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Lst>
  <p:notesMasterIdLst>
    <p:notesMasterId r:id="rId137"/>
  </p:notesMasterIdLst>
  <p:handoutMasterIdLst>
    <p:handoutMasterId r:id="rId138"/>
  </p:handoutMasterIdLst>
  <p:sldIdLst>
    <p:sldId id="345" r:id="rId3"/>
    <p:sldId id="346" r:id="rId4"/>
    <p:sldId id="347" r:id="rId5"/>
    <p:sldId id="349" r:id="rId6"/>
    <p:sldId id="350" r:id="rId7"/>
    <p:sldId id="351" r:id="rId8"/>
    <p:sldId id="352" r:id="rId9"/>
    <p:sldId id="353" r:id="rId10"/>
    <p:sldId id="354" r:id="rId11"/>
    <p:sldId id="357" r:id="rId12"/>
    <p:sldId id="358" r:id="rId13"/>
    <p:sldId id="359" r:id="rId14"/>
    <p:sldId id="360" r:id="rId15"/>
    <p:sldId id="361" r:id="rId16"/>
    <p:sldId id="362" r:id="rId17"/>
    <p:sldId id="363" r:id="rId18"/>
    <p:sldId id="515" r:id="rId19"/>
    <p:sldId id="521" r:id="rId20"/>
    <p:sldId id="518" r:id="rId21"/>
    <p:sldId id="522" r:id="rId22"/>
    <p:sldId id="365" r:id="rId23"/>
    <p:sldId id="523" r:id="rId24"/>
    <p:sldId id="524" r:id="rId25"/>
    <p:sldId id="366" r:id="rId26"/>
    <p:sldId id="542" r:id="rId27"/>
    <p:sldId id="543" r:id="rId28"/>
    <p:sldId id="545" r:id="rId29"/>
    <p:sldId id="367" r:id="rId30"/>
    <p:sldId id="368" r:id="rId31"/>
    <p:sldId id="369" r:id="rId32"/>
    <p:sldId id="370" r:id="rId33"/>
    <p:sldId id="371" r:id="rId34"/>
    <p:sldId id="525" r:id="rId35"/>
    <p:sldId id="372" r:id="rId36"/>
    <p:sldId id="373" r:id="rId37"/>
    <p:sldId id="374" r:id="rId38"/>
    <p:sldId id="376" r:id="rId39"/>
    <p:sldId id="377" r:id="rId40"/>
    <p:sldId id="379" r:id="rId41"/>
    <p:sldId id="381" r:id="rId42"/>
    <p:sldId id="382" r:id="rId43"/>
    <p:sldId id="383" r:id="rId44"/>
    <p:sldId id="384" r:id="rId45"/>
    <p:sldId id="506" r:id="rId46"/>
    <p:sldId id="526" r:id="rId47"/>
    <p:sldId id="507" r:id="rId48"/>
    <p:sldId id="508" r:id="rId49"/>
    <p:sldId id="386" r:id="rId50"/>
    <p:sldId id="387" r:id="rId51"/>
    <p:sldId id="391" r:id="rId52"/>
    <p:sldId id="527" r:id="rId53"/>
    <p:sldId id="392" r:id="rId54"/>
    <p:sldId id="393" r:id="rId55"/>
    <p:sldId id="394" r:id="rId56"/>
    <p:sldId id="395" r:id="rId57"/>
    <p:sldId id="396" r:id="rId58"/>
    <p:sldId id="399" r:id="rId59"/>
    <p:sldId id="400" r:id="rId60"/>
    <p:sldId id="401" r:id="rId61"/>
    <p:sldId id="402" r:id="rId62"/>
    <p:sldId id="404" r:id="rId63"/>
    <p:sldId id="405" r:id="rId64"/>
    <p:sldId id="406" r:id="rId65"/>
    <p:sldId id="407" r:id="rId66"/>
    <p:sldId id="408" r:id="rId67"/>
    <p:sldId id="409" r:id="rId68"/>
    <p:sldId id="410" r:id="rId69"/>
    <p:sldId id="411" r:id="rId70"/>
    <p:sldId id="412" r:id="rId71"/>
    <p:sldId id="416" r:id="rId72"/>
    <p:sldId id="417" r:id="rId73"/>
    <p:sldId id="418" r:id="rId74"/>
    <p:sldId id="419" r:id="rId75"/>
    <p:sldId id="420" r:id="rId76"/>
    <p:sldId id="421" r:id="rId77"/>
    <p:sldId id="422" r:id="rId78"/>
    <p:sldId id="423" r:id="rId79"/>
    <p:sldId id="424" r:id="rId80"/>
    <p:sldId id="425" r:id="rId81"/>
    <p:sldId id="426" r:id="rId82"/>
    <p:sldId id="427" r:id="rId83"/>
    <p:sldId id="428" r:id="rId84"/>
    <p:sldId id="430" r:id="rId85"/>
    <p:sldId id="432" r:id="rId86"/>
    <p:sldId id="434" r:id="rId87"/>
    <p:sldId id="435" r:id="rId88"/>
    <p:sldId id="436" r:id="rId89"/>
    <p:sldId id="438" r:id="rId90"/>
    <p:sldId id="439" r:id="rId91"/>
    <p:sldId id="440" r:id="rId92"/>
    <p:sldId id="441" r:id="rId93"/>
    <p:sldId id="443" r:id="rId94"/>
    <p:sldId id="513" r:id="rId95"/>
    <p:sldId id="510" r:id="rId96"/>
    <p:sldId id="442" r:id="rId97"/>
    <p:sldId id="445" r:id="rId98"/>
    <p:sldId id="446" r:id="rId99"/>
    <p:sldId id="447" r:id="rId100"/>
    <p:sldId id="449" r:id="rId101"/>
    <p:sldId id="451" r:id="rId102"/>
    <p:sldId id="454" r:id="rId103"/>
    <p:sldId id="452" r:id="rId104"/>
    <p:sldId id="453" r:id="rId105"/>
    <p:sldId id="528" r:id="rId106"/>
    <p:sldId id="529" r:id="rId107"/>
    <p:sldId id="530" r:id="rId108"/>
    <p:sldId id="456" r:id="rId109"/>
    <p:sldId id="457" r:id="rId110"/>
    <p:sldId id="458" r:id="rId111"/>
    <p:sldId id="463" r:id="rId112"/>
    <p:sldId id="465" r:id="rId113"/>
    <p:sldId id="460" r:id="rId114"/>
    <p:sldId id="461" r:id="rId115"/>
    <p:sldId id="531" r:id="rId116"/>
    <p:sldId id="467" r:id="rId117"/>
    <p:sldId id="468" r:id="rId118"/>
    <p:sldId id="470" r:id="rId119"/>
    <p:sldId id="532" r:id="rId120"/>
    <p:sldId id="471" r:id="rId121"/>
    <p:sldId id="472" r:id="rId122"/>
    <p:sldId id="474" r:id="rId123"/>
    <p:sldId id="476" r:id="rId124"/>
    <p:sldId id="478" r:id="rId125"/>
    <p:sldId id="484" r:id="rId126"/>
    <p:sldId id="485" r:id="rId127"/>
    <p:sldId id="487" r:id="rId128"/>
    <p:sldId id="489" r:id="rId129"/>
    <p:sldId id="533" r:id="rId130"/>
    <p:sldId id="490" r:id="rId131"/>
    <p:sldId id="492" r:id="rId132"/>
    <p:sldId id="493" r:id="rId133"/>
    <p:sldId id="495" r:id="rId134"/>
    <p:sldId id="497" r:id="rId135"/>
    <p:sldId id="263" r:id="rId136"/>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63" Type="http://schemas.openxmlformats.org/officeDocument/2006/relationships/slide" Target="slides/slide61.xml"/><Relationship Id="rId84" Type="http://schemas.openxmlformats.org/officeDocument/2006/relationships/slide" Target="slides/slide82.xml"/><Relationship Id="rId138" Type="http://schemas.openxmlformats.org/officeDocument/2006/relationships/handoutMaster" Target="handoutMasters/handoutMaster1.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134" Type="http://schemas.openxmlformats.org/officeDocument/2006/relationships/slide" Target="slides/slide132.xml"/><Relationship Id="rId139" Type="http://schemas.openxmlformats.org/officeDocument/2006/relationships/presProps" Target="presProps.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4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0" Type="http://schemas.openxmlformats.org/officeDocument/2006/relationships/slide" Target="slides/slide128.xml"/><Relationship Id="rId135" Type="http://schemas.openxmlformats.org/officeDocument/2006/relationships/slide" Target="slides/slide133.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141"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slide" Target="slides/slide134.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tableStyles" Target="tableStyles.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4" Type="http://schemas.openxmlformats.org/officeDocument/2006/relationships/slide" Target="slides/slide2.xml"/><Relationship Id="rId9" Type="http://schemas.openxmlformats.org/officeDocument/2006/relationships/slide" Target="slides/slide7.xml"/><Relationship Id="rId26" Type="http://schemas.openxmlformats.org/officeDocument/2006/relationships/slide" Target="slides/slide24.xml"/><Relationship Id="rId47" Type="http://schemas.openxmlformats.org/officeDocument/2006/relationships/slide" Target="slides/slide45.xml"/><Relationship Id="rId68" Type="http://schemas.openxmlformats.org/officeDocument/2006/relationships/slide" Target="slides/slide66.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6"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4B8D34-6AB7-4F1B-B252-BCB367CECF97}"/>
              </a:ext>
            </a:extLst>
          </p:cNvPr>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vl1pPr>
          </a:lstStyle>
          <a:p>
            <a:r>
              <a:rPr lang="en-US" dirty="0"/>
              <a:t>Survivor and Burial Benefits - Peters</a:t>
            </a:r>
          </a:p>
        </p:txBody>
      </p:sp>
      <p:sp>
        <p:nvSpPr>
          <p:cNvPr id="3" name="Date Placeholder 2">
            <a:extLst>
              <a:ext uri="{FF2B5EF4-FFF2-40B4-BE49-F238E27FC236}">
                <a16:creationId xmlns:a16="http://schemas.microsoft.com/office/drawing/2014/main" id="{2649656B-2BDD-4844-8869-70EE6B0DAD04}"/>
              </a:ext>
            </a:extLst>
          </p:cNvPr>
          <p:cNvSpPr>
            <a:spLocks noGrp="1"/>
          </p:cNvSpPr>
          <p:nvPr>
            <p:ph type="dt" sz="quarter" idx="1"/>
          </p:nvPr>
        </p:nvSpPr>
        <p:spPr>
          <a:xfrm>
            <a:off x="3976333" y="0"/>
            <a:ext cx="3041968" cy="466912"/>
          </a:xfrm>
          <a:prstGeom prst="rect">
            <a:avLst/>
          </a:prstGeom>
        </p:spPr>
        <p:txBody>
          <a:bodyPr vert="horz" lIns="93287" tIns="46644" rIns="93287" bIns="46644" rtlCol="0"/>
          <a:lstStyle>
            <a:lvl1pPr algn="r">
              <a:defRPr sz="1200"/>
            </a:lvl1pPr>
          </a:lstStyle>
          <a:p>
            <a:endParaRPr lang="en-US" dirty="0"/>
          </a:p>
        </p:txBody>
      </p:sp>
      <p:sp>
        <p:nvSpPr>
          <p:cNvPr id="4" name="Footer Placeholder 3">
            <a:extLst>
              <a:ext uri="{FF2B5EF4-FFF2-40B4-BE49-F238E27FC236}">
                <a16:creationId xmlns:a16="http://schemas.microsoft.com/office/drawing/2014/main" id="{255FA6D3-965F-4029-94B6-E71206212E0A}"/>
              </a:ext>
            </a:extLst>
          </p:cNvPr>
          <p:cNvSpPr>
            <a:spLocks noGrp="1"/>
          </p:cNvSpPr>
          <p:nvPr>
            <p:ph type="ftr" sz="quarter" idx="2"/>
          </p:nvPr>
        </p:nvSpPr>
        <p:spPr>
          <a:xfrm>
            <a:off x="0" y="8839014"/>
            <a:ext cx="3041968" cy="466911"/>
          </a:xfrm>
          <a:prstGeom prst="rect">
            <a:avLst/>
          </a:prstGeom>
        </p:spPr>
        <p:txBody>
          <a:bodyPr vert="horz" lIns="93287" tIns="46644" rIns="93287" bIns="46644" rtlCol="0" anchor="b"/>
          <a:lstStyle>
            <a:lvl1pPr algn="l">
              <a:defRPr sz="1200"/>
            </a:lvl1pPr>
          </a:lstStyle>
          <a:p>
            <a:r>
              <a:rPr lang="en-US" dirty="0"/>
              <a:t>Survivor and Burial Benefits - Peters</a:t>
            </a:r>
          </a:p>
        </p:txBody>
      </p:sp>
      <p:sp>
        <p:nvSpPr>
          <p:cNvPr id="5" name="Slide Number Placeholder 4">
            <a:extLst>
              <a:ext uri="{FF2B5EF4-FFF2-40B4-BE49-F238E27FC236}">
                <a16:creationId xmlns:a16="http://schemas.microsoft.com/office/drawing/2014/main" id="{9336CED3-4DEB-4B64-A307-E1ED58340386}"/>
              </a:ext>
            </a:extLst>
          </p:cNvPr>
          <p:cNvSpPr>
            <a:spLocks noGrp="1"/>
          </p:cNvSpPr>
          <p:nvPr>
            <p:ph type="sldNum" sz="quarter" idx="3"/>
          </p:nvPr>
        </p:nvSpPr>
        <p:spPr>
          <a:xfrm>
            <a:off x="3976333" y="8839014"/>
            <a:ext cx="3041968" cy="466911"/>
          </a:xfrm>
          <a:prstGeom prst="rect">
            <a:avLst/>
          </a:prstGeom>
        </p:spPr>
        <p:txBody>
          <a:bodyPr vert="horz" lIns="93287" tIns="46644" rIns="93287" bIns="46644" rtlCol="0" anchor="b"/>
          <a:lstStyle>
            <a:lvl1pPr algn="r">
              <a:defRPr sz="1200"/>
            </a:lvl1pPr>
          </a:lstStyle>
          <a:p>
            <a:fld id="{CF5D4441-D449-4C7E-A801-86249B8DB43F}" type="slidenum">
              <a:rPr lang="en-US" smtClean="0"/>
              <a:t>‹#›</a:t>
            </a:fld>
            <a:endParaRPr lang="en-US"/>
          </a:p>
        </p:txBody>
      </p:sp>
    </p:spTree>
    <p:extLst>
      <p:ext uri="{BB962C8B-B14F-4D97-AF65-F5344CB8AC3E}">
        <p14:creationId xmlns:p14="http://schemas.microsoft.com/office/powerpoint/2010/main" val="2449551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6333" y="0"/>
            <a:ext cx="3041968" cy="466912"/>
          </a:xfrm>
          <a:prstGeom prst="rect">
            <a:avLst/>
          </a:prstGeom>
        </p:spPr>
        <p:txBody>
          <a:bodyPr vert="horz" lIns="93287" tIns="46644" rIns="93287" bIns="46644" rtlCol="0"/>
          <a:lstStyle>
            <a:lvl1pPr algn="r">
              <a:defRPr sz="1200"/>
            </a:lvl1pPr>
          </a:lstStyle>
          <a:p>
            <a:fld id="{4CCB3563-B21F-4472-A953-CA98BFE318F2}" type="datetimeFigureOut">
              <a:rPr lang="en-US" smtClean="0"/>
              <a:t>9/7/2021</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4" rIns="93287" bIns="4664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6911"/>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6911"/>
          </a:xfrm>
          <a:prstGeom prst="rect">
            <a:avLst/>
          </a:prstGeom>
        </p:spPr>
        <p:txBody>
          <a:bodyPr vert="horz" lIns="93287" tIns="46644" rIns="93287" bIns="46644"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a:extLst>
              <a:ext uri="{FF2B5EF4-FFF2-40B4-BE49-F238E27FC236}">
                <a16:creationId xmlns:a16="http://schemas.microsoft.com/office/drawing/2014/main" id="{B146FC03-B51D-4034-A067-988053C39D3C}"/>
              </a:ext>
            </a:extLst>
          </p:cNvPr>
          <p:cNvSpPr>
            <a:spLocks noGrp="1" noRot="1" noChangeAspect="1" noChangeArrowheads="1" noTextEdit="1"/>
          </p:cNvSpPr>
          <p:nvPr>
            <p:ph type="sldImg"/>
          </p:nvPr>
        </p:nvSpPr>
        <p:spPr>
          <a:xfrm>
            <a:off x="407988" y="698500"/>
            <a:ext cx="6203950" cy="3489325"/>
          </a:xfrm>
          <a:ln/>
        </p:spPr>
      </p:sp>
      <p:sp>
        <p:nvSpPr>
          <p:cNvPr id="152579" name="Rectangle 3">
            <a:extLst>
              <a:ext uri="{FF2B5EF4-FFF2-40B4-BE49-F238E27FC236}">
                <a16:creationId xmlns:a16="http://schemas.microsoft.com/office/drawing/2014/main" id="{BA5C8D55-3925-4FDB-BD0B-3040E15FEAC3}"/>
              </a:ext>
            </a:extLst>
          </p:cNvPr>
          <p:cNvSpPr>
            <a:spLocks noGrp="1" noChangeArrowheads="1"/>
          </p:cNvSpPr>
          <p:nvPr>
            <p:ph type="body" idx="1"/>
          </p:nvPr>
        </p:nvSpPr>
        <p:spPr>
          <a:ln/>
        </p:spPr>
        <p:txBody>
          <a:bodyPr lIns="92316" tIns="45348" rIns="92316" bIns="45348"/>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a:extLst>
              <a:ext uri="{FF2B5EF4-FFF2-40B4-BE49-F238E27FC236}">
                <a16:creationId xmlns:a16="http://schemas.microsoft.com/office/drawing/2014/main" id="{98F31ACD-B562-491F-925D-09CCA74A77DD}"/>
              </a:ext>
            </a:extLst>
          </p:cNvPr>
          <p:cNvSpPr>
            <a:spLocks noGrp="1" noRot="1" noChangeAspect="1" noChangeArrowheads="1" noTextEdit="1"/>
          </p:cNvSpPr>
          <p:nvPr>
            <p:ph type="sldImg"/>
          </p:nvPr>
        </p:nvSpPr>
        <p:spPr>
          <a:xfrm>
            <a:off x="419100" y="704850"/>
            <a:ext cx="6181725" cy="3476625"/>
          </a:xfrm>
          <a:ln/>
        </p:spPr>
      </p:sp>
      <p:sp>
        <p:nvSpPr>
          <p:cNvPr id="234499" name="Rectangle 3">
            <a:extLst>
              <a:ext uri="{FF2B5EF4-FFF2-40B4-BE49-F238E27FC236}">
                <a16:creationId xmlns:a16="http://schemas.microsoft.com/office/drawing/2014/main" id="{639E0FB7-D550-4FAB-B499-32C83B8F6C43}"/>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a:extLst>
              <a:ext uri="{FF2B5EF4-FFF2-40B4-BE49-F238E27FC236}">
                <a16:creationId xmlns:a16="http://schemas.microsoft.com/office/drawing/2014/main" id="{F2B9604C-A7FD-4490-BA29-3A1CC03C81E0}"/>
              </a:ext>
            </a:extLst>
          </p:cNvPr>
          <p:cNvSpPr>
            <a:spLocks noGrp="1" noRot="1" noChangeAspect="1" noChangeArrowheads="1" noTextEdit="1"/>
          </p:cNvSpPr>
          <p:nvPr>
            <p:ph type="sldImg"/>
          </p:nvPr>
        </p:nvSpPr>
        <p:spPr>
          <a:xfrm>
            <a:off x="419100" y="704850"/>
            <a:ext cx="6181725" cy="3476625"/>
          </a:xfrm>
          <a:ln/>
        </p:spPr>
      </p:sp>
      <p:sp>
        <p:nvSpPr>
          <p:cNvPr id="236547" name="Rectangle 3">
            <a:extLst>
              <a:ext uri="{FF2B5EF4-FFF2-40B4-BE49-F238E27FC236}">
                <a16:creationId xmlns:a16="http://schemas.microsoft.com/office/drawing/2014/main" id="{8D2F3D76-4787-4606-8400-05D9BE38A2AD}"/>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a:extLst>
              <a:ext uri="{FF2B5EF4-FFF2-40B4-BE49-F238E27FC236}">
                <a16:creationId xmlns:a16="http://schemas.microsoft.com/office/drawing/2014/main" id="{E176E627-B127-4180-9A0C-6E08AE7F1520}"/>
              </a:ext>
            </a:extLst>
          </p:cNvPr>
          <p:cNvSpPr>
            <a:spLocks noGrp="1" noRot="1" noChangeAspect="1" noChangeArrowheads="1" noTextEdit="1"/>
          </p:cNvSpPr>
          <p:nvPr>
            <p:ph type="sldImg"/>
          </p:nvPr>
        </p:nvSpPr>
        <p:spPr>
          <a:xfrm>
            <a:off x="419100" y="704850"/>
            <a:ext cx="6181725" cy="3476625"/>
          </a:xfrm>
          <a:ln/>
        </p:spPr>
      </p:sp>
      <p:sp>
        <p:nvSpPr>
          <p:cNvPr id="238595" name="Rectangle 3">
            <a:extLst>
              <a:ext uri="{FF2B5EF4-FFF2-40B4-BE49-F238E27FC236}">
                <a16:creationId xmlns:a16="http://schemas.microsoft.com/office/drawing/2014/main" id="{CA0C4B29-EABB-422C-A699-B69FC15DB09D}"/>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a:extLst>
              <a:ext uri="{FF2B5EF4-FFF2-40B4-BE49-F238E27FC236}">
                <a16:creationId xmlns:a16="http://schemas.microsoft.com/office/drawing/2014/main" id="{F3E47469-FFCA-417D-82B7-A82AD808E174}"/>
              </a:ext>
            </a:extLst>
          </p:cNvPr>
          <p:cNvSpPr>
            <a:spLocks noGrp="1" noRot="1" noChangeAspect="1" noChangeArrowheads="1" noTextEdit="1"/>
          </p:cNvSpPr>
          <p:nvPr>
            <p:ph type="sldImg"/>
          </p:nvPr>
        </p:nvSpPr>
        <p:spPr>
          <a:xfrm>
            <a:off x="419100" y="704850"/>
            <a:ext cx="6181725" cy="3476625"/>
          </a:xfrm>
          <a:ln/>
        </p:spPr>
      </p:sp>
      <p:sp>
        <p:nvSpPr>
          <p:cNvPr id="247811" name="Rectangle 3">
            <a:extLst>
              <a:ext uri="{FF2B5EF4-FFF2-40B4-BE49-F238E27FC236}">
                <a16:creationId xmlns:a16="http://schemas.microsoft.com/office/drawing/2014/main" id="{62796E44-0B9A-4A19-AFFF-E2121104AB84}"/>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a:extLst>
              <a:ext uri="{FF2B5EF4-FFF2-40B4-BE49-F238E27FC236}">
                <a16:creationId xmlns:a16="http://schemas.microsoft.com/office/drawing/2014/main" id="{13CBF186-5E62-4203-9B85-D38BDF79FE5D}"/>
              </a:ext>
            </a:extLst>
          </p:cNvPr>
          <p:cNvSpPr>
            <a:spLocks noGrp="1" noRot="1" noChangeAspect="1" noChangeArrowheads="1" noTextEdit="1"/>
          </p:cNvSpPr>
          <p:nvPr>
            <p:ph type="sldImg"/>
          </p:nvPr>
        </p:nvSpPr>
        <p:spPr>
          <a:xfrm>
            <a:off x="419100" y="704850"/>
            <a:ext cx="6181725" cy="3476625"/>
          </a:xfrm>
          <a:ln/>
        </p:spPr>
      </p:sp>
      <p:sp>
        <p:nvSpPr>
          <p:cNvPr id="261123" name="Rectangle 3">
            <a:extLst>
              <a:ext uri="{FF2B5EF4-FFF2-40B4-BE49-F238E27FC236}">
                <a16:creationId xmlns:a16="http://schemas.microsoft.com/office/drawing/2014/main" id="{03DDE61B-EC8F-4233-A4CC-42E23AB37F6B}"/>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a:extLst>
              <a:ext uri="{FF2B5EF4-FFF2-40B4-BE49-F238E27FC236}">
                <a16:creationId xmlns:a16="http://schemas.microsoft.com/office/drawing/2014/main" id="{CDA9A49F-E4DE-490B-BB77-2FE1A5041294}"/>
              </a:ext>
            </a:extLst>
          </p:cNvPr>
          <p:cNvSpPr>
            <a:spLocks noGrp="1" noRot="1" noChangeAspect="1" noChangeArrowheads="1" noTextEdit="1"/>
          </p:cNvSpPr>
          <p:nvPr>
            <p:ph type="sldImg"/>
          </p:nvPr>
        </p:nvSpPr>
        <p:spPr>
          <a:xfrm>
            <a:off x="419100" y="704850"/>
            <a:ext cx="6181725" cy="3476625"/>
          </a:xfrm>
          <a:ln/>
        </p:spPr>
      </p:sp>
      <p:sp>
        <p:nvSpPr>
          <p:cNvPr id="263171" name="Rectangle 3">
            <a:extLst>
              <a:ext uri="{FF2B5EF4-FFF2-40B4-BE49-F238E27FC236}">
                <a16:creationId xmlns:a16="http://schemas.microsoft.com/office/drawing/2014/main" id="{DE9FC171-5176-445E-9086-C5A112B978A2}"/>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a:extLst>
              <a:ext uri="{FF2B5EF4-FFF2-40B4-BE49-F238E27FC236}">
                <a16:creationId xmlns:a16="http://schemas.microsoft.com/office/drawing/2014/main" id="{B8F0FDB1-745A-4C75-B449-39EC5A2EAFB2}"/>
              </a:ext>
            </a:extLst>
          </p:cNvPr>
          <p:cNvSpPr>
            <a:spLocks noGrp="1" noRot="1" noChangeAspect="1" noChangeArrowheads="1" noTextEdit="1"/>
          </p:cNvSpPr>
          <p:nvPr>
            <p:ph type="sldImg"/>
          </p:nvPr>
        </p:nvSpPr>
        <p:spPr>
          <a:xfrm>
            <a:off x="419100" y="704850"/>
            <a:ext cx="6181725" cy="3476625"/>
          </a:xfrm>
          <a:ln/>
        </p:spPr>
      </p:sp>
      <p:sp>
        <p:nvSpPr>
          <p:cNvPr id="265219" name="Rectangle 3">
            <a:extLst>
              <a:ext uri="{FF2B5EF4-FFF2-40B4-BE49-F238E27FC236}">
                <a16:creationId xmlns:a16="http://schemas.microsoft.com/office/drawing/2014/main" id="{95AA99E3-CC1C-4BEB-947B-E1FECAFF9F9F}"/>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a:extLst>
              <a:ext uri="{FF2B5EF4-FFF2-40B4-BE49-F238E27FC236}">
                <a16:creationId xmlns:a16="http://schemas.microsoft.com/office/drawing/2014/main" id="{22960695-AB47-47B7-97BA-05792C3CBC92}"/>
              </a:ext>
            </a:extLst>
          </p:cNvPr>
          <p:cNvSpPr>
            <a:spLocks noGrp="1" noRot="1" noChangeAspect="1" noChangeArrowheads="1" noTextEdit="1"/>
          </p:cNvSpPr>
          <p:nvPr>
            <p:ph type="sldImg"/>
          </p:nvPr>
        </p:nvSpPr>
        <p:spPr>
          <a:xfrm>
            <a:off x="419100" y="704850"/>
            <a:ext cx="6181725" cy="3476625"/>
          </a:xfrm>
          <a:ln/>
        </p:spPr>
      </p:sp>
      <p:sp>
        <p:nvSpPr>
          <p:cNvPr id="267267" name="Rectangle 3">
            <a:extLst>
              <a:ext uri="{FF2B5EF4-FFF2-40B4-BE49-F238E27FC236}">
                <a16:creationId xmlns:a16="http://schemas.microsoft.com/office/drawing/2014/main" id="{33F99CDC-2B35-40DA-871F-29CB09CA429B}"/>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a:extLst>
              <a:ext uri="{FF2B5EF4-FFF2-40B4-BE49-F238E27FC236}">
                <a16:creationId xmlns:a16="http://schemas.microsoft.com/office/drawing/2014/main" id="{1FD649C5-5139-4F17-8C6E-11026F8FCDFD}"/>
              </a:ext>
            </a:extLst>
          </p:cNvPr>
          <p:cNvSpPr>
            <a:spLocks noGrp="1" noRot="1" noChangeAspect="1" noChangeArrowheads="1" noTextEdit="1"/>
          </p:cNvSpPr>
          <p:nvPr>
            <p:ph type="sldImg"/>
          </p:nvPr>
        </p:nvSpPr>
        <p:spPr>
          <a:xfrm>
            <a:off x="419100" y="704850"/>
            <a:ext cx="6181725" cy="3476625"/>
          </a:xfrm>
          <a:ln/>
        </p:spPr>
      </p:sp>
      <p:sp>
        <p:nvSpPr>
          <p:cNvPr id="270339" name="Rectangle 3">
            <a:extLst>
              <a:ext uri="{FF2B5EF4-FFF2-40B4-BE49-F238E27FC236}">
                <a16:creationId xmlns:a16="http://schemas.microsoft.com/office/drawing/2014/main" id="{D40C278F-12F6-4A45-849C-D59BEEC59EBF}"/>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C1C68D7F-B2A6-49E8-A257-424D9EC9B62A}"/>
              </a:ext>
            </a:extLst>
          </p:cNvPr>
          <p:cNvSpPr>
            <a:spLocks noGrp="1" noRot="1" noChangeAspect="1" noChangeArrowheads="1" noTextEdit="1"/>
          </p:cNvSpPr>
          <p:nvPr>
            <p:ph type="sldImg"/>
          </p:nvPr>
        </p:nvSpPr>
        <p:spPr>
          <a:xfrm>
            <a:off x="419100" y="704850"/>
            <a:ext cx="6181725" cy="3476625"/>
          </a:xfrm>
          <a:ln/>
        </p:spPr>
      </p:sp>
      <p:sp>
        <p:nvSpPr>
          <p:cNvPr id="274435" name="Rectangle 3">
            <a:extLst>
              <a:ext uri="{FF2B5EF4-FFF2-40B4-BE49-F238E27FC236}">
                <a16:creationId xmlns:a16="http://schemas.microsoft.com/office/drawing/2014/main" id="{DF2FD33F-0909-4052-8B8B-9105C534F362}"/>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a:extLst>
              <a:ext uri="{FF2B5EF4-FFF2-40B4-BE49-F238E27FC236}">
                <a16:creationId xmlns:a16="http://schemas.microsoft.com/office/drawing/2014/main" id="{C567873D-B036-4EA6-A9CC-A7B5FECE7050}"/>
              </a:ext>
            </a:extLst>
          </p:cNvPr>
          <p:cNvSpPr>
            <a:spLocks noGrp="1" noRot="1" noChangeAspect="1" noChangeArrowheads="1" noTextEdit="1"/>
          </p:cNvSpPr>
          <p:nvPr>
            <p:ph type="sldImg"/>
          </p:nvPr>
        </p:nvSpPr>
        <p:spPr>
          <a:xfrm>
            <a:off x="419100" y="704850"/>
            <a:ext cx="6181725" cy="3476625"/>
          </a:xfrm>
          <a:ln/>
        </p:spPr>
      </p:sp>
      <p:sp>
        <p:nvSpPr>
          <p:cNvPr id="159747" name="Rectangle 3">
            <a:extLst>
              <a:ext uri="{FF2B5EF4-FFF2-40B4-BE49-F238E27FC236}">
                <a16:creationId xmlns:a16="http://schemas.microsoft.com/office/drawing/2014/main" id="{57667E66-40E5-43B7-9F85-A07090215B1C}"/>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a:extLst>
              <a:ext uri="{FF2B5EF4-FFF2-40B4-BE49-F238E27FC236}">
                <a16:creationId xmlns:a16="http://schemas.microsoft.com/office/drawing/2014/main" id="{C6301B0D-1B95-43EF-B188-A6D454BEE945}"/>
              </a:ext>
            </a:extLst>
          </p:cNvPr>
          <p:cNvSpPr>
            <a:spLocks noGrp="1" noRot="1" noChangeAspect="1" noChangeArrowheads="1" noTextEdit="1"/>
          </p:cNvSpPr>
          <p:nvPr>
            <p:ph type="sldImg"/>
          </p:nvPr>
        </p:nvSpPr>
        <p:spPr>
          <a:xfrm>
            <a:off x="419100" y="704850"/>
            <a:ext cx="6181725" cy="3476625"/>
          </a:xfrm>
          <a:ln/>
        </p:spPr>
      </p:sp>
      <p:sp>
        <p:nvSpPr>
          <p:cNvPr id="276483" name="Rectangle 3">
            <a:extLst>
              <a:ext uri="{FF2B5EF4-FFF2-40B4-BE49-F238E27FC236}">
                <a16:creationId xmlns:a16="http://schemas.microsoft.com/office/drawing/2014/main" id="{B7DB0D13-72C0-48D5-8BCF-BC96340B6BC7}"/>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D38A054A-FF5F-4B0B-9E7A-AF3CF58CAA81}"/>
              </a:ext>
            </a:extLst>
          </p:cNvPr>
          <p:cNvSpPr>
            <a:spLocks noGrp="1" noRot="1" noChangeAspect="1" noChangeArrowheads="1" noTextEdit="1"/>
          </p:cNvSpPr>
          <p:nvPr>
            <p:ph type="sldImg"/>
          </p:nvPr>
        </p:nvSpPr>
        <p:spPr>
          <a:xfrm>
            <a:off x="419100" y="704850"/>
            <a:ext cx="6181725" cy="3476625"/>
          </a:xfrm>
          <a:ln/>
        </p:spPr>
      </p:sp>
      <p:sp>
        <p:nvSpPr>
          <p:cNvPr id="179203" name="Rectangle 3">
            <a:extLst>
              <a:ext uri="{FF2B5EF4-FFF2-40B4-BE49-F238E27FC236}">
                <a16:creationId xmlns:a16="http://schemas.microsoft.com/office/drawing/2014/main" id="{47B78FCB-2432-4492-9F88-F9B8EAD3CF3E}"/>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a:extLst>
              <a:ext uri="{FF2B5EF4-FFF2-40B4-BE49-F238E27FC236}">
                <a16:creationId xmlns:a16="http://schemas.microsoft.com/office/drawing/2014/main" id="{939CB3BB-175C-4FD3-9833-6FC9ECAED130}"/>
              </a:ext>
            </a:extLst>
          </p:cNvPr>
          <p:cNvSpPr>
            <a:spLocks noGrp="1" noRot="1" noChangeAspect="1" noChangeArrowheads="1" noTextEdit="1"/>
          </p:cNvSpPr>
          <p:nvPr>
            <p:ph type="sldImg"/>
          </p:nvPr>
        </p:nvSpPr>
        <p:spPr>
          <a:xfrm>
            <a:off x="419100" y="704850"/>
            <a:ext cx="6181725" cy="3476625"/>
          </a:xfrm>
          <a:ln/>
        </p:spPr>
      </p:sp>
      <p:sp>
        <p:nvSpPr>
          <p:cNvPr id="193539" name="Rectangle 3">
            <a:extLst>
              <a:ext uri="{FF2B5EF4-FFF2-40B4-BE49-F238E27FC236}">
                <a16:creationId xmlns:a16="http://schemas.microsoft.com/office/drawing/2014/main" id="{B7057E77-B5A0-433F-83AB-2F6FCBEDCE46}"/>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a:extLst>
              <a:ext uri="{FF2B5EF4-FFF2-40B4-BE49-F238E27FC236}">
                <a16:creationId xmlns:a16="http://schemas.microsoft.com/office/drawing/2014/main" id="{7C22169B-79DC-4608-B29A-3C314E65A45B}"/>
              </a:ext>
            </a:extLst>
          </p:cNvPr>
          <p:cNvSpPr>
            <a:spLocks noGrp="1" noRot="1" noChangeAspect="1" noChangeArrowheads="1" noTextEdit="1"/>
          </p:cNvSpPr>
          <p:nvPr>
            <p:ph type="sldImg"/>
          </p:nvPr>
        </p:nvSpPr>
        <p:spPr>
          <a:xfrm>
            <a:off x="419100" y="704850"/>
            <a:ext cx="6181725" cy="3476625"/>
          </a:xfrm>
          <a:ln/>
        </p:spPr>
      </p:sp>
      <p:sp>
        <p:nvSpPr>
          <p:cNvPr id="339971" name="Rectangle 3">
            <a:extLst>
              <a:ext uri="{FF2B5EF4-FFF2-40B4-BE49-F238E27FC236}">
                <a16:creationId xmlns:a16="http://schemas.microsoft.com/office/drawing/2014/main" id="{F24117EB-6765-4119-A065-583F0DCD06CE}"/>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a:extLst>
              <a:ext uri="{FF2B5EF4-FFF2-40B4-BE49-F238E27FC236}">
                <a16:creationId xmlns:a16="http://schemas.microsoft.com/office/drawing/2014/main" id="{78C1275E-1DFC-4B47-B118-D9EF6D0E2C91}"/>
              </a:ext>
            </a:extLst>
          </p:cNvPr>
          <p:cNvSpPr>
            <a:spLocks noGrp="1" noRot="1" noChangeAspect="1" noChangeArrowheads="1" noTextEdit="1"/>
          </p:cNvSpPr>
          <p:nvPr>
            <p:ph type="sldImg"/>
          </p:nvPr>
        </p:nvSpPr>
        <p:spPr>
          <a:xfrm>
            <a:off x="419100" y="704850"/>
            <a:ext cx="6181725" cy="3476625"/>
          </a:xfrm>
          <a:ln/>
        </p:spPr>
      </p:sp>
      <p:sp>
        <p:nvSpPr>
          <p:cNvPr id="342019" name="Rectangle 3">
            <a:extLst>
              <a:ext uri="{FF2B5EF4-FFF2-40B4-BE49-F238E27FC236}">
                <a16:creationId xmlns:a16="http://schemas.microsoft.com/office/drawing/2014/main" id="{0E18E0F9-659C-435F-A91A-68B2BF7AF86B}"/>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a:extLst>
              <a:ext uri="{FF2B5EF4-FFF2-40B4-BE49-F238E27FC236}">
                <a16:creationId xmlns:a16="http://schemas.microsoft.com/office/drawing/2014/main" id="{C4564283-5F00-4346-8402-0899499E7B2D}"/>
              </a:ext>
            </a:extLst>
          </p:cNvPr>
          <p:cNvSpPr>
            <a:spLocks noGrp="1" noRot="1" noChangeAspect="1" noChangeArrowheads="1" noTextEdit="1"/>
          </p:cNvSpPr>
          <p:nvPr>
            <p:ph type="sldImg"/>
          </p:nvPr>
        </p:nvSpPr>
        <p:spPr>
          <a:xfrm>
            <a:off x="419100" y="704850"/>
            <a:ext cx="6181725" cy="3476625"/>
          </a:xfrm>
          <a:ln/>
        </p:spPr>
      </p:sp>
      <p:sp>
        <p:nvSpPr>
          <p:cNvPr id="344067" name="Rectangle 3">
            <a:extLst>
              <a:ext uri="{FF2B5EF4-FFF2-40B4-BE49-F238E27FC236}">
                <a16:creationId xmlns:a16="http://schemas.microsoft.com/office/drawing/2014/main" id="{15623FCD-0C61-44A3-80A3-81FE6460E1B7}"/>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a:extLst>
              <a:ext uri="{FF2B5EF4-FFF2-40B4-BE49-F238E27FC236}">
                <a16:creationId xmlns:a16="http://schemas.microsoft.com/office/drawing/2014/main" id="{63F569DD-D6A4-4317-8C0A-9F7BDFE1C581}"/>
              </a:ext>
            </a:extLst>
          </p:cNvPr>
          <p:cNvSpPr>
            <a:spLocks noGrp="1" noRot="1" noChangeAspect="1" noTextEdit="1"/>
          </p:cNvSpPr>
          <p:nvPr>
            <p:ph type="sldImg"/>
          </p:nvPr>
        </p:nvSpPr>
        <p:spPr>
          <a:xfrm>
            <a:off x="407988" y="698500"/>
            <a:ext cx="6203950" cy="3489325"/>
          </a:xfrm>
          <a:ln/>
        </p:spPr>
      </p:sp>
      <p:sp>
        <p:nvSpPr>
          <p:cNvPr id="3" name="Notes Placeholder 2">
            <a:extLst>
              <a:ext uri="{FF2B5EF4-FFF2-40B4-BE49-F238E27FC236}">
                <a16:creationId xmlns:a16="http://schemas.microsoft.com/office/drawing/2014/main" id="{51342195-C5F7-4465-8471-1B16D4276ADA}"/>
              </a:ext>
            </a:extLst>
          </p:cNvPr>
          <p:cNvSpPr>
            <a:spLocks noGrp="1"/>
          </p:cNvSpPr>
          <p:nvPr>
            <p:ph type="body" idx="1"/>
          </p:nvPr>
        </p:nvSpPr>
        <p:spPr/>
        <p:txBody>
          <a:bodyPr lIns="93287" tIns="46644" rIns="93287" bIns="46644"/>
          <a:lstStyle/>
          <a:p>
            <a:pPr>
              <a:spcBef>
                <a:spcPct val="0"/>
              </a:spcBef>
            </a:pPr>
            <a:endParaRPr lang="en-US" altLang="en-US"/>
          </a:p>
        </p:txBody>
      </p:sp>
      <p:sp>
        <p:nvSpPr>
          <p:cNvPr id="204804" name="Slide Number Placeholder 3">
            <a:extLst>
              <a:ext uri="{FF2B5EF4-FFF2-40B4-BE49-F238E27FC236}">
                <a16:creationId xmlns:a16="http://schemas.microsoft.com/office/drawing/2014/main" id="{2012507F-094B-4A19-BF27-9290BBE3E0FF}"/>
              </a:ext>
            </a:extLst>
          </p:cNvPr>
          <p:cNvSpPr txBox="1">
            <a:spLocks noGrp="1"/>
          </p:cNvSpPr>
          <p:nvPr/>
        </p:nvSpPr>
        <p:spPr bwMode="auto">
          <a:xfrm>
            <a:off x="3976333" y="8839014"/>
            <a:ext cx="3041968" cy="465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E58A6946-3070-4907-95FD-C762853A5CFB}" type="slidenum">
              <a:rPr lang="en-US" altLang="en-US" sz="1200">
                <a:latin typeface="Calibri" panose="020F0502020204030204" pitchFamily="34" charset="0"/>
              </a:rPr>
              <a:pPr algn="r"/>
              <a:t>52</a:t>
            </a:fld>
            <a:endParaRPr lang="en-US" altLang="en-US" sz="1200">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a:extLst>
              <a:ext uri="{FF2B5EF4-FFF2-40B4-BE49-F238E27FC236}">
                <a16:creationId xmlns:a16="http://schemas.microsoft.com/office/drawing/2014/main" id="{B86BF428-A35F-4ED2-8E74-03116B9F8CB6}"/>
              </a:ext>
            </a:extLst>
          </p:cNvPr>
          <p:cNvSpPr>
            <a:spLocks noGrp="1" noRot="1" noChangeAspect="1" noChangeArrowheads="1" noTextEdit="1"/>
          </p:cNvSpPr>
          <p:nvPr>
            <p:ph type="sldImg"/>
          </p:nvPr>
        </p:nvSpPr>
        <p:spPr>
          <a:xfrm>
            <a:off x="411163" y="698500"/>
            <a:ext cx="6181725" cy="3476625"/>
          </a:xfrm>
          <a:ln/>
        </p:spPr>
      </p:sp>
      <p:sp>
        <p:nvSpPr>
          <p:cNvPr id="232451" name="Rectangle 3">
            <a:extLst>
              <a:ext uri="{FF2B5EF4-FFF2-40B4-BE49-F238E27FC236}">
                <a16:creationId xmlns:a16="http://schemas.microsoft.com/office/drawing/2014/main" id="{4D9FB18F-CDFB-47CF-9712-285E963DCEE5}"/>
              </a:ext>
            </a:extLst>
          </p:cNvPr>
          <p:cNvSpPr>
            <a:spLocks noGrp="1" noChangeArrowheads="1"/>
          </p:cNvSpPr>
          <p:nvPr>
            <p:ph type="body" idx="1"/>
          </p:nvPr>
        </p:nvSpPr>
        <p:spPr>
          <a:xfrm>
            <a:off x="935990" y="4420315"/>
            <a:ext cx="5147945" cy="4187666"/>
          </a:xfrm>
          <a:ln/>
        </p:spPr>
        <p:txBody>
          <a:bodyPr lIns="92316" tIns="45348" rIns="92316" bIns="45348"/>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2971823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976353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4936158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2689797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7822010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9667520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7732367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11660991"/>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83648"/>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133249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8179564"/>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1BD57-2ABC-462D-9D21-3FCBEAF599AB}"/>
              </a:ext>
            </a:extLst>
          </p:cNvPr>
          <p:cNvSpPr>
            <a:spLocks noGrp="1"/>
          </p:cNvSpPr>
          <p:nvPr>
            <p:ph type="title"/>
          </p:nvPr>
        </p:nvSpPr>
        <p:spPr>
          <a:xfrm>
            <a:off x="609600" y="914401"/>
            <a:ext cx="10972800" cy="58261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C64223-29D9-4BD5-94E8-9E73760F8BC8}"/>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BF2BD9-99CF-4F80-85C1-3C9263B48B71}"/>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6BD2B7B4-74AB-48C8-BA4F-B67911AA0371}"/>
              </a:ext>
            </a:extLst>
          </p:cNvPr>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21CAF058-CEA3-47A0-9787-DCD1BC1F948C}"/>
              </a:ext>
            </a:extLst>
          </p:cNvPr>
          <p:cNvSpPr>
            <a:spLocks noGrp="1"/>
          </p:cNvSpPr>
          <p:nvPr>
            <p:ph type="sldNum" sz="quarter" idx="10"/>
          </p:nvPr>
        </p:nvSpPr>
        <p:spPr>
          <a:xfrm>
            <a:off x="8737600" y="6356351"/>
            <a:ext cx="2844800" cy="365125"/>
          </a:xfrm>
        </p:spPr>
        <p:txBody>
          <a:bodyPr/>
          <a:lstStyle>
            <a:lvl1pPr>
              <a:defRPr/>
            </a:lvl1pPr>
          </a:lstStyle>
          <a:p>
            <a:fld id="{68920DBE-B8C7-4CAE-A3A2-C695AEC3D56E}" type="slidenum">
              <a:rPr lang="en-US" altLang="en-US"/>
              <a:pPr/>
              <a:t>‹#›</a:t>
            </a:fld>
            <a:endParaRPr lang="en-US" altLang="en-US"/>
          </a:p>
        </p:txBody>
      </p:sp>
    </p:spTree>
    <p:extLst>
      <p:ext uri="{BB962C8B-B14F-4D97-AF65-F5344CB8AC3E}">
        <p14:creationId xmlns:p14="http://schemas.microsoft.com/office/powerpoint/2010/main" val="31634237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37527-F563-4441-97B0-21259110227A}"/>
              </a:ext>
            </a:extLst>
          </p:cNvPr>
          <p:cNvSpPr>
            <a:spLocks noGrp="1"/>
          </p:cNvSpPr>
          <p:nvPr>
            <p:ph type="title"/>
          </p:nvPr>
        </p:nvSpPr>
        <p:spPr>
          <a:xfrm>
            <a:off x="609600" y="914401"/>
            <a:ext cx="10972800" cy="58261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FDD390-5738-455F-A688-6E0C7A19B9DA}"/>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D41BD3-0958-46C3-8EC3-4A06E54AFD9A}"/>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D6824C5F-4155-45E2-A62A-34774363E18F}"/>
              </a:ext>
            </a:extLst>
          </p:cNvPr>
          <p:cNvSpPr>
            <a:spLocks noGrp="1"/>
          </p:cNvSpPr>
          <p:nvPr>
            <p:ph type="sldNum" sz="quarter" idx="10"/>
          </p:nvPr>
        </p:nvSpPr>
        <p:spPr>
          <a:xfrm>
            <a:off x="8737600" y="6356351"/>
            <a:ext cx="2844800" cy="365125"/>
          </a:xfrm>
        </p:spPr>
        <p:txBody>
          <a:bodyPr/>
          <a:lstStyle>
            <a:lvl1pPr>
              <a:defRPr/>
            </a:lvl1pPr>
          </a:lstStyle>
          <a:p>
            <a:fld id="{BD80EB6D-2CD0-4096-9FA2-E4B0D79F0EFF}" type="slidenum">
              <a:rPr lang="en-US" altLang="en-US"/>
              <a:pPr/>
              <a:t>‹#›</a:t>
            </a:fld>
            <a:endParaRPr lang="en-US" altLang="en-US"/>
          </a:p>
        </p:txBody>
      </p:sp>
    </p:spTree>
    <p:extLst>
      <p:ext uri="{BB962C8B-B14F-4D97-AF65-F5344CB8AC3E}">
        <p14:creationId xmlns:p14="http://schemas.microsoft.com/office/powerpoint/2010/main" val="33841860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5513833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927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5886518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1BD57-2ABC-462D-9D21-3FCBEAF599AB}"/>
              </a:ext>
            </a:extLst>
          </p:cNvPr>
          <p:cNvSpPr>
            <a:spLocks noGrp="1"/>
          </p:cNvSpPr>
          <p:nvPr>
            <p:ph type="title"/>
          </p:nvPr>
        </p:nvSpPr>
        <p:spPr>
          <a:xfrm>
            <a:off x="609600" y="914401"/>
            <a:ext cx="10972800" cy="58261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C64223-29D9-4BD5-94E8-9E73760F8BC8}"/>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BF2BD9-99CF-4F80-85C1-3C9263B48B71}"/>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6BD2B7B4-74AB-48C8-BA4F-B67911AA0371}"/>
              </a:ext>
            </a:extLst>
          </p:cNvPr>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21CAF058-CEA3-47A0-9787-DCD1BC1F948C}"/>
              </a:ext>
            </a:extLst>
          </p:cNvPr>
          <p:cNvSpPr>
            <a:spLocks noGrp="1"/>
          </p:cNvSpPr>
          <p:nvPr>
            <p:ph type="sldNum" sz="quarter" idx="10"/>
          </p:nvPr>
        </p:nvSpPr>
        <p:spPr>
          <a:xfrm>
            <a:off x="8737600" y="6356351"/>
            <a:ext cx="2844800" cy="365125"/>
          </a:xfrm>
        </p:spPr>
        <p:txBody>
          <a:bodyPr/>
          <a:lstStyle>
            <a:lvl1pPr>
              <a:defRPr/>
            </a:lvl1pPr>
          </a:lstStyle>
          <a:p>
            <a:fld id="{68920DBE-B8C7-4CAE-A3A2-C695AEC3D56E}" type="slidenum">
              <a:rPr lang="en-US" altLang="en-US"/>
              <a:pPr/>
              <a:t>‹#›</a:t>
            </a:fld>
            <a:endParaRPr lang="en-US" altLang="en-US"/>
          </a:p>
        </p:txBody>
      </p:sp>
    </p:spTree>
    <p:extLst>
      <p:ext uri="{BB962C8B-B14F-4D97-AF65-F5344CB8AC3E}">
        <p14:creationId xmlns:p14="http://schemas.microsoft.com/office/powerpoint/2010/main" val="35490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37527-F563-4441-97B0-21259110227A}"/>
              </a:ext>
            </a:extLst>
          </p:cNvPr>
          <p:cNvSpPr>
            <a:spLocks noGrp="1"/>
          </p:cNvSpPr>
          <p:nvPr>
            <p:ph type="title"/>
          </p:nvPr>
        </p:nvSpPr>
        <p:spPr>
          <a:xfrm>
            <a:off x="609600" y="914401"/>
            <a:ext cx="10972800" cy="58261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FDD390-5738-455F-A688-6E0C7A19B9DA}"/>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D41BD3-0958-46C3-8EC3-4A06E54AFD9A}"/>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D6824C5F-4155-45E2-A62A-34774363E18F}"/>
              </a:ext>
            </a:extLst>
          </p:cNvPr>
          <p:cNvSpPr>
            <a:spLocks noGrp="1"/>
          </p:cNvSpPr>
          <p:nvPr>
            <p:ph type="sldNum" sz="quarter" idx="10"/>
          </p:nvPr>
        </p:nvSpPr>
        <p:spPr>
          <a:xfrm>
            <a:off x="8737600" y="6356351"/>
            <a:ext cx="2844800" cy="365125"/>
          </a:xfrm>
        </p:spPr>
        <p:txBody>
          <a:bodyPr/>
          <a:lstStyle>
            <a:lvl1pPr>
              <a:defRPr/>
            </a:lvl1pPr>
          </a:lstStyle>
          <a:p>
            <a:fld id="{BD80EB6D-2CD0-4096-9FA2-E4B0D79F0EFF}" type="slidenum">
              <a:rPr lang="en-US" altLang="en-US"/>
              <a:pPr/>
              <a:t>‹#›</a:t>
            </a:fld>
            <a:endParaRPr lang="en-US" altLang="en-US"/>
          </a:p>
        </p:txBody>
      </p:sp>
    </p:spTree>
    <p:extLst>
      <p:ext uri="{BB962C8B-B14F-4D97-AF65-F5344CB8AC3E}">
        <p14:creationId xmlns:p14="http://schemas.microsoft.com/office/powerpoint/2010/main" val="152947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5171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image" Target="../media/image3.pn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image" Target="../media/image2.png"/><Relationship Id="rId2" Type="http://schemas.openxmlformats.org/officeDocument/2006/relationships/slideLayout" Target="../slideLayouts/slideLayout11.xml"/><Relationship Id="rId16" Type="http://schemas.openxmlformats.org/officeDocument/2006/relationships/theme" Target="../theme/theme2.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714" r:id="rId6"/>
    <p:sldLayoutId id="2147483715" r:id="rId7"/>
    <p:sldLayoutId id="2147483716" r:id="rId8"/>
    <p:sldLayoutId id="2147483717" r:id="rId9"/>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87739E06-FEC5-4B73-843E-761C636C002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1AD877C8-8BD6-4FFA-B010-3977FC15D992}"/>
              </a:ext>
            </a:extLst>
          </p:cNvPr>
          <p:cNvPicPr>
            <a:picLocks noChangeAspect="1"/>
          </p:cNvPicPr>
          <p:nvPr userDrawn="1"/>
        </p:nvPicPr>
        <p:blipFill rotWithShape="1">
          <a:blip r:embed="rId1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FADE8BE6-6C80-4448-B59A-247FC9BF2C12}"/>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6154343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711" r:id="rId12"/>
    <p:sldLayoutId id="2147483712" r:id="rId13"/>
    <p:sldLayoutId id="2147483713" r:id="rId14"/>
    <p:sldLayoutId id="2147483718"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dmdc.osd.mil/mfh/" TargetMode="External"/><Relationship Id="rId1" Type="http://schemas.openxmlformats.org/officeDocument/2006/relationships/slideLayout" Target="../slideLayouts/slideLayout8.xml"/></Relationships>
</file>

<file path=ppt/slides/_rels/slide1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hyperlink" Target="https://www.dfas.mil/retiredmilitary/survivors/SBP-DIC-News.html"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EA265D7B-E5FB-4421-B0B3-E45B030F7538}"/>
              </a:ext>
            </a:extLst>
          </p:cNvPr>
          <p:cNvSpPr>
            <a:spLocks noGrp="1"/>
          </p:cNvSpPr>
          <p:nvPr>
            <p:ph type="sldNum" sz="quarter" idx="12"/>
          </p:nvPr>
        </p:nvSpPr>
        <p:spPr/>
        <p:txBody>
          <a:bodyPr/>
          <a:lstStyle/>
          <a:p>
            <a:fld id="{537169F6-66A4-4DCE-A3CE-6A10666F6275}" type="slidenum">
              <a:rPr lang="en-US" altLang="en-US"/>
              <a:pPr/>
              <a:t>1</a:t>
            </a:fld>
            <a:endParaRPr lang="en-US" altLang="en-US"/>
          </a:p>
        </p:txBody>
      </p:sp>
      <p:sp>
        <p:nvSpPr>
          <p:cNvPr id="150530" name="Rectangle 2">
            <a:extLst>
              <a:ext uri="{FF2B5EF4-FFF2-40B4-BE49-F238E27FC236}">
                <a16:creationId xmlns:a16="http://schemas.microsoft.com/office/drawing/2014/main" id="{EA939907-7983-40F9-A377-B4C1D8C46712}"/>
              </a:ext>
            </a:extLst>
          </p:cNvPr>
          <p:cNvSpPr>
            <a:spLocks noGrp="1" noChangeArrowheads="1"/>
          </p:cNvSpPr>
          <p:nvPr>
            <p:ph type="ctrTitle" idx="4294967295"/>
          </p:nvPr>
        </p:nvSpPr>
        <p:spPr>
          <a:xfrm>
            <a:off x="3884023" y="2670358"/>
            <a:ext cx="7772400" cy="2023562"/>
          </a:xfrm>
          <a:ln/>
        </p:spPr>
        <p:txBody>
          <a:bodyPr vert="horz" lIns="90488" tIns="44450" rIns="90488" bIns="44450" rtlCol="0" anchor="ctr">
            <a:normAutofit/>
          </a:bodyPr>
          <a:lstStyle/>
          <a:p>
            <a:pPr algn="ctr"/>
            <a:r>
              <a:rPr lang="en-US" altLang="en-US" sz="4500" b="1" dirty="0">
                <a:latin typeface="Arial" panose="020B0604020202020204" pitchFamily="34" charset="0"/>
                <a:cs typeface="Arial" panose="020B0604020202020204" pitchFamily="34" charset="0"/>
              </a:rPr>
              <a:t>SURVIVOR AND BURIAL</a:t>
            </a:r>
            <a:br>
              <a:rPr lang="en-US" altLang="en-US" sz="4500" b="1" dirty="0">
                <a:latin typeface="Arial" panose="020B0604020202020204" pitchFamily="34" charset="0"/>
                <a:cs typeface="Arial" panose="020B0604020202020204" pitchFamily="34" charset="0"/>
              </a:rPr>
            </a:br>
            <a:r>
              <a:rPr lang="en-US" altLang="en-US" sz="4500" b="1" dirty="0">
                <a:latin typeface="Arial" panose="020B0604020202020204" pitchFamily="34" charset="0"/>
                <a:cs typeface="Arial" panose="020B0604020202020204" pitchFamily="34" charset="0"/>
              </a:rPr>
              <a:t>BENEFITS</a:t>
            </a:r>
            <a:endParaRPr lang="en-US" altLang="en-US" sz="2000" b="1"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BDB2D035-09D3-4089-9E2C-C92E4A6CF20A}"/>
              </a:ext>
            </a:extLst>
          </p:cNvPr>
          <p:cNvSpPr txBox="1"/>
          <p:nvPr/>
        </p:nvSpPr>
        <p:spPr>
          <a:xfrm>
            <a:off x="7585166" y="4832637"/>
            <a:ext cx="3897086" cy="1384995"/>
          </a:xfrm>
          <a:prstGeom prst="rect">
            <a:avLst/>
          </a:prstGeom>
          <a:noFill/>
        </p:spPr>
        <p:txBody>
          <a:bodyPr wrap="square" rtlCol="0">
            <a:spAutoFit/>
          </a:bodyPr>
          <a:lstStyle/>
          <a:p>
            <a:pPr algn="r"/>
            <a:r>
              <a:rPr lang="en-US" altLang="en-US" sz="2800" dirty="0"/>
              <a:t>Vickie Peters</a:t>
            </a:r>
            <a:br>
              <a:rPr lang="en-US" altLang="en-US" sz="5400" dirty="0"/>
            </a:br>
            <a:r>
              <a:rPr lang="en-US" altLang="en-US" sz="2800" dirty="0"/>
              <a:t>Veterans of Foreign Wars</a:t>
            </a:r>
            <a:br>
              <a:rPr lang="en-US" altLang="en-US" sz="2800" dirty="0"/>
            </a:br>
            <a:r>
              <a:rPr lang="en-US" altLang="en-US" sz="2800" dirty="0"/>
              <a:t>September 2021</a:t>
            </a:r>
            <a:endParaRPr lang="en-US" sz="28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7" name="Rectangle 3">
            <a:extLst>
              <a:ext uri="{FF2B5EF4-FFF2-40B4-BE49-F238E27FC236}">
                <a16:creationId xmlns:a16="http://schemas.microsoft.com/office/drawing/2014/main" id="{31153C68-7B91-436C-8B31-84834CFC7046}"/>
              </a:ext>
            </a:extLst>
          </p:cNvPr>
          <p:cNvSpPr>
            <a:spLocks noGrp="1" noChangeArrowheads="1"/>
          </p:cNvSpPr>
          <p:nvPr>
            <p:ph idx="1"/>
          </p:nvPr>
        </p:nvSpPr>
        <p:spPr/>
        <p:txBody>
          <a:bodyPr/>
          <a:lstStyle/>
          <a:p>
            <a:pPr marL="285750" indent="-285750"/>
            <a:endParaRPr lang="en-US" altLang="en-US" dirty="0"/>
          </a:p>
          <a:p>
            <a:pPr marL="285750" indent="-285750"/>
            <a:r>
              <a:rPr lang="en-US" altLang="en-US" dirty="0"/>
              <a:t>38 CFR 3.5(a)</a:t>
            </a:r>
          </a:p>
          <a:p>
            <a:pPr marL="285750" indent="-285750"/>
            <a:endParaRPr lang="en-US" altLang="en-US" dirty="0"/>
          </a:p>
          <a:p>
            <a:pPr marL="285750" indent="-285750"/>
            <a:r>
              <a:rPr lang="en-US" altLang="en-US" dirty="0"/>
              <a:t>Character of discharge</a:t>
            </a:r>
          </a:p>
          <a:p>
            <a:pPr lvl="1"/>
            <a:r>
              <a:rPr lang="en-US" altLang="en-US" dirty="0"/>
              <a:t>Honorable</a:t>
            </a:r>
          </a:p>
          <a:p>
            <a:pPr lvl="1"/>
            <a:r>
              <a:rPr lang="en-US" altLang="en-US" dirty="0"/>
              <a:t>General, or</a:t>
            </a:r>
          </a:p>
          <a:p>
            <a:pPr lvl="1"/>
            <a:r>
              <a:rPr lang="en-US" altLang="en-US" dirty="0"/>
              <a:t>Under honorable conditions</a:t>
            </a:r>
          </a:p>
        </p:txBody>
      </p:sp>
      <p:sp>
        <p:nvSpPr>
          <p:cNvPr id="4" name="Slide Number Placeholder 3">
            <a:extLst>
              <a:ext uri="{FF2B5EF4-FFF2-40B4-BE49-F238E27FC236}">
                <a16:creationId xmlns:a16="http://schemas.microsoft.com/office/drawing/2014/main" id="{DDD11F5B-5015-4D06-8827-E2E6F2039E68}"/>
              </a:ext>
            </a:extLst>
          </p:cNvPr>
          <p:cNvSpPr>
            <a:spLocks noGrp="1"/>
          </p:cNvSpPr>
          <p:nvPr>
            <p:ph type="sldNum" sz="quarter" idx="12"/>
          </p:nvPr>
        </p:nvSpPr>
        <p:spPr/>
        <p:txBody>
          <a:bodyPr/>
          <a:lstStyle/>
          <a:p>
            <a:fld id="{E5FF8F2E-ABB9-4F60-A0CA-4429418CB79E}" type="slidenum">
              <a:rPr lang="en-US" altLang="en-US"/>
              <a:pPr/>
              <a:t>10</a:t>
            </a:fld>
            <a:endParaRPr lang="en-US" altLang="en-US"/>
          </a:p>
        </p:txBody>
      </p:sp>
      <p:sp>
        <p:nvSpPr>
          <p:cNvPr id="164866" name="Rectangle 2">
            <a:extLst>
              <a:ext uri="{FF2B5EF4-FFF2-40B4-BE49-F238E27FC236}">
                <a16:creationId xmlns:a16="http://schemas.microsoft.com/office/drawing/2014/main" id="{4B4C004D-AF34-422A-BA40-10CBE641141F}"/>
              </a:ext>
            </a:extLst>
          </p:cNvPr>
          <p:cNvSpPr>
            <a:spLocks noGrp="1" noChangeArrowheads="1"/>
          </p:cNvSpPr>
          <p:nvPr>
            <p:ph type="title"/>
          </p:nvPr>
        </p:nvSpPr>
        <p:spPr/>
        <p:txBody>
          <a:bodyPr/>
          <a:lstStyle/>
          <a:p>
            <a:r>
              <a:rPr lang="en-US" altLang="en-US"/>
              <a:t>Military Service Minimums</a:t>
            </a:r>
          </a:p>
        </p:txBody>
      </p:sp>
    </p:spTree>
  </p:cSld>
  <p:clrMapOvr>
    <a:masterClrMapping/>
  </p:clrMapOvr>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A72E2A93-CA0B-4A15-B3B6-EA154D450A4D}"/>
              </a:ext>
            </a:extLst>
          </p:cNvPr>
          <p:cNvSpPr>
            <a:spLocks noGrp="1"/>
          </p:cNvSpPr>
          <p:nvPr>
            <p:ph type="sldNum" sz="quarter" idx="12"/>
          </p:nvPr>
        </p:nvSpPr>
        <p:spPr/>
        <p:txBody>
          <a:bodyPr/>
          <a:lstStyle/>
          <a:p>
            <a:fld id="{D422B249-6857-4157-95AB-7DDC0FA0290F}" type="slidenum">
              <a:rPr lang="en-US" altLang="en-US"/>
              <a:pPr/>
              <a:t>100</a:t>
            </a:fld>
            <a:endParaRPr lang="en-US" altLang="en-US"/>
          </a:p>
        </p:txBody>
      </p:sp>
      <p:sp>
        <p:nvSpPr>
          <p:cNvPr id="281602" name="Rectangle 2">
            <a:extLst>
              <a:ext uri="{FF2B5EF4-FFF2-40B4-BE49-F238E27FC236}">
                <a16:creationId xmlns:a16="http://schemas.microsoft.com/office/drawing/2014/main" id="{4B486EE3-DA0E-4AD2-84C8-CC624219CD02}"/>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Burial Benefits</a:t>
            </a:r>
          </a:p>
        </p:txBody>
      </p:sp>
      <p:sp>
        <p:nvSpPr>
          <p:cNvPr id="281603" name="Rectangle 3">
            <a:extLst>
              <a:ext uri="{FF2B5EF4-FFF2-40B4-BE49-F238E27FC236}">
                <a16:creationId xmlns:a16="http://schemas.microsoft.com/office/drawing/2014/main" id="{8C3D906D-110E-4F5C-AE3A-8CB719CFA21C}"/>
              </a:ext>
            </a:extLst>
          </p:cNvPr>
          <p:cNvSpPr>
            <a:spLocks noGrp="1" noChangeArrowheads="1"/>
          </p:cNvSpPr>
          <p:nvPr>
            <p:ph type="body" idx="4294967295"/>
          </p:nvPr>
        </p:nvSpPr>
        <p:spPr>
          <a:xfrm>
            <a:off x="1211263" y="1631950"/>
            <a:ext cx="10980737" cy="4419600"/>
          </a:xfrm>
          <a:prstGeom prst="rect">
            <a:avLst/>
          </a:prstGeom>
          <a:ln/>
        </p:spPr>
        <p:txBody>
          <a:bodyPr vert="horz" lIns="90488" tIns="44450" rIns="90488" bIns="44450" rtlCol="0">
            <a:normAutofit/>
          </a:bodyPr>
          <a:lstStyle/>
          <a:p>
            <a:pPr marL="342900" indent="-342900">
              <a:lnSpc>
                <a:spcPct val="79000"/>
              </a:lnSpc>
            </a:pPr>
            <a:r>
              <a:rPr lang="en-US" altLang="en-US" dirty="0">
                <a:latin typeface="Arial" panose="020B0604020202020204" pitchFamily="34" charset="0"/>
                <a:cs typeface="Arial" panose="020B0604020202020204" pitchFamily="34" charset="0"/>
              </a:rPr>
              <a:t>Burial allowance</a:t>
            </a:r>
          </a:p>
          <a:p>
            <a:pPr marL="742950" lvl="1" indent="-285750">
              <a:lnSpc>
                <a:spcPct val="79000"/>
              </a:lnSpc>
            </a:pPr>
            <a:r>
              <a:rPr lang="en-US" altLang="en-US" dirty="0">
                <a:latin typeface="Arial" panose="020B0604020202020204" pitchFamily="34" charset="0"/>
                <a:cs typeface="Arial" panose="020B0604020202020204" pitchFamily="34" charset="0"/>
              </a:rPr>
              <a:t>Service connected</a:t>
            </a:r>
          </a:p>
          <a:p>
            <a:pPr marL="742950" lvl="1" indent="-285750">
              <a:lnSpc>
                <a:spcPct val="79000"/>
              </a:lnSpc>
            </a:pPr>
            <a:r>
              <a:rPr lang="en-US" altLang="en-US" dirty="0">
                <a:latin typeface="Arial" panose="020B0604020202020204" pitchFamily="34" charset="0"/>
                <a:cs typeface="Arial" panose="020B0604020202020204" pitchFamily="34" charset="0"/>
              </a:rPr>
              <a:t>Non-service connected</a:t>
            </a:r>
          </a:p>
          <a:p>
            <a:pPr marL="342900" indent="-342900">
              <a:lnSpc>
                <a:spcPct val="79000"/>
              </a:lnSpc>
            </a:pPr>
            <a:r>
              <a:rPr lang="en-US" altLang="en-US" dirty="0">
                <a:latin typeface="Arial" panose="020B0604020202020204" pitchFamily="34" charset="0"/>
                <a:cs typeface="Arial" panose="020B0604020202020204" pitchFamily="34" charset="0"/>
              </a:rPr>
              <a:t>Plot-interment allowance – non-service connected death</a:t>
            </a:r>
          </a:p>
          <a:p>
            <a:pPr marL="342900" indent="-342900">
              <a:lnSpc>
                <a:spcPct val="79000"/>
              </a:lnSpc>
            </a:pPr>
            <a:r>
              <a:rPr lang="en-US" altLang="en-US" dirty="0">
                <a:latin typeface="Arial" panose="020B0604020202020204" pitchFamily="34" charset="0"/>
                <a:cs typeface="Arial" panose="020B0604020202020204" pitchFamily="34" charset="0"/>
              </a:rPr>
              <a:t>Transportation allowance</a:t>
            </a:r>
          </a:p>
          <a:p>
            <a:pPr marL="342900" indent="-342900">
              <a:lnSpc>
                <a:spcPct val="79000"/>
              </a:lnSpc>
            </a:pPr>
            <a:r>
              <a:rPr lang="en-US" altLang="en-US" dirty="0">
                <a:latin typeface="Arial" panose="020B0604020202020204" pitchFamily="34" charset="0"/>
                <a:cs typeface="Arial" panose="020B0604020202020204" pitchFamily="34" charset="0"/>
              </a:rPr>
              <a:t>Headstones and markers</a:t>
            </a:r>
          </a:p>
          <a:p>
            <a:pPr marL="342900" indent="-342900">
              <a:lnSpc>
                <a:spcPct val="79000"/>
              </a:lnSpc>
            </a:pPr>
            <a:r>
              <a:rPr lang="en-US" altLang="en-US" dirty="0">
                <a:latin typeface="Arial" panose="020B0604020202020204" pitchFamily="34" charset="0"/>
                <a:cs typeface="Arial" panose="020B0604020202020204" pitchFamily="34" charset="0"/>
              </a:rPr>
              <a:t>Flag</a:t>
            </a:r>
          </a:p>
          <a:p>
            <a:pPr marL="342900" indent="-342900">
              <a:lnSpc>
                <a:spcPct val="79000"/>
              </a:lnSpc>
            </a:pPr>
            <a:r>
              <a:rPr lang="en-US" altLang="en-US" dirty="0">
                <a:latin typeface="Arial" panose="020B0604020202020204" pitchFamily="34" charset="0"/>
                <a:cs typeface="Arial" panose="020B0604020202020204" pitchFamily="34" charset="0"/>
              </a:rPr>
              <a:t>Medallion</a:t>
            </a:r>
          </a:p>
          <a:p>
            <a:pPr marL="342900" indent="-342900">
              <a:lnSpc>
                <a:spcPct val="79000"/>
              </a:lnSpc>
            </a:pPr>
            <a:r>
              <a:rPr lang="en-US" altLang="en-US" dirty="0">
                <a:latin typeface="Arial" panose="020B0604020202020204" pitchFamily="34" charset="0"/>
                <a:cs typeface="Arial" panose="020B0604020202020204" pitchFamily="34" charset="0"/>
              </a:rPr>
              <a:t>Presidential Memorial Certificate (PMC)</a:t>
            </a:r>
          </a:p>
        </p:txBody>
      </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a:extLst>
              <a:ext uri="{FF2B5EF4-FFF2-40B4-BE49-F238E27FC236}">
                <a16:creationId xmlns:a16="http://schemas.microsoft.com/office/drawing/2014/main" id="{8574142B-DD0F-4373-8579-2661C7693912}"/>
              </a:ext>
            </a:extLst>
          </p:cNvPr>
          <p:cNvSpPr>
            <a:spLocks noGrp="1" noChangeArrowheads="1"/>
          </p:cNvSpPr>
          <p:nvPr>
            <p:ph idx="1"/>
          </p:nvPr>
        </p:nvSpPr>
        <p:spPr>
          <a:xfrm>
            <a:off x="618309" y="1658938"/>
            <a:ext cx="10955381" cy="4953000"/>
          </a:xfrm>
        </p:spPr>
        <p:txBody>
          <a:bodyPr>
            <a:noAutofit/>
          </a:bodyPr>
          <a:lstStyle/>
          <a:p>
            <a:pPr marL="285750" indent="-285750">
              <a:buNone/>
            </a:pPr>
            <a:r>
              <a:rPr lang="en-US" altLang="en-US" sz="2800" dirty="0"/>
              <a:t>Service connected death burial allowance</a:t>
            </a:r>
          </a:p>
          <a:p>
            <a:pPr marL="285750" indent="-285750"/>
            <a:r>
              <a:rPr lang="en-US" altLang="en-US" sz="2800" dirty="0"/>
              <a:t>Rating activity must grant service connection for cause of death either on direct or contributory basis</a:t>
            </a:r>
          </a:p>
          <a:p>
            <a:pPr marL="285750" indent="-285750"/>
            <a:r>
              <a:rPr lang="en-US" altLang="en-US" sz="2800" dirty="0"/>
              <a:t>Death due </a:t>
            </a:r>
            <a:r>
              <a:rPr lang="en-US" altLang="en-US" sz="2800" b="1" dirty="0"/>
              <a:t>solely</a:t>
            </a:r>
            <a:r>
              <a:rPr lang="en-US" altLang="en-US" sz="2800" dirty="0"/>
              <a:t> to paired non-service connected organ/extremity under 38 CFR 3.383 with no contributory case of service connected disability, no service connected burial benefit</a:t>
            </a:r>
          </a:p>
          <a:p>
            <a:pPr marL="285750" indent="-285750"/>
            <a:r>
              <a:rPr lang="en-US" altLang="en-US" sz="2800" dirty="0"/>
              <a:t>Service connected burial benefits payable even if veteran’s death not service connected as long as DIC payable under 38 USC 1318</a:t>
            </a:r>
          </a:p>
          <a:p>
            <a:pPr marL="285750" indent="-285750"/>
            <a:r>
              <a:rPr lang="en-US" altLang="en-US" sz="2800" dirty="0"/>
              <a:t>Rate for FY 2020 - $2000</a:t>
            </a:r>
          </a:p>
          <a:p>
            <a:pPr marL="285750" indent="-285750"/>
            <a:endParaRPr lang="en-US" altLang="en-US" dirty="0"/>
          </a:p>
        </p:txBody>
      </p:sp>
      <p:sp>
        <p:nvSpPr>
          <p:cNvPr id="4" name="Slide Number Placeholder 3">
            <a:extLst>
              <a:ext uri="{FF2B5EF4-FFF2-40B4-BE49-F238E27FC236}">
                <a16:creationId xmlns:a16="http://schemas.microsoft.com/office/drawing/2014/main" id="{4AC8DC9A-3B4F-4529-B86B-338BF52C4DDB}"/>
              </a:ext>
            </a:extLst>
          </p:cNvPr>
          <p:cNvSpPr>
            <a:spLocks noGrp="1"/>
          </p:cNvSpPr>
          <p:nvPr>
            <p:ph type="sldNum" sz="quarter" idx="12"/>
          </p:nvPr>
        </p:nvSpPr>
        <p:spPr/>
        <p:txBody>
          <a:bodyPr/>
          <a:lstStyle/>
          <a:p>
            <a:fld id="{88714989-AEEC-4632-9F30-C673CEC41FCB}" type="slidenum">
              <a:rPr lang="en-US" altLang="en-US"/>
              <a:pPr/>
              <a:t>101</a:t>
            </a:fld>
            <a:endParaRPr lang="en-US" altLang="en-US"/>
          </a:p>
        </p:txBody>
      </p:sp>
      <p:sp>
        <p:nvSpPr>
          <p:cNvPr id="284675" name="Rectangle 3">
            <a:extLst>
              <a:ext uri="{FF2B5EF4-FFF2-40B4-BE49-F238E27FC236}">
                <a16:creationId xmlns:a16="http://schemas.microsoft.com/office/drawing/2014/main" id="{CEB69AFF-4A5F-43C3-998C-64599EB74428}"/>
              </a:ext>
            </a:extLst>
          </p:cNvPr>
          <p:cNvSpPr>
            <a:spLocks noGrp="1" noChangeArrowheads="1"/>
          </p:cNvSpPr>
          <p:nvPr>
            <p:ph type="title"/>
          </p:nvPr>
        </p:nvSpPr>
        <p:spPr>
          <a:noFill/>
          <a:ln/>
        </p:spPr>
        <p:txBody>
          <a:bodyPr/>
          <a:lstStyle/>
          <a:p>
            <a:r>
              <a:rPr lang="en-US" altLang="en-US"/>
              <a:t>Service Connected Burial Allowance</a:t>
            </a:r>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7" name="Rectangle 3">
            <a:extLst>
              <a:ext uri="{FF2B5EF4-FFF2-40B4-BE49-F238E27FC236}">
                <a16:creationId xmlns:a16="http://schemas.microsoft.com/office/drawing/2014/main" id="{D200150A-4AC8-4B0B-8B0E-B0CEF4C091D5}"/>
              </a:ext>
            </a:extLst>
          </p:cNvPr>
          <p:cNvSpPr>
            <a:spLocks noGrp="1" noChangeArrowheads="1"/>
          </p:cNvSpPr>
          <p:nvPr>
            <p:ph idx="1"/>
          </p:nvPr>
        </p:nvSpPr>
        <p:spPr>
          <a:xfrm>
            <a:off x="583474" y="1412177"/>
            <a:ext cx="11025051" cy="4944174"/>
          </a:xfrm>
        </p:spPr>
        <p:txBody>
          <a:bodyPr>
            <a:noAutofit/>
          </a:bodyPr>
          <a:lstStyle/>
          <a:p>
            <a:pPr marL="285750" indent="-285750">
              <a:lnSpc>
                <a:spcPct val="79000"/>
              </a:lnSpc>
            </a:pPr>
            <a:r>
              <a:rPr lang="en-US" altLang="en-US" sz="2800" dirty="0"/>
              <a:t>Other than dishonorable service</a:t>
            </a:r>
          </a:p>
          <a:p>
            <a:pPr marL="285750" indent="-285750">
              <a:lnSpc>
                <a:spcPct val="79000"/>
              </a:lnSpc>
            </a:pPr>
            <a:r>
              <a:rPr lang="en-US" altLang="en-US" sz="2800" dirty="0"/>
              <a:t>In receipt of pension or compensation at time of death or would have been eligible but receiving military retirement or disability pay</a:t>
            </a:r>
          </a:p>
          <a:p>
            <a:pPr marL="285750" indent="-285750">
              <a:lnSpc>
                <a:spcPct val="79000"/>
              </a:lnSpc>
            </a:pPr>
            <a:r>
              <a:rPr lang="en-US" altLang="en-US" sz="2800" dirty="0"/>
              <a:t>Had claim pending at time of death and found entitled prior to date of death</a:t>
            </a:r>
          </a:p>
          <a:p>
            <a:pPr marL="285750" indent="-285750">
              <a:lnSpc>
                <a:spcPct val="79000"/>
              </a:lnSpc>
            </a:pPr>
            <a:r>
              <a:rPr lang="en-US" altLang="en-US" sz="2800" dirty="0"/>
              <a:t>Hospitalized by VA at time of death</a:t>
            </a:r>
          </a:p>
          <a:p>
            <a:pPr marL="285750" indent="-285750">
              <a:lnSpc>
                <a:spcPct val="79000"/>
              </a:lnSpc>
            </a:pPr>
            <a:r>
              <a:rPr lang="en-US" altLang="en-US" sz="2800" dirty="0"/>
              <a:t>Died while receiving care under VA contract at non-VA facility</a:t>
            </a:r>
          </a:p>
          <a:p>
            <a:pPr marL="285750" indent="-285750">
              <a:lnSpc>
                <a:spcPct val="79000"/>
              </a:lnSpc>
            </a:pPr>
            <a:r>
              <a:rPr lang="en-US" altLang="en-US" sz="2800" dirty="0"/>
              <a:t>Died while traveling, under proper authorization and at VA expense, to or from a specified place for purpose of exam, treatment, or care</a:t>
            </a:r>
          </a:p>
          <a:p>
            <a:pPr marL="285750" indent="-285750">
              <a:lnSpc>
                <a:spcPct val="79000"/>
              </a:lnSpc>
            </a:pPr>
            <a:r>
              <a:rPr lang="en-US" altLang="en-US" sz="2800" dirty="0"/>
              <a:t>Died while a patient at an approved State Veterans’ home</a:t>
            </a:r>
          </a:p>
        </p:txBody>
      </p:sp>
      <p:sp>
        <p:nvSpPr>
          <p:cNvPr id="4" name="Slide Number Placeholder 3">
            <a:extLst>
              <a:ext uri="{FF2B5EF4-FFF2-40B4-BE49-F238E27FC236}">
                <a16:creationId xmlns:a16="http://schemas.microsoft.com/office/drawing/2014/main" id="{18A17BB8-EBBB-4CD6-BFD8-D9065E63C2F6}"/>
              </a:ext>
            </a:extLst>
          </p:cNvPr>
          <p:cNvSpPr>
            <a:spLocks noGrp="1"/>
          </p:cNvSpPr>
          <p:nvPr>
            <p:ph type="sldNum" sz="quarter" idx="12"/>
          </p:nvPr>
        </p:nvSpPr>
        <p:spPr/>
        <p:txBody>
          <a:bodyPr/>
          <a:lstStyle/>
          <a:p>
            <a:fld id="{48D2DD86-48E5-4CC7-9D68-D348E91F8CC3}" type="slidenum">
              <a:rPr lang="en-US" altLang="en-US"/>
              <a:pPr/>
              <a:t>102</a:t>
            </a:fld>
            <a:endParaRPr lang="en-US" altLang="en-US"/>
          </a:p>
        </p:txBody>
      </p:sp>
      <p:sp>
        <p:nvSpPr>
          <p:cNvPr id="282628" name="Rectangle 4">
            <a:extLst>
              <a:ext uri="{FF2B5EF4-FFF2-40B4-BE49-F238E27FC236}">
                <a16:creationId xmlns:a16="http://schemas.microsoft.com/office/drawing/2014/main" id="{9CDBD34A-3B8A-4F19-91C8-24D306DD3840}"/>
              </a:ext>
            </a:extLst>
          </p:cNvPr>
          <p:cNvSpPr>
            <a:spLocks noGrp="1" noChangeArrowheads="1"/>
          </p:cNvSpPr>
          <p:nvPr>
            <p:ph type="title"/>
          </p:nvPr>
        </p:nvSpPr>
        <p:spPr/>
        <p:txBody>
          <a:bodyPr/>
          <a:lstStyle/>
          <a:p>
            <a:r>
              <a:rPr lang="en-US" altLang="en-US"/>
              <a:t>Non-Service Connected Burial Allowance</a:t>
            </a:r>
          </a:p>
        </p:txBody>
      </p:sp>
    </p:spTree>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a:extLst>
              <a:ext uri="{FF2B5EF4-FFF2-40B4-BE49-F238E27FC236}">
                <a16:creationId xmlns:a16="http://schemas.microsoft.com/office/drawing/2014/main" id="{09D83A65-8843-4316-A638-99F1653573E8}"/>
              </a:ext>
            </a:extLst>
          </p:cNvPr>
          <p:cNvSpPr>
            <a:spLocks noGrp="1" noChangeArrowheads="1"/>
          </p:cNvSpPr>
          <p:nvPr>
            <p:ph idx="1"/>
          </p:nvPr>
        </p:nvSpPr>
        <p:spPr>
          <a:xfrm>
            <a:off x="600891" y="1524000"/>
            <a:ext cx="10972800" cy="4419600"/>
          </a:xfrm>
        </p:spPr>
        <p:txBody>
          <a:bodyPr/>
          <a:lstStyle/>
          <a:p>
            <a:pPr marL="285750" indent="-285750">
              <a:lnSpc>
                <a:spcPct val="79000"/>
              </a:lnSpc>
            </a:pPr>
            <a:r>
              <a:rPr lang="en-US" altLang="en-US" dirty="0"/>
              <a:t>Indigent veteran’s remains being held by State or political subdivision</a:t>
            </a:r>
          </a:p>
          <a:p>
            <a:pPr marL="285750" indent="-285750">
              <a:lnSpc>
                <a:spcPct val="79000"/>
              </a:lnSpc>
            </a:pPr>
            <a:r>
              <a:rPr lang="en-US" altLang="en-US" dirty="0"/>
              <a:t>No kin or other person claiming body</a:t>
            </a:r>
          </a:p>
          <a:p>
            <a:pPr marL="285750" indent="-285750">
              <a:lnSpc>
                <a:spcPct val="79000"/>
              </a:lnSpc>
            </a:pPr>
            <a:r>
              <a:rPr lang="en-US" altLang="en-US" dirty="0"/>
              <a:t>Veteran’s estate does not have enough resources to cover funeral and burial costs</a:t>
            </a:r>
          </a:p>
          <a:p>
            <a:pPr marL="285750" indent="-285750">
              <a:lnSpc>
                <a:spcPct val="79000"/>
              </a:lnSpc>
            </a:pPr>
            <a:r>
              <a:rPr lang="en-US" altLang="en-US" dirty="0"/>
              <a:t>Evidence of record confirms veteran</a:t>
            </a:r>
          </a:p>
          <a:p>
            <a:pPr lvl="1">
              <a:lnSpc>
                <a:spcPct val="79000"/>
              </a:lnSpc>
            </a:pPr>
            <a:r>
              <a:rPr lang="en-US" altLang="en-US" dirty="0"/>
              <a:t>Served during wartime, or</a:t>
            </a:r>
          </a:p>
          <a:p>
            <a:pPr lvl="1">
              <a:lnSpc>
                <a:spcPct val="79000"/>
              </a:lnSpc>
            </a:pPr>
            <a:r>
              <a:rPr lang="en-US" altLang="en-US" dirty="0"/>
              <a:t>Was released from active service for disability incurred or aggravated in line of duty</a:t>
            </a:r>
          </a:p>
        </p:txBody>
      </p:sp>
      <p:sp>
        <p:nvSpPr>
          <p:cNvPr id="3" name="Slide Number Placeholder 3">
            <a:extLst>
              <a:ext uri="{FF2B5EF4-FFF2-40B4-BE49-F238E27FC236}">
                <a16:creationId xmlns:a16="http://schemas.microsoft.com/office/drawing/2014/main" id="{6B3255FB-7ED8-4D2D-920C-D375B7F0893D}"/>
              </a:ext>
            </a:extLst>
          </p:cNvPr>
          <p:cNvSpPr>
            <a:spLocks noGrp="1"/>
          </p:cNvSpPr>
          <p:nvPr>
            <p:ph type="sldNum" sz="quarter" idx="12"/>
          </p:nvPr>
        </p:nvSpPr>
        <p:spPr/>
        <p:txBody>
          <a:bodyPr/>
          <a:lstStyle/>
          <a:p>
            <a:fld id="{F42878A1-F8B1-4E66-9398-818C4FC744F0}" type="slidenum">
              <a:rPr lang="en-US" altLang="en-US"/>
              <a:pPr/>
              <a:t>103</a:t>
            </a:fld>
            <a:endParaRPr lang="en-US" altLang="en-US"/>
          </a:p>
        </p:txBody>
      </p:sp>
      <p:sp>
        <p:nvSpPr>
          <p:cNvPr id="2" name="TextBox 1">
            <a:extLst>
              <a:ext uri="{FF2B5EF4-FFF2-40B4-BE49-F238E27FC236}">
                <a16:creationId xmlns:a16="http://schemas.microsoft.com/office/drawing/2014/main" id="{927721F9-122A-4015-BBBF-1654891DEC02}"/>
              </a:ext>
            </a:extLst>
          </p:cNvPr>
          <p:cNvSpPr txBox="1"/>
          <p:nvPr/>
        </p:nvSpPr>
        <p:spPr>
          <a:xfrm>
            <a:off x="278675" y="433050"/>
            <a:ext cx="7315200" cy="481350"/>
          </a:xfrm>
          <a:prstGeom prst="rect">
            <a:avLst/>
          </a:prstGeom>
          <a:noFill/>
        </p:spPr>
        <p:txBody>
          <a:bodyPr wrap="square" rtlCol="0">
            <a:spAutoFit/>
          </a:bodyPr>
          <a:lstStyle/>
          <a:p>
            <a:pPr marL="285750" indent="-285750">
              <a:lnSpc>
                <a:spcPct val="79000"/>
              </a:lnSpc>
              <a:buNone/>
            </a:pPr>
            <a:r>
              <a:rPr lang="en-US" altLang="en-US" sz="3200" b="1" dirty="0">
                <a:latin typeface="Arial" panose="020B0604020202020204" pitchFamily="34" charset="0"/>
                <a:cs typeface="Arial" panose="020B0604020202020204" pitchFamily="34" charset="0"/>
              </a:rPr>
              <a:t>NSC death burial allowance payable</a:t>
            </a:r>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5" name="Rectangle 3">
            <a:extLst>
              <a:ext uri="{FF2B5EF4-FFF2-40B4-BE49-F238E27FC236}">
                <a16:creationId xmlns:a16="http://schemas.microsoft.com/office/drawing/2014/main" id="{1A041425-8E0D-420A-AE0B-B7CDE154044B}"/>
              </a:ext>
            </a:extLst>
          </p:cNvPr>
          <p:cNvSpPr>
            <a:spLocks noGrp="1" noChangeArrowheads="1"/>
          </p:cNvSpPr>
          <p:nvPr>
            <p:ph idx="1"/>
          </p:nvPr>
        </p:nvSpPr>
        <p:spPr>
          <a:xfrm>
            <a:off x="383177" y="1393236"/>
            <a:ext cx="10970623" cy="4882058"/>
          </a:xfrm>
        </p:spPr>
        <p:txBody>
          <a:bodyPr>
            <a:noAutofit/>
          </a:bodyPr>
          <a:lstStyle/>
          <a:p>
            <a:pPr>
              <a:lnSpc>
                <a:spcPct val="90000"/>
              </a:lnSpc>
            </a:pPr>
            <a:r>
              <a:rPr lang="en-US" altLang="en-US" sz="2800" dirty="0"/>
              <a:t>Pre-need eligibility</a:t>
            </a:r>
          </a:p>
          <a:p>
            <a:pPr lvl="1">
              <a:lnSpc>
                <a:spcPct val="90000"/>
              </a:lnSpc>
            </a:pPr>
            <a:r>
              <a:rPr lang="en-US" altLang="en-US" sz="2400" dirty="0"/>
              <a:t>Veteran who did not receive dishonorable discharge from military, </a:t>
            </a:r>
            <a:r>
              <a:rPr lang="en-US" altLang="en-US" sz="2400" b="1" i="1" dirty="0"/>
              <a:t>or</a:t>
            </a:r>
          </a:p>
          <a:p>
            <a:pPr lvl="1">
              <a:lnSpc>
                <a:spcPct val="90000"/>
              </a:lnSpc>
            </a:pPr>
            <a:r>
              <a:rPr lang="en-US" altLang="en-US" sz="2400" dirty="0"/>
              <a:t>Spouse/dependent child of service member or veteran, </a:t>
            </a:r>
            <a:r>
              <a:rPr lang="en-US" altLang="en-US" sz="2400" b="1" i="1" dirty="0"/>
              <a:t>or</a:t>
            </a:r>
          </a:p>
          <a:p>
            <a:pPr lvl="1">
              <a:lnSpc>
                <a:spcPct val="90000"/>
              </a:lnSpc>
            </a:pPr>
            <a:r>
              <a:rPr lang="en-US" altLang="en-US" sz="2400" dirty="0"/>
              <a:t>In some cases, adult dependent child, if not married</a:t>
            </a:r>
          </a:p>
          <a:p>
            <a:pPr>
              <a:lnSpc>
                <a:spcPct val="90000"/>
              </a:lnSpc>
            </a:pPr>
            <a:r>
              <a:rPr lang="en-US" altLang="en-US" sz="2800" dirty="0"/>
              <a:t>Identify VA national cemetery where burial desired</a:t>
            </a:r>
          </a:p>
          <a:p>
            <a:pPr>
              <a:lnSpc>
                <a:spcPct val="90000"/>
              </a:lnSpc>
            </a:pPr>
            <a:r>
              <a:rPr lang="en-US" altLang="en-US" sz="2800" dirty="0"/>
              <a:t>Does not extend to state or tribal veterans cemetery (apply to those directly)</a:t>
            </a:r>
          </a:p>
          <a:p>
            <a:pPr>
              <a:lnSpc>
                <a:spcPct val="90000"/>
              </a:lnSpc>
            </a:pPr>
            <a:r>
              <a:rPr lang="en-US" altLang="en-US" sz="2800" dirty="0"/>
              <a:t>Pre-need application does not apply to Arlington or US Soldiers and Airmen’s Home National Cemeteries (apply to those directly</a:t>
            </a:r>
          </a:p>
          <a:p>
            <a:pPr>
              <a:lnSpc>
                <a:spcPct val="90000"/>
              </a:lnSpc>
            </a:pPr>
            <a:r>
              <a:rPr lang="en-US" altLang="en-US" sz="2800" dirty="0"/>
              <a:t>Getting pre-need determination does NOT guarantee burial in a specific VA national cemetery (no reservations)</a:t>
            </a:r>
          </a:p>
        </p:txBody>
      </p:sp>
      <p:sp>
        <p:nvSpPr>
          <p:cNvPr id="4" name="Slide Number Placeholder 3">
            <a:extLst>
              <a:ext uri="{FF2B5EF4-FFF2-40B4-BE49-F238E27FC236}">
                <a16:creationId xmlns:a16="http://schemas.microsoft.com/office/drawing/2014/main" id="{99D22B4C-5A7E-434A-B867-26A32D93B9BC}"/>
              </a:ext>
            </a:extLst>
          </p:cNvPr>
          <p:cNvSpPr>
            <a:spLocks noGrp="1"/>
          </p:cNvSpPr>
          <p:nvPr>
            <p:ph type="sldNum" sz="quarter" idx="12"/>
          </p:nvPr>
        </p:nvSpPr>
        <p:spPr/>
        <p:txBody>
          <a:bodyPr/>
          <a:lstStyle/>
          <a:p>
            <a:fld id="{90761D76-C635-4039-B2C8-461F5F6C0FBD}" type="slidenum">
              <a:rPr lang="en-US" altLang="en-US"/>
              <a:pPr/>
              <a:t>104</a:t>
            </a:fld>
            <a:endParaRPr lang="en-US" altLang="en-US"/>
          </a:p>
        </p:txBody>
      </p:sp>
      <p:sp>
        <p:nvSpPr>
          <p:cNvPr id="366594" name="Rectangle 2">
            <a:extLst>
              <a:ext uri="{FF2B5EF4-FFF2-40B4-BE49-F238E27FC236}">
                <a16:creationId xmlns:a16="http://schemas.microsoft.com/office/drawing/2014/main" id="{BFB9768D-B8F1-4F88-B7EF-2241952F3B8F}"/>
              </a:ext>
            </a:extLst>
          </p:cNvPr>
          <p:cNvSpPr>
            <a:spLocks noGrp="1" noChangeArrowheads="1"/>
          </p:cNvSpPr>
          <p:nvPr>
            <p:ph type="title"/>
          </p:nvPr>
        </p:nvSpPr>
        <p:spPr/>
        <p:txBody>
          <a:bodyPr/>
          <a:lstStyle/>
          <a:p>
            <a:r>
              <a:rPr lang="en-US" altLang="en-US"/>
              <a:t>Burial in VA national cemetery</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9" name="Rectangle 3">
            <a:extLst>
              <a:ext uri="{FF2B5EF4-FFF2-40B4-BE49-F238E27FC236}">
                <a16:creationId xmlns:a16="http://schemas.microsoft.com/office/drawing/2014/main" id="{9E558C8D-13C6-4C14-A33D-555279E18362}"/>
              </a:ext>
            </a:extLst>
          </p:cNvPr>
          <p:cNvSpPr>
            <a:spLocks noGrp="1" noChangeArrowheads="1"/>
          </p:cNvSpPr>
          <p:nvPr>
            <p:ph idx="1"/>
          </p:nvPr>
        </p:nvSpPr>
        <p:spPr>
          <a:xfrm>
            <a:off x="635726" y="1393236"/>
            <a:ext cx="10718074" cy="4882058"/>
          </a:xfrm>
        </p:spPr>
        <p:txBody>
          <a:bodyPr/>
          <a:lstStyle/>
          <a:p>
            <a:r>
              <a:rPr lang="en-US" altLang="en-US" dirty="0"/>
              <a:t>Application VA Form 40-10007 Application for Pre-Need Determination of Eligibility for Burial in a VA National Cemetery</a:t>
            </a:r>
          </a:p>
          <a:p>
            <a:pPr lvl="1"/>
            <a:r>
              <a:rPr lang="en-US" altLang="en-US" dirty="0"/>
              <a:t>Apply online, by mail, or fax</a:t>
            </a:r>
          </a:p>
          <a:p>
            <a:r>
              <a:rPr lang="en-US" altLang="en-US" dirty="0"/>
              <a:t>Information needed to apply</a:t>
            </a:r>
          </a:p>
          <a:p>
            <a:pPr lvl="1"/>
            <a:r>
              <a:rPr lang="en-US" altLang="en-US" dirty="0"/>
              <a:t>Social security number</a:t>
            </a:r>
          </a:p>
          <a:p>
            <a:pPr lvl="1"/>
            <a:r>
              <a:rPr lang="en-US" altLang="en-US" dirty="0"/>
              <a:t>Date and place of birth</a:t>
            </a:r>
          </a:p>
          <a:p>
            <a:pPr lvl="1"/>
            <a:r>
              <a:rPr lang="en-US" altLang="en-US" dirty="0"/>
              <a:t>Military status and service history (information commonly found on DD214 or other separation documents)</a:t>
            </a:r>
          </a:p>
          <a:p>
            <a:pPr lvl="1"/>
            <a:r>
              <a:rPr lang="en-US" altLang="en-US" dirty="0"/>
              <a:t>Discharge papers (DD214 or other separation documents)</a:t>
            </a:r>
          </a:p>
        </p:txBody>
      </p:sp>
      <p:sp>
        <p:nvSpPr>
          <p:cNvPr id="4" name="Slide Number Placeholder 3">
            <a:extLst>
              <a:ext uri="{FF2B5EF4-FFF2-40B4-BE49-F238E27FC236}">
                <a16:creationId xmlns:a16="http://schemas.microsoft.com/office/drawing/2014/main" id="{1A4B920F-6F29-4545-97E5-EE2E3526DC06}"/>
              </a:ext>
            </a:extLst>
          </p:cNvPr>
          <p:cNvSpPr>
            <a:spLocks noGrp="1"/>
          </p:cNvSpPr>
          <p:nvPr>
            <p:ph type="sldNum" sz="quarter" idx="12"/>
          </p:nvPr>
        </p:nvSpPr>
        <p:spPr/>
        <p:txBody>
          <a:bodyPr/>
          <a:lstStyle/>
          <a:p>
            <a:fld id="{11C2C45F-D544-4884-A436-E3320C616149}" type="slidenum">
              <a:rPr lang="en-US" altLang="en-US"/>
              <a:pPr/>
              <a:t>105</a:t>
            </a:fld>
            <a:endParaRPr lang="en-US" altLang="en-US"/>
          </a:p>
        </p:txBody>
      </p:sp>
      <p:sp>
        <p:nvSpPr>
          <p:cNvPr id="367618" name="Rectangle 2">
            <a:extLst>
              <a:ext uri="{FF2B5EF4-FFF2-40B4-BE49-F238E27FC236}">
                <a16:creationId xmlns:a16="http://schemas.microsoft.com/office/drawing/2014/main" id="{326A7B93-569C-4161-9930-664AF9F8CFC3}"/>
              </a:ext>
            </a:extLst>
          </p:cNvPr>
          <p:cNvSpPr>
            <a:spLocks noGrp="1" noChangeArrowheads="1"/>
          </p:cNvSpPr>
          <p:nvPr>
            <p:ph type="title"/>
          </p:nvPr>
        </p:nvSpPr>
        <p:spPr/>
        <p:txBody>
          <a:bodyPr/>
          <a:lstStyle/>
          <a:p>
            <a:r>
              <a:rPr lang="en-US" altLang="en-US"/>
              <a:t>Pre-Need Application</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3" name="Rectangle 3">
            <a:extLst>
              <a:ext uri="{FF2B5EF4-FFF2-40B4-BE49-F238E27FC236}">
                <a16:creationId xmlns:a16="http://schemas.microsoft.com/office/drawing/2014/main" id="{86195CB1-5143-4E6D-8D54-E7E345ECD358}"/>
              </a:ext>
            </a:extLst>
          </p:cNvPr>
          <p:cNvSpPr>
            <a:spLocks noGrp="1" noChangeArrowheads="1"/>
          </p:cNvSpPr>
          <p:nvPr>
            <p:ph idx="1"/>
          </p:nvPr>
        </p:nvSpPr>
        <p:spPr>
          <a:xfrm>
            <a:off x="583474" y="1393236"/>
            <a:ext cx="10770326" cy="4882058"/>
          </a:xfrm>
        </p:spPr>
        <p:txBody>
          <a:bodyPr/>
          <a:lstStyle/>
          <a:p>
            <a:r>
              <a:rPr lang="en-US" altLang="en-US" dirty="0"/>
              <a:t>For </a:t>
            </a:r>
            <a:r>
              <a:rPr lang="en-US" altLang="en-US" dirty="0" err="1"/>
              <a:t>unremarried</a:t>
            </a:r>
            <a:r>
              <a:rPr lang="en-US" altLang="en-US" dirty="0"/>
              <a:t> adult child</a:t>
            </a:r>
          </a:p>
          <a:p>
            <a:pPr lvl="1"/>
            <a:r>
              <a:rPr lang="en-US" altLang="en-US" dirty="0"/>
              <a:t>Need supporting documents regarding child’s disability</a:t>
            </a:r>
          </a:p>
          <a:p>
            <a:pPr lvl="1"/>
            <a:r>
              <a:rPr lang="en-US" altLang="en-US" dirty="0"/>
              <a:t>Child’s current doctor to verify documents</a:t>
            </a:r>
          </a:p>
          <a:p>
            <a:pPr lvl="1"/>
            <a:r>
              <a:rPr lang="en-US" altLang="en-US" dirty="0"/>
              <a:t>Documents to include:</a:t>
            </a:r>
          </a:p>
          <a:p>
            <a:pPr lvl="2"/>
            <a:r>
              <a:rPr lang="en-US" altLang="en-US" dirty="0"/>
              <a:t>Onset date of disability AND</a:t>
            </a:r>
          </a:p>
          <a:p>
            <a:pPr lvl="2"/>
            <a:r>
              <a:rPr lang="en-US" altLang="en-US" dirty="0"/>
              <a:t>Description of disability (mental or physical) AND</a:t>
            </a:r>
          </a:p>
          <a:p>
            <a:pPr lvl="2"/>
            <a:r>
              <a:rPr lang="en-US" altLang="en-US" dirty="0"/>
              <a:t>Description of how dependent the disabled child is on the veteran AND</a:t>
            </a:r>
          </a:p>
          <a:p>
            <a:pPr lvl="2"/>
            <a:r>
              <a:rPr lang="en-US" altLang="en-US" dirty="0"/>
              <a:t>Marital status of child</a:t>
            </a:r>
          </a:p>
          <a:p>
            <a:endParaRPr lang="en-US" altLang="en-US" dirty="0"/>
          </a:p>
        </p:txBody>
      </p:sp>
      <p:sp>
        <p:nvSpPr>
          <p:cNvPr id="4" name="Slide Number Placeholder 3">
            <a:extLst>
              <a:ext uri="{FF2B5EF4-FFF2-40B4-BE49-F238E27FC236}">
                <a16:creationId xmlns:a16="http://schemas.microsoft.com/office/drawing/2014/main" id="{9C349EFB-9D72-442D-8061-8CADE6A71398}"/>
              </a:ext>
            </a:extLst>
          </p:cNvPr>
          <p:cNvSpPr>
            <a:spLocks noGrp="1"/>
          </p:cNvSpPr>
          <p:nvPr>
            <p:ph type="sldNum" sz="quarter" idx="12"/>
          </p:nvPr>
        </p:nvSpPr>
        <p:spPr/>
        <p:txBody>
          <a:bodyPr/>
          <a:lstStyle/>
          <a:p>
            <a:fld id="{AB29763C-84C9-49E1-8CD8-441F0F2A9DFC}" type="slidenum">
              <a:rPr lang="en-US" altLang="en-US"/>
              <a:pPr/>
              <a:t>106</a:t>
            </a:fld>
            <a:endParaRPr lang="en-US" altLang="en-US"/>
          </a:p>
        </p:txBody>
      </p:sp>
      <p:sp>
        <p:nvSpPr>
          <p:cNvPr id="368642" name="Rectangle 2">
            <a:extLst>
              <a:ext uri="{FF2B5EF4-FFF2-40B4-BE49-F238E27FC236}">
                <a16:creationId xmlns:a16="http://schemas.microsoft.com/office/drawing/2014/main" id="{FE933400-B8D0-4C63-83CF-780D081D9DDA}"/>
              </a:ext>
            </a:extLst>
          </p:cNvPr>
          <p:cNvSpPr>
            <a:spLocks noGrp="1" noChangeArrowheads="1"/>
          </p:cNvSpPr>
          <p:nvPr>
            <p:ph type="title"/>
          </p:nvPr>
        </p:nvSpPr>
        <p:spPr/>
        <p:txBody>
          <a:bodyPr/>
          <a:lstStyle/>
          <a:p>
            <a:r>
              <a:rPr lang="en-US" altLang="en-US"/>
              <a:t>Pre-Need Application (cont’d)</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3" name="Rectangle 3">
            <a:extLst>
              <a:ext uri="{FF2B5EF4-FFF2-40B4-BE49-F238E27FC236}">
                <a16:creationId xmlns:a16="http://schemas.microsoft.com/office/drawing/2014/main" id="{4F606E9A-6227-4B53-A439-5BD5B5F53D5E}"/>
              </a:ext>
            </a:extLst>
          </p:cNvPr>
          <p:cNvSpPr>
            <a:spLocks noGrp="1" noChangeArrowheads="1"/>
          </p:cNvSpPr>
          <p:nvPr>
            <p:ph idx="1"/>
          </p:nvPr>
        </p:nvSpPr>
        <p:spPr>
          <a:xfrm>
            <a:off x="838200" y="1776548"/>
            <a:ext cx="10515600" cy="4498745"/>
          </a:xfrm>
        </p:spPr>
        <p:txBody>
          <a:bodyPr/>
          <a:lstStyle/>
          <a:p>
            <a:pPr marL="285750" indent="-285750"/>
            <a:r>
              <a:rPr lang="en-US" altLang="en-US" dirty="0"/>
              <a:t>Basic burial allowance $300</a:t>
            </a:r>
          </a:p>
          <a:p>
            <a:pPr marL="285750" indent="-285750"/>
            <a:r>
              <a:rPr lang="en-US" altLang="en-US" dirty="0"/>
              <a:t>Qualifications – at time of death, vet</a:t>
            </a:r>
          </a:p>
          <a:p>
            <a:pPr lvl="1"/>
            <a:r>
              <a:rPr lang="en-US" altLang="en-US" dirty="0"/>
              <a:t>In receipt of compensation or would have been but for receipt of military retired pay, </a:t>
            </a:r>
            <a:r>
              <a:rPr lang="en-US" altLang="en-US" i="1" dirty="0">
                <a:solidFill>
                  <a:schemeClr val="tx2"/>
                </a:solidFill>
              </a:rPr>
              <a:t>or</a:t>
            </a:r>
          </a:p>
          <a:p>
            <a:pPr lvl="1"/>
            <a:r>
              <a:rPr lang="en-US" altLang="en-US" dirty="0"/>
              <a:t>In receipt of pension, </a:t>
            </a:r>
            <a:r>
              <a:rPr lang="en-US" altLang="en-US" i="1" dirty="0">
                <a:solidFill>
                  <a:schemeClr val="tx2"/>
                </a:solidFill>
              </a:rPr>
              <a:t>or</a:t>
            </a:r>
          </a:p>
          <a:p>
            <a:pPr lvl="1"/>
            <a:r>
              <a:rPr lang="en-US" altLang="en-US" dirty="0"/>
              <a:t>Remains are unclaimed without resources to cover burial/funeral expenses</a:t>
            </a:r>
          </a:p>
        </p:txBody>
      </p:sp>
      <p:sp>
        <p:nvSpPr>
          <p:cNvPr id="4" name="Slide Number Placeholder 3">
            <a:extLst>
              <a:ext uri="{FF2B5EF4-FFF2-40B4-BE49-F238E27FC236}">
                <a16:creationId xmlns:a16="http://schemas.microsoft.com/office/drawing/2014/main" id="{9CAF0B23-A48B-4C4D-B50D-1AF14F3C2679}"/>
              </a:ext>
            </a:extLst>
          </p:cNvPr>
          <p:cNvSpPr>
            <a:spLocks noGrp="1"/>
          </p:cNvSpPr>
          <p:nvPr>
            <p:ph type="sldNum" sz="quarter" idx="12"/>
          </p:nvPr>
        </p:nvSpPr>
        <p:spPr/>
        <p:txBody>
          <a:bodyPr/>
          <a:lstStyle/>
          <a:p>
            <a:fld id="{CCF47DF0-B910-436D-B0B3-81CFF4ACFE09}" type="slidenum">
              <a:rPr lang="en-US" altLang="en-US"/>
              <a:pPr/>
              <a:t>107</a:t>
            </a:fld>
            <a:endParaRPr lang="en-US" altLang="en-US"/>
          </a:p>
        </p:txBody>
      </p:sp>
      <p:sp>
        <p:nvSpPr>
          <p:cNvPr id="286722" name="Rectangle 2">
            <a:extLst>
              <a:ext uri="{FF2B5EF4-FFF2-40B4-BE49-F238E27FC236}">
                <a16:creationId xmlns:a16="http://schemas.microsoft.com/office/drawing/2014/main" id="{CED58F57-7DA0-493B-A093-543B5C4D7EAA}"/>
              </a:ext>
            </a:extLst>
          </p:cNvPr>
          <p:cNvSpPr>
            <a:spLocks noGrp="1" noChangeArrowheads="1"/>
          </p:cNvSpPr>
          <p:nvPr>
            <p:ph type="title"/>
          </p:nvPr>
        </p:nvSpPr>
        <p:spPr/>
        <p:txBody>
          <a:bodyPr/>
          <a:lstStyle/>
          <a:p>
            <a:r>
              <a:rPr lang="en-US" altLang="en-US"/>
              <a:t>Non-Service Connected Burial</a:t>
            </a:r>
          </a:p>
        </p:txBody>
      </p:sp>
    </p:spTree>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7" name="Rectangle 3">
            <a:extLst>
              <a:ext uri="{FF2B5EF4-FFF2-40B4-BE49-F238E27FC236}">
                <a16:creationId xmlns:a16="http://schemas.microsoft.com/office/drawing/2014/main" id="{B3B2A0F5-0889-442C-93DB-993BAED55591}"/>
              </a:ext>
            </a:extLst>
          </p:cNvPr>
          <p:cNvSpPr>
            <a:spLocks noGrp="1" noChangeArrowheads="1"/>
          </p:cNvSpPr>
          <p:nvPr>
            <p:ph idx="1"/>
          </p:nvPr>
        </p:nvSpPr>
        <p:spPr>
          <a:xfrm>
            <a:off x="838200" y="2246810"/>
            <a:ext cx="10515600" cy="4028483"/>
          </a:xfrm>
        </p:spPr>
        <p:txBody>
          <a:bodyPr/>
          <a:lstStyle/>
          <a:p>
            <a:pPr marL="285750" indent="-285750"/>
            <a:r>
              <a:rPr lang="en-US" altLang="en-US" dirty="0"/>
              <a:t>Plot allowance $807 (death 10-1-20 or later)</a:t>
            </a:r>
          </a:p>
          <a:p>
            <a:pPr marL="285750" indent="-285750"/>
            <a:r>
              <a:rPr lang="en-US" altLang="en-US" dirty="0"/>
              <a:t>Qualifications:</a:t>
            </a:r>
          </a:p>
          <a:p>
            <a:pPr lvl="1"/>
            <a:r>
              <a:rPr lang="en-US" altLang="en-US" dirty="0"/>
              <a:t>Must be eligible for basic burial, </a:t>
            </a:r>
            <a:r>
              <a:rPr lang="en-US" altLang="en-US" b="1" i="1" dirty="0">
                <a:solidFill>
                  <a:schemeClr val="tx2"/>
                </a:solidFill>
              </a:rPr>
              <a:t>or</a:t>
            </a:r>
          </a:p>
          <a:p>
            <a:pPr lvl="1"/>
            <a:r>
              <a:rPr lang="en-US" altLang="en-US" dirty="0"/>
              <a:t>Wartime vet and buried in state veteran’s cemetery</a:t>
            </a:r>
          </a:p>
        </p:txBody>
      </p:sp>
      <p:sp>
        <p:nvSpPr>
          <p:cNvPr id="4" name="Slide Number Placeholder 3">
            <a:extLst>
              <a:ext uri="{FF2B5EF4-FFF2-40B4-BE49-F238E27FC236}">
                <a16:creationId xmlns:a16="http://schemas.microsoft.com/office/drawing/2014/main" id="{CFE1564B-CF0C-4973-A805-BB4F2970350E}"/>
              </a:ext>
            </a:extLst>
          </p:cNvPr>
          <p:cNvSpPr>
            <a:spLocks noGrp="1"/>
          </p:cNvSpPr>
          <p:nvPr>
            <p:ph type="sldNum" sz="quarter" idx="12"/>
          </p:nvPr>
        </p:nvSpPr>
        <p:spPr/>
        <p:txBody>
          <a:bodyPr/>
          <a:lstStyle/>
          <a:p>
            <a:fld id="{8F00E1D7-9822-4B95-AA7F-2033EDB13224}" type="slidenum">
              <a:rPr lang="en-US" altLang="en-US"/>
              <a:pPr/>
              <a:t>108</a:t>
            </a:fld>
            <a:endParaRPr lang="en-US" altLang="en-US"/>
          </a:p>
        </p:txBody>
      </p:sp>
      <p:sp>
        <p:nvSpPr>
          <p:cNvPr id="287746" name="Rectangle 2">
            <a:extLst>
              <a:ext uri="{FF2B5EF4-FFF2-40B4-BE49-F238E27FC236}">
                <a16:creationId xmlns:a16="http://schemas.microsoft.com/office/drawing/2014/main" id="{234AF7A1-3F3B-428E-A5F1-D97D07EC4215}"/>
              </a:ext>
            </a:extLst>
          </p:cNvPr>
          <p:cNvSpPr>
            <a:spLocks noGrp="1" noChangeArrowheads="1"/>
          </p:cNvSpPr>
          <p:nvPr>
            <p:ph type="title"/>
          </p:nvPr>
        </p:nvSpPr>
        <p:spPr/>
        <p:txBody>
          <a:bodyPr/>
          <a:lstStyle/>
          <a:p>
            <a:r>
              <a:rPr lang="en-US" altLang="en-US"/>
              <a:t>Non-Service Connected Burial </a:t>
            </a:r>
            <a:r>
              <a:rPr lang="en-US" altLang="en-US" i="1"/>
              <a:t>(cont’d)</a:t>
            </a:r>
          </a:p>
        </p:txBody>
      </p:sp>
    </p:spTree>
  </p:cSld>
  <p:clrMapOvr>
    <a:masterClrMapping/>
  </p:clrMapOv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1" name="Rectangle 3">
            <a:extLst>
              <a:ext uri="{FF2B5EF4-FFF2-40B4-BE49-F238E27FC236}">
                <a16:creationId xmlns:a16="http://schemas.microsoft.com/office/drawing/2014/main" id="{E4DB876D-DB2B-4D20-963E-0DA90AF390AB}"/>
              </a:ext>
            </a:extLst>
          </p:cNvPr>
          <p:cNvSpPr>
            <a:spLocks noGrp="1" noChangeArrowheads="1"/>
          </p:cNvSpPr>
          <p:nvPr>
            <p:ph idx="1"/>
          </p:nvPr>
        </p:nvSpPr>
        <p:spPr>
          <a:xfrm>
            <a:off x="609600" y="1624013"/>
            <a:ext cx="10972800" cy="4419600"/>
          </a:xfrm>
        </p:spPr>
        <p:txBody>
          <a:bodyPr>
            <a:noAutofit/>
          </a:bodyPr>
          <a:lstStyle/>
          <a:p>
            <a:pPr marL="285750" indent="-285750">
              <a:lnSpc>
                <a:spcPct val="79000"/>
              </a:lnSpc>
            </a:pPr>
            <a:r>
              <a:rPr lang="en-US" altLang="en-US" dirty="0"/>
              <a:t>Death in department facilities (38 CFR 3.1600(c))</a:t>
            </a:r>
          </a:p>
          <a:p>
            <a:pPr lvl="1">
              <a:lnSpc>
                <a:spcPct val="79000"/>
              </a:lnSpc>
            </a:pPr>
            <a:r>
              <a:rPr lang="en-US" altLang="en-US" dirty="0"/>
              <a:t>Admitted to VA facility for hospital, NH or domiciliary care, </a:t>
            </a:r>
            <a:r>
              <a:rPr lang="en-US" altLang="en-US" b="1" i="1" dirty="0">
                <a:solidFill>
                  <a:schemeClr val="tx2"/>
                </a:solidFill>
              </a:rPr>
              <a:t>or</a:t>
            </a:r>
          </a:p>
          <a:p>
            <a:pPr lvl="1">
              <a:lnSpc>
                <a:spcPct val="79000"/>
              </a:lnSpc>
            </a:pPr>
            <a:r>
              <a:rPr lang="en-US" altLang="en-US" dirty="0"/>
              <a:t>Contract hospital care, </a:t>
            </a:r>
            <a:r>
              <a:rPr lang="en-US" altLang="en-US" b="1" i="1" dirty="0">
                <a:solidFill>
                  <a:schemeClr val="tx2"/>
                </a:solidFill>
              </a:rPr>
              <a:t>or</a:t>
            </a:r>
          </a:p>
          <a:p>
            <a:pPr lvl="1">
              <a:lnSpc>
                <a:spcPct val="79000"/>
              </a:lnSpc>
            </a:pPr>
            <a:r>
              <a:rPr lang="en-US" altLang="en-US" dirty="0"/>
              <a:t>Contract NH care, </a:t>
            </a:r>
            <a:r>
              <a:rPr lang="en-US" altLang="en-US" b="1" i="1" dirty="0">
                <a:solidFill>
                  <a:schemeClr val="tx2"/>
                </a:solidFill>
              </a:rPr>
              <a:t>or</a:t>
            </a:r>
          </a:p>
          <a:p>
            <a:pPr lvl="1">
              <a:lnSpc>
                <a:spcPct val="79000"/>
              </a:lnSpc>
            </a:pPr>
            <a:r>
              <a:rPr lang="en-US" altLang="en-US" dirty="0"/>
              <a:t>Receiving NH care in State home</a:t>
            </a:r>
          </a:p>
          <a:p>
            <a:pPr marL="285750" indent="-285750">
              <a:lnSpc>
                <a:spcPct val="79000"/>
              </a:lnSpc>
            </a:pPr>
            <a:r>
              <a:rPr lang="en-US" altLang="en-US" dirty="0"/>
              <a:t>Burial allowance $807</a:t>
            </a:r>
          </a:p>
          <a:p>
            <a:pPr marL="285750" indent="-285750">
              <a:lnSpc>
                <a:spcPct val="79000"/>
              </a:lnSpc>
            </a:pPr>
            <a:r>
              <a:rPr lang="en-US" altLang="en-US" dirty="0"/>
              <a:t>Plot allowance $807</a:t>
            </a:r>
          </a:p>
          <a:p>
            <a:pPr marL="285750" indent="-285750" algn="r">
              <a:lnSpc>
                <a:spcPct val="79000"/>
              </a:lnSpc>
              <a:buNone/>
            </a:pPr>
            <a:endParaRPr lang="en-US" altLang="en-US" i="1" dirty="0">
              <a:solidFill>
                <a:schemeClr val="tx2"/>
              </a:solidFill>
            </a:endParaRPr>
          </a:p>
          <a:p>
            <a:pPr marL="285750" indent="-285750" algn="r">
              <a:lnSpc>
                <a:spcPct val="79000"/>
              </a:lnSpc>
              <a:buNone/>
            </a:pPr>
            <a:endParaRPr lang="en-US" altLang="en-US" i="1" dirty="0">
              <a:solidFill>
                <a:schemeClr val="tx2"/>
              </a:solidFill>
            </a:endParaRPr>
          </a:p>
          <a:p>
            <a:pPr marL="285750" indent="-285750" algn="r">
              <a:lnSpc>
                <a:spcPct val="79000"/>
              </a:lnSpc>
              <a:buNone/>
            </a:pPr>
            <a:r>
              <a:rPr lang="en-US" altLang="en-US" sz="2800" b="1" i="1" dirty="0">
                <a:solidFill>
                  <a:schemeClr val="tx2"/>
                </a:solidFill>
              </a:rPr>
              <a:t>38 USC 2303</a:t>
            </a:r>
          </a:p>
        </p:txBody>
      </p:sp>
      <p:sp>
        <p:nvSpPr>
          <p:cNvPr id="4" name="Slide Number Placeholder 3">
            <a:extLst>
              <a:ext uri="{FF2B5EF4-FFF2-40B4-BE49-F238E27FC236}">
                <a16:creationId xmlns:a16="http://schemas.microsoft.com/office/drawing/2014/main" id="{C4E3059D-5B31-4E85-A3B5-C923AAE9382D}"/>
              </a:ext>
            </a:extLst>
          </p:cNvPr>
          <p:cNvSpPr>
            <a:spLocks noGrp="1"/>
          </p:cNvSpPr>
          <p:nvPr>
            <p:ph type="sldNum" sz="quarter" idx="12"/>
          </p:nvPr>
        </p:nvSpPr>
        <p:spPr/>
        <p:txBody>
          <a:bodyPr/>
          <a:lstStyle/>
          <a:p>
            <a:fld id="{5AF643DE-10FD-4753-8E62-7972168A3CE7}" type="slidenum">
              <a:rPr lang="en-US" altLang="en-US"/>
              <a:pPr/>
              <a:t>109</a:t>
            </a:fld>
            <a:endParaRPr lang="en-US" altLang="en-US"/>
          </a:p>
        </p:txBody>
      </p:sp>
      <p:sp>
        <p:nvSpPr>
          <p:cNvPr id="288770" name="Rectangle 2">
            <a:extLst>
              <a:ext uri="{FF2B5EF4-FFF2-40B4-BE49-F238E27FC236}">
                <a16:creationId xmlns:a16="http://schemas.microsoft.com/office/drawing/2014/main" id="{B65D57DD-A256-4614-92ED-7AACF8E38252}"/>
              </a:ext>
            </a:extLst>
          </p:cNvPr>
          <p:cNvSpPr>
            <a:spLocks noGrp="1" noChangeArrowheads="1"/>
          </p:cNvSpPr>
          <p:nvPr>
            <p:ph type="title"/>
          </p:nvPr>
        </p:nvSpPr>
        <p:spPr/>
        <p:txBody>
          <a:bodyPr/>
          <a:lstStyle/>
          <a:p>
            <a:r>
              <a:rPr lang="en-US" altLang="en-US"/>
              <a:t>Hospitalized by VA at time of death</a:t>
            </a:r>
            <a:endParaRPr lang="en-US" altLang="en-US" i="1"/>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1" name="Rectangle 3">
            <a:extLst>
              <a:ext uri="{FF2B5EF4-FFF2-40B4-BE49-F238E27FC236}">
                <a16:creationId xmlns:a16="http://schemas.microsoft.com/office/drawing/2014/main" id="{704813C4-5468-47F9-B75E-4EFDE0E20020}"/>
              </a:ext>
            </a:extLst>
          </p:cNvPr>
          <p:cNvSpPr>
            <a:spLocks noGrp="1" noChangeArrowheads="1"/>
          </p:cNvSpPr>
          <p:nvPr>
            <p:ph idx="1"/>
          </p:nvPr>
        </p:nvSpPr>
        <p:spPr/>
        <p:txBody>
          <a:bodyPr/>
          <a:lstStyle/>
          <a:p>
            <a:pPr marL="342900" indent="-342900"/>
            <a:endParaRPr lang="en-US" altLang="en-US" dirty="0"/>
          </a:p>
          <a:p>
            <a:pPr marL="342900" indent="-342900"/>
            <a:r>
              <a:rPr lang="en-US" altLang="en-US" dirty="0"/>
              <a:t>Claim filed within 1 year of veteran’s death</a:t>
            </a:r>
          </a:p>
          <a:p>
            <a:pPr marL="342900" indent="-342900"/>
            <a:r>
              <a:rPr lang="en-US" altLang="en-US" dirty="0"/>
              <a:t>Claim filed over one year from veteran’s death</a:t>
            </a:r>
          </a:p>
          <a:p>
            <a:pPr marL="342900" indent="-342900"/>
            <a:r>
              <a:rPr lang="en-US" altLang="en-US" dirty="0"/>
              <a:t>Reopened claim following termination/denial</a:t>
            </a:r>
          </a:p>
          <a:p>
            <a:pPr marL="342900" indent="-342900" algn="r">
              <a:buNone/>
            </a:pPr>
            <a:endParaRPr lang="en-US" altLang="en-US" i="1" dirty="0">
              <a:solidFill>
                <a:schemeClr val="tx2"/>
              </a:solidFill>
            </a:endParaRPr>
          </a:p>
          <a:p>
            <a:pPr marL="342900" indent="-342900" algn="r">
              <a:buNone/>
            </a:pPr>
            <a:endParaRPr lang="en-US" altLang="en-US" i="1" dirty="0">
              <a:solidFill>
                <a:schemeClr val="tx2"/>
              </a:solidFill>
            </a:endParaRPr>
          </a:p>
          <a:p>
            <a:pPr marL="342900" indent="-342900" algn="r">
              <a:buNone/>
            </a:pPr>
            <a:endParaRPr lang="en-US" altLang="en-US" i="1" dirty="0">
              <a:solidFill>
                <a:schemeClr val="tx2"/>
              </a:solidFill>
            </a:endParaRPr>
          </a:p>
          <a:p>
            <a:pPr marL="342900" indent="-342900" algn="r">
              <a:buNone/>
            </a:pPr>
            <a:r>
              <a:rPr lang="en-US" altLang="en-US" i="1" dirty="0">
                <a:solidFill>
                  <a:schemeClr val="tx2"/>
                </a:solidFill>
              </a:rPr>
              <a:t>38 CFR 3.400 (c)</a:t>
            </a:r>
          </a:p>
        </p:txBody>
      </p:sp>
      <p:sp>
        <p:nvSpPr>
          <p:cNvPr id="4" name="Slide Number Placeholder 3">
            <a:extLst>
              <a:ext uri="{FF2B5EF4-FFF2-40B4-BE49-F238E27FC236}">
                <a16:creationId xmlns:a16="http://schemas.microsoft.com/office/drawing/2014/main" id="{5F0454A2-9254-4F0C-A27F-B1E52422B72A}"/>
              </a:ext>
            </a:extLst>
          </p:cNvPr>
          <p:cNvSpPr>
            <a:spLocks noGrp="1"/>
          </p:cNvSpPr>
          <p:nvPr>
            <p:ph type="sldNum" sz="quarter" idx="12"/>
          </p:nvPr>
        </p:nvSpPr>
        <p:spPr/>
        <p:txBody>
          <a:bodyPr/>
          <a:lstStyle/>
          <a:p>
            <a:fld id="{64EE55D5-B13F-408D-95A0-3E703C3A1BC9}" type="slidenum">
              <a:rPr lang="en-US" altLang="en-US"/>
              <a:pPr/>
              <a:t>11</a:t>
            </a:fld>
            <a:endParaRPr lang="en-US" altLang="en-US"/>
          </a:p>
        </p:txBody>
      </p:sp>
      <p:sp>
        <p:nvSpPr>
          <p:cNvPr id="165890" name="Rectangle 2">
            <a:extLst>
              <a:ext uri="{FF2B5EF4-FFF2-40B4-BE49-F238E27FC236}">
                <a16:creationId xmlns:a16="http://schemas.microsoft.com/office/drawing/2014/main" id="{DBF0D7A2-C1DD-430D-BB1D-2B776805064B}"/>
              </a:ext>
            </a:extLst>
          </p:cNvPr>
          <p:cNvSpPr>
            <a:spLocks noGrp="1" noChangeArrowheads="1"/>
          </p:cNvSpPr>
          <p:nvPr>
            <p:ph type="title"/>
          </p:nvPr>
        </p:nvSpPr>
        <p:spPr/>
        <p:txBody>
          <a:bodyPr/>
          <a:lstStyle/>
          <a:p>
            <a:r>
              <a:rPr lang="en-US" altLang="en-US"/>
              <a:t>Effective dates</a:t>
            </a:r>
          </a:p>
        </p:txBody>
      </p:sp>
    </p:spTree>
  </p:cSld>
  <p:clrMapOvr>
    <a:masterClrMapping/>
  </p:clrMapOvr>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1" name="Rectangle 3">
            <a:extLst>
              <a:ext uri="{FF2B5EF4-FFF2-40B4-BE49-F238E27FC236}">
                <a16:creationId xmlns:a16="http://schemas.microsoft.com/office/drawing/2014/main" id="{15CA640B-FE53-43B6-B5F6-8021F2CCB565}"/>
              </a:ext>
            </a:extLst>
          </p:cNvPr>
          <p:cNvSpPr>
            <a:spLocks noGrp="1" noChangeArrowheads="1"/>
          </p:cNvSpPr>
          <p:nvPr>
            <p:ph idx="1"/>
          </p:nvPr>
        </p:nvSpPr>
        <p:spPr>
          <a:xfrm>
            <a:off x="286871" y="1410789"/>
            <a:ext cx="11565495" cy="4702675"/>
          </a:xfrm>
        </p:spPr>
        <p:txBody>
          <a:bodyPr>
            <a:noAutofit/>
          </a:bodyPr>
          <a:lstStyle/>
          <a:p>
            <a:pPr marL="285750" indent="-285750">
              <a:lnSpc>
                <a:spcPct val="79000"/>
              </a:lnSpc>
            </a:pPr>
            <a:r>
              <a:rPr lang="en-US" altLang="en-US" sz="2800" dirty="0"/>
              <a:t>Cost of transporting veteran’s body to place of burial when</a:t>
            </a:r>
          </a:p>
          <a:p>
            <a:pPr lvl="1">
              <a:lnSpc>
                <a:spcPct val="79000"/>
              </a:lnSpc>
            </a:pPr>
            <a:r>
              <a:rPr lang="en-US" altLang="en-US" sz="2400" dirty="0"/>
              <a:t>Enroute for VA authorized examination, treatment, or care</a:t>
            </a:r>
          </a:p>
          <a:p>
            <a:pPr lvl="1">
              <a:lnSpc>
                <a:spcPct val="79000"/>
              </a:lnSpc>
            </a:pPr>
            <a:r>
              <a:rPr lang="en-US" altLang="en-US" sz="2400" dirty="0"/>
              <a:t>Properly hospitalized at a medical center, domiciliary, or nursing home under direct jurisdiction of VA</a:t>
            </a:r>
          </a:p>
          <a:p>
            <a:pPr lvl="1">
              <a:lnSpc>
                <a:spcPct val="79000"/>
              </a:lnSpc>
            </a:pPr>
            <a:r>
              <a:rPr lang="en-US" altLang="en-US" sz="2400" dirty="0"/>
              <a:t>Receiving nursing home care under 38 USC 1720 in non-VA facility, or</a:t>
            </a:r>
          </a:p>
          <a:p>
            <a:pPr lvl="1">
              <a:lnSpc>
                <a:spcPct val="79000"/>
              </a:lnSpc>
            </a:pPr>
            <a:r>
              <a:rPr lang="en-US" altLang="en-US" sz="2400" dirty="0"/>
              <a:t>Patient at an approved State nursing home (38 USC 2303(a)(1)(b)) </a:t>
            </a:r>
          </a:p>
          <a:p>
            <a:pPr marL="285750" indent="-285750"/>
            <a:r>
              <a:rPr lang="en-US" altLang="en-US" sz="2400" dirty="0"/>
              <a:t>Payable for non-service connected deaths unless burial in National Cemetery</a:t>
            </a:r>
          </a:p>
          <a:p>
            <a:pPr marL="285750" indent="-285750"/>
            <a:r>
              <a:rPr lang="en-US" altLang="en-US" sz="2400" dirty="0"/>
              <a:t>Burial in National Cemetery</a:t>
            </a:r>
          </a:p>
          <a:p>
            <a:pPr lvl="1"/>
            <a:r>
              <a:rPr lang="en-US" altLang="en-US" sz="2400" dirty="0"/>
              <a:t>Died of a service connected condition, or</a:t>
            </a:r>
          </a:p>
          <a:p>
            <a:pPr lvl="1"/>
            <a:r>
              <a:rPr lang="en-US" altLang="en-US" sz="2400" dirty="0"/>
              <a:t>Had service connected condition at time of death and receiving compensation, or</a:t>
            </a:r>
          </a:p>
          <a:p>
            <a:pPr lvl="1"/>
            <a:r>
              <a:rPr lang="en-US" altLang="en-US" sz="2400" dirty="0"/>
              <a:t>Receiving military retired pay or VA pension at time of death in lieu of compensation</a:t>
            </a:r>
          </a:p>
          <a:p>
            <a:pPr marL="285750" indent="-285750">
              <a:lnSpc>
                <a:spcPct val="79000"/>
              </a:lnSpc>
            </a:pPr>
            <a:endParaRPr lang="en-US" altLang="en-US" sz="2000" dirty="0"/>
          </a:p>
        </p:txBody>
      </p:sp>
      <p:sp>
        <p:nvSpPr>
          <p:cNvPr id="4" name="Slide Number Placeholder 3">
            <a:extLst>
              <a:ext uri="{FF2B5EF4-FFF2-40B4-BE49-F238E27FC236}">
                <a16:creationId xmlns:a16="http://schemas.microsoft.com/office/drawing/2014/main" id="{76BEDA17-68CA-44F5-B6FA-DACAC323F1D3}"/>
              </a:ext>
            </a:extLst>
          </p:cNvPr>
          <p:cNvSpPr>
            <a:spLocks noGrp="1"/>
          </p:cNvSpPr>
          <p:nvPr>
            <p:ph type="sldNum" sz="quarter" idx="12"/>
          </p:nvPr>
        </p:nvSpPr>
        <p:spPr/>
        <p:txBody>
          <a:bodyPr/>
          <a:lstStyle/>
          <a:p>
            <a:fld id="{A938235E-E9D2-4CD8-B3FC-D1F680D1E6E9}" type="slidenum">
              <a:rPr lang="en-US" altLang="en-US"/>
              <a:pPr/>
              <a:t>110</a:t>
            </a:fld>
            <a:endParaRPr lang="en-US" altLang="en-US"/>
          </a:p>
        </p:txBody>
      </p:sp>
      <p:sp>
        <p:nvSpPr>
          <p:cNvPr id="293890" name="Rectangle 2">
            <a:extLst>
              <a:ext uri="{FF2B5EF4-FFF2-40B4-BE49-F238E27FC236}">
                <a16:creationId xmlns:a16="http://schemas.microsoft.com/office/drawing/2014/main" id="{421DF982-CEED-4E68-9AA1-7C0CEB297EF1}"/>
              </a:ext>
            </a:extLst>
          </p:cNvPr>
          <p:cNvSpPr>
            <a:spLocks noGrp="1" noChangeArrowheads="1"/>
          </p:cNvSpPr>
          <p:nvPr>
            <p:ph type="title"/>
          </p:nvPr>
        </p:nvSpPr>
        <p:spPr/>
        <p:txBody>
          <a:bodyPr/>
          <a:lstStyle/>
          <a:p>
            <a:r>
              <a:rPr lang="en-US" altLang="en-US"/>
              <a:t>Transportation</a:t>
            </a:r>
          </a:p>
        </p:txBody>
      </p:sp>
    </p:spTree>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9" name="Rectangle 3">
            <a:extLst>
              <a:ext uri="{FF2B5EF4-FFF2-40B4-BE49-F238E27FC236}">
                <a16:creationId xmlns:a16="http://schemas.microsoft.com/office/drawing/2014/main" id="{65974A9E-0062-489F-BF13-23DA1E400B59}"/>
              </a:ext>
            </a:extLst>
          </p:cNvPr>
          <p:cNvSpPr>
            <a:spLocks noGrp="1" noChangeArrowheads="1"/>
          </p:cNvSpPr>
          <p:nvPr>
            <p:ph idx="1"/>
          </p:nvPr>
        </p:nvSpPr>
        <p:spPr/>
        <p:txBody>
          <a:bodyPr/>
          <a:lstStyle/>
          <a:p>
            <a:pPr marL="285750" indent="-285750"/>
            <a:endParaRPr lang="en-US" altLang="en-US" sz="2800" dirty="0"/>
          </a:p>
          <a:p>
            <a:pPr marL="285750" indent="-285750"/>
            <a:r>
              <a:rPr lang="en-US" altLang="en-US" sz="2800" dirty="0"/>
              <a:t>Statement of account identifying charges for transporting body</a:t>
            </a:r>
          </a:p>
          <a:p>
            <a:pPr marL="285750" indent="-285750"/>
            <a:r>
              <a:rPr lang="en-US" altLang="en-US" sz="2800" dirty="0"/>
              <a:t>Claimant need only pay for transportation expenses for allowance (burial, plot, etc. need not be paid first)</a:t>
            </a:r>
          </a:p>
          <a:p>
            <a:pPr marL="285750" indent="-285750"/>
            <a:r>
              <a:rPr lang="en-US" altLang="en-US" sz="2800" dirty="0"/>
              <a:t>VA allows payment of “charge for pickup of remains” on a round-trip or flat-charge basis not to exceed charges customarily made to general public</a:t>
            </a:r>
          </a:p>
          <a:p>
            <a:pPr marL="285750" indent="-285750"/>
            <a:r>
              <a:rPr lang="en-US" altLang="en-US" sz="2800" dirty="0"/>
              <a:t>Allowance paid in addition to burial allowance</a:t>
            </a:r>
          </a:p>
          <a:p>
            <a:pPr marL="285750" indent="-285750"/>
            <a:r>
              <a:rPr lang="en-US" altLang="en-US" sz="2800" dirty="0"/>
              <a:t>No time limit for applying for transportation allowance</a:t>
            </a:r>
          </a:p>
          <a:p>
            <a:pPr marL="285750" indent="-285750"/>
            <a:endParaRPr lang="en-US" altLang="en-US" dirty="0"/>
          </a:p>
        </p:txBody>
      </p:sp>
      <p:sp>
        <p:nvSpPr>
          <p:cNvPr id="4" name="Slide Number Placeholder 3">
            <a:extLst>
              <a:ext uri="{FF2B5EF4-FFF2-40B4-BE49-F238E27FC236}">
                <a16:creationId xmlns:a16="http://schemas.microsoft.com/office/drawing/2014/main" id="{ECE1AE54-511D-4B33-AF47-0018761D6ED7}"/>
              </a:ext>
            </a:extLst>
          </p:cNvPr>
          <p:cNvSpPr>
            <a:spLocks noGrp="1"/>
          </p:cNvSpPr>
          <p:nvPr>
            <p:ph type="sldNum" sz="quarter" idx="12"/>
          </p:nvPr>
        </p:nvSpPr>
        <p:spPr/>
        <p:txBody>
          <a:bodyPr/>
          <a:lstStyle/>
          <a:p>
            <a:fld id="{32CC773B-FCDC-48B4-A338-7B17983846C9}" type="slidenum">
              <a:rPr lang="en-US" altLang="en-US"/>
              <a:pPr/>
              <a:t>111</a:t>
            </a:fld>
            <a:endParaRPr lang="en-US" altLang="en-US"/>
          </a:p>
        </p:txBody>
      </p:sp>
      <p:sp>
        <p:nvSpPr>
          <p:cNvPr id="295938" name="Rectangle 2">
            <a:extLst>
              <a:ext uri="{FF2B5EF4-FFF2-40B4-BE49-F238E27FC236}">
                <a16:creationId xmlns:a16="http://schemas.microsoft.com/office/drawing/2014/main" id="{632045A3-11AE-462E-B19D-FFAEDD366872}"/>
              </a:ext>
            </a:extLst>
          </p:cNvPr>
          <p:cNvSpPr>
            <a:spLocks noGrp="1" noChangeArrowheads="1"/>
          </p:cNvSpPr>
          <p:nvPr>
            <p:ph type="title"/>
          </p:nvPr>
        </p:nvSpPr>
        <p:spPr/>
        <p:txBody>
          <a:bodyPr/>
          <a:lstStyle/>
          <a:p>
            <a:r>
              <a:rPr lang="en-US" altLang="en-US"/>
              <a:t>Transportation claim</a:t>
            </a:r>
            <a:endParaRPr lang="en-US" altLang="en-US" i="1"/>
          </a:p>
        </p:txBody>
      </p:sp>
    </p:spTree>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9" name="Rectangle 3">
            <a:extLst>
              <a:ext uri="{FF2B5EF4-FFF2-40B4-BE49-F238E27FC236}">
                <a16:creationId xmlns:a16="http://schemas.microsoft.com/office/drawing/2014/main" id="{5F73B342-5A03-4062-91F5-BBC443433F95}"/>
              </a:ext>
            </a:extLst>
          </p:cNvPr>
          <p:cNvSpPr>
            <a:spLocks noGrp="1" noChangeArrowheads="1"/>
          </p:cNvSpPr>
          <p:nvPr>
            <p:ph idx="1"/>
          </p:nvPr>
        </p:nvSpPr>
        <p:spPr>
          <a:xfrm>
            <a:off x="664135" y="1767795"/>
            <a:ext cx="10935681" cy="4114800"/>
          </a:xfrm>
        </p:spPr>
        <p:txBody>
          <a:bodyPr/>
          <a:lstStyle/>
          <a:p>
            <a:pPr marL="285750" indent="-285750"/>
            <a:r>
              <a:rPr lang="en-US" altLang="en-US" dirty="0"/>
              <a:t> Service connected death</a:t>
            </a:r>
          </a:p>
          <a:p>
            <a:pPr lvl="1"/>
            <a:endParaRPr lang="en-US" altLang="en-US" dirty="0"/>
          </a:p>
          <a:p>
            <a:pPr lvl="1"/>
            <a:r>
              <a:rPr lang="en-US" altLang="en-US" dirty="0"/>
              <a:t>Plot allowance not payable in addition to service connected burial allowance </a:t>
            </a:r>
            <a:r>
              <a:rPr lang="en-US" altLang="en-US" i="1" dirty="0"/>
              <a:t>(exception below)</a:t>
            </a:r>
          </a:p>
          <a:p>
            <a:pPr lvl="1"/>
            <a:r>
              <a:rPr lang="en-US" altLang="en-US" dirty="0"/>
              <a:t>Plot allowance may be paid to State cemetery, in addition to service connected burial benefits</a:t>
            </a:r>
          </a:p>
          <a:p>
            <a:pPr lvl="1"/>
            <a:r>
              <a:rPr lang="en-US" altLang="en-US" dirty="0"/>
              <a:t>Transportation expenses only payable if buried in National cemetery</a:t>
            </a:r>
          </a:p>
        </p:txBody>
      </p:sp>
      <p:sp>
        <p:nvSpPr>
          <p:cNvPr id="4" name="Slide Number Placeholder 3">
            <a:extLst>
              <a:ext uri="{FF2B5EF4-FFF2-40B4-BE49-F238E27FC236}">
                <a16:creationId xmlns:a16="http://schemas.microsoft.com/office/drawing/2014/main" id="{F0CB7CF5-D4A9-49CD-A9FD-798E52558391}"/>
              </a:ext>
            </a:extLst>
          </p:cNvPr>
          <p:cNvSpPr>
            <a:spLocks noGrp="1"/>
          </p:cNvSpPr>
          <p:nvPr>
            <p:ph type="sldNum" sz="quarter" idx="12"/>
          </p:nvPr>
        </p:nvSpPr>
        <p:spPr/>
        <p:txBody>
          <a:bodyPr/>
          <a:lstStyle/>
          <a:p>
            <a:fld id="{4C7E1E10-E281-4603-90DB-5EAC06679840}" type="slidenum">
              <a:rPr lang="en-US" altLang="en-US"/>
              <a:pPr/>
              <a:t>112</a:t>
            </a:fld>
            <a:endParaRPr lang="en-US" altLang="en-US"/>
          </a:p>
        </p:txBody>
      </p:sp>
      <p:sp>
        <p:nvSpPr>
          <p:cNvPr id="290818" name="Rectangle 2">
            <a:extLst>
              <a:ext uri="{FF2B5EF4-FFF2-40B4-BE49-F238E27FC236}">
                <a16:creationId xmlns:a16="http://schemas.microsoft.com/office/drawing/2014/main" id="{2F00960D-3985-4E35-8F86-0F5C8DB068A5}"/>
              </a:ext>
            </a:extLst>
          </p:cNvPr>
          <p:cNvSpPr>
            <a:spLocks noGrp="1" noChangeArrowheads="1"/>
          </p:cNvSpPr>
          <p:nvPr>
            <p:ph type="title"/>
          </p:nvPr>
        </p:nvSpPr>
        <p:spPr/>
        <p:txBody>
          <a:bodyPr/>
          <a:lstStyle/>
          <a:p>
            <a:r>
              <a:rPr lang="en-US" altLang="en-US"/>
              <a:t>Service Connected Burial</a:t>
            </a:r>
            <a:endParaRPr lang="en-US" altLang="en-US" i="1"/>
          </a:p>
        </p:txBody>
      </p:sp>
    </p:spTree>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3" name="Rectangle 3">
            <a:extLst>
              <a:ext uri="{FF2B5EF4-FFF2-40B4-BE49-F238E27FC236}">
                <a16:creationId xmlns:a16="http://schemas.microsoft.com/office/drawing/2014/main" id="{AD3DEE6C-559D-4F25-8F20-C7B2FDE47B5F}"/>
              </a:ext>
            </a:extLst>
          </p:cNvPr>
          <p:cNvSpPr>
            <a:spLocks noGrp="1" noChangeArrowheads="1"/>
          </p:cNvSpPr>
          <p:nvPr>
            <p:ph idx="1"/>
          </p:nvPr>
        </p:nvSpPr>
        <p:spPr>
          <a:xfrm>
            <a:off x="618309" y="1947863"/>
            <a:ext cx="11007634" cy="4525962"/>
          </a:xfrm>
        </p:spPr>
        <p:txBody>
          <a:bodyPr/>
          <a:lstStyle/>
          <a:p>
            <a:pPr marL="285750" indent="-285750">
              <a:lnSpc>
                <a:spcPct val="79000"/>
              </a:lnSpc>
            </a:pPr>
            <a:r>
              <a:rPr lang="en-US" altLang="en-US" dirty="0"/>
              <a:t>Application  VA Form 21P-530</a:t>
            </a:r>
          </a:p>
          <a:p>
            <a:pPr marL="285750" indent="-285750">
              <a:lnSpc>
                <a:spcPct val="79000"/>
              </a:lnSpc>
            </a:pPr>
            <a:r>
              <a:rPr lang="en-US" altLang="en-US" dirty="0"/>
              <a:t>Non-service connected burial</a:t>
            </a:r>
          </a:p>
          <a:p>
            <a:pPr lvl="1">
              <a:lnSpc>
                <a:spcPct val="79000"/>
              </a:lnSpc>
            </a:pPr>
            <a:r>
              <a:rPr lang="en-US" altLang="en-US" dirty="0"/>
              <a:t>Must be filed within 2 years of date of permanent burial or cremation of veteran</a:t>
            </a:r>
          </a:p>
          <a:p>
            <a:pPr marL="285750" indent="-285750">
              <a:lnSpc>
                <a:spcPct val="79000"/>
              </a:lnSpc>
            </a:pPr>
            <a:r>
              <a:rPr lang="en-US" altLang="en-US" dirty="0"/>
              <a:t>Service connected burial</a:t>
            </a:r>
          </a:p>
          <a:p>
            <a:pPr lvl="1">
              <a:lnSpc>
                <a:spcPct val="79000"/>
              </a:lnSpc>
            </a:pPr>
            <a:r>
              <a:rPr lang="en-US" altLang="en-US" dirty="0"/>
              <a:t>No time limit</a:t>
            </a:r>
          </a:p>
          <a:p>
            <a:pPr marL="285750" indent="-285750"/>
            <a:r>
              <a:rPr lang="en-US" altLang="en-US" dirty="0"/>
              <a:t>Plot allowance – no time limit</a:t>
            </a:r>
          </a:p>
          <a:p>
            <a:pPr marL="285750" indent="-285750"/>
            <a:r>
              <a:rPr lang="en-US" altLang="en-US" dirty="0"/>
              <a:t>Transportation – no time limit</a:t>
            </a:r>
          </a:p>
          <a:p>
            <a:pPr marL="285750" indent="-285750">
              <a:lnSpc>
                <a:spcPct val="79000"/>
              </a:lnSpc>
            </a:pPr>
            <a:endParaRPr lang="en-US" altLang="en-US" dirty="0"/>
          </a:p>
          <a:p>
            <a:pPr lvl="1">
              <a:lnSpc>
                <a:spcPct val="79000"/>
              </a:lnSpc>
            </a:pPr>
            <a:endParaRPr lang="en-US" altLang="en-US" dirty="0"/>
          </a:p>
        </p:txBody>
      </p:sp>
      <p:sp>
        <p:nvSpPr>
          <p:cNvPr id="4" name="Slide Number Placeholder 3">
            <a:extLst>
              <a:ext uri="{FF2B5EF4-FFF2-40B4-BE49-F238E27FC236}">
                <a16:creationId xmlns:a16="http://schemas.microsoft.com/office/drawing/2014/main" id="{B65B5D3F-B1A2-4688-A8E3-4A703BA9321E}"/>
              </a:ext>
            </a:extLst>
          </p:cNvPr>
          <p:cNvSpPr>
            <a:spLocks noGrp="1"/>
          </p:cNvSpPr>
          <p:nvPr>
            <p:ph type="sldNum" sz="quarter" idx="12"/>
          </p:nvPr>
        </p:nvSpPr>
        <p:spPr/>
        <p:txBody>
          <a:bodyPr/>
          <a:lstStyle/>
          <a:p>
            <a:fld id="{7EB3A86B-BB20-4CEF-9C1F-BCEF5E35285A}" type="slidenum">
              <a:rPr lang="en-US" altLang="en-US"/>
              <a:pPr/>
              <a:t>113</a:t>
            </a:fld>
            <a:endParaRPr lang="en-US" altLang="en-US"/>
          </a:p>
        </p:txBody>
      </p:sp>
      <p:sp>
        <p:nvSpPr>
          <p:cNvPr id="291842" name="Rectangle 2">
            <a:extLst>
              <a:ext uri="{FF2B5EF4-FFF2-40B4-BE49-F238E27FC236}">
                <a16:creationId xmlns:a16="http://schemas.microsoft.com/office/drawing/2014/main" id="{03EF7B4C-19E2-4C45-904F-A35620FEAF6A}"/>
              </a:ext>
            </a:extLst>
          </p:cNvPr>
          <p:cNvSpPr>
            <a:spLocks noGrp="1" noChangeArrowheads="1"/>
          </p:cNvSpPr>
          <p:nvPr>
            <p:ph type="title"/>
          </p:nvPr>
        </p:nvSpPr>
        <p:spPr/>
        <p:txBody>
          <a:bodyPr/>
          <a:lstStyle/>
          <a:p>
            <a:r>
              <a:rPr lang="en-US" altLang="en-US"/>
              <a:t>Time Limits</a:t>
            </a:r>
          </a:p>
        </p:txBody>
      </p:sp>
    </p:spTree>
  </p:cSld>
  <p:clrMapOvr>
    <a:masterClrMapping/>
  </p:clrMapOvr>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7" name="Rectangle 3">
            <a:extLst>
              <a:ext uri="{FF2B5EF4-FFF2-40B4-BE49-F238E27FC236}">
                <a16:creationId xmlns:a16="http://schemas.microsoft.com/office/drawing/2014/main" id="{F5E4175D-FC7D-4A15-898A-72BADE729610}"/>
              </a:ext>
            </a:extLst>
          </p:cNvPr>
          <p:cNvSpPr>
            <a:spLocks noGrp="1" noChangeArrowheads="1"/>
          </p:cNvSpPr>
          <p:nvPr>
            <p:ph idx="1"/>
          </p:nvPr>
        </p:nvSpPr>
        <p:spPr>
          <a:xfrm>
            <a:off x="838200" y="1985554"/>
            <a:ext cx="10515600" cy="4289740"/>
          </a:xfrm>
        </p:spPr>
        <p:txBody>
          <a:bodyPr/>
          <a:lstStyle/>
          <a:p>
            <a:r>
              <a:rPr lang="en-US" altLang="en-US" dirty="0"/>
              <a:t>Surviving spouse listed in veteran’s profile</a:t>
            </a:r>
          </a:p>
          <a:p>
            <a:r>
              <a:rPr lang="en-US" altLang="en-US" dirty="0"/>
              <a:t>Upon notice of veteran’s death, payments automatically sent for the set amount for</a:t>
            </a:r>
          </a:p>
          <a:p>
            <a:pPr lvl="1"/>
            <a:r>
              <a:rPr lang="en-US" altLang="en-US" dirty="0"/>
              <a:t>Plot</a:t>
            </a:r>
          </a:p>
          <a:p>
            <a:pPr lvl="1"/>
            <a:r>
              <a:rPr lang="en-US" altLang="en-US" dirty="0"/>
              <a:t>Interment</a:t>
            </a:r>
          </a:p>
          <a:p>
            <a:pPr lvl="1"/>
            <a:r>
              <a:rPr lang="en-US" altLang="en-US" dirty="0"/>
              <a:t>Transportation</a:t>
            </a:r>
          </a:p>
          <a:p>
            <a:pPr lvl="1"/>
            <a:endParaRPr lang="en-US" altLang="en-US" dirty="0"/>
          </a:p>
        </p:txBody>
      </p:sp>
      <p:sp>
        <p:nvSpPr>
          <p:cNvPr id="4" name="Slide Number Placeholder 3">
            <a:extLst>
              <a:ext uri="{FF2B5EF4-FFF2-40B4-BE49-F238E27FC236}">
                <a16:creationId xmlns:a16="http://schemas.microsoft.com/office/drawing/2014/main" id="{5B4B41EB-A5C6-43F5-BE9C-24666CED7F73}"/>
              </a:ext>
            </a:extLst>
          </p:cNvPr>
          <p:cNvSpPr>
            <a:spLocks noGrp="1"/>
          </p:cNvSpPr>
          <p:nvPr>
            <p:ph type="sldNum" sz="quarter" idx="12"/>
          </p:nvPr>
        </p:nvSpPr>
        <p:spPr/>
        <p:txBody>
          <a:bodyPr/>
          <a:lstStyle/>
          <a:p>
            <a:fld id="{71DB82BE-5D62-4348-B38F-6D6358818B09}" type="slidenum">
              <a:rPr lang="en-US" altLang="en-US"/>
              <a:pPr/>
              <a:t>114</a:t>
            </a:fld>
            <a:endParaRPr lang="en-US" altLang="en-US"/>
          </a:p>
        </p:txBody>
      </p:sp>
      <p:sp>
        <p:nvSpPr>
          <p:cNvPr id="369666" name="Rectangle 2">
            <a:extLst>
              <a:ext uri="{FF2B5EF4-FFF2-40B4-BE49-F238E27FC236}">
                <a16:creationId xmlns:a16="http://schemas.microsoft.com/office/drawing/2014/main" id="{20197C96-91D4-499F-9751-B29CC1C6E8E8}"/>
              </a:ext>
            </a:extLst>
          </p:cNvPr>
          <p:cNvSpPr>
            <a:spLocks noGrp="1" noChangeArrowheads="1"/>
          </p:cNvSpPr>
          <p:nvPr>
            <p:ph type="title"/>
          </p:nvPr>
        </p:nvSpPr>
        <p:spPr/>
        <p:txBody>
          <a:bodyPr/>
          <a:lstStyle/>
          <a:p>
            <a:r>
              <a:rPr lang="en-US" altLang="en-US"/>
              <a:t>Automated Burial Payments</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7" name="Rectangle 3">
            <a:extLst>
              <a:ext uri="{FF2B5EF4-FFF2-40B4-BE49-F238E27FC236}">
                <a16:creationId xmlns:a16="http://schemas.microsoft.com/office/drawing/2014/main" id="{57EC8ABA-F296-44EB-B68C-96C717E6E3F7}"/>
              </a:ext>
            </a:extLst>
          </p:cNvPr>
          <p:cNvSpPr>
            <a:spLocks noGrp="1" noChangeArrowheads="1"/>
          </p:cNvSpPr>
          <p:nvPr>
            <p:ph idx="1"/>
          </p:nvPr>
        </p:nvSpPr>
        <p:spPr>
          <a:xfrm>
            <a:off x="618309" y="1378178"/>
            <a:ext cx="10955382" cy="4419600"/>
          </a:xfrm>
        </p:spPr>
        <p:txBody>
          <a:bodyPr>
            <a:noAutofit/>
          </a:bodyPr>
          <a:lstStyle/>
          <a:p>
            <a:pPr marL="285750" indent="-285750">
              <a:lnSpc>
                <a:spcPct val="79000"/>
              </a:lnSpc>
            </a:pPr>
            <a:r>
              <a:rPr lang="en-US" altLang="en-US" sz="2800" dirty="0"/>
              <a:t>VA provides headstones and grave markers for graves of veterans anywhere in world and of eligible dependents buried in military post, state veteran or national cemeteries</a:t>
            </a:r>
          </a:p>
          <a:p>
            <a:pPr marL="285750" indent="-285750">
              <a:lnSpc>
                <a:spcPct val="79000"/>
              </a:lnSpc>
            </a:pPr>
            <a:endParaRPr lang="en-US" altLang="en-US" sz="1000" dirty="0"/>
          </a:p>
          <a:p>
            <a:pPr marL="285750" indent="-285750">
              <a:lnSpc>
                <a:spcPct val="79000"/>
              </a:lnSpc>
            </a:pPr>
            <a:r>
              <a:rPr lang="en-US" altLang="en-US" sz="2800" dirty="0"/>
              <a:t>Niche markers available for identifying cremated remains in columbaria </a:t>
            </a:r>
          </a:p>
          <a:p>
            <a:pPr marL="285750" indent="-285750">
              <a:lnSpc>
                <a:spcPct val="79000"/>
              </a:lnSpc>
            </a:pPr>
            <a:endParaRPr lang="en-US" altLang="en-US" sz="1000" dirty="0"/>
          </a:p>
          <a:p>
            <a:pPr marL="285750" indent="-285750">
              <a:lnSpc>
                <a:spcPct val="79000"/>
              </a:lnSpc>
            </a:pPr>
            <a:r>
              <a:rPr lang="en-US" altLang="en-US" sz="2800" dirty="0"/>
              <a:t>Memorial markers if remains or not available for burial</a:t>
            </a:r>
          </a:p>
          <a:p>
            <a:pPr marL="285750" indent="-285750">
              <a:lnSpc>
                <a:spcPct val="79000"/>
              </a:lnSpc>
            </a:pPr>
            <a:endParaRPr lang="en-US" altLang="en-US" sz="1000" dirty="0"/>
          </a:p>
          <a:p>
            <a:pPr marL="285750" indent="-285750">
              <a:lnSpc>
                <a:spcPct val="79000"/>
              </a:lnSpc>
            </a:pPr>
            <a:r>
              <a:rPr lang="en-US" altLang="en-US" sz="2800" dirty="0"/>
              <a:t>Styles</a:t>
            </a:r>
            <a:endParaRPr lang="en-US" altLang="en-US" dirty="0"/>
          </a:p>
          <a:p>
            <a:pPr lvl="1">
              <a:lnSpc>
                <a:spcPct val="79000"/>
              </a:lnSpc>
            </a:pPr>
            <a:r>
              <a:rPr lang="en-US" altLang="en-US" dirty="0"/>
              <a:t>Marble, granite, bronze flat marker</a:t>
            </a:r>
          </a:p>
          <a:p>
            <a:pPr lvl="1">
              <a:lnSpc>
                <a:spcPct val="79000"/>
              </a:lnSpc>
            </a:pPr>
            <a:r>
              <a:rPr lang="en-US" altLang="en-US" dirty="0"/>
              <a:t>Marble and granite upright headstone</a:t>
            </a:r>
          </a:p>
          <a:p>
            <a:pPr lvl="1">
              <a:lnSpc>
                <a:spcPct val="79000"/>
              </a:lnSpc>
            </a:pPr>
            <a:r>
              <a:rPr lang="en-US" altLang="en-US" dirty="0"/>
              <a:t>Marble and granite niche covers</a:t>
            </a:r>
          </a:p>
          <a:p>
            <a:pPr lvl="1">
              <a:lnSpc>
                <a:spcPct val="79000"/>
              </a:lnSpc>
            </a:pPr>
            <a:r>
              <a:rPr lang="en-US" altLang="en-US" dirty="0"/>
              <a:t>Bronze niche marker</a:t>
            </a:r>
          </a:p>
        </p:txBody>
      </p:sp>
      <p:sp>
        <p:nvSpPr>
          <p:cNvPr id="4" name="Slide Number Placeholder 3">
            <a:extLst>
              <a:ext uri="{FF2B5EF4-FFF2-40B4-BE49-F238E27FC236}">
                <a16:creationId xmlns:a16="http://schemas.microsoft.com/office/drawing/2014/main" id="{EF8F2D87-E445-4E89-9543-A3A6E0A448A2}"/>
              </a:ext>
            </a:extLst>
          </p:cNvPr>
          <p:cNvSpPr>
            <a:spLocks noGrp="1"/>
          </p:cNvSpPr>
          <p:nvPr>
            <p:ph type="sldNum" sz="quarter" idx="12"/>
          </p:nvPr>
        </p:nvSpPr>
        <p:spPr/>
        <p:txBody>
          <a:bodyPr/>
          <a:lstStyle/>
          <a:p>
            <a:fld id="{D91839C6-1724-43D0-8886-4FB424113866}" type="slidenum">
              <a:rPr lang="en-US" altLang="en-US"/>
              <a:pPr/>
              <a:t>115</a:t>
            </a:fld>
            <a:endParaRPr lang="en-US" altLang="en-US"/>
          </a:p>
        </p:txBody>
      </p:sp>
      <p:sp>
        <p:nvSpPr>
          <p:cNvPr id="297986" name="Rectangle 2">
            <a:extLst>
              <a:ext uri="{FF2B5EF4-FFF2-40B4-BE49-F238E27FC236}">
                <a16:creationId xmlns:a16="http://schemas.microsoft.com/office/drawing/2014/main" id="{061B458B-C61C-43D0-889E-170434B9972E}"/>
              </a:ext>
            </a:extLst>
          </p:cNvPr>
          <p:cNvSpPr>
            <a:spLocks noGrp="1" noChangeArrowheads="1"/>
          </p:cNvSpPr>
          <p:nvPr>
            <p:ph type="title"/>
          </p:nvPr>
        </p:nvSpPr>
        <p:spPr/>
        <p:txBody>
          <a:bodyPr/>
          <a:lstStyle/>
          <a:p>
            <a:r>
              <a:rPr lang="en-US" altLang="en-US"/>
              <a:t>Headstones and Markers</a:t>
            </a:r>
          </a:p>
        </p:txBody>
      </p:sp>
    </p:spTree>
  </p:cSld>
  <p:clrMapOvr>
    <a:masterClrMapping/>
  </p:clrMapOvr>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1" name="Rectangle 3">
            <a:extLst>
              <a:ext uri="{FF2B5EF4-FFF2-40B4-BE49-F238E27FC236}">
                <a16:creationId xmlns:a16="http://schemas.microsoft.com/office/drawing/2014/main" id="{6B68BF3B-2AE4-4A86-B4C6-C6532BC795C0}"/>
              </a:ext>
            </a:extLst>
          </p:cNvPr>
          <p:cNvSpPr>
            <a:spLocks noGrp="1" noChangeArrowheads="1"/>
          </p:cNvSpPr>
          <p:nvPr>
            <p:ph idx="1"/>
          </p:nvPr>
        </p:nvSpPr>
        <p:spPr>
          <a:xfrm>
            <a:off x="635726" y="1712913"/>
            <a:ext cx="10937965" cy="4419600"/>
          </a:xfrm>
        </p:spPr>
        <p:txBody>
          <a:bodyPr/>
          <a:lstStyle/>
          <a:p>
            <a:pPr marL="285750" indent="-285750">
              <a:lnSpc>
                <a:spcPct val="79000"/>
              </a:lnSpc>
            </a:pPr>
            <a:r>
              <a:rPr lang="en-US" altLang="en-US" dirty="0"/>
              <a:t>Eligibility</a:t>
            </a:r>
          </a:p>
          <a:p>
            <a:pPr lvl="1">
              <a:lnSpc>
                <a:spcPct val="79000"/>
              </a:lnSpc>
            </a:pPr>
            <a:r>
              <a:rPr lang="en-US" altLang="en-US" dirty="0"/>
              <a:t>Buried in a national, State-owned, or post cemetery, or</a:t>
            </a:r>
          </a:p>
          <a:p>
            <a:pPr lvl="1">
              <a:lnSpc>
                <a:spcPct val="79000"/>
              </a:lnSpc>
            </a:pPr>
            <a:r>
              <a:rPr lang="en-US" altLang="en-US" dirty="0"/>
              <a:t>Eligible for burial in a national cemetery but not buried there, provided veteran</a:t>
            </a:r>
          </a:p>
          <a:p>
            <a:pPr lvl="2">
              <a:lnSpc>
                <a:spcPct val="79000"/>
              </a:lnSpc>
            </a:pPr>
            <a:r>
              <a:rPr lang="en-US" altLang="en-US" dirty="0"/>
              <a:t>Meets length of service requirements PL 96-342, or</a:t>
            </a:r>
          </a:p>
          <a:p>
            <a:pPr lvl="2">
              <a:lnSpc>
                <a:spcPct val="79000"/>
              </a:lnSpc>
            </a:pPr>
            <a:r>
              <a:rPr lang="en-US" altLang="en-US" dirty="0"/>
              <a:t>Died while on active military, naval, or air service, or</a:t>
            </a:r>
          </a:p>
          <a:p>
            <a:pPr lvl="2">
              <a:lnSpc>
                <a:spcPct val="79000"/>
              </a:lnSpc>
            </a:pPr>
            <a:r>
              <a:rPr lang="en-US" altLang="en-US" dirty="0"/>
              <a:t>Was a member of Reserve Officer Training Corps whose death occurred while attending or on authorized travel to training camp</a:t>
            </a:r>
          </a:p>
          <a:p>
            <a:pPr lvl="2">
              <a:lnSpc>
                <a:spcPct val="80000"/>
              </a:lnSpc>
            </a:pPr>
            <a:r>
              <a:rPr lang="en-US" altLang="en-US" dirty="0"/>
              <a:t>Was member of Reserve component whose death occurred while hospitalized or undergoing treatment at expense of US for injury or disease contracted or incurred under honorable conditions while performing active duty for training or inactive duty training</a:t>
            </a:r>
          </a:p>
        </p:txBody>
      </p:sp>
      <p:sp>
        <p:nvSpPr>
          <p:cNvPr id="4" name="Slide Number Placeholder 3">
            <a:extLst>
              <a:ext uri="{FF2B5EF4-FFF2-40B4-BE49-F238E27FC236}">
                <a16:creationId xmlns:a16="http://schemas.microsoft.com/office/drawing/2014/main" id="{E178D865-4E93-4D74-A15B-05C23B6E5926}"/>
              </a:ext>
            </a:extLst>
          </p:cNvPr>
          <p:cNvSpPr>
            <a:spLocks noGrp="1"/>
          </p:cNvSpPr>
          <p:nvPr>
            <p:ph type="sldNum" sz="quarter" idx="12"/>
          </p:nvPr>
        </p:nvSpPr>
        <p:spPr/>
        <p:txBody>
          <a:bodyPr/>
          <a:lstStyle/>
          <a:p>
            <a:fld id="{72034628-4E69-4B1E-854F-7EBC6AD767F7}" type="slidenum">
              <a:rPr lang="en-US" altLang="en-US"/>
              <a:pPr/>
              <a:t>116</a:t>
            </a:fld>
            <a:endParaRPr lang="en-US" altLang="en-US"/>
          </a:p>
        </p:txBody>
      </p:sp>
      <p:sp>
        <p:nvSpPr>
          <p:cNvPr id="299010" name="Rectangle 2">
            <a:extLst>
              <a:ext uri="{FF2B5EF4-FFF2-40B4-BE49-F238E27FC236}">
                <a16:creationId xmlns:a16="http://schemas.microsoft.com/office/drawing/2014/main" id="{C16F7B8C-FD45-425B-9579-9F43DCC04047}"/>
              </a:ext>
            </a:extLst>
          </p:cNvPr>
          <p:cNvSpPr>
            <a:spLocks noGrp="1" noChangeArrowheads="1"/>
          </p:cNvSpPr>
          <p:nvPr>
            <p:ph type="title"/>
          </p:nvPr>
        </p:nvSpPr>
        <p:spPr/>
        <p:txBody>
          <a:bodyPr/>
          <a:lstStyle/>
          <a:p>
            <a:r>
              <a:rPr lang="en-US" altLang="en-US" dirty="0"/>
              <a:t>Headstones and Markers</a:t>
            </a:r>
          </a:p>
        </p:txBody>
      </p:sp>
    </p:spTree>
  </p:cSld>
  <p:clrMapOvr>
    <a:masterClrMapping/>
  </p:clrMapOvr>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63" name="Rectangle 7">
            <a:extLst>
              <a:ext uri="{FF2B5EF4-FFF2-40B4-BE49-F238E27FC236}">
                <a16:creationId xmlns:a16="http://schemas.microsoft.com/office/drawing/2014/main" id="{586821A2-4657-4487-B6EC-3308459C2048}"/>
              </a:ext>
            </a:extLst>
          </p:cNvPr>
          <p:cNvSpPr>
            <a:spLocks noGrp="1" noChangeArrowheads="1"/>
          </p:cNvSpPr>
          <p:nvPr>
            <p:ph type="title"/>
          </p:nvPr>
        </p:nvSpPr>
        <p:spPr>
          <a:xfrm>
            <a:off x="104502" y="440529"/>
            <a:ext cx="10972800" cy="582613"/>
          </a:xfrm>
        </p:spPr>
        <p:txBody>
          <a:bodyPr>
            <a:noAutofit/>
          </a:bodyPr>
          <a:lstStyle/>
          <a:p>
            <a:r>
              <a:rPr lang="en-US" altLang="en-US" sz="3200" b="1" dirty="0">
                <a:latin typeface="Arial" panose="020B0604020202020204" pitchFamily="34" charset="0"/>
                <a:cs typeface="Arial" panose="020B0604020202020204" pitchFamily="34" charset="0"/>
              </a:rPr>
              <a:t>Headstones and Markers</a:t>
            </a:r>
          </a:p>
        </p:txBody>
      </p:sp>
      <p:sp>
        <p:nvSpPr>
          <p:cNvPr id="301058" name="Rectangle 2">
            <a:extLst>
              <a:ext uri="{FF2B5EF4-FFF2-40B4-BE49-F238E27FC236}">
                <a16:creationId xmlns:a16="http://schemas.microsoft.com/office/drawing/2014/main" id="{B05C2689-7644-48D6-830A-3F45EAC4D3FD}"/>
              </a:ext>
            </a:extLst>
          </p:cNvPr>
          <p:cNvSpPr>
            <a:spLocks noGrp="1" noChangeArrowheads="1"/>
          </p:cNvSpPr>
          <p:nvPr>
            <p:ph type="body" sz="half" idx="1"/>
          </p:nvPr>
        </p:nvSpPr>
        <p:spPr>
          <a:xfrm>
            <a:off x="618309" y="1600201"/>
            <a:ext cx="10964091" cy="4525963"/>
          </a:xfrm>
        </p:spPr>
        <p:txBody>
          <a:bodyPr/>
          <a:lstStyle/>
          <a:p>
            <a:pPr marL="227013" lvl="2" indent="0">
              <a:buNone/>
            </a:pPr>
            <a:r>
              <a:rPr lang="en-US" altLang="en-US" sz="3200" dirty="0">
                <a:latin typeface="Arial" panose="020B0604020202020204" pitchFamily="34" charset="0"/>
                <a:cs typeface="Arial" panose="020B0604020202020204" pitchFamily="34" charset="0"/>
              </a:rPr>
              <a:t>Eligibility</a:t>
            </a:r>
          </a:p>
          <a:p>
            <a:pPr lvl="2"/>
            <a:endParaRPr lang="en-US" altLang="en-US" dirty="0">
              <a:latin typeface="Arial" panose="020B0604020202020204" pitchFamily="34" charset="0"/>
              <a:cs typeface="Arial" panose="020B0604020202020204" pitchFamily="34" charset="0"/>
            </a:endParaRPr>
          </a:p>
          <a:p>
            <a:pPr lvl="2"/>
            <a:r>
              <a:rPr lang="en-US" altLang="en-US" dirty="0">
                <a:latin typeface="Arial" panose="020B0604020202020204" pitchFamily="34" charset="0"/>
                <a:cs typeface="Arial" panose="020B0604020202020204" pitchFamily="34" charset="0"/>
              </a:rPr>
              <a:t>Was a member of specifically designated groups recognized as Veterans as a result of 1977 legislation allowing the DoD to grant military discharges for certain wartime service previously considered civilian, or</a:t>
            </a:r>
          </a:p>
          <a:p>
            <a:pPr lvl="2"/>
            <a:r>
              <a:rPr lang="en-US" altLang="en-US" dirty="0">
                <a:latin typeface="Arial" panose="020B0604020202020204" pitchFamily="34" charset="0"/>
                <a:cs typeface="Arial" panose="020B0604020202020204" pitchFamily="34" charset="0"/>
              </a:rPr>
              <a:t>Was a soldier of the Union and Confederate Armies of the Civil War</a:t>
            </a:r>
          </a:p>
          <a:p>
            <a:pPr marL="285750" indent="-285750"/>
            <a:endParaRPr lang="en-US" altLang="en-US" dirty="0">
              <a:latin typeface="Arial" panose="020B0604020202020204" pitchFamily="34" charset="0"/>
              <a:cs typeface="Arial" panose="020B0604020202020204" pitchFamily="34" charset="0"/>
            </a:endParaRPr>
          </a:p>
          <a:p>
            <a:pPr marL="285750" indent="-285750"/>
            <a:r>
              <a:rPr lang="en-US" altLang="en-US" dirty="0">
                <a:latin typeface="Arial" panose="020B0604020202020204" pitchFamily="34" charset="0"/>
                <a:cs typeface="Arial" panose="020B0604020202020204" pitchFamily="34" charset="0"/>
              </a:rPr>
              <a:t>Pre-need eligibility application also applies for veteran headstone/marker</a:t>
            </a:r>
          </a:p>
        </p:txBody>
      </p:sp>
      <p:pic>
        <p:nvPicPr>
          <p:cNvPr id="301059" name="Picture 3" descr="Sample upright marble marker">
            <a:extLst>
              <a:ext uri="{FF2B5EF4-FFF2-40B4-BE49-F238E27FC236}">
                <a16:creationId xmlns:a16="http://schemas.microsoft.com/office/drawing/2014/main" id="{4B096A20-2B37-47F3-ABDE-7B6447843619}"/>
              </a:ext>
            </a:extLst>
          </p:cNvPr>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4937126" y="4054475"/>
            <a:ext cx="1628775" cy="2425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01062" name="Picture 6" descr="Sample flat bronze grave marker">
            <a:extLst>
              <a:ext uri="{FF2B5EF4-FFF2-40B4-BE49-F238E27FC236}">
                <a16:creationId xmlns:a16="http://schemas.microsoft.com/office/drawing/2014/main" id="{4B82A669-839A-4EE3-82FE-391D0160D495}"/>
              </a:ext>
            </a:extLst>
          </p:cNvPr>
          <p:cNvPicPr>
            <a:picLocks noGrp="1"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7019925" y="4186238"/>
            <a:ext cx="3149600" cy="1643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Slide Number Placeholder 5">
            <a:extLst>
              <a:ext uri="{FF2B5EF4-FFF2-40B4-BE49-F238E27FC236}">
                <a16:creationId xmlns:a16="http://schemas.microsoft.com/office/drawing/2014/main" id="{B04C22C8-8C13-4A40-8163-BD1EB4FD08A5}"/>
              </a:ext>
            </a:extLst>
          </p:cNvPr>
          <p:cNvSpPr>
            <a:spLocks noGrp="1"/>
          </p:cNvSpPr>
          <p:nvPr>
            <p:ph type="sldNum" sz="quarter" idx="10"/>
          </p:nvPr>
        </p:nvSpPr>
        <p:spPr/>
        <p:txBody>
          <a:bodyPr/>
          <a:lstStyle/>
          <a:p>
            <a:fld id="{6EFCF365-21B0-4B24-ABA6-3327EDEC05ED}" type="slidenum">
              <a:rPr lang="en-US" altLang="en-US"/>
              <a:pPr/>
              <a:t>117</a:t>
            </a:fld>
            <a:endParaRPr lang="en-US" altLang="en-US"/>
          </a:p>
        </p:txBody>
      </p:sp>
    </p:spTree>
  </p:cSld>
  <p:clrMapOvr>
    <a:masterClrMapping/>
  </p:clrMapOvr>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1" name="Rectangle 3">
            <a:extLst>
              <a:ext uri="{FF2B5EF4-FFF2-40B4-BE49-F238E27FC236}">
                <a16:creationId xmlns:a16="http://schemas.microsoft.com/office/drawing/2014/main" id="{C96E053E-A3DB-4956-BECF-F5B34BEEC3BF}"/>
              </a:ext>
            </a:extLst>
          </p:cNvPr>
          <p:cNvSpPr>
            <a:spLocks noGrp="1" noChangeArrowheads="1"/>
          </p:cNvSpPr>
          <p:nvPr>
            <p:ph idx="1"/>
          </p:nvPr>
        </p:nvSpPr>
        <p:spPr>
          <a:xfrm>
            <a:off x="838200" y="1959428"/>
            <a:ext cx="10515600" cy="4315865"/>
          </a:xfrm>
        </p:spPr>
        <p:txBody>
          <a:bodyPr/>
          <a:lstStyle/>
          <a:p>
            <a:r>
              <a:rPr lang="en-US" altLang="en-US" dirty="0"/>
              <a:t>On Government headstone/marker</a:t>
            </a:r>
          </a:p>
          <a:p>
            <a:pPr lvl="1"/>
            <a:r>
              <a:rPr lang="en-US" altLang="en-US" dirty="0"/>
              <a:t>Payment for spouse/dependent child’s name, date of birth and date of death on veteran’s headstone/marker in private cemetery, if:</a:t>
            </a:r>
          </a:p>
          <a:p>
            <a:pPr lvl="1"/>
            <a:r>
              <a:rPr lang="en-US" altLang="en-US" dirty="0"/>
              <a:t>Veteran died on or after 10-1-19 </a:t>
            </a:r>
            <a:r>
              <a:rPr lang="en-US" altLang="en-US" b="1" dirty="0"/>
              <a:t>AND</a:t>
            </a:r>
          </a:p>
          <a:p>
            <a:pPr lvl="1"/>
            <a:r>
              <a:rPr lang="en-US" altLang="en-US" dirty="0"/>
              <a:t>Spouse/dependent child eligible for burial in VA national cemetery but not buried there</a:t>
            </a:r>
          </a:p>
          <a:p>
            <a:pPr lvl="1"/>
            <a:endParaRPr lang="en-US" altLang="en-US" dirty="0"/>
          </a:p>
        </p:txBody>
      </p:sp>
      <p:sp>
        <p:nvSpPr>
          <p:cNvPr id="4" name="Slide Number Placeholder 3">
            <a:extLst>
              <a:ext uri="{FF2B5EF4-FFF2-40B4-BE49-F238E27FC236}">
                <a16:creationId xmlns:a16="http://schemas.microsoft.com/office/drawing/2014/main" id="{49358D7C-E39C-4663-A437-DEE2B6912E51}"/>
              </a:ext>
            </a:extLst>
          </p:cNvPr>
          <p:cNvSpPr>
            <a:spLocks noGrp="1"/>
          </p:cNvSpPr>
          <p:nvPr>
            <p:ph type="sldNum" sz="quarter" idx="12"/>
          </p:nvPr>
        </p:nvSpPr>
        <p:spPr/>
        <p:txBody>
          <a:bodyPr/>
          <a:lstStyle/>
          <a:p>
            <a:fld id="{8B70D1E5-E32F-4831-B58D-0F19B17EE231}" type="slidenum">
              <a:rPr lang="en-US" altLang="en-US"/>
              <a:pPr/>
              <a:t>118</a:t>
            </a:fld>
            <a:endParaRPr lang="en-US" altLang="en-US"/>
          </a:p>
        </p:txBody>
      </p:sp>
      <p:sp>
        <p:nvSpPr>
          <p:cNvPr id="370690" name="Rectangle 2">
            <a:extLst>
              <a:ext uri="{FF2B5EF4-FFF2-40B4-BE49-F238E27FC236}">
                <a16:creationId xmlns:a16="http://schemas.microsoft.com/office/drawing/2014/main" id="{AAD0E1FD-186A-4E22-8981-E2C89B46811C}"/>
              </a:ext>
            </a:extLst>
          </p:cNvPr>
          <p:cNvSpPr>
            <a:spLocks noGrp="1" noChangeArrowheads="1"/>
          </p:cNvSpPr>
          <p:nvPr>
            <p:ph type="title"/>
          </p:nvPr>
        </p:nvSpPr>
        <p:spPr/>
        <p:txBody>
          <a:bodyPr/>
          <a:lstStyle/>
          <a:p>
            <a:r>
              <a:rPr lang="en-US" altLang="en-US"/>
              <a:t>Inscriptions</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3" name="Rectangle 3">
            <a:extLst>
              <a:ext uri="{FF2B5EF4-FFF2-40B4-BE49-F238E27FC236}">
                <a16:creationId xmlns:a16="http://schemas.microsoft.com/office/drawing/2014/main" id="{84096199-4893-4F0B-8B28-197DB5262B53}"/>
              </a:ext>
            </a:extLst>
          </p:cNvPr>
          <p:cNvSpPr>
            <a:spLocks noGrp="1" noChangeArrowheads="1"/>
          </p:cNvSpPr>
          <p:nvPr>
            <p:ph idx="1"/>
          </p:nvPr>
        </p:nvSpPr>
        <p:spPr>
          <a:xfrm>
            <a:off x="592183" y="1600201"/>
            <a:ext cx="10998926" cy="4525963"/>
          </a:xfrm>
        </p:spPr>
        <p:txBody>
          <a:bodyPr/>
          <a:lstStyle/>
          <a:p>
            <a:pPr marL="285750" indent="-285750"/>
            <a:endParaRPr lang="en-US" altLang="en-US" dirty="0"/>
          </a:p>
          <a:p>
            <a:pPr marL="285750" indent="-285750"/>
            <a:r>
              <a:rPr lang="en-US" altLang="en-US" dirty="0"/>
              <a:t>Any individual convicted after 9-1-59 of any of a list of offenses involving subversive activities forfeit right to VA gratuitous benefits</a:t>
            </a:r>
          </a:p>
          <a:p>
            <a:pPr marL="285750" indent="-285750"/>
            <a:endParaRPr lang="en-US" altLang="en-US" dirty="0"/>
          </a:p>
          <a:p>
            <a:pPr marL="285750" indent="-285750"/>
            <a:r>
              <a:rPr lang="en-US" altLang="en-US" dirty="0"/>
              <a:t>PL 108-183 expanded list of offenses for claims filed after 12-16-03</a:t>
            </a:r>
          </a:p>
        </p:txBody>
      </p:sp>
      <p:sp>
        <p:nvSpPr>
          <p:cNvPr id="4" name="Slide Number Placeholder 3">
            <a:extLst>
              <a:ext uri="{FF2B5EF4-FFF2-40B4-BE49-F238E27FC236}">
                <a16:creationId xmlns:a16="http://schemas.microsoft.com/office/drawing/2014/main" id="{7881EF00-C80B-4AC4-94DC-5FAC7420D639}"/>
              </a:ext>
            </a:extLst>
          </p:cNvPr>
          <p:cNvSpPr>
            <a:spLocks noGrp="1"/>
          </p:cNvSpPr>
          <p:nvPr>
            <p:ph type="sldNum" sz="quarter" idx="12"/>
          </p:nvPr>
        </p:nvSpPr>
        <p:spPr/>
        <p:txBody>
          <a:bodyPr/>
          <a:lstStyle/>
          <a:p>
            <a:fld id="{F63488A1-40F8-4515-BC11-3BC2D607ACC1}" type="slidenum">
              <a:rPr lang="en-US" altLang="en-US"/>
              <a:pPr/>
              <a:t>119</a:t>
            </a:fld>
            <a:endParaRPr lang="en-US" altLang="en-US"/>
          </a:p>
        </p:txBody>
      </p:sp>
      <p:sp>
        <p:nvSpPr>
          <p:cNvPr id="302082" name="Rectangle 2">
            <a:extLst>
              <a:ext uri="{FF2B5EF4-FFF2-40B4-BE49-F238E27FC236}">
                <a16:creationId xmlns:a16="http://schemas.microsoft.com/office/drawing/2014/main" id="{0A186F8A-2DB3-4615-8756-531818DC0829}"/>
              </a:ext>
            </a:extLst>
          </p:cNvPr>
          <p:cNvSpPr>
            <a:spLocks noGrp="1" noChangeArrowheads="1"/>
          </p:cNvSpPr>
          <p:nvPr>
            <p:ph type="title"/>
          </p:nvPr>
        </p:nvSpPr>
        <p:spPr/>
        <p:txBody>
          <a:bodyPr/>
          <a:lstStyle/>
          <a:p>
            <a:r>
              <a:rPr lang="en-US" altLang="en-US" dirty="0"/>
              <a:t>Non-eligible</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a:extLst>
              <a:ext uri="{FF2B5EF4-FFF2-40B4-BE49-F238E27FC236}">
                <a16:creationId xmlns:a16="http://schemas.microsoft.com/office/drawing/2014/main" id="{A7B8C371-1F48-4B5F-BBB6-06A498A2761A}"/>
              </a:ext>
            </a:extLst>
          </p:cNvPr>
          <p:cNvSpPr>
            <a:spLocks noGrp="1" noChangeArrowheads="1"/>
          </p:cNvSpPr>
          <p:nvPr>
            <p:ph idx="1"/>
          </p:nvPr>
        </p:nvSpPr>
        <p:spPr/>
        <p:txBody>
          <a:bodyPr>
            <a:noAutofit/>
          </a:bodyPr>
          <a:lstStyle/>
          <a:p>
            <a:pPr marL="285750" indent="-285750">
              <a:lnSpc>
                <a:spcPct val="69000"/>
              </a:lnSpc>
            </a:pPr>
            <a:endParaRPr lang="en-US" altLang="en-US" dirty="0"/>
          </a:p>
          <a:p>
            <a:pPr marL="285750" indent="-285750">
              <a:lnSpc>
                <a:spcPct val="69000"/>
              </a:lnSpc>
            </a:pPr>
            <a:r>
              <a:rPr lang="en-US" altLang="en-US" dirty="0"/>
              <a:t>Surviving spouse must meet 1 of the following:</a:t>
            </a:r>
          </a:p>
          <a:p>
            <a:pPr lvl="1">
              <a:lnSpc>
                <a:spcPct val="69000"/>
              </a:lnSpc>
            </a:pPr>
            <a:endParaRPr lang="en-US" altLang="en-US" dirty="0"/>
          </a:p>
          <a:p>
            <a:pPr lvl="1">
              <a:lnSpc>
                <a:spcPct val="69000"/>
              </a:lnSpc>
            </a:pPr>
            <a:r>
              <a:rPr lang="en-US" altLang="en-US" dirty="0"/>
              <a:t>Married to veteran one year or more before veteran’s death</a:t>
            </a:r>
          </a:p>
          <a:p>
            <a:pPr lvl="1">
              <a:lnSpc>
                <a:spcPct val="69000"/>
              </a:lnSpc>
            </a:pPr>
            <a:endParaRPr lang="en-US" altLang="en-US" sz="1000" dirty="0"/>
          </a:p>
          <a:p>
            <a:pPr lvl="1">
              <a:lnSpc>
                <a:spcPct val="69000"/>
              </a:lnSpc>
            </a:pPr>
            <a:r>
              <a:rPr lang="en-US" altLang="en-US" dirty="0"/>
              <a:t>A child born of or prior to marriage</a:t>
            </a:r>
          </a:p>
          <a:p>
            <a:pPr lvl="1">
              <a:lnSpc>
                <a:spcPct val="69000"/>
              </a:lnSpc>
            </a:pPr>
            <a:endParaRPr lang="en-US" altLang="en-US" sz="1000" dirty="0"/>
          </a:p>
          <a:p>
            <a:pPr lvl="1">
              <a:lnSpc>
                <a:spcPct val="69000"/>
              </a:lnSpc>
            </a:pPr>
            <a:r>
              <a:rPr lang="en-US" altLang="en-US" dirty="0"/>
              <a:t>Married before expiration of 15 years after termination of period of service where injury/disease causing death incurred or aggravated</a:t>
            </a:r>
            <a:r>
              <a:rPr lang="en-US" altLang="en-US" b="1" dirty="0">
                <a:solidFill>
                  <a:schemeClr val="tx2"/>
                </a:solidFill>
              </a:rPr>
              <a:t>*</a:t>
            </a:r>
          </a:p>
          <a:p>
            <a:pPr lvl="1">
              <a:lnSpc>
                <a:spcPct val="69000"/>
              </a:lnSpc>
            </a:pPr>
            <a:endParaRPr lang="en-US" altLang="en-US" sz="1800" i="1" dirty="0">
              <a:solidFill>
                <a:schemeClr val="tx2"/>
              </a:solidFill>
            </a:endParaRPr>
          </a:p>
          <a:p>
            <a:pPr marL="285750" indent="-285750" algn="r">
              <a:lnSpc>
                <a:spcPct val="69000"/>
              </a:lnSpc>
              <a:buNone/>
            </a:pPr>
            <a:endParaRPr lang="en-US" altLang="en-US" sz="1800" i="1" dirty="0">
              <a:solidFill>
                <a:schemeClr val="tx2"/>
              </a:solidFill>
            </a:endParaRPr>
          </a:p>
          <a:p>
            <a:pPr marL="285750" indent="-285750" algn="r">
              <a:lnSpc>
                <a:spcPct val="69000"/>
              </a:lnSpc>
              <a:buNone/>
            </a:pPr>
            <a:r>
              <a:rPr lang="en-US" altLang="en-US" sz="2000" b="1" i="1" dirty="0">
                <a:solidFill>
                  <a:schemeClr val="tx2"/>
                </a:solidFill>
              </a:rPr>
              <a:t>*Does not apply for DIC under 38 USC 1318</a:t>
            </a:r>
          </a:p>
          <a:p>
            <a:pPr marL="285750" indent="-285750" algn="r">
              <a:lnSpc>
                <a:spcPct val="69000"/>
              </a:lnSpc>
              <a:buNone/>
            </a:pPr>
            <a:r>
              <a:rPr lang="en-US" altLang="en-US" sz="2000" b="1" i="1" dirty="0">
                <a:solidFill>
                  <a:schemeClr val="tx2"/>
                </a:solidFill>
              </a:rPr>
              <a:t>38 CFR 3.54(c)</a:t>
            </a:r>
          </a:p>
          <a:p>
            <a:pPr marL="285750" indent="-285750">
              <a:lnSpc>
                <a:spcPct val="69000"/>
              </a:lnSpc>
            </a:pPr>
            <a:endParaRPr lang="en-US" altLang="en-US" sz="2000" b="1" dirty="0"/>
          </a:p>
        </p:txBody>
      </p:sp>
      <p:sp>
        <p:nvSpPr>
          <p:cNvPr id="4" name="Slide Number Placeholder 3">
            <a:extLst>
              <a:ext uri="{FF2B5EF4-FFF2-40B4-BE49-F238E27FC236}">
                <a16:creationId xmlns:a16="http://schemas.microsoft.com/office/drawing/2014/main" id="{FF23742A-E7FA-4D51-ABF8-B3D145DFF0E3}"/>
              </a:ext>
            </a:extLst>
          </p:cNvPr>
          <p:cNvSpPr>
            <a:spLocks noGrp="1"/>
          </p:cNvSpPr>
          <p:nvPr>
            <p:ph type="sldNum" sz="quarter" idx="12"/>
          </p:nvPr>
        </p:nvSpPr>
        <p:spPr/>
        <p:txBody>
          <a:bodyPr/>
          <a:lstStyle/>
          <a:p>
            <a:fld id="{1BAED058-23B0-449D-AD02-1D8AB6BD2990}" type="slidenum">
              <a:rPr lang="en-US" altLang="en-US"/>
              <a:pPr/>
              <a:t>12</a:t>
            </a:fld>
            <a:endParaRPr lang="en-US" altLang="en-US"/>
          </a:p>
        </p:txBody>
      </p:sp>
      <p:sp>
        <p:nvSpPr>
          <p:cNvPr id="166914" name="Rectangle 2">
            <a:extLst>
              <a:ext uri="{FF2B5EF4-FFF2-40B4-BE49-F238E27FC236}">
                <a16:creationId xmlns:a16="http://schemas.microsoft.com/office/drawing/2014/main" id="{1474618C-F006-4A20-BF1E-3B4B98C58E9D}"/>
              </a:ext>
            </a:extLst>
          </p:cNvPr>
          <p:cNvSpPr>
            <a:spLocks noGrp="1" noChangeArrowheads="1"/>
          </p:cNvSpPr>
          <p:nvPr>
            <p:ph type="title"/>
          </p:nvPr>
        </p:nvSpPr>
        <p:spPr/>
        <p:txBody>
          <a:bodyPr/>
          <a:lstStyle/>
          <a:p>
            <a:r>
              <a:rPr lang="en-US" altLang="en-US" dirty="0"/>
              <a:t>Marriage Dates for DIC</a:t>
            </a:r>
          </a:p>
        </p:txBody>
      </p:sp>
    </p:spTree>
  </p:cSld>
  <p:clrMapOvr>
    <a:masterClrMapping/>
  </p:clrMapOvr>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a:extLst>
              <a:ext uri="{FF2B5EF4-FFF2-40B4-BE49-F238E27FC236}">
                <a16:creationId xmlns:a16="http://schemas.microsoft.com/office/drawing/2014/main" id="{7070D348-9C20-489C-A0EB-316F66064539}"/>
              </a:ext>
            </a:extLst>
          </p:cNvPr>
          <p:cNvSpPr>
            <a:spLocks noGrp="1" noChangeArrowheads="1"/>
          </p:cNvSpPr>
          <p:nvPr>
            <p:ph idx="1"/>
          </p:nvPr>
        </p:nvSpPr>
        <p:spPr>
          <a:xfrm>
            <a:off x="596537" y="1708151"/>
            <a:ext cx="10998926" cy="4648200"/>
          </a:xfrm>
        </p:spPr>
        <p:txBody>
          <a:bodyPr/>
          <a:lstStyle/>
          <a:p>
            <a:pPr marL="285750" indent="-285750"/>
            <a:r>
              <a:rPr lang="en-US" altLang="en-US" dirty="0"/>
              <a:t>For death on or after 12-6-02 (PL 107-330), eligibility is precluded</a:t>
            </a:r>
          </a:p>
          <a:p>
            <a:pPr lvl="1"/>
            <a:r>
              <a:rPr lang="en-US" altLang="en-US" dirty="0"/>
              <a:t>Convicted of a Federal capital crime for which that person was sentenced to death or life </a:t>
            </a:r>
          </a:p>
          <a:p>
            <a:pPr lvl="1"/>
            <a:r>
              <a:rPr lang="en-US" altLang="en-US" dirty="0"/>
              <a:t>Convicted of a State capital crime for which person was sentenced to death or life imprisonment without parole</a:t>
            </a:r>
          </a:p>
          <a:p>
            <a:pPr lvl="1"/>
            <a:r>
              <a:rPr lang="en-US" altLang="en-US" sz="2500" dirty="0"/>
              <a:t>Found to have committed a Federal or State capital crime but not convicted by reason of unavailable for trial due to death or flight to avoid prosecution</a:t>
            </a:r>
          </a:p>
          <a:p>
            <a:pPr lvl="1"/>
            <a:endParaRPr lang="en-US" altLang="en-US" dirty="0"/>
          </a:p>
        </p:txBody>
      </p:sp>
      <p:sp>
        <p:nvSpPr>
          <p:cNvPr id="3" name="Slide Number Placeholder 3">
            <a:extLst>
              <a:ext uri="{FF2B5EF4-FFF2-40B4-BE49-F238E27FC236}">
                <a16:creationId xmlns:a16="http://schemas.microsoft.com/office/drawing/2014/main" id="{9A829566-42EC-4F99-AFE1-2928C4AC6DDF}"/>
              </a:ext>
            </a:extLst>
          </p:cNvPr>
          <p:cNvSpPr>
            <a:spLocks noGrp="1"/>
          </p:cNvSpPr>
          <p:nvPr>
            <p:ph type="sldNum" sz="quarter" idx="12"/>
          </p:nvPr>
        </p:nvSpPr>
        <p:spPr/>
        <p:txBody>
          <a:bodyPr/>
          <a:lstStyle/>
          <a:p>
            <a:fld id="{FCC8124D-B96F-42FF-B927-AB91B9CEB885}" type="slidenum">
              <a:rPr lang="en-US" altLang="en-US"/>
              <a:pPr/>
              <a:t>120</a:t>
            </a:fld>
            <a:endParaRPr lang="en-US" altLang="en-US"/>
          </a:p>
        </p:txBody>
      </p:sp>
      <p:sp>
        <p:nvSpPr>
          <p:cNvPr id="6" name="Rectangle 2">
            <a:extLst>
              <a:ext uri="{FF2B5EF4-FFF2-40B4-BE49-F238E27FC236}">
                <a16:creationId xmlns:a16="http://schemas.microsoft.com/office/drawing/2014/main" id="{35C9BD1C-2F55-4980-BEE0-A4B10193C91F}"/>
              </a:ext>
            </a:extLst>
          </p:cNvPr>
          <p:cNvSpPr>
            <a:spLocks noGrp="1" noChangeArrowheads="1"/>
          </p:cNvSpPr>
          <p:nvPr>
            <p:ph type="title"/>
          </p:nvPr>
        </p:nvSpPr>
        <p:spPr/>
        <p:txBody>
          <a:bodyPr/>
          <a:lstStyle/>
          <a:p>
            <a:r>
              <a:rPr lang="en-US" altLang="en-US" dirty="0"/>
              <a:t>Non-eligible</a:t>
            </a:r>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5" name="Rectangle 3">
            <a:extLst>
              <a:ext uri="{FF2B5EF4-FFF2-40B4-BE49-F238E27FC236}">
                <a16:creationId xmlns:a16="http://schemas.microsoft.com/office/drawing/2014/main" id="{833CBC0F-458A-4250-AB65-9E66F0182E11}"/>
              </a:ext>
            </a:extLst>
          </p:cNvPr>
          <p:cNvSpPr>
            <a:spLocks noGrp="1" noChangeArrowheads="1"/>
          </p:cNvSpPr>
          <p:nvPr>
            <p:ph idx="1"/>
          </p:nvPr>
        </p:nvSpPr>
        <p:spPr>
          <a:xfrm>
            <a:off x="637903" y="1474293"/>
            <a:ext cx="10515600" cy="4882058"/>
          </a:xfrm>
        </p:spPr>
        <p:txBody>
          <a:bodyPr/>
          <a:lstStyle/>
          <a:p>
            <a:pPr marL="285750" indent="-285750"/>
            <a:r>
              <a:rPr lang="en-US" altLang="en-US" sz="2400" dirty="0"/>
              <a:t>Deaths prior to 11-1-90, Government headstones or markers furnished for unmarked graves only</a:t>
            </a:r>
          </a:p>
          <a:p>
            <a:pPr marL="285750" indent="-285750"/>
            <a:r>
              <a:rPr lang="en-US" altLang="en-US" sz="2400" dirty="0"/>
              <a:t>Deaths 11-1-90 and after, Government headstones or markers may also be furnished for graves marked with headstone or marker purchased at private expense</a:t>
            </a:r>
          </a:p>
          <a:p>
            <a:pPr marL="285750" indent="-285750"/>
            <a:r>
              <a:rPr lang="en-US" altLang="en-US" sz="2400" dirty="0"/>
              <a:t>Memorial headstone or marker, if requested, furnished for placement by applicant in any national, private or local cemetery to commemorate any veteran whose remains</a:t>
            </a:r>
          </a:p>
          <a:p>
            <a:pPr lvl="1"/>
            <a:r>
              <a:rPr lang="en-US" altLang="en-US" sz="2400" dirty="0"/>
              <a:t>Have not been recovered or identified, or</a:t>
            </a:r>
          </a:p>
          <a:p>
            <a:pPr lvl="1"/>
            <a:r>
              <a:rPr lang="en-US" altLang="en-US" sz="2400" dirty="0"/>
              <a:t>Were</a:t>
            </a:r>
          </a:p>
          <a:p>
            <a:pPr lvl="2"/>
            <a:r>
              <a:rPr lang="en-US" altLang="en-US" dirty="0"/>
              <a:t>Buried at sea, or</a:t>
            </a:r>
          </a:p>
          <a:p>
            <a:pPr lvl="2"/>
            <a:r>
              <a:rPr lang="en-US" altLang="en-US" dirty="0"/>
              <a:t>Donated to medical science, or</a:t>
            </a:r>
          </a:p>
          <a:p>
            <a:pPr lvl="2"/>
            <a:r>
              <a:rPr lang="en-US" altLang="en-US" dirty="0"/>
              <a:t>Cremated and the remains scattered</a:t>
            </a:r>
          </a:p>
          <a:p>
            <a:pPr marL="285750" indent="-285750"/>
            <a:endParaRPr lang="en-US" altLang="en-US" sz="2000" dirty="0"/>
          </a:p>
        </p:txBody>
      </p:sp>
      <p:sp>
        <p:nvSpPr>
          <p:cNvPr id="4" name="Slide Number Placeholder 3">
            <a:extLst>
              <a:ext uri="{FF2B5EF4-FFF2-40B4-BE49-F238E27FC236}">
                <a16:creationId xmlns:a16="http://schemas.microsoft.com/office/drawing/2014/main" id="{7348BDCA-2DF8-44E1-8B5D-58BD37CC069A}"/>
              </a:ext>
            </a:extLst>
          </p:cNvPr>
          <p:cNvSpPr>
            <a:spLocks noGrp="1"/>
          </p:cNvSpPr>
          <p:nvPr>
            <p:ph type="sldNum" sz="quarter" idx="12"/>
          </p:nvPr>
        </p:nvSpPr>
        <p:spPr/>
        <p:txBody>
          <a:bodyPr/>
          <a:lstStyle/>
          <a:p>
            <a:fld id="{F02261E7-EB0B-4E56-9A4C-54EFC86D7431}" type="slidenum">
              <a:rPr lang="en-US" altLang="en-US"/>
              <a:pPr/>
              <a:t>121</a:t>
            </a:fld>
            <a:endParaRPr lang="en-US" altLang="en-US"/>
          </a:p>
        </p:txBody>
      </p:sp>
      <p:sp>
        <p:nvSpPr>
          <p:cNvPr id="305154" name="Rectangle 2">
            <a:extLst>
              <a:ext uri="{FF2B5EF4-FFF2-40B4-BE49-F238E27FC236}">
                <a16:creationId xmlns:a16="http://schemas.microsoft.com/office/drawing/2014/main" id="{87FAB7EA-BC98-49F7-B99C-7D9EA076BA71}"/>
              </a:ext>
            </a:extLst>
          </p:cNvPr>
          <p:cNvSpPr>
            <a:spLocks noGrp="1" noChangeArrowheads="1"/>
          </p:cNvSpPr>
          <p:nvPr>
            <p:ph type="title"/>
          </p:nvPr>
        </p:nvSpPr>
        <p:spPr/>
        <p:txBody>
          <a:bodyPr/>
          <a:lstStyle/>
          <a:p>
            <a:r>
              <a:rPr lang="en-US" altLang="en-US" dirty="0"/>
              <a:t>Criteria</a:t>
            </a:r>
          </a:p>
        </p:txBody>
      </p:sp>
    </p:spTree>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a:extLst>
              <a:ext uri="{FF2B5EF4-FFF2-40B4-BE49-F238E27FC236}">
                <a16:creationId xmlns:a16="http://schemas.microsoft.com/office/drawing/2014/main" id="{9B211FB8-1DD7-44BE-8E37-8E5785E0F0EC}"/>
              </a:ext>
            </a:extLst>
          </p:cNvPr>
          <p:cNvSpPr>
            <a:spLocks noGrp="1" noChangeArrowheads="1"/>
          </p:cNvSpPr>
          <p:nvPr>
            <p:ph idx="1"/>
          </p:nvPr>
        </p:nvSpPr>
        <p:spPr>
          <a:xfrm>
            <a:off x="592183" y="1876425"/>
            <a:ext cx="10964091" cy="3566432"/>
          </a:xfrm>
        </p:spPr>
        <p:txBody>
          <a:bodyPr/>
          <a:lstStyle/>
          <a:p>
            <a:pPr marL="285750" indent="-285750"/>
            <a:r>
              <a:rPr lang="en-US" altLang="en-US" dirty="0"/>
              <a:t>Government prepays shipping charges </a:t>
            </a:r>
          </a:p>
          <a:p>
            <a:pPr marL="285750" indent="-285750"/>
            <a:r>
              <a:rPr lang="en-US" altLang="en-US" dirty="0"/>
              <a:t>Government does NOT cover costs for</a:t>
            </a:r>
          </a:p>
          <a:p>
            <a:pPr lvl="1"/>
            <a:r>
              <a:rPr lang="en-US" altLang="en-US" dirty="0"/>
              <a:t>Transportation of headstone from consignee’s address to private cemetery, or</a:t>
            </a:r>
          </a:p>
          <a:p>
            <a:pPr lvl="1"/>
            <a:r>
              <a:rPr lang="en-US" altLang="en-US" dirty="0"/>
              <a:t>Erection of headstone at grave or</a:t>
            </a:r>
          </a:p>
          <a:p>
            <a:pPr lvl="1"/>
            <a:r>
              <a:rPr lang="en-US" altLang="en-US" dirty="0"/>
              <a:t>Maintenance and other fees</a:t>
            </a:r>
          </a:p>
        </p:txBody>
      </p:sp>
      <p:sp>
        <p:nvSpPr>
          <p:cNvPr id="3" name="Slide Number Placeholder 3">
            <a:extLst>
              <a:ext uri="{FF2B5EF4-FFF2-40B4-BE49-F238E27FC236}">
                <a16:creationId xmlns:a16="http://schemas.microsoft.com/office/drawing/2014/main" id="{146AEE7D-F6DE-4638-A830-664E2E767329}"/>
              </a:ext>
            </a:extLst>
          </p:cNvPr>
          <p:cNvSpPr>
            <a:spLocks noGrp="1"/>
          </p:cNvSpPr>
          <p:nvPr>
            <p:ph type="sldNum" sz="quarter" idx="12"/>
          </p:nvPr>
        </p:nvSpPr>
        <p:spPr/>
        <p:txBody>
          <a:bodyPr/>
          <a:lstStyle/>
          <a:p>
            <a:fld id="{8D8C0516-1DB8-444D-A957-D7086AFA7987}" type="slidenum">
              <a:rPr lang="en-US" altLang="en-US"/>
              <a:pPr/>
              <a:t>122</a:t>
            </a:fld>
            <a:endParaRPr lang="en-US" altLang="en-US"/>
          </a:p>
        </p:txBody>
      </p:sp>
      <p:sp>
        <p:nvSpPr>
          <p:cNvPr id="4" name="Rectangle 2">
            <a:extLst>
              <a:ext uri="{FF2B5EF4-FFF2-40B4-BE49-F238E27FC236}">
                <a16:creationId xmlns:a16="http://schemas.microsoft.com/office/drawing/2014/main" id="{712A5B98-5E7F-477A-8002-EBD2E4F0F72D}"/>
              </a:ext>
            </a:extLst>
          </p:cNvPr>
          <p:cNvSpPr>
            <a:spLocks noGrp="1" noChangeArrowheads="1"/>
          </p:cNvSpPr>
          <p:nvPr>
            <p:ph type="title"/>
          </p:nvPr>
        </p:nvSpPr>
        <p:spPr/>
        <p:txBody>
          <a:bodyPr/>
          <a:lstStyle/>
          <a:p>
            <a:r>
              <a:rPr lang="en-US" altLang="en-US" dirty="0"/>
              <a:t>Criteria</a:t>
            </a:r>
          </a:p>
        </p:txBody>
      </p:sp>
    </p:spTree>
  </p:cSld>
  <p:clrMapOvr>
    <a:masterClrMapping/>
  </p:clrMapOvr>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1" name="Rectangle 3">
            <a:extLst>
              <a:ext uri="{FF2B5EF4-FFF2-40B4-BE49-F238E27FC236}">
                <a16:creationId xmlns:a16="http://schemas.microsoft.com/office/drawing/2014/main" id="{C850CE98-83BA-43CB-AD87-37E96E7280D5}"/>
              </a:ext>
            </a:extLst>
          </p:cNvPr>
          <p:cNvSpPr>
            <a:spLocks noGrp="1" noChangeArrowheads="1"/>
          </p:cNvSpPr>
          <p:nvPr>
            <p:ph idx="1"/>
          </p:nvPr>
        </p:nvSpPr>
        <p:spPr>
          <a:xfrm>
            <a:off x="838200" y="1656855"/>
            <a:ext cx="10515600" cy="3942756"/>
          </a:xfrm>
        </p:spPr>
        <p:txBody>
          <a:bodyPr/>
          <a:lstStyle/>
          <a:p>
            <a:pPr marL="285750" indent="-285750">
              <a:lnSpc>
                <a:spcPct val="79000"/>
              </a:lnSpc>
            </a:pPr>
            <a:r>
              <a:rPr lang="en-US" altLang="en-US" dirty="0"/>
              <a:t>VA Form 40-1330, Application for Standard Government Headstone or Marker</a:t>
            </a:r>
          </a:p>
          <a:p>
            <a:pPr marL="285750" indent="-285750">
              <a:lnSpc>
                <a:spcPct val="79000"/>
              </a:lnSpc>
            </a:pPr>
            <a:r>
              <a:rPr lang="en-US" altLang="en-US" dirty="0"/>
              <a:t>Send to:</a:t>
            </a:r>
          </a:p>
          <a:p>
            <a:pPr lvl="1">
              <a:lnSpc>
                <a:spcPct val="79000"/>
              </a:lnSpc>
            </a:pPr>
            <a:r>
              <a:rPr lang="en-US" altLang="en-US" dirty="0"/>
              <a:t>Memorial Products Service (41A1)</a:t>
            </a:r>
          </a:p>
          <a:p>
            <a:pPr lvl="1">
              <a:lnSpc>
                <a:spcPct val="79000"/>
              </a:lnSpc>
            </a:pPr>
            <a:r>
              <a:rPr lang="en-US" altLang="en-US" dirty="0"/>
              <a:t>Dept of Veterans Affairs</a:t>
            </a:r>
          </a:p>
          <a:p>
            <a:pPr lvl="1">
              <a:lnSpc>
                <a:spcPct val="79000"/>
              </a:lnSpc>
            </a:pPr>
            <a:r>
              <a:rPr lang="en-US" altLang="en-US" dirty="0"/>
              <a:t>5109 Russell Road</a:t>
            </a:r>
          </a:p>
          <a:p>
            <a:pPr lvl="1">
              <a:lnSpc>
                <a:spcPct val="79000"/>
              </a:lnSpc>
            </a:pPr>
            <a:r>
              <a:rPr lang="en-US" altLang="en-US" dirty="0"/>
              <a:t>Quantico, VA  22134-3903</a:t>
            </a:r>
          </a:p>
          <a:p>
            <a:pPr marL="285750" indent="-285750">
              <a:lnSpc>
                <a:spcPct val="79000"/>
              </a:lnSpc>
            </a:pPr>
            <a:r>
              <a:rPr lang="en-US" altLang="en-US" dirty="0"/>
              <a:t>Or FAX 800-455-7143</a:t>
            </a:r>
          </a:p>
        </p:txBody>
      </p:sp>
      <p:sp>
        <p:nvSpPr>
          <p:cNvPr id="4" name="Slide Number Placeholder 3">
            <a:extLst>
              <a:ext uri="{FF2B5EF4-FFF2-40B4-BE49-F238E27FC236}">
                <a16:creationId xmlns:a16="http://schemas.microsoft.com/office/drawing/2014/main" id="{F56B9F59-0C6E-456C-9C1B-1BCAC105A93A}"/>
              </a:ext>
            </a:extLst>
          </p:cNvPr>
          <p:cNvSpPr>
            <a:spLocks noGrp="1"/>
          </p:cNvSpPr>
          <p:nvPr>
            <p:ph type="sldNum" sz="quarter" idx="12"/>
          </p:nvPr>
        </p:nvSpPr>
        <p:spPr/>
        <p:txBody>
          <a:bodyPr/>
          <a:lstStyle/>
          <a:p>
            <a:fld id="{752E2E89-40CC-4667-BA7C-BE56C24032CF}" type="slidenum">
              <a:rPr lang="en-US" altLang="en-US"/>
              <a:pPr/>
              <a:t>123</a:t>
            </a:fld>
            <a:endParaRPr lang="en-US" altLang="en-US"/>
          </a:p>
        </p:txBody>
      </p:sp>
      <p:sp>
        <p:nvSpPr>
          <p:cNvPr id="309250" name="Rectangle 2">
            <a:extLst>
              <a:ext uri="{FF2B5EF4-FFF2-40B4-BE49-F238E27FC236}">
                <a16:creationId xmlns:a16="http://schemas.microsoft.com/office/drawing/2014/main" id="{73E9D88C-9D4F-44B5-B567-FF9A8CBB219E}"/>
              </a:ext>
            </a:extLst>
          </p:cNvPr>
          <p:cNvSpPr>
            <a:spLocks noGrp="1" noChangeArrowheads="1"/>
          </p:cNvSpPr>
          <p:nvPr>
            <p:ph type="title"/>
          </p:nvPr>
        </p:nvSpPr>
        <p:spPr/>
        <p:txBody>
          <a:bodyPr/>
          <a:lstStyle/>
          <a:p>
            <a:r>
              <a:rPr lang="en-US" altLang="en-US"/>
              <a:t>Application</a:t>
            </a:r>
          </a:p>
        </p:txBody>
      </p:sp>
    </p:spTree>
  </p:cSld>
  <p:clrMapOvr>
    <a:masterClrMapping/>
  </p:clrMapOvr>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5" name="Rectangle 3">
            <a:extLst>
              <a:ext uri="{FF2B5EF4-FFF2-40B4-BE49-F238E27FC236}">
                <a16:creationId xmlns:a16="http://schemas.microsoft.com/office/drawing/2014/main" id="{2DC21A53-1FAE-481A-9CD0-6476BD883CB0}"/>
              </a:ext>
            </a:extLst>
          </p:cNvPr>
          <p:cNvSpPr>
            <a:spLocks noGrp="1" noChangeArrowheads="1"/>
          </p:cNvSpPr>
          <p:nvPr>
            <p:ph idx="1"/>
          </p:nvPr>
        </p:nvSpPr>
        <p:spPr/>
        <p:txBody>
          <a:bodyPr/>
          <a:lstStyle/>
          <a:p>
            <a:pPr marL="285750" indent="-285750">
              <a:buNone/>
            </a:pPr>
            <a:r>
              <a:rPr lang="en-US" altLang="en-US" dirty="0"/>
              <a:t>Eligibility</a:t>
            </a:r>
          </a:p>
          <a:p>
            <a:pPr marL="285750" indent="-285750"/>
            <a:r>
              <a:rPr lang="en-US" altLang="en-US" dirty="0"/>
              <a:t>Discharge under honorable conditions</a:t>
            </a:r>
          </a:p>
          <a:p>
            <a:pPr marL="285750" indent="-285750"/>
            <a:r>
              <a:rPr lang="en-US" altLang="en-US" dirty="0"/>
              <a:t>Reservist entitled to retired pay or would have been but not for being under age 60</a:t>
            </a:r>
          </a:p>
          <a:p>
            <a:pPr marL="285750" indent="-285750"/>
            <a:r>
              <a:rPr lang="en-US" altLang="en-US" dirty="0"/>
              <a:t>Selected Reservist who served at least 1 enlistment, or discharged for disability incurred or aggravated in line or duty or died while member of Selected Reserve</a:t>
            </a:r>
          </a:p>
        </p:txBody>
      </p:sp>
      <p:sp>
        <p:nvSpPr>
          <p:cNvPr id="4" name="Slide Number Placeholder 3">
            <a:extLst>
              <a:ext uri="{FF2B5EF4-FFF2-40B4-BE49-F238E27FC236}">
                <a16:creationId xmlns:a16="http://schemas.microsoft.com/office/drawing/2014/main" id="{E6CCF0C7-CA0A-4EED-942E-DF012867A146}"/>
              </a:ext>
            </a:extLst>
          </p:cNvPr>
          <p:cNvSpPr>
            <a:spLocks noGrp="1"/>
          </p:cNvSpPr>
          <p:nvPr>
            <p:ph type="sldNum" sz="quarter" idx="12"/>
          </p:nvPr>
        </p:nvSpPr>
        <p:spPr/>
        <p:txBody>
          <a:bodyPr/>
          <a:lstStyle/>
          <a:p>
            <a:fld id="{A0145204-A915-42DB-A06A-8D1EA018F429}" type="slidenum">
              <a:rPr lang="en-US" altLang="en-US"/>
              <a:pPr/>
              <a:t>124</a:t>
            </a:fld>
            <a:endParaRPr lang="en-US" altLang="en-US"/>
          </a:p>
        </p:txBody>
      </p:sp>
      <p:sp>
        <p:nvSpPr>
          <p:cNvPr id="315394" name="Rectangle 2">
            <a:extLst>
              <a:ext uri="{FF2B5EF4-FFF2-40B4-BE49-F238E27FC236}">
                <a16:creationId xmlns:a16="http://schemas.microsoft.com/office/drawing/2014/main" id="{49DAF780-92BE-41E5-9B05-DE88CA199EC3}"/>
              </a:ext>
            </a:extLst>
          </p:cNvPr>
          <p:cNvSpPr>
            <a:spLocks noGrp="1" noChangeArrowheads="1"/>
          </p:cNvSpPr>
          <p:nvPr>
            <p:ph type="title"/>
          </p:nvPr>
        </p:nvSpPr>
        <p:spPr/>
        <p:txBody>
          <a:bodyPr/>
          <a:lstStyle/>
          <a:p>
            <a:r>
              <a:rPr lang="en-US" altLang="en-US"/>
              <a:t>Burial Flag</a:t>
            </a:r>
          </a:p>
        </p:txBody>
      </p:sp>
    </p:spTree>
  </p:cSld>
  <p:clrMapOvr>
    <a:masterClrMapping/>
  </p:clrMapOvr>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9" name="Rectangle 3">
            <a:extLst>
              <a:ext uri="{FF2B5EF4-FFF2-40B4-BE49-F238E27FC236}">
                <a16:creationId xmlns:a16="http://schemas.microsoft.com/office/drawing/2014/main" id="{A0B70A8A-76B1-4D30-B49C-627CD1395714}"/>
              </a:ext>
            </a:extLst>
          </p:cNvPr>
          <p:cNvSpPr>
            <a:spLocks noGrp="1" noChangeArrowheads="1"/>
          </p:cNvSpPr>
          <p:nvPr>
            <p:ph idx="1"/>
          </p:nvPr>
        </p:nvSpPr>
        <p:spPr>
          <a:xfrm>
            <a:off x="609600" y="1473296"/>
            <a:ext cx="10972800" cy="4525963"/>
          </a:xfrm>
        </p:spPr>
        <p:txBody>
          <a:bodyPr/>
          <a:lstStyle/>
          <a:p>
            <a:pPr marL="285750" indent="-285750">
              <a:lnSpc>
                <a:spcPct val="79000"/>
              </a:lnSpc>
            </a:pPr>
            <a:r>
              <a:rPr lang="en-US" altLang="en-US" dirty="0"/>
              <a:t>Dishonorable discharge</a:t>
            </a:r>
          </a:p>
          <a:p>
            <a:pPr marL="285750" indent="-285750">
              <a:lnSpc>
                <a:spcPct val="79000"/>
              </a:lnSpc>
            </a:pPr>
            <a:r>
              <a:rPr lang="en-US" altLang="en-US" dirty="0"/>
              <a:t>Peacetime veterans discharged before 6-27-50 and did not serve one complete enlistment or incur or aggravate a disability in line of duty</a:t>
            </a:r>
          </a:p>
          <a:p>
            <a:pPr marL="285750" indent="-285750">
              <a:lnSpc>
                <a:spcPct val="79000"/>
              </a:lnSpc>
            </a:pPr>
            <a:r>
              <a:rPr lang="en-US" altLang="en-US" dirty="0"/>
              <a:t>Convicted of Federal capital crime and sentenced to death or life imprisonment</a:t>
            </a:r>
          </a:p>
          <a:p>
            <a:pPr marL="285750" indent="-285750">
              <a:lnSpc>
                <a:spcPct val="79000"/>
              </a:lnSpc>
            </a:pPr>
            <a:r>
              <a:rPr lang="en-US" altLang="en-US" dirty="0"/>
              <a:t>Convicted of State capital crime and sentenced to death or life imprisonment without parole</a:t>
            </a:r>
          </a:p>
          <a:p>
            <a:pPr marL="285750" indent="-285750">
              <a:lnSpc>
                <a:spcPct val="79000"/>
              </a:lnSpc>
            </a:pPr>
            <a:r>
              <a:rPr lang="en-US" altLang="en-US" dirty="0"/>
              <a:t>Committed Federal or State capital crime but not convicted by reason of not being available for trial due to death or flight to avoid prosecution</a:t>
            </a:r>
          </a:p>
        </p:txBody>
      </p:sp>
      <p:sp>
        <p:nvSpPr>
          <p:cNvPr id="4" name="Slide Number Placeholder 3">
            <a:extLst>
              <a:ext uri="{FF2B5EF4-FFF2-40B4-BE49-F238E27FC236}">
                <a16:creationId xmlns:a16="http://schemas.microsoft.com/office/drawing/2014/main" id="{AC5956B6-6319-457C-BD23-729DFFB05C17}"/>
              </a:ext>
            </a:extLst>
          </p:cNvPr>
          <p:cNvSpPr>
            <a:spLocks noGrp="1"/>
          </p:cNvSpPr>
          <p:nvPr>
            <p:ph type="sldNum" sz="quarter" idx="12"/>
          </p:nvPr>
        </p:nvSpPr>
        <p:spPr/>
        <p:txBody>
          <a:bodyPr/>
          <a:lstStyle/>
          <a:p>
            <a:fld id="{305CC60E-2CA4-4BD1-9522-E4BDD17FAEEE}" type="slidenum">
              <a:rPr lang="en-US" altLang="en-US"/>
              <a:pPr/>
              <a:t>125</a:t>
            </a:fld>
            <a:endParaRPr lang="en-US" altLang="en-US"/>
          </a:p>
        </p:txBody>
      </p:sp>
      <p:sp>
        <p:nvSpPr>
          <p:cNvPr id="316418" name="Rectangle 2">
            <a:extLst>
              <a:ext uri="{FF2B5EF4-FFF2-40B4-BE49-F238E27FC236}">
                <a16:creationId xmlns:a16="http://schemas.microsoft.com/office/drawing/2014/main" id="{5E270B4E-7F4A-448D-BA83-179BEB28A706}"/>
              </a:ext>
            </a:extLst>
          </p:cNvPr>
          <p:cNvSpPr>
            <a:spLocks noGrp="1" noChangeArrowheads="1"/>
          </p:cNvSpPr>
          <p:nvPr>
            <p:ph type="title"/>
          </p:nvPr>
        </p:nvSpPr>
        <p:spPr/>
        <p:txBody>
          <a:bodyPr/>
          <a:lstStyle/>
          <a:p>
            <a:r>
              <a:rPr lang="en-US" altLang="en-US"/>
              <a:t>Not Eligible</a:t>
            </a:r>
          </a:p>
        </p:txBody>
      </p:sp>
    </p:spTree>
  </p:cSld>
  <p:clrMapOvr>
    <a:masterClrMapping/>
  </p:clrMapOvr>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7" name="Rectangle 3">
            <a:extLst>
              <a:ext uri="{FF2B5EF4-FFF2-40B4-BE49-F238E27FC236}">
                <a16:creationId xmlns:a16="http://schemas.microsoft.com/office/drawing/2014/main" id="{F1FE30D2-B542-415A-B887-8FC499AB198C}"/>
              </a:ext>
            </a:extLst>
          </p:cNvPr>
          <p:cNvSpPr>
            <a:spLocks noGrp="1" noChangeArrowheads="1"/>
          </p:cNvSpPr>
          <p:nvPr>
            <p:ph idx="1"/>
          </p:nvPr>
        </p:nvSpPr>
        <p:spPr>
          <a:xfrm>
            <a:off x="409303" y="1393236"/>
            <a:ext cx="11347268" cy="4882058"/>
          </a:xfrm>
        </p:spPr>
        <p:txBody>
          <a:bodyPr>
            <a:noAutofit/>
          </a:bodyPr>
          <a:lstStyle/>
          <a:p>
            <a:pPr marL="285750" indent="-285750">
              <a:lnSpc>
                <a:spcPct val="79000"/>
              </a:lnSpc>
            </a:pPr>
            <a:r>
              <a:rPr lang="en-US" altLang="en-US" sz="2800" dirty="0"/>
              <a:t>Issued to next of kin or close friend. Preference order for next of kin:</a:t>
            </a:r>
          </a:p>
          <a:p>
            <a:pPr lvl="1">
              <a:lnSpc>
                <a:spcPct val="79000"/>
              </a:lnSpc>
            </a:pPr>
            <a:r>
              <a:rPr lang="en-US" altLang="en-US" sz="2400" dirty="0"/>
              <a:t>Surviving spouse</a:t>
            </a:r>
          </a:p>
          <a:p>
            <a:pPr lvl="1">
              <a:lnSpc>
                <a:spcPct val="79000"/>
              </a:lnSpc>
            </a:pPr>
            <a:r>
              <a:rPr lang="en-US" altLang="en-US" sz="2400" dirty="0"/>
              <a:t>Children, in order of age</a:t>
            </a:r>
          </a:p>
          <a:p>
            <a:pPr lvl="1">
              <a:lnSpc>
                <a:spcPct val="79000"/>
              </a:lnSpc>
            </a:pPr>
            <a:r>
              <a:rPr lang="en-US" altLang="en-US" sz="2400" dirty="0"/>
              <a:t>Parents</a:t>
            </a:r>
          </a:p>
          <a:p>
            <a:pPr lvl="1">
              <a:lnSpc>
                <a:spcPct val="79000"/>
              </a:lnSpc>
            </a:pPr>
            <a:r>
              <a:rPr lang="en-US" altLang="en-US" sz="2400" dirty="0"/>
              <a:t>Brothers or sisters</a:t>
            </a:r>
          </a:p>
          <a:p>
            <a:pPr lvl="1">
              <a:lnSpc>
                <a:spcPct val="79000"/>
              </a:lnSpc>
            </a:pPr>
            <a:r>
              <a:rPr lang="en-US" altLang="en-US" sz="2400" dirty="0"/>
              <a:t>Uncles or aunts</a:t>
            </a:r>
          </a:p>
          <a:p>
            <a:pPr lvl="1">
              <a:lnSpc>
                <a:spcPct val="79000"/>
              </a:lnSpc>
            </a:pPr>
            <a:r>
              <a:rPr lang="en-US" altLang="en-US" sz="2400" dirty="0"/>
              <a:t>Nephews or nieces, and</a:t>
            </a:r>
          </a:p>
          <a:p>
            <a:pPr lvl="1">
              <a:lnSpc>
                <a:spcPct val="79000"/>
              </a:lnSpc>
            </a:pPr>
            <a:r>
              <a:rPr lang="en-US" altLang="en-US" sz="2400" dirty="0"/>
              <a:t>Others, such as cousins or grandparents</a:t>
            </a:r>
          </a:p>
          <a:p>
            <a:pPr marL="285750" indent="-285750">
              <a:lnSpc>
                <a:spcPct val="79000"/>
              </a:lnSpc>
            </a:pPr>
            <a:r>
              <a:rPr lang="en-US" altLang="en-US" sz="2800" dirty="0"/>
              <a:t>VA will not issue flag if next of kin or close friend also entitled to receive burial flag from service department</a:t>
            </a:r>
          </a:p>
          <a:p>
            <a:pPr marL="285750" indent="-285750">
              <a:lnSpc>
                <a:spcPct val="79000"/>
              </a:lnSpc>
            </a:pPr>
            <a:r>
              <a:rPr lang="en-US" altLang="en-US" sz="2800" dirty="0"/>
              <a:t>Flag delivered to next of kin following interment</a:t>
            </a:r>
          </a:p>
          <a:p>
            <a:pPr marL="285750" indent="-285750">
              <a:lnSpc>
                <a:spcPct val="79000"/>
              </a:lnSpc>
            </a:pPr>
            <a:r>
              <a:rPr lang="en-US" altLang="en-US" sz="2800" dirty="0"/>
              <a:t>When not claimed by next of kin, given (upon request) to close friend or associate of veteran</a:t>
            </a:r>
          </a:p>
        </p:txBody>
      </p:sp>
      <p:sp>
        <p:nvSpPr>
          <p:cNvPr id="4" name="Slide Number Placeholder 3">
            <a:extLst>
              <a:ext uri="{FF2B5EF4-FFF2-40B4-BE49-F238E27FC236}">
                <a16:creationId xmlns:a16="http://schemas.microsoft.com/office/drawing/2014/main" id="{CC8D9EEF-7020-409C-A373-E501B410E169}"/>
              </a:ext>
            </a:extLst>
          </p:cNvPr>
          <p:cNvSpPr>
            <a:spLocks noGrp="1"/>
          </p:cNvSpPr>
          <p:nvPr>
            <p:ph type="sldNum" sz="quarter" idx="12"/>
          </p:nvPr>
        </p:nvSpPr>
        <p:spPr/>
        <p:txBody>
          <a:bodyPr/>
          <a:lstStyle/>
          <a:p>
            <a:fld id="{7445E9FB-4647-4D83-AA04-8BDE810DFF78}" type="slidenum">
              <a:rPr lang="en-US" altLang="en-US"/>
              <a:pPr/>
              <a:t>126</a:t>
            </a:fld>
            <a:endParaRPr lang="en-US" altLang="en-US"/>
          </a:p>
        </p:txBody>
      </p:sp>
      <p:sp>
        <p:nvSpPr>
          <p:cNvPr id="318466" name="Rectangle 2">
            <a:extLst>
              <a:ext uri="{FF2B5EF4-FFF2-40B4-BE49-F238E27FC236}">
                <a16:creationId xmlns:a16="http://schemas.microsoft.com/office/drawing/2014/main" id="{AD3B25B0-2EB7-4188-A9C8-6D0EAF2858A4}"/>
              </a:ext>
            </a:extLst>
          </p:cNvPr>
          <p:cNvSpPr>
            <a:spLocks noGrp="1" noChangeArrowheads="1"/>
          </p:cNvSpPr>
          <p:nvPr>
            <p:ph type="title"/>
          </p:nvPr>
        </p:nvSpPr>
        <p:spPr/>
        <p:txBody>
          <a:bodyPr/>
          <a:lstStyle/>
          <a:p>
            <a:r>
              <a:rPr lang="en-US" altLang="en-US"/>
              <a:t>Who Receives?</a:t>
            </a:r>
          </a:p>
        </p:txBody>
      </p:sp>
    </p:spTree>
  </p:cSld>
  <p:clrMapOvr>
    <a:masterClrMapping/>
  </p:clrMapOvr>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5" name="Rectangle 3">
            <a:extLst>
              <a:ext uri="{FF2B5EF4-FFF2-40B4-BE49-F238E27FC236}">
                <a16:creationId xmlns:a16="http://schemas.microsoft.com/office/drawing/2014/main" id="{7E410F42-D7C7-466B-A99D-AD86CA517F09}"/>
              </a:ext>
            </a:extLst>
          </p:cNvPr>
          <p:cNvSpPr>
            <a:spLocks noGrp="1" noChangeArrowheads="1"/>
          </p:cNvSpPr>
          <p:nvPr>
            <p:ph idx="1"/>
          </p:nvPr>
        </p:nvSpPr>
        <p:spPr>
          <a:xfrm>
            <a:off x="618309" y="1949451"/>
            <a:ext cx="10998925" cy="4176713"/>
          </a:xfrm>
        </p:spPr>
        <p:txBody>
          <a:bodyPr/>
          <a:lstStyle/>
          <a:p>
            <a:pPr marL="285750" indent="-285750"/>
            <a:r>
              <a:rPr lang="en-US" altLang="en-US" dirty="0"/>
              <a:t>Only one issued</a:t>
            </a:r>
          </a:p>
          <a:p>
            <a:pPr marL="285750" indent="-285750"/>
            <a:r>
              <a:rPr lang="en-US" altLang="en-US" dirty="0"/>
              <a:t>Replacements not permitted even if damaged or lost</a:t>
            </a:r>
          </a:p>
          <a:p>
            <a:pPr marL="285750" indent="-285750"/>
            <a:r>
              <a:rPr lang="en-US" altLang="en-US" dirty="0"/>
              <a:t>VA Form 27-2008, Application for U.S. Flag for Burial Purposes</a:t>
            </a:r>
          </a:p>
          <a:p>
            <a:pPr marL="285750" indent="-285750"/>
            <a:r>
              <a:rPr lang="en-US" altLang="en-US" dirty="0"/>
              <a:t>Typically funeral home secures</a:t>
            </a:r>
          </a:p>
          <a:p>
            <a:pPr marL="285750" indent="-285750">
              <a:buNone/>
            </a:pPr>
            <a:endParaRPr lang="en-US" altLang="en-US" dirty="0"/>
          </a:p>
        </p:txBody>
      </p:sp>
      <p:sp>
        <p:nvSpPr>
          <p:cNvPr id="4" name="Slide Number Placeholder 3">
            <a:extLst>
              <a:ext uri="{FF2B5EF4-FFF2-40B4-BE49-F238E27FC236}">
                <a16:creationId xmlns:a16="http://schemas.microsoft.com/office/drawing/2014/main" id="{AD55C809-BA52-4F83-A4E4-945C3235D528}"/>
              </a:ext>
            </a:extLst>
          </p:cNvPr>
          <p:cNvSpPr>
            <a:spLocks noGrp="1"/>
          </p:cNvSpPr>
          <p:nvPr>
            <p:ph type="sldNum" sz="quarter" idx="12"/>
          </p:nvPr>
        </p:nvSpPr>
        <p:spPr/>
        <p:txBody>
          <a:bodyPr/>
          <a:lstStyle/>
          <a:p>
            <a:fld id="{85F54C05-1A90-4773-8E56-28D22AC4F7A4}" type="slidenum">
              <a:rPr lang="en-US" altLang="en-US"/>
              <a:pPr/>
              <a:t>127</a:t>
            </a:fld>
            <a:endParaRPr lang="en-US" altLang="en-US"/>
          </a:p>
        </p:txBody>
      </p:sp>
      <p:sp>
        <p:nvSpPr>
          <p:cNvPr id="320514" name="Rectangle 2">
            <a:extLst>
              <a:ext uri="{FF2B5EF4-FFF2-40B4-BE49-F238E27FC236}">
                <a16:creationId xmlns:a16="http://schemas.microsoft.com/office/drawing/2014/main" id="{1CEEF3A3-64E5-4384-B838-A4692A59ED85}"/>
              </a:ext>
            </a:extLst>
          </p:cNvPr>
          <p:cNvSpPr>
            <a:spLocks noGrp="1" noChangeArrowheads="1"/>
          </p:cNvSpPr>
          <p:nvPr>
            <p:ph type="title"/>
          </p:nvPr>
        </p:nvSpPr>
        <p:spPr/>
        <p:txBody>
          <a:bodyPr/>
          <a:lstStyle/>
          <a:p>
            <a:r>
              <a:rPr lang="en-US" altLang="en-US"/>
              <a:t>Additional Information</a:t>
            </a:r>
          </a:p>
        </p:txBody>
      </p:sp>
    </p:spTree>
  </p:cSld>
  <p:clrMapOvr>
    <a:masterClrMapping/>
  </p:clrMapOvr>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a:extLst>
              <a:ext uri="{FF2B5EF4-FFF2-40B4-BE49-F238E27FC236}">
                <a16:creationId xmlns:a16="http://schemas.microsoft.com/office/drawing/2014/main" id="{9FB1D7C8-B41F-43EF-BBBE-1D5182A04652}"/>
              </a:ext>
            </a:extLst>
          </p:cNvPr>
          <p:cNvSpPr>
            <a:spLocks noGrp="1" noChangeArrowheads="1"/>
          </p:cNvSpPr>
          <p:nvPr>
            <p:ph type="title"/>
          </p:nvPr>
        </p:nvSpPr>
        <p:spPr>
          <a:xfrm>
            <a:off x="191588" y="311151"/>
            <a:ext cx="10972800" cy="582613"/>
          </a:xfrm>
        </p:spPr>
        <p:txBody>
          <a:bodyPr>
            <a:normAutofit fontScale="90000"/>
          </a:bodyPr>
          <a:lstStyle/>
          <a:p>
            <a:r>
              <a:rPr lang="en-US" altLang="en-US" b="1" dirty="0">
                <a:latin typeface="Arial" panose="020B0604020202020204" pitchFamily="34" charset="0"/>
                <a:cs typeface="Arial" panose="020B0604020202020204" pitchFamily="34" charset="0"/>
              </a:rPr>
              <a:t>Military Funeral Honors</a:t>
            </a:r>
          </a:p>
        </p:txBody>
      </p:sp>
      <p:sp>
        <p:nvSpPr>
          <p:cNvPr id="371715" name="Rectangle 3">
            <a:extLst>
              <a:ext uri="{FF2B5EF4-FFF2-40B4-BE49-F238E27FC236}">
                <a16:creationId xmlns:a16="http://schemas.microsoft.com/office/drawing/2014/main" id="{A9975F52-CDDF-4BEC-9B96-7CB3C97429F6}"/>
              </a:ext>
            </a:extLst>
          </p:cNvPr>
          <p:cNvSpPr>
            <a:spLocks noGrp="1" noChangeArrowheads="1"/>
          </p:cNvSpPr>
          <p:nvPr>
            <p:ph type="body" sz="half" idx="1"/>
          </p:nvPr>
        </p:nvSpPr>
        <p:spPr>
          <a:xfrm>
            <a:off x="596537" y="1924595"/>
            <a:ext cx="10998925" cy="3800975"/>
          </a:xfrm>
        </p:spPr>
        <p:txBody>
          <a:bodyPr/>
          <a:lstStyle/>
          <a:p>
            <a:r>
              <a:rPr lang="en-US" altLang="en-US" dirty="0">
                <a:latin typeface="Arial" panose="020B0604020202020204" pitchFamily="34" charset="0"/>
                <a:cs typeface="Arial" panose="020B0604020202020204" pitchFamily="34" charset="0"/>
              </a:rPr>
              <a:t>Program “Honoring Those Who Served”</a:t>
            </a:r>
          </a:p>
          <a:p>
            <a:endParaRPr lang="en-US" altLang="en-US" sz="1000"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DoD responsible for providing</a:t>
            </a:r>
          </a:p>
          <a:p>
            <a:endParaRPr lang="en-US" altLang="en-US" sz="1000"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VA National Cemetery staff may assist</a:t>
            </a:r>
          </a:p>
          <a:p>
            <a:endParaRPr lang="en-US" altLang="en-US" sz="1000" dirty="0">
              <a:latin typeface="Arial" panose="020B0604020202020204" pitchFamily="34" charset="0"/>
              <a:cs typeface="Arial" panose="020B0604020202020204" pitchFamily="34" charset="0"/>
              <a:hlinkClick r:id="rId2"/>
            </a:endParaRPr>
          </a:p>
          <a:p>
            <a:r>
              <a:rPr lang="en-US" altLang="en-US" dirty="0">
                <a:latin typeface="Arial" panose="020B0604020202020204" pitchFamily="34" charset="0"/>
                <a:cs typeface="Arial" panose="020B0604020202020204" pitchFamily="34" charset="0"/>
                <a:hlinkClick r:id="rId2"/>
              </a:rPr>
              <a:t>www.dmdc.osd.mil/mfh/</a:t>
            </a:r>
            <a:r>
              <a:rPr lang="en-US" altLang="en-US" dirty="0">
                <a:latin typeface="Arial" panose="020B0604020202020204" pitchFamily="34" charset="0"/>
                <a:cs typeface="Arial" panose="020B0604020202020204" pitchFamily="34" charset="0"/>
              </a:rPr>
              <a:t> </a:t>
            </a:r>
            <a:endParaRPr lang="en-US" altLang="en-US" sz="2000" dirty="0">
              <a:latin typeface="Arial" panose="020B0604020202020204" pitchFamily="34" charset="0"/>
              <a:cs typeface="Arial" panose="020B0604020202020204" pitchFamily="34" charset="0"/>
            </a:endParaRPr>
          </a:p>
        </p:txBody>
      </p:sp>
      <p:pic>
        <p:nvPicPr>
          <p:cNvPr id="371716" name="Picture 4" descr="Funeral Honors detail">
            <a:extLst>
              <a:ext uri="{FF2B5EF4-FFF2-40B4-BE49-F238E27FC236}">
                <a16:creationId xmlns:a16="http://schemas.microsoft.com/office/drawing/2014/main" id="{8CAF8564-CBE9-4958-AAAF-F9CC6ABA12D9}"/>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415088" y="3595688"/>
            <a:ext cx="3740150" cy="2425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lide Number Placeholder 4">
            <a:extLst>
              <a:ext uri="{FF2B5EF4-FFF2-40B4-BE49-F238E27FC236}">
                <a16:creationId xmlns:a16="http://schemas.microsoft.com/office/drawing/2014/main" id="{12E8C5CE-FD90-4286-8408-60A4413B47E1}"/>
              </a:ext>
            </a:extLst>
          </p:cNvPr>
          <p:cNvSpPr>
            <a:spLocks noGrp="1"/>
          </p:cNvSpPr>
          <p:nvPr>
            <p:ph type="sldNum" sz="quarter" idx="10"/>
          </p:nvPr>
        </p:nvSpPr>
        <p:spPr/>
        <p:txBody>
          <a:bodyPr/>
          <a:lstStyle/>
          <a:p>
            <a:fld id="{8A3E2063-B22A-411E-B149-669418B2857E}" type="slidenum">
              <a:rPr lang="en-US" altLang="en-US"/>
              <a:pPr/>
              <a:t>128</a:t>
            </a:fld>
            <a:endParaRPr lang="en-US" altLang="en-US"/>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a:extLst>
              <a:ext uri="{FF2B5EF4-FFF2-40B4-BE49-F238E27FC236}">
                <a16:creationId xmlns:a16="http://schemas.microsoft.com/office/drawing/2014/main" id="{D504650E-21B1-4251-8AC4-ECAAF90CE6BA}"/>
              </a:ext>
            </a:extLst>
          </p:cNvPr>
          <p:cNvSpPr>
            <a:spLocks noGrp="1" noChangeArrowheads="1"/>
          </p:cNvSpPr>
          <p:nvPr>
            <p:ph type="title"/>
          </p:nvPr>
        </p:nvSpPr>
        <p:spPr>
          <a:xfrm>
            <a:off x="0" y="305593"/>
            <a:ext cx="10972800" cy="582613"/>
          </a:xfrm>
        </p:spPr>
        <p:txBody>
          <a:bodyPr>
            <a:noAutofit/>
          </a:bodyPr>
          <a:lstStyle/>
          <a:p>
            <a:r>
              <a:rPr lang="en-US" altLang="en-US" sz="3200" b="1" dirty="0">
                <a:latin typeface="Arial" panose="020B0604020202020204" pitchFamily="34" charset="0"/>
                <a:cs typeface="Arial" panose="020B0604020202020204" pitchFamily="34" charset="0"/>
              </a:rPr>
              <a:t>Presidential Memorial Certificate</a:t>
            </a:r>
          </a:p>
        </p:txBody>
      </p:sp>
      <p:sp>
        <p:nvSpPr>
          <p:cNvPr id="321539" name="Rectangle 3">
            <a:extLst>
              <a:ext uri="{FF2B5EF4-FFF2-40B4-BE49-F238E27FC236}">
                <a16:creationId xmlns:a16="http://schemas.microsoft.com/office/drawing/2014/main" id="{36746C26-5B9C-4543-852E-932C4597D25C}"/>
              </a:ext>
            </a:extLst>
          </p:cNvPr>
          <p:cNvSpPr>
            <a:spLocks noGrp="1" noChangeArrowheads="1"/>
          </p:cNvSpPr>
          <p:nvPr>
            <p:ph type="body" sz="half" idx="1"/>
          </p:nvPr>
        </p:nvSpPr>
        <p:spPr>
          <a:xfrm>
            <a:off x="635726" y="1600201"/>
            <a:ext cx="10946674" cy="4525963"/>
          </a:xfrm>
        </p:spPr>
        <p:txBody>
          <a:bodyPr>
            <a:noAutofit/>
          </a:bodyPr>
          <a:lstStyle/>
          <a:p>
            <a:pPr marL="285750" indent="-285750"/>
            <a:r>
              <a:rPr lang="en-US" altLang="en-US" sz="2800" dirty="0">
                <a:latin typeface="Arial" panose="020B0604020202020204" pitchFamily="34" charset="0"/>
                <a:cs typeface="Arial" panose="020B0604020202020204" pitchFamily="34" charset="0"/>
              </a:rPr>
              <a:t>Certificate bearing current President’s signature issued to recognize service of deceased veterans discharged under honorable conditions</a:t>
            </a:r>
          </a:p>
          <a:p>
            <a:pPr marL="285750" indent="-285750">
              <a:lnSpc>
                <a:spcPct val="79000"/>
              </a:lnSpc>
            </a:pPr>
            <a:r>
              <a:rPr lang="en-US" altLang="en-US" sz="2800" dirty="0">
                <a:latin typeface="Arial" panose="020B0604020202020204" pitchFamily="34" charset="0"/>
                <a:cs typeface="Arial" panose="020B0604020202020204" pitchFamily="34" charset="0"/>
              </a:rPr>
              <a:t>VA Form 40-0247, Presidential Memorial Certificate Request Form</a:t>
            </a:r>
          </a:p>
          <a:p>
            <a:pPr marL="285750" indent="-285750">
              <a:lnSpc>
                <a:spcPct val="79000"/>
              </a:lnSpc>
            </a:pPr>
            <a:r>
              <a:rPr lang="en-US" altLang="en-US" sz="2800" dirty="0">
                <a:latin typeface="Arial" panose="020B0604020202020204" pitchFamily="34" charset="0"/>
                <a:cs typeface="Arial" panose="020B0604020202020204" pitchFamily="34" charset="0"/>
              </a:rPr>
              <a:t>38 USC 112 effective 8-6-12 expanded eligibility to individuals who died in active military, naval, or air service</a:t>
            </a:r>
          </a:p>
          <a:p>
            <a:pPr marL="285750" indent="-285750">
              <a:lnSpc>
                <a:spcPct val="79000"/>
              </a:lnSpc>
            </a:pPr>
            <a:r>
              <a:rPr lang="en-US" altLang="en-US" sz="2800" dirty="0">
                <a:latin typeface="Arial" panose="020B0604020202020204" pitchFamily="34" charset="0"/>
                <a:cs typeface="Arial" panose="020B0604020202020204" pitchFamily="34" charset="0"/>
              </a:rPr>
              <a:t>Attach copy of veteran’s discharge and death certificate (no originals)</a:t>
            </a:r>
          </a:p>
          <a:p>
            <a:pPr marL="285750" indent="-285750">
              <a:lnSpc>
                <a:spcPct val="79000"/>
              </a:lnSpc>
            </a:pPr>
            <a:r>
              <a:rPr lang="en-US" altLang="en-US" sz="2800" dirty="0">
                <a:latin typeface="Arial" panose="020B0604020202020204" pitchFamily="34" charset="0"/>
                <a:cs typeface="Arial" panose="020B0604020202020204" pitchFamily="34" charset="0"/>
              </a:rPr>
              <a:t>Submit to any VARO</a:t>
            </a:r>
          </a:p>
          <a:p>
            <a:pPr marL="285750" indent="-285750">
              <a:lnSpc>
                <a:spcPct val="79000"/>
              </a:lnSpc>
            </a:pPr>
            <a:r>
              <a:rPr lang="en-US" altLang="en-US" sz="2800" dirty="0">
                <a:latin typeface="Arial" panose="020B0604020202020204" pitchFamily="34" charset="0"/>
                <a:cs typeface="Arial" panose="020B0604020202020204" pitchFamily="34" charset="0"/>
              </a:rPr>
              <a:t>Fax to 1-800-455-7143</a:t>
            </a:r>
          </a:p>
        </p:txBody>
      </p:sp>
      <p:pic>
        <p:nvPicPr>
          <p:cNvPr id="321540" name="Picture 4">
            <a:extLst>
              <a:ext uri="{FF2B5EF4-FFF2-40B4-BE49-F238E27FC236}">
                <a16:creationId xmlns:a16="http://schemas.microsoft.com/office/drawing/2014/main" id="{E51DF404-7249-485B-A747-34253F862891}"/>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7558088" y="4573588"/>
            <a:ext cx="1484312" cy="1687512"/>
          </a:xfrm>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lide Number Placeholder 4">
            <a:extLst>
              <a:ext uri="{FF2B5EF4-FFF2-40B4-BE49-F238E27FC236}">
                <a16:creationId xmlns:a16="http://schemas.microsoft.com/office/drawing/2014/main" id="{D98E0494-7B1B-4EDD-B03A-957E0B8426D8}"/>
              </a:ext>
            </a:extLst>
          </p:cNvPr>
          <p:cNvSpPr>
            <a:spLocks noGrp="1"/>
          </p:cNvSpPr>
          <p:nvPr>
            <p:ph type="sldNum" sz="quarter" idx="10"/>
          </p:nvPr>
        </p:nvSpPr>
        <p:spPr/>
        <p:txBody>
          <a:bodyPr/>
          <a:lstStyle/>
          <a:p>
            <a:fld id="{88131308-1BDE-4C8C-A6D6-9464D2799889}" type="slidenum">
              <a:rPr lang="en-US" altLang="en-US"/>
              <a:pPr/>
              <a:t>129</a:t>
            </a:fld>
            <a:endParaRPr lang="en-US" alt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6C29FD10-70BB-4222-9C27-B37B44756C89}"/>
              </a:ext>
            </a:extLst>
          </p:cNvPr>
          <p:cNvSpPr>
            <a:spLocks noGrp="1"/>
          </p:cNvSpPr>
          <p:nvPr>
            <p:ph type="sldNum" sz="quarter" idx="12"/>
          </p:nvPr>
        </p:nvSpPr>
        <p:spPr/>
        <p:txBody>
          <a:bodyPr/>
          <a:lstStyle/>
          <a:p>
            <a:fld id="{BFDECA5F-D0FA-48E4-8749-35A609B37433}" type="slidenum">
              <a:rPr lang="en-US" altLang="en-US"/>
              <a:pPr/>
              <a:t>13</a:t>
            </a:fld>
            <a:endParaRPr lang="en-US" altLang="en-US"/>
          </a:p>
        </p:txBody>
      </p:sp>
      <p:sp>
        <p:nvSpPr>
          <p:cNvPr id="167938" name="Rectangle 2">
            <a:extLst>
              <a:ext uri="{FF2B5EF4-FFF2-40B4-BE49-F238E27FC236}">
                <a16:creationId xmlns:a16="http://schemas.microsoft.com/office/drawing/2014/main" id="{4307602D-C90C-4F08-8A74-8464F712E7F1}"/>
              </a:ext>
            </a:extLst>
          </p:cNvPr>
          <p:cNvSpPr>
            <a:spLocks noGrp="1" noChangeArrowheads="1"/>
          </p:cNvSpPr>
          <p:nvPr>
            <p:ph type="title" idx="4294967295"/>
          </p:nvPr>
        </p:nvSpPr>
        <p:spPr>
          <a:xfrm>
            <a:off x="0" y="136525"/>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Continuous Cohabitation – </a:t>
            </a:r>
            <a:br>
              <a:rPr lang="en-US" altLang="en-US" sz="3200" b="1" dirty="0">
                <a:latin typeface="Arial" panose="020B0604020202020204" pitchFamily="34" charset="0"/>
                <a:cs typeface="Arial" panose="020B0604020202020204" pitchFamily="34" charset="0"/>
              </a:rPr>
            </a:br>
            <a:r>
              <a:rPr lang="en-US" altLang="en-US" sz="3200" b="1" dirty="0">
                <a:latin typeface="Arial" panose="020B0604020202020204" pitchFamily="34" charset="0"/>
                <a:cs typeface="Arial" panose="020B0604020202020204" pitchFamily="34" charset="0"/>
              </a:rPr>
              <a:t>DIC and Death Pension</a:t>
            </a:r>
          </a:p>
        </p:txBody>
      </p:sp>
      <p:sp>
        <p:nvSpPr>
          <p:cNvPr id="167939" name="Rectangle 3">
            <a:extLst>
              <a:ext uri="{FF2B5EF4-FFF2-40B4-BE49-F238E27FC236}">
                <a16:creationId xmlns:a16="http://schemas.microsoft.com/office/drawing/2014/main" id="{FA9F6BE3-CFF0-4D79-A487-59E38294CADB}"/>
              </a:ext>
            </a:extLst>
          </p:cNvPr>
          <p:cNvSpPr>
            <a:spLocks noGrp="1" noChangeArrowheads="1"/>
          </p:cNvSpPr>
          <p:nvPr>
            <p:ph type="body" idx="4294967295"/>
          </p:nvPr>
        </p:nvSpPr>
        <p:spPr>
          <a:xfrm>
            <a:off x="601662" y="1733550"/>
            <a:ext cx="10988675" cy="4351338"/>
          </a:xfrm>
          <a:prstGeom prst="rect">
            <a:avLst/>
          </a:prstGeom>
          <a:ln/>
        </p:spPr>
        <p:txBody>
          <a:bodyPr vert="horz" lIns="90488" tIns="44450" rIns="90488" bIns="44450" rtlCol="0">
            <a:noAutofit/>
          </a:bodyPr>
          <a:lstStyle/>
          <a:p>
            <a:pPr marL="285750" indent="-285750"/>
            <a:r>
              <a:rPr lang="en-US" altLang="en-US" dirty="0">
                <a:latin typeface="Arial" panose="020B0604020202020204" pitchFamily="34" charset="0"/>
                <a:cs typeface="Arial" panose="020B0604020202020204" pitchFamily="34" charset="0"/>
              </a:rPr>
              <a:t>Must be continuous cohabitation from date of marriage to date of death of veteran</a:t>
            </a:r>
          </a:p>
          <a:p>
            <a:pPr marL="285750" indent="-285750"/>
            <a:r>
              <a:rPr lang="en-US" altLang="en-US" dirty="0">
                <a:latin typeface="Arial" panose="020B0604020202020204" pitchFamily="34" charset="0"/>
                <a:cs typeface="Arial" panose="020B0604020202020204" pitchFamily="34" charset="0"/>
              </a:rPr>
              <a:t>Any separation due to misconduct of, or procured by, veteran without fault of surviving spouse</a:t>
            </a:r>
          </a:p>
          <a:p>
            <a:pPr marL="285750" indent="-285750"/>
            <a:r>
              <a:rPr lang="en-US" altLang="en-US" dirty="0">
                <a:latin typeface="Arial" panose="020B0604020202020204" pitchFamily="34" charset="0"/>
                <a:cs typeface="Arial" panose="020B0604020202020204" pitchFamily="34" charset="0"/>
              </a:rPr>
              <a:t>Temporary separations will not break continuity</a:t>
            </a:r>
          </a:p>
          <a:p>
            <a:pPr marL="285750" indent="-285750"/>
            <a:r>
              <a:rPr lang="en-US" altLang="en-US" dirty="0">
                <a:latin typeface="Arial" panose="020B0604020202020204" pitchFamily="34" charset="0"/>
                <a:cs typeface="Arial" panose="020B0604020202020204" pitchFamily="34" charset="0"/>
              </a:rPr>
              <a:t>VA Form 21-10210, Lay/Witness Statement (need 2 statements)</a:t>
            </a:r>
          </a:p>
          <a:p>
            <a:pPr marL="285750" indent="-285750">
              <a:spcBef>
                <a:spcPts val="0"/>
              </a:spcBef>
            </a:pPr>
            <a:r>
              <a:rPr lang="en-US" altLang="en-US" dirty="0">
                <a:latin typeface="Arial" panose="020B0604020202020204" pitchFamily="34" charset="0"/>
                <a:cs typeface="Arial" panose="020B0604020202020204" pitchFamily="34" charset="0"/>
              </a:rPr>
              <a:t>Statements from relatives				</a:t>
            </a:r>
            <a:r>
              <a:rPr lang="en-US" altLang="en-US" sz="2000" b="1" i="1" dirty="0">
                <a:solidFill>
                  <a:schemeClr val="tx2"/>
                </a:solidFill>
                <a:latin typeface="Arial" panose="020B0604020202020204" pitchFamily="34" charset="0"/>
                <a:cs typeface="Arial" panose="020B0604020202020204" pitchFamily="34" charset="0"/>
              </a:rPr>
              <a:t>38 CFR 3.50(b)(1)</a:t>
            </a:r>
          </a:p>
          <a:p>
            <a:pPr marL="285750" indent="-285750">
              <a:spcBef>
                <a:spcPts val="0"/>
              </a:spcBef>
              <a:buNone/>
            </a:pPr>
            <a:r>
              <a:rPr lang="en-US" altLang="en-US" sz="2000" b="1" i="1" dirty="0">
                <a:solidFill>
                  <a:schemeClr val="tx2"/>
                </a:solidFill>
                <a:latin typeface="Arial" panose="020B0604020202020204" pitchFamily="34" charset="0"/>
                <a:cs typeface="Arial" panose="020B0604020202020204" pitchFamily="34" charset="0"/>
              </a:rPr>
              <a:t>										38 CFR 3.53</a:t>
            </a:r>
          </a:p>
        </p:txBody>
      </p:sp>
    </p:spTree>
  </p:cSld>
  <p:clrMapOvr>
    <a:masterClrMapping/>
  </p:clrMapOvr>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7" name="Rectangle 3">
            <a:extLst>
              <a:ext uri="{FF2B5EF4-FFF2-40B4-BE49-F238E27FC236}">
                <a16:creationId xmlns:a16="http://schemas.microsoft.com/office/drawing/2014/main" id="{65BD4F9E-E6AF-4C6B-942C-8C42162C17CB}"/>
              </a:ext>
            </a:extLst>
          </p:cNvPr>
          <p:cNvSpPr>
            <a:spLocks noGrp="1" noChangeArrowheads="1"/>
          </p:cNvSpPr>
          <p:nvPr>
            <p:ph idx="1"/>
          </p:nvPr>
        </p:nvSpPr>
        <p:spPr>
          <a:xfrm>
            <a:off x="644434" y="1876426"/>
            <a:ext cx="10911840" cy="4525963"/>
          </a:xfrm>
        </p:spPr>
        <p:txBody>
          <a:bodyPr/>
          <a:lstStyle/>
          <a:p>
            <a:pPr marL="285750" indent="-285750"/>
            <a:endParaRPr lang="en-US" altLang="en-US" dirty="0"/>
          </a:p>
          <a:p>
            <a:pPr marL="285750" indent="-285750"/>
            <a:r>
              <a:rPr lang="en-US" altLang="en-US" dirty="0"/>
              <a:t>Next of kin and loved ones of honorably discharged deceased veteran</a:t>
            </a:r>
          </a:p>
          <a:p>
            <a:pPr marL="285750" indent="-285750"/>
            <a:endParaRPr lang="en-US" altLang="en-US" dirty="0"/>
          </a:p>
          <a:p>
            <a:pPr marL="285750" indent="-285750"/>
            <a:r>
              <a:rPr lang="en-US" altLang="en-US" dirty="0"/>
              <a:t>More than one certificate may be provided </a:t>
            </a:r>
          </a:p>
        </p:txBody>
      </p:sp>
      <p:sp>
        <p:nvSpPr>
          <p:cNvPr id="4" name="Slide Number Placeholder 3">
            <a:extLst>
              <a:ext uri="{FF2B5EF4-FFF2-40B4-BE49-F238E27FC236}">
                <a16:creationId xmlns:a16="http://schemas.microsoft.com/office/drawing/2014/main" id="{E8B7E3EB-7FBA-4B18-BD8A-14D999561B48}"/>
              </a:ext>
            </a:extLst>
          </p:cNvPr>
          <p:cNvSpPr>
            <a:spLocks noGrp="1"/>
          </p:cNvSpPr>
          <p:nvPr>
            <p:ph type="sldNum" sz="quarter" idx="12"/>
          </p:nvPr>
        </p:nvSpPr>
        <p:spPr/>
        <p:txBody>
          <a:bodyPr/>
          <a:lstStyle/>
          <a:p>
            <a:fld id="{5EB5C189-07F3-4E3E-8D6A-0E98865D4B72}" type="slidenum">
              <a:rPr lang="en-US" altLang="en-US"/>
              <a:pPr/>
              <a:t>130</a:t>
            </a:fld>
            <a:endParaRPr lang="en-US" altLang="en-US"/>
          </a:p>
        </p:txBody>
      </p:sp>
      <p:sp>
        <p:nvSpPr>
          <p:cNvPr id="323586" name="Rectangle 2">
            <a:extLst>
              <a:ext uri="{FF2B5EF4-FFF2-40B4-BE49-F238E27FC236}">
                <a16:creationId xmlns:a16="http://schemas.microsoft.com/office/drawing/2014/main" id="{F627469D-ACAD-4466-988F-33C22F69A896}"/>
              </a:ext>
            </a:extLst>
          </p:cNvPr>
          <p:cNvSpPr>
            <a:spLocks noGrp="1" noChangeArrowheads="1"/>
          </p:cNvSpPr>
          <p:nvPr>
            <p:ph type="title"/>
          </p:nvPr>
        </p:nvSpPr>
        <p:spPr/>
        <p:txBody>
          <a:bodyPr/>
          <a:lstStyle/>
          <a:p>
            <a:r>
              <a:rPr lang="en-US" altLang="en-US"/>
              <a:t>Eligibility</a:t>
            </a:r>
          </a:p>
        </p:txBody>
      </p:sp>
    </p:spTree>
  </p:cSld>
  <p:clrMapOvr>
    <a:masterClrMapping/>
  </p:clrMapOvr>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a:extLst>
              <a:ext uri="{FF2B5EF4-FFF2-40B4-BE49-F238E27FC236}">
                <a16:creationId xmlns:a16="http://schemas.microsoft.com/office/drawing/2014/main" id="{EBCF403C-0FE5-40D5-8039-9B8751092FBC}"/>
              </a:ext>
            </a:extLst>
          </p:cNvPr>
          <p:cNvSpPr>
            <a:spLocks noGrp="1" noChangeArrowheads="1"/>
          </p:cNvSpPr>
          <p:nvPr>
            <p:ph type="title"/>
          </p:nvPr>
        </p:nvSpPr>
        <p:spPr>
          <a:xfrm>
            <a:off x="130629" y="311152"/>
            <a:ext cx="10972800" cy="582613"/>
          </a:xfrm>
        </p:spPr>
        <p:txBody>
          <a:bodyPr>
            <a:normAutofit/>
          </a:bodyPr>
          <a:lstStyle/>
          <a:p>
            <a:r>
              <a:rPr lang="en-US" altLang="en-US" sz="3200" b="1" dirty="0">
                <a:latin typeface="Arial" panose="020B0604020202020204" pitchFamily="34" charset="0"/>
                <a:cs typeface="Arial" panose="020B0604020202020204" pitchFamily="34" charset="0"/>
              </a:rPr>
              <a:t>Medallion</a:t>
            </a:r>
            <a:endParaRPr lang="en-US" altLang="en-US" b="1" dirty="0">
              <a:latin typeface="Arial" panose="020B0604020202020204" pitchFamily="34" charset="0"/>
              <a:cs typeface="Arial" panose="020B0604020202020204" pitchFamily="34" charset="0"/>
            </a:endParaRPr>
          </a:p>
        </p:txBody>
      </p:sp>
      <p:sp>
        <p:nvSpPr>
          <p:cNvPr id="324611" name="Rectangle 3">
            <a:extLst>
              <a:ext uri="{FF2B5EF4-FFF2-40B4-BE49-F238E27FC236}">
                <a16:creationId xmlns:a16="http://schemas.microsoft.com/office/drawing/2014/main" id="{6D277850-1371-4E70-A433-053DD66E9994}"/>
              </a:ext>
            </a:extLst>
          </p:cNvPr>
          <p:cNvSpPr>
            <a:spLocks noGrp="1" noChangeArrowheads="1"/>
          </p:cNvSpPr>
          <p:nvPr>
            <p:ph type="body" sz="half" idx="1"/>
          </p:nvPr>
        </p:nvSpPr>
        <p:spPr>
          <a:xfrm>
            <a:off x="609600" y="1567816"/>
            <a:ext cx="10972800" cy="4525963"/>
          </a:xfrm>
        </p:spPr>
        <p:txBody>
          <a:bodyPr>
            <a:normAutofit lnSpcReduction="10000"/>
          </a:bodyPr>
          <a:lstStyle/>
          <a:p>
            <a:pPr marL="285750" indent="-285750"/>
            <a:r>
              <a:rPr lang="en-US" altLang="en-US" sz="2400" dirty="0">
                <a:latin typeface="Arial" panose="020B0604020202020204" pitchFamily="34" charset="0"/>
                <a:cs typeface="Arial" panose="020B0604020202020204" pitchFamily="34" charset="0"/>
              </a:rPr>
              <a:t>Veterans who died on or after 11-1-90</a:t>
            </a:r>
          </a:p>
          <a:p>
            <a:pPr marL="285750" indent="-285750"/>
            <a:r>
              <a:rPr lang="en-US" altLang="en-US" sz="2400" dirty="0">
                <a:latin typeface="Arial" panose="020B0604020202020204" pitchFamily="34" charset="0"/>
                <a:cs typeface="Arial" panose="020B0604020202020204" pitchFamily="34" charset="0"/>
              </a:rPr>
              <a:t>For affixing to existing privately-purchased headstone or marker in private cemetery</a:t>
            </a:r>
          </a:p>
          <a:p>
            <a:pPr marL="285750" indent="-285750"/>
            <a:r>
              <a:rPr lang="en-US" altLang="en-US" sz="2400" dirty="0">
                <a:latin typeface="Arial" panose="020B0604020202020204" pitchFamily="34" charset="0"/>
                <a:cs typeface="Arial" panose="020B0604020202020204" pitchFamily="34" charset="0"/>
              </a:rPr>
              <a:t>Bronze medallion in three sizes:  5 inches, 3 inches, and 1 ½ inches</a:t>
            </a:r>
          </a:p>
          <a:p>
            <a:pPr marL="285750" indent="-285750"/>
            <a:r>
              <a:rPr lang="en-US" altLang="en-US" sz="2400" dirty="0">
                <a:latin typeface="Arial" panose="020B0604020202020204" pitchFamily="34" charset="0"/>
                <a:cs typeface="Arial" panose="020B0604020202020204" pitchFamily="34" charset="0"/>
              </a:rPr>
              <a:t>Denotes branch of service</a:t>
            </a:r>
          </a:p>
          <a:p>
            <a:pPr marL="285750" indent="-285750"/>
            <a:r>
              <a:rPr lang="en-US" altLang="en-US" sz="2400" dirty="0">
                <a:latin typeface="Arial" panose="020B0604020202020204" pitchFamily="34" charset="0"/>
                <a:cs typeface="Arial" panose="020B0604020202020204" pitchFamily="34" charset="0"/>
              </a:rPr>
              <a:t>Cannot receive both Government furnished headstone or marker </a:t>
            </a:r>
            <a:r>
              <a:rPr lang="en-US" altLang="en-US" sz="2400" i="1" dirty="0">
                <a:solidFill>
                  <a:schemeClr val="tx2"/>
                </a:solidFill>
                <a:latin typeface="Arial" panose="020B0604020202020204" pitchFamily="34" charset="0"/>
                <a:cs typeface="Arial" panose="020B0604020202020204" pitchFamily="34" charset="0"/>
              </a:rPr>
              <a:t>and </a:t>
            </a:r>
            <a:r>
              <a:rPr lang="en-US" altLang="en-US" sz="2400" dirty="0">
                <a:latin typeface="Arial" panose="020B0604020202020204" pitchFamily="34" charset="0"/>
                <a:cs typeface="Arial" panose="020B0604020202020204" pitchFamily="34" charset="0"/>
              </a:rPr>
              <a:t>medallion</a:t>
            </a:r>
          </a:p>
          <a:p>
            <a:pPr marL="285750" indent="-285750"/>
            <a:r>
              <a:rPr lang="en-US" altLang="en-US" sz="2400" dirty="0">
                <a:latin typeface="Arial" panose="020B0604020202020204" pitchFamily="34" charset="0"/>
                <a:cs typeface="Arial" panose="020B0604020202020204" pitchFamily="34" charset="0"/>
              </a:rPr>
              <a:t>Medallion shipped without charge to name/address in Block 13</a:t>
            </a:r>
          </a:p>
          <a:p>
            <a:pPr marL="285750" indent="-285750"/>
            <a:r>
              <a:rPr lang="en-US" altLang="en-US" sz="2400" dirty="0">
                <a:latin typeface="Arial" panose="020B0604020202020204" pitchFamily="34" charset="0"/>
                <a:cs typeface="Arial" panose="020B0604020202020204" pitchFamily="34" charset="0"/>
              </a:rPr>
              <a:t>Government not responsible for costs associated with affixing medallion to privately purchased headstone of marker</a:t>
            </a:r>
          </a:p>
          <a:p>
            <a:pPr marL="285750" indent="-285750"/>
            <a:r>
              <a:rPr lang="en-US" altLang="en-US" sz="2400" dirty="0">
                <a:latin typeface="Arial" panose="020B0604020202020204" pitchFamily="34" charset="0"/>
                <a:cs typeface="Arial" panose="020B0604020202020204" pitchFamily="34" charset="0"/>
              </a:rPr>
              <a:t>Appropriate affixing adhesives, hardware and instructions provided</a:t>
            </a:r>
            <a:endParaRPr lang="en-US" altLang="en-US" sz="2000" dirty="0">
              <a:latin typeface="Arial" panose="020B0604020202020204" pitchFamily="34" charset="0"/>
              <a:cs typeface="Arial" panose="020B0604020202020204" pitchFamily="34" charset="0"/>
            </a:endParaRPr>
          </a:p>
        </p:txBody>
      </p:sp>
      <p:pic>
        <p:nvPicPr>
          <p:cNvPr id="324612" name="Picture 4" descr="Bronze Medallion - Medium or Large">
            <a:extLst>
              <a:ext uri="{FF2B5EF4-FFF2-40B4-BE49-F238E27FC236}">
                <a16:creationId xmlns:a16="http://schemas.microsoft.com/office/drawing/2014/main" id="{B123C719-E309-44BE-B118-0341F4D71D27}"/>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8523289" y="1046164"/>
            <a:ext cx="1684337" cy="12795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lide Number Placeholder 4">
            <a:extLst>
              <a:ext uri="{FF2B5EF4-FFF2-40B4-BE49-F238E27FC236}">
                <a16:creationId xmlns:a16="http://schemas.microsoft.com/office/drawing/2014/main" id="{257FC523-FF43-4D22-AF20-7FA8DE425831}"/>
              </a:ext>
            </a:extLst>
          </p:cNvPr>
          <p:cNvSpPr>
            <a:spLocks noGrp="1"/>
          </p:cNvSpPr>
          <p:nvPr>
            <p:ph type="sldNum" sz="quarter" idx="10"/>
          </p:nvPr>
        </p:nvSpPr>
        <p:spPr/>
        <p:txBody>
          <a:bodyPr/>
          <a:lstStyle/>
          <a:p>
            <a:fld id="{BB6BD4E0-AC83-479B-91A7-F624F0C7DAF4}" type="slidenum">
              <a:rPr lang="en-US" altLang="en-US"/>
              <a:pPr/>
              <a:t>131</a:t>
            </a:fld>
            <a:endParaRPr lang="en-US" altLang="en-US"/>
          </a:p>
        </p:txBody>
      </p:sp>
    </p:spTree>
  </p:cSld>
  <p:clrMapOvr>
    <a:masterClrMapping/>
  </p:clrMapOvr>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9" name="Rectangle 3">
            <a:extLst>
              <a:ext uri="{FF2B5EF4-FFF2-40B4-BE49-F238E27FC236}">
                <a16:creationId xmlns:a16="http://schemas.microsoft.com/office/drawing/2014/main" id="{712212D3-D834-4AF9-8B6E-09A456DE8438}"/>
              </a:ext>
            </a:extLst>
          </p:cNvPr>
          <p:cNvSpPr>
            <a:spLocks noGrp="1" noChangeArrowheads="1"/>
          </p:cNvSpPr>
          <p:nvPr>
            <p:ph idx="1"/>
          </p:nvPr>
        </p:nvSpPr>
        <p:spPr>
          <a:xfrm>
            <a:off x="609599" y="1785938"/>
            <a:ext cx="10990217" cy="4419600"/>
          </a:xfrm>
        </p:spPr>
        <p:txBody>
          <a:bodyPr>
            <a:normAutofit/>
          </a:bodyPr>
          <a:lstStyle/>
          <a:p>
            <a:pPr marL="285750" indent="-285750">
              <a:lnSpc>
                <a:spcPct val="79000"/>
              </a:lnSpc>
            </a:pPr>
            <a:r>
              <a:rPr lang="en-US" altLang="en-US" sz="2800" dirty="0"/>
              <a:t>Member of Armed Forces of US who die on active duty and buried in private cemetery marked with privately purchased headstone or marker</a:t>
            </a:r>
          </a:p>
          <a:p>
            <a:pPr marL="285750" indent="-285750">
              <a:lnSpc>
                <a:spcPct val="79000"/>
              </a:lnSpc>
            </a:pPr>
            <a:r>
              <a:rPr lang="en-US" altLang="en-US" sz="2800" dirty="0"/>
              <a:t>Veteran discharged under honorable conditions</a:t>
            </a:r>
          </a:p>
          <a:p>
            <a:pPr lvl="1">
              <a:lnSpc>
                <a:spcPct val="79000"/>
              </a:lnSpc>
            </a:pPr>
            <a:r>
              <a:rPr lang="en-US" altLang="en-US" sz="2400" dirty="0"/>
              <a:t>Died on or after 11-1-90</a:t>
            </a:r>
          </a:p>
          <a:p>
            <a:pPr lvl="1">
              <a:lnSpc>
                <a:spcPct val="79000"/>
              </a:lnSpc>
            </a:pPr>
            <a:r>
              <a:rPr lang="en-US" altLang="en-US" sz="2400" dirty="0"/>
              <a:t>Buried in private cemetery with privately purchased headstone or marker</a:t>
            </a:r>
          </a:p>
          <a:p>
            <a:pPr lvl="1">
              <a:lnSpc>
                <a:spcPct val="79000"/>
              </a:lnSpc>
            </a:pPr>
            <a:r>
              <a:rPr lang="en-US" altLang="en-US" sz="2400" dirty="0"/>
              <a:t>Service after 9-7-80 must be for minimum 24 months</a:t>
            </a:r>
          </a:p>
          <a:p>
            <a:pPr lvl="1"/>
            <a:r>
              <a:rPr lang="en-US" altLang="en-US" sz="2400" dirty="0"/>
              <a:t>Reservists and National Guard members who, at time of death, were entitled to retired pay, or would have been except for under age 60</a:t>
            </a:r>
          </a:p>
          <a:p>
            <a:pPr lvl="1"/>
            <a:r>
              <a:rPr lang="en-US" altLang="en-US" sz="2400" dirty="0"/>
              <a:t>Reservists called to active duty and National Guard members who are Federalized who serve period of obligation</a:t>
            </a:r>
          </a:p>
          <a:p>
            <a:pPr lvl="1">
              <a:lnSpc>
                <a:spcPct val="79000"/>
              </a:lnSpc>
            </a:pPr>
            <a:endParaRPr lang="en-US" altLang="en-US" sz="2000" dirty="0"/>
          </a:p>
        </p:txBody>
      </p:sp>
      <p:sp>
        <p:nvSpPr>
          <p:cNvPr id="4" name="Slide Number Placeholder 3">
            <a:extLst>
              <a:ext uri="{FF2B5EF4-FFF2-40B4-BE49-F238E27FC236}">
                <a16:creationId xmlns:a16="http://schemas.microsoft.com/office/drawing/2014/main" id="{7417481A-03F3-493B-8A3B-F88DFDACD252}"/>
              </a:ext>
            </a:extLst>
          </p:cNvPr>
          <p:cNvSpPr>
            <a:spLocks noGrp="1"/>
          </p:cNvSpPr>
          <p:nvPr>
            <p:ph type="sldNum" sz="quarter" idx="12"/>
          </p:nvPr>
        </p:nvSpPr>
        <p:spPr/>
        <p:txBody>
          <a:bodyPr/>
          <a:lstStyle/>
          <a:p>
            <a:fld id="{D1342670-FC0C-4D71-AA94-ADCED5F7EE16}" type="slidenum">
              <a:rPr lang="en-US" altLang="en-US"/>
              <a:pPr/>
              <a:t>132</a:t>
            </a:fld>
            <a:endParaRPr lang="en-US" altLang="en-US"/>
          </a:p>
        </p:txBody>
      </p:sp>
      <p:sp>
        <p:nvSpPr>
          <p:cNvPr id="326658" name="Rectangle 2">
            <a:extLst>
              <a:ext uri="{FF2B5EF4-FFF2-40B4-BE49-F238E27FC236}">
                <a16:creationId xmlns:a16="http://schemas.microsoft.com/office/drawing/2014/main" id="{86A72B93-CDC5-4F80-901E-311723CBB963}"/>
              </a:ext>
            </a:extLst>
          </p:cNvPr>
          <p:cNvSpPr>
            <a:spLocks noGrp="1" noChangeArrowheads="1"/>
          </p:cNvSpPr>
          <p:nvPr>
            <p:ph type="title"/>
          </p:nvPr>
        </p:nvSpPr>
        <p:spPr/>
        <p:txBody>
          <a:bodyPr/>
          <a:lstStyle/>
          <a:p>
            <a:r>
              <a:rPr lang="en-US" altLang="en-US"/>
              <a:t>Eligibility</a:t>
            </a:r>
          </a:p>
        </p:txBody>
      </p:sp>
    </p:spTree>
  </p:cSld>
  <p:clrMapOvr>
    <a:masterClrMapping/>
  </p:clrMapOvr>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7" name="Rectangle 3">
            <a:extLst>
              <a:ext uri="{FF2B5EF4-FFF2-40B4-BE49-F238E27FC236}">
                <a16:creationId xmlns:a16="http://schemas.microsoft.com/office/drawing/2014/main" id="{1AA588A2-F528-462A-9B0D-E18AD0EED804}"/>
              </a:ext>
            </a:extLst>
          </p:cNvPr>
          <p:cNvSpPr>
            <a:spLocks noGrp="1" noChangeArrowheads="1"/>
          </p:cNvSpPr>
          <p:nvPr>
            <p:ph idx="1"/>
          </p:nvPr>
        </p:nvSpPr>
        <p:spPr/>
        <p:txBody>
          <a:bodyPr/>
          <a:lstStyle/>
          <a:p>
            <a:pPr marL="285750" indent="-285750"/>
            <a:r>
              <a:rPr lang="en-US" altLang="en-US" dirty="0"/>
              <a:t>VA Form 40-1330M, Claim for Government Medallion for Placement in a Private Cemetery</a:t>
            </a:r>
          </a:p>
          <a:p>
            <a:pPr marL="285750" indent="-285750"/>
            <a:r>
              <a:rPr lang="en-US" altLang="en-US" dirty="0"/>
              <a:t>Attach copy of military discharge certificate or other official document establishing qualifying military service (no originals)</a:t>
            </a:r>
          </a:p>
          <a:p>
            <a:pPr marL="285750" indent="-285750"/>
            <a:r>
              <a:rPr lang="en-US" altLang="en-US" dirty="0"/>
              <a:t>Mail to</a:t>
            </a:r>
          </a:p>
          <a:p>
            <a:pPr lvl="1"/>
            <a:r>
              <a:rPr lang="en-US" altLang="en-US" sz="2000" dirty="0"/>
              <a:t>Memorial Products Service (41B)</a:t>
            </a:r>
          </a:p>
          <a:p>
            <a:pPr lvl="1"/>
            <a:r>
              <a:rPr lang="en-US" altLang="en-US" sz="2000" dirty="0"/>
              <a:t>Dept of Veterans Affairs</a:t>
            </a:r>
          </a:p>
          <a:p>
            <a:pPr lvl="1"/>
            <a:r>
              <a:rPr lang="en-US" altLang="en-US" sz="2000" dirty="0"/>
              <a:t>5109 Russell Road</a:t>
            </a:r>
          </a:p>
          <a:p>
            <a:pPr lvl="1"/>
            <a:r>
              <a:rPr lang="en-US" altLang="en-US" sz="2000" dirty="0"/>
              <a:t>Quantico, VA  22134-3903</a:t>
            </a:r>
          </a:p>
          <a:p>
            <a:pPr marL="285750" indent="-285750"/>
            <a:r>
              <a:rPr lang="en-US" altLang="en-US" dirty="0"/>
              <a:t>Fax to 1-800-455-7143</a:t>
            </a:r>
          </a:p>
          <a:p>
            <a:pPr marL="285750" indent="-285750"/>
            <a:endParaRPr lang="en-US" altLang="en-US" dirty="0"/>
          </a:p>
        </p:txBody>
      </p:sp>
      <p:sp>
        <p:nvSpPr>
          <p:cNvPr id="4" name="Slide Number Placeholder 3">
            <a:extLst>
              <a:ext uri="{FF2B5EF4-FFF2-40B4-BE49-F238E27FC236}">
                <a16:creationId xmlns:a16="http://schemas.microsoft.com/office/drawing/2014/main" id="{A68FAD59-81A0-4C90-A2FB-94D9006B3D31}"/>
              </a:ext>
            </a:extLst>
          </p:cNvPr>
          <p:cNvSpPr>
            <a:spLocks noGrp="1"/>
          </p:cNvSpPr>
          <p:nvPr>
            <p:ph type="sldNum" sz="quarter" idx="12"/>
          </p:nvPr>
        </p:nvSpPr>
        <p:spPr/>
        <p:txBody>
          <a:bodyPr/>
          <a:lstStyle/>
          <a:p>
            <a:fld id="{D57E32A6-CDC7-45CC-9AF2-155D95B86BB9}" type="slidenum">
              <a:rPr lang="en-US" altLang="en-US"/>
              <a:pPr/>
              <a:t>133</a:t>
            </a:fld>
            <a:endParaRPr lang="en-US" altLang="en-US"/>
          </a:p>
        </p:txBody>
      </p:sp>
      <p:sp>
        <p:nvSpPr>
          <p:cNvPr id="328706" name="Rectangle 2">
            <a:extLst>
              <a:ext uri="{FF2B5EF4-FFF2-40B4-BE49-F238E27FC236}">
                <a16:creationId xmlns:a16="http://schemas.microsoft.com/office/drawing/2014/main" id="{C0E3238C-1349-403D-8CED-BBB3AF1BE0D6}"/>
              </a:ext>
            </a:extLst>
          </p:cNvPr>
          <p:cNvSpPr>
            <a:spLocks noGrp="1" noChangeArrowheads="1"/>
          </p:cNvSpPr>
          <p:nvPr>
            <p:ph type="title"/>
          </p:nvPr>
        </p:nvSpPr>
        <p:spPr/>
        <p:txBody>
          <a:bodyPr/>
          <a:lstStyle/>
          <a:p>
            <a:r>
              <a:rPr lang="en-US" altLang="en-US"/>
              <a:t>Application</a:t>
            </a:r>
          </a:p>
        </p:txBody>
      </p:sp>
    </p:spTree>
  </p:cSld>
  <p:clrMapOvr>
    <a:masterClrMapping/>
  </p:clrMapOvr>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
        <p:nvSpPr>
          <p:cNvPr id="3" name="TextBox 2"/>
          <p:cNvSpPr txBox="1"/>
          <p:nvPr/>
        </p:nvSpPr>
        <p:spPr>
          <a:xfrm>
            <a:off x="7207187" y="4889386"/>
            <a:ext cx="4434035" cy="1384995"/>
          </a:xfrm>
          <a:prstGeom prst="rect">
            <a:avLst/>
          </a:prstGeom>
          <a:noFill/>
        </p:spPr>
        <p:txBody>
          <a:bodyPr wrap="square" rtlCol="0">
            <a:spAutoFit/>
          </a:bodyPr>
          <a:lstStyle/>
          <a:p>
            <a:pPr algn="r"/>
            <a:r>
              <a:rPr lang="en-US" altLang="en-US" sz="2800" dirty="0"/>
              <a:t>Vickie Peters</a:t>
            </a:r>
            <a:br>
              <a:rPr lang="en-US" altLang="en-US" sz="5400" dirty="0"/>
            </a:br>
            <a:r>
              <a:rPr lang="en-US" altLang="en-US" sz="2800" dirty="0"/>
              <a:t>Veterans of Foreign Wars</a:t>
            </a:r>
            <a:br>
              <a:rPr lang="en-US" altLang="en-US" sz="2800" dirty="0"/>
            </a:br>
            <a:r>
              <a:rPr lang="en-US" altLang="en-US" sz="2800" dirty="0"/>
              <a:t>September 2021</a:t>
            </a:r>
            <a:endParaRPr lang="en-US" sz="2800" dirty="0"/>
          </a:p>
        </p:txBody>
      </p:sp>
    </p:spTree>
    <p:extLst>
      <p:ext uri="{BB962C8B-B14F-4D97-AF65-F5344CB8AC3E}">
        <p14:creationId xmlns:p14="http://schemas.microsoft.com/office/powerpoint/2010/main" val="2671895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23EEC478-6B41-46B7-9C7B-7AC8D6E11A85}"/>
              </a:ext>
            </a:extLst>
          </p:cNvPr>
          <p:cNvSpPr>
            <a:spLocks noGrp="1"/>
          </p:cNvSpPr>
          <p:nvPr>
            <p:ph type="sldNum" sz="quarter" idx="12"/>
          </p:nvPr>
        </p:nvSpPr>
        <p:spPr/>
        <p:txBody>
          <a:bodyPr/>
          <a:lstStyle/>
          <a:p>
            <a:fld id="{33A4EF35-AC42-4C6E-9ACD-D844D939BFBD}" type="slidenum">
              <a:rPr lang="en-US" altLang="en-US"/>
              <a:pPr/>
              <a:t>14</a:t>
            </a:fld>
            <a:endParaRPr lang="en-US" altLang="en-US"/>
          </a:p>
        </p:txBody>
      </p:sp>
      <p:sp>
        <p:nvSpPr>
          <p:cNvPr id="168962" name="Rectangle 2">
            <a:extLst>
              <a:ext uri="{FF2B5EF4-FFF2-40B4-BE49-F238E27FC236}">
                <a16:creationId xmlns:a16="http://schemas.microsoft.com/office/drawing/2014/main" id="{C2A53DF7-66C8-461F-A332-5D149A165D25}"/>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Deemed Valid Marriage – </a:t>
            </a:r>
            <a:br>
              <a:rPr lang="en-US" altLang="en-US" sz="3200" b="1" dirty="0">
                <a:latin typeface="Arial" panose="020B0604020202020204" pitchFamily="34" charset="0"/>
                <a:cs typeface="Arial" panose="020B0604020202020204" pitchFamily="34" charset="0"/>
              </a:rPr>
            </a:br>
            <a:r>
              <a:rPr lang="en-US" altLang="en-US" sz="3200" b="1" dirty="0">
                <a:latin typeface="Arial" panose="020B0604020202020204" pitchFamily="34" charset="0"/>
                <a:cs typeface="Arial" panose="020B0604020202020204" pitchFamily="34" charset="0"/>
              </a:rPr>
              <a:t>DIC and Death Pension</a:t>
            </a:r>
          </a:p>
        </p:txBody>
      </p:sp>
      <p:sp>
        <p:nvSpPr>
          <p:cNvPr id="168963" name="Rectangle 3">
            <a:extLst>
              <a:ext uri="{FF2B5EF4-FFF2-40B4-BE49-F238E27FC236}">
                <a16:creationId xmlns:a16="http://schemas.microsoft.com/office/drawing/2014/main" id="{AF0BFC50-097F-4376-9E2D-3C8C94A5E82C}"/>
              </a:ext>
            </a:extLst>
          </p:cNvPr>
          <p:cNvSpPr>
            <a:spLocks noGrp="1" noChangeArrowheads="1"/>
          </p:cNvSpPr>
          <p:nvPr>
            <p:ph type="body" idx="4294967295"/>
          </p:nvPr>
        </p:nvSpPr>
        <p:spPr>
          <a:xfrm>
            <a:off x="609600" y="1512888"/>
            <a:ext cx="10972800" cy="4843463"/>
          </a:xfrm>
          <a:prstGeom prst="rect">
            <a:avLst/>
          </a:prstGeom>
          <a:ln/>
        </p:spPr>
        <p:txBody>
          <a:bodyPr vert="horz" lIns="90488" tIns="44450" rIns="90488" bIns="44450" rtlCol="0">
            <a:noAutofit/>
          </a:bodyPr>
          <a:lstStyle/>
          <a:p>
            <a:pPr marL="285750" indent="-285750">
              <a:lnSpc>
                <a:spcPct val="69000"/>
              </a:lnSpc>
              <a:buNone/>
            </a:pPr>
            <a:r>
              <a:rPr lang="en-US" altLang="en-US" dirty="0">
                <a:latin typeface="Arial" panose="020B0604020202020204" pitchFamily="34" charset="0"/>
                <a:cs typeface="Arial" panose="020B0604020202020204" pitchFamily="34" charset="0"/>
              </a:rPr>
              <a:t>Where attempted marriage:</a:t>
            </a:r>
          </a:p>
          <a:p>
            <a:pPr marL="285750" indent="-285750">
              <a:lnSpc>
                <a:spcPct val="69000"/>
              </a:lnSpc>
            </a:pPr>
            <a:r>
              <a:rPr lang="en-US" altLang="en-US" dirty="0">
                <a:latin typeface="Arial" panose="020B0604020202020204" pitchFamily="34" charset="0"/>
                <a:cs typeface="Arial" panose="020B0604020202020204" pitchFamily="34" charset="0"/>
              </a:rPr>
              <a:t>Occurred 1 year or more before veteran died or any period of time if child born of or before “marriage”, </a:t>
            </a:r>
            <a:r>
              <a:rPr lang="en-US" altLang="en-US" b="1" i="1" dirty="0">
                <a:solidFill>
                  <a:schemeClr val="tx2"/>
                </a:solidFill>
                <a:latin typeface="Arial" panose="020B0604020202020204" pitchFamily="34" charset="0"/>
                <a:cs typeface="Arial" panose="020B0604020202020204" pitchFamily="34" charset="0"/>
              </a:rPr>
              <a:t>AND</a:t>
            </a:r>
          </a:p>
          <a:p>
            <a:pPr marL="285750" indent="-285750">
              <a:lnSpc>
                <a:spcPct val="69000"/>
              </a:lnSpc>
            </a:pPr>
            <a:r>
              <a:rPr lang="en-US" altLang="en-US" dirty="0">
                <a:latin typeface="Arial" panose="020B0604020202020204" pitchFamily="34" charset="0"/>
                <a:cs typeface="Arial" panose="020B0604020202020204" pitchFamily="34" charset="0"/>
              </a:rPr>
              <a:t>Claimant entered “marriage” without knowledge of impediment, </a:t>
            </a:r>
            <a:r>
              <a:rPr lang="en-US" altLang="en-US" b="1" i="1" dirty="0">
                <a:solidFill>
                  <a:schemeClr val="tx2"/>
                </a:solidFill>
                <a:latin typeface="Arial" panose="020B0604020202020204" pitchFamily="34" charset="0"/>
                <a:cs typeface="Arial" panose="020B0604020202020204" pitchFamily="34" charset="0"/>
              </a:rPr>
              <a:t>AND</a:t>
            </a:r>
          </a:p>
          <a:p>
            <a:pPr marL="285750" indent="-285750">
              <a:lnSpc>
                <a:spcPct val="69000"/>
              </a:lnSpc>
            </a:pPr>
            <a:r>
              <a:rPr lang="en-US" altLang="en-US" dirty="0">
                <a:latin typeface="Arial" panose="020B0604020202020204" pitchFamily="34" charset="0"/>
                <a:cs typeface="Arial" panose="020B0604020202020204" pitchFamily="34" charset="0"/>
              </a:rPr>
              <a:t>Claimant cohabited continuously from date of “marriage” to date of death, </a:t>
            </a:r>
            <a:r>
              <a:rPr lang="en-US" altLang="en-US" b="1" i="1" dirty="0">
                <a:solidFill>
                  <a:schemeClr val="tx2"/>
                </a:solidFill>
                <a:latin typeface="Arial" panose="020B0604020202020204" pitchFamily="34" charset="0"/>
                <a:cs typeface="Arial" panose="020B0604020202020204" pitchFamily="34" charset="0"/>
              </a:rPr>
              <a:t>AND</a:t>
            </a:r>
          </a:p>
          <a:p>
            <a:pPr marL="285750" indent="-285750">
              <a:lnSpc>
                <a:spcPct val="69000"/>
              </a:lnSpc>
            </a:pPr>
            <a:r>
              <a:rPr lang="en-US" altLang="en-US" dirty="0">
                <a:latin typeface="Arial" panose="020B0604020202020204" pitchFamily="34" charset="0"/>
                <a:cs typeface="Arial" panose="020B0604020202020204" pitchFamily="34" charset="0"/>
              </a:rPr>
              <a:t>No claim filed by legal surviving spouse who is found entitled</a:t>
            </a:r>
            <a:endParaRPr lang="en-US" altLang="en-US" sz="2000" i="1" dirty="0">
              <a:solidFill>
                <a:schemeClr val="tx2"/>
              </a:solidFill>
              <a:latin typeface="Arial" panose="020B0604020202020204" pitchFamily="34" charset="0"/>
              <a:cs typeface="Arial" panose="020B0604020202020204" pitchFamily="34" charset="0"/>
            </a:endParaRPr>
          </a:p>
          <a:p>
            <a:pPr marL="285750" indent="-285750" algn="r">
              <a:lnSpc>
                <a:spcPct val="69000"/>
              </a:lnSpc>
              <a:buNone/>
            </a:pPr>
            <a:endParaRPr lang="en-US" altLang="en-US" sz="2000" i="1" dirty="0">
              <a:solidFill>
                <a:schemeClr val="tx2"/>
              </a:solidFill>
              <a:latin typeface="Arial" panose="020B0604020202020204" pitchFamily="34" charset="0"/>
              <a:cs typeface="Arial" panose="020B0604020202020204" pitchFamily="34" charset="0"/>
            </a:endParaRP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38 CFR 3.52</a:t>
            </a: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38 CFR 3.205(c)</a:t>
            </a: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M21-1, Part VII, Subpart i, 2.D.8</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660E516E-93DD-40FB-A5EE-189D251FFEDA}"/>
              </a:ext>
            </a:extLst>
          </p:cNvPr>
          <p:cNvSpPr>
            <a:spLocks noGrp="1"/>
          </p:cNvSpPr>
          <p:nvPr>
            <p:ph type="sldNum" sz="quarter" idx="12"/>
          </p:nvPr>
        </p:nvSpPr>
        <p:spPr/>
        <p:txBody>
          <a:bodyPr/>
          <a:lstStyle/>
          <a:p>
            <a:fld id="{F101EE18-38B8-4F3A-AAB0-4AE0510DF6CF}" type="slidenum">
              <a:rPr lang="en-US" altLang="en-US"/>
              <a:pPr/>
              <a:t>15</a:t>
            </a:fld>
            <a:endParaRPr lang="en-US" altLang="en-US"/>
          </a:p>
        </p:txBody>
      </p:sp>
      <p:sp>
        <p:nvSpPr>
          <p:cNvPr id="169986" name="Rectangle 2">
            <a:extLst>
              <a:ext uri="{FF2B5EF4-FFF2-40B4-BE49-F238E27FC236}">
                <a16:creationId xmlns:a16="http://schemas.microsoft.com/office/drawing/2014/main" id="{702BD8B4-96EC-4596-B667-3C4BEABC614F}"/>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Common Law recognized – </a:t>
            </a:r>
            <a:br>
              <a:rPr lang="en-US" altLang="en-US" sz="3200" b="1" dirty="0">
                <a:latin typeface="Arial" panose="020B0604020202020204" pitchFamily="34" charset="0"/>
                <a:cs typeface="Arial" panose="020B0604020202020204" pitchFamily="34" charset="0"/>
              </a:rPr>
            </a:br>
            <a:r>
              <a:rPr lang="en-US" altLang="en-US" sz="3200" b="1" dirty="0">
                <a:latin typeface="Arial" panose="020B0604020202020204" pitchFamily="34" charset="0"/>
                <a:cs typeface="Arial" panose="020B0604020202020204" pitchFamily="34" charset="0"/>
              </a:rPr>
              <a:t>DIC and Death Pension</a:t>
            </a:r>
          </a:p>
        </p:txBody>
      </p:sp>
      <p:sp>
        <p:nvSpPr>
          <p:cNvPr id="169987" name="Rectangle 4">
            <a:extLst>
              <a:ext uri="{FF2B5EF4-FFF2-40B4-BE49-F238E27FC236}">
                <a16:creationId xmlns:a16="http://schemas.microsoft.com/office/drawing/2014/main" id="{516610B6-81CA-4685-8C4D-10FFEBBAE0ED}"/>
              </a:ext>
            </a:extLst>
          </p:cNvPr>
          <p:cNvSpPr>
            <a:spLocks noGrp="1" noChangeArrowheads="1"/>
          </p:cNvSpPr>
          <p:nvPr>
            <p:ph type="body" sz="half" idx="4294967295"/>
          </p:nvPr>
        </p:nvSpPr>
        <p:spPr>
          <a:xfrm>
            <a:off x="478971" y="1597116"/>
            <a:ext cx="6175375" cy="4525963"/>
          </a:xfrm>
          <a:prstGeom prst="rect">
            <a:avLst/>
          </a:prstGeom>
          <a:ln/>
        </p:spPr>
        <p:txBody>
          <a:bodyPr vert="horz" lIns="90488" tIns="44450" rIns="90488" bIns="44450" rtlCol="0">
            <a:normAutofit lnSpcReduction="10000"/>
          </a:bodyPr>
          <a:lstStyle/>
          <a:p>
            <a:pPr marL="285750" indent="-285750"/>
            <a:r>
              <a:rPr lang="en-US" altLang="en-US" dirty="0"/>
              <a:t>Alabama</a:t>
            </a:r>
          </a:p>
          <a:p>
            <a:pPr marL="285750" indent="-285750"/>
            <a:r>
              <a:rPr lang="en-US" altLang="en-US" dirty="0"/>
              <a:t>Colorado</a:t>
            </a:r>
          </a:p>
          <a:p>
            <a:pPr marL="285750" indent="-285750"/>
            <a:r>
              <a:rPr lang="en-US" altLang="en-US" dirty="0"/>
              <a:t>Iowa</a:t>
            </a:r>
          </a:p>
          <a:p>
            <a:pPr marL="285750" indent="-285750"/>
            <a:r>
              <a:rPr lang="en-US" altLang="en-US" dirty="0"/>
              <a:t>Kansas</a:t>
            </a:r>
          </a:p>
          <a:p>
            <a:pPr marL="285750" indent="-285750"/>
            <a:r>
              <a:rPr lang="en-US" altLang="en-US" dirty="0"/>
              <a:t>Montana</a:t>
            </a:r>
          </a:p>
          <a:p>
            <a:pPr marL="285750" indent="-285750"/>
            <a:endParaRPr lang="en-US" altLang="en-US" dirty="0"/>
          </a:p>
          <a:p>
            <a:pPr marL="0" indent="1588">
              <a:buNone/>
            </a:pPr>
            <a:r>
              <a:rPr lang="en-US" altLang="en-US" i="1" dirty="0"/>
              <a:t>Check with Regional Counsel of state where claimant lived with veteran</a:t>
            </a:r>
          </a:p>
        </p:txBody>
      </p:sp>
      <p:sp>
        <p:nvSpPr>
          <p:cNvPr id="169988" name="Rectangle 5">
            <a:extLst>
              <a:ext uri="{FF2B5EF4-FFF2-40B4-BE49-F238E27FC236}">
                <a16:creationId xmlns:a16="http://schemas.microsoft.com/office/drawing/2014/main" id="{2E84E2B1-B2B3-4EB3-B96A-36468DB40DAD}"/>
              </a:ext>
            </a:extLst>
          </p:cNvPr>
          <p:cNvSpPr>
            <a:spLocks noGrp="1" noChangeArrowheads="1"/>
          </p:cNvSpPr>
          <p:nvPr>
            <p:ph type="body" sz="half" idx="4294967295"/>
          </p:nvPr>
        </p:nvSpPr>
        <p:spPr>
          <a:xfrm>
            <a:off x="6393680" y="1517015"/>
            <a:ext cx="5180012" cy="4525963"/>
          </a:xfrm>
          <a:prstGeom prst="rect">
            <a:avLst/>
          </a:prstGeom>
          <a:ln/>
        </p:spPr>
        <p:txBody>
          <a:bodyPr vert="horz" lIns="90488" tIns="44450" rIns="90488" bIns="44450" rtlCol="0">
            <a:normAutofit lnSpcReduction="10000"/>
          </a:bodyPr>
          <a:lstStyle/>
          <a:p>
            <a:pPr marL="285750" indent="-285750"/>
            <a:r>
              <a:rPr lang="en-US" altLang="en-US" dirty="0"/>
              <a:t>Oklahoma</a:t>
            </a:r>
          </a:p>
          <a:p>
            <a:pPr marL="285750" indent="-285750"/>
            <a:r>
              <a:rPr lang="en-US" altLang="en-US" dirty="0"/>
              <a:t>Rhode Island</a:t>
            </a:r>
          </a:p>
          <a:p>
            <a:pPr marL="285750" indent="-285750"/>
            <a:r>
              <a:rPr lang="en-US" altLang="en-US" dirty="0"/>
              <a:t>South Carolina</a:t>
            </a:r>
          </a:p>
          <a:p>
            <a:pPr marL="285750" indent="-285750"/>
            <a:r>
              <a:rPr lang="en-US" altLang="en-US" dirty="0"/>
              <a:t>Texas</a:t>
            </a:r>
          </a:p>
          <a:p>
            <a:pPr marL="285750" indent="-285750"/>
            <a:endParaRPr lang="en-US" altLang="en-US" dirty="0"/>
          </a:p>
          <a:p>
            <a:pPr marL="285750" indent="-285750"/>
            <a:endParaRPr lang="en-US" altLang="en-US" dirty="0"/>
          </a:p>
          <a:p>
            <a:pPr marL="285750" indent="-285750" algn="r">
              <a:buNone/>
            </a:pPr>
            <a:endParaRPr lang="en-US" altLang="en-US" sz="1800" i="1" dirty="0">
              <a:solidFill>
                <a:schemeClr val="tx2"/>
              </a:solidFill>
            </a:endParaRPr>
          </a:p>
          <a:p>
            <a:pPr marL="285750" indent="-285750" algn="r">
              <a:buNone/>
            </a:pPr>
            <a:endParaRPr lang="en-US" altLang="en-US" sz="1800" i="1" dirty="0">
              <a:solidFill>
                <a:schemeClr val="tx2"/>
              </a:solidFill>
            </a:endParaRPr>
          </a:p>
          <a:p>
            <a:pPr marL="285750" indent="-285750" algn="r">
              <a:buNone/>
            </a:pPr>
            <a:r>
              <a:rPr lang="en-US" altLang="en-US" sz="1800" b="1" i="1" dirty="0">
                <a:solidFill>
                  <a:schemeClr val="tx2"/>
                </a:solidFill>
              </a:rPr>
              <a:t>38 CFR 3.205</a:t>
            </a:r>
          </a:p>
          <a:p>
            <a:pPr marL="285750" indent="-285750" algn="r">
              <a:buNone/>
            </a:pPr>
            <a:r>
              <a:rPr lang="en-US" altLang="en-US" sz="1800" b="1" i="1" dirty="0">
                <a:solidFill>
                  <a:schemeClr val="tx2"/>
                </a:solidFill>
              </a:rPr>
              <a:t>M21-1, Part VII, Subpart i.2.B</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a:extLst>
              <a:ext uri="{FF2B5EF4-FFF2-40B4-BE49-F238E27FC236}">
                <a16:creationId xmlns:a16="http://schemas.microsoft.com/office/drawing/2014/main" id="{10CAF2E1-FB70-4282-A0A2-B5B3CFFDDE08}"/>
              </a:ext>
            </a:extLst>
          </p:cNvPr>
          <p:cNvSpPr>
            <a:spLocks noGrp="1" noChangeArrowheads="1"/>
          </p:cNvSpPr>
          <p:nvPr>
            <p:ph idx="1"/>
          </p:nvPr>
        </p:nvSpPr>
        <p:spPr>
          <a:xfrm>
            <a:off x="587828" y="1256210"/>
            <a:ext cx="11016343" cy="5301343"/>
          </a:xfrm>
        </p:spPr>
        <p:txBody>
          <a:bodyPr/>
          <a:lstStyle/>
          <a:p>
            <a:pPr marL="0" indent="0">
              <a:buNone/>
            </a:pPr>
            <a:r>
              <a:rPr lang="en-US" altLang="en-US" sz="2600" dirty="0"/>
              <a:t>Dependency and Indemnity Compensation (DIC)</a:t>
            </a:r>
          </a:p>
          <a:p>
            <a:pPr marL="285750" indent="-285750"/>
            <a:r>
              <a:rPr lang="en-US" altLang="en-US" sz="2600" dirty="0"/>
              <a:t>Monthly benefit</a:t>
            </a:r>
          </a:p>
          <a:p>
            <a:pPr marL="285750" indent="-285750"/>
            <a:r>
              <a:rPr lang="en-US" altLang="en-US" sz="2600" dirty="0"/>
              <a:t>Paid to unmarried surviving spouses, dependent children, and dependent parents </a:t>
            </a:r>
          </a:p>
          <a:p>
            <a:pPr marL="285750" indent="-285750"/>
            <a:r>
              <a:rPr lang="en-US" altLang="en-US" sz="2600" dirty="0"/>
              <a:t>Service member who died during active military service, </a:t>
            </a:r>
            <a:r>
              <a:rPr lang="en-US" altLang="en-US" sz="2600" b="1" dirty="0"/>
              <a:t>or</a:t>
            </a:r>
          </a:p>
          <a:p>
            <a:pPr marL="285750" indent="-285750"/>
            <a:r>
              <a:rPr lang="en-US" altLang="en-US" sz="2600" dirty="0"/>
              <a:t>Veteran who died from disease or injury incurred in/or aggravated by service, </a:t>
            </a:r>
            <a:r>
              <a:rPr lang="en-US" altLang="en-US" sz="2600" b="1" dirty="0"/>
              <a:t>or</a:t>
            </a:r>
          </a:p>
          <a:p>
            <a:pPr marL="285750" indent="-285750"/>
            <a:r>
              <a:rPr lang="en-US" altLang="en-US" sz="2600" dirty="0"/>
              <a:t>Veteran died due to service connected causes</a:t>
            </a:r>
          </a:p>
          <a:p>
            <a:pPr marL="285750" indent="-285750"/>
            <a:r>
              <a:rPr lang="en-US" altLang="en-US" sz="2600" dirty="0"/>
              <a:t>Veteran died due to non-service connected causes for certain claimants if rated totally disabled for a certain period of time prior to death (38 USC 1318)</a:t>
            </a:r>
          </a:p>
          <a:p>
            <a:pPr marL="285750" indent="-285750"/>
            <a:r>
              <a:rPr lang="en-US" altLang="en-US" sz="2600" dirty="0"/>
              <a:t>Service connected death under 38 USC 1151</a:t>
            </a:r>
          </a:p>
          <a:p>
            <a:pPr marL="285750" indent="-285750"/>
            <a:endParaRPr lang="en-US" altLang="en-US" sz="2600" b="1" i="1" dirty="0">
              <a:solidFill>
                <a:schemeClr val="tx2"/>
              </a:solidFill>
            </a:endParaRPr>
          </a:p>
        </p:txBody>
      </p:sp>
      <p:sp>
        <p:nvSpPr>
          <p:cNvPr id="4" name="Slide Number Placeholder 3">
            <a:extLst>
              <a:ext uri="{FF2B5EF4-FFF2-40B4-BE49-F238E27FC236}">
                <a16:creationId xmlns:a16="http://schemas.microsoft.com/office/drawing/2014/main" id="{B74D9F61-AC7C-4139-BEEE-53938C608F84}"/>
              </a:ext>
            </a:extLst>
          </p:cNvPr>
          <p:cNvSpPr>
            <a:spLocks noGrp="1"/>
          </p:cNvSpPr>
          <p:nvPr>
            <p:ph type="sldNum" sz="quarter" idx="12"/>
          </p:nvPr>
        </p:nvSpPr>
        <p:spPr/>
        <p:txBody>
          <a:bodyPr/>
          <a:lstStyle/>
          <a:p>
            <a:fld id="{65EF561E-E722-4599-B9AD-CDAEBF2177C9}" type="slidenum">
              <a:rPr lang="en-US" altLang="en-US"/>
              <a:pPr/>
              <a:t>16</a:t>
            </a:fld>
            <a:endParaRPr lang="en-US" altLang="en-US"/>
          </a:p>
        </p:txBody>
      </p:sp>
      <p:sp>
        <p:nvSpPr>
          <p:cNvPr id="171010" name="Rectangle 2">
            <a:extLst>
              <a:ext uri="{FF2B5EF4-FFF2-40B4-BE49-F238E27FC236}">
                <a16:creationId xmlns:a16="http://schemas.microsoft.com/office/drawing/2014/main" id="{EAB60B33-4FD8-4B21-BF2D-B240D61D730A}"/>
              </a:ext>
            </a:extLst>
          </p:cNvPr>
          <p:cNvSpPr>
            <a:spLocks noGrp="1" noChangeArrowheads="1"/>
          </p:cNvSpPr>
          <p:nvPr>
            <p:ph type="title"/>
          </p:nvPr>
        </p:nvSpPr>
        <p:spPr/>
        <p:txBody>
          <a:bodyPr/>
          <a:lstStyle/>
          <a:p>
            <a:r>
              <a:rPr lang="en-US" altLang="en-US"/>
              <a:t>DIC</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5" name="Rectangle 3">
            <a:extLst>
              <a:ext uri="{FF2B5EF4-FFF2-40B4-BE49-F238E27FC236}">
                <a16:creationId xmlns:a16="http://schemas.microsoft.com/office/drawing/2014/main" id="{A833D975-C001-4911-B93D-BC142AAB76BA}"/>
              </a:ext>
            </a:extLst>
          </p:cNvPr>
          <p:cNvSpPr>
            <a:spLocks noGrp="1" noChangeArrowheads="1"/>
          </p:cNvSpPr>
          <p:nvPr>
            <p:ph idx="1"/>
          </p:nvPr>
        </p:nvSpPr>
        <p:spPr>
          <a:xfrm>
            <a:off x="838200" y="1839418"/>
            <a:ext cx="10515600" cy="4882058"/>
          </a:xfrm>
        </p:spPr>
        <p:txBody>
          <a:bodyPr/>
          <a:lstStyle/>
          <a:p>
            <a:pPr marL="285750" indent="-285750"/>
            <a:r>
              <a:rPr lang="en-US" altLang="en-US" dirty="0"/>
              <a:t>Death certificate may or may not list contributory causes of death</a:t>
            </a:r>
          </a:p>
          <a:p>
            <a:pPr marL="285750" indent="-285750"/>
            <a:r>
              <a:rPr lang="en-US" altLang="en-US" dirty="0"/>
              <a:t>Review veteran’s service connected disabilities to identify those that could have accelerated death with COVID</a:t>
            </a:r>
          </a:p>
          <a:p>
            <a:pPr marL="285750" indent="-285750"/>
            <a:r>
              <a:rPr lang="en-US" altLang="en-US" dirty="0"/>
              <a:t>Claim service connection for cause of death</a:t>
            </a:r>
          </a:p>
        </p:txBody>
      </p:sp>
      <p:sp>
        <p:nvSpPr>
          <p:cNvPr id="4" name="Slide Number Placeholder 3">
            <a:extLst>
              <a:ext uri="{FF2B5EF4-FFF2-40B4-BE49-F238E27FC236}">
                <a16:creationId xmlns:a16="http://schemas.microsoft.com/office/drawing/2014/main" id="{60EE0382-59DF-46DB-AF9B-92BA3253222B}"/>
              </a:ext>
            </a:extLst>
          </p:cNvPr>
          <p:cNvSpPr>
            <a:spLocks noGrp="1"/>
          </p:cNvSpPr>
          <p:nvPr>
            <p:ph type="sldNum" sz="quarter" idx="12"/>
          </p:nvPr>
        </p:nvSpPr>
        <p:spPr/>
        <p:txBody>
          <a:bodyPr/>
          <a:lstStyle/>
          <a:p>
            <a:fld id="{4E05F482-A4A2-4E78-A609-2B804DB85526}" type="slidenum">
              <a:rPr lang="en-US" altLang="en-US"/>
              <a:pPr/>
              <a:t>17</a:t>
            </a:fld>
            <a:endParaRPr lang="en-US" altLang="en-US"/>
          </a:p>
        </p:txBody>
      </p:sp>
      <p:sp>
        <p:nvSpPr>
          <p:cNvPr id="351234" name="Rectangle 2">
            <a:extLst>
              <a:ext uri="{FF2B5EF4-FFF2-40B4-BE49-F238E27FC236}">
                <a16:creationId xmlns:a16="http://schemas.microsoft.com/office/drawing/2014/main" id="{D7BB0A69-E782-4957-92ED-00D23BD70C95}"/>
              </a:ext>
            </a:extLst>
          </p:cNvPr>
          <p:cNvSpPr>
            <a:spLocks noGrp="1" noChangeArrowheads="1"/>
          </p:cNvSpPr>
          <p:nvPr>
            <p:ph type="title"/>
          </p:nvPr>
        </p:nvSpPr>
        <p:spPr/>
        <p:txBody>
          <a:bodyPr/>
          <a:lstStyle/>
          <a:p>
            <a:r>
              <a:rPr lang="en-US" altLang="en-US" dirty="0"/>
              <a:t>Impact of COVID-19</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3" name="Rectangle 3">
            <a:extLst>
              <a:ext uri="{FF2B5EF4-FFF2-40B4-BE49-F238E27FC236}">
                <a16:creationId xmlns:a16="http://schemas.microsoft.com/office/drawing/2014/main" id="{D1AB078E-6C8E-41B0-9485-B24D94757CA1}"/>
              </a:ext>
            </a:extLst>
          </p:cNvPr>
          <p:cNvSpPr>
            <a:spLocks noGrp="1" noChangeArrowheads="1"/>
          </p:cNvSpPr>
          <p:nvPr>
            <p:ph idx="1"/>
          </p:nvPr>
        </p:nvSpPr>
        <p:spPr>
          <a:xfrm>
            <a:off x="838200" y="1656855"/>
            <a:ext cx="10515600" cy="4882058"/>
          </a:xfrm>
        </p:spPr>
        <p:txBody>
          <a:bodyPr/>
          <a:lstStyle/>
          <a:p>
            <a:r>
              <a:rPr lang="en-US" altLang="en-US" dirty="0"/>
              <a:t>38 USC 1310 – Service connection for cause of death needs evidence showing:</a:t>
            </a:r>
          </a:p>
          <a:p>
            <a:endParaRPr lang="en-US" altLang="en-US" dirty="0"/>
          </a:p>
          <a:p>
            <a:pPr lvl="1"/>
            <a:r>
              <a:rPr lang="en-US" altLang="en-US" dirty="0"/>
              <a:t>Cause of death</a:t>
            </a:r>
          </a:p>
          <a:p>
            <a:pPr lvl="1"/>
            <a:endParaRPr lang="en-US" altLang="en-US" dirty="0"/>
          </a:p>
          <a:p>
            <a:pPr lvl="1"/>
            <a:r>
              <a:rPr lang="en-US" altLang="en-US" dirty="0"/>
              <a:t>Evidence that cause of death was</a:t>
            </a:r>
          </a:p>
          <a:p>
            <a:pPr lvl="2"/>
            <a:r>
              <a:rPr lang="en-US" altLang="en-US" sz="2400" dirty="0"/>
              <a:t>Incurred/aggravated by service connected disability</a:t>
            </a:r>
          </a:p>
          <a:p>
            <a:pPr lvl="2"/>
            <a:r>
              <a:rPr lang="en-US" altLang="en-US" sz="2400" dirty="0"/>
              <a:t>Related to disease/injury existing during active military service</a:t>
            </a:r>
          </a:p>
        </p:txBody>
      </p:sp>
      <p:sp>
        <p:nvSpPr>
          <p:cNvPr id="4" name="Slide Number Placeholder 3">
            <a:extLst>
              <a:ext uri="{FF2B5EF4-FFF2-40B4-BE49-F238E27FC236}">
                <a16:creationId xmlns:a16="http://schemas.microsoft.com/office/drawing/2014/main" id="{7840AC89-1125-455E-8686-7A38543148E2}"/>
              </a:ext>
            </a:extLst>
          </p:cNvPr>
          <p:cNvSpPr>
            <a:spLocks noGrp="1"/>
          </p:cNvSpPr>
          <p:nvPr>
            <p:ph type="sldNum" sz="quarter" idx="12"/>
          </p:nvPr>
        </p:nvSpPr>
        <p:spPr/>
        <p:txBody>
          <a:bodyPr/>
          <a:lstStyle/>
          <a:p>
            <a:fld id="{C04D29C5-C38E-4C90-B512-C64EE2DD402D}" type="slidenum">
              <a:rPr lang="en-US" altLang="en-US"/>
              <a:pPr/>
              <a:t>18</a:t>
            </a:fld>
            <a:endParaRPr lang="en-US" altLang="en-US"/>
          </a:p>
        </p:txBody>
      </p:sp>
      <p:sp>
        <p:nvSpPr>
          <p:cNvPr id="358402" name="Rectangle 2">
            <a:extLst>
              <a:ext uri="{FF2B5EF4-FFF2-40B4-BE49-F238E27FC236}">
                <a16:creationId xmlns:a16="http://schemas.microsoft.com/office/drawing/2014/main" id="{17650B14-6994-4687-A43A-C3621153A1C8}"/>
              </a:ext>
            </a:extLst>
          </p:cNvPr>
          <p:cNvSpPr>
            <a:spLocks noGrp="1" noChangeArrowheads="1"/>
          </p:cNvSpPr>
          <p:nvPr>
            <p:ph type="title"/>
          </p:nvPr>
        </p:nvSpPr>
        <p:spPr/>
        <p:txBody>
          <a:bodyPr/>
          <a:lstStyle/>
          <a:p>
            <a:r>
              <a:rPr lang="en-US" altLang="en-US"/>
              <a:t>Ratings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1" name="Rectangle 3">
            <a:extLst>
              <a:ext uri="{FF2B5EF4-FFF2-40B4-BE49-F238E27FC236}">
                <a16:creationId xmlns:a16="http://schemas.microsoft.com/office/drawing/2014/main" id="{CF28DED4-6A90-4D10-8F2F-E5EF78C7D960}"/>
              </a:ext>
            </a:extLst>
          </p:cNvPr>
          <p:cNvSpPr>
            <a:spLocks noGrp="1" noChangeArrowheads="1"/>
          </p:cNvSpPr>
          <p:nvPr>
            <p:ph idx="1"/>
          </p:nvPr>
        </p:nvSpPr>
        <p:spPr>
          <a:xfrm>
            <a:off x="217203" y="1387140"/>
            <a:ext cx="11312946" cy="4419600"/>
          </a:xfrm>
        </p:spPr>
        <p:txBody>
          <a:bodyPr>
            <a:normAutofit fontScale="92500"/>
          </a:bodyPr>
          <a:lstStyle/>
          <a:p>
            <a:pPr marL="285750" indent="-285750">
              <a:lnSpc>
                <a:spcPct val="69000"/>
              </a:lnSpc>
            </a:pPr>
            <a:r>
              <a:rPr lang="en-US" altLang="en-US" sz="2800" dirty="0"/>
              <a:t>Deaths after separation from service</a:t>
            </a:r>
          </a:p>
          <a:p>
            <a:pPr marL="461963" indent="-227013">
              <a:lnSpc>
                <a:spcPct val="100000"/>
              </a:lnSpc>
              <a:spcBef>
                <a:spcPts val="0"/>
              </a:spcBef>
              <a:buNone/>
            </a:pPr>
            <a:endParaRPr lang="en-US" altLang="en-US" sz="1000" dirty="0"/>
          </a:p>
          <a:p>
            <a:pPr marL="461963" lvl="1" indent="-227013">
              <a:lnSpc>
                <a:spcPct val="100000"/>
              </a:lnSpc>
              <a:spcBef>
                <a:spcPts val="0"/>
              </a:spcBef>
            </a:pPr>
            <a:r>
              <a:rPr lang="en-US" altLang="en-US" sz="2400" dirty="0"/>
              <a:t>Where claimant raises service connected issue including under 38 USC 1151</a:t>
            </a:r>
          </a:p>
          <a:p>
            <a:pPr marL="461963" lvl="1" indent="-227013">
              <a:lnSpc>
                <a:spcPct val="69000"/>
              </a:lnSpc>
              <a:spcBef>
                <a:spcPts val="0"/>
              </a:spcBef>
            </a:pPr>
            <a:endParaRPr lang="en-US" altLang="en-US" sz="1000" dirty="0"/>
          </a:p>
          <a:p>
            <a:pPr marL="461963" lvl="1" indent="-227013">
              <a:lnSpc>
                <a:spcPct val="100000"/>
              </a:lnSpc>
              <a:spcBef>
                <a:spcPts val="0"/>
              </a:spcBef>
            </a:pPr>
            <a:r>
              <a:rPr lang="en-US" altLang="en-US" sz="2400" dirty="0"/>
              <a:t>Veteran service connected for condition affecting vital organ, cardiovascular, chronic disease under 38 CFR 3.309</a:t>
            </a:r>
          </a:p>
          <a:p>
            <a:pPr marL="461963" lvl="1" indent="-227013">
              <a:spcBef>
                <a:spcPts val="0"/>
              </a:spcBef>
            </a:pPr>
            <a:endParaRPr lang="en-US" altLang="en-US" sz="1000" dirty="0"/>
          </a:p>
          <a:p>
            <a:pPr marL="461963" lvl="1" indent="-227013">
              <a:spcBef>
                <a:spcPts val="0"/>
              </a:spcBef>
            </a:pPr>
            <a:r>
              <a:rPr lang="en-US" altLang="en-US" sz="2400" dirty="0"/>
              <a:t>Claimant filed for death pension and wartime veteran had less than 90 days service</a:t>
            </a:r>
          </a:p>
          <a:p>
            <a:pPr marL="461963" lvl="1" indent="-227013">
              <a:spcBef>
                <a:spcPts val="0"/>
              </a:spcBef>
            </a:pPr>
            <a:endParaRPr lang="en-US" altLang="en-US" sz="1000" dirty="0"/>
          </a:p>
          <a:p>
            <a:pPr marL="461963" lvl="1" indent="-227013">
              <a:spcBef>
                <a:spcPts val="0"/>
              </a:spcBef>
            </a:pPr>
            <a:r>
              <a:rPr lang="en-US" altLang="en-US" sz="2400" dirty="0"/>
              <a:t>Service connected burial benefits claimed</a:t>
            </a:r>
          </a:p>
          <a:p>
            <a:pPr marL="461963" lvl="1" indent="-227013">
              <a:spcBef>
                <a:spcPts val="0"/>
              </a:spcBef>
            </a:pPr>
            <a:endParaRPr lang="en-US" altLang="en-US" sz="1000" dirty="0"/>
          </a:p>
          <a:p>
            <a:pPr marL="461963" lvl="1" indent="-227013">
              <a:spcBef>
                <a:spcPts val="0"/>
              </a:spcBef>
            </a:pPr>
            <a:r>
              <a:rPr lang="en-US" altLang="en-US" sz="2400" dirty="0"/>
              <a:t>Rating to establish entitlement under section 1318</a:t>
            </a:r>
          </a:p>
          <a:p>
            <a:pPr marL="461963" lvl="2" indent="-227013">
              <a:spcBef>
                <a:spcPts val="0"/>
              </a:spcBef>
            </a:pPr>
            <a:endParaRPr lang="en-US" altLang="en-US" sz="1000" dirty="0"/>
          </a:p>
          <a:p>
            <a:pPr marL="461963" lvl="2" indent="-227013">
              <a:spcBef>
                <a:spcPts val="0"/>
              </a:spcBef>
            </a:pPr>
            <a:r>
              <a:rPr lang="en-US" altLang="en-US" dirty="0"/>
              <a:t>Cannot grant under section 1318 if death was result of willful misconduct</a:t>
            </a:r>
          </a:p>
          <a:p>
            <a:pPr marL="461963" lvl="2" indent="-227013">
              <a:spcBef>
                <a:spcPts val="0"/>
              </a:spcBef>
            </a:pPr>
            <a:endParaRPr lang="en-US" altLang="en-US" sz="1000" dirty="0"/>
          </a:p>
          <a:p>
            <a:pPr marL="461963" lvl="2" indent="-227013">
              <a:spcBef>
                <a:spcPts val="0"/>
              </a:spcBef>
            </a:pPr>
            <a:r>
              <a:rPr lang="en-US" altLang="en-US" dirty="0"/>
              <a:t>Presumption not misconduct unless evidence to contrary</a:t>
            </a:r>
          </a:p>
          <a:p>
            <a:pPr marL="461963" lvl="2" indent="-227013" algn="r">
              <a:lnSpc>
                <a:spcPct val="69000"/>
              </a:lnSpc>
              <a:buNone/>
            </a:pPr>
            <a:endParaRPr lang="en-US" altLang="en-US" b="1" i="1" dirty="0">
              <a:solidFill>
                <a:schemeClr val="tx2"/>
              </a:solidFill>
            </a:endParaRPr>
          </a:p>
          <a:p>
            <a:pPr lvl="2" algn="r">
              <a:lnSpc>
                <a:spcPct val="69000"/>
              </a:lnSpc>
              <a:buNone/>
            </a:pPr>
            <a:r>
              <a:rPr lang="en-US" altLang="en-US" sz="1800" b="1" i="1" dirty="0">
                <a:solidFill>
                  <a:schemeClr val="tx2"/>
                </a:solidFill>
              </a:rPr>
              <a:t>38 CFR 3.312</a:t>
            </a:r>
          </a:p>
          <a:p>
            <a:pPr lvl="2">
              <a:lnSpc>
                <a:spcPct val="69000"/>
              </a:lnSpc>
            </a:pPr>
            <a:endParaRPr lang="en-US" altLang="en-US" sz="1200" b="1" i="1" dirty="0">
              <a:solidFill>
                <a:schemeClr val="tx2"/>
              </a:solidFill>
            </a:endParaRPr>
          </a:p>
        </p:txBody>
      </p:sp>
      <p:sp>
        <p:nvSpPr>
          <p:cNvPr id="4" name="Slide Number Placeholder 3">
            <a:extLst>
              <a:ext uri="{FF2B5EF4-FFF2-40B4-BE49-F238E27FC236}">
                <a16:creationId xmlns:a16="http://schemas.microsoft.com/office/drawing/2014/main" id="{1EF83AA4-5D7A-4E93-ADC3-F4BAA8E293FB}"/>
              </a:ext>
            </a:extLst>
          </p:cNvPr>
          <p:cNvSpPr>
            <a:spLocks noGrp="1"/>
          </p:cNvSpPr>
          <p:nvPr>
            <p:ph type="sldNum" sz="quarter" idx="12"/>
          </p:nvPr>
        </p:nvSpPr>
        <p:spPr/>
        <p:txBody>
          <a:bodyPr/>
          <a:lstStyle/>
          <a:p>
            <a:fld id="{5698BB55-9637-4E89-92D8-5BA5A6F2860B}" type="slidenum">
              <a:rPr lang="en-US" altLang="en-US"/>
              <a:pPr/>
              <a:t>19</a:t>
            </a:fld>
            <a:endParaRPr lang="en-US" altLang="en-US"/>
          </a:p>
        </p:txBody>
      </p:sp>
      <p:sp>
        <p:nvSpPr>
          <p:cNvPr id="355330" name="Rectangle 2">
            <a:extLst>
              <a:ext uri="{FF2B5EF4-FFF2-40B4-BE49-F238E27FC236}">
                <a16:creationId xmlns:a16="http://schemas.microsoft.com/office/drawing/2014/main" id="{632E3BEF-0474-4F1A-AD26-DAA1A300CA5A}"/>
              </a:ext>
            </a:extLst>
          </p:cNvPr>
          <p:cNvSpPr>
            <a:spLocks noGrp="1" noChangeArrowheads="1"/>
          </p:cNvSpPr>
          <p:nvPr>
            <p:ph type="title"/>
          </p:nvPr>
        </p:nvSpPr>
        <p:spPr/>
        <p:txBody>
          <a:bodyPr/>
          <a:lstStyle/>
          <a:p>
            <a:r>
              <a:rPr lang="en-US" altLang="en-US"/>
              <a:t>Ratings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A83A9110-64A4-4176-8A8D-4782D4B31300}"/>
              </a:ext>
            </a:extLst>
          </p:cNvPr>
          <p:cNvSpPr>
            <a:spLocks noGrp="1"/>
          </p:cNvSpPr>
          <p:nvPr>
            <p:ph type="sldNum" sz="quarter" idx="12"/>
          </p:nvPr>
        </p:nvSpPr>
        <p:spPr/>
        <p:txBody>
          <a:bodyPr/>
          <a:lstStyle/>
          <a:p>
            <a:fld id="{5083994C-EC0C-427D-AA62-4B457F0BE459}" type="slidenum">
              <a:rPr lang="en-US" altLang="en-US"/>
              <a:pPr/>
              <a:t>2</a:t>
            </a:fld>
            <a:endParaRPr lang="en-US" altLang="en-US"/>
          </a:p>
        </p:txBody>
      </p:sp>
      <p:sp>
        <p:nvSpPr>
          <p:cNvPr id="151554" name="Rectangle 2">
            <a:extLst>
              <a:ext uri="{FF2B5EF4-FFF2-40B4-BE49-F238E27FC236}">
                <a16:creationId xmlns:a16="http://schemas.microsoft.com/office/drawing/2014/main" id="{22BDFB20-35A8-44E5-ACE7-D3DDE0AEE9D8}"/>
              </a:ext>
            </a:extLst>
          </p:cNvPr>
          <p:cNvSpPr>
            <a:spLocks noGrp="1" noChangeArrowheads="1"/>
          </p:cNvSpPr>
          <p:nvPr>
            <p:ph type="title" idx="4294967295"/>
          </p:nvPr>
        </p:nvSpPr>
        <p:spPr>
          <a:xfrm>
            <a:off x="0" y="242888"/>
            <a:ext cx="10515600" cy="1325562"/>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Objectives</a:t>
            </a:r>
            <a:endParaRPr lang="en-US" altLang="en-US" b="1" dirty="0">
              <a:latin typeface="Arial" panose="020B0604020202020204" pitchFamily="34" charset="0"/>
              <a:cs typeface="Arial" panose="020B0604020202020204" pitchFamily="34" charset="0"/>
            </a:endParaRPr>
          </a:p>
        </p:txBody>
      </p:sp>
      <p:sp>
        <p:nvSpPr>
          <p:cNvPr id="151555" name="Rectangle 3">
            <a:extLst>
              <a:ext uri="{FF2B5EF4-FFF2-40B4-BE49-F238E27FC236}">
                <a16:creationId xmlns:a16="http://schemas.microsoft.com/office/drawing/2014/main" id="{D8D0F242-3513-4E7F-B001-7F7A3B8614C5}"/>
              </a:ext>
            </a:extLst>
          </p:cNvPr>
          <p:cNvSpPr>
            <a:spLocks noGrp="1" noChangeArrowheads="1"/>
          </p:cNvSpPr>
          <p:nvPr>
            <p:ph type="body" idx="4294967295"/>
          </p:nvPr>
        </p:nvSpPr>
        <p:spPr>
          <a:xfrm>
            <a:off x="809897" y="1877876"/>
            <a:ext cx="10388600" cy="4351338"/>
          </a:xfrm>
          <a:prstGeom prst="rect">
            <a:avLst/>
          </a:prstGeom>
          <a:ln/>
        </p:spPr>
        <p:txBody>
          <a:bodyPr vert="horz" lIns="90488" tIns="44450" rIns="90488" bIns="44450" rtlCol="0">
            <a:normAutofit/>
          </a:bodyPr>
          <a:lstStyle/>
          <a:p>
            <a:r>
              <a:rPr lang="en-US" altLang="en-US" b="1" dirty="0">
                <a:latin typeface="Arial" panose="020B0604020202020204" pitchFamily="34" charset="0"/>
                <a:cs typeface="Arial" panose="020B0604020202020204" pitchFamily="34" charset="0"/>
              </a:rPr>
              <a:t>Survivor benefits – </a:t>
            </a:r>
            <a:r>
              <a:rPr lang="en-US" altLang="en-US" dirty="0">
                <a:latin typeface="Arial" panose="020B0604020202020204" pitchFamily="34" charset="0"/>
                <a:cs typeface="Arial" panose="020B0604020202020204" pitchFamily="34" charset="0"/>
              </a:rPr>
              <a:t>recurring benefits designed to assist eligible dependents of deceased veterans </a:t>
            </a:r>
          </a:p>
          <a:p>
            <a:endParaRPr lang="en-US" altLang="en-US" dirty="0">
              <a:latin typeface="Arial" panose="020B0604020202020204" pitchFamily="34" charset="0"/>
              <a:cs typeface="Arial" panose="020B0604020202020204" pitchFamily="34" charset="0"/>
            </a:endParaRPr>
          </a:p>
          <a:p>
            <a:r>
              <a:rPr lang="en-US" altLang="en-US" b="1" dirty="0">
                <a:latin typeface="Arial" panose="020B0604020202020204" pitchFamily="34" charset="0"/>
                <a:cs typeface="Arial" panose="020B0604020202020204" pitchFamily="34" charset="0"/>
              </a:rPr>
              <a:t>Burial benefits – </a:t>
            </a:r>
            <a:r>
              <a:rPr lang="en-US" altLang="en-US" dirty="0">
                <a:latin typeface="Arial" panose="020B0604020202020204" pitchFamily="34" charset="0"/>
                <a:cs typeface="Arial" panose="020B0604020202020204" pitchFamily="34" charset="0"/>
              </a:rPr>
              <a:t>one-time benefit(s) designed to assist claimants in meeting burial costs of eligible veteran</a:t>
            </a:r>
          </a:p>
          <a:p>
            <a:pPr marL="342900" indent="-342900">
              <a:buNone/>
            </a:pPr>
            <a:endParaRPr lang="en-US" altLang="en-US" dirty="0">
              <a:cs typeface="Times New Roman" panose="02020603050405020304"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7" name="Rectangle 3">
            <a:extLst>
              <a:ext uri="{FF2B5EF4-FFF2-40B4-BE49-F238E27FC236}">
                <a16:creationId xmlns:a16="http://schemas.microsoft.com/office/drawing/2014/main" id="{941A1DEF-7723-4AB7-9986-C09D8264F27E}"/>
              </a:ext>
            </a:extLst>
          </p:cNvPr>
          <p:cNvSpPr>
            <a:spLocks noGrp="1" noChangeArrowheads="1"/>
          </p:cNvSpPr>
          <p:nvPr>
            <p:ph idx="1"/>
          </p:nvPr>
        </p:nvSpPr>
        <p:spPr>
          <a:xfrm>
            <a:off x="609600" y="1600201"/>
            <a:ext cx="10972799" cy="4525963"/>
          </a:xfrm>
        </p:spPr>
        <p:txBody>
          <a:bodyPr>
            <a:normAutofit fontScale="92500"/>
          </a:bodyPr>
          <a:lstStyle/>
          <a:p>
            <a:r>
              <a:rPr lang="en-US" altLang="en-US" dirty="0"/>
              <a:t>PL116-23 Blue Water Navy Vietnam Veterans Act of 2019</a:t>
            </a:r>
          </a:p>
          <a:p>
            <a:r>
              <a:rPr lang="en-US" altLang="en-US" dirty="0"/>
              <a:t>Presumption of herbicide exposure when</a:t>
            </a:r>
          </a:p>
          <a:p>
            <a:pPr lvl="1">
              <a:lnSpc>
                <a:spcPct val="110000"/>
              </a:lnSpc>
            </a:pPr>
            <a:r>
              <a:rPr lang="en-US" altLang="en-US" dirty="0"/>
              <a:t>Vessel operated not more than 12 nautical miles seaward of line commencing on southwest demarcation line of waters of Vietnam and Cambodia and intersecting coordinates listed in PL 116-23</a:t>
            </a:r>
          </a:p>
          <a:p>
            <a:r>
              <a:rPr lang="en-US" altLang="en-US" dirty="0"/>
              <a:t>Presumption of herbicide exposure limited to dates 1-9-62 to 5-7-75</a:t>
            </a:r>
          </a:p>
          <a:p>
            <a:pPr lvl="1">
              <a:lnSpc>
                <a:spcPct val="110000"/>
              </a:lnSpc>
            </a:pPr>
            <a:r>
              <a:rPr lang="en-US" altLang="en-US" dirty="0"/>
              <a:t>Vietnam service expansion earlier than 1-9-62 only establishes potential eligibility for wartime service for “in country” service</a:t>
            </a:r>
          </a:p>
          <a:p>
            <a:endParaRPr lang="en-US" altLang="en-US" dirty="0"/>
          </a:p>
        </p:txBody>
      </p:sp>
      <p:sp>
        <p:nvSpPr>
          <p:cNvPr id="4" name="Slide Number Placeholder 3">
            <a:extLst>
              <a:ext uri="{FF2B5EF4-FFF2-40B4-BE49-F238E27FC236}">
                <a16:creationId xmlns:a16="http://schemas.microsoft.com/office/drawing/2014/main" id="{0AE48863-B769-4C20-B1D8-F3FC44231AC0}"/>
              </a:ext>
            </a:extLst>
          </p:cNvPr>
          <p:cNvSpPr>
            <a:spLocks noGrp="1"/>
          </p:cNvSpPr>
          <p:nvPr>
            <p:ph type="sldNum" sz="quarter" idx="12"/>
          </p:nvPr>
        </p:nvSpPr>
        <p:spPr/>
        <p:txBody>
          <a:bodyPr/>
          <a:lstStyle/>
          <a:p>
            <a:fld id="{D0934E9A-07B4-4DDC-B54F-C0C085BB0A26}" type="slidenum">
              <a:rPr lang="en-US" altLang="en-US"/>
              <a:pPr/>
              <a:t>20</a:t>
            </a:fld>
            <a:endParaRPr lang="en-US" altLang="en-US"/>
          </a:p>
        </p:txBody>
      </p:sp>
      <p:sp>
        <p:nvSpPr>
          <p:cNvPr id="359426" name="Rectangle 2">
            <a:extLst>
              <a:ext uri="{FF2B5EF4-FFF2-40B4-BE49-F238E27FC236}">
                <a16:creationId xmlns:a16="http://schemas.microsoft.com/office/drawing/2014/main" id="{EAFA3A1A-4D39-49D8-9779-57DB2273A44C}"/>
              </a:ext>
            </a:extLst>
          </p:cNvPr>
          <p:cNvSpPr>
            <a:spLocks noGrp="1" noChangeArrowheads="1"/>
          </p:cNvSpPr>
          <p:nvPr>
            <p:ph type="title"/>
          </p:nvPr>
        </p:nvSpPr>
        <p:spPr/>
        <p:txBody>
          <a:bodyPr/>
          <a:lstStyle/>
          <a:p>
            <a:r>
              <a:rPr lang="en-US" altLang="en-US"/>
              <a:t>Ratings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9" name="Rectangle 3">
            <a:extLst>
              <a:ext uri="{FF2B5EF4-FFF2-40B4-BE49-F238E27FC236}">
                <a16:creationId xmlns:a16="http://schemas.microsoft.com/office/drawing/2014/main" id="{57A16304-FCE3-4090-AA8F-F57432E82082}"/>
              </a:ext>
            </a:extLst>
          </p:cNvPr>
          <p:cNvSpPr>
            <a:spLocks noGrp="1" noChangeArrowheads="1"/>
          </p:cNvSpPr>
          <p:nvPr>
            <p:ph idx="1"/>
          </p:nvPr>
        </p:nvSpPr>
        <p:spPr>
          <a:xfrm>
            <a:off x="596537" y="1390406"/>
            <a:ext cx="10998925" cy="4343400"/>
          </a:xfrm>
        </p:spPr>
        <p:txBody>
          <a:bodyPr>
            <a:noAutofit/>
          </a:bodyPr>
          <a:lstStyle/>
          <a:p>
            <a:pPr marL="285750" indent="-285750">
              <a:lnSpc>
                <a:spcPct val="79000"/>
              </a:lnSpc>
            </a:pPr>
            <a:r>
              <a:rPr lang="en-US" altLang="en-US" dirty="0"/>
              <a:t>DIC payable as if service connected death when veteran in receipt of or entitled to receive compensation for total disabling service connected condition for</a:t>
            </a:r>
          </a:p>
          <a:p>
            <a:pPr lvl="1">
              <a:lnSpc>
                <a:spcPct val="79000"/>
              </a:lnSpc>
            </a:pPr>
            <a:endParaRPr lang="en-US" altLang="en-US" sz="1000" dirty="0"/>
          </a:p>
          <a:p>
            <a:pPr lvl="1">
              <a:lnSpc>
                <a:spcPct val="79000"/>
              </a:lnSpc>
            </a:pPr>
            <a:r>
              <a:rPr lang="en-US" altLang="en-US" dirty="0"/>
              <a:t>10 or more years immediately preceding death, </a:t>
            </a:r>
            <a:r>
              <a:rPr lang="en-US" altLang="en-US" b="1" i="1" dirty="0">
                <a:solidFill>
                  <a:schemeClr val="tx2"/>
                </a:solidFill>
              </a:rPr>
              <a:t>or</a:t>
            </a:r>
          </a:p>
          <a:p>
            <a:pPr lvl="1">
              <a:lnSpc>
                <a:spcPct val="79000"/>
              </a:lnSpc>
            </a:pPr>
            <a:r>
              <a:rPr lang="en-US" altLang="en-US" dirty="0"/>
              <a:t>Continuously for period not less than 5 years from date of separation from service until death, </a:t>
            </a:r>
            <a:r>
              <a:rPr lang="en-US" altLang="en-US" b="1" i="1" dirty="0">
                <a:solidFill>
                  <a:schemeClr val="tx2"/>
                </a:solidFill>
              </a:rPr>
              <a:t>or</a:t>
            </a:r>
          </a:p>
          <a:p>
            <a:pPr lvl="1">
              <a:lnSpc>
                <a:spcPct val="79000"/>
              </a:lnSpc>
            </a:pPr>
            <a:r>
              <a:rPr lang="en-US" altLang="en-US" dirty="0"/>
              <a:t>For period of not less than 1 year preceding death for former POW</a:t>
            </a:r>
          </a:p>
          <a:p>
            <a:pPr marL="285750" indent="-285750">
              <a:lnSpc>
                <a:spcPct val="79000"/>
              </a:lnSpc>
            </a:pPr>
            <a:endParaRPr lang="en-US" altLang="en-US" sz="1000" dirty="0"/>
          </a:p>
          <a:p>
            <a:pPr marL="285750" indent="-285750">
              <a:lnSpc>
                <a:spcPct val="79000"/>
              </a:lnSpc>
            </a:pPr>
            <a:r>
              <a:rPr lang="en-US" altLang="en-US" dirty="0"/>
              <a:t>Total rating due to individual unemployability meets requirement</a:t>
            </a:r>
          </a:p>
          <a:p>
            <a:pPr marL="285750" indent="-285750" algn="r">
              <a:lnSpc>
                <a:spcPct val="79000"/>
              </a:lnSpc>
              <a:buNone/>
            </a:pPr>
            <a:r>
              <a:rPr lang="en-US" altLang="en-US" sz="1800" b="1" i="1" dirty="0">
                <a:solidFill>
                  <a:schemeClr val="tx2"/>
                </a:solidFill>
              </a:rPr>
              <a:t>38 CFR 3.22</a:t>
            </a:r>
          </a:p>
        </p:txBody>
      </p:sp>
      <p:sp>
        <p:nvSpPr>
          <p:cNvPr id="4" name="Slide Number Placeholder 3">
            <a:extLst>
              <a:ext uri="{FF2B5EF4-FFF2-40B4-BE49-F238E27FC236}">
                <a16:creationId xmlns:a16="http://schemas.microsoft.com/office/drawing/2014/main" id="{FDDCE9C8-879A-4206-A227-0D204D873808}"/>
              </a:ext>
            </a:extLst>
          </p:cNvPr>
          <p:cNvSpPr>
            <a:spLocks noGrp="1"/>
          </p:cNvSpPr>
          <p:nvPr>
            <p:ph type="sldNum" sz="quarter" idx="12"/>
          </p:nvPr>
        </p:nvSpPr>
        <p:spPr/>
        <p:txBody>
          <a:bodyPr/>
          <a:lstStyle/>
          <a:p>
            <a:fld id="{B7882BF0-FE58-49E7-A7D5-CF86933F609A}" type="slidenum">
              <a:rPr lang="en-US" altLang="en-US"/>
              <a:pPr/>
              <a:t>21</a:t>
            </a:fld>
            <a:endParaRPr lang="en-US" altLang="en-US"/>
          </a:p>
        </p:txBody>
      </p:sp>
      <p:sp>
        <p:nvSpPr>
          <p:cNvPr id="173058" name="Rectangle 2">
            <a:extLst>
              <a:ext uri="{FF2B5EF4-FFF2-40B4-BE49-F238E27FC236}">
                <a16:creationId xmlns:a16="http://schemas.microsoft.com/office/drawing/2014/main" id="{DB175310-E593-4AD7-BE8E-100606CF4EC9}"/>
              </a:ext>
            </a:extLst>
          </p:cNvPr>
          <p:cNvSpPr>
            <a:spLocks noGrp="1" noChangeArrowheads="1"/>
          </p:cNvSpPr>
          <p:nvPr>
            <p:ph type="title"/>
          </p:nvPr>
        </p:nvSpPr>
        <p:spPr/>
        <p:txBody>
          <a:bodyPr/>
          <a:lstStyle/>
          <a:p>
            <a:r>
              <a:rPr lang="en-US" altLang="en-US"/>
              <a:t>38 USC 1318</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5" name="Rectangle 3">
            <a:extLst>
              <a:ext uri="{FF2B5EF4-FFF2-40B4-BE49-F238E27FC236}">
                <a16:creationId xmlns:a16="http://schemas.microsoft.com/office/drawing/2014/main" id="{30DC28AC-6733-498A-8E23-262A3798E628}"/>
              </a:ext>
            </a:extLst>
          </p:cNvPr>
          <p:cNvSpPr>
            <a:spLocks noGrp="1" noChangeArrowheads="1"/>
          </p:cNvSpPr>
          <p:nvPr>
            <p:ph idx="1"/>
          </p:nvPr>
        </p:nvSpPr>
        <p:spPr>
          <a:xfrm>
            <a:off x="600891" y="1393236"/>
            <a:ext cx="10752909" cy="4882058"/>
          </a:xfrm>
        </p:spPr>
        <p:txBody>
          <a:bodyPr/>
          <a:lstStyle/>
          <a:p>
            <a:r>
              <a:rPr lang="en-US" altLang="en-US" dirty="0"/>
              <a:t>Must specifically claim/no inference</a:t>
            </a:r>
          </a:p>
          <a:p>
            <a:r>
              <a:rPr lang="en-US" altLang="en-US" dirty="0"/>
              <a:t>Payment of DIC for death that is</a:t>
            </a:r>
          </a:p>
          <a:p>
            <a:pPr lvl="1"/>
            <a:r>
              <a:rPr lang="en-US" altLang="en-US" sz="2000" dirty="0"/>
              <a:t>Not result of veteran’s willful misconduct</a:t>
            </a:r>
          </a:p>
          <a:p>
            <a:pPr lvl="1"/>
            <a:r>
              <a:rPr lang="en-US" altLang="en-US" sz="2000" dirty="0"/>
              <a:t>Attributable to</a:t>
            </a:r>
          </a:p>
          <a:p>
            <a:pPr lvl="2"/>
            <a:r>
              <a:rPr lang="en-US" altLang="en-US" dirty="0"/>
              <a:t>Hospital care, medical/surgical treatment, or examination furnished either by VA employee or in VA facility (38 USC 1701(3)(A) </a:t>
            </a:r>
            <a:r>
              <a:rPr lang="en-US" altLang="en-US" b="1" i="1" dirty="0">
                <a:solidFill>
                  <a:srgbClr val="FF0000"/>
                </a:solidFill>
              </a:rPr>
              <a:t>or</a:t>
            </a:r>
          </a:p>
          <a:p>
            <a:pPr lvl="2"/>
            <a:r>
              <a:rPr lang="en-US" altLang="en-US" dirty="0"/>
              <a:t>Participation in vocational rehabilitation training under 38 USC Chapter 31, </a:t>
            </a:r>
            <a:r>
              <a:rPr lang="en-US" altLang="en-US" b="1" i="1" dirty="0">
                <a:solidFill>
                  <a:srgbClr val="FF0000"/>
                </a:solidFill>
              </a:rPr>
              <a:t>or</a:t>
            </a:r>
          </a:p>
          <a:p>
            <a:pPr lvl="2"/>
            <a:r>
              <a:rPr lang="en-US" altLang="en-US" dirty="0"/>
              <a:t>Participation in compensated work therapy</a:t>
            </a:r>
          </a:p>
        </p:txBody>
      </p:sp>
      <p:sp>
        <p:nvSpPr>
          <p:cNvPr id="4" name="Slide Number Placeholder 3">
            <a:extLst>
              <a:ext uri="{FF2B5EF4-FFF2-40B4-BE49-F238E27FC236}">
                <a16:creationId xmlns:a16="http://schemas.microsoft.com/office/drawing/2014/main" id="{4254CBEC-9D1F-4DB6-9493-A6C43A82B6DC}"/>
              </a:ext>
            </a:extLst>
          </p:cNvPr>
          <p:cNvSpPr>
            <a:spLocks noGrp="1"/>
          </p:cNvSpPr>
          <p:nvPr>
            <p:ph type="sldNum" sz="quarter" idx="12"/>
          </p:nvPr>
        </p:nvSpPr>
        <p:spPr/>
        <p:txBody>
          <a:bodyPr/>
          <a:lstStyle/>
          <a:p>
            <a:fld id="{153908F4-1D44-40F2-9268-E122E5726D59}" type="slidenum">
              <a:rPr lang="en-US" altLang="en-US"/>
              <a:pPr/>
              <a:t>22</a:t>
            </a:fld>
            <a:endParaRPr lang="en-US" altLang="en-US"/>
          </a:p>
        </p:txBody>
      </p:sp>
      <p:sp>
        <p:nvSpPr>
          <p:cNvPr id="361474" name="Rectangle 2">
            <a:extLst>
              <a:ext uri="{FF2B5EF4-FFF2-40B4-BE49-F238E27FC236}">
                <a16:creationId xmlns:a16="http://schemas.microsoft.com/office/drawing/2014/main" id="{4286B06D-94CA-49C8-9700-F746E4D49F04}"/>
              </a:ext>
            </a:extLst>
          </p:cNvPr>
          <p:cNvSpPr>
            <a:spLocks noGrp="1" noChangeArrowheads="1"/>
          </p:cNvSpPr>
          <p:nvPr>
            <p:ph type="title"/>
          </p:nvPr>
        </p:nvSpPr>
        <p:spPr/>
        <p:txBody>
          <a:bodyPr/>
          <a:lstStyle/>
          <a:p>
            <a:r>
              <a:rPr lang="en-US" altLang="en-US"/>
              <a:t>38 USC 1151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9" name="Rectangle 3">
            <a:extLst>
              <a:ext uri="{FF2B5EF4-FFF2-40B4-BE49-F238E27FC236}">
                <a16:creationId xmlns:a16="http://schemas.microsoft.com/office/drawing/2014/main" id="{CA33E91D-75C5-4909-84EC-76C7F54C7400}"/>
              </a:ext>
            </a:extLst>
          </p:cNvPr>
          <p:cNvSpPr>
            <a:spLocks noGrp="1" noChangeArrowheads="1"/>
          </p:cNvSpPr>
          <p:nvPr>
            <p:ph idx="1"/>
          </p:nvPr>
        </p:nvSpPr>
        <p:spPr>
          <a:xfrm>
            <a:off x="592183" y="1393236"/>
            <a:ext cx="10761617" cy="4882058"/>
          </a:xfrm>
        </p:spPr>
        <p:txBody>
          <a:bodyPr/>
          <a:lstStyle/>
          <a:p>
            <a:r>
              <a:rPr lang="en-US" altLang="en-US" dirty="0"/>
              <a:t>Domiciliary care is NOT considered VA hospital care, medical/surgical treatment, or an examination for purposes of 38 USC 1151</a:t>
            </a:r>
          </a:p>
          <a:p>
            <a:r>
              <a:rPr lang="en-US" altLang="en-US" dirty="0"/>
              <a:t>Hospital care for purposes of 38 USC 1151 does not include treatment/care provided in non-VA facility under VA contract</a:t>
            </a:r>
          </a:p>
          <a:p>
            <a:r>
              <a:rPr lang="en-US" altLang="en-US" dirty="0"/>
              <a:t>VA treatment/examination resulting in additional disability/death coincident with veteran’s residence in a contracted non-VA facility </a:t>
            </a:r>
            <a:r>
              <a:rPr lang="en-US" altLang="en-US" b="1" u="sng" dirty="0">
                <a:solidFill>
                  <a:srgbClr val="FF0000"/>
                </a:solidFill>
              </a:rPr>
              <a:t>MIGHT</a:t>
            </a:r>
            <a:r>
              <a:rPr lang="en-US" altLang="en-US" dirty="0"/>
              <a:t> meet 38 USC 1151</a:t>
            </a:r>
          </a:p>
          <a:p>
            <a:pPr algn="r">
              <a:buFont typeface="Arial" panose="020B0604020202020204" pitchFamily="34" charset="0"/>
              <a:buNone/>
            </a:pPr>
            <a:r>
              <a:rPr lang="en-US" altLang="en-US" sz="2400" b="1" i="1" dirty="0">
                <a:solidFill>
                  <a:schemeClr val="tx2"/>
                </a:solidFill>
              </a:rPr>
              <a:t>38 CFR 3.361</a:t>
            </a:r>
          </a:p>
        </p:txBody>
      </p:sp>
      <p:sp>
        <p:nvSpPr>
          <p:cNvPr id="4" name="Slide Number Placeholder 3">
            <a:extLst>
              <a:ext uri="{FF2B5EF4-FFF2-40B4-BE49-F238E27FC236}">
                <a16:creationId xmlns:a16="http://schemas.microsoft.com/office/drawing/2014/main" id="{F0E7E5B0-9F05-4CDB-A7F2-EE60161434CD}"/>
              </a:ext>
            </a:extLst>
          </p:cNvPr>
          <p:cNvSpPr>
            <a:spLocks noGrp="1"/>
          </p:cNvSpPr>
          <p:nvPr>
            <p:ph type="sldNum" sz="quarter" idx="12"/>
          </p:nvPr>
        </p:nvSpPr>
        <p:spPr/>
        <p:txBody>
          <a:bodyPr/>
          <a:lstStyle/>
          <a:p>
            <a:fld id="{C003AC38-1D89-4317-9307-2EB121AF684D}" type="slidenum">
              <a:rPr lang="en-US" altLang="en-US"/>
              <a:pPr/>
              <a:t>23</a:t>
            </a:fld>
            <a:endParaRPr lang="en-US" altLang="en-US"/>
          </a:p>
        </p:txBody>
      </p:sp>
      <p:sp>
        <p:nvSpPr>
          <p:cNvPr id="362498" name="Rectangle 2">
            <a:extLst>
              <a:ext uri="{FF2B5EF4-FFF2-40B4-BE49-F238E27FC236}">
                <a16:creationId xmlns:a16="http://schemas.microsoft.com/office/drawing/2014/main" id="{56367EA1-040B-4843-93B4-6CC8285D985E}"/>
              </a:ext>
            </a:extLst>
          </p:cNvPr>
          <p:cNvSpPr>
            <a:spLocks noGrp="1" noChangeArrowheads="1"/>
          </p:cNvSpPr>
          <p:nvPr>
            <p:ph type="title"/>
          </p:nvPr>
        </p:nvSpPr>
        <p:spPr/>
        <p:txBody>
          <a:bodyPr/>
          <a:lstStyle/>
          <a:p>
            <a:r>
              <a:rPr lang="en-US" altLang="en-US"/>
              <a:t>NOTES: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Rectangle 3">
            <a:extLst>
              <a:ext uri="{FF2B5EF4-FFF2-40B4-BE49-F238E27FC236}">
                <a16:creationId xmlns:a16="http://schemas.microsoft.com/office/drawing/2014/main" id="{3BA1A338-8AD0-4049-A113-55CBF5E03ACF}"/>
              </a:ext>
            </a:extLst>
          </p:cNvPr>
          <p:cNvSpPr>
            <a:spLocks noGrp="1" noChangeArrowheads="1"/>
          </p:cNvSpPr>
          <p:nvPr>
            <p:ph idx="1"/>
          </p:nvPr>
        </p:nvSpPr>
        <p:spPr>
          <a:xfrm>
            <a:off x="618309" y="1828800"/>
            <a:ext cx="10964091" cy="4419600"/>
          </a:xfrm>
        </p:spPr>
        <p:txBody>
          <a:bodyPr/>
          <a:lstStyle/>
          <a:p>
            <a:pPr marL="285750" indent="-285750"/>
            <a:r>
              <a:rPr lang="en-US" altLang="en-US" dirty="0"/>
              <a:t>Eligible individuals</a:t>
            </a:r>
          </a:p>
          <a:p>
            <a:pPr lvl="1"/>
            <a:r>
              <a:rPr lang="en-US" altLang="en-US" dirty="0" err="1"/>
              <a:t>Unremarried</a:t>
            </a:r>
            <a:r>
              <a:rPr lang="en-US" altLang="en-US" dirty="0"/>
              <a:t> or whose marriage ended  (38 CFR 3.50)</a:t>
            </a:r>
          </a:p>
          <a:p>
            <a:pPr lvl="1"/>
            <a:r>
              <a:rPr lang="en-US" altLang="en-US" dirty="0"/>
              <a:t>Remarried on or after age 55 </a:t>
            </a:r>
            <a:r>
              <a:rPr lang="en-US" altLang="en-US" b="1" i="1" dirty="0">
                <a:solidFill>
                  <a:schemeClr val="tx2"/>
                </a:solidFill>
              </a:rPr>
              <a:t>(changed 1-5-21)</a:t>
            </a:r>
            <a:r>
              <a:rPr lang="en-US" altLang="en-US" i="1" dirty="0">
                <a:solidFill>
                  <a:schemeClr val="tx2"/>
                </a:solidFill>
              </a:rPr>
              <a:t> </a:t>
            </a:r>
            <a:r>
              <a:rPr lang="en-US" altLang="en-US" b="1" i="1" dirty="0">
                <a:solidFill>
                  <a:schemeClr val="tx2"/>
                </a:solidFill>
              </a:rPr>
              <a:t>(age 57 from 12-16-03 to 1-4-21)(PL 107-330, PL 116-315, PL 108-183)</a:t>
            </a:r>
          </a:p>
          <a:p>
            <a:pPr lvl="1"/>
            <a:r>
              <a:rPr lang="en-US" altLang="en-US" dirty="0"/>
              <a:t>Unmarried children under age 18 (38 CFR 3.57 and 3.58)</a:t>
            </a:r>
          </a:p>
          <a:p>
            <a:pPr lvl="1"/>
            <a:r>
              <a:rPr lang="en-US" altLang="en-US" dirty="0"/>
              <a:t>Unmarried students between 18 and 23 attending a VA approved school</a:t>
            </a:r>
          </a:p>
          <a:p>
            <a:pPr lvl="1"/>
            <a:r>
              <a:rPr lang="en-US" altLang="en-US" dirty="0"/>
              <a:t>Adult helpless children age 18 and over</a:t>
            </a:r>
          </a:p>
          <a:p>
            <a:pPr lvl="1"/>
            <a:r>
              <a:rPr lang="en-US" altLang="en-US" dirty="0"/>
              <a:t>Parents with low income (38 CFR 3.58)</a:t>
            </a:r>
          </a:p>
        </p:txBody>
      </p:sp>
      <p:sp>
        <p:nvSpPr>
          <p:cNvPr id="4" name="Slide Number Placeholder 3">
            <a:extLst>
              <a:ext uri="{FF2B5EF4-FFF2-40B4-BE49-F238E27FC236}">
                <a16:creationId xmlns:a16="http://schemas.microsoft.com/office/drawing/2014/main" id="{E1127E61-1F66-40C2-8EEE-73C2738505F8}"/>
              </a:ext>
            </a:extLst>
          </p:cNvPr>
          <p:cNvSpPr>
            <a:spLocks noGrp="1"/>
          </p:cNvSpPr>
          <p:nvPr>
            <p:ph type="sldNum" sz="quarter" idx="12"/>
          </p:nvPr>
        </p:nvSpPr>
        <p:spPr/>
        <p:txBody>
          <a:bodyPr/>
          <a:lstStyle/>
          <a:p>
            <a:fld id="{230F0C44-6153-4F92-AE7F-E77957C52853}" type="slidenum">
              <a:rPr lang="en-US" altLang="en-US"/>
              <a:pPr/>
              <a:t>24</a:t>
            </a:fld>
            <a:endParaRPr lang="en-US" altLang="en-US"/>
          </a:p>
        </p:txBody>
      </p:sp>
      <p:sp>
        <p:nvSpPr>
          <p:cNvPr id="174082" name="Rectangle 2">
            <a:extLst>
              <a:ext uri="{FF2B5EF4-FFF2-40B4-BE49-F238E27FC236}">
                <a16:creationId xmlns:a16="http://schemas.microsoft.com/office/drawing/2014/main" id="{02589A2D-EE81-45FA-85C5-E301DCA0103B}"/>
              </a:ext>
            </a:extLst>
          </p:cNvPr>
          <p:cNvSpPr>
            <a:spLocks noGrp="1" noChangeArrowheads="1"/>
          </p:cNvSpPr>
          <p:nvPr>
            <p:ph type="title"/>
          </p:nvPr>
        </p:nvSpPr>
        <p:spPr/>
        <p:txBody>
          <a:bodyPr/>
          <a:lstStyle/>
          <a:p>
            <a:r>
              <a:rPr lang="en-US" altLang="en-US"/>
              <a:t>DIC</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F88DDAE-1B00-487F-B857-1370862EF014}"/>
              </a:ext>
            </a:extLst>
          </p:cNvPr>
          <p:cNvSpPr>
            <a:spLocks noGrp="1"/>
          </p:cNvSpPr>
          <p:nvPr>
            <p:ph type="sldNum" sz="quarter" idx="12"/>
          </p:nvPr>
        </p:nvSpPr>
        <p:spPr/>
        <p:txBody>
          <a:bodyPr/>
          <a:lstStyle/>
          <a:p>
            <a:fld id="{2B2ACF83-E799-45C8-8ACB-F326262C0499}" type="slidenum">
              <a:rPr lang="en-US" altLang="en-US"/>
              <a:pPr/>
              <a:t>25</a:t>
            </a:fld>
            <a:endParaRPr lang="en-US" altLang="en-US"/>
          </a:p>
        </p:txBody>
      </p:sp>
      <p:sp>
        <p:nvSpPr>
          <p:cNvPr id="386050" name="Rectangle 2">
            <a:extLst>
              <a:ext uri="{FF2B5EF4-FFF2-40B4-BE49-F238E27FC236}">
                <a16:creationId xmlns:a16="http://schemas.microsoft.com/office/drawing/2014/main" id="{EF032DF1-23DF-448B-B686-BA69C570C049}"/>
              </a:ext>
            </a:extLst>
          </p:cNvPr>
          <p:cNvSpPr>
            <a:spLocks noGrp="1" noChangeArrowheads="1"/>
          </p:cNvSpPr>
          <p:nvPr>
            <p:ph type="title"/>
          </p:nvPr>
        </p:nvSpPr>
        <p:spPr/>
        <p:txBody>
          <a:bodyPr/>
          <a:lstStyle/>
          <a:p>
            <a:r>
              <a:rPr lang="en-US" altLang="en-US" dirty="0"/>
              <a:t>Survivor Benefit Plan and DIC</a:t>
            </a:r>
          </a:p>
        </p:txBody>
      </p:sp>
      <p:sp>
        <p:nvSpPr>
          <p:cNvPr id="7" name="Rectangle 3">
            <a:extLst>
              <a:ext uri="{FF2B5EF4-FFF2-40B4-BE49-F238E27FC236}">
                <a16:creationId xmlns:a16="http://schemas.microsoft.com/office/drawing/2014/main" id="{ABCA45F3-9B20-4399-B4AE-A2B435408BF7}"/>
              </a:ext>
            </a:extLst>
          </p:cNvPr>
          <p:cNvSpPr txBox="1">
            <a:spLocks noChangeArrowheads="1"/>
          </p:cNvSpPr>
          <p:nvPr/>
        </p:nvSpPr>
        <p:spPr>
          <a:xfrm>
            <a:off x="457199" y="1600200"/>
            <a:ext cx="11133909"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r>
              <a:rPr lang="en-US" altLang="en-US" sz="2800" dirty="0"/>
              <a:t>PL 92-425 effective 9-21-72 prohibited concurrent receipt</a:t>
            </a:r>
          </a:p>
          <a:p>
            <a:pPr marL="285750" indent="-285750"/>
            <a:r>
              <a:rPr lang="en-US" altLang="en-US" sz="2800" dirty="0"/>
              <a:t>Combined benefits not to exceed higher of two benefits</a:t>
            </a:r>
          </a:p>
          <a:p>
            <a:pPr marL="285750" indent="-285750"/>
            <a:r>
              <a:rPr lang="en-US" altLang="en-US" sz="2800" dirty="0"/>
              <a:t>Only amount of DIC for surviving spouse used </a:t>
            </a:r>
            <a:r>
              <a:rPr lang="en-US" altLang="en-US" sz="2800" i="1" dirty="0"/>
              <a:t>(excluded additional amount for child)</a:t>
            </a:r>
          </a:p>
          <a:p>
            <a:pPr marL="285750" indent="-285750"/>
            <a:r>
              <a:rPr lang="en-US" altLang="en-US" sz="2800" dirty="0"/>
              <a:t>National Defense Authorization Act for Fiscal Year 2020 restored full benefits of both SBP and DIC on phased schedule</a:t>
            </a:r>
          </a:p>
          <a:p>
            <a:pPr lvl="1"/>
            <a:r>
              <a:rPr lang="en-US" altLang="en-US" sz="2400" dirty="0"/>
              <a:t>Phased in offset amount – full offset through 2020</a:t>
            </a:r>
          </a:p>
          <a:p>
            <a:pPr lvl="2"/>
            <a:r>
              <a:rPr lang="en-US" altLang="en-US" dirty="0"/>
              <a:t>2021 – 2/3 offset</a:t>
            </a:r>
          </a:p>
          <a:p>
            <a:pPr lvl="2"/>
            <a:r>
              <a:rPr lang="en-US" altLang="en-US" dirty="0"/>
              <a:t>2022 – 1/3 offset</a:t>
            </a:r>
          </a:p>
          <a:p>
            <a:pPr lvl="2"/>
            <a:r>
              <a:rPr lang="en-US" altLang="en-US" dirty="0"/>
              <a:t>2023 – no offset</a:t>
            </a:r>
          </a:p>
          <a:p>
            <a:pPr marL="285750" indent="-285750"/>
            <a:endParaRPr lang="en-US" altLang="en-US"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5" name="Rectangle 3">
            <a:extLst>
              <a:ext uri="{FF2B5EF4-FFF2-40B4-BE49-F238E27FC236}">
                <a16:creationId xmlns:a16="http://schemas.microsoft.com/office/drawing/2014/main" id="{D457992B-28F7-4C89-BCB0-4E76C3BEA5A6}"/>
              </a:ext>
            </a:extLst>
          </p:cNvPr>
          <p:cNvSpPr>
            <a:spLocks noGrp="1" noChangeArrowheads="1"/>
          </p:cNvSpPr>
          <p:nvPr>
            <p:ph idx="1"/>
          </p:nvPr>
        </p:nvSpPr>
        <p:spPr>
          <a:xfrm>
            <a:off x="742405" y="1295248"/>
            <a:ext cx="10515600" cy="4882058"/>
          </a:xfrm>
        </p:spPr>
        <p:txBody>
          <a:bodyPr/>
          <a:lstStyle/>
          <a:p>
            <a:pPr marL="285750" indent="-285750" defTabSz="914400"/>
            <a:r>
              <a:rPr lang="en-US" altLang="en-US" dirty="0"/>
              <a:t>Where DIC exceeded SBP</a:t>
            </a:r>
          </a:p>
          <a:p>
            <a:pPr marL="685800" lvl="1" indent="-228600" defTabSz="914400"/>
            <a:r>
              <a:rPr lang="en-US" altLang="en-US" sz="2400" dirty="0"/>
              <a:t>SBP offset per schedule on prior screen until 2023</a:t>
            </a:r>
          </a:p>
          <a:p>
            <a:pPr marL="285750" indent="-285750" defTabSz="914400"/>
            <a:endParaRPr lang="en-US" altLang="en-US" sz="1000" dirty="0"/>
          </a:p>
          <a:p>
            <a:pPr marL="285750" indent="-285750" defTabSz="914400"/>
            <a:r>
              <a:rPr lang="en-US" altLang="en-US" dirty="0"/>
              <a:t>Where SBP exceeded DIC</a:t>
            </a:r>
          </a:p>
          <a:p>
            <a:pPr marL="685800" lvl="1" indent="-228600" defTabSz="914400"/>
            <a:r>
              <a:rPr lang="en-US" altLang="en-US" sz="2400" dirty="0"/>
              <a:t>DFAS to offset rate of DIC for surviving spouse only according to schedule on prior screen until 2023</a:t>
            </a:r>
          </a:p>
          <a:p>
            <a:pPr marL="285750" indent="-285750" defTabSz="914400"/>
            <a:endParaRPr lang="en-US" altLang="en-US" sz="1000" dirty="0"/>
          </a:p>
          <a:p>
            <a:pPr marL="285750" indent="-285750" defTabSz="914400"/>
            <a:r>
              <a:rPr lang="en-US" altLang="en-US" dirty="0"/>
              <a:t>Payments of SBP to automatically begin or increase for those affected by offset according to schedule</a:t>
            </a:r>
          </a:p>
          <a:p>
            <a:pPr marL="685800" lvl="1" indent="-228600" defTabSz="914400"/>
            <a:r>
              <a:rPr lang="en-US" altLang="en-US" sz="2400" dirty="0"/>
              <a:t>Need to insure DFAS has current address of surviving spouse</a:t>
            </a:r>
          </a:p>
          <a:p>
            <a:pPr marL="285750" indent="-285750" defTabSz="914400">
              <a:lnSpc>
                <a:spcPct val="79000"/>
              </a:lnSpc>
            </a:pPr>
            <a:endParaRPr lang="en-US" altLang="en-US" sz="1000" dirty="0"/>
          </a:p>
          <a:p>
            <a:pPr marL="285750" indent="-285750" defTabSz="914400">
              <a:lnSpc>
                <a:spcPct val="79000"/>
              </a:lnSpc>
            </a:pPr>
            <a:r>
              <a:rPr lang="en-US" altLang="en-US" dirty="0"/>
              <a:t>Both SBP and DIC allow continuation of benefits if surviving spouse remarries at age 55 or older.</a:t>
            </a:r>
          </a:p>
          <a:p>
            <a:pPr marL="285750" indent="-285750"/>
            <a:endParaRPr lang="en-US" altLang="en-US" dirty="0"/>
          </a:p>
        </p:txBody>
      </p:sp>
      <p:sp>
        <p:nvSpPr>
          <p:cNvPr id="4" name="Slide Number Placeholder 3">
            <a:extLst>
              <a:ext uri="{FF2B5EF4-FFF2-40B4-BE49-F238E27FC236}">
                <a16:creationId xmlns:a16="http://schemas.microsoft.com/office/drawing/2014/main" id="{9C20510A-8E1F-4322-81B2-374A97E45DD8}"/>
              </a:ext>
            </a:extLst>
          </p:cNvPr>
          <p:cNvSpPr>
            <a:spLocks noGrp="1"/>
          </p:cNvSpPr>
          <p:nvPr>
            <p:ph type="sldNum" sz="quarter" idx="12"/>
          </p:nvPr>
        </p:nvSpPr>
        <p:spPr/>
        <p:txBody>
          <a:bodyPr/>
          <a:lstStyle/>
          <a:p>
            <a:fld id="{1FB6336B-4A90-484E-B9D4-30035E5E7173}" type="slidenum">
              <a:rPr lang="en-US" altLang="en-US"/>
              <a:pPr/>
              <a:t>26</a:t>
            </a:fld>
            <a:endParaRPr lang="en-US" altLang="en-US"/>
          </a:p>
        </p:txBody>
      </p:sp>
      <p:sp>
        <p:nvSpPr>
          <p:cNvPr id="387074" name="Rectangle 2">
            <a:extLst>
              <a:ext uri="{FF2B5EF4-FFF2-40B4-BE49-F238E27FC236}">
                <a16:creationId xmlns:a16="http://schemas.microsoft.com/office/drawing/2014/main" id="{6A7AACFE-496F-4C20-AB43-55B66386A76D}"/>
              </a:ext>
            </a:extLst>
          </p:cNvPr>
          <p:cNvSpPr>
            <a:spLocks noGrp="1" noChangeArrowheads="1"/>
          </p:cNvSpPr>
          <p:nvPr>
            <p:ph type="title"/>
          </p:nvPr>
        </p:nvSpPr>
        <p:spPr/>
        <p:txBody>
          <a:bodyPr/>
          <a:lstStyle/>
          <a:p>
            <a:r>
              <a:rPr lang="en-US" altLang="en-US"/>
              <a:t>SBP and DIC</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15BEC8D-AC9A-471B-B64C-3FE52704BAD9}"/>
              </a:ext>
            </a:extLst>
          </p:cNvPr>
          <p:cNvSpPr>
            <a:spLocks noGrp="1"/>
          </p:cNvSpPr>
          <p:nvPr>
            <p:ph type="sldNum" sz="quarter" idx="12"/>
          </p:nvPr>
        </p:nvSpPr>
        <p:spPr/>
        <p:txBody>
          <a:bodyPr/>
          <a:lstStyle/>
          <a:p>
            <a:fld id="{9CA140BF-9510-466C-AC2A-9024335A8DD2}" type="slidenum">
              <a:rPr lang="en-US" altLang="en-US"/>
              <a:pPr/>
              <a:t>27</a:t>
            </a:fld>
            <a:endParaRPr lang="en-US" altLang="en-US"/>
          </a:p>
        </p:txBody>
      </p:sp>
      <p:sp>
        <p:nvSpPr>
          <p:cNvPr id="389122" name="Rectangle 2">
            <a:extLst>
              <a:ext uri="{FF2B5EF4-FFF2-40B4-BE49-F238E27FC236}">
                <a16:creationId xmlns:a16="http://schemas.microsoft.com/office/drawing/2014/main" id="{870DBD30-4C84-43A5-85C2-2E3B54BBB7FD}"/>
              </a:ext>
            </a:extLst>
          </p:cNvPr>
          <p:cNvSpPr>
            <a:spLocks noGrp="1" noChangeArrowheads="1"/>
          </p:cNvSpPr>
          <p:nvPr>
            <p:ph type="title"/>
          </p:nvPr>
        </p:nvSpPr>
        <p:spPr/>
        <p:txBody>
          <a:bodyPr/>
          <a:lstStyle/>
          <a:p>
            <a:r>
              <a:rPr lang="en-US" altLang="en-US" dirty="0"/>
              <a:t>SBP and DIC</a:t>
            </a:r>
          </a:p>
        </p:txBody>
      </p:sp>
      <p:sp>
        <p:nvSpPr>
          <p:cNvPr id="7" name="Rectangle 3">
            <a:extLst>
              <a:ext uri="{FF2B5EF4-FFF2-40B4-BE49-F238E27FC236}">
                <a16:creationId xmlns:a16="http://schemas.microsoft.com/office/drawing/2014/main" id="{07434A15-2C43-4498-BCF7-617994CFD264}"/>
              </a:ext>
            </a:extLst>
          </p:cNvPr>
          <p:cNvSpPr txBox="1">
            <a:spLocks noChangeArrowheads="1"/>
          </p:cNvSpPr>
          <p:nvPr/>
        </p:nvSpPr>
        <p:spPr>
          <a:xfrm>
            <a:off x="387530" y="1365069"/>
            <a:ext cx="11438709"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pPr>
            <a:r>
              <a:rPr lang="en-US" altLang="en-US" sz="2600" dirty="0"/>
              <a:t>If veteran declined SBP before retirement – no entitlement now. Election to decline or reduce SBP coverage is irrevocable</a:t>
            </a:r>
          </a:p>
          <a:p>
            <a:pPr marL="285750" indent="-285750">
              <a:lnSpc>
                <a:spcPct val="100000"/>
              </a:lnSpc>
            </a:pPr>
            <a:r>
              <a:rPr lang="en-US" altLang="en-US" sz="2600" dirty="0"/>
              <a:t>If veteran had SBP but withdrew because he/she became 100% service connected and felt surviving spouse would receive DIC upon veteran’s death, SBP cannot be reinstated unless veteran reduces below 100% and requests restoration within one year of VA’s reduction while veteran alive.</a:t>
            </a:r>
          </a:p>
          <a:p>
            <a:pPr marL="285750" indent="-285750">
              <a:lnSpc>
                <a:spcPct val="100000"/>
              </a:lnSpc>
            </a:pPr>
            <a:r>
              <a:rPr lang="en-US" altLang="en-US" sz="2600" dirty="0"/>
              <a:t>Impact of surviving spouse’s assignment of SBP entitlement to a child has special provisions.  Certain circumstances could restore SBP entitlement to surviving spouse.  Contact Defense Finance and Accounting Service for more information.</a:t>
            </a:r>
          </a:p>
          <a:p>
            <a:pPr marL="285750" indent="-285750">
              <a:lnSpc>
                <a:spcPct val="100000"/>
              </a:lnSpc>
            </a:pPr>
            <a:r>
              <a:rPr lang="en-US" altLang="en-US" sz="2600" dirty="0">
                <a:hlinkClick r:id="rId2"/>
              </a:rPr>
              <a:t>https://www.dfas.mil/retiredmilitary/survivors/SBP-DIC-News.html</a:t>
            </a:r>
            <a:r>
              <a:rPr lang="en-US" altLang="en-US" sz="2600" dirty="0"/>
              <a:t> or 1-800-342-9647</a:t>
            </a:r>
          </a:p>
          <a:p>
            <a:pPr marL="285750" indent="-285750">
              <a:lnSpc>
                <a:spcPct val="79000"/>
              </a:lnSpc>
            </a:pPr>
            <a:endParaRPr lang="en-US" altLang="en-US"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76C2CC39-4DB3-41B8-8B86-DB0642B91C79}"/>
              </a:ext>
            </a:extLst>
          </p:cNvPr>
          <p:cNvSpPr>
            <a:spLocks noGrp="1"/>
          </p:cNvSpPr>
          <p:nvPr>
            <p:ph type="sldNum" sz="quarter" idx="12"/>
          </p:nvPr>
        </p:nvSpPr>
        <p:spPr/>
        <p:txBody>
          <a:bodyPr/>
          <a:lstStyle/>
          <a:p>
            <a:fld id="{07653FB5-1183-4F87-BACF-C65F7A5FBE19}" type="slidenum">
              <a:rPr lang="en-US" altLang="en-US"/>
              <a:pPr/>
              <a:t>28</a:t>
            </a:fld>
            <a:endParaRPr lang="en-US" altLang="en-US"/>
          </a:p>
        </p:txBody>
      </p:sp>
      <p:sp>
        <p:nvSpPr>
          <p:cNvPr id="175106" name="Rectangle 2">
            <a:extLst>
              <a:ext uri="{FF2B5EF4-FFF2-40B4-BE49-F238E27FC236}">
                <a16:creationId xmlns:a16="http://schemas.microsoft.com/office/drawing/2014/main" id="{19D5AB31-08A3-46E8-B22F-BEEEF76710AA}"/>
              </a:ext>
            </a:extLst>
          </p:cNvPr>
          <p:cNvSpPr>
            <a:spLocks noGrp="1" noChangeArrowheads="1"/>
          </p:cNvSpPr>
          <p:nvPr>
            <p:ph type="title" idx="4294967295"/>
          </p:nvPr>
        </p:nvSpPr>
        <p:spPr>
          <a:xfrm>
            <a:off x="0" y="136525"/>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DIC Surviving Spouse Rates</a:t>
            </a:r>
          </a:p>
        </p:txBody>
      </p:sp>
      <p:sp>
        <p:nvSpPr>
          <p:cNvPr id="175107" name="Rectangle 3">
            <a:extLst>
              <a:ext uri="{FF2B5EF4-FFF2-40B4-BE49-F238E27FC236}">
                <a16:creationId xmlns:a16="http://schemas.microsoft.com/office/drawing/2014/main" id="{8E2EBF4B-8654-4CA6-A917-96B66B594BB5}"/>
              </a:ext>
            </a:extLst>
          </p:cNvPr>
          <p:cNvSpPr>
            <a:spLocks noGrp="1" noChangeArrowheads="1"/>
          </p:cNvSpPr>
          <p:nvPr>
            <p:ph type="body" idx="4294967295"/>
          </p:nvPr>
        </p:nvSpPr>
        <p:spPr>
          <a:xfrm>
            <a:off x="478972" y="1715860"/>
            <a:ext cx="10972800" cy="4114800"/>
          </a:xfrm>
          <a:prstGeom prst="rect">
            <a:avLst/>
          </a:prstGeom>
          <a:ln/>
        </p:spPr>
        <p:txBody>
          <a:bodyPr vert="horz" lIns="90488" tIns="44450" rIns="90488" bIns="44450" rtlCol="0">
            <a:noAutofit/>
          </a:bodyPr>
          <a:lstStyle/>
          <a:p>
            <a:pPr marL="285750" indent="-285750"/>
            <a:r>
              <a:rPr lang="en-US" altLang="en-US" dirty="0">
                <a:latin typeface="Arial" panose="020B0604020202020204" pitchFamily="34" charset="0"/>
                <a:cs typeface="Arial" panose="020B0604020202020204" pitchFamily="34" charset="0"/>
              </a:rPr>
              <a:t>For deaths prior to 1-1-93, surviving spouse receives amount based on veteran’s military pay grade </a:t>
            </a:r>
            <a:r>
              <a:rPr lang="en-US" altLang="en-US" i="1" dirty="0">
                <a:latin typeface="Arial" panose="020B0604020202020204" pitchFamily="34" charset="0"/>
                <a:cs typeface="Arial" panose="020B0604020202020204" pitchFamily="34" charset="0"/>
              </a:rPr>
              <a:t>(see website for varying pay rates)</a:t>
            </a:r>
          </a:p>
          <a:p>
            <a:pPr marL="285750" indent="-285750"/>
            <a:r>
              <a:rPr lang="en-US" altLang="en-US" dirty="0">
                <a:latin typeface="Arial" panose="020B0604020202020204" pitchFamily="34" charset="0"/>
                <a:cs typeface="Arial" panose="020B0604020202020204" pitchFamily="34" charset="0"/>
              </a:rPr>
              <a:t>For deaths 1-1-93 and thereafter, rate not related to military pay grade</a:t>
            </a:r>
          </a:p>
          <a:p>
            <a:pPr marL="285750" indent="-285750"/>
            <a:r>
              <a:rPr lang="en-US" altLang="en-US" dirty="0">
                <a:latin typeface="Arial" panose="020B0604020202020204" pitchFamily="34" charset="0"/>
                <a:cs typeface="Arial" panose="020B0604020202020204" pitchFamily="34" charset="0"/>
              </a:rPr>
              <a:t>Additional payment</a:t>
            </a:r>
          </a:p>
          <a:p>
            <a:pPr marL="742950" lvl="1" indent="-285750"/>
            <a:r>
              <a:rPr lang="en-US" altLang="en-US" sz="2400" dirty="0">
                <a:latin typeface="Arial" panose="020B0604020202020204" pitchFamily="34" charset="0"/>
                <a:cs typeface="Arial" panose="020B0604020202020204" pitchFamily="34" charset="0"/>
              </a:rPr>
              <a:t>Additional if veteran in receipt or entitled to receive compensation for service-connected disability rated totally disabling (including individual unemployability), for continuous 8-year period preceding death and spouse married to veteran for same 8 years</a:t>
            </a:r>
          </a:p>
          <a:p>
            <a:pPr marL="285750" indent="-285750"/>
            <a:endParaRPr lang="en-US" altLang="en-US" sz="2000" dirty="0"/>
          </a:p>
          <a:p>
            <a:pPr marL="285750" indent="-285750"/>
            <a:endParaRPr lang="en-US" altLang="en-US" sz="20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1" name="Rectangle 3">
            <a:extLst>
              <a:ext uri="{FF2B5EF4-FFF2-40B4-BE49-F238E27FC236}">
                <a16:creationId xmlns:a16="http://schemas.microsoft.com/office/drawing/2014/main" id="{B2A8F83B-7C83-4634-872E-4EA99AD0307B}"/>
              </a:ext>
            </a:extLst>
          </p:cNvPr>
          <p:cNvSpPr>
            <a:spLocks noGrp="1" noChangeArrowheads="1"/>
          </p:cNvSpPr>
          <p:nvPr>
            <p:ph idx="1"/>
          </p:nvPr>
        </p:nvSpPr>
        <p:spPr>
          <a:xfrm>
            <a:off x="627016" y="1822451"/>
            <a:ext cx="10955383" cy="4525963"/>
          </a:xfrm>
        </p:spPr>
        <p:txBody>
          <a:bodyPr/>
          <a:lstStyle/>
          <a:p>
            <a:pPr lvl="1"/>
            <a:endParaRPr lang="en-US" altLang="en-US" dirty="0"/>
          </a:p>
          <a:p>
            <a:pPr lvl="1"/>
            <a:r>
              <a:rPr lang="en-US" altLang="en-US" dirty="0"/>
              <a:t>Additional payment for surviving spouse with dependent child(ren) payable for initial 2 years of entitlement to DIC or until last child turns 18, whichever is earlier</a:t>
            </a:r>
          </a:p>
          <a:p>
            <a:pPr lvl="1"/>
            <a:endParaRPr lang="en-US" altLang="en-US" dirty="0"/>
          </a:p>
          <a:p>
            <a:pPr lvl="1"/>
            <a:r>
              <a:rPr lang="en-US" altLang="en-US" dirty="0"/>
              <a:t>Entitled to housebound benefits</a:t>
            </a:r>
          </a:p>
          <a:p>
            <a:pPr lvl="1"/>
            <a:endParaRPr lang="en-US" altLang="en-US" dirty="0"/>
          </a:p>
          <a:p>
            <a:pPr lvl="1"/>
            <a:r>
              <a:rPr lang="en-US" altLang="en-US" dirty="0"/>
              <a:t>Entitled to A&amp;A benefits</a:t>
            </a:r>
          </a:p>
          <a:p>
            <a:pPr lvl="1" algn="r">
              <a:buNone/>
            </a:pPr>
            <a:endParaRPr lang="en-US" altLang="en-US" i="1" dirty="0">
              <a:solidFill>
                <a:schemeClr val="tx2"/>
              </a:solidFill>
            </a:endParaRPr>
          </a:p>
        </p:txBody>
      </p:sp>
      <p:sp>
        <p:nvSpPr>
          <p:cNvPr id="4" name="Slide Number Placeholder 3">
            <a:extLst>
              <a:ext uri="{FF2B5EF4-FFF2-40B4-BE49-F238E27FC236}">
                <a16:creationId xmlns:a16="http://schemas.microsoft.com/office/drawing/2014/main" id="{6501BF0D-F061-46EF-99F1-D306771E6168}"/>
              </a:ext>
            </a:extLst>
          </p:cNvPr>
          <p:cNvSpPr>
            <a:spLocks noGrp="1"/>
          </p:cNvSpPr>
          <p:nvPr>
            <p:ph type="sldNum" sz="quarter" idx="12"/>
          </p:nvPr>
        </p:nvSpPr>
        <p:spPr/>
        <p:txBody>
          <a:bodyPr/>
          <a:lstStyle/>
          <a:p>
            <a:fld id="{CD43A7E5-187B-45A5-9D37-21CB6F8670FF}" type="slidenum">
              <a:rPr lang="en-US" altLang="en-US"/>
              <a:pPr/>
              <a:t>29</a:t>
            </a:fld>
            <a:endParaRPr lang="en-US" altLang="en-US"/>
          </a:p>
        </p:txBody>
      </p:sp>
      <p:sp>
        <p:nvSpPr>
          <p:cNvPr id="176130" name="Rectangle 2">
            <a:extLst>
              <a:ext uri="{FF2B5EF4-FFF2-40B4-BE49-F238E27FC236}">
                <a16:creationId xmlns:a16="http://schemas.microsoft.com/office/drawing/2014/main" id="{A5CD2291-8D53-4560-B128-FCE346942FCF}"/>
              </a:ext>
            </a:extLst>
          </p:cNvPr>
          <p:cNvSpPr>
            <a:spLocks noGrp="1" noChangeArrowheads="1"/>
          </p:cNvSpPr>
          <p:nvPr>
            <p:ph type="title"/>
          </p:nvPr>
        </p:nvSpPr>
        <p:spPr/>
        <p:txBody>
          <a:bodyPr/>
          <a:lstStyle/>
          <a:p>
            <a:r>
              <a:rPr lang="en-US" altLang="en-US" dirty="0"/>
              <a:t>DIC Surviving Spouse Rates (cont’d)</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Rectangle 3">
            <a:extLst>
              <a:ext uri="{FF2B5EF4-FFF2-40B4-BE49-F238E27FC236}">
                <a16:creationId xmlns:a16="http://schemas.microsoft.com/office/drawing/2014/main" id="{3EA8AA6C-ADF3-41ED-BC63-862C5D7A5158}"/>
              </a:ext>
            </a:extLst>
          </p:cNvPr>
          <p:cNvSpPr>
            <a:spLocks noGrp="1" noChangeArrowheads="1"/>
          </p:cNvSpPr>
          <p:nvPr>
            <p:ph idx="1"/>
          </p:nvPr>
        </p:nvSpPr>
        <p:spPr>
          <a:xfrm>
            <a:off x="838200" y="1706880"/>
            <a:ext cx="10515600" cy="4568414"/>
          </a:xfrm>
        </p:spPr>
        <p:txBody>
          <a:bodyPr>
            <a:noAutofit/>
          </a:bodyPr>
          <a:lstStyle/>
          <a:p>
            <a:pPr marL="285750" indent="-285750"/>
            <a:r>
              <a:rPr lang="en-US" altLang="en-US" sz="2000" b="1" dirty="0"/>
              <a:t>VA Form 21P-534EZ, </a:t>
            </a:r>
            <a:r>
              <a:rPr lang="en-US" altLang="en-US" sz="2000" dirty="0"/>
              <a:t>Application for DIC, Death Pension and/or Accrued Benefits </a:t>
            </a:r>
          </a:p>
          <a:p>
            <a:pPr marL="285750" indent="-285750"/>
            <a:r>
              <a:rPr lang="en-US" altLang="en-US" sz="2000" b="1" dirty="0"/>
              <a:t>VA Form 21P-535, </a:t>
            </a:r>
            <a:r>
              <a:rPr lang="en-US" altLang="en-US" sz="2000" dirty="0"/>
              <a:t>Application for DIC by Parent(s)</a:t>
            </a:r>
          </a:p>
          <a:p>
            <a:pPr marL="285750" indent="-285750"/>
            <a:r>
              <a:rPr lang="en-US" altLang="en-US" sz="2000" b="1" dirty="0"/>
              <a:t>VA Form 21P-0969, </a:t>
            </a:r>
            <a:r>
              <a:rPr lang="en-US" altLang="en-US" sz="2000" dirty="0"/>
              <a:t>Income and Asset Statement in Support of Claim for Pension or Parents’ DIC</a:t>
            </a:r>
          </a:p>
          <a:p>
            <a:pPr marL="285750" indent="-285750">
              <a:lnSpc>
                <a:spcPct val="79000"/>
              </a:lnSpc>
            </a:pPr>
            <a:r>
              <a:rPr lang="en-US" altLang="en-US" sz="2000" b="1" dirty="0"/>
              <a:t>VA Form 21P-530, </a:t>
            </a:r>
            <a:r>
              <a:rPr lang="en-US" altLang="en-US" sz="2000" dirty="0"/>
              <a:t>Application for Burial Benefits</a:t>
            </a:r>
          </a:p>
          <a:p>
            <a:pPr marL="285750" indent="-285750">
              <a:lnSpc>
                <a:spcPct val="79000"/>
              </a:lnSpc>
            </a:pPr>
            <a:r>
              <a:rPr lang="en-US" altLang="en-US" sz="2000" b="1" dirty="0"/>
              <a:t>VA Form 40-1330, </a:t>
            </a:r>
            <a:r>
              <a:rPr lang="en-US" altLang="en-US" sz="2000" dirty="0"/>
              <a:t>Claim for Standard Government Headstone or Marker</a:t>
            </a:r>
          </a:p>
          <a:p>
            <a:pPr marL="285750" indent="-285750">
              <a:lnSpc>
                <a:spcPct val="79000"/>
              </a:lnSpc>
            </a:pPr>
            <a:r>
              <a:rPr lang="en-US" altLang="en-US" sz="2000" b="1" dirty="0"/>
              <a:t>VA Form 40-1330M, </a:t>
            </a:r>
            <a:r>
              <a:rPr lang="en-US" altLang="en-US" sz="2000" dirty="0"/>
              <a:t>Claim for Government Medallion for Placement in a Private Cemetery</a:t>
            </a:r>
          </a:p>
          <a:p>
            <a:pPr marL="285750" indent="-285750">
              <a:lnSpc>
                <a:spcPct val="79000"/>
              </a:lnSpc>
            </a:pPr>
            <a:r>
              <a:rPr lang="en-US" altLang="en-US" sz="2000" b="1" dirty="0"/>
              <a:t>VA Form 40-0247, </a:t>
            </a:r>
            <a:r>
              <a:rPr lang="en-US" altLang="en-US" sz="2000" dirty="0"/>
              <a:t>Presidential Memorial Certificate Request Form</a:t>
            </a:r>
          </a:p>
          <a:p>
            <a:pPr marL="285750" indent="-285750">
              <a:lnSpc>
                <a:spcPct val="79000"/>
              </a:lnSpc>
            </a:pPr>
            <a:r>
              <a:rPr lang="en-US" altLang="en-US" sz="2000" b="1" dirty="0"/>
              <a:t>VA Form 27-2008, </a:t>
            </a:r>
            <a:r>
              <a:rPr lang="en-US" altLang="en-US" sz="2000" dirty="0"/>
              <a:t>Application for US Flag for Burial Purposes</a:t>
            </a:r>
          </a:p>
          <a:p>
            <a:pPr marL="285750" indent="-285750" algn="r">
              <a:buNone/>
            </a:pPr>
            <a:endParaRPr lang="en-US" altLang="en-US" sz="2000" i="1" dirty="0">
              <a:solidFill>
                <a:schemeClr val="tx2"/>
              </a:solidFill>
            </a:endParaRPr>
          </a:p>
          <a:p>
            <a:pPr marL="285750" indent="-285750" algn="r">
              <a:buNone/>
            </a:pPr>
            <a:r>
              <a:rPr lang="en-US" altLang="en-US" sz="2000" i="1" dirty="0">
                <a:solidFill>
                  <a:schemeClr val="tx2"/>
                </a:solidFill>
              </a:rPr>
              <a:t>38 USC 5101</a:t>
            </a:r>
          </a:p>
        </p:txBody>
      </p:sp>
      <p:sp>
        <p:nvSpPr>
          <p:cNvPr id="4" name="Slide Number Placeholder 3">
            <a:extLst>
              <a:ext uri="{FF2B5EF4-FFF2-40B4-BE49-F238E27FC236}">
                <a16:creationId xmlns:a16="http://schemas.microsoft.com/office/drawing/2014/main" id="{C4C0EF8F-A51E-4B72-A353-0C44B7322ABB}"/>
              </a:ext>
            </a:extLst>
          </p:cNvPr>
          <p:cNvSpPr>
            <a:spLocks noGrp="1"/>
          </p:cNvSpPr>
          <p:nvPr>
            <p:ph type="sldNum" sz="quarter" idx="12"/>
          </p:nvPr>
        </p:nvSpPr>
        <p:spPr/>
        <p:txBody>
          <a:bodyPr/>
          <a:lstStyle/>
          <a:p>
            <a:fld id="{70924F04-66B1-426D-A6F0-0B6C327005C6}" type="slidenum">
              <a:rPr lang="en-US" altLang="en-US"/>
              <a:pPr/>
              <a:t>3</a:t>
            </a:fld>
            <a:endParaRPr lang="en-US" altLang="en-US"/>
          </a:p>
        </p:txBody>
      </p:sp>
      <p:sp>
        <p:nvSpPr>
          <p:cNvPr id="153602" name="Rectangle 2">
            <a:extLst>
              <a:ext uri="{FF2B5EF4-FFF2-40B4-BE49-F238E27FC236}">
                <a16:creationId xmlns:a16="http://schemas.microsoft.com/office/drawing/2014/main" id="{229AAD19-0E22-4CAC-966F-5E6E84D965F4}"/>
              </a:ext>
            </a:extLst>
          </p:cNvPr>
          <p:cNvSpPr>
            <a:spLocks noGrp="1" noChangeArrowheads="1"/>
          </p:cNvSpPr>
          <p:nvPr>
            <p:ph type="title"/>
          </p:nvPr>
        </p:nvSpPr>
        <p:spPr>
          <a:xfrm>
            <a:off x="0" y="658722"/>
            <a:ext cx="8229600" cy="582612"/>
          </a:xfrm>
        </p:spPr>
        <p:txBody>
          <a:bodyPr>
            <a:normAutofit/>
          </a:bodyPr>
          <a:lstStyle/>
          <a:p>
            <a:r>
              <a:rPr lang="en-US" altLang="en-US" dirty="0"/>
              <a:t>Applications</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9A1AF2CF-4EC9-450B-B379-7AAA0EDB35AA}"/>
              </a:ext>
            </a:extLst>
          </p:cNvPr>
          <p:cNvSpPr>
            <a:spLocks noGrp="1"/>
          </p:cNvSpPr>
          <p:nvPr>
            <p:ph type="sldNum" sz="quarter" idx="12"/>
          </p:nvPr>
        </p:nvSpPr>
        <p:spPr/>
        <p:txBody>
          <a:bodyPr/>
          <a:lstStyle/>
          <a:p>
            <a:fld id="{139B91A6-30B7-4C47-A15B-613F68ED6323}" type="slidenum">
              <a:rPr lang="en-US" altLang="en-US"/>
              <a:pPr/>
              <a:t>30</a:t>
            </a:fld>
            <a:endParaRPr lang="en-US" altLang="en-US"/>
          </a:p>
        </p:txBody>
      </p:sp>
      <p:sp>
        <p:nvSpPr>
          <p:cNvPr id="177154" name="Rectangle 2">
            <a:extLst>
              <a:ext uri="{FF2B5EF4-FFF2-40B4-BE49-F238E27FC236}">
                <a16:creationId xmlns:a16="http://schemas.microsoft.com/office/drawing/2014/main" id="{0A91879F-90D6-41E7-9E74-C1099BAF0F73}"/>
              </a:ext>
            </a:extLst>
          </p:cNvPr>
          <p:cNvSpPr>
            <a:spLocks noGrp="1" noChangeArrowheads="1"/>
          </p:cNvSpPr>
          <p:nvPr>
            <p:ph type="title" idx="4294967295"/>
          </p:nvPr>
        </p:nvSpPr>
        <p:spPr>
          <a:xfrm>
            <a:off x="0" y="0"/>
            <a:ext cx="7162800" cy="1238250"/>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DIC Surviving Spouse Rates Effective 12-1-20</a:t>
            </a:r>
          </a:p>
        </p:txBody>
      </p:sp>
      <p:sp>
        <p:nvSpPr>
          <p:cNvPr id="177155" name="Rectangle 3">
            <a:extLst>
              <a:ext uri="{FF2B5EF4-FFF2-40B4-BE49-F238E27FC236}">
                <a16:creationId xmlns:a16="http://schemas.microsoft.com/office/drawing/2014/main" id="{A64D4044-C5BA-4991-ABAF-A684AB1A6997}"/>
              </a:ext>
            </a:extLst>
          </p:cNvPr>
          <p:cNvSpPr>
            <a:spLocks noGrp="1" noChangeArrowheads="1"/>
          </p:cNvSpPr>
          <p:nvPr>
            <p:ph type="body" idx="4294967295"/>
          </p:nvPr>
        </p:nvSpPr>
        <p:spPr>
          <a:xfrm>
            <a:off x="396875" y="1479551"/>
            <a:ext cx="10956925" cy="4876800"/>
          </a:xfrm>
          <a:prstGeom prst="rect">
            <a:avLst/>
          </a:prstGeom>
          <a:ln/>
        </p:spPr>
        <p:txBody>
          <a:bodyPr vert="horz" lIns="90488" tIns="44450" rIns="90488" bIns="44450" rtlCol="0">
            <a:normAutofit fontScale="92500" lnSpcReduction="20000"/>
          </a:bodyPr>
          <a:lstStyle/>
          <a:p>
            <a:pPr marL="285750" indent="-285750" algn="ctr">
              <a:lnSpc>
                <a:spcPct val="69000"/>
              </a:lnSpc>
              <a:buNone/>
            </a:pPr>
            <a:r>
              <a:rPr lang="en-US" altLang="en-US" b="1" i="1" dirty="0">
                <a:solidFill>
                  <a:schemeClr val="tx2"/>
                </a:solidFill>
                <a:latin typeface="Arial" panose="020B0604020202020204" pitchFamily="34" charset="0"/>
                <a:cs typeface="Arial" panose="020B0604020202020204" pitchFamily="34" charset="0"/>
              </a:rPr>
              <a:t>Payments for Deaths after 1-1-93</a:t>
            </a:r>
          </a:p>
          <a:p>
            <a:pPr marL="285750" indent="-285750">
              <a:lnSpc>
                <a:spcPct val="69000"/>
              </a:lnSpc>
              <a:buNone/>
            </a:pPr>
            <a:endParaRPr lang="en-US" altLang="en-US" b="1" i="1" dirty="0">
              <a:solidFill>
                <a:schemeClr val="tx2"/>
              </a:solidFill>
              <a:latin typeface="Arial" panose="020B0604020202020204" pitchFamily="34" charset="0"/>
              <a:cs typeface="Arial" panose="020B0604020202020204" pitchFamily="34" charset="0"/>
            </a:endParaRPr>
          </a:p>
          <a:p>
            <a:pPr marL="285750" indent="-285750">
              <a:lnSpc>
                <a:spcPct val="69000"/>
              </a:lnSpc>
              <a:buNone/>
            </a:pPr>
            <a:r>
              <a:rPr lang="en-US" altLang="en-US" dirty="0">
                <a:latin typeface="Arial" panose="020B0604020202020204" pitchFamily="34" charset="0"/>
                <a:cs typeface="Arial" panose="020B0604020202020204" pitchFamily="34" charset="0"/>
              </a:rPr>
              <a:t>Basic payment rate				$1,357.56</a:t>
            </a:r>
          </a:p>
          <a:p>
            <a:pPr marL="285750" indent="-285750">
              <a:lnSpc>
                <a:spcPct val="69000"/>
              </a:lnSpc>
              <a:buNone/>
            </a:pPr>
            <a:r>
              <a:rPr lang="en-US" altLang="en-US" dirty="0">
                <a:latin typeface="Arial" panose="020B0604020202020204" pitchFamily="34" charset="0"/>
                <a:cs typeface="Arial" panose="020B0604020202020204" pitchFamily="34" charset="0"/>
              </a:rPr>
              <a:t>Add dependent child				$   336.32</a:t>
            </a:r>
          </a:p>
          <a:p>
            <a:pPr marL="285750" indent="-285750">
              <a:lnSpc>
                <a:spcPct val="69000"/>
              </a:lnSpc>
              <a:buNone/>
            </a:pPr>
            <a:r>
              <a:rPr lang="en-US" altLang="en-US" dirty="0">
                <a:latin typeface="Arial" panose="020B0604020202020204" pitchFamily="34" charset="0"/>
                <a:cs typeface="Arial" panose="020B0604020202020204" pitchFamily="34" charset="0"/>
              </a:rPr>
              <a:t>Add A&amp;A						$   336.32</a:t>
            </a:r>
          </a:p>
          <a:p>
            <a:pPr marL="285750" indent="-285750">
              <a:lnSpc>
                <a:spcPct val="69000"/>
              </a:lnSpc>
              <a:buNone/>
            </a:pPr>
            <a:r>
              <a:rPr lang="en-US" altLang="en-US" dirty="0">
                <a:latin typeface="Arial" panose="020B0604020202020204" pitchFamily="34" charset="0"/>
                <a:cs typeface="Arial" panose="020B0604020202020204" pitchFamily="34" charset="0"/>
              </a:rPr>
              <a:t>Add Housebound				$   157.55</a:t>
            </a:r>
          </a:p>
          <a:p>
            <a:pPr marL="285750" indent="-285750">
              <a:lnSpc>
                <a:spcPct val="69000"/>
              </a:lnSpc>
              <a:buNone/>
            </a:pPr>
            <a:r>
              <a:rPr lang="en-US" altLang="en-US" dirty="0">
                <a:latin typeface="Arial" panose="020B0604020202020204" pitchFamily="34" charset="0"/>
                <a:cs typeface="Arial" panose="020B0604020202020204" pitchFamily="34" charset="0"/>
              </a:rPr>
              <a:t>Add special allowance*			$   288.27</a:t>
            </a:r>
          </a:p>
          <a:p>
            <a:pPr marL="285750" indent="-285750">
              <a:lnSpc>
                <a:spcPct val="69000"/>
              </a:lnSpc>
              <a:buNone/>
            </a:pPr>
            <a:r>
              <a:rPr lang="en-US" altLang="en-US" dirty="0">
                <a:latin typeface="Arial" panose="020B0604020202020204" pitchFamily="34" charset="0"/>
                <a:cs typeface="Arial" panose="020B0604020202020204" pitchFamily="34" charset="0"/>
              </a:rPr>
              <a:t>Additional for dependent children**	$   289.00</a:t>
            </a:r>
          </a:p>
          <a:p>
            <a:pPr marL="285750" indent="-285750">
              <a:lnSpc>
                <a:spcPct val="69000"/>
              </a:lnSpc>
              <a:buNone/>
            </a:pPr>
            <a:endParaRPr lang="en-US" altLang="en-US" dirty="0">
              <a:latin typeface="Arial" panose="020B0604020202020204" pitchFamily="34" charset="0"/>
              <a:cs typeface="Arial" panose="020B0604020202020204" pitchFamily="34" charset="0"/>
            </a:endParaRP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*if veteran totally disabled 8 </a:t>
            </a:r>
            <a:r>
              <a:rPr lang="en-US" altLang="en-US" sz="2000" b="1" i="1" dirty="0" err="1">
                <a:solidFill>
                  <a:schemeClr val="tx2"/>
                </a:solidFill>
                <a:latin typeface="Arial" panose="020B0604020202020204" pitchFamily="34" charset="0"/>
                <a:cs typeface="Arial" panose="020B0604020202020204" pitchFamily="34" charset="0"/>
              </a:rPr>
              <a:t>yrs</a:t>
            </a:r>
            <a:r>
              <a:rPr lang="en-US" altLang="en-US" sz="2000" b="1" i="1" dirty="0">
                <a:solidFill>
                  <a:schemeClr val="tx2"/>
                </a:solidFill>
                <a:latin typeface="Arial" panose="020B0604020202020204" pitchFamily="34" charset="0"/>
                <a:cs typeface="Arial" panose="020B0604020202020204" pitchFamily="34" charset="0"/>
              </a:rPr>
              <a:t> before death and</a:t>
            </a: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 married to vet for same 8 years</a:t>
            </a:r>
          </a:p>
          <a:p>
            <a:pPr marL="285750" indent="-285750" algn="r">
              <a:lnSpc>
                <a:spcPct val="69000"/>
              </a:lnSpc>
              <a:buNone/>
            </a:pPr>
            <a:endParaRPr lang="en-US" altLang="en-US" sz="2000" b="1" i="1" dirty="0">
              <a:solidFill>
                <a:schemeClr val="tx2"/>
              </a:solidFill>
              <a:latin typeface="Arial" panose="020B0604020202020204" pitchFamily="34" charset="0"/>
              <a:cs typeface="Arial" panose="020B0604020202020204" pitchFamily="34" charset="0"/>
            </a:endParaRP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**If dependent children under age 18 and award</a:t>
            </a: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 begins 1-1-05 or later (2 </a:t>
            </a:r>
            <a:r>
              <a:rPr lang="en-US" altLang="en-US" sz="2000" b="1" i="1" dirty="0" err="1">
                <a:solidFill>
                  <a:schemeClr val="tx2"/>
                </a:solidFill>
                <a:latin typeface="Arial" panose="020B0604020202020204" pitchFamily="34" charset="0"/>
                <a:cs typeface="Arial" panose="020B0604020202020204" pitchFamily="34" charset="0"/>
              </a:rPr>
              <a:t>yrs</a:t>
            </a:r>
            <a:r>
              <a:rPr lang="en-US" altLang="en-US" sz="2000" b="1" i="1" dirty="0">
                <a:solidFill>
                  <a:schemeClr val="tx2"/>
                </a:solidFill>
                <a:latin typeface="Arial" panose="020B0604020202020204" pitchFamily="34" charset="0"/>
                <a:cs typeface="Arial" panose="020B0604020202020204" pitchFamily="34" charset="0"/>
              </a:rPr>
              <a:t> max) – Transitional Benefit</a:t>
            </a:r>
          </a:p>
          <a:p>
            <a:pPr marL="285750" indent="-285750" algn="r">
              <a:lnSpc>
                <a:spcPct val="69000"/>
              </a:lnSpc>
              <a:buNone/>
            </a:pPr>
            <a:r>
              <a:rPr lang="en-US" altLang="en-US" sz="2000" b="1" i="1" dirty="0">
                <a:solidFill>
                  <a:schemeClr val="tx2"/>
                </a:solidFill>
                <a:latin typeface="Arial" panose="020B0604020202020204" pitchFamily="34" charset="0"/>
                <a:cs typeface="Arial" panose="020B0604020202020204" pitchFamily="34" charset="0"/>
              </a:rPr>
              <a:t>38 USC 1311</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08BC6028-E918-4FC7-8A76-D2FB7FD7B5A4}"/>
              </a:ext>
            </a:extLst>
          </p:cNvPr>
          <p:cNvSpPr>
            <a:spLocks noGrp="1"/>
          </p:cNvSpPr>
          <p:nvPr>
            <p:ph type="sldNum" sz="quarter" idx="12"/>
          </p:nvPr>
        </p:nvSpPr>
        <p:spPr/>
        <p:txBody>
          <a:bodyPr/>
          <a:lstStyle/>
          <a:p>
            <a:fld id="{03CAEB12-7F9A-479C-8F10-0AF0786AF77D}" type="slidenum">
              <a:rPr lang="en-US" altLang="en-US"/>
              <a:pPr/>
              <a:t>31</a:t>
            </a:fld>
            <a:endParaRPr lang="en-US" altLang="en-US"/>
          </a:p>
        </p:txBody>
      </p:sp>
      <p:sp>
        <p:nvSpPr>
          <p:cNvPr id="178178" name="Rectangle 2">
            <a:extLst>
              <a:ext uri="{FF2B5EF4-FFF2-40B4-BE49-F238E27FC236}">
                <a16:creationId xmlns:a16="http://schemas.microsoft.com/office/drawing/2014/main" id="{1F40BB7A-147B-4DA2-877B-A6F5DF22D7A2}"/>
              </a:ext>
            </a:extLst>
          </p:cNvPr>
          <p:cNvSpPr>
            <a:spLocks noGrp="1" noChangeArrowheads="1"/>
          </p:cNvSpPr>
          <p:nvPr>
            <p:ph type="title" idx="4294967295"/>
          </p:nvPr>
        </p:nvSpPr>
        <p:spPr>
          <a:xfrm>
            <a:off x="0" y="-68263"/>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Other DIC Rates</a:t>
            </a:r>
          </a:p>
        </p:txBody>
      </p:sp>
      <p:sp>
        <p:nvSpPr>
          <p:cNvPr id="178179" name="Rectangle 3">
            <a:extLst>
              <a:ext uri="{FF2B5EF4-FFF2-40B4-BE49-F238E27FC236}">
                <a16:creationId xmlns:a16="http://schemas.microsoft.com/office/drawing/2014/main" id="{F12FB0E1-4311-4E4E-9F5A-DBE9E8C790F0}"/>
              </a:ext>
            </a:extLst>
          </p:cNvPr>
          <p:cNvSpPr>
            <a:spLocks noGrp="1" noChangeArrowheads="1"/>
          </p:cNvSpPr>
          <p:nvPr>
            <p:ph type="body" idx="4294967295"/>
          </p:nvPr>
        </p:nvSpPr>
        <p:spPr>
          <a:xfrm>
            <a:off x="618310" y="1749425"/>
            <a:ext cx="10885714" cy="4114800"/>
          </a:xfrm>
          <a:prstGeom prst="rect">
            <a:avLst/>
          </a:prstGeom>
          <a:ln/>
        </p:spPr>
        <p:txBody>
          <a:bodyPr vert="horz" lIns="90488" tIns="44450" rIns="90488" bIns="44450" rtlCol="0">
            <a:normAutofit/>
          </a:bodyPr>
          <a:lstStyle/>
          <a:p>
            <a:pPr marL="285750" indent="-285750">
              <a:lnSpc>
                <a:spcPct val="80000"/>
              </a:lnSpc>
            </a:pPr>
            <a:r>
              <a:rPr lang="en-US" altLang="en-US" dirty="0">
                <a:latin typeface="Arial" panose="020B0604020202020204" pitchFamily="34" charset="0"/>
                <a:cs typeface="Arial" panose="020B0604020202020204" pitchFamily="34" charset="0"/>
              </a:rPr>
              <a:t>Child (no surviving spouse) – depends on number of children entitled</a:t>
            </a:r>
          </a:p>
          <a:p>
            <a:pPr lvl="1">
              <a:lnSpc>
                <a:spcPct val="80000"/>
              </a:lnSpc>
            </a:pPr>
            <a:r>
              <a:rPr lang="en-US" altLang="en-US" dirty="0">
                <a:latin typeface="Arial" panose="020B0604020202020204" pitchFamily="34" charset="0"/>
                <a:cs typeface="Arial" panose="020B0604020202020204" pitchFamily="34" charset="0"/>
              </a:rPr>
              <a:t>Single child $573.20 (same under age 18 and over 18)</a:t>
            </a:r>
          </a:p>
          <a:p>
            <a:pPr lvl="1">
              <a:lnSpc>
                <a:spcPct val="80000"/>
              </a:lnSpc>
            </a:pPr>
            <a:r>
              <a:rPr lang="en-US" altLang="en-US" dirty="0">
                <a:latin typeface="Arial" panose="020B0604020202020204" pitchFamily="34" charset="0"/>
                <a:cs typeface="Arial" panose="020B0604020202020204" pitchFamily="34" charset="0"/>
              </a:rPr>
              <a:t>Helpless </a:t>
            </a:r>
            <a:r>
              <a:rPr lang="en-US" altLang="zh-CN" dirty="0">
                <a:latin typeface="Arial" panose="020B0604020202020204" pitchFamily="34" charset="0"/>
                <a:ea typeface="SimSun" panose="02010600030101010101" pitchFamily="2" charset="-122"/>
                <a:cs typeface="Arial" panose="020B0604020202020204" pitchFamily="34" charset="0"/>
              </a:rPr>
              <a:t>child over age 18, add $336.32 </a:t>
            </a:r>
            <a:endParaRPr lang="en-US" altLang="en-US" dirty="0">
              <a:latin typeface="Arial" panose="020B0604020202020204" pitchFamily="34" charset="0"/>
              <a:cs typeface="Arial" panose="020B0604020202020204" pitchFamily="34" charset="0"/>
            </a:endParaRPr>
          </a:p>
          <a:p>
            <a:pPr marL="285750" indent="-285750">
              <a:lnSpc>
                <a:spcPct val="80000"/>
              </a:lnSpc>
            </a:pPr>
            <a:r>
              <a:rPr lang="en-US" altLang="en-US" dirty="0">
                <a:latin typeface="Arial" panose="020B0604020202020204" pitchFamily="34" charset="0"/>
                <a:cs typeface="Arial" panose="020B0604020202020204" pitchFamily="34" charset="0"/>
              </a:rPr>
              <a:t>Parent </a:t>
            </a:r>
          </a:p>
          <a:p>
            <a:pPr lvl="1">
              <a:lnSpc>
                <a:spcPct val="80000"/>
              </a:lnSpc>
            </a:pPr>
            <a:r>
              <a:rPr lang="en-US" altLang="en-US" dirty="0">
                <a:latin typeface="Arial" panose="020B0604020202020204" pitchFamily="34" charset="0"/>
                <a:cs typeface="Arial" panose="020B0604020202020204" pitchFamily="34" charset="0"/>
              </a:rPr>
              <a:t>Contingent on income computation</a:t>
            </a:r>
          </a:p>
          <a:p>
            <a:pPr lvl="1">
              <a:lnSpc>
                <a:spcPct val="80000"/>
              </a:lnSpc>
            </a:pPr>
            <a:r>
              <a:rPr lang="en-US" altLang="en-US" dirty="0">
                <a:latin typeface="Arial" panose="020B0604020202020204" pitchFamily="34" charset="0"/>
                <a:cs typeface="Arial" panose="020B0604020202020204" pitchFamily="34" charset="0"/>
              </a:rPr>
              <a:t>Not dollar for dollar</a:t>
            </a:r>
          </a:p>
          <a:p>
            <a:pPr marL="285750" indent="-285750">
              <a:lnSpc>
                <a:spcPct val="80000"/>
              </a:lnSpc>
            </a:pPr>
            <a:r>
              <a:rPr lang="en-US" altLang="en-US" dirty="0">
                <a:latin typeface="Arial" panose="020B0604020202020204" pitchFamily="34" charset="0"/>
                <a:cs typeface="Arial" panose="020B0604020202020204" pitchFamily="34" charset="0"/>
              </a:rPr>
              <a:t>School child-surviving spouse exists $284.93</a:t>
            </a:r>
          </a:p>
          <a:p>
            <a:pPr marL="285750" indent="-285750">
              <a:lnSpc>
                <a:spcPct val="80000"/>
              </a:lnSpc>
            </a:pPr>
            <a:r>
              <a:rPr lang="en-US" altLang="en-US" dirty="0">
                <a:latin typeface="Arial" panose="020B0604020202020204" pitchFamily="34" charset="0"/>
                <a:cs typeface="Arial" panose="020B0604020202020204" pitchFamily="34" charset="0"/>
              </a:rPr>
              <a:t>Helpless child-surviving spouse exists $573.20</a:t>
            </a:r>
          </a:p>
          <a:p>
            <a:pPr marL="285750" indent="-285750">
              <a:lnSpc>
                <a:spcPct val="80000"/>
              </a:lnSpc>
            </a:pPr>
            <a:endParaRPr lang="en-US" altLang="en-US"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7" name="Rectangle 3">
            <a:extLst>
              <a:ext uri="{FF2B5EF4-FFF2-40B4-BE49-F238E27FC236}">
                <a16:creationId xmlns:a16="http://schemas.microsoft.com/office/drawing/2014/main" id="{C91727CE-5BB3-4ADE-A47B-7C5864023C23}"/>
              </a:ext>
            </a:extLst>
          </p:cNvPr>
          <p:cNvSpPr>
            <a:spLocks noGrp="1" noChangeArrowheads="1"/>
          </p:cNvSpPr>
          <p:nvPr>
            <p:ph idx="1"/>
          </p:nvPr>
        </p:nvSpPr>
        <p:spPr>
          <a:xfrm>
            <a:off x="557349" y="2209800"/>
            <a:ext cx="11042468" cy="4114800"/>
          </a:xfrm>
        </p:spPr>
        <p:txBody>
          <a:bodyPr/>
          <a:lstStyle/>
          <a:p>
            <a:pPr marL="285750" indent="-285750"/>
            <a:r>
              <a:rPr lang="en-US" altLang="en-US" dirty="0"/>
              <a:t>Surviving spouse</a:t>
            </a:r>
          </a:p>
          <a:p>
            <a:pPr marL="0" indent="0">
              <a:buNone/>
            </a:pPr>
            <a:endParaRPr lang="en-US" altLang="en-US" dirty="0"/>
          </a:p>
          <a:p>
            <a:pPr lvl="1"/>
            <a:r>
              <a:rPr lang="en-US" altLang="en-US" sz="2500" dirty="0"/>
              <a:t>Remarries and marriage ends in death, divorce or annulment</a:t>
            </a:r>
          </a:p>
          <a:p>
            <a:pPr lvl="1"/>
            <a:r>
              <a:rPr lang="en-US" altLang="en-US" sz="2500" dirty="0"/>
              <a:t>Remarries at age 55 </a:t>
            </a:r>
            <a:r>
              <a:rPr lang="en-US" altLang="en-US" sz="2500" b="1" i="1" dirty="0">
                <a:solidFill>
                  <a:schemeClr val="tx2"/>
                </a:solidFill>
              </a:rPr>
              <a:t>(effective 1-5-21)*</a:t>
            </a:r>
            <a:r>
              <a:rPr lang="en-US" altLang="en-US" sz="2500" dirty="0"/>
              <a:t> or older retains entitlement to DIC, home loan guaranty, education/training</a:t>
            </a:r>
          </a:p>
          <a:p>
            <a:pPr lvl="1"/>
            <a:endParaRPr lang="en-US" altLang="en-US" sz="2500" dirty="0"/>
          </a:p>
          <a:p>
            <a:pPr lvl="1" algn="r">
              <a:buNone/>
            </a:pPr>
            <a:r>
              <a:rPr lang="en-US" altLang="en-US" sz="1900" b="1" i="1" dirty="0">
                <a:solidFill>
                  <a:schemeClr val="tx2"/>
                </a:solidFill>
              </a:rPr>
              <a:t>*(age 57 from 12-16-03 to 1-4-21)</a:t>
            </a:r>
          </a:p>
        </p:txBody>
      </p:sp>
      <p:sp>
        <p:nvSpPr>
          <p:cNvPr id="4" name="Slide Number Placeholder 3">
            <a:extLst>
              <a:ext uri="{FF2B5EF4-FFF2-40B4-BE49-F238E27FC236}">
                <a16:creationId xmlns:a16="http://schemas.microsoft.com/office/drawing/2014/main" id="{8C3ADB8D-70CC-4166-9B11-91C5E320620F}"/>
              </a:ext>
            </a:extLst>
          </p:cNvPr>
          <p:cNvSpPr>
            <a:spLocks noGrp="1"/>
          </p:cNvSpPr>
          <p:nvPr>
            <p:ph type="sldNum" sz="quarter" idx="12"/>
          </p:nvPr>
        </p:nvSpPr>
        <p:spPr/>
        <p:txBody>
          <a:bodyPr/>
          <a:lstStyle/>
          <a:p>
            <a:fld id="{420EF253-56CB-4E8A-8651-7D8B72480AE8}" type="slidenum">
              <a:rPr lang="en-US" altLang="en-US"/>
              <a:pPr/>
              <a:t>32</a:t>
            </a:fld>
            <a:endParaRPr lang="en-US" altLang="en-US"/>
          </a:p>
        </p:txBody>
      </p:sp>
      <p:sp>
        <p:nvSpPr>
          <p:cNvPr id="180226" name="Rectangle 2">
            <a:extLst>
              <a:ext uri="{FF2B5EF4-FFF2-40B4-BE49-F238E27FC236}">
                <a16:creationId xmlns:a16="http://schemas.microsoft.com/office/drawing/2014/main" id="{1FBB92AB-68A9-4F67-ABC8-9DC72B197200}"/>
              </a:ext>
            </a:extLst>
          </p:cNvPr>
          <p:cNvSpPr>
            <a:spLocks noGrp="1" noChangeArrowheads="1"/>
          </p:cNvSpPr>
          <p:nvPr>
            <p:ph type="title"/>
          </p:nvPr>
        </p:nvSpPr>
        <p:spPr/>
        <p:txBody>
          <a:bodyPr/>
          <a:lstStyle/>
          <a:p>
            <a:r>
              <a:rPr lang="en-US" altLang="en-US"/>
              <a:t>Restoration</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3" name="Rectangle 3">
            <a:extLst>
              <a:ext uri="{FF2B5EF4-FFF2-40B4-BE49-F238E27FC236}">
                <a16:creationId xmlns:a16="http://schemas.microsoft.com/office/drawing/2014/main" id="{82C2597D-ECC5-43A3-AE52-B95670A958BA}"/>
              </a:ext>
            </a:extLst>
          </p:cNvPr>
          <p:cNvSpPr>
            <a:spLocks noGrp="1" noChangeArrowheads="1"/>
          </p:cNvSpPr>
          <p:nvPr>
            <p:ph idx="1"/>
          </p:nvPr>
        </p:nvSpPr>
        <p:spPr/>
        <p:txBody>
          <a:bodyPr>
            <a:normAutofit fontScale="92500"/>
          </a:bodyPr>
          <a:lstStyle/>
          <a:p>
            <a:r>
              <a:rPr lang="en-US" altLang="en-US"/>
              <a:t>VA receives notice of death</a:t>
            </a:r>
          </a:p>
          <a:p>
            <a:r>
              <a:rPr lang="en-US" altLang="en-US"/>
              <a:t>Automated system searches for spouse on veteran’s award</a:t>
            </a:r>
          </a:p>
          <a:p>
            <a:r>
              <a:rPr lang="en-US" altLang="en-US"/>
              <a:t>Notice to surviving spouse</a:t>
            </a:r>
          </a:p>
          <a:p>
            <a:pPr lvl="1"/>
            <a:r>
              <a:rPr lang="en-US" altLang="en-US"/>
              <a:t>Payment of 38 USC 1318 to be issued</a:t>
            </a:r>
          </a:p>
          <a:p>
            <a:pPr lvl="1"/>
            <a:r>
              <a:rPr lang="en-US" altLang="en-US"/>
              <a:t>Any additional survivor/burial benefits possible</a:t>
            </a:r>
          </a:p>
          <a:p>
            <a:pPr lvl="1"/>
            <a:r>
              <a:rPr lang="en-US" altLang="en-US"/>
              <a:t>Application required for additional benefits</a:t>
            </a:r>
          </a:p>
          <a:p>
            <a:r>
              <a:rPr lang="en-US" altLang="en-US"/>
              <a:t>Automated system to suspend for 6 days to verify no information that 38 USC 1318 should not be paid</a:t>
            </a:r>
          </a:p>
          <a:p>
            <a:r>
              <a:rPr lang="en-US" altLang="en-US"/>
              <a:t>Check issued</a:t>
            </a:r>
          </a:p>
          <a:p>
            <a:r>
              <a:rPr lang="en-US" altLang="en-US"/>
              <a:t>Total automated process</a:t>
            </a:r>
          </a:p>
        </p:txBody>
      </p:sp>
      <p:sp>
        <p:nvSpPr>
          <p:cNvPr id="4" name="Slide Number Placeholder 3">
            <a:extLst>
              <a:ext uri="{FF2B5EF4-FFF2-40B4-BE49-F238E27FC236}">
                <a16:creationId xmlns:a16="http://schemas.microsoft.com/office/drawing/2014/main" id="{151956A8-E273-417F-B438-6101B4BF1144}"/>
              </a:ext>
            </a:extLst>
          </p:cNvPr>
          <p:cNvSpPr>
            <a:spLocks noGrp="1"/>
          </p:cNvSpPr>
          <p:nvPr>
            <p:ph type="sldNum" sz="quarter" idx="12"/>
          </p:nvPr>
        </p:nvSpPr>
        <p:spPr/>
        <p:txBody>
          <a:bodyPr/>
          <a:lstStyle/>
          <a:p>
            <a:fld id="{BE50E244-3005-4D78-9A54-CDF9C07AEC03}" type="slidenum">
              <a:rPr lang="en-US" altLang="en-US"/>
              <a:pPr/>
              <a:t>33</a:t>
            </a:fld>
            <a:endParaRPr lang="en-US" altLang="en-US"/>
          </a:p>
        </p:txBody>
      </p:sp>
      <p:sp>
        <p:nvSpPr>
          <p:cNvPr id="363522" name="Rectangle 2">
            <a:extLst>
              <a:ext uri="{FF2B5EF4-FFF2-40B4-BE49-F238E27FC236}">
                <a16:creationId xmlns:a16="http://schemas.microsoft.com/office/drawing/2014/main" id="{1B859DD1-D747-4D47-9B50-D24ED84C69D8}"/>
              </a:ext>
            </a:extLst>
          </p:cNvPr>
          <p:cNvSpPr>
            <a:spLocks noGrp="1" noChangeArrowheads="1"/>
          </p:cNvSpPr>
          <p:nvPr>
            <p:ph type="title"/>
          </p:nvPr>
        </p:nvSpPr>
        <p:spPr/>
        <p:txBody>
          <a:bodyPr/>
          <a:lstStyle/>
          <a:p>
            <a:r>
              <a:rPr lang="en-US" altLang="en-US"/>
              <a:t>38 USC 1318 DIC Automatic Payment Process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a:extLst>
              <a:ext uri="{FF2B5EF4-FFF2-40B4-BE49-F238E27FC236}">
                <a16:creationId xmlns:a16="http://schemas.microsoft.com/office/drawing/2014/main" id="{58B7A328-8EDE-4AB6-80CC-A05C158D4B47}"/>
              </a:ext>
            </a:extLst>
          </p:cNvPr>
          <p:cNvSpPr>
            <a:spLocks noGrp="1" noChangeArrowheads="1"/>
          </p:cNvSpPr>
          <p:nvPr>
            <p:ph idx="1"/>
          </p:nvPr>
        </p:nvSpPr>
        <p:spPr>
          <a:xfrm>
            <a:off x="838200" y="2272936"/>
            <a:ext cx="10515600" cy="4002357"/>
          </a:xfrm>
        </p:spPr>
        <p:txBody>
          <a:bodyPr/>
          <a:lstStyle/>
          <a:p>
            <a:pPr marL="285750" indent="-285750"/>
            <a:r>
              <a:rPr lang="en-US" altLang="en-US" dirty="0"/>
              <a:t>Parents</a:t>
            </a:r>
          </a:p>
          <a:p>
            <a:pPr lvl="1"/>
            <a:r>
              <a:rPr lang="en-US" altLang="en-US" dirty="0"/>
              <a:t>Whose veteran-child died in service </a:t>
            </a:r>
            <a:r>
              <a:rPr lang="en-US" altLang="en-US" b="1" i="1" dirty="0">
                <a:solidFill>
                  <a:srgbClr val="FF0000"/>
                </a:solidFill>
              </a:rPr>
              <a:t>or</a:t>
            </a:r>
          </a:p>
          <a:p>
            <a:pPr lvl="1"/>
            <a:r>
              <a:rPr lang="en-US" altLang="en-US" dirty="0"/>
              <a:t>Whose veteran-child died from a S/C disability, </a:t>
            </a:r>
            <a:r>
              <a:rPr lang="en-US" altLang="en-US" b="1" i="1" dirty="0">
                <a:solidFill>
                  <a:srgbClr val="FF0000"/>
                </a:solidFill>
              </a:rPr>
              <a:t>and</a:t>
            </a:r>
          </a:p>
          <a:p>
            <a:pPr lvl="1"/>
            <a:r>
              <a:rPr lang="en-US" altLang="en-US" dirty="0"/>
              <a:t>In financial need (income based benefits)</a:t>
            </a:r>
          </a:p>
          <a:p>
            <a:pPr lvl="1"/>
            <a:r>
              <a:rPr lang="en-US" altLang="en-US" dirty="0"/>
              <a:t>May be biological, step, adopted or </a:t>
            </a:r>
            <a:r>
              <a:rPr lang="en-US" altLang="en-US" i="1" dirty="0"/>
              <a:t>in loco parentis</a:t>
            </a:r>
          </a:p>
        </p:txBody>
      </p:sp>
      <p:sp>
        <p:nvSpPr>
          <p:cNvPr id="4" name="Slide Number Placeholder 3">
            <a:extLst>
              <a:ext uri="{FF2B5EF4-FFF2-40B4-BE49-F238E27FC236}">
                <a16:creationId xmlns:a16="http://schemas.microsoft.com/office/drawing/2014/main" id="{F21422B3-7A28-4620-BAB3-8339EF26869F}"/>
              </a:ext>
            </a:extLst>
          </p:cNvPr>
          <p:cNvSpPr>
            <a:spLocks noGrp="1"/>
          </p:cNvSpPr>
          <p:nvPr>
            <p:ph type="sldNum" sz="quarter" idx="12"/>
          </p:nvPr>
        </p:nvSpPr>
        <p:spPr/>
        <p:txBody>
          <a:bodyPr/>
          <a:lstStyle/>
          <a:p>
            <a:fld id="{DDF4ED72-25FC-4DE0-A153-FFD0DABB1D24}" type="slidenum">
              <a:rPr lang="en-US" altLang="en-US"/>
              <a:pPr/>
              <a:t>34</a:t>
            </a:fld>
            <a:endParaRPr lang="en-US" altLang="en-US"/>
          </a:p>
        </p:txBody>
      </p:sp>
      <p:sp>
        <p:nvSpPr>
          <p:cNvPr id="181250" name="Rectangle 2">
            <a:extLst>
              <a:ext uri="{FF2B5EF4-FFF2-40B4-BE49-F238E27FC236}">
                <a16:creationId xmlns:a16="http://schemas.microsoft.com/office/drawing/2014/main" id="{F2620A26-6B89-40A6-B6A8-F8A36ADF2932}"/>
              </a:ext>
            </a:extLst>
          </p:cNvPr>
          <p:cNvSpPr>
            <a:spLocks noGrp="1" noChangeArrowheads="1"/>
          </p:cNvSpPr>
          <p:nvPr>
            <p:ph type="title"/>
          </p:nvPr>
        </p:nvSpPr>
        <p:spPr/>
        <p:txBody>
          <a:bodyPr/>
          <a:lstStyle/>
          <a:p>
            <a:r>
              <a:rPr lang="en-US" altLang="en-US"/>
              <a:t>Parents DIC</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a:extLst>
              <a:ext uri="{FF2B5EF4-FFF2-40B4-BE49-F238E27FC236}">
                <a16:creationId xmlns:a16="http://schemas.microsoft.com/office/drawing/2014/main" id="{C246A094-66F3-494E-9075-C0D3CFA566B2}"/>
              </a:ext>
            </a:extLst>
          </p:cNvPr>
          <p:cNvSpPr>
            <a:spLocks noGrp="1" noChangeArrowheads="1"/>
          </p:cNvSpPr>
          <p:nvPr>
            <p:ph idx="1"/>
          </p:nvPr>
        </p:nvSpPr>
        <p:spPr>
          <a:xfrm>
            <a:off x="600891" y="1665288"/>
            <a:ext cx="11016343" cy="4525962"/>
          </a:xfrm>
        </p:spPr>
        <p:txBody>
          <a:bodyPr/>
          <a:lstStyle/>
          <a:p>
            <a:pPr marL="285750" indent="-285750"/>
            <a:r>
              <a:rPr lang="en-US" altLang="en-US" dirty="0"/>
              <a:t>Establish parent/child relationship 38 CFR 3.59, 38 CFR 3.209</a:t>
            </a:r>
          </a:p>
          <a:p>
            <a:pPr marL="285750" indent="-285750"/>
            <a:r>
              <a:rPr lang="en-US" altLang="en-US" dirty="0"/>
              <a:t>Meet income limitations 38 CFR 3.251, 3.260, 3.261, 3.262</a:t>
            </a:r>
          </a:p>
          <a:p>
            <a:pPr marL="285750" indent="-285750"/>
            <a:r>
              <a:rPr lang="en-US" altLang="en-US" dirty="0"/>
              <a:t>Limit to one parent in each parental line (one father—one mother) </a:t>
            </a:r>
          </a:p>
        </p:txBody>
      </p:sp>
      <p:sp>
        <p:nvSpPr>
          <p:cNvPr id="4" name="Slide Number Placeholder 3">
            <a:extLst>
              <a:ext uri="{FF2B5EF4-FFF2-40B4-BE49-F238E27FC236}">
                <a16:creationId xmlns:a16="http://schemas.microsoft.com/office/drawing/2014/main" id="{D5FF4819-2800-411E-951E-CABA92AE0A65}"/>
              </a:ext>
            </a:extLst>
          </p:cNvPr>
          <p:cNvSpPr>
            <a:spLocks noGrp="1"/>
          </p:cNvSpPr>
          <p:nvPr>
            <p:ph type="sldNum" sz="quarter" idx="12"/>
          </p:nvPr>
        </p:nvSpPr>
        <p:spPr/>
        <p:txBody>
          <a:bodyPr/>
          <a:lstStyle/>
          <a:p>
            <a:fld id="{DAD92F05-34F2-498E-AB3B-BC198F5894A5}" type="slidenum">
              <a:rPr lang="en-US" altLang="en-US"/>
              <a:pPr/>
              <a:t>35</a:t>
            </a:fld>
            <a:endParaRPr lang="en-US" altLang="en-US"/>
          </a:p>
        </p:txBody>
      </p:sp>
      <p:sp>
        <p:nvSpPr>
          <p:cNvPr id="182274" name="Rectangle 2">
            <a:extLst>
              <a:ext uri="{FF2B5EF4-FFF2-40B4-BE49-F238E27FC236}">
                <a16:creationId xmlns:a16="http://schemas.microsoft.com/office/drawing/2014/main" id="{4F27B9C2-F5F2-474E-8C5A-CD14E4A30C9C}"/>
              </a:ext>
            </a:extLst>
          </p:cNvPr>
          <p:cNvSpPr>
            <a:spLocks noGrp="1" noChangeArrowheads="1"/>
          </p:cNvSpPr>
          <p:nvPr>
            <p:ph type="title"/>
          </p:nvPr>
        </p:nvSpPr>
        <p:spPr/>
        <p:txBody>
          <a:bodyPr/>
          <a:lstStyle/>
          <a:p>
            <a:r>
              <a:rPr lang="en-US" altLang="en-US"/>
              <a:t>Parents DIC</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a:extLst>
              <a:ext uri="{FF2B5EF4-FFF2-40B4-BE49-F238E27FC236}">
                <a16:creationId xmlns:a16="http://schemas.microsoft.com/office/drawing/2014/main" id="{5EAB6B47-87E0-4639-ADC7-D9107478DEC5}"/>
              </a:ext>
            </a:extLst>
          </p:cNvPr>
          <p:cNvSpPr>
            <a:spLocks noGrp="1" noChangeArrowheads="1"/>
          </p:cNvSpPr>
          <p:nvPr>
            <p:ph idx="1"/>
          </p:nvPr>
        </p:nvSpPr>
        <p:spPr>
          <a:xfrm>
            <a:off x="592183" y="1393236"/>
            <a:ext cx="10761617" cy="4882058"/>
          </a:xfrm>
        </p:spPr>
        <p:txBody>
          <a:bodyPr/>
          <a:lstStyle/>
          <a:p>
            <a:pPr marL="285750" indent="-285750"/>
            <a:r>
              <a:rPr lang="en-US" altLang="en-US" dirty="0"/>
              <a:t>Annual limit impacted by marital status</a:t>
            </a:r>
          </a:p>
          <a:p>
            <a:pPr marL="285750" indent="-285750"/>
            <a:r>
              <a:rPr lang="en-US" altLang="en-US" dirty="0"/>
              <a:t>Income for VA purposes (IVAP) calculated on calendar-year basis except under 3.260(d) proportionate income computation</a:t>
            </a:r>
          </a:p>
          <a:p>
            <a:pPr marL="285750" indent="-285750"/>
            <a:r>
              <a:rPr lang="en-US" altLang="en-US" dirty="0"/>
              <a:t>IVAP based on income/expenses paid during calendar year</a:t>
            </a:r>
          </a:p>
          <a:p>
            <a:pPr marL="285750" indent="-285750"/>
            <a:r>
              <a:rPr lang="en-US" altLang="en-US" sz="2600" dirty="0"/>
              <a:t>Income of parent’s spouse is factor in determining income for VA purposes if living together</a:t>
            </a:r>
          </a:p>
          <a:p>
            <a:pPr marL="285750" indent="-285750"/>
            <a:r>
              <a:rPr lang="en-US" altLang="en-US" sz="2600" dirty="0"/>
              <a:t>Spouse can be parent of veteran or not</a:t>
            </a:r>
          </a:p>
          <a:p>
            <a:pPr marL="285750" indent="-285750"/>
            <a:r>
              <a:rPr lang="en-US" altLang="en-US" sz="2600" dirty="0"/>
              <a:t>Income from any source counted unless specifically excluded (38CFR3.251(b))</a:t>
            </a:r>
            <a:endParaRPr lang="en-US" altLang="en-US" dirty="0"/>
          </a:p>
        </p:txBody>
      </p:sp>
      <p:sp>
        <p:nvSpPr>
          <p:cNvPr id="4" name="Slide Number Placeholder 3">
            <a:extLst>
              <a:ext uri="{FF2B5EF4-FFF2-40B4-BE49-F238E27FC236}">
                <a16:creationId xmlns:a16="http://schemas.microsoft.com/office/drawing/2014/main" id="{A2FEE1AE-2BCF-4D00-BD27-F7E501EE88DE}"/>
              </a:ext>
            </a:extLst>
          </p:cNvPr>
          <p:cNvSpPr>
            <a:spLocks noGrp="1"/>
          </p:cNvSpPr>
          <p:nvPr>
            <p:ph type="sldNum" sz="quarter" idx="12"/>
          </p:nvPr>
        </p:nvSpPr>
        <p:spPr/>
        <p:txBody>
          <a:bodyPr/>
          <a:lstStyle/>
          <a:p>
            <a:fld id="{14AE739A-5212-49AC-91D0-E6ED5795965E}" type="slidenum">
              <a:rPr lang="en-US" altLang="en-US"/>
              <a:pPr/>
              <a:t>36</a:t>
            </a:fld>
            <a:endParaRPr lang="en-US" altLang="en-US"/>
          </a:p>
        </p:txBody>
      </p:sp>
      <p:sp>
        <p:nvSpPr>
          <p:cNvPr id="183298" name="Rectangle 2">
            <a:extLst>
              <a:ext uri="{FF2B5EF4-FFF2-40B4-BE49-F238E27FC236}">
                <a16:creationId xmlns:a16="http://schemas.microsoft.com/office/drawing/2014/main" id="{7F5810DF-B0FA-485E-B80D-89DB0FCFA695}"/>
              </a:ext>
            </a:extLst>
          </p:cNvPr>
          <p:cNvSpPr>
            <a:spLocks noGrp="1" noChangeArrowheads="1"/>
          </p:cNvSpPr>
          <p:nvPr>
            <p:ph type="title"/>
          </p:nvPr>
        </p:nvSpPr>
        <p:spPr/>
        <p:txBody>
          <a:bodyPr/>
          <a:lstStyle/>
          <a:p>
            <a:r>
              <a:rPr lang="en-US" altLang="en-US"/>
              <a:t>Income</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a:extLst>
              <a:ext uri="{FF2B5EF4-FFF2-40B4-BE49-F238E27FC236}">
                <a16:creationId xmlns:a16="http://schemas.microsoft.com/office/drawing/2014/main" id="{705A0E02-8A9B-4F9A-AE12-99BAE0E75CC7}"/>
              </a:ext>
            </a:extLst>
          </p:cNvPr>
          <p:cNvSpPr>
            <a:spLocks noGrp="1" noChangeArrowheads="1"/>
          </p:cNvSpPr>
          <p:nvPr>
            <p:ph idx="1"/>
          </p:nvPr>
        </p:nvSpPr>
        <p:spPr>
          <a:xfrm>
            <a:off x="838200" y="2124890"/>
            <a:ext cx="10515600" cy="4150403"/>
          </a:xfrm>
        </p:spPr>
        <p:txBody>
          <a:bodyPr/>
          <a:lstStyle/>
          <a:p>
            <a:pPr marL="285750" indent="-285750"/>
            <a:r>
              <a:rPr lang="en-US" altLang="en-US" sz="2600" dirty="0"/>
              <a:t>38 CFR 3.261(a) lists income sources and countability</a:t>
            </a:r>
          </a:p>
          <a:p>
            <a:pPr marL="285750" indent="-285750"/>
            <a:r>
              <a:rPr lang="en-US" altLang="en-US" sz="2600" dirty="0"/>
              <a:t>Social Security, Railroad, Civil Service, military retired pay, public or private retirements, life insurance counted at rate of 90%</a:t>
            </a:r>
          </a:p>
          <a:p>
            <a:pPr marL="285750" indent="-285750"/>
            <a:r>
              <a:rPr lang="en-US" altLang="en-US" sz="2600" dirty="0"/>
              <a:t>38 CFR 3.261(b) lists deductible expenses</a:t>
            </a:r>
          </a:p>
          <a:p>
            <a:pPr marL="285750" indent="-285750"/>
            <a:r>
              <a:rPr lang="en-US" altLang="en-US" sz="2600" dirty="0"/>
              <a:t>Net worth is not a factor</a:t>
            </a:r>
          </a:p>
        </p:txBody>
      </p:sp>
      <p:sp>
        <p:nvSpPr>
          <p:cNvPr id="4" name="Slide Number Placeholder 3">
            <a:extLst>
              <a:ext uri="{FF2B5EF4-FFF2-40B4-BE49-F238E27FC236}">
                <a16:creationId xmlns:a16="http://schemas.microsoft.com/office/drawing/2014/main" id="{027378FA-8A92-4CDD-B3E9-912C9FC08764}"/>
              </a:ext>
            </a:extLst>
          </p:cNvPr>
          <p:cNvSpPr>
            <a:spLocks noGrp="1"/>
          </p:cNvSpPr>
          <p:nvPr>
            <p:ph type="sldNum" sz="quarter" idx="12"/>
          </p:nvPr>
        </p:nvSpPr>
        <p:spPr/>
        <p:txBody>
          <a:bodyPr/>
          <a:lstStyle/>
          <a:p>
            <a:fld id="{C0E4196C-2E2B-408F-9ED9-AFBB247E5CF3}" type="slidenum">
              <a:rPr lang="en-US" altLang="en-US"/>
              <a:pPr/>
              <a:t>37</a:t>
            </a:fld>
            <a:endParaRPr lang="en-US" altLang="en-US"/>
          </a:p>
        </p:txBody>
      </p:sp>
      <p:sp>
        <p:nvSpPr>
          <p:cNvPr id="185346" name="Rectangle 2">
            <a:extLst>
              <a:ext uri="{FF2B5EF4-FFF2-40B4-BE49-F238E27FC236}">
                <a16:creationId xmlns:a16="http://schemas.microsoft.com/office/drawing/2014/main" id="{9B00070C-F560-406C-9B8A-EE570A033525}"/>
              </a:ext>
            </a:extLst>
          </p:cNvPr>
          <p:cNvSpPr>
            <a:spLocks noGrp="1" noChangeArrowheads="1"/>
          </p:cNvSpPr>
          <p:nvPr>
            <p:ph type="title"/>
          </p:nvPr>
        </p:nvSpPr>
        <p:spPr/>
        <p:txBody>
          <a:bodyPr/>
          <a:lstStyle/>
          <a:p>
            <a:r>
              <a:rPr lang="en-US" altLang="en-US"/>
              <a:t>Income (cont’d)</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1" name="Rectangle 3">
            <a:extLst>
              <a:ext uri="{FF2B5EF4-FFF2-40B4-BE49-F238E27FC236}">
                <a16:creationId xmlns:a16="http://schemas.microsoft.com/office/drawing/2014/main" id="{B6707F43-BB87-4EB0-AAE2-75D13FFBE67D}"/>
              </a:ext>
            </a:extLst>
          </p:cNvPr>
          <p:cNvSpPr>
            <a:spLocks noGrp="1" noChangeArrowheads="1"/>
          </p:cNvSpPr>
          <p:nvPr>
            <p:ph idx="1"/>
          </p:nvPr>
        </p:nvSpPr>
        <p:spPr/>
        <p:txBody>
          <a:bodyPr/>
          <a:lstStyle/>
          <a:p>
            <a:pPr marL="285750" indent="-285750"/>
            <a:r>
              <a:rPr lang="en-US" altLang="en-US" sz="2600" dirty="0"/>
              <a:t>Unreimbursed medical expenses exceeding 5% of </a:t>
            </a:r>
            <a:r>
              <a:rPr lang="en-US" altLang="en-US" sz="2600" b="1" u="sng" dirty="0">
                <a:solidFill>
                  <a:schemeClr val="tx2"/>
                </a:solidFill>
              </a:rPr>
              <a:t>reported annual income</a:t>
            </a:r>
          </a:p>
          <a:p>
            <a:pPr lvl="1"/>
            <a:r>
              <a:rPr lang="en-US" altLang="en-US" sz="2200" dirty="0"/>
              <a:t>Reported annual income includes all </a:t>
            </a:r>
            <a:r>
              <a:rPr lang="en-US" altLang="en-US" sz="2200" b="1" i="1" dirty="0">
                <a:solidFill>
                  <a:schemeClr val="tx2"/>
                </a:solidFill>
              </a:rPr>
              <a:t>countable</a:t>
            </a:r>
            <a:r>
              <a:rPr lang="en-US" altLang="en-US" sz="2200" b="1" dirty="0"/>
              <a:t> </a:t>
            </a:r>
            <a:r>
              <a:rPr lang="en-US" altLang="en-US" sz="2200" dirty="0"/>
              <a:t>family income before 10% reduction for retirement income</a:t>
            </a:r>
          </a:p>
          <a:p>
            <a:pPr marL="285750" indent="-285750">
              <a:lnSpc>
                <a:spcPct val="79000"/>
              </a:lnSpc>
            </a:pPr>
            <a:endParaRPr lang="en-US" altLang="en-US" sz="2800" dirty="0"/>
          </a:p>
          <a:p>
            <a:pPr marL="285750" indent="-285750">
              <a:lnSpc>
                <a:spcPct val="79000"/>
              </a:lnSpc>
            </a:pPr>
            <a:r>
              <a:rPr lang="en-US" altLang="en-US" sz="2800" dirty="0"/>
              <a:t>Unreimbursed final expenses of veteran’s last illness/burial when paid by parent or parent’s spouse as long as parent and spouse live together  </a:t>
            </a:r>
            <a:r>
              <a:rPr lang="en-US" altLang="en-US" sz="2800" i="1" dirty="0"/>
              <a:t>(NOTE: does not include just debts)</a:t>
            </a:r>
          </a:p>
          <a:p>
            <a:pPr marL="285750" indent="-285750">
              <a:lnSpc>
                <a:spcPct val="79000"/>
              </a:lnSpc>
            </a:pPr>
            <a:endParaRPr lang="en-US" altLang="en-US" sz="2800" dirty="0"/>
          </a:p>
          <a:p>
            <a:pPr marL="285750" indent="-285750">
              <a:lnSpc>
                <a:spcPct val="79000"/>
              </a:lnSpc>
            </a:pPr>
            <a:r>
              <a:rPr lang="en-US" altLang="en-US" sz="2800" dirty="0"/>
              <a:t>VA allows deduction of unreimbursed expenses of parent’s deceased spouse’s last illness and burial and just debts when paid by parent</a:t>
            </a:r>
          </a:p>
          <a:p>
            <a:pPr marL="285750" indent="-285750"/>
            <a:endParaRPr lang="en-US" altLang="en-US" sz="2500" dirty="0"/>
          </a:p>
        </p:txBody>
      </p:sp>
      <p:sp>
        <p:nvSpPr>
          <p:cNvPr id="4" name="Slide Number Placeholder 3">
            <a:extLst>
              <a:ext uri="{FF2B5EF4-FFF2-40B4-BE49-F238E27FC236}">
                <a16:creationId xmlns:a16="http://schemas.microsoft.com/office/drawing/2014/main" id="{420ABDE4-31C7-44C0-AFC8-A3C90A026DF5}"/>
              </a:ext>
            </a:extLst>
          </p:cNvPr>
          <p:cNvSpPr>
            <a:spLocks noGrp="1"/>
          </p:cNvSpPr>
          <p:nvPr>
            <p:ph type="sldNum" sz="quarter" idx="12"/>
          </p:nvPr>
        </p:nvSpPr>
        <p:spPr/>
        <p:txBody>
          <a:bodyPr/>
          <a:lstStyle/>
          <a:p>
            <a:fld id="{417067BE-259D-40C4-84AE-B6E0760F0441}" type="slidenum">
              <a:rPr lang="en-US" altLang="en-US"/>
              <a:pPr/>
              <a:t>38</a:t>
            </a:fld>
            <a:endParaRPr lang="en-US" altLang="en-US"/>
          </a:p>
        </p:txBody>
      </p:sp>
      <p:sp>
        <p:nvSpPr>
          <p:cNvPr id="186370" name="Rectangle 2">
            <a:extLst>
              <a:ext uri="{FF2B5EF4-FFF2-40B4-BE49-F238E27FC236}">
                <a16:creationId xmlns:a16="http://schemas.microsoft.com/office/drawing/2014/main" id="{BC2760F3-847C-483C-928C-DCD4F2B01C1F}"/>
              </a:ext>
            </a:extLst>
          </p:cNvPr>
          <p:cNvSpPr>
            <a:spLocks noGrp="1" noChangeArrowheads="1"/>
          </p:cNvSpPr>
          <p:nvPr>
            <p:ph type="title"/>
          </p:nvPr>
        </p:nvSpPr>
        <p:spPr/>
        <p:txBody>
          <a:bodyPr/>
          <a:lstStyle/>
          <a:p>
            <a:r>
              <a:rPr lang="en-US" altLang="en-US"/>
              <a:t>Deductible expenses</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Rectangle 3">
            <a:extLst>
              <a:ext uri="{FF2B5EF4-FFF2-40B4-BE49-F238E27FC236}">
                <a16:creationId xmlns:a16="http://schemas.microsoft.com/office/drawing/2014/main" id="{A4846BCB-94C5-4A21-AEA7-8C28A21DA412}"/>
              </a:ext>
            </a:extLst>
          </p:cNvPr>
          <p:cNvSpPr>
            <a:spLocks noGrp="1" noChangeArrowheads="1"/>
          </p:cNvSpPr>
          <p:nvPr>
            <p:ph idx="1"/>
          </p:nvPr>
        </p:nvSpPr>
        <p:spPr>
          <a:xfrm>
            <a:off x="609599" y="1704976"/>
            <a:ext cx="10955383" cy="4525963"/>
          </a:xfrm>
        </p:spPr>
        <p:txBody>
          <a:bodyPr/>
          <a:lstStyle/>
          <a:p>
            <a:pPr marL="285750" indent="-285750"/>
            <a:r>
              <a:rPr lang="en-US" altLang="en-US" sz="2600" dirty="0"/>
              <a:t>38 CFR 3.260(d)</a:t>
            </a:r>
          </a:p>
          <a:p>
            <a:pPr marL="285750" indent="-285750"/>
            <a:r>
              <a:rPr lang="en-US" altLang="en-US" sz="2600" dirty="0"/>
              <a:t>Original/reopened award after period of non-entitlement</a:t>
            </a:r>
          </a:p>
          <a:p>
            <a:pPr marL="285750" indent="-285750"/>
            <a:r>
              <a:rPr lang="en-US" altLang="en-US" sz="2600" dirty="0"/>
              <a:t>Two calculations, VA uses best one</a:t>
            </a:r>
          </a:p>
          <a:p>
            <a:pPr lvl="1"/>
            <a:r>
              <a:rPr lang="en-US" altLang="en-US" sz="2200" dirty="0"/>
              <a:t>Proportionate IVAP for partial year</a:t>
            </a:r>
          </a:p>
          <a:p>
            <a:pPr lvl="1"/>
            <a:r>
              <a:rPr lang="en-US" altLang="en-US" sz="2200" dirty="0"/>
              <a:t>Calendar year IVAP</a:t>
            </a:r>
          </a:p>
          <a:p>
            <a:pPr marL="285750" indent="-285750"/>
            <a:r>
              <a:rPr lang="en-US" altLang="en-US" sz="2600" dirty="0"/>
              <a:t>Income received prior to effective date ignored</a:t>
            </a:r>
          </a:p>
          <a:p>
            <a:pPr marL="285750" indent="-285750"/>
            <a:r>
              <a:rPr lang="en-US" altLang="en-US" sz="2600" dirty="0"/>
              <a:t>Proportionate income for VA purposes is amount parent’s income for VA purposes would have been if income and expenses were received and paid at same rate for entire year</a:t>
            </a:r>
            <a:endParaRPr lang="en-US" altLang="en-US" sz="2500" dirty="0"/>
          </a:p>
        </p:txBody>
      </p:sp>
      <p:sp>
        <p:nvSpPr>
          <p:cNvPr id="4" name="Slide Number Placeholder 3">
            <a:extLst>
              <a:ext uri="{FF2B5EF4-FFF2-40B4-BE49-F238E27FC236}">
                <a16:creationId xmlns:a16="http://schemas.microsoft.com/office/drawing/2014/main" id="{D3229148-A683-4908-8847-E97797D3D7D2}"/>
              </a:ext>
            </a:extLst>
          </p:cNvPr>
          <p:cNvSpPr>
            <a:spLocks noGrp="1"/>
          </p:cNvSpPr>
          <p:nvPr>
            <p:ph type="sldNum" sz="quarter" idx="12"/>
          </p:nvPr>
        </p:nvSpPr>
        <p:spPr/>
        <p:txBody>
          <a:bodyPr/>
          <a:lstStyle/>
          <a:p>
            <a:fld id="{3C38710D-E357-473B-8A53-0CDAE63DA134}" type="slidenum">
              <a:rPr lang="en-US" altLang="en-US"/>
              <a:pPr/>
              <a:t>39</a:t>
            </a:fld>
            <a:endParaRPr lang="en-US" altLang="en-US"/>
          </a:p>
        </p:txBody>
      </p:sp>
      <p:sp>
        <p:nvSpPr>
          <p:cNvPr id="188418" name="Rectangle 2">
            <a:extLst>
              <a:ext uri="{FF2B5EF4-FFF2-40B4-BE49-F238E27FC236}">
                <a16:creationId xmlns:a16="http://schemas.microsoft.com/office/drawing/2014/main" id="{A165AA59-F4BC-4F17-96B4-AE411D036364}"/>
              </a:ext>
            </a:extLst>
          </p:cNvPr>
          <p:cNvSpPr>
            <a:spLocks noGrp="1" noChangeArrowheads="1"/>
          </p:cNvSpPr>
          <p:nvPr>
            <p:ph type="title"/>
          </p:nvPr>
        </p:nvSpPr>
        <p:spPr/>
        <p:txBody>
          <a:bodyPr/>
          <a:lstStyle/>
          <a:p>
            <a:r>
              <a:rPr lang="en-US" altLang="en-US" dirty="0"/>
              <a:t>Monthly DIC Parent Rate- Proportionate computation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Rectangle 3">
            <a:extLst>
              <a:ext uri="{FF2B5EF4-FFF2-40B4-BE49-F238E27FC236}">
                <a16:creationId xmlns:a16="http://schemas.microsoft.com/office/drawing/2014/main" id="{9EAE71D0-EB42-414A-A458-5CCC8786A8F9}"/>
              </a:ext>
            </a:extLst>
          </p:cNvPr>
          <p:cNvSpPr>
            <a:spLocks noGrp="1" noChangeArrowheads="1"/>
          </p:cNvSpPr>
          <p:nvPr>
            <p:ph idx="1"/>
          </p:nvPr>
        </p:nvSpPr>
        <p:spPr/>
        <p:txBody>
          <a:bodyPr/>
          <a:lstStyle/>
          <a:p>
            <a:pPr marL="285750" indent="-285750"/>
            <a:endParaRPr lang="en-US" altLang="en-US" dirty="0"/>
          </a:p>
          <a:p>
            <a:pPr marL="285750" indent="-285750"/>
            <a:endParaRPr lang="en-US" altLang="en-US" dirty="0"/>
          </a:p>
          <a:p>
            <a:pPr marL="285750" indent="-285750"/>
            <a:r>
              <a:rPr lang="en-US" altLang="en-US" dirty="0"/>
              <a:t>Dependency and Indemnity Compensation (DIC)</a:t>
            </a:r>
          </a:p>
          <a:p>
            <a:pPr marL="285750" indent="-285750"/>
            <a:r>
              <a:rPr lang="en-US" altLang="en-US" dirty="0"/>
              <a:t>Parents’ DIC</a:t>
            </a:r>
          </a:p>
          <a:p>
            <a:pPr marL="285750" indent="-285750"/>
            <a:r>
              <a:rPr lang="en-US" altLang="en-US" dirty="0"/>
              <a:t>Death Pension</a:t>
            </a:r>
          </a:p>
        </p:txBody>
      </p:sp>
      <p:sp>
        <p:nvSpPr>
          <p:cNvPr id="4" name="Slide Number Placeholder 3">
            <a:extLst>
              <a:ext uri="{FF2B5EF4-FFF2-40B4-BE49-F238E27FC236}">
                <a16:creationId xmlns:a16="http://schemas.microsoft.com/office/drawing/2014/main" id="{A6C7B732-EFFF-42D8-A6A6-15E9FA83BEEE}"/>
              </a:ext>
            </a:extLst>
          </p:cNvPr>
          <p:cNvSpPr>
            <a:spLocks noGrp="1"/>
          </p:cNvSpPr>
          <p:nvPr>
            <p:ph type="sldNum" sz="quarter" idx="12"/>
          </p:nvPr>
        </p:nvSpPr>
        <p:spPr/>
        <p:txBody>
          <a:bodyPr/>
          <a:lstStyle/>
          <a:p>
            <a:fld id="{BF962BBF-FB2E-45AA-929A-B71C31FB4541}" type="slidenum">
              <a:rPr lang="en-US" altLang="en-US"/>
              <a:pPr/>
              <a:t>4</a:t>
            </a:fld>
            <a:endParaRPr lang="en-US" altLang="en-US"/>
          </a:p>
        </p:txBody>
      </p:sp>
      <p:sp>
        <p:nvSpPr>
          <p:cNvPr id="155650" name="Rectangle 2">
            <a:extLst>
              <a:ext uri="{FF2B5EF4-FFF2-40B4-BE49-F238E27FC236}">
                <a16:creationId xmlns:a16="http://schemas.microsoft.com/office/drawing/2014/main" id="{0EDF7680-1F9F-4726-B873-413F55381890}"/>
              </a:ext>
            </a:extLst>
          </p:cNvPr>
          <p:cNvSpPr>
            <a:spLocks noGrp="1" noChangeArrowheads="1"/>
          </p:cNvSpPr>
          <p:nvPr>
            <p:ph type="title"/>
          </p:nvPr>
        </p:nvSpPr>
        <p:spPr/>
        <p:txBody>
          <a:bodyPr/>
          <a:lstStyle/>
          <a:p>
            <a:r>
              <a:rPr lang="en-US" altLang="en-US"/>
              <a:t>Recurring Monthly Benefits</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7" name="Rectangle 3">
            <a:extLst>
              <a:ext uri="{FF2B5EF4-FFF2-40B4-BE49-F238E27FC236}">
                <a16:creationId xmlns:a16="http://schemas.microsoft.com/office/drawing/2014/main" id="{55B9CB3E-9987-4774-83E6-C58FEEB51CE6}"/>
              </a:ext>
            </a:extLst>
          </p:cNvPr>
          <p:cNvSpPr>
            <a:spLocks noGrp="1" noChangeArrowheads="1"/>
          </p:cNvSpPr>
          <p:nvPr>
            <p:ph idx="1"/>
          </p:nvPr>
        </p:nvSpPr>
        <p:spPr/>
        <p:txBody>
          <a:bodyPr/>
          <a:lstStyle/>
          <a:p>
            <a:pPr marL="285750" indent="-285750"/>
            <a:endParaRPr lang="en-US" altLang="en-US" dirty="0"/>
          </a:p>
          <a:p>
            <a:pPr marL="285750" indent="-285750"/>
            <a:endParaRPr lang="en-US" altLang="en-US" dirty="0"/>
          </a:p>
          <a:p>
            <a:pPr marL="285750" indent="-285750"/>
            <a:endParaRPr lang="en-US" altLang="en-US" dirty="0"/>
          </a:p>
          <a:p>
            <a:pPr marL="285750" indent="-285750"/>
            <a:r>
              <a:rPr lang="en-US" altLang="en-US" dirty="0"/>
              <a:t>Use rate charts to calculate rate</a:t>
            </a:r>
          </a:p>
        </p:txBody>
      </p:sp>
      <p:sp>
        <p:nvSpPr>
          <p:cNvPr id="4" name="Slide Number Placeholder 3">
            <a:extLst>
              <a:ext uri="{FF2B5EF4-FFF2-40B4-BE49-F238E27FC236}">
                <a16:creationId xmlns:a16="http://schemas.microsoft.com/office/drawing/2014/main" id="{6DF5A538-A580-4079-B4FC-A32502AC6951}"/>
              </a:ext>
            </a:extLst>
          </p:cNvPr>
          <p:cNvSpPr>
            <a:spLocks noGrp="1"/>
          </p:cNvSpPr>
          <p:nvPr>
            <p:ph type="sldNum" sz="quarter" idx="12"/>
          </p:nvPr>
        </p:nvSpPr>
        <p:spPr/>
        <p:txBody>
          <a:bodyPr/>
          <a:lstStyle/>
          <a:p>
            <a:fld id="{5852453D-D08E-4678-88AE-1B2E473E02AB}" type="slidenum">
              <a:rPr lang="en-US" altLang="en-US"/>
              <a:pPr/>
              <a:t>40</a:t>
            </a:fld>
            <a:endParaRPr lang="en-US" altLang="en-US"/>
          </a:p>
        </p:txBody>
      </p:sp>
      <p:sp>
        <p:nvSpPr>
          <p:cNvPr id="190466" name="Rectangle 2">
            <a:extLst>
              <a:ext uri="{FF2B5EF4-FFF2-40B4-BE49-F238E27FC236}">
                <a16:creationId xmlns:a16="http://schemas.microsoft.com/office/drawing/2014/main" id="{214D3A43-6A5C-4477-BAB9-C42C3F621E58}"/>
              </a:ext>
            </a:extLst>
          </p:cNvPr>
          <p:cNvSpPr>
            <a:spLocks noGrp="1" noChangeArrowheads="1"/>
          </p:cNvSpPr>
          <p:nvPr>
            <p:ph type="title"/>
          </p:nvPr>
        </p:nvSpPr>
        <p:spPr/>
        <p:txBody>
          <a:bodyPr/>
          <a:lstStyle/>
          <a:p>
            <a:r>
              <a:rPr lang="en-US" altLang="en-US"/>
              <a:t>Parent’s Monthly Rates</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1" name="Rectangle 3">
            <a:extLst>
              <a:ext uri="{FF2B5EF4-FFF2-40B4-BE49-F238E27FC236}">
                <a16:creationId xmlns:a16="http://schemas.microsoft.com/office/drawing/2014/main" id="{62ECB2FC-0668-41FC-B09A-0D86FAFE9F49}"/>
              </a:ext>
            </a:extLst>
          </p:cNvPr>
          <p:cNvSpPr>
            <a:spLocks noGrp="1" noChangeArrowheads="1"/>
          </p:cNvSpPr>
          <p:nvPr>
            <p:ph idx="1"/>
          </p:nvPr>
        </p:nvSpPr>
        <p:spPr/>
        <p:txBody>
          <a:bodyPr/>
          <a:lstStyle/>
          <a:p>
            <a:pPr marL="285750" indent="-285750"/>
            <a:r>
              <a:rPr lang="en-US" altLang="en-US" dirty="0"/>
              <a:t>Monthly benefit paid to </a:t>
            </a:r>
          </a:p>
          <a:p>
            <a:pPr lvl="1"/>
            <a:r>
              <a:rPr lang="en-US" altLang="en-US" dirty="0" err="1"/>
              <a:t>Unremarried</a:t>
            </a:r>
            <a:r>
              <a:rPr lang="en-US" altLang="en-US" dirty="0"/>
              <a:t> spouses</a:t>
            </a:r>
          </a:p>
          <a:p>
            <a:pPr lvl="1"/>
            <a:r>
              <a:rPr lang="en-US" altLang="en-US" dirty="0"/>
              <a:t>Dependent children</a:t>
            </a:r>
          </a:p>
          <a:p>
            <a:pPr marL="285750" indent="-285750"/>
            <a:r>
              <a:rPr lang="en-US" altLang="en-US" dirty="0"/>
              <a:t>Wartime veteran whose death </a:t>
            </a:r>
            <a:r>
              <a:rPr lang="en-US" altLang="en-US" b="1" dirty="0"/>
              <a:t>not</a:t>
            </a:r>
            <a:r>
              <a:rPr lang="en-US" altLang="en-US" dirty="0"/>
              <a:t> due to service connected disability</a:t>
            </a:r>
          </a:p>
          <a:p>
            <a:pPr marL="285750" indent="-285750"/>
            <a:r>
              <a:rPr lang="en-US" altLang="en-US" dirty="0"/>
              <a:t>Within </a:t>
            </a:r>
            <a:r>
              <a:rPr lang="en-US" altLang="en-US" b="1" dirty="0">
                <a:solidFill>
                  <a:schemeClr val="tx2"/>
                </a:solidFill>
              </a:rPr>
              <a:t>Bright Line</a:t>
            </a:r>
            <a:r>
              <a:rPr lang="en-US" altLang="en-US" dirty="0"/>
              <a:t> limit</a:t>
            </a:r>
          </a:p>
          <a:p>
            <a:pPr marL="285750" indent="-285750"/>
            <a:r>
              <a:rPr lang="en-US" altLang="en-US" dirty="0"/>
              <a:t>Meets qualifying income limits </a:t>
            </a:r>
          </a:p>
          <a:p>
            <a:pPr marL="285750" indent="-285750"/>
            <a:r>
              <a:rPr lang="en-US" altLang="en-US" dirty="0"/>
              <a:t>Benefit based on amount of other income</a:t>
            </a:r>
          </a:p>
        </p:txBody>
      </p:sp>
      <p:sp>
        <p:nvSpPr>
          <p:cNvPr id="4" name="Slide Number Placeholder 3">
            <a:extLst>
              <a:ext uri="{FF2B5EF4-FFF2-40B4-BE49-F238E27FC236}">
                <a16:creationId xmlns:a16="http://schemas.microsoft.com/office/drawing/2014/main" id="{0D6D2014-9300-4E37-A24C-FA817498A912}"/>
              </a:ext>
            </a:extLst>
          </p:cNvPr>
          <p:cNvSpPr>
            <a:spLocks noGrp="1"/>
          </p:cNvSpPr>
          <p:nvPr>
            <p:ph type="sldNum" sz="quarter" idx="12"/>
          </p:nvPr>
        </p:nvSpPr>
        <p:spPr/>
        <p:txBody>
          <a:bodyPr/>
          <a:lstStyle/>
          <a:p>
            <a:fld id="{7BD25A17-4FFA-450E-99CB-9C83B45B95C7}" type="slidenum">
              <a:rPr lang="en-US" altLang="en-US"/>
              <a:pPr/>
              <a:t>41</a:t>
            </a:fld>
            <a:endParaRPr lang="en-US" altLang="en-US"/>
          </a:p>
        </p:txBody>
      </p:sp>
      <p:sp>
        <p:nvSpPr>
          <p:cNvPr id="191490" name="Rectangle 2">
            <a:extLst>
              <a:ext uri="{FF2B5EF4-FFF2-40B4-BE49-F238E27FC236}">
                <a16:creationId xmlns:a16="http://schemas.microsoft.com/office/drawing/2014/main" id="{D1FC6763-EA46-4DF3-AC5C-2D75805A54FB}"/>
              </a:ext>
            </a:extLst>
          </p:cNvPr>
          <p:cNvSpPr>
            <a:spLocks noGrp="1" noChangeArrowheads="1"/>
          </p:cNvSpPr>
          <p:nvPr>
            <p:ph type="title"/>
          </p:nvPr>
        </p:nvSpPr>
        <p:spPr/>
        <p:txBody>
          <a:bodyPr/>
          <a:lstStyle/>
          <a:p>
            <a:r>
              <a:rPr lang="en-US" altLang="en-US"/>
              <a:t>Death Pension</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A0331D03-5F82-4567-B8A4-E5D3A8B0E673}"/>
              </a:ext>
            </a:extLst>
          </p:cNvPr>
          <p:cNvSpPr>
            <a:spLocks noGrp="1"/>
          </p:cNvSpPr>
          <p:nvPr>
            <p:ph type="sldNum" sz="quarter" idx="12"/>
          </p:nvPr>
        </p:nvSpPr>
        <p:spPr/>
        <p:txBody>
          <a:bodyPr/>
          <a:lstStyle/>
          <a:p>
            <a:fld id="{ABBC17BD-BF12-46AA-8DD7-3D287943F539}" type="slidenum">
              <a:rPr lang="en-US" altLang="en-US"/>
              <a:pPr/>
              <a:t>42</a:t>
            </a:fld>
            <a:endParaRPr lang="en-US" altLang="en-US"/>
          </a:p>
        </p:txBody>
      </p:sp>
      <p:sp>
        <p:nvSpPr>
          <p:cNvPr id="70658" name="Rectangle 2">
            <a:extLst>
              <a:ext uri="{FF2B5EF4-FFF2-40B4-BE49-F238E27FC236}">
                <a16:creationId xmlns:a16="http://schemas.microsoft.com/office/drawing/2014/main" id="{B1840240-DF38-45CF-8B38-19722B595C9F}"/>
              </a:ext>
            </a:extLst>
          </p:cNvPr>
          <p:cNvSpPr>
            <a:spLocks noGrp="1" noChangeArrowheads="1"/>
          </p:cNvSpPr>
          <p:nvPr>
            <p:ph type="title" idx="4294967295"/>
          </p:nvPr>
        </p:nvSpPr>
        <p:spPr>
          <a:xfrm>
            <a:off x="0" y="17463"/>
            <a:ext cx="10515600" cy="1325562"/>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Eligibility requirements</a:t>
            </a:r>
          </a:p>
        </p:txBody>
      </p:sp>
      <p:sp>
        <p:nvSpPr>
          <p:cNvPr id="70659" name="Rectangle 3">
            <a:extLst>
              <a:ext uri="{FF2B5EF4-FFF2-40B4-BE49-F238E27FC236}">
                <a16:creationId xmlns:a16="http://schemas.microsoft.com/office/drawing/2014/main" id="{8C764B2E-1251-47B5-BD57-305ED3266B90}"/>
              </a:ext>
            </a:extLst>
          </p:cNvPr>
          <p:cNvSpPr>
            <a:spLocks noGrp="1" noChangeArrowheads="1"/>
          </p:cNvSpPr>
          <p:nvPr>
            <p:ph type="body" idx="4294967295"/>
          </p:nvPr>
        </p:nvSpPr>
        <p:spPr>
          <a:xfrm>
            <a:off x="470263" y="1674019"/>
            <a:ext cx="10990263" cy="4351337"/>
          </a:xfrm>
          <a:prstGeom prst="rect">
            <a:avLst/>
          </a:prstGeom>
        </p:spPr>
        <p:txBody>
          <a:bodyPr vert="horz" lIns="90488" tIns="44450" rIns="90488" bIns="44450" rtlCol="0">
            <a:normAutofit/>
          </a:bodyPr>
          <a:lstStyle/>
          <a:p>
            <a:pPr marL="285750" indent="-285750"/>
            <a:r>
              <a:rPr lang="en-US" altLang="en-US" dirty="0">
                <a:latin typeface="Arial" panose="020B0604020202020204" pitchFamily="34" charset="0"/>
                <a:cs typeface="Arial" panose="020B0604020202020204" pitchFamily="34" charset="0"/>
              </a:rPr>
              <a:t>Veteran separated from active military service under conditions other than dishonorable</a:t>
            </a:r>
          </a:p>
          <a:p>
            <a:pPr marL="285750" indent="-285750"/>
            <a:r>
              <a:rPr lang="en-US" altLang="en-US" dirty="0">
                <a:latin typeface="Arial" panose="020B0604020202020204" pitchFamily="34" charset="0"/>
                <a:cs typeface="Arial" panose="020B0604020202020204" pitchFamily="34" charset="0"/>
              </a:rPr>
              <a:t>Served 90 days or more of which 1 day was during wartime period</a:t>
            </a:r>
          </a:p>
          <a:p>
            <a:pPr marL="285750" indent="-285750"/>
            <a:r>
              <a:rPr lang="en-US" altLang="en-US" dirty="0">
                <a:latin typeface="Arial" panose="020B0604020202020204" pitchFamily="34" charset="0"/>
                <a:cs typeface="Arial" panose="020B0604020202020204" pitchFamily="34" charset="0"/>
              </a:rPr>
              <a:t>Service after 9-7-80 – need 2 years or completion of active duty obligation</a:t>
            </a:r>
          </a:p>
          <a:p>
            <a:pPr marL="285750" indent="-285750" algn="r">
              <a:buNone/>
            </a:pPr>
            <a:endParaRPr lang="en-US" altLang="en-US" sz="1800" i="1" dirty="0">
              <a:solidFill>
                <a:schemeClr val="tx2"/>
              </a:solidFill>
              <a:latin typeface="Arial" panose="020B0604020202020204" pitchFamily="34" charset="0"/>
              <a:cs typeface="Arial" panose="020B0604020202020204" pitchFamily="34" charset="0"/>
            </a:endParaRPr>
          </a:p>
          <a:p>
            <a:pPr marL="285750" indent="-285750" algn="r">
              <a:buNone/>
            </a:pPr>
            <a:endParaRPr lang="en-US" altLang="en-US" sz="2000" b="1" i="1" dirty="0">
              <a:solidFill>
                <a:schemeClr val="tx2"/>
              </a:solidFill>
              <a:latin typeface="Arial" panose="020B0604020202020204" pitchFamily="34" charset="0"/>
              <a:cs typeface="Arial" panose="020B0604020202020204" pitchFamily="34" charset="0"/>
            </a:endParaRPr>
          </a:p>
          <a:p>
            <a:pPr marL="285750" indent="-285750" algn="r">
              <a:buNone/>
            </a:pPr>
            <a:r>
              <a:rPr lang="en-US" altLang="en-US" sz="2000" b="1" i="1" dirty="0">
                <a:solidFill>
                  <a:schemeClr val="tx2"/>
                </a:solidFill>
                <a:latin typeface="Arial" panose="020B0604020202020204" pitchFamily="34" charset="0"/>
                <a:cs typeface="Arial" panose="020B0604020202020204" pitchFamily="34" charset="0"/>
              </a:rPr>
              <a:t>38CFR3.3(a)(ii)(3)</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CC1824A7-69EE-4518-95B0-104A9227A766}"/>
              </a:ext>
            </a:extLst>
          </p:cNvPr>
          <p:cNvSpPr>
            <a:spLocks noGrp="1"/>
          </p:cNvSpPr>
          <p:nvPr>
            <p:ph type="sldNum" sz="quarter" idx="12"/>
          </p:nvPr>
        </p:nvSpPr>
        <p:spPr/>
        <p:txBody>
          <a:bodyPr/>
          <a:lstStyle/>
          <a:p>
            <a:fld id="{97E12EF0-B56D-4E66-9400-FDC10FC0AF8C}" type="slidenum">
              <a:rPr lang="en-US" altLang="en-US"/>
              <a:pPr/>
              <a:t>43</a:t>
            </a:fld>
            <a:endParaRPr lang="en-US" altLang="en-US"/>
          </a:p>
        </p:txBody>
      </p:sp>
      <p:sp>
        <p:nvSpPr>
          <p:cNvPr id="194562" name="Rectangle 2">
            <a:extLst>
              <a:ext uri="{FF2B5EF4-FFF2-40B4-BE49-F238E27FC236}">
                <a16:creationId xmlns:a16="http://schemas.microsoft.com/office/drawing/2014/main" id="{AAAC09FD-9593-4F65-AE11-24ABD89C2AAF}"/>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Eligibility requirements </a:t>
            </a:r>
            <a:r>
              <a:rPr lang="en-US" altLang="en-US" sz="3200" b="1" i="1" dirty="0">
                <a:latin typeface="Arial" panose="020B0604020202020204" pitchFamily="34" charset="0"/>
                <a:cs typeface="Arial" panose="020B0604020202020204" pitchFamily="34" charset="0"/>
              </a:rPr>
              <a:t>(continued)</a:t>
            </a:r>
          </a:p>
        </p:txBody>
      </p:sp>
      <p:sp>
        <p:nvSpPr>
          <p:cNvPr id="194563" name="Rectangle 3">
            <a:extLst>
              <a:ext uri="{FF2B5EF4-FFF2-40B4-BE49-F238E27FC236}">
                <a16:creationId xmlns:a16="http://schemas.microsoft.com/office/drawing/2014/main" id="{B8505949-47CD-4AF2-A7D9-393C76381FCB}"/>
              </a:ext>
            </a:extLst>
          </p:cNvPr>
          <p:cNvSpPr>
            <a:spLocks noGrp="1" noChangeArrowheads="1"/>
          </p:cNvSpPr>
          <p:nvPr>
            <p:ph type="body" idx="4294967295"/>
          </p:nvPr>
        </p:nvSpPr>
        <p:spPr>
          <a:xfrm>
            <a:off x="418011" y="1394778"/>
            <a:ext cx="11017250" cy="4525962"/>
          </a:xfrm>
          <a:prstGeom prst="rect">
            <a:avLst/>
          </a:prstGeom>
          <a:ln/>
        </p:spPr>
        <p:txBody>
          <a:bodyPr vert="horz" lIns="90488" tIns="44450" rIns="90488" bIns="44450" rtlCol="0">
            <a:noAutofit/>
          </a:bodyPr>
          <a:lstStyle/>
          <a:p>
            <a:pPr marL="285750" indent="-285750">
              <a:lnSpc>
                <a:spcPct val="79000"/>
              </a:lnSpc>
            </a:pPr>
            <a:r>
              <a:rPr lang="en-US" altLang="en-US" sz="2800" dirty="0">
                <a:latin typeface="Arial" panose="020B0604020202020204" pitchFamily="34" charset="0"/>
                <a:cs typeface="Arial" panose="020B0604020202020204" pitchFamily="34" charset="0"/>
              </a:rPr>
              <a:t>Service during a period of war and discharged/released for service connected disability or had a service connected disability at time of discharge that would have justified discharge for disability</a:t>
            </a:r>
          </a:p>
          <a:p>
            <a:pPr marL="285750" indent="-285750">
              <a:lnSpc>
                <a:spcPct val="79000"/>
              </a:lnSpc>
            </a:pPr>
            <a:r>
              <a:rPr lang="en-US" altLang="en-US" sz="2800" dirty="0">
                <a:latin typeface="Arial" panose="020B0604020202020204" pitchFamily="34" charset="0"/>
                <a:cs typeface="Arial" panose="020B0604020202020204" pitchFamily="34" charset="0"/>
              </a:rPr>
              <a:t>Aggregate of 90 days of actual wartime service in 2 or more separate periods of service during more than one period of war</a:t>
            </a:r>
          </a:p>
          <a:p>
            <a:pPr marL="285750" indent="-285750">
              <a:lnSpc>
                <a:spcPct val="79000"/>
              </a:lnSpc>
            </a:pPr>
            <a:r>
              <a:rPr lang="en-US" altLang="en-US" sz="2800" dirty="0">
                <a:latin typeface="Arial" panose="020B0604020202020204" pitchFamily="34" charset="0"/>
                <a:cs typeface="Arial" panose="020B0604020202020204" pitchFamily="34" charset="0"/>
              </a:rPr>
              <a:t>Includes active duty for training or inactive duty for training if veteran had service connected condition due to ADT or IADT</a:t>
            </a:r>
          </a:p>
          <a:p>
            <a:pPr marL="285750" indent="-285750">
              <a:lnSpc>
                <a:spcPct val="79000"/>
              </a:lnSpc>
            </a:pPr>
            <a:r>
              <a:rPr lang="en-US" altLang="en-US" sz="2800" dirty="0">
                <a:latin typeface="Arial" panose="020B0604020202020204" pitchFamily="34" charset="0"/>
                <a:cs typeface="Arial" panose="020B0604020202020204" pitchFamily="34" charset="0"/>
              </a:rPr>
              <a:t>At time of death, veteran met wartime service requirement for veterans pension, or</a:t>
            </a:r>
          </a:p>
          <a:p>
            <a:pPr marL="285750" indent="-285750">
              <a:lnSpc>
                <a:spcPct val="79000"/>
              </a:lnSpc>
            </a:pPr>
            <a:r>
              <a:rPr lang="en-US" altLang="en-US" sz="2800" dirty="0">
                <a:latin typeface="Arial" panose="020B0604020202020204" pitchFamily="34" charset="0"/>
                <a:cs typeface="Arial" panose="020B0604020202020204" pitchFamily="34" charset="0"/>
              </a:rPr>
              <a:t>Veteran was receiving (or entitled to receive compensation for service connected disability due to service during a period of war</a:t>
            </a:r>
            <a:endParaRPr lang="en-US" altLang="en-US" sz="1800" i="1" dirty="0">
              <a:solidFill>
                <a:schemeClr val="tx2"/>
              </a:solidFill>
              <a:latin typeface="Arial" panose="020B0604020202020204" pitchFamily="34" charset="0"/>
              <a:cs typeface="Arial" panose="020B0604020202020204" pitchFamily="34" charset="0"/>
            </a:endParaRPr>
          </a:p>
          <a:p>
            <a:pPr marL="285750" indent="-285750" algn="r">
              <a:lnSpc>
                <a:spcPct val="79000"/>
              </a:lnSpc>
              <a:buNone/>
            </a:pPr>
            <a:r>
              <a:rPr lang="en-US" altLang="en-US" sz="2000" b="1" i="1" dirty="0">
                <a:solidFill>
                  <a:schemeClr val="tx2"/>
                </a:solidFill>
                <a:latin typeface="Arial" panose="020B0604020202020204" pitchFamily="34" charset="0"/>
                <a:cs typeface="Arial" panose="020B0604020202020204" pitchFamily="34" charset="0"/>
              </a:rPr>
              <a:t>38CFR3.16</a:t>
            </a:r>
          </a:p>
          <a:p>
            <a:pPr marL="285750" indent="-285750" algn="r">
              <a:lnSpc>
                <a:spcPct val="79000"/>
              </a:lnSpc>
              <a:buNone/>
            </a:pPr>
            <a:r>
              <a:rPr lang="en-US" altLang="en-US" sz="2000" b="1" i="1" dirty="0">
                <a:solidFill>
                  <a:schemeClr val="tx2"/>
                </a:solidFill>
                <a:latin typeface="Arial" panose="020B0604020202020204" pitchFamily="34" charset="0"/>
                <a:cs typeface="Arial" panose="020B0604020202020204" pitchFamily="34" charset="0"/>
              </a:rPr>
              <a:t>38USC1541(a), 1542</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1">
            <a:extLst>
              <a:ext uri="{FF2B5EF4-FFF2-40B4-BE49-F238E27FC236}">
                <a16:creationId xmlns:a16="http://schemas.microsoft.com/office/drawing/2014/main" id="{EAE2FE99-8129-4E2F-8F37-24DC448EB1B3}"/>
              </a:ext>
            </a:extLst>
          </p:cNvPr>
          <p:cNvSpPr>
            <a:spLocks noGrp="1"/>
          </p:cNvSpPr>
          <p:nvPr>
            <p:ph type="sldNum" sz="quarter" idx="12"/>
          </p:nvPr>
        </p:nvSpPr>
        <p:spPr/>
        <p:txBody>
          <a:bodyPr/>
          <a:lstStyle/>
          <a:p>
            <a:fld id="{0EBAD6EB-07C4-46D4-BA38-3CAAE17D6071}" type="slidenum">
              <a:rPr lang="en-US" altLang="en-US"/>
              <a:pPr/>
              <a:t>44</a:t>
            </a:fld>
            <a:endParaRPr lang="en-US" altLang="en-US"/>
          </a:p>
        </p:txBody>
      </p:sp>
      <p:sp>
        <p:nvSpPr>
          <p:cNvPr id="68610" name="Rectangle 2">
            <a:extLst>
              <a:ext uri="{FF2B5EF4-FFF2-40B4-BE49-F238E27FC236}">
                <a16:creationId xmlns:a16="http://schemas.microsoft.com/office/drawing/2014/main" id="{F124BD4A-A1C5-4E92-828F-ECB972272F60}"/>
              </a:ext>
            </a:extLst>
          </p:cNvPr>
          <p:cNvSpPr>
            <a:spLocks noGrp="1" noChangeArrowheads="1"/>
          </p:cNvSpPr>
          <p:nvPr>
            <p:ph type="title" idx="4294967295"/>
          </p:nvPr>
        </p:nvSpPr>
        <p:spPr>
          <a:xfrm>
            <a:off x="0" y="9525"/>
            <a:ext cx="10515600" cy="1325563"/>
          </a:xfrm>
          <a:prstGeom prst="rect">
            <a:avLst/>
          </a:prstGeom>
        </p:spPr>
        <p:txBody>
          <a:bodyPr vert="horz" lIns="90488" tIns="44450" rIns="90488" bIns="44450" rtlCol="0" anchor="ctr">
            <a:normAutofit/>
          </a:bodyPr>
          <a:lstStyle/>
          <a:p>
            <a:r>
              <a:rPr lang="en-US" altLang="en-US" b="1" dirty="0">
                <a:latin typeface="Arial" panose="020B0604020202020204" pitchFamily="34" charset="0"/>
                <a:cs typeface="Arial" panose="020B0604020202020204" pitchFamily="34" charset="0"/>
              </a:rPr>
              <a:t>Wartime Periods</a:t>
            </a:r>
          </a:p>
        </p:txBody>
      </p:sp>
      <p:sp>
        <p:nvSpPr>
          <p:cNvPr id="338949" name="Text Box 6">
            <a:extLst>
              <a:ext uri="{FF2B5EF4-FFF2-40B4-BE49-F238E27FC236}">
                <a16:creationId xmlns:a16="http://schemas.microsoft.com/office/drawing/2014/main" id="{A5A9C2F9-ADC2-484F-8897-C3470B1D4CAC}"/>
              </a:ext>
            </a:extLst>
          </p:cNvPr>
          <p:cNvSpPr txBox="1">
            <a:spLocks noChangeArrowheads="1"/>
          </p:cNvSpPr>
          <p:nvPr/>
        </p:nvSpPr>
        <p:spPr bwMode="auto">
          <a:xfrm>
            <a:off x="8610600" y="5791200"/>
            <a:ext cx="15888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r>
              <a:rPr lang="en-US" altLang="en-US" sz="2400" b="1" i="1" dirty="0">
                <a:solidFill>
                  <a:schemeClr val="tx2"/>
                </a:solidFill>
              </a:rPr>
              <a:t>38CFR3.2</a:t>
            </a:r>
          </a:p>
        </p:txBody>
      </p:sp>
      <p:graphicFrame>
        <p:nvGraphicFramePr>
          <p:cNvPr id="338998" name="Group 54">
            <a:extLst>
              <a:ext uri="{FF2B5EF4-FFF2-40B4-BE49-F238E27FC236}">
                <a16:creationId xmlns:a16="http://schemas.microsoft.com/office/drawing/2014/main" id="{9CD92F6A-A90F-4496-B9E0-85DE9D299519}"/>
              </a:ext>
            </a:extLst>
          </p:cNvPr>
          <p:cNvGraphicFramePr>
            <a:graphicFrameLocks noGrp="1"/>
          </p:cNvGraphicFramePr>
          <p:nvPr>
            <p:extLst>
              <p:ext uri="{D42A27DB-BD31-4B8C-83A1-F6EECF244321}">
                <p14:modId xmlns:p14="http://schemas.microsoft.com/office/powerpoint/2010/main" val="2676736149"/>
              </p:ext>
            </p:extLst>
          </p:nvPr>
        </p:nvGraphicFramePr>
        <p:xfrm>
          <a:off x="600891" y="2090738"/>
          <a:ext cx="10363200" cy="3352801"/>
        </p:xfrm>
        <a:graphic>
          <a:graphicData uri="http://schemas.openxmlformats.org/drawingml/2006/table">
            <a:tbl>
              <a:tblPr/>
              <a:tblGrid>
                <a:gridCol w="3386986">
                  <a:extLst>
                    <a:ext uri="{9D8B030D-6E8A-4147-A177-3AD203B41FA5}">
                      <a16:colId xmlns:a16="http://schemas.microsoft.com/office/drawing/2014/main" val="3686560436"/>
                    </a:ext>
                  </a:extLst>
                </a:gridCol>
                <a:gridCol w="6976214">
                  <a:extLst>
                    <a:ext uri="{9D8B030D-6E8A-4147-A177-3AD203B41FA5}">
                      <a16:colId xmlns:a16="http://schemas.microsoft.com/office/drawing/2014/main" val="3011416916"/>
                    </a:ext>
                  </a:extLst>
                </a:gridCol>
              </a:tblGrid>
              <a:tr h="782638">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World War I</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4-6-17 thru 11-11-18 </a:t>
                      </a:r>
                      <a:r>
                        <a:rPr kumimoji="0" lang="en-US" altLang="en-US" sz="2000" b="0" i="1" u="none" strike="noStrike" cap="none" normalizeH="0" baseline="0">
                          <a:ln>
                            <a:noFill/>
                          </a:ln>
                          <a:solidFill>
                            <a:schemeClr val="tx1"/>
                          </a:solidFill>
                          <a:effectLst/>
                          <a:latin typeface="Arial" panose="020B0604020202020204" pitchFamily="34" charset="0"/>
                          <a:cs typeface="Arial" panose="020B0604020202020204" pitchFamily="34" charset="0"/>
                        </a:rPr>
                        <a:t>(thru 4-1-20 if served in Russia)</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504521743"/>
                  </a:ext>
                </a:extLst>
              </a:tr>
              <a:tr h="614363">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World War II</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12-7-41 thru 12-31-46</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2851828341"/>
                  </a:ext>
                </a:extLst>
              </a:tr>
              <a:tr h="558800">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Korean Conflict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6-27-50 thru 1-31-55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3510169108"/>
                  </a:ext>
                </a:extLst>
              </a:tr>
              <a:tr h="812800">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Vietnam Era</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8-5-64 thru 5-7-75 </a:t>
                      </a:r>
                      <a:r>
                        <a:rPr kumimoji="0" lang="en-US" altLang="en-US" sz="1900" b="0" i="1" u="none" strike="noStrike" cap="none" normalizeH="0" baseline="0">
                          <a:ln>
                            <a:noFill/>
                          </a:ln>
                          <a:solidFill>
                            <a:schemeClr val="tx1"/>
                          </a:solidFill>
                          <a:effectLst/>
                          <a:latin typeface="Arial" panose="020B0604020202020204" pitchFamily="34" charset="0"/>
                          <a:cs typeface="Arial" panose="020B0604020202020204" pitchFamily="34" charset="0"/>
                        </a:rPr>
                        <a:t>(</a:t>
                      </a:r>
                      <a:r>
                        <a:rPr kumimoji="0" lang="en-US" altLang="en-US" sz="1900" b="1" i="1" u="none" strike="noStrike" cap="none" normalizeH="0" baseline="0">
                          <a:ln>
                            <a:noFill/>
                          </a:ln>
                          <a:solidFill>
                            <a:schemeClr val="hlink"/>
                          </a:solidFill>
                          <a:effectLst/>
                          <a:latin typeface="Arial" panose="020B0604020202020204" pitchFamily="34" charset="0"/>
                          <a:cs typeface="Arial" panose="020B0604020202020204" pitchFamily="34" charset="0"/>
                        </a:rPr>
                        <a:t>includes 11-1-55 to 8-5-64 if serving in VE at that time</a:t>
                      </a:r>
                      <a:r>
                        <a:rPr kumimoji="0" lang="en-US" altLang="en-US" sz="1900" b="0" i="1" u="none" strike="noStrike" cap="none" normalizeH="0" baseline="0">
                          <a:ln>
                            <a:noFill/>
                          </a:ln>
                          <a:solidFill>
                            <a:schemeClr val="tx1"/>
                          </a:solidFill>
                          <a:effectLst/>
                          <a:latin typeface="Arial" panose="020B0604020202020204" pitchFamily="34" charset="0"/>
                          <a:cs typeface="Arial" panose="020B0604020202020204" pitchFamily="34" charset="0"/>
                        </a:rPr>
                        <a:t> – </a:t>
                      </a:r>
                      <a:r>
                        <a:rPr kumimoji="0" lang="en-US" altLang="en-US" sz="1900" b="1" i="1" u="none" strike="noStrike" cap="none" normalizeH="0" baseline="0">
                          <a:ln>
                            <a:noFill/>
                          </a:ln>
                          <a:solidFill>
                            <a:srgbClr val="FF0000"/>
                          </a:solidFill>
                          <a:effectLst/>
                          <a:latin typeface="Arial" panose="020B0604020202020204" pitchFamily="34" charset="0"/>
                          <a:cs typeface="Arial" panose="020B0604020202020204" pitchFamily="34" charset="0"/>
                        </a:rPr>
                        <a:t>changed 1-5-21</a:t>
                      </a:r>
                      <a:r>
                        <a:rPr kumimoji="0" lang="en-US" altLang="en-US" sz="1900" b="0" i="1" u="none" strike="noStrike" cap="none" normalizeH="0" baseline="0">
                          <a:ln>
                            <a:noFill/>
                          </a:ln>
                          <a:solidFill>
                            <a:schemeClr val="tx1"/>
                          </a:solidFill>
                          <a:effectLst/>
                          <a:latin typeface="Arial" panose="020B0604020202020204" pitchFamily="34" charset="0"/>
                          <a:cs typeface="Arial" panose="020B0604020202020204" pitchFamily="34" charset="0"/>
                        </a:rPr>
                        <a: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992958980"/>
                  </a:ext>
                </a:extLst>
              </a:tr>
              <a:tr h="584200">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Gulf War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defTabSz="685800">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371475" defTabSz="68580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685800" defTabSz="6858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0287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1371600" defTabSz="6858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18288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2860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27432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200400" defTabSz="6858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6858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8-2-90 to present time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71320476"/>
                  </a:ext>
                </a:extLst>
              </a:tr>
            </a:tbl>
          </a:graphicData>
        </a:graphic>
      </p:graphicFrame>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7" name="Rectangle 3">
            <a:extLst>
              <a:ext uri="{FF2B5EF4-FFF2-40B4-BE49-F238E27FC236}">
                <a16:creationId xmlns:a16="http://schemas.microsoft.com/office/drawing/2014/main" id="{9BE16A72-5D56-4E19-8CB4-71B9E238E394}"/>
              </a:ext>
            </a:extLst>
          </p:cNvPr>
          <p:cNvSpPr>
            <a:spLocks noGrp="1" noChangeArrowheads="1"/>
          </p:cNvSpPr>
          <p:nvPr>
            <p:ph idx="1"/>
          </p:nvPr>
        </p:nvSpPr>
        <p:spPr>
          <a:xfrm>
            <a:off x="838200" y="1767705"/>
            <a:ext cx="10515600" cy="4882058"/>
          </a:xfrm>
        </p:spPr>
        <p:txBody>
          <a:bodyPr/>
          <a:lstStyle/>
          <a:p>
            <a:r>
              <a:rPr lang="en-US" altLang="en-US" dirty="0"/>
              <a:t>Service in offshore waters as defined in PL 116-23 will satisfy “in country” requirement for inclusion of earlier dates for Vietnam Era service to be considered “wartime” service</a:t>
            </a:r>
          </a:p>
          <a:p>
            <a:pPr lvl="1"/>
            <a:endParaRPr lang="en-US" altLang="en-US" dirty="0"/>
          </a:p>
          <a:p>
            <a:pPr lvl="1"/>
            <a:r>
              <a:rPr lang="en-US" altLang="en-US" dirty="0"/>
              <a:t>2-28-61 to 5-7-75 for VA decisions before 1-5-21</a:t>
            </a:r>
          </a:p>
          <a:p>
            <a:pPr lvl="1"/>
            <a:r>
              <a:rPr lang="en-US" altLang="en-US" dirty="0"/>
              <a:t>11-1-55 to 5-7-75 for VA decisions 1-5-21 and thereafter</a:t>
            </a:r>
          </a:p>
        </p:txBody>
      </p:sp>
      <p:sp>
        <p:nvSpPr>
          <p:cNvPr id="4" name="Slide Number Placeholder 3">
            <a:extLst>
              <a:ext uri="{FF2B5EF4-FFF2-40B4-BE49-F238E27FC236}">
                <a16:creationId xmlns:a16="http://schemas.microsoft.com/office/drawing/2014/main" id="{CAA8B2ED-3727-4A6F-9303-5D96DC6BA719}"/>
              </a:ext>
            </a:extLst>
          </p:cNvPr>
          <p:cNvSpPr>
            <a:spLocks noGrp="1"/>
          </p:cNvSpPr>
          <p:nvPr>
            <p:ph type="sldNum" sz="quarter" idx="12"/>
          </p:nvPr>
        </p:nvSpPr>
        <p:spPr/>
        <p:txBody>
          <a:bodyPr/>
          <a:lstStyle/>
          <a:p>
            <a:fld id="{03B9656B-D3E3-4FC0-86B0-ACAAE423C82F}" type="slidenum">
              <a:rPr lang="en-US" altLang="en-US"/>
              <a:pPr/>
              <a:t>45</a:t>
            </a:fld>
            <a:endParaRPr lang="en-US" altLang="en-US"/>
          </a:p>
        </p:txBody>
      </p:sp>
      <p:sp>
        <p:nvSpPr>
          <p:cNvPr id="364546" name="Rectangle 2">
            <a:extLst>
              <a:ext uri="{FF2B5EF4-FFF2-40B4-BE49-F238E27FC236}">
                <a16:creationId xmlns:a16="http://schemas.microsoft.com/office/drawing/2014/main" id="{4CC6717F-8CF6-4BFE-B979-71260705FD44}"/>
              </a:ext>
            </a:extLst>
          </p:cNvPr>
          <p:cNvSpPr>
            <a:spLocks noGrp="1" noChangeArrowheads="1"/>
          </p:cNvSpPr>
          <p:nvPr>
            <p:ph type="title"/>
          </p:nvPr>
        </p:nvSpPr>
        <p:spPr/>
        <p:txBody>
          <a:bodyPr/>
          <a:lstStyle/>
          <a:p>
            <a:r>
              <a:rPr lang="en-US" altLang="en-US"/>
              <a:t>Expansion of Vietnam Era Service Dates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AE3B42AE-77DB-4682-90CA-EC1B5C8632D6}"/>
              </a:ext>
            </a:extLst>
          </p:cNvPr>
          <p:cNvSpPr>
            <a:spLocks noGrp="1"/>
          </p:cNvSpPr>
          <p:nvPr>
            <p:ph type="sldNum" sz="quarter" idx="12"/>
          </p:nvPr>
        </p:nvSpPr>
        <p:spPr/>
        <p:txBody>
          <a:bodyPr/>
          <a:lstStyle/>
          <a:p>
            <a:fld id="{9E0F5BE0-FF81-4E41-A3DA-36D3D4AB6343}" type="slidenum">
              <a:rPr lang="en-US" altLang="en-US"/>
              <a:pPr/>
              <a:t>46</a:t>
            </a:fld>
            <a:endParaRPr lang="en-US" altLang="en-US"/>
          </a:p>
        </p:txBody>
      </p:sp>
      <p:sp>
        <p:nvSpPr>
          <p:cNvPr id="71682" name="Rectangle 2">
            <a:extLst>
              <a:ext uri="{FF2B5EF4-FFF2-40B4-BE49-F238E27FC236}">
                <a16:creationId xmlns:a16="http://schemas.microsoft.com/office/drawing/2014/main" id="{7F14DE9F-F386-4576-848E-688AE5176D04}"/>
              </a:ext>
            </a:extLst>
          </p:cNvPr>
          <p:cNvSpPr>
            <a:spLocks noGrp="1" noChangeArrowheads="1"/>
          </p:cNvSpPr>
          <p:nvPr>
            <p:ph type="title" idx="4294967295"/>
          </p:nvPr>
        </p:nvSpPr>
        <p:spPr>
          <a:xfrm>
            <a:off x="0" y="17463"/>
            <a:ext cx="10515600" cy="1325562"/>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Evidence Required</a:t>
            </a:r>
          </a:p>
        </p:txBody>
      </p:sp>
      <p:sp>
        <p:nvSpPr>
          <p:cNvPr id="71683" name="Rectangle 3">
            <a:extLst>
              <a:ext uri="{FF2B5EF4-FFF2-40B4-BE49-F238E27FC236}">
                <a16:creationId xmlns:a16="http://schemas.microsoft.com/office/drawing/2014/main" id="{F53BE321-B9FB-446E-95CB-92C6DFFE124B}"/>
              </a:ext>
            </a:extLst>
          </p:cNvPr>
          <p:cNvSpPr>
            <a:spLocks noGrp="1" noChangeArrowheads="1"/>
          </p:cNvSpPr>
          <p:nvPr>
            <p:ph type="body" idx="4294967295"/>
          </p:nvPr>
        </p:nvSpPr>
        <p:spPr>
          <a:xfrm>
            <a:off x="809897" y="1834334"/>
            <a:ext cx="9906000" cy="4351338"/>
          </a:xfrm>
          <a:prstGeom prst="rect">
            <a:avLst/>
          </a:prstGeom>
        </p:spPr>
        <p:txBody>
          <a:bodyPr vert="horz" lIns="90488" tIns="44450" rIns="90488" bIns="44450" rtlCol="0">
            <a:normAutofit/>
          </a:bodyPr>
          <a:lstStyle/>
          <a:p>
            <a:pPr marL="285750" indent="-285750"/>
            <a:r>
              <a:rPr lang="en-US" altLang="en-US" dirty="0">
                <a:latin typeface="Arial" panose="020B0604020202020204" pitchFamily="34" charset="0"/>
                <a:cs typeface="Arial" panose="020B0604020202020204" pitchFamily="34" charset="0"/>
              </a:rPr>
              <a:t>Application</a:t>
            </a:r>
          </a:p>
          <a:p>
            <a:pPr marL="285750" indent="-285750"/>
            <a:r>
              <a:rPr lang="en-US" altLang="en-US" dirty="0">
                <a:latin typeface="Arial" panose="020B0604020202020204" pitchFamily="34" charset="0"/>
                <a:cs typeface="Arial" panose="020B0604020202020204" pitchFamily="34" charset="0"/>
              </a:rPr>
              <a:t>Proof of requisite military service</a:t>
            </a:r>
          </a:p>
          <a:p>
            <a:pPr marL="285750" indent="-285750"/>
            <a:r>
              <a:rPr lang="en-US" altLang="en-US" dirty="0">
                <a:latin typeface="Arial" panose="020B0604020202020204" pitchFamily="34" charset="0"/>
                <a:cs typeface="Arial" panose="020B0604020202020204" pitchFamily="34" charset="0"/>
              </a:rPr>
              <a:t>Marital and dependents documents </a:t>
            </a:r>
            <a:r>
              <a:rPr lang="en-US" altLang="en-US" i="1" dirty="0">
                <a:latin typeface="Arial" panose="020B0604020202020204" pitchFamily="34" charset="0"/>
                <a:cs typeface="Arial" panose="020B0604020202020204" pitchFamily="34" charset="0"/>
              </a:rPr>
              <a:t>(if applicable) – not needed if established for veteran while he/she was living</a:t>
            </a:r>
          </a:p>
          <a:p>
            <a:pPr marL="285750" indent="-285750"/>
            <a:r>
              <a:rPr lang="en-US" altLang="en-US" dirty="0">
                <a:latin typeface="Arial" panose="020B0604020202020204" pitchFamily="34" charset="0"/>
                <a:cs typeface="Arial" panose="020B0604020202020204" pitchFamily="34" charset="0"/>
              </a:rPr>
              <a:t>Income and net worth information</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BC386663-C791-48BF-B614-9E0149F6D88D}"/>
              </a:ext>
            </a:extLst>
          </p:cNvPr>
          <p:cNvSpPr>
            <a:spLocks noGrp="1"/>
          </p:cNvSpPr>
          <p:nvPr>
            <p:ph type="sldNum" sz="quarter" idx="12"/>
          </p:nvPr>
        </p:nvSpPr>
        <p:spPr/>
        <p:txBody>
          <a:bodyPr/>
          <a:lstStyle/>
          <a:p>
            <a:fld id="{A4206F4F-EDCD-4329-B284-7B61A59E4951}" type="slidenum">
              <a:rPr lang="en-US" altLang="en-US"/>
              <a:pPr/>
              <a:t>47</a:t>
            </a:fld>
            <a:endParaRPr lang="en-US" altLang="en-US"/>
          </a:p>
        </p:txBody>
      </p:sp>
      <p:sp>
        <p:nvSpPr>
          <p:cNvPr id="73730" name="Rectangle 2">
            <a:extLst>
              <a:ext uri="{FF2B5EF4-FFF2-40B4-BE49-F238E27FC236}">
                <a16:creationId xmlns:a16="http://schemas.microsoft.com/office/drawing/2014/main" id="{95B398F4-B142-4EE4-8A29-0810E935C7F7}"/>
              </a:ext>
            </a:extLst>
          </p:cNvPr>
          <p:cNvSpPr>
            <a:spLocks noGrp="1" noChangeArrowheads="1"/>
          </p:cNvSpPr>
          <p:nvPr>
            <p:ph type="title" idx="4294967295"/>
          </p:nvPr>
        </p:nvSpPr>
        <p:spPr>
          <a:xfrm>
            <a:off x="0" y="17463"/>
            <a:ext cx="10515600" cy="1325562"/>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Military Service Documentation</a:t>
            </a:r>
          </a:p>
        </p:txBody>
      </p:sp>
      <p:sp>
        <p:nvSpPr>
          <p:cNvPr id="73731" name="Rectangle 3">
            <a:extLst>
              <a:ext uri="{FF2B5EF4-FFF2-40B4-BE49-F238E27FC236}">
                <a16:creationId xmlns:a16="http://schemas.microsoft.com/office/drawing/2014/main" id="{E759F79C-AC5F-4D71-99B6-0AC3545565F8}"/>
              </a:ext>
            </a:extLst>
          </p:cNvPr>
          <p:cNvSpPr>
            <a:spLocks noGrp="1" noChangeArrowheads="1"/>
          </p:cNvSpPr>
          <p:nvPr>
            <p:ph type="body" idx="4294967295"/>
          </p:nvPr>
        </p:nvSpPr>
        <p:spPr>
          <a:xfrm>
            <a:off x="1010194" y="1747248"/>
            <a:ext cx="9898063" cy="4351338"/>
          </a:xfrm>
          <a:prstGeom prst="rect">
            <a:avLst/>
          </a:prstGeom>
        </p:spPr>
        <p:txBody>
          <a:bodyPr vert="horz" lIns="90488" tIns="44450" rIns="90488" bIns="44450" rtlCol="0">
            <a:normAutofit fontScale="77500" lnSpcReduction="20000"/>
          </a:bodyPr>
          <a:lstStyle/>
          <a:p>
            <a:pPr marL="285750" indent="-285750">
              <a:lnSpc>
                <a:spcPct val="120000"/>
              </a:lnSpc>
            </a:pPr>
            <a:r>
              <a:rPr lang="en-US" altLang="en-US" dirty="0">
                <a:latin typeface="Arial" panose="020B0604020202020204" pitchFamily="34" charset="0"/>
                <a:cs typeface="Arial" panose="020B0604020202020204" pitchFamily="34" charset="0"/>
              </a:rPr>
              <a:t>Copy of discharge papers showing dates of service and character of discharge</a:t>
            </a:r>
          </a:p>
          <a:p>
            <a:pPr marL="285750" indent="-285750">
              <a:lnSpc>
                <a:spcPct val="120000"/>
              </a:lnSpc>
            </a:pPr>
            <a:r>
              <a:rPr lang="en-US" altLang="en-US" dirty="0">
                <a:latin typeface="Arial" panose="020B0604020202020204" pitchFamily="34" charset="0"/>
                <a:cs typeface="Arial" panose="020B0604020202020204" pitchFamily="34" charset="0"/>
              </a:rPr>
              <a:t>Certification by accredited service organization representative</a:t>
            </a:r>
          </a:p>
          <a:p>
            <a:pPr marL="285750" indent="-285750">
              <a:lnSpc>
                <a:spcPct val="120000"/>
              </a:lnSpc>
            </a:pPr>
            <a:r>
              <a:rPr lang="en-US" altLang="en-US" dirty="0">
                <a:latin typeface="Arial" panose="020B0604020202020204" pitchFamily="34" charset="0"/>
                <a:cs typeface="Arial" panose="020B0604020202020204" pitchFamily="34" charset="0"/>
              </a:rPr>
              <a:t>VA may already have if prior C&amp;P claim filed </a:t>
            </a:r>
            <a:r>
              <a:rPr lang="en-US" altLang="en-US" i="1" dirty="0">
                <a:latin typeface="Arial" panose="020B0604020202020204" pitchFamily="34" charset="0"/>
                <a:cs typeface="Arial" panose="020B0604020202020204" pitchFamily="34" charset="0"/>
              </a:rPr>
              <a:t>(check BIRLS for verified service)</a:t>
            </a:r>
          </a:p>
          <a:p>
            <a:pPr marL="285750" indent="-285750">
              <a:lnSpc>
                <a:spcPct val="120000"/>
              </a:lnSpc>
            </a:pPr>
            <a:r>
              <a:rPr lang="en-US" altLang="en-US" dirty="0">
                <a:latin typeface="Arial" panose="020B0604020202020204" pitchFamily="34" charset="0"/>
                <a:cs typeface="Arial" panose="020B0604020202020204" pitchFamily="34" charset="0"/>
              </a:rPr>
              <a:t>Retrieval of service documentation from NPRC currently available for emergency situations.  Allow VA to request if documentation not available.  Secure all information possible to aid in retrieval.</a:t>
            </a:r>
            <a:endParaRPr lang="en-US" altLang="en-US" sz="1800" i="1" dirty="0">
              <a:solidFill>
                <a:schemeClr val="tx2"/>
              </a:solidFill>
              <a:latin typeface="Arial" panose="020B0604020202020204" pitchFamily="34" charset="0"/>
              <a:cs typeface="Arial" panose="020B0604020202020204" pitchFamily="34" charset="0"/>
            </a:endParaRPr>
          </a:p>
          <a:p>
            <a:pPr marL="285750" indent="-285750" algn="r">
              <a:lnSpc>
                <a:spcPct val="120000"/>
              </a:lnSpc>
              <a:buNone/>
            </a:pPr>
            <a:r>
              <a:rPr lang="en-US" altLang="en-US" sz="2300" b="1" i="1" dirty="0">
                <a:solidFill>
                  <a:schemeClr val="tx2"/>
                </a:solidFill>
                <a:latin typeface="Arial" panose="020B0604020202020204" pitchFamily="34" charset="0"/>
                <a:cs typeface="Arial" panose="020B0604020202020204" pitchFamily="34" charset="0"/>
              </a:rPr>
              <a:t>38CFR3.203</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EBC2AFFC-4CF2-4A4D-A14B-D85F58DFAF16}"/>
              </a:ext>
            </a:extLst>
          </p:cNvPr>
          <p:cNvSpPr>
            <a:spLocks noGrp="1"/>
          </p:cNvSpPr>
          <p:nvPr>
            <p:ph type="sldNum" sz="quarter" idx="12"/>
          </p:nvPr>
        </p:nvSpPr>
        <p:spPr/>
        <p:txBody>
          <a:bodyPr/>
          <a:lstStyle/>
          <a:p>
            <a:fld id="{256B4698-BF00-4381-96B6-5698A6C2FB95}" type="slidenum">
              <a:rPr lang="en-US" altLang="en-US"/>
              <a:pPr/>
              <a:t>48</a:t>
            </a:fld>
            <a:endParaRPr lang="en-US" altLang="en-US"/>
          </a:p>
        </p:txBody>
      </p:sp>
      <p:sp>
        <p:nvSpPr>
          <p:cNvPr id="197634" name="Rectangle 2">
            <a:extLst>
              <a:ext uri="{FF2B5EF4-FFF2-40B4-BE49-F238E27FC236}">
                <a16:creationId xmlns:a16="http://schemas.microsoft.com/office/drawing/2014/main" id="{50C2C45C-8619-4681-9480-F25BCC699042}"/>
              </a:ext>
            </a:extLst>
          </p:cNvPr>
          <p:cNvSpPr>
            <a:spLocks noGrp="1" noChangeArrowheads="1"/>
          </p:cNvSpPr>
          <p:nvPr>
            <p:ph type="title" idx="4294967295"/>
          </p:nvPr>
        </p:nvSpPr>
        <p:spPr>
          <a:xfrm>
            <a:off x="0" y="365125"/>
            <a:ext cx="8229600" cy="58261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Marriage Dates</a:t>
            </a:r>
          </a:p>
        </p:txBody>
      </p:sp>
      <p:sp>
        <p:nvSpPr>
          <p:cNvPr id="197635" name="Rectangle 3">
            <a:extLst>
              <a:ext uri="{FF2B5EF4-FFF2-40B4-BE49-F238E27FC236}">
                <a16:creationId xmlns:a16="http://schemas.microsoft.com/office/drawing/2014/main" id="{30F9A4E3-490B-4D6D-849F-B867941A5981}"/>
              </a:ext>
            </a:extLst>
          </p:cNvPr>
          <p:cNvSpPr>
            <a:spLocks noGrp="1" noChangeArrowheads="1"/>
          </p:cNvSpPr>
          <p:nvPr>
            <p:ph type="body" idx="4294967295"/>
          </p:nvPr>
        </p:nvSpPr>
        <p:spPr>
          <a:xfrm>
            <a:off x="1219200" y="1757363"/>
            <a:ext cx="10972800" cy="4525962"/>
          </a:xfrm>
          <a:prstGeom prst="rect">
            <a:avLst/>
          </a:prstGeom>
          <a:ln/>
        </p:spPr>
        <p:txBody>
          <a:bodyPr vert="horz" lIns="90488" tIns="44450" rIns="90488" bIns="44450" rtlCol="0">
            <a:normAutofit/>
          </a:bodyPr>
          <a:lstStyle/>
          <a:p>
            <a:pPr marL="285750" indent="-285750"/>
            <a:r>
              <a:rPr lang="en-US" altLang="en-US" dirty="0">
                <a:latin typeface="Arial" panose="020B0604020202020204" pitchFamily="34" charset="0"/>
                <a:cs typeface="Arial" panose="020B0604020202020204" pitchFamily="34" charset="0"/>
              </a:rPr>
              <a:t>Surviving spouse must meet at least 1 of the following:</a:t>
            </a:r>
          </a:p>
          <a:p>
            <a:pPr lvl="1"/>
            <a:endParaRPr lang="en-US" altLang="en-US" sz="3200" dirty="0">
              <a:latin typeface="Arial" panose="020B0604020202020204" pitchFamily="34" charset="0"/>
              <a:cs typeface="Arial" panose="020B0604020202020204" pitchFamily="34" charset="0"/>
            </a:endParaRPr>
          </a:p>
          <a:p>
            <a:pPr lvl="1"/>
            <a:r>
              <a:rPr lang="en-US" altLang="en-US" sz="3200" dirty="0">
                <a:latin typeface="Arial" panose="020B0604020202020204" pitchFamily="34" charset="0"/>
                <a:cs typeface="Arial" panose="020B0604020202020204" pitchFamily="34" charset="0"/>
              </a:rPr>
              <a:t>Married to veteran one year or more before veteran’s death</a:t>
            </a:r>
          </a:p>
          <a:p>
            <a:pPr lvl="1"/>
            <a:r>
              <a:rPr lang="en-US" altLang="en-US" sz="3200" dirty="0">
                <a:latin typeface="Arial" panose="020B0604020202020204" pitchFamily="34" charset="0"/>
                <a:cs typeface="Arial" panose="020B0604020202020204" pitchFamily="34" charset="0"/>
              </a:rPr>
              <a:t>A child born of or prior to marriage</a:t>
            </a:r>
          </a:p>
          <a:p>
            <a:pPr lvl="1"/>
            <a:r>
              <a:rPr lang="en-US" altLang="en-US" sz="3200" dirty="0">
                <a:latin typeface="Arial" panose="020B0604020202020204" pitchFamily="34" charset="0"/>
                <a:cs typeface="Arial" panose="020B0604020202020204" pitchFamily="34" charset="0"/>
              </a:rPr>
              <a:t>Married before the delimiting date</a:t>
            </a:r>
          </a:p>
          <a:p>
            <a:pPr marL="285750" indent="-285750"/>
            <a:endParaRPr lang="en-US" altLang="en-US" sz="2800" dirty="0">
              <a:latin typeface="Arial" panose="020B0604020202020204" pitchFamily="34" charset="0"/>
              <a:cs typeface="Arial" panose="020B0604020202020204" pitchFamily="34" charset="0"/>
            </a:endParaRPr>
          </a:p>
          <a:p>
            <a:pPr marL="285750" indent="-285750"/>
            <a:r>
              <a:rPr lang="en-US" altLang="en-US" sz="2800" dirty="0">
                <a:latin typeface="Arial" panose="020B0604020202020204" pitchFamily="34" charset="0"/>
                <a:cs typeface="Arial" panose="020B0604020202020204" pitchFamily="34" charset="0"/>
              </a:rPr>
              <a:t>Must be </a:t>
            </a:r>
            <a:r>
              <a:rPr lang="en-US" altLang="en-US" sz="2800" dirty="0" err="1">
                <a:latin typeface="Arial" panose="020B0604020202020204" pitchFamily="34" charset="0"/>
                <a:cs typeface="Arial" panose="020B0604020202020204" pitchFamily="34" charset="0"/>
              </a:rPr>
              <a:t>unremarried</a:t>
            </a:r>
            <a:r>
              <a:rPr lang="en-US" altLang="en-US" sz="2800" dirty="0">
                <a:latin typeface="Arial" panose="020B0604020202020204" pitchFamily="34" charset="0"/>
                <a:cs typeface="Arial" panose="020B0604020202020204" pitchFamily="34" charset="0"/>
              </a:rPr>
              <a:t> surviving spouse</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4D78EFE6-C120-48B5-9241-E64DAF7B8D20}"/>
              </a:ext>
            </a:extLst>
          </p:cNvPr>
          <p:cNvSpPr>
            <a:spLocks noGrp="1"/>
          </p:cNvSpPr>
          <p:nvPr>
            <p:ph type="sldNum" sz="quarter" idx="12"/>
          </p:nvPr>
        </p:nvSpPr>
        <p:spPr/>
        <p:txBody>
          <a:bodyPr/>
          <a:lstStyle/>
          <a:p>
            <a:fld id="{1DCB93DD-FE48-4B42-A050-37884C5FB4DE}" type="slidenum">
              <a:rPr lang="en-US" altLang="en-US"/>
              <a:pPr/>
              <a:t>49</a:t>
            </a:fld>
            <a:endParaRPr lang="en-US" altLang="en-US"/>
          </a:p>
        </p:txBody>
      </p:sp>
      <p:sp>
        <p:nvSpPr>
          <p:cNvPr id="198658" name="Rectangle 2">
            <a:extLst>
              <a:ext uri="{FF2B5EF4-FFF2-40B4-BE49-F238E27FC236}">
                <a16:creationId xmlns:a16="http://schemas.microsoft.com/office/drawing/2014/main" id="{C126EC30-DAD2-4F75-BE06-F0BC3187271F}"/>
              </a:ext>
            </a:extLst>
          </p:cNvPr>
          <p:cNvSpPr>
            <a:spLocks noGrp="1" noChangeArrowheads="1"/>
          </p:cNvSpPr>
          <p:nvPr>
            <p:ph type="title" idx="4294967295"/>
          </p:nvPr>
        </p:nvSpPr>
        <p:spPr>
          <a:xfrm>
            <a:off x="0" y="365125"/>
            <a:ext cx="10515600" cy="1325563"/>
          </a:xfrm>
          <a:prstGeom prst="rect">
            <a:avLst/>
          </a:prstGeom>
          <a:ln/>
        </p:spPr>
        <p:txBody>
          <a:bodyPr vert="horz" lIns="90488" tIns="44450" rIns="90488" bIns="44450" rtlCol="0" anchor="ctr">
            <a:normAutofit/>
          </a:bodyPr>
          <a:lstStyle/>
          <a:p>
            <a:r>
              <a:rPr lang="en-US" altLang="en-US"/>
              <a:t>Delimiting Dates</a:t>
            </a:r>
          </a:p>
        </p:txBody>
      </p:sp>
      <p:graphicFrame>
        <p:nvGraphicFramePr>
          <p:cNvPr id="198681" name="Group 25">
            <a:extLst>
              <a:ext uri="{FF2B5EF4-FFF2-40B4-BE49-F238E27FC236}">
                <a16:creationId xmlns:a16="http://schemas.microsoft.com/office/drawing/2014/main" id="{1FECAEF2-3E4C-4241-BC6E-3B8CDF60E870}"/>
              </a:ext>
            </a:extLst>
          </p:cNvPr>
          <p:cNvGraphicFramePr>
            <a:graphicFrameLocks noGrp="1"/>
          </p:cNvGraphicFramePr>
          <p:nvPr>
            <p:extLst>
              <p:ext uri="{D42A27DB-BD31-4B8C-83A1-F6EECF244321}">
                <p14:modId xmlns:p14="http://schemas.microsoft.com/office/powerpoint/2010/main" val="1341105459"/>
              </p:ext>
            </p:extLst>
          </p:nvPr>
        </p:nvGraphicFramePr>
        <p:xfrm>
          <a:off x="600891" y="2032001"/>
          <a:ext cx="10990218" cy="3942080"/>
        </p:xfrm>
        <a:graphic>
          <a:graphicData uri="http://schemas.openxmlformats.org/drawingml/2006/table">
            <a:tbl>
              <a:tblPr/>
              <a:tblGrid>
                <a:gridCol w="5702471">
                  <a:extLst>
                    <a:ext uri="{9D8B030D-6E8A-4147-A177-3AD203B41FA5}">
                      <a16:colId xmlns:a16="http://schemas.microsoft.com/office/drawing/2014/main" val="2831248047"/>
                    </a:ext>
                  </a:extLst>
                </a:gridCol>
                <a:gridCol w="5287747">
                  <a:extLst>
                    <a:ext uri="{9D8B030D-6E8A-4147-A177-3AD203B41FA5}">
                      <a16:colId xmlns:a16="http://schemas.microsoft.com/office/drawing/2014/main" val="2995016545"/>
                    </a:ext>
                  </a:extLst>
                </a:gridCol>
              </a:tblGrid>
              <a:tr h="941392">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1" i="0" u="none" strike="noStrike" cap="none" normalizeH="0" baseline="0" dirty="0">
                          <a:ln>
                            <a:noFill/>
                          </a:ln>
                          <a:solidFill>
                            <a:schemeClr val="tx2"/>
                          </a:solidFill>
                          <a:effectLst/>
                          <a:latin typeface="Arial" panose="020B0604020202020204" pitchFamily="34" charset="0"/>
                          <a:cs typeface="Arial" panose="020B0604020202020204" pitchFamily="34" charset="0"/>
                        </a:rPr>
                        <a:t>When pension eligibility is based on the veteran’s service during . .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1" i="0" u="none" strike="noStrike" cap="none" normalizeH="0" baseline="0">
                          <a:ln>
                            <a:noFill/>
                          </a:ln>
                          <a:solidFill>
                            <a:schemeClr val="tx2"/>
                          </a:solidFill>
                          <a:effectLst/>
                          <a:latin typeface="Arial" panose="020B0604020202020204" pitchFamily="34" charset="0"/>
                          <a:cs typeface="Arial" panose="020B0604020202020204" pitchFamily="34" charset="0"/>
                        </a:rPr>
                        <a:t>Then the delimiting date is . .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89821256"/>
                  </a:ext>
                </a:extLst>
              </a:tr>
              <a:tr h="741346">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World War II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January 1, 1957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8429536"/>
                  </a:ext>
                </a:extLst>
              </a:tr>
              <a:tr h="753114">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Korean Conflict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February 1, 1965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68612983"/>
                  </a:ext>
                </a:extLst>
              </a:tr>
              <a:tr h="753114">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Vietnam Era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May 8, 1985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91351080"/>
                  </a:ext>
                </a:extLst>
              </a:tr>
              <a:tr h="753114">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Gulf War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January 1, 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3569677"/>
                  </a:ext>
                </a:extLst>
              </a:tr>
            </a:tbl>
          </a:graphicData>
        </a:graphic>
      </p:graphicFrame>
      <p:sp>
        <p:nvSpPr>
          <p:cNvPr id="198679" name="Text Box 33">
            <a:extLst>
              <a:ext uri="{FF2B5EF4-FFF2-40B4-BE49-F238E27FC236}">
                <a16:creationId xmlns:a16="http://schemas.microsoft.com/office/drawing/2014/main" id="{3E4E6BCF-39A6-4B40-9A39-86529FA005FA}"/>
              </a:ext>
            </a:extLst>
          </p:cNvPr>
          <p:cNvSpPr txBox="1">
            <a:spLocks noChangeArrowheads="1"/>
          </p:cNvSpPr>
          <p:nvPr/>
        </p:nvSpPr>
        <p:spPr bwMode="auto">
          <a:xfrm>
            <a:off x="8534400" y="6324601"/>
            <a:ext cx="1758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0" hangingPunct="0"/>
            <a:r>
              <a:rPr lang="en-US" altLang="en-US" b="1" i="1">
                <a:solidFill>
                  <a:schemeClr val="tx2"/>
                </a:solidFill>
              </a:rPr>
              <a:t>38 CFR 3.54(a)</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a:extLst>
              <a:ext uri="{FF2B5EF4-FFF2-40B4-BE49-F238E27FC236}">
                <a16:creationId xmlns:a16="http://schemas.microsoft.com/office/drawing/2014/main" id="{80A84F3A-5426-4734-8DD3-423383C2B66F}"/>
              </a:ext>
            </a:extLst>
          </p:cNvPr>
          <p:cNvSpPr>
            <a:spLocks noGrp="1" noChangeArrowheads="1"/>
          </p:cNvSpPr>
          <p:nvPr>
            <p:ph idx="1"/>
          </p:nvPr>
        </p:nvSpPr>
        <p:spPr/>
        <p:txBody>
          <a:bodyPr/>
          <a:lstStyle/>
          <a:p>
            <a:pPr marL="342900" indent="-342900"/>
            <a:endParaRPr lang="en-US" altLang="en-US" dirty="0"/>
          </a:p>
          <a:p>
            <a:pPr marL="342900" indent="-342900"/>
            <a:endParaRPr lang="en-US" altLang="en-US" dirty="0"/>
          </a:p>
          <a:p>
            <a:pPr marL="342900" indent="-342900"/>
            <a:r>
              <a:rPr lang="en-US" altLang="en-US" dirty="0"/>
              <a:t>Surviving Spouse – 38 CFR 3.50</a:t>
            </a:r>
          </a:p>
          <a:p>
            <a:pPr marL="342900" indent="-342900"/>
            <a:r>
              <a:rPr lang="en-US" altLang="en-US" dirty="0"/>
              <a:t>Child – 38 CFR 3.57 and 3.58</a:t>
            </a:r>
          </a:p>
          <a:p>
            <a:pPr marL="342900" indent="-342900"/>
            <a:r>
              <a:rPr lang="en-US" altLang="en-US" dirty="0"/>
              <a:t>Parent – 38 CFR 3.58</a:t>
            </a:r>
          </a:p>
        </p:txBody>
      </p:sp>
      <p:sp>
        <p:nvSpPr>
          <p:cNvPr id="4" name="Slide Number Placeholder 3">
            <a:extLst>
              <a:ext uri="{FF2B5EF4-FFF2-40B4-BE49-F238E27FC236}">
                <a16:creationId xmlns:a16="http://schemas.microsoft.com/office/drawing/2014/main" id="{C7C9419C-92C5-4D29-B88B-1B9D393A4850}"/>
              </a:ext>
            </a:extLst>
          </p:cNvPr>
          <p:cNvSpPr>
            <a:spLocks noGrp="1"/>
          </p:cNvSpPr>
          <p:nvPr>
            <p:ph type="sldNum" sz="quarter" idx="12"/>
          </p:nvPr>
        </p:nvSpPr>
        <p:spPr/>
        <p:txBody>
          <a:bodyPr/>
          <a:lstStyle/>
          <a:p>
            <a:fld id="{9EC42079-C10E-44B3-A02B-B32184E75B9F}" type="slidenum">
              <a:rPr lang="en-US" altLang="en-US"/>
              <a:pPr/>
              <a:t>5</a:t>
            </a:fld>
            <a:endParaRPr lang="en-US" altLang="en-US"/>
          </a:p>
        </p:txBody>
      </p:sp>
      <p:sp>
        <p:nvSpPr>
          <p:cNvPr id="156674" name="Rectangle 2">
            <a:extLst>
              <a:ext uri="{FF2B5EF4-FFF2-40B4-BE49-F238E27FC236}">
                <a16:creationId xmlns:a16="http://schemas.microsoft.com/office/drawing/2014/main" id="{06E06E4C-67FD-4B24-B552-53E8975CEEC2}"/>
              </a:ext>
            </a:extLst>
          </p:cNvPr>
          <p:cNvSpPr>
            <a:spLocks noGrp="1" noChangeArrowheads="1"/>
          </p:cNvSpPr>
          <p:nvPr>
            <p:ph type="title"/>
          </p:nvPr>
        </p:nvSpPr>
        <p:spPr/>
        <p:txBody>
          <a:bodyPr/>
          <a:lstStyle/>
          <a:p>
            <a:r>
              <a:rPr lang="en-US" altLang="en-US"/>
              <a:t>Relationship Criteria</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5" name="Rectangle 3">
            <a:extLst>
              <a:ext uri="{FF2B5EF4-FFF2-40B4-BE49-F238E27FC236}">
                <a16:creationId xmlns:a16="http://schemas.microsoft.com/office/drawing/2014/main" id="{FC51DEB7-A5F9-466D-AAF2-516CC4A306F9}"/>
              </a:ext>
            </a:extLst>
          </p:cNvPr>
          <p:cNvSpPr>
            <a:spLocks noGrp="1" noChangeArrowheads="1"/>
          </p:cNvSpPr>
          <p:nvPr>
            <p:ph idx="1"/>
          </p:nvPr>
        </p:nvSpPr>
        <p:spPr/>
        <p:txBody>
          <a:bodyPr/>
          <a:lstStyle/>
          <a:p>
            <a:pPr marL="342900" indent="-342900"/>
            <a:r>
              <a:rPr lang="en-US" altLang="en-US"/>
              <a:t>Bright line rule (AO 73 Rule)</a:t>
            </a:r>
          </a:p>
          <a:p>
            <a:pPr marL="342900" indent="-342900"/>
            <a:r>
              <a:rPr lang="en-US" altLang="en-US"/>
              <a:t>Net worth defined as sum of claimant/ beneficiary’s and spouse’s assets </a:t>
            </a:r>
            <a:r>
              <a:rPr lang="en-US" altLang="en-US" b="1" i="1">
                <a:solidFill>
                  <a:srgbClr val="FF0000"/>
                </a:solidFill>
              </a:rPr>
              <a:t>and</a:t>
            </a:r>
            <a:r>
              <a:rPr lang="en-US" altLang="en-US"/>
              <a:t> annual income for VA purposes (IVAP)</a:t>
            </a:r>
          </a:p>
          <a:p>
            <a:pPr marL="342900" indent="-342900"/>
            <a:r>
              <a:rPr lang="en-US" altLang="en-US"/>
              <a:t>Bright line net worth limit – value of combined assets and annual income cannot exceed for pension purposes</a:t>
            </a:r>
          </a:p>
          <a:p>
            <a:pPr marL="342900" indent="-342900"/>
            <a:r>
              <a:rPr lang="en-US" altLang="en-US"/>
              <a:t>Assets include fair market value of all real and personal property minus mortgages</a:t>
            </a:r>
          </a:p>
        </p:txBody>
      </p:sp>
      <p:sp>
        <p:nvSpPr>
          <p:cNvPr id="4" name="Slide Number Placeholder 3">
            <a:extLst>
              <a:ext uri="{FF2B5EF4-FFF2-40B4-BE49-F238E27FC236}">
                <a16:creationId xmlns:a16="http://schemas.microsoft.com/office/drawing/2014/main" id="{6F7608DE-E439-4259-9977-2BC8E061A261}"/>
              </a:ext>
            </a:extLst>
          </p:cNvPr>
          <p:cNvSpPr>
            <a:spLocks noGrp="1"/>
          </p:cNvSpPr>
          <p:nvPr>
            <p:ph type="sldNum" sz="quarter" idx="12"/>
          </p:nvPr>
        </p:nvSpPr>
        <p:spPr/>
        <p:txBody>
          <a:bodyPr/>
          <a:lstStyle/>
          <a:p>
            <a:fld id="{A125992E-C8CA-4B55-B513-BA98C975FE49}" type="slidenum">
              <a:rPr lang="en-US" altLang="en-US"/>
              <a:pPr/>
              <a:t>50</a:t>
            </a:fld>
            <a:endParaRPr lang="en-US" altLang="en-US"/>
          </a:p>
        </p:txBody>
      </p:sp>
      <p:sp>
        <p:nvSpPr>
          <p:cNvPr id="202754" name="Rectangle 2">
            <a:extLst>
              <a:ext uri="{FF2B5EF4-FFF2-40B4-BE49-F238E27FC236}">
                <a16:creationId xmlns:a16="http://schemas.microsoft.com/office/drawing/2014/main" id="{6176D129-6E1A-43D2-AEFB-79770E5E1DC1}"/>
              </a:ext>
            </a:extLst>
          </p:cNvPr>
          <p:cNvSpPr>
            <a:spLocks noGrp="1" noChangeArrowheads="1"/>
          </p:cNvSpPr>
          <p:nvPr>
            <p:ph type="title"/>
          </p:nvPr>
        </p:nvSpPr>
        <p:spPr/>
        <p:txBody>
          <a:bodyPr/>
          <a:lstStyle/>
          <a:p>
            <a:r>
              <a:rPr lang="en-US" altLang="en-US"/>
              <a:t>Defining net worth</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1" name="Rectangle 3">
            <a:extLst>
              <a:ext uri="{FF2B5EF4-FFF2-40B4-BE49-F238E27FC236}">
                <a16:creationId xmlns:a16="http://schemas.microsoft.com/office/drawing/2014/main" id="{DF222B90-3617-4D1F-A3BA-DB9096D788F6}"/>
              </a:ext>
            </a:extLst>
          </p:cNvPr>
          <p:cNvSpPr>
            <a:spLocks noGrp="1" noChangeArrowheads="1"/>
          </p:cNvSpPr>
          <p:nvPr>
            <p:ph idx="1"/>
          </p:nvPr>
        </p:nvSpPr>
        <p:spPr/>
        <p:txBody>
          <a:bodyPr/>
          <a:lstStyle/>
          <a:p>
            <a:r>
              <a:rPr lang="en-US" altLang="en-US"/>
              <a:t>Real property includes land/buildings but not</a:t>
            </a:r>
          </a:p>
          <a:p>
            <a:pPr lvl="1"/>
            <a:r>
              <a:rPr lang="en-US" altLang="en-US"/>
              <a:t>Primary residence plus residential lot area (not to exceed 2 acres – 87,120 SF unless additional acreage is not marketable) - VA to develop value of additional acreage over 2 acres</a:t>
            </a:r>
          </a:p>
          <a:p>
            <a:pPr lvl="1"/>
            <a:r>
              <a:rPr lang="en-US" altLang="en-US"/>
              <a:t>Car</a:t>
            </a:r>
          </a:p>
          <a:p>
            <a:pPr lvl="1"/>
            <a:r>
              <a:rPr lang="en-US" altLang="en-US"/>
              <a:t>Basic home items like appliances not taken if moving</a:t>
            </a:r>
          </a:p>
          <a:p>
            <a:r>
              <a:rPr lang="en-US" altLang="en-US"/>
              <a:t>Personal property includes</a:t>
            </a:r>
          </a:p>
          <a:p>
            <a:pPr lvl="1"/>
            <a:r>
              <a:rPr lang="en-US" altLang="en-US"/>
              <a:t>Investments (e.g. stocks/bonds)</a:t>
            </a:r>
          </a:p>
          <a:p>
            <a:pPr lvl="1"/>
            <a:r>
              <a:rPr lang="en-US" altLang="en-US"/>
              <a:t>Furniture</a:t>
            </a:r>
          </a:p>
          <a:p>
            <a:pPr lvl="1"/>
            <a:r>
              <a:rPr lang="en-US" altLang="en-US"/>
              <a:t>Boats</a:t>
            </a:r>
          </a:p>
          <a:p>
            <a:pPr lvl="1"/>
            <a:endParaRPr lang="en-US" altLang="en-US"/>
          </a:p>
          <a:p>
            <a:endParaRPr lang="en-US" altLang="en-US"/>
          </a:p>
        </p:txBody>
      </p:sp>
      <p:sp>
        <p:nvSpPr>
          <p:cNvPr id="4" name="Slide Number Placeholder 3">
            <a:extLst>
              <a:ext uri="{FF2B5EF4-FFF2-40B4-BE49-F238E27FC236}">
                <a16:creationId xmlns:a16="http://schemas.microsoft.com/office/drawing/2014/main" id="{58FE8650-C2AA-426B-8D6B-3E059E57FFD2}"/>
              </a:ext>
            </a:extLst>
          </p:cNvPr>
          <p:cNvSpPr>
            <a:spLocks noGrp="1"/>
          </p:cNvSpPr>
          <p:nvPr>
            <p:ph type="sldNum" sz="quarter" idx="12"/>
          </p:nvPr>
        </p:nvSpPr>
        <p:spPr/>
        <p:txBody>
          <a:bodyPr/>
          <a:lstStyle/>
          <a:p>
            <a:fld id="{CD12A0CE-7F33-4CCE-87D8-B7F7C6DAAAC4}" type="slidenum">
              <a:rPr lang="en-US" altLang="en-US"/>
              <a:pPr/>
              <a:t>51</a:t>
            </a:fld>
            <a:endParaRPr lang="en-US" altLang="en-US"/>
          </a:p>
        </p:txBody>
      </p:sp>
      <p:sp>
        <p:nvSpPr>
          <p:cNvPr id="365570" name="Rectangle 2">
            <a:extLst>
              <a:ext uri="{FF2B5EF4-FFF2-40B4-BE49-F238E27FC236}">
                <a16:creationId xmlns:a16="http://schemas.microsoft.com/office/drawing/2014/main" id="{652AC2A3-38AA-4659-85D7-06757EF2DE10}"/>
              </a:ext>
            </a:extLst>
          </p:cNvPr>
          <p:cNvSpPr>
            <a:spLocks noGrp="1" noChangeArrowheads="1"/>
          </p:cNvSpPr>
          <p:nvPr>
            <p:ph type="title"/>
          </p:nvPr>
        </p:nvSpPr>
        <p:spPr/>
        <p:txBody>
          <a:bodyPr/>
          <a:lstStyle/>
          <a:p>
            <a:r>
              <a:rPr lang="en-US" altLang="en-US"/>
              <a:t>Real and Personal Property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a:extLst>
              <a:ext uri="{FF2B5EF4-FFF2-40B4-BE49-F238E27FC236}">
                <a16:creationId xmlns:a16="http://schemas.microsoft.com/office/drawing/2014/main" id="{9806337D-3815-4A91-A57C-AABF6908D879}"/>
              </a:ext>
            </a:extLst>
          </p:cNvPr>
          <p:cNvSpPr>
            <a:spLocks noGrp="1"/>
          </p:cNvSpPr>
          <p:nvPr>
            <p:ph type="sldNum" sz="quarter" idx="12"/>
          </p:nvPr>
        </p:nvSpPr>
        <p:spPr/>
        <p:txBody>
          <a:bodyPr/>
          <a:lstStyle/>
          <a:p>
            <a:fld id="{90613C4F-DD96-4DB2-B678-A21B03F720C2}" type="slidenum">
              <a:rPr lang="en-US" altLang="en-US"/>
              <a:pPr/>
              <a:t>52</a:t>
            </a:fld>
            <a:endParaRPr lang="en-US" altLang="en-US"/>
          </a:p>
        </p:txBody>
      </p:sp>
      <p:sp>
        <p:nvSpPr>
          <p:cNvPr id="203778" name="Title 1">
            <a:extLst>
              <a:ext uri="{FF2B5EF4-FFF2-40B4-BE49-F238E27FC236}">
                <a16:creationId xmlns:a16="http://schemas.microsoft.com/office/drawing/2014/main" id="{9A9017E3-24F4-46A7-8473-10111DCC33C7}"/>
              </a:ext>
            </a:extLst>
          </p:cNvPr>
          <p:cNvSpPr>
            <a:spLocks noGrp="1"/>
          </p:cNvSpPr>
          <p:nvPr>
            <p:ph type="title" idx="4294967295"/>
          </p:nvPr>
        </p:nvSpPr>
        <p:spPr>
          <a:xfrm>
            <a:off x="0" y="98425"/>
            <a:ext cx="8229600" cy="1143000"/>
          </a:xfrm>
          <a:prstGeom prst="rect">
            <a:avLst/>
          </a:prstGeom>
        </p:spPr>
        <p:txBody>
          <a:bodyPr vert="horz" lIns="91440" tIns="45720" rIns="91440" bIns="45720" rtlCol="0" anchor="ctr">
            <a:normAutofit/>
          </a:bodyPr>
          <a:lstStyle/>
          <a:p>
            <a:r>
              <a:rPr lang="en-US" altLang="en-US" sz="3200" b="1" dirty="0">
                <a:latin typeface="Arial" panose="020B0604020202020204" pitchFamily="34" charset="0"/>
                <a:cs typeface="Arial" panose="020B0604020202020204" pitchFamily="34" charset="0"/>
              </a:rPr>
              <a:t>How to Calculate Net Worth</a:t>
            </a:r>
          </a:p>
        </p:txBody>
      </p:sp>
      <p:sp>
        <p:nvSpPr>
          <p:cNvPr id="3" name="Content Placeholder 2">
            <a:extLst>
              <a:ext uri="{FF2B5EF4-FFF2-40B4-BE49-F238E27FC236}">
                <a16:creationId xmlns:a16="http://schemas.microsoft.com/office/drawing/2014/main" id="{30BCBC3D-697C-4FF9-9602-83910E089626}"/>
              </a:ext>
            </a:extLst>
          </p:cNvPr>
          <p:cNvSpPr>
            <a:spLocks noGrp="1"/>
          </p:cNvSpPr>
          <p:nvPr>
            <p:ph idx="4294967295"/>
          </p:nvPr>
        </p:nvSpPr>
        <p:spPr>
          <a:xfrm>
            <a:off x="0" y="1868488"/>
            <a:ext cx="10515600" cy="4351337"/>
          </a:xfrm>
          <a:prstGeom prst="rect">
            <a:avLst/>
          </a:prstGeom>
        </p:spPr>
        <p:txBody>
          <a:bodyPr vert="horz" lIns="91440" tIns="45720" rIns="91440" bIns="45720" rtlCol="0">
            <a:normAutofit lnSpcReduction="10000"/>
          </a:bodyPr>
          <a:lstStyle/>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342900" indent="-342900" algn="ctr">
              <a:buNone/>
            </a:pPr>
            <a:r>
              <a:rPr lang="en-US" altLang="en-US" sz="2800" dirty="0">
                <a:latin typeface="Arial" panose="020B0604020202020204" pitchFamily="34" charset="0"/>
                <a:cs typeface="Arial" panose="020B0604020202020204" pitchFamily="34" charset="0"/>
              </a:rPr>
              <a:t>At or Under the limit: Eligible for Benefits</a:t>
            </a:r>
          </a:p>
          <a:p>
            <a:pPr marL="342900" indent="-342900" algn="ctr">
              <a:buNone/>
            </a:pPr>
            <a:r>
              <a:rPr lang="en-US" altLang="en-US" sz="2800" dirty="0">
                <a:latin typeface="Arial" panose="020B0604020202020204" pitchFamily="34" charset="0"/>
                <a:cs typeface="Arial" panose="020B0604020202020204" pitchFamily="34" charset="0"/>
              </a:rPr>
              <a:t>Over the limit: Not Eligible for Benefits</a:t>
            </a:r>
          </a:p>
          <a:p>
            <a:pPr marL="342900" indent="-342900">
              <a:buNone/>
            </a:pPr>
            <a:endParaRPr lang="en-US" altLang="en-US" dirty="0"/>
          </a:p>
        </p:txBody>
      </p:sp>
      <p:sp>
        <p:nvSpPr>
          <p:cNvPr id="203780" name="Slide Number Placeholder 3">
            <a:extLst>
              <a:ext uri="{FF2B5EF4-FFF2-40B4-BE49-F238E27FC236}">
                <a16:creationId xmlns:a16="http://schemas.microsoft.com/office/drawing/2014/main" id="{441ACB1E-0981-4C39-9684-D441F6C104C5}"/>
              </a:ext>
            </a:extLst>
          </p:cNvPr>
          <p:cNvSpPr txBox="1">
            <a:spLocks noGrp="1"/>
          </p:cNvSpPr>
          <p:nvPr/>
        </p:nvSpPr>
        <p:spPr bwMode="auto">
          <a:xfrm>
            <a:off x="8458200" y="6492876"/>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16BF899D-FE85-4AF3-BEB2-78F9817F8552}" type="slidenum">
              <a:rPr lang="en-US" altLang="en-US">
                <a:solidFill>
                  <a:schemeClr val="bg1"/>
                </a:solidFill>
                <a:latin typeface="Calibri" panose="020F0502020204030204" pitchFamily="34" charset="0"/>
              </a:rPr>
              <a:pPr algn="r"/>
              <a:t>52</a:t>
            </a:fld>
            <a:endParaRPr lang="en-US" altLang="en-US">
              <a:solidFill>
                <a:schemeClr val="bg1"/>
              </a:solidFill>
              <a:latin typeface="Calibri" panose="020F0502020204030204" pitchFamily="34" charset="0"/>
            </a:endParaRPr>
          </a:p>
        </p:txBody>
      </p:sp>
      <p:sp>
        <p:nvSpPr>
          <p:cNvPr id="5" name="Rectangle: Rounded Corners 4">
            <a:extLst>
              <a:ext uri="{FF2B5EF4-FFF2-40B4-BE49-F238E27FC236}">
                <a16:creationId xmlns:a16="http://schemas.microsoft.com/office/drawing/2014/main" id="{8D17A606-2F2F-47FF-A2F4-A52B1E524CD9}"/>
              </a:ext>
            </a:extLst>
          </p:cNvPr>
          <p:cNvSpPr/>
          <p:nvPr/>
        </p:nvSpPr>
        <p:spPr>
          <a:xfrm>
            <a:off x="2159000" y="1962150"/>
            <a:ext cx="2057400" cy="914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Total Net Worth</a:t>
            </a:r>
          </a:p>
        </p:txBody>
      </p:sp>
      <p:sp>
        <p:nvSpPr>
          <p:cNvPr id="6" name="Rectangle: Rounded Corners 5">
            <a:extLst>
              <a:ext uri="{FF2B5EF4-FFF2-40B4-BE49-F238E27FC236}">
                <a16:creationId xmlns:a16="http://schemas.microsoft.com/office/drawing/2014/main" id="{7C0C222A-092A-4102-AC42-FA29E6B09022}"/>
              </a:ext>
            </a:extLst>
          </p:cNvPr>
          <p:cNvSpPr/>
          <p:nvPr/>
        </p:nvSpPr>
        <p:spPr>
          <a:xfrm>
            <a:off x="4994275" y="1970088"/>
            <a:ext cx="2057400" cy="914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Annual Income</a:t>
            </a:r>
          </a:p>
        </p:txBody>
      </p:sp>
      <p:sp>
        <p:nvSpPr>
          <p:cNvPr id="7" name="Rectangle: Rounded Corners 6">
            <a:extLst>
              <a:ext uri="{FF2B5EF4-FFF2-40B4-BE49-F238E27FC236}">
                <a16:creationId xmlns:a16="http://schemas.microsoft.com/office/drawing/2014/main" id="{D2D94D6F-DC59-4262-B308-3F68CE717449}"/>
              </a:ext>
            </a:extLst>
          </p:cNvPr>
          <p:cNvSpPr/>
          <p:nvPr/>
        </p:nvSpPr>
        <p:spPr>
          <a:xfrm>
            <a:off x="7610475" y="1962150"/>
            <a:ext cx="2286000" cy="914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Prospective Annual Medical Expenses</a:t>
            </a:r>
          </a:p>
        </p:txBody>
      </p:sp>
      <p:sp>
        <p:nvSpPr>
          <p:cNvPr id="8" name="Rectangle: Rounded Corners 7">
            <a:extLst>
              <a:ext uri="{FF2B5EF4-FFF2-40B4-BE49-F238E27FC236}">
                <a16:creationId xmlns:a16="http://schemas.microsoft.com/office/drawing/2014/main" id="{AA02CD24-1336-450D-9A68-5CCB5BC9E7C0}"/>
              </a:ext>
            </a:extLst>
          </p:cNvPr>
          <p:cNvSpPr/>
          <p:nvPr/>
        </p:nvSpPr>
        <p:spPr>
          <a:xfrm>
            <a:off x="3390900" y="3741738"/>
            <a:ext cx="5410200" cy="8382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tx1"/>
                </a:solidFill>
              </a:rPr>
              <a:t>Calculated Net Worth</a:t>
            </a:r>
          </a:p>
        </p:txBody>
      </p:sp>
      <p:sp>
        <p:nvSpPr>
          <p:cNvPr id="9" name="Plus Sign 8">
            <a:extLst>
              <a:ext uri="{FF2B5EF4-FFF2-40B4-BE49-F238E27FC236}">
                <a16:creationId xmlns:a16="http://schemas.microsoft.com/office/drawing/2014/main" id="{FC37EC9B-05D5-429A-A89F-4F85C9DBC421}"/>
              </a:ext>
            </a:extLst>
          </p:cNvPr>
          <p:cNvSpPr/>
          <p:nvPr/>
        </p:nvSpPr>
        <p:spPr>
          <a:xfrm>
            <a:off x="4411663" y="2139951"/>
            <a:ext cx="457200" cy="530225"/>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Minus Sign 9">
            <a:extLst>
              <a:ext uri="{FF2B5EF4-FFF2-40B4-BE49-F238E27FC236}">
                <a16:creationId xmlns:a16="http://schemas.microsoft.com/office/drawing/2014/main" id="{5AB7CD9D-4B28-4F2B-9457-B638B942ED65}"/>
              </a:ext>
            </a:extLst>
          </p:cNvPr>
          <p:cNvSpPr/>
          <p:nvPr/>
        </p:nvSpPr>
        <p:spPr>
          <a:xfrm>
            <a:off x="7119938" y="2219325"/>
            <a:ext cx="423862" cy="3810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Equals 10">
            <a:extLst>
              <a:ext uri="{FF2B5EF4-FFF2-40B4-BE49-F238E27FC236}">
                <a16:creationId xmlns:a16="http://schemas.microsoft.com/office/drawing/2014/main" id="{14282CB4-341C-4892-BECF-5BFBDEB6768C}"/>
              </a:ext>
            </a:extLst>
          </p:cNvPr>
          <p:cNvSpPr/>
          <p:nvPr/>
        </p:nvSpPr>
        <p:spPr>
          <a:xfrm>
            <a:off x="5535614" y="3008313"/>
            <a:ext cx="1120775" cy="65246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7" name="Rectangle 3">
            <a:extLst>
              <a:ext uri="{FF2B5EF4-FFF2-40B4-BE49-F238E27FC236}">
                <a16:creationId xmlns:a16="http://schemas.microsoft.com/office/drawing/2014/main" id="{053043F6-88EB-402A-8A36-321E2E9BC911}"/>
              </a:ext>
            </a:extLst>
          </p:cNvPr>
          <p:cNvSpPr>
            <a:spLocks noGrp="1" noChangeArrowheads="1"/>
          </p:cNvSpPr>
          <p:nvPr>
            <p:ph idx="1"/>
          </p:nvPr>
        </p:nvSpPr>
        <p:spPr/>
        <p:txBody>
          <a:bodyPr/>
          <a:lstStyle/>
          <a:p>
            <a:pPr marL="342900" indent="-342900"/>
            <a:endParaRPr lang="en-US" altLang="en-US" dirty="0"/>
          </a:p>
          <a:p>
            <a:pPr marL="342900" indent="-342900"/>
            <a:r>
              <a:rPr lang="en-US" altLang="en-US" dirty="0"/>
              <a:t>Prospective medical expenses is after deduction for 5%</a:t>
            </a:r>
          </a:p>
          <a:p>
            <a:pPr marL="342900" indent="-342900"/>
            <a:endParaRPr lang="en-US" altLang="en-US" b="1" dirty="0">
              <a:solidFill>
                <a:srgbClr val="FF0000"/>
              </a:solidFill>
            </a:endParaRPr>
          </a:p>
          <a:p>
            <a:pPr marL="342900" indent="-342900"/>
            <a:r>
              <a:rPr lang="en-US" altLang="en-US" b="1" dirty="0">
                <a:solidFill>
                  <a:srgbClr val="FF0000"/>
                </a:solidFill>
              </a:rPr>
              <a:t>Continuing</a:t>
            </a:r>
            <a:r>
              <a:rPr lang="en-US" altLang="en-US" dirty="0"/>
              <a:t> medical expenses can be used to calculate income for net worth purposes</a:t>
            </a:r>
          </a:p>
          <a:p>
            <a:pPr marL="342900" indent="-342900"/>
            <a:endParaRPr lang="en-US" altLang="en-US" b="1" dirty="0">
              <a:solidFill>
                <a:srgbClr val="FF0000"/>
              </a:solidFill>
            </a:endParaRPr>
          </a:p>
          <a:p>
            <a:pPr marL="342900" indent="-342900"/>
            <a:r>
              <a:rPr lang="en-US" altLang="en-US" b="1" dirty="0">
                <a:solidFill>
                  <a:srgbClr val="FF0000"/>
                </a:solidFill>
              </a:rPr>
              <a:t>Unreimbursed</a:t>
            </a:r>
            <a:r>
              <a:rPr lang="en-US" altLang="en-US" b="1" dirty="0"/>
              <a:t> </a:t>
            </a:r>
            <a:r>
              <a:rPr lang="en-US" altLang="en-US" dirty="0"/>
              <a:t>medical expenses </a:t>
            </a:r>
            <a:r>
              <a:rPr lang="en-US" altLang="en-US" u="sng" dirty="0"/>
              <a:t>cannot</a:t>
            </a:r>
            <a:r>
              <a:rPr lang="en-US" altLang="en-US" dirty="0"/>
              <a:t> be used for net worth calculation</a:t>
            </a:r>
          </a:p>
        </p:txBody>
      </p:sp>
      <p:sp>
        <p:nvSpPr>
          <p:cNvPr id="4" name="Slide Number Placeholder 3">
            <a:extLst>
              <a:ext uri="{FF2B5EF4-FFF2-40B4-BE49-F238E27FC236}">
                <a16:creationId xmlns:a16="http://schemas.microsoft.com/office/drawing/2014/main" id="{7B9425A2-CED5-404A-AFB6-AB02AC48A710}"/>
              </a:ext>
            </a:extLst>
          </p:cNvPr>
          <p:cNvSpPr>
            <a:spLocks noGrp="1"/>
          </p:cNvSpPr>
          <p:nvPr>
            <p:ph type="sldNum" sz="quarter" idx="12"/>
          </p:nvPr>
        </p:nvSpPr>
        <p:spPr/>
        <p:txBody>
          <a:bodyPr/>
          <a:lstStyle/>
          <a:p>
            <a:fld id="{0E67080C-E159-4A0F-AA3F-79E06053FD84}" type="slidenum">
              <a:rPr lang="en-US" altLang="en-US"/>
              <a:pPr/>
              <a:t>53</a:t>
            </a:fld>
            <a:endParaRPr lang="en-US" altLang="en-US"/>
          </a:p>
        </p:txBody>
      </p:sp>
      <p:sp>
        <p:nvSpPr>
          <p:cNvPr id="205826" name="Rectangle 2">
            <a:extLst>
              <a:ext uri="{FF2B5EF4-FFF2-40B4-BE49-F238E27FC236}">
                <a16:creationId xmlns:a16="http://schemas.microsoft.com/office/drawing/2014/main" id="{6BE4757B-5651-4D63-867C-2494027693B6}"/>
              </a:ext>
            </a:extLst>
          </p:cNvPr>
          <p:cNvSpPr>
            <a:spLocks noGrp="1" noChangeArrowheads="1"/>
          </p:cNvSpPr>
          <p:nvPr>
            <p:ph type="title"/>
          </p:nvPr>
        </p:nvSpPr>
        <p:spPr/>
        <p:txBody>
          <a:bodyPr/>
          <a:lstStyle/>
          <a:p>
            <a:r>
              <a:rPr lang="en-US" altLang="en-US"/>
              <a:t>Income and Medical Expenses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1" name="Rectangle 3">
            <a:extLst>
              <a:ext uri="{FF2B5EF4-FFF2-40B4-BE49-F238E27FC236}">
                <a16:creationId xmlns:a16="http://schemas.microsoft.com/office/drawing/2014/main" id="{8C3E5478-7353-42FD-8605-1A595D5E0F8F}"/>
              </a:ext>
            </a:extLst>
          </p:cNvPr>
          <p:cNvSpPr>
            <a:spLocks noGrp="1" noChangeArrowheads="1"/>
          </p:cNvSpPr>
          <p:nvPr>
            <p:ph idx="1"/>
          </p:nvPr>
        </p:nvSpPr>
        <p:spPr>
          <a:xfrm>
            <a:off x="618309" y="2057400"/>
            <a:ext cx="10964091" cy="4114800"/>
          </a:xfrm>
        </p:spPr>
        <p:txBody>
          <a:bodyPr/>
          <a:lstStyle/>
          <a:p>
            <a:pPr marL="342900" indent="-342900"/>
            <a:r>
              <a:rPr lang="en-US" altLang="en-US" dirty="0"/>
              <a:t>Community Spouse Resource Allowance (CSRA) for Medicaid purposes</a:t>
            </a:r>
          </a:p>
          <a:p>
            <a:pPr marL="342900" indent="-342900"/>
            <a:r>
              <a:rPr lang="en-US" altLang="en-US" dirty="0"/>
              <a:t>Indexed for inflation</a:t>
            </a:r>
          </a:p>
          <a:p>
            <a:pPr marL="342900" indent="-342900"/>
            <a:r>
              <a:rPr lang="en-US" altLang="en-US" dirty="0"/>
              <a:t>Changes annually by SSA COLA increases</a:t>
            </a:r>
          </a:p>
          <a:p>
            <a:pPr marL="342900" indent="-342900"/>
            <a:r>
              <a:rPr lang="en-US" altLang="en-US" dirty="0"/>
              <a:t>Must exceed bright line level to be “over the limit”</a:t>
            </a:r>
          </a:p>
          <a:p>
            <a:pPr marL="342900" indent="-342900"/>
            <a:r>
              <a:rPr lang="en-US" altLang="en-US" dirty="0"/>
              <a:t>2020 level is $130,773</a:t>
            </a:r>
          </a:p>
        </p:txBody>
      </p:sp>
      <p:sp>
        <p:nvSpPr>
          <p:cNvPr id="4" name="Slide Number Placeholder 3">
            <a:extLst>
              <a:ext uri="{FF2B5EF4-FFF2-40B4-BE49-F238E27FC236}">
                <a16:creationId xmlns:a16="http://schemas.microsoft.com/office/drawing/2014/main" id="{90709EEF-8013-45D9-98A0-64521A5AD2FB}"/>
              </a:ext>
            </a:extLst>
          </p:cNvPr>
          <p:cNvSpPr>
            <a:spLocks noGrp="1"/>
          </p:cNvSpPr>
          <p:nvPr>
            <p:ph type="sldNum" sz="quarter" idx="12"/>
          </p:nvPr>
        </p:nvSpPr>
        <p:spPr/>
        <p:txBody>
          <a:bodyPr/>
          <a:lstStyle/>
          <a:p>
            <a:fld id="{A762AB06-F9A1-412F-8EA3-AD433FFD5C05}" type="slidenum">
              <a:rPr lang="en-US" altLang="en-US"/>
              <a:pPr/>
              <a:t>54</a:t>
            </a:fld>
            <a:endParaRPr lang="en-US" altLang="en-US"/>
          </a:p>
        </p:txBody>
      </p:sp>
      <p:sp>
        <p:nvSpPr>
          <p:cNvPr id="206850" name="Rectangle 2">
            <a:extLst>
              <a:ext uri="{FF2B5EF4-FFF2-40B4-BE49-F238E27FC236}">
                <a16:creationId xmlns:a16="http://schemas.microsoft.com/office/drawing/2014/main" id="{5DBAD194-4F67-4280-B4B2-3C35890B3269}"/>
              </a:ext>
            </a:extLst>
          </p:cNvPr>
          <p:cNvSpPr>
            <a:spLocks noGrp="1" noChangeArrowheads="1"/>
          </p:cNvSpPr>
          <p:nvPr>
            <p:ph type="title"/>
          </p:nvPr>
        </p:nvSpPr>
        <p:spPr/>
        <p:txBody>
          <a:bodyPr/>
          <a:lstStyle/>
          <a:p>
            <a:r>
              <a:rPr lang="en-US" altLang="en-US"/>
              <a:t>Bright Line</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5" name="Rectangle 3">
            <a:extLst>
              <a:ext uri="{FF2B5EF4-FFF2-40B4-BE49-F238E27FC236}">
                <a16:creationId xmlns:a16="http://schemas.microsoft.com/office/drawing/2014/main" id="{204032B0-C42E-4682-AE46-50B359F39A7B}"/>
              </a:ext>
            </a:extLst>
          </p:cNvPr>
          <p:cNvSpPr>
            <a:spLocks noGrp="1" noChangeArrowheads="1"/>
          </p:cNvSpPr>
          <p:nvPr>
            <p:ph idx="1"/>
          </p:nvPr>
        </p:nvSpPr>
        <p:spPr>
          <a:xfrm>
            <a:off x="838200" y="2438400"/>
            <a:ext cx="10515600" cy="3836894"/>
          </a:xfrm>
        </p:spPr>
        <p:txBody>
          <a:bodyPr/>
          <a:lstStyle/>
          <a:p>
            <a:pPr marL="342900" indent="-342900"/>
            <a:r>
              <a:rPr lang="en-US" altLang="en-US" dirty="0"/>
              <a:t>Does not impact look back period</a:t>
            </a:r>
          </a:p>
          <a:p>
            <a:pPr marL="342900" indent="-342900"/>
            <a:r>
              <a:rPr lang="en-US" altLang="en-US" dirty="0"/>
              <a:t>Still used for date of pay</a:t>
            </a:r>
          </a:p>
          <a:p>
            <a:pPr marL="342900" indent="-342900"/>
            <a:r>
              <a:rPr lang="en-US" altLang="en-US" dirty="0"/>
              <a:t>Look back period begins with date of claim</a:t>
            </a:r>
          </a:p>
        </p:txBody>
      </p:sp>
      <p:sp>
        <p:nvSpPr>
          <p:cNvPr id="4" name="Slide Number Placeholder 3">
            <a:extLst>
              <a:ext uri="{FF2B5EF4-FFF2-40B4-BE49-F238E27FC236}">
                <a16:creationId xmlns:a16="http://schemas.microsoft.com/office/drawing/2014/main" id="{D7B69401-983D-4A83-BF3A-2DC5521BCF96}"/>
              </a:ext>
            </a:extLst>
          </p:cNvPr>
          <p:cNvSpPr>
            <a:spLocks noGrp="1"/>
          </p:cNvSpPr>
          <p:nvPr>
            <p:ph type="sldNum" sz="quarter" idx="12"/>
          </p:nvPr>
        </p:nvSpPr>
        <p:spPr/>
        <p:txBody>
          <a:bodyPr/>
          <a:lstStyle/>
          <a:p>
            <a:fld id="{B3EB0A7B-D14F-44CF-BF11-EF9E333B922A}" type="slidenum">
              <a:rPr lang="en-US" altLang="en-US"/>
              <a:pPr/>
              <a:t>55</a:t>
            </a:fld>
            <a:endParaRPr lang="en-US" altLang="en-US"/>
          </a:p>
        </p:txBody>
      </p:sp>
      <p:sp>
        <p:nvSpPr>
          <p:cNvPr id="207874" name="Rectangle 2">
            <a:extLst>
              <a:ext uri="{FF2B5EF4-FFF2-40B4-BE49-F238E27FC236}">
                <a16:creationId xmlns:a16="http://schemas.microsoft.com/office/drawing/2014/main" id="{D480360C-EAE4-4B89-9956-7FCFFEDF150F}"/>
              </a:ext>
            </a:extLst>
          </p:cNvPr>
          <p:cNvSpPr>
            <a:spLocks noGrp="1" noChangeArrowheads="1"/>
          </p:cNvSpPr>
          <p:nvPr>
            <p:ph type="title"/>
          </p:nvPr>
        </p:nvSpPr>
        <p:spPr/>
        <p:txBody>
          <a:bodyPr/>
          <a:lstStyle/>
          <a:p>
            <a:r>
              <a:rPr lang="en-US" altLang="en-US"/>
              <a:t>Intent to file</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9" name="Rectangle 3">
            <a:extLst>
              <a:ext uri="{FF2B5EF4-FFF2-40B4-BE49-F238E27FC236}">
                <a16:creationId xmlns:a16="http://schemas.microsoft.com/office/drawing/2014/main" id="{55D38625-D232-4973-AE9C-C05C9FAF3E0E}"/>
              </a:ext>
            </a:extLst>
          </p:cNvPr>
          <p:cNvSpPr>
            <a:spLocks noGrp="1" noChangeArrowheads="1"/>
          </p:cNvSpPr>
          <p:nvPr>
            <p:ph idx="1"/>
          </p:nvPr>
        </p:nvSpPr>
        <p:spPr/>
        <p:txBody>
          <a:bodyPr>
            <a:normAutofit lnSpcReduction="10000"/>
          </a:bodyPr>
          <a:lstStyle/>
          <a:p>
            <a:pPr marL="342900" indent="-342900">
              <a:buNone/>
            </a:pPr>
            <a:r>
              <a:rPr lang="en-US" altLang="en-US"/>
              <a:t>VA receives</a:t>
            </a:r>
          </a:p>
          <a:p>
            <a:pPr marL="342900" indent="-342900"/>
            <a:r>
              <a:rPr lang="en-US" altLang="en-US"/>
              <a:t>Original pension claim</a:t>
            </a:r>
          </a:p>
          <a:p>
            <a:pPr marL="342900" indent="-342900"/>
            <a:r>
              <a:rPr lang="en-US" altLang="en-US"/>
              <a:t>New pension claim after period of non-entitlement</a:t>
            </a:r>
          </a:p>
          <a:p>
            <a:pPr marL="342900" indent="-342900"/>
            <a:r>
              <a:rPr lang="en-US" altLang="en-US"/>
              <a:t>Info that surviving spouse’s or child’s net worth has increased or decreased</a:t>
            </a:r>
          </a:p>
          <a:p>
            <a:pPr marL="342900" indent="-342900"/>
            <a:endParaRPr lang="en-US" altLang="en-US"/>
          </a:p>
          <a:p>
            <a:pPr marL="342900" indent="-342900">
              <a:buNone/>
            </a:pPr>
            <a:r>
              <a:rPr lang="en-US" altLang="en-US"/>
              <a:t>NOTE:  VA may deny a pension claim due to excessive net worth before determining if claimant meets other entitlement factors.  In this case, VA will notify claimant of entitlement factors that have not been established.</a:t>
            </a:r>
          </a:p>
          <a:p>
            <a:pPr marL="342900" indent="-342900"/>
            <a:endParaRPr lang="en-US" altLang="en-US"/>
          </a:p>
        </p:txBody>
      </p:sp>
      <p:sp>
        <p:nvSpPr>
          <p:cNvPr id="4" name="Slide Number Placeholder 3">
            <a:extLst>
              <a:ext uri="{FF2B5EF4-FFF2-40B4-BE49-F238E27FC236}">
                <a16:creationId xmlns:a16="http://schemas.microsoft.com/office/drawing/2014/main" id="{CC169531-BE92-4DD5-8358-2721B1585268}"/>
              </a:ext>
            </a:extLst>
          </p:cNvPr>
          <p:cNvSpPr>
            <a:spLocks noGrp="1"/>
          </p:cNvSpPr>
          <p:nvPr>
            <p:ph type="sldNum" sz="quarter" idx="12"/>
          </p:nvPr>
        </p:nvSpPr>
        <p:spPr/>
        <p:txBody>
          <a:bodyPr/>
          <a:lstStyle/>
          <a:p>
            <a:fld id="{664C3E3D-588C-41F3-B146-DE8FFED1A363}" type="slidenum">
              <a:rPr lang="en-US" altLang="en-US"/>
              <a:pPr/>
              <a:t>56</a:t>
            </a:fld>
            <a:endParaRPr lang="en-US" altLang="en-US"/>
          </a:p>
        </p:txBody>
      </p:sp>
      <p:sp>
        <p:nvSpPr>
          <p:cNvPr id="208898" name="Rectangle 2">
            <a:extLst>
              <a:ext uri="{FF2B5EF4-FFF2-40B4-BE49-F238E27FC236}">
                <a16:creationId xmlns:a16="http://schemas.microsoft.com/office/drawing/2014/main" id="{121FAFE1-9F84-409F-A9DE-552109F71860}"/>
              </a:ext>
            </a:extLst>
          </p:cNvPr>
          <p:cNvSpPr>
            <a:spLocks noGrp="1" noChangeArrowheads="1"/>
          </p:cNvSpPr>
          <p:nvPr>
            <p:ph type="title"/>
          </p:nvPr>
        </p:nvSpPr>
        <p:spPr/>
        <p:txBody>
          <a:bodyPr/>
          <a:lstStyle/>
          <a:p>
            <a:r>
              <a:rPr lang="en-US" altLang="en-US"/>
              <a:t>When to calculate net worth</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1" name="Rectangle 3">
            <a:extLst>
              <a:ext uri="{FF2B5EF4-FFF2-40B4-BE49-F238E27FC236}">
                <a16:creationId xmlns:a16="http://schemas.microsoft.com/office/drawing/2014/main" id="{54DD4A2E-BE30-4209-8CD5-84F24E44278A}"/>
              </a:ext>
            </a:extLst>
          </p:cNvPr>
          <p:cNvSpPr>
            <a:spLocks noGrp="1" noChangeArrowheads="1"/>
          </p:cNvSpPr>
          <p:nvPr>
            <p:ph idx="1"/>
          </p:nvPr>
        </p:nvSpPr>
        <p:spPr>
          <a:xfrm>
            <a:off x="838200" y="2220686"/>
            <a:ext cx="10515600" cy="4054608"/>
          </a:xfrm>
        </p:spPr>
        <p:txBody>
          <a:bodyPr/>
          <a:lstStyle/>
          <a:p>
            <a:pPr marL="342900" indent="-342900"/>
            <a:r>
              <a:rPr lang="en-US" altLang="en-US" dirty="0"/>
              <a:t>VA recognizes </a:t>
            </a:r>
            <a:r>
              <a:rPr lang="en-US" altLang="en-US" b="1" i="1" dirty="0">
                <a:solidFill>
                  <a:srgbClr val="FF0000"/>
                </a:solidFill>
              </a:rPr>
              <a:t>one</a:t>
            </a:r>
            <a:r>
              <a:rPr lang="en-US" altLang="en-US" dirty="0"/>
              <a:t> primary residence per claimant</a:t>
            </a:r>
          </a:p>
          <a:p>
            <a:pPr marL="342900" indent="-342900"/>
            <a:r>
              <a:rPr lang="en-US" altLang="en-US" dirty="0"/>
              <a:t>If residence sold, proceeds from sale count as asset unless claimant buys another home within same </a:t>
            </a:r>
            <a:r>
              <a:rPr lang="en-US" altLang="en-US" b="1" i="1" dirty="0">
                <a:solidFill>
                  <a:srgbClr val="FF0000"/>
                </a:solidFill>
              </a:rPr>
              <a:t>calendar</a:t>
            </a:r>
            <a:r>
              <a:rPr lang="en-US" altLang="en-US" dirty="0"/>
              <a:t> year</a:t>
            </a:r>
          </a:p>
          <a:p>
            <a:pPr marL="342900" indent="-342900"/>
            <a:r>
              <a:rPr lang="en-US" altLang="en-US" dirty="0"/>
              <a:t>Provision only applies to home sales after date of pension entitlement</a:t>
            </a:r>
          </a:p>
          <a:p>
            <a:pPr marL="342900" indent="-342900"/>
            <a:endParaRPr lang="en-US" altLang="en-US" dirty="0"/>
          </a:p>
        </p:txBody>
      </p:sp>
      <p:sp>
        <p:nvSpPr>
          <p:cNvPr id="4" name="Slide Number Placeholder 3">
            <a:extLst>
              <a:ext uri="{FF2B5EF4-FFF2-40B4-BE49-F238E27FC236}">
                <a16:creationId xmlns:a16="http://schemas.microsoft.com/office/drawing/2014/main" id="{23E3B99B-8124-47BF-B260-D34A550A13D0}"/>
              </a:ext>
            </a:extLst>
          </p:cNvPr>
          <p:cNvSpPr>
            <a:spLocks noGrp="1"/>
          </p:cNvSpPr>
          <p:nvPr>
            <p:ph type="sldNum" sz="quarter" idx="12"/>
          </p:nvPr>
        </p:nvSpPr>
        <p:spPr/>
        <p:txBody>
          <a:bodyPr/>
          <a:lstStyle/>
          <a:p>
            <a:fld id="{D8B64139-0CF5-499B-B12D-DBB24AF3132C}" type="slidenum">
              <a:rPr lang="en-US" altLang="en-US"/>
              <a:pPr/>
              <a:t>57</a:t>
            </a:fld>
            <a:endParaRPr lang="en-US" altLang="en-US"/>
          </a:p>
        </p:txBody>
      </p:sp>
      <p:sp>
        <p:nvSpPr>
          <p:cNvPr id="211970" name="Rectangle 2">
            <a:extLst>
              <a:ext uri="{FF2B5EF4-FFF2-40B4-BE49-F238E27FC236}">
                <a16:creationId xmlns:a16="http://schemas.microsoft.com/office/drawing/2014/main" id="{98236395-B218-4D1C-B5DB-4048C9BD14F8}"/>
              </a:ext>
            </a:extLst>
          </p:cNvPr>
          <p:cNvSpPr>
            <a:spLocks noGrp="1" noChangeArrowheads="1"/>
          </p:cNvSpPr>
          <p:nvPr>
            <p:ph type="title"/>
          </p:nvPr>
        </p:nvSpPr>
        <p:spPr/>
        <p:txBody>
          <a:bodyPr/>
          <a:lstStyle/>
          <a:p>
            <a:r>
              <a:rPr lang="en-US" altLang="en-US"/>
              <a:t>Sale of home</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5" name="Rectangle 3">
            <a:extLst>
              <a:ext uri="{FF2B5EF4-FFF2-40B4-BE49-F238E27FC236}">
                <a16:creationId xmlns:a16="http://schemas.microsoft.com/office/drawing/2014/main" id="{916D887F-D2E2-4972-8A4B-C42A0A012424}"/>
              </a:ext>
            </a:extLst>
          </p:cNvPr>
          <p:cNvSpPr>
            <a:spLocks noGrp="1" noChangeArrowheads="1"/>
          </p:cNvSpPr>
          <p:nvPr>
            <p:ph idx="1"/>
          </p:nvPr>
        </p:nvSpPr>
        <p:spPr>
          <a:xfrm>
            <a:off x="838200" y="2151016"/>
            <a:ext cx="10515600" cy="4124277"/>
          </a:xfrm>
        </p:spPr>
        <p:txBody>
          <a:bodyPr/>
          <a:lstStyle/>
          <a:p>
            <a:pPr marL="342900" indent="-342900"/>
            <a:r>
              <a:rPr lang="en-US" altLang="en-US" dirty="0"/>
              <a:t>Net worth of child of veteran or surviving spouse can be factor for pension purposes</a:t>
            </a:r>
          </a:p>
          <a:p>
            <a:pPr marL="342900" indent="-342900"/>
            <a:r>
              <a:rPr lang="en-US" altLang="en-US" dirty="0"/>
              <a:t>Child’s net worth evaluated independently (not added to “family” net worth)</a:t>
            </a:r>
          </a:p>
          <a:p>
            <a:pPr marL="342900" indent="-342900"/>
            <a:r>
              <a:rPr lang="en-US" altLang="en-US" dirty="0"/>
              <a:t>If child’s net worth excessive, child would be removed from award</a:t>
            </a:r>
          </a:p>
        </p:txBody>
      </p:sp>
      <p:sp>
        <p:nvSpPr>
          <p:cNvPr id="4" name="Slide Number Placeholder 3">
            <a:extLst>
              <a:ext uri="{FF2B5EF4-FFF2-40B4-BE49-F238E27FC236}">
                <a16:creationId xmlns:a16="http://schemas.microsoft.com/office/drawing/2014/main" id="{D7F98B12-0438-4E96-BF93-C78531B74F9B}"/>
              </a:ext>
            </a:extLst>
          </p:cNvPr>
          <p:cNvSpPr>
            <a:spLocks noGrp="1"/>
          </p:cNvSpPr>
          <p:nvPr>
            <p:ph type="sldNum" sz="quarter" idx="12"/>
          </p:nvPr>
        </p:nvSpPr>
        <p:spPr/>
        <p:txBody>
          <a:bodyPr/>
          <a:lstStyle/>
          <a:p>
            <a:fld id="{C8CD660A-26A9-4CC3-BB04-1ABEC30F528F}" type="slidenum">
              <a:rPr lang="en-US" altLang="en-US"/>
              <a:pPr/>
              <a:t>58</a:t>
            </a:fld>
            <a:endParaRPr lang="en-US" altLang="en-US"/>
          </a:p>
        </p:txBody>
      </p:sp>
      <p:sp>
        <p:nvSpPr>
          <p:cNvPr id="212994" name="Rectangle 2">
            <a:extLst>
              <a:ext uri="{FF2B5EF4-FFF2-40B4-BE49-F238E27FC236}">
                <a16:creationId xmlns:a16="http://schemas.microsoft.com/office/drawing/2014/main" id="{CC2AE1DF-F094-43B2-9438-CAB924D5C878}"/>
              </a:ext>
            </a:extLst>
          </p:cNvPr>
          <p:cNvSpPr>
            <a:spLocks noGrp="1" noChangeArrowheads="1"/>
          </p:cNvSpPr>
          <p:nvPr>
            <p:ph type="title"/>
          </p:nvPr>
        </p:nvSpPr>
        <p:spPr/>
        <p:txBody>
          <a:bodyPr/>
          <a:lstStyle/>
          <a:p>
            <a:r>
              <a:rPr lang="en-US" altLang="en-US"/>
              <a:t>Child’s net worth</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9" name="Rectangle 3">
            <a:extLst>
              <a:ext uri="{FF2B5EF4-FFF2-40B4-BE49-F238E27FC236}">
                <a16:creationId xmlns:a16="http://schemas.microsoft.com/office/drawing/2014/main" id="{E60F57F5-FADA-435D-9D64-847C0417914D}"/>
              </a:ext>
            </a:extLst>
          </p:cNvPr>
          <p:cNvSpPr>
            <a:spLocks noGrp="1" noChangeArrowheads="1"/>
          </p:cNvSpPr>
          <p:nvPr>
            <p:ph idx="1"/>
          </p:nvPr>
        </p:nvSpPr>
        <p:spPr>
          <a:xfrm>
            <a:off x="470263" y="1576116"/>
            <a:ext cx="11059885" cy="4882058"/>
          </a:xfrm>
        </p:spPr>
        <p:txBody>
          <a:bodyPr/>
          <a:lstStyle/>
          <a:p>
            <a:pPr marL="342900" indent="-342900"/>
            <a:r>
              <a:rPr lang="en-US" altLang="en-US" sz="2800" dirty="0"/>
              <a:t>36 month look-back period</a:t>
            </a:r>
          </a:p>
          <a:p>
            <a:pPr marL="342900" indent="-342900"/>
            <a:r>
              <a:rPr lang="en-US" altLang="en-US" sz="2800" dirty="0"/>
              <a:t>Begins 36 months immediately preceding date VA receives </a:t>
            </a:r>
            <a:r>
              <a:rPr lang="en-US" altLang="en-US" sz="2800" b="1" dirty="0">
                <a:solidFill>
                  <a:srgbClr val="FF0000"/>
                </a:solidFill>
              </a:rPr>
              <a:t>claim</a:t>
            </a:r>
            <a:r>
              <a:rPr lang="en-US" altLang="en-US" sz="2800" dirty="0"/>
              <a:t> (does not begin with date of intent to file)</a:t>
            </a:r>
          </a:p>
          <a:p>
            <a:pPr marL="342900" indent="-342900"/>
            <a:r>
              <a:rPr lang="en-US" altLang="en-US" sz="2800" dirty="0"/>
              <a:t>Claimant who transfers $125,000 in covered assets incurs larger penalty period than one who transfers $75,000</a:t>
            </a:r>
          </a:p>
          <a:p>
            <a:pPr marL="342900" indent="-342900"/>
            <a:r>
              <a:rPr lang="en-US" altLang="en-US" sz="2800" dirty="0"/>
              <a:t>Length of penalty period calculated based on amount of covered asset</a:t>
            </a:r>
          </a:p>
          <a:p>
            <a:pPr marL="342900" indent="-342900"/>
            <a:endParaRPr lang="en-US" altLang="en-US" sz="2800" dirty="0"/>
          </a:p>
          <a:p>
            <a:pPr marL="342900" indent="-342900">
              <a:buNone/>
            </a:pPr>
            <a:r>
              <a:rPr lang="en-US" altLang="en-US" sz="2800" b="1" i="1" dirty="0"/>
              <a:t>NOTE:</a:t>
            </a:r>
            <a:r>
              <a:rPr lang="en-US" altLang="en-US" sz="2800" dirty="0"/>
              <a:t>  Look back period does not include any time prior to 10/18/18</a:t>
            </a:r>
          </a:p>
          <a:p>
            <a:pPr marL="342900" indent="-342900"/>
            <a:endParaRPr lang="en-US" altLang="en-US" dirty="0"/>
          </a:p>
        </p:txBody>
      </p:sp>
      <p:sp>
        <p:nvSpPr>
          <p:cNvPr id="4" name="Slide Number Placeholder 3">
            <a:extLst>
              <a:ext uri="{FF2B5EF4-FFF2-40B4-BE49-F238E27FC236}">
                <a16:creationId xmlns:a16="http://schemas.microsoft.com/office/drawing/2014/main" id="{257D2C97-91FC-408F-B42F-160F06DCFEA1}"/>
              </a:ext>
            </a:extLst>
          </p:cNvPr>
          <p:cNvSpPr>
            <a:spLocks noGrp="1"/>
          </p:cNvSpPr>
          <p:nvPr>
            <p:ph type="sldNum" sz="quarter" idx="12"/>
          </p:nvPr>
        </p:nvSpPr>
        <p:spPr/>
        <p:txBody>
          <a:bodyPr/>
          <a:lstStyle/>
          <a:p>
            <a:fld id="{B190466F-BFAC-4643-BCDE-4E14A3C21712}" type="slidenum">
              <a:rPr lang="en-US" altLang="en-US"/>
              <a:pPr/>
              <a:t>59</a:t>
            </a:fld>
            <a:endParaRPr lang="en-US" altLang="en-US"/>
          </a:p>
        </p:txBody>
      </p:sp>
      <p:sp>
        <p:nvSpPr>
          <p:cNvPr id="214018" name="Rectangle 2">
            <a:extLst>
              <a:ext uri="{FF2B5EF4-FFF2-40B4-BE49-F238E27FC236}">
                <a16:creationId xmlns:a16="http://schemas.microsoft.com/office/drawing/2014/main" id="{D86E1832-7D11-4C7D-A2E2-475155FFEB48}"/>
              </a:ext>
            </a:extLst>
          </p:cNvPr>
          <p:cNvSpPr>
            <a:spLocks noGrp="1" noChangeArrowheads="1"/>
          </p:cNvSpPr>
          <p:nvPr>
            <p:ph type="title"/>
          </p:nvPr>
        </p:nvSpPr>
        <p:spPr/>
        <p:txBody>
          <a:bodyPr/>
          <a:lstStyle/>
          <a:p>
            <a:r>
              <a:rPr lang="en-US" altLang="en-US"/>
              <a:t>Look back period</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3">
            <a:extLst>
              <a:ext uri="{FF2B5EF4-FFF2-40B4-BE49-F238E27FC236}">
                <a16:creationId xmlns:a16="http://schemas.microsoft.com/office/drawing/2014/main" id="{71DF2E26-7B4B-4339-95BC-29F3D116B6F1}"/>
              </a:ext>
            </a:extLst>
          </p:cNvPr>
          <p:cNvSpPr>
            <a:spLocks noGrp="1" noChangeArrowheads="1"/>
          </p:cNvSpPr>
          <p:nvPr>
            <p:ph idx="1"/>
          </p:nvPr>
        </p:nvSpPr>
        <p:spPr/>
        <p:txBody>
          <a:bodyPr/>
          <a:lstStyle/>
          <a:p>
            <a:pPr marL="342900" indent="-342900"/>
            <a:endParaRPr lang="en-US" altLang="en-US" dirty="0"/>
          </a:p>
          <a:p>
            <a:pPr marL="342900" indent="-342900"/>
            <a:endParaRPr lang="en-US" altLang="en-US" dirty="0"/>
          </a:p>
          <a:p>
            <a:pPr marL="342900" indent="-342900"/>
            <a:r>
              <a:rPr lang="en-US" altLang="en-US" dirty="0"/>
              <a:t>Marriage – 38 CFR 3.205</a:t>
            </a:r>
          </a:p>
          <a:p>
            <a:pPr marL="342900" indent="-342900"/>
            <a:r>
              <a:rPr lang="en-US" altLang="en-US" dirty="0"/>
              <a:t>Divorce – 38 CFR 3.206</a:t>
            </a:r>
          </a:p>
          <a:p>
            <a:pPr marL="342900" indent="-342900"/>
            <a:r>
              <a:rPr lang="en-US" altLang="en-US" dirty="0"/>
              <a:t>Death – 38 CFR 3.211</a:t>
            </a:r>
          </a:p>
          <a:p>
            <a:pPr marL="342900" indent="-342900"/>
            <a:r>
              <a:rPr lang="en-US" altLang="en-US" dirty="0"/>
              <a:t>Birth – 38 CFR 3.209</a:t>
            </a:r>
          </a:p>
          <a:p>
            <a:pPr marL="342900" indent="-342900"/>
            <a:r>
              <a:rPr lang="en-US" altLang="en-US" dirty="0"/>
              <a:t>Child’s relationship – 38 CFR 3.210</a:t>
            </a:r>
          </a:p>
        </p:txBody>
      </p:sp>
      <p:sp>
        <p:nvSpPr>
          <p:cNvPr id="4" name="Slide Number Placeholder 3">
            <a:extLst>
              <a:ext uri="{FF2B5EF4-FFF2-40B4-BE49-F238E27FC236}">
                <a16:creationId xmlns:a16="http://schemas.microsoft.com/office/drawing/2014/main" id="{DCE74F3C-915C-4746-9FCE-76F96F75372E}"/>
              </a:ext>
            </a:extLst>
          </p:cNvPr>
          <p:cNvSpPr>
            <a:spLocks noGrp="1"/>
          </p:cNvSpPr>
          <p:nvPr>
            <p:ph type="sldNum" sz="quarter" idx="12"/>
          </p:nvPr>
        </p:nvSpPr>
        <p:spPr/>
        <p:txBody>
          <a:bodyPr/>
          <a:lstStyle/>
          <a:p>
            <a:fld id="{2B1FF897-644D-41CB-9B0E-8388A1EBABD3}" type="slidenum">
              <a:rPr lang="en-US" altLang="en-US"/>
              <a:pPr/>
              <a:t>6</a:t>
            </a:fld>
            <a:endParaRPr lang="en-US" altLang="en-US"/>
          </a:p>
        </p:txBody>
      </p:sp>
      <p:sp>
        <p:nvSpPr>
          <p:cNvPr id="157698" name="Rectangle 2">
            <a:extLst>
              <a:ext uri="{FF2B5EF4-FFF2-40B4-BE49-F238E27FC236}">
                <a16:creationId xmlns:a16="http://schemas.microsoft.com/office/drawing/2014/main" id="{B77C1BAA-BFD3-490E-847E-41BD5E5B5D48}"/>
              </a:ext>
            </a:extLst>
          </p:cNvPr>
          <p:cNvSpPr>
            <a:spLocks noGrp="1" noChangeArrowheads="1"/>
          </p:cNvSpPr>
          <p:nvPr>
            <p:ph type="title"/>
          </p:nvPr>
        </p:nvSpPr>
        <p:spPr/>
        <p:txBody>
          <a:bodyPr/>
          <a:lstStyle/>
          <a:p>
            <a:r>
              <a:rPr lang="en-US" altLang="en-US" dirty="0"/>
              <a:t>Relationship evidence</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3" name="Rectangle 3">
            <a:extLst>
              <a:ext uri="{FF2B5EF4-FFF2-40B4-BE49-F238E27FC236}">
                <a16:creationId xmlns:a16="http://schemas.microsoft.com/office/drawing/2014/main" id="{2ACFFD7B-5A34-42C2-9248-5D14ECD3B8EF}"/>
              </a:ext>
            </a:extLst>
          </p:cNvPr>
          <p:cNvSpPr>
            <a:spLocks noGrp="1" noChangeArrowheads="1"/>
          </p:cNvSpPr>
          <p:nvPr>
            <p:ph idx="1"/>
          </p:nvPr>
        </p:nvSpPr>
        <p:spPr>
          <a:xfrm>
            <a:off x="838200" y="2194560"/>
            <a:ext cx="10515600" cy="4080734"/>
          </a:xfrm>
        </p:spPr>
        <p:txBody>
          <a:bodyPr/>
          <a:lstStyle/>
          <a:p>
            <a:pPr marL="342900" indent="-342900">
              <a:buNone/>
            </a:pPr>
            <a:r>
              <a:rPr lang="en-US" altLang="en-US" dirty="0"/>
              <a:t>A covered asset is an asset that was part of claimant’s net worth, and was transferred for less than fair market value within the 36 month period prior to applying for benefits, and if not transferred, would have caused or partially caused claimant’s net worth to exceed net worth limit.</a:t>
            </a:r>
          </a:p>
        </p:txBody>
      </p:sp>
      <p:sp>
        <p:nvSpPr>
          <p:cNvPr id="4" name="Slide Number Placeholder 3">
            <a:extLst>
              <a:ext uri="{FF2B5EF4-FFF2-40B4-BE49-F238E27FC236}">
                <a16:creationId xmlns:a16="http://schemas.microsoft.com/office/drawing/2014/main" id="{0DE9EDD1-5427-4A28-995C-5D5B3B8037B6}"/>
              </a:ext>
            </a:extLst>
          </p:cNvPr>
          <p:cNvSpPr>
            <a:spLocks noGrp="1"/>
          </p:cNvSpPr>
          <p:nvPr>
            <p:ph type="sldNum" sz="quarter" idx="12"/>
          </p:nvPr>
        </p:nvSpPr>
        <p:spPr/>
        <p:txBody>
          <a:bodyPr/>
          <a:lstStyle/>
          <a:p>
            <a:fld id="{9AB3404D-9F36-49D2-B8E2-ECB9FEA15E87}" type="slidenum">
              <a:rPr lang="en-US" altLang="en-US"/>
              <a:pPr/>
              <a:t>60</a:t>
            </a:fld>
            <a:endParaRPr lang="en-US" altLang="en-US"/>
          </a:p>
        </p:txBody>
      </p:sp>
      <p:sp>
        <p:nvSpPr>
          <p:cNvPr id="215042" name="Rectangle 2">
            <a:extLst>
              <a:ext uri="{FF2B5EF4-FFF2-40B4-BE49-F238E27FC236}">
                <a16:creationId xmlns:a16="http://schemas.microsoft.com/office/drawing/2014/main" id="{D8745F73-6886-4B7D-9360-EB9C008D4D3D}"/>
              </a:ext>
            </a:extLst>
          </p:cNvPr>
          <p:cNvSpPr>
            <a:spLocks noGrp="1" noChangeArrowheads="1"/>
          </p:cNvSpPr>
          <p:nvPr>
            <p:ph type="title"/>
          </p:nvPr>
        </p:nvSpPr>
        <p:spPr/>
        <p:txBody>
          <a:bodyPr/>
          <a:lstStyle/>
          <a:p>
            <a:r>
              <a:rPr lang="en-US" altLang="en-US"/>
              <a:t>Covered asset</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1" name="Rectangle 3">
            <a:extLst>
              <a:ext uri="{FF2B5EF4-FFF2-40B4-BE49-F238E27FC236}">
                <a16:creationId xmlns:a16="http://schemas.microsoft.com/office/drawing/2014/main" id="{CFDC29D0-6888-4068-9781-CBD72A825583}"/>
              </a:ext>
            </a:extLst>
          </p:cNvPr>
          <p:cNvSpPr>
            <a:spLocks noGrp="1" noChangeArrowheads="1"/>
          </p:cNvSpPr>
          <p:nvPr>
            <p:ph idx="1"/>
          </p:nvPr>
        </p:nvSpPr>
        <p:spPr>
          <a:xfrm>
            <a:off x="838200" y="1656855"/>
            <a:ext cx="10515600" cy="4882058"/>
          </a:xfrm>
        </p:spPr>
        <p:txBody>
          <a:bodyPr/>
          <a:lstStyle/>
          <a:p>
            <a:pPr marL="342900" indent="-342900"/>
            <a:r>
              <a:rPr lang="en-US" altLang="en-US" dirty="0"/>
              <a:t>Calculated by dividing the covered asset amount by the maximum monthly benefit at aid and attendance rate for veteran with one dependent ($2,295 effective 12-1-20) in effect on date of transfer</a:t>
            </a:r>
          </a:p>
          <a:p>
            <a:pPr marL="342900" indent="-342900"/>
            <a:r>
              <a:rPr lang="en-US" altLang="en-US" dirty="0"/>
              <a:t>Monthly amount is same for all pension claimants</a:t>
            </a:r>
          </a:p>
          <a:p>
            <a:pPr marL="342900" indent="-342900"/>
            <a:r>
              <a:rPr lang="en-US" altLang="en-US" dirty="0"/>
              <a:t>Maximum number of months is 60 (5 years)</a:t>
            </a:r>
          </a:p>
          <a:p>
            <a:pPr marL="342900" indent="-342900"/>
            <a:r>
              <a:rPr lang="en-US" altLang="en-US" dirty="0"/>
              <a:t>Begins first of month following last transfer of assets</a:t>
            </a:r>
          </a:p>
          <a:p>
            <a:pPr marL="342900" indent="-342900"/>
            <a:r>
              <a:rPr lang="en-US" altLang="en-US" dirty="0"/>
              <a:t>Ends last day of last month of penalty period</a:t>
            </a:r>
          </a:p>
        </p:txBody>
      </p:sp>
      <p:sp>
        <p:nvSpPr>
          <p:cNvPr id="4" name="Slide Number Placeholder 3">
            <a:extLst>
              <a:ext uri="{FF2B5EF4-FFF2-40B4-BE49-F238E27FC236}">
                <a16:creationId xmlns:a16="http://schemas.microsoft.com/office/drawing/2014/main" id="{EBE3D8D0-B047-4AA7-AB03-1DEA2EF279F3}"/>
              </a:ext>
            </a:extLst>
          </p:cNvPr>
          <p:cNvSpPr>
            <a:spLocks noGrp="1"/>
          </p:cNvSpPr>
          <p:nvPr>
            <p:ph type="sldNum" sz="quarter" idx="12"/>
          </p:nvPr>
        </p:nvSpPr>
        <p:spPr/>
        <p:txBody>
          <a:bodyPr/>
          <a:lstStyle/>
          <a:p>
            <a:fld id="{BAB787C8-21E9-47EA-B8CC-3ED8369381E2}" type="slidenum">
              <a:rPr lang="en-US" altLang="en-US"/>
              <a:pPr/>
              <a:t>61</a:t>
            </a:fld>
            <a:endParaRPr lang="en-US" altLang="en-US"/>
          </a:p>
        </p:txBody>
      </p:sp>
      <p:sp>
        <p:nvSpPr>
          <p:cNvPr id="217090" name="Rectangle 2">
            <a:extLst>
              <a:ext uri="{FF2B5EF4-FFF2-40B4-BE49-F238E27FC236}">
                <a16:creationId xmlns:a16="http://schemas.microsoft.com/office/drawing/2014/main" id="{8EE61DFF-5A7B-490B-A692-67A9040D03FF}"/>
              </a:ext>
            </a:extLst>
          </p:cNvPr>
          <p:cNvSpPr>
            <a:spLocks noGrp="1" noChangeArrowheads="1"/>
          </p:cNvSpPr>
          <p:nvPr>
            <p:ph type="title"/>
          </p:nvPr>
        </p:nvSpPr>
        <p:spPr/>
        <p:txBody>
          <a:bodyPr/>
          <a:lstStyle/>
          <a:p>
            <a:r>
              <a:rPr lang="en-US" altLang="en-US"/>
              <a:t>Penalty period</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5" name="Rectangle 3">
            <a:extLst>
              <a:ext uri="{FF2B5EF4-FFF2-40B4-BE49-F238E27FC236}">
                <a16:creationId xmlns:a16="http://schemas.microsoft.com/office/drawing/2014/main" id="{99178EF8-8870-4CCE-9155-B89344394E4C}"/>
              </a:ext>
            </a:extLst>
          </p:cNvPr>
          <p:cNvSpPr>
            <a:spLocks noGrp="1" noChangeArrowheads="1"/>
          </p:cNvSpPr>
          <p:nvPr>
            <p:ph idx="1"/>
          </p:nvPr>
        </p:nvSpPr>
        <p:spPr>
          <a:xfrm>
            <a:off x="200297" y="1393370"/>
            <a:ext cx="11678194" cy="5164183"/>
          </a:xfrm>
        </p:spPr>
        <p:txBody>
          <a:bodyPr>
            <a:normAutofit fontScale="92500"/>
          </a:bodyPr>
          <a:lstStyle/>
          <a:p>
            <a:pPr marL="174625" indent="-169863">
              <a:lnSpc>
                <a:spcPct val="120000"/>
              </a:lnSpc>
            </a:pPr>
            <a:r>
              <a:rPr lang="en-US" altLang="en-US" sz="2800" dirty="0"/>
              <a:t>VA receives pension claim January 2021</a:t>
            </a:r>
          </a:p>
          <a:p>
            <a:pPr marL="174625" indent="-169863">
              <a:lnSpc>
                <a:spcPct val="120000"/>
              </a:lnSpc>
            </a:pPr>
            <a:r>
              <a:rPr lang="en-US" altLang="en-US" sz="2800" dirty="0"/>
              <a:t>Net worth is equal to net worth limit but claimant transferred covered assets totaling $10,000 on 10-20-20 and 11-23-20</a:t>
            </a:r>
          </a:p>
          <a:p>
            <a:pPr marL="174625" indent="-169863">
              <a:lnSpc>
                <a:spcPct val="120000"/>
              </a:lnSpc>
            </a:pPr>
            <a:r>
              <a:rPr lang="en-US" altLang="en-US" sz="2800" dirty="0"/>
              <a:t>Total covered asset amount is $10,000 with penalty period beginning 12-1-20</a:t>
            </a:r>
          </a:p>
          <a:p>
            <a:pPr marL="174625" indent="-169863">
              <a:lnSpc>
                <a:spcPct val="120000"/>
              </a:lnSpc>
            </a:pPr>
            <a:r>
              <a:rPr lang="en-US" altLang="en-US" sz="2800" dirty="0"/>
              <a:t>Monthly penalty rate is $2,295 (effective 12-1-20). Penalty period is $10,000 divided by $2,295 which equals 4 months (drop the decimals)</a:t>
            </a:r>
          </a:p>
          <a:p>
            <a:pPr marL="174625" indent="-169863">
              <a:lnSpc>
                <a:spcPct val="120000"/>
              </a:lnSpc>
            </a:pPr>
            <a:r>
              <a:rPr lang="en-US" altLang="en-US" sz="2800" dirty="0"/>
              <a:t>Fourth month of penalty period is March 2021</a:t>
            </a:r>
          </a:p>
          <a:p>
            <a:pPr marL="174625" indent="-169863">
              <a:lnSpc>
                <a:spcPct val="120000"/>
              </a:lnSpc>
            </a:pPr>
            <a:r>
              <a:rPr lang="en-US" altLang="en-US" sz="2800" dirty="0"/>
              <a:t>Entitlement to pension effective 3-31-21 with payment date of 4-1-21 if other entitlement requirements met</a:t>
            </a:r>
          </a:p>
        </p:txBody>
      </p:sp>
      <p:sp>
        <p:nvSpPr>
          <p:cNvPr id="4" name="Slide Number Placeholder 3">
            <a:extLst>
              <a:ext uri="{FF2B5EF4-FFF2-40B4-BE49-F238E27FC236}">
                <a16:creationId xmlns:a16="http://schemas.microsoft.com/office/drawing/2014/main" id="{818C693F-1D40-41C2-91E9-ED21A006DF86}"/>
              </a:ext>
            </a:extLst>
          </p:cNvPr>
          <p:cNvSpPr>
            <a:spLocks noGrp="1"/>
          </p:cNvSpPr>
          <p:nvPr>
            <p:ph type="sldNum" sz="quarter" idx="12"/>
          </p:nvPr>
        </p:nvSpPr>
        <p:spPr/>
        <p:txBody>
          <a:bodyPr/>
          <a:lstStyle/>
          <a:p>
            <a:fld id="{745EB96B-A7AB-4831-A3E2-78A984A0AD7C}" type="slidenum">
              <a:rPr lang="en-US" altLang="en-US"/>
              <a:pPr/>
              <a:t>62</a:t>
            </a:fld>
            <a:endParaRPr lang="en-US" altLang="en-US"/>
          </a:p>
        </p:txBody>
      </p:sp>
      <p:sp>
        <p:nvSpPr>
          <p:cNvPr id="218114" name="Rectangle 2">
            <a:extLst>
              <a:ext uri="{FF2B5EF4-FFF2-40B4-BE49-F238E27FC236}">
                <a16:creationId xmlns:a16="http://schemas.microsoft.com/office/drawing/2014/main" id="{BCE55107-A375-425B-9D28-1ECE1457F941}"/>
              </a:ext>
            </a:extLst>
          </p:cNvPr>
          <p:cNvSpPr>
            <a:spLocks noGrp="1" noChangeArrowheads="1"/>
          </p:cNvSpPr>
          <p:nvPr>
            <p:ph type="title"/>
          </p:nvPr>
        </p:nvSpPr>
        <p:spPr/>
        <p:txBody>
          <a:bodyPr/>
          <a:lstStyle/>
          <a:p>
            <a:r>
              <a:rPr lang="en-US" altLang="en-US"/>
              <a:t>Example</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9" name="Rectangle 3">
            <a:extLst>
              <a:ext uri="{FF2B5EF4-FFF2-40B4-BE49-F238E27FC236}">
                <a16:creationId xmlns:a16="http://schemas.microsoft.com/office/drawing/2014/main" id="{9CCE42FE-D637-4283-AA3B-A423A93677A9}"/>
              </a:ext>
            </a:extLst>
          </p:cNvPr>
          <p:cNvSpPr>
            <a:spLocks noGrp="1" noChangeArrowheads="1"/>
          </p:cNvSpPr>
          <p:nvPr>
            <p:ph idx="1"/>
          </p:nvPr>
        </p:nvSpPr>
        <p:spPr>
          <a:xfrm>
            <a:off x="838200" y="1811382"/>
            <a:ext cx="10515600" cy="4463911"/>
          </a:xfrm>
        </p:spPr>
        <p:txBody>
          <a:bodyPr/>
          <a:lstStyle/>
          <a:p>
            <a:pPr marL="342900" indent="-342900"/>
            <a:r>
              <a:rPr lang="en-US" altLang="en-US" dirty="0"/>
              <a:t>VA to put calculation with award documentation</a:t>
            </a:r>
          </a:p>
          <a:p>
            <a:pPr marL="342900" indent="-342900"/>
            <a:r>
              <a:rPr lang="en-US" altLang="en-US" dirty="0"/>
              <a:t>Required documentation for file if denial or discontinuance due to net worth or any case involving transfer for less than fair market value</a:t>
            </a:r>
          </a:p>
          <a:p>
            <a:pPr marL="342900" indent="-342900"/>
            <a:endParaRPr lang="en-US" altLang="en-US" dirty="0"/>
          </a:p>
          <a:p>
            <a:pPr marL="342900" indent="-342900">
              <a:buNone/>
            </a:pPr>
            <a:r>
              <a:rPr lang="en-US" altLang="en-US" b="1" i="1" dirty="0"/>
              <a:t>NOTE:</a:t>
            </a:r>
            <a:r>
              <a:rPr lang="en-US" altLang="en-US" dirty="0"/>
              <a:t>  Not every transfer for less than FMV results in penalty period</a:t>
            </a:r>
          </a:p>
        </p:txBody>
      </p:sp>
      <p:sp>
        <p:nvSpPr>
          <p:cNvPr id="4" name="Slide Number Placeholder 3">
            <a:extLst>
              <a:ext uri="{FF2B5EF4-FFF2-40B4-BE49-F238E27FC236}">
                <a16:creationId xmlns:a16="http://schemas.microsoft.com/office/drawing/2014/main" id="{C609C45F-578E-4D62-A226-85F53AAAD439}"/>
              </a:ext>
            </a:extLst>
          </p:cNvPr>
          <p:cNvSpPr>
            <a:spLocks noGrp="1"/>
          </p:cNvSpPr>
          <p:nvPr>
            <p:ph type="sldNum" sz="quarter" idx="12"/>
          </p:nvPr>
        </p:nvSpPr>
        <p:spPr/>
        <p:txBody>
          <a:bodyPr/>
          <a:lstStyle/>
          <a:p>
            <a:fld id="{EC9F5620-55B4-40C7-8B94-A0069C9D8369}" type="slidenum">
              <a:rPr lang="en-US" altLang="en-US"/>
              <a:pPr/>
              <a:t>63</a:t>
            </a:fld>
            <a:endParaRPr lang="en-US" altLang="en-US"/>
          </a:p>
        </p:txBody>
      </p:sp>
      <p:sp>
        <p:nvSpPr>
          <p:cNvPr id="219138" name="Rectangle 2">
            <a:extLst>
              <a:ext uri="{FF2B5EF4-FFF2-40B4-BE49-F238E27FC236}">
                <a16:creationId xmlns:a16="http://schemas.microsoft.com/office/drawing/2014/main" id="{0462B5E5-3A79-4A39-88AE-95C005E07581}"/>
              </a:ext>
            </a:extLst>
          </p:cNvPr>
          <p:cNvSpPr>
            <a:spLocks noGrp="1" noChangeArrowheads="1"/>
          </p:cNvSpPr>
          <p:nvPr>
            <p:ph type="title"/>
          </p:nvPr>
        </p:nvSpPr>
        <p:spPr/>
        <p:txBody>
          <a:bodyPr/>
          <a:lstStyle/>
          <a:p>
            <a:r>
              <a:rPr lang="en-US" altLang="en-US"/>
              <a:t>Calculation</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3" name="Rectangle 3">
            <a:extLst>
              <a:ext uri="{FF2B5EF4-FFF2-40B4-BE49-F238E27FC236}">
                <a16:creationId xmlns:a16="http://schemas.microsoft.com/office/drawing/2014/main" id="{4E0BF09C-9A71-4A0F-AF75-1839439A654D}"/>
              </a:ext>
            </a:extLst>
          </p:cNvPr>
          <p:cNvSpPr>
            <a:spLocks noGrp="1" noChangeArrowheads="1"/>
          </p:cNvSpPr>
          <p:nvPr>
            <p:ph idx="1"/>
          </p:nvPr>
        </p:nvSpPr>
        <p:spPr>
          <a:xfrm>
            <a:off x="600891" y="1752600"/>
            <a:ext cx="10972800" cy="4114800"/>
          </a:xfrm>
        </p:spPr>
        <p:txBody>
          <a:bodyPr>
            <a:normAutofit fontScale="92500"/>
          </a:bodyPr>
          <a:lstStyle/>
          <a:p>
            <a:pPr marL="342900" indent="-342900"/>
            <a:r>
              <a:rPr lang="en-US" altLang="en-US" dirty="0"/>
              <a:t>Recalculation of penalty period only when:</a:t>
            </a:r>
          </a:p>
          <a:p>
            <a:pPr marL="742950" lvl="1" indent="-285750"/>
            <a:r>
              <a:rPr lang="en-US" altLang="en-US" dirty="0"/>
              <a:t>Original calculation shown to be erroneous</a:t>
            </a:r>
          </a:p>
          <a:p>
            <a:pPr marL="742950" lvl="1" indent="-285750"/>
            <a:r>
              <a:rPr lang="en-US" altLang="en-US" dirty="0"/>
              <a:t>Evidence received within 90 days of VA notice showing some or all covered assets were returned to claimant before date of claim or within 60 days after date of VA notice of penalty period decision</a:t>
            </a:r>
          </a:p>
          <a:p>
            <a:pPr marL="342900" indent="-342900">
              <a:buNone/>
            </a:pPr>
            <a:endParaRPr lang="en-US" altLang="en-US" dirty="0"/>
          </a:p>
          <a:p>
            <a:pPr marL="342900" indent="-342900">
              <a:buNone/>
            </a:pPr>
            <a:r>
              <a:rPr lang="en-US" altLang="en-US" b="1" i="1" dirty="0"/>
              <a:t>Note:</a:t>
            </a:r>
            <a:r>
              <a:rPr lang="en-US" altLang="en-US" dirty="0"/>
              <a:t>  Claimant can notify VA of cure or partial cure of transfer</a:t>
            </a:r>
          </a:p>
          <a:p>
            <a:pPr marL="342900" indent="-342900" algn="r">
              <a:buNone/>
            </a:pPr>
            <a:r>
              <a:rPr lang="en-US" altLang="en-US" b="1" i="1" dirty="0">
                <a:solidFill>
                  <a:schemeClr val="hlink"/>
                </a:solidFill>
              </a:rPr>
              <a:t>38 CFR 3.276(e)(5)(ii)</a:t>
            </a:r>
          </a:p>
        </p:txBody>
      </p:sp>
      <p:sp>
        <p:nvSpPr>
          <p:cNvPr id="4" name="Slide Number Placeholder 3">
            <a:extLst>
              <a:ext uri="{FF2B5EF4-FFF2-40B4-BE49-F238E27FC236}">
                <a16:creationId xmlns:a16="http://schemas.microsoft.com/office/drawing/2014/main" id="{23E31327-2F85-4BBE-8F62-AA28C4DB8621}"/>
              </a:ext>
            </a:extLst>
          </p:cNvPr>
          <p:cNvSpPr>
            <a:spLocks noGrp="1"/>
          </p:cNvSpPr>
          <p:nvPr>
            <p:ph type="sldNum" sz="quarter" idx="12"/>
          </p:nvPr>
        </p:nvSpPr>
        <p:spPr/>
        <p:txBody>
          <a:bodyPr/>
          <a:lstStyle/>
          <a:p>
            <a:fld id="{C0930288-435B-43DA-A600-CFED48EB3760}" type="slidenum">
              <a:rPr lang="en-US" altLang="en-US"/>
              <a:pPr/>
              <a:t>64</a:t>
            </a:fld>
            <a:endParaRPr lang="en-US" altLang="en-US"/>
          </a:p>
        </p:txBody>
      </p:sp>
      <p:sp>
        <p:nvSpPr>
          <p:cNvPr id="220162" name="Rectangle 2">
            <a:extLst>
              <a:ext uri="{FF2B5EF4-FFF2-40B4-BE49-F238E27FC236}">
                <a16:creationId xmlns:a16="http://schemas.microsoft.com/office/drawing/2014/main" id="{91073DAF-E11C-4DA2-BD50-3B3BD285B8A6}"/>
              </a:ext>
            </a:extLst>
          </p:cNvPr>
          <p:cNvSpPr>
            <a:spLocks noGrp="1" noChangeArrowheads="1"/>
          </p:cNvSpPr>
          <p:nvPr>
            <p:ph type="title"/>
          </p:nvPr>
        </p:nvSpPr>
        <p:spPr/>
        <p:txBody>
          <a:bodyPr/>
          <a:lstStyle/>
          <a:p>
            <a:r>
              <a:rPr lang="en-US" altLang="en-US"/>
              <a:t>Rebutting penalty</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7" name="Rectangle 3">
            <a:extLst>
              <a:ext uri="{FF2B5EF4-FFF2-40B4-BE49-F238E27FC236}">
                <a16:creationId xmlns:a16="http://schemas.microsoft.com/office/drawing/2014/main" id="{58D13F06-83DA-4EFF-96F2-3993AC792B5E}"/>
              </a:ext>
            </a:extLst>
          </p:cNvPr>
          <p:cNvSpPr>
            <a:spLocks noGrp="1" noChangeArrowheads="1"/>
          </p:cNvSpPr>
          <p:nvPr>
            <p:ph idx="1"/>
          </p:nvPr>
        </p:nvSpPr>
        <p:spPr>
          <a:xfrm>
            <a:off x="600891" y="1828800"/>
            <a:ext cx="10998926" cy="4114800"/>
          </a:xfrm>
        </p:spPr>
        <p:txBody>
          <a:bodyPr>
            <a:normAutofit fontScale="92500" lnSpcReduction="10000"/>
          </a:bodyPr>
          <a:lstStyle/>
          <a:p>
            <a:pPr marL="457200" indent="-457200">
              <a:buNone/>
            </a:pPr>
            <a:r>
              <a:rPr lang="en-US" altLang="en-US" dirty="0"/>
              <a:t>Three allowable ways to decrease net worth</a:t>
            </a:r>
          </a:p>
          <a:p>
            <a:pPr marL="857250" lvl="1" indent="-400050">
              <a:buFont typeface="Arial" panose="020B0604020202020204" pitchFamily="34" charset="0"/>
              <a:buAutoNum type="arabicPeriod"/>
            </a:pPr>
            <a:r>
              <a:rPr lang="en-US" altLang="en-US" dirty="0"/>
              <a:t>Expenditures for items/services for which fair market value is received</a:t>
            </a:r>
          </a:p>
          <a:p>
            <a:pPr marL="857250" lvl="1" indent="-400050">
              <a:buFont typeface="Arial" panose="020B0604020202020204" pitchFamily="34" charset="0"/>
              <a:buAutoNum type="arabicPeriod"/>
            </a:pPr>
            <a:r>
              <a:rPr lang="en-US" altLang="en-US" dirty="0"/>
              <a:t>Decrease in annual income, and</a:t>
            </a:r>
          </a:p>
          <a:p>
            <a:pPr marL="857250" lvl="1" indent="-400050">
              <a:buFont typeface="Arial" panose="020B0604020202020204" pitchFamily="34" charset="0"/>
              <a:buAutoNum type="arabicPeriod"/>
            </a:pPr>
            <a:r>
              <a:rPr lang="en-US" altLang="en-US" dirty="0"/>
              <a:t>Qualifying payments, such as unreimbursed medical expenses</a:t>
            </a:r>
          </a:p>
          <a:p>
            <a:pPr marL="857250" lvl="1" indent="-400050"/>
            <a:endParaRPr lang="en-US" altLang="en-US" dirty="0"/>
          </a:p>
          <a:p>
            <a:pPr marL="457200" indent="-457200">
              <a:buNone/>
            </a:pPr>
            <a:r>
              <a:rPr lang="en-US" altLang="en-US" b="1" i="1" dirty="0"/>
              <a:t>NOTE:</a:t>
            </a:r>
            <a:r>
              <a:rPr lang="en-US" altLang="en-US" dirty="0"/>
              <a:t>  Medical expenses must be those of the surviving spouse, child, or relative of surviving spouse, child.  Relative must be member or constructive member of surviving spouse’s, or child’s household.</a:t>
            </a:r>
          </a:p>
        </p:txBody>
      </p:sp>
      <p:sp>
        <p:nvSpPr>
          <p:cNvPr id="4" name="Slide Number Placeholder 3">
            <a:extLst>
              <a:ext uri="{FF2B5EF4-FFF2-40B4-BE49-F238E27FC236}">
                <a16:creationId xmlns:a16="http://schemas.microsoft.com/office/drawing/2014/main" id="{CBB2E093-AD34-4393-B352-A202EBDAA53A}"/>
              </a:ext>
            </a:extLst>
          </p:cNvPr>
          <p:cNvSpPr>
            <a:spLocks noGrp="1"/>
          </p:cNvSpPr>
          <p:nvPr>
            <p:ph type="sldNum" sz="quarter" idx="12"/>
          </p:nvPr>
        </p:nvSpPr>
        <p:spPr/>
        <p:txBody>
          <a:bodyPr/>
          <a:lstStyle/>
          <a:p>
            <a:fld id="{2AABA173-AEA8-401B-BEB8-8AA7D98F2378}" type="slidenum">
              <a:rPr lang="en-US" altLang="en-US"/>
              <a:pPr/>
              <a:t>65</a:t>
            </a:fld>
            <a:endParaRPr lang="en-US" altLang="en-US"/>
          </a:p>
        </p:txBody>
      </p:sp>
      <p:sp>
        <p:nvSpPr>
          <p:cNvPr id="221186" name="Rectangle 2">
            <a:extLst>
              <a:ext uri="{FF2B5EF4-FFF2-40B4-BE49-F238E27FC236}">
                <a16:creationId xmlns:a16="http://schemas.microsoft.com/office/drawing/2014/main" id="{A7D12462-530B-4902-AC27-9E550C6A5047}"/>
              </a:ext>
            </a:extLst>
          </p:cNvPr>
          <p:cNvSpPr>
            <a:spLocks noGrp="1" noChangeArrowheads="1"/>
          </p:cNvSpPr>
          <p:nvPr>
            <p:ph type="title"/>
          </p:nvPr>
        </p:nvSpPr>
        <p:spPr/>
        <p:txBody>
          <a:bodyPr/>
          <a:lstStyle/>
          <a:p>
            <a:r>
              <a:rPr lang="en-US" altLang="en-US"/>
              <a:t>Ways to decrease net worth</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1" name="Rectangle 3">
            <a:extLst>
              <a:ext uri="{FF2B5EF4-FFF2-40B4-BE49-F238E27FC236}">
                <a16:creationId xmlns:a16="http://schemas.microsoft.com/office/drawing/2014/main" id="{43027F5B-A067-416C-8B34-6CEBEDDE9892}"/>
              </a:ext>
            </a:extLst>
          </p:cNvPr>
          <p:cNvSpPr>
            <a:spLocks noGrp="1" noChangeArrowheads="1"/>
          </p:cNvSpPr>
          <p:nvPr>
            <p:ph idx="1"/>
          </p:nvPr>
        </p:nvSpPr>
        <p:spPr>
          <a:xfrm>
            <a:off x="618309" y="1782763"/>
            <a:ext cx="10972800" cy="4525962"/>
          </a:xfrm>
        </p:spPr>
        <p:txBody>
          <a:bodyPr/>
          <a:lstStyle/>
          <a:p>
            <a:pPr marL="342900" indent="-342900"/>
            <a:r>
              <a:rPr lang="en-US" altLang="en-US" dirty="0"/>
              <a:t>Fair Market Value (FMV) – price which an asset would change hands between willing buyer and seller</a:t>
            </a:r>
          </a:p>
          <a:p>
            <a:pPr marL="342900" indent="-342900"/>
            <a:endParaRPr lang="en-US" altLang="en-US" dirty="0"/>
          </a:p>
          <a:p>
            <a:pPr marL="342900" indent="-342900"/>
            <a:r>
              <a:rPr lang="en-US" altLang="en-US" dirty="0"/>
              <a:t>Transfer for less than FMV – selling, conveying, gifting, exchanging asset for amount less than fair market value, or voluntary asset transfer to, or purchase of, any financial instrument that reduces net worth</a:t>
            </a:r>
          </a:p>
        </p:txBody>
      </p:sp>
      <p:sp>
        <p:nvSpPr>
          <p:cNvPr id="4" name="Slide Number Placeholder 3">
            <a:extLst>
              <a:ext uri="{FF2B5EF4-FFF2-40B4-BE49-F238E27FC236}">
                <a16:creationId xmlns:a16="http://schemas.microsoft.com/office/drawing/2014/main" id="{FFE3E418-19A3-4309-A96F-8267EF9BB68C}"/>
              </a:ext>
            </a:extLst>
          </p:cNvPr>
          <p:cNvSpPr>
            <a:spLocks noGrp="1"/>
          </p:cNvSpPr>
          <p:nvPr>
            <p:ph type="sldNum" sz="quarter" idx="12"/>
          </p:nvPr>
        </p:nvSpPr>
        <p:spPr/>
        <p:txBody>
          <a:bodyPr/>
          <a:lstStyle/>
          <a:p>
            <a:fld id="{52F27D53-6582-4DE1-8725-A345344E26F5}" type="slidenum">
              <a:rPr lang="en-US" altLang="en-US"/>
              <a:pPr/>
              <a:t>66</a:t>
            </a:fld>
            <a:endParaRPr lang="en-US" altLang="en-US"/>
          </a:p>
        </p:txBody>
      </p:sp>
      <p:sp>
        <p:nvSpPr>
          <p:cNvPr id="222210" name="Rectangle 2">
            <a:extLst>
              <a:ext uri="{FF2B5EF4-FFF2-40B4-BE49-F238E27FC236}">
                <a16:creationId xmlns:a16="http://schemas.microsoft.com/office/drawing/2014/main" id="{C2AE2887-9934-4C09-B0D5-6127A89BED9E}"/>
              </a:ext>
            </a:extLst>
          </p:cNvPr>
          <p:cNvSpPr>
            <a:spLocks noGrp="1" noChangeArrowheads="1"/>
          </p:cNvSpPr>
          <p:nvPr>
            <p:ph type="title"/>
          </p:nvPr>
        </p:nvSpPr>
        <p:spPr/>
        <p:txBody>
          <a:bodyPr/>
          <a:lstStyle/>
          <a:p>
            <a:r>
              <a:rPr lang="en-US" altLang="en-US"/>
              <a:t>Transfer for less than FMV</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5" name="Rectangle 3">
            <a:extLst>
              <a:ext uri="{FF2B5EF4-FFF2-40B4-BE49-F238E27FC236}">
                <a16:creationId xmlns:a16="http://schemas.microsoft.com/office/drawing/2014/main" id="{BA6B44CC-CF3B-48E8-B0F0-E8D642319605}"/>
              </a:ext>
            </a:extLst>
          </p:cNvPr>
          <p:cNvSpPr>
            <a:spLocks noGrp="1" noChangeArrowheads="1"/>
          </p:cNvSpPr>
          <p:nvPr>
            <p:ph idx="1"/>
          </p:nvPr>
        </p:nvSpPr>
        <p:spPr/>
        <p:txBody>
          <a:bodyPr/>
          <a:lstStyle/>
          <a:p>
            <a:pPr marL="342900" indent="-342900"/>
            <a:endParaRPr lang="en-US" altLang="en-US" dirty="0"/>
          </a:p>
          <a:p>
            <a:pPr marL="342900" indent="-342900"/>
            <a:r>
              <a:rPr lang="en-US" altLang="en-US" dirty="0"/>
              <a:t>Claimant forced to convert lumps sum IRA at retirement to annuity.  VA will not penalize claimant for that.</a:t>
            </a:r>
          </a:p>
          <a:p>
            <a:pPr marL="342900" indent="-342900"/>
            <a:endParaRPr lang="en-US" altLang="en-US" dirty="0"/>
          </a:p>
          <a:p>
            <a:pPr marL="342900" indent="-342900"/>
            <a:r>
              <a:rPr lang="en-US" altLang="en-US" dirty="0"/>
              <a:t>If claimant has ability to liquidate annuity, VA will count annuity total value as asset and consider for excessive net worth.</a:t>
            </a:r>
          </a:p>
        </p:txBody>
      </p:sp>
      <p:sp>
        <p:nvSpPr>
          <p:cNvPr id="4" name="Slide Number Placeholder 3">
            <a:extLst>
              <a:ext uri="{FF2B5EF4-FFF2-40B4-BE49-F238E27FC236}">
                <a16:creationId xmlns:a16="http://schemas.microsoft.com/office/drawing/2014/main" id="{C7C29076-F034-4929-8C84-57B296EDAA55}"/>
              </a:ext>
            </a:extLst>
          </p:cNvPr>
          <p:cNvSpPr>
            <a:spLocks noGrp="1"/>
          </p:cNvSpPr>
          <p:nvPr>
            <p:ph type="sldNum" sz="quarter" idx="12"/>
          </p:nvPr>
        </p:nvSpPr>
        <p:spPr/>
        <p:txBody>
          <a:bodyPr/>
          <a:lstStyle/>
          <a:p>
            <a:fld id="{9DDFDAAB-13B8-464E-812E-0100A123D18B}" type="slidenum">
              <a:rPr lang="en-US" altLang="en-US"/>
              <a:pPr/>
              <a:t>67</a:t>
            </a:fld>
            <a:endParaRPr lang="en-US" altLang="en-US"/>
          </a:p>
        </p:txBody>
      </p:sp>
      <p:sp>
        <p:nvSpPr>
          <p:cNvPr id="223234" name="Rectangle 2">
            <a:extLst>
              <a:ext uri="{FF2B5EF4-FFF2-40B4-BE49-F238E27FC236}">
                <a16:creationId xmlns:a16="http://schemas.microsoft.com/office/drawing/2014/main" id="{C591D2C4-7FD2-4EC1-93D9-AD50020649A9}"/>
              </a:ext>
            </a:extLst>
          </p:cNvPr>
          <p:cNvSpPr>
            <a:spLocks noGrp="1" noChangeArrowheads="1"/>
          </p:cNvSpPr>
          <p:nvPr>
            <p:ph type="title"/>
          </p:nvPr>
        </p:nvSpPr>
        <p:spPr/>
        <p:txBody>
          <a:bodyPr/>
          <a:lstStyle/>
          <a:p>
            <a:r>
              <a:rPr lang="en-US" altLang="en-US"/>
              <a:t>Example</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a:extLst>
              <a:ext uri="{FF2B5EF4-FFF2-40B4-BE49-F238E27FC236}">
                <a16:creationId xmlns:a16="http://schemas.microsoft.com/office/drawing/2014/main" id="{E654B340-7D50-43E6-87E3-78368CE1AA70}"/>
              </a:ext>
            </a:extLst>
          </p:cNvPr>
          <p:cNvSpPr>
            <a:spLocks noGrp="1" noChangeArrowheads="1"/>
          </p:cNvSpPr>
          <p:nvPr>
            <p:ph idx="1"/>
          </p:nvPr>
        </p:nvSpPr>
        <p:spPr/>
        <p:txBody>
          <a:bodyPr/>
          <a:lstStyle/>
          <a:p>
            <a:pPr marL="342900" indent="-342900"/>
            <a:endParaRPr lang="en-US" altLang="en-US" dirty="0"/>
          </a:p>
          <a:p>
            <a:pPr marL="342900" indent="-342900"/>
            <a:endParaRPr lang="en-US" altLang="en-US" dirty="0"/>
          </a:p>
          <a:p>
            <a:pPr marL="342900" indent="-342900"/>
            <a:r>
              <a:rPr lang="en-US" altLang="en-US" dirty="0"/>
              <a:t>Claimant has $110,000 in assets.  Before applying for pension, she transfers $100,000 into an irrevocable trust for her kids and keeps $10,000.  The total $110,000 asset would not have made net worth excessive, therefore, no penalty for claimant.</a:t>
            </a:r>
          </a:p>
        </p:txBody>
      </p:sp>
      <p:sp>
        <p:nvSpPr>
          <p:cNvPr id="4" name="Slide Number Placeholder 3">
            <a:extLst>
              <a:ext uri="{FF2B5EF4-FFF2-40B4-BE49-F238E27FC236}">
                <a16:creationId xmlns:a16="http://schemas.microsoft.com/office/drawing/2014/main" id="{45B0C72B-5F96-4E21-9978-1E6C1CB9379F}"/>
              </a:ext>
            </a:extLst>
          </p:cNvPr>
          <p:cNvSpPr>
            <a:spLocks noGrp="1"/>
          </p:cNvSpPr>
          <p:nvPr>
            <p:ph type="sldNum" sz="quarter" idx="12"/>
          </p:nvPr>
        </p:nvSpPr>
        <p:spPr/>
        <p:txBody>
          <a:bodyPr/>
          <a:lstStyle/>
          <a:p>
            <a:fld id="{8AF64140-5AF4-48CE-A498-212C34166AEA}" type="slidenum">
              <a:rPr lang="en-US" altLang="en-US"/>
              <a:pPr/>
              <a:t>68</a:t>
            </a:fld>
            <a:endParaRPr lang="en-US" altLang="en-US"/>
          </a:p>
        </p:txBody>
      </p:sp>
      <p:sp>
        <p:nvSpPr>
          <p:cNvPr id="224258" name="Rectangle 2">
            <a:extLst>
              <a:ext uri="{FF2B5EF4-FFF2-40B4-BE49-F238E27FC236}">
                <a16:creationId xmlns:a16="http://schemas.microsoft.com/office/drawing/2014/main" id="{E3B42F84-336E-448F-B247-0159F644E92A}"/>
              </a:ext>
            </a:extLst>
          </p:cNvPr>
          <p:cNvSpPr>
            <a:spLocks noGrp="1" noChangeArrowheads="1"/>
          </p:cNvSpPr>
          <p:nvPr>
            <p:ph type="title"/>
          </p:nvPr>
        </p:nvSpPr>
        <p:spPr/>
        <p:txBody>
          <a:bodyPr/>
          <a:lstStyle/>
          <a:p>
            <a:r>
              <a:rPr lang="en-US" altLang="en-US"/>
              <a:t>Example</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3" name="Rectangle 3">
            <a:extLst>
              <a:ext uri="{FF2B5EF4-FFF2-40B4-BE49-F238E27FC236}">
                <a16:creationId xmlns:a16="http://schemas.microsoft.com/office/drawing/2014/main" id="{3952F1B5-047A-45E0-9ADF-C238D61291CD}"/>
              </a:ext>
            </a:extLst>
          </p:cNvPr>
          <p:cNvSpPr>
            <a:spLocks noGrp="1" noChangeArrowheads="1"/>
          </p:cNvSpPr>
          <p:nvPr>
            <p:ph idx="1"/>
          </p:nvPr>
        </p:nvSpPr>
        <p:spPr/>
        <p:txBody>
          <a:bodyPr/>
          <a:lstStyle/>
          <a:p>
            <a:pPr marL="342900" indent="-342900"/>
            <a:endParaRPr lang="en-US" altLang="en-US" dirty="0"/>
          </a:p>
          <a:p>
            <a:pPr marL="342900" indent="-342900"/>
            <a:endParaRPr lang="en-US" altLang="en-US" dirty="0"/>
          </a:p>
          <a:p>
            <a:pPr marL="342900" indent="-342900"/>
            <a:r>
              <a:rPr lang="en-US" altLang="en-US" dirty="0"/>
              <a:t>VA to not consider transfer to trust if established on behalf of a child whom </a:t>
            </a:r>
            <a:r>
              <a:rPr lang="en-US" altLang="en-US" b="1" i="1" dirty="0">
                <a:solidFill>
                  <a:srgbClr val="FF0000"/>
                </a:solidFill>
              </a:rPr>
              <a:t>VA has rated</a:t>
            </a:r>
            <a:r>
              <a:rPr lang="en-US" altLang="en-US" dirty="0"/>
              <a:t> incapable of self-support</a:t>
            </a:r>
          </a:p>
          <a:p>
            <a:pPr marL="342900" indent="-342900"/>
            <a:endParaRPr lang="en-US" altLang="en-US" dirty="0"/>
          </a:p>
          <a:p>
            <a:pPr marL="342900" indent="-342900"/>
            <a:r>
              <a:rPr lang="en-US" altLang="en-US" dirty="0"/>
              <a:t>Exception to rule for transfers for less than FMV</a:t>
            </a:r>
          </a:p>
        </p:txBody>
      </p:sp>
      <p:sp>
        <p:nvSpPr>
          <p:cNvPr id="4" name="Slide Number Placeholder 3">
            <a:extLst>
              <a:ext uri="{FF2B5EF4-FFF2-40B4-BE49-F238E27FC236}">
                <a16:creationId xmlns:a16="http://schemas.microsoft.com/office/drawing/2014/main" id="{3C31AA48-9DD8-4883-B544-B9214632BFE8}"/>
              </a:ext>
            </a:extLst>
          </p:cNvPr>
          <p:cNvSpPr>
            <a:spLocks noGrp="1"/>
          </p:cNvSpPr>
          <p:nvPr>
            <p:ph type="sldNum" sz="quarter" idx="12"/>
          </p:nvPr>
        </p:nvSpPr>
        <p:spPr/>
        <p:txBody>
          <a:bodyPr/>
          <a:lstStyle/>
          <a:p>
            <a:fld id="{5F049B7C-3368-4292-A081-74A1696822EB}" type="slidenum">
              <a:rPr lang="en-US" altLang="en-US"/>
              <a:pPr/>
              <a:t>69</a:t>
            </a:fld>
            <a:endParaRPr lang="en-US" altLang="en-US"/>
          </a:p>
        </p:txBody>
      </p:sp>
      <p:sp>
        <p:nvSpPr>
          <p:cNvPr id="225282" name="Rectangle 2">
            <a:extLst>
              <a:ext uri="{FF2B5EF4-FFF2-40B4-BE49-F238E27FC236}">
                <a16:creationId xmlns:a16="http://schemas.microsoft.com/office/drawing/2014/main" id="{E0ABE1C3-DF6C-468E-B8E3-1F5A8581114D}"/>
              </a:ext>
            </a:extLst>
          </p:cNvPr>
          <p:cNvSpPr>
            <a:spLocks noGrp="1" noChangeArrowheads="1"/>
          </p:cNvSpPr>
          <p:nvPr>
            <p:ph type="title"/>
          </p:nvPr>
        </p:nvSpPr>
        <p:spPr/>
        <p:txBody>
          <a:bodyPr/>
          <a:lstStyle/>
          <a:p>
            <a:r>
              <a:rPr lang="en-US" altLang="en-US"/>
              <a:t>Trust for helpless adult</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921742EA-A2B9-4BCD-8F25-53D5E59146AC}"/>
              </a:ext>
            </a:extLst>
          </p:cNvPr>
          <p:cNvSpPr>
            <a:spLocks noGrp="1"/>
          </p:cNvSpPr>
          <p:nvPr>
            <p:ph type="sldNum" sz="quarter" idx="12"/>
          </p:nvPr>
        </p:nvSpPr>
        <p:spPr/>
        <p:txBody>
          <a:bodyPr/>
          <a:lstStyle/>
          <a:p>
            <a:fld id="{40F7ED6B-6F7E-44DE-B99B-107DFA16A3EE}" type="slidenum">
              <a:rPr lang="en-US" altLang="en-US"/>
              <a:pPr/>
              <a:t>7</a:t>
            </a:fld>
            <a:endParaRPr lang="en-US" altLang="en-US"/>
          </a:p>
        </p:txBody>
      </p:sp>
      <p:sp>
        <p:nvSpPr>
          <p:cNvPr id="74754" name="Rectangle 2">
            <a:extLst>
              <a:ext uri="{FF2B5EF4-FFF2-40B4-BE49-F238E27FC236}">
                <a16:creationId xmlns:a16="http://schemas.microsoft.com/office/drawing/2014/main" id="{92B8FE44-77D9-4791-980E-17C14B4F49D1}"/>
              </a:ext>
            </a:extLst>
          </p:cNvPr>
          <p:cNvSpPr>
            <a:spLocks noGrp="1" noChangeArrowheads="1"/>
          </p:cNvSpPr>
          <p:nvPr>
            <p:ph type="title" idx="4294967295"/>
          </p:nvPr>
        </p:nvSpPr>
        <p:spPr>
          <a:xfrm>
            <a:off x="0" y="136525"/>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Dependency Documentation</a:t>
            </a:r>
          </a:p>
        </p:txBody>
      </p:sp>
      <p:sp>
        <p:nvSpPr>
          <p:cNvPr id="74755" name="Rectangle 3">
            <a:extLst>
              <a:ext uri="{FF2B5EF4-FFF2-40B4-BE49-F238E27FC236}">
                <a16:creationId xmlns:a16="http://schemas.microsoft.com/office/drawing/2014/main" id="{D89D3C15-D97E-4281-96BB-DA6A2615E6F0}"/>
              </a:ext>
            </a:extLst>
          </p:cNvPr>
          <p:cNvSpPr>
            <a:spLocks noGrp="1" noChangeArrowheads="1"/>
          </p:cNvSpPr>
          <p:nvPr>
            <p:ph type="body" idx="4294967295"/>
          </p:nvPr>
        </p:nvSpPr>
        <p:spPr>
          <a:xfrm>
            <a:off x="1219200" y="1593850"/>
            <a:ext cx="10972800" cy="4583113"/>
          </a:xfrm>
          <a:prstGeom prst="rect">
            <a:avLst/>
          </a:prstGeom>
        </p:spPr>
        <p:txBody>
          <a:bodyPr vert="horz" lIns="90488" tIns="44450" rIns="90488" bIns="44450" rtlCol="0">
            <a:noAutofit/>
          </a:bodyPr>
          <a:lstStyle/>
          <a:p>
            <a:pPr marL="285750" indent="-285750"/>
            <a:r>
              <a:rPr lang="en-US" altLang="en-US" sz="2800" dirty="0">
                <a:latin typeface="Arial" panose="020B0604020202020204" pitchFamily="34" charset="0"/>
                <a:cs typeface="Arial" panose="020B0604020202020204" pitchFamily="34" charset="0"/>
              </a:rPr>
              <a:t>IF SURVIVING SPOUSE recognized by VA as veteran’s spouse during lifetime, relationship conceded and no documentation required*, </a:t>
            </a:r>
            <a:r>
              <a:rPr lang="en-US" altLang="en-US" sz="2800" i="1" dirty="0">
                <a:solidFill>
                  <a:schemeClr val="tx2"/>
                </a:solidFill>
                <a:latin typeface="Arial" panose="020B0604020202020204" pitchFamily="34" charset="0"/>
                <a:cs typeface="Arial" panose="020B0604020202020204" pitchFamily="34" charset="0"/>
              </a:rPr>
              <a:t>OTHERWISE NEED</a:t>
            </a:r>
          </a:p>
          <a:p>
            <a:pPr marL="285750" indent="-285750"/>
            <a:r>
              <a:rPr lang="en-US" altLang="en-US" sz="2800" dirty="0">
                <a:latin typeface="Arial" panose="020B0604020202020204" pitchFamily="34" charset="0"/>
                <a:cs typeface="Arial" panose="020B0604020202020204" pitchFamily="34" charset="0"/>
              </a:rPr>
              <a:t>Copy of public record of marriage</a:t>
            </a:r>
          </a:p>
          <a:p>
            <a:pPr marL="285750" indent="-285750"/>
            <a:r>
              <a:rPr lang="en-US" altLang="en-US" sz="2800" dirty="0">
                <a:latin typeface="Arial" panose="020B0604020202020204" pitchFamily="34" charset="0"/>
                <a:cs typeface="Arial" panose="020B0604020202020204" pitchFamily="34" charset="0"/>
              </a:rPr>
              <a:t>Complete info regarding prior marriages of veteran and spouse</a:t>
            </a:r>
          </a:p>
          <a:p>
            <a:pPr marL="285750" indent="-285750"/>
            <a:r>
              <a:rPr lang="en-US" altLang="en-US" sz="2800" dirty="0">
                <a:latin typeface="Arial" panose="020B0604020202020204" pitchFamily="34" charset="0"/>
                <a:cs typeface="Arial" panose="020B0604020202020204" pitchFamily="34" charset="0"/>
              </a:rPr>
              <a:t>Copy of birth certificates</a:t>
            </a:r>
          </a:p>
          <a:p>
            <a:pPr marL="285750" indent="-285750"/>
            <a:r>
              <a:rPr lang="en-US" altLang="en-US" sz="2800" dirty="0">
                <a:latin typeface="Arial" panose="020B0604020202020204" pitchFamily="34" charset="0"/>
                <a:cs typeface="Arial" panose="020B0604020202020204" pitchFamily="34" charset="0"/>
              </a:rPr>
              <a:t>Custodian and address for children</a:t>
            </a:r>
          </a:p>
          <a:p>
            <a:pPr marL="285750" indent="-285750"/>
            <a:r>
              <a:rPr lang="en-US" altLang="en-US" sz="2800" dirty="0">
                <a:latin typeface="Arial" panose="020B0604020202020204" pitchFamily="34" charset="0"/>
                <a:cs typeface="Arial" panose="020B0604020202020204" pitchFamily="34" charset="0"/>
              </a:rPr>
              <a:t>Social Security numbers for all</a:t>
            </a:r>
          </a:p>
          <a:p>
            <a:pPr marL="285750" indent="-285750">
              <a:buNone/>
            </a:pPr>
            <a:r>
              <a:rPr lang="en-US" altLang="en-US" sz="2800" i="1" dirty="0">
                <a:latin typeface="Arial" panose="020B0604020202020204" pitchFamily="34" charset="0"/>
                <a:cs typeface="Arial" panose="020B0604020202020204" pitchFamily="34" charset="0"/>
              </a:rPr>
              <a:t>*cannot concede if marriage date requirements in 38 CFR 3.54 not met</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FFBC0D0A-772D-4AF1-BF71-5170C2CD2FDE}"/>
              </a:ext>
            </a:extLst>
          </p:cNvPr>
          <p:cNvSpPr>
            <a:spLocks noGrp="1"/>
          </p:cNvSpPr>
          <p:nvPr>
            <p:ph type="sldNum" sz="quarter" idx="12"/>
          </p:nvPr>
        </p:nvSpPr>
        <p:spPr/>
        <p:txBody>
          <a:bodyPr/>
          <a:lstStyle/>
          <a:p>
            <a:fld id="{4261357A-0889-4033-9B28-8085D93C1C98}" type="slidenum">
              <a:rPr lang="en-US" altLang="en-US"/>
              <a:pPr/>
              <a:t>70</a:t>
            </a:fld>
            <a:endParaRPr lang="en-US" altLang="en-US"/>
          </a:p>
        </p:txBody>
      </p:sp>
      <p:sp>
        <p:nvSpPr>
          <p:cNvPr id="92162" name="Rectangle 2">
            <a:extLst>
              <a:ext uri="{FF2B5EF4-FFF2-40B4-BE49-F238E27FC236}">
                <a16:creationId xmlns:a16="http://schemas.microsoft.com/office/drawing/2014/main" id="{528BB1C8-84B7-4F78-8D30-D38C353E5DB3}"/>
              </a:ext>
            </a:extLst>
          </p:cNvPr>
          <p:cNvSpPr>
            <a:spLocks noGrp="1" noChangeArrowheads="1"/>
          </p:cNvSpPr>
          <p:nvPr>
            <p:ph type="title" idx="4294967295"/>
          </p:nvPr>
        </p:nvSpPr>
        <p:spPr>
          <a:xfrm>
            <a:off x="0" y="0"/>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Income</a:t>
            </a:r>
          </a:p>
        </p:txBody>
      </p:sp>
      <p:sp>
        <p:nvSpPr>
          <p:cNvPr id="92163" name="Rectangle 3">
            <a:extLst>
              <a:ext uri="{FF2B5EF4-FFF2-40B4-BE49-F238E27FC236}">
                <a16:creationId xmlns:a16="http://schemas.microsoft.com/office/drawing/2014/main" id="{4BF757E7-969F-47F3-BEEB-BDAB9994DEA6}"/>
              </a:ext>
            </a:extLst>
          </p:cNvPr>
          <p:cNvSpPr>
            <a:spLocks noGrp="1" noChangeArrowheads="1"/>
          </p:cNvSpPr>
          <p:nvPr>
            <p:ph type="body" sz="half" idx="4294967295"/>
          </p:nvPr>
        </p:nvSpPr>
        <p:spPr>
          <a:xfrm>
            <a:off x="3887969" y="1860551"/>
            <a:ext cx="7624762" cy="4495800"/>
          </a:xfrm>
          <a:prstGeom prst="rect">
            <a:avLst/>
          </a:prstGeom>
        </p:spPr>
        <p:txBody>
          <a:bodyPr vert="horz" lIns="90488" tIns="44450" rIns="90488" bIns="44450" rtlCol="0">
            <a:normAutofit/>
          </a:bodyPr>
          <a:lstStyle/>
          <a:p>
            <a:pPr marL="285750" indent="-285750">
              <a:lnSpc>
                <a:spcPct val="79000"/>
              </a:lnSpc>
            </a:pPr>
            <a:r>
              <a:rPr lang="en-US" altLang="en-US" dirty="0">
                <a:latin typeface="Arial" panose="020B0604020202020204" pitchFamily="34" charset="0"/>
                <a:cs typeface="Arial" panose="020B0604020202020204" pitchFamily="34" charset="0"/>
              </a:rPr>
              <a:t>Report all income from all sources</a:t>
            </a:r>
          </a:p>
          <a:p>
            <a:pPr marL="285750" indent="-285750">
              <a:lnSpc>
                <a:spcPct val="79000"/>
              </a:lnSpc>
            </a:pPr>
            <a:r>
              <a:rPr lang="en-US" altLang="en-US" dirty="0">
                <a:latin typeface="Arial" panose="020B0604020202020204" pitchFamily="34" charset="0"/>
                <a:cs typeface="Arial" panose="020B0604020202020204" pitchFamily="34" charset="0"/>
              </a:rPr>
              <a:t>VA will exclude appropriate sources 38 CFR 3.271 thru 3.277</a:t>
            </a:r>
          </a:p>
          <a:p>
            <a:pPr marL="285750" indent="-285750">
              <a:lnSpc>
                <a:spcPct val="79000"/>
              </a:lnSpc>
            </a:pPr>
            <a:r>
              <a:rPr lang="en-US" altLang="en-US" dirty="0">
                <a:latin typeface="Arial" panose="020B0604020202020204" pitchFamily="34" charset="0"/>
                <a:cs typeface="Arial" panose="020B0604020202020204" pitchFamily="34" charset="0"/>
              </a:rPr>
              <a:t>Medical expenses</a:t>
            </a:r>
          </a:p>
          <a:p>
            <a:pPr lvl="1">
              <a:lnSpc>
                <a:spcPct val="79000"/>
              </a:lnSpc>
            </a:pPr>
            <a:r>
              <a:rPr lang="en-US" altLang="en-US" dirty="0">
                <a:latin typeface="Arial" panose="020B0604020202020204" pitchFamily="34" charset="0"/>
                <a:cs typeface="Arial" panose="020B0604020202020204" pitchFamily="34" charset="0"/>
              </a:rPr>
              <a:t>Continuing expenses for prospective allowance</a:t>
            </a:r>
          </a:p>
          <a:p>
            <a:pPr lvl="1">
              <a:lnSpc>
                <a:spcPct val="79000"/>
              </a:lnSpc>
            </a:pPr>
            <a:r>
              <a:rPr lang="en-US" altLang="en-US" dirty="0">
                <a:latin typeface="Arial" panose="020B0604020202020204" pitchFamily="34" charset="0"/>
                <a:cs typeface="Arial" panose="020B0604020202020204" pitchFamily="34" charset="0"/>
              </a:rPr>
              <a:t>Keep records/receipts</a:t>
            </a:r>
          </a:p>
          <a:p>
            <a:pPr lvl="1">
              <a:lnSpc>
                <a:spcPct val="79000"/>
              </a:lnSpc>
              <a:buNone/>
            </a:pPr>
            <a:endParaRPr lang="en-US" altLang="en-US" sz="1700" i="1" dirty="0">
              <a:solidFill>
                <a:schemeClr val="tx2"/>
              </a:solidFill>
              <a:latin typeface="Arial" panose="020B0604020202020204" pitchFamily="34" charset="0"/>
              <a:cs typeface="Arial" panose="020B0604020202020204" pitchFamily="34" charset="0"/>
            </a:endParaRPr>
          </a:p>
          <a:p>
            <a:pPr lvl="1" algn="r">
              <a:lnSpc>
                <a:spcPct val="79000"/>
              </a:lnSpc>
              <a:buNone/>
            </a:pPr>
            <a:endParaRPr lang="en-US" altLang="en-US" sz="1900" i="1" dirty="0">
              <a:solidFill>
                <a:schemeClr val="tx2"/>
              </a:solidFill>
              <a:latin typeface="Arial" panose="020B0604020202020204" pitchFamily="34" charset="0"/>
              <a:cs typeface="Arial" panose="020B0604020202020204" pitchFamily="34" charset="0"/>
            </a:endParaRPr>
          </a:p>
          <a:p>
            <a:pPr lvl="1" algn="r">
              <a:lnSpc>
                <a:spcPct val="79000"/>
              </a:lnSpc>
              <a:buNone/>
            </a:pPr>
            <a:endParaRPr lang="en-US" altLang="en-US" sz="1900" i="1" dirty="0">
              <a:solidFill>
                <a:schemeClr val="tx2"/>
              </a:solidFill>
              <a:effectLst>
                <a:outerShdw blurRad="38100" dist="38100" dir="2700000" algn="tl">
                  <a:srgbClr val="C0C0C0"/>
                </a:outerShdw>
              </a:effectLst>
            </a:endParaRPr>
          </a:p>
          <a:p>
            <a:pPr lvl="1" algn="r">
              <a:lnSpc>
                <a:spcPct val="79000"/>
              </a:lnSpc>
              <a:buNone/>
            </a:pPr>
            <a:r>
              <a:rPr lang="en-US" altLang="en-US" sz="2000" b="1" i="1" dirty="0">
                <a:solidFill>
                  <a:schemeClr val="hlink"/>
                </a:solidFill>
                <a:latin typeface="Arial" panose="020B0604020202020204" pitchFamily="34" charset="0"/>
                <a:cs typeface="Arial" panose="020B0604020202020204" pitchFamily="34" charset="0"/>
              </a:rPr>
              <a:t>38 CFR 3.272</a:t>
            </a:r>
          </a:p>
        </p:txBody>
      </p:sp>
      <p:pic>
        <p:nvPicPr>
          <p:cNvPr id="231428" name="Picture 4">
            <a:extLst>
              <a:ext uri="{FF2B5EF4-FFF2-40B4-BE49-F238E27FC236}">
                <a16:creationId xmlns:a16="http://schemas.microsoft.com/office/drawing/2014/main" id="{1E7F98F6-A382-487C-8A54-624DD19DE38C}"/>
              </a:ext>
            </a:extLst>
          </p:cNvPr>
          <p:cNvPicPr>
            <a:picLocks noGrp="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a:xfrm>
            <a:off x="609600" y="4636543"/>
            <a:ext cx="3505200" cy="1508125"/>
          </a:xfrm>
          <a:prstGeom prst="rect">
            <a:avLst/>
          </a:prstGeom>
        </p:spPr>
      </p:pic>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0FB36FB7-9DD3-4DCD-92C0-2D59B74135A2}"/>
              </a:ext>
            </a:extLst>
          </p:cNvPr>
          <p:cNvSpPr>
            <a:spLocks noGrp="1"/>
          </p:cNvSpPr>
          <p:nvPr>
            <p:ph type="sldNum" sz="quarter" idx="12"/>
          </p:nvPr>
        </p:nvSpPr>
        <p:spPr/>
        <p:txBody>
          <a:bodyPr/>
          <a:lstStyle/>
          <a:p>
            <a:fld id="{2504D4A0-E631-4B7B-BC5B-6037A6075849}" type="slidenum">
              <a:rPr lang="en-US" altLang="en-US"/>
              <a:pPr/>
              <a:t>71</a:t>
            </a:fld>
            <a:endParaRPr lang="en-US" altLang="en-US"/>
          </a:p>
        </p:txBody>
      </p:sp>
      <p:sp>
        <p:nvSpPr>
          <p:cNvPr id="93186" name="Rectangle 2">
            <a:extLst>
              <a:ext uri="{FF2B5EF4-FFF2-40B4-BE49-F238E27FC236}">
                <a16:creationId xmlns:a16="http://schemas.microsoft.com/office/drawing/2014/main" id="{05513780-EC40-435C-942E-8BEB3A6C42F5}"/>
              </a:ext>
            </a:extLst>
          </p:cNvPr>
          <p:cNvSpPr>
            <a:spLocks noGrp="1" noChangeArrowheads="1"/>
          </p:cNvSpPr>
          <p:nvPr>
            <p:ph type="title" idx="4294967295"/>
          </p:nvPr>
        </p:nvSpPr>
        <p:spPr>
          <a:xfrm>
            <a:off x="0" y="6350"/>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Excludible income examples</a:t>
            </a:r>
          </a:p>
        </p:txBody>
      </p:sp>
      <p:sp>
        <p:nvSpPr>
          <p:cNvPr id="93187" name="Rectangle 3">
            <a:extLst>
              <a:ext uri="{FF2B5EF4-FFF2-40B4-BE49-F238E27FC236}">
                <a16:creationId xmlns:a16="http://schemas.microsoft.com/office/drawing/2014/main" id="{D60BF5C0-0CB8-4C68-8FBC-B01EEECCD3F9}"/>
              </a:ext>
            </a:extLst>
          </p:cNvPr>
          <p:cNvSpPr>
            <a:spLocks noGrp="1" noChangeArrowheads="1"/>
          </p:cNvSpPr>
          <p:nvPr>
            <p:ph type="body" sz="half" idx="4294967295"/>
          </p:nvPr>
        </p:nvSpPr>
        <p:spPr>
          <a:xfrm>
            <a:off x="461554" y="1417592"/>
            <a:ext cx="10980738" cy="4343400"/>
          </a:xfrm>
          <a:prstGeom prst="rect">
            <a:avLst/>
          </a:prstGeom>
        </p:spPr>
        <p:txBody>
          <a:bodyPr vert="horz" lIns="90488" tIns="44450" rIns="90488" bIns="44450" rtlCol="0">
            <a:noAutofit/>
          </a:bodyPr>
          <a:lstStyle/>
          <a:p>
            <a:pPr marL="285750" indent="-285750"/>
            <a:r>
              <a:rPr lang="en-US" altLang="en-US" sz="2800" dirty="0">
                <a:latin typeface="Arial" panose="020B0604020202020204" pitchFamily="34" charset="0"/>
                <a:cs typeface="Arial" panose="020B0604020202020204" pitchFamily="34" charset="0"/>
              </a:rPr>
              <a:t>Burial and last expenses</a:t>
            </a:r>
          </a:p>
          <a:p>
            <a:pPr marL="285750" indent="-285750"/>
            <a:r>
              <a:rPr lang="en-US" altLang="en-US" sz="2800" dirty="0">
                <a:latin typeface="Arial" panose="020B0604020202020204" pitchFamily="34" charset="0"/>
                <a:cs typeface="Arial" panose="020B0604020202020204" pitchFamily="34" charset="0"/>
              </a:rPr>
              <a:t>Welfare</a:t>
            </a:r>
          </a:p>
          <a:p>
            <a:pPr marL="285750" indent="-285750"/>
            <a:r>
              <a:rPr lang="en-US" altLang="en-US" sz="2800" dirty="0">
                <a:latin typeface="Arial" panose="020B0604020202020204" pitchFamily="34" charset="0"/>
                <a:cs typeface="Arial" panose="020B0604020202020204" pitchFamily="34" charset="0"/>
              </a:rPr>
              <a:t>Maintenance</a:t>
            </a:r>
          </a:p>
          <a:p>
            <a:pPr marL="285750" indent="-285750"/>
            <a:r>
              <a:rPr lang="en-US" altLang="en-US" sz="2800" dirty="0">
                <a:latin typeface="Arial" panose="020B0604020202020204" pitchFamily="34" charset="0"/>
                <a:cs typeface="Arial" panose="020B0604020202020204" pitchFamily="34" charset="0"/>
              </a:rPr>
              <a:t>Fire insurance</a:t>
            </a:r>
          </a:p>
          <a:p>
            <a:pPr marL="285750" indent="-285750"/>
            <a:r>
              <a:rPr lang="en-US" altLang="en-US" sz="2800" dirty="0">
                <a:latin typeface="Arial" panose="020B0604020202020204" pitchFamily="34" charset="0"/>
                <a:cs typeface="Arial" panose="020B0604020202020204" pitchFamily="34" charset="0"/>
              </a:rPr>
              <a:t>Agent Orange settlement payments</a:t>
            </a:r>
          </a:p>
          <a:p>
            <a:pPr marL="285750" indent="-285750"/>
            <a:r>
              <a:rPr lang="en-US" altLang="en-US" sz="2800" dirty="0">
                <a:latin typeface="Arial" panose="020B0604020202020204" pitchFamily="34" charset="0"/>
                <a:cs typeface="Arial" panose="020B0604020202020204" pitchFamily="34" charset="0"/>
              </a:rPr>
              <a:t>Cash surrender value of life insurance </a:t>
            </a:r>
          </a:p>
          <a:p>
            <a:pPr marL="285750" indent="-285750"/>
            <a:r>
              <a:rPr lang="en-US" altLang="en-US" sz="2800" dirty="0">
                <a:latin typeface="Arial" panose="020B0604020202020204" pitchFamily="34" charset="0"/>
                <a:cs typeface="Arial" panose="020B0604020202020204" pitchFamily="34" charset="0"/>
              </a:rPr>
              <a:t>Medicare Prescription Drug Discount and Transitional Assistance Program</a:t>
            </a:r>
          </a:p>
          <a:p>
            <a:pPr marL="285750" indent="-285750"/>
            <a:r>
              <a:rPr lang="en-US" altLang="en-US" sz="2800" dirty="0">
                <a:latin typeface="Arial" panose="020B0604020202020204" pitchFamily="34" charset="0"/>
                <a:cs typeface="Arial" panose="020B0604020202020204" pitchFamily="34" charset="0"/>
              </a:rPr>
              <a:t>COVID related stimulus payments</a:t>
            </a:r>
            <a:endParaRPr lang="en-US" altLang="en-US" dirty="0">
              <a:latin typeface="Arial" panose="020B0604020202020204" pitchFamily="34" charset="0"/>
              <a:cs typeface="Arial" panose="020B0604020202020204" pitchFamily="34" charset="0"/>
            </a:endParaRPr>
          </a:p>
          <a:p>
            <a:pPr marL="285750" indent="-285750" algn="r">
              <a:buNone/>
            </a:pPr>
            <a:r>
              <a:rPr lang="en-US" altLang="en-US" sz="2000" b="1" i="1" dirty="0">
                <a:solidFill>
                  <a:schemeClr val="tx2"/>
                </a:solidFill>
                <a:latin typeface="Arial" panose="020B0604020202020204" pitchFamily="34" charset="0"/>
                <a:cs typeface="Arial" panose="020B0604020202020204" pitchFamily="34" charset="0"/>
              </a:rPr>
              <a:t>38 CFR 3.272</a:t>
            </a:r>
          </a:p>
          <a:p>
            <a:pPr marL="285750" indent="-285750"/>
            <a:endParaRPr lang="en-US" altLang="en-US" sz="2000" dirty="0">
              <a:effectLst>
                <a:outerShdw blurRad="38100" dist="38100" dir="2700000" algn="tl">
                  <a:srgbClr val="C0C0C0"/>
                </a:outerShdw>
              </a:effectLst>
            </a:endParaRP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F7E89C82-72B5-4CF9-9D00-879EB617BF00}"/>
              </a:ext>
            </a:extLst>
          </p:cNvPr>
          <p:cNvSpPr>
            <a:spLocks noGrp="1"/>
          </p:cNvSpPr>
          <p:nvPr>
            <p:ph type="sldNum" sz="quarter" idx="12"/>
          </p:nvPr>
        </p:nvSpPr>
        <p:spPr/>
        <p:txBody>
          <a:bodyPr/>
          <a:lstStyle/>
          <a:p>
            <a:fld id="{B167C732-9C19-4C58-8CD4-0AC10D6E330D}" type="slidenum">
              <a:rPr lang="en-US" altLang="en-US"/>
              <a:pPr/>
              <a:t>72</a:t>
            </a:fld>
            <a:endParaRPr lang="en-US" altLang="en-US"/>
          </a:p>
        </p:txBody>
      </p:sp>
      <p:sp>
        <p:nvSpPr>
          <p:cNvPr id="96258" name="Rectangle 2">
            <a:extLst>
              <a:ext uri="{FF2B5EF4-FFF2-40B4-BE49-F238E27FC236}">
                <a16:creationId xmlns:a16="http://schemas.microsoft.com/office/drawing/2014/main" id="{4A7CD968-3E79-4D29-97D1-F054CBCEFBFE}"/>
              </a:ext>
            </a:extLst>
          </p:cNvPr>
          <p:cNvSpPr>
            <a:spLocks noGrp="1" noChangeArrowheads="1"/>
          </p:cNvSpPr>
          <p:nvPr>
            <p:ph type="title" idx="4294967295"/>
          </p:nvPr>
        </p:nvSpPr>
        <p:spPr>
          <a:xfrm>
            <a:off x="0" y="0"/>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Unreimbursed medical expenses (UME)</a:t>
            </a:r>
          </a:p>
        </p:txBody>
      </p:sp>
      <p:sp>
        <p:nvSpPr>
          <p:cNvPr id="96259" name="Rectangle 3">
            <a:extLst>
              <a:ext uri="{FF2B5EF4-FFF2-40B4-BE49-F238E27FC236}">
                <a16:creationId xmlns:a16="http://schemas.microsoft.com/office/drawing/2014/main" id="{42F5ED7C-AA4C-4A7B-AA1B-0CF00BF26CA3}"/>
              </a:ext>
            </a:extLst>
          </p:cNvPr>
          <p:cNvSpPr>
            <a:spLocks noGrp="1" noChangeArrowheads="1"/>
          </p:cNvSpPr>
          <p:nvPr>
            <p:ph type="body" idx="4294967295"/>
          </p:nvPr>
        </p:nvSpPr>
        <p:spPr>
          <a:xfrm>
            <a:off x="600891" y="1707357"/>
            <a:ext cx="10515600" cy="4267200"/>
          </a:xfrm>
          <a:prstGeom prst="rect">
            <a:avLst/>
          </a:prstGeom>
        </p:spPr>
        <p:txBody>
          <a:bodyPr vert="horz" lIns="90488" tIns="44450" rIns="90488" bIns="44450" rtlCol="0">
            <a:normAutofit/>
          </a:bodyPr>
          <a:lstStyle/>
          <a:p>
            <a:pPr marL="285750" indent="-285750">
              <a:lnSpc>
                <a:spcPct val="79000"/>
              </a:lnSpc>
            </a:pPr>
            <a:r>
              <a:rPr lang="en-US" altLang="en-US" dirty="0">
                <a:latin typeface="Arial" panose="020B0604020202020204" pitchFamily="34" charset="0"/>
                <a:cs typeface="Arial" panose="020B0604020202020204" pitchFamily="34" charset="0"/>
              </a:rPr>
              <a:t>Expenses paid by surviving spouse for:</a:t>
            </a:r>
          </a:p>
          <a:p>
            <a:pPr lvl="1">
              <a:lnSpc>
                <a:spcPct val="79000"/>
              </a:lnSpc>
            </a:pPr>
            <a:endParaRPr lang="en-US" altLang="en-US" dirty="0">
              <a:latin typeface="Arial" panose="020B0604020202020204" pitchFamily="34" charset="0"/>
              <a:cs typeface="Arial" panose="020B0604020202020204" pitchFamily="34" charset="0"/>
            </a:endParaRPr>
          </a:p>
          <a:p>
            <a:pPr lvl="1">
              <a:lnSpc>
                <a:spcPct val="79000"/>
              </a:lnSpc>
            </a:pPr>
            <a:r>
              <a:rPr lang="en-US" altLang="en-US" dirty="0">
                <a:latin typeface="Arial" panose="020B0604020202020204" pitchFamily="34" charset="0"/>
                <a:cs typeface="Arial" panose="020B0604020202020204" pitchFamily="34" charset="0"/>
              </a:rPr>
              <a:t>Self</a:t>
            </a:r>
          </a:p>
          <a:p>
            <a:pPr lvl="1">
              <a:lnSpc>
                <a:spcPct val="79000"/>
              </a:lnSpc>
            </a:pPr>
            <a:r>
              <a:rPr lang="en-US" altLang="en-US" dirty="0">
                <a:latin typeface="Arial" panose="020B0604020202020204" pitchFamily="34" charset="0"/>
                <a:cs typeface="Arial" panose="020B0604020202020204" pitchFamily="34" charset="0"/>
              </a:rPr>
              <a:t>Children</a:t>
            </a:r>
          </a:p>
          <a:p>
            <a:pPr lvl="1">
              <a:lnSpc>
                <a:spcPct val="79000"/>
              </a:lnSpc>
            </a:pPr>
            <a:r>
              <a:rPr lang="en-US" altLang="en-US" dirty="0">
                <a:latin typeface="Arial" panose="020B0604020202020204" pitchFamily="34" charset="0"/>
                <a:cs typeface="Arial" panose="020B0604020202020204" pitchFamily="34" charset="0"/>
              </a:rPr>
              <a:t>Parents</a:t>
            </a:r>
          </a:p>
          <a:p>
            <a:pPr lvl="1">
              <a:lnSpc>
                <a:spcPct val="79000"/>
              </a:lnSpc>
            </a:pPr>
            <a:r>
              <a:rPr lang="en-US" altLang="en-US" dirty="0">
                <a:latin typeface="Arial" panose="020B0604020202020204" pitchFamily="34" charset="0"/>
                <a:cs typeface="Arial" panose="020B0604020202020204" pitchFamily="34" charset="0"/>
              </a:rPr>
              <a:t>Other relatives with moral/legal obligation of support</a:t>
            </a:r>
          </a:p>
          <a:p>
            <a:pPr marL="285750" indent="-285750">
              <a:lnSpc>
                <a:spcPct val="79000"/>
              </a:lnSpc>
            </a:pPr>
            <a:endParaRPr lang="en-US" altLang="en-US" dirty="0">
              <a:latin typeface="Arial" panose="020B0604020202020204" pitchFamily="34" charset="0"/>
              <a:cs typeface="Arial" panose="020B0604020202020204" pitchFamily="34" charset="0"/>
            </a:endParaRPr>
          </a:p>
          <a:p>
            <a:pPr marL="285750" indent="-285750">
              <a:lnSpc>
                <a:spcPct val="79000"/>
              </a:lnSpc>
            </a:pPr>
            <a:r>
              <a:rPr lang="en-US" altLang="en-US" dirty="0">
                <a:latin typeface="Arial" panose="020B0604020202020204" pitchFamily="34" charset="0"/>
                <a:cs typeface="Arial" panose="020B0604020202020204" pitchFamily="34" charset="0"/>
              </a:rPr>
              <a:t>Person who is member of household</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56887DAB-850E-477C-BC89-789399D6BE15}"/>
              </a:ext>
            </a:extLst>
          </p:cNvPr>
          <p:cNvSpPr>
            <a:spLocks noGrp="1"/>
          </p:cNvSpPr>
          <p:nvPr>
            <p:ph type="sldNum" sz="quarter" idx="12"/>
          </p:nvPr>
        </p:nvSpPr>
        <p:spPr/>
        <p:txBody>
          <a:bodyPr/>
          <a:lstStyle/>
          <a:p>
            <a:fld id="{ACCE30C5-1B28-4283-B0EE-7339B82070E7}" type="slidenum">
              <a:rPr lang="en-US" altLang="en-US"/>
              <a:pPr/>
              <a:t>73</a:t>
            </a:fld>
            <a:endParaRPr lang="en-US" altLang="en-US"/>
          </a:p>
        </p:txBody>
      </p:sp>
      <p:sp>
        <p:nvSpPr>
          <p:cNvPr id="97282" name="Rectangle 2">
            <a:extLst>
              <a:ext uri="{FF2B5EF4-FFF2-40B4-BE49-F238E27FC236}">
                <a16:creationId xmlns:a16="http://schemas.microsoft.com/office/drawing/2014/main" id="{5D484F5F-47FB-4551-A198-FD4F3F254138}"/>
              </a:ext>
            </a:extLst>
          </p:cNvPr>
          <p:cNvSpPr>
            <a:spLocks noGrp="1" noChangeArrowheads="1"/>
          </p:cNvSpPr>
          <p:nvPr>
            <p:ph type="title" idx="4294967295"/>
          </p:nvPr>
        </p:nvSpPr>
        <p:spPr>
          <a:xfrm>
            <a:off x="0" y="17463"/>
            <a:ext cx="10515600" cy="1325562"/>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UME (</a:t>
            </a:r>
            <a:r>
              <a:rPr lang="en-US" altLang="en-US" sz="3200" b="1" i="1" dirty="0">
                <a:latin typeface="Arial" panose="020B0604020202020204" pitchFamily="34" charset="0"/>
                <a:cs typeface="Arial" panose="020B0604020202020204" pitchFamily="34" charset="0"/>
              </a:rPr>
              <a:t>continued)</a:t>
            </a:r>
          </a:p>
        </p:txBody>
      </p:sp>
      <p:sp>
        <p:nvSpPr>
          <p:cNvPr id="97283" name="Rectangle 3">
            <a:extLst>
              <a:ext uri="{FF2B5EF4-FFF2-40B4-BE49-F238E27FC236}">
                <a16:creationId xmlns:a16="http://schemas.microsoft.com/office/drawing/2014/main" id="{26F45B25-FB2B-4987-A9D1-572285BDA58F}"/>
              </a:ext>
            </a:extLst>
          </p:cNvPr>
          <p:cNvSpPr>
            <a:spLocks noGrp="1" noChangeArrowheads="1"/>
          </p:cNvSpPr>
          <p:nvPr>
            <p:ph type="body" idx="4294967295"/>
          </p:nvPr>
        </p:nvSpPr>
        <p:spPr>
          <a:xfrm>
            <a:off x="627062" y="1773374"/>
            <a:ext cx="9888538" cy="4351338"/>
          </a:xfrm>
          <a:prstGeom prst="rect">
            <a:avLst/>
          </a:prstGeom>
        </p:spPr>
        <p:txBody>
          <a:bodyPr vert="horz" lIns="90488" tIns="44450" rIns="90488" bIns="44450" rtlCol="0">
            <a:normAutofit/>
          </a:bodyPr>
          <a:lstStyle/>
          <a:p>
            <a:pPr marL="285750" indent="-285750">
              <a:lnSpc>
                <a:spcPct val="100000"/>
              </a:lnSpc>
            </a:pPr>
            <a:r>
              <a:rPr lang="en-US" altLang="en-US" dirty="0">
                <a:latin typeface="Arial" panose="020B0604020202020204" pitchFamily="34" charset="0"/>
                <a:cs typeface="Arial" panose="020B0604020202020204" pitchFamily="34" charset="0"/>
              </a:rPr>
              <a:t>Expenses exceeding 5% of maximum annual pension rate (MAPR) can reduce IVAP</a:t>
            </a:r>
          </a:p>
          <a:p>
            <a:pPr marL="285750" indent="-285750">
              <a:lnSpc>
                <a:spcPct val="100000"/>
              </a:lnSpc>
            </a:pPr>
            <a:r>
              <a:rPr lang="en-US" altLang="en-US" dirty="0">
                <a:latin typeface="Arial" panose="020B0604020202020204" pitchFamily="34" charset="0"/>
                <a:cs typeface="Arial" panose="020B0604020202020204" pitchFamily="34" charset="0"/>
              </a:rPr>
              <a:t>Only paid expenses with no prospect of reimbursement</a:t>
            </a:r>
          </a:p>
          <a:p>
            <a:pPr marL="285750" indent="-285750">
              <a:lnSpc>
                <a:spcPct val="100000"/>
              </a:lnSpc>
            </a:pPr>
            <a:r>
              <a:rPr lang="en-US" altLang="en-US" dirty="0">
                <a:latin typeface="Arial" panose="020B0604020202020204" pitchFamily="34" charset="0"/>
                <a:cs typeface="Arial" panose="020B0604020202020204" pitchFamily="34" charset="0"/>
              </a:rPr>
              <a:t>Continual medical expenses</a:t>
            </a:r>
          </a:p>
          <a:p>
            <a:pPr marL="742950" lvl="1" indent="-285750">
              <a:lnSpc>
                <a:spcPct val="100000"/>
              </a:lnSpc>
            </a:pPr>
            <a:r>
              <a:rPr lang="en-US" altLang="en-US" dirty="0">
                <a:latin typeface="Arial" panose="020B0604020202020204" pitchFamily="34" charset="0"/>
                <a:cs typeface="Arial" panose="020B0604020202020204" pitchFamily="34" charset="0"/>
              </a:rPr>
              <a:t>Nursing home expenses</a:t>
            </a:r>
          </a:p>
          <a:p>
            <a:pPr marL="742950" lvl="1" indent="-285750">
              <a:lnSpc>
                <a:spcPct val="100000"/>
              </a:lnSpc>
            </a:pPr>
            <a:r>
              <a:rPr lang="en-US" altLang="en-US" dirty="0">
                <a:latin typeface="Arial" panose="020B0604020202020204" pitchFamily="34" charset="0"/>
                <a:cs typeface="Arial" panose="020B0604020202020204" pitchFamily="34" charset="0"/>
              </a:rPr>
              <a:t>Static expenses (e.g. Medicare deduction, medical insurance, insulin)</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9" name="Rectangle 3">
            <a:extLst>
              <a:ext uri="{FF2B5EF4-FFF2-40B4-BE49-F238E27FC236}">
                <a16:creationId xmlns:a16="http://schemas.microsoft.com/office/drawing/2014/main" id="{808A4171-F4B5-4BB7-AB4D-C0AFAED8EA63}"/>
              </a:ext>
            </a:extLst>
          </p:cNvPr>
          <p:cNvSpPr>
            <a:spLocks noGrp="1" noChangeArrowheads="1"/>
          </p:cNvSpPr>
          <p:nvPr>
            <p:ph idx="1"/>
          </p:nvPr>
        </p:nvSpPr>
        <p:spPr>
          <a:xfrm>
            <a:off x="838200" y="1924594"/>
            <a:ext cx="10515600" cy="4350700"/>
          </a:xfrm>
        </p:spPr>
        <p:txBody>
          <a:bodyPr/>
          <a:lstStyle/>
          <a:p>
            <a:pPr marL="342900" indent="-342900"/>
            <a:r>
              <a:rPr lang="en-US" altLang="en-US" dirty="0"/>
              <a:t>Bright line rule (AO 73) defines and clarifies</a:t>
            </a:r>
          </a:p>
          <a:p>
            <a:pPr marL="742950" lvl="1" indent="-285750"/>
            <a:r>
              <a:rPr lang="en-US" altLang="en-US" dirty="0"/>
              <a:t>Activities of daily living (ADLs)</a:t>
            </a:r>
          </a:p>
          <a:p>
            <a:pPr marL="742950" lvl="1" indent="-285750"/>
            <a:r>
              <a:rPr lang="en-US" altLang="en-US" dirty="0"/>
              <a:t>Instrumental activities of daily living (IADLs)</a:t>
            </a:r>
          </a:p>
          <a:p>
            <a:pPr marL="742950" lvl="1" indent="-285750"/>
            <a:r>
              <a:rPr lang="en-US" altLang="en-US" dirty="0"/>
              <a:t>Custodial care</a:t>
            </a:r>
          </a:p>
          <a:p>
            <a:pPr marL="342900" indent="-342900"/>
            <a:r>
              <a:rPr lang="en-US" altLang="en-US" dirty="0"/>
              <a:t>Medical expense deduction contingent on type of care disabled individual is receiving in the facility and necessity for the individual to be in the facility</a:t>
            </a:r>
          </a:p>
        </p:txBody>
      </p:sp>
      <p:sp>
        <p:nvSpPr>
          <p:cNvPr id="4" name="Slide Number Placeholder 3">
            <a:extLst>
              <a:ext uri="{FF2B5EF4-FFF2-40B4-BE49-F238E27FC236}">
                <a16:creationId xmlns:a16="http://schemas.microsoft.com/office/drawing/2014/main" id="{EB30A4D8-A1B4-422E-AA6C-5920458A4870}"/>
              </a:ext>
            </a:extLst>
          </p:cNvPr>
          <p:cNvSpPr>
            <a:spLocks noGrp="1"/>
          </p:cNvSpPr>
          <p:nvPr>
            <p:ph type="sldNum" sz="quarter" idx="12"/>
          </p:nvPr>
        </p:nvSpPr>
        <p:spPr/>
        <p:txBody>
          <a:bodyPr/>
          <a:lstStyle/>
          <a:p>
            <a:fld id="{D0A04AAA-23D2-43E5-9316-8F61A222F3A8}" type="slidenum">
              <a:rPr lang="en-US" altLang="en-US"/>
              <a:pPr/>
              <a:t>74</a:t>
            </a:fld>
            <a:endParaRPr lang="en-US" altLang="en-US"/>
          </a:p>
        </p:txBody>
      </p:sp>
      <p:sp>
        <p:nvSpPr>
          <p:cNvPr id="239618" name="Rectangle 2">
            <a:extLst>
              <a:ext uri="{FF2B5EF4-FFF2-40B4-BE49-F238E27FC236}">
                <a16:creationId xmlns:a16="http://schemas.microsoft.com/office/drawing/2014/main" id="{4DE98AEF-9490-4CAE-BC00-1A9F21BE1C66}"/>
              </a:ext>
            </a:extLst>
          </p:cNvPr>
          <p:cNvSpPr>
            <a:spLocks noGrp="1" noChangeArrowheads="1"/>
          </p:cNvSpPr>
          <p:nvPr>
            <p:ph type="title"/>
          </p:nvPr>
        </p:nvSpPr>
        <p:spPr/>
        <p:txBody>
          <a:bodyPr/>
          <a:lstStyle/>
          <a:p>
            <a:r>
              <a:rPr lang="en-US" altLang="en-US"/>
              <a:t>Deductible medical expenses</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3" name="Rectangle 3">
            <a:extLst>
              <a:ext uri="{FF2B5EF4-FFF2-40B4-BE49-F238E27FC236}">
                <a16:creationId xmlns:a16="http://schemas.microsoft.com/office/drawing/2014/main" id="{963F53F0-44D5-4195-811F-CFF360DFD634}"/>
              </a:ext>
            </a:extLst>
          </p:cNvPr>
          <p:cNvSpPr>
            <a:spLocks noGrp="1" noChangeArrowheads="1"/>
          </p:cNvSpPr>
          <p:nvPr>
            <p:ph idx="1"/>
          </p:nvPr>
        </p:nvSpPr>
        <p:spPr>
          <a:xfrm>
            <a:off x="838200" y="1898468"/>
            <a:ext cx="10515600" cy="4376825"/>
          </a:xfrm>
        </p:spPr>
        <p:txBody>
          <a:bodyPr/>
          <a:lstStyle/>
          <a:p>
            <a:pPr marL="342900" indent="-342900"/>
            <a:r>
              <a:rPr lang="en-US" altLang="en-US" dirty="0"/>
              <a:t>Basic self-care activities</a:t>
            </a:r>
          </a:p>
          <a:p>
            <a:pPr marL="742950" lvl="1" indent="-285750"/>
            <a:r>
              <a:rPr lang="en-US" altLang="en-US" dirty="0"/>
              <a:t>Bathing/showering</a:t>
            </a:r>
          </a:p>
          <a:p>
            <a:pPr marL="742950" lvl="1" indent="-285750"/>
            <a:r>
              <a:rPr lang="en-US" altLang="en-US" dirty="0"/>
              <a:t>Dressing</a:t>
            </a:r>
          </a:p>
          <a:p>
            <a:pPr marL="742950" lvl="1" indent="-285750"/>
            <a:r>
              <a:rPr lang="en-US" altLang="en-US" dirty="0"/>
              <a:t>Eating</a:t>
            </a:r>
          </a:p>
          <a:p>
            <a:pPr marL="742950" lvl="1" indent="-285750"/>
            <a:r>
              <a:rPr lang="en-US" altLang="en-US" dirty="0"/>
              <a:t>Toileting</a:t>
            </a:r>
          </a:p>
          <a:p>
            <a:pPr marL="742950" lvl="1" indent="-285750"/>
            <a:r>
              <a:rPr lang="en-US" altLang="en-US" dirty="0"/>
              <a:t>Transferring (moving from one position to another, such as getting in/out of bed)</a:t>
            </a:r>
          </a:p>
          <a:p>
            <a:pPr marL="742950" lvl="1" indent="-285750"/>
            <a:r>
              <a:rPr lang="en-US" altLang="en-US" dirty="0"/>
              <a:t>Ambulating within home or living area</a:t>
            </a:r>
          </a:p>
        </p:txBody>
      </p:sp>
      <p:sp>
        <p:nvSpPr>
          <p:cNvPr id="4" name="Slide Number Placeholder 3">
            <a:extLst>
              <a:ext uri="{FF2B5EF4-FFF2-40B4-BE49-F238E27FC236}">
                <a16:creationId xmlns:a16="http://schemas.microsoft.com/office/drawing/2014/main" id="{8EE0A427-2475-415B-A446-D16E02392BD1}"/>
              </a:ext>
            </a:extLst>
          </p:cNvPr>
          <p:cNvSpPr>
            <a:spLocks noGrp="1"/>
          </p:cNvSpPr>
          <p:nvPr>
            <p:ph type="sldNum" sz="quarter" idx="12"/>
          </p:nvPr>
        </p:nvSpPr>
        <p:spPr/>
        <p:txBody>
          <a:bodyPr/>
          <a:lstStyle/>
          <a:p>
            <a:fld id="{0FB88D8B-346E-4693-BE28-7A1ED353C7AD}" type="slidenum">
              <a:rPr lang="en-US" altLang="en-US"/>
              <a:pPr/>
              <a:t>75</a:t>
            </a:fld>
            <a:endParaRPr lang="en-US" altLang="en-US"/>
          </a:p>
        </p:txBody>
      </p:sp>
      <p:sp>
        <p:nvSpPr>
          <p:cNvPr id="240642" name="Rectangle 2">
            <a:extLst>
              <a:ext uri="{FF2B5EF4-FFF2-40B4-BE49-F238E27FC236}">
                <a16:creationId xmlns:a16="http://schemas.microsoft.com/office/drawing/2014/main" id="{13CE336A-188F-4EF3-9F59-DFA0171AAF62}"/>
              </a:ext>
            </a:extLst>
          </p:cNvPr>
          <p:cNvSpPr>
            <a:spLocks noGrp="1" noChangeArrowheads="1"/>
          </p:cNvSpPr>
          <p:nvPr>
            <p:ph type="title"/>
          </p:nvPr>
        </p:nvSpPr>
        <p:spPr/>
        <p:txBody>
          <a:bodyPr/>
          <a:lstStyle/>
          <a:p>
            <a:r>
              <a:rPr lang="en-US" altLang="en-US"/>
              <a:t>Activities of daily living (ADLs)</a:t>
            </a: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7" name="Rectangle 3">
            <a:extLst>
              <a:ext uri="{FF2B5EF4-FFF2-40B4-BE49-F238E27FC236}">
                <a16:creationId xmlns:a16="http://schemas.microsoft.com/office/drawing/2014/main" id="{B38BDEC9-3231-4BF4-B45C-47E026EC90C7}"/>
              </a:ext>
            </a:extLst>
          </p:cNvPr>
          <p:cNvSpPr>
            <a:spLocks noGrp="1" noChangeArrowheads="1"/>
          </p:cNvSpPr>
          <p:nvPr>
            <p:ph idx="1"/>
          </p:nvPr>
        </p:nvSpPr>
        <p:spPr>
          <a:xfrm>
            <a:off x="838200" y="1793966"/>
            <a:ext cx="10515600" cy="4481328"/>
          </a:xfrm>
        </p:spPr>
        <p:txBody>
          <a:bodyPr/>
          <a:lstStyle/>
          <a:p>
            <a:pPr marL="342900" indent="-342900"/>
            <a:r>
              <a:rPr lang="en-US" altLang="en-US" dirty="0"/>
              <a:t>Independent living activities</a:t>
            </a:r>
          </a:p>
          <a:p>
            <a:pPr marL="742950" lvl="1" indent="-285750"/>
            <a:r>
              <a:rPr lang="en-US" altLang="en-US" dirty="0"/>
              <a:t>Shopping</a:t>
            </a:r>
          </a:p>
          <a:p>
            <a:pPr marL="742950" lvl="1" indent="-285750"/>
            <a:r>
              <a:rPr lang="en-US" altLang="en-US" dirty="0"/>
              <a:t>Food preparation</a:t>
            </a:r>
          </a:p>
          <a:p>
            <a:pPr marL="742950" lvl="1" indent="-285750"/>
            <a:r>
              <a:rPr lang="en-US" altLang="en-US" dirty="0"/>
              <a:t>Housekeeping</a:t>
            </a:r>
          </a:p>
          <a:p>
            <a:pPr marL="742950" lvl="1" indent="-285750"/>
            <a:r>
              <a:rPr lang="en-US" altLang="en-US" dirty="0"/>
              <a:t>Laundering</a:t>
            </a:r>
          </a:p>
          <a:p>
            <a:pPr marL="742950" lvl="1" indent="-285750"/>
            <a:r>
              <a:rPr lang="en-US" altLang="en-US" dirty="0"/>
              <a:t>Managing finances</a:t>
            </a:r>
          </a:p>
          <a:p>
            <a:pPr marL="742950" lvl="1" indent="-285750"/>
            <a:r>
              <a:rPr lang="en-US" altLang="en-US" dirty="0"/>
              <a:t>Handling medications</a:t>
            </a:r>
          </a:p>
          <a:p>
            <a:pPr marL="742950" lvl="1" indent="-285750"/>
            <a:r>
              <a:rPr lang="en-US" altLang="en-US" dirty="0"/>
              <a:t>Using telephone</a:t>
            </a:r>
          </a:p>
          <a:p>
            <a:pPr marL="742950" lvl="1" indent="-285750"/>
            <a:r>
              <a:rPr lang="en-US" altLang="en-US" dirty="0"/>
              <a:t>Transportation for non-medical purposes</a:t>
            </a:r>
          </a:p>
        </p:txBody>
      </p:sp>
      <p:sp>
        <p:nvSpPr>
          <p:cNvPr id="4" name="Slide Number Placeholder 3">
            <a:extLst>
              <a:ext uri="{FF2B5EF4-FFF2-40B4-BE49-F238E27FC236}">
                <a16:creationId xmlns:a16="http://schemas.microsoft.com/office/drawing/2014/main" id="{FCCF3764-0636-4D42-AAAF-A1A299AC4E4C}"/>
              </a:ext>
            </a:extLst>
          </p:cNvPr>
          <p:cNvSpPr>
            <a:spLocks noGrp="1"/>
          </p:cNvSpPr>
          <p:nvPr>
            <p:ph type="sldNum" sz="quarter" idx="12"/>
          </p:nvPr>
        </p:nvSpPr>
        <p:spPr/>
        <p:txBody>
          <a:bodyPr/>
          <a:lstStyle/>
          <a:p>
            <a:fld id="{9AC12B88-922B-40BD-8CDD-1207D3388618}" type="slidenum">
              <a:rPr lang="en-US" altLang="en-US"/>
              <a:pPr/>
              <a:t>76</a:t>
            </a:fld>
            <a:endParaRPr lang="en-US" altLang="en-US"/>
          </a:p>
        </p:txBody>
      </p:sp>
      <p:sp>
        <p:nvSpPr>
          <p:cNvPr id="241666" name="Rectangle 2">
            <a:extLst>
              <a:ext uri="{FF2B5EF4-FFF2-40B4-BE49-F238E27FC236}">
                <a16:creationId xmlns:a16="http://schemas.microsoft.com/office/drawing/2014/main" id="{D989DE8A-56A2-49F9-BA96-4A345D15981E}"/>
              </a:ext>
            </a:extLst>
          </p:cNvPr>
          <p:cNvSpPr>
            <a:spLocks noGrp="1" noChangeArrowheads="1"/>
          </p:cNvSpPr>
          <p:nvPr>
            <p:ph type="title"/>
          </p:nvPr>
        </p:nvSpPr>
        <p:spPr/>
        <p:txBody>
          <a:bodyPr/>
          <a:lstStyle/>
          <a:p>
            <a:r>
              <a:rPr lang="en-US" altLang="en-US"/>
              <a:t>Instrumental activities of daily living (IADLs)</a:t>
            </a: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1" name="Rectangle 3">
            <a:extLst>
              <a:ext uri="{FF2B5EF4-FFF2-40B4-BE49-F238E27FC236}">
                <a16:creationId xmlns:a16="http://schemas.microsoft.com/office/drawing/2014/main" id="{DA0CC008-F642-4DF4-902B-4F7CDC3C49F7}"/>
              </a:ext>
            </a:extLst>
          </p:cNvPr>
          <p:cNvSpPr>
            <a:spLocks noGrp="1" noChangeArrowheads="1"/>
          </p:cNvSpPr>
          <p:nvPr>
            <p:ph idx="1"/>
          </p:nvPr>
        </p:nvSpPr>
        <p:spPr>
          <a:xfrm>
            <a:off x="838200" y="2394856"/>
            <a:ext cx="10515600" cy="3880437"/>
          </a:xfrm>
        </p:spPr>
        <p:txBody>
          <a:bodyPr/>
          <a:lstStyle/>
          <a:p>
            <a:pPr marL="342900" indent="-342900"/>
            <a:r>
              <a:rPr lang="en-US" altLang="en-US" dirty="0"/>
              <a:t>Regular assistance with two or more ADLs or supervision because individual has physical, mental, developmental, or cognitive disorder requiring care or assistance on a regular basis to protect individual from hazards or dangers incident to his/her daily environment</a:t>
            </a:r>
          </a:p>
        </p:txBody>
      </p:sp>
      <p:sp>
        <p:nvSpPr>
          <p:cNvPr id="4" name="Slide Number Placeholder 3">
            <a:extLst>
              <a:ext uri="{FF2B5EF4-FFF2-40B4-BE49-F238E27FC236}">
                <a16:creationId xmlns:a16="http://schemas.microsoft.com/office/drawing/2014/main" id="{BB30945E-46DB-4C55-9BE3-0B835B0D33D1}"/>
              </a:ext>
            </a:extLst>
          </p:cNvPr>
          <p:cNvSpPr>
            <a:spLocks noGrp="1"/>
          </p:cNvSpPr>
          <p:nvPr>
            <p:ph type="sldNum" sz="quarter" idx="12"/>
          </p:nvPr>
        </p:nvSpPr>
        <p:spPr/>
        <p:txBody>
          <a:bodyPr/>
          <a:lstStyle/>
          <a:p>
            <a:fld id="{BA073973-A518-4A61-9EC9-29D7CEB4D11C}" type="slidenum">
              <a:rPr lang="en-US" altLang="en-US"/>
              <a:pPr/>
              <a:t>77</a:t>
            </a:fld>
            <a:endParaRPr lang="en-US" altLang="en-US"/>
          </a:p>
        </p:txBody>
      </p:sp>
      <p:sp>
        <p:nvSpPr>
          <p:cNvPr id="242690" name="Rectangle 2">
            <a:extLst>
              <a:ext uri="{FF2B5EF4-FFF2-40B4-BE49-F238E27FC236}">
                <a16:creationId xmlns:a16="http://schemas.microsoft.com/office/drawing/2014/main" id="{DA86DF40-A1F9-4883-9EC8-E1251952F8F3}"/>
              </a:ext>
            </a:extLst>
          </p:cNvPr>
          <p:cNvSpPr>
            <a:spLocks noGrp="1" noChangeArrowheads="1"/>
          </p:cNvSpPr>
          <p:nvPr>
            <p:ph type="title"/>
          </p:nvPr>
        </p:nvSpPr>
        <p:spPr/>
        <p:txBody>
          <a:bodyPr/>
          <a:lstStyle/>
          <a:p>
            <a:r>
              <a:rPr lang="en-US" altLang="en-US"/>
              <a:t>Custodial care</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5" name="Rectangle 3">
            <a:extLst>
              <a:ext uri="{FF2B5EF4-FFF2-40B4-BE49-F238E27FC236}">
                <a16:creationId xmlns:a16="http://schemas.microsoft.com/office/drawing/2014/main" id="{555DD7FF-FE45-4F50-8720-6B98DC0C49E7}"/>
              </a:ext>
            </a:extLst>
          </p:cNvPr>
          <p:cNvSpPr>
            <a:spLocks noGrp="1" noChangeArrowheads="1"/>
          </p:cNvSpPr>
          <p:nvPr>
            <p:ph idx="1"/>
          </p:nvPr>
        </p:nvSpPr>
        <p:spPr>
          <a:xfrm>
            <a:off x="618309" y="1887538"/>
            <a:ext cx="10937965" cy="4525962"/>
          </a:xfrm>
        </p:spPr>
        <p:txBody>
          <a:bodyPr/>
          <a:lstStyle/>
          <a:p>
            <a:pPr marL="342900" indent="-342900"/>
            <a:endParaRPr lang="en-US" altLang="en-US" dirty="0"/>
          </a:p>
          <a:p>
            <a:pPr marL="342900" indent="-342900"/>
            <a:r>
              <a:rPr lang="en-US" altLang="en-US" dirty="0"/>
              <a:t>Generally do not include assistance with IADLs</a:t>
            </a:r>
          </a:p>
          <a:p>
            <a:pPr marL="342900" indent="-342900"/>
            <a:endParaRPr lang="en-US" altLang="en-US" dirty="0"/>
          </a:p>
          <a:p>
            <a:pPr marL="342900" indent="-342900"/>
            <a:r>
              <a:rPr lang="en-US" altLang="en-US" dirty="0"/>
              <a:t>Does not include payments for meals and lodging</a:t>
            </a:r>
          </a:p>
        </p:txBody>
      </p:sp>
      <p:sp>
        <p:nvSpPr>
          <p:cNvPr id="4" name="Slide Number Placeholder 3">
            <a:extLst>
              <a:ext uri="{FF2B5EF4-FFF2-40B4-BE49-F238E27FC236}">
                <a16:creationId xmlns:a16="http://schemas.microsoft.com/office/drawing/2014/main" id="{26D25D23-C68D-4113-9D6D-5560714DA34F}"/>
              </a:ext>
            </a:extLst>
          </p:cNvPr>
          <p:cNvSpPr>
            <a:spLocks noGrp="1"/>
          </p:cNvSpPr>
          <p:nvPr>
            <p:ph type="sldNum" sz="quarter" idx="12"/>
          </p:nvPr>
        </p:nvSpPr>
        <p:spPr/>
        <p:txBody>
          <a:bodyPr/>
          <a:lstStyle/>
          <a:p>
            <a:fld id="{886D118D-2E68-4AE3-8CA9-4381856EADDD}" type="slidenum">
              <a:rPr lang="en-US" altLang="en-US"/>
              <a:pPr/>
              <a:t>78</a:t>
            </a:fld>
            <a:endParaRPr lang="en-US" altLang="en-US"/>
          </a:p>
        </p:txBody>
      </p:sp>
      <p:sp>
        <p:nvSpPr>
          <p:cNvPr id="243714" name="Rectangle 2">
            <a:extLst>
              <a:ext uri="{FF2B5EF4-FFF2-40B4-BE49-F238E27FC236}">
                <a16:creationId xmlns:a16="http://schemas.microsoft.com/office/drawing/2014/main" id="{B835D199-C4BB-476C-B6D0-9CBFDFDCAEBC}"/>
              </a:ext>
            </a:extLst>
          </p:cNvPr>
          <p:cNvSpPr>
            <a:spLocks noGrp="1" noChangeArrowheads="1"/>
          </p:cNvSpPr>
          <p:nvPr>
            <p:ph type="title"/>
          </p:nvPr>
        </p:nvSpPr>
        <p:spPr>
          <a:xfrm>
            <a:off x="0" y="331063"/>
            <a:ext cx="8229600" cy="582612"/>
          </a:xfrm>
        </p:spPr>
        <p:txBody>
          <a:bodyPr>
            <a:normAutofit/>
          </a:bodyPr>
          <a:lstStyle/>
          <a:p>
            <a:r>
              <a:rPr lang="en-US" altLang="en-US" dirty="0"/>
              <a:t>Medical expenses</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Rectangle 3">
            <a:extLst>
              <a:ext uri="{FF2B5EF4-FFF2-40B4-BE49-F238E27FC236}">
                <a16:creationId xmlns:a16="http://schemas.microsoft.com/office/drawing/2014/main" id="{245789AF-5E75-4EF0-B69E-C0860A745D55}"/>
              </a:ext>
            </a:extLst>
          </p:cNvPr>
          <p:cNvSpPr>
            <a:spLocks noGrp="1" noChangeArrowheads="1"/>
          </p:cNvSpPr>
          <p:nvPr>
            <p:ph idx="1"/>
          </p:nvPr>
        </p:nvSpPr>
        <p:spPr>
          <a:xfrm>
            <a:off x="609600" y="1454331"/>
            <a:ext cx="10972800" cy="4803594"/>
          </a:xfrm>
        </p:spPr>
        <p:txBody>
          <a:bodyPr/>
          <a:lstStyle/>
          <a:p>
            <a:pPr marL="342900" indent="-342900"/>
            <a:r>
              <a:rPr lang="en-US" altLang="en-US" dirty="0"/>
              <a:t>Payments for assistance with ADLs and IADLs are medical as long as attendant provides disabled individual with health care or custodial care.</a:t>
            </a:r>
          </a:p>
          <a:p>
            <a:pPr marL="342900" indent="-342900"/>
            <a:r>
              <a:rPr lang="en-US" altLang="en-US" dirty="0"/>
              <a:t>Attendant must be health care provider unless:</a:t>
            </a:r>
          </a:p>
          <a:p>
            <a:pPr marL="742950" lvl="1" indent="-285750"/>
            <a:r>
              <a:rPr lang="en-US" altLang="en-US" dirty="0"/>
              <a:t>Disabled individual needs aid and attendance (A&amp;A) or is housebound, or</a:t>
            </a:r>
          </a:p>
          <a:p>
            <a:pPr marL="742950" lvl="1" indent="-285750"/>
            <a:r>
              <a:rPr lang="en-US" altLang="en-US" dirty="0"/>
              <a:t>Physician, physician assistant, certified nurse practitioner, clinical nurse specialist states in writing that, due to physical, mental, developmental, or cognitive disorder, the individual requires the health care or custodial care that in-home attendant provides</a:t>
            </a:r>
          </a:p>
        </p:txBody>
      </p:sp>
      <p:sp>
        <p:nvSpPr>
          <p:cNvPr id="4" name="Slide Number Placeholder 3">
            <a:extLst>
              <a:ext uri="{FF2B5EF4-FFF2-40B4-BE49-F238E27FC236}">
                <a16:creationId xmlns:a16="http://schemas.microsoft.com/office/drawing/2014/main" id="{9DB2D914-8F38-4497-9D23-A834822CCF6D}"/>
              </a:ext>
            </a:extLst>
          </p:cNvPr>
          <p:cNvSpPr>
            <a:spLocks noGrp="1"/>
          </p:cNvSpPr>
          <p:nvPr>
            <p:ph type="sldNum" sz="quarter" idx="12"/>
          </p:nvPr>
        </p:nvSpPr>
        <p:spPr/>
        <p:txBody>
          <a:bodyPr/>
          <a:lstStyle/>
          <a:p>
            <a:fld id="{23C7F97C-3AFC-4261-B858-56EBFFACD1FB}" type="slidenum">
              <a:rPr lang="en-US" altLang="en-US"/>
              <a:pPr/>
              <a:t>79</a:t>
            </a:fld>
            <a:endParaRPr lang="en-US" altLang="en-US"/>
          </a:p>
        </p:txBody>
      </p:sp>
      <p:sp>
        <p:nvSpPr>
          <p:cNvPr id="244738" name="Rectangle 2">
            <a:extLst>
              <a:ext uri="{FF2B5EF4-FFF2-40B4-BE49-F238E27FC236}">
                <a16:creationId xmlns:a16="http://schemas.microsoft.com/office/drawing/2014/main" id="{07DF8AC4-0D3D-4DC1-9B41-372BD8E32802}"/>
              </a:ext>
            </a:extLst>
          </p:cNvPr>
          <p:cNvSpPr>
            <a:spLocks noGrp="1" noChangeArrowheads="1"/>
          </p:cNvSpPr>
          <p:nvPr>
            <p:ph type="title"/>
          </p:nvPr>
        </p:nvSpPr>
        <p:spPr/>
        <p:txBody>
          <a:bodyPr/>
          <a:lstStyle/>
          <a:p>
            <a:r>
              <a:rPr lang="en-US" altLang="en-US"/>
              <a:t>In home health care expenses</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1" name="Rectangle 3">
            <a:extLst>
              <a:ext uri="{FF2B5EF4-FFF2-40B4-BE49-F238E27FC236}">
                <a16:creationId xmlns:a16="http://schemas.microsoft.com/office/drawing/2014/main" id="{D96D0935-3980-401C-8EED-B006D07DC327}"/>
              </a:ext>
            </a:extLst>
          </p:cNvPr>
          <p:cNvSpPr>
            <a:spLocks noGrp="1" noChangeArrowheads="1"/>
          </p:cNvSpPr>
          <p:nvPr>
            <p:ph idx="1"/>
          </p:nvPr>
        </p:nvSpPr>
        <p:spPr>
          <a:xfrm>
            <a:off x="751114" y="1656855"/>
            <a:ext cx="10515600" cy="4882058"/>
          </a:xfrm>
        </p:spPr>
        <p:txBody>
          <a:bodyPr/>
          <a:lstStyle/>
          <a:p>
            <a:pPr marL="285750" indent="-285750"/>
            <a:r>
              <a:rPr lang="en-US" altLang="en-US" dirty="0"/>
              <a:t>DIC</a:t>
            </a:r>
          </a:p>
          <a:p>
            <a:pPr lvl="1"/>
            <a:r>
              <a:rPr lang="en-US" altLang="en-US" dirty="0"/>
              <a:t>Death in military service</a:t>
            </a:r>
          </a:p>
          <a:p>
            <a:pPr lvl="1"/>
            <a:r>
              <a:rPr lang="en-US" altLang="en-US" dirty="0"/>
              <a:t>Death due to service connected disability 38 USC 1310</a:t>
            </a:r>
          </a:p>
          <a:p>
            <a:pPr lvl="1"/>
            <a:r>
              <a:rPr lang="en-US" altLang="en-US" dirty="0"/>
              <a:t>Death under 38 USC 1318</a:t>
            </a:r>
          </a:p>
          <a:p>
            <a:pPr lvl="1"/>
            <a:r>
              <a:rPr lang="en-US" altLang="en-US" dirty="0"/>
              <a:t>Death under 38 USC 1151</a:t>
            </a:r>
          </a:p>
          <a:p>
            <a:pPr marL="285750" indent="-285750"/>
            <a:r>
              <a:rPr lang="en-US" altLang="en-US" dirty="0"/>
              <a:t>Pension</a:t>
            </a:r>
          </a:p>
          <a:p>
            <a:pPr lvl="1"/>
            <a:r>
              <a:rPr lang="en-US" altLang="en-US" dirty="0"/>
              <a:t>Limited income</a:t>
            </a:r>
          </a:p>
          <a:p>
            <a:pPr lvl="1"/>
            <a:r>
              <a:rPr lang="en-US" altLang="en-US" dirty="0"/>
              <a:t>Meets bright line limits</a:t>
            </a:r>
          </a:p>
        </p:txBody>
      </p:sp>
      <p:sp>
        <p:nvSpPr>
          <p:cNvPr id="4" name="Slide Number Placeholder 3">
            <a:extLst>
              <a:ext uri="{FF2B5EF4-FFF2-40B4-BE49-F238E27FC236}">
                <a16:creationId xmlns:a16="http://schemas.microsoft.com/office/drawing/2014/main" id="{0D0E6A42-AE5F-4F51-8706-1DAF83F23F6B}"/>
              </a:ext>
            </a:extLst>
          </p:cNvPr>
          <p:cNvSpPr>
            <a:spLocks noGrp="1"/>
          </p:cNvSpPr>
          <p:nvPr>
            <p:ph type="sldNum" sz="quarter" idx="12"/>
          </p:nvPr>
        </p:nvSpPr>
        <p:spPr/>
        <p:txBody>
          <a:bodyPr/>
          <a:lstStyle/>
          <a:p>
            <a:fld id="{415131B8-D215-475F-94B2-1A5B4AC9E0A8}" type="slidenum">
              <a:rPr lang="en-US" altLang="en-US"/>
              <a:pPr/>
              <a:t>8</a:t>
            </a:fld>
            <a:endParaRPr lang="en-US" altLang="en-US"/>
          </a:p>
        </p:txBody>
      </p:sp>
      <p:sp>
        <p:nvSpPr>
          <p:cNvPr id="160770" name="Rectangle 2">
            <a:extLst>
              <a:ext uri="{FF2B5EF4-FFF2-40B4-BE49-F238E27FC236}">
                <a16:creationId xmlns:a16="http://schemas.microsoft.com/office/drawing/2014/main" id="{97232AC7-2C24-4D1D-AA09-90D617D23F11}"/>
              </a:ext>
            </a:extLst>
          </p:cNvPr>
          <p:cNvSpPr>
            <a:spLocks noGrp="1" noChangeArrowheads="1"/>
          </p:cNvSpPr>
          <p:nvPr>
            <p:ph type="title"/>
          </p:nvPr>
        </p:nvSpPr>
        <p:spPr/>
        <p:txBody>
          <a:bodyPr/>
          <a:lstStyle/>
          <a:p>
            <a:r>
              <a:rPr lang="en-US" altLang="en-US" dirty="0"/>
              <a:t>Entitlement</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3" name="Rectangle 3">
            <a:extLst>
              <a:ext uri="{FF2B5EF4-FFF2-40B4-BE49-F238E27FC236}">
                <a16:creationId xmlns:a16="http://schemas.microsoft.com/office/drawing/2014/main" id="{4658FE73-FBDC-4003-A9FE-DEE6C0B3F33B}"/>
              </a:ext>
            </a:extLst>
          </p:cNvPr>
          <p:cNvSpPr>
            <a:spLocks noGrp="1" noChangeArrowheads="1"/>
          </p:cNvSpPr>
          <p:nvPr>
            <p:ph idx="1"/>
          </p:nvPr>
        </p:nvSpPr>
        <p:spPr>
          <a:xfrm>
            <a:off x="838200" y="1933302"/>
            <a:ext cx="10515600" cy="4341991"/>
          </a:xfrm>
        </p:spPr>
        <p:txBody>
          <a:bodyPr/>
          <a:lstStyle/>
          <a:p>
            <a:pPr marL="342900" indent="-342900"/>
            <a:r>
              <a:rPr lang="en-US" altLang="en-US" dirty="0"/>
              <a:t>Attached to original application forms</a:t>
            </a:r>
          </a:p>
          <a:p>
            <a:pPr marL="742950" lvl="1" indent="-285750"/>
            <a:r>
              <a:rPr lang="en-US" altLang="en-US" dirty="0"/>
              <a:t>VAF 21P-534EZ</a:t>
            </a:r>
          </a:p>
          <a:p>
            <a:pPr marL="742950" lvl="1" indent="-285750"/>
            <a:r>
              <a:rPr lang="en-US" altLang="en-US" dirty="0"/>
              <a:t>Includes portion for reporting medical expenses</a:t>
            </a:r>
          </a:p>
          <a:p>
            <a:pPr marL="342900" indent="-342900"/>
            <a:r>
              <a:rPr lang="en-US" altLang="en-US" dirty="0"/>
              <a:t>Worksheet for Assisted Living, Adult Day Care or Similar Facility (other than nursing home)</a:t>
            </a:r>
          </a:p>
          <a:p>
            <a:pPr marL="342900" indent="-342900"/>
            <a:r>
              <a:rPr lang="en-US" altLang="en-US" dirty="0"/>
              <a:t>Worksheet for In-home Attendant Expenses</a:t>
            </a:r>
          </a:p>
        </p:txBody>
      </p:sp>
      <p:sp>
        <p:nvSpPr>
          <p:cNvPr id="4" name="Slide Number Placeholder 3">
            <a:extLst>
              <a:ext uri="{FF2B5EF4-FFF2-40B4-BE49-F238E27FC236}">
                <a16:creationId xmlns:a16="http://schemas.microsoft.com/office/drawing/2014/main" id="{560E371A-F5E7-4DA7-AEE5-A3CF3F400233}"/>
              </a:ext>
            </a:extLst>
          </p:cNvPr>
          <p:cNvSpPr>
            <a:spLocks noGrp="1"/>
          </p:cNvSpPr>
          <p:nvPr>
            <p:ph type="sldNum" sz="quarter" idx="12"/>
          </p:nvPr>
        </p:nvSpPr>
        <p:spPr/>
        <p:txBody>
          <a:bodyPr/>
          <a:lstStyle/>
          <a:p>
            <a:fld id="{F3E2F1D6-413D-4E58-A4EB-C7F8F99C8440}" type="slidenum">
              <a:rPr lang="en-US" altLang="en-US"/>
              <a:pPr/>
              <a:t>80</a:t>
            </a:fld>
            <a:endParaRPr lang="en-US" altLang="en-US"/>
          </a:p>
        </p:txBody>
      </p:sp>
      <p:sp>
        <p:nvSpPr>
          <p:cNvPr id="245762" name="Rectangle 2">
            <a:extLst>
              <a:ext uri="{FF2B5EF4-FFF2-40B4-BE49-F238E27FC236}">
                <a16:creationId xmlns:a16="http://schemas.microsoft.com/office/drawing/2014/main" id="{21A4966B-032A-4789-B2B4-94A29CAA6981}"/>
              </a:ext>
            </a:extLst>
          </p:cNvPr>
          <p:cNvSpPr>
            <a:spLocks noGrp="1" noChangeArrowheads="1"/>
          </p:cNvSpPr>
          <p:nvPr>
            <p:ph type="title"/>
          </p:nvPr>
        </p:nvSpPr>
        <p:spPr/>
        <p:txBody>
          <a:bodyPr/>
          <a:lstStyle/>
          <a:p>
            <a:r>
              <a:rPr lang="en-US" altLang="en-US"/>
              <a:t>Worksheets for care expenses</a:t>
            </a:r>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3EC101AB-5A8D-42BB-9894-F917E12BEE2A}"/>
              </a:ext>
            </a:extLst>
          </p:cNvPr>
          <p:cNvSpPr>
            <a:spLocks noGrp="1"/>
          </p:cNvSpPr>
          <p:nvPr>
            <p:ph type="sldNum" sz="quarter" idx="12"/>
          </p:nvPr>
        </p:nvSpPr>
        <p:spPr/>
        <p:txBody>
          <a:bodyPr/>
          <a:lstStyle/>
          <a:p>
            <a:fld id="{075A8E22-DB3C-4DF6-9930-1D36846DC67B}" type="slidenum">
              <a:rPr lang="en-US" altLang="en-US"/>
              <a:pPr/>
              <a:t>81</a:t>
            </a:fld>
            <a:endParaRPr lang="en-US" altLang="en-US"/>
          </a:p>
        </p:txBody>
      </p:sp>
      <p:sp>
        <p:nvSpPr>
          <p:cNvPr id="49154" name="Rectangle 2">
            <a:extLst>
              <a:ext uri="{FF2B5EF4-FFF2-40B4-BE49-F238E27FC236}">
                <a16:creationId xmlns:a16="http://schemas.microsoft.com/office/drawing/2014/main" id="{A74C616F-6B36-4F7D-BBEC-8BA42ED32168}"/>
              </a:ext>
            </a:extLst>
          </p:cNvPr>
          <p:cNvSpPr>
            <a:spLocks noGrp="1" noChangeArrowheads="1"/>
          </p:cNvSpPr>
          <p:nvPr>
            <p:ph type="title" idx="4294967295"/>
          </p:nvPr>
        </p:nvSpPr>
        <p:spPr>
          <a:xfrm>
            <a:off x="0" y="0"/>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Medical expenses claimed </a:t>
            </a:r>
            <a:br>
              <a:rPr lang="en-US" altLang="en-US" sz="3200" b="1" dirty="0">
                <a:latin typeface="Arial" panose="020B0604020202020204" pitchFamily="34" charset="0"/>
                <a:cs typeface="Arial" panose="020B0604020202020204" pitchFamily="34" charset="0"/>
              </a:rPr>
            </a:br>
            <a:r>
              <a:rPr lang="en-US" altLang="en-US" sz="3200" b="1" dirty="0">
                <a:latin typeface="Arial" panose="020B0604020202020204" pitchFamily="34" charset="0"/>
                <a:cs typeface="Arial" panose="020B0604020202020204" pitchFamily="34" charset="0"/>
              </a:rPr>
              <a:t>after application filed</a:t>
            </a:r>
          </a:p>
        </p:txBody>
      </p:sp>
      <p:sp>
        <p:nvSpPr>
          <p:cNvPr id="49155" name="Rectangle 3">
            <a:extLst>
              <a:ext uri="{FF2B5EF4-FFF2-40B4-BE49-F238E27FC236}">
                <a16:creationId xmlns:a16="http://schemas.microsoft.com/office/drawing/2014/main" id="{B1A7D093-CD0F-409A-8D98-BEF9E2B4E674}"/>
              </a:ext>
            </a:extLst>
          </p:cNvPr>
          <p:cNvSpPr>
            <a:spLocks noGrp="1" noChangeArrowheads="1"/>
          </p:cNvSpPr>
          <p:nvPr>
            <p:ph type="body" idx="4294967295"/>
          </p:nvPr>
        </p:nvSpPr>
        <p:spPr>
          <a:xfrm>
            <a:off x="444137" y="1568450"/>
            <a:ext cx="10988675" cy="4545013"/>
          </a:xfrm>
          <a:prstGeom prst="rect">
            <a:avLst/>
          </a:prstGeom>
        </p:spPr>
        <p:txBody>
          <a:bodyPr vert="horz" lIns="90488" tIns="44450" rIns="90488" bIns="44450" rtlCol="0">
            <a:normAutofit fontScale="92500" lnSpcReduction="10000"/>
          </a:bodyPr>
          <a:lstStyle/>
          <a:p>
            <a:pPr marL="285750" indent="-285750">
              <a:lnSpc>
                <a:spcPct val="110000"/>
              </a:lnSpc>
            </a:pPr>
            <a:r>
              <a:rPr lang="en-US" altLang="en-US" dirty="0">
                <a:latin typeface="Arial" panose="020B0604020202020204" pitchFamily="34" charset="0"/>
                <a:cs typeface="Arial" panose="020B0604020202020204" pitchFamily="34" charset="0"/>
              </a:rPr>
              <a:t>Completion of VA Form 21P-8416, Medical Expense Report</a:t>
            </a:r>
          </a:p>
          <a:p>
            <a:pPr marL="285750" indent="-285750">
              <a:lnSpc>
                <a:spcPct val="110000"/>
              </a:lnSpc>
            </a:pPr>
            <a:r>
              <a:rPr lang="en-US" altLang="en-US" dirty="0">
                <a:latin typeface="Arial" panose="020B0604020202020204" pitchFamily="34" charset="0"/>
                <a:cs typeface="Arial" panose="020B0604020202020204" pitchFamily="34" charset="0"/>
              </a:rPr>
              <a:t>Show specific purpose for expense</a:t>
            </a:r>
          </a:p>
          <a:p>
            <a:pPr marL="285750" indent="-285750">
              <a:lnSpc>
                <a:spcPct val="110000"/>
              </a:lnSpc>
            </a:pPr>
            <a:r>
              <a:rPr lang="en-US" altLang="en-US" dirty="0">
                <a:latin typeface="Arial" panose="020B0604020202020204" pitchFamily="34" charset="0"/>
                <a:cs typeface="Arial" panose="020B0604020202020204" pitchFamily="34" charset="0"/>
              </a:rPr>
              <a:t>Certify out of pocket without reimbursement</a:t>
            </a:r>
          </a:p>
          <a:p>
            <a:pPr marL="285750" indent="-285750">
              <a:lnSpc>
                <a:spcPct val="110000"/>
              </a:lnSpc>
            </a:pPr>
            <a:r>
              <a:rPr lang="en-US" altLang="en-US" dirty="0">
                <a:latin typeface="Arial" panose="020B0604020202020204" pitchFamily="34" charset="0"/>
                <a:cs typeface="Arial" panose="020B0604020202020204" pitchFamily="34" charset="0"/>
              </a:rPr>
              <a:t>Identify dates of payments</a:t>
            </a:r>
          </a:p>
          <a:p>
            <a:pPr marL="285750" indent="-285750">
              <a:lnSpc>
                <a:spcPct val="110000"/>
              </a:lnSpc>
            </a:pPr>
            <a:r>
              <a:rPr lang="en-US" altLang="en-US" dirty="0">
                <a:latin typeface="Arial" panose="020B0604020202020204" pitchFamily="34" charset="0"/>
                <a:cs typeface="Arial" panose="020B0604020202020204" pitchFamily="34" charset="0"/>
              </a:rPr>
              <a:t>Show who paid</a:t>
            </a:r>
          </a:p>
          <a:p>
            <a:pPr marL="285750" indent="-285750">
              <a:lnSpc>
                <a:spcPct val="110000"/>
              </a:lnSpc>
            </a:pPr>
            <a:r>
              <a:rPr lang="en-US" altLang="en-US" dirty="0">
                <a:latin typeface="Arial" panose="020B0604020202020204" pitchFamily="34" charset="0"/>
                <a:cs typeface="Arial" panose="020B0604020202020204" pitchFamily="34" charset="0"/>
              </a:rPr>
              <a:t>Identify illness/condition for expense</a:t>
            </a:r>
          </a:p>
          <a:p>
            <a:pPr marL="285750" indent="-285750">
              <a:lnSpc>
                <a:spcPct val="110000"/>
              </a:lnSpc>
            </a:pPr>
            <a:r>
              <a:rPr lang="en-US" altLang="en-US" dirty="0">
                <a:latin typeface="Arial" panose="020B0604020202020204" pitchFamily="34" charset="0"/>
                <a:cs typeface="Arial" panose="020B0604020202020204" pitchFamily="34" charset="0"/>
              </a:rPr>
              <a:t>Retain copies of receipts for at least 3 years after VA makes decision on medical expenses</a:t>
            </a: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A8792EA8-627F-45A0-AA53-179A1564A834}"/>
              </a:ext>
            </a:extLst>
          </p:cNvPr>
          <p:cNvSpPr>
            <a:spLocks noGrp="1"/>
          </p:cNvSpPr>
          <p:nvPr>
            <p:ph type="sldNum" sz="quarter" idx="12"/>
          </p:nvPr>
        </p:nvSpPr>
        <p:spPr/>
        <p:txBody>
          <a:bodyPr/>
          <a:lstStyle/>
          <a:p>
            <a:fld id="{B721678F-38D2-48AD-AC2E-B151D22015EF}" type="slidenum">
              <a:rPr lang="en-US" altLang="en-US"/>
              <a:pPr/>
              <a:t>82</a:t>
            </a:fld>
            <a:endParaRPr lang="en-US" altLang="en-US"/>
          </a:p>
        </p:txBody>
      </p:sp>
      <p:sp>
        <p:nvSpPr>
          <p:cNvPr id="248834" name="Rectangle 2">
            <a:extLst>
              <a:ext uri="{FF2B5EF4-FFF2-40B4-BE49-F238E27FC236}">
                <a16:creationId xmlns:a16="http://schemas.microsoft.com/office/drawing/2014/main" id="{5F2097AF-0514-4021-A4A1-78E6EC41BE2E}"/>
              </a:ext>
            </a:extLst>
          </p:cNvPr>
          <p:cNvSpPr>
            <a:spLocks noGrp="1" noChangeArrowheads="1"/>
          </p:cNvSpPr>
          <p:nvPr>
            <p:ph type="title" idx="4294967295"/>
          </p:nvPr>
        </p:nvSpPr>
        <p:spPr>
          <a:xfrm>
            <a:off x="0" y="17463"/>
            <a:ext cx="10515600" cy="1325562"/>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Last Expenses</a:t>
            </a:r>
          </a:p>
        </p:txBody>
      </p:sp>
      <p:sp>
        <p:nvSpPr>
          <p:cNvPr id="248835" name="Rectangle 3">
            <a:extLst>
              <a:ext uri="{FF2B5EF4-FFF2-40B4-BE49-F238E27FC236}">
                <a16:creationId xmlns:a16="http://schemas.microsoft.com/office/drawing/2014/main" id="{710D7555-9A28-4D76-8FB1-606B87D1F000}"/>
              </a:ext>
            </a:extLst>
          </p:cNvPr>
          <p:cNvSpPr>
            <a:spLocks noGrp="1" noChangeArrowheads="1"/>
          </p:cNvSpPr>
          <p:nvPr>
            <p:ph type="body" idx="4294967295"/>
          </p:nvPr>
        </p:nvSpPr>
        <p:spPr>
          <a:xfrm>
            <a:off x="670559" y="1747838"/>
            <a:ext cx="10432869" cy="4351337"/>
          </a:xfrm>
          <a:prstGeom prst="rect">
            <a:avLst/>
          </a:prstGeom>
          <a:ln/>
        </p:spPr>
        <p:txBody>
          <a:bodyPr vert="horz" lIns="90488" tIns="44450" rIns="90488" bIns="44450" rtlCol="0">
            <a:normAutofit fontScale="92500" lnSpcReduction="10000"/>
          </a:bodyPr>
          <a:lstStyle/>
          <a:p>
            <a:pPr marL="285750" indent="-285750"/>
            <a:r>
              <a:rPr lang="en-US" altLang="en-US" dirty="0">
                <a:latin typeface="Arial" panose="020B0604020202020204" pitchFamily="34" charset="0"/>
                <a:cs typeface="Arial" panose="020B0604020202020204" pitchFamily="34" charset="0"/>
              </a:rPr>
              <a:t>Final expenses of last illness</a:t>
            </a:r>
          </a:p>
          <a:p>
            <a:pPr marL="285750" indent="-285750"/>
            <a:r>
              <a:rPr lang="en-US" altLang="en-US" dirty="0">
                <a:latin typeface="Arial" panose="020B0604020202020204" pitchFamily="34" charset="0"/>
                <a:cs typeface="Arial" panose="020B0604020202020204" pitchFamily="34" charset="0"/>
              </a:rPr>
              <a:t>Just debts of the veteran</a:t>
            </a:r>
          </a:p>
          <a:p>
            <a:pPr marL="285750" indent="-285750"/>
            <a:r>
              <a:rPr lang="en-US" altLang="en-US" dirty="0">
                <a:latin typeface="Arial" panose="020B0604020202020204" pitchFamily="34" charset="0"/>
                <a:cs typeface="Arial" panose="020B0604020202020204" pitchFamily="34" charset="0"/>
              </a:rPr>
              <a:t>Final expenses paid by surviving spouse prior to date of pension</a:t>
            </a:r>
          </a:p>
          <a:p>
            <a:pPr marL="285750" indent="-285750"/>
            <a:r>
              <a:rPr lang="en-US" altLang="en-US" dirty="0">
                <a:latin typeface="Arial" panose="020B0604020202020204" pitchFamily="34" charset="0"/>
                <a:cs typeface="Arial" panose="020B0604020202020204" pitchFamily="34" charset="0"/>
              </a:rPr>
              <a:t>Burial expenses</a:t>
            </a:r>
          </a:p>
          <a:p>
            <a:pPr marL="285750" indent="-285750"/>
            <a:r>
              <a:rPr lang="en-US" altLang="en-US" dirty="0">
                <a:latin typeface="Arial" panose="020B0604020202020204" pitchFamily="34" charset="0"/>
                <a:cs typeface="Arial" panose="020B0604020202020204" pitchFamily="34" charset="0"/>
              </a:rPr>
              <a:t>Deductible final expenses include amounts paid by</a:t>
            </a:r>
          </a:p>
          <a:p>
            <a:pPr marL="742950" lvl="1" indent="-285750"/>
            <a:r>
              <a:rPr lang="en-US" altLang="en-US" dirty="0">
                <a:latin typeface="Arial" panose="020B0604020202020204" pitchFamily="34" charset="0"/>
                <a:cs typeface="Arial" panose="020B0604020202020204" pitchFamily="34" charset="0"/>
              </a:rPr>
              <a:t>Surviving spouse/child for the unreimbursed expenses of veteran’s last illness, burial, just debts</a:t>
            </a:r>
          </a:p>
          <a:p>
            <a:pPr marL="742950" lvl="1" indent="-285750"/>
            <a:r>
              <a:rPr lang="en-US" altLang="en-US" dirty="0">
                <a:latin typeface="Arial" panose="020B0604020202020204" pitchFamily="34" charset="0"/>
                <a:cs typeface="Arial" panose="020B0604020202020204" pitchFamily="34" charset="0"/>
              </a:rPr>
              <a:t>Surviving spouse for unreimbursed expenses of veteran’s child’s last illness and burial</a:t>
            </a:r>
          </a:p>
          <a:p>
            <a:pPr marL="285750" indent="-285750"/>
            <a:endParaRPr lang="en-US" altLang="en-US" dirty="0"/>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C1ED29D9-3121-425B-BE73-F0AA3D43C501}"/>
              </a:ext>
            </a:extLst>
          </p:cNvPr>
          <p:cNvSpPr>
            <a:spLocks noGrp="1"/>
          </p:cNvSpPr>
          <p:nvPr>
            <p:ph type="sldNum" sz="quarter" idx="12"/>
          </p:nvPr>
        </p:nvSpPr>
        <p:spPr/>
        <p:txBody>
          <a:bodyPr/>
          <a:lstStyle/>
          <a:p>
            <a:fld id="{2CD5C989-5915-42FA-8806-606795820806}" type="slidenum">
              <a:rPr lang="en-US" altLang="en-US"/>
              <a:pPr/>
              <a:t>83</a:t>
            </a:fld>
            <a:endParaRPr lang="en-US" altLang="en-US"/>
          </a:p>
        </p:txBody>
      </p:sp>
      <p:sp>
        <p:nvSpPr>
          <p:cNvPr id="250882" name="Rectangle 2">
            <a:extLst>
              <a:ext uri="{FF2B5EF4-FFF2-40B4-BE49-F238E27FC236}">
                <a16:creationId xmlns:a16="http://schemas.microsoft.com/office/drawing/2014/main" id="{139D6042-B824-4A40-A7FA-1AA0B829C52F}"/>
              </a:ext>
            </a:extLst>
          </p:cNvPr>
          <p:cNvSpPr>
            <a:spLocks noGrp="1" noChangeArrowheads="1"/>
          </p:cNvSpPr>
          <p:nvPr>
            <p:ph type="title" idx="4294967295"/>
          </p:nvPr>
        </p:nvSpPr>
        <p:spPr>
          <a:xfrm>
            <a:off x="0" y="17463"/>
            <a:ext cx="10515600" cy="1325562"/>
          </a:xfrm>
          <a:prstGeom prst="rect">
            <a:avLst/>
          </a:prstGeom>
          <a:ln/>
        </p:spPr>
        <p:txBody>
          <a:bodyPr vert="horz" lIns="90488" tIns="44450" rIns="90488" bIns="44450" rtlCol="0" anchor="ctr">
            <a:normAutofit/>
          </a:bodyPr>
          <a:lstStyle/>
          <a:p>
            <a:r>
              <a:rPr lang="en-US" altLang="en-US" b="1" dirty="0">
                <a:latin typeface="Arial" panose="020B0604020202020204" pitchFamily="34" charset="0"/>
                <a:cs typeface="Arial" panose="020B0604020202020204" pitchFamily="34" charset="0"/>
              </a:rPr>
              <a:t>Last Expenses (cont’d)</a:t>
            </a:r>
          </a:p>
        </p:txBody>
      </p:sp>
      <p:sp>
        <p:nvSpPr>
          <p:cNvPr id="250883" name="Rectangle 3">
            <a:extLst>
              <a:ext uri="{FF2B5EF4-FFF2-40B4-BE49-F238E27FC236}">
                <a16:creationId xmlns:a16="http://schemas.microsoft.com/office/drawing/2014/main" id="{269951D2-B502-4978-9B39-1E9CB7ADD247}"/>
              </a:ext>
            </a:extLst>
          </p:cNvPr>
          <p:cNvSpPr>
            <a:spLocks noGrp="1" noChangeArrowheads="1"/>
          </p:cNvSpPr>
          <p:nvPr>
            <p:ph type="body" idx="4294967295"/>
          </p:nvPr>
        </p:nvSpPr>
        <p:spPr>
          <a:xfrm>
            <a:off x="513806" y="1379764"/>
            <a:ext cx="11304588" cy="4592638"/>
          </a:xfrm>
          <a:prstGeom prst="rect">
            <a:avLst/>
          </a:prstGeom>
          <a:ln/>
        </p:spPr>
        <p:txBody>
          <a:bodyPr vert="horz" lIns="90488" tIns="44450" rIns="90488" bIns="44450" rtlCol="0">
            <a:noAutofit/>
          </a:bodyPr>
          <a:lstStyle/>
          <a:p>
            <a:pPr marL="285750" indent="-285750">
              <a:lnSpc>
                <a:spcPct val="79000"/>
              </a:lnSpc>
            </a:pPr>
            <a:r>
              <a:rPr lang="en-US" altLang="en-US" dirty="0">
                <a:latin typeface="Arial" panose="020B0604020202020204" pitchFamily="34" charset="0"/>
                <a:cs typeface="Arial" panose="020B0604020202020204" pitchFamily="34" charset="0"/>
              </a:rPr>
              <a:t>Last Illness</a:t>
            </a:r>
          </a:p>
          <a:p>
            <a:pPr lvl="1">
              <a:lnSpc>
                <a:spcPct val="79000"/>
              </a:lnSpc>
            </a:pPr>
            <a:r>
              <a:rPr lang="en-US" altLang="en-US" sz="2400" dirty="0">
                <a:latin typeface="Arial" panose="020B0604020202020204" pitchFamily="34" charset="0"/>
                <a:cs typeface="Arial" panose="020B0604020202020204" pitchFamily="34" charset="0"/>
              </a:rPr>
              <a:t>Period from onset of acute attack causing death to date of death</a:t>
            </a:r>
          </a:p>
          <a:p>
            <a:pPr lvl="1">
              <a:lnSpc>
                <a:spcPct val="79000"/>
              </a:lnSpc>
            </a:pPr>
            <a:r>
              <a:rPr lang="en-US" altLang="en-US" sz="2400" dirty="0">
                <a:latin typeface="Arial" panose="020B0604020202020204" pitchFamily="34" charset="0"/>
                <a:cs typeface="Arial" panose="020B0604020202020204" pitchFamily="34" charset="0"/>
              </a:rPr>
              <a:t>Generally expenses incurred &gt; one year prior to death should not be considered expenses of last illness</a:t>
            </a:r>
          </a:p>
          <a:p>
            <a:pPr lvl="1">
              <a:lnSpc>
                <a:spcPct val="79000"/>
              </a:lnSpc>
            </a:pPr>
            <a:r>
              <a:rPr lang="en-US" altLang="en-US" sz="2400" dirty="0">
                <a:latin typeface="Arial" panose="020B0604020202020204" pitchFamily="34" charset="0"/>
                <a:cs typeface="Arial" panose="020B0604020202020204" pitchFamily="34" charset="0"/>
              </a:rPr>
              <a:t>When death resulted from lingering/prolonged illness, period began time when requiring regular and daily attendance of another person</a:t>
            </a:r>
          </a:p>
          <a:p>
            <a:pPr marL="285750" indent="-285750"/>
            <a:r>
              <a:rPr lang="en-US" altLang="en-US" dirty="0">
                <a:latin typeface="Arial" panose="020B0604020202020204" pitchFamily="34" charset="0"/>
                <a:cs typeface="Arial" panose="020B0604020202020204" pitchFamily="34" charset="0"/>
              </a:rPr>
              <a:t>Burial expenses</a:t>
            </a:r>
          </a:p>
          <a:p>
            <a:pPr lvl="1"/>
            <a:r>
              <a:rPr lang="en-US" altLang="en-US" sz="2400" dirty="0">
                <a:latin typeface="Arial" panose="020B0604020202020204" pitchFamily="34" charset="0"/>
                <a:cs typeface="Arial" panose="020B0604020202020204" pitchFamily="34" charset="0"/>
              </a:rPr>
              <a:t>All normal expenses incident to disposition of remains of veteran</a:t>
            </a:r>
          </a:p>
          <a:p>
            <a:pPr lvl="1"/>
            <a:r>
              <a:rPr lang="en-US" altLang="en-US" sz="2400" dirty="0">
                <a:latin typeface="Arial" panose="020B0604020202020204" pitchFamily="34" charset="0"/>
                <a:cs typeface="Arial" panose="020B0604020202020204" pitchFamily="34" charset="0"/>
              </a:rPr>
              <a:t>Exclude any expense for which surviving spouse will be reimbursed, including VA reimbursement for burial expenses</a:t>
            </a:r>
          </a:p>
          <a:p>
            <a:pPr marL="285750" indent="-285750"/>
            <a:r>
              <a:rPr lang="en-US" altLang="en-US" dirty="0">
                <a:latin typeface="Arial" panose="020B0604020202020204" pitchFamily="34" charset="0"/>
                <a:cs typeface="Arial" panose="020B0604020202020204" pitchFamily="34" charset="0"/>
              </a:rPr>
              <a:t>Prepaid burial</a:t>
            </a:r>
          </a:p>
          <a:p>
            <a:pPr lvl="1"/>
            <a:r>
              <a:rPr lang="en-US" altLang="en-US" sz="2400" dirty="0">
                <a:latin typeface="Arial" panose="020B0604020202020204" pitchFamily="34" charset="0"/>
                <a:cs typeface="Arial" panose="020B0604020202020204" pitchFamily="34" charset="0"/>
              </a:rPr>
              <a:t>Although paid before date of pension entitlement can be considered final expenses if paid by surviving spouse</a:t>
            </a:r>
          </a:p>
          <a:p>
            <a:pPr marL="285750" indent="-285750"/>
            <a:endParaRPr lang="en-US" altLang="en-US" sz="2000" dirty="0"/>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BDC91305-2C40-4FF7-BACB-BA9D0034EFF7}"/>
              </a:ext>
            </a:extLst>
          </p:cNvPr>
          <p:cNvSpPr>
            <a:spLocks noGrp="1"/>
          </p:cNvSpPr>
          <p:nvPr>
            <p:ph type="sldNum" sz="quarter" idx="12"/>
          </p:nvPr>
        </p:nvSpPr>
        <p:spPr/>
        <p:txBody>
          <a:bodyPr/>
          <a:lstStyle/>
          <a:p>
            <a:fld id="{0D8545ED-D13C-486C-895F-1E9F226CAC86}" type="slidenum">
              <a:rPr lang="en-US" altLang="en-US"/>
              <a:pPr/>
              <a:t>84</a:t>
            </a:fld>
            <a:endParaRPr lang="en-US" altLang="en-US"/>
          </a:p>
        </p:txBody>
      </p:sp>
      <p:sp>
        <p:nvSpPr>
          <p:cNvPr id="253954" name="Rectangle 2">
            <a:extLst>
              <a:ext uri="{FF2B5EF4-FFF2-40B4-BE49-F238E27FC236}">
                <a16:creationId xmlns:a16="http://schemas.microsoft.com/office/drawing/2014/main" id="{6243E1B3-641E-4815-B4BE-D6484BAC4700}"/>
              </a:ext>
            </a:extLst>
          </p:cNvPr>
          <p:cNvSpPr>
            <a:spLocks noGrp="1" noChangeArrowheads="1"/>
          </p:cNvSpPr>
          <p:nvPr>
            <p:ph type="title" idx="4294967295"/>
          </p:nvPr>
        </p:nvSpPr>
        <p:spPr>
          <a:xfrm>
            <a:off x="0" y="17463"/>
            <a:ext cx="10515600" cy="1325562"/>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Last Expenses (cont’d)</a:t>
            </a:r>
          </a:p>
        </p:txBody>
      </p:sp>
      <p:sp>
        <p:nvSpPr>
          <p:cNvPr id="253955" name="Rectangle 3">
            <a:extLst>
              <a:ext uri="{FF2B5EF4-FFF2-40B4-BE49-F238E27FC236}">
                <a16:creationId xmlns:a16="http://schemas.microsoft.com/office/drawing/2014/main" id="{70870592-FF6F-4077-854F-2DB43C54D8EC}"/>
              </a:ext>
            </a:extLst>
          </p:cNvPr>
          <p:cNvSpPr>
            <a:spLocks noGrp="1" noChangeArrowheads="1"/>
          </p:cNvSpPr>
          <p:nvPr>
            <p:ph type="body" idx="4294967295"/>
          </p:nvPr>
        </p:nvSpPr>
        <p:spPr>
          <a:xfrm>
            <a:off x="1079863" y="1674019"/>
            <a:ext cx="9898063" cy="4351338"/>
          </a:xfrm>
          <a:prstGeom prst="rect">
            <a:avLst/>
          </a:prstGeom>
          <a:ln/>
        </p:spPr>
        <p:txBody>
          <a:bodyPr vert="horz" lIns="90488" tIns="44450" rIns="90488" bIns="44450" rtlCol="0">
            <a:normAutofit lnSpcReduction="10000"/>
          </a:bodyPr>
          <a:lstStyle/>
          <a:p>
            <a:pPr marL="285750" indent="-285750">
              <a:buNone/>
            </a:pPr>
            <a:r>
              <a:rPr lang="en-US" altLang="en-US" u="sng" dirty="0">
                <a:latin typeface="Arial" panose="020B0604020202020204" pitchFamily="34" charset="0"/>
                <a:cs typeface="Arial" panose="020B0604020202020204" pitchFamily="34" charset="0"/>
              </a:rPr>
              <a:t>Just Debts of the Veteran</a:t>
            </a:r>
          </a:p>
          <a:p>
            <a:pPr marL="285750" indent="-285750">
              <a:buNone/>
            </a:pPr>
            <a:endParaRPr lang="en-US" altLang="en-US" dirty="0">
              <a:latin typeface="Arial" panose="020B0604020202020204" pitchFamily="34" charset="0"/>
              <a:cs typeface="Arial" panose="020B0604020202020204" pitchFamily="34" charset="0"/>
            </a:endParaRPr>
          </a:p>
          <a:p>
            <a:pPr marL="285750" indent="-285750">
              <a:buNone/>
            </a:pPr>
            <a:r>
              <a:rPr lang="en-US" altLang="en-US" dirty="0">
                <a:latin typeface="Arial" panose="020B0604020202020204" pitchFamily="34" charset="0"/>
                <a:cs typeface="Arial" panose="020B0604020202020204" pitchFamily="34" charset="0"/>
              </a:rPr>
              <a:t>The term </a:t>
            </a:r>
            <a:r>
              <a:rPr lang="en-US" altLang="en-US" b="1" i="1" dirty="0">
                <a:solidFill>
                  <a:schemeClr val="tx2"/>
                </a:solidFill>
                <a:latin typeface="Arial" panose="020B0604020202020204" pitchFamily="34" charset="0"/>
                <a:cs typeface="Arial" panose="020B0604020202020204" pitchFamily="34" charset="0"/>
              </a:rPr>
              <a:t>“just debts”</a:t>
            </a:r>
            <a:r>
              <a:rPr lang="en-US" altLang="en-US" dirty="0">
                <a:latin typeface="Arial" panose="020B0604020202020204" pitchFamily="34" charset="0"/>
                <a:cs typeface="Arial" panose="020B0604020202020204" pitchFamily="34" charset="0"/>
              </a:rPr>
              <a:t> does not include any debt that is secured by real or personal property </a:t>
            </a:r>
          </a:p>
          <a:p>
            <a:pPr marL="285750" indent="-285750" algn="r">
              <a:buNone/>
            </a:pPr>
            <a:endParaRPr lang="en-US" altLang="en-US" dirty="0"/>
          </a:p>
          <a:p>
            <a:pPr marL="285750" indent="-285750" algn="r">
              <a:buNone/>
            </a:pPr>
            <a:endParaRPr lang="en-US" altLang="en-US" dirty="0"/>
          </a:p>
          <a:p>
            <a:pPr marL="285750" indent="-285750" algn="r">
              <a:buNone/>
            </a:pPr>
            <a:endParaRPr lang="en-US" altLang="en-US" dirty="0"/>
          </a:p>
          <a:p>
            <a:pPr marL="285750" indent="-285750" algn="r">
              <a:buNone/>
            </a:pPr>
            <a:r>
              <a:rPr lang="en-US" altLang="en-US" b="1" i="1" dirty="0">
                <a:solidFill>
                  <a:srgbClr val="FF0000"/>
                </a:solidFill>
                <a:latin typeface="Arial" panose="020B0604020202020204" pitchFamily="34" charset="0"/>
                <a:cs typeface="Arial" panose="020B0604020202020204" pitchFamily="34" charset="0"/>
              </a:rPr>
              <a:t>38 CFR 3.262(m)</a:t>
            </a: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685783DE-330D-455D-8F86-BF2D4BC5ED97}"/>
              </a:ext>
            </a:extLst>
          </p:cNvPr>
          <p:cNvSpPr>
            <a:spLocks noGrp="1"/>
          </p:cNvSpPr>
          <p:nvPr>
            <p:ph type="sldNum" sz="quarter" idx="12"/>
          </p:nvPr>
        </p:nvSpPr>
        <p:spPr/>
        <p:txBody>
          <a:bodyPr/>
          <a:lstStyle/>
          <a:p>
            <a:fld id="{7F118BE3-E9A4-4826-84B9-F3EAFE4F9CA6}" type="slidenum">
              <a:rPr lang="en-US" altLang="en-US"/>
              <a:pPr/>
              <a:t>85</a:t>
            </a:fld>
            <a:endParaRPr lang="en-US" altLang="en-US"/>
          </a:p>
        </p:txBody>
      </p:sp>
      <p:sp>
        <p:nvSpPr>
          <p:cNvPr id="256002" name="Rectangle 2">
            <a:extLst>
              <a:ext uri="{FF2B5EF4-FFF2-40B4-BE49-F238E27FC236}">
                <a16:creationId xmlns:a16="http://schemas.microsoft.com/office/drawing/2014/main" id="{FE72AE97-EB59-4712-A737-C27664155D34}"/>
              </a:ext>
            </a:extLst>
          </p:cNvPr>
          <p:cNvSpPr>
            <a:spLocks noGrp="1" noChangeArrowheads="1"/>
          </p:cNvSpPr>
          <p:nvPr>
            <p:ph type="title" idx="4294967295"/>
          </p:nvPr>
        </p:nvSpPr>
        <p:spPr>
          <a:xfrm>
            <a:off x="0" y="17463"/>
            <a:ext cx="10515600" cy="1325562"/>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NOTE:</a:t>
            </a:r>
          </a:p>
        </p:txBody>
      </p:sp>
      <p:sp>
        <p:nvSpPr>
          <p:cNvPr id="256003" name="Rectangle 3">
            <a:extLst>
              <a:ext uri="{FF2B5EF4-FFF2-40B4-BE49-F238E27FC236}">
                <a16:creationId xmlns:a16="http://schemas.microsoft.com/office/drawing/2014/main" id="{E037C682-D78B-478B-BA90-9331AF967236}"/>
              </a:ext>
            </a:extLst>
          </p:cNvPr>
          <p:cNvSpPr>
            <a:spLocks noGrp="1" noChangeArrowheads="1"/>
          </p:cNvSpPr>
          <p:nvPr>
            <p:ph type="body" idx="4294967295"/>
          </p:nvPr>
        </p:nvSpPr>
        <p:spPr>
          <a:xfrm>
            <a:off x="984068" y="1843042"/>
            <a:ext cx="9906000" cy="4351338"/>
          </a:xfrm>
          <a:prstGeom prst="rect">
            <a:avLst/>
          </a:prstGeom>
          <a:ln/>
        </p:spPr>
        <p:txBody>
          <a:bodyPr vert="horz" lIns="90488" tIns="44450" rIns="90488" bIns="44450" rtlCol="0">
            <a:normAutofit/>
          </a:bodyPr>
          <a:lstStyle/>
          <a:p>
            <a:pPr marL="285750" indent="-285750"/>
            <a:r>
              <a:rPr lang="en-US" altLang="en-US" dirty="0">
                <a:latin typeface="Arial" panose="020B0604020202020204" pitchFamily="34" charset="0"/>
                <a:cs typeface="Arial" panose="020B0604020202020204" pitchFamily="34" charset="0"/>
              </a:rPr>
              <a:t>Expenses of veteran’s last illness allowed as a medical expense deduction for pension or parent’s DIC purposes during veteran’s lifetime cannot later be deducted as a final expense on the surviving spouse’s pension award.</a:t>
            </a: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EC8A86D0-E112-4061-9235-A3F72C6A75C9}"/>
              </a:ext>
            </a:extLst>
          </p:cNvPr>
          <p:cNvSpPr>
            <a:spLocks noGrp="1"/>
          </p:cNvSpPr>
          <p:nvPr>
            <p:ph type="sldNum" sz="quarter" idx="12"/>
          </p:nvPr>
        </p:nvSpPr>
        <p:spPr/>
        <p:txBody>
          <a:bodyPr/>
          <a:lstStyle/>
          <a:p>
            <a:fld id="{4CAD5F2D-9B97-4BA8-8E4C-890D7895E12B}" type="slidenum">
              <a:rPr lang="en-US" altLang="en-US"/>
              <a:pPr/>
              <a:t>86</a:t>
            </a:fld>
            <a:endParaRPr lang="en-US" altLang="en-US"/>
          </a:p>
        </p:txBody>
      </p:sp>
      <p:sp>
        <p:nvSpPr>
          <p:cNvPr id="257026" name="Rectangle 2">
            <a:extLst>
              <a:ext uri="{FF2B5EF4-FFF2-40B4-BE49-F238E27FC236}">
                <a16:creationId xmlns:a16="http://schemas.microsoft.com/office/drawing/2014/main" id="{562C84FB-9CA4-4D77-9DF6-BE6E2B691241}"/>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Last Expenses (cont’d)</a:t>
            </a:r>
          </a:p>
        </p:txBody>
      </p:sp>
      <p:graphicFrame>
        <p:nvGraphicFramePr>
          <p:cNvPr id="257043" name="Group 19">
            <a:extLst>
              <a:ext uri="{FF2B5EF4-FFF2-40B4-BE49-F238E27FC236}">
                <a16:creationId xmlns:a16="http://schemas.microsoft.com/office/drawing/2014/main" id="{89CE6E19-1F86-4DF6-A085-AE9CBCFF26F3}"/>
              </a:ext>
            </a:extLst>
          </p:cNvPr>
          <p:cNvGraphicFramePr>
            <a:graphicFrameLocks noGrp="1"/>
          </p:cNvGraphicFramePr>
          <p:nvPr>
            <p:extLst>
              <p:ext uri="{D42A27DB-BD31-4B8C-83A1-F6EECF244321}">
                <p14:modId xmlns:p14="http://schemas.microsoft.com/office/powerpoint/2010/main" val="3736916199"/>
              </p:ext>
            </p:extLst>
          </p:nvPr>
        </p:nvGraphicFramePr>
        <p:xfrm>
          <a:off x="609600" y="1816100"/>
          <a:ext cx="10955383" cy="3803650"/>
        </p:xfrm>
        <a:graphic>
          <a:graphicData uri="http://schemas.openxmlformats.org/drawingml/2006/table">
            <a:tbl>
              <a:tblPr/>
              <a:tblGrid>
                <a:gridCol w="4487211">
                  <a:extLst>
                    <a:ext uri="{9D8B030D-6E8A-4147-A177-3AD203B41FA5}">
                      <a16:colId xmlns:a16="http://schemas.microsoft.com/office/drawing/2014/main" val="91184332"/>
                    </a:ext>
                  </a:extLst>
                </a:gridCol>
                <a:gridCol w="6468172">
                  <a:extLst>
                    <a:ext uri="{9D8B030D-6E8A-4147-A177-3AD203B41FA5}">
                      <a16:colId xmlns:a16="http://schemas.microsoft.com/office/drawing/2014/main" val="1616716020"/>
                    </a:ext>
                  </a:extLst>
                </a:gridCol>
              </a:tblGrid>
              <a:tr h="679450">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1" i="0" u="none" strike="noStrike" cap="none" normalizeH="0" baseline="0">
                          <a:ln>
                            <a:noFill/>
                          </a:ln>
                          <a:solidFill>
                            <a:schemeClr val="tx2"/>
                          </a:solidFill>
                          <a:effectLst/>
                          <a:latin typeface="Arial" panose="020B0604020202020204" pitchFamily="34" charset="0"/>
                          <a:cs typeface="Arial" panose="020B0604020202020204" pitchFamily="34" charset="0"/>
                        </a:rPr>
                        <a:t>If the expenses are paid . .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1" i="0" u="none" strike="noStrike" cap="none" normalizeH="0" baseline="0">
                          <a:ln>
                            <a:noFill/>
                          </a:ln>
                          <a:solidFill>
                            <a:schemeClr val="tx2"/>
                          </a:solidFill>
                          <a:effectLst/>
                          <a:latin typeface="Arial" panose="020B0604020202020204" pitchFamily="34" charset="0"/>
                          <a:cs typeface="Arial" panose="020B0604020202020204" pitchFamily="34" charset="0"/>
                        </a:rPr>
                        <a:t>Then deduction of expenses . .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63627532"/>
                  </a:ext>
                </a:extLst>
              </a:tr>
              <a:tr h="3124200">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During the calendar year following the year of death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000">
                          <a:solidFill>
                            <a:schemeClr val="tx1"/>
                          </a:solidFill>
                          <a:latin typeface="Times New Roman" panose="02020603050405020304" pitchFamily="18" charset="0"/>
                          <a:cs typeface="Arial" panose="020B0604020202020204" pitchFamily="34" charset="0"/>
                        </a:defRPr>
                      </a:lvl1pPr>
                      <a:lvl2pPr marL="742950" indent="-285750">
                        <a:spcBef>
                          <a:spcPct val="20000"/>
                        </a:spcBef>
                        <a:buFont typeface="Arial" panose="020B0604020202020204" pitchFamily="34" charset="0"/>
                        <a:defRPr sz="1900">
                          <a:solidFill>
                            <a:schemeClr val="tx1"/>
                          </a:solidFill>
                          <a:latin typeface="Times New Roman" panose="02020603050405020304" pitchFamily="18" charset="0"/>
                          <a:cs typeface="Arial" panose="020B0604020202020204" pitchFamily="34" charset="0"/>
                        </a:defRPr>
                      </a:lvl2pPr>
                      <a:lvl3pPr marL="1143000" indent="-228600">
                        <a:spcBef>
                          <a:spcPct val="20000"/>
                        </a:spcBef>
                        <a:buFont typeface="Arial" panose="020B0604020202020204" pitchFamily="34" charset="0"/>
                        <a:defRPr sz="1600">
                          <a:solidFill>
                            <a:schemeClr val="tx1"/>
                          </a:solidFill>
                          <a:latin typeface="Times New Roman" panose="02020603050405020304" pitchFamily="18" charset="0"/>
                          <a:cs typeface="Arial" panose="020B0604020202020204" pitchFamily="34" charset="0"/>
                        </a:defRPr>
                      </a:lvl3pPr>
                      <a:lvl4pPr marL="16002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4pPr>
                      <a:lvl5pPr marL="2057400" indent="-228600">
                        <a:spcBef>
                          <a:spcPct val="20000"/>
                        </a:spcBef>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5pPr>
                      <a:lvl6pPr marL="25146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6pPr>
                      <a:lvl7pPr marL="29718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7pPr>
                      <a:lvl8pPr marL="34290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8pPr>
                      <a:lvl9pPr marL="3886200" indent="-228600" fontAlgn="base">
                        <a:spcBef>
                          <a:spcPct val="20000"/>
                        </a:spcBef>
                        <a:spcAft>
                          <a:spcPct val="0"/>
                        </a:spcAft>
                        <a:buFont typeface="Arial" panose="020B0604020202020204" pitchFamily="34" charset="0"/>
                        <a:defRPr sz="1300">
                          <a:solidFill>
                            <a:schemeClr val="tx1"/>
                          </a:solidFill>
                          <a:latin typeface="Times New Roman" panose="0202060305040502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Wingdings" panose="05000000000000000000" pitchFamily="2" charset="2"/>
                        <a:buNone/>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Whichever is advantageous:</a:t>
                      </a:r>
                    </a:p>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EVR period when paid</a:t>
                      </a:r>
                    </a:p>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Initial period, if period begins during the calendar year of death, </a:t>
                      </a:r>
                      <a:r>
                        <a:rPr kumimoji="0" lang="en-US" altLang="en-US" sz="2000" b="1" i="1" u="none" strike="noStrike" cap="none" normalizeH="0" baseline="0" dirty="0">
                          <a:ln>
                            <a:noFill/>
                          </a:ln>
                          <a:solidFill>
                            <a:schemeClr val="tx2"/>
                          </a:solidFill>
                          <a:effectLst/>
                          <a:latin typeface="Arial" panose="020B0604020202020204" pitchFamily="34" charset="0"/>
                          <a:cs typeface="Arial" panose="020B0604020202020204" pitchFamily="34" charset="0"/>
                        </a:rPr>
                        <a:t>or</a:t>
                      </a:r>
                    </a:p>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Any 12-month period that begins during calendar year of death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9423708"/>
                  </a:ext>
                </a:extLst>
              </a:tr>
            </a:tbl>
          </a:graphicData>
        </a:graphic>
      </p:graphicFrame>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C432B188-49DB-4304-9D34-C927560B0361}"/>
              </a:ext>
            </a:extLst>
          </p:cNvPr>
          <p:cNvSpPr>
            <a:spLocks noGrp="1"/>
          </p:cNvSpPr>
          <p:nvPr>
            <p:ph type="sldNum" sz="quarter" idx="12"/>
          </p:nvPr>
        </p:nvSpPr>
        <p:spPr/>
        <p:txBody>
          <a:bodyPr/>
          <a:lstStyle/>
          <a:p>
            <a:fld id="{366C0D82-7746-48C2-A3C0-4CE36B3F1457}" type="slidenum">
              <a:rPr lang="en-US" altLang="en-US"/>
              <a:pPr/>
              <a:t>87</a:t>
            </a:fld>
            <a:endParaRPr lang="en-US" altLang="en-US"/>
          </a:p>
        </p:txBody>
      </p:sp>
      <p:sp>
        <p:nvSpPr>
          <p:cNvPr id="258050" name="Rectangle 2">
            <a:extLst>
              <a:ext uri="{FF2B5EF4-FFF2-40B4-BE49-F238E27FC236}">
                <a16:creationId xmlns:a16="http://schemas.microsoft.com/office/drawing/2014/main" id="{DFD1B642-B803-4F3A-B92F-A5C5FC141818}"/>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Last Expenses (cont’d)</a:t>
            </a:r>
          </a:p>
        </p:txBody>
      </p:sp>
      <p:sp>
        <p:nvSpPr>
          <p:cNvPr id="258051" name="Rectangle 3">
            <a:extLst>
              <a:ext uri="{FF2B5EF4-FFF2-40B4-BE49-F238E27FC236}">
                <a16:creationId xmlns:a16="http://schemas.microsoft.com/office/drawing/2014/main" id="{A2309456-15C2-454F-8530-0997D8F73174}"/>
              </a:ext>
            </a:extLst>
          </p:cNvPr>
          <p:cNvSpPr>
            <a:spLocks noGrp="1" noChangeArrowheads="1"/>
          </p:cNvSpPr>
          <p:nvPr>
            <p:ph type="body" idx="4294967295"/>
          </p:nvPr>
        </p:nvSpPr>
        <p:spPr>
          <a:xfrm>
            <a:off x="604837" y="1790790"/>
            <a:ext cx="10982325" cy="4351338"/>
          </a:xfrm>
          <a:prstGeom prst="rect">
            <a:avLst/>
          </a:prstGeom>
          <a:ln/>
        </p:spPr>
        <p:txBody>
          <a:bodyPr vert="horz" lIns="90488" tIns="44450" rIns="90488" bIns="44450" rtlCol="0">
            <a:normAutofit/>
          </a:bodyPr>
          <a:lstStyle/>
          <a:p>
            <a:pPr marL="285750" indent="-285750"/>
            <a:r>
              <a:rPr lang="en-US" altLang="en-US" dirty="0">
                <a:latin typeface="Arial" panose="020B0604020202020204" pitchFamily="34" charset="0"/>
                <a:cs typeface="Arial" panose="020B0604020202020204" pitchFamily="34" charset="0"/>
              </a:rPr>
              <a:t>Where evidence shows payment made from claimant’s separate funds or from a joint account of claimant and another person, expenses are considered paid by claimant.</a:t>
            </a:r>
          </a:p>
          <a:p>
            <a:pPr marL="285750" indent="-285750"/>
            <a:r>
              <a:rPr lang="en-US" altLang="en-US" dirty="0">
                <a:latin typeface="Arial" panose="020B0604020202020204" pitchFamily="34" charset="0"/>
                <a:cs typeface="Arial" panose="020B0604020202020204" pitchFamily="34" charset="0"/>
              </a:rPr>
              <a:t>If a final expense deduction is allowed, and beneficiary subsequently receives reimbursement for some or all expenses, IVAP must be recalculated for the annualization period over which the deduction was allowed to remove those expenses for which reimbursement was received.</a:t>
            </a:r>
          </a:p>
          <a:p>
            <a:pPr marL="285750" indent="-285750"/>
            <a:endParaRPr lang="en-US" altLang="en-US" dirty="0"/>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3AFE9BF7-FDB1-44FA-B0DB-7A7260238389}"/>
              </a:ext>
            </a:extLst>
          </p:cNvPr>
          <p:cNvSpPr>
            <a:spLocks noGrp="1"/>
          </p:cNvSpPr>
          <p:nvPr>
            <p:ph type="sldNum" sz="quarter" idx="12"/>
          </p:nvPr>
        </p:nvSpPr>
        <p:spPr/>
        <p:txBody>
          <a:bodyPr/>
          <a:lstStyle/>
          <a:p>
            <a:fld id="{B5378251-C8D1-4FF4-BCE5-4CE0B0588B25}" type="slidenum">
              <a:rPr lang="en-US" altLang="en-US"/>
              <a:pPr/>
              <a:t>88</a:t>
            </a:fld>
            <a:endParaRPr lang="en-US" altLang="en-US"/>
          </a:p>
        </p:txBody>
      </p:sp>
      <p:sp>
        <p:nvSpPr>
          <p:cNvPr id="37890" name="Rectangle 2">
            <a:extLst>
              <a:ext uri="{FF2B5EF4-FFF2-40B4-BE49-F238E27FC236}">
                <a16:creationId xmlns:a16="http://schemas.microsoft.com/office/drawing/2014/main" id="{40B2634D-6B22-4A95-AEF3-76322D546945}"/>
              </a:ext>
            </a:extLst>
          </p:cNvPr>
          <p:cNvSpPr>
            <a:spLocks noGrp="1" noChangeArrowheads="1"/>
          </p:cNvSpPr>
          <p:nvPr>
            <p:ph type="title" idx="4294967295"/>
          </p:nvPr>
        </p:nvSpPr>
        <p:spPr>
          <a:xfrm>
            <a:off x="0" y="17463"/>
            <a:ext cx="10515600" cy="1325562"/>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Death Pension Payments</a:t>
            </a:r>
          </a:p>
        </p:txBody>
      </p:sp>
      <p:sp>
        <p:nvSpPr>
          <p:cNvPr id="37891" name="Rectangle 3">
            <a:extLst>
              <a:ext uri="{FF2B5EF4-FFF2-40B4-BE49-F238E27FC236}">
                <a16:creationId xmlns:a16="http://schemas.microsoft.com/office/drawing/2014/main" id="{C8913E0A-10FC-4CFF-BA0D-9A53E86F4528}"/>
              </a:ext>
            </a:extLst>
          </p:cNvPr>
          <p:cNvSpPr>
            <a:spLocks noGrp="1" noChangeArrowheads="1"/>
          </p:cNvSpPr>
          <p:nvPr>
            <p:ph type="body" idx="4294967295"/>
          </p:nvPr>
        </p:nvSpPr>
        <p:spPr>
          <a:xfrm>
            <a:off x="592182" y="1674019"/>
            <a:ext cx="10515600" cy="4351337"/>
          </a:xfrm>
          <a:prstGeom prst="rect">
            <a:avLst/>
          </a:prstGeom>
        </p:spPr>
        <p:txBody>
          <a:bodyPr vert="horz" lIns="90488" tIns="44450" rIns="90488" bIns="44450" rtlCol="0">
            <a:noAutofit/>
          </a:bodyPr>
          <a:lstStyle/>
          <a:p>
            <a:pPr marL="285750" indent="-285750"/>
            <a:r>
              <a:rPr lang="en-US" altLang="en-US" sz="3600" dirty="0">
                <a:latin typeface="Arial" panose="020B0604020202020204" pitchFamily="34" charset="0"/>
                <a:cs typeface="Arial" panose="020B0604020202020204" pitchFamily="34" charset="0"/>
              </a:rPr>
              <a:t>Monthly VA benefits reduced dollar for dollar of other income </a:t>
            </a:r>
            <a:r>
              <a:rPr lang="en-US" altLang="en-US" sz="3600" i="1" dirty="0">
                <a:latin typeface="Arial" panose="020B0604020202020204" pitchFamily="34" charset="0"/>
                <a:cs typeface="Arial" panose="020B0604020202020204" pitchFamily="34" charset="0"/>
              </a:rPr>
              <a:t>(i.e. Social Security, interest)</a:t>
            </a:r>
          </a:p>
          <a:p>
            <a:pPr marL="285750" indent="-285750"/>
            <a:endParaRPr lang="en-US" altLang="en-US" sz="1000" dirty="0">
              <a:latin typeface="Arial" panose="020B0604020202020204" pitchFamily="34" charset="0"/>
              <a:cs typeface="Arial" panose="020B0604020202020204" pitchFamily="34" charset="0"/>
            </a:endParaRPr>
          </a:p>
          <a:p>
            <a:pPr marL="285750" indent="-285750"/>
            <a:r>
              <a:rPr lang="en-US" altLang="en-US" sz="3600" dirty="0">
                <a:latin typeface="Arial" panose="020B0604020202020204" pitchFamily="34" charset="0"/>
                <a:cs typeface="Arial" panose="020B0604020202020204" pitchFamily="34" charset="0"/>
              </a:rPr>
              <a:t>Certain income excluded </a:t>
            </a:r>
            <a:r>
              <a:rPr lang="en-US" altLang="en-US" sz="3600" i="1" dirty="0">
                <a:latin typeface="Arial" panose="020B0604020202020204" pitchFamily="34" charset="0"/>
                <a:cs typeface="Arial" panose="020B0604020202020204" pitchFamily="34" charset="0"/>
              </a:rPr>
              <a:t>(i.e. welfare)</a:t>
            </a:r>
          </a:p>
          <a:p>
            <a:pPr marL="285750" indent="-285750"/>
            <a:endParaRPr lang="en-US" altLang="en-US" sz="1000" dirty="0">
              <a:latin typeface="Arial" panose="020B0604020202020204" pitchFamily="34" charset="0"/>
              <a:cs typeface="Arial" panose="020B0604020202020204" pitchFamily="34" charset="0"/>
            </a:endParaRPr>
          </a:p>
          <a:p>
            <a:pPr marL="285750" indent="-285750"/>
            <a:r>
              <a:rPr lang="en-US" altLang="en-US" sz="3600" dirty="0">
                <a:latin typeface="Arial" panose="020B0604020202020204" pitchFamily="34" charset="0"/>
                <a:cs typeface="Arial" panose="020B0604020202020204" pitchFamily="34" charset="0"/>
              </a:rPr>
              <a:t>Unreimbursed medical expenses over 5% of basic </a:t>
            </a:r>
            <a:r>
              <a:rPr lang="en-US" altLang="en-US" sz="3600" dirty="0">
                <a:solidFill>
                  <a:schemeClr val="hlink"/>
                </a:solidFill>
                <a:latin typeface="Arial" panose="020B0604020202020204" pitchFamily="34" charset="0"/>
                <a:cs typeface="Arial" panose="020B0604020202020204" pitchFamily="34" charset="0"/>
              </a:rPr>
              <a:t>MAPR</a:t>
            </a:r>
            <a:r>
              <a:rPr lang="en-US" altLang="en-US" sz="3600" dirty="0">
                <a:latin typeface="Arial" panose="020B0604020202020204" pitchFamily="34" charset="0"/>
                <a:cs typeface="Arial" panose="020B0604020202020204" pitchFamily="34" charset="0"/>
              </a:rPr>
              <a:t> can be used to reduce countable income</a:t>
            </a:r>
          </a:p>
          <a:p>
            <a:pPr marL="285750" indent="-285750" algn="r">
              <a:buNone/>
            </a:pPr>
            <a:r>
              <a:rPr lang="en-US" altLang="en-US" sz="2400" i="1" dirty="0">
                <a:solidFill>
                  <a:schemeClr val="hlink"/>
                </a:solidFill>
                <a:latin typeface="Arial" panose="020B0604020202020204" pitchFamily="34" charset="0"/>
                <a:cs typeface="Arial" panose="020B0604020202020204" pitchFamily="34" charset="0"/>
              </a:rPr>
              <a:t>38CFR3.272</a:t>
            </a:r>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0C196666-FEBE-4A62-AE4E-9F3A9FE10DBA}"/>
              </a:ext>
            </a:extLst>
          </p:cNvPr>
          <p:cNvSpPr>
            <a:spLocks noGrp="1"/>
          </p:cNvSpPr>
          <p:nvPr>
            <p:ph type="sldNum" sz="quarter" idx="12"/>
          </p:nvPr>
        </p:nvSpPr>
        <p:spPr/>
        <p:txBody>
          <a:bodyPr/>
          <a:lstStyle/>
          <a:p>
            <a:fld id="{D3A2855B-5461-4908-BC63-A3B294B97777}" type="slidenum">
              <a:rPr lang="en-US" altLang="en-US"/>
              <a:pPr/>
              <a:t>89</a:t>
            </a:fld>
            <a:endParaRPr lang="en-US" altLang="en-US"/>
          </a:p>
        </p:txBody>
      </p:sp>
      <p:sp>
        <p:nvSpPr>
          <p:cNvPr id="39938" name="Rectangle 2">
            <a:extLst>
              <a:ext uri="{FF2B5EF4-FFF2-40B4-BE49-F238E27FC236}">
                <a16:creationId xmlns:a16="http://schemas.microsoft.com/office/drawing/2014/main" id="{6E8C9176-F529-428D-96EA-6F60C500C890}"/>
              </a:ext>
            </a:extLst>
          </p:cNvPr>
          <p:cNvSpPr>
            <a:spLocks noGrp="1" noChangeArrowheads="1"/>
          </p:cNvSpPr>
          <p:nvPr>
            <p:ph type="title" idx="4294967295"/>
          </p:nvPr>
        </p:nvSpPr>
        <p:spPr>
          <a:xfrm>
            <a:off x="0" y="17463"/>
            <a:ext cx="10515600" cy="1325562"/>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Special Monthly Allowance</a:t>
            </a:r>
          </a:p>
        </p:txBody>
      </p:sp>
      <p:sp>
        <p:nvSpPr>
          <p:cNvPr id="39939" name="Rectangle 3">
            <a:extLst>
              <a:ext uri="{FF2B5EF4-FFF2-40B4-BE49-F238E27FC236}">
                <a16:creationId xmlns:a16="http://schemas.microsoft.com/office/drawing/2014/main" id="{CC63C716-3B3E-4FE7-9A0E-D7DAA6100759}"/>
              </a:ext>
            </a:extLst>
          </p:cNvPr>
          <p:cNvSpPr>
            <a:spLocks noGrp="1" noChangeArrowheads="1"/>
          </p:cNvSpPr>
          <p:nvPr>
            <p:ph type="body" idx="4294967295"/>
          </p:nvPr>
        </p:nvSpPr>
        <p:spPr>
          <a:xfrm>
            <a:off x="635000" y="1834334"/>
            <a:ext cx="9880600" cy="4351338"/>
          </a:xfrm>
          <a:prstGeom prst="rect">
            <a:avLst/>
          </a:prstGeom>
        </p:spPr>
        <p:txBody>
          <a:bodyPr vert="horz" lIns="90488" tIns="44450" rIns="90488" bIns="44450" rtlCol="0">
            <a:normAutofit/>
          </a:bodyPr>
          <a:lstStyle/>
          <a:p>
            <a:pPr marL="285750" indent="-285750"/>
            <a:r>
              <a:rPr lang="en-US" altLang="en-US" dirty="0">
                <a:latin typeface="Arial" panose="020B0604020202020204" pitchFamily="34" charset="0"/>
                <a:cs typeface="Arial" panose="020B0604020202020204" pitchFamily="34" charset="0"/>
              </a:rPr>
              <a:t>Provides higher maximum level of death pension rate </a:t>
            </a:r>
            <a:r>
              <a:rPr lang="en-US" altLang="en-US" b="1" dirty="0">
                <a:solidFill>
                  <a:schemeClr val="tx2"/>
                </a:solidFill>
                <a:latin typeface="Arial" panose="020B0604020202020204" pitchFamily="34" charset="0"/>
                <a:cs typeface="Arial" panose="020B0604020202020204" pitchFamily="34" charset="0"/>
              </a:rPr>
              <a:t>(MAPR)</a:t>
            </a:r>
            <a:r>
              <a:rPr lang="en-US" altLang="en-US" dirty="0">
                <a:solidFill>
                  <a:schemeClr val="tx2"/>
                </a:solidFill>
                <a:latin typeface="Arial" panose="020B0604020202020204" pitchFamily="34" charset="0"/>
                <a:cs typeface="Arial" panose="020B0604020202020204" pitchFamily="34" charset="0"/>
              </a:rPr>
              <a:t> </a:t>
            </a:r>
            <a:r>
              <a:rPr lang="en-US" altLang="en-US" dirty="0">
                <a:latin typeface="Arial" panose="020B0604020202020204" pitchFamily="34" charset="0"/>
                <a:cs typeface="Arial" panose="020B0604020202020204" pitchFamily="34" charset="0"/>
              </a:rPr>
              <a:t>for death pension</a:t>
            </a:r>
          </a:p>
          <a:p>
            <a:pPr lvl="1"/>
            <a:r>
              <a:rPr lang="en-US" altLang="en-US" dirty="0">
                <a:latin typeface="Arial" panose="020B0604020202020204" pitchFamily="34" charset="0"/>
                <a:cs typeface="Arial" panose="020B0604020202020204" pitchFamily="34" charset="0"/>
              </a:rPr>
              <a:t>Housebound level</a:t>
            </a:r>
          </a:p>
          <a:p>
            <a:pPr lvl="1"/>
            <a:r>
              <a:rPr lang="en-US" altLang="en-US" dirty="0">
                <a:latin typeface="Arial" panose="020B0604020202020204" pitchFamily="34" charset="0"/>
                <a:cs typeface="Arial" panose="020B0604020202020204" pitchFamily="34" charset="0"/>
              </a:rPr>
              <a:t>Aid and Attendance level</a:t>
            </a:r>
          </a:p>
          <a:p>
            <a:pPr marL="285750" indent="-285750"/>
            <a:r>
              <a:rPr lang="en-US" altLang="en-US" dirty="0">
                <a:latin typeface="Arial" panose="020B0604020202020204" pitchFamily="34" charset="0"/>
                <a:cs typeface="Arial" panose="020B0604020202020204" pitchFamily="34" charset="0"/>
              </a:rPr>
              <a:t>Same criteria provides for higher monthly rate for DIC</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a:extLst>
              <a:ext uri="{FF2B5EF4-FFF2-40B4-BE49-F238E27FC236}">
                <a16:creationId xmlns:a16="http://schemas.microsoft.com/office/drawing/2014/main" id="{480ABD5C-A1E7-40C8-8AAB-270B785614F9}"/>
              </a:ext>
            </a:extLst>
          </p:cNvPr>
          <p:cNvSpPr>
            <a:spLocks noGrp="1" noChangeArrowheads="1"/>
          </p:cNvSpPr>
          <p:nvPr>
            <p:ph idx="1"/>
          </p:nvPr>
        </p:nvSpPr>
        <p:spPr>
          <a:xfrm>
            <a:off x="609599" y="1473296"/>
            <a:ext cx="10744201" cy="4525962"/>
          </a:xfrm>
        </p:spPr>
        <p:txBody>
          <a:bodyPr/>
          <a:lstStyle/>
          <a:p>
            <a:pPr marL="285750" indent="-285750">
              <a:lnSpc>
                <a:spcPct val="79000"/>
              </a:lnSpc>
            </a:pPr>
            <a:r>
              <a:rPr lang="en-US" altLang="en-US" dirty="0"/>
              <a:t>Available for surviving spouse</a:t>
            </a:r>
          </a:p>
          <a:p>
            <a:pPr marL="285750" indent="-285750">
              <a:lnSpc>
                <a:spcPct val="79000"/>
              </a:lnSpc>
            </a:pPr>
            <a:endParaRPr lang="en-US" altLang="en-US" sz="1400" dirty="0"/>
          </a:p>
          <a:p>
            <a:pPr marL="285750" indent="-285750">
              <a:lnSpc>
                <a:spcPct val="79000"/>
              </a:lnSpc>
            </a:pPr>
            <a:r>
              <a:rPr lang="en-US" altLang="en-US" dirty="0"/>
              <a:t>Vet died 10-1-82 or later  (38 CFR 3.20(b))</a:t>
            </a:r>
          </a:p>
          <a:p>
            <a:pPr lvl="1">
              <a:lnSpc>
                <a:spcPct val="79000"/>
              </a:lnSpc>
            </a:pPr>
            <a:r>
              <a:rPr lang="en-US" altLang="en-US" dirty="0"/>
              <a:t>Application for surviving benefits received in 1 year from date of death</a:t>
            </a:r>
          </a:p>
          <a:p>
            <a:pPr lvl="1">
              <a:lnSpc>
                <a:spcPct val="79000"/>
              </a:lnSpc>
            </a:pPr>
            <a:r>
              <a:rPr lang="en-US" altLang="en-US" dirty="0"/>
              <a:t>Pay veteran’s rate for month of death only if greater than surviving spouse’s monthly rate</a:t>
            </a:r>
          </a:p>
          <a:p>
            <a:pPr lvl="1">
              <a:lnSpc>
                <a:spcPct val="79000"/>
              </a:lnSpc>
            </a:pPr>
            <a:r>
              <a:rPr lang="en-US" altLang="en-US" dirty="0"/>
              <a:t>Automatic payment with processing of award</a:t>
            </a:r>
          </a:p>
          <a:p>
            <a:pPr marL="285750" indent="-285750">
              <a:lnSpc>
                <a:spcPct val="80000"/>
              </a:lnSpc>
            </a:pPr>
            <a:endParaRPr lang="en-US" altLang="en-US" sz="1400" dirty="0"/>
          </a:p>
          <a:p>
            <a:pPr marL="285750" indent="-285750">
              <a:lnSpc>
                <a:spcPct val="80000"/>
              </a:lnSpc>
            </a:pPr>
            <a:r>
              <a:rPr lang="en-US" altLang="en-US" dirty="0"/>
              <a:t>Veteran died after 12-31-96 (38 CFR 3.20 (c))</a:t>
            </a:r>
          </a:p>
          <a:p>
            <a:pPr lvl="1">
              <a:lnSpc>
                <a:spcPct val="80000"/>
              </a:lnSpc>
            </a:pPr>
            <a:r>
              <a:rPr lang="en-US" altLang="en-US" dirty="0"/>
              <a:t>When not entitled under 3.20(b), pay as one-time benefit</a:t>
            </a:r>
          </a:p>
          <a:p>
            <a:pPr lvl="1">
              <a:lnSpc>
                <a:spcPct val="80000"/>
              </a:lnSpc>
            </a:pPr>
            <a:r>
              <a:rPr lang="en-US" altLang="en-US" dirty="0"/>
              <a:t>Need to claim</a:t>
            </a:r>
          </a:p>
          <a:p>
            <a:pPr marL="285750" indent="-285750" algn="r">
              <a:lnSpc>
                <a:spcPct val="79000"/>
              </a:lnSpc>
              <a:buNone/>
            </a:pPr>
            <a:endParaRPr lang="en-US" altLang="en-US" i="1" dirty="0">
              <a:solidFill>
                <a:schemeClr val="tx2"/>
              </a:solidFill>
            </a:endParaRPr>
          </a:p>
          <a:p>
            <a:pPr marL="285750" indent="-285750" algn="r">
              <a:lnSpc>
                <a:spcPct val="79000"/>
              </a:lnSpc>
              <a:buNone/>
            </a:pPr>
            <a:endParaRPr lang="en-US" altLang="en-US" i="1" dirty="0">
              <a:solidFill>
                <a:schemeClr val="tx2"/>
              </a:solidFill>
            </a:endParaRPr>
          </a:p>
          <a:p>
            <a:pPr marL="285750" indent="-285750" algn="r">
              <a:lnSpc>
                <a:spcPct val="79000"/>
              </a:lnSpc>
              <a:buNone/>
            </a:pPr>
            <a:endParaRPr lang="en-US" altLang="en-US" i="1" dirty="0">
              <a:solidFill>
                <a:schemeClr val="tx2"/>
              </a:solidFill>
            </a:endParaRPr>
          </a:p>
        </p:txBody>
      </p:sp>
      <p:sp>
        <p:nvSpPr>
          <p:cNvPr id="4" name="Slide Number Placeholder 3">
            <a:extLst>
              <a:ext uri="{FF2B5EF4-FFF2-40B4-BE49-F238E27FC236}">
                <a16:creationId xmlns:a16="http://schemas.microsoft.com/office/drawing/2014/main" id="{10073E0E-071C-411B-B966-88988081C77B}"/>
              </a:ext>
            </a:extLst>
          </p:cNvPr>
          <p:cNvSpPr>
            <a:spLocks noGrp="1"/>
          </p:cNvSpPr>
          <p:nvPr>
            <p:ph type="sldNum" sz="quarter" idx="12"/>
          </p:nvPr>
        </p:nvSpPr>
        <p:spPr/>
        <p:txBody>
          <a:bodyPr/>
          <a:lstStyle/>
          <a:p>
            <a:fld id="{3DE16C8D-AEA9-4220-BB61-C2B2315EEBB1}" type="slidenum">
              <a:rPr lang="en-US" altLang="en-US"/>
              <a:pPr/>
              <a:t>9</a:t>
            </a:fld>
            <a:endParaRPr lang="en-US" altLang="en-US"/>
          </a:p>
        </p:txBody>
      </p:sp>
      <p:sp>
        <p:nvSpPr>
          <p:cNvPr id="161794" name="Rectangle 2">
            <a:extLst>
              <a:ext uri="{FF2B5EF4-FFF2-40B4-BE49-F238E27FC236}">
                <a16:creationId xmlns:a16="http://schemas.microsoft.com/office/drawing/2014/main" id="{1961473E-8AAE-455A-A210-CB94D5DB656C}"/>
              </a:ext>
            </a:extLst>
          </p:cNvPr>
          <p:cNvSpPr>
            <a:spLocks noGrp="1" noChangeArrowheads="1"/>
          </p:cNvSpPr>
          <p:nvPr>
            <p:ph type="title"/>
          </p:nvPr>
        </p:nvSpPr>
        <p:spPr/>
        <p:txBody>
          <a:bodyPr/>
          <a:lstStyle/>
          <a:p>
            <a:r>
              <a:rPr lang="en-US" altLang="en-US"/>
              <a:t>Month of Death benefit</a:t>
            </a: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1D9E24BC-94F9-4FDC-A352-11360F219CDC}"/>
              </a:ext>
            </a:extLst>
          </p:cNvPr>
          <p:cNvSpPr>
            <a:spLocks noGrp="1"/>
          </p:cNvSpPr>
          <p:nvPr>
            <p:ph type="sldNum" sz="quarter" idx="12"/>
          </p:nvPr>
        </p:nvSpPr>
        <p:spPr/>
        <p:txBody>
          <a:bodyPr/>
          <a:lstStyle/>
          <a:p>
            <a:fld id="{EADAF1BD-2CA3-4F31-8287-7425381AC972}" type="slidenum">
              <a:rPr lang="en-US" altLang="en-US"/>
              <a:pPr/>
              <a:t>90</a:t>
            </a:fld>
            <a:endParaRPr lang="en-US" altLang="en-US"/>
          </a:p>
        </p:txBody>
      </p:sp>
      <p:sp>
        <p:nvSpPr>
          <p:cNvPr id="40962" name="Rectangle 2">
            <a:extLst>
              <a:ext uri="{FF2B5EF4-FFF2-40B4-BE49-F238E27FC236}">
                <a16:creationId xmlns:a16="http://schemas.microsoft.com/office/drawing/2014/main" id="{3C5B7437-F8DE-45AC-85FC-5DB2489BA919}"/>
              </a:ext>
            </a:extLst>
          </p:cNvPr>
          <p:cNvSpPr>
            <a:spLocks noGrp="1" noChangeArrowheads="1"/>
          </p:cNvSpPr>
          <p:nvPr>
            <p:ph type="title" idx="4294967295"/>
          </p:nvPr>
        </p:nvSpPr>
        <p:spPr>
          <a:xfrm>
            <a:off x="0" y="0"/>
            <a:ext cx="10515600" cy="1325563"/>
          </a:xfrm>
          <a:prstGeom prst="rect">
            <a:avLst/>
          </a:prstGeom>
        </p:spPr>
        <p:txBody>
          <a:bodyPr vert="horz" lIns="90488" tIns="44450" rIns="90488" bIns="44450" rtlCol="0" anchor="ctr">
            <a:normAutofit/>
          </a:bodyPr>
          <a:lstStyle/>
          <a:p>
            <a:r>
              <a:rPr lang="en-US" altLang="en-US" b="1" dirty="0">
                <a:latin typeface="Arial" panose="020B0604020202020204" pitchFamily="34" charset="0"/>
                <a:cs typeface="Arial" panose="020B0604020202020204" pitchFamily="34" charset="0"/>
              </a:rPr>
              <a:t>Housebound</a:t>
            </a:r>
          </a:p>
        </p:txBody>
      </p:sp>
      <p:sp>
        <p:nvSpPr>
          <p:cNvPr id="40963" name="Rectangle 3">
            <a:extLst>
              <a:ext uri="{FF2B5EF4-FFF2-40B4-BE49-F238E27FC236}">
                <a16:creationId xmlns:a16="http://schemas.microsoft.com/office/drawing/2014/main" id="{16D569A9-9E99-4C05-B400-51DDBA910821}"/>
              </a:ext>
            </a:extLst>
          </p:cNvPr>
          <p:cNvSpPr>
            <a:spLocks noGrp="1" noChangeArrowheads="1"/>
          </p:cNvSpPr>
          <p:nvPr>
            <p:ph type="body" idx="4294967295"/>
          </p:nvPr>
        </p:nvSpPr>
        <p:spPr>
          <a:xfrm>
            <a:off x="1119051" y="1817551"/>
            <a:ext cx="10515600" cy="4351338"/>
          </a:xfrm>
          <a:prstGeom prst="rect">
            <a:avLst/>
          </a:prstGeom>
        </p:spPr>
        <p:txBody>
          <a:bodyPr vert="horz" lIns="90488" tIns="44450" rIns="90488" bIns="44450" rtlCol="0">
            <a:noAutofit/>
          </a:bodyPr>
          <a:lstStyle/>
          <a:p>
            <a:pPr marL="285750" indent="-285750">
              <a:lnSpc>
                <a:spcPct val="100000"/>
              </a:lnSpc>
            </a:pPr>
            <a:r>
              <a:rPr lang="en-US" altLang="en-US" dirty="0">
                <a:latin typeface="Arial" panose="020B0604020202020204" pitchFamily="34" charset="0"/>
                <a:cs typeface="Arial" panose="020B0604020202020204" pitchFamily="34" charset="0"/>
              </a:rPr>
              <a:t>Criteria</a:t>
            </a:r>
          </a:p>
          <a:p>
            <a:pPr marL="742950" lvl="1" indent="-285750">
              <a:lnSpc>
                <a:spcPct val="100000"/>
              </a:lnSpc>
            </a:pPr>
            <a:r>
              <a:rPr lang="en-US" altLang="en-US" dirty="0">
                <a:latin typeface="Arial" panose="020B0604020202020204" pitchFamily="34" charset="0"/>
                <a:cs typeface="Arial" panose="020B0604020202020204" pitchFamily="34" charset="0"/>
              </a:rPr>
              <a:t>substantially confined to home (ward or clinical area, if institutionalized) or immediate premises due to disability or </a:t>
            </a:r>
          </a:p>
          <a:p>
            <a:pPr marL="742950" lvl="1" indent="-285750">
              <a:lnSpc>
                <a:spcPct val="100000"/>
              </a:lnSpc>
            </a:pPr>
            <a:r>
              <a:rPr lang="en-US" altLang="en-US" dirty="0">
                <a:latin typeface="Arial" panose="020B0604020202020204" pitchFamily="34" charset="0"/>
                <a:cs typeface="Arial" panose="020B0604020202020204" pitchFamily="34" charset="0"/>
              </a:rPr>
              <a:t>disabilities reasonably certain to be permanent</a:t>
            </a:r>
          </a:p>
          <a:p>
            <a:pPr marL="285750" indent="-285750">
              <a:lnSpc>
                <a:spcPct val="100000"/>
              </a:lnSpc>
            </a:pPr>
            <a:r>
              <a:rPr lang="en-US" altLang="en-US" dirty="0">
                <a:latin typeface="Arial" panose="020B0604020202020204" pitchFamily="34" charset="0"/>
                <a:cs typeface="Arial" panose="020B0604020202020204" pitchFamily="34" charset="0"/>
              </a:rPr>
              <a:t>Use VA Form 21-2680, Examination for Housebound Status or Permanent Need for Regular Aid and Attendance</a:t>
            </a:r>
            <a:endParaRPr lang="en-US" altLang="en-US" i="1" dirty="0">
              <a:solidFill>
                <a:schemeClr val="tx2"/>
              </a:solidFill>
              <a:latin typeface="Arial" panose="020B0604020202020204" pitchFamily="34" charset="0"/>
              <a:cs typeface="Arial" panose="020B0604020202020204" pitchFamily="34" charset="0"/>
            </a:endParaRPr>
          </a:p>
          <a:p>
            <a:pPr marL="285750" indent="-285750" algn="r">
              <a:lnSpc>
                <a:spcPct val="100000"/>
              </a:lnSpc>
              <a:buNone/>
            </a:pPr>
            <a:r>
              <a:rPr lang="en-US" altLang="en-US" sz="2800" b="1" i="1" dirty="0">
                <a:solidFill>
                  <a:schemeClr val="hlink"/>
                </a:solidFill>
                <a:latin typeface="Arial" panose="020B0604020202020204" pitchFamily="34" charset="0"/>
                <a:cs typeface="Arial" panose="020B0604020202020204" pitchFamily="34" charset="0"/>
              </a:rPr>
              <a:t>38 CFR 3.351(d)</a:t>
            </a: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6520622C-2446-4132-822B-458D1036317E}"/>
              </a:ext>
            </a:extLst>
          </p:cNvPr>
          <p:cNvSpPr>
            <a:spLocks noGrp="1"/>
          </p:cNvSpPr>
          <p:nvPr>
            <p:ph type="sldNum" sz="quarter" idx="12"/>
          </p:nvPr>
        </p:nvSpPr>
        <p:spPr/>
        <p:txBody>
          <a:bodyPr/>
          <a:lstStyle/>
          <a:p>
            <a:fld id="{843E1FF0-F759-4404-9346-924BA8D217D2}" type="slidenum">
              <a:rPr lang="en-US" altLang="en-US"/>
              <a:pPr/>
              <a:t>91</a:t>
            </a:fld>
            <a:endParaRPr lang="en-US" altLang="en-US"/>
          </a:p>
        </p:txBody>
      </p:sp>
      <p:sp>
        <p:nvSpPr>
          <p:cNvPr id="41986" name="Rectangle 2">
            <a:extLst>
              <a:ext uri="{FF2B5EF4-FFF2-40B4-BE49-F238E27FC236}">
                <a16:creationId xmlns:a16="http://schemas.microsoft.com/office/drawing/2014/main" id="{6D609219-ADC7-4CEC-AA44-27DD1085678B}"/>
              </a:ext>
            </a:extLst>
          </p:cNvPr>
          <p:cNvSpPr>
            <a:spLocks noGrp="1" noChangeArrowheads="1"/>
          </p:cNvSpPr>
          <p:nvPr>
            <p:ph type="title" idx="4294967295"/>
          </p:nvPr>
        </p:nvSpPr>
        <p:spPr>
          <a:xfrm>
            <a:off x="0" y="17463"/>
            <a:ext cx="10515600" cy="1325562"/>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Aid and Attendance</a:t>
            </a:r>
          </a:p>
        </p:txBody>
      </p:sp>
      <p:sp>
        <p:nvSpPr>
          <p:cNvPr id="41987" name="Rectangle 3">
            <a:extLst>
              <a:ext uri="{FF2B5EF4-FFF2-40B4-BE49-F238E27FC236}">
                <a16:creationId xmlns:a16="http://schemas.microsoft.com/office/drawing/2014/main" id="{E984F533-68F4-4DB7-88E9-430F31495AD2}"/>
              </a:ext>
            </a:extLst>
          </p:cNvPr>
          <p:cNvSpPr>
            <a:spLocks noGrp="1" noChangeArrowheads="1"/>
          </p:cNvSpPr>
          <p:nvPr>
            <p:ph type="body" idx="4294967295"/>
          </p:nvPr>
        </p:nvSpPr>
        <p:spPr>
          <a:xfrm>
            <a:off x="418011" y="1412694"/>
            <a:ext cx="11025188" cy="4351338"/>
          </a:xfrm>
          <a:prstGeom prst="rect">
            <a:avLst/>
          </a:prstGeom>
        </p:spPr>
        <p:txBody>
          <a:bodyPr vert="horz" lIns="90488" tIns="44450" rIns="90488" bIns="44450" rtlCol="0">
            <a:noAutofit/>
          </a:bodyPr>
          <a:lstStyle/>
          <a:p>
            <a:pPr marL="285750" indent="-285750">
              <a:lnSpc>
                <a:spcPct val="120000"/>
              </a:lnSpc>
            </a:pPr>
            <a:r>
              <a:rPr lang="en-US" altLang="en-US" sz="2800" dirty="0">
                <a:latin typeface="Arial" panose="020B0604020202020204" pitchFamily="34" charset="0"/>
                <a:cs typeface="Arial" panose="020B0604020202020204" pitchFamily="34" charset="0"/>
              </a:rPr>
              <a:t>Medical evidence shows need of aid of another person to perform personal functions of every day living (VAF 21-2680)</a:t>
            </a:r>
          </a:p>
          <a:p>
            <a:pPr marL="285750" indent="-285750">
              <a:lnSpc>
                <a:spcPct val="120000"/>
              </a:lnSpc>
            </a:pPr>
            <a:r>
              <a:rPr lang="en-US" altLang="en-US" sz="2800" dirty="0">
                <a:latin typeface="Arial" panose="020B0604020202020204" pitchFamily="34" charset="0"/>
                <a:cs typeface="Arial" panose="020B0604020202020204" pitchFamily="34" charset="0"/>
              </a:rPr>
              <a:t>Medical evidence shows individual is bedridden (VAF 21-2680)</a:t>
            </a:r>
          </a:p>
          <a:p>
            <a:pPr marL="285750" indent="-285750">
              <a:lnSpc>
                <a:spcPct val="120000"/>
              </a:lnSpc>
            </a:pPr>
            <a:r>
              <a:rPr lang="en-US" altLang="en-US" sz="2800" dirty="0">
                <a:latin typeface="Arial" panose="020B0604020202020204" pitchFamily="34" charset="0"/>
                <a:cs typeface="Arial" panose="020B0604020202020204" pitchFamily="34" charset="0"/>
              </a:rPr>
              <a:t>Patient in a nursing home (VAF 21-0779, Request for Nursing Home Information in Connection with Claim for Aid and Attendance)</a:t>
            </a:r>
          </a:p>
          <a:p>
            <a:pPr marL="285750" indent="-285750">
              <a:lnSpc>
                <a:spcPct val="120000"/>
              </a:lnSpc>
            </a:pPr>
            <a:r>
              <a:rPr lang="en-US" altLang="en-US" sz="2800" dirty="0">
                <a:latin typeface="Arial" panose="020B0604020202020204" pitchFamily="34" charset="0"/>
                <a:cs typeface="Arial" panose="020B0604020202020204" pitchFamily="34" charset="0"/>
              </a:rPr>
              <a:t>Blind</a:t>
            </a:r>
          </a:p>
          <a:p>
            <a:pPr marL="457200" lvl="1" indent="0">
              <a:lnSpc>
                <a:spcPct val="120000"/>
              </a:lnSpc>
              <a:buNone/>
            </a:pPr>
            <a:r>
              <a:rPr lang="en-US" altLang="en-US" sz="2000" b="1" i="1" dirty="0">
                <a:solidFill>
                  <a:schemeClr val="hlink"/>
                </a:solidFill>
                <a:latin typeface="Arial" panose="020B0604020202020204" pitchFamily="34" charset="0"/>
                <a:cs typeface="Arial" panose="020B0604020202020204" pitchFamily="34" charset="0"/>
              </a:rPr>
              <a:t>									38CFR3.314(b)(3) 									38CFR3.351(a)(1)</a:t>
            </a:r>
            <a:endParaRPr lang="en-US" altLang="en-US" sz="2400" b="1" i="1" dirty="0">
              <a:solidFill>
                <a:schemeClr val="hlink"/>
              </a:solidFill>
              <a:latin typeface="Arial" panose="020B0604020202020204" pitchFamily="34" charset="0"/>
              <a:cs typeface="Arial" panose="020B0604020202020204" pitchFamily="34" charset="0"/>
            </a:endParaRPr>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895B833A-CA5A-4E65-89F4-E6102EE6E57C}"/>
              </a:ext>
            </a:extLst>
          </p:cNvPr>
          <p:cNvSpPr>
            <a:spLocks noGrp="1"/>
          </p:cNvSpPr>
          <p:nvPr>
            <p:ph type="sldNum" sz="quarter" idx="12"/>
          </p:nvPr>
        </p:nvSpPr>
        <p:spPr/>
        <p:txBody>
          <a:bodyPr/>
          <a:lstStyle/>
          <a:p>
            <a:fld id="{BA9807DA-1BBC-4961-B168-8115A6A58DBE}" type="slidenum">
              <a:rPr lang="en-US" altLang="en-US"/>
              <a:pPr/>
              <a:t>92</a:t>
            </a:fld>
            <a:endParaRPr lang="en-US" altLang="en-US"/>
          </a:p>
        </p:txBody>
      </p:sp>
      <p:sp>
        <p:nvSpPr>
          <p:cNvPr id="44034" name="Rectangle 2">
            <a:extLst>
              <a:ext uri="{FF2B5EF4-FFF2-40B4-BE49-F238E27FC236}">
                <a16:creationId xmlns:a16="http://schemas.microsoft.com/office/drawing/2014/main" id="{67E85E98-CF2B-4DF1-BF7C-35C888DC3228}"/>
              </a:ext>
            </a:extLst>
          </p:cNvPr>
          <p:cNvSpPr>
            <a:spLocks noGrp="1" noChangeArrowheads="1"/>
          </p:cNvSpPr>
          <p:nvPr>
            <p:ph type="title" idx="4294967295"/>
          </p:nvPr>
        </p:nvSpPr>
        <p:spPr>
          <a:xfrm>
            <a:off x="0" y="0"/>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Duplication</a:t>
            </a:r>
          </a:p>
        </p:txBody>
      </p:sp>
      <p:sp>
        <p:nvSpPr>
          <p:cNvPr id="44035" name="Rectangle 3">
            <a:extLst>
              <a:ext uri="{FF2B5EF4-FFF2-40B4-BE49-F238E27FC236}">
                <a16:creationId xmlns:a16="http://schemas.microsoft.com/office/drawing/2014/main" id="{14CFBA90-FED1-4947-9BB4-A69A809252D6}"/>
              </a:ext>
            </a:extLst>
          </p:cNvPr>
          <p:cNvSpPr>
            <a:spLocks noGrp="1" noChangeArrowheads="1"/>
          </p:cNvSpPr>
          <p:nvPr>
            <p:ph type="body" idx="4294967295"/>
          </p:nvPr>
        </p:nvSpPr>
        <p:spPr>
          <a:xfrm>
            <a:off x="1139031" y="1790791"/>
            <a:ext cx="9913938" cy="4351338"/>
          </a:xfrm>
          <a:prstGeom prst="rect">
            <a:avLst/>
          </a:prstGeom>
        </p:spPr>
        <p:txBody>
          <a:bodyPr vert="horz" lIns="90488" tIns="44450" rIns="90488" bIns="44450" rtlCol="0">
            <a:normAutofit/>
          </a:bodyPr>
          <a:lstStyle/>
          <a:p>
            <a:pPr marL="285750" indent="-285750"/>
            <a:endParaRPr lang="en-US" altLang="en-US" dirty="0">
              <a:latin typeface="Arial" panose="020B0604020202020204" pitchFamily="34" charset="0"/>
              <a:cs typeface="Arial" panose="020B0604020202020204" pitchFamily="34" charset="0"/>
            </a:endParaRPr>
          </a:p>
          <a:p>
            <a:pPr marL="285750" indent="-285750"/>
            <a:r>
              <a:rPr lang="en-US" altLang="en-US" dirty="0">
                <a:latin typeface="Arial" panose="020B0604020202020204" pitchFamily="34" charset="0"/>
                <a:cs typeface="Arial" panose="020B0604020202020204" pitchFamily="34" charset="0"/>
              </a:rPr>
              <a:t>Cannot receive both housebound and aid and attendance at same time</a:t>
            </a:r>
          </a:p>
          <a:p>
            <a:pPr marL="285750" indent="-285750"/>
            <a:endParaRPr lang="en-US" altLang="en-US" dirty="0">
              <a:latin typeface="Arial" panose="020B0604020202020204" pitchFamily="34" charset="0"/>
              <a:cs typeface="Arial" panose="020B0604020202020204" pitchFamily="34" charset="0"/>
            </a:endParaRPr>
          </a:p>
          <a:p>
            <a:pPr marL="285750" indent="-285750"/>
            <a:r>
              <a:rPr lang="en-US" altLang="en-US" dirty="0">
                <a:latin typeface="Arial" panose="020B0604020202020204" pitchFamily="34" charset="0"/>
                <a:cs typeface="Arial" panose="020B0604020202020204" pitchFamily="34" charset="0"/>
              </a:rPr>
              <a:t>Cannot receive both DIC and death pension at same time</a:t>
            </a:r>
          </a:p>
          <a:p>
            <a:pPr marL="285750" indent="-285750">
              <a:buNone/>
            </a:pPr>
            <a:endParaRPr lang="en-US" altLang="en-US" i="1" dirty="0">
              <a:solidFill>
                <a:schemeClr val="tx2"/>
              </a:solidFill>
              <a:effectLst>
                <a:outerShdw blurRad="38100" dist="38100" dir="2700000" algn="tl">
                  <a:srgbClr val="C0C0C0"/>
                </a:outerShdw>
              </a:effectLst>
            </a:endParaRPr>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7" name="Rectangle 3">
            <a:extLst>
              <a:ext uri="{FF2B5EF4-FFF2-40B4-BE49-F238E27FC236}">
                <a16:creationId xmlns:a16="http://schemas.microsoft.com/office/drawing/2014/main" id="{9E9FE1FA-225C-456B-B7B2-930000CF8C50}"/>
              </a:ext>
            </a:extLst>
          </p:cNvPr>
          <p:cNvSpPr>
            <a:spLocks noGrp="1" noChangeArrowheads="1"/>
          </p:cNvSpPr>
          <p:nvPr>
            <p:ph idx="1"/>
          </p:nvPr>
        </p:nvSpPr>
        <p:spPr>
          <a:xfrm>
            <a:off x="838200" y="1576116"/>
            <a:ext cx="10515600" cy="4882058"/>
          </a:xfrm>
        </p:spPr>
        <p:txBody>
          <a:bodyPr>
            <a:normAutofit lnSpcReduction="10000"/>
          </a:bodyPr>
          <a:lstStyle/>
          <a:p>
            <a:pPr marL="342900" indent="-342900"/>
            <a:r>
              <a:rPr lang="en-US" altLang="en-US" dirty="0"/>
              <a:t>$90 rate</a:t>
            </a:r>
          </a:p>
          <a:p>
            <a:pPr marL="342900" indent="-342900">
              <a:lnSpc>
                <a:spcPct val="110000"/>
              </a:lnSpc>
            </a:pPr>
            <a:r>
              <a:rPr lang="en-US" altLang="en-US" dirty="0"/>
              <a:t>No survivor’s </a:t>
            </a:r>
            <a:r>
              <a:rPr lang="en-US" altLang="en-US" b="1" dirty="0">
                <a:solidFill>
                  <a:srgbClr val="FF0000"/>
                </a:solidFill>
              </a:rPr>
              <a:t>pension</a:t>
            </a:r>
            <a:r>
              <a:rPr lang="en-US" altLang="en-US" dirty="0"/>
              <a:t> in excess of $90 per month paid to or for beneficiary for any period after month in which Medicaid payments begin</a:t>
            </a:r>
          </a:p>
          <a:p>
            <a:pPr marL="342900" indent="-342900"/>
            <a:r>
              <a:rPr lang="en-US" altLang="en-US" dirty="0"/>
              <a:t>Applies to: </a:t>
            </a:r>
          </a:p>
          <a:p>
            <a:pPr marL="742950" lvl="1" indent="-285750"/>
            <a:r>
              <a:rPr lang="en-US" altLang="en-US" dirty="0"/>
              <a:t>veteran without a spouse or child</a:t>
            </a:r>
          </a:p>
          <a:p>
            <a:pPr marL="742950" lvl="1" indent="-285750"/>
            <a:r>
              <a:rPr lang="en-US" altLang="en-US" dirty="0"/>
              <a:t>surviving spouse without a child</a:t>
            </a:r>
          </a:p>
          <a:p>
            <a:pPr marL="742950" lvl="1" indent="-285750"/>
            <a:r>
              <a:rPr lang="en-US" altLang="en-US" dirty="0"/>
              <a:t>surviving child </a:t>
            </a:r>
            <a:r>
              <a:rPr lang="en-US" altLang="en-US" i="1" dirty="0"/>
              <a:t>(effective 10-18-18)</a:t>
            </a:r>
          </a:p>
          <a:p>
            <a:pPr marL="342900" indent="-342900" algn="r">
              <a:buNone/>
            </a:pPr>
            <a:endParaRPr lang="en-US" altLang="en-US" dirty="0"/>
          </a:p>
          <a:p>
            <a:pPr marL="342900" indent="-342900" algn="r">
              <a:buNone/>
            </a:pPr>
            <a:r>
              <a:rPr lang="en-US" altLang="en-US" sz="2400" b="1" i="1" dirty="0">
                <a:solidFill>
                  <a:schemeClr val="hlink"/>
                </a:solidFill>
              </a:rPr>
              <a:t>38 CFR 3.551</a:t>
            </a:r>
          </a:p>
        </p:txBody>
      </p:sp>
      <p:sp>
        <p:nvSpPr>
          <p:cNvPr id="4" name="Slide Number Placeholder 3">
            <a:extLst>
              <a:ext uri="{FF2B5EF4-FFF2-40B4-BE49-F238E27FC236}">
                <a16:creationId xmlns:a16="http://schemas.microsoft.com/office/drawing/2014/main" id="{AF2D56D1-75F7-47A5-9E2B-36B93F3DA5FC}"/>
              </a:ext>
            </a:extLst>
          </p:cNvPr>
          <p:cNvSpPr>
            <a:spLocks noGrp="1"/>
          </p:cNvSpPr>
          <p:nvPr>
            <p:ph type="sldNum" sz="quarter" idx="12"/>
          </p:nvPr>
        </p:nvSpPr>
        <p:spPr/>
        <p:txBody>
          <a:bodyPr/>
          <a:lstStyle/>
          <a:p>
            <a:fld id="{9567C885-C42D-4597-8A72-C2BEB4927190}" type="slidenum">
              <a:rPr lang="en-US" altLang="en-US"/>
              <a:pPr/>
              <a:t>93</a:t>
            </a:fld>
            <a:endParaRPr lang="en-US" altLang="en-US"/>
          </a:p>
        </p:txBody>
      </p:sp>
      <p:sp>
        <p:nvSpPr>
          <p:cNvPr id="349186" name="Rectangle 2">
            <a:extLst>
              <a:ext uri="{FF2B5EF4-FFF2-40B4-BE49-F238E27FC236}">
                <a16:creationId xmlns:a16="http://schemas.microsoft.com/office/drawing/2014/main" id="{8F0AFB3D-391A-4190-A7D0-6E3CA4E085AB}"/>
              </a:ext>
            </a:extLst>
          </p:cNvPr>
          <p:cNvSpPr>
            <a:spLocks noGrp="1" noChangeArrowheads="1"/>
          </p:cNvSpPr>
          <p:nvPr>
            <p:ph type="title"/>
          </p:nvPr>
        </p:nvSpPr>
        <p:spPr/>
        <p:txBody>
          <a:bodyPr/>
          <a:lstStyle/>
          <a:p>
            <a:r>
              <a:rPr lang="en-US" altLang="en-US"/>
              <a:t>$90 Medicaid rate</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5" name="Rectangle 3">
            <a:extLst>
              <a:ext uri="{FF2B5EF4-FFF2-40B4-BE49-F238E27FC236}">
                <a16:creationId xmlns:a16="http://schemas.microsoft.com/office/drawing/2014/main" id="{75BCA032-481C-40B1-8094-D8F3B4F3DD24}"/>
              </a:ext>
            </a:extLst>
          </p:cNvPr>
          <p:cNvSpPr>
            <a:spLocks noGrp="1" noChangeArrowheads="1"/>
          </p:cNvSpPr>
          <p:nvPr>
            <p:ph idx="1"/>
          </p:nvPr>
        </p:nvSpPr>
        <p:spPr>
          <a:xfrm>
            <a:off x="609599" y="1873251"/>
            <a:ext cx="10990217" cy="4525963"/>
          </a:xfrm>
        </p:spPr>
        <p:txBody>
          <a:bodyPr/>
          <a:lstStyle/>
          <a:p>
            <a:r>
              <a:rPr lang="en-US" altLang="en-US" dirty="0"/>
              <a:t>No impact</a:t>
            </a:r>
          </a:p>
          <a:p>
            <a:r>
              <a:rPr lang="en-US" altLang="en-US" dirty="0"/>
              <a:t>Medicaid determines amount allowed for incidentals which generally is below $90</a:t>
            </a:r>
          </a:p>
          <a:p>
            <a:r>
              <a:rPr lang="en-US" altLang="en-US" dirty="0"/>
              <a:t>May want to consider election of death pension for survivor to receive higher benefit </a:t>
            </a:r>
            <a:r>
              <a:rPr lang="en-US" altLang="en-US" i="1" dirty="0"/>
              <a:t>(if eligible)</a:t>
            </a:r>
          </a:p>
          <a:p>
            <a:r>
              <a:rPr lang="en-US" altLang="en-US" dirty="0"/>
              <a:t>Survivor would have to meet criteria for death pension</a:t>
            </a:r>
          </a:p>
        </p:txBody>
      </p:sp>
      <p:sp>
        <p:nvSpPr>
          <p:cNvPr id="4" name="Slide Number Placeholder 3">
            <a:extLst>
              <a:ext uri="{FF2B5EF4-FFF2-40B4-BE49-F238E27FC236}">
                <a16:creationId xmlns:a16="http://schemas.microsoft.com/office/drawing/2014/main" id="{9E458B11-7C42-4432-B671-FBEF6F0507D1}"/>
              </a:ext>
            </a:extLst>
          </p:cNvPr>
          <p:cNvSpPr>
            <a:spLocks noGrp="1"/>
          </p:cNvSpPr>
          <p:nvPr>
            <p:ph type="sldNum" sz="quarter" idx="12"/>
          </p:nvPr>
        </p:nvSpPr>
        <p:spPr/>
        <p:txBody>
          <a:bodyPr/>
          <a:lstStyle/>
          <a:p>
            <a:fld id="{640762FB-7920-420F-934E-56331442007C}" type="slidenum">
              <a:rPr lang="en-US" altLang="en-US"/>
              <a:pPr/>
              <a:t>94</a:t>
            </a:fld>
            <a:endParaRPr lang="en-US" altLang="en-US"/>
          </a:p>
        </p:txBody>
      </p:sp>
      <p:sp>
        <p:nvSpPr>
          <p:cNvPr id="346114" name="Rectangle 2">
            <a:extLst>
              <a:ext uri="{FF2B5EF4-FFF2-40B4-BE49-F238E27FC236}">
                <a16:creationId xmlns:a16="http://schemas.microsoft.com/office/drawing/2014/main" id="{7B337E05-D196-4AB5-BD92-5A309A08224C}"/>
              </a:ext>
            </a:extLst>
          </p:cNvPr>
          <p:cNvSpPr>
            <a:spLocks noGrp="1" noChangeArrowheads="1"/>
          </p:cNvSpPr>
          <p:nvPr>
            <p:ph type="title"/>
          </p:nvPr>
        </p:nvSpPr>
        <p:spPr/>
        <p:txBody>
          <a:bodyPr/>
          <a:lstStyle/>
          <a:p>
            <a:r>
              <a:rPr lang="en-US" altLang="en-US" dirty="0"/>
              <a:t>Medicaid Impact on DIC Surviving Spouse/child</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3C509BFF-D502-45A3-958D-25657AAF7D49}"/>
              </a:ext>
            </a:extLst>
          </p:cNvPr>
          <p:cNvSpPr>
            <a:spLocks noGrp="1"/>
          </p:cNvSpPr>
          <p:nvPr>
            <p:ph type="sldNum" sz="quarter" idx="12"/>
          </p:nvPr>
        </p:nvSpPr>
        <p:spPr/>
        <p:txBody>
          <a:bodyPr/>
          <a:lstStyle/>
          <a:p>
            <a:fld id="{A87EAFAF-BB45-434C-BF6F-9AAF07FB9B03}" type="slidenum">
              <a:rPr lang="en-US" altLang="en-US"/>
              <a:pPr/>
              <a:t>95</a:t>
            </a:fld>
            <a:endParaRPr lang="en-US" altLang="en-US"/>
          </a:p>
        </p:txBody>
      </p:sp>
      <p:sp>
        <p:nvSpPr>
          <p:cNvPr id="268290" name="Rectangle 2">
            <a:extLst>
              <a:ext uri="{FF2B5EF4-FFF2-40B4-BE49-F238E27FC236}">
                <a16:creationId xmlns:a16="http://schemas.microsoft.com/office/drawing/2014/main" id="{DD2875EE-7833-4AD4-8AC8-AB186AA0C8F5}"/>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Pension Benefit Rates</a:t>
            </a:r>
          </a:p>
        </p:txBody>
      </p:sp>
      <p:sp>
        <p:nvSpPr>
          <p:cNvPr id="268291" name="Rectangle 3">
            <a:extLst>
              <a:ext uri="{FF2B5EF4-FFF2-40B4-BE49-F238E27FC236}">
                <a16:creationId xmlns:a16="http://schemas.microsoft.com/office/drawing/2014/main" id="{253AC3E1-64A6-451E-916F-D902A4EBE39F}"/>
              </a:ext>
            </a:extLst>
          </p:cNvPr>
          <p:cNvSpPr>
            <a:spLocks noGrp="1" noChangeArrowheads="1"/>
          </p:cNvSpPr>
          <p:nvPr>
            <p:ph type="body" idx="4294967295"/>
          </p:nvPr>
        </p:nvSpPr>
        <p:spPr>
          <a:xfrm>
            <a:off x="635000" y="1325563"/>
            <a:ext cx="11557000" cy="4495800"/>
          </a:xfrm>
          <a:prstGeom prst="rect">
            <a:avLst/>
          </a:prstGeom>
          <a:ln/>
        </p:spPr>
        <p:txBody>
          <a:bodyPr vert="horz" lIns="90488" tIns="44450" rIns="90488" bIns="44450" rtlCol="0">
            <a:noAutofit/>
          </a:bodyPr>
          <a:lstStyle/>
          <a:p>
            <a:pPr marL="342900" indent="-342900">
              <a:lnSpc>
                <a:spcPct val="100000"/>
              </a:lnSpc>
            </a:pPr>
            <a:r>
              <a:rPr lang="en-US" altLang="en-US" sz="2400" dirty="0">
                <a:latin typeface="Arial" panose="020B0604020202020204" pitchFamily="34" charset="0"/>
                <a:cs typeface="Arial" panose="020B0604020202020204" pitchFamily="34" charset="0"/>
              </a:rPr>
              <a:t>Affected by income</a:t>
            </a:r>
          </a:p>
          <a:p>
            <a:pPr marL="742950" lvl="1" indent="-285750">
              <a:lnSpc>
                <a:spcPct val="100000"/>
              </a:lnSpc>
            </a:pPr>
            <a:r>
              <a:rPr lang="en-US" altLang="en-US" sz="2400" dirty="0">
                <a:latin typeface="Arial" panose="020B0604020202020204" pitchFamily="34" charset="0"/>
                <a:cs typeface="Arial" panose="020B0604020202020204" pitchFamily="34" charset="0"/>
              </a:rPr>
              <a:t>Surviving spouse</a:t>
            </a:r>
          </a:p>
          <a:p>
            <a:pPr marL="742950" lvl="1" indent="-285750">
              <a:lnSpc>
                <a:spcPct val="100000"/>
              </a:lnSpc>
            </a:pPr>
            <a:r>
              <a:rPr lang="en-US" altLang="en-US" sz="2400" dirty="0">
                <a:latin typeface="Arial" panose="020B0604020202020204" pitchFamily="34" charset="0"/>
                <a:cs typeface="Arial" panose="020B0604020202020204" pitchFamily="34" charset="0"/>
              </a:rPr>
              <a:t>Child not in spouse custody</a:t>
            </a:r>
          </a:p>
          <a:p>
            <a:pPr marL="342900" indent="-342900">
              <a:lnSpc>
                <a:spcPct val="100000"/>
              </a:lnSpc>
            </a:pPr>
            <a:r>
              <a:rPr lang="en-US" altLang="en-US" sz="2400" dirty="0">
                <a:latin typeface="Arial" panose="020B0604020202020204" pitchFamily="34" charset="0"/>
                <a:cs typeface="Arial" panose="020B0604020202020204" pitchFamily="34" charset="0"/>
              </a:rPr>
              <a:t>Remarriage terminates benefit for surviving spouse</a:t>
            </a:r>
          </a:p>
          <a:p>
            <a:pPr marL="742950" lvl="1" indent="-285750">
              <a:lnSpc>
                <a:spcPct val="100000"/>
              </a:lnSpc>
            </a:pPr>
            <a:r>
              <a:rPr lang="en-US" altLang="en-US" sz="2400" b="1" u="sng" dirty="0">
                <a:latin typeface="Arial" panose="020B0604020202020204" pitchFamily="34" charset="0"/>
                <a:cs typeface="Arial" panose="020B0604020202020204" pitchFamily="34" charset="0"/>
              </a:rPr>
              <a:t>No restoration</a:t>
            </a:r>
            <a:r>
              <a:rPr lang="en-US" altLang="en-US" sz="2400" dirty="0">
                <a:latin typeface="Arial" panose="020B0604020202020204" pitchFamily="34" charset="0"/>
                <a:cs typeface="Arial" panose="020B0604020202020204" pitchFamily="34" charset="0"/>
              </a:rPr>
              <a:t> following termination of remarriage </a:t>
            </a:r>
            <a:r>
              <a:rPr lang="en-US" altLang="en-US" sz="2400" i="1" dirty="0">
                <a:latin typeface="Arial" panose="020B0604020202020204" pitchFamily="34" charset="0"/>
                <a:cs typeface="Arial" panose="020B0604020202020204" pitchFamily="34" charset="0"/>
              </a:rPr>
              <a:t>(different from DIC)</a:t>
            </a:r>
          </a:p>
          <a:p>
            <a:pPr marL="342900" indent="-342900">
              <a:lnSpc>
                <a:spcPct val="100000"/>
              </a:lnSpc>
            </a:pPr>
            <a:r>
              <a:rPr lang="en-US" altLang="en-US" sz="2400" dirty="0">
                <a:latin typeface="Arial" panose="020B0604020202020204" pitchFamily="34" charset="0"/>
                <a:cs typeface="Arial" panose="020B0604020202020204" pitchFamily="34" charset="0"/>
              </a:rPr>
              <a:t>Surviving spouse</a:t>
            </a:r>
          </a:p>
          <a:p>
            <a:pPr marL="742950" lvl="1" indent="-285750">
              <a:lnSpc>
                <a:spcPct val="100000"/>
              </a:lnSpc>
            </a:pPr>
            <a:r>
              <a:rPr lang="en-US" altLang="en-US" sz="2400" dirty="0">
                <a:latin typeface="Arial" panose="020B0604020202020204" pitchFamily="34" charset="0"/>
                <a:cs typeface="Arial" panose="020B0604020202020204" pitchFamily="34" charset="0"/>
              </a:rPr>
              <a:t>MAPR – Maximum annual pension rate – adjusts periodically for cost of living</a:t>
            </a:r>
          </a:p>
          <a:p>
            <a:pPr marL="742950" lvl="1" indent="-285750">
              <a:lnSpc>
                <a:spcPct val="100000"/>
              </a:lnSpc>
            </a:pPr>
            <a:r>
              <a:rPr lang="en-US" altLang="en-US" sz="2400" dirty="0">
                <a:latin typeface="Arial" panose="020B0604020202020204" pitchFamily="34" charset="0"/>
                <a:cs typeface="Arial" panose="020B0604020202020204" pitchFamily="34" charset="0"/>
              </a:rPr>
              <a:t>IVAP – countable income for VA purposes</a:t>
            </a:r>
          </a:p>
          <a:p>
            <a:pPr marL="342900" indent="-342900">
              <a:lnSpc>
                <a:spcPct val="100000"/>
              </a:lnSpc>
            </a:pPr>
            <a:r>
              <a:rPr lang="en-US" altLang="en-US" sz="2400" dirty="0">
                <a:latin typeface="Arial" panose="020B0604020202020204" pitchFamily="34" charset="0"/>
                <a:cs typeface="Arial" panose="020B0604020202020204" pitchFamily="34" charset="0"/>
              </a:rPr>
              <a:t>Child’s rate</a:t>
            </a:r>
          </a:p>
          <a:p>
            <a:pPr marL="742950" lvl="1" indent="-285750">
              <a:lnSpc>
                <a:spcPct val="100000"/>
              </a:lnSpc>
            </a:pPr>
            <a:r>
              <a:rPr lang="en-US" altLang="en-US" sz="2400" dirty="0">
                <a:latin typeface="Arial" panose="020B0604020202020204" pitchFamily="34" charset="0"/>
                <a:cs typeface="Arial" panose="020B0604020202020204" pitchFamily="34" charset="0"/>
              </a:rPr>
              <a:t>Much lower MAPR</a:t>
            </a:r>
          </a:p>
          <a:p>
            <a:pPr marL="742950" lvl="1" indent="-285750">
              <a:lnSpc>
                <a:spcPct val="100000"/>
              </a:lnSpc>
            </a:pPr>
            <a:r>
              <a:rPr lang="en-US" altLang="en-US" sz="2400" dirty="0">
                <a:latin typeface="Arial" panose="020B0604020202020204" pitchFamily="34" charset="0"/>
                <a:cs typeface="Arial" panose="020B0604020202020204" pitchFamily="34" charset="0"/>
              </a:rPr>
              <a:t>Calculation same as for surviving spouse</a:t>
            </a:r>
          </a:p>
          <a:p>
            <a:pPr marL="342900" indent="-342900">
              <a:lnSpc>
                <a:spcPct val="79000"/>
              </a:lnSpc>
            </a:pPr>
            <a:endParaRPr lang="en-US" altLang="en-US" i="1" dirty="0"/>
          </a:p>
          <a:p>
            <a:pPr marL="742950" lvl="1" indent="-285750">
              <a:lnSpc>
                <a:spcPct val="79000"/>
              </a:lnSpc>
            </a:pPr>
            <a:endParaRPr lang="en-US" altLang="en-US" dirty="0"/>
          </a:p>
          <a:p>
            <a:pPr marL="742950" lvl="1" indent="-285750">
              <a:lnSpc>
                <a:spcPct val="79000"/>
              </a:lnSpc>
            </a:pPr>
            <a:endParaRPr lang="en-US" altLang="en-US" sz="1900" dirty="0"/>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
            <a:extLst>
              <a:ext uri="{FF2B5EF4-FFF2-40B4-BE49-F238E27FC236}">
                <a16:creationId xmlns:a16="http://schemas.microsoft.com/office/drawing/2014/main" id="{D7E6E19D-1859-4778-B944-4DEAFB531607}"/>
              </a:ext>
            </a:extLst>
          </p:cNvPr>
          <p:cNvSpPr>
            <a:spLocks noGrp="1"/>
          </p:cNvSpPr>
          <p:nvPr>
            <p:ph type="sldNum" sz="quarter" idx="12"/>
          </p:nvPr>
        </p:nvSpPr>
        <p:spPr/>
        <p:txBody>
          <a:bodyPr/>
          <a:lstStyle/>
          <a:p>
            <a:fld id="{2B776E2A-7762-44EA-917D-06F7AA1A6808}" type="slidenum">
              <a:rPr lang="en-US" altLang="en-US"/>
              <a:pPr/>
              <a:t>96</a:t>
            </a:fld>
            <a:endParaRPr lang="en-US" altLang="en-US"/>
          </a:p>
        </p:txBody>
      </p:sp>
      <p:sp>
        <p:nvSpPr>
          <p:cNvPr id="108546" name="Rectangle 2">
            <a:extLst>
              <a:ext uri="{FF2B5EF4-FFF2-40B4-BE49-F238E27FC236}">
                <a16:creationId xmlns:a16="http://schemas.microsoft.com/office/drawing/2014/main" id="{4CEA866E-B6C9-4E4E-BF1E-28BA900F3BDB}"/>
              </a:ext>
            </a:extLst>
          </p:cNvPr>
          <p:cNvSpPr>
            <a:spLocks noGrp="1" noChangeArrowheads="1"/>
          </p:cNvSpPr>
          <p:nvPr>
            <p:ph type="title" idx="4294967295"/>
          </p:nvPr>
        </p:nvSpPr>
        <p:spPr>
          <a:xfrm>
            <a:off x="0" y="22225"/>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Determining monthly death pension rate</a:t>
            </a:r>
          </a:p>
        </p:txBody>
      </p:sp>
      <p:sp>
        <p:nvSpPr>
          <p:cNvPr id="108547" name="Rectangle 3">
            <a:extLst>
              <a:ext uri="{FF2B5EF4-FFF2-40B4-BE49-F238E27FC236}">
                <a16:creationId xmlns:a16="http://schemas.microsoft.com/office/drawing/2014/main" id="{BFAA59E3-99B1-4731-AD03-2C035B2C3115}"/>
              </a:ext>
            </a:extLst>
          </p:cNvPr>
          <p:cNvSpPr>
            <a:spLocks noGrp="1" noChangeArrowheads="1"/>
          </p:cNvSpPr>
          <p:nvPr>
            <p:ph type="body" idx="4294967295"/>
          </p:nvPr>
        </p:nvSpPr>
        <p:spPr>
          <a:xfrm>
            <a:off x="1096963" y="1654175"/>
            <a:ext cx="11095037" cy="4522788"/>
          </a:xfrm>
          <a:prstGeom prst="rect">
            <a:avLst/>
          </a:prstGeom>
        </p:spPr>
        <p:txBody>
          <a:bodyPr vert="horz" lIns="90488" tIns="44450" rIns="90488" bIns="44450" rtlCol="0">
            <a:normAutofit/>
          </a:bodyPr>
          <a:lstStyle/>
          <a:p>
            <a:pPr marL="285750" indent="-285750"/>
            <a:r>
              <a:rPr lang="en-US" altLang="en-US" dirty="0">
                <a:latin typeface="Arial" panose="020B0604020202020204" pitchFamily="34" charset="0"/>
                <a:cs typeface="Arial" panose="020B0604020202020204" pitchFamily="34" charset="0"/>
              </a:rPr>
              <a:t>Compute IVAP</a:t>
            </a:r>
          </a:p>
          <a:p>
            <a:pPr marL="285750" indent="-285750"/>
            <a:r>
              <a:rPr lang="en-US" altLang="en-US" dirty="0">
                <a:latin typeface="Arial" panose="020B0604020202020204" pitchFamily="34" charset="0"/>
                <a:cs typeface="Arial" panose="020B0604020202020204" pitchFamily="34" charset="0"/>
              </a:rPr>
              <a:t>Identify applicable MAPR</a:t>
            </a:r>
          </a:p>
          <a:p>
            <a:pPr marL="285750" indent="-285750"/>
            <a:r>
              <a:rPr lang="en-US" altLang="en-US" dirty="0">
                <a:latin typeface="Arial" panose="020B0604020202020204" pitchFamily="34" charset="0"/>
                <a:cs typeface="Arial" panose="020B0604020202020204" pitchFamily="34" charset="0"/>
              </a:rPr>
              <a:t>Subtract IVAP from MAPR</a:t>
            </a:r>
          </a:p>
          <a:p>
            <a:pPr marL="285750" indent="-285750"/>
            <a:r>
              <a:rPr lang="en-US" altLang="en-US" dirty="0">
                <a:latin typeface="Arial" panose="020B0604020202020204" pitchFamily="34" charset="0"/>
                <a:cs typeface="Arial" panose="020B0604020202020204" pitchFamily="34" charset="0"/>
              </a:rPr>
              <a:t>Divide by 12 and drop all cents to get monthly pension rate</a:t>
            </a:r>
          </a:p>
        </p:txBody>
      </p:sp>
      <p:pic>
        <p:nvPicPr>
          <p:cNvPr id="273412" name="Picture 4">
            <a:extLst>
              <a:ext uri="{FF2B5EF4-FFF2-40B4-BE49-F238E27FC236}">
                <a16:creationId xmlns:a16="http://schemas.microsoft.com/office/drawing/2014/main" id="{C1087385-D5FE-4C09-A5E7-916D418DD46E}"/>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2163" y="4270376"/>
            <a:ext cx="29003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73413" name="Picture 5">
            <a:extLst>
              <a:ext uri="{FF2B5EF4-FFF2-40B4-BE49-F238E27FC236}">
                <a16:creationId xmlns:a16="http://schemas.microsoft.com/office/drawing/2014/main" id="{FF37B04E-DF41-42A3-981C-DC185DAE1428}"/>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8601" y="4767264"/>
            <a:ext cx="2900363"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73414" name="AutoShape 6">
            <a:extLst>
              <a:ext uri="{FF2B5EF4-FFF2-40B4-BE49-F238E27FC236}">
                <a16:creationId xmlns:a16="http://schemas.microsoft.com/office/drawing/2014/main" id="{022D9D59-5B1D-4CA5-9864-459CA55C4FE6}"/>
              </a:ext>
            </a:extLst>
          </p:cNvPr>
          <p:cNvSpPr>
            <a:spLocks noChangeArrowheads="1"/>
          </p:cNvSpPr>
          <p:nvPr/>
        </p:nvSpPr>
        <p:spPr bwMode="auto">
          <a:xfrm rot="16200000" flipH="1">
            <a:off x="9094788" y="4525963"/>
            <a:ext cx="1282700" cy="444500"/>
          </a:xfrm>
          <a:prstGeom prst="rightArrow">
            <a:avLst>
              <a:gd name="adj1" fmla="val 50000"/>
              <a:gd name="adj2" fmla="val 144299"/>
            </a:avLst>
          </a:prstGeom>
          <a:solidFill>
            <a:schemeClr val="bg1"/>
          </a:solidFill>
          <a:ln w="12700">
            <a:solidFill>
              <a:schemeClr val="tx1"/>
            </a:solidFill>
            <a:miter lim="800000"/>
            <a:headEnd/>
            <a:tailEnd/>
          </a:ln>
        </p:spPr>
        <p:txBody>
          <a:bodyPr vert="eaVert"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2400">
              <a:latin typeface="Times New Roman" panose="02020603050405020304" pitchFamily="18" charset="0"/>
            </a:endParaRPr>
          </a:p>
        </p:txBody>
      </p:sp>
      <p:sp>
        <p:nvSpPr>
          <p:cNvPr id="273415" name="AutoShape 7">
            <a:extLst>
              <a:ext uri="{FF2B5EF4-FFF2-40B4-BE49-F238E27FC236}">
                <a16:creationId xmlns:a16="http://schemas.microsoft.com/office/drawing/2014/main" id="{F592E403-5E5D-4682-8FA5-B9222BA30B00}"/>
              </a:ext>
            </a:extLst>
          </p:cNvPr>
          <p:cNvSpPr>
            <a:spLocks noChangeArrowheads="1"/>
          </p:cNvSpPr>
          <p:nvPr/>
        </p:nvSpPr>
        <p:spPr bwMode="auto">
          <a:xfrm rot="16200000">
            <a:off x="4711700" y="4713288"/>
            <a:ext cx="1206500" cy="444500"/>
          </a:xfrm>
          <a:prstGeom prst="rightArrow">
            <a:avLst>
              <a:gd name="adj1" fmla="val 50000"/>
              <a:gd name="adj2" fmla="val 135727"/>
            </a:avLst>
          </a:prstGeom>
          <a:solidFill>
            <a:schemeClr val="bg1"/>
          </a:solidFill>
          <a:ln w="12700">
            <a:solidFill>
              <a:schemeClr val="tx1"/>
            </a:solidFill>
            <a:miter lim="800000"/>
            <a:headEnd/>
            <a:tailEnd/>
          </a:ln>
        </p:spPr>
        <p:txBody>
          <a:bodyPr vert="eaVert"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2400">
              <a:latin typeface="Times New Roman" panose="02020603050405020304" pitchFamily="18" charset="0"/>
            </a:endParaRPr>
          </a:p>
        </p:txBody>
      </p:sp>
      <p:sp>
        <p:nvSpPr>
          <p:cNvPr id="273416" name="Rectangle 8">
            <a:extLst>
              <a:ext uri="{FF2B5EF4-FFF2-40B4-BE49-F238E27FC236}">
                <a16:creationId xmlns:a16="http://schemas.microsoft.com/office/drawing/2014/main" id="{1AE75122-0C64-41E6-AFBE-29CBC1B39DB1}"/>
              </a:ext>
            </a:extLst>
          </p:cNvPr>
          <p:cNvSpPr>
            <a:spLocks noChangeArrowheads="1"/>
          </p:cNvSpPr>
          <p:nvPr/>
        </p:nvSpPr>
        <p:spPr bwMode="auto">
          <a:xfrm>
            <a:off x="2427288" y="5661025"/>
            <a:ext cx="2165658" cy="4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r>
              <a:rPr lang="en-US" altLang="en-US" sz="2400" b="1">
                <a:solidFill>
                  <a:srgbClr val="000000"/>
                </a:solidFill>
              </a:rPr>
              <a:t>Other income</a:t>
            </a:r>
          </a:p>
        </p:txBody>
      </p:sp>
      <p:sp>
        <p:nvSpPr>
          <p:cNvPr id="273417" name="Rectangle 9">
            <a:extLst>
              <a:ext uri="{FF2B5EF4-FFF2-40B4-BE49-F238E27FC236}">
                <a16:creationId xmlns:a16="http://schemas.microsoft.com/office/drawing/2014/main" id="{780742E3-3AD2-4686-9F6C-342793BB40EF}"/>
              </a:ext>
            </a:extLst>
          </p:cNvPr>
          <p:cNvSpPr>
            <a:spLocks noChangeArrowheads="1"/>
          </p:cNvSpPr>
          <p:nvPr/>
        </p:nvSpPr>
        <p:spPr bwMode="auto">
          <a:xfrm>
            <a:off x="7165975" y="5502275"/>
            <a:ext cx="1893888" cy="4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r>
              <a:rPr lang="en-US" altLang="en-US" sz="2400" b="1">
                <a:solidFill>
                  <a:srgbClr val="000000"/>
                </a:solidFill>
              </a:rPr>
              <a:t>VA Pension</a:t>
            </a:r>
          </a:p>
        </p:txBody>
      </p:sp>
      <p:sp>
        <p:nvSpPr>
          <p:cNvPr id="273418" name="Rectangle 10">
            <a:extLst>
              <a:ext uri="{FF2B5EF4-FFF2-40B4-BE49-F238E27FC236}">
                <a16:creationId xmlns:a16="http://schemas.microsoft.com/office/drawing/2014/main" id="{A10AFC19-E311-41CC-844F-ECC9E8E730DF}"/>
              </a:ext>
            </a:extLst>
          </p:cNvPr>
          <p:cNvSpPr>
            <a:spLocks noChangeArrowheads="1"/>
          </p:cNvSpPr>
          <p:nvPr/>
        </p:nvSpPr>
        <p:spPr bwMode="auto">
          <a:xfrm>
            <a:off x="5824539" y="4632325"/>
            <a:ext cx="477837"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r>
              <a:rPr lang="en-US" altLang="en-US" sz="4000" b="1"/>
              <a:t>=</a:t>
            </a:r>
          </a:p>
        </p:txBody>
      </p:sp>
    </p:spTree>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DEC343F0-2908-4896-9822-6F7A6D73861C}"/>
              </a:ext>
            </a:extLst>
          </p:cNvPr>
          <p:cNvSpPr>
            <a:spLocks noGrp="1"/>
          </p:cNvSpPr>
          <p:nvPr>
            <p:ph type="sldNum" sz="quarter" idx="12"/>
          </p:nvPr>
        </p:nvSpPr>
        <p:spPr/>
        <p:txBody>
          <a:bodyPr/>
          <a:lstStyle/>
          <a:p>
            <a:fld id="{B99C2664-F296-4107-A48E-98B1458C39C9}" type="slidenum">
              <a:rPr lang="en-US" altLang="en-US"/>
              <a:pPr/>
              <a:t>97</a:t>
            </a:fld>
            <a:endParaRPr lang="en-US" altLang="en-US"/>
          </a:p>
        </p:txBody>
      </p:sp>
      <p:sp>
        <p:nvSpPr>
          <p:cNvPr id="54276" name="Rectangle 4">
            <a:extLst>
              <a:ext uri="{FF2B5EF4-FFF2-40B4-BE49-F238E27FC236}">
                <a16:creationId xmlns:a16="http://schemas.microsoft.com/office/drawing/2014/main" id="{BA87DE46-15CB-49DA-805D-58BC76A55525}"/>
              </a:ext>
            </a:extLst>
          </p:cNvPr>
          <p:cNvSpPr>
            <a:spLocks noGrp="1" noChangeArrowheads="1"/>
          </p:cNvSpPr>
          <p:nvPr>
            <p:ph type="title" idx="4294967295"/>
          </p:nvPr>
        </p:nvSpPr>
        <p:spPr>
          <a:xfrm>
            <a:off x="0" y="0"/>
            <a:ext cx="10515600" cy="1325563"/>
          </a:xfrm>
          <a:prstGeom prst="rect">
            <a:avLst/>
          </a:prstGeom>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Death Pension</a:t>
            </a:r>
            <a:br>
              <a:rPr lang="en-US" altLang="en-US" sz="3200" b="1" dirty="0">
                <a:latin typeface="Arial" panose="020B0604020202020204" pitchFamily="34" charset="0"/>
                <a:cs typeface="Arial" panose="020B0604020202020204" pitchFamily="34" charset="0"/>
              </a:rPr>
            </a:br>
            <a:r>
              <a:rPr lang="en-US" altLang="en-US" sz="3200" b="1" dirty="0">
                <a:latin typeface="Arial" panose="020B0604020202020204" pitchFamily="34" charset="0"/>
                <a:cs typeface="Arial" panose="020B0604020202020204" pitchFamily="34" charset="0"/>
              </a:rPr>
              <a:t>Calculation of Income Example</a:t>
            </a:r>
          </a:p>
        </p:txBody>
      </p:sp>
      <p:sp>
        <p:nvSpPr>
          <p:cNvPr id="54277" name="Rectangle 5">
            <a:extLst>
              <a:ext uri="{FF2B5EF4-FFF2-40B4-BE49-F238E27FC236}">
                <a16:creationId xmlns:a16="http://schemas.microsoft.com/office/drawing/2014/main" id="{F663FC71-14B9-47FE-8921-389900C59F1A}"/>
              </a:ext>
            </a:extLst>
          </p:cNvPr>
          <p:cNvSpPr>
            <a:spLocks noGrp="1" noChangeArrowheads="1"/>
          </p:cNvSpPr>
          <p:nvPr>
            <p:ph type="body" sz="half" idx="4294967295"/>
          </p:nvPr>
        </p:nvSpPr>
        <p:spPr>
          <a:xfrm>
            <a:off x="374469" y="1571807"/>
            <a:ext cx="5808663" cy="4340225"/>
          </a:xfrm>
          <a:prstGeom prst="rect">
            <a:avLst/>
          </a:prstGeom>
        </p:spPr>
        <p:txBody>
          <a:bodyPr vert="horz" lIns="90488" tIns="44450" rIns="90488" bIns="44450" rtlCol="0">
            <a:normAutofit/>
          </a:bodyPr>
          <a:lstStyle/>
          <a:p>
            <a:pPr marL="285750" indent="-285750">
              <a:lnSpc>
                <a:spcPct val="100000"/>
              </a:lnSpc>
            </a:pPr>
            <a:r>
              <a:rPr lang="en-US" altLang="en-US" sz="2800" dirty="0">
                <a:latin typeface="Arial" panose="020B0604020202020204" pitchFamily="34" charset="0"/>
                <a:cs typeface="Arial" panose="020B0604020202020204" pitchFamily="34" charset="0"/>
              </a:rPr>
              <a:t>Single widow with A&amp;A - $17,815</a:t>
            </a:r>
          </a:p>
          <a:p>
            <a:pPr marL="285750" indent="-285750">
              <a:lnSpc>
                <a:spcPct val="100000"/>
              </a:lnSpc>
            </a:pPr>
            <a:r>
              <a:rPr lang="en-US" altLang="en-US" sz="2800" b="1" i="1" dirty="0">
                <a:solidFill>
                  <a:schemeClr val="tx2"/>
                </a:solidFill>
                <a:latin typeface="Arial" panose="020B0604020202020204" pitchFamily="34" charset="0"/>
                <a:cs typeface="Arial" panose="020B0604020202020204" pitchFamily="34" charset="0"/>
              </a:rPr>
              <a:t>(Basic MAPR - $12,229)</a:t>
            </a:r>
          </a:p>
          <a:p>
            <a:pPr marL="285750" indent="-285750">
              <a:lnSpc>
                <a:spcPct val="100000"/>
              </a:lnSpc>
            </a:pPr>
            <a:r>
              <a:rPr lang="en-US" altLang="en-US" sz="2800" dirty="0">
                <a:latin typeface="Arial" panose="020B0604020202020204" pitchFamily="34" charset="0"/>
                <a:cs typeface="Arial" panose="020B0604020202020204" pitchFamily="34" charset="0"/>
              </a:rPr>
              <a:t>Income:</a:t>
            </a:r>
          </a:p>
          <a:p>
            <a:pPr lvl="1">
              <a:lnSpc>
                <a:spcPct val="100000"/>
              </a:lnSpc>
            </a:pPr>
            <a:r>
              <a:rPr lang="en-US" altLang="en-US" dirty="0">
                <a:latin typeface="Arial" panose="020B0604020202020204" pitchFamily="34" charset="0"/>
                <a:cs typeface="Arial" panose="020B0604020202020204" pitchFamily="34" charset="0"/>
              </a:rPr>
              <a:t>SS $900 mo.</a:t>
            </a:r>
          </a:p>
          <a:p>
            <a:pPr lvl="1">
              <a:lnSpc>
                <a:spcPct val="100000"/>
              </a:lnSpc>
            </a:pPr>
            <a:r>
              <a:rPr lang="en-US" altLang="en-US" dirty="0">
                <a:latin typeface="Arial" panose="020B0604020202020204" pitchFamily="34" charset="0"/>
                <a:cs typeface="Arial" panose="020B0604020202020204" pitchFamily="34" charset="0"/>
              </a:rPr>
              <a:t>Interest $200 mo.</a:t>
            </a:r>
          </a:p>
          <a:p>
            <a:pPr marL="285750" indent="-285750">
              <a:lnSpc>
                <a:spcPct val="100000"/>
              </a:lnSpc>
            </a:pPr>
            <a:r>
              <a:rPr lang="en-US" altLang="en-US" sz="2800" dirty="0">
                <a:latin typeface="Arial" panose="020B0604020202020204" pitchFamily="34" charset="0"/>
                <a:cs typeface="Arial" panose="020B0604020202020204" pitchFamily="34" charset="0"/>
              </a:rPr>
              <a:t>IVAP - $11,000 annual</a:t>
            </a:r>
          </a:p>
          <a:p>
            <a:pPr marL="285750" indent="-285750">
              <a:lnSpc>
                <a:spcPct val="100000"/>
              </a:lnSpc>
            </a:pPr>
            <a:r>
              <a:rPr lang="en-US" altLang="en-US" sz="2800" dirty="0">
                <a:latin typeface="Arial" panose="020B0604020202020204" pitchFamily="34" charset="0"/>
                <a:cs typeface="Arial" panose="020B0604020202020204" pitchFamily="34" charset="0"/>
              </a:rPr>
              <a:t>UME $4,000 year</a:t>
            </a:r>
          </a:p>
        </p:txBody>
      </p:sp>
      <p:sp>
        <p:nvSpPr>
          <p:cNvPr id="54278" name="Rectangle 6">
            <a:extLst>
              <a:ext uri="{FF2B5EF4-FFF2-40B4-BE49-F238E27FC236}">
                <a16:creationId xmlns:a16="http://schemas.microsoft.com/office/drawing/2014/main" id="{84AD8EE0-910D-4149-81AF-7EC9D967A746}"/>
              </a:ext>
            </a:extLst>
          </p:cNvPr>
          <p:cNvSpPr>
            <a:spLocks noGrp="1" noChangeArrowheads="1"/>
          </p:cNvSpPr>
          <p:nvPr>
            <p:ph type="body" sz="half" idx="4294967295"/>
          </p:nvPr>
        </p:nvSpPr>
        <p:spPr>
          <a:xfrm>
            <a:off x="6278563" y="1582738"/>
            <a:ext cx="5913437" cy="4818062"/>
          </a:xfrm>
          <a:prstGeom prst="rect">
            <a:avLst/>
          </a:prstGeom>
        </p:spPr>
        <p:txBody>
          <a:bodyPr vert="horz" lIns="90488" tIns="44450" rIns="90488" bIns="44450" rtlCol="0">
            <a:normAutofit/>
          </a:bodyPr>
          <a:lstStyle/>
          <a:p>
            <a:pPr marL="285750" indent="-285750">
              <a:lnSpc>
                <a:spcPct val="69000"/>
              </a:lnSpc>
            </a:pPr>
            <a:r>
              <a:rPr lang="en-US" altLang="en-US" sz="2400" dirty="0">
                <a:latin typeface="Arial" panose="020B0604020202020204" pitchFamily="34" charset="0"/>
                <a:cs typeface="Arial" panose="020B0604020202020204" pitchFamily="34" charset="0"/>
              </a:rPr>
              <a:t>UME 		 $4,000</a:t>
            </a:r>
          </a:p>
          <a:p>
            <a:pPr marL="285750" indent="-285750">
              <a:lnSpc>
                <a:spcPct val="69000"/>
              </a:lnSpc>
            </a:pPr>
            <a:r>
              <a:rPr lang="en-US" altLang="en-US" sz="2400" dirty="0">
                <a:latin typeface="Arial" panose="020B0604020202020204" pitchFamily="34" charset="0"/>
                <a:cs typeface="Arial" panose="020B0604020202020204" pitchFamily="34" charset="0"/>
              </a:rPr>
              <a:t>Less 5% of basic 	  </a:t>
            </a:r>
            <a:r>
              <a:rPr lang="en-US" altLang="en-US" sz="2400" u="sng" dirty="0">
                <a:latin typeface="Arial" panose="020B0604020202020204" pitchFamily="34" charset="0"/>
                <a:cs typeface="Arial" panose="020B0604020202020204" pitchFamily="34" charset="0"/>
              </a:rPr>
              <a:t>- $611</a:t>
            </a:r>
          </a:p>
          <a:p>
            <a:pPr marL="285750" indent="-285750">
              <a:lnSpc>
                <a:spcPct val="69000"/>
              </a:lnSpc>
            </a:pPr>
            <a:r>
              <a:rPr lang="en-US" altLang="en-US" sz="2400" dirty="0">
                <a:latin typeface="Arial" panose="020B0604020202020204" pitchFamily="34" charset="0"/>
                <a:cs typeface="Arial" panose="020B0604020202020204" pitchFamily="34" charset="0"/>
              </a:rPr>
              <a:t>Deductible UME 	 $3,389</a:t>
            </a:r>
          </a:p>
          <a:p>
            <a:pPr marL="285750" indent="-285750">
              <a:lnSpc>
                <a:spcPct val="69000"/>
              </a:lnSpc>
            </a:pPr>
            <a:endParaRPr lang="en-US" altLang="en-US" sz="2400" dirty="0">
              <a:latin typeface="Arial" panose="020B0604020202020204" pitchFamily="34" charset="0"/>
              <a:cs typeface="Arial" panose="020B0604020202020204" pitchFamily="34" charset="0"/>
            </a:endParaRPr>
          </a:p>
          <a:p>
            <a:pPr marL="285750" indent="-285750">
              <a:lnSpc>
                <a:spcPct val="69000"/>
              </a:lnSpc>
            </a:pPr>
            <a:r>
              <a:rPr lang="en-US" altLang="en-US" sz="2400" dirty="0">
                <a:latin typeface="Arial" panose="020B0604020202020204" pitchFamily="34" charset="0"/>
                <a:cs typeface="Arial" panose="020B0604020202020204" pitchFamily="34" charset="0"/>
              </a:rPr>
              <a:t>IVAP 		$11,000</a:t>
            </a:r>
          </a:p>
          <a:p>
            <a:pPr marL="285750" indent="-285750">
              <a:lnSpc>
                <a:spcPct val="69000"/>
              </a:lnSpc>
            </a:pPr>
            <a:r>
              <a:rPr lang="en-US" altLang="en-US" sz="2400" dirty="0" err="1">
                <a:latin typeface="Arial" panose="020B0604020202020204" pitchFamily="34" charset="0"/>
                <a:cs typeface="Arial" panose="020B0604020202020204" pitchFamily="34" charset="0"/>
              </a:rPr>
              <a:t>Ded</a:t>
            </a:r>
            <a:r>
              <a:rPr lang="en-US" altLang="en-US" sz="2400" dirty="0">
                <a:latin typeface="Arial" panose="020B0604020202020204" pitchFamily="34" charset="0"/>
                <a:cs typeface="Arial" panose="020B0604020202020204" pitchFamily="34" charset="0"/>
              </a:rPr>
              <a:t>. UME		</a:t>
            </a:r>
            <a:r>
              <a:rPr lang="en-US" altLang="en-US" sz="2400" u="sng" dirty="0">
                <a:latin typeface="Arial" panose="020B0604020202020204" pitchFamily="34" charset="0"/>
                <a:cs typeface="Arial" panose="020B0604020202020204" pitchFamily="34" charset="0"/>
              </a:rPr>
              <a:t>$  3,389</a:t>
            </a:r>
          </a:p>
          <a:p>
            <a:pPr marL="285750" indent="-285750">
              <a:lnSpc>
                <a:spcPct val="69000"/>
              </a:lnSpc>
            </a:pPr>
            <a:r>
              <a:rPr lang="en-US" altLang="en-US" sz="2400" dirty="0">
                <a:latin typeface="Arial" panose="020B0604020202020204" pitchFamily="34" charset="0"/>
                <a:cs typeface="Arial" panose="020B0604020202020204" pitchFamily="34" charset="0"/>
              </a:rPr>
              <a:t>IVAP		$  7,611</a:t>
            </a:r>
          </a:p>
          <a:p>
            <a:pPr marL="285750" indent="-285750">
              <a:lnSpc>
                <a:spcPct val="69000"/>
              </a:lnSpc>
            </a:pPr>
            <a:endParaRPr lang="en-US" altLang="en-US" sz="2400" dirty="0">
              <a:latin typeface="Arial" panose="020B0604020202020204" pitchFamily="34" charset="0"/>
              <a:cs typeface="Arial" panose="020B0604020202020204" pitchFamily="34" charset="0"/>
            </a:endParaRPr>
          </a:p>
          <a:p>
            <a:pPr marL="285750" indent="-285750">
              <a:lnSpc>
                <a:spcPct val="69000"/>
              </a:lnSpc>
            </a:pPr>
            <a:r>
              <a:rPr lang="en-US" altLang="en-US" sz="2400" dirty="0">
                <a:latin typeface="Arial" panose="020B0604020202020204" pitchFamily="34" charset="0"/>
                <a:cs typeface="Arial" panose="020B0604020202020204" pitchFamily="34" charset="0"/>
              </a:rPr>
              <a:t>MAPR		$17,815</a:t>
            </a:r>
          </a:p>
          <a:p>
            <a:pPr marL="285750" indent="-285750">
              <a:lnSpc>
                <a:spcPct val="69000"/>
              </a:lnSpc>
            </a:pPr>
            <a:r>
              <a:rPr lang="en-US" altLang="en-US" sz="2400" dirty="0">
                <a:latin typeface="Arial" panose="020B0604020202020204" pitchFamily="34" charset="0"/>
                <a:cs typeface="Arial" panose="020B0604020202020204" pitchFamily="34" charset="0"/>
              </a:rPr>
              <a:t>Less IVAP		</a:t>
            </a:r>
            <a:r>
              <a:rPr lang="en-US" altLang="en-US" sz="2400" u="sng" dirty="0">
                <a:latin typeface="Arial" panose="020B0604020202020204" pitchFamily="34" charset="0"/>
                <a:cs typeface="Arial" panose="020B0604020202020204" pitchFamily="34" charset="0"/>
              </a:rPr>
              <a:t>$  7,611</a:t>
            </a:r>
          </a:p>
          <a:p>
            <a:pPr marL="285750" indent="-285750">
              <a:lnSpc>
                <a:spcPct val="69000"/>
              </a:lnSpc>
            </a:pPr>
            <a:r>
              <a:rPr lang="en-US" altLang="en-US" sz="2400" dirty="0">
                <a:latin typeface="Arial" panose="020B0604020202020204" pitchFamily="34" charset="0"/>
                <a:cs typeface="Arial" panose="020B0604020202020204" pitchFamily="34" charset="0"/>
              </a:rPr>
              <a:t>Difference		$10,204</a:t>
            </a:r>
          </a:p>
          <a:p>
            <a:pPr marL="285750" indent="-285750">
              <a:lnSpc>
                <a:spcPct val="69000"/>
              </a:lnSpc>
            </a:pPr>
            <a:r>
              <a:rPr lang="en-US" altLang="en-US" sz="2400" dirty="0">
                <a:latin typeface="Arial" panose="020B0604020202020204" pitchFamily="34" charset="0"/>
                <a:cs typeface="Arial" panose="020B0604020202020204" pitchFamily="34" charset="0"/>
              </a:rPr>
              <a:t>= $850 monthly VA benefit</a:t>
            </a:r>
          </a:p>
        </p:txBody>
      </p:sp>
    </p:spTree>
  </p:cSld>
  <p:clrMapOvr>
    <a:masterClrMapping/>
  </p:clrMapOv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18BE3374-E0F6-4F25-B878-7F0C2B059EBA}"/>
              </a:ext>
            </a:extLst>
          </p:cNvPr>
          <p:cNvSpPr>
            <a:spLocks noGrp="1"/>
          </p:cNvSpPr>
          <p:nvPr>
            <p:ph type="sldNum" sz="quarter" idx="12"/>
          </p:nvPr>
        </p:nvSpPr>
        <p:spPr/>
        <p:txBody>
          <a:bodyPr/>
          <a:lstStyle/>
          <a:p>
            <a:fld id="{522B7E41-D360-4BC4-BD5C-97CA26A1AA76}" type="slidenum">
              <a:rPr lang="en-US" altLang="en-US"/>
              <a:pPr/>
              <a:t>98</a:t>
            </a:fld>
            <a:endParaRPr lang="en-US" altLang="en-US"/>
          </a:p>
        </p:txBody>
      </p:sp>
      <p:sp>
        <p:nvSpPr>
          <p:cNvPr id="277506" name="Rectangle 2">
            <a:extLst>
              <a:ext uri="{FF2B5EF4-FFF2-40B4-BE49-F238E27FC236}">
                <a16:creationId xmlns:a16="http://schemas.microsoft.com/office/drawing/2014/main" id="{F44F571D-2D4B-43F1-A3A1-1FF49EC72AA6}"/>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Effective dates</a:t>
            </a:r>
          </a:p>
        </p:txBody>
      </p:sp>
      <p:sp>
        <p:nvSpPr>
          <p:cNvPr id="277507" name="Rectangle 3">
            <a:extLst>
              <a:ext uri="{FF2B5EF4-FFF2-40B4-BE49-F238E27FC236}">
                <a16:creationId xmlns:a16="http://schemas.microsoft.com/office/drawing/2014/main" id="{55E4E3D3-49C4-4DAF-8A0B-CC602C924359}"/>
              </a:ext>
            </a:extLst>
          </p:cNvPr>
          <p:cNvSpPr>
            <a:spLocks noGrp="1" noChangeArrowheads="1"/>
          </p:cNvSpPr>
          <p:nvPr>
            <p:ph type="body" idx="4294967295"/>
          </p:nvPr>
        </p:nvSpPr>
        <p:spPr>
          <a:xfrm>
            <a:off x="381000" y="1435146"/>
            <a:ext cx="10972800" cy="4343400"/>
          </a:xfrm>
          <a:prstGeom prst="rect">
            <a:avLst/>
          </a:prstGeom>
          <a:ln/>
        </p:spPr>
        <p:txBody>
          <a:bodyPr vert="horz" lIns="90488" tIns="44450" rIns="90488" bIns="44450" rtlCol="0">
            <a:noAutofit/>
          </a:bodyPr>
          <a:lstStyle/>
          <a:p>
            <a:pPr marL="342900" indent="-342900">
              <a:lnSpc>
                <a:spcPct val="79000"/>
              </a:lnSpc>
            </a:pPr>
            <a:r>
              <a:rPr lang="en-US" altLang="en-US" dirty="0">
                <a:latin typeface="Arial" panose="020B0604020202020204" pitchFamily="34" charset="0"/>
                <a:cs typeface="Arial" panose="020B0604020202020204" pitchFamily="34" charset="0"/>
              </a:rPr>
              <a:t>Beginning date</a:t>
            </a:r>
          </a:p>
          <a:p>
            <a:pPr marL="742950" lvl="1" indent="-285750">
              <a:lnSpc>
                <a:spcPct val="79000"/>
              </a:lnSpc>
            </a:pPr>
            <a:r>
              <a:rPr lang="en-US" altLang="en-US" dirty="0">
                <a:latin typeface="Arial" panose="020B0604020202020204" pitchFamily="34" charset="0"/>
                <a:cs typeface="Arial" panose="020B0604020202020204" pitchFamily="34" charset="0"/>
              </a:rPr>
              <a:t>Claim filed within 1 year of veteran’s death = date of veteran’s death</a:t>
            </a:r>
          </a:p>
          <a:p>
            <a:pPr marL="742950" lvl="1" indent="-285750">
              <a:lnSpc>
                <a:spcPct val="79000"/>
              </a:lnSpc>
            </a:pPr>
            <a:r>
              <a:rPr lang="en-US" altLang="en-US" dirty="0">
                <a:latin typeface="Arial" panose="020B0604020202020204" pitchFamily="34" charset="0"/>
                <a:cs typeface="Arial" panose="020B0604020202020204" pitchFamily="34" charset="0"/>
              </a:rPr>
              <a:t>Claim filed over one year from veteran’s death = date of claim</a:t>
            </a:r>
          </a:p>
          <a:p>
            <a:pPr marL="742950" lvl="1" indent="-285750">
              <a:lnSpc>
                <a:spcPct val="79000"/>
              </a:lnSpc>
            </a:pPr>
            <a:r>
              <a:rPr lang="en-US" altLang="en-US" dirty="0">
                <a:latin typeface="Arial" panose="020B0604020202020204" pitchFamily="34" charset="0"/>
                <a:cs typeface="Arial" panose="020B0604020202020204" pitchFamily="34" charset="0"/>
              </a:rPr>
              <a:t>Reopened claim following termination/denial = date of claim unless termination/denial found in error</a:t>
            </a:r>
          </a:p>
          <a:p>
            <a:pPr marL="342900" indent="-342900">
              <a:lnSpc>
                <a:spcPct val="79000"/>
              </a:lnSpc>
            </a:pPr>
            <a:r>
              <a:rPr lang="en-US" altLang="en-US" dirty="0">
                <a:latin typeface="Arial" panose="020B0604020202020204" pitchFamily="34" charset="0"/>
                <a:cs typeface="Arial" panose="020B0604020202020204" pitchFamily="34" charset="0"/>
              </a:rPr>
              <a:t>Termination date</a:t>
            </a:r>
          </a:p>
          <a:p>
            <a:pPr marL="742950" lvl="1" indent="-285750"/>
            <a:r>
              <a:rPr lang="en-US" altLang="en-US" dirty="0">
                <a:latin typeface="Arial" panose="020B0604020202020204" pitchFamily="34" charset="0"/>
                <a:cs typeface="Arial" panose="020B0604020202020204" pitchFamily="34" charset="0"/>
              </a:rPr>
              <a:t>Remarriage of surviving spouse</a:t>
            </a:r>
            <a:endParaRPr lang="en-US" altLang="en-US" i="1" dirty="0">
              <a:solidFill>
                <a:schemeClr val="tx2"/>
              </a:solidFill>
              <a:latin typeface="Arial" panose="020B0604020202020204" pitchFamily="34" charset="0"/>
              <a:cs typeface="Arial" panose="020B0604020202020204" pitchFamily="34" charset="0"/>
            </a:endParaRPr>
          </a:p>
          <a:p>
            <a:pPr marL="742950" lvl="1" indent="-285750"/>
            <a:r>
              <a:rPr lang="en-US" altLang="en-US" dirty="0">
                <a:latin typeface="Arial" panose="020B0604020202020204" pitchFamily="34" charset="0"/>
                <a:cs typeface="Arial" panose="020B0604020202020204" pitchFamily="34" charset="0"/>
              </a:rPr>
              <a:t>Income exceeds limits for death pension</a:t>
            </a:r>
          </a:p>
          <a:p>
            <a:pPr marL="742950" lvl="1" indent="-285750"/>
            <a:r>
              <a:rPr lang="en-US" altLang="en-US" dirty="0">
                <a:latin typeface="Arial" panose="020B0604020202020204" pitchFamily="34" charset="0"/>
                <a:cs typeface="Arial" panose="020B0604020202020204" pitchFamily="34" charset="0"/>
              </a:rPr>
              <a:t>Net worth becomes a bar for death pension</a:t>
            </a:r>
          </a:p>
          <a:p>
            <a:pPr marL="342900" indent="-342900" algn="r">
              <a:lnSpc>
                <a:spcPct val="79000"/>
              </a:lnSpc>
              <a:buNone/>
            </a:pPr>
            <a:r>
              <a:rPr lang="en-US" altLang="en-US" sz="2000" b="1" i="1" dirty="0">
                <a:solidFill>
                  <a:schemeClr val="tx2"/>
                </a:solidFill>
                <a:latin typeface="Arial" panose="020B0604020202020204" pitchFamily="34" charset="0"/>
                <a:cs typeface="Arial" panose="020B0604020202020204" pitchFamily="34" charset="0"/>
              </a:rPr>
              <a:t>38 CFR 3.400(c)</a:t>
            </a:r>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E395728E-89E2-48CE-99C1-A11268944A66}"/>
              </a:ext>
            </a:extLst>
          </p:cNvPr>
          <p:cNvSpPr>
            <a:spLocks noGrp="1"/>
          </p:cNvSpPr>
          <p:nvPr>
            <p:ph type="sldNum" sz="quarter" idx="12"/>
          </p:nvPr>
        </p:nvSpPr>
        <p:spPr/>
        <p:txBody>
          <a:bodyPr/>
          <a:lstStyle/>
          <a:p>
            <a:fld id="{DC7F1AD1-6B1F-40D6-B10D-FA8B7E07191C}" type="slidenum">
              <a:rPr lang="en-US" altLang="en-US"/>
              <a:pPr/>
              <a:t>99</a:t>
            </a:fld>
            <a:endParaRPr lang="en-US" altLang="en-US"/>
          </a:p>
        </p:txBody>
      </p:sp>
      <p:sp>
        <p:nvSpPr>
          <p:cNvPr id="279554" name="Rectangle 2">
            <a:extLst>
              <a:ext uri="{FF2B5EF4-FFF2-40B4-BE49-F238E27FC236}">
                <a16:creationId xmlns:a16="http://schemas.microsoft.com/office/drawing/2014/main" id="{C6D68E81-9D38-4745-A065-5B05DD650F2C}"/>
              </a:ext>
            </a:extLst>
          </p:cNvPr>
          <p:cNvSpPr>
            <a:spLocks noGrp="1" noChangeArrowheads="1"/>
          </p:cNvSpPr>
          <p:nvPr>
            <p:ph type="title" idx="4294967295"/>
          </p:nvPr>
        </p:nvSpPr>
        <p:spPr>
          <a:xfrm>
            <a:off x="0" y="0"/>
            <a:ext cx="10515600" cy="1325563"/>
          </a:xfrm>
          <a:prstGeom prst="rect">
            <a:avLst/>
          </a:prstGeom>
          <a:ln/>
        </p:spPr>
        <p:txBody>
          <a:bodyPr vert="horz" lIns="90488" tIns="44450" rIns="90488" bIns="44450" rtlCol="0" anchor="ctr">
            <a:normAutofit/>
          </a:bodyPr>
          <a:lstStyle/>
          <a:p>
            <a:r>
              <a:rPr lang="en-US" altLang="en-US" sz="3200" b="1" dirty="0">
                <a:latin typeface="Arial" panose="020B0604020202020204" pitchFamily="34" charset="0"/>
                <a:cs typeface="Arial" panose="020B0604020202020204" pitchFamily="34" charset="0"/>
              </a:rPr>
              <a:t>Restoration of benefits</a:t>
            </a:r>
          </a:p>
        </p:txBody>
      </p:sp>
      <p:sp>
        <p:nvSpPr>
          <p:cNvPr id="279555" name="Rectangle 3">
            <a:extLst>
              <a:ext uri="{FF2B5EF4-FFF2-40B4-BE49-F238E27FC236}">
                <a16:creationId xmlns:a16="http://schemas.microsoft.com/office/drawing/2014/main" id="{82A2A6E7-D8DB-45B8-B0A0-006866E40C9C}"/>
              </a:ext>
            </a:extLst>
          </p:cNvPr>
          <p:cNvSpPr>
            <a:spLocks noGrp="1" noChangeArrowheads="1"/>
          </p:cNvSpPr>
          <p:nvPr>
            <p:ph type="body" idx="4294967295"/>
          </p:nvPr>
        </p:nvSpPr>
        <p:spPr>
          <a:xfrm>
            <a:off x="1146968" y="1665288"/>
            <a:ext cx="9898063" cy="4351338"/>
          </a:xfrm>
          <a:prstGeom prst="rect">
            <a:avLst/>
          </a:prstGeom>
          <a:ln/>
        </p:spPr>
        <p:txBody>
          <a:bodyPr vert="horz" lIns="90488" tIns="44450" rIns="90488" bIns="44450" rtlCol="0">
            <a:normAutofit/>
          </a:bodyPr>
          <a:lstStyle/>
          <a:p>
            <a:pPr marL="285750" indent="-285750">
              <a:lnSpc>
                <a:spcPct val="79000"/>
              </a:lnSpc>
            </a:pPr>
            <a:r>
              <a:rPr lang="en-US" altLang="en-US" dirty="0">
                <a:latin typeface="Arial" panose="020B0604020202020204" pitchFamily="34" charset="0"/>
                <a:cs typeface="Arial" panose="020B0604020202020204" pitchFamily="34" charset="0"/>
              </a:rPr>
              <a:t>Death pension surviving spouse </a:t>
            </a:r>
            <a:r>
              <a:rPr lang="en-US" altLang="en-US" b="1" i="1" dirty="0">
                <a:solidFill>
                  <a:srgbClr val="FF0000"/>
                </a:solidFill>
                <a:latin typeface="Arial" panose="020B0604020202020204" pitchFamily="34" charset="0"/>
                <a:cs typeface="Arial" panose="020B0604020202020204" pitchFamily="34" charset="0"/>
              </a:rPr>
              <a:t>cannot</a:t>
            </a:r>
            <a:r>
              <a:rPr lang="en-US" altLang="en-US" dirty="0">
                <a:latin typeface="Arial" panose="020B0604020202020204" pitchFamily="34" charset="0"/>
                <a:cs typeface="Arial" panose="020B0604020202020204" pitchFamily="34" charset="0"/>
              </a:rPr>
              <a:t> be restored to rolls after remarriage</a:t>
            </a:r>
          </a:p>
          <a:p>
            <a:pPr marL="285750" indent="-285750">
              <a:lnSpc>
                <a:spcPct val="79000"/>
              </a:lnSpc>
            </a:pPr>
            <a:endParaRPr lang="en-US" altLang="en-US" dirty="0">
              <a:latin typeface="Arial" panose="020B0604020202020204" pitchFamily="34" charset="0"/>
              <a:cs typeface="Arial" panose="020B0604020202020204" pitchFamily="34" charset="0"/>
            </a:endParaRPr>
          </a:p>
          <a:p>
            <a:pPr marL="285750" indent="-285750">
              <a:lnSpc>
                <a:spcPct val="79000"/>
              </a:lnSpc>
            </a:pPr>
            <a:r>
              <a:rPr lang="en-US" altLang="en-US" dirty="0">
                <a:latin typeface="Arial" panose="020B0604020202020204" pitchFamily="34" charset="0"/>
                <a:cs typeface="Arial" panose="020B0604020202020204" pitchFamily="34" charset="0"/>
              </a:rPr>
              <a:t>Death pension </a:t>
            </a:r>
            <a:r>
              <a:rPr lang="en-US" altLang="en-US" dirty="0" err="1">
                <a:latin typeface="Arial" panose="020B0604020202020204" pitchFamily="34" charset="0"/>
                <a:cs typeface="Arial" panose="020B0604020202020204" pitchFamily="34" charset="0"/>
              </a:rPr>
              <a:t>unremarried</a:t>
            </a:r>
            <a:r>
              <a:rPr lang="en-US" altLang="en-US" dirty="0">
                <a:latin typeface="Arial" panose="020B0604020202020204" pitchFamily="34" charset="0"/>
                <a:cs typeface="Arial" panose="020B0604020202020204" pitchFamily="34" charset="0"/>
              </a:rPr>
              <a:t> surviving spouse may reapply if income or net worth change</a:t>
            </a:r>
          </a:p>
        </p:txBody>
      </p:sp>
    </p:spTree>
  </p:cSld>
  <p:clrMapOvr>
    <a:masterClrMapping/>
  </p:clrMapOvr>
  <p:transition/>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1236</TotalTime>
  <Words>7785</Words>
  <Application>Microsoft Office PowerPoint</Application>
  <PresentationFormat>Widescreen</PresentationFormat>
  <Paragraphs>1132</Paragraphs>
  <Slides>134</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134</vt:i4>
      </vt:variant>
    </vt:vector>
  </HeadingPairs>
  <TitlesOfParts>
    <vt:vector size="141" baseType="lpstr">
      <vt:lpstr>Arial</vt:lpstr>
      <vt:lpstr>Calibri</vt:lpstr>
      <vt:lpstr>Calibri Light</vt:lpstr>
      <vt:lpstr>Times New Roman</vt:lpstr>
      <vt:lpstr>Wingdings</vt:lpstr>
      <vt:lpstr>Custom Design</vt:lpstr>
      <vt:lpstr>Office Theme</vt:lpstr>
      <vt:lpstr>SURVIVOR AND BURIAL BENEFITS</vt:lpstr>
      <vt:lpstr>Objectives</vt:lpstr>
      <vt:lpstr>Applications</vt:lpstr>
      <vt:lpstr>Recurring Monthly Benefits</vt:lpstr>
      <vt:lpstr>Relationship Criteria</vt:lpstr>
      <vt:lpstr>Relationship evidence</vt:lpstr>
      <vt:lpstr>Dependency Documentation</vt:lpstr>
      <vt:lpstr>Entitlement</vt:lpstr>
      <vt:lpstr>Month of Death benefit</vt:lpstr>
      <vt:lpstr>Military Service Minimums</vt:lpstr>
      <vt:lpstr>Effective dates</vt:lpstr>
      <vt:lpstr>Marriage Dates for DIC</vt:lpstr>
      <vt:lpstr>Continuous Cohabitation –  DIC and Death Pension</vt:lpstr>
      <vt:lpstr>Deemed Valid Marriage –  DIC and Death Pension</vt:lpstr>
      <vt:lpstr>Common Law recognized –  DIC and Death Pension</vt:lpstr>
      <vt:lpstr>DIC</vt:lpstr>
      <vt:lpstr>Impact of COVID-19</vt:lpstr>
      <vt:lpstr>Ratings</vt:lpstr>
      <vt:lpstr>Ratings</vt:lpstr>
      <vt:lpstr>Ratings</vt:lpstr>
      <vt:lpstr>38 USC 1318</vt:lpstr>
      <vt:lpstr>38 USC 1151</vt:lpstr>
      <vt:lpstr>NOTES:</vt:lpstr>
      <vt:lpstr>DIC</vt:lpstr>
      <vt:lpstr>Survivor Benefit Plan and DIC</vt:lpstr>
      <vt:lpstr>SBP and DIC</vt:lpstr>
      <vt:lpstr>SBP and DIC</vt:lpstr>
      <vt:lpstr>DIC Surviving Spouse Rates</vt:lpstr>
      <vt:lpstr>DIC Surviving Spouse Rates (cont’d)</vt:lpstr>
      <vt:lpstr>DIC Surviving Spouse Rates Effective 12-1-20</vt:lpstr>
      <vt:lpstr>Other DIC Rates</vt:lpstr>
      <vt:lpstr>Restoration</vt:lpstr>
      <vt:lpstr>38 USC 1318 DIC Automatic Payment Process</vt:lpstr>
      <vt:lpstr>Parents DIC</vt:lpstr>
      <vt:lpstr>Parents DIC</vt:lpstr>
      <vt:lpstr>Income</vt:lpstr>
      <vt:lpstr>Income (cont’d)</vt:lpstr>
      <vt:lpstr>Deductible expenses</vt:lpstr>
      <vt:lpstr>Monthly DIC Parent Rate- Proportionate computation</vt:lpstr>
      <vt:lpstr>Parent’s Monthly Rates</vt:lpstr>
      <vt:lpstr>Death Pension</vt:lpstr>
      <vt:lpstr>Eligibility requirements</vt:lpstr>
      <vt:lpstr>Eligibility requirements (continued)</vt:lpstr>
      <vt:lpstr>Wartime Periods</vt:lpstr>
      <vt:lpstr>Expansion of Vietnam Era Service Dates</vt:lpstr>
      <vt:lpstr>Evidence Required</vt:lpstr>
      <vt:lpstr>Military Service Documentation</vt:lpstr>
      <vt:lpstr>Marriage Dates</vt:lpstr>
      <vt:lpstr>Delimiting Dates</vt:lpstr>
      <vt:lpstr>Defining net worth</vt:lpstr>
      <vt:lpstr>Real and Personal Property</vt:lpstr>
      <vt:lpstr>How to Calculate Net Worth</vt:lpstr>
      <vt:lpstr>Income and Medical Expenses</vt:lpstr>
      <vt:lpstr>Bright Line</vt:lpstr>
      <vt:lpstr>Intent to file</vt:lpstr>
      <vt:lpstr>When to calculate net worth</vt:lpstr>
      <vt:lpstr>Sale of home</vt:lpstr>
      <vt:lpstr>Child’s net worth</vt:lpstr>
      <vt:lpstr>Look back period</vt:lpstr>
      <vt:lpstr>Covered asset</vt:lpstr>
      <vt:lpstr>Penalty period</vt:lpstr>
      <vt:lpstr>Example</vt:lpstr>
      <vt:lpstr>Calculation</vt:lpstr>
      <vt:lpstr>Rebutting penalty</vt:lpstr>
      <vt:lpstr>Ways to decrease net worth</vt:lpstr>
      <vt:lpstr>Transfer for less than FMV</vt:lpstr>
      <vt:lpstr>Example</vt:lpstr>
      <vt:lpstr>Example</vt:lpstr>
      <vt:lpstr>Trust for helpless adult</vt:lpstr>
      <vt:lpstr>Income</vt:lpstr>
      <vt:lpstr>Excludible income examples</vt:lpstr>
      <vt:lpstr>Unreimbursed medical expenses (UME)</vt:lpstr>
      <vt:lpstr>UME (continued)</vt:lpstr>
      <vt:lpstr>Deductible medical expenses</vt:lpstr>
      <vt:lpstr>Activities of daily living (ADLs)</vt:lpstr>
      <vt:lpstr>Instrumental activities of daily living (IADLs)</vt:lpstr>
      <vt:lpstr>Custodial care</vt:lpstr>
      <vt:lpstr>Medical expenses</vt:lpstr>
      <vt:lpstr>In home health care expenses</vt:lpstr>
      <vt:lpstr>Worksheets for care expenses</vt:lpstr>
      <vt:lpstr>Medical expenses claimed  after application filed</vt:lpstr>
      <vt:lpstr>Last Expenses</vt:lpstr>
      <vt:lpstr>Last Expenses (cont’d)</vt:lpstr>
      <vt:lpstr>Last Expenses (cont’d)</vt:lpstr>
      <vt:lpstr>NOTE:</vt:lpstr>
      <vt:lpstr>Last Expenses (cont’d)</vt:lpstr>
      <vt:lpstr>Last Expenses (cont’d)</vt:lpstr>
      <vt:lpstr>Death Pension Payments</vt:lpstr>
      <vt:lpstr>Special Monthly Allowance</vt:lpstr>
      <vt:lpstr>Housebound</vt:lpstr>
      <vt:lpstr>Aid and Attendance</vt:lpstr>
      <vt:lpstr>Duplication</vt:lpstr>
      <vt:lpstr>$90 Medicaid rate</vt:lpstr>
      <vt:lpstr>Medicaid Impact on DIC Surviving Spouse/child</vt:lpstr>
      <vt:lpstr>Pension Benefit Rates</vt:lpstr>
      <vt:lpstr>Determining monthly death pension rate</vt:lpstr>
      <vt:lpstr>Death Pension Calculation of Income Example</vt:lpstr>
      <vt:lpstr>Effective dates</vt:lpstr>
      <vt:lpstr>Restoration of benefits</vt:lpstr>
      <vt:lpstr>Burial Benefits</vt:lpstr>
      <vt:lpstr>Service Connected Burial Allowance</vt:lpstr>
      <vt:lpstr>Non-Service Connected Burial Allowance</vt:lpstr>
      <vt:lpstr>PowerPoint Presentation</vt:lpstr>
      <vt:lpstr>Burial in VA national cemetery</vt:lpstr>
      <vt:lpstr>Pre-Need Application</vt:lpstr>
      <vt:lpstr>Pre-Need Application (cont’d)</vt:lpstr>
      <vt:lpstr>Non-Service Connected Burial</vt:lpstr>
      <vt:lpstr>Non-Service Connected Burial (cont’d)</vt:lpstr>
      <vt:lpstr>Hospitalized by VA at time of death</vt:lpstr>
      <vt:lpstr>Transportation</vt:lpstr>
      <vt:lpstr>Transportation claim</vt:lpstr>
      <vt:lpstr>Service Connected Burial</vt:lpstr>
      <vt:lpstr>Time Limits</vt:lpstr>
      <vt:lpstr>Automated Burial Payments</vt:lpstr>
      <vt:lpstr>Headstones and Markers</vt:lpstr>
      <vt:lpstr>Headstones and Markers</vt:lpstr>
      <vt:lpstr>Headstones and Markers</vt:lpstr>
      <vt:lpstr>Inscriptions</vt:lpstr>
      <vt:lpstr>Non-eligible</vt:lpstr>
      <vt:lpstr>Non-eligible</vt:lpstr>
      <vt:lpstr>Criteria</vt:lpstr>
      <vt:lpstr>Criteria</vt:lpstr>
      <vt:lpstr>Application</vt:lpstr>
      <vt:lpstr>Burial Flag</vt:lpstr>
      <vt:lpstr>Not Eligible</vt:lpstr>
      <vt:lpstr>Who Receives?</vt:lpstr>
      <vt:lpstr>Additional Information</vt:lpstr>
      <vt:lpstr>Military Funeral Honors</vt:lpstr>
      <vt:lpstr>Presidential Memorial Certificate</vt:lpstr>
      <vt:lpstr>Eligibility</vt:lpstr>
      <vt:lpstr>Medallion</vt:lpstr>
      <vt:lpstr>Eligibility</vt:lpstr>
      <vt:lpstr>Application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41</cp:revision>
  <cp:lastPrinted>2021-09-07T13:06:22Z</cp:lastPrinted>
  <dcterms:created xsi:type="dcterms:W3CDTF">2018-09-13T15:53:27Z</dcterms:created>
  <dcterms:modified xsi:type="dcterms:W3CDTF">2021-09-07T13:06:26Z</dcterms:modified>
</cp:coreProperties>
</file>