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2" r:id="rId4"/>
  </p:sldMasterIdLst>
  <p:notesMasterIdLst>
    <p:notesMasterId r:id="rId30"/>
  </p:notesMasterIdLst>
  <p:handoutMasterIdLst>
    <p:handoutMasterId r:id="rId31"/>
  </p:handoutMasterIdLst>
  <p:sldIdLst>
    <p:sldId id="1081" r:id="rId5"/>
    <p:sldId id="3118" r:id="rId6"/>
    <p:sldId id="329" r:id="rId7"/>
    <p:sldId id="3116" r:id="rId8"/>
    <p:sldId id="3108" r:id="rId9"/>
    <p:sldId id="3092" r:id="rId10"/>
    <p:sldId id="1252" r:id="rId11"/>
    <p:sldId id="3117" r:id="rId12"/>
    <p:sldId id="1086" r:id="rId13"/>
    <p:sldId id="1093" r:id="rId14"/>
    <p:sldId id="3119" r:id="rId15"/>
    <p:sldId id="1100" r:id="rId16"/>
    <p:sldId id="3089" r:id="rId17"/>
    <p:sldId id="3093" r:id="rId18"/>
    <p:sldId id="3090" r:id="rId19"/>
    <p:sldId id="3070" r:id="rId20"/>
    <p:sldId id="3071" r:id="rId21"/>
    <p:sldId id="3069" r:id="rId22"/>
    <p:sldId id="3121" r:id="rId23"/>
    <p:sldId id="3077" r:id="rId24"/>
    <p:sldId id="3120" r:id="rId25"/>
    <p:sldId id="1255" r:id="rId26"/>
    <p:sldId id="3096" r:id="rId27"/>
    <p:sldId id="3085" r:id="rId28"/>
    <p:sldId id="3084" r:id="rId29"/>
  </p:sldIdLst>
  <p:sldSz cx="10160000" cy="5715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00" userDrawn="1">
          <p15:clr>
            <a:srgbClr val="A4A3A4"/>
          </p15:clr>
        </p15:guide>
        <p15:guide id="3" orient="horz" pos="180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6" clrIdx="0"/>
  <p:cmAuthor id="1" name="Department of Veterans Affair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02F56"/>
    <a:srgbClr val="0083BE"/>
    <a:srgbClr val="FDB913"/>
    <a:srgbClr val="4FAFFF"/>
    <a:srgbClr val="D0E0EF"/>
    <a:srgbClr val="DCDDDE"/>
    <a:srgbClr val="C6262E"/>
    <a:srgbClr val="F3CF45"/>
    <a:srgbClr val="83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1119" autoAdjust="0"/>
  </p:normalViewPr>
  <p:slideViewPr>
    <p:cSldViewPr>
      <p:cViewPr varScale="1">
        <p:scale>
          <a:sx n="119" d="100"/>
          <a:sy n="119" d="100"/>
        </p:scale>
        <p:origin x="870" y="108"/>
      </p:cViewPr>
      <p:guideLst>
        <p:guide orient="horz" pos="2160"/>
        <p:guide pos="3200"/>
        <p:guide orient="horz" pos="1800"/>
      </p:guideLst>
    </p:cSldViewPr>
  </p:slideViewPr>
  <p:notesTextViewPr>
    <p:cViewPr>
      <p:scale>
        <a:sx n="1" d="1"/>
        <a:sy n="1" d="1"/>
      </p:scale>
      <p:origin x="0" y="0"/>
    </p:cViewPr>
  </p:notesTextViewPr>
  <p:sorterViewPr>
    <p:cViewPr>
      <p:scale>
        <a:sx n="162" d="100"/>
        <a:sy n="162" d="100"/>
      </p:scale>
      <p:origin x="0" y="0"/>
    </p:cViewPr>
  </p:sorterViewPr>
  <p:notesViewPr>
    <p:cSldViewPr>
      <p:cViewPr varScale="1">
        <p:scale>
          <a:sx n="80" d="100"/>
          <a:sy n="80" d="100"/>
        </p:scale>
        <p:origin x="388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https://dvagov.sharepoint.com/sites/VACObcro/VEOMPI/Measurement%20Portfolio/7.0%20Data%20Management/Data%20Science%20Artifacts/VA-Wide%20Trust%20Survey/FY19%20Q2/Trust%20over%20Tim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29900790671564"/>
          <c:y val="0.10958899811180588"/>
          <c:w val="0.854012779310234"/>
          <c:h val="0.63708992704264777"/>
        </c:manualLayout>
      </c:layout>
      <c:lineChart>
        <c:grouping val="standard"/>
        <c:varyColors val="0"/>
        <c:ser>
          <c:idx val="0"/>
          <c:order val="0"/>
          <c:tx>
            <c:strRef>
              <c:f>Sheet1!$A$2</c:f>
              <c:strCache>
                <c:ptCount val="1"/>
                <c:pt idx="0">
                  <c:v>Trust</c:v>
                </c:pt>
              </c:strCache>
            </c:strRef>
          </c:tx>
          <c:spPr>
            <a:ln w="63500" cap="rnd" cmpd="dbl">
              <a:solidFill>
                <a:srgbClr val="7030A0"/>
              </a:solidFill>
              <a:round/>
            </a:ln>
            <a:effectLst/>
          </c:spPr>
          <c:marker>
            <c:symbol val="diamond"/>
            <c:size val="8"/>
            <c:spPr>
              <a:solidFill>
                <a:srgbClr val="7030A0"/>
              </a:solidFill>
              <a:ln w="9525">
                <a:noFill/>
                <a:round/>
              </a:ln>
              <a:effectLst/>
            </c:spPr>
          </c:marker>
          <c:cat>
            <c:strRef>
              <c:f>Sheet1!$B$1:$W$1</c:f>
              <c:strCache>
                <c:ptCount val="22"/>
                <c:pt idx="0">
                  <c:v>FY16 Q2</c:v>
                </c:pt>
                <c:pt idx="1">
                  <c:v>FY16 Q3</c:v>
                </c:pt>
                <c:pt idx="2">
                  <c:v>FY16 Q4</c:v>
                </c:pt>
                <c:pt idx="3">
                  <c:v>FY17 Q1</c:v>
                </c:pt>
                <c:pt idx="4">
                  <c:v>FY17 Q2</c:v>
                </c:pt>
                <c:pt idx="5">
                  <c:v>FY17 Q3</c:v>
                </c:pt>
                <c:pt idx="6">
                  <c:v>FY17 Q4</c:v>
                </c:pt>
                <c:pt idx="7">
                  <c:v>FY18 Q1</c:v>
                </c:pt>
                <c:pt idx="8">
                  <c:v>FY18 Q2</c:v>
                </c:pt>
                <c:pt idx="9">
                  <c:v>FY18 Q3</c:v>
                </c:pt>
                <c:pt idx="10">
                  <c:v>FY18 Q4</c:v>
                </c:pt>
                <c:pt idx="11">
                  <c:v>FY19 Q1</c:v>
                </c:pt>
                <c:pt idx="12">
                  <c:v>FY19 Q2</c:v>
                </c:pt>
                <c:pt idx="13">
                  <c:v>FY19 Q3</c:v>
                </c:pt>
                <c:pt idx="14">
                  <c:v>FY19 Q4</c:v>
                </c:pt>
                <c:pt idx="15">
                  <c:v>FY20 Q1</c:v>
                </c:pt>
                <c:pt idx="16">
                  <c:v>FY20 Q2</c:v>
                </c:pt>
                <c:pt idx="17">
                  <c:v>FY20 Q3</c:v>
                </c:pt>
                <c:pt idx="18">
                  <c:v>FY20 Q4</c:v>
                </c:pt>
                <c:pt idx="19">
                  <c:v>FY21 Q1</c:v>
                </c:pt>
                <c:pt idx="20">
                  <c:v>FY21 Q2</c:v>
                </c:pt>
                <c:pt idx="21">
                  <c:v>FY21 Q3</c:v>
                </c:pt>
              </c:strCache>
            </c:strRef>
          </c:cat>
          <c:val>
            <c:numRef>
              <c:f>Sheet1!$B$2:$W$2</c:f>
              <c:numCache>
                <c:formatCode>0%</c:formatCode>
                <c:ptCount val="22"/>
                <c:pt idx="0">
                  <c:v>0.55000000000000004</c:v>
                </c:pt>
                <c:pt idx="1">
                  <c:v>0.59</c:v>
                </c:pt>
                <c:pt idx="2">
                  <c:v>0.6</c:v>
                </c:pt>
                <c:pt idx="3">
                  <c:v>0.61</c:v>
                </c:pt>
                <c:pt idx="4">
                  <c:v>0.65</c:v>
                </c:pt>
                <c:pt idx="5">
                  <c:v>0.66</c:v>
                </c:pt>
                <c:pt idx="6">
                  <c:v>0.69</c:v>
                </c:pt>
                <c:pt idx="7">
                  <c:v>0.69</c:v>
                </c:pt>
                <c:pt idx="8">
                  <c:v>0.7</c:v>
                </c:pt>
                <c:pt idx="9">
                  <c:v>0.69</c:v>
                </c:pt>
                <c:pt idx="10">
                  <c:v>0.7</c:v>
                </c:pt>
                <c:pt idx="11">
                  <c:v>0.73</c:v>
                </c:pt>
                <c:pt idx="12">
                  <c:v>0.71689999999999998</c:v>
                </c:pt>
                <c:pt idx="13">
                  <c:v>0.72099999999999997</c:v>
                </c:pt>
                <c:pt idx="14">
                  <c:v>0.72399999999999998</c:v>
                </c:pt>
                <c:pt idx="15">
                  <c:v>0.74</c:v>
                </c:pt>
                <c:pt idx="16">
                  <c:v>0.8</c:v>
                </c:pt>
                <c:pt idx="17">
                  <c:v>0.77</c:v>
                </c:pt>
                <c:pt idx="18">
                  <c:v>0.79</c:v>
                </c:pt>
                <c:pt idx="19">
                  <c:v>0.79</c:v>
                </c:pt>
                <c:pt idx="20">
                  <c:v>0.79</c:v>
                </c:pt>
                <c:pt idx="21">
                  <c:v>0.78</c:v>
                </c:pt>
              </c:numCache>
            </c:numRef>
          </c:val>
          <c:smooth val="0"/>
          <c:extLst>
            <c:ext xmlns:c16="http://schemas.microsoft.com/office/drawing/2014/chart" uri="{C3380CC4-5D6E-409C-BE32-E72D297353CC}">
              <c16:uniqueId val="{00000000-D486-4FD8-A004-4581717D86DE}"/>
            </c:ext>
          </c:extLst>
        </c:ser>
        <c:ser>
          <c:idx val="1"/>
          <c:order val="1"/>
          <c:tx>
            <c:strRef>
              <c:f>Sheet1!$A$3</c:f>
              <c:strCache>
                <c:ptCount val="1"/>
                <c:pt idx="0">
                  <c:v>Ease</c:v>
                </c:pt>
              </c:strCache>
            </c:strRef>
          </c:tx>
          <c:spPr>
            <a:ln w="44450" cap="rnd">
              <a:solidFill>
                <a:schemeClr val="accent2"/>
              </a:solidFill>
              <a:round/>
            </a:ln>
            <a:effectLst/>
          </c:spPr>
          <c:marker>
            <c:symbol val="diamond"/>
            <c:size val="8"/>
            <c:spPr>
              <a:solidFill>
                <a:schemeClr val="accent2"/>
              </a:solidFill>
              <a:ln w="9525">
                <a:solidFill>
                  <a:schemeClr val="accent2"/>
                </a:solidFill>
                <a:round/>
              </a:ln>
              <a:effectLst/>
            </c:spPr>
          </c:marker>
          <c:cat>
            <c:strRef>
              <c:f>Sheet1!$B$1:$W$1</c:f>
              <c:strCache>
                <c:ptCount val="22"/>
                <c:pt idx="0">
                  <c:v>FY16 Q2</c:v>
                </c:pt>
                <c:pt idx="1">
                  <c:v>FY16 Q3</c:v>
                </c:pt>
                <c:pt idx="2">
                  <c:v>FY16 Q4</c:v>
                </c:pt>
                <c:pt idx="3">
                  <c:v>FY17 Q1</c:v>
                </c:pt>
                <c:pt idx="4">
                  <c:v>FY17 Q2</c:v>
                </c:pt>
                <c:pt idx="5">
                  <c:v>FY17 Q3</c:v>
                </c:pt>
                <c:pt idx="6">
                  <c:v>FY17 Q4</c:v>
                </c:pt>
                <c:pt idx="7">
                  <c:v>FY18 Q1</c:v>
                </c:pt>
                <c:pt idx="8">
                  <c:v>FY18 Q2</c:v>
                </c:pt>
                <c:pt idx="9">
                  <c:v>FY18 Q3</c:v>
                </c:pt>
                <c:pt idx="10">
                  <c:v>FY18 Q4</c:v>
                </c:pt>
                <c:pt idx="11">
                  <c:v>FY19 Q1</c:v>
                </c:pt>
                <c:pt idx="12">
                  <c:v>FY19 Q2</c:v>
                </c:pt>
                <c:pt idx="13">
                  <c:v>FY19 Q3</c:v>
                </c:pt>
                <c:pt idx="14">
                  <c:v>FY19 Q4</c:v>
                </c:pt>
                <c:pt idx="15">
                  <c:v>FY20 Q1</c:v>
                </c:pt>
                <c:pt idx="16">
                  <c:v>FY20 Q2</c:v>
                </c:pt>
                <c:pt idx="17">
                  <c:v>FY20 Q3</c:v>
                </c:pt>
                <c:pt idx="18">
                  <c:v>FY20 Q4</c:v>
                </c:pt>
                <c:pt idx="19">
                  <c:v>FY21 Q1</c:v>
                </c:pt>
                <c:pt idx="20">
                  <c:v>FY21 Q2</c:v>
                </c:pt>
                <c:pt idx="21">
                  <c:v>FY21 Q3</c:v>
                </c:pt>
              </c:strCache>
            </c:strRef>
          </c:cat>
          <c:val>
            <c:numRef>
              <c:f>Sheet1!$B$3:$W$3</c:f>
              <c:numCache>
                <c:formatCode>0%</c:formatCode>
                <c:ptCount val="22"/>
                <c:pt idx="0">
                  <c:v>0.61</c:v>
                </c:pt>
                <c:pt idx="1">
                  <c:v>0.65</c:v>
                </c:pt>
                <c:pt idx="2">
                  <c:v>0.66</c:v>
                </c:pt>
                <c:pt idx="3">
                  <c:v>0.66</c:v>
                </c:pt>
                <c:pt idx="4">
                  <c:v>0.64</c:v>
                </c:pt>
                <c:pt idx="5">
                  <c:v>0.65</c:v>
                </c:pt>
                <c:pt idx="6">
                  <c:v>0.67</c:v>
                </c:pt>
                <c:pt idx="7">
                  <c:v>0.68</c:v>
                </c:pt>
                <c:pt idx="8">
                  <c:v>0.69</c:v>
                </c:pt>
                <c:pt idx="9">
                  <c:v>0.68</c:v>
                </c:pt>
                <c:pt idx="10">
                  <c:v>0.69</c:v>
                </c:pt>
                <c:pt idx="11">
                  <c:v>0.7</c:v>
                </c:pt>
                <c:pt idx="12">
                  <c:v>0.7</c:v>
                </c:pt>
                <c:pt idx="13">
                  <c:v>0.7</c:v>
                </c:pt>
                <c:pt idx="14">
                  <c:v>0.71</c:v>
                </c:pt>
                <c:pt idx="15">
                  <c:v>0.72</c:v>
                </c:pt>
                <c:pt idx="16">
                  <c:v>0.75</c:v>
                </c:pt>
                <c:pt idx="17">
                  <c:v>0.7</c:v>
                </c:pt>
                <c:pt idx="18">
                  <c:v>0.76</c:v>
                </c:pt>
                <c:pt idx="19">
                  <c:v>0.76</c:v>
                </c:pt>
                <c:pt idx="20">
                  <c:v>0.74</c:v>
                </c:pt>
                <c:pt idx="21">
                  <c:v>0.72</c:v>
                </c:pt>
              </c:numCache>
            </c:numRef>
          </c:val>
          <c:smooth val="0"/>
          <c:extLst>
            <c:ext xmlns:c16="http://schemas.microsoft.com/office/drawing/2014/chart" uri="{C3380CC4-5D6E-409C-BE32-E72D297353CC}">
              <c16:uniqueId val="{00000001-D486-4FD8-A004-4581717D86DE}"/>
            </c:ext>
          </c:extLst>
        </c:ser>
        <c:ser>
          <c:idx val="2"/>
          <c:order val="2"/>
          <c:tx>
            <c:strRef>
              <c:f>Sheet1!$A$4</c:f>
              <c:strCache>
                <c:ptCount val="1"/>
                <c:pt idx="0">
                  <c:v>Effectiveness</c:v>
                </c:pt>
              </c:strCache>
            </c:strRef>
          </c:tx>
          <c:spPr>
            <a:ln w="44450" cap="rnd">
              <a:solidFill>
                <a:schemeClr val="bg1">
                  <a:lumMod val="50000"/>
                </a:schemeClr>
              </a:solidFill>
              <a:round/>
            </a:ln>
            <a:effectLst/>
          </c:spPr>
          <c:marker>
            <c:symbol val="diamond"/>
            <c:size val="8"/>
            <c:spPr>
              <a:solidFill>
                <a:schemeClr val="bg1">
                  <a:lumMod val="50000"/>
                </a:schemeClr>
              </a:solidFill>
              <a:ln w="9525">
                <a:solidFill>
                  <a:schemeClr val="bg1">
                    <a:lumMod val="50000"/>
                  </a:schemeClr>
                </a:solidFill>
                <a:round/>
              </a:ln>
              <a:effectLst/>
            </c:spPr>
          </c:marker>
          <c:cat>
            <c:strRef>
              <c:f>Sheet1!$B$1:$W$1</c:f>
              <c:strCache>
                <c:ptCount val="22"/>
                <c:pt idx="0">
                  <c:v>FY16 Q2</c:v>
                </c:pt>
                <c:pt idx="1">
                  <c:v>FY16 Q3</c:v>
                </c:pt>
                <c:pt idx="2">
                  <c:v>FY16 Q4</c:v>
                </c:pt>
                <c:pt idx="3">
                  <c:v>FY17 Q1</c:v>
                </c:pt>
                <c:pt idx="4">
                  <c:v>FY17 Q2</c:v>
                </c:pt>
                <c:pt idx="5">
                  <c:v>FY17 Q3</c:v>
                </c:pt>
                <c:pt idx="6">
                  <c:v>FY17 Q4</c:v>
                </c:pt>
                <c:pt idx="7">
                  <c:v>FY18 Q1</c:v>
                </c:pt>
                <c:pt idx="8">
                  <c:v>FY18 Q2</c:v>
                </c:pt>
                <c:pt idx="9">
                  <c:v>FY18 Q3</c:v>
                </c:pt>
                <c:pt idx="10">
                  <c:v>FY18 Q4</c:v>
                </c:pt>
                <c:pt idx="11">
                  <c:v>FY19 Q1</c:v>
                </c:pt>
                <c:pt idx="12">
                  <c:v>FY19 Q2</c:v>
                </c:pt>
                <c:pt idx="13">
                  <c:v>FY19 Q3</c:v>
                </c:pt>
                <c:pt idx="14">
                  <c:v>FY19 Q4</c:v>
                </c:pt>
                <c:pt idx="15">
                  <c:v>FY20 Q1</c:v>
                </c:pt>
                <c:pt idx="16">
                  <c:v>FY20 Q2</c:v>
                </c:pt>
                <c:pt idx="17">
                  <c:v>FY20 Q3</c:v>
                </c:pt>
                <c:pt idx="18">
                  <c:v>FY20 Q4</c:v>
                </c:pt>
                <c:pt idx="19">
                  <c:v>FY21 Q1</c:v>
                </c:pt>
                <c:pt idx="20">
                  <c:v>FY21 Q2</c:v>
                </c:pt>
                <c:pt idx="21">
                  <c:v>FY21 Q3</c:v>
                </c:pt>
              </c:strCache>
            </c:strRef>
          </c:cat>
          <c:val>
            <c:numRef>
              <c:f>Sheet1!$B$4:$W$4</c:f>
              <c:numCache>
                <c:formatCode>0%</c:formatCode>
                <c:ptCount val="22"/>
                <c:pt idx="0">
                  <c:v>0.72</c:v>
                </c:pt>
                <c:pt idx="1">
                  <c:v>0.74</c:v>
                </c:pt>
                <c:pt idx="2">
                  <c:v>0.75</c:v>
                </c:pt>
                <c:pt idx="3">
                  <c:v>0.75</c:v>
                </c:pt>
                <c:pt idx="4">
                  <c:v>0.74</c:v>
                </c:pt>
                <c:pt idx="5">
                  <c:v>0.75</c:v>
                </c:pt>
                <c:pt idx="6">
                  <c:v>0.76</c:v>
                </c:pt>
                <c:pt idx="7">
                  <c:v>0.77</c:v>
                </c:pt>
                <c:pt idx="8">
                  <c:v>0.78</c:v>
                </c:pt>
                <c:pt idx="9">
                  <c:v>0.77</c:v>
                </c:pt>
                <c:pt idx="10">
                  <c:v>0.77</c:v>
                </c:pt>
                <c:pt idx="11">
                  <c:v>0.79</c:v>
                </c:pt>
                <c:pt idx="12">
                  <c:v>0.78</c:v>
                </c:pt>
                <c:pt idx="13">
                  <c:v>0.78</c:v>
                </c:pt>
                <c:pt idx="14">
                  <c:v>0.76</c:v>
                </c:pt>
                <c:pt idx="15">
                  <c:v>0.76</c:v>
                </c:pt>
                <c:pt idx="16">
                  <c:v>0.78</c:v>
                </c:pt>
                <c:pt idx="17">
                  <c:v>0.74</c:v>
                </c:pt>
                <c:pt idx="18">
                  <c:v>0.71</c:v>
                </c:pt>
                <c:pt idx="19">
                  <c:v>0.71</c:v>
                </c:pt>
                <c:pt idx="20">
                  <c:v>0.79</c:v>
                </c:pt>
                <c:pt idx="21">
                  <c:v>0.77</c:v>
                </c:pt>
              </c:numCache>
            </c:numRef>
          </c:val>
          <c:smooth val="0"/>
          <c:extLst>
            <c:ext xmlns:c16="http://schemas.microsoft.com/office/drawing/2014/chart" uri="{C3380CC4-5D6E-409C-BE32-E72D297353CC}">
              <c16:uniqueId val="{00000002-D486-4FD8-A004-4581717D86DE}"/>
            </c:ext>
          </c:extLst>
        </c:ser>
        <c:ser>
          <c:idx val="3"/>
          <c:order val="3"/>
          <c:tx>
            <c:strRef>
              <c:f>Sheet1!$A$5</c:f>
              <c:strCache>
                <c:ptCount val="1"/>
                <c:pt idx="0">
                  <c:v>Emotion</c:v>
                </c:pt>
              </c:strCache>
            </c:strRef>
          </c:tx>
          <c:spPr>
            <a:ln w="44450" cap="rnd">
              <a:solidFill>
                <a:schemeClr val="accent4"/>
              </a:solidFill>
              <a:round/>
            </a:ln>
            <a:effectLst/>
          </c:spPr>
          <c:marker>
            <c:symbol val="diamond"/>
            <c:size val="8"/>
            <c:spPr>
              <a:solidFill>
                <a:schemeClr val="accent4"/>
              </a:solidFill>
              <a:ln w="9525">
                <a:solidFill>
                  <a:schemeClr val="accent4"/>
                </a:solidFill>
                <a:round/>
              </a:ln>
              <a:effectLst/>
            </c:spPr>
          </c:marker>
          <c:cat>
            <c:strRef>
              <c:f>Sheet1!$B$1:$W$1</c:f>
              <c:strCache>
                <c:ptCount val="22"/>
                <c:pt idx="0">
                  <c:v>FY16 Q2</c:v>
                </c:pt>
                <c:pt idx="1">
                  <c:v>FY16 Q3</c:v>
                </c:pt>
                <c:pt idx="2">
                  <c:v>FY16 Q4</c:v>
                </c:pt>
                <c:pt idx="3">
                  <c:v>FY17 Q1</c:v>
                </c:pt>
                <c:pt idx="4">
                  <c:v>FY17 Q2</c:v>
                </c:pt>
                <c:pt idx="5">
                  <c:v>FY17 Q3</c:v>
                </c:pt>
                <c:pt idx="6">
                  <c:v>FY17 Q4</c:v>
                </c:pt>
                <c:pt idx="7">
                  <c:v>FY18 Q1</c:v>
                </c:pt>
                <c:pt idx="8">
                  <c:v>FY18 Q2</c:v>
                </c:pt>
                <c:pt idx="9">
                  <c:v>FY18 Q3</c:v>
                </c:pt>
                <c:pt idx="10">
                  <c:v>FY18 Q4</c:v>
                </c:pt>
                <c:pt idx="11">
                  <c:v>FY19 Q1</c:v>
                </c:pt>
                <c:pt idx="12">
                  <c:v>FY19 Q2</c:v>
                </c:pt>
                <c:pt idx="13">
                  <c:v>FY19 Q3</c:v>
                </c:pt>
                <c:pt idx="14">
                  <c:v>FY19 Q4</c:v>
                </c:pt>
                <c:pt idx="15">
                  <c:v>FY20 Q1</c:v>
                </c:pt>
                <c:pt idx="16">
                  <c:v>FY20 Q2</c:v>
                </c:pt>
                <c:pt idx="17">
                  <c:v>FY20 Q3</c:v>
                </c:pt>
                <c:pt idx="18">
                  <c:v>FY20 Q4</c:v>
                </c:pt>
                <c:pt idx="19">
                  <c:v>FY21 Q1</c:v>
                </c:pt>
                <c:pt idx="20">
                  <c:v>FY21 Q2</c:v>
                </c:pt>
                <c:pt idx="21">
                  <c:v>FY21 Q3</c:v>
                </c:pt>
              </c:strCache>
            </c:strRef>
          </c:cat>
          <c:val>
            <c:numRef>
              <c:f>Sheet1!$B$5:$W$5</c:f>
              <c:numCache>
                <c:formatCode>0%</c:formatCode>
                <c:ptCount val="22"/>
                <c:pt idx="0">
                  <c:v>0.63</c:v>
                </c:pt>
                <c:pt idx="1">
                  <c:v>0.67</c:v>
                </c:pt>
                <c:pt idx="2">
                  <c:v>0.68</c:v>
                </c:pt>
                <c:pt idx="3">
                  <c:v>0.68</c:v>
                </c:pt>
                <c:pt idx="4">
                  <c:v>0.68</c:v>
                </c:pt>
                <c:pt idx="5">
                  <c:v>0.68</c:v>
                </c:pt>
                <c:pt idx="6">
                  <c:v>0.7</c:v>
                </c:pt>
                <c:pt idx="7">
                  <c:v>0.71</c:v>
                </c:pt>
                <c:pt idx="8">
                  <c:v>0.72</c:v>
                </c:pt>
                <c:pt idx="9">
                  <c:v>0.71</c:v>
                </c:pt>
                <c:pt idx="10">
                  <c:v>0.71</c:v>
                </c:pt>
                <c:pt idx="11">
                  <c:v>0.73</c:v>
                </c:pt>
                <c:pt idx="12">
                  <c:v>0.73</c:v>
                </c:pt>
                <c:pt idx="13">
                  <c:v>0.73</c:v>
                </c:pt>
                <c:pt idx="14">
                  <c:v>0.73</c:v>
                </c:pt>
                <c:pt idx="15">
                  <c:v>0.74</c:v>
                </c:pt>
                <c:pt idx="16">
                  <c:v>0.77</c:v>
                </c:pt>
                <c:pt idx="17">
                  <c:v>0.73</c:v>
                </c:pt>
                <c:pt idx="18">
                  <c:v>0.75</c:v>
                </c:pt>
                <c:pt idx="19">
                  <c:v>0.74</c:v>
                </c:pt>
                <c:pt idx="20">
                  <c:v>0.77</c:v>
                </c:pt>
                <c:pt idx="21">
                  <c:v>0.75</c:v>
                </c:pt>
              </c:numCache>
            </c:numRef>
          </c:val>
          <c:smooth val="0"/>
          <c:extLst>
            <c:ext xmlns:c16="http://schemas.microsoft.com/office/drawing/2014/chart" uri="{C3380CC4-5D6E-409C-BE32-E72D297353CC}">
              <c16:uniqueId val="{00000003-D486-4FD8-A004-4581717D86DE}"/>
            </c:ext>
          </c:extLst>
        </c:ser>
        <c:dLbls>
          <c:showLegendKey val="0"/>
          <c:showVal val="0"/>
          <c:showCatName val="0"/>
          <c:showSerName val="0"/>
          <c:showPercent val="0"/>
          <c:showBubbleSize val="0"/>
        </c:dLbls>
        <c:marker val="1"/>
        <c:smooth val="0"/>
        <c:axId val="215526784"/>
        <c:axId val="226127232"/>
      </c:lineChart>
      <c:catAx>
        <c:axId val="215526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26127232"/>
        <c:crosses val="autoZero"/>
        <c:auto val="1"/>
        <c:lblAlgn val="ctr"/>
        <c:lblOffset val="100"/>
        <c:noMultiLvlLbl val="0"/>
      </c:catAx>
      <c:valAx>
        <c:axId val="226127232"/>
        <c:scaling>
          <c:orientation val="minMax"/>
          <c:min val="0.5"/>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n-US"/>
          </a:p>
        </c:txPr>
        <c:crossAx val="215526784"/>
        <c:crosses val="autoZero"/>
        <c:crossBetween val="between"/>
      </c:valAx>
      <c:dTable>
        <c:showHorzBorder val="1"/>
        <c:showVertBorder val="1"/>
        <c:showOutline val="1"/>
        <c:showKeys val="1"/>
        <c:spPr>
          <a:noFill/>
          <a:ln w="9525">
            <a:solidFill>
              <a:schemeClr val="tx1">
                <a:lumMod val="15000"/>
                <a:lumOff val="85000"/>
              </a:schemeClr>
            </a:solidFill>
          </a:ln>
          <a:effectLst/>
        </c:spPr>
      </c:dTable>
      <c:spPr>
        <a:noFill/>
        <a:ln>
          <a:noFill/>
        </a:ln>
        <a:effectLst/>
      </c:spPr>
    </c:plotArea>
    <c:plotVisOnly val="1"/>
    <c:dispBlanksAs val="gap"/>
    <c:showDLblsOverMax val="0"/>
  </c:chart>
  <c:spPr>
    <a:noFill/>
    <a:ln>
      <a:noFill/>
    </a:ln>
    <a:effectLst/>
  </c:spPr>
  <c:txPr>
    <a:bodyPr/>
    <a:lstStyle/>
    <a:p>
      <a:pPr>
        <a:defRPr sz="900">
          <a:solidFill>
            <a:srgbClr val="003F72"/>
          </a:solidFil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61D81-2221-814A-925C-673C640D2615}"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6C99DC2A-5FA7-0947-8A6B-7438A3F26BF5}">
      <dgm:prSet phldrT="[Text]" custT="1"/>
      <dgm:spPr/>
      <dgm:t>
        <a:bodyPr/>
        <a:lstStyle/>
        <a:p>
          <a:r>
            <a:rPr lang="en-US" sz="1400" b="1" dirty="0">
              <a:solidFill>
                <a:srgbClr val="0083BE"/>
              </a:solidFill>
            </a:rPr>
            <a:t>Employee Experience</a:t>
          </a:r>
        </a:p>
      </dgm:t>
    </dgm:pt>
    <dgm:pt modelId="{E7A35F80-4CA0-5340-832C-258DC1FCA3DE}" type="parTrans" cxnId="{43C26DCC-39BC-324A-B3D3-6945CEC86CBA}">
      <dgm:prSet/>
      <dgm:spPr/>
      <dgm:t>
        <a:bodyPr/>
        <a:lstStyle/>
        <a:p>
          <a:endParaRPr lang="en-US" sz="2400"/>
        </a:p>
      </dgm:t>
    </dgm:pt>
    <dgm:pt modelId="{24010283-42E4-6D4B-9581-E3CAC358A317}" type="sibTrans" cxnId="{43C26DCC-39BC-324A-B3D3-6945CEC86CBA}">
      <dgm:prSet/>
      <dgm:spPr>
        <a:solidFill>
          <a:srgbClr val="0083BE"/>
        </a:solidFill>
        <a:ln>
          <a:noFill/>
        </a:ln>
      </dgm:spPr>
      <dgm:t>
        <a:bodyPr/>
        <a:lstStyle/>
        <a:p>
          <a:endParaRPr lang="en-US" sz="2400"/>
        </a:p>
      </dgm:t>
    </dgm:pt>
    <dgm:pt modelId="{87721110-D847-0649-A3D8-D1710FEA7062}">
      <dgm:prSet phldrT="[Text]" custT="1"/>
      <dgm:spPr/>
      <dgm:t>
        <a:bodyPr/>
        <a:lstStyle/>
        <a:p>
          <a:r>
            <a:rPr lang="en-US" sz="1400" b="1" dirty="0">
              <a:solidFill>
                <a:srgbClr val="0083BE"/>
              </a:solidFill>
            </a:rPr>
            <a:t>Customer Experience</a:t>
          </a:r>
          <a:endParaRPr lang="en-US" sz="1400" b="1" i="0" u="none" strike="noStrike" cap="none" baseline="0" noProof="0" dirty="0">
            <a:solidFill>
              <a:srgbClr val="0083BE"/>
            </a:solidFill>
            <a:latin typeface="Calibri"/>
            <a:cs typeface="Calibri"/>
          </a:endParaRPr>
        </a:p>
      </dgm:t>
    </dgm:pt>
    <dgm:pt modelId="{5E22E9DD-A63B-8A44-9125-43ED5C95D386}" type="parTrans" cxnId="{2DBF8B82-3BCA-BB43-A08B-F4245235F070}">
      <dgm:prSet/>
      <dgm:spPr/>
      <dgm:t>
        <a:bodyPr/>
        <a:lstStyle/>
        <a:p>
          <a:endParaRPr lang="en-US" sz="2400"/>
        </a:p>
      </dgm:t>
    </dgm:pt>
    <dgm:pt modelId="{A5D4BF99-0E22-1A48-BCF8-DFEBD539E7C5}" type="sibTrans" cxnId="{2DBF8B82-3BCA-BB43-A08B-F4245235F070}">
      <dgm:prSet/>
      <dgm:spPr>
        <a:solidFill>
          <a:srgbClr val="0083BE"/>
        </a:solidFill>
        <a:ln>
          <a:noFill/>
        </a:ln>
      </dgm:spPr>
      <dgm:t>
        <a:bodyPr/>
        <a:lstStyle/>
        <a:p>
          <a:endParaRPr lang="en-US" sz="2400"/>
        </a:p>
      </dgm:t>
    </dgm:pt>
    <dgm:pt modelId="{AC1142BF-D659-A246-812E-6C5C6EB50652}" type="pres">
      <dgm:prSet presAssocID="{8A161D81-2221-814A-925C-673C640D2615}" presName="cycle" presStyleCnt="0">
        <dgm:presLayoutVars>
          <dgm:dir/>
          <dgm:resizeHandles val="exact"/>
        </dgm:presLayoutVars>
      </dgm:prSet>
      <dgm:spPr/>
    </dgm:pt>
    <dgm:pt modelId="{828CF6B9-77C2-0740-BB20-7F34C1BFE404}" type="pres">
      <dgm:prSet presAssocID="{87721110-D847-0649-A3D8-D1710FEA7062}" presName="dummy" presStyleCnt="0"/>
      <dgm:spPr/>
    </dgm:pt>
    <dgm:pt modelId="{F41747C5-ABFE-7342-91FF-DBC3816B6C22}" type="pres">
      <dgm:prSet presAssocID="{87721110-D847-0649-A3D8-D1710FEA7062}" presName="node" presStyleLbl="revTx" presStyleIdx="0" presStyleCnt="2">
        <dgm:presLayoutVars>
          <dgm:bulletEnabled val="1"/>
        </dgm:presLayoutVars>
      </dgm:prSet>
      <dgm:spPr/>
    </dgm:pt>
    <dgm:pt modelId="{43478BD3-82B3-B549-9EEF-76F215C872DD}" type="pres">
      <dgm:prSet presAssocID="{A5D4BF99-0E22-1A48-BCF8-DFEBD539E7C5}" presName="sibTrans" presStyleLbl="node1" presStyleIdx="0" presStyleCnt="2"/>
      <dgm:spPr/>
    </dgm:pt>
    <dgm:pt modelId="{4335E660-9315-A84E-9750-3782FFD85D45}" type="pres">
      <dgm:prSet presAssocID="{6C99DC2A-5FA7-0947-8A6B-7438A3F26BF5}" presName="dummy" presStyleCnt="0"/>
      <dgm:spPr/>
    </dgm:pt>
    <dgm:pt modelId="{2EC52D14-E342-6C46-BD2D-A1DFE3492563}" type="pres">
      <dgm:prSet presAssocID="{6C99DC2A-5FA7-0947-8A6B-7438A3F26BF5}" presName="node" presStyleLbl="revTx" presStyleIdx="1" presStyleCnt="2">
        <dgm:presLayoutVars>
          <dgm:bulletEnabled val="1"/>
        </dgm:presLayoutVars>
      </dgm:prSet>
      <dgm:spPr/>
    </dgm:pt>
    <dgm:pt modelId="{9519F2ED-5105-DE44-A9CF-BDC108FD1E30}" type="pres">
      <dgm:prSet presAssocID="{24010283-42E4-6D4B-9581-E3CAC358A317}" presName="sibTrans" presStyleLbl="node1" presStyleIdx="1" presStyleCnt="2"/>
      <dgm:spPr/>
    </dgm:pt>
  </dgm:ptLst>
  <dgm:cxnLst>
    <dgm:cxn modelId="{2C855531-CCC6-4B99-A20B-B8AC11AD6577}" type="presOf" srcId="{24010283-42E4-6D4B-9581-E3CAC358A317}" destId="{9519F2ED-5105-DE44-A9CF-BDC108FD1E30}" srcOrd="0" destOrd="0" presId="urn:microsoft.com/office/officeart/2005/8/layout/cycle1"/>
    <dgm:cxn modelId="{2542E431-7A8F-45C9-AFA4-8C727CB8FF6A}" type="presOf" srcId="{A5D4BF99-0E22-1A48-BCF8-DFEBD539E7C5}" destId="{43478BD3-82B3-B549-9EEF-76F215C872DD}" srcOrd="0" destOrd="0" presId="urn:microsoft.com/office/officeart/2005/8/layout/cycle1"/>
    <dgm:cxn modelId="{2DBF8B82-3BCA-BB43-A08B-F4245235F070}" srcId="{8A161D81-2221-814A-925C-673C640D2615}" destId="{87721110-D847-0649-A3D8-D1710FEA7062}" srcOrd="0" destOrd="0" parTransId="{5E22E9DD-A63B-8A44-9125-43ED5C95D386}" sibTransId="{A5D4BF99-0E22-1A48-BCF8-DFEBD539E7C5}"/>
    <dgm:cxn modelId="{71942794-802D-47DB-A510-DF9E01EB77DB}" type="presOf" srcId="{87721110-D847-0649-A3D8-D1710FEA7062}" destId="{F41747C5-ABFE-7342-91FF-DBC3816B6C22}" srcOrd="0" destOrd="0" presId="urn:microsoft.com/office/officeart/2005/8/layout/cycle1"/>
    <dgm:cxn modelId="{7C144FC0-A149-42C0-8D8F-C0419097B887}" type="presOf" srcId="{6C99DC2A-5FA7-0947-8A6B-7438A3F26BF5}" destId="{2EC52D14-E342-6C46-BD2D-A1DFE3492563}" srcOrd="0" destOrd="0" presId="urn:microsoft.com/office/officeart/2005/8/layout/cycle1"/>
    <dgm:cxn modelId="{43C26DCC-39BC-324A-B3D3-6945CEC86CBA}" srcId="{8A161D81-2221-814A-925C-673C640D2615}" destId="{6C99DC2A-5FA7-0947-8A6B-7438A3F26BF5}" srcOrd="1" destOrd="0" parTransId="{E7A35F80-4CA0-5340-832C-258DC1FCA3DE}" sibTransId="{24010283-42E4-6D4B-9581-E3CAC358A317}"/>
    <dgm:cxn modelId="{61100BF9-5FFD-49A1-9A11-4D4BF17561D1}" type="presOf" srcId="{8A161D81-2221-814A-925C-673C640D2615}" destId="{AC1142BF-D659-A246-812E-6C5C6EB50652}" srcOrd="0" destOrd="0" presId="urn:microsoft.com/office/officeart/2005/8/layout/cycle1"/>
    <dgm:cxn modelId="{01835A9B-64CC-493F-BB79-4B87F8EC2F22}" type="presParOf" srcId="{AC1142BF-D659-A246-812E-6C5C6EB50652}" destId="{828CF6B9-77C2-0740-BB20-7F34C1BFE404}" srcOrd="0" destOrd="0" presId="urn:microsoft.com/office/officeart/2005/8/layout/cycle1"/>
    <dgm:cxn modelId="{BC99DD4A-0AC1-4CCA-B47E-3F288EC5D414}" type="presParOf" srcId="{AC1142BF-D659-A246-812E-6C5C6EB50652}" destId="{F41747C5-ABFE-7342-91FF-DBC3816B6C22}" srcOrd="1" destOrd="0" presId="urn:microsoft.com/office/officeart/2005/8/layout/cycle1"/>
    <dgm:cxn modelId="{BB4D035F-541B-49DC-860F-0A98A70249CD}" type="presParOf" srcId="{AC1142BF-D659-A246-812E-6C5C6EB50652}" destId="{43478BD3-82B3-B549-9EEF-76F215C872DD}" srcOrd="2" destOrd="0" presId="urn:microsoft.com/office/officeart/2005/8/layout/cycle1"/>
    <dgm:cxn modelId="{3B0652F6-8B05-4525-B708-975F8CD0D7CA}" type="presParOf" srcId="{AC1142BF-D659-A246-812E-6C5C6EB50652}" destId="{4335E660-9315-A84E-9750-3782FFD85D45}" srcOrd="3" destOrd="0" presId="urn:microsoft.com/office/officeart/2005/8/layout/cycle1"/>
    <dgm:cxn modelId="{BECA4172-65F1-499C-8CAE-F291EC78E1F1}" type="presParOf" srcId="{AC1142BF-D659-A246-812E-6C5C6EB50652}" destId="{2EC52D14-E342-6C46-BD2D-A1DFE3492563}" srcOrd="4" destOrd="0" presId="urn:microsoft.com/office/officeart/2005/8/layout/cycle1"/>
    <dgm:cxn modelId="{98426D41-8887-4117-8931-3EC06BE8E31F}" type="presParOf" srcId="{AC1142BF-D659-A246-812E-6C5C6EB50652}" destId="{9519F2ED-5105-DE44-A9CF-BDC108FD1E30}" srcOrd="5" destOrd="0" presId="urn:microsoft.com/office/officeart/2005/8/layout/cycl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998D41-BECC-4593-B160-1FE972442867}" type="doc">
      <dgm:prSet loTypeId="urn:microsoft.com/office/officeart/2009/layout/CircleArrowProcess" loCatId="process" qsTypeId="urn:microsoft.com/office/officeart/2005/8/quickstyle/simple1" qsCatId="simple" csTypeId="urn:microsoft.com/office/officeart/2005/8/colors/accent0_3" csCatId="mainScheme" phldr="1"/>
      <dgm:spPr/>
      <dgm:t>
        <a:bodyPr/>
        <a:lstStyle/>
        <a:p>
          <a:endParaRPr lang="en-US"/>
        </a:p>
      </dgm:t>
    </dgm:pt>
    <dgm:pt modelId="{03548809-D0E5-4B3B-A973-37424AB1B7D4}">
      <dgm:prSet phldrT="[Text]" custT="1"/>
      <dgm:spPr/>
      <dgm:t>
        <a:bodyPr/>
        <a:lstStyle/>
        <a:p>
          <a:r>
            <a:rPr lang="en-US" sz="1400" b="1">
              <a:solidFill>
                <a:srgbClr val="003F72"/>
              </a:solidFill>
            </a:rPr>
            <a:t>Organizational</a:t>
          </a:r>
          <a:r>
            <a:rPr lang="en-US" sz="1400">
              <a:solidFill>
                <a:srgbClr val="003F72"/>
              </a:solidFill>
            </a:rPr>
            <a:t> </a:t>
          </a:r>
          <a:endParaRPr lang="en-US" sz="1400" dirty="0">
            <a:solidFill>
              <a:srgbClr val="003F72"/>
            </a:solidFill>
          </a:endParaRPr>
        </a:p>
      </dgm:t>
    </dgm:pt>
    <dgm:pt modelId="{D3E5C85B-5FE0-4FCF-BAC5-0D196E7815BD}" type="parTrans" cxnId="{25ED1ACC-5C70-46F9-AD3D-86E529504EC0}">
      <dgm:prSet/>
      <dgm:spPr/>
      <dgm:t>
        <a:bodyPr/>
        <a:lstStyle/>
        <a:p>
          <a:endParaRPr lang="en-US" sz="1400">
            <a:solidFill>
              <a:srgbClr val="003F72"/>
            </a:solidFill>
          </a:endParaRPr>
        </a:p>
      </dgm:t>
    </dgm:pt>
    <dgm:pt modelId="{299FFF76-6BE2-4066-A6FE-FEB2A316A31E}" type="sibTrans" cxnId="{25ED1ACC-5C70-46F9-AD3D-86E529504EC0}">
      <dgm:prSet/>
      <dgm:spPr/>
      <dgm:t>
        <a:bodyPr/>
        <a:lstStyle/>
        <a:p>
          <a:endParaRPr lang="en-US" sz="1400">
            <a:solidFill>
              <a:srgbClr val="003F72"/>
            </a:solidFill>
          </a:endParaRPr>
        </a:p>
      </dgm:t>
    </dgm:pt>
    <dgm:pt modelId="{8D0E1F78-9A17-47C8-B6F6-ED475D4CC20B}">
      <dgm:prSet phldrT="[Text]" custT="1"/>
      <dgm:spPr/>
      <dgm:t>
        <a:bodyPr/>
        <a:lstStyle/>
        <a:p>
          <a:r>
            <a:rPr lang="en-US" sz="1400" b="1">
              <a:solidFill>
                <a:srgbClr val="003F72"/>
              </a:solidFill>
            </a:rPr>
            <a:t>Individual</a:t>
          </a:r>
          <a:r>
            <a:rPr lang="en-US" sz="1400">
              <a:solidFill>
                <a:srgbClr val="003F72"/>
              </a:solidFill>
            </a:rPr>
            <a:t> </a:t>
          </a:r>
          <a:endParaRPr lang="en-US" sz="1400" dirty="0">
            <a:solidFill>
              <a:srgbClr val="003F72"/>
            </a:solidFill>
          </a:endParaRPr>
        </a:p>
      </dgm:t>
    </dgm:pt>
    <dgm:pt modelId="{C1674F91-1770-4B61-B470-C65C7F50B088}" type="parTrans" cxnId="{D6B3E098-7FB2-4372-9D15-B8F66DA31AEB}">
      <dgm:prSet/>
      <dgm:spPr/>
      <dgm:t>
        <a:bodyPr/>
        <a:lstStyle/>
        <a:p>
          <a:endParaRPr lang="en-US" sz="1400">
            <a:solidFill>
              <a:srgbClr val="003F72"/>
            </a:solidFill>
          </a:endParaRPr>
        </a:p>
      </dgm:t>
    </dgm:pt>
    <dgm:pt modelId="{D16C30FC-647A-4A07-803D-5C0E3E68375C}" type="sibTrans" cxnId="{D6B3E098-7FB2-4372-9D15-B8F66DA31AEB}">
      <dgm:prSet/>
      <dgm:spPr/>
      <dgm:t>
        <a:bodyPr/>
        <a:lstStyle/>
        <a:p>
          <a:endParaRPr lang="en-US" sz="1400">
            <a:solidFill>
              <a:srgbClr val="003F72"/>
            </a:solidFill>
          </a:endParaRPr>
        </a:p>
      </dgm:t>
    </dgm:pt>
    <dgm:pt modelId="{4D11A13C-E125-4433-8A29-6AEE070BE04A}" type="pres">
      <dgm:prSet presAssocID="{28998D41-BECC-4593-B160-1FE972442867}" presName="Name0" presStyleCnt="0">
        <dgm:presLayoutVars>
          <dgm:chMax val="7"/>
          <dgm:chPref val="7"/>
          <dgm:dir/>
          <dgm:animLvl val="lvl"/>
        </dgm:presLayoutVars>
      </dgm:prSet>
      <dgm:spPr/>
    </dgm:pt>
    <dgm:pt modelId="{857E4172-960B-4E12-9CD7-77B797E26237}" type="pres">
      <dgm:prSet presAssocID="{03548809-D0E5-4B3B-A973-37424AB1B7D4}" presName="Accent1" presStyleCnt="0"/>
      <dgm:spPr/>
    </dgm:pt>
    <dgm:pt modelId="{7B054852-FBBC-450E-A894-A762A34EA688}" type="pres">
      <dgm:prSet presAssocID="{03548809-D0E5-4B3B-A973-37424AB1B7D4}" presName="Accent" presStyleLbl="node1" presStyleIdx="0" presStyleCnt="2"/>
      <dgm:spPr>
        <a:ln>
          <a:solidFill>
            <a:srgbClr val="003F72"/>
          </a:solidFill>
        </a:ln>
      </dgm:spPr>
    </dgm:pt>
    <dgm:pt modelId="{84E07506-2592-4523-A4DD-3E7A201CFA46}" type="pres">
      <dgm:prSet presAssocID="{03548809-D0E5-4B3B-A973-37424AB1B7D4}" presName="Parent1" presStyleLbl="revTx" presStyleIdx="0" presStyleCnt="2">
        <dgm:presLayoutVars>
          <dgm:chMax val="1"/>
          <dgm:chPref val="1"/>
          <dgm:bulletEnabled val="1"/>
        </dgm:presLayoutVars>
      </dgm:prSet>
      <dgm:spPr/>
    </dgm:pt>
    <dgm:pt modelId="{973836EB-E0E9-49EB-A909-FC3DF8A3E407}" type="pres">
      <dgm:prSet presAssocID="{8D0E1F78-9A17-47C8-B6F6-ED475D4CC20B}" presName="Accent2" presStyleCnt="0"/>
      <dgm:spPr/>
    </dgm:pt>
    <dgm:pt modelId="{A38E6318-B9AB-48EE-ADFA-28EB2DC573DF}" type="pres">
      <dgm:prSet presAssocID="{8D0E1F78-9A17-47C8-B6F6-ED475D4CC20B}" presName="Accent" presStyleLbl="node1" presStyleIdx="1" presStyleCnt="2"/>
      <dgm:spPr>
        <a:ln>
          <a:solidFill>
            <a:srgbClr val="003F72"/>
          </a:solidFill>
        </a:ln>
      </dgm:spPr>
    </dgm:pt>
    <dgm:pt modelId="{AA91F0F1-BFD5-4741-AF75-39295F90524A}" type="pres">
      <dgm:prSet presAssocID="{8D0E1F78-9A17-47C8-B6F6-ED475D4CC20B}" presName="Parent2" presStyleLbl="revTx" presStyleIdx="1" presStyleCnt="2">
        <dgm:presLayoutVars>
          <dgm:chMax val="1"/>
          <dgm:chPref val="1"/>
          <dgm:bulletEnabled val="1"/>
        </dgm:presLayoutVars>
      </dgm:prSet>
      <dgm:spPr/>
    </dgm:pt>
  </dgm:ptLst>
  <dgm:cxnLst>
    <dgm:cxn modelId="{B2F87725-B9C9-4102-B3E0-29078B71F944}" type="presOf" srcId="{28998D41-BECC-4593-B160-1FE972442867}" destId="{4D11A13C-E125-4433-8A29-6AEE070BE04A}" srcOrd="0" destOrd="0" presId="urn:microsoft.com/office/officeart/2009/layout/CircleArrowProcess"/>
    <dgm:cxn modelId="{D6E0EB59-A6B2-4278-B25D-32FF4B9638AC}" type="presOf" srcId="{8D0E1F78-9A17-47C8-B6F6-ED475D4CC20B}" destId="{AA91F0F1-BFD5-4741-AF75-39295F90524A}" srcOrd="0" destOrd="0" presId="urn:microsoft.com/office/officeart/2009/layout/CircleArrowProcess"/>
    <dgm:cxn modelId="{D6B3E098-7FB2-4372-9D15-B8F66DA31AEB}" srcId="{28998D41-BECC-4593-B160-1FE972442867}" destId="{8D0E1F78-9A17-47C8-B6F6-ED475D4CC20B}" srcOrd="1" destOrd="0" parTransId="{C1674F91-1770-4B61-B470-C65C7F50B088}" sibTransId="{D16C30FC-647A-4A07-803D-5C0E3E68375C}"/>
    <dgm:cxn modelId="{25ED1ACC-5C70-46F9-AD3D-86E529504EC0}" srcId="{28998D41-BECC-4593-B160-1FE972442867}" destId="{03548809-D0E5-4B3B-A973-37424AB1B7D4}" srcOrd="0" destOrd="0" parTransId="{D3E5C85B-5FE0-4FCF-BAC5-0D196E7815BD}" sibTransId="{299FFF76-6BE2-4066-A6FE-FEB2A316A31E}"/>
    <dgm:cxn modelId="{AD5AEAE8-0728-4817-9F13-CC2006DA61F1}" type="presOf" srcId="{03548809-D0E5-4B3B-A973-37424AB1B7D4}" destId="{84E07506-2592-4523-A4DD-3E7A201CFA46}" srcOrd="0" destOrd="0" presId="urn:microsoft.com/office/officeart/2009/layout/CircleArrowProcess"/>
    <dgm:cxn modelId="{46997E7D-8741-404D-BED8-837A714F4198}" type="presParOf" srcId="{4D11A13C-E125-4433-8A29-6AEE070BE04A}" destId="{857E4172-960B-4E12-9CD7-77B797E26237}" srcOrd="0" destOrd="0" presId="urn:microsoft.com/office/officeart/2009/layout/CircleArrowProcess"/>
    <dgm:cxn modelId="{7029B842-C5D0-400D-BDAA-1CAA252F346E}" type="presParOf" srcId="{857E4172-960B-4E12-9CD7-77B797E26237}" destId="{7B054852-FBBC-450E-A894-A762A34EA688}" srcOrd="0" destOrd="0" presId="urn:microsoft.com/office/officeart/2009/layout/CircleArrowProcess"/>
    <dgm:cxn modelId="{6D7D31D2-8DC1-4905-968C-BDD3CF6B24FD}" type="presParOf" srcId="{4D11A13C-E125-4433-8A29-6AEE070BE04A}" destId="{84E07506-2592-4523-A4DD-3E7A201CFA46}" srcOrd="1" destOrd="0" presId="urn:microsoft.com/office/officeart/2009/layout/CircleArrowProcess"/>
    <dgm:cxn modelId="{11E9B3CD-36EE-4D67-9F3F-2FC10E2B8B38}" type="presParOf" srcId="{4D11A13C-E125-4433-8A29-6AEE070BE04A}" destId="{973836EB-E0E9-49EB-A909-FC3DF8A3E407}" srcOrd="2" destOrd="0" presId="urn:microsoft.com/office/officeart/2009/layout/CircleArrowProcess"/>
    <dgm:cxn modelId="{E8E6893E-288A-4333-A154-A2E41CAF8E37}" type="presParOf" srcId="{973836EB-E0E9-49EB-A909-FC3DF8A3E407}" destId="{A38E6318-B9AB-48EE-ADFA-28EB2DC573DF}" srcOrd="0" destOrd="0" presId="urn:microsoft.com/office/officeart/2009/layout/CircleArrowProcess"/>
    <dgm:cxn modelId="{E8EC208F-AF90-47BD-BF17-F8A9A18A69B5}" type="presParOf" srcId="{4D11A13C-E125-4433-8A29-6AEE070BE04A}" destId="{AA91F0F1-BFD5-4741-AF75-39295F90524A}" srcOrd="3" destOrd="0" presId="urn:microsoft.com/office/officeart/2009/layout/CircleArrowProcess"/>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747C5-ABFE-7342-91FF-DBC3816B6C22}">
      <dsp:nvSpPr>
        <dsp:cNvPr id="0" name=""/>
        <dsp:cNvSpPr/>
      </dsp:nvSpPr>
      <dsp:spPr>
        <a:xfrm>
          <a:off x="1410500" y="445636"/>
          <a:ext cx="846087" cy="84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83BE"/>
              </a:solidFill>
            </a:rPr>
            <a:t>Customer Experience</a:t>
          </a:r>
          <a:endParaRPr lang="en-US" sz="1400" b="1" i="0" u="none" strike="noStrike" kern="1200" cap="none" baseline="0" noProof="0" dirty="0">
            <a:solidFill>
              <a:srgbClr val="0083BE"/>
            </a:solidFill>
            <a:latin typeface="Calibri"/>
            <a:cs typeface="Calibri"/>
          </a:endParaRPr>
        </a:p>
      </dsp:txBody>
      <dsp:txXfrm>
        <a:off x="1410500" y="445636"/>
        <a:ext cx="846087" cy="846087"/>
      </dsp:txXfrm>
    </dsp:sp>
    <dsp:sp modelId="{43478BD3-82B3-B549-9EEF-76F215C872DD}">
      <dsp:nvSpPr>
        <dsp:cNvPr id="0" name=""/>
        <dsp:cNvSpPr/>
      </dsp:nvSpPr>
      <dsp:spPr>
        <a:xfrm>
          <a:off x="273719" y="-600"/>
          <a:ext cx="1738561" cy="1738561"/>
        </a:xfrm>
        <a:prstGeom prst="circularArrow">
          <a:avLst>
            <a:gd name="adj1" fmla="val 9490"/>
            <a:gd name="adj2" fmla="val 685600"/>
            <a:gd name="adj3" fmla="val 7847632"/>
            <a:gd name="adj4" fmla="val 2266768"/>
            <a:gd name="adj5" fmla="val 11072"/>
          </a:avLst>
        </a:prstGeom>
        <a:solidFill>
          <a:srgbClr val="0083B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C52D14-E342-6C46-BD2D-A1DFE3492563}">
      <dsp:nvSpPr>
        <dsp:cNvPr id="0" name=""/>
        <dsp:cNvSpPr/>
      </dsp:nvSpPr>
      <dsp:spPr>
        <a:xfrm>
          <a:off x="29411" y="445636"/>
          <a:ext cx="846087" cy="84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83BE"/>
              </a:solidFill>
            </a:rPr>
            <a:t>Employee Experience</a:t>
          </a:r>
        </a:p>
      </dsp:txBody>
      <dsp:txXfrm>
        <a:off x="29411" y="445636"/>
        <a:ext cx="846087" cy="846087"/>
      </dsp:txXfrm>
    </dsp:sp>
    <dsp:sp modelId="{9519F2ED-5105-DE44-A9CF-BDC108FD1E30}">
      <dsp:nvSpPr>
        <dsp:cNvPr id="0" name=""/>
        <dsp:cNvSpPr/>
      </dsp:nvSpPr>
      <dsp:spPr>
        <a:xfrm>
          <a:off x="273719" y="-600"/>
          <a:ext cx="1738561" cy="1738561"/>
        </a:xfrm>
        <a:prstGeom prst="circularArrow">
          <a:avLst>
            <a:gd name="adj1" fmla="val 9490"/>
            <a:gd name="adj2" fmla="val 685600"/>
            <a:gd name="adj3" fmla="val 18647632"/>
            <a:gd name="adj4" fmla="val 13066768"/>
            <a:gd name="adj5" fmla="val 11072"/>
          </a:avLst>
        </a:prstGeom>
        <a:solidFill>
          <a:srgbClr val="0083B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54852-FBBC-450E-A894-A762A34EA688}">
      <dsp:nvSpPr>
        <dsp:cNvPr id="0" name=""/>
        <dsp:cNvSpPr/>
      </dsp:nvSpPr>
      <dsp:spPr>
        <a:xfrm>
          <a:off x="1024493" y="216654"/>
          <a:ext cx="2027041" cy="2027099"/>
        </a:xfrm>
        <a:prstGeom prst="circularArrow">
          <a:avLst>
            <a:gd name="adj1" fmla="val 10980"/>
            <a:gd name="adj2" fmla="val 1142322"/>
            <a:gd name="adj3" fmla="val 4500000"/>
            <a:gd name="adj4" fmla="val 10800000"/>
            <a:gd name="adj5" fmla="val 12500"/>
          </a:avLst>
        </a:prstGeom>
        <a:solidFill>
          <a:schemeClr val="dk2">
            <a:hueOff val="0"/>
            <a:satOff val="0"/>
            <a:lumOff val="0"/>
            <a:alphaOff val="0"/>
          </a:schemeClr>
        </a:solidFill>
        <a:ln w="25400" cap="flat" cmpd="sng" algn="ctr">
          <a:solidFill>
            <a:srgbClr val="003F72"/>
          </a:solidFill>
          <a:prstDash val="solid"/>
        </a:ln>
        <a:effectLst/>
      </dsp:spPr>
      <dsp:style>
        <a:lnRef idx="2">
          <a:scrgbClr r="0" g="0" b="0"/>
        </a:lnRef>
        <a:fillRef idx="1">
          <a:scrgbClr r="0" g="0" b="0"/>
        </a:fillRef>
        <a:effectRef idx="0">
          <a:scrgbClr r="0" g="0" b="0"/>
        </a:effectRef>
        <a:fontRef idx="minor">
          <a:schemeClr val="lt1"/>
        </a:fontRef>
      </dsp:style>
    </dsp:sp>
    <dsp:sp modelId="{84E07506-2592-4523-A4DD-3E7A201CFA46}">
      <dsp:nvSpPr>
        <dsp:cNvPr id="0" name=""/>
        <dsp:cNvSpPr/>
      </dsp:nvSpPr>
      <dsp:spPr>
        <a:xfrm>
          <a:off x="1472183" y="950547"/>
          <a:ext cx="1130929" cy="565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3F72"/>
              </a:solidFill>
            </a:rPr>
            <a:t>Organizational</a:t>
          </a:r>
          <a:r>
            <a:rPr lang="en-US" sz="1400" kern="1200">
              <a:solidFill>
                <a:srgbClr val="003F72"/>
              </a:solidFill>
            </a:rPr>
            <a:t> </a:t>
          </a:r>
          <a:endParaRPr lang="en-US" sz="1400" kern="1200" dirty="0">
            <a:solidFill>
              <a:srgbClr val="003F72"/>
            </a:solidFill>
          </a:endParaRPr>
        </a:p>
      </dsp:txBody>
      <dsp:txXfrm>
        <a:off x="1472183" y="950547"/>
        <a:ext cx="1130929" cy="565398"/>
      </dsp:txXfrm>
    </dsp:sp>
    <dsp:sp modelId="{A38E6318-B9AB-48EE-ADFA-28EB2DC573DF}">
      <dsp:nvSpPr>
        <dsp:cNvPr id="0" name=""/>
        <dsp:cNvSpPr/>
      </dsp:nvSpPr>
      <dsp:spPr>
        <a:xfrm>
          <a:off x="606064" y="1515945"/>
          <a:ext cx="1741383" cy="1742119"/>
        </a:xfrm>
        <a:prstGeom prst="blockArc">
          <a:avLst>
            <a:gd name="adj1" fmla="val 0"/>
            <a:gd name="adj2" fmla="val 18900000"/>
            <a:gd name="adj3" fmla="val 12740"/>
          </a:avLst>
        </a:prstGeom>
        <a:solidFill>
          <a:schemeClr val="dk2">
            <a:hueOff val="0"/>
            <a:satOff val="0"/>
            <a:lumOff val="0"/>
            <a:alphaOff val="0"/>
          </a:schemeClr>
        </a:solidFill>
        <a:ln w="25400" cap="flat" cmpd="sng" algn="ctr">
          <a:solidFill>
            <a:srgbClr val="003F72"/>
          </a:solidFill>
          <a:prstDash val="solid"/>
        </a:ln>
        <a:effectLst/>
      </dsp:spPr>
      <dsp:style>
        <a:lnRef idx="2">
          <a:scrgbClr r="0" g="0" b="0"/>
        </a:lnRef>
        <a:fillRef idx="1">
          <a:scrgbClr r="0" g="0" b="0"/>
        </a:fillRef>
        <a:effectRef idx="0">
          <a:scrgbClr r="0" g="0" b="0"/>
        </a:effectRef>
        <a:fontRef idx="minor">
          <a:schemeClr val="lt1"/>
        </a:fontRef>
      </dsp:style>
    </dsp:sp>
    <dsp:sp modelId="{AA91F0F1-BFD5-4741-AF75-39295F90524A}">
      <dsp:nvSpPr>
        <dsp:cNvPr id="0" name=""/>
        <dsp:cNvSpPr/>
      </dsp:nvSpPr>
      <dsp:spPr>
        <a:xfrm>
          <a:off x="906719" y="2117536"/>
          <a:ext cx="1130929" cy="565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3F72"/>
              </a:solidFill>
            </a:rPr>
            <a:t>Individual</a:t>
          </a:r>
          <a:r>
            <a:rPr lang="en-US" sz="1400" kern="1200">
              <a:solidFill>
                <a:srgbClr val="003F72"/>
              </a:solidFill>
            </a:rPr>
            <a:t> </a:t>
          </a:r>
          <a:endParaRPr lang="en-US" sz="1400" kern="1200" dirty="0">
            <a:solidFill>
              <a:srgbClr val="003F72"/>
            </a:solidFill>
          </a:endParaRPr>
        </a:p>
      </dsp:txBody>
      <dsp:txXfrm>
        <a:off x="906719" y="2117536"/>
        <a:ext cx="1130929" cy="56539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9/17/2021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dirty="0"/>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9/17/2021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dirty="0"/>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3333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97EAE-0A78-43C0-A403-A1E68DB56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44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4</a:t>
            </a:fld>
            <a:endParaRPr lang="en-US" dirty="0"/>
          </a:p>
        </p:txBody>
      </p:sp>
    </p:spTree>
    <p:extLst>
      <p:ext uri="{BB962C8B-B14F-4D97-AF65-F5344CB8AC3E}">
        <p14:creationId xmlns:p14="http://schemas.microsoft.com/office/powerpoint/2010/main" val="301913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Directorate Overview: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t>
            </a:r>
            <a:r>
              <a:rPr lang="en-US" b="1" dirty="0"/>
              <a:t>Portfolio Management Directorate (PMD)</a:t>
            </a:r>
            <a:r>
              <a:rPr lang="en-US" dirty="0"/>
              <a:t> supports VEO as a key business integrator, including coordination across VEO Directorates and VA. PMD applies portfolio management best practices through a robust project intake and tracking capability to monitor project execution and measure impact. PMD further facilitates integrated project teams for Enterprise-wide initiatives as well as specific projects for VA Administrations and Staff Offices and creates actionable plans / recommendations for project execution.</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t>
            </a:r>
            <a:r>
              <a:rPr lang="en-US" b="1" dirty="0"/>
              <a:t>Enterprise Measurement and Design (EMD) Directorate</a:t>
            </a:r>
            <a:r>
              <a:rPr lang="en-US" dirty="0"/>
              <a:t> employs human-centered design (HCD) techniques and Veterans Signals (VSignals) Surveys to gather and analyze qualitative and quantitative data to create a shared understanding of Veterans concerns and bright spots in their interactions with VA. EMD enables data-driven strategy and decision making in VA and VEO by hardwiring quantitative and qualitative insights and predictive analytics in the Department to improve service recovery and VA performance. This capability allows the Department to view VA’s performance from the Veteran’s perspective and holds VA accountable to Veterans. Modeling after industry, EMD gathers multiple tiers of CX input.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t>
            </a:r>
            <a:r>
              <a:rPr lang="en-US" b="1" dirty="0"/>
              <a:t>Patient Experience (PX) Directorate</a:t>
            </a:r>
            <a:r>
              <a:rPr lang="en-US" dirty="0"/>
              <a:t> partners with the Veterans Health Administration to create and implement a patient experience improvement program across VHA facilities. In partnership with VHA, PX develops tangible CX tools and best practices to empower employees to provide and enable a consistent, world-class patient experience for Veterans, their families, caregivers and survivors who seek health care at VA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t>
            </a:r>
            <a:r>
              <a:rPr lang="en-US" b="1" dirty="0"/>
              <a:t>Benefits Experience (BX) Directorate</a:t>
            </a:r>
            <a:r>
              <a:rPr lang="en-US" dirty="0"/>
              <a:t> supports the Veterans Benefits Administration, National Cemetery Administration, and the Board of Veterans’ Appeals by developing tangible tools, including training and other programs, to provide world-class customer experiences for Veterans, their families, caregivers and survivors.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t>
            </a:r>
            <a:r>
              <a:rPr lang="en-US" b="1" dirty="0"/>
              <a:t>Multi-Channel Technology (MCT) Directorate</a:t>
            </a:r>
            <a:r>
              <a:rPr lang="en-US" dirty="0"/>
              <a:t>, in partnership with other VA offices, ensures services offered via web self-service and contact centers are designed and implemented based on customer insights, and are supported by authoritative customer information. The Office partners with VA’s Office of Information and Technology to deliver high touch, technology-enabled customer service capabilities throughout the enterprise thus enabling Veterans and others to access information, benefits and services anywhere, anytime.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1" dirty="0"/>
              <a:t>Veterans, Family and Community Engagement (VFCE) Directorate</a:t>
            </a:r>
            <a:r>
              <a:rPr lang="en-US" dirty="0"/>
              <a:t> partners with local communities and serves as a conduit for on-the-ground listening and information distribution through the community network. VFCE thus enables two-way communication between Veterans and the local community, and the Department to improve outcomes for transitioning Service members, Veterans, families, caregivers and survivors</a:t>
            </a:r>
            <a:endParaRPr lang="en-US" sz="1200" b="0" dirty="0">
              <a:solidFill>
                <a:srgbClr val="003F72"/>
              </a:solidFill>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5</a:t>
            </a:fld>
            <a:endParaRPr lang="en-US" dirty="0"/>
          </a:p>
        </p:txBody>
      </p:sp>
    </p:spTree>
    <p:extLst>
      <p:ext uri="{BB962C8B-B14F-4D97-AF65-F5344CB8AC3E}">
        <p14:creationId xmlns:p14="http://schemas.microsoft.com/office/powerpoint/2010/main" val="51847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u="sng" dirty="0">
                <a:solidFill>
                  <a:schemeClr val="tx1"/>
                </a:solidFill>
              </a:rPr>
              <a:t>PX EXAMPLE</a:t>
            </a:r>
          </a:p>
          <a:p>
            <a:r>
              <a:rPr lang="en-US" sz="800" b="1" dirty="0">
                <a:solidFill>
                  <a:schemeClr val="tx1"/>
                </a:solidFill>
              </a:rPr>
              <a:t>DISCOVER:</a:t>
            </a:r>
          </a:p>
          <a:p>
            <a:pPr marL="171450" indent="-171450">
              <a:buFont typeface="Arial" panose="020B0604020202020204" pitchFamily="34" charset="0"/>
              <a:buChar char="•"/>
            </a:pPr>
            <a:r>
              <a:rPr lang="en-US" sz="800" b="1" dirty="0">
                <a:solidFill>
                  <a:schemeClr val="tx1"/>
                </a:solidFill>
              </a:rPr>
              <a:t>HCD RESEARCH </a:t>
            </a:r>
            <a:r>
              <a:rPr lang="en-US" sz="800" b="0" dirty="0">
                <a:solidFill>
                  <a:schemeClr val="tx1"/>
                </a:solidFill>
              </a:rPr>
              <a:t>– </a:t>
            </a:r>
            <a:r>
              <a:rPr lang="en-US" sz="800" dirty="0">
                <a:solidFill>
                  <a:schemeClr val="tx1"/>
                </a:solidFill>
              </a:rPr>
              <a:t>Map the Veteran’s Journey; Capture Moments That Matter Most; Identify Pain Points; Document Bright Spots</a:t>
            </a:r>
          </a:p>
          <a:p>
            <a:pPr marL="171450" indent="-171450">
              <a:buFont typeface="Arial" panose="020B0604020202020204" pitchFamily="34" charset="0"/>
              <a:buChar char="•"/>
            </a:pPr>
            <a:r>
              <a:rPr lang="en-US" sz="800" b="1" dirty="0">
                <a:solidFill>
                  <a:schemeClr val="tx1"/>
                </a:solidFill>
              </a:rPr>
              <a:t>BENCHMARK AND BORROW FROM INDUSTRY BEST PRACTICES </a:t>
            </a:r>
            <a:r>
              <a:rPr lang="en-US" sz="800" b="0" dirty="0">
                <a:solidFill>
                  <a:schemeClr val="tx1"/>
                </a:solidFill>
              </a:rPr>
              <a:t>– Cleveland Clinic, Mayo Clinic, Beryl Institute, UCLA Medical Center</a:t>
            </a:r>
          </a:p>
          <a:p>
            <a:endParaRPr lang="en-US" sz="800" b="1" dirty="0">
              <a:solidFill>
                <a:schemeClr val="tx1"/>
              </a:solidFill>
            </a:endParaRPr>
          </a:p>
          <a:p>
            <a:r>
              <a:rPr lang="en-US" sz="800" b="1" dirty="0">
                <a:solidFill>
                  <a:schemeClr val="tx1"/>
                </a:solidFill>
              </a:rPr>
              <a:t>DESIGN AND IMPLEMENT</a:t>
            </a:r>
          </a:p>
          <a:p>
            <a:pPr marL="171450" indent="-171450">
              <a:buFont typeface="Arial" panose="020B0604020202020204" pitchFamily="34" charset="0"/>
              <a:buChar char="•"/>
            </a:pPr>
            <a:r>
              <a:rPr lang="en-US" sz="800" b="1" dirty="0">
                <a:solidFill>
                  <a:schemeClr val="tx1"/>
                </a:solidFill>
              </a:rPr>
              <a:t>DATA: HARDWIRE CX DATA INTO BUSINESS PROCESSES </a:t>
            </a:r>
            <a:r>
              <a:rPr lang="en-US" sz="800" b="0" dirty="0">
                <a:solidFill>
                  <a:schemeClr val="tx1"/>
                </a:solidFill>
              </a:rPr>
              <a:t>– </a:t>
            </a:r>
            <a:r>
              <a:rPr lang="en-US" sz="800" dirty="0">
                <a:solidFill>
                  <a:schemeClr val="tx1"/>
                </a:solidFill>
              </a:rPr>
              <a:t>Real-time Surveys for VHA; Outpatient Services; Data Analytics</a:t>
            </a:r>
          </a:p>
          <a:p>
            <a:pPr marL="171450" indent="-171450">
              <a:buFont typeface="Arial" panose="020B0604020202020204" pitchFamily="34" charset="0"/>
              <a:buChar char="•"/>
            </a:pPr>
            <a:r>
              <a:rPr lang="en-US" sz="800" b="1" dirty="0">
                <a:solidFill>
                  <a:schemeClr val="tx1"/>
                </a:solidFill>
              </a:rPr>
              <a:t>TOOLS: DELIVER FOUNDATIONAL PX FRAMEWORK AND TOOLS TO EMPLOYEES </a:t>
            </a:r>
            <a:r>
              <a:rPr lang="en-US" sz="800" b="0" dirty="0">
                <a:solidFill>
                  <a:schemeClr val="tx1"/>
                </a:solidFill>
              </a:rPr>
              <a:t>– </a:t>
            </a:r>
            <a:r>
              <a:rPr lang="en-US" sz="800" dirty="0">
                <a:solidFill>
                  <a:schemeClr val="tx1"/>
                </a:solidFill>
              </a:rPr>
              <a:t>Red Coat Ambassadors; Own the Moment CX Training; WECARE Rounding; Standard Phone Greetings; Employee Badges</a:t>
            </a:r>
          </a:p>
          <a:p>
            <a:pPr marL="171450" indent="-171450">
              <a:buFont typeface="Arial" panose="020B0604020202020204" pitchFamily="34" charset="0"/>
              <a:buChar char="•"/>
            </a:pPr>
            <a:r>
              <a:rPr lang="en-US" sz="800" b="1" dirty="0">
                <a:solidFill>
                  <a:schemeClr val="tx1"/>
                </a:solidFill>
              </a:rPr>
              <a:t>TECHNOLOGY: DEPLOY MODERN, INTEGRATED TECHNOLOGY/ CASE MANAGEMENT </a:t>
            </a:r>
            <a:r>
              <a:rPr lang="en-US" sz="800" b="0" dirty="0">
                <a:solidFill>
                  <a:schemeClr val="tx1"/>
                </a:solidFill>
              </a:rPr>
              <a:t>– </a:t>
            </a:r>
            <a:r>
              <a:rPr lang="en-US" sz="800" dirty="0">
                <a:solidFill>
                  <a:schemeClr val="tx1"/>
                </a:solidFill>
              </a:rPr>
              <a:t>CRM Dynamics; PATS Replacement</a:t>
            </a:r>
          </a:p>
          <a:p>
            <a:pPr marL="0" indent="0">
              <a:buFont typeface="Arial" panose="020B0604020202020204" pitchFamily="34" charset="0"/>
              <a:buNone/>
            </a:pPr>
            <a:endParaRPr lang="en-US" sz="800" b="1" dirty="0">
              <a:solidFill>
                <a:schemeClr val="tx1"/>
              </a:solidFill>
            </a:endParaRPr>
          </a:p>
          <a:p>
            <a:pPr marL="0" indent="0">
              <a:buFont typeface="Arial" panose="020B0604020202020204" pitchFamily="34" charset="0"/>
              <a:buNone/>
            </a:pPr>
            <a:r>
              <a:rPr lang="en-US" sz="800" b="1" dirty="0">
                <a:solidFill>
                  <a:schemeClr val="tx1"/>
                </a:solidFill>
              </a:rPr>
              <a:t>RESPOND &amp; IMPROVE</a:t>
            </a:r>
          </a:p>
          <a:p>
            <a:pPr marL="171450" indent="-171450">
              <a:buFont typeface="Arial" panose="020B0604020202020204" pitchFamily="34" charset="0"/>
              <a:buChar char="•"/>
            </a:pPr>
            <a:r>
              <a:rPr lang="en-US" sz="800" b="1" dirty="0">
                <a:solidFill>
                  <a:schemeClr val="tx1"/>
                </a:solidFill>
              </a:rPr>
              <a:t>PERFORM INDIVIDUAL SERVICE RECOVERY</a:t>
            </a:r>
            <a:r>
              <a:rPr lang="en-US" sz="800" b="0" dirty="0">
                <a:solidFill>
                  <a:schemeClr val="tx1"/>
                </a:solidFill>
              </a:rPr>
              <a:t> – </a:t>
            </a:r>
            <a:r>
              <a:rPr lang="en-US" sz="800" dirty="0">
                <a:solidFill>
                  <a:schemeClr val="tx1"/>
                </a:solidFill>
              </a:rPr>
              <a:t>VHA Patient Advocates; Service Line Leadership</a:t>
            </a:r>
          </a:p>
          <a:p>
            <a:pPr marL="171450" indent="-171450">
              <a:buFont typeface="Arial" panose="020B0604020202020204" pitchFamily="34" charset="0"/>
              <a:buChar char="•"/>
            </a:pPr>
            <a:r>
              <a:rPr lang="en-US" sz="800" b="1" dirty="0">
                <a:solidFill>
                  <a:schemeClr val="tx1"/>
                </a:solidFill>
              </a:rPr>
              <a:t>DRIVE SYSTEM-WIDE PERFORMANCE IMPROVEMENTS </a:t>
            </a:r>
            <a:r>
              <a:rPr lang="en-US" sz="800" b="0" dirty="0">
                <a:solidFill>
                  <a:schemeClr val="tx1"/>
                </a:solidFill>
              </a:rPr>
              <a:t>– </a:t>
            </a:r>
            <a:r>
              <a:rPr lang="en-US" sz="800" dirty="0">
                <a:solidFill>
                  <a:schemeClr val="tx1"/>
                </a:solidFill>
              </a:rPr>
              <a:t>VHA Senior Leaders; VHA Office of Patient Advocacy</a:t>
            </a:r>
            <a:endParaRPr lang="en-US" sz="800" b="1" dirty="0">
              <a:solidFill>
                <a:schemeClr val="tx1"/>
              </a:solidFill>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12</a:t>
            </a:fld>
            <a:endParaRPr lang="en-US" dirty="0"/>
          </a:p>
        </p:txBody>
      </p:sp>
    </p:spTree>
    <p:extLst>
      <p:ext uri="{BB962C8B-B14F-4D97-AF65-F5344CB8AC3E}">
        <p14:creationId xmlns:p14="http://schemas.microsoft.com/office/powerpoint/2010/main" val="108218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15</a:t>
            </a:fld>
            <a:endParaRPr lang="en-US" dirty="0"/>
          </a:p>
        </p:txBody>
      </p:sp>
    </p:spTree>
    <p:extLst>
      <p:ext uri="{BB962C8B-B14F-4D97-AF65-F5344CB8AC3E}">
        <p14:creationId xmlns:p14="http://schemas.microsoft.com/office/powerpoint/2010/main" val="3628267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652544483"/>
              </p:ext>
            </p:extLst>
          </p:nvPr>
        </p:nvGraphicFramePr>
        <p:xfrm>
          <a:off x="1768" y="1325"/>
          <a:ext cx="1763" cy="13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768" y="1325"/>
                        <a:ext cx="1763" cy="1322"/>
                      </a:xfrm>
                      <a:prstGeom prst="rect">
                        <a:avLst/>
                      </a:prstGeom>
                    </p:spPr>
                  </p:pic>
                </p:oleObj>
              </mc:Fallback>
            </mc:AlternateContent>
          </a:graphicData>
        </a:graphic>
      </p:graphicFrame>
      <p:sp>
        <p:nvSpPr>
          <p:cNvPr id="2" name="Title 1"/>
          <p:cNvSpPr>
            <a:spLocks noGrp="1"/>
          </p:cNvSpPr>
          <p:nvPr>
            <p:ph type="ctrTitle"/>
          </p:nvPr>
        </p:nvSpPr>
        <p:spPr>
          <a:xfrm>
            <a:off x="3278896" y="2159427"/>
            <a:ext cx="6606954" cy="1587712"/>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3245934" y="4003110"/>
            <a:ext cx="6640012" cy="375446"/>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7708701" y="5333529"/>
            <a:ext cx="2370667" cy="3042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
        <p:nvSpPr>
          <p:cNvPr id="8" name="Rectangle 7"/>
          <p:cNvSpPr/>
          <p:nvPr userDrawn="1"/>
        </p:nvSpPr>
        <p:spPr>
          <a:xfrm>
            <a:off x="0" y="4480796"/>
            <a:ext cx="10160000" cy="123428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pic>
        <p:nvPicPr>
          <p:cNvPr id="12" name="Picture 11" descr="3. VA-PRIMARY-HORIZONTAL-WHITE-VECTOR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94400" y="4739920"/>
            <a:ext cx="3352800" cy="721016"/>
          </a:xfrm>
          <a:prstGeom prst="rect">
            <a:avLst/>
          </a:prstGeom>
        </p:spPr>
      </p:pic>
    </p:spTree>
    <p:extLst>
      <p:ext uri="{BB962C8B-B14F-4D97-AF65-F5344CB8AC3E}">
        <p14:creationId xmlns:p14="http://schemas.microsoft.com/office/powerpoint/2010/main" val="383751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978403"/>
              </p:ext>
            </p:extLst>
          </p:nvPr>
        </p:nvGraphicFramePr>
        <p:xfrm>
          <a:off x="1768" y="1325"/>
          <a:ext cx="1763" cy="13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768" y="1325"/>
                        <a:ext cx="1763" cy="1322"/>
                      </a:xfrm>
                      <a:prstGeom prst="rect">
                        <a:avLst/>
                      </a:prstGeom>
                    </p:spPr>
                  </p:pic>
                </p:oleObj>
              </mc:Fallback>
            </mc:AlternateContent>
          </a:graphicData>
        </a:graphic>
      </p:graphicFrame>
      <p:sp>
        <p:nvSpPr>
          <p:cNvPr id="3" name="Content Placeholder 2"/>
          <p:cNvSpPr>
            <a:spLocks noGrp="1"/>
          </p:cNvSpPr>
          <p:nvPr>
            <p:ph idx="1"/>
          </p:nvPr>
        </p:nvSpPr>
        <p:spPr>
          <a:xfrm>
            <a:off x="508000" y="698503"/>
            <a:ext cx="9144000" cy="4406637"/>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4"/>
          <p:cNvSpPr/>
          <p:nvPr userDrawn="1"/>
        </p:nvSpPr>
        <p:spPr>
          <a:xfrm>
            <a:off x="0" y="81"/>
            <a:ext cx="10160000" cy="5714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1"/>
          <p:cNvSpPr>
            <a:spLocks noGrp="1"/>
          </p:cNvSpPr>
          <p:nvPr>
            <p:ph type="title"/>
          </p:nvPr>
        </p:nvSpPr>
        <p:spPr>
          <a:xfrm>
            <a:off x="0" y="0"/>
            <a:ext cx="10160000" cy="571500"/>
          </a:xfrm>
        </p:spPr>
        <p:txBody>
          <a:bodyPr>
            <a:noAutofit/>
          </a:bodyPr>
          <a:lstStyle>
            <a:lvl1pPr>
              <a:defRPr sz="2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9147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63500"/>
            <a:ext cx="10160000" cy="60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63500"/>
            <a:ext cx="10160000" cy="609600"/>
          </a:xfrm>
        </p:spPr>
        <p:txBody>
          <a:bodyPr>
            <a:noAutofit/>
          </a:bodyPr>
          <a:lstStyle>
            <a:lvl1pPr>
              <a:defRPr sz="3200"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41433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ue Intro">
    <p:spTree>
      <p:nvGrpSpPr>
        <p:cNvPr id="1" name=""/>
        <p:cNvGrpSpPr/>
        <p:nvPr/>
      </p:nvGrpSpPr>
      <p:grpSpPr>
        <a:xfrm>
          <a:off x="0" y="0"/>
          <a:ext cx="0" cy="0"/>
          <a:chOff x="0" y="0"/>
          <a:chExt cx="0" cy="0"/>
        </a:xfrm>
      </p:grpSpPr>
      <p:sp>
        <p:nvSpPr>
          <p:cNvPr id="13" name="Rectangle 12"/>
          <p:cNvSpPr/>
          <p:nvPr/>
        </p:nvSpPr>
        <p:spPr>
          <a:xfrm>
            <a:off x="254000" y="190500"/>
            <a:ext cx="9694333" cy="479425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465667" y="1143006"/>
            <a:ext cx="8636000" cy="569359"/>
          </a:xfrm>
        </p:spPr>
        <p:txBody>
          <a:bodyPr anchor="t">
            <a:noAutofit/>
          </a:bodyPr>
          <a:lstStyle>
            <a:lvl1pPr algn="l">
              <a:defRPr sz="5000" b="1" i="0">
                <a:solidFill>
                  <a:schemeClr val="bg1"/>
                </a:solidFill>
                <a:latin typeface="Franklin Gothic Medium" charset="0"/>
                <a:ea typeface="Franklin Gothic Medium" charset="0"/>
                <a:cs typeface="Franklin Gothic Medium" charset="0"/>
              </a:defRPr>
            </a:lvl1pPr>
          </a:lstStyle>
          <a:p>
            <a:r>
              <a:rPr lang="en-US" dirty="0"/>
              <a:t>Click to edit Master title style</a:t>
            </a:r>
          </a:p>
        </p:txBody>
      </p:sp>
      <p:sp>
        <p:nvSpPr>
          <p:cNvPr id="3" name="Subtitle 2"/>
          <p:cNvSpPr>
            <a:spLocks noGrp="1"/>
          </p:cNvSpPr>
          <p:nvPr>
            <p:ph type="subTitle" idx="1"/>
          </p:nvPr>
        </p:nvSpPr>
        <p:spPr>
          <a:xfrm>
            <a:off x="465670" y="1910069"/>
            <a:ext cx="2130777" cy="1754380"/>
          </a:xfrm>
        </p:spPr>
        <p:txBody>
          <a:bodyPr lIns="0" tIns="0" rIns="0" bIns="0">
            <a:normAutofit/>
          </a:bodyPr>
          <a:lstStyle>
            <a:lvl1pPr marL="0" indent="0" algn="l">
              <a:lnSpc>
                <a:spcPct val="125000"/>
              </a:lnSpc>
              <a:spcBef>
                <a:spcPts val="1000"/>
              </a:spcBef>
              <a:buNone/>
              <a:defRPr sz="2000" b="0" i="1">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9"/>
          <p:cNvSpPr>
            <a:spLocks noGrp="1"/>
          </p:cNvSpPr>
          <p:nvPr>
            <p:ph sz="quarter" idx="10" hasCustomPrompt="1"/>
          </p:nvPr>
        </p:nvSpPr>
        <p:spPr>
          <a:xfrm>
            <a:off x="465667" y="306918"/>
            <a:ext cx="9228667" cy="361640"/>
          </a:xfrm>
        </p:spPr>
        <p:txBody>
          <a:bodyPr lIns="0" tIns="0" rIns="0" bIns="0">
            <a:noAutofit/>
          </a:bodyPr>
          <a:lstStyle>
            <a:lvl1pPr marL="0" indent="0">
              <a:buNone/>
              <a:defRPr sz="1300" b="1" i="0" spc="80" baseline="0">
                <a:solidFill>
                  <a:schemeClr val="bg1"/>
                </a:solidFill>
                <a:latin typeface="Franklin Gothic Medium" charset="0"/>
                <a:ea typeface="Franklin Gothic Medium" charset="0"/>
                <a:cs typeface="Franklin Gothic Medium" charset="0"/>
              </a:defRPr>
            </a:lvl1pPr>
            <a:lvl2pPr marL="457200" indent="0">
              <a:buNone/>
              <a:defRPr sz="1200">
                <a:solidFill>
                  <a:schemeClr val="bg1"/>
                </a:solidFill>
                <a:latin typeface="Roboto" charset="0"/>
                <a:ea typeface="Roboto" charset="0"/>
                <a:cs typeface="Roboto" charset="0"/>
              </a:defRPr>
            </a:lvl2pPr>
            <a:lvl3pPr marL="914400" indent="0">
              <a:buNone/>
              <a:defRPr sz="1200">
                <a:solidFill>
                  <a:schemeClr val="bg1"/>
                </a:solidFill>
                <a:latin typeface="Roboto" charset="0"/>
                <a:ea typeface="Roboto" charset="0"/>
                <a:cs typeface="Roboto" charset="0"/>
              </a:defRPr>
            </a:lvl3pPr>
            <a:lvl4pPr marL="1371600" indent="0">
              <a:buNone/>
              <a:defRPr sz="1200">
                <a:solidFill>
                  <a:schemeClr val="bg1"/>
                </a:solidFill>
                <a:latin typeface="Roboto" charset="0"/>
                <a:ea typeface="Roboto" charset="0"/>
                <a:cs typeface="Roboto" charset="0"/>
              </a:defRPr>
            </a:lvl4pPr>
            <a:lvl5pPr marL="1828800" indent="0">
              <a:buNone/>
              <a:defRPr sz="1200">
                <a:solidFill>
                  <a:schemeClr val="bg1"/>
                </a:solidFill>
                <a:latin typeface="Roboto" charset="0"/>
                <a:ea typeface="Roboto" charset="0"/>
                <a:cs typeface="Roboto" charset="0"/>
              </a:defRPr>
            </a:lvl5pPr>
          </a:lstStyle>
          <a:p>
            <a:pPr lvl="0"/>
            <a:r>
              <a:rPr lang="en-US"/>
              <a:t>CLICK TO EDIT MASTER TEXT STYLES</a:t>
            </a:r>
          </a:p>
        </p:txBody>
      </p:sp>
      <p:sp>
        <p:nvSpPr>
          <p:cNvPr id="6" name="Content Placeholder 5"/>
          <p:cNvSpPr>
            <a:spLocks noGrp="1"/>
          </p:cNvSpPr>
          <p:nvPr>
            <p:ph sz="quarter" idx="11"/>
          </p:nvPr>
        </p:nvSpPr>
        <p:spPr>
          <a:xfrm>
            <a:off x="2836333" y="1916907"/>
            <a:ext cx="6858000" cy="1754188"/>
          </a:xfrm>
        </p:spPr>
        <p:txBody>
          <a:bodyPr lIns="0" tIns="0" rIns="0" bIns="0" numCol="2" spcCol="320040">
            <a:noAutofit/>
          </a:bodyPr>
          <a:lstStyle>
            <a:lvl1pPr marL="0" indent="0">
              <a:lnSpc>
                <a:spcPct val="125000"/>
              </a:lnSpc>
              <a:buFontTx/>
              <a:buNone/>
              <a:defRPr sz="1500">
                <a:solidFill>
                  <a:schemeClr val="bg1"/>
                </a:solidFill>
                <a:latin typeface="Georgia" charset="0"/>
                <a:ea typeface="Georgia" charset="0"/>
                <a:cs typeface="Georgia" charset="0"/>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827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6"/>
            </p:custDataLst>
            <p:extLst>
              <p:ext uri="{D42A27DB-BD31-4B8C-83A1-F6EECF244321}">
                <p14:modId xmlns:p14="http://schemas.microsoft.com/office/powerpoint/2010/main" val="1298177526"/>
              </p:ext>
            </p:extLst>
          </p:nvPr>
        </p:nvGraphicFramePr>
        <p:xfrm>
          <a:off x="1768" y="1325"/>
          <a:ext cx="1763" cy="1322"/>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768" y="1325"/>
                        <a:ext cx="1763" cy="1322"/>
                      </a:xfrm>
                      <a:prstGeom prst="rect">
                        <a:avLst/>
                      </a:prstGeom>
                    </p:spPr>
                  </p:pic>
                </p:oleObj>
              </mc:Fallback>
            </mc:AlternateContent>
          </a:graphicData>
        </a:graphic>
      </p:graphicFrame>
      <p:sp>
        <p:nvSpPr>
          <p:cNvPr id="2" name="Title Placeholder 1"/>
          <p:cNvSpPr>
            <a:spLocks noGrp="1"/>
          </p:cNvSpPr>
          <p:nvPr>
            <p:ph type="title"/>
          </p:nvPr>
        </p:nvSpPr>
        <p:spPr>
          <a:xfrm>
            <a:off x="508000" y="228864"/>
            <a:ext cx="91440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8000" y="1333579"/>
            <a:ext cx="91440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5117235"/>
            <a:ext cx="10160000" cy="609866"/>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7708701" y="5291427"/>
            <a:ext cx="2370667" cy="304271"/>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10" name="Rectangle 9"/>
          <p:cNvSpPr/>
          <p:nvPr userDrawn="1"/>
        </p:nvSpPr>
        <p:spPr>
          <a:xfrm>
            <a:off x="0" y="5117235"/>
            <a:ext cx="10160000" cy="60986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1" name="Slide Number Placeholder 5"/>
          <p:cNvSpPr txBox="1">
            <a:spLocks/>
          </p:cNvSpPr>
          <p:nvPr userDrawn="1"/>
        </p:nvSpPr>
        <p:spPr>
          <a:xfrm>
            <a:off x="7691313" y="5270033"/>
            <a:ext cx="2370667" cy="3042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z="1200" smtClean="0">
                <a:solidFill>
                  <a:prstClr val="white"/>
                </a:solidFill>
              </a:rPr>
              <a:pPr defTabSz="457200"/>
              <a:t>‹#›</a:t>
            </a:fld>
            <a:endParaRPr lang="en-US" sz="1200" dirty="0">
              <a:solidFill>
                <a:prstClr val="white"/>
              </a:solidFill>
            </a:endParaRPr>
          </a:p>
        </p:txBody>
      </p:sp>
      <p:graphicFrame>
        <p:nvGraphicFramePr>
          <p:cNvPr id="14" name="Table 13">
            <a:extLst>
              <a:ext uri="{FF2B5EF4-FFF2-40B4-BE49-F238E27FC236}">
                <a16:creationId xmlns:a16="http://schemas.microsoft.com/office/drawing/2014/main" id="{0CC19D45-D318-4137-8DDD-261BAF5941A8}"/>
              </a:ext>
            </a:extLst>
          </p:cNvPr>
          <p:cNvGraphicFramePr>
            <a:graphicFrameLocks noGrp="1"/>
          </p:cNvGraphicFramePr>
          <p:nvPr userDrawn="1">
            <p:extLst>
              <p:ext uri="{D42A27DB-BD31-4B8C-83A1-F6EECF244321}">
                <p14:modId xmlns:p14="http://schemas.microsoft.com/office/powerpoint/2010/main" val="1561700803"/>
              </p:ext>
            </p:extLst>
          </p:nvPr>
        </p:nvGraphicFramePr>
        <p:xfrm>
          <a:off x="6904084" y="5226176"/>
          <a:ext cx="2747916" cy="391796"/>
        </p:xfrm>
        <a:graphic>
          <a:graphicData uri="http://schemas.openxmlformats.org/drawingml/2006/table">
            <a:tbl>
              <a:tblPr firstRow="1" firstCol="1" bandRow="1"/>
              <a:tblGrid>
                <a:gridCol w="1191565">
                  <a:extLst>
                    <a:ext uri="{9D8B030D-6E8A-4147-A177-3AD203B41FA5}">
                      <a16:colId xmlns:a16="http://schemas.microsoft.com/office/drawing/2014/main" val="3884308598"/>
                    </a:ext>
                  </a:extLst>
                </a:gridCol>
                <a:gridCol w="1556351">
                  <a:extLst>
                    <a:ext uri="{9D8B030D-6E8A-4147-A177-3AD203B41FA5}">
                      <a16:colId xmlns:a16="http://schemas.microsoft.com/office/drawing/2014/main" val="238259665"/>
                    </a:ext>
                  </a:extLst>
                </a:gridCol>
              </a:tblGrid>
              <a:tr h="195898">
                <a:tc rowSpan="2">
                  <a:txBody>
                    <a:bodyPr/>
                    <a:lstStyle/>
                    <a:p>
                      <a:pPr marL="0" marR="0">
                        <a:lnSpc>
                          <a:spcPct val="107000"/>
                        </a:lnSpc>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a:t>
                      </a: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 Department of Veterans Affairs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b">
                    <a:lnL>
                      <a:noFill/>
                    </a:lnL>
                    <a:lnR>
                      <a:noFill/>
                    </a:lnR>
                    <a:lnT>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3709020"/>
                  </a:ext>
                </a:extLst>
              </a:tr>
              <a:tr h="195898">
                <a:tc vMerge="1">
                  <a:txBody>
                    <a:bodyPr/>
                    <a:lstStyle/>
                    <a:p>
                      <a:endParaRPr lang="en-US"/>
                    </a:p>
                  </a:txBody>
                  <a:tcPr/>
                </a:tc>
                <a:tc>
                  <a:txBody>
                    <a:bodyPr/>
                    <a:lstStyle/>
                    <a:p>
                      <a:pPr marL="0" marR="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Veterans Experience Office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lnL>
                      <a:noFill/>
                    </a:lnL>
                    <a:lnR>
                      <a:noFill/>
                    </a:lnR>
                    <a:lnT w="63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628951274"/>
                  </a:ext>
                </a:extLst>
              </a:tr>
            </a:tbl>
          </a:graphicData>
        </a:graphic>
      </p:graphicFrame>
      <p:pic>
        <p:nvPicPr>
          <p:cNvPr id="15" name="Picture 5">
            <a:extLst>
              <a:ext uri="{FF2B5EF4-FFF2-40B4-BE49-F238E27FC236}">
                <a16:creationId xmlns:a16="http://schemas.microsoft.com/office/drawing/2014/main" id="{0C1F9360-0BBF-4618-B2B7-83FE635C12AD}"/>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530126" y="5198425"/>
            <a:ext cx="457200" cy="4572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527489"/>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906" r:id="rId3"/>
    <p:sldLayoutId id="214748492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4.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hyperlink" Target="https://www.va.gov/ve/engagement/communityBoards.asp" TargetMode="Externa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eg"/><Relationship Id="rId18" Type="http://schemas.openxmlformats.org/officeDocument/2006/relationships/hyperlink" Target="https://www.va.gov/welcome-kit/" TargetMode="External"/><Relationship Id="rId3" Type="http://schemas.openxmlformats.org/officeDocument/2006/relationships/hyperlink" Target="https://www.govinfo.gov/content/pkg/FR-2012-07-13/html/2012-17069.htm" TargetMode="External"/><Relationship Id="rId21" Type="http://schemas.openxmlformats.org/officeDocument/2006/relationships/image" Target="../media/image16.emf"/><Relationship Id="rId7" Type="http://schemas.openxmlformats.org/officeDocument/2006/relationships/image" Target="../media/image7.jpeg"/><Relationship Id="rId12" Type="http://schemas.openxmlformats.org/officeDocument/2006/relationships/hyperlink" Target="https://www.va.gov/oig/pubs/VAOIG-14-02603-267.pdf" TargetMode="External"/><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jpeg"/><Relationship Id="rId20" Type="http://schemas.openxmlformats.org/officeDocument/2006/relationships/hyperlink" Target="https://blogs.va.gov/VAntage/82394/va-creates-governments-first-ever-employee-experience-journeymap/" TargetMode="External"/><Relationship Id="rId1" Type="http://schemas.openxmlformats.org/officeDocument/2006/relationships/slideLayout" Target="../slideLayouts/slideLayout2.xml"/><Relationship Id="rId6" Type="http://schemas.openxmlformats.org/officeDocument/2006/relationships/hyperlink" Target="https://www.blogs.va.gov/VAntage/wp-content/uploads/2020/02/Veteran-Journey-Map.pdf" TargetMode="External"/><Relationship Id="rId11" Type="http://schemas.openxmlformats.org/officeDocument/2006/relationships/image" Target="../media/image10.png"/><Relationship Id="rId5" Type="http://schemas.openxmlformats.org/officeDocument/2006/relationships/image" Target="../media/image6.jpeg"/><Relationship Id="rId15" Type="http://schemas.openxmlformats.org/officeDocument/2006/relationships/hyperlink" Target="https://blogs.va.gov/VAntage/52809/video-secretary-robert-wilkie-delivers-state-of-va-message-to-employees/" TargetMode="External"/><Relationship Id="rId10" Type="http://schemas.openxmlformats.org/officeDocument/2006/relationships/hyperlink" Target="https://www.federalregister.gov/documents/2019/05/20/2019-10261/core-values-characteristics-and-customer-experience-principles-of-the-department" TargetMode="External"/><Relationship Id="rId19" Type="http://schemas.openxmlformats.org/officeDocument/2006/relationships/image" Target="../media/image15.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diagramLayout" Target="../diagrams/layout1.xml"/><Relationship Id="rId7" Type="http://schemas.openxmlformats.org/officeDocument/2006/relationships/hyperlink" Target="https://www.va.gov/ve/docs/VAEmployeeExperienceJourneyMap.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hyperlink" Target="https://www.va.gov/budget/docs/summary/fy2021VAbudgetvolumeIIIbenefitsBurialProgramsAndDeptmentalAdministration.pdf" TargetMode="External"/><Relationship Id="rId13" Type="http://schemas.openxmlformats.org/officeDocument/2006/relationships/hyperlink" Target="http://www.va.gov/outreach-and-events/events/" TargetMode="External"/><Relationship Id="rId18" Type="http://schemas.openxmlformats.org/officeDocument/2006/relationships/hyperlink" Target="https://www.va.gov/ve/" TargetMode="External"/><Relationship Id="rId3" Type="http://schemas.openxmlformats.org/officeDocument/2006/relationships/hyperlink" Target="https://www.blogs.va.gov/VAntage/82394/va-creates-governments-first-ever-employee-experience-journeymap/" TargetMode="External"/><Relationship Id="rId7" Type="http://schemas.openxmlformats.org/officeDocument/2006/relationships/hyperlink" Target="https://vaww.va.gov/vapubs/viewPublication.asp?Pub_ID=1217&amp;FType=2" TargetMode="External"/><Relationship Id="rId12" Type="http://schemas.openxmlformats.org/officeDocument/2006/relationships/hyperlink" Target="http://www.va.gov/VE/Engagement/Resources.asp" TargetMode="External"/><Relationship Id="rId17" Type="http://schemas.openxmlformats.org/officeDocument/2006/relationships/hyperlink" Target="http://www.va.gov/Welcome-Kit/" TargetMode="External"/><Relationship Id="rId2" Type="http://schemas.openxmlformats.org/officeDocument/2006/relationships/hyperlink" Target="http://www.govinfo.gov/content/pkg/CFR-2019-title38-vol1/pdf/CFR-2019-title38-vol1-part0-subpartA.pdf" TargetMode="External"/><Relationship Id="rId16" Type="http://schemas.openxmlformats.org/officeDocument/2006/relationships/hyperlink" Target="https://www.va.gov/ve/docs/cx/customer-experience-cookbook.pdf" TargetMode="External"/><Relationship Id="rId20" Type="http://schemas.openxmlformats.org/officeDocument/2006/relationships/hyperlink" Target="https://dvagov.sharepoint.com/sites/VACOVEO/" TargetMode="External"/><Relationship Id="rId1" Type="http://schemas.openxmlformats.org/officeDocument/2006/relationships/slideLayout" Target="../slideLayouts/slideLayout2.xml"/><Relationship Id="rId6" Type="http://schemas.openxmlformats.org/officeDocument/2006/relationships/hyperlink" Target="https://trumpadministration.archives.performance.gov/veterans-affairs/" TargetMode="External"/><Relationship Id="rId11" Type="http://schemas.openxmlformats.org/officeDocument/2006/relationships/hyperlink" Target="https://www.blogs.va.gov/VAntage/wp-content/uploads/2020/02/Veteran-Journey-Map.pdf" TargetMode="External"/><Relationship Id="rId5" Type="http://schemas.openxmlformats.org/officeDocument/2006/relationships/hyperlink" Target="vaww.insider.va.gov/wp-content/uploads/2018/08/Customer-Service-Policy-Statement-SECVA-Signed.pdf" TargetMode="External"/><Relationship Id="rId15" Type="http://schemas.openxmlformats.org/officeDocument/2006/relationships/hyperlink" Target="http://www.va.gov/ve/docs/cx/customer-experience-accomplishments.pdf" TargetMode="External"/><Relationship Id="rId10" Type="http://schemas.openxmlformats.org/officeDocument/2006/relationships/hyperlink" Target="http://www.va.gov/trust" TargetMode="External"/><Relationship Id="rId19" Type="http://schemas.openxmlformats.org/officeDocument/2006/relationships/hyperlink" Target="https://www.va.gov/ve/docs/cx/customer-experience-capabilities.pdf" TargetMode="External"/><Relationship Id="rId4" Type="http://schemas.openxmlformats.org/officeDocument/2006/relationships/hyperlink" Target="https://www.performance.gov/cx/assets/files/a11-280.pdf" TargetMode="External"/><Relationship Id="rId9" Type="http://schemas.openxmlformats.org/officeDocument/2006/relationships/hyperlink" Target="http://www.va.gov/OEI/docs/VA2018-2024strategicPlan.pdf" TargetMode="External"/><Relationship Id="rId14" Type="http://schemas.openxmlformats.org/officeDocument/2006/relationships/hyperlink" Target="http://www.va.gov/VetResourc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va.gov/VetResources" TargetMode="External"/><Relationship Id="rId2" Type="http://schemas.openxmlformats.org/officeDocument/2006/relationships/hyperlink" Target="https://www.va.gov/welcome-kit/" TargetMode="External"/><Relationship Id="rId1" Type="http://schemas.openxmlformats.org/officeDocument/2006/relationships/slideLayout" Target="../slideLayouts/slideLayout4.xml"/><Relationship Id="rId4" Type="http://schemas.openxmlformats.org/officeDocument/2006/relationships/hyperlink" Target="https://www.va.gov/outreach-and-events/ev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va.gov/oei/docs/VA2018-2024strategicPla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27401" y="1287782"/>
            <a:ext cx="5052867" cy="984885"/>
          </a:xfrm>
          <a:prstGeom prst="rect">
            <a:avLst/>
          </a:prstGeom>
        </p:spPr>
        <p:txBody>
          <a:bodyPr vert="horz" wrap="square" lIns="0" tIns="0" rIns="0" bIns="0" rtlCol="0">
            <a:spAutoFit/>
          </a:bodyPr>
          <a:lstStyle/>
          <a:p>
            <a:pPr algn="just"/>
            <a:r>
              <a:rPr lang="en-US" sz="3600" b="1" spc="-4" dirty="0">
                <a:solidFill>
                  <a:srgbClr val="0083BE"/>
                </a:solidFill>
                <a:cs typeface="Arial Narrow"/>
              </a:rPr>
              <a:t>Customer Experience (CX)</a:t>
            </a:r>
          </a:p>
          <a:p>
            <a:pPr algn="just"/>
            <a:r>
              <a:rPr lang="en-US" sz="2800" b="1" dirty="0">
                <a:solidFill>
                  <a:srgbClr val="0F123F"/>
                </a:solidFill>
                <a:cs typeface="Arial Narrow"/>
              </a:rPr>
              <a:t>Veterans Experience Office (VEO)</a:t>
            </a:r>
            <a:endParaRPr sz="2800" dirty="0">
              <a:solidFill>
                <a:srgbClr val="000000"/>
              </a:solidFill>
              <a:cs typeface="Arial Narrow"/>
            </a:endParaRPr>
          </a:p>
        </p:txBody>
      </p:sp>
      <p:sp>
        <p:nvSpPr>
          <p:cNvPr id="3" name="object 3"/>
          <p:cNvSpPr/>
          <p:nvPr/>
        </p:nvSpPr>
        <p:spPr>
          <a:xfrm flipV="1">
            <a:off x="1879601" y="906781"/>
            <a:ext cx="6317720" cy="45719"/>
          </a:xfrm>
          <a:custGeom>
            <a:avLst/>
            <a:gdLst/>
            <a:ahLst/>
            <a:cxnLst/>
            <a:rect l="l" t="t" r="r" b="b"/>
            <a:pathLst>
              <a:path w="6833870">
                <a:moveTo>
                  <a:pt x="0" y="0"/>
                </a:moveTo>
                <a:lnTo>
                  <a:pt x="6833819" y="0"/>
                </a:lnTo>
              </a:path>
            </a:pathLst>
          </a:custGeom>
          <a:ln w="57150">
            <a:solidFill>
              <a:srgbClr val="0083BE"/>
            </a:solidFill>
          </a:ln>
        </p:spPr>
        <p:txBody>
          <a:bodyPr wrap="square" lIns="0" tIns="0" rIns="0" bIns="0" rtlCol="0"/>
          <a:lstStyle/>
          <a:p>
            <a:endParaRPr dirty="0">
              <a:solidFill>
                <a:srgbClr val="000000"/>
              </a:solidFill>
            </a:endParaRPr>
          </a:p>
        </p:txBody>
      </p:sp>
      <p:sp>
        <p:nvSpPr>
          <p:cNvPr id="6" name="object 3"/>
          <p:cNvSpPr/>
          <p:nvPr/>
        </p:nvSpPr>
        <p:spPr>
          <a:xfrm>
            <a:off x="1879601" y="2607950"/>
            <a:ext cx="6317721" cy="120191"/>
          </a:xfrm>
          <a:custGeom>
            <a:avLst/>
            <a:gdLst/>
            <a:ahLst/>
            <a:cxnLst/>
            <a:rect l="l" t="t" r="r" b="b"/>
            <a:pathLst>
              <a:path w="6833870">
                <a:moveTo>
                  <a:pt x="0" y="0"/>
                </a:moveTo>
                <a:lnTo>
                  <a:pt x="6833819" y="0"/>
                </a:lnTo>
              </a:path>
            </a:pathLst>
          </a:custGeom>
          <a:ln w="57150">
            <a:solidFill>
              <a:srgbClr val="0083BE"/>
            </a:solidFill>
          </a:ln>
        </p:spPr>
        <p:txBody>
          <a:bodyPr wrap="square" lIns="0" tIns="0" rIns="0" bIns="0" rtlCol="0"/>
          <a:lstStyle/>
          <a:p>
            <a:endParaRPr dirty="0">
              <a:solidFill>
                <a:srgbClr val="000000"/>
              </a:solidFill>
            </a:endParaRPr>
          </a:p>
        </p:txBody>
      </p:sp>
      <p:sp>
        <p:nvSpPr>
          <p:cNvPr id="5" name="Title 1"/>
          <p:cNvSpPr txBox="1">
            <a:spLocks/>
          </p:cNvSpPr>
          <p:nvPr/>
        </p:nvSpPr>
        <p:spPr>
          <a:xfrm>
            <a:off x="736600" y="990679"/>
            <a:ext cx="3657600" cy="122502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9600" b="1" dirty="0">
                <a:solidFill>
                  <a:schemeClr val="tx2">
                    <a:lumMod val="75000"/>
                  </a:schemeClr>
                </a:solidFill>
              </a:rPr>
              <a:t>VA</a:t>
            </a:r>
            <a:endParaRPr lang="en-US" sz="2400" b="1" dirty="0">
              <a:solidFill>
                <a:schemeClr val="tx2">
                  <a:lumMod val="75000"/>
                </a:schemeClr>
              </a:solidFill>
            </a:endParaRPr>
          </a:p>
        </p:txBody>
      </p:sp>
      <p:sp>
        <p:nvSpPr>
          <p:cNvPr id="7" name="TextBox 6">
            <a:extLst>
              <a:ext uri="{FF2B5EF4-FFF2-40B4-BE49-F238E27FC236}">
                <a16:creationId xmlns:a16="http://schemas.microsoft.com/office/drawing/2014/main" id="{7D2F290F-2465-48CA-854A-8F406A143BFF}"/>
              </a:ext>
            </a:extLst>
          </p:cNvPr>
          <p:cNvSpPr txBox="1"/>
          <p:nvPr/>
        </p:nvSpPr>
        <p:spPr>
          <a:xfrm>
            <a:off x="1788160" y="3430369"/>
            <a:ext cx="6583680" cy="646331"/>
          </a:xfrm>
          <a:prstGeom prst="rect">
            <a:avLst/>
          </a:prstGeom>
          <a:noFill/>
        </p:spPr>
        <p:txBody>
          <a:bodyPr wrap="square" rtlCol="0">
            <a:spAutoFit/>
          </a:bodyPr>
          <a:lstStyle/>
          <a:p>
            <a:pPr algn="just"/>
            <a:r>
              <a:rPr lang="en-US" i="1" dirty="0">
                <a:solidFill>
                  <a:schemeClr val="tx2">
                    <a:lumMod val="75000"/>
                  </a:schemeClr>
                </a:solidFill>
              </a:rPr>
              <a:t>By deeply understanding our Veterans, VEO designs with and for our community to enable VA to deliver exceptional products and services.</a:t>
            </a:r>
          </a:p>
        </p:txBody>
      </p:sp>
      <p:sp>
        <p:nvSpPr>
          <p:cNvPr id="8" name="object 2"/>
          <p:cNvSpPr txBox="1"/>
          <p:nvPr/>
        </p:nvSpPr>
        <p:spPr>
          <a:xfrm>
            <a:off x="1826831" y="2716768"/>
            <a:ext cx="6317721" cy="369332"/>
          </a:xfrm>
          <a:prstGeom prst="rect">
            <a:avLst/>
          </a:prstGeom>
        </p:spPr>
        <p:txBody>
          <a:bodyPr vert="horz" wrap="square" lIns="0" tIns="0" rIns="0" bIns="0" rtlCol="0">
            <a:spAutoFit/>
          </a:bodyPr>
          <a:lstStyle/>
          <a:p>
            <a:pPr algn="ctr">
              <a:lnSpc>
                <a:spcPct val="100000"/>
              </a:lnSpc>
            </a:pPr>
            <a:r>
              <a:rPr lang="en-US" sz="2400" b="1">
                <a:solidFill>
                  <a:srgbClr val="0F123F"/>
                </a:solidFill>
                <a:latin typeface="+mj-lt"/>
                <a:cs typeface="Arial Narrow"/>
              </a:rPr>
              <a:t>September </a:t>
            </a:r>
            <a:r>
              <a:rPr lang="en-US" sz="2400" b="1" dirty="0">
                <a:solidFill>
                  <a:srgbClr val="0F123F"/>
                </a:solidFill>
                <a:latin typeface="+mj-lt"/>
                <a:cs typeface="Arial Narrow"/>
              </a:rPr>
              <a:t>2021</a:t>
            </a:r>
            <a:endParaRPr sz="2400" dirty="0">
              <a:latin typeface="+mj-lt"/>
              <a:cs typeface="Arial Narrow"/>
            </a:endParaRPr>
          </a:p>
        </p:txBody>
      </p:sp>
    </p:spTree>
    <p:extLst>
      <p:ext uri="{BB962C8B-B14F-4D97-AF65-F5344CB8AC3E}">
        <p14:creationId xmlns:p14="http://schemas.microsoft.com/office/powerpoint/2010/main" val="241411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04CBE-CE96-4A04-BA7D-88005F38442E}"/>
              </a:ext>
            </a:extLst>
          </p:cNvPr>
          <p:cNvSpPr>
            <a:spLocks noGrp="1"/>
          </p:cNvSpPr>
          <p:nvPr>
            <p:ph idx="1"/>
          </p:nvPr>
        </p:nvSpPr>
        <p:spPr/>
        <p:txBody>
          <a:bodyPr anchor="ctr">
            <a:normAutofit/>
          </a:bodyPr>
          <a:lstStyle/>
          <a:p>
            <a:pPr marL="0" indent="0">
              <a:buNone/>
            </a:pPr>
            <a:r>
              <a:rPr lang="en-US" sz="3200" b="1" dirty="0">
                <a:solidFill>
                  <a:srgbClr val="003F72"/>
                </a:solidFill>
              </a:rPr>
              <a:t>Pillar I: CX Core Capabilities &amp; Framework</a:t>
            </a:r>
            <a:endParaRPr lang="en-US" sz="4000" b="1" dirty="0">
              <a:solidFill>
                <a:srgbClr val="003F72"/>
              </a:solidFill>
            </a:endParaRPr>
          </a:p>
        </p:txBody>
      </p:sp>
    </p:spTree>
    <p:extLst>
      <p:ext uri="{BB962C8B-B14F-4D97-AF65-F5344CB8AC3E}">
        <p14:creationId xmlns:p14="http://schemas.microsoft.com/office/powerpoint/2010/main" val="420783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F649AB-CE1F-4662-BCE8-52CC61EF2D41}"/>
              </a:ext>
            </a:extLst>
          </p:cNvPr>
          <p:cNvSpPr>
            <a:spLocks noGrp="1"/>
          </p:cNvSpPr>
          <p:nvPr>
            <p:ph idx="1"/>
          </p:nvPr>
        </p:nvSpPr>
        <p:spPr/>
        <p:txBody>
          <a:bodyPr/>
          <a:lstStyle/>
          <a:p>
            <a:pPr marL="0" indent="0">
              <a:buNone/>
            </a:pPr>
            <a:r>
              <a:rPr lang="en-US" dirty="0">
                <a:solidFill>
                  <a:srgbClr val="003F72"/>
                </a:solidFill>
              </a:rPr>
              <a:t>Modeling after the private sector, VA is implementing CX with four core capabilities:  data, tools, technology and engagement.</a:t>
            </a:r>
          </a:p>
        </p:txBody>
      </p:sp>
      <p:sp>
        <p:nvSpPr>
          <p:cNvPr id="4" name="Title 3">
            <a:extLst>
              <a:ext uri="{FF2B5EF4-FFF2-40B4-BE49-F238E27FC236}">
                <a16:creationId xmlns:a16="http://schemas.microsoft.com/office/drawing/2014/main" id="{2F6BE2D7-AF04-4306-9C48-4C8BC66B6355}"/>
              </a:ext>
            </a:extLst>
          </p:cNvPr>
          <p:cNvSpPr>
            <a:spLocks noGrp="1"/>
          </p:cNvSpPr>
          <p:nvPr>
            <p:ph type="title"/>
          </p:nvPr>
        </p:nvSpPr>
        <p:spPr/>
        <p:txBody>
          <a:bodyPr anchor="ctr">
            <a:noAutofit/>
          </a:bodyPr>
          <a:lstStyle/>
          <a:p>
            <a:r>
              <a:rPr lang="en-US" dirty="0"/>
              <a:t>VA CX Core Capabilities</a:t>
            </a:r>
          </a:p>
        </p:txBody>
      </p:sp>
      <p:pic>
        <p:nvPicPr>
          <p:cNvPr id="9" name="Picture 8">
            <a:extLst>
              <a:ext uri="{FF2B5EF4-FFF2-40B4-BE49-F238E27FC236}">
                <a16:creationId xmlns:a16="http://schemas.microsoft.com/office/drawing/2014/main" id="{FB290668-76F0-4610-B173-4F012012B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400" y="1555751"/>
            <a:ext cx="3081765" cy="3108331"/>
          </a:xfrm>
          <a:prstGeom prst="rect">
            <a:avLst/>
          </a:prstGeom>
          <a:effectLst>
            <a:outerShdw blurRad="50800" dist="38100" dir="2700000" algn="tl" rotWithShape="0">
              <a:prstClr val="black">
                <a:alpha val="40000"/>
              </a:prstClr>
            </a:outerShdw>
          </a:effectLst>
        </p:spPr>
      </p:pic>
      <p:graphicFrame>
        <p:nvGraphicFramePr>
          <p:cNvPr id="6" name="Table 5">
            <a:extLst>
              <a:ext uri="{FF2B5EF4-FFF2-40B4-BE49-F238E27FC236}">
                <a16:creationId xmlns:a16="http://schemas.microsoft.com/office/drawing/2014/main" id="{73A89E31-B8BD-4888-8CB6-395F74701E6C}"/>
              </a:ext>
            </a:extLst>
          </p:cNvPr>
          <p:cNvGraphicFramePr>
            <a:graphicFrameLocks noGrp="1"/>
          </p:cNvGraphicFramePr>
          <p:nvPr/>
        </p:nvGraphicFramePr>
        <p:xfrm>
          <a:off x="4029446" y="1485900"/>
          <a:ext cx="5622553" cy="3453130"/>
        </p:xfrm>
        <a:graphic>
          <a:graphicData uri="http://schemas.openxmlformats.org/drawingml/2006/table">
            <a:tbl>
              <a:tblPr bandRow="1">
                <a:tableStyleId>{5C22544A-7EE6-4342-B048-85BDC9FD1C3A}</a:tableStyleId>
              </a:tblPr>
              <a:tblGrid>
                <a:gridCol w="1066346">
                  <a:extLst>
                    <a:ext uri="{9D8B030D-6E8A-4147-A177-3AD203B41FA5}">
                      <a16:colId xmlns:a16="http://schemas.microsoft.com/office/drawing/2014/main" val="537947653"/>
                    </a:ext>
                  </a:extLst>
                </a:gridCol>
                <a:gridCol w="4556207">
                  <a:extLst>
                    <a:ext uri="{9D8B030D-6E8A-4147-A177-3AD203B41FA5}">
                      <a16:colId xmlns:a16="http://schemas.microsoft.com/office/drawing/2014/main" val="2955633798"/>
                    </a:ext>
                  </a:extLst>
                </a:gridCol>
              </a:tblGrid>
              <a:tr h="410210">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lang="en-US" sz="1100" b="1" i="0" cap="all" dirty="0">
                          <a:solidFill>
                            <a:schemeClr val="bg1"/>
                          </a:solidFill>
                        </a:rPr>
                        <a:t>Data</a:t>
                      </a:r>
                      <a:endParaRPr lang="en-US" sz="1100" b="1" i="0" dirty="0">
                        <a:solidFill>
                          <a:schemeClr val="bg1"/>
                        </a:solidFill>
                      </a:endParaRPr>
                    </a:p>
                  </a:txBody>
                  <a:tcPr marL="45720" marR="45720" anchor="ctr">
                    <a:solidFill>
                      <a:schemeClr val="tx2"/>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lang="en-US" sz="1100" b="0" i="0" dirty="0">
                          <a:solidFill>
                            <a:schemeClr val="bg1"/>
                          </a:solidFill>
                        </a:rPr>
                        <a:t>Capture and analyze the voices of Veterans, their families, caregivers </a:t>
                      </a:r>
                      <a:br>
                        <a:rPr lang="en-US" sz="1100" b="0" i="0" dirty="0">
                          <a:solidFill>
                            <a:schemeClr val="bg1"/>
                          </a:solidFill>
                        </a:rPr>
                      </a:br>
                      <a:r>
                        <a:rPr lang="en-US" sz="1100" b="0" i="0" dirty="0">
                          <a:solidFill>
                            <a:schemeClr val="bg1"/>
                          </a:solidFill>
                        </a:rPr>
                        <a:t>and survivors</a:t>
                      </a:r>
                    </a:p>
                  </a:txBody>
                  <a:tcPr marL="68580" marR="68580" marT="34290" marB="34290" anchor="ctr">
                    <a:solidFill>
                      <a:schemeClr val="tx2"/>
                    </a:solidFill>
                  </a:tcPr>
                </a:tc>
                <a:extLst>
                  <a:ext uri="{0D108BD9-81ED-4DB2-BD59-A6C34878D82A}">
                    <a16:rowId xmlns:a16="http://schemas.microsoft.com/office/drawing/2014/main" val="48573091"/>
                  </a:ext>
                </a:extLst>
              </a:tr>
              <a:tr h="23749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i="0" kern="1200" dirty="0">
                          <a:solidFill>
                            <a:srgbClr val="003F72"/>
                          </a:solidFill>
                          <a:latin typeface="Calibri Light" panose="020F0302020204030204" pitchFamily="34" charset="0"/>
                          <a:ea typeface="+mn-ea"/>
                          <a:cs typeface="+mn-cs"/>
                        </a:rPr>
                        <a:t>HCD Research | Veterans Signals (VSignals) Surveys | VA Trust Score | CX Data Analytics</a:t>
                      </a:r>
                    </a:p>
                  </a:txBody>
                  <a:tcPr marL="68580" marR="68580" marT="34290" marB="34290">
                    <a:solidFill>
                      <a:schemeClr val="bg1">
                        <a:lumMod val="85000"/>
                      </a:schemeClr>
                    </a:solidFill>
                  </a:tcPr>
                </a:tc>
                <a:tc hMerge="1">
                  <a:txBody>
                    <a:bodyPr/>
                    <a:lstStyle/>
                    <a:p>
                      <a:endParaRPr lang="en-US"/>
                    </a:p>
                  </a:txBody>
                  <a:tcPr/>
                </a:tc>
                <a:extLst>
                  <a:ext uri="{0D108BD9-81ED-4DB2-BD59-A6C34878D82A}">
                    <a16:rowId xmlns:a16="http://schemas.microsoft.com/office/drawing/2014/main" val="3294718425"/>
                  </a:ext>
                </a:extLst>
              </a:tr>
              <a:tr h="237490">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lang="en-US" sz="1100" b="1" i="0" cap="all" dirty="0">
                          <a:solidFill>
                            <a:schemeClr val="bg1"/>
                          </a:solidFill>
                        </a:rPr>
                        <a:t>Tools</a:t>
                      </a:r>
                      <a:endParaRPr lang="en-US" sz="1100" b="1" i="0" dirty="0">
                        <a:solidFill>
                          <a:schemeClr val="bg1"/>
                        </a:solidFill>
                      </a:endParaRPr>
                    </a:p>
                  </a:txBody>
                  <a:tcPr marL="45720" marR="45720" anchor="ctr">
                    <a:solidFill>
                      <a:schemeClr val="tx2"/>
                    </a:solidFill>
                  </a:tcPr>
                </a:tc>
                <a:tc>
                  <a:txBody>
                    <a:bodyPr/>
                    <a:lstStyle/>
                    <a:p>
                      <a:r>
                        <a:rPr lang="en-US" sz="1100" b="0" i="0" dirty="0">
                          <a:solidFill>
                            <a:schemeClr val="bg1"/>
                          </a:solidFill>
                        </a:rPr>
                        <a:t>Build and deliver tangible CX tools and products across VA</a:t>
                      </a:r>
                      <a:endParaRPr lang="en-US" sz="1600" b="0" i="0" dirty="0"/>
                    </a:p>
                  </a:txBody>
                  <a:tcPr marL="68580" marR="68580" marT="34290" marB="34290" anchor="ctr">
                    <a:solidFill>
                      <a:schemeClr val="tx2"/>
                    </a:solidFill>
                  </a:tcPr>
                </a:tc>
                <a:extLst>
                  <a:ext uri="{0D108BD9-81ED-4DB2-BD59-A6C34878D82A}">
                    <a16:rowId xmlns:a16="http://schemas.microsoft.com/office/drawing/2014/main" val="218024550"/>
                  </a:ext>
                </a:extLst>
              </a:tr>
              <a:tr h="41021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i="0" kern="1200" dirty="0">
                          <a:solidFill>
                            <a:srgbClr val="003F72"/>
                          </a:solidFill>
                          <a:latin typeface="Calibri Light" panose="020F0302020204030204" pitchFamily="34" charset="0"/>
                          <a:ea typeface="+mn-ea"/>
                          <a:cs typeface="+mn-cs"/>
                        </a:rPr>
                        <a:t>VA Welcome Kit | Quick Start Guides | Own the Moment Training | WECARE Rounding | VA Customer Experience Institute (</a:t>
                      </a:r>
                      <a:r>
                        <a:rPr lang="en-US" sz="1100" i="0" kern="1200" dirty="0" err="1">
                          <a:solidFill>
                            <a:srgbClr val="003F72"/>
                          </a:solidFill>
                          <a:latin typeface="Calibri Light" panose="020F0302020204030204" pitchFamily="34" charset="0"/>
                          <a:ea typeface="+mn-ea"/>
                          <a:cs typeface="+mn-cs"/>
                        </a:rPr>
                        <a:t>VACXi</a:t>
                      </a:r>
                      <a:r>
                        <a:rPr lang="en-US" sz="1100" i="0" kern="1200" dirty="0">
                          <a:solidFill>
                            <a:srgbClr val="003F72"/>
                          </a:solidFill>
                          <a:latin typeface="Calibri Light" panose="020F0302020204030204" pitchFamily="34" charset="0"/>
                          <a:ea typeface="+mn-ea"/>
                          <a:cs typeface="+mn-cs"/>
                        </a:rPr>
                        <a:t>) – HCD Training and PX University | Red Coat Ambassador Program | Inpatient Solutions | ICARE Refresh | CX Consultations | EX Solutions | Letters Rewrite </a:t>
                      </a:r>
                    </a:p>
                  </a:txBody>
                  <a:tcPr marL="68580" marR="68580" marT="34290" marB="34290">
                    <a:solidFill>
                      <a:schemeClr val="bg1">
                        <a:lumMod val="85000"/>
                      </a:schemeClr>
                    </a:solidFill>
                  </a:tcPr>
                </a:tc>
                <a:tc hMerge="1">
                  <a:txBody>
                    <a:bodyPr/>
                    <a:lstStyle/>
                    <a:p>
                      <a:endParaRPr lang="en-US"/>
                    </a:p>
                  </a:txBody>
                  <a:tcPr/>
                </a:tc>
                <a:extLst>
                  <a:ext uri="{0D108BD9-81ED-4DB2-BD59-A6C34878D82A}">
                    <a16:rowId xmlns:a16="http://schemas.microsoft.com/office/drawing/2014/main" val="3861611939"/>
                  </a:ext>
                </a:extLst>
              </a:tr>
              <a:tr h="410210">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lang="en-US" sz="1100" b="1" i="0" cap="all" dirty="0">
                          <a:solidFill>
                            <a:schemeClr val="bg1"/>
                          </a:solidFill>
                        </a:rPr>
                        <a:t>Technology</a:t>
                      </a:r>
                      <a:endParaRPr lang="en-US" sz="1100" b="1" i="0" dirty="0">
                        <a:solidFill>
                          <a:schemeClr val="bg1"/>
                        </a:solidFill>
                      </a:endParaRPr>
                    </a:p>
                  </a:txBody>
                  <a:tcPr marL="45720" marR="45720" anchor="ctr">
                    <a:solidFill>
                      <a:schemeClr val="tx2"/>
                    </a:solidFill>
                  </a:tcPr>
                </a:tc>
                <a:tc>
                  <a:txBody>
                    <a:bodyPr/>
                    <a:lstStyle/>
                    <a:p>
                      <a:r>
                        <a:rPr lang="en-US" sz="1100" b="0" i="0" dirty="0">
                          <a:solidFill>
                            <a:schemeClr val="bg1"/>
                          </a:solidFill>
                        </a:rPr>
                        <a:t>Deliver easy and effective Veteran experiences through all communication channels</a:t>
                      </a:r>
                      <a:endParaRPr lang="en-US" sz="1600" b="0" i="0" dirty="0"/>
                    </a:p>
                  </a:txBody>
                  <a:tcPr marL="68580" marR="68580" marT="34290" marB="34290" anchor="ctr">
                    <a:solidFill>
                      <a:schemeClr val="tx2"/>
                    </a:solidFill>
                  </a:tcPr>
                </a:tc>
                <a:extLst>
                  <a:ext uri="{0D108BD9-81ED-4DB2-BD59-A6C34878D82A}">
                    <a16:rowId xmlns:a16="http://schemas.microsoft.com/office/drawing/2014/main" val="2082342117"/>
                  </a:ext>
                </a:extLst>
              </a:tr>
              <a:tr h="41021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i="0" kern="1200" dirty="0">
                          <a:solidFill>
                            <a:srgbClr val="003F72"/>
                          </a:solidFill>
                          <a:latin typeface="Calibri Light" panose="020F0302020204030204" pitchFamily="34" charset="0"/>
                          <a:ea typeface="+mn-ea"/>
                          <a:cs typeface="+mn-cs"/>
                        </a:rPr>
                        <a:t>White House/VA Hotline | VA Profile | Unified Customer Relationship Management | Patient Advocate Tracking System-Replacement (PATS-R) | Contact Center Modernization | Digital Modernization (VA.gov) </a:t>
                      </a:r>
                    </a:p>
                  </a:txBody>
                  <a:tcPr marL="68580" marR="68580" marT="34290" marB="34290">
                    <a:solidFill>
                      <a:schemeClr val="bg1">
                        <a:lumMod val="85000"/>
                      </a:schemeClr>
                    </a:solidFill>
                  </a:tcPr>
                </a:tc>
                <a:tc hMerge="1">
                  <a:txBody>
                    <a:bodyPr/>
                    <a:lstStyle/>
                    <a:p>
                      <a:endParaRPr lang="en-US"/>
                    </a:p>
                  </a:txBody>
                  <a:tcPr/>
                </a:tc>
                <a:extLst>
                  <a:ext uri="{0D108BD9-81ED-4DB2-BD59-A6C34878D82A}">
                    <a16:rowId xmlns:a16="http://schemas.microsoft.com/office/drawing/2014/main" val="927555105"/>
                  </a:ext>
                </a:extLst>
              </a:tr>
              <a:tr h="410210">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lang="en-US" sz="1100" b="1" i="0" cap="all" dirty="0">
                          <a:solidFill>
                            <a:schemeClr val="bg1"/>
                          </a:solidFill>
                        </a:rPr>
                        <a:t>Engagement</a:t>
                      </a:r>
                      <a:endParaRPr lang="en-US" sz="1100" b="1" i="0" dirty="0">
                        <a:solidFill>
                          <a:schemeClr val="bg1"/>
                        </a:solidFill>
                      </a:endParaRPr>
                    </a:p>
                  </a:txBody>
                  <a:tcPr marL="45720" marR="45720" anchor="ctr">
                    <a:solidFill>
                      <a:schemeClr val="tx2"/>
                    </a:solidFill>
                  </a:tcPr>
                </a:tc>
                <a:tc>
                  <a:txBody>
                    <a:bodyPr/>
                    <a:lstStyle/>
                    <a:p>
                      <a:r>
                        <a:rPr lang="en-US" sz="1100" b="0" i="0" dirty="0">
                          <a:solidFill>
                            <a:schemeClr val="bg1"/>
                          </a:solidFill>
                        </a:rPr>
                        <a:t>Connect VA and local public / private services in a coordinated support network for Veterans, their families, caregivers, and survivors </a:t>
                      </a:r>
                      <a:endParaRPr lang="en-US" sz="1600" b="0" i="0" dirty="0"/>
                    </a:p>
                  </a:txBody>
                  <a:tcPr marL="68580" marR="68580" marT="34290" marB="34290" anchor="ctr">
                    <a:solidFill>
                      <a:schemeClr val="tx2"/>
                    </a:solidFill>
                  </a:tcPr>
                </a:tc>
                <a:extLst>
                  <a:ext uri="{0D108BD9-81ED-4DB2-BD59-A6C34878D82A}">
                    <a16:rowId xmlns:a16="http://schemas.microsoft.com/office/drawing/2014/main" val="3105552471"/>
                  </a:ext>
                </a:extLst>
              </a:tr>
              <a:tr h="582930">
                <a:tc gridSpan="2">
                  <a:txBody>
                    <a:bodyPr/>
                    <a:lstStyle/>
                    <a:p>
                      <a:pPr lvl="0" algn="l"/>
                      <a:r>
                        <a:rPr lang="en-US" sz="1100" i="0" dirty="0">
                          <a:solidFill>
                            <a:srgbClr val="003F72"/>
                          </a:solidFill>
                          <a:latin typeface="Calibri Light" panose="020F0302020204030204" pitchFamily="34" charset="0"/>
                        </a:rPr>
                        <a:t>Veterans Experience Action Centers (VEACs) | Community Veteran Engagement Boards (CVEBs) | Strategic Partnerships | #VetResources Newsletter | Choose Home Initiative | Federal Advisory Committees – Greater Los Angeles and Veterans’ Family, Caregiver, and Survivor</a:t>
                      </a:r>
                    </a:p>
                  </a:txBody>
                  <a:tcPr marL="68580" marR="68580" marT="34290" marB="34290">
                    <a:solidFill>
                      <a:schemeClr val="bg1">
                        <a:lumMod val="85000"/>
                      </a:schemeClr>
                    </a:solidFill>
                  </a:tcPr>
                </a:tc>
                <a:tc hMerge="1">
                  <a:txBody>
                    <a:bodyPr/>
                    <a:lstStyle/>
                    <a:p>
                      <a:endParaRPr lang="en-US"/>
                    </a:p>
                  </a:txBody>
                  <a:tcPr/>
                </a:tc>
                <a:extLst>
                  <a:ext uri="{0D108BD9-81ED-4DB2-BD59-A6C34878D82A}">
                    <a16:rowId xmlns:a16="http://schemas.microsoft.com/office/drawing/2014/main" val="1556923356"/>
                  </a:ext>
                </a:extLst>
              </a:tr>
            </a:tbl>
          </a:graphicData>
        </a:graphic>
      </p:graphicFrame>
    </p:spTree>
    <p:extLst>
      <p:ext uri="{BB962C8B-B14F-4D97-AF65-F5344CB8AC3E}">
        <p14:creationId xmlns:p14="http://schemas.microsoft.com/office/powerpoint/2010/main" val="397969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14F60-6504-49F2-B357-DE7D8BBC7778}"/>
              </a:ext>
            </a:extLst>
          </p:cNvPr>
          <p:cNvSpPr>
            <a:spLocks noGrp="1"/>
          </p:cNvSpPr>
          <p:nvPr>
            <p:ph type="title"/>
          </p:nvPr>
        </p:nvSpPr>
        <p:spPr/>
        <p:txBody>
          <a:bodyPr/>
          <a:lstStyle/>
          <a:p>
            <a:r>
              <a:rPr lang="en-US" dirty="0"/>
              <a:t>VA CX Framework</a:t>
            </a:r>
          </a:p>
        </p:txBody>
      </p:sp>
      <p:sp>
        <p:nvSpPr>
          <p:cNvPr id="9" name="Rectangle 8">
            <a:extLst>
              <a:ext uri="{FF2B5EF4-FFF2-40B4-BE49-F238E27FC236}">
                <a16:creationId xmlns:a16="http://schemas.microsoft.com/office/drawing/2014/main" id="{A0F88E39-17ED-4DD3-9ABF-8653BCC7E843}"/>
              </a:ext>
            </a:extLst>
          </p:cNvPr>
          <p:cNvSpPr/>
          <p:nvPr/>
        </p:nvSpPr>
        <p:spPr>
          <a:xfrm>
            <a:off x="0" y="571501"/>
            <a:ext cx="10159999" cy="307777"/>
          </a:xfrm>
          <a:prstGeom prst="rect">
            <a:avLst/>
          </a:prstGeom>
          <a:solidFill>
            <a:srgbClr val="DCDDDE"/>
          </a:solidFill>
        </p:spPr>
        <p:txBody>
          <a:bodyPr wrap="square">
            <a:spAutoFit/>
          </a:bodyPr>
          <a:lstStyle/>
          <a:p>
            <a:pPr algn="ctr"/>
            <a:r>
              <a:rPr lang="en-US" sz="1400" b="1" dirty="0">
                <a:solidFill>
                  <a:srgbClr val="003F72"/>
                </a:solidFill>
              </a:rPr>
              <a:t>The CX Framework showcases how VEO implements CX initiatives across VA and can be applied across Federal Agencies</a:t>
            </a:r>
          </a:p>
        </p:txBody>
      </p:sp>
      <p:grpSp>
        <p:nvGrpSpPr>
          <p:cNvPr id="5" name="Group 4">
            <a:extLst>
              <a:ext uri="{FF2B5EF4-FFF2-40B4-BE49-F238E27FC236}">
                <a16:creationId xmlns:a16="http://schemas.microsoft.com/office/drawing/2014/main" id="{B964EB61-224B-4E49-8103-14C489CC9664}"/>
              </a:ext>
            </a:extLst>
          </p:cNvPr>
          <p:cNvGrpSpPr/>
          <p:nvPr/>
        </p:nvGrpSpPr>
        <p:grpSpPr>
          <a:xfrm>
            <a:off x="2759456" y="952500"/>
            <a:ext cx="7197344" cy="4130040"/>
            <a:chOff x="973328" y="1013460"/>
            <a:chExt cx="7197344" cy="4130040"/>
          </a:xfrm>
        </p:grpSpPr>
        <p:pic>
          <p:nvPicPr>
            <p:cNvPr id="6" name="Picture 5" descr="VEO_Customer_Experience_r31 (003).pdf - Adobe Acrobat Reader DC">
              <a:extLst>
                <a:ext uri="{FF2B5EF4-FFF2-40B4-BE49-F238E27FC236}">
                  <a16:creationId xmlns:a16="http://schemas.microsoft.com/office/drawing/2014/main" id="{1CFEA61A-F088-413C-9095-E7B0B64283C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66" t="27838" r="26667" b="10961"/>
            <a:stretch/>
          </p:blipFill>
          <p:spPr>
            <a:xfrm>
              <a:off x="973328" y="1013460"/>
              <a:ext cx="7197344" cy="4130040"/>
            </a:xfrm>
            <a:prstGeom prst="rect">
              <a:avLst/>
            </a:prstGeom>
          </p:spPr>
        </p:pic>
        <p:sp>
          <p:nvSpPr>
            <p:cNvPr id="8" name="TextBox 7">
              <a:extLst>
                <a:ext uri="{FF2B5EF4-FFF2-40B4-BE49-F238E27FC236}">
                  <a16:creationId xmlns:a16="http://schemas.microsoft.com/office/drawing/2014/main" id="{F98E14C0-7560-41C1-8F5D-9CEDBC9D1C58}"/>
                </a:ext>
              </a:extLst>
            </p:cNvPr>
            <p:cNvSpPr txBox="1"/>
            <p:nvPr/>
          </p:nvSpPr>
          <p:spPr>
            <a:xfrm>
              <a:off x="1454422" y="1349210"/>
              <a:ext cx="1423394" cy="184666"/>
            </a:xfrm>
            <a:prstGeom prst="rect">
              <a:avLst/>
            </a:prstGeom>
            <a:solidFill>
              <a:schemeClr val="bg1"/>
            </a:solidFill>
          </p:spPr>
          <p:txBody>
            <a:bodyPr wrap="square" lIns="64008" tIns="45720" rIns="45720" bIns="45720" rtlCol="0">
              <a:spAutoFit/>
            </a:bodyPr>
            <a:lstStyle/>
            <a:p>
              <a:endParaRPr lang="en-US" sz="600" dirty="0"/>
            </a:p>
          </p:txBody>
        </p:sp>
        <p:sp>
          <p:nvSpPr>
            <p:cNvPr id="10" name="TextBox 9">
              <a:extLst>
                <a:ext uri="{FF2B5EF4-FFF2-40B4-BE49-F238E27FC236}">
                  <a16:creationId xmlns:a16="http://schemas.microsoft.com/office/drawing/2014/main" id="{0FC60A3A-84A8-4D7F-982B-EBA62A02C65C}"/>
                </a:ext>
              </a:extLst>
            </p:cNvPr>
            <p:cNvSpPr txBox="1"/>
            <p:nvPr/>
          </p:nvSpPr>
          <p:spPr>
            <a:xfrm>
              <a:off x="1475123" y="1422260"/>
              <a:ext cx="1243584" cy="292608"/>
            </a:xfrm>
            <a:prstGeom prst="rect">
              <a:avLst/>
            </a:prstGeom>
            <a:solidFill>
              <a:srgbClr val="DCDDDE"/>
            </a:solidFill>
          </p:spPr>
          <p:txBody>
            <a:bodyPr wrap="square" lIns="45720" rIns="45720" rtlCol="0" anchor="ctr">
              <a:spAutoFit/>
            </a:bodyPr>
            <a:lstStyle/>
            <a:p>
              <a:r>
                <a:rPr lang="en-US" sz="600" b="1" dirty="0">
                  <a:solidFill>
                    <a:schemeClr val="accent5">
                      <a:lumMod val="50000"/>
                    </a:schemeClr>
                  </a:solidFill>
                </a:rPr>
                <a:t>Benchmark and borrow from industry best practices</a:t>
              </a:r>
              <a:endParaRPr lang="en-US" sz="600" dirty="0">
                <a:solidFill>
                  <a:schemeClr val="accent5">
                    <a:lumMod val="50000"/>
                  </a:schemeClr>
                </a:solidFill>
              </a:endParaRPr>
            </a:p>
          </p:txBody>
        </p:sp>
        <p:sp>
          <p:nvSpPr>
            <p:cNvPr id="11" name="TextBox 10">
              <a:extLst>
                <a:ext uri="{FF2B5EF4-FFF2-40B4-BE49-F238E27FC236}">
                  <a16:creationId xmlns:a16="http://schemas.microsoft.com/office/drawing/2014/main" id="{DE09F5F3-9EE6-49B9-B0D3-9848AE065199}"/>
                </a:ext>
              </a:extLst>
            </p:cNvPr>
            <p:cNvSpPr txBox="1"/>
            <p:nvPr/>
          </p:nvSpPr>
          <p:spPr>
            <a:xfrm>
              <a:off x="2742616" y="1703105"/>
              <a:ext cx="843787" cy="276999"/>
            </a:xfrm>
            <a:prstGeom prst="rect">
              <a:avLst/>
            </a:prstGeom>
            <a:solidFill>
              <a:schemeClr val="bg1"/>
            </a:solidFill>
          </p:spPr>
          <p:txBody>
            <a:bodyPr wrap="square" lIns="64008" tIns="45720" rIns="45720" bIns="45720" rtlCol="0">
              <a:spAutoFit/>
            </a:bodyPr>
            <a:lstStyle/>
            <a:p>
              <a:r>
                <a:rPr lang="en-US" sz="600" b="1" dirty="0"/>
                <a:t>INDUSTRY AND OTHER BEST PRACTICES</a:t>
              </a:r>
              <a:endParaRPr lang="en-US" sz="600" dirty="0"/>
            </a:p>
          </p:txBody>
        </p:sp>
        <p:sp>
          <p:nvSpPr>
            <p:cNvPr id="12" name="Oval 11">
              <a:extLst>
                <a:ext uri="{FF2B5EF4-FFF2-40B4-BE49-F238E27FC236}">
                  <a16:creationId xmlns:a16="http://schemas.microsoft.com/office/drawing/2014/main" id="{446907B8-9D54-4559-9240-321A6398763C}"/>
                </a:ext>
              </a:extLst>
            </p:cNvPr>
            <p:cNvSpPr/>
            <p:nvPr/>
          </p:nvSpPr>
          <p:spPr>
            <a:xfrm>
              <a:off x="2661332" y="1648241"/>
              <a:ext cx="109728" cy="10972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BEBBA9A-15F0-429E-8AED-0AB3F3945FDF}"/>
                </a:ext>
              </a:extLst>
            </p:cNvPr>
            <p:cNvSpPr txBox="1"/>
            <p:nvPr/>
          </p:nvSpPr>
          <p:spPr>
            <a:xfrm>
              <a:off x="2632616" y="4097238"/>
              <a:ext cx="124778" cy="184666"/>
            </a:xfrm>
            <a:prstGeom prst="rect">
              <a:avLst/>
            </a:prstGeom>
            <a:solidFill>
              <a:schemeClr val="bg1"/>
            </a:solidFill>
            <a:ln w="38100">
              <a:solidFill>
                <a:schemeClr val="bg1"/>
              </a:solidFill>
            </a:ln>
          </p:spPr>
          <p:txBody>
            <a:bodyPr wrap="square" lIns="45720" rIns="45720" rtlCol="0" anchor="ctr">
              <a:spAutoFit/>
            </a:bodyPr>
            <a:lstStyle/>
            <a:p>
              <a:endParaRPr lang="en-US" sz="600" dirty="0">
                <a:solidFill>
                  <a:schemeClr val="accent5">
                    <a:lumMod val="50000"/>
                  </a:schemeClr>
                </a:solidFill>
              </a:endParaRPr>
            </a:p>
          </p:txBody>
        </p:sp>
        <p:sp>
          <p:nvSpPr>
            <p:cNvPr id="15" name="TextBox 14">
              <a:extLst>
                <a:ext uri="{FF2B5EF4-FFF2-40B4-BE49-F238E27FC236}">
                  <a16:creationId xmlns:a16="http://schemas.microsoft.com/office/drawing/2014/main" id="{CBD4B1CE-3FE8-4485-B79E-24601113CF39}"/>
                </a:ext>
              </a:extLst>
            </p:cNvPr>
            <p:cNvSpPr txBox="1"/>
            <p:nvPr/>
          </p:nvSpPr>
          <p:spPr>
            <a:xfrm>
              <a:off x="2752632" y="4095613"/>
              <a:ext cx="884570" cy="461665"/>
            </a:xfrm>
            <a:prstGeom prst="rect">
              <a:avLst/>
            </a:prstGeom>
            <a:solidFill>
              <a:schemeClr val="bg1"/>
            </a:solidFill>
          </p:spPr>
          <p:txBody>
            <a:bodyPr wrap="square" lIns="64008" tIns="45720" rIns="45720" bIns="45720" rtlCol="0">
              <a:spAutoFit/>
            </a:bodyPr>
            <a:lstStyle/>
            <a:p>
              <a:r>
                <a:rPr lang="en-US" sz="600" b="1" dirty="0"/>
                <a:t>USE INSIGHTS FROM VETERANS, THEIR FAMILIES, CAREGIVERS, AND SURVIVORS</a:t>
              </a:r>
              <a:endParaRPr lang="en-US" sz="600" dirty="0"/>
            </a:p>
          </p:txBody>
        </p:sp>
        <p:sp>
          <p:nvSpPr>
            <p:cNvPr id="17" name="Rectangle: Rounded Corners 16">
              <a:extLst>
                <a:ext uri="{FF2B5EF4-FFF2-40B4-BE49-F238E27FC236}">
                  <a16:creationId xmlns:a16="http://schemas.microsoft.com/office/drawing/2014/main" id="{7330DEBE-48BA-4BB8-B778-32033C2559A9}"/>
                </a:ext>
              </a:extLst>
            </p:cNvPr>
            <p:cNvSpPr/>
            <p:nvPr/>
          </p:nvSpPr>
          <p:spPr>
            <a:xfrm>
              <a:off x="4221608" y="3256028"/>
              <a:ext cx="1018931" cy="274320"/>
            </a:xfrm>
            <a:prstGeom prst="roundRect">
              <a:avLst>
                <a:gd name="adj" fmla="val 25136"/>
              </a:avLst>
            </a:prstGeom>
            <a:solidFill>
              <a:srgbClr val="1888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t>DESIGN AND IMPLEMENT</a:t>
              </a:r>
            </a:p>
          </p:txBody>
        </p:sp>
        <p:sp>
          <p:nvSpPr>
            <p:cNvPr id="18" name="TextBox 17">
              <a:extLst>
                <a:ext uri="{FF2B5EF4-FFF2-40B4-BE49-F238E27FC236}">
                  <a16:creationId xmlns:a16="http://schemas.microsoft.com/office/drawing/2014/main" id="{D2FDB30C-7221-44FB-A92B-865368592F93}"/>
                </a:ext>
              </a:extLst>
            </p:cNvPr>
            <p:cNvSpPr txBox="1"/>
            <p:nvPr/>
          </p:nvSpPr>
          <p:spPr>
            <a:xfrm>
              <a:off x="5100637" y="3755047"/>
              <a:ext cx="146801" cy="184666"/>
            </a:xfrm>
            <a:prstGeom prst="rect">
              <a:avLst/>
            </a:prstGeom>
            <a:solidFill>
              <a:schemeClr val="bg1"/>
            </a:solidFill>
            <a:ln w="38100">
              <a:noFill/>
            </a:ln>
          </p:spPr>
          <p:txBody>
            <a:bodyPr wrap="square" lIns="45720" rIns="45720" rtlCol="0" anchor="ctr">
              <a:spAutoFit/>
            </a:bodyPr>
            <a:lstStyle/>
            <a:p>
              <a:endParaRPr lang="en-US" sz="600" dirty="0">
                <a:solidFill>
                  <a:schemeClr val="accent5">
                    <a:lumMod val="50000"/>
                  </a:schemeClr>
                </a:solidFill>
              </a:endParaRPr>
            </a:p>
          </p:txBody>
        </p:sp>
        <p:sp>
          <p:nvSpPr>
            <p:cNvPr id="19" name="TextBox 18">
              <a:extLst>
                <a:ext uri="{FF2B5EF4-FFF2-40B4-BE49-F238E27FC236}">
                  <a16:creationId xmlns:a16="http://schemas.microsoft.com/office/drawing/2014/main" id="{323F0EAA-68BC-4AD2-9958-C918C11148E1}"/>
                </a:ext>
              </a:extLst>
            </p:cNvPr>
            <p:cNvSpPr txBox="1"/>
            <p:nvPr/>
          </p:nvSpPr>
          <p:spPr>
            <a:xfrm>
              <a:off x="4249671" y="3832860"/>
              <a:ext cx="952048" cy="502920"/>
            </a:xfrm>
            <a:prstGeom prst="rect">
              <a:avLst/>
            </a:prstGeom>
            <a:solidFill>
              <a:srgbClr val="DCDDDE"/>
            </a:solidFill>
          </p:spPr>
          <p:txBody>
            <a:bodyPr wrap="square" lIns="45720" tIns="0" rIns="45720" bIns="0" rtlCol="0" anchor="ctr">
              <a:spAutoFit/>
            </a:bodyPr>
            <a:lstStyle/>
            <a:p>
              <a:r>
                <a:rPr lang="en-US" sz="600" b="1" dirty="0">
                  <a:solidFill>
                    <a:schemeClr val="accent5">
                      <a:lumMod val="50000"/>
                    </a:schemeClr>
                  </a:solidFill>
                </a:rPr>
                <a:t>Deploy modern, integrated technology for Veterans and employees</a:t>
              </a:r>
              <a:endParaRPr lang="en-US" sz="600" dirty="0">
                <a:solidFill>
                  <a:schemeClr val="accent5">
                    <a:lumMod val="50000"/>
                  </a:schemeClr>
                </a:solidFill>
              </a:endParaRPr>
            </a:p>
          </p:txBody>
        </p:sp>
        <p:sp>
          <p:nvSpPr>
            <p:cNvPr id="20" name="Oval 19">
              <a:extLst>
                <a:ext uri="{FF2B5EF4-FFF2-40B4-BE49-F238E27FC236}">
                  <a16:creationId xmlns:a16="http://schemas.microsoft.com/office/drawing/2014/main" id="{43F34C66-7AFF-489B-BD85-9E62B1028326}"/>
                </a:ext>
              </a:extLst>
            </p:cNvPr>
            <p:cNvSpPr/>
            <p:nvPr/>
          </p:nvSpPr>
          <p:spPr>
            <a:xfrm>
              <a:off x="5014267" y="3428047"/>
              <a:ext cx="374904" cy="374904"/>
            </a:xfrm>
            <a:prstGeom prst="ellipse">
              <a:avLst/>
            </a:prstGeom>
            <a:solidFill>
              <a:srgbClr val="639FD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00" b="1" dirty="0"/>
                <a:t>TECH</a:t>
              </a:r>
            </a:p>
          </p:txBody>
        </p:sp>
        <p:sp>
          <p:nvSpPr>
            <p:cNvPr id="22" name="TextBox 21">
              <a:extLst>
                <a:ext uri="{FF2B5EF4-FFF2-40B4-BE49-F238E27FC236}">
                  <a16:creationId xmlns:a16="http://schemas.microsoft.com/office/drawing/2014/main" id="{8C8B3857-2634-4CBB-9169-18B8E22CD6AF}"/>
                </a:ext>
              </a:extLst>
            </p:cNvPr>
            <p:cNvSpPr txBox="1"/>
            <p:nvPr/>
          </p:nvSpPr>
          <p:spPr>
            <a:xfrm>
              <a:off x="6255961" y="4122423"/>
              <a:ext cx="822960" cy="384048"/>
            </a:xfrm>
            <a:prstGeom prst="rect">
              <a:avLst/>
            </a:prstGeom>
            <a:solidFill>
              <a:schemeClr val="accent6"/>
            </a:solidFill>
          </p:spPr>
          <p:txBody>
            <a:bodyPr wrap="square" lIns="45720" tIns="0" rIns="45720" bIns="0" rtlCol="0" anchor="ctr">
              <a:spAutoFit/>
            </a:bodyPr>
            <a:lstStyle/>
            <a:p>
              <a:r>
                <a:rPr lang="en-US" sz="600" b="1" dirty="0">
                  <a:solidFill>
                    <a:schemeClr val="accent5">
                      <a:lumMod val="50000"/>
                    </a:schemeClr>
                  </a:solidFill>
                </a:rPr>
                <a:t>Drive system-wide performance improvements</a:t>
              </a:r>
            </a:p>
          </p:txBody>
        </p:sp>
        <p:sp>
          <p:nvSpPr>
            <p:cNvPr id="24" name="TextBox 23">
              <a:extLst>
                <a:ext uri="{FF2B5EF4-FFF2-40B4-BE49-F238E27FC236}">
                  <a16:creationId xmlns:a16="http://schemas.microsoft.com/office/drawing/2014/main" id="{079EC56C-B7C8-4BB3-89C3-0B5C64CFE324}"/>
                </a:ext>
              </a:extLst>
            </p:cNvPr>
            <p:cNvSpPr txBox="1"/>
            <p:nvPr/>
          </p:nvSpPr>
          <p:spPr>
            <a:xfrm>
              <a:off x="5626736" y="3136197"/>
              <a:ext cx="516305" cy="411480"/>
            </a:xfrm>
            <a:prstGeom prst="rect">
              <a:avLst/>
            </a:prstGeom>
            <a:solidFill>
              <a:schemeClr val="accent6"/>
            </a:solidFill>
          </p:spPr>
          <p:txBody>
            <a:bodyPr wrap="square" lIns="45720" tIns="0" rIns="45720" bIns="0" rtlCol="0" anchor="ctr">
              <a:spAutoFit/>
            </a:bodyPr>
            <a:lstStyle/>
            <a:p>
              <a:r>
                <a:rPr lang="en-US" sz="600" b="1" dirty="0">
                  <a:solidFill>
                    <a:schemeClr val="accent5">
                      <a:lumMod val="50000"/>
                    </a:schemeClr>
                  </a:solidFill>
                </a:rPr>
                <a:t>Deliver CX tools to employees</a:t>
              </a:r>
              <a:endParaRPr lang="en-US" sz="600" dirty="0">
                <a:solidFill>
                  <a:schemeClr val="accent5">
                    <a:lumMod val="50000"/>
                  </a:schemeClr>
                </a:solidFill>
              </a:endParaRPr>
            </a:p>
          </p:txBody>
        </p:sp>
        <p:sp>
          <p:nvSpPr>
            <p:cNvPr id="25" name="Oval 24">
              <a:extLst>
                <a:ext uri="{FF2B5EF4-FFF2-40B4-BE49-F238E27FC236}">
                  <a16:creationId xmlns:a16="http://schemas.microsoft.com/office/drawing/2014/main" id="{2F3199D1-91AB-4BBA-B1D3-6C337A14C3EA}"/>
                </a:ext>
              </a:extLst>
            </p:cNvPr>
            <p:cNvSpPr/>
            <p:nvPr/>
          </p:nvSpPr>
          <p:spPr>
            <a:xfrm>
              <a:off x="5282568" y="2837127"/>
              <a:ext cx="374904" cy="374904"/>
            </a:xfrm>
            <a:prstGeom prst="ellipse">
              <a:avLst/>
            </a:prstGeom>
            <a:solidFill>
              <a:srgbClr val="639FD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00" b="1" dirty="0"/>
                <a:t>TOOLS</a:t>
              </a:r>
            </a:p>
          </p:txBody>
        </p:sp>
        <p:sp>
          <p:nvSpPr>
            <p:cNvPr id="27" name="TextBox 26">
              <a:extLst>
                <a:ext uri="{FF2B5EF4-FFF2-40B4-BE49-F238E27FC236}">
                  <a16:creationId xmlns:a16="http://schemas.microsoft.com/office/drawing/2014/main" id="{0111DF8A-60D2-4AAC-9B2D-414E14F0992A}"/>
                </a:ext>
              </a:extLst>
            </p:cNvPr>
            <p:cNvSpPr txBox="1"/>
            <p:nvPr/>
          </p:nvSpPr>
          <p:spPr>
            <a:xfrm>
              <a:off x="5120641" y="2089188"/>
              <a:ext cx="182880" cy="182880"/>
            </a:xfrm>
            <a:prstGeom prst="rect">
              <a:avLst/>
            </a:prstGeom>
            <a:solidFill>
              <a:schemeClr val="bg1"/>
            </a:solidFill>
            <a:ln w="38100">
              <a:noFill/>
            </a:ln>
          </p:spPr>
          <p:txBody>
            <a:bodyPr wrap="square" lIns="45720" rIns="45720" rtlCol="0" anchor="ctr">
              <a:spAutoFit/>
            </a:bodyPr>
            <a:lstStyle/>
            <a:p>
              <a:endParaRPr lang="en-US" sz="600" dirty="0">
                <a:solidFill>
                  <a:schemeClr val="accent5">
                    <a:lumMod val="50000"/>
                  </a:schemeClr>
                </a:solidFill>
              </a:endParaRPr>
            </a:p>
          </p:txBody>
        </p:sp>
        <p:sp>
          <p:nvSpPr>
            <p:cNvPr id="28" name="Oval 27">
              <a:extLst>
                <a:ext uri="{FF2B5EF4-FFF2-40B4-BE49-F238E27FC236}">
                  <a16:creationId xmlns:a16="http://schemas.microsoft.com/office/drawing/2014/main" id="{E563127D-3391-4CE3-BD05-1E0F01D2A0DD}"/>
                </a:ext>
              </a:extLst>
            </p:cNvPr>
            <p:cNvSpPr/>
            <p:nvPr/>
          </p:nvSpPr>
          <p:spPr>
            <a:xfrm>
              <a:off x="5053088" y="2243101"/>
              <a:ext cx="374904" cy="374904"/>
            </a:xfrm>
            <a:prstGeom prst="ellipse">
              <a:avLst/>
            </a:prstGeom>
            <a:solidFill>
              <a:srgbClr val="639FD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00" b="1" dirty="0"/>
                <a:t>DATA</a:t>
              </a:r>
            </a:p>
          </p:txBody>
        </p:sp>
        <p:sp>
          <p:nvSpPr>
            <p:cNvPr id="29" name="TextBox 28">
              <a:extLst>
                <a:ext uri="{FF2B5EF4-FFF2-40B4-BE49-F238E27FC236}">
                  <a16:creationId xmlns:a16="http://schemas.microsoft.com/office/drawing/2014/main" id="{AE3D5AD4-503D-4CF8-B0EC-7DD3A793DF30}"/>
                </a:ext>
              </a:extLst>
            </p:cNvPr>
            <p:cNvSpPr txBox="1"/>
            <p:nvPr/>
          </p:nvSpPr>
          <p:spPr>
            <a:xfrm>
              <a:off x="6983107" y="1715098"/>
              <a:ext cx="151757" cy="365760"/>
            </a:xfrm>
            <a:prstGeom prst="ellipse">
              <a:avLst/>
            </a:prstGeom>
            <a:solidFill>
              <a:schemeClr val="bg1"/>
            </a:solidFill>
            <a:ln w="38100">
              <a:noFill/>
            </a:ln>
          </p:spPr>
          <p:txBody>
            <a:bodyPr wrap="square" lIns="45720" rIns="45720" rtlCol="0" anchor="ctr">
              <a:spAutoFit/>
            </a:bodyPr>
            <a:lstStyle/>
            <a:p>
              <a:endParaRPr lang="en-US" sz="600" dirty="0">
                <a:solidFill>
                  <a:schemeClr val="accent5">
                    <a:lumMod val="50000"/>
                  </a:schemeClr>
                </a:solidFill>
              </a:endParaRPr>
            </a:p>
          </p:txBody>
        </p:sp>
        <p:sp>
          <p:nvSpPr>
            <p:cNvPr id="30" name="TextBox 29">
              <a:extLst>
                <a:ext uri="{FF2B5EF4-FFF2-40B4-BE49-F238E27FC236}">
                  <a16:creationId xmlns:a16="http://schemas.microsoft.com/office/drawing/2014/main" id="{E0E8DBB2-AEF6-441B-8732-41DB55CD9EBB}"/>
                </a:ext>
              </a:extLst>
            </p:cNvPr>
            <p:cNvSpPr txBox="1"/>
            <p:nvPr/>
          </p:nvSpPr>
          <p:spPr>
            <a:xfrm>
              <a:off x="6266185" y="1607324"/>
              <a:ext cx="822960" cy="276999"/>
            </a:xfrm>
            <a:prstGeom prst="rect">
              <a:avLst/>
            </a:prstGeom>
            <a:solidFill>
              <a:schemeClr val="accent6"/>
            </a:solidFill>
          </p:spPr>
          <p:txBody>
            <a:bodyPr wrap="square" lIns="45720" rIns="45720" rtlCol="0" anchor="ctr">
              <a:spAutoFit/>
            </a:bodyPr>
            <a:lstStyle/>
            <a:p>
              <a:r>
                <a:rPr lang="en-US" sz="600" b="1" dirty="0">
                  <a:solidFill>
                    <a:schemeClr val="accent5">
                      <a:lumMod val="50000"/>
                    </a:schemeClr>
                  </a:solidFill>
                </a:rPr>
                <a:t>Perform individual service recovery</a:t>
              </a:r>
              <a:endParaRPr lang="en-US" sz="600" dirty="0">
                <a:solidFill>
                  <a:schemeClr val="accent5">
                    <a:lumMod val="50000"/>
                  </a:schemeClr>
                </a:solidFill>
              </a:endParaRPr>
            </a:p>
          </p:txBody>
        </p:sp>
        <p:sp>
          <p:nvSpPr>
            <p:cNvPr id="32" name="Oval 31">
              <a:extLst>
                <a:ext uri="{FF2B5EF4-FFF2-40B4-BE49-F238E27FC236}">
                  <a16:creationId xmlns:a16="http://schemas.microsoft.com/office/drawing/2014/main" id="{DA0A040C-C74D-47A6-BB08-8791CDB527B8}"/>
                </a:ext>
              </a:extLst>
            </p:cNvPr>
            <p:cNvSpPr/>
            <p:nvPr/>
          </p:nvSpPr>
          <p:spPr>
            <a:xfrm>
              <a:off x="7009098" y="2304118"/>
              <a:ext cx="808371" cy="463655"/>
            </a:xfrm>
            <a:prstGeom prst="ellipse">
              <a:avLst/>
            </a:prstGeom>
            <a:solidFill>
              <a:srgbClr val="FDB91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50" b="1" dirty="0"/>
                <a:t>SERVICE RECOVERY</a:t>
              </a:r>
            </a:p>
          </p:txBody>
        </p:sp>
        <p:sp>
          <p:nvSpPr>
            <p:cNvPr id="33" name="Rectangle: Rounded Corners 32">
              <a:extLst>
                <a:ext uri="{FF2B5EF4-FFF2-40B4-BE49-F238E27FC236}">
                  <a16:creationId xmlns:a16="http://schemas.microsoft.com/office/drawing/2014/main" id="{9AAE9D50-71E2-4F06-9257-7E660E7C350C}"/>
                </a:ext>
              </a:extLst>
            </p:cNvPr>
            <p:cNvSpPr/>
            <p:nvPr/>
          </p:nvSpPr>
          <p:spPr>
            <a:xfrm>
              <a:off x="6970998" y="3675888"/>
              <a:ext cx="846472" cy="374904"/>
            </a:xfrm>
            <a:prstGeom prst="roundRect">
              <a:avLst>
                <a:gd name="adj" fmla="val 25136"/>
              </a:avLst>
            </a:prstGeom>
            <a:solidFill>
              <a:srgbClr val="FDB91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50" b="1" dirty="0"/>
                <a:t>PERFORMANCE IMPROVEMENT</a:t>
              </a:r>
            </a:p>
          </p:txBody>
        </p:sp>
        <p:sp>
          <p:nvSpPr>
            <p:cNvPr id="34" name="Rectangle: Rounded Corners 33">
              <a:extLst>
                <a:ext uri="{FF2B5EF4-FFF2-40B4-BE49-F238E27FC236}">
                  <a16:creationId xmlns:a16="http://schemas.microsoft.com/office/drawing/2014/main" id="{ECAC9A06-F4E4-42D0-88D7-E063C6B5F0EB}"/>
                </a:ext>
              </a:extLst>
            </p:cNvPr>
            <p:cNvSpPr/>
            <p:nvPr/>
          </p:nvSpPr>
          <p:spPr>
            <a:xfrm>
              <a:off x="2295328" y="3235072"/>
              <a:ext cx="884571" cy="274320"/>
            </a:xfrm>
            <a:prstGeom prst="roundRect">
              <a:avLst>
                <a:gd name="adj" fmla="val 25136"/>
              </a:avLst>
            </a:prstGeom>
            <a:solidFill>
              <a:srgbClr val="17447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t>DISCOVER</a:t>
              </a:r>
            </a:p>
          </p:txBody>
        </p:sp>
        <p:sp>
          <p:nvSpPr>
            <p:cNvPr id="35" name="Rectangle: Rounded Corners 34">
              <a:extLst>
                <a:ext uri="{FF2B5EF4-FFF2-40B4-BE49-F238E27FC236}">
                  <a16:creationId xmlns:a16="http://schemas.microsoft.com/office/drawing/2014/main" id="{4CAC9FB3-0D6A-45FE-A965-8CA1122B2E26}"/>
                </a:ext>
              </a:extLst>
            </p:cNvPr>
            <p:cNvSpPr/>
            <p:nvPr/>
          </p:nvSpPr>
          <p:spPr>
            <a:xfrm>
              <a:off x="4287202" y="4396743"/>
              <a:ext cx="822960" cy="91440"/>
            </a:xfrm>
            <a:prstGeom prst="roundRect">
              <a:avLst>
                <a:gd name="adj" fmla="val 25136"/>
              </a:avLst>
            </a:prstGeom>
            <a:solidFill>
              <a:srgbClr val="17447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00" b="1" dirty="0"/>
                <a:t>ENGAGEMENT</a:t>
              </a:r>
            </a:p>
          </p:txBody>
        </p:sp>
        <p:sp>
          <p:nvSpPr>
            <p:cNvPr id="36" name="Rectangle: Rounded Corners 35">
              <a:extLst>
                <a:ext uri="{FF2B5EF4-FFF2-40B4-BE49-F238E27FC236}">
                  <a16:creationId xmlns:a16="http://schemas.microsoft.com/office/drawing/2014/main" id="{B0870EFB-675B-4320-A4A0-170B2EE1542B}"/>
                </a:ext>
              </a:extLst>
            </p:cNvPr>
            <p:cNvSpPr/>
            <p:nvPr/>
          </p:nvSpPr>
          <p:spPr>
            <a:xfrm>
              <a:off x="4268152" y="1574670"/>
              <a:ext cx="822960" cy="110296"/>
            </a:xfrm>
            <a:prstGeom prst="roundRect">
              <a:avLst>
                <a:gd name="adj" fmla="val 25136"/>
              </a:avLst>
            </a:prstGeom>
            <a:solidFill>
              <a:srgbClr val="17447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00" b="1" dirty="0"/>
                <a:t>ENGAGEMENT</a:t>
              </a:r>
            </a:p>
          </p:txBody>
        </p:sp>
        <p:sp>
          <p:nvSpPr>
            <p:cNvPr id="37" name="TextBox 36">
              <a:extLst>
                <a:ext uri="{FF2B5EF4-FFF2-40B4-BE49-F238E27FC236}">
                  <a16:creationId xmlns:a16="http://schemas.microsoft.com/office/drawing/2014/main" id="{C623E246-2746-4CD7-834F-61758815D9AE}"/>
                </a:ext>
              </a:extLst>
            </p:cNvPr>
            <p:cNvSpPr txBox="1"/>
            <p:nvPr/>
          </p:nvSpPr>
          <p:spPr>
            <a:xfrm>
              <a:off x="7009095" y="1974774"/>
              <a:ext cx="159788" cy="184666"/>
            </a:xfrm>
            <a:custGeom>
              <a:avLst/>
              <a:gdLst>
                <a:gd name="connsiteX0" fmla="*/ 0 w 306101"/>
                <a:gd name="connsiteY0" fmla="*/ 141884 h 283768"/>
                <a:gd name="connsiteX1" fmla="*/ 153051 w 306101"/>
                <a:gd name="connsiteY1" fmla="*/ 0 h 283768"/>
                <a:gd name="connsiteX2" fmla="*/ 306102 w 306101"/>
                <a:gd name="connsiteY2" fmla="*/ 141884 h 283768"/>
                <a:gd name="connsiteX3" fmla="*/ 153051 w 306101"/>
                <a:gd name="connsiteY3" fmla="*/ 283768 h 283768"/>
                <a:gd name="connsiteX4" fmla="*/ 0 w 306101"/>
                <a:gd name="connsiteY4" fmla="*/ 141884 h 283768"/>
                <a:gd name="connsiteX0" fmla="*/ 0 w 159785"/>
                <a:gd name="connsiteY0" fmla="*/ 142020 h 284099"/>
                <a:gd name="connsiteX1" fmla="*/ 153051 w 159785"/>
                <a:gd name="connsiteY1" fmla="*/ 136 h 284099"/>
                <a:gd name="connsiteX2" fmla="*/ 134652 w 159785"/>
                <a:gd name="connsiteY2" fmla="*/ 163451 h 284099"/>
                <a:gd name="connsiteX3" fmla="*/ 153051 w 159785"/>
                <a:gd name="connsiteY3" fmla="*/ 283904 h 284099"/>
                <a:gd name="connsiteX4" fmla="*/ 0 w 159785"/>
                <a:gd name="connsiteY4" fmla="*/ 142020 h 284099"/>
                <a:gd name="connsiteX0" fmla="*/ 0 w 175027"/>
                <a:gd name="connsiteY0" fmla="*/ 137334 h 284263"/>
                <a:gd name="connsiteX1" fmla="*/ 167338 w 175027"/>
                <a:gd name="connsiteY1" fmla="*/ 213 h 284263"/>
                <a:gd name="connsiteX2" fmla="*/ 148939 w 175027"/>
                <a:gd name="connsiteY2" fmla="*/ 163528 h 284263"/>
                <a:gd name="connsiteX3" fmla="*/ 167338 w 175027"/>
                <a:gd name="connsiteY3" fmla="*/ 283981 h 284263"/>
                <a:gd name="connsiteX4" fmla="*/ 0 w 175027"/>
                <a:gd name="connsiteY4" fmla="*/ 137334 h 284263"/>
                <a:gd name="connsiteX0" fmla="*/ 3 w 175030"/>
                <a:gd name="connsiteY0" fmla="*/ 142023 h 288952"/>
                <a:gd name="connsiteX1" fmla="*/ 162578 w 175030"/>
                <a:gd name="connsiteY1" fmla="*/ 140 h 288952"/>
                <a:gd name="connsiteX2" fmla="*/ 148942 w 175030"/>
                <a:gd name="connsiteY2" fmla="*/ 168217 h 288952"/>
                <a:gd name="connsiteX3" fmla="*/ 167341 w 175030"/>
                <a:gd name="connsiteY3" fmla="*/ 288670 h 288952"/>
                <a:gd name="connsiteX4" fmla="*/ 3 w 175030"/>
                <a:gd name="connsiteY4" fmla="*/ 142023 h 288952"/>
                <a:gd name="connsiteX0" fmla="*/ 4 w 159788"/>
                <a:gd name="connsiteY0" fmla="*/ 127968 h 289523"/>
                <a:gd name="connsiteX1" fmla="*/ 148291 w 159788"/>
                <a:gd name="connsiteY1" fmla="*/ 373 h 289523"/>
                <a:gd name="connsiteX2" fmla="*/ 134655 w 159788"/>
                <a:gd name="connsiteY2" fmla="*/ 168450 h 289523"/>
                <a:gd name="connsiteX3" fmla="*/ 153054 w 159788"/>
                <a:gd name="connsiteY3" fmla="*/ 288903 h 289523"/>
                <a:gd name="connsiteX4" fmla="*/ 4 w 159788"/>
                <a:gd name="connsiteY4" fmla="*/ 127968 h 289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8" h="289523">
                  <a:moveTo>
                    <a:pt x="4" y="127968"/>
                  </a:moveTo>
                  <a:cubicBezTo>
                    <a:pt x="-790" y="79880"/>
                    <a:pt x="125849" y="-6374"/>
                    <a:pt x="148291" y="373"/>
                  </a:cubicBezTo>
                  <a:cubicBezTo>
                    <a:pt x="170733" y="7120"/>
                    <a:pt x="134655" y="90090"/>
                    <a:pt x="134655" y="168450"/>
                  </a:cubicBezTo>
                  <a:cubicBezTo>
                    <a:pt x="134655" y="246810"/>
                    <a:pt x="175496" y="295650"/>
                    <a:pt x="153054" y="288903"/>
                  </a:cubicBezTo>
                  <a:cubicBezTo>
                    <a:pt x="130612" y="282156"/>
                    <a:pt x="798" y="176056"/>
                    <a:pt x="4" y="127968"/>
                  </a:cubicBezTo>
                  <a:close/>
                </a:path>
              </a:pathLst>
            </a:custGeom>
            <a:solidFill>
              <a:srgbClr val="FDB913"/>
            </a:solidFill>
            <a:ln w="57150">
              <a:noFill/>
            </a:ln>
          </p:spPr>
          <p:txBody>
            <a:bodyPr wrap="square" lIns="45720" rIns="45720" rtlCol="0" anchor="ctr">
              <a:spAutoFit/>
            </a:bodyPr>
            <a:lstStyle/>
            <a:p>
              <a:endParaRPr lang="en-US" sz="600" dirty="0">
                <a:solidFill>
                  <a:schemeClr val="accent5">
                    <a:lumMod val="50000"/>
                  </a:schemeClr>
                </a:solidFill>
              </a:endParaRPr>
            </a:p>
          </p:txBody>
        </p:sp>
        <p:sp>
          <p:nvSpPr>
            <p:cNvPr id="38" name="TextBox 37">
              <a:extLst>
                <a:ext uri="{FF2B5EF4-FFF2-40B4-BE49-F238E27FC236}">
                  <a16:creationId xmlns:a16="http://schemas.microsoft.com/office/drawing/2014/main" id="{B1841B4F-D2EB-49F3-A1DD-7EA2DBF46F11}"/>
                </a:ext>
              </a:extLst>
            </p:cNvPr>
            <p:cNvSpPr txBox="1"/>
            <p:nvPr/>
          </p:nvSpPr>
          <p:spPr>
            <a:xfrm>
              <a:off x="4267201" y="1733200"/>
              <a:ext cx="934518" cy="484632"/>
            </a:xfrm>
            <a:prstGeom prst="rect">
              <a:avLst/>
            </a:prstGeom>
            <a:solidFill>
              <a:srgbClr val="DCDDDE"/>
            </a:solidFill>
          </p:spPr>
          <p:txBody>
            <a:bodyPr wrap="square" lIns="45720" rIns="45720" rtlCol="0">
              <a:spAutoFit/>
            </a:bodyPr>
            <a:lstStyle/>
            <a:p>
              <a:r>
                <a:rPr lang="en-US" sz="600" b="1" dirty="0">
                  <a:solidFill>
                    <a:schemeClr val="accent5">
                      <a:lumMod val="50000"/>
                    </a:schemeClr>
                  </a:solidFill>
                </a:rPr>
                <a:t>HARDWIRE CX DATA INTO BUSINESS PROCESSES</a:t>
              </a:r>
            </a:p>
            <a:p>
              <a:pPr marL="57150" indent="-57150">
                <a:buFont typeface="Wingdings 3" panose="05040102010807070707" pitchFamily="18" charset="2"/>
                <a:buChar char=""/>
              </a:pPr>
              <a:r>
                <a:rPr lang="en-US" sz="600" dirty="0">
                  <a:solidFill>
                    <a:schemeClr val="accent5">
                      <a:lumMod val="50000"/>
                    </a:schemeClr>
                  </a:solidFill>
                </a:rPr>
                <a:t>Real-time surveys </a:t>
              </a:r>
            </a:p>
            <a:p>
              <a:pPr marL="57150" indent="-57150">
                <a:buFont typeface="Wingdings 3" panose="05040102010807070707" pitchFamily="18" charset="2"/>
                <a:buChar char=""/>
              </a:pPr>
              <a:r>
                <a:rPr lang="en-US" sz="600" dirty="0">
                  <a:solidFill>
                    <a:schemeClr val="accent5">
                      <a:lumMod val="50000"/>
                    </a:schemeClr>
                  </a:solidFill>
                </a:rPr>
                <a:t>Data analytics</a:t>
              </a:r>
            </a:p>
          </p:txBody>
        </p:sp>
        <p:sp>
          <p:nvSpPr>
            <p:cNvPr id="14" name="TextBox 13">
              <a:extLst>
                <a:ext uri="{FF2B5EF4-FFF2-40B4-BE49-F238E27FC236}">
                  <a16:creationId xmlns:a16="http://schemas.microsoft.com/office/drawing/2014/main" id="{FFB113DB-EA44-4397-B164-067F0B937F13}"/>
                </a:ext>
              </a:extLst>
            </p:cNvPr>
            <p:cNvSpPr txBox="1"/>
            <p:nvPr/>
          </p:nvSpPr>
          <p:spPr>
            <a:xfrm>
              <a:off x="1454422" y="4131564"/>
              <a:ext cx="1262491" cy="553998"/>
            </a:xfrm>
            <a:prstGeom prst="rect">
              <a:avLst/>
            </a:prstGeom>
            <a:solidFill>
              <a:srgbClr val="DCDDDE"/>
            </a:solidFill>
          </p:spPr>
          <p:txBody>
            <a:bodyPr wrap="square" lIns="45720" rIns="45720" rtlCol="0" anchor="ctr">
              <a:spAutoFit/>
            </a:bodyPr>
            <a:lstStyle/>
            <a:p>
              <a:r>
                <a:rPr lang="en-US" sz="600" b="1" dirty="0">
                  <a:solidFill>
                    <a:schemeClr val="accent5">
                      <a:lumMod val="50000"/>
                    </a:schemeClr>
                  </a:solidFill>
                </a:rPr>
                <a:t>HUMAN-CENTERED DESIGN (HCD)</a:t>
              </a:r>
            </a:p>
            <a:p>
              <a:pPr marL="57150" indent="-57150">
                <a:buFont typeface="Wingdings 3" panose="05040102010807070707" pitchFamily="18" charset="2"/>
                <a:buChar char=""/>
              </a:pPr>
              <a:r>
                <a:rPr lang="en-US" sz="600" dirty="0">
                  <a:solidFill>
                    <a:schemeClr val="accent5">
                      <a:lumMod val="50000"/>
                    </a:schemeClr>
                  </a:solidFill>
                </a:rPr>
                <a:t>Map the Veteran’s Journey</a:t>
              </a:r>
            </a:p>
            <a:p>
              <a:pPr marL="57150" indent="-57150">
                <a:buFont typeface="Wingdings 3" panose="05040102010807070707" pitchFamily="18" charset="2"/>
                <a:buChar char=""/>
              </a:pPr>
              <a:r>
                <a:rPr lang="en-US" sz="600" dirty="0">
                  <a:solidFill>
                    <a:schemeClr val="accent5">
                      <a:lumMod val="50000"/>
                    </a:schemeClr>
                  </a:solidFill>
                </a:rPr>
                <a:t>Capture moments that matter</a:t>
              </a:r>
            </a:p>
            <a:p>
              <a:pPr marL="57150" indent="-57150">
                <a:buFont typeface="Wingdings 3" panose="05040102010807070707" pitchFamily="18" charset="2"/>
                <a:buChar char=""/>
              </a:pPr>
              <a:r>
                <a:rPr lang="en-US" sz="600" dirty="0">
                  <a:solidFill>
                    <a:schemeClr val="accent5">
                      <a:lumMod val="50000"/>
                    </a:schemeClr>
                  </a:solidFill>
                </a:rPr>
                <a:t>Identify pain points</a:t>
              </a:r>
            </a:p>
            <a:p>
              <a:pPr marL="57150" indent="-57150">
                <a:buFont typeface="Wingdings 3" panose="05040102010807070707" pitchFamily="18" charset="2"/>
                <a:buChar char=""/>
              </a:pPr>
              <a:r>
                <a:rPr lang="en-US" sz="600" dirty="0">
                  <a:solidFill>
                    <a:schemeClr val="accent5">
                      <a:lumMod val="50000"/>
                    </a:schemeClr>
                  </a:solidFill>
                </a:rPr>
                <a:t>Document bright spots</a:t>
              </a:r>
            </a:p>
          </p:txBody>
        </p:sp>
      </p:grpSp>
      <p:sp>
        <p:nvSpPr>
          <p:cNvPr id="40" name="TextBox 39">
            <a:extLst>
              <a:ext uri="{FF2B5EF4-FFF2-40B4-BE49-F238E27FC236}">
                <a16:creationId xmlns:a16="http://schemas.microsoft.com/office/drawing/2014/main" id="{A3089C3B-4FC4-4DA2-8C14-BB286E28455C}"/>
              </a:ext>
            </a:extLst>
          </p:cNvPr>
          <p:cNvSpPr txBox="1"/>
          <p:nvPr/>
        </p:nvSpPr>
        <p:spPr>
          <a:xfrm>
            <a:off x="3229437" y="4646163"/>
            <a:ext cx="1313898" cy="91440"/>
          </a:xfrm>
          <a:prstGeom prst="rect">
            <a:avLst/>
          </a:prstGeom>
          <a:solidFill>
            <a:schemeClr val="bg1"/>
          </a:solidFill>
          <a:ln w="38100">
            <a:solidFill>
              <a:schemeClr val="bg1"/>
            </a:solidFill>
          </a:ln>
        </p:spPr>
        <p:txBody>
          <a:bodyPr wrap="square" lIns="45720" rIns="45720" rtlCol="0" anchor="ctr">
            <a:spAutoFit/>
          </a:bodyPr>
          <a:lstStyle/>
          <a:p>
            <a:endParaRPr lang="en-US" sz="600" dirty="0">
              <a:solidFill>
                <a:schemeClr val="accent5">
                  <a:lumMod val="50000"/>
                </a:schemeClr>
              </a:solidFill>
            </a:endParaRPr>
          </a:p>
        </p:txBody>
      </p:sp>
      <p:sp>
        <p:nvSpPr>
          <p:cNvPr id="41" name="TextBox 40">
            <a:extLst>
              <a:ext uri="{FF2B5EF4-FFF2-40B4-BE49-F238E27FC236}">
                <a16:creationId xmlns:a16="http://schemas.microsoft.com/office/drawing/2014/main" id="{CD0CD013-5DC2-4680-BC01-68DF7DF1CC9F}"/>
              </a:ext>
            </a:extLst>
          </p:cNvPr>
          <p:cNvSpPr txBox="1"/>
          <p:nvPr/>
        </p:nvSpPr>
        <p:spPr>
          <a:xfrm>
            <a:off x="507999" y="1036915"/>
            <a:ext cx="2488913" cy="3877985"/>
          </a:xfrm>
          <a:prstGeom prst="rect">
            <a:avLst/>
          </a:prstGeom>
          <a:noFill/>
        </p:spPr>
        <p:txBody>
          <a:bodyPr wrap="square" rtlCol="0">
            <a:spAutoFit/>
          </a:bodyPr>
          <a:lstStyle/>
          <a:p>
            <a:r>
              <a:rPr lang="en-US" sz="1400" b="1" i="1" dirty="0">
                <a:solidFill>
                  <a:srgbClr val="003F72"/>
                </a:solidFill>
              </a:rPr>
              <a:t>Discover</a:t>
            </a:r>
          </a:p>
          <a:p>
            <a:pPr marL="173038" indent="-173038">
              <a:buFont typeface="Arial" panose="020B0604020202020204" pitchFamily="34" charset="0"/>
              <a:buChar char="•"/>
            </a:pPr>
            <a:r>
              <a:rPr lang="en-US" sz="1200" dirty="0">
                <a:solidFill>
                  <a:srgbClr val="003F72"/>
                </a:solidFill>
              </a:rPr>
              <a:t>Qualitative interviews </a:t>
            </a:r>
          </a:p>
          <a:p>
            <a:pPr marL="173038" indent="-173038">
              <a:buFont typeface="Arial" panose="020B0604020202020204" pitchFamily="34" charset="0"/>
              <a:buChar char="•"/>
            </a:pPr>
            <a:r>
              <a:rPr lang="en-US" sz="1200" dirty="0">
                <a:solidFill>
                  <a:srgbClr val="003F72"/>
                </a:solidFill>
              </a:rPr>
              <a:t>Synthesis</a:t>
            </a:r>
          </a:p>
          <a:p>
            <a:pPr marL="173038" indent="-173038">
              <a:buFont typeface="Arial" panose="020B0604020202020204" pitchFamily="34" charset="0"/>
              <a:buChar char="•"/>
            </a:pPr>
            <a:r>
              <a:rPr lang="en-US" sz="1200" dirty="0">
                <a:solidFill>
                  <a:srgbClr val="003F72"/>
                </a:solidFill>
              </a:rPr>
              <a:t>Identify moments that matter, pain points, bright spots</a:t>
            </a:r>
          </a:p>
          <a:p>
            <a:pPr marL="173038" indent="-173038">
              <a:buFont typeface="Arial" panose="020B0604020202020204" pitchFamily="34" charset="0"/>
              <a:buChar char="•"/>
            </a:pPr>
            <a:endParaRPr lang="en-US" sz="1200" dirty="0">
              <a:solidFill>
                <a:srgbClr val="003F72"/>
              </a:solidFill>
            </a:endParaRPr>
          </a:p>
          <a:p>
            <a:r>
              <a:rPr lang="en-US" sz="1400" b="1" i="1" dirty="0">
                <a:solidFill>
                  <a:srgbClr val="0083BE"/>
                </a:solidFill>
              </a:rPr>
              <a:t>Design &amp; Implement </a:t>
            </a:r>
          </a:p>
          <a:p>
            <a:pPr marL="173038" indent="-173038">
              <a:buFont typeface="Arial" panose="020B0604020202020204" pitchFamily="34" charset="0"/>
              <a:buChar char="•"/>
            </a:pPr>
            <a:r>
              <a:rPr lang="en-US" sz="1200" dirty="0">
                <a:solidFill>
                  <a:srgbClr val="003F72"/>
                </a:solidFill>
              </a:rPr>
              <a:t>Rapid prototyping, testing, and product refinement</a:t>
            </a:r>
          </a:p>
          <a:p>
            <a:pPr marL="173038" indent="-173038">
              <a:buFont typeface="Arial" panose="020B0604020202020204" pitchFamily="34" charset="0"/>
              <a:buChar char="•"/>
            </a:pPr>
            <a:r>
              <a:rPr lang="en-US" sz="1200" dirty="0">
                <a:solidFill>
                  <a:srgbClr val="003F72"/>
                </a:solidFill>
              </a:rPr>
              <a:t>Design and implement CX surveys, tangible tools, modern technology, targeted engagement</a:t>
            </a:r>
          </a:p>
          <a:p>
            <a:pPr marL="173038" indent="-173038">
              <a:buFont typeface="Arial" panose="020B0604020202020204" pitchFamily="34" charset="0"/>
              <a:buChar char="•"/>
            </a:pPr>
            <a:endParaRPr lang="en-US" sz="1200" dirty="0">
              <a:solidFill>
                <a:srgbClr val="003F72"/>
              </a:solidFill>
            </a:endParaRPr>
          </a:p>
          <a:p>
            <a:r>
              <a:rPr lang="en-US" sz="1400" b="1" i="1" dirty="0">
                <a:solidFill>
                  <a:srgbClr val="FFC000"/>
                </a:solidFill>
              </a:rPr>
              <a:t>Respond &amp; Improve</a:t>
            </a:r>
          </a:p>
          <a:p>
            <a:pPr marL="171450" indent="-171450">
              <a:buFont typeface="Arial" panose="020B0604020202020204" pitchFamily="34" charset="0"/>
              <a:buChar char="•"/>
            </a:pPr>
            <a:r>
              <a:rPr lang="en-US" sz="1200" dirty="0">
                <a:solidFill>
                  <a:srgbClr val="003F72"/>
                </a:solidFill>
              </a:rPr>
              <a:t>Making it right for individuals through service recovery</a:t>
            </a:r>
          </a:p>
          <a:p>
            <a:pPr marL="171450" indent="-171450">
              <a:buFont typeface="Arial" panose="020B0604020202020204" pitchFamily="34" charset="0"/>
              <a:buChar char="•"/>
            </a:pPr>
            <a:r>
              <a:rPr lang="en-US" sz="1200" dirty="0">
                <a:solidFill>
                  <a:srgbClr val="003F72"/>
                </a:solidFill>
              </a:rPr>
              <a:t>Monitoring system-wide performance and instituting performance improvements globally</a:t>
            </a:r>
          </a:p>
        </p:txBody>
      </p:sp>
      <p:sp>
        <p:nvSpPr>
          <p:cNvPr id="42" name="Oval 41">
            <a:extLst>
              <a:ext uri="{FF2B5EF4-FFF2-40B4-BE49-F238E27FC236}">
                <a16:creationId xmlns:a16="http://schemas.microsoft.com/office/drawing/2014/main" id="{80B6CCB2-40B9-46FD-94F1-A1DD49373C16}"/>
              </a:ext>
            </a:extLst>
          </p:cNvPr>
          <p:cNvSpPr/>
          <p:nvPr/>
        </p:nvSpPr>
        <p:spPr>
          <a:xfrm>
            <a:off x="4443347" y="4019645"/>
            <a:ext cx="109728" cy="10972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587425A4-A47D-4B54-9F64-CF39CF53EE02}"/>
              </a:ext>
            </a:extLst>
          </p:cNvPr>
          <p:cNvSpPr/>
          <p:nvPr/>
        </p:nvSpPr>
        <p:spPr>
          <a:xfrm>
            <a:off x="6940015" y="2098480"/>
            <a:ext cx="109728" cy="10972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DDEA256-17C1-46F9-894C-0742AB65D45E}"/>
              </a:ext>
            </a:extLst>
          </p:cNvPr>
          <p:cNvSpPr/>
          <p:nvPr/>
        </p:nvSpPr>
        <p:spPr>
          <a:xfrm>
            <a:off x="7358000" y="3020373"/>
            <a:ext cx="109728" cy="10972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EFA48E78-D5A7-4DD4-89B3-95A5C062923A}"/>
              </a:ext>
            </a:extLst>
          </p:cNvPr>
          <p:cNvSpPr/>
          <p:nvPr/>
        </p:nvSpPr>
        <p:spPr>
          <a:xfrm>
            <a:off x="6932983" y="3719772"/>
            <a:ext cx="109728" cy="10972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A231FFA5-F97A-41EA-A24A-83ED88336E4B}"/>
              </a:ext>
            </a:extLst>
          </p:cNvPr>
          <p:cNvSpPr/>
          <p:nvPr/>
        </p:nvSpPr>
        <p:spPr>
          <a:xfrm>
            <a:off x="8809856" y="4006599"/>
            <a:ext cx="109728" cy="10972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3DD2F2E6-91B7-44FF-AE1E-16DF1DC3B78A}"/>
              </a:ext>
            </a:extLst>
          </p:cNvPr>
          <p:cNvSpPr/>
          <p:nvPr/>
        </p:nvSpPr>
        <p:spPr>
          <a:xfrm>
            <a:off x="8820253" y="1767475"/>
            <a:ext cx="109728" cy="10972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27AC4958-1892-4555-821F-267E496C6FE8}"/>
              </a:ext>
            </a:extLst>
          </p:cNvPr>
          <p:cNvSpPr/>
          <p:nvPr/>
        </p:nvSpPr>
        <p:spPr>
          <a:xfrm>
            <a:off x="8844704" y="1864796"/>
            <a:ext cx="220614" cy="220614"/>
          </a:xfrm>
          <a:prstGeom prst="ellipse">
            <a:avLst/>
          </a:prstGeom>
          <a:solidFill>
            <a:srgbClr val="FDB9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C9DFFEB2-D62B-43A5-82F7-290E92C3EA92}"/>
              </a:ext>
            </a:extLst>
          </p:cNvPr>
          <p:cNvSpPr/>
          <p:nvPr/>
        </p:nvSpPr>
        <p:spPr>
          <a:xfrm>
            <a:off x="8795223" y="1895840"/>
            <a:ext cx="220614" cy="220614"/>
          </a:xfrm>
          <a:prstGeom prst="ellipse">
            <a:avLst/>
          </a:prstGeom>
          <a:solidFill>
            <a:srgbClr val="FDB9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E48D9D95-3174-4EFA-930B-E87D11775A2B}"/>
              </a:ext>
            </a:extLst>
          </p:cNvPr>
          <p:cNvSpPr/>
          <p:nvPr/>
        </p:nvSpPr>
        <p:spPr>
          <a:xfrm>
            <a:off x="8772541" y="1912607"/>
            <a:ext cx="220614" cy="220614"/>
          </a:xfrm>
          <a:prstGeom prst="ellipse">
            <a:avLst/>
          </a:prstGeom>
          <a:solidFill>
            <a:srgbClr val="FDB9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765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F5D587-6BE5-405F-A759-452CC228EB21}"/>
              </a:ext>
            </a:extLst>
          </p:cNvPr>
          <p:cNvSpPr/>
          <p:nvPr/>
        </p:nvSpPr>
        <p:spPr>
          <a:xfrm>
            <a:off x="279400" y="190500"/>
            <a:ext cx="9677400" cy="482600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89170"/>
            <a:r>
              <a:rPr lang="en-US" sz="3200" b="1" dirty="0">
                <a:latin typeface="+mj-lt"/>
              </a:rPr>
              <a:t>VEO Application of CX Core Capabilities </a:t>
            </a:r>
          </a:p>
        </p:txBody>
      </p:sp>
    </p:spTree>
    <p:extLst>
      <p:ext uri="{BB962C8B-B14F-4D97-AF65-F5344CB8AC3E}">
        <p14:creationId xmlns:p14="http://schemas.microsoft.com/office/powerpoint/2010/main" val="344669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CX Data: Human-Centered Design (HCD) </a:t>
            </a:r>
          </a:p>
        </p:txBody>
      </p:sp>
      <p:sp>
        <p:nvSpPr>
          <p:cNvPr id="5" name="TextBox 4">
            <a:extLst>
              <a:ext uri="{FF2B5EF4-FFF2-40B4-BE49-F238E27FC236}">
                <a16:creationId xmlns:a16="http://schemas.microsoft.com/office/drawing/2014/main" id="{9886A25F-5577-4286-B221-17D53DBC5804}"/>
              </a:ext>
            </a:extLst>
          </p:cNvPr>
          <p:cNvSpPr txBox="1"/>
          <p:nvPr/>
        </p:nvSpPr>
        <p:spPr>
          <a:xfrm>
            <a:off x="0" y="571500"/>
            <a:ext cx="10160000" cy="523220"/>
          </a:xfrm>
          <a:prstGeom prst="rect">
            <a:avLst/>
          </a:prstGeom>
          <a:solidFill>
            <a:srgbClr val="DCDDDE"/>
          </a:solidFill>
        </p:spPr>
        <p:txBody>
          <a:bodyPr wrap="square" rtlCol="0">
            <a:spAutoFit/>
          </a:bodyPr>
          <a:lstStyle/>
          <a:p>
            <a:pPr algn="ctr"/>
            <a:r>
              <a:rPr lang="en-US" sz="1400" b="1" dirty="0">
                <a:solidFill>
                  <a:srgbClr val="003F72"/>
                </a:solidFill>
              </a:rPr>
              <a:t>HCD enables VEO to gather key insights directly from Veterans, Service members, their families, </a:t>
            </a:r>
            <a:br>
              <a:rPr lang="en-US" sz="1400" b="1" dirty="0">
                <a:solidFill>
                  <a:srgbClr val="003F72"/>
                </a:solidFill>
              </a:rPr>
            </a:br>
            <a:r>
              <a:rPr lang="en-US" sz="1400" b="1" dirty="0">
                <a:solidFill>
                  <a:srgbClr val="003F72"/>
                </a:solidFill>
              </a:rPr>
              <a:t>caregivers and survivors to identify the moments that matter most, pain points and bright spots</a:t>
            </a:r>
            <a:endParaRPr lang="en-US" sz="1400" dirty="0"/>
          </a:p>
        </p:txBody>
      </p:sp>
      <p:pic>
        <p:nvPicPr>
          <p:cNvPr id="15" name="Picture 14">
            <a:extLst>
              <a:ext uri="{FF2B5EF4-FFF2-40B4-BE49-F238E27FC236}">
                <a16:creationId xmlns:a16="http://schemas.microsoft.com/office/drawing/2014/main" id="{4D6D4250-AD88-43FA-B8EC-D40A2BB7B353}"/>
              </a:ext>
            </a:extLst>
          </p:cNvPr>
          <p:cNvPicPr>
            <a:picLocks noChangeAspect="1"/>
          </p:cNvPicPr>
          <p:nvPr/>
        </p:nvPicPr>
        <p:blipFill rotWithShape="1">
          <a:blip r:embed="rId2"/>
          <a:srcRect r="1884"/>
          <a:stretch/>
        </p:blipFill>
        <p:spPr>
          <a:xfrm>
            <a:off x="508000" y="1244468"/>
            <a:ext cx="3938348" cy="2667000"/>
          </a:xfrm>
          <a:prstGeom prst="rect">
            <a:avLst/>
          </a:prstGeom>
          <a:ln w="12700">
            <a:solidFill>
              <a:srgbClr val="BFBFBF"/>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11F7834F-D303-46FB-93A5-63415DA3FBB6}"/>
              </a:ext>
            </a:extLst>
          </p:cNvPr>
          <p:cNvPicPr>
            <a:picLocks noChangeAspect="1"/>
          </p:cNvPicPr>
          <p:nvPr/>
        </p:nvPicPr>
        <p:blipFill>
          <a:blip r:embed="rId3"/>
          <a:stretch>
            <a:fillRect/>
          </a:stretch>
        </p:blipFill>
        <p:spPr>
          <a:xfrm>
            <a:off x="2396014" y="2171700"/>
            <a:ext cx="3903186" cy="2819400"/>
          </a:xfrm>
          <a:prstGeom prst="rect">
            <a:avLst/>
          </a:prstGeom>
          <a:ln w="12700">
            <a:solidFill>
              <a:srgbClr val="BFBFBF"/>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ED31330E-ACD1-4DBA-AAEC-98038E328BCF}"/>
              </a:ext>
            </a:extLst>
          </p:cNvPr>
          <p:cNvSpPr txBox="1"/>
          <p:nvPr/>
        </p:nvSpPr>
        <p:spPr>
          <a:xfrm>
            <a:off x="6451600" y="1522155"/>
            <a:ext cx="3200400" cy="2554545"/>
          </a:xfrm>
          <a:prstGeom prst="rect">
            <a:avLst/>
          </a:prstGeom>
          <a:noFill/>
        </p:spPr>
        <p:txBody>
          <a:bodyPr wrap="square" rtlCol="0">
            <a:spAutoFit/>
          </a:bodyPr>
          <a:lstStyle/>
          <a:p>
            <a:pPr marL="189170" indent="-189170">
              <a:buFont typeface="Arial" panose="020B0604020202020204" pitchFamily="34" charset="0"/>
              <a:buChar char="•"/>
            </a:pPr>
            <a:r>
              <a:rPr lang="en-US" sz="1600" dirty="0">
                <a:solidFill>
                  <a:srgbClr val="003F72"/>
                </a:solidFill>
              </a:rPr>
              <a:t>Journey maps</a:t>
            </a:r>
            <a:r>
              <a:rPr lang="en-US" sz="1600" b="1" dirty="0">
                <a:solidFill>
                  <a:srgbClr val="003F72"/>
                </a:solidFill>
              </a:rPr>
              <a:t> uncover moments that matter most</a:t>
            </a:r>
            <a:r>
              <a:rPr lang="en-US" sz="1600" dirty="0">
                <a:solidFill>
                  <a:srgbClr val="003F72"/>
                </a:solidFill>
              </a:rPr>
              <a:t> to Veterans that might not naturally appear on traditional operational dashboard </a:t>
            </a:r>
          </a:p>
          <a:p>
            <a:pPr marL="189170" indent="-189170">
              <a:buFont typeface="Arial" panose="020B0604020202020204" pitchFamily="34" charset="0"/>
              <a:buChar char="•"/>
            </a:pPr>
            <a:endParaRPr lang="en-US" sz="1600" dirty="0">
              <a:solidFill>
                <a:srgbClr val="003F72"/>
              </a:solidFill>
            </a:endParaRPr>
          </a:p>
          <a:p>
            <a:pPr marL="189170" indent="-189170">
              <a:buFont typeface="Arial" panose="020B0604020202020204" pitchFamily="34" charset="0"/>
              <a:buChar char="•"/>
            </a:pPr>
            <a:r>
              <a:rPr lang="en-US" sz="1600" dirty="0">
                <a:solidFill>
                  <a:srgbClr val="003F72"/>
                </a:solidFill>
              </a:rPr>
              <a:t>VEO has </a:t>
            </a:r>
            <a:r>
              <a:rPr lang="en-US" sz="1600" b="1" dirty="0">
                <a:solidFill>
                  <a:srgbClr val="003F72"/>
                </a:solidFill>
              </a:rPr>
              <a:t>created 45 unique journey maps and accompanying insight reports </a:t>
            </a:r>
            <a:r>
              <a:rPr lang="en-US" sz="1600" dirty="0">
                <a:solidFill>
                  <a:srgbClr val="003F72"/>
                </a:solidFill>
              </a:rPr>
              <a:t>that are used to prototype and ultimately deploy tangible CX tools and products</a:t>
            </a:r>
          </a:p>
        </p:txBody>
      </p:sp>
    </p:spTree>
    <p:extLst>
      <p:ext uri="{BB962C8B-B14F-4D97-AF65-F5344CB8AC3E}">
        <p14:creationId xmlns:p14="http://schemas.microsoft.com/office/powerpoint/2010/main" val="135682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4">
            <a:extLst>
              <a:ext uri="{FF2B5EF4-FFF2-40B4-BE49-F238E27FC236}">
                <a16:creationId xmlns:a16="http://schemas.microsoft.com/office/drawing/2014/main" id="{7A6E12E4-B671-449C-88B5-A671BCD6B4FB}"/>
              </a:ext>
            </a:extLst>
          </p:cNvPr>
          <p:cNvGraphicFramePr>
            <a:graphicFrameLocks noGrp="1"/>
          </p:cNvGraphicFramePr>
          <p:nvPr>
            <p:extLst>
              <p:ext uri="{D42A27DB-BD31-4B8C-83A1-F6EECF244321}">
                <p14:modId xmlns:p14="http://schemas.microsoft.com/office/powerpoint/2010/main" val="626641648"/>
              </p:ext>
            </p:extLst>
          </p:nvPr>
        </p:nvGraphicFramePr>
        <p:xfrm>
          <a:off x="508000" y="1231885"/>
          <a:ext cx="2542032" cy="3647440"/>
        </p:xfrm>
        <a:graphic>
          <a:graphicData uri="http://schemas.openxmlformats.org/drawingml/2006/table">
            <a:tbl>
              <a:tblPr>
                <a:tableStyleId>{5202B0CA-FC54-4496-8BCA-5EF66A818D29}</a:tableStyleId>
              </a:tblPr>
              <a:tblGrid>
                <a:gridCol w="621792">
                  <a:extLst>
                    <a:ext uri="{9D8B030D-6E8A-4147-A177-3AD203B41FA5}">
                      <a16:colId xmlns:a16="http://schemas.microsoft.com/office/drawing/2014/main" val="1209901871"/>
                    </a:ext>
                  </a:extLst>
                </a:gridCol>
                <a:gridCol w="1920240">
                  <a:extLst>
                    <a:ext uri="{9D8B030D-6E8A-4147-A177-3AD203B41FA5}">
                      <a16:colId xmlns:a16="http://schemas.microsoft.com/office/drawing/2014/main" val="2620122567"/>
                    </a:ext>
                  </a:extLst>
                </a:gridCol>
              </a:tblGrid>
              <a:tr h="1259190">
                <a:tc>
                  <a:txBody>
                    <a:bodyPr/>
                    <a:lstStyle/>
                    <a:p>
                      <a:pPr algn="l"/>
                      <a:endParaRPr lang="en-US" sz="900" b="1" dirty="0">
                        <a:solidFill>
                          <a:srgbClr val="003F72"/>
                        </a:solidFill>
                      </a:endParaRPr>
                    </a:p>
                  </a:txBody>
                  <a:tcPr marL="76200" marR="76200" marT="38100" marB="38100" anchor="ctr">
                    <a:solidFill>
                      <a:srgbClr val="DCDDDE"/>
                    </a:solidFill>
                  </a:tcPr>
                </a:tc>
                <a:tc>
                  <a:txBody>
                    <a:bodyPr/>
                    <a:lstStyle/>
                    <a:p>
                      <a:pPr algn="l"/>
                      <a:endParaRPr lang="en-US" sz="900" b="1" dirty="0">
                        <a:solidFill>
                          <a:srgbClr val="003F72"/>
                        </a:solidFill>
                      </a:endParaRPr>
                    </a:p>
                  </a:txBody>
                  <a:tcPr marL="76200" marR="76200" marT="38100" marB="38100" anchor="ctr">
                    <a:solidFill>
                      <a:srgbClr val="DCDDDE"/>
                    </a:solidFill>
                  </a:tcPr>
                </a:tc>
                <a:extLst>
                  <a:ext uri="{0D108BD9-81ED-4DB2-BD59-A6C34878D82A}">
                    <a16:rowId xmlns:a16="http://schemas.microsoft.com/office/drawing/2014/main" val="3890814782"/>
                  </a:ext>
                </a:extLst>
              </a:tr>
              <a:tr h="534683">
                <a:tc>
                  <a:txBody>
                    <a:bodyPr/>
                    <a:lstStyle/>
                    <a:p>
                      <a:pPr algn="l"/>
                      <a:endParaRPr lang="en-US" sz="900" b="1" dirty="0">
                        <a:solidFill>
                          <a:srgbClr val="003F72"/>
                        </a:solidFill>
                      </a:endParaRPr>
                    </a:p>
                  </a:txBody>
                  <a:tcPr marL="0" marR="0" marT="0" marB="0" anchor="ctr">
                    <a:solidFill>
                      <a:srgbClr val="DCDDDE"/>
                    </a:solidFill>
                  </a:tcPr>
                </a:tc>
                <a:tc>
                  <a:txBody>
                    <a:bodyPr/>
                    <a:lstStyle/>
                    <a:p>
                      <a:pPr algn="l"/>
                      <a:r>
                        <a:rPr lang="en-US" sz="1200" b="1" dirty="0">
                          <a:solidFill>
                            <a:srgbClr val="003F72"/>
                          </a:solidFill>
                        </a:rPr>
                        <a:t>94</a:t>
                      </a:r>
                      <a:r>
                        <a:rPr lang="en-US" sz="1200" dirty="0">
                          <a:solidFill>
                            <a:srgbClr val="003F72"/>
                          </a:solidFill>
                        </a:rPr>
                        <a:t> UNIQUE SURVEYS</a:t>
                      </a:r>
                      <a:endParaRPr lang="en-US" sz="1200" b="1" dirty="0">
                        <a:solidFill>
                          <a:srgbClr val="003F72"/>
                        </a:solidFill>
                      </a:endParaRPr>
                    </a:p>
                  </a:txBody>
                  <a:tcPr marL="0" marR="0" marT="0" marB="0" anchor="ctr">
                    <a:solidFill>
                      <a:srgbClr val="DCDDDE"/>
                    </a:solidFill>
                  </a:tcPr>
                </a:tc>
                <a:extLst>
                  <a:ext uri="{0D108BD9-81ED-4DB2-BD59-A6C34878D82A}">
                    <a16:rowId xmlns:a16="http://schemas.microsoft.com/office/drawing/2014/main" val="1457505409"/>
                  </a:ext>
                </a:extLst>
              </a:tr>
              <a:tr h="534683">
                <a:tc>
                  <a:txBody>
                    <a:bodyPr/>
                    <a:lstStyle/>
                    <a:p>
                      <a:pPr algn="l"/>
                      <a:endParaRPr lang="en-US" sz="900" b="1" dirty="0">
                        <a:solidFill>
                          <a:srgbClr val="003F72"/>
                        </a:solidFill>
                      </a:endParaRPr>
                    </a:p>
                  </a:txBody>
                  <a:tcPr marL="0" marR="0" marT="0" marB="0" anchor="ctr">
                    <a:solidFill>
                      <a:srgbClr val="DCDDDE"/>
                    </a:solidFill>
                  </a:tcPr>
                </a:tc>
                <a:tc>
                  <a:txBody>
                    <a:bodyPr/>
                    <a:lstStyle/>
                    <a:p>
                      <a:pPr algn="l"/>
                      <a:r>
                        <a:rPr lang="en-US" sz="1200" b="1" dirty="0">
                          <a:solidFill>
                            <a:srgbClr val="003F72"/>
                          </a:solidFill>
                        </a:rPr>
                        <a:t>43.0 MILLION</a:t>
                      </a:r>
                      <a:r>
                        <a:rPr lang="en-US" sz="1200" dirty="0">
                          <a:solidFill>
                            <a:srgbClr val="003F72"/>
                          </a:solidFill>
                        </a:rPr>
                        <a:t> SURVEYS SENT</a:t>
                      </a:r>
                      <a:endParaRPr lang="en-US" sz="1200" b="1" dirty="0">
                        <a:solidFill>
                          <a:srgbClr val="003F72"/>
                        </a:solidFill>
                      </a:endParaRPr>
                    </a:p>
                  </a:txBody>
                  <a:tcPr marL="0" marR="0" marT="0" marB="0" anchor="ctr">
                    <a:solidFill>
                      <a:srgbClr val="DCDDDE"/>
                    </a:solidFill>
                  </a:tcPr>
                </a:tc>
                <a:extLst>
                  <a:ext uri="{0D108BD9-81ED-4DB2-BD59-A6C34878D82A}">
                    <a16:rowId xmlns:a16="http://schemas.microsoft.com/office/drawing/2014/main" val="3912590252"/>
                  </a:ext>
                </a:extLst>
              </a:tr>
              <a:tr h="659442">
                <a:tc>
                  <a:txBody>
                    <a:bodyPr/>
                    <a:lstStyle/>
                    <a:p>
                      <a:pPr algn="l"/>
                      <a:endParaRPr lang="en-US" sz="900" b="1" dirty="0">
                        <a:solidFill>
                          <a:srgbClr val="003F72"/>
                        </a:solidFill>
                      </a:endParaRPr>
                    </a:p>
                  </a:txBody>
                  <a:tcPr marL="0" marR="0" marT="0" marB="0" anchor="ctr">
                    <a:solidFill>
                      <a:srgbClr val="DCDDDE"/>
                    </a:solidFill>
                  </a:tcPr>
                </a:tc>
                <a:tc>
                  <a:txBody>
                    <a:bodyPr/>
                    <a:lstStyle/>
                    <a:p>
                      <a:pPr algn="l"/>
                      <a:r>
                        <a:rPr lang="en-US" sz="1200" b="1" dirty="0">
                          <a:solidFill>
                            <a:srgbClr val="003F72"/>
                          </a:solidFill>
                        </a:rPr>
                        <a:t>7.3 MILLION</a:t>
                      </a:r>
                      <a:r>
                        <a:rPr lang="en-US" sz="1200" dirty="0">
                          <a:solidFill>
                            <a:srgbClr val="003F72"/>
                          </a:solidFill>
                        </a:rPr>
                        <a:t> RESPONSES /</a:t>
                      </a:r>
                      <a:br>
                        <a:rPr lang="en-US" sz="1200" dirty="0">
                          <a:solidFill>
                            <a:srgbClr val="003F72"/>
                          </a:solidFill>
                        </a:rPr>
                      </a:br>
                      <a:r>
                        <a:rPr lang="en-US" sz="1200" b="1" dirty="0">
                          <a:solidFill>
                            <a:srgbClr val="003F72"/>
                          </a:solidFill>
                        </a:rPr>
                        <a:t>17.2%</a:t>
                      </a:r>
                      <a:r>
                        <a:rPr lang="en-US" sz="1200" dirty="0">
                          <a:solidFill>
                            <a:srgbClr val="003F72"/>
                          </a:solidFill>
                        </a:rPr>
                        <a:t> RESPONSE RATE</a:t>
                      </a:r>
                      <a:endParaRPr lang="en-US" sz="1200" b="1" dirty="0">
                        <a:solidFill>
                          <a:srgbClr val="003F72"/>
                        </a:solidFill>
                      </a:endParaRPr>
                    </a:p>
                  </a:txBody>
                  <a:tcPr marL="0" marR="0" marT="0" marB="0" anchor="ctr">
                    <a:solidFill>
                      <a:srgbClr val="DCDDDE"/>
                    </a:solidFill>
                  </a:tcPr>
                </a:tc>
                <a:extLst>
                  <a:ext uri="{0D108BD9-81ED-4DB2-BD59-A6C34878D82A}">
                    <a16:rowId xmlns:a16="http://schemas.microsoft.com/office/drawing/2014/main" val="2022475281"/>
                  </a:ext>
                </a:extLst>
              </a:tr>
              <a:tr h="659442">
                <a:tc>
                  <a:txBody>
                    <a:bodyPr/>
                    <a:lstStyle/>
                    <a:p>
                      <a:pPr algn="l"/>
                      <a:endParaRPr lang="en-US" sz="900" b="1" dirty="0">
                        <a:solidFill>
                          <a:srgbClr val="003F72"/>
                        </a:solidFill>
                      </a:endParaRPr>
                    </a:p>
                  </a:txBody>
                  <a:tcPr marL="0" marR="0" marT="0" marB="0" anchor="ctr">
                    <a:solidFill>
                      <a:srgbClr val="DCDDDE"/>
                    </a:solidFill>
                  </a:tcPr>
                </a:tc>
                <a:tc>
                  <a:txBody>
                    <a:bodyPr/>
                    <a:lstStyle/>
                    <a:p>
                      <a:pPr algn="l"/>
                      <a:r>
                        <a:rPr lang="en-US" sz="1200" b="1" dirty="0">
                          <a:solidFill>
                            <a:srgbClr val="003F72"/>
                          </a:solidFill>
                        </a:rPr>
                        <a:t>2.5 MILLION</a:t>
                      </a:r>
                      <a:r>
                        <a:rPr lang="en-US" sz="1200" dirty="0">
                          <a:solidFill>
                            <a:srgbClr val="003F72"/>
                          </a:solidFill>
                        </a:rPr>
                        <a:t> FREE-TEXT COMMENTS</a:t>
                      </a:r>
                      <a:endParaRPr lang="en-US" sz="1200" b="1" dirty="0">
                        <a:solidFill>
                          <a:srgbClr val="003F72"/>
                        </a:solidFill>
                      </a:endParaRPr>
                    </a:p>
                  </a:txBody>
                  <a:tcPr marL="0" marR="0" marT="0" marB="0" anchor="ctr">
                    <a:solidFill>
                      <a:srgbClr val="DCDDDE"/>
                    </a:solidFill>
                  </a:tcPr>
                </a:tc>
                <a:extLst>
                  <a:ext uri="{0D108BD9-81ED-4DB2-BD59-A6C34878D82A}">
                    <a16:rowId xmlns:a16="http://schemas.microsoft.com/office/drawing/2014/main" val="3772982842"/>
                  </a:ext>
                </a:extLst>
              </a:tr>
            </a:tbl>
          </a:graphicData>
        </a:graphic>
      </p:graphicFrame>
      <p:sp>
        <p:nvSpPr>
          <p:cNvPr id="32" name="Content Placeholder 2">
            <a:extLst>
              <a:ext uri="{FF2B5EF4-FFF2-40B4-BE49-F238E27FC236}">
                <a16:creationId xmlns:a16="http://schemas.microsoft.com/office/drawing/2014/main" id="{58E1B80B-0129-4DAF-9DB6-ABD984DC7EAF}"/>
              </a:ext>
            </a:extLst>
          </p:cNvPr>
          <p:cNvSpPr txBox="1">
            <a:spLocks/>
          </p:cNvSpPr>
          <p:nvPr/>
        </p:nvSpPr>
        <p:spPr>
          <a:xfrm>
            <a:off x="508000" y="1221723"/>
            <a:ext cx="9144000" cy="3657600"/>
          </a:xfrm>
          <a:prstGeom prst="rect">
            <a:avLst/>
          </a:prstGeom>
          <a:ln w="38100">
            <a:solidFill>
              <a:srgbClr val="003F72"/>
            </a:solidFill>
          </a:ln>
        </p:spPr>
        <p:txBody>
          <a:bodyPr vert="horz" lIns="76200" tIns="38100" rIns="76200" bIns="3810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60817" indent="-187847" defTabSz="761970">
              <a:spcBef>
                <a:spcPts val="0"/>
              </a:spcBef>
              <a:buNone/>
              <a:defRPr/>
            </a:pPr>
            <a:r>
              <a:rPr lang="en-US" sz="1200" b="1" dirty="0">
                <a:solidFill>
                  <a:srgbClr val="003F72"/>
                </a:solidFill>
              </a:rPr>
              <a:t>Administration and Program Priorities</a:t>
            </a:r>
          </a:p>
          <a:p>
            <a:pPr marL="2760817" indent="-187847" defTabSz="761970">
              <a:spcBef>
                <a:spcPts val="0"/>
              </a:spcBef>
              <a:buNone/>
              <a:defRPr/>
            </a:pPr>
            <a:r>
              <a:rPr lang="en-US" sz="1200" dirty="0">
                <a:solidFill>
                  <a:srgbClr val="003F72"/>
                </a:solidFill>
              </a:rPr>
              <a:t>	Monitor Veteran insights identified as priorities of Administrations and program offices with immediate access to descriptive, predictive and prescriptive analytics</a:t>
            </a:r>
          </a:p>
          <a:p>
            <a:pPr marL="2760817" indent="-187847" defTabSz="761970">
              <a:spcBef>
                <a:spcPts val="0"/>
              </a:spcBef>
              <a:buNone/>
              <a:defRPr/>
            </a:pPr>
            <a:endParaRPr lang="en-US" sz="300" dirty="0">
              <a:solidFill>
                <a:srgbClr val="003F72"/>
              </a:solidFill>
            </a:endParaRPr>
          </a:p>
          <a:p>
            <a:pPr marL="2760817" indent="-187847" defTabSz="761970">
              <a:spcBef>
                <a:spcPts val="0"/>
              </a:spcBef>
              <a:buNone/>
              <a:defRPr/>
            </a:pPr>
            <a:r>
              <a:rPr lang="en-US" sz="1200" b="1" dirty="0">
                <a:solidFill>
                  <a:srgbClr val="003F72"/>
                </a:solidFill>
              </a:rPr>
              <a:t>Trust Scores</a:t>
            </a:r>
          </a:p>
          <a:p>
            <a:pPr marL="2760817" indent="-187847" defTabSz="761970">
              <a:spcBef>
                <a:spcPts val="0"/>
              </a:spcBef>
              <a:buNone/>
              <a:defRPr/>
            </a:pPr>
            <a:r>
              <a:rPr lang="en-US" sz="1200" dirty="0">
                <a:solidFill>
                  <a:srgbClr val="003F72"/>
                </a:solidFill>
              </a:rPr>
              <a:t>	Measure CX metrics—Ease, Effectiveness, Emotion and Trust—at the service level and compare across business lines</a:t>
            </a:r>
            <a:endParaRPr lang="en-US" sz="900" dirty="0">
              <a:solidFill>
                <a:srgbClr val="003F72"/>
              </a:solidFill>
            </a:endParaRPr>
          </a:p>
          <a:p>
            <a:pPr marL="2760817" indent="-187847" defTabSz="761970">
              <a:spcBef>
                <a:spcPts val="0"/>
              </a:spcBef>
              <a:buNone/>
              <a:defRPr/>
            </a:pPr>
            <a:endParaRPr lang="en-US" sz="300" dirty="0">
              <a:solidFill>
                <a:srgbClr val="003F72"/>
              </a:solidFill>
            </a:endParaRPr>
          </a:p>
          <a:p>
            <a:pPr marL="2760817" indent="-187847" defTabSz="761970">
              <a:spcBef>
                <a:spcPts val="0"/>
              </a:spcBef>
              <a:buNone/>
              <a:defRPr/>
            </a:pPr>
            <a:r>
              <a:rPr lang="en-US" sz="1200" b="1" dirty="0">
                <a:solidFill>
                  <a:srgbClr val="003F72"/>
                </a:solidFill>
              </a:rPr>
              <a:t>Live Feed</a:t>
            </a:r>
          </a:p>
          <a:p>
            <a:pPr marL="2760817" indent="-187847" defTabSz="761970">
              <a:spcBef>
                <a:spcPts val="0"/>
              </a:spcBef>
              <a:buNone/>
              <a:defRPr/>
            </a:pPr>
            <a:r>
              <a:rPr lang="en-US" sz="1200" dirty="0">
                <a:solidFill>
                  <a:srgbClr val="003F72"/>
                </a:solidFill>
              </a:rPr>
              <a:t>	Review Veteran insights within seconds of a survey or any digital insight submission</a:t>
            </a:r>
            <a:endParaRPr lang="en-US" sz="900" b="1" dirty="0">
              <a:solidFill>
                <a:srgbClr val="003F72"/>
              </a:solidFill>
            </a:endParaRPr>
          </a:p>
          <a:p>
            <a:pPr marL="2760817" indent="-187847" defTabSz="761970">
              <a:spcBef>
                <a:spcPts val="0"/>
              </a:spcBef>
              <a:buNone/>
              <a:defRPr/>
            </a:pPr>
            <a:endParaRPr lang="en-US" sz="300" dirty="0">
              <a:solidFill>
                <a:srgbClr val="003F72"/>
              </a:solidFill>
            </a:endParaRPr>
          </a:p>
          <a:p>
            <a:pPr marL="2760817" indent="-187847" defTabSz="761970">
              <a:spcBef>
                <a:spcPts val="0"/>
              </a:spcBef>
              <a:buNone/>
              <a:defRPr/>
            </a:pPr>
            <a:r>
              <a:rPr lang="en-US" sz="1200" b="1" dirty="0">
                <a:solidFill>
                  <a:srgbClr val="003F72"/>
                </a:solidFill>
              </a:rPr>
              <a:t>Intelligent Search</a:t>
            </a:r>
          </a:p>
          <a:p>
            <a:pPr marL="2760817" indent="-187847" defTabSz="761970">
              <a:spcBef>
                <a:spcPts val="0"/>
              </a:spcBef>
              <a:buNone/>
              <a:defRPr/>
            </a:pPr>
            <a:r>
              <a:rPr lang="en-US" sz="1200" dirty="0">
                <a:solidFill>
                  <a:srgbClr val="003F72"/>
                </a:solidFill>
              </a:rPr>
              <a:t>	Search intelligently through insights data to monitor priorities, compliments, concerns, and recommendations; data cuts by location, age, gender, time frame, predictive analytics to identify emerging topics</a:t>
            </a:r>
            <a:endParaRPr lang="en-US" sz="900" dirty="0">
              <a:solidFill>
                <a:srgbClr val="003F72"/>
              </a:solidFill>
            </a:endParaRPr>
          </a:p>
          <a:p>
            <a:pPr marL="2760817" indent="-187847" defTabSz="761970">
              <a:spcBef>
                <a:spcPts val="0"/>
              </a:spcBef>
              <a:buNone/>
              <a:defRPr/>
            </a:pPr>
            <a:endParaRPr lang="en-US" sz="300" dirty="0">
              <a:solidFill>
                <a:srgbClr val="003F72"/>
              </a:solidFill>
            </a:endParaRPr>
          </a:p>
          <a:p>
            <a:pPr marL="2760817" indent="-187847" defTabSz="761970">
              <a:spcBef>
                <a:spcPts val="0"/>
              </a:spcBef>
              <a:buNone/>
              <a:defRPr/>
            </a:pPr>
            <a:r>
              <a:rPr lang="en-US" sz="1200" b="1" dirty="0">
                <a:solidFill>
                  <a:srgbClr val="003F72"/>
                </a:solidFill>
              </a:rPr>
              <a:t>Social Media Scraping</a:t>
            </a:r>
          </a:p>
          <a:p>
            <a:pPr marL="2760817" indent="-187847" defTabSz="761970">
              <a:spcBef>
                <a:spcPts val="0"/>
              </a:spcBef>
              <a:buNone/>
              <a:defRPr/>
            </a:pPr>
            <a:r>
              <a:rPr lang="en-US" sz="1200" dirty="0">
                <a:solidFill>
                  <a:srgbClr val="003F72"/>
                </a:solidFill>
              </a:rPr>
              <a:t>	See what conversations are taking place in social media on VA digital accounts like VA Facebook and Twitter accounts</a:t>
            </a:r>
            <a:endParaRPr lang="en-US" sz="900" b="1" dirty="0">
              <a:solidFill>
                <a:srgbClr val="003F72"/>
              </a:solidFill>
            </a:endParaRPr>
          </a:p>
          <a:p>
            <a:pPr marL="2760817" indent="-187847" defTabSz="761970">
              <a:spcBef>
                <a:spcPts val="0"/>
              </a:spcBef>
              <a:buNone/>
              <a:defRPr/>
            </a:pPr>
            <a:endParaRPr lang="en-US" sz="300" dirty="0">
              <a:solidFill>
                <a:srgbClr val="003F72"/>
              </a:solidFill>
            </a:endParaRPr>
          </a:p>
          <a:p>
            <a:pPr marL="2760817" indent="-187847" defTabSz="761970">
              <a:spcBef>
                <a:spcPts val="0"/>
              </a:spcBef>
              <a:buNone/>
              <a:defRPr/>
            </a:pPr>
            <a:r>
              <a:rPr lang="en-US" sz="1200" b="1" dirty="0">
                <a:solidFill>
                  <a:srgbClr val="003F72"/>
                </a:solidFill>
              </a:rPr>
              <a:t>Emerging Topics</a:t>
            </a:r>
          </a:p>
          <a:p>
            <a:pPr marL="2760817" indent="-187847" defTabSz="761970">
              <a:spcBef>
                <a:spcPts val="0"/>
              </a:spcBef>
              <a:buNone/>
              <a:defRPr/>
            </a:pPr>
            <a:r>
              <a:rPr lang="en-US" sz="1200" dirty="0">
                <a:solidFill>
                  <a:srgbClr val="003F72"/>
                </a:solidFill>
              </a:rPr>
              <a:t>      Monitor conversations to detect or predict what is emerging, especially before topics Veterans discuss intensify</a:t>
            </a:r>
            <a:endParaRPr lang="en-US" sz="1100" b="1" dirty="0">
              <a:solidFill>
                <a:srgbClr val="003F72"/>
              </a:solidFill>
            </a:endParaRPr>
          </a:p>
        </p:txBody>
      </p:sp>
      <p:sp>
        <p:nvSpPr>
          <p:cNvPr id="2" name="Title 1"/>
          <p:cNvSpPr>
            <a:spLocks noGrp="1"/>
          </p:cNvSpPr>
          <p:nvPr>
            <p:ph type="title"/>
          </p:nvPr>
        </p:nvSpPr>
        <p:spPr/>
        <p:txBody>
          <a:bodyPr/>
          <a:lstStyle/>
          <a:p>
            <a:r>
              <a:rPr lang="en-US" dirty="0"/>
              <a:t>CX Data: Digital Listening</a:t>
            </a:r>
          </a:p>
        </p:txBody>
      </p:sp>
      <p:sp>
        <p:nvSpPr>
          <p:cNvPr id="17" name="TextBox 16">
            <a:extLst>
              <a:ext uri="{FF2B5EF4-FFF2-40B4-BE49-F238E27FC236}">
                <a16:creationId xmlns:a16="http://schemas.microsoft.com/office/drawing/2014/main" id="{C2F94B6A-BDC9-4C5F-837C-A856CA1E260A}"/>
              </a:ext>
            </a:extLst>
          </p:cNvPr>
          <p:cNvSpPr txBox="1"/>
          <p:nvPr/>
        </p:nvSpPr>
        <p:spPr>
          <a:xfrm>
            <a:off x="0" y="571500"/>
            <a:ext cx="10160000" cy="523220"/>
          </a:xfrm>
          <a:prstGeom prst="rect">
            <a:avLst/>
          </a:prstGeom>
          <a:solidFill>
            <a:srgbClr val="DCDDDE"/>
          </a:solidFill>
        </p:spPr>
        <p:txBody>
          <a:bodyPr wrap="square" rtlCol="0">
            <a:spAutoFit/>
          </a:bodyPr>
          <a:lstStyle/>
          <a:p>
            <a:pPr algn="ctr"/>
            <a:r>
              <a:rPr lang="en-US" sz="1400" b="1" dirty="0">
                <a:solidFill>
                  <a:srgbClr val="003F72"/>
                </a:solidFill>
              </a:rPr>
              <a:t>The Veterans Signals (VSignals) Platform collects and analyzes CX data and insights in real-time </a:t>
            </a:r>
            <a:br>
              <a:rPr lang="en-US" sz="1400" b="1" dirty="0">
                <a:solidFill>
                  <a:srgbClr val="003F72"/>
                </a:solidFill>
              </a:rPr>
            </a:br>
            <a:r>
              <a:rPr lang="en-US" sz="1400" b="1" dirty="0">
                <a:solidFill>
                  <a:srgbClr val="003F72"/>
                </a:solidFill>
              </a:rPr>
              <a:t>to inform service recovery and performance improvement efforts across VHA, VBA, NCA and the Board</a:t>
            </a:r>
            <a:endParaRPr lang="en-US" sz="1400" dirty="0"/>
          </a:p>
        </p:txBody>
      </p:sp>
      <p:pic>
        <p:nvPicPr>
          <p:cNvPr id="19" name="Graphic 18" descr="Checkmark">
            <a:extLst>
              <a:ext uri="{FF2B5EF4-FFF2-40B4-BE49-F238E27FC236}">
                <a16:creationId xmlns:a16="http://schemas.microsoft.com/office/drawing/2014/main" id="{6835E9EF-C927-4583-B0B8-232A7149DC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820" y="3223261"/>
            <a:ext cx="228600" cy="228600"/>
          </a:xfrm>
          <a:prstGeom prst="rect">
            <a:avLst/>
          </a:prstGeom>
        </p:spPr>
      </p:pic>
      <p:pic>
        <p:nvPicPr>
          <p:cNvPr id="20" name="Graphic 19" descr="Subtitles RTL">
            <a:extLst>
              <a:ext uri="{FF2B5EF4-FFF2-40B4-BE49-F238E27FC236}">
                <a16:creationId xmlns:a16="http://schemas.microsoft.com/office/drawing/2014/main" id="{0A47728C-F4D2-454E-996D-DF279E7662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960" y="4315444"/>
            <a:ext cx="533400" cy="533400"/>
          </a:xfrm>
          <a:prstGeom prst="rect">
            <a:avLst/>
          </a:prstGeom>
        </p:spPr>
      </p:pic>
      <p:pic>
        <p:nvPicPr>
          <p:cNvPr id="21" name="Graphic 20" descr="List">
            <a:extLst>
              <a:ext uri="{FF2B5EF4-FFF2-40B4-BE49-F238E27FC236}">
                <a16:creationId xmlns:a16="http://schemas.microsoft.com/office/drawing/2014/main" id="{08CD59D6-2B60-4F67-B66D-18F0F8768B7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060" y="3705858"/>
            <a:ext cx="457200" cy="457200"/>
          </a:xfrm>
          <a:prstGeom prst="rect">
            <a:avLst/>
          </a:prstGeom>
        </p:spPr>
      </p:pic>
      <p:sp>
        <p:nvSpPr>
          <p:cNvPr id="22" name="Oval 21">
            <a:extLst>
              <a:ext uri="{FF2B5EF4-FFF2-40B4-BE49-F238E27FC236}">
                <a16:creationId xmlns:a16="http://schemas.microsoft.com/office/drawing/2014/main" id="{89DB826B-5011-4D4E-A29C-80ED481CA50A}"/>
              </a:ext>
            </a:extLst>
          </p:cNvPr>
          <p:cNvSpPr/>
          <p:nvPr/>
        </p:nvSpPr>
        <p:spPr>
          <a:xfrm>
            <a:off x="683260" y="3167379"/>
            <a:ext cx="304800" cy="304800"/>
          </a:xfrm>
          <a:prstGeom prst="ellipse">
            <a:avLst/>
          </a:prstGeom>
          <a:noFill/>
          <a:ln w="38100">
            <a:solidFill>
              <a:srgbClr val="003F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67" dirty="0"/>
          </a:p>
        </p:txBody>
      </p:sp>
      <p:pic>
        <p:nvPicPr>
          <p:cNvPr id="23" name="Picture 22" descr="Logo, company name&#10;&#10;Description automatically generated">
            <a:extLst>
              <a:ext uri="{FF2B5EF4-FFF2-40B4-BE49-F238E27FC236}">
                <a16:creationId xmlns:a16="http://schemas.microsoft.com/office/drawing/2014/main" id="{118A604B-7B5B-446E-9A3D-44CC9A310779}"/>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910" y="1333500"/>
            <a:ext cx="1622680" cy="1066800"/>
          </a:xfrm>
          <a:prstGeom prst="rect">
            <a:avLst/>
          </a:prstGeom>
        </p:spPr>
      </p:pic>
      <p:pic>
        <p:nvPicPr>
          <p:cNvPr id="24" name="Graphic 23" descr="Email">
            <a:extLst>
              <a:ext uri="{FF2B5EF4-FFF2-40B4-BE49-F238E27FC236}">
                <a16:creationId xmlns:a16="http://schemas.microsoft.com/office/drawing/2014/main" id="{6A92108F-F0C6-4865-8E66-87CCED09975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5160" y="2567938"/>
            <a:ext cx="381000" cy="381000"/>
          </a:xfrm>
          <a:prstGeom prst="rect">
            <a:avLst/>
          </a:prstGeom>
        </p:spPr>
      </p:pic>
    </p:spTree>
    <p:extLst>
      <p:ext uri="{BB962C8B-B14F-4D97-AF65-F5344CB8AC3E}">
        <p14:creationId xmlns:p14="http://schemas.microsoft.com/office/powerpoint/2010/main" val="363353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1272C63-C102-414F-9F7F-F921AC1E2AA2}"/>
              </a:ext>
            </a:extLst>
          </p:cNvPr>
          <p:cNvGraphicFramePr>
            <a:graphicFrameLocks noGrp="1"/>
          </p:cNvGraphicFramePr>
          <p:nvPr>
            <p:extLst>
              <p:ext uri="{D42A27DB-BD31-4B8C-83A1-F6EECF244321}">
                <p14:modId xmlns:p14="http://schemas.microsoft.com/office/powerpoint/2010/main" val="396124709"/>
              </p:ext>
            </p:extLst>
          </p:nvPr>
        </p:nvGraphicFramePr>
        <p:xfrm>
          <a:off x="508000" y="1409700"/>
          <a:ext cx="5015904" cy="3219176"/>
        </p:xfrm>
        <a:graphic>
          <a:graphicData uri="http://schemas.openxmlformats.org/drawingml/2006/table">
            <a:tbl>
              <a:tblPr bandRow="1">
                <a:tableStyleId>{21E4AEA4-8DFA-4A89-87EB-49C32662AFE0}</a:tableStyleId>
              </a:tblPr>
              <a:tblGrid>
                <a:gridCol w="443904">
                  <a:extLst>
                    <a:ext uri="{9D8B030D-6E8A-4147-A177-3AD203B41FA5}">
                      <a16:colId xmlns:a16="http://schemas.microsoft.com/office/drawing/2014/main" val="2380114013"/>
                    </a:ext>
                  </a:extLst>
                </a:gridCol>
                <a:gridCol w="4572000">
                  <a:extLst>
                    <a:ext uri="{9D8B030D-6E8A-4147-A177-3AD203B41FA5}">
                      <a16:colId xmlns:a16="http://schemas.microsoft.com/office/drawing/2014/main" val="1567328549"/>
                    </a:ext>
                  </a:extLst>
                </a:gridCol>
              </a:tblGrid>
              <a:tr h="457200">
                <a:tc>
                  <a:txBody>
                    <a:bodyPr/>
                    <a:lstStyle/>
                    <a:p>
                      <a:pPr marL="0" lvl="0" indent="0" defTabSz="914400">
                        <a:spcBef>
                          <a:spcPts val="0"/>
                        </a:spcBef>
                        <a:buNone/>
                        <a:defRPr/>
                      </a:pPr>
                      <a:endParaRPr lang="en-US" sz="1100" dirty="0">
                        <a:solidFill>
                          <a:srgbClr val="003F72"/>
                        </a:solidFill>
                      </a:endParaRPr>
                    </a:p>
                  </a:txBody>
                  <a:tcPr marL="76200" marR="76200" marT="38100" marB="0">
                    <a:solidFill>
                      <a:schemeClr val="bg1"/>
                    </a:solidFill>
                  </a:tcPr>
                </a:tc>
                <a:tc>
                  <a:txBody>
                    <a:bodyPr/>
                    <a:lstStyle/>
                    <a:p>
                      <a:pPr marL="0" lvl="0" indent="0" defTabSz="914400">
                        <a:spcBef>
                          <a:spcPts val="0"/>
                        </a:spcBef>
                        <a:buNone/>
                        <a:defRPr/>
                      </a:pPr>
                      <a:r>
                        <a:rPr lang="en-US" sz="1100" b="1" dirty="0">
                          <a:solidFill>
                            <a:srgbClr val="003F72"/>
                          </a:solidFill>
                        </a:rPr>
                        <a:t>Own the Moment CX Training </a:t>
                      </a:r>
                      <a:r>
                        <a:rPr lang="en-US" sz="1100" kern="1200" dirty="0">
                          <a:solidFill>
                            <a:srgbClr val="003F72"/>
                          </a:solidFill>
                          <a:latin typeface="+mn-lt"/>
                          <a:ea typeface="+mn-ea"/>
                          <a:cs typeface="+mn-cs"/>
                        </a:rPr>
                        <a:t>sets CX behavioral standards for employees</a:t>
                      </a:r>
                    </a:p>
                    <a:p>
                      <a:pPr marL="287338" lvl="0" indent="-168275" algn="l" defTabSz="914400" rtl="0" eaLnBrk="1" latinLnBrk="0" hangingPunct="1">
                        <a:spcBef>
                          <a:spcPts val="0"/>
                        </a:spcBef>
                        <a:buFont typeface="Arial" panose="020B0604020202020204" pitchFamily="34" charset="0"/>
                        <a:buChar char="•"/>
                        <a:defRPr/>
                      </a:pPr>
                      <a:r>
                        <a:rPr lang="en-US" sz="1100" b="1" kern="1200" dirty="0">
                          <a:solidFill>
                            <a:srgbClr val="003F72"/>
                          </a:solidFill>
                          <a:latin typeface="+mn-lt"/>
                          <a:ea typeface="+mn-ea"/>
                          <a:cs typeface="+mn-cs"/>
                        </a:rPr>
                        <a:t>115,000</a:t>
                      </a:r>
                      <a:r>
                        <a:rPr lang="en-US" sz="1100" b="1" dirty="0">
                          <a:solidFill>
                            <a:srgbClr val="003F72"/>
                          </a:solidFill>
                        </a:rPr>
                        <a:t>+ employees trained</a:t>
                      </a:r>
                    </a:p>
                    <a:p>
                      <a:pPr marL="287338" lvl="0" indent="-168275" algn="l" defTabSz="914400" rtl="0" eaLnBrk="1" latinLnBrk="0" hangingPunct="1">
                        <a:spcBef>
                          <a:spcPts val="0"/>
                        </a:spcBef>
                        <a:buFont typeface="Arial" panose="020B0604020202020204" pitchFamily="34" charset="0"/>
                        <a:buChar char="•"/>
                        <a:defRPr/>
                      </a:pPr>
                      <a:r>
                        <a:rPr lang="en-US" sz="1100" dirty="0">
                          <a:solidFill>
                            <a:srgbClr val="003F72"/>
                          </a:solidFill>
                        </a:rPr>
                        <a:t>Is </a:t>
                      </a:r>
                      <a:r>
                        <a:rPr lang="en-US" sz="1100" b="1" dirty="0">
                          <a:solidFill>
                            <a:srgbClr val="003F72"/>
                          </a:solidFill>
                        </a:rPr>
                        <a:t>the core of VA’s Annual ICARE Training refresh </a:t>
                      </a:r>
                      <a:r>
                        <a:rPr lang="en-US" sz="1100" dirty="0">
                          <a:solidFill>
                            <a:srgbClr val="003F72"/>
                          </a:solidFill>
                        </a:rPr>
                        <a:t>for all VA employees</a:t>
                      </a:r>
                    </a:p>
                  </a:txBody>
                  <a:tcPr marL="76200" marR="76200" marT="38100" marB="0">
                    <a:solidFill>
                      <a:schemeClr val="bg1"/>
                    </a:solidFill>
                  </a:tcPr>
                </a:tc>
                <a:extLst>
                  <a:ext uri="{0D108BD9-81ED-4DB2-BD59-A6C34878D82A}">
                    <a16:rowId xmlns:a16="http://schemas.microsoft.com/office/drawing/2014/main" val="656243536"/>
                  </a:ext>
                </a:extLst>
              </a:tr>
              <a:tr h="512149">
                <a:tc>
                  <a:txBody>
                    <a:bodyPr/>
                    <a:lstStyle/>
                    <a:p>
                      <a:pPr marL="0" lvl="0" indent="0" defTabSz="914400">
                        <a:spcBef>
                          <a:spcPts val="0"/>
                        </a:spcBef>
                        <a:buNone/>
                        <a:defRPr/>
                      </a:pPr>
                      <a:endParaRPr lang="en-US" sz="1100" dirty="0">
                        <a:solidFill>
                          <a:srgbClr val="003F72"/>
                        </a:solidFill>
                      </a:endParaRPr>
                    </a:p>
                  </a:txBody>
                  <a:tcPr marL="76200" marR="76200" marT="38100" marB="0">
                    <a:solidFill>
                      <a:schemeClr val="bg1"/>
                    </a:solidFill>
                  </a:tcPr>
                </a:tc>
                <a:tc>
                  <a:txBody>
                    <a:bodyPr/>
                    <a:lstStyle/>
                    <a:p>
                      <a:pPr marL="0" lvl="0" indent="0" defTabSz="914400">
                        <a:spcBef>
                          <a:spcPts val="0"/>
                        </a:spcBef>
                        <a:buNone/>
                        <a:defRPr/>
                      </a:pPr>
                      <a:r>
                        <a:rPr lang="en-US" sz="1100" b="1" dirty="0">
                          <a:solidFill>
                            <a:srgbClr val="003F72"/>
                          </a:solidFill>
                        </a:rPr>
                        <a:t>WECARE Leadership Rounding </a:t>
                      </a:r>
                      <a:r>
                        <a:rPr lang="en-US" sz="1100" kern="1200" dirty="0">
                          <a:solidFill>
                            <a:srgbClr val="003F72"/>
                          </a:solidFill>
                          <a:latin typeface="+mn-lt"/>
                          <a:ea typeface="+mn-ea"/>
                          <a:cs typeface="+mn-cs"/>
                        </a:rPr>
                        <a:t>trains leaders in industry best practice of regular rounding</a:t>
                      </a:r>
                    </a:p>
                    <a:p>
                      <a:pPr marL="0" lvl="0" indent="0" defTabSz="914400">
                        <a:spcBef>
                          <a:spcPts val="0"/>
                        </a:spcBef>
                        <a:buNone/>
                        <a:defRPr/>
                      </a:pPr>
                      <a:endParaRPr lang="en-US" sz="1800" kern="1200" dirty="0">
                        <a:solidFill>
                          <a:srgbClr val="003F72"/>
                        </a:solidFill>
                        <a:latin typeface="+mn-lt"/>
                        <a:ea typeface="+mn-ea"/>
                        <a:cs typeface="+mn-cs"/>
                      </a:endParaRPr>
                    </a:p>
                  </a:txBody>
                  <a:tcPr marL="76200" marR="76200" marT="38100" marB="0">
                    <a:solidFill>
                      <a:schemeClr val="bg1"/>
                    </a:solidFill>
                  </a:tcPr>
                </a:tc>
                <a:extLst>
                  <a:ext uri="{0D108BD9-81ED-4DB2-BD59-A6C34878D82A}">
                    <a16:rowId xmlns:a16="http://schemas.microsoft.com/office/drawing/2014/main" val="3653655643"/>
                  </a:ext>
                </a:extLst>
              </a:tr>
              <a:tr h="757403">
                <a:tc>
                  <a:txBody>
                    <a:bodyPr/>
                    <a:lstStyle/>
                    <a:p>
                      <a:pPr marL="0" lvl="0" indent="0" defTabSz="914400">
                        <a:spcBef>
                          <a:spcPts val="0"/>
                        </a:spcBef>
                        <a:buNone/>
                        <a:defRPr/>
                      </a:pPr>
                      <a:endParaRPr lang="en-US" sz="1100" b="1" dirty="0">
                        <a:solidFill>
                          <a:srgbClr val="003F72"/>
                        </a:solidFill>
                      </a:endParaRPr>
                    </a:p>
                  </a:txBody>
                  <a:tcPr marL="76200" marR="76200" marT="38100" marB="0">
                    <a:solidFill>
                      <a:schemeClr val="bg1"/>
                    </a:solidFill>
                  </a:tcPr>
                </a:tc>
                <a:tc>
                  <a:txBody>
                    <a:bodyPr/>
                    <a:lstStyle/>
                    <a:p>
                      <a:pPr marL="0" lvl="0" indent="0" defTabSz="914400">
                        <a:spcBef>
                          <a:spcPts val="0"/>
                        </a:spcBef>
                        <a:buNone/>
                        <a:defRPr/>
                      </a:pPr>
                      <a:r>
                        <a:rPr lang="en-US" sz="1100" b="1" dirty="0">
                          <a:solidFill>
                            <a:srgbClr val="003F72"/>
                          </a:solidFill>
                        </a:rPr>
                        <a:t>Red Coat Ambassadors Program </a:t>
                      </a:r>
                      <a:r>
                        <a:rPr lang="en-US" sz="1100" dirty="0">
                          <a:solidFill>
                            <a:srgbClr val="003F72"/>
                          </a:solidFill>
                        </a:rPr>
                        <a:t>outfits volunteers across VA health care facilities with red coats to greet and assist Veterans with wayfinding services, and information about services and programs</a:t>
                      </a:r>
                    </a:p>
                    <a:p>
                      <a:pPr marL="287338" indent="-168275" algn="l" defTabSz="914400" rtl="0" eaLnBrk="1" latinLnBrk="0" hangingPunct="1">
                        <a:spcBef>
                          <a:spcPts val="0"/>
                        </a:spcBef>
                        <a:buFont typeface="Arial" panose="020B0604020202020204" pitchFamily="34" charset="0"/>
                        <a:buChar char="•"/>
                        <a:defRPr/>
                      </a:pPr>
                      <a:r>
                        <a:rPr lang="en-US" sz="1100" kern="1200" dirty="0">
                          <a:solidFill>
                            <a:srgbClr val="003F72"/>
                          </a:solidFill>
                          <a:latin typeface="+mn-lt"/>
                          <a:ea typeface="+mn-ea"/>
                          <a:cs typeface="+mn-cs"/>
                        </a:rPr>
                        <a:t>Deployed at 147 VHA sites</a:t>
                      </a:r>
                    </a:p>
                    <a:p>
                      <a:pPr marL="287338" indent="-168275" algn="l" defTabSz="914400" rtl="0" eaLnBrk="1" latinLnBrk="0" hangingPunct="1">
                        <a:spcBef>
                          <a:spcPts val="0"/>
                        </a:spcBef>
                        <a:buFont typeface="Arial" panose="020B0604020202020204" pitchFamily="34" charset="0"/>
                        <a:buChar char="•"/>
                        <a:defRPr/>
                      </a:pPr>
                      <a:r>
                        <a:rPr lang="en-US" sz="1100" kern="1200" dirty="0">
                          <a:solidFill>
                            <a:srgbClr val="003F72"/>
                          </a:solidFill>
                          <a:latin typeface="+mn-lt"/>
                          <a:ea typeface="+mn-ea"/>
                          <a:cs typeface="+mn-cs"/>
                        </a:rPr>
                        <a:t>Ease of navigation </a:t>
                      </a:r>
                      <a:r>
                        <a:rPr lang="en-US" sz="1100" b="1" kern="1200" dirty="0">
                          <a:solidFill>
                            <a:srgbClr val="003F72"/>
                          </a:solidFill>
                          <a:latin typeface="+mn-lt"/>
                          <a:ea typeface="+mn-ea"/>
                          <a:cs typeface="+mn-cs"/>
                        </a:rPr>
                        <a:t>increased 4%</a:t>
                      </a:r>
                      <a:r>
                        <a:rPr lang="en-US" sz="1100" kern="1200" dirty="0">
                          <a:solidFill>
                            <a:srgbClr val="003F72"/>
                          </a:solidFill>
                          <a:latin typeface="+mn-lt"/>
                          <a:ea typeface="+mn-ea"/>
                          <a:cs typeface="+mn-cs"/>
                        </a:rPr>
                        <a:t> between FY2018 and FY2019</a:t>
                      </a:r>
                    </a:p>
                  </a:txBody>
                  <a:tcPr marL="76200" marR="76200" marT="38100" marB="0">
                    <a:solidFill>
                      <a:schemeClr val="bg1"/>
                    </a:solidFill>
                  </a:tcPr>
                </a:tc>
                <a:extLst>
                  <a:ext uri="{0D108BD9-81ED-4DB2-BD59-A6C34878D82A}">
                    <a16:rowId xmlns:a16="http://schemas.microsoft.com/office/drawing/2014/main" val="778716038"/>
                  </a:ext>
                </a:extLst>
              </a:tr>
              <a:tr h="468869">
                <a:tc>
                  <a:txBody>
                    <a:bodyPr/>
                    <a:lstStyle/>
                    <a:p>
                      <a:pPr marL="461963" indent="-230188" defTabSz="914400">
                        <a:spcBef>
                          <a:spcPts val="0"/>
                        </a:spcBef>
                        <a:buFont typeface="Arial" panose="020B0604020202020204" pitchFamily="34" charset="0"/>
                        <a:buChar char="•"/>
                        <a:defRPr/>
                      </a:pPr>
                      <a:endParaRPr lang="en-US" sz="1100" b="1" dirty="0">
                        <a:solidFill>
                          <a:srgbClr val="003F72"/>
                        </a:solidFill>
                      </a:endParaRPr>
                    </a:p>
                  </a:txBody>
                  <a:tcPr marL="76200" marR="76200" marT="38100" marB="0">
                    <a:solidFill>
                      <a:schemeClr val="bg1"/>
                    </a:solidFill>
                  </a:tcPr>
                </a:tc>
                <a:tc>
                  <a:txBody>
                    <a:bodyPr/>
                    <a:lstStyle/>
                    <a:p>
                      <a:pPr marL="0" lvl="0" indent="0" defTabSz="914400">
                        <a:spcBef>
                          <a:spcPts val="0"/>
                        </a:spcBef>
                        <a:buNone/>
                        <a:defRPr/>
                      </a:pPr>
                      <a:r>
                        <a:rPr lang="en-US" sz="1100" b="1" dirty="0">
                          <a:solidFill>
                            <a:srgbClr val="003F72"/>
                          </a:solidFill>
                        </a:rPr>
                        <a:t>Standard Phone Greeting </a:t>
                      </a:r>
                      <a:r>
                        <a:rPr lang="en-US" sz="1100" kern="1200" dirty="0">
                          <a:solidFill>
                            <a:srgbClr val="003F72"/>
                          </a:solidFill>
                          <a:latin typeface="+mn-lt"/>
                          <a:ea typeface="+mn-ea"/>
                          <a:cs typeface="+mn-cs"/>
                        </a:rPr>
                        <a:t>sets consistent phone experience with a simple, </a:t>
                      </a:r>
                      <a:br>
                        <a:rPr lang="en-US" sz="1100" kern="1200" dirty="0">
                          <a:solidFill>
                            <a:srgbClr val="003F72"/>
                          </a:solidFill>
                          <a:latin typeface="+mn-lt"/>
                          <a:ea typeface="+mn-ea"/>
                          <a:cs typeface="+mn-cs"/>
                        </a:rPr>
                      </a:br>
                      <a:r>
                        <a:rPr lang="en-US" sz="1100" kern="1200" dirty="0">
                          <a:solidFill>
                            <a:srgbClr val="003F72"/>
                          </a:solidFill>
                          <a:latin typeface="+mn-lt"/>
                          <a:ea typeface="+mn-ea"/>
                          <a:cs typeface="+mn-cs"/>
                        </a:rPr>
                        <a:t>4-part greeting that ensures that Veterans know where they have called and understand how the employee can assist</a:t>
                      </a:r>
                    </a:p>
                  </a:txBody>
                  <a:tcPr marL="76200" marR="76200" marT="38100" marB="0">
                    <a:solidFill>
                      <a:schemeClr val="bg1"/>
                    </a:solidFill>
                  </a:tcPr>
                </a:tc>
                <a:extLst>
                  <a:ext uri="{0D108BD9-81ED-4DB2-BD59-A6C34878D82A}">
                    <a16:rowId xmlns:a16="http://schemas.microsoft.com/office/drawing/2014/main" val="3298977820"/>
                  </a:ext>
                </a:extLst>
              </a:tr>
              <a:tr h="613136">
                <a:tc>
                  <a:txBody>
                    <a:bodyPr/>
                    <a:lstStyle/>
                    <a:p>
                      <a:pPr marL="461963" indent="-230188" defTabSz="914400">
                        <a:spcBef>
                          <a:spcPts val="0"/>
                        </a:spcBef>
                        <a:buFont typeface="Arial" panose="020B0604020202020204" pitchFamily="34" charset="0"/>
                        <a:buChar char="•"/>
                        <a:defRPr/>
                      </a:pPr>
                      <a:endParaRPr lang="en-US" sz="1100" b="1" dirty="0">
                        <a:solidFill>
                          <a:srgbClr val="003F72"/>
                        </a:solidFill>
                      </a:endParaRPr>
                    </a:p>
                  </a:txBody>
                  <a:tcPr marL="76200" marR="76200" marT="3810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3F72"/>
                          </a:solidFill>
                        </a:rPr>
                        <a:t>Green Gloves Initiative </a:t>
                      </a:r>
                      <a:r>
                        <a:rPr lang="en-US" sz="1100" dirty="0">
                          <a:solidFill>
                            <a:srgbClr val="003F72"/>
                          </a:solidFill>
                        </a:rPr>
                        <a:t>helps employees and Veterans feel more comfortable at VA facilities by encouraging a clean and safe environment; as a result, the SHEP cleanliness score </a:t>
                      </a:r>
                      <a:r>
                        <a:rPr lang="en-US" sz="1100" b="1" dirty="0">
                          <a:solidFill>
                            <a:srgbClr val="003F72"/>
                          </a:solidFill>
                        </a:rPr>
                        <a:t>increased 3%</a:t>
                      </a:r>
                      <a:r>
                        <a:rPr lang="en-US" sz="1100" dirty="0">
                          <a:solidFill>
                            <a:srgbClr val="003F72"/>
                          </a:solidFill>
                        </a:rPr>
                        <a:t> between FY2018 and FY2020</a:t>
                      </a:r>
                    </a:p>
                  </a:txBody>
                  <a:tcPr marL="76200" marR="76200" marT="38100" marB="0">
                    <a:solidFill>
                      <a:schemeClr val="bg1"/>
                    </a:solidFill>
                  </a:tcPr>
                </a:tc>
                <a:extLst>
                  <a:ext uri="{0D108BD9-81ED-4DB2-BD59-A6C34878D82A}">
                    <a16:rowId xmlns:a16="http://schemas.microsoft.com/office/drawing/2014/main" val="3723276239"/>
                  </a:ext>
                </a:extLst>
              </a:tr>
            </a:tbl>
          </a:graphicData>
        </a:graphic>
      </p:graphicFrame>
      <p:sp>
        <p:nvSpPr>
          <p:cNvPr id="2" name="Title 1">
            <a:extLst>
              <a:ext uri="{FF2B5EF4-FFF2-40B4-BE49-F238E27FC236}">
                <a16:creationId xmlns:a16="http://schemas.microsoft.com/office/drawing/2014/main" id="{6B353391-9A05-4F9E-BAD1-757735F775CE}"/>
              </a:ext>
            </a:extLst>
          </p:cNvPr>
          <p:cNvSpPr>
            <a:spLocks noGrp="1"/>
          </p:cNvSpPr>
          <p:nvPr>
            <p:ph type="title"/>
          </p:nvPr>
        </p:nvSpPr>
        <p:spPr/>
        <p:txBody>
          <a:bodyPr/>
          <a:lstStyle/>
          <a:p>
            <a:r>
              <a:rPr lang="en-US" dirty="0"/>
              <a:t>CX Tools</a:t>
            </a:r>
          </a:p>
        </p:txBody>
      </p:sp>
      <p:sp>
        <p:nvSpPr>
          <p:cNvPr id="7" name="TextBox 6">
            <a:extLst>
              <a:ext uri="{FF2B5EF4-FFF2-40B4-BE49-F238E27FC236}">
                <a16:creationId xmlns:a16="http://schemas.microsoft.com/office/drawing/2014/main" id="{6F080684-932F-4D29-811D-C569662AD8C7}"/>
              </a:ext>
            </a:extLst>
          </p:cNvPr>
          <p:cNvSpPr txBox="1"/>
          <p:nvPr/>
        </p:nvSpPr>
        <p:spPr>
          <a:xfrm>
            <a:off x="0" y="570917"/>
            <a:ext cx="10160000" cy="523220"/>
          </a:xfrm>
          <a:prstGeom prst="rect">
            <a:avLst/>
          </a:prstGeom>
          <a:solidFill>
            <a:srgbClr val="DCDDDE"/>
          </a:solidFill>
        </p:spPr>
        <p:txBody>
          <a:bodyPr wrap="square" rtlCol="0">
            <a:spAutoFit/>
          </a:bodyPr>
          <a:lstStyle/>
          <a:p>
            <a:pPr algn="ctr">
              <a:defRPr/>
            </a:pPr>
            <a:r>
              <a:rPr lang="en-US" sz="1400" b="1" dirty="0">
                <a:solidFill>
                  <a:srgbClr val="003F72"/>
                </a:solidFill>
                <a:latin typeface="Calibri"/>
              </a:rPr>
              <a:t>VEO has developed and deployed dozens of tangible CX tools across VA to empower employees to deliver excellent experiences and allow Veterans, their families, caregivers and survivors better access and navigate benefits and services</a:t>
            </a:r>
          </a:p>
        </p:txBody>
      </p:sp>
      <p:pic>
        <p:nvPicPr>
          <p:cNvPr id="13" name="Graphic 12" descr="Handshake">
            <a:extLst>
              <a:ext uri="{FF2B5EF4-FFF2-40B4-BE49-F238E27FC236}">
                <a16:creationId xmlns:a16="http://schemas.microsoft.com/office/drawing/2014/main" id="{EDF273D6-7F9D-4564-86A3-75EDA86B33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098" y="1943100"/>
            <a:ext cx="457200" cy="457200"/>
          </a:xfrm>
          <a:prstGeom prst="rect">
            <a:avLst/>
          </a:prstGeom>
        </p:spPr>
      </p:pic>
      <p:pic>
        <p:nvPicPr>
          <p:cNvPr id="15" name="Graphic 14" descr="Call center">
            <a:extLst>
              <a:ext uri="{FF2B5EF4-FFF2-40B4-BE49-F238E27FC236}">
                <a16:creationId xmlns:a16="http://schemas.microsoft.com/office/drawing/2014/main" id="{2755657B-0698-49ED-A018-D0C308E921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928" y="3533115"/>
            <a:ext cx="457200" cy="457200"/>
          </a:xfrm>
          <a:prstGeom prst="rect">
            <a:avLst/>
          </a:prstGeom>
        </p:spPr>
      </p:pic>
      <p:pic>
        <p:nvPicPr>
          <p:cNvPr id="17" name="Graphic 16" descr="Suit">
            <a:extLst>
              <a:ext uri="{FF2B5EF4-FFF2-40B4-BE49-F238E27FC236}">
                <a16:creationId xmlns:a16="http://schemas.microsoft.com/office/drawing/2014/main" id="{17D5C35F-7EBE-4BDA-8E69-973006E2DBF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818" y="2628900"/>
            <a:ext cx="457200" cy="457200"/>
          </a:xfrm>
          <a:prstGeom prst="rect">
            <a:avLst/>
          </a:prstGeom>
        </p:spPr>
      </p:pic>
      <p:pic>
        <p:nvPicPr>
          <p:cNvPr id="19" name="Graphic 18" descr="User">
            <a:extLst>
              <a:ext uri="{FF2B5EF4-FFF2-40B4-BE49-F238E27FC236}">
                <a16:creationId xmlns:a16="http://schemas.microsoft.com/office/drawing/2014/main" id="{0538B54E-6A80-43A5-A0D0-B2A2CDB6DD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3098" y="1437922"/>
            <a:ext cx="457200" cy="457200"/>
          </a:xfrm>
          <a:prstGeom prst="rect">
            <a:avLst/>
          </a:prstGeom>
        </p:spPr>
      </p:pic>
      <p:pic>
        <p:nvPicPr>
          <p:cNvPr id="21" name="Graphic 20" descr="Checkmark">
            <a:extLst>
              <a:ext uri="{FF2B5EF4-FFF2-40B4-BE49-F238E27FC236}">
                <a16:creationId xmlns:a16="http://schemas.microsoft.com/office/drawing/2014/main" id="{4250C525-4F92-4DC7-9FC0-FC0CC47DB17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0336" y="1660731"/>
            <a:ext cx="182880" cy="182880"/>
          </a:xfrm>
          <a:prstGeom prst="rect">
            <a:avLst/>
          </a:prstGeom>
        </p:spPr>
      </p:pic>
      <p:sp>
        <p:nvSpPr>
          <p:cNvPr id="24" name="Rectangle: Diagonal Corners Snipped 23">
            <a:extLst>
              <a:ext uri="{FF2B5EF4-FFF2-40B4-BE49-F238E27FC236}">
                <a16:creationId xmlns:a16="http://schemas.microsoft.com/office/drawing/2014/main" id="{04A2D44A-3293-4D24-B063-E4257B83976D}"/>
              </a:ext>
            </a:extLst>
          </p:cNvPr>
          <p:cNvSpPr/>
          <p:nvPr/>
        </p:nvSpPr>
        <p:spPr>
          <a:xfrm>
            <a:off x="518782" y="1193424"/>
            <a:ext cx="5007086" cy="234733"/>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Training</a:t>
            </a:r>
          </a:p>
        </p:txBody>
      </p:sp>
      <p:sp>
        <p:nvSpPr>
          <p:cNvPr id="25" name="Rectangle: Diagonal Corners Snipped 24">
            <a:extLst>
              <a:ext uri="{FF2B5EF4-FFF2-40B4-BE49-F238E27FC236}">
                <a16:creationId xmlns:a16="http://schemas.microsoft.com/office/drawing/2014/main" id="{C5FF49E4-FA7E-49F5-8E37-58B87E758B3C}"/>
              </a:ext>
            </a:extLst>
          </p:cNvPr>
          <p:cNvSpPr/>
          <p:nvPr/>
        </p:nvSpPr>
        <p:spPr>
          <a:xfrm>
            <a:off x="516818" y="2400300"/>
            <a:ext cx="5007086" cy="234733"/>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Toolkits</a:t>
            </a:r>
            <a:endParaRPr lang="en-US" sz="1167" b="1" dirty="0"/>
          </a:p>
        </p:txBody>
      </p:sp>
      <p:graphicFrame>
        <p:nvGraphicFramePr>
          <p:cNvPr id="14" name="Table 13">
            <a:extLst>
              <a:ext uri="{FF2B5EF4-FFF2-40B4-BE49-F238E27FC236}">
                <a16:creationId xmlns:a16="http://schemas.microsoft.com/office/drawing/2014/main" id="{D810AD3D-878D-4B62-B4FC-FAB731C68683}"/>
              </a:ext>
            </a:extLst>
          </p:cNvPr>
          <p:cNvGraphicFramePr>
            <a:graphicFrameLocks noGrp="1"/>
          </p:cNvGraphicFramePr>
          <p:nvPr>
            <p:extLst>
              <p:ext uri="{D42A27DB-BD31-4B8C-83A1-F6EECF244321}">
                <p14:modId xmlns:p14="http://schemas.microsoft.com/office/powerpoint/2010/main" val="680679562"/>
              </p:ext>
            </p:extLst>
          </p:nvPr>
        </p:nvGraphicFramePr>
        <p:xfrm>
          <a:off x="5734410" y="1409700"/>
          <a:ext cx="3942301" cy="3429000"/>
        </p:xfrm>
        <a:graphic>
          <a:graphicData uri="http://schemas.openxmlformats.org/drawingml/2006/table">
            <a:tbl>
              <a:tblPr bandRow="1">
                <a:tableStyleId>{21E4AEA4-8DFA-4A89-87EB-49C32662AFE0}</a:tableStyleId>
              </a:tblPr>
              <a:tblGrid>
                <a:gridCol w="3942301">
                  <a:extLst>
                    <a:ext uri="{9D8B030D-6E8A-4147-A177-3AD203B41FA5}">
                      <a16:colId xmlns:a16="http://schemas.microsoft.com/office/drawing/2014/main" val="2743175730"/>
                    </a:ext>
                  </a:extLst>
                </a:gridCol>
              </a:tblGrid>
              <a:tr h="1463040">
                <a:tc>
                  <a:txBody>
                    <a:bodyPr/>
                    <a:lstStyle/>
                    <a:p>
                      <a:pPr marL="1374775" indent="0">
                        <a:buSzPct val="125000"/>
                        <a:buFont typeface="Arial" panose="020B0604020202020204" pitchFamily="34" charset="0"/>
                        <a:buNone/>
                      </a:pPr>
                      <a:r>
                        <a:rPr lang="en-US" sz="1100" b="1" dirty="0">
                          <a:solidFill>
                            <a:srgbClr val="003F72"/>
                          </a:solidFill>
                        </a:rPr>
                        <a:t>The VA Welcome Kit</a:t>
                      </a:r>
                      <a:r>
                        <a:rPr lang="en-US" sz="1100" dirty="0">
                          <a:solidFill>
                            <a:srgbClr val="003F72"/>
                          </a:solidFill>
                        </a:rPr>
                        <a:t> gives customers clear and accurate guided journeys to navigate VA’s comprehensive offerings </a:t>
                      </a:r>
                    </a:p>
                    <a:p>
                      <a:pPr marL="16573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strike="noStrike" kern="1200" dirty="0">
                          <a:solidFill>
                            <a:srgbClr val="003F72"/>
                          </a:solidFill>
                          <a:latin typeface="+mn-lt"/>
                          <a:ea typeface="+mn-ea"/>
                          <a:cs typeface="+mn-cs"/>
                        </a:rPr>
                        <a:t>1.3M+ downloads</a:t>
                      </a:r>
                    </a:p>
                    <a:p>
                      <a:pPr marL="16573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strike="noStrike" kern="1200" dirty="0">
                          <a:solidFill>
                            <a:srgbClr val="003F72"/>
                          </a:solidFill>
                          <a:latin typeface="+mn-lt"/>
                          <a:ea typeface="+mn-ea"/>
                          <a:cs typeface="+mn-cs"/>
                        </a:rPr>
                        <a:t>260,000 printed and distributed</a:t>
                      </a:r>
                      <a:r>
                        <a:rPr lang="en-US" sz="1100" u="none" strike="noStrike" kern="1200" dirty="0">
                          <a:solidFill>
                            <a:srgbClr val="003F72"/>
                          </a:solidFill>
                          <a:latin typeface="+mn-lt"/>
                          <a:ea typeface="+mn-ea"/>
                          <a:cs typeface="+mn-cs"/>
                        </a:rPr>
                        <a:t> across VA and to non-VA stakeholders, including Veterans Service Organizations, Congress and others</a:t>
                      </a:r>
                    </a:p>
                  </a:txBody>
                  <a:tcPr marL="76200" marR="76200" marT="38100" marB="0">
                    <a:solidFill>
                      <a:schemeClr val="bg1"/>
                    </a:solidFill>
                  </a:tcPr>
                </a:tc>
                <a:extLst>
                  <a:ext uri="{0D108BD9-81ED-4DB2-BD59-A6C34878D82A}">
                    <a16:rowId xmlns:a16="http://schemas.microsoft.com/office/drawing/2014/main" val="3666370046"/>
                  </a:ext>
                </a:extLst>
              </a:tr>
              <a:tr h="1737360">
                <a:tc>
                  <a:txBody>
                    <a:bodyPr/>
                    <a:lstStyle/>
                    <a:p>
                      <a:pPr marL="1374775" marR="0" lvl="0" indent="0" algn="l" defTabSz="4572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lang="en-US" sz="1100" b="1" dirty="0">
                          <a:solidFill>
                            <a:srgbClr val="003F72"/>
                          </a:solidFill>
                        </a:rPr>
                        <a:t>Quick Start Guides</a:t>
                      </a:r>
                      <a:r>
                        <a:rPr lang="en-US" sz="1100" dirty="0">
                          <a:solidFill>
                            <a:srgbClr val="003F72"/>
                          </a:solidFill>
                        </a:rPr>
                        <a:t> describe in simple steps and plain language how to access specific VA benefits and services; </a:t>
                      </a:r>
                      <a:r>
                        <a:rPr lang="en-US" sz="1100" b="1" dirty="0">
                          <a:solidFill>
                            <a:srgbClr val="003F72"/>
                          </a:solidFill>
                        </a:rPr>
                        <a:t>currently 14 guides are available </a:t>
                      </a:r>
                      <a:r>
                        <a:rPr lang="en-US" sz="1100" dirty="0">
                          <a:solidFill>
                            <a:srgbClr val="003F72"/>
                          </a:solidFill>
                        </a:rPr>
                        <a:t>on VA.gov such as: </a:t>
                      </a:r>
                    </a:p>
                    <a:p>
                      <a:pPr marL="16573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none" strike="noStrike" kern="1200" dirty="0">
                          <a:solidFill>
                            <a:srgbClr val="003F72"/>
                          </a:solidFill>
                          <a:latin typeface="+mn-lt"/>
                          <a:ea typeface="+mn-ea"/>
                          <a:cs typeface="+mn-cs"/>
                        </a:rPr>
                        <a:t>Applying for a Disability Rating, Education Benefits, Survivor Benefits and VA Health Care</a:t>
                      </a:r>
                    </a:p>
                    <a:p>
                      <a:pPr marL="16573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none" strike="noStrike" kern="1200" dirty="0">
                          <a:solidFill>
                            <a:srgbClr val="003F72"/>
                          </a:solidFill>
                          <a:latin typeface="+mn-lt"/>
                          <a:ea typeface="+mn-ea"/>
                          <a:cs typeface="+mn-cs"/>
                        </a:rPr>
                        <a:t>Getting Started with Health Services for Women Veterans, Caregiver Benefits, and Mental Health Services</a:t>
                      </a:r>
                    </a:p>
                  </a:txBody>
                  <a:tcPr marL="76200" marR="76200" marT="38100" marB="0">
                    <a:solidFill>
                      <a:schemeClr val="bg1"/>
                    </a:solidFill>
                  </a:tcPr>
                </a:tc>
                <a:extLst>
                  <a:ext uri="{0D108BD9-81ED-4DB2-BD59-A6C34878D82A}">
                    <a16:rowId xmlns:a16="http://schemas.microsoft.com/office/drawing/2014/main" val="1416861174"/>
                  </a:ext>
                </a:extLst>
              </a:tr>
            </a:tbl>
          </a:graphicData>
        </a:graphic>
      </p:graphicFrame>
      <p:sp>
        <p:nvSpPr>
          <p:cNvPr id="16" name="Rectangle: Diagonal Corners Snipped 15">
            <a:extLst>
              <a:ext uri="{FF2B5EF4-FFF2-40B4-BE49-F238E27FC236}">
                <a16:creationId xmlns:a16="http://schemas.microsoft.com/office/drawing/2014/main" id="{CB82FA54-7C75-4EAF-A85C-9A842EE4CFD7}"/>
              </a:ext>
            </a:extLst>
          </p:cNvPr>
          <p:cNvSpPr/>
          <p:nvPr/>
        </p:nvSpPr>
        <p:spPr>
          <a:xfrm>
            <a:off x="5842000" y="1193424"/>
            <a:ext cx="3820782" cy="234733"/>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VA Welcome Kit &amp; Quick Start Guides</a:t>
            </a:r>
          </a:p>
        </p:txBody>
      </p:sp>
      <p:pic>
        <p:nvPicPr>
          <p:cNvPr id="6" name="Graphic 5" descr="Raised hand">
            <a:extLst>
              <a:ext uri="{FF2B5EF4-FFF2-40B4-BE49-F238E27FC236}">
                <a16:creationId xmlns:a16="http://schemas.microsoft.com/office/drawing/2014/main" id="{31D190B6-F393-40FE-AF10-ABFCE6FA4FD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538" y="4104604"/>
            <a:ext cx="365760" cy="36576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77641356-9609-4D6D-8940-02A2F66D152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42000" y="1485900"/>
            <a:ext cx="1188720" cy="1542848"/>
          </a:xfrm>
          <a:prstGeom prst="rect">
            <a:avLst/>
          </a:prstGeom>
          <a:ln>
            <a:solidFill>
              <a:srgbClr val="003F72"/>
            </a:solidFill>
          </a:ln>
        </p:spPr>
      </p:pic>
      <p:pic>
        <p:nvPicPr>
          <p:cNvPr id="22" name="Picture 21" descr="Timeline&#10;&#10;Description automatically generated">
            <a:extLst>
              <a:ext uri="{FF2B5EF4-FFF2-40B4-BE49-F238E27FC236}">
                <a16:creationId xmlns:a16="http://schemas.microsoft.com/office/drawing/2014/main" id="{87BBC3FC-C847-433F-874D-DA1A08C9E39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42000" y="3101479"/>
            <a:ext cx="1188720" cy="1535360"/>
          </a:xfrm>
          <a:prstGeom prst="rect">
            <a:avLst/>
          </a:prstGeom>
          <a:ln>
            <a:solidFill>
              <a:srgbClr val="003F72"/>
            </a:solidFill>
          </a:ln>
        </p:spPr>
      </p:pic>
    </p:spTree>
    <p:extLst>
      <p:ext uri="{BB962C8B-B14F-4D97-AF65-F5344CB8AC3E}">
        <p14:creationId xmlns:p14="http://schemas.microsoft.com/office/powerpoint/2010/main" val="361840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4348C912-5E2B-42D2-A620-6F0D0C5CE728}"/>
              </a:ext>
            </a:extLst>
          </p:cNvPr>
          <p:cNvSpPr>
            <a:spLocks noGrp="1"/>
          </p:cNvSpPr>
          <p:nvPr>
            <p:ph type="title"/>
          </p:nvPr>
        </p:nvSpPr>
        <p:spPr/>
        <p:txBody>
          <a:bodyPr>
            <a:normAutofit/>
          </a:bodyPr>
          <a:lstStyle/>
          <a:p>
            <a:r>
              <a:rPr lang="en-US" dirty="0"/>
              <a:t>CX Technology</a:t>
            </a:r>
          </a:p>
        </p:txBody>
      </p:sp>
      <p:sp>
        <p:nvSpPr>
          <p:cNvPr id="6" name="Rectangle 5">
            <a:extLst>
              <a:ext uri="{FF2B5EF4-FFF2-40B4-BE49-F238E27FC236}">
                <a16:creationId xmlns:a16="http://schemas.microsoft.com/office/drawing/2014/main" id="{925D46D5-5C1D-41F1-BED0-748361F079CC}"/>
              </a:ext>
            </a:extLst>
          </p:cNvPr>
          <p:cNvSpPr/>
          <p:nvPr/>
        </p:nvSpPr>
        <p:spPr>
          <a:xfrm>
            <a:off x="7213600" y="1219200"/>
            <a:ext cx="2368837" cy="952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3F72"/>
                </a:solidFill>
              </a:rPr>
              <a:t>Enterprise Data </a:t>
            </a:r>
          </a:p>
          <a:p>
            <a:pPr algn="ctr"/>
            <a:r>
              <a:rPr lang="en-US" sz="1400" b="1" dirty="0">
                <a:solidFill>
                  <a:srgbClr val="003F72"/>
                </a:solidFill>
              </a:rPr>
              <a:t>Management</a:t>
            </a:r>
          </a:p>
        </p:txBody>
      </p:sp>
      <p:pic>
        <p:nvPicPr>
          <p:cNvPr id="8" name="Graphic 7" descr="Database">
            <a:extLst>
              <a:ext uri="{FF2B5EF4-FFF2-40B4-BE49-F238E27FC236}">
                <a16:creationId xmlns:a16="http://schemas.microsoft.com/office/drawing/2014/main" id="{D86A5FB4-FFBA-4AB9-BBFC-6110EB4B0E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9263" y="647700"/>
            <a:ext cx="914400" cy="914400"/>
          </a:xfrm>
          <a:prstGeom prst="rect">
            <a:avLst/>
          </a:prstGeom>
        </p:spPr>
      </p:pic>
      <p:pic>
        <p:nvPicPr>
          <p:cNvPr id="14" name="Graphic 13" descr="Call center">
            <a:extLst>
              <a:ext uri="{FF2B5EF4-FFF2-40B4-BE49-F238E27FC236}">
                <a16:creationId xmlns:a16="http://schemas.microsoft.com/office/drawing/2014/main" id="{7E7E01FD-668C-4DDF-B8CE-E836396A64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9262" y="2092477"/>
            <a:ext cx="914401" cy="914400"/>
          </a:xfrm>
          <a:prstGeom prst="rect">
            <a:avLst/>
          </a:prstGeom>
        </p:spPr>
      </p:pic>
      <p:sp>
        <p:nvSpPr>
          <p:cNvPr id="15" name="Rectangle 14">
            <a:extLst>
              <a:ext uri="{FF2B5EF4-FFF2-40B4-BE49-F238E27FC236}">
                <a16:creationId xmlns:a16="http://schemas.microsoft.com/office/drawing/2014/main" id="{EB6CA2E5-8038-4C79-8E43-7C92FEDDCC3A}"/>
              </a:ext>
            </a:extLst>
          </p:cNvPr>
          <p:cNvSpPr/>
          <p:nvPr/>
        </p:nvSpPr>
        <p:spPr>
          <a:xfrm>
            <a:off x="7213601" y="2667000"/>
            <a:ext cx="2368837" cy="952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3F72"/>
                </a:solidFill>
              </a:rPr>
              <a:t>Contact Center Modernization</a:t>
            </a:r>
          </a:p>
        </p:txBody>
      </p:sp>
      <p:pic>
        <p:nvPicPr>
          <p:cNvPr id="19" name="Graphic 18" descr="Plug">
            <a:extLst>
              <a:ext uri="{FF2B5EF4-FFF2-40B4-BE49-F238E27FC236}">
                <a16:creationId xmlns:a16="http://schemas.microsoft.com/office/drawing/2014/main" id="{3466D7BB-8CE1-4D80-B8D8-056BCE73EB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39263" y="3670303"/>
            <a:ext cx="914400" cy="914400"/>
          </a:xfrm>
          <a:prstGeom prst="rect">
            <a:avLst/>
          </a:prstGeom>
        </p:spPr>
      </p:pic>
      <p:sp>
        <p:nvSpPr>
          <p:cNvPr id="22" name="Rectangle 21">
            <a:extLst>
              <a:ext uri="{FF2B5EF4-FFF2-40B4-BE49-F238E27FC236}">
                <a16:creationId xmlns:a16="http://schemas.microsoft.com/office/drawing/2014/main" id="{E382B062-3B8E-42FB-A1C0-853ADC8A759A}"/>
              </a:ext>
            </a:extLst>
          </p:cNvPr>
          <p:cNvSpPr/>
          <p:nvPr/>
        </p:nvSpPr>
        <p:spPr>
          <a:xfrm>
            <a:off x="7213600" y="4254499"/>
            <a:ext cx="2368837" cy="8890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3F72"/>
                </a:solidFill>
              </a:rPr>
              <a:t>Digital Modernization</a:t>
            </a:r>
          </a:p>
        </p:txBody>
      </p:sp>
      <p:sp>
        <p:nvSpPr>
          <p:cNvPr id="26" name="Arrow: U-Turn 25">
            <a:extLst>
              <a:ext uri="{FF2B5EF4-FFF2-40B4-BE49-F238E27FC236}">
                <a16:creationId xmlns:a16="http://schemas.microsoft.com/office/drawing/2014/main" id="{93B812E1-82A4-4B5B-BDF5-CCA0CB79AB7A}"/>
              </a:ext>
            </a:extLst>
          </p:cNvPr>
          <p:cNvSpPr/>
          <p:nvPr/>
        </p:nvSpPr>
        <p:spPr>
          <a:xfrm rot="5400000" flipH="1">
            <a:off x="8337106" y="1511648"/>
            <a:ext cx="1804865" cy="685800"/>
          </a:xfrm>
          <a:prstGeom prst="uturnArrow">
            <a:avLst>
              <a:gd name="adj1" fmla="val 13756"/>
              <a:gd name="adj2" fmla="val 25000"/>
              <a:gd name="adj3" fmla="val 23501"/>
              <a:gd name="adj4" fmla="val 50000"/>
              <a:gd name="adj5" fmla="val 100000"/>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24" name="Arrow: U-Turn 23">
            <a:extLst>
              <a:ext uri="{FF2B5EF4-FFF2-40B4-BE49-F238E27FC236}">
                <a16:creationId xmlns:a16="http://schemas.microsoft.com/office/drawing/2014/main" id="{3227131C-8F4F-4F2A-A97E-E66BBB574C81}"/>
              </a:ext>
            </a:extLst>
          </p:cNvPr>
          <p:cNvSpPr/>
          <p:nvPr/>
        </p:nvSpPr>
        <p:spPr>
          <a:xfrm rot="5400000">
            <a:off x="8337105" y="3221266"/>
            <a:ext cx="1804869" cy="685800"/>
          </a:xfrm>
          <a:prstGeom prst="uturnArrow">
            <a:avLst>
              <a:gd name="adj1" fmla="val 13756"/>
              <a:gd name="adj2" fmla="val 25000"/>
              <a:gd name="adj3" fmla="val 23501"/>
              <a:gd name="adj4" fmla="val 50000"/>
              <a:gd name="adj5" fmla="val 100000"/>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27" name="Arrow: U-Turn 26">
            <a:extLst>
              <a:ext uri="{FF2B5EF4-FFF2-40B4-BE49-F238E27FC236}">
                <a16:creationId xmlns:a16="http://schemas.microsoft.com/office/drawing/2014/main" id="{16A612D0-FECB-4C8A-8B8E-81ECCA393F6E}"/>
              </a:ext>
            </a:extLst>
          </p:cNvPr>
          <p:cNvSpPr/>
          <p:nvPr/>
        </p:nvSpPr>
        <p:spPr>
          <a:xfrm rot="16200000" flipH="1">
            <a:off x="6654071" y="1588233"/>
            <a:ext cx="1804865" cy="685800"/>
          </a:xfrm>
          <a:prstGeom prst="uturnArrow">
            <a:avLst>
              <a:gd name="adj1" fmla="val 13756"/>
              <a:gd name="adj2" fmla="val 25000"/>
              <a:gd name="adj3" fmla="val 23501"/>
              <a:gd name="adj4" fmla="val 50000"/>
              <a:gd name="adj5" fmla="val 100000"/>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28" name="Arrow: U-Turn 27">
            <a:extLst>
              <a:ext uri="{FF2B5EF4-FFF2-40B4-BE49-F238E27FC236}">
                <a16:creationId xmlns:a16="http://schemas.microsoft.com/office/drawing/2014/main" id="{124EA188-F43B-4BD1-9C19-82940A441B05}"/>
              </a:ext>
            </a:extLst>
          </p:cNvPr>
          <p:cNvSpPr/>
          <p:nvPr/>
        </p:nvSpPr>
        <p:spPr>
          <a:xfrm rot="16200000">
            <a:off x="6654071" y="3059966"/>
            <a:ext cx="1804867" cy="685800"/>
          </a:xfrm>
          <a:prstGeom prst="uturnArrow">
            <a:avLst>
              <a:gd name="adj1" fmla="val 13756"/>
              <a:gd name="adj2" fmla="val 25000"/>
              <a:gd name="adj3" fmla="val 23501"/>
              <a:gd name="adj4" fmla="val 50000"/>
              <a:gd name="adj5" fmla="val 100000"/>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graphicFrame>
        <p:nvGraphicFramePr>
          <p:cNvPr id="16" name="Table 15">
            <a:extLst>
              <a:ext uri="{FF2B5EF4-FFF2-40B4-BE49-F238E27FC236}">
                <a16:creationId xmlns:a16="http://schemas.microsoft.com/office/drawing/2014/main" id="{D09E4A0F-F226-49E7-A13E-7BA31321B204}"/>
              </a:ext>
            </a:extLst>
          </p:cNvPr>
          <p:cNvGraphicFramePr>
            <a:graphicFrameLocks noGrp="1"/>
          </p:cNvGraphicFramePr>
          <p:nvPr>
            <p:extLst>
              <p:ext uri="{D42A27DB-BD31-4B8C-83A1-F6EECF244321}">
                <p14:modId xmlns:p14="http://schemas.microsoft.com/office/powerpoint/2010/main" val="1183808557"/>
              </p:ext>
            </p:extLst>
          </p:nvPr>
        </p:nvGraphicFramePr>
        <p:xfrm>
          <a:off x="508000" y="701040"/>
          <a:ext cx="6400800" cy="4061460"/>
        </p:xfrm>
        <a:graphic>
          <a:graphicData uri="http://schemas.openxmlformats.org/drawingml/2006/table">
            <a:tbl>
              <a:tblPr bandRow="1">
                <a:tableStyleId>{21E4AEA4-8DFA-4A89-87EB-49C32662AFE0}</a:tableStyleId>
              </a:tblPr>
              <a:tblGrid>
                <a:gridCol w="6400800">
                  <a:extLst>
                    <a:ext uri="{9D8B030D-6E8A-4147-A177-3AD203B41FA5}">
                      <a16:colId xmlns:a16="http://schemas.microsoft.com/office/drawing/2014/main" val="1567328549"/>
                    </a:ext>
                  </a:extLst>
                </a:gridCol>
              </a:tblGrid>
              <a:tr h="304800">
                <a:tc>
                  <a:txBody>
                    <a:bodyPr/>
                    <a:lstStyle/>
                    <a:p>
                      <a:pPr marL="0" lvl="0" indent="0" defTabSz="914400">
                        <a:spcBef>
                          <a:spcPts val="0"/>
                        </a:spcBef>
                        <a:buNone/>
                        <a:defRPr/>
                      </a:pPr>
                      <a:r>
                        <a:rPr lang="en-US" sz="1200" b="1" dirty="0">
                          <a:solidFill>
                            <a:srgbClr val="003F72"/>
                          </a:solidFill>
                        </a:rPr>
                        <a:t>Enterprise Data Management</a:t>
                      </a:r>
                      <a:endParaRPr lang="en-US" sz="1200" dirty="0">
                        <a:solidFill>
                          <a:srgbClr val="003F72"/>
                        </a:solidFill>
                      </a:endParaRPr>
                    </a:p>
                  </a:txBody>
                  <a:tcPr marL="76200" marR="76200" marT="38100" marB="0" anchor="ctr">
                    <a:solidFill>
                      <a:schemeClr val="bg1"/>
                    </a:solidFill>
                  </a:tcPr>
                </a:tc>
                <a:extLst>
                  <a:ext uri="{0D108BD9-81ED-4DB2-BD59-A6C34878D82A}">
                    <a16:rowId xmlns:a16="http://schemas.microsoft.com/office/drawing/2014/main" val="656243536"/>
                  </a:ext>
                </a:extLst>
              </a:tr>
              <a:tr h="822960">
                <a:tc>
                  <a:txBody>
                    <a:bodyPr/>
                    <a:lstStyle/>
                    <a:p>
                      <a:pPr marL="0" indent="0" defTabSz="914400">
                        <a:spcBef>
                          <a:spcPts val="0"/>
                        </a:spcBef>
                        <a:buNone/>
                      </a:pPr>
                      <a:r>
                        <a:rPr lang="en-US" sz="1200" dirty="0">
                          <a:solidFill>
                            <a:srgbClr val="003F72"/>
                          </a:solidFill>
                        </a:rPr>
                        <a:t>Building a Veteran-centric information infrastructure, VEO’s Enterprise Data Management enables VA to deliver seamless contact center and digital experiences for Veterans and their supporters</a:t>
                      </a:r>
                    </a:p>
                    <a:p>
                      <a:pPr marL="457200" indent="-225425">
                        <a:buFont typeface="Arial" panose="020B0604020202020204" pitchFamily="34" charset="0"/>
                        <a:buChar char="•"/>
                      </a:pPr>
                      <a:r>
                        <a:rPr lang="en-US" sz="1200" dirty="0">
                          <a:solidFill>
                            <a:srgbClr val="003F72"/>
                          </a:solidFill>
                        </a:rPr>
                        <a:t>Business owner for VA Profile, the authoritative source for </a:t>
                      </a:r>
                      <a:r>
                        <a:rPr lang="en-US" sz="1200" b="1" dirty="0">
                          <a:solidFill>
                            <a:srgbClr val="003F72"/>
                          </a:solidFill>
                        </a:rPr>
                        <a:t>14.5M+ Veterans’ customer data profiles</a:t>
                      </a:r>
                      <a:r>
                        <a:rPr lang="en-US" sz="1200" dirty="0">
                          <a:solidFill>
                            <a:srgbClr val="003F72"/>
                          </a:solidFill>
                        </a:rPr>
                        <a:t>, which automatically updates across VA systems</a:t>
                      </a:r>
                    </a:p>
                  </a:txBody>
                  <a:tcPr marL="76200" marR="76200" marT="38100" marB="38100">
                    <a:solidFill>
                      <a:schemeClr val="bg1"/>
                    </a:solidFill>
                  </a:tcPr>
                </a:tc>
                <a:extLst>
                  <a:ext uri="{0D108BD9-81ED-4DB2-BD59-A6C34878D82A}">
                    <a16:rowId xmlns:a16="http://schemas.microsoft.com/office/drawing/2014/main" val="3653655643"/>
                  </a:ext>
                </a:extLst>
              </a:tr>
              <a:tr h="304800">
                <a:tc>
                  <a:txBody>
                    <a:bodyPr/>
                    <a:lstStyle/>
                    <a:p>
                      <a:pPr marL="0" lvl="0" indent="0" defTabSz="914400">
                        <a:spcBef>
                          <a:spcPts val="0"/>
                        </a:spcBef>
                        <a:buNone/>
                        <a:defRPr/>
                      </a:pPr>
                      <a:endParaRPr lang="en-US" sz="1200" b="1" dirty="0">
                        <a:solidFill>
                          <a:srgbClr val="003F72"/>
                        </a:solidFill>
                      </a:endParaRPr>
                    </a:p>
                    <a:p>
                      <a:pPr marL="0" lvl="0" indent="0" defTabSz="914400">
                        <a:spcBef>
                          <a:spcPts val="0"/>
                        </a:spcBef>
                        <a:buNone/>
                        <a:defRPr/>
                      </a:pPr>
                      <a:r>
                        <a:rPr lang="en-US" sz="1200" b="1" dirty="0">
                          <a:solidFill>
                            <a:srgbClr val="003F72"/>
                          </a:solidFill>
                        </a:rPr>
                        <a:t>Contact Center Modernization</a:t>
                      </a:r>
                      <a:endParaRPr lang="en-US" sz="1200" kern="1200" dirty="0">
                        <a:solidFill>
                          <a:srgbClr val="003F72"/>
                        </a:solidFill>
                        <a:latin typeface="+mn-lt"/>
                        <a:ea typeface="+mn-ea"/>
                        <a:cs typeface="+mn-cs"/>
                      </a:endParaRPr>
                    </a:p>
                  </a:txBody>
                  <a:tcPr marL="76200" marR="76200" marT="38100" marB="0" anchor="ctr">
                    <a:solidFill>
                      <a:schemeClr val="bg1"/>
                    </a:solidFill>
                  </a:tcPr>
                </a:tc>
                <a:extLst>
                  <a:ext uri="{0D108BD9-81ED-4DB2-BD59-A6C34878D82A}">
                    <a16:rowId xmlns:a16="http://schemas.microsoft.com/office/drawing/2014/main" val="778716038"/>
                  </a:ext>
                </a:extLst>
              </a:tr>
              <a:tr h="1143000">
                <a:tc>
                  <a:txBody>
                    <a:bodyPr/>
                    <a:lstStyle/>
                    <a:p>
                      <a:pPr marL="0" indent="0" defTabSz="914400">
                        <a:spcBef>
                          <a:spcPts val="0"/>
                        </a:spcBef>
                        <a:buNone/>
                      </a:pPr>
                      <a:r>
                        <a:rPr lang="en-US" sz="1200" dirty="0">
                          <a:solidFill>
                            <a:srgbClr val="003F72"/>
                          </a:solidFill>
                        </a:rPr>
                        <a:t>Enhancing personalized customer experiences</a:t>
                      </a:r>
                    </a:p>
                    <a:p>
                      <a:pPr marL="460375" indent="-228600" defTabSz="914400">
                        <a:spcBef>
                          <a:spcPts val="0"/>
                        </a:spcBef>
                        <a:buFont typeface="Arial" panose="020B0604020202020204" pitchFamily="34" charset="0"/>
                        <a:buChar char="•"/>
                      </a:pPr>
                      <a:r>
                        <a:rPr lang="en-US" sz="1200" dirty="0">
                          <a:solidFill>
                            <a:srgbClr val="003F72"/>
                          </a:solidFill>
                        </a:rPr>
                        <a:t>Provides common Customer Relationship Management software platform across VA contact centers to provide a single view of the Veteran</a:t>
                      </a:r>
                    </a:p>
                    <a:p>
                      <a:pPr marL="460375" indent="-228600" defTabSz="914400">
                        <a:spcBef>
                          <a:spcPts val="0"/>
                        </a:spcBef>
                        <a:buFont typeface="Arial" panose="020B0604020202020204" pitchFamily="34" charset="0"/>
                        <a:buChar char="•"/>
                      </a:pPr>
                      <a:r>
                        <a:rPr lang="en-US" sz="1200" dirty="0">
                          <a:solidFill>
                            <a:srgbClr val="003F72"/>
                          </a:solidFill>
                        </a:rPr>
                        <a:t>For the first time, Veterans can now update an address by phone and online, and updates will be captured across VHA and VBA systems – </a:t>
                      </a:r>
                      <a:r>
                        <a:rPr lang="en-US" sz="1200" b="1" dirty="0">
                          <a:solidFill>
                            <a:srgbClr val="003F72"/>
                          </a:solidFill>
                        </a:rPr>
                        <a:t>650,000+ Veteran updates to their contact information</a:t>
                      </a:r>
                    </a:p>
                  </a:txBody>
                  <a:tcPr marL="76200" marR="76200" marT="38100" marB="38100">
                    <a:solidFill>
                      <a:schemeClr val="bg1"/>
                    </a:solidFill>
                  </a:tcPr>
                </a:tc>
                <a:extLst>
                  <a:ext uri="{0D108BD9-81ED-4DB2-BD59-A6C34878D82A}">
                    <a16:rowId xmlns:a16="http://schemas.microsoft.com/office/drawing/2014/main" val="3298977820"/>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F72"/>
                          </a:solidFill>
                        </a:rPr>
                        <a:t>Digital Modernization</a:t>
                      </a:r>
                      <a:endParaRPr lang="en-US" sz="1200" dirty="0">
                        <a:solidFill>
                          <a:srgbClr val="003F72"/>
                        </a:solidFill>
                      </a:endParaRPr>
                    </a:p>
                  </a:txBody>
                  <a:tcPr marL="76200" marR="76200" marT="38100" marB="0" anchor="ctr">
                    <a:solidFill>
                      <a:schemeClr val="bg1"/>
                    </a:solidFill>
                  </a:tcPr>
                </a:tc>
                <a:extLst>
                  <a:ext uri="{0D108BD9-81ED-4DB2-BD59-A6C34878D82A}">
                    <a16:rowId xmlns:a16="http://schemas.microsoft.com/office/drawing/2014/main" val="3723276239"/>
                  </a:ext>
                </a:extLst>
              </a:tr>
              <a:tr h="990600">
                <a:tc>
                  <a:txBody>
                    <a:bodyPr/>
                    <a:lstStyle/>
                    <a:p>
                      <a:pPr marL="0" lvl="0" indent="0" defTabSz="914400">
                        <a:spcBef>
                          <a:spcPts val="0"/>
                        </a:spcBef>
                        <a:buNone/>
                      </a:pPr>
                      <a:r>
                        <a:rPr lang="en-US" sz="1200" dirty="0">
                          <a:solidFill>
                            <a:srgbClr val="003F72"/>
                          </a:solidFill>
                        </a:rPr>
                        <a:t>Making it easier for Veterans to access and navigate VA services online</a:t>
                      </a:r>
                      <a:endParaRPr lang="en-US" sz="1200" b="1" dirty="0">
                        <a:solidFill>
                          <a:srgbClr val="003F72"/>
                        </a:solidFill>
                      </a:endParaRPr>
                    </a:p>
                    <a:p>
                      <a:pPr marL="460375" indent="-228600" defTabSz="914400">
                        <a:spcBef>
                          <a:spcPts val="0"/>
                        </a:spcBef>
                        <a:buFont typeface="Arial" panose="020B0604020202020204" pitchFamily="34" charset="0"/>
                        <a:buChar char="•"/>
                      </a:pPr>
                      <a:r>
                        <a:rPr lang="en-US" sz="1200" dirty="0">
                          <a:solidFill>
                            <a:srgbClr val="003F72"/>
                          </a:solidFill>
                        </a:rPr>
                        <a:t>Relaunch of VA.gov as redesigned based on Veteran feedback and preferences providing a single digital front-door to access all VA services</a:t>
                      </a:r>
                    </a:p>
                    <a:p>
                      <a:pPr marL="460375" indent="-228600" defTabSz="914400">
                        <a:spcBef>
                          <a:spcPts val="0"/>
                        </a:spcBef>
                        <a:buFont typeface="Arial" panose="020B0604020202020204" pitchFamily="34" charset="0"/>
                        <a:buChar char="•"/>
                      </a:pPr>
                      <a:r>
                        <a:rPr lang="en-US" sz="1200" dirty="0">
                          <a:solidFill>
                            <a:srgbClr val="003F72"/>
                          </a:solidFill>
                        </a:rPr>
                        <a:t>As a result, average monthly </a:t>
                      </a:r>
                      <a:r>
                        <a:rPr lang="en-US" sz="1200" b="1" dirty="0">
                          <a:solidFill>
                            <a:srgbClr val="003F72"/>
                          </a:solidFill>
                        </a:rPr>
                        <a:t>total users increased by 221% </a:t>
                      </a:r>
                      <a:r>
                        <a:rPr lang="en-US" sz="1200" dirty="0">
                          <a:solidFill>
                            <a:srgbClr val="003F72"/>
                          </a:solidFill>
                        </a:rPr>
                        <a:t>and </a:t>
                      </a:r>
                      <a:r>
                        <a:rPr lang="en-US" sz="1200" b="1" dirty="0">
                          <a:solidFill>
                            <a:srgbClr val="003F72"/>
                          </a:solidFill>
                        </a:rPr>
                        <a:t>user satisfaction increased by 25%</a:t>
                      </a:r>
                      <a:endParaRPr lang="en-US" sz="1200" b="0" dirty="0">
                        <a:solidFill>
                          <a:srgbClr val="003F72"/>
                        </a:solidFill>
                      </a:endParaRPr>
                    </a:p>
                  </a:txBody>
                  <a:tcPr marL="76200" marR="76200" marT="38100" marB="38100">
                    <a:solidFill>
                      <a:schemeClr val="bg1"/>
                    </a:solidFill>
                  </a:tcPr>
                </a:tc>
                <a:extLst>
                  <a:ext uri="{0D108BD9-81ED-4DB2-BD59-A6C34878D82A}">
                    <a16:rowId xmlns:a16="http://schemas.microsoft.com/office/drawing/2014/main" val="587846750"/>
                  </a:ext>
                </a:extLst>
              </a:tr>
            </a:tbl>
          </a:graphicData>
        </a:graphic>
      </p:graphicFrame>
      <p:sp>
        <p:nvSpPr>
          <p:cNvPr id="17" name="Rectangle: Diagonal Corners Snipped 16">
            <a:extLst>
              <a:ext uri="{FF2B5EF4-FFF2-40B4-BE49-F238E27FC236}">
                <a16:creationId xmlns:a16="http://schemas.microsoft.com/office/drawing/2014/main" id="{6A2EE797-91A4-484B-8C16-28A2866E41DF}"/>
              </a:ext>
            </a:extLst>
          </p:cNvPr>
          <p:cNvSpPr/>
          <p:nvPr/>
        </p:nvSpPr>
        <p:spPr>
          <a:xfrm>
            <a:off x="508000" y="701040"/>
            <a:ext cx="6394452" cy="304800"/>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Enterprise Data Management</a:t>
            </a:r>
          </a:p>
        </p:txBody>
      </p:sp>
      <p:sp>
        <p:nvSpPr>
          <p:cNvPr id="18" name="Rectangle: Diagonal Corners Snipped 17">
            <a:extLst>
              <a:ext uri="{FF2B5EF4-FFF2-40B4-BE49-F238E27FC236}">
                <a16:creationId xmlns:a16="http://schemas.microsoft.com/office/drawing/2014/main" id="{A54A5090-2AE9-4E2E-8B79-BB8C76238580}"/>
              </a:ext>
            </a:extLst>
          </p:cNvPr>
          <p:cNvSpPr/>
          <p:nvPr/>
        </p:nvSpPr>
        <p:spPr>
          <a:xfrm>
            <a:off x="508000" y="1920240"/>
            <a:ext cx="6394452" cy="304800"/>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Contact Center Modernization</a:t>
            </a:r>
          </a:p>
        </p:txBody>
      </p:sp>
      <p:sp>
        <p:nvSpPr>
          <p:cNvPr id="20" name="Rectangle: Diagonal Corners Snipped 19">
            <a:extLst>
              <a:ext uri="{FF2B5EF4-FFF2-40B4-BE49-F238E27FC236}">
                <a16:creationId xmlns:a16="http://schemas.microsoft.com/office/drawing/2014/main" id="{DD4AF892-33B5-475C-8CBA-8ECA684B608D}"/>
              </a:ext>
            </a:extLst>
          </p:cNvPr>
          <p:cNvSpPr/>
          <p:nvPr/>
        </p:nvSpPr>
        <p:spPr>
          <a:xfrm>
            <a:off x="514348" y="3467100"/>
            <a:ext cx="6394452" cy="304800"/>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Digital Modernization</a:t>
            </a:r>
          </a:p>
        </p:txBody>
      </p:sp>
    </p:spTree>
    <p:extLst>
      <p:ext uri="{BB962C8B-B14F-4D97-AF65-F5344CB8AC3E}">
        <p14:creationId xmlns:p14="http://schemas.microsoft.com/office/powerpoint/2010/main" val="304036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3391-9A05-4F9E-BAD1-757735F775CE}"/>
              </a:ext>
            </a:extLst>
          </p:cNvPr>
          <p:cNvSpPr>
            <a:spLocks noGrp="1"/>
          </p:cNvSpPr>
          <p:nvPr>
            <p:ph type="title"/>
          </p:nvPr>
        </p:nvSpPr>
        <p:spPr/>
        <p:txBody>
          <a:bodyPr/>
          <a:lstStyle/>
          <a:p>
            <a:r>
              <a:rPr lang="en-US" dirty="0"/>
              <a:t>CX Engagement</a:t>
            </a:r>
          </a:p>
        </p:txBody>
      </p:sp>
      <p:pic>
        <p:nvPicPr>
          <p:cNvPr id="5" name="Picture 4">
            <a:extLst>
              <a:ext uri="{FF2B5EF4-FFF2-40B4-BE49-F238E27FC236}">
                <a16:creationId xmlns:a16="http://schemas.microsoft.com/office/drawing/2014/main" id="{4ED5C635-29C2-47C6-9B1F-CF47ABA4F4E7}"/>
              </a:ext>
            </a:extLst>
          </p:cNvPr>
          <p:cNvPicPr>
            <a:picLocks noChangeAspect="1"/>
          </p:cNvPicPr>
          <p:nvPr/>
        </p:nvPicPr>
        <p:blipFill>
          <a:blip r:embed="rId2"/>
          <a:stretch>
            <a:fillRect/>
          </a:stretch>
        </p:blipFill>
        <p:spPr>
          <a:xfrm>
            <a:off x="7366000" y="683224"/>
            <a:ext cx="1811690" cy="1737360"/>
          </a:xfrm>
          <a:prstGeom prst="rect">
            <a:avLst/>
          </a:prstGeom>
        </p:spPr>
      </p:pic>
      <p:pic>
        <p:nvPicPr>
          <p:cNvPr id="9" name="Picture 8" descr="Graphical user interface, text, website&#10;&#10;Description automatically generated">
            <a:extLst>
              <a:ext uri="{FF2B5EF4-FFF2-40B4-BE49-F238E27FC236}">
                <a16:creationId xmlns:a16="http://schemas.microsoft.com/office/drawing/2014/main" id="{0852F85E-F94C-4E60-B225-2001CA763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2476500"/>
            <a:ext cx="1828800" cy="2456017"/>
          </a:xfrm>
          <a:prstGeom prst="rect">
            <a:avLst/>
          </a:prstGeom>
          <a:ln>
            <a:solidFill>
              <a:srgbClr val="003F72"/>
            </a:solidFill>
          </a:ln>
        </p:spPr>
      </p:pic>
      <p:graphicFrame>
        <p:nvGraphicFramePr>
          <p:cNvPr id="10" name="Table 9">
            <a:extLst>
              <a:ext uri="{FF2B5EF4-FFF2-40B4-BE49-F238E27FC236}">
                <a16:creationId xmlns:a16="http://schemas.microsoft.com/office/drawing/2014/main" id="{F05A8AB8-C958-459F-A2A0-F6FF82187AB5}"/>
              </a:ext>
            </a:extLst>
          </p:cNvPr>
          <p:cNvGraphicFramePr>
            <a:graphicFrameLocks noGrp="1"/>
          </p:cNvGraphicFramePr>
          <p:nvPr>
            <p:extLst>
              <p:ext uri="{D42A27DB-BD31-4B8C-83A1-F6EECF244321}">
                <p14:modId xmlns:p14="http://schemas.microsoft.com/office/powerpoint/2010/main" val="200502618"/>
              </p:ext>
            </p:extLst>
          </p:nvPr>
        </p:nvGraphicFramePr>
        <p:xfrm>
          <a:off x="508000" y="774700"/>
          <a:ext cx="6015398" cy="4018280"/>
        </p:xfrm>
        <a:graphic>
          <a:graphicData uri="http://schemas.openxmlformats.org/drawingml/2006/table">
            <a:tbl>
              <a:tblPr bandRow="1">
                <a:tableStyleId>{21E4AEA4-8DFA-4A89-87EB-49C32662AFE0}</a:tableStyleId>
              </a:tblPr>
              <a:tblGrid>
                <a:gridCol w="6015398">
                  <a:extLst>
                    <a:ext uri="{9D8B030D-6E8A-4147-A177-3AD203B41FA5}">
                      <a16:colId xmlns:a16="http://schemas.microsoft.com/office/drawing/2014/main" val="1567328549"/>
                    </a:ext>
                  </a:extLst>
                </a:gridCol>
              </a:tblGrid>
              <a:tr h="254000">
                <a:tc>
                  <a:txBody>
                    <a:bodyPr/>
                    <a:lstStyle/>
                    <a:p>
                      <a:pPr marL="0" lvl="0" indent="0" defTabSz="914400">
                        <a:spcBef>
                          <a:spcPts val="0"/>
                        </a:spcBef>
                        <a:buNone/>
                        <a:defRPr/>
                      </a:pPr>
                      <a:r>
                        <a:rPr lang="en-US" sz="1100" b="1" dirty="0">
                          <a:solidFill>
                            <a:schemeClr val="bg1"/>
                          </a:solidFill>
                        </a:rPr>
                        <a:t>Veterans’ Families, Caregivers and Survivors Federal Advisory Committee (FAC)</a:t>
                      </a:r>
                    </a:p>
                  </a:txBody>
                  <a:tcPr marL="76200" marR="76200" marT="38100" marB="38100" anchor="ctr">
                    <a:solidFill>
                      <a:schemeClr val="bg1"/>
                    </a:solidFill>
                  </a:tcPr>
                </a:tc>
                <a:extLst>
                  <a:ext uri="{0D108BD9-81ED-4DB2-BD59-A6C34878D82A}">
                    <a16:rowId xmlns:a16="http://schemas.microsoft.com/office/drawing/2014/main" val="656243536"/>
                  </a:ext>
                </a:extLst>
              </a:tr>
              <a:tr h="457200">
                <a:tc>
                  <a:txBody>
                    <a:bodyPr/>
                    <a:lstStyle/>
                    <a:p>
                      <a:pPr marL="228600" indent="-228600">
                        <a:buFont typeface="Arial" panose="020B0604020202020204" pitchFamily="34" charset="0"/>
                        <a:buChar char="•"/>
                      </a:pPr>
                      <a:r>
                        <a:rPr lang="en-US" sz="1100" dirty="0">
                          <a:solidFill>
                            <a:srgbClr val="003F72"/>
                          </a:solidFill>
                        </a:rPr>
                        <a:t>First FAC of its kind to establish listening channel for Veteran families, caregivers and survivors </a:t>
                      </a:r>
                    </a:p>
                    <a:p>
                      <a:pPr marL="228600" indent="-228600">
                        <a:buFont typeface="Arial" panose="020B0604020202020204" pitchFamily="34" charset="0"/>
                        <a:buChar char="•"/>
                      </a:pPr>
                      <a:r>
                        <a:rPr lang="en-US" sz="1100" dirty="0">
                          <a:solidFill>
                            <a:srgbClr val="003F72"/>
                          </a:solidFill>
                        </a:rPr>
                        <a:t>Chaired by Senator Elizabeth Dole is comprised of Veteran representatives and national leaders </a:t>
                      </a:r>
                    </a:p>
                  </a:txBody>
                  <a:tcPr marL="76200" marR="76200" marT="38100" marB="38100">
                    <a:solidFill>
                      <a:schemeClr val="bg1"/>
                    </a:solidFill>
                  </a:tcPr>
                </a:tc>
                <a:extLst>
                  <a:ext uri="{0D108BD9-81ED-4DB2-BD59-A6C34878D82A}">
                    <a16:rowId xmlns:a16="http://schemas.microsoft.com/office/drawing/2014/main" val="3653655643"/>
                  </a:ext>
                </a:extLst>
              </a:tr>
              <a:tr h="254000">
                <a:tc>
                  <a:txBody>
                    <a:bodyPr/>
                    <a:lstStyle/>
                    <a:p>
                      <a:pPr marL="0" lvl="0" indent="0" defTabSz="914400">
                        <a:spcBef>
                          <a:spcPts val="0"/>
                        </a:spcBef>
                        <a:buNone/>
                        <a:defRPr/>
                      </a:pPr>
                      <a:r>
                        <a:rPr lang="en-US" sz="1100" b="1" dirty="0">
                          <a:solidFill>
                            <a:schemeClr val="bg1"/>
                          </a:solidFill>
                        </a:rPr>
                        <a:t>Community Veteran Engagement Boards (CVEBs)</a:t>
                      </a:r>
                    </a:p>
                  </a:txBody>
                  <a:tcPr marL="76200" marR="76200" marT="38100" marB="38100" anchor="ctr">
                    <a:solidFill>
                      <a:schemeClr val="bg1"/>
                    </a:solidFill>
                  </a:tcPr>
                </a:tc>
                <a:extLst>
                  <a:ext uri="{0D108BD9-81ED-4DB2-BD59-A6C34878D82A}">
                    <a16:rowId xmlns:a16="http://schemas.microsoft.com/office/drawing/2014/main" val="778716038"/>
                  </a:ext>
                </a:extLst>
              </a:tr>
              <a:tr h="640080">
                <a:tc>
                  <a:txBody>
                    <a:bodyPr/>
                    <a:lstStyle/>
                    <a:p>
                      <a:pPr marL="227013" indent="-227013" defTabSz="914400">
                        <a:spcBef>
                          <a:spcPts val="0"/>
                        </a:spcBef>
                        <a:buFont typeface="Arial" panose="020B0604020202020204" pitchFamily="34" charset="0"/>
                        <a:buChar char="•"/>
                        <a:defRPr/>
                      </a:pPr>
                      <a:r>
                        <a:rPr lang="en-US" sz="1100" dirty="0">
                          <a:solidFill>
                            <a:srgbClr val="003F72"/>
                          </a:solidFill>
                        </a:rPr>
                        <a:t>Local community listening and information distribution channels</a:t>
                      </a:r>
                    </a:p>
                    <a:p>
                      <a:pPr marL="227013" indent="-227013" defTabSz="914400">
                        <a:spcBef>
                          <a:spcPts val="0"/>
                        </a:spcBef>
                        <a:buFont typeface="Arial" panose="020B0604020202020204" pitchFamily="34" charset="0"/>
                        <a:buChar char="•"/>
                        <a:defRPr/>
                      </a:pPr>
                      <a:r>
                        <a:rPr lang="en-US" sz="1100" dirty="0">
                          <a:solidFill>
                            <a:srgbClr val="003F72"/>
                          </a:solidFill>
                        </a:rPr>
                        <a:t>CVEBs are nation-wide (</a:t>
                      </a:r>
                      <a:r>
                        <a:rPr lang="en-US" sz="1100" dirty="0">
                          <a:solidFill>
                            <a:srgbClr val="003F72"/>
                          </a:solidFill>
                          <a:hlinkClick r:id="rId4">
                            <a:extLst>
                              <a:ext uri="{A12FA001-AC4F-418D-AE19-62706E023703}">
                                <ahyp:hlinkClr xmlns:ahyp="http://schemas.microsoft.com/office/drawing/2018/hyperlinkcolor" val="tx"/>
                              </a:ext>
                            </a:extLst>
                          </a:hlinkClick>
                        </a:rPr>
                        <a:t>map</a:t>
                      </a:r>
                      <a:r>
                        <a:rPr lang="en-US" sz="1100" dirty="0">
                          <a:solidFill>
                            <a:srgbClr val="003F72"/>
                          </a:solidFill>
                        </a:rPr>
                        <a:t>)</a:t>
                      </a:r>
                    </a:p>
                    <a:p>
                      <a:pPr marL="227013" indent="-227013" defTabSz="914400">
                        <a:spcBef>
                          <a:spcPts val="0"/>
                        </a:spcBef>
                        <a:buFont typeface="Arial" panose="020B0604020202020204" pitchFamily="34" charset="0"/>
                        <a:buChar char="•"/>
                        <a:defRPr/>
                      </a:pPr>
                      <a:r>
                        <a:rPr lang="en-US" sz="1100" b="0" dirty="0">
                          <a:solidFill>
                            <a:srgbClr val="003F72"/>
                          </a:solidFill>
                        </a:rPr>
                        <a:t>Catchment area of </a:t>
                      </a:r>
                      <a:r>
                        <a:rPr lang="en-US" sz="1100" b="1" dirty="0">
                          <a:solidFill>
                            <a:srgbClr val="003F72"/>
                          </a:solidFill>
                        </a:rPr>
                        <a:t>12.5M Veterans </a:t>
                      </a:r>
                      <a:r>
                        <a:rPr lang="en-US" sz="1100" dirty="0">
                          <a:solidFill>
                            <a:srgbClr val="003F72"/>
                          </a:solidFill>
                        </a:rPr>
                        <a:t>and </a:t>
                      </a:r>
                      <a:r>
                        <a:rPr lang="en-US" sz="1100" b="1" dirty="0">
                          <a:solidFill>
                            <a:srgbClr val="003F72"/>
                          </a:solidFill>
                        </a:rPr>
                        <a:t>50M</a:t>
                      </a:r>
                      <a:r>
                        <a:rPr lang="en-US" sz="1100" dirty="0">
                          <a:solidFill>
                            <a:srgbClr val="003F72"/>
                          </a:solidFill>
                        </a:rPr>
                        <a:t> </a:t>
                      </a:r>
                      <a:r>
                        <a:rPr lang="en-US" sz="1100" b="1" dirty="0">
                          <a:solidFill>
                            <a:srgbClr val="003F72"/>
                          </a:solidFill>
                        </a:rPr>
                        <a:t>Veteran family members, caregivers and survivors</a:t>
                      </a:r>
                      <a:endParaRPr lang="en-US" sz="1100" dirty="0">
                        <a:solidFill>
                          <a:srgbClr val="003F72"/>
                        </a:solidFill>
                      </a:endParaRPr>
                    </a:p>
                  </a:txBody>
                  <a:tcPr marL="76200" marR="76200" marT="38100" marB="38100">
                    <a:solidFill>
                      <a:schemeClr val="bg1"/>
                    </a:solidFill>
                  </a:tcPr>
                </a:tc>
                <a:extLst>
                  <a:ext uri="{0D108BD9-81ED-4DB2-BD59-A6C34878D82A}">
                    <a16:rowId xmlns:a16="http://schemas.microsoft.com/office/drawing/2014/main" val="3298977820"/>
                  </a:ext>
                </a:extLst>
              </a:tr>
              <a:tr h="25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#VetResources Newsletter</a:t>
                      </a:r>
                    </a:p>
                  </a:txBody>
                  <a:tcPr marL="76200" marR="76200" marT="38100" marB="38100" anchor="ctr">
                    <a:solidFill>
                      <a:schemeClr val="bg1"/>
                    </a:solidFill>
                  </a:tcPr>
                </a:tc>
                <a:extLst>
                  <a:ext uri="{0D108BD9-81ED-4DB2-BD59-A6C34878D82A}">
                    <a16:rowId xmlns:a16="http://schemas.microsoft.com/office/drawing/2014/main" val="3723276239"/>
                  </a:ext>
                </a:extLst>
              </a:tr>
              <a:tr h="822960">
                <a:tc>
                  <a:txBody>
                    <a:bodyPr/>
                    <a:lstStyle/>
                    <a:p>
                      <a:pPr marL="227013" indent="-227013" defTabSz="914400">
                        <a:spcBef>
                          <a:spcPts val="0"/>
                        </a:spcBef>
                        <a:buFont typeface="Arial" panose="020B0604020202020204" pitchFamily="34" charset="0"/>
                        <a:buChar char="•"/>
                        <a:defRPr/>
                      </a:pPr>
                      <a:r>
                        <a:rPr lang="en-US" sz="1100" dirty="0">
                          <a:solidFill>
                            <a:srgbClr val="003F72"/>
                          </a:solidFill>
                        </a:rPr>
                        <a:t>VEO’s weekly newsletter sent to </a:t>
                      </a:r>
                      <a:r>
                        <a:rPr lang="en-US" sz="1100" b="1" dirty="0">
                          <a:solidFill>
                            <a:srgbClr val="003F72"/>
                          </a:solidFill>
                        </a:rPr>
                        <a:t>11.6M subscribers</a:t>
                      </a:r>
                      <a:r>
                        <a:rPr lang="en-US" sz="1100" dirty="0">
                          <a:solidFill>
                            <a:srgbClr val="003F72"/>
                          </a:solidFill>
                        </a:rPr>
                        <a:t> highlighting VA and non-VA resources for Veterans, their families, caregivers and survivors</a:t>
                      </a:r>
                    </a:p>
                    <a:p>
                      <a:pPr marL="227013" indent="-227013" defTabSz="914400">
                        <a:spcBef>
                          <a:spcPts val="0"/>
                        </a:spcBef>
                        <a:buFont typeface="Arial" panose="020B0604020202020204" pitchFamily="34" charset="0"/>
                        <a:buChar char="•"/>
                        <a:defRPr/>
                      </a:pPr>
                      <a:r>
                        <a:rPr lang="en-US" sz="1100" dirty="0">
                          <a:solidFill>
                            <a:srgbClr val="003F72"/>
                          </a:solidFill>
                        </a:rPr>
                        <a:t>Sent more than </a:t>
                      </a:r>
                      <a:r>
                        <a:rPr lang="en-US" sz="1100" b="1" dirty="0">
                          <a:solidFill>
                            <a:srgbClr val="003F72"/>
                          </a:solidFill>
                        </a:rPr>
                        <a:t>1 billion emails</a:t>
                      </a:r>
                      <a:r>
                        <a:rPr lang="en-US" sz="1100" b="0" dirty="0">
                          <a:solidFill>
                            <a:srgbClr val="003F72"/>
                          </a:solidFill>
                        </a:rPr>
                        <a:t>, resulting in </a:t>
                      </a:r>
                      <a:r>
                        <a:rPr lang="en-US" sz="1100" b="1" dirty="0">
                          <a:solidFill>
                            <a:srgbClr val="003F72"/>
                          </a:solidFill>
                        </a:rPr>
                        <a:t>290M opens</a:t>
                      </a:r>
                      <a:r>
                        <a:rPr lang="en-US" sz="1100" b="0" dirty="0">
                          <a:solidFill>
                            <a:srgbClr val="003F72"/>
                          </a:solidFill>
                        </a:rPr>
                        <a:t>, </a:t>
                      </a:r>
                      <a:r>
                        <a:rPr lang="en-US" sz="1100" b="1" dirty="0">
                          <a:solidFill>
                            <a:srgbClr val="003F72"/>
                          </a:solidFill>
                        </a:rPr>
                        <a:t>55M clicks to resources</a:t>
                      </a:r>
                      <a:r>
                        <a:rPr lang="en-US" sz="1100" dirty="0">
                          <a:solidFill>
                            <a:srgbClr val="003F72"/>
                          </a:solidFill>
                        </a:rPr>
                        <a:t> and </a:t>
                      </a:r>
                      <a:r>
                        <a:rPr lang="en-US" sz="1100" b="1" dirty="0">
                          <a:solidFill>
                            <a:srgbClr val="003F72"/>
                          </a:solidFill>
                        </a:rPr>
                        <a:t>150,000 clicks to the Veterans Crisis Line</a:t>
                      </a:r>
                      <a:r>
                        <a:rPr lang="en-US" sz="1100" dirty="0">
                          <a:solidFill>
                            <a:srgbClr val="003F72"/>
                          </a:solidFill>
                        </a:rPr>
                        <a:t> since 2019</a:t>
                      </a:r>
                      <a:endParaRPr lang="en-US" sz="1100" dirty="0">
                        <a:solidFill>
                          <a:srgbClr val="003F72"/>
                        </a:solidFill>
                        <a:highlight>
                          <a:srgbClr val="FFFF00"/>
                        </a:highlight>
                      </a:endParaRPr>
                    </a:p>
                  </a:txBody>
                  <a:tcPr marL="76200" marR="76200" marT="38100" marB="38100">
                    <a:solidFill>
                      <a:schemeClr val="bg1"/>
                    </a:solidFill>
                  </a:tcPr>
                </a:tc>
                <a:extLst>
                  <a:ext uri="{0D108BD9-81ED-4DB2-BD59-A6C34878D82A}">
                    <a16:rowId xmlns:a16="http://schemas.microsoft.com/office/drawing/2014/main" val="587846750"/>
                  </a:ext>
                </a:extLst>
              </a:tr>
              <a:tr h="25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3F72"/>
                          </a:solidFill>
                        </a:rPr>
                        <a:t>Veterans Experience Action Centers (VEACs) </a:t>
                      </a:r>
                      <a:endParaRPr lang="en-US" sz="1100" dirty="0">
                        <a:solidFill>
                          <a:srgbClr val="003F72"/>
                        </a:solidFill>
                      </a:endParaRPr>
                    </a:p>
                  </a:txBody>
                  <a:tcPr marL="76200" marR="76200" marT="38100" marB="38100" anchor="ctr">
                    <a:solidFill>
                      <a:schemeClr val="bg1"/>
                    </a:solidFill>
                  </a:tcPr>
                </a:tc>
                <a:extLst>
                  <a:ext uri="{0D108BD9-81ED-4DB2-BD59-A6C34878D82A}">
                    <a16:rowId xmlns:a16="http://schemas.microsoft.com/office/drawing/2014/main" val="2118095302"/>
                  </a:ext>
                </a:extLst>
              </a:tr>
              <a:tr h="990600">
                <a:tc>
                  <a:txBody>
                    <a:bodyPr/>
                    <a:lstStyle/>
                    <a:p>
                      <a:pPr marL="239713" indent="-239713" defTabSz="914400">
                        <a:spcBef>
                          <a:spcPts val="0"/>
                        </a:spcBef>
                        <a:buFont typeface="Arial" panose="020B0604020202020204" pitchFamily="34" charset="0"/>
                        <a:buChar char="•"/>
                        <a:defRPr/>
                      </a:pPr>
                      <a:r>
                        <a:rPr lang="en-US" sz="1100" dirty="0">
                          <a:solidFill>
                            <a:srgbClr val="003F72"/>
                          </a:solidFill>
                        </a:rPr>
                        <a:t>Events that allow Veterans, their families, caregivers and survivors to directly engage with VA to resolve questions and gain assistance with VA benefits and services</a:t>
                      </a:r>
                    </a:p>
                    <a:p>
                      <a:pPr marL="239713" indent="-239713" defTabSz="914400">
                        <a:spcBef>
                          <a:spcPts val="0"/>
                        </a:spcBef>
                        <a:buFont typeface="Arial" panose="020B0604020202020204" pitchFamily="34" charset="0"/>
                        <a:buChar char="•"/>
                        <a:defRPr/>
                      </a:pPr>
                      <a:r>
                        <a:rPr lang="en-US" sz="1100" dirty="0">
                          <a:solidFill>
                            <a:srgbClr val="003F72"/>
                          </a:solidFill>
                        </a:rPr>
                        <a:t>VEACs are collaborative events, both in-person and virtual, between community partners and VA which contributed to over 1,600 claims filed (resulting in more than $3,000,000 in retroactive grants received) and 300 new enrollments in VA health care</a:t>
                      </a:r>
                    </a:p>
                    <a:p>
                      <a:pPr marL="239713" indent="-239713" defTabSz="914400">
                        <a:spcBef>
                          <a:spcPts val="0"/>
                        </a:spcBef>
                        <a:buFont typeface="Arial" panose="020B0604020202020204" pitchFamily="34" charset="0"/>
                        <a:buChar char="•"/>
                        <a:defRPr/>
                      </a:pPr>
                      <a:r>
                        <a:rPr lang="en-US" sz="1100" b="1" dirty="0">
                          <a:solidFill>
                            <a:srgbClr val="003F72"/>
                          </a:solidFill>
                        </a:rPr>
                        <a:t>94% satisfaction rate </a:t>
                      </a:r>
                      <a:r>
                        <a:rPr lang="en-US" sz="1100" dirty="0">
                          <a:solidFill>
                            <a:srgbClr val="003F72"/>
                          </a:solidFill>
                        </a:rPr>
                        <a:t>from Veterans and their supporters during inaugural Virtual VEAC</a:t>
                      </a:r>
                    </a:p>
                  </a:txBody>
                  <a:tcPr marL="76200" marR="76200" marT="38100" marB="38100">
                    <a:solidFill>
                      <a:schemeClr val="bg1"/>
                    </a:solidFill>
                  </a:tcPr>
                </a:tc>
                <a:extLst>
                  <a:ext uri="{0D108BD9-81ED-4DB2-BD59-A6C34878D82A}">
                    <a16:rowId xmlns:a16="http://schemas.microsoft.com/office/drawing/2014/main" val="753826722"/>
                  </a:ext>
                </a:extLst>
              </a:tr>
            </a:tbl>
          </a:graphicData>
        </a:graphic>
      </p:graphicFrame>
      <p:sp>
        <p:nvSpPr>
          <p:cNvPr id="6" name="Rectangle: Diagonal Corners Snipped 5">
            <a:extLst>
              <a:ext uri="{FF2B5EF4-FFF2-40B4-BE49-F238E27FC236}">
                <a16:creationId xmlns:a16="http://schemas.microsoft.com/office/drawing/2014/main" id="{6DD32432-5F01-42AD-817C-B41D35EBB33B}"/>
              </a:ext>
            </a:extLst>
          </p:cNvPr>
          <p:cNvSpPr/>
          <p:nvPr/>
        </p:nvSpPr>
        <p:spPr>
          <a:xfrm>
            <a:off x="508000" y="723900"/>
            <a:ext cx="6019800" cy="304800"/>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400" b="1" dirty="0">
                <a:solidFill>
                  <a:schemeClr val="bg1"/>
                </a:solidFill>
              </a:rPr>
              <a:t>Veterans’ Families, Caregivers and Survivors Federal Advisory Committee (FAC)</a:t>
            </a:r>
          </a:p>
        </p:txBody>
      </p:sp>
      <p:sp>
        <p:nvSpPr>
          <p:cNvPr id="7" name="Rectangle: Diagonal Corners Snipped 6">
            <a:extLst>
              <a:ext uri="{FF2B5EF4-FFF2-40B4-BE49-F238E27FC236}">
                <a16:creationId xmlns:a16="http://schemas.microsoft.com/office/drawing/2014/main" id="{5B5F9A38-22E5-4493-8AA5-F5CCC9FC886D}"/>
              </a:ext>
            </a:extLst>
          </p:cNvPr>
          <p:cNvSpPr/>
          <p:nvPr/>
        </p:nvSpPr>
        <p:spPr>
          <a:xfrm>
            <a:off x="508000" y="1447800"/>
            <a:ext cx="6019800" cy="304800"/>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400" b="1" dirty="0">
                <a:solidFill>
                  <a:schemeClr val="bg1"/>
                </a:solidFill>
              </a:rPr>
              <a:t>Community Veteran Engagement Boards (CVEBs)</a:t>
            </a:r>
          </a:p>
        </p:txBody>
      </p:sp>
      <p:sp>
        <p:nvSpPr>
          <p:cNvPr id="8" name="Rectangle: Diagonal Corners Snipped 7">
            <a:extLst>
              <a:ext uri="{FF2B5EF4-FFF2-40B4-BE49-F238E27FC236}">
                <a16:creationId xmlns:a16="http://schemas.microsoft.com/office/drawing/2014/main" id="{1D2FF298-6B7F-4A70-8EF2-B1298EAF5664}"/>
              </a:ext>
            </a:extLst>
          </p:cNvPr>
          <p:cNvSpPr/>
          <p:nvPr/>
        </p:nvSpPr>
        <p:spPr>
          <a:xfrm>
            <a:off x="512400" y="2324100"/>
            <a:ext cx="6015399" cy="304800"/>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400" b="1" dirty="0">
                <a:solidFill>
                  <a:schemeClr val="bg1"/>
                </a:solidFill>
              </a:rPr>
              <a:t>#VetResources Newsletter</a:t>
            </a:r>
          </a:p>
        </p:txBody>
      </p:sp>
      <p:sp>
        <p:nvSpPr>
          <p:cNvPr id="12" name="Rectangle: Diagonal Corners Snipped 11">
            <a:extLst>
              <a:ext uri="{FF2B5EF4-FFF2-40B4-BE49-F238E27FC236}">
                <a16:creationId xmlns:a16="http://schemas.microsoft.com/office/drawing/2014/main" id="{83F5C2BC-45FB-4A14-86F8-0782730B7C62}"/>
              </a:ext>
            </a:extLst>
          </p:cNvPr>
          <p:cNvSpPr/>
          <p:nvPr/>
        </p:nvSpPr>
        <p:spPr>
          <a:xfrm>
            <a:off x="512401" y="3390900"/>
            <a:ext cx="6015398" cy="304800"/>
          </a:xfrm>
          <a:prstGeom prst="snip2Diag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400" b="1" dirty="0">
                <a:solidFill>
                  <a:schemeClr val="bg1"/>
                </a:solidFill>
              </a:rPr>
              <a:t>Veterans Experience Action Centers (VEACs) </a:t>
            </a:r>
            <a:endParaRPr lang="en-US" sz="1400" dirty="0">
              <a:solidFill>
                <a:schemeClr val="bg1"/>
              </a:solidFill>
            </a:endParaRPr>
          </a:p>
        </p:txBody>
      </p:sp>
    </p:spTree>
    <p:extLst>
      <p:ext uri="{BB962C8B-B14F-4D97-AF65-F5344CB8AC3E}">
        <p14:creationId xmlns:p14="http://schemas.microsoft.com/office/powerpoint/2010/main" val="293450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VA-Wide Trust Survey	 Results Since FY 2016 Q2</a:t>
            </a:r>
          </a:p>
        </p:txBody>
      </p:sp>
      <p:sp>
        <p:nvSpPr>
          <p:cNvPr id="10" name="Rectangle: Rounded Corners 9">
            <a:extLst>
              <a:ext uri="{FF2B5EF4-FFF2-40B4-BE49-F238E27FC236}">
                <a16:creationId xmlns:a16="http://schemas.microsoft.com/office/drawing/2014/main" id="{A9D64275-71A5-44C7-8B44-384ACCA360B6}"/>
              </a:ext>
            </a:extLst>
          </p:cNvPr>
          <p:cNvSpPr/>
          <p:nvPr/>
        </p:nvSpPr>
        <p:spPr>
          <a:xfrm>
            <a:off x="660400" y="4244340"/>
            <a:ext cx="8763000" cy="822960"/>
          </a:xfrm>
          <a:prstGeom prst="roundRect">
            <a:avLst/>
          </a:prstGeom>
          <a:solidFill>
            <a:srgbClr val="008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9D6B2EA4-981E-408E-B078-70EAECF5E0E8}"/>
              </a:ext>
            </a:extLst>
          </p:cNvPr>
          <p:cNvGraphicFramePr>
            <a:graphicFrameLocks noGrp="1"/>
          </p:cNvGraphicFramePr>
          <p:nvPr>
            <p:extLst>
              <p:ext uri="{D42A27DB-BD31-4B8C-83A1-F6EECF244321}">
                <p14:modId xmlns:p14="http://schemas.microsoft.com/office/powerpoint/2010/main" val="1308641485"/>
              </p:ext>
            </p:extLst>
          </p:nvPr>
        </p:nvGraphicFramePr>
        <p:xfrm>
          <a:off x="660400" y="4305099"/>
          <a:ext cx="8763000" cy="70104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3617675957"/>
                    </a:ext>
                  </a:extLst>
                </a:gridCol>
                <a:gridCol w="2190750">
                  <a:extLst>
                    <a:ext uri="{9D8B030D-6E8A-4147-A177-3AD203B41FA5}">
                      <a16:colId xmlns:a16="http://schemas.microsoft.com/office/drawing/2014/main" val="3233748288"/>
                    </a:ext>
                  </a:extLst>
                </a:gridCol>
                <a:gridCol w="2190750">
                  <a:extLst>
                    <a:ext uri="{9D8B030D-6E8A-4147-A177-3AD203B41FA5}">
                      <a16:colId xmlns:a16="http://schemas.microsoft.com/office/drawing/2014/main" val="2161781057"/>
                    </a:ext>
                  </a:extLst>
                </a:gridCol>
                <a:gridCol w="2190750">
                  <a:extLst>
                    <a:ext uri="{9D8B030D-6E8A-4147-A177-3AD203B41FA5}">
                      <a16:colId xmlns:a16="http://schemas.microsoft.com/office/drawing/2014/main" val="4053116687"/>
                    </a:ext>
                  </a:extLst>
                </a:gridCol>
              </a:tblGrid>
              <a:tr h="137160">
                <a:tc>
                  <a:txBody>
                    <a:bodyPr/>
                    <a:lstStyle/>
                    <a:p>
                      <a:pPr algn="ctr"/>
                      <a:r>
                        <a:rPr lang="en-US" sz="1200" b="1" i="1" dirty="0">
                          <a:solidFill>
                            <a:schemeClr val="bg1"/>
                          </a:solidFill>
                        </a:rPr>
                        <a:t>Trust</a:t>
                      </a:r>
                    </a:p>
                  </a:txBody>
                  <a:tcPr marL="0" marR="0" marT="0" marB="0"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1" dirty="0">
                          <a:solidFill>
                            <a:schemeClr val="bg1"/>
                          </a:solidFill>
                        </a:rPr>
                        <a:t>Ease</a:t>
                      </a:r>
                    </a:p>
                  </a:txBody>
                  <a:tcPr marL="0" marR="0" marT="0" marB="0"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1" dirty="0">
                          <a:solidFill>
                            <a:schemeClr val="bg1"/>
                          </a:solidFill>
                        </a:rPr>
                        <a:t>Effectiveness</a:t>
                      </a:r>
                    </a:p>
                  </a:txBody>
                  <a:tcPr marL="0" marR="0" marT="0" marB="0"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1" dirty="0">
                          <a:solidFill>
                            <a:schemeClr val="bg1"/>
                          </a:solidFill>
                        </a:rPr>
                        <a:t>Emotion</a:t>
                      </a:r>
                    </a:p>
                  </a:txBody>
                  <a:tcPr marL="0" marR="0" marT="0" marB="0"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594950"/>
                  </a:ext>
                </a:extLst>
              </a:tr>
              <a:tr h="1371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rPr>
                        <a:t>23% ↑</a:t>
                      </a:r>
                      <a:endParaRPr lang="en-US" sz="1200" b="0" i="1" dirty="0">
                        <a:solidFill>
                          <a:schemeClr val="bg1"/>
                        </a:solidFill>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rPr>
                        <a:t>11% ↑</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rPr>
                        <a:t>5% ↑</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rPr>
                        <a:t>12% ↑</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220880"/>
                  </a:ext>
                </a:extLst>
              </a:tr>
              <a:tr h="1371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i="1" dirty="0">
                          <a:solidFill>
                            <a:schemeClr val="bg1"/>
                          </a:solidFill>
                        </a:rPr>
                        <a:t>“I trust VA to fulfill our country’s commitment to Veterans.”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i="1" dirty="0">
                          <a:solidFill>
                            <a:schemeClr val="bg1"/>
                          </a:solidFill>
                        </a:rPr>
                        <a:t>“It was easy to get the care or </a:t>
                      </a:r>
                      <a:br>
                        <a:rPr lang="en-US" sz="1100" b="0" i="1" dirty="0">
                          <a:solidFill>
                            <a:schemeClr val="bg1"/>
                          </a:solidFill>
                        </a:rPr>
                      </a:br>
                      <a:r>
                        <a:rPr lang="en-US" sz="1100" b="0" i="1" dirty="0">
                          <a:solidFill>
                            <a:schemeClr val="bg1"/>
                          </a:solidFill>
                        </a:rPr>
                        <a:t>service I needed.”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i="1" dirty="0">
                          <a:solidFill>
                            <a:schemeClr val="bg1"/>
                          </a:solidFill>
                        </a:rPr>
                        <a:t>“I got the care or service I needed.”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i="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i="1" dirty="0">
                          <a:solidFill>
                            <a:schemeClr val="bg1"/>
                          </a:solidFill>
                        </a:rPr>
                        <a:t>“I felt like a valued customer.”</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i="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7000397"/>
                  </a:ext>
                </a:extLst>
              </a:tr>
            </a:tbl>
          </a:graphicData>
        </a:graphic>
      </p:graphicFrame>
      <p:sp>
        <p:nvSpPr>
          <p:cNvPr id="15" name="TextBox 14">
            <a:extLst>
              <a:ext uri="{FF2B5EF4-FFF2-40B4-BE49-F238E27FC236}">
                <a16:creationId xmlns:a16="http://schemas.microsoft.com/office/drawing/2014/main" id="{614A8AA6-4259-41F0-8A80-78EED189E203}"/>
              </a:ext>
            </a:extLst>
          </p:cNvPr>
          <p:cNvSpPr txBox="1"/>
          <p:nvPr/>
        </p:nvSpPr>
        <p:spPr>
          <a:xfrm>
            <a:off x="0" y="571902"/>
            <a:ext cx="10160000" cy="307777"/>
          </a:xfrm>
          <a:prstGeom prst="rect">
            <a:avLst/>
          </a:prstGeom>
          <a:solidFill>
            <a:srgbClr val="DCDDDE"/>
          </a:solidFill>
        </p:spPr>
        <p:txBody>
          <a:bodyPr wrap="square" rtlCol="0">
            <a:spAutoFit/>
          </a:bodyPr>
          <a:lstStyle/>
          <a:p>
            <a:pPr lvl="0" algn="ctr">
              <a:defRPr/>
            </a:pPr>
            <a:r>
              <a:rPr lang="en-US" sz="1400" b="1" dirty="0">
                <a:solidFill>
                  <a:srgbClr val="003F72"/>
                </a:solidFill>
              </a:rPr>
              <a:t>Since the inception of the VA-Wide Trust Survey, Veteran Trust, Ease, Effectiveness and Emotion have all risen. </a:t>
            </a:r>
          </a:p>
        </p:txBody>
      </p:sp>
      <p:graphicFrame>
        <p:nvGraphicFramePr>
          <p:cNvPr id="9" name="Chart 8">
            <a:extLst>
              <a:ext uri="{FF2B5EF4-FFF2-40B4-BE49-F238E27FC236}">
                <a16:creationId xmlns:a16="http://schemas.microsoft.com/office/drawing/2014/main" id="{CD51512A-09C5-48C9-B358-97873BC654BA}"/>
              </a:ext>
            </a:extLst>
          </p:cNvPr>
          <p:cNvGraphicFramePr>
            <a:graphicFrameLocks/>
          </p:cNvGraphicFramePr>
          <p:nvPr>
            <p:extLst>
              <p:ext uri="{D42A27DB-BD31-4B8C-83A1-F6EECF244321}">
                <p14:modId xmlns:p14="http://schemas.microsoft.com/office/powerpoint/2010/main" val="642044586"/>
              </p:ext>
            </p:extLst>
          </p:nvPr>
        </p:nvGraphicFramePr>
        <p:xfrm>
          <a:off x="431801" y="846021"/>
          <a:ext cx="9143999"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C284445F-BA6A-4863-AF6A-B284C8B38FBD}"/>
              </a:ext>
            </a:extLst>
          </p:cNvPr>
          <p:cNvSpPr/>
          <p:nvPr/>
        </p:nvSpPr>
        <p:spPr>
          <a:xfrm>
            <a:off x="1608328" y="3086100"/>
            <a:ext cx="347472" cy="1039697"/>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DDDF62-BA79-48B9-939E-E2CEA84B282C}"/>
              </a:ext>
            </a:extLst>
          </p:cNvPr>
          <p:cNvSpPr/>
          <p:nvPr/>
        </p:nvSpPr>
        <p:spPr>
          <a:xfrm>
            <a:off x="9075928" y="3098364"/>
            <a:ext cx="347472" cy="1039697"/>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68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16">
            <a:extLst>
              <a:ext uri="{FF2B5EF4-FFF2-40B4-BE49-F238E27FC236}">
                <a16:creationId xmlns:a16="http://schemas.microsoft.com/office/drawing/2014/main" id="{0EF32B16-139F-4A21-B795-1EF08D7E74B3}"/>
              </a:ext>
            </a:extLst>
          </p:cNvPr>
          <p:cNvGraphicFramePr>
            <a:graphicFrameLocks noGrp="1"/>
          </p:cNvGraphicFramePr>
          <p:nvPr/>
        </p:nvGraphicFramePr>
        <p:xfrm>
          <a:off x="7936309" y="2200971"/>
          <a:ext cx="1828800" cy="1082040"/>
        </p:xfrm>
        <a:graphic>
          <a:graphicData uri="http://schemas.openxmlformats.org/drawingml/2006/table">
            <a:tbl>
              <a:tblPr>
                <a:tableStyleId>{5C22544A-7EE6-4342-B048-85BDC9FD1C3A}</a:tableStyleId>
              </a:tblPr>
              <a:tblGrid>
                <a:gridCol w="145363">
                  <a:extLst>
                    <a:ext uri="{9D8B030D-6E8A-4147-A177-3AD203B41FA5}">
                      <a16:colId xmlns:a16="http://schemas.microsoft.com/office/drawing/2014/main" val="205130167"/>
                    </a:ext>
                  </a:extLst>
                </a:gridCol>
                <a:gridCol w="1683437">
                  <a:extLst>
                    <a:ext uri="{9D8B030D-6E8A-4147-A177-3AD203B41FA5}">
                      <a16:colId xmlns:a16="http://schemas.microsoft.com/office/drawing/2014/main" val="3213683654"/>
                    </a:ext>
                  </a:extLst>
                </a:gridCol>
              </a:tblGrid>
              <a:tr h="12192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4FAFFF"/>
                      </a:solidFill>
                      <a:prstDash val="sysDash"/>
                      <a:round/>
                      <a:headEnd type="none" w="med" len="med"/>
                      <a:tailEnd type="none" w="med" len="med"/>
                    </a:lnB>
                    <a:noFill/>
                  </a:tcPr>
                </a:tc>
                <a:tc rowSpan="2">
                  <a:txBody>
                    <a:bodyPr/>
                    <a:lstStyle/>
                    <a:p>
                      <a:pPr marL="57150" indent="0"/>
                      <a:r>
                        <a:rPr lang="en-US" sz="800" b="1" dirty="0">
                          <a:solidFill>
                            <a:srgbClr val="003F72"/>
                          </a:solidFill>
                          <a:latin typeface="Calibri Light" panose="020F0302020204030204" pitchFamily="34" charset="0"/>
                          <a:cs typeface="Calibri Light" panose="020F0302020204030204" pitchFamily="34" charset="0"/>
                        </a:rPr>
                        <a:t>Employee Experience Journey Map published </a:t>
                      </a:r>
                      <a:r>
                        <a:rPr lang="en-US" sz="800" b="0" dirty="0">
                          <a:solidFill>
                            <a:srgbClr val="003F72"/>
                          </a:solidFill>
                          <a:latin typeface="Calibri Light" panose="020F0302020204030204" pitchFamily="34" charset="0"/>
                          <a:cs typeface="Calibri Light" panose="020F0302020204030204" pitchFamily="34" charset="0"/>
                        </a:rPr>
                        <a:t>(9/30/2020)</a:t>
                      </a:r>
                      <a:endParaRPr lang="en-US" sz="200" b="0" dirty="0">
                        <a:solidFill>
                          <a:srgbClr val="003F72"/>
                        </a:solidFill>
                        <a:latin typeface="Calibri Light" panose="020F0302020204030204" pitchFamily="34" charset="0"/>
                        <a:cs typeface="Calibri Light" panose="020F0302020204030204" pitchFamily="34" charset="0"/>
                      </a:endParaRPr>
                    </a:p>
                  </a:txBody>
                  <a:tcPr marL="0" marR="0" marT="0" marB="0">
                    <a:lnL w="12700" cap="flat" cmpd="sng" algn="ctr">
                      <a:noFill/>
                      <a:prstDash val="solid"/>
                      <a:round/>
                      <a:headEnd type="none" w="med" len="med"/>
                      <a:tailEnd type="none" w="med" len="med"/>
                    </a:lnL>
                    <a:lnR w="19050" cap="flat" cmpd="sng" algn="ctr">
                      <a:no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noFill/>
                  </a:tcPr>
                </a:tc>
                <a:extLst>
                  <a:ext uri="{0D108BD9-81ED-4DB2-BD59-A6C34878D82A}">
                    <a16:rowId xmlns:a16="http://schemas.microsoft.com/office/drawing/2014/main" val="3936956154"/>
                  </a:ext>
                </a:extLst>
              </a:tr>
              <a:tr h="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T w="19050" cap="flat" cmpd="sng" algn="ctr">
                      <a:solidFill>
                        <a:srgbClr val="4FAFFF"/>
                      </a:solidFill>
                      <a:prstDash val="sysDash"/>
                      <a:round/>
                      <a:headEnd type="none" w="med" len="med"/>
                      <a:tailEnd type="none" w="med" len="med"/>
                    </a:lnT>
                    <a:noFill/>
                  </a:tcPr>
                </a:tc>
                <a:tc vMerge="1">
                  <a:txBody>
                    <a:bodyPr/>
                    <a:lstStyle/>
                    <a:p>
                      <a:endParaRPr lang="en-US"/>
                    </a:p>
                  </a:txBody>
                  <a:tcPr/>
                </a:tc>
                <a:extLst>
                  <a:ext uri="{0D108BD9-81ED-4DB2-BD59-A6C34878D82A}">
                    <a16:rowId xmlns:a16="http://schemas.microsoft.com/office/drawing/2014/main" val="1375110844"/>
                  </a:ext>
                </a:extLst>
              </a:tr>
              <a:tr h="17526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B w="19050" cap="flat" cmpd="sng" algn="ctr">
                      <a:solidFill>
                        <a:srgbClr val="4FAFFF"/>
                      </a:solidFill>
                      <a:prstDash val="sysDash"/>
                      <a:round/>
                      <a:headEnd type="none" w="med" len="med"/>
                      <a:tailEnd type="none" w="med" len="med"/>
                    </a:lnB>
                    <a:noFill/>
                  </a:tcPr>
                </a:tc>
                <a:tc rowSpan="2">
                  <a:txBody>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CX Cookbook Released </a:t>
                      </a:r>
                      <a:r>
                        <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(11/2020)</a:t>
                      </a:r>
                    </a:p>
                    <a:p>
                      <a:pPr marL="57150" indent="0"/>
                      <a:endParaRPr lang="en-US" sz="700" b="1" dirty="0">
                        <a:solidFill>
                          <a:srgbClr val="003F72"/>
                        </a:solidFill>
                        <a:latin typeface="Calibri Light" panose="020F0302020204030204" pitchFamily="34" charset="0"/>
                        <a:cs typeface="Calibri Light" panose="020F0302020204030204" pitchFamily="34" charset="0"/>
                      </a:endParaRPr>
                    </a:p>
                  </a:txBody>
                  <a:tcPr marL="0" marR="0" marT="0" marB="0" anchor="b">
                    <a:lnL w="12700" cap="flat" cmpd="sng" algn="ctr">
                      <a:noFill/>
                      <a:prstDash val="solid"/>
                      <a:round/>
                      <a:headEnd type="none" w="med" len="med"/>
                      <a:tailEnd type="none" w="med" len="med"/>
                    </a:lnL>
                    <a:lnR w="19050" cap="flat" cmpd="sng" algn="ctr">
                      <a:no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noFill/>
                  </a:tcPr>
                </a:tc>
                <a:extLst>
                  <a:ext uri="{0D108BD9-81ED-4DB2-BD59-A6C34878D82A}">
                    <a16:rowId xmlns:a16="http://schemas.microsoft.com/office/drawing/2014/main" val="3804203203"/>
                  </a:ext>
                </a:extLst>
              </a:tr>
              <a:tr h="17526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T w="19050" cap="flat" cmpd="sng" algn="ctr">
                      <a:solidFill>
                        <a:srgbClr val="4FAFFF"/>
                      </a:solidFill>
                      <a:prstDash val="sysDash"/>
                      <a:round/>
                      <a:headEnd type="none" w="med" len="med"/>
                      <a:tailEnd type="none" w="med" len="med"/>
                    </a:lnT>
                    <a:noFill/>
                  </a:tcPr>
                </a:tc>
                <a:tc vMerge="1">
                  <a:txBody>
                    <a:bodyPr/>
                    <a:lstStyle/>
                    <a:p>
                      <a:endParaRPr lang="en-US"/>
                    </a:p>
                  </a:txBody>
                  <a:tcPr/>
                </a:tc>
                <a:extLst>
                  <a:ext uri="{0D108BD9-81ED-4DB2-BD59-A6C34878D82A}">
                    <a16:rowId xmlns:a16="http://schemas.microsoft.com/office/drawing/2014/main" val="1102027841"/>
                  </a:ext>
                </a:extLst>
              </a:tr>
              <a:tr h="66761">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mpd="sng">
                      <a:noFill/>
                    </a:lnR>
                    <a:lnB w="19050" cap="flat" cmpd="sng" algn="ctr">
                      <a:solidFill>
                        <a:srgbClr val="4FAFFF"/>
                      </a:solidFill>
                      <a:prstDash val="sysDash"/>
                      <a:round/>
                      <a:headEnd type="none" w="med" len="med"/>
                      <a:tailEnd type="none" w="med" len="med"/>
                    </a:lnB>
                    <a:noFill/>
                  </a:tcPr>
                </a:tc>
                <a:tc rowSpan="2">
                  <a:txBody>
                    <a:bodyPr/>
                    <a:lstStyle/>
                    <a:p>
                      <a:pPr marL="60325" indent="0"/>
                      <a:r>
                        <a:rPr lang="en-US" sz="800" b="1" kern="1200" dirty="0">
                          <a:solidFill>
                            <a:srgbClr val="003F72"/>
                          </a:solidFill>
                          <a:latin typeface="Calibri Light" panose="020F0302020204030204" pitchFamily="34" charset="0"/>
                          <a:ea typeface="+mn-ea"/>
                          <a:cs typeface="Calibri Light" panose="020F0302020204030204" pitchFamily="34" charset="0"/>
                        </a:rPr>
                        <a:t>VA Directive 0010: VA Customer Experience </a:t>
                      </a:r>
                      <a:r>
                        <a:rPr lang="en-US" sz="800" b="0" kern="1200" dirty="0">
                          <a:solidFill>
                            <a:srgbClr val="003F72"/>
                          </a:solidFill>
                          <a:latin typeface="Calibri Light" panose="020F0302020204030204" pitchFamily="34" charset="0"/>
                          <a:ea typeface="+mn-ea"/>
                          <a:cs typeface="Calibri Light" panose="020F0302020204030204" pitchFamily="34" charset="0"/>
                        </a:rPr>
                        <a:t>(12/7/2020)</a:t>
                      </a:r>
                    </a:p>
                    <a:p>
                      <a:pPr marL="60325" indent="0"/>
                      <a:endParaRPr lang="en-US" sz="800" b="0" kern="1200" dirty="0">
                        <a:solidFill>
                          <a:srgbClr val="003F72"/>
                        </a:solidFill>
                        <a:latin typeface="Calibri Light" panose="020F0302020204030204" pitchFamily="34" charset="0"/>
                        <a:ea typeface="+mn-ea"/>
                        <a:cs typeface="Calibri Light" panose="020F0302020204030204" pitchFamily="34" charset="0"/>
                      </a:endParaRPr>
                    </a:p>
                    <a:p>
                      <a:pPr marL="60325" indent="0"/>
                      <a:endParaRPr lang="en-US" sz="800" b="0" kern="1200" dirty="0">
                        <a:solidFill>
                          <a:srgbClr val="003F72"/>
                        </a:solidFill>
                        <a:latin typeface="Calibri Light" panose="020F0302020204030204" pitchFamily="34" charset="0"/>
                        <a:ea typeface="+mn-ea"/>
                        <a:cs typeface="Calibri Light" panose="020F0302020204030204" pitchFamily="34" charset="0"/>
                      </a:endParaRPr>
                    </a:p>
                  </a:txBody>
                  <a:tcPr marL="0" marR="0" marT="0" marB="0">
                    <a:lnL w="12700" cmpd="sng">
                      <a:noFill/>
                    </a:lnL>
                    <a:lnR w="19050" cap="flat" cmpd="sng" algn="ctr">
                      <a:noFill/>
                      <a:prstDash val="sysDash"/>
                      <a:round/>
                      <a:headEnd type="none" w="med" len="med"/>
                      <a:tailEnd type="none" w="med" len="med"/>
                    </a:lnR>
                    <a:lnT w="12700" cmpd="sng">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787392"/>
                  </a:ext>
                </a:extLst>
              </a:tr>
              <a:tr h="161839">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mpd="sng">
                      <a:noFill/>
                    </a:lnR>
                    <a:lnT w="19050" cap="flat" cmpd="sng" algn="ctr">
                      <a:solidFill>
                        <a:srgbClr val="4FAFFF"/>
                      </a:solidFill>
                      <a:prstDash val="sysDash"/>
                      <a:round/>
                      <a:headEnd type="none" w="med" len="med"/>
                      <a:tailEnd type="none" w="med" len="med"/>
                    </a:lnT>
                    <a:lnB w="19050" cap="flat" cmpd="sng" algn="ctr">
                      <a:noFill/>
                      <a:prstDash val="sysDash"/>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967243742"/>
                  </a:ext>
                </a:extLst>
              </a:tr>
            </a:tbl>
          </a:graphicData>
        </a:graphic>
      </p:graphicFrame>
      <p:sp>
        <p:nvSpPr>
          <p:cNvPr id="9" name="Title 8">
            <a:extLst>
              <a:ext uri="{FF2B5EF4-FFF2-40B4-BE49-F238E27FC236}">
                <a16:creationId xmlns:a16="http://schemas.microsoft.com/office/drawing/2014/main" id="{90CC8FD1-A736-4672-B0AF-FC7BAC8BFC7E}"/>
              </a:ext>
            </a:extLst>
          </p:cNvPr>
          <p:cNvSpPr>
            <a:spLocks noGrp="1"/>
          </p:cNvSpPr>
          <p:nvPr>
            <p:ph type="title"/>
          </p:nvPr>
        </p:nvSpPr>
        <p:spPr>
          <a:xfrm>
            <a:off x="2049811" y="24141"/>
            <a:ext cx="6060377" cy="523220"/>
          </a:xfrm>
          <a:prstGeom prst="rect">
            <a:avLst/>
          </a:prstGeom>
        </p:spPr>
        <p:txBody>
          <a:bodyPr wrap="none">
            <a:spAutoFit/>
          </a:bodyPr>
          <a:lstStyle/>
          <a:p>
            <a:r>
              <a:rPr lang="en-US" b="1" dirty="0">
                <a:solidFill>
                  <a:srgbClr val="FFFFFF"/>
                </a:solidFill>
              </a:rPr>
              <a:t>VA’s Customer Experience </a:t>
            </a:r>
            <a:r>
              <a:rPr lang="en-US" b="1" dirty="0">
                <a:solidFill>
                  <a:schemeClr val="bg1"/>
                </a:solidFill>
              </a:rPr>
              <a:t>Journey Line </a:t>
            </a:r>
          </a:p>
        </p:txBody>
      </p:sp>
      <p:sp>
        <p:nvSpPr>
          <p:cNvPr id="12" name="TextBox 11">
            <a:extLst>
              <a:ext uri="{FF2B5EF4-FFF2-40B4-BE49-F238E27FC236}">
                <a16:creationId xmlns:a16="http://schemas.microsoft.com/office/drawing/2014/main" id="{3C885C28-418B-4471-8326-EE912F7495A7}"/>
              </a:ext>
            </a:extLst>
          </p:cNvPr>
          <p:cNvSpPr txBox="1"/>
          <p:nvPr/>
        </p:nvSpPr>
        <p:spPr>
          <a:xfrm>
            <a:off x="0" y="564053"/>
            <a:ext cx="10160000" cy="523220"/>
          </a:xfrm>
          <a:prstGeom prst="rect">
            <a:avLst/>
          </a:prstGeom>
          <a:solidFill>
            <a:schemeClr val="bg1">
              <a:lumMod val="85000"/>
            </a:schemeClr>
          </a:solidFill>
        </p:spPr>
        <p:txBody>
          <a:bodyPr wrap="square" rtlCol="0">
            <a:spAutoFit/>
          </a:bodyPr>
          <a:lstStyle/>
          <a:p>
            <a:pPr algn="ctr"/>
            <a:r>
              <a:rPr lang="en-US" sz="1400" b="1" dirty="0">
                <a:solidFill>
                  <a:srgbClr val="003F72"/>
                </a:solidFill>
              </a:rPr>
              <a:t>Through transformational leadership and dedicated employees, VA committed itself to core values, characteristics and </a:t>
            </a:r>
            <a:r>
              <a:rPr lang="en-US" sz="1400" b="1">
                <a:solidFill>
                  <a:srgbClr val="003F72"/>
                </a:solidFill>
              </a:rPr>
              <a:t>principles </a:t>
            </a:r>
            <a:br>
              <a:rPr lang="en-US" sz="1400" b="1">
                <a:solidFill>
                  <a:srgbClr val="003F72"/>
                </a:solidFill>
              </a:rPr>
            </a:br>
            <a:r>
              <a:rPr lang="en-US" sz="1400" b="1">
                <a:solidFill>
                  <a:srgbClr val="003F72"/>
                </a:solidFill>
              </a:rPr>
              <a:t>that </a:t>
            </a:r>
            <a:r>
              <a:rPr lang="en-US" sz="1400" b="1" dirty="0">
                <a:solidFill>
                  <a:srgbClr val="003F72"/>
                </a:solidFill>
              </a:rPr>
              <a:t>define the organization and how it serves Veterans, their families, caregivers, and survivors </a:t>
            </a:r>
          </a:p>
        </p:txBody>
      </p:sp>
      <p:graphicFrame>
        <p:nvGraphicFramePr>
          <p:cNvPr id="10" name="Table 4">
            <a:extLst>
              <a:ext uri="{FF2B5EF4-FFF2-40B4-BE49-F238E27FC236}">
                <a16:creationId xmlns:a16="http://schemas.microsoft.com/office/drawing/2014/main" id="{F9935CA3-16B7-4DE9-BD37-47C64F51CD6C}"/>
              </a:ext>
            </a:extLst>
          </p:cNvPr>
          <p:cNvGraphicFramePr>
            <a:graphicFrameLocks noGrp="1"/>
          </p:cNvGraphicFramePr>
          <p:nvPr/>
        </p:nvGraphicFramePr>
        <p:xfrm>
          <a:off x="450453" y="3297763"/>
          <a:ext cx="9620648" cy="964353"/>
        </p:xfrm>
        <a:graphic>
          <a:graphicData uri="http://schemas.openxmlformats.org/drawingml/2006/table">
            <a:tbl>
              <a:tblPr firstRow="1" bandRow="1">
                <a:tableStyleId>{5C22544A-7EE6-4342-B048-85BDC9FD1C3A}</a:tableStyleId>
              </a:tblPr>
              <a:tblGrid>
                <a:gridCol w="1650800">
                  <a:extLst>
                    <a:ext uri="{9D8B030D-6E8A-4147-A177-3AD203B41FA5}">
                      <a16:colId xmlns:a16="http://schemas.microsoft.com/office/drawing/2014/main" val="1266412595"/>
                    </a:ext>
                  </a:extLst>
                </a:gridCol>
                <a:gridCol w="1650800">
                  <a:extLst>
                    <a:ext uri="{9D8B030D-6E8A-4147-A177-3AD203B41FA5}">
                      <a16:colId xmlns:a16="http://schemas.microsoft.com/office/drawing/2014/main" val="2395258413"/>
                    </a:ext>
                  </a:extLst>
                </a:gridCol>
                <a:gridCol w="1650800">
                  <a:extLst>
                    <a:ext uri="{9D8B030D-6E8A-4147-A177-3AD203B41FA5}">
                      <a16:colId xmlns:a16="http://schemas.microsoft.com/office/drawing/2014/main" val="1321750317"/>
                    </a:ext>
                  </a:extLst>
                </a:gridCol>
                <a:gridCol w="1650800">
                  <a:extLst>
                    <a:ext uri="{9D8B030D-6E8A-4147-A177-3AD203B41FA5}">
                      <a16:colId xmlns:a16="http://schemas.microsoft.com/office/drawing/2014/main" val="1235848993"/>
                    </a:ext>
                  </a:extLst>
                </a:gridCol>
                <a:gridCol w="1650800">
                  <a:extLst>
                    <a:ext uri="{9D8B030D-6E8A-4147-A177-3AD203B41FA5}">
                      <a16:colId xmlns:a16="http://schemas.microsoft.com/office/drawing/2014/main" val="2272878118"/>
                    </a:ext>
                  </a:extLst>
                </a:gridCol>
                <a:gridCol w="1366648">
                  <a:extLst>
                    <a:ext uri="{9D8B030D-6E8A-4147-A177-3AD203B41FA5}">
                      <a16:colId xmlns:a16="http://schemas.microsoft.com/office/drawing/2014/main" val="761720315"/>
                    </a:ext>
                  </a:extLst>
                </a:gridCol>
              </a:tblGrid>
              <a:tr h="330200">
                <a:tc>
                  <a:txBody>
                    <a:bodyPr/>
                    <a:lstStyle/>
                    <a:p>
                      <a:r>
                        <a:rPr lang="en-US" sz="1700" dirty="0">
                          <a:solidFill>
                            <a:srgbClr val="003F72"/>
                          </a:solidFill>
                        </a:rPr>
                        <a:t>2011</a:t>
                      </a:r>
                    </a:p>
                  </a:txBody>
                  <a:tcPr marL="76200" marR="76200" marT="38100" marB="38100">
                    <a:lnL w="19050" cap="flat" cmpd="sng" algn="ctr">
                      <a:solidFill>
                        <a:srgbClr val="4FAFFF"/>
                      </a:solidFill>
                      <a:prstDash val="sysDash"/>
                      <a:round/>
                      <a:headEnd type="none" w="med" len="med"/>
                      <a:tailEnd type="none" w="med" len="med"/>
                    </a:lnL>
                    <a:lnR w="19050" cap="flat" cmpd="sng" algn="ctr">
                      <a:noFill/>
                      <a:prstDash val="sysDash"/>
                      <a:round/>
                      <a:headEnd type="none" w="med" len="med"/>
                      <a:tailEnd type="none" w="med" len="med"/>
                    </a:lnR>
                    <a:lnT w="19050" cap="flat" cmpd="sng" algn="ctr">
                      <a:solidFill>
                        <a:srgbClr val="003F72"/>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r>
                        <a:rPr lang="en-US" sz="1700" dirty="0">
                          <a:solidFill>
                            <a:srgbClr val="003F72"/>
                          </a:solidFill>
                        </a:rPr>
                        <a:t>2013</a:t>
                      </a:r>
                    </a:p>
                  </a:txBody>
                  <a:tcPr marL="76200" marR="76200" marT="38100" marB="38100">
                    <a:lnL w="19050" cap="flat" cmpd="sng" algn="ctr">
                      <a:no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solidFill>
                        <a:srgbClr val="003F72"/>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r>
                        <a:rPr lang="en-US" sz="1700" dirty="0">
                          <a:solidFill>
                            <a:srgbClr val="003F72"/>
                          </a:solidFill>
                        </a:rPr>
                        <a:t>2015</a:t>
                      </a:r>
                    </a:p>
                  </a:txBody>
                  <a:tcPr marL="76200" marR="76200" marT="38100" marB="38100">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solidFill>
                        <a:srgbClr val="003F72"/>
                      </a:solidFill>
                      <a:prstDash val="solid"/>
                      <a:round/>
                      <a:headEnd type="none" w="med" len="med"/>
                      <a:tailEnd type="none" w="med" len="med"/>
                    </a:lnT>
                    <a:lnB w="19050" cap="flat" cmpd="sng" algn="ctr">
                      <a:noFill/>
                      <a:prstDash val="sysDash"/>
                      <a:round/>
                      <a:headEnd type="none" w="med" len="med"/>
                      <a:tailEnd type="none" w="med" len="med"/>
                    </a:lnB>
                    <a:solidFill>
                      <a:schemeClr val="bg1"/>
                    </a:solidFill>
                  </a:tcPr>
                </a:tc>
                <a:tc>
                  <a:txBody>
                    <a:bodyPr/>
                    <a:lstStyle/>
                    <a:p>
                      <a:r>
                        <a:rPr lang="en-US" sz="1700" dirty="0">
                          <a:solidFill>
                            <a:srgbClr val="003F72"/>
                          </a:solidFill>
                        </a:rPr>
                        <a:t>2017</a:t>
                      </a:r>
                    </a:p>
                  </a:txBody>
                  <a:tcPr marL="76200" marR="76200" marT="38100" marB="38100">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solidFill>
                        <a:srgbClr val="003F72"/>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r>
                        <a:rPr lang="en-US" sz="1700" dirty="0">
                          <a:solidFill>
                            <a:srgbClr val="003F72"/>
                          </a:solidFill>
                        </a:rPr>
                        <a:t>2019</a:t>
                      </a:r>
                    </a:p>
                  </a:txBody>
                  <a:tcPr marL="76200" marR="76200" marT="38100" marB="38100">
                    <a:lnL w="19050" cap="flat" cmpd="sng" algn="ctr">
                      <a:solidFill>
                        <a:srgbClr val="4FAFFF"/>
                      </a:solidFill>
                      <a:prstDash val="sysDash"/>
                      <a:round/>
                      <a:headEnd type="none" w="med" len="med"/>
                      <a:tailEnd type="none" w="med" len="med"/>
                    </a:lnL>
                    <a:lnR w="19050" cap="flat" cmpd="sng" algn="ctr">
                      <a:noFill/>
                      <a:prstDash val="sysDash"/>
                      <a:round/>
                      <a:headEnd type="none" w="med" len="med"/>
                      <a:tailEnd type="none" w="med" len="med"/>
                    </a:lnR>
                    <a:lnT w="19050" cap="flat" cmpd="sng" algn="ctr">
                      <a:solidFill>
                        <a:srgbClr val="003F72"/>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r>
                        <a:rPr lang="en-US" sz="1700" dirty="0">
                          <a:solidFill>
                            <a:srgbClr val="003F72"/>
                          </a:solidFill>
                        </a:rPr>
                        <a:t>2021</a:t>
                      </a:r>
                    </a:p>
                  </a:txBody>
                  <a:tcPr marL="76200" marR="76200" marT="38100" marB="38100">
                    <a:lnL w="19050" cap="flat" cmpd="sng" algn="ctr">
                      <a:noFill/>
                      <a:prstDash val="sysDash"/>
                      <a:round/>
                      <a:headEnd type="none" w="med" len="med"/>
                      <a:tailEnd type="none" w="med" len="med"/>
                    </a:lnL>
                    <a:lnR w="12700" cmpd="sng">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59284"/>
                  </a:ext>
                </a:extLst>
              </a:tr>
              <a:tr h="309033">
                <a:tc>
                  <a:txBody>
                    <a:bodyPr/>
                    <a:lstStyle/>
                    <a:p>
                      <a:r>
                        <a:rPr lang="en-US" sz="800" b="1" dirty="0">
                          <a:solidFill>
                            <a:srgbClr val="003F72"/>
                          </a:solidFill>
                          <a:latin typeface="Calibri Light" panose="020F0302020204030204" pitchFamily="34" charset="0"/>
                          <a:cs typeface="Calibri Light" panose="020F0302020204030204" pitchFamily="34" charset="0"/>
                        </a:rPr>
                        <a:t>ICARE formally introduced</a:t>
                      </a:r>
                      <a:r>
                        <a:rPr lang="en-US" sz="800" dirty="0">
                          <a:solidFill>
                            <a:srgbClr val="003F72"/>
                          </a:solidFill>
                          <a:latin typeface="Calibri Light" panose="020F0302020204030204" pitchFamily="34" charset="0"/>
                          <a:cs typeface="Calibri Light" panose="020F0302020204030204" pitchFamily="34" charset="0"/>
                        </a:rPr>
                        <a:t> </a:t>
                      </a:r>
                      <a:br>
                        <a:rPr lang="en-US" sz="800" dirty="0">
                          <a:solidFill>
                            <a:srgbClr val="003F72"/>
                          </a:solidFill>
                          <a:latin typeface="Calibri Light" panose="020F0302020204030204" pitchFamily="34" charset="0"/>
                          <a:cs typeface="Calibri Light" panose="020F0302020204030204" pitchFamily="34" charset="0"/>
                        </a:rPr>
                      </a:br>
                      <a:r>
                        <a:rPr lang="en-US" sz="800" dirty="0">
                          <a:solidFill>
                            <a:srgbClr val="003F72"/>
                          </a:solidFill>
                          <a:latin typeface="Calibri Light" panose="020F0302020204030204" pitchFamily="34" charset="0"/>
                          <a:cs typeface="Calibri Light" panose="020F0302020204030204" pitchFamily="34" charset="0"/>
                        </a:rPr>
                        <a:t>(6/20/2011)</a:t>
                      </a:r>
                    </a:p>
                  </a:txBody>
                  <a:tcPr marL="76200" marR="76200" marT="38100" marB="38100">
                    <a:lnL w="19050" cap="flat" cmpd="sng" algn="ctr">
                      <a:solidFill>
                        <a:srgbClr val="4FAFFF"/>
                      </a:solid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rgbClr val="003F72"/>
                        </a:solidFill>
                        <a:latin typeface="Calibri Light" panose="020F0302020204030204" pitchFamily="34" charset="0"/>
                        <a:cs typeface="Calibri Light" panose="020F0302020204030204" pitchFamily="34" charset="0"/>
                      </a:endParaRPr>
                    </a:p>
                  </a:txBody>
                  <a:tcPr marL="76200" marR="76200" marT="38100" marB="38100">
                    <a:lnL w="19050" cap="flat" cmpd="sng" algn="ctr">
                      <a:no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txBody>
                  <a:tcPr marL="38100" marR="38100" marT="38100" marB="38100">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noFill/>
                      <a:prstDash val="sysDash"/>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lang="en-US" sz="800" b="1" dirty="0">
                          <a:solidFill>
                            <a:srgbClr val="003F72"/>
                          </a:solidFill>
                          <a:latin typeface="Calibri Light" panose="020F0302020204030204" pitchFamily="34" charset="0"/>
                          <a:cs typeface="Calibri Light" panose="020F0302020204030204" pitchFamily="34" charset="0"/>
                        </a:rPr>
                        <a:t>Patient Experience Program launched</a:t>
                      </a:r>
                      <a:endParaRPr lang="en-US" sz="800" dirty="0"/>
                    </a:p>
                  </a:txBody>
                  <a:tcPr marL="76200" marR="76200" marT="38100" marB="38100">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38 C.F.R. § 0.603 added</a:t>
                      </a:r>
                      <a:r>
                        <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 to include </a:t>
                      </a:r>
                      <a:br>
                        <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br>
                      <a:r>
                        <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CX Principles (5/20/2019)</a:t>
                      </a:r>
                    </a:p>
                  </a:txBody>
                  <a:tcPr marL="76200" marR="76200" marT="38100" marB="38100">
                    <a:lnL w="19050" cap="flat" cmpd="sng" algn="ctr">
                      <a:solidFill>
                        <a:srgbClr val="4FAFFF"/>
                      </a:solid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txBody>
                  <a:tcPr marL="76200" marR="76200" marT="38100" marB="38100">
                    <a:lnL w="19050" cap="flat" cmpd="sng" algn="ctr">
                      <a:noFill/>
                      <a:prstDash val="sysDash"/>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3697569"/>
                  </a:ext>
                </a:extLst>
              </a:tr>
              <a:tr h="309033">
                <a:tc>
                  <a:txBody>
                    <a:bodyPr/>
                    <a:lstStyle/>
                    <a:p>
                      <a:endParaRPr lang="en-US" sz="800" dirty="0">
                        <a:solidFill>
                          <a:srgbClr val="003F72"/>
                        </a:solidFill>
                        <a:latin typeface="Calibri Light" panose="020F0302020204030204" pitchFamily="34" charset="0"/>
                        <a:cs typeface="Calibri Light" panose="020F0302020204030204" pitchFamily="34" charset="0"/>
                      </a:endParaRPr>
                    </a:p>
                  </a:txBody>
                  <a:tcPr marL="76200" marR="76200" marT="38100" marB="38100">
                    <a:lnL w="19050" cap="flat" cmpd="sng" algn="ctr">
                      <a:solidFill>
                        <a:srgbClr val="4FAFFF"/>
                      </a:solid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rgbClr val="003F72"/>
                        </a:solidFill>
                        <a:latin typeface="Calibri Light" panose="020F0302020204030204" pitchFamily="34" charset="0"/>
                        <a:cs typeface="Calibri Light" panose="020F0302020204030204" pitchFamily="34" charset="0"/>
                      </a:endParaRPr>
                    </a:p>
                  </a:txBody>
                  <a:tcPr marL="76200" marR="76200" marT="38100" marB="38100">
                    <a:lnL w="19050" cap="flat" cmpd="sng" algn="ctr">
                      <a:no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txBody>
                  <a:tcPr marL="38100" marR="38100" marT="38100" marB="38100">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noFill/>
                      <a:prstDash val="sysDash"/>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lang="en-US" sz="800" dirty="0"/>
                    </a:p>
                  </a:txBody>
                  <a:tcPr marL="76200" marR="76200" marT="38100" marB="38100">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txBody>
                  <a:tcPr marL="76200" marR="76200" marT="38100" marB="38100">
                    <a:lnL w="19050" cap="flat" cmpd="sng" algn="ctr">
                      <a:solidFill>
                        <a:srgbClr val="4FAFFF"/>
                      </a:solidFill>
                      <a:prstDash val="sysDash"/>
                      <a:round/>
                      <a:headEnd type="none" w="med" len="med"/>
                      <a:tailEnd type="none" w="med" len="med"/>
                    </a:lnL>
                    <a:lnR w="19050"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txBody>
                  <a:tcPr marL="76200" marR="76200" marT="38100" marB="38100">
                    <a:lnL w="19050" cap="flat" cmpd="sng" algn="ctr">
                      <a:noFill/>
                      <a:prstDash val="sysDash"/>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2468487"/>
                  </a:ext>
                </a:extLst>
              </a:tr>
            </a:tbl>
          </a:graphicData>
        </a:graphic>
      </p:graphicFrame>
      <p:pic>
        <p:nvPicPr>
          <p:cNvPr id="4098" name="Picture 2" descr="I CARE (Integrity, Commitment, Advocacy, Respect, and Excellence) - VA  Providence Healthcare System">
            <a:hlinkClick r:id="rId3"/>
            <a:extLst>
              <a:ext uri="{FF2B5EF4-FFF2-40B4-BE49-F238E27FC236}">
                <a16:creationId xmlns:a16="http://schemas.microsoft.com/office/drawing/2014/main" id="{54FBC176-58AE-4A00-9C1A-8E37019666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3" y="3952744"/>
            <a:ext cx="609600" cy="454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hlinkClick r:id="rId3"/>
            <a:extLst>
              <a:ext uri="{FF2B5EF4-FFF2-40B4-BE49-F238E27FC236}">
                <a16:creationId xmlns:a16="http://schemas.microsoft.com/office/drawing/2014/main" id="{57ACA277-4950-46F7-89E3-3829AD64D1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373" y="1835505"/>
            <a:ext cx="452164"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 name="Table 16">
            <a:extLst>
              <a:ext uri="{FF2B5EF4-FFF2-40B4-BE49-F238E27FC236}">
                <a16:creationId xmlns:a16="http://schemas.microsoft.com/office/drawing/2014/main" id="{C06AB7BC-8049-44CB-838A-A8E952232D2A}"/>
              </a:ext>
            </a:extLst>
          </p:cNvPr>
          <p:cNvGraphicFramePr>
            <a:graphicFrameLocks noGrp="1"/>
          </p:cNvGraphicFramePr>
          <p:nvPr/>
        </p:nvGraphicFramePr>
        <p:xfrm>
          <a:off x="8706098" y="3362852"/>
          <a:ext cx="1174502" cy="1043940"/>
        </p:xfrm>
        <a:graphic>
          <a:graphicData uri="http://schemas.openxmlformats.org/drawingml/2006/table">
            <a:tbl>
              <a:tblPr>
                <a:tableStyleId>{5C22544A-7EE6-4342-B048-85BDC9FD1C3A}</a:tableStyleId>
              </a:tblPr>
              <a:tblGrid>
                <a:gridCol w="145363">
                  <a:extLst>
                    <a:ext uri="{9D8B030D-6E8A-4147-A177-3AD203B41FA5}">
                      <a16:colId xmlns:a16="http://schemas.microsoft.com/office/drawing/2014/main" val="205130167"/>
                    </a:ext>
                  </a:extLst>
                </a:gridCol>
                <a:gridCol w="1029139">
                  <a:extLst>
                    <a:ext uri="{9D8B030D-6E8A-4147-A177-3AD203B41FA5}">
                      <a16:colId xmlns:a16="http://schemas.microsoft.com/office/drawing/2014/main" val="3213683654"/>
                    </a:ext>
                  </a:extLst>
                </a:gridCol>
              </a:tblGrid>
              <a:tr h="12192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p>
                      <a:endParaRPr lang="en-US" sz="500" b="1" dirty="0">
                        <a:solidFill>
                          <a:srgbClr val="003F72"/>
                        </a:solidFill>
                        <a:latin typeface="Calibri Light" panose="020F0302020204030204" pitchFamily="34" charset="0"/>
                        <a:cs typeface="Calibri Light" panose="020F0302020204030204" pitchFamily="34" charset="0"/>
                      </a:endParaRPr>
                    </a:p>
                    <a:p>
                      <a:endParaRPr lang="en-US" sz="1050" b="1" dirty="0">
                        <a:solidFill>
                          <a:srgbClr val="003F72"/>
                        </a:solidFill>
                        <a:latin typeface="Calibri Light" panose="020F0302020204030204" pitchFamily="34" charset="0"/>
                        <a:cs typeface="Calibri Light" panose="020F0302020204030204" pitchFamily="34" charset="0"/>
                      </a:endParaRPr>
                    </a:p>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4FAFFF"/>
                      </a:solidFill>
                      <a:prstDash val="sysDash"/>
                      <a:round/>
                      <a:headEnd type="none" w="med" len="med"/>
                      <a:tailEnd type="none" w="med" len="med"/>
                    </a:lnB>
                    <a:noFill/>
                  </a:tcPr>
                </a:tc>
                <a:tc rowSpan="2">
                  <a:txBody>
                    <a:bodyPr/>
                    <a:lstStyle/>
                    <a:p>
                      <a:pPr marL="57150" indent="0"/>
                      <a:endParaRPr lang="en-US" sz="800" b="1" dirty="0">
                        <a:solidFill>
                          <a:srgbClr val="003F72"/>
                        </a:solidFill>
                        <a:latin typeface="Calibri Light" panose="020F0302020204030204" pitchFamily="34" charset="0"/>
                        <a:cs typeface="Calibri Light" panose="020F0302020204030204" pitchFamily="34" charset="0"/>
                      </a:endParaRPr>
                    </a:p>
                    <a:p>
                      <a:pPr marL="57150" indent="0"/>
                      <a:endParaRPr lang="en-US" sz="800" b="1" dirty="0">
                        <a:solidFill>
                          <a:srgbClr val="003F72"/>
                        </a:solidFill>
                        <a:latin typeface="Calibri Light" panose="020F0302020204030204" pitchFamily="34" charset="0"/>
                        <a:cs typeface="Calibri Light" panose="020F0302020204030204" pitchFamily="34" charset="0"/>
                      </a:endParaRPr>
                    </a:p>
                    <a:p>
                      <a:pPr marL="57150" indent="0"/>
                      <a:r>
                        <a:rPr lang="en-US" sz="800" b="1" dirty="0">
                          <a:solidFill>
                            <a:srgbClr val="003F72"/>
                          </a:solidFill>
                          <a:latin typeface="Calibri Light" panose="020F0302020204030204" pitchFamily="34" charset="0"/>
                          <a:cs typeface="Calibri Light" panose="020F0302020204030204" pitchFamily="34" charset="0"/>
                        </a:rPr>
                        <a:t>I CARE Refresh</a:t>
                      </a:r>
                    </a:p>
                    <a:p>
                      <a:pPr marL="57150" indent="0"/>
                      <a:r>
                        <a:rPr lang="en-US" sz="800" b="0" dirty="0">
                          <a:solidFill>
                            <a:srgbClr val="003F72"/>
                          </a:solidFill>
                          <a:latin typeface="Calibri Light" panose="020F0302020204030204" pitchFamily="34" charset="0"/>
                          <a:cs typeface="Calibri Light" panose="020F0302020204030204" pitchFamily="34" charset="0"/>
                        </a:rPr>
                        <a:t>“The VA Way”</a:t>
                      </a:r>
                    </a:p>
                    <a:p>
                      <a:pPr marL="57150" indent="0"/>
                      <a:endParaRPr lang="en-US" sz="200" b="0" dirty="0">
                        <a:solidFill>
                          <a:srgbClr val="003F72"/>
                        </a:solidFill>
                        <a:latin typeface="Calibri Light" panose="020F0302020204030204" pitchFamily="34" charset="0"/>
                        <a:cs typeface="Calibri Light" panose="020F0302020204030204" pitchFamily="34" charset="0"/>
                      </a:endParaRPr>
                    </a:p>
                  </a:txBody>
                  <a:tcPr marL="0" marR="0" marT="0" marB="0">
                    <a:lnL w="12700" cap="flat" cmpd="sng" algn="ctr">
                      <a:noFill/>
                      <a:prstDash val="solid"/>
                      <a:round/>
                      <a:headEnd type="none" w="med" len="med"/>
                      <a:tailEnd type="none" w="med" len="med"/>
                    </a:lnL>
                    <a:lnR w="19050" cap="flat" cmpd="sng" algn="ctr">
                      <a:no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noFill/>
                  </a:tcPr>
                </a:tc>
                <a:extLst>
                  <a:ext uri="{0D108BD9-81ED-4DB2-BD59-A6C34878D82A}">
                    <a16:rowId xmlns:a16="http://schemas.microsoft.com/office/drawing/2014/main" val="3936956154"/>
                  </a:ext>
                </a:extLst>
              </a:tr>
              <a:tr h="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T w="19050" cap="flat" cmpd="sng" algn="ctr">
                      <a:solidFill>
                        <a:srgbClr val="4FAFFF"/>
                      </a:solidFill>
                      <a:prstDash val="sysDash"/>
                      <a:round/>
                      <a:headEnd type="none" w="med" len="med"/>
                      <a:tailEnd type="none" w="med" len="med"/>
                    </a:lnT>
                    <a:noFill/>
                  </a:tcPr>
                </a:tc>
                <a:tc vMerge="1">
                  <a:txBody>
                    <a:bodyPr/>
                    <a:lstStyle/>
                    <a:p>
                      <a:endParaRPr lang="en-US" dirty="0"/>
                    </a:p>
                  </a:txBody>
                  <a:tcPr/>
                </a:tc>
                <a:extLst>
                  <a:ext uri="{0D108BD9-81ED-4DB2-BD59-A6C34878D82A}">
                    <a16:rowId xmlns:a16="http://schemas.microsoft.com/office/drawing/2014/main" val="1375110844"/>
                  </a:ext>
                </a:extLst>
              </a:tr>
              <a:tr h="17526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B w="19050" cap="flat" cmpd="sng" algn="ctr">
                      <a:solidFill>
                        <a:srgbClr val="4FAFFF"/>
                      </a:solidFill>
                      <a:prstDash val="sysDash"/>
                      <a:round/>
                      <a:headEnd type="none" w="med" len="med"/>
                      <a:tailEnd type="none" w="med" len="med"/>
                    </a:lnB>
                    <a:noFill/>
                  </a:tcPr>
                </a:tc>
                <a:tc rowSpan="2">
                  <a:txBody>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VA Trust Report </a:t>
                      </a:r>
                      <a:r>
                        <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released</a:t>
                      </a:r>
                    </a:p>
                  </a:txBody>
                  <a:tcPr marL="0" marR="0" marT="0" marB="0" anchor="b">
                    <a:lnL w="12700" cap="flat" cmpd="sng" algn="ctr">
                      <a:noFill/>
                      <a:prstDash val="solid"/>
                      <a:round/>
                      <a:headEnd type="none" w="med" len="med"/>
                      <a:tailEnd type="none" w="med" len="med"/>
                    </a:lnL>
                    <a:lnR w="19050" cap="flat" cmpd="sng" algn="ctr">
                      <a:no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noFill/>
                  </a:tcPr>
                </a:tc>
                <a:extLst>
                  <a:ext uri="{0D108BD9-81ED-4DB2-BD59-A6C34878D82A}">
                    <a16:rowId xmlns:a16="http://schemas.microsoft.com/office/drawing/2014/main" val="3804203203"/>
                  </a:ext>
                </a:extLst>
              </a:tr>
              <a:tr h="17526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T w="19050" cap="flat" cmpd="sng" algn="ctr">
                      <a:solidFill>
                        <a:srgbClr val="4FAFFF"/>
                      </a:solidFill>
                      <a:prstDash val="sysDash"/>
                      <a:round/>
                      <a:headEnd type="none" w="med" len="med"/>
                      <a:tailEnd type="none" w="med" len="med"/>
                    </a:lnT>
                    <a:lnB w="28575" cap="flat" cmpd="sng" algn="ctr">
                      <a:no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102027841"/>
                  </a:ext>
                </a:extLst>
              </a:tr>
              <a:tr h="17526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solid"/>
                      <a:round/>
                      <a:headEnd type="none" w="med" len="med"/>
                      <a:tailEnd type="none" w="med" len="med"/>
                    </a:lnR>
                    <a:lnT w="28575" cap="flat" cmpd="sng" algn="ctr">
                      <a:noFill/>
                      <a:prstDash val="sysDot"/>
                      <a:round/>
                      <a:headEnd type="none" w="med" len="med"/>
                      <a:tailEnd type="none" w="med" len="med"/>
                    </a:lnT>
                    <a:noFill/>
                  </a:tcPr>
                </a:tc>
                <a:tc>
                  <a:txBody>
                    <a:bodyPr/>
                    <a:lstStyle/>
                    <a:p>
                      <a:pPr marL="57150" indent="0"/>
                      <a:endParaRPr lang="en-US" sz="700" b="1" dirty="0">
                        <a:solidFill>
                          <a:srgbClr val="003F72"/>
                        </a:solidFill>
                        <a:latin typeface="Calibri Light" panose="020F0302020204030204" pitchFamily="34" charset="0"/>
                        <a:cs typeface="Calibri Light" panose="020F0302020204030204" pitchFamily="34" charset="0"/>
                      </a:endParaRPr>
                    </a:p>
                  </a:txBody>
                  <a:tcPr marL="0" marR="0" marT="0" marB="0" anchor="b">
                    <a:lnL w="12700" cap="flat" cmpd="sng" algn="ctr">
                      <a:noFill/>
                      <a:prstDash val="solid"/>
                      <a:round/>
                      <a:headEnd type="none" w="med" len="med"/>
                      <a:tailEnd type="none" w="med" len="med"/>
                    </a:lnL>
                    <a:lnR w="19050" cap="flat" cmpd="sng" algn="ctr">
                      <a:no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noFill/>
                  </a:tcPr>
                </a:tc>
                <a:extLst>
                  <a:ext uri="{0D108BD9-81ED-4DB2-BD59-A6C34878D82A}">
                    <a16:rowId xmlns:a16="http://schemas.microsoft.com/office/drawing/2014/main" val="3556414442"/>
                  </a:ext>
                </a:extLst>
              </a:tr>
            </a:tbl>
          </a:graphicData>
        </a:graphic>
      </p:graphicFrame>
      <p:graphicFrame>
        <p:nvGraphicFramePr>
          <p:cNvPr id="46" name="Table 16">
            <a:extLst>
              <a:ext uri="{FF2B5EF4-FFF2-40B4-BE49-F238E27FC236}">
                <a16:creationId xmlns:a16="http://schemas.microsoft.com/office/drawing/2014/main" id="{4F4BC9FF-B774-4B55-A99C-1759A598892F}"/>
              </a:ext>
            </a:extLst>
          </p:cNvPr>
          <p:cNvGraphicFramePr>
            <a:graphicFrameLocks noGrp="1"/>
          </p:cNvGraphicFramePr>
          <p:nvPr/>
        </p:nvGraphicFramePr>
        <p:xfrm>
          <a:off x="3750866" y="3677186"/>
          <a:ext cx="1533745" cy="929640"/>
        </p:xfrm>
        <a:graphic>
          <a:graphicData uri="http://schemas.openxmlformats.org/drawingml/2006/table">
            <a:tbl>
              <a:tblPr>
                <a:tableStyleId>{5C22544A-7EE6-4342-B048-85BDC9FD1C3A}</a:tableStyleId>
              </a:tblPr>
              <a:tblGrid>
                <a:gridCol w="121911">
                  <a:extLst>
                    <a:ext uri="{9D8B030D-6E8A-4147-A177-3AD203B41FA5}">
                      <a16:colId xmlns:a16="http://schemas.microsoft.com/office/drawing/2014/main" val="205130167"/>
                    </a:ext>
                  </a:extLst>
                </a:gridCol>
                <a:gridCol w="1411834">
                  <a:extLst>
                    <a:ext uri="{9D8B030D-6E8A-4147-A177-3AD203B41FA5}">
                      <a16:colId xmlns:a16="http://schemas.microsoft.com/office/drawing/2014/main" val="3213683654"/>
                    </a:ext>
                  </a:extLst>
                </a:gridCol>
              </a:tblGrid>
              <a:tr h="65238">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noFill/>
                      <a:prstDash val="sysDash"/>
                      <a:round/>
                      <a:headEnd type="none" w="med" len="med"/>
                      <a:tailEnd type="none" w="med" len="med"/>
                    </a:lnL>
                    <a:lnT w="19050" cap="flat" cmpd="sng" algn="ctr">
                      <a:noFill/>
                      <a:prstDash val="sysDash"/>
                      <a:round/>
                      <a:headEnd type="none" w="med" len="med"/>
                      <a:tailEnd type="none" w="med" len="med"/>
                    </a:lnT>
                    <a:lnB w="19050" cap="flat" cmpd="sng" algn="ctr">
                      <a:solidFill>
                        <a:srgbClr val="4FAFFF"/>
                      </a:solidFill>
                      <a:prstDash val="sysDash"/>
                      <a:round/>
                      <a:headEnd type="none" w="med" len="med"/>
                      <a:tailEnd type="none" w="med" len="med"/>
                    </a:lnB>
                    <a:noFill/>
                  </a:tcPr>
                </a:tc>
                <a:tc rowSpan="2">
                  <a:txBody>
                    <a:bodyPr/>
                    <a:lstStyle/>
                    <a:p>
                      <a:pPr marL="58738" marR="0" lvl="0" indent="0" algn="l" defTabSz="5486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MyVA Transformation</a:t>
                      </a:r>
                      <a:r>
                        <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 to rebuild trust, </a:t>
                      </a:r>
                      <a:r>
                        <a:rPr kumimoji="0" lang="en-US" sz="8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VEO was established</a:t>
                      </a:r>
                      <a:r>
                        <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a:t>
                      </a:r>
                    </a:p>
                    <a:p>
                      <a:pPr marL="58738" marR="0" lvl="0" indent="0" algn="l" defTabSz="5486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p>
                      <a:pPr marL="58738" marR="0" lvl="0" indent="0" algn="l" defTabSz="5486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p>
                      <a:pPr marL="58738" marR="0" lvl="0" indent="0" algn="l" defTabSz="5486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p>
                      <a:pPr marL="57150" indent="0"/>
                      <a:endParaRPr lang="en-US" sz="500" b="1" dirty="0">
                        <a:solidFill>
                          <a:srgbClr val="003F72"/>
                        </a:solidFill>
                        <a:latin typeface="Calibri Light" panose="020F0302020204030204" pitchFamily="34" charset="0"/>
                        <a:cs typeface="Calibri Light" panose="020F0302020204030204" pitchFamily="34" charset="0"/>
                      </a:endParaRPr>
                    </a:p>
                  </a:txBody>
                  <a:tcPr marL="0" marR="0" marT="0" marB="0" anchor="b">
                    <a:lnR w="19050" cap="flat" cmpd="sng" algn="ctr">
                      <a:noFill/>
                      <a:prstDash val="sysDash"/>
                      <a:round/>
                      <a:headEnd type="none" w="med" len="med"/>
                      <a:tailEnd type="none" w="med" len="med"/>
                    </a:lnR>
                    <a:lnT w="19050" cap="flat" cmpd="sng" algn="ctr">
                      <a:noFill/>
                      <a:prstDash val="sysDash"/>
                      <a:round/>
                      <a:headEnd type="none" w="med" len="med"/>
                      <a:tailEnd type="none" w="med" len="med"/>
                    </a:lnT>
                    <a:lnB w="19050"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3936956154"/>
                  </a:ext>
                </a:extLst>
              </a:tr>
              <a:tr h="582463">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T w="19050" cap="flat" cmpd="sng" algn="ctr">
                      <a:solidFill>
                        <a:srgbClr val="4FAFFF"/>
                      </a:solidFill>
                      <a:prstDash val="sysDash"/>
                      <a:round/>
                      <a:headEnd type="none" w="med" len="med"/>
                      <a:tailEnd type="none" w="med" len="med"/>
                    </a:lnT>
                    <a:solidFill>
                      <a:schemeClr val="bg1"/>
                    </a:solidFill>
                  </a:tcPr>
                </a:tc>
                <a:tc vMerge="1">
                  <a:txBody>
                    <a:bodyPr/>
                    <a:lstStyle/>
                    <a:p>
                      <a:endParaRPr lang="en-US"/>
                    </a:p>
                  </a:txBody>
                  <a:tcPr/>
                </a:tc>
                <a:extLst>
                  <a:ext uri="{0D108BD9-81ED-4DB2-BD59-A6C34878D82A}">
                    <a16:rowId xmlns:a16="http://schemas.microsoft.com/office/drawing/2014/main" val="1375110844"/>
                  </a:ext>
                </a:extLst>
              </a:tr>
              <a:tr h="69207">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B w="19050" cap="flat" cmpd="sng" algn="ctr">
                      <a:solidFill>
                        <a:srgbClr val="4FAFFF"/>
                      </a:solidFill>
                      <a:prstDash val="sysDash"/>
                      <a:round/>
                      <a:headEnd type="none" w="med" len="med"/>
                      <a:tailEnd type="none" w="med" len="med"/>
                    </a:lnB>
                    <a:solidFill>
                      <a:schemeClr val="bg1"/>
                    </a:solidFill>
                  </a:tcPr>
                </a:tc>
                <a:tc rowSpan="2">
                  <a:txBody>
                    <a:bodyPr/>
                    <a:lstStyle/>
                    <a:p>
                      <a:pPr marL="57150" indent="0"/>
                      <a:r>
                        <a:rPr lang="en-US" sz="800" b="1" dirty="0">
                          <a:solidFill>
                            <a:srgbClr val="003F72"/>
                          </a:solidFill>
                          <a:latin typeface="Calibri Light" panose="020F0302020204030204" pitchFamily="34" charset="0"/>
                          <a:cs typeface="Calibri Light" panose="020F0302020204030204" pitchFamily="34" charset="0"/>
                        </a:rPr>
                        <a:t>Veterans Journey Map published </a:t>
                      </a:r>
                      <a:r>
                        <a:rPr lang="en-US" sz="800" b="0" dirty="0">
                          <a:solidFill>
                            <a:srgbClr val="003F72"/>
                          </a:solidFill>
                          <a:latin typeface="Calibri Light" panose="020F0302020204030204" pitchFamily="34" charset="0"/>
                          <a:cs typeface="Calibri Light" panose="020F0302020204030204" pitchFamily="34" charset="0"/>
                        </a:rPr>
                        <a:t>(11/2015)</a:t>
                      </a:r>
                    </a:p>
                  </a:txBody>
                  <a:tcPr marL="0" marR="0" marT="0" marB="0">
                    <a:lnR w="19050" cap="flat" cmpd="sng" algn="ctr">
                      <a:noFill/>
                      <a:prstDash val="sysDash"/>
                      <a:round/>
                      <a:headEnd type="none" w="med" len="med"/>
                      <a:tailEnd type="none" w="med" len="med"/>
                    </a:lnR>
                    <a:lnT w="19050" cap="flat" cmpd="sng" algn="ctr">
                      <a:noFill/>
                      <a:prstDash val="sysDash"/>
                      <a:round/>
                      <a:headEnd type="none" w="med" len="med"/>
                      <a:tailEnd type="none" w="med" len="med"/>
                    </a:lnT>
                    <a:lnB w="12700" cmpd="sng">
                      <a:noFill/>
                    </a:lnB>
                    <a:solidFill>
                      <a:schemeClr val="bg1"/>
                    </a:solidFill>
                  </a:tcPr>
                </a:tc>
                <a:extLst>
                  <a:ext uri="{0D108BD9-81ED-4DB2-BD59-A6C34878D82A}">
                    <a16:rowId xmlns:a16="http://schemas.microsoft.com/office/drawing/2014/main" val="1838401072"/>
                  </a:ext>
                </a:extLst>
              </a:tr>
              <a:tr h="159393">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noFill/>
                      <a:prstDash val="sysDash"/>
                      <a:round/>
                      <a:headEnd type="none" w="med" len="med"/>
                      <a:tailEnd type="none" w="med" len="med"/>
                    </a:lnL>
                    <a:lnT w="19050" cap="flat" cmpd="sng" algn="ctr">
                      <a:solidFill>
                        <a:srgbClr val="4FAFFF"/>
                      </a:solidFill>
                      <a:prstDash val="sysDash"/>
                      <a:round/>
                      <a:headEnd type="none" w="med" len="med"/>
                      <a:tailEnd type="none" w="med" len="med"/>
                    </a:lnT>
                    <a:lnB w="19050" cap="flat" cmpd="sng" algn="ctr">
                      <a:noFill/>
                      <a:prstDash val="sysDash"/>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2713740268"/>
                  </a:ext>
                </a:extLst>
              </a:tr>
            </a:tbl>
          </a:graphicData>
        </a:graphic>
      </p:graphicFrame>
      <p:pic>
        <p:nvPicPr>
          <p:cNvPr id="4100" name="Picture 4" descr="CXDC 2016 Q&amp;A with The Department of Veterans Affairs (VA)">
            <a:hlinkClick r:id="rId6"/>
            <a:extLst>
              <a:ext uri="{FF2B5EF4-FFF2-40B4-BE49-F238E27FC236}">
                <a16:creationId xmlns:a16="http://schemas.microsoft.com/office/drawing/2014/main" id="{0C074C13-2AE4-4C42-AF70-DF9A504A92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427" y="3934739"/>
            <a:ext cx="1465272" cy="100584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F8D09DFA-72DD-47D7-9285-1FF35379F4A4}"/>
              </a:ext>
            </a:extLst>
          </p:cNvPr>
          <p:cNvCxnSpPr/>
          <p:nvPr/>
        </p:nvCxnSpPr>
        <p:spPr>
          <a:xfrm>
            <a:off x="8779874" y="3295811"/>
            <a:ext cx="1022407" cy="0"/>
          </a:xfrm>
          <a:prstGeom prst="straightConnector1">
            <a:avLst/>
          </a:prstGeom>
          <a:ln w="19050">
            <a:solidFill>
              <a:srgbClr val="003F72"/>
            </a:solidFill>
            <a:tailEnd type="triangle" w="lg" len="lg"/>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A2259EB5-521F-4C6C-894C-B97AAD82F742}"/>
              </a:ext>
            </a:extLst>
          </p:cNvPr>
          <p:cNvPicPr>
            <a:picLocks noChangeAspect="1"/>
          </p:cNvPicPr>
          <p:nvPr/>
        </p:nvPicPr>
        <p:blipFill>
          <a:blip r:embed="rId8"/>
          <a:stretch>
            <a:fillRect/>
          </a:stretch>
        </p:blipFill>
        <p:spPr>
          <a:xfrm>
            <a:off x="5426896" y="3817620"/>
            <a:ext cx="1484245" cy="609600"/>
          </a:xfrm>
          <a:prstGeom prst="rect">
            <a:avLst/>
          </a:prstGeom>
        </p:spPr>
      </p:pic>
      <p:pic>
        <p:nvPicPr>
          <p:cNvPr id="15" name="Picture 14" descr="VEONewsBanner.png">
            <a:extLst>
              <a:ext uri="{FF2B5EF4-FFF2-40B4-BE49-F238E27FC236}">
                <a16:creationId xmlns:a16="http://schemas.microsoft.com/office/drawing/2014/main" id="{BC942AD1-9263-40F5-A34F-D97AF8D4532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565" t="15826" b="13344"/>
          <a:stretch/>
        </p:blipFill>
        <p:spPr>
          <a:xfrm>
            <a:off x="3964393" y="3907493"/>
            <a:ext cx="912203" cy="342900"/>
          </a:xfrm>
          <a:prstGeom prst="rect">
            <a:avLst/>
          </a:prstGeom>
        </p:spPr>
      </p:pic>
      <p:sp>
        <p:nvSpPr>
          <p:cNvPr id="7" name="TextBox 6">
            <a:extLst>
              <a:ext uri="{FF2B5EF4-FFF2-40B4-BE49-F238E27FC236}">
                <a16:creationId xmlns:a16="http://schemas.microsoft.com/office/drawing/2014/main" id="{8768C693-5F67-4F69-849A-37436ADEF629}"/>
              </a:ext>
            </a:extLst>
          </p:cNvPr>
          <p:cNvSpPr txBox="1"/>
          <p:nvPr/>
        </p:nvSpPr>
        <p:spPr>
          <a:xfrm>
            <a:off x="4293363" y="3905414"/>
            <a:ext cx="564578" cy="361446"/>
          </a:xfrm>
          <a:prstGeom prst="rect">
            <a:avLst/>
          </a:prstGeom>
          <a:noFill/>
        </p:spPr>
        <p:txBody>
          <a:bodyPr wrap="none" rtlCol="0">
            <a:spAutoFit/>
          </a:bodyPr>
          <a:lstStyle/>
          <a:p>
            <a:r>
              <a:rPr lang="en-US" sz="583" b="1" dirty="0">
                <a:solidFill>
                  <a:srgbClr val="003F72"/>
                </a:solidFill>
              </a:rPr>
              <a:t>VETERANS</a:t>
            </a:r>
          </a:p>
          <a:p>
            <a:r>
              <a:rPr lang="en-US" sz="583" b="1" dirty="0">
                <a:solidFill>
                  <a:srgbClr val="003F72"/>
                </a:solidFill>
              </a:rPr>
              <a:t>EXPERIENCE</a:t>
            </a:r>
            <a:br>
              <a:rPr lang="en-US" sz="583" b="1" dirty="0">
                <a:solidFill>
                  <a:srgbClr val="003F72"/>
                </a:solidFill>
              </a:rPr>
            </a:br>
            <a:r>
              <a:rPr lang="en-US" sz="583" b="1" dirty="0">
                <a:solidFill>
                  <a:srgbClr val="003F72"/>
                </a:solidFill>
              </a:rPr>
              <a:t>OFFICE</a:t>
            </a:r>
          </a:p>
        </p:txBody>
      </p:sp>
      <p:pic>
        <p:nvPicPr>
          <p:cNvPr id="14" name="Picture 4" descr="42 CFR (Public Health) - Code of Federal Regulations">
            <a:hlinkClick r:id="rId10"/>
            <a:extLst>
              <a:ext uri="{FF2B5EF4-FFF2-40B4-BE49-F238E27FC236}">
                <a16:creationId xmlns:a16="http://schemas.microsoft.com/office/drawing/2014/main" id="{4BC79B6F-B941-4E3F-ABE5-76D8FC404F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31881" y="3965883"/>
            <a:ext cx="462072" cy="685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epartment of Veterans Affairs Office of Inspector General Semiannual  Report to Congress April 1 - September 30, 2012">
            <a:hlinkClick r:id="rId12"/>
            <a:extLst>
              <a:ext uri="{FF2B5EF4-FFF2-40B4-BE49-F238E27FC236}">
                <a16:creationId xmlns:a16="http://schemas.microsoft.com/office/drawing/2014/main" id="{11A3FAC5-4371-4B79-AEB4-1C017A8EFA48}"/>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682" t="11445" r="12307" b="12874"/>
          <a:stretch/>
        </p:blipFill>
        <p:spPr bwMode="auto">
          <a:xfrm>
            <a:off x="2950857" y="2171841"/>
            <a:ext cx="451003"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0B4EF323-9BDD-4D4C-B638-E546D2E10B2B}"/>
              </a:ext>
            </a:extLst>
          </p:cNvPr>
          <p:cNvCxnSpPr/>
          <p:nvPr/>
        </p:nvCxnSpPr>
        <p:spPr>
          <a:xfrm flipH="1">
            <a:off x="3631488" y="4437659"/>
            <a:ext cx="76200" cy="0"/>
          </a:xfrm>
          <a:prstGeom prst="straightConnector1">
            <a:avLst/>
          </a:prstGeom>
          <a:ln w="19050">
            <a:solidFill>
              <a:srgbClr val="4FAFFF"/>
            </a:solidFill>
            <a:prstDash val="dash"/>
            <a:tailEnd type="triangle" w="lg" len="lg"/>
          </a:ln>
          <a:effectLst/>
        </p:spPr>
        <p:style>
          <a:lnRef idx="2">
            <a:schemeClr val="accent1"/>
          </a:lnRef>
          <a:fillRef idx="0">
            <a:schemeClr val="accent1"/>
          </a:fillRef>
          <a:effectRef idx="1">
            <a:schemeClr val="accent1"/>
          </a:effectRef>
          <a:fontRef idx="minor">
            <a:schemeClr val="tx1"/>
          </a:fontRef>
        </p:style>
      </p:cxnSp>
      <p:pic>
        <p:nvPicPr>
          <p:cNvPr id="43" name="Content Placeholder 4">
            <a:extLst>
              <a:ext uri="{FF2B5EF4-FFF2-40B4-BE49-F238E27FC236}">
                <a16:creationId xmlns:a16="http://schemas.microsoft.com/office/drawing/2014/main" id="{555F1A91-3DB7-4A73-BD5B-2735896082B4}"/>
              </a:ext>
            </a:extLst>
          </p:cNvPr>
          <p:cNvPicPr>
            <a:picLocks noGrp="1" noChangeAspect="1"/>
          </p:cNvPicPr>
          <p:nvPr>
            <p:ph idx="1"/>
          </p:nvPr>
        </p:nvPicPr>
        <p:blipFill rotWithShape="1">
          <a:blip r:embed="rId14"/>
          <a:srcRect l="41010" t="66183" r="49588" b="24902"/>
          <a:stretch/>
        </p:blipFill>
        <p:spPr>
          <a:xfrm>
            <a:off x="5421311" y="3817620"/>
            <a:ext cx="1600200" cy="853113"/>
          </a:xfrm>
          <a:prstGeom prst="rect">
            <a:avLst/>
          </a:prstGeom>
        </p:spPr>
      </p:pic>
      <p:sp>
        <p:nvSpPr>
          <p:cNvPr id="20" name="Rectangle 19">
            <a:extLst>
              <a:ext uri="{FF2B5EF4-FFF2-40B4-BE49-F238E27FC236}">
                <a16:creationId xmlns:a16="http://schemas.microsoft.com/office/drawing/2014/main" id="{8D84B085-67D1-44DB-B9C2-3CB27550BDCB}"/>
              </a:ext>
            </a:extLst>
          </p:cNvPr>
          <p:cNvSpPr/>
          <p:nvPr/>
        </p:nvSpPr>
        <p:spPr>
          <a:xfrm>
            <a:off x="5426896" y="3772256"/>
            <a:ext cx="434154" cy="1124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Rectangle 44">
            <a:extLst>
              <a:ext uri="{FF2B5EF4-FFF2-40B4-BE49-F238E27FC236}">
                <a16:creationId xmlns:a16="http://schemas.microsoft.com/office/drawing/2014/main" id="{97EA81EE-7563-4985-BE5C-E95437E15ADE}"/>
              </a:ext>
            </a:extLst>
          </p:cNvPr>
          <p:cNvSpPr/>
          <p:nvPr/>
        </p:nvSpPr>
        <p:spPr>
          <a:xfrm>
            <a:off x="5417440" y="4583110"/>
            <a:ext cx="434154" cy="1124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a:extLst>
              <a:ext uri="{FF2B5EF4-FFF2-40B4-BE49-F238E27FC236}">
                <a16:creationId xmlns:a16="http://schemas.microsoft.com/office/drawing/2014/main" id="{2492C460-ECD4-445C-9F1B-1F65980A2D38}"/>
              </a:ext>
            </a:extLst>
          </p:cNvPr>
          <p:cNvSpPr/>
          <p:nvPr/>
        </p:nvSpPr>
        <p:spPr>
          <a:xfrm>
            <a:off x="374253" y="3221563"/>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1" name="Oval 50">
            <a:extLst>
              <a:ext uri="{FF2B5EF4-FFF2-40B4-BE49-F238E27FC236}">
                <a16:creationId xmlns:a16="http://schemas.microsoft.com/office/drawing/2014/main" id="{352D1283-FD69-4246-ABD4-65109023C208}"/>
              </a:ext>
            </a:extLst>
          </p:cNvPr>
          <p:cNvSpPr/>
          <p:nvPr/>
        </p:nvSpPr>
        <p:spPr>
          <a:xfrm>
            <a:off x="2022457" y="3221563"/>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3" name="Oval 52">
            <a:extLst>
              <a:ext uri="{FF2B5EF4-FFF2-40B4-BE49-F238E27FC236}">
                <a16:creationId xmlns:a16="http://schemas.microsoft.com/office/drawing/2014/main" id="{B9C8CB20-EA32-4A84-A136-37AE0349CB64}"/>
              </a:ext>
            </a:extLst>
          </p:cNvPr>
          <p:cNvSpPr/>
          <p:nvPr/>
        </p:nvSpPr>
        <p:spPr>
          <a:xfrm>
            <a:off x="3670661" y="3221563"/>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5" name="Oval 54">
            <a:extLst>
              <a:ext uri="{FF2B5EF4-FFF2-40B4-BE49-F238E27FC236}">
                <a16:creationId xmlns:a16="http://schemas.microsoft.com/office/drawing/2014/main" id="{FEFDC966-3F65-4696-BA1F-14E33CE2CEAF}"/>
              </a:ext>
            </a:extLst>
          </p:cNvPr>
          <p:cNvSpPr/>
          <p:nvPr/>
        </p:nvSpPr>
        <p:spPr>
          <a:xfrm>
            <a:off x="5326653" y="3218345"/>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6" name="Oval 55">
            <a:extLst>
              <a:ext uri="{FF2B5EF4-FFF2-40B4-BE49-F238E27FC236}">
                <a16:creationId xmlns:a16="http://schemas.microsoft.com/office/drawing/2014/main" id="{05FF2D6C-EA99-4FC1-BAAE-2BC00469ED10}"/>
              </a:ext>
            </a:extLst>
          </p:cNvPr>
          <p:cNvSpPr/>
          <p:nvPr/>
        </p:nvSpPr>
        <p:spPr>
          <a:xfrm>
            <a:off x="6191167" y="3218869"/>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7" name="Oval 56">
            <a:extLst>
              <a:ext uri="{FF2B5EF4-FFF2-40B4-BE49-F238E27FC236}">
                <a16:creationId xmlns:a16="http://schemas.microsoft.com/office/drawing/2014/main" id="{F37A1AA7-28D2-4F14-B19E-1D0B1BB19EFB}"/>
              </a:ext>
            </a:extLst>
          </p:cNvPr>
          <p:cNvSpPr/>
          <p:nvPr/>
        </p:nvSpPr>
        <p:spPr>
          <a:xfrm>
            <a:off x="6979481" y="3218869"/>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8" name="Oval 57">
            <a:extLst>
              <a:ext uri="{FF2B5EF4-FFF2-40B4-BE49-F238E27FC236}">
                <a16:creationId xmlns:a16="http://schemas.microsoft.com/office/drawing/2014/main" id="{E5AB7537-C844-4536-A652-CE582F4C48DD}"/>
              </a:ext>
            </a:extLst>
          </p:cNvPr>
          <p:cNvSpPr/>
          <p:nvPr/>
        </p:nvSpPr>
        <p:spPr>
          <a:xfrm>
            <a:off x="7847158" y="3220197"/>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11266" name="Picture 2">
            <a:hlinkClick r:id="rId15"/>
            <a:extLst>
              <a:ext uri="{FF2B5EF4-FFF2-40B4-BE49-F238E27FC236}">
                <a16:creationId xmlns:a16="http://schemas.microsoft.com/office/drawing/2014/main" id="{C8BECC69-FC16-42B8-8994-135EE64103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33967" y="1585905"/>
            <a:ext cx="457200" cy="34245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Executive Office of the President of the United States - Wikipedia">
            <a:extLst>
              <a:ext uri="{FF2B5EF4-FFF2-40B4-BE49-F238E27FC236}">
                <a16:creationId xmlns:a16="http://schemas.microsoft.com/office/drawing/2014/main" id="{BCD88E8D-F098-4585-907B-A350BCA9DD9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75234" y="1999020"/>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VA Welcome Kit adds 10 new guides for Veterans and their families - VAntage  Point">
            <a:hlinkClick r:id="rId18"/>
            <a:extLst>
              <a:ext uri="{FF2B5EF4-FFF2-40B4-BE49-F238E27FC236}">
                <a16:creationId xmlns:a16="http://schemas.microsoft.com/office/drawing/2014/main" id="{0E7537CE-7DC0-4895-BB6B-3F01D47648A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29514" y="2567152"/>
            <a:ext cx="457200" cy="20116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5B39F20D-66C6-4B6F-BB9B-397CACC074BF}"/>
              </a:ext>
            </a:extLst>
          </p:cNvPr>
          <p:cNvSpPr/>
          <p:nvPr/>
        </p:nvSpPr>
        <p:spPr>
          <a:xfrm>
            <a:off x="4174702" y="1685269"/>
            <a:ext cx="837999" cy="838200"/>
          </a:xfrm>
          <a:prstGeom prst="ellipse">
            <a:avLst/>
          </a:prstGeom>
          <a:solidFill>
            <a:srgbClr val="4FAFFF"/>
          </a:solidFill>
          <a:ln w="19050">
            <a:solidFill>
              <a:srgbClr val="003F7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17" b="1" dirty="0">
                <a:solidFill>
                  <a:schemeClr val="tx2">
                    <a:lumMod val="50000"/>
                  </a:schemeClr>
                </a:solidFill>
              </a:rPr>
              <a:t>VA Trust 55% </a:t>
            </a:r>
          </a:p>
          <a:p>
            <a:pPr algn="ctr"/>
            <a:r>
              <a:rPr lang="en-US" sz="917" b="1" dirty="0">
                <a:solidFill>
                  <a:schemeClr val="tx2">
                    <a:lumMod val="50000"/>
                  </a:schemeClr>
                </a:solidFill>
              </a:rPr>
              <a:t>FY2016 Q2</a:t>
            </a:r>
          </a:p>
        </p:txBody>
      </p:sp>
      <p:graphicFrame>
        <p:nvGraphicFramePr>
          <p:cNvPr id="26" name="Table 16">
            <a:extLst>
              <a:ext uri="{FF2B5EF4-FFF2-40B4-BE49-F238E27FC236}">
                <a16:creationId xmlns:a16="http://schemas.microsoft.com/office/drawing/2014/main" id="{E0FA0B6B-CD5E-47E8-BFED-D1F59DDF8FD5}"/>
              </a:ext>
            </a:extLst>
          </p:cNvPr>
          <p:cNvGraphicFramePr>
            <a:graphicFrameLocks noGrp="1"/>
          </p:cNvGraphicFramePr>
          <p:nvPr/>
        </p:nvGraphicFramePr>
        <p:xfrm>
          <a:off x="6262514" y="1500225"/>
          <a:ext cx="1533745" cy="1706880"/>
        </p:xfrm>
        <a:graphic>
          <a:graphicData uri="http://schemas.openxmlformats.org/drawingml/2006/table">
            <a:tbl>
              <a:tblPr bandCol="1">
                <a:tableStyleId>{5C22544A-7EE6-4342-B048-85BDC9FD1C3A}</a:tableStyleId>
              </a:tblPr>
              <a:tblGrid>
                <a:gridCol w="121911">
                  <a:extLst>
                    <a:ext uri="{9D8B030D-6E8A-4147-A177-3AD203B41FA5}">
                      <a16:colId xmlns:a16="http://schemas.microsoft.com/office/drawing/2014/main" val="205130167"/>
                    </a:ext>
                  </a:extLst>
                </a:gridCol>
                <a:gridCol w="1411834">
                  <a:extLst>
                    <a:ext uri="{9D8B030D-6E8A-4147-A177-3AD203B41FA5}">
                      <a16:colId xmlns:a16="http://schemas.microsoft.com/office/drawing/2014/main" val="3213683654"/>
                    </a:ext>
                  </a:extLst>
                </a:gridCol>
              </a:tblGrid>
              <a:tr h="26412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noFill/>
                      <a:prstDash val="sysDash"/>
                      <a:round/>
                      <a:headEnd type="none" w="med" len="med"/>
                      <a:tailEnd type="none" w="med" len="med"/>
                    </a:lnL>
                    <a:lnB w="19050" cap="flat" cmpd="sng" algn="ctr">
                      <a:solidFill>
                        <a:srgbClr val="4FAFFF"/>
                      </a:solidFill>
                      <a:prstDash val="sysDash"/>
                      <a:round/>
                      <a:headEnd type="none" w="med" len="med"/>
                      <a:tailEnd type="none" w="med" len="med"/>
                    </a:lnB>
                    <a:solidFill>
                      <a:schemeClr val="bg1"/>
                    </a:solidFill>
                  </a:tcPr>
                </a:tc>
                <a:tc rowSpan="2">
                  <a:txBody>
                    <a:bodyPr/>
                    <a:lstStyle/>
                    <a:p>
                      <a:pPr marL="57150" indent="0"/>
                      <a:r>
                        <a:rPr lang="en-US" sz="800" b="1" dirty="0">
                          <a:solidFill>
                            <a:srgbClr val="003F72"/>
                          </a:solidFill>
                          <a:latin typeface="Calibri Light" panose="020F0302020204030204" pitchFamily="34" charset="0"/>
                          <a:cs typeface="Calibri Light" panose="020F0302020204030204" pitchFamily="34" charset="0"/>
                        </a:rPr>
                        <a:t>Customer Experience</a:t>
                      </a:r>
                    </a:p>
                    <a:p>
                      <a:pPr marL="57150" indent="0"/>
                      <a:r>
                        <a:rPr lang="en-US" sz="800" b="1" dirty="0">
                          <a:solidFill>
                            <a:srgbClr val="003F72"/>
                          </a:solidFill>
                          <a:latin typeface="Calibri Light" panose="020F0302020204030204" pitchFamily="34" charset="0"/>
                          <a:cs typeface="Calibri Light" panose="020F0302020204030204" pitchFamily="34" charset="0"/>
                        </a:rPr>
                        <a:t>Prime Directive</a:t>
                      </a:r>
                      <a:endParaRPr lang="en-US" sz="700" b="1" dirty="0">
                        <a:solidFill>
                          <a:srgbClr val="003F72"/>
                        </a:solidFill>
                        <a:latin typeface="Calibri Light" panose="020F0302020204030204" pitchFamily="34" charset="0"/>
                        <a:cs typeface="Calibri Light" panose="020F0302020204030204" pitchFamily="34" charset="0"/>
                      </a:endParaRPr>
                    </a:p>
                    <a:p>
                      <a:pPr marL="57150" indent="0"/>
                      <a:endParaRPr lang="en-US" sz="700" b="1" dirty="0">
                        <a:solidFill>
                          <a:srgbClr val="003F72"/>
                        </a:solidFill>
                        <a:latin typeface="Calibri Light" panose="020F0302020204030204" pitchFamily="34" charset="0"/>
                        <a:cs typeface="Calibri Light" panose="020F0302020204030204" pitchFamily="34" charset="0"/>
                      </a:endParaRPr>
                    </a:p>
                    <a:p>
                      <a:pPr marL="57150" indent="0"/>
                      <a:endParaRPr lang="en-US" sz="700" b="1" dirty="0">
                        <a:solidFill>
                          <a:srgbClr val="003F72"/>
                        </a:solidFill>
                        <a:latin typeface="Calibri Light" panose="020F0302020204030204" pitchFamily="34" charset="0"/>
                        <a:cs typeface="Calibri Light" panose="020F0302020204030204" pitchFamily="34" charset="0"/>
                      </a:endParaRPr>
                    </a:p>
                  </a:txBody>
                  <a:tcPr marL="0" marR="0" marT="0" marB="0" anchor="b">
                    <a:lnR w="19050" cap="flat" cmpd="sng" algn="ctr">
                      <a:noFill/>
                      <a:prstDash val="sysDash"/>
                      <a:round/>
                      <a:headEnd type="none" w="med" len="med"/>
                      <a:tailEnd type="none" w="med" len="med"/>
                    </a:lnR>
                    <a:lnB w="19050"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3936956154"/>
                  </a:ext>
                </a:extLst>
              </a:tr>
              <a:tr h="345480">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T w="19050" cap="flat" cmpd="sng" algn="ctr">
                      <a:solidFill>
                        <a:srgbClr val="4FAFFF"/>
                      </a:solidFill>
                      <a:prstDash val="sysDash"/>
                      <a:round/>
                      <a:headEnd type="none" w="med" len="med"/>
                      <a:tailEnd type="none" w="med" len="med"/>
                    </a:lnT>
                    <a:solidFill>
                      <a:schemeClr val="bg1"/>
                    </a:solidFill>
                  </a:tcPr>
                </a:tc>
                <a:tc vMerge="1">
                  <a:txBody>
                    <a:bodyPr/>
                    <a:lstStyle/>
                    <a:p>
                      <a:endParaRPr lang="en-US"/>
                    </a:p>
                  </a:txBody>
                  <a:tcPr/>
                </a:tc>
                <a:extLst>
                  <a:ext uri="{0D108BD9-81ED-4DB2-BD59-A6C34878D82A}">
                    <a16:rowId xmlns:a16="http://schemas.microsoft.com/office/drawing/2014/main" val="1375110844"/>
                  </a:ext>
                </a:extLst>
              </a:tr>
              <a:tr h="55648">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B w="19050" cap="flat" cmpd="sng" algn="ctr">
                      <a:solidFill>
                        <a:srgbClr val="4FAFFF"/>
                      </a:solidFill>
                      <a:prstDash val="sysDash"/>
                      <a:round/>
                      <a:headEnd type="none" w="med" len="med"/>
                      <a:tailEnd type="none" w="med" len="med"/>
                    </a:lnB>
                    <a:solidFill>
                      <a:schemeClr val="bg1"/>
                    </a:solidFill>
                  </a:tcPr>
                </a:tc>
                <a:tc rowSpan="2">
                  <a:txBody>
                    <a:bodyPr/>
                    <a:lstStyle/>
                    <a:p>
                      <a:pPr marL="57150" indent="0"/>
                      <a:r>
                        <a:rPr lang="en-US" sz="800" b="1" dirty="0">
                          <a:solidFill>
                            <a:srgbClr val="003F72"/>
                          </a:solidFill>
                          <a:latin typeface="Calibri Light" panose="020F0302020204030204" pitchFamily="34" charset="0"/>
                          <a:cs typeface="Calibri Light" panose="020F0302020204030204" pitchFamily="34" charset="0"/>
                        </a:rPr>
                        <a:t>VA/VEO Leads PMA </a:t>
                      </a:r>
                      <a:br>
                        <a:rPr lang="en-US" sz="800" b="1" dirty="0">
                          <a:solidFill>
                            <a:srgbClr val="003F72"/>
                          </a:solidFill>
                          <a:latin typeface="Calibri Light" panose="020F0302020204030204" pitchFamily="34" charset="0"/>
                          <a:cs typeface="Calibri Light" panose="020F0302020204030204" pitchFamily="34" charset="0"/>
                        </a:rPr>
                      </a:br>
                      <a:r>
                        <a:rPr lang="en-US" sz="800" b="1" dirty="0">
                          <a:solidFill>
                            <a:srgbClr val="003F72"/>
                          </a:solidFill>
                          <a:latin typeface="Calibri Light" panose="020F0302020204030204" pitchFamily="34" charset="0"/>
                          <a:cs typeface="Calibri Light" panose="020F0302020204030204" pitchFamily="34" charset="0"/>
                        </a:rPr>
                        <a:t>CAP Goal for Improving </a:t>
                      </a:r>
                      <a:br>
                        <a:rPr lang="en-US" sz="800" b="1" dirty="0">
                          <a:solidFill>
                            <a:srgbClr val="003F72"/>
                          </a:solidFill>
                          <a:latin typeface="Calibri Light" panose="020F0302020204030204" pitchFamily="34" charset="0"/>
                          <a:cs typeface="Calibri Light" panose="020F0302020204030204" pitchFamily="34" charset="0"/>
                        </a:rPr>
                      </a:br>
                      <a:r>
                        <a:rPr lang="en-US" sz="800" b="1" dirty="0">
                          <a:solidFill>
                            <a:srgbClr val="003F72"/>
                          </a:solidFill>
                          <a:latin typeface="Calibri Light" panose="020F0302020204030204" pitchFamily="34" charset="0"/>
                          <a:cs typeface="Calibri Light" panose="020F0302020204030204" pitchFamily="34" charset="0"/>
                        </a:rPr>
                        <a:t>Customer Experience</a:t>
                      </a:r>
                    </a:p>
                    <a:p>
                      <a:pPr marL="57150" indent="0"/>
                      <a:endParaRPr lang="en-US" sz="800" b="1" dirty="0">
                        <a:solidFill>
                          <a:srgbClr val="003F72"/>
                        </a:solidFill>
                        <a:latin typeface="Calibri Light" panose="020F0302020204030204" pitchFamily="34" charset="0"/>
                        <a:cs typeface="Calibri Light" panose="020F0302020204030204" pitchFamily="34" charset="0"/>
                      </a:endParaRPr>
                    </a:p>
                  </a:txBody>
                  <a:tcPr marL="0" marR="0" marT="0" marB="0">
                    <a:lnR w="19050" cap="flat" cmpd="sng" algn="ctr">
                      <a:noFill/>
                      <a:prstDash val="sysDash"/>
                      <a:round/>
                      <a:headEnd type="none" w="med" len="med"/>
                      <a:tailEnd type="none" w="med" len="med"/>
                    </a:lnR>
                    <a:lnT w="19050" cap="flat" cmpd="sng" algn="ctr">
                      <a:noFill/>
                      <a:prstDash val="sysDash"/>
                      <a:round/>
                      <a:headEnd type="none" w="med" len="med"/>
                      <a:tailEnd type="none" w="med" len="med"/>
                    </a:lnT>
                    <a:solidFill>
                      <a:schemeClr val="bg1"/>
                    </a:solidFill>
                  </a:tcPr>
                </a:tc>
                <a:extLst>
                  <a:ext uri="{0D108BD9-81ED-4DB2-BD59-A6C34878D82A}">
                    <a16:rowId xmlns:a16="http://schemas.microsoft.com/office/drawing/2014/main" val="1838401072"/>
                  </a:ext>
                </a:extLst>
              </a:tr>
              <a:tr h="401552">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T w="19050" cap="flat" cmpd="sng" algn="ctr">
                      <a:solidFill>
                        <a:srgbClr val="4FAFFF"/>
                      </a:solidFill>
                      <a:prstDash val="sysDash"/>
                      <a:round/>
                      <a:headEnd type="none" w="med" len="med"/>
                      <a:tailEnd type="none" w="med" len="med"/>
                    </a:lnT>
                    <a:lnB w="19050" cap="flat" cmpd="sng" algn="ctr">
                      <a:noFill/>
                      <a:prstDash val="sysDash"/>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2713740268"/>
                  </a:ext>
                </a:extLst>
              </a:tr>
              <a:tr h="66761">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T w="19050" cap="flat" cmpd="sng" algn="ctr">
                      <a:noFill/>
                      <a:prstDash val="sysDash"/>
                      <a:round/>
                      <a:headEnd type="none" w="med" len="med"/>
                      <a:tailEnd type="none" w="med" len="med"/>
                    </a:lnT>
                    <a:lnB w="19050" cap="flat" cmpd="sng" algn="ctr">
                      <a:solidFill>
                        <a:srgbClr val="4FAFFF"/>
                      </a:solidFill>
                      <a:prstDash val="sysDash"/>
                      <a:round/>
                      <a:headEnd type="none" w="med" len="med"/>
                      <a:tailEnd type="none" w="med" len="med"/>
                    </a:lnB>
                    <a:solidFill>
                      <a:schemeClr val="bg1"/>
                    </a:solidFill>
                  </a:tcPr>
                </a:tc>
                <a:tc rowSpan="3">
                  <a:txBody>
                    <a:bodyPr/>
                    <a:lstStyle/>
                    <a:p>
                      <a:pPr marL="57150" indent="0"/>
                      <a:r>
                        <a:rPr lang="en-US" sz="800" b="1" dirty="0">
                          <a:solidFill>
                            <a:srgbClr val="003F72"/>
                          </a:solidFill>
                          <a:latin typeface="Calibri Light" panose="020F0302020204030204" pitchFamily="34" charset="0"/>
                          <a:cs typeface="Calibri Light" panose="020F0302020204030204" pitchFamily="34" charset="0"/>
                        </a:rPr>
                        <a:t>VA Welcome Kit published</a:t>
                      </a:r>
                    </a:p>
                    <a:p>
                      <a:pPr marL="57150" indent="0"/>
                      <a:endParaRPr lang="en-US" sz="800" b="1" dirty="0">
                        <a:solidFill>
                          <a:srgbClr val="003F72"/>
                        </a:solidFill>
                        <a:latin typeface="Calibri Light" panose="020F0302020204030204" pitchFamily="34" charset="0"/>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lang="en-US" sz="800" b="1" dirty="0">
                          <a:solidFill>
                            <a:srgbClr val="003F72"/>
                          </a:solidFill>
                          <a:latin typeface="Calibri Light" panose="020F0302020204030204" pitchFamily="34" charset="0"/>
                          <a:cs typeface="Calibri Light" panose="020F0302020204030204" pitchFamily="34" charset="0"/>
                        </a:rPr>
                        <a:t>VA.gov redesign </a:t>
                      </a:r>
                      <a:r>
                        <a:rPr lang="en-US" sz="800" b="0" dirty="0">
                          <a:solidFill>
                            <a:srgbClr val="003F72"/>
                          </a:solidFill>
                          <a:latin typeface="Calibri Light" panose="020F0302020204030204" pitchFamily="34" charset="0"/>
                          <a:cs typeface="Calibri Light" panose="020F0302020204030204" pitchFamily="34" charset="0"/>
                        </a:rPr>
                        <a:t>(11/2018)</a:t>
                      </a:r>
                      <a:endParaRPr lang="en-US" sz="800" b="1" dirty="0">
                        <a:solidFill>
                          <a:srgbClr val="003F72"/>
                        </a:solidFill>
                        <a:latin typeface="Calibri Light" panose="020F0302020204030204" pitchFamily="34" charset="0"/>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003F72"/>
                        </a:solidFill>
                        <a:latin typeface="Calibri Light" panose="020F0302020204030204" pitchFamily="34" charset="0"/>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003F72"/>
                        </a:solidFill>
                        <a:latin typeface="Calibri Light" panose="020F0302020204030204" pitchFamily="34" charset="0"/>
                        <a:cs typeface="Calibri Light" panose="020F0302020204030204" pitchFamily="34" charset="0"/>
                      </a:endParaRPr>
                    </a:p>
                  </a:txBody>
                  <a:tcPr marL="0" marR="0" marT="0" marB="0">
                    <a:lnR w="19050" cap="flat" cmpd="sng" algn="ctr">
                      <a:noFill/>
                      <a:prstDash val="sysDash"/>
                      <a:round/>
                      <a:headEnd type="none" w="med" len="med"/>
                      <a:tailEnd type="none" w="med" len="med"/>
                    </a:lnR>
                    <a:noFill/>
                  </a:tcPr>
                </a:tc>
                <a:extLst>
                  <a:ext uri="{0D108BD9-81ED-4DB2-BD59-A6C34878D82A}">
                    <a16:rowId xmlns:a16="http://schemas.microsoft.com/office/drawing/2014/main" val="3304787392"/>
                  </a:ext>
                </a:extLst>
              </a:tr>
              <a:tr h="121551">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p>
                      <a:endParaRPr lang="en-US" sz="200" b="1" dirty="0">
                        <a:solidFill>
                          <a:srgbClr val="003F72"/>
                        </a:solidFill>
                        <a:latin typeface="Calibri Light" panose="020F0302020204030204" pitchFamily="34" charset="0"/>
                        <a:cs typeface="Calibri Light" panose="020F0302020204030204" pitchFamily="34" charset="0"/>
                      </a:endParaRPr>
                    </a:p>
                    <a:p>
                      <a:endParaRPr lang="en-US" sz="200" b="1" dirty="0">
                        <a:solidFill>
                          <a:srgbClr val="003F72"/>
                        </a:solidFill>
                        <a:latin typeface="Calibri Light" panose="020F0302020204030204" pitchFamily="34" charset="0"/>
                        <a:cs typeface="Calibri Light" panose="020F0302020204030204" pitchFamily="34" charset="0"/>
                      </a:endParaRPr>
                    </a:p>
                    <a:p>
                      <a:endParaRPr lang="en-US" sz="200" b="1" dirty="0">
                        <a:solidFill>
                          <a:srgbClr val="003F72"/>
                        </a:solidFill>
                        <a:latin typeface="Calibri Light" panose="020F0302020204030204" pitchFamily="34" charset="0"/>
                        <a:cs typeface="Calibri Light" panose="020F0302020204030204" pitchFamily="34" charset="0"/>
                      </a:endParaRPr>
                    </a:p>
                    <a:p>
                      <a:endParaRPr lang="en-US" sz="200" b="1" dirty="0">
                        <a:solidFill>
                          <a:srgbClr val="003F72"/>
                        </a:solidFill>
                        <a:latin typeface="Calibri Light" panose="020F0302020204030204" pitchFamily="34" charset="0"/>
                        <a:cs typeface="Calibri Light" panose="020F0302020204030204" pitchFamily="34" charset="0"/>
                      </a:endParaRPr>
                    </a:p>
                    <a:p>
                      <a:endParaRPr lang="en-US" sz="200" b="1" dirty="0">
                        <a:solidFill>
                          <a:srgbClr val="003F72"/>
                        </a:solidFill>
                        <a:latin typeface="Calibri Light" panose="020F0302020204030204" pitchFamily="34" charset="0"/>
                        <a:cs typeface="Calibri Light" panose="020F0302020204030204" pitchFamily="34" charset="0"/>
                      </a:endParaRPr>
                    </a:p>
                    <a:p>
                      <a:endParaRPr lang="en-US" sz="200" b="1" dirty="0">
                        <a:solidFill>
                          <a:srgbClr val="003F72"/>
                        </a:solidFill>
                        <a:latin typeface="Calibri Light" panose="020F0302020204030204" pitchFamily="34" charset="0"/>
                        <a:cs typeface="Calibri Light" panose="020F0302020204030204" pitchFamily="34" charset="0"/>
                      </a:endParaRPr>
                    </a:p>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T w="19050" cap="flat" cmpd="sng" algn="ctr">
                      <a:solidFill>
                        <a:srgbClr val="4FAFFF"/>
                      </a:solidFill>
                      <a:prstDash val="sysDash"/>
                      <a:round/>
                      <a:headEnd type="none" w="med" len="med"/>
                      <a:tailEnd type="none" w="med" len="med"/>
                    </a:lnT>
                    <a:lnB w="19050" cap="flat" cmpd="sng" algn="ctr">
                      <a:solidFill>
                        <a:srgbClr val="4FAFFF"/>
                      </a:solidFill>
                      <a:prstDash val="sysDash"/>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861046686"/>
                  </a:ext>
                </a:extLst>
              </a:tr>
              <a:tr h="202006">
                <a:tc>
                  <a:txBody>
                    <a:bodyPr/>
                    <a:lstStyle/>
                    <a:p>
                      <a:endParaRPr lang="en-US" sz="200" b="1" dirty="0">
                        <a:solidFill>
                          <a:srgbClr val="003F72"/>
                        </a:solidFill>
                        <a:latin typeface="Calibri Light" panose="020F0302020204030204" pitchFamily="34" charset="0"/>
                        <a:cs typeface="Calibri Light" panose="020F0302020204030204" pitchFamily="34" charset="0"/>
                      </a:endParaRPr>
                    </a:p>
                  </a:txBody>
                  <a:tcPr marL="0" marR="0" marT="0" marB="0">
                    <a:lnL w="19050" cap="flat" cmpd="sng" algn="ctr">
                      <a:solidFill>
                        <a:srgbClr val="4FAFFF"/>
                      </a:solidFill>
                      <a:prstDash val="sysDash"/>
                      <a:round/>
                      <a:headEnd type="none" w="med" len="med"/>
                      <a:tailEnd type="none" w="med" len="med"/>
                    </a:lnL>
                    <a:lnR w="12700" cap="flat" cmpd="sng" algn="ctr">
                      <a:noFill/>
                      <a:prstDash val="dash"/>
                      <a:round/>
                      <a:headEnd type="none" w="med" len="med"/>
                      <a:tailEnd type="none" w="med" len="med"/>
                    </a:lnR>
                    <a:lnT w="19050" cap="flat" cmpd="sng" algn="ctr">
                      <a:solidFill>
                        <a:srgbClr val="4FAFFF"/>
                      </a:solidFill>
                      <a:prstDash val="sys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967243742"/>
                  </a:ext>
                </a:extLst>
              </a:tr>
            </a:tbl>
          </a:graphicData>
        </a:graphic>
      </p:graphicFrame>
      <p:sp>
        <p:nvSpPr>
          <p:cNvPr id="22" name="Oval 21">
            <a:extLst>
              <a:ext uri="{FF2B5EF4-FFF2-40B4-BE49-F238E27FC236}">
                <a16:creationId xmlns:a16="http://schemas.microsoft.com/office/drawing/2014/main" id="{EA44D533-0C03-4EAD-BE17-2D0C92AC9C8A}"/>
              </a:ext>
            </a:extLst>
          </p:cNvPr>
          <p:cNvSpPr/>
          <p:nvPr/>
        </p:nvSpPr>
        <p:spPr>
          <a:xfrm>
            <a:off x="8296889" y="4229100"/>
            <a:ext cx="821711" cy="838200"/>
          </a:xfrm>
          <a:prstGeom prst="ellipse">
            <a:avLst/>
          </a:prstGeom>
          <a:solidFill>
            <a:srgbClr val="4FAFFF"/>
          </a:solidFill>
          <a:ln w="19050">
            <a:solidFill>
              <a:srgbClr val="003F7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17" b="1" dirty="0">
                <a:solidFill>
                  <a:schemeClr val="tx2">
                    <a:lumMod val="50000"/>
                  </a:schemeClr>
                </a:solidFill>
              </a:rPr>
              <a:t>VA Trust 78% </a:t>
            </a:r>
            <a:br>
              <a:rPr lang="en-US" sz="917" b="1" dirty="0">
                <a:solidFill>
                  <a:schemeClr val="tx2">
                    <a:lumMod val="50000"/>
                  </a:schemeClr>
                </a:solidFill>
              </a:rPr>
            </a:br>
            <a:r>
              <a:rPr lang="en-US" sz="917" b="1" dirty="0">
                <a:solidFill>
                  <a:schemeClr val="tx2">
                    <a:lumMod val="50000"/>
                  </a:schemeClr>
                </a:solidFill>
              </a:rPr>
              <a:t>FY2021 Q3</a:t>
            </a:r>
          </a:p>
        </p:txBody>
      </p:sp>
      <p:pic>
        <p:nvPicPr>
          <p:cNvPr id="39" name="Picture 38">
            <a:hlinkClick r:id="rId20"/>
            <a:extLst>
              <a:ext uri="{FF2B5EF4-FFF2-40B4-BE49-F238E27FC236}">
                <a16:creationId xmlns:a16="http://schemas.microsoft.com/office/drawing/2014/main" id="{257BC8A7-48D6-44D7-9D20-C5FBDE030F14}"/>
              </a:ext>
            </a:extLst>
          </p:cNvPr>
          <p:cNvPicPr>
            <a:picLocks noChangeAspect="1"/>
          </p:cNvPicPr>
          <p:nvPr/>
        </p:nvPicPr>
        <p:blipFill>
          <a:blip r:embed="rId21"/>
          <a:stretch>
            <a:fillRect/>
          </a:stretch>
        </p:blipFill>
        <p:spPr>
          <a:xfrm>
            <a:off x="7917779" y="1165860"/>
            <a:ext cx="1676400" cy="1005840"/>
          </a:xfrm>
          <a:prstGeom prst="rect">
            <a:avLst/>
          </a:prstGeom>
          <a:ln>
            <a:solidFill>
              <a:schemeClr val="bg1">
                <a:lumMod val="85000"/>
              </a:schemeClr>
            </a:solidFill>
          </a:ln>
        </p:spPr>
      </p:pic>
      <p:sp>
        <p:nvSpPr>
          <p:cNvPr id="59" name="Oval 58">
            <a:extLst>
              <a:ext uri="{FF2B5EF4-FFF2-40B4-BE49-F238E27FC236}">
                <a16:creationId xmlns:a16="http://schemas.microsoft.com/office/drawing/2014/main" id="{0C39290D-9DC3-43DB-A1BF-1C0392BC7948}"/>
              </a:ext>
            </a:extLst>
          </p:cNvPr>
          <p:cNvSpPr/>
          <p:nvPr/>
        </p:nvSpPr>
        <p:spPr>
          <a:xfrm>
            <a:off x="8635473" y="3220388"/>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aphicFrame>
        <p:nvGraphicFramePr>
          <p:cNvPr id="42" name="Table 4">
            <a:extLst>
              <a:ext uri="{FF2B5EF4-FFF2-40B4-BE49-F238E27FC236}">
                <a16:creationId xmlns:a16="http://schemas.microsoft.com/office/drawing/2014/main" id="{4D7A8113-AE3C-4C38-BF8F-64BCF6F471AC}"/>
              </a:ext>
            </a:extLst>
          </p:cNvPr>
          <p:cNvGraphicFramePr>
            <a:graphicFrameLocks noGrp="1"/>
          </p:cNvGraphicFramePr>
          <p:nvPr/>
        </p:nvGraphicFramePr>
        <p:xfrm>
          <a:off x="1270000" y="2521305"/>
          <a:ext cx="8325060" cy="777240"/>
        </p:xfrm>
        <a:graphic>
          <a:graphicData uri="http://schemas.openxmlformats.org/drawingml/2006/table">
            <a:tbl>
              <a:tblPr firstRow="1" bandRow="1">
                <a:tableStyleId>{5C22544A-7EE6-4342-B048-85BDC9FD1C3A}</a:tableStyleId>
              </a:tblPr>
              <a:tblGrid>
                <a:gridCol w="1665012">
                  <a:extLst>
                    <a:ext uri="{9D8B030D-6E8A-4147-A177-3AD203B41FA5}">
                      <a16:colId xmlns:a16="http://schemas.microsoft.com/office/drawing/2014/main" val="2395258413"/>
                    </a:ext>
                  </a:extLst>
                </a:gridCol>
                <a:gridCol w="1665012">
                  <a:extLst>
                    <a:ext uri="{9D8B030D-6E8A-4147-A177-3AD203B41FA5}">
                      <a16:colId xmlns:a16="http://schemas.microsoft.com/office/drawing/2014/main" val="1321750317"/>
                    </a:ext>
                  </a:extLst>
                </a:gridCol>
                <a:gridCol w="1665012">
                  <a:extLst>
                    <a:ext uri="{9D8B030D-6E8A-4147-A177-3AD203B41FA5}">
                      <a16:colId xmlns:a16="http://schemas.microsoft.com/office/drawing/2014/main" val="1235848993"/>
                    </a:ext>
                  </a:extLst>
                </a:gridCol>
                <a:gridCol w="1665012">
                  <a:extLst>
                    <a:ext uri="{9D8B030D-6E8A-4147-A177-3AD203B41FA5}">
                      <a16:colId xmlns:a16="http://schemas.microsoft.com/office/drawing/2014/main" val="2272878118"/>
                    </a:ext>
                  </a:extLst>
                </a:gridCol>
                <a:gridCol w="1665012">
                  <a:extLst>
                    <a:ext uri="{9D8B030D-6E8A-4147-A177-3AD203B41FA5}">
                      <a16:colId xmlns:a16="http://schemas.microsoft.com/office/drawing/2014/main" val="761720315"/>
                    </a:ext>
                  </a:extLst>
                </a:gridCol>
              </a:tblGrid>
              <a:tr h="419100">
                <a:tc>
                  <a:txBody>
                    <a:bodyPr/>
                    <a:lstStyle/>
                    <a:p>
                      <a:pPr marL="57150" indent="0"/>
                      <a:r>
                        <a:rPr lang="en-US" sz="800" b="1" dirty="0">
                          <a:solidFill>
                            <a:srgbClr val="003F72"/>
                          </a:solidFill>
                          <a:latin typeface="Calibri Light" panose="020F0302020204030204" pitchFamily="34" charset="0"/>
                          <a:cs typeface="Calibri Light" panose="020F0302020204030204" pitchFamily="34" charset="0"/>
                        </a:rPr>
                        <a:t>38 C.F.R. amended </a:t>
                      </a:r>
                      <a:r>
                        <a:rPr lang="en-US" sz="800" b="0" dirty="0">
                          <a:solidFill>
                            <a:srgbClr val="003F72"/>
                          </a:solidFill>
                          <a:latin typeface="Calibri Light" panose="020F0302020204030204" pitchFamily="34" charset="0"/>
                          <a:cs typeface="Calibri Light" panose="020F0302020204030204" pitchFamily="34" charset="0"/>
                        </a:rPr>
                        <a:t>to include ICARE Core Values and Characteristics</a:t>
                      </a:r>
                      <a:br>
                        <a:rPr lang="en-US" sz="800" b="0" dirty="0">
                          <a:solidFill>
                            <a:srgbClr val="003F72"/>
                          </a:solidFill>
                          <a:latin typeface="Calibri Light" panose="020F0302020204030204" pitchFamily="34" charset="0"/>
                          <a:cs typeface="Calibri Light" panose="020F0302020204030204" pitchFamily="34" charset="0"/>
                        </a:rPr>
                      </a:br>
                      <a:r>
                        <a:rPr kumimoji="0" lang="en-US" sz="8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 0.600-0.602 </a:t>
                      </a:r>
                      <a:r>
                        <a:rPr lang="en-US" sz="800" b="0" dirty="0">
                          <a:solidFill>
                            <a:srgbClr val="003F72"/>
                          </a:solidFill>
                          <a:latin typeface="Calibri Light" panose="020F0302020204030204" pitchFamily="34" charset="0"/>
                          <a:cs typeface="Calibri Light" panose="020F0302020204030204" pitchFamily="34" charset="0"/>
                        </a:rPr>
                        <a:t>(7/13/2012)</a:t>
                      </a:r>
                    </a:p>
                  </a:txBody>
                  <a:tcPr marL="38100" marR="38100" marT="38100" marB="38100" anchor="b">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800" b="1" dirty="0">
                          <a:solidFill>
                            <a:srgbClr val="003F72"/>
                          </a:solidFill>
                          <a:latin typeface="Calibri Light" panose="020F0302020204030204" pitchFamily="34" charset="0"/>
                          <a:cs typeface="Calibri Light" panose="020F0302020204030204" pitchFamily="34" charset="0"/>
                        </a:rPr>
                        <a:t>Phoenix OIG Report </a:t>
                      </a:r>
                      <a:r>
                        <a:rPr lang="en-US" sz="800" b="0" dirty="0">
                          <a:solidFill>
                            <a:srgbClr val="003F72"/>
                          </a:solidFill>
                          <a:latin typeface="Calibri Light" panose="020F0302020204030204" pitchFamily="34" charset="0"/>
                          <a:cs typeface="Calibri Light" panose="020F0302020204030204" pitchFamily="34" charset="0"/>
                        </a:rPr>
                        <a:t>released (8/2014)</a:t>
                      </a:r>
                    </a:p>
                  </a:txBody>
                  <a:tcPr marL="76200" marR="76200" marT="38100" marB="38100" anchor="b">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rgbClr val="003F72"/>
                        </a:solidFill>
                        <a:latin typeface="Calibri Light" panose="020F0302020204030204" pitchFamily="34" charset="0"/>
                        <a:cs typeface="Calibri Light" panose="020F0302020204030204" pitchFamily="34" charset="0"/>
                      </a:endParaRPr>
                    </a:p>
                  </a:txBody>
                  <a:tcPr marL="76200" marR="76200" marT="38100" marB="38100">
                    <a:lnL w="19050" cap="flat" cmpd="sng" algn="ctr">
                      <a:solidFill>
                        <a:srgbClr val="4FAFFF"/>
                      </a:solidFill>
                      <a:prstDash val="sysDash"/>
                      <a:round/>
                      <a:headEnd type="none" w="med" len="med"/>
                      <a:tailEnd type="none" w="med" len="med"/>
                    </a:lnL>
                    <a:lnR w="1905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800" b="0" kern="1200" dirty="0">
                        <a:solidFill>
                          <a:srgbClr val="003F72"/>
                        </a:solidFill>
                        <a:latin typeface="Calibri Light" panose="020F0302020204030204" pitchFamily="34" charset="0"/>
                        <a:ea typeface="+mn-ea"/>
                        <a:cs typeface="Calibri Light" panose="020F0302020204030204" pitchFamily="34" charset="0"/>
                      </a:endParaRPr>
                    </a:p>
                  </a:txBody>
                  <a:tcPr marL="76200" marR="76200" marT="38100" marB="38100">
                    <a:lnL w="1905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indent="0"/>
                      <a:endParaRPr lang="en-US" sz="800" b="0" kern="1200" dirty="0">
                        <a:solidFill>
                          <a:srgbClr val="003F72"/>
                        </a:solidFill>
                        <a:latin typeface="Calibri Light" panose="020F0302020204030204" pitchFamily="34" charset="0"/>
                        <a:ea typeface="+mn-ea"/>
                        <a:cs typeface="Calibri Light" panose="020F0302020204030204" pitchFamily="34" charset="0"/>
                      </a:endParaRPr>
                    </a:p>
                  </a:txBody>
                  <a:tcPr marL="76200" marR="76200" marT="38100" marB="3810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43259284"/>
                  </a:ext>
                </a:extLst>
              </a:tr>
              <a:tr h="330200">
                <a:tc>
                  <a:txBody>
                    <a:bodyPr/>
                    <a:lstStyle/>
                    <a:p>
                      <a:r>
                        <a:rPr lang="en-US" sz="1700" b="1" dirty="0">
                          <a:solidFill>
                            <a:srgbClr val="003F72"/>
                          </a:solidFill>
                        </a:rPr>
                        <a:t>2012</a:t>
                      </a:r>
                    </a:p>
                  </a:txBody>
                  <a:tcPr marL="76200" marR="76200" marT="38100" marB="38100">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2700" cap="flat" cmpd="sng" algn="ctr">
                      <a:noFill/>
                      <a:prstDash val="solid"/>
                      <a:round/>
                      <a:headEnd type="none" w="med" len="med"/>
                      <a:tailEnd type="none" w="med" len="med"/>
                    </a:lnT>
                    <a:lnB w="19050" cap="flat" cmpd="sng" algn="ctr">
                      <a:solidFill>
                        <a:srgbClr val="003F72"/>
                      </a:solidFill>
                      <a:prstDash val="solid"/>
                      <a:round/>
                      <a:headEnd type="none" w="med" len="med"/>
                      <a:tailEnd type="none" w="med" len="med"/>
                    </a:lnB>
                    <a:noFill/>
                  </a:tcPr>
                </a:tc>
                <a:tc>
                  <a:txBody>
                    <a:bodyPr/>
                    <a:lstStyle/>
                    <a:p>
                      <a:r>
                        <a:rPr lang="en-US" sz="1700" b="1" dirty="0">
                          <a:solidFill>
                            <a:srgbClr val="003F72"/>
                          </a:solidFill>
                        </a:rPr>
                        <a:t>2014</a:t>
                      </a:r>
                    </a:p>
                  </a:txBody>
                  <a:tcPr marL="76200" marR="76200" marT="38100" marB="38100">
                    <a:lnL w="19050" cap="flat" cmpd="sng" algn="ctr">
                      <a:solidFill>
                        <a:srgbClr val="4FAFFF"/>
                      </a:solidFill>
                      <a:prstDash val="sysDash"/>
                      <a:round/>
                      <a:headEnd type="none" w="med" len="med"/>
                      <a:tailEnd type="none" w="med" len="med"/>
                    </a:lnL>
                    <a:lnR w="19050" cap="flat" cmpd="sng" algn="ctr">
                      <a:solidFill>
                        <a:srgbClr val="4FAFFF"/>
                      </a:solidFill>
                      <a:prstDash val="sysDash"/>
                      <a:round/>
                      <a:headEnd type="none" w="med" len="med"/>
                      <a:tailEnd type="none" w="med" len="med"/>
                    </a:lnR>
                    <a:lnT w="12700" cap="flat" cmpd="sng" algn="ctr">
                      <a:noFill/>
                      <a:prstDash val="solid"/>
                      <a:round/>
                      <a:headEnd type="none" w="med" len="med"/>
                      <a:tailEnd type="none" w="med" len="med"/>
                    </a:lnT>
                    <a:lnB w="19050" cap="flat" cmpd="sng" algn="ctr">
                      <a:solidFill>
                        <a:srgbClr val="003F72"/>
                      </a:solidFill>
                      <a:prstDash val="solid"/>
                      <a:round/>
                      <a:headEnd type="none" w="med" len="med"/>
                      <a:tailEnd type="none" w="med" len="med"/>
                    </a:lnB>
                    <a:noFill/>
                  </a:tcPr>
                </a:tc>
                <a:tc>
                  <a:txBody>
                    <a:bodyPr/>
                    <a:lstStyle/>
                    <a:p>
                      <a:r>
                        <a:rPr lang="en-US" sz="1700" b="1" dirty="0">
                          <a:solidFill>
                            <a:srgbClr val="003F72"/>
                          </a:solidFill>
                        </a:rPr>
                        <a:t>2016</a:t>
                      </a:r>
                    </a:p>
                  </a:txBody>
                  <a:tcPr marL="76200" marR="76200" marT="38100" marB="38100">
                    <a:lnL w="19050" cap="flat" cmpd="sng" algn="ctr">
                      <a:solidFill>
                        <a:srgbClr val="4FAFFF"/>
                      </a:solidFill>
                      <a:prstDash val="sysDash"/>
                      <a:round/>
                      <a:headEnd type="none" w="med" len="med"/>
                      <a:tailEnd type="none" w="med" len="med"/>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9050" cap="flat" cmpd="sng" algn="ctr">
                      <a:solidFill>
                        <a:srgbClr val="003F72"/>
                      </a:solidFill>
                      <a:prstDash val="solid"/>
                      <a:round/>
                      <a:headEnd type="none" w="med" len="med"/>
                      <a:tailEnd type="none" w="med" len="med"/>
                    </a:lnB>
                    <a:noFill/>
                  </a:tcPr>
                </a:tc>
                <a:tc>
                  <a:txBody>
                    <a:bodyPr/>
                    <a:lstStyle/>
                    <a:p>
                      <a:r>
                        <a:rPr lang="en-US" sz="1700" b="1" dirty="0">
                          <a:solidFill>
                            <a:srgbClr val="003F72"/>
                          </a:solidFill>
                        </a:rPr>
                        <a:t>2018</a:t>
                      </a:r>
                    </a:p>
                  </a:txBody>
                  <a:tcPr marL="76200" marR="76200" marT="38100" marB="38100">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3F72"/>
                      </a:solidFill>
                      <a:prstDash val="solid"/>
                      <a:round/>
                      <a:headEnd type="none" w="med" len="med"/>
                      <a:tailEnd type="none" w="med" len="med"/>
                    </a:lnB>
                    <a:noFill/>
                  </a:tcPr>
                </a:tc>
                <a:tc>
                  <a:txBody>
                    <a:bodyPr/>
                    <a:lstStyle/>
                    <a:p>
                      <a:r>
                        <a:rPr lang="en-US" sz="1700" b="1" dirty="0">
                          <a:solidFill>
                            <a:srgbClr val="003F72"/>
                          </a:solidFill>
                        </a:rPr>
                        <a:t>2020</a:t>
                      </a:r>
                    </a:p>
                  </a:txBody>
                  <a:tcPr marL="76200" marR="76200" marT="38100" marB="38100">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rgbClr val="003F72"/>
                      </a:solidFill>
                      <a:prstDash val="solid"/>
                      <a:round/>
                      <a:headEnd type="none" w="med" len="med"/>
                      <a:tailEnd type="none" w="med" len="med"/>
                    </a:lnB>
                    <a:noFill/>
                  </a:tcPr>
                </a:tc>
                <a:extLst>
                  <a:ext uri="{0D108BD9-81ED-4DB2-BD59-A6C34878D82A}">
                    <a16:rowId xmlns:a16="http://schemas.microsoft.com/office/drawing/2014/main" val="1201031110"/>
                  </a:ext>
                </a:extLst>
              </a:tr>
            </a:tbl>
          </a:graphicData>
        </a:graphic>
      </p:graphicFrame>
      <p:sp>
        <p:nvSpPr>
          <p:cNvPr id="50" name="Oval 49">
            <a:extLst>
              <a:ext uri="{FF2B5EF4-FFF2-40B4-BE49-F238E27FC236}">
                <a16:creationId xmlns:a16="http://schemas.microsoft.com/office/drawing/2014/main" id="{35151E63-0799-492B-A969-47CA2DC4063D}"/>
              </a:ext>
            </a:extLst>
          </p:cNvPr>
          <p:cNvSpPr/>
          <p:nvPr/>
        </p:nvSpPr>
        <p:spPr>
          <a:xfrm>
            <a:off x="1188168" y="3221563"/>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2" name="Oval 51">
            <a:extLst>
              <a:ext uri="{FF2B5EF4-FFF2-40B4-BE49-F238E27FC236}">
                <a16:creationId xmlns:a16="http://schemas.microsoft.com/office/drawing/2014/main" id="{49326F2A-966A-4362-A5B6-784BE95631DF}"/>
              </a:ext>
            </a:extLst>
          </p:cNvPr>
          <p:cNvSpPr/>
          <p:nvPr/>
        </p:nvSpPr>
        <p:spPr>
          <a:xfrm>
            <a:off x="2856745" y="3221563"/>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4" name="Oval 53">
            <a:extLst>
              <a:ext uri="{FF2B5EF4-FFF2-40B4-BE49-F238E27FC236}">
                <a16:creationId xmlns:a16="http://schemas.microsoft.com/office/drawing/2014/main" id="{104C4DA9-8352-4732-B379-3E70EB5EA442}"/>
              </a:ext>
            </a:extLst>
          </p:cNvPr>
          <p:cNvSpPr/>
          <p:nvPr/>
        </p:nvSpPr>
        <p:spPr>
          <a:xfrm>
            <a:off x="4517738" y="3218345"/>
            <a:ext cx="152400" cy="152400"/>
          </a:xfrm>
          <a:prstGeom prst="ellipse">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354360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F5D587-6BE5-405F-A759-452CC228EB21}"/>
              </a:ext>
            </a:extLst>
          </p:cNvPr>
          <p:cNvSpPr/>
          <p:nvPr/>
        </p:nvSpPr>
        <p:spPr>
          <a:xfrm>
            <a:off x="203200" y="190500"/>
            <a:ext cx="9829799" cy="482600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89170"/>
            <a:r>
              <a:rPr lang="en-US" sz="3333" b="1" dirty="0">
                <a:latin typeface="+mj-lt"/>
              </a:rPr>
              <a:t>VEO Application of CX Capabilities to the Employee Experience (EX) </a:t>
            </a:r>
          </a:p>
        </p:txBody>
      </p:sp>
    </p:spTree>
    <p:extLst>
      <p:ext uri="{BB962C8B-B14F-4D97-AF65-F5344CB8AC3E}">
        <p14:creationId xmlns:p14="http://schemas.microsoft.com/office/powerpoint/2010/main" val="1782601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56289FDC-C29A-4A00-B240-8A1528F967F3}"/>
              </a:ext>
            </a:extLst>
          </p:cNvPr>
          <p:cNvSpPr txBox="1">
            <a:spLocks/>
          </p:cNvSpPr>
          <p:nvPr/>
        </p:nvSpPr>
        <p:spPr>
          <a:xfrm>
            <a:off x="508000" y="698500"/>
            <a:ext cx="9144000" cy="3672198"/>
          </a:xfrm>
          <a:prstGeom prst="rect">
            <a:avLst/>
          </a:prstGeom>
        </p:spPr>
        <p:txBody>
          <a:bodyPr vert="horz" lIns="76200" tIns="38100" rIns="76200" bIns="3810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250"/>
              </a:spcAft>
            </a:pPr>
            <a:r>
              <a:rPr lang="en-US" sz="1400" b="1" dirty="0">
                <a:solidFill>
                  <a:srgbClr val="003F72"/>
                </a:solidFill>
                <a:latin typeface="+mj-lt"/>
              </a:rPr>
              <a:t>Goal</a:t>
            </a:r>
            <a:r>
              <a:rPr lang="en-US" sz="1400" dirty="0">
                <a:solidFill>
                  <a:srgbClr val="003F72"/>
                </a:solidFill>
                <a:latin typeface="+mj-lt"/>
              </a:rPr>
              <a:t>:  To provide easy, effective and emotionally resonant experiences for </a:t>
            </a:r>
            <a:br>
              <a:rPr lang="en-US" sz="1400" dirty="0">
                <a:solidFill>
                  <a:srgbClr val="003F72"/>
                </a:solidFill>
                <a:latin typeface="+mj-lt"/>
              </a:rPr>
            </a:br>
            <a:r>
              <a:rPr lang="en-US" sz="1400" dirty="0">
                <a:solidFill>
                  <a:srgbClr val="003F72"/>
                </a:solidFill>
                <a:latin typeface="+mj-lt"/>
              </a:rPr>
              <a:t>employees across their workforce life-cycle as members of the VA team by </a:t>
            </a:r>
            <a:br>
              <a:rPr lang="en-US" sz="1400" dirty="0">
                <a:solidFill>
                  <a:srgbClr val="003F72"/>
                </a:solidFill>
                <a:latin typeface="+mj-lt"/>
              </a:rPr>
            </a:br>
            <a:r>
              <a:rPr lang="en-US" sz="1400" dirty="0">
                <a:solidFill>
                  <a:srgbClr val="003F72"/>
                </a:solidFill>
                <a:latin typeface="+mj-lt"/>
              </a:rPr>
              <a:t>leveraging proven CX data, tools, technology and engagement capabilities to </a:t>
            </a:r>
            <a:br>
              <a:rPr lang="en-US" sz="1400" dirty="0">
                <a:solidFill>
                  <a:srgbClr val="003F72"/>
                </a:solidFill>
                <a:latin typeface="+mj-lt"/>
              </a:rPr>
            </a:br>
            <a:r>
              <a:rPr lang="en-US" sz="1400" dirty="0">
                <a:solidFill>
                  <a:srgbClr val="003F72"/>
                </a:solidFill>
                <a:latin typeface="+mj-lt"/>
              </a:rPr>
              <a:t>maximize recruitment and retention.</a:t>
            </a:r>
          </a:p>
          <a:p>
            <a:pPr marL="189170" indent="-189170">
              <a:spcBef>
                <a:spcPts val="0"/>
              </a:spcBef>
              <a:spcAft>
                <a:spcPts val="250"/>
              </a:spcAft>
            </a:pPr>
            <a:endParaRPr lang="en-US" sz="1100" dirty="0">
              <a:solidFill>
                <a:srgbClr val="003F72"/>
              </a:solidFill>
              <a:latin typeface="+mj-lt"/>
            </a:endParaRPr>
          </a:p>
          <a:p>
            <a:pPr marL="228600" indent="-228600">
              <a:spcBef>
                <a:spcPts val="0"/>
              </a:spcBef>
              <a:spcAft>
                <a:spcPts val="250"/>
              </a:spcAft>
            </a:pPr>
            <a:r>
              <a:rPr lang="en-US" sz="1400" b="1" dirty="0">
                <a:solidFill>
                  <a:srgbClr val="003F72"/>
                </a:solidFill>
                <a:latin typeface="+mj-lt"/>
              </a:rPr>
              <a:t>VEO in collaboration with HRA/OSP created VA’s first-ever EX Journey Map</a:t>
            </a:r>
            <a:r>
              <a:rPr lang="en-US" sz="1400" dirty="0">
                <a:solidFill>
                  <a:srgbClr val="003F72"/>
                </a:solidFill>
                <a:latin typeface="+mj-lt"/>
              </a:rPr>
              <a:t>:</a:t>
            </a:r>
            <a:br>
              <a:rPr lang="en-US" sz="1400" dirty="0">
                <a:solidFill>
                  <a:srgbClr val="003F72"/>
                </a:solidFill>
                <a:latin typeface="+mj-lt"/>
              </a:rPr>
            </a:br>
            <a:r>
              <a:rPr lang="en-US" sz="1400" dirty="0">
                <a:solidFill>
                  <a:srgbClr val="003F72"/>
                </a:solidFill>
                <a:latin typeface="+mj-lt"/>
              </a:rPr>
              <a:t>For the first time ever, this journey map identifies the moments that matter </a:t>
            </a:r>
            <a:br>
              <a:rPr lang="en-US" sz="1400" dirty="0">
                <a:solidFill>
                  <a:srgbClr val="003F72"/>
                </a:solidFill>
                <a:latin typeface="+mj-lt"/>
              </a:rPr>
            </a:br>
            <a:r>
              <a:rPr lang="en-US" sz="1400" dirty="0">
                <a:solidFill>
                  <a:srgbClr val="003F72"/>
                </a:solidFill>
                <a:latin typeface="+mj-lt"/>
              </a:rPr>
              <a:t>to employees (i.e., applying, hiring, onboarding), bright spots and pain points </a:t>
            </a:r>
            <a:br>
              <a:rPr lang="en-US" sz="1400" dirty="0">
                <a:solidFill>
                  <a:srgbClr val="003F72"/>
                </a:solidFill>
                <a:latin typeface="+mj-lt"/>
              </a:rPr>
            </a:br>
            <a:r>
              <a:rPr lang="en-US" sz="1400" dirty="0">
                <a:solidFill>
                  <a:srgbClr val="003F72"/>
                </a:solidFill>
                <a:latin typeface="+mj-lt"/>
              </a:rPr>
              <a:t>encountered throughout an employee’s journey with VA.</a:t>
            </a:r>
          </a:p>
          <a:p>
            <a:pPr marL="571477" lvl="1" indent="-189170">
              <a:spcBef>
                <a:spcPts val="0"/>
              </a:spcBef>
              <a:spcAft>
                <a:spcPts val="250"/>
              </a:spcAft>
            </a:pPr>
            <a:r>
              <a:rPr lang="en-US" sz="1400" b="1" dirty="0">
                <a:solidFill>
                  <a:srgbClr val="003F72"/>
                </a:solidFill>
                <a:latin typeface="+mj-lt"/>
              </a:rPr>
              <a:t>11,000 data points captured</a:t>
            </a:r>
            <a:r>
              <a:rPr lang="en-US" sz="1400" dirty="0">
                <a:solidFill>
                  <a:srgbClr val="003F72"/>
                </a:solidFill>
                <a:latin typeface="+mj-lt"/>
              </a:rPr>
              <a:t> from employee interviews</a:t>
            </a:r>
          </a:p>
          <a:p>
            <a:pPr marL="571477" lvl="1" indent="-189170">
              <a:spcBef>
                <a:spcPts val="0"/>
              </a:spcBef>
              <a:spcAft>
                <a:spcPts val="250"/>
              </a:spcAft>
            </a:pPr>
            <a:r>
              <a:rPr lang="en-US" sz="1400" b="1" dirty="0">
                <a:solidFill>
                  <a:srgbClr val="003F72"/>
                </a:solidFill>
                <a:latin typeface="+mj-lt"/>
              </a:rPr>
              <a:t>5 phases</a:t>
            </a:r>
            <a:r>
              <a:rPr lang="en-US" sz="1400" dirty="0">
                <a:solidFill>
                  <a:srgbClr val="003F72"/>
                </a:solidFill>
                <a:latin typeface="+mj-lt"/>
              </a:rPr>
              <a:t> in which an employees’ goals and expectations are distinctly different:</a:t>
            </a:r>
          </a:p>
          <a:p>
            <a:pPr marL="914400" lvl="3" indent="-223838">
              <a:spcBef>
                <a:spcPts val="0"/>
              </a:spcBef>
              <a:spcAft>
                <a:spcPts val="250"/>
              </a:spcAft>
              <a:buFont typeface="+mj-lt"/>
              <a:buAutoNum type="arabicPeriod"/>
            </a:pPr>
            <a:r>
              <a:rPr lang="en-US" sz="1400" dirty="0">
                <a:solidFill>
                  <a:srgbClr val="003F72"/>
                </a:solidFill>
                <a:latin typeface="+mj-lt"/>
              </a:rPr>
              <a:t>Considering &amp; Getting in</a:t>
            </a:r>
          </a:p>
          <a:p>
            <a:pPr marL="914400" lvl="3" indent="-223838">
              <a:spcBef>
                <a:spcPts val="0"/>
              </a:spcBef>
              <a:spcAft>
                <a:spcPts val="250"/>
              </a:spcAft>
              <a:buFont typeface="+mj-lt"/>
              <a:buAutoNum type="arabicPeriod"/>
            </a:pPr>
            <a:r>
              <a:rPr lang="en-US" sz="1400" dirty="0">
                <a:solidFill>
                  <a:srgbClr val="003F72"/>
                </a:solidFill>
                <a:latin typeface="+mj-lt"/>
              </a:rPr>
              <a:t>Starting Up</a:t>
            </a:r>
          </a:p>
          <a:p>
            <a:pPr marL="914400" lvl="3" indent="-223838">
              <a:spcBef>
                <a:spcPts val="0"/>
              </a:spcBef>
              <a:spcAft>
                <a:spcPts val="250"/>
              </a:spcAft>
              <a:buFont typeface="+mj-lt"/>
              <a:buAutoNum type="arabicPeriod"/>
            </a:pPr>
            <a:r>
              <a:rPr lang="en-US" sz="1400" dirty="0">
                <a:solidFill>
                  <a:srgbClr val="003F72"/>
                </a:solidFill>
                <a:latin typeface="+mj-lt"/>
              </a:rPr>
              <a:t>Performing, Growing, and Adapting</a:t>
            </a:r>
          </a:p>
          <a:p>
            <a:pPr marL="914400" lvl="3" indent="-223838">
              <a:spcBef>
                <a:spcPts val="0"/>
              </a:spcBef>
              <a:spcAft>
                <a:spcPts val="250"/>
              </a:spcAft>
              <a:buFont typeface="+mj-lt"/>
              <a:buAutoNum type="arabicPeriod"/>
            </a:pPr>
            <a:r>
              <a:rPr lang="en-US" sz="1400" dirty="0">
                <a:solidFill>
                  <a:srgbClr val="003F72"/>
                </a:solidFill>
                <a:latin typeface="+mj-lt"/>
              </a:rPr>
              <a:t>Changing Roles</a:t>
            </a:r>
          </a:p>
          <a:p>
            <a:pPr marL="914400" lvl="3" indent="-223838">
              <a:spcBef>
                <a:spcPts val="0"/>
              </a:spcBef>
              <a:spcAft>
                <a:spcPts val="250"/>
              </a:spcAft>
              <a:buFont typeface="+mj-lt"/>
              <a:buAutoNum type="arabicPeriod"/>
            </a:pPr>
            <a:r>
              <a:rPr lang="en-US" sz="1400" dirty="0">
                <a:solidFill>
                  <a:srgbClr val="003F72"/>
                </a:solidFill>
                <a:latin typeface="+mj-lt"/>
              </a:rPr>
              <a:t>Moving On</a:t>
            </a:r>
          </a:p>
          <a:p>
            <a:pPr marL="571477" lvl="1" indent="-189170">
              <a:spcBef>
                <a:spcPts val="0"/>
              </a:spcBef>
              <a:spcAft>
                <a:spcPts val="250"/>
              </a:spcAft>
            </a:pPr>
            <a:r>
              <a:rPr lang="en-US" sz="1400" dirty="0">
                <a:solidFill>
                  <a:srgbClr val="003F72"/>
                </a:solidFill>
                <a:latin typeface="+mj-lt"/>
              </a:rPr>
              <a:t>Within the 5 phases, there are </a:t>
            </a:r>
            <a:r>
              <a:rPr lang="en-US" sz="1400" b="1" dirty="0">
                <a:solidFill>
                  <a:srgbClr val="003F72"/>
                </a:solidFill>
                <a:latin typeface="+mj-lt"/>
              </a:rPr>
              <a:t>23 employment stages</a:t>
            </a:r>
            <a:r>
              <a:rPr lang="en-US" sz="1400" dirty="0">
                <a:solidFill>
                  <a:srgbClr val="003F72"/>
                </a:solidFill>
                <a:latin typeface="+mj-lt"/>
              </a:rPr>
              <a:t> a VA employee may encounter</a:t>
            </a:r>
          </a:p>
          <a:p>
            <a:pPr marL="571477" lvl="1" indent="-189170">
              <a:spcBef>
                <a:spcPts val="0"/>
              </a:spcBef>
              <a:spcAft>
                <a:spcPts val="250"/>
              </a:spcAft>
            </a:pPr>
            <a:r>
              <a:rPr lang="en-US" sz="1400" dirty="0">
                <a:solidFill>
                  <a:srgbClr val="003F72"/>
                </a:solidFill>
                <a:latin typeface="+mj-lt"/>
              </a:rPr>
              <a:t>Within the 23 stages, </a:t>
            </a:r>
            <a:r>
              <a:rPr lang="en-US" sz="1400" b="1" dirty="0">
                <a:solidFill>
                  <a:srgbClr val="003F72"/>
                </a:solidFill>
                <a:latin typeface="+mj-lt"/>
              </a:rPr>
              <a:t>30 identifiable moments that matter</a:t>
            </a:r>
            <a:r>
              <a:rPr lang="en-US" sz="1400" dirty="0">
                <a:solidFill>
                  <a:srgbClr val="003F72"/>
                </a:solidFill>
                <a:latin typeface="+mj-lt"/>
              </a:rPr>
              <a:t> are highlighted</a:t>
            </a:r>
          </a:p>
        </p:txBody>
      </p:sp>
      <p:sp>
        <p:nvSpPr>
          <p:cNvPr id="4" name="Title 3">
            <a:extLst>
              <a:ext uri="{FF2B5EF4-FFF2-40B4-BE49-F238E27FC236}">
                <a16:creationId xmlns:a16="http://schemas.microsoft.com/office/drawing/2014/main" id="{ACD25E09-4148-4A85-BB2D-D847C6C6D6D3}"/>
              </a:ext>
            </a:extLst>
          </p:cNvPr>
          <p:cNvSpPr>
            <a:spLocks noGrp="1"/>
          </p:cNvSpPr>
          <p:nvPr>
            <p:ph type="title"/>
          </p:nvPr>
        </p:nvSpPr>
        <p:spPr/>
        <p:txBody>
          <a:bodyPr/>
          <a:lstStyle/>
          <a:p>
            <a:r>
              <a:rPr lang="en-US" dirty="0"/>
              <a:t>Improving the Employee Experience (EX)</a:t>
            </a:r>
          </a:p>
        </p:txBody>
      </p:sp>
      <p:graphicFrame>
        <p:nvGraphicFramePr>
          <p:cNvPr id="5" name="Diagram 4">
            <a:extLst>
              <a:ext uri="{FF2B5EF4-FFF2-40B4-BE49-F238E27FC236}">
                <a16:creationId xmlns:a16="http://schemas.microsoft.com/office/drawing/2014/main" id="{B3DE9276-159B-4FCC-AEA5-AC2B50195479}"/>
              </a:ext>
            </a:extLst>
          </p:cNvPr>
          <p:cNvGraphicFramePr/>
          <p:nvPr/>
        </p:nvGraphicFramePr>
        <p:xfrm>
          <a:off x="7061200" y="2933700"/>
          <a:ext cx="2286000" cy="1737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hlinkClick r:id="rId7"/>
            <a:extLst>
              <a:ext uri="{FF2B5EF4-FFF2-40B4-BE49-F238E27FC236}">
                <a16:creationId xmlns:a16="http://schemas.microsoft.com/office/drawing/2014/main" id="{3C8F8AE3-FC47-40EB-B40F-46699349396D}"/>
              </a:ext>
            </a:extLst>
          </p:cNvPr>
          <p:cNvPicPr>
            <a:picLocks noChangeAspect="1"/>
          </p:cNvPicPr>
          <p:nvPr/>
        </p:nvPicPr>
        <p:blipFill>
          <a:blip r:embed="rId8"/>
          <a:stretch>
            <a:fillRect/>
          </a:stretch>
        </p:blipFill>
        <p:spPr>
          <a:xfrm>
            <a:off x="6705601" y="810260"/>
            <a:ext cx="2946399" cy="1894840"/>
          </a:xfrm>
          <a:prstGeom prst="rect">
            <a:avLst/>
          </a:prstGeom>
        </p:spPr>
      </p:pic>
    </p:spTree>
    <p:extLst>
      <p:ext uri="{BB962C8B-B14F-4D97-AF65-F5344CB8AC3E}">
        <p14:creationId xmlns:p14="http://schemas.microsoft.com/office/powerpoint/2010/main" val="27789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04CBE-CE96-4A04-BA7D-88005F38442E}"/>
              </a:ext>
            </a:extLst>
          </p:cNvPr>
          <p:cNvSpPr>
            <a:spLocks noGrp="1"/>
          </p:cNvSpPr>
          <p:nvPr>
            <p:ph idx="1"/>
          </p:nvPr>
        </p:nvSpPr>
        <p:spPr/>
        <p:txBody>
          <a:bodyPr anchor="ctr">
            <a:normAutofit/>
          </a:bodyPr>
          <a:lstStyle/>
          <a:p>
            <a:pPr marL="0" indent="0">
              <a:buNone/>
            </a:pPr>
            <a:r>
              <a:rPr lang="en-US" sz="3200" b="1" dirty="0">
                <a:solidFill>
                  <a:srgbClr val="003F72"/>
                </a:solidFill>
              </a:rPr>
              <a:t>Pillar II: CX Governance &amp; Pillar III: CX Accountability</a:t>
            </a:r>
          </a:p>
        </p:txBody>
      </p:sp>
    </p:spTree>
    <p:extLst>
      <p:ext uri="{BB962C8B-B14F-4D97-AF65-F5344CB8AC3E}">
        <p14:creationId xmlns:p14="http://schemas.microsoft.com/office/powerpoint/2010/main" val="632524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Pillar II: CX Governance and Pillar III: CX Accountability</a:t>
            </a:r>
          </a:p>
        </p:txBody>
      </p:sp>
      <p:sp>
        <p:nvSpPr>
          <p:cNvPr id="5" name="TextBox 4"/>
          <p:cNvSpPr txBox="1"/>
          <p:nvPr/>
        </p:nvSpPr>
        <p:spPr>
          <a:xfrm>
            <a:off x="0" y="571501"/>
            <a:ext cx="10160000" cy="307777"/>
          </a:xfrm>
          <a:prstGeom prst="rect">
            <a:avLst/>
          </a:prstGeom>
          <a:solidFill>
            <a:srgbClr val="DCDDDE"/>
          </a:solidFill>
        </p:spPr>
        <p:txBody>
          <a:bodyPr wrap="square" rtlCol="0">
            <a:spAutoFit/>
          </a:bodyPr>
          <a:lstStyle/>
          <a:p>
            <a:pPr algn="ctr"/>
            <a:r>
              <a:rPr lang="en-US" sz="1400" b="1" dirty="0">
                <a:solidFill>
                  <a:srgbClr val="003F72"/>
                </a:solidFill>
              </a:rPr>
              <a:t>Hardwires and institutionalizes customer experience data and insights into VA strategy and decision-making </a:t>
            </a:r>
          </a:p>
        </p:txBody>
      </p:sp>
      <p:graphicFrame>
        <p:nvGraphicFramePr>
          <p:cNvPr id="2" name="Table 3">
            <a:extLst>
              <a:ext uri="{FF2B5EF4-FFF2-40B4-BE49-F238E27FC236}">
                <a16:creationId xmlns:a16="http://schemas.microsoft.com/office/drawing/2014/main" id="{7B3EF870-9BE4-4245-BAAD-F0F0ABED02A3}"/>
              </a:ext>
            </a:extLst>
          </p:cNvPr>
          <p:cNvGraphicFramePr>
            <a:graphicFrameLocks noGrp="1"/>
          </p:cNvGraphicFramePr>
          <p:nvPr>
            <p:extLst>
              <p:ext uri="{D42A27DB-BD31-4B8C-83A1-F6EECF244321}">
                <p14:modId xmlns:p14="http://schemas.microsoft.com/office/powerpoint/2010/main" val="2536215714"/>
              </p:ext>
            </p:extLst>
          </p:nvPr>
        </p:nvGraphicFramePr>
        <p:xfrm>
          <a:off x="508000" y="1019818"/>
          <a:ext cx="9144000" cy="37084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2402125549"/>
                    </a:ext>
                  </a:extLst>
                </a:gridCol>
                <a:gridCol w="731520">
                  <a:extLst>
                    <a:ext uri="{9D8B030D-6E8A-4147-A177-3AD203B41FA5}">
                      <a16:colId xmlns:a16="http://schemas.microsoft.com/office/drawing/2014/main" val="1229695065"/>
                    </a:ext>
                  </a:extLst>
                </a:gridCol>
                <a:gridCol w="4206240">
                  <a:extLst>
                    <a:ext uri="{9D8B030D-6E8A-4147-A177-3AD203B41FA5}">
                      <a16:colId xmlns:a16="http://schemas.microsoft.com/office/drawing/2014/main" val="622593946"/>
                    </a:ext>
                  </a:extLst>
                </a:gridCol>
              </a:tblGrid>
              <a:tr h="370840">
                <a:tc>
                  <a:txBody>
                    <a:bodyPr/>
                    <a:lstStyle/>
                    <a:p>
                      <a:pPr algn="ctr"/>
                      <a:r>
                        <a:rPr lang="en-US" sz="1600" dirty="0"/>
                        <a:t>VA CX Governance Model</a:t>
                      </a:r>
                    </a:p>
                  </a:txBody>
                  <a:tcPr anchor="ctr">
                    <a:solidFill>
                      <a:srgbClr val="003F72"/>
                    </a:solidFill>
                  </a:tcPr>
                </a:tc>
                <a:tc>
                  <a:txBody>
                    <a:bodyPr/>
                    <a:lstStyle/>
                    <a:p>
                      <a:pPr algn="ctr"/>
                      <a:endParaRPr lang="en-US" sz="1600" dirty="0"/>
                    </a:p>
                  </a:txBody>
                  <a:tcPr anchor="ctr">
                    <a:solidFill>
                      <a:schemeClr val="bg1"/>
                    </a:solidFill>
                  </a:tcPr>
                </a:tc>
                <a:tc>
                  <a:txBody>
                    <a:bodyPr/>
                    <a:lstStyle/>
                    <a:p>
                      <a:pPr algn="ctr"/>
                      <a:r>
                        <a:rPr lang="en-US" dirty="0"/>
                        <a:t>VA CX Accountability</a:t>
                      </a:r>
                    </a:p>
                  </a:txBody>
                  <a:tcPr anchor="ctr">
                    <a:solidFill>
                      <a:srgbClr val="003F72"/>
                    </a:solidFill>
                  </a:tcPr>
                </a:tc>
                <a:extLst>
                  <a:ext uri="{0D108BD9-81ED-4DB2-BD59-A6C34878D82A}">
                    <a16:rowId xmlns:a16="http://schemas.microsoft.com/office/drawing/2014/main" val="4031105974"/>
                  </a:ext>
                </a:extLst>
              </a:tr>
            </a:tbl>
          </a:graphicData>
        </a:graphic>
      </p:graphicFrame>
      <p:sp>
        <p:nvSpPr>
          <p:cNvPr id="15" name="Isosceles Triangle 14">
            <a:extLst>
              <a:ext uri="{FF2B5EF4-FFF2-40B4-BE49-F238E27FC236}">
                <a16:creationId xmlns:a16="http://schemas.microsoft.com/office/drawing/2014/main" id="{B449C743-C72B-48EE-9F30-B0A29094050F}"/>
              </a:ext>
            </a:extLst>
          </p:cNvPr>
          <p:cNvSpPr/>
          <p:nvPr/>
        </p:nvSpPr>
        <p:spPr>
          <a:xfrm rot="10800000">
            <a:off x="508001" y="1392663"/>
            <a:ext cx="4190999" cy="3676642"/>
          </a:xfrm>
          <a:prstGeom prst="triangle">
            <a:avLst/>
          </a:pr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Rectangle: Rounded Corners 22">
            <a:extLst>
              <a:ext uri="{FF2B5EF4-FFF2-40B4-BE49-F238E27FC236}">
                <a16:creationId xmlns:a16="http://schemas.microsoft.com/office/drawing/2014/main" id="{6EF5BF4A-6E1D-4793-B472-267C177FF1EE}"/>
              </a:ext>
            </a:extLst>
          </p:cNvPr>
          <p:cNvSpPr/>
          <p:nvPr/>
        </p:nvSpPr>
        <p:spPr>
          <a:xfrm>
            <a:off x="660400" y="1483028"/>
            <a:ext cx="3931920" cy="914400"/>
          </a:xfrm>
          <a:prstGeom prst="roundRect">
            <a:avLst/>
          </a:prstGeom>
          <a:ln>
            <a:solidFill>
              <a:srgbClr val="003F72"/>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sz="1400" b="1" dirty="0">
                <a:solidFill>
                  <a:srgbClr val="003F72"/>
                </a:solidFill>
              </a:rPr>
              <a:t>Senior Leadership</a:t>
            </a:r>
          </a:p>
          <a:p>
            <a:pPr algn="ctr"/>
            <a:r>
              <a:rPr lang="en-US" sz="1200" dirty="0">
                <a:solidFill>
                  <a:srgbClr val="003F72"/>
                </a:solidFill>
                <a:latin typeface="Calibri Light" panose="020F0302020204030204" pitchFamily="34" charset="0"/>
                <a:cs typeface="Calibri Light" panose="020F0302020204030204" pitchFamily="34" charset="0"/>
              </a:rPr>
              <a:t>VA senior leadership considers and ultimately approves recommendations     </a:t>
            </a:r>
          </a:p>
        </p:txBody>
      </p:sp>
      <p:sp>
        <p:nvSpPr>
          <p:cNvPr id="21" name="Rectangle: Rounded Corners 20">
            <a:extLst>
              <a:ext uri="{FF2B5EF4-FFF2-40B4-BE49-F238E27FC236}">
                <a16:creationId xmlns:a16="http://schemas.microsoft.com/office/drawing/2014/main" id="{0EF80E66-1FEE-4787-8360-349999FD8AF4}"/>
              </a:ext>
            </a:extLst>
          </p:cNvPr>
          <p:cNvSpPr/>
          <p:nvPr/>
        </p:nvSpPr>
        <p:spPr>
          <a:xfrm>
            <a:off x="665884" y="2718318"/>
            <a:ext cx="3931920" cy="914400"/>
          </a:xfrm>
          <a:prstGeom prst="roundRect">
            <a:avLst/>
          </a:prstGeom>
          <a:ln>
            <a:solidFill>
              <a:srgbClr val="003F72"/>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sz="1400" b="1" dirty="0">
                <a:solidFill>
                  <a:srgbClr val="003F72"/>
                </a:solidFill>
              </a:rPr>
              <a:t>Matrixed Integrated Project Teams (IPTs)</a:t>
            </a:r>
          </a:p>
          <a:p>
            <a:pPr algn="ctr"/>
            <a:r>
              <a:rPr lang="en-US" sz="1200" dirty="0">
                <a:solidFill>
                  <a:srgbClr val="003F72"/>
                </a:solidFill>
                <a:latin typeface="Calibri Light" panose="020F0302020204030204" pitchFamily="34" charset="0"/>
                <a:cs typeface="Calibri Light" panose="020F0302020204030204" pitchFamily="34" charset="0"/>
              </a:rPr>
              <a:t>Matrixed IPTs with subject-matter experts from across VA develop recommendations and strategies    </a:t>
            </a:r>
          </a:p>
        </p:txBody>
      </p:sp>
      <p:sp>
        <p:nvSpPr>
          <p:cNvPr id="19" name="Rectangle: Rounded Corners 18">
            <a:extLst>
              <a:ext uri="{FF2B5EF4-FFF2-40B4-BE49-F238E27FC236}">
                <a16:creationId xmlns:a16="http://schemas.microsoft.com/office/drawing/2014/main" id="{69F2BE76-71EE-43FE-B320-DA676911111C}"/>
              </a:ext>
            </a:extLst>
          </p:cNvPr>
          <p:cNvSpPr/>
          <p:nvPr/>
        </p:nvSpPr>
        <p:spPr>
          <a:xfrm>
            <a:off x="665884" y="3953608"/>
            <a:ext cx="3931920" cy="914400"/>
          </a:xfrm>
          <a:prstGeom prst="roundRect">
            <a:avLst/>
          </a:prstGeom>
          <a:solidFill>
            <a:schemeClr val="bg1">
              <a:alpha val="90000"/>
            </a:schemeClr>
          </a:solidFill>
          <a:ln>
            <a:solidFill>
              <a:srgbClr val="003F72"/>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sz="1400" b="1" dirty="0">
                <a:solidFill>
                  <a:srgbClr val="003F72"/>
                </a:solidFill>
              </a:rPr>
              <a:t>Veteran Experience Data &amp; Insights</a:t>
            </a:r>
          </a:p>
          <a:p>
            <a:pPr algn="ctr"/>
            <a:r>
              <a:rPr lang="en-US" sz="1200" dirty="0">
                <a:solidFill>
                  <a:srgbClr val="003F72"/>
                </a:solidFill>
                <a:latin typeface="Calibri Light" panose="020F0302020204030204" pitchFamily="34" charset="0"/>
                <a:cs typeface="Calibri Light" panose="020F0302020204030204" pitchFamily="34" charset="0"/>
              </a:rPr>
              <a:t>Gather CX data &amp; insights through qualitative interviews (HCD), real-time surveys and other feedback channels, and business challenges in need of resolution drive priorities</a:t>
            </a:r>
          </a:p>
        </p:txBody>
      </p:sp>
      <p:sp>
        <p:nvSpPr>
          <p:cNvPr id="9" name="Arrow: Down 8">
            <a:extLst>
              <a:ext uri="{FF2B5EF4-FFF2-40B4-BE49-F238E27FC236}">
                <a16:creationId xmlns:a16="http://schemas.microsoft.com/office/drawing/2014/main" id="{91D08A31-C06A-45AE-B319-2F7D31F85752}"/>
              </a:ext>
            </a:extLst>
          </p:cNvPr>
          <p:cNvSpPr/>
          <p:nvPr/>
        </p:nvSpPr>
        <p:spPr>
          <a:xfrm rot="10800000">
            <a:off x="2490279" y="2397427"/>
            <a:ext cx="274320" cy="318885"/>
          </a:xfrm>
          <a:prstGeom prst="downArrow">
            <a:avLst>
              <a:gd name="adj1" fmla="val 36111"/>
              <a:gd name="adj2" fmla="val 77777"/>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1DDACA62-46BE-4BC0-ADCA-202300888D77}"/>
              </a:ext>
            </a:extLst>
          </p:cNvPr>
          <p:cNvSpPr/>
          <p:nvPr/>
        </p:nvSpPr>
        <p:spPr>
          <a:xfrm rot="10800000">
            <a:off x="2493752" y="3632718"/>
            <a:ext cx="274320" cy="320890"/>
          </a:xfrm>
          <a:prstGeom prst="downArrow">
            <a:avLst>
              <a:gd name="adj1" fmla="val 36111"/>
              <a:gd name="adj2" fmla="val 77777"/>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6" name="Diagram 15">
            <a:extLst>
              <a:ext uri="{FF2B5EF4-FFF2-40B4-BE49-F238E27FC236}">
                <a16:creationId xmlns:a16="http://schemas.microsoft.com/office/drawing/2014/main" id="{540A9111-CE86-4BCA-B12B-AF690AC484C7}"/>
              </a:ext>
            </a:extLst>
          </p:cNvPr>
          <p:cNvGraphicFramePr/>
          <p:nvPr>
            <p:extLst>
              <p:ext uri="{D42A27DB-BD31-4B8C-83A1-F6EECF244321}">
                <p14:modId xmlns:p14="http://schemas.microsoft.com/office/powerpoint/2010/main" val="1099962323"/>
              </p:ext>
            </p:extLst>
          </p:nvPr>
        </p:nvGraphicFramePr>
        <p:xfrm>
          <a:off x="4546600" y="1333500"/>
          <a:ext cx="3657600"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74B1488E-ED5B-48AA-9E5D-F93BEA809717}"/>
              </a:ext>
            </a:extLst>
          </p:cNvPr>
          <p:cNvSpPr txBox="1"/>
          <p:nvPr/>
        </p:nvSpPr>
        <p:spPr>
          <a:xfrm>
            <a:off x="7518400" y="1562100"/>
            <a:ext cx="2133600" cy="2523768"/>
          </a:xfrm>
          <a:prstGeom prst="rect">
            <a:avLst/>
          </a:prstGeom>
          <a:noFill/>
        </p:spPr>
        <p:txBody>
          <a:bodyPr wrap="square" rtlCol="0">
            <a:spAutoFit/>
          </a:bodyPr>
          <a:lstStyle/>
          <a:p>
            <a:pPr marL="174625" indent="-174625">
              <a:buFont typeface="Arial" panose="020B0604020202020204" pitchFamily="34" charset="0"/>
              <a:buChar char="•"/>
            </a:pPr>
            <a:r>
              <a:rPr lang="en-US" sz="1400" dirty="0">
                <a:solidFill>
                  <a:srgbClr val="003F72"/>
                </a:solidFill>
              </a:rPr>
              <a:t>President’s Management Agenda (OMB A-11 Circular)</a:t>
            </a:r>
          </a:p>
          <a:p>
            <a:pPr marL="174625" indent="-174625">
              <a:buFont typeface="Arial" panose="020B0604020202020204" pitchFamily="34" charset="0"/>
              <a:buChar char="•"/>
            </a:pPr>
            <a:r>
              <a:rPr lang="en-US" sz="1400" dirty="0">
                <a:solidFill>
                  <a:srgbClr val="003F72"/>
                </a:solidFill>
              </a:rPr>
              <a:t>VA Agency Priority Goal </a:t>
            </a:r>
          </a:p>
          <a:p>
            <a:pPr marL="174625" indent="-174625">
              <a:buFont typeface="Arial" panose="020B0604020202020204" pitchFamily="34" charset="0"/>
              <a:buChar char="•"/>
            </a:pPr>
            <a:r>
              <a:rPr lang="en-US" sz="1400" dirty="0">
                <a:solidFill>
                  <a:srgbClr val="003F72"/>
                </a:solidFill>
              </a:rPr>
              <a:t>VA Directive 0010 </a:t>
            </a:r>
          </a:p>
          <a:p>
            <a:pPr marL="174625" indent="-174625">
              <a:buFont typeface="Arial" panose="020B0604020202020204" pitchFamily="34" charset="0"/>
              <a:buChar char="•"/>
            </a:pPr>
            <a:r>
              <a:rPr lang="en-US" sz="1400" dirty="0">
                <a:solidFill>
                  <a:srgbClr val="003F72"/>
                </a:solidFill>
              </a:rPr>
              <a:t>VA Trust score</a:t>
            </a:r>
          </a:p>
          <a:p>
            <a:pPr marL="174625" indent="-174625">
              <a:buFont typeface="Arial" panose="020B0604020202020204" pitchFamily="34" charset="0"/>
              <a:buChar char="•"/>
            </a:pPr>
            <a:r>
              <a:rPr lang="en-US" sz="1400" dirty="0">
                <a:solidFill>
                  <a:srgbClr val="003F72"/>
                </a:solidFill>
              </a:rPr>
              <a:t>Amendment to 38 C.F.R. to include CX Principles</a:t>
            </a:r>
          </a:p>
          <a:p>
            <a:pPr marL="174625" indent="-174625">
              <a:buFont typeface="Arial" panose="020B0604020202020204" pitchFamily="34" charset="0"/>
              <a:buChar char="•"/>
            </a:pPr>
            <a:endParaRPr lang="en-US" sz="1400" dirty="0">
              <a:solidFill>
                <a:srgbClr val="003F72"/>
              </a:solidFill>
            </a:endParaRPr>
          </a:p>
          <a:p>
            <a:pPr marL="174625" indent="-174625">
              <a:buFont typeface="Arial" panose="020B0604020202020204" pitchFamily="34" charset="0"/>
              <a:buChar char="•"/>
            </a:pPr>
            <a:endParaRPr lang="en-US" sz="400" dirty="0">
              <a:solidFill>
                <a:srgbClr val="003F72"/>
              </a:solidFill>
            </a:endParaRPr>
          </a:p>
          <a:p>
            <a:pPr marL="174625" indent="-174625">
              <a:buFont typeface="Arial" panose="020B0604020202020204" pitchFamily="34" charset="0"/>
              <a:buChar char="•"/>
            </a:pPr>
            <a:r>
              <a:rPr lang="en-US" sz="1400" dirty="0">
                <a:solidFill>
                  <a:srgbClr val="003F72"/>
                </a:solidFill>
              </a:rPr>
              <a:t>SES performance plans</a:t>
            </a:r>
          </a:p>
          <a:p>
            <a:pPr marL="174625" indent="-174625">
              <a:buFont typeface="Arial" panose="020B0604020202020204" pitchFamily="34" charset="0"/>
              <a:buChar char="•"/>
            </a:pPr>
            <a:r>
              <a:rPr lang="en-US" sz="1400" dirty="0">
                <a:solidFill>
                  <a:srgbClr val="003F72"/>
                </a:solidFill>
              </a:rPr>
              <a:t>Transactional surveys</a:t>
            </a:r>
          </a:p>
        </p:txBody>
      </p:sp>
    </p:spTree>
    <p:extLst>
      <p:ext uri="{BB962C8B-B14F-4D97-AF65-F5344CB8AC3E}">
        <p14:creationId xmlns:p14="http://schemas.microsoft.com/office/powerpoint/2010/main" val="30621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0C7420-078C-499B-B66D-23781B2503C0}"/>
              </a:ext>
            </a:extLst>
          </p:cNvPr>
          <p:cNvSpPr>
            <a:spLocks noGrp="1"/>
          </p:cNvSpPr>
          <p:nvPr>
            <p:ph type="title"/>
          </p:nvPr>
        </p:nvSpPr>
        <p:spPr/>
        <p:txBody>
          <a:bodyPr/>
          <a:lstStyle/>
          <a:p>
            <a:r>
              <a:rPr lang="en-US" dirty="0"/>
              <a:t>Resources and References</a:t>
            </a:r>
          </a:p>
        </p:txBody>
      </p:sp>
      <p:graphicFrame>
        <p:nvGraphicFramePr>
          <p:cNvPr id="2" name="Table 2">
            <a:extLst>
              <a:ext uri="{FF2B5EF4-FFF2-40B4-BE49-F238E27FC236}">
                <a16:creationId xmlns:a16="http://schemas.microsoft.com/office/drawing/2014/main" id="{1DCE262A-A7D7-47A1-937E-FB5020ED7D0F}"/>
              </a:ext>
            </a:extLst>
          </p:cNvPr>
          <p:cNvGraphicFramePr>
            <a:graphicFrameLocks noGrp="1"/>
          </p:cNvGraphicFramePr>
          <p:nvPr>
            <p:extLst>
              <p:ext uri="{D42A27DB-BD31-4B8C-83A1-F6EECF244321}">
                <p14:modId xmlns:p14="http://schemas.microsoft.com/office/powerpoint/2010/main" val="26425271"/>
              </p:ext>
            </p:extLst>
          </p:nvPr>
        </p:nvGraphicFramePr>
        <p:xfrm>
          <a:off x="508000" y="611124"/>
          <a:ext cx="9144000" cy="4299712"/>
        </p:xfrm>
        <a:graphic>
          <a:graphicData uri="http://schemas.openxmlformats.org/drawingml/2006/table">
            <a:tbl>
              <a:tblPr>
                <a:tableStyleId>{5C22544A-7EE6-4342-B048-85BDC9FD1C3A}</a:tableStyleId>
              </a:tblPr>
              <a:tblGrid>
                <a:gridCol w="9144000">
                  <a:extLst>
                    <a:ext uri="{9D8B030D-6E8A-4147-A177-3AD203B41FA5}">
                      <a16:colId xmlns:a16="http://schemas.microsoft.com/office/drawing/2014/main" val="489104785"/>
                    </a:ext>
                  </a:extLst>
                </a:gridCol>
              </a:tblGrid>
              <a:tr h="2302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kern="1200" dirty="0">
                          <a:solidFill>
                            <a:srgbClr val="003F72"/>
                          </a:solidFill>
                          <a:latin typeface="+mn-lt"/>
                          <a:ea typeface="+mn-ea"/>
                          <a:cs typeface="+mn-cs"/>
                        </a:rPr>
                        <a:t>REFERENCES</a:t>
                      </a:r>
                    </a:p>
                  </a:txBody>
                  <a:tcPr marL="45720" marR="45720" marT="27432" marB="27432">
                    <a:lnB w="19050" cap="flat" cmpd="sng" algn="ctr">
                      <a:solidFill>
                        <a:srgbClr val="003F72"/>
                      </a:solidFill>
                      <a:prstDash val="solid"/>
                      <a:round/>
                      <a:headEnd type="none" w="med" len="med"/>
                      <a:tailEnd type="none" w="med" len="med"/>
                    </a:lnB>
                    <a:solidFill>
                      <a:schemeClr val="bg1"/>
                    </a:solidFill>
                  </a:tcPr>
                </a:tc>
                <a:extLst>
                  <a:ext uri="{0D108BD9-81ED-4DB2-BD59-A6C34878D82A}">
                    <a16:rowId xmlns:a16="http://schemas.microsoft.com/office/drawing/2014/main" val="2431878514"/>
                  </a:ext>
                </a:extLst>
              </a:tr>
              <a:tr h="2194560">
                <a:tc>
                  <a:txBody>
                    <a:bodyPr/>
                    <a:lstStyle/>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38 C.F.R. §§ 0.600-0.603, Core Values, Characteristics, and Customer Experience Principles of the Department:</a:t>
                      </a:r>
                      <a:br>
                        <a:rPr kumimoji="0" lang="en-US" sz="1000" b="1" i="0" u="none" strike="noStrike" kern="1200" cap="none" spc="0" normalizeH="0" baseline="0" noProof="0" dirty="0">
                          <a:ln>
                            <a:noFill/>
                          </a:ln>
                          <a:solidFill>
                            <a:srgbClr val="003F72"/>
                          </a:solidFill>
                          <a:effectLst/>
                          <a:uLnTx/>
                          <a:uFillTx/>
                          <a:latin typeface="+mn-lt"/>
                          <a:ea typeface="+mn-ea"/>
                          <a:cs typeface="+mn-cs"/>
                        </a:rPr>
                      </a:br>
                      <a:r>
                        <a:rPr kumimoji="0" lang="en-US" sz="1000" b="0" i="1" u="none" strike="noStrike" kern="1200" cap="none" spc="0" normalizeH="0" baseline="0" noProof="0" dirty="0">
                          <a:ln>
                            <a:noFill/>
                          </a:ln>
                          <a:solidFill>
                            <a:srgbClr val="003F72"/>
                          </a:solidFill>
                          <a:effectLst/>
                          <a:uLnTx/>
                          <a:uFillTx/>
                          <a:latin typeface="+mn-lt"/>
                          <a:ea typeface="+mn-ea"/>
                          <a:cs typeface="+mn-cs"/>
                          <a:hlinkClick r:id="rId2">
                            <a:extLst>
                              <a:ext uri="{A12FA001-AC4F-418D-AE19-62706E023703}">
                                <ahyp:hlinkClr xmlns:ahyp="http://schemas.microsoft.com/office/drawing/2018/hyperlinkcolor" val="tx"/>
                              </a:ext>
                            </a:extLst>
                          </a:hlinkClick>
                        </a:rPr>
                        <a:t>www.govinfo.gov/content/pkg/CFR-2019-title38-vol1/pdf/CFR-2019-title38-vol1-part0-subpartA.pdf</a:t>
                      </a:r>
                      <a:endParaRPr kumimoji="0" lang="en-US" sz="1000" b="0" i="1" u="none" strike="noStrike" kern="1200" cap="none" spc="0" normalizeH="0" baseline="0" noProof="0" dirty="0">
                        <a:ln>
                          <a:noFill/>
                        </a:ln>
                        <a:solidFill>
                          <a:srgbClr val="003F72"/>
                        </a:solidFill>
                        <a:effectLst/>
                        <a:uLnTx/>
                        <a:uFillTx/>
                        <a:latin typeface="+mn-lt"/>
                        <a:ea typeface="+mn-ea"/>
                        <a:cs typeface="+mn-cs"/>
                      </a:endParaRP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Employee Experience Journey Map: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https://www.blogs.va.gov/VAntage/82394/va-creates-governments-first-ever-employee-experience-journeymap/</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OMB A-11 Circular Section 280 – Managing Customer Experience and Improving Service Delivery: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4">
                            <a:extLst>
                              <a:ext uri="{A12FA001-AC4F-418D-AE19-62706E023703}">
                                <ahyp:hlinkClr xmlns:ahyp="http://schemas.microsoft.com/office/drawing/2018/hyperlinkcolor" val="tx"/>
                              </a:ext>
                            </a:extLst>
                          </a:hlinkClick>
                        </a:rPr>
                        <a:t>https://www.performance.gov/cx/assets/files/a11-280.pdf</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SECVA CX Policy (August 22, 2018):</a:t>
                      </a:r>
                      <a:r>
                        <a:rPr kumimoji="0" lang="en-US" sz="1000" b="1" i="1" u="none" strike="noStrike" kern="1200" cap="none" spc="0" normalizeH="0" baseline="0" noProof="0" dirty="0">
                          <a:ln>
                            <a:noFill/>
                          </a:ln>
                          <a:solidFill>
                            <a:srgbClr val="003F72"/>
                          </a:solidFill>
                          <a:effectLst/>
                          <a:uLnTx/>
                          <a:uFillTx/>
                          <a:latin typeface="+mn-lt"/>
                          <a:ea typeface="+mn-ea"/>
                          <a:cs typeface="+mn-cs"/>
                        </a:rPr>
                        <a:t>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5" action="ppaction://hlinkfile">
                            <a:extLst>
                              <a:ext uri="{A12FA001-AC4F-418D-AE19-62706E023703}">
                                <ahyp:hlinkClr xmlns:ahyp="http://schemas.microsoft.com/office/drawing/2018/hyperlinkcolor" val="tx"/>
                              </a:ext>
                            </a:extLst>
                          </a:hlinkClick>
                        </a:rPr>
                        <a:t>vaww.Insider.VA.gov/wp-content/uploads/2018/08/Customer-Service-Policy-Statement-SECVA-Signed.pdf </a:t>
                      </a:r>
                      <a:endParaRPr kumimoji="0" lang="en-US" sz="1000" b="0" i="1" u="none" strike="noStrike" kern="1200" cap="none" spc="0" normalizeH="0" baseline="0" noProof="0" dirty="0">
                        <a:ln>
                          <a:noFill/>
                        </a:ln>
                        <a:solidFill>
                          <a:srgbClr val="003F72"/>
                        </a:solidFill>
                        <a:effectLst/>
                        <a:uLnTx/>
                        <a:uFillTx/>
                        <a:latin typeface="+mn-lt"/>
                        <a:ea typeface="+mn-ea"/>
                        <a:cs typeface="+mn-cs"/>
                      </a:endParaRP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VA APG: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6">
                            <a:extLst>
                              <a:ext uri="{A12FA001-AC4F-418D-AE19-62706E023703}">
                                <ahyp:hlinkClr xmlns:ahyp="http://schemas.microsoft.com/office/drawing/2018/hyperlinkcolor" val="tx"/>
                              </a:ext>
                            </a:extLst>
                          </a:hlinkClick>
                        </a:rPr>
                        <a:t>https://trumpadministration.archives.performance.gov/veterans-affairs/</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VA Directive 0010: VA Customer Experience: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7">
                            <a:extLst>
                              <a:ext uri="{A12FA001-AC4F-418D-AE19-62706E023703}">
                                <ahyp:hlinkClr xmlns:ahyp="http://schemas.microsoft.com/office/drawing/2018/hyperlinkcolor" val="tx"/>
                              </a:ext>
                            </a:extLst>
                          </a:hlinkClick>
                        </a:rPr>
                        <a:t>https://vaww.va.gov/vapubs/viewPublication.asp?Pub_ID=1217&amp;FType=2</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VA FY 2021 Budget Submission </a:t>
                      </a:r>
                      <a:r>
                        <a:rPr kumimoji="0" lang="en-US" sz="1000" b="0" i="1" u="none" strike="noStrike" kern="1200" cap="none" spc="0" normalizeH="0" baseline="0" noProof="0" dirty="0">
                          <a:ln>
                            <a:noFill/>
                          </a:ln>
                          <a:solidFill>
                            <a:srgbClr val="003F72"/>
                          </a:solidFill>
                          <a:effectLst/>
                          <a:uLnTx/>
                          <a:uFillTx/>
                          <a:latin typeface="+mn-lt"/>
                          <a:ea typeface="+mn-ea"/>
                          <a:cs typeface="+mn-cs"/>
                        </a:rPr>
                        <a:t>(VEO on p. 399)</a:t>
                      </a:r>
                      <a:r>
                        <a:rPr kumimoji="0" lang="en-US" sz="1000" b="1" i="0" u="none" strike="noStrike" kern="1200" cap="none" spc="0" normalizeH="0" baseline="0" noProof="0" dirty="0">
                          <a:ln>
                            <a:noFill/>
                          </a:ln>
                          <a:solidFill>
                            <a:srgbClr val="003F72"/>
                          </a:solidFill>
                          <a:effectLst/>
                          <a:uLnTx/>
                          <a:uFillTx/>
                          <a:latin typeface="+mn-lt"/>
                          <a:ea typeface="+mn-ea"/>
                          <a:cs typeface="+mn-cs"/>
                        </a:rPr>
                        <a:t>: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8">
                            <a:extLst>
                              <a:ext uri="{A12FA001-AC4F-418D-AE19-62706E023703}">
                                <ahyp:hlinkClr xmlns:ahyp="http://schemas.microsoft.com/office/drawing/2018/hyperlinkcolor" val="tx"/>
                              </a:ext>
                            </a:extLst>
                          </a:hlinkClick>
                        </a:rPr>
                        <a:t>www.va.gov/budget/docs/summary/fy2021VAbudgetvolumeIIIbenefitsBurialProgramsAndDeptmentalAdministration.pdf</a:t>
                      </a:r>
                      <a:endParaRPr kumimoji="0" lang="en-US" sz="1000" b="0" i="1" u="none" strike="noStrike" kern="1200" cap="none" spc="0" normalizeH="0" baseline="0" noProof="0" dirty="0">
                        <a:ln>
                          <a:noFill/>
                        </a:ln>
                        <a:solidFill>
                          <a:srgbClr val="003F72"/>
                        </a:solidFill>
                        <a:effectLst/>
                        <a:uLnTx/>
                        <a:uFillTx/>
                        <a:latin typeface="+mn-lt"/>
                        <a:ea typeface="+mn-ea"/>
                        <a:cs typeface="+mn-cs"/>
                      </a:endParaRP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VA Strategic Plan: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9">
                            <a:extLst>
                              <a:ext uri="{A12FA001-AC4F-418D-AE19-62706E023703}">
                                <ahyp:hlinkClr xmlns:ahyp="http://schemas.microsoft.com/office/drawing/2018/hyperlinkcolor" val="tx"/>
                              </a:ext>
                            </a:extLst>
                          </a:hlinkClick>
                        </a:rPr>
                        <a:t>www.VA.gov/OEI/docs/VA2018-2024strategicPlan.pdf</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VA Trust Report: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0">
                            <a:extLst>
                              <a:ext uri="{A12FA001-AC4F-418D-AE19-62706E023703}">
                                <ahyp:hlinkClr xmlns:ahyp="http://schemas.microsoft.com/office/drawing/2018/hyperlinkcolor" val="tx"/>
                              </a:ext>
                            </a:extLst>
                          </a:hlinkClick>
                        </a:rPr>
                        <a:t>www.va.gov/trust</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1"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Veterans Journey Map: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1">
                            <a:extLst>
                              <a:ext uri="{A12FA001-AC4F-418D-AE19-62706E023703}">
                                <ahyp:hlinkClr xmlns:ahyp="http://schemas.microsoft.com/office/drawing/2018/hyperlinkcolor" val="tx"/>
                              </a:ext>
                            </a:extLst>
                          </a:hlinkClick>
                        </a:rPr>
                        <a:t>www.blogs.va.gov/VAntage/wp-content/uploads/2020/02/Veteran-Journey-Map.pdf</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txBody>
                  <a:tcPr marL="45720" marR="45720" marT="27432" marB="27432">
                    <a:lnT w="19050" cap="flat" cmpd="sng" algn="ctr">
                      <a:solidFill>
                        <a:srgbClr val="003F72"/>
                      </a:solidFill>
                      <a:prstDash val="solid"/>
                      <a:round/>
                      <a:headEnd type="none" w="med" len="med"/>
                      <a:tailEnd type="none" w="med" len="med"/>
                    </a:lnT>
                    <a:solidFill>
                      <a:schemeClr val="bg1"/>
                    </a:solidFill>
                  </a:tcPr>
                </a:tc>
                <a:extLst>
                  <a:ext uri="{0D108BD9-81ED-4DB2-BD59-A6C34878D82A}">
                    <a16:rowId xmlns:a16="http://schemas.microsoft.com/office/drawing/2014/main" val="2360434212"/>
                  </a:ext>
                </a:extLst>
              </a:tr>
              <a:tr h="2302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kern="1200" dirty="0">
                          <a:solidFill>
                            <a:srgbClr val="003F72"/>
                          </a:solidFill>
                          <a:latin typeface="+mn-lt"/>
                          <a:ea typeface="+mn-ea"/>
                          <a:cs typeface="+mn-cs"/>
                        </a:rPr>
                        <a:t>RESOURCES</a:t>
                      </a:r>
                    </a:p>
                  </a:txBody>
                  <a:tcPr marL="45720" marR="45720" marT="27432" marB="27432">
                    <a:lnB w="19050" cap="flat" cmpd="sng" algn="ctr">
                      <a:solidFill>
                        <a:srgbClr val="003F72"/>
                      </a:solidFill>
                      <a:prstDash val="solid"/>
                      <a:round/>
                      <a:headEnd type="none" w="med" len="med"/>
                      <a:tailEnd type="none" w="med" len="med"/>
                    </a:lnB>
                    <a:solidFill>
                      <a:schemeClr val="bg1"/>
                    </a:solidFill>
                  </a:tcPr>
                </a:tc>
                <a:extLst>
                  <a:ext uri="{0D108BD9-81ED-4DB2-BD59-A6C34878D82A}">
                    <a16:rowId xmlns:a16="http://schemas.microsoft.com/office/drawing/2014/main" val="2617890872"/>
                  </a:ext>
                </a:extLst>
              </a:tr>
              <a:tr h="1233870">
                <a:tc>
                  <a:txBody>
                    <a:bodyPr/>
                    <a:lstStyle/>
                    <a:p>
                      <a:pPr marL="220663" marR="0" lvl="1"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Community Resources, Information and Toolkits: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2">
                            <a:extLst>
                              <a:ext uri="{A12FA001-AC4F-418D-AE19-62706E023703}">
                                <ahyp:hlinkClr xmlns:ahyp="http://schemas.microsoft.com/office/drawing/2018/hyperlinkcolor" val="tx"/>
                              </a:ext>
                            </a:extLst>
                          </a:hlinkClick>
                        </a:rPr>
                        <a:t>www.VA.gov/VE/Engagement/Resources.asp</a:t>
                      </a:r>
                      <a:endParaRPr kumimoji="0" lang="en-US" sz="1000" b="0" i="1" u="none" strike="noStrike" kern="1200" cap="none" spc="0" normalizeH="0" baseline="0" noProof="0" dirty="0">
                        <a:ln>
                          <a:noFill/>
                        </a:ln>
                        <a:solidFill>
                          <a:srgbClr val="003F72"/>
                        </a:solidFill>
                        <a:effectLst/>
                        <a:uLnTx/>
                        <a:uFillTx/>
                        <a:latin typeface="+mn-lt"/>
                        <a:ea typeface="+mn-ea"/>
                        <a:cs typeface="+mn-cs"/>
                      </a:endParaRPr>
                    </a:p>
                    <a:p>
                      <a:pPr marL="220663" marR="0" lvl="1"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Discover Virtual Events for Veterans, their Families, Caregivers and Survivors: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3">
                            <a:extLst>
                              <a:ext uri="{A12FA001-AC4F-418D-AE19-62706E023703}">
                                <ahyp:hlinkClr xmlns:ahyp="http://schemas.microsoft.com/office/drawing/2018/hyperlinkcolor" val="tx"/>
                              </a:ext>
                            </a:extLst>
                          </a:hlinkClick>
                        </a:rPr>
                        <a:t>www.va.gov/outreach-and-events/events/</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1"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Sign up to Receive #VetResources Newsletter:</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4">
                            <a:extLst>
                              <a:ext uri="{A12FA001-AC4F-418D-AE19-62706E023703}">
                                <ahyp:hlinkClr xmlns:ahyp="http://schemas.microsoft.com/office/drawing/2018/hyperlinkcolor" val="tx"/>
                              </a:ext>
                            </a:extLst>
                          </a:hlinkClick>
                        </a:rPr>
                        <a:t>www.va.gov/VetResources</a:t>
                      </a:r>
                      <a:endParaRPr kumimoji="0" lang="en-US" sz="1000" b="0" i="1" u="none" strike="noStrike" kern="1200" cap="none" spc="0" normalizeH="0" baseline="0" noProof="0" dirty="0">
                        <a:ln>
                          <a:noFill/>
                        </a:ln>
                        <a:solidFill>
                          <a:srgbClr val="003F72"/>
                        </a:solidFill>
                        <a:effectLst/>
                        <a:uLnTx/>
                        <a:uFillTx/>
                        <a:latin typeface="+mn-lt"/>
                        <a:ea typeface="+mn-ea"/>
                        <a:cs typeface="+mn-cs"/>
                      </a:endParaRPr>
                    </a:p>
                    <a:p>
                      <a:pPr marL="220663" marR="0" lvl="1"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VA CX Accomplishments Report: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5">
                            <a:extLst>
                              <a:ext uri="{A12FA001-AC4F-418D-AE19-62706E023703}">
                                <ahyp:hlinkClr xmlns:ahyp="http://schemas.microsoft.com/office/drawing/2018/hyperlinkcolor" val="tx"/>
                              </a:ext>
                            </a:extLst>
                          </a:hlinkClick>
                        </a:rPr>
                        <a:t>www.va.gov/ve/docs/cx/customer-experience-accomplishments.pdf</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1"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VA CX Cookbook: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6">
                            <a:extLst>
                              <a:ext uri="{A12FA001-AC4F-418D-AE19-62706E023703}">
                                <ahyp:hlinkClr xmlns:ahyp="http://schemas.microsoft.com/office/drawing/2018/hyperlinkcolor" val="tx"/>
                              </a:ext>
                            </a:extLst>
                          </a:hlinkClick>
                        </a:rPr>
                        <a:t>www.va.gov/ve/docs/cx/customer-experience-cookbook.pdf</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VA Welcome Kit and Quick Start Guides: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7">
                            <a:extLst>
                              <a:ext uri="{A12FA001-AC4F-418D-AE19-62706E023703}">
                                <ahyp:hlinkClr xmlns:ahyp="http://schemas.microsoft.com/office/drawing/2018/hyperlinkcolor" val="tx"/>
                              </a:ext>
                            </a:extLst>
                          </a:hlinkClick>
                        </a:rPr>
                        <a:t>www.va.gov/welcome-kit/</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VEO: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8">
                            <a:extLst>
                              <a:ext uri="{A12FA001-AC4F-418D-AE19-62706E023703}">
                                <ahyp:hlinkClr xmlns:ahyp="http://schemas.microsoft.com/office/drawing/2018/hyperlinkcolor" val="tx"/>
                              </a:ext>
                            </a:extLst>
                          </a:hlinkClick>
                        </a:rPr>
                        <a:t>www.VA.gov/VE/</a:t>
                      </a:r>
                      <a:endParaRPr kumimoji="0" lang="en-US" sz="1050" b="0" i="1" u="none" strike="noStrike" kern="1200" cap="none" spc="0" normalizeH="0" baseline="0" noProof="0" dirty="0">
                        <a:ln>
                          <a:noFill/>
                        </a:ln>
                        <a:solidFill>
                          <a:srgbClr val="003F72"/>
                        </a:solidFill>
                        <a:effectLst/>
                        <a:uLnTx/>
                        <a:uFillTx/>
                        <a:latin typeface="+mn-lt"/>
                        <a:ea typeface="+mn-ea"/>
                        <a:cs typeface="+mn-cs"/>
                      </a:endParaRP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VEO Catalog of Services:</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19">
                            <a:extLst>
                              <a:ext uri="{A12FA001-AC4F-418D-AE19-62706E023703}">
                                <ahyp:hlinkClr xmlns:ahyp="http://schemas.microsoft.com/office/drawing/2018/hyperlinkcolor" val="tx"/>
                              </a:ext>
                            </a:extLst>
                          </a:hlinkClick>
                        </a:rPr>
                        <a:t>https://www.va.gov/ve/docs/cx/customer-experience-capabilities.pdf</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p>
                      <a:pPr marL="220663" marR="0" lvl="0" indent="-220663" algn="l"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003F72"/>
                          </a:solidFill>
                          <a:effectLst/>
                          <a:uLnTx/>
                          <a:uFillTx/>
                          <a:latin typeface="+mn-lt"/>
                          <a:ea typeface="+mn-ea"/>
                          <a:cs typeface="+mn-cs"/>
                        </a:rPr>
                        <a:t>VEO SharePoint Site:</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r>
                        <a:rPr kumimoji="0" lang="en-US" sz="1000" b="0" i="1" u="none" strike="noStrike" kern="1200" cap="none" spc="0" normalizeH="0" baseline="0" noProof="0" dirty="0">
                          <a:ln>
                            <a:noFill/>
                          </a:ln>
                          <a:solidFill>
                            <a:srgbClr val="003F72"/>
                          </a:solidFill>
                          <a:effectLst/>
                          <a:uLnTx/>
                          <a:uFillTx/>
                          <a:latin typeface="+mn-lt"/>
                          <a:ea typeface="+mn-ea"/>
                          <a:cs typeface="+mn-cs"/>
                          <a:hlinkClick r:id="rId20">
                            <a:extLst>
                              <a:ext uri="{A12FA001-AC4F-418D-AE19-62706E023703}">
                                <ahyp:hlinkClr xmlns:ahyp="http://schemas.microsoft.com/office/drawing/2018/hyperlinkcolor" val="tx"/>
                              </a:ext>
                            </a:extLst>
                          </a:hlinkClick>
                        </a:rPr>
                        <a:t>https://dvagov.sharepoint.com/sites/VACOVEO/</a:t>
                      </a:r>
                      <a:r>
                        <a:rPr kumimoji="0" lang="en-US" sz="1000" b="0" i="1" u="none" strike="noStrike" kern="1200" cap="none" spc="0" normalizeH="0" baseline="0" noProof="0" dirty="0">
                          <a:ln>
                            <a:noFill/>
                          </a:ln>
                          <a:solidFill>
                            <a:srgbClr val="003F72"/>
                          </a:solidFill>
                          <a:effectLst/>
                          <a:uLnTx/>
                          <a:uFillTx/>
                          <a:latin typeface="+mn-lt"/>
                          <a:ea typeface="+mn-ea"/>
                          <a:cs typeface="+mn-cs"/>
                        </a:rPr>
                        <a:t> </a:t>
                      </a:r>
                    </a:p>
                  </a:txBody>
                  <a:tcPr marL="45720" marR="45720" marT="27432" marB="27432">
                    <a:lnT w="19050" cap="flat" cmpd="sng" algn="ctr">
                      <a:solidFill>
                        <a:srgbClr val="003F72"/>
                      </a:solidFill>
                      <a:prstDash val="solid"/>
                      <a:round/>
                      <a:headEnd type="none" w="med" len="med"/>
                      <a:tailEnd type="none" w="med" len="med"/>
                    </a:lnT>
                    <a:solidFill>
                      <a:schemeClr val="bg1"/>
                    </a:solidFill>
                  </a:tcPr>
                </a:tc>
                <a:extLst>
                  <a:ext uri="{0D108BD9-81ED-4DB2-BD59-A6C34878D82A}">
                    <a16:rowId xmlns:a16="http://schemas.microsoft.com/office/drawing/2014/main" val="303391149"/>
                  </a:ext>
                </a:extLst>
              </a:tr>
            </a:tbl>
          </a:graphicData>
        </a:graphic>
      </p:graphicFrame>
    </p:spTree>
    <p:extLst>
      <p:ext uri="{BB962C8B-B14F-4D97-AF65-F5344CB8AC3E}">
        <p14:creationId xmlns:p14="http://schemas.microsoft.com/office/powerpoint/2010/main" val="417456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D43BDA-ACFC-4B98-8CAA-27B1C290D41C}"/>
              </a:ext>
            </a:extLst>
          </p:cNvPr>
          <p:cNvSpPr/>
          <p:nvPr/>
        </p:nvSpPr>
        <p:spPr>
          <a:xfrm>
            <a:off x="203200" y="151690"/>
            <a:ext cx="9753599" cy="483941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82880" rIns="182880" rtlCol="0" anchor="ctr"/>
          <a:lstStyle/>
          <a:p>
            <a:r>
              <a:rPr lang="en-US" dirty="0">
                <a:solidFill>
                  <a:schemeClr val="bg1"/>
                </a:solidFill>
              </a:rPr>
              <a:t>Whether just getting out of the military or have been a civilian for many years, </a:t>
            </a:r>
            <a:r>
              <a:rPr lang="en-US" sz="2400" b="1" dirty="0">
                <a:solidFill>
                  <a:schemeClr val="bg1"/>
                </a:solidFill>
              </a:rPr>
              <a:t>DOWNLOAD THE VA </a:t>
            </a:r>
            <a:r>
              <a:rPr lang="en-US" sz="2400" b="1">
                <a:solidFill>
                  <a:schemeClr val="bg1"/>
                </a:solidFill>
              </a:rPr>
              <a:t>WELCOME KIT, </a:t>
            </a:r>
            <a:r>
              <a:rPr lang="en-US">
                <a:solidFill>
                  <a:schemeClr val="bg1"/>
                </a:solidFill>
              </a:rPr>
              <a:t>at </a:t>
            </a:r>
            <a:r>
              <a:rPr lang="en-US">
                <a:solidFill>
                  <a:schemeClr val="bg1"/>
                </a:solidFill>
                <a:hlinkClick r:id="rId2">
                  <a:extLst>
                    <a:ext uri="{A12FA001-AC4F-418D-AE19-62706E023703}">
                      <ahyp:hlinkClr xmlns:ahyp="http://schemas.microsoft.com/office/drawing/2018/hyperlinkcolor" val="tx"/>
                    </a:ext>
                  </a:extLst>
                </a:hlinkClick>
              </a:rPr>
              <a:t>https</a:t>
            </a:r>
            <a:r>
              <a:rPr lang="en-US" dirty="0">
                <a:solidFill>
                  <a:schemeClr val="bg1"/>
                </a:solidFill>
                <a:hlinkClick r:id="rId2">
                  <a:extLst>
                    <a:ext uri="{A12FA001-AC4F-418D-AE19-62706E023703}">
                      <ahyp:hlinkClr xmlns:ahyp="http://schemas.microsoft.com/office/drawing/2018/hyperlinkcolor" val="tx"/>
                    </a:ext>
                  </a:extLst>
                </a:hlinkClick>
              </a:rPr>
              <a:t>://www.va.gov/</a:t>
            </a:r>
            <a:r>
              <a:rPr lang="en-US">
                <a:solidFill>
                  <a:schemeClr val="bg1"/>
                </a:solidFill>
                <a:hlinkClick r:id="rId2">
                  <a:extLst>
                    <a:ext uri="{A12FA001-AC4F-418D-AE19-62706E023703}">
                      <ahyp:hlinkClr xmlns:ahyp="http://schemas.microsoft.com/office/drawing/2018/hyperlinkcolor" val="tx"/>
                    </a:ext>
                  </a:extLst>
                </a:hlinkClick>
              </a:rPr>
              <a:t>welcome-kit/</a:t>
            </a:r>
            <a:r>
              <a:rPr lang="en-US" dirty="0">
                <a:solidFill>
                  <a:schemeClr val="bg1"/>
                </a:solidFill>
              </a:rPr>
              <a:t>,</a:t>
            </a:r>
            <a:r>
              <a:rPr lang="en-US">
                <a:solidFill>
                  <a:schemeClr val="bg1"/>
                </a:solidFill>
              </a:rPr>
              <a:t> </a:t>
            </a:r>
            <a:r>
              <a:rPr lang="en-US" dirty="0">
                <a:solidFill>
                  <a:schemeClr val="bg1"/>
                </a:solidFill>
              </a:rPr>
              <a:t>to help guide you to the benefits and services you have earned. </a:t>
            </a:r>
          </a:p>
          <a:p>
            <a:endParaRPr lang="en-US" sz="2800" dirty="0">
              <a:solidFill>
                <a:schemeClr val="bg1"/>
              </a:solidFill>
            </a:endParaRPr>
          </a:p>
          <a:p>
            <a:r>
              <a:rPr lang="en-US" sz="2400" b="1" dirty="0">
                <a:solidFill>
                  <a:schemeClr val="bg1"/>
                </a:solidFill>
              </a:rPr>
              <a:t>SIGN UP TO RECEIVE #VETRESOURCES </a:t>
            </a:r>
            <a:r>
              <a:rPr lang="en-US" dirty="0">
                <a:solidFill>
                  <a:schemeClr val="bg1"/>
                </a:solidFill>
              </a:rPr>
              <a:t>for weekly information on resources for Veterans, their families, caregivers and survivors at </a:t>
            </a:r>
            <a:r>
              <a:rPr lang="en-US" u="sng" dirty="0">
                <a:solidFill>
                  <a:schemeClr val="bg1"/>
                </a:solidFill>
                <a:hlinkClick r:id="rId3">
                  <a:extLst>
                    <a:ext uri="{A12FA001-AC4F-418D-AE19-62706E023703}">
                      <ahyp:hlinkClr xmlns:ahyp="http://schemas.microsoft.com/office/drawing/2018/hyperlinkcolor" val="tx"/>
                    </a:ext>
                  </a:extLst>
                </a:hlinkClick>
              </a:rPr>
              <a:t>www.va.gov/VetResources</a:t>
            </a:r>
            <a:r>
              <a:rPr lang="en-US" dirty="0">
                <a:solidFill>
                  <a:schemeClr val="bg1"/>
                </a:solidFill>
              </a:rPr>
              <a:t>.</a:t>
            </a:r>
          </a:p>
          <a:p>
            <a:endParaRPr lang="en-US" sz="2800" b="1" dirty="0">
              <a:solidFill>
                <a:schemeClr val="bg1"/>
              </a:solidFill>
            </a:endParaRPr>
          </a:p>
          <a:p>
            <a:r>
              <a:rPr lang="en-US" sz="2400" b="1" dirty="0">
                <a:solidFill>
                  <a:schemeClr val="bg1"/>
                </a:solidFill>
              </a:rPr>
              <a:t>DISCOVER VIRTUAL EVENTS </a:t>
            </a:r>
            <a:r>
              <a:rPr lang="en-US" dirty="0">
                <a:solidFill>
                  <a:schemeClr val="bg1"/>
                </a:solidFill>
              </a:rPr>
              <a:t>for Veterans, their families, caregivers and survivors at </a:t>
            </a:r>
            <a:r>
              <a:rPr lang="en-US" dirty="0">
                <a:solidFill>
                  <a:schemeClr val="bg1"/>
                </a:solidFill>
                <a:hlinkClick r:id="rId4">
                  <a:extLst>
                    <a:ext uri="{A12FA001-AC4F-418D-AE19-62706E023703}">
                      <ahyp:hlinkClr xmlns:ahyp="http://schemas.microsoft.com/office/drawing/2018/hyperlinkcolor" val="tx"/>
                    </a:ext>
                  </a:extLst>
                </a:hlinkClick>
              </a:rPr>
              <a:t>https://www.va.gov/outreach-and-events/events/</a:t>
            </a:r>
            <a:r>
              <a:rPr lang="en-US" dirty="0">
                <a:solidFill>
                  <a:schemeClr val="bg1"/>
                </a:solidFill>
              </a:rPr>
              <a:t>. </a:t>
            </a:r>
          </a:p>
        </p:txBody>
      </p:sp>
    </p:spTree>
    <p:extLst>
      <p:ext uri="{BB962C8B-B14F-4D97-AF65-F5344CB8AC3E}">
        <p14:creationId xmlns:p14="http://schemas.microsoft.com/office/powerpoint/2010/main" val="52907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A72510-1750-4AC8-9083-96EBA75A4795}"/>
              </a:ext>
            </a:extLst>
          </p:cNvPr>
          <p:cNvSpPr>
            <a:spLocks noGrp="1"/>
          </p:cNvSpPr>
          <p:nvPr>
            <p:ph idx="1"/>
          </p:nvPr>
        </p:nvSpPr>
        <p:spPr>
          <a:xfrm>
            <a:off x="2439131" y="800101"/>
            <a:ext cx="6755669" cy="4305039"/>
          </a:xfrm>
        </p:spPr>
        <p:txBody>
          <a:bodyPr>
            <a:noAutofit/>
          </a:bodyPr>
          <a:lstStyle/>
          <a:p>
            <a:pPr marL="0" indent="0">
              <a:buNone/>
              <a:tabLst>
                <a:tab pos="955108" algn="l"/>
              </a:tabLst>
            </a:pPr>
            <a:r>
              <a:rPr lang="en-US" dirty="0">
                <a:solidFill>
                  <a:srgbClr val="003F72"/>
                </a:solidFill>
              </a:rPr>
              <a:t>To leverage customer experience </a:t>
            </a:r>
            <a:r>
              <a:rPr lang="en-US">
                <a:solidFill>
                  <a:srgbClr val="003F72"/>
                </a:solidFill>
              </a:rPr>
              <a:t>(CX) data</a:t>
            </a:r>
            <a:r>
              <a:rPr lang="en-US" dirty="0">
                <a:solidFill>
                  <a:srgbClr val="003F72"/>
                </a:solidFill>
              </a:rPr>
              <a:t>, tools, technology, and engagement to enable the Department of Veterans Affairs (VA) to be the </a:t>
            </a:r>
            <a:r>
              <a:rPr lang="en-US">
                <a:solidFill>
                  <a:srgbClr val="003F72"/>
                </a:solidFill>
              </a:rPr>
              <a:t>leading CX </a:t>
            </a:r>
            <a:r>
              <a:rPr lang="en-US" dirty="0">
                <a:solidFill>
                  <a:srgbClr val="003F72"/>
                </a:solidFill>
              </a:rPr>
              <a:t>organization in government, so Service members, Veterans, their families, caregivers and survivors choose VA.</a:t>
            </a:r>
          </a:p>
          <a:p>
            <a:pPr marL="0" indent="0">
              <a:buNone/>
              <a:tabLst>
                <a:tab pos="955108" algn="l"/>
              </a:tabLst>
            </a:pPr>
            <a:endParaRPr lang="en-US" b="1" dirty="0">
              <a:solidFill>
                <a:srgbClr val="003F72"/>
              </a:solidFill>
            </a:endParaRPr>
          </a:p>
          <a:p>
            <a:pPr marL="0" indent="0">
              <a:buNone/>
              <a:tabLst>
                <a:tab pos="955108" algn="l"/>
              </a:tabLst>
            </a:pPr>
            <a:r>
              <a:rPr lang="en-US" dirty="0">
                <a:solidFill>
                  <a:srgbClr val="003F72"/>
                </a:solidFill>
              </a:rPr>
              <a:t>VEO supports VA as the Secretary of Veterans Affairs’ CX insight engine and a shared service to partner with, support and enable VA Administrations and Staff Offices to provide the highest quality CX in the delivery of care, benefits and memorial services to Service members, Veterans, their families, caregivers and survivors.</a:t>
            </a:r>
          </a:p>
        </p:txBody>
      </p:sp>
      <p:sp>
        <p:nvSpPr>
          <p:cNvPr id="2" name="Title 1">
            <a:extLst>
              <a:ext uri="{FF2B5EF4-FFF2-40B4-BE49-F238E27FC236}">
                <a16:creationId xmlns:a16="http://schemas.microsoft.com/office/drawing/2014/main" id="{837BE9A3-E389-4D57-994B-3A652BDE260C}"/>
              </a:ext>
            </a:extLst>
          </p:cNvPr>
          <p:cNvSpPr>
            <a:spLocks noGrp="1"/>
          </p:cNvSpPr>
          <p:nvPr>
            <p:ph type="title"/>
          </p:nvPr>
        </p:nvSpPr>
        <p:spPr/>
        <p:txBody>
          <a:bodyPr>
            <a:noAutofit/>
          </a:bodyPr>
          <a:lstStyle/>
          <a:p>
            <a:r>
              <a:rPr lang="en-US" dirty="0"/>
              <a:t>VEO Vision &amp; Mission</a:t>
            </a:r>
          </a:p>
        </p:txBody>
      </p:sp>
      <p:sp>
        <p:nvSpPr>
          <p:cNvPr id="3" name="Rectangle 2">
            <a:extLst>
              <a:ext uri="{FF2B5EF4-FFF2-40B4-BE49-F238E27FC236}">
                <a16:creationId xmlns:a16="http://schemas.microsoft.com/office/drawing/2014/main" id="{F5886E6A-B5B3-4AE0-BB27-B46624E42023}"/>
              </a:ext>
            </a:extLst>
          </p:cNvPr>
          <p:cNvSpPr/>
          <p:nvPr/>
        </p:nvSpPr>
        <p:spPr>
          <a:xfrm>
            <a:off x="1010617" y="4072236"/>
            <a:ext cx="1319592" cy="461665"/>
          </a:xfrm>
          <a:prstGeom prst="rect">
            <a:avLst/>
          </a:prstGeom>
        </p:spPr>
        <p:txBody>
          <a:bodyPr wrap="none">
            <a:spAutoFit/>
          </a:bodyPr>
          <a:lstStyle/>
          <a:p>
            <a:r>
              <a:rPr lang="en-US" sz="2400" b="1" dirty="0">
                <a:solidFill>
                  <a:srgbClr val="003F72"/>
                </a:solidFill>
              </a:rPr>
              <a:t>MISSION</a:t>
            </a:r>
            <a:endParaRPr lang="en-US" sz="2400" dirty="0">
              <a:solidFill>
                <a:srgbClr val="003F72"/>
              </a:solidFill>
            </a:endParaRPr>
          </a:p>
        </p:txBody>
      </p:sp>
      <p:sp>
        <p:nvSpPr>
          <p:cNvPr id="7" name="Rectangle 6">
            <a:extLst>
              <a:ext uri="{FF2B5EF4-FFF2-40B4-BE49-F238E27FC236}">
                <a16:creationId xmlns:a16="http://schemas.microsoft.com/office/drawing/2014/main" id="{79669E62-4E21-4221-BAD8-2ABECB389944}"/>
              </a:ext>
            </a:extLst>
          </p:cNvPr>
          <p:cNvSpPr/>
          <p:nvPr/>
        </p:nvSpPr>
        <p:spPr>
          <a:xfrm>
            <a:off x="1081418" y="1736052"/>
            <a:ext cx="1087157" cy="461665"/>
          </a:xfrm>
          <a:prstGeom prst="rect">
            <a:avLst/>
          </a:prstGeom>
        </p:spPr>
        <p:txBody>
          <a:bodyPr wrap="none">
            <a:spAutoFit/>
          </a:bodyPr>
          <a:lstStyle/>
          <a:p>
            <a:r>
              <a:rPr lang="en-US" sz="2400" b="1" dirty="0">
                <a:solidFill>
                  <a:srgbClr val="003F72"/>
                </a:solidFill>
              </a:rPr>
              <a:t>VISION</a:t>
            </a:r>
            <a:endParaRPr lang="en-US" sz="2400" dirty="0">
              <a:solidFill>
                <a:srgbClr val="003F72"/>
              </a:solidFill>
            </a:endParaRPr>
          </a:p>
        </p:txBody>
      </p:sp>
      <p:pic>
        <p:nvPicPr>
          <p:cNvPr id="5" name="Graphic 4" descr="Bullseye">
            <a:extLst>
              <a:ext uri="{FF2B5EF4-FFF2-40B4-BE49-F238E27FC236}">
                <a16:creationId xmlns:a16="http://schemas.microsoft.com/office/drawing/2014/main" id="{89331C61-1420-4C94-8DC3-8FF47CE9E5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0333" y="2896523"/>
            <a:ext cx="1280160" cy="1280160"/>
          </a:xfrm>
          <a:prstGeom prst="rect">
            <a:avLst/>
          </a:prstGeom>
        </p:spPr>
      </p:pic>
      <p:pic>
        <p:nvPicPr>
          <p:cNvPr id="9" name="Graphic 8" descr="Eye">
            <a:extLst>
              <a:ext uri="{FF2B5EF4-FFF2-40B4-BE49-F238E27FC236}">
                <a16:creationId xmlns:a16="http://schemas.microsoft.com/office/drawing/2014/main" id="{1F0E1406-9F75-453D-B1CF-131BCCF772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915" y="800100"/>
            <a:ext cx="1280160" cy="1280160"/>
          </a:xfrm>
          <a:prstGeom prst="rect">
            <a:avLst/>
          </a:prstGeom>
        </p:spPr>
      </p:pic>
    </p:spTree>
    <p:extLst>
      <p:ext uri="{BB962C8B-B14F-4D97-AF65-F5344CB8AC3E}">
        <p14:creationId xmlns:p14="http://schemas.microsoft.com/office/powerpoint/2010/main" val="169048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805F391-4382-4C5E-B91E-EB4AE50F0F26}"/>
              </a:ext>
            </a:extLst>
          </p:cNvPr>
          <p:cNvCxnSpPr>
            <a:cxnSpLocks/>
            <a:stCxn id="19" idx="3"/>
            <a:endCxn id="18" idx="1"/>
          </p:cNvCxnSpPr>
          <p:nvPr/>
        </p:nvCxnSpPr>
        <p:spPr>
          <a:xfrm>
            <a:off x="3449320" y="2080260"/>
            <a:ext cx="129539"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ADFFE09E-4B02-4F48-ABF3-8636B1C87D03}"/>
              </a:ext>
            </a:extLst>
          </p:cNvPr>
          <p:cNvSpPr>
            <a:spLocks noGrp="1"/>
          </p:cNvSpPr>
          <p:nvPr>
            <p:ph type="title"/>
          </p:nvPr>
        </p:nvSpPr>
        <p:spPr/>
        <p:txBody>
          <a:bodyPr>
            <a:noAutofit/>
          </a:bodyPr>
          <a:lstStyle/>
          <a:p>
            <a:r>
              <a:rPr lang="en-US" dirty="0"/>
              <a:t>Driving the Delivery of VA Services from the Veteran’s Perspective</a:t>
            </a:r>
          </a:p>
        </p:txBody>
      </p:sp>
      <p:pic>
        <p:nvPicPr>
          <p:cNvPr id="10" name="Picture 9">
            <a:extLst>
              <a:ext uri="{FF2B5EF4-FFF2-40B4-BE49-F238E27FC236}">
                <a16:creationId xmlns:a16="http://schemas.microsoft.com/office/drawing/2014/main" id="{909E4091-CC56-49FB-9B96-2B6336A003D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79999" y="1257300"/>
            <a:ext cx="5105401" cy="3342993"/>
          </a:xfrm>
          <a:prstGeom prst="rect">
            <a:avLst/>
          </a:prstGeom>
        </p:spPr>
      </p:pic>
      <p:sp>
        <p:nvSpPr>
          <p:cNvPr id="13" name="Content Placeholder 1">
            <a:extLst>
              <a:ext uri="{FF2B5EF4-FFF2-40B4-BE49-F238E27FC236}">
                <a16:creationId xmlns:a16="http://schemas.microsoft.com/office/drawing/2014/main" id="{C7BC8E35-20B7-4F7A-BB07-AFCAD4638DB8}"/>
              </a:ext>
            </a:extLst>
          </p:cNvPr>
          <p:cNvSpPr txBox="1">
            <a:spLocks/>
          </p:cNvSpPr>
          <p:nvPr/>
        </p:nvSpPr>
        <p:spPr>
          <a:xfrm>
            <a:off x="5278121" y="1202112"/>
            <a:ext cx="3154680" cy="1292950"/>
          </a:xfrm>
          <a:prstGeom prst="rect">
            <a:avLst/>
          </a:prstGeom>
        </p:spPr>
        <p:txBody>
          <a:bodyPr vert="horz" lIns="76200" tIns="38100" rIns="76200" bIns="3810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003F72"/>
                </a:solidFill>
              </a:rPr>
              <a:t>This Veterans Journey Map* identifies key moments that matter to Veterans and aligns VA care, benefits and memorial services available according to the Veteran’s life journey.</a:t>
            </a:r>
          </a:p>
        </p:txBody>
      </p:sp>
      <p:sp>
        <p:nvSpPr>
          <p:cNvPr id="18" name="Rectangle 17">
            <a:extLst>
              <a:ext uri="{FF2B5EF4-FFF2-40B4-BE49-F238E27FC236}">
                <a16:creationId xmlns:a16="http://schemas.microsoft.com/office/drawing/2014/main" id="{0746FBA5-97A3-4BF6-9C20-09CE59F29954}"/>
              </a:ext>
            </a:extLst>
          </p:cNvPr>
          <p:cNvSpPr/>
          <p:nvPr/>
        </p:nvSpPr>
        <p:spPr>
          <a:xfrm>
            <a:off x="3578859" y="1623060"/>
            <a:ext cx="1371600" cy="914400"/>
          </a:xfrm>
          <a:prstGeom prst="rect">
            <a:avLst/>
          </a:prstGeom>
          <a:solidFill>
            <a:schemeClr val="bg1"/>
          </a:solidFill>
          <a:ln w="19050">
            <a:solidFill>
              <a:srgbClr val="003F72"/>
            </a:solidFill>
          </a:ln>
        </p:spPr>
        <p:style>
          <a:lnRef idx="0">
            <a:scrgbClr r="0" g="0" b="0"/>
          </a:lnRef>
          <a:fillRef idx="0">
            <a:scrgbClr r="0" g="0" b="0"/>
          </a:fillRef>
          <a:effectRef idx="0">
            <a:scrgbClr r="0" g="0" b="0"/>
          </a:effectRef>
          <a:fontRef idx="minor">
            <a:schemeClr val="lt1"/>
          </a:fontRef>
        </p:style>
        <p:txBody>
          <a:bodyPr spcFirstLastPara="0" vert="horz" wrap="square" lIns="12348" tIns="12348" rIns="12348" bIns="12348" numCol="1" spcCol="1270" anchor="ctr" anchorCtr="0">
            <a:noAutofit/>
          </a:bodyPr>
          <a:lstStyle/>
          <a:p>
            <a:pPr algn="ctr" defTabSz="864236">
              <a:lnSpc>
                <a:spcPct val="90000"/>
              </a:lnSpc>
              <a:spcBef>
                <a:spcPct val="0"/>
              </a:spcBef>
              <a:spcAft>
                <a:spcPct val="35000"/>
              </a:spcAft>
              <a:defRPr/>
            </a:pPr>
            <a:r>
              <a:rPr lang="en-US" sz="1200" b="1" dirty="0">
                <a:solidFill>
                  <a:srgbClr val="003F72"/>
                </a:solidFill>
                <a:latin typeface="Calibri"/>
              </a:rPr>
              <a:t>Staff Offices </a:t>
            </a:r>
            <a:endParaRPr lang="en-US" sz="1600" b="1" dirty="0">
              <a:solidFill>
                <a:srgbClr val="003F72"/>
              </a:solidFill>
              <a:latin typeface="Calibri"/>
            </a:endParaRPr>
          </a:p>
        </p:txBody>
      </p:sp>
      <p:sp>
        <p:nvSpPr>
          <p:cNvPr id="20" name="Rectangle 19">
            <a:extLst>
              <a:ext uri="{FF2B5EF4-FFF2-40B4-BE49-F238E27FC236}">
                <a16:creationId xmlns:a16="http://schemas.microsoft.com/office/drawing/2014/main" id="{2824D6A6-335B-4B98-BAD5-FF1B04E74AE2}"/>
              </a:ext>
            </a:extLst>
          </p:cNvPr>
          <p:cNvSpPr/>
          <p:nvPr/>
        </p:nvSpPr>
        <p:spPr>
          <a:xfrm>
            <a:off x="3037840" y="3238500"/>
            <a:ext cx="1371600" cy="914400"/>
          </a:xfrm>
          <a:prstGeom prst="rect">
            <a:avLst/>
          </a:prstGeom>
          <a:solidFill>
            <a:schemeClr val="bg1"/>
          </a:solidFill>
          <a:ln w="19050">
            <a:solidFill>
              <a:srgbClr val="003F72"/>
            </a:solidFill>
          </a:ln>
        </p:spPr>
        <p:style>
          <a:lnRef idx="0">
            <a:scrgbClr r="0" g="0" b="0"/>
          </a:lnRef>
          <a:fillRef idx="0">
            <a:scrgbClr r="0" g="0" b="0"/>
          </a:fillRef>
          <a:effectRef idx="0">
            <a:scrgbClr r="0" g="0" b="0"/>
          </a:effectRef>
          <a:fontRef idx="minor">
            <a:schemeClr val="lt1"/>
          </a:fontRef>
        </p:style>
        <p:txBody>
          <a:bodyPr spcFirstLastPara="0" vert="horz" wrap="square" lIns="12348" tIns="12348" rIns="12348" bIns="12348" numCol="1" spcCol="1270" anchor="ctr" anchorCtr="0">
            <a:noAutofit/>
          </a:bodyPr>
          <a:lstStyle/>
          <a:p>
            <a:pPr algn="ctr" defTabSz="864236">
              <a:lnSpc>
                <a:spcPct val="90000"/>
              </a:lnSpc>
              <a:spcBef>
                <a:spcPct val="0"/>
              </a:spcBef>
              <a:spcAft>
                <a:spcPct val="35000"/>
              </a:spcAft>
              <a:defRPr/>
            </a:pPr>
            <a:r>
              <a:rPr lang="en-US" sz="1200" b="1" dirty="0">
                <a:solidFill>
                  <a:srgbClr val="003F72"/>
                </a:solidFill>
                <a:latin typeface="Calibri"/>
              </a:rPr>
              <a:t>National Cemetery Administration</a:t>
            </a:r>
            <a:endParaRPr lang="en-US" sz="1600" b="1" dirty="0">
              <a:solidFill>
                <a:srgbClr val="003F72"/>
              </a:solidFill>
              <a:latin typeface="Calibri"/>
            </a:endParaRPr>
          </a:p>
        </p:txBody>
      </p:sp>
      <p:sp>
        <p:nvSpPr>
          <p:cNvPr id="21" name="Rectangle 20">
            <a:extLst>
              <a:ext uri="{FF2B5EF4-FFF2-40B4-BE49-F238E27FC236}">
                <a16:creationId xmlns:a16="http://schemas.microsoft.com/office/drawing/2014/main" id="{3A3F7310-EAEE-4869-A4DE-B577C89F9FED}"/>
              </a:ext>
            </a:extLst>
          </p:cNvPr>
          <p:cNvSpPr/>
          <p:nvPr/>
        </p:nvSpPr>
        <p:spPr>
          <a:xfrm>
            <a:off x="1620520" y="3238500"/>
            <a:ext cx="1371600" cy="914400"/>
          </a:xfrm>
          <a:prstGeom prst="rect">
            <a:avLst/>
          </a:prstGeom>
          <a:solidFill>
            <a:schemeClr val="bg1"/>
          </a:solidFill>
          <a:ln w="19050">
            <a:solidFill>
              <a:srgbClr val="003F72"/>
            </a:solidFill>
          </a:ln>
        </p:spPr>
        <p:style>
          <a:lnRef idx="0">
            <a:scrgbClr r="0" g="0" b="0"/>
          </a:lnRef>
          <a:fillRef idx="0">
            <a:scrgbClr r="0" g="0" b="0"/>
          </a:fillRef>
          <a:effectRef idx="0">
            <a:scrgbClr r="0" g="0" b="0"/>
          </a:effectRef>
          <a:fontRef idx="minor">
            <a:schemeClr val="lt1"/>
          </a:fontRef>
        </p:style>
        <p:txBody>
          <a:bodyPr spcFirstLastPara="0" vert="horz" wrap="square" lIns="12348" tIns="12348" rIns="12348" bIns="12348" numCol="1" spcCol="1270" anchor="ctr" anchorCtr="0">
            <a:noAutofit/>
          </a:bodyPr>
          <a:lstStyle/>
          <a:p>
            <a:pPr algn="ctr" defTabSz="864236">
              <a:lnSpc>
                <a:spcPct val="90000"/>
              </a:lnSpc>
              <a:spcBef>
                <a:spcPct val="0"/>
              </a:spcBef>
              <a:spcAft>
                <a:spcPct val="35000"/>
              </a:spcAft>
              <a:defRPr/>
            </a:pPr>
            <a:r>
              <a:rPr lang="en-US" sz="1200" b="1" dirty="0">
                <a:solidFill>
                  <a:srgbClr val="003F72"/>
                </a:solidFill>
                <a:latin typeface="Calibri"/>
              </a:rPr>
              <a:t>Veterans Benefits Administration</a:t>
            </a:r>
            <a:endParaRPr lang="en-US" sz="1600" b="1" dirty="0">
              <a:solidFill>
                <a:srgbClr val="003F72"/>
              </a:solidFill>
              <a:latin typeface="Calibri"/>
            </a:endParaRPr>
          </a:p>
        </p:txBody>
      </p:sp>
      <p:sp>
        <p:nvSpPr>
          <p:cNvPr id="22" name="Rectangle 21">
            <a:extLst>
              <a:ext uri="{FF2B5EF4-FFF2-40B4-BE49-F238E27FC236}">
                <a16:creationId xmlns:a16="http://schemas.microsoft.com/office/drawing/2014/main" id="{155F8B6C-423A-48FC-95C8-31C4CF72C492}"/>
              </a:ext>
            </a:extLst>
          </p:cNvPr>
          <p:cNvSpPr/>
          <p:nvPr/>
        </p:nvSpPr>
        <p:spPr>
          <a:xfrm>
            <a:off x="203200" y="3230880"/>
            <a:ext cx="1371600" cy="914400"/>
          </a:xfrm>
          <a:prstGeom prst="rect">
            <a:avLst/>
          </a:prstGeom>
          <a:solidFill>
            <a:schemeClr val="bg1"/>
          </a:solidFill>
          <a:ln w="19050">
            <a:solidFill>
              <a:srgbClr val="003F72"/>
            </a:solidFill>
          </a:ln>
        </p:spPr>
        <p:style>
          <a:lnRef idx="0">
            <a:scrgbClr r="0" g="0" b="0"/>
          </a:lnRef>
          <a:fillRef idx="0">
            <a:scrgbClr r="0" g="0" b="0"/>
          </a:fillRef>
          <a:effectRef idx="0">
            <a:scrgbClr r="0" g="0" b="0"/>
          </a:effectRef>
          <a:fontRef idx="minor">
            <a:schemeClr val="lt1"/>
          </a:fontRef>
        </p:style>
        <p:txBody>
          <a:bodyPr spcFirstLastPara="0" vert="horz" wrap="square" lIns="12348" tIns="12348" rIns="12348" bIns="12348" numCol="1" spcCol="1270" anchor="ctr" anchorCtr="0">
            <a:noAutofit/>
          </a:bodyPr>
          <a:lstStyle/>
          <a:p>
            <a:pPr algn="ctr" defTabSz="864236">
              <a:lnSpc>
                <a:spcPct val="90000"/>
              </a:lnSpc>
              <a:spcBef>
                <a:spcPct val="0"/>
              </a:spcBef>
              <a:spcAft>
                <a:spcPct val="35000"/>
              </a:spcAft>
              <a:defRPr/>
            </a:pPr>
            <a:r>
              <a:rPr lang="en-US" sz="1200" b="1" dirty="0">
                <a:solidFill>
                  <a:srgbClr val="003F72"/>
                </a:solidFill>
                <a:latin typeface="Calibri"/>
              </a:rPr>
              <a:t>Veterans Health Administration</a:t>
            </a:r>
            <a:endParaRPr lang="en-US" sz="1600" b="1" dirty="0">
              <a:solidFill>
                <a:srgbClr val="003F72"/>
              </a:solidFill>
              <a:latin typeface="Calibri"/>
            </a:endParaRPr>
          </a:p>
        </p:txBody>
      </p:sp>
      <p:cxnSp>
        <p:nvCxnSpPr>
          <p:cNvPr id="27" name="Connector: Elbow 26">
            <a:extLst>
              <a:ext uri="{FF2B5EF4-FFF2-40B4-BE49-F238E27FC236}">
                <a16:creationId xmlns:a16="http://schemas.microsoft.com/office/drawing/2014/main" id="{97D7753F-1FBF-4C5D-9D02-FB64EC64DC84}"/>
              </a:ext>
            </a:extLst>
          </p:cNvPr>
          <p:cNvCxnSpPr>
            <a:cxnSpLocks/>
            <a:stCxn id="22" idx="0"/>
            <a:endCxn id="20" idx="0"/>
          </p:cNvCxnSpPr>
          <p:nvPr/>
        </p:nvCxnSpPr>
        <p:spPr>
          <a:xfrm rot="16200000" flipH="1">
            <a:off x="2302510" y="1817370"/>
            <a:ext cx="7620" cy="2834640"/>
          </a:xfrm>
          <a:prstGeom prst="bentConnector3">
            <a:avLst>
              <a:gd name="adj1" fmla="val -3000000"/>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37224A5-5C2D-4D91-89B7-462115993B0F}"/>
              </a:ext>
            </a:extLst>
          </p:cNvPr>
          <p:cNvCxnSpPr>
            <a:cxnSpLocks/>
            <a:stCxn id="19" idx="2"/>
            <a:endCxn id="21" idx="0"/>
          </p:cNvCxnSpPr>
          <p:nvPr/>
        </p:nvCxnSpPr>
        <p:spPr>
          <a:xfrm>
            <a:off x="2306320" y="2674620"/>
            <a:ext cx="0" cy="56388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C5EFD20B-DDD9-43C7-8A05-4178445C77C9}"/>
              </a:ext>
            </a:extLst>
          </p:cNvPr>
          <p:cNvSpPr/>
          <p:nvPr/>
        </p:nvSpPr>
        <p:spPr>
          <a:xfrm>
            <a:off x="1163320" y="1485900"/>
            <a:ext cx="2286000" cy="1188720"/>
          </a:xfrm>
          <a:prstGeom prst="rect">
            <a:avLst/>
          </a:prstGeom>
          <a:solidFill>
            <a:schemeClr val="bg1"/>
          </a:solidFill>
          <a:ln w="19050">
            <a:solidFill>
              <a:srgbClr val="003F72"/>
            </a:solidFill>
          </a:ln>
        </p:spPr>
        <p:style>
          <a:lnRef idx="0">
            <a:scrgbClr r="0" g="0" b="0"/>
          </a:lnRef>
          <a:fillRef idx="0">
            <a:scrgbClr r="0" g="0" b="0"/>
          </a:fillRef>
          <a:effectRef idx="0">
            <a:scrgbClr r="0" g="0" b="0"/>
          </a:effectRef>
          <a:fontRef idx="minor">
            <a:schemeClr val="lt1"/>
          </a:fontRef>
        </p:style>
        <p:txBody>
          <a:bodyPr spcFirstLastPara="0" vert="horz" wrap="square" lIns="12348" tIns="12348" rIns="12348" bIns="12348" numCol="1" spcCol="1270" anchor="ctr" anchorCtr="0">
            <a:noAutofit/>
          </a:bodyPr>
          <a:lstStyle/>
          <a:p>
            <a:pPr algn="ctr" defTabSz="864236">
              <a:spcBef>
                <a:spcPct val="0"/>
              </a:spcBef>
              <a:defRPr/>
            </a:pPr>
            <a:r>
              <a:rPr lang="en-US" sz="1400" b="1" dirty="0">
                <a:solidFill>
                  <a:srgbClr val="003F72"/>
                </a:solidFill>
                <a:latin typeface="Calibri"/>
              </a:rPr>
              <a:t>Secretary</a:t>
            </a:r>
          </a:p>
          <a:p>
            <a:pPr algn="ctr" defTabSz="864236">
              <a:spcBef>
                <a:spcPct val="0"/>
              </a:spcBef>
              <a:defRPr/>
            </a:pPr>
            <a:r>
              <a:rPr lang="en-US" sz="1400" b="1" dirty="0">
                <a:solidFill>
                  <a:srgbClr val="003F72"/>
                </a:solidFill>
                <a:latin typeface="Calibri"/>
              </a:rPr>
              <a:t> - - - - - - </a:t>
            </a:r>
            <a:r>
              <a:rPr lang="en-US" sz="1400" b="1" dirty="0">
                <a:solidFill>
                  <a:srgbClr val="003F72"/>
                </a:solidFill>
              </a:rPr>
              <a:t>- - - - - - - - </a:t>
            </a:r>
            <a:endParaRPr lang="en-US" sz="1400" b="1" dirty="0">
              <a:solidFill>
                <a:srgbClr val="003F72"/>
              </a:solidFill>
              <a:latin typeface="Calibri"/>
            </a:endParaRPr>
          </a:p>
          <a:p>
            <a:pPr algn="ctr" defTabSz="864236">
              <a:spcBef>
                <a:spcPct val="0"/>
              </a:spcBef>
              <a:defRPr/>
            </a:pPr>
            <a:r>
              <a:rPr lang="en-US" sz="1400" b="1" dirty="0">
                <a:solidFill>
                  <a:srgbClr val="003F72"/>
                </a:solidFill>
                <a:latin typeface="Calibri"/>
              </a:rPr>
              <a:t>Deputy Secretary</a:t>
            </a:r>
            <a:endParaRPr lang="en-US" b="1" dirty="0">
              <a:solidFill>
                <a:srgbClr val="003F72"/>
              </a:solidFill>
              <a:latin typeface="Calibri"/>
            </a:endParaRPr>
          </a:p>
        </p:txBody>
      </p:sp>
      <p:graphicFrame>
        <p:nvGraphicFramePr>
          <p:cNvPr id="2" name="Table 2">
            <a:extLst>
              <a:ext uri="{FF2B5EF4-FFF2-40B4-BE49-F238E27FC236}">
                <a16:creationId xmlns:a16="http://schemas.microsoft.com/office/drawing/2014/main" id="{05CAB25A-B2A8-4944-A051-A00F908AA066}"/>
              </a:ext>
            </a:extLst>
          </p:cNvPr>
          <p:cNvGraphicFramePr>
            <a:graphicFrameLocks noGrp="1"/>
          </p:cNvGraphicFramePr>
          <p:nvPr/>
        </p:nvGraphicFramePr>
        <p:xfrm>
          <a:off x="0" y="571500"/>
          <a:ext cx="10160000" cy="4480560"/>
        </p:xfrm>
        <a:graphic>
          <a:graphicData uri="http://schemas.openxmlformats.org/drawingml/2006/table">
            <a:tbl>
              <a:tblPr firstRow="1" bandRow="1">
                <a:tableStyleId>{5C22544A-7EE6-4342-B048-85BDC9FD1C3A}</a:tableStyleId>
              </a:tblPr>
              <a:tblGrid>
                <a:gridCol w="5080000">
                  <a:extLst>
                    <a:ext uri="{9D8B030D-6E8A-4147-A177-3AD203B41FA5}">
                      <a16:colId xmlns:a16="http://schemas.microsoft.com/office/drawing/2014/main" val="530882721"/>
                    </a:ext>
                  </a:extLst>
                </a:gridCol>
                <a:gridCol w="5080000">
                  <a:extLst>
                    <a:ext uri="{9D8B030D-6E8A-4147-A177-3AD203B41FA5}">
                      <a16:colId xmlns:a16="http://schemas.microsoft.com/office/drawing/2014/main" val="3781976079"/>
                    </a:ext>
                  </a:extLst>
                </a:gridCol>
              </a:tblGrid>
              <a:tr h="4480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3F72"/>
                          </a:solidFill>
                        </a:rPr>
                        <a:t>VA from a VA Perspective</a:t>
                      </a:r>
                    </a:p>
                  </a:txBody>
                  <a:tcPr anchor="ctr">
                    <a:lnL w="12700" cap="flat" cmpd="sng" algn="ctr">
                      <a:noFill/>
                      <a:prstDash val="solid"/>
                      <a:round/>
                      <a:headEnd type="none" w="med" len="med"/>
                      <a:tailEnd type="none" w="med" len="med"/>
                    </a:lnL>
                    <a:lnR w="28575" cap="flat" cmpd="sng" algn="ctr">
                      <a:solidFill>
                        <a:srgbClr val="003F7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3F72"/>
                          </a:solidFill>
                        </a:rPr>
                        <a:t>VA from a Veterans Perspective</a:t>
                      </a:r>
                    </a:p>
                  </a:txBody>
                  <a:tcPr anchor="ctr">
                    <a:lnL w="28575" cap="flat" cmpd="sng" algn="ctr">
                      <a:solidFill>
                        <a:srgbClr val="003F7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21323478"/>
                  </a:ext>
                </a:extLst>
              </a:tr>
              <a:tr h="4032504">
                <a:tc>
                  <a:txBody>
                    <a:bodyPr/>
                    <a:lstStyle/>
                    <a:p>
                      <a:endParaRPr lang="en-US" dirty="0"/>
                    </a:p>
                  </a:txBody>
                  <a:tcPr>
                    <a:lnR w="28575" cap="flat" cmpd="sng" algn="ctr">
                      <a:solidFill>
                        <a:srgbClr val="003F7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a:lnL w="28575" cap="flat" cmpd="sng" algn="ctr">
                      <a:solidFill>
                        <a:srgbClr val="003F72"/>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2317723605"/>
                  </a:ext>
                </a:extLst>
              </a:tr>
            </a:tbl>
          </a:graphicData>
        </a:graphic>
      </p:graphicFrame>
      <p:sp>
        <p:nvSpPr>
          <p:cNvPr id="12" name="TextBox 11">
            <a:extLst>
              <a:ext uri="{FF2B5EF4-FFF2-40B4-BE49-F238E27FC236}">
                <a16:creationId xmlns:a16="http://schemas.microsoft.com/office/drawing/2014/main" id="{F31DA211-459A-4671-9C4D-67C2202A57C3}"/>
              </a:ext>
            </a:extLst>
          </p:cNvPr>
          <p:cNvSpPr txBox="1"/>
          <p:nvPr/>
        </p:nvSpPr>
        <p:spPr>
          <a:xfrm>
            <a:off x="5080001" y="4686300"/>
            <a:ext cx="4953000" cy="369332"/>
          </a:xfrm>
          <a:prstGeom prst="rect">
            <a:avLst/>
          </a:prstGeom>
          <a:noFill/>
        </p:spPr>
        <p:txBody>
          <a:bodyPr wrap="square" rtlCol="0">
            <a:spAutoFit/>
          </a:bodyPr>
          <a:lstStyle/>
          <a:p>
            <a:pPr marL="112713" indent="-112713"/>
            <a:r>
              <a:rPr lang="en-US" sz="900" i="1" dirty="0">
                <a:solidFill>
                  <a:srgbClr val="003F72"/>
                </a:solidFill>
              </a:rPr>
              <a:t>  *	The Veteran Journey Map is foundational to VA’s Strategic Plan, available at: </a:t>
            </a:r>
            <a:r>
              <a:rPr lang="en-US" sz="900" i="1" dirty="0">
                <a:solidFill>
                  <a:srgbClr val="003F72"/>
                </a:solidFill>
                <a:hlinkClick r:id="rId4">
                  <a:extLst>
                    <a:ext uri="{A12FA001-AC4F-418D-AE19-62706E023703}">
                      <ahyp:hlinkClr xmlns:ahyp="http://schemas.microsoft.com/office/drawing/2018/hyperlinkcolor" val="tx"/>
                    </a:ext>
                  </a:extLst>
                </a:hlinkClick>
              </a:rPr>
              <a:t>www.va.gov/oei/docs/VA2018-2024strategicPlan.pdf</a:t>
            </a:r>
            <a:r>
              <a:rPr lang="en-US" sz="900" i="1" dirty="0">
                <a:solidFill>
                  <a:srgbClr val="003F72"/>
                </a:solidFill>
              </a:rPr>
              <a:t>. </a:t>
            </a:r>
          </a:p>
        </p:txBody>
      </p:sp>
    </p:spTree>
    <p:extLst>
      <p:ext uri="{BB962C8B-B14F-4D97-AF65-F5344CB8AC3E}">
        <p14:creationId xmlns:p14="http://schemas.microsoft.com/office/powerpoint/2010/main" val="55143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2BDF6-2FFD-4A42-846A-89888FDB137B}"/>
              </a:ext>
            </a:extLst>
          </p:cNvPr>
          <p:cNvSpPr>
            <a:spLocks noGrp="1"/>
          </p:cNvSpPr>
          <p:nvPr>
            <p:ph type="title"/>
          </p:nvPr>
        </p:nvSpPr>
        <p:spPr/>
        <p:txBody>
          <a:bodyPr/>
          <a:lstStyle/>
          <a:p>
            <a:r>
              <a:rPr lang="en-US" dirty="0"/>
              <a:t>VEO Structure</a:t>
            </a:r>
          </a:p>
        </p:txBody>
      </p:sp>
      <p:cxnSp>
        <p:nvCxnSpPr>
          <p:cNvPr id="5" name="Straight Connector 4">
            <a:extLst>
              <a:ext uri="{FF2B5EF4-FFF2-40B4-BE49-F238E27FC236}">
                <a16:creationId xmlns:a16="http://schemas.microsoft.com/office/drawing/2014/main" id="{FD98B9B1-AC44-4C29-8093-A21D19F70F95}"/>
              </a:ext>
            </a:extLst>
          </p:cNvPr>
          <p:cNvCxnSpPr>
            <a:cxnSpLocks/>
          </p:cNvCxnSpPr>
          <p:nvPr/>
        </p:nvCxnSpPr>
        <p:spPr>
          <a:xfrm flipV="1">
            <a:off x="5019040" y="2147245"/>
            <a:ext cx="0" cy="679774"/>
          </a:xfrm>
          <a:prstGeom prst="line">
            <a:avLst/>
          </a:prstGeom>
          <a:ln w="12700">
            <a:solidFill>
              <a:schemeClr val="tx2"/>
            </a:solidFill>
          </a:ln>
          <a:effectLst/>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7BB32264-AF71-428B-84A2-79AED632D2BE}"/>
              </a:ext>
            </a:extLst>
          </p:cNvPr>
          <p:cNvGraphicFramePr>
            <a:graphicFrameLocks noGrp="1"/>
          </p:cNvGraphicFramePr>
          <p:nvPr>
            <p:extLst>
              <p:ext uri="{D42A27DB-BD31-4B8C-83A1-F6EECF244321}">
                <p14:modId xmlns:p14="http://schemas.microsoft.com/office/powerpoint/2010/main" val="3861556940"/>
              </p:ext>
            </p:extLst>
          </p:nvPr>
        </p:nvGraphicFramePr>
        <p:xfrm>
          <a:off x="4013200" y="1257300"/>
          <a:ext cx="2011680" cy="1427953"/>
        </p:xfrm>
        <a:graphic>
          <a:graphicData uri="http://schemas.openxmlformats.org/drawingml/2006/table">
            <a:tbl>
              <a:tblPr firstRow="1" bandRow="1">
                <a:effectLst/>
                <a:tableStyleId>{5C22544A-7EE6-4342-B048-85BDC9FD1C3A}</a:tableStyleId>
              </a:tblPr>
              <a:tblGrid>
                <a:gridCol w="1005840">
                  <a:extLst>
                    <a:ext uri="{9D8B030D-6E8A-4147-A177-3AD203B41FA5}">
                      <a16:colId xmlns:a16="http://schemas.microsoft.com/office/drawing/2014/main" val="20000"/>
                    </a:ext>
                  </a:extLst>
                </a:gridCol>
                <a:gridCol w="1005840">
                  <a:extLst>
                    <a:ext uri="{9D8B030D-6E8A-4147-A177-3AD203B41FA5}">
                      <a16:colId xmlns:a16="http://schemas.microsoft.com/office/drawing/2014/main" val="823344336"/>
                    </a:ext>
                  </a:extLst>
                </a:gridCol>
              </a:tblGrid>
              <a:tr h="300193">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i="0" kern="1200" dirty="0">
                          <a:solidFill>
                            <a:schemeClr val="lt1"/>
                          </a:solidFill>
                          <a:latin typeface="+mn-lt"/>
                          <a:ea typeface="+mn-ea"/>
                          <a:cs typeface="Arial" panose="020B0604020202020204" pitchFamily="34" charset="0"/>
                        </a:rPr>
                        <a:t>Secretary of Veterans Affairs</a:t>
                      </a:r>
                    </a:p>
                  </a:txBody>
                  <a:tcPr marL="45720" marR="4572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hMerge="1">
                  <a:txBody>
                    <a:bodyPr/>
                    <a:lstStyle/>
                    <a:p>
                      <a:endParaRPr lang="en-US"/>
                    </a:p>
                  </a:txBody>
                  <a:tcPr/>
                </a:tc>
                <a:extLst>
                  <a:ext uri="{0D108BD9-81ED-4DB2-BD59-A6C34878D82A}">
                    <a16:rowId xmlns:a16="http://schemas.microsoft.com/office/drawing/2014/main" val="4091174443"/>
                  </a:ext>
                </a:extLst>
              </a:tr>
              <a:tr h="914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 b="1" i="1" kern="1200" dirty="0">
                        <a:solidFill>
                          <a:schemeClr val="lt1"/>
                        </a:solidFill>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 b="1" i="1" kern="1200" dirty="0">
                        <a:solidFill>
                          <a:schemeClr val="lt1"/>
                        </a:solidFill>
                        <a:latin typeface="+mn-lt"/>
                        <a:ea typeface="+mn-ea"/>
                        <a:cs typeface="Arial" panose="020B0604020202020204" pitchFamily="34" charset="0"/>
                      </a:endParaRPr>
                    </a:p>
                  </a:txBody>
                  <a:tcPr marL="45720" marR="45720" marT="0" marB="0" anchor="ctr">
                    <a:lnL w="12700" cap="flat" cmpd="sng" algn="ctr">
                      <a:solidFill>
                        <a:srgbClr val="003F7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102374"/>
                  </a:ext>
                </a:extLst>
              </a:tr>
              <a:tr h="661039">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kern="1200" dirty="0">
                        <a:solidFill>
                          <a:schemeClr val="lt1"/>
                        </a:solidFill>
                        <a:latin typeface="+mn-lt"/>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lt1"/>
                          </a:solidFill>
                          <a:latin typeface="+mn-lt"/>
                          <a:ea typeface="+mn-ea"/>
                          <a:cs typeface="Arial" panose="020B0604020202020204" pitchFamily="34" charset="0"/>
                        </a:rPr>
                        <a:t>Chief Veterans Experience Officer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lt1"/>
                          </a:solidFill>
                          <a:latin typeface="+mn-lt"/>
                          <a:ea typeface="+mn-ea"/>
                          <a:cs typeface="Arial" panose="020B0604020202020204" pitchFamily="34" charset="0"/>
                        </a:rPr>
                        <a:t>John </a:t>
                      </a:r>
                      <a:r>
                        <a:rPr lang="en-US" sz="1000" b="1" kern="1200" dirty="0" err="1">
                          <a:solidFill>
                            <a:schemeClr val="lt1"/>
                          </a:solidFill>
                          <a:latin typeface="+mn-lt"/>
                          <a:ea typeface="+mn-ea"/>
                          <a:cs typeface="Arial" panose="020B0604020202020204" pitchFamily="34" charset="0"/>
                        </a:rPr>
                        <a:t>Boerstler</a:t>
                      </a:r>
                      <a:r>
                        <a:rPr lang="en-US" sz="1000" b="1" kern="1200" dirty="0">
                          <a:solidFill>
                            <a:schemeClr val="lt1"/>
                          </a:solidFill>
                          <a:latin typeface="+mn-lt"/>
                          <a:ea typeface="+mn-ea"/>
                          <a:cs typeface="Arial" panose="020B0604020202020204" pitchFamily="34" charset="0"/>
                        </a:rPr>
                        <a:t> (Appointed)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b="1" kern="1200" dirty="0">
                        <a:solidFill>
                          <a:schemeClr val="lt1"/>
                        </a:solidFill>
                        <a:latin typeface="+mn-lt"/>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Arial" panose="020B0604020202020204" pitchFamily="34" charset="0"/>
                        </a:rPr>
                        <a:t>Deputy Chief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Arial" panose="020B0604020202020204" pitchFamily="34" charset="0"/>
                        </a:rPr>
                        <a:t>Veterans Experience Officer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Arial" panose="020B0604020202020204" pitchFamily="34" charset="0"/>
                        </a:rPr>
                        <a:t>Barbara C. Morton (SES)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i="1" kern="1200" dirty="0">
                        <a:solidFill>
                          <a:schemeClr val="bg1"/>
                        </a:solidFill>
                        <a:latin typeface="+mn-lt"/>
                        <a:ea typeface="+mn-ea"/>
                        <a:cs typeface="Arial" panose="020B0604020202020204" pitchFamily="34" charset="0"/>
                      </a:endParaRPr>
                    </a:p>
                  </a:txBody>
                  <a:tcPr marL="45720" marR="4572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hMerge="1">
                  <a:txBody>
                    <a:bodyPr/>
                    <a:lstStyle/>
                    <a:p>
                      <a:endParaRPr lang="en-US"/>
                    </a:p>
                  </a:txBody>
                  <a:tcPr/>
                </a:tc>
                <a:extLst>
                  <a:ext uri="{0D108BD9-81ED-4DB2-BD59-A6C34878D82A}">
                    <a16:rowId xmlns:a16="http://schemas.microsoft.com/office/drawing/2014/main" val="41898424"/>
                  </a:ext>
                </a:extLst>
              </a:tr>
            </a:tbl>
          </a:graphicData>
        </a:graphic>
      </p:graphicFrame>
      <p:graphicFrame>
        <p:nvGraphicFramePr>
          <p:cNvPr id="7" name="Table 6">
            <a:extLst>
              <a:ext uri="{FF2B5EF4-FFF2-40B4-BE49-F238E27FC236}">
                <a16:creationId xmlns:a16="http://schemas.microsoft.com/office/drawing/2014/main" id="{AA835C23-084C-432E-B851-B94F5E738FF0}"/>
              </a:ext>
            </a:extLst>
          </p:cNvPr>
          <p:cNvGraphicFramePr>
            <a:graphicFrameLocks noGrp="1"/>
          </p:cNvGraphicFramePr>
          <p:nvPr>
            <p:extLst>
              <p:ext uri="{D42A27DB-BD31-4B8C-83A1-F6EECF244321}">
                <p14:modId xmlns:p14="http://schemas.microsoft.com/office/powerpoint/2010/main" val="3848469578"/>
              </p:ext>
            </p:extLst>
          </p:nvPr>
        </p:nvGraphicFramePr>
        <p:xfrm>
          <a:off x="6527800" y="1943100"/>
          <a:ext cx="1417320" cy="365760"/>
        </p:xfrm>
        <a:graphic>
          <a:graphicData uri="http://schemas.openxmlformats.org/drawingml/2006/table">
            <a:tbl>
              <a:tblPr firstRow="1" bandRow="1">
                <a:effectLst/>
                <a:tableStyleId>{5C22544A-7EE6-4342-B048-85BDC9FD1C3A}</a:tableStyleId>
              </a:tblPr>
              <a:tblGrid>
                <a:gridCol w="1417320">
                  <a:extLst>
                    <a:ext uri="{9D8B030D-6E8A-4147-A177-3AD203B41FA5}">
                      <a16:colId xmlns:a16="http://schemas.microsoft.com/office/drawing/2014/main" val="20000"/>
                    </a:ext>
                  </a:extLst>
                </a:gridCol>
              </a:tblGrid>
              <a:tr h="365760">
                <a:tc>
                  <a:txBody>
                    <a:bodyPr/>
                    <a:lstStyle/>
                    <a:p>
                      <a:pPr algn="ctr"/>
                      <a:r>
                        <a:rPr lang="en-US" sz="800" b="1" u="none" baseline="0" dirty="0">
                          <a:solidFill>
                            <a:schemeClr val="bg1"/>
                          </a:solidFill>
                          <a:latin typeface="+mj-lt"/>
                          <a:cs typeface="Arial" panose="020B0604020202020204" pitchFamily="34" charset="0"/>
                        </a:rPr>
                        <a:t>Employee Experience and Operations</a:t>
                      </a:r>
                    </a:p>
                  </a:txBody>
                  <a:tcPr marL="0" marR="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DE503B34-8588-496D-BF74-B60782E6B6A5}"/>
              </a:ext>
            </a:extLst>
          </p:cNvPr>
          <p:cNvGraphicFramePr>
            <a:graphicFrameLocks noGrp="1"/>
          </p:cNvGraphicFramePr>
          <p:nvPr>
            <p:extLst>
              <p:ext uri="{D42A27DB-BD31-4B8C-83A1-F6EECF244321}">
                <p14:modId xmlns:p14="http://schemas.microsoft.com/office/powerpoint/2010/main" val="1005332378"/>
              </p:ext>
            </p:extLst>
          </p:nvPr>
        </p:nvGraphicFramePr>
        <p:xfrm>
          <a:off x="2184400" y="1943100"/>
          <a:ext cx="1417320" cy="365760"/>
        </p:xfrm>
        <a:graphic>
          <a:graphicData uri="http://schemas.openxmlformats.org/drawingml/2006/table">
            <a:tbl>
              <a:tblPr firstRow="1" bandRow="1">
                <a:effectLst/>
                <a:tableStyleId>{5C22544A-7EE6-4342-B048-85BDC9FD1C3A}</a:tableStyleId>
              </a:tblPr>
              <a:tblGrid>
                <a:gridCol w="1417320">
                  <a:extLst>
                    <a:ext uri="{9D8B030D-6E8A-4147-A177-3AD203B41FA5}">
                      <a16:colId xmlns:a16="http://schemas.microsoft.com/office/drawing/2014/main" val="20000"/>
                    </a:ext>
                  </a:extLst>
                </a:gridCol>
              </a:tblGrid>
              <a:tr h="365760">
                <a:tc>
                  <a:txBody>
                    <a:bodyPr/>
                    <a:lstStyle/>
                    <a:p>
                      <a:pPr algn="ctr"/>
                      <a:r>
                        <a:rPr lang="en-US" sz="800" b="1" u="none" baseline="0" dirty="0">
                          <a:solidFill>
                            <a:schemeClr val="bg1"/>
                          </a:solidFill>
                          <a:latin typeface="+mj-lt"/>
                          <a:cs typeface="Arial" panose="020B0604020202020204" pitchFamily="34" charset="0"/>
                        </a:rPr>
                        <a:t>Chief of Staff</a:t>
                      </a:r>
                    </a:p>
                  </a:txBody>
                  <a:tcPr marL="45720" marR="4572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DA4FF3D5-E1C9-4304-A2F4-C1AA0D397840}"/>
              </a:ext>
            </a:extLst>
          </p:cNvPr>
          <p:cNvGraphicFramePr>
            <a:graphicFrameLocks noGrp="1"/>
          </p:cNvGraphicFramePr>
          <p:nvPr>
            <p:extLst>
              <p:ext uri="{D42A27DB-BD31-4B8C-83A1-F6EECF244321}">
                <p14:modId xmlns:p14="http://schemas.microsoft.com/office/powerpoint/2010/main" val="622608554"/>
              </p:ext>
            </p:extLst>
          </p:nvPr>
        </p:nvGraphicFramePr>
        <p:xfrm>
          <a:off x="889000" y="2985445"/>
          <a:ext cx="1554480" cy="1920240"/>
        </p:xfrm>
        <a:graphic>
          <a:graphicData uri="http://schemas.openxmlformats.org/drawingml/2006/table">
            <a:tbl>
              <a:tblPr firstRow="1" bandRow="1">
                <a:effectLst/>
                <a:tableStyleId>{5C22544A-7EE6-4342-B048-85BDC9FD1C3A}</a:tableStyleId>
              </a:tblPr>
              <a:tblGrid>
                <a:gridCol w="1554480">
                  <a:extLst>
                    <a:ext uri="{9D8B030D-6E8A-4147-A177-3AD203B41FA5}">
                      <a16:colId xmlns:a16="http://schemas.microsoft.com/office/drawing/2014/main" val="20000"/>
                    </a:ext>
                  </a:extLst>
                </a:gridCol>
              </a:tblGrid>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lt1"/>
                          </a:solidFill>
                          <a:latin typeface="+mn-lt"/>
                          <a:ea typeface="+mn-ea"/>
                          <a:cs typeface="Arial" panose="020B0604020202020204" pitchFamily="34" charset="0"/>
                        </a:rPr>
                        <a:t>Enterprise Measurement &amp;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lt1"/>
                          </a:solidFill>
                          <a:latin typeface="+mn-lt"/>
                          <a:ea typeface="+mn-ea"/>
                          <a:cs typeface="Arial" panose="020B0604020202020204" pitchFamily="34" charset="0"/>
                        </a:rPr>
                        <a:t>Design Directorate</a:t>
                      </a:r>
                    </a:p>
                  </a:txBody>
                  <a:tcPr marL="45720" marR="4572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125198349"/>
                  </a:ext>
                </a:extLst>
              </a:tr>
              <a:tr h="548640">
                <a:tc>
                  <a:txBody>
                    <a:bodyPr/>
                    <a:lstStyle/>
                    <a:p>
                      <a:r>
                        <a:rPr lang="en-US" sz="800" b="1" i="0" kern="1200" dirty="0">
                          <a:solidFill>
                            <a:srgbClr val="003F72"/>
                          </a:solidFill>
                          <a:latin typeface="Calibri Light" panose="020F0302020204030204" pitchFamily="34" charset="0"/>
                          <a:ea typeface="+mn-ea"/>
                          <a:cs typeface="Calibri Light" panose="020F0302020204030204" pitchFamily="34" charset="0"/>
                        </a:rPr>
                        <a:t>Capture and analyze the voices of the Veteran, their family, caregivers, and survivors </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mn-ea"/>
                          <a:cs typeface="Calibri Light" panose="020F0302020204030204" pitchFamily="34" charset="0"/>
                        </a:rPr>
                        <a:t>Qualitative &amp; quantitative data</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mn-ea"/>
                          <a:cs typeface="Calibri Light" panose="020F0302020204030204" pitchFamily="34" charset="0"/>
                        </a:rPr>
                        <a:t>Veteran interviews &amp; listening (human-centered design)</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mn-ea"/>
                          <a:cs typeface="Calibri Light" panose="020F0302020204030204" pitchFamily="34" charset="0"/>
                        </a:rPr>
                        <a:t>Real-time, web-based customer experience survey data capture (Veterans Signals)</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mn-ea"/>
                          <a:cs typeface="Calibri Light" panose="020F0302020204030204" pitchFamily="34" charset="0"/>
                        </a:rPr>
                        <a:t>Veteran experience data analysis </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mn-ea"/>
                          <a:cs typeface="Calibri Light" panose="020F0302020204030204" pitchFamily="34" charset="0"/>
                        </a:rPr>
                        <a:t>Insight &amp; design</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mn-ea"/>
                          <a:cs typeface="Calibri Light" panose="020F0302020204030204" pitchFamily="34" charset="0"/>
                        </a:rPr>
                        <a:t>Project management</a:t>
                      </a:r>
                    </a:p>
                  </a:txBody>
                  <a:tcPr marL="45720" marR="4572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60501935"/>
                  </a:ext>
                </a:extLst>
              </a:tr>
            </a:tbl>
          </a:graphicData>
        </a:graphic>
      </p:graphicFrame>
      <p:graphicFrame>
        <p:nvGraphicFramePr>
          <p:cNvPr id="12" name="Table 11">
            <a:extLst>
              <a:ext uri="{FF2B5EF4-FFF2-40B4-BE49-F238E27FC236}">
                <a16:creationId xmlns:a16="http://schemas.microsoft.com/office/drawing/2014/main" id="{79C0E0A9-19DC-4003-B533-633EAC379100}"/>
              </a:ext>
            </a:extLst>
          </p:cNvPr>
          <p:cNvGraphicFramePr>
            <a:graphicFrameLocks noGrp="1"/>
          </p:cNvGraphicFramePr>
          <p:nvPr>
            <p:extLst>
              <p:ext uri="{D42A27DB-BD31-4B8C-83A1-F6EECF244321}">
                <p14:modId xmlns:p14="http://schemas.microsoft.com/office/powerpoint/2010/main" val="616335187"/>
              </p:ext>
            </p:extLst>
          </p:nvPr>
        </p:nvGraphicFramePr>
        <p:xfrm>
          <a:off x="2565400" y="2985445"/>
          <a:ext cx="1554480" cy="1920240"/>
        </p:xfrm>
        <a:graphic>
          <a:graphicData uri="http://schemas.openxmlformats.org/drawingml/2006/table">
            <a:tbl>
              <a:tblPr firstRow="1" bandRow="1">
                <a:effectLst/>
                <a:tableStyleId>{5C22544A-7EE6-4342-B048-85BDC9FD1C3A}</a:tableStyleId>
              </a:tblPr>
              <a:tblGrid>
                <a:gridCol w="1554480">
                  <a:extLst>
                    <a:ext uri="{9D8B030D-6E8A-4147-A177-3AD203B41FA5}">
                      <a16:colId xmlns:a16="http://schemas.microsoft.com/office/drawing/2014/main" val="20000"/>
                    </a:ext>
                  </a:extLst>
                </a:gridCol>
              </a:tblGrid>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lt1"/>
                          </a:solidFill>
                          <a:latin typeface="+mn-lt"/>
                          <a:ea typeface="+mn-ea"/>
                          <a:cs typeface="Arial" panose="020B0604020202020204" pitchFamily="34" charset="0"/>
                        </a:rPr>
                        <a:t>Patient Experience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lt1"/>
                          </a:solidFill>
                          <a:latin typeface="+mn-lt"/>
                          <a:ea typeface="+mn-ea"/>
                          <a:cs typeface="Arial" panose="020B0604020202020204" pitchFamily="34" charset="0"/>
                        </a:rPr>
                        <a:t>Directorate</a:t>
                      </a:r>
                    </a:p>
                  </a:txBody>
                  <a:tcPr marL="45720" marR="4572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125198349"/>
                  </a:ext>
                </a:extLst>
              </a:tr>
              <a:tr h="1554480">
                <a:tc>
                  <a:txBody>
                    <a:bodyPr/>
                    <a:lstStyle/>
                    <a:p>
                      <a:r>
                        <a:rPr lang="en-US" sz="800" b="1"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Build and deliver Veteran experience tools and products for </a:t>
                      </a:r>
                      <a:r>
                        <a:rPr lang="en-US" sz="800" b="1" i="0" kern="1200" dirty="0">
                          <a:solidFill>
                            <a:srgbClr val="003F72"/>
                          </a:solidFill>
                          <a:latin typeface="Calibri Light" panose="020F0302020204030204" pitchFamily="34" charset="0"/>
                          <a:ea typeface="Verdana" panose="020B0604030504040204" pitchFamily="34" charset="0"/>
                          <a:cs typeface="Calibri Light" panose="020F0302020204030204" pitchFamily="34" charset="0"/>
                        </a:rPr>
                        <a:t>VHA and Staff Offices </a:t>
                      </a:r>
                      <a:endParaRPr lang="en-US" sz="800" b="1"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endParaRP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Customer-driven and industry informed experience frameworks</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Veteran Patient Experience Tools</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Veteran Customer Service training </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Journey Maps</a:t>
                      </a:r>
                    </a:p>
                  </a:txBody>
                  <a:tcPr marL="45720" marR="45720">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60501935"/>
                  </a:ext>
                </a:extLst>
              </a:tr>
            </a:tbl>
          </a:graphicData>
        </a:graphic>
      </p:graphicFrame>
      <p:graphicFrame>
        <p:nvGraphicFramePr>
          <p:cNvPr id="13" name="Table 12">
            <a:extLst>
              <a:ext uri="{FF2B5EF4-FFF2-40B4-BE49-F238E27FC236}">
                <a16:creationId xmlns:a16="http://schemas.microsoft.com/office/drawing/2014/main" id="{11C9277D-7026-44D2-B9C8-1660391DD0B9}"/>
              </a:ext>
            </a:extLst>
          </p:cNvPr>
          <p:cNvGraphicFramePr>
            <a:graphicFrameLocks noGrp="1"/>
          </p:cNvGraphicFramePr>
          <p:nvPr>
            <p:extLst>
              <p:ext uri="{D42A27DB-BD31-4B8C-83A1-F6EECF244321}">
                <p14:modId xmlns:p14="http://schemas.microsoft.com/office/powerpoint/2010/main" val="1273632491"/>
              </p:ext>
            </p:extLst>
          </p:nvPr>
        </p:nvGraphicFramePr>
        <p:xfrm>
          <a:off x="4241800" y="2985445"/>
          <a:ext cx="1554480" cy="1920240"/>
        </p:xfrm>
        <a:graphic>
          <a:graphicData uri="http://schemas.openxmlformats.org/drawingml/2006/table">
            <a:tbl>
              <a:tblPr firstRow="1" bandRow="1">
                <a:effectLst/>
                <a:tableStyleId>{5C22544A-7EE6-4342-B048-85BDC9FD1C3A}</a:tableStyleId>
              </a:tblPr>
              <a:tblGrid>
                <a:gridCol w="1554480">
                  <a:extLst>
                    <a:ext uri="{9D8B030D-6E8A-4147-A177-3AD203B41FA5}">
                      <a16:colId xmlns:a16="http://schemas.microsoft.com/office/drawing/2014/main" val="20000"/>
                    </a:ext>
                  </a:extLst>
                </a:gridCol>
              </a:tblGrid>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lt1"/>
                          </a:solidFill>
                          <a:latin typeface="+mn-lt"/>
                          <a:ea typeface="+mn-ea"/>
                          <a:cs typeface="Arial" panose="020B0604020202020204" pitchFamily="34" charset="0"/>
                        </a:rPr>
                        <a:t>Benefits Experience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lt1"/>
                          </a:solidFill>
                          <a:latin typeface="+mn-lt"/>
                          <a:ea typeface="+mn-ea"/>
                          <a:cs typeface="Arial" panose="020B0604020202020204" pitchFamily="34" charset="0"/>
                        </a:rPr>
                        <a:t>Directorate</a:t>
                      </a:r>
                    </a:p>
                  </a:txBody>
                  <a:tcPr marL="45720" marR="4572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125198349"/>
                  </a:ext>
                </a:extLst>
              </a:tr>
              <a:tr h="548640">
                <a:tc>
                  <a:txBody>
                    <a:bodyPr/>
                    <a:lstStyle/>
                    <a:p>
                      <a:r>
                        <a:rPr lang="en-US" sz="800" b="1"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Build and deliver Veteran experience tools and products for V</a:t>
                      </a:r>
                      <a:r>
                        <a:rPr lang="en-US" sz="800" b="1" i="0" kern="1200" dirty="0">
                          <a:solidFill>
                            <a:srgbClr val="003F72"/>
                          </a:solidFill>
                          <a:latin typeface="Calibri Light" panose="020F0302020204030204" pitchFamily="34" charset="0"/>
                          <a:ea typeface="Verdana" panose="020B0604030504040204" pitchFamily="34" charset="0"/>
                          <a:cs typeface="Calibri Light" panose="020F0302020204030204" pitchFamily="34" charset="0"/>
                        </a:rPr>
                        <a:t>BA/NCA/BVA and Staff Offices</a:t>
                      </a:r>
                      <a:r>
                        <a:rPr lang="en-US" sz="800" b="1"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   </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Customer-driven and industry informed experience frameworks</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Veterans Benefits Experience tools</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Appeals modernization support</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Veteran Customer Service training</a:t>
                      </a:r>
                    </a:p>
                    <a:p>
                      <a:pPr marL="114300" indent="-114300">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Journey Maps</a:t>
                      </a:r>
                    </a:p>
                  </a:txBody>
                  <a:tcPr marL="45720" marR="4572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60501935"/>
                  </a:ext>
                </a:extLst>
              </a:tr>
            </a:tbl>
          </a:graphicData>
        </a:graphic>
      </p:graphicFrame>
      <p:graphicFrame>
        <p:nvGraphicFramePr>
          <p:cNvPr id="14" name="Table 13">
            <a:extLst>
              <a:ext uri="{FF2B5EF4-FFF2-40B4-BE49-F238E27FC236}">
                <a16:creationId xmlns:a16="http://schemas.microsoft.com/office/drawing/2014/main" id="{01E7DD0C-FDC0-49CC-B822-ADF680FA50A6}"/>
              </a:ext>
            </a:extLst>
          </p:cNvPr>
          <p:cNvGraphicFramePr>
            <a:graphicFrameLocks noGrp="1"/>
          </p:cNvGraphicFramePr>
          <p:nvPr>
            <p:extLst>
              <p:ext uri="{D42A27DB-BD31-4B8C-83A1-F6EECF244321}">
                <p14:modId xmlns:p14="http://schemas.microsoft.com/office/powerpoint/2010/main" val="984454876"/>
              </p:ext>
            </p:extLst>
          </p:nvPr>
        </p:nvGraphicFramePr>
        <p:xfrm>
          <a:off x="7594600" y="2985445"/>
          <a:ext cx="1554480" cy="1920240"/>
        </p:xfrm>
        <a:graphic>
          <a:graphicData uri="http://schemas.openxmlformats.org/drawingml/2006/table">
            <a:tbl>
              <a:tblPr firstRow="1" bandRow="1">
                <a:effectLst/>
                <a:tableStyleId>{5C22544A-7EE6-4342-B048-85BDC9FD1C3A}</a:tableStyleId>
              </a:tblPr>
              <a:tblGrid>
                <a:gridCol w="1554480">
                  <a:extLst>
                    <a:ext uri="{9D8B030D-6E8A-4147-A177-3AD203B41FA5}">
                      <a16:colId xmlns:a16="http://schemas.microsoft.com/office/drawing/2014/main" val="20000"/>
                    </a:ext>
                  </a:extLst>
                </a:gridCol>
              </a:tblGrid>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lt1"/>
                          </a:solidFill>
                          <a:latin typeface="+mn-lt"/>
                          <a:ea typeface="+mn-ea"/>
                          <a:cs typeface="Arial" panose="020B0604020202020204" pitchFamily="34" charset="0"/>
                        </a:rPr>
                        <a:t>Veteran, Family, &amp; Community Engagement Directorate</a:t>
                      </a:r>
                    </a:p>
                  </a:txBody>
                  <a:tcPr marL="0" marR="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125198349"/>
                  </a:ext>
                </a:extLst>
              </a:tr>
              <a:tr h="822960">
                <a:tc>
                  <a:txBody>
                    <a:bodyPr/>
                    <a:lstStyle/>
                    <a:p>
                      <a:r>
                        <a:rPr lang="en-US" sz="800" b="1" i="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Support Veterans through coordination and integration of local VA and non-VA services  </a:t>
                      </a:r>
                    </a:p>
                    <a:p>
                      <a:pPr marL="114300" indent="-114300">
                        <a:buFont typeface="Arial" panose="020B0604020202020204" pitchFamily="34" charset="0"/>
                        <a:buChar char="•"/>
                      </a:pPr>
                      <a:r>
                        <a:rPr lang="en-US" sz="800" i="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Navigation</a:t>
                      </a:r>
                    </a:p>
                    <a:p>
                      <a:pPr marL="114300" indent="-114300">
                        <a:buFont typeface="Arial" panose="020B0604020202020204" pitchFamily="34" charset="0"/>
                        <a:buChar char="•"/>
                      </a:pPr>
                      <a:r>
                        <a:rPr lang="en-US" sz="800" i="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Veterans Experience Action Centers (VEACs)</a:t>
                      </a:r>
                    </a:p>
                    <a:p>
                      <a:pPr marL="114300" indent="-114300">
                        <a:buFont typeface="Arial" panose="020B0604020202020204" pitchFamily="34" charset="0"/>
                        <a:buChar char="•"/>
                      </a:pPr>
                      <a:r>
                        <a:rPr lang="en-US" sz="800" i="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Community Veterans Engagement Boards (CVEBs)</a:t>
                      </a:r>
                    </a:p>
                    <a:p>
                      <a:pPr marL="114300" indent="-114300">
                        <a:buFont typeface="Arial" panose="020B0604020202020204" pitchFamily="34" charset="0"/>
                        <a:buChar char="•"/>
                      </a:pPr>
                      <a:r>
                        <a:rPr lang="en-US" sz="800" i="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Federal Advisory Committees</a:t>
                      </a:r>
                    </a:p>
                    <a:p>
                      <a:pPr marL="114300" indent="-114300">
                        <a:buFont typeface="Arial" panose="020B0604020202020204" pitchFamily="34" charset="0"/>
                        <a:buChar char="•"/>
                      </a:pPr>
                      <a:r>
                        <a:rPr lang="en-US" sz="800" i="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Veteran-Friendly Communities </a:t>
                      </a:r>
                    </a:p>
                    <a:p>
                      <a:pPr marL="114300" indent="-114300">
                        <a:buFont typeface="Arial" panose="020B0604020202020204" pitchFamily="34" charset="0"/>
                        <a:buChar char="•"/>
                      </a:pPr>
                      <a:endParaRPr lang="en-US" sz="800" i="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endParaRPr>
                    </a:p>
                    <a:p>
                      <a:pPr marL="114300" indent="-114300">
                        <a:buFont typeface="Arial" panose="020B0604020202020204" pitchFamily="34" charset="0"/>
                        <a:buChar char="•"/>
                      </a:pPr>
                      <a:endParaRPr lang="en-US" sz="800" i="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endParaRPr>
                    </a:p>
                  </a:txBody>
                  <a:tcPr marL="45720" marR="4572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60501935"/>
                  </a:ext>
                </a:extLst>
              </a:tr>
            </a:tbl>
          </a:graphicData>
        </a:graphic>
      </p:graphicFrame>
      <p:cxnSp>
        <p:nvCxnSpPr>
          <p:cNvPr id="15" name="Elbow Connector 33">
            <a:extLst>
              <a:ext uri="{FF2B5EF4-FFF2-40B4-BE49-F238E27FC236}">
                <a16:creationId xmlns:a16="http://schemas.microsoft.com/office/drawing/2014/main" id="{FFC30B5D-C314-4E35-8D7A-122CF5869645}"/>
              </a:ext>
            </a:extLst>
          </p:cNvPr>
          <p:cNvCxnSpPr>
            <a:cxnSpLocks/>
            <a:stCxn id="14" idx="0"/>
            <a:endCxn id="10" idx="0"/>
          </p:cNvCxnSpPr>
          <p:nvPr/>
        </p:nvCxnSpPr>
        <p:spPr>
          <a:xfrm rot="16200000" flipV="1">
            <a:off x="5019040" y="-367355"/>
            <a:ext cx="12700" cy="6705600"/>
          </a:xfrm>
          <a:prstGeom prst="bentConnector3">
            <a:avLst>
              <a:gd name="adj1" fmla="val 1425000"/>
            </a:avLst>
          </a:prstGeom>
          <a:ln w="12700">
            <a:solidFill>
              <a:srgbClr val="003F72"/>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B20080-2FBA-4DFA-80BB-264D9CDA3B64}"/>
              </a:ext>
            </a:extLst>
          </p:cNvPr>
          <p:cNvCxnSpPr>
            <a:cxnSpLocks/>
            <a:stCxn id="12" idx="0"/>
          </p:cNvCxnSpPr>
          <p:nvPr/>
        </p:nvCxnSpPr>
        <p:spPr>
          <a:xfrm flipV="1">
            <a:off x="3342640" y="2812093"/>
            <a:ext cx="0" cy="173352"/>
          </a:xfrm>
          <a:prstGeom prst="line">
            <a:avLst/>
          </a:prstGeom>
          <a:ln w="12700">
            <a:solidFill>
              <a:srgbClr val="003F72"/>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F36B4C-FEA6-492C-90B6-9B1EECE26D3C}"/>
              </a:ext>
            </a:extLst>
          </p:cNvPr>
          <p:cNvCxnSpPr>
            <a:cxnSpLocks/>
            <a:stCxn id="13" idx="0"/>
          </p:cNvCxnSpPr>
          <p:nvPr/>
        </p:nvCxnSpPr>
        <p:spPr>
          <a:xfrm flipV="1">
            <a:off x="5019040" y="2827019"/>
            <a:ext cx="0" cy="158426"/>
          </a:xfrm>
          <a:prstGeom prst="line">
            <a:avLst/>
          </a:prstGeom>
          <a:ln w="12700">
            <a:solidFill>
              <a:srgbClr val="003F72"/>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63ABFE-8A4D-4568-81CE-ACDF8BB76EC4}"/>
              </a:ext>
            </a:extLst>
          </p:cNvPr>
          <p:cNvCxnSpPr>
            <a:cxnSpLocks/>
            <a:stCxn id="7" idx="1"/>
            <a:endCxn id="8" idx="3"/>
          </p:cNvCxnSpPr>
          <p:nvPr/>
        </p:nvCxnSpPr>
        <p:spPr>
          <a:xfrm flipH="1">
            <a:off x="3601720" y="2125980"/>
            <a:ext cx="2926080" cy="0"/>
          </a:xfrm>
          <a:prstGeom prst="line">
            <a:avLst/>
          </a:prstGeom>
          <a:ln w="12700">
            <a:solidFill>
              <a:srgbClr val="003F72"/>
            </a:solidFill>
          </a:ln>
          <a:effectLst/>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90918F29-9D13-488C-A54E-602E110579A0}"/>
              </a:ext>
            </a:extLst>
          </p:cNvPr>
          <p:cNvGraphicFramePr>
            <a:graphicFrameLocks noGrp="1"/>
          </p:cNvGraphicFramePr>
          <p:nvPr>
            <p:extLst>
              <p:ext uri="{D42A27DB-BD31-4B8C-83A1-F6EECF244321}">
                <p14:modId xmlns:p14="http://schemas.microsoft.com/office/powerpoint/2010/main" val="3695936416"/>
              </p:ext>
            </p:extLst>
          </p:nvPr>
        </p:nvGraphicFramePr>
        <p:xfrm>
          <a:off x="5918200" y="2985445"/>
          <a:ext cx="1554480" cy="1920240"/>
        </p:xfrm>
        <a:graphic>
          <a:graphicData uri="http://schemas.openxmlformats.org/drawingml/2006/table">
            <a:tbl>
              <a:tblPr firstRow="1" bandRow="1">
                <a:effectLst/>
                <a:tableStyleId>{5C22544A-7EE6-4342-B048-85BDC9FD1C3A}</a:tableStyleId>
              </a:tblPr>
              <a:tblGrid>
                <a:gridCol w="1554480">
                  <a:extLst>
                    <a:ext uri="{9D8B030D-6E8A-4147-A177-3AD203B41FA5}">
                      <a16:colId xmlns:a16="http://schemas.microsoft.com/office/drawing/2014/main" val="20000"/>
                    </a:ext>
                  </a:extLst>
                </a:gridCol>
              </a:tblGrid>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i="0" kern="1200" dirty="0">
                          <a:solidFill>
                            <a:schemeClr val="lt1"/>
                          </a:solidFill>
                          <a:latin typeface="+mn-lt"/>
                          <a:ea typeface="+mn-ea"/>
                          <a:cs typeface="Arial" panose="020B0604020202020204" pitchFamily="34" charset="0"/>
                        </a:rPr>
                        <a:t>Multi-Channel Technology Directorate</a:t>
                      </a:r>
                    </a:p>
                  </a:txBody>
                  <a:tcPr marL="45720" marR="45720" marT="0" marB="0" anchor="ctr">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125198349"/>
                  </a:ext>
                </a:extLst>
              </a:tr>
              <a:tr h="1554480">
                <a:tc>
                  <a:txBody>
                    <a:bodyPr/>
                    <a:lstStyle/>
                    <a:p>
                      <a:r>
                        <a:rPr lang="en-US" sz="800" b="1"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Deliver easy and effective Veteran experiences through all communication channels</a:t>
                      </a:r>
                    </a:p>
                    <a:p>
                      <a:pPr marL="114300" indent="-112713">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VA.gov</a:t>
                      </a:r>
                    </a:p>
                    <a:p>
                      <a:pPr marL="114300" indent="-112713">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Hotline &amp; Contact Center Modernization</a:t>
                      </a:r>
                    </a:p>
                    <a:p>
                      <a:pPr marL="114300" indent="-112713">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Unified Customer Relationship Management (CRM) </a:t>
                      </a:r>
                    </a:p>
                    <a:p>
                      <a:pPr marL="114300" indent="-112713">
                        <a:buFont typeface="Arial" panose="020B0604020202020204" pitchFamily="34" charset="0"/>
                        <a:buChar char="•"/>
                      </a:pPr>
                      <a:r>
                        <a:rPr lang="en-US" sz="800" b="0" i="0" kern="1200" dirty="0">
                          <a:solidFill>
                            <a:srgbClr val="003F72"/>
                          </a:solidFill>
                          <a:latin typeface="Calibri Light" panose="020F0302020204030204" pitchFamily="34" charset="0"/>
                          <a:ea typeface="Times New Roman" panose="02020603050405020304" pitchFamily="18" charset="0"/>
                          <a:cs typeface="Calibri Light" panose="020F0302020204030204" pitchFamily="34" charset="0"/>
                        </a:rPr>
                        <a:t>Veteran PROFILE common customer data</a:t>
                      </a:r>
                    </a:p>
                  </a:txBody>
                  <a:tcPr marL="45720" marR="45720">
                    <a:lnL w="12700" cap="flat" cmpd="sng" algn="ctr">
                      <a:solidFill>
                        <a:srgbClr val="003F72"/>
                      </a:solidFill>
                      <a:prstDash val="solid"/>
                      <a:round/>
                      <a:headEnd type="none" w="med" len="med"/>
                      <a:tailEnd type="none" w="med" len="med"/>
                    </a:lnL>
                    <a:lnR w="12700" cap="flat" cmpd="sng" algn="ctr">
                      <a:solidFill>
                        <a:srgbClr val="003F72"/>
                      </a:solidFill>
                      <a:prstDash val="solid"/>
                      <a:round/>
                      <a:headEnd type="none" w="med" len="med"/>
                      <a:tailEnd type="none" w="med" len="med"/>
                    </a:lnR>
                    <a:lnT w="12700" cap="flat" cmpd="sng" algn="ctr">
                      <a:solidFill>
                        <a:srgbClr val="003F72"/>
                      </a:solidFill>
                      <a:prstDash val="solid"/>
                      <a:round/>
                      <a:headEnd type="none" w="med" len="med"/>
                      <a:tailEnd type="none" w="med" len="med"/>
                    </a:lnT>
                    <a:lnB w="12700" cap="flat" cmpd="sng" algn="ctr">
                      <a:solidFill>
                        <a:srgbClr val="003F7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60501935"/>
                  </a:ext>
                </a:extLst>
              </a:tr>
            </a:tbl>
          </a:graphicData>
        </a:graphic>
      </p:graphicFrame>
      <p:cxnSp>
        <p:nvCxnSpPr>
          <p:cNvPr id="23" name="Straight Connector 22">
            <a:extLst>
              <a:ext uri="{FF2B5EF4-FFF2-40B4-BE49-F238E27FC236}">
                <a16:creationId xmlns:a16="http://schemas.microsoft.com/office/drawing/2014/main" id="{40257050-7F21-42DC-9860-DE2450ECB237}"/>
              </a:ext>
            </a:extLst>
          </p:cNvPr>
          <p:cNvCxnSpPr>
            <a:cxnSpLocks/>
            <a:stCxn id="22" idx="0"/>
          </p:cNvCxnSpPr>
          <p:nvPr/>
        </p:nvCxnSpPr>
        <p:spPr>
          <a:xfrm flipV="1">
            <a:off x="6695440" y="2813617"/>
            <a:ext cx="0" cy="171828"/>
          </a:xfrm>
          <a:prstGeom prst="line">
            <a:avLst/>
          </a:prstGeom>
          <a:ln w="12700">
            <a:solidFill>
              <a:srgbClr val="003F72"/>
            </a:solidFill>
          </a:ln>
          <a:effectLst/>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5550488-CAB8-4BCF-8EFA-7C467C0D4948}"/>
              </a:ext>
            </a:extLst>
          </p:cNvPr>
          <p:cNvSpPr/>
          <p:nvPr/>
        </p:nvSpPr>
        <p:spPr>
          <a:xfrm>
            <a:off x="0" y="571501"/>
            <a:ext cx="10159999" cy="523220"/>
          </a:xfrm>
          <a:prstGeom prst="rect">
            <a:avLst/>
          </a:prstGeom>
          <a:solidFill>
            <a:srgbClr val="DCDDDE"/>
          </a:solidFill>
        </p:spPr>
        <p:txBody>
          <a:bodyPr wrap="square">
            <a:spAutoFit/>
          </a:bodyPr>
          <a:lstStyle/>
          <a:p>
            <a:pPr algn="ctr"/>
            <a:r>
              <a:rPr lang="en-US" sz="1400" b="1" dirty="0">
                <a:solidFill>
                  <a:srgbClr val="003F72"/>
                </a:solidFill>
              </a:rPr>
              <a:t>VEO was established in 2015 with VA’s Chief Veterans Experience Officer reporting directly to the Secretary </a:t>
            </a:r>
            <a:br>
              <a:rPr lang="en-US" sz="1400" b="1" dirty="0">
                <a:solidFill>
                  <a:srgbClr val="003F72"/>
                </a:solidFill>
              </a:rPr>
            </a:br>
            <a:r>
              <a:rPr lang="en-US" sz="1400" b="1" dirty="0">
                <a:solidFill>
                  <a:srgbClr val="003F72"/>
                </a:solidFill>
              </a:rPr>
              <a:t>and is structured around its four core capabilities of DATA, TOOLS, TECHNOLOGY and ENGAGEMENT.</a:t>
            </a:r>
          </a:p>
        </p:txBody>
      </p:sp>
    </p:spTree>
    <p:extLst>
      <p:ext uri="{BB962C8B-B14F-4D97-AF65-F5344CB8AC3E}">
        <p14:creationId xmlns:p14="http://schemas.microsoft.com/office/powerpoint/2010/main" val="33908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F5D587-6BE5-405F-A759-452CC228EB21}"/>
              </a:ext>
            </a:extLst>
          </p:cNvPr>
          <p:cNvSpPr/>
          <p:nvPr/>
        </p:nvSpPr>
        <p:spPr>
          <a:xfrm>
            <a:off x="203200" y="184823"/>
            <a:ext cx="9753599" cy="482600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89170"/>
            <a:r>
              <a:rPr lang="en-US" sz="3333" b="1" dirty="0">
                <a:latin typeface="+mj-lt"/>
              </a:rPr>
              <a:t>VEO Capabilities</a:t>
            </a:r>
          </a:p>
        </p:txBody>
      </p:sp>
      <p:sp>
        <p:nvSpPr>
          <p:cNvPr id="4" name="Oval 3">
            <a:extLst>
              <a:ext uri="{FF2B5EF4-FFF2-40B4-BE49-F238E27FC236}">
                <a16:creationId xmlns:a16="http://schemas.microsoft.com/office/drawing/2014/main" id="{29926A9F-248A-4D86-B017-E879B8EF0D15}"/>
              </a:ext>
            </a:extLst>
          </p:cNvPr>
          <p:cNvSpPr/>
          <p:nvPr/>
        </p:nvSpPr>
        <p:spPr>
          <a:xfrm>
            <a:off x="4838700" y="921423"/>
            <a:ext cx="3429000" cy="3429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15362" name="Picture 2">
            <a:extLst>
              <a:ext uri="{FF2B5EF4-FFF2-40B4-BE49-F238E27FC236}">
                <a16:creationId xmlns:a16="http://schemas.microsoft.com/office/drawing/2014/main" id="{13296BB5-4413-42DA-A613-C8B99F726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921423"/>
            <a:ext cx="4470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1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4B84F-074C-4280-A99F-DBDD3B1A64D2}"/>
              </a:ext>
            </a:extLst>
          </p:cNvPr>
          <p:cNvSpPr>
            <a:spLocks noGrp="1"/>
          </p:cNvSpPr>
          <p:nvPr>
            <p:ph type="title"/>
          </p:nvPr>
        </p:nvSpPr>
        <p:spPr/>
        <p:txBody>
          <a:bodyPr/>
          <a:lstStyle/>
          <a:p>
            <a:r>
              <a:rPr lang="en-US" dirty="0"/>
              <a:t>VA CX Principles </a:t>
            </a:r>
          </a:p>
        </p:txBody>
      </p:sp>
      <p:sp>
        <p:nvSpPr>
          <p:cNvPr id="2" name="TextBox 1">
            <a:extLst>
              <a:ext uri="{FF2B5EF4-FFF2-40B4-BE49-F238E27FC236}">
                <a16:creationId xmlns:a16="http://schemas.microsoft.com/office/drawing/2014/main" id="{01F0FE93-2246-4D55-9A18-B200E22D24D0}"/>
              </a:ext>
            </a:extLst>
          </p:cNvPr>
          <p:cNvSpPr txBox="1"/>
          <p:nvPr/>
        </p:nvSpPr>
        <p:spPr>
          <a:xfrm>
            <a:off x="4624538" y="1162258"/>
            <a:ext cx="5027462" cy="3277820"/>
          </a:xfrm>
          <a:prstGeom prst="rect">
            <a:avLst/>
          </a:prstGeom>
          <a:noFill/>
        </p:spPr>
        <p:txBody>
          <a:bodyPr wrap="square" rtlCol="0">
            <a:spAutoFit/>
          </a:bodyPr>
          <a:lstStyle/>
          <a:p>
            <a:pPr>
              <a:spcAft>
                <a:spcPts val="300"/>
              </a:spcAft>
            </a:pPr>
            <a:r>
              <a:rPr lang="en-US" sz="1600" dirty="0">
                <a:solidFill>
                  <a:srgbClr val="003F72"/>
                </a:solidFill>
              </a:rPr>
              <a:t>VA measures CX along the core principles of CX:</a:t>
            </a:r>
          </a:p>
          <a:p>
            <a:pPr>
              <a:spcAft>
                <a:spcPts val="300"/>
              </a:spcAft>
            </a:pPr>
            <a:endParaRPr lang="en-US" sz="1200" dirty="0">
              <a:solidFill>
                <a:srgbClr val="003F72"/>
              </a:solidFill>
            </a:endParaRPr>
          </a:p>
          <a:p>
            <a:pPr lvl="1" indent="-233363">
              <a:spcAft>
                <a:spcPts val="300"/>
              </a:spcAft>
              <a:buFont typeface="Arial" panose="020B0604020202020204" pitchFamily="34" charset="0"/>
              <a:buChar char="•"/>
            </a:pPr>
            <a:r>
              <a:rPr lang="en-US" sz="1600" b="1" i="1" dirty="0">
                <a:solidFill>
                  <a:srgbClr val="003F72"/>
                </a:solidFill>
              </a:rPr>
              <a:t>Ease.</a:t>
            </a:r>
            <a:r>
              <a:rPr lang="en-US" sz="1600" i="1" dirty="0">
                <a:solidFill>
                  <a:srgbClr val="003F72"/>
                </a:solidFill>
              </a:rPr>
              <a:t> VA will make access to VA care, benefits, and memorial services smooth and easy.</a:t>
            </a:r>
          </a:p>
          <a:p>
            <a:pPr lvl="1" indent="-233363">
              <a:spcAft>
                <a:spcPts val="300"/>
              </a:spcAft>
              <a:buFont typeface="Arial" panose="020B0604020202020204" pitchFamily="34" charset="0"/>
              <a:buChar char="•"/>
            </a:pPr>
            <a:r>
              <a:rPr lang="en-US" sz="1600" b="1" i="1" dirty="0">
                <a:solidFill>
                  <a:srgbClr val="003F72"/>
                </a:solidFill>
              </a:rPr>
              <a:t>Effectiveness.</a:t>
            </a:r>
            <a:r>
              <a:rPr lang="en-US" sz="1600" i="1" dirty="0">
                <a:solidFill>
                  <a:srgbClr val="003F72"/>
                </a:solidFill>
              </a:rPr>
              <a:t> VA will deliver care, benefits, and memorial services to the customer's satisfaction.</a:t>
            </a:r>
          </a:p>
          <a:p>
            <a:pPr lvl="1" indent="-233363">
              <a:spcAft>
                <a:spcPts val="300"/>
              </a:spcAft>
              <a:buFont typeface="Arial" panose="020B0604020202020204" pitchFamily="34" charset="0"/>
              <a:buChar char="•"/>
            </a:pPr>
            <a:r>
              <a:rPr lang="en-US" sz="1600" b="1" i="1" dirty="0">
                <a:solidFill>
                  <a:srgbClr val="003F72"/>
                </a:solidFill>
              </a:rPr>
              <a:t>Emotion.</a:t>
            </a:r>
            <a:r>
              <a:rPr lang="en-US" sz="1600" i="1" dirty="0">
                <a:solidFill>
                  <a:srgbClr val="003F72"/>
                </a:solidFill>
              </a:rPr>
              <a:t> VA will deliver care, benefits, and memorial services in a manner that makes customers feel honored and valued in their interactions with VA. </a:t>
            </a:r>
          </a:p>
          <a:p>
            <a:pPr>
              <a:spcAft>
                <a:spcPts val="300"/>
              </a:spcAft>
            </a:pPr>
            <a:endParaRPr lang="en-US" sz="1200" dirty="0">
              <a:solidFill>
                <a:srgbClr val="003F72"/>
              </a:solidFill>
            </a:endParaRPr>
          </a:p>
          <a:p>
            <a:pPr>
              <a:spcAft>
                <a:spcPts val="300"/>
              </a:spcAft>
            </a:pPr>
            <a:r>
              <a:rPr lang="en-US" sz="1600" dirty="0">
                <a:solidFill>
                  <a:srgbClr val="003F72"/>
                </a:solidFill>
              </a:rPr>
              <a:t>The combination of these factors impact the </a:t>
            </a:r>
            <a:r>
              <a:rPr lang="en-US" sz="1600" b="1" dirty="0">
                <a:solidFill>
                  <a:srgbClr val="003F72"/>
                </a:solidFill>
              </a:rPr>
              <a:t>overall trust </a:t>
            </a:r>
            <a:r>
              <a:rPr lang="en-US" sz="1600" dirty="0">
                <a:solidFill>
                  <a:srgbClr val="003F72"/>
                </a:solidFill>
              </a:rPr>
              <a:t>the customer has in VA.</a:t>
            </a:r>
          </a:p>
        </p:txBody>
      </p:sp>
      <p:grpSp>
        <p:nvGrpSpPr>
          <p:cNvPr id="5" name="Group 4">
            <a:extLst>
              <a:ext uri="{FF2B5EF4-FFF2-40B4-BE49-F238E27FC236}">
                <a16:creationId xmlns:a16="http://schemas.microsoft.com/office/drawing/2014/main" id="{B509BE31-8FC8-4C35-8E7E-562325D85981}"/>
              </a:ext>
            </a:extLst>
          </p:cNvPr>
          <p:cNvGrpSpPr/>
          <p:nvPr/>
        </p:nvGrpSpPr>
        <p:grpSpPr>
          <a:xfrm>
            <a:off x="584200" y="1028700"/>
            <a:ext cx="3821319" cy="3587482"/>
            <a:chOff x="1433386" y="1536427"/>
            <a:chExt cx="3821319" cy="3587482"/>
          </a:xfrm>
        </p:grpSpPr>
        <p:sp>
          <p:nvSpPr>
            <p:cNvPr id="6" name="Oval 5">
              <a:extLst>
                <a:ext uri="{FF2B5EF4-FFF2-40B4-BE49-F238E27FC236}">
                  <a16:creationId xmlns:a16="http://schemas.microsoft.com/office/drawing/2014/main" id="{57CE9B7C-88AE-4442-BD8C-BE03FE9C667A}"/>
                </a:ext>
              </a:extLst>
            </p:cNvPr>
            <p:cNvSpPr/>
            <p:nvPr/>
          </p:nvSpPr>
          <p:spPr>
            <a:xfrm>
              <a:off x="2658245" y="2885457"/>
              <a:ext cx="1371600" cy="1371600"/>
            </a:xfrm>
            <a:prstGeom prst="ellipse">
              <a:avLst/>
            </a:prstGeom>
            <a:solidFill>
              <a:srgbClr val="FDB813"/>
            </a:solidFill>
            <a:ln>
              <a:noFill/>
            </a:ln>
            <a:effectLst>
              <a:outerShdw blurRad="292100" dist="139700" dir="2700000" algn="tl" rotWithShape="0">
                <a:srgbClr val="333333">
                  <a:alpha val="65000"/>
                </a:srgbClr>
              </a:outerShdw>
            </a:effectLst>
          </p:spPr>
          <p:txBody>
            <a:bodyPr spcFirstLastPara="0" vert="horz" wrap="square" lIns="20320" tIns="20320" rIns="20320" bIns="20320" numCol="1" spcCol="1270" anchor="b" anchorCtr="0">
              <a:noAutofit/>
            </a:bodyPr>
            <a:lstStyle/>
            <a:p>
              <a:pPr algn="ctr"/>
              <a:r>
                <a:rPr lang="en-US" sz="1400" b="1" dirty="0">
                  <a:solidFill>
                    <a:schemeClr val="bg1"/>
                  </a:solidFill>
                </a:rPr>
                <a:t>TRUST</a:t>
              </a:r>
              <a:endParaRPr lang="en-US" sz="1600" b="1" dirty="0">
                <a:solidFill>
                  <a:schemeClr val="bg1"/>
                </a:solidFill>
              </a:endParaRPr>
            </a:p>
          </p:txBody>
        </p:sp>
        <p:pic>
          <p:nvPicPr>
            <p:cNvPr id="7" name="Graphic 6" descr="Business Growth">
              <a:extLst>
                <a:ext uri="{FF2B5EF4-FFF2-40B4-BE49-F238E27FC236}">
                  <a16:creationId xmlns:a16="http://schemas.microsoft.com/office/drawing/2014/main" id="{9F07493E-E037-4903-AD40-21A8B29488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7395" y="3046243"/>
              <a:ext cx="914400" cy="914400"/>
            </a:xfrm>
            <a:prstGeom prst="rect">
              <a:avLst/>
            </a:prstGeom>
          </p:spPr>
        </p:pic>
        <p:sp>
          <p:nvSpPr>
            <p:cNvPr id="9" name="Circle: Hollow 8">
              <a:extLst>
                <a:ext uri="{FF2B5EF4-FFF2-40B4-BE49-F238E27FC236}">
                  <a16:creationId xmlns:a16="http://schemas.microsoft.com/office/drawing/2014/main" id="{F3EB9D1C-1FEB-4B5D-8283-0CE1C7094D01}"/>
                </a:ext>
              </a:extLst>
            </p:cNvPr>
            <p:cNvSpPr/>
            <p:nvPr/>
          </p:nvSpPr>
          <p:spPr>
            <a:xfrm>
              <a:off x="1701986" y="1832069"/>
              <a:ext cx="3291840" cy="3291840"/>
            </a:xfrm>
            <a:prstGeom prst="donut">
              <a:avLst>
                <a:gd name="adj" fmla="val 9080"/>
              </a:avLst>
            </a:prstGeom>
            <a:solidFill>
              <a:srgbClr val="CCCCCC"/>
            </a:solidFill>
            <a:ln>
              <a:no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DCF740E0-9C6A-40CA-93AD-264551FD9AEE}"/>
                </a:ext>
              </a:extLst>
            </p:cNvPr>
            <p:cNvSpPr/>
            <p:nvPr/>
          </p:nvSpPr>
          <p:spPr>
            <a:xfrm>
              <a:off x="1433386" y="3833369"/>
              <a:ext cx="1188720" cy="1188720"/>
            </a:xfrm>
            <a:prstGeom prst="ellipse">
              <a:avLst/>
            </a:prstGeom>
            <a:solidFill>
              <a:srgbClr val="124479"/>
            </a:solidFill>
            <a:ln>
              <a:noFill/>
            </a:ln>
            <a:effectLst>
              <a:outerShdw blurRad="292100" dist="139700" dir="2700000" algn="tl" rotWithShape="0">
                <a:srgbClr val="333333">
                  <a:alpha val="65000"/>
                </a:srgbClr>
              </a:outerShdw>
            </a:effectLst>
          </p:spPr>
          <p:txBody>
            <a:bodyPr spcFirstLastPara="0" vert="horz" wrap="square" lIns="20320" tIns="20320" rIns="20320" bIns="20320" numCol="1" spcCol="1270" anchor="b" anchorCtr="0">
              <a:noAutofit/>
            </a:bodyPr>
            <a:lstStyle/>
            <a:p>
              <a:pPr algn="ctr"/>
              <a:r>
                <a:rPr lang="en-US" sz="1100" b="1" dirty="0">
                  <a:solidFill>
                    <a:schemeClr val="bg1"/>
                  </a:solidFill>
                </a:rPr>
                <a:t>EMOTION</a:t>
              </a:r>
            </a:p>
          </p:txBody>
        </p:sp>
        <p:sp>
          <p:nvSpPr>
            <p:cNvPr id="11" name="Oval 10">
              <a:extLst>
                <a:ext uri="{FF2B5EF4-FFF2-40B4-BE49-F238E27FC236}">
                  <a16:creationId xmlns:a16="http://schemas.microsoft.com/office/drawing/2014/main" id="{2C0DC659-27A6-493A-94BC-CEEC93DC8C3C}"/>
                </a:ext>
              </a:extLst>
            </p:cNvPr>
            <p:cNvSpPr/>
            <p:nvPr/>
          </p:nvSpPr>
          <p:spPr>
            <a:xfrm>
              <a:off x="4065985" y="3833369"/>
              <a:ext cx="1188720" cy="1188720"/>
            </a:xfrm>
            <a:prstGeom prst="ellipse">
              <a:avLst/>
            </a:prstGeom>
            <a:solidFill>
              <a:srgbClr val="124479"/>
            </a:solidFill>
            <a:ln>
              <a:noFill/>
            </a:ln>
            <a:effectLst>
              <a:outerShdw blurRad="292100" dist="139700" dir="2700000" algn="tl" rotWithShape="0">
                <a:srgbClr val="333333">
                  <a:alpha val="65000"/>
                </a:srgbClr>
              </a:outerShdw>
            </a:effectLst>
          </p:spPr>
          <p:txBody>
            <a:bodyPr spcFirstLastPara="0" vert="horz" wrap="square" lIns="20320" tIns="20320" rIns="20320" bIns="20320" numCol="1" spcCol="1270" anchor="b" anchorCtr="0">
              <a:noAutofit/>
            </a:bodyPr>
            <a:lstStyle/>
            <a:p>
              <a:pPr algn="ctr"/>
              <a:r>
                <a:rPr lang="en-US" sz="1100" b="1" dirty="0">
                  <a:solidFill>
                    <a:schemeClr val="bg1"/>
                  </a:solidFill>
                </a:rPr>
                <a:t>EFFECTIVE</a:t>
              </a:r>
            </a:p>
          </p:txBody>
        </p:sp>
        <p:sp>
          <p:nvSpPr>
            <p:cNvPr id="12" name="Oval 11">
              <a:extLst>
                <a:ext uri="{FF2B5EF4-FFF2-40B4-BE49-F238E27FC236}">
                  <a16:creationId xmlns:a16="http://schemas.microsoft.com/office/drawing/2014/main" id="{7103C48F-7CCA-4163-9315-9486AA4010EE}"/>
                </a:ext>
              </a:extLst>
            </p:cNvPr>
            <p:cNvSpPr/>
            <p:nvPr/>
          </p:nvSpPr>
          <p:spPr>
            <a:xfrm>
              <a:off x="2753546" y="1536427"/>
              <a:ext cx="1188720" cy="1188720"/>
            </a:xfrm>
            <a:prstGeom prst="ellipse">
              <a:avLst/>
            </a:prstGeom>
            <a:solidFill>
              <a:srgbClr val="124479"/>
            </a:solidFill>
            <a:ln>
              <a:noFill/>
            </a:ln>
            <a:effectLst>
              <a:outerShdw blurRad="292100" dist="139700" dir="2700000" algn="tl" rotWithShape="0">
                <a:srgbClr val="333333">
                  <a:alpha val="65000"/>
                </a:srgbClr>
              </a:outerShdw>
            </a:effectLst>
          </p:spPr>
          <p:txBody>
            <a:bodyPr spcFirstLastPara="0" vert="horz" wrap="square" lIns="20320" tIns="20320" rIns="20320" bIns="20320" numCol="1" spcCol="1270" anchor="b" anchorCtr="0">
              <a:noAutofit/>
            </a:bodyPr>
            <a:lstStyle/>
            <a:p>
              <a:pPr algn="ctr"/>
              <a:r>
                <a:rPr lang="en-US" sz="1100" b="1" dirty="0">
                  <a:solidFill>
                    <a:schemeClr val="bg1"/>
                  </a:solidFill>
                </a:rPr>
                <a:t>EASE</a:t>
              </a:r>
              <a:endParaRPr lang="en-US" sz="1200" b="1" dirty="0">
                <a:solidFill>
                  <a:schemeClr val="bg1"/>
                </a:solidFill>
              </a:endParaRPr>
            </a:p>
          </p:txBody>
        </p:sp>
        <p:pic>
          <p:nvPicPr>
            <p:cNvPr id="13" name="Graphic 12" descr="Thumbs up sign">
              <a:extLst>
                <a:ext uri="{FF2B5EF4-FFF2-40B4-BE49-F238E27FC236}">
                  <a16:creationId xmlns:a16="http://schemas.microsoft.com/office/drawing/2014/main" id="{8DBE790A-36FC-4336-814C-A0B9C6E405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92299" y="1784429"/>
              <a:ext cx="548640" cy="548640"/>
            </a:xfrm>
            <a:prstGeom prst="rect">
              <a:avLst/>
            </a:prstGeom>
          </p:spPr>
        </p:pic>
        <p:pic>
          <p:nvPicPr>
            <p:cNvPr id="14" name="Graphic 13" descr="Playbook">
              <a:extLst>
                <a:ext uri="{FF2B5EF4-FFF2-40B4-BE49-F238E27FC236}">
                  <a16:creationId xmlns:a16="http://schemas.microsoft.com/office/drawing/2014/main" id="{C1C4EF43-8A82-4318-9FB6-62346D8C4D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85778" y="3979838"/>
              <a:ext cx="731520" cy="731520"/>
            </a:xfrm>
            <a:prstGeom prst="rect">
              <a:avLst/>
            </a:prstGeom>
          </p:spPr>
        </p:pic>
        <p:pic>
          <p:nvPicPr>
            <p:cNvPr id="15" name="Graphic 14" descr="Boardroom">
              <a:extLst>
                <a:ext uri="{FF2B5EF4-FFF2-40B4-BE49-F238E27FC236}">
                  <a16:creationId xmlns:a16="http://schemas.microsoft.com/office/drawing/2014/main" id="{CA0AB6E7-00BD-4E50-A1DA-C9B33A261D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1672" y="3959499"/>
              <a:ext cx="822960" cy="822960"/>
            </a:xfrm>
            <a:prstGeom prst="rect">
              <a:avLst/>
            </a:prstGeom>
          </p:spPr>
        </p:pic>
      </p:grpSp>
      <p:sp>
        <p:nvSpPr>
          <p:cNvPr id="16" name="Title 4">
            <a:extLst>
              <a:ext uri="{FF2B5EF4-FFF2-40B4-BE49-F238E27FC236}">
                <a16:creationId xmlns:a16="http://schemas.microsoft.com/office/drawing/2014/main" id="{2E15ACA1-7EEC-4B3E-A480-611CBD89FD5D}"/>
              </a:ext>
            </a:extLst>
          </p:cNvPr>
          <p:cNvSpPr txBox="1">
            <a:spLocks/>
          </p:cNvSpPr>
          <p:nvPr/>
        </p:nvSpPr>
        <p:spPr>
          <a:xfrm>
            <a:off x="0" y="571501"/>
            <a:ext cx="10160000" cy="307777"/>
          </a:xfrm>
          <a:prstGeom prst="rect">
            <a:avLst/>
          </a:prstGeom>
          <a:solidFill>
            <a:schemeClr val="bg1">
              <a:lumMod val="85000"/>
            </a:schemeClr>
          </a:solidFill>
        </p:spPr>
        <p:txBody>
          <a:bodyPr vert="horz" wrap="square" lIns="45720" tIns="45720" rIns="45720" bIns="45720" rtlCol="0" anchor="ctr">
            <a:sp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r>
              <a:rPr lang="en-US" sz="1400" dirty="0">
                <a:solidFill>
                  <a:srgbClr val="003F72"/>
                </a:solidFill>
                <a:ea typeface="+mn-ea"/>
                <a:cs typeface="+mn-cs"/>
              </a:rPr>
              <a:t>CX Principles are codified in 38 C.F.R. § 0.603 as part of VA’s Core Values &amp; Characteristics</a:t>
            </a:r>
          </a:p>
        </p:txBody>
      </p:sp>
    </p:spTree>
    <p:extLst>
      <p:ext uri="{BB962C8B-B14F-4D97-AF65-F5344CB8AC3E}">
        <p14:creationId xmlns:p14="http://schemas.microsoft.com/office/powerpoint/2010/main" val="281631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row: Bent 41">
            <a:extLst>
              <a:ext uri="{FF2B5EF4-FFF2-40B4-BE49-F238E27FC236}">
                <a16:creationId xmlns:a16="http://schemas.microsoft.com/office/drawing/2014/main" id="{0E31B5A7-CEFF-47E7-9DDB-A0C4AED8A725}"/>
              </a:ext>
            </a:extLst>
          </p:cNvPr>
          <p:cNvSpPr/>
          <p:nvPr/>
        </p:nvSpPr>
        <p:spPr>
          <a:xfrm flipV="1">
            <a:off x="1424979" y="2531906"/>
            <a:ext cx="381000" cy="347472"/>
          </a:xfrm>
          <a:prstGeom prst="bentArrow">
            <a:avLst>
              <a:gd name="adj1" fmla="val 25000"/>
              <a:gd name="adj2" fmla="val 28289"/>
              <a:gd name="adj3" fmla="val 25000"/>
              <a:gd name="adj4" fmla="val 0"/>
            </a:avLst>
          </a:prstGeom>
          <a:solidFill>
            <a:srgbClr val="003F72"/>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6" name="Arrow: Bent 45">
            <a:extLst>
              <a:ext uri="{FF2B5EF4-FFF2-40B4-BE49-F238E27FC236}">
                <a16:creationId xmlns:a16="http://schemas.microsoft.com/office/drawing/2014/main" id="{E8B98A52-92B2-435B-86CB-0CB30EB45E83}"/>
              </a:ext>
            </a:extLst>
          </p:cNvPr>
          <p:cNvSpPr/>
          <p:nvPr/>
        </p:nvSpPr>
        <p:spPr>
          <a:xfrm flipV="1">
            <a:off x="3265750" y="4620921"/>
            <a:ext cx="381000" cy="347472"/>
          </a:xfrm>
          <a:prstGeom prst="bentArrow">
            <a:avLst>
              <a:gd name="adj1" fmla="val 25000"/>
              <a:gd name="adj2" fmla="val 28289"/>
              <a:gd name="adj3" fmla="val 25000"/>
              <a:gd name="adj4" fmla="val 0"/>
            </a:avLst>
          </a:prstGeom>
          <a:solidFill>
            <a:srgbClr val="003F72"/>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aphicFrame>
        <p:nvGraphicFramePr>
          <p:cNvPr id="34" name="Table 33">
            <a:extLst>
              <a:ext uri="{FF2B5EF4-FFF2-40B4-BE49-F238E27FC236}">
                <a16:creationId xmlns:a16="http://schemas.microsoft.com/office/drawing/2014/main" id="{773C8515-B359-4A68-8261-9760B9EB3B1B}"/>
              </a:ext>
            </a:extLst>
          </p:cNvPr>
          <p:cNvGraphicFramePr>
            <a:graphicFrameLocks noGrp="1"/>
          </p:cNvGraphicFramePr>
          <p:nvPr/>
        </p:nvGraphicFramePr>
        <p:xfrm>
          <a:off x="481910" y="3661258"/>
          <a:ext cx="9627290" cy="457200"/>
        </p:xfrm>
        <a:graphic>
          <a:graphicData uri="http://schemas.openxmlformats.org/drawingml/2006/table">
            <a:tbl>
              <a:tblPr bandRow="1">
                <a:tableStyleId>{5C22544A-7EE6-4342-B048-85BDC9FD1C3A}</a:tableStyleId>
              </a:tblPr>
              <a:tblGrid>
                <a:gridCol w="2286000">
                  <a:extLst>
                    <a:ext uri="{9D8B030D-6E8A-4147-A177-3AD203B41FA5}">
                      <a16:colId xmlns:a16="http://schemas.microsoft.com/office/drawing/2014/main" val="3320603608"/>
                    </a:ext>
                  </a:extLst>
                </a:gridCol>
                <a:gridCol w="1280160">
                  <a:extLst>
                    <a:ext uri="{9D8B030D-6E8A-4147-A177-3AD203B41FA5}">
                      <a16:colId xmlns:a16="http://schemas.microsoft.com/office/drawing/2014/main" val="3153299552"/>
                    </a:ext>
                  </a:extLst>
                </a:gridCol>
                <a:gridCol w="6061130">
                  <a:extLst>
                    <a:ext uri="{9D8B030D-6E8A-4147-A177-3AD203B41FA5}">
                      <a16:colId xmlns:a16="http://schemas.microsoft.com/office/drawing/2014/main" val="3205094681"/>
                    </a:ext>
                  </a:extLst>
                </a:gridCol>
              </a:tblGrid>
              <a:tr h="4572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Calibri Light" panose="020F0302020204030204" pitchFamily="34" charset="0"/>
                          <a:ea typeface="+mn-ea"/>
                          <a:cs typeface="Calibri Light" panose="020F0302020204030204" pitchFamily="34" charset="0"/>
                        </a:rPr>
                        <a:t>VA Strategic Plan</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3BE"/>
                    </a:solidFill>
                  </a:tcPr>
                </a:tc>
                <a:tc>
                  <a:txBody>
                    <a:bodyPr/>
                    <a:lstStyle/>
                    <a:p>
                      <a:pPr marL="0" marR="0" lvl="1" indent="0" algn="l" defTabSz="177800" rtl="0" eaLnBrk="1" fontAlgn="auto" latinLnBrk="0" hangingPunct="1">
                        <a:lnSpc>
                          <a:spcPct val="90000"/>
                        </a:lnSpc>
                        <a:spcBef>
                          <a:spcPct val="0"/>
                        </a:spcBef>
                        <a:spcAft>
                          <a:spcPct val="15000"/>
                        </a:spcAft>
                        <a:buClrTx/>
                        <a:buSzTx/>
                        <a:buFontTx/>
                        <a:buNone/>
                        <a:tabLst/>
                        <a:defRPr/>
                      </a:pPr>
                      <a:r>
                        <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Designed around the Veteran experience and Veterans Journey Map </a:t>
                      </a: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to drive VA-wide strategic focus on CX.</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85000"/>
                          </a:schemeClr>
                        </a:gs>
                        <a:gs pos="63000">
                          <a:schemeClr val="bg1"/>
                        </a:gs>
                      </a:gsLst>
                      <a:lin ang="0" scaled="1"/>
                    </a:gradFill>
                  </a:tcPr>
                </a:tc>
                <a:extLst>
                  <a:ext uri="{0D108BD9-81ED-4DB2-BD59-A6C34878D82A}">
                    <a16:rowId xmlns:a16="http://schemas.microsoft.com/office/drawing/2014/main" val="3443928947"/>
                  </a:ext>
                </a:extLst>
              </a:tr>
            </a:tbl>
          </a:graphicData>
        </a:graphic>
      </p:graphicFrame>
      <p:graphicFrame>
        <p:nvGraphicFramePr>
          <p:cNvPr id="35" name="Table 34">
            <a:extLst>
              <a:ext uri="{FF2B5EF4-FFF2-40B4-BE49-F238E27FC236}">
                <a16:creationId xmlns:a16="http://schemas.microsoft.com/office/drawing/2014/main" id="{918E37A3-51DC-4F4E-BF10-7A014BF6B341}"/>
              </a:ext>
            </a:extLst>
          </p:cNvPr>
          <p:cNvGraphicFramePr>
            <a:graphicFrameLocks noGrp="1"/>
          </p:cNvGraphicFramePr>
          <p:nvPr/>
        </p:nvGraphicFramePr>
        <p:xfrm>
          <a:off x="483524" y="4159252"/>
          <a:ext cx="9676476" cy="457200"/>
        </p:xfrm>
        <a:graphic>
          <a:graphicData uri="http://schemas.openxmlformats.org/drawingml/2006/table">
            <a:tbl>
              <a:tblPr bandRow="1">
                <a:tableStyleId>{5C22544A-7EE6-4342-B048-85BDC9FD1C3A}</a:tableStyleId>
              </a:tblPr>
              <a:tblGrid>
                <a:gridCol w="2738625">
                  <a:extLst>
                    <a:ext uri="{9D8B030D-6E8A-4147-A177-3AD203B41FA5}">
                      <a16:colId xmlns:a16="http://schemas.microsoft.com/office/drawing/2014/main" val="3320603608"/>
                    </a:ext>
                  </a:extLst>
                </a:gridCol>
                <a:gridCol w="1278025">
                  <a:extLst>
                    <a:ext uri="{9D8B030D-6E8A-4147-A177-3AD203B41FA5}">
                      <a16:colId xmlns:a16="http://schemas.microsoft.com/office/drawing/2014/main" val="3153299552"/>
                    </a:ext>
                  </a:extLst>
                </a:gridCol>
                <a:gridCol w="5659826">
                  <a:extLst>
                    <a:ext uri="{9D8B030D-6E8A-4147-A177-3AD203B41FA5}">
                      <a16:colId xmlns:a16="http://schemas.microsoft.com/office/drawing/2014/main" val="3205094681"/>
                    </a:ext>
                  </a:extLst>
                </a:gridCol>
              </a:tblGrid>
              <a:tr h="4572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Calibri Light" panose="020F0302020204030204" pitchFamily="34" charset="0"/>
                          <a:ea typeface="+mn-ea"/>
                          <a:cs typeface="Calibri Light" panose="020F0302020204030204" pitchFamily="34" charset="0"/>
                        </a:rPr>
                        <a:t>VEO CX Framework</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3BE"/>
                    </a:solidFill>
                  </a:tcPr>
                </a:tc>
                <a:tc>
                  <a:txBody>
                    <a:bodyPr/>
                    <a:lstStyle/>
                    <a:p>
                      <a:pPr marL="0" marR="0" lvl="1" indent="0" algn="l" defTabSz="177800" rtl="0" eaLnBrk="1" fontAlgn="auto" latinLnBrk="0" hangingPunct="1">
                        <a:lnSpc>
                          <a:spcPct val="90000"/>
                        </a:lnSpc>
                        <a:spcBef>
                          <a:spcPct val="0"/>
                        </a:spcBef>
                        <a:spcAft>
                          <a:spcPct val="15000"/>
                        </a:spcAft>
                        <a:buClrTx/>
                        <a:buSzTx/>
                        <a:buFontTx/>
                        <a:buNone/>
                        <a:tabLst/>
                        <a:defRPr/>
                      </a:pPr>
                      <a:r>
                        <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Defines Core CX capabilities </a:t>
                      </a: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as data, tools, technology and engagement.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85000"/>
                          </a:schemeClr>
                        </a:gs>
                        <a:gs pos="63000">
                          <a:schemeClr val="bg1"/>
                        </a:gs>
                      </a:gsLst>
                      <a:lin ang="0" scaled="1"/>
                    </a:gradFill>
                  </a:tcPr>
                </a:tc>
                <a:extLst>
                  <a:ext uri="{0D108BD9-81ED-4DB2-BD59-A6C34878D82A}">
                    <a16:rowId xmlns:a16="http://schemas.microsoft.com/office/drawing/2014/main" val="3443928947"/>
                  </a:ext>
                </a:extLst>
              </a:tr>
            </a:tbl>
          </a:graphicData>
        </a:graphic>
      </p:graphicFrame>
      <p:graphicFrame>
        <p:nvGraphicFramePr>
          <p:cNvPr id="31" name="Table 30">
            <a:extLst>
              <a:ext uri="{FF2B5EF4-FFF2-40B4-BE49-F238E27FC236}">
                <a16:creationId xmlns:a16="http://schemas.microsoft.com/office/drawing/2014/main" id="{C333680F-E3AC-449F-B269-CFA6F7537C04}"/>
              </a:ext>
            </a:extLst>
          </p:cNvPr>
          <p:cNvGraphicFramePr>
            <a:graphicFrameLocks noGrp="1"/>
          </p:cNvGraphicFramePr>
          <p:nvPr/>
        </p:nvGraphicFramePr>
        <p:xfrm>
          <a:off x="467360" y="2079986"/>
          <a:ext cx="9692640" cy="457200"/>
        </p:xfrm>
        <a:graphic>
          <a:graphicData uri="http://schemas.openxmlformats.org/drawingml/2006/table">
            <a:tbl>
              <a:tblPr bandRow="1">
                <a:tableStyleId>{5C22544A-7EE6-4342-B048-85BDC9FD1C3A}</a:tableStyleId>
              </a:tblPr>
              <a:tblGrid>
                <a:gridCol w="914400">
                  <a:extLst>
                    <a:ext uri="{9D8B030D-6E8A-4147-A177-3AD203B41FA5}">
                      <a16:colId xmlns:a16="http://schemas.microsoft.com/office/drawing/2014/main" val="3320603608"/>
                    </a:ext>
                  </a:extLst>
                </a:gridCol>
                <a:gridCol w="1280160">
                  <a:extLst>
                    <a:ext uri="{9D8B030D-6E8A-4147-A177-3AD203B41FA5}">
                      <a16:colId xmlns:a16="http://schemas.microsoft.com/office/drawing/2014/main" val="3153299552"/>
                    </a:ext>
                  </a:extLst>
                </a:gridCol>
                <a:gridCol w="7498080">
                  <a:extLst>
                    <a:ext uri="{9D8B030D-6E8A-4147-A177-3AD203B41FA5}">
                      <a16:colId xmlns:a16="http://schemas.microsoft.com/office/drawing/2014/main" val="3205094681"/>
                    </a:ext>
                  </a:extLst>
                </a:gridCol>
              </a:tblGrid>
              <a:tr h="4572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Calibri Light" panose="020F0302020204030204" pitchFamily="34" charset="0"/>
                          <a:ea typeface="+mn-ea"/>
                          <a:cs typeface="Calibri Light" panose="020F0302020204030204" pitchFamily="34" charset="0"/>
                        </a:rPr>
                        <a:t>VA Directive 0010</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3BE"/>
                    </a:solidFill>
                  </a:tcPr>
                </a:tc>
                <a:tc>
                  <a:txBody>
                    <a:bodyPr/>
                    <a:lstStyle/>
                    <a:p>
                      <a:pPr marL="0" marR="0" lvl="1" indent="0" algn="l" defTabSz="177800" rtl="0" eaLnBrk="1" fontAlgn="auto" latinLnBrk="0" hangingPunct="1">
                        <a:lnSpc>
                          <a:spcPct val="90000"/>
                        </a:lnSpc>
                        <a:spcBef>
                          <a:spcPct val="0"/>
                        </a:spcBef>
                        <a:spcAft>
                          <a:spcPct val="15000"/>
                        </a:spcAft>
                        <a:buClrTx/>
                        <a:buSzTx/>
                        <a:buFontTx/>
                        <a:buNone/>
                        <a:tabLst/>
                        <a:defRPr/>
                      </a:pPr>
                      <a:r>
                        <a:rPr kumimoji="0" lang="en-US" sz="900" b="1" i="0" u="none" strike="noStrike" kern="1200" cap="none" spc="0" normalizeH="0" baseline="0" dirty="0">
                          <a:ln>
                            <a:noFill/>
                          </a:ln>
                          <a:solidFill>
                            <a:srgbClr val="003F72"/>
                          </a:solidFill>
                          <a:effectLst/>
                          <a:uLnTx/>
                          <a:uFillTx/>
                          <a:latin typeface="Calibri Light" panose="020F0302020204030204" pitchFamily="34" charset="0"/>
                          <a:ea typeface="+mn-ea"/>
                          <a:cs typeface="Calibri Light" panose="020F0302020204030204" pitchFamily="34" charset="0"/>
                        </a:rPr>
                        <a:t>Establishes policy, requirements and accountability for VA CX </a:t>
                      </a:r>
                      <a:r>
                        <a:rPr kumimoji="0" lang="en-US" sz="900" b="0" i="0" u="none" strike="noStrike" kern="1200" cap="none" spc="0" normalizeH="0" baseline="0" dirty="0">
                          <a:ln>
                            <a:noFill/>
                          </a:ln>
                          <a:solidFill>
                            <a:srgbClr val="003F72"/>
                          </a:solidFill>
                          <a:effectLst/>
                          <a:uLnTx/>
                          <a:uFillTx/>
                          <a:latin typeface="Calibri Light" panose="020F0302020204030204" pitchFamily="34" charset="0"/>
                          <a:ea typeface="+mn-ea"/>
                          <a:cs typeface="Calibri Light" panose="020F0302020204030204" pitchFamily="34" charset="0"/>
                        </a:rPr>
                        <a:t>in accordance with 38 C.F.R. §§ 0.600-0.603 to ensure all Veterans, Service members, their families, caregivers and survivors receive consistent world-class experiences across VA (December 7, 2020).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85000"/>
                          </a:schemeClr>
                        </a:gs>
                        <a:gs pos="63000">
                          <a:schemeClr val="bg1"/>
                        </a:gs>
                      </a:gsLst>
                      <a:lin ang="0" scaled="1"/>
                    </a:gradFill>
                  </a:tcPr>
                </a:tc>
                <a:extLst>
                  <a:ext uri="{0D108BD9-81ED-4DB2-BD59-A6C34878D82A}">
                    <a16:rowId xmlns:a16="http://schemas.microsoft.com/office/drawing/2014/main" val="3443928947"/>
                  </a:ext>
                </a:extLst>
              </a:tr>
            </a:tbl>
          </a:graphicData>
        </a:graphic>
      </p:graphicFrame>
      <p:graphicFrame>
        <p:nvGraphicFramePr>
          <p:cNvPr id="32" name="Table 31">
            <a:extLst>
              <a:ext uri="{FF2B5EF4-FFF2-40B4-BE49-F238E27FC236}">
                <a16:creationId xmlns:a16="http://schemas.microsoft.com/office/drawing/2014/main" id="{D9F5495C-E9F1-44D3-8A18-549629F9EBA9}"/>
              </a:ext>
            </a:extLst>
          </p:cNvPr>
          <p:cNvGraphicFramePr>
            <a:graphicFrameLocks noGrp="1"/>
          </p:cNvGraphicFramePr>
          <p:nvPr/>
        </p:nvGraphicFramePr>
        <p:xfrm>
          <a:off x="467360" y="2586253"/>
          <a:ext cx="9692640" cy="54864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3320603608"/>
                    </a:ext>
                  </a:extLst>
                </a:gridCol>
                <a:gridCol w="1280160">
                  <a:extLst>
                    <a:ext uri="{9D8B030D-6E8A-4147-A177-3AD203B41FA5}">
                      <a16:colId xmlns:a16="http://schemas.microsoft.com/office/drawing/2014/main" val="3153299552"/>
                    </a:ext>
                  </a:extLst>
                </a:gridCol>
                <a:gridCol w="7040880">
                  <a:extLst>
                    <a:ext uri="{9D8B030D-6E8A-4147-A177-3AD203B41FA5}">
                      <a16:colId xmlns:a16="http://schemas.microsoft.com/office/drawing/2014/main" val="3205094681"/>
                    </a:ext>
                  </a:extLst>
                </a:gridCol>
              </a:tblGrid>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Calibri Light" panose="020F0302020204030204" pitchFamily="34" charset="0"/>
                          <a:ea typeface="+mn-ea"/>
                          <a:cs typeface="Calibri Light" panose="020F0302020204030204" pitchFamily="34" charset="0"/>
                        </a:rPr>
                        <a:t>White House Initiatives</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3BE"/>
                    </a:solidFill>
                  </a:tcPr>
                </a:tc>
                <a:tc>
                  <a:txBody>
                    <a:bodyPr/>
                    <a:lstStyle/>
                    <a:p>
                      <a:pPr marL="0" marR="0" lvl="1" indent="0" algn="l" defTabSz="177800" rtl="0" eaLnBrk="1" fontAlgn="auto" latinLnBrk="0" hangingPunct="1">
                        <a:lnSpc>
                          <a:spcPct val="90000"/>
                        </a:lnSpc>
                        <a:spcBef>
                          <a:spcPct val="0"/>
                        </a:spcBef>
                        <a:spcAft>
                          <a:spcPct val="1500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Initiatives such as those listed below play a key role in scaling and sustaining CX across government.</a:t>
                      </a:r>
                    </a:p>
                    <a:p>
                      <a:pPr marL="115888" marR="0" lvl="1" indent="-115888" algn="l" defTabSz="1778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Executive Order 13985:</a:t>
                      </a: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 Advancing Racial Equity and Support for Underserved Communities Through the Federal Government (January 20, 2021).</a:t>
                      </a:r>
                    </a:p>
                    <a:p>
                      <a:pPr marL="115888" marR="0" lvl="1" indent="-115888" algn="l" defTabSz="1778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President’s Management Agenda (PMA) Cross Agency Priority (CAP) Goals</a:t>
                      </a:r>
                      <a:endPar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85000"/>
                          </a:schemeClr>
                        </a:gs>
                        <a:gs pos="63000">
                          <a:schemeClr val="bg1"/>
                        </a:gs>
                      </a:gsLst>
                      <a:lin ang="0" scaled="1"/>
                    </a:gradFill>
                  </a:tcPr>
                </a:tc>
                <a:extLst>
                  <a:ext uri="{0D108BD9-81ED-4DB2-BD59-A6C34878D82A}">
                    <a16:rowId xmlns:a16="http://schemas.microsoft.com/office/drawing/2014/main" val="3443928947"/>
                  </a:ext>
                </a:extLst>
              </a:tr>
            </a:tbl>
          </a:graphicData>
        </a:graphic>
      </p:graphicFrame>
      <p:graphicFrame>
        <p:nvGraphicFramePr>
          <p:cNvPr id="33" name="Table 32">
            <a:extLst>
              <a:ext uri="{FF2B5EF4-FFF2-40B4-BE49-F238E27FC236}">
                <a16:creationId xmlns:a16="http://schemas.microsoft.com/office/drawing/2014/main" id="{92F00097-389D-4102-AA88-3B0A0BF4CBED}"/>
              </a:ext>
            </a:extLst>
          </p:cNvPr>
          <p:cNvGraphicFramePr>
            <a:graphicFrameLocks noGrp="1"/>
          </p:cNvGraphicFramePr>
          <p:nvPr/>
        </p:nvGraphicFramePr>
        <p:xfrm>
          <a:off x="467360" y="3177815"/>
          <a:ext cx="9692640" cy="457200"/>
        </p:xfrm>
        <a:graphic>
          <a:graphicData uri="http://schemas.openxmlformats.org/drawingml/2006/table">
            <a:tbl>
              <a:tblPr bandRow="1">
                <a:tableStyleId>{5C22544A-7EE6-4342-B048-85BDC9FD1C3A}</a:tableStyleId>
              </a:tblPr>
              <a:tblGrid>
                <a:gridCol w="1828800">
                  <a:extLst>
                    <a:ext uri="{9D8B030D-6E8A-4147-A177-3AD203B41FA5}">
                      <a16:colId xmlns:a16="http://schemas.microsoft.com/office/drawing/2014/main" val="3320603608"/>
                    </a:ext>
                  </a:extLst>
                </a:gridCol>
                <a:gridCol w="1280160">
                  <a:extLst>
                    <a:ext uri="{9D8B030D-6E8A-4147-A177-3AD203B41FA5}">
                      <a16:colId xmlns:a16="http://schemas.microsoft.com/office/drawing/2014/main" val="3153299552"/>
                    </a:ext>
                  </a:extLst>
                </a:gridCol>
                <a:gridCol w="6583680">
                  <a:extLst>
                    <a:ext uri="{9D8B030D-6E8A-4147-A177-3AD203B41FA5}">
                      <a16:colId xmlns:a16="http://schemas.microsoft.com/office/drawing/2014/main" val="3205094681"/>
                    </a:ext>
                  </a:extLst>
                </a:gridCol>
              </a:tblGrid>
              <a:tr h="4572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Calibri Light" panose="020F0302020204030204" pitchFamily="34" charset="0"/>
                          <a:ea typeface="+mn-ea"/>
                          <a:cs typeface="Calibri Light" panose="020F0302020204030204" pitchFamily="34" charset="0"/>
                        </a:rPr>
                        <a:t>VA CX APG</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3BE"/>
                    </a:solidFill>
                  </a:tcPr>
                </a:tc>
                <a:tc>
                  <a:txBody>
                    <a:bodyPr/>
                    <a:lstStyle/>
                    <a:p>
                      <a:pPr marL="0" marR="0" lvl="1" indent="0" algn="l" defTabSz="177800" rtl="0" eaLnBrk="1" fontAlgn="auto" latinLnBrk="0" hangingPunct="1">
                        <a:lnSpc>
                          <a:spcPct val="90000"/>
                        </a:lnSpc>
                        <a:spcBef>
                          <a:spcPct val="0"/>
                        </a:spcBef>
                        <a:spcAft>
                          <a:spcPct val="15000"/>
                        </a:spcAft>
                        <a:buClrTx/>
                        <a:buSzTx/>
                        <a:buFontTx/>
                        <a:buNone/>
                        <a:tabLst/>
                        <a:defRPr/>
                      </a:pP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VA Agency Priority Goal (APG) </a:t>
                      </a:r>
                      <a:r>
                        <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requires reporting on Veteran experience </a:t>
                      </a: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(trust, ease, effectiveness and emotion) with customer satisfaction through VA.gov.</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85000"/>
                          </a:schemeClr>
                        </a:gs>
                        <a:gs pos="63000">
                          <a:schemeClr val="bg1"/>
                        </a:gs>
                      </a:gsLst>
                      <a:lin ang="0" scaled="1"/>
                    </a:gradFill>
                  </a:tcPr>
                </a:tc>
                <a:extLst>
                  <a:ext uri="{0D108BD9-81ED-4DB2-BD59-A6C34878D82A}">
                    <a16:rowId xmlns:a16="http://schemas.microsoft.com/office/drawing/2014/main" val="3443928947"/>
                  </a:ext>
                </a:extLst>
              </a:tr>
            </a:tbl>
          </a:graphicData>
        </a:graphic>
      </p:graphicFrame>
      <p:graphicFrame>
        <p:nvGraphicFramePr>
          <p:cNvPr id="2" name="Table 2">
            <a:extLst>
              <a:ext uri="{FF2B5EF4-FFF2-40B4-BE49-F238E27FC236}">
                <a16:creationId xmlns:a16="http://schemas.microsoft.com/office/drawing/2014/main" id="{256575B4-1EDF-47C8-809F-12374B3B5434}"/>
              </a:ext>
            </a:extLst>
          </p:cNvPr>
          <p:cNvGraphicFramePr>
            <a:graphicFrameLocks noGrp="1"/>
          </p:cNvGraphicFramePr>
          <p:nvPr/>
        </p:nvGraphicFramePr>
        <p:xfrm>
          <a:off x="467360" y="1095492"/>
          <a:ext cx="9692640" cy="457200"/>
        </p:xfrm>
        <a:graphic>
          <a:graphicData uri="http://schemas.openxmlformats.org/drawingml/2006/table">
            <a:tbl>
              <a:tblPr bandRow="1">
                <a:tableStyleId>{5C22544A-7EE6-4342-B048-85BDC9FD1C3A}</a:tableStyleId>
              </a:tblPr>
              <a:tblGrid>
                <a:gridCol w="1280160">
                  <a:extLst>
                    <a:ext uri="{9D8B030D-6E8A-4147-A177-3AD203B41FA5}">
                      <a16:colId xmlns:a16="http://schemas.microsoft.com/office/drawing/2014/main" val="3052199783"/>
                    </a:ext>
                  </a:extLst>
                </a:gridCol>
                <a:gridCol w="8412480">
                  <a:extLst>
                    <a:ext uri="{9D8B030D-6E8A-4147-A177-3AD203B41FA5}">
                      <a16:colId xmlns:a16="http://schemas.microsoft.com/office/drawing/2014/main" val="1174098126"/>
                    </a:ext>
                  </a:extLst>
                </a:gridCol>
              </a:tblGrid>
              <a:tr h="457200">
                <a:tc>
                  <a:txBody>
                    <a:bodyPr/>
                    <a:lstStyle/>
                    <a:p>
                      <a:pPr lvl="0" algn="ctr"/>
                      <a:r>
                        <a:rPr lang="en-US" sz="900" b="1" dirty="0">
                          <a:solidFill>
                            <a:schemeClr val="bg1"/>
                          </a:solidFill>
                          <a:latin typeface="Calibri Light" panose="020F0302020204030204" pitchFamily="34" charset="0"/>
                          <a:cs typeface="Calibri Light" panose="020F0302020204030204" pitchFamily="34" charset="0"/>
                        </a:rPr>
                        <a:t>Veterans, Families, Caregivers &amp; Survivors</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lvl="1" indent="0" algn="l" defTabSz="177800" rtl="0" eaLnBrk="1" fontAlgn="auto" latinLnBrk="0" hangingPunct="1">
                        <a:lnSpc>
                          <a:spcPct val="90000"/>
                        </a:lnSpc>
                        <a:spcBef>
                          <a:spcPct val="0"/>
                        </a:spcBef>
                        <a:spcAft>
                          <a:spcPct val="15000"/>
                        </a:spcAft>
                        <a:buClrTx/>
                        <a:buSzTx/>
                        <a:buFontTx/>
                        <a:buNone/>
                        <a:tabLst/>
                        <a:defRPr/>
                      </a:pP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Needs and experience of Veterans, their families, caregivers and survivors to </a:t>
                      </a:r>
                      <a:r>
                        <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drive VA strategy and decision making</a:t>
                      </a: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a:t>
                      </a:r>
                      <a:endPar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85000"/>
                          </a:schemeClr>
                        </a:gs>
                        <a:gs pos="63000">
                          <a:schemeClr val="bg1"/>
                        </a:gs>
                      </a:gsLst>
                      <a:lin ang="0" scaled="1"/>
                    </a:gradFill>
                  </a:tcPr>
                </a:tc>
                <a:extLst>
                  <a:ext uri="{0D108BD9-81ED-4DB2-BD59-A6C34878D82A}">
                    <a16:rowId xmlns:a16="http://schemas.microsoft.com/office/drawing/2014/main" val="1461897541"/>
                  </a:ext>
                </a:extLst>
              </a:tr>
            </a:tbl>
          </a:graphicData>
        </a:graphic>
      </p:graphicFrame>
      <p:graphicFrame>
        <p:nvGraphicFramePr>
          <p:cNvPr id="4" name="Table 3">
            <a:extLst>
              <a:ext uri="{FF2B5EF4-FFF2-40B4-BE49-F238E27FC236}">
                <a16:creationId xmlns:a16="http://schemas.microsoft.com/office/drawing/2014/main" id="{46855CAF-B547-49E4-ADA4-BA793E49E7AC}"/>
              </a:ext>
            </a:extLst>
          </p:cNvPr>
          <p:cNvGraphicFramePr>
            <a:graphicFrameLocks noGrp="1"/>
          </p:cNvGraphicFramePr>
          <p:nvPr/>
        </p:nvGraphicFramePr>
        <p:xfrm>
          <a:off x="467360" y="1581562"/>
          <a:ext cx="9692640" cy="457200"/>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3320603608"/>
                    </a:ext>
                  </a:extLst>
                </a:gridCol>
                <a:gridCol w="1280160">
                  <a:extLst>
                    <a:ext uri="{9D8B030D-6E8A-4147-A177-3AD203B41FA5}">
                      <a16:colId xmlns:a16="http://schemas.microsoft.com/office/drawing/2014/main" val="3153299552"/>
                    </a:ext>
                  </a:extLst>
                </a:gridCol>
                <a:gridCol w="7955280">
                  <a:extLst>
                    <a:ext uri="{9D8B030D-6E8A-4147-A177-3AD203B41FA5}">
                      <a16:colId xmlns:a16="http://schemas.microsoft.com/office/drawing/2014/main" val="3205094681"/>
                    </a:ext>
                  </a:extLst>
                </a:gridCol>
              </a:tblGrid>
              <a:tr h="4572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Calibri Light" panose="020F0302020204030204" pitchFamily="34" charset="0"/>
                          <a:ea typeface="+mn-ea"/>
                          <a:cs typeface="Calibri Light" panose="020F0302020204030204" pitchFamily="34" charset="0"/>
                        </a:rPr>
                        <a:t>38 C.F.R § 0.603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lvl="1" indent="0" algn="l" defTabSz="177800" rtl="0" eaLnBrk="1" fontAlgn="auto" latinLnBrk="0" hangingPunct="1">
                        <a:lnSpc>
                          <a:spcPct val="90000"/>
                        </a:lnSpc>
                        <a:spcBef>
                          <a:spcPct val="0"/>
                        </a:spcBef>
                        <a:spcAft>
                          <a:spcPct val="15000"/>
                        </a:spcAft>
                        <a:buClrTx/>
                        <a:buSzTx/>
                        <a:buFontTx/>
                        <a:buNone/>
                        <a:tabLst/>
                        <a:defRPr/>
                      </a:pPr>
                      <a:r>
                        <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Adds CX Principles to VA’s Core Values and Characteristics</a:t>
                      </a: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  Codifying these principles and measuring CX through Ease, Effectiveness and Emotion, will ensure that Veterans, their families, caregivers, and survivors receive the proper emphasis at all levels within VA and become an enduring part of the VA culture (May 20, 2019).</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85000"/>
                          </a:schemeClr>
                        </a:gs>
                        <a:gs pos="63000">
                          <a:schemeClr val="bg1"/>
                        </a:gs>
                      </a:gsLst>
                      <a:lin ang="0" scaled="1"/>
                    </a:gradFill>
                  </a:tcPr>
                </a:tc>
                <a:extLst>
                  <a:ext uri="{0D108BD9-81ED-4DB2-BD59-A6C34878D82A}">
                    <a16:rowId xmlns:a16="http://schemas.microsoft.com/office/drawing/2014/main" val="3443928947"/>
                  </a:ext>
                </a:extLst>
              </a:tr>
            </a:tbl>
          </a:graphicData>
        </a:graphic>
      </p:graphicFrame>
      <p:sp>
        <p:nvSpPr>
          <p:cNvPr id="25" name="Title 24">
            <a:extLst>
              <a:ext uri="{FF2B5EF4-FFF2-40B4-BE49-F238E27FC236}">
                <a16:creationId xmlns:a16="http://schemas.microsoft.com/office/drawing/2014/main" id="{A7495D6E-9F88-4ADB-BF8F-B9DF23C0C9FA}"/>
              </a:ext>
            </a:extLst>
          </p:cNvPr>
          <p:cNvSpPr>
            <a:spLocks noGrp="1"/>
          </p:cNvSpPr>
          <p:nvPr>
            <p:ph type="title"/>
          </p:nvPr>
        </p:nvSpPr>
        <p:spPr/>
        <p:txBody>
          <a:bodyPr/>
          <a:lstStyle/>
          <a:p>
            <a:r>
              <a:rPr lang="en-US" dirty="0"/>
              <a:t>Drivers of CX at VA</a:t>
            </a:r>
          </a:p>
        </p:txBody>
      </p:sp>
      <p:sp>
        <p:nvSpPr>
          <p:cNvPr id="72" name="Title 4">
            <a:extLst>
              <a:ext uri="{FF2B5EF4-FFF2-40B4-BE49-F238E27FC236}">
                <a16:creationId xmlns:a16="http://schemas.microsoft.com/office/drawing/2014/main" id="{A0E6F88D-2B9C-4C4F-AAC9-32F037902104}"/>
              </a:ext>
            </a:extLst>
          </p:cNvPr>
          <p:cNvSpPr txBox="1">
            <a:spLocks/>
          </p:cNvSpPr>
          <p:nvPr/>
        </p:nvSpPr>
        <p:spPr>
          <a:xfrm>
            <a:off x="0" y="572272"/>
            <a:ext cx="10160000" cy="523220"/>
          </a:xfrm>
          <a:prstGeom prst="rect">
            <a:avLst/>
          </a:prstGeom>
          <a:solidFill>
            <a:schemeClr val="bg1">
              <a:lumMod val="85000"/>
            </a:schemeClr>
          </a:solidFill>
        </p:spPr>
        <p:txBody>
          <a:bodyPr vert="horz" wrap="square" lIns="45720" tIns="45720" rIns="45720" bIns="45720" rtlCol="0" anchor="ctr">
            <a:sp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r>
              <a:rPr lang="en-US" sz="1400" dirty="0">
                <a:solidFill>
                  <a:srgbClr val="003F72"/>
                </a:solidFill>
                <a:ea typeface="+mn-ea"/>
                <a:cs typeface="+mn-cs"/>
              </a:rPr>
              <a:t>VA through VEO is hardwiring CX as a core capability to </a:t>
            </a:r>
            <a:r>
              <a:rPr lang="en-US" sz="1400" dirty="0">
                <a:solidFill>
                  <a:srgbClr val="003F72"/>
                </a:solidFill>
              </a:rPr>
              <a:t>provide the best experiences in delivery of </a:t>
            </a:r>
            <a:br>
              <a:rPr lang="en-US" sz="1400" dirty="0">
                <a:solidFill>
                  <a:srgbClr val="003F72"/>
                </a:solidFill>
              </a:rPr>
            </a:br>
            <a:r>
              <a:rPr lang="en-US" sz="1400" dirty="0">
                <a:solidFill>
                  <a:srgbClr val="003F72"/>
                </a:solidFill>
              </a:rPr>
              <a:t>care, benefits and memorial services to Veterans, Service members, their families, caregivers and survivors</a:t>
            </a:r>
          </a:p>
        </p:txBody>
      </p:sp>
      <p:graphicFrame>
        <p:nvGraphicFramePr>
          <p:cNvPr id="36" name="Table 35">
            <a:extLst>
              <a:ext uri="{FF2B5EF4-FFF2-40B4-BE49-F238E27FC236}">
                <a16:creationId xmlns:a16="http://schemas.microsoft.com/office/drawing/2014/main" id="{878CFCA8-3E8C-4C0A-AA03-66D2F4B6E5E2}"/>
              </a:ext>
            </a:extLst>
          </p:cNvPr>
          <p:cNvGraphicFramePr>
            <a:graphicFrameLocks noGrp="1"/>
          </p:cNvGraphicFramePr>
          <p:nvPr/>
        </p:nvGraphicFramePr>
        <p:xfrm>
          <a:off x="481910" y="4658646"/>
          <a:ext cx="9551090" cy="457200"/>
        </p:xfrm>
        <a:graphic>
          <a:graphicData uri="http://schemas.openxmlformats.org/drawingml/2006/table">
            <a:tbl>
              <a:tblPr bandRow="1">
                <a:tableStyleId>{5C22544A-7EE6-4342-B048-85BDC9FD1C3A}</a:tableStyleId>
              </a:tblPr>
              <a:tblGrid>
                <a:gridCol w="3200400">
                  <a:extLst>
                    <a:ext uri="{9D8B030D-6E8A-4147-A177-3AD203B41FA5}">
                      <a16:colId xmlns:a16="http://schemas.microsoft.com/office/drawing/2014/main" val="3320603608"/>
                    </a:ext>
                  </a:extLst>
                </a:gridCol>
                <a:gridCol w="1280160">
                  <a:extLst>
                    <a:ext uri="{9D8B030D-6E8A-4147-A177-3AD203B41FA5}">
                      <a16:colId xmlns:a16="http://schemas.microsoft.com/office/drawing/2014/main" val="3153299552"/>
                    </a:ext>
                  </a:extLst>
                </a:gridCol>
                <a:gridCol w="5070530">
                  <a:extLst>
                    <a:ext uri="{9D8B030D-6E8A-4147-A177-3AD203B41FA5}">
                      <a16:colId xmlns:a16="http://schemas.microsoft.com/office/drawing/2014/main" val="3205094681"/>
                    </a:ext>
                  </a:extLst>
                </a:gridCol>
              </a:tblGrid>
              <a:tr h="4572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Calibri Light" panose="020F0302020204030204" pitchFamily="34" charset="0"/>
                          <a:ea typeface="+mn-ea"/>
                          <a:cs typeface="Calibri Light" panose="020F0302020204030204" pitchFamily="34" charset="0"/>
                        </a:rPr>
                        <a:t>VA Governance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3BE"/>
                    </a:solidFill>
                  </a:tcPr>
                </a:tc>
                <a:tc>
                  <a:txBody>
                    <a:bodyPr/>
                    <a:lstStyle/>
                    <a:p>
                      <a:pPr marL="0" marR="0" lvl="1" indent="0" algn="l" defTabSz="177800" rtl="0" eaLnBrk="1" fontAlgn="auto" latinLnBrk="0" hangingPunct="1">
                        <a:lnSpc>
                          <a:spcPct val="90000"/>
                        </a:lnSpc>
                        <a:spcBef>
                          <a:spcPct val="0"/>
                        </a:spcBef>
                        <a:spcAft>
                          <a:spcPct val="15000"/>
                        </a:spcAft>
                        <a:buClrTx/>
                        <a:buSzTx/>
                        <a:buFontTx/>
                        <a:buNone/>
                        <a:tabLst/>
                        <a:defRPr/>
                      </a:pPr>
                      <a:r>
                        <a:rPr kumimoji="0" lang="en-US" sz="900" b="1"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Hardwires CX data into VA strategy and decision-making</a:t>
                      </a:r>
                      <a:r>
                        <a:rPr kumimoji="0" lang="en-US" sz="900" b="0" i="0" u="none" strike="noStrike" kern="1200" cap="none" spc="0" normalizeH="0" baseline="0" noProof="0" dirty="0">
                          <a:ln>
                            <a:noFill/>
                          </a:ln>
                          <a:solidFill>
                            <a:srgbClr val="003F72"/>
                          </a:solidFill>
                          <a:effectLst/>
                          <a:uLnTx/>
                          <a:uFillTx/>
                          <a:latin typeface="Calibri Light" panose="020F0302020204030204" pitchFamily="34" charset="0"/>
                          <a:ea typeface="+mn-ea"/>
                          <a:cs typeface="Calibri Light" panose="020F0302020204030204" pitchFamily="34" charset="0"/>
                        </a:rPr>
                        <a:t>, to include for the Navigator Initiative.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85000"/>
                          </a:schemeClr>
                        </a:gs>
                        <a:gs pos="63000">
                          <a:schemeClr val="bg1"/>
                        </a:gs>
                      </a:gsLst>
                      <a:lin ang="0" scaled="1"/>
                    </a:gradFill>
                  </a:tcPr>
                </a:tc>
                <a:extLst>
                  <a:ext uri="{0D108BD9-81ED-4DB2-BD59-A6C34878D82A}">
                    <a16:rowId xmlns:a16="http://schemas.microsoft.com/office/drawing/2014/main" val="3443928947"/>
                  </a:ext>
                </a:extLst>
              </a:tr>
            </a:tbl>
          </a:graphicData>
        </a:graphic>
      </p:graphicFrame>
      <p:sp>
        <p:nvSpPr>
          <p:cNvPr id="9" name="Arrow: Bent 8">
            <a:extLst>
              <a:ext uri="{FF2B5EF4-FFF2-40B4-BE49-F238E27FC236}">
                <a16:creationId xmlns:a16="http://schemas.microsoft.com/office/drawing/2014/main" id="{6706B432-7501-48C4-AC05-913808D87671}"/>
              </a:ext>
            </a:extLst>
          </p:cNvPr>
          <p:cNvSpPr/>
          <p:nvPr/>
        </p:nvSpPr>
        <p:spPr>
          <a:xfrm flipV="1">
            <a:off x="529590" y="1548016"/>
            <a:ext cx="381000" cy="347472"/>
          </a:xfrm>
          <a:prstGeom prst="bentArrow">
            <a:avLst>
              <a:gd name="adj1" fmla="val 25000"/>
              <a:gd name="adj2" fmla="val 28289"/>
              <a:gd name="adj3" fmla="val 25000"/>
              <a:gd name="adj4" fmla="val 0"/>
            </a:avLst>
          </a:prstGeom>
          <a:solidFill>
            <a:srgbClr val="003F72"/>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0" name="Arrow: Bent 39">
            <a:extLst>
              <a:ext uri="{FF2B5EF4-FFF2-40B4-BE49-F238E27FC236}">
                <a16:creationId xmlns:a16="http://schemas.microsoft.com/office/drawing/2014/main" id="{469253FD-42B3-4B54-A097-8E5C60F79FD1}"/>
              </a:ext>
            </a:extLst>
          </p:cNvPr>
          <p:cNvSpPr/>
          <p:nvPr/>
        </p:nvSpPr>
        <p:spPr>
          <a:xfrm flipV="1">
            <a:off x="965200" y="2040138"/>
            <a:ext cx="381000" cy="347472"/>
          </a:xfrm>
          <a:prstGeom prst="bentArrow">
            <a:avLst>
              <a:gd name="adj1" fmla="val 25000"/>
              <a:gd name="adj2" fmla="val 28289"/>
              <a:gd name="adj3" fmla="val 25000"/>
              <a:gd name="adj4" fmla="val 0"/>
            </a:avLst>
          </a:prstGeom>
          <a:solidFill>
            <a:srgbClr val="003F72"/>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3" name="Arrow: Bent 42">
            <a:extLst>
              <a:ext uri="{FF2B5EF4-FFF2-40B4-BE49-F238E27FC236}">
                <a16:creationId xmlns:a16="http://schemas.microsoft.com/office/drawing/2014/main" id="{D45DB5F1-CB08-4B00-8B22-91DB74F7F529}"/>
              </a:ext>
            </a:extLst>
          </p:cNvPr>
          <p:cNvSpPr/>
          <p:nvPr/>
        </p:nvSpPr>
        <p:spPr>
          <a:xfrm flipV="1">
            <a:off x="1894150" y="3135621"/>
            <a:ext cx="381000" cy="347472"/>
          </a:xfrm>
          <a:prstGeom prst="bentArrow">
            <a:avLst>
              <a:gd name="adj1" fmla="val 25000"/>
              <a:gd name="adj2" fmla="val 28289"/>
              <a:gd name="adj3" fmla="val 25000"/>
              <a:gd name="adj4" fmla="val 0"/>
            </a:avLst>
          </a:prstGeom>
          <a:solidFill>
            <a:srgbClr val="003F72"/>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4" name="Arrow: Bent 43">
            <a:extLst>
              <a:ext uri="{FF2B5EF4-FFF2-40B4-BE49-F238E27FC236}">
                <a16:creationId xmlns:a16="http://schemas.microsoft.com/office/drawing/2014/main" id="{344E27AF-3C29-457C-ACFB-CE22BA229081}"/>
              </a:ext>
            </a:extLst>
          </p:cNvPr>
          <p:cNvSpPr/>
          <p:nvPr/>
        </p:nvSpPr>
        <p:spPr>
          <a:xfrm flipV="1">
            <a:off x="2351350" y="3638155"/>
            <a:ext cx="381000" cy="347472"/>
          </a:xfrm>
          <a:prstGeom prst="bentArrow">
            <a:avLst>
              <a:gd name="adj1" fmla="val 25000"/>
              <a:gd name="adj2" fmla="val 28289"/>
              <a:gd name="adj3" fmla="val 25000"/>
              <a:gd name="adj4" fmla="val 0"/>
            </a:avLst>
          </a:prstGeom>
          <a:solidFill>
            <a:srgbClr val="003F72"/>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5" name="Arrow: Bent 44">
            <a:extLst>
              <a:ext uri="{FF2B5EF4-FFF2-40B4-BE49-F238E27FC236}">
                <a16:creationId xmlns:a16="http://schemas.microsoft.com/office/drawing/2014/main" id="{AE52E06A-FDD5-4E01-A4E3-EF87F0427B37}"/>
              </a:ext>
            </a:extLst>
          </p:cNvPr>
          <p:cNvSpPr/>
          <p:nvPr/>
        </p:nvSpPr>
        <p:spPr>
          <a:xfrm flipV="1">
            <a:off x="2800156" y="4117058"/>
            <a:ext cx="381000" cy="347472"/>
          </a:xfrm>
          <a:prstGeom prst="bentArrow">
            <a:avLst>
              <a:gd name="adj1" fmla="val 25000"/>
              <a:gd name="adj2" fmla="val 28289"/>
              <a:gd name="adj3" fmla="val 25000"/>
              <a:gd name="adj4" fmla="val 0"/>
            </a:avLst>
          </a:prstGeom>
          <a:solidFill>
            <a:srgbClr val="003F72"/>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3" name="TextBox 52">
            <a:extLst>
              <a:ext uri="{FF2B5EF4-FFF2-40B4-BE49-F238E27FC236}">
                <a16:creationId xmlns:a16="http://schemas.microsoft.com/office/drawing/2014/main" id="{FF619AE4-AD49-43B1-90FB-DA319DC5A7CF}"/>
              </a:ext>
            </a:extLst>
          </p:cNvPr>
          <p:cNvSpPr txBox="1"/>
          <p:nvPr/>
        </p:nvSpPr>
        <p:spPr>
          <a:xfrm>
            <a:off x="53836" y="4388934"/>
            <a:ext cx="3211914" cy="707886"/>
          </a:xfrm>
          <a:prstGeom prst="rect">
            <a:avLst/>
          </a:prstGeom>
          <a:noFill/>
        </p:spPr>
        <p:txBody>
          <a:bodyPr wrap="square" rtlCol="0">
            <a:spAutoFit/>
          </a:bodyPr>
          <a:lstStyle/>
          <a:p>
            <a:r>
              <a:rPr lang="en-US" sz="1000" b="1" dirty="0">
                <a:solidFill>
                  <a:srgbClr val="003F72"/>
                </a:solidFill>
              </a:rPr>
              <a:t>Additional driver in the pipeline:</a:t>
            </a:r>
          </a:p>
          <a:p>
            <a:pPr marL="228600" indent="-114300">
              <a:buFont typeface="Arial" panose="020B0604020202020204" pitchFamily="34" charset="0"/>
              <a:buChar char="•"/>
            </a:pPr>
            <a:r>
              <a:rPr lang="en-US" sz="1000" b="1" dirty="0">
                <a:solidFill>
                  <a:srgbClr val="003F72"/>
                </a:solidFill>
              </a:rPr>
              <a:t>Trust in Public Service (TIPS) Act</a:t>
            </a:r>
            <a:r>
              <a:rPr lang="en-US" sz="1000" dirty="0">
                <a:solidFill>
                  <a:srgbClr val="003F72"/>
                </a:solidFill>
              </a:rPr>
              <a:t>, if passed, would require Federal agencies to collect CX data and use it for service recovery and performance improvement.</a:t>
            </a:r>
          </a:p>
        </p:txBody>
      </p:sp>
    </p:spTree>
    <p:extLst>
      <p:ext uri="{BB962C8B-B14F-4D97-AF65-F5344CB8AC3E}">
        <p14:creationId xmlns:p14="http://schemas.microsoft.com/office/powerpoint/2010/main" val="145421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9144000" cy="571500"/>
          </a:xfrm>
        </p:spPr>
        <p:txBody>
          <a:bodyPr>
            <a:noAutofit/>
          </a:bodyPr>
          <a:lstStyle/>
          <a:p>
            <a:r>
              <a:rPr lang="en-US" dirty="0"/>
              <a:t>VA CX Strategy </a:t>
            </a:r>
          </a:p>
        </p:txBody>
      </p:sp>
      <p:sp>
        <p:nvSpPr>
          <p:cNvPr id="4" name="TextBox 3"/>
          <p:cNvSpPr txBox="1"/>
          <p:nvPr/>
        </p:nvSpPr>
        <p:spPr>
          <a:xfrm>
            <a:off x="4622800" y="819150"/>
            <a:ext cx="5029200" cy="4101123"/>
          </a:xfrm>
          <a:prstGeom prst="rect">
            <a:avLst/>
          </a:prstGeom>
          <a:noFill/>
        </p:spPr>
        <p:txBody>
          <a:bodyPr wrap="square" rtlCol="0">
            <a:spAutoFit/>
          </a:bodyPr>
          <a:lstStyle/>
          <a:p>
            <a:pPr>
              <a:defRPr/>
            </a:pPr>
            <a:r>
              <a:rPr lang="en-US" sz="1600" dirty="0">
                <a:solidFill>
                  <a:srgbClr val="003F72"/>
                </a:solidFill>
                <a:latin typeface="Calibri"/>
              </a:rPr>
              <a:t>Pursuant to VA Directive 0010: VA Customer Experience  (December 7, 2020) VA is strategically institutionalizing CX goals in policy and operational decision-making to deliver exceptional customer experiences along 3 key pillars:</a:t>
            </a:r>
          </a:p>
          <a:p>
            <a:pPr>
              <a:defRPr/>
            </a:pPr>
            <a:endParaRPr lang="en-US" sz="1050" dirty="0">
              <a:solidFill>
                <a:srgbClr val="003F72"/>
              </a:solidFill>
              <a:latin typeface="Calibri"/>
            </a:endParaRPr>
          </a:p>
          <a:p>
            <a:pPr marL="457200" indent="-223838">
              <a:buFont typeface="+mj-lt"/>
              <a:buAutoNum type="arabicParenR"/>
              <a:defRPr/>
            </a:pPr>
            <a:r>
              <a:rPr lang="en-US" sz="1600" b="1" dirty="0">
                <a:solidFill>
                  <a:srgbClr val="003F72"/>
                </a:solidFill>
                <a:latin typeface="Calibri"/>
              </a:rPr>
              <a:t>Pillar I: CX Core Capabilities &amp; Framework</a:t>
            </a:r>
            <a:r>
              <a:rPr lang="en-US" sz="1600" dirty="0">
                <a:solidFill>
                  <a:srgbClr val="003F72"/>
                </a:solidFill>
                <a:latin typeface="Calibri"/>
              </a:rPr>
              <a:t> </a:t>
            </a:r>
            <a:br>
              <a:rPr lang="en-US" sz="1600" dirty="0">
                <a:solidFill>
                  <a:srgbClr val="003F72"/>
                </a:solidFill>
                <a:latin typeface="Calibri"/>
              </a:rPr>
            </a:br>
            <a:r>
              <a:rPr lang="en-US" sz="1400" dirty="0">
                <a:solidFill>
                  <a:srgbClr val="003F72"/>
                </a:solidFill>
                <a:latin typeface="Calibri"/>
              </a:rPr>
              <a:t>Drives improvements to individual service recovery and systems performance improvement using industry best practices and CX insights (i.e., human-centered design (HCD), CX data)</a:t>
            </a:r>
          </a:p>
          <a:p>
            <a:pPr marL="457200" indent="-223838">
              <a:buFont typeface="+mj-lt"/>
              <a:buAutoNum type="arabicParenR"/>
              <a:defRPr/>
            </a:pPr>
            <a:endParaRPr lang="en-US" sz="1000" dirty="0">
              <a:solidFill>
                <a:srgbClr val="003F72"/>
              </a:solidFill>
              <a:latin typeface="Calibri"/>
            </a:endParaRPr>
          </a:p>
          <a:p>
            <a:pPr marL="457200" indent="-223838">
              <a:buFont typeface="+mj-lt"/>
              <a:buAutoNum type="arabicParenR"/>
              <a:defRPr/>
            </a:pPr>
            <a:r>
              <a:rPr lang="en-US" sz="1600" b="1" dirty="0">
                <a:solidFill>
                  <a:srgbClr val="003F72"/>
                </a:solidFill>
                <a:latin typeface="Calibri"/>
              </a:rPr>
              <a:t>Pillar II: CX Governance</a:t>
            </a:r>
            <a:br>
              <a:rPr lang="en-US" sz="1600" dirty="0">
                <a:solidFill>
                  <a:srgbClr val="003F72"/>
                </a:solidFill>
                <a:latin typeface="Calibri"/>
              </a:rPr>
            </a:br>
            <a:r>
              <a:rPr lang="en-US" sz="1400" dirty="0">
                <a:solidFill>
                  <a:srgbClr val="003F72"/>
                </a:solidFill>
                <a:latin typeface="Calibri"/>
              </a:rPr>
              <a:t>Hardwires CX data and insights into VA strategy, </a:t>
            </a:r>
            <a:br>
              <a:rPr lang="en-US" sz="1400" dirty="0">
                <a:solidFill>
                  <a:srgbClr val="003F72"/>
                </a:solidFill>
                <a:latin typeface="Calibri"/>
              </a:rPr>
            </a:br>
            <a:r>
              <a:rPr lang="en-US" sz="1400" dirty="0">
                <a:solidFill>
                  <a:srgbClr val="003F72"/>
                </a:solidFill>
                <a:latin typeface="Calibri"/>
              </a:rPr>
              <a:t>decision-making and management</a:t>
            </a:r>
          </a:p>
          <a:p>
            <a:pPr marL="457200" indent="-223838">
              <a:buFont typeface="+mj-lt"/>
              <a:buAutoNum type="arabicParenR"/>
              <a:defRPr/>
            </a:pPr>
            <a:endParaRPr lang="en-US" sz="1000" dirty="0">
              <a:solidFill>
                <a:srgbClr val="003F72"/>
              </a:solidFill>
              <a:latin typeface="Calibri"/>
            </a:endParaRPr>
          </a:p>
          <a:p>
            <a:pPr marL="457200" indent="-223838">
              <a:buFont typeface="+mj-lt"/>
              <a:buAutoNum type="arabicParenR"/>
              <a:defRPr/>
            </a:pPr>
            <a:r>
              <a:rPr lang="en-US" sz="1600" b="1" dirty="0">
                <a:solidFill>
                  <a:srgbClr val="003F72"/>
                </a:solidFill>
                <a:latin typeface="Calibri"/>
              </a:rPr>
              <a:t>Pillar III: CX Accountability</a:t>
            </a:r>
            <a:r>
              <a:rPr lang="en-US" sz="1600" dirty="0">
                <a:solidFill>
                  <a:srgbClr val="003F72"/>
                </a:solidFill>
                <a:latin typeface="Calibri"/>
              </a:rPr>
              <a:t> </a:t>
            </a:r>
            <a:br>
              <a:rPr lang="en-US" sz="1600" dirty="0">
                <a:solidFill>
                  <a:srgbClr val="003F72"/>
                </a:solidFill>
                <a:latin typeface="Calibri"/>
              </a:rPr>
            </a:br>
            <a:r>
              <a:rPr lang="en-US" sz="1400" dirty="0">
                <a:solidFill>
                  <a:srgbClr val="003F72"/>
                </a:solidFill>
                <a:latin typeface="Calibri"/>
              </a:rPr>
              <a:t>Infuses CX into performance metrics, budget strategy, policy and operations</a:t>
            </a:r>
            <a:endParaRPr lang="en-US" sz="1600" dirty="0">
              <a:solidFill>
                <a:srgbClr val="003F72"/>
              </a:solidFill>
              <a:latin typeface="Calibri"/>
            </a:endParaRPr>
          </a:p>
        </p:txBody>
      </p:sp>
      <p:pic>
        <p:nvPicPr>
          <p:cNvPr id="5" name="Picture 4">
            <a:extLst>
              <a:ext uri="{FF2B5EF4-FFF2-40B4-BE49-F238E27FC236}">
                <a16:creationId xmlns:a16="http://schemas.microsoft.com/office/drawing/2014/main" id="{61A63758-8F41-426E-A91D-AA3CAEB19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819150"/>
            <a:ext cx="4076700" cy="4076700"/>
          </a:xfrm>
          <a:prstGeom prst="rect">
            <a:avLst/>
          </a:prstGeom>
        </p:spPr>
      </p:pic>
    </p:spTree>
    <p:extLst>
      <p:ext uri="{BB962C8B-B14F-4D97-AF65-F5344CB8AC3E}">
        <p14:creationId xmlns:p14="http://schemas.microsoft.com/office/powerpoint/2010/main" val="3407219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FA9F2A81D4FA489C96D0F256CF97C1" ma:contentTypeVersion="7" ma:contentTypeDescription="Create a new document." ma:contentTypeScope="" ma:versionID="c52bfa9515cdc5e7c6032ce70139f299">
  <xsd:schema xmlns:xsd="http://www.w3.org/2001/XMLSchema" xmlns:xs="http://www.w3.org/2001/XMLSchema" xmlns:p="http://schemas.microsoft.com/office/2006/metadata/properties" xmlns:ns2="be6b9dd9-377e-4b9b-aa72-783e1c5420d7" targetNamespace="http://schemas.microsoft.com/office/2006/metadata/properties" ma:root="true" ma:fieldsID="5d1c83483a637fba77d6e112d1364086" ns2:_="">
    <xsd:import namespace="be6b9dd9-377e-4b9b-aa72-783e1c5420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b9dd9-377e-4b9b-aa72-783e1c5420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ABBC1-510B-498E-8648-BB5C1F939242}">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be6b9dd9-377e-4b9b-aa72-783e1c5420d7"/>
    <ds:schemaRef ds:uri="http://www.w3.org/XML/1998/namespace"/>
    <ds:schemaRef ds:uri="http://purl.org/dc/terms/"/>
  </ds:schemaRefs>
</ds:datastoreItem>
</file>

<file path=customXml/itemProps2.xml><?xml version="1.0" encoding="utf-8"?>
<ds:datastoreItem xmlns:ds="http://schemas.openxmlformats.org/officeDocument/2006/customXml" ds:itemID="{37D74F4B-E7FA-4696-B07E-F98EC0E50E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6b9dd9-377e-4b9b-aa72-783e1c5420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54EB79-0DCF-40E4-877B-24A99FE1C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42539</TotalTime>
  <Words>4285</Words>
  <Application>Microsoft Office PowerPoint</Application>
  <PresentationFormat>Custom</PresentationFormat>
  <Paragraphs>410</Paragraphs>
  <Slides>25</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Calibri Light</vt:lpstr>
      <vt:lpstr>Franklin Gothic Medium</vt:lpstr>
      <vt:lpstr>Georgia</vt:lpstr>
      <vt:lpstr>Roboto</vt:lpstr>
      <vt:lpstr>Wingdings</vt:lpstr>
      <vt:lpstr>Wingdings 3</vt:lpstr>
      <vt:lpstr>41_Office Theme</vt:lpstr>
      <vt:lpstr>think-cell Slide</vt:lpstr>
      <vt:lpstr>PowerPoint Presentation</vt:lpstr>
      <vt:lpstr>VA’s Customer Experience Journey Line </vt:lpstr>
      <vt:lpstr>VEO Vision &amp; Mission</vt:lpstr>
      <vt:lpstr>Driving the Delivery of VA Services from the Veteran’s Perspective</vt:lpstr>
      <vt:lpstr>VEO Structure</vt:lpstr>
      <vt:lpstr>PowerPoint Presentation</vt:lpstr>
      <vt:lpstr>VA CX Principles </vt:lpstr>
      <vt:lpstr>Drivers of CX at VA</vt:lpstr>
      <vt:lpstr>VA CX Strategy </vt:lpstr>
      <vt:lpstr>PowerPoint Presentation</vt:lpstr>
      <vt:lpstr>VA CX Core Capabilities</vt:lpstr>
      <vt:lpstr>VA CX Framework</vt:lpstr>
      <vt:lpstr>PowerPoint Presentation</vt:lpstr>
      <vt:lpstr>CX Data: Human-Centered Design (HCD) </vt:lpstr>
      <vt:lpstr>CX Data: Digital Listening</vt:lpstr>
      <vt:lpstr>CX Tools</vt:lpstr>
      <vt:lpstr>CX Technology</vt:lpstr>
      <vt:lpstr>CX Engagement</vt:lpstr>
      <vt:lpstr>VA-Wide Trust Survey  Results Since FY 2016 Q2</vt:lpstr>
      <vt:lpstr>PowerPoint Presentation</vt:lpstr>
      <vt:lpstr>Improving the Employee Experience (EX)</vt:lpstr>
      <vt:lpstr>PowerPoint Presentation</vt:lpstr>
      <vt:lpstr>Pillar II: CX Governance and Pillar III: CX Accountability</vt:lpstr>
      <vt:lpstr>Resources and References</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Christopher Macinkowicz</cp:lastModifiedBy>
  <cp:revision>1728</cp:revision>
  <cp:lastPrinted>2021-02-10T18:33:36Z</cp:lastPrinted>
  <dcterms:created xsi:type="dcterms:W3CDTF">2016-05-04T17:57:56Z</dcterms:created>
  <dcterms:modified xsi:type="dcterms:W3CDTF">2021-09-17T12:45:34Z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0x010100C7FA9F2A81D4FA489C96D0F256CF97C1</vt:lpwstr>
  </property>
  <property fmtid="{D5CDD505-2E9C-101B-9397-08002B2CF9AE}" pid="3" name="Jive_LatestUserAccountName">
    <vt:lpwstr>timothy.hudak@va.gov</vt:lpwstr>
  </property>
  <property fmtid="{D5CDD505-2E9C-101B-9397-08002B2CF9AE}" pid="4" name="Offisync_UpdateToken">
    <vt:lpwstr>1</vt:lpwstr>
  </property>
  <property fmtid="{D5CDD505-2E9C-101B-9397-08002B2CF9AE}" pid="5" name="Jive_VersionGuid">
    <vt:lpwstr>b66734f3-f159-4a54-897a-c2e90be71480</vt:lpwstr>
  </property>
  <property fmtid="{D5CDD505-2E9C-101B-9397-08002B2CF9AE}" pid="6" name="Offisync_ServerID">
    <vt:lpwstr>446f515a-9a89-47c2-a980-3adc02941f76</vt:lpwstr>
  </property>
  <property fmtid="{D5CDD505-2E9C-101B-9397-08002B2CF9AE}" pid="7" name="Offisync_ProviderInitializationData">
    <vt:lpwstr>https://www.vapulse.net</vt:lpwstr>
  </property>
  <property fmtid="{D5CDD505-2E9C-101B-9397-08002B2CF9AE}" pid="8" name="Offisync_UniqueId">
    <vt:lpwstr>138170</vt:lpwstr>
  </property>
</Properties>
</file>