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1" r:id="rId4"/>
  </p:sldMasterIdLst>
  <p:notesMasterIdLst>
    <p:notesMasterId r:id="rId19"/>
  </p:notesMasterIdLst>
  <p:sldIdLst>
    <p:sldId id="1439" r:id="rId5"/>
    <p:sldId id="1545" r:id="rId6"/>
    <p:sldId id="1543" r:id="rId7"/>
    <p:sldId id="1536" r:id="rId8"/>
    <p:sldId id="1537" r:id="rId9"/>
    <p:sldId id="1538" r:id="rId10"/>
    <p:sldId id="1540" r:id="rId11"/>
    <p:sldId id="1539" r:id="rId12"/>
    <p:sldId id="1525" r:id="rId13"/>
    <p:sldId id="1542" r:id="rId14"/>
    <p:sldId id="1523" r:id="rId15"/>
    <p:sldId id="1528" r:id="rId16"/>
    <p:sldId id="1544" r:id="rId17"/>
    <p:sldId id="295" r:id="rId1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7D5E724C-940D-4EE4-A28A-8987FF310900}">
          <p14:sldIdLst/>
        </p14:section>
        <p14:section name="Section 1" id="{1E14BDC2-9399-4027-9CC7-382D2F34F0A9}">
          <p14:sldIdLst>
            <p14:sldId id="1439"/>
            <p14:sldId id="1545"/>
            <p14:sldId id="1543"/>
            <p14:sldId id="1536"/>
            <p14:sldId id="1537"/>
            <p14:sldId id="1538"/>
            <p14:sldId id="1540"/>
            <p14:sldId id="1539"/>
            <p14:sldId id="1525"/>
            <p14:sldId id="1542"/>
            <p14:sldId id="1523"/>
            <p14:sldId id="1528"/>
            <p14:sldId id="1544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away, Martin J (BVA)" initials="CMJ(" lastIdx="4" clrIdx="0">
    <p:extLst>
      <p:ext uri="{19B8F6BF-5375-455C-9EA6-DF929625EA0E}">
        <p15:presenceInfo xmlns:p15="http://schemas.microsoft.com/office/powerpoint/2012/main" userId="S::Martin.Caraway@va.gov::961c05fe-eb13-4d77-909b-69756823ca90" providerId="AD"/>
      </p:ext>
    </p:extLst>
  </p:cmAuthor>
  <p:cmAuthor id="2" name="Snyder, Jill" initials="SJ" lastIdx="1" clrIdx="1">
    <p:extLst>
      <p:ext uri="{19B8F6BF-5375-455C-9EA6-DF929625EA0E}">
        <p15:presenceInfo xmlns:p15="http://schemas.microsoft.com/office/powerpoint/2012/main" userId="S::Jill.Snyder@va.gov::4c089a80-6363-4ffe-bfe8-f85b56715692" providerId="AD"/>
      </p:ext>
    </p:extLst>
  </p:cmAuthor>
  <p:cmAuthor id="3" name="Mozingo, Katy" initials="MK" lastIdx="1" clrIdx="2">
    <p:extLst>
      <p:ext uri="{19B8F6BF-5375-455C-9EA6-DF929625EA0E}">
        <p15:presenceInfo xmlns:p15="http://schemas.microsoft.com/office/powerpoint/2012/main" userId="S::katy.mozingo@va.gov::28ecd424-fbdf-4234-885f-8f6bcf049c7d" providerId="AD"/>
      </p:ext>
    </p:extLst>
  </p:cmAuthor>
  <p:cmAuthor id="4" name="Green, Eric" initials="GE" lastIdx="1" clrIdx="3">
    <p:extLst>
      <p:ext uri="{19B8F6BF-5375-455C-9EA6-DF929625EA0E}">
        <p15:presenceInfo xmlns:p15="http://schemas.microsoft.com/office/powerpoint/2012/main" userId="S::Eric.Green2@va.gov::341bd4a0-e82c-4ee1-8085-32402cf51b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D200"/>
    <a:srgbClr val="B381D9"/>
    <a:srgbClr val="669900"/>
    <a:srgbClr val="75B000"/>
    <a:srgbClr val="ED4545"/>
    <a:srgbClr val="F06262"/>
    <a:srgbClr val="0082BC"/>
    <a:srgbClr val="446FFA"/>
    <a:srgbClr val="FFFFFF"/>
    <a:srgbClr val="003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0" autoAdjust="0"/>
    <p:restoredTop sz="59459" autoAdjust="0"/>
  </p:normalViewPr>
  <p:slideViewPr>
    <p:cSldViewPr snapToGrid="0">
      <p:cViewPr varScale="1">
        <p:scale>
          <a:sx n="122" d="100"/>
          <a:sy n="122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1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337652198609502"/>
          <c:y val="0.15154752627790632"/>
          <c:w val="0.33324687112220169"/>
          <c:h val="0.77825630897781373"/>
        </c:manualLayout>
      </c:layout>
      <c:pieChart>
        <c:varyColors val="1"/>
        <c:ser>
          <c:idx val="0"/>
          <c:order val="0"/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tx2"/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AF0C-43A4-8EA7-28177B76CE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AF0C-43A4-8EA7-28177B76CED2}"/>
              </c:ext>
            </c:extLst>
          </c:dPt>
          <c:dLbls>
            <c:dLbl>
              <c:idx val="0"/>
              <c:layout>
                <c:manualLayout>
                  <c:x val="-8.2358524968829103E-2"/>
                  <c:y val="3.91661263362025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0C-43A4-8EA7-28177B76CED2}"/>
                </c:ext>
              </c:extLst>
            </c:dLbl>
            <c:dLbl>
              <c:idx val="1"/>
              <c:layout>
                <c:manualLayout>
                  <c:x val="9.7709628762963449E-2"/>
                  <c:y val="-0.1144572603560034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0C-43A4-8EA7-28177B76CE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Sheet1!$A$1:$B$1</c:f>
              <c:strCache>
                <c:ptCount val="2"/>
                <c:pt idx="0">
                  <c:v> Hearings </c:v>
                </c:pt>
                <c:pt idx="1">
                  <c:v> Non Hearings </c:v>
                </c:pt>
              </c:strCache>
            </c:strRef>
          </c:cat>
          <c:val>
            <c:numRef>
              <c:f>Sheet1!$A$2:$B$2</c:f>
              <c:numCache>
                <c:formatCode>_(* #,##0_);_(* \(#,##0\);_(* "-"??_);_(@_)</c:formatCode>
                <c:ptCount val="2"/>
                <c:pt idx="0">
                  <c:v>85212</c:v>
                </c:pt>
                <c:pt idx="1">
                  <c:v>114423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0C-43A4-8EA7-28177B76CED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National</a:t>
            </a:r>
            <a:r>
              <a:rPr lang="en-US" b="1" baseline="0" dirty="0">
                <a:solidFill>
                  <a:schemeClr val="tx1"/>
                </a:solidFill>
              </a:rPr>
              <a:t> Hearing Trends FY 2021</a:t>
            </a:r>
            <a:endParaRPr lang="en-US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Cancelled/Withdrawn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BF7-4E20-A967-FBC199F131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00-4ED0-8245-114AFB1C8D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BF7-4E20-A967-FBC199F1316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F7-4E20-A967-FBC199F1316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F00-4ED0-8245-114AFB1C8D08}"/>
              </c:ext>
            </c:extLst>
          </c:dPt>
          <c:dLbls>
            <c:dLbl>
              <c:idx val="0"/>
              <c:layout>
                <c:manualLayout>
                  <c:x val="-0.17892804333017662"/>
                  <c:y val="0.1511087645855657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362591171144228"/>
                      <c:h val="0.123965402134425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2BF7-4E20-A967-FBC199F1316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BF7-4E20-A967-FBC199F1316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BF7-4E20-A967-FBC199F131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4"/>
                <c:pt idx="0">
                  <c:v>Cancelled/Withdrawn</c:v>
                </c:pt>
                <c:pt idx="1">
                  <c:v>Held</c:v>
                </c:pt>
                <c:pt idx="2">
                  <c:v>No Show</c:v>
                </c:pt>
                <c:pt idx="3">
                  <c:v>Postponed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4143</c:v>
                </c:pt>
                <c:pt idx="1">
                  <c:v>23777</c:v>
                </c:pt>
                <c:pt idx="2">
                  <c:v>1534</c:v>
                </c:pt>
                <c:pt idx="3">
                  <c:v>12489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F7-4E20-A967-FBC199F13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FY 2022 Appeals Adjudicated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Goal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480-4066-A18F-D9774D2D6C1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480-4066-A18F-D9774D2D6C18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1808AA56-28D2-44DC-8751-4A28F9585FA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480-4066-A18F-D9774D2D6C1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FYTD Goal
 thru Oct</c:v>
                </c:pt>
                <c:pt idx="1">
                  <c:v>Decisions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8643</c:v>
                </c:pt>
                <c:pt idx="1">
                  <c:v>6373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80-4066-A18F-D9774D2D6C1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92425400"/>
        <c:axId val="792420808"/>
      </c:barChart>
      <c:catAx>
        <c:axId val="792425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420808"/>
        <c:crosses val="autoZero"/>
        <c:auto val="1"/>
        <c:lblAlgn val="ctr"/>
        <c:lblOffset val="100"/>
        <c:noMultiLvlLbl val="0"/>
      </c:catAx>
      <c:valAx>
        <c:axId val="792420808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425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FY 2022 Hearings Held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65035184508836"/>
          <c:y val="0.13976151955058855"/>
          <c:w val="0.89434964815491158"/>
          <c:h val="0.67787635318158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Goal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1FF-4C8C-9915-4B97EFBD5D4D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1FF-4C8C-9915-4B97EFBD5D4D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FYTD Goal
thru Oct</c:v>
                </c:pt>
                <c:pt idx="1">
                  <c:v>Hearings Held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3900</c:v>
                </c:pt>
                <c:pt idx="1">
                  <c:v>3038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FF-4C8C-9915-4B97EFBD5D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92425400"/>
        <c:axId val="792420808"/>
      </c:barChart>
      <c:catAx>
        <c:axId val="792425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420808"/>
        <c:crosses val="autoZero"/>
        <c:auto val="1"/>
        <c:lblAlgn val="ctr"/>
        <c:lblOffset val="100"/>
        <c:noMultiLvlLbl val="0"/>
      </c:catAx>
      <c:valAx>
        <c:axId val="792420808"/>
        <c:scaling>
          <c:orientation val="minMax"/>
          <c:max val="6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425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/>
              <a:t>Legacy Hearings Pending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Goal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F05-450C-8316-C17A0B8AFA7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F05-450C-8316-C17A0B8AFA7C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1808AA56-28D2-44DC-8751-4A28F9585FA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F05-450C-8316-C17A0B8AFA7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 
(thru Oct)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75946</c:v>
                </c:pt>
                <c:pt idx="1">
                  <c:v>61791</c:v>
                </c:pt>
                <c:pt idx="2">
                  <c:v>55265</c:v>
                </c:pt>
                <c:pt idx="3">
                  <c:v>32574</c:v>
                </c:pt>
                <c:pt idx="4">
                  <c:v>29153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05-450C-8316-C17A0B8AFA7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92425400"/>
        <c:axId val="792420808"/>
      </c:barChart>
      <c:catAx>
        <c:axId val="792425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420808"/>
        <c:crosses val="autoZero"/>
        <c:auto val="1"/>
        <c:lblAlgn val="ctr"/>
        <c:lblOffset val="100"/>
        <c:noMultiLvlLbl val="0"/>
      </c:catAx>
      <c:valAx>
        <c:axId val="792420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92425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ysClr val="windowText" lastClr="000000"/>
                </a:solidFill>
              </a:rPr>
              <a:t>FY 2022 - AMA Decisions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Dispatched</a:t>
            </a:r>
          </a:p>
          <a:p>
            <a:pPr>
              <a:defRPr sz="2000"/>
            </a:pPr>
            <a:r>
              <a:rPr lang="en-US" sz="1200" b="1" baseline="0" dirty="0">
                <a:solidFill>
                  <a:sysClr val="windowText" lastClr="000000"/>
                </a:solidFill>
              </a:rPr>
              <a:t>(through Oct)</a:t>
            </a:r>
          </a:p>
        </c:rich>
      </c:tx>
      <c:layout>
        <c:manualLayout>
          <c:xMode val="edge"/>
          <c:yMode val="edge"/>
          <c:x val="0.26754000508001013"/>
          <c:y val="2.2553396120968776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750966613044338"/>
          <c:y val="0.16900693192008912"/>
          <c:w val="0.75277707222081114"/>
          <c:h val="0.64985812584237768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Sheet2!$D$1</c:f>
              <c:strCache>
                <c:ptCount val="1"/>
                <c:pt idx="0">
                  <c:v>Decisions Dispatched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Sheet2!$B$2:$B$5</c:f>
              <c:strCache>
                <c:ptCount val="4"/>
                <c:pt idx="0">
                  <c:v>Direct</c:v>
                </c:pt>
                <c:pt idx="1">
                  <c:v>Evidence</c:v>
                </c:pt>
                <c:pt idx="2">
                  <c:v>Hearing</c:v>
                </c:pt>
                <c:pt idx="3">
                  <c:v>Total</c:v>
                </c:pt>
              </c:strCache>
              <c:extLst/>
            </c:strRef>
          </c:cat>
          <c:val>
            <c:numRef>
              <c:f>Sheet2!$D$2:$D$5</c:f>
              <c:numCache>
                <c:formatCode>_(* #,##0_);_(* \(#,##0\);_(* "-"??_);_(@_)</c:formatCode>
                <c:ptCount val="4"/>
                <c:pt idx="0">
                  <c:v>631</c:v>
                </c:pt>
                <c:pt idx="1">
                  <c:v>214</c:v>
                </c:pt>
                <c:pt idx="2">
                  <c:v>412</c:v>
                </c:pt>
                <c:pt idx="3">
                  <c:v>1257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691-4CBA-8DF8-32010216B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9277992"/>
        <c:axId val="6092783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Sheet2!$C$1</c15:sqref>
                        </c15:formulaRef>
                      </c:ext>
                    </c:extLst>
                    <c:strCache>
                      <c:ptCount val="1"/>
                      <c:pt idx="0">
                        <c:v>Inventory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Sheet2!$B$2:$B$5</c15:sqref>
                        </c15:formulaRef>
                      </c:ext>
                    </c:extLst>
                    <c:strCache>
                      <c:ptCount val="4"/>
                      <c:pt idx="0">
                        <c:v>Direct</c:v>
                      </c:pt>
                      <c:pt idx="1">
                        <c:v>Evidence</c:v>
                      </c:pt>
                      <c:pt idx="2">
                        <c:v>Hearing</c:v>
                      </c:pt>
                      <c:pt idx="3">
                        <c:v>Total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Sheet2!$C$2:$C$5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28247</c:v>
                      </c:pt>
                      <c:pt idx="1">
                        <c:v>20807</c:v>
                      </c:pt>
                      <c:pt idx="2">
                        <c:v>60035</c:v>
                      </c:pt>
                      <c:pt idx="3">
                        <c:v>109089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691-4CBA-8DF8-32010216BEF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Sheet2!$E$1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Sheet2!$B$2:$B$5</c15:sqref>
                        </c15:formulaRef>
                      </c:ext>
                    </c:extLst>
                    <c:strCache>
                      <c:ptCount val="4"/>
                      <c:pt idx="0">
                        <c:v>Direct</c:v>
                      </c:pt>
                      <c:pt idx="1">
                        <c:v>Evidence</c:v>
                      </c:pt>
                      <c:pt idx="2">
                        <c:v>Hearing</c:v>
                      </c:pt>
                      <c:pt idx="3">
                        <c:v>Total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Sheet2!$E$2:$E$5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1691-4CBA-8DF8-32010216BEF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Sheet2!$F$1</c15:sqref>
                        </c15:formulaRef>
                      </c:ext>
                    </c:extLst>
                    <c:strCache>
                      <c:ptCount val="1"/>
                      <c:pt idx="0">
                        <c:v>AMA          Lane Choice %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Sheet2!$B$2:$B$5</c15:sqref>
                        </c15:formulaRef>
                      </c:ext>
                    </c:extLst>
                    <c:strCache>
                      <c:ptCount val="4"/>
                      <c:pt idx="0">
                        <c:v>Direct</c:v>
                      </c:pt>
                      <c:pt idx="1">
                        <c:v>Evidence</c:v>
                      </c:pt>
                      <c:pt idx="2">
                        <c:v>Hearing</c:v>
                      </c:pt>
                      <c:pt idx="3">
                        <c:v>Total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Sheet2!$F$2:$F$5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691-4CBA-8DF8-32010216BEF8}"/>
                  </c:ext>
                </c:extLst>
              </c15:ser>
            </c15:filteredBarSeries>
          </c:ext>
        </c:extLst>
      </c:barChart>
      <c:catAx>
        <c:axId val="609277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78320"/>
        <c:crosses val="autoZero"/>
        <c:auto val="1"/>
        <c:lblAlgn val="ctr"/>
        <c:lblOffset val="100"/>
        <c:noMultiLvlLbl val="0"/>
      </c:catAx>
      <c:valAx>
        <c:axId val="60927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77992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2848863435217"/>
          <c:y val="0"/>
          <c:w val="0.87696390743035291"/>
          <c:h val="0.9321685453843171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82B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223B-4BA3-BCFC-115012F67BF9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23B-4BA3-BCFC-115012F67BF9}"/>
              </c:ext>
            </c:extLst>
          </c:dPt>
          <c:dPt>
            <c:idx val="2"/>
            <c:bubble3D val="0"/>
            <c:spPr>
              <a:solidFill>
                <a:srgbClr val="B381D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23B-4BA3-BCFC-115012F67BF9}"/>
              </c:ext>
            </c:extLst>
          </c:dPt>
          <c:dLbls>
            <c:dLbl>
              <c:idx val="1"/>
              <c:layout>
                <c:manualLayout>
                  <c:x val="0.10114210353062979"/>
                  <c:y val="-0.1512878705582191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3B-4BA3-BCFC-115012F67B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Direct</c:v>
                </c:pt>
                <c:pt idx="1">
                  <c:v>Hearing</c:v>
                </c:pt>
                <c:pt idx="2">
                  <c:v>Evidence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28247</c:v>
                </c:pt>
                <c:pt idx="1">
                  <c:v>60035</c:v>
                </c:pt>
                <c:pt idx="2">
                  <c:v>20807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B-4BA3-BCFC-115012F67BF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72893657847148E-2"/>
          <c:y val="0.15295582883723563"/>
          <c:w val="0.93856216399251124"/>
          <c:h val="0.69111317430656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Legacy</c:v>
                </c:pt>
              </c:strCache>
            </c:strRef>
          </c:tx>
          <c:spPr>
            <a:ln w="50800" cap="rnd" cmpd="dbl">
              <a:solidFill>
                <a:srgbClr val="75B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6699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 
(through Oct)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0.45200000000000001</c:v>
                </c:pt>
                <c:pt idx="1">
                  <c:v>0.44600000000000001</c:v>
                </c:pt>
                <c:pt idx="2">
                  <c:v>0.43080000000000002</c:v>
                </c:pt>
                <c:pt idx="3">
                  <c:v>0.46700000000000003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1D-4939-882A-15D5D9D9EC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AMA</c:v>
                </c:pt>
              </c:strCache>
            </c:strRef>
          </c:tx>
          <c:spPr>
            <a:ln w="50800" cap="rnd" cmpd="dbl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 
(through Oct)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0.29399999999999998</c:v>
                </c:pt>
                <c:pt idx="1">
                  <c:v>0.313</c:v>
                </c:pt>
                <c:pt idx="2">
                  <c:v>0.32300000000000001</c:v>
                </c:pt>
                <c:pt idx="3">
                  <c:v>0.33600000000000002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1D-4939-882A-15D5D9D9EC8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08858648"/>
        <c:axId val="808858976"/>
      </c:lineChart>
      <c:catAx>
        <c:axId val="808858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858976"/>
        <c:crosses val="autoZero"/>
        <c:auto val="1"/>
        <c:lblAlgn val="ctr"/>
        <c:lblOffset val="100"/>
        <c:noMultiLvlLbl val="0"/>
      </c:catAx>
      <c:valAx>
        <c:axId val="80885897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858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65142819285327"/>
          <c:y val="4.9014212726282182E-2"/>
          <c:w val="0.40252066653089363"/>
          <c:h val="6.98934536869835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699340496350622E-2"/>
          <c:y val="3.9999796537060775E-2"/>
          <c:w val="0.94379394171628306"/>
          <c:h val="0.84357565769395104"/>
        </c:manualLayout>
      </c:layout>
      <c:lineChart>
        <c:grouping val="standard"/>
        <c:varyColors val="0"/>
        <c:ser>
          <c:idx val="1"/>
          <c:order val="0"/>
          <c:tx>
            <c:v>VA Actuals</c:v>
          </c:tx>
          <c:spPr>
            <a:ln w="38100" cap="rnd" cmpd="sng" algn="ctr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8476478688270416E-3"/>
                  <c:y val="-8.0219635125971522E-2"/>
                </c:manualLayout>
              </c:layout>
              <c:tx>
                <c:rich>
                  <a:bodyPr/>
                  <a:lstStyle/>
                  <a:p>
                    <a:r>
                      <a:rPr lang="it-IT" b="1" u="sng"/>
                      <a:t>VA Inventory</a:t>
                    </a:r>
                  </a:p>
                  <a:p>
                    <a:r>
                      <a:rPr lang="it-IT" b="1" u="sng"/>
                      <a:t>Nov 2017</a:t>
                    </a:r>
                  </a:p>
                  <a:p>
                    <a:fld id="{D183723F-E3C4-42CB-B6C9-8EF2BCB9D757}" type="VALUE">
                      <a:rPr lang="it-IT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B0-4C26-97AD-41855AF01D5B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8.4636865976114556E-2"/>
                      <c:h val="0.103742102329038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BB0-4C26-97AD-41855AF01D5B}"/>
                </c:ext>
              </c:extLst>
            </c:dLbl>
            <c:dLbl>
              <c:idx val="46"/>
              <c:layout>
                <c:manualLayout>
                  <c:x val="-7.3976546597426557E-2"/>
                  <c:y val="-7.9821287915639791E-2"/>
                </c:manualLayout>
              </c:layout>
              <c:tx>
                <c:rich>
                  <a:bodyPr/>
                  <a:lstStyle/>
                  <a:p>
                    <a:r>
                      <a:rPr lang="en-US" u="sng" dirty="0"/>
                      <a:t>End of FY 2021</a:t>
                    </a:r>
                  </a:p>
                  <a:p>
                    <a:fld id="{78D86C3E-8C8F-4E7F-9D1E-9D345085402B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BB0-4C26-97AD-41855AF01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'Legacy Takedown Projection'!$N$18:$N$79</c:f>
              <c:numCache>
                <c:formatCode>mmm\-yy</c:formatCode>
                <c:ptCount val="62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  <c:pt idx="7">
                  <c:v>43252</c:v>
                </c:pt>
                <c:pt idx="8">
                  <c:v>43282</c:v>
                </c:pt>
                <c:pt idx="9">
                  <c:v>43313</c:v>
                </c:pt>
                <c:pt idx="10">
                  <c:v>43344</c:v>
                </c:pt>
                <c:pt idx="11">
                  <c:v>43374</c:v>
                </c:pt>
                <c:pt idx="12">
                  <c:v>43405</c:v>
                </c:pt>
                <c:pt idx="13">
                  <c:v>43435</c:v>
                </c:pt>
                <c:pt idx="14">
                  <c:v>43466</c:v>
                </c:pt>
                <c:pt idx="15">
                  <c:v>43497</c:v>
                </c:pt>
                <c:pt idx="16">
                  <c:v>43525</c:v>
                </c:pt>
                <c:pt idx="17">
                  <c:v>43556</c:v>
                </c:pt>
                <c:pt idx="18">
                  <c:v>43586</c:v>
                </c:pt>
                <c:pt idx="19">
                  <c:v>43617</c:v>
                </c:pt>
                <c:pt idx="20">
                  <c:v>43647</c:v>
                </c:pt>
                <c:pt idx="21">
                  <c:v>43678</c:v>
                </c:pt>
                <c:pt idx="22">
                  <c:v>43709</c:v>
                </c:pt>
                <c:pt idx="23">
                  <c:v>43739</c:v>
                </c:pt>
                <c:pt idx="24">
                  <c:v>43770</c:v>
                </c:pt>
                <c:pt idx="25">
                  <c:v>43800</c:v>
                </c:pt>
                <c:pt idx="26">
                  <c:v>43831</c:v>
                </c:pt>
                <c:pt idx="27">
                  <c:v>43862</c:v>
                </c:pt>
                <c:pt idx="28">
                  <c:v>43891</c:v>
                </c:pt>
                <c:pt idx="29">
                  <c:v>43922</c:v>
                </c:pt>
                <c:pt idx="30">
                  <c:v>43952</c:v>
                </c:pt>
                <c:pt idx="31">
                  <c:v>43983</c:v>
                </c:pt>
                <c:pt idx="32">
                  <c:v>44013</c:v>
                </c:pt>
                <c:pt idx="33">
                  <c:v>44044</c:v>
                </c:pt>
                <c:pt idx="34">
                  <c:v>44075</c:v>
                </c:pt>
                <c:pt idx="35">
                  <c:v>44105</c:v>
                </c:pt>
                <c:pt idx="36">
                  <c:v>44136</c:v>
                </c:pt>
                <c:pt idx="37">
                  <c:v>44166</c:v>
                </c:pt>
                <c:pt idx="38">
                  <c:v>44197</c:v>
                </c:pt>
                <c:pt idx="39">
                  <c:v>44228</c:v>
                </c:pt>
                <c:pt idx="40">
                  <c:v>44256</c:v>
                </c:pt>
                <c:pt idx="41">
                  <c:v>44287</c:v>
                </c:pt>
                <c:pt idx="42">
                  <c:v>44317</c:v>
                </c:pt>
                <c:pt idx="43">
                  <c:v>44348</c:v>
                </c:pt>
                <c:pt idx="44">
                  <c:v>44378</c:v>
                </c:pt>
                <c:pt idx="45">
                  <c:v>44409</c:v>
                </c:pt>
                <c:pt idx="46">
                  <c:v>44440</c:v>
                </c:pt>
                <c:pt idx="47">
                  <c:v>44470</c:v>
                </c:pt>
                <c:pt idx="48">
                  <c:v>44501</c:v>
                </c:pt>
                <c:pt idx="49">
                  <c:v>44531</c:v>
                </c:pt>
                <c:pt idx="50">
                  <c:v>44562</c:v>
                </c:pt>
                <c:pt idx="51">
                  <c:v>44593</c:v>
                </c:pt>
                <c:pt idx="52">
                  <c:v>44621</c:v>
                </c:pt>
                <c:pt idx="53">
                  <c:v>44652</c:v>
                </c:pt>
                <c:pt idx="54">
                  <c:v>44682</c:v>
                </c:pt>
                <c:pt idx="55">
                  <c:v>44713</c:v>
                </c:pt>
                <c:pt idx="56">
                  <c:v>44743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</c:numCache>
            </c:numRef>
          </c:cat>
          <c:val>
            <c:numRef>
              <c:f>'Legacy Takedown Projection'!$T$18:$T$64</c:f>
              <c:numCache>
                <c:formatCode>_(* #,##0_);_(* \(#,##0\);_(* "-"??_);_(@_)</c:formatCode>
                <c:ptCount val="47"/>
                <c:pt idx="0">
                  <c:v>472066</c:v>
                </c:pt>
                <c:pt idx="1">
                  <c:v>471161</c:v>
                </c:pt>
                <c:pt idx="2">
                  <c:v>468716</c:v>
                </c:pt>
                <c:pt idx="3">
                  <c:v>466252</c:v>
                </c:pt>
                <c:pt idx="4">
                  <c:v>460094</c:v>
                </c:pt>
                <c:pt idx="5">
                  <c:v>451621</c:v>
                </c:pt>
                <c:pt idx="6">
                  <c:v>441133</c:v>
                </c:pt>
                <c:pt idx="7">
                  <c:v>427627</c:v>
                </c:pt>
                <c:pt idx="8">
                  <c:v>438906</c:v>
                </c:pt>
                <c:pt idx="9">
                  <c:v>432000</c:v>
                </c:pt>
                <c:pt idx="10">
                  <c:v>425445</c:v>
                </c:pt>
                <c:pt idx="11">
                  <c:v>424681</c:v>
                </c:pt>
                <c:pt idx="12">
                  <c:v>420125</c:v>
                </c:pt>
                <c:pt idx="13">
                  <c:v>415165</c:v>
                </c:pt>
                <c:pt idx="14">
                  <c:v>407308</c:v>
                </c:pt>
                <c:pt idx="15">
                  <c:v>400583</c:v>
                </c:pt>
                <c:pt idx="16">
                  <c:v>398510</c:v>
                </c:pt>
                <c:pt idx="17">
                  <c:v>396518</c:v>
                </c:pt>
                <c:pt idx="18">
                  <c:v>391972</c:v>
                </c:pt>
                <c:pt idx="19">
                  <c:v>382621</c:v>
                </c:pt>
                <c:pt idx="20">
                  <c:v>372795</c:v>
                </c:pt>
                <c:pt idx="21">
                  <c:v>361519</c:v>
                </c:pt>
                <c:pt idx="22">
                  <c:v>347975</c:v>
                </c:pt>
                <c:pt idx="23">
                  <c:v>334786</c:v>
                </c:pt>
                <c:pt idx="24">
                  <c:v>320586</c:v>
                </c:pt>
                <c:pt idx="25">
                  <c:v>306216</c:v>
                </c:pt>
                <c:pt idx="26">
                  <c:v>289260</c:v>
                </c:pt>
                <c:pt idx="27">
                  <c:v>271031</c:v>
                </c:pt>
                <c:pt idx="28">
                  <c:v>256085</c:v>
                </c:pt>
                <c:pt idx="29">
                  <c:v>239037</c:v>
                </c:pt>
                <c:pt idx="30">
                  <c:v>221596</c:v>
                </c:pt>
                <c:pt idx="31">
                  <c:v>201659</c:v>
                </c:pt>
                <c:pt idx="32">
                  <c:v>187650</c:v>
                </c:pt>
                <c:pt idx="33">
                  <c:v>180086</c:v>
                </c:pt>
                <c:pt idx="34">
                  <c:v>174688</c:v>
                </c:pt>
                <c:pt idx="35">
                  <c:v>169616</c:v>
                </c:pt>
                <c:pt idx="36">
                  <c:v>165385</c:v>
                </c:pt>
                <c:pt idx="37">
                  <c:v>160928</c:v>
                </c:pt>
                <c:pt idx="38">
                  <c:v>157060</c:v>
                </c:pt>
                <c:pt idx="39">
                  <c:v>153340</c:v>
                </c:pt>
                <c:pt idx="40">
                  <c:v>148122</c:v>
                </c:pt>
                <c:pt idx="41">
                  <c:v>143602</c:v>
                </c:pt>
                <c:pt idx="42">
                  <c:v>140085</c:v>
                </c:pt>
                <c:pt idx="43">
                  <c:v>136546</c:v>
                </c:pt>
                <c:pt idx="44">
                  <c:v>132837</c:v>
                </c:pt>
                <c:pt idx="45">
                  <c:v>129114</c:v>
                </c:pt>
                <c:pt idx="46">
                  <c:v>125340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BB0-4C26-97AD-41855AF01D5B}"/>
            </c:ext>
          </c:extLst>
        </c:ser>
        <c:ser>
          <c:idx val="2"/>
          <c:order val="1"/>
          <c:tx>
            <c:v>Projection</c:v>
          </c:tx>
          <c:spPr>
            <a:ln w="25400" cap="rnd" cmpd="sng" algn="ctr">
              <a:solidFill>
                <a:schemeClr val="tx2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61"/>
              <c:layout>
                <c:manualLayout>
                  <c:x val="-5.8476478688270364E-3"/>
                  <c:y val="3.36404921496008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~45,000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BB0-4C26-97AD-41855AF01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'Legacy Takedown Projection'!$N$18:$N$79</c:f>
              <c:numCache>
                <c:formatCode>mmm\-yy</c:formatCode>
                <c:ptCount val="62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  <c:pt idx="7">
                  <c:v>43252</c:v>
                </c:pt>
                <c:pt idx="8">
                  <c:v>43282</c:v>
                </c:pt>
                <c:pt idx="9">
                  <c:v>43313</c:v>
                </c:pt>
                <c:pt idx="10">
                  <c:v>43344</c:v>
                </c:pt>
                <c:pt idx="11">
                  <c:v>43374</c:v>
                </c:pt>
                <c:pt idx="12">
                  <c:v>43405</c:v>
                </c:pt>
                <c:pt idx="13">
                  <c:v>43435</c:v>
                </c:pt>
                <c:pt idx="14">
                  <c:v>43466</c:v>
                </c:pt>
                <c:pt idx="15">
                  <c:v>43497</c:v>
                </c:pt>
                <c:pt idx="16">
                  <c:v>43525</c:v>
                </c:pt>
                <c:pt idx="17">
                  <c:v>43556</c:v>
                </c:pt>
                <c:pt idx="18">
                  <c:v>43586</c:v>
                </c:pt>
                <c:pt idx="19">
                  <c:v>43617</c:v>
                </c:pt>
                <c:pt idx="20">
                  <c:v>43647</c:v>
                </c:pt>
                <c:pt idx="21">
                  <c:v>43678</c:v>
                </c:pt>
                <c:pt idx="22">
                  <c:v>43709</c:v>
                </c:pt>
                <c:pt idx="23">
                  <c:v>43739</c:v>
                </c:pt>
                <c:pt idx="24">
                  <c:v>43770</c:v>
                </c:pt>
                <c:pt idx="25">
                  <c:v>43800</c:v>
                </c:pt>
                <c:pt idx="26">
                  <c:v>43831</c:v>
                </c:pt>
                <c:pt idx="27">
                  <c:v>43862</c:v>
                </c:pt>
                <c:pt idx="28">
                  <c:v>43891</c:v>
                </c:pt>
                <c:pt idx="29">
                  <c:v>43922</c:v>
                </c:pt>
                <c:pt idx="30">
                  <c:v>43952</c:v>
                </c:pt>
                <c:pt idx="31">
                  <c:v>43983</c:v>
                </c:pt>
                <c:pt idx="32">
                  <c:v>44013</c:v>
                </c:pt>
                <c:pt idx="33">
                  <c:v>44044</c:v>
                </c:pt>
                <c:pt idx="34">
                  <c:v>44075</c:v>
                </c:pt>
                <c:pt idx="35">
                  <c:v>44105</c:v>
                </c:pt>
                <c:pt idx="36">
                  <c:v>44136</c:v>
                </c:pt>
                <c:pt idx="37">
                  <c:v>44166</c:v>
                </c:pt>
                <c:pt idx="38">
                  <c:v>44197</c:v>
                </c:pt>
                <c:pt idx="39">
                  <c:v>44228</c:v>
                </c:pt>
                <c:pt idx="40">
                  <c:v>44256</c:v>
                </c:pt>
                <c:pt idx="41">
                  <c:v>44287</c:v>
                </c:pt>
                <c:pt idx="42">
                  <c:v>44317</c:v>
                </c:pt>
                <c:pt idx="43">
                  <c:v>44348</c:v>
                </c:pt>
                <c:pt idx="44">
                  <c:v>44378</c:v>
                </c:pt>
                <c:pt idx="45">
                  <c:v>44409</c:v>
                </c:pt>
                <c:pt idx="46">
                  <c:v>44440</c:v>
                </c:pt>
                <c:pt idx="47">
                  <c:v>44470</c:v>
                </c:pt>
                <c:pt idx="48">
                  <c:v>44501</c:v>
                </c:pt>
                <c:pt idx="49">
                  <c:v>44531</c:v>
                </c:pt>
                <c:pt idx="50">
                  <c:v>44562</c:v>
                </c:pt>
                <c:pt idx="51">
                  <c:v>44593</c:v>
                </c:pt>
                <c:pt idx="52">
                  <c:v>44621</c:v>
                </c:pt>
                <c:pt idx="53">
                  <c:v>44652</c:v>
                </c:pt>
                <c:pt idx="54">
                  <c:v>44682</c:v>
                </c:pt>
                <c:pt idx="55">
                  <c:v>44713</c:v>
                </c:pt>
                <c:pt idx="56">
                  <c:v>44743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</c:numCache>
            </c:numRef>
          </c:cat>
          <c:val>
            <c:numRef>
              <c:f>'Legacy Takedown Projection'!$AC$18:$AC$79</c:f>
              <c:numCache>
                <c:formatCode>General</c:formatCode>
                <c:ptCount val="62"/>
                <c:pt idx="11" formatCode="_(* #,##0_);_(* \(#,##0\);_(* &quot;-&quot;??_);_(@_)">
                  <c:v>135474</c:v>
                </c:pt>
                <c:pt idx="12" formatCode="_(* #,##0_);_(* \(#,##0\);_(* &quot;-&quot;??_);_(@_)">
                  <c:v>131254</c:v>
                </c:pt>
                <c:pt idx="13" formatCode="_(* #,##0_);_(* \(#,##0\);_(* &quot;-&quot;??_);_(@_)">
                  <c:v>129068</c:v>
                </c:pt>
                <c:pt idx="14" formatCode="_(* #,##0_);_(* \(#,##0\);_(* &quot;-&quot;??_);_(@_)">
                  <c:v>123059</c:v>
                </c:pt>
                <c:pt idx="15" formatCode="_(* #,##0_);_(* \(#,##0\);_(* &quot;-&quot;??_);_(@_)">
                  <c:v>117418</c:v>
                </c:pt>
                <c:pt idx="16" formatCode="_(* #,##0_);_(* \(#,##0\);_(* &quot;-&quot;??_);_(@_)">
                  <c:v>113897</c:v>
                </c:pt>
                <c:pt idx="17" formatCode="_(* #,##0_);_(* \(#,##0\);_(* &quot;-&quot;??_);_(@_)">
                  <c:v>111084</c:v>
                </c:pt>
                <c:pt idx="18" formatCode="_(* #,##0_);_(* \(#,##0\);_(* &quot;-&quot;??_);_(@_)">
                  <c:v>108359</c:v>
                </c:pt>
                <c:pt idx="19" formatCode="_(* #,##0_);_(* \(#,##0\);_(* &quot;-&quot;??_);_(@_)">
                  <c:v>104932</c:v>
                </c:pt>
                <c:pt idx="20" formatCode="_(* #,##0_);_(* \(#,##0\);_(* &quot;-&quot;??_);_(@_)">
                  <c:v>102995</c:v>
                </c:pt>
                <c:pt idx="21" formatCode="_(* #,##0_);_(* \(#,##0\);_(* &quot;-&quot;??_);_(@_)">
                  <c:v>100947</c:v>
                </c:pt>
                <c:pt idx="22" formatCode="_(* #,##0_);_(* \(#,##0\);_(* &quot;-&quot;??_);_(@_)">
                  <c:v>98549</c:v>
                </c:pt>
                <c:pt idx="23" formatCode="_(* #,##0_);_(* \(#,##0\);_(* &quot;-&quot;??_);_(@_)">
                  <c:v>97201</c:v>
                </c:pt>
                <c:pt idx="24" formatCode="_(* #,##0_);_(* \(#,##0\);_(* &quot;-&quot;??_);_(@_)">
                  <c:v>94317</c:v>
                </c:pt>
                <c:pt idx="25" formatCode="_(* #,##0_);_(* \(#,##0\);_(* &quot;-&quot;??_);_(@_)">
                  <c:v>91932</c:v>
                </c:pt>
                <c:pt idx="26" formatCode="_(* #,##0_);_(* \(#,##0\);_(* &quot;-&quot;??_);_(@_)">
                  <c:v>86722</c:v>
                </c:pt>
                <c:pt idx="27" formatCode="_(* #,##0_);_(* \(#,##0\);_(* &quot;-&quot;??_);_(@_)">
                  <c:v>81774</c:v>
                </c:pt>
                <c:pt idx="28" formatCode="_(* #,##0_);_(* \(#,##0\);_(* &quot;-&quot;??_);_(@_)">
                  <c:v>79294</c:v>
                </c:pt>
                <c:pt idx="29" formatCode="_(* #,##0_);_(* \(#,##0\);_(* &quot;-&quot;??_);_(@_)">
                  <c:v>78321</c:v>
                </c:pt>
                <c:pt idx="30" formatCode="_(* #,##0_);_(* \(#,##0\);_(* &quot;-&quot;??_);_(@_)">
                  <c:v>99659</c:v>
                </c:pt>
                <c:pt idx="31" formatCode="_(* #,##0_);_(* \(#,##0\);_(* &quot;-&quot;??_);_(@_)">
                  <c:v>110368</c:v>
                </c:pt>
                <c:pt idx="32" formatCode="_(* #,##0_);_(* \(#,##0\);_(* &quot;-&quot;??_);_(@_)">
                  <c:v>112740</c:v>
                </c:pt>
                <c:pt idx="33" formatCode="_(* #,##0_);_(* \(#,##0\);_(* &quot;-&quot;??_);_(@_)">
                  <c:v>116926</c:v>
                </c:pt>
                <c:pt idx="34" formatCode="_(* #,##0_);_(* \(#,##0\);_(* &quot;-&quot;??_);_(@_)">
                  <c:v>121740</c:v>
                </c:pt>
                <c:pt idx="35" formatCode="_(* #,##0_);_(* \(#,##0\);_(* &quot;-&quot;??_);_(@_)">
                  <c:v>121454</c:v>
                </c:pt>
                <c:pt idx="36" formatCode="_(* #,##0_);_(* \(#,##0\);_(* &quot;-&quot;??_);_(@_)">
                  <c:v>120057</c:v>
                </c:pt>
                <c:pt idx="37" formatCode="_(* #,##0_);_(* \(#,##0\);_(* &quot;-&quot;??_);_(@_)">
                  <c:v>119770</c:v>
                </c:pt>
                <c:pt idx="38" formatCode="_(* #,##0_);_(* \(#,##0\);_(* &quot;-&quot;??_);_(@_)">
                  <c:v>117641</c:v>
                </c:pt>
                <c:pt idx="39" formatCode="_(* #,##0_);_(* \(#,##0\);_(* &quot;-&quot;??_);_(@_)">
                  <c:v>116023</c:v>
                </c:pt>
                <c:pt idx="40" formatCode="_(* #,##0_);_(* \(#,##0\);_(* &quot;-&quot;??_);_(@_)">
                  <c:v>114376</c:v>
                </c:pt>
                <c:pt idx="41" formatCode="_(* #,##0_);_(* \(#,##0\);_(* &quot;-&quot;??_);_(@_)">
                  <c:v>111039</c:v>
                </c:pt>
                <c:pt idx="42" formatCode="_(* #,##0_);_(* \(#,##0\);_(* &quot;-&quot;??_);_(@_)">
                  <c:v>107673</c:v>
                </c:pt>
                <c:pt idx="43" formatCode="_(* #,##0_);_(* \(#,##0\);_(* &quot;-&quot;??_);_(@_)">
                  <c:v>104874</c:v>
                </c:pt>
                <c:pt idx="44" formatCode="_(* #,##0_);_(* \(#,##0\);_(* &quot;-&quot;??_);_(@_)">
                  <c:v>102123</c:v>
                </c:pt>
                <c:pt idx="45" formatCode="_(* #,##0_);_(* \(#,##0\);_(* &quot;-&quot;??_);_(@_)">
                  <c:v>99661</c:v>
                </c:pt>
                <c:pt idx="46" formatCode="_(* #,##0_);_(* \(#,##0\);_(* &quot;-&quot;??_);_(@_)">
                  <c:v>97357</c:v>
                </c:pt>
                <c:pt idx="47" formatCode="_(* #,##0_);_(* \(#,##0\);_(* &quot;-&quot;??_);_(@_)">
                  <c:v>94524</c:v>
                </c:pt>
                <c:pt idx="48" formatCode="_(* #,##0_);_(* \(#,##0\);_(* &quot;-&quot;??_);_(@_)">
                  <c:v>91633</c:v>
                </c:pt>
                <c:pt idx="49" formatCode="_(* #,##0_);_(* \(#,##0\);_(* &quot;-&quot;??_);_(@_)">
                  <c:v>89756</c:v>
                </c:pt>
                <c:pt idx="50" formatCode="_(* #,##0_);_(* \(#,##0\);_(* &quot;-&quot;??_);_(@_)">
                  <c:v>86023</c:v>
                </c:pt>
                <c:pt idx="51" formatCode="_(* #,##0_);_(* \(#,##0\);_(* &quot;-&quot;??_);_(@_)">
                  <c:v>82825</c:v>
                </c:pt>
                <c:pt idx="52" formatCode="_(* #,##0_);_(* \(#,##0\);_(* &quot;-&quot;??_);_(@_)">
                  <c:v>79372</c:v>
                </c:pt>
                <c:pt idx="53" formatCode="_(* #,##0_);_(* \(#,##0\);_(* &quot;-&quot;??_);_(@_)">
                  <c:v>75662</c:v>
                </c:pt>
                <c:pt idx="54" formatCode="_(* #,##0_);_(* \(#,##0\);_(* &quot;-&quot;??_);_(@_)">
                  <c:v>71941</c:v>
                </c:pt>
                <c:pt idx="55" formatCode="_(* #,##0_);_(* \(#,##0\);_(* &quot;-&quot;??_);_(@_)">
                  <c:v>68795</c:v>
                </c:pt>
                <c:pt idx="56" formatCode="_(* #,##0_);_(* \(#,##0\);_(* &quot;-&quot;??_);_(@_)">
                  <c:v>65699</c:v>
                </c:pt>
                <c:pt idx="57" formatCode="_(* #,##0_);_(* \(#,##0\);_(* &quot;-&quot;??_);_(@_)">
                  <c:v>62906</c:v>
                </c:pt>
                <c:pt idx="58" formatCode="_(* #,##0_);_(* \(#,##0\);_(* &quot;-&quot;??_);_(@_)">
                  <c:v>60277</c:v>
                </c:pt>
                <c:pt idx="59" formatCode="_(* #,##0_);_(* \(#,##0\);_(* &quot;-&quot;??_);_(@_)">
                  <c:v>54552.01</c:v>
                </c:pt>
                <c:pt idx="60" formatCode="_(* #,##0_);_(* \(#,##0\);_(* &quot;-&quot;??_);_(@_)">
                  <c:v>49275.843999999997</c:v>
                </c:pt>
                <c:pt idx="61" formatCode="_(* #,##0_);_(* \(#,##0\);_(* &quot;-&quot;??_);_(@_)">
                  <c:v>44552.985999999997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BB0-4C26-97AD-41855AF01D5B}"/>
            </c:ext>
          </c:extLst>
        </c:ser>
        <c:ser>
          <c:idx val="0"/>
          <c:order val="2"/>
          <c:tx>
            <c:v>Board Inventory - Actuals</c:v>
          </c:tx>
          <c:spPr>
            <a:ln w="38100" cap="rnd" cmpd="sng" algn="ctr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1051532327777331E-2"/>
                  <c:y val="0.10350920661415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1F497D">
                            <a:lumMod val="75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C33BF1A-7C05-4F1B-8F5B-5F9A81ACC074}" type="VALUE">
                      <a:rPr lang="en-US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>
                          <a:solidFill>
                            <a:srgbClr val="1F497D">
                              <a:lumMod val="75000"/>
                            </a:srgbClr>
                          </a:solidFill>
                        </a:defRPr>
                      </a:pPr>
                      <a:t>[VALUE]</a:t>
                    </a:fld>
                    <a:endParaRPr lang="en-US"/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>
                        <a:solidFill>
                          <a:srgbClr val="1F497D">
                            <a:lumMod val="75000"/>
                          </a:srgbClr>
                        </a:solidFill>
                      </a:defRPr>
                    </a:pPr>
                    <a:r>
                      <a:rPr lang="en-US" sz="1400" b="1" i="0" u="none" strike="noStrike" kern="1200" baseline="0">
                        <a:solidFill>
                          <a:srgbClr val="1F497D">
                            <a:lumMod val="75000"/>
                          </a:srgbClr>
                        </a:solidFill>
                      </a:rPr>
                      <a:t>Board Inventory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>
                        <a:solidFill>
                          <a:srgbClr val="1F497D">
                            <a:lumMod val="75000"/>
                          </a:srgbClr>
                        </a:solidFill>
                      </a:defRPr>
                    </a:pPr>
                    <a:r>
                      <a:rPr lang="en-US"/>
                      <a:t>Nov 2017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400" b="1" i="0" u="none" strike="noStrike" kern="1200" baseline="0">
                      <a:solidFill>
                        <a:srgbClr val="1F497D">
                          <a:lumMod val="7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BB0-4C26-97AD-41855AF01D5B}"/>
                </c:ext>
              </c:extLst>
            </c:dLbl>
            <c:dLbl>
              <c:idx val="34"/>
              <c:layout>
                <c:manualLayout>
                  <c:x val="-2.6249742341022297E-2"/>
                  <c:y val="3.5541936941429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BB0-4C26-97AD-41855AF01D5B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6.4727660304517862E-2"/>
                      <c:h val="4.42243085258984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BB0-4C26-97AD-41855AF01D5B}"/>
                </c:ext>
              </c:extLst>
            </c:dLbl>
            <c:dLbl>
              <c:idx val="46"/>
              <c:layout>
                <c:manualLayout>
                  <c:x val="-4.7726804256404173E-2"/>
                  <c:y val="3.3411631092689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BB0-4C26-97AD-41855AF01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'Legacy Takedown Projection'!$N$18:$N$79</c:f>
              <c:numCache>
                <c:formatCode>mmm\-yy</c:formatCode>
                <c:ptCount val="62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  <c:pt idx="7">
                  <c:v>43252</c:v>
                </c:pt>
                <c:pt idx="8">
                  <c:v>43282</c:v>
                </c:pt>
                <c:pt idx="9">
                  <c:v>43313</c:v>
                </c:pt>
                <c:pt idx="10">
                  <c:v>43344</c:v>
                </c:pt>
                <c:pt idx="11">
                  <c:v>43374</c:v>
                </c:pt>
                <c:pt idx="12">
                  <c:v>43405</c:v>
                </c:pt>
                <c:pt idx="13">
                  <c:v>43435</c:v>
                </c:pt>
                <c:pt idx="14">
                  <c:v>43466</c:v>
                </c:pt>
                <c:pt idx="15">
                  <c:v>43497</c:v>
                </c:pt>
                <c:pt idx="16">
                  <c:v>43525</c:v>
                </c:pt>
                <c:pt idx="17">
                  <c:v>43556</c:v>
                </c:pt>
                <c:pt idx="18">
                  <c:v>43586</c:v>
                </c:pt>
                <c:pt idx="19">
                  <c:v>43617</c:v>
                </c:pt>
                <c:pt idx="20">
                  <c:v>43647</c:v>
                </c:pt>
                <c:pt idx="21">
                  <c:v>43678</c:v>
                </c:pt>
                <c:pt idx="22">
                  <c:v>43709</c:v>
                </c:pt>
                <c:pt idx="23">
                  <c:v>43739</c:v>
                </c:pt>
                <c:pt idx="24">
                  <c:v>43770</c:v>
                </c:pt>
                <c:pt idx="25">
                  <c:v>43800</c:v>
                </c:pt>
                <c:pt idx="26">
                  <c:v>43831</c:v>
                </c:pt>
                <c:pt idx="27">
                  <c:v>43862</c:v>
                </c:pt>
                <c:pt idx="28">
                  <c:v>43891</c:v>
                </c:pt>
                <c:pt idx="29">
                  <c:v>43922</c:v>
                </c:pt>
                <c:pt idx="30">
                  <c:v>43952</c:v>
                </c:pt>
                <c:pt idx="31">
                  <c:v>43983</c:v>
                </c:pt>
                <c:pt idx="32">
                  <c:v>44013</c:v>
                </c:pt>
                <c:pt idx="33">
                  <c:v>44044</c:v>
                </c:pt>
                <c:pt idx="34">
                  <c:v>44075</c:v>
                </c:pt>
                <c:pt idx="35">
                  <c:v>44105</c:v>
                </c:pt>
                <c:pt idx="36">
                  <c:v>44136</c:v>
                </c:pt>
                <c:pt idx="37">
                  <c:v>44166</c:v>
                </c:pt>
                <c:pt idx="38">
                  <c:v>44197</c:v>
                </c:pt>
                <c:pt idx="39">
                  <c:v>44228</c:v>
                </c:pt>
                <c:pt idx="40">
                  <c:v>44256</c:v>
                </c:pt>
                <c:pt idx="41">
                  <c:v>44287</c:v>
                </c:pt>
                <c:pt idx="42">
                  <c:v>44317</c:v>
                </c:pt>
                <c:pt idx="43">
                  <c:v>44348</c:v>
                </c:pt>
                <c:pt idx="44">
                  <c:v>44378</c:v>
                </c:pt>
                <c:pt idx="45">
                  <c:v>44409</c:v>
                </c:pt>
                <c:pt idx="46">
                  <c:v>44440</c:v>
                </c:pt>
                <c:pt idx="47">
                  <c:v>44470</c:v>
                </c:pt>
                <c:pt idx="48">
                  <c:v>44501</c:v>
                </c:pt>
                <c:pt idx="49">
                  <c:v>44531</c:v>
                </c:pt>
                <c:pt idx="50">
                  <c:v>44562</c:v>
                </c:pt>
                <c:pt idx="51">
                  <c:v>44593</c:v>
                </c:pt>
                <c:pt idx="52">
                  <c:v>44621</c:v>
                </c:pt>
                <c:pt idx="53">
                  <c:v>44652</c:v>
                </c:pt>
                <c:pt idx="54">
                  <c:v>44682</c:v>
                </c:pt>
                <c:pt idx="55">
                  <c:v>44713</c:v>
                </c:pt>
                <c:pt idx="56">
                  <c:v>44743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</c:numCache>
            </c:numRef>
          </c:cat>
          <c:val>
            <c:numRef>
              <c:f>'Legacy Takedown Projection'!$S$18:$S$64</c:f>
              <c:numCache>
                <c:formatCode>_(* #,##0_);_(* \(#,##0\);_(* "-"??_);_(@_)</c:formatCode>
                <c:ptCount val="47"/>
                <c:pt idx="0">
                  <c:v>157251</c:v>
                </c:pt>
                <c:pt idx="1">
                  <c:v>157265</c:v>
                </c:pt>
                <c:pt idx="2">
                  <c:v>158060</c:v>
                </c:pt>
                <c:pt idx="3">
                  <c:v>158251</c:v>
                </c:pt>
                <c:pt idx="4">
                  <c:v>157656</c:v>
                </c:pt>
                <c:pt idx="5">
                  <c:v>156610</c:v>
                </c:pt>
                <c:pt idx="6">
                  <c:v>153651</c:v>
                </c:pt>
                <c:pt idx="7">
                  <c:v>148326</c:v>
                </c:pt>
                <c:pt idx="8">
                  <c:v>145993</c:v>
                </c:pt>
                <c:pt idx="9">
                  <c:v>141702</c:v>
                </c:pt>
                <c:pt idx="10">
                  <c:v>137016</c:v>
                </c:pt>
                <c:pt idx="11">
                  <c:v>135474</c:v>
                </c:pt>
                <c:pt idx="12">
                  <c:v>131254</c:v>
                </c:pt>
                <c:pt idx="13">
                  <c:v>129068</c:v>
                </c:pt>
                <c:pt idx="14">
                  <c:v>123059</c:v>
                </c:pt>
                <c:pt idx="15">
                  <c:v>117418</c:v>
                </c:pt>
                <c:pt idx="16">
                  <c:v>113897</c:v>
                </c:pt>
                <c:pt idx="17">
                  <c:v>111084</c:v>
                </c:pt>
                <c:pt idx="18">
                  <c:v>108359</c:v>
                </c:pt>
                <c:pt idx="19">
                  <c:v>104932</c:v>
                </c:pt>
                <c:pt idx="20">
                  <c:v>102995</c:v>
                </c:pt>
                <c:pt idx="21">
                  <c:v>100947</c:v>
                </c:pt>
                <c:pt idx="22">
                  <c:v>98549</c:v>
                </c:pt>
                <c:pt idx="23">
                  <c:v>97201</c:v>
                </c:pt>
                <c:pt idx="24">
                  <c:v>94317</c:v>
                </c:pt>
                <c:pt idx="25">
                  <c:v>91932</c:v>
                </c:pt>
                <c:pt idx="26">
                  <c:v>86722</c:v>
                </c:pt>
                <c:pt idx="27">
                  <c:v>81774</c:v>
                </c:pt>
                <c:pt idx="28">
                  <c:v>79294</c:v>
                </c:pt>
                <c:pt idx="29">
                  <c:v>78321</c:v>
                </c:pt>
                <c:pt idx="30">
                  <c:v>99659</c:v>
                </c:pt>
                <c:pt idx="31">
                  <c:v>110368</c:v>
                </c:pt>
                <c:pt idx="32">
                  <c:v>112740</c:v>
                </c:pt>
                <c:pt idx="33">
                  <c:v>116926</c:v>
                </c:pt>
                <c:pt idx="34">
                  <c:v>121740</c:v>
                </c:pt>
                <c:pt idx="35">
                  <c:v>121454</c:v>
                </c:pt>
                <c:pt idx="36">
                  <c:v>121709</c:v>
                </c:pt>
                <c:pt idx="37">
                  <c:v>120795</c:v>
                </c:pt>
                <c:pt idx="38">
                  <c:v>119333</c:v>
                </c:pt>
                <c:pt idx="39">
                  <c:v>117877</c:v>
                </c:pt>
                <c:pt idx="40">
                  <c:v>114531</c:v>
                </c:pt>
                <c:pt idx="41">
                  <c:v>109923</c:v>
                </c:pt>
                <c:pt idx="42">
                  <c:v>105537</c:v>
                </c:pt>
                <c:pt idx="43">
                  <c:v>103167</c:v>
                </c:pt>
                <c:pt idx="44">
                  <c:v>99555</c:v>
                </c:pt>
                <c:pt idx="45">
                  <c:v>96012</c:v>
                </c:pt>
                <c:pt idx="46">
                  <c:v>92530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BB0-4C26-97AD-41855AF01D5B}"/>
            </c:ext>
          </c:extLst>
        </c:ser>
        <c:ser>
          <c:idx val="3"/>
          <c:order val="3"/>
          <c:tx>
            <c:v>VA Projections</c:v>
          </c:tx>
          <c:spPr>
            <a:ln w="22225" cap="rnd" cmpd="sng" algn="ctr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34"/>
              <c:layout>
                <c:manualLayout>
                  <c:x val="-4.8919974362814284E-2"/>
                  <c:y val="-8.7239299765326475E-2"/>
                </c:manualLayout>
              </c:layout>
              <c:tx>
                <c:rich>
                  <a:bodyPr/>
                  <a:lstStyle/>
                  <a:p>
                    <a:r>
                      <a:rPr lang="en-US" u="sng" dirty="0"/>
                      <a:t>End of FY 2020</a:t>
                    </a:r>
                  </a:p>
                  <a:p>
                    <a:fld id="{B72B6DA2-5105-40BE-985B-4E44D5E4E6DA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8BB0-4C26-97AD-41855AF01D5B}"/>
                </c:ext>
              </c:extLst>
            </c:dLbl>
            <c:dLbl>
              <c:idx val="61"/>
              <c:layout>
                <c:manualLayout>
                  <c:x val="-5.8476478688270364E-3"/>
                  <c:y val="-8.0219635125971522E-2"/>
                </c:manualLayout>
              </c:layout>
              <c:tx>
                <c:rich>
                  <a:bodyPr/>
                  <a:lstStyle/>
                  <a:p>
                    <a:r>
                      <a:rPr lang="en-US" b="1" u="sng">
                        <a:solidFill>
                          <a:srgbClr val="7030A0"/>
                        </a:solidFill>
                      </a:rPr>
                      <a:t>Dec 2022</a:t>
                    </a:r>
                  </a:p>
                  <a:p>
                    <a:r>
                      <a:rPr lang="en-US"/>
                      <a:t>~50,000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8BB0-4C26-97AD-41855AF01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'Legacy Takedown Projection'!$N$18:$N$79</c:f>
              <c:numCache>
                <c:formatCode>mmm\-yy</c:formatCode>
                <c:ptCount val="62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  <c:pt idx="7">
                  <c:v>43252</c:v>
                </c:pt>
                <c:pt idx="8">
                  <c:v>43282</c:v>
                </c:pt>
                <c:pt idx="9">
                  <c:v>43313</c:v>
                </c:pt>
                <c:pt idx="10">
                  <c:v>43344</c:v>
                </c:pt>
                <c:pt idx="11">
                  <c:v>43374</c:v>
                </c:pt>
                <c:pt idx="12">
                  <c:v>43405</c:v>
                </c:pt>
                <c:pt idx="13">
                  <c:v>43435</c:v>
                </c:pt>
                <c:pt idx="14">
                  <c:v>43466</c:v>
                </c:pt>
                <c:pt idx="15">
                  <c:v>43497</c:v>
                </c:pt>
                <c:pt idx="16">
                  <c:v>43525</c:v>
                </c:pt>
                <c:pt idx="17">
                  <c:v>43556</c:v>
                </c:pt>
                <c:pt idx="18">
                  <c:v>43586</c:v>
                </c:pt>
                <c:pt idx="19">
                  <c:v>43617</c:v>
                </c:pt>
                <c:pt idx="20">
                  <c:v>43647</c:v>
                </c:pt>
                <c:pt idx="21">
                  <c:v>43678</c:v>
                </c:pt>
                <c:pt idx="22">
                  <c:v>43709</c:v>
                </c:pt>
                <c:pt idx="23">
                  <c:v>43739</c:v>
                </c:pt>
                <c:pt idx="24">
                  <c:v>43770</c:v>
                </c:pt>
                <c:pt idx="25">
                  <c:v>43800</c:v>
                </c:pt>
                <c:pt idx="26">
                  <c:v>43831</c:v>
                </c:pt>
                <c:pt idx="27">
                  <c:v>43862</c:v>
                </c:pt>
                <c:pt idx="28">
                  <c:v>43891</c:v>
                </c:pt>
                <c:pt idx="29">
                  <c:v>43922</c:v>
                </c:pt>
                <c:pt idx="30">
                  <c:v>43952</c:v>
                </c:pt>
                <c:pt idx="31">
                  <c:v>43983</c:v>
                </c:pt>
                <c:pt idx="32">
                  <c:v>44013</c:v>
                </c:pt>
                <c:pt idx="33">
                  <c:v>44044</c:v>
                </c:pt>
                <c:pt idx="34">
                  <c:v>44075</c:v>
                </c:pt>
                <c:pt idx="35">
                  <c:v>44105</c:v>
                </c:pt>
                <c:pt idx="36">
                  <c:v>44136</c:v>
                </c:pt>
                <c:pt idx="37">
                  <c:v>44166</c:v>
                </c:pt>
                <c:pt idx="38">
                  <c:v>44197</c:v>
                </c:pt>
                <c:pt idx="39">
                  <c:v>44228</c:v>
                </c:pt>
                <c:pt idx="40">
                  <c:v>44256</c:v>
                </c:pt>
                <c:pt idx="41">
                  <c:v>44287</c:v>
                </c:pt>
                <c:pt idx="42">
                  <c:v>44317</c:v>
                </c:pt>
                <c:pt idx="43">
                  <c:v>44348</c:v>
                </c:pt>
                <c:pt idx="44">
                  <c:v>44378</c:v>
                </c:pt>
                <c:pt idx="45">
                  <c:v>44409</c:v>
                </c:pt>
                <c:pt idx="46">
                  <c:v>44440</c:v>
                </c:pt>
                <c:pt idx="47">
                  <c:v>44470</c:v>
                </c:pt>
                <c:pt idx="48">
                  <c:v>44501</c:v>
                </c:pt>
                <c:pt idx="49">
                  <c:v>44531</c:v>
                </c:pt>
                <c:pt idx="50">
                  <c:v>44562</c:v>
                </c:pt>
                <c:pt idx="51">
                  <c:v>44593</c:v>
                </c:pt>
                <c:pt idx="52">
                  <c:v>44621</c:v>
                </c:pt>
                <c:pt idx="53">
                  <c:v>44652</c:v>
                </c:pt>
                <c:pt idx="54">
                  <c:v>44682</c:v>
                </c:pt>
                <c:pt idx="55">
                  <c:v>44713</c:v>
                </c:pt>
                <c:pt idx="56">
                  <c:v>44743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</c:numCache>
            </c:numRef>
          </c:cat>
          <c:val>
            <c:numRef>
              <c:f>'Legacy Takedown Projection'!$U$18:$U$79</c:f>
              <c:numCache>
                <c:formatCode>General</c:formatCode>
                <c:ptCount val="62"/>
                <c:pt idx="11" formatCode="_(* #,##0_);_(* \(#,##0\);_(* &quot;-&quot;??_);_(@_)">
                  <c:v>424681</c:v>
                </c:pt>
                <c:pt idx="12" formatCode="_(* #,##0_);_(* \(#,##0\);_(* &quot;-&quot;??_);_(@_)">
                  <c:v>420125</c:v>
                </c:pt>
                <c:pt idx="13" formatCode="_(* #,##0_);_(* \(#,##0\);_(* &quot;-&quot;??_);_(@_)">
                  <c:v>415165</c:v>
                </c:pt>
                <c:pt idx="14" formatCode="_(* #,##0_);_(* \(#,##0\);_(* &quot;-&quot;??_);_(@_)">
                  <c:v>407308</c:v>
                </c:pt>
                <c:pt idx="15" formatCode="_(* #,##0_);_(* \(#,##0\);_(* &quot;-&quot;??_);_(@_)">
                  <c:v>400583</c:v>
                </c:pt>
                <c:pt idx="16" formatCode="_(* #,##0_);_(* \(#,##0\);_(* &quot;-&quot;??_);_(@_)">
                  <c:v>398510</c:v>
                </c:pt>
                <c:pt idx="17" formatCode="_(* #,##0_);_(* \(#,##0\);_(* &quot;-&quot;??_);_(@_)">
                  <c:v>396518</c:v>
                </c:pt>
                <c:pt idx="18" formatCode="_(* #,##0_);_(* \(#,##0\);_(* &quot;-&quot;??_);_(@_)">
                  <c:v>391972</c:v>
                </c:pt>
                <c:pt idx="19" formatCode="_(* #,##0_);_(* \(#,##0\);_(* &quot;-&quot;??_);_(@_)">
                  <c:v>382621</c:v>
                </c:pt>
                <c:pt idx="20" formatCode="_(* #,##0_);_(* \(#,##0\);_(* &quot;-&quot;??_);_(@_)">
                  <c:v>372795</c:v>
                </c:pt>
                <c:pt idx="21" formatCode="_(* #,##0_);_(* \(#,##0\);_(* &quot;-&quot;??_);_(@_)">
                  <c:v>361519</c:v>
                </c:pt>
                <c:pt idx="22" formatCode="_(* #,##0_);_(* \(#,##0\);_(* &quot;-&quot;??_);_(@_)">
                  <c:v>347975</c:v>
                </c:pt>
                <c:pt idx="23" formatCode="_(* #,##0_);_(* \(#,##0\);_(* &quot;-&quot;??_);_(@_)">
                  <c:v>334786</c:v>
                </c:pt>
                <c:pt idx="24" formatCode="_(* #,##0_);_(* \(#,##0\);_(* &quot;-&quot;??_);_(@_)">
                  <c:v>320586</c:v>
                </c:pt>
                <c:pt idx="25" formatCode="_(* #,##0_);_(* \(#,##0\);_(* &quot;-&quot;??_);_(@_)">
                  <c:v>306216</c:v>
                </c:pt>
                <c:pt idx="26" formatCode="_(* #,##0_);_(* \(#,##0\);_(* &quot;-&quot;??_);_(@_)">
                  <c:v>289260</c:v>
                </c:pt>
                <c:pt idx="27" formatCode="_(* #,##0_);_(* \(#,##0\);_(* &quot;-&quot;??_);_(@_)">
                  <c:v>271031</c:v>
                </c:pt>
                <c:pt idx="28" formatCode="_(* #,##0_);_(* \(#,##0\);_(* &quot;-&quot;??_);_(@_)">
                  <c:v>256085</c:v>
                </c:pt>
                <c:pt idx="29" formatCode="_(* #,##0_);_(* \(#,##0\);_(* &quot;-&quot;??_);_(@_)">
                  <c:v>239037</c:v>
                </c:pt>
                <c:pt idx="30" formatCode="_(* #,##0_);_(* \(#,##0\);_(* &quot;-&quot;??_);_(@_)">
                  <c:v>221596</c:v>
                </c:pt>
                <c:pt idx="31" formatCode="_(* #,##0_);_(* \(#,##0\);_(* &quot;-&quot;??_);_(@_)">
                  <c:v>201659</c:v>
                </c:pt>
                <c:pt idx="32" formatCode="_(* #,##0_);_(* \(#,##0\);_(* &quot;-&quot;??_);_(@_)">
                  <c:v>187650</c:v>
                </c:pt>
                <c:pt idx="33" formatCode="_(* #,##0_);_(* \(#,##0\);_(* &quot;-&quot;??_);_(@_)">
                  <c:v>180086</c:v>
                </c:pt>
                <c:pt idx="34" formatCode="_(* #,##0_);_(* \(#,##0\);_(* &quot;-&quot;??_);_(@_)">
                  <c:v>174688</c:v>
                </c:pt>
                <c:pt idx="35" formatCode="_(* #,##0_);_(* \(#,##0\);_(* &quot;-&quot;??_);_(@_)">
                  <c:v>169616</c:v>
                </c:pt>
                <c:pt idx="36" formatCode="_(* #,##0_);_(* \(#,##0\);_(* &quot;-&quot;??_);_(@_)">
                  <c:v>165331</c:v>
                </c:pt>
                <c:pt idx="37" formatCode="_(* #,##0_);_(* \(#,##0\);_(* &quot;-&quot;??_);_(@_)">
                  <c:v>160456.5</c:v>
                </c:pt>
                <c:pt idx="38" formatCode="_(* #,##0_);_(* \(#,##0\);_(* &quot;-&quot;??_);_(@_)">
                  <c:v>154842.5</c:v>
                </c:pt>
                <c:pt idx="39" formatCode="_(* #,##0_);_(* \(#,##0\);_(* &quot;-&quot;??_);_(@_)">
                  <c:v>149483.5</c:v>
                </c:pt>
                <c:pt idx="40" formatCode="_(* #,##0_);_(* \(#,##0\);_(* &quot;-&quot;??_);_(@_)">
                  <c:v>143566</c:v>
                </c:pt>
                <c:pt idx="41" formatCode="_(* #,##0_);_(* \(#,##0\);_(* &quot;-&quot;??_);_(@_)">
                  <c:v>137928.4375</c:v>
                </c:pt>
                <c:pt idx="42" formatCode="_(* #,##0_);_(* \(#,##0\);_(* &quot;-&quot;??_);_(@_)">
                  <c:v>132553.4375</c:v>
                </c:pt>
                <c:pt idx="43" formatCode="_(* #,##0_);_(* \(#,##0\);_(* &quot;-&quot;??_);_(@_)">
                  <c:v>127184.875</c:v>
                </c:pt>
                <c:pt idx="44" formatCode="_(* #,##0_);_(* \(#,##0\);_(* &quot;-&quot;??_);_(@_)">
                  <c:v>121840.3125</c:v>
                </c:pt>
                <c:pt idx="45" formatCode="_(* #,##0_);_(* \(#,##0\);_(* &quot;-&quot;??_);_(@_)">
                  <c:v>117189.75</c:v>
                </c:pt>
                <c:pt idx="46" formatCode="_(* #,##0_);_(* \(#,##0\);_(* &quot;-&quot;??_);_(@_)">
                  <c:v>112868</c:v>
                </c:pt>
                <c:pt idx="47" formatCode="_(* #,##0_);_(* \(#,##0\);_(* &quot;-&quot;??_);_(@_)">
                  <c:v>108420.125</c:v>
                </c:pt>
                <c:pt idx="48" formatCode="_(* #,##0_);_(* \(#,##0\);_(* &quot;-&quot;??_);_(@_)">
                  <c:v>104221</c:v>
                </c:pt>
                <c:pt idx="49" formatCode="_(* #,##0_);_(* \(#,##0\);_(* &quot;-&quot;??_);_(@_)">
                  <c:v>100251.125</c:v>
                </c:pt>
                <c:pt idx="50" formatCode="_(* #,##0_);_(* \(#,##0\);_(* &quot;-&quot;??_);_(@_)">
                  <c:v>95492.125</c:v>
                </c:pt>
                <c:pt idx="51" formatCode="_(* #,##0_);_(* \(#,##0\);_(* &quot;-&quot;??_);_(@_)">
                  <c:v>91001.125</c:v>
                </c:pt>
                <c:pt idx="52" formatCode="_(* #,##0_);_(* \(#,##0\);_(* &quot;-&quot;??_);_(@_)">
                  <c:v>85966.6875</c:v>
                </c:pt>
                <c:pt idx="53" formatCode="_(* #,##0_);_(* \(#,##0\);_(* &quot;-&quot;??_);_(@_)">
                  <c:v>80943.125</c:v>
                </c:pt>
                <c:pt idx="54" formatCode="_(* #,##0_);_(* \(#,##0\);_(* &quot;-&quot;??_);_(@_)">
                  <c:v>76191.125</c:v>
                </c:pt>
                <c:pt idx="55" formatCode="_(* #,##0_);_(* \(#,##0\);_(* &quot;-&quot;??_);_(@_)">
                  <c:v>71449.5625</c:v>
                </c:pt>
                <c:pt idx="56" formatCode="_(* #,##0_);_(* \(#,##0\);_(* &quot;-&quot;??_);_(@_)">
                  <c:v>66732</c:v>
                </c:pt>
                <c:pt idx="57" formatCode="_(* #,##0_);_(* \(#,##0\);_(* &quot;-&quot;??_);_(@_)">
                  <c:v>62443.625</c:v>
                </c:pt>
                <c:pt idx="58" formatCode="_(* #,##0_);_(* \(#,##0\);_(* &quot;-&quot;??_);_(@_)">
                  <c:v>61320</c:v>
                </c:pt>
                <c:pt idx="59" formatCode="_(* #,##0_);_(* \(#,##0\);_(* &quot;-&quot;??_);_(@_)">
                  <c:v>57131</c:v>
                </c:pt>
                <c:pt idx="60" formatCode="_(* #,##0_);_(* \(#,##0\);_(* &quot;-&quot;??_);_(@_)">
                  <c:v>53371</c:v>
                </c:pt>
                <c:pt idx="61" formatCode="_(* #,##0_);_(* \(#,##0\);_(* &quot;-&quot;??_);_(@_)">
                  <c:v>49837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BB0-4C26-97AD-41855AF01D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804008"/>
        <c:axId val="586804336"/>
      </c:lineChart>
      <c:catAx>
        <c:axId val="58680400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6804336"/>
        <c:crosses val="autoZero"/>
        <c:auto val="0"/>
        <c:lblAlgn val="ctr"/>
        <c:lblOffset val="300"/>
        <c:tickLblSkip val="4"/>
        <c:noMultiLvlLbl val="0"/>
      </c:catAx>
      <c:valAx>
        <c:axId val="586804336"/>
        <c:scaling>
          <c:orientation val="minMax"/>
          <c:min val="-10000"/>
        </c:scaling>
        <c:delete val="1"/>
        <c:axPos val="l"/>
        <c:numFmt formatCode="#,##0" sourceLinked="0"/>
        <c:majorTickMark val="out"/>
        <c:minorTickMark val="none"/>
        <c:tickLblPos val="nextTo"/>
        <c:crossAx val="586804008"/>
        <c:crosses val="autoZero"/>
        <c:crossBetween val="between"/>
      </c:valAx>
      <c:spPr>
        <a:solidFill>
          <a:schemeClr val="bg1"/>
        </a:solidFill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7EA765-CC5C-4720-B465-872DA6F606B2}" type="doc">
      <dgm:prSet loTypeId="urn:microsoft.com/office/officeart/2005/8/layout/process1" loCatId="process" qsTypeId="urn:microsoft.com/office/officeart/2005/8/quickstyle/simple2" qsCatId="simple" csTypeId="urn:microsoft.com/office/officeart/2005/8/colors/accent2_4" csCatId="accent2" phldr="1"/>
      <dgm:spPr/>
    </dgm:pt>
    <dgm:pt modelId="{83564FE8-4D19-4FDC-BA33-C97D1680EDF1}">
      <dgm:prSet phldrT="[Text]" custT="1"/>
      <dgm:spPr/>
      <dgm:t>
        <a:bodyPr/>
        <a:lstStyle/>
        <a:p>
          <a:r>
            <a:rPr lang="en-US" sz="1600" b="1" dirty="0"/>
            <a:t>AODs</a:t>
          </a:r>
        </a:p>
        <a:p>
          <a:r>
            <a:rPr lang="en-US" sz="1600" b="1" dirty="0"/>
            <a:t>(Legacy and AMA)</a:t>
          </a:r>
        </a:p>
      </dgm:t>
    </dgm:pt>
    <dgm:pt modelId="{8181B651-ECBE-476B-8B8F-969D8262F28E}" type="parTrans" cxnId="{89DC758E-79B5-4AD7-985F-1EF428F2E0EB}">
      <dgm:prSet/>
      <dgm:spPr/>
      <dgm:t>
        <a:bodyPr/>
        <a:lstStyle/>
        <a:p>
          <a:endParaRPr lang="en-US" sz="1600" b="1"/>
        </a:p>
      </dgm:t>
    </dgm:pt>
    <dgm:pt modelId="{58D8548E-FA96-43CE-A836-C472EC5D2F08}" type="sibTrans" cxnId="{89DC758E-79B5-4AD7-985F-1EF428F2E0EB}">
      <dgm:prSet custT="1"/>
      <dgm:spPr/>
      <dgm:t>
        <a:bodyPr/>
        <a:lstStyle/>
        <a:p>
          <a:endParaRPr lang="en-US" sz="1200" b="1"/>
        </a:p>
      </dgm:t>
    </dgm:pt>
    <dgm:pt modelId="{2F483027-C077-4EAA-A934-C8323B4CA7C8}">
      <dgm:prSet phldrT="[Text]" custT="1"/>
      <dgm:spPr/>
      <dgm:t>
        <a:bodyPr/>
        <a:lstStyle/>
        <a:p>
          <a:r>
            <a:rPr lang="en-US" sz="1600" b="1" dirty="0"/>
            <a:t>CAVC Remands</a:t>
          </a:r>
        </a:p>
      </dgm:t>
    </dgm:pt>
    <dgm:pt modelId="{2E6C99E5-52FD-4B98-BE0B-36971F00F327}" type="parTrans" cxnId="{DA6E659F-CFFF-4438-81EB-28091BC23601}">
      <dgm:prSet/>
      <dgm:spPr/>
      <dgm:t>
        <a:bodyPr/>
        <a:lstStyle/>
        <a:p>
          <a:endParaRPr lang="en-US" sz="1600" b="1"/>
        </a:p>
      </dgm:t>
    </dgm:pt>
    <dgm:pt modelId="{FBDBEFCF-A8FB-4D3E-B0D6-A61BC98D44FA}" type="sibTrans" cxnId="{DA6E659F-CFFF-4438-81EB-28091BC23601}">
      <dgm:prSet custT="1"/>
      <dgm:spPr/>
      <dgm:t>
        <a:bodyPr/>
        <a:lstStyle/>
        <a:p>
          <a:endParaRPr lang="en-US" sz="1200" b="1"/>
        </a:p>
      </dgm:t>
    </dgm:pt>
    <dgm:pt modelId="{A5A525CC-483F-4514-B6D1-A9A659FC4E30}">
      <dgm:prSet phldrT="[Text]" custT="1"/>
      <dgm:spPr/>
      <dgm:t>
        <a:bodyPr/>
        <a:lstStyle/>
        <a:p>
          <a:r>
            <a:rPr lang="en-US" sz="1600" b="1" dirty="0"/>
            <a:t>Legacy (by oldest docket)</a:t>
          </a:r>
        </a:p>
      </dgm:t>
    </dgm:pt>
    <dgm:pt modelId="{AFEFDD48-F849-4668-9CC5-A2EEF51AE3D8}" type="parTrans" cxnId="{2BA6C333-2475-4C11-8DBB-8380AC13708B}">
      <dgm:prSet/>
      <dgm:spPr/>
      <dgm:t>
        <a:bodyPr/>
        <a:lstStyle/>
        <a:p>
          <a:endParaRPr lang="en-US" sz="1600" b="1"/>
        </a:p>
      </dgm:t>
    </dgm:pt>
    <dgm:pt modelId="{B4D86585-2B2D-4DA3-8F98-4077CE3CBB94}" type="sibTrans" cxnId="{2BA6C333-2475-4C11-8DBB-8380AC13708B}">
      <dgm:prSet custT="1"/>
      <dgm:spPr/>
      <dgm:t>
        <a:bodyPr/>
        <a:lstStyle/>
        <a:p>
          <a:endParaRPr lang="en-US" sz="1200" b="1"/>
        </a:p>
      </dgm:t>
    </dgm:pt>
    <dgm:pt modelId="{4E42A502-B577-4EDA-AED9-B0C8BE7F43D7}">
      <dgm:prSet phldrT="[Text]" custT="1"/>
      <dgm:spPr/>
      <dgm:t>
        <a:bodyPr/>
        <a:lstStyle/>
        <a:p>
          <a:r>
            <a:rPr lang="en-US" sz="1600" b="1" dirty="0"/>
            <a:t>AMA | Direct Docket</a:t>
          </a:r>
        </a:p>
      </dgm:t>
    </dgm:pt>
    <dgm:pt modelId="{F8C6FD57-D7B8-4A85-9BD4-7C8107917701}" type="parTrans" cxnId="{A11F47CA-0866-4755-BB67-30309314C470}">
      <dgm:prSet/>
      <dgm:spPr/>
      <dgm:t>
        <a:bodyPr/>
        <a:lstStyle/>
        <a:p>
          <a:endParaRPr lang="en-US" sz="1600" b="1"/>
        </a:p>
      </dgm:t>
    </dgm:pt>
    <dgm:pt modelId="{AA61EDF2-9ED0-4517-8EAC-CD3B2F08FF9E}" type="sibTrans" cxnId="{A11F47CA-0866-4755-BB67-30309314C470}">
      <dgm:prSet custT="1"/>
      <dgm:spPr/>
      <dgm:t>
        <a:bodyPr/>
        <a:lstStyle/>
        <a:p>
          <a:endParaRPr lang="en-US" sz="1200" b="1"/>
        </a:p>
      </dgm:t>
    </dgm:pt>
    <dgm:pt modelId="{F16F60BF-57DC-4F06-8937-6AEC0DC12511}">
      <dgm:prSet phldrT="[Text]" custT="1"/>
      <dgm:spPr/>
      <dgm:t>
        <a:bodyPr/>
        <a:lstStyle/>
        <a:p>
          <a:r>
            <a:rPr lang="en-US" sz="1600" b="1" dirty="0"/>
            <a:t>AMA | Evidence &amp; Hearing (by volume)</a:t>
          </a:r>
        </a:p>
      </dgm:t>
    </dgm:pt>
    <dgm:pt modelId="{10D246C2-3FAD-496C-A1CE-8953A9942340}" type="parTrans" cxnId="{F5E80A60-823F-4524-9DEE-15E9262E1335}">
      <dgm:prSet/>
      <dgm:spPr/>
      <dgm:t>
        <a:bodyPr/>
        <a:lstStyle/>
        <a:p>
          <a:endParaRPr lang="en-US" sz="1600" b="1"/>
        </a:p>
      </dgm:t>
    </dgm:pt>
    <dgm:pt modelId="{F8FE1609-CF48-4EFA-A1AF-D1F1ABDF275A}" type="sibTrans" cxnId="{F5E80A60-823F-4524-9DEE-15E9262E1335}">
      <dgm:prSet/>
      <dgm:spPr/>
      <dgm:t>
        <a:bodyPr/>
        <a:lstStyle/>
        <a:p>
          <a:endParaRPr lang="en-US" sz="1600" b="1"/>
        </a:p>
      </dgm:t>
    </dgm:pt>
    <dgm:pt modelId="{D8061B8A-6BAF-4DF0-A736-3695EDD77154}" type="pres">
      <dgm:prSet presAssocID="{2E7EA765-CC5C-4720-B465-872DA6F606B2}" presName="Name0" presStyleCnt="0">
        <dgm:presLayoutVars>
          <dgm:dir/>
          <dgm:resizeHandles val="exact"/>
        </dgm:presLayoutVars>
      </dgm:prSet>
      <dgm:spPr/>
    </dgm:pt>
    <dgm:pt modelId="{98CF744E-8A38-4C03-B2ED-B7BD294D2C92}" type="pres">
      <dgm:prSet presAssocID="{83564FE8-4D19-4FDC-BA33-C97D1680EDF1}" presName="node" presStyleLbl="node1" presStyleIdx="0" presStyleCnt="5">
        <dgm:presLayoutVars>
          <dgm:bulletEnabled val="1"/>
        </dgm:presLayoutVars>
      </dgm:prSet>
      <dgm:spPr/>
    </dgm:pt>
    <dgm:pt modelId="{D1A08F3A-0CB7-4288-B121-985D1593CEA4}" type="pres">
      <dgm:prSet presAssocID="{58D8548E-FA96-43CE-A836-C472EC5D2F08}" presName="sibTrans" presStyleLbl="sibTrans2D1" presStyleIdx="0" presStyleCnt="4"/>
      <dgm:spPr/>
    </dgm:pt>
    <dgm:pt modelId="{E678E12E-CA47-4D25-BD4F-A6C921AFAB91}" type="pres">
      <dgm:prSet presAssocID="{58D8548E-FA96-43CE-A836-C472EC5D2F08}" presName="connectorText" presStyleLbl="sibTrans2D1" presStyleIdx="0" presStyleCnt="4"/>
      <dgm:spPr/>
    </dgm:pt>
    <dgm:pt modelId="{A6547A69-4700-481D-8073-9175572CEF2E}" type="pres">
      <dgm:prSet presAssocID="{2F483027-C077-4EAA-A934-C8323B4CA7C8}" presName="node" presStyleLbl="node1" presStyleIdx="1" presStyleCnt="5">
        <dgm:presLayoutVars>
          <dgm:bulletEnabled val="1"/>
        </dgm:presLayoutVars>
      </dgm:prSet>
      <dgm:spPr/>
    </dgm:pt>
    <dgm:pt modelId="{3999868C-826A-40E7-B763-31EE76C33238}" type="pres">
      <dgm:prSet presAssocID="{FBDBEFCF-A8FB-4D3E-B0D6-A61BC98D44FA}" presName="sibTrans" presStyleLbl="sibTrans2D1" presStyleIdx="1" presStyleCnt="4"/>
      <dgm:spPr/>
    </dgm:pt>
    <dgm:pt modelId="{1D356E46-5CED-4B9A-8A1F-BB3B6ADC4028}" type="pres">
      <dgm:prSet presAssocID="{FBDBEFCF-A8FB-4D3E-B0D6-A61BC98D44FA}" presName="connectorText" presStyleLbl="sibTrans2D1" presStyleIdx="1" presStyleCnt="4"/>
      <dgm:spPr/>
    </dgm:pt>
    <dgm:pt modelId="{8E5E709B-0B65-48F6-8151-8AC3E24C08D8}" type="pres">
      <dgm:prSet presAssocID="{A5A525CC-483F-4514-B6D1-A9A659FC4E30}" presName="node" presStyleLbl="node1" presStyleIdx="2" presStyleCnt="5">
        <dgm:presLayoutVars>
          <dgm:bulletEnabled val="1"/>
        </dgm:presLayoutVars>
      </dgm:prSet>
      <dgm:spPr/>
    </dgm:pt>
    <dgm:pt modelId="{2825B194-A150-447B-817F-AE054AABDA44}" type="pres">
      <dgm:prSet presAssocID="{B4D86585-2B2D-4DA3-8F98-4077CE3CBB94}" presName="sibTrans" presStyleLbl="sibTrans2D1" presStyleIdx="2" presStyleCnt="4"/>
      <dgm:spPr/>
    </dgm:pt>
    <dgm:pt modelId="{3198A00D-FD1A-459F-B4DA-A3021CC816B6}" type="pres">
      <dgm:prSet presAssocID="{B4D86585-2B2D-4DA3-8F98-4077CE3CBB94}" presName="connectorText" presStyleLbl="sibTrans2D1" presStyleIdx="2" presStyleCnt="4"/>
      <dgm:spPr/>
    </dgm:pt>
    <dgm:pt modelId="{1C76D759-057F-48C0-808B-3CDC9A66F891}" type="pres">
      <dgm:prSet presAssocID="{4E42A502-B577-4EDA-AED9-B0C8BE7F43D7}" presName="node" presStyleLbl="node1" presStyleIdx="3" presStyleCnt="5">
        <dgm:presLayoutVars>
          <dgm:bulletEnabled val="1"/>
        </dgm:presLayoutVars>
      </dgm:prSet>
      <dgm:spPr/>
    </dgm:pt>
    <dgm:pt modelId="{6B55CD33-9B36-4E39-89DC-1C7BCC75D84B}" type="pres">
      <dgm:prSet presAssocID="{AA61EDF2-9ED0-4517-8EAC-CD3B2F08FF9E}" presName="sibTrans" presStyleLbl="sibTrans2D1" presStyleIdx="3" presStyleCnt="4"/>
      <dgm:spPr/>
    </dgm:pt>
    <dgm:pt modelId="{D8FF8E25-D6C2-4088-8D56-F0443BDAC64B}" type="pres">
      <dgm:prSet presAssocID="{AA61EDF2-9ED0-4517-8EAC-CD3B2F08FF9E}" presName="connectorText" presStyleLbl="sibTrans2D1" presStyleIdx="3" presStyleCnt="4"/>
      <dgm:spPr/>
    </dgm:pt>
    <dgm:pt modelId="{A2989C0E-590F-43FE-8529-51899F8B9437}" type="pres">
      <dgm:prSet presAssocID="{F16F60BF-57DC-4F06-8937-6AEC0DC12511}" presName="node" presStyleLbl="node1" presStyleIdx="4" presStyleCnt="5">
        <dgm:presLayoutVars>
          <dgm:bulletEnabled val="1"/>
        </dgm:presLayoutVars>
      </dgm:prSet>
      <dgm:spPr/>
    </dgm:pt>
  </dgm:ptLst>
  <dgm:cxnLst>
    <dgm:cxn modelId="{47A69819-D46E-4D5C-9BCD-4C2597B5AFEA}" type="presOf" srcId="{2E7EA765-CC5C-4720-B465-872DA6F606B2}" destId="{D8061B8A-6BAF-4DF0-A736-3695EDD77154}" srcOrd="0" destOrd="0" presId="urn:microsoft.com/office/officeart/2005/8/layout/process1"/>
    <dgm:cxn modelId="{16684C2C-0B81-441C-8FA4-6218AFCE5ABD}" type="presOf" srcId="{2F483027-C077-4EAA-A934-C8323B4CA7C8}" destId="{A6547A69-4700-481D-8073-9175572CEF2E}" srcOrd="0" destOrd="0" presId="urn:microsoft.com/office/officeart/2005/8/layout/process1"/>
    <dgm:cxn modelId="{2BA6C333-2475-4C11-8DBB-8380AC13708B}" srcId="{2E7EA765-CC5C-4720-B465-872DA6F606B2}" destId="{A5A525CC-483F-4514-B6D1-A9A659FC4E30}" srcOrd="2" destOrd="0" parTransId="{AFEFDD48-F849-4668-9CC5-A2EEF51AE3D8}" sibTransId="{B4D86585-2B2D-4DA3-8F98-4077CE3CBB94}"/>
    <dgm:cxn modelId="{BF5E7134-C991-414F-9F30-B08DCC1BC31A}" type="presOf" srcId="{A5A525CC-483F-4514-B6D1-A9A659FC4E30}" destId="{8E5E709B-0B65-48F6-8151-8AC3E24C08D8}" srcOrd="0" destOrd="0" presId="urn:microsoft.com/office/officeart/2005/8/layout/process1"/>
    <dgm:cxn modelId="{F5E80A60-823F-4524-9DEE-15E9262E1335}" srcId="{2E7EA765-CC5C-4720-B465-872DA6F606B2}" destId="{F16F60BF-57DC-4F06-8937-6AEC0DC12511}" srcOrd="4" destOrd="0" parTransId="{10D246C2-3FAD-496C-A1CE-8953A9942340}" sibTransId="{F8FE1609-CF48-4EFA-A1AF-D1F1ABDF275A}"/>
    <dgm:cxn modelId="{838BAE61-45AF-4569-B015-FDDCB7734DA1}" type="presOf" srcId="{FBDBEFCF-A8FB-4D3E-B0D6-A61BC98D44FA}" destId="{3999868C-826A-40E7-B763-31EE76C33238}" srcOrd="0" destOrd="0" presId="urn:microsoft.com/office/officeart/2005/8/layout/process1"/>
    <dgm:cxn modelId="{DCDE5242-C94A-461E-9F2C-947EF84B2BDB}" type="presOf" srcId="{AA61EDF2-9ED0-4517-8EAC-CD3B2F08FF9E}" destId="{D8FF8E25-D6C2-4088-8D56-F0443BDAC64B}" srcOrd="1" destOrd="0" presId="urn:microsoft.com/office/officeart/2005/8/layout/process1"/>
    <dgm:cxn modelId="{68B7CA42-9B3B-41ED-9C40-FBADFF1CF2A7}" type="presOf" srcId="{83564FE8-4D19-4FDC-BA33-C97D1680EDF1}" destId="{98CF744E-8A38-4C03-B2ED-B7BD294D2C92}" srcOrd="0" destOrd="0" presId="urn:microsoft.com/office/officeart/2005/8/layout/process1"/>
    <dgm:cxn modelId="{69B76864-B7EE-4BC2-9245-5AB785BE339B}" type="presOf" srcId="{FBDBEFCF-A8FB-4D3E-B0D6-A61BC98D44FA}" destId="{1D356E46-5CED-4B9A-8A1F-BB3B6ADC4028}" srcOrd="1" destOrd="0" presId="urn:microsoft.com/office/officeart/2005/8/layout/process1"/>
    <dgm:cxn modelId="{6FA3EC44-0B31-4029-B570-4B95EC00B4F0}" type="presOf" srcId="{F16F60BF-57DC-4F06-8937-6AEC0DC12511}" destId="{A2989C0E-590F-43FE-8529-51899F8B9437}" srcOrd="0" destOrd="0" presId="urn:microsoft.com/office/officeart/2005/8/layout/process1"/>
    <dgm:cxn modelId="{6426F245-E066-4884-A27B-48546FA248A3}" type="presOf" srcId="{B4D86585-2B2D-4DA3-8F98-4077CE3CBB94}" destId="{2825B194-A150-447B-817F-AE054AABDA44}" srcOrd="0" destOrd="0" presId="urn:microsoft.com/office/officeart/2005/8/layout/process1"/>
    <dgm:cxn modelId="{08510A6B-D186-4A6C-ABB6-73810FA67827}" type="presOf" srcId="{AA61EDF2-9ED0-4517-8EAC-CD3B2F08FF9E}" destId="{6B55CD33-9B36-4E39-89DC-1C7BCC75D84B}" srcOrd="0" destOrd="0" presId="urn:microsoft.com/office/officeart/2005/8/layout/process1"/>
    <dgm:cxn modelId="{955CBE82-B62E-4BBF-97AC-DEBF9C7670D8}" type="presOf" srcId="{B4D86585-2B2D-4DA3-8F98-4077CE3CBB94}" destId="{3198A00D-FD1A-459F-B4DA-A3021CC816B6}" srcOrd="1" destOrd="0" presId="urn:microsoft.com/office/officeart/2005/8/layout/process1"/>
    <dgm:cxn modelId="{89DC758E-79B5-4AD7-985F-1EF428F2E0EB}" srcId="{2E7EA765-CC5C-4720-B465-872DA6F606B2}" destId="{83564FE8-4D19-4FDC-BA33-C97D1680EDF1}" srcOrd="0" destOrd="0" parTransId="{8181B651-ECBE-476B-8B8F-969D8262F28E}" sibTransId="{58D8548E-FA96-43CE-A836-C472EC5D2F08}"/>
    <dgm:cxn modelId="{DA6E659F-CFFF-4438-81EB-28091BC23601}" srcId="{2E7EA765-CC5C-4720-B465-872DA6F606B2}" destId="{2F483027-C077-4EAA-A934-C8323B4CA7C8}" srcOrd="1" destOrd="0" parTransId="{2E6C99E5-52FD-4B98-BE0B-36971F00F327}" sibTransId="{FBDBEFCF-A8FB-4D3E-B0D6-A61BC98D44FA}"/>
    <dgm:cxn modelId="{CA5046AA-3602-4D89-9E0D-ACEAA37E9C1C}" type="presOf" srcId="{58D8548E-FA96-43CE-A836-C472EC5D2F08}" destId="{E678E12E-CA47-4D25-BD4F-A6C921AFAB91}" srcOrd="1" destOrd="0" presId="urn:microsoft.com/office/officeart/2005/8/layout/process1"/>
    <dgm:cxn modelId="{A11F47CA-0866-4755-BB67-30309314C470}" srcId="{2E7EA765-CC5C-4720-B465-872DA6F606B2}" destId="{4E42A502-B577-4EDA-AED9-B0C8BE7F43D7}" srcOrd="3" destOrd="0" parTransId="{F8C6FD57-D7B8-4A85-9BD4-7C8107917701}" sibTransId="{AA61EDF2-9ED0-4517-8EAC-CD3B2F08FF9E}"/>
    <dgm:cxn modelId="{4B834FDB-1D59-4986-BDC6-EB1A38D6B2E1}" type="presOf" srcId="{4E42A502-B577-4EDA-AED9-B0C8BE7F43D7}" destId="{1C76D759-057F-48C0-808B-3CDC9A66F891}" srcOrd="0" destOrd="0" presId="urn:microsoft.com/office/officeart/2005/8/layout/process1"/>
    <dgm:cxn modelId="{0E27DFDF-0B65-4759-9272-29BB4817F9C8}" type="presOf" srcId="{58D8548E-FA96-43CE-A836-C472EC5D2F08}" destId="{D1A08F3A-0CB7-4288-B121-985D1593CEA4}" srcOrd="0" destOrd="0" presId="urn:microsoft.com/office/officeart/2005/8/layout/process1"/>
    <dgm:cxn modelId="{290E8987-4EBF-4570-B90A-02B06AB36658}" type="presParOf" srcId="{D8061B8A-6BAF-4DF0-A736-3695EDD77154}" destId="{98CF744E-8A38-4C03-B2ED-B7BD294D2C92}" srcOrd="0" destOrd="0" presId="urn:microsoft.com/office/officeart/2005/8/layout/process1"/>
    <dgm:cxn modelId="{012BA72B-3E24-478C-884E-72A7F85827DE}" type="presParOf" srcId="{D8061B8A-6BAF-4DF0-A736-3695EDD77154}" destId="{D1A08F3A-0CB7-4288-B121-985D1593CEA4}" srcOrd="1" destOrd="0" presId="urn:microsoft.com/office/officeart/2005/8/layout/process1"/>
    <dgm:cxn modelId="{874168DD-8194-4DCC-9117-D692A7923673}" type="presParOf" srcId="{D1A08F3A-0CB7-4288-B121-985D1593CEA4}" destId="{E678E12E-CA47-4D25-BD4F-A6C921AFAB91}" srcOrd="0" destOrd="0" presId="urn:microsoft.com/office/officeart/2005/8/layout/process1"/>
    <dgm:cxn modelId="{B51ADD17-1588-4F34-B1C2-18322B004DC0}" type="presParOf" srcId="{D8061B8A-6BAF-4DF0-A736-3695EDD77154}" destId="{A6547A69-4700-481D-8073-9175572CEF2E}" srcOrd="2" destOrd="0" presId="urn:microsoft.com/office/officeart/2005/8/layout/process1"/>
    <dgm:cxn modelId="{4D975AF9-A5DC-47DC-87BC-EB2ABD6BF72F}" type="presParOf" srcId="{D8061B8A-6BAF-4DF0-A736-3695EDD77154}" destId="{3999868C-826A-40E7-B763-31EE76C33238}" srcOrd="3" destOrd="0" presId="urn:microsoft.com/office/officeart/2005/8/layout/process1"/>
    <dgm:cxn modelId="{29ADAE06-7DE6-4FB1-A8C8-D5A10EF76C5B}" type="presParOf" srcId="{3999868C-826A-40E7-B763-31EE76C33238}" destId="{1D356E46-5CED-4B9A-8A1F-BB3B6ADC4028}" srcOrd="0" destOrd="0" presId="urn:microsoft.com/office/officeart/2005/8/layout/process1"/>
    <dgm:cxn modelId="{ABBEB54B-7FD3-4395-A7E4-3EF3F97809A3}" type="presParOf" srcId="{D8061B8A-6BAF-4DF0-A736-3695EDD77154}" destId="{8E5E709B-0B65-48F6-8151-8AC3E24C08D8}" srcOrd="4" destOrd="0" presId="urn:microsoft.com/office/officeart/2005/8/layout/process1"/>
    <dgm:cxn modelId="{15BD777D-472C-46FB-9C49-4C61490DF7D3}" type="presParOf" srcId="{D8061B8A-6BAF-4DF0-A736-3695EDD77154}" destId="{2825B194-A150-447B-817F-AE054AABDA44}" srcOrd="5" destOrd="0" presId="urn:microsoft.com/office/officeart/2005/8/layout/process1"/>
    <dgm:cxn modelId="{F1EBAC49-E0B4-4CA5-B305-49CF1892B4E1}" type="presParOf" srcId="{2825B194-A150-447B-817F-AE054AABDA44}" destId="{3198A00D-FD1A-459F-B4DA-A3021CC816B6}" srcOrd="0" destOrd="0" presId="urn:microsoft.com/office/officeart/2005/8/layout/process1"/>
    <dgm:cxn modelId="{671D23E9-E71F-42A2-84EA-000C8FE2CAAC}" type="presParOf" srcId="{D8061B8A-6BAF-4DF0-A736-3695EDD77154}" destId="{1C76D759-057F-48C0-808B-3CDC9A66F891}" srcOrd="6" destOrd="0" presId="urn:microsoft.com/office/officeart/2005/8/layout/process1"/>
    <dgm:cxn modelId="{B72534D9-D252-434A-8F12-D6D1ECF22CDA}" type="presParOf" srcId="{D8061B8A-6BAF-4DF0-A736-3695EDD77154}" destId="{6B55CD33-9B36-4E39-89DC-1C7BCC75D84B}" srcOrd="7" destOrd="0" presId="urn:microsoft.com/office/officeart/2005/8/layout/process1"/>
    <dgm:cxn modelId="{3DA80A42-80E8-43D7-9867-BAB709E1B5F5}" type="presParOf" srcId="{6B55CD33-9B36-4E39-89DC-1C7BCC75D84B}" destId="{D8FF8E25-D6C2-4088-8D56-F0443BDAC64B}" srcOrd="0" destOrd="0" presId="urn:microsoft.com/office/officeart/2005/8/layout/process1"/>
    <dgm:cxn modelId="{3F6BCF1A-98B8-4FB6-9483-884CE7A1CA5D}" type="presParOf" srcId="{D8061B8A-6BAF-4DF0-A736-3695EDD77154}" destId="{A2989C0E-590F-43FE-8529-51899F8B943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F744E-8A38-4C03-B2ED-B7BD294D2C92}">
      <dsp:nvSpPr>
        <dsp:cNvPr id="0" name=""/>
        <dsp:cNvSpPr/>
      </dsp:nvSpPr>
      <dsp:spPr>
        <a:xfrm>
          <a:off x="5452" y="365135"/>
          <a:ext cx="1690238" cy="1014142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AODs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(Legacy and AMA)</a:t>
          </a:r>
        </a:p>
      </dsp:txBody>
      <dsp:txXfrm>
        <a:off x="35155" y="394838"/>
        <a:ext cx="1630832" cy="954736"/>
      </dsp:txXfrm>
    </dsp:sp>
    <dsp:sp modelId="{D1A08F3A-0CB7-4288-B121-985D1593CEA4}">
      <dsp:nvSpPr>
        <dsp:cNvPr id="0" name=""/>
        <dsp:cNvSpPr/>
      </dsp:nvSpPr>
      <dsp:spPr>
        <a:xfrm>
          <a:off x="1864714" y="662616"/>
          <a:ext cx="358330" cy="4191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/>
        </a:p>
      </dsp:txBody>
      <dsp:txXfrm>
        <a:off x="1864714" y="746452"/>
        <a:ext cx="250831" cy="251507"/>
      </dsp:txXfrm>
    </dsp:sp>
    <dsp:sp modelId="{A6547A69-4700-481D-8073-9175572CEF2E}">
      <dsp:nvSpPr>
        <dsp:cNvPr id="0" name=""/>
        <dsp:cNvSpPr/>
      </dsp:nvSpPr>
      <dsp:spPr>
        <a:xfrm>
          <a:off x="2371785" y="365135"/>
          <a:ext cx="1690238" cy="1014142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310137"/>
            <a:satOff val="-24533"/>
            <a:lumOff val="2240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CAVC Remands</a:t>
          </a:r>
        </a:p>
      </dsp:txBody>
      <dsp:txXfrm>
        <a:off x="2401488" y="394838"/>
        <a:ext cx="1630832" cy="954736"/>
      </dsp:txXfrm>
    </dsp:sp>
    <dsp:sp modelId="{3999868C-826A-40E7-B763-31EE76C33238}">
      <dsp:nvSpPr>
        <dsp:cNvPr id="0" name=""/>
        <dsp:cNvSpPr/>
      </dsp:nvSpPr>
      <dsp:spPr>
        <a:xfrm>
          <a:off x="4231047" y="662616"/>
          <a:ext cx="358330" cy="4191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391697"/>
            <a:satOff val="-30348"/>
            <a:lumOff val="2273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/>
        </a:p>
      </dsp:txBody>
      <dsp:txXfrm>
        <a:off x="4231047" y="746452"/>
        <a:ext cx="250831" cy="251507"/>
      </dsp:txXfrm>
    </dsp:sp>
    <dsp:sp modelId="{8E5E709B-0B65-48F6-8151-8AC3E24C08D8}">
      <dsp:nvSpPr>
        <dsp:cNvPr id="0" name=""/>
        <dsp:cNvSpPr/>
      </dsp:nvSpPr>
      <dsp:spPr>
        <a:xfrm>
          <a:off x="4738118" y="365135"/>
          <a:ext cx="1690238" cy="1014142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620273"/>
            <a:satOff val="-49066"/>
            <a:lumOff val="4480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Legacy (by oldest docket)</a:t>
          </a:r>
        </a:p>
      </dsp:txBody>
      <dsp:txXfrm>
        <a:off x="4767821" y="394838"/>
        <a:ext cx="1630832" cy="954736"/>
      </dsp:txXfrm>
    </dsp:sp>
    <dsp:sp modelId="{2825B194-A150-447B-817F-AE054AABDA44}">
      <dsp:nvSpPr>
        <dsp:cNvPr id="0" name=""/>
        <dsp:cNvSpPr/>
      </dsp:nvSpPr>
      <dsp:spPr>
        <a:xfrm>
          <a:off x="6597380" y="662616"/>
          <a:ext cx="358330" cy="4191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783395"/>
            <a:satOff val="-60696"/>
            <a:lumOff val="4546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/>
        </a:p>
      </dsp:txBody>
      <dsp:txXfrm>
        <a:off x="6597380" y="746452"/>
        <a:ext cx="250831" cy="251507"/>
      </dsp:txXfrm>
    </dsp:sp>
    <dsp:sp modelId="{1C76D759-057F-48C0-808B-3CDC9A66F891}">
      <dsp:nvSpPr>
        <dsp:cNvPr id="0" name=""/>
        <dsp:cNvSpPr/>
      </dsp:nvSpPr>
      <dsp:spPr>
        <a:xfrm>
          <a:off x="7104452" y="365135"/>
          <a:ext cx="1690238" cy="1014142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620273"/>
            <a:satOff val="-49066"/>
            <a:lumOff val="4480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AMA | Direct Docket</a:t>
          </a:r>
        </a:p>
      </dsp:txBody>
      <dsp:txXfrm>
        <a:off x="7134155" y="394838"/>
        <a:ext cx="1630832" cy="954736"/>
      </dsp:txXfrm>
    </dsp:sp>
    <dsp:sp modelId="{6B55CD33-9B36-4E39-89DC-1C7BCC75D84B}">
      <dsp:nvSpPr>
        <dsp:cNvPr id="0" name=""/>
        <dsp:cNvSpPr/>
      </dsp:nvSpPr>
      <dsp:spPr>
        <a:xfrm>
          <a:off x="8963714" y="662616"/>
          <a:ext cx="358330" cy="4191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391697"/>
            <a:satOff val="-30348"/>
            <a:lumOff val="2273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/>
        </a:p>
      </dsp:txBody>
      <dsp:txXfrm>
        <a:off x="8963714" y="746452"/>
        <a:ext cx="250831" cy="251507"/>
      </dsp:txXfrm>
    </dsp:sp>
    <dsp:sp modelId="{A2989C0E-590F-43FE-8529-51899F8B9437}">
      <dsp:nvSpPr>
        <dsp:cNvPr id="0" name=""/>
        <dsp:cNvSpPr/>
      </dsp:nvSpPr>
      <dsp:spPr>
        <a:xfrm>
          <a:off x="9470785" y="365135"/>
          <a:ext cx="1690238" cy="1014142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310137"/>
            <a:satOff val="-24533"/>
            <a:lumOff val="2240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AMA | Evidence &amp; Hearing (by volume)</a:t>
          </a:r>
        </a:p>
      </dsp:txBody>
      <dsp:txXfrm>
        <a:off x="9500488" y="394838"/>
        <a:ext cx="1630832" cy="954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0.66916</cdr:x>
      <cdr:y>0.44237</cdr:y>
    </cdr:from>
    <cdr:to>
      <cdr:x>1</cdr:x>
      <cdr:y>0.55763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682C743-5CA2-4D2B-B293-163586ACDB62}"/>
            </a:ext>
          </a:extLst>
        </cdr:cNvPr>
        <cdr:cNvSpPr txBox="1"/>
      </cdr:nvSpPr>
      <cdr:spPr>
        <a:xfrm xmlns:a="http://schemas.openxmlformats.org/drawingml/2006/main">
          <a:off x="7881223" y="2057645"/>
          <a:ext cx="3896562" cy="5361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en-US" sz="2400" b="1" dirty="0"/>
            <a:t>Requires a Hearing</a:t>
          </a:r>
        </a:p>
      </cdr:txBody>
    </cdr:sp>
  </cdr:relSizeAnchor>
  <cdr:relSizeAnchor xmlns:cdr="http://schemas.openxmlformats.org/drawingml/2006/chartDrawing">
    <cdr:from>
      <cdr:x>0.05372</cdr:x>
      <cdr:y>0.32082</cdr:y>
    </cdr:from>
    <cdr:to>
      <cdr:x>0.27633</cdr:x>
      <cdr:y>0.76115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E13AE5E-8553-4BE7-8C1D-BED3B3F3D991}"/>
            </a:ext>
          </a:extLst>
        </cdr:cNvPr>
        <cdr:cNvSpPr txBox="1"/>
      </cdr:nvSpPr>
      <cdr:spPr>
        <a:xfrm xmlns:a="http://schemas.openxmlformats.org/drawingml/2006/main">
          <a:off x="632648" y="1617944"/>
          <a:ext cx="2621902" cy="2220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0.06322</cdr:x>
      <cdr:y>0.29861</cdr:y>
    </cdr:from>
    <cdr:to>
      <cdr:x>0.28029</cdr:x>
      <cdr:y>0.80555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FDC242B-739B-4EB1-9052-8F28FE231AD1}"/>
            </a:ext>
          </a:extLst>
        </cdr:cNvPr>
        <cdr:cNvSpPr txBox="1"/>
      </cdr:nvSpPr>
      <cdr:spPr>
        <a:xfrm xmlns:a="http://schemas.openxmlformats.org/drawingml/2006/main">
          <a:off x="744615" y="1505977"/>
          <a:ext cx="2556588" cy="2556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0.01682</cdr:x>
      <cdr:y>0.44475</cdr:y>
    </cdr:from>
    <cdr:to>
      <cdr:x>0.32479</cdr:x>
      <cdr:y>0.63139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AC134DB8-6FDA-414D-8C77-6A97152059D2}"/>
            </a:ext>
          </a:extLst>
        </cdr:cNvPr>
        <cdr:cNvSpPr txBox="1"/>
      </cdr:nvSpPr>
      <cdr:spPr>
        <a:xfrm xmlns:a="http://schemas.openxmlformats.org/drawingml/2006/main">
          <a:off x="198100" y="2068725"/>
          <a:ext cx="3627205" cy="868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2400" b="1" dirty="0"/>
            <a:t>No Hearing Required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0.76511</cdr:x>
      <cdr:y>0.6838</cdr:y>
    </cdr:from>
    <cdr:to>
      <cdr:x>0.95719</cdr:x>
      <cdr:y>0.75782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EABD1FA6-5E45-4302-A1C0-B98850104495}"/>
            </a:ext>
          </a:extLst>
        </cdr:cNvPr>
        <cdr:cNvSpPr txBox="1"/>
      </cdr:nvSpPr>
      <cdr:spPr>
        <a:xfrm xmlns:a="http://schemas.openxmlformats.org/drawingml/2006/main" rot="469079">
          <a:off x="8310763" y="3355951"/>
          <a:ext cx="2086408" cy="3632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>
              <a:solidFill>
                <a:srgbClr val="7030A0"/>
              </a:solidFill>
            </a:rPr>
            <a:t>VA Inventory Projections</a:t>
          </a:r>
        </a:p>
      </cdr:txBody>
    </cdr:sp>
  </cdr:relSizeAnchor>
  <cdr:relSizeAnchor xmlns:cdr="http://schemas.openxmlformats.org/drawingml/2006/chartDrawing">
    <cdr:from>
      <cdr:x>0.75269</cdr:x>
      <cdr:y>0.76213</cdr:y>
    </cdr:from>
    <cdr:to>
      <cdr:x>0.9147</cdr:x>
      <cdr:y>0.84648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6073F6B6-0F0B-487D-80E1-9553EC28AC11}"/>
            </a:ext>
          </a:extLst>
        </cdr:cNvPr>
        <cdr:cNvSpPr txBox="1"/>
      </cdr:nvSpPr>
      <cdr:spPr>
        <a:xfrm xmlns:a="http://schemas.openxmlformats.org/drawingml/2006/main" rot="455406">
          <a:off x="8175885" y="3740371"/>
          <a:ext cx="1759782" cy="413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>
              <a:solidFill>
                <a:schemeClr val="tx2"/>
              </a:solidFill>
            </a:rPr>
            <a:t>Board Inventory Projections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FCA2E543-DEAD-4A47-BC83-EE5C4B31183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84C9C085-A51E-48DC-B7D2-A27248A33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19075" y="341313"/>
            <a:ext cx="7631113" cy="4292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172">
              <a:defRPr/>
            </a:pPr>
            <a:fld id="{7DE02615-B5EC-45E8-9D56-46B81AB3CF35}" type="slidenum">
              <a:rPr lang="en-US">
                <a:solidFill>
                  <a:prstClr val="black"/>
                </a:solidFill>
                <a:latin typeface="Calibri"/>
              </a:rPr>
              <a:pPr defTabSz="933172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530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9C085-A51E-48DC-B7D2-A27248A33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77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9C085-A51E-48DC-B7D2-A27248A33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302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41% of incoming AMA appeals are electing hearings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9C085-A51E-48DC-B7D2-A27248A33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95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C7BD-EE4B-42E2-A75C-958D06C60C4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68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9C085-A51E-48DC-B7D2-A27248A336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26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172">
              <a:defRPr/>
            </a:pPr>
            <a:fld id="{9B12A8F2-3DAC-44FC-8CF4-B0D57ABFB6C6}" type="slidenum">
              <a:rPr lang="en-US">
                <a:solidFill>
                  <a:prstClr val="black"/>
                </a:solidFill>
                <a:latin typeface="Calibri"/>
              </a:rPr>
              <a:pPr defTabSz="933172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568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376955"/>
            <a:ext cx="12192000" cy="14811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95120" y="4803734"/>
            <a:ext cx="7700433" cy="45053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August 30, 2017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14248" y="1694039"/>
            <a:ext cx="8763504" cy="1558035"/>
            <a:chOff x="966536" y="1694131"/>
            <a:chExt cx="6572628" cy="1558035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966536" y="1763943"/>
              <a:ext cx="2133600" cy="1488223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1500" b="1" spc="-100" dirty="0">
                  <a:solidFill>
                    <a:srgbClr val="003F72">
                      <a:lumMod val="50000"/>
                    </a:srgbClr>
                  </a:solidFill>
                  <a:latin typeface="Myriad Pro"/>
                  <a:cs typeface="Arial" panose="020B0604020202020204" pitchFamily="34" charset="0"/>
                </a:rPr>
                <a:t>VA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3316705" y="1750278"/>
              <a:ext cx="4222459" cy="13070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5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Leaders </a:t>
              </a:r>
              <a:br>
                <a:rPr lang="en-US" sz="5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5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Meeting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3172326" y="1694131"/>
              <a:ext cx="12032" cy="1280160"/>
            </a:xfrm>
            <a:prstGeom prst="line">
              <a:avLst/>
            </a:prstGeom>
            <a:ln w="222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52" y="5644912"/>
            <a:ext cx="4064000" cy="8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863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5376955"/>
            <a:ext cx="12192000" cy="14811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895120" y="4803734"/>
            <a:ext cx="7700433" cy="45053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August 30, 2017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714248" y="1694039"/>
            <a:ext cx="8763504" cy="1558035"/>
            <a:chOff x="966536" y="1694131"/>
            <a:chExt cx="6572628" cy="1558035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966536" y="1763943"/>
              <a:ext cx="2133600" cy="1488223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1500" b="1" spc="-100" dirty="0">
                  <a:solidFill>
                    <a:srgbClr val="003F72">
                      <a:lumMod val="50000"/>
                    </a:srgbClr>
                  </a:solidFill>
                  <a:latin typeface="Myriad Pro"/>
                  <a:cs typeface="Arial" panose="020B0604020202020204" pitchFamily="34" charset="0"/>
                </a:rPr>
                <a:t>VA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3316705" y="1750278"/>
              <a:ext cx="4222459" cy="13070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5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Leaders </a:t>
              </a:r>
              <a:br>
                <a:rPr lang="en-US" sz="5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5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Meeting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3172326" y="1694131"/>
              <a:ext cx="12032" cy="1280160"/>
            </a:xfrm>
            <a:prstGeom prst="line">
              <a:avLst/>
            </a:prstGeom>
            <a:ln w="222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52" y="5644912"/>
            <a:ext cx="4064000" cy="8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Agenda</a:t>
            </a:r>
            <a:endParaRPr lang="en-US" sz="3600" u="sng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41832" y="1659466"/>
            <a:ext cx="11308337" cy="369332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>
            <a:spAutoFit/>
          </a:bodyPr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591" y="2749897"/>
            <a:ext cx="1052296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</a:rPr>
              <a:t>Good News Story</a:t>
            </a:r>
          </a:p>
          <a:p>
            <a:pPr marL="0" lvl="1">
              <a:spcBef>
                <a:spcPts val="1200"/>
              </a:spcBef>
            </a:pP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4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903260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50441" y="64002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200" smtClean="0">
                <a:solidFill>
                  <a:prstClr val="white"/>
                </a:solidFill>
              </a:rPr>
              <a:pPr/>
              <a:t>‹#›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9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306625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467257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4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57" y="27305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66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76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50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874FF2D-8B13-4563-AEE3-F4CD73A2E4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874FF2D-8B13-4563-AEE3-F4CD73A2E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 dirty="0"/>
              <a:t>Agenda</a:t>
            </a:r>
            <a:endParaRPr lang="en-US" sz="3600" u="sng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41832" y="1659466"/>
            <a:ext cx="11308337" cy="369332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591" y="2749897"/>
            <a:ext cx="1052296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lvl="1" indent="-342900" fontAlgn="base"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Good News Story</a:t>
            </a:r>
          </a:p>
          <a:p>
            <a:pPr marL="0" lvl="1" fontAlgn="base">
              <a:spcBef>
                <a:spcPts val="120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4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Agenda</a:t>
            </a:r>
            <a:endParaRPr lang="en-US" sz="36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441832" y="1659466"/>
            <a:ext cx="11308337" cy="369332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>
            <a:spAutoFit/>
          </a:bodyPr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591" y="2749897"/>
            <a:ext cx="1052296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</a:rPr>
              <a:t>Good News Story</a:t>
            </a:r>
          </a:p>
          <a:p>
            <a:pPr marL="0" lvl="1">
              <a:spcBef>
                <a:spcPts val="1200"/>
              </a:spcBef>
            </a:pP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84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D7BCEC-E989-4183-95E9-7A79BC90C6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D7BCEC-E989-4183-95E9-7A79BC90C6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20B8E55-B9DB-4840-93D5-17A6AEA6222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05898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A232F51-047C-49B7-BCD6-1354248E32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A232F51-047C-49B7-BCD6-1354248E3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81907D9-2698-4DD3-B08E-45A9807BDF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6416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0E658E0-7378-4E50-8854-190E0019B9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0E658E0-7378-4E50-8854-190E0019B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304BA5F-7905-4062-975E-071EC675F8E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65452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91BECE9-3A03-40B9-9D97-28993E0926C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91BECE9-3A03-40B9-9D97-28993E0926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869541E-D74D-49D9-AD8E-B0D36B9587D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632624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FC25711-35B1-4133-B684-918735DCA3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FC25711-35B1-4133-B684-918735DCA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E0B27D3-E25C-4B1B-9972-D793A083F0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42"/>
            <a:ext cx="4011084" cy="1162051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57" y="273056"/>
            <a:ext cx="6815668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50441" y="6400233"/>
            <a:ext cx="2844800" cy="365125"/>
          </a:xfrm>
        </p:spPr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90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827574E-796D-4CCD-A810-09985F5FA7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827574E-796D-4CCD-A810-09985F5FA7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42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0D7B790-6685-4B67-AD11-6D6DB6C5C4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0D7B790-6685-4B67-AD11-6D6DB6C5C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480ABA3-F04C-474F-A0DC-5A00D1DA38C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51200" y="4953001"/>
            <a:ext cx="7315200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85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EBC2429-C0B1-4DCE-BF34-89AC6A17F6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EBC2429-C0B1-4DCE-BF34-89AC6A17F6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0A417E-E8F0-429A-817B-227FA87677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38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2A90704-342A-4203-AC59-484FA3C60E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2A90704-342A-4203-AC59-484FA3C60E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8D4493-252F-404E-968C-2AC16788CB7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6CE3B0C8-769F-4932-A783-54744893CC7C}" type="slidenum">
              <a:rPr lang="en-US" alt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9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5376955"/>
            <a:ext cx="12192000" cy="14811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714248" y="1694039"/>
            <a:ext cx="8763504" cy="1558035"/>
            <a:chOff x="966536" y="1694131"/>
            <a:chExt cx="6572628" cy="1558035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966536" y="1763943"/>
              <a:ext cx="2133600" cy="1488223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1500" b="1" spc="-100" dirty="0">
                  <a:solidFill>
                    <a:srgbClr val="003F72">
                      <a:lumMod val="50000"/>
                    </a:srgbClr>
                  </a:solidFill>
                  <a:latin typeface="Myriad Pro"/>
                  <a:cs typeface="Arial" panose="020B0604020202020204" pitchFamily="34" charset="0"/>
                </a:rPr>
                <a:t>VA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3316705" y="1750278"/>
              <a:ext cx="4222459" cy="13070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endParaRPr lang="en-US" sz="5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3172326" y="1694131"/>
              <a:ext cx="12032" cy="1280160"/>
            </a:xfrm>
            <a:prstGeom prst="line">
              <a:avLst/>
            </a:prstGeom>
            <a:ln w="222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52" y="5644912"/>
            <a:ext cx="4064000" cy="8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A0AE0A-18FB-478E-9081-08855AF62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103" y="2054266"/>
            <a:ext cx="6941475" cy="820716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782A60-152A-42A3-BE64-39B8A944446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53765" y="4784384"/>
            <a:ext cx="6941475" cy="59257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8863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933932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0E658E0-7378-4E50-8854-190E0019B9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0E658E0-7378-4E50-8854-190E0019B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304BA5F-7905-4062-975E-071EC675F8E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058462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Agenda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979568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34139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50441" y="64002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200" smtClean="0">
                <a:solidFill>
                  <a:prstClr val="white"/>
                </a:solidFill>
              </a:rPr>
              <a:pPr/>
              <a:t>‹#›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54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511872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540765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4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57" y="27305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57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21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445"/>
            <a:ext cx="3860800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ctr">
              <a:defRPr sz="1050"/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63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0E658E0-7378-4E50-8854-190E0019B9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0E658E0-7378-4E50-8854-190E0019B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304BA5F-7905-4062-975E-071EC675F8E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71786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250441" y="64002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200" smtClean="0">
                <a:solidFill>
                  <a:prstClr val="white"/>
                </a:solidFill>
              </a:rPr>
              <a:pPr/>
              <a:t>‹#›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6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35681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83351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4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57" y="27305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0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4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7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ags" Target="../tags/tag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vmlDrawing" Target="../drawings/vmlDrawing1.v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140681"/>
            <a:ext cx="12192000" cy="7318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400233"/>
            <a:ext cx="512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279318"/>
            <a:ext cx="1958975" cy="4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PSeal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5" y="6220673"/>
            <a:ext cx="2553120" cy="55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5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140681"/>
            <a:ext cx="12192000" cy="7318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400233"/>
            <a:ext cx="512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2" descr="C:\Users\vacoGrovem\AppData\Local\Microsoft\Windows\Temporary Internet Files\Content.Outlook\83QVOJUE\CHOOSE-VA-rev.png">
            <a:extLst>
              <a:ext uri="{FF2B5EF4-FFF2-40B4-BE49-F238E27FC236}">
                <a16:creationId xmlns:a16="http://schemas.microsoft.com/office/drawing/2014/main" id="{70925B01-43F4-4DA3-93FD-5A60FA231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279318"/>
            <a:ext cx="1958975" cy="4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Seal.png">
            <a:extLst>
              <a:ext uri="{FF2B5EF4-FFF2-40B4-BE49-F238E27FC236}">
                <a16:creationId xmlns:a16="http://schemas.microsoft.com/office/drawing/2014/main" id="{EB0D5BA8-C3D0-4D84-8435-63A2BDC3362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5" y="6220673"/>
            <a:ext cx="2553120" cy="55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0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4DD5BDD-0EF3-4EAE-81F4-BCDCDBD76F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think-cell Slide" r:id="rId15" imgW="395" imgH="394" progId="TCLayout.ActiveDocument.1">
                  <p:embed/>
                </p:oleObj>
              </mc:Choice>
              <mc:Fallback>
                <p:oleObj name="think-cell Slide" r:id="rId1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4DD5BDD-0EF3-4EAE-81F4-BCDCDBD76F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DFEA488-B13E-4BE4-9DB4-BEFF8A810035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140681"/>
            <a:ext cx="12192000" cy="7318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441" y="64002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1FB390-1747-40D3-92C6-1C90C2EB3779}"/>
              </a:ext>
            </a:extLst>
          </p:cNvPr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Picture 2" descr="C:\Users\vacoGrovem\AppData\Local\Microsoft\Windows\Temporary Internet Files\Content.Outlook\83QVOJUE\CHOOSE-VA-rev.png">
            <a:extLst>
              <a:ext uri="{FF2B5EF4-FFF2-40B4-BE49-F238E27FC236}">
                <a16:creationId xmlns:a16="http://schemas.microsoft.com/office/drawing/2014/main" id="{C9916C73-4204-4AC7-BB21-3A64D490DE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279318"/>
            <a:ext cx="1958975" cy="4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Seal.png">
            <a:extLst>
              <a:ext uri="{FF2B5EF4-FFF2-40B4-BE49-F238E27FC236}">
                <a16:creationId xmlns:a16="http://schemas.microsoft.com/office/drawing/2014/main" id="{834AEBE2-370E-4EC4-BF85-D6FA4AB31AD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5" y="6220673"/>
            <a:ext cx="2553120" cy="55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7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140681"/>
            <a:ext cx="12192000" cy="7318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defTabSz="457200"/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		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400233"/>
            <a:ext cx="512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2" descr="C:\Users\vacoGrovem\AppData\Local\Microsoft\Windows\Temporary Internet Files\Content.Outlook\83QVOJUE\CHOOSE-VA-rev.png">
            <a:extLst>
              <a:ext uri="{FF2B5EF4-FFF2-40B4-BE49-F238E27FC236}">
                <a16:creationId xmlns:a16="http://schemas.microsoft.com/office/drawing/2014/main" id="{7789CC1A-8506-4905-98B2-7591B8EF36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279318"/>
            <a:ext cx="1958975" cy="4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Seal.png">
            <a:extLst>
              <a:ext uri="{FF2B5EF4-FFF2-40B4-BE49-F238E27FC236}">
                <a16:creationId xmlns:a16="http://schemas.microsoft.com/office/drawing/2014/main" id="{78812BD7-8A9F-42A9-911B-0824BD5AAC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5" y="6220673"/>
            <a:ext cx="2553120" cy="55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va.va.gov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mhs.digitalcontentservices.com/" TargetMode="External"/><Relationship Id="rId5" Type="http://schemas.openxmlformats.org/officeDocument/2006/relationships/hyperlink" Target="https://www.va.gov/decision-reviews" TargetMode="External"/><Relationship Id="rId4" Type="http://schemas.openxmlformats.org/officeDocument/2006/relationships/hyperlink" Target="https://www.va.gov/claim-or-appeal-status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1573598" y="3995880"/>
            <a:ext cx="9144000" cy="66294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Myriad Pro" panose="020B0503030403020204"/>
                <a:cs typeface="Arial" panose="020B0604020202020204" pitchFamily="34" charset="0"/>
              </a:rPr>
              <a:t>Updates-November 2021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18430" y="1407657"/>
            <a:ext cx="7955139" cy="2971800"/>
            <a:chOff x="515678" y="1495169"/>
            <a:chExt cx="8029486" cy="29718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2921247" y="2776155"/>
              <a:ext cx="4693756" cy="14004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endParaRPr lang="en-US" dirty="0">
                <a:solidFill>
                  <a:srgbClr val="0083BE"/>
                </a:solidFill>
                <a:latin typeface="Myriad Pro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92164" y="2283053"/>
              <a:ext cx="4953000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200" b="1" dirty="0">
                  <a:solidFill>
                    <a:srgbClr val="0083B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/>
                </a:rPr>
                <a:t>Board of Veterans’ Appeals Update</a:t>
              </a:r>
              <a:br>
                <a:rPr lang="en-US" sz="3200" b="1" dirty="0">
                  <a:solidFill>
                    <a:srgbClr val="0083BE"/>
                  </a:solidFill>
                  <a:latin typeface="Calibri"/>
                </a:rPr>
              </a:br>
              <a:endParaRPr lang="en-US" sz="3200" b="1" dirty="0">
                <a:solidFill>
                  <a:srgbClr val="0083BE"/>
                </a:solidFill>
                <a:latin typeface="Calibri"/>
              </a:endParaRPr>
            </a:p>
          </p:txBody>
        </p:sp>
        <p:sp>
          <p:nvSpPr>
            <p:cNvPr id="7" name="Title 11"/>
            <p:cNvSpPr txBox="1">
              <a:spLocks/>
            </p:cNvSpPr>
            <p:nvPr/>
          </p:nvSpPr>
          <p:spPr>
            <a:xfrm>
              <a:off x="515678" y="1495169"/>
              <a:ext cx="3280371" cy="2971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3800" b="1" dirty="0">
                  <a:solidFill>
                    <a:srgbClr val="000000"/>
                  </a:solidFill>
                  <a:latin typeface="Myriad Pro" panose="020B0503030403020204"/>
                  <a:cs typeface="Arial" panose="020B0604020202020204" pitchFamily="34" charset="0"/>
                </a:rPr>
                <a:t>VA</a:t>
              </a:r>
              <a:endParaRPr lang="en-US" sz="2000" dirty="0">
                <a:solidFill>
                  <a:srgbClr val="000000"/>
                </a:solidFill>
                <a:latin typeface="Myriad Pro" panose="020B0503030403020204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438340" y="2333369"/>
              <a:ext cx="0" cy="1295399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6951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619BB9-8951-49B4-9AC4-4583F2389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9" y="956310"/>
            <a:ext cx="11912082" cy="517779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In holding true to the promise made by all parties involved in crafting and passing AMA, we are continuing to prioritize legacy appeals.</a:t>
            </a:r>
          </a:p>
          <a:p>
            <a:pPr>
              <a:spcAft>
                <a:spcPts val="1200"/>
              </a:spcAft>
            </a:pPr>
            <a:r>
              <a:rPr lang="en-US" dirty="0"/>
              <a:t>Cases are assigned by priority: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Current Distribution of Cases:  80% Legacy | 20% AMA</a:t>
            </a:r>
          </a:p>
          <a:p>
            <a:pPr>
              <a:spcAft>
                <a:spcPts val="1200"/>
              </a:spcAft>
            </a:pPr>
            <a:r>
              <a:rPr lang="en-US" dirty="0"/>
              <a:t>~125,000 Legacy appeals remaining in Dept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Legacy Appeals pending reduced 346,000+ since Nov 2017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Reduction of 28% in FY 2021</a:t>
            </a:r>
          </a:p>
          <a:p>
            <a:pPr>
              <a:spcAft>
                <a:spcPts val="1200"/>
              </a:spcAft>
            </a:pPr>
            <a:r>
              <a:rPr lang="en-US" dirty="0"/>
              <a:t>New VLJs primarily focused on AMA appeals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74427F-AF62-4452-97B8-5AA8D0D1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Distribution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6E8D4-08AB-4A16-ABF2-4318D531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42565AE-B10B-4A95-94F0-FF127A3D2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889321"/>
              </p:ext>
            </p:extLst>
          </p:nvPr>
        </p:nvGraphicFramePr>
        <p:xfrm>
          <a:off x="415924" y="1876992"/>
          <a:ext cx="11166476" cy="1744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6787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60FB7-CAB8-4C19-AD48-C4E20231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 AMA Decisions and Inventory </a:t>
            </a:r>
            <a:r>
              <a:rPr lang="en-US" sz="4000" dirty="0" err="1"/>
              <a:t>FYTD</a:t>
            </a:r>
            <a:endParaRPr lang="en-US" sz="4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32CEE5-83EF-4C0F-86A2-3C408F922551}"/>
              </a:ext>
            </a:extLst>
          </p:cNvPr>
          <p:cNvCxnSpPr/>
          <p:nvPr/>
        </p:nvCxnSpPr>
        <p:spPr>
          <a:xfrm>
            <a:off x="7126664" y="881563"/>
            <a:ext cx="0" cy="52061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D8D9AF4-92D7-43AD-88D3-F0F1C4065A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212350"/>
              </p:ext>
            </p:extLst>
          </p:nvPr>
        </p:nvGraphicFramePr>
        <p:xfrm>
          <a:off x="41971" y="770336"/>
          <a:ext cx="7086600" cy="5343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67C693C-FF57-47DC-81D7-8BDE083A0F7A}"/>
              </a:ext>
            </a:extLst>
          </p:cNvPr>
          <p:cNvSpPr txBox="1"/>
          <p:nvPr/>
        </p:nvSpPr>
        <p:spPr>
          <a:xfrm>
            <a:off x="7124765" y="723469"/>
            <a:ext cx="506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Appeals Pending by Lane</a:t>
            </a:r>
          </a:p>
          <a:p>
            <a:pPr algn="ctr"/>
            <a:r>
              <a:rPr lang="en-US" sz="1200" b="1" dirty="0"/>
              <a:t>(through Oct)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D4671F-27AC-47ED-86A5-60D8A8A42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999173"/>
              </p:ext>
            </p:extLst>
          </p:nvPr>
        </p:nvGraphicFramePr>
        <p:xfrm>
          <a:off x="7368587" y="4696782"/>
          <a:ext cx="4579590" cy="12398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95388">
                  <a:extLst>
                    <a:ext uri="{9D8B030D-6E8A-4147-A177-3AD203B41FA5}">
                      <a16:colId xmlns:a16="http://schemas.microsoft.com/office/drawing/2014/main" val="1106894183"/>
                    </a:ext>
                  </a:extLst>
                </a:gridCol>
                <a:gridCol w="1726877">
                  <a:extLst>
                    <a:ext uri="{9D8B030D-6E8A-4147-A177-3AD203B41FA5}">
                      <a16:colId xmlns:a16="http://schemas.microsoft.com/office/drawing/2014/main" val="3243228462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3565422226"/>
                    </a:ext>
                  </a:extLst>
                </a:gridCol>
              </a:tblGrid>
              <a:tr h="4959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 AMA Appeal Election Rates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Post Implementation (Feb 2019)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FYTD 2022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9604546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Direct Docket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39%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465150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Evidence Docket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22%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6779387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Hearing Docket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43%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39%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47956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FD1B4-769B-4340-A412-9CDA7E0955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1DB0942-5380-4EF3-81A7-C86838967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2964122"/>
              </p:ext>
            </p:extLst>
          </p:nvPr>
        </p:nvGraphicFramePr>
        <p:xfrm>
          <a:off x="7753651" y="1485057"/>
          <a:ext cx="3809462" cy="3115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97167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09AB8A-35BD-451F-BAB0-3CF3AF7DB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6EF0AE-8DD0-4253-AED0-101E54F55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Remand Rates for Legacy and AMA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A4B4746-1C29-44D6-AC7C-31D925EE8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541790"/>
              </p:ext>
            </p:extLst>
          </p:nvPr>
        </p:nvGraphicFramePr>
        <p:xfrm>
          <a:off x="1001712" y="884942"/>
          <a:ext cx="10188575" cy="5088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3460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C9F3B5-DF20-4AEB-8FEB-C7658D7076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641271-347B-4A28-9BAD-21A0D256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VA Legacy Appeals Resolution Plan</a:t>
            </a: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7A96EA54-75B1-4C9C-A9B3-B21290164BE2}"/>
              </a:ext>
            </a:extLst>
          </p:cNvPr>
          <p:cNvGraphicFramePr>
            <a:graphicFrameLocks noGrp="1"/>
          </p:cNvGraphicFramePr>
          <p:nvPr/>
        </p:nvGraphicFramePr>
        <p:xfrm>
          <a:off x="668216" y="4980904"/>
          <a:ext cx="1084600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0748">
                  <a:extLst>
                    <a:ext uri="{9D8B030D-6E8A-4147-A177-3AD203B41FA5}">
                      <a16:colId xmlns:a16="http://schemas.microsoft.com/office/drawing/2014/main" val="960157833"/>
                    </a:ext>
                  </a:extLst>
                </a:gridCol>
                <a:gridCol w="2482036">
                  <a:extLst>
                    <a:ext uri="{9D8B030D-6E8A-4147-A177-3AD203B41FA5}">
                      <a16:colId xmlns:a16="http://schemas.microsoft.com/office/drawing/2014/main" val="1592368444"/>
                    </a:ext>
                  </a:extLst>
                </a:gridCol>
                <a:gridCol w="1588168">
                  <a:extLst>
                    <a:ext uri="{9D8B030D-6E8A-4147-A177-3AD203B41FA5}">
                      <a16:colId xmlns:a16="http://schemas.microsoft.com/office/drawing/2014/main" val="3307754853"/>
                    </a:ext>
                  </a:extLst>
                </a:gridCol>
                <a:gridCol w="1925053">
                  <a:extLst>
                    <a:ext uri="{9D8B030D-6E8A-4147-A177-3AD203B41FA5}">
                      <a16:colId xmlns:a16="http://schemas.microsoft.com/office/drawing/2014/main" val="275826091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LEGACY APPEALS</a:t>
                      </a:r>
                    </a:p>
                    <a:p>
                      <a:pPr algn="ctr"/>
                      <a:r>
                        <a:rPr lang="en-US" sz="2400" dirty="0"/>
                        <a:t>INVENTORY SHIFT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Appeals Pending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Start of FY20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 of FY21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7292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VBA &amp; Other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238,772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32,810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09101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Board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98,410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92,530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074873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4FF665-3DAF-4D7E-AD32-7010691F07BF}"/>
              </a:ext>
            </a:extLst>
          </p:cNvPr>
          <p:cNvGraphicFramePr>
            <a:graphicFrameLocks/>
          </p:cNvGraphicFramePr>
          <p:nvPr/>
        </p:nvGraphicFramePr>
        <p:xfrm>
          <a:off x="774043" y="786287"/>
          <a:ext cx="10643914" cy="3930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741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-89210"/>
            <a:ext cx="9143999" cy="810044"/>
          </a:xfrm>
        </p:spPr>
        <p:txBody>
          <a:bodyPr>
            <a:normAutofit/>
          </a:bodyPr>
          <a:lstStyle/>
          <a:p>
            <a:r>
              <a:rPr lang="en-US" sz="4000" b="0" dirty="0">
                <a:cs typeface="Arial" panose="020B0604020202020204" pitchFamily="34" charset="0"/>
              </a:rPr>
              <a:t>Resources &amp;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775759"/>
            <a:ext cx="11338560" cy="530648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altLang="en-US" sz="19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1900" dirty="0">
                <a:cs typeface="Arial" panose="020B0604020202020204" pitchFamily="34" charset="0"/>
              </a:rPr>
              <a:t>The Board of Veterans’ Appeals: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b="1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https://www.bva.va.gov/</a:t>
            </a:r>
            <a:endParaRPr lang="en-US" sz="19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en-US" sz="19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1900" dirty="0">
                <a:cs typeface="Arial" panose="020B0604020202020204" pitchFamily="34" charset="0"/>
              </a:rPr>
              <a:t>Appeals Status Tracker: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b="1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https://www.va.gov/claim-or-appeal-status/</a:t>
            </a:r>
            <a:endParaRPr lang="en-US" sz="19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9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cs typeface="Arial" panose="020B0604020202020204" pitchFamily="34" charset="0"/>
              </a:rPr>
              <a:t>Claimants can find information on filing requirements and the forms to apply at</a:t>
            </a:r>
            <a:r>
              <a:rPr lang="en-US" sz="1900" b="1" dirty="0"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chemeClr val="tx2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https://www.va.gov/decision-reviews</a:t>
            </a:r>
            <a:r>
              <a:rPr lang="en-US" sz="1900" b="1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19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cs typeface="Arial" panose="020B0604020202020204" pitchFamily="34" charset="0"/>
              </a:rPr>
              <a:t>Direct Upload Tool</a:t>
            </a:r>
          </a:p>
          <a:p>
            <a:pPr marL="0" indent="0">
              <a:buNone/>
            </a:pPr>
            <a:r>
              <a:rPr lang="en-US" sz="1900" b="1" dirty="0">
                <a:solidFill>
                  <a:srgbClr val="003F72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https://dmhs.digitalcontentservices.com/</a:t>
            </a:r>
            <a:endParaRPr lang="en-US" sz="1900" b="1" dirty="0">
              <a:solidFill>
                <a:srgbClr val="003F7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9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b="1" dirty="0">
                <a:solidFill>
                  <a:schemeClr val="tx2"/>
                </a:solidFill>
                <a:cs typeface="Arial" panose="020B0604020202020204" pitchFamily="34" charset="0"/>
              </a:rPr>
              <a:t>Board has a twitter page – follow us!</a:t>
            </a:r>
          </a:p>
          <a:p>
            <a:pPr marL="0" indent="0">
              <a:buNone/>
            </a:pPr>
            <a:r>
              <a:rPr lang="en-US" sz="1900" b="1" dirty="0">
                <a:solidFill>
                  <a:schemeClr val="tx2"/>
                </a:solidFill>
                <a:cs typeface="Arial" panose="020B0604020202020204" pitchFamily="34" charset="0"/>
              </a:rPr>
              <a:t>@BoardVetAppeals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FF666-3AB6-4D47-8435-73EAA935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3593" y="6414498"/>
            <a:ext cx="384630" cy="365125"/>
          </a:xfrm>
        </p:spPr>
        <p:txBody>
          <a:bodyPr/>
          <a:lstStyle/>
          <a:p>
            <a:fld id="{A36383B9-8516-422F-8979-8D4EBC5CDDAB}" type="slidenum">
              <a:rPr lang="en-US">
                <a:solidFill>
                  <a:prstClr val="white"/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7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7BA75DD-1168-43FA-9823-B1645F96135B}"/>
              </a:ext>
            </a:extLst>
          </p:cNvPr>
          <p:cNvCxnSpPr>
            <a:cxnSpLocks/>
          </p:cNvCxnSpPr>
          <p:nvPr/>
        </p:nvCxnSpPr>
        <p:spPr>
          <a:xfrm>
            <a:off x="4004594" y="4458953"/>
            <a:ext cx="0" cy="609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B8293A-FC7A-4F0B-AC5C-60CE5BF0875F}"/>
              </a:ext>
            </a:extLst>
          </p:cNvPr>
          <p:cNvCxnSpPr>
            <a:cxnSpLocks/>
          </p:cNvCxnSpPr>
          <p:nvPr/>
        </p:nvCxnSpPr>
        <p:spPr>
          <a:xfrm>
            <a:off x="812948" y="2923923"/>
            <a:ext cx="0" cy="26516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976D127-FA9D-4D8F-8D53-B788014DDB94}"/>
              </a:ext>
            </a:extLst>
          </p:cNvPr>
          <p:cNvCxnSpPr>
            <a:cxnSpLocks/>
          </p:cNvCxnSpPr>
          <p:nvPr/>
        </p:nvCxnSpPr>
        <p:spPr>
          <a:xfrm>
            <a:off x="812948" y="2923923"/>
            <a:ext cx="10530424" cy="17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E9E0DE-BAC3-4C47-A5B9-3BE82567E08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037103" y="2107042"/>
            <a:ext cx="15530" cy="11404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0C04D7-2DD8-489D-91C9-39A8244109C1}"/>
              </a:ext>
            </a:extLst>
          </p:cNvPr>
          <p:cNvCxnSpPr>
            <a:cxnSpLocks/>
          </p:cNvCxnSpPr>
          <p:nvPr/>
        </p:nvCxnSpPr>
        <p:spPr>
          <a:xfrm>
            <a:off x="4595290" y="3355848"/>
            <a:ext cx="266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8DE54E-D32C-42F3-89A1-54785DB0585D}"/>
              </a:ext>
            </a:extLst>
          </p:cNvPr>
          <p:cNvCxnSpPr>
            <a:cxnSpLocks/>
          </p:cNvCxnSpPr>
          <p:nvPr/>
        </p:nvCxnSpPr>
        <p:spPr>
          <a:xfrm>
            <a:off x="9780477" y="2941796"/>
            <a:ext cx="0" cy="23515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CDF521-E519-4B74-8C37-ED72DDC2D455}"/>
              </a:ext>
            </a:extLst>
          </p:cNvPr>
          <p:cNvCxnSpPr>
            <a:cxnSpLocks/>
          </p:cNvCxnSpPr>
          <p:nvPr/>
        </p:nvCxnSpPr>
        <p:spPr>
          <a:xfrm flipH="1">
            <a:off x="6124949" y="3618161"/>
            <a:ext cx="0" cy="548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5D8B4B5-7260-4A1B-9226-C2C272831647}"/>
              </a:ext>
            </a:extLst>
          </p:cNvPr>
          <p:cNvCxnSpPr>
            <a:cxnSpLocks/>
          </p:cNvCxnSpPr>
          <p:nvPr/>
        </p:nvCxnSpPr>
        <p:spPr>
          <a:xfrm>
            <a:off x="8148393" y="4484311"/>
            <a:ext cx="0" cy="7836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BADABB9-89A1-49FE-9D27-10032F1BDA83}"/>
              </a:ext>
            </a:extLst>
          </p:cNvPr>
          <p:cNvCxnSpPr>
            <a:cxnSpLocks/>
          </p:cNvCxnSpPr>
          <p:nvPr/>
        </p:nvCxnSpPr>
        <p:spPr>
          <a:xfrm>
            <a:off x="11343372" y="2941796"/>
            <a:ext cx="0" cy="2339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B41ABB3-B281-4A79-8B55-D8184D93D85A}"/>
              </a:ext>
            </a:extLst>
          </p:cNvPr>
          <p:cNvGraphicFramePr>
            <a:graphicFrameLocks noGrp="1"/>
          </p:cNvGraphicFramePr>
          <p:nvPr/>
        </p:nvGraphicFramePr>
        <p:xfrm>
          <a:off x="5380440" y="2275302"/>
          <a:ext cx="1426464" cy="138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9888">
                <a:tc>
                  <a:txBody>
                    <a:bodyPr/>
                    <a:lstStyle/>
                    <a:p>
                      <a:pPr algn="ctr"/>
                      <a:endParaRPr lang="en-US" sz="18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Vice Chairman </a:t>
                      </a:r>
                      <a:br>
                        <a:rPr lang="en-US" sz="14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200" b="0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Ken Arnold</a:t>
                      </a:r>
                      <a:endParaRPr lang="en-US" sz="1400" b="0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F2C2FDB-6883-4303-8316-F1AB164CA0A4}"/>
              </a:ext>
            </a:extLst>
          </p:cNvPr>
          <p:cNvGraphicFramePr>
            <a:graphicFrameLocks noGrp="1"/>
          </p:cNvGraphicFramePr>
          <p:nvPr/>
        </p:nvGraphicFramePr>
        <p:xfrm>
          <a:off x="3376166" y="1455194"/>
          <a:ext cx="1280160" cy="584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06680081"/>
                    </a:ext>
                  </a:extLst>
                </a:gridCol>
              </a:tblGrid>
              <a:tr h="58411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Chairman’s Assistant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Ruby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Clendenning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79178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16945A4-148D-494A-B009-C1AF8A216DDF}"/>
              </a:ext>
            </a:extLst>
          </p:cNvPr>
          <p:cNvGraphicFramePr>
            <a:graphicFrameLocks noGrp="1"/>
          </p:cNvGraphicFramePr>
          <p:nvPr/>
        </p:nvGraphicFramePr>
        <p:xfrm>
          <a:off x="7230150" y="3058666"/>
          <a:ext cx="1280160" cy="584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06680081"/>
                    </a:ext>
                  </a:extLst>
                </a:gridCol>
              </a:tblGrid>
              <a:tr h="58411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Chief of Budget &amp; Internal Controls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Katy Mozingo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79178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0B3C8C9-FA7E-432D-9A61-7A64AF245B18}"/>
              </a:ext>
            </a:extLst>
          </p:cNvPr>
          <p:cNvGraphicFramePr>
            <a:graphicFrameLocks noGrp="1"/>
          </p:cNvGraphicFramePr>
          <p:nvPr/>
        </p:nvGraphicFramePr>
        <p:xfrm>
          <a:off x="3364514" y="3098285"/>
          <a:ext cx="1280160" cy="584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06680081"/>
                    </a:ext>
                  </a:extLst>
                </a:gridCol>
              </a:tblGrid>
              <a:tr h="58411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Chief of Staff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Nick Uchalik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79178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1CFDF15-4BB0-43A0-B3C4-6B4C86D5B938}"/>
              </a:ext>
            </a:extLst>
          </p:cNvPr>
          <p:cNvGraphicFramePr>
            <a:graphicFrameLocks noGrp="1"/>
          </p:cNvGraphicFramePr>
          <p:nvPr/>
        </p:nvGraphicFramePr>
        <p:xfrm>
          <a:off x="7261354" y="1310591"/>
          <a:ext cx="3340395" cy="854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0395">
                  <a:extLst>
                    <a:ext uri="{9D8B030D-6E8A-4147-A177-3AD203B41FA5}">
                      <a16:colId xmlns:a16="http://schemas.microsoft.com/office/drawing/2014/main" val="2006680081"/>
                    </a:ext>
                  </a:extLst>
                </a:gridCol>
              </a:tblGrid>
              <a:tr h="85485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Strategic Advisor on VSO and Representative Affairs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Marty Caraway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Strategic Engagement and Comm’s Director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Jill Snyder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79178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47BA588-88A6-4161-92B7-A068872243E8}"/>
              </a:ext>
            </a:extLst>
          </p:cNvPr>
          <p:cNvGraphicFramePr>
            <a:graphicFrameLocks noGrp="1"/>
          </p:cNvGraphicFramePr>
          <p:nvPr/>
        </p:nvGraphicFramePr>
        <p:xfrm>
          <a:off x="3302521" y="4663440"/>
          <a:ext cx="1429837" cy="138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9888">
                <a:tc>
                  <a:txBody>
                    <a:bodyPr/>
                    <a:lstStyle/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Deputy Vice Chairman </a:t>
                      </a:r>
                      <a:b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Silas Darden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4467393-EA94-4996-8DDA-907386CAB34F}"/>
              </a:ext>
            </a:extLst>
          </p:cNvPr>
          <p:cNvCxnSpPr>
            <a:cxnSpLocks/>
          </p:cNvCxnSpPr>
          <p:nvPr/>
        </p:nvCxnSpPr>
        <p:spPr>
          <a:xfrm>
            <a:off x="2414345" y="4458953"/>
            <a:ext cx="5734048" cy="23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FD9274-C351-4864-A21D-A7BABE736A10}"/>
              </a:ext>
            </a:extLst>
          </p:cNvPr>
          <p:cNvCxnSpPr>
            <a:cxnSpLocks/>
          </p:cNvCxnSpPr>
          <p:nvPr/>
        </p:nvCxnSpPr>
        <p:spPr>
          <a:xfrm flipV="1">
            <a:off x="4656326" y="1772129"/>
            <a:ext cx="2605028" cy="168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C8757C3-3CD8-4DA1-9FA4-5173C157D69D}"/>
              </a:ext>
            </a:extLst>
          </p:cNvPr>
          <p:cNvSpPr txBox="1"/>
          <p:nvPr/>
        </p:nvSpPr>
        <p:spPr>
          <a:xfrm>
            <a:off x="0" y="-5482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Board’s Organizational Structure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A69F235-9468-4CC3-A89B-2209F074C37B}"/>
              </a:ext>
            </a:extLst>
          </p:cNvPr>
          <p:cNvSpPr txBox="1"/>
          <p:nvPr/>
        </p:nvSpPr>
        <p:spPr>
          <a:xfrm>
            <a:off x="545851" y="1404518"/>
            <a:ext cx="2293955" cy="10926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Board is comprised of ~1,200 FTE which includes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~108 judges, ~850 attorneys and ~220 admin 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operations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personnel.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D46258D-EFF7-4514-A62F-9181324962F6}"/>
              </a:ext>
            </a:extLst>
          </p:cNvPr>
          <p:cNvCxnSpPr>
            <a:cxnSpLocks/>
          </p:cNvCxnSpPr>
          <p:nvPr/>
        </p:nvCxnSpPr>
        <p:spPr>
          <a:xfrm>
            <a:off x="2414345" y="4458953"/>
            <a:ext cx="0" cy="609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F26778B9-D2ED-4DF2-8025-74B2F2714F1A}"/>
              </a:ext>
            </a:extLst>
          </p:cNvPr>
          <p:cNvSpPr txBox="1">
            <a:spLocks/>
          </p:cNvSpPr>
          <p:nvPr/>
        </p:nvSpPr>
        <p:spPr>
          <a:xfrm>
            <a:off x="11582400" y="6400233"/>
            <a:ext cx="512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12B422-ADD4-4612-A80D-1D146D1ABDA8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1901C86-7455-47B4-B57A-6C61E6815B35}"/>
              </a:ext>
            </a:extLst>
          </p:cNvPr>
          <p:cNvGraphicFramePr>
            <a:graphicFrameLocks noGrp="1"/>
          </p:cNvGraphicFramePr>
          <p:nvPr/>
        </p:nvGraphicFramePr>
        <p:xfrm>
          <a:off x="5181083" y="674482"/>
          <a:ext cx="171204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4823">
                <a:tc>
                  <a:txBody>
                    <a:bodyPr/>
                    <a:lstStyle/>
                    <a:p>
                      <a:pPr algn="ctr"/>
                      <a:endParaRPr lang="en-US" sz="1800" b="1" u="none" baseline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u="none" baseline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b="1" u="none" baseline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b="1" u="none" baseline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1" u="none" baseline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Chairman</a:t>
                      </a:r>
                      <a:br>
                        <a:rPr lang="en-US" sz="1200" b="1" u="none" baseline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200" b="1" u="none" baseline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Cheryl Mason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F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30E67185-1D75-4407-9186-B0C0C00C2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00" y="715353"/>
            <a:ext cx="747405" cy="994481"/>
          </a:xfrm>
          <a:prstGeom prst="rect">
            <a:avLst/>
          </a:prstGeom>
        </p:spPr>
      </p:pic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FEFA7A8B-EFB0-4477-BF6C-55DC18AEE3C4}"/>
              </a:ext>
            </a:extLst>
          </p:cNvPr>
          <p:cNvGraphicFramePr>
            <a:graphicFrameLocks noGrp="1"/>
          </p:cNvGraphicFramePr>
          <p:nvPr/>
        </p:nvGraphicFramePr>
        <p:xfrm>
          <a:off x="7433475" y="4663440"/>
          <a:ext cx="1429837" cy="138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9888">
                <a:tc>
                  <a:txBody>
                    <a:bodyPr/>
                    <a:lstStyle/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Deputy Vice Chairman </a:t>
                      </a:r>
                      <a:b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u="non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Robert Scharnberger</a:t>
                      </a:r>
                      <a:endParaRPr lang="en-US" sz="10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Picture 53">
            <a:extLst>
              <a:ext uri="{FF2B5EF4-FFF2-40B4-BE49-F238E27FC236}">
                <a16:creationId xmlns:a16="http://schemas.microsoft.com/office/drawing/2014/main" id="{B3CF14BA-11CB-4A58-96A2-9092CC086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735" y="4754880"/>
            <a:ext cx="731520" cy="914400"/>
          </a:xfrm>
          <a:prstGeom prst="rect">
            <a:avLst/>
          </a:prstGeom>
        </p:spPr>
      </p:pic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A97BEAD7-486A-46E9-9AAE-E636179DF532}"/>
              </a:ext>
            </a:extLst>
          </p:cNvPr>
          <p:cNvGraphicFramePr>
            <a:graphicFrameLocks noGrp="1"/>
          </p:cNvGraphicFramePr>
          <p:nvPr/>
        </p:nvGraphicFramePr>
        <p:xfrm>
          <a:off x="10628454" y="4663440"/>
          <a:ext cx="1429837" cy="138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9888">
                <a:tc>
                  <a:txBody>
                    <a:bodyPr/>
                    <a:lstStyle/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Executive Director</a:t>
                      </a:r>
                      <a:b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Nina Tann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C7537588-8D49-44BD-8B7B-4643E4F4F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4157" y="4754880"/>
            <a:ext cx="731520" cy="914400"/>
          </a:xfrm>
          <a:prstGeom prst="rect">
            <a:avLst/>
          </a:prstGeom>
        </p:spPr>
      </p:pic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490043D8-270B-4978-A956-81BA3559C5CF}"/>
              </a:ext>
            </a:extLst>
          </p:cNvPr>
          <p:cNvGraphicFramePr>
            <a:graphicFrameLocks noGrp="1"/>
          </p:cNvGraphicFramePr>
          <p:nvPr/>
        </p:nvGraphicFramePr>
        <p:xfrm>
          <a:off x="9027650" y="4666371"/>
          <a:ext cx="1429837" cy="138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9888">
                <a:tc>
                  <a:txBody>
                    <a:bodyPr/>
                    <a:lstStyle/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Deputy Vice Chairman </a:t>
                      </a:r>
                      <a:b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Tamia Gordon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Picture 57">
            <a:extLst>
              <a:ext uri="{FF2B5EF4-FFF2-40B4-BE49-F238E27FC236}">
                <a16:creationId xmlns:a16="http://schemas.microsoft.com/office/drawing/2014/main" id="{84276096-E85A-4BCF-A9F1-2B8772127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235" y="4731403"/>
            <a:ext cx="731520" cy="914400"/>
          </a:xfrm>
          <a:prstGeom prst="rect">
            <a:avLst/>
          </a:prstGeom>
        </p:spPr>
      </p:pic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042FBA28-0E0D-4C57-BE47-9287F5F10FC2}"/>
              </a:ext>
            </a:extLst>
          </p:cNvPr>
          <p:cNvGraphicFramePr>
            <a:graphicFrameLocks noGrp="1"/>
          </p:cNvGraphicFramePr>
          <p:nvPr/>
        </p:nvGraphicFramePr>
        <p:xfrm>
          <a:off x="5380440" y="3823241"/>
          <a:ext cx="142646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9888">
                <a:tc>
                  <a:txBody>
                    <a:bodyPr/>
                    <a:lstStyle/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Senior Deputy </a:t>
                      </a:r>
                    </a:p>
                    <a:p>
                      <a:pPr algn="ctr"/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Vice Chairman </a:t>
                      </a:r>
                      <a:b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Chris Santoro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Picture 59">
            <a:extLst>
              <a:ext uri="{FF2B5EF4-FFF2-40B4-BE49-F238E27FC236}">
                <a16:creationId xmlns:a16="http://schemas.microsoft.com/office/drawing/2014/main" id="{7CD2386B-B526-4A7B-97E2-014497424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63" y="3876680"/>
            <a:ext cx="717076" cy="896344"/>
          </a:xfrm>
          <a:prstGeom prst="rect">
            <a:avLst/>
          </a:prstGeom>
        </p:spPr>
      </p:pic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25E600F1-05F3-455D-91DF-E3CF4796ACC0}"/>
              </a:ext>
            </a:extLst>
          </p:cNvPr>
          <p:cNvGraphicFramePr>
            <a:graphicFrameLocks noGrp="1"/>
          </p:cNvGraphicFramePr>
          <p:nvPr/>
        </p:nvGraphicFramePr>
        <p:xfrm>
          <a:off x="1701717" y="4663440"/>
          <a:ext cx="1429837" cy="138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9888">
                <a:tc>
                  <a:txBody>
                    <a:bodyPr/>
                    <a:lstStyle/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Deputy Vice Chairman </a:t>
                      </a:r>
                      <a:b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Tom Rodrigues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A035990E-A3A9-4F57-973F-5ADCFE6150A8}"/>
              </a:ext>
            </a:extLst>
          </p:cNvPr>
          <p:cNvGraphicFramePr>
            <a:graphicFrameLocks noGrp="1"/>
          </p:cNvGraphicFramePr>
          <p:nvPr/>
        </p:nvGraphicFramePr>
        <p:xfrm>
          <a:off x="98031" y="4663440"/>
          <a:ext cx="1429837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Chief Counsel </a:t>
                      </a:r>
                      <a:b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0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Tony </a:t>
                      </a:r>
                      <a:r>
                        <a:rPr lang="en-US" sz="1000" b="1" u="non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Sciré</a:t>
                      </a:r>
                      <a:endParaRPr lang="en-US" sz="1000" b="1" u="non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7" name="Picture 66">
            <a:extLst>
              <a:ext uri="{FF2B5EF4-FFF2-40B4-BE49-F238E27FC236}">
                <a16:creationId xmlns:a16="http://schemas.microsoft.com/office/drawing/2014/main" id="{11EAEBFF-9D21-4168-B2AD-2DDE31E4B9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10" y="4754880"/>
            <a:ext cx="731520" cy="9144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16A5A4C-E320-4102-957B-4B921CEA5A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2474" y="2324936"/>
            <a:ext cx="691372" cy="896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E97A0-8C5C-4294-9B7D-EF3C2249EC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99" y="4754880"/>
            <a:ext cx="692160" cy="91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23B52-3E68-4582-A797-F80502A2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3DCE2-B7E6-4E10-9BA4-A3E8028FB4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666" y="4754880"/>
            <a:ext cx="73152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54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D9750-494B-4B20-83CC-B33AAF9E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2D1F7C-5DF2-4E64-82A8-ECEB2AFA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Board of Veterans’ Appeals Summary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2A8A42-C4C8-49D7-AE01-4EF51F60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11" y="758870"/>
            <a:ext cx="1101751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11B63C-0064-4C01-92A1-2139F19C5BD3}"/>
              </a:ext>
            </a:extLst>
          </p:cNvPr>
          <p:cNvSpPr txBox="1"/>
          <p:nvPr/>
        </p:nvSpPr>
        <p:spPr>
          <a:xfrm>
            <a:off x="1894733" y="882201"/>
            <a:ext cx="864634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Integrity, Commitment, Advocacy, Respect, and Excellence</a:t>
            </a:r>
          </a:p>
          <a:p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96CF87D-181F-4148-B11F-B990546AC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09" y="1644625"/>
            <a:ext cx="11464729" cy="3386495"/>
          </a:xfrm>
        </p:spPr>
        <p:txBody>
          <a:bodyPr>
            <a:normAutofit fontScale="92500"/>
          </a:bodyPr>
          <a:lstStyle/>
          <a:p>
            <a:pPr defTabSz="9144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</a:rPr>
              <a:t>The Board’s mission is conducting hearings and deciding appeals in a timely manner, supporting VA’s mission of commitment and advocacy for Veterans by providing benefits and services to Veterans and their families through appellate decisions.</a:t>
            </a:r>
          </a:p>
          <a:p>
            <a:pPr lvl="0" defTabSz="9144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</a:rPr>
              <a:t>Responsible for resolving appeals on behalf of the Secretary for Veterans benefits and services.</a:t>
            </a:r>
          </a:p>
          <a:p>
            <a:pPr lvl="0" defTabSz="9144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</a:rPr>
              <a:t>Invested in employee and customer experience with strong partnerships with labor relations representatives, Veterans Service Organizations, private advocates and the Hill. </a:t>
            </a:r>
          </a:p>
          <a:p>
            <a:pPr lvl="0" defTabSz="9144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</a:rPr>
              <a:t>Collaborate across the Department, working closely with the 3 administrations and OGC as well as OSVA, COS, OIT, VEO, OCLA, OPIA, and OALC.</a:t>
            </a:r>
          </a:p>
          <a:p>
            <a:pPr lvl="0" defTabSz="9144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</a:rPr>
              <a:t>Strong working partnership with VSOs and the private bar.</a:t>
            </a:r>
          </a:p>
          <a:p>
            <a:pPr lvl="0" defTabSz="9144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</a:rPr>
              <a:t>Current FY 2022 Metrics Through October: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AE05E-A083-4814-AA64-E61BA256934D}"/>
              </a:ext>
            </a:extLst>
          </p:cNvPr>
          <p:cNvSpPr/>
          <p:nvPr/>
        </p:nvSpPr>
        <p:spPr>
          <a:xfrm>
            <a:off x="-1" y="5031120"/>
            <a:ext cx="12192000" cy="106801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1F7C4-40F4-4D4C-BA39-76BBFE13AA19}"/>
              </a:ext>
            </a:extLst>
          </p:cNvPr>
          <p:cNvSpPr txBox="1"/>
          <p:nvPr/>
        </p:nvSpPr>
        <p:spPr>
          <a:xfrm>
            <a:off x="219762" y="5387802"/>
            <a:ext cx="323910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6,373 Decisions FYTD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21ECF-DAE5-44AF-97B3-2DA395CD0859}"/>
              </a:ext>
            </a:extLst>
          </p:cNvPr>
          <p:cNvSpPr txBox="1"/>
          <p:nvPr/>
        </p:nvSpPr>
        <p:spPr>
          <a:xfrm>
            <a:off x="4379041" y="5387801"/>
            <a:ext cx="3323081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199,633 Appeals Pending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63C1C3-2A58-469F-80A5-ACBCBEE7E08D}"/>
              </a:ext>
            </a:extLst>
          </p:cNvPr>
          <p:cNvSpPr txBox="1"/>
          <p:nvPr/>
        </p:nvSpPr>
        <p:spPr>
          <a:xfrm>
            <a:off x="8460321" y="5387800"/>
            <a:ext cx="3323081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85,212 Hearings Pending</a:t>
            </a:r>
          </a:p>
        </p:txBody>
      </p:sp>
    </p:spTree>
    <p:extLst>
      <p:ext uri="{BB962C8B-B14F-4D97-AF65-F5344CB8AC3E}">
        <p14:creationId xmlns:p14="http://schemas.microsoft.com/office/powerpoint/2010/main" val="339887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1684A2-0C63-421B-8109-7927756C2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50,000 Hearings scheduled and held</a:t>
            </a:r>
          </a:p>
          <a:p>
            <a:r>
              <a:rPr lang="en-US" dirty="0"/>
              <a:t>111,500 Decisions Dispatched</a:t>
            </a:r>
          </a:p>
          <a:p>
            <a:r>
              <a:rPr lang="en-US" dirty="0"/>
              <a:t>10182 Filing on </a:t>
            </a:r>
            <a:r>
              <a:rPr lang="en-US" dirty="0" err="1"/>
              <a:t>VA.Gov</a:t>
            </a:r>
            <a:endParaRPr lang="en-US" dirty="0"/>
          </a:p>
          <a:p>
            <a:r>
              <a:rPr lang="en-US" dirty="0"/>
              <a:t>Intake/mail improvements using AI and machine learning</a:t>
            </a:r>
          </a:p>
          <a:p>
            <a:r>
              <a:rPr lang="en-US" dirty="0"/>
              <a:t>More Judge attendance at trainings</a:t>
            </a:r>
          </a:p>
          <a:p>
            <a:r>
              <a:rPr lang="en-US" dirty="0"/>
              <a:t>Improved hearing scheduling</a:t>
            </a:r>
          </a:p>
          <a:p>
            <a:r>
              <a:rPr lang="en-US" dirty="0" err="1"/>
              <a:t>Vsignal</a:t>
            </a:r>
            <a:r>
              <a:rPr lang="en-US" dirty="0"/>
              <a:t> survey feedback improvements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BD701D-7137-4532-9418-31B82137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FY 2022 Preview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75322-F70D-429D-B92E-C31DAE4B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55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D4330E-9853-4089-A1EB-C4A5C65B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3F1FA-211D-3044-9E35-958DFBC2615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BE3A5-4B8D-45E3-B236-60DC799C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Appeals and Hearing Requests Pending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D3554-E1BF-48FD-BF66-CCE7503F57B4}"/>
              </a:ext>
            </a:extLst>
          </p:cNvPr>
          <p:cNvSpPr txBox="1"/>
          <p:nvPr/>
        </p:nvSpPr>
        <p:spPr>
          <a:xfrm>
            <a:off x="0" y="5832564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as of:  </a:t>
            </a:r>
            <a:r>
              <a:rPr lang="en-US" sz="1100" dirty="0">
                <a:solidFill>
                  <a:srgbClr val="000000"/>
                </a:solidFill>
                <a:latin typeface="Calibri"/>
              </a:rPr>
              <a:t>October 31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854EF-0DE8-46A6-97B7-816DBFB0490B}"/>
              </a:ext>
            </a:extLst>
          </p:cNvPr>
          <p:cNvSpPr txBox="1"/>
          <p:nvPr/>
        </p:nvSpPr>
        <p:spPr>
          <a:xfrm>
            <a:off x="3106373" y="5710535"/>
            <a:ext cx="558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F7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43% of Appeals Pending Require a Hearing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65C3CE-BB4D-43F6-9894-E26C003223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1155124"/>
              </p:ext>
            </p:extLst>
          </p:nvPr>
        </p:nvGraphicFramePr>
        <p:xfrm>
          <a:off x="0" y="1188915"/>
          <a:ext cx="11777785" cy="4651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E57E445-D834-415B-89FD-0D4FE0C58E1F}"/>
              </a:ext>
            </a:extLst>
          </p:cNvPr>
          <p:cNvSpPr txBox="1"/>
          <p:nvPr/>
        </p:nvSpPr>
        <p:spPr>
          <a:xfrm>
            <a:off x="3942539" y="685800"/>
            <a:ext cx="3473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>
              <a:defRPr sz="2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u="sng" dirty="0">
                <a:solidFill>
                  <a:schemeClr val="tx1"/>
                </a:solidFill>
              </a:rPr>
              <a:t>Appeals</a:t>
            </a:r>
            <a:r>
              <a:rPr lang="en-US" sz="2400" u="sng" baseline="0" dirty="0">
                <a:solidFill>
                  <a:schemeClr val="tx1"/>
                </a:solidFill>
              </a:rPr>
              <a:t> Pending: 199,633</a:t>
            </a:r>
          </a:p>
          <a:p>
            <a:pPr algn="ctr" rtl="0">
              <a:defRPr sz="2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 dirty="0">
                <a:solidFill>
                  <a:schemeClr val="tx1"/>
                </a:solidFill>
              </a:rPr>
              <a:t>AMA:  109,089</a:t>
            </a:r>
          </a:p>
          <a:p>
            <a:pPr algn="ctr" rtl="0">
              <a:defRPr sz="2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 dirty="0">
                <a:solidFill>
                  <a:schemeClr val="tx1"/>
                </a:solidFill>
              </a:rPr>
              <a:t>Legacy:  90,544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3107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7C8D2-B3E8-41AD-B719-FEC79233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Board Hearings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ED8134-D014-423D-B996-DCDAE8A1F354}"/>
              </a:ext>
            </a:extLst>
          </p:cNvPr>
          <p:cNvCxnSpPr>
            <a:cxnSpLocks/>
          </p:cNvCxnSpPr>
          <p:nvPr/>
        </p:nvCxnSpPr>
        <p:spPr>
          <a:xfrm>
            <a:off x="7355576" y="727972"/>
            <a:ext cx="0" cy="52061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2196205-C8E6-4188-9E87-62A8462DC2D4}"/>
              </a:ext>
            </a:extLst>
          </p:cNvPr>
          <p:cNvSpPr txBox="1"/>
          <p:nvPr/>
        </p:nvSpPr>
        <p:spPr>
          <a:xfrm>
            <a:off x="1222310" y="5309118"/>
            <a:ext cx="4105470" cy="411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F799F-8068-4C1A-8A1C-2737AACBEC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6</a:t>
            </a:fld>
            <a:endParaRPr 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9112CB5-B3DB-4010-AD46-5DD31656657B}"/>
              </a:ext>
            </a:extLst>
          </p:cNvPr>
          <p:cNvSpPr txBox="1">
            <a:spLocks/>
          </p:cNvSpPr>
          <p:nvPr/>
        </p:nvSpPr>
        <p:spPr>
          <a:xfrm>
            <a:off x="139343" y="923924"/>
            <a:ext cx="7216234" cy="50101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FY 2022 Goal:  Hold 50,000 hearings</a:t>
            </a:r>
          </a:p>
          <a:p>
            <a:pPr lvl="1"/>
            <a:r>
              <a:rPr lang="en-US" sz="2400" dirty="0"/>
              <a:t>Use ALL hearing platforms  </a:t>
            </a:r>
          </a:p>
          <a:p>
            <a:pPr lvl="1"/>
            <a:r>
              <a:rPr lang="en-US" sz="2400" dirty="0"/>
              <a:t>Prioritize legacy hearings</a:t>
            </a:r>
          </a:p>
          <a:p>
            <a:pPr lvl="1"/>
            <a:r>
              <a:rPr lang="en-US" sz="2400" dirty="0"/>
              <a:t>Focus on virtual tele-hearings</a:t>
            </a:r>
          </a:p>
          <a:p>
            <a:r>
              <a:rPr lang="en-US" sz="2400" dirty="0"/>
              <a:t>Judge Depth: ~30 VLJs conducting hearings daily</a:t>
            </a:r>
          </a:p>
          <a:p>
            <a:r>
              <a:rPr lang="en-US" sz="2400" dirty="0"/>
              <a:t>Virtual Capacity:  ~1,300 hearings per week</a:t>
            </a:r>
          </a:p>
          <a:p>
            <a:pPr lvl="1"/>
            <a:r>
              <a:rPr lang="en-US" sz="2400" dirty="0"/>
              <a:t>Only holding ~500 per week</a:t>
            </a:r>
          </a:p>
          <a:p>
            <a:r>
              <a:rPr lang="en-US" sz="2400" dirty="0"/>
              <a:t>Travel Board hearings resumed for limited locations in Q4. Now scheduling for FY2022</a:t>
            </a:r>
          </a:p>
          <a:p>
            <a:r>
              <a:rPr lang="en-US" sz="2400" b="1" dirty="0"/>
              <a:t>Encouraging Veterans to choose a virtual tele-hearing when possible! </a:t>
            </a:r>
            <a:endParaRPr lang="en-US" dirty="0"/>
          </a:p>
          <a:p>
            <a:pPr marL="457200" lvl="1" indent="0">
              <a:buFont typeface="Arial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596248B-16B6-4137-9CCB-B4B0BE975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872324"/>
              </p:ext>
            </p:extLst>
          </p:nvPr>
        </p:nvGraphicFramePr>
        <p:xfrm>
          <a:off x="6864222" y="851272"/>
          <a:ext cx="6018900" cy="479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793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2794-A774-4DC2-8151-6CF1C6539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Decisions and Hearing Goals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744F3E9-4D2D-4224-9EA3-F513F742A6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145310"/>
              </p:ext>
            </p:extLst>
          </p:nvPr>
        </p:nvGraphicFramePr>
        <p:xfrm>
          <a:off x="238128" y="719667"/>
          <a:ext cx="5524494" cy="366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894699B-A073-4B17-8B26-81A7DED51BB7}"/>
              </a:ext>
            </a:extLst>
          </p:cNvPr>
          <p:cNvSpPr txBox="1"/>
          <p:nvPr/>
        </p:nvSpPr>
        <p:spPr>
          <a:xfrm>
            <a:off x="139526" y="4505558"/>
            <a:ext cx="5918371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FY 2022 Goal: 111,500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FY 2021:  99,721 decisions.  4</a:t>
            </a:r>
            <a:r>
              <a:rPr lang="en-US" sz="1600" baseline="30000" dirty="0"/>
              <a:t>th</a:t>
            </a:r>
            <a:r>
              <a:rPr lang="en-US" sz="1600" dirty="0"/>
              <a:t> consecutive year exceeding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Hiring more Judges and Attorneys in FY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6,373 decisions in October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80/20 Legacy to AMA decision split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3F370B-D82A-4C11-86A9-893790E5B002}"/>
              </a:ext>
            </a:extLst>
          </p:cNvPr>
          <p:cNvCxnSpPr/>
          <p:nvPr/>
        </p:nvCxnSpPr>
        <p:spPr>
          <a:xfrm>
            <a:off x="6134100" y="1185862"/>
            <a:ext cx="0" cy="44862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8829EBC-B1F9-4459-A47F-92E0F8075E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8844043"/>
              </p:ext>
            </p:extLst>
          </p:nvPr>
        </p:nvGraphicFramePr>
        <p:xfrm>
          <a:off x="6429376" y="719667"/>
          <a:ext cx="5524494" cy="366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6">
            <a:extLst>
              <a:ext uri="{FF2B5EF4-FFF2-40B4-BE49-F238E27FC236}">
                <a16:creationId xmlns:a16="http://schemas.microsoft.com/office/drawing/2014/main" id="{7AB1AD82-76E4-4702-B2D0-690A2C7B5AE3}"/>
              </a:ext>
            </a:extLst>
          </p:cNvPr>
          <p:cNvSpPr txBox="1"/>
          <p:nvPr/>
        </p:nvSpPr>
        <p:spPr>
          <a:xfrm>
            <a:off x="6210304" y="4454218"/>
            <a:ext cx="5918367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u="sng" dirty="0"/>
              <a:t>50,000 Stretch Goal for FY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October 2022:  A monthly record of 3,038 hearings held</a:t>
            </a:r>
          </a:p>
          <a:p>
            <a:r>
              <a:rPr lang="en-US" sz="1600" dirty="0"/>
              <a:t>      * 99% Virtual (includes Video Conference)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Held a Record 23,777 Hearings in FY 2021</a:t>
            </a:r>
          </a:p>
          <a:p>
            <a:r>
              <a:rPr lang="en-US" sz="1600" dirty="0"/>
              <a:t>      * Previous record was 22,743 in FY 2019</a:t>
            </a:r>
          </a:p>
          <a:p>
            <a:r>
              <a:rPr lang="en-US" sz="1600" dirty="0"/>
              <a:t>      * Averaging ~680 hearings held per week last 4 weeks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DA974-2AA5-4389-A9AC-74F4B9A7B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6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619BB9-8951-49B4-9AC4-4583F2389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9" y="956310"/>
            <a:ext cx="11912082" cy="49453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GPO mail/printing delays impacting Veteran mail, decisions, and hearing notices continues to be addressed.</a:t>
            </a:r>
          </a:p>
          <a:p>
            <a:r>
              <a:rPr lang="en-US" dirty="0"/>
              <a:t>Average days to docket appeals reduced ~60 days since peak in Nov 2020. </a:t>
            </a:r>
          </a:p>
          <a:p>
            <a:pPr lvl="1"/>
            <a:r>
              <a:rPr lang="en-US" dirty="0"/>
              <a:t>Board/VBA IAA detailed staffing with ARP funds with focus on intake</a:t>
            </a:r>
          </a:p>
          <a:p>
            <a:pPr lvl="1"/>
            <a:r>
              <a:rPr lang="en-US" dirty="0"/>
              <a:t>Current Average to Docket:  43 days</a:t>
            </a:r>
          </a:p>
          <a:p>
            <a:r>
              <a:rPr lang="en-US" dirty="0"/>
              <a:t>Staffing:  Fully staffed @ 46 FTE | Recent vacancies filled</a:t>
            </a:r>
          </a:p>
          <a:p>
            <a:pPr lvl="0"/>
            <a:r>
              <a:rPr lang="en-US" dirty="0"/>
              <a:t>FY 2021 Appeals Docketed:  74,000 AMA | 61,000 Legacy</a:t>
            </a:r>
          </a:p>
          <a:p>
            <a:pPr lvl="1"/>
            <a:r>
              <a:rPr lang="en-US" dirty="0"/>
              <a:t>~2,500 new appeals /week</a:t>
            </a:r>
          </a:p>
          <a:p>
            <a:pPr lvl="1"/>
            <a:r>
              <a:rPr lang="en-US" dirty="0"/>
              <a:t>~3,500 additional evidence/week</a:t>
            </a:r>
          </a:p>
          <a:p>
            <a:pPr lvl="1"/>
            <a:r>
              <a:rPr lang="en-US" dirty="0"/>
              <a:t>~4,000 pieces of evidence mail and ~4,000 AMA actionable appeals awaiting 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74427F-AF62-4452-97B8-5AA8D0D1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Intake and Notification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6E8D4-08AB-4A16-ABF2-4318D531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0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0D319-C9AF-44CE-8890-2B30CADD7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Legacy Hearing Requests Pending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CE7B1-2FC5-4296-A551-FAFA77C87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0957C13-C522-4622-A43A-4E0DC78A07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059707"/>
              </p:ext>
            </p:extLst>
          </p:nvPr>
        </p:nvGraphicFramePr>
        <p:xfrm>
          <a:off x="1228725" y="1090612"/>
          <a:ext cx="9353550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25659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qNpGyHPRgmPcMgzYNCb.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Os9IHqSZuzl5yQO9zgf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OLKF2QXRKeMDLsebjrOC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9RA.z9TCW2.XFHN4OEF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pyM4uFQ1O.hFO5rFUkr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LC5xQ3QB.wmD4ZkfTmB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LC5xQ3QB.wmD4ZkfTmB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3Uyw2_T1Wj90SPW1vfi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6TFT3H0TNevVMM4QryAS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LC5xQ3QB.wmD4ZkfTmBw"/>
</p:tagLst>
</file>

<file path=ppt/theme/theme1.xml><?xml version="1.0" encoding="utf-8"?>
<a:theme xmlns:a="http://schemas.openxmlformats.org/drawingml/2006/main" name="10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1_Office Theme">
  <a:themeElements>
    <a:clrScheme name="Custom 1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0070C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2_Office Theme">
  <a:themeElements>
    <a:clrScheme name="Custom 1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0070C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003F72"/>
    </a:dk2>
    <a:lt2>
      <a:srgbClr val="EEECE1"/>
    </a:lt2>
    <a:accent1>
      <a:srgbClr val="C62630"/>
    </a:accent1>
    <a:accent2>
      <a:srgbClr val="0083BE"/>
    </a:accent2>
    <a:accent3>
      <a:srgbClr val="F3CF45"/>
    </a:accent3>
    <a:accent4>
      <a:srgbClr val="F7955B"/>
    </a:accent4>
    <a:accent5>
      <a:srgbClr val="839097"/>
    </a:accent5>
    <a:accent6>
      <a:srgbClr val="DCDDDE"/>
    </a:accent6>
    <a:hlink>
      <a:srgbClr val="0070C0"/>
    </a:hlink>
    <a:folHlink>
      <a:srgbClr val="00B0F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10155</TotalTime>
  <Words>994</Words>
  <Application>Microsoft Office PowerPoint</Application>
  <PresentationFormat>Widescreen</PresentationFormat>
  <Paragraphs>237</Paragraphs>
  <Slides>14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Myriad Pro</vt:lpstr>
      <vt:lpstr>Tahoma</vt:lpstr>
      <vt:lpstr>10_Office Theme</vt:lpstr>
      <vt:lpstr>11_Office Theme</vt:lpstr>
      <vt:lpstr>3_Office Theme</vt:lpstr>
      <vt:lpstr>12_Office Theme</vt:lpstr>
      <vt:lpstr>think-cell Slide</vt:lpstr>
      <vt:lpstr>PowerPoint Presentation</vt:lpstr>
      <vt:lpstr>PowerPoint Presentation</vt:lpstr>
      <vt:lpstr>Board of Veterans’ Appeals Summary</vt:lpstr>
      <vt:lpstr>FY 2022 Preview </vt:lpstr>
      <vt:lpstr>Total Appeals and Hearing Requests Pending</vt:lpstr>
      <vt:lpstr>Board Hearings</vt:lpstr>
      <vt:lpstr>Decisions and Hearing Goals</vt:lpstr>
      <vt:lpstr> Intake and Notification</vt:lpstr>
      <vt:lpstr>Legacy Hearing Requests Pending</vt:lpstr>
      <vt:lpstr>Case Distribution Algorithm</vt:lpstr>
      <vt:lpstr> AMA Decisions and Inventory FYTD</vt:lpstr>
      <vt:lpstr>Remand Rates for Legacy and AMA </vt:lpstr>
      <vt:lpstr>VA Legacy Appeals Resolution Plan</vt:lpstr>
      <vt:lpstr>Resources &amp; Materials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Murphy, Elizabeth A.</dc:creator>
  <cp:lastModifiedBy>Caraway, Martin J (BVA)</cp:lastModifiedBy>
  <cp:revision>329</cp:revision>
  <cp:lastPrinted>2020-02-24T13:04:05Z</cp:lastPrinted>
  <dcterms:created xsi:type="dcterms:W3CDTF">2020-01-27T16:31:50Z</dcterms:created>
  <dcterms:modified xsi:type="dcterms:W3CDTF">2021-11-10T14:07:37Z</dcterms:modified>
</cp:coreProperties>
</file>