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03" r:id="rId4"/>
  </p:sldMasterIdLst>
  <p:notesMasterIdLst>
    <p:notesMasterId r:id="rId24"/>
  </p:notesMasterIdLst>
  <p:handoutMasterIdLst>
    <p:handoutMasterId r:id="rId25"/>
  </p:handoutMasterIdLst>
  <p:sldIdLst>
    <p:sldId id="4608" r:id="rId5"/>
    <p:sldId id="990" r:id="rId6"/>
    <p:sldId id="4609" r:id="rId7"/>
    <p:sldId id="4624" r:id="rId8"/>
    <p:sldId id="3178" r:id="rId9"/>
    <p:sldId id="4602" r:id="rId10"/>
    <p:sldId id="996" r:id="rId11"/>
    <p:sldId id="4605" r:id="rId12"/>
    <p:sldId id="3560" r:id="rId13"/>
    <p:sldId id="3561" r:id="rId14"/>
    <p:sldId id="1004" r:id="rId15"/>
    <p:sldId id="4621" r:id="rId16"/>
    <p:sldId id="3151" r:id="rId17"/>
    <p:sldId id="4620" r:id="rId18"/>
    <p:sldId id="4616" r:id="rId19"/>
    <p:sldId id="4622" r:id="rId20"/>
    <p:sldId id="4625" r:id="rId21"/>
    <p:sldId id="3566" r:id="rId22"/>
    <p:sldId id="1005" r:id="rId23"/>
  </p:sldIdLst>
  <p:sldSz cx="9144000" cy="6858000" type="screen4x3"/>
  <p:notesSz cx="7010400" cy="92964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partment of Veterans Affairs" initials="DoVA" lastIdx="1" clrIdx="0"/>
  <p:cmAuthor id="1" name="Christensen, Leah A" initials="CLA" lastIdx="9" clrIdx="1">
    <p:extLst>
      <p:ext uri="{19B8F6BF-5375-455C-9EA6-DF929625EA0E}">
        <p15:presenceInfo xmlns:p15="http://schemas.microsoft.com/office/powerpoint/2012/main" userId="S::Leah.Christensen@va.gov::d44b1312-fabc-4568-b32f-6c83a0dcc526" providerId="AD"/>
      </p:ext>
    </p:extLst>
  </p:cmAuthor>
  <p:cmAuthor id="2" name="Snyder, Mollie, VACO" initials="SMV" lastIdx="2" clrIdx="2">
    <p:extLst>
      <p:ext uri="{19B8F6BF-5375-455C-9EA6-DF929625EA0E}">
        <p15:presenceInfo xmlns:p15="http://schemas.microsoft.com/office/powerpoint/2012/main" userId="S::Mollie.Snyder@va.gov::116ad034-8795-4dfc-8cb7-8e11ab1d32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6"/>
    <a:srgbClr val="003D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2" autoAdjust="0"/>
    <p:restoredTop sz="66976" autoAdjust="0"/>
  </p:normalViewPr>
  <p:slideViewPr>
    <p:cSldViewPr>
      <p:cViewPr varScale="1">
        <p:scale>
          <a:sx n="48" d="100"/>
          <a:sy n="48" d="100"/>
        </p:scale>
        <p:origin x="1830" y="54"/>
      </p:cViewPr>
      <p:guideLst>
        <p:guide orient="horz" pos="2160"/>
        <p:guide pos="2880"/>
      </p:guideLst>
    </p:cSldViewPr>
  </p:slideViewPr>
  <p:notesTextViewPr>
    <p:cViewPr>
      <p:scale>
        <a:sx n="1" d="1"/>
        <a:sy n="1" d="1"/>
      </p:scale>
      <p:origin x="0" y="0"/>
    </p:cViewPr>
  </p:notesTextViewPr>
  <p:sorterViewPr>
    <p:cViewPr>
      <p:scale>
        <a:sx n="162" d="100"/>
        <a:sy n="162" d="100"/>
      </p:scale>
      <p:origin x="0" y="0"/>
    </p:cViewPr>
  </p:sorterViewPr>
  <p:notesViewPr>
    <p:cSldViewPr>
      <p:cViewPr varScale="1">
        <p:scale>
          <a:sx n="82" d="100"/>
          <a:sy n="82" d="100"/>
        </p:scale>
        <p:origin x="-1890"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A2C662-20D9-4E48-832C-498A734AF55C}" type="doc">
      <dgm:prSet loTypeId="urn:microsoft.com/office/officeart/2005/8/layout/process4" loCatId="list" qsTypeId="urn:microsoft.com/office/officeart/2005/8/quickstyle/simple5" qsCatId="simple" csTypeId="urn:microsoft.com/office/officeart/2005/8/colors/accent0_2" csCatId="mainScheme" phldr="1"/>
      <dgm:spPr/>
      <dgm:t>
        <a:bodyPr/>
        <a:lstStyle/>
        <a:p>
          <a:endParaRPr lang="en-US"/>
        </a:p>
      </dgm:t>
    </dgm:pt>
    <dgm:pt modelId="{F1588ABC-9284-40B5-BEC9-8F9683513EB6}">
      <dgm:prSet phldrT="[Text]"/>
      <dgm:spPr/>
      <dgm:t>
        <a:bodyPr/>
        <a:lstStyle/>
        <a:p>
          <a:pPr algn="ctr"/>
          <a:r>
            <a:rPr lang="en-US" b="1" dirty="0">
              <a:latin typeface="Arial" panose="020B0604020202020204" pitchFamily="34" charset="0"/>
              <a:cs typeface="Arial" panose="020B0604020202020204" pitchFamily="34" charset="0"/>
            </a:rPr>
            <a:t>2008</a:t>
          </a:r>
          <a:r>
            <a:rPr lang="en-US" dirty="0">
              <a:latin typeface="Arial" panose="020B0604020202020204" pitchFamily="34" charset="0"/>
              <a:cs typeface="Arial" panose="020B0604020202020204" pitchFamily="34" charset="0"/>
            </a:rPr>
            <a:t> – Caregiver Support Program established</a:t>
          </a:r>
        </a:p>
      </dgm:t>
    </dgm:pt>
    <dgm:pt modelId="{BB3946E8-4E3C-4372-93EB-9DCE1EF26C53}" type="parTrans" cxnId="{DE9FFAFE-ADD4-4656-B824-E0C95C756BDB}">
      <dgm:prSet/>
      <dgm:spPr/>
      <dgm:t>
        <a:bodyPr/>
        <a:lstStyle/>
        <a:p>
          <a:endParaRPr lang="en-US"/>
        </a:p>
      </dgm:t>
    </dgm:pt>
    <dgm:pt modelId="{54715F45-4D19-47CF-A5CB-12BCC7147DC5}" type="sibTrans" cxnId="{DE9FFAFE-ADD4-4656-B824-E0C95C756BDB}">
      <dgm:prSet/>
      <dgm:spPr/>
      <dgm:t>
        <a:bodyPr/>
        <a:lstStyle/>
        <a:p>
          <a:endParaRPr lang="en-US"/>
        </a:p>
      </dgm:t>
    </dgm:pt>
    <dgm:pt modelId="{A2F0B9DA-2B00-4230-AFCD-7D8C868735C8}">
      <dgm:prSet phldrT="[Text]"/>
      <dgm:spPr/>
      <dgm:t>
        <a:bodyPr/>
        <a:lstStyle/>
        <a:p>
          <a:pPr algn="ctr"/>
          <a:r>
            <a:rPr lang="en-US" b="1" dirty="0">
              <a:latin typeface="Arial" panose="020B0604020202020204" pitchFamily="34" charset="0"/>
              <a:cs typeface="Arial" panose="020B0604020202020204" pitchFamily="34" charset="0"/>
            </a:rPr>
            <a:t>2010</a:t>
          </a:r>
          <a:r>
            <a:rPr lang="en-US" dirty="0">
              <a:latin typeface="Arial" panose="020B0604020202020204" pitchFamily="34" charset="0"/>
              <a:cs typeface="Arial" panose="020B0604020202020204" pitchFamily="34" charset="0"/>
            </a:rPr>
            <a:t> – Program of Comprehensive Assistance for Family Caregivers (PCAFC) and Program of General Caregiver Support Services (PGCSS) established under P.L. 111-163</a:t>
          </a:r>
        </a:p>
      </dgm:t>
    </dgm:pt>
    <dgm:pt modelId="{AAC12E71-A0D7-4DEF-ADB6-1DEE4CFA8171}" type="parTrans" cxnId="{5B0D4747-4172-46FE-B15B-67560D403451}">
      <dgm:prSet/>
      <dgm:spPr/>
      <dgm:t>
        <a:bodyPr/>
        <a:lstStyle/>
        <a:p>
          <a:endParaRPr lang="en-US"/>
        </a:p>
      </dgm:t>
    </dgm:pt>
    <dgm:pt modelId="{4E333B70-E68B-4EE5-B02B-DE34B449A1EF}" type="sibTrans" cxnId="{5B0D4747-4172-46FE-B15B-67560D403451}">
      <dgm:prSet/>
      <dgm:spPr/>
      <dgm:t>
        <a:bodyPr/>
        <a:lstStyle/>
        <a:p>
          <a:endParaRPr lang="en-US"/>
        </a:p>
      </dgm:t>
    </dgm:pt>
    <dgm:pt modelId="{4C796ED6-2D4B-41A0-B944-F635C6209B31}">
      <dgm:prSet phldrT="[Text]"/>
      <dgm:spPr/>
      <dgm:t>
        <a:bodyPr/>
        <a:lstStyle/>
        <a:p>
          <a:pPr algn="ctr"/>
          <a:r>
            <a:rPr lang="en-US" b="1" dirty="0">
              <a:latin typeface="Arial" panose="020B0604020202020204" pitchFamily="34" charset="0"/>
              <a:cs typeface="Arial" panose="020B0604020202020204" pitchFamily="34" charset="0"/>
            </a:rPr>
            <a:t>2011</a:t>
          </a:r>
          <a:r>
            <a:rPr lang="en-US" dirty="0">
              <a:latin typeface="Arial" panose="020B0604020202020204" pitchFamily="34" charset="0"/>
              <a:cs typeface="Arial" panose="020B0604020202020204" pitchFamily="34" charset="0"/>
            </a:rPr>
            <a:t> – Program officially accepts applications for PCAFC</a:t>
          </a:r>
        </a:p>
      </dgm:t>
    </dgm:pt>
    <dgm:pt modelId="{23F6F424-42C5-47C7-AD30-3ADD899A46EF}" type="parTrans" cxnId="{99CA70A6-BC4B-4764-ACB1-8F92391BA590}">
      <dgm:prSet/>
      <dgm:spPr/>
      <dgm:t>
        <a:bodyPr/>
        <a:lstStyle/>
        <a:p>
          <a:endParaRPr lang="en-US"/>
        </a:p>
      </dgm:t>
    </dgm:pt>
    <dgm:pt modelId="{BE53B3C2-8EB4-4A3F-BEBD-59F70257216A}" type="sibTrans" cxnId="{99CA70A6-BC4B-4764-ACB1-8F92391BA590}">
      <dgm:prSet/>
      <dgm:spPr/>
      <dgm:t>
        <a:bodyPr/>
        <a:lstStyle/>
        <a:p>
          <a:endParaRPr lang="en-US"/>
        </a:p>
      </dgm:t>
    </dgm:pt>
    <dgm:pt modelId="{653AFF5F-4888-4728-8C8E-B85CEF456A10}">
      <dgm:prSet phldrT="[Text]"/>
      <dgm:spPr/>
      <dgm:t>
        <a:bodyPr/>
        <a:lstStyle/>
        <a:p>
          <a:pPr algn="ctr"/>
          <a:r>
            <a:rPr lang="en-US" b="1" dirty="0">
              <a:latin typeface="Arial" panose="020B0604020202020204" pitchFamily="34" charset="0"/>
              <a:cs typeface="Arial" panose="020B0604020202020204" pitchFamily="34" charset="0"/>
            </a:rPr>
            <a:t>2018</a:t>
          </a:r>
          <a:r>
            <a:rPr lang="en-US" dirty="0">
              <a:latin typeface="Arial" panose="020B0604020202020204" pitchFamily="34" charset="0"/>
              <a:cs typeface="Arial" panose="020B0604020202020204" pitchFamily="34" charset="0"/>
            </a:rPr>
            <a:t> – MISSION Act of 2018 expands Veteran eligibility for PCAFC</a:t>
          </a:r>
        </a:p>
      </dgm:t>
    </dgm:pt>
    <dgm:pt modelId="{D3D280B9-71C2-4CE9-B50F-039D73C70F22}" type="parTrans" cxnId="{62900035-C8FB-417C-86C5-BF8FDBB804AA}">
      <dgm:prSet/>
      <dgm:spPr/>
      <dgm:t>
        <a:bodyPr/>
        <a:lstStyle/>
        <a:p>
          <a:endParaRPr lang="en-US"/>
        </a:p>
      </dgm:t>
    </dgm:pt>
    <dgm:pt modelId="{1FCCD17D-9613-4403-8341-0DB86EC6D075}" type="sibTrans" cxnId="{62900035-C8FB-417C-86C5-BF8FDBB804AA}">
      <dgm:prSet/>
      <dgm:spPr/>
      <dgm:t>
        <a:bodyPr/>
        <a:lstStyle/>
        <a:p>
          <a:endParaRPr lang="en-US"/>
        </a:p>
      </dgm:t>
    </dgm:pt>
    <dgm:pt modelId="{280E2844-8CDB-4FCF-9CC6-D1F5616EA555}">
      <dgm:prSet phldrT="[Text]"/>
      <dgm:spPr/>
      <dgm:t>
        <a:bodyPr/>
        <a:lstStyle/>
        <a:p>
          <a:pPr algn="ctr"/>
          <a:r>
            <a:rPr lang="en-US" b="1" dirty="0">
              <a:latin typeface="Arial" panose="020B0604020202020204" pitchFamily="34" charset="0"/>
              <a:cs typeface="Arial" panose="020B0604020202020204" pitchFamily="34" charset="0"/>
            </a:rPr>
            <a:t>2020</a:t>
          </a:r>
          <a:r>
            <a:rPr lang="en-US" dirty="0">
              <a:latin typeface="Arial" panose="020B0604020202020204" pitchFamily="34" charset="0"/>
              <a:cs typeface="Arial" panose="020B0604020202020204" pitchFamily="34" charset="0"/>
            </a:rPr>
            <a:t> – Implement expansion of PCAFC eligibility (On or before May 7, 1975, on or after September 11, 2001)</a:t>
          </a:r>
        </a:p>
      </dgm:t>
    </dgm:pt>
    <dgm:pt modelId="{EFC065C8-0E66-4101-B733-7FB7103E9A10}" type="parTrans" cxnId="{A2A7CD16-D0E6-4FE6-B313-21C6D7FE8D4B}">
      <dgm:prSet/>
      <dgm:spPr/>
      <dgm:t>
        <a:bodyPr/>
        <a:lstStyle/>
        <a:p>
          <a:endParaRPr lang="en-US"/>
        </a:p>
      </dgm:t>
    </dgm:pt>
    <dgm:pt modelId="{F1E3FEDF-853D-4A9B-B202-97837A8A0FFB}" type="sibTrans" cxnId="{A2A7CD16-D0E6-4FE6-B313-21C6D7FE8D4B}">
      <dgm:prSet/>
      <dgm:spPr/>
      <dgm:t>
        <a:bodyPr/>
        <a:lstStyle/>
        <a:p>
          <a:endParaRPr lang="en-US"/>
        </a:p>
      </dgm:t>
    </dgm:pt>
    <dgm:pt modelId="{65C19F32-3E57-4B50-96B2-8D2AD82BED17}">
      <dgm:prSet phldrT="[Text]"/>
      <dgm:spPr/>
      <dgm:t>
        <a:bodyPr/>
        <a:lstStyle/>
        <a:p>
          <a:pPr algn="ctr"/>
          <a:r>
            <a:rPr lang="en-US" b="1" dirty="0">
              <a:latin typeface="Arial" panose="020B0604020202020204" pitchFamily="34" charset="0"/>
              <a:cs typeface="Arial" panose="020B0604020202020204" pitchFamily="34" charset="0"/>
            </a:rPr>
            <a:t>2022</a:t>
          </a:r>
          <a:r>
            <a:rPr lang="en-US" dirty="0">
              <a:latin typeface="Arial" panose="020B0604020202020204" pitchFamily="34" charset="0"/>
              <a:cs typeface="Arial" panose="020B0604020202020204" pitchFamily="34" charset="0"/>
            </a:rPr>
            <a:t> – Second Expansion – PCAFC – All Eras</a:t>
          </a:r>
        </a:p>
      </dgm:t>
    </dgm:pt>
    <dgm:pt modelId="{67257A20-D9A5-4B83-A22A-E9E1D5570D4E}" type="parTrans" cxnId="{5A5F6575-3E74-49D1-800E-1324A215BF5B}">
      <dgm:prSet/>
      <dgm:spPr/>
      <dgm:t>
        <a:bodyPr/>
        <a:lstStyle/>
        <a:p>
          <a:endParaRPr lang="en-US"/>
        </a:p>
      </dgm:t>
    </dgm:pt>
    <dgm:pt modelId="{C6FFB2F9-7295-4D30-AB4B-A214D45B3898}" type="sibTrans" cxnId="{5A5F6575-3E74-49D1-800E-1324A215BF5B}">
      <dgm:prSet/>
      <dgm:spPr/>
      <dgm:t>
        <a:bodyPr/>
        <a:lstStyle/>
        <a:p>
          <a:endParaRPr lang="en-US"/>
        </a:p>
      </dgm:t>
    </dgm:pt>
    <dgm:pt modelId="{F3025AAC-9C23-4121-9BA8-89435DF8C20A}" type="pres">
      <dgm:prSet presAssocID="{63A2C662-20D9-4E48-832C-498A734AF55C}" presName="Name0" presStyleCnt="0">
        <dgm:presLayoutVars>
          <dgm:dir/>
          <dgm:animLvl val="lvl"/>
          <dgm:resizeHandles val="exact"/>
        </dgm:presLayoutVars>
      </dgm:prSet>
      <dgm:spPr/>
    </dgm:pt>
    <dgm:pt modelId="{8175224D-5B44-439F-B2E2-A3E3CE10C41C}" type="pres">
      <dgm:prSet presAssocID="{65C19F32-3E57-4B50-96B2-8D2AD82BED17}" presName="boxAndChildren" presStyleCnt="0"/>
      <dgm:spPr/>
    </dgm:pt>
    <dgm:pt modelId="{421EA6F2-9F27-4908-B91B-C592BAC7F563}" type="pres">
      <dgm:prSet presAssocID="{65C19F32-3E57-4B50-96B2-8D2AD82BED17}" presName="parentTextBox" presStyleLbl="node1" presStyleIdx="0" presStyleCnt="6"/>
      <dgm:spPr/>
    </dgm:pt>
    <dgm:pt modelId="{5509C64A-39FC-41ED-BFCF-84296DC1FCB2}" type="pres">
      <dgm:prSet presAssocID="{F1E3FEDF-853D-4A9B-B202-97837A8A0FFB}" presName="sp" presStyleCnt="0"/>
      <dgm:spPr/>
    </dgm:pt>
    <dgm:pt modelId="{B4C1C0F3-6176-4FD7-A684-BC843353A2DB}" type="pres">
      <dgm:prSet presAssocID="{280E2844-8CDB-4FCF-9CC6-D1F5616EA555}" presName="arrowAndChildren" presStyleCnt="0"/>
      <dgm:spPr/>
    </dgm:pt>
    <dgm:pt modelId="{0BD4FE94-FF4B-4F53-8C1C-11084FC6A3B2}" type="pres">
      <dgm:prSet presAssocID="{280E2844-8CDB-4FCF-9CC6-D1F5616EA555}" presName="parentTextArrow" presStyleLbl="node1" presStyleIdx="1" presStyleCnt="6"/>
      <dgm:spPr/>
    </dgm:pt>
    <dgm:pt modelId="{16C92D56-3E01-40D1-84B8-8DA4E050E4AE}" type="pres">
      <dgm:prSet presAssocID="{1FCCD17D-9613-4403-8341-0DB86EC6D075}" presName="sp" presStyleCnt="0"/>
      <dgm:spPr/>
    </dgm:pt>
    <dgm:pt modelId="{03C59881-6C75-495A-B8EB-E9E52616244C}" type="pres">
      <dgm:prSet presAssocID="{653AFF5F-4888-4728-8C8E-B85CEF456A10}" presName="arrowAndChildren" presStyleCnt="0"/>
      <dgm:spPr/>
    </dgm:pt>
    <dgm:pt modelId="{BF8440C7-BF56-42BB-ADE8-80DF78AC3AFF}" type="pres">
      <dgm:prSet presAssocID="{653AFF5F-4888-4728-8C8E-B85CEF456A10}" presName="parentTextArrow" presStyleLbl="node1" presStyleIdx="2" presStyleCnt="6"/>
      <dgm:spPr/>
    </dgm:pt>
    <dgm:pt modelId="{4D84A306-21D5-4166-9915-7333C578C428}" type="pres">
      <dgm:prSet presAssocID="{BE53B3C2-8EB4-4A3F-BEBD-59F70257216A}" presName="sp" presStyleCnt="0"/>
      <dgm:spPr/>
    </dgm:pt>
    <dgm:pt modelId="{C25E7FCE-3800-4C85-82B9-5D6CA5D707D2}" type="pres">
      <dgm:prSet presAssocID="{4C796ED6-2D4B-41A0-B944-F635C6209B31}" presName="arrowAndChildren" presStyleCnt="0"/>
      <dgm:spPr/>
    </dgm:pt>
    <dgm:pt modelId="{A4910339-8A0D-4177-888E-A6091D78B80C}" type="pres">
      <dgm:prSet presAssocID="{4C796ED6-2D4B-41A0-B944-F635C6209B31}" presName="parentTextArrow" presStyleLbl="node1" presStyleIdx="3" presStyleCnt="6"/>
      <dgm:spPr/>
    </dgm:pt>
    <dgm:pt modelId="{C327E073-6283-49CF-84E3-9F0E00566406}" type="pres">
      <dgm:prSet presAssocID="{4E333B70-E68B-4EE5-B02B-DE34B449A1EF}" presName="sp" presStyleCnt="0"/>
      <dgm:spPr/>
    </dgm:pt>
    <dgm:pt modelId="{11603CC2-2AAE-4BDA-BE26-21CC3F7EBAA2}" type="pres">
      <dgm:prSet presAssocID="{A2F0B9DA-2B00-4230-AFCD-7D8C868735C8}" presName="arrowAndChildren" presStyleCnt="0"/>
      <dgm:spPr/>
    </dgm:pt>
    <dgm:pt modelId="{D1A6FA72-E6C3-4A7C-A83A-1B8C997A863D}" type="pres">
      <dgm:prSet presAssocID="{A2F0B9DA-2B00-4230-AFCD-7D8C868735C8}" presName="parentTextArrow" presStyleLbl="node1" presStyleIdx="4" presStyleCnt="6"/>
      <dgm:spPr/>
    </dgm:pt>
    <dgm:pt modelId="{A48E5B82-CA69-4F65-BF86-5569AEBC2B20}" type="pres">
      <dgm:prSet presAssocID="{54715F45-4D19-47CF-A5CB-12BCC7147DC5}" presName="sp" presStyleCnt="0"/>
      <dgm:spPr/>
    </dgm:pt>
    <dgm:pt modelId="{5542CA10-AF3B-4EB1-81D1-D0808E044CE7}" type="pres">
      <dgm:prSet presAssocID="{F1588ABC-9284-40B5-BEC9-8F9683513EB6}" presName="arrowAndChildren" presStyleCnt="0"/>
      <dgm:spPr/>
    </dgm:pt>
    <dgm:pt modelId="{74199FBE-37DA-4966-A2CB-D0311B9A10F8}" type="pres">
      <dgm:prSet presAssocID="{F1588ABC-9284-40B5-BEC9-8F9683513EB6}" presName="parentTextArrow" presStyleLbl="node1" presStyleIdx="5" presStyleCnt="6"/>
      <dgm:spPr/>
    </dgm:pt>
  </dgm:ptLst>
  <dgm:cxnLst>
    <dgm:cxn modelId="{A2A7CD16-D0E6-4FE6-B313-21C6D7FE8D4B}" srcId="{63A2C662-20D9-4E48-832C-498A734AF55C}" destId="{280E2844-8CDB-4FCF-9CC6-D1F5616EA555}" srcOrd="4" destOrd="0" parTransId="{EFC065C8-0E66-4101-B733-7FB7103E9A10}" sibTransId="{F1E3FEDF-853D-4A9B-B202-97837A8A0FFB}"/>
    <dgm:cxn modelId="{D9391534-C7F2-4D2A-8826-3EE89CC06349}" type="presOf" srcId="{653AFF5F-4888-4728-8C8E-B85CEF456A10}" destId="{BF8440C7-BF56-42BB-ADE8-80DF78AC3AFF}" srcOrd="0" destOrd="0" presId="urn:microsoft.com/office/officeart/2005/8/layout/process4"/>
    <dgm:cxn modelId="{62900035-C8FB-417C-86C5-BF8FDBB804AA}" srcId="{63A2C662-20D9-4E48-832C-498A734AF55C}" destId="{653AFF5F-4888-4728-8C8E-B85CEF456A10}" srcOrd="3" destOrd="0" parTransId="{D3D280B9-71C2-4CE9-B50F-039D73C70F22}" sibTransId="{1FCCD17D-9613-4403-8341-0DB86EC6D075}"/>
    <dgm:cxn modelId="{DF7E173B-31E6-48DA-89E1-48901C498A2D}" type="presOf" srcId="{65C19F32-3E57-4B50-96B2-8D2AD82BED17}" destId="{421EA6F2-9F27-4908-B91B-C592BAC7F563}" srcOrd="0" destOrd="0" presId="urn:microsoft.com/office/officeart/2005/8/layout/process4"/>
    <dgm:cxn modelId="{5B0D4747-4172-46FE-B15B-67560D403451}" srcId="{63A2C662-20D9-4E48-832C-498A734AF55C}" destId="{A2F0B9DA-2B00-4230-AFCD-7D8C868735C8}" srcOrd="1" destOrd="0" parTransId="{AAC12E71-A0D7-4DEF-ADB6-1DEE4CFA8171}" sibTransId="{4E333B70-E68B-4EE5-B02B-DE34B449A1EF}"/>
    <dgm:cxn modelId="{5A5F6575-3E74-49D1-800E-1324A215BF5B}" srcId="{63A2C662-20D9-4E48-832C-498A734AF55C}" destId="{65C19F32-3E57-4B50-96B2-8D2AD82BED17}" srcOrd="5" destOrd="0" parTransId="{67257A20-D9A5-4B83-A22A-E9E1D5570D4E}" sibTransId="{C6FFB2F9-7295-4D30-AB4B-A214D45B3898}"/>
    <dgm:cxn modelId="{1C61998F-B08B-4CAE-87E5-216603E99F7C}" type="presOf" srcId="{A2F0B9DA-2B00-4230-AFCD-7D8C868735C8}" destId="{D1A6FA72-E6C3-4A7C-A83A-1B8C997A863D}" srcOrd="0" destOrd="0" presId="urn:microsoft.com/office/officeart/2005/8/layout/process4"/>
    <dgm:cxn modelId="{6D18DB9C-B11F-4C84-B179-0F0177E5B7AF}" type="presOf" srcId="{F1588ABC-9284-40B5-BEC9-8F9683513EB6}" destId="{74199FBE-37DA-4966-A2CB-D0311B9A10F8}" srcOrd="0" destOrd="0" presId="urn:microsoft.com/office/officeart/2005/8/layout/process4"/>
    <dgm:cxn modelId="{831F7A9F-4024-4805-B638-A1260B1A432D}" type="presOf" srcId="{4C796ED6-2D4B-41A0-B944-F635C6209B31}" destId="{A4910339-8A0D-4177-888E-A6091D78B80C}" srcOrd="0" destOrd="0" presId="urn:microsoft.com/office/officeart/2005/8/layout/process4"/>
    <dgm:cxn modelId="{99CA70A6-BC4B-4764-ACB1-8F92391BA590}" srcId="{63A2C662-20D9-4E48-832C-498A734AF55C}" destId="{4C796ED6-2D4B-41A0-B944-F635C6209B31}" srcOrd="2" destOrd="0" parTransId="{23F6F424-42C5-47C7-AD30-3ADD899A46EF}" sibTransId="{BE53B3C2-8EB4-4A3F-BEBD-59F70257216A}"/>
    <dgm:cxn modelId="{EDBB4ED7-0BC2-49CC-9C6A-B02EF77AFFAD}" type="presOf" srcId="{280E2844-8CDB-4FCF-9CC6-D1F5616EA555}" destId="{0BD4FE94-FF4B-4F53-8C1C-11084FC6A3B2}" srcOrd="0" destOrd="0" presId="urn:microsoft.com/office/officeart/2005/8/layout/process4"/>
    <dgm:cxn modelId="{971908E3-9272-4567-91CD-45D1393B57B2}" type="presOf" srcId="{63A2C662-20D9-4E48-832C-498A734AF55C}" destId="{F3025AAC-9C23-4121-9BA8-89435DF8C20A}" srcOrd="0" destOrd="0" presId="urn:microsoft.com/office/officeart/2005/8/layout/process4"/>
    <dgm:cxn modelId="{DE9FFAFE-ADD4-4656-B824-E0C95C756BDB}" srcId="{63A2C662-20D9-4E48-832C-498A734AF55C}" destId="{F1588ABC-9284-40B5-BEC9-8F9683513EB6}" srcOrd="0" destOrd="0" parTransId="{BB3946E8-4E3C-4372-93EB-9DCE1EF26C53}" sibTransId="{54715F45-4D19-47CF-A5CB-12BCC7147DC5}"/>
    <dgm:cxn modelId="{B6A3ED85-3391-43B1-A5AC-2C9BC3FC8E5D}" type="presParOf" srcId="{F3025AAC-9C23-4121-9BA8-89435DF8C20A}" destId="{8175224D-5B44-439F-B2E2-A3E3CE10C41C}" srcOrd="0" destOrd="0" presId="urn:microsoft.com/office/officeart/2005/8/layout/process4"/>
    <dgm:cxn modelId="{871DB5FB-8393-4A16-B498-38C52EDD5C07}" type="presParOf" srcId="{8175224D-5B44-439F-B2E2-A3E3CE10C41C}" destId="{421EA6F2-9F27-4908-B91B-C592BAC7F563}" srcOrd="0" destOrd="0" presId="urn:microsoft.com/office/officeart/2005/8/layout/process4"/>
    <dgm:cxn modelId="{9FA25CCD-3E75-4BFA-AD0F-E6371030EDAA}" type="presParOf" srcId="{F3025AAC-9C23-4121-9BA8-89435DF8C20A}" destId="{5509C64A-39FC-41ED-BFCF-84296DC1FCB2}" srcOrd="1" destOrd="0" presId="urn:microsoft.com/office/officeart/2005/8/layout/process4"/>
    <dgm:cxn modelId="{F810A49B-A8B0-4CF9-BE61-4AC06C59F880}" type="presParOf" srcId="{F3025AAC-9C23-4121-9BA8-89435DF8C20A}" destId="{B4C1C0F3-6176-4FD7-A684-BC843353A2DB}" srcOrd="2" destOrd="0" presId="urn:microsoft.com/office/officeart/2005/8/layout/process4"/>
    <dgm:cxn modelId="{FA150EF3-E7EF-40CC-9B95-DD328FA9E716}" type="presParOf" srcId="{B4C1C0F3-6176-4FD7-A684-BC843353A2DB}" destId="{0BD4FE94-FF4B-4F53-8C1C-11084FC6A3B2}" srcOrd="0" destOrd="0" presId="urn:microsoft.com/office/officeart/2005/8/layout/process4"/>
    <dgm:cxn modelId="{2B8CEC83-2A30-4B46-BABD-C8C43F393A12}" type="presParOf" srcId="{F3025AAC-9C23-4121-9BA8-89435DF8C20A}" destId="{16C92D56-3E01-40D1-84B8-8DA4E050E4AE}" srcOrd="3" destOrd="0" presId="urn:microsoft.com/office/officeart/2005/8/layout/process4"/>
    <dgm:cxn modelId="{FEE4B7DB-BB59-4B27-B2EE-6EAE34A194C0}" type="presParOf" srcId="{F3025AAC-9C23-4121-9BA8-89435DF8C20A}" destId="{03C59881-6C75-495A-B8EB-E9E52616244C}" srcOrd="4" destOrd="0" presId="urn:microsoft.com/office/officeart/2005/8/layout/process4"/>
    <dgm:cxn modelId="{9C00E124-52BB-422C-8CB4-BA1770747A97}" type="presParOf" srcId="{03C59881-6C75-495A-B8EB-E9E52616244C}" destId="{BF8440C7-BF56-42BB-ADE8-80DF78AC3AFF}" srcOrd="0" destOrd="0" presId="urn:microsoft.com/office/officeart/2005/8/layout/process4"/>
    <dgm:cxn modelId="{8B036693-D6E1-4535-87AD-A64F8BF17648}" type="presParOf" srcId="{F3025AAC-9C23-4121-9BA8-89435DF8C20A}" destId="{4D84A306-21D5-4166-9915-7333C578C428}" srcOrd="5" destOrd="0" presId="urn:microsoft.com/office/officeart/2005/8/layout/process4"/>
    <dgm:cxn modelId="{594482AE-AD64-4E28-8833-CF967F05D250}" type="presParOf" srcId="{F3025AAC-9C23-4121-9BA8-89435DF8C20A}" destId="{C25E7FCE-3800-4C85-82B9-5D6CA5D707D2}" srcOrd="6" destOrd="0" presId="urn:microsoft.com/office/officeart/2005/8/layout/process4"/>
    <dgm:cxn modelId="{10DBBB9D-59EB-4BEE-9B1F-A377BBDD7640}" type="presParOf" srcId="{C25E7FCE-3800-4C85-82B9-5D6CA5D707D2}" destId="{A4910339-8A0D-4177-888E-A6091D78B80C}" srcOrd="0" destOrd="0" presId="urn:microsoft.com/office/officeart/2005/8/layout/process4"/>
    <dgm:cxn modelId="{5B2FFF47-0F32-4319-ADFD-6CD08927C4E0}" type="presParOf" srcId="{F3025AAC-9C23-4121-9BA8-89435DF8C20A}" destId="{C327E073-6283-49CF-84E3-9F0E00566406}" srcOrd="7" destOrd="0" presId="urn:microsoft.com/office/officeart/2005/8/layout/process4"/>
    <dgm:cxn modelId="{64B422A8-93C1-42B7-A953-6C8C9F4219EF}" type="presParOf" srcId="{F3025AAC-9C23-4121-9BA8-89435DF8C20A}" destId="{11603CC2-2AAE-4BDA-BE26-21CC3F7EBAA2}" srcOrd="8" destOrd="0" presId="urn:microsoft.com/office/officeart/2005/8/layout/process4"/>
    <dgm:cxn modelId="{DBCC6287-6CF3-4249-AFD4-2A87B5049A8C}" type="presParOf" srcId="{11603CC2-2AAE-4BDA-BE26-21CC3F7EBAA2}" destId="{D1A6FA72-E6C3-4A7C-A83A-1B8C997A863D}" srcOrd="0" destOrd="0" presId="urn:microsoft.com/office/officeart/2005/8/layout/process4"/>
    <dgm:cxn modelId="{7F35837C-C0D0-4A3A-BC9F-28C8DD1C3268}" type="presParOf" srcId="{F3025AAC-9C23-4121-9BA8-89435DF8C20A}" destId="{A48E5B82-CA69-4F65-BF86-5569AEBC2B20}" srcOrd="9" destOrd="0" presId="urn:microsoft.com/office/officeart/2005/8/layout/process4"/>
    <dgm:cxn modelId="{2CF9A495-E609-44AB-AD3A-3D0FF3942AF2}" type="presParOf" srcId="{F3025AAC-9C23-4121-9BA8-89435DF8C20A}" destId="{5542CA10-AF3B-4EB1-81D1-D0808E044CE7}" srcOrd="10" destOrd="0" presId="urn:microsoft.com/office/officeart/2005/8/layout/process4"/>
    <dgm:cxn modelId="{5FD7F711-8986-4EE9-9C8E-DE1CF0496F25}" type="presParOf" srcId="{5542CA10-AF3B-4EB1-81D1-D0808E044CE7}" destId="{74199FBE-37DA-4966-A2CB-D0311B9A10F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506055-25B4-4A59-A3E0-0A21139C2283}"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157625F3-2820-4750-9127-CDBC341052C4}">
      <dgm:prSet/>
      <dgm:spPr/>
      <dgm:t>
        <a:bodyPr/>
        <a:lstStyle/>
        <a:p>
          <a:r>
            <a:rPr lang="en-US" dirty="0"/>
            <a:t>Education and Support</a:t>
          </a:r>
        </a:p>
      </dgm:t>
    </dgm:pt>
    <dgm:pt modelId="{28886C21-51BF-4DF3-A835-17102E58DE7D}" type="parTrans" cxnId="{6174DD84-06AE-4EE1-A00A-65CEE1317A83}">
      <dgm:prSet/>
      <dgm:spPr/>
      <dgm:t>
        <a:bodyPr/>
        <a:lstStyle/>
        <a:p>
          <a:endParaRPr lang="en-US"/>
        </a:p>
      </dgm:t>
    </dgm:pt>
    <dgm:pt modelId="{EDEC99B5-B7D7-434F-A57E-497EC586A7E7}" type="sibTrans" cxnId="{6174DD84-06AE-4EE1-A00A-65CEE1317A83}">
      <dgm:prSet/>
      <dgm:spPr/>
      <dgm:t>
        <a:bodyPr/>
        <a:lstStyle/>
        <a:p>
          <a:endParaRPr lang="en-US"/>
        </a:p>
      </dgm:t>
    </dgm:pt>
    <dgm:pt modelId="{803045E8-AFD2-46C0-89ED-546445DD4B7C}">
      <dgm:prSet/>
      <dgm:spPr/>
      <dgm:t>
        <a:bodyPr/>
        <a:lstStyle/>
        <a:p>
          <a:r>
            <a:rPr lang="en-US" dirty="0"/>
            <a:t>Collaboration and Partnerships</a:t>
          </a:r>
        </a:p>
      </dgm:t>
    </dgm:pt>
    <dgm:pt modelId="{EA5FBA77-5E74-4D71-9793-DA3D2A5B9725}" type="parTrans" cxnId="{691BCC92-A196-4B1A-BC81-4550D7EC7C39}">
      <dgm:prSet/>
      <dgm:spPr/>
      <dgm:t>
        <a:bodyPr/>
        <a:lstStyle/>
        <a:p>
          <a:endParaRPr lang="en-US"/>
        </a:p>
      </dgm:t>
    </dgm:pt>
    <dgm:pt modelId="{F13E659A-C267-49D9-B6F7-033F89F9057F}" type="sibTrans" cxnId="{691BCC92-A196-4B1A-BC81-4550D7EC7C39}">
      <dgm:prSet/>
      <dgm:spPr/>
      <dgm:t>
        <a:bodyPr/>
        <a:lstStyle/>
        <a:p>
          <a:endParaRPr lang="en-US"/>
        </a:p>
      </dgm:t>
    </dgm:pt>
    <dgm:pt modelId="{CD923068-BD83-4F6C-82B5-F98FE0240D93}">
      <dgm:prSet/>
      <dgm:spPr/>
      <dgm:t>
        <a:bodyPr/>
        <a:lstStyle/>
        <a:p>
          <a:r>
            <a:rPr lang="en-US"/>
            <a:t>Outreach </a:t>
          </a:r>
        </a:p>
      </dgm:t>
    </dgm:pt>
    <dgm:pt modelId="{D42A30C5-0264-460A-8BBF-9AD05FC06ADF}" type="parTrans" cxnId="{B3FCFF14-4944-4A6E-8326-FB644D9D4DD2}">
      <dgm:prSet/>
      <dgm:spPr/>
      <dgm:t>
        <a:bodyPr/>
        <a:lstStyle/>
        <a:p>
          <a:endParaRPr lang="en-US"/>
        </a:p>
      </dgm:t>
    </dgm:pt>
    <dgm:pt modelId="{DA937E2B-31DB-470F-9CDA-E1C8D827C112}" type="sibTrans" cxnId="{B3FCFF14-4944-4A6E-8326-FB644D9D4DD2}">
      <dgm:prSet/>
      <dgm:spPr/>
      <dgm:t>
        <a:bodyPr/>
        <a:lstStyle/>
        <a:p>
          <a:endParaRPr lang="en-US"/>
        </a:p>
      </dgm:t>
    </dgm:pt>
    <dgm:pt modelId="{6FA018C2-5278-45A3-8DBF-60CC8C145EA6}">
      <dgm:prSet/>
      <dgm:spPr/>
      <dgm:t>
        <a:bodyPr/>
        <a:lstStyle/>
        <a:p>
          <a:r>
            <a:rPr lang="en-US"/>
            <a:t>Resources and Referrals  </a:t>
          </a:r>
        </a:p>
      </dgm:t>
    </dgm:pt>
    <dgm:pt modelId="{A4C1280D-C940-4154-A52C-C5104022A04B}" type="parTrans" cxnId="{5D3BC7FD-BBE0-4944-B297-19C4EF9D36F6}">
      <dgm:prSet/>
      <dgm:spPr/>
      <dgm:t>
        <a:bodyPr/>
        <a:lstStyle/>
        <a:p>
          <a:endParaRPr lang="en-US"/>
        </a:p>
      </dgm:t>
    </dgm:pt>
    <dgm:pt modelId="{483018A3-C0C3-45F5-9E73-B1528B698619}" type="sibTrans" cxnId="{5D3BC7FD-BBE0-4944-B297-19C4EF9D36F6}">
      <dgm:prSet/>
      <dgm:spPr/>
      <dgm:t>
        <a:bodyPr/>
        <a:lstStyle/>
        <a:p>
          <a:endParaRPr lang="en-US"/>
        </a:p>
      </dgm:t>
    </dgm:pt>
    <dgm:pt modelId="{9E99FAFA-5A00-4BB0-AB65-399A3992E8AD}" type="pres">
      <dgm:prSet presAssocID="{69506055-25B4-4A59-A3E0-0A21139C2283}" presName="Name0" presStyleCnt="0">
        <dgm:presLayoutVars>
          <dgm:dir/>
          <dgm:resizeHandles val="exact"/>
        </dgm:presLayoutVars>
      </dgm:prSet>
      <dgm:spPr/>
    </dgm:pt>
    <dgm:pt modelId="{A28014F4-1121-47A3-8420-B5B8D161754C}" type="pres">
      <dgm:prSet presAssocID="{69506055-25B4-4A59-A3E0-0A21139C2283}" presName="fgShape" presStyleLbl="fgShp" presStyleIdx="0" presStyleCnt="1" custLinFactNeighborY="1865"/>
      <dgm:spPr/>
    </dgm:pt>
    <dgm:pt modelId="{0BC2F15D-D1AA-4605-A480-D6EE602CDFA8}" type="pres">
      <dgm:prSet presAssocID="{69506055-25B4-4A59-A3E0-0A21139C2283}" presName="linComp" presStyleCnt="0"/>
      <dgm:spPr/>
    </dgm:pt>
    <dgm:pt modelId="{C125F078-42F8-418F-B972-F6D486D3CEB0}" type="pres">
      <dgm:prSet presAssocID="{157625F3-2820-4750-9127-CDBC341052C4}" presName="compNode" presStyleCnt="0"/>
      <dgm:spPr/>
    </dgm:pt>
    <dgm:pt modelId="{A8E60AAB-6B99-45EB-8B5E-6A26582C1ADF}" type="pres">
      <dgm:prSet presAssocID="{157625F3-2820-4750-9127-CDBC341052C4}" presName="bkgdShape" presStyleLbl="node1" presStyleIdx="0" presStyleCnt="4"/>
      <dgm:spPr/>
    </dgm:pt>
    <dgm:pt modelId="{AA1390A9-8502-4F8E-918D-F24DB5A88454}" type="pres">
      <dgm:prSet presAssocID="{157625F3-2820-4750-9127-CDBC341052C4}" presName="nodeTx" presStyleLbl="node1" presStyleIdx="0" presStyleCnt="4">
        <dgm:presLayoutVars>
          <dgm:bulletEnabled val="1"/>
        </dgm:presLayoutVars>
      </dgm:prSet>
      <dgm:spPr/>
    </dgm:pt>
    <dgm:pt modelId="{99C0B311-E1CE-43FA-830F-E5A7974B5FB1}" type="pres">
      <dgm:prSet presAssocID="{157625F3-2820-4750-9127-CDBC341052C4}" presName="invisiNode" presStyleLbl="node1" presStyleIdx="0" presStyleCnt="4"/>
      <dgm:spPr/>
    </dgm:pt>
    <dgm:pt modelId="{0A57EBDD-2759-4427-96DC-8B6408BA92EF}" type="pres">
      <dgm:prSet presAssocID="{157625F3-2820-4750-9127-CDBC341052C4}"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874F426C-FB4A-4EE0-A5EE-A3D6CE7D8723}" type="pres">
      <dgm:prSet presAssocID="{EDEC99B5-B7D7-434F-A57E-497EC586A7E7}" presName="sibTrans" presStyleLbl="sibTrans2D1" presStyleIdx="0" presStyleCnt="0"/>
      <dgm:spPr/>
    </dgm:pt>
    <dgm:pt modelId="{7C57673E-298D-4560-83E1-8C8E6EDAA737}" type="pres">
      <dgm:prSet presAssocID="{803045E8-AFD2-46C0-89ED-546445DD4B7C}" presName="compNode" presStyleCnt="0"/>
      <dgm:spPr/>
    </dgm:pt>
    <dgm:pt modelId="{537DE07E-0D94-41D3-874F-DD369A55C3BC}" type="pres">
      <dgm:prSet presAssocID="{803045E8-AFD2-46C0-89ED-546445DD4B7C}" presName="bkgdShape" presStyleLbl="node1" presStyleIdx="1" presStyleCnt="4"/>
      <dgm:spPr/>
    </dgm:pt>
    <dgm:pt modelId="{7E5F1009-3F98-447E-953F-FC6CC6015DA2}" type="pres">
      <dgm:prSet presAssocID="{803045E8-AFD2-46C0-89ED-546445DD4B7C}" presName="nodeTx" presStyleLbl="node1" presStyleIdx="1" presStyleCnt="4">
        <dgm:presLayoutVars>
          <dgm:bulletEnabled val="1"/>
        </dgm:presLayoutVars>
      </dgm:prSet>
      <dgm:spPr/>
    </dgm:pt>
    <dgm:pt modelId="{13F8F455-6919-4275-907C-B7E18EFA9DF2}" type="pres">
      <dgm:prSet presAssocID="{803045E8-AFD2-46C0-89ED-546445DD4B7C}" presName="invisiNode" presStyleLbl="node1" presStyleIdx="1" presStyleCnt="4"/>
      <dgm:spPr/>
    </dgm:pt>
    <dgm:pt modelId="{526BFD21-658E-4E61-AB46-8DB162874ABF}" type="pres">
      <dgm:prSet presAssocID="{803045E8-AFD2-46C0-89ED-546445DD4B7C}"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oardroom"/>
        </a:ext>
      </dgm:extLst>
    </dgm:pt>
    <dgm:pt modelId="{C0CDA244-36C1-484F-B1BD-431D2C519230}" type="pres">
      <dgm:prSet presAssocID="{F13E659A-C267-49D9-B6F7-033F89F9057F}" presName="sibTrans" presStyleLbl="sibTrans2D1" presStyleIdx="0" presStyleCnt="0"/>
      <dgm:spPr/>
    </dgm:pt>
    <dgm:pt modelId="{E574A2DE-6B31-4F9E-8A1C-DF7AA267D60D}" type="pres">
      <dgm:prSet presAssocID="{CD923068-BD83-4F6C-82B5-F98FE0240D93}" presName="compNode" presStyleCnt="0"/>
      <dgm:spPr/>
    </dgm:pt>
    <dgm:pt modelId="{AFA579DC-7668-4B21-85E8-82AC85BB0E40}" type="pres">
      <dgm:prSet presAssocID="{CD923068-BD83-4F6C-82B5-F98FE0240D93}" presName="bkgdShape" presStyleLbl="node1" presStyleIdx="2" presStyleCnt="4"/>
      <dgm:spPr/>
    </dgm:pt>
    <dgm:pt modelId="{B1C779A3-0090-4A5C-9D3F-5AD7C99234A7}" type="pres">
      <dgm:prSet presAssocID="{CD923068-BD83-4F6C-82B5-F98FE0240D93}" presName="nodeTx" presStyleLbl="node1" presStyleIdx="2" presStyleCnt="4">
        <dgm:presLayoutVars>
          <dgm:bulletEnabled val="1"/>
        </dgm:presLayoutVars>
      </dgm:prSet>
      <dgm:spPr/>
    </dgm:pt>
    <dgm:pt modelId="{F1751E13-FB9E-4BC4-8487-93CA4C372A74}" type="pres">
      <dgm:prSet presAssocID="{CD923068-BD83-4F6C-82B5-F98FE0240D93}" presName="invisiNode" presStyleLbl="node1" presStyleIdx="2" presStyleCnt="4"/>
      <dgm:spPr/>
    </dgm:pt>
    <dgm:pt modelId="{880B53B5-D5E9-4E0F-AB3D-8409F9FCF029}" type="pres">
      <dgm:prSet presAssocID="{CD923068-BD83-4F6C-82B5-F98FE0240D93}"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arketing"/>
        </a:ext>
      </dgm:extLst>
    </dgm:pt>
    <dgm:pt modelId="{C7C511D9-C22A-4FF2-8CAC-94E9059B8A2A}" type="pres">
      <dgm:prSet presAssocID="{DA937E2B-31DB-470F-9CDA-E1C8D827C112}" presName="sibTrans" presStyleLbl="sibTrans2D1" presStyleIdx="0" presStyleCnt="0"/>
      <dgm:spPr/>
    </dgm:pt>
    <dgm:pt modelId="{B9963DB4-6217-4F3A-9F3B-8F7CCA4A9699}" type="pres">
      <dgm:prSet presAssocID="{6FA018C2-5278-45A3-8DBF-60CC8C145EA6}" presName="compNode" presStyleCnt="0"/>
      <dgm:spPr/>
    </dgm:pt>
    <dgm:pt modelId="{A5CE9472-CD87-462B-BD60-C404E43B1A33}" type="pres">
      <dgm:prSet presAssocID="{6FA018C2-5278-45A3-8DBF-60CC8C145EA6}" presName="bkgdShape" presStyleLbl="node1" presStyleIdx="3" presStyleCnt="4"/>
      <dgm:spPr/>
    </dgm:pt>
    <dgm:pt modelId="{7A1DA961-701C-4CFE-830D-24DD4B9E07CE}" type="pres">
      <dgm:prSet presAssocID="{6FA018C2-5278-45A3-8DBF-60CC8C145EA6}" presName="nodeTx" presStyleLbl="node1" presStyleIdx="3" presStyleCnt="4">
        <dgm:presLayoutVars>
          <dgm:bulletEnabled val="1"/>
        </dgm:presLayoutVars>
      </dgm:prSet>
      <dgm:spPr/>
    </dgm:pt>
    <dgm:pt modelId="{92B6E72A-8760-446B-A551-9E642745DC2D}" type="pres">
      <dgm:prSet presAssocID="{6FA018C2-5278-45A3-8DBF-60CC8C145EA6}" presName="invisiNode" presStyleLbl="node1" presStyleIdx="3" presStyleCnt="4"/>
      <dgm:spPr/>
    </dgm:pt>
    <dgm:pt modelId="{4966BA10-B1D0-4410-BA03-33B0ED79D9D2}" type="pres">
      <dgm:prSet presAssocID="{6FA018C2-5278-45A3-8DBF-60CC8C145EA6}" presName="imagNod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ecklist RTL"/>
        </a:ext>
      </dgm:extLst>
    </dgm:pt>
  </dgm:ptLst>
  <dgm:cxnLst>
    <dgm:cxn modelId="{B3FCFF14-4944-4A6E-8326-FB644D9D4DD2}" srcId="{69506055-25B4-4A59-A3E0-0A21139C2283}" destId="{CD923068-BD83-4F6C-82B5-F98FE0240D93}" srcOrd="2" destOrd="0" parTransId="{D42A30C5-0264-460A-8BBF-9AD05FC06ADF}" sibTransId="{DA937E2B-31DB-470F-9CDA-E1C8D827C112}"/>
    <dgm:cxn modelId="{82FD8A32-12C8-4A41-B48F-16117411C737}" type="presOf" srcId="{6FA018C2-5278-45A3-8DBF-60CC8C145EA6}" destId="{7A1DA961-701C-4CFE-830D-24DD4B9E07CE}" srcOrd="1" destOrd="0" presId="urn:microsoft.com/office/officeart/2005/8/layout/hList7"/>
    <dgm:cxn modelId="{123B1A37-5650-4B6C-88B0-60FA1A0EC417}" type="presOf" srcId="{DA937E2B-31DB-470F-9CDA-E1C8D827C112}" destId="{C7C511D9-C22A-4FF2-8CAC-94E9059B8A2A}" srcOrd="0" destOrd="0" presId="urn:microsoft.com/office/officeart/2005/8/layout/hList7"/>
    <dgm:cxn modelId="{BC1BB85B-6845-4AEB-B895-600477E66220}" type="presOf" srcId="{EDEC99B5-B7D7-434F-A57E-497EC586A7E7}" destId="{874F426C-FB4A-4EE0-A5EE-A3D6CE7D8723}" srcOrd="0" destOrd="0" presId="urn:microsoft.com/office/officeart/2005/8/layout/hList7"/>
    <dgm:cxn modelId="{9F3F7B5C-1168-4D25-B3C3-D30428A9EF65}" type="presOf" srcId="{803045E8-AFD2-46C0-89ED-546445DD4B7C}" destId="{7E5F1009-3F98-447E-953F-FC6CC6015DA2}" srcOrd="1" destOrd="0" presId="urn:microsoft.com/office/officeart/2005/8/layout/hList7"/>
    <dgm:cxn modelId="{14BF104A-B534-4A55-A687-FAFD056395C8}" type="presOf" srcId="{CD923068-BD83-4F6C-82B5-F98FE0240D93}" destId="{B1C779A3-0090-4A5C-9D3F-5AD7C99234A7}" srcOrd="1" destOrd="0" presId="urn:microsoft.com/office/officeart/2005/8/layout/hList7"/>
    <dgm:cxn modelId="{B2AAC94A-9C50-439A-BA55-92CBFFA0D048}" type="presOf" srcId="{69506055-25B4-4A59-A3E0-0A21139C2283}" destId="{9E99FAFA-5A00-4BB0-AB65-399A3992E8AD}" srcOrd="0" destOrd="0" presId="urn:microsoft.com/office/officeart/2005/8/layout/hList7"/>
    <dgm:cxn modelId="{3E073E6D-2706-4884-963C-9391E753EF66}" type="presOf" srcId="{157625F3-2820-4750-9127-CDBC341052C4}" destId="{A8E60AAB-6B99-45EB-8B5E-6A26582C1ADF}" srcOrd="0" destOrd="0" presId="urn:microsoft.com/office/officeart/2005/8/layout/hList7"/>
    <dgm:cxn modelId="{4123BC7F-4632-4D35-AE1A-1EC9B7514A31}" type="presOf" srcId="{CD923068-BD83-4F6C-82B5-F98FE0240D93}" destId="{AFA579DC-7668-4B21-85E8-82AC85BB0E40}" srcOrd="0" destOrd="0" presId="urn:microsoft.com/office/officeart/2005/8/layout/hList7"/>
    <dgm:cxn modelId="{6174DD84-06AE-4EE1-A00A-65CEE1317A83}" srcId="{69506055-25B4-4A59-A3E0-0A21139C2283}" destId="{157625F3-2820-4750-9127-CDBC341052C4}" srcOrd="0" destOrd="0" parTransId="{28886C21-51BF-4DF3-A835-17102E58DE7D}" sibTransId="{EDEC99B5-B7D7-434F-A57E-497EC586A7E7}"/>
    <dgm:cxn modelId="{691BCC92-A196-4B1A-BC81-4550D7EC7C39}" srcId="{69506055-25B4-4A59-A3E0-0A21139C2283}" destId="{803045E8-AFD2-46C0-89ED-546445DD4B7C}" srcOrd="1" destOrd="0" parTransId="{EA5FBA77-5E74-4D71-9793-DA3D2A5B9725}" sibTransId="{F13E659A-C267-49D9-B6F7-033F89F9057F}"/>
    <dgm:cxn modelId="{3F9F1099-BDAD-42D0-B3CF-7DA234A8D599}" type="presOf" srcId="{803045E8-AFD2-46C0-89ED-546445DD4B7C}" destId="{537DE07E-0D94-41D3-874F-DD369A55C3BC}" srcOrd="0" destOrd="0" presId="urn:microsoft.com/office/officeart/2005/8/layout/hList7"/>
    <dgm:cxn modelId="{1F14BDC7-2A0E-4E3B-83EB-44F94BAE5CB0}" type="presOf" srcId="{F13E659A-C267-49D9-B6F7-033F89F9057F}" destId="{C0CDA244-36C1-484F-B1BD-431D2C519230}" srcOrd="0" destOrd="0" presId="urn:microsoft.com/office/officeart/2005/8/layout/hList7"/>
    <dgm:cxn modelId="{25E7E4D2-EBCC-4664-90C9-667516CE454C}" type="presOf" srcId="{157625F3-2820-4750-9127-CDBC341052C4}" destId="{AA1390A9-8502-4F8E-918D-F24DB5A88454}" srcOrd="1" destOrd="0" presId="urn:microsoft.com/office/officeart/2005/8/layout/hList7"/>
    <dgm:cxn modelId="{790AC1E6-845D-416A-AEA0-BF9CAB70EA24}" type="presOf" srcId="{6FA018C2-5278-45A3-8DBF-60CC8C145EA6}" destId="{A5CE9472-CD87-462B-BD60-C404E43B1A33}" srcOrd="0" destOrd="0" presId="urn:microsoft.com/office/officeart/2005/8/layout/hList7"/>
    <dgm:cxn modelId="{5D3BC7FD-BBE0-4944-B297-19C4EF9D36F6}" srcId="{69506055-25B4-4A59-A3E0-0A21139C2283}" destId="{6FA018C2-5278-45A3-8DBF-60CC8C145EA6}" srcOrd="3" destOrd="0" parTransId="{A4C1280D-C940-4154-A52C-C5104022A04B}" sibTransId="{483018A3-C0C3-45F5-9E73-B1528B698619}"/>
    <dgm:cxn modelId="{30CFCC79-C951-4C04-B80B-0685AC8673EF}" type="presParOf" srcId="{9E99FAFA-5A00-4BB0-AB65-399A3992E8AD}" destId="{A28014F4-1121-47A3-8420-B5B8D161754C}" srcOrd="0" destOrd="0" presId="urn:microsoft.com/office/officeart/2005/8/layout/hList7"/>
    <dgm:cxn modelId="{995AE3B6-5A4F-4C9A-9AC9-D5EFE20069ED}" type="presParOf" srcId="{9E99FAFA-5A00-4BB0-AB65-399A3992E8AD}" destId="{0BC2F15D-D1AA-4605-A480-D6EE602CDFA8}" srcOrd="1" destOrd="0" presId="urn:microsoft.com/office/officeart/2005/8/layout/hList7"/>
    <dgm:cxn modelId="{F97447A5-823F-4994-A7E9-2BC1A7BA18C3}" type="presParOf" srcId="{0BC2F15D-D1AA-4605-A480-D6EE602CDFA8}" destId="{C125F078-42F8-418F-B972-F6D486D3CEB0}" srcOrd="0" destOrd="0" presId="urn:microsoft.com/office/officeart/2005/8/layout/hList7"/>
    <dgm:cxn modelId="{8CCEA964-9B0C-4C74-BEC5-9BC7300C5619}" type="presParOf" srcId="{C125F078-42F8-418F-B972-F6D486D3CEB0}" destId="{A8E60AAB-6B99-45EB-8B5E-6A26582C1ADF}" srcOrd="0" destOrd="0" presId="urn:microsoft.com/office/officeart/2005/8/layout/hList7"/>
    <dgm:cxn modelId="{2B14D0DE-0464-4983-8059-BEA5D29E12D0}" type="presParOf" srcId="{C125F078-42F8-418F-B972-F6D486D3CEB0}" destId="{AA1390A9-8502-4F8E-918D-F24DB5A88454}" srcOrd="1" destOrd="0" presId="urn:microsoft.com/office/officeart/2005/8/layout/hList7"/>
    <dgm:cxn modelId="{AEDA03F0-D913-427E-B890-A60F6DD94A00}" type="presParOf" srcId="{C125F078-42F8-418F-B972-F6D486D3CEB0}" destId="{99C0B311-E1CE-43FA-830F-E5A7974B5FB1}" srcOrd="2" destOrd="0" presId="urn:microsoft.com/office/officeart/2005/8/layout/hList7"/>
    <dgm:cxn modelId="{9E2982B3-EB75-401E-8D30-9F2E79186B83}" type="presParOf" srcId="{C125F078-42F8-418F-B972-F6D486D3CEB0}" destId="{0A57EBDD-2759-4427-96DC-8B6408BA92EF}" srcOrd="3" destOrd="0" presId="urn:microsoft.com/office/officeart/2005/8/layout/hList7"/>
    <dgm:cxn modelId="{7EB8FB1D-7EE4-4298-9852-5A69F4A0ED77}" type="presParOf" srcId="{0BC2F15D-D1AA-4605-A480-D6EE602CDFA8}" destId="{874F426C-FB4A-4EE0-A5EE-A3D6CE7D8723}" srcOrd="1" destOrd="0" presId="urn:microsoft.com/office/officeart/2005/8/layout/hList7"/>
    <dgm:cxn modelId="{40CC3FCA-7D1F-4EB3-B0A2-86CE8E5B7C81}" type="presParOf" srcId="{0BC2F15D-D1AA-4605-A480-D6EE602CDFA8}" destId="{7C57673E-298D-4560-83E1-8C8E6EDAA737}" srcOrd="2" destOrd="0" presId="urn:microsoft.com/office/officeart/2005/8/layout/hList7"/>
    <dgm:cxn modelId="{5CEAC3D8-B95C-4ACB-B451-97287E650F8E}" type="presParOf" srcId="{7C57673E-298D-4560-83E1-8C8E6EDAA737}" destId="{537DE07E-0D94-41D3-874F-DD369A55C3BC}" srcOrd="0" destOrd="0" presId="urn:microsoft.com/office/officeart/2005/8/layout/hList7"/>
    <dgm:cxn modelId="{0F54EB57-FEF6-43B7-BD06-8AC96C16C796}" type="presParOf" srcId="{7C57673E-298D-4560-83E1-8C8E6EDAA737}" destId="{7E5F1009-3F98-447E-953F-FC6CC6015DA2}" srcOrd="1" destOrd="0" presId="urn:microsoft.com/office/officeart/2005/8/layout/hList7"/>
    <dgm:cxn modelId="{E3FCE700-8E84-4A83-BE52-AC80AF8476CA}" type="presParOf" srcId="{7C57673E-298D-4560-83E1-8C8E6EDAA737}" destId="{13F8F455-6919-4275-907C-B7E18EFA9DF2}" srcOrd="2" destOrd="0" presId="urn:microsoft.com/office/officeart/2005/8/layout/hList7"/>
    <dgm:cxn modelId="{EB475E54-636D-46F3-93A3-54F047B00A22}" type="presParOf" srcId="{7C57673E-298D-4560-83E1-8C8E6EDAA737}" destId="{526BFD21-658E-4E61-AB46-8DB162874ABF}" srcOrd="3" destOrd="0" presId="urn:microsoft.com/office/officeart/2005/8/layout/hList7"/>
    <dgm:cxn modelId="{CC55A2E4-6FC4-4586-A4BA-6BB952B60272}" type="presParOf" srcId="{0BC2F15D-D1AA-4605-A480-D6EE602CDFA8}" destId="{C0CDA244-36C1-484F-B1BD-431D2C519230}" srcOrd="3" destOrd="0" presId="urn:microsoft.com/office/officeart/2005/8/layout/hList7"/>
    <dgm:cxn modelId="{368A1175-00EC-440D-8CBC-EBD38CCA786C}" type="presParOf" srcId="{0BC2F15D-D1AA-4605-A480-D6EE602CDFA8}" destId="{E574A2DE-6B31-4F9E-8A1C-DF7AA267D60D}" srcOrd="4" destOrd="0" presId="urn:microsoft.com/office/officeart/2005/8/layout/hList7"/>
    <dgm:cxn modelId="{E08628FF-9993-4652-92D6-243F43ADC67F}" type="presParOf" srcId="{E574A2DE-6B31-4F9E-8A1C-DF7AA267D60D}" destId="{AFA579DC-7668-4B21-85E8-82AC85BB0E40}" srcOrd="0" destOrd="0" presId="urn:microsoft.com/office/officeart/2005/8/layout/hList7"/>
    <dgm:cxn modelId="{EDB2E70A-138B-46C9-8675-0F0EB8CE4628}" type="presParOf" srcId="{E574A2DE-6B31-4F9E-8A1C-DF7AA267D60D}" destId="{B1C779A3-0090-4A5C-9D3F-5AD7C99234A7}" srcOrd="1" destOrd="0" presId="urn:microsoft.com/office/officeart/2005/8/layout/hList7"/>
    <dgm:cxn modelId="{6B12B185-6479-4988-A85B-62DE2150F434}" type="presParOf" srcId="{E574A2DE-6B31-4F9E-8A1C-DF7AA267D60D}" destId="{F1751E13-FB9E-4BC4-8487-93CA4C372A74}" srcOrd="2" destOrd="0" presId="urn:microsoft.com/office/officeart/2005/8/layout/hList7"/>
    <dgm:cxn modelId="{462FC062-EEBB-40CF-87EF-A5C4276E87CF}" type="presParOf" srcId="{E574A2DE-6B31-4F9E-8A1C-DF7AA267D60D}" destId="{880B53B5-D5E9-4E0F-AB3D-8409F9FCF029}" srcOrd="3" destOrd="0" presId="urn:microsoft.com/office/officeart/2005/8/layout/hList7"/>
    <dgm:cxn modelId="{8E1491FF-9437-4EB5-B698-AA6028F89CC4}" type="presParOf" srcId="{0BC2F15D-D1AA-4605-A480-D6EE602CDFA8}" destId="{C7C511D9-C22A-4FF2-8CAC-94E9059B8A2A}" srcOrd="5" destOrd="0" presId="urn:microsoft.com/office/officeart/2005/8/layout/hList7"/>
    <dgm:cxn modelId="{25698814-6985-4599-B3FB-19EC9B7DADC0}" type="presParOf" srcId="{0BC2F15D-D1AA-4605-A480-D6EE602CDFA8}" destId="{B9963DB4-6217-4F3A-9F3B-8F7CCA4A9699}" srcOrd="6" destOrd="0" presId="urn:microsoft.com/office/officeart/2005/8/layout/hList7"/>
    <dgm:cxn modelId="{C12E948C-9CF0-4C10-BAF8-AD92182E96F0}" type="presParOf" srcId="{B9963DB4-6217-4F3A-9F3B-8F7CCA4A9699}" destId="{A5CE9472-CD87-462B-BD60-C404E43B1A33}" srcOrd="0" destOrd="0" presId="urn:microsoft.com/office/officeart/2005/8/layout/hList7"/>
    <dgm:cxn modelId="{203F0AD4-798D-422F-B6CC-6AF33546B7C3}" type="presParOf" srcId="{B9963DB4-6217-4F3A-9F3B-8F7CCA4A9699}" destId="{7A1DA961-701C-4CFE-830D-24DD4B9E07CE}" srcOrd="1" destOrd="0" presId="urn:microsoft.com/office/officeart/2005/8/layout/hList7"/>
    <dgm:cxn modelId="{19FDA66E-B90C-44DE-AD26-9C6C3A85C852}" type="presParOf" srcId="{B9963DB4-6217-4F3A-9F3B-8F7CCA4A9699}" destId="{92B6E72A-8760-446B-A551-9E642745DC2D}" srcOrd="2" destOrd="0" presId="urn:microsoft.com/office/officeart/2005/8/layout/hList7"/>
    <dgm:cxn modelId="{D419D85A-4E55-420F-912C-6AD766E3E58E}" type="presParOf" srcId="{B9963DB4-6217-4F3A-9F3B-8F7CCA4A9699}" destId="{4966BA10-B1D0-4410-BA03-33B0ED79D9D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EA6F2-9F27-4908-B91B-C592BAC7F563}">
      <dsp:nvSpPr>
        <dsp:cNvPr id="0" name=""/>
        <dsp:cNvSpPr/>
      </dsp:nvSpPr>
      <dsp:spPr>
        <a:xfrm>
          <a:off x="0" y="4241619"/>
          <a:ext cx="8382000" cy="556710"/>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2022</a:t>
          </a:r>
          <a:r>
            <a:rPr lang="en-US" sz="1300" kern="1200" dirty="0">
              <a:latin typeface="Arial" panose="020B0604020202020204" pitchFamily="34" charset="0"/>
              <a:cs typeface="Arial" panose="020B0604020202020204" pitchFamily="34" charset="0"/>
            </a:rPr>
            <a:t> – Second Expansion – PCAFC – All Eras</a:t>
          </a:r>
        </a:p>
      </dsp:txBody>
      <dsp:txXfrm>
        <a:off x="0" y="4241619"/>
        <a:ext cx="8382000" cy="556710"/>
      </dsp:txXfrm>
    </dsp:sp>
    <dsp:sp modelId="{0BD4FE94-FF4B-4F53-8C1C-11084FC6A3B2}">
      <dsp:nvSpPr>
        <dsp:cNvPr id="0" name=""/>
        <dsp:cNvSpPr/>
      </dsp:nvSpPr>
      <dsp:spPr>
        <a:xfrm rot="10800000">
          <a:off x="0" y="3393749"/>
          <a:ext cx="8382000" cy="856220"/>
        </a:xfrm>
        <a:prstGeom prst="upArrowCallou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2020</a:t>
          </a:r>
          <a:r>
            <a:rPr lang="en-US" sz="1300" kern="1200" dirty="0">
              <a:latin typeface="Arial" panose="020B0604020202020204" pitchFamily="34" charset="0"/>
              <a:cs typeface="Arial" panose="020B0604020202020204" pitchFamily="34" charset="0"/>
            </a:rPr>
            <a:t> – Implement expansion of PCAFC eligibility (On or before May 7, 1975, on or after September 11, 2001)</a:t>
          </a:r>
        </a:p>
      </dsp:txBody>
      <dsp:txXfrm rot="10800000">
        <a:off x="0" y="3393749"/>
        <a:ext cx="8382000" cy="556346"/>
      </dsp:txXfrm>
    </dsp:sp>
    <dsp:sp modelId="{BF8440C7-BF56-42BB-ADE8-80DF78AC3AFF}">
      <dsp:nvSpPr>
        <dsp:cNvPr id="0" name=""/>
        <dsp:cNvSpPr/>
      </dsp:nvSpPr>
      <dsp:spPr>
        <a:xfrm rot="10800000">
          <a:off x="0" y="2545879"/>
          <a:ext cx="8382000" cy="856220"/>
        </a:xfrm>
        <a:prstGeom prst="upArrowCallou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2018</a:t>
          </a:r>
          <a:r>
            <a:rPr lang="en-US" sz="1300" kern="1200" dirty="0">
              <a:latin typeface="Arial" panose="020B0604020202020204" pitchFamily="34" charset="0"/>
              <a:cs typeface="Arial" panose="020B0604020202020204" pitchFamily="34" charset="0"/>
            </a:rPr>
            <a:t> – MISSION Act of 2018 expands Veteran eligibility for PCAFC</a:t>
          </a:r>
        </a:p>
      </dsp:txBody>
      <dsp:txXfrm rot="10800000">
        <a:off x="0" y="2545879"/>
        <a:ext cx="8382000" cy="556346"/>
      </dsp:txXfrm>
    </dsp:sp>
    <dsp:sp modelId="{A4910339-8A0D-4177-888E-A6091D78B80C}">
      <dsp:nvSpPr>
        <dsp:cNvPr id="0" name=""/>
        <dsp:cNvSpPr/>
      </dsp:nvSpPr>
      <dsp:spPr>
        <a:xfrm rot="10800000">
          <a:off x="0" y="1698010"/>
          <a:ext cx="8382000" cy="856220"/>
        </a:xfrm>
        <a:prstGeom prst="upArrowCallou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2011</a:t>
          </a:r>
          <a:r>
            <a:rPr lang="en-US" sz="1300" kern="1200" dirty="0">
              <a:latin typeface="Arial" panose="020B0604020202020204" pitchFamily="34" charset="0"/>
              <a:cs typeface="Arial" panose="020B0604020202020204" pitchFamily="34" charset="0"/>
            </a:rPr>
            <a:t> – Program officially accepts applications for PCAFC</a:t>
          </a:r>
        </a:p>
      </dsp:txBody>
      <dsp:txXfrm rot="10800000">
        <a:off x="0" y="1698010"/>
        <a:ext cx="8382000" cy="556346"/>
      </dsp:txXfrm>
    </dsp:sp>
    <dsp:sp modelId="{D1A6FA72-E6C3-4A7C-A83A-1B8C997A863D}">
      <dsp:nvSpPr>
        <dsp:cNvPr id="0" name=""/>
        <dsp:cNvSpPr/>
      </dsp:nvSpPr>
      <dsp:spPr>
        <a:xfrm rot="10800000">
          <a:off x="0" y="850140"/>
          <a:ext cx="8382000" cy="856220"/>
        </a:xfrm>
        <a:prstGeom prst="upArrowCallou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2010</a:t>
          </a:r>
          <a:r>
            <a:rPr lang="en-US" sz="1300" kern="1200" dirty="0">
              <a:latin typeface="Arial" panose="020B0604020202020204" pitchFamily="34" charset="0"/>
              <a:cs typeface="Arial" panose="020B0604020202020204" pitchFamily="34" charset="0"/>
            </a:rPr>
            <a:t> – Program of Comprehensive Assistance for Family Caregivers (PCAFC) and Program of General Caregiver Support Services (PGCSS) established under P.L. 111-163</a:t>
          </a:r>
        </a:p>
      </dsp:txBody>
      <dsp:txXfrm rot="10800000">
        <a:off x="0" y="850140"/>
        <a:ext cx="8382000" cy="556346"/>
      </dsp:txXfrm>
    </dsp:sp>
    <dsp:sp modelId="{74199FBE-37DA-4966-A2CB-D0311B9A10F8}">
      <dsp:nvSpPr>
        <dsp:cNvPr id="0" name=""/>
        <dsp:cNvSpPr/>
      </dsp:nvSpPr>
      <dsp:spPr>
        <a:xfrm rot="10800000">
          <a:off x="0" y="2270"/>
          <a:ext cx="8382000" cy="856220"/>
        </a:xfrm>
        <a:prstGeom prst="upArrowCallou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2008</a:t>
          </a:r>
          <a:r>
            <a:rPr lang="en-US" sz="1300" kern="1200" dirty="0">
              <a:latin typeface="Arial" panose="020B0604020202020204" pitchFamily="34" charset="0"/>
              <a:cs typeface="Arial" panose="020B0604020202020204" pitchFamily="34" charset="0"/>
            </a:rPr>
            <a:t> – Caregiver Support Program established</a:t>
          </a:r>
        </a:p>
      </dsp:txBody>
      <dsp:txXfrm rot="10800000">
        <a:off x="0" y="2270"/>
        <a:ext cx="8382000" cy="556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60AAB-6B99-45EB-8B5E-6A26582C1ADF}">
      <dsp:nvSpPr>
        <dsp:cNvPr id="0" name=""/>
        <dsp:cNvSpPr/>
      </dsp:nvSpPr>
      <dsp:spPr>
        <a:xfrm>
          <a:off x="2131" y="0"/>
          <a:ext cx="2234654" cy="531773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Education and Support</a:t>
          </a:r>
        </a:p>
      </dsp:txBody>
      <dsp:txXfrm>
        <a:off x="2131" y="2127093"/>
        <a:ext cx="2234654" cy="2127093"/>
      </dsp:txXfrm>
    </dsp:sp>
    <dsp:sp modelId="{0A57EBDD-2759-4427-96DC-8B6408BA92EF}">
      <dsp:nvSpPr>
        <dsp:cNvPr id="0" name=""/>
        <dsp:cNvSpPr/>
      </dsp:nvSpPr>
      <dsp:spPr>
        <a:xfrm>
          <a:off x="234056" y="319064"/>
          <a:ext cx="1770805" cy="17708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7DE07E-0D94-41D3-874F-DD369A55C3BC}">
      <dsp:nvSpPr>
        <dsp:cNvPr id="0" name=""/>
        <dsp:cNvSpPr/>
      </dsp:nvSpPr>
      <dsp:spPr>
        <a:xfrm>
          <a:off x="2303825" y="0"/>
          <a:ext cx="2234654" cy="531773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Collaboration and Partnerships</a:t>
          </a:r>
        </a:p>
      </dsp:txBody>
      <dsp:txXfrm>
        <a:off x="2303825" y="2127093"/>
        <a:ext cx="2234654" cy="2127093"/>
      </dsp:txXfrm>
    </dsp:sp>
    <dsp:sp modelId="{526BFD21-658E-4E61-AB46-8DB162874ABF}">
      <dsp:nvSpPr>
        <dsp:cNvPr id="0" name=""/>
        <dsp:cNvSpPr/>
      </dsp:nvSpPr>
      <dsp:spPr>
        <a:xfrm>
          <a:off x="2535750" y="319064"/>
          <a:ext cx="1770805" cy="177080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A579DC-7668-4B21-85E8-82AC85BB0E40}">
      <dsp:nvSpPr>
        <dsp:cNvPr id="0" name=""/>
        <dsp:cNvSpPr/>
      </dsp:nvSpPr>
      <dsp:spPr>
        <a:xfrm>
          <a:off x="4605519" y="0"/>
          <a:ext cx="2234654" cy="531773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Outreach </a:t>
          </a:r>
        </a:p>
      </dsp:txBody>
      <dsp:txXfrm>
        <a:off x="4605519" y="2127093"/>
        <a:ext cx="2234654" cy="2127093"/>
      </dsp:txXfrm>
    </dsp:sp>
    <dsp:sp modelId="{880B53B5-D5E9-4E0F-AB3D-8409F9FCF029}">
      <dsp:nvSpPr>
        <dsp:cNvPr id="0" name=""/>
        <dsp:cNvSpPr/>
      </dsp:nvSpPr>
      <dsp:spPr>
        <a:xfrm>
          <a:off x="4837444" y="319064"/>
          <a:ext cx="1770805" cy="177080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CE9472-CD87-462B-BD60-C404E43B1A33}">
      <dsp:nvSpPr>
        <dsp:cNvPr id="0" name=""/>
        <dsp:cNvSpPr/>
      </dsp:nvSpPr>
      <dsp:spPr>
        <a:xfrm>
          <a:off x="6907213" y="0"/>
          <a:ext cx="2234654" cy="531773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Resources and Referrals  </a:t>
          </a:r>
        </a:p>
      </dsp:txBody>
      <dsp:txXfrm>
        <a:off x="6907213" y="2127093"/>
        <a:ext cx="2234654" cy="2127093"/>
      </dsp:txXfrm>
    </dsp:sp>
    <dsp:sp modelId="{4966BA10-B1D0-4410-BA03-33B0ED79D9D2}">
      <dsp:nvSpPr>
        <dsp:cNvPr id="0" name=""/>
        <dsp:cNvSpPr/>
      </dsp:nvSpPr>
      <dsp:spPr>
        <a:xfrm>
          <a:off x="7139138" y="319064"/>
          <a:ext cx="1770805" cy="177080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8014F4-1121-47A3-8420-B5B8D161754C}">
      <dsp:nvSpPr>
        <dsp:cNvPr id="0" name=""/>
        <dsp:cNvSpPr/>
      </dsp:nvSpPr>
      <dsp:spPr>
        <a:xfrm>
          <a:off x="365759" y="4269063"/>
          <a:ext cx="8412480" cy="797660"/>
        </a:xfrm>
        <a:prstGeom prst="leftRight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BACBC94-ED5A-4167-A18A-AC4F25ED66D4}" type="datetimeFigureOut">
              <a:rPr lang="en-US" smtClean="0"/>
              <a:t>11/15/2021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B1AE1E3-F2F8-47FD-A4F8-C33348A375A7}" type="slidenum">
              <a:rPr lang="en-US" smtClean="0"/>
              <a:t>‹#›</a:t>
            </a:fld>
            <a:endParaRPr lang="en-US"/>
          </a:p>
        </p:txBody>
      </p:sp>
    </p:spTree>
    <p:extLst>
      <p:ext uri="{BB962C8B-B14F-4D97-AF65-F5344CB8AC3E}">
        <p14:creationId xmlns:p14="http://schemas.microsoft.com/office/powerpoint/2010/main" val="858329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DE499EE-2D9F-4E82-8CEA-F4B67D4E6FEC}" type="datetimeFigureOut">
              <a:rPr lang="en-US" smtClean="0"/>
              <a:t>11/15/2021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A6F7D25-770E-4F77-8331-8C84F68246BD}" type="slidenum">
              <a:rPr lang="en-US" smtClean="0"/>
              <a:t>‹#›</a:t>
            </a:fld>
            <a:endParaRPr lang="en-US"/>
          </a:p>
        </p:txBody>
      </p:sp>
    </p:spTree>
    <p:extLst>
      <p:ext uri="{BB962C8B-B14F-4D97-AF65-F5344CB8AC3E}">
        <p14:creationId xmlns:p14="http://schemas.microsoft.com/office/powerpoint/2010/main" val="2650469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thank you for having me. I’m presenting on behalf of the Caregiver Support Program. </a:t>
            </a:r>
          </a:p>
        </p:txBody>
      </p:sp>
      <p:sp>
        <p:nvSpPr>
          <p:cNvPr id="4" name="Slide Number Placeholder 3"/>
          <p:cNvSpPr>
            <a:spLocks noGrp="1"/>
          </p:cNvSpPr>
          <p:nvPr>
            <p:ph type="sldNum" sz="quarter" idx="5"/>
          </p:nvPr>
        </p:nvSpPr>
        <p:spPr/>
        <p:txBody>
          <a:bodyPr/>
          <a:lstStyle/>
          <a:p>
            <a:fld id="{1FA2164C-3C13-4B77-A7F7-3235965931EF}" type="slidenum">
              <a:rPr lang="en-US" altLang="en-US" smtClean="0"/>
              <a:pPr/>
              <a:t>1</a:t>
            </a:fld>
            <a:endParaRPr lang="en-US" altLang="en-US" dirty="0"/>
          </a:p>
        </p:txBody>
      </p:sp>
    </p:spTree>
    <p:extLst>
      <p:ext uri="{BB962C8B-B14F-4D97-AF65-F5344CB8AC3E}">
        <p14:creationId xmlns:p14="http://schemas.microsoft.com/office/powerpoint/2010/main" val="370630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Wingdings" panose="05000000000000000000" pitchFamily="2" charset="2"/>
              <a:buNone/>
            </a:pPr>
            <a:r>
              <a:rPr lang="en-US" sz="2200" dirty="0">
                <a:latin typeface="Arial" panose="020B0604020202020204" pitchFamily="34" charset="0"/>
                <a:cs typeface="Arial" panose="020B0604020202020204" pitchFamily="34" charset="0"/>
              </a:rPr>
              <a:t>As we prepared to expand under MISSION Act, we heard from our stakeholders, the importance of having a standard process for determining eligibility across VA and for consistency in these decisions. So with expansion in Oct 2020, we implemented a standard application process across all VA. I am going to briefly review that here. </a:t>
            </a:r>
          </a:p>
          <a:p>
            <a:pPr marL="914400" lvl="2" indent="0">
              <a:buFont typeface="Wingdings" panose="05000000000000000000" pitchFamily="2" charset="2"/>
              <a:buNone/>
            </a:pPr>
            <a:endParaRPr lang="en-US" sz="2200" dirty="0">
              <a:latin typeface="Arial" panose="020B0604020202020204" pitchFamily="34" charset="0"/>
              <a:cs typeface="Arial" panose="020B0604020202020204" pitchFamily="34" charset="0"/>
            </a:endParaRPr>
          </a:p>
          <a:p>
            <a:pPr marL="347472" indent="-347472"/>
            <a:r>
              <a:rPr lang="en-US" dirty="0">
                <a:latin typeface="Arial" panose="020B0604020202020204" pitchFamily="34" charset="0"/>
                <a:cs typeface="Arial" panose="020B0604020202020204" pitchFamily="34" charset="0"/>
              </a:rPr>
              <a:t>Once the Veteran and caregiver’s application is received by the Caregiver Support Program (CSP), a preliminary review is performed.  </a:t>
            </a:r>
          </a:p>
          <a:p>
            <a:pPr marL="347472" indent="-347472"/>
            <a:endParaRPr lang="en-US" dirty="0">
              <a:latin typeface="Arial" panose="020B0604020202020204" pitchFamily="34" charset="0"/>
              <a:cs typeface="Arial" panose="020B0604020202020204" pitchFamily="34" charset="0"/>
            </a:endParaRPr>
          </a:p>
          <a:p>
            <a:pPr marL="347472" indent="-347472"/>
            <a:r>
              <a:rPr lang="en-US" dirty="0">
                <a:latin typeface="Arial" panose="020B0604020202020204" pitchFamily="34" charset="0"/>
                <a:cs typeface="Arial" panose="020B0604020202020204" pitchFamily="34" charset="0"/>
              </a:rPr>
              <a:t>A Veteran assessment, a functional assessment, and a caregiver assessment is completed by the CSP team.</a:t>
            </a:r>
          </a:p>
          <a:p>
            <a:pPr marL="347472" indent="-347472"/>
            <a:endParaRPr lang="en-US" dirty="0">
              <a:latin typeface="Arial" panose="020B0604020202020204" pitchFamily="34" charset="0"/>
              <a:cs typeface="Arial" panose="020B0604020202020204" pitchFamily="34" charset="0"/>
            </a:endParaRPr>
          </a:p>
          <a:p>
            <a:pPr marL="347472" indent="-347472"/>
            <a:r>
              <a:rPr lang="en-US" dirty="0">
                <a:latin typeface="Arial" panose="020B0604020202020204" pitchFamily="34" charset="0"/>
                <a:cs typeface="Arial" panose="020B0604020202020204" pitchFamily="34" charset="0"/>
              </a:rPr>
              <a:t>The CSP team works to collaborate with the Veteran’s Primary Care Provider to obtain input regarding the Veteran’s needs.</a:t>
            </a:r>
            <a:r>
              <a:rPr lang="en-US" strike="sngStrike" dirty="0">
                <a:latin typeface="Arial" panose="020B0604020202020204" pitchFamily="34" charset="0"/>
                <a:cs typeface="Arial" panose="020B0604020202020204" pitchFamily="34" charset="0"/>
              </a:rPr>
              <a:t> </a:t>
            </a:r>
          </a:p>
          <a:p>
            <a:pPr marL="347472" indent="-347472"/>
            <a:endParaRPr lang="en-US" dirty="0">
              <a:latin typeface="Arial" panose="020B0604020202020204" pitchFamily="34" charset="0"/>
              <a:cs typeface="Arial" panose="020B0604020202020204" pitchFamily="34" charset="0"/>
            </a:endParaRPr>
          </a:p>
          <a:p>
            <a:pPr marL="347472" indent="-347472"/>
            <a:r>
              <a:rPr lang="en-US" dirty="0">
                <a:latin typeface="Arial" panose="020B0604020202020204" pitchFamily="34" charset="0"/>
                <a:cs typeface="Arial" panose="020B0604020202020204" pitchFamily="34" charset="0"/>
              </a:rPr>
              <a:t>The completed assessments are</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then reviewed by a VISN Centralized Eligibility and Appeals Team (trained multi-disciplinary teams at the integrated networks) to determine</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initial</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eligibility.  </a:t>
            </a:r>
          </a:p>
          <a:p>
            <a:pPr marL="347472" indent="-347472"/>
            <a:endParaRPr lang="en-US" dirty="0">
              <a:latin typeface="Arial" panose="020B0604020202020204" pitchFamily="34" charset="0"/>
              <a:cs typeface="Arial" panose="020B0604020202020204" pitchFamily="34" charset="0"/>
            </a:endParaRPr>
          </a:p>
          <a:p>
            <a:pPr marL="347472" indent="-347472"/>
            <a:r>
              <a:rPr lang="en-US" dirty="0">
                <a:latin typeface="Arial" panose="020B0604020202020204" pitchFamily="34" charset="0"/>
                <a:cs typeface="Arial" panose="020B0604020202020204" pitchFamily="34" charset="0"/>
              </a:rPr>
              <a:t>Once initial</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eligibility is established, the caregiver is referred to training and a home-care assessment will take place.</a:t>
            </a:r>
          </a:p>
          <a:p>
            <a:pPr marL="347472" indent="-347472"/>
            <a:endParaRPr lang="en-US" dirty="0">
              <a:latin typeface="Arial" panose="020B0604020202020204" pitchFamily="34" charset="0"/>
              <a:cs typeface="Arial" panose="020B0604020202020204" pitchFamily="34" charset="0"/>
            </a:endParaRPr>
          </a:p>
          <a:p>
            <a:pPr marL="347472" indent="-347472"/>
            <a:r>
              <a:rPr lang="en-US" dirty="0">
                <a:latin typeface="Arial" panose="020B0604020202020204" pitchFamily="34" charset="0"/>
                <a:cs typeface="Arial" panose="020B0604020202020204" pitchFamily="34" charset="0"/>
              </a:rPr>
              <a:t>The CEAT receives verification of caregiver training and results of home-care assessment and makes the final eligibility determination and</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stipend level (Level 1 or Level 2).</a:t>
            </a:r>
          </a:p>
          <a:p>
            <a:pPr marL="347472" indent="-347472"/>
            <a:endParaRPr lang="en-US" dirty="0">
              <a:latin typeface="Arial" panose="020B0604020202020204" pitchFamily="34" charset="0"/>
              <a:cs typeface="Arial" panose="020B0604020202020204" pitchFamily="34" charset="0"/>
            </a:endParaRPr>
          </a:p>
          <a:p>
            <a:pPr marL="347472" indent="-347472"/>
            <a:r>
              <a:rPr lang="en-US" dirty="0">
                <a:latin typeface="Arial" panose="020B0604020202020204" pitchFamily="34" charset="0"/>
                <a:cs typeface="Arial" panose="020B0604020202020204" pitchFamily="34" charset="0"/>
              </a:rPr>
              <a:t>These process steps are outlined with a visual in our application process fact sheet, available online www.caregiver.va.gov</a:t>
            </a:r>
          </a:p>
          <a:p>
            <a:endParaRPr lang="en-US" dirty="0"/>
          </a:p>
        </p:txBody>
      </p:sp>
      <p:sp>
        <p:nvSpPr>
          <p:cNvPr id="4" name="Slide Number Placeholder 3"/>
          <p:cNvSpPr>
            <a:spLocks noGrp="1"/>
          </p:cNvSpPr>
          <p:nvPr>
            <p:ph type="sldNum" sz="quarter" idx="5"/>
          </p:nvPr>
        </p:nvSpPr>
        <p:spPr/>
        <p:txBody>
          <a:bodyPr/>
          <a:lstStyle/>
          <a:p>
            <a:fld id="{1FA2164C-3C13-4B77-A7F7-3235965931EF}" type="slidenum">
              <a:rPr lang="en-US" altLang="en-US" smtClean="0"/>
              <a:pPr/>
              <a:t>10</a:t>
            </a:fld>
            <a:endParaRPr lang="en-US" altLang="en-US" dirty="0"/>
          </a:p>
        </p:txBody>
      </p:sp>
    </p:spTree>
    <p:extLst>
      <p:ext uri="{BB962C8B-B14F-4D97-AF65-F5344CB8AC3E}">
        <p14:creationId xmlns:p14="http://schemas.microsoft.com/office/powerpoint/2010/main" val="1575395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does one apply to the Program? (read through slide): online, download and mail, via VSO</a:t>
            </a:r>
          </a:p>
          <a:p>
            <a:pPr lvl="0"/>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11</a:t>
            </a:fld>
            <a:endParaRPr lang="en-US"/>
          </a:p>
        </p:txBody>
      </p:sp>
    </p:spTree>
    <p:extLst>
      <p:ext uri="{BB962C8B-B14F-4D97-AF65-F5344CB8AC3E}">
        <p14:creationId xmlns:p14="http://schemas.microsoft.com/office/powerpoint/2010/main" val="205889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switch gears to talk about the Program of General Caregiver Support Services (PGCSS) – this program provides resources, training, and support to caregivers of all era Veterans.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To participate in the program, the Veteran must be enrolled in VA healthcare, but does not need to have a Service Connected rating/condition, rather they must just be in need of help with ADLs or need supervision or protection. A caregiver also does not need to live with the Veteran to enroll in the program, but rather, just be providing personal care services to the Veteran.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It is important to know that there is no formal application required – many caregivers reach out on their own, sometimes because they’ve found us online or heard about the program from another caregiver or from a VSO, or because they are referred by a Veteran’s primary care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enrollment process is very simple.</a:t>
            </a:r>
            <a:r>
              <a:rPr lang="en-US" dirty="0"/>
              <a:t> It includes a brief intake to gather information on the reported needs of the Veteran and to ensure that the Veteran agrees to receive care from the caregiver who is requesting to participate in the PGCSS. The caregiver is then enrolled. We open up a health record for them at VA and they begin to receive the benefits and services of the program. The clinical staff work with the caregiver to obtain information on their current situation, understand any challenges the caregiver is facing and develop a plan of care, based on the needs and interest of the caregiver. </a:t>
            </a: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also want to highlight 2 things: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Caregivers in PCAFC application process can enroll in PGCSS and begin receiving support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Family Caregivers, those participating in PCAFC, can receive PGCSS services and support in addition to the benefits and services available under PCAFC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Benefits: per our regulations.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and training which we will talk about here shortly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Information on supportive services available –at VA, but also in the public, private and nonprofit agencies – and I will tell you more about this too in coming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Counseling and other services, and for PGCSS, this is counseling is as it relates to the care of the Veteran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Respite care available through VHA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12</a:t>
            </a:fld>
            <a:endParaRPr lang="en-US"/>
          </a:p>
        </p:txBody>
      </p:sp>
    </p:spTree>
    <p:extLst>
      <p:ext uri="{BB962C8B-B14F-4D97-AF65-F5344CB8AC3E}">
        <p14:creationId xmlns:p14="http://schemas.microsoft.com/office/powerpoint/2010/main" val="2660053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We recognized that it was important that across VA, all caregivers have access to the same resources and services no matter where their Veteran received care and thus we established 4 core elements as you can see here. Education and Support, Collaboration and Partnerships, Outreach, and Resources and Referrals.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dirty="0"/>
              <a:t>Education and Support </a:t>
            </a:r>
            <a:r>
              <a:rPr lang="en-US" sz="1200" dirty="0"/>
              <a:t>Our </a:t>
            </a:r>
            <a:r>
              <a:rPr lang="en-US" dirty="0"/>
              <a:t>one-on-one clinical support to help the caregiver care for the Veteran and themselves. This is based on the needs of the caregiver- some caregivers may wish to have weekly check-ins over 6 weeks whereas others may want a monthly support call ongoing. We also provide support groups – Many sites offer topic specific support groups, targeted at bringing together caregivers facing similar circumstances or caring for someone with a specific diagnosis. These can be offered in a number of modalities, via video telehealth or phone as well as in person, when feasible. </a:t>
            </a:r>
          </a:p>
          <a:p>
            <a:endParaRPr lang="en-US" dirty="0"/>
          </a:p>
          <a:p>
            <a:r>
              <a:rPr lang="en-US" b="1" dirty="0"/>
              <a:t>Collaboration and Partnerships </a:t>
            </a:r>
            <a:r>
              <a:rPr lang="en-US" dirty="0"/>
              <a:t>– caregivers are present throughout VA and in our communities, and it is critical that we are collaborating and partnering to be sure caregiver needs are met. These collaborations and partnerships happen at the national and local level.</a:t>
            </a:r>
            <a:r>
              <a:rPr lang="en-US" b="0" dirty="0"/>
              <a:t> We often say ‘VA can do a lot,  but we can’t do it alone’. This is why our trusted partnerships are so key. </a:t>
            </a:r>
            <a:endParaRPr lang="en-US" dirty="0"/>
          </a:p>
          <a:p>
            <a:endParaRPr lang="en-US" dirty="0"/>
          </a:p>
          <a:p>
            <a:r>
              <a:rPr lang="en-US" b="1" dirty="0"/>
              <a:t>Outreach </a:t>
            </a:r>
            <a:r>
              <a:rPr lang="en-US" dirty="0"/>
              <a:t>– we want to be sure that caregivers know we are here for them! So we work to make sure we are putting out communications to alert caregivers as to what is available to them. We don’t want to wait for them to find us – we want to reach out and bring them in for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 and Referrals- </a:t>
            </a:r>
            <a:r>
              <a:rPr lang="en-US" b="0" dirty="0"/>
              <a:t>PGCSS helps caregivers get connected to the right services and support for them, whether that be at VA or in the community. We want to be sure that caregivers and families have awareness and connection to the resources available that best meet their specific needs.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FB767-D63F-4558-940F-81DF50CB5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226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pleased to note that over the past year and a half we have hired more staff to specifically support the enhancement of PGCSS across VA. Now PGCSS Staff are available at every medical center.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that, we’ve been able to implement PGCSS programming standardly across the enterprise.  I want to tell you about a few of those programmatic offerings. </a:t>
            </a:r>
            <a:endParaRPr lang="en-US" b="1" dirty="0"/>
          </a:p>
          <a:p>
            <a:endParaRPr lang="en-US" b="1" dirty="0"/>
          </a:p>
          <a:p>
            <a:r>
              <a:rPr lang="en-US" b="1" dirty="0"/>
              <a:t>REACH VA Caregiver Program -</a:t>
            </a:r>
            <a:r>
              <a:rPr lang="en-US" dirty="0"/>
              <a:t>At every medical center, we offer: Resources for Enhancing all Caregivers Health or REACH VA Caregiver coaching. PGCSS Clinical Staff at every site have been trained to provide this coaching tool. There’s coaching for specialty populations (such as PTSD, dementia, MS, ALS) as well as general coaching for all eras.  The REACH coach works with the caregiver directly to target problem behaviors or challenges that the caregiver is facing in the care of the veteran. In addition, the coach works with them to develop specific strategies through this intervention that assists the caregiver in their role while also providing support to the caregiver.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same coaching strategy is also available through telephone support groups. Often, caregivers express a feeling of isolation, they feel alone in their caregiving journey. Participating in a group such as the REACH telephone support group can not only help enhance caregiver skills, but it can reduce a sense of isolation, and provide a community to caregivers, where they can learn from one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REACH VA has been shown to significantly improve caregiver quality of life – related to caregiver burden, depression/emotional well-being, self-care and healthy behaviors, social support, and management of care recipient problem behaviors.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VA SAVE</a:t>
            </a:r>
          </a:p>
          <a:p>
            <a:r>
              <a:rPr lang="en-US" dirty="0"/>
              <a:t>In addition, every facility PGCSS is offering the VA S.A.V.E Suicide Prevention training to caregivers and family members. </a:t>
            </a:r>
            <a:r>
              <a:rPr lang="en-US" dirty="0">
                <a:latin typeface="Arial" panose="020B0604020202020204" pitchFamily="34" charset="0"/>
                <a:cs typeface="Arial" panose="020B0604020202020204" pitchFamily="34" charset="0"/>
              </a:rPr>
              <a:t>VA SAVE –  is a training that provides information and steps anyone can take when a Veteran may be at risk for suicide. </a:t>
            </a:r>
            <a:r>
              <a:rPr lang="en-US" i="1" dirty="0"/>
              <a:t>We’ve have partnered with the Office of Suicide Prevention on how to best support caregivers around suicide prevention and intervention. </a:t>
            </a:r>
            <a:r>
              <a:rPr lang="en-US" dirty="0"/>
              <a:t>Caregivers play an important role in suicide prevention. They may be the first to notice changes in the Veteran or may be the one that a Veteran turns to when having suicidal thoughts. It is important that caregivers have the tools they need to intervene. As you likely know, SAVE stands for signs, ask, validate, encourage and expedite. It provides simple steps that ANYONE can take when talking with Veterans at risk for suicide. </a:t>
            </a:r>
          </a:p>
          <a:p>
            <a:endParaRPr lang="en-US" dirty="0"/>
          </a:p>
          <a:p>
            <a:r>
              <a:rPr lang="en-US" dirty="0"/>
              <a:t>Last year, we released the Suicide Prevention Toolkit for Caregivers. This toolkit includes important information for caregivers about risk factors, protective factors, warning signs, safety planning to include safe firearm storage. It also includes information on supports available to both caregivers and Veterans to assist them in their health and well-being. Please share this toolkit with Veterans and caregivers.</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A2164C-3C13-4B77-A7F7-3235965931E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77369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addition to the services and support available at every medical center, there are some national programs available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BBC – online training and self-care, helps caregivers build community with other caregivers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Self-care courses – currently offered virtually, allowing caregivers to learn skills to care for themselves and manage stress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CSL education calls  - monthly topic, callers can join to hear information presented and questions answered</a:t>
            </a:r>
            <a:br>
              <a:rPr kumimoji="0" lang="en-US" sz="1200" b="0" i="0" u="none" strike="noStrike" kern="1200" cap="none" spc="0" normalizeH="0" baseline="0" noProof="0" dirty="0">
                <a:ln>
                  <a:noFill/>
                </a:ln>
                <a:solidFill>
                  <a:prstClr val="black"/>
                </a:solidFill>
                <a:effectLst/>
                <a:uLnTx/>
                <a:uFillTx/>
                <a:latin typeface="+mn-lt"/>
                <a:ea typeface="+mn-ea"/>
                <a:cs typeface="+mn-cs"/>
              </a:rPr>
            </a:b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PSM – the program matches caregivers with each other who may be further along in their journey, offering fellowship and decreasing the sense of isolation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Annie Caregiver Text Program – texts for caregivers on self-care, provides inspiration, and even tips about caring for yourself during </a:t>
            </a:r>
            <a:r>
              <a:rPr kumimoji="0" lang="en-US" sz="1200" b="0" i="0" u="none" strike="noStrike" kern="1200" cap="none" spc="0" normalizeH="0" baseline="0" noProof="0" dirty="0" err="1">
                <a:ln>
                  <a:noFill/>
                </a:ln>
                <a:solidFill>
                  <a:prstClr val="black"/>
                </a:solidFill>
                <a:effectLst/>
                <a:uLnTx/>
                <a:uFillTx/>
                <a:latin typeface="+mn-lt"/>
                <a:ea typeface="+mn-ea"/>
                <a:cs typeface="+mn-cs"/>
              </a:rPr>
              <a:t>covid</a:t>
            </a:r>
            <a:r>
              <a:rPr kumimoji="0" lang="en-US" sz="1200" b="0" i="0" u="none" strike="noStrike" kern="1200" cap="none" spc="0" normalizeH="0" baseline="0" noProof="0" dirty="0">
                <a:ln>
                  <a:noFill/>
                </a:ln>
                <a:solidFill>
                  <a:prstClr val="black"/>
                </a:solidFill>
                <a:effectLst/>
                <a:uLnTx/>
                <a:uFillTx/>
                <a:latin typeface="+mn-lt"/>
                <a:ea typeface="+mn-ea"/>
                <a:cs typeface="+mn-cs"/>
              </a:rPr>
              <a:t>. “Don’t second guess yourself. Trust the health care team and trust yourself. You are doing the right thing by helping your loved one” - Annie</a:t>
            </a: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15</a:t>
            </a:fld>
            <a:endParaRPr lang="en-US"/>
          </a:p>
        </p:txBody>
      </p:sp>
    </p:spTree>
    <p:extLst>
      <p:ext uri="{BB962C8B-B14F-4D97-AF65-F5344CB8AC3E}">
        <p14:creationId xmlns:p14="http://schemas.microsoft.com/office/powerpoint/2010/main" val="1127476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Caregivers and families really do need wrap-around supports from both the VA and the community as they care for those who served. </a:t>
            </a:r>
          </a:p>
          <a:p>
            <a:endParaRPr lang="en-US" sz="1200" dirty="0"/>
          </a:p>
          <a:p>
            <a:r>
              <a:rPr lang="en-US" sz="1200" b="1" dirty="0"/>
              <a:t>Caregiver Summit (annual)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summit provides an opportunity to bring together VA and community stakeholders who support caregivers and families. The goal is to really help increase awareness of the needs of caregivers in the community and come together to help make sure those needs are met. This year’s theme is Inclusive Care: Empowering and Engaging caregivers as partners in care, which I will talk about here shortly but really want to flag this for you all as we are inviting community agencies, and organizations to participate in the local facility’s resource fair.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summit may have a keynote speaker/presenter, an expert panel, resource tables, etc. This helps increase the awareness of the needs of caregivers in the community and strengthens the supports and programs we offer caregivers and families.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Resource Fair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VA CARES partnered evaluation center noted the importance that CSP makes caregivers aware of the diversity of services and supports available to them. </a:t>
            </a:r>
            <a:r>
              <a:rPr lang="en-US" dirty="0"/>
              <a:t>One way we do this is to provide an annual Caregiver and Family Resource Fair at every facility. This resource fair brings together VA, local non-profits and county representatives to offer information to caregivers and families on the services and support available to them in their local community. It is so important to us that caregivers have an increased awareness of the resources available to them at VA and in the community. We have seen some amazing fairs that allow staff to be creative ways to host these in the midst of a pandemic, being held, to include virtual, outdoor, drive thru. Example of El Paso, Texas.</a:t>
            </a: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16</a:t>
            </a:fld>
            <a:endParaRPr lang="en-US"/>
          </a:p>
        </p:txBody>
      </p:sp>
    </p:spTree>
    <p:extLst>
      <p:ext uri="{BB962C8B-B14F-4D97-AF65-F5344CB8AC3E}">
        <p14:creationId xmlns:p14="http://schemas.microsoft.com/office/powerpoint/2010/main" val="3493721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VA’s National Caregiver Support Line responds to calls from caregivers, Veterans, family members, and community agencies that seek information about VA caregiver services.  The Caregiver Support Line accepts calls Monday through Friday from 8:00 AM to 8:00 PM and Saturday 8am to 5pm Eastern Time and is staffed by a team of professionals.</a:t>
            </a:r>
          </a:p>
          <a:p>
            <a:endParaRPr lang="en-US" dirty="0"/>
          </a:p>
          <a:p>
            <a:r>
              <a:rPr lang="en-US" dirty="0"/>
              <a:t>The Caregiver Support Line offers supportive counseling and provides information about assistance that may be available through the VA. The Caregiver Support Line also links callers to their local VA Caregiver Support Coordinators for assistance with support services and resources in their local area and through their VA medical center.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2F54BC-A22F-4F12-95CD-05E42216CD3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6724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04FCB41C-B413-4878-B9B5-400CDD6468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EADC8F7E-BA95-4583-94C9-05C17B8CE1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Calibri" panose="020F0502020204030204" pitchFamily="34" charset="0"/>
                <a:cs typeface="Times New Roman" panose="02020603050405020304" pitchFamily="18" charset="0"/>
              </a:rPr>
              <a:t>Caregiving in normal times can be challenging. Caregiving during a pandemic –that’s a whole other story! Every day and now during this pandemic, caregivers are unsung heroes, keeping Veterans safe at home, keeping themselves as healthy as they can so they can be there for the Veteran.  Many went w/o in home help in the height of the pandemic….when healthcare agencies could not send clinical staff into homes.</a:t>
            </a:r>
          </a:p>
          <a:p>
            <a:endParaRPr lang="en-US" altLang="en-US" dirty="0">
              <a:ea typeface="Calibri" panose="020F0502020204030204" pitchFamily="34" charset="0"/>
              <a:cs typeface="Times New Roman" panose="02020603050405020304" pitchFamily="18" charset="0"/>
            </a:endParaRPr>
          </a:p>
          <a:p>
            <a:r>
              <a:rPr lang="en-US" altLang="en-US" dirty="0">
                <a:ea typeface="Calibri" panose="020F0502020204030204" pitchFamily="34" charset="0"/>
                <a:cs typeface="Times New Roman" panose="02020603050405020304" pitchFamily="18" charset="0"/>
              </a:rPr>
              <a:t>VA developed a Caregiving During the Pandemic tip sheet with info on protecting themselves, obtaining support during this time and resources available. </a:t>
            </a:r>
          </a:p>
          <a:p>
            <a:endParaRPr lang="en-US" altLang="en-US" dirty="0">
              <a:ea typeface="Calibri" panose="020F0502020204030204" pitchFamily="34" charset="0"/>
              <a:cs typeface="Times New Roman" panose="02020603050405020304" pitchFamily="18" charset="0"/>
            </a:endParaRPr>
          </a:p>
          <a:p>
            <a:r>
              <a:rPr lang="en-US" altLang="en-US" dirty="0">
                <a:ea typeface="Calibri" panose="020F0502020204030204" pitchFamily="34" charset="0"/>
                <a:cs typeface="Times New Roman" panose="02020603050405020304" pitchFamily="18" charset="0"/>
              </a:rPr>
              <a:t>I will say, it was incredible to see many caregivers within their caregiving networks rise up to support each other during this challenging time. </a:t>
            </a:r>
          </a:p>
          <a:p>
            <a:endParaRPr lang="en-US" altLang="en-US" dirty="0">
              <a:ea typeface="Calibri" panose="020F0502020204030204" pitchFamily="34" charset="0"/>
              <a:cs typeface="Times New Roman" panose="02020603050405020304" pitchFamily="18" charset="0"/>
            </a:endParaRPr>
          </a:p>
        </p:txBody>
      </p:sp>
      <p:sp>
        <p:nvSpPr>
          <p:cNvPr id="164868" name="Slide Number Placeholder 3">
            <a:extLst>
              <a:ext uri="{FF2B5EF4-FFF2-40B4-BE49-F238E27FC236}">
                <a16:creationId xmlns:a16="http://schemas.microsoft.com/office/drawing/2014/main" id="{0F25ACC8-B0A3-4C1D-B3F9-0FE181CAA0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B547437-8313-48A5-9578-4BD922F7B465}" type="slidenum">
              <a:rPr lang="en-US" altLang="en-US"/>
              <a:pPr/>
              <a:t>18</a:t>
            </a:fld>
            <a:endParaRPr lang="en-US" altLang="en-US" dirty="0"/>
          </a:p>
        </p:txBody>
      </p:sp>
    </p:spTree>
    <p:extLst>
      <p:ext uri="{BB962C8B-B14F-4D97-AF65-F5344CB8AC3E}">
        <p14:creationId xmlns:p14="http://schemas.microsoft.com/office/powerpoint/2010/main" val="761527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do you reach CSP?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CSL 1-855-260-3274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via the is a locator tool on our website www.caregiver.va.gov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CSP team at every 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Thank you and please let me know if you have any questions.</a:t>
            </a:r>
          </a:p>
        </p:txBody>
      </p:sp>
      <p:sp>
        <p:nvSpPr>
          <p:cNvPr id="4" name="Slide Number Placeholder 3"/>
          <p:cNvSpPr>
            <a:spLocks noGrp="1"/>
          </p:cNvSpPr>
          <p:nvPr>
            <p:ph type="sldNum" sz="quarter" idx="5"/>
          </p:nvPr>
        </p:nvSpPr>
        <p:spPr/>
        <p:txBody>
          <a:bodyPr/>
          <a:lstStyle/>
          <a:p>
            <a:fld id="{DA6F7D25-770E-4F77-8331-8C84F68246BD}" type="slidenum">
              <a:rPr lang="en-US" smtClean="0"/>
              <a:t>19</a:t>
            </a:fld>
            <a:endParaRPr lang="en-US"/>
          </a:p>
        </p:txBody>
      </p:sp>
    </p:spTree>
    <p:extLst>
      <p:ext uri="{BB962C8B-B14F-4D97-AF65-F5344CB8AC3E}">
        <p14:creationId xmlns:p14="http://schemas.microsoft.com/office/powerpoint/2010/main" val="384323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2 programs under Caregiver Support, which are PCAFC and PGCSS.</a:t>
            </a: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2</a:t>
            </a:fld>
            <a:endParaRPr lang="en-US"/>
          </a:p>
        </p:txBody>
      </p:sp>
    </p:spTree>
    <p:extLst>
      <p:ext uri="{BB962C8B-B14F-4D97-AF65-F5344CB8AC3E}">
        <p14:creationId xmlns:p14="http://schemas.microsoft.com/office/powerpoint/2010/main" val="4273804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mission of The Caregiver Support Program is to promote the health and well-being of family caregivers who care for our nations’ Veterans through education, resources, support and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why is caregiver support important to VA?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way we see it, just as Veterans served, so now do their families, through the care and support that they provide.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it is our role at VA to care for them. </a:t>
            </a:r>
          </a:p>
          <a:p>
            <a:r>
              <a:rPr lang="en-US" dirty="0"/>
              <a:t>Caregivers are often the ones providing care day after day, and our support of them as a country, is critical.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of the Veterans enrolled in VHA reported in our VHA Survey of Enrollees, that they are in need a variety of different types of care and support at home from a family member or friend – this ranges from assistance with coping with difficult situations or coping with memory loss to hands on assistance with activities of daily living, like bathing or dressing. We also know that caregivers are often the ones keeping these Veterans living safely in their home, where many of our Veterans tell us they want to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caregiving can take a toll on a caregiver. Caregivers have reported increased stress and strain as well as a general decline in their overall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Caregiver Support Program can help promote caregiver health and well-being in a variety of ways.</a:t>
            </a:r>
          </a:p>
          <a:p>
            <a:endParaRPr lang="en-US" dirty="0"/>
          </a:p>
        </p:txBody>
      </p:sp>
      <p:sp>
        <p:nvSpPr>
          <p:cNvPr id="4" name="Slide Number Placeholder 3"/>
          <p:cNvSpPr>
            <a:spLocks noGrp="1"/>
          </p:cNvSpPr>
          <p:nvPr>
            <p:ph type="sldNum" sz="quarter" idx="5"/>
          </p:nvPr>
        </p:nvSpPr>
        <p:spPr/>
        <p:txBody>
          <a:bodyPr/>
          <a:lstStyle/>
          <a:p>
            <a:fld id="{1FA2164C-3C13-4B77-A7F7-3235965931EF}" type="slidenum">
              <a:rPr lang="en-US" altLang="en-US" smtClean="0"/>
              <a:pPr/>
              <a:t>3</a:t>
            </a:fld>
            <a:endParaRPr lang="en-US" altLang="en-US" dirty="0"/>
          </a:p>
        </p:txBody>
      </p:sp>
    </p:spTree>
    <p:extLst>
      <p:ext uri="{BB962C8B-B14F-4D97-AF65-F5344CB8AC3E}">
        <p14:creationId xmlns:p14="http://schemas.microsoft.com/office/powerpoint/2010/main" val="246018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late 2007, as military operations in Afghanistan and Iraq progressed, the provision of services and supports to family caregivers of veterans seriously injured in these conflicts moved to the forefront. Family caregiver issues became a focus of the President’s Commission on Care for America’s Returning Wounded Warriors, established by President G.W. Bush on March 8, 2007. In 2008, the VA Caregiver Advisory Board was established to develop the caregiver assistance program. </a:t>
            </a:r>
          </a:p>
          <a:p>
            <a:endParaRPr lang="en-US" dirty="0"/>
          </a:p>
          <a:p>
            <a:r>
              <a:rPr lang="en-US" dirty="0"/>
              <a:t>With the conflicts in Iraq and Afghanistan, new challenges presented themselves to our service members returning from combat with serious injuries that may have been fatal in previous conflicts. These service members require personal care services, which are often provided by family members and loved ones. In recognition of this significant challenge, in 2010, Congress enacted the Caregivers and Veterans Omnibus Health Services Acts of 2010 or PL 111-163. which required VA to establish specific supports for caregivers of veterans. Two programs were established, the Program of General Caregiver Support Services and the Program of Comprehensive Assistance for Family Caregivers. Collectively we refer to these two programs as the Caregiver Support Program. PCAFC was established/created for Family Caregivers of eligible Veterans who had a serious injury incurred or aggravated in the line of duty. </a:t>
            </a:r>
          </a:p>
          <a:p>
            <a:endParaRPr lang="en-US" dirty="0"/>
          </a:p>
          <a:p>
            <a:r>
              <a:rPr lang="en-US" dirty="0"/>
              <a:t>10 Years ago, the program began officially accepting applications for PCAFC.</a:t>
            </a:r>
          </a:p>
          <a:p>
            <a:pPr marL="685800" lvl="1" indent="-228600">
              <a:buAutoNum type="alphaLcParenBoth"/>
            </a:pPr>
            <a:endParaRPr lang="en-US" dirty="0"/>
          </a:p>
          <a:p>
            <a:pPr marL="0" lvl="0" indent="0">
              <a:buNone/>
            </a:pPr>
            <a:r>
              <a:rPr lang="en-US" dirty="0"/>
              <a:t>2018 – In 2018, the VA MISSION Act required VA to expanded eligibility for the family caregivers' program to caregivers of Veterans of all eras in a phased approach, establish new benefits for designated Primary Family Caregivers and other changes that affected program eligibility and VA’s evaluation of PCAFC applications. These expansion efforts are being implemented in two phases. Veterans who were seriously injured in the line of duty before May 7, 1975 became eligible as of October 1, 2020 and two years later, October 1, 2022 Veterans who served and were injured in the line of duty between May 7, 1975 and September 11, 2001 are to become eligible. In other words, by 10/1/2022 all Veterans of all eras will be eligible to apply. </a:t>
            </a:r>
          </a:p>
          <a:p>
            <a:pPr marL="0" lvl="0" indent="0">
              <a:buNone/>
            </a:pPr>
            <a:endParaRPr lang="en-US" dirty="0"/>
          </a:p>
        </p:txBody>
      </p:sp>
      <p:sp>
        <p:nvSpPr>
          <p:cNvPr id="4" name="Slide Number Placeholder 3"/>
          <p:cNvSpPr>
            <a:spLocks noGrp="1"/>
          </p:cNvSpPr>
          <p:nvPr>
            <p:ph type="sldNum" sz="quarter" idx="5"/>
          </p:nvPr>
        </p:nvSpPr>
        <p:spPr/>
        <p:txBody>
          <a:bodyPr/>
          <a:lstStyle/>
          <a:p>
            <a:fld id="{1FA2164C-3C13-4B77-A7F7-3235965931EF}" type="slidenum">
              <a:rPr lang="en-US" altLang="en-US" smtClean="0"/>
              <a:pPr/>
              <a:t>4</a:t>
            </a:fld>
            <a:endParaRPr lang="en-US" altLang="en-US" dirty="0"/>
          </a:p>
        </p:txBody>
      </p:sp>
    </p:spTree>
    <p:extLst>
      <p:ext uri="{BB962C8B-B14F-4D97-AF65-F5344CB8AC3E}">
        <p14:creationId xmlns:p14="http://schemas.microsoft.com/office/powerpoint/2010/main" val="3646038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 CSP consists of 2 programs and these programs are administered under the Veterans Health Administration. I’m going to speak to both of these programs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PGCSS or the Program of General Caregiver Support Services (larger dark blue circle) and the Program of Comprehensive Assistance for Family Caregivers or PCAFC (the smaller light blue circle). There are a variety of different benefits, services and supports within both programs.</a:t>
            </a:r>
            <a:endParaRPr lang="en-US" sz="1200" b="0" i="1" u="none" strike="noStrike"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effectLst/>
                <a:latin typeface="+mn-lt"/>
                <a:ea typeface="+mn-ea"/>
                <a:cs typeface="+mn-cs"/>
              </a:rPr>
              <a:t>You will also see that there are other supports available through VHA that support caregivers, such as – respite care, hospice, skilled home care and more….and these programs are administered under other offices within VA.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2F54BC-A22F-4F12-95CD-05E42216CD3B}" type="slidenum">
              <a:rPr kumimoji="0" lang="en-US" altLang="en-US" sz="1200" b="0" i="0" u="none" strike="noStrike" kern="1200" cap="none" spc="0" normalizeH="0" baseline="0" noProof="0" smtClean="0">
                <a:ln>
                  <a:noFill/>
                </a:ln>
                <a:solidFill>
                  <a:prstClr val="black"/>
                </a:solidFill>
                <a:effectLst/>
                <a:uLnTx/>
                <a:uFillTx/>
                <a:latin typeface="Georgia" pitchFamily="1"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Georgia" pitchFamily="1" charset="0"/>
              <a:ea typeface="ヒラギノ角ゴ Pro W3" pitchFamily="1" charset="-128"/>
              <a:cs typeface="+mn-cs"/>
            </a:endParaRPr>
          </a:p>
        </p:txBody>
      </p:sp>
    </p:spTree>
    <p:extLst>
      <p:ext uri="{BB962C8B-B14F-4D97-AF65-F5344CB8AC3E}">
        <p14:creationId xmlns:p14="http://schemas.microsoft.com/office/powerpoint/2010/main" val="2105511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04FCB41C-B413-4878-B9B5-400CDD6468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EADC8F7E-BA95-4583-94C9-05C17B8CE1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baseline="0" dirty="0">
                <a:solidFill>
                  <a:schemeClr val="tx1"/>
                </a:solidFill>
                <a:latin typeface="Georgia"/>
                <a:ea typeface="ヒラギノ角ゴ Pro W3" charset="-128"/>
                <a:cs typeface="ヒラギノ角ゴ Pro W3" charset="-128"/>
              </a:rPr>
              <a:t>The VA Mission Act of 2018 was really designed to improve Veteran access to healthcare. </a:t>
            </a:r>
          </a:p>
          <a:p>
            <a:r>
              <a:rPr lang="en-US" sz="1200" b="0" i="0" u="none" strike="noStrike" kern="1200" baseline="0" dirty="0">
                <a:solidFill>
                  <a:schemeClr val="tx1"/>
                </a:solidFill>
                <a:latin typeface="Georgia"/>
                <a:ea typeface="ヒラギノ角ゴ Pro W3" charset="-128"/>
                <a:cs typeface="ヒラギノ角ゴ Pro W3" charset="-128"/>
              </a:rPr>
              <a:t>As it relates to the PCAFC, it allowed VA to expand eligibility to all eras using a phased approach.</a:t>
            </a:r>
          </a:p>
          <a:p>
            <a:pPr marL="171450" indent="-171450">
              <a:buFont typeface="Arial" panose="020B0604020202020204" pitchFamily="34" charset="0"/>
              <a:buChar char="•"/>
            </a:pPr>
            <a:endParaRPr lang="en-US" sz="1200" b="0" i="0" u="none" strike="noStrike" kern="1200" baseline="0" dirty="0">
              <a:solidFill>
                <a:schemeClr val="tx1"/>
              </a:solidFill>
              <a:latin typeface="Georgia"/>
              <a:ea typeface="ヒラギノ角ゴ Pro W3" charset="-128"/>
              <a:cs typeface="ヒラギノ角ゴ Pro W3" charset="-128"/>
            </a:endParaRPr>
          </a:p>
          <a:p>
            <a:endParaRPr lang="en-US" altLang="en-US" dirty="0">
              <a:ea typeface="Calibri" panose="020F0502020204030204" pitchFamily="34" charset="0"/>
              <a:cs typeface="Times New Roman" panose="02020603050405020304" pitchFamily="18" charset="0"/>
            </a:endParaRPr>
          </a:p>
        </p:txBody>
      </p:sp>
      <p:sp>
        <p:nvSpPr>
          <p:cNvPr id="164868" name="Slide Number Placeholder 3">
            <a:extLst>
              <a:ext uri="{FF2B5EF4-FFF2-40B4-BE49-F238E27FC236}">
                <a16:creationId xmlns:a16="http://schemas.microsoft.com/office/drawing/2014/main" id="{0F25ACC8-B0A3-4C1D-B3F9-0FE181CAA0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B547437-8313-48A5-9578-4BD922F7B465}" type="slidenum">
              <a:rPr lang="en-US" altLang="en-US"/>
              <a:pPr/>
              <a:t>6</a:t>
            </a:fld>
            <a:endParaRPr lang="en-US" altLang="en-US" dirty="0"/>
          </a:p>
        </p:txBody>
      </p:sp>
    </p:spTree>
    <p:extLst>
      <p:ext uri="{BB962C8B-B14F-4D97-AF65-F5344CB8AC3E}">
        <p14:creationId xmlns:p14="http://schemas.microsoft.com/office/powerpoint/2010/main" val="167446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 The Program of Comprehensive Assistance for Family Caregivers was established based on PL111-163 in 2010. This law allowed VA to provide comprehensive support to caregivers of seriously injured Veterans who served on/after Sept 11, 2001. </a:t>
            </a:r>
          </a:p>
          <a:p>
            <a:endParaRPr lang="en-US" dirty="0"/>
          </a:p>
          <a:p>
            <a:r>
              <a:rPr lang="en-US" dirty="0"/>
              <a:t>As mentioned, with the passing of MISSION Act of 2018, expansion of this program to all eras was authorized, in two phases.</a:t>
            </a:r>
          </a:p>
          <a:p>
            <a:endParaRPr lang="en-US" dirty="0"/>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7</a:t>
            </a:fld>
            <a:endParaRPr lang="en-US"/>
          </a:p>
        </p:txBody>
      </p:sp>
    </p:spTree>
    <p:extLst>
      <p:ext uri="{BB962C8B-B14F-4D97-AF65-F5344CB8AC3E}">
        <p14:creationId xmlns:p14="http://schemas.microsoft.com/office/powerpoint/2010/main" val="2282377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04FCB41C-B413-4878-B9B5-400CDD6468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EADC8F7E-BA95-4583-94C9-05C17B8CE1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Calibri" panose="020F0502020204030204" pitchFamily="34" charset="0"/>
                <a:cs typeface="Times New Roman" panose="02020603050405020304" pitchFamily="18" charset="0"/>
              </a:rPr>
              <a:t>PCAFC has specific eligibility requirements for Veterans and caregivers. </a:t>
            </a:r>
          </a:p>
          <a:p>
            <a:r>
              <a:rPr lang="en-US" altLang="en-US" dirty="0">
                <a:ea typeface="Calibri" panose="020F0502020204030204" pitchFamily="34" charset="0"/>
                <a:cs typeface="Times New Roman" panose="02020603050405020304" pitchFamily="18" charset="0"/>
              </a:rPr>
              <a:t>There are 7 Veteran eligibility requirements for PCAFC. I am just going to highlight a few of those here. </a:t>
            </a:r>
          </a:p>
          <a:p>
            <a:endParaRPr lang="en-US" altLang="en-US" dirty="0">
              <a:ea typeface="Calibri" panose="020F0502020204030204" pitchFamily="34" charset="0"/>
              <a:cs typeface="Times New Roman" panose="02020603050405020304" pitchFamily="18" charset="0"/>
            </a:endParaRPr>
          </a:p>
          <a:p>
            <a:r>
              <a:rPr lang="en-US" altLang="en-US" dirty="0">
                <a:ea typeface="Calibri" panose="020F0502020204030204" pitchFamily="34" charset="0"/>
                <a:cs typeface="Times New Roman" panose="02020603050405020304" pitchFamily="18" charset="0"/>
              </a:rPr>
              <a:t>First of all, the Veteran or servicemember undergoing medical discharge, must have a serious injury incurred or aggravated in the line of duty. We define serious injury as a 70% service connected rating. This can be a single or combined rating. It can include a presumptive rating. </a:t>
            </a:r>
          </a:p>
          <a:p>
            <a:endParaRPr lang="en-US" altLang="en-US" dirty="0">
              <a:ea typeface="Calibri" panose="020F0502020204030204" pitchFamily="34" charset="0"/>
              <a:cs typeface="Times New Roman" panose="02020603050405020304" pitchFamily="18" charset="0"/>
            </a:endParaRPr>
          </a:p>
          <a:p>
            <a:r>
              <a:rPr lang="en-US" altLang="en-US" dirty="0">
                <a:ea typeface="Calibri" panose="020F0502020204030204" pitchFamily="34" charset="0"/>
                <a:cs typeface="Times New Roman" panose="02020603050405020304" pitchFamily="18" charset="0"/>
              </a:rPr>
              <a:t>Secondly the Veteran must be in need of </a:t>
            </a:r>
            <a:r>
              <a:rPr lang="en-US" altLang="en-US" u="sng" dirty="0">
                <a:ea typeface="Calibri" panose="020F0502020204030204" pitchFamily="34" charset="0"/>
                <a:cs typeface="Times New Roman" panose="02020603050405020304" pitchFamily="18" charset="0"/>
              </a:rPr>
              <a:t>in-person</a:t>
            </a:r>
            <a:r>
              <a:rPr lang="en-US" altLang="en-US" dirty="0">
                <a:ea typeface="Calibri" panose="020F0502020204030204" pitchFamily="34" charset="0"/>
                <a:cs typeface="Times New Roman" panose="02020603050405020304" pitchFamily="18" charset="0"/>
              </a:rPr>
              <a:t>, personal care services for a min. of 6 continuous months. </a:t>
            </a:r>
          </a:p>
          <a:p>
            <a:r>
              <a:rPr lang="en-US" altLang="en-US" dirty="0">
                <a:ea typeface="Calibri" panose="020F0502020204030204" pitchFamily="34" charset="0"/>
                <a:cs typeface="Times New Roman" panose="02020603050405020304" pitchFamily="18" charset="0"/>
              </a:rPr>
              <a:t>This need is based on either: An inability to perform an activity of daily living (such as eating, dressing, bathing, toileting) or be in need of supervision protection or instruction. The need for SPI is due to a functional impairment that directly impacts the Veteran’s ability to maintain their personal safety on a daily basis.</a:t>
            </a:r>
          </a:p>
          <a:p>
            <a:br>
              <a:rPr lang="en-US" altLang="en-US" dirty="0">
                <a:ea typeface="Calibri" panose="020F0502020204030204" pitchFamily="34" charset="0"/>
                <a:cs typeface="Times New Roman" panose="02020603050405020304" pitchFamily="18" charset="0"/>
              </a:rPr>
            </a:br>
            <a:r>
              <a:rPr lang="en-US" altLang="en-US" dirty="0">
                <a:ea typeface="Calibri" panose="020F0502020204030204" pitchFamily="34" charset="0"/>
                <a:cs typeface="Times New Roman" panose="02020603050405020304" pitchFamily="18" charset="0"/>
              </a:rPr>
              <a:t>I want to highlight that VA previously required a connection between the Veteran’s need for PCS and the qualifying serious injury. With expansion, this connection is no longer needed. A Veteran can be found eligible for PCAFC regardless of whether the care needs are due to an injury, illness, or disease. This is incredibly important as most Veterans have multiple conditions and it may be difficult to determine which one exactly would cause the need for personal care services.</a:t>
            </a:r>
          </a:p>
          <a:p>
            <a:endParaRPr lang="en-US" altLang="en-US" dirty="0">
              <a:ea typeface="Calibri" panose="020F0502020204030204" pitchFamily="34" charset="0"/>
              <a:cs typeface="Times New Roman" panose="02020603050405020304" pitchFamily="18" charset="0"/>
            </a:endParaRPr>
          </a:p>
          <a:p>
            <a:r>
              <a:rPr lang="en-US" altLang="en-US" dirty="0">
                <a:ea typeface="Calibri" panose="020F0502020204030204" pitchFamily="34" charset="0"/>
                <a:cs typeface="Times New Roman" panose="02020603050405020304" pitchFamily="18" charset="0"/>
              </a:rPr>
              <a:t>For more information about the eligibility requirements, please see the eligibility fact sheet on the caregiver support program’s website. www.caregiver.va.gov </a:t>
            </a:r>
          </a:p>
          <a:p>
            <a:endParaRPr lang="en-US" altLang="en-US" dirty="0">
              <a:ea typeface="Calibri" panose="020F0502020204030204" pitchFamily="34" charset="0"/>
              <a:cs typeface="Times New Roman" panose="02020603050405020304" pitchFamily="18" charset="0"/>
            </a:endParaRPr>
          </a:p>
        </p:txBody>
      </p:sp>
      <p:sp>
        <p:nvSpPr>
          <p:cNvPr id="164868" name="Slide Number Placeholder 3">
            <a:extLst>
              <a:ext uri="{FF2B5EF4-FFF2-40B4-BE49-F238E27FC236}">
                <a16:creationId xmlns:a16="http://schemas.microsoft.com/office/drawing/2014/main" id="{0F25ACC8-B0A3-4C1D-B3F9-0FE181CAA0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B547437-8313-48A5-9578-4BD922F7B465}" type="slidenum">
              <a:rPr lang="en-US" altLang="en-US"/>
              <a:pPr/>
              <a:t>8</a:t>
            </a:fld>
            <a:endParaRPr lang="en-US" altLang="en-US" dirty="0"/>
          </a:p>
        </p:txBody>
      </p:sp>
    </p:spTree>
    <p:extLst>
      <p:ext uri="{BB962C8B-B14F-4D97-AF65-F5344CB8AC3E}">
        <p14:creationId xmlns:p14="http://schemas.microsoft.com/office/powerpoint/2010/main" val="756693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F7401FA2-217A-4C18-A905-F0A12E54E6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ADF93CAA-57CA-49B5-9A95-495BFAC43E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Once a Veteran and family caregiver are approved and deemed eligible, there are benefits and services available to the caregiver as you can see here, listed on this slide. </a:t>
            </a:r>
          </a:p>
          <a:p>
            <a:endParaRPr lang="en-US" dirty="0"/>
          </a:p>
          <a:p>
            <a:r>
              <a:rPr lang="en-US" dirty="0"/>
              <a:t>This includes education and training, respite care (no less than 30 days per year), counseling (very important when you consider the toll that caregiving can take), beneficiary travel, the monthly stipend (which is a financial benefit paid directly to the caregiver), access to health care via CHAMPVA health insurance (if otherwise uninsured). </a:t>
            </a:r>
          </a:p>
          <a:p>
            <a:endParaRPr lang="en-US" dirty="0"/>
          </a:p>
          <a:p>
            <a:r>
              <a:rPr lang="en-US" dirty="0"/>
              <a:t>Under Mission Act, Primary Family Caregivers are also eligible for financial planning and legal services. VA is actively working to establish a viable contract vehicle for these services. </a:t>
            </a:r>
          </a:p>
          <a:p>
            <a:endParaRPr lang="en-US" dirty="0"/>
          </a:p>
          <a:p>
            <a:r>
              <a:rPr lang="en-US" dirty="0"/>
              <a:t>Another thing I want to point out is that this program is a clinical program. So, participation in ongoing wellness contacts and annual reassessments are part of the program. Wellness contacts are conducted by clinical staff to help ensure the health and well-being of the Veteran and caregiver, monitor the caregiver’s continued ability to provide personal care services and identify any gaps as well as connect the caregiver and Veteran to any needed services and support. </a:t>
            </a:r>
          </a:p>
          <a:p>
            <a:endParaRPr lang="en-US" altLang="en-US" dirty="0">
              <a:ea typeface="Calibri" panose="020F0502020204030204" pitchFamily="34" charset="0"/>
              <a:cs typeface="Times New Roman" panose="02020603050405020304" pitchFamily="18" charset="0"/>
            </a:endParaRPr>
          </a:p>
        </p:txBody>
      </p:sp>
      <p:sp>
        <p:nvSpPr>
          <p:cNvPr id="166916" name="Slide Number Placeholder 3">
            <a:extLst>
              <a:ext uri="{FF2B5EF4-FFF2-40B4-BE49-F238E27FC236}">
                <a16:creationId xmlns:a16="http://schemas.microsoft.com/office/drawing/2014/main" id="{68580C82-0409-4D9F-86D9-78A7C2C9EA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1DCA3B2-34EA-4EB8-8D51-95DCAB740D7A}" type="slidenum">
              <a:rPr lang="en-US" altLang="en-US"/>
              <a:pPr/>
              <a:t>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152"/>
            <a:ext cx="7772400" cy="1984248"/>
          </a:xfrm>
        </p:spPr>
        <p:txBody>
          <a:bodyPr/>
          <a:lstStyle/>
          <a:p>
            <a:r>
              <a:rPr lang="en-US" dirty="0"/>
              <a:t>Click to edit Master title style</a:t>
            </a:r>
          </a:p>
        </p:txBody>
      </p:sp>
      <p:sp>
        <p:nvSpPr>
          <p:cNvPr id="3" name="Subtitle 2"/>
          <p:cNvSpPr>
            <a:spLocks noGrp="1"/>
          </p:cNvSpPr>
          <p:nvPr>
            <p:ph type="subTitle" idx="1" hasCustomPrompt="1"/>
          </p:nvPr>
        </p:nvSpPr>
        <p:spPr>
          <a:xfrm>
            <a:off x="228600" y="4191000"/>
            <a:ext cx="6400800" cy="1752600"/>
          </a:xfrm>
        </p:spPr>
        <p:txBody>
          <a:bodyPr>
            <a:norm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l">
              <a:spcBef>
                <a:spcPts val="0"/>
              </a:spcBef>
            </a:pPr>
            <a:r>
              <a:rPr lang="en-US" sz="2800" dirty="0">
                <a:latin typeface="Arial" panose="020B0604020202020204" pitchFamily="34" charset="0"/>
                <a:cs typeface="Arial" panose="020B0604020202020204" pitchFamily="34" charset="0"/>
              </a:rPr>
              <a:t>Presentation for:</a:t>
            </a:r>
          </a:p>
          <a:p>
            <a:pPr algn="l">
              <a:spcBef>
                <a:spcPts val="0"/>
              </a:spcBef>
            </a:pPr>
            <a:r>
              <a:rPr lang="en-US" sz="2800" dirty="0">
                <a:latin typeface="Arial" panose="020B0604020202020204" pitchFamily="34" charset="0"/>
                <a:cs typeface="Arial" panose="020B0604020202020204" pitchFamily="34" charset="0"/>
              </a:rPr>
              <a:t>Presented by:</a:t>
            </a:r>
          </a:p>
          <a:p>
            <a:pPr algn="l">
              <a:spcBef>
                <a:spcPts val="0"/>
              </a:spcBef>
            </a:pPr>
            <a:r>
              <a:rPr lang="en-US" sz="2800" dirty="0">
                <a:latin typeface="Arial" panose="020B0604020202020204" pitchFamily="34" charset="0"/>
                <a:cs typeface="Arial" panose="020B0604020202020204" pitchFamily="34" charset="0"/>
              </a:rPr>
              <a:t>Date of briefing:</a:t>
            </a:r>
          </a:p>
          <a:p>
            <a:endParaRPr lang="en-US" dirty="0"/>
          </a:p>
        </p:txBody>
      </p:sp>
      <p:sp>
        <p:nvSpPr>
          <p:cNvPr id="7" name="Slide Number Placeholder 5"/>
          <p:cNvSpPr txBox="1">
            <a:spLocks/>
          </p:cNvSpPr>
          <p:nvPr userDrawn="1"/>
        </p:nvSpPr>
        <p:spPr>
          <a:xfrm>
            <a:off x="6937830" y="640022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mtClean="0">
                <a:solidFill>
                  <a:prstClr val="white"/>
                </a:solidFill>
              </a:rPr>
              <a:pPr/>
              <a:t>‹#›</a:t>
            </a:fld>
            <a:endParaRPr lang="en-US" dirty="0">
              <a:solidFill>
                <a:prstClr val="white"/>
              </a:solidFill>
            </a:endParaRPr>
          </a:p>
        </p:txBody>
      </p:sp>
      <p:sp>
        <p:nvSpPr>
          <p:cNvPr id="6" name="Title 1"/>
          <p:cNvSpPr txBox="1">
            <a:spLocks/>
          </p:cNvSpPr>
          <p:nvPr userDrawn="1"/>
        </p:nvSpPr>
        <p:spPr>
          <a:xfrm>
            <a:off x="859971" y="457200"/>
            <a:ext cx="7772400" cy="1054100"/>
          </a:xfrm>
          <a:prstGeom prst="rect">
            <a:avLst/>
          </a:prstGeom>
        </p:spPr>
        <p:txBody>
          <a:bodyPr/>
          <a:lstStyle>
            <a:lvl1pPr algn="l" defTabSz="914400" rtl="0" eaLnBrk="1" latinLnBrk="0" hangingPunct="1">
              <a:spcBef>
                <a:spcPct val="0"/>
              </a:spcBef>
              <a:buNone/>
              <a:defRPr sz="4000" b="1" kern="1200" cap="all">
                <a:solidFill>
                  <a:schemeClr val="tx1"/>
                </a:solidFill>
                <a:latin typeface="Arial" pitchFamily="34" charset="0"/>
                <a:ea typeface="+mj-ea"/>
                <a:cs typeface="Arial" pitchFamily="34" charset="0"/>
              </a:defRPr>
            </a:lvl1pPr>
          </a:lstStyle>
          <a:p>
            <a:pPr>
              <a:defRPr/>
            </a:pPr>
            <a:r>
              <a:rPr lang="en-US" sz="3200" dirty="0"/>
              <a:t>VETERANS HEALTH ADMINISTRATION</a:t>
            </a:r>
          </a:p>
        </p:txBody>
      </p:sp>
      <p:sp>
        <p:nvSpPr>
          <p:cNvPr id="9" name="Footer Placeholder 8"/>
          <p:cNvSpPr>
            <a:spLocks noGrp="1"/>
          </p:cNvSpPr>
          <p:nvPr>
            <p:ph type="ftr" sz="quarter" idx="10"/>
          </p:nvPr>
        </p:nvSpPr>
        <p:spPr/>
        <p:txBody>
          <a:bodyPr/>
          <a:lstStyle/>
          <a:p>
            <a:pPr defTabSz="457200"/>
            <a:r>
              <a:rPr lang="it-IT"/>
              <a:t>Draft - Pre-Decisional Deliberative Document </a:t>
            </a:r>
          </a:p>
          <a:p>
            <a:pPr defTabSz="457200"/>
            <a:r>
              <a:rPr lang="it-IT"/>
              <a:t>Internal VA Use Only</a:t>
            </a:r>
            <a:endParaRPr lang="it-IT" dirty="0"/>
          </a:p>
        </p:txBody>
      </p:sp>
      <p:sp>
        <p:nvSpPr>
          <p:cNvPr id="10" name="Slide Number Placeholder 9"/>
          <p:cNvSpPr>
            <a:spLocks noGrp="1"/>
          </p:cNvSpPr>
          <p:nvPr>
            <p:ph type="sldNum" sz="quarter" idx="11"/>
          </p:nvPr>
        </p:nvSpPr>
        <p:spPr/>
        <p:txBody>
          <a:bodyPr/>
          <a:lstStyle/>
          <a:p>
            <a:pPr defTabSz="457200"/>
            <a:fld id="{D983F1FA-211D-3044-9E35-958DFBC26156}"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879020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a:solidFill>
            <a:schemeClr val="tx2"/>
          </a:solidFill>
        </p:spPr>
        <p:txBody>
          <a:bodyPr>
            <a:normAutofit/>
          </a:bodyPr>
          <a:lstStyle>
            <a:lvl1pPr>
              <a:defRPr sz="2400">
                <a:solidFill>
                  <a:schemeClr val="bg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838201"/>
            <a:ext cx="8229600" cy="52880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8" name="Footer Placeholder 7"/>
          <p:cNvSpPr>
            <a:spLocks noGrp="1"/>
          </p:cNvSpPr>
          <p:nvPr>
            <p:ph type="ftr" sz="quarter" idx="13"/>
          </p:nvPr>
        </p:nvSpPr>
        <p:spPr/>
        <p:txBody>
          <a:bodyPr/>
          <a:lstStyle/>
          <a:p>
            <a:pPr defTabSz="457200"/>
            <a:r>
              <a:rPr lang="it-IT"/>
              <a:t>Draft - Pre-Decisional Deliberative Document </a:t>
            </a:r>
          </a:p>
          <a:p>
            <a:pPr defTabSz="457200"/>
            <a:r>
              <a:rPr lang="it-IT"/>
              <a:t>Internal VA Use Only</a:t>
            </a:r>
            <a:endParaRPr lang="it-IT" dirty="0"/>
          </a:p>
        </p:txBody>
      </p:sp>
    </p:spTree>
    <p:extLst>
      <p:ext uri="{BB962C8B-B14F-4D97-AF65-F5344CB8AC3E}">
        <p14:creationId xmlns:p14="http://schemas.microsoft.com/office/powerpoint/2010/main" val="3242058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chemeClr val="tx2"/>
          </a:solidFill>
        </p:spPr>
        <p:txBody>
          <a:bodyPr>
            <a:normAutofit/>
          </a:bodyPr>
          <a:lstStyle>
            <a:lvl1pPr>
              <a:defRPr sz="2400">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3" name="Footer Placeholder 2"/>
          <p:cNvSpPr>
            <a:spLocks noGrp="1"/>
          </p:cNvSpPr>
          <p:nvPr>
            <p:ph type="ftr" sz="quarter" idx="13"/>
          </p:nvPr>
        </p:nvSpPr>
        <p:spPr/>
        <p:txBody>
          <a:bodyPr/>
          <a:lstStyle/>
          <a:p>
            <a:pPr defTabSz="457200"/>
            <a:r>
              <a:rPr lang="it-IT"/>
              <a:t>Draft - Pre-Decisional Deliberative Document </a:t>
            </a:r>
          </a:p>
          <a:p>
            <a:pPr defTabSz="457200"/>
            <a:r>
              <a:rPr lang="it-IT"/>
              <a:t>Internal VA Use Only</a:t>
            </a:r>
            <a:endParaRPr lang="it-IT" dirty="0"/>
          </a:p>
        </p:txBody>
      </p:sp>
    </p:spTree>
    <p:extLst>
      <p:ext uri="{BB962C8B-B14F-4D97-AF65-F5344CB8AC3E}">
        <p14:creationId xmlns:p14="http://schemas.microsoft.com/office/powerpoint/2010/main" val="2645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5" name="Footer Placeholder 4"/>
          <p:cNvSpPr>
            <a:spLocks noGrp="1"/>
          </p:cNvSpPr>
          <p:nvPr>
            <p:ph type="ftr" sz="quarter" idx="13"/>
          </p:nvPr>
        </p:nvSpPr>
        <p:spPr/>
        <p:txBody>
          <a:bodyPr/>
          <a:lstStyle/>
          <a:p>
            <a:pPr defTabSz="457200"/>
            <a:r>
              <a:rPr lang="it-IT"/>
              <a:t>Draft - Pre-Decisional Deliberative Document </a:t>
            </a:r>
          </a:p>
          <a:p>
            <a:pPr defTabSz="457200"/>
            <a:r>
              <a:rPr lang="it-IT"/>
              <a:t>Internal VA Use Only</a:t>
            </a:r>
            <a:endParaRPr lang="it-IT" dirty="0"/>
          </a:p>
        </p:txBody>
      </p:sp>
    </p:spTree>
    <p:extLst>
      <p:ext uri="{BB962C8B-B14F-4D97-AF65-F5344CB8AC3E}">
        <p14:creationId xmlns:p14="http://schemas.microsoft.com/office/powerpoint/2010/main" val="2174966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5" name="Footer Placeholder 4"/>
          <p:cNvSpPr>
            <a:spLocks noGrp="1"/>
          </p:cNvSpPr>
          <p:nvPr>
            <p:ph type="ftr" sz="quarter" idx="13"/>
          </p:nvPr>
        </p:nvSpPr>
        <p:spPr/>
        <p:txBody>
          <a:bodyPr/>
          <a:lstStyle/>
          <a:p>
            <a:pPr defTabSz="457200"/>
            <a:r>
              <a:rPr lang="it-IT"/>
              <a:t>Draft - Pre-Decisional Deliberative Document </a:t>
            </a:r>
          </a:p>
          <a:p>
            <a:pPr defTabSz="457200"/>
            <a:r>
              <a:rPr lang="it-IT"/>
              <a:t>Internal VA Use Only</a:t>
            </a:r>
            <a:endParaRPr lang="it-IT" dirty="0"/>
          </a:p>
        </p:txBody>
      </p:sp>
    </p:spTree>
    <p:extLst>
      <p:ext uri="{BB962C8B-B14F-4D97-AF65-F5344CB8AC3E}">
        <p14:creationId xmlns:p14="http://schemas.microsoft.com/office/powerpoint/2010/main" val="4056419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18C069A-3935-4F9A-8356-3B87CF64D458}"/>
              </a:ext>
            </a:extLst>
          </p:cNvPr>
          <p:cNvSpPr>
            <a:spLocks noGrp="1"/>
          </p:cNvSpPr>
          <p:nvPr>
            <p:ph type="sldNum" sz="quarter" idx="10"/>
          </p:nvPr>
        </p:nvSpPr>
        <p:spPr/>
        <p:txBody>
          <a:bodyPr/>
          <a:lstStyle>
            <a:lvl1pPr defTabSz="914400">
              <a:defRPr/>
            </a:lvl1pPr>
          </a:lstStyle>
          <a:p>
            <a:fld id="{5855C88C-D8BE-4E7C-96FE-0DD9C97E8470}" type="slidenum">
              <a:rPr lang="en-US" altLang="en-US"/>
              <a:pPr/>
              <a:t>‹#›</a:t>
            </a:fld>
            <a:endParaRPr lang="en-US" altLang="en-US" dirty="0"/>
          </a:p>
        </p:txBody>
      </p:sp>
      <p:sp>
        <p:nvSpPr>
          <p:cNvPr id="3" name="Footer Placeholder 4">
            <a:extLst>
              <a:ext uri="{FF2B5EF4-FFF2-40B4-BE49-F238E27FC236}">
                <a16:creationId xmlns:a16="http://schemas.microsoft.com/office/drawing/2014/main" id="{1050A645-A14A-4BB6-BF46-4521DF4B826A}"/>
              </a:ext>
            </a:extLst>
          </p:cNvPr>
          <p:cNvSpPr>
            <a:spLocks noGrp="1"/>
          </p:cNvSpPr>
          <p:nvPr>
            <p:ph type="ftr" sz="quarter" idx="11"/>
          </p:nvPr>
        </p:nvSpPr>
        <p:spPr/>
        <p:txBody>
          <a:bodyPr/>
          <a:lstStyle>
            <a:lvl1pPr algn="ctr">
              <a:defRPr sz="1200">
                <a:solidFill>
                  <a:schemeClr val="bg1"/>
                </a:solidFill>
              </a:defRPr>
            </a:lvl1pPr>
          </a:lstStyle>
          <a:p>
            <a:pPr>
              <a:defRPr/>
            </a:pPr>
            <a:r>
              <a:rPr lang="it-IT"/>
              <a:t>Draft - Pre-Decisional Deliberative Document </a:t>
            </a:r>
          </a:p>
          <a:p>
            <a:pPr>
              <a:defRPr/>
            </a:pPr>
            <a:r>
              <a:rPr lang="it-IT"/>
              <a:t>Internal VA Use Only</a:t>
            </a:r>
          </a:p>
        </p:txBody>
      </p:sp>
    </p:spTree>
    <p:extLst>
      <p:ext uri="{BB962C8B-B14F-4D97-AF65-F5344CB8AC3E}">
        <p14:creationId xmlns:p14="http://schemas.microsoft.com/office/powerpoint/2010/main" val="381621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chemeClr val="tx2"/>
          </a:solidFill>
        </p:spPr>
        <p:txBody>
          <a:bodyPr>
            <a:normAutofit/>
          </a:bodyPr>
          <a:lstStyle>
            <a:lvl1pPr>
              <a:defRPr sz="1800">
                <a:solidFill>
                  <a:schemeClr val="bg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990600"/>
            <a:ext cx="8229600" cy="4876800"/>
          </a:xfrm>
        </p:spPr>
        <p:txBody>
          <a:bodyPr anchor="ctr">
            <a:normAutofit/>
          </a:bodyPr>
          <a:lstStyle>
            <a:lvl1pPr marL="0" indent="0" algn="ctr">
              <a:buNone/>
              <a:defRPr sz="2700"/>
            </a:lvl1pPr>
            <a:lvl2pPr marL="260604" indent="-260604" algn="ctr">
              <a:spcBef>
                <a:spcPts val="360"/>
              </a:spcBef>
              <a:buFont typeface="Arial" panose="020B0604020202020204" pitchFamily="34" charset="0"/>
              <a:buChar char="•"/>
              <a:defRPr sz="2700"/>
            </a:lvl2pPr>
            <a:lvl3pPr marL="555498" indent="-212598" algn="ctr">
              <a:spcBef>
                <a:spcPts val="324"/>
              </a:spcBef>
              <a:buFont typeface="Arial" panose="020B0604020202020204" pitchFamily="34" charset="0"/>
              <a:buChar char="–"/>
              <a:defRPr sz="2700"/>
            </a:lvl3pPr>
            <a:lvl4pPr marL="857250" indent="-171450" algn="ctr">
              <a:spcBef>
                <a:spcPts val="288"/>
              </a:spcBef>
              <a:buFont typeface="Arial" panose="020B0604020202020204" pitchFamily="34" charset="0"/>
              <a:buChar char="•"/>
              <a:defRPr sz="2700"/>
            </a:lvl4pPr>
            <a:lvl5pPr marL="1200150" indent="-171450" algn="ctr">
              <a:buFont typeface="Arial" panose="020B0604020202020204" pitchFamily="34" charset="0"/>
              <a:buChar char="–"/>
              <a:defRPr sz="2700"/>
            </a:lvl5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8" name="Footer Placeholder 7"/>
          <p:cNvSpPr>
            <a:spLocks noGrp="1"/>
          </p:cNvSpPr>
          <p:nvPr>
            <p:ph type="ftr" sz="quarter" idx="13"/>
          </p:nvPr>
        </p:nvSpPr>
        <p:spPr/>
        <p:txBody>
          <a:bodyPr/>
          <a:lstStyle/>
          <a:p>
            <a:pPr defTabSz="342900"/>
            <a:r>
              <a:rPr lang="it-IT"/>
              <a:t>Draft - Pre-Decisional Deliberative Document </a:t>
            </a:r>
          </a:p>
          <a:p>
            <a:pPr defTabSz="342900"/>
            <a:r>
              <a:rPr lang="it-IT"/>
              <a:t>Internal VA Use Only</a:t>
            </a:r>
          </a:p>
        </p:txBody>
      </p:sp>
    </p:spTree>
    <p:extLst>
      <p:ext uri="{BB962C8B-B14F-4D97-AF65-F5344CB8AC3E}">
        <p14:creationId xmlns:p14="http://schemas.microsoft.com/office/powerpoint/2010/main" val="1978134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458E45-1875-6342-BF4B-D4EB3A67EC0D}"/>
              </a:ext>
            </a:extLst>
          </p:cNvPr>
          <p:cNvSpPr/>
          <p:nvPr userDrawn="1"/>
        </p:nvSpPr>
        <p:spPr>
          <a:xfrm>
            <a:off x="0" y="2"/>
            <a:ext cx="9144000" cy="68580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13" dirty="0">
              <a:solidFill>
                <a:srgbClr val="000000"/>
              </a:solidFill>
            </a:endParaRPr>
          </a:p>
        </p:txBody>
      </p:sp>
      <p:graphicFrame>
        <p:nvGraphicFramePr>
          <p:cNvPr id="4" name="Object 3" hidden="1"/>
          <p:cNvGraphicFramePr>
            <a:graphicFrameLocks noChangeAspect="1"/>
          </p:cNvGraphicFramePr>
          <p:nvPr userDrawn="1">
            <p:custDataLst>
              <p:tags r:id="rId2"/>
            </p:custData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1035"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9" y="1593"/>
                        <a:ext cx="1587" cy="1587"/>
                      </a:xfrm>
                      <a:prstGeom prst="rect">
                        <a:avLst/>
                      </a:prstGeom>
                    </p:spPr>
                  </p:pic>
                </p:oleObj>
              </mc:Fallback>
            </mc:AlternateContent>
          </a:graphicData>
        </a:graphic>
      </p:graphicFrame>
      <p:sp>
        <p:nvSpPr>
          <p:cNvPr id="2" name="Title 1"/>
          <p:cNvSpPr>
            <a:spLocks noGrp="1"/>
          </p:cNvSpPr>
          <p:nvPr>
            <p:ph type="ctrTitle"/>
          </p:nvPr>
        </p:nvSpPr>
        <p:spPr>
          <a:xfrm>
            <a:off x="752390" y="1361281"/>
            <a:ext cx="7514789" cy="4223250"/>
          </a:xfrm>
        </p:spPr>
        <p:txBody>
          <a:bodyPr>
            <a:normAutofit/>
          </a:bodyPr>
          <a:lstStyle>
            <a:lvl1pPr algn="l">
              <a:defRPr sz="3713">
                <a:solidFill>
                  <a:schemeClr val="bg1"/>
                </a:solidFill>
              </a:defRPr>
            </a:lvl1pPr>
          </a:lstStyle>
          <a:p>
            <a:r>
              <a:rPr lang="en-US" dirty="0"/>
              <a:t>Click to edit Master title style</a:t>
            </a:r>
          </a:p>
        </p:txBody>
      </p:sp>
      <p:sp>
        <p:nvSpPr>
          <p:cNvPr id="7" name="Slide Number Placeholder 5"/>
          <p:cNvSpPr txBox="1">
            <a:spLocks/>
          </p:cNvSpPr>
          <p:nvPr userDrawn="1"/>
        </p:nvSpPr>
        <p:spPr>
          <a:xfrm>
            <a:off x="6937831" y="6400236"/>
            <a:ext cx="2133600" cy="365125"/>
          </a:xfrm>
          <a:prstGeom prst="rect">
            <a:avLst/>
          </a:prstGeom>
        </p:spPr>
        <p:txBody>
          <a:bodyPr vert="horz" lIns="51435" tIns="25718" rIns="51435" bIns="25718"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z="675" smtClean="0">
                <a:solidFill>
                  <a:prstClr val="white"/>
                </a:solidFill>
              </a:rPr>
              <a:pPr/>
              <a:t>‹#›</a:t>
            </a:fld>
            <a:endParaRPr lang="en-US" sz="675" dirty="0">
              <a:solidFill>
                <a:prstClr val="white"/>
              </a:solidFill>
            </a:endParaRPr>
          </a:p>
        </p:txBody>
      </p:sp>
      <p:pic>
        <p:nvPicPr>
          <p:cNvPr id="10" name="Picture 9">
            <a:extLst>
              <a:ext uri="{FF2B5EF4-FFF2-40B4-BE49-F238E27FC236}">
                <a16:creationId xmlns:a16="http://schemas.microsoft.com/office/drawing/2014/main" id="{9DA6BBF0-4C99-9E43-A268-9808FEC5BF9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67200" y="5463378"/>
            <a:ext cx="2590801" cy="556422"/>
          </a:xfrm>
          <a:prstGeom prst="rect">
            <a:avLst/>
          </a:prstGeom>
        </p:spPr>
      </p:pic>
      <p:pic>
        <p:nvPicPr>
          <p:cNvPr id="12" name="Picture 2">
            <a:extLst>
              <a:ext uri="{FF2B5EF4-FFF2-40B4-BE49-F238E27FC236}">
                <a16:creationId xmlns:a16="http://schemas.microsoft.com/office/drawing/2014/main" id="{1CBEA35C-87BD-104C-9408-47C9ECD262C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1074653" y="5464313"/>
            <a:ext cx="2117894" cy="5691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3022069" y="6342744"/>
            <a:ext cx="2975429" cy="230832"/>
          </a:xfrm>
          <a:prstGeom prst="rect">
            <a:avLst/>
          </a:prstGeom>
          <a:noFill/>
        </p:spPr>
        <p:txBody>
          <a:bodyPr wrap="square" rtlCol="0">
            <a:spAutoFit/>
          </a:bodyPr>
          <a:lstStyle/>
          <a:p>
            <a:pPr algn="ctr"/>
            <a:r>
              <a:rPr lang="en-US" sz="900" dirty="0"/>
              <a:t>For Informational Purposes Only</a:t>
            </a:r>
          </a:p>
        </p:txBody>
      </p:sp>
      <p:grpSp>
        <p:nvGrpSpPr>
          <p:cNvPr id="14" name="Group 13"/>
          <p:cNvGrpSpPr/>
          <p:nvPr userDrawn="1"/>
        </p:nvGrpSpPr>
        <p:grpSpPr>
          <a:xfrm>
            <a:off x="0" y="1371600"/>
            <a:ext cx="8263548" cy="2895600"/>
            <a:chOff x="0" y="1295400"/>
            <a:chExt cx="8263548" cy="2895600"/>
          </a:xfrm>
        </p:grpSpPr>
        <p:sp>
          <p:nvSpPr>
            <p:cNvPr id="6" name="Isosceles Triangle 5"/>
            <p:cNvSpPr/>
            <p:nvPr userDrawn="1"/>
          </p:nvSpPr>
          <p:spPr>
            <a:xfrm rot="10800000">
              <a:off x="7086599" y="2895600"/>
              <a:ext cx="1176948" cy="1295400"/>
            </a:xfrm>
            <a:prstGeom prst="triangle">
              <a:avLst>
                <a:gd name="adj" fmla="val 100000"/>
              </a:avLst>
            </a:prstGeom>
            <a:gradFill>
              <a:gsLst>
                <a:gs pos="0">
                  <a:schemeClr val="bg1">
                    <a:lumMod val="95000"/>
                  </a:schemeClr>
                </a:gs>
                <a:gs pos="100000">
                  <a:schemeClr val="tx1">
                    <a:lumMod val="50000"/>
                    <a:lumOff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Rectangle 2"/>
            <p:cNvSpPr/>
            <p:nvPr userDrawn="1"/>
          </p:nvSpPr>
          <p:spPr>
            <a:xfrm>
              <a:off x="0" y="1295400"/>
              <a:ext cx="8263548" cy="1600200"/>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1" y="3476508"/>
              <a:ext cx="6705600" cy="45719"/>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1401224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140677"/>
            <a:ext cx="9144000" cy="731838"/>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dirty="0">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9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3. VA-PRIMARY-HORIZONTAL-WHITE-VECTOR2.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290974" y="6271406"/>
            <a:ext cx="2209800" cy="491986"/>
          </a:xfrm>
          <a:prstGeom prst="rect">
            <a:avLst/>
          </a:prstGeom>
        </p:spPr>
      </p:pic>
      <p:sp>
        <p:nvSpPr>
          <p:cNvPr id="6" name="Slide Number Placeholder 5"/>
          <p:cNvSpPr>
            <a:spLocks noGrp="1"/>
          </p:cNvSpPr>
          <p:nvPr userDrawn="1">
            <p:ph type="sldNum" sz="quarter" idx="4"/>
          </p:nvPr>
        </p:nvSpPr>
        <p:spPr>
          <a:xfrm>
            <a:off x="6937830" y="6400229"/>
            <a:ext cx="2133600" cy="365125"/>
          </a:xfrm>
          <a:prstGeom prst="rect">
            <a:avLst/>
          </a:prstGeom>
        </p:spPr>
        <p:txBody>
          <a:bodyPr vert="horz" lIns="91440" tIns="45720" rIns="91440" bIns="45720" rtlCol="0" anchor="ctr"/>
          <a:lstStyle>
            <a:lvl1pPr algn="r">
              <a:defRPr sz="1200">
                <a:solidFill>
                  <a:schemeClr val="bg1"/>
                </a:solidFill>
              </a:defRPr>
            </a:lvl1pPr>
          </a:lstStyle>
          <a:p>
            <a:pPr defTabSz="457200"/>
            <a:fld id="{D983F1FA-211D-3044-9E35-958DFBC26156}" type="slidenum">
              <a:rPr lang="en-US" smtClean="0">
                <a:solidFill>
                  <a:prstClr val="white"/>
                </a:solidFill>
              </a:rPr>
              <a:pPr defTabSz="457200"/>
              <a:t>‹#›</a:t>
            </a:fld>
            <a:endParaRPr lang="en-US" dirty="0">
              <a:solidFill>
                <a:prstClr val="white"/>
              </a:solidFill>
            </a:endParaRPr>
          </a:p>
        </p:txBody>
      </p:sp>
      <p:pic>
        <p:nvPicPr>
          <p:cNvPr id="10" name="Picture 2" descr="C:\Users\vacoGrovem\AppData\Local\Microsoft\Windows\Temporary Internet Files\Content.Outlook\83QVOJUE\CHOOSE-VA-rev.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0" y="6172200"/>
            <a:ext cx="2037558" cy="54864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4"/>
          <p:cNvSpPr>
            <a:spLocks noGrp="1"/>
          </p:cNvSpPr>
          <p:nvPr>
            <p:ph type="ftr" sz="quarter" idx="3"/>
          </p:nvPr>
        </p:nvSpPr>
        <p:spPr>
          <a:xfrm>
            <a:off x="2189958" y="6356441"/>
            <a:ext cx="4101016" cy="365125"/>
          </a:xfrm>
          <a:prstGeom prst="rect">
            <a:avLst/>
          </a:prstGeom>
        </p:spPr>
        <p:txBody>
          <a:bodyPr lIns="91440" tIns="45720" rIns="91440" bIns="45720"/>
          <a:lstStyle>
            <a:lvl1pPr algn="ctr">
              <a:defRPr lang="it-IT" sz="1200" kern="1200" dirty="0" smtClean="0">
                <a:solidFill>
                  <a:prstClr val="white"/>
                </a:solidFill>
                <a:latin typeface="+mn-lt"/>
                <a:ea typeface="+mn-ea"/>
                <a:cs typeface="+mn-cs"/>
              </a:defRPr>
            </a:lvl1pPr>
          </a:lstStyle>
          <a:p>
            <a:pPr defTabSz="457200"/>
            <a:r>
              <a:rPr lang="it-IT" dirty="0"/>
              <a:t>Draft - Pre-Decisional Deliberative Document </a:t>
            </a:r>
          </a:p>
          <a:p>
            <a:pPr defTabSz="457200"/>
            <a:r>
              <a:rPr lang="it-IT" dirty="0"/>
              <a:t>Internal VA Use Only</a:t>
            </a:r>
          </a:p>
        </p:txBody>
      </p:sp>
    </p:spTree>
    <p:extLst>
      <p:ext uri="{BB962C8B-B14F-4D97-AF65-F5344CB8AC3E}">
        <p14:creationId xmlns:p14="http://schemas.microsoft.com/office/powerpoint/2010/main" val="2781389775"/>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Lst>
  <p:hf hdr="0" dt="0"/>
  <p:txStyles>
    <p:titleStyle>
      <a:lvl1pPr algn="ctr" defTabSz="457200" rtl="0" eaLnBrk="1" latinLnBrk="0" hangingPunct="1">
        <a:spcBef>
          <a:spcPct val="0"/>
        </a:spcBef>
        <a:buNone/>
        <a:defRPr sz="400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caregiver.va.gov/"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hyperlink" Target="https://www.blogs.va.gov/VAntage/72531/new-suicide-prevention-toolkit-caregivers/" TargetMode="Externa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aregiver.va.gov/pdfs/CSP-Caregiving-During-COVID-19_TipSheet-23April-2020.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caregiver.va.gov/"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caregiver.va.gov/"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CFB4DFFD-4C73-433E-817E-DFD157D1899F}"/>
              </a:ext>
            </a:extLst>
          </p:cNvPr>
          <p:cNvSpPr>
            <a:spLocks noGrp="1"/>
          </p:cNvSpPr>
          <p:nvPr>
            <p:ph type="subTitle" idx="4294967295"/>
          </p:nvPr>
        </p:nvSpPr>
        <p:spPr>
          <a:xfrm>
            <a:off x="0" y="4038600"/>
            <a:ext cx="8458200" cy="1676400"/>
          </a:xfrm>
          <a:prstGeom prst="rect">
            <a:avLst/>
          </a:prstGeom>
        </p:spPr>
        <p:txBody>
          <a:bodyPr/>
          <a:lstStyle/>
          <a:p>
            <a:pPr marL="0" indent="0" algn="l" defTabSz="914400" eaLnBrk="1" hangingPunct="1">
              <a:spcBef>
                <a:spcPts val="0"/>
              </a:spcBef>
              <a:buNone/>
              <a:defRPr/>
            </a:pPr>
            <a:r>
              <a:rPr lang="en-US" sz="1600" b="1" dirty="0">
                <a:solidFill>
                  <a:prstClr val="black">
                    <a:tint val="75000"/>
                  </a:prstClr>
                </a:solidFill>
                <a:latin typeface="Arial" panose="020B0604020202020204" pitchFamily="34" charset="0"/>
                <a:cs typeface="Arial" panose="020B0604020202020204" pitchFamily="34" charset="0"/>
              </a:rPr>
              <a:t> </a:t>
            </a:r>
          </a:p>
          <a:p>
            <a:pPr marL="0" indent="0" algn="l" defTabSz="914400" eaLnBrk="1" hangingPunct="1">
              <a:spcBef>
                <a:spcPts val="0"/>
              </a:spcBef>
              <a:buNone/>
              <a:defRPr/>
            </a:pPr>
            <a:endParaRPr lang="en-US" sz="2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77ADB6B-44C8-4A0C-8960-E3CF718773DC}"/>
              </a:ext>
            </a:extLst>
          </p:cNvPr>
          <p:cNvSpPr txBox="1"/>
          <p:nvPr/>
        </p:nvSpPr>
        <p:spPr>
          <a:xfrm>
            <a:off x="257629" y="2329190"/>
            <a:ext cx="7086600"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VA CAREGIVER SUPPORT PROGRAM</a:t>
            </a:r>
          </a:p>
        </p:txBody>
      </p:sp>
      <p:sp>
        <p:nvSpPr>
          <p:cNvPr id="8" name="TextBox 7">
            <a:extLst>
              <a:ext uri="{FF2B5EF4-FFF2-40B4-BE49-F238E27FC236}">
                <a16:creationId xmlns:a16="http://schemas.microsoft.com/office/drawing/2014/main" id="{DBD972F4-8DFF-4F3A-BF3B-56466D1AD885}"/>
              </a:ext>
            </a:extLst>
          </p:cNvPr>
          <p:cNvSpPr txBox="1"/>
          <p:nvPr/>
        </p:nvSpPr>
        <p:spPr>
          <a:xfrm>
            <a:off x="457200" y="3028890"/>
            <a:ext cx="5929313"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CSP High-Level Overview &amp; Program Update </a:t>
            </a:r>
          </a:p>
        </p:txBody>
      </p:sp>
      <p:sp>
        <p:nvSpPr>
          <p:cNvPr id="9" name="TextBox 8">
            <a:extLst>
              <a:ext uri="{FF2B5EF4-FFF2-40B4-BE49-F238E27FC236}">
                <a16:creationId xmlns:a16="http://schemas.microsoft.com/office/drawing/2014/main" id="{A8F7049D-E64D-463B-AE82-413FA9E98549}"/>
              </a:ext>
            </a:extLst>
          </p:cNvPr>
          <p:cNvSpPr txBox="1"/>
          <p:nvPr/>
        </p:nvSpPr>
        <p:spPr>
          <a:xfrm>
            <a:off x="272143" y="4553634"/>
            <a:ext cx="6295571" cy="369332"/>
          </a:xfrm>
          <a:prstGeom prst="rect">
            <a:avLst/>
          </a:prstGeom>
          <a:noFill/>
        </p:spPr>
        <p:txBody>
          <a:bodyPr wrap="square" rtlCol="0">
            <a:spAutoFit/>
          </a:bodyPr>
          <a:lstStyle/>
          <a:p>
            <a:r>
              <a:rPr lang="en-US" dirty="0"/>
              <a:t>Presented by: Dr. Colleen Richardson, Executive Director, CSP</a:t>
            </a:r>
          </a:p>
        </p:txBody>
      </p:sp>
    </p:spTree>
    <p:extLst>
      <p:ext uri="{BB962C8B-B14F-4D97-AF65-F5344CB8AC3E}">
        <p14:creationId xmlns:p14="http://schemas.microsoft.com/office/powerpoint/2010/main" val="1640369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2BC7E5-6244-430C-8A68-AD52E96B6A1F}"/>
              </a:ext>
            </a:extLst>
          </p:cNvPr>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High-level Steps of the Application Process</a:t>
            </a:r>
            <a:endParaRPr lang="en-US" sz="2800" dirty="0"/>
          </a:p>
        </p:txBody>
      </p:sp>
      <p:sp>
        <p:nvSpPr>
          <p:cNvPr id="4" name="Slide Number Placeholder 3">
            <a:extLst>
              <a:ext uri="{FF2B5EF4-FFF2-40B4-BE49-F238E27FC236}">
                <a16:creationId xmlns:a16="http://schemas.microsoft.com/office/drawing/2014/main" id="{6F2BE1AB-DA4F-4671-AE00-86BF9EA74FC6}"/>
              </a:ext>
            </a:extLst>
          </p:cNvPr>
          <p:cNvSpPr>
            <a:spLocks noGrp="1"/>
          </p:cNvSpPr>
          <p:nvPr>
            <p:ph type="sldNum" sz="quarter" idx="10"/>
          </p:nvPr>
        </p:nvSpPr>
        <p:spPr>
          <a:xfrm>
            <a:off x="8686800" y="6400800"/>
            <a:ext cx="384175"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914400" rtl="0" eaLnBrk="0" fontAlgn="base" hangingPunct="0">
              <a:spcBef>
                <a:spcPct val="0"/>
              </a:spcBef>
              <a:spcAft>
                <a:spcPct val="0"/>
              </a:spcAft>
              <a:defRPr sz="1200" kern="1200">
                <a:solidFill>
                  <a:srgbClr val="FFFFFF"/>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6754085F-64F4-4DD2-9AE4-831338FF97B2}" type="slidenum">
              <a:rPr lang="en-US" altLang="en-US" smtClean="0"/>
              <a:pPr/>
              <a:t>10</a:t>
            </a:fld>
            <a:endParaRPr lang="en-US" altLang="en-US" dirty="0">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1E37F38B-E7F8-464C-8C47-1679C070FA05}"/>
              </a:ext>
            </a:extLst>
          </p:cNvPr>
          <p:cNvSpPr txBox="1">
            <a:spLocks/>
          </p:cNvSpPr>
          <p:nvPr/>
        </p:nvSpPr>
        <p:spPr bwMode="auto">
          <a:xfrm>
            <a:off x="304800" y="838200"/>
            <a:ext cx="8382000"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7472" indent="-347472"/>
            <a:r>
              <a:rPr lang="en-US" dirty="0">
                <a:latin typeface="Arial" panose="020B0604020202020204" pitchFamily="34" charset="0"/>
                <a:cs typeface="Arial" panose="020B0604020202020204" pitchFamily="34" charset="0"/>
              </a:rPr>
              <a:t>Once the Veteran’s application is received by the Caregiver Support Program (CSP), a preliminary review will be performed.  </a:t>
            </a:r>
          </a:p>
          <a:p>
            <a:pPr marL="347472" indent="-347472"/>
            <a:r>
              <a:rPr lang="en-US" dirty="0">
                <a:latin typeface="Arial" panose="020B0604020202020204" pitchFamily="34" charset="0"/>
                <a:cs typeface="Arial" panose="020B0604020202020204" pitchFamily="34" charset="0"/>
              </a:rPr>
              <a:t>A Veteran assessment, a functional assessment, and a caregiver assessment will be scheduled and completed by the CSP team.</a:t>
            </a:r>
          </a:p>
          <a:p>
            <a:pPr marL="347472" indent="-347472"/>
            <a:r>
              <a:rPr lang="en-US" dirty="0">
                <a:latin typeface="Arial" panose="020B0604020202020204" pitchFamily="34" charset="0"/>
                <a:cs typeface="Arial" panose="020B0604020202020204" pitchFamily="34" charset="0"/>
              </a:rPr>
              <a:t>The CSP team will collaborate with the Veteran’s Primary Care Provider to obtain input regarding the Veteran’s needs.</a:t>
            </a:r>
            <a:r>
              <a:rPr lang="en-US" strike="sngStrike" dirty="0">
                <a:latin typeface="Arial" panose="020B0604020202020204" pitchFamily="34" charset="0"/>
                <a:cs typeface="Arial" panose="020B0604020202020204" pitchFamily="34" charset="0"/>
              </a:rPr>
              <a:t> </a:t>
            </a:r>
          </a:p>
          <a:p>
            <a:pPr marL="347472" indent="-347472"/>
            <a:r>
              <a:rPr lang="en-US" dirty="0">
                <a:latin typeface="Arial" panose="020B0604020202020204" pitchFamily="34" charset="0"/>
                <a:cs typeface="Arial" panose="020B0604020202020204" pitchFamily="34" charset="0"/>
              </a:rPr>
              <a:t>The completed assessments are</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then reviewed by a VISN Centralized Eligibility Appeals Team (CEAT) to determine</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initial</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eligibility.  </a:t>
            </a:r>
          </a:p>
          <a:p>
            <a:pPr marL="347472" indent="-347472"/>
            <a:r>
              <a:rPr lang="en-US" dirty="0">
                <a:latin typeface="Arial" panose="020B0604020202020204" pitchFamily="34" charset="0"/>
                <a:cs typeface="Arial" panose="020B0604020202020204" pitchFamily="34" charset="0"/>
              </a:rPr>
              <a:t>Once initial</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eligibility is established, the caregiver is referred to training, and when complete, a home-care assessment will take place.</a:t>
            </a:r>
          </a:p>
          <a:p>
            <a:pPr marL="347472" indent="-347472"/>
            <a:r>
              <a:rPr lang="en-US" dirty="0">
                <a:latin typeface="Arial" panose="020B0604020202020204" pitchFamily="34" charset="0"/>
                <a:cs typeface="Arial" panose="020B0604020202020204" pitchFamily="34" charset="0"/>
              </a:rPr>
              <a:t>The CEAT receives verification of caregiver training and results of home-care assessment and makes the final eligibility determination and</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stipend level (Level 1 or Level 2).</a:t>
            </a:r>
          </a:p>
          <a:p>
            <a:pPr marL="0" indent="0">
              <a:buNone/>
            </a:pPr>
            <a:endParaRPr lang="en-US" sz="1800" dirty="0"/>
          </a:p>
        </p:txBody>
      </p:sp>
      <p:sp>
        <p:nvSpPr>
          <p:cNvPr id="7" name="Footer Placeholder 4">
            <a:extLst>
              <a:ext uri="{FF2B5EF4-FFF2-40B4-BE49-F238E27FC236}">
                <a16:creationId xmlns:a16="http://schemas.microsoft.com/office/drawing/2014/main" id="{924C47AD-B87C-4CAA-A23B-7CD711C61E9A}"/>
              </a:ext>
            </a:extLst>
          </p:cNvPr>
          <p:cNvSpPr>
            <a:spLocks noGrp="1" noChangeArrowheads="1"/>
          </p:cNvSpPr>
          <p:nvPr>
            <p:ph type="ftr" sz="quarter" idx="11"/>
          </p:nvPr>
        </p:nvSpPr>
        <p:spPr bwMode="auto">
          <a:xfrm>
            <a:off x="2190750" y="6356350"/>
            <a:ext cx="410051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defTabSz="457200" rtl="0" eaLnBrk="0" fontAlgn="base" hangingPunct="0">
              <a:spcBef>
                <a:spcPct val="0"/>
              </a:spcBef>
              <a:spcAft>
                <a:spcPct val="0"/>
              </a:spcAft>
              <a:defRPr sz="1200"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r>
              <a:rPr lang="it-IT" dirty="0"/>
              <a:t>Informational Purposes Only</a:t>
            </a:r>
          </a:p>
          <a:p>
            <a:pPr>
              <a:defRPr/>
            </a:pPr>
            <a:endParaRPr lang="it-IT" altLang="en-US" sz="12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406823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E98B-120F-4FC1-B4FC-5322FF2F3FE0}"/>
              </a:ext>
            </a:extLst>
          </p:cNvPr>
          <p:cNvSpPr>
            <a:spLocks noGrp="1"/>
          </p:cNvSpPr>
          <p:nvPr>
            <p:ph type="title"/>
          </p:nvPr>
        </p:nvSpPr>
        <p:spPr/>
        <p:txBody>
          <a:bodyPr/>
          <a:lstStyle/>
          <a:p>
            <a:r>
              <a:rPr lang="en-US" dirty="0"/>
              <a:t>How To Apply</a:t>
            </a:r>
          </a:p>
        </p:txBody>
      </p:sp>
      <p:sp>
        <p:nvSpPr>
          <p:cNvPr id="3" name="Slide Number Placeholder 2">
            <a:extLst>
              <a:ext uri="{FF2B5EF4-FFF2-40B4-BE49-F238E27FC236}">
                <a16:creationId xmlns:a16="http://schemas.microsoft.com/office/drawing/2014/main" id="{66E78841-513C-42B6-B361-8A8EFF4B30F6}"/>
              </a:ext>
            </a:extLst>
          </p:cNvPr>
          <p:cNvSpPr>
            <a:spLocks noGrp="1"/>
          </p:cNvSpPr>
          <p:nvPr>
            <p:ph type="sldNum" sz="quarter" idx="12"/>
          </p:nvPr>
        </p:nvSpPr>
        <p:spPr/>
        <p:txBody>
          <a:bodyPr/>
          <a:lstStyle/>
          <a:p>
            <a:fld id="{D983F1FA-211D-3044-9E35-958DFBC26156}" type="slidenum">
              <a:rPr lang="en-US" smtClean="0">
                <a:solidFill>
                  <a:prstClr val="white"/>
                </a:solidFill>
              </a:rPr>
              <a:pPr/>
              <a:t>11</a:t>
            </a:fld>
            <a:endParaRPr lang="en-US" dirty="0">
              <a:solidFill>
                <a:prstClr val="white"/>
              </a:solidFill>
            </a:endParaRPr>
          </a:p>
        </p:txBody>
      </p:sp>
      <p:sp>
        <p:nvSpPr>
          <p:cNvPr id="5" name="Rectangle 4">
            <a:extLst>
              <a:ext uri="{FF2B5EF4-FFF2-40B4-BE49-F238E27FC236}">
                <a16:creationId xmlns:a16="http://schemas.microsoft.com/office/drawing/2014/main" id="{F71B465B-D099-4D73-B0F1-D554274CDC57}"/>
              </a:ext>
            </a:extLst>
          </p:cNvPr>
          <p:cNvSpPr/>
          <p:nvPr/>
        </p:nvSpPr>
        <p:spPr>
          <a:xfrm>
            <a:off x="0" y="952004"/>
            <a:ext cx="9071430" cy="4493538"/>
          </a:xfrm>
          <a:prstGeom prst="rect">
            <a:avLst/>
          </a:prstGeom>
        </p:spPr>
        <p:txBody>
          <a:bodyPr wrap="square">
            <a:spAutoFit/>
          </a:bodyPr>
          <a:lstStyle/>
          <a:p>
            <a:pPr lvl="1"/>
            <a:r>
              <a:rPr lang="en-US" sz="2200" b="1" dirty="0">
                <a:latin typeface="Arial" panose="020B0604020202020204" pitchFamily="34" charset="0"/>
                <a:cs typeface="Arial" panose="020B0604020202020204" pitchFamily="34" charset="0"/>
              </a:rPr>
              <a:t>Veterans and Caregivers may apply for PCAFC in three ways:</a:t>
            </a:r>
          </a:p>
          <a:p>
            <a:pPr lvl="1"/>
            <a:endParaRPr lang="en-US" sz="2200" b="1" dirty="0">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
            </a:pPr>
            <a:r>
              <a:rPr lang="en-US" sz="2200" dirty="0">
                <a:latin typeface="Arial" panose="020B0604020202020204" pitchFamily="34" charset="0"/>
                <a:cs typeface="Arial" panose="020B0604020202020204" pitchFamily="34" charset="0"/>
              </a:rPr>
              <a:t>Complete the application online at: </a:t>
            </a:r>
            <a:r>
              <a:rPr lang="en-US" sz="2200"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http://www.caregiver.va.gov</a:t>
            </a:r>
            <a:endParaRPr lang="en-US" sz="2200" dirty="0">
              <a:solidFill>
                <a:srgbClr val="0070C0"/>
              </a:solidFill>
              <a:latin typeface="Arial" panose="020B0604020202020204" pitchFamily="34" charset="0"/>
              <a:cs typeface="Arial" panose="020B0604020202020204" pitchFamily="34" charset="0"/>
            </a:endParaRPr>
          </a:p>
          <a:p>
            <a:pPr marL="1714500" lvl="3" indent="-342900">
              <a:buFont typeface="Wingdings" panose="05000000000000000000" pitchFamily="2" charset="2"/>
              <a:buChar char="§"/>
            </a:pPr>
            <a:r>
              <a:rPr lang="en-US" sz="2200" dirty="0">
                <a:solidFill>
                  <a:schemeClr val="accent1"/>
                </a:solidFill>
                <a:latin typeface="Arial" panose="020B0604020202020204" pitchFamily="34" charset="0"/>
                <a:cs typeface="Arial" panose="020B0604020202020204" pitchFamily="34" charset="0"/>
              </a:rPr>
              <a:t>For most, this is the fastest and easiest route!</a:t>
            </a:r>
          </a:p>
          <a:p>
            <a:pPr lvl="3"/>
            <a:endParaRPr lang="en-US" sz="2200" dirty="0">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
            </a:pPr>
            <a:r>
              <a:rPr lang="en-US" sz="2200" dirty="0">
                <a:latin typeface="Arial" panose="020B0604020202020204" pitchFamily="34" charset="0"/>
                <a:cs typeface="Arial" panose="020B0604020202020204" pitchFamily="34" charset="0"/>
              </a:rPr>
              <a:t>Access and download the application (VA Form 10-10CG) and mail to your local Caregiver Support Program.</a:t>
            </a:r>
          </a:p>
          <a:p>
            <a:pPr marL="1714500" lvl="3" indent="-342900">
              <a:buFont typeface="Wingdings" panose="05000000000000000000" pitchFamily="2" charset="2"/>
              <a:buChar char="§"/>
            </a:pPr>
            <a:r>
              <a:rPr lang="en-US" sz="2200" dirty="0">
                <a:latin typeface="Arial" panose="020B0604020202020204" pitchFamily="34" charset="0"/>
                <a:cs typeface="Arial" panose="020B0604020202020204" pitchFamily="34" charset="0"/>
              </a:rPr>
              <a:t>You may also contact your local Caregiver Support Program for assistance.</a:t>
            </a:r>
          </a:p>
          <a:p>
            <a:pPr lvl="3"/>
            <a:endParaRPr lang="en-US" sz="2200" dirty="0">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
            </a:pPr>
            <a:r>
              <a:rPr lang="en-US" sz="2200" dirty="0">
                <a:latin typeface="Arial" panose="020B0604020202020204" pitchFamily="34" charset="0"/>
                <a:cs typeface="Arial" panose="020B0604020202020204" pitchFamily="34" charset="0"/>
              </a:rPr>
              <a:t>Connect with your local Veteran Service Office/Officer for assistance in completing and submission of the application.</a:t>
            </a:r>
          </a:p>
        </p:txBody>
      </p:sp>
      <p:sp>
        <p:nvSpPr>
          <p:cNvPr id="6" name="Footer Placeholder 1">
            <a:extLst>
              <a:ext uri="{FF2B5EF4-FFF2-40B4-BE49-F238E27FC236}">
                <a16:creationId xmlns:a16="http://schemas.microsoft.com/office/drawing/2014/main" id="{560866EB-3919-4918-93BA-1034F526A90D}"/>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4192118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F126-F973-4BF3-BF99-6DA0FEEC5DD6}"/>
              </a:ext>
            </a:extLst>
          </p:cNvPr>
          <p:cNvSpPr>
            <a:spLocks noGrp="1"/>
          </p:cNvSpPr>
          <p:nvPr>
            <p:ph type="title"/>
          </p:nvPr>
        </p:nvSpPr>
        <p:spPr/>
        <p:txBody>
          <a:bodyPr/>
          <a:lstStyle/>
          <a:p>
            <a:r>
              <a:rPr lang="en-US" dirty="0"/>
              <a:t>Program of General Caregiver Support Services</a:t>
            </a:r>
          </a:p>
        </p:txBody>
      </p:sp>
      <p:sp>
        <p:nvSpPr>
          <p:cNvPr id="3" name="Slide Number Placeholder 2">
            <a:extLst>
              <a:ext uri="{FF2B5EF4-FFF2-40B4-BE49-F238E27FC236}">
                <a16:creationId xmlns:a16="http://schemas.microsoft.com/office/drawing/2014/main" id="{084B8A29-C974-4269-8DE0-A56D5CB2A57F}"/>
              </a:ext>
            </a:extLst>
          </p:cNvPr>
          <p:cNvSpPr>
            <a:spLocks noGrp="1"/>
          </p:cNvSpPr>
          <p:nvPr>
            <p:ph type="sldNum" sz="quarter" idx="12"/>
          </p:nvPr>
        </p:nvSpPr>
        <p:spPr/>
        <p:txBody>
          <a:bodyPr/>
          <a:lstStyle/>
          <a:p>
            <a:fld id="{D983F1FA-211D-3044-9E35-958DFBC26156}" type="slidenum">
              <a:rPr lang="en-US" smtClean="0">
                <a:solidFill>
                  <a:prstClr val="white"/>
                </a:solidFill>
              </a:rPr>
              <a:pPr/>
              <a:t>12</a:t>
            </a:fld>
            <a:endParaRPr lang="en-US" dirty="0">
              <a:solidFill>
                <a:prstClr val="white"/>
              </a:solidFill>
            </a:endParaRPr>
          </a:p>
        </p:txBody>
      </p:sp>
      <p:sp>
        <p:nvSpPr>
          <p:cNvPr id="7" name="Rectangle 6">
            <a:extLst>
              <a:ext uri="{FF2B5EF4-FFF2-40B4-BE49-F238E27FC236}">
                <a16:creationId xmlns:a16="http://schemas.microsoft.com/office/drawing/2014/main" id="{1FA600C2-2F4F-472D-90A3-98620419D322}"/>
              </a:ext>
            </a:extLst>
          </p:cNvPr>
          <p:cNvSpPr/>
          <p:nvPr/>
        </p:nvSpPr>
        <p:spPr>
          <a:xfrm>
            <a:off x="3036627" y="6371213"/>
            <a:ext cx="1964897" cy="276999"/>
          </a:xfrm>
          <a:prstGeom prst="rect">
            <a:avLst/>
          </a:prstGeom>
        </p:spPr>
        <p:txBody>
          <a:bodyPr wrap="none">
            <a:spAutoFit/>
          </a:bodyPr>
          <a:lstStyle/>
          <a:p>
            <a:pPr algn="ctr" defTabSz="457200"/>
            <a:r>
              <a:rPr lang="it-IT" sz="1200" dirty="0">
                <a:solidFill>
                  <a:schemeClr val="bg1"/>
                </a:solidFill>
              </a:rPr>
              <a:t>Informational Purposes Only</a:t>
            </a:r>
          </a:p>
        </p:txBody>
      </p:sp>
      <p:sp>
        <p:nvSpPr>
          <p:cNvPr id="5" name="Rectangle 4">
            <a:extLst>
              <a:ext uri="{FF2B5EF4-FFF2-40B4-BE49-F238E27FC236}">
                <a16:creationId xmlns:a16="http://schemas.microsoft.com/office/drawing/2014/main" id="{C5C512FF-7993-4422-A952-FA6949090BED}"/>
              </a:ext>
            </a:extLst>
          </p:cNvPr>
          <p:cNvSpPr/>
          <p:nvPr/>
        </p:nvSpPr>
        <p:spPr>
          <a:xfrm>
            <a:off x="609600" y="1165949"/>
            <a:ext cx="7848600" cy="2031325"/>
          </a:xfrm>
          <a:prstGeom prst="rect">
            <a:avLst/>
          </a:prstGeom>
        </p:spPr>
        <p:txBody>
          <a:bodyPr wrap="square">
            <a:spAutoFit/>
          </a:bodyPr>
          <a:lstStyle/>
          <a:p>
            <a:pPr marL="285750" indent="-285750">
              <a:buFont typeface="Arial" panose="020B0604020202020204" pitchFamily="34" charset="0"/>
              <a:buChar char="•"/>
            </a:pPr>
            <a:r>
              <a:rPr lang="en-US" dirty="0">
                <a:solidFill>
                  <a:srgbClr val="2E2E2E"/>
                </a:solidFill>
                <a:latin typeface="Arial" panose="020B0604020202020204" pitchFamily="34" charset="0"/>
              </a:rPr>
              <a:t>The Program of General Caregiver Support Services (PGCSS) provides resources, education and support to caregivers of all era Veterans. </a:t>
            </a:r>
          </a:p>
          <a:p>
            <a:endParaRPr lang="en-US" dirty="0">
              <a:solidFill>
                <a:srgbClr val="2E2E2E"/>
              </a:solidFill>
              <a:latin typeface="Arial" panose="020B0604020202020204" pitchFamily="34" charset="0"/>
            </a:endParaRPr>
          </a:p>
          <a:p>
            <a:pPr marL="285750" indent="-285750">
              <a:buFont typeface="Arial" panose="020B0604020202020204" pitchFamily="34" charset="0"/>
              <a:buChar char="•"/>
            </a:pPr>
            <a:r>
              <a:rPr lang="en-US" dirty="0">
                <a:solidFill>
                  <a:srgbClr val="2E2E2E"/>
                </a:solidFill>
                <a:latin typeface="Arial" panose="020B0604020202020204" pitchFamily="34" charset="0"/>
              </a:rPr>
              <a:t>The Veteran must be enrolled in VA healthcare but does not need to have a service-connected condition.</a:t>
            </a:r>
          </a:p>
          <a:p>
            <a:pPr marL="285750" indent="-285750">
              <a:buFont typeface="Arial" panose="020B0604020202020204" pitchFamily="34" charset="0"/>
              <a:buChar char="•"/>
            </a:pPr>
            <a:endParaRPr lang="en-US" i="1" dirty="0">
              <a:solidFill>
                <a:srgbClr val="2E2E2E"/>
              </a:solidFill>
              <a:latin typeface="Arial" panose="020B0604020202020204" pitchFamily="34" charset="0"/>
            </a:endParaRPr>
          </a:p>
          <a:p>
            <a:pPr marL="285750" indent="-285750">
              <a:buFont typeface="Arial" panose="020B0604020202020204" pitchFamily="34" charset="0"/>
              <a:buChar char="•"/>
            </a:pPr>
            <a:r>
              <a:rPr lang="en-US" i="1" dirty="0">
                <a:solidFill>
                  <a:srgbClr val="2E2E2E"/>
                </a:solidFill>
                <a:latin typeface="Arial" panose="020B0604020202020204" pitchFamily="34" charset="0"/>
              </a:rPr>
              <a:t>No formal application is required.</a:t>
            </a:r>
            <a:endParaRPr lang="en-US" dirty="0"/>
          </a:p>
        </p:txBody>
      </p:sp>
      <p:pic>
        <p:nvPicPr>
          <p:cNvPr id="8" name="Picture 7">
            <a:extLst>
              <a:ext uri="{FF2B5EF4-FFF2-40B4-BE49-F238E27FC236}">
                <a16:creationId xmlns:a16="http://schemas.microsoft.com/office/drawing/2014/main" id="{42A5FFA3-5253-41BC-ABDB-082145EC9725}"/>
              </a:ext>
            </a:extLst>
          </p:cNvPr>
          <p:cNvPicPr>
            <a:picLocks noChangeAspect="1"/>
          </p:cNvPicPr>
          <p:nvPr/>
        </p:nvPicPr>
        <p:blipFill>
          <a:blip r:embed="rId3"/>
          <a:stretch>
            <a:fillRect/>
          </a:stretch>
        </p:blipFill>
        <p:spPr>
          <a:xfrm>
            <a:off x="800100" y="3890375"/>
            <a:ext cx="7543800" cy="1915399"/>
          </a:xfrm>
          <a:prstGeom prst="rect">
            <a:avLst/>
          </a:prstGeom>
        </p:spPr>
      </p:pic>
    </p:spTree>
    <p:extLst>
      <p:ext uri="{BB962C8B-B14F-4D97-AF65-F5344CB8AC3E}">
        <p14:creationId xmlns:p14="http://schemas.microsoft.com/office/powerpoint/2010/main" val="2926076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D9EA20-DE3C-4BD2-A2D3-C5667B34129B}"/>
              </a:ext>
            </a:extLst>
          </p:cNvPr>
          <p:cNvSpPr>
            <a:spLocks noGrp="1"/>
          </p:cNvSpPr>
          <p:nvPr>
            <p:ph type="title"/>
          </p:nvPr>
        </p:nvSpPr>
        <p:spPr/>
        <p:txBody>
          <a:bodyPr>
            <a:normAutofit/>
          </a:bodyPr>
          <a:lstStyle/>
          <a:p>
            <a:r>
              <a:rPr lang="en-US" sz="2800" b="1" dirty="0"/>
              <a:t>PGCSS Four Core Elements</a:t>
            </a:r>
          </a:p>
        </p:txBody>
      </p:sp>
      <p:sp>
        <p:nvSpPr>
          <p:cNvPr id="4" name="Content Placeholder 3">
            <a:extLst>
              <a:ext uri="{FF2B5EF4-FFF2-40B4-BE49-F238E27FC236}">
                <a16:creationId xmlns:a16="http://schemas.microsoft.com/office/drawing/2014/main" id="{4B32B5EB-AD6C-4638-8EA2-6A91FD9C5BE0}"/>
              </a:ext>
            </a:extLst>
          </p:cNvPr>
          <p:cNvSpPr>
            <a:spLocks noGrp="1"/>
          </p:cNvSpPr>
          <p:nvPr>
            <p:ph idx="1"/>
          </p:nvPr>
        </p:nvSpPr>
        <p:spPr>
          <a:xfrm>
            <a:off x="0" y="838201"/>
            <a:ext cx="9144000" cy="5288054"/>
          </a:xfrm>
        </p:spPr>
        <p:txBody>
          <a:bodyPr/>
          <a:lstStyle/>
          <a:p>
            <a:pPr lvl="1" indent="0">
              <a:buNone/>
            </a:pPr>
            <a:endParaRPr lang="en-US" dirty="0"/>
          </a:p>
          <a:p>
            <a:pPr marL="804672" lvl="1" indent="-457200">
              <a:buAutoNum type="arabicPeriod"/>
            </a:pPr>
            <a:endParaRPr lang="en-US" dirty="0"/>
          </a:p>
          <a:p>
            <a:pPr marL="804672" lvl="1" indent="-457200">
              <a:buAutoNum type="arabicPeriod"/>
            </a:pPr>
            <a:endParaRPr lang="en-US" dirty="0"/>
          </a:p>
        </p:txBody>
      </p:sp>
      <p:graphicFrame>
        <p:nvGraphicFramePr>
          <p:cNvPr id="13" name="Diagram 12">
            <a:extLst>
              <a:ext uri="{FF2B5EF4-FFF2-40B4-BE49-F238E27FC236}">
                <a16:creationId xmlns:a16="http://schemas.microsoft.com/office/drawing/2014/main" id="{B5C20CCA-B922-46A9-95C8-F621EB904EDD}"/>
              </a:ext>
            </a:extLst>
          </p:cNvPr>
          <p:cNvGraphicFramePr/>
          <p:nvPr/>
        </p:nvGraphicFramePr>
        <p:xfrm>
          <a:off x="0" y="800676"/>
          <a:ext cx="9144000" cy="5317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1">
            <a:extLst>
              <a:ext uri="{FF2B5EF4-FFF2-40B4-BE49-F238E27FC236}">
                <a16:creationId xmlns:a16="http://schemas.microsoft.com/office/drawing/2014/main" id="{E5961274-BC80-4197-BCB1-82DC0B798AB7}"/>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3598158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16511-F26A-430E-8E21-969323B67D76}"/>
              </a:ext>
            </a:extLst>
          </p:cNvPr>
          <p:cNvSpPr>
            <a:spLocks noGrp="1"/>
          </p:cNvSpPr>
          <p:nvPr>
            <p:ph type="title"/>
          </p:nvPr>
        </p:nvSpPr>
        <p:spPr/>
        <p:txBody>
          <a:bodyPr>
            <a:normAutofit/>
          </a:bodyPr>
          <a:lstStyle/>
          <a:p>
            <a:r>
              <a:rPr lang="en-US" sz="2800" dirty="0"/>
              <a:t>Coaching &amp; Skills Training</a:t>
            </a:r>
          </a:p>
        </p:txBody>
      </p:sp>
      <p:sp>
        <p:nvSpPr>
          <p:cNvPr id="3" name="Content Placeholder 2">
            <a:extLst>
              <a:ext uri="{FF2B5EF4-FFF2-40B4-BE49-F238E27FC236}">
                <a16:creationId xmlns:a16="http://schemas.microsoft.com/office/drawing/2014/main" id="{2E3B8DA2-92BF-438D-9010-F0ABA448386B}"/>
              </a:ext>
            </a:extLst>
          </p:cNvPr>
          <p:cNvSpPr>
            <a:spLocks noGrp="1"/>
          </p:cNvSpPr>
          <p:nvPr>
            <p:ph idx="1"/>
          </p:nvPr>
        </p:nvSpPr>
        <p:spPr>
          <a:xfrm>
            <a:off x="392670" y="1219200"/>
            <a:ext cx="3798330" cy="4050031"/>
          </a:xfrm>
        </p:spPr>
        <p:txBody>
          <a:bodyPr anchor="t">
            <a:normAutofit/>
          </a:bodyPr>
          <a:lstStyle/>
          <a:p>
            <a:r>
              <a:rPr lang="en-US" sz="1600" b="1" dirty="0"/>
              <a:t>Resources for Enhancing All Caregivers Health (REACH VA) Caregiver Program</a:t>
            </a:r>
          </a:p>
          <a:p>
            <a:endParaRPr lang="en-US" sz="1600" dirty="0"/>
          </a:p>
          <a:p>
            <a:r>
              <a:rPr lang="en-US" sz="1600" dirty="0"/>
              <a:t>Individual Coaching </a:t>
            </a:r>
          </a:p>
          <a:p>
            <a:r>
              <a:rPr lang="en-US" sz="1600" dirty="0"/>
              <a:t>Telephone Support Groups</a:t>
            </a:r>
          </a:p>
        </p:txBody>
      </p:sp>
      <p:sp>
        <p:nvSpPr>
          <p:cNvPr id="4" name="Slide Number Placeholder 3">
            <a:extLst>
              <a:ext uri="{FF2B5EF4-FFF2-40B4-BE49-F238E27FC236}">
                <a16:creationId xmlns:a16="http://schemas.microsoft.com/office/drawing/2014/main" id="{90627B04-4270-4848-A24B-B2BC1898CB41}"/>
              </a:ext>
            </a:extLst>
          </p:cNvPr>
          <p:cNvSpPr>
            <a:spLocks noGrp="1"/>
          </p:cNvSpPr>
          <p:nvPr>
            <p:ph type="sldNum" sz="quarter" idx="12"/>
          </p:nvPr>
        </p:nvSpPr>
        <p:spPr/>
        <p:txBody>
          <a:bodyPr/>
          <a:lstStyle/>
          <a:p>
            <a:pPr eaLnBrk="0" fontAlgn="base" hangingPunct="0">
              <a:spcBef>
                <a:spcPct val="0"/>
              </a:spcBef>
              <a:spcAft>
                <a:spcPct val="0"/>
              </a:spcAft>
              <a:defRPr/>
            </a:pPr>
            <a:fld id="{D983F1FA-211D-3044-9E35-958DFBC26156}" type="slidenum">
              <a:rPr lang="en-US">
                <a:solidFill>
                  <a:prstClr val="white"/>
                </a:solidFill>
                <a:latin typeface="Calibri" panose="020F0502020204030204" pitchFamily="34" charset="0"/>
              </a:rPr>
              <a:pPr eaLnBrk="0" fontAlgn="base" hangingPunct="0">
                <a:spcBef>
                  <a:spcPct val="0"/>
                </a:spcBef>
                <a:spcAft>
                  <a:spcPct val="0"/>
                </a:spcAft>
                <a:defRPr/>
              </a:pPr>
              <a:t>14</a:t>
            </a:fld>
            <a:endParaRPr lang="en-US" dirty="0">
              <a:solidFill>
                <a:prstClr val="white"/>
              </a:solidFill>
              <a:latin typeface="Calibri" panose="020F0502020204030204" pitchFamily="34" charset="0"/>
            </a:endParaRPr>
          </a:p>
        </p:txBody>
      </p:sp>
      <p:sp>
        <p:nvSpPr>
          <p:cNvPr id="8" name="TextBox 7">
            <a:extLst>
              <a:ext uri="{FF2B5EF4-FFF2-40B4-BE49-F238E27FC236}">
                <a16:creationId xmlns:a16="http://schemas.microsoft.com/office/drawing/2014/main" id="{6113A4DC-7E0B-450D-B8F1-C2B3CE68C9C4}"/>
              </a:ext>
            </a:extLst>
          </p:cNvPr>
          <p:cNvSpPr txBox="1"/>
          <p:nvPr/>
        </p:nvSpPr>
        <p:spPr>
          <a:xfrm>
            <a:off x="5261212" y="1220584"/>
            <a:ext cx="2831068" cy="2023631"/>
          </a:xfrm>
          <a:prstGeom prst="rect">
            <a:avLst/>
          </a:prstGeom>
          <a:noFill/>
        </p:spPr>
        <p:txBody>
          <a:bodyPr wrap="square" rtlCol="0">
            <a:spAutoFit/>
          </a:bodyPr>
          <a:lstStyle/>
          <a:p>
            <a:pPr algn="ctr" eaLnBrk="0" fontAlgn="base" hangingPunct="0">
              <a:spcBef>
                <a:spcPct val="0"/>
              </a:spcBef>
              <a:spcAft>
                <a:spcPct val="0"/>
              </a:spcAft>
              <a:defRPr/>
            </a:pPr>
            <a:r>
              <a:rPr lang="en-US" sz="1600" b="1" dirty="0">
                <a:solidFill>
                  <a:srgbClr val="000000"/>
                </a:solidFill>
                <a:latin typeface="Arial" panose="020B0604020202020204" pitchFamily="34" charset="0"/>
                <a:cs typeface="Arial" panose="020B0604020202020204" pitchFamily="34" charset="0"/>
              </a:rPr>
              <a:t>S.A.V.E. Suicide Prevention Skills Training </a:t>
            </a:r>
          </a:p>
          <a:p>
            <a:pPr algn="ctr" eaLnBrk="0" fontAlgn="base" hangingPunct="0">
              <a:spcBef>
                <a:spcPct val="0"/>
              </a:spcBef>
              <a:spcAft>
                <a:spcPct val="0"/>
              </a:spcAft>
              <a:defRPr/>
            </a:pPr>
            <a:endParaRPr lang="en-US" sz="16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en-US" sz="1600" dirty="0">
                <a:solidFill>
                  <a:srgbClr val="000000"/>
                </a:solidFill>
                <a:latin typeface="Arial" panose="020B0604020202020204" pitchFamily="34" charset="0"/>
                <a:cs typeface="Arial" panose="020B0604020202020204" pitchFamily="34" charset="0"/>
              </a:rPr>
              <a:t>Signs</a:t>
            </a:r>
          </a:p>
          <a:p>
            <a:pPr algn="ctr" eaLnBrk="0" fontAlgn="base" hangingPunct="0">
              <a:spcBef>
                <a:spcPct val="0"/>
              </a:spcBef>
              <a:spcAft>
                <a:spcPct val="0"/>
              </a:spcAft>
              <a:defRPr/>
            </a:pPr>
            <a:r>
              <a:rPr lang="en-US" sz="1600" dirty="0">
                <a:solidFill>
                  <a:srgbClr val="000000"/>
                </a:solidFill>
                <a:latin typeface="Arial" panose="020B0604020202020204" pitchFamily="34" charset="0"/>
                <a:cs typeface="Arial" panose="020B0604020202020204" pitchFamily="34" charset="0"/>
              </a:rPr>
              <a:t>Ask</a:t>
            </a:r>
          </a:p>
          <a:p>
            <a:pPr algn="ctr" eaLnBrk="0" fontAlgn="base" hangingPunct="0">
              <a:spcBef>
                <a:spcPct val="0"/>
              </a:spcBef>
              <a:spcAft>
                <a:spcPct val="0"/>
              </a:spcAft>
              <a:defRPr/>
            </a:pPr>
            <a:r>
              <a:rPr lang="en-US" sz="1600" dirty="0">
                <a:solidFill>
                  <a:srgbClr val="000000"/>
                </a:solidFill>
                <a:latin typeface="Arial" panose="020B0604020202020204" pitchFamily="34" charset="0"/>
                <a:cs typeface="Arial" panose="020B0604020202020204" pitchFamily="34" charset="0"/>
              </a:rPr>
              <a:t>Validate</a:t>
            </a:r>
          </a:p>
          <a:p>
            <a:pPr algn="ctr" eaLnBrk="0" fontAlgn="base" hangingPunct="0">
              <a:spcBef>
                <a:spcPct val="0"/>
              </a:spcBef>
              <a:spcAft>
                <a:spcPct val="0"/>
              </a:spcAft>
              <a:defRPr/>
            </a:pPr>
            <a:r>
              <a:rPr lang="en-US" sz="1600" dirty="0">
                <a:solidFill>
                  <a:srgbClr val="000000"/>
                </a:solidFill>
                <a:latin typeface="Arial" panose="020B0604020202020204" pitchFamily="34" charset="0"/>
                <a:cs typeface="Arial" panose="020B0604020202020204" pitchFamily="34" charset="0"/>
              </a:rPr>
              <a:t>Encourage &amp; Expedite </a:t>
            </a:r>
          </a:p>
          <a:p>
            <a:pPr eaLnBrk="0" fontAlgn="base" hangingPunct="0">
              <a:spcBef>
                <a:spcPct val="0"/>
              </a:spcBef>
              <a:spcAft>
                <a:spcPct val="0"/>
              </a:spcAft>
              <a:defRPr/>
            </a:pPr>
            <a:endParaRPr lang="en-US" sz="1350" dirty="0">
              <a:solidFill>
                <a:srgbClr val="000000"/>
              </a:solidFill>
              <a:latin typeface="Calibri" panose="020F0502020204030204" pitchFamily="34" charset="0"/>
            </a:endParaRPr>
          </a:p>
        </p:txBody>
      </p:sp>
      <p:pic>
        <p:nvPicPr>
          <p:cNvPr id="9" name="Picture 8">
            <a:extLst>
              <a:ext uri="{FF2B5EF4-FFF2-40B4-BE49-F238E27FC236}">
                <a16:creationId xmlns:a16="http://schemas.microsoft.com/office/drawing/2014/main" id="{C9432242-6D5C-44C7-82A0-AF2E98610132}"/>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701321" y="3355752"/>
            <a:ext cx="1143000" cy="1677937"/>
          </a:xfrm>
          <a:prstGeom prst="rect">
            <a:avLst/>
          </a:prstGeom>
          <a:ln>
            <a:solidFill>
              <a:srgbClr val="4BA339"/>
            </a:solidFill>
          </a:ln>
          <a:extLst>
            <a:ext uri="{53640926-AAD7-44D8-BBD7-CCE9431645EC}">
              <a14:shadowObscured xmlns:a14="http://schemas.microsoft.com/office/drawing/2010/main"/>
            </a:ext>
          </a:extLst>
        </p:spPr>
      </p:pic>
      <p:pic>
        <p:nvPicPr>
          <p:cNvPr id="10" name="Picture 2">
            <a:extLst>
              <a:ext uri="{FF2B5EF4-FFF2-40B4-BE49-F238E27FC236}">
                <a16:creationId xmlns:a16="http://schemas.microsoft.com/office/drawing/2014/main" id="{91973EB9-01CD-4FF4-9753-67257253A96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939"/>
          <a:stretch/>
        </p:blipFill>
        <p:spPr bwMode="auto">
          <a:xfrm>
            <a:off x="2421031" y="3346653"/>
            <a:ext cx="1193258" cy="16779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11">
            <a:extLst>
              <a:ext uri="{FF2B5EF4-FFF2-40B4-BE49-F238E27FC236}">
                <a16:creationId xmlns:a16="http://schemas.microsoft.com/office/drawing/2014/main" id="{E2E410BF-C7CE-4216-B08C-FC0F7D168E4F}"/>
              </a:ext>
            </a:extLst>
          </p:cNvPr>
          <p:cNvSpPr/>
          <p:nvPr/>
        </p:nvSpPr>
        <p:spPr>
          <a:xfrm>
            <a:off x="5040870" y="4951191"/>
            <a:ext cx="3798330" cy="523220"/>
          </a:xfrm>
          <a:prstGeom prst="rect">
            <a:avLst/>
          </a:prstGeom>
        </p:spPr>
        <p:txBody>
          <a:bodyPr wrap="square">
            <a:spAutoFit/>
          </a:bodyPr>
          <a:lstStyle/>
          <a:p>
            <a:pPr eaLnBrk="0" fontAlgn="base" hangingPunct="0">
              <a:spcBef>
                <a:spcPct val="0"/>
              </a:spcBef>
              <a:spcAft>
                <a:spcPct val="0"/>
              </a:spcAft>
              <a:defRPr/>
            </a:pPr>
            <a:endParaRPr lang="en-US" sz="1400" dirty="0">
              <a:solidFill>
                <a:srgbClr val="000000"/>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eaLnBrk="0" fontAlgn="base" hangingPunct="0">
              <a:spcBef>
                <a:spcPct val="0"/>
              </a:spcBef>
              <a:spcAft>
                <a:spcPct val="0"/>
              </a:spcAft>
              <a:defRPr/>
            </a:pPr>
            <a:r>
              <a:rPr lang="en-US" sz="1400" b="1" u="sng" dirty="0">
                <a:solidFill>
                  <a:srgbClr val="0070C0"/>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Suicide Prevention Toolkit for Caregivers</a:t>
            </a:r>
            <a:endParaRPr lang="en-US" sz="1400" b="1" dirty="0">
              <a:solidFill>
                <a:srgbClr val="0070C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3D8F500-00D4-4F1E-A0E8-389E3D91B5B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503084" y="3374318"/>
            <a:ext cx="2726515" cy="1650272"/>
          </a:xfrm>
          <a:prstGeom prst="rect">
            <a:avLst/>
          </a:prstGeom>
        </p:spPr>
      </p:pic>
      <p:sp>
        <p:nvSpPr>
          <p:cNvPr id="11" name="Footer Placeholder 1">
            <a:extLst>
              <a:ext uri="{FF2B5EF4-FFF2-40B4-BE49-F238E27FC236}">
                <a16:creationId xmlns:a16="http://schemas.microsoft.com/office/drawing/2014/main" id="{5ED73D41-D0D9-44ED-B8D5-F26823C83944}"/>
              </a:ext>
            </a:extLst>
          </p:cNvPr>
          <p:cNvSpPr txBox="1">
            <a:spLocks/>
          </p:cNvSpPr>
          <p:nvPr/>
        </p:nvSpPr>
        <p:spPr>
          <a:xfrm>
            <a:off x="2377721" y="6361682"/>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2909331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A1A7-6681-40F2-9A46-74452CB0FE8A}"/>
              </a:ext>
            </a:extLst>
          </p:cNvPr>
          <p:cNvSpPr>
            <a:spLocks noGrp="1"/>
          </p:cNvSpPr>
          <p:nvPr>
            <p:ph type="title"/>
          </p:nvPr>
        </p:nvSpPr>
        <p:spPr/>
        <p:txBody>
          <a:bodyPr>
            <a:normAutofit/>
          </a:bodyPr>
          <a:lstStyle/>
          <a:p>
            <a:r>
              <a:rPr lang="en-US" sz="3200" dirty="0"/>
              <a:t>National CSP Resources </a:t>
            </a:r>
          </a:p>
        </p:txBody>
      </p:sp>
      <p:sp>
        <p:nvSpPr>
          <p:cNvPr id="3" name="Content Placeholder 2">
            <a:extLst>
              <a:ext uri="{FF2B5EF4-FFF2-40B4-BE49-F238E27FC236}">
                <a16:creationId xmlns:a16="http://schemas.microsoft.com/office/drawing/2014/main" id="{ADF4B6AA-4189-456B-8BE2-1A089AD5C137}"/>
              </a:ext>
            </a:extLst>
          </p:cNvPr>
          <p:cNvSpPr>
            <a:spLocks noGrp="1"/>
          </p:cNvSpPr>
          <p:nvPr>
            <p:ph idx="1"/>
          </p:nvPr>
        </p:nvSpPr>
        <p:spPr>
          <a:xfrm>
            <a:off x="152400" y="990600"/>
            <a:ext cx="4572000" cy="4800600"/>
          </a:xfrm>
        </p:spPr>
        <p:txBody>
          <a:bodyPr>
            <a:normAutofit/>
          </a:bodyPr>
          <a:lstStyle/>
          <a:p>
            <a:pPr marL="285750" indent="-285750" algn="l">
              <a:buFont typeface="Arial" panose="020B0604020202020204" pitchFamily="34" charset="0"/>
              <a:buChar char="•"/>
            </a:pPr>
            <a:endParaRPr lang="en-US" sz="2200" dirty="0"/>
          </a:p>
          <a:p>
            <a:pPr marL="285750" indent="-285750" algn="l">
              <a:buFont typeface="Arial" panose="020B0604020202020204" pitchFamily="34" charset="0"/>
              <a:buChar char="•"/>
            </a:pPr>
            <a:r>
              <a:rPr lang="en-US" sz="2200" dirty="0"/>
              <a:t>Building Better Caregivers </a:t>
            </a:r>
          </a:p>
          <a:p>
            <a:pPr marL="285750" indent="-285750" algn="l">
              <a:buFont typeface="Arial" panose="020B0604020202020204" pitchFamily="34" charset="0"/>
              <a:buChar char="•"/>
            </a:pPr>
            <a:r>
              <a:rPr lang="en-US" sz="2200" dirty="0"/>
              <a:t>Self-Care Courses for Caregivers</a:t>
            </a:r>
          </a:p>
          <a:p>
            <a:pPr marL="285750" indent="-285750" algn="l">
              <a:buFont typeface="Arial" panose="020B0604020202020204" pitchFamily="34" charset="0"/>
              <a:buChar char="•"/>
            </a:pPr>
            <a:r>
              <a:rPr lang="en-US" sz="2200" dirty="0"/>
              <a:t>Caregiver Support Line (CSL) Education Calls</a:t>
            </a:r>
          </a:p>
          <a:p>
            <a:pPr marL="285750" indent="-285750" algn="l">
              <a:buFont typeface="Arial" panose="020B0604020202020204" pitchFamily="34" charset="0"/>
              <a:buChar char="•"/>
            </a:pPr>
            <a:r>
              <a:rPr lang="en-US" sz="2200" dirty="0"/>
              <a:t>Peer Support Mentoring</a:t>
            </a:r>
          </a:p>
          <a:p>
            <a:pPr marL="285750" indent="-285750" algn="l">
              <a:buFont typeface="Arial" panose="020B0604020202020204" pitchFamily="34" charset="0"/>
              <a:buChar char="•"/>
            </a:pPr>
            <a:r>
              <a:rPr lang="en-US" sz="2200" dirty="0"/>
              <a:t>REACH VA Caregiver Program</a:t>
            </a:r>
          </a:p>
          <a:p>
            <a:pPr marL="285750" indent="-285750" algn="l">
              <a:buFont typeface="Arial" panose="020B0604020202020204" pitchFamily="34" charset="0"/>
              <a:buChar char="•"/>
            </a:pPr>
            <a:r>
              <a:rPr lang="en-US" sz="2200" dirty="0"/>
              <a:t>Annie Caregiver Text Program</a:t>
            </a:r>
          </a:p>
          <a:p>
            <a:endParaRPr lang="en-US" dirty="0"/>
          </a:p>
        </p:txBody>
      </p:sp>
      <p:sp>
        <p:nvSpPr>
          <p:cNvPr id="4" name="Slide Number Placeholder 3">
            <a:extLst>
              <a:ext uri="{FF2B5EF4-FFF2-40B4-BE49-F238E27FC236}">
                <a16:creationId xmlns:a16="http://schemas.microsoft.com/office/drawing/2014/main" id="{ABE1AD76-4844-4F92-97D9-21061E54421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189B4648-94E8-4BA2-A663-B8977C51147A}"/>
              </a:ext>
            </a:extLst>
          </p:cNvPr>
          <p:cNvSpPr>
            <a:spLocks noGrp="1"/>
          </p:cNvSpPr>
          <p:nvPr>
            <p:ph type="ftr" sz="quarter" idx="13"/>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Calibri"/>
                <a:ea typeface="+mn-ea"/>
                <a:cs typeface="+mn-cs"/>
              </a:rPr>
              <a:t>Informational Purposes Only </a:t>
            </a:r>
          </a:p>
        </p:txBody>
      </p:sp>
      <p:pic>
        <p:nvPicPr>
          <p:cNvPr id="6" name="Picture 5">
            <a:extLst>
              <a:ext uri="{FF2B5EF4-FFF2-40B4-BE49-F238E27FC236}">
                <a16:creationId xmlns:a16="http://schemas.microsoft.com/office/drawing/2014/main" id="{7876702A-EBDF-4F03-8AA3-EEA3EC3BB6DA}"/>
              </a:ext>
            </a:extLst>
          </p:cNvPr>
          <p:cNvPicPr>
            <a:picLocks noChangeAspect="1"/>
          </p:cNvPicPr>
          <p:nvPr/>
        </p:nvPicPr>
        <p:blipFill>
          <a:blip r:embed="rId3"/>
          <a:stretch>
            <a:fillRect/>
          </a:stretch>
        </p:blipFill>
        <p:spPr>
          <a:xfrm>
            <a:off x="4822823" y="1975375"/>
            <a:ext cx="4230014" cy="3055010"/>
          </a:xfrm>
          <a:prstGeom prst="rect">
            <a:avLst/>
          </a:prstGeom>
        </p:spPr>
      </p:pic>
    </p:spTree>
    <p:extLst>
      <p:ext uri="{BB962C8B-B14F-4D97-AF65-F5344CB8AC3E}">
        <p14:creationId xmlns:p14="http://schemas.microsoft.com/office/powerpoint/2010/main" val="480817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4F31-B154-4FD6-AAF9-657E6C1051D8}"/>
              </a:ext>
            </a:extLst>
          </p:cNvPr>
          <p:cNvSpPr>
            <a:spLocks noGrp="1"/>
          </p:cNvSpPr>
          <p:nvPr>
            <p:ph type="title"/>
          </p:nvPr>
        </p:nvSpPr>
        <p:spPr/>
        <p:txBody>
          <a:bodyPr>
            <a:normAutofit/>
          </a:bodyPr>
          <a:lstStyle/>
          <a:p>
            <a:r>
              <a:rPr lang="en-US" sz="3200" dirty="0"/>
              <a:t>Summit &amp; Resource Fair</a:t>
            </a:r>
          </a:p>
        </p:txBody>
      </p:sp>
      <p:sp>
        <p:nvSpPr>
          <p:cNvPr id="3" name="Content Placeholder 2">
            <a:extLst>
              <a:ext uri="{FF2B5EF4-FFF2-40B4-BE49-F238E27FC236}">
                <a16:creationId xmlns:a16="http://schemas.microsoft.com/office/drawing/2014/main" id="{2AA397CE-CD0A-430E-9359-CC4F8F254229}"/>
              </a:ext>
            </a:extLst>
          </p:cNvPr>
          <p:cNvSpPr>
            <a:spLocks noGrp="1"/>
          </p:cNvSpPr>
          <p:nvPr>
            <p:ph idx="1"/>
          </p:nvPr>
        </p:nvSpPr>
        <p:spPr>
          <a:xfrm>
            <a:off x="508420" y="1120820"/>
            <a:ext cx="3363076" cy="4876800"/>
          </a:xfrm>
        </p:spPr>
        <p:txBody>
          <a:bodyPr>
            <a:normAutofit fontScale="92500" lnSpcReduction="20000"/>
          </a:bodyPr>
          <a:lstStyle/>
          <a:p>
            <a:r>
              <a:rPr lang="en-US" sz="2200" b="1" dirty="0"/>
              <a:t>Caregiver Summit</a:t>
            </a:r>
          </a:p>
          <a:p>
            <a:endParaRPr lang="en-US" sz="2200" dirty="0"/>
          </a:p>
          <a:p>
            <a:r>
              <a:rPr lang="en-US" sz="2200" dirty="0"/>
              <a:t>The CSP hosts an annual summit to include caregiver-specific topics.</a:t>
            </a:r>
          </a:p>
          <a:p>
            <a:pPr algn="l"/>
            <a:endParaRPr lang="en-US" sz="2200" dirty="0"/>
          </a:p>
          <a:p>
            <a:pPr marL="457200" indent="-457200" algn="l">
              <a:buFont typeface="Arial" panose="020B0604020202020204" pitchFamily="34" charset="0"/>
              <a:buChar char="•"/>
            </a:pPr>
            <a:r>
              <a:rPr lang="en-US" sz="2200" dirty="0"/>
              <a:t>Includes VA and external organizations/agencies that regularly support caregivers and families.</a:t>
            </a:r>
          </a:p>
          <a:p>
            <a:pPr marL="457200" indent="-457200" algn="l">
              <a:buFont typeface="Arial" panose="020B0604020202020204" pitchFamily="34" charset="0"/>
              <a:buChar char="•"/>
            </a:pPr>
            <a:endParaRPr lang="en-US" sz="2200" dirty="0"/>
          </a:p>
          <a:p>
            <a:pPr marL="457200" indent="-457200" algn="l">
              <a:buFont typeface="Arial" panose="020B0604020202020204" pitchFamily="34" charset="0"/>
              <a:buChar char="•"/>
            </a:pPr>
            <a:r>
              <a:rPr lang="en-US" sz="2200" dirty="0"/>
              <a:t>Goal: to increase awareness of the needs of caregivers in the local community and the available resources. </a:t>
            </a:r>
          </a:p>
          <a:p>
            <a:endParaRPr lang="en-US" dirty="0"/>
          </a:p>
        </p:txBody>
      </p:sp>
      <p:sp>
        <p:nvSpPr>
          <p:cNvPr id="4" name="Slide Number Placeholder 3">
            <a:extLst>
              <a:ext uri="{FF2B5EF4-FFF2-40B4-BE49-F238E27FC236}">
                <a16:creationId xmlns:a16="http://schemas.microsoft.com/office/drawing/2014/main" id="{7B8C38A4-0DA1-474C-99BE-20F0058A62B6}"/>
              </a:ext>
            </a:extLst>
          </p:cNvPr>
          <p:cNvSpPr>
            <a:spLocks noGrp="1"/>
          </p:cNvSpPr>
          <p:nvPr>
            <p:ph type="sldNum" sz="quarter" idx="12"/>
          </p:nvPr>
        </p:nvSpPr>
        <p:spPr/>
        <p:txBody>
          <a:bodyPr/>
          <a:lstStyle/>
          <a:p>
            <a:fld id="{D983F1FA-211D-3044-9E35-958DFBC26156}" type="slidenum">
              <a:rPr lang="en-US" smtClean="0">
                <a:solidFill>
                  <a:prstClr val="white"/>
                </a:solidFill>
              </a:rPr>
              <a:pPr/>
              <a:t>16</a:t>
            </a:fld>
            <a:endParaRPr lang="en-US" dirty="0">
              <a:solidFill>
                <a:prstClr val="white"/>
              </a:solidFill>
            </a:endParaRPr>
          </a:p>
        </p:txBody>
      </p:sp>
      <p:sp>
        <p:nvSpPr>
          <p:cNvPr id="5" name="Footer Placeholder 4">
            <a:extLst>
              <a:ext uri="{FF2B5EF4-FFF2-40B4-BE49-F238E27FC236}">
                <a16:creationId xmlns:a16="http://schemas.microsoft.com/office/drawing/2014/main" id="{7DD8EB8C-8622-4E9B-9724-75CCCDFED185}"/>
              </a:ext>
            </a:extLst>
          </p:cNvPr>
          <p:cNvSpPr>
            <a:spLocks noGrp="1"/>
          </p:cNvSpPr>
          <p:nvPr>
            <p:ph type="ftr" sz="quarter" idx="13"/>
          </p:nvPr>
        </p:nvSpPr>
        <p:spPr/>
        <p:txBody>
          <a:bodyPr/>
          <a:lstStyle/>
          <a:p>
            <a:pPr defTabSz="342900"/>
            <a:r>
              <a:rPr lang="it-IT" dirty="0"/>
              <a:t>Informational Purposes Only </a:t>
            </a:r>
          </a:p>
          <a:p>
            <a:pPr defTabSz="342900"/>
            <a:endParaRPr lang="it-IT" dirty="0"/>
          </a:p>
        </p:txBody>
      </p:sp>
      <p:sp>
        <p:nvSpPr>
          <p:cNvPr id="6" name="Rectangle 5">
            <a:extLst>
              <a:ext uri="{FF2B5EF4-FFF2-40B4-BE49-F238E27FC236}">
                <a16:creationId xmlns:a16="http://schemas.microsoft.com/office/drawing/2014/main" id="{EFAC20A7-1146-496F-A42F-EDDC941A5D92}"/>
              </a:ext>
            </a:extLst>
          </p:cNvPr>
          <p:cNvSpPr/>
          <p:nvPr/>
        </p:nvSpPr>
        <p:spPr>
          <a:xfrm>
            <a:off x="4686301" y="976784"/>
            <a:ext cx="3886200" cy="3785652"/>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Caregiver &amp; Family </a:t>
            </a:r>
          </a:p>
          <a:p>
            <a:pPr algn="ctr"/>
            <a:r>
              <a:rPr lang="en-US" sz="2000" b="1" dirty="0">
                <a:latin typeface="Arial" panose="020B0604020202020204" pitchFamily="34" charset="0"/>
                <a:cs typeface="Arial" panose="020B0604020202020204" pitchFamily="34" charset="0"/>
              </a:rPr>
              <a:t>Resource Fair</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Offered at every VA facility annually with a focus on resources for caregivers and families to include:</a:t>
            </a:r>
          </a:p>
          <a:p>
            <a:pPr algn="ctr"/>
            <a:endParaRPr lang="en-US" sz="2000" dirty="0">
              <a:latin typeface="Arial" panose="020B0604020202020204" pitchFamily="34" charset="0"/>
              <a:cs typeface="Arial" panose="020B0604020202020204" pitchFamily="34" charset="0"/>
            </a:endParaRPr>
          </a:p>
          <a:p>
            <a:pPr marL="342900" indent="-342900" algn="ctr">
              <a:buFont typeface="Arial" panose="020B0604020202020204" pitchFamily="34" charset="0"/>
              <a:buChar char="•"/>
            </a:pPr>
            <a:r>
              <a:rPr lang="en-US" sz="2000" dirty="0">
                <a:latin typeface="Arial" panose="020B0604020202020204" pitchFamily="34" charset="0"/>
                <a:cs typeface="Arial" panose="020B0604020202020204" pitchFamily="34" charset="0"/>
              </a:rPr>
              <a:t>VHA resources  </a:t>
            </a:r>
          </a:p>
          <a:p>
            <a:pPr marL="342900" indent="-342900" algn="ctr">
              <a:buFont typeface="Arial" panose="020B0604020202020204" pitchFamily="34" charset="0"/>
              <a:buChar char="•"/>
            </a:pPr>
            <a:r>
              <a:rPr lang="en-US" sz="2000" dirty="0">
                <a:latin typeface="Arial" panose="020B0604020202020204" pitchFamily="34" charset="0"/>
                <a:cs typeface="Arial" panose="020B0604020202020204" pitchFamily="34" charset="0"/>
              </a:rPr>
              <a:t>VBA resources</a:t>
            </a:r>
          </a:p>
          <a:p>
            <a:pPr marL="342900" indent="-342900" algn="ctr">
              <a:buFont typeface="Arial" panose="020B0604020202020204" pitchFamily="34" charset="0"/>
              <a:buChar char="•"/>
            </a:pPr>
            <a:r>
              <a:rPr lang="en-US" sz="2000" dirty="0">
                <a:latin typeface="Arial" panose="020B0604020202020204" pitchFamily="34" charset="0"/>
                <a:cs typeface="Arial" panose="020B0604020202020204" pitchFamily="34" charset="0"/>
              </a:rPr>
              <a:t>Local non-profits </a:t>
            </a:r>
          </a:p>
          <a:p>
            <a:pPr marL="342900" indent="-342900" algn="ctr">
              <a:buFont typeface="Arial" panose="020B0604020202020204" pitchFamily="34" charset="0"/>
              <a:buChar char="•"/>
            </a:pPr>
            <a:r>
              <a:rPr lang="en-US" sz="2000" dirty="0">
                <a:latin typeface="Arial" panose="020B0604020202020204" pitchFamily="34" charset="0"/>
                <a:cs typeface="Arial" panose="020B0604020202020204" pitchFamily="34" charset="0"/>
              </a:rPr>
              <a:t>County agencies </a:t>
            </a:r>
          </a:p>
        </p:txBody>
      </p:sp>
      <p:cxnSp>
        <p:nvCxnSpPr>
          <p:cNvPr id="9" name="Straight Connector 8">
            <a:extLst>
              <a:ext uri="{FF2B5EF4-FFF2-40B4-BE49-F238E27FC236}">
                <a16:creationId xmlns:a16="http://schemas.microsoft.com/office/drawing/2014/main" id="{C1C72F9F-3BBA-4BA0-9F0B-47F2DFC00919}"/>
              </a:ext>
            </a:extLst>
          </p:cNvPr>
          <p:cNvCxnSpPr>
            <a:cxnSpLocks/>
          </p:cNvCxnSpPr>
          <p:nvPr/>
        </p:nvCxnSpPr>
        <p:spPr>
          <a:xfrm>
            <a:off x="4457700" y="1148699"/>
            <a:ext cx="0" cy="4261501"/>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3101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D196-A468-46E9-A7A0-4554D189761A}"/>
              </a:ext>
            </a:extLst>
          </p:cNvPr>
          <p:cNvSpPr>
            <a:spLocks noGrp="1"/>
          </p:cNvSpPr>
          <p:nvPr>
            <p:ph type="title"/>
          </p:nvPr>
        </p:nvSpPr>
        <p:spPr>
          <a:xfrm>
            <a:off x="2875" y="-76200"/>
            <a:ext cx="9144000" cy="762000"/>
          </a:xfrm>
        </p:spPr>
        <p:txBody>
          <a:bodyPr>
            <a:normAutofit/>
          </a:bodyPr>
          <a:lstStyle/>
          <a:p>
            <a:r>
              <a:rPr lang="en-US" sz="2800" cap="none" dirty="0"/>
              <a:t>Caregiver Support Line (CSL</a:t>
            </a:r>
            <a:r>
              <a:rPr lang="en-US" sz="2800" b="1" cap="none" dirty="0"/>
              <a:t>)</a:t>
            </a:r>
            <a:endParaRPr lang="en-US" sz="2800" b="1" dirty="0"/>
          </a:p>
        </p:txBody>
      </p:sp>
      <p:sp>
        <p:nvSpPr>
          <p:cNvPr id="3" name="Content Placeholder 2">
            <a:extLst>
              <a:ext uri="{FF2B5EF4-FFF2-40B4-BE49-F238E27FC236}">
                <a16:creationId xmlns:a16="http://schemas.microsoft.com/office/drawing/2014/main" id="{6358A398-1C22-48EB-9B07-2252D7FE6F7A}"/>
              </a:ext>
            </a:extLst>
          </p:cNvPr>
          <p:cNvSpPr>
            <a:spLocks noGrp="1"/>
          </p:cNvSpPr>
          <p:nvPr>
            <p:ph idx="1"/>
          </p:nvPr>
        </p:nvSpPr>
        <p:spPr>
          <a:xfrm>
            <a:off x="0" y="685800"/>
            <a:ext cx="6172200" cy="5105400"/>
          </a:xfrm>
        </p:spPr>
        <p:txBody>
          <a:bodyPr>
            <a:normAutofit fontScale="25000" lnSpcReduction="20000"/>
          </a:bodyPr>
          <a:lstStyle/>
          <a:p>
            <a:pPr marL="914400" lvl="2" indent="0" defTabSz="914400" fontAlgn="auto">
              <a:lnSpc>
                <a:spcPct val="90000"/>
              </a:lnSpc>
              <a:spcBef>
                <a:spcPts val="500"/>
              </a:spcBef>
              <a:spcAft>
                <a:spcPts val="0"/>
              </a:spcAft>
              <a:buNone/>
            </a:pPr>
            <a:endParaRPr lang="en-US" sz="8000" dirty="0">
              <a:solidFill>
                <a:prstClr val="black"/>
              </a:solidFill>
              <a:latin typeface="Arial" panose="020B0604020202020204" pitchFamily="34" charset="0"/>
              <a:ea typeface="+mn-ea"/>
              <a:cs typeface="Arial" panose="020B0604020202020204" pitchFamily="34" charset="0"/>
            </a:endParaRPr>
          </a:p>
          <a:p>
            <a:pPr marL="114300" indent="0" defTabSz="914400">
              <a:lnSpc>
                <a:spcPct val="120000"/>
              </a:lnSpc>
              <a:spcBef>
                <a:spcPts val="500"/>
              </a:spcBef>
              <a:buNone/>
            </a:pPr>
            <a:r>
              <a:rPr lang="en-US" sz="8000" dirty="0"/>
              <a:t>The VA Caregiver Support Line responds  to calls from caregivers, Veterans and community agencies seeking information about VA caregiver services.</a:t>
            </a:r>
          </a:p>
          <a:p>
            <a:pPr marL="114300" indent="0" defTabSz="914400">
              <a:lnSpc>
                <a:spcPct val="120000"/>
              </a:lnSpc>
              <a:spcBef>
                <a:spcPts val="500"/>
              </a:spcBef>
              <a:buNone/>
            </a:pPr>
            <a:endParaRPr lang="en-US" sz="8000" dirty="0">
              <a:solidFill>
                <a:prstClr val="black"/>
              </a:solidFill>
            </a:endParaRPr>
          </a:p>
          <a:p>
            <a:pPr marL="571500" indent="-457200" defTabSz="914400">
              <a:lnSpc>
                <a:spcPct val="120000"/>
              </a:lnSpc>
              <a:spcBef>
                <a:spcPts val="500"/>
              </a:spcBef>
              <a:buFont typeface="Arial" panose="020B0604020202020204" pitchFamily="34" charset="0"/>
              <a:buChar char="•"/>
            </a:pPr>
            <a:r>
              <a:rPr lang="en-US" sz="8000" dirty="0">
                <a:solidFill>
                  <a:prstClr val="black"/>
                </a:solidFill>
              </a:rPr>
              <a:t>Hours:</a:t>
            </a:r>
          </a:p>
          <a:p>
            <a:pPr marL="971550" lvl="1" indent="-457200" defTabSz="914400">
              <a:lnSpc>
                <a:spcPct val="120000"/>
              </a:lnSpc>
              <a:spcBef>
                <a:spcPts val="500"/>
              </a:spcBef>
              <a:buFont typeface="Courier New" panose="02070309020205020404" pitchFamily="49" charset="0"/>
              <a:buChar char="o"/>
            </a:pPr>
            <a:r>
              <a:rPr lang="en-US" sz="8000" dirty="0">
                <a:solidFill>
                  <a:prstClr val="black"/>
                </a:solidFill>
              </a:rPr>
              <a:t>Monday - Friday 8:00 a.m. – 10:00 p.m. ET</a:t>
            </a:r>
          </a:p>
          <a:p>
            <a:pPr marL="971550" lvl="1" indent="-457200" defTabSz="914400">
              <a:lnSpc>
                <a:spcPct val="120000"/>
              </a:lnSpc>
              <a:spcBef>
                <a:spcPts val="500"/>
              </a:spcBef>
              <a:buFont typeface="Courier New" panose="02070309020205020404" pitchFamily="49" charset="0"/>
              <a:buChar char="o"/>
            </a:pPr>
            <a:r>
              <a:rPr lang="en-US" sz="8000" dirty="0">
                <a:solidFill>
                  <a:prstClr val="black"/>
                </a:solidFill>
              </a:rPr>
              <a:t>Saturday 8:00 a.m. – 5:00 p.m. ET</a:t>
            </a:r>
          </a:p>
          <a:p>
            <a:pPr marL="571500" indent="-457200" defTabSz="914400">
              <a:lnSpc>
                <a:spcPct val="120000"/>
              </a:lnSpc>
              <a:spcBef>
                <a:spcPts val="500"/>
              </a:spcBef>
              <a:buFont typeface="Arial" panose="020B0604020202020204" pitchFamily="34" charset="0"/>
              <a:buChar char="•"/>
            </a:pPr>
            <a:r>
              <a:rPr lang="en-US" sz="8000" dirty="0">
                <a:solidFill>
                  <a:prstClr val="black"/>
                </a:solidFill>
              </a:rPr>
              <a:t>Links callers to their local Caregiver Support Program Team</a:t>
            </a:r>
          </a:p>
          <a:p>
            <a:pPr marL="571500" indent="-457200" defTabSz="914400">
              <a:lnSpc>
                <a:spcPct val="120000"/>
              </a:lnSpc>
              <a:spcBef>
                <a:spcPts val="500"/>
              </a:spcBef>
              <a:buFont typeface="Arial" panose="020B0604020202020204" pitchFamily="34" charset="0"/>
              <a:buChar char="•"/>
            </a:pPr>
            <a:r>
              <a:rPr lang="en-US" sz="8000" dirty="0">
                <a:solidFill>
                  <a:prstClr val="black"/>
                </a:solidFill>
              </a:rPr>
              <a:t>Provides information about assistance through the VA</a:t>
            </a:r>
          </a:p>
          <a:p>
            <a:pPr marL="571500" indent="-457200" defTabSz="914400">
              <a:lnSpc>
                <a:spcPct val="120000"/>
              </a:lnSpc>
              <a:spcBef>
                <a:spcPts val="500"/>
              </a:spcBef>
              <a:buFont typeface="Arial" panose="020B0604020202020204" pitchFamily="34" charset="0"/>
              <a:buChar char="•"/>
            </a:pPr>
            <a:r>
              <a:rPr lang="en-US" sz="8000" dirty="0">
                <a:solidFill>
                  <a:prstClr val="black"/>
                </a:solidFill>
              </a:rPr>
              <a:t>Offers supportive counseling when needed</a:t>
            </a:r>
          </a:p>
          <a:p>
            <a:pPr marL="914400" lvl="2" indent="0" defTabSz="914400" fontAlgn="auto">
              <a:lnSpc>
                <a:spcPct val="90000"/>
              </a:lnSpc>
              <a:spcBef>
                <a:spcPts val="500"/>
              </a:spcBef>
              <a:spcAft>
                <a:spcPts val="0"/>
              </a:spcAft>
              <a:buNone/>
            </a:pPr>
            <a:endParaRPr lang="en-US" sz="2000" dirty="0">
              <a:solidFill>
                <a:prstClr val="black"/>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8" name="Content Placeholder 26">
            <a:extLst>
              <a:ext uri="{FF2B5EF4-FFF2-40B4-BE49-F238E27FC236}">
                <a16:creationId xmlns:a16="http://schemas.microsoft.com/office/drawing/2014/main" id="{D62A6E78-420E-4E82-91BC-364E35DEB939}"/>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145696" y="1632124"/>
            <a:ext cx="2743200" cy="3212752"/>
          </a:xfrm>
        </p:spPr>
      </p:pic>
      <p:sp>
        <p:nvSpPr>
          <p:cNvPr id="5" name="Footer Placeholder 4">
            <a:extLst>
              <a:ext uri="{FF2B5EF4-FFF2-40B4-BE49-F238E27FC236}">
                <a16:creationId xmlns:a16="http://schemas.microsoft.com/office/drawing/2014/main" id="{8D1BB82A-7C92-4666-96B8-480E7A69792E}"/>
              </a:ext>
            </a:extLst>
          </p:cNvPr>
          <p:cNvSpPr>
            <a:spLocks noGrp="1"/>
          </p:cNvSpPr>
          <p:nvPr>
            <p:ph type="ftr" sz="quarter" idx="13"/>
          </p:nvPr>
        </p:nvSpPr>
        <p:spPr>
          <a:xfrm>
            <a:off x="2189958" y="6356441"/>
            <a:ext cx="4101016" cy="365125"/>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Calibri"/>
                <a:ea typeface="+mn-ea"/>
                <a:cs typeface="+mn-cs"/>
              </a:rPr>
              <a:t>Informational Purposes Only </a:t>
            </a:r>
          </a:p>
        </p:txBody>
      </p:sp>
    </p:spTree>
    <p:extLst>
      <p:ext uri="{BB962C8B-B14F-4D97-AF65-F5344CB8AC3E}">
        <p14:creationId xmlns:p14="http://schemas.microsoft.com/office/powerpoint/2010/main" val="1546557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FA714D28-D725-4F2B-8AB3-7CE59B21299D}"/>
              </a:ext>
            </a:extLst>
          </p:cNvPr>
          <p:cNvSpPr>
            <a:spLocks noGrp="1" noChangeArrowheads="1"/>
          </p:cNvSpPr>
          <p:nvPr>
            <p:ph type="title"/>
          </p:nvPr>
        </p:nvSpPr>
        <p:spPr>
          <a:xfrm>
            <a:off x="0" y="-76200"/>
            <a:ext cx="9144000" cy="731838"/>
          </a:xfrm>
        </p:spPr>
        <p:txBody>
          <a:bodyPr/>
          <a:lstStyle/>
          <a:p>
            <a:r>
              <a:rPr lang="en-US" altLang="en-US" sz="2800" dirty="0"/>
              <a:t>Caregiving During the Pandemic</a:t>
            </a:r>
          </a:p>
        </p:txBody>
      </p:sp>
      <p:sp>
        <p:nvSpPr>
          <p:cNvPr id="163844" name="Slide Number Placeholder 3">
            <a:extLst>
              <a:ext uri="{FF2B5EF4-FFF2-40B4-BE49-F238E27FC236}">
                <a16:creationId xmlns:a16="http://schemas.microsoft.com/office/drawing/2014/main" id="{BE85A5F6-10F6-455B-9BC3-2CB0C6C18F90}"/>
              </a:ext>
            </a:extLst>
          </p:cNvPr>
          <p:cNvSpPr>
            <a:spLocks noGrp="1" noChangeArrowheads="1"/>
          </p:cNvSpPr>
          <p:nvPr>
            <p:ph type="sldNum" sz="quarter" idx="10"/>
          </p:nvPr>
        </p:nvSpPr>
        <p:spPr bwMode="auto">
          <a:xfrm>
            <a:off x="8686800" y="6400800"/>
            <a:ext cx="3841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914400" rtl="0" eaLnBrk="0" fontAlgn="base" hangingPunct="0">
              <a:spcBef>
                <a:spcPct val="0"/>
              </a:spcBef>
              <a:spcAft>
                <a:spcPct val="0"/>
              </a:spcAft>
              <a:defRPr sz="1200" kern="1200">
                <a:solidFill>
                  <a:srgbClr val="FFFFFF"/>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FontTx/>
              <a:buNone/>
            </a:pPr>
            <a:fld id="{6754085F-64F4-4DD2-9AE4-831338FF97B2}" type="slidenum">
              <a:rPr lang="en-US" altLang="en-US" smtClean="0"/>
              <a:pPr>
                <a:spcBef>
                  <a:spcPct val="0"/>
                </a:spcBef>
                <a:buFontTx/>
                <a:buNone/>
              </a:pPr>
              <a:t>18</a:t>
            </a:fld>
            <a:endParaRPr lang="en-US" altLang="en-US" sz="1200" dirty="0">
              <a:solidFill>
                <a:srgbClr val="FFFFFF"/>
              </a:solidFill>
              <a:latin typeface="Arial" panose="020B0604020202020204" pitchFamily="34" charset="0"/>
              <a:ea typeface="ヒラギノ角ゴ Pro W3"/>
              <a:cs typeface="ヒラギノ角ゴ Pro W3"/>
            </a:endParaRPr>
          </a:p>
        </p:txBody>
      </p:sp>
      <p:sp>
        <p:nvSpPr>
          <p:cNvPr id="7" name="Content Placeholder 2">
            <a:extLst>
              <a:ext uri="{FF2B5EF4-FFF2-40B4-BE49-F238E27FC236}">
                <a16:creationId xmlns:a16="http://schemas.microsoft.com/office/drawing/2014/main" id="{D3901826-B918-4A73-8EE9-D0E04DC8EFF6}"/>
              </a:ext>
            </a:extLst>
          </p:cNvPr>
          <p:cNvSpPr>
            <a:spLocks noGrp="1"/>
          </p:cNvSpPr>
          <p:nvPr>
            <p:ph idx="1"/>
          </p:nvPr>
        </p:nvSpPr>
        <p:spPr>
          <a:xfrm>
            <a:off x="228600" y="967898"/>
            <a:ext cx="8686800" cy="5287963"/>
          </a:xfrm>
        </p:spPr>
        <p:txBody>
          <a:bodyPr/>
          <a:lstStyle/>
          <a:p>
            <a:pPr>
              <a:lnSpc>
                <a:spcPct val="107000"/>
              </a:lnSpc>
              <a:spcBef>
                <a:spcPts val="0"/>
              </a:spcBef>
              <a:spcAft>
                <a:spcPts val="800"/>
              </a:spcAft>
              <a:defRPr/>
            </a:pPr>
            <a:r>
              <a:rPr lang="en-US" sz="2000" dirty="0">
                <a:latin typeface="Arial" panose="020B0604020202020204" pitchFamily="34" charset="0"/>
                <a:ea typeface="Calibri" panose="020F0502020204030204" pitchFamily="34" charset="0"/>
                <a:cs typeface="Arial" panose="020B0604020202020204" pitchFamily="34" charset="0"/>
              </a:rPr>
              <a:t>A tip sheet was created to provide additional information and guidance to Veterans and caregivers regarding COVID-19.</a:t>
            </a:r>
            <a:r>
              <a:rPr lang="en-US" sz="2000" b="1" dirty="0">
                <a:latin typeface="Arial" panose="020B0604020202020204" pitchFamily="34" charset="0"/>
                <a:ea typeface="Calibri" panose="020F0502020204030204" pitchFamily="34" charset="0"/>
                <a:cs typeface="Arial" panose="020B0604020202020204" pitchFamily="34" charset="0"/>
              </a:rPr>
              <a:t> </a:t>
            </a:r>
          </a:p>
          <a:p>
            <a:pPr>
              <a:lnSpc>
                <a:spcPct val="107000"/>
              </a:lnSpc>
              <a:spcBef>
                <a:spcPts val="0"/>
              </a:spcBef>
              <a:spcAft>
                <a:spcPts val="800"/>
              </a:spcAft>
              <a:defRPr/>
            </a:pPr>
            <a:r>
              <a:rPr lang="en-US" sz="2000" dirty="0">
                <a:latin typeface="Arial" panose="020B0604020202020204" pitchFamily="34" charset="0"/>
                <a:ea typeface="Calibri" panose="020F0502020204030204" pitchFamily="34" charset="0"/>
                <a:cs typeface="Arial" panose="020B0604020202020204" pitchFamily="34" charset="0"/>
              </a:rPr>
              <a:t>This document provides information on: </a:t>
            </a:r>
          </a:p>
          <a:p>
            <a:pPr lvl="1">
              <a:lnSpc>
                <a:spcPct val="107000"/>
              </a:lnSpc>
              <a:spcBef>
                <a:spcPts val="0"/>
              </a:spcBef>
              <a:spcAft>
                <a:spcPts val="800"/>
              </a:spcAft>
              <a:defRPr/>
            </a:pPr>
            <a:r>
              <a:rPr lang="en-US" sz="2000" dirty="0">
                <a:latin typeface="Arial" panose="020B0604020202020204" pitchFamily="34" charset="0"/>
                <a:ea typeface="Calibri" panose="020F0502020204030204" pitchFamily="34" charset="0"/>
                <a:cs typeface="Arial" panose="020B0604020202020204" pitchFamily="34" charset="0"/>
              </a:rPr>
              <a:t>How to protect against COVID-19</a:t>
            </a:r>
          </a:p>
          <a:p>
            <a:pPr lvl="1">
              <a:lnSpc>
                <a:spcPct val="107000"/>
              </a:lnSpc>
              <a:spcBef>
                <a:spcPts val="0"/>
              </a:spcBef>
              <a:spcAft>
                <a:spcPts val="800"/>
              </a:spcAft>
              <a:defRPr/>
            </a:pPr>
            <a:r>
              <a:rPr lang="en-US" sz="2000" dirty="0">
                <a:latin typeface="Arial" panose="020B0604020202020204" pitchFamily="34" charset="0"/>
                <a:ea typeface="Calibri" panose="020F0502020204030204" pitchFamily="34" charset="0"/>
                <a:cs typeface="Arial" panose="020B0604020202020204" pitchFamily="34" charset="0"/>
              </a:rPr>
              <a:t>Ways to connect and receive support</a:t>
            </a:r>
          </a:p>
          <a:p>
            <a:pPr lvl="1">
              <a:lnSpc>
                <a:spcPct val="107000"/>
              </a:lnSpc>
              <a:spcBef>
                <a:spcPts val="0"/>
              </a:spcBef>
              <a:spcAft>
                <a:spcPts val="800"/>
              </a:spcAft>
              <a:defRPr/>
            </a:pPr>
            <a:r>
              <a:rPr lang="en-US" sz="2000" dirty="0">
                <a:latin typeface="Arial" panose="020B0604020202020204" pitchFamily="34" charset="0"/>
                <a:ea typeface="Calibri" panose="020F0502020204030204" pitchFamily="34" charset="0"/>
                <a:cs typeface="Arial" panose="020B0604020202020204" pitchFamily="34" charset="0"/>
              </a:rPr>
              <a:t>CSP, VA, and other Resources</a:t>
            </a:r>
          </a:p>
          <a:p>
            <a:pPr marL="0" indent="0">
              <a:lnSpc>
                <a:spcPct val="107000"/>
              </a:lnSpc>
              <a:spcBef>
                <a:spcPts val="0"/>
              </a:spcBef>
              <a:spcAft>
                <a:spcPts val="800"/>
              </a:spcAft>
              <a:buNone/>
              <a:defRPr/>
            </a:pPr>
            <a:endParaRPr 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7322074-6026-43C1-A45D-AF225084ABF9}"/>
              </a:ext>
            </a:extLst>
          </p:cNvPr>
          <p:cNvSpPr/>
          <p:nvPr/>
        </p:nvSpPr>
        <p:spPr>
          <a:xfrm>
            <a:off x="609600" y="3733800"/>
            <a:ext cx="7620000" cy="707886"/>
          </a:xfrm>
          <a:prstGeom prst="rect">
            <a:avLst/>
          </a:prstGeom>
        </p:spPr>
        <p:txBody>
          <a:bodyPr wrap="square">
            <a:spAutoFit/>
          </a:bodyPr>
          <a:lstStyle/>
          <a:p>
            <a:pPr marL="0" marR="0">
              <a:spcBef>
                <a:spcPts val="0"/>
              </a:spcBef>
              <a:spcAft>
                <a:spcPts val="0"/>
              </a:spcAft>
            </a:pPr>
            <a:r>
              <a:rPr lang="en-US" sz="2000" dirty="0">
                <a:latin typeface="Arial" panose="020B0604020202020204" pitchFamily="34" charset="0"/>
                <a:cs typeface="Arial" panose="020B0604020202020204" pitchFamily="34" charset="0"/>
                <a:hlinkClick r:id="rId3" tooltip="Caregiving During COVID-19">
                  <a:extLst>
                    <a:ext uri="{A12FA001-AC4F-418D-AE19-62706E023703}">
                      <ahyp:hlinkClr xmlns:ahyp="http://schemas.microsoft.com/office/drawing/2018/hyperlinkcolor" val="tx"/>
                    </a:ext>
                  </a:extLst>
                </a:hlinkClick>
              </a:rPr>
              <a:t>Caregiving During COVID-19</a:t>
            </a:r>
            <a:r>
              <a:rPr lang="en-US" sz="2000" dirty="0">
                <a:latin typeface="Arial" panose="020B0604020202020204" pitchFamily="34" charset="0"/>
                <a:cs typeface="Arial" panose="020B0604020202020204" pitchFamily="34" charset="0"/>
              </a:rPr>
              <a:t>: Tip sheet located on the </a:t>
            </a:r>
            <a: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https://www.caregiver.va.gov</a:t>
            </a:r>
            <a:endParaRPr 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8" name="Footer Placeholder 4">
            <a:extLst>
              <a:ext uri="{FF2B5EF4-FFF2-40B4-BE49-F238E27FC236}">
                <a16:creationId xmlns:a16="http://schemas.microsoft.com/office/drawing/2014/main" id="{61FC0653-179D-457E-8079-CCF047427C80}"/>
              </a:ext>
            </a:extLst>
          </p:cNvPr>
          <p:cNvSpPr>
            <a:spLocks noGrp="1"/>
          </p:cNvSpPr>
          <p:nvPr>
            <p:ph type="ftr" sz="quarter" idx="11"/>
          </p:nvPr>
        </p:nvSpPr>
        <p:spPr>
          <a:xfrm>
            <a:off x="2190750" y="6356350"/>
            <a:ext cx="4100513" cy="365125"/>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Calibri"/>
                <a:ea typeface="+mn-ea"/>
                <a:cs typeface="+mn-cs"/>
              </a:rPr>
              <a:t>Informational Purposes Only </a:t>
            </a:r>
          </a:p>
        </p:txBody>
      </p:sp>
    </p:spTree>
    <p:extLst>
      <p:ext uri="{BB962C8B-B14F-4D97-AF65-F5344CB8AC3E}">
        <p14:creationId xmlns:p14="http://schemas.microsoft.com/office/powerpoint/2010/main" val="2742729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7CC1-3397-477D-93F6-E0FE5A22F44E}"/>
              </a:ext>
            </a:extLst>
          </p:cNvPr>
          <p:cNvSpPr>
            <a:spLocks noGrp="1"/>
          </p:cNvSpPr>
          <p:nvPr>
            <p:ph type="title"/>
          </p:nvPr>
        </p:nvSpPr>
        <p:spPr/>
        <p:txBody>
          <a:bodyPr/>
          <a:lstStyle/>
          <a:p>
            <a:r>
              <a:rPr lang="en-US" dirty="0"/>
              <a:t>How Do You Contact the Caregiver Support Program?</a:t>
            </a:r>
          </a:p>
        </p:txBody>
      </p:sp>
      <p:sp>
        <p:nvSpPr>
          <p:cNvPr id="3" name="Slide Number Placeholder 2">
            <a:extLst>
              <a:ext uri="{FF2B5EF4-FFF2-40B4-BE49-F238E27FC236}">
                <a16:creationId xmlns:a16="http://schemas.microsoft.com/office/drawing/2014/main" id="{1F59F526-9C86-406F-A20F-BE5D94B38E38}"/>
              </a:ext>
            </a:extLst>
          </p:cNvPr>
          <p:cNvSpPr>
            <a:spLocks noGrp="1"/>
          </p:cNvSpPr>
          <p:nvPr>
            <p:ph type="sldNum" sz="quarter" idx="12"/>
          </p:nvPr>
        </p:nvSpPr>
        <p:spPr/>
        <p:txBody>
          <a:bodyPr/>
          <a:lstStyle/>
          <a:p>
            <a:fld id="{D983F1FA-211D-3044-9E35-958DFBC26156}" type="slidenum">
              <a:rPr lang="en-US" smtClean="0">
                <a:solidFill>
                  <a:prstClr val="white"/>
                </a:solidFill>
              </a:rPr>
              <a:pPr/>
              <a:t>19</a:t>
            </a:fld>
            <a:endParaRPr lang="en-US" dirty="0">
              <a:solidFill>
                <a:prstClr val="white"/>
              </a:solidFill>
            </a:endParaRPr>
          </a:p>
        </p:txBody>
      </p:sp>
      <p:sp>
        <p:nvSpPr>
          <p:cNvPr id="5" name="TextBox 4">
            <a:extLst>
              <a:ext uri="{FF2B5EF4-FFF2-40B4-BE49-F238E27FC236}">
                <a16:creationId xmlns:a16="http://schemas.microsoft.com/office/drawing/2014/main" id="{7166D11A-8A2D-46B2-BD5E-8B9BAF54FDEC}"/>
              </a:ext>
            </a:extLst>
          </p:cNvPr>
          <p:cNvSpPr txBox="1"/>
          <p:nvPr/>
        </p:nvSpPr>
        <p:spPr>
          <a:xfrm>
            <a:off x="354934" y="1295400"/>
            <a:ext cx="8434129" cy="2492990"/>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VA Caregiver Support Line</a:t>
            </a:r>
          </a:p>
          <a:p>
            <a:pPr algn="ctr"/>
            <a:r>
              <a:rPr lang="en-US" sz="3600" b="1" dirty="0">
                <a:latin typeface="Arial" panose="020B0604020202020204" pitchFamily="34" charset="0"/>
                <a:cs typeface="Arial" panose="020B0604020202020204" pitchFamily="34" charset="0"/>
              </a:rPr>
              <a:t>1-855-260-3274</a:t>
            </a:r>
          </a:p>
          <a:p>
            <a:pPr algn="ct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To find your local Caregiver Support Program, or</a:t>
            </a:r>
          </a:p>
          <a:p>
            <a:pPr algn="ctr"/>
            <a:r>
              <a:rPr lang="en-US" sz="2800" dirty="0">
                <a:latin typeface="Arial" panose="020B0604020202020204" pitchFamily="34" charset="0"/>
                <a:cs typeface="Arial" panose="020B0604020202020204" pitchFamily="34" charset="0"/>
              </a:rPr>
              <a:t>for more information: </a:t>
            </a:r>
            <a:r>
              <a:rPr lang="en-US" sz="2800" u="sng" dirty="0">
                <a:solidFill>
                  <a:srgbClr val="0070C0"/>
                </a:solidFill>
                <a:latin typeface="Arial" panose="020B0604020202020204" pitchFamily="34" charset="0"/>
                <a:cs typeface="Arial" panose="020B0604020202020204" pitchFamily="34" charset="0"/>
              </a:rPr>
              <a:t>http://</a:t>
            </a:r>
            <a:r>
              <a:rPr lang="en-US" sz="2800"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www.caregiver.va.gov</a:t>
            </a:r>
            <a:endParaRPr lang="en-US" sz="2800" dirty="0">
              <a:solidFill>
                <a:srgbClr val="0070C0"/>
              </a:solidFill>
              <a:latin typeface="Arial" panose="020B0604020202020204" pitchFamily="34" charset="0"/>
              <a:cs typeface="Arial" panose="020B0604020202020204" pitchFamily="34" charset="0"/>
            </a:endParaRPr>
          </a:p>
        </p:txBody>
      </p:sp>
      <p:pic>
        <p:nvPicPr>
          <p:cNvPr id="9" name="Picture 8" descr="Logo, company name&#10;&#10;Description automatically generated">
            <a:extLst>
              <a:ext uri="{FF2B5EF4-FFF2-40B4-BE49-F238E27FC236}">
                <a16:creationId xmlns:a16="http://schemas.microsoft.com/office/drawing/2014/main" id="{ACB6ED2E-C91F-477C-A482-E273AFCB9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727" y="3886201"/>
            <a:ext cx="1948232" cy="1828800"/>
          </a:xfrm>
          <a:prstGeom prst="rect">
            <a:avLst/>
          </a:prstGeom>
        </p:spPr>
      </p:pic>
      <p:sp>
        <p:nvSpPr>
          <p:cNvPr id="7" name="Footer Placeholder 1">
            <a:extLst>
              <a:ext uri="{FF2B5EF4-FFF2-40B4-BE49-F238E27FC236}">
                <a16:creationId xmlns:a16="http://schemas.microsoft.com/office/drawing/2014/main" id="{AD79EF1B-1D1B-48F5-9884-424D0713E28C}"/>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3583417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Overview</a:t>
            </a:r>
          </a:p>
        </p:txBody>
      </p:sp>
      <p:sp>
        <p:nvSpPr>
          <p:cNvPr id="3" name="Slide Number Placeholder 2"/>
          <p:cNvSpPr>
            <a:spLocks noGrp="1"/>
          </p:cNvSpPr>
          <p:nvPr>
            <p:ph type="sldNum" sz="quarter" idx="12"/>
          </p:nvPr>
        </p:nvSpPr>
        <p:spPr/>
        <p:txBody>
          <a:bodyPr/>
          <a:lstStyle/>
          <a:p>
            <a:fld id="{D983F1FA-211D-3044-9E35-958DFBC26156}" type="slidenum">
              <a:rPr lang="en-US" smtClean="0"/>
              <a:pPr/>
              <a:t>2</a:t>
            </a:fld>
            <a:endParaRPr lang="en-US" dirty="0"/>
          </a:p>
        </p:txBody>
      </p:sp>
      <p:sp>
        <p:nvSpPr>
          <p:cNvPr id="6" name="Content Placeholder 1">
            <a:extLst>
              <a:ext uri="{FF2B5EF4-FFF2-40B4-BE49-F238E27FC236}">
                <a16:creationId xmlns:a16="http://schemas.microsoft.com/office/drawing/2014/main" id="{7E068EAF-EC15-4D8C-A9CB-111AD42AD34E}"/>
              </a:ext>
            </a:extLst>
          </p:cNvPr>
          <p:cNvSpPr txBox="1">
            <a:spLocks/>
          </p:cNvSpPr>
          <p:nvPr/>
        </p:nvSpPr>
        <p:spPr>
          <a:xfrm>
            <a:off x="304800" y="1741117"/>
            <a:ext cx="8534400" cy="35162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400" b="1" dirty="0"/>
              <a:t>Introduction to VA Caregiver Support Program</a:t>
            </a:r>
          </a:p>
          <a:p>
            <a:pPr marL="0" indent="0">
              <a:buFont typeface="Arial"/>
              <a:buNone/>
            </a:pPr>
            <a:endParaRPr lang="en-US" sz="1600" b="1" dirty="0"/>
          </a:p>
          <a:p>
            <a:pPr>
              <a:buFont typeface="Wingdings" panose="05000000000000000000" pitchFamily="2" charset="2"/>
              <a:buChar char="§"/>
            </a:pPr>
            <a:r>
              <a:rPr lang="en-US" sz="2400" b="1" dirty="0"/>
              <a:t>Program of Comprehensive Assistance for Family Caregivers (PCAFC)</a:t>
            </a:r>
          </a:p>
          <a:p>
            <a:pPr marL="0" indent="0">
              <a:buNone/>
            </a:pPr>
            <a:endParaRPr lang="en-US" sz="2400" dirty="0"/>
          </a:p>
          <a:p>
            <a:pPr>
              <a:buFont typeface="Wingdings" panose="05000000000000000000" pitchFamily="2" charset="2"/>
              <a:buChar char="§"/>
            </a:pPr>
            <a:r>
              <a:rPr lang="en-US" sz="2400" b="1" dirty="0"/>
              <a:t>Program of General Caregiver Support Services (PGCSS)</a:t>
            </a:r>
          </a:p>
          <a:p>
            <a:pPr marL="0" indent="0">
              <a:buFont typeface="Arial"/>
              <a:buNone/>
            </a:pPr>
            <a:endParaRPr lang="en-US" sz="1600" b="1" dirty="0"/>
          </a:p>
        </p:txBody>
      </p:sp>
      <p:sp>
        <p:nvSpPr>
          <p:cNvPr id="7" name="Footer Placeholder 1">
            <a:extLst>
              <a:ext uri="{FF2B5EF4-FFF2-40B4-BE49-F238E27FC236}">
                <a16:creationId xmlns:a16="http://schemas.microsoft.com/office/drawing/2014/main" id="{209BC8B8-9ADA-4EC4-9730-6A68FEC87E0B}"/>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3614290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AC96C-563F-4D58-B030-406276E7A9A9}"/>
              </a:ext>
            </a:extLst>
          </p:cNvPr>
          <p:cNvSpPr>
            <a:spLocks noGrp="1"/>
          </p:cNvSpPr>
          <p:nvPr>
            <p:ph type="sldNum" sz="quarter" idx="10"/>
          </p:nvPr>
        </p:nvSpPr>
        <p:spPr/>
        <p:txBody>
          <a:bodyPr/>
          <a:lstStyle/>
          <a:p>
            <a:fld id="{5855C88C-D8BE-4E7C-96FE-0DD9C97E8470}" type="slidenum">
              <a:rPr lang="en-US" altLang="en-US" smtClean="0"/>
              <a:pPr/>
              <a:t>3</a:t>
            </a:fld>
            <a:endParaRPr lang="en-US" altLang="en-US" dirty="0"/>
          </a:p>
        </p:txBody>
      </p:sp>
      <p:sp>
        <p:nvSpPr>
          <p:cNvPr id="4" name="Rectangle 3">
            <a:extLst>
              <a:ext uri="{FF2B5EF4-FFF2-40B4-BE49-F238E27FC236}">
                <a16:creationId xmlns:a16="http://schemas.microsoft.com/office/drawing/2014/main" id="{F2CCE9D1-6403-43E3-A101-D9571B457655}"/>
              </a:ext>
            </a:extLst>
          </p:cNvPr>
          <p:cNvSpPr/>
          <p:nvPr/>
        </p:nvSpPr>
        <p:spPr>
          <a:xfrm>
            <a:off x="609600" y="4114800"/>
            <a:ext cx="7924800" cy="1292662"/>
          </a:xfrm>
          <a:prstGeom prst="rect">
            <a:avLst/>
          </a:prstGeom>
        </p:spPr>
        <p:txBody>
          <a:bodyPr wrap="square">
            <a:spAutoFit/>
          </a:bodyPr>
          <a:lstStyle/>
          <a:p>
            <a:pPr algn="ctr"/>
            <a:r>
              <a:rPr lang="en-US" sz="2400" b="1" dirty="0"/>
              <a:t>Caregiver Support Program Mission Statement: </a:t>
            </a:r>
          </a:p>
          <a:p>
            <a:pPr algn="ctr"/>
            <a:r>
              <a:rPr lang="en-US" i="1" dirty="0"/>
              <a:t>To promote the health and well-being of family caregivers who care for our nation’s Veterans, through education, resources, support, and services</a:t>
            </a:r>
          </a:p>
          <a:p>
            <a:endParaRPr lang="en-US" dirty="0"/>
          </a:p>
        </p:txBody>
      </p:sp>
      <p:pic>
        <p:nvPicPr>
          <p:cNvPr id="5" name="Picture 2" descr="U:\ProgramFlyers&amp;Logo\VA_Caregiver_mark-4c.png">
            <a:extLst>
              <a:ext uri="{FF2B5EF4-FFF2-40B4-BE49-F238E27FC236}">
                <a16:creationId xmlns:a16="http://schemas.microsoft.com/office/drawing/2014/main" id="{87135469-63D5-452D-9ABE-AB9850388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9964" y="1081207"/>
            <a:ext cx="2864071" cy="2658012"/>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a:extLst>
              <a:ext uri="{FF2B5EF4-FFF2-40B4-BE49-F238E27FC236}">
                <a16:creationId xmlns:a16="http://schemas.microsoft.com/office/drawing/2014/main" id="{0A81B531-A67E-49B5-8D9D-458489EF76CF}"/>
              </a:ext>
            </a:extLst>
          </p:cNvPr>
          <p:cNvSpPr txBox="1">
            <a:spLocks/>
          </p:cNvSpPr>
          <p:nvPr/>
        </p:nvSpPr>
        <p:spPr>
          <a:xfrm>
            <a:off x="2189958" y="6356441"/>
            <a:ext cx="41010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dirty="0"/>
              <a:t>Informational Purposes Only</a:t>
            </a:r>
          </a:p>
        </p:txBody>
      </p:sp>
    </p:spTree>
    <p:extLst>
      <p:ext uri="{BB962C8B-B14F-4D97-AF65-F5344CB8AC3E}">
        <p14:creationId xmlns:p14="http://schemas.microsoft.com/office/powerpoint/2010/main" val="9147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D71D90-5875-4E16-A298-4C6734EC2D4C}"/>
              </a:ext>
            </a:extLst>
          </p:cNvPr>
          <p:cNvSpPr>
            <a:spLocks noGrp="1"/>
          </p:cNvSpPr>
          <p:nvPr>
            <p:ph type="title"/>
          </p:nvPr>
        </p:nvSpPr>
        <p:spPr/>
        <p:txBody>
          <a:bodyPr>
            <a:normAutofit/>
          </a:bodyPr>
          <a:lstStyle/>
          <a:p>
            <a:r>
              <a:rPr lang="en-US" sz="2800" dirty="0"/>
              <a:t>Where we Started, Where we are Headed…..</a:t>
            </a:r>
          </a:p>
        </p:txBody>
      </p:sp>
      <p:sp>
        <p:nvSpPr>
          <p:cNvPr id="4" name="Slide Number Placeholder 3">
            <a:extLst>
              <a:ext uri="{FF2B5EF4-FFF2-40B4-BE49-F238E27FC236}">
                <a16:creationId xmlns:a16="http://schemas.microsoft.com/office/drawing/2014/main" id="{C90F4654-A2C0-4BB4-95F8-CE2A0F7B2059}"/>
              </a:ext>
            </a:extLst>
          </p:cNvPr>
          <p:cNvSpPr>
            <a:spLocks noGrp="1"/>
          </p:cNvSpPr>
          <p:nvPr>
            <p:ph type="sldNum" sz="quarter" idx="10"/>
          </p:nvPr>
        </p:nvSpPr>
        <p:spPr>
          <a:xfrm>
            <a:off x="8686800" y="6400800"/>
            <a:ext cx="384175" cy="365125"/>
          </a:xfrm>
          <a:prstGeom prst="rect">
            <a:avLst/>
          </a:prstGeom>
        </p:spPr>
        <p:txBody>
          <a:bodyPr/>
          <a:lstStyle>
            <a:defPPr>
              <a:defRPr lang="en-US"/>
            </a:defPPr>
            <a:lvl1pPr algn="l" defTabSz="9144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6754085F-64F4-4DD2-9AE4-831338FF97B2}" type="slidenum">
              <a:rPr lang="en-US" altLang="en-US" smtClean="0"/>
              <a:pPr/>
              <a:t>4</a:t>
            </a:fld>
            <a:endParaRPr lang="en-US" altLang="en-US" dirty="0"/>
          </a:p>
        </p:txBody>
      </p:sp>
      <p:sp>
        <p:nvSpPr>
          <p:cNvPr id="5" name="Footer Placeholder 4">
            <a:extLst>
              <a:ext uri="{FF2B5EF4-FFF2-40B4-BE49-F238E27FC236}">
                <a16:creationId xmlns:a16="http://schemas.microsoft.com/office/drawing/2014/main" id="{699DD8D1-3383-4D24-A7C5-8DA461D7575D}"/>
              </a:ext>
            </a:extLst>
          </p:cNvPr>
          <p:cNvSpPr txBox="1">
            <a:spLocks noChangeArrowheads="1"/>
          </p:cNvSpPr>
          <p:nvPr/>
        </p:nvSpPr>
        <p:spPr bwMode="auto">
          <a:xfrm>
            <a:off x="2286000" y="6324600"/>
            <a:ext cx="410051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defTabSz="457200" rtl="0" eaLnBrk="0" fontAlgn="base" hangingPunct="0">
              <a:spcBef>
                <a:spcPct val="0"/>
              </a:spcBef>
              <a:spcAft>
                <a:spcPct val="0"/>
              </a:spcAft>
              <a:defRPr sz="1200"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r>
              <a:rPr lang="it-IT" b="1" dirty="0"/>
              <a:t>Informational Purposes Only</a:t>
            </a:r>
            <a:endParaRPr lang="it-IT" altLang="en-US" b="1" dirty="0">
              <a:solidFill>
                <a:srgbClr val="FFFFFF"/>
              </a:solidFill>
            </a:endParaRPr>
          </a:p>
        </p:txBody>
      </p:sp>
      <p:graphicFrame>
        <p:nvGraphicFramePr>
          <p:cNvPr id="8" name="Content Placeholder 7">
            <a:extLst>
              <a:ext uri="{FF2B5EF4-FFF2-40B4-BE49-F238E27FC236}">
                <a16:creationId xmlns:a16="http://schemas.microsoft.com/office/drawing/2014/main" id="{CA072E54-2BDE-476C-A834-770CA645C327}"/>
              </a:ext>
            </a:extLst>
          </p:cNvPr>
          <p:cNvGraphicFramePr>
            <a:graphicFrameLocks noGrp="1"/>
          </p:cNvGraphicFramePr>
          <p:nvPr>
            <p:ph idx="1"/>
          </p:nvPr>
        </p:nvGraphicFramePr>
        <p:xfrm>
          <a:off x="341523" y="914400"/>
          <a:ext cx="8382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6503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Left Brace 37">
            <a:extLst>
              <a:ext uri="{FF2B5EF4-FFF2-40B4-BE49-F238E27FC236}">
                <a16:creationId xmlns:a16="http://schemas.microsoft.com/office/drawing/2014/main" id="{9C2BCD96-D805-4FFE-86D4-A8A0395AC668}"/>
              </a:ext>
            </a:extLst>
          </p:cNvPr>
          <p:cNvSpPr/>
          <p:nvPr/>
        </p:nvSpPr>
        <p:spPr>
          <a:xfrm>
            <a:off x="6749753" y="3966390"/>
            <a:ext cx="1752601" cy="2085205"/>
          </a:xfrm>
          <a:prstGeom prst="leftBrace">
            <a:avLst/>
          </a:prstGeom>
          <a:noFill/>
          <a:ln w="38100" cap="flat" cmpd="sng" algn="ctr">
            <a:solidFill>
              <a:srgbClr val="0049DA"/>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ヒラギノ角ゴ Pro W3" pitchFamily="1" charset="-128"/>
              <a:cs typeface="+mn-cs"/>
            </a:endParaRPr>
          </a:p>
        </p:txBody>
      </p:sp>
      <p:sp>
        <p:nvSpPr>
          <p:cNvPr id="29" name="Content Placeholder 14">
            <a:extLst>
              <a:ext uri="{FF2B5EF4-FFF2-40B4-BE49-F238E27FC236}">
                <a16:creationId xmlns:a16="http://schemas.microsoft.com/office/drawing/2014/main" id="{E440F45F-85FC-450D-86C8-7AFD848D3E82}"/>
              </a:ext>
            </a:extLst>
          </p:cNvPr>
          <p:cNvSpPr txBox="1">
            <a:spLocks/>
          </p:cNvSpPr>
          <p:nvPr/>
        </p:nvSpPr>
        <p:spPr>
          <a:xfrm>
            <a:off x="152400" y="685799"/>
            <a:ext cx="8919030" cy="5365795"/>
          </a:xfrm>
          <a:prstGeom prst="rect">
            <a:avLst/>
          </a:prstGeom>
        </p:spPr>
        <p:txBody>
          <a:bodyPr vert="horz" lIns="91440" tIns="45720" rIns="91440" bIns="45720" rtlCol="0">
            <a:normAutofit/>
          </a:bodyPr>
          <a:lstStyle>
            <a:lvl1pPr marL="0" indent="0" algn="l" defTabSz="457189" rtl="0" eaLnBrk="1" latinLnBrk="0" hangingPunct="1">
              <a:spcBef>
                <a:spcPct val="20000"/>
              </a:spcBef>
              <a:buFont typeface="Arial"/>
              <a:buNone/>
              <a:defRPr sz="2000" kern="1200">
                <a:solidFill>
                  <a:schemeClr val="tx1"/>
                </a:solidFill>
                <a:latin typeface="Arial" pitchFamily="34" charset="0"/>
                <a:ea typeface="+mn-ea"/>
                <a:cs typeface="Arial" pitchFamily="34" charset="0"/>
              </a:defRPr>
            </a:lvl1pPr>
            <a:lvl2pPr marL="347463" indent="-347463" algn="l" defTabSz="457189" rtl="0" eaLnBrk="1" latinLnBrk="0" hangingPunct="1">
              <a:spcBef>
                <a:spcPts val="480"/>
              </a:spcBef>
              <a:buFont typeface="Arial" panose="020B0604020202020204" pitchFamily="34" charset="0"/>
              <a:buChar char="•"/>
              <a:defRPr sz="1800" kern="1200">
                <a:solidFill>
                  <a:schemeClr val="tx1"/>
                </a:solidFill>
                <a:latin typeface="Arial" pitchFamily="34" charset="0"/>
                <a:ea typeface="+mn-ea"/>
                <a:cs typeface="Arial" pitchFamily="34" charset="0"/>
              </a:defRPr>
            </a:lvl2pPr>
            <a:lvl3pPr marL="740645" indent="-283457" algn="l" defTabSz="457189" rtl="0" eaLnBrk="1" latinLnBrk="0" hangingPunct="1">
              <a:spcBef>
                <a:spcPts val="432"/>
              </a:spcBef>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142971" indent="-228594" algn="l" defTabSz="457189" rtl="0" eaLnBrk="1" latinLnBrk="0" hangingPunct="1">
              <a:spcBef>
                <a:spcPts val="384"/>
              </a:spcBef>
              <a:buFont typeface="Arial" panose="020B0604020202020204" pitchFamily="34" charset="0"/>
              <a:buChar char="•"/>
              <a:defRPr sz="1400" kern="1200">
                <a:solidFill>
                  <a:schemeClr val="tx1"/>
                </a:solidFill>
                <a:latin typeface="Arial" pitchFamily="34" charset="0"/>
                <a:ea typeface="+mn-ea"/>
                <a:cs typeface="Arial" pitchFamily="34" charset="0"/>
              </a:defRPr>
            </a:lvl4pPr>
            <a:lvl5pPr marL="1600160" indent="-228594" algn="l" defTabSz="457189" rtl="0" eaLnBrk="1" latinLnBrk="0" hangingPunct="1">
              <a:spcBef>
                <a:spcPct val="20000"/>
              </a:spcBef>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0" name="Slide Number Placeholder 3">
            <a:extLst>
              <a:ext uri="{FF2B5EF4-FFF2-40B4-BE49-F238E27FC236}">
                <a16:creationId xmlns:a16="http://schemas.microsoft.com/office/drawing/2014/main" id="{137A42D1-84D8-43CB-A061-FFD23DBB50BC}"/>
              </a:ext>
            </a:extLst>
          </p:cNvPr>
          <p:cNvSpPr txBox="1">
            <a:spLocks/>
          </p:cNvSpPr>
          <p:nvPr/>
        </p:nvSpPr>
        <p:spPr>
          <a:xfrm>
            <a:off x="6937830" y="64002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0AB90D28-EF2D-4BB6-AA17-0802767117AB}"/>
              </a:ext>
            </a:extLst>
          </p:cNvPr>
          <p:cNvSpPr txBox="1"/>
          <p:nvPr/>
        </p:nvSpPr>
        <p:spPr>
          <a:xfrm>
            <a:off x="-24894" y="806406"/>
            <a:ext cx="1531648" cy="4719297"/>
          </a:xfrm>
          <a:prstGeom prst="rect">
            <a:avLst/>
          </a:prstGeom>
          <a:noFill/>
        </p:spPr>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9BFF"/>
                </a:solidFill>
                <a:effectLst/>
                <a:uLnTx/>
                <a:uFillTx/>
                <a:latin typeface="Calibri"/>
                <a:ea typeface="ヒラギノ角ゴ Pro W3" pitchFamily="1" charset="-128"/>
                <a:cs typeface="+mn-cs"/>
              </a:rPr>
              <a:t>Other VHA Veteran services that support  Caregivers</a:t>
            </a:r>
          </a:p>
        </p:txBody>
      </p:sp>
      <p:sp>
        <p:nvSpPr>
          <p:cNvPr id="32" name="TextBox 31">
            <a:extLst>
              <a:ext uri="{FF2B5EF4-FFF2-40B4-BE49-F238E27FC236}">
                <a16:creationId xmlns:a16="http://schemas.microsoft.com/office/drawing/2014/main" id="{CADAAF29-A29A-4610-B887-63F7367B4329}"/>
              </a:ext>
            </a:extLst>
          </p:cNvPr>
          <p:cNvSpPr txBox="1"/>
          <p:nvPr/>
        </p:nvSpPr>
        <p:spPr>
          <a:xfrm>
            <a:off x="7665719" y="4039497"/>
            <a:ext cx="1540543" cy="1938992"/>
          </a:xfrm>
          <a:prstGeom prst="rect">
            <a:avLst/>
          </a:prstGeom>
          <a:noFill/>
        </p:spPr>
        <p:txBody>
          <a:bodyPr wrap="square" rtlCol="0">
            <a:spAutoFit/>
          </a:bodyPr>
          <a:lstStyle/>
          <a:p>
            <a:pPr marL="173732"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49DA"/>
                </a:solidFill>
                <a:effectLst/>
                <a:uLnTx/>
                <a:uFillTx/>
                <a:latin typeface="Arial" panose="020B0604020202020204" pitchFamily="34" charset="0"/>
                <a:ea typeface="ヒラギノ角ゴ Pro W3" pitchFamily="1" charset="-128"/>
                <a:cs typeface="Arial" panose="020B0604020202020204" pitchFamily="34" charset="0"/>
              </a:rPr>
              <a:t>Monthly stipend</a:t>
            </a:r>
          </a:p>
          <a:p>
            <a:pPr marL="173732"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49DA"/>
                </a:solidFill>
                <a:effectLst/>
                <a:uLnTx/>
                <a:uFillTx/>
                <a:latin typeface="Arial" panose="020B0604020202020204" pitchFamily="34" charset="0"/>
                <a:ea typeface="ヒラギノ角ゴ Pro W3" pitchFamily="1" charset="-128"/>
                <a:cs typeface="Arial" panose="020B0604020202020204" pitchFamily="34" charset="0"/>
              </a:rPr>
              <a:t>Access to CHAMPVA (if eligible)</a:t>
            </a:r>
          </a:p>
          <a:p>
            <a:pPr marL="173732"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49DA"/>
                </a:solidFill>
                <a:effectLst/>
                <a:uLnTx/>
                <a:uFillTx/>
                <a:latin typeface="Arial" panose="020B0604020202020204" pitchFamily="34" charset="0"/>
                <a:ea typeface="ヒラギノ角ゴ Pro W3" pitchFamily="1" charset="-128"/>
                <a:cs typeface="Arial" panose="020B0604020202020204" pitchFamily="34" charset="0"/>
              </a:rPr>
              <a:t>Mental health counseling</a:t>
            </a:r>
          </a:p>
          <a:p>
            <a:pPr marL="173732"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49DA"/>
                </a:solidFill>
                <a:effectLst/>
                <a:uLnTx/>
                <a:uFillTx/>
                <a:latin typeface="Arial" panose="020B0604020202020204" pitchFamily="34" charset="0"/>
                <a:ea typeface="ヒラギノ角ゴ Pro W3" pitchFamily="1" charset="-128"/>
                <a:cs typeface="Arial" panose="020B0604020202020204" pitchFamily="34" charset="0"/>
              </a:rPr>
              <a:t>Caregiver training</a:t>
            </a:r>
          </a:p>
          <a:p>
            <a:pPr marL="173732"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49DA"/>
                </a:solidFill>
                <a:effectLst/>
                <a:uLnTx/>
                <a:uFillTx/>
                <a:latin typeface="Arial" panose="020B0604020202020204" pitchFamily="34" charset="0"/>
                <a:ea typeface="ヒラギノ角ゴ Pro W3" pitchFamily="1" charset="-128"/>
                <a:cs typeface="Arial" panose="020B0604020202020204" pitchFamily="34" charset="0"/>
              </a:rPr>
              <a:t>Enhanced respite services </a:t>
            </a:r>
          </a:p>
          <a:p>
            <a:pPr marL="173732"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49DA"/>
                </a:solidFill>
                <a:effectLst/>
                <a:uLnTx/>
                <a:uFillTx/>
                <a:latin typeface="Arial" panose="020B0604020202020204" pitchFamily="34" charset="0"/>
                <a:ea typeface="ヒラギノ角ゴ Pro W3" pitchFamily="1" charset="-128"/>
                <a:cs typeface="Arial" panose="020B0604020202020204" pitchFamily="34" charset="0"/>
              </a:rPr>
              <a:t>Certain beneficiary travel</a:t>
            </a:r>
          </a:p>
          <a:p>
            <a:pPr marL="173732"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49DA"/>
                </a:solidFill>
                <a:effectLst/>
                <a:uLnTx/>
                <a:uFillTx/>
                <a:latin typeface="Arial" panose="020B0604020202020204" pitchFamily="34" charset="0"/>
                <a:ea typeface="ヒラギノ角ゴ Pro W3" pitchFamily="1" charset="-128"/>
                <a:cs typeface="Arial" panose="020B0604020202020204" pitchFamily="34" charset="0"/>
              </a:rPr>
              <a:t>Ongoing monitoring</a:t>
            </a:r>
          </a:p>
        </p:txBody>
      </p:sp>
      <p:grpSp>
        <p:nvGrpSpPr>
          <p:cNvPr id="33" name="Group 32">
            <a:extLst>
              <a:ext uri="{FF2B5EF4-FFF2-40B4-BE49-F238E27FC236}">
                <a16:creationId xmlns:a16="http://schemas.microsoft.com/office/drawing/2014/main" id="{92D073BC-711C-475F-A3B7-FFE107C5024F}"/>
              </a:ext>
            </a:extLst>
          </p:cNvPr>
          <p:cNvGrpSpPr/>
          <p:nvPr/>
        </p:nvGrpSpPr>
        <p:grpSpPr>
          <a:xfrm>
            <a:off x="3269788" y="953580"/>
            <a:ext cx="4101476" cy="5040320"/>
            <a:chOff x="2667000" y="2102773"/>
            <a:chExt cx="3927878" cy="4871057"/>
          </a:xfrm>
        </p:grpSpPr>
        <p:grpSp>
          <p:nvGrpSpPr>
            <p:cNvPr id="34" name="Group 33">
              <a:extLst>
                <a:ext uri="{FF2B5EF4-FFF2-40B4-BE49-F238E27FC236}">
                  <a16:creationId xmlns:a16="http://schemas.microsoft.com/office/drawing/2014/main" id="{9C134B32-01CA-4641-AC87-66B05F75CD90}"/>
                </a:ext>
              </a:extLst>
            </p:cNvPr>
            <p:cNvGrpSpPr/>
            <p:nvPr/>
          </p:nvGrpSpPr>
          <p:grpSpPr>
            <a:xfrm>
              <a:off x="2667000" y="2102773"/>
              <a:ext cx="3927878" cy="3953762"/>
              <a:chOff x="2137235" y="2169810"/>
              <a:chExt cx="2788840" cy="2807218"/>
            </a:xfrm>
          </p:grpSpPr>
          <p:sp>
            <p:nvSpPr>
              <p:cNvPr id="36" name="Freeform: Shape 35">
                <a:extLst>
                  <a:ext uri="{FF2B5EF4-FFF2-40B4-BE49-F238E27FC236}">
                    <a16:creationId xmlns:a16="http://schemas.microsoft.com/office/drawing/2014/main" id="{747B53DD-5258-4A62-BA29-36AEB574D3C9}"/>
                  </a:ext>
                </a:extLst>
              </p:cNvPr>
              <p:cNvSpPr/>
              <p:nvPr/>
            </p:nvSpPr>
            <p:spPr>
              <a:xfrm>
                <a:off x="2137235" y="2169810"/>
                <a:ext cx="2788840" cy="2807218"/>
              </a:xfrm>
              <a:custGeom>
                <a:avLst/>
                <a:gdLst>
                  <a:gd name="connsiteX0" fmla="*/ 0 w 2788840"/>
                  <a:gd name="connsiteY0" fmla="*/ 1403609 h 2807218"/>
                  <a:gd name="connsiteX1" fmla="*/ 1394420 w 2788840"/>
                  <a:gd name="connsiteY1" fmla="*/ 0 h 2807218"/>
                  <a:gd name="connsiteX2" fmla="*/ 2788840 w 2788840"/>
                  <a:gd name="connsiteY2" fmla="*/ 1403609 h 2807218"/>
                  <a:gd name="connsiteX3" fmla="*/ 1394420 w 2788840"/>
                  <a:gd name="connsiteY3" fmla="*/ 2807218 h 2807218"/>
                  <a:gd name="connsiteX4" fmla="*/ 0 w 2788840"/>
                  <a:gd name="connsiteY4" fmla="*/ 1403609 h 280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840" h="2807218">
                    <a:moveTo>
                      <a:pt x="0" y="1403609"/>
                    </a:moveTo>
                    <a:cubicBezTo>
                      <a:pt x="0" y="628417"/>
                      <a:pt x="624303" y="0"/>
                      <a:pt x="1394420" y="0"/>
                    </a:cubicBezTo>
                    <a:cubicBezTo>
                      <a:pt x="2164537" y="0"/>
                      <a:pt x="2788840" y="628417"/>
                      <a:pt x="2788840" y="1403609"/>
                    </a:cubicBezTo>
                    <a:cubicBezTo>
                      <a:pt x="2788840" y="2178801"/>
                      <a:pt x="2164537" y="2807218"/>
                      <a:pt x="1394420" y="2807218"/>
                    </a:cubicBezTo>
                    <a:cubicBezTo>
                      <a:pt x="624303" y="2807218"/>
                      <a:pt x="0" y="2178801"/>
                      <a:pt x="0" y="1403609"/>
                    </a:cubicBezTo>
                    <a:close/>
                  </a:path>
                </a:pathLst>
              </a:custGeom>
              <a:solidFill>
                <a:srgbClr val="002060"/>
              </a:solidFill>
              <a:ln w="25400" cap="flat" cmpd="sng" algn="ctr">
                <a:solidFill>
                  <a:sysClr val="window" lastClr="FFFFFF">
                    <a:hueOff val="0"/>
                    <a:satOff val="0"/>
                    <a:lumOff val="0"/>
                    <a:alphaOff val="0"/>
                  </a:sysClr>
                </a:solidFill>
                <a:prstDash val="solid"/>
              </a:ln>
              <a:effectLst/>
            </p:spPr>
            <p:txBody>
              <a:bodyPr spcFirstLastPara="0" vert="horz" wrap="square" lIns="502920" tIns="365760" rIns="502920" bIns="18288" numCol="1" spcCol="1270" anchor="t" anchorCtr="0">
                <a:normAutofit/>
              </a:bodyPr>
              <a:lstStyle/>
              <a:p>
                <a:pPr marL="0" marR="0" lvl="0" indent="0" algn="ctr" defTabSz="1777956"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Program of General Caregiver Support Services (PGCSS)</a:t>
                </a:r>
              </a:p>
            </p:txBody>
          </p:sp>
          <p:sp>
            <p:nvSpPr>
              <p:cNvPr id="37" name="TextBox 36">
                <a:extLst>
                  <a:ext uri="{FF2B5EF4-FFF2-40B4-BE49-F238E27FC236}">
                    <a16:creationId xmlns:a16="http://schemas.microsoft.com/office/drawing/2014/main" id="{A48A0243-4AC0-433F-BCDD-F150EB32194E}"/>
                  </a:ext>
                </a:extLst>
              </p:cNvPr>
              <p:cNvSpPr txBox="1"/>
              <p:nvPr/>
            </p:nvSpPr>
            <p:spPr>
              <a:xfrm>
                <a:off x="2137235" y="3039615"/>
                <a:ext cx="2788840" cy="1394887"/>
              </a:xfrm>
              <a:prstGeom prst="rect">
                <a:avLst/>
              </a:prstGeom>
              <a:noFill/>
            </p:spPr>
            <p:txBody>
              <a:bodyPr wrap="square" rtlCol="0">
                <a:spAutoFit/>
              </a:bodyPr>
              <a:lstStyle/>
              <a:p>
                <a:pPr marL="285744" lvl="1" indent="-174621" defTabSz="914377">
                  <a:buFont typeface="Arial" panose="020B0604020202020204" pitchFamily="34" charset="0"/>
                  <a:buChar char="•"/>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Training and Education </a:t>
                </a:r>
              </a:p>
              <a:p>
                <a:pPr marL="285744" lvl="1" indent="-174621" defTabSz="914377">
                  <a:buFont typeface="Arial" panose="020B0604020202020204" pitchFamily="34" charset="0"/>
                  <a:buChar char="•"/>
                  <a:defRPr/>
                </a:pPr>
                <a:r>
                  <a:rPr lang="en-US" sz="1051" kern="0" dirty="0">
                    <a:solidFill>
                      <a:prstClr val="white"/>
                    </a:solidFill>
                    <a:latin typeface="Arial" panose="020B0604020202020204" pitchFamily="34" charset="0"/>
                    <a:ea typeface="ヒラギノ角ゴ Pro W3" pitchFamily="1" charset="-128"/>
                    <a:cs typeface="Arial" panose="020B0604020202020204" pitchFamily="34" charset="0"/>
                  </a:rPr>
                  <a:t>Coaching, Skills Training, </a:t>
                </a:r>
              </a:p>
              <a:p>
                <a:pPr marL="285744" lvl="1" indent="-174621" defTabSz="914377">
                  <a:buFont typeface="Arial" panose="020B0604020202020204" pitchFamily="34" charset="0"/>
                  <a:buChar char="•"/>
                  <a:defRPr/>
                </a:pPr>
                <a:r>
                  <a:rPr lang="en-US" sz="1051" kern="0" dirty="0">
                    <a:solidFill>
                      <a:prstClr val="white"/>
                    </a:solidFill>
                    <a:latin typeface="Arial" panose="020B0604020202020204" pitchFamily="34" charset="0"/>
                    <a:ea typeface="ヒラギノ角ゴ Pro W3" pitchFamily="1" charset="-128"/>
                    <a:cs typeface="Arial" panose="020B0604020202020204" pitchFamily="34" charset="0"/>
                  </a:rPr>
                  <a:t>Group &amp; Individual Interventions</a:t>
                </a:r>
                <a:endPar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endParaRP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Building Better Caregivers </a:t>
                </a: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Caregiver Support Line</a:t>
                </a: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Diagnosis Specific Programs for Caregivers</a:t>
                </a: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Caregiver Support Program Website</a:t>
                </a: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Peer Support Mentoring</a:t>
                </a: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Email Listserv</a:t>
                </a: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Resources for Enhancing</a:t>
                </a:r>
              </a:p>
              <a:p>
                <a:pPr marL="111123" marR="0" lvl="1" indent="0" algn="l" defTabSz="914377" rtl="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     All Caregivers Health (REACH)  </a:t>
                </a: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Self-Care Courses</a:t>
                </a:r>
              </a:p>
            </p:txBody>
          </p:sp>
        </p:grpSp>
        <p:sp>
          <p:nvSpPr>
            <p:cNvPr id="35" name="Freeform: Shape 34">
              <a:extLst>
                <a:ext uri="{FF2B5EF4-FFF2-40B4-BE49-F238E27FC236}">
                  <a16:creationId xmlns:a16="http://schemas.microsoft.com/office/drawing/2014/main" id="{881C9670-60B8-4BD4-AC68-3F39D012F48C}"/>
                </a:ext>
              </a:extLst>
            </p:cNvPr>
            <p:cNvSpPr/>
            <p:nvPr/>
          </p:nvSpPr>
          <p:spPr>
            <a:xfrm>
              <a:off x="4062485" y="5188726"/>
              <a:ext cx="1752601" cy="1785104"/>
            </a:xfrm>
            <a:custGeom>
              <a:avLst/>
              <a:gdLst>
                <a:gd name="connsiteX0" fmla="*/ 0 w 2788840"/>
                <a:gd name="connsiteY0" fmla="*/ 1401231 h 2802462"/>
                <a:gd name="connsiteX1" fmla="*/ 1394420 w 2788840"/>
                <a:gd name="connsiteY1" fmla="*/ 0 h 2802462"/>
                <a:gd name="connsiteX2" fmla="*/ 2788840 w 2788840"/>
                <a:gd name="connsiteY2" fmla="*/ 1401231 h 2802462"/>
                <a:gd name="connsiteX3" fmla="*/ 1394420 w 2788840"/>
                <a:gd name="connsiteY3" fmla="*/ 2802462 h 2802462"/>
                <a:gd name="connsiteX4" fmla="*/ 0 w 2788840"/>
                <a:gd name="connsiteY4" fmla="*/ 1401231 h 280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840" h="2802462">
                  <a:moveTo>
                    <a:pt x="0" y="1401231"/>
                  </a:moveTo>
                  <a:cubicBezTo>
                    <a:pt x="0" y="627352"/>
                    <a:pt x="624303" y="0"/>
                    <a:pt x="1394420" y="0"/>
                  </a:cubicBezTo>
                  <a:cubicBezTo>
                    <a:pt x="2164537" y="0"/>
                    <a:pt x="2788840" y="627352"/>
                    <a:pt x="2788840" y="1401231"/>
                  </a:cubicBezTo>
                  <a:cubicBezTo>
                    <a:pt x="2788840" y="2175110"/>
                    <a:pt x="2164537" y="2802462"/>
                    <a:pt x="1394420" y="2802462"/>
                  </a:cubicBezTo>
                  <a:cubicBezTo>
                    <a:pt x="624303" y="2802462"/>
                    <a:pt x="0" y="2175110"/>
                    <a:pt x="0" y="1401231"/>
                  </a:cubicBezTo>
                  <a:close/>
                </a:path>
              </a:pathLst>
            </a:custGeom>
            <a:solidFill>
              <a:srgbClr val="00B0F0"/>
            </a:solidFill>
            <a:ln w="25400" cap="flat" cmpd="sng" algn="ctr">
              <a:solidFill>
                <a:srgbClr val="FFFF00"/>
              </a:solidFill>
              <a:prstDash val="solid"/>
            </a:ln>
            <a:effectLst/>
          </p:spPr>
          <p:txBody>
            <a:bodyPr spcFirstLastPara="0" vert="horz" wrap="square" lIns="18288" tIns="18288" rIns="18288" bIns="18288" numCol="1" spcCol="1270" anchor="ctr" anchorCtr="0">
              <a:normAutofit/>
            </a:bodyPr>
            <a:lstStyle/>
            <a:p>
              <a:pPr marL="0" marR="0" lvl="0" indent="0" algn="ctr" defTabSz="1777956" rtl="0" eaLnBrk="1" fontAlgn="auto" latinLnBrk="0" hangingPunct="1">
                <a:lnSpc>
                  <a:spcPct val="90000"/>
                </a:lnSpc>
                <a:spcBef>
                  <a:spcPts val="0"/>
                </a:spcBef>
                <a:spcAft>
                  <a:spcPct val="3500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Program of Comprehensive Assistance for Family Caregivers (PCAFC)</a:t>
              </a:r>
            </a:p>
          </p:txBody>
        </p:sp>
      </p:grpSp>
      <p:sp>
        <p:nvSpPr>
          <p:cNvPr id="39" name="Oval 38">
            <a:extLst>
              <a:ext uri="{FF2B5EF4-FFF2-40B4-BE49-F238E27FC236}">
                <a16:creationId xmlns:a16="http://schemas.microsoft.com/office/drawing/2014/main" id="{EA227D63-BFBA-4CC9-92D8-CF7B9D796F22}"/>
              </a:ext>
            </a:extLst>
          </p:cNvPr>
          <p:cNvSpPr>
            <a:spLocks noChangeAspect="1"/>
          </p:cNvSpPr>
          <p:nvPr/>
        </p:nvSpPr>
        <p:spPr>
          <a:xfrm>
            <a:off x="2394197" y="3271401"/>
            <a:ext cx="768096" cy="768096"/>
          </a:xfrm>
          <a:prstGeom prst="ellipse">
            <a:avLst/>
          </a:prstGeom>
          <a:solidFill>
            <a:srgbClr val="CBD9E8"/>
          </a:solidFill>
          <a:ln w="9525" cap="flat" cmpd="sng" algn="ctr">
            <a:solidFill>
              <a:sysClr val="window" lastClr="FFFFFF"/>
            </a:solid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Adult Day Health Care Centers</a:t>
            </a:r>
          </a:p>
        </p:txBody>
      </p:sp>
      <p:sp>
        <p:nvSpPr>
          <p:cNvPr id="40" name="Oval 39">
            <a:extLst>
              <a:ext uri="{FF2B5EF4-FFF2-40B4-BE49-F238E27FC236}">
                <a16:creationId xmlns:a16="http://schemas.microsoft.com/office/drawing/2014/main" id="{F84399CC-4A78-46B2-8867-F4BBC6233A5A}"/>
              </a:ext>
            </a:extLst>
          </p:cNvPr>
          <p:cNvSpPr>
            <a:spLocks noChangeAspect="1"/>
          </p:cNvSpPr>
          <p:nvPr/>
        </p:nvSpPr>
        <p:spPr>
          <a:xfrm>
            <a:off x="1501800" y="4146693"/>
            <a:ext cx="768096" cy="768096"/>
          </a:xfrm>
          <a:prstGeom prst="ellipse">
            <a:avLst/>
          </a:prstGeom>
          <a:solidFill>
            <a:srgbClr val="CBD9E8"/>
          </a:solidFill>
          <a:ln w="9525" cap="flat" cmpd="sng" algn="ctr">
            <a:solidFill>
              <a:sysClr val="window" lastClr="FFFFFF"/>
            </a:solid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Home-Based Primary Care</a:t>
            </a:r>
          </a:p>
        </p:txBody>
      </p:sp>
      <p:sp>
        <p:nvSpPr>
          <p:cNvPr id="41" name="Oval 40">
            <a:extLst>
              <a:ext uri="{FF2B5EF4-FFF2-40B4-BE49-F238E27FC236}">
                <a16:creationId xmlns:a16="http://schemas.microsoft.com/office/drawing/2014/main" id="{392137CC-B45D-41E9-B570-79F883EEBA1B}"/>
              </a:ext>
            </a:extLst>
          </p:cNvPr>
          <p:cNvSpPr>
            <a:spLocks noChangeAspect="1"/>
          </p:cNvSpPr>
          <p:nvPr/>
        </p:nvSpPr>
        <p:spPr>
          <a:xfrm>
            <a:off x="1501800" y="3186758"/>
            <a:ext cx="768096" cy="768096"/>
          </a:xfrm>
          <a:prstGeom prst="ellipse">
            <a:avLst/>
          </a:prstGeom>
          <a:solidFill>
            <a:srgbClr val="CBD9E8"/>
          </a:solidFill>
          <a:ln w="9525" cap="flat" cmpd="sng" algn="ctr">
            <a:solidFill>
              <a:sysClr val="window" lastClr="FFFFFF"/>
            </a:solidFill>
            <a:prstDash val="solid"/>
          </a:ln>
          <a:effectLst/>
        </p:spPr>
        <p:txBody>
          <a:bodyPr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Home Hospice Care</a:t>
            </a:r>
          </a:p>
        </p:txBody>
      </p:sp>
      <p:sp>
        <p:nvSpPr>
          <p:cNvPr id="42" name="Oval 41">
            <a:extLst>
              <a:ext uri="{FF2B5EF4-FFF2-40B4-BE49-F238E27FC236}">
                <a16:creationId xmlns:a16="http://schemas.microsoft.com/office/drawing/2014/main" id="{5B5F3490-C2A4-491D-8ADF-000D2AD37A99}"/>
              </a:ext>
            </a:extLst>
          </p:cNvPr>
          <p:cNvSpPr>
            <a:spLocks noChangeAspect="1"/>
          </p:cNvSpPr>
          <p:nvPr/>
        </p:nvSpPr>
        <p:spPr>
          <a:xfrm>
            <a:off x="2394197" y="1284183"/>
            <a:ext cx="768096" cy="768096"/>
          </a:xfrm>
          <a:prstGeom prst="ellipse">
            <a:avLst/>
          </a:prstGeom>
          <a:solidFill>
            <a:srgbClr val="CBD9E8"/>
          </a:solidFill>
          <a:ln w="9525" cap="flat" cmpd="sng" algn="ctr">
            <a:solidFill>
              <a:sysClr val="window" lastClr="FFFFFF"/>
            </a:solid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Home-maker and Home Health Aides</a:t>
            </a:r>
          </a:p>
        </p:txBody>
      </p:sp>
      <p:sp>
        <p:nvSpPr>
          <p:cNvPr id="43" name="Oval 42">
            <a:extLst>
              <a:ext uri="{FF2B5EF4-FFF2-40B4-BE49-F238E27FC236}">
                <a16:creationId xmlns:a16="http://schemas.microsoft.com/office/drawing/2014/main" id="{F74114E7-9CDE-4D19-B3DF-1FF7D52E9F6F}"/>
              </a:ext>
            </a:extLst>
          </p:cNvPr>
          <p:cNvSpPr>
            <a:spLocks noChangeAspect="1"/>
          </p:cNvSpPr>
          <p:nvPr/>
        </p:nvSpPr>
        <p:spPr>
          <a:xfrm>
            <a:off x="1474557" y="1218823"/>
            <a:ext cx="768096" cy="768096"/>
          </a:xfrm>
          <a:prstGeom prst="ellipse">
            <a:avLst/>
          </a:prstGeom>
          <a:solidFill>
            <a:srgbClr val="CBD9E8"/>
          </a:solidFill>
          <a:ln w="9525" cap="flat" cmpd="sng" algn="ctr">
            <a:solidFill>
              <a:sysClr val="window" lastClr="FFFFFF"/>
            </a:solidFill>
            <a:prstDash val="solid"/>
          </a:ln>
          <a:effectLst/>
        </p:spPr>
        <p:txBody>
          <a:bodyPr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Home Tele-health</a:t>
            </a:r>
          </a:p>
        </p:txBody>
      </p:sp>
      <p:sp>
        <p:nvSpPr>
          <p:cNvPr id="44" name="Oval 43">
            <a:extLst>
              <a:ext uri="{FF2B5EF4-FFF2-40B4-BE49-F238E27FC236}">
                <a16:creationId xmlns:a16="http://schemas.microsoft.com/office/drawing/2014/main" id="{FB23FDF4-04F3-4D46-B211-2D2F10BC069F}"/>
              </a:ext>
            </a:extLst>
          </p:cNvPr>
          <p:cNvSpPr>
            <a:spLocks noChangeAspect="1"/>
          </p:cNvSpPr>
          <p:nvPr/>
        </p:nvSpPr>
        <p:spPr>
          <a:xfrm>
            <a:off x="1501800" y="2186065"/>
            <a:ext cx="768096" cy="768096"/>
          </a:xfrm>
          <a:prstGeom prst="ellipse">
            <a:avLst/>
          </a:prstGeom>
          <a:solidFill>
            <a:srgbClr val="CBD9E8"/>
          </a:solidFill>
          <a:ln w="9525" cap="flat" cmpd="sng" algn="ctr">
            <a:solidFill>
              <a:sysClr val="window" lastClr="FFFFFF"/>
            </a:solidFill>
            <a:prstDash val="solid"/>
          </a:ln>
          <a:effectLst/>
        </p:spPr>
        <p:txBody>
          <a:bodyPr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Respite Care</a:t>
            </a:r>
          </a:p>
        </p:txBody>
      </p:sp>
      <p:sp>
        <p:nvSpPr>
          <p:cNvPr id="45" name="Oval 44">
            <a:extLst>
              <a:ext uri="{FF2B5EF4-FFF2-40B4-BE49-F238E27FC236}">
                <a16:creationId xmlns:a16="http://schemas.microsoft.com/office/drawing/2014/main" id="{4105B59A-5478-404A-BED2-C6A937AB9A6A}"/>
              </a:ext>
            </a:extLst>
          </p:cNvPr>
          <p:cNvSpPr>
            <a:spLocks noChangeAspect="1"/>
          </p:cNvSpPr>
          <p:nvPr/>
        </p:nvSpPr>
        <p:spPr>
          <a:xfrm>
            <a:off x="2394197" y="4146693"/>
            <a:ext cx="768096" cy="768096"/>
          </a:xfrm>
          <a:prstGeom prst="ellipse">
            <a:avLst/>
          </a:prstGeom>
          <a:solidFill>
            <a:srgbClr val="CBD9E8"/>
          </a:solidFill>
          <a:ln w="9525" cap="flat" cmpd="sng" algn="ctr">
            <a:solidFill>
              <a:sysClr val="window" lastClr="FFFFFF"/>
            </a:solidFill>
            <a:prstDash val="solid"/>
          </a:ln>
          <a:effectLst/>
        </p:spPr>
        <p:txBody>
          <a:bodyPr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Skilled Home Care</a:t>
            </a:r>
          </a:p>
        </p:txBody>
      </p:sp>
      <p:sp>
        <p:nvSpPr>
          <p:cNvPr id="46" name="Oval 45">
            <a:extLst>
              <a:ext uri="{FF2B5EF4-FFF2-40B4-BE49-F238E27FC236}">
                <a16:creationId xmlns:a16="http://schemas.microsoft.com/office/drawing/2014/main" id="{B77D98E6-766C-43A0-8891-278FF181EED6}"/>
              </a:ext>
            </a:extLst>
          </p:cNvPr>
          <p:cNvSpPr>
            <a:spLocks noChangeAspect="1"/>
          </p:cNvSpPr>
          <p:nvPr/>
        </p:nvSpPr>
        <p:spPr>
          <a:xfrm>
            <a:off x="2394197" y="2279151"/>
            <a:ext cx="768096" cy="768096"/>
          </a:xfrm>
          <a:prstGeom prst="ellipse">
            <a:avLst/>
          </a:prstGeom>
          <a:solidFill>
            <a:srgbClr val="CBD9E8"/>
          </a:solidFill>
          <a:ln w="9525" cap="flat" cmpd="sng" algn="ctr">
            <a:solidFill>
              <a:sysClr val="window" lastClr="FFFFFF"/>
            </a:solid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Veteran Directed Care</a:t>
            </a:r>
          </a:p>
        </p:txBody>
      </p:sp>
      <p:sp>
        <p:nvSpPr>
          <p:cNvPr id="47" name="Oval 46">
            <a:extLst>
              <a:ext uri="{FF2B5EF4-FFF2-40B4-BE49-F238E27FC236}">
                <a16:creationId xmlns:a16="http://schemas.microsoft.com/office/drawing/2014/main" id="{E45F1B5A-43FE-4544-A8A9-C3B87D3AF1CA}"/>
              </a:ext>
            </a:extLst>
          </p:cNvPr>
          <p:cNvSpPr>
            <a:spLocks noChangeAspect="1"/>
          </p:cNvSpPr>
          <p:nvPr/>
        </p:nvSpPr>
        <p:spPr>
          <a:xfrm>
            <a:off x="1501800" y="5076614"/>
            <a:ext cx="768096" cy="768096"/>
          </a:xfrm>
          <a:prstGeom prst="ellipse">
            <a:avLst/>
          </a:prstGeom>
          <a:solidFill>
            <a:srgbClr val="CBD9E8"/>
          </a:solidFill>
          <a:ln w="9525" cap="flat" cmpd="sng" algn="ctr">
            <a:solidFill>
              <a:sysClr val="window" lastClr="FFFFFF"/>
            </a:solidFill>
            <a:prstDash val="solid"/>
          </a:ln>
          <a:effectLst/>
        </p:spPr>
        <p:txBody>
          <a:bodyPr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Choose Home</a:t>
            </a:r>
          </a:p>
        </p:txBody>
      </p:sp>
      <p:sp>
        <p:nvSpPr>
          <p:cNvPr id="48" name="Oval 47">
            <a:extLst>
              <a:ext uri="{FF2B5EF4-FFF2-40B4-BE49-F238E27FC236}">
                <a16:creationId xmlns:a16="http://schemas.microsoft.com/office/drawing/2014/main" id="{D48F8BEC-7B7B-429F-9CD3-8AABB146B3C1}"/>
              </a:ext>
            </a:extLst>
          </p:cNvPr>
          <p:cNvSpPr>
            <a:spLocks noChangeAspect="1"/>
          </p:cNvSpPr>
          <p:nvPr/>
        </p:nvSpPr>
        <p:spPr>
          <a:xfrm>
            <a:off x="2428844" y="5076614"/>
            <a:ext cx="768096" cy="768096"/>
          </a:xfrm>
          <a:prstGeom prst="ellipse">
            <a:avLst/>
          </a:prstGeom>
          <a:solidFill>
            <a:srgbClr val="CBD9E8"/>
          </a:solidFill>
          <a:ln w="9525" cap="flat" cmpd="sng" algn="ctr">
            <a:solidFill>
              <a:sysClr val="window" lastClr="FFFFFF"/>
            </a:solid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51" b="1" i="0" u="none" strike="noStrike" kern="0" cap="none" spc="0" normalizeH="0" baseline="0" noProof="0" dirty="0">
                <a:ln>
                  <a:noFill/>
                </a:ln>
                <a:solidFill>
                  <a:srgbClr val="000000"/>
                </a:solidFill>
                <a:effectLst/>
                <a:uLnTx/>
                <a:uFillTx/>
                <a:latin typeface="Calibri"/>
                <a:ea typeface="ヒラギノ角ゴ Pro W3" pitchFamily="1" charset="-128"/>
                <a:cs typeface="+mn-cs"/>
              </a:rPr>
              <a:t>Other Services: MHICM / PACT / Mental Health</a:t>
            </a:r>
          </a:p>
        </p:txBody>
      </p:sp>
      <p:sp>
        <p:nvSpPr>
          <p:cNvPr id="6" name="Title 5">
            <a:extLst>
              <a:ext uri="{FF2B5EF4-FFF2-40B4-BE49-F238E27FC236}">
                <a16:creationId xmlns:a16="http://schemas.microsoft.com/office/drawing/2014/main" id="{AF63E699-60C1-4A8C-93F8-4327D06B52BF}"/>
              </a:ext>
            </a:extLst>
          </p:cNvPr>
          <p:cNvSpPr>
            <a:spLocks noGrp="1"/>
          </p:cNvSpPr>
          <p:nvPr>
            <p:ph type="title"/>
          </p:nvPr>
        </p:nvSpPr>
        <p:spPr/>
        <p:txBody>
          <a:bodyPr>
            <a:normAutofit/>
          </a:bodyPr>
          <a:lstStyle/>
          <a:p>
            <a:r>
              <a:rPr lang="en-US" sz="2800" dirty="0"/>
              <a:t>Caregiver Support Program: PCAFC &amp; PGCSS </a:t>
            </a:r>
          </a:p>
        </p:txBody>
      </p:sp>
      <p:sp>
        <p:nvSpPr>
          <p:cNvPr id="2" name="Rectangle 1">
            <a:extLst>
              <a:ext uri="{FF2B5EF4-FFF2-40B4-BE49-F238E27FC236}">
                <a16:creationId xmlns:a16="http://schemas.microsoft.com/office/drawing/2014/main" id="{C5E93461-9E32-4378-A2F1-F889F05F3EA2}"/>
              </a:ext>
            </a:extLst>
          </p:cNvPr>
          <p:cNvSpPr/>
          <p:nvPr/>
        </p:nvSpPr>
        <p:spPr>
          <a:xfrm>
            <a:off x="7459319" y="1585900"/>
            <a:ext cx="1807662" cy="1200329"/>
          </a:xfrm>
          <a:prstGeom prst="rect">
            <a:avLst/>
          </a:prstGeom>
        </p:spPr>
        <p:txBody>
          <a:bodyPr wrap="square">
            <a:spAutoFit/>
          </a:bodyPr>
          <a:lstStyle/>
          <a:p>
            <a:r>
              <a:rPr lang="en-US" sz="1200" b="1" u="sng" dirty="0">
                <a:solidFill>
                  <a:srgbClr val="0049DA"/>
                </a:solidFill>
              </a:rPr>
              <a:t>Four Core Elements: </a:t>
            </a:r>
          </a:p>
          <a:p>
            <a:pPr marL="171450" indent="-171450">
              <a:buFont typeface="Arial" panose="020B0604020202020204" pitchFamily="34" charset="0"/>
              <a:buChar char="•"/>
            </a:pPr>
            <a:r>
              <a:rPr lang="en-US" sz="1200" b="1" dirty="0">
                <a:solidFill>
                  <a:srgbClr val="0049DA"/>
                </a:solidFill>
              </a:rPr>
              <a:t>Education &amp; Support</a:t>
            </a:r>
          </a:p>
          <a:p>
            <a:pPr marL="171450" indent="-171450">
              <a:buFont typeface="Arial" panose="020B0604020202020204" pitchFamily="34" charset="0"/>
              <a:buChar char="•"/>
            </a:pPr>
            <a:r>
              <a:rPr lang="en-US" sz="1200" b="1" dirty="0">
                <a:solidFill>
                  <a:srgbClr val="0049DA"/>
                </a:solidFill>
              </a:rPr>
              <a:t>Collaboration &amp; Partnerships</a:t>
            </a:r>
          </a:p>
          <a:p>
            <a:pPr marL="171450" indent="-171450">
              <a:buFont typeface="Arial" panose="020B0604020202020204" pitchFamily="34" charset="0"/>
              <a:buChar char="•"/>
            </a:pPr>
            <a:r>
              <a:rPr lang="en-US" sz="1200" b="1" dirty="0">
                <a:solidFill>
                  <a:srgbClr val="0049DA"/>
                </a:solidFill>
              </a:rPr>
              <a:t>Outreach</a:t>
            </a:r>
          </a:p>
          <a:p>
            <a:pPr marL="171450" indent="-171450">
              <a:buFont typeface="Arial" panose="020B0604020202020204" pitchFamily="34" charset="0"/>
              <a:buChar char="•"/>
            </a:pPr>
            <a:r>
              <a:rPr lang="en-US" sz="1200" b="1" dirty="0">
                <a:solidFill>
                  <a:srgbClr val="0049DA"/>
                </a:solidFill>
              </a:rPr>
              <a:t>Resources &amp; Referrals </a:t>
            </a:r>
          </a:p>
        </p:txBody>
      </p:sp>
      <p:sp>
        <p:nvSpPr>
          <p:cNvPr id="25" name="Left Brace 24">
            <a:extLst>
              <a:ext uri="{FF2B5EF4-FFF2-40B4-BE49-F238E27FC236}">
                <a16:creationId xmlns:a16="http://schemas.microsoft.com/office/drawing/2014/main" id="{F9727476-CE51-493B-A3FB-25850756B8CA}"/>
              </a:ext>
            </a:extLst>
          </p:cNvPr>
          <p:cNvSpPr/>
          <p:nvPr/>
        </p:nvSpPr>
        <p:spPr>
          <a:xfrm>
            <a:off x="6557008" y="1161440"/>
            <a:ext cx="1619031" cy="1875144"/>
          </a:xfrm>
          <a:prstGeom prst="leftBrace">
            <a:avLst/>
          </a:prstGeom>
          <a:noFill/>
          <a:ln w="38100" cap="flat" cmpd="sng" algn="ctr">
            <a:solidFill>
              <a:srgbClr val="0049DA"/>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ヒラギノ角ゴ Pro W3" pitchFamily="1" charset="-128"/>
              <a:cs typeface="+mn-cs"/>
            </a:endParaRPr>
          </a:p>
        </p:txBody>
      </p:sp>
      <p:sp>
        <p:nvSpPr>
          <p:cNvPr id="27" name="Footer Placeholder 1">
            <a:extLst>
              <a:ext uri="{FF2B5EF4-FFF2-40B4-BE49-F238E27FC236}">
                <a16:creationId xmlns:a16="http://schemas.microsoft.com/office/drawing/2014/main" id="{E4A0E052-EF55-4CD3-8ABD-889B577A4788}"/>
              </a:ext>
            </a:extLst>
          </p:cNvPr>
          <p:cNvSpPr txBox="1">
            <a:spLocks/>
          </p:cNvSpPr>
          <p:nvPr/>
        </p:nvSpPr>
        <p:spPr>
          <a:xfrm>
            <a:off x="2377721" y="6361682"/>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2268469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FA714D28-D725-4F2B-8AB3-7CE59B21299D}"/>
              </a:ext>
            </a:extLst>
          </p:cNvPr>
          <p:cNvSpPr>
            <a:spLocks noGrp="1" noChangeArrowheads="1"/>
          </p:cNvSpPr>
          <p:nvPr>
            <p:ph type="title"/>
          </p:nvPr>
        </p:nvSpPr>
        <p:spPr>
          <a:xfrm>
            <a:off x="0" y="-76200"/>
            <a:ext cx="9144000" cy="731838"/>
          </a:xfrm>
        </p:spPr>
        <p:txBody>
          <a:bodyPr/>
          <a:lstStyle/>
          <a:p>
            <a:r>
              <a:rPr lang="en-US" altLang="en-US" sz="2800" dirty="0"/>
              <a:t>MISSION Act and Caregivers</a:t>
            </a:r>
          </a:p>
        </p:txBody>
      </p:sp>
      <p:sp>
        <p:nvSpPr>
          <p:cNvPr id="163844" name="Slide Number Placeholder 3">
            <a:extLst>
              <a:ext uri="{FF2B5EF4-FFF2-40B4-BE49-F238E27FC236}">
                <a16:creationId xmlns:a16="http://schemas.microsoft.com/office/drawing/2014/main" id="{BE85A5F6-10F6-455B-9BC3-2CB0C6C18F90}"/>
              </a:ext>
            </a:extLst>
          </p:cNvPr>
          <p:cNvSpPr>
            <a:spLocks noGrp="1" noChangeArrowheads="1"/>
          </p:cNvSpPr>
          <p:nvPr>
            <p:ph type="sldNum" sz="quarter" idx="10"/>
          </p:nvPr>
        </p:nvSpPr>
        <p:spPr bwMode="auto">
          <a:xfrm>
            <a:off x="8686800" y="6400800"/>
            <a:ext cx="3841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914400" rtl="0" eaLnBrk="0" fontAlgn="base" hangingPunct="0">
              <a:spcBef>
                <a:spcPct val="0"/>
              </a:spcBef>
              <a:spcAft>
                <a:spcPct val="0"/>
              </a:spcAft>
              <a:defRPr sz="1200" kern="1200">
                <a:solidFill>
                  <a:srgbClr val="FFFFFF"/>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FontTx/>
              <a:buNone/>
            </a:pPr>
            <a:fld id="{6754085F-64F4-4DD2-9AE4-831338FF97B2}" type="slidenum">
              <a:rPr lang="en-US" altLang="en-US" smtClean="0"/>
              <a:pPr>
                <a:spcBef>
                  <a:spcPct val="0"/>
                </a:spcBef>
                <a:buFontTx/>
                <a:buNone/>
              </a:pPr>
              <a:t>6</a:t>
            </a:fld>
            <a:endParaRPr lang="en-US" altLang="en-US" sz="1200" dirty="0">
              <a:solidFill>
                <a:srgbClr val="FFFFFF"/>
              </a:solidFill>
              <a:latin typeface="Arial" panose="020B0604020202020204" pitchFamily="34" charset="0"/>
              <a:ea typeface="ヒラギノ角ゴ Pro W3"/>
              <a:cs typeface="ヒラギノ角ゴ Pro W3"/>
            </a:endParaRPr>
          </a:p>
        </p:txBody>
      </p:sp>
      <p:sp>
        <p:nvSpPr>
          <p:cNvPr id="7" name="Content Placeholder 2">
            <a:extLst>
              <a:ext uri="{FF2B5EF4-FFF2-40B4-BE49-F238E27FC236}">
                <a16:creationId xmlns:a16="http://schemas.microsoft.com/office/drawing/2014/main" id="{D3901826-B918-4A73-8EE9-D0E04DC8EFF6}"/>
              </a:ext>
            </a:extLst>
          </p:cNvPr>
          <p:cNvSpPr>
            <a:spLocks noGrp="1"/>
          </p:cNvSpPr>
          <p:nvPr>
            <p:ph idx="1"/>
          </p:nvPr>
        </p:nvSpPr>
        <p:spPr>
          <a:xfrm>
            <a:off x="228600" y="609600"/>
            <a:ext cx="8686800" cy="5287963"/>
          </a:xfrm>
        </p:spPr>
        <p:txBody>
          <a:bodyPr/>
          <a:lstStyle/>
          <a:p>
            <a:pPr marL="0" indent="0">
              <a:lnSpc>
                <a:spcPct val="107000"/>
              </a:lnSpc>
              <a:spcBef>
                <a:spcPts val="0"/>
              </a:spcBef>
              <a:spcAft>
                <a:spcPts val="800"/>
              </a:spcAft>
              <a:buFont typeface="Arial" panose="020B0604020202020204" pitchFamily="34" charset="0"/>
              <a:buNone/>
              <a:defRPr/>
            </a:pPr>
            <a:r>
              <a:rPr lang="en-US" sz="2500" b="1" dirty="0">
                <a:latin typeface="Arial" panose="020B0604020202020204" pitchFamily="34" charset="0"/>
                <a:cs typeface="Arial" panose="020B0604020202020204" pitchFamily="34" charset="0"/>
              </a:rPr>
              <a:t>The VA MISSION Act of 2018 was designed to improve Veteran access to healthcare.</a:t>
            </a:r>
          </a:p>
          <a:p>
            <a:pPr marL="0" indent="0">
              <a:lnSpc>
                <a:spcPct val="107000"/>
              </a:lnSpc>
              <a:spcBef>
                <a:spcPts val="0"/>
              </a:spcBef>
              <a:spcAft>
                <a:spcPts val="800"/>
              </a:spcAft>
              <a:buFont typeface="Arial" panose="020B0604020202020204" pitchFamily="34" charset="0"/>
              <a:buNone/>
              <a:defRPr/>
            </a:pPr>
            <a:endParaRPr lang="en-US" sz="2500" b="1" i="1"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defRPr/>
            </a:pPr>
            <a:r>
              <a:rPr lang="en-US" sz="2500" dirty="0">
                <a:latin typeface="Arial" panose="020B0604020202020204" pitchFamily="34" charset="0"/>
                <a:ea typeface="Calibri" panose="020F0502020204030204" pitchFamily="34" charset="0"/>
                <a:cs typeface="Arial" panose="020B0604020202020204" pitchFamily="34" charset="0"/>
              </a:rPr>
              <a:t>The MISSION Act gives Veterans greater access to healthcare in VA facilities and the community, expands benefit for caregivers, and improves VA’s ability to recruit and retain the best medical providers.</a:t>
            </a:r>
          </a:p>
          <a:p>
            <a:pPr marL="0" indent="0">
              <a:lnSpc>
                <a:spcPct val="107000"/>
              </a:lnSpc>
              <a:spcBef>
                <a:spcPts val="0"/>
              </a:spcBef>
              <a:spcAft>
                <a:spcPts val="800"/>
              </a:spcAft>
              <a:buNone/>
              <a:defRPr/>
            </a:pPr>
            <a:endParaRPr lang="en-US" sz="2500"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defRPr/>
            </a:pPr>
            <a:r>
              <a:rPr lang="en-US" sz="2500" dirty="0">
                <a:latin typeface="Arial"/>
                <a:cs typeface="Arial"/>
              </a:rPr>
              <a:t>The </a:t>
            </a:r>
            <a:r>
              <a:rPr lang="en-US" sz="2500" spc="-5" dirty="0">
                <a:latin typeface="Arial"/>
                <a:cs typeface="Arial"/>
              </a:rPr>
              <a:t>MISSION </a:t>
            </a:r>
            <a:r>
              <a:rPr lang="en-US" sz="2500" dirty="0">
                <a:latin typeface="Arial"/>
                <a:cs typeface="Arial"/>
              </a:rPr>
              <a:t>Act enhances </a:t>
            </a:r>
            <a:r>
              <a:rPr lang="en-US" sz="2500" spc="-75" dirty="0">
                <a:latin typeface="Arial"/>
                <a:cs typeface="Arial"/>
              </a:rPr>
              <a:t>VA </a:t>
            </a:r>
            <a:r>
              <a:rPr lang="en-US" sz="2500" dirty="0">
                <a:latin typeface="Arial"/>
                <a:cs typeface="Arial"/>
              </a:rPr>
              <a:t>support for Family Caregivers through the Program of Comprehensive Assistance for Family Caregivers (PCAFC).</a:t>
            </a:r>
            <a:endParaRPr lang="en-US" sz="2500"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defRPr/>
            </a:pPr>
            <a:endParaRPr lang="en-US" sz="1600" dirty="0">
              <a:latin typeface="Arial" panose="020B0604020202020204" pitchFamily="34" charset="0"/>
              <a:ea typeface="Calibri" panose="020F0502020204030204" pitchFamily="34" charset="0"/>
              <a:cs typeface="Arial" panose="020B0604020202020204" pitchFamily="34" charset="0"/>
            </a:endParaRPr>
          </a:p>
        </p:txBody>
      </p:sp>
      <p:sp>
        <p:nvSpPr>
          <p:cNvPr id="10" name="Footer Placeholder 1">
            <a:extLst>
              <a:ext uri="{FF2B5EF4-FFF2-40B4-BE49-F238E27FC236}">
                <a16:creationId xmlns:a16="http://schemas.microsoft.com/office/drawing/2014/main" id="{5C851900-1011-4136-A09F-84FC0DBF88B4}"/>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2054559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64141-885D-47B9-8E54-D9DC917B97B0}"/>
              </a:ext>
            </a:extLst>
          </p:cNvPr>
          <p:cNvSpPr>
            <a:spLocks noGrp="1"/>
          </p:cNvSpPr>
          <p:nvPr>
            <p:ph type="title"/>
          </p:nvPr>
        </p:nvSpPr>
        <p:spPr/>
        <p:txBody>
          <a:bodyPr/>
          <a:lstStyle/>
          <a:p>
            <a:r>
              <a:rPr lang="en-US" dirty="0"/>
              <a:t>VA MISSION Act Timelines</a:t>
            </a:r>
          </a:p>
        </p:txBody>
      </p:sp>
      <p:sp>
        <p:nvSpPr>
          <p:cNvPr id="3" name="Slide Number Placeholder 2">
            <a:extLst>
              <a:ext uri="{FF2B5EF4-FFF2-40B4-BE49-F238E27FC236}">
                <a16:creationId xmlns:a16="http://schemas.microsoft.com/office/drawing/2014/main" id="{BC720EDE-9B39-472B-8B56-122C3F6F5797}"/>
              </a:ext>
            </a:extLst>
          </p:cNvPr>
          <p:cNvSpPr>
            <a:spLocks noGrp="1"/>
          </p:cNvSpPr>
          <p:nvPr>
            <p:ph type="sldNum" sz="quarter" idx="12"/>
          </p:nvPr>
        </p:nvSpPr>
        <p:spPr/>
        <p:txBody>
          <a:bodyPr/>
          <a:lstStyle/>
          <a:p>
            <a:fld id="{D983F1FA-211D-3044-9E35-958DFBC26156}" type="slidenum">
              <a:rPr lang="en-US" smtClean="0">
                <a:solidFill>
                  <a:prstClr val="white"/>
                </a:solidFill>
              </a:rPr>
              <a:pPr/>
              <a:t>7</a:t>
            </a:fld>
            <a:endParaRPr lang="en-US" dirty="0">
              <a:solidFill>
                <a:prstClr val="white"/>
              </a:solidFill>
            </a:endParaRPr>
          </a:p>
        </p:txBody>
      </p:sp>
      <p:sp>
        <p:nvSpPr>
          <p:cNvPr id="5" name="Content Placeholder 2">
            <a:extLst>
              <a:ext uri="{FF2B5EF4-FFF2-40B4-BE49-F238E27FC236}">
                <a16:creationId xmlns:a16="http://schemas.microsoft.com/office/drawing/2014/main" id="{1E15DE84-5732-47B5-885D-F5201CC54612}"/>
              </a:ext>
            </a:extLst>
          </p:cNvPr>
          <p:cNvSpPr txBox="1">
            <a:spLocks/>
          </p:cNvSpPr>
          <p:nvPr/>
        </p:nvSpPr>
        <p:spPr>
          <a:xfrm>
            <a:off x="457201" y="1066800"/>
            <a:ext cx="8077200" cy="3867773"/>
          </a:xfrm>
          <a:prstGeom prst="rect">
            <a:avLst/>
          </a:prstGeom>
        </p:spPr>
        <p:txBody>
          <a:bodyPr>
            <a:noAutofit/>
          </a:bodyPr>
          <a:lstStyle>
            <a:lvl1pPr marL="342900" indent="-3429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80"/>
              </a:spcBef>
              <a:spcAft>
                <a:spcPts val="600"/>
              </a:spcAft>
              <a:buFont typeface="Arial"/>
              <a:buNone/>
            </a:pPr>
            <a:r>
              <a:rPr lang="en-US" sz="3000" b="1" dirty="0"/>
              <a:t>The MISSION Act of 2018 authorized VA to:</a:t>
            </a:r>
          </a:p>
          <a:p>
            <a:pPr>
              <a:spcBef>
                <a:spcPts val="480"/>
              </a:spcBef>
              <a:spcAft>
                <a:spcPts val="600"/>
              </a:spcAft>
              <a:buFont typeface="Wingdings" panose="05000000000000000000" pitchFamily="2" charset="2"/>
              <a:buChar char="§"/>
            </a:pPr>
            <a:r>
              <a:rPr lang="en-US" sz="2500" dirty="0"/>
              <a:t>Expand PCAFC to eligible Veterans of all eras of service, which will occur in two phases: </a:t>
            </a:r>
          </a:p>
          <a:p>
            <a:pPr marL="914400" indent="-457200">
              <a:spcBef>
                <a:spcPts val="480"/>
              </a:spcBef>
              <a:spcAft>
                <a:spcPts val="600"/>
              </a:spcAft>
              <a:buFont typeface="Wingdings" panose="05000000000000000000" pitchFamily="2" charset="2"/>
              <a:buChar char="§"/>
            </a:pPr>
            <a:r>
              <a:rPr lang="en-US" sz="2500" b="1" dirty="0"/>
              <a:t>Phase I:</a:t>
            </a:r>
            <a:r>
              <a:rPr lang="en-US" sz="2500" dirty="0"/>
              <a:t> Eligible Veterans injured on or before May 7, 1975</a:t>
            </a:r>
          </a:p>
          <a:p>
            <a:pPr marL="1314450" lvl="1" indent="-457200">
              <a:spcBef>
                <a:spcPts val="480"/>
              </a:spcBef>
              <a:spcAft>
                <a:spcPts val="600"/>
              </a:spcAft>
              <a:buFont typeface="Wingdings" panose="05000000000000000000" pitchFamily="2" charset="2"/>
              <a:buChar char="§"/>
            </a:pPr>
            <a:r>
              <a:rPr lang="en-US" sz="2500" dirty="0"/>
              <a:t>Went live 10/01/2020</a:t>
            </a:r>
          </a:p>
          <a:p>
            <a:pPr marL="914400" indent="-457200">
              <a:spcBef>
                <a:spcPts val="480"/>
              </a:spcBef>
              <a:spcAft>
                <a:spcPts val="600"/>
              </a:spcAft>
              <a:buFont typeface="Wingdings" panose="05000000000000000000" pitchFamily="2" charset="2"/>
              <a:buChar char="§"/>
            </a:pPr>
            <a:r>
              <a:rPr lang="en-US" sz="2500" b="1" dirty="0"/>
              <a:t>Phase II: </a:t>
            </a:r>
            <a:r>
              <a:rPr lang="en-US" sz="2500" dirty="0"/>
              <a:t>Eligible Veterans injured between May 7, 1975-Sept. 11, 2001</a:t>
            </a:r>
          </a:p>
          <a:p>
            <a:pPr marL="1314450" lvl="1" indent="-457200">
              <a:spcBef>
                <a:spcPts val="480"/>
              </a:spcBef>
              <a:spcAft>
                <a:spcPts val="600"/>
              </a:spcAft>
              <a:buFont typeface="Wingdings" panose="05000000000000000000" pitchFamily="2" charset="2"/>
              <a:buChar char="§"/>
            </a:pPr>
            <a:r>
              <a:rPr lang="en-US" sz="2500" dirty="0"/>
              <a:t>Anticipated to launch in 2022</a:t>
            </a:r>
          </a:p>
        </p:txBody>
      </p:sp>
      <p:sp>
        <p:nvSpPr>
          <p:cNvPr id="6" name="Footer Placeholder 1">
            <a:extLst>
              <a:ext uri="{FF2B5EF4-FFF2-40B4-BE49-F238E27FC236}">
                <a16:creationId xmlns:a16="http://schemas.microsoft.com/office/drawing/2014/main" id="{FEE01B64-5CF9-496E-BFE3-63E7C85BDF4D}"/>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2874405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FA714D28-D725-4F2B-8AB3-7CE59B21299D}"/>
              </a:ext>
            </a:extLst>
          </p:cNvPr>
          <p:cNvSpPr>
            <a:spLocks noGrp="1" noChangeArrowheads="1"/>
          </p:cNvSpPr>
          <p:nvPr>
            <p:ph type="title"/>
          </p:nvPr>
        </p:nvSpPr>
        <p:spPr>
          <a:xfrm>
            <a:off x="0" y="-76200"/>
            <a:ext cx="9144000" cy="731838"/>
          </a:xfrm>
        </p:spPr>
        <p:txBody>
          <a:bodyPr/>
          <a:lstStyle/>
          <a:p>
            <a:r>
              <a:rPr lang="en-US" altLang="en-US" sz="2800" dirty="0"/>
              <a:t>PCAFC Eligibility Criteria</a:t>
            </a:r>
          </a:p>
        </p:txBody>
      </p:sp>
      <p:sp>
        <p:nvSpPr>
          <p:cNvPr id="163844" name="Slide Number Placeholder 3">
            <a:extLst>
              <a:ext uri="{FF2B5EF4-FFF2-40B4-BE49-F238E27FC236}">
                <a16:creationId xmlns:a16="http://schemas.microsoft.com/office/drawing/2014/main" id="{BE85A5F6-10F6-455B-9BC3-2CB0C6C18F90}"/>
              </a:ext>
            </a:extLst>
          </p:cNvPr>
          <p:cNvSpPr>
            <a:spLocks noGrp="1" noChangeArrowheads="1"/>
          </p:cNvSpPr>
          <p:nvPr>
            <p:ph type="sldNum" sz="quarter" idx="10"/>
          </p:nvPr>
        </p:nvSpPr>
        <p:spPr bwMode="auto">
          <a:xfrm>
            <a:off x="8686800" y="6400800"/>
            <a:ext cx="3841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914400" rtl="0" eaLnBrk="0" fontAlgn="base" hangingPunct="0">
              <a:spcBef>
                <a:spcPct val="0"/>
              </a:spcBef>
              <a:spcAft>
                <a:spcPct val="0"/>
              </a:spcAft>
              <a:defRPr sz="1200" kern="1200">
                <a:solidFill>
                  <a:srgbClr val="FFFFFF"/>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FontTx/>
              <a:buNone/>
            </a:pPr>
            <a:fld id="{6754085F-64F4-4DD2-9AE4-831338FF97B2}" type="slidenum">
              <a:rPr lang="en-US" altLang="en-US" smtClean="0"/>
              <a:pPr>
                <a:spcBef>
                  <a:spcPct val="0"/>
                </a:spcBef>
                <a:buFontTx/>
                <a:buNone/>
              </a:pPr>
              <a:t>8</a:t>
            </a:fld>
            <a:endParaRPr lang="en-US" altLang="en-US" sz="1200" dirty="0">
              <a:solidFill>
                <a:srgbClr val="FFFFFF"/>
              </a:solidFill>
              <a:latin typeface="Arial" panose="020B0604020202020204" pitchFamily="34" charset="0"/>
              <a:ea typeface="ヒラギノ角ゴ Pro W3"/>
              <a:cs typeface="ヒラギノ角ゴ Pro W3"/>
            </a:endParaRPr>
          </a:p>
        </p:txBody>
      </p:sp>
      <p:sp>
        <p:nvSpPr>
          <p:cNvPr id="7" name="Content Placeholder 2">
            <a:extLst>
              <a:ext uri="{FF2B5EF4-FFF2-40B4-BE49-F238E27FC236}">
                <a16:creationId xmlns:a16="http://schemas.microsoft.com/office/drawing/2014/main" id="{D3901826-B918-4A73-8EE9-D0E04DC8EFF6}"/>
              </a:ext>
            </a:extLst>
          </p:cNvPr>
          <p:cNvSpPr>
            <a:spLocks noGrp="1"/>
          </p:cNvSpPr>
          <p:nvPr>
            <p:ph idx="1"/>
          </p:nvPr>
        </p:nvSpPr>
        <p:spPr>
          <a:xfrm>
            <a:off x="228600" y="762000"/>
            <a:ext cx="8686800" cy="5334000"/>
          </a:xfrm>
        </p:spPr>
        <p:txBody>
          <a:bodyPr>
            <a:normAutofit/>
          </a:bodyPr>
          <a:lstStyle/>
          <a:p>
            <a:pPr marL="0" indent="0">
              <a:lnSpc>
                <a:spcPct val="107000"/>
              </a:lnSpc>
              <a:spcBef>
                <a:spcPts val="0"/>
              </a:spcBef>
              <a:spcAft>
                <a:spcPts val="600"/>
              </a:spcAft>
              <a:buNone/>
              <a:defRPr/>
            </a:pPr>
            <a:r>
              <a:rPr lang="en-US" sz="1600" b="1" dirty="0">
                <a:latin typeface="Arial" panose="020B0604020202020204" pitchFamily="34" charset="0"/>
                <a:ea typeface="Calibri" panose="020F0502020204030204" pitchFamily="34" charset="0"/>
                <a:cs typeface="Arial" panose="020B0604020202020204" pitchFamily="34" charset="0"/>
              </a:rPr>
              <a:t>Eligibility Criteria</a:t>
            </a:r>
          </a:p>
          <a:p>
            <a:pPr>
              <a:lnSpc>
                <a:spcPct val="107000"/>
              </a:lnSpc>
              <a:spcBef>
                <a:spcPts val="0"/>
              </a:spcBef>
              <a:spcAft>
                <a:spcPts val="600"/>
              </a:spcAft>
              <a:defRPr/>
            </a:pPr>
            <a:r>
              <a:rPr lang="en-US" sz="1600" dirty="0">
                <a:latin typeface="Arial" panose="020B0604020202020204" pitchFamily="34" charset="0"/>
                <a:ea typeface="Calibri" panose="020F0502020204030204" pitchFamily="34" charset="0"/>
                <a:cs typeface="Arial" panose="020B0604020202020204" pitchFamily="34" charset="0"/>
              </a:rPr>
              <a:t>The Veteran must need in-person personal care services for a minimum of six (6) continuous months based on either:</a:t>
            </a:r>
          </a:p>
          <a:p>
            <a:pPr lvl="1">
              <a:lnSpc>
                <a:spcPct val="107000"/>
              </a:lnSpc>
              <a:spcBef>
                <a:spcPts val="0"/>
              </a:spcBef>
              <a:spcAft>
                <a:spcPts val="600"/>
              </a:spcAft>
              <a:defRPr/>
            </a:pPr>
            <a:r>
              <a:rPr lang="en-US" sz="1600" dirty="0">
                <a:latin typeface="Arial" panose="020B0604020202020204" pitchFamily="34" charset="0"/>
                <a:cs typeface="Arial" panose="020B0604020202020204" pitchFamily="34" charset="0"/>
              </a:rPr>
              <a:t>An inability to perform an activity of daily living, or</a:t>
            </a:r>
          </a:p>
          <a:p>
            <a:pPr lvl="1">
              <a:lnSpc>
                <a:spcPct val="107000"/>
              </a:lnSpc>
              <a:spcBef>
                <a:spcPts val="0"/>
              </a:spcBef>
              <a:spcAft>
                <a:spcPts val="600"/>
              </a:spcAft>
              <a:defRPr/>
            </a:pPr>
            <a:r>
              <a:rPr lang="en-US" sz="1600" dirty="0">
                <a:latin typeface="Arial" panose="020B0604020202020204" pitchFamily="34" charset="0"/>
                <a:ea typeface="Calibri" panose="020F0502020204030204" pitchFamily="34" charset="0"/>
                <a:cs typeface="Arial" panose="020B0604020202020204" pitchFamily="34" charset="0"/>
              </a:rPr>
              <a:t>Need for supervision, protection, or instruction.</a:t>
            </a:r>
          </a:p>
          <a:p>
            <a:pPr>
              <a:lnSpc>
                <a:spcPct val="107000"/>
              </a:lnSpc>
              <a:spcBef>
                <a:spcPts val="0"/>
              </a:spcBef>
              <a:spcAft>
                <a:spcPts val="600"/>
              </a:spcAft>
              <a:defRPr/>
            </a:pPr>
            <a:r>
              <a:rPr lang="en-US" sz="1600" b="1" i="1" dirty="0">
                <a:latin typeface="Arial" panose="020B0604020202020204" pitchFamily="34" charset="0"/>
                <a:ea typeface="Calibri" panose="020F0502020204030204" pitchFamily="34" charset="0"/>
                <a:cs typeface="Arial" panose="020B0604020202020204" pitchFamily="34" charset="0"/>
              </a:rPr>
              <a:t>Previously</a:t>
            </a:r>
            <a:r>
              <a:rPr lang="en-US" sz="1600" dirty="0">
                <a:latin typeface="Arial" panose="020B0604020202020204" pitchFamily="34" charset="0"/>
                <a:ea typeface="Calibri" panose="020F0502020204030204" pitchFamily="34" charset="0"/>
                <a:cs typeface="Arial" panose="020B0604020202020204" pitchFamily="34" charset="0"/>
              </a:rPr>
              <a:t>: VA required a connection between the need for personal care services and the qualifying serious injury. </a:t>
            </a:r>
          </a:p>
          <a:p>
            <a:pPr>
              <a:lnSpc>
                <a:spcPct val="107000"/>
              </a:lnSpc>
              <a:spcBef>
                <a:spcPts val="0"/>
              </a:spcBef>
              <a:spcAft>
                <a:spcPts val="600"/>
              </a:spcAft>
              <a:defRPr/>
            </a:pPr>
            <a:r>
              <a:rPr lang="en-US" sz="1600" b="1" i="1" dirty="0">
                <a:latin typeface="Arial" panose="020B0604020202020204" pitchFamily="34" charset="0"/>
                <a:ea typeface="Calibri" panose="020F0502020204030204" pitchFamily="34" charset="0"/>
                <a:cs typeface="Arial" panose="020B0604020202020204" pitchFamily="34" charset="0"/>
              </a:rPr>
              <a:t>Expansion Changes</a:t>
            </a:r>
            <a:r>
              <a:rPr lang="en-US" sz="1600" dirty="0">
                <a:latin typeface="Arial" panose="020B0604020202020204" pitchFamily="34" charset="0"/>
                <a:ea typeface="Calibri" panose="020F0502020204030204" pitchFamily="34" charset="0"/>
                <a:cs typeface="Arial" panose="020B0604020202020204" pitchFamily="34" charset="0"/>
              </a:rPr>
              <a:t>: Eliminates the need for a connection between personal care services and the qualifying serious injury. Also redefines serious injury to now include any service-connected disability – regardless of whether it resulted from an injury, illness or disease. </a:t>
            </a:r>
          </a:p>
          <a:p>
            <a:pPr>
              <a:lnSpc>
                <a:spcPct val="107000"/>
              </a:lnSpc>
              <a:spcBef>
                <a:spcPts val="0"/>
              </a:spcBef>
              <a:spcAft>
                <a:spcPts val="600"/>
              </a:spcAft>
              <a:defRPr/>
            </a:pPr>
            <a:r>
              <a:rPr lang="en-US" sz="1600" b="1" i="1" dirty="0">
                <a:latin typeface="Arial" panose="020B0604020202020204" pitchFamily="34" charset="0"/>
                <a:ea typeface="Calibri" panose="020F0502020204030204" pitchFamily="34" charset="0"/>
                <a:cs typeface="Arial" panose="020B0604020202020204" pitchFamily="34" charset="0"/>
              </a:rPr>
              <a:t>Why This is Important</a:t>
            </a:r>
            <a:r>
              <a:rPr lang="en-US" sz="1600" dirty="0">
                <a:latin typeface="Arial" panose="020B0604020202020204" pitchFamily="34" charset="0"/>
                <a:ea typeface="Calibri" panose="020F0502020204030204" pitchFamily="34" charset="0"/>
                <a:cs typeface="Arial" panose="020B0604020202020204" pitchFamily="34" charset="0"/>
              </a:rPr>
              <a:t>: In most cases, the eligible Veteran has multiple conditions that may warrant a need for personal care services. Veterans’ needs may be so complex that it can be diﬃcult to determine what speciﬁc condition causes the need for personal care services.</a:t>
            </a:r>
          </a:p>
        </p:txBody>
      </p:sp>
      <p:sp>
        <p:nvSpPr>
          <p:cNvPr id="8" name="Footer Placeholder 1">
            <a:extLst>
              <a:ext uri="{FF2B5EF4-FFF2-40B4-BE49-F238E27FC236}">
                <a16:creationId xmlns:a16="http://schemas.microsoft.com/office/drawing/2014/main" id="{9B2E80CA-33E9-4978-A2E7-03F9117D1216}"/>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a:solidFill>
                  <a:schemeClr val="bg1"/>
                </a:solidFill>
              </a:rPr>
              <a:t>Informational Purposes Only</a:t>
            </a:r>
            <a:endParaRPr lang="it-IT" sz="1200" dirty="0">
              <a:solidFill>
                <a:schemeClr val="bg1"/>
              </a:solidFill>
            </a:endParaRPr>
          </a:p>
        </p:txBody>
      </p:sp>
    </p:spTree>
    <p:extLst>
      <p:ext uri="{BB962C8B-B14F-4D97-AF65-F5344CB8AC3E}">
        <p14:creationId xmlns:p14="http://schemas.microsoft.com/office/powerpoint/2010/main" val="2038752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FA2854EC-6C58-481E-856F-705440453949}"/>
              </a:ext>
            </a:extLst>
          </p:cNvPr>
          <p:cNvSpPr>
            <a:spLocks noGrp="1" noChangeArrowheads="1"/>
          </p:cNvSpPr>
          <p:nvPr>
            <p:ph type="title"/>
          </p:nvPr>
        </p:nvSpPr>
        <p:spPr>
          <a:xfrm>
            <a:off x="0" y="-76200"/>
            <a:ext cx="9144000" cy="731838"/>
          </a:xfrm>
        </p:spPr>
        <p:txBody>
          <a:bodyPr/>
          <a:lstStyle/>
          <a:p>
            <a:r>
              <a:rPr lang="en-US" altLang="en-US" sz="2800" dirty="0"/>
              <a:t>PCAFC Services</a:t>
            </a:r>
          </a:p>
        </p:txBody>
      </p:sp>
      <p:sp>
        <p:nvSpPr>
          <p:cNvPr id="165892" name="Slide Number Placeholder 3">
            <a:extLst>
              <a:ext uri="{FF2B5EF4-FFF2-40B4-BE49-F238E27FC236}">
                <a16:creationId xmlns:a16="http://schemas.microsoft.com/office/drawing/2014/main" id="{D0E9A749-550A-4D7B-BAF0-E235C926E5EF}"/>
              </a:ext>
            </a:extLst>
          </p:cNvPr>
          <p:cNvSpPr>
            <a:spLocks noGrp="1" noChangeArrowheads="1"/>
          </p:cNvSpPr>
          <p:nvPr>
            <p:ph type="sldNum" sz="quarter" idx="10"/>
          </p:nvPr>
        </p:nvSpPr>
        <p:spPr bwMode="auto">
          <a:xfrm>
            <a:off x="8686800" y="6400800"/>
            <a:ext cx="3841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914400" rtl="0" eaLnBrk="0" fontAlgn="base" hangingPunct="0">
              <a:spcBef>
                <a:spcPct val="0"/>
              </a:spcBef>
              <a:spcAft>
                <a:spcPct val="0"/>
              </a:spcAft>
              <a:defRPr sz="1200" kern="1200">
                <a:solidFill>
                  <a:srgbClr val="FFFFFF"/>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FontTx/>
              <a:buNone/>
            </a:pPr>
            <a:fld id="{6754085F-64F4-4DD2-9AE4-831338FF97B2}" type="slidenum">
              <a:rPr lang="en-US" altLang="en-US" smtClean="0"/>
              <a:pPr>
                <a:spcBef>
                  <a:spcPct val="0"/>
                </a:spcBef>
                <a:buFontTx/>
                <a:buNone/>
              </a:pPr>
              <a:t>9</a:t>
            </a:fld>
            <a:endParaRPr lang="en-US" altLang="en-US" sz="1200" dirty="0">
              <a:solidFill>
                <a:srgbClr val="FFFFFF"/>
              </a:solidFill>
              <a:latin typeface="Arial" panose="020B0604020202020204" pitchFamily="34" charset="0"/>
              <a:ea typeface="ヒラギノ角ゴ Pro W3"/>
              <a:cs typeface="ヒラギノ角ゴ Pro W3"/>
            </a:endParaRPr>
          </a:p>
        </p:txBody>
      </p:sp>
      <p:sp>
        <p:nvSpPr>
          <p:cNvPr id="7" name="Content Placeholder 2">
            <a:extLst>
              <a:ext uri="{FF2B5EF4-FFF2-40B4-BE49-F238E27FC236}">
                <a16:creationId xmlns:a16="http://schemas.microsoft.com/office/drawing/2014/main" id="{10A28D96-A8DA-426E-80A4-6BC5419E379C}"/>
              </a:ext>
            </a:extLst>
          </p:cNvPr>
          <p:cNvSpPr>
            <a:spLocks noGrp="1"/>
          </p:cNvSpPr>
          <p:nvPr>
            <p:ph idx="1"/>
          </p:nvPr>
        </p:nvSpPr>
        <p:spPr>
          <a:xfrm>
            <a:off x="304800" y="762000"/>
            <a:ext cx="8051006" cy="5618163"/>
          </a:xfrm>
        </p:spPr>
        <p:txBody>
          <a:bodyPr/>
          <a:lstStyle/>
          <a:p>
            <a:pPr>
              <a:lnSpc>
                <a:spcPct val="107000"/>
              </a:lnSpc>
              <a:spcBef>
                <a:spcPts val="0"/>
              </a:spcBef>
              <a:spcAft>
                <a:spcPts val="600"/>
              </a:spcAft>
              <a:defRPr/>
            </a:pPr>
            <a:r>
              <a:rPr lang="en-US" sz="2000" dirty="0">
                <a:latin typeface="Arial" panose="020B0604020202020204" pitchFamily="34" charset="0"/>
                <a:cs typeface="Arial" panose="020B0604020202020204" pitchFamily="34" charset="0"/>
              </a:rPr>
              <a:t>Education and Training</a:t>
            </a:r>
          </a:p>
          <a:p>
            <a:pPr>
              <a:lnSpc>
                <a:spcPct val="107000"/>
              </a:lnSpc>
              <a:spcBef>
                <a:spcPts val="0"/>
              </a:spcBef>
              <a:spcAft>
                <a:spcPts val="600"/>
              </a:spcAft>
              <a:defRPr/>
            </a:pPr>
            <a:r>
              <a:rPr lang="en-US" sz="2000" dirty="0">
                <a:latin typeface="Arial" panose="020B0604020202020204" pitchFamily="34" charset="0"/>
                <a:cs typeface="Arial" panose="020B0604020202020204" pitchFamily="34" charset="0"/>
              </a:rPr>
              <a:t>Enhanced Respite Care</a:t>
            </a:r>
          </a:p>
          <a:p>
            <a:pPr>
              <a:lnSpc>
                <a:spcPct val="107000"/>
              </a:lnSpc>
              <a:spcBef>
                <a:spcPts val="0"/>
              </a:spcBef>
              <a:spcAft>
                <a:spcPts val="600"/>
              </a:spcAft>
              <a:defRPr/>
            </a:pPr>
            <a:r>
              <a:rPr lang="en-US" sz="2000" dirty="0">
                <a:latin typeface="Arial" panose="020B0604020202020204" pitchFamily="34" charset="0"/>
                <a:cs typeface="Arial" panose="020B0604020202020204" pitchFamily="34" charset="0"/>
              </a:rPr>
              <a:t>Counseling</a:t>
            </a:r>
          </a:p>
          <a:p>
            <a:pPr>
              <a:lnSpc>
                <a:spcPct val="107000"/>
              </a:lnSpc>
              <a:spcBef>
                <a:spcPts val="0"/>
              </a:spcBef>
              <a:spcAft>
                <a:spcPts val="600"/>
              </a:spcAft>
              <a:defRPr/>
            </a:pPr>
            <a:r>
              <a:rPr lang="en-US" sz="2000" dirty="0">
                <a:latin typeface="Arial" panose="020B0604020202020204" pitchFamily="34" charset="0"/>
                <a:cs typeface="Arial" panose="020B0604020202020204" pitchFamily="34" charset="0"/>
              </a:rPr>
              <a:t>Beneficiary Travel</a:t>
            </a:r>
          </a:p>
          <a:p>
            <a:pPr>
              <a:lnSpc>
                <a:spcPct val="107000"/>
              </a:lnSpc>
              <a:spcBef>
                <a:spcPts val="0"/>
              </a:spcBef>
              <a:spcAft>
                <a:spcPts val="600"/>
              </a:spcAft>
              <a:defRPr/>
            </a:pPr>
            <a:r>
              <a:rPr lang="en-US" sz="2000" dirty="0">
                <a:latin typeface="Arial" panose="020B0604020202020204" pitchFamily="34" charset="0"/>
                <a:cs typeface="Arial" panose="020B0604020202020204" pitchFamily="34" charset="0"/>
              </a:rPr>
              <a:t>Monthly Stipend – based on OPM General Schedule Grade 4, Step 1.</a:t>
            </a:r>
          </a:p>
          <a:p>
            <a:pPr>
              <a:lnSpc>
                <a:spcPct val="107000"/>
              </a:lnSpc>
              <a:spcBef>
                <a:spcPts val="0"/>
              </a:spcBef>
              <a:spcAft>
                <a:spcPts val="600"/>
              </a:spcAft>
              <a:defRPr/>
            </a:pPr>
            <a:r>
              <a:rPr lang="en-US" sz="2000" dirty="0">
                <a:latin typeface="Arial" panose="020B0604020202020204" pitchFamily="34" charset="0"/>
                <a:cs typeface="Arial" panose="020B0604020202020204" pitchFamily="34" charset="0"/>
              </a:rPr>
              <a:t>Access to healthcare through Civilian Health and Medical Program of the Department of Veterans Affairs (CHAMPVA), if eligible</a:t>
            </a:r>
          </a:p>
          <a:p>
            <a:pPr>
              <a:lnSpc>
                <a:spcPct val="107000"/>
              </a:lnSpc>
              <a:spcBef>
                <a:spcPts val="0"/>
              </a:spcBef>
              <a:spcAft>
                <a:spcPts val="600"/>
              </a:spcAft>
              <a:defRPr/>
            </a:pPr>
            <a:r>
              <a:rPr lang="en-US" sz="2000" dirty="0">
                <a:latin typeface="Arial" panose="020B0604020202020204" pitchFamily="34" charset="0"/>
                <a:ea typeface="Calibri" panose="020F0502020204030204" pitchFamily="34" charset="0"/>
                <a:cs typeface="Arial" panose="020B0604020202020204" pitchFamily="34" charset="0"/>
              </a:rPr>
              <a:t>Financial planning and legal resources for Primary Family Caregivers. </a:t>
            </a:r>
            <a:r>
              <a:rPr lang="en-US" dirty="0"/>
              <a:t>VA is actively working to establish a viable contract vehicle for these services</a:t>
            </a:r>
          </a:p>
          <a:p>
            <a:pPr marL="0" indent="0">
              <a:lnSpc>
                <a:spcPct val="107000"/>
              </a:lnSpc>
              <a:spcBef>
                <a:spcPts val="0"/>
              </a:spcBef>
              <a:spcAft>
                <a:spcPts val="600"/>
              </a:spcAft>
              <a:buNone/>
              <a:defRPr/>
            </a:pPr>
            <a:endParaRPr lang="en-US" sz="2000" strike="sngStrike" dirty="0">
              <a:latin typeface="Arial" panose="020B0604020202020204" pitchFamily="34" charset="0"/>
              <a:ea typeface="Calibri" panose="020F0502020204030204" pitchFamily="34" charset="0"/>
              <a:cs typeface="Arial" panose="020B0604020202020204" pitchFamily="34" charset="0"/>
            </a:endParaRPr>
          </a:p>
        </p:txBody>
      </p:sp>
      <p:sp>
        <p:nvSpPr>
          <p:cNvPr id="8" name="Footer Placeholder 1">
            <a:extLst>
              <a:ext uri="{FF2B5EF4-FFF2-40B4-BE49-F238E27FC236}">
                <a16:creationId xmlns:a16="http://schemas.microsoft.com/office/drawing/2014/main" id="{09F41AEA-A5B9-4C1A-8BB4-DF71FF12BCD2}"/>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2_Office Theme">
  <a:themeElements>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C97BAE991FC1E419EAEDC16AF33529F" ma:contentTypeVersion="4" ma:contentTypeDescription="Create a new document." ma:contentTypeScope="" ma:versionID="ca499049cef4ad55f28b5c20e660220d">
  <xsd:schema xmlns:xsd="http://www.w3.org/2001/XMLSchema" xmlns:xs="http://www.w3.org/2001/XMLSchema" xmlns:p="http://schemas.microsoft.com/office/2006/metadata/properties" xmlns:ns2="fb5513b8-14f4-4d16-b9e7-1208dcbe5d2b" xmlns:ns3="27f8cd5a-08fa-4fd9-a487-0c20f7da7076" targetNamespace="http://schemas.microsoft.com/office/2006/metadata/properties" ma:root="true" ma:fieldsID="658aede964f5844bb20a2cd5c139927b" ns2:_="" ns3:_="">
    <xsd:import namespace="fb5513b8-14f4-4d16-b9e7-1208dcbe5d2b"/>
    <xsd:import namespace="27f8cd5a-08fa-4fd9-a487-0c20f7da70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5513b8-14f4-4d16-b9e7-1208dcbe5d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f8cd5a-08fa-4fd9-a487-0c20f7da70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BABBC1-510B-498E-8648-BB5C1F939242}">
  <ds:schemaRefs>
    <ds:schemaRef ds:uri="http://schemas.openxmlformats.org/package/2006/metadata/core-properties"/>
    <ds:schemaRef ds:uri="http://schemas.microsoft.com/office/2006/documentManagement/types"/>
    <ds:schemaRef ds:uri="http://purl.org/dc/terms/"/>
    <ds:schemaRef ds:uri="http://purl.org/dc/elements/1.1/"/>
    <ds:schemaRef ds:uri="http://purl.org/dc/dcmitype/"/>
    <ds:schemaRef ds:uri="http://www.w3.org/XML/1998/namespace"/>
    <ds:schemaRef ds:uri="http://schemas.microsoft.com/office/2006/metadata/properties"/>
    <ds:schemaRef ds:uri="http://schemas.microsoft.com/office/infopath/2007/PartnerControls"/>
    <ds:schemaRef ds:uri="58713316-8334-4bf4-a6fe-1fea435260dd"/>
  </ds:schemaRefs>
</ds:datastoreItem>
</file>

<file path=customXml/itemProps2.xml><?xml version="1.0" encoding="utf-8"?>
<ds:datastoreItem xmlns:ds="http://schemas.openxmlformats.org/officeDocument/2006/customXml" ds:itemID="{8B54EB79-0DCF-40E4-877B-24A99FE1C62A}">
  <ds:schemaRefs>
    <ds:schemaRef ds:uri="http://schemas.microsoft.com/sharepoint/v3/contenttype/forms"/>
  </ds:schemaRefs>
</ds:datastoreItem>
</file>

<file path=customXml/itemProps3.xml><?xml version="1.0" encoding="utf-8"?>
<ds:datastoreItem xmlns:ds="http://schemas.openxmlformats.org/officeDocument/2006/customXml" ds:itemID="{AB036B20-3B23-404F-A7A9-A302D5FBDB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5513b8-14f4-4d16-b9e7-1208dcbe5d2b"/>
    <ds:schemaRef ds:uri="27f8cd5a-08fa-4fd9-a487-0c20f7da70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13365</TotalTime>
  <Words>5042</Words>
  <Application>Microsoft Office PowerPoint</Application>
  <PresentationFormat>On-screen Show (4:3)</PresentationFormat>
  <Paragraphs>375</Paragraphs>
  <Slides>19</Slides>
  <Notes>19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Arial</vt:lpstr>
      <vt:lpstr>Calibri</vt:lpstr>
      <vt:lpstr>Courier New</vt:lpstr>
      <vt:lpstr>Georgia</vt:lpstr>
      <vt:lpstr>Wingdings</vt:lpstr>
      <vt:lpstr>12_Office Theme</vt:lpstr>
      <vt:lpstr>think-cell Slide</vt:lpstr>
      <vt:lpstr>PowerPoint Presentation</vt:lpstr>
      <vt:lpstr>Overview</vt:lpstr>
      <vt:lpstr>PowerPoint Presentation</vt:lpstr>
      <vt:lpstr>Where we Started, Where we are Headed…..</vt:lpstr>
      <vt:lpstr>Caregiver Support Program: PCAFC &amp; PGCSS </vt:lpstr>
      <vt:lpstr>MISSION Act and Caregivers</vt:lpstr>
      <vt:lpstr>VA MISSION Act Timelines</vt:lpstr>
      <vt:lpstr>PCAFC Eligibility Criteria</vt:lpstr>
      <vt:lpstr>PCAFC Services</vt:lpstr>
      <vt:lpstr>High-level Steps of the Application Process</vt:lpstr>
      <vt:lpstr>How To Apply</vt:lpstr>
      <vt:lpstr>Program of General Caregiver Support Services</vt:lpstr>
      <vt:lpstr>PGCSS Four Core Elements</vt:lpstr>
      <vt:lpstr>Coaching &amp; Skills Training</vt:lpstr>
      <vt:lpstr>National CSP Resources </vt:lpstr>
      <vt:lpstr>Summit &amp; Resource Fair</vt:lpstr>
      <vt:lpstr>Caregiver Support Line (CSL)</vt:lpstr>
      <vt:lpstr>Caregiving During the Pandemic</vt:lpstr>
      <vt:lpstr>How Do You Contact the Caregiver Support Program?</vt:lpstr>
    </vt:vector>
  </TitlesOfParts>
  <Company>Veteran Affairs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Department of Veterans Affairs</dc:creator>
  <cp:lastModifiedBy>Moore, Elsie M.</cp:lastModifiedBy>
  <cp:revision>901</cp:revision>
  <cp:lastPrinted>2018-01-09T17:33:44Z</cp:lastPrinted>
  <dcterms:created xsi:type="dcterms:W3CDTF">2016-05-04T17:57:56Z</dcterms:created>
  <dcterms:modified xsi:type="dcterms:W3CDTF">2021-11-15T22:56:56Z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0x0101000C97BAE991FC1E419EAEDC16AF33529F</vt:lpwstr>
  </property>
</Properties>
</file>