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2" r:id="rId2"/>
    <p:sldMasterId id="2147483695" r:id="rId3"/>
  </p:sldMasterIdLst>
  <p:notesMasterIdLst>
    <p:notesMasterId r:id="rId68"/>
  </p:notesMasterIdLst>
  <p:sldIdLst>
    <p:sldId id="256" r:id="rId4"/>
    <p:sldId id="275" r:id="rId5"/>
    <p:sldId id="272" r:id="rId6"/>
    <p:sldId id="273" r:id="rId7"/>
    <p:sldId id="278" r:id="rId8"/>
    <p:sldId id="320" r:id="rId9"/>
    <p:sldId id="276" r:id="rId10"/>
    <p:sldId id="280" r:id="rId11"/>
    <p:sldId id="277" r:id="rId12"/>
    <p:sldId id="281" r:id="rId13"/>
    <p:sldId id="282" r:id="rId14"/>
    <p:sldId id="283" r:id="rId15"/>
    <p:sldId id="330" r:id="rId16"/>
    <p:sldId id="284" r:id="rId17"/>
    <p:sldId id="285" r:id="rId18"/>
    <p:sldId id="286" r:id="rId19"/>
    <p:sldId id="321" r:id="rId20"/>
    <p:sldId id="287" r:id="rId21"/>
    <p:sldId id="288" r:id="rId22"/>
    <p:sldId id="322" r:id="rId23"/>
    <p:sldId id="289" r:id="rId24"/>
    <p:sldId id="290" r:id="rId25"/>
    <p:sldId id="291" r:id="rId26"/>
    <p:sldId id="292" r:id="rId27"/>
    <p:sldId id="293" r:id="rId28"/>
    <p:sldId id="294" r:id="rId29"/>
    <p:sldId id="332" r:id="rId30"/>
    <p:sldId id="335" r:id="rId31"/>
    <p:sldId id="337" r:id="rId32"/>
    <p:sldId id="305" r:id="rId33"/>
    <p:sldId id="295" r:id="rId34"/>
    <p:sldId id="279" r:id="rId35"/>
    <p:sldId id="296" r:id="rId36"/>
    <p:sldId id="297" r:id="rId37"/>
    <p:sldId id="298" r:id="rId38"/>
    <p:sldId id="323" r:id="rId39"/>
    <p:sldId id="299" r:id="rId40"/>
    <p:sldId id="300" r:id="rId41"/>
    <p:sldId id="301" r:id="rId42"/>
    <p:sldId id="302" r:id="rId43"/>
    <p:sldId id="303" r:id="rId44"/>
    <p:sldId id="304" r:id="rId45"/>
    <p:sldId id="306" r:id="rId46"/>
    <p:sldId id="307" r:id="rId47"/>
    <p:sldId id="312" r:id="rId48"/>
    <p:sldId id="313" r:id="rId49"/>
    <p:sldId id="308" r:id="rId50"/>
    <p:sldId id="315" r:id="rId51"/>
    <p:sldId id="309" r:id="rId52"/>
    <p:sldId id="310" r:id="rId53"/>
    <p:sldId id="311" r:id="rId54"/>
    <p:sldId id="324" r:id="rId55"/>
    <p:sldId id="325" r:id="rId56"/>
    <p:sldId id="326" r:id="rId57"/>
    <p:sldId id="327" r:id="rId58"/>
    <p:sldId id="328" r:id="rId59"/>
    <p:sldId id="329" r:id="rId60"/>
    <p:sldId id="333" r:id="rId61"/>
    <p:sldId id="314" r:id="rId62"/>
    <p:sldId id="266" r:id="rId63"/>
    <p:sldId id="338" r:id="rId64"/>
    <p:sldId id="263" r:id="rId65"/>
    <p:sldId id="270" r:id="rId66"/>
    <p:sldId id="316" r:id="rId67"/>
  </p:sldIdLst>
  <p:sldSz cx="12192000" cy="6858000"/>
  <p:notesSz cx="7019925" cy="9305925"/>
  <p:embeddedFontLst>
    <p:embeddedFont>
      <p:font typeface="Calibri" panose="020F0502020204030204" pitchFamily="34" charset="0"/>
      <p:regular r:id="rId69"/>
      <p:bold r:id="rId70"/>
      <p:italic r:id="rId71"/>
      <p:boldItalic r:id="rId72"/>
    </p:embeddedFont>
    <p:embeddedFont>
      <p:font typeface="Calibri Light" panose="020F0302020204030204" pitchFamily="34" charset="0"/>
      <p:regular r:id="rId73"/>
      <p:italic r:id="rId74"/>
    </p:embeddedFont>
    <p:embeddedFont>
      <p:font typeface="Georgia" panose="02040502050405020303" pitchFamily="18" charset="0"/>
      <p:regular r:id="rId75"/>
      <p:bold r:id="rId76"/>
      <p:italic r:id="rId77"/>
      <p:boldItalic r:id="rId78"/>
    </p:embeddedFont>
    <p:embeddedFont>
      <p:font typeface="Roboto" panose="02000000000000000000" pitchFamily="2" charset="0"/>
      <p:regular r:id="rId79"/>
      <p:bold r:id="rId80"/>
      <p:italic r:id="rId81"/>
      <p:bold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Avant" initials="JA" lastIdx="1" clrIdx="0">
    <p:extLst>
      <p:ext uri="{19B8F6BF-5375-455C-9EA6-DF929625EA0E}">
        <p15:presenceInfo xmlns:p15="http://schemas.microsoft.com/office/powerpoint/2012/main" userId="ad777b07a0daf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91" autoAdjust="0"/>
    <p:restoredTop sz="86427" autoAdjust="0"/>
  </p:normalViewPr>
  <p:slideViewPr>
    <p:cSldViewPr snapToGrid="0">
      <p:cViewPr varScale="1">
        <p:scale>
          <a:sx n="95" d="100"/>
          <a:sy n="95" d="100"/>
        </p:scale>
        <p:origin x="342" y="78"/>
      </p:cViewPr>
      <p:guideLst/>
    </p:cSldViewPr>
  </p:slideViewPr>
  <p:outlineViewPr>
    <p:cViewPr>
      <p:scale>
        <a:sx n="33" d="100"/>
        <a:sy n="33" d="100"/>
      </p:scale>
      <p:origin x="0" y="-50886"/>
    </p:cViewPr>
  </p:outlineViewPr>
  <p:notesTextViewPr>
    <p:cViewPr>
      <p:scale>
        <a:sx n="3" d="2"/>
        <a:sy n="3" d="2"/>
      </p:scale>
      <p:origin x="0" y="0"/>
    </p:cViewPr>
  </p:notesTextViewPr>
  <p:sorterViewPr>
    <p:cViewPr>
      <p:scale>
        <a:sx n="100" d="100"/>
        <a:sy n="100" d="100"/>
      </p:scale>
      <p:origin x="0" y="-17196"/>
    </p:cViewPr>
  </p:sorterViewPr>
  <p:notesViewPr>
    <p:cSldViewPr snapToGrid="0">
      <p:cViewPr>
        <p:scale>
          <a:sx n="50" d="100"/>
          <a:sy n="50" d="100"/>
        </p:scale>
        <p:origin x="2658" y="-13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8.fntdata"/><Relationship Id="rId7" Type="http://schemas.openxmlformats.org/officeDocument/2006/relationships/slide" Target="slides/slide4.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3"/>
          </a:xfrm>
          <a:prstGeom prst="rect">
            <a:avLst/>
          </a:prstGeom>
        </p:spPr>
        <p:txBody>
          <a:bodyPr vert="horz" lIns="93275" tIns="46637" rIns="93275" bIns="46637" rtlCol="0"/>
          <a:lstStyle>
            <a:lvl1pPr algn="l">
              <a:defRPr sz="1200"/>
            </a:lvl1pPr>
          </a:lstStyle>
          <a:p>
            <a:endParaRPr lang="en-US"/>
          </a:p>
        </p:txBody>
      </p:sp>
      <p:sp>
        <p:nvSpPr>
          <p:cNvPr id="3" name="Date Placeholder 2"/>
          <p:cNvSpPr>
            <a:spLocks noGrp="1"/>
          </p:cNvSpPr>
          <p:nvPr>
            <p:ph type="dt" idx="1"/>
          </p:nvPr>
        </p:nvSpPr>
        <p:spPr>
          <a:xfrm>
            <a:off x="3976333" y="0"/>
            <a:ext cx="3041968" cy="466913"/>
          </a:xfrm>
          <a:prstGeom prst="rect">
            <a:avLst/>
          </a:prstGeom>
        </p:spPr>
        <p:txBody>
          <a:bodyPr vert="horz" lIns="93275" tIns="46637" rIns="93275" bIns="46637" rtlCol="0"/>
          <a:lstStyle>
            <a:lvl1pPr algn="r">
              <a:defRPr sz="1200"/>
            </a:lvl1pPr>
          </a:lstStyle>
          <a:p>
            <a:fld id="{4CCB3563-B21F-4472-A953-CA98BFE318F2}" type="datetimeFigureOut">
              <a:rPr lang="en-US" smtClean="0"/>
              <a:t>11/9/2021</a:t>
            </a:fld>
            <a:endParaRPr lang="en-US"/>
          </a:p>
        </p:txBody>
      </p:sp>
      <p:sp>
        <p:nvSpPr>
          <p:cNvPr id="4" name="Slide Image Placeholder 3"/>
          <p:cNvSpPr>
            <a:spLocks noGrp="1" noRot="1" noChangeAspect="1"/>
          </p:cNvSpPr>
          <p:nvPr>
            <p:ph type="sldImg" idx="2"/>
          </p:nvPr>
        </p:nvSpPr>
        <p:spPr>
          <a:xfrm>
            <a:off x="717550" y="1163638"/>
            <a:ext cx="5584825" cy="3141662"/>
          </a:xfrm>
          <a:prstGeom prst="rect">
            <a:avLst/>
          </a:prstGeom>
          <a:noFill/>
          <a:ln w="12700">
            <a:solidFill>
              <a:prstClr val="black"/>
            </a:solidFill>
          </a:ln>
        </p:spPr>
        <p:txBody>
          <a:bodyPr vert="horz" lIns="93275" tIns="46637" rIns="93275" bIns="46637" rtlCol="0" anchor="ctr"/>
          <a:lstStyle/>
          <a:p>
            <a:endParaRPr lang="en-US"/>
          </a:p>
        </p:txBody>
      </p:sp>
      <p:sp>
        <p:nvSpPr>
          <p:cNvPr id="5" name="Notes Placeholder 4"/>
          <p:cNvSpPr>
            <a:spLocks noGrp="1"/>
          </p:cNvSpPr>
          <p:nvPr>
            <p:ph type="body" sz="quarter" idx="3"/>
          </p:nvPr>
        </p:nvSpPr>
        <p:spPr>
          <a:xfrm>
            <a:off x="701993" y="4478477"/>
            <a:ext cx="5615940" cy="3664208"/>
          </a:xfrm>
          <a:prstGeom prst="rect">
            <a:avLst/>
          </a:prstGeom>
        </p:spPr>
        <p:txBody>
          <a:bodyPr vert="horz" lIns="93275" tIns="46637" rIns="93275" bIns="466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41968" cy="466912"/>
          </a:xfrm>
          <a:prstGeom prst="rect">
            <a:avLst/>
          </a:prstGeom>
        </p:spPr>
        <p:txBody>
          <a:bodyPr vert="horz" lIns="93275" tIns="46637" rIns="93275" bIns="46637"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5"/>
            <a:ext cx="3041968" cy="466912"/>
          </a:xfrm>
          <a:prstGeom prst="rect">
            <a:avLst/>
          </a:prstGeom>
        </p:spPr>
        <p:txBody>
          <a:bodyPr vert="horz" lIns="93275" tIns="46637" rIns="93275" bIns="46637"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124664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10</a:t>
            </a:fld>
            <a:endParaRPr lang="en-US"/>
          </a:p>
        </p:txBody>
      </p:sp>
    </p:spTree>
    <p:extLst>
      <p:ext uri="{BB962C8B-B14F-4D97-AF65-F5344CB8AC3E}">
        <p14:creationId xmlns:p14="http://schemas.microsoft.com/office/powerpoint/2010/main" val="271138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11</a:t>
            </a:fld>
            <a:endParaRPr lang="en-US"/>
          </a:p>
        </p:txBody>
      </p:sp>
    </p:spTree>
    <p:extLst>
      <p:ext uri="{BB962C8B-B14F-4D97-AF65-F5344CB8AC3E}">
        <p14:creationId xmlns:p14="http://schemas.microsoft.com/office/powerpoint/2010/main" val="369504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12</a:t>
            </a:fld>
            <a:endParaRPr lang="en-US"/>
          </a:p>
        </p:txBody>
      </p:sp>
    </p:spTree>
    <p:extLst>
      <p:ext uri="{BB962C8B-B14F-4D97-AF65-F5344CB8AC3E}">
        <p14:creationId xmlns:p14="http://schemas.microsoft.com/office/powerpoint/2010/main" val="4197968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13</a:t>
            </a:fld>
            <a:endParaRPr lang="en-US"/>
          </a:p>
        </p:txBody>
      </p:sp>
    </p:spTree>
    <p:extLst>
      <p:ext uri="{BB962C8B-B14F-4D97-AF65-F5344CB8AC3E}">
        <p14:creationId xmlns:p14="http://schemas.microsoft.com/office/powerpoint/2010/main" val="2789104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14</a:t>
            </a:fld>
            <a:endParaRPr lang="en-US"/>
          </a:p>
        </p:txBody>
      </p:sp>
    </p:spTree>
    <p:extLst>
      <p:ext uri="{BB962C8B-B14F-4D97-AF65-F5344CB8AC3E}">
        <p14:creationId xmlns:p14="http://schemas.microsoft.com/office/powerpoint/2010/main" val="40754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15</a:t>
            </a:fld>
            <a:endParaRPr lang="en-US"/>
          </a:p>
        </p:txBody>
      </p:sp>
    </p:spTree>
    <p:extLst>
      <p:ext uri="{BB962C8B-B14F-4D97-AF65-F5344CB8AC3E}">
        <p14:creationId xmlns:p14="http://schemas.microsoft.com/office/powerpoint/2010/main" val="4176822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16</a:t>
            </a:fld>
            <a:endParaRPr lang="en-US"/>
          </a:p>
        </p:txBody>
      </p:sp>
    </p:spTree>
    <p:extLst>
      <p:ext uri="{BB962C8B-B14F-4D97-AF65-F5344CB8AC3E}">
        <p14:creationId xmlns:p14="http://schemas.microsoft.com/office/powerpoint/2010/main" val="286230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17</a:t>
            </a:fld>
            <a:endParaRPr lang="en-US"/>
          </a:p>
        </p:txBody>
      </p:sp>
    </p:spTree>
    <p:extLst>
      <p:ext uri="{BB962C8B-B14F-4D97-AF65-F5344CB8AC3E}">
        <p14:creationId xmlns:p14="http://schemas.microsoft.com/office/powerpoint/2010/main" val="427373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18</a:t>
            </a:fld>
            <a:endParaRPr lang="en-US"/>
          </a:p>
        </p:txBody>
      </p:sp>
    </p:spTree>
    <p:extLst>
      <p:ext uri="{BB962C8B-B14F-4D97-AF65-F5344CB8AC3E}">
        <p14:creationId xmlns:p14="http://schemas.microsoft.com/office/powerpoint/2010/main" val="672189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19</a:t>
            </a:fld>
            <a:endParaRPr lang="en-US"/>
          </a:p>
        </p:txBody>
      </p:sp>
    </p:spTree>
    <p:extLst>
      <p:ext uri="{BB962C8B-B14F-4D97-AF65-F5344CB8AC3E}">
        <p14:creationId xmlns:p14="http://schemas.microsoft.com/office/powerpoint/2010/main" val="372483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2</a:t>
            </a:fld>
            <a:endParaRPr lang="en-US"/>
          </a:p>
        </p:txBody>
      </p:sp>
    </p:spTree>
    <p:extLst>
      <p:ext uri="{BB962C8B-B14F-4D97-AF65-F5344CB8AC3E}">
        <p14:creationId xmlns:p14="http://schemas.microsoft.com/office/powerpoint/2010/main" val="102473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22</a:t>
            </a:fld>
            <a:endParaRPr lang="en-US"/>
          </a:p>
        </p:txBody>
      </p:sp>
    </p:spTree>
    <p:extLst>
      <p:ext uri="{BB962C8B-B14F-4D97-AF65-F5344CB8AC3E}">
        <p14:creationId xmlns:p14="http://schemas.microsoft.com/office/powerpoint/2010/main" val="4096590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24</a:t>
            </a:fld>
            <a:endParaRPr lang="en-US"/>
          </a:p>
        </p:txBody>
      </p:sp>
    </p:spTree>
    <p:extLst>
      <p:ext uri="{BB962C8B-B14F-4D97-AF65-F5344CB8AC3E}">
        <p14:creationId xmlns:p14="http://schemas.microsoft.com/office/powerpoint/2010/main" val="865083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25</a:t>
            </a:fld>
            <a:endParaRPr lang="en-US"/>
          </a:p>
        </p:txBody>
      </p:sp>
    </p:spTree>
    <p:extLst>
      <p:ext uri="{BB962C8B-B14F-4D97-AF65-F5344CB8AC3E}">
        <p14:creationId xmlns:p14="http://schemas.microsoft.com/office/powerpoint/2010/main" val="3211155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26</a:t>
            </a:fld>
            <a:endParaRPr lang="en-US"/>
          </a:p>
        </p:txBody>
      </p:sp>
    </p:spTree>
    <p:extLst>
      <p:ext uri="{BB962C8B-B14F-4D97-AF65-F5344CB8AC3E}">
        <p14:creationId xmlns:p14="http://schemas.microsoft.com/office/powerpoint/2010/main" val="1741860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27</a:t>
            </a:fld>
            <a:endParaRPr lang="en-US"/>
          </a:p>
        </p:txBody>
      </p:sp>
    </p:spTree>
    <p:extLst>
      <p:ext uri="{BB962C8B-B14F-4D97-AF65-F5344CB8AC3E}">
        <p14:creationId xmlns:p14="http://schemas.microsoft.com/office/powerpoint/2010/main" val="3509011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28</a:t>
            </a:fld>
            <a:endParaRPr lang="en-US"/>
          </a:p>
        </p:txBody>
      </p:sp>
    </p:spTree>
    <p:extLst>
      <p:ext uri="{BB962C8B-B14F-4D97-AF65-F5344CB8AC3E}">
        <p14:creationId xmlns:p14="http://schemas.microsoft.com/office/powerpoint/2010/main" val="2272035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31</a:t>
            </a:fld>
            <a:endParaRPr lang="en-US"/>
          </a:p>
        </p:txBody>
      </p:sp>
    </p:spTree>
    <p:extLst>
      <p:ext uri="{BB962C8B-B14F-4D97-AF65-F5344CB8AC3E}">
        <p14:creationId xmlns:p14="http://schemas.microsoft.com/office/powerpoint/2010/main" val="2697142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32</a:t>
            </a:fld>
            <a:endParaRPr lang="en-US"/>
          </a:p>
        </p:txBody>
      </p:sp>
    </p:spTree>
    <p:extLst>
      <p:ext uri="{BB962C8B-B14F-4D97-AF65-F5344CB8AC3E}">
        <p14:creationId xmlns:p14="http://schemas.microsoft.com/office/powerpoint/2010/main" val="964115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33</a:t>
            </a:fld>
            <a:endParaRPr lang="en-US"/>
          </a:p>
        </p:txBody>
      </p:sp>
    </p:spTree>
    <p:extLst>
      <p:ext uri="{BB962C8B-B14F-4D97-AF65-F5344CB8AC3E}">
        <p14:creationId xmlns:p14="http://schemas.microsoft.com/office/powerpoint/2010/main" val="815013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34</a:t>
            </a:fld>
            <a:endParaRPr lang="en-US"/>
          </a:p>
        </p:txBody>
      </p:sp>
    </p:spTree>
    <p:extLst>
      <p:ext uri="{BB962C8B-B14F-4D97-AF65-F5344CB8AC3E}">
        <p14:creationId xmlns:p14="http://schemas.microsoft.com/office/powerpoint/2010/main" val="331176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a:t>
            </a:fld>
            <a:endParaRPr lang="en-US"/>
          </a:p>
        </p:txBody>
      </p:sp>
    </p:spTree>
    <p:extLst>
      <p:ext uri="{BB962C8B-B14F-4D97-AF65-F5344CB8AC3E}">
        <p14:creationId xmlns:p14="http://schemas.microsoft.com/office/powerpoint/2010/main" val="3888700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35</a:t>
            </a:fld>
            <a:endParaRPr lang="en-US"/>
          </a:p>
        </p:txBody>
      </p:sp>
    </p:spTree>
    <p:extLst>
      <p:ext uri="{BB962C8B-B14F-4D97-AF65-F5344CB8AC3E}">
        <p14:creationId xmlns:p14="http://schemas.microsoft.com/office/powerpoint/2010/main" val="2884775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36</a:t>
            </a:fld>
            <a:endParaRPr lang="en-US"/>
          </a:p>
        </p:txBody>
      </p:sp>
    </p:spTree>
    <p:extLst>
      <p:ext uri="{BB962C8B-B14F-4D97-AF65-F5344CB8AC3E}">
        <p14:creationId xmlns:p14="http://schemas.microsoft.com/office/powerpoint/2010/main" val="2211217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37</a:t>
            </a:fld>
            <a:endParaRPr lang="en-US"/>
          </a:p>
        </p:txBody>
      </p:sp>
    </p:spTree>
    <p:extLst>
      <p:ext uri="{BB962C8B-B14F-4D97-AF65-F5344CB8AC3E}">
        <p14:creationId xmlns:p14="http://schemas.microsoft.com/office/powerpoint/2010/main" val="4257026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38</a:t>
            </a:fld>
            <a:endParaRPr lang="en-US"/>
          </a:p>
        </p:txBody>
      </p:sp>
    </p:spTree>
    <p:extLst>
      <p:ext uri="{BB962C8B-B14F-4D97-AF65-F5344CB8AC3E}">
        <p14:creationId xmlns:p14="http://schemas.microsoft.com/office/powerpoint/2010/main" val="4044122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39</a:t>
            </a:fld>
            <a:endParaRPr lang="en-US"/>
          </a:p>
        </p:txBody>
      </p:sp>
    </p:spTree>
    <p:extLst>
      <p:ext uri="{BB962C8B-B14F-4D97-AF65-F5344CB8AC3E}">
        <p14:creationId xmlns:p14="http://schemas.microsoft.com/office/powerpoint/2010/main" val="2990961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40</a:t>
            </a:fld>
            <a:endParaRPr lang="en-US"/>
          </a:p>
        </p:txBody>
      </p:sp>
    </p:spTree>
    <p:extLst>
      <p:ext uri="{BB962C8B-B14F-4D97-AF65-F5344CB8AC3E}">
        <p14:creationId xmlns:p14="http://schemas.microsoft.com/office/powerpoint/2010/main" val="3123878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41</a:t>
            </a:fld>
            <a:endParaRPr lang="en-US"/>
          </a:p>
        </p:txBody>
      </p:sp>
    </p:spTree>
    <p:extLst>
      <p:ext uri="{BB962C8B-B14F-4D97-AF65-F5344CB8AC3E}">
        <p14:creationId xmlns:p14="http://schemas.microsoft.com/office/powerpoint/2010/main" val="2900761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42</a:t>
            </a:fld>
            <a:endParaRPr lang="en-US"/>
          </a:p>
        </p:txBody>
      </p:sp>
    </p:spTree>
    <p:extLst>
      <p:ext uri="{BB962C8B-B14F-4D97-AF65-F5344CB8AC3E}">
        <p14:creationId xmlns:p14="http://schemas.microsoft.com/office/powerpoint/2010/main" val="1668779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43</a:t>
            </a:fld>
            <a:endParaRPr lang="en-US"/>
          </a:p>
        </p:txBody>
      </p:sp>
    </p:spTree>
    <p:extLst>
      <p:ext uri="{BB962C8B-B14F-4D97-AF65-F5344CB8AC3E}">
        <p14:creationId xmlns:p14="http://schemas.microsoft.com/office/powerpoint/2010/main" val="4252375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44</a:t>
            </a:fld>
            <a:endParaRPr lang="en-US"/>
          </a:p>
        </p:txBody>
      </p:sp>
    </p:spTree>
    <p:extLst>
      <p:ext uri="{BB962C8B-B14F-4D97-AF65-F5344CB8AC3E}">
        <p14:creationId xmlns:p14="http://schemas.microsoft.com/office/powerpoint/2010/main" val="415981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a:t>
            </a:fld>
            <a:endParaRPr lang="en-US"/>
          </a:p>
        </p:txBody>
      </p:sp>
    </p:spTree>
    <p:extLst>
      <p:ext uri="{BB962C8B-B14F-4D97-AF65-F5344CB8AC3E}">
        <p14:creationId xmlns:p14="http://schemas.microsoft.com/office/powerpoint/2010/main" val="675669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45</a:t>
            </a:fld>
            <a:endParaRPr lang="en-US"/>
          </a:p>
        </p:txBody>
      </p:sp>
    </p:spTree>
    <p:extLst>
      <p:ext uri="{BB962C8B-B14F-4D97-AF65-F5344CB8AC3E}">
        <p14:creationId xmlns:p14="http://schemas.microsoft.com/office/powerpoint/2010/main" val="2407609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46</a:t>
            </a:fld>
            <a:endParaRPr lang="en-US"/>
          </a:p>
        </p:txBody>
      </p:sp>
    </p:spTree>
    <p:extLst>
      <p:ext uri="{BB962C8B-B14F-4D97-AF65-F5344CB8AC3E}">
        <p14:creationId xmlns:p14="http://schemas.microsoft.com/office/powerpoint/2010/main" val="2254077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47</a:t>
            </a:fld>
            <a:endParaRPr lang="en-US"/>
          </a:p>
        </p:txBody>
      </p:sp>
    </p:spTree>
    <p:extLst>
      <p:ext uri="{BB962C8B-B14F-4D97-AF65-F5344CB8AC3E}">
        <p14:creationId xmlns:p14="http://schemas.microsoft.com/office/powerpoint/2010/main" val="33744289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48</a:t>
            </a:fld>
            <a:endParaRPr lang="en-US"/>
          </a:p>
        </p:txBody>
      </p:sp>
    </p:spTree>
    <p:extLst>
      <p:ext uri="{BB962C8B-B14F-4D97-AF65-F5344CB8AC3E}">
        <p14:creationId xmlns:p14="http://schemas.microsoft.com/office/powerpoint/2010/main" val="2629948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49</a:t>
            </a:fld>
            <a:endParaRPr lang="en-US"/>
          </a:p>
        </p:txBody>
      </p:sp>
    </p:spTree>
    <p:extLst>
      <p:ext uri="{BB962C8B-B14F-4D97-AF65-F5344CB8AC3E}">
        <p14:creationId xmlns:p14="http://schemas.microsoft.com/office/powerpoint/2010/main" val="2872021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50</a:t>
            </a:fld>
            <a:endParaRPr lang="en-US"/>
          </a:p>
        </p:txBody>
      </p:sp>
    </p:spTree>
    <p:extLst>
      <p:ext uri="{BB962C8B-B14F-4D97-AF65-F5344CB8AC3E}">
        <p14:creationId xmlns:p14="http://schemas.microsoft.com/office/powerpoint/2010/main" val="3771728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51</a:t>
            </a:fld>
            <a:endParaRPr lang="en-US"/>
          </a:p>
        </p:txBody>
      </p:sp>
    </p:spTree>
    <p:extLst>
      <p:ext uri="{BB962C8B-B14F-4D97-AF65-F5344CB8AC3E}">
        <p14:creationId xmlns:p14="http://schemas.microsoft.com/office/powerpoint/2010/main" val="1758546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52</a:t>
            </a:fld>
            <a:endParaRPr lang="en-US"/>
          </a:p>
        </p:txBody>
      </p:sp>
    </p:spTree>
    <p:extLst>
      <p:ext uri="{BB962C8B-B14F-4D97-AF65-F5344CB8AC3E}">
        <p14:creationId xmlns:p14="http://schemas.microsoft.com/office/powerpoint/2010/main" val="2502388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53</a:t>
            </a:fld>
            <a:endParaRPr lang="en-US"/>
          </a:p>
        </p:txBody>
      </p:sp>
    </p:spTree>
    <p:extLst>
      <p:ext uri="{BB962C8B-B14F-4D97-AF65-F5344CB8AC3E}">
        <p14:creationId xmlns:p14="http://schemas.microsoft.com/office/powerpoint/2010/main" val="372625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54</a:t>
            </a:fld>
            <a:endParaRPr lang="en-US"/>
          </a:p>
        </p:txBody>
      </p:sp>
    </p:spTree>
    <p:extLst>
      <p:ext uri="{BB962C8B-B14F-4D97-AF65-F5344CB8AC3E}">
        <p14:creationId xmlns:p14="http://schemas.microsoft.com/office/powerpoint/2010/main" val="285655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a:t>
            </a:fld>
            <a:endParaRPr lang="en-US"/>
          </a:p>
        </p:txBody>
      </p:sp>
    </p:spTree>
    <p:extLst>
      <p:ext uri="{BB962C8B-B14F-4D97-AF65-F5344CB8AC3E}">
        <p14:creationId xmlns:p14="http://schemas.microsoft.com/office/powerpoint/2010/main" val="7917400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55</a:t>
            </a:fld>
            <a:endParaRPr lang="en-US"/>
          </a:p>
        </p:txBody>
      </p:sp>
    </p:spTree>
    <p:extLst>
      <p:ext uri="{BB962C8B-B14F-4D97-AF65-F5344CB8AC3E}">
        <p14:creationId xmlns:p14="http://schemas.microsoft.com/office/powerpoint/2010/main" val="646918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56</a:t>
            </a:fld>
            <a:endParaRPr lang="en-US"/>
          </a:p>
        </p:txBody>
      </p:sp>
    </p:spTree>
    <p:extLst>
      <p:ext uri="{BB962C8B-B14F-4D97-AF65-F5344CB8AC3E}">
        <p14:creationId xmlns:p14="http://schemas.microsoft.com/office/powerpoint/2010/main" val="33899314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58</a:t>
            </a:fld>
            <a:endParaRPr lang="en-US"/>
          </a:p>
        </p:txBody>
      </p:sp>
    </p:spTree>
    <p:extLst>
      <p:ext uri="{BB962C8B-B14F-4D97-AF65-F5344CB8AC3E}">
        <p14:creationId xmlns:p14="http://schemas.microsoft.com/office/powerpoint/2010/main" val="1617291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60</a:t>
            </a:fld>
            <a:endParaRPr lang="en-US"/>
          </a:p>
        </p:txBody>
      </p:sp>
    </p:spTree>
    <p:extLst>
      <p:ext uri="{BB962C8B-B14F-4D97-AF65-F5344CB8AC3E}">
        <p14:creationId xmlns:p14="http://schemas.microsoft.com/office/powerpoint/2010/main" val="34388952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62</a:t>
            </a:fld>
            <a:endParaRPr lang="en-US"/>
          </a:p>
        </p:txBody>
      </p:sp>
    </p:spTree>
    <p:extLst>
      <p:ext uri="{BB962C8B-B14F-4D97-AF65-F5344CB8AC3E}">
        <p14:creationId xmlns:p14="http://schemas.microsoft.com/office/powerpoint/2010/main" val="2391284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63</a:t>
            </a:fld>
            <a:endParaRPr lang="en-US"/>
          </a:p>
        </p:txBody>
      </p:sp>
    </p:spTree>
    <p:extLst>
      <p:ext uri="{BB962C8B-B14F-4D97-AF65-F5344CB8AC3E}">
        <p14:creationId xmlns:p14="http://schemas.microsoft.com/office/powerpoint/2010/main" val="318866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6</a:t>
            </a:fld>
            <a:endParaRPr lang="en-US"/>
          </a:p>
        </p:txBody>
      </p:sp>
    </p:spTree>
    <p:extLst>
      <p:ext uri="{BB962C8B-B14F-4D97-AF65-F5344CB8AC3E}">
        <p14:creationId xmlns:p14="http://schemas.microsoft.com/office/powerpoint/2010/main" val="82892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7</a:t>
            </a:fld>
            <a:endParaRPr lang="en-US"/>
          </a:p>
        </p:txBody>
      </p:sp>
    </p:spTree>
    <p:extLst>
      <p:ext uri="{BB962C8B-B14F-4D97-AF65-F5344CB8AC3E}">
        <p14:creationId xmlns:p14="http://schemas.microsoft.com/office/powerpoint/2010/main" val="9670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8</a:t>
            </a:fld>
            <a:endParaRPr lang="en-US"/>
          </a:p>
        </p:txBody>
      </p:sp>
    </p:spTree>
    <p:extLst>
      <p:ext uri="{BB962C8B-B14F-4D97-AF65-F5344CB8AC3E}">
        <p14:creationId xmlns:p14="http://schemas.microsoft.com/office/powerpoint/2010/main" val="359539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9</a:t>
            </a:fld>
            <a:endParaRPr lang="en-US"/>
          </a:p>
        </p:txBody>
      </p:sp>
    </p:spTree>
    <p:extLst>
      <p:ext uri="{BB962C8B-B14F-4D97-AF65-F5344CB8AC3E}">
        <p14:creationId xmlns:p14="http://schemas.microsoft.com/office/powerpoint/2010/main" val="163393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82201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66752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73236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16609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3836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133249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817956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09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3508598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360000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63717192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4070083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7169757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72345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3509915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1356623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930033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3276540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7287573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97182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97635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93615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689797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7739E06-FEC5-4B73-843E-761C636C002F}"/>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1AD877C8-8BD6-4FFA-B010-3977FC15D992}"/>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FADE8BE6-6C80-4448-B59A-247FC9BF2C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615434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41612628-F3C9-480F-B236-0AB92D70B536}"/>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1362B747-DA36-4F1E-8346-B14B92D1DE3F}"/>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5FC9C0-34CE-4B79-A431-926F49CCEA1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074519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www.pngall.com/blood-pressure-p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s://en.wikipedia.org/wiki/United_States_Department_of_Veterans_Affair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s://natscimedwonders.blogspot.com/2015/12/the-ultimate-nutrition-supplier-to-body.html" TargetMode="External"/><Relationship Id="rId2" Type="http://schemas.openxmlformats.org/officeDocument/2006/relationships/image" Target="../media/image8.gi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svetmedicine.com/bolesti-i-stanja/interna-medicina/bolesti-srca-i-krvnih-sudova-kardiologija/232-aneurizma-aort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s://pixabay.com/en/books-library-education-literature-42701/"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hyperlink" Target="https://commons.wikimedia.org/wiki/File:Varicose-veins.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Frostbite" TargetMode="Externa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hyperlink" Target="https://www.wunderground.com/history/" TargetMode="External"/><Relationship Id="rId2" Type="http://schemas.openxmlformats.org/officeDocument/2006/relationships/hyperlink" Target="https://www.almanac.com/weather/history/" TargetMode="Externa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hyperlink" Target="http://weather.nysaes.cals.cornell.edu/history/g1958.html" TargetMode="External"/><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9.xml"/><Relationship Id="rId4" Type="http://schemas.openxmlformats.org/officeDocument/2006/relationships/hyperlink" Target="https://www.inmajimena.com/decir-no-es-fundamental-para-una-vida-plena-y-creativa/"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hyperlink" Target="https://www.federalregister.gov/documents/2021/09/30/2021-19998/schedule-for-rating-disabilities-the-cardiovascular-system" TargetMode="External"/><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hyperlink" Target="https://www.vba.va.gov/pubs/forms/VBA-20-0998-ARE.pdf" TargetMode="External"/><Relationship Id="rId2" Type="http://schemas.openxmlformats.org/officeDocument/2006/relationships/hyperlink" Target="https://www.ecfr.gov/recent-changes" TargetMode="External"/><Relationship Id="rId1" Type="http://schemas.openxmlformats.org/officeDocument/2006/relationships/slideLayout" Target="../slideLayouts/slideLayout19.xml"/><Relationship Id="rId6" Type="http://schemas.openxmlformats.org/officeDocument/2006/relationships/hyperlink" Target="https://www.va.gov/oig/pubs/VAOIG-19-08095-198.pdf" TargetMode="External"/><Relationship Id="rId5" Type="http://schemas.openxmlformats.org/officeDocument/2006/relationships/hyperlink" Target="https://www.wunderground.com/history/" TargetMode="External"/><Relationship Id="rId4" Type="http://schemas.openxmlformats.org/officeDocument/2006/relationships/hyperlink" Target="https://www.almanac.com/weather/histo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s://pixabay.com/en/cardiac-pulse-systole-heartbeat-156059/"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072" y="2517828"/>
            <a:ext cx="5150561" cy="2123658"/>
          </a:xfrm>
          <a:prstGeom prst="rect">
            <a:avLst/>
          </a:prstGeom>
          <a:noFill/>
        </p:spPr>
        <p:txBody>
          <a:bodyPr wrap="square" rtlCol="0">
            <a:spAutoFit/>
          </a:bodyPr>
          <a:lstStyle/>
          <a:p>
            <a:pPr algn="r"/>
            <a:r>
              <a:rPr lang="en-US" sz="4400" b="1" dirty="0">
                <a:latin typeface="Arial" panose="020B0604020202020204" pitchFamily="34" charset="0"/>
                <a:cs typeface="Arial" panose="020B0604020202020204" pitchFamily="34" charset="0"/>
              </a:rPr>
              <a:t>Cardiovascular Review &amp; Changes</a:t>
            </a:r>
          </a:p>
        </p:txBody>
      </p:sp>
      <p:sp>
        <p:nvSpPr>
          <p:cNvPr id="5" name="TextBox 4"/>
          <p:cNvSpPr txBox="1"/>
          <p:nvPr/>
        </p:nvSpPr>
        <p:spPr>
          <a:xfrm>
            <a:off x="5491598" y="5279095"/>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By Jan Avant</a:t>
            </a:r>
          </a:p>
          <a:p>
            <a:pPr algn="r"/>
            <a:r>
              <a:rPr lang="en-US" sz="2800" dirty="0">
                <a:latin typeface="Times New Roman" panose="02020603050405020304" pitchFamily="18" charset="0"/>
                <a:cs typeface="Times New Roman" panose="02020603050405020304" pitchFamily="18" charset="0"/>
              </a:rPr>
              <a:t>November 2021</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9A52-F443-4B19-8CD3-73399EA5BB48}"/>
              </a:ext>
            </a:extLst>
          </p:cNvPr>
          <p:cNvSpPr>
            <a:spLocks noGrp="1"/>
          </p:cNvSpPr>
          <p:nvPr>
            <p:ph type="title"/>
          </p:nvPr>
        </p:nvSpPr>
        <p:spPr>
          <a:xfrm>
            <a:off x="838200" y="307975"/>
            <a:ext cx="10515600" cy="1325563"/>
          </a:xfrm>
        </p:spPr>
        <p:txBody>
          <a:bodyPr/>
          <a:lstStyle/>
          <a:p>
            <a:r>
              <a:rPr lang="en-US" dirty="0">
                <a:latin typeface="Arial" panose="020B0604020202020204" pitchFamily="34" charset="0"/>
                <a:cs typeface="Arial" panose="020B0604020202020204" pitchFamily="34" charset="0"/>
              </a:rPr>
              <a:t>DC 7000, 7001, 7002</a:t>
            </a:r>
          </a:p>
        </p:txBody>
      </p:sp>
      <p:sp>
        <p:nvSpPr>
          <p:cNvPr id="3" name="Content Placeholder 2">
            <a:extLst>
              <a:ext uri="{FF2B5EF4-FFF2-40B4-BE49-F238E27FC236}">
                <a16:creationId xmlns:a16="http://schemas.microsoft.com/office/drawing/2014/main" id="{65A27A11-6A23-428F-B7C9-25A5D3A796F6}"/>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7000 Valvular heart disease (including rheumatic heart disease),	</a:t>
            </a:r>
          </a:p>
          <a:p>
            <a:r>
              <a:rPr lang="en-US" sz="2400" dirty="0">
                <a:latin typeface="Arial" panose="020B0604020202020204" pitchFamily="34" charset="0"/>
                <a:cs typeface="Arial" panose="020B0604020202020204" pitchFamily="34" charset="0"/>
              </a:rPr>
              <a:t>7001 Endocarditis, or	</a:t>
            </a:r>
          </a:p>
          <a:p>
            <a:r>
              <a:rPr lang="en-US" sz="2400" dirty="0">
                <a:latin typeface="Arial" panose="020B0604020202020204" pitchFamily="34" charset="0"/>
                <a:cs typeface="Arial" panose="020B0604020202020204" pitchFamily="34" charset="0"/>
              </a:rPr>
              <a:t>7002 Pericarditis:	</a:t>
            </a:r>
          </a:p>
          <a:p>
            <a:r>
              <a:rPr lang="en-US" sz="2400" dirty="0">
                <a:latin typeface="Arial" panose="020B0604020202020204" pitchFamily="34" charset="0"/>
                <a:cs typeface="Arial" panose="020B0604020202020204" pitchFamily="34" charset="0"/>
              </a:rPr>
              <a:t>During active infection with “cardiac involvement” and for three months following cessation of therapy for the active infection	     100</a:t>
            </a:r>
          </a:p>
          <a:p>
            <a:r>
              <a:rPr lang="en-US" sz="2400" dirty="0">
                <a:latin typeface="Arial" panose="020B0604020202020204" pitchFamily="34" charset="0"/>
                <a:cs typeface="Arial" panose="020B0604020202020204" pitchFamily="34" charset="0"/>
              </a:rPr>
              <a:t>Thereafter, with diagnosis confirmed by findings on physical examination and either echocardiogram, Doppler echocardiogram, or cardiac catheterization, use the </a:t>
            </a:r>
            <a:r>
              <a:rPr lang="en-US" sz="2400" u="sng" dirty="0">
                <a:latin typeface="Arial" panose="020B0604020202020204" pitchFamily="34" charset="0"/>
                <a:cs typeface="Arial" panose="020B0604020202020204" pitchFamily="34" charset="0"/>
              </a:rPr>
              <a:t>General Rating Formula</a:t>
            </a:r>
            <a:r>
              <a:rPr lang="en-US" sz="2400"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18569E07-9021-4253-967A-2C6C5DBA6A93}"/>
              </a:ext>
            </a:extLst>
          </p:cNvPr>
          <p:cNvSpPr>
            <a:spLocks noGrp="1"/>
          </p:cNvSpPr>
          <p:nvPr>
            <p:ph type="sldNum" sz="quarter" idx="12"/>
          </p:nvPr>
        </p:nvSpPr>
        <p:spPr/>
        <p:txBody>
          <a:bodyPr/>
          <a:lstStyle/>
          <a:p>
            <a:fld id="{E2FB73DA-5FDE-45B5-BAA4-C61223CC44F6}" type="slidenum">
              <a:rPr lang="en-US" smtClean="0"/>
              <a:pPr/>
              <a:t>10</a:t>
            </a:fld>
            <a:endParaRPr lang="en-US" dirty="0"/>
          </a:p>
        </p:txBody>
      </p:sp>
    </p:spTree>
    <p:extLst>
      <p:ext uri="{BB962C8B-B14F-4D97-AF65-F5344CB8AC3E}">
        <p14:creationId xmlns:p14="http://schemas.microsoft.com/office/powerpoint/2010/main" val="3309691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B1E91-040A-4464-A36D-A00CA735CD8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7003 &amp; 7004</a:t>
            </a:r>
          </a:p>
        </p:txBody>
      </p:sp>
      <p:sp>
        <p:nvSpPr>
          <p:cNvPr id="3" name="Content Placeholder 2">
            <a:extLst>
              <a:ext uri="{FF2B5EF4-FFF2-40B4-BE49-F238E27FC236}">
                <a16:creationId xmlns:a16="http://schemas.microsoft.com/office/drawing/2014/main" id="{3E58925E-2780-4C23-A4E1-17C3D925D9A8}"/>
              </a:ext>
            </a:extLst>
          </p:cNvPr>
          <p:cNvSpPr>
            <a:spLocks noGrp="1"/>
          </p:cNvSpPr>
          <p:nvPr>
            <p:ph idx="1"/>
          </p:nvPr>
        </p:nvSpPr>
        <p:spPr/>
        <p:txBody>
          <a:bodyPr>
            <a:norm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7003 Pericardial adhesions.</a:t>
            </a:r>
          </a:p>
          <a:p>
            <a:pPr marL="0" indent="0">
              <a:buNone/>
            </a:pPr>
            <a:r>
              <a:rPr lang="en-US" sz="24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Use General Rating Formula</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7004 Syphilitic heart disease:	</a:t>
            </a:r>
          </a:p>
          <a:p>
            <a:pPr marL="0" indent="0">
              <a:buNone/>
            </a:pPr>
            <a:r>
              <a:rPr lang="en-US" sz="2400" dirty="0">
                <a:latin typeface="Arial" panose="020B0604020202020204" pitchFamily="34" charset="0"/>
                <a:cs typeface="Arial" panose="020B0604020202020204" pitchFamily="34" charset="0"/>
              </a:rPr>
              <a:t>	Note: Evaluate syphilitic aortic aneurysms under DC 7110 (Aortic 	aneurysm: Ascending, thoracic, abdominal).</a:t>
            </a:r>
          </a:p>
        </p:txBody>
      </p:sp>
      <p:sp>
        <p:nvSpPr>
          <p:cNvPr id="4" name="Slide Number Placeholder 3">
            <a:extLst>
              <a:ext uri="{FF2B5EF4-FFF2-40B4-BE49-F238E27FC236}">
                <a16:creationId xmlns:a16="http://schemas.microsoft.com/office/drawing/2014/main" id="{EEFC4767-C7B8-41A7-B526-1913961B3504}"/>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Tree>
    <p:extLst>
      <p:ext uri="{BB962C8B-B14F-4D97-AF65-F5344CB8AC3E}">
        <p14:creationId xmlns:p14="http://schemas.microsoft.com/office/powerpoint/2010/main" val="4224043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91A7-F192-4E3E-A2CD-1AEF9C980D3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7005	</a:t>
            </a:r>
          </a:p>
        </p:txBody>
      </p:sp>
      <p:sp>
        <p:nvSpPr>
          <p:cNvPr id="3" name="Content Placeholder 2">
            <a:extLst>
              <a:ext uri="{FF2B5EF4-FFF2-40B4-BE49-F238E27FC236}">
                <a16:creationId xmlns:a16="http://schemas.microsoft.com/office/drawing/2014/main" id="{95BBE653-94F3-4C27-8376-EE03E581287D}"/>
              </a:ext>
            </a:extLst>
          </p:cNvPr>
          <p:cNvSpPr>
            <a:spLocks noGrp="1"/>
          </p:cNvSpPr>
          <p:nvPr>
            <p:ph idx="1"/>
          </p:nvPr>
        </p:nvSpPr>
        <p:spPr/>
        <p:txBody>
          <a:bodyPr/>
          <a:lstStyle/>
          <a:p>
            <a:pPr marL="0" indent="0">
              <a:buNone/>
            </a:pPr>
            <a:r>
              <a:rPr lang="en-US" dirty="0"/>
              <a:t> </a:t>
            </a:r>
            <a:r>
              <a:rPr lang="en-US" sz="2400" dirty="0">
                <a:latin typeface="Arial" panose="020B0604020202020204" pitchFamily="34" charset="0"/>
                <a:cs typeface="Arial" panose="020B0604020202020204" pitchFamily="34" charset="0"/>
              </a:rPr>
              <a:t>7005 Arteriosclerotic heart disease (coronary artery disease CAD).</a:t>
            </a:r>
            <a:r>
              <a:rPr lang="en-US" dirty="0">
                <a:latin typeface="Arial" panose="020B0604020202020204" pitchFamily="34" charset="0"/>
                <a:cs typeface="Arial" panose="020B0604020202020204" pitchFamily="34" charset="0"/>
              </a:rPr>
              <a:t>	</a:t>
            </a:r>
          </a:p>
          <a:p>
            <a:pPr lvl="2"/>
            <a:r>
              <a:rPr lang="en-US" sz="2200" i="1" dirty="0">
                <a:latin typeface="Arial" panose="020B0604020202020204" pitchFamily="34" charset="0"/>
                <a:cs typeface="Arial" panose="020B0604020202020204" pitchFamily="34" charset="0"/>
              </a:rPr>
              <a:t>Use General Rating formula</a:t>
            </a:r>
          </a:p>
          <a:p>
            <a:pPr lvl="1"/>
            <a:endParaRPr lang="en-US" i="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Note: If non-service-connected arteriosclerotic heart disease is superimposed on service-connected valvular or other non-arteriosclerotic heart disease, request a medical opinion as to which condition is causing the current signs and symptoms.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*ASHD/CAD is also know as Ischemic heart disease (IHD) which is a recognized disease       associated with exposure to Agent Orange in Vietnam.  VA regulations effective </a:t>
            </a:r>
          </a:p>
          <a:p>
            <a:pPr marL="0" indent="0">
              <a:lnSpc>
                <a:spcPct val="100000"/>
              </a:lnSpc>
              <a:spcBef>
                <a:spcPts val="0"/>
              </a:spcBef>
              <a:buNone/>
            </a:pPr>
            <a:r>
              <a:rPr lang="en-US" sz="2000" dirty="0">
                <a:latin typeface="Arial" panose="020B0604020202020204" pitchFamily="34" charset="0"/>
                <a:cs typeface="Arial" panose="020B0604020202020204" pitchFamily="34" charset="0"/>
              </a:rPr>
              <a:t>August 31, 2010.  M21-1, Part VIII, Subpart I, 1.B.1.h</a:t>
            </a:r>
          </a:p>
        </p:txBody>
      </p:sp>
      <p:sp>
        <p:nvSpPr>
          <p:cNvPr id="4" name="Slide Number Placeholder 3">
            <a:extLst>
              <a:ext uri="{FF2B5EF4-FFF2-40B4-BE49-F238E27FC236}">
                <a16:creationId xmlns:a16="http://schemas.microsoft.com/office/drawing/2014/main" id="{CE7CE22D-A7EC-44A5-976C-0BB612A7170C}"/>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59795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B883-C2AF-4782-B538-89CAA057C93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7005 </a:t>
            </a:r>
          </a:p>
        </p:txBody>
      </p:sp>
      <p:sp>
        <p:nvSpPr>
          <p:cNvPr id="3" name="Content Placeholder 2">
            <a:extLst>
              <a:ext uri="{FF2B5EF4-FFF2-40B4-BE49-F238E27FC236}">
                <a16:creationId xmlns:a16="http://schemas.microsoft.com/office/drawing/2014/main" id="{FDD39523-3919-4751-A048-7D46BA5726C2}"/>
              </a:ext>
            </a:extLst>
          </p:cNvPr>
          <p:cNvSpPr>
            <a:spLocks noGrp="1"/>
          </p:cNvSpPr>
          <p:nvPr>
            <p:ph idx="1"/>
          </p:nvPr>
        </p:nvSpPr>
        <p:spPr/>
        <p:txBody>
          <a:bodyPr/>
          <a:lstStyle/>
          <a:p>
            <a:pPr marL="0" marR="0">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M21-1MR, Part III, Subpart iv, Chapter 4, Section E, Topic 20  </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Definition: Arteriosclerotic Heart Disease--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also diagnosed as ischemic heart disease and coronary heart disease</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is a disease of the heart caused by the diminution of blood supply to the heart muscle due to narrowing of the cavity of one or both coronary arteries due to the accumulation of fatty material on the inner lining of the arterial wall.</a:t>
            </a:r>
          </a:p>
          <a:p>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094375A-B340-444A-B519-534D8134AD59}"/>
              </a:ext>
            </a:extLst>
          </p:cNvPr>
          <p:cNvSpPr>
            <a:spLocks noGrp="1"/>
          </p:cNvSpPr>
          <p:nvPr>
            <p:ph type="sldNum" sz="quarter" idx="12"/>
          </p:nvPr>
        </p:nvSpPr>
        <p:spPr/>
        <p:txBody>
          <a:bodyPr/>
          <a:lstStyle/>
          <a:p>
            <a:fld id="{E2FB73DA-5FDE-45B5-BAA4-C61223CC44F6}" type="slidenum">
              <a:rPr lang="en-US" smtClean="0"/>
              <a:pPr/>
              <a:t>13</a:t>
            </a:fld>
            <a:endParaRPr lang="en-US" dirty="0"/>
          </a:p>
        </p:txBody>
      </p:sp>
    </p:spTree>
    <p:extLst>
      <p:ext uri="{BB962C8B-B14F-4D97-AF65-F5344CB8AC3E}">
        <p14:creationId xmlns:p14="http://schemas.microsoft.com/office/powerpoint/2010/main" val="4005137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00F7-6612-44A7-BD49-879C9732BEF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7006 &amp; 7007</a:t>
            </a:r>
          </a:p>
        </p:txBody>
      </p:sp>
      <p:sp>
        <p:nvSpPr>
          <p:cNvPr id="3" name="Content Placeholder 2">
            <a:extLst>
              <a:ext uri="{FF2B5EF4-FFF2-40B4-BE49-F238E27FC236}">
                <a16:creationId xmlns:a16="http://schemas.microsoft.com/office/drawing/2014/main" id="{00FB56CE-FAC2-441E-8852-7E4DC3B44002}"/>
              </a:ext>
            </a:extLst>
          </p:cNvPr>
          <p:cNvSpPr>
            <a:spLocks noGrp="1"/>
          </p:cNvSpPr>
          <p:nvPr>
            <p:ph idx="1"/>
          </p:nvPr>
        </p:nvSpPr>
        <p:spPr>
          <a:xfrm>
            <a:off x="868680" y="1825625"/>
            <a:ext cx="10515600" cy="4351338"/>
          </a:xfrm>
        </p:spPr>
        <p:txBody>
          <a:bodyPr/>
          <a:lstStyle/>
          <a:p>
            <a:r>
              <a:rPr lang="en-US" dirty="0">
                <a:latin typeface="Arial" panose="020B0604020202020204" pitchFamily="34" charset="0"/>
                <a:cs typeface="Arial" panose="020B0604020202020204" pitchFamily="34" charset="0"/>
              </a:rPr>
              <a:t>7006 Myocardial infarction (known as heart attack)	</a:t>
            </a:r>
          </a:p>
          <a:p>
            <a:pPr lvl="1"/>
            <a:r>
              <a:rPr lang="en-US" dirty="0">
                <a:latin typeface="Arial" panose="020B0604020202020204" pitchFamily="34" charset="0"/>
                <a:cs typeface="Arial" panose="020B0604020202020204" pitchFamily="34" charset="0"/>
              </a:rPr>
              <a:t>During and for three months following myocardial infarction, </a:t>
            </a:r>
          </a:p>
          <a:p>
            <a:pPr marL="457200" lvl="1" indent="0">
              <a:buNone/>
            </a:pPr>
            <a:r>
              <a:rPr lang="en-US" dirty="0">
                <a:latin typeface="Arial" panose="020B0604020202020204" pitchFamily="34" charset="0"/>
                <a:cs typeface="Arial" panose="020B0604020202020204" pitchFamily="34" charset="0"/>
              </a:rPr>
              <a:t>	confirmed by laboratory tests			100</a:t>
            </a:r>
          </a:p>
          <a:p>
            <a:pPr lvl="1"/>
            <a:r>
              <a:rPr lang="en-US" dirty="0">
                <a:latin typeface="Arial" panose="020B0604020202020204" pitchFamily="34" charset="0"/>
                <a:cs typeface="Arial" panose="020B0604020202020204" pitchFamily="34" charset="0"/>
              </a:rPr>
              <a:t>Thereafter, use the </a:t>
            </a:r>
            <a:r>
              <a:rPr lang="en-US" i="1" dirty="0">
                <a:latin typeface="Arial" panose="020B0604020202020204" pitchFamily="34" charset="0"/>
                <a:cs typeface="Arial" panose="020B0604020202020204" pitchFamily="34" charset="0"/>
              </a:rPr>
              <a:t>General Rating Formula</a:t>
            </a:r>
            <a:r>
              <a:rPr lang="en-US" dirty="0">
                <a:latin typeface="Arial" panose="020B0604020202020204" pitchFamily="34" charset="0"/>
                <a:cs typeface="Arial" panose="020B0604020202020204" pitchFamily="34" charset="0"/>
              </a:rPr>
              <a:t>.</a:t>
            </a:r>
          </a:p>
          <a:p>
            <a:pPr marL="457200" lvl="1" indent="0">
              <a:buNone/>
            </a:pP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7007 Hypertensive heart disease.</a:t>
            </a:r>
          </a:p>
          <a:p>
            <a:pPr lvl="1"/>
            <a:r>
              <a:rPr lang="en-US" i="1" dirty="0">
                <a:latin typeface="Arial" panose="020B0604020202020204" pitchFamily="34" charset="0"/>
                <a:cs typeface="Arial" panose="020B0604020202020204" pitchFamily="34" charset="0"/>
              </a:rPr>
              <a:t>Use the General Rating Formula.</a:t>
            </a:r>
          </a:p>
          <a:p>
            <a:pPr marL="457200" lvl="1" indent="0">
              <a:buNone/>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15B1633-C50F-4195-A7E5-8B5849D32772}"/>
              </a:ext>
            </a:extLst>
          </p:cNvPr>
          <p:cNvSpPr>
            <a:spLocks noGrp="1"/>
          </p:cNvSpPr>
          <p:nvPr>
            <p:ph type="sldNum" sz="quarter" idx="12"/>
          </p:nvPr>
        </p:nvSpPr>
        <p:spPr/>
        <p:txBody>
          <a:bodyPr/>
          <a:lstStyle/>
          <a:p>
            <a:fld id="{E2FB73DA-5FDE-45B5-BAA4-C61223CC44F6}" type="slidenum">
              <a:rPr lang="en-US" smtClean="0"/>
              <a:pPr/>
              <a:t>14</a:t>
            </a:fld>
            <a:endParaRPr lang="en-US" dirty="0"/>
          </a:p>
        </p:txBody>
      </p:sp>
      <p:pic>
        <p:nvPicPr>
          <p:cNvPr id="6" name="Picture 5">
            <a:extLst>
              <a:ext uri="{FF2B5EF4-FFF2-40B4-BE49-F238E27FC236}">
                <a16:creationId xmlns:a16="http://schemas.microsoft.com/office/drawing/2014/main" id="{FF45D3AC-1465-4ADE-B495-08E029A9AC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297502">
            <a:off x="7362497" y="2686862"/>
            <a:ext cx="4056753" cy="4056753"/>
          </a:xfrm>
          <a:prstGeom prst="rect">
            <a:avLst/>
          </a:prstGeom>
        </p:spPr>
      </p:pic>
    </p:spTree>
    <p:extLst>
      <p:ext uri="{BB962C8B-B14F-4D97-AF65-F5344CB8AC3E}">
        <p14:creationId xmlns:p14="http://schemas.microsoft.com/office/powerpoint/2010/main" val="319995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44BB-116C-467C-8270-2654F66954D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7008</a:t>
            </a:r>
          </a:p>
        </p:txBody>
      </p:sp>
      <p:sp>
        <p:nvSpPr>
          <p:cNvPr id="3" name="Content Placeholder 2">
            <a:extLst>
              <a:ext uri="{FF2B5EF4-FFF2-40B4-BE49-F238E27FC236}">
                <a16:creationId xmlns:a16="http://schemas.microsoft.com/office/drawing/2014/main" id="{AD8F617E-A874-421B-9A8E-159DABAEC1AA}"/>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7008 Hyperthyroid heart disease:</a:t>
            </a:r>
          </a:p>
          <a:p>
            <a:pPr marL="0" indent="0">
              <a:buNone/>
            </a:pP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Rate under the appropriate cardiovascular diagnostic code, depending on particular findings.</a:t>
            </a:r>
            <a:r>
              <a:rPr lang="en-US" sz="2000" dirty="0">
                <a:latin typeface="Arial" panose="020B0604020202020204" pitchFamily="34" charset="0"/>
                <a:cs typeface="Arial" panose="020B0604020202020204" pitchFamily="34" charset="0"/>
              </a:rPr>
              <a:t>	</a:t>
            </a:r>
          </a:p>
          <a:p>
            <a:pPr lvl="1"/>
            <a:endParaRPr lang="en-US" sz="20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Use General Rating Formula</a:t>
            </a:r>
          </a:p>
        </p:txBody>
      </p:sp>
      <p:sp>
        <p:nvSpPr>
          <p:cNvPr id="4" name="Slide Number Placeholder 3">
            <a:extLst>
              <a:ext uri="{FF2B5EF4-FFF2-40B4-BE49-F238E27FC236}">
                <a16:creationId xmlns:a16="http://schemas.microsoft.com/office/drawing/2014/main" id="{4FF496C1-4049-4CED-869A-05F743BACBF4}"/>
              </a:ext>
            </a:extLst>
          </p:cNvPr>
          <p:cNvSpPr>
            <a:spLocks noGrp="1"/>
          </p:cNvSpPr>
          <p:nvPr>
            <p:ph type="sldNum" sz="quarter" idx="12"/>
          </p:nvPr>
        </p:nvSpPr>
        <p:spPr/>
        <p:txBody>
          <a:bodyPr/>
          <a:lstStyle/>
          <a:p>
            <a:fld id="{E2FB73DA-5FDE-45B5-BAA4-C61223CC44F6}" type="slidenum">
              <a:rPr lang="en-US" smtClean="0"/>
              <a:pPr/>
              <a:t>15</a:t>
            </a:fld>
            <a:endParaRPr lang="en-US" dirty="0"/>
          </a:p>
        </p:txBody>
      </p:sp>
    </p:spTree>
    <p:extLst>
      <p:ext uri="{BB962C8B-B14F-4D97-AF65-F5344CB8AC3E}">
        <p14:creationId xmlns:p14="http://schemas.microsoft.com/office/powerpoint/2010/main" val="257448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05A7-23B1-4E73-9A75-BC3BEAB95DD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7009-7011 and 7015</a:t>
            </a:r>
          </a:p>
        </p:txBody>
      </p:sp>
      <p:sp>
        <p:nvSpPr>
          <p:cNvPr id="3" name="Content Placeholder 2">
            <a:extLst>
              <a:ext uri="{FF2B5EF4-FFF2-40B4-BE49-F238E27FC236}">
                <a16:creationId xmlns:a16="http://schemas.microsoft.com/office/drawing/2014/main" id="{31FDE9FB-237F-4766-8524-4938C5F0C437}"/>
              </a:ext>
            </a:extLst>
          </p:cNvPr>
          <p:cNvSpPr>
            <a:spLocks noGrp="1"/>
          </p:cNvSpPr>
          <p:nvPr>
            <p:ph idx="1"/>
          </p:nvPr>
        </p:nvSpPr>
        <p:spPr/>
        <p:txBody>
          <a:bodyPr>
            <a:noAutofit/>
          </a:bodyPr>
          <a:lstStyle/>
          <a:p>
            <a:r>
              <a:rPr lang="en-US" sz="2200" dirty="0">
                <a:latin typeface="Arial" panose="020B0604020202020204" pitchFamily="34" charset="0"/>
                <a:cs typeface="Arial" panose="020B0604020202020204" pitchFamily="34" charset="0"/>
              </a:rPr>
              <a:t>For DCs 7009, 7010, 7011, and 7015, a single evaluation will be assigned under the diagnostic code that reflects the </a:t>
            </a:r>
            <a:r>
              <a:rPr lang="en-US" sz="2200" u="sng" dirty="0">
                <a:latin typeface="Arial" panose="020B0604020202020204" pitchFamily="34" charset="0"/>
                <a:cs typeface="Arial" panose="020B0604020202020204" pitchFamily="34" charset="0"/>
              </a:rPr>
              <a:t>predominant</a:t>
            </a:r>
            <a:r>
              <a:rPr lang="en-US" sz="2200" dirty="0">
                <a:latin typeface="Arial" panose="020B0604020202020204" pitchFamily="34" charset="0"/>
                <a:cs typeface="Arial" panose="020B0604020202020204" pitchFamily="34" charset="0"/>
              </a:rPr>
              <a:t> disability picture.	</a:t>
            </a:r>
          </a:p>
          <a:p>
            <a:pPr marL="0" indent="0">
              <a:buNone/>
            </a:pPr>
            <a:r>
              <a:rPr lang="en-US" sz="2200" dirty="0">
                <a:latin typeface="Arial" panose="020B0604020202020204" pitchFamily="34" charset="0"/>
                <a:cs typeface="Arial" panose="020B0604020202020204" pitchFamily="34" charset="0"/>
              </a:rPr>
              <a:t>	Disability determined by interpretation of exams (38 CFR 4.2) and 	  	 	functional impairment (38 CFR 4.10)</a:t>
            </a:r>
          </a:p>
          <a:p>
            <a:pPr marL="0" indent="0">
              <a:buNone/>
            </a:pPr>
            <a:r>
              <a:rPr lang="en-US" sz="2200" dirty="0">
                <a:latin typeface="Arial" panose="020B0604020202020204" pitchFamily="34" charset="0"/>
                <a:cs typeface="Arial" panose="020B0604020202020204" pitchFamily="34" charset="0"/>
              </a:rPr>
              <a:t>	</a:t>
            </a:r>
          </a:p>
          <a:p>
            <a:r>
              <a:rPr lang="en-US" sz="2200" dirty="0">
                <a:latin typeface="Arial" panose="020B0604020202020204" pitchFamily="34" charset="0"/>
                <a:cs typeface="Arial" panose="020B0604020202020204" pitchFamily="34" charset="0"/>
              </a:rPr>
              <a:t>7009 Bradycardia (Bradyarrhythmia), symptomatic, requiring permanent pacemaker implantation:	</a:t>
            </a:r>
          </a:p>
          <a:p>
            <a:pPr lvl="3"/>
            <a:r>
              <a:rPr lang="en-US" sz="2000" dirty="0">
                <a:latin typeface="Arial" panose="020B0604020202020204" pitchFamily="34" charset="0"/>
                <a:cs typeface="Arial" panose="020B0604020202020204" pitchFamily="34" charset="0"/>
              </a:rPr>
              <a:t>For one month following hospital discharge for implantation or re-implantation									100%</a:t>
            </a:r>
          </a:p>
          <a:p>
            <a:pPr marL="0" indent="0">
              <a:buNone/>
            </a:pPr>
            <a:r>
              <a:rPr lang="en-US" sz="2200" dirty="0">
                <a:latin typeface="Arial" panose="020B0604020202020204" pitchFamily="34" charset="0"/>
                <a:cs typeface="Arial" panose="020B0604020202020204" pitchFamily="34" charset="0"/>
              </a:rPr>
              <a:t>	Thereafter, use </a:t>
            </a:r>
            <a:r>
              <a:rPr lang="en-US" sz="2200" u="sng" dirty="0">
                <a:latin typeface="Arial" panose="020B0604020202020204" pitchFamily="34" charset="0"/>
                <a:cs typeface="Arial" panose="020B0604020202020204" pitchFamily="34" charset="0"/>
              </a:rPr>
              <a:t>the General Rating Formula</a:t>
            </a:r>
            <a:r>
              <a:rPr lang="en-US" sz="2200" dirty="0">
                <a:latin typeface="Arial" panose="020B0604020202020204" pitchFamily="34" charset="0"/>
                <a:cs typeface="Arial" panose="020B0604020202020204" pitchFamily="34" charset="0"/>
              </a:rPr>
              <a:t>.	</a:t>
            </a:r>
          </a:p>
          <a:p>
            <a:pPr marL="0" indent="0">
              <a:buNone/>
            </a:pPr>
            <a:endParaRPr lang="en-US" sz="19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AF3F08D-8E64-4E07-8F21-12A54B997AAB}"/>
              </a:ext>
            </a:extLst>
          </p:cNvPr>
          <p:cNvSpPr>
            <a:spLocks noGrp="1"/>
          </p:cNvSpPr>
          <p:nvPr>
            <p:ph type="sldNum" sz="quarter" idx="12"/>
          </p:nvPr>
        </p:nvSpPr>
        <p:spPr/>
        <p:txBody>
          <a:bodyPr/>
          <a:lstStyle/>
          <a:p>
            <a:fld id="{E2FB73DA-5FDE-45B5-BAA4-C61223CC44F6}" type="slidenum">
              <a:rPr lang="en-US" smtClean="0"/>
              <a:pPr/>
              <a:t>16</a:t>
            </a:fld>
            <a:endParaRPr lang="en-US" dirty="0"/>
          </a:p>
        </p:txBody>
      </p:sp>
    </p:spTree>
    <p:extLst>
      <p:ext uri="{BB962C8B-B14F-4D97-AF65-F5344CB8AC3E}">
        <p14:creationId xmlns:p14="http://schemas.microsoft.com/office/powerpoint/2010/main" val="345077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A061-523F-459D-A6DE-6F18D786EAA6}"/>
              </a:ext>
            </a:extLst>
          </p:cNvPr>
          <p:cNvSpPr>
            <a:spLocks noGrp="1"/>
          </p:cNvSpPr>
          <p:nvPr>
            <p:ph type="title"/>
          </p:nvPr>
        </p:nvSpPr>
        <p:spPr>
          <a:xfrm>
            <a:off x="171450" y="304801"/>
            <a:ext cx="11182350" cy="1385888"/>
          </a:xfrm>
        </p:spPr>
        <p:txBody>
          <a:bodyPr/>
          <a:lstStyle/>
          <a:p>
            <a:r>
              <a:rPr lang="en-US" dirty="0">
                <a:latin typeface="Arial" panose="020B0604020202020204" pitchFamily="34" charset="0"/>
                <a:cs typeface="Arial" panose="020B0604020202020204" pitchFamily="34" charset="0"/>
              </a:rPr>
              <a:t>DC 7009-7011 and 7015 (continued)</a:t>
            </a:r>
          </a:p>
        </p:txBody>
      </p:sp>
      <p:sp>
        <p:nvSpPr>
          <p:cNvPr id="3" name="Content Placeholder 2">
            <a:extLst>
              <a:ext uri="{FF2B5EF4-FFF2-40B4-BE49-F238E27FC236}">
                <a16:creationId xmlns:a16="http://schemas.microsoft.com/office/drawing/2014/main" id="{98A07F1D-427D-4120-8F3B-31A492E7BF7E}"/>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(1): Bradycardia (bradyarrhythmia) refers to conduction abnormalities that produce a heart rate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than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 beats/min. There are five general classes of bradyarrhythmia: Sinus bradycardia, including sinoatrial block; atrioventricular (AV) junctional (nodal) escape rhythm; AV heart block (second or third degree) or AV dissociation; atrial fibrillation or flutter with a slow ventricular response; and, idioventricular escape rhythm.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(2): Asymptomatic bradycardia (bradyarrhythmia) is a medical finding only. It is not a disability subject to compensation.</a:t>
            </a:r>
          </a:p>
          <a:p>
            <a:endParaRPr lang="en-US" dirty="0"/>
          </a:p>
        </p:txBody>
      </p:sp>
      <p:sp>
        <p:nvSpPr>
          <p:cNvPr id="4" name="Slide Number Placeholder 3">
            <a:extLst>
              <a:ext uri="{FF2B5EF4-FFF2-40B4-BE49-F238E27FC236}">
                <a16:creationId xmlns:a16="http://schemas.microsoft.com/office/drawing/2014/main" id="{CF6E85CD-69D4-417C-99D0-1DD734400AAD}"/>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Tree>
    <p:extLst>
      <p:ext uri="{BB962C8B-B14F-4D97-AF65-F5344CB8AC3E}">
        <p14:creationId xmlns:p14="http://schemas.microsoft.com/office/powerpoint/2010/main" val="239480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3610-B9B1-4A81-A401-94FF2CA326AC}"/>
              </a:ext>
            </a:extLst>
          </p:cNvPr>
          <p:cNvSpPr>
            <a:spLocks noGrp="1"/>
          </p:cNvSpPr>
          <p:nvPr>
            <p:ph type="title"/>
          </p:nvPr>
        </p:nvSpPr>
        <p:spPr>
          <a:xfrm>
            <a:off x="152400" y="136525"/>
            <a:ext cx="10515600" cy="1325563"/>
          </a:xfrm>
        </p:spPr>
        <p:txBody>
          <a:bodyPr/>
          <a:lstStyle/>
          <a:p>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DC 7009-7011 and 7015 (continued)</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EAEF59-88F7-4714-9FF6-3F89DEC3B40D}"/>
              </a:ext>
            </a:extLst>
          </p:cNvPr>
          <p:cNvSpPr>
            <a:spLocks noGrp="1"/>
          </p:cNvSpPr>
          <p:nvPr>
            <p:ph idx="1"/>
          </p:nvPr>
        </p:nvSpPr>
        <p:spPr>
          <a:xfrm>
            <a:off x="303125" y="1462088"/>
            <a:ext cx="11585750" cy="4351338"/>
          </a:xfrm>
        </p:spPr>
        <p:txBody>
          <a:bodyPr>
            <a:noAutofit/>
          </a:bodyPr>
          <a:lstStyle/>
          <a:p>
            <a:r>
              <a:rPr lang="en-US" sz="3200" dirty="0">
                <a:latin typeface="Arial" panose="020B0604020202020204" pitchFamily="34" charset="0"/>
                <a:cs typeface="Arial" panose="020B0604020202020204" pitchFamily="34" charset="0"/>
              </a:rPr>
              <a:t>7010 Supraventricular tachycardia:</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Confirmed by ECG, with five or more treatment interventions per year	30</a:t>
            </a:r>
          </a:p>
          <a:p>
            <a:r>
              <a:rPr lang="en-US" sz="2400" dirty="0">
                <a:latin typeface="Arial" panose="020B0604020202020204" pitchFamily="34" charset="0"/>
                <a:cs typeface="Arial" panose="020B0604020202020204" pitchFamily="34" charset="0"/>
              </a:rPr>
              <a:t>Confirmed by ECG, with one to four treatment interventions per year; or, confirmed by ECG with either continuous use of oral medications to control or use of vagal maneuvers to control								10</a:t>
            </a:r>
          </a:p>
          <a:p>
            <a:r>
              <a:rPr lang="en-US" sz="2400" dirty="0">
                <a:latin typeface="Arial" panose="020B0604020202020204" pitchFamily="34" charset="0"/>
                <a:cs typeface="Arial" panose="020B0604020202020204" pitchFamily="34" charset="0"/>
              </a:rPr>
              <a:t>Note (1): Examples of supraventricular tachycardia include, but are not limited to: Atrial fibrillation, atrial flutter, sinus tachycardia, sinoatrial nodal reentrant tachycardia, atrioventricular nodal reentrant tachycardia, atrioventricular reentrant tachycardia, atrial tachycardia, junctional tachycardia, and multifocal atrial tachycardia.	</a:t>
            </a:r>
          </a:p>
          <a:p>
            <a:r>
              <a:rPr lang="en-US" sz="2400" dirty="0">
                <a:latin typeface="Arial" panose="020B0604020202020204" pitchFamily="34" charset="0"/>
                <a:cs typeface="Arial" panose="020B0604020202020204" pitchFamily="34" charset="0"/>
              </a:rPr>
              <a:t>Note (2): For the purposes of this diagnostic code, a treatment intervention occurs whenever a symptomatic patient requires intravenous pharmacologic adjustment, cardioversion, and/or ablation for symptom relief.</a:t>
            </a:r>
          </a:p>
        </p:txBody>
      </p:sp>
      <p:sp>
        <p:nvSpPr>
          <p:cNvPr id="4" name="Slide Number Placeholder 3">
            <a:extLst>
              <a:ext uri="{FF2B5EF4-FFF2-40B4-BE49-F238E27FC236}">
                <a16:creationId xmlns:a16="http://schemas.microsoft.com/office/drawing/2014/main" id="{EF4A6C2C-11E3-4A2E-B563-6F5C0C309BEE}"/>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Tree>
    <p:extLst>
      <p:ext uri="{BB962C8B-B14F-4D97-AF65-F5344CB8AC3E}">
        <p14:creationId xmlns:p14="http://schemas.microsoft.com/office/powerpoint/2010/main" val="2950924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8D40-7F2A-493E-A286-2D89E9523D4B}"/>
              </a:ext>
            </a:extLst>
          </p:cNvPr>
          <p:cNvSpPr>
            <a:spLocks noGrp="1"/>
          </p:cNvSpPr>
          <p:nvPr>
            <p:ph type="title"/>
          </p:nvPr>
        </p:nvSpPr>
        <p:spPr/>
        <p:txBody>
          <a:bodyPr>
            <a:normAutofit/>
          </a:bodyPr>
          <a:lstStyle/>
          <a:p>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DC 7009-7011 and 7015 (continued)</a:t>
            </a:r>
            <a:endParaRPr lang="en-US" sz="4000" dirty="0"/>
          </a:p>
        </p:txBody>
      </p:sp>
      <p:sp>
        <p:nvSpPr>
          <p:cNvPr id="3" name="Content Placeholder 2">
            <a:extLst>
              <a:ext uri="{FF2B5EF4-FFF2-40B4-BE49-F238E27FC236}">
                <a16:creationId xmlns:a16="http://schemas.microsoft.com/office/drawing/2014/main" id="{9054C6B4-C9A5-4DC8-AD81-CB24A4628B32}"/>
              </a:ext>
            </a:extLst>
          </p:cNvPr>
          <p:cNvSpPr>
            <a:spLocks noGrp="1"/>
          </p:cNvSpPr>
          <p:nvPr>
            <p:ph idx="1"/>
          </p:nvPr>
        </p:nvSpPr>
        <p:spPr>
          <a:xfrm>
            <a:off x="432079" y="1253331"/>
            <a:ext cx="11465169" cy="4351338"/>
          </a:xfrm>
        </p:spPr>
        <p:txBody>
          <a:bodyPr>
            <a:noAutofit/>
          </a:bodyPr>
          <a:lstStyle/>
          <a:p>
            <a:r>
              <a:rPr lang="en-US" dirty="0">
                <a:latin typeface="Arial" panose="020B0604020202020204" pitchFamily="34" charset="0"/>
                <a:cs typeface="Arial" panose="020B0604020202020204" pitchFamily="34" charset="0"/>
              </a:rPr>
              <a:t>7011 Ventricular arrhythmias (sustained):</a:t>
            </a:r>
          </a:p>
          <a:p>
            <a:pPr marL="0" indent="0">
              <a:buNone/>
            </a:pPr>
            <a:endParaRPr lang="en-US" sz="10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For an indefinite period from the date of inpatient hospital admission for initial medical therapy for a sustained ventricular arrhythmia; or, for an indefinite period from the date of inpatient hospital admission for ventricular aneurysmectomy; or, with an automatic implantable cardioverter-defibrillator (AICD) in place							100</a:t>
            </a:r>
          </a:p>
          <a:p>
            <a:endParaRPr lang="en-US" sz="10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Note: When inpatient hospitalization for sustained ventricular arrhythmia or ventricular aneurysmectomy is required, a 100-percent evaluation begins on the date of hospital admission with a </a:t>
            </a:r>
            <a:r>
              <a:rPr lang="en-US" sz="2500" u="sng" dirty="0">
                <a:latin typeface="Arial" panose="020B0604020202020204" pitchFamily="34" charset="0"/>
                <a:cs typeface="Arial" panose="020B0604020202020204" pitchFamily="34" charset="0"/>
              </a:rPr>
              <a:t>mandatory VA examination six months </a:t>
            </a:r>
            <a:r>
              <a:rPr lang="en-US" sz="2500" dirty="0">
                <a:latin typeface="Arial" panose="020B0604020202020204" pitchFamily="34" charset="0"/>
                <a:cs typeface="Arial" panose="020B0604020202020204" pitchFamily="34" charset="0"/>
              </a:rPr>
              <a:t>following hospital </a:t>
            </a:r>
            <a:r>
              <a:rPr lang="en-US" sz="2500" i="1" dirty="0">
                <a:latin typeface="Arial" panose="020B0604020202020204" pitchFamily="34" charset="0"/>
                <a:cs typeface="Arial" panose="020B0604020202020204" pitchFamily="34" charset="0"/>
              </a:rPr>
              <a:t>discharge</a:t>
            </a:r>
            <a:r>
              <a:rPr lang="en-US" sz="2500" dirty="0">
                <a:latin typeface="Arial" panose="020B0604020202020204" pitchFamily="34" charset="0"/>
                <a:cs typeface="Arial" panose="020B0604020202020204" pitchFamily="34" charset="0"/>
              </a:rPr>
              <a:t>. Evaluate post-surgical residuals under the </a:t>
            </a:r>
            <a:r>
              <a:rPr lang="en-US" sz="2500" u="sng" dirty="0">
                <a:latin typeface="Arial" panose="020B0604020202020204" pitchFamily="34" charset="0"/>
                <a:cs typeface="Arial" panose="020B0604020202020204" pitchFamily="34" charset="0"/>
              </a:rPr>
              <a:t>General Rating Formula. </a:t>
            </a:r>
            <a:r>
              <a:rPr lang="en-US" sz="2500" dirty="0">
                <a:latin typeface="Arial" panose="020B0604020202020204" pitchFamily="34" charset="0"/>
                <a:cs typeface="Arial" panose="020B0604020202020204" pitchFamily="34" charset="0"/>
              </a:rPr>
              <a:t>Apply the provisions of §</a:t>
            </a:r>
            <a:r>
              <a:rPr lang="en-US" sz="2500" u="sng" dirty="0">
                <a:latin typeface="Arial" panose="020B0604020202020204" pitchFamily="34" charset="0"/>
                <a:cs typeface="Arial" panose="020B0604020202020204" pitchFamily="34" charset="0"/>
              </a:rPr>
              <a:t> 3.105(e) </a:t>
            </a:r>
            <a:r>
              <a:rPr lang="en-US" sz="2500" dirty="0">
                <a:latin typeface="Arial" panose="020B0604020202020204" pitchFamily="34" charset="0"/>
                <a:cs typeface="Arial" panose="020B0604020202020204" pitchFamily="34" charset="0"/>
              </a:rPr>
              <a:t>of this chapter to any change in evaluation based upon that or any subsequent examination.</a:t>
            </a:r>
          </a:p>
        </p:txBody>
      </p:sp>
      <p:sp>
        <p:nvSpPr>
          <p:cNvPr id="4" name="Slide Number Placeholder 3">
            <a:extLst>
              <a:ext uri="{FF2B5EF4-FFF2-40B4-BE49-F238E27FC236}">
                <a16:creationId xmlns:a16="http://schemas.microsoft.com/office/drawing/2014/main" id="{84929028-CB0F-413A-BE33-059068062250}"/>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Tree>
    <p:extLst>
      <p:ext uri="{BB962C8B-B14F-4D97-AF65-F5344CB8AC3E}">
        <p14:creationId xmlns:p14="http://schemas.microsoft.com/office/powerpoint/2010/main" val="128993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45F5-E591-46DC-AFF9-0D0CF1D2D29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My Introduction</a:t>
            </a:r>
          </a:p>
        </p:txBody>
      </p:sp>
      <p:sp>
        <p:nvSpPr>
          <p:cNvPr id="3" name="Content Placeholder 2">
            <a:extLst>
              <a:ext uri="{FF2B5EF4-FFF2-40B4-BE49-F238E27FC236}">
                <a16:creationId xmlns:a16="http://schemas.microsoft.com/office/drawing/2014/main" id="{F33009EA-2CF9-47F5-80A1-C6084265E058}"/>
              </a:ext>
            </a:extLst>
          </p:cNvPr>
          <p:cNvSpPr>
            <a:spLocks noGrp="1"/>
          </p:cNvSpPr>
          <p:nvPr>
            <p:ph sz="half" idx="1"/>
          </p:nvPr>
        </p:nvSpPr>
        <p:spPr>
          <a:xfrm>
            <a:off x="838200" y="1825625"/>
            <a:ext cx="5611019" cy="4205288"/>
          </a:xfrm>
        </p:spPr>
        <p:txBody>
          <a:bodyPr>
            <a:normAutofit/>
          </a:bodyPr>
          <a:lstStyle/>
          <a:p>
            <a:r>
              <a:rPr lang="en-US" dirty="0">
                <a:latin typeface="Arial" panose="020B0604020202020204" pitchFamily="34" charset="0"/>
                <a:cs typeface="Arial" panose="020B0604020202020204" pitchFamily="34" charset="0"/>
              </a:rPr>
              <a:t>Jan Avant</a:t>
            </a:r>
          </a:p>
          <a:p>
            <a:r>
              <a:rPr lang="en-US" dirty="0">
                <a:latin typeface="Arial" panose="020B0604020202020204" pitchFamily="34" charset="0"/>
                <a:cs typeface="Arial" panose="020B0604020202020204" pitchFamily="34" charset="0"/>
              </a:rPr>
              <a:t>Quality Rating Specialist,       Retired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Worked at VA Regional Office</a:t>
            </a:r>
          </a:p>
          <a:p>
            <a:r>
              <a:rPr lang="en-US" dirty="0">
                <a:latin typeface="Arial" panose="020B0604020202020204" pitchFamily="34" charset="0"/>
                <a:cs typeface="Arial" panose="020B0604020202020204" pitchFamily="34" charset="0"/>
              </a:rPr>
              <a:t>Little Rock, AR</a:t>
            </a:r>
          </a:p>
        </p:txBody>
      </p:sp>
      <p:pic>
        <p:nvPicPr>
          <p:cNvPr id="7" name="Content Placeholder 6">
            <a:extLst>
              <a:ext uri="{FF2B5EF4-FFF2-40B4-BE49-F238E27FC236}">
                <a16:creationId xmlns:a16="http://schemas.microsoft.com/office/drawing/2014/main" id="{F0328D56-F3E2-4B60-94CC-3A6E6BD74A2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73043" y="1825625"/>
            <a:ext cx="4351338" cy="4205288"/>
          </a:xfrm>
        </p:spPr>
      </p:pic>
      <p:sp>
        <p:nvSpPr>
          <p:cNvPr id="5" name="Slide Number Placeholder 4">
            <a:extLst>
              <a:ext uri="{FF2B5EF4-FFF2-40B4-BE49-F238E27FC236}">
                <a16:creationId xmlns:a16="http://schemas.microsoft.com/office/drawing/2014/main" id="{A3B7E5F0-205F-4CA5-9C1F-1BABE31B37D5}"/>
              </a:ext>
            </a:extLst>
          </p:cNvPr>
          <p:cNvSpPr>
            <a:spLocks noGrp="1"/>
          </p:cNvSpPr>
          <p:nvPr>
            <p:ph type="sldNum" sz="quarter" idx="12"/>
          </p:nvPr>
        </p:nvSpPr>
        <p:spPr/>
        <p:txBody>
          <a:bodyPr/>
          <a:lstStyle/>
          <a:p>
            <a:fld id="{60B18D57-13A5-4968-950D-8FEF41FA4399}" type="slidenum">
              <a:rPr lang="en-US" smtClean="0"/>
              <a:t>2</a:t>
            </a:fld>
            <a:endParaRPr lang="en-US"/>
          </a:p>
        </p:txBody>
      </p:sp>
    </p:spTree>
    <p:extLst>
      <p:ext uri="{BB962C8B-B14F-4D97-AF65-F5344CB8AC3E}">
        <p14:creationId xmlns:p14="http://schemas.microsoft.com/office/powerpoint/2010/main" val="3315108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9443-6AA4-41A1-853D-59A4FA992D9F}"/>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DC 7009-7011 and 7015 (continued)</a:t>
            </a:r>
            <a:endParaRPr lang="en-US" dirty="0"/>
          </a:p>
        </p:txBody>
      </p:sp>
      <p:sp>
        <p:nvSpPr>
          <p:cNvPr id="3" name="Content Placeholder 2">
            <a:extLst>
              <a:ext uri="{FF2B5EF4-FFF2-40B4-BE49-F238E27FC236}">
                <a16:creationId xmlns:a16="http://schemas.microsoft.com/office/drawing/2014/main" id="{39F4C385-5605-4AA7-8F13-6BC6C668FF04}"/>
              </a:ext>
            </a:extLst>
          </p:cNvPr>
          <p:cNvSpPr>
            <a:spLocks noGrp="1"/>
          </p:cNvSpPr>
          <p:nvPr>
            <p:ph idx="1"/>
          </p:nvPr>
        </p:nvSpPr>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38 CFR 3.105(e)--</a:t>
            </a:r>
            <a:r>
              <a:rPr lang="en-US" b="0" i="0" dirty="0">
                <a:solidFill>
                  <a:srgbClr val="111111"/>
                </a:solidFill>
                <a:effectLst/>
                <a:latin typeface="Roboto" panose="02000000000000000000" pitchFamily="2" charset="0"/>
              </a:rPr>
              <a:t> the rating activity prepares a proposed rating decision to reduce or terminate benefits due to a reduction in the  combined evaluation as the severity of a Veteran’s service-connected (SC) disability has improved. </a:t>
            </a:r>
            <a:endParaRPr lang="en-US" dirty="0">
              <a:solidFill>
                <a:srgbClr val="111111"/>
              </a:solidFill>
              <a:latin typeface="Roboto" panose="02000000000000000000" pitchFamily="2" charset="0"/>
            </a:endParaRPr>
          </a:p>
          <a:p>
            <a:pPr marL="0" indent="0">
              <a:buNone/>
            </a:pPr>
            <a:r>
              <a:rPr lang="en-US" dirty="0">
                <a:solidFill>
                  <a:srgbClr val="111111"/>
                </a:solidFill>
                <a:latin typeface="Roboto" panose="02000000000000000000" pitchFamily="2" charset="0"/>
                <a:cs typeface="Arial" panose="020B0604020202020204" pitchFamily="34" charset="0"/>
              </a:rPr>
              <a:t>   </a:t>
            </a:r>
          </a:p>
          <a:p>
            <a:pPr marL="0" indent="0">
              <a:buNone/>
            </a:pPr>
            <a:r>
              <a:rPr lang="en-US" b="1" dirty="0">
                <a:solidFill>
                  <a:srgbClr val="111111"/>
                </a:solidFill>
                <a:latin typeface="Arial" panose="020B0604020202020204" pitchFamily="34" charset="0"/>
                <a:cs typeface="Arial" panose="020B0604020202020204" pitchFamily="34" charset="0"/>
              </a:rPr>
              <a:t>Example: </a:t>
            </a:r>
          </a:p>
          <a:p>
            <a:pPr marL="0" indent="0">
              <a:buNone/>
            </a:pPr>
            <a:r>
              <a:rPr lang="en-US" dirty="0">
                <a:solidFill>
                  <a:srgbClr val="111111"/>
                </a:solidFill>
                <a:latin typeface="Arial" panose="020B0604020202020204" pitchFamily="34" charset="0"/>
                <a:cs typeface="Arial" panose="020B0604020202020204" pitchFamily="34" charset="0"/>
              </a:rPr>
              <a:t>As an inpatient on 1/3/20, Jack had a ventricular aneurysmectomy on 1/31/20. He was discharged 2/15/20 and had a mandatory VA exam on 8/21/20 reporting his METs as 4.2. Rater worked case on 11/3/20 and proposed reduction from 100% to 60% effective 2/1/21.  Case was with VSR on 1/12/21 and reduced effective 2/1/21.  </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D0F2750-517A-4EB4-AAB2-B8B461D3EE77}"/>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Tree>
    <p:extLst>
      <p:ext uri="{BB962C8B-B14F-4D97-AF65-F5344CB8AC3E}">
        <p14:creationId xmlns:p14="http://schemas.microsoft.com/office/powerpoint/2010/main" val="327173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2D68-88E6-4798-A960-BAF545814BD7}"/>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DC 7009-7011 and 7015 (continued)</a:t>
            </a:r>
          </a:p>
        </p:txBody>
      </p:sp>
      <p:sp>
        <p:nvSpPr>
          <p:cNvPr id="3" name="Content Placeholder 2">
            <a:extLst>
              <a:ext uri="{FF2B5EF4-FFF2-40B4-BE49-F238E27FC236}">
                <a16:creationId xmlns:a16="http://schemas.microsoft.com/office/drawing/2014/main" id="{E7BB667B-EEEE-48AE-B283-17F3F718A3A4}"/>
              </a:ext>
            </a:extLst>
          </p:cNvPr>
          <p:cNvSpPr>
            <a:spLocks noGrp="1"/>
          </p:cNvSpPr>
          <p:nvPr>
            <p:ph idx="1"/>
          </p:nvPr>
        </p:nvSpPr>
        <p:spPr>
          <a:xfrm>
            <a:off x="838200" y="1912620"/>
            <a:ext cx="10515600" cy="4351338"/>
          </a:xfrm>
        </p:spPr>
        <p:txBody>
          <a:bodyPr/>
          <a:lstStyle/>
          <a:p>
            <a:r>
              <a:rPr lang="en-US" dirty="0">
                <a:latin typeface="Arial" panose="020B0604020202020204" pitchFamily="34" charset="0"/>
                <a:cs typeface="Arial" panose="020B0604020202020204" pitchFamily="34" charset="0"/>
              </a:rPr>
              <a:t>7015 Atrioventricular block:	</a:t>
            </a:r>
          </a:p>
          <a:p>
            <a:r>
              <a:rPr lang="en-US" sz="2400" dirty="0">
                <a:latin typeface="Arial" panose="020B0604020202020204" pitchFamily="34" charset="0"/>
                <a:cs typeface="Arial" panose="020B0604020202020204" pitchFamily="34" charset="0"/>
              </a:rPr>
              <a:t>Benign (First-Degree and Second-Degree, Type I):	</a:t>
            </a:r>
          </a:p>
          <a:p>
            <a:pPr marL="0" indent="0">
              <a:buNone/>
            </a:pPr>
            <a:r>
              <a:rPr lang="en-US" sz="2400" dirty="0">
                <a:latin typeface="Arial" panose="020B0604020202020204" pitchFamily="34" charset="0"/>
                <a:cs typeface="Arial" panose="020B0604020202020204" pitchFamily="34" charset="0"/>
              </a:rPr>
              <a:t>	Evaluate under the </a:t>
            </a:r>
            <a:r>
              <a:rPr lang="en-US" sz="2400" u="sng" dirty="0">
                <a:latin typeface="Arial" panose="020B0604020202020204" pitchFamily="34" charset="0"/>
                <a:cs typeface="Arial" panose="020B0604020202020204" pitchFamily="34" charset="0"/>
              </a:rPr>
              <a:t>General Rating Formula.</a:t>
            </a:r>
          </a:p>
          <a:p>
            <a:pPr marL="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Non-Benign (Second-Degree, Type II and Third-Degree):	</a:t>
            </a:r>
          </a:p>
          <a:p>
            <a:pPr marL="0" indent="0">
              <a:buNone/>
            </a:pPr>
            <a:r>
              <a:rPr lang="en-US" sz="2400" dirty="0">
                <a:latin typeface="Arial" panose="020B0604020202020204" pitchFamily="34" charset="0"/>
                <a:cs typeface="Arial" panose="020B0604020202020204" pitchFamily="34" charset="0"/>
              </a:rPr>
              <a:t>	Evaluate under DC 7018 (implantable cardiac pacemakers).</a:t>
            </a:r>
          </a:p>
        </p:txBody>
      </p:sp>
      <p:sp>
        <p:nvSpPr>
          <p:cNvPr id="4" name="Slide Number Placeholder 3">
            <a:extLst>
              <a:ext uri="{FF2B5EF4-FFF2-40B4-BE49-F238E27FC236}">
                <a16:creationId xmlns:a16="http://schemas.microsoft.com/office/drawing/2014/main" id="{8FB2CA64-C8F3-4729-9AE2-CFE8AC26E95A}"/>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Tree>
    <p:extLst>
      <p:ext uri="{BB962C8B-B14F-4D97-AF65-F5344CB8AC3E}">
        <p14:creationId xmlns:p14="http://schemas.microsoft.com/office/powerpoint/2010/main" val="3288030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C4DF-9121-4E50-8FE5-B9AEDED4B811}"/>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DC 7016</a:t>
            </a:r>
          </a:p>
        </p:txBody>
      </p:sp>
      <p:sp>
        <p:nvSpPr>
          <p:cNvPr id="3" name="Content Placeholder 2">
            <a:extLst>
              <a:ext uri="{FF2B5EF4-FFF2-40B4-BE49-F238E27FC236}">
                <a16:creationId xmlns:a16="http://schemas.microsoft.com/office/drawing/2014/main" id="{2DBF036E-568C-401E-B30E-2ACB895F59BA}"/>
              </a:ext>
            </a:extLst>
          </p:cNvPr>
          <p:cNvSpPr>
            <a:spLocks noGrp="1"/>
          </p:cNvSpPr>
          <p:nvPr>
            <p:ph idx="1"/>
          </p:nvPr>
        </p:nvSpPr>
        <p:spPr/>
        <p:txBody>
          <a:bodyPr>
            <a:noAutofit/>
          </a:bodyPr>
          <a:lstStyle/>
          <a:p>
            <a:r>
              <a:rPr lang="en-US" sz="3200" dirty="0">
                <a:latin typeface="Arial" panose="020B0604020202020204" pitchFamily="34" charset="0"/>
                <a:cs typeface="Arial" panose="020B0604020202020204" pitchFamily="34" charset="0"/>
              </a:rPr>
              <a:t>7016 Heart valve replacement (prosthesis):	</a:t>
            </a:r>
          </a:p>
          <a:p>
            <a:pPr marL="0" indent="0">
              <a:buNone/>
            </a:pPr>
            <a:endParaRPr lang="en-US"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For an indefinite period following date of hospital admission</a:t>
            </a:r>
          </a:p>
          <a:p>
            <a:pPr marL="0" indent="0">
              <a:buNone/>
            </a:pPr>
            <a:r>
              <a:rPr lang="en-US" sz="2600" dirty="0">
                <a:latin typeface="Arial" panose="020B0604020202020204" pitchFamily="34" charset="0"/>
                <a:cs typeface="Arial" panose="020B0604020202020204" pitchFamily="34" charset="0"/>
              </a:rPr>
              <a:t>	 for valve replacement					100</a:t>
            </a:r>
          </a:p>
          <a:p>
            <a:pPr marL="0" indent="0">
              <a:buNone/>
            </a:pPr>
            <a:r>
              <a:rPr lang="en-US" sz="2600" dirty="0">
                <a:latin typeface="Arial" panose="020B0604020202020204" pitchFamily="34" charset="0"/>
                <a:cs typeface="Arial" panose="020B0604020202020204" pitchFamily="34" charset="0"/>
              </a:rPr>
              <a:t>	Thereafter, use the </a:t>
            </a:r>
            <a:r>
              <a:rPr lang="en-US" sz="2600" u="sng" dirty="0">
                <a:latin typeface="Arial" panose="020B0604020202020204" pitchFamily="34" charset="0"/>
                <a:cs typeface="Arial" panose="020B0604020202020204" pitchFamily="34" charset="0"/>
              </a:rPr>
              <a:t>General Rating Formula</a:t>
            </a:r>
            <a:r>
              <a:rPr lang="en-US" sz="26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Note: Six months following discharge from inpatient hospitalization, disability evaluation shall be conducted by mandatory VA examination using the </a:t>
            </a:r>
            <a:r>
              <a:rPr lang="en-US" sz="2400" u="sng" dirty="0">
                <a:latin typeface="Arial" panose="020B0604020202020204" pitchFamily="34" charset="0"/>
                <a:cs typeface="Arial" panose="020B0604020202020204" pitchFamily="34" charset="0"/>
              </a:rPr>
              <a:t>General Rating Formula</a:t>
            </a:r>
            <a:r>
              <a:rPr lang="en-US" sz="2400" dirty="0">
                <a:latin typeface="Arial" panose="020B0604020202020204" pitchFamily="34" charset="0"/>
                <a:cs typeface="Arial" panose="020B0604020202020204" pitchFamily="34" charset="0"/>
              </a:rPr>
              <a:t>. Apply the provisions of § 3.105(e) of this chapter to any change in evaluation based upon that or any subsequent examination.</a:t>
            </a:r>
          </a:p>
        </p:txBody>
      </p:sp>
      <p:sp>
        <p:nvSpPr>
          <p:cNvPr id="4" name="Slide Number Placeholder 3">
            <a:extLst>
              <a:ext uri="{FF2B5EF4-FFF2-40B4-BE49-F238E27FC236}">
                <a16:creationId xmlns:a16="http://schemas.microsoft.com/office/drawing/2014/main" id="{F3E86064-022B-4A94-BD91-0F53CCE7DDFC}"/>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Tree>
    <p:extLst>
      <p:ext uri="{BB962C8B-B14F-4D97-AF65-F5344CB8AC3E}">
        <p14:creationId xmlns:p14="http://schemas.microsoft.com/office/powerpoint/2010/main" val="312478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0D5F-6C16-45EF-8211-61207757F07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7017</a:t>
            </a:r>
          </a:p>
        </p:txBody>
      </p:sp>
      <p:sp>
        <p:nvSpPr>
          <p:cNvPr id="3" name="Content Placeholder 2">
            <a:extLst>
              <a:ext uri="{FF2B5EF4-FFF2-40B4-BE49-F238E27FC236}">
                <a16:creationId xmlns:a16="http://schemas.microsoft.com/office/drawing/2014/main" id="{5673B8D1-41E7-45E0-872A-6D21D5770381}"/>
              </a:ext>
            </a:extLst>
          </p:cNvPr>
          <p:cNvSpPr>
            <a:spLocks noGrp="1"/>
          </p:cNvSpPr>
          <p:nvPr>
            <p:ph idx="1"/>
          </p:nvPr>
        </p:nvSpPr>
        <p:spPr/>
        <p:txBody>
          <a:bodyPr/>
          <a:lstStyle/>
          <a:p>
            <a:r>
              <a:rPr lang="en-US" sz="3200" dirty="0">
                <a:latin typeface="Arial" panose="020B0604020202020204" pitchFamily="34" charset="0"/>
                <a:cs typeface="Arial" panose="020B0604020202020204" pitchFamily="34" charset="0"/>
              </a:rPr>
              <a:t>7017 Coronary bypass surgery:</a:t>
            </a:r>
            <a:r>
              <a:rPr lang="en-US" dirty="0"/>
              <a:t>	</a:t>
            </a:r>
          </a:p>
          <a:p>
            <a:pPr marL="0" indent="0">
              <a:buNone/>
            </a:pPr>
            <a:endParaRPr lang="en-US" dirty="0"/>
          </a:p>
          <a:p>
            <a:r>
              <a:rPr lang="en-US" dirty="0">
                <a:latin typeface="Arial" panose="020B0604020202020204" pitchFamily="34" charset="0"/>
                <a:cs typeface="Arial" panose="020B0604020202020204" pitchFamily="34" charset="0"/>
              </a:rPr>
              <a:t>For three months following hospital admission</a:t>
            </a:r>
          </a:p>
          <a:p>
            <a:pPr marL="0" indent="0">
              <a:buNone/>
            </a:pPr>
            <a:r>
              <a:rPr lang="en-US" dirty="0">
                <a:latin typeface="Arial" panose="020B0604020202020204" pitchFamily="34" charset="0"/>
                <a:cs typeface="Arial" panose="020B0604020202020204" pitchFamily="34" charset="0"/>
              </a:rPr>
              <a:t>	 for surgery							100</a:t>
            </a:r>
          </a:p>
          <a:p>
            <a:r>
              <a:rPr lang="en-US" dirty="0">
                <a:latin typeface="Arial" panose="020B0604020202020204" pitchFamily="34" charset="0"/>
                <a:cs typeface="Arial" panose="020B0604020202020204" pitchFamily="34" charset="0"/>
              </a:rPr>
              <a:t>Thereafter, use the </a:t>
            </a:r>
            <a:r>
              <a:rPr lang="en-US" u="sng" dirty="0">
                <a:latin typeface="Arial" panose="020B0604020202020204" pitchFamily="34" charset="0"/>
                <a:cs typeface="Arial" panose="020B0604020202020204" pitchFamily="34" charset="0"/>
              </a:rPr>
              <a:t>General Rating Formula</a:t>
            </a:r>
            <a:r>
              <a:rPr lang="en-US"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4624636B-FB17-47D0-993E-6745953F91F1}"/>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Tree>
    <p:extLst>
      <p:ext uri="{BB962C8B-B14F-4D97-AF65-F5344CB8AC3E}">
        <p14:creationId xmlns:p14="http://schemas.microsoft.com/office/powerpoint/2010/main" val="2553007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DF9A-ACEB-4791-8545-88819D52BC7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7018</a:t>
            </a:r>
          </a:p>
        </p:txBody>
      </p:sp>
      <p:sp>
        <p:nvSpPr>
          <p:cNvPr id="3" name="Content Placeholder 2">
            <a:extLst>
              <a:ext uri="{FF2B5EF4-FFF2-40B4-BE49-F238E27FC236}">
                <a16:creationId xmlns:a16="http://schemas.microsoft.com/office/drawing/2014/main" id="{BA34A452-A58A-4F49-A721-2DC86CDE3110}"/>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7018 Implantable cardiac pacemakers:</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For one month following hospital discharge for implantation or re-implantation							100</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Thereafter:	</a:t>
            </a:r>
          </a:p>
          <a:p>
            <a:r>
              <a:rPr lang="en-US" sz="2400" dirty="0">
                <a:latin typeface="Arial" panose="020B0604020202020204" pitchFamily="34" charset="0"/>
                <a:cs typeface="Arial" panose="020B0604020202020204" pitchFamily="34" charset="0"/>
              </a:rPr>
              <a:t>Evaluate as supraventricular tachycardia (DC 7010), ventricular arrhythmias (DC 7011), or atrioventricular block (DC 7015).	</a:t>
            </a:r>
          </a:p>
          <a:p>
            <a:r>
              <a:rPr lang="en-US" sz="2400" u="sng" dirty="0">
                <a:latin typeface="Arial" panose="020B0604020202020204" pitchFamily="34" charset="0"/>
                <a:cs typeface="Arial" panose="020B0604020202020204" pitchFamily="34" charset="0"/>
              </a:rPr>
              <a:t>Minimum</a:t>
            </a:r>
            <a:r>
              <a:rPr lang="en-US" sz="2400" dirty="0">
                <a:latin typeface="Arial" panose="020B0604020202020204" pitchFamily="34" charset="0"/>
                <a:cs typeface="Arial" panose="020B0604020202020204" pitchFamily="34" charset="0"/>
              </a:rPr>
              <a:t>									10</a:t>
            </a:r>
          </a:p>
          <a:p>
            <a:r>
              <a:rPr lang="en-US" sz="2400" dirty="0">
                <a:latin typeface="Arial" panose="020B0604020202020204" pitchFamily="34" charset="0"/>
                <a:cs typeface="Arial" panose="020B0604020202020204" pitchFamily="34" charset="0"/>
              </a:rPr>
              <a:t>Note: Evaluate automatic implantable cardioverter-defibrillators (AICDs) under DC 7011.</a:t>
            </a:r>
          </a:p>
        </p:txBody>
      </p:sp>
      <p:sp>
        <p:nvSpPr>
          <p:cNvPr id="4" name="Slide Number Placeholder 3">
            <a:extLst>
              <a:ext uri="{FF2B5EF4-FFF2-40B4-BE49-F238E27FC236}">
                <a16:creationId xmlns:a16="http://schemas.microsoft.com/office/drawing/2014/main" id="{5CD95176-EABB-4A02-BEDC-EB0AA287EA74}"/>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Tree>
    <p:extLst>
      <p:ext uri="{BB962C8B-B14F-4D97-AF65-F5344CB8AC3E}">
        <p14:creationId xmlns:p14="http://schemas.microsoft.com/office/powerpoint/2010/main" val="1894398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A692-5B74-49AB-B90A-7436529519B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7019</a:t>
            </a:r>
          </a:p>
        </p:txBody>
      </p:sp>
      <p:sp>
        <p:nvSpPr>
          <p:cNvPr id="3" name="Content Placeholder 2">
            <a:extLst>
              <a:ext uri="{FF2B5EF4-FFF2-40B4-BE49-F238E27FC236}">
                <a16:creationId xmlns:a16="http://schemas.microsoft.com/office/drawing/2014/main" id="{ECC1056F-6A67-4874-96BA-B0F9607DC1BD}"/>
              </a:ext>
            </a:extLst>
          </p:cNvPr>
          <p:cNvSpPr>
            <a:spLocks noGrp="1"/>
          </p:cNvSpPr>
          <p:nvPr>
            <p:ph idx="1"/>
          </p:nvPr>
        </p:nvSpPr>
        <p:spPr/>
        <p:txBody>
          <a:bodyPr>
            <a:normAutofit lnSpcReduction="10000"/>
          </a:bodyPr>
          <a:lstStyle/>
          <a:p>
            <a:r>
              <a:rPr lang="en-US" sz="3000" dirty="0">
                <a:latin typeface="Arial" panose="020B0604020202020204" pitchFamily="34" charset="0"/>
                <a:cs typeface="Arial" panose="020B0604020202020204" pitchFamily="34" charset="0"/>
              </a:rPr>
              <a:t>7019 Cardiac transplantation:	</a:t>
            </a:r>
          </a:p>
          <a:p>
            <a:r>
              <a:rPr lang="en-US" sz="2400" dirty="0">
                <a:latin typeface="Arial" panose="020B0604020202020204" pitchFamily="34" charset="0"/>
                <a:cs typeface="Arial" panose="020B0604020202020204" pitchFamily="34" charset="0"/>
              </a:rPr>
              <a:t>For a minimum of one year from the date of hospital </a:t>
            </a:r>
          </a:p>
          <a:p>
            <a:pPr marL="0" indent="0">
              <a:buNone/>
            </a:pPr>
            <a:r>
              <a:rPr lang="en-US" sz="2400" dirty="0">
                <a:latin typeface="Arial" panose="020B0604020202020204" pitchFamily="34" charset="0"/>
                <a:cs typeface="Arial" panose="020B0604020202020204" pitchFamily="34" charset="0"/>
              </a:rPr>
              <a:t>	admission for cardiac transplantation				100</a:t>
            </a:r>
          </a:p>
          <a:p>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Thereafter:	</a:t>
            </a:r>
          </a:p>
          <a:p>
            <a:r>
              <a:rPr lang="en-US" sz="2400" dirty="0">
                <a:latin typeface="Arial" panose="020B0604020202020204" pitchFamily="34" charset="0"/>
                <a:cs typeface="Arial" panose="020B0604020202020204" pitchFamily="34" charset="0"/>
              </a:rPr>
              <a:t>Evaluate under the </a:t>
            </a:r>
            <a:r>
              <a:rPr lang="en-US" sz="2400" u="sng" dirty="0">
                <a:latin typeface="Arial" panose="020B0604020202020204" pitchFamily="34" charset="0"/>
                <a:cs typeface="Arial" panose="020B0604020202020204" pitchFamily="34" charset="0"/>
              </a:rPr>
              <a:t>General Rating Formula</a:t>
            </a:r>
            <a:r>
              <a:rPr lang="en-US" sz="2400" dirty="0">
                <a:latin typeface="Arial" panose="020B0604020202020204" pitchFamily="34" charset="0"/>
                <a:cs typeface="Arial" panose="020B0604020202020204" pitchFamily="34" charset="0"/>
              </a:rPr>
              <a:t>.	</a:t>
            </a:r>
          </a:p>
          <a:p>
            <a:r>
              <a:rPr lang="en-US" sz="2400" u="sng" dirty="0">
                <a:latin typeface="Arial" panose="020B0604020202020204" pitchFamily="34" charset="0"/>
                <a:cs typeface="Arial" panose="020B0604020202020204" pitchFamily="34" charset="0"/>
              </a:rPr>
              <a:t>Minimum</a:t>
            </a:r>
            <a:r>
              <a:rPr lang="en-US" sz="2400" dirty="0">
                <a:latin typeface="Arial" panose="020B0604020202020204" pitchFamily="34" charset="0"/>
                <a:cs typeface="Arial" panose="020B0604020202020204" pitchFamily="34" charset="0"/>
              </a:rPr>
              <a:t>									30</a:t>
            </a:r>
          </a:p>
          <a:p>
            <a:r>
              <a:rPr lang="en-US" sz="2400" dirty="0">
                <a:latin typeface="Arial" panose="020B0604020202020204" pitchFamily="34" charset="0"/>
                <a:cs typeface="Arial" panose="020B0604020202020204" pitchFamily="34" charset="0"/>
              </a:rPr>
              <a:t>Note: One year following discharge from inpatient hospitalization, determine the appropriate disability rating by mandatory VA examination. Apply the provisions of § 3.105(e) of this chapter to any change in evaluation based upon that or any subsequent examination.</a:t>
            </a:r>
          </a:p>
        </p:txBody>
      </p:sp>
      <p:sp>
        <p:nvSpPr>
          <p:cNvPr id="4" name="Slide Number Placeholder 3">
            <a:extLst>
              <a:ext uri="{FF2B5EF4-FFF2-40B4-BE49-F238E27FC236}">
                <a16:creationId xmlns:a16="http://schemas.microsoft.com/office/drawing/2014/main" id="{6EA88163-BF88-4067-9B40-CE400B03619D}"/>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Tree>
    <p:extLst>
      <p:ext uri="{BB962C8B-B14F-4D97-AF65-F5344CB8AC3E}">
        <p14:creationId xmlns:p14="http://schemas.microsoft.com/office/powerpoint/2010/main" val="3276530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3DE4-5D4F-4905-A30B-1A6081E0D602}"/>
              </a:ext>
            </a:extLst>
          </p:cNvPr>
          <p:cNvSpPr>
            <a:spLocks noGrp="1"/>
          </p:cNvSpPr>
          <p:nvPr>
            <p:ph type="title"/>
          </p:nvPr>
        </p:nvSpPr>
        <p:spPr/>
        <p:txBody>
          <a:bodyPr/>
          <a:lstStyle/>
          <a:p>
            <a:r>
              <a:rPr lang="en-US" dirty="0"/>
              <a:t>DC 7020</a:t>
            </a:r>
          </a:p>
        </p:txBody>
      </p:sp>
      <p:sp>
        <p:nvSpPr>
          <p:cNvPr id="3" name="Content Placeholder 2">
            <a:extLst>
              <a:ext uri="{FF2B5EF4-FFF2-40B4-BE49-F238E27FC236}">
                <a16:creationId xmlns:a16="http://schemas.microsoft.com/office/drawing/2014/main" id="{0DDB9BCD-1234-4264-96A8-4C00A5B6A2C8}"/>
              </a:ext>
            </a:extLst>
          </p:cNvPr>
          <p:cNvSpPr>
            <a:spLocks noGrp="1"/>
          </p:cNvSpPr>
          <p:nvPr>
            <p:ph idx="1"/>
          </p:nvPr>
        </p:nvSpPr>
        <p:spPr/>
        <p:txBody>
          <a:bodyPr/>
          <a:lstStyle/>
          <a:p>
            <a:pPr marL="0" indent="0">
              <a:buNone/>
            </a:pPr>
            <a:endParaRPr lang="en-US" dirty="0"/>
          </a:p>
          <a:p>
            <a:pPr marL="0" indent="0">
              <a:buNone/>
            </a:pPr>
            <a:r>
              <a:rPr lang="en-US" sz="3200" dirty="0">
                <a:latin typeface="Arial" panose="020B0604020202020204" pitchFamily="34" charset="0"/>
                <a:cs typeface="Arial" panose="020B0604020202020204" pitchFamily="34" charset="0"/>
              </a:rPr>
              <a:t>7020 Cardiomyopathy</a:t>
            </a:r>
          </a:p>
          <a:p>
            <a:pPr marL="0" indent="0">
              <a:buNone/>
            </a:pPr>
            <a:endParaRPr lang="en-US"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Use General Rating Formula</a:t>
            </a:r>
          </a:p>
        </p:txBody>
      </p:sp>
      <p:sp>
        <p:nvSpPr>
          <p:cNvPr id="4" name="Slide Number Placeholder 3">
            <a:extLst>
              <a:ext uri="{FF2B5EF4-FFF2-40B4-BE49-F238E27FC236}">
                <a16:creationId xmlns:a16="http://schemas.microsoft.com/office/drawing/2014/main" id="{159E06DE-6DE7-4AB2-807B-445EEDD86236}"/>
              </a:ext>
            </a:extLst>
          </p:cNvPr>
          <p:cNvSpPr>
            <a:spLocks noGrp="1"/>
          </p:cNvSpPr>
          <p:nvPr>
            <p:ph type="sldNum" sz="quarter" idx="12"/>
          </p:nvPr>
        </p:nvSpPr>
        <p:spPr/>
        <p:txBody>
          <a:bodyPr/>
          <a:lstStyle/>
          <a:p>
            <a:fld id="{E2FB73DA-5FDE-45B5-BAA4-C61223CC44F6}" type="slidenum">
              <a:rPr lang="en-US" smtClean="0"/>
              <a:pPr/>
              <a:t>26</a:t>
            </a:fld>
            <a:endParaRPr lang="en-US" dirty="0"/>
          </a:p>
        </p:txBody>
      </p:sp>
    </p:spTree>
    <p:extLst>
      <p:ext uri="{BB962C8B-B14F-4D97-AF65-F5344CB8AC3E}">
        <p14:creationId xmlns:p14="http://schemas.microsoft.com/office/powerpoint/2010/main" val="1194211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6DDB-139C-4DDA-9E76-B9456F7B13A7}"/>
              </a:ext>
            </a:extLst>
          </p:cNvPr>
          <p:cNvSpPr>
            <a:spLocks noGrp="1"/>
          </p:cNvSpPr>
          <p:nvPr>
            <p:ph type="title"/>
          </p:nvPr>
        </p:nvSpPr>
        <p:spPr/>
        <p:txBody>
          <a:bodyPr/>
          <a:lstStyle/>
          <a:p>
            <a:r>
              <a:rPr lang="en-US" dirty="0"/>
              <a:t>Relations to Amputations</a:t>
            </a:r>
          </a:p>
        </p:txBody>
      </p:sp>
      <p:sp>
        <p:nvSpPr>
          <p:cNvPr id="3" name="Content Placeholder 2">
            <a:extLst>
              <a:ext uri="{FF2B5EF4-FFF2-40B4-BE49-F238E27FC236}">
                <a16:creationId xmlns:a16="http://schemas.microsoft.com/office/drawing/2014/main" id="{35F26354-78F1-4AF0-8F26-C8DF11E95988}"/>
              </a:ext>
            </a:extLst>
          </p:cNvPr>
          <p:cNvSpPr>
            <a:spLocks noGrp="1"/>
          </p:cNvSpPr>
          <p:nvPr>
            <p:ph idx="1"/>
          </p:nvPr>
        </p:nvSpPr>
        <p:spPr>
          <a:xfrm>
            <a:off x="838200" y="1544271"/>
            <a:ext cx="10515600" cy="4351338"/>
          </a:xfrm>
        </p:spPr>
        <p:txBody>
          <a:bodyPr>
            <a:noAutofit/>
          </a:bodyPr>
          <a:lstStyle/>
          <a:p>
            <a:pPr marL="0" marR="0">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M21-1MR, Part III, Subpart iv, Chapter 4, Section E, Topic 20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j. Considering Conditions Subsequent to Amputation.    Grant service connection on a secondary basis for the following conditions that develop </a:t>
            </a: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subsequent to the SC amputation of </a:t>
            </a:r>
            <a:r>
              <a:rPr lang="en-US" sz="28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one l</a:t>
            </a: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ower extremity at or above the knee, OR  SC amputations of </a:t>
            </a:r>
            <a:r>
              <a:rPr lang="en-US" sz="28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both</a:t>
            </a: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lower extremities at or above the ankles: </a:t>
            </a:r>
            <a:r>
              <a:rPr lang="en-US"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ischemic heart disease, or other cardiovascular disease, including hypertension</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M21-1, Part V, Subpart iii, Chapter 5</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Secondary M21-1, Part V, Subpart ii,2.D, 38 CFR 3.310 (b) and (c)</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03C32EA-D656-46B2-A7C8-64DD10726B42}"/>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Tree>
    <p:extLst>
      <p:ext uri="{BB962C8B-B14F-4D97-AF65-F5344CB8AC3E}">
        <p14:creationId xmlns:p14="http://schemas.microsoft.com/office/powerpoint/2010/main" val="3061728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6E84-33F5-4296-B897-D72E5D75357A}"/>
              </a:ext>
            </a:extLst>
          </p:cNvPr>
          <p:cNvSpPr>
            <a:spLocks noGrp="1"/>
          </p:cNvSpPr>
          <p:nvPr>
            <p:ph type="title"/>
          </p:nvPr>
        </p:nvSpPr>
        <p:spPr>
          <a:xfrm>
            <a:off x="285750" y="136525"/>
            <a:ext cx="10515600" cy="1328738"/>
          </a:xfrm>
        </p:spPr>
        <p:txBody>
          <a:bodyPr>
            <a:normAutofit/>
          </a:bodyPr>
          <a:lstStyle/>
          <a:p>
            <a:r>
              <a:rPr lang="en-US" sz="4000" dirty="0">
                <a:latin typeface="Arial" panose="020B0604020202020204" pitchFamily="34" charset="0"/>
                <a:cs typeface="Arial" panose="020B0604020202020204" pitchFamily="34" charset="0"/>
              </a:rPr>
              <a:t>VA OIG 19-08095-198  August 5, 2020</a:t>
            </a:r>
          </a:p>
        </p:txBody>
      </p:sp>
      <p:sp>
        <p:nvSpPr>
          <p:cNvPr id="3" name="Content Placeholder 2">
            <a:extLst>
              <a:ext uri="{FF2B5EF4-FFF2-40B4-BE49-F238E27FC236}">
                <a16:creationId xmlns:a16="http://schemas.microsoft.com/office/drawing/2014/main" id="{53D8D1A4-1E61-4687-95A7-C84722168012}"/>
              </a:ext>
            </a:extLst>
          </p:cNvPr>
          <p:cNvSpPr>
            <a:spLocks noGrp="1"/>
          </p:cNvSpPr>
          <p:nvPr>
            <p:ph idx="1"/>
          </p:nvPr>
        </p:nvSpPr>
        <p:spPr>
          <a:xfrm>
            <a:off x="602901" y="1825625"/>
            <a:ext cx="10750899" cy="4351338"/>
          </a:xfrm>
        </p:spPr>
        <p:txBody>
          <a:bodyPr>
            <a:normAutofit/>
          </a:bodyPr>
          <a:lstStyle/>
          <a:p>
            <a:r>
              <a:rPr lang="en-US" sz="2400" dirty="0">
                <a:latin typeface="Arial" panose="020B0604020202020204" pitchFamily="34" charset="0"/>
                <a:cs typeface="Arial" panose="020B0604020202020204" pitchFamily="34" charset="0"/>
              </a:rPr>
              <a:t>According to VBA, about 382,000 veterans had service-connected disabilities involving heart disease as of September 30, 2019. In addition, VA estimated that up to 560,000 additional veterans may be eligible to receive compensation for illnesses related </a:t>
            </a:r>
            <a:r>
              <a:rPr lang="en-US" sz="2400" u="sng" dirty="0">
                <a:latin typeface="Arial" panose="020B0604020202020204" pitchFamily="34" charset="0"/>
                <a:cs typeface="Arial" panose="020B0604020202020204" pitchFamily="34" charset="0"/>
              </a:rPr>
              <a:t>to herbicide exposure</a:t>
            </a:r>
            <a:r>
              <a:rPr lang="en-US" sz="2400" dirty="0">
                <a:latin typeface="Arial" panose="020B0604020202020204" pitchFamily="34" charset="0"/>
                <a:cs typeface="Arial" panose="020B0604020202020204" pitchFamily="34" charset="0"/>
              </a:rPr>
              <a:t>, one of which is heart disease, beginning in January 2020.</a:t>
            </a:r>
          </a:p>
          <a:p>
            <a:r>
              <a:rPr lang="en-US" sz="2400" dirty="0">
                <a:latin typeface="Arial" panose="020B0604020202020204" pitchFamily="34" charset="0"/>
                <a:cs typeface="Arial" panose="020B0604020202020204" pitchFamily="34" charset="0"/>
              </a:rPr>
              <a:t>The OIG estimated, based on a statistical sample, that VBA decision makers incorrectly evaluated about 2,000 of 16,300 veterans </a:t>
            </a:r>
            <a:r>
              <a:rPr lang="en-US" sz="2400" b="1" dirty="0">
                <a:latin typeface="Arial" panose="020B0604020202020204" pitchFamily="34" charset="0"/>
                <a:cs typeface="Arial" panose="020B0604020202020204" pitchFamily="34" charset="0"/>
              </a:rPr>
              <a:t>(12 percent)</a:t>
            </a:r>
            <a:r>
              <a:rPr lang="en-US" sz="2400" dirty="0">
                <a:latin typeface="Arial" panose="020B0604020202020204" pitchFamily="34" charset="0"/>
                <a:cs typeface="Arial" panose="020B0604020202020204" pitchFamily="34" charset="0"/>
              </a:rPr>
              <a:t> with service-connected heart disease between November 1, 2018, and April 30, 2019. Of those that were incorrectly processed, about </a:t>
            </a:r>
            <a:r>
              <a:rPr lang="en-US" sz="2400" b="1" dirty="0">
                <a:latin typeface="Arial" panose="020B0604020202020204" pitchFamily="34" charset="0"/>
                <a:cs typeface="Arial" panose="020B0604020202020204" pitchFamily="34" charset="0"/>
              </a:rPr>
              <a:t>870 resulted in improper payments </a:t>
            </a:r>
            <a:r>
              <a:rPr lang="en-US" sz="2400" dirty="0">
                <a:latin typeface="Arial" panose="020B0604020202020204" pitchFamily="34" charset="0"/>
                <a:cs typeface="Arial" panose="020B0604020202020204" pitchFamily="34" charset="0"/>
              </a:rPr>
              <a:t>totaling at least </a:t>
            </a:r>
            <a:r>
              <a:rPr lang="en-US" sz="2400" b="1" dirty="0">
                <a:latin typeface="Arial" panose="020B0604020202020204" pitchFamily="34" charset="0"/>
                <a:cs typeface="Arial" panose="020B0604020202020204" pitchFamily="34" charset="0"/>
              </a:rPr>
              <a:t>$5.6 million</a:t>
            </a:r>
            <a:r>
              <a:rPr lang="en-US" sz="2400" dirty="0">
                <a:latin typeface="Arial" panose="020B0604020202020204" pitchFamily="34" charset="0"/>
                <a:cs typeface="Arial" panose="020B0604020202020204" pitchFamily="34" charset="0"/>
              </a:rPr>
              <a:t>. The OIG estimated that VBA could make $56.2 million in improper payments over the next five years.</a:t>
            </a:r>
          </a:p>
        </p:txBody>
      </p:sp>
      <p:sp>
        <p:nvSpPr>
          <p:cNvPr id="4" name="Slide Number Placeholder 3">
            <a:extLst>
              <a:ext uri="{FF2B5EF4-FFF2-40B4-BE49-F238E27FC236}">
                <a16:creationId xmlns:a16="http://schemas.microsoft.com/office/drawing/2014/main" id="{A05C8AAE-2C72-4DE1-96B3-A2EF599A0716}"/>
              </a:ext>
            </a:extLst>
          </p:cNvPr>
          <p:cNvSpPr>
            <a:spLocks noGrp="1"/>
          </p:cNvSpPr>
          <p:nvPr>
            <p:ph type="sldNum" sz="quarter" idx="12"/>
          </p:nvPr>
        </p:nvSpPr>
        <p:spPr/>
        <p:txBody>
          <a:bodyPr/>
          <a:lstStyle/>
          <a:p>
            <a:fld id="{E2FB73DA-5FDE-45B5-BAA4-C61223CC44F6}" type="slidenum">
              <a:rPr lang="en-US" smtClean="0"/>
              <a:pPr/>
              <a:t>28</a:t>
            </a:fld>
            <a:endParaRPr lang="en-US" dirty="0"/>
          </a:p>
        </p:txBody>
      </p:sp>
    </p:spTree>
    <p:extLst>
      <p:ext uri="{BB962C8B-B14F-4D97-AF65-F5344CB8AC3E}">
        <p14:creationId xmlns:p14="http://schemas.microsoft.com/office/powerpoint/2010/main" val="442314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682D-F1D1-4B29-B400-6B3B7EEA61D3}"/>
              </a:ext>
            </a:extLst>
          </p:cNvPr>
          <p:cNvSpPr>
            <a:spLocks noGrp="1"/>
          </p:cNvSpPr>
          <p:nvPr>
            <p:ph type="title"/>
          </p:nvPr>
        </p:nvSpPr>
        <p:spPr>
          <a:xfrm>
            <a:off x="0" y="162518"/>
            <a:ext cx="10896600" cy="1689100"/>
          </a:xfrm>
        </p:spPr>
        <p:txBody>
          <a:bodyPr>
            <a:normAutofit/>
          </a:bodyPr>
          <a:lstStyle/>
          <a:p>
            <a:r>
              <a:rPr lang="en-US" sz="4000" dirty="0">
                <a:latin typeface="Arial" panose="020B0604020202020204" pitchFamily="34" charset="0"/>
                <a:cs typeface="Arial" panose="020B0604020202020204" pitchFamily="34" charset="0"/>
              </a:rPr>
              <a:t>VA OIG 19-08095-198  August 5, 2020</a:t>
            </a:r>
            <a:endParaRPr lang="en-US" sz="4000" dirty="0"/>
          </a:p>
        </p:txBody>
      </p:sp>
      <p:sp>
        <p:nvSpPr>
          <p:cNvPr id="3" name="Content Placeholder 2">
            <a:extLst>
              <a:ext uri="{FF2B5EF4-FFF2-40B4-BE49-F238E27FC236}">
                <a16:creationId xmlns:a16="http://schemas.microsoft.com/office/drawing/2014/main" id="{9872F037-B6DC-4A2D-85D4-B54B8CDAAF2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review team identified incorrect evaluations in two major categories: </a:t>
            </a:r>
          </a:p>
          <a:p>
            <a:pPr lvl="1"/>
            <a:r>
              <a:rPr lang="en-US" dirty="0">
                <a:latin typeface="Arial" panose="020B0604020202020204" pitchFamily="34" charset="0"/>
                <a:cs typeface="Arial" panose="020B0604020202020204" pitchFamily="34" charset="0"/>
              </a:rPr>
              <a:t>· VBA decision makers </a:t>
            </a:r>
            <a:r>
              <a:rPr lang="en-US" u="sng" dirty="0">
                <a:latin typeface="Arial" panose="020B0604020202020204" pitchFamily="34" charset="0"/>
                <a:cs typeface="Arial" panose="020B0604020202020204" pitchFamily="34" charset="0"/>
              </a:rPr>
              <a:t>inappropriately</a:t>
            </a:r>
            <a:r>
              <a:rPr lang="en-US" dirty="0">
                <a:latin typeface="Arial" panose="020B0604020202020204" pitchFamily="34" charset="0"/>
                <a:cs typeface="Arial" panose="020B0604020202020204" pitchFamily="34" charset="0"/>
              </a:rPr>
              <a:t> evaluated heart disease using    insufficient disability benefits questionnaires (DBQ’s). </a:t>
            </a:r>
          </a:p>
          <a:p>
            <a:pPr lvl="1"/>
            <a:r>
              <a:rPr lang="en-US" dirty="0">
                <a:latin typeface="Arial" panose="020B0604020202020204" pitchFamily="34" charset="0"/>
                <a:cs typeface="Arial" panose="020B0604020202020204" pitchFamily="34" charset="0"/>
              </a:rPr>
              <a:t>· VBA decision makers </a:t>
            </a:r>
            <a:r>
              <a:rPr lang="en-US" u="sng" dirty="0">
                <a:latin typeface="Arial" panose="020B0604020202020204" pitchFamily="34" charset="0"/>
                <a:cs typeface="Arial" panose="020B0604020202020204" pitchFamily="34" charset="0"/>
              </a:rPr>
              <a:t>inaccurately</a:t>
            </a:r>
            <a:r>
              <a:rPr lang="en-US" dirty="0">
                <a:latin typeface="Arial" panose="020B0604020202020204" pitchFamily="34" charset="0"/>
                <a:cs typeface="Arial" panose="020B0604020202020204" pitchFamily="34" charset="0"/>
              </a:rPr>
              <a:t> assigned disability evaluations for service-connected heart disease.</a:t>
            </a:r>
          </a:p>
          <a:p>
            <a:pPr lvl="1"/>
            <a:endParaRPr lang="en-US" dirty="0">
              <a:latin typeface="Arial" panose="020B0604020202020204" pitchFamily="34" charset="0"/>
              <a:cs typeface="Arial" panose="020B0604020202020204" pitchFamily="34" charset="0"/>
            </a:endParaRPr>
          </a:p>
          <a:p>
            <a:pPr lvl="1"/>
            <a:endParaRPr lang="en-US" b="1" i="1" dirty="0">
              <a:solidFill>
                <a:srgbClr val="FF0000"/>
              </a:solidFill>
              <a:latin typeface="Arial" panose="020B0604020202020204" pitchFamily="34" charset="0"/>
              <a:cs typeface="Arial" panose="020B0604020202020204" pitchFamily="34" charset="0"/>
            </a:endParaRPr>
          </a:p>
          <a:p>
            <a:pPr marL="457200" lvl="1" indent="0">
              <a:buNone/>
            </a:pPr>
            <a:r>
              <a:rPr lang="en-US" b="1" i="1" dirty="0">
                <a:solidFill>
                  <a:srgbClr val="FF0000"/>
                </a:solidFill>
                <a:latin typeface="Arial" panose="020B0604020202020204" pitchFamily="34" charset="0"/>
                <a:cs typeface="Arial" panose="020B0604020202020204" pitchFamily="34" charset="0"/>
              </a:rPr>
              <a:t>VETERANS NEED YOUR HELP!!!</a:t>
            </a:r>
          </a:p>
          <a:p>
            <a:pPr lvl="1"/>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C563D07-C179-42B6-9E5D-A85CD04341D5}"/>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Tree>
    <p:extLst>
      <p:ext uri="{BB962C8B-B14F-4D97-AF65-F5344CB8AC3E}">
        <p14:creationId xmlns:p14="http://schemas.microsoft.com/office/powerpoint/2010/main" val="414477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panose="020B0604020202020204" pitchFamily="34" charset="0"/>
                <a:cs typeface="Arial" panose="020B0604020202020204" pitchFamily="34" charset="0"/>
              </a:rPr>
              <a:t>Definitions</a:t>
            </a:r>
            <a:r>
              <a:rPr lang="en-US" dirty="0"/>
              <a:t>	</a:t>
            </a:r>
          </a:p>
        </p:txBody>
      </p:sp>
      <p:sp>
        <p:nvSpPr>
          <p:cNvPr id="2" name="Content Placeholder 1"/>
          <p:cNvSpPr>
            <a:spLocks noGrp="1"/>
          </p:cNvSpPr>
          <p:nvPr>
            <p:ph idx="1"/>
          </p:nvPr>
        </p:nvSpPr>
        <p:spPr>
          <a:xfrm>
            <a:off x="838200" y="1854200"/>
            <a:ext cx="10515600" cy="4351338"/>
          </a:xfrm>
        </p:spPr>
        <p:txBody>
          <a:bodyPr>
            <a:normAutofit/>
          </a:bodyPr>
          <a:lstStyle/>
          <a:p>
            <a:r>
              <a:rPr lang="en-US" sz="2400" dirty="0">
                <a:latin typeface="Arial" panose="020B0604020202020204" pitchFamily="34" charset="0"/>
                <a:cs typeface="Arial" panose="020B0604020202020204" pitchFamily="34" charset="0"/>
              </a:rPr>
              <a:t>Arrhythmia—irregular/abnormal heart beat</a:t>
            </a:r>
          </a:p>
          <a:p>
            <a:r>
              <a:rPr lang="en-US" sz="2400" dirty="0">
                <a:latin typeface="Arial" panose="020B0604020202020204" pitchFamily="34" charset="0"/>
                <a:cs typeface="Arial" panose="020B0604020202020204" pitchFamily="34" charset="0"/>
              </a:rPr>
              <a:t>Asymptomatic—showing no symptoms</a:t>
            </a:r>
          </a:p>
          <a:p>
            <a:r>
              <a:rPr lang="en-US" sz="2400" dirty="0">
                <a:latin typeface="Arial" panose="020B0604020202020204" pitchFamily="34" charset="0"/>
                <a:cs typeface="Arial" panose="020B0604020202020204" pitchFamily="34" charset="0"/>
              </a:rPr>
              <a:t>Bradycardia—slow heart rate (usually below 60 bpm)</a:t>
            </a:r>
          </a:p>
          <a:p>
            <a:r>
              <a:rPr lang="en-US" sz="2400" dirty="0">
                <a:latin typeface="Arial" panose="020B0604020202020204" pitchFamily="34" charset="0"/>
                <a:cs typeface="Arial" panose="020B0604020202020204" pitchFamily="34" charset="0"/>
              </a:rPr>
              <a:t>Claudication—blocked arteries causing pain, burning and limping</a:t>
            </a:r>
          </a:p>
          <a:p>
            <a:r>
              <a:rPr lang="en-US" sz="2400" dirty="0">
                <a:latin typeface="Arial" panose="020B0604020202020204" pitchFamily="34" charset="0"/>
                <a:cs typeface="Arial" panose="020B0604020202020204" pitchFamily="34" charset="0"/>
              </a:rPr>
              <a:t>Cor Pulmonale—condition causing right side of heart to fail</a:t>
            </a:r>
          </a:p>
          <a:p>
            <a:r>
              <a:rPr lang="en-US" sz="2400" dirty="0">
                <a:latin typeface="Arial" panose="020B0604020202020204" pitchFamily="34" charset="0"/>
                <a:cs typeface="Arial" panose="020B0604020202020204" pitchFamily="34" charset="0"/>
              </a:rPr>
              <a:t>ECG/EKG—electrocardiogram detects electrical activity</a:t>
            </a:r>
          </a:p>
          <a:p>
            <a:r>
              <a:rPr lang="en-US" sz="2400" dirty="0">
                <a:latin typeface="Arial" panose="020B0604020202020204" pitchFamily="34" charset="0"/>
                <a:cs typeface="Arial" panose="020B0604020202020204" pitchFamily="34" charset="0"/>
              </a:rPr>
              <a:t>Tachycardia—fast heart rate (usually 100+ bpm)</a:t>
            </a:r>
          </a:p>
        </p:txBody>
      </p:sp>
      <p:sp>
        <p:nvSpPr>
          <p:cNvPr id="3" name="Slide Number Placeholder 2"/>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4292809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0ABBE6-B6F0-47D7-8050-FCFFE3535762}"/>
              </a:ext>
            </a:extLst>
          </p:cNvPr>
          <p:cNvSpPr>
            <a:spLocks noGrp="1"/>
          </p:cNvSpPr>
          <p:nvPr>
            <p:ph type="ctrTitle"/>
          </p:nvPr>
        </p:nvSpPr>
        <p:spPr/>
        <p:txBody>
          <a:bodyPr>
            <a:normAutofit/>
          </a:bodyPr>
          <a:lstStyle/>
          <a:p>
            <a:r>
              <a:rPr lang="en-US" dirty="0">
                <a:latin typeface="Arial" panose="020B0604020202020204" pitchFamily="34" charset="0"/>
                <a:cs typeface="Arial" panose="020B0604020202020204" pitchFamily="34" charset="0"/>
              </a:rPr>
              <a:t>Diseases of the Arteries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Veins</a:t>
            </a:r>
          </a:p>
        </p:txBody>
      </p:sp>
      <p:sp>
        <p:nvSpPr>
          <p:cNvPr id="4" name="Slide Number Placeholder 3">
            <a:extLst>
              <a:ext uri="{FF2B5EF4-FFF2-40B4-BE49-F238E27FC236}">
                <a16:creationId xmlns:a16="http://schemas.microsoft.com/office/drawing/2014/main" id="{17A7B0D7-4F2D-46E7-BF4D-7EE76F41BBC7}"/>
              </a:ext>
            </a:extLst>
          </p:cNvPr>
          <p:cNvSpPr>
            <a:spLocks noGrp="1"/>
          </p:cNvSpPr>
          <p:nvPr>
            <p:ph type="sldNum" sz="quarter" idx="12"/>
          </p:nvPr>
        </p:nvSpPr>
        <p:spPr/>
        <p:txBody>
          <a:bodyPr/>
          <a:lstStyle/>
          <a:p>
            <a:fld id="{E2FB73DA-5FDE-45B5-BAA4-C61223CC44F6}" type="slidenum">
              <a:rPr lang="en-US" smtClean="0"/>
              <a:pPr/>
              <a:t>30</a:t>
            </a:fld>
            <a:endParaRPr lang="en-US" dirty="0"/>
          </a:p>
        </p:txBody>
      </p:sp>
      <p:pic>
        <p:nvPicPr>
          <p:cNvPr id="3" name="Picture 2">
            <a:extLst>
              <a:ext uri="{FF2B5EF4-FFF2-40B4-BE49-F238E27FC236}">
                <a16:creationId xmlns:a16="http://schemas.microsoft.com/office/drawing/2014/main" id="{30072026-54E0-48BD-9BD5-493025E4FA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33297" y="3602039"/>
            <a:ext cx="7614744" cy="2635926"/>
          </a:xfrm>
          <a:prstGeom prst="rect">
            <a:avLst/>
          </a:prstGeom>
        </p:spPr>
      </p:pic>
    </p:spTree>
    <p:extLst>
      <p:ext uri="{BB962C8B-B14F-4D97-AF65-F5344CB8AC3E}">
        <p14:creationId xmlns:p14="http://schemas.microsoft.com/office/powerpoint/2010/main" val="114215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D072-4F3F-4783-9593-AFEC8CE18B52}"/>
              </a:ext>
            </a:extLst>
          </p:cNvPr>
          <p:cNvSpPr>
            <a:spLocks noGrp="1"/>
          </p:cNvSpPr>
          <p:nvPr>
            <p:ph type="title"/>
          </p:nvPr>
        </p:nvSpPr>
        <p:spPr>
          <a:xfrm>
            <a:off x="838200" y="320040"/>
            <a:ext cx="10515600" cy="1505585"/>
          </a:xfrm>
        </p:spPr>
        <p:txBody>
          <a:bodyPr/>
          <a:lstStyle/>
          <a:p>
            <a:r>
              <a:rPr lang="en-US" dirty="0">
                <a:latin typeface="Arial" panose="020B0604020202020204" pitchFamily="34" charset="0"/>
                <a:cs typeface="Arial" panose="020B0604020202020204" pitchFamily="34" charset="0"/>
              </a:rPr>
              <a:t>DC 7110</a:t>
            </a:r>
          </a:p>
        </p:txBody>
      </p:sp>
      <p:sp>
        <p:nvSpPr>
          <p:cNvPr id="3" name="Content Placeholder 2">
            <a:extLst>
              <a:ext uri="{FF2B5EF4-FFF2-40B4-BE49-F238E27FC236}">
                <a16:creationId xmlns:a16="http://schemas.microsoft.com/office/drawing/2014/main" id="{307D390A-A626-4336-A4D4-AE88B015D201}"/>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7110 Aortic aneurysm: Ascending, thoracic, or abdominal:</a:t>
            </a:r>
          </a:p>
          <a:p>
            <a:pPr marL="0" indent="0">
              <a:buNone/>
            </a:pPr>
            <a:r>
              <a:rPr lang="en-US" dirty="0"/>
              <a:t>	</a:t>
            </a:r>
          </a:p>
          <a:p>
            <a:r>
              <a:rPr lang="en-US" sz="2400" dirty="0">
                <a:latin typeface="Arial" panose="020B0604020202020204" pitchFamily="34" charset="0"/>
                <a:cs typeface="Arial" panose="020B0604020202020204" pitchFamily="34" charset="0"/>
              </a:rPr>
              <a:t>Evaluate at 100 percent if the aneurysm is any one of the following: </a:t>
            </a:r>
          </a:p>
          <a:p>
            <a:pPr marL="0" indent="0">
              <a:lnSpc>
                <a:spcPct val="100000"/>
              </a:lnSpc>
              <a:buNone/>
            </a:pPr>
            <a:r>
              <a:rPr lang="en-US" sz="2400" dirty="0">
                <a:latin typeface="Arial" panose="020B0604020202020204" pitchFamily="34" charset="0"/>
                <a:cs typeface="Arial" panose="020B0604020202020204" pitchFamily="34" charset="0"/>
              </a:rPr>
              <a:t>	Five centimeters or larger in diameter; symptomatic </a:t>
            </a:r>
          </a:p>
          <a:p>
            <a:pPr marL="0" indent="0">
              <a:lnSpc>
                <a:spcPct val="100000"/>
              </a:lnSpc>
              <a:spcBef>
                <a:spcPts val="0"/>
              </a:spcBef>
              <a:buNone/>
            </a:pPr>
            <a:r>
              <a:rPr lang="en-US" sz="2400" dirty="0">
                <a:latin typeface="Arial" panose="020B0604020202020204" pitchFamily="34" charset="0"/>
                <a:cs typeface="Arial" panose="020B0604020202020204" pitchFamily="34" charset="0"/>
              </a:rPr>
              <a:t>	( e.g., precludes exertion); or requires surgery		100</a:t>
            </a:r>
          </a:p>
          <a:p>
            <a:r>
              <a:rPr lang="en-US" sz="2400" dirty="0">
                <a:latin typeface="Arial" panose="020B0604020202020204" pitchFamily="34" charset="0"/>
                <a:cs typeface="Arial" panose="020B0604020202020204" pitchFamily="34" charset="0"/>
              </a:rPr>
              <a:t>Otherwise								  0</a:t>
            </a:r>
          </a:p>
        </p:txBody>
      </p:sp>
      <p:sp>
        <p:nvSpPr>
          <p:cNvPr id="4" name="Slide Number Placeholder 3">
            <a:extLst>
              <a:ext uri="{FF2B5EF4-FFF2-40B4-BE49-F238E27FC236}">
                <a16:creationId xmlns:a16="http://schemas.microsoft.com/office/drawing/2014/main" id="{7FA2D239-73B4-4284-860A-D59CEE791257}"/>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Tree>
    <p:extLst>
      <p:ext uri="{BB962C8B-B14F-4D97-AF65-F5344CB8AC3E}">
        <p14:creationId xmlns:p14="http://schemas.microsoft.com/office/powerpoint/2010/main" val="2874796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95E4A35-3A2D-471C-86EE-486F1B9BFB8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63967" y="1274506"/>
            <a:ext cx="9064065" cy="4923543"/>
          </a:xfrm>
        </p:spPr>
      </p:pic>
      <p:sp>
        <p:nvSpPr>
          <p:cNvPr id="3" name="Slide Number Placeholder 2">
            <a:extLst>
              <a:ext uri="{FF2B5EF4-FFF2-40B4-BE49-F238E27FC236}">
                <a16:creationId xmlns:a16="http://schemas.microsoft.com/office/drawing/2014/main" id="{42F194C8-9361-428A-B952-C46942E1F9BE}"/>
              </a:ext>
            </a:extLst>
          </p:cNvPr>
          <p:cNvSpPr>
            <a:spLocks noGrp="1"/>
          </p:cNvSpPr>
          <p:nvPr>
            <p:ph type="sldNum" sz="quarter" idx="12"/>
          </p:nvPr>
        </p:nvSpPr>
        <p:spPr/>
        <p:txBody>
          <a:bodyPr/>
          <a:lstStyle/>
          <a:p>
            <a:fld id="{60B18D57-13A5-4968-950D-8FEF41FA4399}" type="slidenum">
              <a:rPr lang="en-US" smtClean="0"/>
              <a:t>32</a:t>
            </a:fld>
            <a:endParaRPr lang="en-US" dirty="0"/>
          </a:p>
        </p:txBody>
      </p:sp>
      <p:sp>
        <p:nvSpPr>
          <p:cNvPr id="4" name="Title 3">
            <a:extLst>
              <a:ext uri="{FF2B5EF4-FFF2-40B4-BE49-F238E27FC236}">
                <a16:creationId xmlns:a16="http://schemas.microsoft.com/office/drawing/2014/main" id="{9F85031D-BF98-438C-BA61-26C8898B3473}"/>
              </a:ext>
            </a:extLst>
          </p:cNvPr>
          <p:cNvSpPr>
            <a:spLocks noGrp="1"/>
          </p:cNvSpPr>
          <p:nvPr>
            <p:ph type="title"/>
          </p:nvPr>
        </p:nvSpPr>
        <p:spPr/>
        <p:txBody>
          <a:bodyPr/>
          <a:lstStyle/>
          <a:p>
            <a:r>
              <a:rPr lang="en-US" sz="4400" dirty="0"/>
              <a:t> Aneurysms</a:t>
            </a:r>
          </a:p>
        </p:txBody>
      </p:sp>
    </p:spTree>
    <p:extLst>
      <p:ext uri="{BB962C8B-B14F-4D97-AF65-F5344CB8AC3E}">
        <p14:creationId xmlns:p14="http://schemas.microsoft.com/office/powerpoint/2010/main" val="2905545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B6C6-6518-4DC2-949E-0F9042B899C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7110  (continued)</a:t>
            </a:r>
          </a:p>
        </p:txBody>
      </p:sp>
      <p:sp>
        <p:nvSpPr>
          <p:cNvPr id="3" name="Content Placeholder 2">
            <a:extLst>
              <a:ext uri="{FF2B5EF4-FFF2-40B4-BE49-F238E27FC236}">
                <a16:creationId xmlns:a16="http://schemas.microsoft.com/office/drawing/2014/main" id="{DAC614B4-6DE3-4187-81CB-FAC07BCAB2D5}"/>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Evaluate non-cardiovascular residuals of surgical correction according to organ systems affected.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Note: When surgery is required, a 100-percent evaluation begins on the date a physician recommends surgical correction with a mandatory VA examination six months following hospital discharge. Evaluate post-surgical residuals under the </a:t>
            </a:r>
            <a:r>
              <a:rPr lang="en-US" u="sng" dirty="0">
                <a:latin typeface="Arial" panose="020B0604020202020204" pitchFamily="34" charset="0"/>
                <a:cs typeface="Arial" panose="020B0604020202020204" pitchFamily="34" charset="0"/>
              </a:rPr>
              <a:t>General Rating Formula</a:t>
            </a:r>
            <a:r>
              <a:rPr lang="en-US" dirty="0">
                <a:latin typeface="Arial" panose="020B0604020202020204" pitchFamily="34" charset="0"/>
                <a:cs typeface="Arial" panose="020B0604020202020204" pitchFamily="34" charset="0"/>
              </a:rPr>
              <a:t>. Any change in evaluation based upon that or any subsequent examination shall be subject to the provisions of § 3.105(e) of this chapter.</a:t>
            </a:r>
          </a:p>
          <a:p>
            <a:endParaRPr lang="en-US" dirty="0"/>
          </a:p>
        </p:txBody>
      </p:sp>
      <p:sp>
        <p:nvSpPr>
          <p:cNvPr id="4" name="Slide Number Placeholder 3">
            <a:extLst>
              <a:ext uri="{FF2B5EF4-FFF2-40B4-BE49-F238E27FC236}">
                <a16:creationId xmlns:a16="http://schemas.microsoft.com/office/drawing/2014/main" id="{CA719299-6F0E-42F6-80F8-B88A11782A90}"/>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Tree>
    <p:extLst>
      <p:ext uri="{BB962C8B-B14F-4D97-AF65-F5344CB8AC3E}">
        <p14:creationId xmlns:p14="http://schemas.microsoft.com/office/powerpoint/2010/main" val="1297761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EA1A-8223-447A-A29C-1801A966F2B8}"/>
              </a:ext>
            </a:extLst>
          </p:cNvPr>
          <p:cNvSpPr>
            <a:spLocks noGrp="1"/>
          </p:cNvSpPr>
          <p:nvPr>
            <p:ph type="title"/>
          </p:nvPr>
        </p:nvSpPr>
        <p:spPr>
          <a:xfrm>
            <a:off x="838200" y="320675"/>
            <a:ext cx="10515600" cy="1325563"/>
          </a:xfrm>
        </p:spPr>
        <p:txBody>
          <a:bodyPr/>
          <a:lstStyle/>
          <a:p>
            <a:r>
              <a:rPr lang="en-US" dirty="0">
                <a:latin typeface="Arial" panose="020B0604020202020204" pitchFamily="34" charset="0"/>
                <a:cs typeface="Arial" panose="020B0604020202020204" pitchFamily="34" charset="0"/>
              </a:rPr>
              <a:t>DC 7111</a:t>
            </a:r>
          </a:p>
        </p:txBody>
      </p:sp>
      <p:sp>
        <p:nvSpPr>
          <p:cNvPr id="3" name="Content Placeholder 2">
            <a:extLst>
              <a:ext uri="{FF2B5EF4-FFF2-40B4-BE49-F238E27FC236}">
                <a16:creationId xmlns:a16="http://schemas.microsoft.com/office/drawing/2014/main" id="{1A9964FC-166A-4C3B-A85B-67924DF5C264}"/>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7111 Aneurysm, any large artery:	</a:t>
            </a:r>
          </a:p>
          <a:p>
            <a:r>
              <a:rPr lang="en-US" sz="2400" dirty="0">
                <a:latin typeface="Arial" panose="020B0604020202020204" pitchFamily="34" charset="0"/>
                <a:cs typeface="Arial" panose="020B0604020202020204" pitchFamily="34" charset="0"/>
              </a:rPr>
              <a:t>If symptomatic; or, for the period beginning on the date a physician recommends surgical correction and continuing for six months </a:t>
            </a:r>
          </a:p>
          <a:p>
            <a:pPr marL="0" indent="0">
              <a:lnSpc>
                <a:spcPct val="110000"/>
              </a:lnSpc>
              <a:spcBef>
                <a:spcPts val="0"/>
              </a:spcBef>
              <a:buNone/>
            </a:pPr>
            <a:r>
              <a:rPr lang="en-US" sz="2400" dirty="0">
                <a:latin typeface="Arial" panose="020B0604020202020204" pitchFamily="34" charset="0"/>
                <a:cs typeface="Arial" panose="020B0604020202020204" pitchFamily="34" charset="0"/>
              </a:rPr>
              <a:t>  	following discharge from inpatient hospital admission for </a:t>
            </a:r>
          </a:p>
          <a:p>
            <a:pPr marL="0" indent="0">
              <a:lnSpc>
                <a:spcPct val="110000"/>
              </a:lnSpc>
              <a:spcBef>
                <a:spcPts val="0"/>
              </a:spcBef>
              <a:buNone/>
            </a:pPr>
            <a:r>
              <a:rPr lang="en-US" sz="2400" dirty="0">
                <a:latin typeface="Arial" panose="020B0604020202020204" pitchFamily="34" charset="0"/>
                <a:cs typeface="Arial" panose="020B0604020202020204" pitchFamily="34" charset="0"/>
              </a:rPr>
              <a:t>	surgical correction							100</a:t>
            </a:r>
          </a:p>
          <a:p>
            <a:r>
              <a:rPr lang="en-US" sz="2400" dirty="0">
                <a:latin typeface="Arial" panose="020B0604020202020204" pitchFamily="34" charset="0"/>
                <a:cs typeface="Arial" panose="020B0604020202020204" pitchFamily="34" charset="0"/>
              </a:rPr>
              <a:t>Following surgery: Evaluate under DC 7114 (peripheral arterial disease).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Note: Six months following discharge from inpatient hospitalization for surgery, determine the appropriate disability rating by mandatory VA examination. Any change in evaluation based upon that or any subsequent examination shall be subject to the provisions of § 3.105(e) of this chapter.</a:t>
            </a:r>
          </a:p>
        </p:txBody>
      </p:sp>
      <p:sp>
        <p:nvSpPr>
          <p:cNvPr id="4" name="Slide Number Placeholder 3">
            <a:extLst>
              <a:ext uri="{FF2B5EF4-FFF2-40B4-BE49-F238E27FC236}">
                <a16:creationId xmlns:a16="http://schemas.microsoft.com/office/drawing/2014/main" id="{1DF97AB0-9180-45DF-9F8B-E4D738AA2A3C}"/>
              </a:ext>
            </a:extLst>
          </p:cNvPr>
          <p:cNvSpPr>
            <a:spLocks noGrp="1"/>
          </p:cNvSpPr>
          <p:nvPr>
            <p:ph type="sldNum" sz="quarter" idx="12"/>
          </p:nvPr>
        </p:nvSpPr>
        <p:spPr/>
        <p:txBody>
          <a:bodyPr/>
          <a:lstStyle/>
          <a:p>
            <a:fld id="{E2FB73DA-5FDE-45B5-BAA4-C61223CC44F6}" type="slidenum">
              <a:rPr lang="en-US" smtClean="0"/>
              <a:pPr/>
              <a:t>34</a:t>
            </a:fld>
            <a:endParaRPr lang="en-US" dirty="0"/>
          </a:p>
        </p:txBody>
      </p:sp>
    </p:spTree>
    <p:extLst>
      <p:ext uri="{BB962C8B-B14F-4D97-AF65-F5344CB8AC3E}">
        <p14:creationId xmlns:p14="http://schemas.microsoft.com/office/powerpoint/2010/main" val="515555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3D96-8F37-4490-87D3-A466F278F3A8}"/>
              </a:ext>
            </a:extLst>
          </p:cNvPr>
          <p:cNvSpPr>
            <a:spLocks noGrp="1"/>
          </p:cNvSpPr>
          <p:nvPr>
            <p:ph type="title"/>
          </p:nvPr>
        </p:nvSpPr>
        <p:spPr/>
        <p:txBody>
          <a:bodyPr/>
          <a:lstStyle/>
          <a:p>
            <a:r>
              <a:rPr lang="en-US" dirty="0"/>
              <a:t>DC 7113</a:t>
            </a:r>
          </a:p>
        </p:txBody>
      </p:sp>
      <p:sp>
        <p:nvSpPr>
          <p:cNvPr id="3" name="Content Placeholder 2">
            <a:extLst>
              <a:ext uri="{FF2B5EF4-FFF2-40B4-BE49-F238E27FC236}">
                <a16:creationId xmlns:a16="http://schemas.microsoft.com/office/drawing/2014/main" id="{1394CF9A-C5C9-4C2E-B92A-302105F1E929}"/>
              </a:ext>
            </a:extLst>
          </p:cNvPr>
          <p:cNvSpPr>
            <a:spLocks noGrp="1"/>
          </p:cNvSpPr>
          <p:nvPr>
            <p:ph idx="1"/>
          </p:nvPr>
        </p:nvSpPr>
        <p:spPr>
          <a:xfrm>
            <a:off x="838200" y="1825624"/>
            <a:ext cx="10515600" cy="4530725"/>
          </a:xfrm>
        </p:spPr>
        <p:txBody>
          <a:bodyPr>
            <a:noAutofit/>
          </a:bodyPr>
          <a:lstStyle/>
          <a:p>
            <a:r>
              <a:rPr lang="en-US" dirty="0">
                <a:latin typeface="Arial" panose="020B0604020202020204" pitchFamily="34" charset="0"/>
                <a:cs typeface="Arial" panose="020B0604020202020204" pitchFamily="34" charset="0"/>
              </a:rPr>
              <a:t>7113 Arteriovenous fistula, traumatic:	</a:t>
            </a:r>
          </a:p>
          <a:p>
            <a:r>
              <a:rPr lang="en-US" sz="2200" dirty="0">
                <a:latin typeface="Arial" panose="020B0604020202020204" pitchFamily="34" charset="0"/>
                <a:cs typeface="Arial" panose="020B0604020202020204" pitchFamily="34" charset="0"/>
              </a:rPr>
              <a:t>With high-output heart failure					100</a:t>
            </a:r>
          </a:p>
          <a:p>
            <a:r>
              <a:rPr lang="en-US" sz="2200" dirty="0">
                <a:latin typeface="Arial" panose="020B0604020202020204" pitchFamily="34" charset="0"/>
                <a:cs typeface="Arial" panose="020B0604020202020204" pitchFamily="34" charset="0"/>
              </a:rPr>
              <a:t>Without heart failure but with enlarged heart, wide pulse </a:t>
            </a:r>
          </a:p>
          <a:p>
            <a:pPr marL="0" indent="0">
              <a:buNone/>
            </a:pPr>
            <a:r>
              <a:rPr lang="en-US" sz="2200" dirty="0">
                <a:latin typeface="Arial" panose="020B0604020202020204" pitchFamily="34" charset="0"/>
                <a:cs typeface="Arial" panose="020B0604020202020204" pitchFamily="34" charset="0"/>
              </a:rPr>
              <a:t>	pressure, and tachycardia					 60</a:t>
            </a:r>
          </a:p>
          <a:p>
            <a:r>
              <a:rPr lang="en-US" sz="2200" dirty="0">
                <a:latin typeface="Arial" panose="020B0604020202020204" pitchFamily="34" charset="0"/>
                <a:cs typeface="Arial" panose="020B0604020202020204" pitchFamily="34" charset="0"/>
              </a:rPr>
              <a:t>Without cardiac involvement but with chronic edema, </a:t>
            </a:r>
          </a:p>
          <a:p>
            <a:pPr marL="0" indent="0">
              <a:buNone/>
            </a:pPr>
            <a:r>
              <a:rPr lang="en-US" sz="2200" dirty="0">
                <a:latin typeface="Arial" panose="020B0604020202020204" pitchFamily="34" charset="0"/>
                <a:cs typeface="Arial" panose="020B0604020202020204" pitchFamily="34" charset="0"/>
              </a:rPr>
              <a:t>	stasis dermatitis, and either ulceration or cellulitis:	</a:t>
            </a:r>
          </a:p>
          <a:p>
            <a:pPr lvl="2"/>
            <a:r>
              <a:rPr lang="en-US" sz="2200" dirty="0">
                <a:latin typeface="Arial" panose="020B0604020202020204" pitchFamily="34" charset="0"/>
                <a:cs typeface="Arial" panose="020B0604020202020204" pitchFamily="34" charset="0"/>
              </a:rPr>
              <a:t>Lower extremity						50</a:t>
            </a:r>
          </a:p>
          <a:p>
            <a:pPr lvl="2"/>
            <a:r>
              <a:rPr lang="en-US" sz="2200" dirty="0">
                <a:latin typeface="Arial" panose="020B0604020202020204" pitchFamily="34" charset="0"/>
                <a:cs typeface="Arial" panose="020B0604020202020204" pitchFamily="34" charset="0"/>
              </a:rPr>
              <a:t>Upper extremity						40</a:t>
            </a:r>
          </a:p>
          <a:p>
            <a:r>
              <a:rPr lang="en-US" sz="2200" dirty="0">
                <a:latin typeface="Arial" panose="020B0604020202020204" pitchFamily="34" charset="0"/>
                <a:cs typeface="Arial" panose="020B0604020202020204" pitchFamily="34" charset="0"/>
              </a:rPr>
              <a:t>Without cardiac involvement but with chronic edema or stasis dermatitis:	</a:t>
            </a:r>
          </a:p>
          <a:p>
            <a:pPr lvl="2"/>
            <a:r>
              <a:rPr lang="en-US" sz="2200" dirty="0">
                <a:latin typeface="Arial" panose="020B0604020202020204" pitchFamily="34" charset="0"/>
                <a:cs typeface="Arial" panose="020B0604020202020204" pitchFamily="34" charset="0"/>
              </a:rPr>
              <a:t>Lower extremity						30</a:t>
            </a:r>
          </a:p>
          <a:p>
            <a:pPr lvl="2"/>
            <a:r>
              <a:rPr lang="en-US" sz="2200" dirty="0">
                <a:latin typeface="Arial" panose="020B0604020202020204" pitchFamily="34" charset="0"/>
                <a:cs typeface="Arial" panose="020B0604020202020204" pitchFamily="34" charset="0"/>
              </a:rPr>
              <a:t>Upper extremity						20</a:t>
            </a:r>
          </a:p>
        </p:txBody>
      </p:sp>
      <p:sp>
        <p:nvSpPr>
          <p:cNvPr id="4" name="Slide Number Placeholder 3">
            <a:extLst>
              <a:ext uri="{FF2B5EF4-FFF2-40B4-BE49-F238E27FC236}">
                <a16:creationId xmlns:a16="http://schemas.microsoft.com/office/drawing/2014/main" id="{773626B9-B515-4E0E-AA08-4F17BB0C3F11}"/>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Tree>
    <p:extLst>
      <p:ext uri="{BB962C8B-B14F-4D97-AF65-F5344CB8AC3E}">
        <p14:creationId xmlns:p14="http://schemas.microsoft.com/office/powerpoint/2010/main" val="238690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A5E0-4FEC-4CC5-BD3F-8EE7E32AD7F8}"/>
              </a:ext>
            </a:extLst>
          </p:cNvPr>
          <p:cNvSpPr>
            <a:spLocks noGrp="1"/>
          </p:cNvSpPr>
          <p:nvPr>
            <p:ph type="title"/>
          </p:nvPr>
        </p:nvSpPr>
        <p:spPr/>
        <p:txBody>
          <a:bodyPr/>
          <a:lstStyle/>
          <a:p>
            <a:r>
              <a:rPr lang="en-US" dirty="0"/>
              <a:t>DC 7113 (continued)</a:t>
            </a:r>
          </a:p>
        </p:txBody>
      </p:sp>
      <p:sp>
        <p:nvSpPr>
          <p:cNvPr id="3" name="Content Placeholder 2">
            <a:extLst>
              <a:ext uri="{FF2B5EF4-FFF2-40B4-BE49-F238E27FC236}">
                <a16:creationId xmlns:a16="http://schemas.microsoft.com/office/drawing/2014/main" id="{BA34F338-E7F3-40C5-B82D-07638BAB365C}"/>
              </a:ext>
            </a:extLst>
          </p:cNvPr>
          <p:cNvSpPr>
            <a:spLocks noGrp="1"/>
          </p:cNvSpPr>
          <p:nvPr>
            <p:ph idx="1"/>
          </p:nvPr>
        </p:nvSpPr>
        <p:spPr/>
        <p:txBody>
          <a:bodyPr/>
          <a:lstStyle/>
          <a:p>
            <a:r>
              <a:rPr lang="en-US" dirty="0"/>
              <a:t>Stasis dermatitis</a:t>
            </a:r>
          </a:p>
          <a:p>
            <a:endParaRPr lang="en-US" dirty="0"/>
          </a:p>
          <a:p>
            <a:endParaRPr lang="en-US" dirty="0"/>
          </a:p>
        </p:txBody>
      </p:sp>
      <p:sp>
        <p:nvSpPr>
          <p:cNvPr id="4" name="Slide Number Placeholder 3">
            <a:extLst>
              <a:ext uri="{FF2B5EF4-FFF2-40B4-BE49-F238E27FC236}">
                <a16:creationId xmlns:a16="http://schemas.microsoft.com/office/drawing/2014/main" id="{E9BCADC1-B161-4820-B71B-B0616D5E6204}"/>
              </a:ext>
            </a:extLst>
          </p:cNvPr>
          <p:cNvSpPr>
            <a:spLocks noGrp="1"/>
          </p:cNvSpPr>
          <p:nvPr>
            <p:ph type="sldNum" sz="quarter" idx="12"/>
          </p:nvPr>
        </p:nvSpPr>
        <p:spPr/>
        <p:txBody>
          <a:bodyPr/>
          <a:lstStyle/>
          <a:p>
            <a:fld id="{E2FB73DA-5FDE-45B5-BAA4-C61223CC44F6}" type="slidenum">
              <a:rPr lang="en-US" smtClean="0"/>
              <a:pPr/>
              <a:t>36</a:t>
            </a:fld>
            <a:endParaRPr lang="en-US" dirty="0"/>
          </a:p>
        </p:txBody>
      </p:sp>
      <p:pic>
        <p:nvPicPr>
          <p:cNvPr id="6" name="Picture 5">
            <a:extLst>
              <a:ext uri="{FF2B5EF4-FFF2-40B4-BE49-F238E27FC236}">
                <a16:creationId xmlns:a16="http://schemas.microsoft.com/office/drawing/2014/main" id="{C2E60E9F-9ED5-4CDF-A700-B57547565A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4951" y="1576387"/>
            <a:ext cx="4251948" cy="4600575"/>
          </a:xfrm>
          <a:prstGeom prst="rect">
            <a:avLst/>
          </a:prstGeom>
        </p:spPr>
      </p:pic>
    </p:spTree>
    <p:extLst>
      <p:ext uri="{BB962C8B-B14F-4D97-AF65-F5344CB8AC3E}">
        <p14:creationId xmlns:p14="http://schemas.microsoft.com/office/powerpoint/2010/main" val="609300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BF1B-C7F4-4CBC-9168-F9ADA9B03B79}"/>
              </a:ext>
            </a:extLst>
          </p:cNvPr>
          <p:cNvSpPr>
            <a:spLocks noGrp="1"/>
          </p:cNvSpPr>
          <p:nvPr>
            <p:ph type="title"/>
          </p:nvPr>
        </p:nvSpPr>
        <p:spPr>
          <a:xfrm>
            <a:off x="838200" y="320675"/>
            <a:ext cx="10515600" cy="1325563"/>
          </a:xfrm>
        </p:spPr>
        <p:txBody>
          <a:bodyPr/>
          <a:lstStyle/>
          <a:p>
            <a:r>
              <a:rPr lang="en-US" dirty="0">
                <a:latin typeface="Arial" panose="020B0604020202020204" pitchFamily="34" charset="0"/>
                <a:cs typeface="Arial" panose="020B0604020202020204" pitchFamily="34" charset="0"/>
              </a:rPr>
              <a:t>DC 7114</a:t>
            </a:r>
          </a:p>
        </p:txBody>
      </p:sp>
      <p:sp>
        <p:nvSpPr>
          <p:cNvPr id="3" name="Content Placeholder 2">
            <a:extLst>
              <a:ext uri="{FF2B5EF4-FFF2-40B4-BE49-F238E27FC236}">
                <a16:creationId xmlns:a16="http://schemas.microsoft.com/office/drawing/2014/main" id="{1C5774A3-EBC4-49D4-A7D1-5D77C2EBF55E}"/>
              </a:ext>
            </a:extLst>
          </p:cNvPr>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7114 Peripheral arterial disease:</a:t>
            </a:r>
          </a:p>
          <a:p>
            <a:pPr marL="0" indent="0">
              <a:buNone/>
            </a:pPr>
            <a:r>
              <a:rPr lang="en-US" dirty="0"/>
              <a:t>	</a:t>
            </a:r>
          </a:p>
          <a:p>
            <a:r>
              <a:rPr lang="en-US" sz="2600" dirty="0">
                <a:latin typeface="Arial" panose="020B0604020202020204" pitchFamily="34" charset="0"/>
                <a:cs typeface="Arial" panose="020B0604020202020204" pitchFamily="34" charset="0"/>
              </a:rPr>
              <a:t>At least one of the following: Ankle/brachial index less than</a:t>
            </a:r>
          </a:p>
          <a:p>
            <a:pPr marL="0" indent="0">
              <a:buNone/>
            </a:pPr>
            <a:r>
              <a:rPr lang="en-US" sz="2600" dirty="0">
                <a:latin typeface="Arial" panose="020B0604020202020204" pitchFamily="34" charset="0"/>
                <a:cs typeface="Arial" panose="020B0604020202020204" pitchFamily="34" charset="0"/>
              </a:rPr>
              <a:t>   or equal to 0.39; ankle pressure less than 50 mm Hg; </a:t>
            </a:r>
          </a:p>
          <a:p>
            <a:pPr marL="0" indent="0">
              <a:buNone/>
            </a:pPr>
            <a:r>
              <a:rPr lang="en-US" sz="2600" dirty="0">
                <a:latin typeface="Arial" panose="020B0604020202020204" pitchFamily="34" charset="0"/>
                <a:cs typeface="Arial" panose="020B0604020202020204" pitchFamily="34" charset="0"/>
              </a:rPr>
              <a:t>   toe pressure less than 30 mm Hg; or transcutaneous oxygen</a:t>
            </a:r>
          </a:p>
          <a:p>
            <a:pPr marL="0" indent="0">
              <a:buNone/>
            </a:pPr>
            <a:r>
              <a:rPr lang="en-US" sz="2600" dirty="0">
                <a:latin typeface="Arial" panose="020B0604020202020204" pitchFamily="34" charset="0"/>
                <a:cs typeface="Arial" panose="020B0604020202020204" pitchFamily="34" charset="0"/>
              </a:rPr>
              <a:t>   tension less than 30 mm Hg						100</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At least one of the following: Ankle/brachial index of 0.40-0.53; </a:t>
            </a:r>
          </a:p>
          <a:p>
            <a:pPr marL="0" indent="0">
              <a:buNone/>
            </a:pPr>
            <a:r>
              <a:rPr lang="en-US" sz="2600" dirty="0">
                <a:latin typeface="Arial" panose="020B0604020202020204" pitchFamily="34" charset="0"/>
                <a:cs typeface="Arial" panose="020B0604020202020204" pitchFamily="34" charset="0"/>
              </a:rPr>
              <a:t>   ankle pressure of 50-65 mm Hg; toe pressure of 30-39 mm Hg; </a:t>
            </a:r>
          </a:p>
          <a:p>
            <a:pPr marL="0" indent="0">
              <a:buNone/>
            </a:pPr>
            <a:r>
              <a:rPr lang="en-US" sz="2600" dirty="0">
                <a:latin typeface="Arial" panose="020B0604020202020204" pitchFamily="34" charset="0"/>
                <a:cs typeface="Arial" panose="020B0604020202020204" pitchFamily="34" charset="0"/>
              </a:rPr>
              <a:t>   or transcutaneous oxygen tension of 30-39 mm Hg			60</a:t>
            </a:r>
          </a:p>
        </p:txBody>
      </p:sp>
      <p:sp>
        <p:nvSpPr>
          <p:cNvPr id="4" name="Slide Number Placeholder 3">
            <a:extLst>
              <a:ext uri="{FF2B5EF4-FFF2-40B4-BE49-F238E27FC236}">
                <a16:creationId xmlns:a16="http://schemas.microsoft.com/office/drawing/2014/main" id="{0B2CFC7F-C51E-4BA3-9285-00A567D121F6}"/>
              </a:ext>
            </a:extLst>
          </p:cNvPr>
          <p:cNvSpPr>
            <a:spLocks noGrp="1"/>
          </p:cNvSpPr>
          <p:nvPr>
            <p:ph type="sldNum" sz="quarter" idx="12"/>
          </p:nvPr>
        </p:nvSpPr>
        <p:spPr/>
        <p:txBody>
          <a:bodyPr/>
          <a:lstStyle/>
          <a:p>
            <a:fld id="{E2FB73DA-5FDE-45B5-BAA4-C61223CC44F6}" type="slidenum">
              <a:rPr lang="en-US" smtClean="0"/>
              <a:pPr/>
              <a:t>37</a:t>
            </a:fld>
            <a:endParaRPr lang="en-US" dirty="0"/>
          </a:p>
        </p:txBody>
      </p:sp>
    </p:spTree>
    <p:extLst>
      <p:ext uri="{BB962C8B-B14F-4D97-AF65-F5344CB8AC3E}">
        <p14:creationId xmlns:p14="http://schemas.microsoft.com/office/powerpoint/2010/main" val="3312797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B136-EEF1-4094-8EED-CBEB9CA39A8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7114 (continued)</a:t>
            </a:r>
          </a:p>
        </p:txBody>
      </p:sp>
      <p:sp>
        <p:nvSpPr>
          <p:cNvPr id="3" name="Content Placeholder 2">
            <a:extLst>
              <a:ext uri="{FF2B5EF4-FFF2-40B4-BE49-F238E27FC236}">
                <a16:creationId xmlns:a16="http://schemas.microsoft.com/office/drawing/2014/main" id="{AE247C20-F1B2-4A5D-9F83-978D652C66A8}"/>
              </a:ext>
            </a:extLst>
          </p:cNvPr>
          <p:cNvSpPr>
            <a:spLocks noGrp="1"/>
          </p:cNvSpPr>
          <p:nvPr>
            <p:ph idx="1"/>
          </p:nvPr>
        </p:nvSpPr>
        <p:spPr/>
        <p:txBody>
          <a:bodyPr/>
          <a:lstStyle/>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At least one of the following: Ankle/brachial index of </a:t>
            </a:r>
          </a:p>
          <a:p>
            <a:pPr marL="0" indent="0">
              <a:buNone/>
            </a:pPr>
            <a:r>
              <a:rPr lang="en-US" sz="2600" dirty="0">
                <a:latin typeface="Arial" panose="020B0604020202020204" pitchFamily="34" charset="0"/>
                <a:cs typeface="Arial" panose="020B0604020202020204" pitchFamily="34" charset="0"/>
              </a:rPr>
              <a:t>  ankle pressure of 66-83 mm Hg; toe pressure of40-49 mm Hg;  </a:t>
            </a:r>
          </a:p>
          <a:p>
            <a:pPr marL="0" indent="0">
              <a:buNone/>
            </a:pPr>
            <a:r>
              <a:rPr lang="en-US" sz="2600" dirty="0">
                <a:latin typeface="Arial" panose="020B0604020202020204" pitchFamily="34" charset="0"/>
                <a:cs typeface="Arial" panose="020B0604020202020204" pitchFamily="34" charset="0"/>
              </a:rPr>
              <a:t>  or transcutaneous oxygen tension of 40-49 mm Hg		40</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At least one of the following: Ankle/brachial index of 0.67-0.79; </a:t>
            </a:r>
          </a:p>
          <a:p>
            <a:pPr marL="0" indent="0">
              <a:buNone/>
            </a:pPr>
            <a:r>
              <a:rPr lang="en-US" sz="2600" dirty="0">
                <a:latin typeface="Arial" panose="020B0604020202020204" pitchFamily="34" charset="0"/>
                <a:cs typeface="Arial" panose="020B0604020202020204" pitchFamily="34" charset="0"/>
              </a:rPr>
              <a:t>   ankle pressure of 84-99 mm Hg; toe pressure of 50-59 mm Hg; </a:t>
            </a:r>
          </a:p>
          <a:p>
            <a:pPr marL="0" indent="0">
              <a:buNone/>
            </a:pPr>
            <a:r>
              <a:rPr lang="en-US" sz="2600" dirty="0">
                <a:latin typeface="Arial" panose="020B0604020202020204" pitchFamily="34" charset="0"/>
                <a:cs typeface="Arial" panose="020B0604020202020204" pitchFamily="34" charset="0"/>
              </a:rPr>
              <a:t>  or transcutaneous oxygen tension of 50-59 mm Hg		20</a:t>
            </a:r>
          </a:p>
          <a:p>
            <a:endParaRPr lang="en-US" dirty="0"/>
          </a:p>
        </p:txBody>
      </p:sp>
      <p:sp>
        <p:nvSpPr>
          <p:cNvPr id="4" name="Slide Number Placeholder 3">
            <a:extLst>
              <a:ext uri="{FF2B5EF4-FFF2-40B4-BE49-F238E27FC236}">
                <a16:creationId xmlns:a16="http://schemas.microsoft.com/office/drawing/2014/main" id="{C68D5504-7073-4C50-967F-75DF1F205F14}"/>
              </a:ext>
            </a:extLst>
          </p:cNvPr>
          <p:cNvSpPr>
            <a:spLocks noGrp="1"/>
          </p:cNvSpPr>
          <p:nvPr>
            <p:ph type="sldNum" sz="quarter" idx="12"/>
          </p:nvPr>
        </p:nvSpPr>
        <p:spPr/>
        <p:txBody>
          <a:bodyPr/>
          <a:lstStyle/>
          <a:p>
            <a:fld id="{E2FB73DA-5FDE-45B5-BAA4-C61223CC44F6}" type="slidenum">
              <a:rPr lang="en-US" smtClean="0"/>
              <a:pPr/>
              <a:t>38</a:t>
            </a:fld>
            <a:endParaRPr lang="en-US" dirty="0"/>
          </a:p>
        </p:txBody>
      </p:sp>
    </p:spTree>
    <p:extLst>
      <p:ext uri="{BB962C8B-B14F-4D97-AF65-F5344CB8AC3E}">
        <p14:creationId xmlns:p14="http://schemas.microsoft.com/office/powerpoint/2010/main" val="884251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EC97-FE95-4F04-82FE-3B2A40FD163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7114 (continued)</a:t>
            </a:r>
          </a:p>
        </p:txBody>
      </p:sp>
      <p:sp>
        <p:nvSpPr>
          <p:cNvPr id="3" name="Content Placeholder 2">
            <a:extLst>
              <a:ext uri="{FF2B5EF4-FFF2-40B4-BE49-F238E27FC236}">
                <a16:creationId xmlns:a16="http://schemas.microsoft.com/office/drawing/2014/main" id="{23C32706-D37E-4DB7-AD99-9375450EDC0F}"/>
              </a:ext>
            </a:extLst>
          </p:cNvPr>
          <p:cNvSpPr>
            <a:spLocks noGrp="1"/>
          </p:cNvSpPr>
          <p:nvPr>
            <p:ph idx="1"/>
          </p:nvPr>
        </p:nvSpPr>
        <p:spPr>
          <a:xfrm>
            <a:off x="838200" y="1514126"/>
            <a:ext cx="10515600" cy="4351338"/>
          </a:xfrm>
        </p:spPr>
        <p:txBody>
          <a:bodyPr>
            <a:noAutofit/>
          </a:bodyPr>
          <a:lstStyle/>
          <a:p>
            <a:r>
              <a:rPr lang="en-US" sz="2600" dirty="0">
                <a:latin typeface="Arial" panose="020B0604020202020204" pitchFamily="34" charset="0"/>
                <a:cs typeface="Arial" panose="020B0604020202020204" pitchFamily="34" charset="0"/>
              </a:rPr>
              <a:t>Note (1): The ankle/brachial index (ABI) is the ratio of the systolic blood pressure at the ankle divided by the simultaneous brachial artery systolic blood pressure. For the purposes of this diagnostic code, normal ABI will be greater than or equal to 0.80. </a:t>
            </a:r>
          </a:p>
          <a:p>
            <a:r>
              <a:rPr lang="en-US" sz="2600" dirty="0">
                <a:latin typeface="Arial" panose="020B0604020202020204" pitchFamily="34" charset="0"/>
                <a:cs typeface="Arial" panose="020B0604020202020204" pitchFamily="34" charset="0"/>
              </a:rPr>
              <a:t>The ankle pressure (AP) is the systolic blood pressure measured at the ankle. Normal AP is greater than or equal to 100 mm Hg. </a:t>
            </a:r>
          </a:p>
          <a:p>
            <a:r>
              <a:rPr lang="en-US" sz="2600" dirty="0">
                <a:latin typeface="Arial" panose="020B0604020202020204" pitchFamily="34" charset="0"/>
                <a:cs typeface="Arial" panose="020B0604020202020204" pitchFamily="34" charset="0"/>
              </a:rPr>
              <a:t>The toe pressure (TP) is the systolic blood pressure measured at the great toe. Normal TP is greater than or equal to 60 mm Hg. </a:t>
            </a:r>
          </a:p>
          <a:p>
            <a:r>
              <a:rPr lang="en-US" sz="2600" dirty="0">
                <a:latin typeface="Arial" panose="020B0604020202020204" pitchFamily="34" charset="0"/>
                <a:cs typeface="Arial" panose="020B0604020202020204" pitchFamily="34" charset="0"/>
              </a:rPr>
              <a:t>Transcutaneous oxygen tension (T c PO 2 ) is measured at the first intercostal space on the foot. Normal T c PO 2 is greater than or equal to 60 mm Hg. All measurements must be determined by objective testing.</a:t>
            </a:r>
          </a:p>
        </p:txBody>
      </p:sp>
      <p:sp>
        <p:nvSpPr>
          <p:cNvPr id="4" name="Slide Number Placeholder 3">
            <a:extLst>
              <a:ext uri="{FF2B5EF4-FFF2-40B4-BE49-F238E27FC236}">
                <a16:creationId xmlns:a16="http://schemas.microsoft.com/office/drawing/2014/main" id="{368790EF-4CCB-4E51-AA7E-69D0EA8DEEDE}"/>
              </a:ext>
            </a:extLst>
          </p:cNvPr>
          <p:cNvSpPr>
            <a:spLocks noGrp="1"/>
          </p:cNvSpPr>
          <p:nvPr>
            <p:ph type="sldNum" sz="quarter" idx="12"/>
          </p:nvPr>
        </p:nvSpPr>
        <p:spPr/>
        <p:txBody>
          <a:bodyPr/>
          <a:lstStyle/>
          <a:p>
            <a:fld id="{E2FB73DA-5FDE-45B5-BAA4-C61223CC44F6}" type="slidenum">
              <a:rPr lang="en-US" smtClean="0"/>
              <a:pPr/>
              <a:t>39</a:t>
            </a:fld>
            <a:endParaRPr lang="en-US" dirty="0"/>
          </a:p>
        </p:txBody>
      </p:sp>
    </p:spTree>
    <p:extLst>
      <p:ext uri="{BB962C8B-B14F-4D97-AF65-F5344CB8AC3E}">
        <p14:creationId xmlns:p14="http://schemas.microsoft.com/office/powerpoint/2010/main" val="346666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7013"/>
            <a:ext cx="10515600" cy="1325563"/>
          </a:xfrm>
        </p:spPr>
        <p:txBody>
          <a:bodyPr/>
          <a:lstStyle/>
          <a:p>
            <a:r>
              <a:rPr lang="en-US" dirty="0">
                <a:latin typeface="Arial" panose="020B0604020202020204" pitchFamily="34" charset="0"/>
                <a:cs typeface="Arial" panose="020B0604020202020204" pitchFamily="34" charset="0"/>
              </a:rPr>
              <a:t>Effective Date</a:t>
            </a:r>
          </a:p>
        </p:txBody>
      </p:sp>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Rules effective November 14, 2021 </a:t>
            </a:r>
          </a:p>
          <a:p>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Per Federal Register of September 30, 2021</a:t>
            </a:r>
          </a:p>
          <a:p>
            <a:r>
              <a:rPr lang="en-US" sz="2400" dirty="0">
                <a:latin typeface="Arial" panose="020B0604020202020204" pitchFamily="34" charset="0"/>
                <a:cs typeface="Arial" panose="020B0604020202020204" pitchFamily="34" charset="0"/>
              </a:rPr>
              <a:t>Changes affect 38 CFR 4.100 and 4.104</a:t>
            </a:r>
          </a:p>
          <a:p>
            <a:endParaRPr lang="en-US" sz="24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4</a:t>
            </a:fld>
            <a:endParaRPr lang="en-US" dirty="0"/>
          </a:p>
        </p:txBody>
      </p:sp>
      <p:pic>
        <p:nvPicPr>
          <p:cNvPr id="8" name="Picture 7">
            <a:extLst>
              <a:ext uri="{FF2B5EF4-FFF2-40B4-BE49-F238E27FC236}">
                <a16:creationId xmlns:a16="http://schemas.microsoft.com/office/drawing/2014/main" id="{ECC92DC9-9D8C-4028-A2C5-DE167D59236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67475" y="3148639"/>
            <a:ext cx="4719638" cy="3390273"/>
          </a:xfrm>
          <a:prstGeom prst="rect">
            <a:avLst/>
          </a:prstGeom>
        </p:spPr>
      </p:pic>
    </p:spTree>
    <p:extLst>
      <p:ext uri="{BB962C8B-B14F-4D97-AF65-F5344CB8AC3E}">
        <p14:creationId xmlns:p14="http://schemas.microsoft.com/office/powerpoint/2010/main" val="3731523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4A8C-9B85-4C0C-9B2E-0B45A3D92CC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7114 (continued)</a:t>
            </a:r>
          </a:p>
        </p:txBody>
      </p:sp>
      <p:sp>
        <p:nvSpPr>
          <p:cNvPr id="3" name="Content Placeholder 2">
            <a:extLst>
              <a:ext uri="{FF2B5EF4-FFF2-40B4-BE49-F238E27FC236}">
                <a16:creationId xmlns:a16="http://schemas.microsoft.com/office/drawing/2014/main" id="{2CD0317F-810C-4228-8078-627C9577D89E}"/>
              </a:ext>
            </a:extLst>
          </p:cNvPr>
          <p:cNvSpPr>
            <a:spLocks noGrp="1"/>
          </p:cNvSpPr>
          <p:nvPr>
            <p:ph idx="1"/>
          </p:nvPr>
        </p:nvSpPr>
        <p:spPr/>
        <p:txBody>
          <a:bodyPr>
            <a:normAutofit/>
          </a:bodyPr>
          <a:lstStyle/>
          <a:p>
            <a:r>
              <a:rPr lang="en-US" sz="2600" dirty="0">
                <a:latin typeface="Arial" panose="020B0604020202020204" pitchFamily="34" charset="0"/>
                <a:cs typeface="Arial" panose="020B0604020202020204" pitchFamily="34" charset="0"/>
              </a:rPr>
              <a:t>Note (2): Select the highest impairment value of ABI, AP, TP, or T c PO 2 for evaluation.</a:t>
            </a:r>
          </a:p>
          <a:p>
            <a:pPr marL="0" indent="0">
              <a:buNone/>
            </a:pPr>
            <a:r>
              <a:rPr lang="en-US" sz="2600" dirty="0">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Note (3): Evaluate residuals of aortic and large arterial bypass surgery or arterial graft as peripheral arterial disease.	</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Note (4): These evaluations involve a single extremity. If more than one extremity is affected, evaluate each extremity </a:t>
            </a:r>
            <a:r>
              <a:rPr lang="en-US" sz="2600" u="sng" dirty="0">
                <a:latin typeface="Arial" panose="020B0604020202020204" pitchFamily="34" charset="0"/>
                <a:cs typeface="Arial" panose="020B0604020202020204" pitchFamily="34" charset="0"/>
              </a:rPr>
              <a:t>separately </a:t>
            </a:r>
            <a:r>
              <a:rPr lang="en-US" sz="2600" dirty="0">
                <a:latin typeface="Arial" panose="020B0604020202020204" pitchFamily="34" charset="0"/>
                <a:cs typeface="Arial" panose="020B0604020202020204" pitchFamily="34" charset="0"/>
              </a:rPr>
              <a:t>and </a:t>
            </a:r>
            <a:r>
              <a:rPr lang="en-US" sz="2600" u="sng" dirty="0">
                <a:latin typeface="Arial" panose="020B0604020202020204" pitchFamily="34" charset="0"/>
                <a:cs typeface="Arial" panose="020B0604020202020204" pitchFamily="34" charset="0"/>
              </a:rPr>
              <a:t>combine</a:t>
            </a:r>
            <a:r>
              <a:rPr lang="en-US" sz="2600" dirty="0">
                <a:latin typeface="Arial" panose="020B0604020202020204" pitchFamily="34" charset="0"/>
                <a:cs typeface="Arial" panose="020B0604020202020204" pitchFamily="34" charset="0"/>
              </a:rPr>
              <a:t> (under § 4.25), using the bilateral factor (§ 4.26), if applicable.</a:t>
            </a:r>
          </a:p>
        </p:txBody>
      </p:sp>
      <p:sp>
        <p:nvSpPr>
          <p:cNvPr id="4" name="Slide Number Placeholder 3">
            <a:extLst>
              <a:ext uri="{FF2B5EF4-FFF2-40B4-BE49-F238E27FC236}">
                <a16:creationId xmlns:a16="http://schemas.microsoft.com/office/drawing/2014/main" id="{8DD68D15-C286-4274-9E85-F140A0B68AA9}"/>
              </a:ext>
            </a:extLst>
          </p:cNvPr>
          <p:cNvSpPr>
            <a:spLocks noGrp="1"/>
          </p:cNvSpPr>
          <p:nvPr>
            <p:ph type="sldNum" sz="quarter" idx="12"/>
          </p:nvPr>
        </p:nvSpPr>
        <p:spPr/>
        <p:txBody>
          <a:bodyPr/>
          <a:lstStyle/>
          <a:p>
            <a:fld id="{E2FB73DA-5FDE-45B5-BAA4-C61223CC44F6}" type="slidenum">
              <a:rPr lang="en-US" smtClean="0"/>
              <a:pPr/>
              <a:t>40</a:t>
            </a:fld>
            <a:endParaRPr lang="en-US" dirty="0"/>
          </a:p>
        </p:txBody>
      </p:sp>
    </p:spTree>
    <p:extLst>
      <p:ext uri="{BB962C8B-B14F-4D97-AF65-F5344CB8AC3E}">
        <p14:creationId xmlns:p14="http://schemas.microsoft.com/office/powerpoint/2010/main" val="4057843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695C-8F8B-497D-B705-2E89FD21548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7115</a:t>
            </a:r>
          </a:p>
        </p:txBody>
      </p:sp>
      <p:sp>
        <p:nvSpPr>
          <p:cNvPr id="3" name="Content Placeholder 2">
            <a:extLst>
              <a:ext uri="{FF2B5EF4-FFF2-40B4-BE49-F238E27FC236}">
                <a16:creationId xmlns:a16="http://schemas.microsoft.com/office/drawing/2014/main" id="{B0ECFE16-4313-4D22-819B-5C9561A70677}"/>
              </a:ext>
            </a:extLst>
          </p:cNvPr>
          <p:cNvSpPr>
            <a:spLocks noGrp="1"/>
          </p:cNvSpPr>
          <p:nvPr>
            <p:ph idx="1"/>
          </p:nvPr>
        </p:nvSpPr>
        <p:spPr/>
        <p:txBody>
          <a:bodyPr>
            <a:noAutofit/>
          </a:bodyPr>
          <a:lstStyle/>
          <a:p>
            <a:pPr marL="0" indent="0">
              <a:buNone/>
            </a:pPr>
            <a:r>
              <a:rPr lang="en-US" dirty="0">
                <a:latin typeface="Arial" panose="020B0604020202020204" pitchFamily="34" charset="0"/>
                <a:cs typeface="Arial" panose="020B0604020202020204" pitchFamily="34" charset="0"/>
              </a:rPr>
              <a:t>7115 Thrombo-angiitis obliterans (</a:t>
            </a:r>
            <a:r>
              <a:rPr lang="en-US" dirty="0" err="1">
                <a:latin typeface="Arial" panose="020B0604020202020204" pitchFamily="34" charset="0"/>
                <a:cs typeface="Arial" panose="020B0604020202020204" pitchFamily="34" charset="0"/>
              </a:rPr>
              <a:t>Buerger's</a:t>
            </a:r>
            <a:r>
              <a:rPr lang="en-US" dirty="0">
                <a:latin typeface="Arial" panose="020B0604020202020204" pitchFamily="34" charset="0"/>
                <a:cs typeface="Arial" panose="020B0604020202020204" pitchFamily="34" charset="0"/>
              </a:rPr>
              <a:t> Disease):</a:t>
            </a:r>
          </a:p>
          <a:p>
            <a:pPr marL="0" indent="0">
              <a:buNone/>
            </a:pPr>
            <a:r>
              <a:rPr lang="en-US" sz="26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Lower extremity: Rate under DC 7114.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Upper extremity:	</a:t>
            </a:r>
          </a:p>
          <a:p>
            <a:r>
              <a:rPr lang="en-US" sz="2400" dirty="0">
                <a:latin typeface="Arial" panose="020B0604020202020204" pitchFamily="34" charset="0"/>
                <a:cs typeface="Arial" panose="020B0604020202020204" pitchFamily="34" charset="0"/>
              </a:rPr>
              <a:t>  Deep ischemic ulcers and necrosis of the fingers with persistent coldness </a:t>
            </a:r>
          </a:p>
          <a:p>
            <a:pPr marL="0" indent="0">
              <a:buNone/>
            </a:pPr>
            <a:r>
              <a:rPr lang="en-US" sz="2400" dirty="0">
                <a:latin typeface="Arial" panose="020B0604020202020204" pitchFamily="34" charset="0"/>
                <a:cs typeface="Arial" panose="020B0604020202020204" pitchFamily="34" charset="0"/>
              </a:rPr>
              <a:t>     of the extremity, trophic changes with pains in the hand during physical </a:t>
            </a:r>
          </a:p>
          <a:p>
            <a:pPr marL="0" indent="0">
              <a:buNone/>
            </a:pPr>
            <a:r>
              <a:rPr lang="en-US" sz="2400" dirty="0">
                <a:latin typeface="Arial" panose="020B0604020202020204" pitchFamily="34" charset="0"/>
                <a:cs typeface="Arial" panose="020B0604020202020204" pitchFamily="34" charset="0"/>
              </a:rPr>
              <a:t>     activity, and diminished upper extremity pulses													100</a:t>
            </a:r>
          </a:p>
          <a:p>
            <a:pPr marL="0" indent="0">
              <a:buNone/>
            </a:pP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54A3D40-221C-45CE-9E7B-B1DAF8D7B437}"/>
              </a:ext>
            </a:extLst>
          </p:cNvPr>
          <p:cNvSpPr>
            <a:spLocks noGrp="1"/>
          </p:cNvSpPr>
          <p:nvPr>
            <p:ph type="sldNum" sz="quarter" idx="12"/>
          </p:nvPr>
        </p:nvSpPr>
        <p:spPr/>
        <p:txBody>
          <a:bodyPr/>
          <a:lstStyle/>
          <a:p>
            <a:fld id="{E2FB73DA-5FDE-45B5-BAA4-C61223CC44F6}" type="slidenum">
              <a:rPr lang="en-US" smtClean="0"/>
              <a:pPr/>
              <a:t>41</a:t>
            </a:fld>
            <a:endParaRPr lang="en-US" dirty="0"/>
          </a:p>
        </p:txBody>
      </p:sp>
    </p:spTree>
    <p:extLst>
      <p:ext uri="{BB962C8B-B14F-4D97-AF65-F5344CB8AC3E}">
        <p14:creationId xmlns:p14="http://schemas.microsoft.com/office/powerpoint/2010/main" val="782205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7807-80C4-4F8E-9F34-EBEC4C60939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7115  (continued)</a:t>
            </a:r>
          </a:p>
        </p:txBody>
      </p:sp>
      <p:sp>
        <p:nvSpPr>
          <p:cNvPr id="3" name="Content Placeholder 2">
            <a:extLst>
              <a:ext uri="{FF2B5EF4-FFF2-40B4-BE49-F238E27FC236}">
                <a16:creationId xmlns:a16="http://schemas.microsoft.com/office/drawing/2014/main" id="{9BCCC4E1-EB1B-449D-8985-586D1951F968}"/>
              </a:ext>
            </a:extLst>
          </p:cNvPr>
          <p:cNvSpPr>
            <a:spLocks noGrp="1"/>
          </p:cNvSpPr>
          <p:nvPr>
            <p:ph idx="1"/>
          </p:nvPr>
        </p:nvSpPr>
        <p:spPr>
          <a:xfrm>
            <a:off x="657330" y="1423691"/>
            <a:ext cx="10948516" cy="4351338"/>
          </a:xfrm>
        </p:spPr>
        <p:txBody>
          <a:bodyPr>
            <a:noAutofit/>
          </a:bodyPr>
          <a:lstStyle/>
          <a:p>
            <a:r>
              <a:rPr lang="en-US" sz="2400" dirty="0">
                <a:latin typeface="Arial" panose="020B0604020202020204" pitchFamily="34" charset="0"/>
                <a:cs typeface="Arial" panose="020B0604020202020204" pitchFamily="34" charset="0"/>
              </a:rPr>
              <a:t>Persistent coldness of the extremity, trophic changes with pains in the hands during physical activity, and diminished upper extremity pulses 	60</a:t>
            </a:r>
          </a:p>
          <a:p>
            <a:r>
              <a:rPr lang="en-US" sz="2400" dirty="0">
                <a:latin typeface="Arial" panose="020B0604020202020204" pitchFamily="34" charset="0"/>
                <a:cs typeface="Arial" panose="020B0604020202020204" pitchFamily="34" charset="0"/>
              </a:rPr>
              <a:t>Trophic changes with numbness and paresthesia at the tips of the fingers, and diminished upper extremity pulses					40</a:t>
            </a:r>
          </a:p>
          <a:p>
            <a:r>
              <a:rPr lang="en-US" sz="2400" dirty="0">
                <a:latin typeface="Arial" panose="020B0604020202020204" pitchFamily="34" charset="0"/>
                <a:cs typeface="Arial" panose="020B0604020202020204" pitchFamily="34" charset="0"/>
              </a:rPr>
              <a:t>Diminished upper extremity pulses					20</a:t>
            </a:r>
          </a:p>
          <a:p>
            <a:pPr marL="0" indent="0">
              <a:buNone/>
            </a:pPr>
            <a:endParaRPr lang="en-US" sz="2400" dirty="0"/>
          </a:p>
          <a:p>
            <a:r>
              <a:rPr lang="en-US" sz="2400" dirty="0">
                <a:latin typeface="Arial" panose="020B0604020202020204" pitchFamily="34" charset="0"/>
                <a:cs typeface="Arial" panose="020B0604020202020204" pitchFamily="34" charset="0"/>
              </a:rPr>
              <a:t>Note (1): These evaluations involve a </a:t>
            </a:r>
            <a:r>
              <a:rPr lang="en-US" sz="2400" u="sng" dirty="0">
                <a:latin typeface="Arial" panose="020B0604020202020204" pitchFamily="34" charset="0"/>
                <a:cs typeface="Arial" panose="020B0604020202020204" pitchFamily="34" charset="0"/>
              </a:rPr>
              <a:t>single</a:t>
            </a:r>
            <a:r>
              <a:rPr lang="en-US" sz="2400" dirty="0">
                <a:latin typeface="Arial" panose="020B0604020202020204" pitchFamily="34" charset="0"/>
                <a:cs typeface="Arial" panose="020B0604020202020204" pitchFamily="34" charset="0"/>
              </a:rPr>
              <a:t> extremity. If more than one extremity is affected, evaluate each extremity separately and combine (under § 4.25), using the bilateral factor (§ 4.26), if applicable.	</a:t>
            </a:r>
          </a:p>
          <a:p>
            <a:r>
              <a:rPr lang="en-US" sz="2400" dirty="0">
                <a:latin typeface="Arial" panose="020B0604020202020204" pitchFamily="34" charset="0"/>
                <a:cs typeface="Arial" panose="020B0604020202020204" pitchFamily="34" charset="0"/>
              </a:rPr>
              <a:t>Note (2): Trophic changes include, but are not limited to, skin changes (thinning, atrophy, fissuring, ulceration, scarring, absence of hair) as well as nail changes (clubbing, deformities).</a:t>
            </a:r>
          </a:p>
        </p:txBody>
      </p:sp>
      <p:sp>
        <p:nvSpPr>
          <p:cNvPr id="4" name="Slide Number Placeholder 3">
            <a:extLst>
              <a:ext uri="{FF2B5EF4-FFF2-40B4-BE49-F238E27FC236}">
                <a16:creationId xmlns:a16="http://schemas.microsoft.com/office/drawing/2014/main" id="{16422DFE-3BD0-47CE-BF73-D7681D707399}"/>
              </a:ext>
            </a:extLst>
          </p:cNvPr>
          <p:cNvSpPr>
            <a:spLocks noGrp="1"/>
          </p:cNvSpPr>
          <p:nvPr>
            <p:ph type="sldNum" sz="quarter" idx="12"/>
          </p:nvPr>
        </p:nvSpPr>
        <p:spPr/>
        <p:txBody>
          <a:bodyPr/>
          <a:lstStyle/>
          <a:p>
            <a:fld id="{E2FB73DA-5FDE-45B5-BAA4-C61223CC44F6}" type="slidenum">
              <a:rPr lang="en-US" smtClean="0"/>
              <a:pPr/>
              <a:t>42</a:t>
            </a:fld>
            <a:endParaRPr lang="en-US" dirty="0"/>
          </a:p>
        </p:txBody>
      </p:sp>
    </p:spTree>
    <p:extLst>
      <p:ext uri="{BB962C8B-B14F-4D97-AF65-F5344CB8AC3E}">
        <p14:creationId xmlns:p14="http://schemas.microsoft.com/office/powerpoint/2010/main" val="1108132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5B27-E5AB-4AA5-9F3C-6678D9DB84F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7117</a:t>
            </a:r>
          </a:p>
        </p:txBody>
      </p:sp>
      <p:sp>
        <p:nvSpPr>
          <p:cNvPr id="3" name="Content Placeholder 2">
            <a:extLst>
              <a:ext uri="{FF2B5EF4-FFF2-40B4-BE49-F238E27FC236}">
                <a16:creationId xmlns:a16="http://schemas.microsoft.com/office/drawing/2014/main" id="{E24C42DE-3090-4377-AC10-186A88FB5794}"/>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7117 Raynaud's syndrome (also known as secondary Raynaud's phenomenon or secondary Raynaud’s):</a:t>
            </a:r>
          </a:p>
          <a:p>
            <a:pPr marL="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With two or more digital ulcers plus auto-amputation of one or </a:t>
            </a:r>
          </a:p>
          <a:p>
            <a:pPr marL="0" indent="0">
              <a:buNone/>
            </a:pPr>
            <a:r>
              <a:rPr lang="en-US" sz="2400" dirty="0">
                <a:latin typeface="Arial" panose="020B0604020202020204" pitchFamily="34" charset="0"/>
                <a:cs typeface="Arial" panose="020B0604020202020204" pitchFamily="34" charset="0"/>
              </a:rPr>
              <a:t>   more digits and history of “characteristic attacks”			100</a:t>
            </a:r>
          </a:p>
          <a:p>
            <a:r>
              <a:rPr lang="en-US" sz="2400" dirty="0">
                <a:latin typeface="Arial" panose="020B0604020202020204" pitchFamily="34" charset="0"/>
                <a:cs typeface="Arial" panose="020B0604020202020204" pitchFamily="34" charset="0"/>
              </a:rPr>
              <a:t>With two or more digital ulcers and history of characteristic attacks  60</a:t>
            </a:r>
          </a:p>
          <a:p>
            <a:r>
              <a:rPr lang="en-US" sz="2400" dirty="0">
                <a:latin typeface="Arial" panose="020B0604020202020204" pitchFamily="34" charset="0"/>
                <a:cs typeface="Arial" panose="020B0604020202020204" pitchFamily="34" charset="0"/>
              </a:rPr>
              <a:t>Characteristic attacks occurring at least daily				  40</a:t>
            </a:r>
          </a:p>
          <a:p>
            <a:r>
              <a:rPr lang="en-US" sz="2400" dirty="0">
                <a:latin typeface="Arial" panose="020B0604020202020204" pitchFamily="34" charset="0"/>
                <a:cs typeface="Arial" panose="020B0604020202020204" pitchFamily="34" charset="0"/>
              </a:rPr>
              <a:t>Characteristic attacks occurring four to six times a week		  20</a:t>
            </a:r>
          </a:p>
          <a:p>
            <a:r>
              <a:rPr lang="en-US" sz="2400" dirty="0">
                <a:latin typeface="Arial" panose="020B0604020202020204" pitchFamily="34" charset="0"/>
                <a:cs typeface="Arial" panose="020B0604020202020204" pitchFamily="34" charset="0"/>
              </a:rPr>
              <a:t>Characteristic attacks occurring one to three times a week		  10</a:t>
            </a:r>
          </a:p>
        </p:txBody>
      </p:sp>
      <p:sp>
        <p:nvSpPr>
          <p:cNvPr id="4" name="Slide Number Placeholder 3">
            <a:extLst>
              <a:ext uri="{FF2B5EF4-FFF2-40B4-BE49-F238E27FC236}">
                <a16:creationId xmlns:a16="http://schemas.microsoft.com/office/drawing/2014/main" id="{E62BAE9C-FD27-4998-979D-9B26D7AA2E50}"/>
              </a:ext>
            </a:extLst>
          </p:cNvPr>
          <p:cNvSpPr>
            <a:spLocks noGrp="1"/>
          </p:cNvSpPr>
          <p:nvPr>
            <p:ph type="sldNum" sz="quarter" idx="12"/>
          </p:nvPr>
        </p:nvSpPr>
        <p:spPr/>
        <p:txBody>
          <a:bodyPr/>
          <a:lstStyle/>
          <a:p>
            <a:fld id="{E2FB73DA-5FDE-45B5-BAA4-C61223CC44F6}" type="slidenum">
              <a:rPr lang="en-US" smtClean="0"/>
              <a:pPr/>
              <a:t>43</a:t>
            </a:fld>
            <a:endParaRPr lang="en-US" dirty="0"/>
          </a:p>
        </p:txBody>
      </p:sp>
    </p:spTree>
    <p:extLst>
      <p:ext uri="{BB962C8B-B14F-4D97-AF65-F5344CB8AC3E}">
        <p14:creationId xmlns:p14="http://schemas.microsoft.com/office/powerpoint/2010/main" val="3077894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079C8-9D0E-4B53-BA74-841A1E6CD1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7117 (continued)</a:t>
            </a:r>
          </a:p>
        </p:txBody>
      </p:sp>
      <p:sp>
        <p:nvSpPr>
          <p:cNvPr id="3" name="Content Placeholder 2">
            <a:extLst>
              <a:ext uri="{FF2B5EF4-FFF2-40B4-BE49-F238E27FC236}">
                <a16:creationId xmlns:a16="http://schemas.microsoft.com/office/drawing/2014/main" id="{A1501C19-5D67-4C82-8AC2-1C9E72D9FA2A}"/>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Note (1): For purposes of this section, </a:t>
            </a:r>
            <a:r>
              <a:rPr lang="en-US" sz="2400" b="1" dirty="0">
                <a:latin typeface="Arial" panose="020B0604020202020204" pitchFamily="34" charset="0"/>
                <a:cs typeface="Arial" panose="020B0604020202020204" pitchFamily="34" charset="0"/>
              </a:rPr>
              <a:t>characteristic attacks </a:t>
            </a:r>
            <a:r>
              <a:rPr lang="en-US" sz="2400" dirty="0">
                <a:latin typeface="Arial" panose="020B0604020202020204" pitchFamily="34" charset="0"/>
                <a:cs typeface="Arial" panose="020B0604020202020204" pitchFamily="34" charset="0"/>
              </a:rPr>
              <a:t>consist of sequential color changes of the digits of one or more extremities lasting minutes to hours, sometimes with pain and paresthesia’s, and precipitated by exposure to cold or by emotional upsets. These evaluations are for Raynaud's syndrome as a </a:t>
            </a:r>
            <a:r>
              <a:rPr lang="en-US" sz="2400" u="sng" dirty="0">
                <a:latin typeface="Arial" panose="020B0604020202020204" pitchFamily="34" charset="0"/>
                <a:cs typeface="Arial" panose="020B0604020202020204" pitchFamily="34" charset="0"/>
              </a:rPr>
              <a:t>whole</a:t>
            </a:r>
            <a:r>
              <a:rPr lang="en-US" sz="2400" dirty="0">
                <a:latin typeface="Arial" panose="020B0604020202020204" pitchFamily="34" charset="0"/>
                <a:cs typeface="Arial" panose="020B0604020202020204" pitchFamily="34" charset="0"/>
              </a:rPr>
              <a:t>, regardless of the number of extremities involved or whether the nose and ears are involved.</a:t>
            </a:r>
          </a:p>
          <a:p>
            <a:pPr marL="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Note (2): This section is for evaluating Raynaud's syndrome (secondary Raynaud's phenomenon or secondary Raynaud's). For evaluation of Raynaud's disease (</a:t>
            </a:r>
            <a:r>
              <a:rPr lang="en-US" sz="2400" u="sng" dirty="0">
                <a:latin typeface="Arial" panose="020B0604020202020204" pitchFamily="34" charset="0"/>
                <a:cs typeface="Arial" panose="020B0604020202020204" pitchFamily="34" charset="0"/>
              </a:rPr>
              <a:t>primary</a:t>
            </a:r>
            <a:r>
              <a:rPr lang="en-US" sz="2400" dirty="0">
                <a:latin typeface="Arial" panose="020B0604020202020204" pitchFamily="34" charset="0"/>
                <a:cs typeface="Arial" panose="020B0604020202020204" pitchFamily="34" charset="0"/>
              </a:rPr>
              <a:t> Raynaud's), see DC 7124.</a:t>
            </a:r>
          </a:p>
        </p:txBody>
      </p:sp>
      <p:sp>
        <p:nvSpPr>
          <p:cNvPr id="4" name="Slide Number Placeholder 3">
            <a:extLst>
              <a:ext uri="{FF2B5EF4-FFF2-40B4-BE49-F238E27FC236}">
                <a16:creationId xmlns:a16="http://schemas.microsoft.com/office/drawing/2014/main" id="{23EBF364-99D1-45B3-AA15-A90E99E9332B}"/>
              </a:ext>
            </a:extLst>
          </p:cNvPr>
          <p:cNvSpPr>
            <a:spLocks noGrp="1"/>
          </p:cNvSpPr>
          <p:nvPr>
            <p:ph type="sldNum" sz="quarter" idx="12"/>
          </p:nvPr>
        </p:nvSpPr>
        <p:spPr/>
        <p:txBody>
          <a:bodyPr/>
          <a:lstStyle/>
          <a:p>
            <a:fld id="{E2FB73DA-5FDE-45B5-BAA4-C61223CC44F6}" type="slidenum">
              <a:rPr lang="en-US" smtClean="0"/>
              <a:pPr/>
              <a:t>44</a:t>
            </a:fld>
            <a:endParaRPr lang="en-US" dirty="0"/>
          </a:p>
        </p:txBody>
      </p:sp>
    </p:spTree>
    <p:extLst>
      <p:ext uri="{BB962C8B-B14F-4D97-AF65-F5344CB8AC3E}">
        <p14:creationId xmlns:p14="http://schemas.microsoft.com/office/powerpoint/2010/main" val="3257725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FA06-3977-4F81-801C-BF79BDCBADF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7124</a:t>
            </a:r>
          </a:p>
        </p:txBody>
      </p:sp>
      <p:sp>
        <p:nvSpPr>
          <p:cNvPr id="3" name="Content Placeholder 2">
            <a:extLst>
              <a:ext uri="{FF2B5EF4-FFF2-40B4-BE49-F238E27FC236}">
                <a16:creationId xmlns:a16="http://schemas.microsoft.com/office/drawing/2014/main" id="{A937BD8E-577B-4C98-9435-3785E769EB36}"/>
              </a:ext>
            </a:extLst>
          </p:cNvPr>
          <p:cNvSpPr>
            <a:spLocks noGrp="1"/>
          </p:cNvSpPr>
          <p:nvPr>
            <p:ph idx="1"/>
          </p:nvPr>
        </p:nvSpPr>
        <p:spPr>
          <a:xfrm>
            <a:off x="838200" y="1453836"/>
            <a:ext cx="10515600" cy="4351338"/>
          </a:xfrm>
        </p:spPr>
        <p:txBody>
          <a:bodyPr>
            <a:noAutofit/>
          </a:bodyPr>
          <a:lstStyle/>
          <a:p>
            <a:r>
              <a:rPr lang="en-US" dirty="0">
                <a:latin typeface="Arial" panose="020B0604020202020204" pitchFamily="34" charset="0"/>
                <a:cs typeface="Arial" panose="020B0604020202020204" pitchFamily="34" charset="0"/>
              </a:rPr>
              <a:t>7124 Raynaud's disease (also known as primary Raynaud's):	</a:t>
            </a:r>
          </a:p>
          <a:p>
            <a:r>
              <a:rPr lang="en-US" sz="2400" dirty="0">
                <a:latin typeface="Arial" panose="020B0604020202020204" pitchFamily="34" charset="0"/>
                <a:cs typeface="Arial" panose="020B0604020202020204" pitchFamily="34" charset="0"/>
              </a:rPr>
              <a:t>Characteristic attacks associated with trophic change(s), such as tight, shiny skin								10</a:t>
            </a:r>
          </a:p>
          <a:p>
            <a:r>
              <a:rPr lang="en-US" sz="2400" dirty="0">
                <a:latin typeface="Arial" panose="020B0604020202020204" pitchFamily="34" charset="0"/>
                <a:cs typeface="Arial" panose="020B0604020202020204" pitchFamily="34" charset="0"/>
              </a:rPr>
              <a:t>Characteristic attacks without trophic change(s)		  0</a:t>
            </a:r>
          </a:p>
          <a:p>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Note (1): For purposes of this section, </a:t>
            </a:r>
            <a:r>
              <a:rPr lang="en-US" sz="2400" b="1" dirty="0">
                <a:latin typeface="Arial" panose="020B0604020202020204" pitchFamily="34" charset="0"/>
                <a:cs typeface="Arial" panose="020B0604020202020204" pitchFamily="34" charset="0"/>
              </a:rPr>
              <a:t>characteristic attacks consist of intermittent and episodic color changes of the digits of one or more extremities, lasting minutes or longer, with occasional pain and </a:t>
            </a:r>
            <a:r>
              <a:rPr lang="en-US" sz="2400" b="1" dirty="0" err="1">
                <a:latin typeface="Arial" panose="020B0604020202020204" pitchFamily="34" charset="0"/>
                <a:cs typeface="Arial" panose="020B0604020202020204" pitchFamily="34" charset="0"/>
              </a:rPr>
              <a:t>paresthesias</a:t>
            </a:r>
            <a:r>
              <a:rPr lang="en-US" sz="2400" b="1" dirty="0">
                <a:latin typeface="Arial" panose="020B0604020202020204" pitchFamily="34" charset="0"/>
                <a:cs typeface="Arial" panose="020B0604020202020204" pitchFamily="34" charset="0"/>
              </a:rPr>
              <a:t>, and precipitated by exposure to cold or by emotional upsets. </a:t>
            </a:r>
            <a:r>
              <a:rPr lang="en-US" sz="2400" dirty="0">
                <a:latin typeface="Arial" panose="020B0604020202020204" pitchFamily="34" charset="0"/>
                <a:cs typeface="Arial" panose="020B0604020202020204" pitchFamily="34" charset="0"/>
              </a:rPr>
              <a:t>These evaluations are for the disease as a </a:t>
            </a:r>
            <a:r>
              <a:rPr lang="en-US" sz="2400" u="sng" dirty="0">
                <a:latin typeface="Arial" panose="020B0604020202020204" pitchFamily="34" charset="0"/>
                <a:cs typeface="Arial" panose="020B0604020202020204" pitchFamily="34" charset="0"/>
              </a:rPr>
              <a:t>whole,</a:t>
            </a:r>
            <a:r>
              <a:rPr lang="en-US" sz="2400" dirty="0">
                <a:latin typeface="Arial" panose="020B0604020202020204" pitchFamily="34" charset="0"/>
                <a:cs typeface="Arial" panose="020B0604020202020204" pitchFamily="34" charset="0"/>
              </a:rPr>
              <a:t> regardless of the number of extremities involved or whether the nose and ears are involved.</a:t>
            </a:r>
          </a:p>
        </p:txBody>
      </p:sp>
      <p:sp>
        <p:nvSpPr>
          <p:cNvPr id="4" name="Slide Number Placeholder 3">
            <a:extLst>
              <a:ext uri="{FF2B5EF4-FFF2-40B4-BE49-F238E27FC236}">
                <a16:creationId xmlns:a16="http://schemas.microsoft.com/office/drawing/2014/main" id="{5A7B3E3C-36CD-4A86-B633-8217948C5961}"/>
              </a:ext>
            </a:extLst>
          </p:cNvPr>
          <p:cNvSpPr>
            <a:spLocks noGrp="1"/>
          </p:cNvSpPr>
          <p:nvPr>
            <p:ph type="sldNum" sz="quarter" idx="12"/>
          </p:nvPr>
        </p:nvSpPr>
        <p:spPr/>
        <p:txBody>
          <a:bodyPr/>
          <a:lstStyle/>
          <a:p>
            <a:fld id="{E2FB73DA-5FDE-45B5-BAA4-C61223CC44F6}" type="slidenum">
              <a:rPr lang="en-US" smtClean="0"/>
              <a:pPr/>
              <a:t>45</a:t>
            </a:fld>
            <a:endParaRPr lang="en-US" dirty="0"/>
          </a:p>
        </p:txBody>
      </p:sp>
    </p:spTree>
    <p:extLst>
      <p:ext uri="{BB962C8B-B14F-4D97-AF65-F5344CB8AC3E}">
        <p14:creationId xmlns:p14="http://schemas.microsoft.com/office/powerpoint/2010/main" val="996045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CBE4-84B6-4E37-AAE4-EC7F5996A78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7124  (continued)</a:t>
            </a:r>
          </a:p>
        </p:txBody>
      </p:sp>
      <p:sp>
        <p:nvSpPr>
          <p:cNvPr id="3" name="Content Placeholder 2">
            <a:extLst>
              <a:ext uri="{FF2B5EF4-FFF2-40B4-BE49-F238E27FC236}">
                <a16:creationId xmlns:a16="http://schemas.microsoft.com/office/drawing/2014/main" id="{F5FFC588-64F2-4182-802F-827DE3D42D24}"/>
              </a:ext>
            </a:extLst>
          </p:cNvPr>
          <p:cNvSpPr>
            <a:spLocks noGrp="1"/>
          </p:cNvSpPr>
          <p:nvPr>
            <p:ph idx="1"/>
          </p:nvPr>
        </p:nvSpPr>
        <p:spPr/>
        <p:txBody>
          <a:bodyPr>
            <a:normAutofit/>
          </a:bodyPr>
          <a:lstStyle/>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Note (2): Trophic changes include, but are not limited to, skin changes (thinning, atrophy, fissuring, ulceration, scarring, absence of hair) as well as nail changes (clubbing, deformities).	</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Note (3): This section is for evaluating Raynaud's disease (primary Raynaud's). For evaluation of Raynaud's syndrome (also known as secondary Raynaud's phenomenon, or secondary Raynaud's), see DC 7117.</a:t>
            </a:r>
          </a:p>
        </p:txBody>
      </p:sp>
      <p:sp>
        <p:nvSpPr>
          <p:cNvPr id="4" name="Slide Number Placeholder 3">
            <a:extLst>
              <a:ext uri="{FF2B5EF4-FFF2-40B4-BE49-F238E27FC236}">
                <a16:creationId xmlns:a16="http://schemas.microsoft.com/office/drawing/2014/main" id="{E59FE6B7-64DB-4EA1-AB88-A4B2403CF8AF}"/>
              </a:ext>
            </a:extLst>
          </p:cNvPr>
          <p:cNvSpPr>
            <a:spLocks noGrp="1"/>
          </p:cNvSpPr>
          <p:nvPr>
            <p:ph type="sldNum" sz="quarter" idx="12"/>
          </p:nvPr>
        </p:nvSpPr>
        <p:spPr/>
        <p:txBody>
          <a:bodyPr/>
          <a:lstStyle/>
          <a:p>
            <a:fld id="{E2FB73DA-5FDE-45B5-BAA4-C61223CC44F6}" type="slidenum">
              <a:rPr lang="en-US" smtClean="0"/>
              <a:pPr/>
              <a:t>46</a:t>
            </a:fld>
            <a:endParaRPr lang="en-US" dirty="0"/>
          </a:p>
        </p:txBody>
      </p:sp>
    </p:spTree>
    <p:extLst>
      <p:ext uri="{BB962C8B-B14F-4D97-AF65-F5344CB8AC3E}">
        <p14:creationId xmlns:p14="http://schemas.microsoft.com/office/powerpoint/2010/main" val="3887824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F8A8-877B-49DA-9D88-6B8CB3CDE12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7120</a:t>
            </a:r>
          </a:p>
        </p:txBody>
      </p:sp>
      <p:sp>
        <p:nvSpPr>
          <p:cNvPr id="3" name="Content Placeholder 2">
            <a:extLst>
              <a:ext uri="{FF2B5EF4-FFF2-40B4-BE49-F238E27FC236}">
                <a16:creationId xmlns:a16="http://schemas.microsoft.com/office/drawing/2014/main" id="{224E7A40-A1EE-4858-8382-087FB175676E}"/>
              </a:ext>
            </a:extLst>
          </p:cNvPr>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7120 Varicose veins:	</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Evaluate under </a:t>
            </a:r>
          </a:p>
          <a:p>
            <a:pPr marL="0" indent="0">
              <a:buNone/>
            </a:pPr>
            <a:r>
              <a:rPr lang="en-US" sz="2400" dirty="0">
                <a:latin typeface="Arial" panose="020B0604020202020204" pitchFamily="34" charset="0"/>
                <a:cs typeface="Arial" panose="020B0604020202020204" pitchFamily="34" charset="0"/>
              </a:rPr>
              <a:t>	diagnostic code 7121.   </a:t>
            </a:r>
          </a:p>
        </p:txBody>
      </p:sp>
      <p:sp>
        <p:nvSpPr>
          <p:cNvPr id="4" name="Slide Number Placeholder 3">
            <a:extLst>
              <a:ext uri="{FF2B5EF4-FFF2-40B4-BE49-F238E27FC236}">
                <a16:creationId xmlns:a16="http://schemas.microsoft.com/office/drawing/2014/main" id="{1A7F2A6E-50A1-48D1-B3AA-1F416EC74EC3}"/>
              </a:ext>
            </a:extLst>
          </p:cNvPr>
          <p:cNvSpPr>
            <a:spLocks noGrp="1"/>
          </p:cNvSpPr>
          <p:nvPr>
            <p:ph type="sldNum" sz="quarter" idx="12"/>
          </p:nvPr>
        </p:nvSpPr>
        <p:spPr/>
        <p:txBody>
          <a:bodyPr/>
          <a:lstStyle/>
          <a:p>
            <a:fld id="{E2FB73DA-5FDE-45B5-BAA4-C61223CC44F6}" type="slidenum">
              <a:rPr lang="en-US" smtClean="0"/>
              <a:pPr/>
              <a:t>47</a:t>
            </a:fld>
            <a:endParaRPr lang="en-US" dirty="0"/>
          </a:p>
        </p:txBody>
      </p:sp>
      <p:pic>
        <p:nvPicPr>
          <p:cNvPr id="12" name="Picture 11">
            <a:extLst>
              <a:ext uri="{FF2B5EF4-FFF2-40B4-BE49-F238E27FC236}">
                <a16:creationId xmlns:a16="http://schemas.microsoft.com/office/drawing/2014/main" id="{B93B41DE-0FDB-4846-A46B-00B844568F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65228" y="2672925"/>
            <a:ext cx="5059869" cy="3114956"/>
          </a:xfrm>
          <a:prstGeom prst="rect">
            <a:avLst/>
          </a:prstGeom>
        </p:spPr>
      </p:pic>
    </p:spTree>
    <p:extLst>
      <p:ext uri="{BB962C8B-B14F-4D97-AF65-F5344CB8AC3E}">
        <p14:creationId xmlns:p14="http://schemas.microsoft.com/office/powerpoint/2010/main" val="1117874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C843-E316-4EE6-B616-B3C6B4C747C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 DC 7122 Cold Injury</a:t>
            </a:r>
          </a:p>
        </p:txBody>
      </p:sp>
      <p:pic>
        <p:nvPicPr>
          <p:cNvPr id="6" name="Content Placeholder 5">
            <a:extLst>
              <a:ext uri="{FF2B5EF4-FFF2-40B4-BE49-F238E27FC236}">
                <a16:creationId xmlns:a16="http://schemas.microsoft.com/office/drawing/2014/main" id="{8CC9E83E-D8F1-4AFF-8849-8EA4DF1D83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6311" y="1997869"/>
            <a:ext cx="6492765" cy="3907910"/>
          </a:xfrm>
        </p:spPr>
      </p:pic>
      <p:sp>
        <p:nvSpPr>
          <p:cNvPr id="4" name="Slide Number Placeholder 3">
            <a:extLst>
              <a:ext uri="{FF2B5EF4-FFF2-40B4-BE49-F238E27FC236}">
                <a16:creationId xmlns:a16="http://schemas.microsoft.com/office/drawing/2014/main" id="{61817F35-40EE-40E6-9D6E-979871BD323D}"/>
              </a:ext>
            </a:extLst>
          </p:cNvPr>
          <p:cNvSpPr>
            <a:spLocks noGrp="1"/>
          </p:cNvSpPr>
          <p:nvPr>
            <p:ph type="sldNum" sz="quarter" idx="12"/>
          </p:nvPr>
        </p:nvSpPr>
        <p:spPr/>
        <p:txBody>
          <a:bodyPr/>
          <a:lstStyle/>
          <a:p>
            <a:fld id="{E2FB73DA-5FDE-45B5-BAA4-C61223CC44F6}" type="slidenum">
              <a:rPr lang="en-US" smtClean="0"/>
              <a:pPr/>
              <a:t>48</a:t>
            </a:fld>
            <a:endParaRPr lang="en-US" dirty="0"/>
          </a:p>
        </p:txBody>
      </p:sp>
      <p:pic>
        <p:nvPicPr>
          <p:cNvPr id="8" name="Picture 7">
            <a:extLst>
              <a:ext uri="{FF2B5EF4-FFF2-40B4-BE49-F238E27FC236}">
                <a16:creationId xmlns:a16="http://schemas.microsoft.com/office/drawing/2014/main" id="{C4B8E978-5245-42BD-A2A4-7B29F680CF2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20152" y="2335951"/>
            <a:ext cx="4114799" cy="3160584"/>
          </a:xfrm>
          <a:prstGeom prst="rect">
            <a:avLst/>
          </a:prstGeom>
        </p:spPr>
      </p:pic>
      <p:sp>
        <p:nvSpPr>
          <p:cNvPr id="9" name="TextBox 8">
            <a:extLst>
              <a:ext uri="{FF2B5EF4-FFF2-40B4-BE49-F238E27FC236}">
                <a16:creationId xmlns:a16="http://schemas.microsoft.com/office/drawing/2014/main" id="{3F7FC3C7-CEF0-45FB-B7E7-1C57E5D8AC07}"/>
              </a:ext>
            </a:extLst>
          </p:cNvPr>
          <p:cNvSpPr txBox="1"/>
          <p:nvPr/>
        </p:nvSpPr>
        <p:spPr>
          <a:xfrm>
            <a:off x="8038454" y="5381119"/>
            <a:ext cx="3896042" cy="230832"/>
          </a:xfrm>
          <a:prstGeom prst="rect">
            <a:avLst/>
          </a:prstGeom>
          <a:noFill/>
        </p:spPr>
        <p:txBody>
          <a:bodyPr wrap="square" rtlCol="0">
            <a:spAutoFit/>
          </a:bodyPr>
          <a:lstStyle/>
          <a:p>
            <a:r>
              <a:rPr lang="en-US" sz="900" dirty="0">
                <a:hlinkClick r:id="rId6" tooltip="https://creativecommons.org/licenses/by-sa/3.0/"/>
              </a:rPr>
              <a:t>A</a:t>
            </a:r>
            <a:endParaRPr lang="en-US" sz="900" dirty="0"/>
          </a:p>
        </p:txBody>
      </p:sp>
    </p:spTree>
    <p:extLst>
      <p:ext uri="{BB962C8B-B14F-4D97-AF65-F5344CB8AC3E}">
        <p14:creationId xmlns:p14="http://schemas.microsoft.com/office/powerpoint/2010/main" val="3984305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D14F-213C-43EC-A853-3A1DDDCA9E2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7122</a:t>
            </a:r>
          </a:p>
        </p:txBody>
      </p:sp>
      <p:sp>
        <p:nvSpPr>
          <p:cNvPr id="3" name="Content Placeholder 2">
            <a:extLst>
              <a:ext uri="{FF2B5EF4-FFF2-40B4-BE49-F238E27FC236}">
                <a16:creationId xmlns:a16="http://schemas.microsoft.com/office/drawing/2014/main" id="{894A0889-42D4-4FC7-BD54-19E7466E41FF}"/>
              </a:ext>
            </a:extLst>
          </p:cNvPr>
          <p:cNvSpPr>
            <a:spLocks noGrp="1"/>
          </p:cNvSpPr>
          <p:nvPr>
            <p:ph idx="1"/>
          </p:nvPr>
        </p:nvSpPr>
        <p:spPr>
          <a:xfrm>
            <a:off x="838200" y="1494029"/>
            <a:ext cx="10515600" cy="4351338"/>
          </a:xfrm>
        </p:spPr>
        <p:txBody>
          <a:bodyPr>
            <a:noAutofit/>
          </a:bodyPr>
          <a:lstStyle/>
          <a:p>
            <a:r>
              <a:rPr lang="en-US" dirty="0">
                <a:latin typeface="Arial" panose="020B0604020202020204" pitchFamily="34" charset="0"/>
                <a:cs typeface="Arial" panose="020B0604020202020204" pitchFamily="34" charset="0"/>
              </a:rPr>
              <a:t>7122 Cold injury residuals:</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With the following in affected parts:	</a:t>
            </a:r>
          </a:p>
          <a:p>
            <a:r>
              <a:rPr lang="en-US" dirty="0">
                <a:latin typeface="Arial" panose="020B0604020202020204" pitchFamily="34" charset="0"/>
                <a:cs typeface="Arial" panose="020B0604020202020204" pitchFamily="34" charset="0"/>
              </a:rPr>
              <a:t>Arthralgia </a:t>
            </a:r>
            <a:r>
              <a:rPr lang="en-US" b="1"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other pain, numbness,</a:t>
            </a:r>
            <a:r>
              <a:rPr lang="en-US" b="1" dirty="0">
                <a:latin typeface="Arial" panose="020B0604020202020204" pitchFamily="34" charset="0"/>
                <a:cs typeface="Arial" panose="020B0604020202020204" pitchFamily="34" charset="0"/>
              </a:rPr>
              <a:t> or </a:t>
            </a:r>
            <a:r>
              <a:rPr lang="en-US" dirty="0">
                <a:latin typeface="Arial" panose="020B0604020202020204" pitchFamily="34" charset="0"/>
                <a:cs typeface="Arial" panose="020B0604020202020204" pitchFamily="34" charset="0"/>
              </a:rPr>
              <a:t>cold sensitivity </a:t>
            </a:r>
            <a:r>
              <a:rPr lang="en-US"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plus two or more </a:t>
            </a:r>
            <a:r>
              <a:rPr lang="en-US" dirty="0">
                <a:latin typeface="Arial" panose="020B0604020202020204" pitchFamily="34" charset="0"/>
                <a:cs typeface="Arial" panose="020B0604020202020204" pitchFamily="34" charset="0"/>
              </a:rPr>
              <a:t>of the following: Tissue loss, nail abnormalities, color changes, locally impaired sensation, hyperhidrosis, </a:t>
            </a:r>
            <a:r>
              <a:rPr lang="en-US" dirty="0" err="1">
                <a:latin typeface="Arial" panose="020B0604020202020204" pitchFamily="34" charset="0"/>
                <a:cs typeface="Arial" panose="020B0604020202020204" pitchFamily="34" charset="0"/>
              </a:rPr>
              <a:t>anhydrosis</a:t>
            </a:r>
            <a:r>
              <a:rPr lang="en-US" dirty="0">
                <a:latin typeface="Arial" panose="020B0604020202020204" pitchFamily="34" charset="0"/>
                <a:cs typeface="Arial" panose="020B0604020202020204" pitchFamily="34" charset="0"/>
              </a:rPr>
              <a:t>, X-ray abnormalities (osteoporosis, subarticular punched-out lesions, or osteoarthritis),  atrophy or fibrosis of the affected musculature, flexion or extension deformity of distal joints, volar fat pad loss in fingers or toes, avascular necrosis of bone, chronic ulceration, carpal or tarsal tunnel syndrome	30</a:t>
            </a:r>
          </a:p>
        </p:txBody>
      </p:sp>
      <p:sp>
        <p:nvSpPr>
          <p:cNvPr id="4" name="Slide Number Placeholder 3">
            <a:extLst>
              <a:ext uri="{FF2B5EF4-FFF2-40B4-BE49-F238E27FC236}">
                <a16:creationId xmlns:a16="http://schemas.microsoft.com/office/drawing/2014/main" id="{ECD1974C-9890-420C-BF8D-7161CC7DFC9B}"/>
              </a:ext>
            </a:extLst>
          </p:cNvPr>
          <p:cNvSpPr>
            <a:spLocks noGrp="1"/>
          </p:cNvSpPr>
          <p:nvPr>
            <p:ph type="sldNum" sz="quarter" idx="12"/>
          </p:nvPr>
        </p:nvSpPr>
        <p:spPr/>
        <p:txBody>
          <a:bodyPr/>
          <a:lstStyle/>
          <a:p>
            <a:fld id="{E2FB73DA-5FDE-45B5-BAA4-C61223CC44F6}" type="slidenum">
              <a:rPr lang="en-US" smtClean="0"/>
              <a:pPr/>
              <a:t>49</a:t>
            </a:fld>
            <a:endParaRPr lang="en-US" dirty="0"/>
          </a:p>
        </p:txBody>
      </p:sp>
    </p:spTree>
    <p:extLst>
      <p:ext uri="{BB962C8B-B14F-4D97-AF65-F5344CB8AC3E}">
        <p14:creationId xmlns:p14="http://schemas.microsoft.com/office/powerpoint/2010/main" val="69067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D4D45D-B3F4-40F5-8348-2A341EA6AEBE}"/>
              </a:ext>
            </a:extLst>
          </p:cNvPr>
          <p:cNvSpPr>
            <a:spLocks noGrp="1"/>
          </p:cNvSpPr>
          <p:nvPr>
            <p:ph type="title"/>
          </p:nvPr>
        </p:nvSpPr>
        <p:spPr>
          <a:xfrm>
            <a:off x="716280" y="365125"/>
            <a:ext cx="10896600" cy="1325563"/>
          </a:xfrm>
        </p:spPr>
        <p:txBody>
          <a:bodyPr/>
          <a:lstStyle/>
          <a:p>
            <a:r>
              <a:rPr lang="en-US" dirty="0">
                <a:latin typeface="Arial" panose="020B0604020202020204" pitchFamily="34" charset="0"/>
                <a:cs typeface="Arial" panose="020B0604020202020204" pitchFamily="34" charset="0"/>
              </a:rPr>
              <a:t>38 CFR 4.100</a:t>
            </a:r>
          </a:p>
        </p:txBody>
      </p:sp>
      <p:sp>
        <p:nvSpPr>
          <p:cNvPr id="5" name="Content Placeholder 4">
            <a:extLst>
              <a:ext uri="{FF2B5EF4-FFF2-40B4-BE49-F238E27FC236}">
                <a16:creationId xmlns:a16="http://schemas.microsoft.com/office/drawing/2014/main" id="{235E3258-7C76-4D4D-AB7E-F150E3223B27}"/>
              </a:ext>
            </a:extLst>
          </p:cNvPr>
          <p:cNvSpPr>
            <a:spLocks noGrp="1"/>
          </p:cNvSpPr>
          <p:nvPr>
            <p:ph idx="1"/>
          </p:nvPr>
        </p:nvSpPr>
        <p:spPr>
          <a:xfrm>
            <a:off x="838200" y="1847850"/>
            <a:ext cx="10515600" cy="4351338"/>
          </a:xfrm>
        </p:spPr>
        <p:txBody>
          <a:bodyPr>
            <a:normAutofit lnSpcReduction="10000"/>
          </a:bodyPr>
          <a:lstStyle/>
          <a:p>
            <a:pPr marL="0" indent="0" algn="ctr" fontAlgn="base">
              <a:buNone/>
            </a:pPr>
            <a:r>
              <a:rPr lang="en-US" sz="2400" b="1" i="0" dirty="0">
                <a:solidFill>
                  <a:srgbClr val="333333"/>
                </a:solidFill>
                <a:effectLst/>
                <a:latin typeface="Arial" panose="020B0604020202020204" pitchFamily="34" charset="0"/>
                <a:cs typeface="Arial" panose="020B0604020202020204" pitchFamily="34" charset="0"/>
              </a:rPr>
              <a:t> Application of the evaluation criteria for diagnostic codes </a:t>
            </a:r>
          </a:p>
          <a:p>
            <a:pPr marL="0" indent="0" algn="ctr" fontAlgn="base">
              <a:buNone/>
            </a:pPr>
            <a:r>
              <a:rPr lang="en-US" sz="2400" b="1" dirty="0">
                <a:solidFill>
                  <a:srgbClr val="333333"/>
                </a:solidFill>
                <a:latin typeface="Arial" panose="020B0604020202020204" pitchFamily="34" charset="0"/>
                <a:cs typeface="Arial" panose="020B0604020202020204" pitchFamily="34" charset="0"/>
              </a:rPr>
              <a:t> </a:t>
            </a:r>
            <a:r>
              <a:rPr lang="en-US" sz="2400" b="1" i="0" dirty="0">
                <a:solidFill>
                  <a:srgbClr val="333333"/>
                </a:solidFill>
                <a:effectLst/>
                <a:latin typeface="Arial" panose="020B0604020202020204" pitchFamily="34" charset="0"/>
                <a:cs typeface="Arial" panose="020B0604020202020204" pitchFamily="34" charset="0"/>
              </a:rPr>
              <a:t>7000-7007, 7011, and 7015-7020.</a:t>
            </a:r>
            <a:endParaRPr lang="en-US" sz="2400" b="0" i="0" dirty="0">
              <a:solidFill>
                <a:srgbClr val="333333"/>
              </a:solidFill>
              <a:effectLst/>
              <a:latin typeface="Arial" panose="020B0604020202020204" pitchFamily="34" charset="0"/>
              <a:cs typeface="Arial" panose="020B0604020202020204" pitchFamily="34" charset="0"/>
            </a:endParaRPr>
          </a:p>
          <a:p>
            <a:pPr algn="l" fontAlgn="base"/>
            <a:endParaRPr lang="en-US" sz="2000" dirty="0">
              <a:solidFill>
                <a:srgbClr val="333333"/>
              </a:solidFill>
              <a:latin typeface="Arial" panose="020B0604020202020204" pitchFamily="34" charset="0"/>
              <a:cs typeface="Arial" panose="020B0604020202020204" pitchFamily="34" charset="0"/>
            </a:endParaRPr>
          </a:p>
          <a:p>
            <a:pPr algn="l" fontAlgn="base"/>
            <a:r>
              <a:rPr lang="en-US" sz="2000" b="0" i="0" dirty="0">
                <a:solidFill>
                  <a:srgbClr val="333333"/>
                </a:solidFill>
                <a:effectLst/>
                <a:latin typeface="Arial" panose="020B0604020202020204" pitchFamily="34" charset="0"/>
                <a:cs typeface="Arial" panose="020B0604020202020204" pitchFamily="34" charset="0"/>
              </a:rPr>
              <a:t>(b) Even if the requirement for a 10% (based on the need for continuous medication) or 30% (based on the presence of cardiac hypertrophy or dilatation) evaluation is met, METs testing is required in </a:t>
            </a:r>
            <a:r>
              <a:rPr lang="en-US" sz="2000" b="0" i="1" u="sng" dirty="0">
                <a:solidFill>
                  <a:srgbClr val="333333"/>
                </a:solidFill>
                <a:effectLst/>
                <a:latin typeface="Arial" panose="020B0604020202020204" pitchFamily="34" charset="0"/>
                <a:cs typeface="Arial" panose="020B0604020202020204" pitchFamily="34" charset="0"/>
              </a:rPr>
              <a:t>all</a:t>
            </a:r>
            <a:r>
              <a:rPr lang="en-US" sz="2000" b="0" i="0" dirty="0">
                <a:solidFill>
                  <a:srgbClr val="333333"/>
                </a:solidFill>
                <a:effectLst/>
                <a:latin typeface="Arial" panose="020B0604020202020204" pitchFamily="34" charset="0"/>
                <a:cs typeface="Arial" panose="020B0604020202020204" pitchFamily="34" charset="0"/>
              </a:rPr>
              <a:t> cases </a:t>
            </a:r>
            <a:r>
              <a:rPr lang="en-US" sz="2000" b="1" i="0" dirty="0">
                <a:solidFill>
                  <a:srgbClr val="333333"/>
                </a:solidFill>
                <a:effectLst/>
                <a:latin typeface="Arial" panose="020B0604020202020204" pitchFamily="34" charset="0"/>
                <a:cs typeface="Arial" panose="020B0604020202020204" pitchFamily="34" charset="0"/>
              </a:rPr>
              <a:t>except</a:t>
            </a:r>
            <a:r>
              <a:rPr lang="en-US" sz="2000" b="0" i="0" dirty="0">
                <a:solidFill>
                  <a:srgbClr val="333333"/>
                </a:solidFill>
                <a:effectLst/>
                <a:latin typeface="Arial" panose="020B0604020202020204" pitchFamily="34" charset="0"/>
                <a:cs typeface="Arial" panose="020B0604020202020204" pitchFamily="34" charset="0"/>
              </a:rPr>
              <a:t>:</a:t>
            </a:r>
          </a:p>
          <a:p>
            <a:pPr algn="l" fontAlgn="base"/>
            <a:r>
              <a:rPr lang="en-US" sz="2000" b="0" i="0" dirty="0">
                <a:solidFill>
                  <a:srgbClr val="333333"/>
                </a:solidFill>
                <a:effectLst/>
                <a:latin typeface="Arial" panose="020B0604020202020204" pitchFamily="34" charset="0"/>
                <a:cs typeface="Arial" panose="020B0604020202020204" pitchFamily="34" charset="0"/>
              </a:rPr>
              <a:t>(1) When there is a medical contraindication.</a:t>
            </a:r>
          </a:p>
          <a:p>
            <a:pPr algn="l" fontAlgn="base"/>
            <a:r>
              <a:rPr lang="en-US" sz="2000" b="0" i="0" dirty="0">
                <a:solidFill>
                  <a:srgbClr val="333333"/>
                </a:solidFill>
                <a:effectLst/>
                <a:latin typeface="Arial" panose="020B0604020202020204" pitchFamily="34" charset="0"/>
                <a:cs typeface="Arial" panose="020B0604020202020204" pitchFamily="34" charset="0"/>
              </a:rPr>
              <a:t>(2) When a 100% evaluation can be assigned on another basis.</a:t>
            </a:r>
          </a:p>
          <a:p>
            <a:pPr lvl="2" fontAlgn="base"/>
            <a:r>
              <a:rPr lang="en-US" b="0" i="0" dirty="0">
                <a:solidFill>
                  <a:srgbClr val="333333"/>
                </a:solidFill>
                <a:effectLst/>
                <a:latin typeface="Arial" panose="020B0604020202020204" pitchFamily="34" charset="0"/>
                <a:cs typeface="Arial" panose="020B0604020202020204" pitchFamily="34" charset="0"/>
              </a:rPr>
              <a:t>Authority:  38 U.S.C. 1155</a:t>
            </a:r>
          </a:p>
          <a:p>
            <a:pPr marL="914400" lvl="2" indent="0" fontAlgn="base">
              <a:buNone/>
            </a:pPr>
            <a:endParaRPr lang="en-US" sz="1600" dirty="0">
              <a:solidFill>
                <a:srgbClr val="333333"/>
              </a:solidFill>
              <a:latin typeface="Georgia" panose="02040502050405020303" pitchFamily="18" charset="0"/>
            </a:endParaRPr>
          </a:p>
          <a:p>
            <a:pPr algn="l" fontAlgn="base"/>
            <a:r>
              <a:rPr lang="en-US" sz="2000" i="1" dirty="0">
                <a:solidFill>
                  <a:srgbClr val="333333"/>
                </a:solidFill>
                <a:effectLst/>
                <a:latin typeface="Times New Roman" panose="02020603050405020304" pitchFamily="18" charset="0"/>
                <a:cs typeface="Times New Roman" panose="02020603050405020304" pitchFamily="18" charset="0"/>
              </a:rPr>
              <a:t>Removed use of Left Ventricular Ejection Fraction (LVEF) for evaluation</a:t>
            </a:r>
          </a:p>
          <a:p>
            <a:pPr algn="l" fontAlgn="base"/>
            <a:r>
              <a:rPr lang="en-US" sz="2000" b="0" i="1" dirty="0">
                <a:solidFill>
                  <a:srgbClr val="333333"/>
                </a:solidFill>
                <a:latin typeface="Times New Roman" panose="02020603050405020304" pitchFamily="18" charset="0"/>
                <a:cs typeface="Times New Roman" panose="02020603050405020304" pitchFamily="18" charset="0"/>
              </a:rPr>
              <a:t>Removed </a:t>
            </a:r>
            <a:r>
              <a:rPr lang="en-US" sz="2000" i="1" dirty="0">
                <a:solidFill>
                  <a:srgbClr val="333333"/>
                </a:solidFill>
                <a:latin typeface="Times New Roman" panose="02020603050405020304" pitchFamily="18" charset="0"/>
                <a:cs typeface="Times New Roman" panose="02020603050405020304" pitchFamily="18" charset="0"/>
              </a:rPr>
              <a:t>consideration of chronic congestive heart failure and frequencies</a:t>
            </a:r>
            <a:endParaRPr lang="en-US" sz="2000" b="0" i="0" dirty="0">
              <a:solidFill>
                <a:srgbClr val="333333"/>
              </a:solidFill>
              <a:effectLst/>
              <a:latin typeface="Times New Roman" panose="02020603050405020304" pitchFamily="18" charset="0"/>
              <a:cs typeface="Times New Roman" panose="02020603050405020304" pitchFamily="18" charset="0"/>
            </a:endParaRPr>
          </a:p>
          <a:p>
            <a:endParaRPr lang="en-US" dirty="0"/>
          </a:p>
          <a:p>
            <a:endParaRPr lang="en-US" dirty="0"/>
          </a:p>
        </p:txBody>
      </p:sp>
      <p:sp>
        <p:nvSpPr>
          <p:cNvPr id="3" name="Slide Number Placeholder 2">
            <a:extLst>
              <a:ext uri="{FF2B5EF4-FFF2-40B4-BE49-F238E27FC236}">
                <a16:creationId xmlns:a16="http://schemas.microsoft.com/office/drawing/2014/main" id="{3F609CE9-FF71-4FAB-8376-B7BA642AFED1}"/>
              </a:ext>
            </a:extLst>
          </p:cNvPr>
          <p:cNvSpPr>
            <a:spLocks noGrp="1"/>
          </p:cNvSpPr>
          <p:nvPr>
            <p:ph type="sldNum" sz="quarter" idx="12"/>
          </p:nvPr>
        </p:nvSpPr>
        <p:spPr/>
        <p:txBody>
          <a:bodyPr/>
          <a:lstStyle/>
          <a:p>
            <a:fld id="{60B18D57-13A5-4968-950D-8FEF41FA4399}" type="slidenum">
              <a:rPr lang="en-US" smtClean="0"/>
              <a:t>5</a:t>
            </a:fld>
            <a:endParaRPr lang="en-US" dirty="0"/>
          </a:p>
        </p:txBody>
      </p:sp>
    </p:spTree>
    <p:extLst>
      <p:ext uri="{BB962C8B-B14F-4D97-AF65-F5344CB8AC3E}">
        <p14:creationId xmlns:p14="http://schemas.microsoft.com/office/powerpoint/2010/main" val="3862842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FBFB-3E37-40D6-991A-CABEB3434605}"/>
              </a:ext>
            </a:extLst>
          </p:cNvPr>
          <p:cNvSpPr>
            <a:spLocks noGrp="1"/>
          </p:cNvSpPr>
          <p:nvPr>
            <p:ph type="title"/>
          </p:nvPr>
        </p:nvSpPr>
        <p:spPr>
          <a:xfrm>
            <a:off x="838200" y="365125"/>
            <a:ext cx="10515600" cy="1325563"/>
          </a:xfrm>
        </p:spPr>
        <p:txBody>
          <a:bodyPr/>
          <a:lstStyle/>
          <a:p>
            <a:r>
              <a:rPr lang="en-US" dirty="0">
                <a:latin typeface="Arial" panose="020B0604020202020204" pitchFamily="34" charset="0"/>
                <a:cs typeface="Arial" panose="020B0604020202020204" pitchFamily="34" charset="0"/>
              </a:rPr>
              <a:t>DC 7122  (continued)</a:t>
            </a:r>
          </a:p>
        </p:txBody>
      </p:sp>
      <p:sp>
        <p:nvSpPr>
          <p:cNvPr id="3" name="Content Placeholder 2">
            <a:extLst>
              <a:ext uri="{FF2B5EF4-FFF2-40B4-BE49-F238E27FC236}">
                <a16:creationId xmlns:a16="http://schemas.microsoft.com/office/drawing/2014/main" id="{C2CE955C-B153-4D7B-9586-A058DC24F678}"/>
              </a:ext>
            </a:extLst>
          </p:cNvPr>
          <p:cNvSpPr>
            <a:spLocks noGrp="1"/>
          </p:cNvSpPr>
          <p:nvPr>
            <p:ph idx="1"/>
          </p:nvPr>
        </p:nvSpPr>
        <p:spPr>
          <a:xfrm>
            <a:off x="838200" y="1825625"/>
            <a:ext cx="10515600" cy="4351338"/>
          </a:xfrm>
        </p:spPr>
        <p:txBody>
          <a:bodyPr>
            <a:normAutofit lnSpcReduction="10000"/>
          </a:bodyPr>
          <a:lstStyle/>
          <a:p>
            <a:endParaRPr lang="en-US" dirty="0"/>
          </a:p>
          <a:p>
            <a:r>
              <a:rPr lang="en-US" dirty="0"/>
              <a:t>Arthralgia </a:t>
            </a:r>
            <a:r>
              <a:rPr lang="en-US" b="1" dirty="0"/>
              <a:t>or</a:t>
            </a:r>
            <a:r>
              <a:rPr lang="en-US" dirty="0"/>
              <a:t> other pain, numbness, </a:t>
            </a:r>
            <a:r>
              <a:rPr lang="en-US" b="1" dirty="0"/>
              <a:t>or</a:t>
            </a:r>
            <a:r>
              <a:rPr lang="en-US" dirty="0"/>
              <a:t> cold sensitivity </a:t>
            </a:r>
            <a:r>
              <a:rPr lang="en-US" dirty="0">
                <a:solidFill>
                  <a:srgbClr val="FF0000"/>
                </a:solidFill>
                <a:effectLst>
                  <a:outerShdw blurRad="38100" dist="38100" dir="2700000" algn="tl">
                    <a:srgbClr val="000000">
                      <a:alpha val="43137"/>
                    </a:srgbClr>
                  </a:outerShdw>
                </a:effectLst>
              </a:rPr>
              <a:t>plus one </a:t>
            </a:r>
            <a:r>
              <a:rPr lang="en-US" dirty="0"/>
              <a:t>of the following: Tissue loss, nail abnormalities, color changes, locally impaired sensation, hyperhidrosis, </a:t>
            </a:r>
            <a:r>
              <a:rPr lang="en-US" dirty="0" err="1"/>
              <a:t>anhydrosis</a:t>
            </a:r>
            <a:r>
              <a:rPr lang="en-US" dirty="0"/>
              <a:t>, X-ray abnormalities (osteoporosis, subarticular punched-out lesions, or osteoarthritis), atrophy or fibrosis of the affected musculature, flexion or extension deformity of distal joints, volar fat pad loss in fingers or toes, avascular necrosis of bone, chronic ulceration, carpal or tarsal tunnel syndrome								20</a:t>
            </a:r>
          </a:p>
          <a:p>
            <a:endParaRPr lang="en-US" dirty="0"/>
          </a:p>
          <a:p>
            <a:r>
              <a:rPr lang="en-US" dirty="0"/>
              <a:t>Arthralgia </a:t>
            </a:r>
            <a:r>
              <a:rPr lang="en-US" b="1" dirty="0"/>
              <a:t>or</a:t>
            </a:r>
            <a:r>
              <a:rPr lang="en-US" dirty="0"/>
              <a:t> other pain, numbness, </a:t>
            </a:r>
            <a:r>
              <a:rPr lang="en-US" b="1" dirty="0"/>
              <a:t>or </a:t>
            </a:r>
            <a:r>
              <a:rPr lang="en-US" dirty="0"/>
              <a:t>cold sensitivity	10</a:t>
            </a:r>
          </a:p>
        </p:txBody>
      </p:sp>
      <p:sp>
        <p:nvSpPr>
          <p:cNvPr id="4" name="Slide Number Placeholder 3">
            <a:extLst>
              <a:ext uri="{FF2B5EF4-FFF2-40B4-BE49-F238E27FC236}">
                <a16:creationId xmlns:a16="http://schemas.microsoft.com/office/drawing/2014/main" id="{510C7F0B-5215-438F-AC84-232185990C69}"/>
              </a:ext>
            </a:extLst>
          </p:cNvPr>
          <p:cNvSpPr>
            <a:spLocks noGrp="1"/>
          </p:cNvSpPr>
          <p:nvPr>
            <p:ph type="sldNum" sz="quarter" idx="12"/>
          </p:nvPr>
        </p:nvSpPr>
        <p:spPr>
          <a:xfrm>
            <a:off x="8610600" y="6356350"/>
            <a:ext cx="2743200" cy="365125"/>
          </a:xfrm>
        </p:spPr>
        <p:txBody>
          <a:bodyPr/>
          <a:lstStyle/>
          <a:p>
            <a:fld id="{E2FB73DA-5FDE-45B5-BAA4-C61223CC44F6}" type="slidenum">
              <a:rPr lang="en-US" smtClean="0"/>
              <a:pPr/>
              <a:t>50</a:t>
            </a:fld>
            <a:endParaRPr lang="en-US" dirty="0"/>
          </a:p>
        </p:txBody>
      </p:sp>
    </p:spTree>
    <p:extLst>
      <p:ext uri="{BB962C8B-B14F-4D97-AF65-F5344CB8AC3E}">
        <p14:creationId xmlns:p14="http://schemas.microsoft.com/office/powerpoint/2010/main" val="2607631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E4BD-B4FA-4ABB-ABF4-B1794522324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7122 (continued)</a:t>
            </a:r>
          </a:p>
        </p:txBody>
      </p:sp>
      <p:sp>
        <p:nvSpPr>
          <p:cNvPr id="3" name="Content Placeholder 2">
            <a:extLst>
              <a:ext uri="{FF2B5EF4-FFF2-40B4-BE49-F238E27FC236}">
                <a16:creationId xmlns:a16="http://schemas.microsoft.com/office/drawing/2014/main" id="{4735F917-FB56-4D4D-86F1-775DA97B193E}"/>
              </a:ext>
            </a:extLst>
          </p:cNvPr>
          <p:cNvSpPr>
            <a:spLocks noGrp="1"/>
          </p:cNvSpPr>
          <p:nvPr>
            <p:ph idx="1"/>
          </p:nvPr>
        </p:nvSpPr>
        <p:spPr>
          <a:xfrm>
            <a:off x="838200" y="1810385"/>
            <a:ext cx="10515600" cy="4351338"/>
          </a:xfrm>
        </p:spPr>
        <p:txBody>
          <a:bodyPr>
            <a:normAutofit/>
          </a:bodyPr>
          <a:lstStyle/>
          <a:p>
            <a:r>
              <a:rPr lang="en-US" sz="2400" dirty="0">
                <a:latin typeface="Arial" panose="020B0604020202020204" pitchFamily="34" charset="0"/>
                <a:cs typeface="Arial" panose="020B0604020202020204" pitchFamily="34" charset="0"/>
              </a:rPr>
              <a:t>Note (1): </a:t>
            </a:r>
            <a:r>
              <a:rPr lang="en-US" sz="2400" u="sng" dirty="0">
                <a:latin typeface="Arial" panose="020B0604020202020204" pitchFamily="34" charset="0"/>
                <a:cs typeface="Arial" panose="020B0604020202020204" pitchFamily="34" charset="0"/>
              </a:rPr>
              <a:t>Separately </a:t>
            </a:r>
            <a:r>
              <a:rPr lang="en-US" sz="2400" dirty="0">
                <a:latin typeface="Arial" panose="020B0604020202020204" pitchFamily="34" charset="0"/>
                <a:cs typeface="Arial" panose="020B0604020202020204" pitchFamily="34" charset="0"/>
              </a:rPr>
              <a:t>evaluate amputations of fingers or toes, and complications such as squamous cell carcinoma at the site of a cold injury scar or peripheral neuropathy, under </a:t>
            </a:r>
            <a:r>
              <a:rPr lang="en-US" sz="2400" u="sng" dirty="0">
                <a:latin typeface="Arial" panose="020B0604020202020204" pitchFamily="34" charset="0"/>
                <a:cs typeface="Arial" panose="020B0604020202020204" pitchFamily="34" charset="0"/>
              </a:rPr>
              <a:t>other diagnostic codes</a:t>
            </a:r>
            <a:r>
              <a:rPr lang="en-US" sz="2400" dirty="0">
                <a:latin typeface="Arial" panose="020B0604020202020204" pitchFamily="34" charset="0"/>
                <a:cs typeface="Arial" panose="020B0604020202020204" pitchFamily="34" charset="0"/>
              </a:rPr>
              <a:t>. Separately evaluate other disabilities diagnosed as the residual effects of cold injury, such as Raynaud's syndrome (which is otherwise known as secondary Raynaud's phenomenon), muscle atrophy, etc., unless they are used to support an evaluation under diagnostic code 7122.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Note (2): Evaluate each affected part ( e.g., hand, foot, ear, nose) </a:t>
            </a:r>
            <a:r>
              <a:rPr lang="en-US" sz="2400" u="sng" dirty="0">
                <a:latin typeface="Arial" panose="020B0604020202020204" pitchFamily="34" charset="0"/>
                <a:cs typeface="Arial" panose="020B0604020202020204" pitchFamily="34" charset="0"/>
              </a:rPr>
              <a:t>separately</a:t>
            </a:r>
            <a:r>
              <a:rPr lang="en-US" sz="2400" dirty="0">
                <a:latin typeface="Arial" panose="020B0604020202020204" pitchFamily="34" charset="0"/>
                <a:cs typeface="Arial" panose="020B0604020202020204" pitchFamily="34" charset="0"/>
              </a:rPr>
              <a:t> and combine the ratings in accordance with §§ 4.25 and 4.26.</a:t>
            </a:r>
          </a:p>
          <a:p>
            <a:r>
              <a:rPr lang="en-US" sz="2400" dirty="0">
                <a:latin typeface="Arial" panose="020B0604020202020204" pitchFamily="34" charset="0"/>
                <a:cs typeface="Arial" panose="020B0604020202020204" pitchFamily="34" charset="0"/>
              </a:rPr>
              <a:t>See Coded page sample in Handouts.</a:t>
            </a:r>
          </a:p>
        </p:txBody>
      </p:sp>
      <p:sp>
        <p:nvSpPr>
          <p:cNvPr id="4" name="Slide Number Placeholder 3">
            <a:extLst>
              <a:ext uri="{FF2B5EF4-FFF2-40B4-BE49-F238E27FC236}">
                <a16:creationId xmlns:a16="http://schemas.microsoft.com/office/drawing/2014/main" id="{0E8CC47D-47F6-41A1-8407-13C4EFBE3114}"/>
              </a:ext>
            </a:extLst>
          </p:cNvPr>
          <p:cNvSpPr>
            <a:spLocks noGrp="1"/>
          </p:cNvSpPr>
          <p:nvPr>
            <p:ph type="sldNum" sz="quarter" idx="12"/>
          </p:nvPr>
        </p:nvSpPr>
        <p:spPr/>
        <p:txBody>
          <a:bodyPr/>
          <a:lstStyle/>
          <a:p>
            <a:fld id="{E2FB73DA-5FDE-45B5-BAA4-C61223CC44F6}" type="slidenum">
              <a:rPr lang="en-US" smtClean="0"/>
              <a:pPr/>
              <a:t>51</a:t>
            </a:fld>
            <a:endParaRPr lang="en-US" dirty="0"/>
          </a:p>
        </p:txBody>
      </p:sp>
    </p:spTree>
    <p:extLst>
      <p:ext uri="{BB962C8B-B14F-4D97-AF65-F5344CB8AC3E}">
        <p14:creationId xmlns:p14="http://schemas.microsoft.com/office/powerpoint/2010/main" val="3190852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FC6E-6C24-4E02-A22A-E61411FC25B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7122 (continued)</a:t>
            </a:r>
          </a:p>
        </p:txBody>
      </p:sp>
      <p:sp>
        <p:nvSpPr>
          <p:cNvPr id="3" name="Content Placeholder 2">
            <a:extLst>
              <a:ext uri="{FF2B5EF4-FFF2-40B4-BE49-F238E27FC236}">
                <a16:creationId xmlns:a16="http://schemas.microsoft.com/office/drawing/2014/main" id="{A6772D01-85AA-48CF-AEDB-749AC1DC6FB6}"/>
              </a:ext>
            </a:extLst>
          </p:cNvPr>
          <p:cNvSpPr>
            <a:spLocks noGrp="1"/>
          </p:cNvSpPr>
          <p:nvPr>
            <p:ph idx="1"/>
          </p:nvPr>
        </p:nvSpPr>
        <p:spPr>
          <a:xfrm>
            <a:off x="291402" y="1433739"/>
            <a:ext cx="11646040" cy="4351338"/>
          </a:xfrm>
        </p:spPr>
        <p:txBody>
          <a:bodyPr>
            <a:noAutofit/>
          </a:bodyPr>
          <a:lstStyle/>
          <a:p>
            <a:r>
              <a:rPr lang="en-US" sz="2400" u="sng" dirty="0">
                <a:latin typeface="Arial" panose="020B0604020202020204" pitchFamily="34" charset="0"/>
                <a:cs typeface="Arial" panose="020B0604020202020204" pitchFamily="34" charset="0"/>
              </a:rPr>
              <a:t>M21-1MR, Part III, Subpart iv, Ch 4, Sec E, Topic 21</a:t>
            </a:r>
          </a:p>
          <a:p>
            <a:r>
              <a:rPr lang="en-US" sz="2400" dirty="0">
                <a:latin typeface="Arial" panose="020B0604020202020204" pitchFamily="34" charset="0"/>
                <a:cs typeface="Arial" panose="020B0604020202020204" pitchFamily="34" charset="0"/>
              </a:rPr>
              <a:t>(a)	Injury due to exposure to extremely cold temperatures causes structural and functional disturbances of · small blood vessels · cells · nerves · skin, and · bone. The physical effects of exposure may be acute or chronic, with immediate or latent manifestations. </a:t>
            </a:r>
          </a:p>
          <a:p>
            <a:r>
              <a:rPr lang="en-US" sz="2400" dirty="0">
                <a:latin typeface="Arial" panose="020B0604020202020204" pitchFamily="34" charset="0"/>
                <a:cs typeface="Arial" panose="020B0604020202020204" pitchFamily="34" charset="0"/>
              </a:rPr>
              <a:t>Examples: Exposure to · damp cold temperatures (around freezing) cause frostnip and immersion or trench foot. · dry cold, or temperatures well below freezing, cause frostbite with, in severe cases, loss of body parts,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such as fingers, toes, earlobes, or the tip of the nose.	</a:t>
            </a:r>
          </a:p>
          <a:p>
            <a:endParaRPr lang="en-US" sz="1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	Long-Term Effects of Exposure to Cold-- The fact that the immediate effects of cold injury may have been characterized as “acute” or “healed” does </a:t>
            </a:r>
            <a:r>
              <a:rPr lang="en-US" sz="2400" b="1" u="sng" dirty="0">
                <a:latin typeface="Arial" panose="020B0604020202020204" pitchFamily="34" charset="0"/>
                <a:cs typeface="Arial" panose="020B0604020202020204" pitchFamily="34" charset="0"/>
              </a:rPr>
              <a:t>not </a:t>
            </a:r>
            <a:r>
              <a:rPr lang="en-US" sz="2400" dirty="0">
                <a:latin typeface="Arial" panose="020B0604020202020204" pitchFamily="34" charset="0"/>
                <a:cs typeface="Arial" panose="020B0604020202020204" pitchFamily="34" charset="0"/>
              </a:rPr>
              <a:t>preclude development of disability at the original site of injury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many years later.</a:t>
            </a:r>
          </a:p>
          <a:p>
            <a:endParaRPr lang="en-US" dirty="0"/>
          </a:p>
        </p:txBody>
      </p:sp>
      <p:sp>
        <p:nvSpPr>
          <p:cNvPr id="4" name="Slide Number Placeholder 3">
            <a:extLst>
              <a:ext uri="{FF2B5EF4-FFF2-40B4-BE49-F238E27FC236}">
                <a16:creationId xmlns:a16="http://schemas.microsoft.com/office/drawing/2014/main" id="{F7CE5DE2-8EEE-43DD-8395-F0E3F152BCCD}"/>
              </a:ext>
            </a:extLst>
          </p:cNvPr>
          <p:cNvSpPr>
            <a:spLocks noGrp="1"/>
          </p:cNvSpPr>
          <p:nvPr>
            <p:ph type="sldNum" sz="quarter" idx="12"/>
          </p:nvPr>
        </p:nvSpPr>
        <p:spPr/>
        <p:txBody>
          <a:bodyPr/>
          <a:lstStyle/>
          <a:p>
            <a:fld id="{E2FB73DA-5FDE-45B5-BAA4-C61223CC44F6}" type="slidenum">
              <a:rPr lang="en-US" smtClean="0"/>
              <a:pPr/>
              <a:t>52</a:t>
            </a:fld>
            <a:endParaRPr lang="en-US" dirty="0"/>
          </a:p>
        </p:txBody>
      </p:sp>
    </p:spTree>
    <p:extLst>
      <p:ext uri="{BB962C8B-B14F-4D97-AF65-F5344CB8AC3E}">
        <p14:creationId xmlns:p14="http://schemas.microsoft.com/office/powerpoint/2010/main" val="2902336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BAED-73E9-4E02-9EFA-29F24098C26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7122 (continued)</a:t>
            </a:r>
          </a:p>
        </p:txBody>
      </p:sp>
      <p:sp>
        <p:nvSpPr>
          <p:cNvPr id="3" name="Content Placeholder 2">
            <a:extLst>
              <a:ext uri="{FF2B5EF4-FFF2-40B4-BE49-F238E27FC236}">
                <a16:creationId xmlns:a16="http://schemas.microsoft.com/office/drawing/2014/main" id="{CEA822FE-BCFD-4D74-AD57-809DD1816367}"/>
              </a:ext>
            </a:extLst>
          </p:cNvPr>
          <p:cNvSpPr>
            <a:spLocks noGrp="1"/>
          </p:cNvSpPr>
          <p:nvPr>
            <p:ph idx="1"/>
          </p:nvPr>
        </p:nvSpPr>
        <p:spPr>
          <a:xfrm>
            <a:off x="419100" y="1690688"/>
            <a:ext cx="11397762" cy="4351338"/>
          </a:xfrm>
        </p:spPr>
        <p:txBody>
          <a:bodyPr>
            <a:noAutofit/>
          </a:bodyPr>
          <a:lstStyle/>
          <a:p>
            <a:r>
              <a:rPr lang="en-US" sz="3000" dirty="0">
                <a:latin typeface="Arial" panose="020B0604020202020204" pitchFamily="34" charset="0"/>
                <a:cs typeface="Arial" panose="020B0604020202020204" pitchFamily="34" charset="0"/>
              </a:rPr>
              <a:t>M21-1MR, Part III, Subpart iv, Ch 4, Sec E, Topic 21</a:t>
            </a:r>
          </a:p>
          <a:p>
            <a:r>
              <a:rPr lang="en-US" dirty="0">
                <a:latin typeface="Arial" panose="020B0604020202020204" pitchFamily="34" charset="0"/>
                <a:cs typeface="Arial" panose="020B0604020202020204" pitchFamily="34" charset="0"/>
              </a:rPr>
              <a:t>(d) Grant service connection for the residuals of cold injury if </a:t>
            </a:r>
          </a:p>
          <a:p>
            <a:pPr marL="0" indent="0">
              <a:buNone/>
            </a:pPr>
            <a:r>
              <a:rPr lang="en-US" dirty="0">
                <a:latin typeface="Arial" panose="020B0604020202020204" pitchFamily="34" charset="0"/>
                <a:cs typeface="Arial" panose="020B0604020202020204" pitchFamily="34" charset="0"/>
              </a:rPr>
              <a:t>   (1) the cold injury was incurred during military service, and (2) an intercurrent nonservice-connected (NSC) cause cannot be determined. Notes: The fact that an NSC systemic disease that could produce similar findings is present, or that other areas of the body not affected by cold injury have similar findings, does not necessarily preclude service connection for residual conditions in the cold-injured areas. When considering the possibility of intercurrent cause, always resolve </a:t>
            </a:r>
            <a:r>
              <a:rPr lang="en-US" u="sng" dirty="0">
                <a:latin typeface="Arial" panose="020B0604020202020204" pitchFamily="34" charset="0"/>
                <a:cs typeface="Arial" panose="020B0604020202020204" pitchFamily="34" charset="0"/>
              </a:rPr>
              <a:t>reasonable doubt in the veteran’s favor</a:t>
            </a:r>
            <a:r>
              <a:rPr lang="en-US" dirty="0">
                <a:latin typeface="Arial" panose="020B0604020202020204" pitchFamily="34" charset="0"/>
                <a:cs typeface="Arial" panose="020B0604020202020204" pitchFamily="34" charset="0"/>
              </a:rPr>
              <a:t>. Reference: For more information on reasonable doubt, see 38 CFR 3.102.</a:t>
            </a:r>
          </a:p>
        </p:txBody>
      </p:sp>
      <p:sp>
        <p:nvSpPr>
          <p:cNvPr id="4" name="Slide Number Placeholder 3">
            <a:extLst>
              <a:ext uri="{FF2B5EF4-FFF2-40B4-BE49-F238E27FC236}">
                <a16:creationId xmlns:a16="http://schemas.microsoft.com/office/drawing/2014/main" id="{23E7569B-7F93-4327-8B21-B89D25973D4C}"/>
              </a:ext>
            </a:extLst>
          </p:cNvPr>
          <p:cNvSpPr>
            <a:spLocks noGrp="1"/>
          </p:cNvSpPr>
          <p:nvPr>
            <p:ph type="sldNum" sz="quarter" idx="12"/>
          </p:nvPr>
        </p:nvSpPr>
        <p:spPr/>
        <p:txBody>
          <a:bodyPr/>
          <a:lstStyle/>
          <a:p>
            <a:fld id="{E2FB73DA-5FDE-45B5-BAA4-C61223CC44F6}" type="slidenum">
              <a:rPr lang="en-US" smtClean="0"/>
              <a:pPr/>
              <a:t>53</a:t>
            </a:fld>
            <a:endParaRPr lang="en-US" dirty="0"/>
          </a:p>
        </p:txBody>
      </p:sp>
    </p:spTree>
    <p:extLst>
      <p:ext uri="{BB962C8B-B14F-4D97-AF65-F5344CB8AC3E}">
        <p14:creationId xmlns:p14="http://schemas.microsoft.com/office/powerpoint/2010/main" val="4085455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E63F-5320-4868-9C24-CDD256B2B14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7122 (continued)</a:t>
            </a:r>
            <a:endParaRPr lang="en-US" dirty="0"/>
          </a:p>
        </p:txBody>
      </p:sp>
      <p:sp>
        <p:nvSpPr>
          <p:cNvPr id="3" name="Content Placeholder 2">
            <a:extLst>
              <a:ext uri="{FF2B5EF4-FFF2-40B4-BE49-F238E27FC236}">
                <a16:creationId xmlns:a16="http://schemas.microsoft.com/office/drawing/2014/main" id="{C985BFB3-7428-428D-A857-CBFC70494A74}"/>
              </a:ext>
            </a:extLst>
          </p:cNvPr>
          <p:cNvSpPr>
            <a:spLocks noGrp="1"/>
          </p:cNvSpPr>
          <p:nvPr>
            <p:ph idx="1"/>
          </p:nvPr>
        </p:nvSpPr>
        <p:spPr/>
        <p:txBody>
          <a:bodyPr/>
          <a:lstStyle/>
          <a:p>
            <a:r>
              <a:rPr lang="en-US" sz="2800" dirty="0">
                <a:latin typeface="Arial" panose="020B0604020202020204" pitchFamily="34" charset="0"/>
                <a:cs typeface="Arial" panose="020B0604020202020204" pitchFamily="34" charset="0"/>
              </a:rPr>
              <a:t>M21-1MR, Part III, Subpart iv, Ch 4, Sec E, Topic 21</a:t>
            </a:r>
          </a:p>
          <a:p>
            <a:pPr marL="0" indent="0">
              <a:buNone/>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 The Chosin Reservoir Campaign was conducted during the Korean War,  October 1950 through December 1950, in temperatures of –20ºF or lower. Many participants in this campaign suffered from frostbite for which they received no treatment and, as a result, there may be no service treatment records (STRs) to directly support their claims for frostbite. If the veteran’s participation in the Chosin Reservoir Campaign is confirmed, concede exposure to extreme cold under the provisions of 38 U.S.C. 1154(a).</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DAF386D-1CE0-4681-96F1-289C51B65A68}"/>
              </a:ext>
            </a:extLst>
          </p:cNvPr>
          <p:cNvSpPr>
            <a:spLocks noGrp="1"/>
          </p:cNvSpPr>
          <p:nvPr>
            <p:ph type="sldNum" sz="quarter" idx="12"/>
          </p:nvPr>
        </p:nvSpPr>
        <p:spPr/>
        <p:txBody>
          <a:bodyPr/>
          <a:lstStyle/>
          <a:p>
            <a:fld id="{E2FB73DA-5FDE-45B5-BAA4-C61223CC44F6}" type="slidenum">
              <a:rPr lang="en-US" smtClean="0"/>
              <a:pPr/>
              <a:t>54</a:t>
            </a:fld>
            <a:endParaRPr lang="en-US" dirty="0"/>
          </a:p>
        </p:txBody>
      </p:sp>
    </p:spTree>
    <p:extLst>
      <p:ext uri="{BB962C8B-B14F-4D97-AF65-F5344CB8AC3E}">
        <p14:creationId xmlns:p14="http://schemas.microsoft.com/office/powerpoint/2010/main" val="3390784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2C39-1C22-4165-A1BD-FC0B66F8CD4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7122 (continued)</a:t>
            </a:r>
            <a:endParaRPr lang="en-US" dirty="0"/>
          </a:p>
        </p:txBody>
      </p:sp>
      <p:sp>
        <p:nvSpPr>
          <p:cNvPr id="3" name="Content Placeholder 2">
            <a:extLst>
              <a:ext uri="{FF2B5EF4-FFF2-40B4-BE49-F238E27FC236}">
                <a16:creationId xmlns:a16="http://schemas.microsoft.com/office/drawing/2014/main" id="{626C0127-3E36-42BF-BA6C-0EB1E0D67274}"/>
              </a:ext>
            </a:extLst>
          </p:cNvPr>
          <p:cNvSpPr>
            <a:spLocks noGrp="1"/>
          </p:cNvSpPr>
          <p:nvPr>
            <p:ph idx="1"/>
          </p:nvPr>
        </p:nvSpPr>
        <p:spPr/>
        <p:txBody>
          <a:bodyPr>
            <a:normAutofit fontScale="92500" lnSpcReduction="10000"/>
          </a:bodyPr>
          <a:lstStyle/>
          <a:p>
            <a:r>
              <a:rPr lang="en-US" sz="3200" dirty="0">
                <a:latin typeface="Arial" panose="020B0604020202020204" pitchFamily="34" charset="0"/>
                <a:cs typeface="Arial" panose="020B0604020202020204" pitchFamily="34" charset="0"/>
              </a:rPr>
              <a:t>M21-1, Part V, Subpart iii, Ch 5, Topic 4 – Residual of Cold Injury</a:t>
            </a:r>
          </a:p>
          <a:p>
            <a:r>
              <a:rPr lang="en-US" dirty="0"/>
              <a:t>(a) and (b) </a:t>
            </a:r>
            <a:r>
              <a:rPr lang="en-US" u="sng" dirty="0"/>
              <a:t>nearly </a:t>
            </a:r>
            <a:r>
              <a:rPr lang="en-US" dirty="0"/>
              <a:t>verbatim to M21-1MR, Pt III, Sub iv, Ch 4, Sec E, Topic 21</a:t>
            </a:r>
          </a:p>
          <a:p>
            <a:pPr marL="0" indent="0">
              <a:buNone/>
            </a:pPr>
            <a:r>
              <a:rPr lang="en-US" dirty="0"/>
              <a:t>(b) The fact that the immediate effects of cold injury may have been characterized as “acute” or “healed” does not preclude development of disability at the original site of injury many years later.</a:t>
            </a:r>
          </a:p>
          <a:p>
            <a:pPr marL="0" indent="0">
              <a:buNone/>
            </a:pPr>
            <a:r>
              <a:rPr lang="en-US" dirty="0"/>
              <a:t>*</a:t>
            </a:r>
            <a:r>
              <a:rPr lang="en-US" b="1" dirty="0">
                <a:solidFill>
                  <a:srgbClr val="FF0000"/>
                </a:solidFill>
              </a:rPr>
              <a:t>There does not need to be continuity of symptoms following a cold injury.  </a:t>
            </a:r>
            <a:r>
              <a:rPr lang="en-US" dirty="0"/>
              <a:t>Typically symptoms may last for days up to a week or two after the cold injury.  Unless there was a loss (such as part of a hand or foot) this is followed by a long symptom free period, after which signs and symptoms may reoccur. </a:t>
            </a:r>
          </a:p>
          <a:p>
            <a:pPr marL="0" indent="0">
              <a:buNone/>
            </a:pPr>
            <a:endParaRPr lang="en-US" dirty="0"/>
          </a:p>
        </p:txBody>
      </p:sp>
      <p:sp>
        <p:nvSpPr>
          <p:cNvPr id="4" name="Slide Number Placeholder 3">
            <a:extLst>
              <a:ext uri="{FF2B5EF4-FFF2-40B4-BE49-F238E27FC236}">
                <a16:creationId xmlns:a16="http://schemas.microsoft.com/office/drawing/2014/main" id="{EFEAB5D7-B179-4EBB-B7C0-EB35294C3013}"/>
              </a:ext>
            </a:extLst>
          </p:cNvPr>
          <p:cNvSpPr>
            <a:spLocks noGrp="1"/>
          </p:cNvSpPr>
          <p:nvPr>
            <p:ph type="sldNum" sz="quarter" idx="12"/>
          </p:nvPr>
        </p:nvSpPr>
        <p:spPr/>
        <p:txBody>
          <a:bodyPr/>
          <a:lstStyle/>
          <a:p>
            <a:fld id="{E2FB73DA-5FDE-45B5-BAA4-C61223CC44F6}" type="slidenum">
              <a:rPr lang="en-US" smtClean="0"/>
              <a:pPr/>
              <a:t>55</a:t>
            </a:fld>
            <a:endParaRPr lang="en-US" dirty="0"/>
          </a:p>
        </p:txBody>
      </p:sp>
    </p:spTree>
    <p:extLst>
      <p:ext uri="{BB962C8B-B14F-4D97-AF65-F5344CB8AC3E}">
        <p14:creationId xmlns:p14="http://schemas.microsoft.com/office/powerpoint/2010/main" val="2843528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7BD2-CC47-4453-B037-F0CA62D4DAC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7122 (continued)</a:t>
            </a:r>
            <a:endParaRPr lang="en-US" dirty="0"/>
          </a:p>
        </p:txBody>
      </p:sp>
      <p:sp>
        <p:nvSpPr>
          <p:cNvPr id="3" name="Content Placeholder 2">
            <a:extLst>
              <a:ext uri="{FF2B5EF4-FFF2-40B4-BE49-F238E27FC236}">
                <a16:creationId xmlns:a16="http://schemas.microsoft.com/office/drawing/2014/main" id="{4333BA64-9BAD-453D-AE2E-D0F627871F5E}"/>
              </a:ext>
            </a:extLst>
          </p:cNvPr>
          <p:cNvSpPr>
            <a:spLocks noGrp="1"/>
          </p:cNvSpPr>
          <p:nvPr>
            <p:ph idx="1"/>
          </p:nvPr>
        </p:nvSpPr>
        <p:spPr>
          <a:xfrm>
            <a:off x="293077" y="1253331"/>
            <a:ext cx="11605846" cy="4351338"/>
          </a:xfrm>
        </p:spPr>
        <p:txBody>
          <a:bodyPr>
            <a:noAutofit/>
          </a:bodyPr>
          <a:lstStyle/>
          <a:p>
            <a:r>
              <a:rPr lang="en-US" sz="2400" dirty="0">
                <a:latin typeface="Arial" panose="020B0604020202020204" pitchFamily="34" charset="0"/>
                <a:cs typeface="Arial" panose="020B0604020202020204" pitchFamily="34" charset="0"/>
              </a:rPr>
              <a:t>M21-1, Part V, Subpart iii, Ch 5, Topic 4 – Residual of Cold Injury</a:t>
            </a:r>
            <a:endParaRPr lang="en-US" dirty="0">
              <a:latin typeface="Arial" panose="020B0604020202020204" pitchFamily="34" charset="0"/>
              <a:cs typeface="Arial" panose="020B0604020202020204" pitchFamily="34" charset="0"/>
            </a:endParaRPr>
          </a:p>
          <a:p>
            <a:pPr marL="0" indent="0">
              <a:buNone/>
            </a:pPr>
            <a:r>
              <a:rPr lang="en-US" sz="2000" dirty="0"/>
              <a:t>   </a:t>
            </a:r>
            <a:r>
              <a:rPr lang="en-US" sz="2400" dirty="0">
                <a:latin typeface="Arial" panose="020B0604020202020204" pitchFamily="34" charset="0"/>
                <a:cs typeface="Arial" panose="020B0604020202020204" pitchFamily="34" charset="0"/>
              </a:rPr>
              <a:t>(c) Veterans with a history of cold injury may experience the following signs and symptoms at the site of the original injury: </a:t>
            </a:r>
          </a:p>
          <a:p>
            <a:pPr marL="0" indent="0">
              <a:buNone/>
            </a:pPr>
            <a:r>
              <a:rPr lang="en-US" sz="2400" dirty="0">
                <a:latin typeface="Arial" panose="020B0604020202020204" pitchFamily="34" charset="0"/>
                <a:cs typeface="Arial" panose="020B0604020202020204" pitchFamily="34" charset="0"/>
              </a:rPr>
              <a:t>· chronic fungal infection of the feet · disturbances of nail growth · hyperhidrosis · chronic pain of the causalgia type · abnormal skin color or thickness · cold sensitization · joint pain or stiffness · Raynaud’s phenomenon · weakness of hands or feet · night pain · weak or fallen arches · edema · numbness · </a:t>
            </a:r>
            <a:r>
              <a:rPr lang="en-US" sz="2400" dirty="0" err="1">
                <a:latin typeface="Arial" panose="020B0604020202020204" pitchFamily="34" charset="0"/>
                <a:cs typeface="Arial" panose="020B0604020202020204" pitchFamily="34" charset="0"/>
              </a:rPr>
              <a:t>paresthesias</a:t>
            </a:r>
            <a:r>
              <a:rPr lang="en-US" sz="2400" dirty="0">
                <a:latin typeface="Arial" panose="020B0604020202020204" pitchFamily="34" charset="0"/>
                <a:cs typeface="Arial" panose="020B0604020202020204" pitchFamily="34" charset="0"/>
              </a:rPr>
              <a:t> · breakdown or ulceration of cold injury scars · vascular insufficiency, indicated by edema, shiny, atrophic skin, or hair loss, and · increased risk of developing conditions, such as - peripheral neuropathy - squamous cell carcinoma of the skin, at the site of the scar from a cold injury, or - arthritis or other bone abnormalities, such as osteoporosis, or subarticular punched-out lesions.</a:t>
            </a:r>
          </a:p>
          <a:p>
            <a:pPr marL="0" indent="0">
              <a:buNone/>
            </a:pP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(j) Very important there be medical evidence addressing whether or not</a:t>
            </a:r>
          </a:p>
          <a:p>
            <a:pPr marL="0" indent="0">
              <a:buNone/>
            </a:pPr>
            <a:r>
              <a:rPr lang="en-US" sz="2400" dirty="0">
                <a:latin typeface="Arial" panose="020B0604020202020204" pitchFamily="34" charset="0"/>
                <a:cs typeface="Arial" panose="020B0604020202020204" pitchFamily="34" charset="0"/>
              </a:rPr>
              <a:t>  X-ray abnormalities exist.  The DBQ instructs abnormalities be confirmed by X-rays at least once.  If never performed, the exam should be returned.</a:t>
            </a:r>
          </a:p>
          <a:p>
            <a:pPr marL="0" indent="0">
              <a:buNone/>
            </a:pPr>
            <a:endParaRPr lang="en-US" dirty="0"/>
          </a:p>
        </p:txBody>
      </p:sp>
      <p:sp>
        <p:nvSpPr>
          <p:cNvPr id="4" name="Slide Number Placeholder 3">
            <a:extLst>
              <a:ext uri="{FF2B5EF4-FFF2-40B4-BE49-F238E27FC236}">
                <a16:creationId xmlns:a16="http://schemas.microsoft.com/office/drawing/2014/main" id="{97B9AC78-EB20-4ACD-9329-6F15BA3A9906}"/>
              </a:ext>
            </a:extLst>
          </p:cNvPr>
          <p:cNvSpPr>
            <a:spLocks noGrp="1"/>
          </p:cNvSpPr>
          <p:nvPr>
            <p:ph type="sldNum" sz="quarter" idx="12"/>
          </p:nvPr>
        </p:nvSpPr>
        <p:spPr/>
        <p:txBody>
          <a:bodyPr/>
          <a:lstStyle/>
          <a:p>
            <a:fld id="{E2FB73DA-5FDE-45B5-BAA4-C61223CC44F6}" type="slidenum">
              <a:rPr lang="en-US" smtClean="0"/>
              <a:pPr/>
              <a:t>56</a:t>
            </a:fld>
            <a:endParaRPr lang="en-US" dirty="0"/>
          </a:p>
        </p:txBody>
      </p:sp>
    </p:spTree>
    <p:extLst>
      <p:ext uri="{BB962C8B-B14F-4D97-AF65-F5344CB8AC3E}">
        <p14:creationId xmlns:p14="http://schemas.microsoft.com/office/powerpoint/2010/main" val="2204133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CF84-A8D3-4242-B44F-DBA976818F6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DC 7122 (continued)</a:t>
            </a:r>
          </a:p>
        </p:txBody>
      </p:sp>
      <p:sp>
        <p:nvSpPr>
          <p:cNvPr id="3" name="Content Placeholder 2">
            <a:extLst>
              <a:ext uri="{FF2B5EF4-FFF2-40B4-BE49-F238E27FC236}">
                <a16:creationId xmlns:a16="http://schemas.microsoft.com/office/drawing/2014/main" id="{7DD98204-AED6-4764-B103-88F06E1E5A86}"/>
              </a:ext>
            </a:extLst>
          </p:cNvPr>
          <p:cNvSpPr>
            <a:spLocks noGrp="1"/>
          </p:cNvSpPr>
          <p:nvPr>
            <p:ph idx="1"/>
          </p:nvPr>
        </p:nvSpPr>
        <p:spPr/>
        <p:txBody>
          <a:bodyPr/>
          <a:lstStyle/>
          <a:p>
            <a:pPr marL="0" indent="0">
              <a:buNone/>
            </a:pPr>
            <a:r>
              <a:rPr lang="en-US" sz="2200" dirty="0">
                <a:latin typeface="Arial" panose="020B0604020202020204" pitchFamily="34" charset="0"/>
                <a:cs typeface="Arial" panose="020B0604020202020204" pitchFamily="34" charset="0"/>
              </a:rPr>
              <a:t>DBQ INFO and COLD INJURY TIPS:</a:t>
            </a:r>
          </a:p>
          <a:p>
            <a:r>
              <a:rPr lang="en-US" sz="2200" dirty="0">
                <a:latin typeface="Arial" panose="020B0604020202020204" pitchFamily="34" charset="0"/>
                <a:cs typeface="Arial" panose="020B0604020202020204" pitchFamily="34" charset="0"/>
              </a:rPr>
              <a:t>DBQ exams can only be completed by VA physicians, not accepted if</a:t>
            </a:r>
          </a:p>
          <a:p>
            <a:pPr marL="457200" lvl="1" indent="0">
              <a:buNone/>
            </a:pPr>
            <a:r>
              <a:rPr lang="en-US" sz="2200" dirty="0">
                <a:latin typeface="Arial" panose="020B0604020202020204" pitchFamily="34" charset="0"/>
                <a:cs typeface="Arial" panose="020B0604020202020204" pitchFamily="34" charset="0"/>
              </a:rPr>
              <a:t>completed by a private physician</a:t>
            </a:r>
            <a:r>
              <a:rPr lang="en-US" sz="1800" dirty="0">
                <a:latin typeface="Arial" panose="020B0604020202020204" pitchFamily="34" charset="0"/>
                <a:cs typeface="Arial" panose="020B0604020202020204" pitchFamily="34" charset="0"/>
              </a:rPr>
              <a:t>.</a:t>
            </a:r>
          </a:p>
          <a:p>
            <a:pPr marL="457200" lvl="1" indent="0">
              <a:buNone/>
            </a:pPr>
            <a:endParaRPr lang="en-US" sz="18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Weather-- Inquire as to location, duty, dates, weather.  Google for </a:t>
            </a:r>
          </a:p>
          <a:p>
            <a:pPr marL="457200" lvl="1" indent="0">
              <a:buNone/>
            </a:pPr>
            <a:r>
              <a:rPr lang="en-US" sz="2200" dirty="0">
                <a:latin typeface="Arial" panose="020B0604020202020204" pitchFamily="34" charset="0"/>
                <a:cs typeface="Arial" panose="020B0604020202020204" pitchFamily="34" charset="0"/>
              </a:rPr>
              <a:t>Weather records for that period and area to </a:t>
            </a:r>
            <a:r>
              <a:rPr lang="en-US" sz="2200" b="1" dirty="0">
                <a:solidFill>
                  <a:srgbClr val="FF0000"/>
                </a:solidFill>
                <a:latin typeface="Arial" panose="020B0604020202020204" pitchFamily="34" charset="0"/>
                <a:cs typeface="Arial" panose="020B0604020202020204" pitchFamily="34" charset="0"/>
              </a:rPr>
              <a:t>submit with veteran’s claim</a:t>
            </a:r>
            <a:r>
              <a:rPr lang="en-US" sz="2200" dirty="0">
                <a:latin typeface="Arial" panose="020B0604020202020204" pitchFamily="34" charset="0"/>
                <a:cs typeface="Arial" panose="020B0604020202020204" pitchFamily="34" charset="0"/>
              </a:rPr>
              <a:t>!</a:t>
            </a:r>
          </a:p>
          <a:p>
            <a:pPr marL="457200" lvl="1" indent="0">
              <a:buNone/>
            </a:pP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hlinkClick r:id="rId2"/>
              </a:rPr>
              <a:t>https://www.almanac.com/weather/history/</a:t>
            </a:r>
            <a:endParaRPr lang="en-US" sz="2200" dirty="0">
              <a:latin typeface="Arial" panose="020B0604020202020204" pitchFamily="34" charset="0"/>
              <a:cs typeface="Arial" panose="020B0604020202020204" pitchFamily="34" charset="0"/>
            </a:endParaRPr>
          </a:p>
          <a:p>
            <a:pPr marL="457200" lvl="1" indent="0">
              <a:buNone/>
            </a:pPr>
            <a:r>
              <a:rPr lang="en-US" sz="2200" dirty="0">
                <a:latin typeface="Arial" panose="020B0604020202020204" pitchFamily="34" charset="0"/>
                <a:cs typeface="Arial" panose="020B0604020202020204" pitchFamily="34" charset="0"/>
                <a:hlinkClick r:id="rId3"/>
              </a:rPr>
              <a:t>	 https://www.wunderground.com/history/</a:t>
            </a:r>
            <a:endParaRPr lang="en-US" sz="2200" dirty="0">
              <a:latin typeface="Arial" panose="020B0604020202020204" pitchFamily="34" charset="0"/>
              <a:cs typeface="Arial" panose="020B0604020202020204" pitchFamily="34" charset="0"/>
            </a:endParaRPr>
          </a:p>
          <a:p>
            <a:pPr marL="457200" lvl="1" indent="0">
              <a:buNone/>
            </a:pPr>
            <a:r>
              <a:rPr lang="en-US" sz="2200" dirty="0">
                <a:latin typeface="Arial" panose="020B0604020202020204" pitchFamily="34" charset="0"/>
                <a:cs typeface="Arial" panose="020B0604020202020204" pitchFamily="34" charset="0"/>
              </a:rPr>
              <a:t>(See handout for example of full page)</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9B32DAF9-F4E8-4ABC-AB1E-60296C003EC5}"/>
              </a:ext>
            </a:extLst>
          </p:cNvPr>
          <p:cNvSpPr>
            <a:spLocks noGrp="1"/>
          </p:cNvSpPr>
          <p:nvPr>
            <p:ph type="sldNum" sz="quarter" idx="12"/>
          </p:nvPr>
        </p:nvSpPr>
        <p:spPr/>
        <p:txBody>
          <a:bodyPr/>
          <a:lstStyle/>
          <a:p>
            <a:fld id="{E2FB73DA-5FDE-45B5-BAA4-C61223CC44F6}" type="slidenum">
              <a:rPr lang="en-US" smtClean="0"/>
              <a:pPr/>
              <a:t>57</a:t>
            </a:fld>
            <a:endParaRPr lang="en-US" dirty="0"/>
          </a:p>
        </p:txBody>
      </p:sp>
      <p:pic>
        <p:nvPicPr>
          <p:cNvPr id="6" name="Picture 5">
            <a:extLst>
              <a:ext uri="{FF2B5EF4-FFF2-40B4-BE49-F238E27FC236}">
                <a16:creationId xmlns:a16="http://schemas.microsoft.com/office/drawing/2014/main" id="{092C7832-E298-4098-8D0A-29CD82D21309}"/>
              </a:ext>
            </a:extLst>
          </p:cNvPr>
          <p:cNvPicPr>
            <a:picLocks noChangeAspect="1"/>
          </p:cNvPicPr>
          <p:nvPr/>
        </p:nvPicPr>
        <p:blipFill rotWithShape="1">
          <a:blip r:embed="rId4">
            <a:extLst>
              <a:ext uri="{28A0092B-C50C-407E-A947-70E740481C1C}">
                <a14:useLocalDpi xmlns:a14="http://schemas.microsoft.com/office/drawing/2010/main" val="0"/>
              </a:ext>
            </a:extLst>
          </a:blip>
          <a:srcRect t="13536" r="-1789" b="24201"/>
          <a:stretch/>
        </p:blipFill>
        <p:spPr>
          <a:xfrm>
            <a:off x="7307580" y="4101370"/>
            <a:ext cx="2103120" cy="2575290"/>
          </a:xfrm>
          <a:prstGeom prst="rect">
            <a:avLst/>
          </a:prstGeom>
        </p:spPr>
      </p:pic>
    </p:spTree>
    <p:extLst>
      <p:ext uri="{BB962C8B-B14F-4D97-AF65-F5344CB8AC3E}">
        <p14:creationId xmlns:p14="http://schemas.microsoft.com/office/powerpoint/2010/main" val="2484782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65DA-58DD-4B3B-9ECA-F27FB9657AAD}"/>
              </a:ext>
            </a:extLst>
          </p:cNvPr>
          <p:cNvSpPr>
            <a:spLocks noGrp="1"/>
          </p:cNvSpPr>
          <p:nvPr>
            <p:ph type="title"/>
          </p:nvPr>
        </p:nvSpPr>
        <p:spPr/>
        <p:txBody>
          <a:bodyPr/>
          <a:lstStyle/>
          <a:p>
            <a:r>
              <a:rPr lang="en-US" dirty="0"/>
              <a:t>Cold Injury—Weather History</a:t>
            </a:r>
          </a:p>
        </p:txBody>
      </p:sp>
      <p:sp>
        <p:nvSpPr>
          <p:cNvPr id="3" name="Content Placeholder 2">
            <a:extLst>
              <a:ext uri="{FF2B5EF4-FFF2-40B4-BE49-F238E27FC236}">
                <a16:creationId xmlns:a16="http://schemas.microsoft.com/office/drawing/2014/main" id="{F515AD24-1202-44CB-B8B9-D0F873E27F79}"/>
              </a:ext>
            </a:extLst>
          </p:cNvPr>
          <p:cNvSpPr>
            <a:spLocks noGrp="1"/>
          </p:cNvSpPr>
          <p:nvPr>
            <p:ph idx="1"/>
          </p:nvPr>
        </p:nvSpPr>
        <p:spPr>
          <a:xfrm>
            <a:off x="430090" y="1364273"/>
            <a:ext cx="11331819" cy="4851400"/>
          </a:xfrm>
        </p:spPr>
        <p:txBody>
          <a:bodyPr>
            <a:noAutofit/>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http://weather.nysaes.cals.cornell.edu/history/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NYSAES Historical Weather Data - 1958 (cornell.edu)</a:t>
            </a:r>
            <a:r>
              <a:rPr lang="en-US"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Vet in Worms, Germany	 Jan and December 1958</a:t>
            </a: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Column Headings: </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AA	Year (4-digits)				GG	Minimum relative humidity</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BB	Month (2-digits)				HH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Vapour</a:t>
            </a:r>
            <a:r>
              <a:rPr lang="en-US" sz="1600" dirty="0">
                <a:effectLst/>
                <a:latin typeface="Calibri" panose="020F0502020204030204" pitchFamily="34" charset="0"/>
                <a:ea typeface="Calibri" panose="020F0502020204030204" pitchFamily="34" charset="0"/>
                <a:cs typeface="Times New Roman" panose="02020603050405020304" pitchFamily="18" charset="0"/>
              </a:rPr>
              <a:t> pressure deficit (1/1000 in Hg)</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CC	Day (2-digits)				II	Solar radiation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cal</a:t>
            </a:r>
            <a:r>
              <a:rPr lang="en-US" sz="1600" dirty="0">
                <a:effectLst/>
                <a:latin typeface="Calibri" panose="020F0502020204030204" pitchFamily="34" charset="0"/>
                <a:ea typeface="Calibri" panose="020F0502020204030204" pitchFamily="34" charset="0"/>
                <a:cs typeface="Times New Roman" panose="02020603050405020304" pitchFamily="18" charset="0"/>
              </a:rPr>
              <a:t>/cm2)</a:t>
            </a:r>
          </a:p>
          <a:p>
            <a:pPr marL="0" marR="0">
              <a:spcBef>
                <a:spcPts val="0"/>
              </a:spcBef>
              <a:spcAft>
                <a:spcPts val="0"/>
              </a:spcAft>
            </a:pP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DD	Maximum air temperature (°F)</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JJ	Precipitation (1/100 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EE	Minimum air temperature</a:t>
            </a:r>
            <a:r>
              <a:rPr lang="en-US" sz="1600" dirty="0">
                <a:effectLst/>
                <a:latin typeface="Calibri" panose="020F0502020204030204" pitchFamily="34" charset="0"/>
                <a:ea typeface="Calibri" panose="020F0502020204030204" pitchFamily="34" charset="0"/>
                <a:cs typeface="Times New Roman" panose="02020603050405020304" pitchFamily="18" charset="0"/>
              </a:rPr>
              <a:t>			KK	Wind (miles at 1.5 ft)</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FF	Maximum relative humidity (%)			LL	Pan evaporation (1/1000 in)</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AA	BB	CC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DD</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EE</a:t>
            </a:r>
            <a:r>
              <a:rPr lang="en-US" sz="1600" dirty="0">
                <a:effectLst/>
                <a:latin typeface="Calibri" panose="020F0502020204030204" pitchFamily="34" charset="0"/>
                <a:ea typeface="Calibri" panose="020F0502020204030204" pitchFamily="34" charset="0"/>
                <a:cs typeface="Times New Roman" panose="02020603050405020304" pitchFamily="18" charset="0"/>
              </a:rPr>
              <a:t>	FF	GG	HH	II	</a:t>
            </a:r>
            <a:r>
              <a:rPr lang="en-US" sz="16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JJ</a:t>
            </a:r>
            <a:r>
              <a:rPr lang="en-US" sz="1600" dirty="0">
                <a:effectLst/>
                <a:latin typeface="Calibri" panose="020F0502020204030204" pitchFamily="34" charset="0"/>
                <a:ea typeface="Calibri" panose="020F0502020204030204" pitchFamily="34" charset="0"/>
                <a:cs typeface="Times New Roman" panose="02020603050405020304" pitchFamily="18" charset="0"/>
              </a:rPr>
              <a:t>	KK	LL</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1	41	29	NA	NA	NA	NA	2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2	38	18	NA	NA	NA	NA	0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3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28</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9</a:t>
            </a:r>
            <a:r>
              <a:rPr lang="en-US" sz="1600" dirty="0">
                <a:effectLst/>
                <a:latin typeface="Calibri" panose="020F0502020204030204" pitchFamily="34" charset="0"/>
                <a:ea typeface="Calibri" panose="020F0502020204030204" pitchFamily="34" charset="0"/>
                <a:cs typeface="Times New Roman" panose="02020603050405020304" pitchFamily="18" charset="0"/>
              </a:rPr>
              <a:t>	NA	NA	NA	NA	6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4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20</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a:t>
            </a:r>
            <a:r>
              <a:rPr lang="en-US" sz="1600" dirty="0">
                <a:effectLst/>
                <a:latin typeface="Calibri" panose="020F0502020204030204" pitchFamily="34" charset="0"/>
                <a:ea typeface="Calibri" panose="020F0502020204030204" pitchFamily="34" charset="0"/>
                <a:cs typeface="Times New Roman" panose="02020603050405020304" pitchFamily="18" charset="0"/>
              </a:rPr>
              <a:t>	NA	NA	NA	NA	2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5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22</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a:t>
            </a:r>
            <a:r>
              <a:rPr lang="en-US" sz="1600" dirty="0">
                <a:effectLst/>
                <a:latin typeface="Calibri" panose="020F0502020204030204" pitchFamily="34" charset="0"/>
                <a:ea typeface="Calibri" panose="020F0502020204030204" pitchFamily="34" charset="0"/>
                <a:cs typeface="Times New Roman" panose="02020603050405020304" pitchFamily="18" charset="0"/>
              </a:rPr>
              <a:t>	NA	NA	NA	NA	2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6	31	8	NA	NA	NA	NA	0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7	39	26	NA	NA	NA	NA	0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8	35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13</a:t>
            </a:r>
            <a:r>
              <a:rPr lang="en-US" sz="1600" dirty="0">
                <a:effectLst/>
                <a:latin typeface="Calibri" panose="020F0502020204030204" pitchFamily="34" charset="0"/>
                <a:ea typeface="Calibri" panose="020F0502020204030204" pitchFamily="34" charset="0"/>
                <a:cs typeface="Times New Roman" panose="02020603050405020304" pitchFamily="18" charset="0"/>
              </a:rPr>
              <a:t>	NA	NA	NA	NA	9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9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15</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10</a:t>
            </a:r>
            <a:r>
              <a:rPr lang="en-US" sz="1600" dirty="0">
                <a:effectLst/>
                <a:latin typeface="Calibri" panose="020F0502020204030204" pitchFamily="34" charset="0"/>
                <a:ea typeface="Calibri" panose="020F0502020204030204" pitchFamily="34" charset="0"/>
                <a:cs typeface="Times New Roman" panose="02020603050405020304" pitchFamily="18" charset="0"/>
              </a:rPr>
              <a:t>	NA	NA	NA	NA	</a:t>
            </a:r>
            <a:r>
              <a:rPr lang="en-US" sz="16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1</a:t>
            </a:r>
            <a:r>
              <a:rPr lang="en-US" sz="1600" dirty="0">
                <a:effectLst/>
                <a:latin typeface="Calibri" panose="020F0502020204030204" pitchFamily="34" charset="0"/>
                <a:ea typeface="Calibri" panose="020F0502020204030204" pitchFamily="34" charset="0"/>
                <a:cs typeface="Times New Roman" panose="02020603050405020304" pitchFamily="18" charset="0"/>
              </a:rPr>
              <a:t>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10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29</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11</a:t>
            </a:r>
            <a:r>
              <a:rPr lang="en-US" sz="1600" dirty="0">
                <a:effectLst/>
                <a:latin typeface="Calibri" panose="020F0502020204030204" pitchFamily="34" charset="0"/>
                <a:ea typeface="Calibri" panose="020F0502020204030204" pitchFamily="34" charset="0"/>
                <a:cs typeface="Times New Roman" panose="02020603050405020304" pitchFamily="18" charset="0"/>
              </a:rPr>
              <a:t>	NA	NA	NA	NA	0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11	45	19	NA	NA	NA	NA	2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12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26</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a:t>
            </a:r>
            <a:r>
              <a:rPr lang="en-US" sz="1600" dirty="0">
                <a:effectLst/>
                <a:latin typeface="Calibri" panose="020F0502020204030204" pitchFamily="34" charset="0"/>
                <a:ea typeface="Calibri" panose="020F0502020204030204" pitchFamily="34" charset="0"/>
                <a:cs typeface="Times New Roman" panose="02020603050405020304" pitchFamily="18" charset="0"/>
              </a:rPr>
              <a:t>	NA	NA	NA	NA	0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13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25</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a:t>
            </a:r>
            <a:r>
              <a:rPr lang="en-US" sz="1600" dirty="0">
                <a:effectLst/>
                <a:latin typeface="Calibri" panose="020F0502020204030204" pitchFamily="34" charset="0"/>
                <a:ea typeface="Calibri" panose="020F0502020204030204" pitchFamily="34" charset="0"/>
                <a:cs typeface="Times New Roman" panose="02020603050405020304" pitchFamily="18" charset="0"/>
              </a:rPr>
              <a:t>	NA	NA	NA	NA	0	NA	NA</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1958	1	14	41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12</a:t>
            </a:r>
            <a:r>
              <a:rPr lang="en-US" sz="1600" dirty="0">
                <a:effectLst/>
                <a:latin typeface="Calibri" panose="020F0502020204030204" pitchFamily="34" charset="0"/>
                <a:ea typeface="Calibri" panose="020F0502020204030204" pitchFamily="34" charset="0"/>
                <a:cs typeface="Times New Roman" panose="02020603050405020304" pitchFamily="18" charset="0"/>
              </a:rPr>
              <a:t>	NA	NA	NA	NA	0	NA	NA</a:t>
            </a:r>
          </a:p>
          <a:p>
            <a:endParaRPr lang="en-US" dirty="0"/>
          </a:p>
        </p:txBody>
      </p:sp>
      <p:sp>
        <p:nvSpPr>
          <p:cNvPr id="4" name="Slide Number Placeholder 3">
            <a:extLst>
              <a:ext uri="{FF2B5EF4-FFF2-40B4-BE49-F238E27FC236}">
                <a16:creationId xmlns:a16="http://schemas.microsoft.com/office/drawing/2014/main" id="{3CCE9B26-243A-48B2-A90F-3B07DBF1760C}"/>
              </a:ext>
            </a:extLst>
          </p:cNvPr>
          <p:cNvSpPr>
            <a:spLocks noGrp="1"/>
          </p:cNvSpPr>
          <p:nvPr>
            <p:ph type="sldNum" sz="quarter" idx="12"/>
          </p:nvPr>
        </p:nvSpPr>
        <p:spPr/>
        <p:txBody>
          <a:bodyPr/>
          <a:lstStyle/>
          <a:p>
            <a:fld id="{E2FB73DA-5FDE-45B5-BAA4-C61223CC44F6}" type="slidenum">
              <a:rPr lang="en-US" smtClean="0"/>
              <a:pPr/>
              <a:t>58</a:t>
            </a:fld>
            <a:endParaRPr lang="en-US" dirty="0"/>
          </a:p>
        </p:txBody>
      </p:sp>
    </p:spTree>
    <p:extLst>
      <p:ext uri="{BB962C8B-B14F-4D97-AF65-F5344CB8AC3E}">
        <p14:creationId xmlns:p14="http://schemas.microsoft.com/office/powerpoint/2010/main" val="2549981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DDDA-86F7-464D-A808-17C4A5D7F5F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Appendix Changes</a:t>
            </a:r>
            <a:r>
              <a:rPr lang="en-US" dirty="0"/>
              <a:t>	</a:t>
            </a:r>
          </a:p>
        </p:txBody>
      </p:sp>
      <p:sp>
        <p:nvSpPr>
          <p:cNvPr id="3" name="Content Placeholder 2">
            <a:extLst>
              <a:ext uri="{FF2B5EF4-FFF2-40B4-BE49-F238E27FC236}">
                <a16:creationId xmlns:a16="http://schemas.microsoft.com/office/drawing/2014/main" id="{C3977B6B-6F99-46F2-803F-2075DA9A6E14}"/>
              </a:ext>
            </a:extLst>
          </p:cNvPr>
          <p:cNvSpPr>
            <a:spLocks noGrp="1"/>
          </p:cNvSpPr>
          <p:nvPr>
            <p:ph idx="1"/>
          </p:nvPr>
        </p:nvSpPr>
        <p:spPr/>
        <p:txBody>
          <a:bodyPr/>
          <a:lstStyle/>
          <a:p>
            <a:pPr marL="0" indent="0">
              <a:buNone/>
            </a:pPr>
            <a:r>
              <a:rPr lang="en-US" dirty="0"/>
              <a:t> </a:t>
            </a:r>
          </a:p>
          <a:p>
            <a:r>
              <a:rPr lang="en-US" sz="2600" dirty="0">
                <a:latin typeface="Arial" panose="020B0604020202020204" pitchFamily="34" charset="0"/>
                <a:cs typeface="Arial" panose="020B0604020202020204" pitchFamily="34" charset="0"/>
              </a:rPr>
              <a:t>Appendix A revisions reflected in Table of Amendments and</a:t>
            </a:r>
          </a:p>
          <a:p>
            <a:pPr marL="0" indent="0">
              <a:buNone/>
            </a:pPr>
            <a:r>
              <a:rPr lang="en-US" sz="2600" dirty="0">
                <a:latin typeface="Arial" panose="020B0604020202020204" pitchFamily="34" charset="0"/>
                <a:cs typeface="Arial" panose="020B0604020202020204" pitchFamily="34" charset="0"/>
              </a:rPr>
              <a:t>	Effective Dates Since 1946</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 Appendix B revisions reflected in Numerical Index of Disabilities</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 Appendix C revisions reflected in Alphabetical Index of Disabilities</a:t>
            </a:r>
          </a:p>
        </p:txBody>
      </p:sp>
      <p:sp>
        <p:nvSpPr>
          <p:cNvPr id="4" name="Slide Number Placeholder 3">
            <a:extLst>
              <a:ext uri="{FF2B5EF4-FFF2-40B4-BE49-F238E27FC236}">
                <a16:creationId xmlns:a16="http://schemas.microsoft.com/office/drawing/2014/main" id="{7EB2661D-16DF-4F66-BEEA-EC278DF0F0F2}"/>
              </a:ext>
            </a:extLst>
          </p:cNvPr>
          <p:cNvSpPr>
            <a:spLocks noGrp="1"/>
          </p:cNvSpPr>
          <p:nvPr>
            <p:ph type="sldNum" sz="quarter" idx="12"/>
          </p:nvPr>
        </p:nvSpPr>
        <p:spPr/>
        <p:txBody>
          <a:bodyPr/>
          <a:lstStyle/>
          <a:p>
            <a:fld id="{E2FB73DA-5FDE-45B5-BAA4-C61223CC44F6}" type="slidenum">
              <a:rPr lang="en-US" smtClean="0"/>
              <a:pPr/>
              <a:t>59</a:t>
            </a:fld>
            <a:endParaRPr lang="en-US" dirty="0"/>
          </a:p>
        </p:txBody>
      </p:sp>
    </p:spTree>
    <p:extLst>
      <p:ext uri="{BB962C8B-B14F-4D97-AF65-F5344CB8AC3E}">
        <p14:creationId xmlns:p14="http://schemas.microsoft.com/office/powerpoint/2010/main" val="70590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F8F9-FFE6-42F8-ADBE-DBA2CE52745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38 CFR 4.100 (continued)</a:t>
            </a:r>
          </a:p>
        </p:txBody>
      </p:sp>
      <p:sp>
        <p:nvSpPr>
          <p:cNvPr id="3" name="Content Placeholder 2">
            <a:extLst>
              <a:ext uri="{FF2B5EF4-FFF2-40B4-BE49-F238E27FC236}">
                <a16:creationId xmlns:a16="http://schemas.microsoft.com/office/drawing/2014/main" id="{8127810C-86E4-4F6B-AE89-8BE2A1525E8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Authority of the Rating Schedule is 38 USC 1155</a:t>
            </a:r>
          </a:p>
          <a:p>
            <a:pPr lvl="1"/>
            <a:endParaRPr lang="en-US" dirty="0"/>
          </a:p>
          <a:p>
            <a:pPr marL="914400" lvl="2" indent="0">
              <a:buNone/>
            </a:pPr>
            <a:r>
              <a:rPr lang="en-US" sz="2400" dirty="0">
                <a:latin typeface="Arial" panose="020B0604020202020204" pitchFamily="34" charset="0"/>
                <a:cs typeface="Arial" panose="020B0604020202020204" pitchFamily="34" charset="0"/>
              </a:rPr>
              <a:t>In summary….VA’s rating schedule is intended to reflect reductions </a:t>
            </a:r>
          </a:p>
          <a:p>
            <a:pPr marL="914400" lvl="2" indent="0">
              <a:buNone/>
            </a:pPr>
            <a:r>
              <a:rPr lang="en-US" sz="2400" dirty="0">
                <a:latin typeface="Arial" panose="020B0604020202020204" pitchFamily="34" charset="0"/>
                <a:cs typeface="Arial" panose="020B0604020202020204" pitchFamily="34" charset="0"/>
              </a:rPr>
              <a:t>in earning capacity from specific injuries or disabilities incurred </a:t>
            </a:r>
          </a:p>
          <a:p>
            <a:pPr marL="914400" lvl="2" indent="0">
              <a:buNone/>
            </a:pPr>
            <a:r>
              <a:rPr lang="en-US" sz="2400" dirty="0">
                <a:latin typeface="Arial" panose="020B0604020202020204" pitchFamily="34" charset="0"/>
                <a:cs typeface="Arial" panose="020B0604020202020204" pitchFamily="34" charset="0"/>
              </a:rPr>
              <a:t>in or due to military service, so any proposed classification system</a:t>
            </a:r>
          </a:p>
          <a:p>
            <a:pPr marL="914400" lvl="2" indent="0">
              <a:buNone/>
            </a:pPr>
            <a:r>
              <a:rPr lang="en-US" sz="2400" dirty="0">
                <a:latin typeface="Arial" panose="020B0604020202020204" pitchFamily="34" charset="0"/>
                <a:cs typeface="Arial" panose="020B0604020202020204" pitchFamily="34" charset="0"/>
              </a:rPr>
              <a:t>must fill this requirement.</a:t>
            </a:r>
          </a:p>
        </p:txBody>
      </p:sp>
      <p:sp>
        <p:nvSpPr>
          <p:cNvPr id="4" name="Slide Number Placeholder 3">
            <a:extLst>
              <a:ext uri="{FF2B5EF4-FFF2-40B4-BE49-F238E27FC236}">
                <a16:creationId xmlns:a16="http://schemas.microsoft.com/office/drawing/2014/main" id="{D903CD94-26B2-4E0E-8B00-873A06C105AA}"/>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Tree>
    <p:extLst>
      <p:ext uri="{BB962C8B-B14F-4D97-AF65-F5344CB8AC3E}">
        <p14:creationId xmlns:p14="http://schemas.microsoft.com/office/powerpoint/2010/main" val="1565355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Don’t Agree?        </a:t>
            </a:r>
          </a:p>
        </p:txBody>
      </p:sp>
      <p:sp>
        <p:nvSpPr>
          <p:cNvPr id="5" name="Content Placeholder 4">
            <a:extLst>
              <a:ext uri="{FF2B5EF4-FFF2-40B4-BE49-F238E27FC236}">
                <a16:creationId xmlns:a16="http://schemas.microsoft.com/office/drawing/2014/main" id="{12000316-F66E-44DE-8E90-9CFEF29BC8B4}"/>
              </a:ext>
            </a:extLst>
          </p:cNvPr>
          <p:cNvSpPr>
            <a:spLocks noGrp="1"/>
          </p:cNvSpPr>
          <p:nvPr>
            <p:ph idx="1"/>
          </p:nvPr>
        </p:nvSpPr>
        <p:spPr/>
        <p:txBody>
          <a:bodyPr>
            <a:normAutofit/>
          </a:bodyPr>
          <a:lstStyle/>
          <a:p>
            <a:r>
              <a:rPr lang="en-US" sz="2400" b="1" dirty="0">
                <a:latin typeface="Arial" panose="020B0604020202020204" pitchFamily="34" charset="0"/>
                <a:cs typeface="Arial" panose="020B0604020202020204" pitchFamily="34" charset="0"/>
              </a:rPr>
              <a:t>Refer to handout VA Form 20-0998</a:t>
            </a:r>
          </a:p>
          <a:p>
            <a:pPr marL="457200" lvl="1" indent="0">
              <a:buNone/>
            </a:pPr>
            <a:r>
              <a:rPr lang="en-US" sz="2200" dirty="0">
                <a:latin typeface="Arial" panose="020B0604020202020204" pitchFamily="34" charset="0"/>
                <a:cs typeface="Arial" panose="020B0604020202020204" pitchFamily="34" charset="0"/>
              </a:rPr>
              <a:t>(See handout---Higher level review)</a:t>
            </a:r>
          </a:p>
          <a:p>
            <a:pPr marL="0" indent="0">
              <a:buNone/>
            </a:pPr>
            <a:r>
              <a:rPr lang="en-US" sz="2400" dirty="0">
                <a:latin typeface="Arial" panose="020B0604020202020204" pitchFamily="34" charset="0"/>
                <a:cs typeface="Arial" panose="020B0604020202020204" pitchFamily="34" charset="0"/>
              </a:rPr>
              <a:t>*Cold Injury denied as “Not Shown in Service”—</a:t>
            </a:r>
          </a:p>
          <a:p>
            <a:pPr marL="0" indent="0">
              <a:buNone/>
            </a:pPr>
            <a:r>
              <a:rPr lang="en-US" sz="2400" dirty="0">
                <a:latin typeface="Arial" panose="020B0604020202020204" pitchFamily="34" charset="0"/>
                <a:cs typeface="Arial" panose="020B0604020202020204" pitchFamily="34" charset="0"/>
              </a:rPr>
              <a:t>*Bilateral factors not considered for compensable </a:t>
            </a:r>
          </a:p>
          <a:p>
            <a:pPr marL="0" indent="0">
              <a:buNone/>
            </a:pPr>
            <a:r>
              <a:rPr lang="en-US" sz="2400" dirty="0">
                <a:latin typeface="Arial" panose="020B0604020202020204" pitchFamily="34" charset="0"/>
                <a:cs typeface="Arial" panose="020B0604020202020204" pitchFamily="34" charset="0"/>
              </a:rPr>
              <a:t>  separate evaluations (e.g. DC 7114, DC 7115,</a:t>
            </a:r>
          </a:p>
          <a:p>
            <a:pPr marL="0" indent="0">
              <a:buNone/>
            </a:pPr>
            <a:r>
              <a:rPr lang="en-US" sz="2400" dirty="0">
                <a:latin typeface="Arial" panose="020B0604020202020204" pitchFamily="34" charset="0"/>
                <a:cs typeface="Arial" panose="020B0604020202020204" pitchFamily="34" charset="0"/>
              </a:rPr>
              <a:t>  DC 7121, DC 7122)</a:t>
            </a:r>
          </a:p>
          <a:p>
            <a:pPr marL="0" indent="0">
              <a:buNone/>
            </a:pPr>
            <a:r>
              <a:rPr lang="en-US" sz="2400" dirty="0">
                <a:latin typeface="Arial" panose="020B0604020202020204" pitchFamily="34" charset="0"/>
                <a:cs typeface="Arial" panose="020B0604020202020204" pitchFamily="34" charset="0"/>
              </a:rPr>
              <a:t>*Incorrect reductions under 3.105 (e)  </a:t>
            </a:r>
          </a:p>
        </p:txBody>
      </p:sp>
      <p:sp>
        <p:nvSpPr>
          <p:cNvPr id="3" name="Slide Number Placeholder 2"/>
          <p:cNvSpPr>
            <a:spLocks noGrp="1"/>
          </p:cNvSpPr>
          <p:nvPr>
            <p:ph type="sldNum" sz="quarter" idx="12"/>
          </p:nvPr>
        </p:nvSpPr>
        <p:spPr/>
        <p:txBody>
          <a:bodyPr/>
          <a:lstStyle/>
          <a:p>
            <a:fld id="{60B18D57-13A5-4968-950D-8FEF41FA4399}" type="slidenum">
              <a:rPr lang="en-US" smtClean="0"/>
              <a:t>60</a:t>
            </a:fld>
            <a:endParaRPr lang="en-US"/>
          </a:p>
        </p:txBody>
      </p:sp>
      <p:pic>
        <p:nvPicPr>
          <p:cNvPr id="6" name="Picture 5">
            <a:extLst>
              <a:ext uri="{FF2B5EF4-FFF2-40B4-BE49-F238E27FC236}">
                <a16:creationId xmlns:a16="http://schemas.microsoft.com/office/drawing/2014/main" id="{90ED4110-97D8-4ABB-890D-A1D75B2567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08094" y="2636852"/>
            <a:ext cx="3529012" cy="2005012"/>
          </a:xfrm>
          <a:prstGeom prst="rect">
            <a:avLst/>
          </a:prstGeom>
        </p:spPr>
      </p:pic>
    </p:spTree>
    <p:extLst>
      <p:ext uri="{BB962C8B-B14F-4D97-AF65-F5344CB8AC3E}">
        <p14:creationId xmlns:p14="http://schemas.microsoft.com/office/powerpoint/2010/main" val="3988359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84D5B-A5D3-4060-A132-86A49A3D56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38 CFR 4.29 and 4.30</a:t>
            </a:r>
          </a:p>
        </p:txBody>
      </p:sp>
      <p:sp>
        <p:nvSpPr>
          <p:cNvPr id="3" name="Content Placeholder 2">
            <a:extLst>
              <a:ext uri="{FF2B5EF4-FFF2-40B4-BE49-F238E27FC236}">
                <a16:creationId xmlns:a16="http://schemas.microsoft.com/office/drawing/2014/main" id="{E237560B-9E38-40FF-869F-3262DDE1237A}"/>
              </a:ext>
            </a:extLst>
          </p:cNvPr>
          <p:cNvSpPr>
            <a:spLocks noGrp="1"/>
          </p:cNvSpPr>
          <p:nvPr>
            <p:ph idx="1"/>
          </p:nvPr>
        </p:nvSpPr>
        <p:spPr/>
        <p:txBody>
          <a:bodyPr/>
          <a:lstStyle/>
          <a:p>
            <a:endParaRPr lang="en-US" dirty="0"/>
          </a:p>
          <a:p>
            <a:r>
              <a:rPr lang="en-US" dirty="0">
                <a:latin typeface="Arial" panose="020B0604020202020204" pitchFamily="34" charset="0"/>
                <a:cs typeface="Arial" panose="020B0604020202020204" pitchFamily="34" charset="0"/>
              </a:rPr>
              <a:t>Handout will cover examples of:</a:t>
            </a:r>
          </a:p>
          <a:p>
            <a:endParaRPr lang="en-US" dirty="0"/>
          </a:p>
          <a:p>
            <a:pPr marL="0" indent="0">
              <a:buNone/>
            </a:pPr>
            <a:r>
              <a:rPr lang="en-US" sz="2400" dirty="0">
                <a:latin typeface="Arial" panose="020B0604020202020204" pitchFamily="34" charset="0"/>
                <a:cs typeface="Arial" panose="020B0604020202020204" pitchFamily="34" charset="0"/>
              </a:rPr>
              <a:t>	4.29 Temporary  100% evaluation</a:t>
            </a:r>
          </a:p>
          <a:p>
            <a:pPr marL="0" indent="0">
              <a:buNone/>
            </a:pPr>
            <a:r>
              <a:rPr lang="en-US" sz="2400" dirty="0">
                <a:latin typeface="Arial" panose="020B0604020202020204" pitchFamily="34" charset="0"/>
                <a:cs typeface="Arial" panose="020B0604020202020204" pitchFamily="34" charset="0"/>
              </a:rPr>
              <a:t>	4.30  Convalescent ratings</a:t>
            </a:r>
          </a:p>
        </p:txBody>
      </p:sp>
      <p:sp>
        <p:nvSpPr>
          <p:cNvPr id="4" name="Slide Number Placeholder 3">
            <a:extLst>
              <a:ext uri="{FF2B5EF4-FFF2-40B4-BE49-F238E27FC236}">
                <a16:creationId xmlns:a16="http://schemas.microsoft.com/office/drawing/2014/main" id="{0EFFD506-A2A5-4EC5-9F61-9B5052FCA5F8}"/>
              </a:ext>
            </a:extLst>
          </p:cNvPr>
          <p:cNvSpPr>
            <a:spLocks noGrp="1"/>
          </p:cNvSpPr>
          <p:nvPr>
            <p:ph type="sldNum" sz="quarter" idx="12"/>
          </p:nvPr>
        </p:nvSpPr>
        <p:spPr/>
        <p:txBody>
          <a:bodyPr/>
          <a:lstStyle/>
          <a:p>
            <a:fld id="{E2FB73DA-5FDE-45B5-BAA4-C61223CC44F6}" type="slidenum">
              <a:rPr lang="en-US" smtClean="0"/>
              <a:pPr/>
              <a:t>61</a:t>
            </a:fld>
            <a:endParaRPr lang="en-US" dirty="0"/>
          </a:p>
        </p:txBody>
      </p:sp>
    </p:spTree>
    <p:extLst>
      <p:ext uri="{BB962C8B-B14F-4D97-AF65-F5344CB8AC3E}">
        <p14:creationId xmlns:p14="http://schemas.microsoft.com/office/powerpoint/2010/main" val="1244313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6978754" y="4888716"/>
            <a:ext cx="4195327" cy="1384995"/>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Jan Avant</a:t>
            </a:r>
          </a:p>
          <a:p>
            <a:pPr algn="r"/>
            <a:r>
              <a:rPr lang="en-US" sz="2800" dirty="0">
                <a:latin typeface="Times New Roman" panose="02020603050405020304" pitchFamily="18" charset="0"/>
                <a:cs typeface="Times New Roman" panose="02020603050405020304" pitchFamily="18" charset="0"/>
              </a:rPr>
              <a:t>(501) 951-3074</a:t>
            </a:r>
          </a:p>
          <a:p>
            <a:pPr algn="r"/>
            <a:r>
              <a:rPr lang="en-US" sz="2800" dirty="0">
                <a:latin typeface="Times New Roman" panose="02020603050405020304" pitchFamily="18" charset="0"/>
                <a:cs typeface="Times New Roman" panose="02020603050405020304" pitchFamily="18" charset="0"/>
              </a:rPr>
              <a:t>jkavant1@Yahoo.com</a:t>
            </a:r>
          </a:p>
        </p:txBody>
      </p:sp>
    </p:spTree>
    <p:extLst>
      <p:ext uri="{BB962C8B-B14F-4D97-AF65-F5344CB8AC3E}">
        <p14:creationId xmlns:p14="http://schemas.microsoft.com/office/powerpoint/2010/main" val="2671895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B0E8A9-4150-44E1-A05E-B6F67C541B0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REFERENCES</a:t>
            </a:r>
          </a:p>
        </p:txBody>
      </p:sp>
      <p:sp>
        <p:nvSpPr>
          <p:cNvPr id="7" name="Content Placeholder 6">
            <a:extLst>
              <a:ext uri="{FF2B5EF4-FFF2-40B4-BE49-F238E27FC236}">
                <a16:creationId xmlns:a16="http://schemas.microsoft.com/office/drawing/2014/main" id="{64F29AD4-39DA-4703-9640-08341AAC4CF6}"/>
              </a:ext>
            </a:extLst>
          </p:cNvPr>
          <p:cNvSpPr>
            <a:spLocks noGrp="1"/>
          </p:cNvSpPr>
          <p:nvPr>
            <p:ph idx="1"/>
          </p:nvPr>
        </p:nvSpPr>
        <p:spPr/>
        <p:txBody>
          <a:bodyPr/>
          <a:lstStyle/>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https://www.federalregister.gov/documents/2021/09/30/2021-19998/schedule-for-rating-disabilities-the-cardiovascular-system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CFR 4.2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CFR § 4.6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CFR 4.10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38 CFR 4.25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38 CFR 4.26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38 CFR 4.29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38 CFR 4.30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CFR 3.102.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38 CFR 3.303(a)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38 CFR 3.304(d)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CFR 3.310(b) and (c)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t>63</a:t>
            </a:fld>
            <a:endParaRPr lang="en-US"/>
          </a:p>
        </p:txBody>
      </p:sp>
    </p:spTree>
    <p:extLst>
      <p:ext uri="{BB962C8B-B14F-4D97-AF65-F5344CB8AC3E}">
        <p14:creationId xmlns:p14="http://schemas.microsoft.com/office/powerpoint/2010/main" val="1830216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9BE7-B240-4C25-9225-B8953659574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REFERENCES (continued)</a:t>
            </a:r>
          </a:p>
        </p:txBody>
      </p:sp>
      <p:sp>
        <p:nvSpPr>
          <p:cNvPr id="3" name="Content Placeholder 2">
            <a:extLst>
              <a:ext uri="{FF2B5EF4-FFF2-40B4-BE49-F238E27FC236}">
                <a16:creationId xmlns:a16="http://schemas.microsoft.com/office/drawing/2014/main" id="{B45D34D9-E604-4EF8-9409-18783B5B006C}"/>
              </a:ext>
            </a:extLst>
          </p:cNvPr>
          <p:cNvSpPr>
            <a:spLocks noGrp="1"/>
          </p:cNvSpPr>
          <p:nvPr>
            <p:ph idx="1"/>
          </p:nvPr>
        </p:nvSpPr>
        <p:spPr/>
        <p:txBody>
          <a:bodyPr>
            <a:normAutofit/>
          </a:bodyPr>
          <a:lstStyle/>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38 USC 1154(a)</a:t>
            </a: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38 USC 1155  </a:t>
            </a: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M21-1MR, Part III, Subpart iv, Chapter 4, Sec E, Topics 20 &amp; 21</a:t>
            </a:r>
          </a:p>
          <a:p>
            <a:pPr marL="0" marR="0">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M21-1, Part V, Subpart ii,2.D</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M21-1, Part V, Subpart iii. Chapter 5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M21-1, Part VIII, Subpart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1.B.1.h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rPr>
              <a:t>https://www.ecfr.gov/recent-changes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https://www.vba.va.gov/pubs/forms/VBA-20-0998-ARE.pdf</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https://www.almanac.com/weather/history/</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https://www.wunderground.com/history/</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hlinkClick r:id="rId6"/>
              </a:rPr>
              <a:t> VAOIG 19-08095-198, August 5, 2020, page iii</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65E740A-583A-43BD-B101-9311F8C8C4B1}"/>
              </a:ext>
            </a:extLst>
          </p:cNvPr>
          <p:cNvSpPr>
            <a:spLocks noGrp="1"/>
          </p:cNvSpPr>
          <p:nvPr>
            <p:ph type="sldNum" sz="quarter" idx="12"/>
          </p:nvPr>
        </p:nvSpPr>
        <p:spPr/>
        <p:txBody>
          <a:bodyPr/>
          <a:lstStyle/>
          <a:p>
            <a:fld id="{E2FB73DA-5FDE-45B5-BAA4-C61223CC44F6}" type="slidenum">
              <a:rPr lang="en-US" smtClean="0"/>
              <a:pPr/>
              <a:t>64</a:t>
            </a:fld>
            <a:endParaRPr lang="en-US" dirty="0"/>
          </a:p>
        </p:txBody>
      </p:sp>
    </p:spTree>
    <p:extLst>
      <p:ext uri="{BB962C8B-B14F-4D97-AF65-F5344CB8AC3E}">
        <p14:creationId xmlns:p14="http://schemas.microsoft.com/office/powerpoint/2010/main" val="269428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151440-046F-46DC-9F01-E7207E39CDD9}"/>
              </a:ext>
            </a:extLst>
          </p:cNvPr>
          <p:cNvSpPr>
            <a:spLocks noGrp="1"/>
          </p:cNvSpPr>
          <p:nvPr>
            <p:ph type="title"/>
          </p:nvPr>
        </p:nvSpPr>
        <p:spPr>
          <a:xfrm>
            <a:off x="160773" y="320676"/>
            <a:ext cx="10515600" cy="1325563"/>
          </a:xfrm>
        </p:spPr>
        <p:txBody>
          <a:bodyPr>
            <a:normAutofit/>
          </a:bodyPr>
          <a:lstStyle/>
          <a:p>
            <a:r>
              <a:rPr lang="en-US" dirty="0">
                <a:latin typeface="Arial" panose="020B0604020202020204" pitchFamily="34" charset="0"/>
                <a:cs typeface="Arial" panose="020B0604020202020204" pitchFamily="34" charset="0"/>
              </a:rPr>
              <a:t>38 CFR 4.104</a:t>
            </a:r>
          </a:p>
        </p:txBody>
      </p:sp>
      <p:sp>
        <p:nvSpPr>
          <p:cNvPr id="6" name="Content Placeholder 5">
            <a:extLst>
              <a:ext uri="{FF2B5EF4-FFF2-40B4-BE49-F238E27FC236}">
                <a16:creationId xmlns:a16="http://schemas.microsoft.com/office/drawing/2014/main" id="{6FA9DE42-88AB-4943-8EC1-F61E57E554E7}"/>
              </a:ext>
            </a:extLst>
          </p:cNvPr>
          <p:cNvSpPr>
            <a:spLocks noGrp="1"/>
          </p:cNvSpPr>
          <p:nvPr>
            <p:ph idx="1"/>
          </p:nvPr>
        </p:nvSpPr>
        <p:spPr/>
        <p:txBody>
          <a:bodyPr>
            <a:normAutofit/>
          </a:bodyPr>
          <a:lstStyle/>
          <a:p>
            <a:pPr marL="0" indent="0" algn="ctr" fontAlgn="base">
              <a:buNone/>
            </a:pPr>
            <a:r>
              <a:rPr lang="en-US" sz="6000" b="0" i="0" u="sng" dirty="0">
                <a:solidFill>
                  <a:srgbClr val="333333"/>
                </a:solidFill>
                <a:effectLst/>
                <a:latin typeface="Arial" panose="020B0604020202020204" pitchFamily="34" charset="0"/>
                <a:cs typeface="Arial" panose="020B0604020202020204" pitchFamily="34" charset="0"/>
              </a:rPr>
              <a:t>Diseases of the Heart</a:t>
            </a:r>
          </a:p>
          <a:p>
            <a:pPr marL="0" indent="0" fontAlgn="base">
              <a:buNone/>
            </a:pPr>
            <a:endParaRPr lang="en-US" b="0" i="0" dirty="0">
              <a:solidFill>
                <a:srgbClr val="333333"/>
              </a:solidFill>
              <a:effectLst/>
              <a:latin typeface="Arial" panose="020B0604020202020204" pitchFamily="34" charset="0"/>
              <a:ea typeface="Cambria" panose="02040503050406030204" pitchFamily="18" charset="0"/>
              <a:cs typeface="Arial" panose="020B0604020202020204" pitchFamily="34" charset="0"/>
            </a:endParaRPr>
          </a:p>
          <a:p>
            <a:pPr marL="0" indent="0" fontAlgn="base">
              <a:buNone/>
            </a:pPr>
            <a:r>
              <a:rPr lang="en-US" b="0" i="0" dirty="0">
                <a:solidFill>
                  <a:srgbClr val="333333"/>
                </a:solidFill>
                <a:effectLst/>
                <a:latin typeface="Arial" panose="020B0604020202020204" pitchFamily="34" charset="0"/>
                <a:ea typeface="Cambria" panose="02040503050406030204" pitchFamily="18" charset="0"/>
                <a:cs typeface="Arial" panose="020B0604020202020204" pitchFamily="34" charset="0"/>
              </a:rPr>
              <a:t>Unless otherwise directed, </a:t>
            </a:r>
          </a:p>
          <a:p>
            <a:pPr marL="0" indent="0" fontAlgn="base">
              <a:buNone/>
            </a:pPr>
            <a:r>
              <a:rPr lang="en-US" b="0" i="0" dirty="0">
                <a:solidFill>
                  <a:srgbClr val="333333"/>
                </a:solidFill>
                <a:effectLst/>
                <a:latin typeface="Arial" panose="020B0604020202020204" pitchFamily="34" charset="0"/>
                <a:ea typeface="Cambria" panose="02040503050406030204" pitchFamily="18" charset="0"/>
                <a:cs typeface="Arial" panose="020B0604020202020204" pitchFamily="34" charset="0"/>
              </a:rPr>
              <a:t>use this </a:t>
            </a:r>
            <a:r>
              <a:rPr lang="en-US" b="1" i="0" u="sng" dirty="0">
                <a:solidFill>
                  <a:srgbClr val="333333"/>
                </a:solidFill>
                <a:effectLst/>
                <a:latin typeface="Arial" panose="020B0604020202020204" pitchFamily="34" charset="0"/>
                <a:ea typeface="Cambria" panose="02040503050406030204" pitchFamily="18" charset="0"/>
                <a:cs typeface="Arial" panose="020B0604020202020204" pitchFamily="34" charset="0"/>
              </a:rPr>
              <a:t>General Rating formula </a:t>
            </a:r>
          </a:p>
          <a:p>
            <a:pPr marL="0" indent="0" fontAlgn="base">
              <a:buNone/>
            </a:pPr>
            <a:r>
              <a:rPr lang="en-US" b="0" i="0" dirty="0">
                <a:solidFill>
                  <a:srgbClr val="333333"/>
                </a:solidFill>
                <a:effectLst/>
                <a:latin typeface="Arial" panose="020B0604020202020204" pitchFamily="34" charset="0"/>
                <a:ea typeface="Cambria" panose="02040503050406030204" pitchFamily="18" charset="0"/>
                <a:cs typeface="Arial" panose="020B0604020202020204" pitchFamily="34" charset="0"/>
              </a:rPr>
              <a:t>to evaluate diseases of the heart.</a:t>
            </a:r>
          </a:p>
          <a:p>
            <a:pPr marL="0" indent="0" algn="ctr" fontAlgn="base">
              <a:buNone/>
            </a:pPr>
            <a:endParaRPr lang="en-US" sz="2400" b="0" i="0" dirty="0">
              <a:solidFill>
                <a:srgbClr val="333333"/>
              </a:solidFill>
              <a:effectLst/>
              <a:latin typeface="Georgia" panose="02040502050405020303" pitchFamily="18" charset="0"/>
            </a:endParaRPr>
          </a:p>
        </p:txBody>
      </p:sp>
      <p:sp>
        <p:nvSpPr>
          <p:cNvPr id="3" name="Slide Number Placeholder 2">
            <a:extLst>
              <a:ext uri="{FF2B5EF4-FFF2-40B4-BE49-F238E27FC236}">
                <a16:creationId xmlns:a16="http://schemas.microsoft.com/office/drawing/2014/main" id="{CB2181EB-4557-4053-A62F-E0075D510DF2}"/>
              </a:ext>
            </a:extLst>
          </p:cNvPr>
          <p:cNvSpPr>
            <a:spLocks noGrp="1"/>
          </p:cNvSpPr>
          <p:nvPr>
            <p:ph type="sldNum" sz="quarter" idx="12"/>
          </p:nvPr>
        </p:nvSpPr>
        <p:spPr/>
        <p:txBody>
          <a:bodyPr/>
          <a:lstStyle/>
          <a:p>
            <a:fld id="{60B18D57-13A5-4968-950D-8FEF41FA4399}" type="slidenum">
              <a:rPr lang="en-US" smtClean="0"/>
              <a:t>7</a:t>
            </a:fld>
            <a:endParaRPr lang="en-US" dirty="0"/>
          </a:p>
        </p:txBody>
      </p:sp>
      <p:pic>
        <p:nvPicPr>
          <p:cNvPr id="4" name="Picture 3">
            <a:extLst>
              <a:ext uri="{FF2B5EF4-FFF2-40B4-BE49-F238E27FC236}">
                <a16:creationId xmlns:a16="http://schemas.microsoft.com/office/drawing/2014/main" id="{E9F7AA47-DF00-4DE4-BDA0-5302FA5D9B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073508">
            <a:off x="6899789" y="3314462"/>
            <a:ext cx="4362046" cy="2023680"/>
          </a:xfrm>
          <a:prstGeom prst="rect">
            <a:avLst/>
          </a:prstGeom>
        </p:spPr>
      </p:pic>
    </p:spTree>
    <p:extLst>
      <p:ext uri="{BB962C8B-B14F-4D97-AF65-F5344CB8AC3E}">
        <p14:creationId xmlns:p14="http://schemas.microsoft.com/office/powerpoint/2010/main" val="157267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E2F65E-F48B-466B-B75B-2F6B090D0F5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38 CFR 4.104   (continued)</a:t>
            </a:r>
          </a:p>
        </p:txBody>
      </p:sp>
      <p:sp>
        <p:nvSpPr>
          <p:cNvPr id="5" name="Content Placeholder 4">
            <a:extLst>
              <a:ext uri="{FF2B5EF4-FFF2-40B4-BE49-F238E27FC236}">
                <a16:creationId xmlns:a16="http://schemas.microsoft.com/office/drawing/2014/main" id="{EE4A1362-C89C-4865-A5DD-CCF73F95E7A8}"/>
              </a:ext>
            </a:extLst>
          </p:cNvPr>
          <p:cNvSpPr>
            <a:spLocks noGrp="1"/>
          </p:cNvSpPr>
          <p:nvPr>
            <p:ph idx="1"/>
          </p:nvPr>
        </p:nvSpPr>
        <p:spPr>
          <a:xfrm>
            <a:off x="838200" y="1825625"/>
            <a:ext cx="10515600" cy="466725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Note (1): Evaluate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pulmonale, which is a form of secondary heart disease, as part of the pulmonary condition that causes it.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Note (2): One MET (metabolic equivalent) is the energy cost of standing quietly at rest and represents an oxygen uptake of 3.5 milliliters per kilogram of body weight per minute. When the level of METs at which </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breathlessness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fatigue, angina, dizziness, or syncope develops is required for evaluation, and a laboratory determination of METs by exercise testing cannot be done for medical reasons, a medical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examiner </a:t>
            </a:r>
            <a:r>
              <a:rPr kumimoji="0" lang="en-US" sz="2000" b="1" i="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may estimate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level of activity (expressed in METs and supported by specific examples, such as slow stair climbing or shoveling snow) that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results in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those symptoms.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Note (3): For this general formula, heart failure symptoms include, but are not limited to, breathlessness, fatigue, angina, dizziness, arrhythmia, palpitations, or syncope.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2000" i="1" dirty="0">
                <a:solidFill>
                  <a:prstClr val="black"/>
                </a:solidFill>
                <a:latin typeface="Calibri" panose="020F0502020204030204"/>
              </a:rPr>
              <a:t>Breathlessness replaced dyspnea throughout.</a:t>
            </a:r>
          </a:p>
          <a:p>
            <a:pPr>
              <a:defRPr/>
            </a:pPr>
            <a:r>
              <a:rPr lang="en-US" sz="2000" i="1" dirty="0">
                <a:solidFill>
                  <a:prstClr val="black"/>
                </a:solidFill>
                <a:latin typeface="Calibri" panose="020F0502020204030204"/>
              </a:rPr>
              <a:t>Note 3 is new</a:t>
            </a:r>
          </a:p>
          <a:p>
            <a:pPr>
              <a:defRPr/>
            </a:pPr>
            <a:endParaRPr lang="en-US" sz="2000" i="1"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3" name="Slide Number Placeholder 2">
            <a:extLst>
              <a:ext uri="{FF2B5EF4-FFF2-40B4-BE49-F238E27FC236}">
                <a16:creationId xmlns:a16="http://schemas.microsoft.com/office/drawing/2014/main" id="{76720584-3E75-4E17-8E11-DD8793C9D9B4}"/>
              </a:ext>
            </a:extLst>
          </p:cNvPr>
          <p:cNvSpPr>
            <a:spLocks noGrp="1"/>
          </p:cNvSpPr>
          <p:nvPr>
            <p:ph type="sldNum" sz="quarter" idx="12"/>
          </p:nvPr>
        </p:nvSpPr>
        <p:spPr/>
        <p:txBody>
          <a:bodyPr/>
          <a:lstStyle/>
          <a:p>
            <a:fld id="{60B18D57-13A5-4968-950D-8FEF41FA4399}" type="slidenum">
              <a:rPr lang="en-US" smtClean="0"/>
              <a:t>8</a:t>
            </a:fld>
            <a:endParaRPr lang="en-US" dirty="0"/>
          </a:p>
        </p:txBody>
      </p:sp>
    </p:spTree>
    <p:extLst>
      <p:ext uri="{BB962C8B-B14F-4D97-AF65-F5344CB8AC3E}">
        <p14:creationId xmlns:p14="http://schemas.microsoft.com/office/powerpoint/2010/main" val="323540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E21CBA-7E5D-4E43-B4D9-F4F5AECFD6BC}"/>
              </a:ext>
            </a:extLst>
          </p:cNvPr>
          <p:cNvSpPr>
            <a:spLocks noGrp="1"/>
          </p:cNvSpPr>
          <p:nvPr>
            <p:ph idx="1"/>
          </p:nvPr>
        </p:nvSpPr>
        <p:spPr/>
        <p:txBody>
          <a:bodyPr/>
          <a:lstStyle/>
          <a:p>
            <a:pPr marL="0" indent="0" algn="ctr">
              <a:buNone/>
            </a:pPr>
            <a:r>
              <a:rPr lang="en-US" dirty="0"/>
              <a:t>GENERAL RATING FORMULA FOR </a:t>
            </a:r>
          </a:p>
          <a:p>
            <a:pPr marL="0" indent="0" algn="ctr">
              <a:buNone/>
            </a:pPr>
            <a:r>
              <a:rPr lang="en-US" dirty="0"/>
              <a:t>DISEASES OF THE HEART</a:t>
            </a:r>
          </a:p>
          <a:p>
            <a:pPr marL="0" indent="0" algn="ctr">
              <a:buNone/>
            </a:pPr>
            <a:endParaRPr lang="en-US" dirty="0"/>
          </a:p>
          <a:p>
            <a:r>
              <a:rPr lang="en-US" sz="2400" dirty="0"/>
              <a:t>Workload of 3.0 METs or less results in heart failure symptoms	100</a:t>
            </a:r>
          </a:p>
          <a:p>
            <a:r>
              <a:rPr lang="en-US" sz="2400" dirty="0"/>
              <a:t>Workload of 3.1-5.0 METs results in heart failure symptoms		60</a:t>
            </a:r>
          </a:p>
          <a:p>
            <a:r>
              <a:rPr lang="en-US" sz="2400" dirty="0"/>
              <a:t>Workload of 5.1-7.0 METs results in heart failure symptoms; or evidence of cardiac hypertrophy or dilatation confirmed by echocardiogram or equivalent ( e.g., </a:t>
            </a:r>
            <a:r>
              <a:rPr lang="en-US" sz="2400" dirty="0" err="1"/>
              <a:t>multigated</a:t>
            </a:r>
            <a:r>
              <a:rPr lang="en-US" sz="2400" dirty="0"/>
              <a:t> acquisition scan or magnetic resonance imaging)									30</a:t>
            </a:r>
          </a:p>
          <a:p>
            <a:r>
              <a:rPr lang="en-US" sz="2400" dirty="0"/>
              <a:t>Workload of 7.1-10.0 METs results in heart failure symptoms; or continuous medication required for control				10</a:t>
            </a:r>
          </a:p>
        </p:txBody>
      </p:sp>
      <p:sp>
        <p:nvSpPr>
          <p:cNvPr id="3" name="Slide Number Placeholder 2">
            <a:extLst>
              <a:ext uri="{FF2B5EF4-FFF2-40B4-BE49-F238E27FC236}">
                <a16:creationId xmlns:a16="http://schemas.microsoft.com/office/drawing/2014/main" id="{BE5F5D49-834F-4C12-897F-CBFE384D84E3}"/>
              </a:ext>
            </a:extLst>
          </p:cNvPr>
          <p:cNvSpPr>
            <a:spLocks noGrp="1"/>
          </p:cNvSpPr>
          <p:nvPr>
            <p:ph type="sldNum" sz="quarter" idx="12"/>
          </p:nvPr>
        </p:nvSpPr>
        <p:spPr/>
        <p:txBody>
          <a:bodyPr/>
          <a:lstStyle/>
          <a:p>
            <a:fld id="{60B18D57-13A5-4968-950D-8FEF41FA4399}" type="slidenum">
              <a:rPr lang="en-US" smtClean="0"/>
              <a:t>9</a:t>
            </a:fld>
            <a:endParaRPr lang="en-US" dirty="0"/>
          </a:p>
        </p:txBody>
      </p:sp>
      <p:sp>
        <p:nvSpPr>
          <p:cNvPr id="4" name="Title 3">
            <a:extLst>
              <a:ext uri="{FF2B5EF4-FFF2-40B4-BE49-F238E27FC236}">
                <a16:creationId xmlns:a16="http://schemas.microsoft.com/office/drawing/2014/main" id="{A98071EA-28DD-42E9-B8A4-80CC27B7098C}"/>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rPr>
              <a:t>38 CFR 4.104   (continued)</a:t>
            </a:r>
            <a:endParaRPr lang="en-US" dirty="0"/>
          </a:p>
        </p:txBody>
      </p:sp>
    </p:spTree>
    <p:extLst>
      <p:ext uri="{BB962C8B-B14F-4D97-AF65-F5344CB8AC3E}">
        <p14:creationId xmlns:p14="http://schemas.microsoft.com/office/powerpoint/2010/main" val="22857722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7698</TotalTime>
  <Words>5929</Words>
  <Application>Microsoft Office PowerPoint</Application>
  <PresentationFormat>Widescreen</PresentationFormat>
  <Paragraphs>547</Paragraphs>
  <Slides>64</Slides>
  <Notes>55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64</vt:i4>
      </vt:variant>
    </vt:vector>
  </HeadingPairs>
  <TitlesOfParts>
    <vt:vector size="73" baseType="lpstr">
      <vt:lpstr>Roboto</vt:lpstr>
      <vt:lpstr>Calibri</vt:lpstr>
      <vt:lpstr>Times New Roman</vt:lpstr>
      <vt:lpstr>Arial</vt:lpstr>
      <vt:lpstr>Georgia</vt:lpstr>
      <vt:lpstr>Calibri Light</vt:lpstr>
      <vt:lpstr>Custom Design</vt:lpstr>
      <vt:lpstr>Office Theme</vt:lpstr>
      <vt:lpstr>1_Custom Design</vt:lpstr>
      <vt:lpstr>PowerPoint Presentation</vt:lpstr>
      <vt:lpstr>My Introduction</vt:lpstr>
      <vt:lpstr>Definitions </vt:lpstr>
      <vt:lpstr>Effective Date</vt:lpstr>
      <vt:lpstr>38 CFR 4.100</vt:lpstr>
      <vt:lpstr>38 CFR 4.100 (continued)</vt:lpstr>
      <vt:lpstr>38 CFR 4.104</vt:lpstr>
      <vt:lpstr>38 CFR 4.104   (continued)</vt:lpstr>
      <vt:lpstr>38 CFR 4.104   (continued)</vt:lpstr>
      <vt:lpstr>DC 7000, 7001, 7002</vt:lpstr>
      <vt:lpstr>DC 7003 &amp; 7004</vt:lpstr>
      <vt:lpstr>DC 7005 </vt:lpstr>
      <vt:lpstr>DC 7005 </vt:lpstr>
      <vt:lpstr>DC 7006 &amp; 7007</vt:lpstr>
      <vt:lpstr>DC 7008</vt:lpstr>
      <vt:lpstr>DC 7009-7011 and 7015</vt:lpstr>
      <vt:lpstr>DC 7009-7011 and 7015 (continued)</vt:lpstr>
      <vt:lpstr>DC 7009-7011 and 7015 (continued)</vt:lpstr>
      <vt:lpstr>DC 7009-7011 and 7015 (continued)</vt:lpstr>
      <vt:lpstr>DC 7009-7011 and 7015 (continued)</vt:lpstr>
      <vt:lpstr>DC 7009-7011 and 7015 (continued)</vt:lpstr>
      <vt:lpstr>DC 7016</vt:lpstr>
      <vt:lpstr>DC 7017</vt:lpstr>
      <vt:lpstr>DC 7018</vt:lpstr>
      <vt:lpstr>DC 7019</vt:lpstr>
      <vt:lpstr>DC 7020</vt:lpstr>
      <vt:lpstr>Relations to Amputations</vt:lpstr>
      <vt:lpstr>VA OIG 19-08095-198  August 5, 2020</vt:lpstr>
      <vt:lpstr>VA OIG 19-08095-198  August 5, 2020</vt:lpstr>
      <vt:lpstr>Diseases of the Arteries  and Veins</vt:lpstr>
      <vt:lpstr>DC 7110</vt:lpstr>
      <vt:lpstr> Aneurysms</vt:lpstr>
      <vt:lpstr>DC 7110  (continued)</vt:lpstr>
      <vt:lpstr>DC 7111</vt:lpstr>
      <vt:lpstr>DC 7113</vt:lpstr>
      <vt:lpstr>DC 7113 (continued)</vt:lpstr>
      <vt:lpstr>DC 7114</vt:lpstr>
      <vt:lpstr>DC 7114 (continued)</vt:lpstr>
      <vt:lpstr>DC 7114 (continued)</vt:lpstr>
      <vt:lpstr>DC 7114 (continued)</vt:lpstr>
      <vt:lpstr>DC 7115</vt:lpstr>
      <vt:lpstr>DC 7115  (continued)</vt:lpstr>
      <vt:lpstr>DC 7117</vt:lpstr>
      <vt:lpstr>DC 7117 (continued)</vt:lpstr>
      <vt:lpstr>DC 7124</vt:lpstr>
      <vt:lpstr>DC 7124  (continued)</vt:lpstr>
      <vt:lpstr>DC 7120</vt:lpstr>
      <vt:lpstr> DC 7122 Cold Injury</vt:lpstr>
      <vt:lpstr>DC 7122</vt:lpstr>
      <vt:lpstr>DC 7122  (continued)</vt:lpstr>
      <vt:lpstr>DC 7122 (continued)</vt:lpstr>
      <vt:lpstr>DC 7122 (continued)</vt:lpstr>
      <vt:lpstr>DC 7122 (continued)</vt:lpstr>
      <vt:lpstr>DC 7122 (continued)</vt:lpstr>
      <vt:lpstr>DC 7122 (continued)</vt:lpstr>
      <vt:lpstr>DC 7122 (continued)</vt:lpstr>
      <vt:lpstr>DC 7122 (continued)</vt:lpstr>
      <vt:lpstr>Cold Injury—Weather History</vt:lpstr>
      <vt:lpstr>Appendix Changes </vt:lpstr>
      <vt:lpstr>Don’t Agree?        </vt:lpstr>
      <vt:lpstr>38 CFR 4.29 and 4.30</vt:lpstr>
      <vt:lpstr>PowerPoint Presentation</vt:lpstr>
      <vt:lpstr>REFERENCES</vt:lpstr>
      <vt:lpstr>REFERENCES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284</cp:revision>
  <cp:lastPrinted>2021-11-08T20:07:34Z</cp:lastPrinted>
  <dcterms:created xsi:type="dcterms:W3CDTF">2018-09-13T15:53:27Z</dcterms:created>
  <dcterms:modified xsi:type="dcterms:W3CDTF">2021-11-09T17:00:44Z</dcterms:modified>
</cp:coreProperties>
</file>