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5" r:id="rId3"/>
  </p:sldMasterIdLst>
  <p:notesMasterIdLst>
    <p:notesMasterId r:id="rId40"/>
  </p:notesMasterIdLst>
  <p:handoutMasterIdLst>
    <p:handoutMasterId r:id="rId41"/>
  </p:handoutMasterIdLst>
  <p:sldIdLst>
    <p:sldId id="256" r:id="rId4"/>
    <p:sldId id="292" r:id="rId5"/>
    <p:sldId id="271" r:id="rId6"/>
    <p:sldId id="272" r:id="rId7"/>
    <p:sldId id="287" r:id="rId8"/>
    <p:sldId id="295" r:id="rId9"/>
    <p:sldId id="296" r:id="rId10"/>
    <p:sldId id="288" r:id="rId11"/>
    <p:sldId id="291" r:id="rId12"/>
    <p:sldId id="270" r:id="rId13"/>
    <p:sldId id="300" r:id="rId14"/>
    <p:sldId id="290" r:id="rId15"/>
    <p:sldId id="301" r:id="rId16"/>
    <p:sldId id="297" r:id="rId17"/>
    <p:sldId id="274" r:id="rId18"/>
    <p:sldId id="279" r:id="rId19"/>
    <p:sldId id="304" r:id="rId20"/>
    <p:sldId id="280" r:id="rId21"/>
    <p:sldId id="306" r:id="rId22"/>
    <p:sldId id="302" r:id="rId23"/>
    <p:sldId id="281" r:id="rId24"/>
    <p:sldId id="282" r:id="rId25"/>
    <p:sldId id="283" r:id="rId26"/>
    <p:sldId id="284" r:id="rId27"/>
    <p:sldId id="285" r:id="rId28"/>
    <p:sldId id="299" r:id="rId29"/>
    <p:sldId id="305" r:id="rId30"/>
    <p:sldId id="303" r:id="rId31"/>
    <p:sldId id="294" r:id="rId32"/>
    <p:sldId id="307" r:id="rId33"/>
    <p:sldId id="286" r:id="rId34"/>
    <p:sldId id="293" r:id="rId35"/>
    <p:sldId id="278" r:id="rId36"/>
    <p:sldId id="263" r:id="rId37"/>
    <p:sldId id="275" r:id="rId38"/>
    <p:sldId id="277"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y Heath" initials="SH" lastIdx="1" clrIdx="0">
    <p:extLst>
      <p:ext uri="{19B8F6BF-5375-455C-9EA6-DF929625EA0E}">
        <p15:presenceInfo xmlns:p15="http://schemas.microsoft.com/office/powerpoint/2012/main" userId="92d780181d9a13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CB627E-83EF-4194-8BE7-07F4205A656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dirty="0"/>
              <a:t>Genitourinary Conditions - Heath</a:t>
            </a:r>
          </a:p>
        </p:txBody>
      </p:sp>
      <p:sp>
        <p:nvSpPr>
          <p:cNvPr id="4" name="Footer Placeholder 3">
            <a:extLst>
              <a:ext uri="{FF2B5EF4-FFF2-40B4-BE49-F238E27FC236}">
                <a16:creationId xmlns:a16="http://schemas.microsoft.com/office/drawing/2014/main" id="{E5D4EE6E-DEAD-40A9-8C99-C06E992C37C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dirty="0"/>
              <a:t>Genitourinary Conditions - Heath</a:t>
            </a:r>
          </a:p>
        </p:txBody>
      </p:sp>
      <p:sp>
        <p:nvSpPr>
          <p:cNvPr id="5" name="Slide Number Placeholder 4">
            <a:extLst>
              <a:ext uri="{FF2B5EF4-FFF2-40B4-BE49-F238E27FC236}">
                <a16:creationId xmlns:a16="http://schemas.microsoft.com/office/drawing/2014/main" id="{F3CB4852-03FC-4185-9FEF-AFCA661DA8B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C5EF73C-4B06-4469-B9DF-7FD7A42E761E}" type="slidenum">
              <a:rPr lang="en-US" smtClean="0"/>
              <a:t>‹#›</a:t>
            </a:fld>
            <a:endParaRPr lang="en-US"/>
          </a:p>
        </p:txBody>
      </p:sp>
    </p:spTree>
    <p:extLst>
      <p:ext uri="{BB962C8B-B14F-4D97-AF65-F5344CB8AC3E}">
        <p14:creationId xmlns:p14="http://schemas.microsoft.com/office/powerpoint/2010/main" val="1583747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CB3563-B21F-4472-A953-CA98BFE318F2}" type="datetimeFigureOut">
              <a:rPr lang="en-US" smtClean="0"/>
              <a:t>11/5/2021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C36D78-C19F-4765-8B7F-2FE8BFF07D6C}" type="slidenum">
              <a:rPr lang="en-US" smtClean="0"/>
              <a:t>‹#›</a:t>
            </a:fld>
            <a:endParaRPr lang="en-US" dirty="0"/>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82201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66752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73236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16609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38364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133249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817956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090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3508598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360000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63717192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4070083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71697577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723453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13509915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1356623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930033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3276540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7287573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dirty="0"/>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97182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97635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93615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6897979"/>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7739E06-FEC5-4B73-843E-761C636C002F}"/>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1AD877C8-8BD6-4FFA-B010-3977FC15D992}"/>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FADE8BE6-6C80-4448-B59A-247FC9BF2C1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615434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41612628-F3C9-480F-B236-0AB92D70B536}"/>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8" name="Straight Connector 7">
            <a:extLst>
              <a:ext uri="{FF2B5EF4-FFF2-40B4-BE49-F238E27FC236}">
                <a16:creationId xmlns:a16="http://schemas.microsoft.com/office/drawing/2014/main" id="{1362B747-DA36-4F1E-8346-B14B92D1DE3F}"/>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15FC9C0-34CE-4B79-A431-926F49CCEA1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0745193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kenyaemploymentlaw.com/2016/03/16/are-unilateral-changes-to-an-employment-contract-legal/" TargetMode="External"/><Relationship Id="rId2" Type="http://schemas.openxmlformats.org/officeDocument/2006/relationships/image" Target="../media/image7.jpg"/><Relationship Id="rId1" Type="http://schemas.openxmlformats.org/officeDocument/2006/relationships/slideLayout" Target="../slideLayouts/slideLayout19.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ocw.mit.edu/courses/political-science/17-32-environmental-politics-and-policy-spring-2003/index.htm" TargetMode="External"/><Relationship Id="rId2" Type="http://schemas.openxmlformats.org/officeDocument/2006/relationships/image" Target="../media/image8.jpg"/><Relationship Id="rId1" Type="http://schemas.openxmlformats.org/officeDocument/2006/relationships/slideLayout" Target="../slideLayouts/slideLayout19.xm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www.htxt.co.za/2013/11/13/read-the-playstation-4-manual-online/" TargetMode="External"/><Relationship Id="rId2" Type="http://schemas.openxmlformats.org/officeDocument/2006/relationships/image" Target="../media/image10.jpg"/><Relationship Id="rId1" Type="http://schemas.openxmlformats.org/officeDocument/2006/relationships/slideLayout" Target="../slideLayouts/slideLayout19.xml"/><Relationship Id="rId4" Type="http://schemas.openxmlformats.org/officeDocument/2006/relationships/hyperlink" Target="https://creativecommons.org/licenses/by-nc-sa/3.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odfreephotos.com/vector-images/diverse-group-of-students-working-on-project-vector-clipart.png.php" TargetMode="External"/><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hyperlink" Target="http://www.christiansincontext.com/2014/06/god-clearly-answers-big-questions.html" TargetMode="External"/><Relationship Id="rId2" Type="http://schemas.openxmlformats.org/officeDocument/2006/relationships/image" Target="../media/image12.jpg"/><Relationship Id="rId1" Type="http://schemas.openxmlformats.org/officeDocument/2006/relationships/slideLayout" Target="../slideLayouts/slideLayout17.xml"/><Relationship Id="rId4" Type="http://schemas.openxmlformats.org/officeDocument/2006/relationships/hyperlink" Target="https://creativecommons.org/licenses/by-nd/3.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flickr.com/photos/billsophoto/4175299981" TargetMode="External"/><Relationship Id="rId2" Type="http://schemas.openxmlformats.org/officeDocument/2006/relationships/image" Target="../media/image13.jpg"/><Relationship Id="rId1" Type="http://schemas.openxmlformats.org/officeDocument/2006/relationships/slideLayout" Target="../slideLayouts/slideLayout19.xml"/><Relationship Id="rId4" Type="http://schemas.openxmlformats.org/officeDocument/2006/relationships/hyperlink" Target="https://creativecommons.org/licenses/by-sa/3.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people-equation.com/my-at-work-gratitude-list/" TargetMode="External"/><Relationship Id="rId2" Type="http://schemas.openxmlformats.org/officeDocument/2006/relationships/image" Target="../media/image14.jpg"/><Relationship Id="rId1" Type="http://schemas.openxmlformats.org/officeDocument/2006/relationships/slideLayout" Target="../slideLayouts/slideLayout19.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le:An_example_of_US_Federal_Environmental_Regulations,_1987.jpg" TargetMode="External"/><Relationship Id="rId2" Type="http://schemas.openxmlformats.org/officeDocument/2006/relationships/image" Target="../media/image4.jpg"/><Relationship Id="rId1" Type="http://schemas.openxmlformats.org/officeDocument/2006/relationships/slideLayout" Target="../slideLayouts/slideLayout19.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5072" y="2542995"/>
            <a:ext cx="5150561" cy="2308324"/>
          </a:xfrm>
          <a:prstGeom prst="rect">
            <a:avLst/>
          </a:prstGeom>
          <a:noFill/>
        </p:spPr>
        <p:txBody>
          <a:bodyPr wrap="square" rtlCol="0">
            <a:spAutoFit/>
          </a:bodyPr>
          <a:lstStyle/>
          <a:p>
            <a:pPr algn="r"/>
            <a:r>
              <a:rPr lang="en-US" sz="4800" b="1" dirty="0">
                <a:latin typeface="Times New Roman" panose="02020603050405020304" pitchFamily="18" charset="0"/>
                <a:cs typeface="Times New Roman" panose="02020603050405020304" pitchFamily="18" charset="0"/>
              </a:rPr>
              <a:t>Genitourinary Rating Schedule Changes</a:t>
            </a:r>
          </a:p>
        </p:txBody>
      </p:sp>
      <p:sp>
        <p:nvSpPr>
          <p:cNvPr id="5" name="TextBox 4"/>
          <p:cNvSpPr txBox="1"/>
          <p:nvPr/>
        </p:nvSpPr>
        <p:spPr>
          <a:xfrm>
            <a:off x="7093975" y="5261678"/>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By Shereen Heath</a:t>
            </a:r>
          </a:p>
          <a:p>
            <a:pPr algn="r"/>
            <a:r>
              <a:rPr lang="en-US" sz="2800" dirty="0">
                <a:latin typeface="Times New Roman" panose="02020603050405020304" pitchFamily="18" charset="0"/>
                <a:cs typeface="Times New Roman" panose="02020603050405020304" pitchFamily="18" charset="0"/>
              </a:rPr>
              <a:t>November 2021</a:t>
            </a:r>
          </a:p>
        </p:txBody>
      </p:sp>
    </p:spTree>
    <p:extLst>
      <p:ext uri="{BB962C8B-B14F-4D97-AF65-F5344CB8AC3E}">
        <p14:creationId xmlns:p14="http://schemas.microsoft.com/office/powerpoint/2010/main" val="130789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10515600" cy="1176640"/>
          </a:xfrm>
        </p:spPr>
        <p:txBody>
          <a:bodyPr>
            <a:noAutofit/>
          </a:bodyPr>
          <a:lstStyle/>
          <a:p>
            <a:r>
              <a:rPr lang="en-US" sz="4000" b="1" dirty="0">
                <a:latin typeface="Arial" panose="020B0604020202020204" pitchFamily="34" charset="0"/>
                <a:cs typeface="Arial" panose="020B0604020202020204" pitchFamily="34" charset="0"/>
              </a:rPr>
              <a:t>Review the Federal Register changes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to Genitourinary System</a:t>
            </a:r>
          </a:p>
        </p:txBody>
      </p:sp>
      <p:pic>
        <p:nvPicPr>
          <p:cNvPr id="6" name="Content Placeholder 5">
            <a:extLst>
              <a:ext uri="{FF2B5EF4-FFF2-40B4-BE49-F238E27FC236}">
                <a16:creationId xmlns:a16="http://schemas.microsoft.com/office/drawing/2014/main" id="{4EC107B6-6AC5-4D1B-ACE4-64350075971A}"/>
              </a:ext>
            </a:extLst>
          </p:cNvPr>
          <p:cNvPicPr>
            <a:picLocks noGrp="1" noChangeAspect="1"/>
          </p:cNvPicPr>
          <p:nvPr>
            <p:ph sz="half" idx="1"/>
          </p:nvPr>
        </p:nvPicPr>
        <p:blipFill>
          <a:blip r:embed="rId2"/>
          <a:stretch>
            <a:fillRect/>
          </a:stretch>
        </p:blipFill>
        <p:spPr>
          <a:xfrm>
            <a:off x="1591146" y="2808215"/>
            <a:ext cx="3726041" cy="3936330"/>
          </a:xfrm>
          <a:prstGeom prst="rect">
            <a:avLst/>
          </a:prstGeom>
        </p:spPr>
      </p:pic>
      <p:pic>
        <p:nvPicPr>
          <p:cNvPr id="7" name="Content Placeholder 6">
            <a:extLst>
              <a:ext uri="{FF2B5EF4-FFF2-40B4-BE49-F238E27FC236}">
                <a16:creationId xmlns:a16="http://schemas.microsoft.com/office/drawing/2014/main" id="{DC69581A-C938-44D1-ADB6-03E0A0DCB842}"/>
              </a:ext>
            </a:extLst>
          </p:cNvPr>
          <p:cNvPicPr>
            <a:picLocks noGrp="1" noChangeAspect="1"/>
          </p:cNvPicPr>
          <p:nvPr>
            <p:ph sz="half" idx="2"/>
          </p:nvPr>
        </p:nvPicPr>
        <p:blipFill>
          <a:blip r:embed="rId3"/>
          <a:stretch>
            <a:fillRect/>
          </a:stretch>
        </p:blipFill>
        <p:spPr>
          <a:xfrm>
            <a:off x="7257933" y="2716141"/>
            <a:ext cx="3245083" cy="3640209"/>
          </a:xfrm>
          <a:prstGeom prst="rect">
            <a:avLst/>
          </a:prstGeom>
        </p:spPr>
      </p:pic>
      <p:sp>
        <p:nvSpPr>
          <p:cNvPr id="4" name="Slide Number Placeholder 3"/>
          <p:cNvSpPr>
            <a:spLocks noGrp="1"/>
          </p:cNvSpPr>
          <p:nvPr>
            <p:ph type="sldNum" sz="quarter" idx="12"/>
          </p:nvPr>
        </p:nvSpPr>
        <p:spPr/>
        <p:txBody>
          <a:bodyPr/>
          <a:lstStyle/>
          <a:p>
            <a:fld id="{60B18D57-13A5-4968-950D-8FEF41FA4399}" type="slidenum">
              <a:rPr lang="en-US" smtClean="0"/>
              <a:t>10</a:t>
            </a:fld>
            <a:endParaRPr lang="en-US" dirty="0"/>
          </a:p>
        </p:txBody>
      </p:sp>
    </p:spTree>
    <p:extLst>
      <p:ext uri="{BB962C8B-B14F-4D97-AF65-F5344CB8AC3E}">
        <p14:creationId xmlns:p14="http://schemas.microsoft.com/office/powerpoint/2010/main" val="1830216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A4B9-9236-4849-8394-770EB9E90769}"/>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II.  GENERAL CHANGES</a:t>
            </a:r>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p:txBody>
      </p:sp>
      <p:pic>
        <p:nvPicPr>
          <p:cNvPr id="6" name="Content Placeholder 5">
            <a:extLst>
              <a:ext uri="{FF2B5EF4-FFF2-40B4-BE49-F238E27FC236}">
                <a16:creationId xmlns:a16="http://schemas.microsoft.com/office/drawing/2014/main" id="{76985E9F-F896-401D-AF62-A667EAB4AE8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130803" y="1611063"/>
            <a:ext cx="7566869" cy="4364303"/>
          </a:xfrm>
        </p:spPr>
      </p:pic>
      <p:sp>
        <p:nvSpPr>
          <p:cNvPr id="4" name="Slide Number Placeholder 3">
            <a:extLst>
              <a:ext uri="{FF2B5EF4-FFF2-40B4-BE49-F238E27FC236}">
                <a16:creationId xmlns:a16="http://schemas.microsoft.com/office/drawing/2014/main" id="{4A49A594-583B-44DE-BB05-99A9A3911395}"/>
              </a:ext>
            </a:extLst>
          </p:cNvPr>
          <p:cNvSpPr>
            <a:spLocks noGrp="1"/>
          </p:cNvSpPr>
          <p:nvPr>
            <p:ph type="sldNum" sz="quarter" idx="12"/>
          </p:nvPr>
        </p:nvSpPr>
        <p:spPr/>
        <p:txBody>
          <a:bodyPr/>
          <a:lstStyle/>
          <a:p>
            <a:fld id="{E2FB73DA-5FDE-45B5-BAA4-C61223CC44F6}" type="slidenum">
              <a:rPr lang="en-US" smtClean="0"/>
              <a:pPr/>
              <a:t>11</a:t>
            </a:fld>
            <a:endParaRPr lang="en-US" dirty="0"/>
          </a:p>
        </p:txBody>
      </p:sp>
      <p:sp>
        <p:nvSpPr>
          <p:cNvPr id="7" name="TextBox 6">
            <a:extLst>
              <a:ext uri="{FF2B5EF4-FFF2-40B4-BE49-F238E27FC236}">
                <a16:creationId xmlns:a16="http://schemas.microsoft.com/office/drawing/2014/main" id="{0BBC559C-E8F7-4A15-A5E2-1C04739D20DA}"/>
              </a:ext>
            </a:extLst>
          </p:cNvPr>
          <p:cNvSpPr txBox="1"/>
          <p:nvPr/>
        </p:nvSpPr>
        <p:spPr>
          <a:xfrm>
            <a:off x="2130803" y="5072856"/>
            <a:ext cx="7566869" cy="230832"/>
          </a:xfrm>
          <a:prstGeom prst="rect">
            <a:avLst/>
          </a:prstGeom>
          <a:noFill/>
        </p:spPr>
        <p:txBody>
          <a:bodyPr wrap="square" rtlCol="0">
            <a:spAutoFit/>
          </a:bodyPr>
          <a:lstStyle/>
          <a:p>
            <a:r>
              <a:rPr lang="en-US" sz="900">
                <a:hlinkClick r:id="rId3" tooltip="http://kenyaemploymentlaw.com/2016/03/16/are-unilateral-changes-to-an-employment-contract-lega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56860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760885-EA9A-4225-B327-A04DDD5D6B4B}"/>
              </a:ext>
            </a:extLst>
          </p:cNvPr>
          <p:cNvSpPr>
            <a:spLocks noGrp="1"/>
          </p:cNvSpPr>
          <p:nvPr>
            <p:ph idx="1"/>
          </p:nvPr>
        </p:nvSpPr>
        <p:spPr>
          <a:xfrm>
            <a:off x="838200" y="1275127"/>
            <a:ext cx="10515600" cy="5515760"/>
          </a:xfrm>
        </p:spPr>
        <p:txBody>
          <a:bodyPr>
            <a:normAutofit/>
          </a:bodyPr>
          <a:lstStyle/>
          <a:p>
            <a:endPar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U</a:t>
            </a: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pdated medical terminology and more specific, objective laboratory findings such as </a:t>
            </a:r>
            <a:r>
              <a:rPr lang="en-US" i="0" dirty="0">
                <a:effectLst/>
                <a:latin typeface="Arial" panose="020B0604020202020204" pitchFamily="34" charset="0"/>
                <a:cs typeface="Arial" panose="020B0604020202020204" pitchFamily="34" charset="0"/>
              </a:rPr>
              <a:t>glomerular filtration rate (</a:t>
            </a: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GFR). </a:t>
            </a:r>
          </a:p>
          <a:p>
            <a:endPar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r>
              <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rPr>
              <a:t>R</a:t>
            </a: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eplaced subjective terms such as “markedly,” “some,” and “slight” with specific, objective laboratory findings, such as GFR and </a:t>
            </a:r>
            <a:r>
              <a:rPr lang="en-US" dirty="0">
                <a:effectLst/>
                <a:latin typeface="Arial" panose="020B0604020202020204" pitchFamily="34" charset="0"/>
                <a:ea typeface="Times New Roman" panose="02020603050405020304" pitchFamily="18" charset="0"/>
                <a:cs typeface="Arial" panose="020B0604020202020204" pitchFamily="34" charset="0"/>
              </a:rPr>
              <a:t>albumin/creatinine ratio (</a:t>
            </a: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ACR). </a:t>
            </a:r>
          </a:p>
          <a:p>
            <a:endPar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r>
              <a:rPr lang="en-US" dirty="0">
                <a:solidFill>
                  <a:srgbClr val="333333"/>
                </a:solidFill>
                <a:latin typeface="Arial" panose="020B0604020202020204" pitchFamily="34" charset="0"/>
                <a:cs typeface="Arial" panose="020B0604020202020204" pitchFamily="34" charset="0"/>
              </a:rPr>
              <a:t>Specific date range such as “for three months during the past twelve months”</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0A0125E-AB02-464F-82FF-8711C4D9D106}"/>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Tree>
    <p:extLst>
      <p:ext uri="{BB962C8B-B14F-4D97-AF65-F5344CB8AC3E}">
        <p14:creationId xmlns:p14="http://schemas.microsoft.com/office/powerpoint/2010/main" val="281695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49C8-D4E0-43D9-A02E-C6E002DC165C}"/>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III.  Changes to CFR 4.115a</a:t>
            </a:r>
            <a:endParaRPr lang="en-US" dirty="0"/>
          </a:p>
        </p:txBody>
      </p:sp>
      <p:pic>
        <p:nvPicPr>
          <p:cNvPr id="6" name="Content Placeholder 5">
            <a:extLst>
              <a:ext uri="{FF2B5EF4-FFF2-40B4-BE49-F238E27FC236}">
                <a16:creationId xmlns:a16="http://schemas.microsoft.com/office/drawing/2014/main" id="{D81D43ED-E7D7-447C-977A-A218C8DD8D5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48250" y="1690688"/>
            <a:ext cx="6610524" cy="3727691"/>
          </a:xfrm>
        </p:spPr>
      </p:pic>
      <p:sp>
        <p:nvSpPr>
          <p:cNvPr id="4" name="Slide Number Placeholder 3">
            <a:extLst>
              <a:ext uri="{FF2B5EF4-FFF2-40B4-BE49-F238E27FC236}">
                <a16:creationId xmlns:a16="http://schemas.microsoft.com/office/drawing/2014/main" id="{7B98B10F-4916-4E5F-B231-641389AF8FE2}"/>
              </a:ext>
            </a:extLst>
          </p:cNvPr>
          <p:cNvSpPr>
            <a:spLocks noGrp="1"/>
          </p:cNvSpPr>
          <p:nvPr>
            <p:ph type="sldNum" sz="quarter" idx="12"/>
          </p:nvPr>
        </p:nvSpPr>
        <p:spPr/>
        <p:txBody>
          <a:bodyPr/>
          <a:lstStyle/>
          <a:p>
            <a:fld id="{E2FB73DA-5FDE-45B5-BAA4-C61223CC44F6}" type="slidenum">
              <a:rPr lang="en-US" smtClean="0"/>
              <a:pPr/>
              <a:t>13</a:t>
            </a:fld>
            <a:endParaRPr lang="en-US" dirty="0"/>
          </a:p>
        </p:txBody>
      </p:sp>
      <p:sp>
        <p:nvSpPr>
          <p:cNvPr id="7" name="TextBox 6">
            <a:extLst>
              <a:ext uri="{FF2B5EF4-FFF2-40B4-BE49-F238E27FC236}">
                <a16:creationId xmlns:a16="http://schemas.microsoft.com/office/drawing/2014/main" id="{9DF8B392-34F8-4AAA-9234-803CBD8F90C7}"/>
              </a:ext>
            </a:extLst>
          </p:cNvPr>
          <p:cNvSpPr txBox="1"/>
          <p:nvPr/>
        </p:nvSpPr>
        <p:spPr>
          <a:xfrm>
            <a:off x="2248250" y="5418378"/>
            <a:ext cx="6610524" cy="230832"/>
          </a:xfrm>
          <a:prstGeom prst="rect">
            <a:avLst/>
          </a:prstGeom>
          <a:noFill/>
        </p:spPr>
        <p:txBody>
          <a:bodyPr wrap="square" rtlCol="0">
            <a:spAutoFit/>
          </a:bodyPr>
          <a:lstStyle/>
          <a:p>
            <a:r>
              <a:rPr lang="en-US" sz="900">
                <a:hlinkClick r:id="rId3" tooltip="http://ocw.mit.edu/courses/political-science/17-32-environmental-politics-and-policy-spring-2003/index.htm"/>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3374357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0A6410-D17B-4B60-A429-222184E6C955}"/>
              </a:ext>
            </a:extLst>
          </p:cNvPr>
          <p:cNvSpPr>
            <a:spLocks noGrp="1"/>
          </p:cNvSpPr>
          <p:nvPr>
            <p:ph idx="1"/>
          </p:nvPr>
        </p:nvSpPr>
        <p:spPr>
          <a:xfrm>
            <a:off x="938868" y="1493240"/>
            <a:ext cx="10515600" cy="5108896"/>
          </a:xfrm>
        </p:spPr>
        <p:txBody>
          <a:bodyPr>
            <a:normAutofit/>
          </a:bodyPr>
          <a:lstStyle/>
          <a:p>
            <a:r>
              <a:rPr lang="en-US" b="1" dirty="0">
                <a:latin typeface="Arial" panose="020B0604020202020204" pitchFamily="34" charset="0"/>
                <a:cs typeface="Arial" panose="020B0604020202020204" pitchFamily="34" charset="0"/>
              </a:rPr>
              <a:t>Renal Dysfunction *</a:t>
            </a:r>
          </a:p>
          <a:p>
            <a:r>
              <a:rPr lang="en-US" dirty="0">
                <a:latin typeface="Arial" panose="020B0604020202020204" pitchFamily="34" charset="0"/>
                <a:cs typeface="Arial" panose="020B0604020202020204" pitchFamily="34" charset="0"/>
              </a:rPr>
              <a:t>Voiding Dysfunction</a:t>
            </a:r>
          </a:p>
          <a:p>
            <a:r>
              <a:rPr lang="en-US" dirty="0">
                <a:latin typeface="Arial" panose="020B0604020202020204" pitchFamily="34" charset="0"/>
                <a:cs typeface="Arial" panose="020B0604020202020204" pitchFamily="34" charset="0"/>
              </a:rPr>
              <a:t>Urinary Frequency</a:t>
            </a:r>
          </a:p>
          <a:p>
            <a:r>
              <a:rPr lang="en-US" dirty="0">
                <a:latin typeface="Arial" panose="020B0604020202020204" pitchFamily="34" charset="0"/>
                <a:cs typeface="Arial" panose="020B0604020202020204" pitchFamily="34" charset="0"/>
              </a:rPr>
              <a:t>Obstructive Voiding</a:t>
            </a:r>
          </a:p>
          <a:p>
            <a:r>
              <a:rPr lang="en-US" b="1" dirty="0">
                <a:latin typeface="Arial" panose="020B0604020202020204" pitchFamily="34" charset="0"/>
                <a:cs typeface="Arial" panose="020B0604020202020204" pitchFamily="34" charset="0"/>
              </a:rPr>
              <a:t>Urinary Tract Infection*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*These two dysfunctions were changed</a:t>
            </a:r>
          </a:p>
          <a:p>
            <a:endParaRPr lang="en-US"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(38 CFR 4.115a, Federal Register)</a:t>
            </a:r>
          </a:p>
          <a:p>
            <a:endParaRPr lang="en-US" dirty="0"/>
          </a:p>
        </p:txBody>
      </p:sp>
      <p:sp>
        <p:nvSpPr>
          <p:cNvPr id="4" name="Slide Number Placeholder 3">
            <a:extLst>
              <a:ext uri="{FF2B5EF4-FFF2-40B4-BE49-F238E27FC236}">
                <a16:creationId xmlns:a16="http://schemas.microsoft.com/office/drawing/2014/main" id="{6EF05433-8577-44B3-964F-92BE19E5D5E1}"/>
              </a:ext>
            </a:extLst>
          </p:cNvPr>
          <p:cNvSpPr>
            <a:spLocks noGrp="1"/>
          </p:cNvSpPr>
          <p:nvPr>
            <p:ph type="sldNum" sz="quarter" idx="12"/>
          </p:nvPr>
        </p:nvSpPr>
        <p:spPr/>
        <p:txBody>
          <a:bodyPr/>
          <a:lstStyle/>
          <a:p>
            <a:fld id="{E2FB73DA-5FDE-45B5-BAA4-C61223CC44F6}" type="slidenum">
              <a:rPr lang="en-US" smtClean="0"/>
              <a:pPr/>
              <a:t>14</a:t>
            </a:fld>
            <a:endParaRPr lang="en-US" dirty="0"/>
          </a:p>
        </p:txBody>
      </p:sp>
    </p:spTree>
    <p:extLst>
      <p:ext uri="{BB962C8B-B14F-4D97-AF65-F5344CB8AC3E}">
        <p14:creationId xmlns:p14="http://schemas.microsoft.com/office/powerpoint/2010/main" val="259290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3713D-5A4C-401E-814C-263ADDD786D3}"/>
              </a:ext>
            </a:extLst>
          </p:cNvPr>
          <p:cNvSpPr>
            <a:spLocks noGrp="1"/>
          </p:cNvSpPr>
          <p:nvPr>
            <p:ph idx="1"/>
          </p:nvPr>
        </p:nvSpPr>
        <p:spPr>
          <a:xfrm>
            <a:off x="645253" y="1258350"/>
            <a:ext cx="10515600" cy="4977336"/>
          </a:xfrm>
        </p:spPr>
        <p:txBody>
          <a:bodyPr/>
          <a:lstStyle/>
          <a:p>
            <a:pPr marL="0" indent="0">
              <a:buNone/>
            </a:pPr>
            <a:r>
              <a:rPr lang="en-US" sz="2800" b="1" dirty="0">
                <a:latin typeface="Arial" panose="020B0604020202020204" pitchFamily="34" charset="0"/>
                <a:cs typeface="Arial" panose="020B0604020202020204" pitchFamily="34" charset="0"/>
              </a:rPr>
              <a:t>a. RENAL FUNCTION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Glomerular Filtration Rate (GFR)</a:t>
            </a:r>
          </a:p>
          <a:p>
            <a:r>
              <a:rPr lang="en-US" dirty="0">
                <a:latin typeface="Arial" panose="020B0604020202020204" pitchFamily="34" charset="0"/>
                <a:cs typeface="Arial" panose="020B0604020202020204" pitchFamily="34" charset="0"/>
              </a:rPr>
              <a:t>Duration of 3 consecutive month over past 12 months</a:t>
            </a:r>
          </a:p>
          <a:p>
            <a:r>
              <a:rPr lang="en-US" dirty="0">
                <a:latin typeface="Arial" panose="020B0604020202020204" pitchFamily="34" charset="0"/>
                <a:cs typeface="Arial" panose="020B0604020202020204" pitchFamily="34" charset="0"/>
              </a:rPr>
              <a:t>Albumin level only used at zero percent level</a:t>
            </a:r>
          </a:p>
          <a:p>
            <a:r>
              <a:rPr lang="en-US" dirty="0">
                <a:latin typeface="Arial" panose="020B0604020202020204" pitchFamily="34" charset="0"/>
                <a:cs typeface="Arial" panose="020B0604020202020204" pitchFamily="34" charset="0"/>
              </a:rPr>
              <a:t>Hypertension no longer built into evaluation criteria</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(CFR 4.114a, Federal Register)</a:t>
            </a:r>
          </a:p>
        </p:txBody>
      </p:sp>
      <p:sp>
        <p:nvSpPr>
          <p:cNvPr id="4" name="Slide Number Placeholder 3">
            <a:extLst>
              <a:ext uri="{FF2B5EF4-FFF2-40B4-BE49-F238E27FC236}">
                <a16:creationId xmlns:a16="http://schemas.microsoft.com/office/drawing/2014/main" id="{FE5223DB-A179-4025-9690-2D825D66E5C5}"/>
              </a:ext>
            </a:extLst>
          </p:cNvPr>
          <p:cNvSpPr>
            <a:spLocks noGrp="1"/>
          </p:cNvSpPr>
          <p:nvPr>
            <p:ph type="sldNum" sz="quarter" idx="12"/>
          </p:nvPr>
        </p:nvSpPr>
        <p:spPr/>
        <p:txBody>
          <a:bodyPr/>
          <a:lstStyle/>
          <a:p>
            <a:fld id="{E2FB73DA-5FDE-45B5-BAA4-C61223CC44F6}" type="slidenum">
              <a:rPr lang="en-US" smtClean="0"/>
              <a:pPr/>
              <a:t>15</a:t>
            </a:fld>
            <a:endParaRPr lang="en-US" dirty="0"/>
          </a:p>
        </p:txBody>
      </p:sp>
    </p:spTree>
    <p:extLst>
      <p:ext uri="{BB962C8B-B14F-4D97-AF65-F5344CB8AC3E}">
        <p14:creationId xmlns:p14="http://schemas.microsoft.com/office/powerpoint/2010/main" val="330438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00A39-35D3-45D8-BB3C-4479DA46E093}"/>
              </a:ext>
            </a:extLst>
          </p:cNvPr>
          <p:cNvSpPr>
            <a:spLocks noGrp="1"/>
          </p:cNvSpPr>
          <p:nvPr>
            <p:ph idx="1"/>
          </p:nvPr>
        </p:nvSpPr>
        <p:spPr/>
        <p:txBody>
          <a:bodyPr>
            <a:normAutofit lnSpcReduction="10000"/>
          </a:bodyPr>
          <a:lstStyle/>
          <a:p>
            <a:pPr marL="0" indent="0">
              <a:buNone/>
            </a:pPr>
            <a:r>
              <a:rPr lang="en-US" u="sng" dirty="0">
                <a:latin typeface="Arial" panose="020B0604020202020204" pitchFamily="34" charset="0"/>
                <a:cs typeface="Arial" panose="020B0604020202020204" pitchFamily="34" charset="0"/>
              </a:rPr>
              <a:t>Glomerular Filtration Rate </a:t>
            </a:r>
            <a:r>
              <a:rPr lang="en-US" dirty="0">
                <a:latin typeface="Arial" panose="020B0604020202020204" pitchFamily="34" charset="0"/>
                <a:cs typeface="Arial" panose="020B0604020202020204" pitchFamily="34" charset="0"/>
              </a:rPr>
              <a:t>(</a:t>
            </a:r>
            <a:r>
              <a:rPr lang="en-US" b="1" dirty="0"/>
              <a:t>GFR)</a:t>
            </a:r>
            <a:endParaRPr lang="en-US" b="0" i="0" dirty="0">
              <a:solidFill>
                <a:srgbClr val="444444"/>
              </a:solidFill>
              <a:effectLst/>
              <a:latin typeface="Arial" panose="020B0604020202020204" pitchFamily="34" charset="0"/>
              <a:cs typeface="Arial" panose="020B0604020202020204" pitchFamily="34" charset="0"/>
            </a:endParaRPr>
          </a:p>
          <a:p>
            <a:pPr marL="0" indent="0">
              <a:buNone/>
            </a:pPr>
            <a:r>
              <a:rPr lang="en-US" b="0" i="0" dirty="0">
                <a:solidFill>
                  <a:srgbClr val="444444"/>
                </a:solidFill>
                <a:effectLst/>
                <a:latin typeface="Arial" panose="020B0604020202020204" pitchFamily="34" charset="0"/>
                <a:cs typeface="Arial" panose="020B0604020202020204" pitchFamily="34" charset="0"/>
              </a:rPr>
              <a:t>It is calculated on the basis of factors such as age, gender, race, and blood </a:t>
            </a:r>
            <a:r>
              <a:rPr lang="en-US" b="0" i="0" u="none" strike="noStrike" dirty="0">
                <a:solidFill>
                  <a:srgbClr val="444444"/>
                </a:solidFill>
                <a:effectLst/>
                <a:latin typeface="Arial" panose="020B0604020202020204" pitchFamily="34" charset="0"/>
                <a:cs typeface="Arial" panose="020B0604020202020204" pitchFamily="34" charset="0"/>
              </a:rPr>
              <a:t>creatinine</a:t>
            </a:r>
            <a:r>
              <a:rPr lang="en-US" b="0" i="0" dirty="0">
                <a:solidFill>
                  <a:srgbClr val="444444"/>
                </a:solidFill>
                <a:effectLst/>
                <a:latin typeface="Arial" panose="020B0604020202020204" pitchFamily="34" charset="0"/>
                <a:cs typeface="Arial" panose="020B0604020202020204" pitchFamily="34" charset="0"/>
              </a:rPr>
              <a:t>. Normal GFR values are between </a:t>
            </a:r>
            <a:r>
              <a:rPr lang="en-US" b="1" i="0" dirty="0">
                <a:solidFill>
                  <a:srgbClr val="444444"/>
                </a:solidFill>
                <a:effectLst/>
                <a:latin typeface="Arial" panose="020B0604020202020204" pitchFamily="34" charset="0"/>
                <a:cs typeface="Arial" panose="020B0604020202020204" pitchFamily="34" charset="0"/>
              </a:rPr>
              <a:t>90 to 120 ml/min</a:t>
            </a:r>
            <a:r>
              <a:rPr lang="en-US" b="0" i="0" dirty="0">
                <a:solidFill>
                  <a:srgbClr val="444444"/>
                </a:solidFill>
                <a:effectLst/>
                <a:latin typeface="Arial" panose="020B0604020202020204" pitchFamily="34" charset="0"/>
                <a:cs typeface="Arial" panose="020B0604020202020204" pitchFamily="34" charset="0"/>
              </a:rPr>
              <a:t>. A GRF below 60 ml/min could mean that some kidney damage has occurred. The higher the level the better the kidney function.</a:t>
            </a:r>
          </a:p>
          <a:p>
            <a:pPr marL="0" indent="0">
              <a:buNone/>
            </a:pPr>
            <a:endParaRPr lang="en-US" b="0" i="0" dirty="0">
              <a:solidFill>
                <a:srgbClr val="444444"/>
              </a:solidFill>
              <a:effectLst/>
              <a:latin typeface="Arial" panose="020B0604020202020204" pitchFamily="34" charset="0"/>
              <a:cs typeface="Arial" panose="020B0604020202020204" pitchFamily="34" charset="0"/>
            </a:endParaRPr>
          </a:p>
          <a:p>
            <a:pPr marL="0" indent="0">
              <a:buNone/>
            </a:pPr>
            <a:r>
              <a:rPr lang="en-US" b="0" i="0" dirty="0">
                <a:solidFill>
                  <a:srgbClr val="444444"/>
                </a:solidFill>
                <a:effectLst/>
                <a:latin typeface="Arial" panose="020B0604020202020204" pitchFamily="34" charset="0"/>
                <a:cs typeface="Arial" panose="020B0604020202020204" pitchFamily="34" charset="0"/>
              </a:rPr>
              <a:t>VS.</a:t>
            </a:r>
          </a:p>
          <a:p>
            <a:pPr marL="0" indent="0">
              <a:buNone/>
            </a:pPr>
            <a:endParaRPr lang="en-US" b="0" i="0" dirty="0">
              <a:solidFill>
                <a:srgbClr val="444444"/>
              </a:solidFill>
              <a:effectLst/>
              <a:latin typeface="Arial" panose="020B0604020202020204" pitchFamily="34" charset="0"/>
              <a:cs typeface="Arial" panose="020B0604020202020204" pitchFamily="34" charset="0"/>
            </a:endParaRPr>
          </a:p>
          <a:p>
            <a:pPr marL="0" indent="0">
              <a:buNone/>
            </a:pPr>
            <a:r>
              <a:rPr lang="en-US" b="0" i="0" dirty="0">
                <a:solidFill>
                  <a:srgbClr val="111111"/>
                </a:solidFill>
                <a:effectLst/>
                <a:latin typeface="Roboto" panose="02000000000000000000" pitchFamily="2" charset="0"/>
              </a:rPr>
              <a:t>Blood urea nitrogen (</a:t>
            </a:r>
            <a:r>
              <a:rPr lang="en-US" b="0" i="0" dirty="0">
                <a:effectLst/>
                <a:latin typeface="Arial" panose="020B0604020202020204" pitchFamily="34" charset="0"/>
                <a:cs typeface="Arial" panose="020B0604020202020204" pitchFamily="34" charset="0"/>
              </a:rPr>
              <a:t>BUN) or, creatinine</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49AC107-E3A9-4433-9F10-C1E7E3E6291B}"/>
              </a:ext>
            </a:extLst>
          </p:cNvPr>
          <p:cNvSpPr>
            <a:spLocks noGrp="1"/>
          </p:cNvSpPr>
          <p:nvPr>
            <p:ph type="sldNum" sz="quarter" idx="12"/>
          </p:nvPr>
        </p:nvSpPr>
        <p:spPr/>
        <p:txBody>
          <a:bodyPr/>
          <a:lstStyle/>
          <a:p>
            <a:fld id="{E2FB73DA-5FDE-45B5-BAA4-C61223CC44F6}" type="slidenum">
              <a:rPr lang="en-US" smtClean="0"/>
              <a:pPr/>
              <a:t>16</a:t>
            </a:fld>
            <a:endParaRPr lang="en-US" dirty="0"/>
          </a:p>
        </p:txBody>
      </p:sp>
    </p:spTree>
    <p:extLst>
      <p:ext uri="{BB962C8B-B14F-4D97-AF65-F5344CB8AC3E}">
        <p14:creationId xmlns:p14="http://schemas.microsoft.com/office/powerpoint/2010/main" val="107061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28575-E9D4-4023-9D0B-8ACCDD261EF1}"/>
              </a:ext>
            </a:extLst>
          </p:cNvPr>
          <p:cNvSpPr>
            <a:spLocks noGrp="1"/>
          </p:cNvSpPr>
          <p:nvPr>
            <p:ph type="title"/>
          </p:nvPr>
        </p:nvSpPr>
        <p:spPr/>
        <p:txBody>
          <a:bodyPr/>
          <a:lstStyle/>
          <a:p>
            <a:r>
              <a:rPr lang="en-US" b="1" dirty="0"/>
              <a:t>EXAMPLE</a:t>
            </a:r>
          </a:p>
        </p:txBody>
      </p:sp>
      <p:sp>
        <p:nvSpPr>
          <p:cNvPr id="3" name="Content Placeholder 2">
            <a:extLst>
              <a:ext uri="{FF2B5EF4-FFF2-40B4-BE49-F238E27FC236}">
                <a16:creationId xmlns:a16="http://schemas.microsoft.com/office/drawing/2014/main" id="{9FB7C543-6864-4CAF-A325-48D8EF76AA24}"/>
              </a:ext>
            </a:extLst>
          </p:cNvPr>
          <p:cNvSpPr>
            <a:spLocks noGrp="1"/>
          </p:cNvSpPr>
          <p:nvPr>
            <p:ph idx="1"/>
          </p:nvPr>
        </p:nvSpPr>
        <p:spPr>
          <a:xfrm>
            <a:off x="838200" y="1308734"/>
            <a:ext cx="10515600" cy="5429570"/>
          </a:xfrm>
        </p:spPr>
        <p:txBody>
          <a:bodyPr/>
          <a:lstStyle/>
          <a:p>
            <a:pPr marL="0" indent="0">
              <a:buNone/>
            </a:pPr>
            <a:r>
              <a:rPr lang="en-US" u="sng" dirty="0">
                <a:latin typeface="Arial" panose="020B0604020202020204" pitchFamily="34" charset="0"/>
                <a:cs typeface="Arial" panose="020B0604020202020204" pitchFamily="34" charset="0"/>
              </a:rPr>
              <a:t>100% Evaluation criteria prior to November 14, 2021</a:t>
            </a:r>
          </a:p>
          <a:p>
            <a:pPr marL="0" indent="0">
              <a:buNone/>
            </a:pPr>
            <a:r>
              <a:rPr lang="en-US" dirty="0">
                <a:latin typeface="Arial" panose="020B0604020202020204" pitchFamily="34" charset="0"/>
                <a:cs typeface="Arial" panose="020B0604020202020204" pitchFamily="34" charset="0"/>
              </a:rPr>
              <a:t>Requiring regular dialysis, or precluding more than sedentary activity from one of the following: persistent edema and albuminuria; or, BUN more than 80mg%; or, creatinine more than 8mg%; or, markedly decreased function of kidney or other organ systems, especially cardiovascular</a:t>
            </a:r>
          </a:p>
          <a:p>
            <a:pPr marL="0" indent="0">
              <a:buNone/>
            </a:pPr>
            <a:endParaRPr lang="en-US" dirty="0"/>
          </a:p>
          <a:p>
            <a:pPr marL="0" indent="0">
              <a:buNone/>
            </a:pPr>
            <a:r>
              <a:rPr lang="en-US" u="sng" dirty="0">
                <a:latin typeface="Arial" panose="020B0604020202020204" pitchFamily="34" charset="0"/>
                <a:cs typeface="Arial" panose="020B0604020202020204" pitchFamily="34" charset="0"/>
              </a:rPr>
              <a:t>100% Evaluation criteria effective November 14, 2021</a:t>
            </a:r>
          </a:p>
          <a:p>
            <a:pPr marL="0" indent="0">
              <a:buNone/>
            </a:pPr>
            <a:r>
              <a:rPr lang="en-US" b="0" i="0" dirty="0">
                <a:solidFill>
                  <a:srgbClr val="333333"/>
                </a:solidFill>
                <a:effectLst/>
                <a:latin typeface="Arial" panose="020B0604020202020204" pitchFamily="34" charset="0"/>
                <a:cs typeface="Arial" panose="020B0604020202020204" pitchFamily="34" charset="0"/>
              </a:rPr>
              <a:t>Chronic kidney disease with glomerular filtration rate </a:t>
            </a:r>
            <a:r>
              <a:rPr lang="en-US" b="1" i="0" dirty="0">
                <a:solidFill>
                  <a:srgbClr val="333333"/>
                </a:solidFill>
                <a:effectLst/>
                <a:latin typeface="Arial" panose="020B0604020202020204" pitchFamily="34" charset="0"/>
                <a:cs typeface="Arial" panose="020B0604020202020204" pitchFamily="34" charset="0"/>
              </a:rPr>
              <a:t>(GFR) </a:t>
            </a:r>
            <a:r>
              <a:rPr lang="en-US" b="0" i="0" dirty="0">
                <a:solidFill>
                  <a:srgbClr val="333333"/>
                </a:solidFill>
                <a:effectLst/>
                <a:latin typeface="Arial" panose="020B0604020202020204" pitchFamily="34" charset="0"/>
                <a:cs typeface="Arial" panose="020B0604020202020204" pitchFamily="34" charset="0"/>
              </a:rPr>
              <a:t>less than 15 mL/min/1.73 for at least </a:t>
            </a:r>
            <a:r>
              <a:rPr lang="en-US" b="1" i="0" dirty="0">
                <a:solidFill>
                  <a:srgbClr val="333333"/>
                </a:solidFill>
                <a:effectLst/>
                <a:latin typeface="Arial" panose="020B0604020202020204" pitchFamily="34" charset="0"/>
                <a:cs typeface="Arial" panose="020B0604020202020204" pitchFamily="34" charset="0"/>
              </a:rPr>
              <a:t>3 consecutive months during the past 12 months</a:t>
            </a:r>
            <a:r>
              <a:rPr lang="en-US" b="0" i="0" dirty="0">
                <a:solidFill>
                  <a:srgbClr val="333333"/>
                </a:solidFill>
                <a:effectLst/>
                <a:latin typeface="Arial" panose="020B0604020202020204" pitchFamily="34" charset="0"/>
                <a:cs typeface="Arial" panose="020B0604020202020204" pitchFamily="34" charset="0"/>
              </a:rPr>
              <a:t>; or requiring regular routine dialysis; or </a:t>
            </a:r>
            <a:r>
              <a:rPr lang="en-US" b="1" i="0" dirty="0">
                <a:solidFill>
                  <a:srgbClr val="333333"/>
                </a:solidFill>
                <a:effectLst/>
                <a:latin typeface="Arial" panose="020B0604020202020204" pitchFamily="34" charset="0"/>
                <a:cs typeface="Arial" panose="020B0604020202020204" pitchFamily="34" charset="0"/>
              </a:rPr>
              <a:t>eligible kidney transplant recipient</a:t>
            </a:r>
            <a:endParaRPr lang="en-US" b="1"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70E72E2A-8841-48D4-9433-64F1BD909CE6}"/>
              </a:ext>
            </a:extLst>
          </p:cNvPr>
          <p:cNvSpPr>
            <a:spLocks noGrp="1"/>
          </p:cNvSpPr>
          <p:nvPr>
            <p:ph type="sldNum" sz="quarter" idx="12"/>
          </p:nvPr>
        </p:nvSpPr>
        <p:spPr/>
        <p:txBody>
          <a:bodyPr/>
          <a:lstStyle/>
          <a:p>
            <a:fld id="{E2FB73DA-5FDE-45B5-BAA4-C61223CC44F6}" type="slidenum">
              <a:rPr lang="en-US" smtClean="0"/>
              <a:pPr/>
              <a:t>17</a:t>
            </a:fld>
            <a:endParaRPr lang="en-US" dirty="0"/>
          </a:p>
        </p:txBody>
      </p:sp>
    </p:spTree>
    <p:extLst>
      <p:ext uri="{BB962C8B-B14F-4D97-AF65-F5344CB8AC3E}">
        <p14:creationId xmlns:p14="http://schemas.microsoft.com/office/powerpoint/2010/main" val="3000860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DBD370-0D83-4C61-AF66-5D934643C6AB}"/>
              </a:ext>
            </a:extLst>
          </p:cNvPr>
          <p:cNvSpPr>
            <a:spLocks noGrp="1"/>
          </p:cNvSpPr>
          <p:nvPr>
            <p:ph idx="1"/>
          </p:nvPr>
        </p:nvSpPr>
        <p:spPr>
          <a:xfrm>
            <a:off x="838200" y="1535184"/>
            <a:ext cx="10515600" cy="4974468"/>
          </a:xfrm>
        </p:spPr>
        <p:txBody>
          <a:bodyPr>
            <a:normAutofit fontScale="92500" lnSpcReduction="20000"/>
          </a:bodyPr>
          <a:lstStyle/>
          <a:p>
            <a:pPr marL="514350" indent="-514350">
              <a:buAutoNum type="alphaLcPeriod" startAt="2"/>
            </a:pPr>
            <a:r>
              <a:rPr lang="en-US" sz="2800" b="1" dirty="0">
                <a:latin typeface="Arial" panose="020B0604020202020204" pitchFamily="34" charset="0"/>
                <a:cs typeface="Arial" panose="020B0604020202020204" pitchFamily="34" charset="0"/>
              </a:rPr>
              <a:t>URINARY TRACT INFECTION DYSFUNCTION</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Drainage by stent or nephrostomy tube (this is a clarification of how the drainage occurs)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Suppressive drug therapy lasting six months or longer (replacing Long-term drug therapy)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Zero percent rating level added:  recurrent symptomatic infection not requiring hospitalization, but requiring suppressive drug therapy for less than 6 months</a:t>
            </a:r>
          </a:p>
          <a:p>
            <a:endParaRPr lang="en-US"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(CFR 4.115a, Federal Register)</a:t>
            </a:r>
          </a:p>
        </p:txBody>
      </p:sp>
      <p:sp>
        <p:nvSpPr>
          <p:cNvPr id="4" name="Slide Number Placeholder 3">
            <a:extLst>
              <a:ext uri="{FF2B5EF4-FFF2-40B4-BE49-F238E27FC236}">
                <a16:creationId xmlns:a16="http://schemas.microsoft.com/office/drawing/2014/main" id="{778BC308-6C39-4B70-859F-8A10ADB7E482}"/>
              </a:ext>
            </a:extLst>
          </p:cNvPr>
          <p:cNvSpPr>
            <a:spLocks noGrp="1"/>
          </p:cNvSpPr>
          <p:nvPr>
            <p:ph type="sldNum" sz="quarter" idx="12"/>
          </p:nvPr>
        </p:nvSpPr>
        <p:spPr/>
        <p:txBody>
          <a:bodyPr/>
          <a:lstStyle/>
          <a:p>
            <a:fld id="{E2FB73DA-5FDE-45B5-BAA4-C61223CC44F6}" type="slidenum">
              <a:rPr lang="en-US" smtClean="0"/>
              <a:pPr/>
              <a:t>18</a:t>
            </a:fld>
            <a:endParaRPr lang="en-US" dirty="0"/>
          </a:p>
        </p:txBody>
      </p:sp>
    </p:spTree>
    <p:extLst>
      <p:ext uri="{BB962C8B-B14F-4D97-AF65-F5344CB8AC3E}">
        <p14:creationId xmlns:p14="http://schemas.microsoft.com/office/powerpoint/2010/main" val="21322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A08A-9887-494A-A3CD-C364B6EE2415}"/>
              </a:ext>
            </a:extLst>
          </p:cNvPr>
          <p:cNvSpPr>
            <a:spLocks noGrp="1"/>
          </p:cNvSpPr>
          <p:nvPr>
            <p:ph type="title"/>
          </p:nvPr>
        </p:nvSpPr>
        <p:spPr/>
        <p:txBody>
          <a:bodyPr/>
          <a:lstStyle/>
          <a:p>
            <a:r>
              <a:rPr lang="en-US" b="1" dirty="0"/>
              <a:t>EXAMPLE</a:t>
            </a:r>
            <a:br>
              <a:rPr lang="en-US" dirty="0"/>
            </a:br>
            <a:endParaRPr lang="en-US" dirty="0"/>
          </a:p>
        </p:txBody>
      </p:sp>
      <p:sp>
        <p:nvSpPr>
          <p:cNvPr id="3" name="Content Placeholder 2">
            <a:extLst>
              <a:ext uri="{FF2B5EF4-FFF2-40B4-BE49-F238E27FC236}">
                <a16:creationId xmlns:a16="http://schemas.microsoft.com/office/drawing/2014/main" id="{F98CB30C-33C4-43AF-8EC8-F47AFD7DF9CF}"/>
              </a:ext>
            </a:extLst>
          </p:cNvPr>
          <p:cNvSpPr>
            <a:spLocks noGrp="1"/>
          </p:cNvSpPr>
          <p:nvPr>
            <p:ph idx="1"/>
          </p:nvPr>
        </p:nvSpPr>
        <p:spPr>
          <a:xfrm>
            <a:off x="838200" y="1825624"/>
            <a:ext cx="10515600" cy="4810067"/>
          </a:xfrm>
        </p:spPr>
        <p:txBody>
          <a:bodyPr>
            <a:normAutofit/>
          </a:bodyPr>
          <a:lstStyle/>
          <a:p>
            <a:pPr marL="0" indent="0">
              <a:buNone/>
            </a:pPr>
            <a:r>
              <a:rPr lang="en-US" u="sng" dirty="0">
                <a:latin typeface="Arial" panose="020B0604020202020204" pitchFamily="34" charset="0"/>
                <a:cs typeface="Arial" panose="020B0604020202020204" pitchFamily="34" charset="0"/>
              </a:rPr>
              <a:t>30% Evaluation criteria prior to November 14, 2021</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Recurrent symptomatic infection requiring drainage/frequent hospitalization (greater than two times/year), and/or requiring continuous intensive management</a:t>
            </a:r>
          </a:p>
          <a:p>
            <a:endParaRPr lang="en-US" dirty="0">
              <a:latin typeface="Arial" panose="020B0604020202020204" pitchFamily="34" charset="0"/>
              <a:cs typeface="Arial" panose="020B0604020202020204" pitchFamily="34" charset="0"/>
            </a:endParaRPr>
          </a:p>
          <a:p>
            <a:pPr marL="0" indent="0">
              <a:buNone/>
            </a:pPr>
            <a:r>
              <a:rPr lang="en-US" u="sng" dirty="0">
                <a:latin typeface="Arial" panose="020B0604020202020204" pitchFamily="34" charset="0"/>
                <a:cs typeface="Arial" panose="020B0604020202020204" pitchFamily="34" charset="0"/>
              </a:rPr>
              <a:t>30% Evaluation criteria effective November 14, 2021</a:t>
            </a:r>
          </a:p>
          <a:p>
            <a:pPr marL="0" indent="0">
              <a:buNone/>
            </a:pPr>
            <a:r>
              <a:rPr lang="en-US" b="0" i="0" dirty="0">
                <a:solidFill>
                  <a:srgbClr val="333333"/>
                </a:solidFill>
                <a:effectLst/>
                <a:latin typeface="Arial" panose="020B0604020202020204" pitchFamily="34" charset="0"/>
                <a:cs typeface="Arial" panose="020B0604020202020204" pitchFamily="34" charset="0"/>
              </a:rPr>
              <a:t>Recurrent symptomatic infection requiring drainage </a:t>
            </a:r>
            <a:r>
              <a:rPr lang="en-US" b="1" i="0" dirty="0">
                <a:solidFill>
                  <a:srgbClr val="333333"/>
                </a:solidFill>
                <a:effectLst/>
                <a:latin typeface="Arial" panose="020B0604020202020204" pitchFamily="34" charset="0"/>
                <a:cs typeface="Arial" panose="020B0604020202020204" pitchFamily="34" charset="0"/>
              </a:rPr>
              <a:t>by stent or nephrostomy tube</a:t>
            </a:r>
            <a:r>
              <a:rPr lang="en-US" b="0" i="0" dirty="0">
                <a:solidFill>
                  <a:srgbClr val="333333"/>
                </a:solidFill>
                <a:effectLst/>
                <a:latin typeface="Arial" panose="020B0604020202020204" pitchFamily="34" charset="0"/>
                <a:cs typeface="Arial" panose="020B0604020202020204" pitchFamily="34" charset="0"/>
              </a:rPr>
              <a:t>; </a:t>
            </a:r>
            <a:r>
              <a:rPr lang="en-US" b="1" i="0" dirty="0">
                <a:solidFill>
                  <a:srgbClr val="333333"/>
                </a:solidFill>
                <a:effectLst/>
                <a:latin typeface="Arial" panose="020B0604020202020204" pitchFamily="34" charset="0"/>
                <a:cs typeface="Arial" panose="020B0604020202020204" pitchFamily="34" charset="0"/>
              </a:rPr>
              <a:t>or requiring greater than 2 hospitalizations per year</a:t>
            </a:r>
            <a:r>
              <a:rPr lang="en-US" b="0" i="0" dirty="0">
                <a:solidFill>
                  <a:srgbClr val="333333"/>
                </a:solidFill>
                <a:effectLst/>
                <a:latin typeface="Arial" panose="020B0604020202020204" pitchFamily="34" charset="0"/>
                <a:cs typeface="Arial" panose="020B0604020202020204" pitchFamily="34" charset="0"/>
              </a:rPr>
              <a:t>; or requiring continuous intensive management</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0D64568-A485-44A9-A212-8C0A27E9FF19}"/>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Tree>
    <p:extLst>
      <p:ext uri="{BB962C8B-B14F-4D97-AF65-F5344CB8AC3E}">
        <p14:creationId xmlns:p14="http://schemas.microsoft.com/office/powerpoint/2010/main" val="112073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73D5-5365-48EC-94F3-3694818F3610}"/>
              </a:ext>
            </a:extLst>
          </p:cNvPr>
          <p:cNvSpPr>
            <a:spLocks noGrp="1"/>
          </p:cNvSpPr>
          <p:nvPr>
            <p:ph type="title"/>
          </p:nvPr>
        </p:nvSpPr>
        <p:spPr>
          <a:xfrm>
            <a:off x="838200" y="365126"/>
            <a:ext cx="10515600" cy="893224"/>
          </a:xfrm>
        </p:spPr>
        <p:txBody>
          <a:bodyPr>
            <a:normAutofit/>
          </a:bodyPr>
          <a:lstStyle/>
          <a:p>
            <a:r>
              <a:rPr lang="en-US" sz="4000" b="1" dirty="0">
                <a:latin typeface="Arial" panose="020B0604020202020204" pitchFamily="34" charset="0"/>
                <a:cs typeface="Arial" panose="020B0604020202020204" pitchFamily="34" charset="0"/>
              </a:rPr>
              <a:t>What you need</a:t>
            </a:r>
          </a:p>
        </p:txBody>
      </p:sp>
      <p:sp>
        <p:nvSpPr>
          <p:cNvPr id="3" name="Content Placeholder 2">
            <a:extLst>
              <a:ext uri="{FF2B5EF4-FFF2-40B4-BE49-F238E27FC236}">
                <a16:creationId xmlns:a16="http://schemas.microsoft.com/office/drawing/2014/main" id="{C053DF55-A852-42DA-BA5D-CCC3D65F790A}"/>
              </a:ext>
            </a:extLst>
          </p:cNvPr>
          <p:cNvSpPr>
            <a:spLocks noGrp="1"/>
          </p:cNvSpPr>
          <p:nvPr>
            <p:ph idx="1"/>
          </p:nvPr>
        </p:nvSpPr>
        <p:spPr>
          <a:xfrm>
            <a:off x="838200" y="1258350"/>
            <a:ext cx="10515600" cy="4940838"/>
          </a:xfrm>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Copy of power point</a:t>
            </a:r>
          </a:p>
          <a:p>
            <a:r>
              <a:rPr lang="en-US" dirty="0">
                <a:latin typeface="Arial" panose="020B0604020202020204" pitchFamily="34" charset="0"/>
                <a:cs typeface="Arial" panose="020B0604020202020204" pitchFamily="34" charset="0"/>
              </a:rPr>
              <a:t>Code of Federal Regulations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Handouts:</a:t>
            </a:r>
          </a:p>
          <a:p>
            <a:pPr marL="0" indent="0">
              <a:buNone/>
            </a:pPr>
            <a:r>
              <a:rPr lang="en-US" dirty="0">
                <a:latin typeface="Arial" panose="020B0604020202020204" pitchFamily="34" charset="0"/>
                <a:cs typeface="Arial" panose="020B0604020202020204" pitchFamily="34" charset="0"/>
              </a:rPr>
              <a:t>	Federal Register</a:t>
            </a:r>
          </a:p>
          <a:p>
            <a:pPr marL="0" indent="0">
              <a:buNone/>
            </a:pPr>
            <a:r>
              <a:rPr lang="en-US" dirty="0">
                <a:latin typeface="Arial" panose="020B0604020202020204" pitchFamily="34" charset="0"/>
                <a:cs typeface="Arial" panose="020B0604020202020204" pitchFamily="34" charset="0"/>
              </a:rPr>
              <a:t>	Definition of some conditions</a:t>
            </a:r>
          </a:p>
          <a:p>
            <a:pPr marL="0" indent="0">
              <a:buNone/>
            </a:pPr>
            <a:r>
              <a:rPr lang="en-US" dirty="0">
                <a:latin typeface="Arial" panose="020B0604020202020204" pitchFamily="34" charset="0"/>
                <a:cs typeface="Arial" panose="020B0604020202020204" pitchFamily="34" charset="0"/>
              </a:rPr>
              <a:t>	Scenarios (will receive later)</a:t>
            </a:r>
          </a:p>
          <a:p>
            <a:pPr marL="0" indent="0">
              <a:buNone/>
            </a:pPr>
            <a:r>
              <a:rPr lang="en-US" dirty="0">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783D4086-4A20-49E5-BAD9-CC2892C7C78A}"/>
              </a:ext>
            </a:extLst>
          </p:cNvPr>
          <p:cNvSpPr>
            <a:spLocks noGrp="1"/>
          </p:cNvSpPr>
          <p:nvPr>
            <p:ph type="sldNum" sz="quarter" idx="12"/>
          </p:nvPr>
        </p:nvSpPr>
        <p:spPr/>
        <p:txBody>
          <a:bodyPr/>
          <a:lstStyle/>
          <a:p>
            <a:fld id="{E2FB73DA-5FDE-45B5-BAA4-C61223CC44F6}" type="slidenum">
              <a:rPr lang="en-US" smtClean="0"/>
              <a:pPr/>
              <a:t>2</a:t>
            </a:fld>
            <a:endParaRPr lang="en-US" dirty="0"/>
          </a:p>
        </p:txBody>
      </p:sp>
    </p:spTree>
    <p:extLst>
      <p:ext uri="{BB962C8B-B14F-4D97-AF65-F5344CB8AC3E}">
        <p14:creationId xmlns:p14="http://schemas.microsoft.com/office/powerpoint/2010/main" val="336573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A9928-AD68-445E-B39C-7CA55CC6C3F1}"/>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IV.  Changes to CFR 4.115b</a:t>
            </a:r>
            <a:endParaRPr lang="en-US" dirty="0"/>
          </a:p>
        </p:txBody>
      </p:sp>
      <p:pic>
        <p:nvPicPr>
          <p:cNvPr id="5" name="Content Placeholder 4">
            <a:extLst>
              <a:ext uri="{FF2B5EF4-FFF2-40B4-BE49-F238E27FC236}">
                <a16:creationId xmlns:a16="http://schemas.microsoft.com/office/drawing/2014/main" id="{115D5C1C-68AC-4570-A9D7-C9F226217728}"/>
              </a:ext>
            </a:extLst>
          </p:cNvPr>
          <p:cNvPicPr>
            <a:picLocks noGrp="1" noChangeAspect="1"/>
          </p:cNvPicPr>
          <p:nvPr>
            <p:ph idx="1"/>
          </p:nvPr>
        </p:nvPicPr>
        <p:blipFill>
          <a:blip r:embed="rId2"/>
          <a:stretch>
            <a:fillRect/>
          </a:stretch>
        </p:blipFill>
        <p:spPr>
          <a:xfrm>
            <a:off x="2791681" y="2007729"/>
            <a:ext cx="6608637" cy="3987130"/>
          </a:xfrm>
          <a:prstGeom prst="rect">
            <a:avLst/>
          </a:prstGeom>
        </p:spPr>
      </p:pic>
      <p:sp>
        <p:nvSpPr>
          <p:cNvPr id="4" name="Slide Number Placeholder 3">
            <a:extLst>
              <a:ext uri="{FF2B5EF4-FFF2-40B4-BE49-F238E27FC236}">
                <a16:creationId xmlns:a16="http://schemas.microsoft.com/office/drawing/2014/main" id="{CA869F67-2FE1-44FC-A291-05730489B3B8}"/>
              </a:ext>
            </a:extLst>
          </p:cNvPr>
          <p:cNvSpPr>
            <a:spLocks noGrp="1"/>
          </p:cNvSpPr>
          <p:nvPr>
            <p:ph type="sldNum" sz="quarter" idx="12"/>
          </p:nvPr>
        </p:nvSpPr>
        <p:spPr/>
        <p:txBody>
          <a:bodyPr/>
          <a:lstStyle/>
          <a:p>
            <a:fld id="{E2FB73DA-5FDE-45B5-BAA4-C61223CC44F6}" type="slidenum">
              <a:rPr lang="en-US" smtClean="0"/>
              <a:pPr/>
              <a:t>20</a:t>
            </a:fld>
            <a:endParaRPr lang="en-US" dirty="0"/>
          </a:p>
        </p:txBody>
      </p:sp>
    </p:spTree>
    <p:extLst>
      <p:ext uri="{BB962C8B-B14F-4D97-AF65-F5344CB8AC3E}">
        <p14:creationId xmlns:p14="http://schemas.microsoft.com/office/powerpoint/2010/main" val="4013493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30A757-1FD3-4D23-BE00-6482EDC1915C}"/>
              </a:ext>
            </a:extLst>
          </p:cNvPr>
          <p:cNvSpPr>
            <a:spLocks noGrp="1"/>
          </p:cNvSpPr>
          <p:nvPr>
            <p:ph idx="1"/>
          </p:nvPr>
        </p:nvSpPr>
        <p:spPr>
          <a:xfrm>
            <a:off x="838200" y="1342240"/>
            <a:ext cx="10515600" cy="5595456"/>
          </a:xfrm>
        </p:spPr>
        <p:txBody>
          <a:bodyPr>
            <a:normAutofit/>
          </a:bodyPr>
          <a:lstStyle/>
          <a:p>
            <a:pPr marL="0" marR="0" indent="0" fontAlgn="base">
              <a:lnSpc>
                <a:spcPts val="2040"/>
              </a:lnSpc>
              <a:spcBef>
                <a:spcPts val="0"/>
              </a:spcBef>
              <a:spcAft>
                <a:spcPts val="0"/>
              </a:spcAft>
              <a:buNone/>
            </a:pPr>
            <a:r>
              <a:rPr lang="en-US" b="1" u="sng"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  Diagnostic Codes</a:t>
            </a:r>
          </a:p>
          <a:p>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Revised the entry for diagnostic code 7508</a:t>
            </a:r>
          </a:p>
          <a:p>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Removed the entry for diagnostic code 7510</a:t>
            </a:r>
          </a:p>
          <a:p>
            <a:endPar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Revised the entries for diagnostic codes 7520, 7521, 7522, 7524, 7525, 7527, 7533, 7534, 7537, 7539, 7541, and 7542</a:t>
            </a:r>
          </a:p>
          <a:p>
            <a:endPar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Revised the entries for diagnostic codes 7520, 7521, 7522, 7524, 7525, 7527, 7533, 7534, 7537, 7539, 7541, and 7542</a:t>
            </a:r>
          </a:p>
          <a:p>
            <a:endPar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(CFR 4.115b)</a:t>
            </a:r>
            <a:endParaRPr lang="en-US" sz="2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endParaRPr lang="en-US"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EC1A11A-1BED-4A21-AE3A-4980636FDBCB}"/>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Tree>
    <p:extLst>
      <p:ext uri="{BB962C8B-B14F-4D97-AF65-F5344CB8AC3E}">
        <p14:creationId xmlns:p14="http://schemas.microsoft.com/office/powerpoint/2010/main" val="293527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687584-5A6C-4919-99D8-05A961C8D060}"/>
              </a:ext>
            </a:extLst>
          </p:cNvPr>
          <p:cNvSpPr>
            <a:spLocks noGrp="1"/>
          </p:cNvSpPr>
          <p:nvPr>
            <p:ph idx="1"/>
          </p:nvPr>
        </p:nvSpPr>
        <p:spPr>
          <a:xfrm>
            <a:off x="636864" y="1350628"/>
            <a:ext cx="10515600" cy="5370848"/>
          </a:xfrm>
        </p:spPr>
        <p:txBody>
          <a:bodyPr>
            <a:normAutofit/>
          </a:bodyPr>
          <a:lstStyle/>
          <a:p>
            <a:pPr marL="0" indent="0">
              <a:buNone/>
            </a:pPr>
            <a:r>
              <a:rPr lang="en-US" b="1" u="sng" dirty="0">
                <a:latin typeface="Arial" panose="020B0604020202020204" pitchFamily="34" charset="0"/>
                <a:cs typeface="Arial" panose="020B0604020202020204" pitchFamily="34" charset="0"/>
              </a:rPr>
              <a:t>b.  Diagnoses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Diagnostic Code 7522 wording has changed to put emphasis on erectile dysfunction and now includes the following note:</a:t>
            </a:r>
          </a:p>
          <a:p>
            <a:pPr marL="0" indent="0">
              <a:buNone/>
            </a:pP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ea typeface="Times New Roman" panose="02020603050405020304" pitchFamily="18" charset="0"/>
                <a:cs typeface="Arial" panose="020B0604020202020204" pitchFamily="34" charset="0"/>
              </a:rPr>
              <a:t>Note: For the purpose of VA disability evaluation, a disease or traumatic injury of the penis resulting in scarring or deformity shall be rated under diagnostic code 7522.</a:t>
            </a:r>
          </a:p>
          <a:p>
            <a:pPr marL="0" indent="0">
              <a:buNone/>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dirty="0">
                <a:effectLst/>
                <a:latin typeface="Arial" panose="020B0604020202020204" pitchFamily="34" charset="0"/>
                <a:ea typeface="Times New Roman" panose="02020603050405020304" pitchFamily="18" charset="0"/>
                <a:cs typeface="Arial" panose="020B0604020202020204" pitchFamily="34" charset="0"/>
              </a:rPr>
              <a:t>Also, a 20% evaluation as been removed. There is no compensable evaluation now.  Special monthly compensation is allowed. See the FR for rationale. See CFR 3.350 for information on special monthly compensation.</a:t>
            </a:r>
            <a:endParaRPr lang="en-US" dirty="0"/>
          </a:p>
        </p:txBody>
      </p:sp>
      <p:sp>
        <p:nvSpPr>
          <p:cNvPr id="4" name="Slide Number Placeholder 3">
            <a:extLst>
              <a:ext uri="{FF2B5EF4-FFF2-40B4-BE49-F238E27FC236}">
                <a16:creationId xmlns:a16="http://schemas.microsoft.com/office/drawing/2014/main" id="{4B2F8444-D43D-4A26-8D22-68C5882EC84E}"/>
              </a:ext>
            </a:extLst>
          </p:cNvPr>
          <p:cNvSpPr>
            <a:spLocks noGrp="1"/>
          </p:cNvSpPr>
          <p:nvPr>
            <p:ph type="sldNum" sz="quarter" idx="12"/>
          </p:nvPr>
        </p:nvSpPr>
        <p:spPr/>
        <p:txBody>
          <a:bodyPr/>
          <a:lstStyle/>
          <a:p>
            <a:fld id="{E2FB73DA-5FDE-45B5-BAA4-C61223CC44F6}" type="slidenum">
              <a:rPr lang="en-US" smtClean="0"/>
              <a:pPr/>
              <a:t>22</a:t>
            </a:fld>
            <a:endParaRPr lang="en-US" dirty="0"/>
          </a:p>
        </p:txBody>
      </p:sp>
    </p:spTree>
    <p:extLst>
      <p:ext uri="{BB962C8B-B14F-4D97-AF65-F5344CB8AC3E}">
        <p14:creationId xmlns:p14="http://schemas.microsoft.com/office/powerpoint/2010/main" val="46487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5F0A9D-3077-4A4D-AA1B-52A8D0F582EF}"/>
              </a:ext>
            </a:extLst>
          </p:cNvPr>
          <p:cNvSpPr>
            <a:spLocks noGrp="1"/>
          </p:cNvSpPr>
          <p:nvPr>
            <p:ph idx="1"/>
          </p:nvPr>
        </p:nvSpPr>
        <p:spPr>
          <a:xfrm>
            <a:off x="678809" y="1216404"/>
            <a:ext cx="10515600" cy="5444455"/>
          </a:xfrm>
        </p:spPr>
        <p:txBody>
          <a:bodyPr>
            <a:normAutofit/>
          </a:bodyPr>
          <a:lstStyle/>
          <a:p>
            <a:pPr marL="0" indent="0">
              <a:buNone/>
            </a:pPr>
            <a:r>
              <a:rPr lang="en-US" b="1" dirty="0">
                <a:latin typeface="Arial" panose="020B0604020202020204" pitchFamily="34" charset="0"/>
                <a:cs typeface="Arial" panose="020B0604020202020204" pitchFamily="34" charset="0"/>
              </a:rPr>
              <a:t>b.  </a:t>
            </a:r>
            <a:r>
              <a:rPr lang="en-US" b="1" u="sng" dirty="0">
                <a:latin typeface="Arial" panose="020B0604020202020204" pitchFamily="34" charset="0"/>
                <a:cs typeface="Arial" panose="020B0604020202020204" pitchFamily="34" charset="0"/>
              </a:rPr>
              <a:t>Diagnoses</a:t>
            </a:r>
            <a:r>
              <a:rPr lang="en-US" b="1" dirty="0">
                <a:latin typeface="Arial" panose="020B0604020202020204" pitchFamily="34" charset="0"/>
                <a:cs typeface="Arial" panose="020B0604020202020204" pitchFamily="34" charset="0"/>
              </a:rPr>
              <a:t> (continued)</a:t>
            </a:r>
          </a:p>
          <a:p>
            <a:pPr marL="0" indent="0">
              <a:buNone/>
            </a:pPr>
            <a:endParaRPr lang="en-US" b="1" dirty="0">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ea typeface="Times New Roman" panose="02020603050405020304" pitchFamily="18" charset="0"/>
                <a:cs typeface="Arial" panose="020B0604020202020204" pitchFamily="34" charset="0"/>
              </a:rPr>
              <a:t>Diagnostic code 7525. </a:t>
            </a:r>
            <a:r>
              <a:rPr lang="en-US" dirty="0">
                <a:latin typeface="Arial" panose="020B0604020202020204" pitchFamily="34" charset="0"/>
                <a:cs typeface="Arial" panose="020B0604020202020204" pitchFamily="34" charset="0"/>
              </a:rPr>
              <a:t>Prostatitis, urethritis have been added to </a:t>
            </a:r>
            <a:r>
              <a:rPr lang="en-US" dirty="0">
                <a:effectLst/>
                <a:latin typeface="Arial" panose="020B0604020202020204" pitchFamily="34" charset="0"/>
                <a:ea typeface="Times New Roman" panose="02020603050405020304" pitchFamily="18" charset="0"/>
                <a:cs typeface="Arial" panose="020B0604020202020204" pitchFamily="34" charset="0"/>
              </a:rPr>
              <a:t>epididymitis, orchitis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Diagnostic code 7533.  Moved some of the diagnosed conditions into the note and added the following:  Alport's syndrome, cystinosis, primary oxalosis, and Fabry's disease.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Diagnostic code 7534.  The following was added:  or large vessel disease, unspecified</a:t>
            </a:r>
          </a:p>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BEE066D-36AA-4C9B-846D-4126F9D76AC6}"/>
              </a:ext>
            </a:extLst>
          </p:cNvPr>
          <p:cNvSpPr>
            <a:spLocks noGrp="1"/>
          </p:cNvSpPr>
          <p:nvPr>
            <p:ph type="sldNum" sz="quarter" idx="12"/>
          </p:nvPr>
        </p:nvSpPr>
        <p:spPr/>
        <p:txBody>
          <a:bodyPr/>
          <a:lstStyle/>
          <a:p>
            <a:fld id="{E2FB73DA-5FDE-45B5-BAA4-C61223CC44F6}" type="slidenum">
              <a:rPr lang="en-US" smtClean="0"/>
              <a:pPr/>
              <a:t>23</a:t>
            </a:fld>
            <a:endParaRPr lang="en-US" dirty="0"/>
          </a:p>
        </p:txBody>
      </p:sp>
    </p:spTree>
    <p:extLst>
      <p:ext uri="{BB962C8B-B14F-4D97-AF65-F5344CB8AC3E}">
        <p14:creationId xmlns:p14="http://schemas.microsoft.com/office/powerpoint/2010/main" val="362072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D4E210-45CF-406C-8FDE-CAFDAE3E1F2A}"/>
              </a:ext>
            </a:extLst>
          </p:cNvPr>
          <p:cNvSpPr>
            <a:spLocks noGrp="1"/>
          </p:cNvSpPr>
          <p:nvPr>
            <p:ph idx="1"/>
          </p:nvPr>
        </p:nvSpPr>
        <p:spPr>
          <a:xfrm>
            <a:off x="838200" y="1266738"/>
            <a:ext cx="10515600" cy="5318619"/>
          </a:xfrm>
        </p:spPr>
        <p:txBody>
          <a:bodyPr>
            <a:normAutofit/>
          </a:bodyPr>
          <a:lstStyle/>
          <a:p>
            <a:pPr marL="0" indent="0">
              <a:buNone/>
            </a:pPr>
            <a:r>
              <a:rPr lang="en-US" b="1" dirty="0">
                <a:latin typeface="Arial" panose="020B0604020202020204" pitchFamily="34" charset="0"/>
                <a:cs typeface="Arial" panose="020B0604020202020204" pitchFamily="34" charset="0"/>
              </a:rPr>
              <a:t>b.  </a:t>
            </a:r>
            <a:r>
              <a:rPr lang="en-US" b="1" u="sng" dirty="0">
                <a:latin typeface="Arial" panose="020B0604020202020204" pitchFamily="34" charset="0"/>
                <a:cs typeface="Arial" panose="020B0604020202020204" pitchFamily="34" charset="0"/>
              </a:rPr>
              <a:t>Diagnoses</a:t>
            </a:r>
            <a:r>
              <a:rPr lang="en-US" b="1" dirty="0">
                <a:latin typeface="Arial" panose="020B0604020202020204" pitchFamily="34" charset="0"/>
                <a:cs typeface="Arial" panose="020B0604020202020204" pitchFamily="34" charset="0"/>
              </a:rPr>
              <a:t> (continued)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Diagnostic code 7537:  The following was added:   including gouty nephropathy, disorders of calcium metabolism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Diagnostic code 7539:  An extensive note was added (see the FR)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Diagnostic code 7531.  The following has been removed:  sickle cell anemia, systemic lupus erythematosus, vasculitis, or other systemic disease processes</a:t>
            </a:r>
            <a:r>
              <a:rPr lang="en-US" u="sng" dirty="0">
                <a:effectLst/>
                <a:latin typeface="Arial" panose="020B0604020202020204" pitchFamily="34" charset="0"/>
                <a:ea typeface="Times New Roman" panose="02020603050405020304" pitchFamily="18" charset="0"/>
                <a:cs typeface="Arial" panose="020B0604020202020204" pitchFamily="34" charset="0"/>
              </a:rPr>
              <a:t>.</a:t>
            </a:r>
            <a:r>
              <a:rPr lang="en-US" dirty="0">
                <a:effectLst/>
                <a:latin typeface="Arial" panose="020B0604020202020204" pitchFamily="34" charset="0"/>
                <a:ea typeface="Times New Roman" panose="02020603050405020304" pitchFamily="18" charset="0"/>
                <a:cs typeface="Arial" panose="020B0604020202020204" pitchFamily="34" charset="0"/>
              </a:rPr>
              <a:t> </a:t>
            </a:r>
          </a:p>
          <a:p>
            <a:endParaRPr lang="en-US" sz="1800" dirty="0">
              <a:effectLst/>
              <a:latin typeface="Arial" panose="020B0604020202020204" pitchFamily="34" charset="0"/>
              <a:ea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D2BDB99-2EC8-42BA-A546-88D79E8AAF86}"/>
              </a:ext>
            </a:extLst>
          </p:cNvPr>
          <p:cNvSpPr>
            <a:spLocks noGrp="1"/>
          </p:cNvSpPr>
          <p:nvPr>
            <p:ph type="sldNum" sz="quarter" idx="12"/>
          </p:nvPr>
        </p:nvSpPr>
        <p:spPr/>
        <p:txBody>
          <a:bodyPr/>
          <a:lstStyle/>
          <a:p>
            <a:fld id="{E2FB73DA-5FDE-45B5-BAA4-C61223CC44F6}" type="slidenum">
              <a:rPr lang="en-US" smtClean="0"/>
              <a:pPr/>
              <a:t>24</a:t>
            </a:fld>
            <a:endParaRPr lang="en-US" dirty="0"/>
          </a:p>
        </p:txBody>
      </p:sp>
      <p:sp>
        <p:nvSpPr>
          <p:cNvPr id="7" name="Rectangle 1">
            <a:extLst>
              <a:ext uri="{FF2B5EF4-FFF2-40B4-BE49-F238E27FC236}">
                <a16:creationId xmlns:a16="http://schemas.microsoft.com/office/drawing/2014/main" id="{982EB1E4-9426-4340-9071-51627BAF3CC9}"/>
              </a:ext>
            </a:extLst>
          </p:cNvPr>
          <p:cNvSpPr>
            <a:spLocks noChangeArrowheads="1"/>
          </p:cNvSpPr>
          <p:nvPr/>
        </p:nvSpPr>
        <p:spPr bwMode="auto">
          <a:xfrm>
            <a:off x="838200" y="3660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11307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0116D0-D7CD-4F06-9982-651AB755B302}"/>
              </a:ext>
            </a:extLst>
          </p:cNvPr>
          <p:cNvSpPr>
            <a:spLocks noGrp="1"/>
          </p:cNvSpPr>
          <p:nvPr>
            <p:ph type="sldNum" sz="quarter" idx="12"/>
          </p:nvPr>
        </p:nvSpPr>
        <p:spPr/>
        <p:txBody>
          <a:bodyPr/>
          <a:lstStyle/>
          <a:p>
            <a:fld id="{E2FB73DA-5FDE-45B5-BAA4-C61223CC44F6}" type="slidenum">
              <a:rPr lang="en-US" smtClean="0"/>
              <a:pPr/>
              <a:t>25</a:t>
            </a:fld>
            <a:endParaRPr lang="en-US" dirty="0"/>
          </a:p>
        </p:txBody>
      </p:sp>
      <p:sp>
        <p:nvSpPr>
          <p:cNvPr id="13" name="Content Placeholder 12">
            <a:extLst>
              <a:ext uri="{FF2B5EF4-FFF2-40B4-BE49-F238E27FC236}">
                <a16:creationId xmlns:a16="http://schemas.microsoft.com/office/drawing/2014/main" id="{C922097E-01CC-47F0-934E-5EAD14ED2602}"/>
              </a:ext>
            </a:extLst>
          </p:cNvPr>
          <p:cNvSpPr>
            <a:spLocks noGrp="1"/>
          </p:cNvSpPr>
          <p:nvPr>
            <p:ph idx="1"/>
          </p:nvPr>
        </p:nvSpPr>
        <p:spPr>
          <a:xfrm>
            <a:off x="838200" y="1264024"/>
            <a:ext cx="10515600" cy="5457451"/>
          </a:xfrm>
        </p:spPr>
        <p:txBody>
          <a:bodyPr>
            <a:normAutofit/>
          </a:bodyPr>
          <a:lstStyle/>
          <a:p>
            <a:pPr marL="0" indent="0">
              <a:buNone/>
            </a:pPr>
            <a:r>
              <a:rPr lang="en-US" b="1" dirty="0">
                <a:latin typeface="Arial" panose="020B0604020202020204" pitchFamily="34" charset="0"/>
                <a:cs typeface="Arial" panose="020B0604020202020204" pitchFamily="34" charset="0"/>
              </a:rPr>
              <a:t>b.  </a:t>
            </a:r>
            <a:r>
              <a:rPr lang="en-US" b="1" u="sng" dirty="0">
                <a:latin typeface="Arial" panose="020B0604020202020204" pitchFamily="34" charset="0"/>
                <a:cs typeface="Arial" panose="020B0604020202020204" pitchFamily="34" charset="0"/>
              </a:rPr>
              <a:t>Diagnoses</a:t>
            </a:r>
            <a:r>
              <a:rPr lang="en-US" b="1" dirty="0">
                <a:latin typeface="Arial" panose="020B0604020202020204" pitchFamily="34" charset="0"/>
                <a:cs typeface="Arial" panose="020B0604020202020204" pitchFamily="34" charset="0"/>
              </a:rPr>
              <a:t> (continued)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Diagnostic code 7542.  The following was added:  or urinary tract infection, whichever is predominant.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Diagnostic code 7543.  New code adding  Varicocele/Hydrocele 0% with special monthly compensation consideration.</a:t>
            </a:r>
          </a:p>
          <a:p>
            <a:endParaRPr lang="en-US"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0560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7A38A7-0CD2-46E2-8695-D02924E96E86}"/>
              </a:ext>
            </a:extLst>
          </p:cNvPr>
          <p:cNvSpPr>
            <a:spLocks noGrp="1"/>
          </p:cNvSpPr>
          <p:nvPr>
            <p:ph idx="1"/>
          </p:nvPr>
        </p:nvSpPr>
        <p:spPr>
          <a:xfrm>
            <a:off x="838200" y="1264024"/>
            <a:ext cx="10515600" cy="4912939"/>
          </a:xfrm>
        </p:spPr>
        <p:txBody>
          <a:bodyPr>
            <a:normAutofit/>
          </a:bodyPr>
          <a:lstStyle/>
          <a:p>
            <a:pPr marL="0" indent="0">
              <a:buNone/>
            </a:pPr>
            <a:r>
              <a:rPr lang="en-US" b="1" dirty="0">
                <a:latin typeface="Arial" panose="020B0604020202020204" pitchFamily="34" charset="0"/>
                <a:cs typeface="Arial" panose="020B0604020202020204" pitchFamily="34" charset="0"/>
              </a:rPr>
              <a:t>b.  </a:t>
            </a:r>
            <a:r>
              <a:rPr lang="en-US" b="1" u="sng" dirty="0">
                <a:latin typeface="Arial" panose="020B0604020202020204" pitchFamily="34" charset="0"/>
                <a:cs typeface="Arial" panose="020B0604020202020204" pitchFamily="34" charset="0"/>
              </a:rPr>
              <a:t>Diagnoses</a:t>
            </a:r>
            <a:r>
              <a:rPr lang="en-US" b="1" dirty="0">
                <a:latin typeface="Arial" panose="020B0604020202020204" pitchFamily="34" charset="0"/>
                <a:cs typeface="Arial" panose="020B0604020202020204" pitchFamily="34" charset="0"/>
              </a:rPr>
              <a:t> (continued)</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Diagnostic code 7544.  New code adding Renal disease caused by viral infection such as human immunodeficiency virus (HIV, Hep B, and Hep C.  Rate as renal dysfunction. </a:t>
            </a:r>
          </a:p>
          <a:p>
            <a:endParaRPr lang="en-US" sz="2800" dirty="0">
              <a:latin typeface="Arial" panose="020B0604020202020204" pitchFamily="34" charset="0"/>
              <a:ea typeface="Times New Roman" panose="02020603050405020304" pitchFamily="18" charset="0"/>
              <a:cs typeface="Arial" panose="020B0604020202020204" pitchFamily="34" charset="0"/>
            </a:endParaRPr>
          </a:p>
          <a:p>
            <a:r>
              <a:rPr lang="en-US" sz="2800" dirty="0">
                <a:effectLst/>
                <a:latin typeface="Arial" panose="020B0604020202020204" pitchFamily="34" charset="0"/>
                <a:ea typeface="Times New Roman" panose="02020603050405020304" pitchFamily="18" charset="0"/>
                <a:cs typeface="Arial" panose="020B0604020202020204" pitchFamily="34" charset="0"/>
              </a:rPr>
              <a:t>Diagnostic code 7545.  New code adding bladder, diverticulum of: rate as voiding dysfunction or urinary tract infection, whichever is predominant. </a:t>
            </a:r>
          </a:p>
          <a:p>
            <a:endParaRPr lang="en-US" dirty="0"/>
          </a:p>
        </p:txBody>
      </p:sp>
      <p:sp>
        <p:nvSpPr>
          <p:cNvPr id="4" name="Slide Number Placeholder 3">
            <a:extLst>
              <a:ext uri="{FF2B5EF4-FFF2-40B4-BE49-F238E27FC236}">
                <a16:creationId xmlns:a16="http://schemas.microsoft.com/office/drawing/2014/main" id="{D6434520-15CA-4CE9-9810-9122A859F3ED}"/>
              </a:ext>
            </a:extLst>
          </p:cNvPr>
          <p:cNvSpPr>
            <a:spLocks noGrp="1"/>
          </p:cNvSpPr>
          <p:nvPr>
            <p:ph type="sldNum" sz="quarter" idx="12"/>
          </p:nvPr>
        </p:nvSpPr>
        <p:spPr/>
        <p:txBody>
          <a:bodyPr/>
          <a:lstStyle/>
          <a:p>
            <a:fld id="{E2FB73DA-5FDE-45B5-BAA4-C61223CC44F6}" type="slidenum">
              <a:rPr lang="en-US" smtClean="0"/>
              <a:pPr/>
              <a:t>26</a:t>
            </a:fld>
            <a:endParaRPr lang="en-US" dirty="0"/>
          </a:p>
        </p:txBody>
      </p:sp>
    </p:spTree>
    <p:extLst>
      <p:ext uri="{BB962C8B-B14F-4D97-AF65-F5344CB8AC3E}">
        <p14:creationId xmlns:p14="http://schemas.microsoft.com/office/powerpoint/2010/main" val="2236068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81D6-1ED0-48A5-BAED-839E64F0B251}"/>
              </a:ext>
            </a:extLst>
          </p:cNvPr>
          <p:cNvSpPr>
            <a:spLocks noGrp="1"/>
          </p:cNvSpPr>
          <p:nvPr>
            <p:ph type="title"/>
          </p:nvPr>
        </p:nvSpPr>
        <p:spPr/>
        <p:txBody>
          <a:bodyPr/>
          <a:lstStyle/>
          <a:p>
            <a:r>
              <a:rPr lang="en-US" b="1" dirty="0"/>
              <a:t>EXAMPLE</a:t>
            </a:r>
          </a:p>
        </p:txBody>
      </p:sp>
      <p:sp>
        <p:nvSpPr>
          <p:cNvPr id="3" name="Content Placeholder 2">
            <a:extLst>
              <a:ext uri="{FF2B5EF4-FFF2-40B4-BE49-F238E27FC236}">
                <a16:creationId xmlns:a16="http://schemas.microsoft.com/office/drawing/2014/main" id="{2C8A1903-4AC8-4615-8C01-7B9674058CCF}"/>
              </a:ext>
            </a:extLst>
          </p:cNvPr>
          <p:cNvSpPr>
            <a:spLocks noGrp="1"/>
          </p:cNvSpPr>
          <p:nvPr>
            <p:ph idx="1"/>
          </p:nvPr>
        </p:nvSpPr>
        <p:spPr>
          <a:xfrm>
            <a:off x="838200" y="1359017"/>
            <a:ext cx="10515600" cy="5436065"/>
          </a:xfrm>
        </p:spPr>
        <p:txBody>
          <a:bodyPr>
            <a:normAutofit/>
          </a:bodyPr>
          <a:lstStyle/>
          <a:p>
            <a:pPr marL="0" indent="0">
              <a:buNone/>
            </a:pPr>
            <a:r>
              <a:rPr lang="en-US" u="sng" dirty="0">
                <a:latin typeface="Arial" panose="020B0604020202020204" pitchFamily="34" charset="0"/>
                <a:cs typeface="Arial" panose="020B0604020202020204" pitchFamily="34" charset="0"/>
              </a:rPr>
              <a:t>Evaluation criteria prior to November 14, 2021</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7522 Penis, deformity, with loss of erectile power – 20</a:t>
            </a:r>
            <a:r>
              <a:rPr lang="en-US" baseline="30000" dirty="0">
                <a:latin typeface="Arial" panose="020B0604020202020204" pitchFamily="34" charset="0"/>
                <a:cs typeface="Arial" panose="020B0604020202020204" pitchFamily="34" charset="0"/>
              </a:rPr>
              <a:t>1</a:t>
            </a:r>
          </a:p>
          <a:p>
            <a:pPr marL="0" indent="0">
              <a:buNone/>
            </a:pPr>
            <a:endParaRPr lang="en-US" baseline="30000" dirty="0">
              <a:latin typeface="Arial" panose="020B0604020202020204" pitchFamily="34" charset="0"/>
              <a:cs typeface="Arial" panose="020B0604020202020204" pitchFamily="34" charset="0"/>
            </a:endParaRPr>
          </a:p>
          <a:p>
            <a:pPr marL="0" indent="0">
              <a:buNone/>
            </a:pPr>
            <a:endParaRPr lang="en-US" baseline="30000" dirty="0">
              <a:latin typeface="Arial" panose="020B0604020202020204" pitchFamily="34" charset="0"/>
              <a:cs typeface="Arial" panose="020B0604020202020204" pitchFamily="34" charset="0"/>
            </a:endParaRPr>
          </a:p>
          <a:p>
            <a:pPr marL="0" indent="0">
              <a:buNone/>
            </a:pPr>
            <a:r>
              <a:rPr lang="en-US" u="sng" dirty="0">
                <a:latin typeface="Arial" panose="020B0604020202020204" pitchFamily="34" charset="0"/>
                <a:cs typeface="Arial" panose="020B0604020202020204" pitchFamily="34" charset="0"/>
              </a:rPr>
              <a:t>Evaluation criteria effective November 14, 2021</a:t>
            </a:r>
            <a:endParaRPr lang="en-US" dirty="0">
              <a:latin typeface="Arial" panose="020B0604020202020204" pitchFamily="34" charset="0"/>
              <a:cs typeface="Arial" panose="020B0604020202020204" pitchFamily="34" charset="0"/>
            </a:endParaRPr>
          </a:p>
          <a:p>
            <a:pPr marL="0" indent="0">
              <a:buNone/>
            </a:pPr>
            <a:endParaRPr lang="en-US" baseline="30000" dirty="0">
              <a:latin typeface="Arial" panose="020B0604020202020204" pitchFamily="34" charset="0"/>
              <a:cs typeface="Arial" panose="020B0604020202020204" pitchFamily="34" charset="0"/>
            </a:endParaRPr>
          </a:p>
          <a:p>
            <a:pPr marL="514350" indent="-514350">
              <a:buAutoNum type="arabicPlain" startAt="7522"/>
            </a:pPr>
            <a:r>
              <a:rPr lang="en-US" dirty="0">
                <a:latin typeface="Arial" panose="020B0604020202020204" pitchFamily="34" charset="0"/>
                <a:cs typeface="Arial" panose="020B0604020202020204" pitchFamily="34" charset="0"/>
              </a:rPr>
              <a:t> Erectile dysfunction, with or without penile deformity - 0</a:t>
            </a:r>
            <a:r>
              <a:rPr lang="en-US" sz="1200" dirty="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Note:  For the purpose of VA disability evaluation, a disease or traumatic injury of the penis resulting in scarring or deformity shall be rated under diagnostic code 7522</a:t>
            </a:r>
          </a:p>
          <a:p>
            <a:pPr marL="0" indent="0">
              <a:buNone/>
            </a:pPr>
            <a:endParaRPr lang="en-US" dirty="0"/>
          </a:p>
        </p:txBody>
      </p:sp>
      <p:sp>
        <p:nvSpPr>
          <p:cNvPr id="4" name="Slide Number Placeholder 3">
            <a:extLst>
              <a:ext uri="{FF2B5EF4-FFF2-40B4-BE49-F238E27FC236}">
                <a16:creationId xmlns:a16="http://schemas.microsoft.com/office/drawing/2014/main" id="{B9D50FD3-76B6-4C21-AF31-4ACC2BF74645}"/>
              </a:ext>
            </a:extLst>
          </p:cNvPr>
          <p:cNvSpPr>
            <a:spLocks noGrp="1"/>
          </p:cNvSpPr>
          <p:nvPr>
            <p:ph type="sldNum" sz="quarter" idx="12"/>
          </p:nvPr>
        </p:nvSpPr>
        <p:spPr/>
        <p:txBody>
          <a:bodyPr/>
          <a:lstStyle/>
          <a:p>
            <a:fld id="{E2FB73DA-5FDE-45B5-BAA4-C61223CC44F6}" type="slidenum">
              <a:rPr lang="en-US" smtClean="0"/>
              <a:pPr/>
              <a:t>27</a:t>
            </a:fld>
            <a:endParaRPr lang="en-US" dirty="0"/>
          </a:p>
        </p:txBody>
      </p:sp>
    </p:spTree>
    <p:extLst>
      <p:ext uri="{BB962C8B-B14F-4D97-AF65-F5344CB8AC3E}">
        <p14:creationId xmlns:p14="http://schemas.microsoft.com/office/powerpoint/2010/main" val="4113494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656CF-5113-4C00-88C2-C1F9942A278D}"/>
              </a:ext>
            </a:extLst>
          </p:cNvPr>
          <p:cNvSpPr>
            <a:spLocks noGrp="1"/>
          </p:cNvSpPr>
          <p:nvPr>
            <p:ph type="title"/>
          </p:nvPr>
        </p:nvSpPr>
        <p:spPr/>
        <p:txBody>
          <a:bodyPr/>
          <a:lstStyle/>
          <a:p>
            <a:r>
              <a:rPr lang="en-US" sz="4400" b="1" dirty="0">
                <a:latin typeface="Arial" panose="020B0604020202020204" pitchFamily="34" charset="0"/>
                <a:cs typeface="Arial" panose="020B0604020202020204" pitchFamily="34" charset="0"/>
              </a:rPr>
              <a:t>V.  Guidance</a:t>
            </a:r>
            <a:endParaRPr lang="en-US" dirty="0"/>
          </a:p>
        </p:txBody>
      </p:sp>
      <p:pic>
        <p:nvPicPr>
          <p:cNvPr id="6" name="Content Placeholder 5">
            <a:extLst>
              <a:ext uri="{FF2B5EF4-FFF2-40B4-BE49-F238E27FC236}">
                <a16:creationId xmlns:a16="http://schemas.microsoft.com/office/drawing/2014/main" id="{C861A018-6092-4995-A637-97422675430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88191" y="1441309"/>
            <a:ext cx="7055141" cy="4265215"/>
          </a:xfrm>
        </p:spPr>
      </p:pic>
      <p:sp>
        <p:nvSpPr>
          <p:cNvPr id="4" name="Slide Number Placeholder 3">
            <a:extLst>
              <a:ext uri="{FF2B5EF4-FFF2-40B4-BE49-F238E27FC236}">
                <a16:creationId xmlns:a16="http://schemas.microsoft.com/office/drawing/2014/main" id="{C6501BED-0E63-45F3-894D-BBF00DCDA7DE}"/>
              </a:ext>
            </a:extLst>
          </p:cNvPr>
          <p:cNvSpPr>
            <a:spLocks noGrp="1"/>
          </p:cNvSpPr>
          <p:nvPr>
            <p:ph type="sldNum" sz="quarter" idx="12"/>
          </p:nvPr>
        </p:nvSpPr>
        <p:spPr/>
        <p:txBody>
          <a:bodyPr/>
          <a:lstStyle/>
          <a:p>
            <a:fld id="{E2FB73DA-5FDE-45B5-BAA4-C61223CC44F6}" type="slidenum">
              <a:rPr lang="en-US" smtClean="0"/>
              <a:pPr/>
              <a:t>28</a:t>
            </a:fld>
            <a:endParaRPr lang="en-US" dirty="0"/>
          </a:p>
        </p:txBody>
      </p:sp>
      <p:sp>
        <p:nvSpPr>
          <p:cNvPr id="7" name="TextBox 6">
            <a:extLst>
              <a:ext uri="{FF2B5EF4-FFF2-40B4-BE49-F238E27FC236}">
                <a16:creationId xmlns:a16="http://schemas.microsoft.com/office/drawing/2014/main" id="{83D02FDE-64B9-48FA-B78C-10F45234A35D}"/>
              </a:ext>
            </a:extLst>
          </p:cNvPr>
          <p:cNvSpPr txBox="1"/>
          <p:nvPr/>
        </p:nvSpPr>
        <p:spPr>
          <a:xfrm>
            <a:off x="1988191" y="4725194"/>
            <a:ext cx="7055141" cy="230832"/>
          </a:xfrm>
          <a:prstGeom prst="rect">
            <a:avLst/>
          </a:prstGeom>
          <a:noFill/>
        </p:spPr>
        <p:txBody>
          <a:bodyPr wrap="square" rtlCol="0">
            <a:spAutoFit/>
          </a:bodyPr>
          <a:lstStyle/>
          <a:p>
            <a:r>
              <a:rPr lang="en-US" sz="900">
                <a:hlinkClick r:id="rId3" tooltip="http://www.htxt.co.za/2013/11/13/read-the-playstation-4-manual-online/"/>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873478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718ADF-5205-4A80-B984-4AE75A338734}"/>
              </a:ext>
            </a:extLst>
          </p:cNvPr>
          <p:cNvSpPr>
            <a:spLocks noGrp="1"/>
          </p:cNvSpPr>
          <p:nvPr>
            <p:ph idx="1"/>
          </p:nvPr>
        </p:nvSpPr>
        <p:spPr/>
        <p:txBody>
          <a:bodyPr>
            <a:normAutofit lnSpcReduction="10000"/>
          </a:bodyPr>
          <a:lstStyle/>
          <a:p>
            <a:pPr marL="0" indent="0">
              <a:buNone/>
            </a:pPr>
            <a:r>
              <a:rPr lang="en-US" dirty="0">
                <a:latin typeface="Arial" panose="020B0604020202020204" pitchFamily="34" charset="0"/>
                <a:cs typeface="Arial" panose="020B0604020202020204" pitchFamily="34" charset="0"/>
              </a:rPr>
              <a:t>VA will issue procedural guidance.  This will hopefully address: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Changes in plain language</a:t>
            </a:r>
          </a:p>
          <a:p>
            <a:r>
              <a:rPr lang="en-US" dirty="0">
                <a:latin typeface="Arial" panose="020B0604020202020204" pitchFamily="34" charset="0"/>
                <a:cs typeface="Arial" panose="020B0604020202020204" pitchFamily="34" charset="0"/>
              </a:rPr>
              <a:t>Management of effective dates</a:t>
            </a:r>
          </a:p>
          <a:p>
            <a:r>
              <a:rPr lang="en-US" dirty="0">
                <a:latin typeface="Arial" panose="020B0604020202020204" pitchFamily="34" charset="0"/>
                <a:cs typeface="Arial" panose="020B0604020202020204" pitchFamily="34" charset="0"/>
              </a:rPr>
              <a:t>Staging of ratings</a:t>
            </a:r>
          </a:p>
          <a:p>
            <a:r>
              <a:rPr lang="en-US" dirty="0">
                <a:latin typeface="Arial" panose="020B0604020202020204" pitchFamily="34" charset="0"/>
                <a:cs typeface="Arial" panose="020B0604020202020204" pitchFamily="34" charset="0"/>
              </a:rPr>
              <a:t>Reductions</a:t>
            </a:r>
          </a:p>
          <a:p>
            <a:r>
              <a:rPr lang="en-US" dirty="0">
                <a:latin typeface="Arial" panose="020B0604020202020204" pitchFamily="34" charset="0"/>
                <a:cs typeface="Arial" panose="020B0604020202020204" pitchFamily="34" charset="0"/>
              </a:rPr>
              <a:t>Examples</a:t>
            </a:r>
          </a:p>
          <a:p>
            <a:endParaRPr lang="en-US"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CFR 3.105(e), 3.114, 3.400, </a:t>
            </a:r>
            <a:r>
              <a:rPr lang="en-US" sz="1600" dirty="0">
                <a:effectLst/>
                <a:latin typeface="Arial" panose="020B0604020202020204" pitchFamily="34" charset="0"/>
                <a:ea typeface="Calibri" panose="020F0502020204030204" pitchFamily="34" charset="0"/>
                <a:cs typeface="Arial" panose="020B0604020202020204" pitchFamily="34" charset="0"/>
              </a:rPr>
              <a:t>M21-1, Part V, Subpart iii, Chapter 7</a:t>
            </a:r>
            <a:endParaRPr lang="en-US" sz="16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FD21E54-9B8C-4C1A-9BB5-E0252B7B686D}"/>
              </a:ext>
            </a:extLst>
          </p:cNvPr>
          <p:cNvSpPr>
            <a:spLocks noGrp="1"/>
          </p:cNvSpPr>
          <p:nvPr>
            <p:ph type="sldNum" sz="quarter" idx="12"/>
          </p:nvPr>
        </p:nvSpPr>
        <p:spPr/>
        <p:txBody>
          <a:bodyPr/>
          <a:lstStyle/>
          <a:p>
            <a:fld id="{E2FB73DA-5FDE-45B5-BAA4-C61223CC44F6}" type="slidenum">
              <a:rPr lang="en-US" smtClean="0"/>
              <a:pPr/>
              <a:t>29</a:t>
            </a:fld>
            <a:endParaRPr lang="en-US" dirty="0"/>
          </a:p>
        </p:txBody>
      </p:sp>
    </p:spTree>
    <p:extLst>
      <p:ext uri="{BB962C8B-B14F-4D97-AF65-F5344CB8AC3E}">
        <p14:creationId xmlns:p14="http://schemas.microsoft.com/office/powerpoint/2010/main" val="359903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GOAL</a:t>
            </a:r>
          </a:p>
        </p:txBody>
      </p:sp>
      <p:sp>
        <p:nvSpPr>
          <p:cNvPr id="2" name="Content Placeholder 1"/>
          <p:cNvSpPr>
            <a:spLocks noGrp="1"/>
          </p:cNvSpPr>
          <p:nvPr>
            <p:ph idx="1"/>
          </p:nvPr>
        </p:nvSpPr>
        <p:spPr/>
        <p:txBody>
          <a:bodyPr/>
          <a:lstStyle/>
          <a:p>
            <a:pPr marL="0" indent="0">
              <a:buNone/>
            </a:pPr>
            <a:endParaRPr lang="en-US" sz="4000" dirty="0"/>
          </a:p>
          <a:p>
            <a:pPr marL="0" indent="0">
              <a:buNone/>
            </a:pPr>
            <a:r>
              <a:rPr lang="en-US" sz="4000" dirty="0"/>
              <a:t>To understand most recent changes to the genitourinary system in VA Rating Schedule per Federal Register Final Rule effective November 14, 2021 </a:t>
            </a:r>
          </a:p>
          <a:p>
            <a:pPr marL="0" indent="0">
              <a:buNone/>
            </a:pPr>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3</a:t>
            </a:fld>
            <a:endParaRPr lang="en-US" dirty="0"/>
          </a:p>
        </p:txBody>
      </p:sp>
    </p:spTree>
    <p:extLst>
      <p:ext uri="{BB962C8B-B14F-4D97-AF65-F5344CB8AC3E}">
        <p14:creationId xmlns:p14="http://schemas.microsoft.com/office/powerpoint/2010/main" val="316425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FFE2B-B6A1-4091-9811-533E29063F56}"/>
              </a:ext>
            </a:extLst>
          </p:cNvPr>
          <p:cNvSpPr>
            <a:spLocks noGrp="1"/>
          </p:cNvSpPr>
          <p:nvPr>
            <p:ph idx="1"/>
          </p:nvPr>
        </p:nvSpPr>
        <p:spPr>
          <a:xfrm>
            <a:off x="905312" y="1750124"/>
            <a:ext cx="10515600" cy="4351338"/>
          </a:xfrm>
        </p:spPr>
        <p:txBody>
          <a:bodyPr/>
          <a:lstStyle/>
          <a:p>
            <a:pPr marL="0" indent="0">
              <a:buNone/>
            </a:pPr>
            <a:r>
              <a:rPr lang="en-US" dirty="0">
                <a:latin typeface="Arial" panose="020B0604020202020204" pitchFamily="34" charset="0"/>
                <a:cs typeface="Arial" panose="020B0604020202020204" pitchFamily="34" charset="0"/>
              </a:rPr>
              <a:t>M21-1 is a very good resource for guidance:  </a:t>
            </a:r>
          </a:p>
          <a:p>
            <a:pPr marL="0" indent="0">
              <a:buNone/>
            </a:pPr>
            <a:r>
              <a:rPr lang="en-US" dirty="0">
                <a:latin typeface="Arial" panose="020B0604020202020204" pitchFamily="34" charset="0"/>
                <a:cs typeface="Arial" panose="020B0604020202020204" pitchFamily="34" charset="0"/>
              </a:rPr>
              <a:t>	</a:t>
            </a:r>
          </a:p>
          <a:p>
            <a:pPr lvl="1"/>
            <a:r>
              <a:rPr lang="en-US" sz="2800" dirty="0">
                <a:latin typeface="Arial" panose="020B0604020202020204" pitchFamily="34" charset="0"/>
                <a:cs typeface="Arial" panose="020B0604020202020204" pitchFamily="34" charset="0"/>
              </a:rPr>
              <a:t>	Application of rating schedule</a:t>
            </a:r>
          </a:p>
          <a:p>
            <a:pPr lvl="1"/>
            <a:r>
              <a:rPr lang="en-US" sz="2800" dirty="0">
                <a:latin typeface="Arial" panose="020B0604020202020204" pitchFamily="34" charset="0"/>
                <a:cs typeface="Arial" panose="020B0604020202020204" pitchFamily="34" charset="0"/>
              </a:rPr>
              <a:t>	Application of effective date</a:t>
            </a:r>
          </a:p>
          <a:p>
            <a:pPr lvl="1"/>
            <a:r>
              <a:rPr lang="en-US" sz="2800" dirty="0">
                <a:latin typeface="Arial" panose="020B0604020202020204" pitchFamily="34" charset="0"/>
                <a:cs typeface="Arial" panose="020B0604020202020204" pitchFamily="34" charset="0"/>
              </a:rPr>
              <a:t>	Case examples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Check out </a:t>
            </a:r>
            <a:r>
              <a:rPr lang="en-US" dirty="0">
                <a:effectLst/>
                <a:latin typeface="Arial" panose="020B0604020202020204" pitchFamily="34" charset="0"/>
                <a:ea typeface="Calibri" panose="020F0502020204030204" pitchFamily="34" charset="0"/>
                <a:cs typeface="Arial" panose="020B0604020202020204" pitchFamily="34" charset="0"/>
              </a:rPr>
              <a:t>M21-1, Part V, Subpart iii, Chapter 7.  </a:t>
            </a:r>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7031ECA2-F2AB-4916-8944-258D82DE6166}"/>
              </a:ext>
            </a:extLst>
          </p:cNvPr>
          <p:cNvSpPr>
            <a:spLocks noGrp="1"/>
          </p:cNvSpPr>
          <p:nvPr>
            <p:ph type="sldNum" sz="quarter" idx="12"/>
          </p:nvPr>
        </p:nvSpPr>
        <p:spPr/>
        <p:txBody>
          <a:bodyPr/>
          <a:lstStyle/>
          <a:p>
            <a:fld id="{E2FB73DA-5FDE-45B5-BAA4-C61223CC44F6}" type="slidenum">
              <a:rPr lang="en-US" smtClean="0"/>
              <a:pPr/>
              <a:t>30</a:t>
            </a:fld>
            <a:endParaRPr lang="en-US" dirty="0"/>
          </a:p>
        </p:txBody>
      </p:sp>
    </p:spTree>
    <p:extLst>
      <p:ext uri="{BB962C8B-B14F-4D97-AF65-F5344CB8AC3E}">
        <p14:creationId xmlns:p14="http://schemas.microsoft.com/office/powerpoint/2010/main" val="1926776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3179-7A5E-405C-9495-89B416C4F77E}"/>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Additionally</a:t>
            </a:r>
          </a:p>
        </p:txBody>
      </p:sp>
      <p:sp>
        <p:nvSpPr>
          <p:cNvPr id="3" name="Content Placeholder 2">
            <a:extLst>
              <a:ext uri="{FF2B5EF4-FFF2-40B4-BE49-F238E27FC236}">
                <a16:creationId xmlns:a16="http://schemas.microsoft.com/office/drawing/2014/main" id="{C0572C78-7843-4E47-9F32-BE730DAD35F2}"/>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Secondary conditions, such as mental health</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Ancillary benefits through VA.  Dependent programs, Vocational Rehabilitation, Home Loan fee waivers, Federal Employment preference,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Local programs for service connected disabled veterans and dependents</a:t>
            </a:r>
          </a:p>
          <a:p>
            <a:pPr lvl="1"/>
            <a:endParaRPr lang="en-US" sz="2800" dirty="0">
              <a:latin typeface="Arial" panose="020B0604020202020204" pitchFamily="34" charset="0"/>
              <a:cs typeface="Arial" panose="020B0604020202020204" pitchFamily="34" charset="0"/>
            </a:endParaRPr>
          </a:p>
          <a:p>
            <a:pPr lvl="1"/>
            <a:endParaRPr lang="en-US" dirty="0"/>
          </a:p>
          <a:p>
            <a:pPr lvl="1"/>
            <a:endParaRPr lang="en-US" dirty="0"/>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B7C059F4-1956-44EC-B950-26DF46E376B5}"/>
              </a:ext>
            </a:extLst>
          </p:cNvPr>
          <p:cNvSpPr>
            <a:spLocks noGrp="1"/>
          </p:cNvSpPr>
          <p:nvPr>
            <p:ph type="sldNum" sz="quarter" idx="12"/>
          </p:nvPr>
        </p:nvSpPr>
        <p:spPr/>
        <p:txBody>
          <a:bodyPr/>
          <a:lstStyle/>
          <a:p>
            <a:fld id="{E2FB73DA-5FDE-45B5-BAA4-C61223CC44F6}" type="slidenum">
              <a:rPr lang="en-US" smtClean="0"/>
              <a:pPr/>
              <a:t>31</a:t>
            </a:fld>
            <a:endParaRPr lang="en-US" dirty="0"/>
          </a:p>
        </p:txBody>
      </p:sp>
    </p:spTree>
    <p:extLst>
      <p:ext uri="{BB962C8B-B14F-4D97-AF65-F5344CB8AC3E}">
        <p14:creationId xmlns:p14="http://schemas.microsoft.com/office/powerpoint/2010/main" val="295661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62E0D-E818-4B98-924E-05E122ACFA79}"/>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VI. Class Exercise</a:t>
            </a:r>
          </a:p>
        </p:txBody>
      </p:sp>
      <p:pic>
        <p:nvPicPr>
          <p:cNvPr id="6" name="Content Placeholder 5">
            <a:extLst>
              <a:ext uri="{FF2B5EF4-FFF2-40B4-BE49-F238E27FC236}">
                <a16:creationId xmlns:a16="http://schemas.microsoft.com/office/drawing/2014/main" id="{30FAB7A0-37BF-4C50-92E2-7BC46BAF6618}"/>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86855" y="1825625"/>
            <a:ext cx="8414157" cy="5229516"/>
          </a:xfrm>
        </p:spPr>
      </p:pic>
      <p:sp>
        <p:nvSpPr>
          <p:cNvPr id="4" name="Slide Number Placeholder 3">
            <a:extLst>
              <a:ext uri="{FF2B5EF4-FFF2-40B4-BE49-F238E27FC236}">
                <a16:creationId xmlns:a16="http://schemas.microsoft.com/office/drawing/2014/main" id="{6A1184D5-2F92-4309-BF22-FEC0704E8C64}"/>
              </a:ext>
            </a:extLst>
          </p:cNvPr>
          <p:cNvSpPr>
            <a:spLocks noGrp="1"/>
          </p:cNvSpPr>
          <p:nvPr>
            <p:ph type="sldNum" sz="quarter" idx="12"/>
          </p:nvPr>
        </p:nvSpPr>
        <p:spPr/>
        <p:txBody>
          <a:bodyPr/>
          <a:lstStyle/>
          <a:p>
            <a:fld id="{E2FB73DA-5FDE-45B5-BAA4-C61223CC44F6}" type="slidenum">
              <a:rPr lang="en-US" smtClean="0"/>
              <a:pPr/>
              <a:t>32</a:t>
            </a:fld>
            <a:endParaRPr lang="en-US" dirty="0"/>
          </a:p>
        </p:txBody>
      </p:sp>
    </p:spTree>
    <p:extLst>
      <p:ext uri="{BB962C8B-B14F-4D97-AF65-F5344CB8AC3E}">
        <p14:creationId xmlns:p14="http://schemas.microsoft.com/office/powerpoint/2010/main" val="214972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8074-3A1B-4821-983F-C2ED2ADF2EA4}"/>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VII. Glossary</a:t>
            </a:r>
          </a:p>
        </p:txBody>
      </p:sp>
      <p:sp>
        <p:nvSpPr>
          <p:cNvPr id="3" name="Content Placeholder 2">
            <a:extLst>
              <a:ext uri="{FF2B5EF4-FFF2-40B4-BE49-F238E27FC236}">
                <a16:creationId xmlns:a16="http://schemas.microsoft.com/office/drawing/2014/main" id="{E1B8ADF7-FF07-4253-9FC8-0ADD8D71ADC6}"/>
              </a:ext>
            </a:extLst>
          </p:cNvPr>
          <p:cNvSpPr>
            <a:spLocks noGrp="1"/>
          </p:cNvSpPr>
          <p:nvPr>
            <p:ph idx="1"/>
          </p:nvPr>
        </p:nvSpPr>
        <p:spPr/>
        <p:txBody>
          <a:bodyPr/>
          <a:lstStyle/>
          <a:p>
            <a:r>
              <a:rPr lang="en-US" dirty="0">
                <a:effectLst/>
                <a:latin typeface="Arial" panose="020B0604020202020204" pitchFamily="34" charset="0"/>
                <a:ea typeface="Times New Roman" panose="02020603050405020304" pitchFamily="18" charset="0"/>
                <a:cs typeface="Arial" panose="020B0604020202020204" pitchFamily="34" charset="0"/>
              </a:rPr>
              <a:t>ACR - albumin/creatinine ratio </a:t>
            </a:r>
          </a:p>
          <a:p>
            <a:r>
              <a:rPr lang="en-US" dirty="0">
                <a:latin typeface="Arial" panose="020B0604020202020204" pitchFamily="34" charset="0"/>
                <a:ea typeface="Times New Roman" panose="02020603050405020304" pitchFamily="18" charset="0"/>
                <a:cs typeface="Arial" panose="020B0604020202020204" pitchFamily="34" charset="0"/>
              </a:rPr>
              <a:t>BUN - </a:t>
            </a:r>
            <a:r>
              <a:rPr lang="en-US" b="0" i="0" dirty="0">
                <a:solidFill>
                  <a:srgbClr val="111111"/>
                </a:solidFill>
                <a:effectLst/>
                <a:latin typeface="Roboto" panose="02000000000000000000" pitchFamily="2" charset="0"/>
              </a:rPr>
              <a:t>Blood urea nitrogen</a:t>
            </a:r>
            <a:r>
              <a:rPr lang="en-US" b="0" i="0" dirty="0">
                <a:effectLst/>
                <a:latin typeface="Arial" panose="020B0604020202020204" pitchFamily="34"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r>
              <a:rPr lang="en-US" dirty="0">
                <a:latin typeface="Arial" panose="020B0604020202020204" pitchFamily="34" charset="0"/>
                <a:cs typeface="Arial" panose="020B0604020202020204" pitchFamily="34" charset="0"/>
              </a:rPr>
              <a:t>DX – diagnostic code</a:t>
            </a:r>
          </a:p>
          <a:p>
            <a:r>
              <a:rPr lang="en-US" dirty="0">
                <a:latin typeface="Arial" panose="020B0604020202020204" pitchFamily="34" charset="0"/>
                <a:cs typeface="Arial" panose="020B0604020202020204" pitchFamily="34" charset="0"/>
              </a:rPr>
              <a:t>NIH - National Institute of Health</a:t>
            </a:r>
          </a:p>
          <a:p>
            <a:r>
              <a:rPr lang="en-US" dirty="0">
                <a:latin typeface="Arial" panose="020B0604020202020204" pitchFamily="34" charset="0"/>
                <a:cs typeface="Arial" panose="020B0604020202020204" pitchFamily="34" charset="0"/>
              </a:rPr>
              <a:t>eGFR - </a:t>
            </a:r>
            <a:r>
              <a:rPr lang="en-US" i="0" dirty="0">
                <a:solidFill>
                  <a:srgbClr val="111111"/>
                </a:solidFill>
                <a:effectLst/>
                <a:latin typeface="Arial" panose="020B0604020202020204" pitchFamily="34" charset="0"/>
                <a:cs typeface="Arial" panose="020B0604020202020204" pitchFamily="34" charset="0"/>
              </a:rPr>
              <a:t>estimated glomerular filtration rate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GFR - </a:t>
            </a:r>
            <a:r>
              <a:rPr lang="en-US" i="0" dirty="0">
                <a:effectLst/>
                <a:latin typeface="Arial" panose="020B0604020202020204" pitchFamily="34" charset="0"/>
                <a:cs typeface="Arial" panose="020B0604020202020204" pitchFamily="34" charset="0"/>
              </a:rPr>
              <a:t>glomerular filtration rate</a:t>
            </a:r>
          </a:p>
          <a:p>
            <a:r>
              <a:rPr lang="en-US" dirty="0">
                <a:latin typeface="Arial" panose="020B0604020202020204" pitchFamily="34" charset="0"/>
                <a:cs typeface="Arial" panose="020B0604020202020204" pitchFamily="34" charset="0"/>
              </a:rPr>
              <a:t>GU – Genitourinary </a:t>
            </a:r>
            <a:endParaRPr lang="en-US" i="0" dirty="0">
              <a:effectLst/>
              <a:latin typeface="Arial" panose="020B0604020202020204" pitchFamily="34" charset="0"/>
              <a:cs typeface="Arial" panose="020B0604020202020204" pitchFamily="34" charset="0"/>
            </a:endParaRPr>
          </a:p>
          <a:p>
            <a:endParaRPr lang="en-US" i="0" dirty="0">
              <a:effectLst/>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EE7914B-440F-4040-B30D-6AD84DE871D9}"/>
              </a:ext>
            </a:extLst>
          </p:cNvPr>
          <p:cNvSpPr>
            <a:spLocks noGrp="1"/>
          </p:cNvSpPr>
          <p:nvPr>
            <p:ph type="sldNum" sz="quarter" idx="12"/>
          </p:nvPr>
        </p:nvSpPr>
        <p:spPr/>
        <p:txBody>
          <a:bodyPr/>
          <a:lstStyle/>
          <a:p>
            <a:fld id="{E2FB73DA-5FDE-45B5-BAA4-C61223CC44F6}" type="slidenum">
              <a:rPr lang="en-US" smtClean="0"/>
              <a:pPr/>
              <a:t>33</a:t>
            </a:fld>
            <a:endParaRPr lang="en-US" dirty="0"/>
          </a:p>
        </p:txBody>
      </p:sp>
      <p:graphicFrame>
        <p:nvGraphicFramePr>
          <p:cNvPr id="5" name="Table 4">
            <a:extLst>
              <a:ext uri="{FF2B5EF4-FFF2-40B4-BE49-F238E27FC236}">
                <a16:creationId xmlns:a16="http://schemas.microsoft.com/office/drawing/2014/main" id="{A1C64425-662C-4978-891B-FCE3C898A223}"/>
              </a:ext>
            </a:extLst>
          </p:cNvPr>
          <p:cNvGraphicFramePr>
            <a:graphicFrameLocks noGrp="1"/>
          </p:cNvGraphicFramePr>
          <p:nvPr>
            <p:extLst>
              <p:ext uri="{D42A27DB-BD31-4B8C-83A1-F6EECF244321}">
                <p14:modId xmlns:p14="http://schemas.microsoft.com/office/powerpoint/2010/main" val="1301291932"/>
              </p:ext>
            </p:extLst>
          </p:nvPr>
        </p:nvGraphicFramePr>
        <p:xfrm>
          <a:off x="855676" y="1367405"/>
          <a:ext cx="10498123" cy="5354069"/>
        </p:xfrm>
        <a:graphic>
          <a:graphicData uri="http://schemas.openxmlformats.org/drawingml/2006/table">
            <a:tbl>
              <a:tblPr/>
              <a:tblGrid>
                <a:gridCol w="10498123">
                  <a:extLst>
                    <a:ext uri="{9D8B030D-6E8A-4147-A177-3AD203B41FA5}">
                      <a16:colId xmlns:a16="http://schemas.microsoft.com/office/drawing/2014/main" val="2123638029"/>
                    </a:ext>
                  </a:extLst>
                </a:gridCol>
              </a:tblGrid>
              <a:tr h="5354069">
                <a:tc>
                  <a:txBody>
                    <a:bodyPr/>
                    <a:lstStyle/>
                    <a:p>
                      <a:endParaRPr lang="en-US" dirty="0"/>
                    </a:p>
                  </a:txBody>
                  <a:tcPr>
                    <a:lnL w="12700" cmpd="sng">
                      <a:solidFill>
                        <a:schemeClr val="accent6">
                          <a:lumMod val="50000"/>
                        </a:schemeClr>
                      </a:solidFill>
                      <a:prstDash val="sysDashDot"/>
                    </a:lnL>
                    <a:lnR w="12700" cmpd="sng">
                      <a:solidFill>
                        <a:schemeClr val="accent6">
                          <a:lumMod val="50000"/>
                        </a:schemeClr>
                      </a:solidFill>
                      <a:prstDash val="sysDashDot"/>
                    </a:lnR>
                    <a:lnT w="12700" cmpd="sng">
                      <a:solidFill>
                        <a:schemeClr val="accent6">
                          <a:lumMod val="50000"/>
                        </a:schemeClr>
                      </a:solidFill>
                      <a:prstDash val="sysDashDot"/>
                    </a:lnT>
                    <a:lnB w="12700" cmpd="sng">
                      <a:solidFill>
                        <a:schemeClr val="accent6">
                          <a:lumMod val="50000"/>
                        </a:schemeClr>
                      </a:solidFill>
                      <a:prstDash val="sysDashDot"/>
                    </a:lnB>
                  </a:tcPr>
                </a:tc>
                <a:extLst>
                  <a:ext uri="{0D108BD9-81ED-4DB2-BD59-A6C34878D82A}">
                    <a16:rowId xmlns:a16="http://schemas.microsoft.com/office/drawing/2014/main" val="1764918579"/>
                  </a:ext>
                </a:extLst>
              </a:tr>
            </a:tbl>
          </a:graphicData>
        </a:graphic>
      </p:graphicFrame>
    </p:spTree>
    <p:extLst>
      <p:ext uri="{BB962C8B-B14F-4D97-AF65-F5344CB8AC3E}">
        <p14:creationId xmlns:p14="http://schemas.microsoft.com/office/powerpoint/2010/main" val="14852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8765" y="2133780"/>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pic>
        <p:nvPicPr>
          <p:cNvPr id="5" name="Picture 4">
            <a:extLst>
              <a:ext uri="{FF2B5EF4-FFF2-40B4-BE49-F238E27FC236}">
                <a16:creationId xmlns:a16="http://schemas.microsoft.com/office/drawing/2014/main" id="{A173B91A-E7D4-478A-B244-A340813348B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89562" y="3466111"/>
            <a:ext cx="5715000" cy="3000375"/>
          </a:xfrm>
          <a:prstGeom prst="rect">
            <a:avLst/>
          </a:prstGeom>
        </p:spPr>
      </p:pic>
      <p:sp>
        <p:nvSpPr>
          <p:cNvPr id="6" name="TextBox 5">
            <a:extLst>
              <a:ext uri="{FF2B5EF4-FFF2-40B4-BE49-F238E27FC236}">
                <a16:creationId xmlns:a16="http://schemas.microsoft.com/office/drawing/2014/main" id="{B266A1D2-7330-41C6-B636-C99A0CC077EF}"/>
              </a:ext>
            </a:extLst>
          </p:cNvPr>
          <p:cNvSpPr txBox="1"/>
          <p:nvPr/>
        </p:nvSpPr>
        <p:spPr>
          <a:xfrm>
            <a:off x="5050522" y="6783154"/>
            <a:ext cx="5715000" cy="230832"/>
          </a:xfrm>
          <a:prstGeom prst="rect">
            <a:avLst/>
          </a:prstGeom>
          <a:noFill/>
        </p:spPr>
        <p:txBody>
          <a:bodyPr wrap="square" rtlCol="0">
            <a:spAutoFit/>
          </a:bodyPr>
          <a:lstStyle/>
          <a:p>
            <a:r>
              <a:rPr lang="en-US" sz="900" dirty="0">
                <a:hlinkClick r:id="rId3" tooltip="http://www.christiansincontext.com/2014/06/god-clearly-answers-big-questions.html"/>
              </a:rPr>
              <a:t>This Photo</a:t>
            </a:r>
            <a:r>
              <a:rPr lang="en-US" sz="900" dirty="0"/>
              <a:t> by Unknown Author is licensed under </a:t>
            </a:r>
            <a:r>
              <a:rPr lang="en-US" sz="900" dirty="0">
                <a:hlinkClick r:id="rId4" tooltip="https://creativecommons.org/licenses/by-nd/3.0/"/>
              </a:rPr>
              <a:t>CC BY-ND</a:t>
            </a:r>
            <a:endParaRPr lang="en-US" sz="900" dirty="0"/>
          </a:p>
        </p:txBody>
      </p:sp>
    </p:spTree>
    <p:extLst>
      <p:ext uri="{BB962C8B-B14F-4D97-AF65-F5344CB8AC3E}">
        <p14:creationId xmlns:p14="http://schemas.microsoft.com/office/powerpoint/2010/main" val="26718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BA32A-A1EA-4578-97C1-AC3927744E8A}"/>
              </a:ext>
            </a:extLst>
          </p:cNvPr>
          <p:cNvSpPr>
            <a:spLocks noGrp="1"/>
          </p:cNvSpPr>
          <p:nvPr>
            <p:ph type="title"/>
          </p:nvPr>
        </p:nvSpPr>
        <p:spPr>
          <a:xfrm>
            <a:off x="838200" y="450206"/>
            <a:ext cx="10515600" cy="808144"/>
          </a:xfrm>
        </p:spPr>
        <p:txBody>
          <a:bodyPr>
            <a:normAutofit/>
          </a:bodyPr>
          <a:lstStyle/>
          <a:p>
            <a:r>
              <a:rPr lang="en-US" sz="4000" b="1" dirty="0">
                <a:latin typeface="Arial" panose="020B0604020202020204" pitchFamily="34" charset="0"/>
                <a:cs typeface="Arial" panose="020B0604020202020204" pitchFamily="34" charset="0"/>
              </a:rPr>
              <a:t>EVALUATION</a:t>
            </a:r>
          </a:p>
        </p:txBody>
      </p:sp>
      <p:pic>
        <p:nvPicPr>
          <p:cNvPr id="9" name="Content Placeholder 8">
            <a:extLst>
              <a:ext uri="{FF2B5EF4-FFF2-40B4-BE49-F238E27FC236}">
                <a16:creationId xmlns:a16="http://schemas.microsoft.com/office/drawing/2014/main" id="{47C21FF5-E0B7-49A3-9906-C23CBC6630EA}"/>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77170" y="1825625"/>
            <a:ext cx="7037659" cy="4351338"/>
          </a:xfrm>
        </p:spPr>
      </p:pic>
      <p:sp>
        <p:nvSpPr>
          <p:cNvPr id="4" name="Slide Number Placeholder 3">
            <a:extLst>
              <a:ext uri="{FF2B5EF4-FFF2-40B4-BE49-F238E27FC236}">
                <a16:creationId xmlns:a16="http://schemas.microsoft.com/office/drawing/2014/main" id="{25FDEB57-54FD-44D7-91EE-AEA98FFD7C4E}"/>
              </a:ext>
            </a:extLst>
          </p:cNvPr>
          <p:cNvSpPr>
            <a:spLocks noGrp="1"/>
          </p:cNvSpPr>
          <p:nvPr>
            <p:ph type="sldNum" sz="quarter" idx="12"/>
          </p:nvPr>
        </p:nvSpPr>
        <p:spPr/>
        <p:txBody>
          <a:bodyPr/>
          <a:lstStyle/>
          <a:p>
            <a:fld id="{E2FB73DA-5FDE-45B5-BAA4-C61223CC44F6}" type="slidenum">
              <a:rPr lang="en-US" smtClean="0"/>
              <a:pPr/>
              <a:t>35</a:t>
            </a:fld>
            <a:endParaRPr lang="en-US" dirty="0"/>
          </a:p>
        </p:txBody>
      </p:sp>
      <p:sp>
        <p:nvSpPr>
          <p:cNvPr id="10" name="TextBox 9">
            <a:extLst>
              <a:ext uri="{FF2B5EF4-FFF2-40B4-BE49-F238E27FC236}">
                <a16:creationId xmlns:a16="http://schemas.microsoft.com/office/drawing/2014/main" id="{A0E10BE0-37D5-4817-9CF4-DEB59CB4C195}"/>
              </a:ext>
            </a:extLst>
          </p:cNvPr>
          <p:cNvSpPr txBox="1"/>
          <p:nvPr/>
        </p:nvSpPr>
        <p:spPr>
          <a:xfrm>
            <a:off x="2577170" y="6176963"/>
            <a:ext cx="7037659" cy="230832"/>
          </a:xfrm>
          <a:prstGeom prst="rect">
            <a:avLst/>
          </a:prstGeom>
          <a:noFill/>
        </p:spPr>
        <p:txBody>
          <a:bodyPr wrap="square" rtlCol="0">
            <a:spAutoFit/>
          </a:bodyPr>
          <a:lstStyle/>
          <a:p>
            <a:r>
              <a:rPr lang="en-US" sz="900" dirty="0">
                <a:hlinkClick r:id="rId3" tooltip="https://www.flickr.com/photos/billsophoto/4175299981"/>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362312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7CAB0-2BCB-40D0-83F1-1A13EF77424C}"/>
              </a:ext>
            </a:extLst>
          </p:cNvPr>
          <p:cNvSpPr>
            <a:spLocks noGrp="1"/>
          </p:cNvSpPr>
          <p:nvPr>
            <p:ph idx="1"/>
          </p:nvPr>
        </p:nvSpPr>
        <p:spPr>
          <a:ln>
            <a:solidFill>
              <a:schemeClr val="accent1"/>
            </a:solidFill>
          </a:ln>
        </p:spPr>
        <p:txBody>
          <a:bodyPr/>
          <a:lstStyle/>
          <a:p>
            <a:endParaRPr lang="en-US" dirty="0"/>
          </a:p>
        </p:txBody>
      </p:sp>
      <p:sp>
        <p:nvSpPr>
          <p:cNvPr id="4" name="Slide Number Placeholder 3">
            <a:extLst>
              <a:ext uri="{FF2B5EF4-FFF2-40B4-BE49-F238E27FC236}">
                <a16:creationId xmlns:a16="http://schemas.microsoft.com/office/drawing/2014/main" id="{FED27629-D784-464D-806F-9372FF421A3B}"/>
              </a:ext>
            </a:extLst>
          </p:cNvPr>
          <p:cNvSpPr>
            <a:spLocks noGrp="1"/>
          </p:cNvSpPr>
          <p:nvPr>
            <p:ph type="sldNum" sz="quarter" idx="12"/>
          </p:nvPr>
        </p:nvSpPr>
        <p:spPr/>
        <p:txBody>
          <a:bodyPr/>
          <a:lstStyle/>
          <a:p>
            <a:fld id="{E2FB73DA-5FDE-45B5-BAA4-C61223CC44F6}" type="slidenum">
              <a:rPr lang="en-US" smtClean="0"/>
              <a:pPr/>
              <a:t>36</a:t>
            </a:fld>
            <a:endParaRPr lang="en-US" dirty="0"/>
          </a:p>
        </p:txBody>
      </p:sp>
      <p:pic>
        <p:nvPicPr>
          <p:cNvPr id="5" name="Content Placeholder 5">
            <a:extLst>
              <a:ext uri="{FF2B5EF4-FFF2-40B4-BE49-F238E27FC236}">
                <a16:creationId xmlns:a16="http://schemas.microsoft.com/office/drawing/2014/main" id="{52929844-2051-40F0-B4E8-B098308A38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2329" y="1870075"/>
            <a:ext cx="10282518" cy="4172138"/>
          </a:xfrm>
          <a:prstGeom prst="rect">
            <a:avLst/>
          </a:prstGeom>
        </p:spPr>
      </p:pic>
      <p:sp>
        <p:nvSpPr>
          <p:cNvPr id="6" name="TextBox 5">
            <a:extLst>
              <a:ext uri="{FF2B5EF4-FFF2-40B4-BE49-F238E27FC236}">
                <a16:creationId xmlns:a16="http://schemas.microsoft.com/office/drawing/2014/main" id="{393F7AAD-A6B6-4F31-B4DD-8F4EA41B7975}"/>
              </a:ext>
            </a:extLst>
          </p:cNvPr>
          <p:cNvSpPr txBox="1"/>
          <p:nvPr/>
        </p:nvSpPr>
        <p:spPr>
          <a:xfrm>
            <a:off x="3871161" y="5344319"/>
            <a:ext cx="4568922" cy="230832"/>
          </a:xfrm>
          <a:prstGeom prst="rect">
            <a:avLst/>
          </a:prstGeom>
          <a:noFill/>
        </p:spPr>
        <p:txBody>
          <a:bodyPr wrap="square" rtlCol="0">
            <a:spAutoFit/>
          </a:bodyPr>
          <a:lstStyle/>
          <a:p>
            <a:r>
              <a:rPr lang="en-US" sz="900" dirty="0">
                <a:hlinkClick r:id="rId3" tooltip="http://people-equation.com/my-at-work-gratitude-list/"/>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203253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1D075-BE8F-4803-8BE6-8A08D612EC78}"/>
              </a:ext>
            </a:extLst>
          </p:cNvPr>
          <p:cNvSpPr>
            <a:spLocks noGrp="1"/>
          </p:cNvSpPr>
          <p:nvPr>
            <p:ph type="title"/>
          </p:nvPr>
        </p:nvSpPr>
        <p:spPr>
          <a:xfrm>
            <a:off x="838200" y="365126"/>
            <a:ext cx="10515600" cy="876446"/>
          </a:xfrm>
        </p:spPr>
        <p:txBody>
          <a:bodyPr>
            <a:normAutofit/>
          </a:bodyPr>
          <a:lstStyle/>
          <a:p>
            <a:r>
              <a:rPr lang="en-US" sz="4000" b="1" dirty="0">
                <a:latin typeface="Arial" panose="020B0604020202020204" pitchFamily="34" charset="0"/>
                <a:cs typeface="Arial" panose="020B0604020202020204" pitchFamily="34" charset="0"/>
              </a:rPr>
              <a:t>REFERENCES</a:t>
            </a:r>
          </a:p>
        </p:txBody>
      </p:sp>
      <p:sp>
        <p:nvSpPr>
          <p:cNvPr id="3" name="Content Placeholder 2">
            <a:extLst>
              <a:ext uri="{FF2B5EF4-FFF2-40B4-BE49-F238E27FC236}">
                <a16:creationId xmlns:a16="http://schemas.microsoft.com/office/drawing/2014/main" id="{B12474D7-315F-4110-BC8D-7FBC4F688148}"/>
              </a:ext>
            </a:extLst>
          </p:cNvPr>
          <p:cNvSpPr>
            <a:spLocks noGrp="1"/>
          </p:cNvSpPr>
          <p:nvPr>
            <p:ph idx="1"/>
          </p:nvPr>
        </p:nvSpPr>
        <p:spPr>
          <a:xfrm>
            <a:off x="838200" y="1241572"/>
            <a:ext cx="10515600" cy="5479903"/>
          </a:xfrm>
        </p:spPr>
        <p:txBody>
          <a:bodyPr>
            <a:normAutofit lnSpcReduction="10000"/>
          </a:bodyPr>
          <a:lstStyle/>
          <a:p>
            <a:pPr marL="0" marR="0">
              <a:lnSpc>
                <a:spcPct val="107000"/>
              </a:lnSpc>
              <a:spcBef>
                <a:spcPts val="0"/>
              </a:spcBef>
              <a:spcAft>
                <a:spcPts val="800"/>
              </a:spcAft>
            </a:pPr>
            <a:r>
              <a:rPr lang="en-US" sz="2800" dirty="0">
                <a:effectLst/>
                <a:latin typeface="Arial" panose="020B0604020202020204" pitchFamily="34" charset="0"/>
                <a:ea typeface="Calibri" panose="020F0502020204030204" pitchFamily="34" charset="0"/>
                <a:cs typeface="Arial" panose="020B0604020202020204" pitchFamily="34" charset="0"/>
              </a:rPr>
              <a:t>Federal Register / Vol. 86, No. 187 / Thursday, September 30, 2021 / Rules and Regulations</a:t>
            </a:r>
          </a:p>
          <a:p>
            <a:pPr marL="0" marR="0">
              <a:lnSpc>
                <a:spcPct val="107000"/>
              </a:lnSpc>
              <a:spcBef>
                <a:spcPts val="0"/>
              </a:spcBef>
              <a:spcAft>
                <a:spcPts val="0"/>
              </a:spcAft>
            </a:pPr>
            <a:r>
              <a:rPr lang="en-US" sz="2800" b="1" dirty="0">
                <a:effectLst/>
                <a:latin typeface="Arial" panose="020B0604020202020204" pitchFamily="34" charset="0"/>
                <a:ea typeface="Calibri" panose="020F0502020204030204" pitchFamily="34" charset="0"/>
                <a:cs typeface="Arial" panose="020B0604020202020204" pitchFamily="34" charset="0"/>
              </a:rPr>
              <a:t>  </a:t>
            </a:r>
            <a:r>
              <a:rPr lang="en-US" sz="2800" dirty="0">
                <a:effectLst/>
                <a:latin typeface="Arial" panose="020B0604020202020204" pitchFamily="34" charset="0"/>
                <a:ea typeface="Calibri" panose="020F0502020204030204" pitchFamily="34" charset="0"/>
                <a:cs typeface="Arial" panose="020B0604020202020204" pitchFamily="34" charset="0"/>
              </a:rPr>
              <a:t>Code of Federal Regulations</a:t>
            </a:r>
          </a:p>
          <a:p>
            <a:pPr marL="0" marR="0" indent="0">
              <a:lnSpc>
                <a:spcPct val="107000"/>
              </a:lnSpc>
              <a:spcBef>
                <a:spcPts val="0"/>
              </a:spcBef>
              <a:spcAft>
                <a:spcPts val="0"/>
              </a:spcAft>
              <a:buNone/>
            </a:pPr>
            <a:r>
              <a:rPr lang="en-US" sz="3300" dirty="0">
                <a:effectLst/>
                <a:latin typeface="Arial" panose="020B0604020202020204" pitchFamily="34" charset="0"/>
                <a:ea typeface="Calibri" panose="020F0502020204030204" pitchFamily="34" charset="0"/>
                <a:cs typeface="Arial" panose="020B0604020202020204" pitchFamily="34" charset="0"/>
              </a:rPr>
              <a:t>      4.14			3.10</a:t>
            </a:r>
          </a:p>
          <a:p>
            <a:pPr marL="0" marR="0" indent="0">
              <a:lnSpc>
                <a:spcPct val="107000"/>
              </a:lnSpc>
              <a:spcBef>
                <a:spcPts val="0"/>
              </a:spcBef>
              <a:spcAft>
                <a:spcPts val="0"/>
              </a:spcAft>
              <a:buNone/>
            </a:pPr>
            <a:r>
              <a:rPr lang="en-US" sz="3300" dirty="0">
                <a:latin typeface="Arial" panose="020B0604020202020204" pitchFamily="34" charset="0"/>
                <a:ea typeface="Calibri" panose="020F0502020204030204" pitchFamily="34" charset="0"/>
                <a:cs typeface="Arial" panose="020B0604020202020204" pitchFamily="34" charset="0"/>
              </a:rPr>
              <a:t>      </a:t>
            </a:r>
            <a:r>
              <a:rPr lang="en-US" sz="3300" dirty="0">
                <a:effectLst/>
                <a:latin typeface="Arial" panose="020B0604020202020204" pitchFamily="34" charset="0"/>
                <a:ea typeface="Calibri" panose="020F0502020204030204" pitchFamily="34" charset="0"/>
                <a:cs typeface="Arial" panose="020B0604020202020204" pitchFamily="34" charset="0"/>
              </a:rPr>
              <a:t>4.115			3.350</a:t>
            </a:r>
          </a:p>
          <a:p>
            <a:pPr marL="0" marR="0" indent="0">
              <a:lnSpc>
                <a:spcPct val="107000"/>
              </a:lnSpc>
              <a:spcBef>
                <a:spcPts val="0"/>
              </a:spcBef>
              <a:spcAft>
                <a:spcPts val="0"/>
              </a:spcAft>
              <a:buNone/>
            </a:pPr>
            <a:r>
              <a:rPr lang="en-US" sz="3300" dirty="0">
                <a:latin typeface="Arial" panose="020B0604020202020204" pitchFamily="34" charset="0"/>
                <a:ea typeface="Calibri" panose="020F0502020204030204" pitchFamily="34" charset="0"/>
                <a:cs typeface="Arial" panose="020B0604020202020204" pitchFamily="34" charset="0"/>
              </a:rPr>
              <a:t>      </a:t>
            </a:r>
            <a:r>
              <a:rPr lang="en-US" sz="3300" dirty="0">
                <a:effectLst/>
                <a:latin typeface="Arial" panose="020B0604020202020204" pitchFamily="34" charset="0"/>
                <a:ea typeface="Calibri" panose="020F0502020204030204" pitchFamily="34" charset="0"/>
                <a:cs typeface="Arial" panose="020B0604020202020204" pitchFamily="34" charset="0"/>
              </a:rPr>
              <a:t>4.115a		3.400</a:t>
            </a:r>
          </a:p>
          <a:p>
            <a:pPr marL="0" marR="0" indent="0">
              <a:lnSpc>
                <a:spcPct val="107000"/>
              </a:lnSpc>
              <a:spcBef>
                <a:spcPts val="0"/>
              </a:spcBef>
              <a:spcAft>
                <a:spcPts val="0"/>
              </a:spcAft>
              <a:buNone/>
            </a:pPr>
            <a:r>
              <a:rPr lang="en-US" sz="3300" dirty="0">
                <a:latin typeface="Arial" panose="020B0604020202020204" pitchFamily="34" charset="0"/>
                <a:ea typeface="Calibri" panose="020F0502020204030204" pitchFamily="34" charset="0"/>
                <a:cs typeface="Arial" panose="020B0604020202020204" pitchFamily="34" charset="0"/>
              </a:rPr>
              <a:t>      </a:t>
            </a:r>
            <a:r>
              <a:rPr lang="en-US" sz="3300" dirty="0">
                <a:effectLst/>
                <a:latin typeface="Arial" panose="020B0604020202020204" pitchFamily="34" charset="0"/>
                <a:ea typeface="Calibri" panose="020F0502020204030204" pitchFamily="34" charset="0"/>
                <a:cs typeface="Arial" panose="020B0604020202020204" pitchFamily="34" charset="0"/>
              </a:rPr>
              <a:t>4.115b		3.105(e)</a:t>
            </a:r>
          </a:p>
          <a:p>
            <a:pPr marL="0" marR="0" indent="0">
              <a:lnSpc>
                <a:spcPct val="107000"/>
              </a:lnSpc>
              <a:spcBef>
                <a:spcPts val="0"/>
              </a:spcBef>
              <a:spcAft>
                <a:spcPts val="0"/>
              </a:spcAft>
              <a:buNone/>
            </a:pPr>
            <a:r>
              <a:rPr lang="en-US" sz="3300" dirty="0">
                <a:effectLst/>
                <a:latin typeface="Arial" panose="020B0604020202020204" pitchFamily="34" charset="0"/>
                <a:ea typeface="Calibri" panose="020F0502020204030204" pitchFamily="34" charset="0"/>
                <a:cs typeface="Arial" panose="020B0604020202020204" pitchFamily="34" charset="0"/>
              </a:rPr>
              <a:t>      4.125			3.114</a:t>
            </a:r>
          </a:p>
          <a:p>
            <a:pPr marL="0" marR="0" indent="0">
              <a:lnSpc>
                <a:spcPct val="107000"/>
              </a:lnSpc>
              <a:spcBef>
                <a:spcPts val="0"/>
              </a:spcBef>
              <a:spcAft>
                <a:spcPts val="0"/>
              </a:spcAft>
              <a:buNone/>
            </a:pPr>
            <a:r>
              <a:rPr lang="en-US" sz="3300" dirty="0">
                <a:effectLst/>
                <a:latin typeface="Arial" panose="020B0604020202020204" pitchFamily="34" charset="0"/>
                <a:ea typeface="Calibri" panose="020F0502020204030204" pitchFamily="34" charset="0"/>
                <a:cs typeface="Arial" panose="020B0604020202020204" pitchFamily="34" charset="0"/>
              </a:rPr>
              <a:t>      4.130			3.400</a:t>
            </a:r>
          </a:p>
          <a:p>
            <a:pPr marL="0" marR="0" indent="0">
              <a:lnSpc>
                <a:spcPct val="107000"/>
              </a:lnSpc>
              <a:spcBef>
                <a:spcPts val="0"/>
              </a:spcBef>
              <a:spcAft>
                <a:spcPts val="0"/>
              </a:spcAft>
              <a:buNone/>
            </a:pPr>
            <a:r>
              <a:rPr lang="en-US" sz="28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M21-1, Part V, Subpart iii, Chapter 7 (do be updated)</a:t>
            </a:r>
          </a:p>
          <a:p>
            <a:endParaRPr lang="en-US" dirty="0"/>
          </a:p>
        </p:txBody>
      </p:sp>
      <p:sp>
        <p:nvSpPr>
          <p:cNvPr id="4" name="Slide Number Placeholder 3">
            <a:extLst>
              <a:ext uri="{FF2B5EF4-FFF2-40B4-BE49-F238E27FC236}">
                <a16:creationId xmlns:a16="http://schemas.microsoft.com/office/drawing/2014/main" id="{354BAF07-1876-45D1-8B03-4BA48B85F3DB}"/>
              </a:ext>
            </a:extLst>
          </p:cNvPr>
          <p:cNvSpPr>
            <a:spLocks noGrp="1"/>
          </p:cNvSpPr>
          <p:nvPr>
            <p:ph type="sldNum" sz="quarter" idx="12"/>
          </p:nvPr>
        </p:nvSpPr>
        <p:spPr/>
        <p:txBody>
          <a:bodyPr/>
          <a:lstStyle/>
          <a:p>
            <a:fld id="{E2FB73DA-5FDE-45B5-BAA4-C61223CC44F6}" type="slidenum">
              <a:rPr lang="en-US" smtClean="0"/>
              <a:pPr/>
              <a:t>4</a:t>
            </a:fld>
            <a:endParaRPr lang="en-US" dirty="0"/>
          </a:p>
        </p:txBody>
      </p:sp>
    </p:spTree>
    <p:extLst>
      <p:ext uri="{BB962C8B-B14F-4D97-AF65-F5344CB8AC3E}">
        <p14:creationId xmlns:p14="http://schemas.microsoft.com/office/powerpoint/2010/main" val="49651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B0A6-F183-44A1-BEBF-84629547BC2E}"/>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TOPICS</a:t>
            </a:r>
          </a:p>
        </p:txBody>
      </p:sp>
      <p:sp>
        <p:nvSpPr>
          <p:cNvPr id="3" name="Content Placeholder 2">
            <a:extLst>
              <a:ext uri="{FF2B5EF4-FFF2-40B4-BE49-F238E27FC236}">
                <a16:creationId xmlns:a16="http://schemas.microsoft.com/office/drawing/2014/main" id="{2BDA53A4-5AAA-4CF0-9706-BFD5242BD4B0}"/>
              </a:ext>
            </a:extLst>
          </p:cNvPr>
          <p:cNvSpPr>
            <a:spLocks noGrp="1"/>
          </p:cNvSpPr>
          <p:nvPr>
            <p:ph idx="1"/>
          </p:nvPr>
        </p:nvSpPr>
        <p:spPr>
          <a:xfrm>
            <a:off x="838200" y="1275127"/>
            <a:ext cx="10515600" cy="5301842"/>
          </a:xfrm>
        </p:spPr>
        <p:txBody>
          <a:bodyPr>
            <a:normAutofit fontScale="92500" lnSpcReduction="20000"/>
          </a:bodyPr>
          <a:lstStyle/>
          <a:p>
            <a:pPr marL="0" indent="0">
              <a:buNone/>
            </a:pPr>
            <a:r>
              <a:rPr lang="en-US" sz="3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  Study of Federal Register</a:t>
            </a:r>
          </a:p>
          <a:p>
            <a:pPr marL="0" indent="0">
              <a:buNone/>
            </a:pPr>
            <a:r>
              <a:rPr lang="en-US" dirty="0">
                <a:latin typeface="Arial" panose="020B0604020202020204" pitchFamily="34" charset="0"/>
                <a:cs typeface="Arial" panose="020B0604020202020204" pitchFamily="34" charset="0"/>
              </a:rPr>
              <a:t>II.  General Changes</a:t>
            </a:r>
          </a:p>
          <a:p>
            <a:pPr marL="0" indent="0">
              <a:buNone/>
            </a:pPr>
            <a:r>
              <a:rPr lang="en-US" dirty="0">
                <a:latin typeface="Arial" panose="020B0604020202020204" pitchFamily="34" charset="0"/>
                <a:cs typeface="Arial" panose="020B0604020202020204" pitchFamily="34" charset="0"/>
              </a:rPr>
              <a:t>III. Changes to CFR 4.115a</a:t>
            </a:r>
          </a:p>
          <a:p>
            <a:pPr marL="457200" lvl="1" indent="0">
              <a:buNone/>
            </a:pPr>
            <a:r>
              <a:rPr lang="en-US" sz="2800" dirty="0">
                <a:latin typeface="Arial" panose="020B0604020202020204" pitchFamily="34" charset="0"/>
                <a:cs typeface="Arial" panose="020B0604020202020204" pitchFamily="34" charset="0"/>
              </a:rPr>
              <a:t>  a.  Renal Function Dysfunction</a:t>
            </a:r>
          </a:p>
          <a:p>
            <a:pPr marL="0" indent="0">
              <a:buNone/>
            </a:pPr>
            <a:r>
              <a:rPr lang="en-US" dirty="0">
                <a:latin typeface="Arial" panose="020B0604020202020204" pitchFamily="34" charset="0"/>
                <a:cs typeface="Arial" panose="020B0604020202020204" pitchFamily="34" charset="0"/>
              </a:rPr>
              <a:t>       b.  Urinary Tract Infection Dysfunction</a:t>
            </a:r>
          </a:p>
          <a:p>
            <a:pPr marL="0" indent="0">
              <a:buNone/>
            </a:pPr>
            <a:r>
              <a:rPr lang="en-US" dirty="0">
                <a:latin typeface="Arial" panose="020B0604020202020204" pitchFamily="34" charset="0"/>
                <a:cs typeface="Arial" panose="020B0604020202020204" pitchFamily="34" charset="0"/>
              </a:rPr>
              <a:t>IV.  Changes to CFR 4.1115b</a:t>
            </a:r>
          </a:p>
          <a:p>
            <a:pPr marL="457200" lvl="1" indent="0">
              <a:buNone/>
            </a:pPr>
            <a:r>
              <a:rPr lang="en-US" sz="2800" dirty="0">
                <a:latin typeface="Arial" panose="020B0604020202020204" pitchFamily="34" charset="0"/>
                <a:cs typeface="Arial" panose="020B0604020202020204" pitchFamily="34" charset="0"/>
              </a:rPr>
              <a:t>  a.  Diagnostic codes</a:t>
            </a:r>
          </a:p>
          <a:p>
            <a:pPr marL="457200" lvl="1" indent="0">
              <a:buNone/>
            </a:pPr>
            <a:r>
              <a:rPr lang="en-US" sz="2800" dirty="0">
                <a:latin typeface="Arial" panose="020B0604020202020204" pitchFamily="34" charset="0"/>
                <a:cs typeface="Arial" panose="020B0604020202020204" pitchFamily="34" charset="0"/>
              </a:rPr>
              <a:t>  b.  Diagnoses</a:t>
            </a:r>
          </a:p>
          <a:p>
            <a:pPr marL="0" indent="0">
              <a:buNone/>
            </a:pPr>
            <a:r>
              <a:rPr lang="en-US" dirty="0">
                <a:latin typeface="Arial" panose="020B0604020202020204" pitchFamily="34" charset="0"/>
                <a:cs typeface="Arial" panose="020B0604020202020204" pitchFamily="34" charset="0"/>
              </a:rPr>
              <a:t>V.   Guidance</a:t>
            </a:r>
          </a:p>
          <a:p>
            <a:pPr marL="571500" indent="-571500">
              <a:buAutoNum type="romanUcPeriod" startAt="6"/>
            </a:pPr>
            <a:r>
              <a:rPr lang="en-US" dirty="0">
                <a:latin typeface="Arial" panose="020B0604020202020204" pitchFamily="34" charset="0"/>
                <a:cs typeface="Arial" panose="020B0604020202020204" pitchFamily="34" charset="0"/>
              </a:rPr>
              <a:t>Class Exercise</a:t>
            </a:r>
          </a:p>
          <a:p>
            <a:pPr marL="571500" indent="-571500">
              <a:buAutoNum type="romanUcPeriod" startAt="6"/>
            </a:pPr>
            <a:r>
              <a:rPr lang="en-US" dirty="0">
                <a:latin typeface="Arial" panose="020B0604020202020204" pitchFamily="34" charset="0"/>
                <a:cs typeface="Arial" panose="020B0604020202020204" pitchFamily="34" charset="0"/>
              </a:rPr>
              <a:t>Glossary</a:t>
            </a:r>
          </a:p>
          <a:p>
            <a:pPr marL="0" indent="0">
              <a:buNone/>
            </a:pPr>
            <a:r>
              <a:rPr lang="en-US" dirty="0">
                <a:latin typeface="Arial" panose="020B0604020202020204" pitchFamily="34" charset="0"/>
                <a:cs typeface="Arial" panose="020B0604020202020204" pitchFamily="34" charset="0"/>
              </a:rPr>
              <a:t>Questions</a:t>
            </a:r>
          </a:p>
          <a:p>
            <a:pPr marL="0" indent="0">
              <a:buNone/>
            </a:pPr>
            <a:r>
              <a:rPr lang="en-US" dirty="0">
                <a:latin typeface="Arial" panose="020B0604020202020204" pitchFamily="34" charset="0"/>
                <a:cs typeface="Arial" panose="020B0604020202020204" pitchFamily="34" charset="0"/>
              </a:rPr>
              <a:t>Evaluation</a:t>
            </a:r>
          </a:p>
          <a:p>
            <a:endParaRPr lang="en-US" dirty="0"/>
          </a:p>
          <a:p>
            <a:endParaRPr lang="en-US" dirty="0"/>
          </a:p>
        </p:txBody>
      </p:sp>
      <p:sp>
        <p:nvSpPr>
          <p:cNvPr id="4" name="Slide Number Placeholder 3">
            <a:extLst>
              <a:ext uri="{FF2B5EF4-FFF2-40B4-BE49-F238E27FC236}">
                <a16:creationId xmlns:a16="http://schemas.microsoft.com/office/drawing/2014/main" id="{A7EE6F94-C1D1-4EFB-9A19-8B9CC4424864}"/>
              </a:ext>
            </a:extLst>
          </p:cNvPr>
          <p:cNvSpPr>
            <a:spLocks noGrp="1"/>
          </p:cNvSpPr>
          <p:nvPr>
            <p:ph type="sldNum" sz="quarter" idx="12"/>
          </p:nvPr>
        </p:nvSpPr>
        <p:spPr/>
        <p:txBody>
          <a:bodyPr/>
          <a:lstStyle/>
          <a:p>
            <a:fld id="{E2FB73DA-5FDE-45B5-BAA4-C61223CC44F6}" type="slidenum">
              <a:rPr lang="en-US" smtClean="0"/>
              <a:pPr/>
              <a:t>5</a:t>
            </a:fld>
            <a:endParaRPr lang="en-US" dirty="0"/>
          </a:p>
        </p:txBody>
      </p:sp>
    </p:spTree>
    <p:extLst>
      <p:ext uri="{BB962C8B-B14F-4D97-AF65-F5344CB8AC3E}">
        <p14:creationId xmlns:p14="http://schemas.microsoft.com/office/powerpoint/2010/main" val="271671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9EE8F-E2AD-491E-9304-066A1D0FDA5B}"/>
              </a:ext>
            </a:extLst>
          </p:cNvPr>
          <p:cNvSpPr>
            <a:spLocks noGrp="1"/>
          </p:cNvSpPr>
          <p:nvPr>
            <p:ph type="title"/>
          </p:nvPr>
        </p:nvSpPr>
        <p:spPr/>
        <p:txBody>
          <a:bodyPr/>
          <a:lstStyle/>
          <a:p>
            <a:r>
              <a:rPr lang="en-US" b="1" dirty="0"/>
              <a:t>I.  FEDERAL REGISTER</a:t>
            </a:r>
          </a:p>
        </p:txBody>
      </p:sp>
      <p:sp>
        <p:nvSpPr>
          <p:cNvPr id="3" name="Content Placeholder 2">
            <a:extLst>
              <a:ext uri="{FF2B5EF4-FFF2-40B4-BE49-F238E27FC236}">
                <a16:creationId xmlns:a16="http://schemas.microsoft.com/office/drawing/2014/main" id="{7D3F93D8-5EFD-40A4-A5D9-409DB2D5B7D0}"/>
              </a:ext>
            </a:extLst>
          </p:cNvPr>
          <p:cNvSpPr>
            <a:spLocks noGrp="1"/>
          </p:cNvSpPr>
          <p:nvPr>
            <p:ph idx="1"/>
          </p:nvPr>
        </p:nvSpPr>
        <p:spPr/>
        <p:txBody>
          <a:bodyPr>
            <a:normAutofit/>
          </a:bodyPr>
          <a:lstStyle/>
          <a:p>
            <a:pPr marL="0" indent="0" algn="ctr">
              <a:buNone/>
            </a:pPr>
            <a:endParaRPr lang="en-US" sz="5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A41A1D6-0C60-44A3-901C-C5AA7D878F2F}"/>
              </a:ext>
            </a:extLst>
          </p:cNvPr>
          <p:cNvSpPr>
            <a:spLocks noGrp="1"/>
          </p:cNvSpPr>
          <p:nvPr>
            <p:ph type="sldNum" sz="quarter" idx="12"/>
          </p:nvPr>
        </p:nvSpPr>
        <p:spPr/>
        <p:txBody>
          <a:bodyPr/>
          <a:lstStyle/>
          <a:p>
            <a:fld id="{E2FB73DA-5FDE-45B5-BAA4-C61223CC44F6}" type="slidenum">
              <a:rPr lang="en-US" smtClean="0"/>
              <a:pPr/>
              <a:t>6</a:t>
            </a:fld>
            <a:endParaRPr lang="en-US" dirty="0"/>
          </a:p>
        </p:txBody>
      </p:sp>
      <p:pic>
        <p:nvPicPr>
          <p:cNvPr id="9" name="Picture 8">
            <a:extLst>
              <a:ext uri="{FF2B5EF4-FFF2-40B4-BE49-F238E27FC236}">
                <a16:creationId xmlns:a16="http://schemas.microsoft.com/office/drawing/2014/main" id="{E383E90C-358D-43F0-9959-468D5D54C1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49586" y="1870075"/>
            <a:ext cx="7139031" cy="4144365"/>
          </a:xfrm>
          <a:prstGeom prst="rect">
            <a:avLst/>
          </a:prstGeom>
        </p:spPr>
      </p:pic>
      <p:sp>
        <p:nvSpPr>
          <p:cNvPr id="10" name="TextBox 9">
            <a:extLst>
              <a:ext uri="{FF2B5EF4-FFF2-40B4-BE49-F238E27FC236}">
                <a16:creationId xmlns:a16="http://schemas.microsoft.com/office/drawing/2014/main" id="{DBAF0C92-A6FA-45F7-A7DF-92A097A175CB}"/>
              </a:ext>
            </a:extLst>
          </p:cNvPr>
          <p:cNvSpPr txBox="1"/>
          <p:nvPr/>
        </p:nvSpPr>
        <p:spPr>
          <a:xfrm>
            <a:off x="1308565" y="6858000"/>
            <a:ext cx="9574869" cy="230832"/>
          </a:xfrm>
          <a:prstGeom prst="rect">
            <a:avLst/>
          </a:prstGeom>
          <a:noFill/>
        </p:spPr>
        <p:txBody>
          <a:bodyPr wrap="square" rtlCol="0">
            <a:spAutoFit/>
          </a:bodyPr>
          <a:lstStyle/>
          <a:p>
            <a:r>
              <a:rPr lang="en-US" sz="900" dirty="0">
                <a:hlinkClick r:id="rId3" tooltip="https://en.wikipedia.org/wiki/File:An_example_of_US_Federal_Environmental_Regulations,_1987.jpg"/>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40852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4CBB0A-7268-439A-8B9F-68C322456E64}"/>
              </a:ext>
            </a:extLst>
          </p:cNvPr>
          <p:cNvSpPr>
            <a:spLocks noGrp="1"/>
          </p:cNvSpPr>
          <p:nvPr>
            <p:ph idx="1"/>
          </p:nvPr>
        </p:nvSpPr>
        <p:spPr>
          <a:xfrm>
            <a:off x="838200" y="1241572"/>
            <a:ext cx="10515600" cy="5368953"/>
          </a:xfrm>
        </p:spPr>
        <p:txBody>
          <a:bodyPr/>
          <a:lstStyle/>
          <a:p>
            <a:pPr marL="0" indent="0">
              <a:buNone/>
            </a:pPr>
            <a:endParaRPr lang="en-US" b="0" i="0" dirty="0">
              <a:solidFill>
                <a:srgbClr val="202124"/>
              </a:solidFill>
              <a:effectLst/>
              <a:latin typeface="Arial" panose="020B0604020202020204" pitchFamily="34" charset="0"/>
              <a:cs typeface="Arial" panose="020B0604020202020204" pitchFamily="34" charset="0"/>
            </a:endParaRPr>
          </a:p>
          <a:p>
            <a:pPr marL="0" indent="0">
              <a:buNone/>
            </a:pPr>
            <a:r>
              <a:rPr lang="en-US" b="0" i="0" dirty="0">
                <a:solidFill>
                  <a:srgbClr val="202124"/>
                </a:solidFill>
                <a:effectLst/>
                <a:latin typeface="Arial" panose="020B0604020202020204" pitchFamily="34" charset="0"/>
                <a:cs typeface="Arial" panose="020B0604020202020204" pitchFamily="34" charset="0"/>
              </a:rPr>
              <a:t>The Federal Register is </a:t>
            </a:r>
            <a:r>
              <a:rPr lang="en-US" b="1" i="0" dirty="0">
                <a:solidFill>
                  <a:srgbClr val="202124"/>
                </a:solidFill>
                <a:effectLst/>
                <a:latin typeface="Arial" panose="020B0604020202020204" pitchFamily="34" charset="0"/>
                <a:cs typeface="Arial" panose="020B0604020202020204" pitchFamily="34" charset="0"/>
              </a:rPr>
              <a:t>the official daily publication for rules, proposed rules, and notices of Federal agencies and organizations</a:t>
            </a:r>
            <a:r>
              <a:rPr lang="en-US" b="0" i="0" dirty="0">
                <a:solidFill>
                  <a:srgbClr val="202124"/>
                </a:solidFill>
                <a:effectLst/>
                <a:latin typeface="Arial" panose="020B0604020202020204" pitchFamily="34" charset="0"/>
                <a:cs typeface="Arial" panose="020B0604020202020204" pitchFamily="34" charset="0"/>
              </a:rPr>
              <a:t>, as well as executive orders and other presidential documents.</a:t>
            </a:r>
          </a:p>
          <a:p>
            <a:pPr marL="0" indent="0">
              <a:buNone/>
            </a:pPr>
            <a:endParaRPr lang="en-US" dirty="0">
              <a:solidFill>
                <a:srgbClr val="202124"/>
              </a:solidFill>
              <a:latin typeface="Arial" panose="020B0604020202020204" pitchFamily="34" charset="0"/>
              <a:cs typeface="Arial" panose="020B0604020202020204" pitchFamily="34" charset="0"/>
            </a:endParaRPr>
          </a:p>
          <a:p>
            <a:pPr marL="0" indent="0">
              <a:buNone/>
            </a:pPr>
            <a:r>
              <a:rPr lang="en-US" sz="2800" dirty="0">
                <a:effectLst/>
                <a:latin typeface="Arial" panose="020B0604020202020204" pitchFamily="34" charset="0"/>
                <a:ea typeface="Calibri" panose="020F0502020204030204" pitchFamily="34" charset="0"/>
                <a:cs typeface="Arial" panose="020B0604020202020204" pitchFamily="34" charset="0"/>
              </a:rPr>
              <a:t>Federal Register / Vol. 86, No. 187 / Thursday, September 30, 2021 / Rules and Regulations</a:t>
            </a:r>
          </a:p>
          <a:p>
            <a:pPr marL="0" indent="0">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buNone/>
            </a:pPr>
            <a:r>
              <a:rPr lang="en-US" sz="2800" dirty="0">
                <a:effectLst/>
                <a:latin typeface="Arial" panose="020B0604020202020204" pitchFamily="34" charset="0"/>
                <a:ea typeface="Calibri" panose="020F0502020204030204" pitchFamily="34" charset="0"/>
                <a:cs typeface="Arial" panose="020B0604020202020204" pitchFamily="34" charset="0"/>
              </a:rPr>
              <a:t>From herein it will be referred to as Federal Register or FR</a:t>
            </a:r>
          </a:p>
          <a:p>
            <a:pPr marL="0" indent="0">
              <a:buNone/>
            </a:pPr>
            <a:endParaRPr lang="en-US" dirty="0"/>
          </a:p>
        </p:txBody>
      </p:sp>
      <p:sp>
        <p:nvSpPr>
          <p:cNvPr id="4" name="Slide Number Placeholder 3">
            <a:extLst>
              <a:ext uri="{FF2B5EF4-FFF2-40B4-BE49-F238E27FC236}">
                <a16:creationId xmlns:a16="http://schemas.microsoft.com/office/drawing/2014/main" id="{E74AD46B-3838-4F6F-BADC-AF525E5C6013}"/>
              </a:ext>
            </a:extLst>
          </p:cNvPr>
          <p:cNvSpPr>
            <a:spLocks noGrp="1"/>
          </p:cNvSpPr>
          <p:nvPr>
            <p:ph type="sldNum" sz="quarter" idx="12"/>
          </p:nvPr>
        </p:nvSpPr>
        <p:spPr/>
        <p:txBody>
          <a:bodyPr/>
          <a:lstStyle/>
          <a:p>
            <a:fld id="{E2FB73DA-5FDE-45B5-BAA4-C61223CC44F6}" type="slidenum">
              <a:rPr lang="en-US" smtClean="0"/>
              <a:pPr/>
              <a:t>7</a:t>
            </a:fld>
            <a:endParaRPr lang="en-US" dirty="0"/>
          </a:p>
        </p:txBody>
      </p:sp>
    </p:spTree>
    <p:extLst>
      <p:ext uri="{BB962C8B-B14F-4D97-AF65-F5344CB8AC3E}">
        <p14:creationId xmlns:p14="http://schemas.microsoft.com/office/powerpoint/2010/main" val="21658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D9EC-D01C-4844-A427-09F58E50CACF}"/>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How long does it take?</a:t>
            </a:r>
          </a:p>
        </p:txBody>
      </p:sp>
      <p:sp>
        <p:nvSpPr>
          <p:cNvPr id="3" name="Content Placeholder 2">
            <a:extLst>
              <a:ext uri="{FF2B5EF4-FFF2-40B4-BE49-F238E27FC236}">
                <a16:creationId xmlns:a16="http://schemas.microsoft.com/office/drawing/2014/main" id="{FBD40678-C1AD-4CFE-AF76-533C8DA909DD}"/>
              </a:ext>
            </a:extLst>
          </p:cNvPr>
          <p:cNvSpPr>
            <a:spLocks noGrp="1"/>
          </p:cNvSpPr>
          <p:nvPr>
            <p:ph idx="1"/>
          </p:nvPr>
        </p:nvSpPr>
        <p:spPr>
          <a:xfrm>
            <a:off x="838200" y="1283516"/>
            <a:ext cx="10515600" cy="5209359"/>
          </a:xfrm>
        </p:spPr>
        <p:txBody>
          <a:bodyPr>
            <a:normAutofit/>
          </a:bodyPr>
          <a:lstStyle/>
          <a:p>
            <a:pPr marL="0" indent="0">
              <a:buNone/>
            </a:pPr>
            <a:endPar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On October 15, 2019, VA published the proposed rule for Schedule of Rating Disabilities; The Genitourinary Diseases and Conditions in the </a:t>
            </a:r>
            <a:r>
              <a:rPr lang="en-US"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Federal Register</a:t>
            </a:r>
            <a:r>
              <a:rPr lang="en-US" i="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r>
              <a:rPr lang="en-US"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VA received 12 comments during the 60-day comment period. VA appreciates the comments submitted in response to the proposed rule. Based on the rationale stated in the proposed rule and in this document, the proposed rule is adopted as a final rule with minor changes noted.  The effective date November 14, 2021.</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D72B4CE-2988-4492-A8D0-01CE4C4DF1C7}"/>
              </a:ext>
            </a:extLst>
          </p:cNvPr>
          <p:cNvSpPr>
            <a:spLocks noGrp="1"/>
          </p:cNvSpPr>
          <p:nvPr>
            <p:ph type="sldNum" sz="quarter" idx="12"/>
          </p:nvPr>
        </p:nvSpPr>
        <p:spPr/>
        <p:txBody>
          <a:bodyPr/>
          <a:lstStyle/>
          <a:p>
            <a:fld id="{E2FB73DA-5FDE-45B5-BAA4-C61223CC44F6}" type="slidenum">
              <a:rPr lang="en-US" smtClean="0"/>
              <a:pPr/>
              <a:t>8</a:t>
            </a:fld>
            <a:endParaRPr lang="en-US" dirty="0"/>
          </a:p>
        </p:txBody>
      </p:sp>
    </p:spTree>
    <p:extLst>
      <p:ext uri="{BB962C8B-B14F-4D97-AF65-F5344CB8AC3E}">
        <p14:creationId xmlns:p14="http://schemas.microsoft.com/office/powerpoint/2010/main" val="235798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6F376-378E-44C0-ABFB-0D37C171C5EB}"/>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Why read the Federal Register?</a:t>
            </a:r>
          </a:p>
        </p:txBody>
      </p:sp>
      <p:sp>
        <p:nvSpPr>
          <p:cNvPr id="3" name="Content Placeholder 2">
            <a:extLst>
              <a:ext uri="{FF2B5EF4-FFF2-40B4-BE49-F238E27FC236}">
                <a16:creationId xmlns:a16="http://schemas.microsoft.com/office/drawing/2014/main" id="{80790EC9-EDA0-4DC6-B11F-352A674A8182}"/>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It is helpful to read through the rationale and comments posted in the Federal Register because: </a:t>
            </a:r>
          </a:p>
          <a:p>
            <a:endParaRPr lang="en-US" dirty="0">
              <a:latin typeface="Arial" panose="020B0604020202020204" pitchFamily="34" charset="0"/>
              <a:cs typeface="Arial" panose="020B0604020202020204" pitchFamily="34" charset="0"/>
            </a:endParaRPr>
          </a:p>
          <a:p>
            <a:pPr>
              <a:lnSpc>
                <a:spcPct val="107000"/>
              </a:lnSpc>
              <a:spcBef>
                <a:spcPts val="0"/>
              </a:spcBef>
            </a:pPr>
            <a:r>
              <a:rPr lang="en-US" dirty="0">
                <a:latin typeface="Arial" panose="020B0604020202020204" pitchFamily="34" charset="0"/>
                <a:cs typeface="Arial" panose="020B0604020202020204" pitchFamily="34" charset="0"/>
              </a:rPr>
              <a:t>   Explains t</a:t>
            </a:r>
            <a:r>
              <a:rPr lang="en-US" dirty="0">
                <a:effectLst/>
                <a:latin typeface="Arial" panose="020B0604020202020204" pitchFamily="34" charset="0"/>
                <a:ea typeface="Calibri" panose="020F0502020204030204" pitchFamily="34" charset="0"/>
                <a:cs typeface="Arial" panose="020B0604020202020204" pitchFamily="34" charset="0"/>
              </a:rPr>
              <a:t>he rationale behind a change</a:t>
            </a:r>
          </a:p>
          <a:p>
            <a:pPr marL="0" marR="0" lvl="0" indent="0">
              <a:lnSpc>
                <a:spcPct val="107000"/>
              </a:lnSpc>
              <a:spcBef>
                <a:spcPts val="0"/>
              </a:spcBef>
              <a:spcAft>
                <a:spcPts val="0"/>
              </a:spcAf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r>
              <a:rPr lang="en-US" dirty="0">
                <a:effectLst/>
                <a:latin typeface="Arial" panose="020B0604020202020204" pitchFamily="34" charset="0"/>
                <a:ea typeface="Calibri" panose="020F0502020204030204" pitchFamily="34" charset="0"/>
                <a:cs typeface="Arial" panose="020B0604020202020204" pitchFamily="34" charset="0"/>
              </a:rPr>
              <a:t>   Includes input provided by interested parties</a:t>
            </a:r>
          </a:p>
          <a:p>
            <a:pPr marL="0" marR="0" lvl="0" indent="0">
              <a:lnSpc>
                <a:spcPct val="107000"/>
              </a:lnSpc>
              <a:spcBef>
                <a:spcPts val="0"/>
              </a:spcBef>
              <a:spcAft>
                <a:spcPts val="800"/>
              </a:spcAft>
              <a:buNone/>
            </a:pPr>
            <a:endParaRPr lang="en-US"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   May answer your questions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213AD43C-A0A2-49C9-99BE-4C1CB5053729}"/>
              </a:ext>
            </a:extLst>
          </p:cNvPr>
          <p:cNvSpPr>
            <a:spLocks noGrp="1"/>
          </p:cNvSpPr>
          <p:nvPr>
            <p:ph type="sldNum" sz="quarter" idx="12"/>
          </p:nvPr>
        </p:nvSpPr>
        <p:spPr/>
        <p:txBody>
          <a:bodyPr/>
          <a:lstStyle/>
          <a:p>
            <a:fld id="{E2FB73DA-5FDE-45B5-BAA4-C61223CC44F6}" type="slidenum">
              <a:rPr lang="en-US" smtClean="0"/>
              <a:pPr/>
              <a:t>9</a:t>
            </a:fld>
            <a:endParaRPr lang="en-US" dirty="0"/>
          </a:p>
        </p:txBody>
      </p:sp>
    </p:spTree>
    <p:extLst>
      <p:ext uri="{BB962C8B-B14F-4D97-AF65-F5344CB8AC3E}">
        <p14:creationId xmlns:p14="http://schemas.microsoft.com/office/powerpoint/2010/main" val="404174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18450</TotalTime>
  <Words>1625</Words>
  <Application>Microsoft Office PowerPoint</Application>
  <PresentationFormat>Widescreen</PresentationFormat>
  <Paragraphs>243</Paragraphs>
  <Slides>36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36</vt:i4>
      </vt:variant>
    </vt:vector>
  </HeadingPairs>
  <TitlesOfParts>
    <vt:vector size="44" baseType="lpstr">
      <vt:lpstr>Arial</vt:lpstr>
      <vt:lpstr>Calibri</vt:lpstr>
      <vt:lpstr>Calibri Light</vt:lpstr>
      <vt:lpstr>Roboto</vt:lpstr>
      <vt:lpstr>Times New Roman</vt:lpstr>
      <vt:lpstr>Custom Design</vt:lpstr>
      <vt:lpstr>Office Theme</vt:lpstr>
      <vt:lpstr>1_Custom Design</vt:lpstr>
      <vt:lpstr>PowerPoint Presentation</vt:lpstr>
      <vt:lpstr>What you need</vt:lpstr>
      <vt:lpstr>GOAL</vt:lpstr>
      <vt:lpstr>REFERENCES</vt:lpstr>
      <vt:lpstr>TOPICS</vt:lpstr>
      <vt:lpstr>I.  FEDERAL REGISTER</vt:lpstr>
      <vt:lpstr>PowerPoint Presentation</vt:lpstr>
      <vt:lpstr>How long does it take?</vt:lpstr>
      <vt:lpstr>Why read the Federal Register?</vt:lpstr>
      <vt:lpstr>Review the Federal Register changes  to Genitourinary System</vt:lpstr>
      <vt:lpstr>II.  GENERAL CHANGES </vt:lpstr>
      <vt:lpstr>PowerPoint Presentation</vt:lpstr>
      <vt:lpstr>III.  Changes to CFR 4.115a</vt:lpstr>
      <vt:lpstr>PowerPoint Presentation</vt:lpstr>
      <vt:lpstr>PowerPoint Presentation</vt:lpstr>
      <vt:lpstr>PowerPoint Presentation</vt:lpstr>
      <vt:lpstr>EXAMPLE</vt:lpstr>
      <vt:lpstr>PowerPoint Presentation</vt:lpstr>
      <vt:lpstr>EXAMPLE </vt:lpstr>
      <vt:lpstr>IV.  Changes to CFR 4.115b</vt:lpstr>
      <vt:lpstr>PowerPoint Presentation</vt:lpstr>
      <vt:lpstr>PowerPoint Presentation</vt:lpstr>
      <vt:lpstr>PowerPoint Presentation</vt:lpstr>
      <vt:lpstr>PowerPoint Presentation</vt:lpstr>
      <vt:lpstr>PowerPoint Presentation</vt:lpstr>
      <vt:lpstr>PowerPoint Presentation</vt:lpstr>
      <vt:lpstr>EXAMPLE</vt:lpstr>
      <vt:lpstr>V.  Guidance</vt:lpstr>
      <vt:lpstr>PowerPoint Presentation</vt:lpstr>
      <vt:lpstr>PowerPoint Presentation</vt:lpstr>
      <vt:lpstr>Additionally</vt:lpstr>
      <vt:lpstr>VI. Class Exercise</vt:lpstr>
      <vt:lpstr>VII. Glossary</vt:lpstr>
      <vt:lpstr>PowerPoint Presentation</vt:lpstr>
      <vt:lpstr>EVALUATION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85</cp:revision>
  <cp:lastPrinted>2021-11-02T21:02:02Z</cp:lastPrinted>
  <dcterms:created xsi:type="dcterms:W3CDTF">2018-09-13T15:53:27Z</dcterms:created>
  <dcterms:modified xsi:type="dcterms:W3CDTF">2021-11-05T13:13:35Z</dcterms:modified>
</cp:coreProperties>
</file>