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2.xml" ContentType="application/vnd.openxmlformats-officedocument.theme+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notesSlides/notesSlide2.xml" ContentType="application/vnd.openxmlformats-officedocument.presentationml.notesSlide+xml"/>
  <Override PartName="/ppt/tags/tag16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4"/>
  </p:sldMasterIdLst>
  <p:notesMasterIdLst>
    <p:notesMasterId r:id="rId25"/>
  </p:notesMasterIdLst>
  <p:sldIdLst>
    <p:sldId id="280" r:id="rId5"/>
    <p:sldId id="482" r:id="rId6"/>
    <p:sldId id="406" r:id="rId7"/>
    <p:sldId id="402" r:id="rId8"/>
    <p:sldId id="347" r:id="rId9"/>
    <p:sldId id="340" r:id="rId10"/>
    <p:sldId id="404" r:id="rId11"/>
    <p:sldId id="335" r:id="rId12"/>
    <p:sldId id="483" r:id="rId13"/>
    <p:sldId id="332" r:id="rId14"/>
    <p:sldId id="329" r:id="rId15"/>
    <p:sldId id="330" r:id="rId16"/>
    <p:sldId id="328" r:id="rId17"/>
    <p:sldId id="341" r:id="rId18"/>
    <p:sldId id="336" r:id="rId19"/>
    <p:sldId id="342" r:id="rId20"/>
    <p:sldId id="346" r:id="rId21"/>
    <p:sldId id="334" r:id="rId22"/>
    <p:sldId id="407" r:id="rId23"/>
    <p:sldId id="35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64">
          <p15:clr>
            <a:srgbClr val="A4A3A4"/>
          </p15:clr>
        </p15:guide>
        <p15:guide id="3" orient="horz" pos="3888">
          <p15:clr>
            <a:srgbClr val="A4A3A4"/>
          </p15:clr>
        </p15:guide>
        <p15:guide id="4" orient="horz" pos="3658">
          <p15:clr>
            <a:srgbClr val="A4A3A4"/>
          </p15:clr>
        </p15:guide>
        <p15:guide id="5" pos="3840">
          <p15:clr>
            <a:srgbClr val="A4A3A4"/>
          </p15:clr>
        </p15:guide>
        <p15:guide id="6" pos="305">
          <p15:clr>
            <a:srgbClr val="A4A3A4"/>
          </p15:clr>
        </p15:guide>
        <p15:guide id="7" pos="74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spamer, Christine A" initials="ECA" lastIdx="12" clrIdx="0">
    <p:extLst>
      <p:ext uri="{19B8F6BF-5375-455C-9EA6-DF929625EA0E}">
        <p15:presenceInfo xmlns:p15="http://schemas.microsoft.com/office/powerpoint/2012/main" userId="S::christine.erspamer@optum.com::935aca77-27b2-4e13-bcaa-71781df0f5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722"/>
    <a:srgbClr val="D0D0CE"/>
    <a:srgbClr val="B1B3B3"/>
    <a:srgbClr val="888B8D"/>
    <a:srgbClr val="63666A"/>
    <a:srgbClr val="739600"/>
    <a:srgbClr val="A22B38"/>
    <a:srgbClr val="F2AA00"/>
    <a:srgbClr val="FFFFFF"/>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4748" autoAdjust="0"/>
  </p:normalViewPr>
  <p:slideViewPr>
    <p:cSldViewPr snapToGrid="0">
      <p:cViewPr varScale="1">
        <p:scale>
          <a:sx n="62" d="100"/>
          <a:sy n="62" d="100"/>
        </p:scale>
        <p:origin x="692" y="56"/>
      </p:cViewPr>
      <p:guideLst>
        <p:guide orient="horz" pos="2160"/>
        <p:guide orient="horz" pos="4164"/>
        <p:guide orient="horz" pos="3888"/>
        <p:guide orient="horz" pos="3658"/>
        <p:guide pos="3840"/>
        <p:guide pos="305"/>
        <p:guide pos="7443"/>
      </p:guideLst>
    </p:cSldViewPr>
  </p:slid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59E1-8A92-412E-9FFC-46DC2A12AD11}" type="datetimeFigureOut">
              <a:rPr lang="en-US" smtClean="0"/>
              <a:t>11/12/2021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AA27-3892-4360-B986-D6B124C223BF}" type="slidenum">
              <a:rPr lang="en-US" smtClean="0"/>
              <a:t>‹#›</a:t>
            </a:fld>
            <a:endParaRPr lang="en-US" dirty="0"/>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1AA27-3892-4360-B986-D6B124C223BF}" type="slidenum">
              <a:rPr lang="en-US" smtClean="0"/>
              <a:t>1</a:t>
            </a:fld>
            <a:endParaRPr lang="en-US" dirty="0"/>
          </a:p>
        </p:txBody>
      </p:sp>
    </p:spTree>
    <p:extLst>
      <p:ext uri="{BB962C8B-B14F-4D97-AF65-F5344CB8AC3E}">
        <p14:creationId xmlns:p14="http://schemas.microsoft.com/office/powerpoint/2010/main" val="402784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12</a:t>
            </a:fld>
            <a:endParaRPr lang="en-US"/>
          </a:p>
        </p:txBody>
      </p:sp>
    </p:spTree>
    <p:extLst>
      <p:ext uri="{BB962C8B-B14F-4D97-AF65-F5344CB8AC3E}">
        <p14:creationId xmlns:p14="http://schemas.microsoft.com/office/powerpoint/2010/main" val="97348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13</a:t>
            </a:fld>
            <a:endParaRPr lang="en-US"/>
          </a:p>
        </p:txBody>
      </p:sp>
    </p:spTree>
    <p:extLst>
      <p:ext uri="{BB962C8B-B14F-4D97-AF65-F5344CB8AC3E}">
        <p14:creationId xmlns:p14="http://schemas.microsoft.com/office/powerpoint/2010/main" val="346534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14</a:t>
            </a:fld>
            <a:endParaRPr lang="en-US"/>
          </a:p>
        </p:txBody>
      </p:sp>
    </p:spTree>
    <p:extLst>
      <p:ext uri="{BB962C8B-B14F-4D97-AF65-F5344CB8AC3E}">
        <p14:creationId xmlns:p14="http://schemas.microsoft.com/office/powerpoint/2010/main" val="294747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17</a:t>
            </a:fld>
            <a:endParaRPr lang="en-US" dirty="0"/>
          </a:p>
        </p:txBody>
      </p:sp>
    </p:spTree>
    <p:extLst>
      <p:ext uri="{BB962C8B-B14F-4D97-AF65-F5344CB8AC3E}">
        <p14:creationId xmlns:p14="http://schemas.microsoft.com/office/powerpoint/2010/main" val="414193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18</a:t>
            </a:fld>
            <a:endParaRPr lang="en-US"/>
          </a:p>
        </p:txBody>
      </p:sp>
    </p:spTree>
    <p:extLst>
      <p:ext uri="{BB962C8B-B14F-4D97-AF65-F5344CB8AC3E}">
        <p14:creationId xmlns:p14="http://schemas.microsoft.com/office/powerpoint/2010/main" val="408387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1036" indent="-331036">
              <a:lnSpc>
                <a:spcPct val="115000"/>
              </a:lnSpc>
              <a:buFont typeface="Symbol" panose="05050102010706020507" pitchFamily="18" charset="2"/>
              <a:buChar char=""/>
            </a:pPr>
            <a:r>
              <a:rPr lang="en-US">
                <a:latin typeface="Arial" panose="020B0604020202020204" pitchFamily="34" charset="0"/>
                <a:ea typeface="Calibri" panose="020F0502020204030204" pitchFamily="34" charset="0"/>
                <a:cs typeface="Times New Roman" panose="02020603050405020304" pitchFamily="18" charset="0"/>
              </a:rPr>
              <a:t>Good afternoon, everyone</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331036" indent="-331036">
              <a:lnSpc>
                <a:spcPct val="115000"/>
              </a:lnSpc>
              <a:buFont typeface="Symbol" panose="05050102010706020507" pitchFamily="18" charset="2"/>
              <a:buChar char=""/>
            </a:pPr>
            <a:r>
              <a:rPr lang="en-US">
                <a:latin typeface="Arial" panose="020B0604020202020204" pitchFamily="34" charset="0"/>
                <a:ea typeface="Calibri" panose="020F0502020204030204" pitchFamily="34" charset="0"/>
                <a:cs typeface="Times New Roman" panose="02020603050405020304" pitchFamily="18" charset="0"/>
              </a:rPr>
              <a:t>Intro of each leader (I am Ed/Christine/Brian)</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331036" indent="-331036">
              <a:lnSpc>
                <a:spcPct val="115000"/>
              </a:lnSpc>
              <a:buFont typeface="Symbol" panose="05050102010706020507" pitchFamily="18" charset="2"/>
              <a:buChar char=""/>
            </a:pPr>
            <a:r>
              <a:rPr lang="en-US">
                <a:latin typeface="Arial" panose="020B0604020202020204" pitchFamily="34" charset="0"/>
                <a:ea typeface="Calibri" panose="020F0502020204030204" pitchFamily="34" charset="0"/>
                <a:cs typeface="Times New Roman" panose="02020603050405020304" pitchFamily="18" charset="0"/>
              </a:rPr>
              <a:t>Thank you for joining us for our this All Hands meeting </a:t>
            </a:r>
          </a:p>
          <a:p>
            <a:pPr marL="331036" indent="-331036">
              <a:lnSpc>
                <a:spcPct val="115000"/>
              </a:lnSpc>
              <a:buFont typeface="Symbol" panose="05050102010706020507" pitchFamily="18" charset="2"/>
              <a:buChar char=""/>
            </a:pPr>
            <a:r>
              <a:rPr lang="en-US">
                <a:latin typeface="Arial" panose="020B0604020202020204" pitchFamily="34" charset="0"/>
                <a:ea typeface="Calibri" panose="020F0502020204030204" pitchFamily="34" charset="0"/>
                <a:cs typeface="Times New Roman" panose="02020603050405020304" pitchFamily="18" charset="0"/>
              </a:rPr>
              <a:t>1-2</a:t>
            </a:r>
            <a:r>
              <a:rPr lang="en-US" baseline="0">
                <a:latin typeface="Arial" panose="020B0604020202020204" pitchFamily="34" charset="0"/>
                <a:ea typeface="Calibri" panose="020F0502020204030204" pitchFamily="34" charset="0"/>
                <a:cs typeface="Times New Roman" panose="02020603050405020304" pitchFamily="18" charset="0"/>
              </a:rPr>
              <a:t> minutes Town</a:t>
            </a:r>
            <a:endParaRPr lang="en-US" sz="1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0E807B22-4F98-4A3A-B48F-E22F6A20D1FF}" type="slidenum">
              <a:rPr lang="en-US" smtClean="0"/>
              <a:t>2</a:t>
            </a:fld>
            <a:endParaRPr lang="en-US"/>
          </a:p>
        </p:txBody>
      </p:sp>
    </p:spTree>
    <p:extLst>
      <p:ext uri="{BB962C8B-B14F-4D97-AF65-F5344CB8AC3E}">
        <p14:creationId xmlns:p14="http://schemas.microsoft.com/office/powerpoint/2010/main" val="233301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1AA27-3892-4360-B986-D6B124C223BF}" type="slidenum">
              <a:rPr lang="en-US" smtClean="0"/>
              <a:t>4</a:t>
            </a:fld>
            <a:endParaRPr lang="en-US"/>
          </a:p>
        </p:txBody>
      </p:sp>
    </p:spTree>
    <p:extLst>
      <p:ext uri="{BB962C8B-B14F-4D97-AF65-F5344CB8AC3E}">
        <p14:creationId xmlns:p14="http://schemas.microsoft.com/office/powerpoint/2010/main" val="243166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DBQ REFERENCE: https://www.benefits.va.gov/compensation/dbq_publicdbqs.asp</a:t>
            </a:r>
          </a:p>
        </p:txBody>
      </p:sp>
      <p:sp>
        <p:nvSpPr>
          <p:cNvPr id="4" name="Slide Number Placeholder 3"/>
          <p:cNvSpPr>
            <a:spLocks noGrp="1"/>
          </p:cNvSpPr>
          <p:nvPr>
            <p:ph type="sldNum" sz="quarter" idx="5"/>
          </p:nvPr>
        </p:nvSpPr>
        <p:spPr/>
        <p:txBody>
          <a:bodyPr/>
          <a:lstStyle/>
          <a:p>
            <a:fld id="{71B1AA27-3892-4360-B986-D6B124C223BF}" type="slidenum">
              <a:rPr lang="en-US" smtClean="0"/>
              <a:t>5</a:t>
            </a:fld>
            <a:endParaRPr lang="en-US" dirty="0"/>
          </a:p>
        </p:txBody>
      </p:sp>
    </p:spTree>
    <p:extLst>
      <p:ext uri="{BB962C8B-B14F-4D97-AF65-F5344CB8AC3E}">
        <p14:creationId xmlns:p14="http://schemas.microsoft.com/office/powerpoint/2010/main" val="274244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B1AA27-3892-4360-B986-D6B124C223BF}" type="slidenum">
              <a:rPr lang="en-US" smtClean="0"/>
              <a:t>6</a:t>
            </a:fld>
            <a:endParaRPr lang="en-US"/>
          </a:p>
        </p:txBody>
      </p:sp>
    </p:spTree>
    <p:extLst>
      <p:ext uri="{BB962C8B-B14F-4D97-AF65-F5344CB8AC3E}">
        <p14:creationId xmlns:p14="http://schemas.microsoft.com/office/powerpoint/2010/main" val="279116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7</a:t>
            </a:fld>
            <a:endParaRPr lang="en-US"/>
          </a:p>
        </p:txBody>
      </p:sp>
    </p:spTree>
    <p:extLst>
      <p:ext uri="{BB962C8B-B14F-4D97-AF65-F5344CB8AC3E}">
        <p14:creationId xmlns:p14="http://schemas.microsoft.com/office/powerpoint/2010/main" val="245259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8</a:t>
            </a:fld>
            <a:endParaRPr lang="en-US"/>
          </a:p>
        </p:txBody>
      </p:sp>
    </p:spTree>
    <p:extLst>
      <p:ext uri="{BB962C8B-B14F-4D97-AF65-F5344CB8AC3E}">
        <p14:creationId xmlns:p14="http://schemas.microsoft.com/office/powerpoint/2010/main" val="1550235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9</a:t>
            </a:fld>
            <a:endParaRPr lang="en-US"/>
          </a:p>
        </p:txBody>
      </p:sp>
    </p:spTree>
    <p:extLst>
      <p:ext uri="{BB962C8B-B14F-4D97-AF65-F5344CB8AC3E}">
        <p14:creationId xmlns:p14="http://schemas.microsoft.com/office/powerpoint/2010/main" val="338486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F645D-D38D-4B88-AA71-B1D17975A235}" type="slidenum">
              <a:rPr lang="en-US" smtClean="0"/>
              <a:t>10</a:t>
            </a:fld>
            <a:endParaRPr lang="en-US"/>
          </a:p>
        </p:txBody>
      </p:sp>
    </p:spTree>
    <p:extLst>
      <p:ext uri="{BB962C8B-B14F-4D97-AF65-F5344CB8AC3E}">
        <p14:creationId xmlns:p14="http://schemas.microsoft.com/office/powerpoint/2010/main" val="819844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emf"/><Relationship Id="rId5" Type="http://schemas.openxmlformats.org/officeDocument/2006/relationships/image" Target="../media/image13.jpe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1.xml"/><Relationship Id="rId5" Type="http://schemas.openxmlformats.org/officeDocument/2006/relationships/tags" Target="../tags/tag46.xml"/><Relationship Id="rId4" Type="http://schemas.openxmlformats.org/officeDocument/2006/relationships/tags" Target="../tags/tag4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emf"/><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Master" Target="../slideMasters/slideMaster1.xml"/><Relationship Id="rId4" Type="http://schemas.openxmlformats.org/officeDocument/2006/relationships/tags" Target="../tags/tag7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Master" Target="../slideMasters/slideMaster1.xml"/><Relationship Id="rId4" Type="http://schemas.openxmlformats.org/officeDocument/2006/relationships/tags" Target="../tags/tag8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Master" Target="../slideMasters/slideMaster1.xml"/><Relationship Id="rId4" Type="http://schemas.openxmlformats.org/officeDocument/2006/relationships/tags" Target="../tags/tag86.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Master" Target="../slideMasters/slideMaster1.xml"/><Relationship Id="rId4" Type="http://schemas.openxmlformats.org/officeDocument/2006/relationships/tags" Target="../tags/tag9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Master" Target="../slideMasters/slideMaster1.xml"/><Relationship Id="rId4" Type="http://schemas.openxmlformats.org/officeDocument/2006/relationships/tags" Target="../tags/tag9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Master" Target="../slideMasters/slideMaster1.xml"/><Relationship Id="rId4" Type="http://schemas.openxmlformats.org/officeDocument/2006/relationships/tags" Target="../tags/tag98.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Master" Target="../slideMasters/slideMaster1.xml"/><Relationship Id="rId4" Type="http://schemas.openxmlformats.org/officeDocument/2006/relationships/tags" Target="../tags/tag10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Master" Target="../slideMasters/slideMaster1.xml"/><Relationship Id="rId4" Type="http://schemas.openxmlformats.org/officeDocument/2006/relationships/tags" Target="../tags/tag10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emf"/><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1.xml"/><Relationship Id="rId4" Type="http://schemas.openxmlformats.org/officeDocument/2006/relationships/tags" Target="../tags/tag110.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1.xml"/><Relationship Id="rId4" Type="http://schemas.openxmlformats.org/officeDocument/2006/relationships/tags" Target="../tags/tag114.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1.xml"/><Relationship Id="rId4" Type="http://schemas.openxmlformats.org/officeDocument/2006/relationships/tags" Target="../tags/tag11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5.png"/><Relationship Id="rId5" Type="http://schemas.openxmlformats.org/officeDocument/2006/relationships/slideMaster" Target="../slideMasters/slideMaster1.xml"/><Relationship Id="rId4" Type="http://schemas.openxmlformats.org/officeDocument/2006/relationships/tags" Target="../tags/tag12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5.png"/><Relationship Id="rId5" Type="http://schemas.openxmlformats.org/officeDocument/2006/relationships/slideMaster" Target="../slideMasters/slideMaster1.xml"/><Relationship Id="rId4" Type="http://schemas.openxmlformats.org/officeDocument/2006/relationships/tags" Target="../tags/tag126.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5.png"/><Relationship Id="rId5" Type="http://schemas.openxmlformats.org/officeDocument/2006/relationships/slideMaster" Target="../slideMasters/slideMaster1.xml"/><Relationship Id="rId4" Type="http://schemas.openxmlformats.org/officeDocument/2006/relationships/tags" Target="../tags/tag13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emf"/><Relationship Id="rId5" Type="http://schemas.openxmlformats.org/officeDocument/2006/relationships/image" Target="../media/image6.jpeg"/><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3.emf"/><Relationship Id="rId5" Type="http://schemas.openxmlformats.org/officeDocument/2006/relationships/image" Target="../media/image16.png"/><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3.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54.xml"/><Relationship Id="rId4"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155.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3.emf"/><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7.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9.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emf"/><Relationship Id="rId5" Type="http://schemas.openxmlformats.org/officeDocument/2006/relationships/image" Target="../media/image10.jpe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image" Target="../media/image11.jpe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Business 1">
    <p:spTree>
      <p:nvGrpSpPr>
        <p:cNvPr id="1" name=""/>
        <p:cNvGrpSpPr/>
        <p:nvPr/>
      </p:nvGrpSpPr>
      <p:grpSpPr>
        <a:xfrm>
          <a:off x="0" y="0"/>
          <a:ext cx="0" cy="0"/>
          <a:chOff x="0" y="0"/>
          <a:chExt cx="0" cy="0"/>
        </a:xfrm>
      </p:grpSpPr>
      <p:pic>
        <p:nvPicPr>
          <p:cNvPr id="1027" name="Picture 3" descr="C:\Users\cbarthol\Desktop\Charlotte Work\Tools\PPT\Empower\2019 PPT cover images\women-shaking-hands-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34"/>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gray">
          <a:xfrm>
            <a:off x="0" y="-233"/>
            <a:ext cx="11117029"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sp>
        <p:nvSpPr>
          <p:cNvPr id="6"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5" name="Rectangle 4"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20" name="Picture 3" descr="C:\Users\cbarthol\Desktop\Charlotte Work\Tools\PPT\Empower\New Logos\OptumServe(TM)_RGB.emf"/>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20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Veteran 1">
    <p:spTree>
      <p:nvGrpSpPr>
        <p:cNvPr id="1" name=""/>
        <p:cNvGrpSpPr/>
        <p:nvPr/>
      </p:nvGrpSpPr>
      <p:grpSpPr>
        <a:xfrm>
          <a:off x="0" y="0"/>
          <a:ext cx="0" cy="0"/>
          <a:chOff x="0" y="0"/>
          <a:chExt cx="0" cy="0"/>
        </a:xfrm>
      </p:grpSpPr>
      <p:pic>
        <p:nvPicPr>
          <p:cNvPr id="10242" name="Picture 2" descr="C:\Users\cbarthol\Desktop\Charlotte Work\Tools\PPT\Empower\2019 PPT cover images\10-military-navy-man-doctor-16x9.jp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1"/>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196DEA0A-C16C-EB48-B3BF-4138CEEB48D0}"/>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1902E119-2C72-1544-A311-B46CEEF010B8}"/>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0F694551-DA73-A440-95B3-2CF277626843}"/>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spTree>
    <p:extLst>
      <p:ext uri="{BB962C8B-B14F-4D97-AF65-F5344CB8AC3E}">
        <p14:creationId xmlns:p14="http://schemas.microsoft.com/office/powerpoint/2010/main" val="62026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 Veteran 1">
    <p:spTree>
      <p:nvGrpSpPr>
        <p:cNvPr id="1" name=""/>
        <p:cNvGrpSpPr/>
        <p:nvPr/>
      </p:nvGrpSpPr>
      <p:grpSpPr>
        <a:xfrm>
          <a:off x="0" y="0"/>
          <a:ext cx="0" cy="0"/>
          <a:chOff x="0" y="0"/>
          <a:chExt cx="0" cy="0"/>
        </a:xfrm>
      </p:grpSpPr>
      <p:pic>
        <p:nvPicPr>
          <p:cNvPr id="11" name="Picture 3" descr="C:\Users\cbarthol\Desktop\Charlotte Work\Projects\WF1418275 AHIMA 2019 Booth\bridge lights.jpg">
            <a:extLst>
              <a:ext uri="{FF2B5EF4-FFF2-40B4-BE49-F238E27FC236}">
                <a16:creationId xmlns:a16="http://schemas.microsoft.com/office/drawing/2014/main" id="{AA091B80-98CA-4B43-B7C1-7F83A66098C4}"/>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flipH="1">
            <a:off x="0" y="9428"/>
            <a:ext cx="12188952" cy="685799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67660"/>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196DEA0A-C16C-EB48-B3BF-4138CEEB48D0}"/>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1902E119-2C72-1544-A311-B46CEEF010B8}"/>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0F694551-DA73-A440-95B3-2CF277626843}"/>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13CC4D90-CBBB-9D44-A8EF-120C5D2760A7}"/>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3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Customiz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a:noFill/>
        </p:spPr>
        <p:txBody>
          <a:bodyPr/>
          <a:lstStyle>
            <a:lvl1pPr algn="r">
              <a:defRPr/>
            </a:lvl1pPr>
          </a:lstStyle>
          <a:p>
            <a:endParaRPr lang="en-US" dirty="0"/>
          </a:p>
        </p:txBody>
      </p:sp>
      <p:sp>
        <p:nvSpPr>
          <p:cNvPr id="14" name="Text Placeholder 3"/>
          <p:cNvSpPr>
            <a:spLocks noGrp="1"/>
          </p:cNvSpPr>
          <p:nvPr>
            <p:ph type="body" sz="quarter" idx="16" hasCustomPrompt="1"/>
          </p:nvPr>
        </p:nvSpPr>
        <p:spPr bwMode="gray">
          <a:xfrm>
            <a:off x="-1" y="-5893"/>
            <a:ext cx="11946577" cy="6858000"/>
          </a:xfr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lvl1pPr>
              <a:defRPr lang="en-US" sz="2000" dirty="0">
                <a:gradFill>
                  <a:gsLst>
                    <a:gs pos="0">
                      <a:srgbClr val="FFFFFF"/>
                    </a:gs>
                    <a:gs pos="100000">
                      <a:srgbClr val="FFFFFF"/>
                    </a:gs>
                  </a:gsLst>
                  <a:lin ang="5400000" scaled="0"/>
                </a:gradFill>
              </a:defRPr>
            </a:lvl1pPr>
          </a:lstStyle>
          <a:p>
            <a:pPr lvl="0" algn="ctr" defTabSz="914196" fontAlgn="base">
              <a:spcBef>
                <a:spcPct val="0"/>
              </a:spcBef>
              <a:spcAft>
                <a:spcPct val="0"/>
              </a:spcAft>
            </a:pPr>
            <a:r>
              <a:rPr lang="en-US" dirty="0"/>
              <a:t> </a:t>
            </a:r>
          </a:p>
        </p:txBody>
      </p:sp>
      <p:sp>
        <p:nvSpPr>
          <p:cNvPr id="34" name="MIO_LOGOPLACEHOLDER#LowerLeftMediumWide" hidden="1"/>
          <p:cNvSpPr/>
          <p:nvPr userDrawn="1"/>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20" name="Rectangle 19" hidden="1"/>
          <p:cNvSpPr/>
          <p:nvPr userDrawn="1">
            <p:custDataLst>
              <p:tags r:id="rId1"/>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Title">
            <a:extLst>
              <a:ext uri="{FF2B5EF4-FFF2-40B4-BE49-F238E27FC236}">
                <a16:creationId xmlns:a16="http://schemas.microsoft.com/office/drawing/2014/main" id="{46E1D229-8DC9-464D-8C9F-6630FB2E5489}"/>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2" name="Subtitle">
            <a:extLst>
              <a:ext uri="{FF2B5EF4-FFF2-40B4-BE49-F238E27FC236}">
                <a16:creationId xmlns:a16="http://schemas.microsoft.com/office/drawing/2014/main" id="{494F077A-956F-0D4F-9CB6-4735D30129B6}"/>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3" name="Date">
            <a:extLst>
              <a:ext uri="{FF2B5EF4-FFF2-40B4-BE49-F238E27FC236}">
                <a16:creationId xmlns:a16="http://schemas.microsoft.com/office/drawing/2014/main" id="{E7C45D8B-FD57-504A-B02A-6C63E2C64FD0}"/>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5" name="Picture 3" descr="C:\Users\cbarthol\Desktop\Charlotte Work\Tools\PPT\Empower\New Logos\OptumServe(TM)_RGB.emf">
            <a:extLst>
              <a:ext uri="{FF2B5EF4-FFF2-40B4-BE49-F238E27FC236}">
                <a16:creationId xmlns:a16="http://schemas.microsoft.com/office/drawing/2014/main" id="{E7EA8973-15A4-3540-B33A-47633D8F3E79}"/>
              </a:ext>
            </a:extLst>
          </p:cNvPr>
          <p:cNvPicPr>
            <a:picLocks noChangeAspect="1" noChangeArrowheads="1"/>
          </p:cNvPicPr>
          <p:nvPr userDrawn="1">
            <p:custDataLst>
              <p:tags r:id="rId2"/>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07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Bullets/content"/>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4" name="Date Placeholder 3"/>
          <p:cNvSpPr>
            <a:spLocks noGrp="1"/>
          </p:cNvSpPr>
          <p:nvPr>
            <p:ph type="dt" sz="half" idx="14"/>
          </p:nvPr>
        </p:nvSpPr>
        <p:spPr/>
        <p:txBody>
          <a:bodyPr/>
          <a:lstStyle/>
          <a:p>
            <a:fld id="{A403D681-3CBD-464D-AE52-5131D494176A}" type="datetime1">
              <a:rPr lang="en-US" smtClean="0"/>
              <a:t>11/12/2021</a:t>
            </a:fld>
            <a:endParaRPr lang="en-US" dirty="0"/>
          </a:p>
        </p:txBody>
      </p:sp>
      <p:sp>
        <p:nvSpPr>
          <p:cNvPr id="6" name="Footer Placeholder 5"/>
          <p:cNvSpPr>
            <a:spLocks noGrp="1"/>
          </p:cNvSpPr>
          <p:nvPr>
            <p:ph type="ftr" sz="quarter" idx="15"/>
          </p:nvPr>
        </p:nvSpPr>
        <p:spPr/>
        <p:txBody>
          <a:bodyPr/>
          <a:lstStyle/>
          <a:p>
            <a:pPr algn="r"/>
            <a:r>
              <a:rPr lang="en-US"/>
              <a:t>© 2020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dirty="0"/>
          </a:p>
        </p:txBody>
      </p:sp>
      <p:sp>
        <p:nvSpPr>
          <p:cNvPr id="13" name="Subtitle">
            <a:extLst>
              <a:ext uri="{FF2B5EF4-FFF2-40B4-BE49-F238E27FC236}">
                <a16:creationId xmlns:a16="http://schemas.microsoft.com/office/drawing/2014/main" id="{90AC3B1B-5208-A247-ABAE-6E430148ECB9}"/>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16272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AE4CA5-981B-244D-A380-F41D3B7B844F}"/>
              </a:ext>
            </a:extLst>
          </p:cNvPr>
          <p:cNvGrpSpPr/>
          <p:nvPr userDrawn="1"/>
        </p:nvGrpSpPr>
        <p:grpSpPr>
          <a:xfrm>
            <a:off x="0" y="0"/>
            <a:ext cx="12192000" cy="6858000"/>
            <a:chOff x="899768" y="1392900"/>
            <a:chExt cx="5089221" cy="4703807"/>
          </a:xfrm>
        </p:grpSpPr>
        <p:sp>
          <p:nvSpPr>
            <p:cNvPr id="15" name="Rectangle 14">
              <a:extLst>
                <a:ext uri="{FF2B5EF4-FFF2-40B4-BE49-F238E27FC236}">
                  <a16:creationId xmlns:a16="http://schemas.microsoft.com/office/drawing/2014/main" id="{447694D0-D680-9B40-86D0-B6929B984D80}"/>
                </a:ext>
              </a:extLst>
            </p:cNvPr>
            <p:cNvSpPr/>
            <p:nvPr/>
          </p:nvSpPr>
          <p:spPr>
            <a:xfrm rot="16200000">
              <a:off x="1092476" y="1200194"/>
              <a:ext cx="4703806" cy="5089220"/>
            </a:xfrm>
            <a:prstGeom prst="rect">
              <a:avLst/>
            </a:prstGeom>
            <a:gradFill>
              <a:gsLst>
                <a:gs pos="85000">
                  <a:schemeClr val="bg1"/>
                </a:gs>
                <a:gs pos="15000">
                  <a:schemeClr val="bg1"/>
                </a:gs>
                <a:gs pos="0">
                  <a:schemeClr val="bg1">
                    <a:lumMod val="95000"/>
                    <a:alpha val="75000"/>
                  </a:schemeClr>
                </a:gs>
                <a:gs pos="100000">
                  <a:schemeClr val="bg1">
                    <a:lumMod val="95000"/>
                    <a:alpha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16" name="Rectangle 15">
              <a:extLst>
                <a:ext uri="{FF2B5EF4-FFF2-40B4-BE49-F238E27FC236}">
                  <a16:creationId xmlns:a16="http://schemas.microsoft.com/office/drawing/2014/main" id="{F4BBDA42-68DA-2046-9218-8D3CA1C382C3}"/>
                </a:ext>
              </a:extLst>
            </p:cNvPr>
            <p:cNvSpPr/>
            <p:nvPr/>
          </p:nvSpPr>
          <p:spPr>
            <a:xfrm rot="10800000">
              <a:off x="899768" y="1392900"/>
              <a:ext cx="5089220" cy="4703806"/>
            </a:xfrm>
            <a:prstGeom prst="rect">
              <a:avLst/>
            </a:prstGeom>
            <a:gradFill>
              <a:gsLst>
                <a:gs pos="100000">
                  <a:schemeClr val="bg1">
                    <a:lumMod val="95000"/>
                    <a:alpha val="6000"/>
                  </a:schemeClr>
                </a:gs>
                <a:gs pos="25000">
                  <a:schemeClr val="bg1">
                    <a:alpha val="10000"/>
                  </a:schemeClr>
                </a:gs>
                <a:gs pos="0">
                  <a:schemeClr val="bg1">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grpSp>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Bullets/content"/>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4" name="Date Placeholder 3"/>
          <p:cNvSpPr>
            <a:spLocks noGrp="1"/>
          </p:cNvSpPr>
          <p:nvPr>
            <p:ph type="dt" sz="half" idx="14"/>
          </p:nvPr>
        </p:nvSpPr>
        <p:spPr/>
        <p:txBody>
          <a:bodyPr/>
          <a:lstStyle/>
          <a:p>
            <a:fld id="{A403D681-3CBD-464D-AE52-5131D494176A}" type="datetime1">
              <a:rPr lang="en-US" smtClean="0"/>
              <a:t>11/12/2021</a:t>
            </a:fld>
            <a:endParaRPr lang="en-US" dirty="0"/>
          </a:p>
        </p:txBody>
      </p:sp>
      <p:sp>
        <p:nvSpPr>
          <p:cNvPr id="6" name="Footer Placeholder 5"/>
          <p:cNvSpPr>
            <a:spLocks noGrp="1"/>
          </p:cNvSpPr>
          <p:nvPr>
            <p:ph type="ftr" sz="quarter" idx="15"/>
          </p:nvPr>
        </p:nvSpPr>
        <p:spPr/>
        <p:txBody>
          <a:bodyPr/>
          <a:lstStyle/>
          <a:p>
            <a:pPr algn="r"/>
            <a:r>
              <a:rPr lang="en-US"/>
              <a:t>© 2020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dirty="0"/>
          </a:p>
        </p:txBody>
      </p:sp>
      <p:pic>
        <p:nvPicPr>
          <p:cNvPr id="17" name="Picture 3" descr="C:\Users\cbarthol\Desktop\Charlotte Work\Tools\PPT\Empower\New Logos\OptumServe(TM)_RGB.emf">
            <a:extLst>
              <a:ext uri="{FF2B5EF4-FFF2-40B4-BE49-F238E27FC236}">
                <a16:creationId xmlns:a16="http://schemas.microsoft.com/office/drawing/2014/main" id="{1F295039-585E-C142-968A-9E0B2F9F81AD}"/>
              </a:ext>
            </a:extLst>
          </p:cNvPr>
          <p:cNvPicPr>
            <a:picLocks noChangeAspect="1" noChangeArrowheads="1"/>
          </p:cNvPicPr>
          <p:nvPr userDrawn="1">
            <p:custDataLst>
              <p:tags r:id="rId5"/>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387541" y="6307667"/>
            <a:ext cx="1437166" cy="302874"/>
          </a:xfrm>
          <a:prstGeom prst="rect">
            <a:avLst/>
          </a:prstGeom>
          <a:noFill/>
          <a:extLst>
            <a:ext uri="{909E8E84-426E-40DD-AFC4-6F175D3DCCD1}">
              <a14:hiddenFill xmlns:a14="http://schemas.microsoft.com/office/drawing/2010/main">
                <a:solidFill>
                  <a:srgbClr val="FFFFFF"/>
                </a:solidFill>
              </a14:hiddenFill>
            </a:ext>
          </a:extLst>
        </p:spPr>
      </p:pic>
      <p:sp>
        <p:nvSpPr>
          <p:cNvPr id="18" name="Subtitle">
            <a:extLst>
              <a:ext uri="{FF2B5EF4-FFF2-40B4-BE49-F238E27FC236}">
                <a16:creationId xmlns:a16="http://schemas.microsoft.com/office/drawing/2014/main" id="{8BEAB9AC-160B-B543-955E-776ABF73EF02}"/>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459078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 subhea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Left"/>
          <p:cNvSpPr>
            <a:spLocks noGrp="1"/>
          </p:cNvSpPr>
          <p:nvPr>
            <p:ph sz="half" idx="1" hasCustomPrompt="1"/>
          </p:nvPr>
        </p:nvSpPr>
        <p:spPr>
          <a:xfrm>
            <a:off x="495300" y="1825625"/>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ight"/>
          <p:cNvSpPr>
            <a:spLocks noGrp="1"/>
          </p:cNvSpPr>
          <p:nvPr>
            <p:ph sz="half" idx="2" hasCustomPrompt="1"/>
          </p:nvPr>
        </p:nvSpPr>
        <p:spPr>
          <a:xfrm>
            <a:off x="6172200" y="1825625"/>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5" name="Date Placeholder 4"/>
          <p:cNvSpPr>
            <a:spLocks noGrp="1"/>
          </p:cNvSpPr>
          <p:nvPr>
            <p:ph type="dt" sz="half" idx="14"/>
          </p:nvPr>
        </p:nvSpPr>
        <p:spPr/>
        <p:txBody>
          <a:bodyPr/>
          <a:lstStyle/>
          <a:p>
            <a:fld id="{B9901D93-C101-4FF2-9A32-0DE0313DF208}" type="datetime1">
              <a:rPr lang="en-US" smtClean="0"/>
              <a:t>11/12/2021</a:t>
            </a:fld>
            <a:endParaRPr lang="en-US" dirty="0"/>
          </a:p>
        </p:txBody>
      </p:sp>
      <p:sp>
        <p:nvSpPr>
          <p:cNvPr id="7" name="Footer Placeholder 6"/>
          <p:cNvSpPr>
            <a:spLocks noGrp="1"/>
          </p:cNvSpPr>
          <p:nvPr>
            <p:ph type="ftr" sz="quarter" idx="15"/>
          </p:nvPr>
        </p:nvSpPr>
        <p:spPr/>
        <p:txBody>
          <a:bodyPr/>
          <a:lstStyle/>
          <a:p>
            <a:pPr algn="r"/>
            <a:r>
              <a:rPr lang="en-US"/>
              <a:t>© 2020 Optum, Inc. All rights reserved. Confidential property of Optum. Do not distribute or reproduce without express permission from Optum.</a:t>
            </a:r>
          </a:p>
        </p:txBody>
      </p:sp>
      <p:sp>
        <p:nvSpPr>
          <p:cNvPr id="9" name="Slide Number Placeholder 8"/>
          <p:cNvSpPr>
            <a:spLocks noGrp="1"/>
          </p:cNvSpPr>
          <p:nvPr>
            <p:ph type="sldNum" sz="quarter" idx="16"/>
          </p:nvPr>
        </p:nvSpPr>
        <p:spPr/>
        <p:txBody>
          <a:bodyPr/>
          <a:lstStyle/>
          <a:p>
            <a:fld id="{901F1369-4AEB-4520-96C0-9F78886180C1}" type="slidenum">
              <a:rPr lang="en-US" smtClean="0"/>
              <a:pPr/>
              <a:t>‹#›</a:t>
            </a:fld>
            <a:endParaRPr lang="en-US" dirty="0"/>
          </a:p>
        </p:txBody>
      </p:sp>
      <p:sp>
        <p:nvSpPr>
          <p:cNvPr id="15" name="Subtitle">
            <a:extLst>
              <a:ext uri="{FF2B5EF4-FFF2-40B4-BE49-F238E27FC236}">
                <a16:creationId xmlns:a16="http://schemas.microsoft.com/office/drawing/2014/main" id="{19B08E27-1BE0-A54E-95D7-545A2CF35794}"/>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935360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3" name="Content L"/>
          <p:cNvSpPr>
            <a:spLocks noGrp="1"/>
          </p:cNvSpPr>
          <p:nvPr>
            <p:ph sz="half" idx="1" hasCustomPrompt="1"/>
          </p:nvPr>
        </p:nvSpPr>
        <p:spPr>
          <a:xfrm>
            <a:off x="495300" y="1825625"/>
            <a:ext cx="5524500"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R"/>
          <p:cNvSpPr>
            <a:spLocks noGrp="1"/>
          </p:cNvSpPr>
          <p:nvPr>
            <p:ph sz="half" idx="2" hasCustomPrompt="1"/>
          </p:nvPr>
        </p:nvSpPr>
        <p:spPr>
          <a:xfrm>
            <a:off x="6172200" y="1825625"/>
            <a:ext cx="5660572" cy="4079875"/>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L"/>
          <p:cNvSpPr>
            <a:spLocks noGrp="1"/>
          </p:cNvSpPr>
          <p:nvPr>
            <p:ph type="body" idx="13" hasCustomPrompt="1"/>
          </p:nvPr>
        </p:nvSpPr>
        <p:spPr>
          <a:xfrm>
            <a:off x="495300" y="1118282"/>
            <a:ext cx="5502275" cy="492125"/>
          </a:xfrm>
        </p:spPr>
        <p:txBody>
          <a:bodyPr anchor="t"/>
          <a:lstStyle>
            <a:lvl1pPr marL="0" indent="0">
              <a:buNone/>
              <a:defRPr sz="26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subhead</a:t>
            </a:r>
          </a:p>
        </p:txBody>
      </p:sp>
      <p:sp>
        <p:nvSpPr>
          <p:cNvPr id="10" name="Subtitle R"/>
          <p:cNvSpPr>
            <a:spLocks noGrp="1"/>
          </p:cNvSpPr>
          <p:nvPr>
            <p:ph type="body" sz="quarter" idx="3" hasCustomPrompt="1"/>
          </p:nvPr>
        </p:nvSpPr>
        <p:spPr>
          <a:xfrm>
            <a:off x="6172200" y="1118282"/>
            <a:ext cx="5638800" cy="492125"/>
          </a:xfrm>
        </p:spPr>
        <p:txBody>
          <a:bodyPr anchor="t"/>
          <a:lstStyle>
            <a:lvl1pPr marL="0" indent="0">
              <a:buNone/>
              <a:defRPr sz="26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Short subhead</a:t>
            </a:r>
          </a:p>
        </p:txBody>
      </p:sp>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12" name="Rectangle 11"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5" name="Date Placeholder 4"/>
          <p:cNvSpPr>
            <a:spLocks noGrp="1"/>
          </p:cNvSpPr>
          <p:nvPr>
            <p:ph type="dt" sz="half" idx="14"/>
          </p:nvPr>
        </p:nvSpPr>
        <p:spPr/>
        <p:txBody>
          <a:bodyPr/>
          <a:lstStyle/>
          <a:p>
            <a:fld id="{B9B50DB2-E7E2-454F-8ACF-158C4D28C9A0}" type="datetime1">
              <a:rPr lang="en-US" smtClean="0"/>
              <a:t>11/12/2021</a:t>
            </a:fld>
            <a:endParaRPr lang="en-US" dirty="0"/>
          </a:p>
        </p:txBody>
      </p:sp>
      <p:sp>
        <p:nvSpPr>
          <p:cNvPr id="7" name="Footer Placeholder 6"/>
          <p:cNvSpPr>
            <a:spLocks noGrp="1"/>
          </p:cNvSpPr>
          <p:nvPr>
            <p:ph type="ftr" sz="quarter" idx="15"/>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16"/>
          </p:nvPr>
        </p:nvSpPr>
        <p:spPr/>
        <p:txBody>
          <a:bodyPr/>
          <a:lstStyle/>
          <a:p>
            <a:fld id="{901F1369-4AEB-4520-96C0-9F78886180C1}" type="slidenum">
              <a:rPr lang="en-US" smtClean="0"/>
              <a:pPr/>
              <a:t>‹#›</a:t>
            </a:fld>
            <a:endParaRPr lang="en-US" dirty="0"/>
          </a:p>
        </p:txBody>
      </p:sp>
    </p:spTree>
    <p:extLst>
      <p:ext uri="{BB962C8B-B14F-4D97-AF65-F5344CB8AC3E}">
        <p14:creationId xmlns:p14="http://schemas.microsoft.com/office/powerpoint/2010/main" val="70746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7" name="Rectangle 6"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8" name="Rectangle 7"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9" name="Rectangle 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10"/>
          </p:nvPr>
        </p:nvSpPr>
        <p:spPr/>
        <p:txBody>
          <a:bodyPr/>
          <a:lstStyle/>
          <a:p>
            <a:fld id="{7B3409E7-3CDF-4FC9-8486-C05BCADD7A89}" type="datetime1">
              <a:rPr lang="en-US" smtClean="0"/>
              <a:t>11/12/2021</a:t>
            </a:fld>
            <a:endParaRPr lang="en-US" dirty="0"/>
          </a:p>
        </p:txBody>
      </p:sp>
      <p:sp>
        <p:nvSpPr>
          <p:cNvPr id="5" name="Footer Placeholder 4"/>
          <p:cNvSpPr>
            <a:spLocks noGrp="1"/>
          </p:cNvSpPr>
          <p:nvPr>
            <p:ph type="ftr" sz="quarter" idx="11"/>
          </p:nvPr>
        </p:nvSpPr>
        <p:spPr/>
        <p:txBody>
          <a:bodyPr/>
          <a:lstStyle/>
          <a:p>
            <a:pPr algn="r"/>
            <a:r>
              <a:rPr lang="en-US"/>
              <a:t>© 2020 Optum, Inc. All rights reserved. Confidential property of Optum. Do not distribute or reproduce without express permission from Optum.</a:t>
            </a:r>
          </a:p>
        </p:txBody>
      </p:sp>
      <p:sp>
        <p:nvSpPr>
          <p:cNvPr id="6" name="Slide Number Placeholder 5"/>
          <p:cNvSpPr>
            <a:spLocks noGrp="1"/>
          </p:cNvSpPr>
          <p:nvPr>
            <p:ph type="sldNum" sz="quarter" idx="12"/>
          </p:nvPr>
        </p:nvSpPr>
        <p:spPr/>
        <p:txBody>
          <a:bodyPr/>
          <a:lstStyle/>
          <a:p>
            <a:fld id="{901F1369-4AEB-4520-96C0-9F78886180C1}" type="slidenum">
              <a:rPr lang="en-US" smtClean="0"/>
              <a:pPr/>
              <a:t>‹#›</a:t>
            </a:fld>
            <a:endParaRPr lang="en-US" dirty="0"/>
          </a:p>
        </p:txBody>
      </p:sp>
      <p:sp>
        <p:nvSpPr>
          <p:cNvPr id="12" name="Subtitle">
            <a:extLst>
              <a:ext uri="{FF2B5EF4-FFF2-40B4-BE49-F238E27FC236}">
                <a16:creationId xmlns:a16="http://schemas.microsoft.com/office/drawing/2014/main" id="{7A8F721A-ACDC-BA42-9113-1C9604256342}"/>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903235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8" name="Rectangle 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9" name="Rectangle 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14"/>
          </p:nvPr>
        </p:nvSpPr>
        <p:spPr/>
        <p:txBody>
          <a:bodyPr/>
          <a:lstStyle/>
          <a:p>
            <a:fld id="{5EE8D276-09DD-4CC5-B79C-4618845DD1DC}" type="datetime1">
              <a:rPr lang="en-US" smtClean="0"/>
              <a:t>11/12/2021</a:t>
            </a:fld>
            <a:endParaRPr lang="en-US" dirty="0"/>
          </a:p>
        </p:txBody>
      </p:sp>
      <p:sp>
        <p:nvSpPr>
          <p:cNvPr id="5" name="Footer Placeholder 4"/>
          <p:cNvSpPr>
            <a:spLocks noGrp="1"/>
          </p:cNvSpPr>
          <p:nvPr>
            <p:ph type="ftr" sz="quarter" idx="15"/>
          </p:nvPr>
        </p:nvSpPr>
        <p:spPr/>
        <p:txBody>
          <a:bodyPr/>
          <a:lstStyle/>
          <a:p>
            <a:pPr algn="r"/>
            <a:r>
              <a:rPr lang="en-US"/>
              <a:t>© 2020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dirty="0"/>
          </a:p>
        </p:txBody>
      </p:sp>
      <p:sp>
        <p:nvSpPr>
          <p:cNvPr id="12" name="Subtitle">
            <a:extLst>
              <a:ext uri="{FF2B5EF4-FFF2-40B4-BE49-F238E27FC236}">
                <a16:creationId xmlns:a16="http://schemas.microsoft.com/office/drawing/2014/main" id="{0B0BD77F-FD74-2542-97F1-F09CE007F644}"/>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66584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DD0E7366-2D16-FE4B-80A4-ED9B3C3F02A0}"/>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3543964" y="0"/>
            <a:ext cx="86480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8" name="Rectangle 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9" name="Rectangle 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0" name="Rectangle 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1" name="Rectangle 1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14"/>
          </p:nvPr>
        </p:nvSpPr>
        <p:spPr/>
        <p:txBody>
          <a:bodyPr/>
          <a:lstStyle/>
          <a:p>
            <a:fld id="{5EE8D276-09DD-4CC5-B79C-4618845DD1DC}" type="datetime1">
              <a:rPr lang="en-US" smtClean="0"/>
              <a:t>11/12/2021</a:t>
            </a:fld>
            <a:endParaRPr lang="en-US" dirty="0"/>
          </a:p>
        </p:txBody>
      </p:sp>
      <p:sp>
        <p:nvSpPr>
          <p:cNvPr id="5" name="Footer Placeholder 4"/>
          <p:cNvSpPr>
            <a:spLocks noGrp="1"/>
          </p:cNvSpPr>
          <p:nvPr>
            <p:ph type="ftr" sz="quarter" idx="15"/>
          </p:nvPr>
        </p:nvSpPr>
        <p:spPr/>
        <p:txBody>
          <a:bodyPr/>
          <a:lstStyle/>
          <a:p>
            <a:pPr algn="r"/>
            <a:r>
              <a:rPr lang="en-US"/>
              <a:t>© 2020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dirty="0"/>
          </a:p>
        </p:txBody>
      </p:sp>
      <p:sp>
        <p:nvSpPr>
          <p:cNvPr id="12" name="Subtitle">
            <a:extLst>
              <a:ext uri="{FF2B5EF4-FFF2-40B4-BE49-F238E27FC236}">
                <a16:creationId xmlns:a16="http://schemas.microsoft.com/office/drawing/2014/main" id="{0B0BD77F-FD74-2542-97F1-F09CE007F644}"/>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47311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Lifestyle 1">
    <p:spTree>
      <p:nvGrpSpPr>
        <p:cNvPr id="1" name=""/>
        <p:cNvGrpSpPr/>
        <p:nvPr/>
      </p:nvGrpSpPr>
      <p:grpSpPr>
        <a:xfrm>
          <a:off x="0" y="0"/>
          <a:ext cx="0" cy="0"/>
          <a:chOff x="0" y="0"/>
          <a:chExt cx="0" cy="0"/>
        </a:xfrm>
      </p:grpSpPr>
      <p:pic>
        <p:nvPicPr>
          <p:cNvPr id="2050" name="Picture 2" descr="C:\Users\cbarthol\Desktop\Charlotte Work\Tools\PPT\Empower\2019 PPT cover images\2-women-running-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9292"/>
            <a:ext cx="12192000" cy="685971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0" y="9292"/>
            <a:ext cx="11092811" cy="6843371"/>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a:xfrm>
            <a:off x="495301" y="1104900"/>
            <a:ext cx="7440386" cy="2735839"/>
          </a:xfrm>
        </p:spPr>
        <p:txBody>
          <a:bodyPr anchor="b"/>
          <a:lstStyle>
            <a:lvl1pPr algn="l">
              <a:defRPr sz="3200"/>
            </a:lvl1pPr>
          </a:lstStyle>
          <a:p>
            <a:r>
              <a:rPr lang="en-US" dirty="0"/>
              <a:t>Insightful presentation title in sentence case max 3 lines</a:t>
            </a:r>
          </a:p>
        </p:txBody>
      </p:sp>
      <p:sp>
        <p:nvSpPr>
          <p:cNvPr id="3" name="Subtitle"/>
          <p:cNvSpPr>
            <a:spLocks noGrp="1"/>
          </p:cNvSpPr>
          <p:nvPr>
            <p:ph type="subTitle" idx="1" hasCustomPrompt="1"/>
          </p:nvPr>
        </p:nvSpPr>
        <p:spPr>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a:xfrm>
            <a:off x="495300" y="4990648"/>
            <a:ext cx="7440011" cy="702582"/>
          </a:xfrm>
        </p:spPr>
        <p:txBody>
          <a:bodyPr/>
          <a:lstStyle>
            <a:lvl1pPr>
              <a:defRPr sz="1600">
                <a:solidFill>
                  <a:schemeClr val="tx1"/>
                </a:solidFill>
              </a:defRPr>
            </a:lvl1pPr>
          </a:lstStyle>
          <a:p>
            <a:pPr lvl="0"/>
            <a:r>
              <a:rPr lang="en-US" dirty="0"/>
              <a:t>Month DD, YYYY</a:t>
            </a:r>
          </a:p>
        </p:txBody>
      </p:sp>
      <p:sp>
        <p:nvSpPr>
          <p:cNvPr id="31"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7" name="Rectangle 16"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3" name="Picture 3" descr="C:\Users\cbarthol\Desktop\Charlotte Work\Tools\PPT\Empower\New Logos\OptumServe(TM)_RGB.emf">
            <a:extLst>
              <a:ext uri="{FF2B5EF4-FFF2-40B4-BE49-F238E27FC236}">
                <a16:creationId xmlns:a16="http://schemas.microsoft.com/office/drawing/2014/main" id="{E0325E47-69B1-5046-8198-1C1BF829C1A6}"/>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3" name="Content 1"/>
          <p:cNvSpPr>
            <a:spLocks noGrp="1"/>
          </p:cNvSpPr>
          <p:nvPr>
            <p:ph sz="half" idx="1" hasCustomPrompt="1"/>
          </p:nvPr>
        </p:nvSpPr>
        <p:spPr>
          <a:xfrm>
            <a:off x="784513" y="4401689"/>
            <a:ext cx="3335482" cy="1503809"/>
          </a:xfrm>
        </p:spPr>
        <p:txBody>
          <a:bodyPr/>
          <a:lstStyle>
            <a:lvl1pPr>
              <a:defRPr sz="1400">
                <a:solidFill>
                  <a:schemeClr val="tx2"/>
                </a:solidFill>
              </a:defRPr>
            </a:lvl1pPr>
            <a:lvl2pPr marL="228600" indent="-228600">
              <a:buFont typeface="Arial" panose="020B0604020202020204" pitchFamily="34" charset="0"/>
              <a:buChar char="•"/>
              <a:defRPr sz="1400"/>
            </a:lvl2pPr>
            <a:lvl3pPr marL="457200" indent="-228600">
              <a:buClr>
                <a:schemeClr val="tx1"/>
              </a:buClr>
              <a:buFont typeface="Arial" panose="020B0604020202020204" pitchFamily="34" charset="0"/>
              <a:buChar char="−"/>
              <a:defRPr sz="1400"/>
            </a:lvl3pPr>
            <a:lvl4pPr marL="687388" indent="-230188">
              <a:buFont typeface="Arial" panose="020B0604020202020204" pitchFamily="34" charset="0"/>
              <a:buChar char="•"/>
              <a:defRPr sz="1400"/>
            </a:lvl4pPr>
            <a:lvl5pPr>
              <a:defRPr sz="1200"/>
            </a:lvl5pPr>
          </a:lstStyle>
          <a:p>
            <a:pPr lvl="0"/>
            <a:r>
              <a:rPr lang="en-US" dirty="0"/>
              <a:t>Type 16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2">
            <a:extLst>
              <a:ext uri="{FF2B5EF4-FFF2-40B4-BE49-F238E27FC236}">
                <a16:creationId xmlns:a16="http://schemas.microsoft.com/office/drawing/2014/main" id="{91B99C12-BC4B-42D3-9852-1F9B4101E133}"/>
              </a:ext>
            </a:extLst>
          </p:cNvPr>
          <p:cNvSpPr>
            <a:spLocks noGrp="1"/>
          </p:cNvSpPr>
          <p:nvPr>
            <p:ph sz="half" idx="17" hasCustomPrompt="1"/>
          </p:nvPr>
        </p:nvSpPr>
        <p:spPr>
          <a:xfrm>
            <a:off x="4436843" y="4401689"/>
            <a:ext cx="3335482" cy="1503809"/>
          </a:xfrm>
        </p:spPr>
        <p:txBody>
          <a:bodyPr/>
          <a:lstStyle>
            <a:lvl1pPr>
              <a:defRPr sz="1400">
                <a:solidFill>
                  <a:schemeClr val="tx2"/>
                </a:solidFill>
              </a:defRPr>
            </a:lvl1pPr>
            <a:lvl2pPr marL="228600" indent="-228600">
              <a:buFont typeface="Arial" panose="020B0604020202020204" pitchFamily="34" charset="0"/>
              <a:buChar char="•"/>
              <a:defRPr sz="1400"/>
            </a:lvl2pPr>
            <a:lvl3pPr marL="457200" indent="-228600">
              <a:buClr>
                <a:schemeClr val="tx1"/>
              </a:buClr>
              <a:buFont typeface="Arial" panose="020B0604020202020204" pitchFamily="34" charset="0"/>
              <a:buChar char="−"/>
              <a:defRPr sz="1400"/>
            </a:lvl3pPr>
            <a:lvl4pPr marL="687388" indent="-230188">
              <a:buFont typeface="Arial" panose="020B0604020202020204" pitchFamily="34" charset="0"/>
              <a:buChar char="•"/>
              <a:defRPr sz="1400"/>
            </a:lvl4pPr>
            <a:lvl5pPr>
              <a:defRPr sz="12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3">
            <a:extLst>
              <a:ext uri="{FF2B5EF4-FFF2-40B4-BE49-F238E27FC236}">
                <a16:creationId xmlns:a16="http://schemas.microsoft.com/office/drawing/2014/main" id="{D9004B96-D94C-4153-B36B-4355853060EA}"/>
              </a:ext>
            </a:extLst>
          </p:cNvPr>
          <p:cNvSpPr>
            <a:spLocks noGrp="1"/>
          </p:cNvSpPr>
          <p:nvPr>
            <p:ph sz="half" idx="18" hasCustomPrompt="1"/>
          </p:nvPr>
        </p:nvSpPr>
        <p:spPr>
          <a:xfrm>
            <a:off x="8175761" y="4401689"/>
            <a:ext cx="3335482" cy="1503809"/>
          </a:xfrm>
        </p:spPr>
        <p:txBody>
          <a:bodyPr/>
          <a:lstStyle>
            <a:lvl1pPr>
              <a:defRPr sz="1400">
                <a:solidFill>
                  <a:schemeClr val="tx2"/>
                </a:solidFill>
              </a:defRPr>
            </a:lvl1pPr>
            <a:lvl2pPr marL="228600" indent="-228600">
              <a:buFont typeface="Arial" panose="020B0604020202020204" pitchFamily="34" charset="0"/>
              <a:buChar char="•"/>
              <a:defRPr sz="1400"/>
            </a:lvl2pPr>
            <a:lvl3pPr marL="457200" indent="-228600">
              <a:buClr>
                <a:schemeClr val="tx1"/>
              </a:buClr>
              <a:buFont typeface="Arial" panose="020B0604020202020204" pitchFamily="34" charset="0"/>
              <a:buChar char="−"/>
              <a:defRPr sz="1400"/>
            </a:lvl3pPr>
            <a:lvl4pPr marL="687388" indent="-230188">
              <a:buFont typeface="Arial" panose="020B0604020202020204" pitchFamily="34" charset="0"/>
              <a:buChar char="•"/>
              <a:defRPr sz="1400"/>
            </a:lvl4pPr>
            <a:lvl5pPr>
              <a:defRPr sz="12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range title 1">
            <a:extLst>
              <a:ext uri="{FF2B5EF4-FFF2-40B4-BE49-F238E27FC236}">
                <a16:creationId xmlns:a16="http://schemas.microsoft.com/office/drawing/2014/main" id="{4736416D-EB4F-4346-8783-FC896DC0CA68}"/>
              </a:ext>
            </a:extLst>
          </p:cNvPr>
          <p:cNvSpPr>
            <a:spLocks noGrp="1"/>
          </p:cNvSpPr>
          <p:nvPr>
            <p:ph type="body" sz="quarter" idx="19" hasCustomPrompt="1"/>
          </p:nvPr>
        </p:nvSpPr>
        <p:spPr>
          <a:xfrm>
            <a:off x="784514" y="3868738"/>
            <a:ext cx="3335482" cy="457200"/>
          </a:xfrm>
        </p:spPr>
        <p:txBody>
          <a:bodyPr/>
          <a:lstStyle>
            <a:lvl1pPr>
              <a:defRPr sz="1600">
                <a:solidFill>
                  <a:schemeClr val="accent1"/>
                </a:solidFill>
              </a:defRPr>
            </a:lvl1pPr>
          </a:lstStyle>
          <a:p>
            <a:pPr lvl="0"/>
            <a:r>
              <a:rPr lang="en-US" dirty="0"/>
              <a:t>Type subhead in 16 pt orange | Max two lines</a:t>
            </a:r>
          </a:p>
        </p:txBody>
      </p:sp>
      <p:sp>
        <p:nvSpPr>
          <p:cNvPr id="18" name="Orange title 2">
            <a:extLst>
              <a:ext uri="{FF2B5EF4-FFF2-40B4-BE49-F238E27FC236}">
                <a16:creationId xmlns:a16="http://schemas.microsoft.com/office/drawing/2014/main" id="{5BAB981D-A627-42CC-B2DE-02C26E3DF946}"/>
              </a:ext>
            </a:extLst>
          </p:cNvPr>
          <p:cNvSpPr>
            <a:spLocks noGrp="1"/>
          </p:cNvSpPr>
          <p:nvPr>
            <p:ph type="body" sz="quarter" idx="20" hasCustomPrompt="1"/>
          </p:nvPr>
        </p:nvSpPr>
        <p:spPr>
          <a:xfrm>
            <a:off x="4436843" y="3865340"/>
            <a:ext cx="3335482" cy="457200"/>
          </a:xfrm>
        </p:spPr>
        <p:txBody>
          <a:bodyPr/>
          <a:lstStyle>
            <a:lvl1pPr>
              <a:defRPr sz="1600">
                <a:solidFill>
                  <a:schemeClr val="accent1"/>
                </a:solidFill>
              </a:defRPr>
            </a:lvl1pPr>
          </a:lstStyle>
          <a:p>
            <a:pPr lvl="0"/>
            <a:r>
              <a:rPr lang="en-US" dirty="0"/>
              <a:t>Type subhead in 16 pt orange | Max two lines</a:t>
            </a:r>
          </a:p>
        </p:txBody>
      </p:sp>
      <p:sp>
        <p:nvSpPr>
          <p:cNvPr id="19" name="Orange title 3">
            <a:extLst>
              <a:ext uri="{FF2B5EF4-FFF2-40B4-BE49-F238E27FC236}">
                <a16:creationId xmlns:a16="http://schemas.microsoft.com/office/drawing/2014/main" id="{E65F5722-9D51-4EC9-BA8C-FDC59DB84633}"/>
              </a:ext>
            </a:extLst>
          </p:cNvPr>
          <p:cNvSpPr>
            <a:spLocks noGrp="1"/>
          </p:cNvSpPr>
          <p:nvPr>
            <p:ph type="body" sz="quarter" idx="21" hasCustomPrompt="1"/>
          </p:nvPr>
        </p:nvSpPr>
        <p:spPr>
          <a:xfrm>
            <a:off x="8175761" y="3865340"/>
            <a:ext cx="3335482" cy="457200"/>
          </a:xfrm>
        </p:spPr>
        <p:txBody>
          <a:bodyPr/>
          <a:lstStyle>
            <a:lvl1pPr>
              <a:defRPr sz="1600">
                <a:solidFill>
                  <a:schemeClr val="accent1"/>
                </a:solidFill>
              </a:defRPr>
            </a:lvl1pPr>
          </a:lstStyle>
          <a:p>
            <a:pPr lvl="0"/>
            <a:r>
              <a:rPr lang="en-US" dirty="0"/>
              <a:t>Type subhead in 16 pt orange | Max two lines</a:t>
            </a:r>
          </a:p>
        </p:txBody>
      </p:sp>
      <p:sp>
        <p:nvSpPr>
          <p:cNvPr id="12" name="Circle 3"/>
          <p:cNvSpPr>
            <a:spLocks noGrp="1"/>
          </p:cNvSpPr>
          <p:nvPr>
            <p:ph type="body" sz="quarter" idx="16" hasCustomPrompt="1"/>
          </p:nvPr>
        </p:nvSpPr>
        <p:spPr>
          <a:xfrm>
            <a:off x="8910814" y="1828800"/>
            <a:ext cx="1865376" cy="1866900"/>
          </a:xfrm>
          <a:prstGeom prst="ellipse">
            <a:avLst/>
          </a:prstGeom>
          <a:ln w="19050">
            <a:solidFill>
              <a:schemeClr val="accent1"/>
            </a:solidFill>
          </a:ln>
        </p:spPr>
        <p:txBody>
          <a:bodyPr anchor="ctr"/>
          <a:lstStyle>
            <a:lvl1pPr algn="ctr">
              <a:buNone/>
              <a:defRPr sz="1200">
                <a:solidFill>
                  <a:schemeClr val="bg2">
                    <a:lumMod val="85000"/>
                  </a:schemeClr>
                </a:solidFill>
              </a:defRPr>
            </a:lvl1pPr>
          </a:lstStyle>
          <a:p>
            <a:pPr lvl="0"/>
            <a:r>
              <a:rPr lang="en-US" dirty="0"/>
              <a:t>Place icon here. To hide this text, place cursor then hit space bar. Duplicate or delete as needed.</a:t>
            </a:r>
          </a:p>
        </p:txBody>
      </p:sp>
      <p:sp>
        <p:nvSpPr>
          <p:cNvPr id="11" name="Circle 2"/>
          <p:cNvSpPr>
            <a:spLocks noGrp="1"/>
          </p:cNvSpPr>
          <p:nvPr>
            <p:ph type="body" sz="quarter" idx="15" hasCustomPrompt="1"/>
          </p:nvPr>
        </p:nvSpPr>
        <p:spPr>
          <a:xfrm>
            <a:off x="5171896" y="1828800"/>
            <a:ext cx="1865376" cy="1866900"/>
          </a:xfrm>
          <a:prstGeom prst="ellipse">
            <a:avLst/>
          </a:prstGeom>
          <a:ln w="19050">
            <a:solidFill>
              <a:schemeClr val="accent1"/>
            </a:solidFill>
          </a:ln>
        </p:spPr>
        <p:txBody>
          <a:bodyPr anchor="ctr"/>
          <a:lstStyle>
            <a:lvl1pPr algn="ctr">
              <a:buNone/>
              <a:defRPr sz="1200">
                <a:solidFill>
                  <a:schemeClr val="bg2">
                    <a:lumMod val="85000"/>
                  </a:schemeClr>
                </a:solidFill>
              </a:defRPr>
            </a:lvl1pPr>
          </a:lstStyle>
          <a:p>
            <a:pPr lvl="0"/>
            <a:r>
              <a:rPr lang="en-US" dirty="0"/>
              <a:t>Place icon here. To hide this text, place cursor then hit space bar. Duplicate or delete as needed.</a:t>
            </a:r>
          </a:p>
        </p:txBody>
      </p:sp>
      <p:sp>
        <p:nvSpPr>
          <p:cNvPr id="10" name="Circle 1"/>
          <p:cNvSpPr>
            <a:spLocks noGrp="1"/>
          </p:cNvSpPr>
          <p:nvPr>
            <p:ph type="body" sz="quarter" idx="14" hasCustomPrompt="1"/>
          </p:nvPr>
        </p:nvSpPr>
        <p:spPr>
          <a:xfrm>
            <a:off x="1519566" y="1828800"/>
            <a:ext cx="1865376" cy="1866900"/>
          </a:xfrm>
          <a:prstGeom prst="ellipse">
            <a:avLst/>
          </a:prstGeom>
          <a:ln w="19050">
            <a:solidFill>
              <a:schemeClr val="accent1"/>
            </a:solidFill>
          </a:ln>
        </p:spPr>
        <p:txBody>
          <a:bodyPr anchor="ctr"/>
          <a:lstStyle>
            <a:lvl1pPr algn="ctr">
              <a:buNone/>
              <a:defRPr sz="1200">
                <a:solidFill>
                  <a:schemeClr val="bg2">
                    <a:lumMod val="85000"/>
                  </a:schemeClr>
                </a:solidFill>
              </a:defRPr>
            </a:lvl1pPr>
          </a:lstStyle>
          <a:p>
            <a:pPr lvl="0"/>
            <a:r>
              <a:rPr lang="en-US" dirty="0"/>
              <a:t>Place icon here. To hide this text, place cursor then hit space bar. Duplicate or delete as needed.</a:t>
            </a:r>
          </a:p>
        </p:txBody>
      </p:sp>
      <p:sp>
        <p:nvSpPr>
          <p:cNvPr id="2" name="Title"/>
          <p:cNvSpPr>
            <a:spLocks noGrp="1"/>
          </p:cNvSpPr>
          <p:nvPr>
            <p:ph type="title" hasCustomPrompt="1"/>
          </p:nvPr>
        </p:nvSpPr>
        <p:spPr/>
        <p:txBody>
          <a:bodyPr/>
          <a:lstStyle>
            <a:lvl1pPr>
              <a:defRPr/>
            </a:lvl1pPr>
          </a:lstStyle>
          <a:p>
            <a:r>
              <a:rPr lang="en-US" dirty="0"/>
              <a:t>Type insightful headline in sentence case | One line</a:t>
            </a:r>
          </a:p>
        </p:txBody>
      </p:sp>
      <p:sp>
        <p:nvSpPr>
          <p:cNvPr id="20" name="Rectangle 19"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1" name="Rectangle 20"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3" name="Rectangle 22"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BABB5DB0-2A72-434B-B548-523AA494D164}" type="datetime1">
              <a:rPr lang="en-US" smtClean="0"/>
              <a:t>11/12/2021</a:t>
            </a:fld>
            <a:endParaRPr lang="en-US" dirty="0"/>
          </a:p>
        </p:txBody>
      </p:sp>
      <p:sp>
        <p:nvSpPr>
          <p:cNvPr id="5" name="Footer Placeholder 4"/>
          <p:cNvSpPr>
            <a:spLocks noGrp="1"/>
          </p:cNvSpPr>
          <p:nvPr>
            <p:ph type="ftr" sz="quarter" idx="23"/>
          </p:nvPr>
        </p:nvSpPr>
        <p:spPr/>
        <p:txBody>
          <a:bodyPr/>
          <a:lstStyle/>
          <a:p>
            <a:pPr algn="r"/>
            <a:r>
              <a:rPr lang="en-US"/>
              <a:t>© 2020 Optum, Inc. All rights reserved. Confidential property of Optum. Do not distribute or reproduce without express permission from Optum.</a:t>
            </a:r>
          </a:p>
        </p:txBody>
      </p:sp>
      <p:sp>
        <p:nvSpPr>
          <p:cNvPr id="14" name="Slide Number Placeholder 13"/>
          <p:cNvSpPr>
            <a:spLocks noGrp="1"/>
          </p:cNvSpPr>
          <p:nvPr>
            <p:ph type="sldNum" sz="quarter" idx="24"/>
          </p:nvPr>
        </p:nvSpPr>
        <p:spPr/>
        <p:txBody>
          <a:bodyPr/>
          <a:lstStyle/>
          <a:p>
            <a:fld id="{901F1369-4AEB-4520-96C0-9F78886180C1}" type="slidenum">
              <a:rPr lang="en-US" smtClean="0"/>
              <a:pPr/>
              <a:t>‹#›</a:t>
            </a:fld>
            <a:endParaRPr lang="en-US" dirty="0"/>
          </a:p>
        </p:txBody>
      </p:sp>
      <p:sp>
        <p:nvSpPr>
          <p:cNvPr id="25" name="Subtitle">
            <a:extLst>
              <a:ext uri="{FF2B5EF4-FFF2-40B4-BE49-F238E27FC236}">
                <a16:creationId xmlns:a16="http://schemas.microsoft.com/office/drawing/2014/main" id="{E6474FAD-26CA-1842-A6F9-D27265CFB500}"/>
              </a:ext>
            </a:extLst>
          </p:cNvPr>
          <p:cNvSpPr>
            <a:spLocks noGrp="1"/>
          </p:cNvSpPr>
          <p:nvPr>
            <p:ph type="body" sz="quarter" idx="25"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775017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5" name="Text 5"/>
          <p:cNvSpPr>
            <a:spLocks noGrp="1"/>
          </p:cNvSpPr>
          <p:nvPr>
            <p:ph type="body" sz="quarter" idx="23" hasCustomPrompt="1"/>
          </p:nvPr>
        </p:nvSpPr>
        <p:spPr>
          <a:xfrm>
            <a:off x="9637488"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30" name="Header 5"/>
          <p:cNvSpPr>
            <a:spLocks noGrp="1"/>
          </p:cNvSpPr>
          <p:nvPr>
            <p:ph type="body" sz="quarter" idx="18" hasCustomPrompt="1"/>
          </p:nvPr>
        </p:nvSpPr>
        <p:spPr>
          <a:xfrm>
            <a:off x="9637486" y="1828798"/>
            <a:ext cx="2194560" cy="663575"/>
          </a:xfrm>
          <a:solidFill>
            <a:srgbClr val="739600"/>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4" name="Text 4"/>
          <p:cNvSpPr>
            <a:spLocks noGrp="1"/>
          </p:cNvSpPr>
          <p:nvPr>
            <p:ph type="body" sz="quarter" idx="22" hasCustomPrompt="1"/>
          </p:nvPr>
        </p:nvSpPr>
        <p:spPr>
          <a:xfrm>
            <a:off x="7351941"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9" name="Header 4"/>
          <p:cNvSpPr>
            <a:spLocks noGrp="1"/>
          </p:cNvSpPr>
          <p:nvPr>
            <p:ph type="body" sz="quarter" idx="17" hasCustomPrompt="1"/>
          </p:nvPr>
        </p:nvSpPr>
        <p:spPr>
          <a:xfrm>
            <a:off x="7351941" y="1828798"/>
            <a:ext cx="2194560" cy="663575"/>
          </a:xfrm>
          <a:solidFill>
            <a:schemeClr val="accent1"/>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3" name="Text 3"/>
          <p:cNvSpPr>
            <a:spLocks noGrp="1"/>
          </p:cNvSpPr>
          <p:nvPr>
            <p:ph type="body" sz="quarter" idx="21" hasCustomPrompt="1"/>
          </p:nvPr>
        </p:nvSpPr>
        <p:spPr>
          <a:xfrm>
            <a:off x="5066394"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5066394" y="1828798"/>
            <a:ext cx="2194560" cy="663575"/>
          </a:xfrm>
          <a:solidFill>
            <a:schemeClr val="accent4"/>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2780847"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2780847" y="1828798"/>
            <a:ext cx="219456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219456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7"/>
            <a:ext cx="219456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2" name="Title"/>
          <p:cNvSpPr>
            <a:spLocks noGrp="1"/>
          </p:cNvSpPr>
          <p:nvPr>
            <p:ph type="title" hasCustomPrompt="1"/>
          </p:nvPr>
        </p:nvSpPr>
        <p:spPr/>
        <p:txBody>
          <a:bodyPr/>
          <a:lstStyle>
            <a:lvl1pPr>
              <a:defRPr/>
            </a:lvl1pPr>
          </a:lstStyle>
          <a:p>
            <a:r>
              <a:rPr lang="en-US" dirty="0"/>
              <a:t>5 Column | Type insightful headline in sentence case | One line</a:t>
            </a:r>
          </a:p>
        </p:txBody>
      </p:sp>
      <p:sp>
        <p:nvSpPr>
          <p:cNvPr id="17" name="Rectangle 16"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4"/>
          </p:nvPr>
        </p:nvSpPr>
        <p:spPr/>
        <p:txBody>
          <a:bodyPr/>
          <a:lstStyle/>
          <a:p>
            <a:fld id="{325AAF29-19A1-4CBD-B81E-C3E8B422A788}" type="datetime1">
              <a:rPr lang="en-US" smtClean="0"/>
              <a:t>11/12/2021</a:t>
            </a:fld>
            <a:endParaRPr lang="en-US" dirty="0"/>
          </a:p>
        </p:txBody>
      </p:sp>
      <p:sp>
        <p:nvSpPr>
          <p:cNvPr id="5" name="Footer Placeholder 4"/>
          <p:cNvSpPr>
            <a:spLocks noGrp="1"/>
          </p:cNvSpPr>
          <p:nvPr>
            <p:ph type="ftr" sz="quarter" idx="25"/>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p:txBody>
          <a:bodyPr/>
          <a:lstStyle/>
          <a:p>
            <a:fld id="{901F1369-4AEB-4520-96C0-9F78886180C1}" type="slidenum">
              <a:rPr lang="en-US" smtClean="0"/>
              <a:pPr/>
              <a:t>‹#›</a:t>
            </a:fld>
            <a:endParaRPr lang="en-US" dirty="0"/>
          </a:p>
        </p:txBody>
      </p:sp>
      <p:sp>
        <p:nvSpPr>
          <p:cNvPr id="22" name="Subtitle">
            <a:extLst>
              <a:ext uri="{FF2B5EF4-FFF2-40B4-BE49-F238E27FC236}">
                <a16:creationId xmlns:a16="http://schemas.microsoft.com/office/drawing/2014/main" id="{E5AC18F3-5975-C443-A0E6-E87579A85C2A}"/>
              </a:ext>
            </a:extLst>
          </p:cNvPr>
          <p:cNvSpPr>
            <a:spLocks noGrp="1"/>
          </p:cNvSpPr>
          <p:nvPr>
            <p:ph type="body" sz="quarter" idx="2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294711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34" name="Text 4"/>
          <p:cNvSpPr>
            <a:spLocks noGrp="1"/>
          </p:cNvSpPr>
          <p:nvPr>
            <p:ph type="body" sz="quarter" idx="22" hasCustomPrompt="1"/>
          </p:nvPr>
        </p:nvSpPr>
        <p:spPr>
          <a:xfrm>
            <a:off x="9079143"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9" name="Header 4"/>
          <p:cNvSpPr>
            <a:spLocks noGrp="1"/>
          </p:cNvSpPr>
          <p:nvPr>
            <p:ph type="body" sz="quarter" idx="17" hasCustomPrompt="1"/>
          </p:nvPr>
        </p:nvSpPr>
        <p:spPr>
          <a:xfrm>
            <a:off x="9079143" y="1828798"/>
            <a:ext cx="2743200" cy="663575"/>
          </a:xfrm>
          <a:solidFill>
            <a:schemeClr val="accent1"/>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3" name="Text 3"/>
          <p:cNvSpPr>
            <a:spLocks noGrp="1"/>
          </p:cNvSpPr>
          <p:nvPr>
            <p:ph type="body" sz="quarter" idx="21" hasCustomPrompt="1"/>
          </p:nvPr>
        </p:nvSpPr>
        <p:spPr>
          <a:xfrm>
            <a:off x="6217862"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6217862" y="1828798"/>
            <a:ext cx="2743200" cy="663575"/>
          </a:xfrm>
          <a:solidFill>
            <a:schemeClr val="accent4"/>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3356581"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3356581" y="1828798"/>
            <a:ext cx="274320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27432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7"/>
            <a:ext cx="274320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2" name="Title"/>
          <p:cNvSpPr>
            <a:spLocks noGrp="1"/>
          </p:cNvSpPr>
          <p:nvPr>
            <p:ph type="title" hasCustomPrompt="1"/>
          </p:nvPr>
        </p:nvSpPr>
        <p:spPr/>
        <p:txBody>
          <a:bodyPr/>
          <a:lstStyle>
            <a:lvl1pPr>
              <a:defRPr/>
            </a:lvl1pPr>
          </a:lstStyle>
          <a:p>
            <a:r>
              <a:rPr lang="en-US" dirty="0"/>
              <a:t>4 Column | Type insightful headline in sentence case | One line</a:t>
            </a:r>
          </a:p>
        </p:txBody>
      </p:sp>
      <p:sp>
        <p:nvSpPr>
          <p:cNvPr id="15" name="Rectangle 14"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3"/>
          </p:nvPr>
        </p:nvSpPr>
        <p:spPr/>
        <p:txBody>
          <a:bodyPr/>
          <a:lstStyle/>
          <a:p>
            <a:fld id="{0D4A115C-574D-4D43-ADDC-54ABF237DBCE}" type="datetime1">
              <a:rPr lang="en-US" smtClean="0"/>
              <a:t>11/12/2021</a:t>
            </a:fld>
            <a:endParaRPr lang="en-US" dirty="0"/>
          </a:p>
        </p:txBody>
      </p:sp>
      <p:sp>
        <p:nvSpPr>
          <p:cNvPr id="5" name="Footer Placeholder 4"/>
          <p:cNvSpPr>
            <a:spLocks noGrp="1"/>
          </p:cNvSpPr>
          <p:nvPr>
            <p:ph type="ftr" sz="quarter" idx="24"/>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p:txBody>
          <a:bodyPr/>
          <a:lstStyle/>
          <a:p>
            <a:fld id="{901F1369-4AEB-4520-96C0-9F78886180C1}" type="slidenum">
              <a:rPr lang="en-US" smtClean="0"/>
              <a:pPr/>
              <a:t>‹#›</a:t>
            </a:fld>
            <a:endParaRPr lang="en-US" dirty="0"/>
          </a:p>
        </p:txBody>
      </p:sp>
      <p:sp>
        <p:nvSpPr>
          <p:cNvPr id="20" name="Subtitle">
            <a:extLst>
              <a:ext uri="{FF2B5EF4-FFF2-40B4-BE49-F238E27FC236}">
                <a16:creationId xmlns:a16="http://schemas.microsoft.com/office/drawing/2014/main" id="{7DD9F112-55AE-8B45-B127-CCDC048210A8}"/>
              </a:ext>
            </a:extLst>
          </p:cNvPr>
          <p:cNvSpPr>
            <a:spLocks noGrp="1"/>
          </p:cNvSpPr>
          <p:nvPr>
            <p:ph type="body" sz="quarter" idx="26"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80568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3" name="Text 3"/>
          <p:cNvSpPr>
            <a:spLocks noGrp="1"/>
          </p:cNvSpPr>
          <p:nvPr>
            <p:ph type="body" sz="quarter" idx="21" hasCustomPrompt="1"/>
          </p:nvPr>
        </p:nvSpPr>
        <p:spPr>
          <a:xfrm>
            <a:off x="8177285"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3"/>
          <p:cNvSpPr>
            <a:spLocks noGrp="1"/>
          </p:cNvSpPr>
          <p:nvPr>
            <p:ph type="body" sz="quarter" idx="16" hasCustomPrompt="1"/>
          </p:nvPr>
        </p:nvSpPr>
        <p:spPr>
          <a:xfrm>
            <a:off x="8177285" y="1828797"/>
            <a:ext cx="3657600" cy="663575"/>
          </a:xfrm>
          <a:solidFill>
            <a:schemeClr val="accent4"/>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2" name="Text 2"/>
          <p:cNvSpPr>
            <a:spLocks noGrp="1"/>
          </p:cNvSpPr>
          <p:nvPr>
            <p:ph type="body" sz="quarter" idx="20" hasCustomPrompt="1"/>
          </p:nvPr>
        </p:nvSpPr>
        <p:spPr>
          <a:xfrm>
            <a:off x="4336293"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7" name="Header 2"/>
          <p:cNvSpPr>
            <a:spLocks noGrp="1"/>
          </p:cNvSpPr>
          <p:nvPr>
            <p:ph type="body" sz="quarter" idx="15" hasCustomPrompt="1"/>
          </p:nvPr>
        </p:nvSpPr>
        <p:spPr>
          <a:xfrm>
            <a:off x="4336293" y="1828797"/>
            <a:ext cx="365760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1"/>
          <p:cNvSpPr>
            <a:spLocks noGrp="1"/>
          </p:cNvSpPr>
          <p:nvPr>
            <p:ph type="body" sz="quarter" idx="19" hasCustomPrompt="1"/>
          </p:nvPr>
        </p:nvSpPr>
        <p:spPr>
          <a:xfrm>
            <a:off x="495300" y="2492372"/>
            <a:ext cx="36576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1"/>
          <p:cNvSpPr>
            <a:spLocks noGrp="1"/>
          </p:cNvSpPr>
          <p:nvPr>
            <p:ph type="body" sz="quarter" idx="14" hasCustomPrompt="1"/>
          </p:nvPr>
        </p:nvSpPr>
        <p:spPr>
          <a:xfrm>
            <a:off x="495300" y="1828797"/>
            <a:ext cx="365760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2" name="Title"/>
          <p:cNvSpPr>
            <a:spLocks noGrp="1"/>
          </p:cNvSpPr>
          <p:nvPr>
            <p:ph type="title" hasCustomPrompt="1"/>
          </p:nvPr>
        </p:nvSpPr>
        <p:spPr/>
        <p:txBody>
          <a:bodyPr/>
          <a:lstStyle>
            <a:lvl1pPr>
              <a:defRPr/>
            </a:lvl1pPr>
          </a:lstStyle>
          <a:p>
            <a:r>
              <a:rPr lang="en-US" dirty="0"/>
              <a:t>3 Column | Type insightful headline in sentence case | One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0180ED32-5D19-462B-B70E-1A499F99FFCE}" type="datetime1">
              <a:rPr lang="en-US" smtClean="0"/>
              <a:t>11/12/2021</a:t>
            </a:fld>
            <a:endParaRPr lang="en-US" dirty="0"/>
          </a:p>
        </p:txBody>
      </p:sp>
      <p:sp>
        <p:nvSpPr>
          <p:cNvPr id="5" name="Footer Placeholder 4"/>
          <p:cNvSpPr>
            <a:spLocks noGrp="1"/>
          </p:cNvSpPr>
          <p:nvPr>
            <p:ph type="ftr" sz="quarter" idx="23"/>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p:txBody>
          <a:bodyPr/>
          <a:lstStyle/>
          <a:p>
            <a:fld id="{901F1369-4AEB-4520-96C0-9F78886180C1}" type="slidenum">
              <a:rPr lang="en-US" smtClean="0"/>
              <a:pPr/>
              <a:t>‹#›</a:t>
            </a:fld>
            <a:endParaRPr lang="en-US" dirty="0"/>
          </a:p>
        </p:txBody>
      </p:sp>
      <p:sp>
        <p:nvSpPr>
          <p:cNvPr id="18" name="Subtitle">
            <a:extLst>
              <a:ext uri="{FF2B5EF4-FFF2-40B4-BE49-F238E27FC236}">
                <a16:creationId xmlns:a16="http://schemas.microsoft.com/office/drawing/2014/main" id="{7FF0122D-CC9A-D54F-804C-A5B3EC7188FB}"/>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63289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3" name="Text R"/>
          <p:cNvSpPr>
            <a:spLocks noGrp="1"/>
          </p:cNvSpPr>
          <p:nvPr>
            <p:ph type="body" sz="quarter" idx="21" hasCustomPrompt="1"/>
          </p:nvPr>
        </p:nvSpPr>
        <p:spPr>
          <a:xfrm>
            <a:off x="6313712" y="2492372"/>
            <a:ext cx="54864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28" name="Header R"/>
          <p:cNvSpPr>
            <a:spLocks noGrp="1"/>
          </p:cNvSpPr>
          <p:nvPr>
            <p:ph type="body" sz="quarter" idx="16" hasCustomPrompt="1"/>
          </p:nvPr>
        </p:nvSpPr>
        <p:spPr>
          <a:xfrm>
            <a:off x="6313712" y="1828797"/>
            <a:ext cx="5486400" cy="663575"/>
          </a:xfrm>
          <a:solidFill>
            <a:schemeClr val="accent2"/>
          </a:solidFill>
        </p:spPr>
        <p:txBody>
          <a:bodyPr lIns="137160" tIns="45720" rIns="137160" bIns="45720" anchor="ctr"/>
          <a:lstStyle>
            <a:lvl1pPr>
              <a:lnSpc>
                <a:spcPct val="90000"/>
              </a:lnSpc>
              <a:spcBef>
                <a:spcPts val="0"/>
              </a:spcBef>
              <a:spcAft>
                <a:spcPts val="0"/>
              </a:spcAft>
              <a:defRPr sz="1800">
                <a:solidFill>
                  <a:schemeClr val="bg1"/>
                </a:solidFill>
              </a:defRPr>
            </a:lvl1pPr>
          </a:lstStyle>
          <a:p>
            <a:pPr lvl="0"/>
            <a:r>
              <a:rPr lang="en-US" dirty="0"/>
              <a:t>Header</a:t>
            </a:r>
          </a:p>
        </p:txBody>
      </p:sp>
      <p:sp>
        <p:nvSpPr>
          <p:cNvPr id="31" name="Text L"/>
          <p:cNvSpPr>
            <a:spLocks noGrp="1"/>
          </p:cNvSpPr>
          <p:nvPr>
            <p:ph type="body" sz="quarter" idx="19" hasCustomPrompt="1"/>
          </p:nvPr>
        </p:nvSpPr>
        <p:spPr>
          <a:xfrm>
            <a:off x="495299" y="2492372"/>
            <a:ext cx="5486400" cy="3413128"/>
          </a:xfrm>
          <a:solidFill>
            <a:srgbClr val="EAEAEA"/>
          </a:solidFill>
        </p:spPr>
        <p:txBody>
          <a:bodyPr lIns="137160" tIns="91440" rIns="137160" bIns="91440" anchor="t"/>
          <a:lstStyle>
            <a:lvl1pPr marL="0" indent="0" algn="l">
              <a:lnSpc>
                <a:spcPct val="90000"/>
              </a:lnSpc>
              <a:spcBef>
                <a:spcPts val="0"/>
              </a:spcBef>
              <a:spcAft>
                <a:spcPts val="0"/>
              </a:spcAft>
              <a:buFont typeface="Arial" panose="020B0604020202020204" pitchFamily="34" charset="0"/>
              <a:buNone/>
              <a:defRPr sz="1800">
                <a:solidFill>
                  <a:schemeClr val="tx1"/>
                </a:solidFill>
              </a:defRPr>
            </a:lvl1pPr>
          </a:lstStyle>
          <a:p>
            <a:pPr lvl="0"/>
            <a:r>
              <a:rPr lang="en-US" dirty="0"/>
              <a:t>Text – add bullet if needed</a:t>
            </a:r>
          </a:p>
        </p:txBody>
      </p:sp>
      <p:sp>
        <p:nvSpPr>
          <p:cNvPr id="8" name="Header L"/>
          <p:cNvSpPr>
            <a:spLocks noGrp="1"/>
          </p:cNvSpPr>
          <p:nvPr>
            <p:ph type="body" sz="quarter" idx="14" hasCustomPrompt="1"/>
          </p:nvPr>
        </p:nvSpPr>
        <p:spPr>
          <a:xfrm>
            <a:off x="495299" y="1828800"/>
            <a:ext cx="5486400" cy="663575"/>
          </a:xfrm>
          <a:solidFill>
            <a:schemeClr val="tx2"/>
          </a:solidFill>
        </p:spPr>
        <p:txBody>
          <a:bodyPr lIns="137160" tIns="45720" rIns="137160" bIns="45720" anchor="ctr"/>
          <a:lstStyle>
            <a:lvl1pPr algn="l">
              <a:lnSpc>
                <a:spcPct val="90000"/>
              </a:lnSpc>
              <a:spcBef>
                <a:spcPts val="0"/>
              </a:spcBef>
              <a:spcAft>
                <a:spcPts val="0"/>
              </a:spcAft>
              <a:defRPr sz="1800">
                <a:solidFill>
                  <a:schemeClr val="bg1"/>
                </a:solidFill>
              </a:defRPr>
            </a:lvl1pPr>
          </a:lstStyle>
          <a:p>
            <a:pPr lvl="0"/>
            <a:r>
              <a:rPr lang="en-US" dirty="0"/>
              <a:t>Header</a:t>
            </a:r>
          </a:p>
        </p:txBody>
      </p:sp>
      <p:sp>
        <p:nvSpPr>
          <p:cNvPr id="2" name="Title"/>
          <p:cNvSpPr>
            <a:spLocks noGrp="1"/>
          </p:cNvSpPr>
          <p:nvPr>
            <p:ph type="title" hasCustomPrompt="1"/>
          </p:nvPr>
        </p:nvSpPr>
        <p:spPr/>
        <p:txBody>
          <a:bodyPr/>
          <a:lstStyle>
            <a:lvl1pPr>
              <a:defRPr/>
            </a:lvl1pPr>
          </a:lstStyle>
          <a:p>
            <a:r>
              <a:rPr lang="en-US" dirty="0"/>
              <a:t>2 Column | Type insightful headline in sentence case | One line</a:t>
            </a:r>
          </a:p>
        </p:txBody>
      </p:sp>
      <p:sp>
        <p:nvSpPr>
          <p:cNvPr id="11" name="Rectangle 1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2" name="Rectangle 1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C9DFDB1A-3EB3-48FD-A697-CA240E15B05B}" type="datetime1">
              <a:rPr lang="en-US" smtClean="0"/>
              <a:t>11/12/2021</a:t>
            </a:fld>
            <a:endParaRPr lang="en-US" dirty="0"/>
          </a:p>
        </p:txBody>
      </p:sp>
      <p:sp>
        <p:nvSpPr>
          <p:cNvPr id="5" name="Footer Placeholder 4"/>
          <p:cNvSpPr>
            <a:spLocks noGrp="1"/>
          </p:cNvSpPr>
          <p:nvPr>
            <p:ph type="ftr" sz="quarter" idx="23"/>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p:txBody>
          <a:bodyPr/>
          <a:lstStyle/>
          <a:p>
            <a:fld id="{901F1369-4AEB-4520-96C0-9F78886180C1}" type="slidenum">
              <a:rPr lang="en-US" smtClean="0"/>
              <a:pPr/>
              <a:t>‹#›</a:t>
            </a:fld>
            <a:endParaRPr lang="en-US" dirty="0"/>
          </a:p>
        </p:txBody>
      </p:sp>
      <p:sp>
        <p:nvSpPr>
          <p:cNvPr id="16" name="Subtitle">
            <a:extLst>
              <a:ext uri="{FF2B5EF4-FFF2-40B4-BE49-F238E27FC236}">
                <a16:creationId xmlns:a16="http://schemas.microsoft.com/office/drawing/2014/main" id="{457A96AA-26D4-C54F-8773-103F328B0B66}"/>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415188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hoto w/Caption">
    <p:spTree>
      <p:nvGrpSpPr>
        <p:cNvPr id="1" name=""/>
        <p:cNvGrpSpPr/>
        <p:nvPr/>
      </p:nvGrpSpPr>
      <p:grpSpPr>
        <a:xfrm>
          <a:off x="0" y="0"/>
          <a:ext cx="0" cy="0"/>
          <a:chOff x="0" y="0"/>
          <a:chExt cx="0" cy="0"/>
        </a:xfrm>
      </p:grpSpPr>
      <p:sp>
        <p:nvSpPr>
          <p:cNvPr id="15" name="Picture L"/>
          <p:cNvSpPr>
            <a:spLocks noGrp="1"/>
          </p:cNvSpPr>
          <p:nvPr>
            <p:ph type="pic" sz="quarter" idx="23"/>
          </p:nvPr>
        </p:nvSpPr>
        <p:spPr>
          <a:xfrm>
            <a:off x="448128" y="1625600"/>
            <a:ext cx="5571671"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7" name="Picture R"/>
          <p:cNvSpPr>
            <a:spLocks noGrp="1"/>
          </p:cNvSpPr>
          <p:nvPr>
            <p:ph type="pic" sz="quarter" idx="25"/>
          </p:nvPr>
        </p:nvSpPr>
        <p:spPr>
          <a:xfrm>
            <a:off x="6019800" y="1625600"/>
            <a:ext cx="5715000"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Text L"/>
          <p:cNvSpPr>
            <a:spLocks noGrp="1"/>
          </p:cNvSpPr>
          <p:nvPr>
            <p:ph type="body" sz="quarter" idx="24" hasCustomPrompt="1"/>
          </p:nvPr>
        </p:nvSpPr>
        <p:spPr>
          <a:xfrm>
            <a:off x="2434771" y="4267200"/>
            <a:ext cx="3585028" cy="1435100"/>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8" name="Text R"/>
          <p:cNvSpPr>
            <a:spLocks noGrp="1"/>
          </p:cNvSpPr>
          <p:nvPr>
            <p:ph type="body" sz="quarter" idx="26" hasCustomPrompt="1"/>
          </p:nvPr>
        </p:nvSpPr>
        <p:spPr>
          <a:xfrm>
            <a:off x="8150352" y="4267200"/>
            <a:ext cx="3584448" cy="1435100"/>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2" name="Title"/>
          <p:cNvSpPr>
            <a:spLocks noGrp="1"/>
          </p:cNvSpPr>
          <p:nvPr>
            <p:ph type="title" hasCustomPrompt="1"/>
          </p:nvPr>
        </p:nvSpPr>
        <p:spPr/>
        <p:txBody>
          <a:bodyPr/>
          <a:lstStyle>
            <a:lvl1pPr>
              <a:defRPr/>
            </a:lvl1pPr>
          </a:lstStyle>
          <a:p>
            <a:r>
              <a:rPr lang="en-US" dirty="0"/>
              <a:t>2 Photo | Type insightful headline in sentence case | One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7"/>
          </p:nvPr>
        </p:nvSpPr>
        <p:spPr/>
        <p:txBody>
          <a:bodyPr/>
          <a:lstStyle/>
          <a:p>
            <a:fld id="{88C96799-1D8B-4900-A6BD-1E000917E918}" type="datetime1">
              <a:rPr lang="en-US" smtClean="0"/>
              <a:t>11/12/2021</a:t>
            </a:fld>
            <a:endParaRPr lang="en-US" dirty="0"/>
          </a:p>
        </p:txBody>
      </p:sp>
      <p:sp>
        <p:nvSpPr>
          <p:cNvPr id="5" name="Footer Placeholder 4"/>
          <p:cNvSpPr>
            <a:spLocks noGrp="1"/>
          </p:cNvSpPr>
          <p:nvPr>
            <p:ph type="ftr" sz="quarter" idx="28"/>
          </p:nvPr>
        </p:nvSpPr>
        <p:spPr/>
        <p:txBody>
          <a:bodyPr/>
          <a:lstStyle/>
          <a:p>
            <a:pPr algn="r"/>
            <a:r>
              <a:rPr lang="en-US"/>
              <a:t>© 2020 Optum, Inc. All rights reserved. Confidential property of Optum. Do not distribute or reproduce without express permission from Optum.</a:t>
            </a:r>
          </a:p>
        </p:txBody>
      </p:sp>
      <p:sp>
        <p:nvSpPr>
          <p:cNvPr id="9" name="Slide Number Placeholder 8"/>
          <p:cNvSpPr>
            <a:spLocks noGrp="1"/>
          </p:cNvSpPr>
          <p:nvPr>
            <p:ph type="sldNum" sz="quarter" idx="29"/>
          </p:nvPr>
        </p:nvSpPr>
        <p:spPr/>
        <p:txBody>
          <a:bodyPr/>
          <a:lstStyle/>
          <a:p>
            <a:fld id="{901F1369-4AEB-4520-96C0-9F78886180C1}" type="slidenum">
              <a:rPr lang="en-US" smtClean="0"/>
              <a:pPr/>
              <a:t>‹#›</a:t>
            </a:fld>
            <a:endParaRPr lang="en-US" dirty="0"/>
          </a:p>
        </p:txBody>
      </p:sp>
      <p:sp>
        <p:nvSpPr>
          <p:cNvPr id="22" name="Subtitle">
            <a:extLst>
              <a:ext uri="{FF2B5EF4-FFF2-40B4-BE49-F238E27FC236}">
                <a16:creationId xmlns:a16="http://schemas.microsoft.com/office/drawing/2014/main" id="{F75482E1-A113-6544-852F-F96E6EF03BFA}"/>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92439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 w/Caption">
    <p:spTree>
      <p:nvGrpSpPr>
        <p:cNvPr id="1" name=""/>
        <p:cNvGrpSpPr/>
        <p:nvPr/>
      </p:nvGrpSpPr>
      <p:grpSpPr>
        <a:xfrm>
          <a:off x="0" y="0"/>
          <a:ext cx="0" cy="0"/>
          <a:chOff x="0" y="0"/>
          <a:chExt cx="0" cy="0"/>
        </a:xfrm>
      </p:grpSpPr>
      <p:sp>
        <p:nvSpPr>
          <p:cNvPr id="17" name="Picture 3"/>
          <p:cNvSpPr>
            <a:spLocks noGrp="1"/>
          </p:cNvSpPr>
          <p:nvPr>
            <p:ph type="pic" sz="quarter" idx="25"/>
          </p:nvPr>
        </p:nvSpPr>
        <p:spPr>
          <a:xfrm>
            <a:off x="7974271" y="1589841"/>
            <a:ext cx="3776472"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8" name="Text 3"/>
          <p:cNvSpPr>
            <a:spLocks noGrp="1"/>
          </p:cNvSpPr>
          <p:nvPr>
            <p:ph type="body" sz="quarter" idx="26" hasCustomPrompt="1"/>
          </p:nvPr>
        </p:nvSpPr>
        <p:spPr>
          <a:xfrm>
            <a:off x="9673385" y="3628191"/>
            <a:ext cx="2077358" cy="2031776"/>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15" name="Picture 2"/>
          <p:cNvSpPr>
            <a:spLocks noGrp="1"/>
          </p:cNvSpPr>
          <p:nvPr>
            <p:ph type="pic" sz="quarter" idx="23"/>
          </p:nvPr>
        </p:nvSpPr>
        <p:spPr>
          <a:xfrm>
            <a:off x="4193264" y="1583267"/>
            <a:ext cx="3776472"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Text  2"/>
          <p:cNvSpPr>
            <a:spLocks noGrp="1"/>
          </p:cNvSpPr>
          <p:nvPr>
            <p:ph type="body" sz="quarter" idx="24" hasCustomPrompt="1"/>
          </p:nvPr>
        </p:nvSpPr>
        <p:spPr>
          <a:xfrm>
            <a:off x="5892378" y="3628191"/>
            <a:ext cx="2077358" cy="2031776"/>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9" name="Picture 1"/>
          <p:cNvSpPr>
            <a:spLocks noGrp="1"/>
          </p:cNvSpPr>
          <p:nvPr>
            <p:ph type="pic" sz="quarter" idx="22"/>
          </p:nvPr>
        </p:nvSpPr>
        <p:spPr>
          <a:xfrm>
            <a:off x="421217" y="1583267"/>
            <a:ext cx="3776472" cy="4076700"/>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8" name="Text 1"/>
          <p:cNvSpPr>
            <a:spLocks noGrp="1"/>
          </p:cNvSpPr>
          <p:nvPr>
            <p:ph type="body" sz="quarter" idx="14" hasCustomPrompt="1"/>
          </p:nvPr>
        </p:nvSpPr>
        <p:spPr>
          <a:xfrm>
            <a:off x="2111187" y="3628191"/>
            <a:ext cx="2077358" cy="2031776"/>
          </a:xfrm>
          <a:solidFill>
            <a:schemeClr val="tx1"/>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 Remove if not needed</a:t>
            </a:r>
          </a:p>
        </p:txBody>
      </p:sp>
      <p:sp>
        <p:nvSpPr>
          <p:cNvPr id="2" name="Title"/>
          <p:cNvSpPr>
            <a:spLocks noGrp="1"/>
          </p:cNvSpPr>
          <p:nvPr>
            <p:ph type="title" hasCustomPrompt="1"/>
          </p:nvPr>
        </p:nvSpPr>
        <p:spPr/>
        <p:txBody>
          <a:bodyPr/>
          <a:lstStyle>
            <a:lvl1pPr>
              <a:defRPr/>
            </a:lvl1pPr>
          </a:lstStyle>
          <a:p>
            <a:r>
              <a:rPr lang="en-US" dirty="0"/>
              <a:t>3 Photo | Type insightful headline in sentence case | One line</a:t>
            </a:r>
          </a:p>
        </p:txBody>
      </p:sp>
      <p:sp>
        <p:nvSpPr>
          <p:cNvPr id="19" name="Rectangle 1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1" name="Rectangle 2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7"/>
          </p:nvPr>
        </p:nvSpPr>
        <p:spPr/>
        <p:txBody>
          <a:bodyPr/>
          <a:lstStyle/>
          <a:p>
            <a:fld id="{D9901831-4ADF-4973-94C6-226C985EEF88}" type="datetime1">
              <a:rPr lang="en-US" smtClean="0"/>
              <a:t>11/12/2021</a:t>
            </a:fld>
            <a:endParaRPr lang="en-US" dirty="0"/>
          </a:p>
        </p:txBody>
      </p:sp>
      <p:sp>
        <p:nvSpPr>
          <p:cNvPr id="5" name="Footer Placeholder 4"/>
          <p:cNvSpPr>
            <a:spLocks noGrp="1"/>
          </p:cNvSpPr>
          <p:nvPr>
            <p:ph type="ftr" sz="quarter" idx="28"/>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29"/>
          </p:nvPr>
        </p:nvSpPr>
        <p:spPr/>
        <p:txBody>
          <a:bodyPr/>
          <a:lstStyle/>
          <a:p>
            <a:fld id="{901F1369-4AEB-4520-96C0-9F78886180C1}" type="slidenum">
              <a:rPr lang="en-US" smtClean="0"/>
              <a:pPr/>
              <a:t>‹#›</a:t>
            </a:fld>
            <a:endParaRPr lang="en-US" dirty="0"/>
          </a:p>
        </p:txBody>
      </p:sp>
      <p:sp>
        <p:nvSpPr>
          <p:cNvPr id="24" name="Subtitle">
            <a:extLst>
              <a:ext uri="{FF2B5EF4-FFF2-40B4-BE49-F238E27FC236}">
                <a16:creationId xmlns:a16="http://schemas.microsoft.com/office/drawing/2014/main" id="{2E0D15E9-1D06-6245-ABFB-B2E8F69EC839}"/>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781410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hoto w/Caption">
    <p:spTree>
      <p:nvGrpSpPr>
        <p:cNvPr id="1" name=""/>
        <p:cNvGrpSpPr/>
        <p:nvPr/>
      </p:nvGrpSpPr>
      <p:grpSpPr>
        <a:xfrm>
          <a:off x="0" y="0"/>
          <a:ext cx="0" cy="0"/>
          <a:chOff x="0" y="0"/>
          <a:chExt cx="0" cy="0"/>
        </a:xfrm>
      </p:grpSpPr>
      <p:sp>
        <p:nvSpPr>
          <p:cNvPr id="13" name="Image 4"/>
          <p:cNvSpPr>
            <a:spLocks noGrp="1"/>
          </p:cNvSpPr>
          <p:nvPr>
            <p:ph type="pic" sz="quarter" idx="27"/>
          </p:nvPr>
        </p:nvSpPr>
        <p:spPr>
          <a:xfrm>
            <a:off x="8909580" y="1826530"/>
            <a:ext cx="2833688"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4" name="Header 4"/>
          <p:cNvSpPr>
            <a:spLocks noGrp="1"/>
          </p:cNvSpPr>
          <p:nvPr>
            <p:ph type="body" sz="quarter" idx="28" hasCustomPrompt="1"/>
          </p:nvPr>
        </p:nvSpPr>
        <p:spPr>
          <a:xfrm>
            <a:off x="10281860" y="2971800"/>
            <a:ext cx="1461407" cy="1439408"/>
          </a:xfrm>
          <a:solidFill>
            <a:srgbClr val="739600"/>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17" name="Image 3"/>
          <p:cNvSpPr>
            <a:spLocks noGrp="1"/>
          </p:cNvSpPr>
          <p:nvPr>
            <p:ph type="pic" sz="quarter" idx="25"/>
          </p:nvPr>
        </p:nvSpPr>
        <p:spPr>
          <a:xfrm>
            <a:off x="6090179" y="1826530"/>
            <a:ext cx="2821781"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8" name="Header 3"/>
          <p:cNvSpPr>
            <a:spLocks noGrp="1"/>
          </p:cNvSpPr>
          <p:nvPr>
            <p:ph type="body" sz="quarter" idx="26" hasCustomPrompt="1"/>
          </p:nvPr>
        </p:nvSpPr>
        <p:spPr>
          <a:xfrm>
            <a:off x="7450552" y="2971800"/>
            <a:ext cx="1461407" cy="1439408"/>
          </a:xfrm>
          <a:solidFill>
            <a:schemeClr val="accent4"/>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15" name="Image 2"/>
          <p:cNvSpPr>
            <a:spLocks noGrp="1"/>
          </p:cNvSpPr>
          <p:nvPr>
            <p:ph type="pic" sz="quarter" idx="23"/>
          </p:nvPr>
        </p:nvSpPr>
        <p:spPr>
          <a:xfrm>
            <a:off x="3266018" y="1828800"/>
            <a:ext cx="2824162"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Header 2"/>
          <p:cNvSpPr>
            <a:spLocks noGrp="1"/>
          </p:cNvSpPr>
          <p:nvPr>
            <p:ph type="body" sz="quarter" idx="24" hasCustomPrompt="1"/>
          </p:nvPr>
        </p:nvSpPr>
        <p:spPr>
          <a:xfrm>
            <a:off x="4628772" y="2971800"/>
            <a:ext cx="1461407" cy="1439408"/>
          </a:xfrm>
          <a:solidFill>
            <a:schemeClr val="accent2"/>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9" name="Image 1"/>
          <p:cNvSpPr>
            <a:spLocks noGrp="1"/>
          </p:cNvSpPr>
          <p:nvPr>
            <p:ph type="pic" sz="quarter" idx="22"/>
          </p:nvPr>
        </p:nvSpPr>
        <p:spPr>
          <a:xfrm>
            <a:off x="446617" y="1828800"/>
            <a:ext cx="2819400" cy="2583543"/>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8" name="Header 1"/>
          <p:cNvSpPr>
            <a:spLocks noGrp="1"/>
          </p:cNvSpPr>
          <p:nvPr>
            <p:ph type="body" sz="quarter" idx="14" hasCustomPrompt="1"/>
          </p:nvPr>
        </p:nvSpPr>
        <p:spPr>
          <a:xfrm>
            <a:off x="1804609" y="2971800"/>
            <a:ext cx="1461407" cy="1439408"/>
          </a:xfrm>
          <a:solidFill>
            <a:schemeClr val="tx1"/>
          </a:solidFill>
        </p:spPr>
        <p:txBody>
          <a:bodyPr lIns="137160" tIns="137160" rIns="137160" bIns="137160" anchor="t"/>
          <a:lstStyle>
            <a:lvl1pPr algn="l">
              <a:lnSpc>
                <a:spcPct val="90000"/>
              </a:lnSpc>
              <a:spcBef>
                <a:spcPts val="0"/>
              </a:spcBef>
              <a:spcAft>
                <a:spcPts val="0"/>
              </a:spcAft>
              <a:defRPr sz="1600">
                <a:solidFill>
                  <a:schemeClr val="bg1"/>
                </a:solidFill>
              </a:defRPr>
            </a:lvl1pPr>
          </a:lstStyle>
          <a:p>
            <a:pPr lvl="0"/>
            <a:r>
              <a:rPr lang="en-US" dirty="0"/>
              <a:t>Type caption here| Remove if not needed</a:t>
            </a:r>
          </a:p>
        </p:txBody>
      </p:sp>
      <p:sp>
        <p:nvSpPr>
          <p:cNvPr id="2" name="Title"/>
          <p:cNvSpPr>
            <a:spLocks noGrp="1"/>
          </p:cNvSpPr>
          <p:nvPr>
            <p:ph type="title" hasCustomPrompt="1"/>
          </p:nvPr>
        </p:nvSpPr>
        <p:spPr/>
        <p:txBody>
          <a:bodyPr/>
          <a:lstStyle>
            <a:lvl1pPr>
              <a:defRPr/>
            </a:lvl1pPr>
          </a:lstStyle>
          <a:p>
            <a:r>
              <a:rPr lang="en-US" dirty="0"/>
              <a:t>4 Photo | Type insightful headline in sentence case | One line</a:t>
            </a:r>
          </a:p>
        </p:txBody>
      </p:sp>
      <p:sp>
        <p:nvSpPr>
          <p:cNvPr id="21" name="Rectangle 2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3" name="Rectangle 2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9"/>
          </p:nvPr>
        </p:nvSpPr>
        <p:spPr/>
        <p:txBody>
          <a:bodyPr/>
          <a:lstStyle/>
          <a:p>
            <a:fld id="{C012A6D0-9FB3-4CBA-8604-48FAADCFD195}" type="datetime1">
              <a:rPr lang="en-US" smtClean="0"/>
              <a:t>11/12/2021</a:t>
            </a:fld>
            <a:endParaRPr lang="en-US" dirty="0"/>
          </a:p>
        </p:txBody>
      </p:sp>
      <p:sp>
        <p:nvSpPr>
          <p:cNvPr id="5" name="Footer Placeholder 4"/>
          <p:cNvSpPr>
            <a:spLocks noGrp="1"/>
          </p:cNvSpPr>
          <p:nvPr>
            <p:ph type="ftr" sz="quarter" idx="30"/>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31"/>
          </p:nvPr>
        </p:nvSpPr>
        <p:spPr/>
        <p:txBody>
          <a:bodyPr/>
          <a:lstStyle/>
          <a:p>
            <a:fld id="{901F1369-4AEB-4520-96C0-9F78886180C1}" type="slidenum">
              <a:rPr lang="en-US" smtClean="0"/>
              <a:pPr/>
              <a:t>‹#›</a:t>
            </a:fld>
            <a:endParaRPr lang="en-US" dirty="0"/>
          </a:p>
        </p:txBody>
      </p:sp>
      <p:sp>
        <p:nvSpPr>
          <p:cNvPr id="20" name="Subtitle">
            <a:extLst>
              <a:ext uri="{FF2B5EF4-FFF2-40B4-BE49-F238E27FC236}">
                <a16:creationId xmlns:a16="http://schemas.microsoft.com/office/drawing/2014/main" id="{B59F5D65-D577-9B48-B688-E6B12AB996D7}"/>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806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hoto w/Caption">
    <p:spTree>
      <p:nvGrpSpPr>
        <p:cNvPr id="1" name=""/>
        <p:cNvGrpSpPr/>
        <p:nvPr/>
      </p:nvGrpSpPr>
      <p:grpSpPr>
        <a:xfrm>
          <a:off x="0" y="0"/>
          <a:ext cx="0" cy="0"/>
          <a:chOff x="0" y="0"/>
          <a:chExt cx="0" cy="0"/>
        </a:xfrm>
      </p:grpSpPr>
      <p:sp>
        <p:nvSpPr>
          <p:cNvPr id="19" name="Image 5"/>
          <p:cNvSpPr>
            <a:spLocks noGrp="1"/>
          </p:cNvSpPr>
          <p:nvPr>
            <p:ph type="pic" sz="quarter" idx="29"/>
          </p:nvPr>
        </p:nvSpPr>
        <p:spPr>
          <a:xfrm>
            <a:off x="9472308"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20" name="Header 5"/>
          <p:cNvSpPr>
            <a:spLocks noGrp="1"/>
          </p:cNvSpPr>
          <p:nvPr>
            <p:ph type="body" sz="quarter" idx="30" hasCustomPrompt="1"/>
          </p:nvPr>
        </p:nvSpPr>
        <p:spPr>
          <a:xfrm>
            <a:off x="10568970" y="2700789"/>
            <a:ext cx="1116693" cy="1099883"/>
          </a:xfrm>
          <a:solidFill>
            <a:srgbClr val="739600"/>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3" name="Image 4"/>
          <p:cNvSpPr>
            <a:spLocks noGrp="1"/>
          </p:cNvSpPr>
          <p:nvPr>
            <p:ph type="pic" sz="quarter" idx="27"/>
          </p:nvPr>
        </p:nvSpPr>
        <p:spPr>
          <a:xfrm>
            <a:off x="7209535"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4" name="Header 4"/>
          <p:cNvSpPr>
            <a:spLocks noGrp="1"/>
          </p:cNvSpPr>
          <p:nvPr>
            <p:ph type="body" sz="quarter" idx="28" hasCustomPrompt="1"/>
          </p:nvPr>
        </p:nvSpPr>
        <p:spPr>
          <a:xfrm>
            <a:off x="8333122" y="2700789"/>
            <a:ext cx="1116693" cy="1099883"/>
          </a:xfrm>
          <a:solidFill>
            <a:schemeClr val="accent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7" name="Image 3"/>
          <p:cNvSpPr>
            <a:spLocks noGrp="1"/>
          </p:cNvSpPr>
          <p:nvPr>
            <p:ph type="pic" sz="quarter" idx="25"/>
          </p:nvPr>
        </p:nvSpPr>
        <p:spPr>
          <a:xfrm>
            <a:off x="4946762" y="1826531"/>
            <a:ext cx="2240280" cy="1974141"/>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8" name="Header 3"/>
          <p:cNvSpPr>
            <a:spLocks noGrp="1"/>
          </p:cNvSpPr>
          <p:nvPr>
            <p:ph type="body" sz="quarter" idx="26" hasCustomPrompt="1"/>
          </p:nvPr>
        </p:nvSpPr>
        <p:spPr>
          <a:xfrm>
            <a:off x="6070349" y="2700789"/>
            <a:ext cx="1116693" cy="1099883"/>
          </a:xfrm>
          <a:solidFill>
            <a:schemeClr val="accent4"/>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15" name="Image 2"/>
          <p:cNvSpPr>
            <a:spLocks noGrp="1"/>
          </p:cNvSpPr>
          <p:nvPr>
            <p:ph type="pic" sz="quarter" idx="23"/>
          </p:nvPr>
        </p:nvSpPr>
        <p:spPr>
          <a:xfrm>
            <a:off x="2683989"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16" name="Header 2"/>
          <p:cNvSpPr>
            <a:spLocks noGrp="1"/>
          </p:cNvSpPr>
          <p:nvPr>
            <p:ph type="body" sz="quarter" idx="24" hasCustomPrompt="1"/>
          </p:nvPr>
        </p:nvSpPr>
        <p:spPr>
          <a:xfrm>
            <a:off x="3807576" y="2700789"/>
            <a:ext cx="1116693" cy="1099883"/>
          </a:xfrm>
          <a:solidFill>
            <a:schemeClr val="accent2"/>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9" name="Image 1"/>
          <p:cNvSpPr>
            <a:spLocks noGrp="1"/>
          </p:cNvSpPr>
          <p:nvPr>
            <p:ph type="pic" sz="quarter" idx="22"/>
          </p:nvPr>
        </p:nvSpPr>
        <p:spPr>
          <a:xfrm>
            <a:off x="421216" y="1826530"/>
            <a:ext cx="2240280" cy="1974142"/>
          </a:xfrm>
          <a:solidFill>
            <a:srgbClr val="EAEAEA"/>
          </a:solidFill>
        </p:spPr>
        <p:txBody>
          <a:bodyPr/>
          <a:lstStyle>
            <a:lvl1pPr>
              <a:defRPr sz="1600">
                <a:solidFill>
                  <a:schemeClr val="tx1"/>
                </a:solidFill>
              </a:defRPr>
            </a:lvl1pPr>
          </a:lstStyle>
          <a:p>
            <a:r>
              <a:rPr lang="en-US"/>
              <a:t>Click icon to add picture</a:t>
            </a:r>
            <a:endParaRPr lang="en-US" dirty="0"/>
          </a:p>
        </p:txBody>
      </p:sp>
      <p:sp>
        <p:nvSpPr>
          <p:cNvPr id="8" name="Header 1"/>
          <p:cNvSpPr>
            <a:spLocks noGrp="1"/>
          </p:cNvSpPr>
          <p:nvPr>
            <p:ph type="body" sz="quarter" idx="14" hasCustomPrompt="1"/>
          </p:nvPr>
        </p:nvSpPr>
        <p:spPr>
          <a:xfrm>
            <a:off x="1544803" y="2700789"/>
            <a:ext cx="1116693" cy="1099883"/>
          </a:xfrm>
          <a:solidFill>
            <a:schemeClr val="tx1"/>
          </a:solidFill>
        </p:spPr>
        <p:txBody>
          <a:bodyPr lIns="137160" tIns="137160" rIns="137160" bIns="137160" anchor="t"/>
          <a:lstStyle>
            <a:lvl1pPr algn="l">
              <a:lnSpc>
                <a:spcPct val="90000"/>
              </a:lnSpc>
              <a:spcBef>
                <a:spcPts val="0"/>
              </a:spcBef>
              <a:spcAft>
                <a:spcPts val="0"/>
              </a:spcAft>
              <a:defRPr sz="1400">
                <a:solidFill>
                  <a:schemeClr val="bg1"/>
                </a:solidFill>
              </a:defRPr>
            </a:lvl1pPr>
          </a:lstStyle>
          <a:p>
            <a:pPr lvl="0"/>
            <a:r>
              <a:rPr lang="en-US" dirty="0"/>
              <a:t>Type cap-</a:t>
            </a:r>
            <a:r>
              <a:rPr lang="en-US" dirty="0" err="1"/>
              <a:t>tion</a:t>
            </a:r>
            <a:r>
              <a:rPr lang="en-US" dirty="0"/>
              <a:t> here | Remove if not needed</a:t>
            </a:r>
          </a:p>
        </p:txBody>
      </p:sp>
      <p:sp>
        <p:nvSpPr>
          <p:cNvPr id="2" name="Title"/>
          <p:cNvSpPr>
            <a:spLocks noGrp="1"/>
          </p:cNvSpPr>
          <p:nvPr>
            <p:ph type="title" hasCustomPrompt="1"/>
          </p:nvPr>
        </p:nvSpPr>
        <p:spPr/>
        <p:txBody>
          <a:bodyPr/>
          <a:lstStyle>
            <a:lvl1pPr>
              <a:defRPr/>
            </a:lvl1pPr>
          </a:lstStyle>
          <a:p>
            <a:r>
              <a:rPr lang="en-US" dirty="0"/>
              <a:t>5 Photo | Type insightful headline in sentence case | One line</a:t>
            </a:r>
          </a:p>
        </p:txBody>
      </p:sp>
      <p:sp>
        <p:nvSpPr>
          <p:cNvPr id="23" name="Rectangle 2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5" name="Rectangle 2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6" name="Rectangle 2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31"/>
          </p:nvPr>
        </p:nvSpPr>
        <p:spPr/>
        <p:txBody>
          <a:bodyPr/>
          <a:lstStyle/>
          <a:p>
            <a:fld id="{3ED9F4D9-ACBF-4C54-942A-1AD20E171EC8}" type="datetime1">
              <a:rPr lang="en-US" smtClean="0"/>
              <a:t>11/12/2021</a:t>
            </a:fld>
            <a:endParaRPr lang="en-US" dirty="0"/>
          </a:p>
        </p:txBody>
      </p:sp>
      <p:sp>
        <p:nvSpPr>
          <p:cNvPr id="5" name="Footer Placeholder 4"/>
          <p:cNvSpPr>
            <a:spLocks noGrp="1"/>
          </p:cNvSpPr>
          <p:nvPr>
            <p:ph type="ftr" sz="quarter" idx="32"/>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33"/>
          </p:nvPr>
        </p:nvSpPr>
        <p:spPr/>
        <p:txBody>
          <a:bodyPr/>
          <a:lstStyle/>
          <a:p>
            <a:fld id="{901F1369-4AEB-4520-96C0-9F78886180C1}" type="slidenum">
              <a:rPr lang="en-US" smtClean="0"/>
              <a:pPr/>
              <a:t>‹#›</a:t>
            </a:fld>
            <a:endParaRPr lang="en-US" dirty="0"/>
          </a:p>
        </p:txBody>
      </p:sp>
      <p:sp>
        <p:nvSpPr>
          <p:cNvPr id="22" name="Subtitle">
            <a:extLst>
              <a:ext uri="{FF2B5EF4-FFF2-40B4-BE49-F238E27FC236}">
                <a16:creationId xmlns:a16="http://schemas.microsoft.com/office/drawing/2014/main" id="{6A2582A0-AAB3-6549-B8AC-BA35A4B86755}"/>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039118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Column Icon">
    <p:spTree>
      <p:nvGrpSpPr>
        <p:cNvPr id="1" name=""/>
        <p:cNvGrpSpPr/>
        <p:nvPr/>
      </p:nvGrpSpPr>
      <p:grpSpPr>
        <a:xfrm>
          <a:off x="0" y="0"/>
          <a:ext cx="0" cy="0"/>
          <a:chOff x="0" y="0"/>
          <a:chExt cx="0" cy="0"/>
        </a:xfrm>
      </p:grpSpPr>
      <p:sp>
        <p:nvSpPr>
          <p:cNvPr id="20" name="Text 5"/>
          <p:cNvSpPr>
            <a:spLocks noGrp="1"/>
          </p:cNvSpPr>
          <p:nvPr>
            <p:ph type="body" sz="quarter" idx="23" hasCustomPrompt="1"/>
          </p:nvPr>
        </p:nvSpPr>
        <p:spPr>
          <a:xfrm>
            <a:off x="9578219" y="3604380"/>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30" name="Header 5"/>
          <p:cNvSpPr>
            <a:spLocks noGrp="1"/>
          </p:cNvSpPr>
          <p:nvPr>
            <p:ph type="body" sz="quarter" idx="18" hasCustomPrompt="1"/>
          </p:nvPr>
        </p:nvSpPr>
        <p:spPr>
          <a:xfrm>
            <a:off x="9578219" y="1634064"/>
            <a:ext cx="2194560" cy="1970316"/>
          </a:xfrm>
          <a:solidFill>
            <a:srgbClr val="739600"/>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19" name="Text 4"/>
          <p:cNvSpPr>
            <a:spLocks noGrp="1"/>
          </p:cNvSpPr>
          <p:nvPr>
            <p:ph type="body" sz="quarter" idx="22" hasCustomPrompt="1"/>
          </p:nvPr>
        </p:nvSpPr>
        <p:spPr>
          <a:xfrm>
            <a:off x="7292674" y="3604380"/>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29" name="Header 4"/>
          <p:cNvSpPr>
            <a:spLocks noGrp="1"/>
          </p:cNvSpPr>
          <p:nvPr>
            <p:ph type="body" sz="quarter" idx="17" hasCustomPrompt="1"/>
          </p:nvPr>
        </p:nvSpPr>
        <p:spPr>
          <a:xfrm>
            <a:off x="7292674" y="1634064"/>
            <a:ext cx="2194560" cy="1970316"/>
          </a:xfrm>
          <a:solidFill>
            <a:schemeClr val="accent1"/>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18" name="Text 3"/>
          <p:cNvSpPr>
            <a:spLocks noGrp="1"/>
          </p:cNvSpPr>
          <p:nvPr>
            <p:ph type="body" sz="quarter" idx="21" hasCustomPrompt="1"/>
          </p:nvPr>
        </p:nvSpPr>
        <p:spPr>
          <a:xfrm>
            <a:off x="5007127" y="3604380"/>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28" name="Header 3"/>
          <p:cNvSpPr>
            <a:spLocks noGrp="1"/>
          </p:cNvSpPr>
          <p:nvPr>
            <p:ph type="body" sz="quarter" idx="16" hasCustomPrompt="1"/>
          </p:nvPr>
        </p:nvSpPr>
        <p:spPr>
          <a:xfrm>
            <a:off x="5007127" y="1634064"/>
            <a:ext cx="2194560" cy="1970316"/>
          </a:xfrm>
          <a:solidFill>
            <a:schemeClr val="accent4"/>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17" name="Text 2"/>
          <p:cNvSpPr>
            <a:spLocks noGrp="1"/>
          </p:cNvSpPr>
          <p:nvPr>
            <p:ph type="body" sz="quarter" idx="20" hasCustomPrompt="1"/>
          </p:nvPr>
        </p:nvSpPr>
        <p:spPr>
          <a:xfrm>
            <a:off x="2721577" y="3604380"/>
            <a:ext cx="2194563"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27" name="Header 2"/>
          <p:cNvSpPr>
            <a:spLocks noGrp="1"/>
          </p:cNvSpPr>
          <p:nvPr>
            <p:ph type="body" sz="quarter" idx="15" hasCustomPrompt="1"/>
          </p:nvPr>
        </p:nvSpPr>
        <p:spPr>
          <a:xfrm>
            <a:off x="2721580" y="1634064"/>
            <a:ext cx="2194560" cy="1970316"/>
          </a:xfrm>
          <a:solidFill>
            <a:schemeClr val="accent2"/>
          </a:solidFill>
        </p:spPr>
        <p:txBody>
          <a:bodyPr lIns="137160" tIns="45720" rIns="137160" bIns="45720" anchor="ctr"/>
          <a:lstStyle>
            <a:lvl1pPr marL="285750" indent="-2857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31" name="Text 1"/>
          <p:cNvSpPr>
            <a:spLocks noGrp="1"/>
          </p:cNvSpPr>
          <p:nvPr>
            <p:ph type="body" sz="quarter" idx="19" hasCustomPrompt="1"/>
          </p:nvPr>
        </p:nvSpPr>
        <p:spPr>
          <a:xfrm>
            <a:off x="436033" y="3604380"/>
            <a:ext cx="2194560" cy="2106386"/>
          </a:xfrm>
          <a:solidFill>
            <a:srgbClr val="EAEAEA"/>
          </a:solidFill>
        </p:spPr>
        <p:txBody>
          <a:bodyPr lIns="137160" tIns="91440" rIns="137160" bIns="91440" anchor="t"/>
          <a:lstStyle>
            <a:lvl1pPr marL="0" indent="0" algn="l">
              <a:lnSpc>
                <a:spcPct val="90000"/>
              </a:lnSpc>
              <a:spcBef>
                <a:spcPts val="0"/>
              </a:spcBef>
              <a:spcAft>
                <a:spcPts val="1200"/>
              </a:spcAft>
              <a:buFont typeface="Arial" panose="020B0604020202020204" pitchFamily="34" charset="0"/>
              <a:buNone/>
              <a:defRPr sz="1800">
                <a:solidFill>
                  <a:schemeClr val="tx1"/>
                </a:solidFill>
              </a:defRPr>
            </a:lvl1pPr>
            <a:lvl2pPr>
              <a:defRPr sz="1600"/>
            </a:lvl2pPr>
          </a:lstStyle>
          <a:p>
            <a:pPr lvl="0"/>
            <a:r>
              <a:rPr lang="en-US" dirty="0"/>
              <a:t>Header</a:t>
            </a:r>
          </a:p>
          <a:p>
            <a:pPr lvl="1"/>
            <a:r>
              <a:rPr lang="en-US" dirty="0"/>
              <a:t>Text – add bullet if needed</a:t>
            </a:r>
          </a:p>
        </p:txBody>
      </p:sp>
      <p:sp>
        <p:nvSpPr>
          <p:cNvPr id="8" name="Header 1"/>
          <p:cNvSpPr>
            <a:spLocks noGrp="1"/>
          </p:cNvSpPr>
          <p:nvPr>
            <p:ph type="body" sz="quarter" idx="14" hasCustomPrompt="1"/>
          </p:nvPr>
        </p:nvSpPr>
        <p:spPr>
          <a:xfrm>
            <a:off x="436033" y="1634063"/>
            <a:ext cx="2194560" cy="1970316"/>
          </a:xfrm>
          <a:solidFill>
            <a:schemeClr val="tx2"/>
          </a:solidFill>
        </p:spPr>
        <p:txBody>
          <a:bodyPr lIns="137160" tIns="45720" rIns="137160" bIns="45720" anchor="ctr"/>
          <a:lstStyle>
            <a:lvl1pPr marL="171450" indent="-171450" algn="ctr">
              <a:lnSpc>
                <a:spcPct val="90000"/>
              </a:lnSpc>
              <a:spcBef>
                <a:spcPts val="0"/>
              </a:spcBef>
              <a:spcAft>
                <a:spcPts val="0"/>
              </a:spcAft>
              <a:defRPr lang="en-US" sz="16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 name="Title"/>
          <p:cNvSpPr>
            <a:spLocks noGrp="1"/>
          </p:cNvSpPr>
          <p:nvPr>
            <p:ph type="title" hasCustomPrompt="1"/>
          </p:nvPr>
        </p:nvSpPr>
        <p:spPr/>
        <p:txBody>
          <a:bodyPr/>
          <a:lstStyle>
            <a:lvl1pPr>
              <a:defRPr/>
            </a:lvl1pPr>
          </a:lstStyle>
          <a:p>
            <a:r>
              <a:rPr lang="en-US" dirty="0"/>
              <a:t>5 Column icon | Type insightful headline in sentence case | 1 line</a:t>
            </a:r>
          </a:p>
        </p:txBody>
      </p:sp>
      <p:sp>
        <p:nvSpPr>
          <p:cNvPr id="21" name="Rectangle 20"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2" name="Rectangle 21"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3" name="Rectangle 22"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4" name="Rectangle 23"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4"/>
          </p:nvPr>
        </p:nvSpPr>
        <p:spPr/>
        <p:txBody>
          <a:bodyPr/>
          <a:lstStyle/>
          <a:p>
            <a:fld id="{7B2397DD-93EA-4F1D-8395-27E3891360CC}" type="datetime1">
              <a:rPr lang="en-US" smtClean="0"/>
              <a:t>11/12/2021</a:t>
            </a:fld>
            <a:endParaRPr lang="en-US" dirty="0"/>
          </a:p>
        </p:txBody>
      </p:sp>
      <p:sp>
        <p:nvSpPr>
          <p:cNvPr id="5" name="Footer Placeholder 4"/>
          <p:cNvSpPr>
            <a:spLocks noGrp="1"/>
          </p:cNvSpPr>
          <p:nvPr>
            <p:ph type="ftr" sz="quarter" idx="25"/>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p:txBody>
          <a:bodyPr/>
          <a:lstStyle/>
          <a:p>
            <a:fld id="{901F1369-4AEB-4520-96C0-9F78886180C1}" type="slidenum">
              <a:rPr lang="en-US" smtClean="0"/>
              <a:pPr/>
              <a:t>‹#›</a:t>
            </a:fld>
            <a:endParaRPr lang="en-US" dirty="0"/>
          </a:p>
        </p:txBody>
      </p:sp>
      <p:sp>
        <p:nvSpPr>
          <p:cNvPr id="26" name="Subtitle">
            <a:extLst>
              <a:ext uri="{FF2B5EF4-FFF2-40B4-BE49-F238E27FC236}">
                <a16:creationId xmlns:a16="http://schemas.microsoft.com/office/drawing/2014/main" id="{2A51BA82-7A1C-404E-BDE2-1F654BB18709}"/>
              </a:ext>
            </a:extLst>
          </p:cNvPr>
          <p:cNvSpPr>
            <a:spLocks noGrp="1"/>
          </p:cNvSpPr>
          <p:nvPr>
            <p:ph type="body" sz="quarter" idx="2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13343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Clinic 1">
    <p:spTree>
      <p:nvGrpSpPr>
        <p:cNvPr id="1" name=""/>
        <p:cNvGrpSpPr/>
        <p:nvPr/>
      </p:nvGrpSpPr>
      <p:grpSpPr>
        <a:xfrm>
          <a:off x="0" y="0"/>
          <a:ext cx="0" cy="0"/>
          <a:chOff x="0" y="0"/>
          <a:chExt cx="0" cy="0"/>
        </a:xfrm>
      </p:grpSpPr>
      <p:pic>
        <p:nvPicPr>
          <p:cNvPr id="3074" name="Picture 2" descr="C:\Users\cbarthol\Desktop\Charlotte Work\Tools\PPT\Empower\2019 PPT cover images\3-hallway-nurse-doctor-tablet-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flipH="1">
            <a:off x="0" y="-234"/>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2068629"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3" name="Subtitle"/>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1" name="Date"/>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3" name="Picture 3" descr="C:\Users\cbarthol\Desktop\Charlotte Work\Tools\PPT\Empower\New Logos\OptumServe(TM)_RGB.emf">
            <a:extLst>
              <a:ext uri="{FF2B5EF4-FFF2-40B4-BE49-F238E27FC236}">
                <a16:creationId xmlns:a16="http://schemas.microsoft.com/office/drawing/2014/main" id="{F1386D30-BF6E-1C48-8D3B-E7F0B20BA564}"/>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431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Row Icon">
    <p:spTree>
      <p:nvGrpSpPr>
        <p:cNvPr id="1" name=""/>
        <p:cNvGrpSpPr/>
        <p:nvPr/>
      </p:nvGrpSpPr>
      <p:grpSpPr>
        <a:xfrm>
          <a:off x="0" y="0"/>
          <a:ext cx="0" cy="0"/>
          <a:chOff x="0" y="0"/>
          <a:chExt cx="0" cy="0"/>
        </a:xfrm>
      </p:grpSpPr>
      <p:sp>
        <p:nvSpPr>
          <p:cNvPr id="26" name="Text 3"/>
          <p:cNvSpPr>
            <a:spLocks noGrp="1"/>
          </p:cNvSpPr>
          <p:nvPr>
            <p:ph type="body" sz="quarter" idx="20" hasCustomPrompt="1"/>
          </p:nvPr>
        </p:nvSpPr>
        <p:spPr>
          <a:xfrm>
            <a:off x="2318204" y="4624161"/>
            <a:ext cx="9489168" cy="1280160"/>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9" name="Header 3"/>
          <p:cNvSpPr>
            <a:spLocks noGrp="1"/>
          </p:cNvSpPr>
          <p:nvPr>
            <p:ph type="body" sz="quarter" idx="17" hasCustomPrompt="1"/>
          </p:nvPr>
        </p:nvSpPr>
        <p:spPr>
          <a:xfrm>
            <a:off x="387539" y="4586060"/>
            <a:ext cx="1697450" cy="1307592"/>
          </a:xfrm>
          <a:solidFill>
            <a:schemeClr val="accent4"/>
          </a:solidFill>
        </p:spPr>
        <p:txBody>
          <a:bodyPr lIns="137160" tIns="45720" rIns="137160" bIns="45720" anchor="ctr"/>
          <a:lstStyle>
            <a:lvl1pPr marL="285750" indent="-285750" algn="l">
              <a:lnSpc>
                <a:spcPct val="90000"/>
              </a:lnSpc>
              <a:spcBef>
                <a:spcPts val="0"/>
              </a:spcBef>
              <a:spcAft>
                <a:spcPts val="0"/>
              </a:spcAft>
              <a:defRPr lang="en-US" sz="14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5" name="Text 2"/>
          <p:cNvSpPr>
            <a:spLocks noGrp="1"/>
          </p:cNvSpPr>
          <p:nvPr>
            <p:ph type="body" sz="quarter" idx="19" hasCustomPrompt="1"/>
          </p:nvPr>
        </p:nvSpPr>
        <p:spPr>
          <a:xfrm>
            <a:off x="2318204" y="3242808"/>
            <a:ext cx="9489168" cy="1280160"/>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8" name="Header 2"/>
          <p:cNvSpPr>
            <a:spLocks noGrp="1"/>
          </p:cNvSpPr>
          <p:nvPr>
            <p:ph type="body" sz="quarter" idx="16" hasCustomPrompt="1"/>
          </p:nvPr>
        </p:nvSpPr>
        <p:spPr>
          <a:xfrm>
            <a:off x="387539" y="3223758"/>
            <a:ext cx="1697450" cy="1307592"/>
          </a:xfrm>
          <a:solidFill>
            <a:schemeClr val="accent2"/>
          </a:solidFill>
        </p:spPr>
        <p:txBody>
          <a:bodyPr lIns="137160" tIns="45720" rIns="137160" bIns="45720" anchor="ctr"/>
          <a:lstStyle>
            <a:lvl1pPr marL="285750" indent="-285750" algn="l">
              <a:lnSpc>
                <a:spcPct val="90000"/>
              </a:lnSpc>
              <a:spcBef>
                <a:spcPts val="0"/>
              </a:spcBef>
              <a:spcAft>
                <a:spcPts val="0"/>
              </a:spcAft>
              <a:defRPr lang="en-US" sz="14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9" name="Text 1"/>
          <p:cNvSpPr>
            <a:spLocks noGrp="1"/>
          </p:cNvSpPr>
          <p:nvPr>
            <p:ph type="body" sz="quarter" idx="18" hasCustomPrompt="1"/>
          </p:nvPr>
        </p:nvSpPr>
        <p:spPr>
          <a:xfrm>
            <a:off x="2318204" y="1861456"/>
            <a:ext cx="9489168" cy="1280160"/>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8" name="Header 1"/>
          <p:cNvSpPr>
            <a:spLocks noGrp="1"/>
          </p:cNvSpPr>
          <p:nvPr>
            <p:ph type="body" sz="quarter" idx="14" hasCustomPrompt="1"/>
          </p:nvPr>
        </p:nvSpPr>
        <p:spPr>
          <a:xfrm>
            <a:off x="387539" y="1861456"/>
            <a:ext cx="1697450" cy="1307592"/>
          </a:xfrm>
          <a:solidFill>
            <a:schemeClr val="tx2"/>
          </a:solidFill>
        </p:spPr>
        <p:txBody>
          <a:bodyPr lIns="137160" tIns="45720" rIns="137160" bIns="45720" anchor="ctr"/>
          <a:lstStyle>
            <a:lvl1pPr marL="285750" indent="-285750" algn="l">
              <a:lnSpc>
                <a:spcPct val="90000"/>
              </a:lnSpc>
              <a:spcBef>
                <a:spcPts val="0"/>
              </a:spcBef>
              <a:spcAft>
                <a:spcPts val="0"/>
              </a:spcAft>
              <a:defRPr lang="en-US" sz="14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 name="Title"/>
          <p:cNvSpPr>
            <a:spLocks noGrp="1"/>
          </p:cNvSpPr>
          <p:nvPr>
            <p:ph type="title" hasCustomPrompt="1"/>
          </p:nvPr>
        </p:nvSpPr>
        <p:spPr/>
        <p:txBody>
          <a:bodyPr/>
          <a:lstStyle>
            <a:lvl1pPr>
              <a:defRPr/>
            </a:lvl1pPr>
          </a:lstStyle>
          <a:p>
            <a:r>
              <a:rPr lang="en-US" dirty="0"/>
              <a:t>3 row icon | Type insightful headline in sentence case | 1 line</a:t>
            </a:r>
          </a:p>
        </p:txBody>
      </p:sp>
      <p:sp>
        <p:nvSpPr>
          <p:cNvPr id="13" name="Rectangle 12"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1"/>
          </p:nvPr>
        </p:nvSpPr>
        <p:spPr/>
        <p:txBody>
          <a:bodyPr/>
          <a:lstStyle/>
          <a:p>
            <a:fld id="{D8917831-0351-4F1C-8151-9FCED6139EBF}" type="datetime1">
              <a:rPr lang="en-US" smtClean="0"/>
              <a:t>11/12/2021</a:t>
            </a:fld>
            <a:endParaRPr lang="en-US" dirty="0"/>
          </a:p>
        </p:txBody>
      </p:sp>
      <p:sp>
        <p:nvSpPr>
          <p:cNvPr id="5" name="Footer Placeholder 4"/>
          <p:cNvSpPr>
            <a:spLocks noGrp="1"/>
          </p:cNvSpPr>
          <p:nvPr>
            <p:ph type="ftr" sz="quarter" idx="22"/>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23"/>
          </p:nvPr>
        </p:nvSpPr>
        <p:spPr/>
        <p:txBody>
          <a:bodyPr/>
          <a:lstStyle/>
          <a:p>
            <a:fld id="{901F1369-4AEB-4520-96C0-9F78886180C1}" type="slidenum">
              <a:rPr lang="en-US" smtClean="0"/>
              <a:pPr/>
              <a:t>‹#›</a:t>
            </a:fld>
            <a:endParaRPr lang="en-US" dirty="0"/>
          </a:p>
        </p:txBody>
      </p:sp>
      <p:sp>
        <p:nvSpPr>
          <p:cNvPr id="18" name="Subtitle">
            <a:extLst>
              <a:ext uri="{FF2B5EF4-FFF2-40B4-BE49-F238E27FC236}">
                <a16:creationId xmlns:a16="http://schemas.microsoft.com/office/drawing/2014/main" id="{0A513F4C-A43B-6347-A73E-A1181C6E6BE5}"/>
              </a:ext>
            </a:extLst>
          </p:cNvPr>
          <p:cNvSpPr>
            <a:spLocks noGrp="1"/>
          </p:cNvSpPr>
          <p:nvPr>
            <p:ph type="body" sz="quarter" idx="24"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125291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Row Icon">
    <p:spTree>
      <p:nvGrpSpPr>
        <p:cNvPr id="1" name=""/>
        <p:cNvGrpSpPr/>
        <p:nvPr/>
      </p:nvGrpSpPr>
      <p:grpSpPr>
        <a:xfrm>
          <a:off x="0" y="0"/>
          <a:ext cx="0" cy="0"/>
          <a:chOff x="0" y="0"/>
          <a:chExt cx="0" cy="0"/>
        </a:xfrm>
      </p:grpSpPr>
      <p:sp>
        <p:nvSpPr>
          <p:cNvPr id="14" name="Text 4"/>
          <p:cNvSpPr>
            <a:spLocks noGrp="1"/>
          </p:cNvSpPr>
          <p:nvPr>
            <p:ph type="body" sz="quarter" idx="22" hasCustomPrompt="1"/>
          </p:nvPr>
        </p:nvSpPr>
        <p:spPr>
          <a:xfrm>
            <a:off x="2283278" y="4940406"/>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13" name="Header 4"/>
          <p:cNvSpPr>
            <a:spLocks noGrp="1"/>
          </p:cNvSpPr>
          <p:nvPr>
            <p:ph type="body" sz="quarter" idx="21" hasCustomPrompt="1"/>
          </p:nvPr>
        </p:nvSpPr>
        <p:spPr>
          <a:xfrm>
            <a:off x="419100" y="4940802"/>
            <a:ext cx="1700784" cy="987552"/>
          </a:xfrm>
          <a:solidFill>
            <a:schemeClr val="accent1"/>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6" name="Text 3"/>
          <p:cNvSpPr>
            <a:spLocks noGrp="1"/>
          </p:cNvSpPr>
          <p:nvPr>
            <p:ph type="body" sz="quarter" idx="20" hasCustomPrompt="1"/>
          </p:nvPr>
        </p:nvSpPr>
        <p:spPr>
          <a:xfrm>
            <a:off x="2283278" y="3914354"/>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9" name="Header 3"/>
          <p:cNvSpPr>
            <a:spLocks noGrp="1"/>
          </p:cNvSpPr>
          <p:nvPr>
            <p:ph type="body" sz="quarter" idx="17" hasCustomPrompt="1"/>
          </p:nvPr>
        </p:nvSpPr>
        <p:spPr>
          <a:xfrm>
            <a:off x="419100" y="3914354"/>
            <a:ext cx="1700784" cy="987552"/>
          </a:xfrm>
          <a:solidFill>
            <a:schemeClr val="accent4"/>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5" name="Text 2"/>
          <p:cNvSpPr>
            <a:spLocks noGrp="1"/>
          </p:cNvSpPr>
          <p:nvPr>
            <p:ph type="body" sz="quarter" idx="19" hasCustomPrompt="1"/>
          </p:nvPr>
        </p:nvSpPr>
        <p:spPr>
          <a:xfrm>
            <a:off x="2279650" y="2888302"/>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28" name="Header 2"/>
          <p:cNvSpPr>
            <a:spLocks noGrp="1"/>
          </p:cNvSpPr>
          <p:nvPr>
            <p:ph type="body" sz="quarter" idx="16" hasCustomPrompt="1"/>
          </p:nvPr>
        </p:nvSpPr>
        <p:spPr>
          <a:xfrm>
            <a:off x="419100" y="2887905"/>
            <a:ext cx="1700784" cy="987552"/>
          </a:xfrm>
          <a:solidFill>
            <a:schemeClr val="accent2"/>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9" name="Text 1"/>
          <p:cNvSpPr>
            <a:spLocks noGrp="1"/>
          </p:cNvSpPr>
          <p:nvPr>
            <p:ph type="body" sz="quarter" idx="18" hasCustomPrompt="1"/>
          </p:nvPr>
        </p:nvSpPr>
        <p:spPr>
          <a:xfrm>
            <a:off x="2279650" y="1861456"/>
            <a:ext cx="9527722" cy="987552"/>
          </a:xfrm>
        </p:spPr>
        <p:txBody>
          <a:bodyPr lIns="137160" tIns="91440" rIns="137160" bIns="91440"/>
          <a:lstStyle>
            <a:lvl1pPr>
              <a:defRPr sz="1800"/>
            </a:lvl1pPr>
            <a:lvl2pPr>
              <a:defRPr sz="1600"/>
            </a:lvl2pPr>
          </a:lstStyle>
          <a:p>
            <a:pPr lvl="0"/>
            <a:r>
              <a:rPr lang="en-US" dirty="0"/>
              <a:t>Level 1 text is 18 pt, hit return then Tab to get to level 2 – 16 pt gray</a:t>
            </a:r>
          </a:p>
          <a:p>
            <a:pPr lvl="1"/>
            <a:r>
              <a:rPr lang="en-US" dirty="0"/>
              <a:t>Second level</a:t>
            </a:r>
          </a:p>
        </p:txBody>
      </p:sp>
      <p:sp>
        <p:nvSpPr>
          <p:cNvPr id="8" name="Header 1"/>
          <p:cNvSpPr>
            <a:spLocks noGrp="1"/>
          </p:cNvSpPr>
          <p:nvPr>
            <p:ph type="body" sz="quarter" idx="14" hasCustomPrompt="1"/>
          </p:nvPr>
        </p:nvSpPr>
        <p:spPr>
          <a:xfrm>
            <a:off x="419100" y="1861456"/>
            <a:ext cx="1700784" cy="987552"/>
          </a:xfrm>
          <a:solidFill>
            <a:schemeClr val="tx2"/>
          </a:solidFill>
        </p:spPr>
        <p:txBody>
          <a:bodyPr lIns="137160" tIns="45720" rIns="137160" bIns="45720" anchor="ctr"/>
          <a:lstStyle>
            <a:lvl1pPr marL="171450" indent="-171450" algn="l">
              <a:lnSpc>
                <a:spcPct val="90000"/>
              </a:lnSpc>
              <a:spcBef>
                <a:spcPts val="0"/>
              </a:spcBef>
              <a:spcAft>
                <a:spcPts val="0"/>
              </a:spcAft>
              <a:defRPr lang="en-US" sz="1200" kern="120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[place icon here. To  remove text, place cursor then hit space bar]</a:t>
            </a:r>
          </a:p>
        </p:txBody>
      </p:sp>
      <p:sp>
        <p:nvSpPr>
          <p:cNvPr id="2" name="Title"/>
          <p:cNvSpPr>
            <a:spLocks noGrp="1"/>
          </p:cNvSpPr>
          <p:nvPr>
            <p:ph type="title" hasCustomPrompt="1"/>
          </p:nvPr>
        </p:nvSpPr>
        <p:spPr/>
        <p:txBody>
          <a:bodyPr/>
          <a:lstStyle>
            <a:lvl1pPr>
              <a:defRPr/>
            </a:lvl1pPr>
          </a:lstStyle>
          <a:p>
            <a:r>
              <a:rPr lang="en-US" dirty="0"/>
              <a:t>4 row icon | Type insightful headline in sentence case | 1 line</a:t>
            </a:r>
          </a:p>
        </p:txBody>
      </p:sp>
      <p:sp>
        <p:nvSpPr>
          <p:cNvPr id="16" name="Rectangle 15"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3"/>
          </p:nvPr>
        </p:nvSpPr>
        <p:spPr/>
        <p:txBody>
          <a:bodyPr/>
          <a:lstStyle/>
          <a:p>
            <a:fld id="{FF5C7E84-1463-43BE-8FD2-D66413485FB4}" type="datetime1">
              <a:rPr lang="en-US" smtClean="0"/>
              <a:t>11/12/2021</a:t>
            </a:fld>
            <a:endParaRPr lang="en-US" dirty="0"/>
          </a:p>
        </p:txBody>
      </p:sp>
      <p:sp>
        <p:nvSpPr>
          <p:cNvPr id="5" name="Footer Placeholder 4"/>
          <p:cNvSpPr>
            <a:spLocks noGrp="1"/>
          </p:cNvSpPr>
          <p:nvPr>
            <p:ph type="ftr" sz="quarter" idx="24"/>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25"/>
          </p:nvPr>
        </p:nvSpPr>
        <p:spPr/>
        <p:txBody>
          <a:bodyPr/>
          <a:lstStyle/>
          <a:p>
            <a:fld id="{901F1369-4AEB-4520-96C0-9F78886180C1}" type="slidenum">
              <a:rPr lang="en-US" smtClean="0"/>
              <a:pPr/>
              <a:t>‹#›</a:t>
            </a:fld>
            <a:endParaRPr lang="en-US" dirty="0"/>
          </a:p>
        </p:txBody>
      </p:sp>
      <p:sp>
        <p:nvSpPr>
          <p:cNvPr id="21" name="Subtitle">
            <a:extLst>
              <a:ext uri="{FF2B5EF4-FFF2-40B4-BE49-F238E27FC236}">
                <a16:creationId xmlns:a16="http://schemas.microsoft.com/office/drawing/2014/main" id="{25EEB4D6-60F8-F142-9990-33A8BF2BA9A7}"/>
              </a:ext>
            </a:extLst>
          </p:cNvPr>
          <p:cNvSpPr>
            <a:spLocks noGrp="1"/>
          </p:cNvSpPr>
          <p:nvPr>
            <p:ph type="body" sz="quarter" idx="26"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881340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Row Icon">
    <p:spTree>
      <p:nvGrpSpPr>
        <p:cNvPr id="1" name=""/>
        <p:cNvGrpSpPr/>
        <p:nvPr/>
      </p:nvGrpSpPr>
      <p:grpSpPr>
        <a:xfrm>
          <a:off x="0" y="0"/>
          <a:ext cx="0" cy="0"/>
          <a:chOff x="0" y="0"/>
          <a:chExt cx="0" cy="0"/>
        </a:xfrm>
      </p:grpSpPr>
      <p:sp>
        <p:nvSpPr>
          <p:cNvPr id="16" name="Text 5"/>
          <p:cNvSpPr>
            <a:spLocks noGrp="1"/>
          </p:cNvSpPr>
          <p:nvPr>
            <p:ph type="body" sz="quarter" idx="24" hasCustomPrompt="1"/>
          </p:nvPr>
        </p:nvSpPr>
        <p:spPr>
          <a:xfrm>
            <a:off x="1632857" y="5133905"/>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15" name="Header 5"/>
          <p:cNvSpPr>
            <a:spLocks noGrp="1"/>
          </p:cNvSpPr>
          <p:nvPr>
            <p:ph type="body" sz="quarter" idx="23" hasCustomPrompt="1"/>
          </p:nvPr>
        </p:nvSpPr>
        <p:spPr>
          <a:xfrm>
            <a:off x="419100" y="5143150"/>
            <a:ext cx="1050471" cy="768096"/>
          </a:xfrm>
          <a:solidFill>
            <a:srgbClr val="739600"/>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14" name="Text 4"/>
          <p:cNvSpPr>
            <a:spLocks noGrp="1"/>
          </p:cNvSpPr>
          <p:nvPr>
            <p:ph type="body" sz="quarter" idx="22" hasCustomPrompt="1"/>
          </p:nvPr>
        </p:nvSpPr>
        <p:spPr>
          <a:xfrm>
            <a:off x="1629229" y="4315792"/>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13" name="Header 4"/>
          <p:cNvSpPr>
            <a:spLocks noGrp="1"/>
          </p:cNvSpPr>
          <p:nvPr>
            <p:ph type="body" sz="quarter" idx="21" hasCustomPrompt="1"/>
          </p:nvPr>
        </p:nvSpPr>
        <p:spPr>
          <a:xfrm>
            <a:off x="419100" y="4322728"/>
            <a:ext cx="1050471" cy="768096"/>
          </a:xfrm>
          <a:solidFill>
            <a:schemeClr val="accent1"/>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26" name="Text 3"/>
          <p:cNvSpPr>
            <a:spLocks noGrp="1"/>
          </p:cNvSpPr>
          <p:nvPr>
            <p:ph type="body" sz="quarter" idx="20" hasCustomPrompt="1"/>
          </p:nvPr>
        </p:nvSpPr>
        <p:spPr>
          <a:xfrm>
            <a:off x="1632857" y="3497680"/>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29" name="Header 3"/>
          <p:cNvSpPr>
            <a:spLocks noGrp="1"/>
          </p:cNvSpPr>
          <p:nvPr>
            <p:ph type="body" sz="quarter" idx="17" hasCustomPrompt="1"/>
          </p:nvPr>
        </p:nvSpPr>
        <p:spPr>
          <a:xfrm>
            <a:off x="419100" y="3502304"/>
            <a:ext cx="1050471" cy="768096"/>
          </a:xfrm>
          <a:solidFill>
            <a:schemeClr val="accent4"/>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25" name="Text 2"/>
          <p:cNvSpPr>
            <a:spLocks noGrp="1"/>
          </p:cNvSpPr>
          <p:nvPr>
            <p:ph type="body" sz="quarter" idx="19" hasCustomPrompt="1"/>
          </p:nvPr>
        </p:nvSpPr>
        <p:spPr>
          <a:xfrm>
            <a:off x="1632857" y="2679568"/>
            <a:ext cx="10178143" cy="768096"/>
          </a:xfrm>
        </p:spPr>
        <p:txBody>
          <a:bodyPr lIns="137160" tIns="91440" rIns="137160" bIns="91440"/>
          <a:lstStyle>
            <a:lvl1pPr>
              <a:defRPr sz="1600"/>
            </a:lvl1pPr>
            <a:lvl2pPr>
              <a:defRPr sz="1400"/>
            </a:lvl2pPr>
          </a:lstStyle>
          <a:p>
            <a:pPr lvl="0"/>
            <a:r>
              <a:rPr lang="en-US" dirty="0"/>
              <a:t>Level 1 text is 16 </a:t>
            </a:r>
            <a:r>
              <a:rPr lang="en-US" dirty="0" err="1"/>
              <a:t>pt</a:t>
            </a:r>
            <a:r>
              <a:rPr lang="en-US" dirty="0"/>
              <a:t>, hit return then Tab to get to level 2 – 14 </a:t>
            </a:r>
            <a:r>
              <a:rPr lang="en-US" dirty="0" err="1"/>
              <a:t>pt</a:t>
            </a:r>
            <a:r>
              <a:rPr lang="en-US" dirty="0"/>
              <a:t> gray</a:t>
            </a:r>
          </a:p>
          <a:p>
            <a:pPr lvl="1"/>
            <a:r>
              <a:rPr lang="en-US" dirty="0"/>
              <a:t>Second level</a:t>
            </a:r>
          </a:p>
        </p:txBody>
      </p:sp>
      <p:sp>
        <p:nvSpPr>
          <p:cNvPr id="28" name="Header 2"/>
          <p:cNvSpPr>
            <a:spLocks noGrp="1"/>
          </p:cNvSpPr>
          <p:nvPr>
            <p:ph type="body" sz="quarter" idx="16" hasCustomPrompt="1"/>
          </p:nvPr>
        </p:nvSpPr>
        <p:spPr>
          <a:xfrm>
            <a:off x="419100" y="2681880"/>
            <a:ext cx="1050471" cy="768096"/>
          </a:xfrm>
          <a:solidFill>
            <a:schemeClr val="accent2"/>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9" name="Text 1"/>
          <p:cNvSpPr>
            <a:spLocks noGrp="1"/>
          </p:cNvSpPr>
          <p:nvPr>
            <p:ph type="body" sz="quarter" idx="18" hasCustomPrompt="1"/>
          </p:nvPr>
        </p:nvSpPr>
        <p:spPr>
          <a:xfrm>
            <a:off x="1629229" y="1861456"/>
            <a:ext cx="10178143" cy="768096"/>
          </a:xfrm>
        </p:spPr>
        <p:txBody>
          <a:bodyPr lIns="137160" tIns="91440" rIns="137160" bIns="91440"/>
          <a:lstStyle>
            <a:lvl1pPr>
              <a:defRPr sz="1600"/>
            </a:lvl1pPr>
            <a:lvl2pPr>
              <a:defRPr sz="1400"/>
            </a:lvl2pPr>
          </a:lstStyle>
          <a:p>
            <a:pPr lvl="0"/>
            <a:r>
              <a:rPr lang="en-US" dirty="0"/>
              <a:t>Level 1 text is 16 pt, hit return then Tab to get to level 2 – 14 pt gray</a:t>
            </a:r>
          </a:p>
          <a:p>
            <a:pPr lvl="1"/>
            <a:r>
              <a:rPr lang="en-US" dirty="0"/>
              <a:t>Second level</a:t>
            </a:r>
          </a:p>
        </p:txBody>
      </p:sp>
      <p:sp>
        <p:nvSpPr>
          <p:cNvPr id="8" name="Header 1"/>
          <p:cNvSpPr>
            <a:spLocks noGrp="1"/>
          </p:cNvSpPr>
          <p:nvPr>
            <p:ph type="body" sz="quarter" idx="14" hasCustomPrompt="1"/>
          </p:nvPr>
        </p:nvSpPr>
        <p:spPr>
          <a:xfrm>
            <a:off x="419100" y="1861456"/>
            <a:ext cx="1050471" cy="768096"/>
          </a:xfrm>
          <a:solidFill>
            <a:schemeClr val="tx2"/>
          </a:solidFill>
        </p:spPr>
        <p:txBody>
          <a:bodyPr lIns="137160" tIns="45720" rIns="137160" bIns="45720" anchor="ctr"/>
          <a:lstStyle>
            <a:lvl1pPr marL="0" indent="0" algn="ctr" defTabSz="685800" rtl="0" eaLnBrk="1" latinLnBrk="0" hangingPunct="1">
              <a:lnSpc>
                <a:spcPct val="90000"/>
              </a:lnSpc>
              <a:spcBef>
                <a:spcPts val="0"/>
              </a:spcBef>
              <a:spcAft>
                <a:spcPts val="0"/>
              </a:spcAft>
              <a:buFont typeface="Arial" panose="020B0604020202020204" pitchFamily="34" charset="0"/>
              <a:buChar char="​"/>
              <a:defRPr lang="en-US" sz="900" kern="1200" baseline="0" dirty="0">
                <a:solidFill>
                  <a:schemeClr val="bg1"/>
                </a:solidFill>
                <a:latin typeface="+mn-lt"/>
                <a:ea typeface="+mn-ea"/>
                <a:cs typeface="+mn-cs"/>
              </a:defRPr>
            </a:lvl1pPr>
          </a:lstStyle>
          <a:p>
            <a:pPr marL="0" lvl="0" indent="0" algn="ctr" defTabSz="685800" rtl="0" eaLnBrk="1" latinLnBrk="0" hangingPunct="1">
              <a:lnSpc>
                <a:spcPct val="90000"/>
              </a:lnSpc>
              <a:spcBef>
                <a:spcPts val="0"/>
              </a:spcBef>
              <a:spcAft>
                <a:spcPts val="0"/>
              </a:spcAft>
              <a:buFont typeface="Arial" panose="020B0604020202020204" pitchFamily="34" charset="0"/>
              <a:buChar char="​"/>
            </a:pPr>
            <a:r>
              <a:rPr lang="en-US" dirty="0"/>
              <a:t>[Delete this text  and place icon here]</a:t>
            </a:r>
          </a:p>
        </p:txBody>
      </p:sp>
      <p:sp>
        <p:nvSpPr>
          <p:cNvPr id="2" name="Title"/>
          <p:cNvSpPr>
            <a:spLocks noGrp="1"/>
          </p:cNvSpPr>
          <p:nvPr>
            <p:ph type="title" hasCustomPrompt="1"/>
          </p:nvPr>
        </p:nvSpPr>
        <p:spPr/>
        <p:txBody>
          <a:bodyPr/>
          <a:lstStyle>
            <a:lvl1pPr>
              <a:defRPr/>
            </a:lvl1pPr>
          </a:lstStyle>
          <a:p>
            <a:r>
              <a:rPr lang="en-US" dirty="0"/>
              <a:t>5 row icon | Type insightful headline in sentence case | 1 line</a:t>
            </a:r>
          </a:p>
        </p:txBody>
      </p:sp>
      <p:sp>
        <p:nvSpPr>
          <p:cNvPr id="18" name="Rectangle 17"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9" name="Rectangle 18"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0" name="Rectangle 19"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1" name="Rectangle 20"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5"/>
          </p:nvPr>
        </p:nvSpPr>
        <p:spPr/>
        <p:txBody>
          <a:bodyPr/>
          <a:lstStyle/>
          <a:p>
            <a:fld id="{3F3C8D0A-686A-4679-8633-95BDE57831E6}" type="datetime1">
              <a:rPr lang="en-US" smtClean="0"/>
              <a:t>11/12/2021</a:t>
            </a:fld>
            <a:endParaRPr lang="en-US" dirty="0"/>
          </a:p>
        </p:txBody>
      </p:sp>
      <p:sp>
        <p:nvSpPr>
          <p:cNvPr id="5" name="Footer Placeholder 4"/>
          <p:cNvSpPr>
            <a:spLocks noGrp="1"/>
          </p:cNvSpPr>
          <p:nvPr>
            <p:ph type="ftr" sz="quarter" idx="26"/>
          </p:nvPr>
        </p:nvSpPr>
        <p:spPr/>
        <p:txBody>
          <a:bodyPr/>
          <a:lstStyle/>
          <a:p>
            <a:pPr algn="r"/>
            <a:r>
              <a:rPr lang="en-US"/>
              <a:t>© 2020 Optum, Inc. All rights reserved. Confidential property of Optum. Do not distribute or reproduce without express permission from Optum.</a:t>
            </a:r>
          </a:p>
        </p:txBody>
      </p:sp>
      <p:sp>
        <p:nvSpPr>
          <p:cNvPr id="11" name="Slide Number Placeholder 10"/>
          <p:cNvSpPr>
            <a:spLocks noGrp="1"/>
          </p:cNvSpPr>
          <p:nvPr>
            <p:ph type="sldNum" sz="quarter" idx="27"/>
          </p:nvPr>
        </p:nvSpPr>
        <p:spPr/>
        <p:txBody>
          <a:bodyPr/>
          <a:lstStyle/>
          <a:p>
            <a:fld id="{901F1369-4AEB-4520-96C0-9F78886180C1}" type="slidenum">
              <a:rPr lang="en-US" smtClean="0"/>
              <a:pPr/>
              <a:t>‹#›</a:t>
            </a:fld>
            <a:endParaRPr lang="en-US" dirty="0"/>
          </a:p>
        </p:txBody>
      </p:sp>
      <p:sp>
        <p:nvSpPr>
          <p:cNvPr id="23" name="Subtitle">
            <a:extLst>
              <a:ext uri="{FF2B5EF4-FFF2-40B4-BE49-F238E27FC236}">
                <a16:creationId xmlns:a16="http://schemas.microsoft.com/office/drawing/2014/main" id="{0D44907E-1BD2-7448-97E1-D7791CC6D89D}"/>
              </a:ext>
            </a:extLst>
          </p:cNvPr>
          <p:cNvSpPr>
            <a:spLocks noGrp="1"/>
          </p:cNvSpPr>
          <p:nvPr>
            <p:ph type="body" sz="quarter" idx="28"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566646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Row Photo">
    <p:spTree>
      <p:nvGrpSpPr>
        <p:cNvPr id="1" name=""/>
        <p:cNvGrpSpPr/>
        <p:nvPr/>
      </p:nvGrpSpPr>
      <p:grpSpPr>
        <a:xfrm>
          <a:off x="0" y="0"/>
          <a:ext cx="0" cy="0"/>
          <a:chOff x="0" y="0"/>
          <a:chExt cx="0" cy="0"/>
        </a:xfrm>
      </p:grpSpPr>
      <p:sp>
        <p:nvSpPr>
          <p:cNvPr id="11" name="Image Placeholder">
            <a:extLst>
              <a:ext uri="{FF2B5EF4-FFF2-40B4-BE49-F238E27FC236}">
                <a16:creationId xmlns:a16="http://schemas.microsoft.com/office/drawing/2014/main" id="{197EC4EA-E5E8-44D0-9F07-91A93F17A783}"/>
              </a:ext>
            </a:extLst>
          </p:cNvPr>
          <p:cNvSpPr>
            <a:spLocks noGrp="1"/>
          </p:cNvSpPr>
          <p:nvPr>
            <p:ph type="pic" sz="quarter" idx="21" hasCustomPrompt="1"/>
          </p:nvPr>
        </p:nvSpPr>
        <p:spPr>
          <a:xfrm>
            <a:off x="8012113" y="1862138"/>
            <a:ext cx="3795712" cy="4041775"/>
          </a:xfrm>
          <a:blipFill>
            <a:blip r:embed="rId6" cstate="screen">
              <a:extLst>
                <a:ext uri="{28A0092B-C50C-407E-A947-70E740481C1C}">
                  <a14:useLocalDpi xmlns:a14="http://schemas.microsoft.com/office/drawing/2010/main"/>
                </a:ext>
              </a:extLst>
            </a:blip>
            <a:stretch>
              <a:fillRect r="636"/>
            </a:stretch>
          </a:blipFill>
        </p:spPr>
        <p:txBody>
          <a:bodyPr tIns="457200"/>
          <a:lstStyle>
            <a:lvl1pPr algn="ctr">
              <a:defRPr>
                <a:solidFill>
                  <a:schemeClr val="accent2"/>
                </a:solidFill>
              </a:defRPr>
            </a:lvl1pPr>
          </a:lstStyle>
          <a:p>
            <a:r>
              <a:rPr lang="en-US" dirty="0"/>
              <a:t> </a:t>
            </a:r>
          </a:p>
        </p:txBody>
      </p:sp>
      <p:sp>
        <p:nvSpPr>
          <p:cNvPr id="9" name="Text 1"/>
          <p:cNvSpPr>
            <a:spLocks noGrp="1"/>
          </p:cNvSpPr>
          <p:nvPr>
            <p:ph type="body" sz="quarter" idx="18" hasCustomPrompt="1"/>
          </p:nvPr>
        </p:nvSpPr>
        <p:spPr>
          <a:xfrm>
            <a:off x="387539" y="1861456"/>
            <a:ext cx="753726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5" name="Text 2"/>
          <p:cNvSpPr>
            <a:spLocks noGrp="1"/>
          </p:cNvSpPr>
          <p:nvPr>
            <p:ph type="body" sz="quarter" idx="19" hasCustomPrompt="1"/>
          </p:nvPr>
        </p:nvSpPr>
        <p:spPr>
          <a:xfrm>
            <a:off x="387539" y="3242808"/>
            <a:ext cx="753726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6" name="Text 3"/>
          <p:cNvSpPr>
            <a:spLocks noGrp="1"/>
          </p:cNvSpPr>
          <p:nvPr>
            <p:ph type="body" sz="quarter" idx="20" hasCustomPrompt="1"/>
          </p:nvPr>
        </p:nvSpPr>
        <p:spPr>
          <a:xfrm>
            <a:off x="387539" y="4624161"/>
            <a:ext cx="7537261" cy="128016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 name="Title"/>
          <p:cNvSpPr>
            <a:spLocks noGrp="1"/>
          </p:cNvSpPr>
          <p:nvPr>
            <p:ph type="title" hasCustomPrompt="1"/>
          </p:nvPr>
        </p:nvSpPr>
        <p:spPr/>
        <p:txBody>
          <a:bodyPr/>
          <a:lstStyle>
            <a:lvl1pPr>
              <a:defRPr/>
            </a:lvl1pPr>
          </a:lstStyle>
          <a:p>
            <a:r>
              <a:rPr lang="en-US" dirty="0"/>
              <a:t>3 row w/photo | Type insightful headline in sentence case | 1 line</a:t>
            </a:r>
          </a:p>
        </p:txBody>
      </p:sp>
      <p:sp>
        <p:nvSpPr>
          <p:cNvPr id="12" name="Rectangle 11"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3" name="Rectangle 12"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4" name="Rectangle 13"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2"/>
          </p:nvPr>
        </p:nvSpPr>
        <p:spPr/>
        <p:txBody>
          <a:bodyPr/>
          <a:lstStyle/>
          <a:p>
            <a:fld id="{183CC5F4-1451-4B0D-AF88-A8AB9D726703}" type="datetime1">
              <a:rPr lang="en-US" smtClean="0"/>
              <a:t>11/12/2021</a:t>
            </a:fld>
            <a:endParaRPr lang="en-US" dirty="0"/>
          </a:p>
        </p:txBody>
      </p:sp>
      <p:sp>
        <p:nvSpPr>
          <p:cNvPr id="5" name="Footer Placeholder 4"/>
          <p:cNvSpPr>
            <a:spLocks noGrp="1"/>
          </p:cNvSpPr>
          <p:nvPr>
            <p:ph type="ftr" sz="quarter" idx="23"/>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4"/>
          </p:nvPr>
        </p:nvSpPr>
        <p:spPr/>
        <p:txBody>
          <a:bodyPr/>
          <a:lstStyle/>
          <a:p>
            <a:fld id="{901F1369-4AEB-4520-96C0-9F78886180C1}" type="slidenum">
              <a:rPr lang="en-US" smtClean="0"/>
              <a:pPr/>
              <a:t>‹#›</a:t>
            </a:fld>
            <a:endParaRPr lang="en-US" dirty="0"/>
          </a:p>
        </p:txBody>
      </p:sp>
      <p:sp>
        <p:nvSpPr>
          <p:cNvPr id="17" name="Subtitle">
            <a:extLst>
              <a:ext uri="{FF2B5EF4-FFF2-40B4-BE49-F238E27FC236}">
                <a16:creationId xmlns:a16="http://schemas.microsoft.com/office/drawing/2014/main" id="{4F5F48CA-6CF6-3348-8896-A569277FABD4}"/>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185353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Row Photo">
    <p:spTree>
      <p:nvGrpSpPr>
        <p:cNvPr id="1" name=""/>
        <p:cNvGrpSpPr/>
        <p:nvPr/>
      </p:nvGrpSpPr>
      <p:grpSpPr>
        <a:xfrm>
          <a:off x="0" y="0"/>
          <a:ext cx="0" cy="0"/>
          <a:chOff x="0" y="0"/>
          <a:chExt cx="0" cy="0"/>
        </a:xfrm>
      </p:grpSpPr>
      <p:sp>
        <p:nvSpPr>
          <p:cNvPr id="12" name="Image Placeholder">
            <a:extLst>
              <a:ext uri="{FF2B5EF4-FFF2-40B4-BE49-F238E27FC236}">
                <a16:creationId xmlns:a16="http://schemas.microsoft.com/office/drawing/2014/main" id="{9FCAFCC1-B988-40D7-A97B-9C6A91DB0F19}"/>
              </a:ext>
            </a:extLst>
          </p:cNvPr>
          <p:cNvSpPr>
            <a:spLocks noGrp="1"/>
          </p:cNvSpPr>
          <p:nvPr>
            <p:ph type="pic" sz="quarter" idx="21" hasCustomPrompt="1"/>
          </p:nvPr>
        </p:nvSpPr>
        <p:spPr>
          <a:xfrm>
            <a:off x="8012113" y="1862138"/>
            <a:ext cx="3795712" cy="4041775"/>
          </a:xfrm>
          <a:blipFill>
            <a:blip r:embed="rId6" cstate="screen">
              <a:extLst>
                <a:ext uri="{28A0092B-C50C-407E-A947-70E740481C1C}">
                  <a14:useLocalDpi xmlns:a14="http://schemas.microsoft.com/office/drawing/2010/main"/>
                </a:ext>
              </a:extLst>
            </a:blip>
            <a:stretch>
              <a:fillRect r="636"/>
            </a:stretch>
          </a:blipFill>
        </p:spPr>
        <p:txBody>
          <a:bodyPr tIns="457200"/>
          <a:lstStyle>
            <a:lvl1pPr algn="ctr">
              <a:defRPr>
                <a:solidFill>
                  <a:schemeClr val="accent2"/>
                </a:solidFill>
              </a:defRPr>
            </a:lvl1pPr>
          </a:lstStyle>
          <a:p>
            <a:r>
              <a:rPr lang="en-US" dirty="0"/>
              <a:t> </a:t>
            </a:r>
          </a:p>
        </p:txBody>
      </p:sp>
      <p:sp>
        <p:nvSpPr>
          <p:cNvPr id="11" name="Text 4"/>
          <p:cNvSpPr>
            <a:spLocks noGrp="1"/>
          </p:cNvSpPr>
          <p:nvPr>
            <p:ph type="body" sz="quarter" idx="22" hasCustomPrompt="1"/>
          </p:nvPr>
        </p:nvSpPr>
        <p:spPr>
          <a:xfrm>
            <a:off x="387539" y="4945380"/>
            <a:ext cx="7537261"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6" name="Text 3"/>
          <p:cNvSpPr>
            <a:spLocks noGrp="1"/>
          </p:cNvSpPr>
          <p:nvPr>
            <p:ph type="body" sz="quarter" idx="20" hasCustomPrompt="1"/>
          </p:nvPr>
        </p:nvSpPr>
        <p:spPr>
          <a:xfrm>
            <a:off x="387539" y="3917405"/>
            <a:ext cx="7537261"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5" name="Text 2"/>
          <p:cNvSpPr>
            <a:spLocks noGrp="1"/>
          </p:cNvSpPr>
          <p:nvPr>
            <p:ph type="body" sz="quarter" idx="19" hasCustomPrompt="1"/>
          </p:nvPr>
        </p:nvSpPr>
        <p:spPr>
          <a:xfrm>
            <a:off x="387539" y="2889431"/>
            <a:ext cx="7537261"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9" name="Text 1"/>
          <p:cNvSpPr>
            <a:spLocks noGrp="1"/>
          </p:cNvSpPr>
          <p:nvPr>
            <p:ph type="body" sz="quarter" idx="18" hasCustomPrompt="1"/>
          </p:nvPr>
        </p:nvSpPr>
        <p:spPr>
          <a:xfrm>
            <a:off x="387539" y="1861457"/>
            <a:ext cx="7537261" cy="960120"/>
          </a:xfrm>
          <a:solidFill>
            <a:srgbClr val="EAEAEA"/>
          </a:solidFill>
        </p:spPr>
        <p:txBody>
          <a:bodyPr lIns="137160" tIns="91440" rIns="137160" bIns="91440"/>
          <a:lstStyle>
            <a:lvl1pPr>
              <a:defRPr sz="1800">
                <a:solidFill>
                  <a:schemeClr val="tx1"/>
                </a:solidFill>
              </a:defRPr>
            </a:lvl1pPr>
            <a:lvl2pPr>
              <a:defRPr sz="1600">
                <a:solidFill>
                  <a:schemeClr val="tx1"/>
                </a:solidFill>
              </a:defRPr>
            </a:lvl2pPr>
          </a:lstStyle>
          <a:p>
            <a:pPr lvl="0"/>
            <a:r>
              <a:rPr lang="en-US" dirty="0"/>
              <a:t>Level 1 text is gray 18 pt, hit return then Tab to get to level 2 – 16 pt gray</a:t>
            </a:r>
          </a:p>
          <a:p>
            <a:pPr lvl="1"/>
            <a:r>
              <a:rPr lang="en-US" dirty="0"/>
              <a:t>Second level</a:t>
            </a:r>
          </a:p>
        </p:txBody>
      </p:sp>
      <p:sp>
        <p:nvSpPr>
          <p:cNvPr id="2" name="Title"/>
          <p:cNvSpPr>
            <a:spLocks noGrp="1"/>
          </p:cNvSpPr>
          <p:nvPr>
            <p:ph type="title" hasCustomPrompt="1"/>
          </p:nvPr>
        </p:nvSpPr>
        <p:spPr/>
        <p:txBody>
          <a:bodyPr/>
          <a:lstStyle>
            <a:lvl1pPr>
              <a:defRPr/>
            </a:lvl1pPr>
          </a:lstStyle>
          <a:p>
            <a:r>
              <a:rPr lang="en-US" dirty="0"/>
              <a:t>4 row w/photo | Type insightful headline in sentence case | 1 line</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5" name="Rectangle 14"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3"/>
          </p:nvPr>
        </p:nvSpPr>
        <p:spPr/>
        <p:txBody>
          <a:bodyPr/>
          <a:lstStyle/>
          <a:p>
            <a:fld id="{9CCDC0E8-BE3D-478C-B309-6B58DE0ABF91}" type="datetime1">
              <a:rPr lang="en-US" smtClean="0"/>
              <a:t>11/12/2021</a:t>
            </a:fld>
            <a:endParaRPr lang="en-US" dirty="0"/>
          </a:p>
        </p:txBody>
      </p:sp>
      <p:sp>
        <p:nvSpPr>
          <p:cNvPr id="5" name="Footer Placeholder 4"/>
          <p:cNvSpPr>
            <a:spLocks noGrp="1"/>
          </p:cNvSpPr>
          <p:nvPr>
            <p:ph type="ftr" sz="quarter" idx="24"/>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5"/>
          </p:nvPr>
        </p:nvSpPr>
        <p:spPr/>
        <p:txBody>
          <a:bodyPr/>
          <a:lstStyle/>
          <a:p>
            <a:fld id="{901F1369-4AEB-4520-96C0-9F78886180C1}" type="slidenum">
              <a:rPr lang="en-US" smtClean="0"/>
              <a:pPr/>
              <a:t>‹#›</a:t>
            </a:fld>
            <a:endParaRPr lang="en-US" dirty="0"/>
          </a:p>
        </p:txBody>
      </p:sp>
      <p:sp>
        <p:nvSpPr>
          <p:cNvPr id="19" name="Subtitle">
            <a:extLst>
              <a:ext uri="{FF2B5EF4-FFF2-40B4-BE49-F238E27FC236}">
                <a16:creationId xmlns:a16="http://schemas.microsoft.com/office/drawing/2014/main" id="{E1C39CEE-A80D-6440-81ED-F118937BAD60}"/>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767589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Row Photo">
    <p:spTree>
      <p:nvGrpSpPr>
        <p:cNvPr id="1" name=""/>
        <p:cNvGrpSpPr/>
        <p:nvPr/>
      </p:nvGrpSpPr>
      <p:grpSpPr>
        <a:xfrm>
          <a:off x="0" y="0"/>
          <a:ext cx="0" cy="0"/>
          <a:chOff x="0" y="0"/>
          <a:chExt cx="0" cy="0"/>
        </a:xfrm>
      </p:grpSpPr>
      <p:sp>
        <p:nvSpPr>
          <p:cNvPr id="15" name="Image Placeholder">
            <a:extLst>
              <a:ext uri="{FF2B5EF4-FFF2-40B4-BE49-F238E27FC236}">
                <a16:creationId xmlns:a16="http://schemas.microsoft.com/office/drawing/2014/main" id="{C54D5A4F-E02F-439F-9BD1-83F4D6C5E4B2}"/>
              </a:ext>
            </a:extLst>
          </p:cNvPr>
          <p:cNvSpPr>
            <a:spLocks noGrp="1"/>
          </p:cNvSpPr>
          <p:nvPr>
            <p:ph type="pic" sz="quarter" idx="21" hasCustomPrompt="1"/>
          </p:nvPr>
        </p:nvSpPr>
        <p:spPr>
          <a:xfrm>
            <a:off x="8012113" y="1862138"/>
            <a:ext cx="3795712" cy="4041775"/>
          </a:xfrm>
          <a:blipFill>
            <a:blip r:embed="rId6" cstate="screen">
              <a:extLst>
                <a:ext uri="{28A0092B-C50C-407E-A947-70E740481C1C}">
                  <a14:useLocalDpi xmlns:a14="http://schemas.microsoft.com/office/drawing/2010/main"/>
                </a:ext>
              </a:extLst>
            </a:blip>
            <a:stretch>
              <a:fillRect r="636"/>
            </a:stretch>
          </a:blipFill>
        </p:spPr>
        <p:txBody>
          <a:bodyPr tIns="457200"/>
          <a:lstStyle>
            <a:lvl1pPr algn="ctr">
              <a:defRPr>
                <a:solidFill>
                  <a:schemeClr val="accent2"/>
                </a:solidFill>
              </a:defRPr>
            </a:lvl1pPr>
          </a:lstStyle>
          <a:p>
            <a:r>
              <a:rPr lang="en-US" dirty="0"/>
              <a:t> </a:t>
            </a:r>
          </a:p>
        </p:txBody>
      </p:sp>
      <p:sp>
        <p:nvSpPr>
          <p:cNvPr id="13" name="Text 5"/>
          <p:cNvSpPr>
            <a:spLocks noGrp="1"/>
          </p:cNvSpPr>
          <p:nvPr>
            <p:ph type="body" sz="quarter" idx="23" hasCustomPrompt="1"/>
          </p:nvPr>
        </p:nvSpPr>
        <p:spPr>
          <a:xfrm>
            <a:off x="387539" y="5200467"/>
            <a:ext cx="7537261"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11" name="Text 4"/>
          <p:cNvSpPr>
            <a:spLocks noGrp="1"/>
          </p:cNvSpPr>
          <p:nvPr>
            <p:ph type="body" sz="quarter" idx="22" hasCustomPrompt="1"/>
          </p:nvPr>
        </p:nvSpPr>
        <p:spPr>
          <a:xfrm>
            <a:off x="387539" y="4365713"/>
            <a:ext cx="7537261"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26" name="Text 3"/>
          <p:cNvSpPr>
            <a:spLocks noGrp="1"/>
          </p:cNvSpPr>
          <p:nvPr>
            <p:ph type="body" sz="quarter" idx="20" hasCustomPrompt="1"/>
          </p:nvPr>
        </p:nvSpPr>
        <p:spPr>
          <a:xfrm>
            <a:off x="387539" y="3530961"/>
            <a:ext cx="7537261"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25" name="Text 2"/>
          <p:cNvSpPr>
            <a:spLocks noGrp="1"/>
          </p:cNvSpPr>
          <p:nvPr>
            <p:ph type="body" sz="quarter" idx="19" hasCustomPrompt="1"/>
          </p:nvPr>
        </p:nvSpPr>
        <p:spPr>
          <a:xfrm>
            <a:off x="387539" y="2696209"/>
            <a:ext cx="7537261"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a:t>
            </a:r>
            <a:r>
              <a:rPr lang="en-US" dirty="0" err="1"/>
              <a:t>pt</a:t>
            </a:r>
            <a:r>
              <a:rPr lang="en-US" dirty="0"/>
              <a:t>, hit return then Tab to get to level 2 – 12 </a:t>
            </a:r>
            <a:r>
              <a:rPr lang="en-US" dirty="0" err="1"/>
              <a:t>pt</a:t>
            </a:r>
            <a:r>
              <a:rPr lang="en-US" dirty="0"/>
              <a:t> gray</a:t>
            </a:r>
          </a:p>
          <a:p>
            <a:pPr lvl="1"/>
            <a:r>
              <a:rPr lang="en-US" dirty="0"/>
              <a:t>Second level</a:t>
            </a:r>
          </a:p>
        </p:txBody>
      </p:sp>
      <p:sp>
        <p:nvSpPr>
          <p:cNvPr id="9" name="Text 1"/>
          <p:cNvSpPr>
            <a:spLocks noGrp="1"/>
          </p:cNvSpPr>
          <p:nvPr>
            <p:ph type="body" sz="quarter" idx="18" hasCustomPrompt="1"/>
          </p:nvPr>
        </p:nvSpPr>
        <p:spPr>
          <a:xfrm>
            <a:off x="387539" y="1861457"/>
            <a:ext cx="7537261" cy="732245"/>
          </a:xfrm>
          <a:solidFill>
            <a:srgbClr val="EAEAEA"/>
          </a:solidFill>
        </p:spPr>
        <p:txBody>
          <a:bodyPr lIns="137160" tIns="91440" rIns="137160" bIns="91440"/>
          <a:lstStyle>
            <a:lvl1pPr>
              <a:defRPr sz="1400">
                <a:solidFill>
                  <a:schemeClr val="tx1"/>
                </a:solidFill>
              </a:defRPr>
            </a:lvl1pPr>
            <a:lvl2pPr>
              <a:defRPr sz="1200">
                <a:solidFill>
                  <a:schemeClr val="tx1"/>
                </a:solidFill>
              </a:defRPr>
            </a:lvl2pPr>
          </a:lstStyle>
          <a:p>
            <a:pPr lvl="0"/>
            <a:r>
              <a:rPr lang="en-US" dirty="0"/>
              <a:t>Level 1 text is gray 14 pt, hit return then Tab to get to level 2 – 12 pt gray</a:t>
            </a:r>
          </a:p>
          <a:p>
            <a:pPr lvl="1"/>
            <a:r>
              <a:rPr lang="en-US" dirty="0"/>
              <a:t>Second level</a:t>
            </a:r>
          </a:p>
        </p:txBody>
      </p:sp>
      <p:sp>
        <p:nvSpPr>
          <p:cNvPr id="2" name="Title"/>
          <p:cNvSpPr>
            <a:spLocks noGrp="1"/>
          </p:cNvSpPr>
          <p:nvPr>
            <p:ph type="title" hasCustomPrompt="1"/>
          </p:nvPr>
        </p:nvSpPr>
        <p:spPr/>
        <p:txBody>
          <a:bodyPr/>
          <a:lstStyle>
            <a:lvl1pPr>
              <a:defRPr/>
            </a:lvl1pPr>
          </a:lstStyle>
          <a:p>
            <a:r>
              <a:rPr lang="en-US" dirty="0"/>
              <a:t>5 row w/photo | Type insightful headline in sentence case | 1 line</a:t>
            </a:r>
          </a:p>
        </p:txBody>
      </p:sp>
      <p:sp>
        <p:nvSpPr>
          <p:cNvPr id="14" name="Rectangle 13"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6" name="Rectangle 15"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7" name="Rectangle 16"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Rectangle 17"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Date Placeholder 2"/>
          <p:cNvSpPr>
            <a:spLocks noGrp="1"/>
          </p:cNvSpPr>
          <p:nvPr>
            <p:ph type="dt" sz="half" idx="24"/>
          </p:nvPr>
        </p:nvSpPr>
        <p:spPr/>
        <p:txBody>
          <a:bodyPr/>
          <a:lstStyle/>
          <a:p>
            <a:fld id="{D69C9E3E-EEAC-4E33-BC0C-BF494B2EA16F}" type="datetime1">
              <a:rPr lang="en-US" smtClean="0"/>
              <a:t>11/12/2021</a:t>
            </a:fld>
            <a:endParaRPr lang="en-US" dirty="0"/>
          </a:p>
        </p:txBody>
      </p:sp>
      <p:sp>
        <p:nvSpPr>
          <p:cNvPr id="5" name="Footer Placeholder 4"/>
          <p:cNvSpPr>
            <a:spLocks noGrp="1"/>
          </p:cNvSpPr>
          <p:nvPr>
            <p:ph type="ftr" sz="quarter" idx="25"/>
          </p:nvPr>
        </p:nvSpPr>
        <p:spPr/>
        <p:txBody>
          <a:bodyPr/>
          <a:lstStyle/>
          <a:p>
            <a:pPr algn="r"/>
            <a:r>
              <a:rPr lang="en-US"/>
              <a:t>© 2020 Optum, Inc. All rights reserved. Confidential property of Optum. Do not distribute or reproduce without express permission from Optum.</a:t>
            </a:r>
          </a:p>
        </p:txBody>
      </p:sp>
      <p:sp>
        <p:nvSpPr>
          <p:cNvPr id="10" name="Slide Number Placeholder 9"/>
          <p:cNvSpPr>
            <a:spLocks noGrp="1"/>
          </p:cNvSpPr>
          <p:nvPr>
            <p:ph type="sldNum" sz="quarter" idx="26"/>
          </p:nvPr>
        </p:nvSpPr>
        <p:spPr/>
        <p:txBody>
          <a:bodyPr/>
          <a:lstStyle/>
          <a:p>
            <a:fld id="{901F1369-4AEB-4520-96C0-9F78886180C1}" type="slidenum">
              <a:rPr lang="en-US" smtClean="0"/>
              <a:pPr/>
              <a:t>‹#›</a:t>
            </a:fld>
            <a:endParaRPr lang="en-US" dirty="0"/>
          </a:p>
        </p:txBody>
      </p:sp>
      <p:sp>
        <p:nvSpPr>
          <p:cNvPr id="20" name="Subtitle">
            <a:extLst>
              <a:ext uri="{FF2B5EF4-FFF2-40B4-BE49-F238E27FC236}">
                <a16:creationId xmlns:a16="http://schemas.microsoft.com/office/drawing/2014/main" id="{B982DED5-D0D1-0442-B5F6-4067F25D386A}"/>
              </a:ext>
            </a:extLst>
          </p:cNvPr>
          <p:cNvSpPr>
            <a:spLocks noGrp="1"/>
          </p:cNvSpPr>
          <p:nvPr>
            <p:ph type="body" sz="quarter" idx="17" hasCustomPrompt="1"/>
          </p:nvPr>
        </p:nvSpPr>
        <p:spPr>
          <a:xfrm>
            <a:off x="387539" y="640625"/>
            <a:ext cx="11417363" cy="382776"/>
          </a:xfrm>
        </p:spPr>
        <p:txBody>
          <a:bodyPr/>
          <a:lstStyle>
            <a:lvl1pPr>
              <a:defRPr sz="18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419881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9" name="Rectangle 8"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MIO_LOGOPLACEHOLDER#LowerLeftSmallWide" hidden="1">
            <a:extLst>
              <a:ext uri="{FF2B5EF4-FFF2-40B4-BE49-F238E27FC236}">
                <a16:creationId xmlns:a16="http://schemas.microsoft.com/office/drawing/2014/main" id="{F1CCE3E9-DCB6-4940-A85B-0B453D43F2D3}"/>
              </a:ext>
            </a:extLst>
          </p:cNvPr>
          <p:cNvSpPr/>
          <p:nvPr userDrawn="1"/>
        </p:nvSpPr>
        <p:spPr>
          <a:xfrm>
            <a:off x="394913" y="6174567"/>
            <a:ext cx="1993392"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1" fontAlgn="auto" hangingPunct="1">
              <a:lnSpc>
                <a:spcPct val="90000"/>
              </a:lnSpc>
              <a:spcBef>
                <a:spcPts val="0"/>
              </a:spcBef>
              <a:spcAft>
                <a:spcPts val="0"/>
              </a:spcAft>
            </a:pPr>
            <a:endParaRPr lang="en-US" sz="2000" b="0" i="0" u="none" baseline="0" dirty="0">
              <a:solidFill>
                <a:srgbClr val="55565A"/>
              </a:solidFill>
              <a:latin typeface="Arial" panose="020B0604020202020204" pitchFamily="34" charset="0"/>
            </a:endParaRPr>
          </a:p>
        </p:txBody>
      </p:sp>
      <p:sp>
        <p:nvSpPr>
          <p:cNvPr id="8" name="Date Placeholder 7"/>
          <p:cNvSpPr>
            <a:spLocks noGrp="1"/>
          </p:cNvSpPr>
          <p:nvPr>
            <p:ph type="dt" sz="half" idx="10"/>
          </p:nvPr>
        </p:nvSpPr>
        <p:spPr/>
        <p:txBody>
          <a:bodyPr/>
          <a:lstStyle/>
          <a:p>
            <a:fld id="{D5D5A41C-725E-4D47-B297-FDF75FDC5665}" type="datetime1">
              <a:rPr lang="en-US" smtClean="0"/>
              <a:t>11/12/2021</a:t>
            </a:fld>
            <a:endParaRPr lang="en-US" dirty="0"/>
          </a:p>
        </p:txBody>
      </p:sp>
      <p:sp>
        <p:nvSpPr>
          <p:cNvPr id="15" name="Footer Placeholder 14"/>
          <p:cNvSpPr>
            <a:spLocks noGrp="1"/>
          </p:cNvSpPr>
          <p:nvPr>
            <p:ph type="ftr" sz="quarter" idx="11"/>
          </p:nvPr>
        </p:nvSpPr>
        <p:spPr/>
        <p:txBody>
          <a:bodyPr/>
          <a:lstStyle/>
          <a:p>
            <a:pPr algn="r"/>
            <a:r>
              <a:rPr lang="en-US"/>
              <a:t>© 2020 Optum, Inc. All rights reserved. Confidential property of Optum. Do not distribute or reproduce without express permission from Optum.</a:t>
            </a:r>
          </a:p>
        </p:txBody>
      </p:sp>
      <p:sp>
        <p:nvSpPr>
          <p:cNvPr id="16" name="Slide Number Placeholder 15"/>
          <p:cNvSpPr>
            <a:spLocks noGrp="1"/>
          </p:cNvSpPr>
          <p:nvPr>
            <p:ph type="sldNum" sz="quarter" idx="12"/>
          </p:nvPr>
        </p:nvSpPr>
        <p:spPr/>
        <p:txBody>
          <a:bodyPr/>
          <a:lstStyle/>
          <a:p>
            <a:fld id="{901F1369-4AEB-4520-96C0-9F78886180C1}" type="slidenum">
              <a:rPr lang="en-US" smtClean="0"/>
              <a:pPr/>
              <a:t>‹#›</a:t>
            </a:fld>
            <a:endParaRPr lang="en-US" dirty="0"/>
          </a:p>
        </p:txBody>
      </p:sp>
      <p:pic>
        <p:nvPicPr>
          <p:cNvPr id="21" name="Picture 3" descr="C:\Users\cbarthol\Desktop\Charlotte Work\Tools\PPT\Empower\New Logos\OptumServe(TM)_RGB.emf"/>
          <p:cNvPicPr>
            <a:picLocks noChangeAspect="1" noChangeArrowheads="1"/>
          </p:cNvPicPr>
          <p:nvPr userDrawn="1">
            <p:custDataLst>
              <p:tags r:id="rId3"/>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387541" y="6171629"/>
            <a:ext cx="2082680"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1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p:cNvSpPr>
            <a:spLocks noGrp="1"/>
          </p:cNvSpPr>
          <p:nvPr>
            <p:ph type="title" hasCustomPrompt="1"/>
          </p:nvPr>
        </p:nvSpPr>
        <p:spPr bwMode="gray">
          <a:xfrm>
            <a:off x="514349" y="1828800"/>
            <a:ext cx="7178221" cy="2128837"/>
          </a:xfrm>
        </p:spPr>
        <p:txBody>
          <a:bodyPr anchor="b"/>
          <a:lstStyle>
            <a:lvl1pPr>
              <a:defRPr sz="2000" spc="300"/>
            </a:lvl1pPr>
          </a:lstStyle>
          <a:p>
            <a:r>
              <a:rPr lang="en-US" dirty="0"/>
              <a:t>SECTION TITLE IN SENTENCE CASE </a:t>
            </a:r>
          </a:p>
        </p:txBody>
      </p:sp>
      <p:sp>
        <p:nvSpPr>
          <p:cNvPr id="3" name="Subtitle"/>
          <p:cNvSpPr>
            <a:spLocks noGrp="1"/>
          </p:cNvSpPr>
          <p:nvPr>
            <p:ph type="body" idx="1" hasCustomPrompt="1"/>
          </p:nvPr>
        </p:nvSpPr>
        <p:spPr bwMode="gray">
          <a:xfrm>
            <a:off x="514349" y="4122057"/>
            <a:ext cx="7178221" cy="1783443"/>
          </a:xfrm>
        </p:spPr>
        <p:txBody>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
        <p:nvSpPr>
          <p:cNvPr id="17"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9" name="Rectangle 8"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0" name="Picture 3" descr="C:\Users\cbarthol\Desktop\Charlotte Work\Tools\PPT\Empower\New Logos\OptumServe(TM)_RGB.emf">
            <a:extLst>
              <a:ext uri="{FF2B5EF4-FFF2-40B4-BE49-F238E27FC236}">
                <a16:creationId xmlns:a16="http://schemas.microsoft.com/office/drawing/2014/main" id="{6AEF0445-0836-DB4B-8B5E-3B3DC3DC332F}"/>
              </a:ext>
            </a:extLst>
          </p:cNvPr>
          <p:cNvPicPr>
            <a:picLocks noChangeAspect="1" noChangeArrowheads="1"/>
          </p:cNvPicPr>
          <p:nvPr userDrawn="1">
            <p:custDataLst>
              <p:tags r:id="rId3"/>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0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r Section Header - Yello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5DB066-2C57-4BDC-B3C4-D5AA4E54C31C}"/>
              </a:ext>
            </a:extLst>
          </p:cNvPr>
          <p:cNvSpPr/>
          <p:nvPr/>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7FC9A3B4-1B40-4F34-AA17-D0A2CDDEFB09}"/>
              </a:ext>
            </a:extLst>
          </p:cNvPr>
          <p:cNvSpPr/>
          <p:nvPr userDrawn="1"/>
        </p:nvSpPr>
        <p:spPr bwMode="gray">
          <a:xfrm>
            <a:off x="8001000" y="0"/>
            <a:ext cx="41910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2" name="Picture 3" descr="C:\Users\cbarthol\Desktop\Charlotte Work\Tools\PPT\Empower\New Logos\OptumServe(TM)_RGB.emf">
            <a:extLst>
              <a:ext uri="{FF2B5EF4-FFF2-40B4-BE49-F238E27FC236}">
                <a16:creationId xmlns:a16="http://schemas.microsoft.com/office/drawing/2014/main" id="{5AA673C7-D607-AB40-82CB-307EE48CE30F}"/>
              </a:ext>
            </a:extLst>
          </p:cNvPr>
          <p:cNvPicPr>
            <a:picLocks noChangeAspect="1" noChangeArrowheads="1"/>
          </p:cNvPicPr>
          <p:nvPr userDrawn="1">
            <p:custDataLst>
              <p:tags r:id="rId3"/>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a:extLst>
              <a:ext uri="{FF2B5EF4-FFF2-40B4-BE49-F238E27FC236}">
                <a16:creationId xmlns:a16="http://schemas.microsoft.com/office/drawing/2014/main" id="{23F9E322-1A7A-1B4F-AB42-ECAC0D2642DF}"/>
              </a:ext>
            </a:extLst>
          </p:cNvPr>
          <p:cNvSpPr>
            <a:spLocks noGrp="1"/>
          </p:cNvSpPr>
          <p:nvPr>
            <p:ph type="title" hasCustomPrompt="1"/>
          </p:nvPr>
        </p:nvSpPr>
        <p:spPr bwMode="gray">
          <a:xfrm>
            <a:off x="514349" y="1828800"/>
            <a:ext cx="7178221" cy="2128837"/>
          </a:xfrm>
        </p:spPr>
        <p:txBody>
          <a:bodyPr anchor="b"/>
          <a:lstStyle>
            <a:lvl1pPr>
              <a:defRPr sz="2000" spc="300"/>
            </a:lvl1pPr>
          </a:lstStyle>
          <a:p>
            <a:r>
              <a:rPr lang="en-US" dirty="0"/>
              <a:t>SECTION TITLE IN SENTENCE CASE </a:t>
            </a:r>
          </a:p>
        </p:txBody>
      </p:sp>
      <p:sp>
        <p:nvSpPr>
          <p:cNvPr id="14" name="Subtitle">
            <a:extLst>
              <a:ext uri="{FF2B5EF4-FFF2-40B4-BE49-F238E27FC236}">
                <a16:creationId xmlns:a16="http://schemas.microsoft.com/office/drawing/2014/main" id="{85C885D9-E34D-F24F-A8F5-FA0E807C6B48}"/>
              </a:ext>
            </a:extLst>
          </p:cNvPr>
          <p:cNvSpPr>
            <a:spLocks noGrp="1"/>
          </p:cNvSpPr>
          <p:nvPr>
            <p:ph type="body" idx="1" hasCustomPrompt="1"/>
          </p:nvPr>
        </p:nvSpPr>
        <p:spPr bwMode="gray">
          <a:xfrm>
            <a:off x="514349" y="4122057"/>
            <a:ext cx="7178221" cy="1783443"/>
          </a:xfrm>
        </p:spPr>
        <p:txBody>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Tree>
    <p:extLst>
      <p:ext uri="{BB962C8B-B14F-4D97-AF65-F5344CB8AC3E}">
        <p14:creationId xmlns:p14="http://schemas.microsoft.com/office/powerpoint/2010/main" val="3466029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r Section Header - Dk Gra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B94BD7-F6CB-4633-B827-DCC8BE5FE864}"/>
              </a:ext>
            </a:extLst>
          </p:cNvPr>
          <p:cNvSpPr/>
          <p:nvPr/>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B70C7A8F-AE53-4820-A109-E17355C4C028}"/>
              </a:ext>
            </a:extLst>
          </p:cNvPr>
          <p:cNvSpPr/>
          <p:nvPr userDrawn="1"/>
        </p:nvSpPr>
        <p:spPr bwMode="gray">
          <a:xfrm>
            <a:off x="8001000" y="0"/>
            <a:ext cx="41910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1" name="Picture 3" descr="C:\Users\cbarthol\Desktop\Charlotte Work\Tools\PPT\Empower\New Logos\OptumServe(TM)_RGB.emf">
            <a:extLst>
              <a:ext uri="{FF2B5EF4-FFF2-40B4-BE49-F238E27FC236}">
                <a16:creationId xmlns:a16="http://schemas.microsoft.com/office/drawing/2014/main" id="{B7D8D722-32DB-234C-928E-6B0E502E94B9}"/>
              </a:ext>
            </a:extLst>
          </p:cNvPr>
          <p:cNvPicPr>
            <a:picLocks noChangeAspect="1" noChangeArrowheads="1"/>
          </p:cNvPicPr>
          <p:nvPr userDrawn="1">
            <p:custDataLst>
              <p:tags r:id="rId3"/>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a:extLst>
              <a:ext uri="{FF2B5EF4-FFF2-40B4-BE49-F238E27FC236}">
                <a16:creationId xmlns:a16="http://schemas.microsoft.com/office/drawing/2014/main" id="{4ABE16A2-F5F2-904C-B733-71B1E54AF435}"/>
              </a:ext>
            </a:extLst>
          </p:cNvPr>
          <p:cNvSpPr>
            <a:spLocks noGrp="1"/>
          </p:cNvSpPr>
          <p:nvPr>
            <p:ph type="title" hasCustomPrompt="1"/>
          </p:nvPr>
        </p:nvSpPr>
        <p:spPr bwMode="gray">
          <a:xfrm>
            <a:off x="514349" y="1828800"/>
            <a:ext cx="7178221" cy="2128837"/>
          </a:xfrm>
        </p:spPr>
        <p:txBody>
          <a:bodyPr anchor="b"/>
          <a:lstStyle>
            <a:lvl1pPr>
              <a:defRPr sz="2000" spc="300"/>
            </a:lvl1pPr>
          </a:lstStyle>
          <a:p>
            <a:r>
              <a:rPr lang="en-US" dirty="0"/>
              <a:t>SECTION TITLE IN SENTENCE CASE </a:t>
            </a:r>
          </a:p>
        </p:txBody>
      </p:sp>
      <p:sp>
        <p:nvSpPr>
          <p:cNvPr id="14" name="Subtitle">
            <a:extLst>
              <a:ext uri="{FF2B5EF4-FFF2-40B4-BE49-F238E27FC236}">
                <a16:creationId xmlns:a16="http://schemas.microsoft.com/office/drawing/2014/main" id="{31F9319A-DCCF-E443-BE25-E303EF4A4AAA}"/>
              </a:ext>
            </a:extLst>
          </p:cNvPr>
          <p:cNvSpPr>
            <a:spLocks noGrp="1"/>
          </p:cNvSpPr>
          <p:nvPr>
            <p:ph type="body" idx="1" hasCustomPrompt="1"/>
          </p:nvPr>
        </p:nvSpPr>
        <p:spPr bwMode="gray">
          <a:xfrm>
            <a:off x="514349" y="4122057"/>
            <a:ext cx="7178221" cy="1783443"/>
          </a:xfrm>
        </p:spPr>
        <p:txBody>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Tree>
    <p:extLst>
      <p:ext uri="{BB962C8B-B14F-4D97-AF65-F5344CB8AC3E}">
        <p14:creationId xmlns:p14="http://schemas.microsoft.com/office/powerpoint/2010/main" val="183493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ifestyle 2">
    <p:spTree>
      <p:nvGrpSpPr>
        <p:cNvPr id="1" name=""/>
        <p:cNvGrpSpPr/>
        <p:nvPr/>
      </p:nvGrpSpPr>
      <p:grpSpPr>
        <a:xfrm>
          <a:off x="0" y="0"/>
          <a:ext cx="0" cy="0"/>
          <a:chOff x="0" y="0"/>
          <a:chExt cx="0" cy="0"/>
        </a:xfrm>
      </p:grpSpPr>
      <p:pic>
        <p:nvPicPr>
          <p:cNvPr id="4098" name="Picture 2" descr="C:\Users\cbarthol\Desktop\Charlotte Work\Tools\PPT\Empower\2019 PPT cover images\4-father-child-doctor-laptop-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12192000" cy="68597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8550233"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4E24FD4F-D369-9744-B40C-9221B950A734}"/>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AA36E972-AE99-BE45-9E34-93AD3405E2BC}"/>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8F4E0E79-B8A7-F446-9606-9F6B85C6747C}"/>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729ECC92-BD38-3240-BDE8-EDD7B1BBB7C1}"/>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013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or Section Header - Med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B694CC-B592-44F3-8181-C62CCD2755B7}"/>
              </a:ext>
            </a:extLst>
          </p:cNvPr>
          <p:cNvSpPr/>
          <p:nvPr/>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a16="http://schemas.microsoft.com/office/drawing/2014/main" id="{61BC29CE-FDE1-4EE7-87CF-02422434B872}"/>
              </a:ext>
            </a:extLst>
          </p:cNvPr>
          <p:cNvSpPr/>
          <p:nvPr userDrawn="1"/>
        </p:nvSpPr>
        <p:spPr bwMode="gray">
          <a:xfrm>
            <a:off x="8001000" y="0"/>
            <a:ext cx="41910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9"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2" name="Picture 3" descr="C:\Users\cbarthol\Desktop\Charlotte Work\Tools\PPT\Empower\New Logos\OptumServe(TM)_RGB.emf">
            <a:extLst>
              <a:ext uri="{FF2B5EF4-FFF2-40B4-BE49-F238E27FC236}">
                <a16:creationId xmlns:a16="http://schemas.microsoft.com/office/drawing/2014/main" id="{D559C90D-28A7-5340-8D8F-8EC37F932282}"/>
              </a:ext>
            </a:extLst>
          </p:cNvPr>
          <p:cNvPicPr>
            <a:picLocks noChangeAspect="1" noChangeArrowheads="1"/>
          </p:cNvPicPr>
          <p:nvPr userDrawn="1">
            <p:custDataLst>
              <p:tags r:id="rId3"/>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a:extLst>
              <a:ext uri="{FF2B5EF4-FFF2-40B4-BE49-F238E27FC236}">
                <a16:creationId xmlns:a16="http://schemas.microsoft.com/office/drawing/2014/main" id="{1B23E20D-39D3-FB40-B836-9F5BFACA6B16}"/>
              </a:ext>
            </a:extLst>
          </p:cNvPr>
          <p:cNvSpPr>
            <a:spLocks noGrp="1"/>
          </p:cNvSpPr>
          <p:nvPr>
            <p:ph type="title" hasCustomPrompt="1"/>
          </p:nvPr>
        </p:nvSpPr>
        <p:spPr bwMode="gray">
          <a:xfrm>
            <a:off x="514349" y="1828800"/>
            <a:ext cx="7178221" cy="2128837"/>
          </a:xfrm>
        </p:spPr>
        <p:txBody>
          <a:bodyPr anchor="b"/>
          <a:lstStyle>
            <a:lvl1pPr>
              <a:defRPr sz="2000" spc="300"/>
            </a:lvl1pPr>
          </a:lstStyle>
          <a:p>
            <a:r>
              <a:rPr lang="en-US" dirty="0"/>
              <a:t>SECTION TITLE IN SENTENCE CASE </a:t>
            </a:r>
          </a:p>
        </p:txBody>
      </p:sp>
      <p:sp>
        <p:nvSpPr>
          <p:cNvPr id="14" name="Subtitle">
            <a:extLst>
              <a:ext uri="{FF2B5EF4-FFF2-40B4-BE49-F238E27FC236}">
                <a16:creationId xmlns:a16="http://schemas.microsoft.com/office/drawing/2014/main" id="{1E6145EA-C8B5-D147-B207-21E3499A96A2}"/>
              </a:ext>
            </a:extLst>
          </p:cNvPr>
          <p:cNvSpPr>
            <a:spLocks noGrp="1"/>
          </p:cNvSpPr>
          <p:nvPr>
            <p:ph type="body" idx="1" hasCustomPrompt="1"/>
          </p:nvPr>
        </p:nvSpPr>
        <p:spPr bwMode="gray">
          <a:xfrm>
            <a:off x="514349" y="4122057"/>
            <a:ext cx="7178221" cy="1783443"/>
          </a:xfrm>
        </p:spPr>
        <p:txBody>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Tree>
    <p:extLst>
      <p:ext uri="{BB962C8B-B14F-4D97-AF65-F5344CB8AC3E}">
        <p14:creationId xmlns:p14="http://schemas.microsoft.com/office/powerpoint/2010/main" val="972971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Header - Customized Photo">
    <p:spTree>
      <p:nvGrpSpPr>
        <p:cNvPr id="1" name=""/>
        <p:cNvGrpSpPr/>
        <p:nvPr/>
      </p:nvGrpSpPr>
      <p:grpSpPr>
        <a:xfrm>
          <a:off x="0" y="0"/>
          <a:ext cx="0" cy="0"/>
          <a:chOff x="0" y="0"/>
          <a:chExt cx="0" cy="0"/>
        </a:xfrm>
      </p:grpSpPr>
      <p:sp>
        <p:nvSpPr>
          <p:cNvPr id="5" name="Image Placeholder"/>
          <p:cNvSpPr>
            <a:spLocks noGrp="1"/>
          </p:cNvSpPr>
          <p:nvPr>
            <p:ph type="pic" sz="quarter" idx="10" hasCustomPrompt="1"/>
          </p:nvPr>
        </p:nvSpPr>
        <p:spPr bwMode="gray">
          <a:xfrm>
            <a:off x="8001000" y="0"/>
            <a:ext cx="4190999" cy="6858000"/>
          </a:xfrm>
          <a:blipFill>
            <a:blip r:embed="rId5" cstate="screen">
              <a:extLst>
                <a:ext uri="{28A0092B-C50C-407E-A947-70E740481C1C}">
                  <a14:useLocalDpi xmlns:a14="http://schemas.microsoft.com/office/drawing/2010/main"/>
                </a:ext>
              </a:extLst>
            </a:blip>
            <a:stretch>
              <a:fillRect/>
            </a:stretch>
          </a:blipFill>
        </p:spPr>
        <p:txBody>
          <a:bodyPr lIns="914400" rIns="914400" anchor="ctr"/>
          <a:lstStyle>
            <a:lvl1pPr algn="ctr">
              <a:defRPr>
                <a:solidFill>
                  <a:schemeClr val="accent2"/>
                </a:solidFill>
              </a:defRPr>
            </a:lvl1pPr>
          </a:lstStyle>
          <a:p>
            <a:r>
              <a:rPr lang="en-US" dirty="0"/>
              <a:t> </a:t>
            </a:r>
          </a:p>
        </p:txBody>
      </p:sp>
      <p:sp>
        <p:nvSpPr>
          <p:cNvPr id="16"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7" name="Rectangle 6"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8" name="Rectangle 7" hidden="1"/>
          <p:cNvSpPr/>
          <p:nvPr userDrawn="1">
            <p:custDataLst>
              <p:tags r:id="rId2"/>
            </p:custDataLst>
          </p:nvPr>
        </p:nvSpPr>
        <p:spPr>
          <a:xfrm>
            <a:off x="457200" y="301336"/>
            <a:ext cx="5421086"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9" name="Picture 3" descr="C:\Users\cbarthol\Desktop\Charlotte Work\Tools\PPT\Empower\New Logos\OptumServe(TM)_RGB.emf">
            <a:extLst>
              <a:ext uri="{FF2B5EF4-FFF2-40B4-BE49-F238E27FC236}">
                <a16:creationId xmlns:a16="http://schemas.microsoft.com/office/drawing/2014/main" id="{1218888C-8204-B04A-95D0-D5C762F268D3}"/>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a:extLst>
              <a:ext uri="{FF2B5EF4-FFF2-40B4-BE49-F238E27FC236}">
                <a16:creationId xmlns:a16="http://schemas.microsoft.com/office/drawing/2014/main" id="{98A70725-54E4-D74D-97E2-51D8594D2E72}"/>
              </a:ext>
            </a:extLst>
          </p:cNvPr>
          <p:cNvSpPr>
            <a:spLocks noGrp="1"/>
          </p:cNvSpPr>
          <p:nvPr>
            <p:ph type="title" hasCustomPrompt="1"/>
          </p:nvPr>
        </p:nvSpPr>
        <p:spPr bwMode="gray">
          <a:xfrm>
            <a:off x="514349" y="1828800"/>
            <a:ext cx="7178221" cy="2128837"/>
          </a:xfrm>
        </p:spPr>
        <p:txBody>
          <a:bodyPr anchor="b"/>
          <a:lstStyle>
            <a:lvl1pPr>
              <a:defRPr sz="2000" spc="300"/>
            </a:lvl1pPr>
          </a:lstStyle>
          <a:p>
            <a:r>
              <a:rPr lang="en-US" dirty="0"/>
              <a:t>SECTION TITLE IN SENTENCE CASE </a:t>
            </a:r>
          </a:p>
        </p:txBody>
      </p:sp>
      <p:sp>
        <p:nvSpPr>
          <p:cNvPr id="13" name="Subtitle">
            <a:extLst>
              <a:ext uri="{FF2B5EF4-FFF2-40B4-BE49-F238E27FC236}">
                <a16:creationId xmlns:a16="http://schemas.microsoft.com/office/drawing/2014/main" id="{9B2A626C-A69B-DF42-A75C-7E006A333C2F}"/>
              </a:ext>
            </a:extLst>
          </p:cNvPr>
          <p:cNvSpPr>
            <a:spLocks noGrp="1"/>
          </p:cNvSpPr>
          <p:nvPr>
            <p:ph type="body" idx="1" hasCustomPrompt="1"/>
          </p:nvPr>
        </p:nvSpPr>
        <p:spPr bwMode="gray">
          <a:xfrm>
            <a:off x="514349" y="4122057"/>
            <a:ext cx="7178221" cy="1783443"/>
          </a:xfrm>
        </p:spPr>
        <p:txBody>
          <a:bodyPr/>
          <a:lstStyle>
            <a:lvl1pPr marL="0" indent="0">
              <a:buNone/>
              <a:defRPr sz="1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if needed or speaker name </a:t>
            </a:r>
          </a:p>
        </p:txBody>
      </p:sp>
    </p:spTree>
    <p:extLst>
      <p:ext uri="{BB962C8B-B14F-4D97-AF65-F5344CB8AC3E}">
        <p14:creationId xmlns:p14="http://schemas.microsoft.com/office/powerpoint/2010/main" val="3641634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Rectangle 12" hidden="1"/>
          <p:cNvSpPr/>
          <p:nvPr userDrawn="1">
            <p:custDataLst>
              <p:tags r:id="rId1"/>
            </p:custDataLst>
          </p:nvPr>
        </p:nvSpPr>
        <p:spPr>
          <a:xfrm>
            <a:off x="11185357" y="6392987"/>
            <a:ext cx="692317"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3" name="MIO_LOGOPLACEHOLDER#CenterBigWide" hidden="1"/>
          <p:cNvSpPr/>
          <p:nvPr userDrawn="1"/>
        </p:nvSpPr>
        <p:spPr>
          <a:xfrm>
            <a:off x="3385009" y="2060721"/>
            <a:ext cx="994399" cy="16696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5" name="Rectangle 4"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14" name="Picture 3" descr="C:\Users\cbarthol\Desktop\Charlotte Work\Tools\PPT\Empower\New Logos\OptumServe(TM)_RGB.emf"/>
          <p:cNvPicPr>
            <a:picLocks noChangeAspect="1" noChangeArrowheads="1"/>
          </p:cNvPicPr>
          <p:nvPr userDrawn="1">
            <p:custDataLst>
              <p:tags r:id="rId3"/>
            </p:custDataLst>
          </p:nvPr>
        </p:nvPicPr>
        <p:blipFill>
          <a:blip r:embed="rId5">
            <a:extLst>
              <a:ext uri="{28A0092B-C50C-407E-A947-70E740481C1C}">
                <a14:useLocalDpi xmlns:a14="http://schemas.microsoft.com/office/drawing/2010/main"/>
              </a:ext>
            </a:extLst>
          </a:blip>
          <a:srcRect/>
          <a:stretch>
            <a:fillRect/>
          </a:stretch>
        </p:blipFill>
        <p:spPr bwMode="auto">
          <a:xfrm>
            <a:off x="2250694" y="2118584"/>
            <a:ext cx="76835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6382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losing / Thank You">
    <p:spTree>
      <p:nvGrpSpPr>
        <p:cNvPr id="1" name=""/>
        <p:cNvGrpSpPr/>
        <p:nvPr/>
      </p:nvGrpSpPr>
      <p:grpSpPr>
        <a:xfrm>
          <a:off x="0" y="0"/>
          <a:ext cx="0" cy="0"/>
          <a:chOff x="0" y="0"/>
          <a:chExt cx="0" cy="0"/>
        </a:xfrm>
      </p:grpSpPr>
      <p:sp>
        <p:nvSpPr>
          <p:cNvPr id="2" name="Speaker name"/>
          <p:cNvSpPr>
            <a:spLocks noGrp="1"/>
          </p:cNvSpPr>
          <p:nvPr>
            <p:ph type="title" hasCustomPrompt="1"/>
          </p:nvPr>
        </p:nvSpPr>
        <p:spPr bwMode="gray">
          <a:xfrm>
            <a:off x="514349" y="3904343"/>
            <a:ext cx="7178221" cy="482887"/>
          </a:xfrm>
        </p:spPr>
        <p:txBody>
          <a:bodyPr anchor="b"/>
          <a:lstStyle>
            <a:lvl1pPr>
              <a:defRPr sz="2000">
                <a:solidFill>
                  <a:schemeClr val="accent1"/>
                </a:solidFill>
              </a:defRPr>
            </a:lvl1pPr>
          </a:lstStyle>
          <a:p>
            <a:r>
              <a:rPr lang="en-US" dirty="0"/>
              <a:t>First Name Last Name</a:t>
            </a:r>
          </a:p>
        </p:txBody>
      </p:sp>
      <p:sp>
        <p:nvSpPr>
          <p:cNvPr id="3" name="Speaker title"/>
          <p:cNvSpPr>
            <a:spLocks noGrp="1"/>
          </p:cNvSpPr>
          <p:nvPr>
            <p:ph type="body" idx="1" hasCustomPrompt="1"/>
          </p:nvPr>
        </p:nvSpPr>
        <p:spPr bwMode="gray">
          <a:xfrm>
            <a:off x="514349" y="4403068"/>
            <a:ext cx="7178221" cy="484632"/>
          </a:xfrm>
        </p:spPr>
        <p:txBody>
          <a:bodyPr anchor="t"/>
          <a:lstStyle>
            <a:lvl1pPr marL="0" indent="0">
              <a:buNone/>
              <a:defRPr sz="1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9" name="Phone/email"/>
          <p:cNvSpPr>
            <a:spLocks noGrp="1"/>
          </p:cNvSpPr>
          <p:nvPr>
            <p:ph type="body" idx="10" hasCustomPrompt="1"/>
          </p:nvPr>
        </p:nvSpPr>
        <p:spPr bwMode="gray">
          <a:xfrm>
            <a:off x="514348" y="5003288"/>
            <a:ext cx="7178221" cy="484632"/>
          </a:xfrm>
        </p:spPr>
        <p:txBody>
          <a:bodyPr anchor="ctr"/>
          <a:lstStyle>
            <a:lvl1pPr marL="0" indent="0">
              <a:buNone/>
              <a:defRPr sz="1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Tel: 123-456-7890</a:t>
            </a:r>
          </a:p>
        </p:txBody>
      </p:sp>
      <p:sp>
        <p:nvSpPr>
          <p:cNvPr id="23" name="Rectangle 22">
            <a:extLst>
              <a:ext uri="{FF2B5EF4-FFF2-40B4-BE49-F238E27FC236}">
                <a16:creationId xmlns:a16="http://schemas.microsoft.com/office/drawing/2014/main" id="{ECF35A84-66E1-4F72-848D-DB6EF4825F09}"/>
              </a:ext>
            </a:extLst>
          </p:cNvPr>
          <p:cNvSpPr/>
          <p:nvPr/>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5" name="Rectangle 24">
            <a:extLst>
              <a:ext uri="{FF2B5EF4-FFF2-40B4-BE49-F238E27FC236}">
                <a16:creationId xmlns:a16="http://schemas.microsoft.com/office/drawing/2014/main" id="{C3AAB011-BE67-4CF8-9EF1-35D61D12B95A}"/>
              </a:ext>
            </a:extLst>
          </p:cNvPr>
          <p:cNvSpPr/>
          <p:nvPr userDrawn="1"/>
        </p:nvSpPr>
        <p:spPr bwMode="gray">
          <a:xfrm>
            <a:off x="8001000" y="0"/>
            <a:ext cx="41910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35" name="MIO_LOGOPLACEHOLDER#LowerLeftMediumWide" hidden="1"/>
          <p:cNvSpPr/>
          <p:nvPr userDrawn="1"/>
        </p:nvSpPr>
        <p:spPr>
          <a:xfrm>
            <a:off x="392112" y="6174567"/>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27" name="Thank you or main title"/>
          <p:cNvSpPr>
            <a:spLocks noGrp="1"/>
          </p:cNvSpPr>
          <p:nvPr>
            <p:ph type="body" sz="quarter" idx="11" hasCustomPrompt="1"/>
          </p:nvPr>
        </p:nvSpPr>
        <p:spPr>
          <a:xfrm>
            <a:off x="514348" y="638629"/>
            <a:ext cx="7178040" cy="2559019"/>
          </a:xfrm>
        </p:spPr>
        <p:txBody>
          <a:bodyPr anchor="b"/>
          <a:lstStyle>
            <a:lvl1pPr>
              <a:defRPr sz="3200">
                <a:solidFill>
                  <a:schemeClr val="tx1"/>
                </a:solidFill>
              </a:defRPr>
            </a:lvl1pPr>
          </a:lstStyle>
          <a:p>
            <a:pPr lvl="0"/>
            <a:r>
              <a:rPr lang="en-US" dirty="0"/>
              <a:t>Insert closing language</a:t>
            </a:r>
          </a:p>
        </p:txBody>
      </p:sp>
      <p:sp>
        <p:nvSpPr>
          <p:cNvPr id="26" name="Rectangle 25" hidden="1"/>
          <p:cNvSpPr/>
          <p:nvPr userDrawn="1">
            <p:custDataLst>
              <p:tags r:id="rId1"/>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28" name="Subtitle"/>
          <p:cNvSpPr>
            <a:spLocks noGrp="1"/>
          </p:cNvSpPr>
          <p:nvPr>
            <p:ph type="body" sz="quarter" idx="12" hasCustomPrompt="1"/>
          </p:nvPr>
        </p:nvSpPr>
        <p:spPr>
          <a:xfrm>
            <a:off x="514348" y="3177964"/>
            <a:ext cx="7178040" cy="464911"/>
          </a:xfrm>
        </p:spPr>
        <p:txBody>
          <a:bodyPr/>
          <a:lstStyle>
            <a:lvl1pPr>
              <a:defRPr sz="2000">
                <a:solidFill>
                  <a:schemeClr val="accent4"/>
                </a:solidFill>
              </a:defRPr>
            </a:lvl1pPr>
          </a:lstStyle>
          <a:p>
            <a:pPr lvl="0"/>
            <a:r>
              <a:rPr lang="en-US" dirty="0"/>
              <a:t>Insert subhead if needed</a:t>
            </a:r>
          </a:p>
        </p:txBody>
      </p:sp>
      <p:pic>
        <p:nvPicPr>
          <p:cNvPr id="12" name="Picture 3" descr="C:\Users\cbarthol\Desktop\Charlotte Work\Tools\PPT\Empower\New Logos\OptumServe(TM)_RGB.emf">
            <a:extLst>
              <a:ext uri="{FF2B5EF4-FFF2-40B4-BE49-F238E27FC236}">
                <a16:creationId xmlns:a16="http://schemas.microsoft.com/office/drawing/2014/main" id="{6E18A883-D117-F34D-8D26-FBAD2A0459D2}"/>
              </a:ext>
            </a:extLst>
          </p:cNvPr>
          <p:cNvPicPr>
            <a:picLocks noChangeAspect="1" noChangeArrowheads="1"/>
          </p:cNvPicPr>
          <p:nvPr userDrawn="1">
            <p:custDataLst>
              <p:tags r:id="rId2"/>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94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5" name="Rectangle 4"/>
          <p:cNvSpPr/>
          <p:nvPr userDrawn="1"/>
        </p:nvSpPr>
        <p:spPr>
          <a:xfrm>
            <a:off x="-1" y="6561056"/>
            <a:ext cx="10981853" cy="2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4552" y="6484786"/>
            <a:ext cx="621564" cy="219456"/>
          </a:xfrm>
          <a:prstGeom prst="rect">
            <a:avLst/>
          </a:prstGeom>
        </p:spPr>
      </p:pic>
      <p:pic>
        <p:nvPicPr>
          <p:cNvPr id="2" name="Picture 1"/>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0" y="905256"/>
            <a:ext cx="12216384" cy="73152"/>
          </a:xfrm>
          <a:prstGeom prst="rect">
            <a:avLst/>
          </a:prstGeom>
        </p:spPr>
      </p:pic>
    </p:spTree>
    <p:custDataLst>
      <p:tags r:id="rId1"/>
    </p:custDataLst>
    <p:extLst>
      <p:ext uri="{BB962C8B-B14F-4D97-AF65-F5344CB8AC3E}">
        <p14:creationId xmlns:p14="http://schemas.microsoft.com/office/powerpoint/2010/main" val="381483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4552" y="6502148"/>
            <a:ext cx="621792" cy="217873"/>
          </a:xfrm>
          <a:prstGeom prst="rect">
            <a:avLst/>
          </a:prstGeom>
        </p:spPr>
      </p:pic>
      <p:sp>
        <p:nvSpPr>
          <p:cNvPr id="6" name="Content Placeholder 5"/>
          <p:cNvSpPr>
            <a:spLocks noGrp="1"/>
          </p:cNvSpPr>
          <p:nvPr>
            <p:ph sz="quarter" idx="11"/>
          </p:nvPr>
        </p:nvSpPr>
        <p:spPr>
          <a:xfrm>
            <a:off x="493713" y="1362456"/>
            <a:ext cx="11155680" cy="4964453"/>
          </a:xfrm>
          <a:prstGeom prst="rect">
            <a:avLst/>
          </a:prstGeom>
        </p:spPr>
        <p:txBody>
          <a:bodyPr/>
          <a:lstStyle>
            <a:lvl1pPr>
              <a:lnSpc>
                <a:spcPct val="100000"/>
              </a:lnSpc>
              <a:spcBef>
                <a:spcPts val="300"/>
              </a:spcBef>
              <a:spcAft>
                <a:spcPts val="1000"/>
              </a:spcAft>
              <a:defRPr sz="1600">
                <a:solidFill>
                  <a:schemeClr val="tx1"/>
                </a:solidFill>
              </a:defRPr>
            </a:lvl1pPr>
            <a:lvl2pPr>
              <a:lnSpc>
                <a:spcPct val="100000"/>
              </a:lnSpc>
              <a:spcBef>
                <a:spcPts val="300"/>
              </a:spcBef>
              <a:spcAft>
                <a:spcPts val="1000"/>
              </a:spcAft>
              <a:defRPr sz="1400">
                <a:solidFill>
                  <a:schemeClr val="tx1"/>
                </a:solidFill>
              </a:defRPr>
            </a:lvl2pPr>
            <a:lvl3pPr>
              <a:lnSpc>
                <a:spcPct val="100000"/>
              </a:lnSpc>
              <a:spcBef>
                <a:spcPts val="300"/>
              </a:spcBef>
              <a:spcAft>
                <a:spcPts val="1000"/>
              </a:spcAft>
              <a:defRPr sz="12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493713" y="466344"/>
            <a:ext cx="11155680" cy="457200"/>
          </a:xfrm>
          <a:prstGeom prst="rect">
            <a:avLst/>
          </a:prstGeom>
        </p:spPr>
        <p:txBody>
          <a:bodyPr/>
          <a:lstStyle>
            <a:lvl1pPr>
              <a:defRPr sz="2800">
                <a:solidFill>
                  <a:schemeClr val="tx1"/>
                </a:solidFill>
              </a:defRPr>
            </a:lvl1pPr>
          </a:lstStyle>
          <a:p>
            <a:endParaRPr lang="en-US" noProof="0" dirty="0"/>
          </a:p>
        </p:txBody>
      </p:sp>
    </p:spTree>
    <p:custDataLst>
      <p:tags r:id="rId1"/>
    </p:custDataLst>
    <p:extLst>
      <p:ext uri="{BB962C8B-B14F-4D97-AF65-F5344CB8AC3E}">
        <p14:creationId xmlns:p14="http://schemas.microsoft.com/office/powerpoint/2010/main" val="4202655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9" name="Rectangle 8" hidden="1"/>
          <p:cNvSpPr/>
          <p:nvPr userDrawn="1">
            <p:custDataLst>
              <p:tags r:id="rId1"/>
            </p:custDataLst>
          </p:nvPr>
        </p:nvSpPr>
        <p:spPr>
          <a:xfrm>
            <a:off x="304800" y="6084053"/>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sz="1867">
              <a:solidFill>
                <a:srgbClr val="FFFFFF"/>
              </a:solidFill>
            </a:endParaRPr>
          </a:p>
        </p:txBody>
      </p:sp>
      <p:sp>
        <p:nvSpPr>
          <p:cNvPr id="10" name="Rectangle 9" hidden="1"/>
          <p:cNvSpPr/>
          <p:nvPr userDrawn="1">
            <p:custDataLst>
              <p:tags r:id="rId2"/>
            </p:custDataLst>
          </p:nvPr>
        </p:nvSpPr>
        <p:spPr>
          <a:xfrm>
            <a:off x="457200" y="301336"/>
            <a:ext cx="11353800" cy="5691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sz="1867">
              <a:solidFill>
                <a:srgbClr val="FFFFFF"/>
              </a:solidFill>
            </a:endParaRPr>
          </a:p>
        </p:txBody>
      </p:sp>
      <p:sp>
        <p:nvSpPr>
          <p:cNvPr id="2" name="Date Placeholder 1"/>
          <p:cNvSpPr>
            <a:spLocks noGrp="1"/>
          </p:cNvSpPr>
          <p:nvPr>
            <p:ph type="dt" sz="half" idx="10"/>
          </p:nvPr>
        </p:nvSpPr>
        <p:spPr bwMode="gray"/>
        <p:txBody>
          <a:bodyPr/>
          <a:lstStyle/>
          <a:p>
            <a:fld id="{4BDC38DB-11EA-47B5-8663-E85D3C656492}" type="datetime1">
              <a:rPr lang="en-US" smtClean="0">
                <a:solidFill>
                  <a:srgbClr val="55565A">
                    <a:tint val="75000"/>
                  </a:srgbClr>
                </a:solidFill>
              </a:rPr>
              <a:pPr/>
              <a:t>11/12/2021</a:t>
            </a:fld>
            <a:endParaRPr lang="en-US">
              <a:solidFill>
                <a:srgbClr val="55565A">
                  <a:tint val="75000"/>
                </a:srgbClr>
              </a:solidFill>
            </a:endParaRPr>
          </a:p>
        </p:txBody>
      </p:sp>
      <p:sp>
        <p:nvSpPr>
          <p:cNvPr id="3" name="Footer Placeholder 2"/>
          <p:cNvSpPr>
            <a:spLocks noGrp="1"/>
          </p:cNvSpPr>
          <p:nvPr>
            <p:ph type="ftr" sz="quarter" idx="11"/>
          </p:nvPr>
        </p:nvSpPr>
        <p:spPr bwMode="gray"/>
        <p:txBody>
          <a:bodyPr/>
          <a:lstStyle/>
          <a:p>
            <a:r>
              <a:rPr lang="en-US">
                <a:solidFill>
                  <a:srgbClr val="888B8D"/>
                </a:solidFill>
              </a:rPr>
              <a:t>© 2019 Optum, Inc. All rights reserved. </a:t>
            </a:r>
          </a:p>
        </p:txBody>
      </p:sp>
      <p:sp>
        <p:nvSpPr>
          <p:cNvPr id="4" name="Slide Number Placeholder 3"/>
          <p:cNvSpPr>
            <a:spLocks noGrp="1"/>
          </p:cNvSpPr>
          <p:nvPr>
            <p:ph type="sldNum" sz="quarter" idx="12"/>
          </p:nvPr>
        </p:nvSpPr>
        <p:spPr bwMode="gray"/>
        <p:txBody>
          <a:bodyPr/>
          <a:lstStyle/>
          <a:p>
            <a:fld id="{3310D8EA-3107-4873-B9AB-DD7D3E79053A}" type="slidenum">
              <a:rPr lang="en-US" smtClean="0">
                <a:solidFill>
                  <a:srgbClr val="888B8D"/>
                </a:solidFill>
              </a:rPr>
              <a:pPr/>
              <a:t>‹#›</a:t>
            </a:fld>
            <a:endParaRPr lang="en-US">
              <a:solidFill>
                <a:srgbClr val="888B8D"/>
              </a:solidFill>
            </a:endParaRPr>
          </a:p>
        </p:txBody>
      </p:sp>
      <p:sp>
        <p:nvSpPr>
          <p:cNvPr id="7" name="Text Placeholder 6"/>
          <p:cNvSpPr>
            <a:spLocks noGrp="1"/>
          </p:cNvSpPr>
          <p:nvPr>
            <p:ph type="body" sz="quarter" idx="13" hasCustomPrompt="1"/>
          </p:nvPr>
        </p:nvSpPr>
        <p:spPr bwMode="gray">
          <a:xfrm>
            <a:off x="4513263" y="2975656"/>
            <a:ext cx="3165475" cy="609373"/>
          </a:xfrm>
        </p:spPr>
        <p:txBody>
          <a:bodyPr anchor="ctr"/>
          <a:lstStyle>
            <a:lvl1pPr algn="ctr">
              <a:defRPr>
                <a:solidFill>
                  <a:schemeClr val="accent4"/>
                </a:solidFill>
              </a:defRPr>
            </a:lvl1pPr>
          </a:lstStyle>
          <a:p>
            <a:pPr lvl="0"/>
            <a:r>
              <a:rPr lang="en-US"/>
              <a:t>[blank]</a:t>
            </a:r>
          </a:p>
        </p:txBody>
      </p:sp>
      <p:sp>
        <p:nvSpPr>
          <p:cNvPr id="12" name="MIO_LOGOPLACEHOLDER#optum360small" hidden="1">
            <a:extLst>
              <a:ext uri="{FF2B5EF4-FFF2-40B4-BE49-F238E27FC236}">
                <a16:creationId xmlns:a16="http://schemas.microsoft.com/office/drawing/2014/main" id="{F1CCE3E9-DCB6-4940-A85B-0B453D43F2D3}"/>
              </a:ext>
            </a:extLst>
          </p:cNvPr>
          <p:cNvSpPr/>
          <p:nvPr userDrawn="1"/>
        </p:nvSpPr>
        <p:spPr>
          <a:xfrm>
            <a:off x="394913" y="6174567"/>
            <a:ext cx="1993392"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90000"/>
              </a:lnSpc>
            </a:pPr>
            <a:endParaRPr lang="en-US" sz="2000">
              <a:solidFill>
                <a:srgbClr val="55565A"/>
              </a:solidFill>
            </a:endParaRPr>
          </a:p>
        </p:txBody>
      </p:sp>
      <p:sp>
        <p:nvSpPr>
          <p:cNvPr id="13" name="MIO_LOGOPLACEHOLDER#optumbanksmall" hidden="1">
            <a:extLst>
              <a:ext uri="{FF2B5EF4-FFF2-40B4-BE49-F238E27FC236}">
                <a16:creationId xmlns:a16="http://schemas.microsoft.com/office/drawing/2014/main" id="{7DBDE1BA-603A-4076-BC09-14CE78EF715B}"/>
              </a:ext>
            </a:extLst>
          </p:cNvPr>
          <p:cNvSpPr/>
          <p:nvPr userDrawn="1"/>
        </p:nvSpPr>
        <p:spPr>
          <a:xfrm>
            <a:off x="390144" y="6173220"/>
            <a:ext cx="2048256"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90000"/>
              </a:lnSpc>
            </a:pPr>
            <a:endParaRPr lang="en-US" sz="2000">
              <a:solidFill>
                <a:srgbClr val="55565A"/>
              </a:solidFill>
            </a:endParaRPr>
          </a:p>
        </p:txBody>
      </p:sp>
      <p:sp>
        <p:nvSpPr>
          <p:cNvPr id="14" name="MIO_LOGOPLACEHOLDER#optumsmall" hidden="1">
            <a:extLst>
              <a:ext uri="{FF2B5EF4-FFF2-40B4-BE49-F238E27FC236}">
                <a16:creationId xmlns:a16="http://schemas.microsoft.com/office/drawing/2014/main" id="{307E1F02-647F-4CEE-A491-E74D21AFCB81}"/>
              </a:ext>
            </a:extLst>
          </p:cNvPr>
          <p:cNvSpPr/>
          <p:nvPr userDrawn="1"/>
        </p:nvSpPr>
        <p:spPr>
          <a:xfrm>
            <a:off x="390271" y="6171439"/>
            <a:ext cx="1444752"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90000"/>
              </a:lnSpc>
            </a:pPr>
            <a:endParaRPr lang="en-US" sz="2000">
              <a:solidFill>
                <a:srgbClr val="55565A"/>
              </a:solidFill>
            </a:endParaRPr>
          </a:p>
        </p:txBody>
      </p:sp>
      <p:sp>
        <p:nvSpPr>
          <p:cNvPr id="15" name="MIO_LOGOPLACEHOLDER#optumrxsmall" hidden="1">
            <a:extLst>
              <a:ext uri="{FF2B5EF4-FFF2-40B4-BE49-F238E27FC236}">
                <a16:creationId xmlns:a16="http://schemas.microsoft.com/office/drawing/2014/main" id="{A0FE20AD-9A88-4512-8F79-7B24347900DB}"/>
              </a:ext>
            </a:extLst>
          </p:cNvPr>
          <p:cNvSpPr/>
          <p:nvPr userDrawn="1"/>
        </p:nvSpPr>
        <p:spPr>
          <a:xfrm>
            <a:off x="388143" y="6173819"/>
            <a:ext cx="1728216"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90000"/>
              </a:lnSpc>
            </a:pPr>
            <a:endParaRPr lang="en-US" sz="2000">
              <a:solidFill>
                <a:srgbClr val="55565A"/>
              </a:solidFill>
            </a:endParaRPr>
          </a:p>
        </p:txBody>
      </p:sp>
      <p:sp>
        <p:nvSpPr>
          <p:cNvPr id="16" name="MIO_LOGOPLACEHOLDER#optumlabssmall" hidden="1">
            <a:extLst>
              <a:ext uri="{FF2B5EF4-FFF2-40B4-BE49-F238E27FC236}">
                <a16:creationId xmlns:a16="http://schemas.microsoft.com/office/drawing/2014/main" id="{CD7F30D5-86EB-4FEE-8E49-42EF5578B4C1}"/>
              </a:ext>
            </a:extLst>
          </p:cNvPr>
          <p:cNvSpPr/>
          <p:nvPr userDrawn="1"/>
        </p:nvSpPr>
        <p:spPr>
          <a:xfrm>
            <a:off x="385738" y="6192231"/>
            <a:ext cx="1966079" cy="41979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90000"/>
              </a:lnSpc>
            </a:pPr>
            <a:endParaRPr lang="en-US" sz="2000">
              <a:solidFill>
                <a:srgbClr val="55565A"/>
              </a:solidFill>
            </a:endParaRPr>
          </a:p>
        </p:txBody>
      </p:sp>
      <p:sp>
        <p:nvSpPr>
          <p:cNvPr id="17" name="MIO_LOGOPLACEHOLDER#optumcaresmall" hidden="1">
            <a:extLst>
              <a:ext uri="{FF2B5EF4-FFF2-40B4-BE49-F238E27FC236}">
                <a16:creationId xmlns:a16="http://schemas.microsoft.com/office/drawing/2014/main" id="{E3D57483-C1B1-4889-9683-B75950EBAC2C}"/>
              </a:ext>
            </a:extLst>
          </p:cNvPr>
          <p:cNvSpPr/>
          <p:nvPr userDrawn="1"/>
        </p:nvSpPr>
        <p:spPr>
          <a:xfrm>
            <a:off x="390127" y="6171439"/>
            <a:ext cx="1892808" cy="4389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90000"/>
              </a:lnSpc>
            </a:pPr>
            <a:endParaRPr lang="en-US" sz="2000">
              <a:solidFill>
                <a:srgbClr val="55565A"/>
              </a:solidFill>
            </a:endParaRPr>
          </a:p>
        </p:txBody>
      </p:sp>
      <p:sp>
        <p:nvSpPr>
          <p:cNvPr id="18" name="MIO_LOGOPLACEHOLDER#optumservesmall" hidden="1"/>
          <p:cNvSpPr/>
          <p:nvPr userDrawn="1"/>
        </p:nvSpPr>
        <p:spPr>
          <a:xfrm>
            <a:off x="392112" y="6174569"/>
            <a:ext cx="1890821" cy="4357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sz="1867">
              <a:solidFill>
                <a:srgbClr val="FFFFFF"/>
              </a:solidFill>
            </a:endParaRPr>
          </a:p>
        </p:txBody>
      </p:sp>
      <p:pic>
        <p:nvPicPr>
          <p:cNvPr id="20" name="Picture 3" descr="C:\Users\cbarthol\Desktop\Charlotte Work\Tools\PPT\Empower\New Logos\OptumServe(TM)_RGB.emf"/>
          <p:cNvPicPr>
            <a:picLocks noChangeAspect="1" noChangeArrowheads="1"/>
          </p:cNvPicPr>
          <p:nvPr userDrawn="1">
            <p:custDataLst>
              <p:tags r:id="rId3"/>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387541" y="6171629"/>
            <a:ext cx="2082680" cy="43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86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linic 2">
    <p:spTree>
      <p:nvGrpSpPr>
        <p:cNvPr id="1" name=""/>
        <p:cNvGrpSpPr/>
        <p:nvPr/>
      </p:nvGrpSpPr>
      <p:grpSpPr>
        <a:xfrm>
          <a:off x="0" y="0"/>
          <a:ext cx="0" cy="0"/>
          <a:chOff x="0" y="0"/>
          <a:chExt cx="0" cy="0"/>
        </a:xfrm>
      </p:grpSpPr>
      <p:pic>
        <p:nvPicPr>
          <p:cNvPr id="5124" name="Picture 4" descr="C:\Users\cbarthol\Desktop\Charlotte Work\Tools\PPT\Empower\2019 PPT cover images\5-doctor-tablet-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0"/>
            <a:ext cx="12191999" cy="68597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10070274"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A5E990F6-93FC-7E4D-A2E8-4E3DED404B2F}"/>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A5B003AB-8A08-4846-A976-86235839A0C6}"/>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A228E3E1-3286-9E44-961D-D4DB8866A4E4}"/>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8522CA2F-9111-6646-96E9-1E454535F783}"/>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7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usiness 2">
    <p:spTree>
      <p:nvGrpSpPr>
        <p:cNvPr id="1" name=""/>
        <p:cNvGrpSpPr/>
        <p:nvPr/>
      </p:nvGrpSpPr>
      <p:grpSpPr>
        <a:xfrm>
          <a:off x="0" y="0"/>
          <a:ext cx="0" cy="0"/>
          <a:chOff x="0" y="0"/>
          <a:chExt cx="0" cy="0"/>
        </a:xfrm>
      </p:grpSpPr>
      <p:pic>
        <p:nvPicPr>
          <p:cNvPr id="1026" name="Picture 2" descr="C:\Users\cbarthol\Desktop\Charlotte Work\Tools\PPT\Empower\2019 PPT cover images\meeting-post-its-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233"/>
            <a:ext cx="12191999" cy="685971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10070274"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98F2B2FE-2B3C-7B49-86BD-09DA0E6469C1}"/>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4B084ABC-F24F-8040-ABE4-E4825531D901}"/>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D208D3C6-2495-664D-AB3F-BBAC8CE85F2B}"/>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4091B07E-8CD5-4346-97BC-4B4FABFA38DB}"/>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9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ifestyle 3">
    <p:spTree>
      <p:nvGrpSpPr>
        <p:cNvPr id="1" name=""/>
        <p:cNvGrpSpPr/>
        <p:nvPr/>
      </p:nvGrpSpPr>
      <p:grpSpPr>
        <a:xfrm>
          <a:off x="0" y="0"/>
          <a:ext cx="0" cy="0"/>
          <a:chOff x="0" y="0"/>
          <a:chExt cx="0" cy="0"/>
        </a:xfrm>
      </p:grpSpPr>
      <p:pic>
        <p:nvPicPr>
          <p:cNvPr id="7171" name="Picture 3" descr="C:\Users\cbarthol\Desktop\Charlotte Work\Tools\PPT\Empower\2019 PPT cover images\7-woman-sitting-phone-mobile-16x9.jpeg"/>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0" y="0"/>
            <a:ext cx="12191999" cy="68597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1" y="-233"/>
            <a:ext cx="10070274"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4CD347A7-F818-844F-9C3C-E753B0EEB8A2}"/>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9A5501FD-2CE4-B944-BEAF-4BD2FB15092E}"/>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133579C2-0CA2-C64D-A20B-21BA7513C7ED}"/>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F3887E59-1016-8B46-BD8C-4F0BC0DA96DC}"/>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4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Lifestyle 4">
    <p:spTree>
      <p:nvGrpSpPr>
        <p:cNvPr id="1" name=""/>
        <p:cNvGrpSpPr/>
        <p:nvPr/>
      </p:nvGrpSpPr>
      <p:grpSpPr>
        <a:xfrm>
          <a:off x="0" y="0"/>
          <a:ext cx="0" cy="0"/>
          <a:chOff x="0" y="0"/>
          <a:chExt cx="0" cy="0"/>
        </a:xfrm>
      </p:grpSpPr>
      <p:pic>
        <p:nvPicPr>
          <p:cNvPr id="2050" name="Picture 2" descr="C:\Users\cbarthol\Desktop\Charlotte Work\Tools\PPT\Empower\2019 PPT cover images\zion-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 y="-233"/>
            <a:ext cx="12192000" cy="68597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8FDB31E8-46C3-7E46-B08A-BA6296BEDD2C}"/>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9FFD442E-5CC7-D24E-92EB-D1E246F8BB5B}"/>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79E4852F-A186-4B44-A9D2-2B2F44D3D2AA}"/>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4D594119-13CA-0445-B948-BFB8CBAB55AE}"/>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1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Military 1">
    <p:spTree>
      <p:nvGrpSpPr>
        <p:cNvPr id="1" name=""/>
        <p:cNvGrpSpPr/>
        <p:nvPr/>
      </p:nvGrpSpPr>
      <p:grpSpPr>
        <a:xfrm>
          <a:off x="0" y="0"/>
          <a:ext cx="0" cy="0"/>
          <a:chOff x="0" y="0"/>
          <a:chExt cx="0" cy="0"/>
        </a:xfrm>
      </p:grpSpPr>
      <p:pic>
        <p:nvPicPr>
          <p:cNvPr id="9218" name="Picture 2" descr="C:\Users\cbarthol\Desktop\Charlotte Work\Tools\PPT\Empower\2019 PPT cover images\9-military-army-family-happy-16x9.jp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34"/>
            <a:ext cx="12192000" cy="68597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 name="MIO_LOGOPLACEHOLDER#LowerLeftMediumWide" hidden="1"/>
          <p:cNvSpPr/>
          <p:nvPr/>
        </p:nvSpPr>
        <p:spPr>
          <a:xfrm>
            <a:off x="583916" y="5841607"/>
            <a:ext cx="584484" cy="63269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2" name="Rectangle 11" hidden="1"/>
          <p:cNvSpPr/>
          <p:nvPr>
            <p:custDataLst>
              <p:tags r:id="rId1"/>
            </p:custDataLst>
          </p:nvPr>
        </p:nvSpPr>
        <p:spPr>
          <a:xfrm>
            <a:off x="426027" y="5744066"/>
            <a:ext cx="3241964" cy="935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4" name="Rectangle 13" hidden="1"/>
          <p:cNvSpPr/>
          <p:nvPr>
            <p:custDataLst>
              <p:tags r:id="rId2"/>
            </p:custDataLst>
          </p:nvPr>
        </p:nvSpPr>
        <p:spPr>
          <a:xfrm>
            <a:off x="457200" y="415636"/>
            <a:ext cx="7658100" cy="5299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sp>
        <p:nvSpPr>
          <p:cNvPr id="13" name="Title">
            <a:extLst>
              <a:ext uri="{FF2B5EF4-FFF2-40B4-BE49-F238E27FC236}">
                <a16:creationId xmlns:a16="http://schemas.microsoft.com/office/drawing/2014/main" id="{F1A6AE6A-A465-DB4E-94F7-990E1376E734}"/>
              </a:ext>
            </a:extLst>
          </p:cNvPr>
          <p:cNvSpPr>
            <a:spLocks noGrp="1"/>
          </p:cNvSpPr>
          <p:nvPr>
            <p:ph type="ctrTitle" hasCustomPrompt="1"/>
          </p:nvPr>
        </p:nvSpPr>
        <p:spPr bwMode="gray">
          <a:xfrm>
            <a:off x="495301" y="1104900"/>
            <a:ext cx="7440386" cy="2735839"/>
          </a:xfrm>
        </p:spPr>
        <p:txBody>
          <a:bodyPr anchor="b"/>
          <a:lstStyle>
            <a:lvl1pPr algn="l">
              <a:defRPr sz="3200"/>
            </a:lvl1pPr>
          </a:lstStyle>
          <a:p>
            <a:r>
              <a:rPr lang="en-US" dirty="0"/>
              <a:t>Insightful presentation title in sentence case max 3 lines</a:t>
            </a:r>
          </a:p>
        </p:txBody>
      </p:sp>
      <p:sp>
        <p:nvSpPr>
          <p:cNvPr id="15" name="Subtitle">
            <a:extLst>
              <a:ext uri="{FF2B5EF4-FFF2-40B4-BE49-F238E27FC236}">
                <a16:creationId xmlns:a16="http://schemas.microsoft.com/office/drawing/2014/main" id="{71915E59-206C-074E-BA9F-35D78B55C4F9}"/>
              </a:ext>
            </a:extLst>
          </p:cNvPr>
          <p:cNvSpPr>
            <a:spLocks noGrp="1"/>
          </p:cNvSpPr>
          <p:nvPr>
            <p:ph type="subTitle" idx="1" hasCustomPrompt="1"/>
          </p:nvPr>
        </p:nvSpPr>
        <p:spPr bwMode="gray">
          <a:xfrm>
            <a:off x="495301" y="3924300"/>
            <a:ext cx="7440386" cy="974271"/>
          </a:xfr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 City or Speaker Name</a:t>
            </a:r>
          </a:p>
        </p:txBody>
      </p:sp>
      <p:sp>
        <p:nvSpPr>
          <p:cNvPr id="16" name="Date">
            <a:extLst>
              <a:ext uri="{FF2B5EF4-FFF2-40B4-BE49-F238E27FC236}">
                <a16:creationId xmlns:a16="http://schemas.microsoft.com/office/drawing/2014/main" id="{76CCCD09-725F-3A46-8961-A3DA6C446DAD}"/>
              </a:ext>
            </a:extLst>
          </p:cNvPr>
          <p:cNvSpPr>
            <a:spLocks noGrp="1"/>
          </p:cNvSpPr>
          <p:nvPr>
            <p:ph type="body" sz="quarter" idx="13" hasCustomPrompt="1"/>
          </p:nvPr>
        </p:nvSpPr>
        <p:spPr bwMode="gray">
          <a:xfrm>
            <a:off x="495300" y="4990648"/>
            <a:ext cx="7440011" cy="702582"/>
          </a:xfrm>
        </p:spPr>
        <p:txBody>
          <a:bodyPr/>
          <a:lstStyle>
            <a:lvl1pPr>
              <a:defRPr sz="1600">
                <a:solidFill>
                  <a:schemeClr val="tx1"/>
                </a:solidFill>
              </a:defRPr>
            </a:lvl1pPr>
          </a:lstStyle>
          <a:p>
            <a:pPr lvl="0"/>
            <a:r>
              <a:rPr lang="en-US" dirty="0"/>
              <a:t>Month DD, YYYY</a:t>
            </a:r>
          </a:p>
        </p:txBody>
      </p:sp>
      <p:pic>
        <p:nvPicPr>
          <p:cNvPr id="17" name="Picture 3" descr="C:\Users\cbarthol\Desktop\Charlotte Work\Tools\PPT\Empower\New Logos\OptumServe(TM)_RGB.emf">
            <a:extLst>
              <a:ext uri="{FF2B5EF4-FFF2-40B4-BE49-F238E27FC236}">
                <a16:creationId xmlns:a16="http://schemas.microsoft.com/office/drawing/2014/main" id="{8E1B753C-01B8-5D4A-AEAB-228067A528EE}"/>
              </a:ext>
            </a:extLst>
          </p:cNvPr>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584616" y="5943599"/>
            <a:ext cx="2504771" cy="5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2284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387540" y="225038"/>
            <a:ext cx="11417363" cy="401974"/>
          </a:xfrm>
          <a:prstGeom prst="rect">
            <a:avLst/>
          </a:prstGeom>
        </p:spPr>
        <p:txBody>
          <a:bodyPr vert="horz" lIns="0" tIns="0" rIns="0" bIns="0" rtlCol="0" anchor="b">
            <a:noAutofit/>
          </a:bodyPr>
          <a:lstStyle/>
          <a:p>
            <a:r>
              <a:rPr lang="en-US" dirty="0"/>
              <a:t>Click to edit Master title style</a:t>
            </a:r>
          </a:p>
        </p:txBody>
      </p:sp>
      <p:sp>
        <p:nvSpPr>
          <p:cNvPr id="3" name="Content"/>
          <p:cNvSpPr>
            <a:spLocks noGrp="1"/>
          </p:cNvSpPr>
          <p:nvPr>
            <p:ph type="body" idx="1"/>
          </p:nvPr>
        </p:nvSpPr>
        <p:spPr bwMode="gray">
          <a:xfrm>
            <a:off x="387540" y="1380067"/>
            <a:ext cx="11423460" cy="451999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419100" y="7039123"/>
            <a:ext cx="2743200" cy="365125"/>
          </a:xfrm>
          <a:prstGeom prst="rect">
            <a:avLst/>
          </a:prstGeom>
        </p:spPr>
        <p:txBody>
          <a:bodyPr vert="horz" lIns="0" tIns="0" rIns="0" bIns="0" rtlCol="0" anchor="ctr"/>
          <a:lstStyle>
            <a:lvl1pPr algn="l">
              <a:defRPr sz="900">
                <a:solidFill>
                  <a:schemeClr val="accent4"/>
                </a:solidFill>
              </a:defRPr>
            </a:lvl1pPr>
          </a:lstStyle>
          <a:p>
            <a:fld id="{0A8851DA-6C27-4F0A-BED2-BC67694DF52D}" type="datetime1">
              <a:rPr lang="en-US" smtClean="0"/>
              <a:t>11/12/2021</a:t>
            </a:fld>
            <a:endParaRPr lang="en-US" dirty="0"/>
          </a:p>
        </p:txBody>
      </p:sp>
      <p:sp>
        <p:nvSpPr>
          <p:cNvPr id="16" name="MIO_LOGOPLACEHOLDER#LowerLeftSmallWide" hidden="1"/>
          <p:cNvSpPr/>
          <p:nvPr/>
        </p:nvSpPr>
        <p:spPr>
          <a:xfrm>
            <a:off x="392112" y="6174567"/>
            <a:ext cx="1890821" cy="435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18" name="empower - DO NOT DELETE!!!" hidden="1"/>
          <p:cNvSpPr/>
          <p:nvPr>
            <p:custDataLst>
              <p:tags r:id="rId48"/>
            </p:custDataLst>
          </p:nvPr>
        </p:nvSpPr>
        <p:spPr>
          <a:xfrm>
            <a:off x="0" y="0"/>
            <a:ext cx="0" cy="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err="1"/>
          </a:p>
        </p:txBody>
      </p:sp>
      <p:sp>
        <p:nvSpPr>
          <p:cNvPr id="27" name="Slide Number Placeholder 26">
            <a:extLst>
              <a:ext uri="{FF2B5EF4-FFF2-40B4-BE49-F238E27FC236}">
                <a16:creationId xmlns:a16="http://schemas.microsoft.com/office/drawing/2014/main" id="{08C8B57B-BCDA-4101-B4DD-87F49D6D3104}"/>
              </a:ext>
            </a:extLst>
          </p:cNvPr>
          <p:cNvSpPr>
            <a:spLocks noGrp="1"/>
          </p:cNvSpPr>
          <p:nvPr>
            <p:ph type="sldNum" sz="quarter" idx="4"/>
          </p:nvPr>
        </p:nvSpPr>
        <p:spPr>
          <a:xfrm>
            <a:off x="11265408" y="6448111"/>
            <a:ext cx="539496" cy="230833"/>
          </a:xfrm>
          <a:prstGeom prst="rect">
            <a:avLst/>
          </a:prstGeom>
        </p:spPr>
        <p:txBody>
          <a:bodyPr vert="horz" lIns="0" tIns="0" rIns="0" bIns="0" rtlCol="0" anchor="ctr"/>
          <a:lstStyle>
            <a:lvl1pPr algn="r">
              <a:defRPr sz="800">
                <a:solidFill>
                  <a:schemeClr val="accent4"/>
                </a:solidFill>
              </a:defRPr>
            </a:lvl1pPr>
          </a:lstStyle>
          <a:p>
            <a:fld id="{901F1369-4AEB-4520-96C0-9F78886180C1}" type="slidenum">
              <a:rPr lang="en-US" smtClean="0"/>
              <a:pPr/>
              <a:t>‹#›</a:t>
            </a:fld>
            <a:endParaRPr lang="en-US" dirty="0"/>
          </a:p>
        </p:txBody>
      </p:sp>
      <p:sp>
        <p:nvSpPr>
          <p:cNvPr id="23" name="TextBox 5" hidden="1"/>
          <p:cNvSpPr txBox="1"/>
          <p:nvPr>
            <p:custDataLst>
              <p:tags r:id="rId49"/>
            </p:custDataLst>
          </p:nvPr>
        </p:nvSpPr>
        <p:spPr>
          <a:xfrm rot="20625550">
            <a:off x="1934612" y="2925786"/>
            <a:ext cx="8322776" cy="10064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90000"/>
              </a:lnSpc>
              <a:spcAft>
                <a:spcPts val="400"/>
              </a:spcAft>
            </a:pPr>
            <a:endParaRPr lang="en-US" sz="6600" dirty="0">
              <a:solidFill>
                <a:schemeClr val="accent5">
                  <a:lumMod val="20000"/>
                  <a:lumOff val="80000"/>
                </a:schemeClr>
              </a:solidFill>
            </a:endParaRPr>
          </a:p>
        </p:txBody>
      </p:sp>
      <p:sp>
        <p:nvSpPr>
          <p:cNvPr id="5" name="Footer Placeholder 4"/>
          <p:cNvSpPr>
            <a:spLocks noGrp="1"/>
          </p:cNvSpPr>
          <p:nvPr>
            <p:ph type="ftr" sz="quarter" idx="3"/>
          </p:nvPr>
        </p:nvSpPr>
        <p:spPr>
          <a:xfrm>
            <a:off x="3048001" y="6414340"/>
            <a:ext cx="8178408" cy="313241"/>
          </a:xfrm>
          <a:prstGeom prst="rect">
            <a:avLst/>
          </a:prstGeom>
        </p:spPr>
        <p:txBody>
          <a:bodyPr vert="horz" lIns="0" tIns="0" rIns="0" bIns="0" rtlCol="0" anchor="ctr"/>
          <a:lstStyle>
            <a:lvl1pPr>
              <a:defRPr lang="en-US" sz="800">
                <a:solidFill>
                  <a:schemeClr val="accent4"/>
                </a:solidFill>
              </a:defRPr>
            </a:lvl1pPr>
          </a:lstStyle>
          <a:p>
            <a:pPr algn="r"/>
            <a:r>
              <a:rPr lang="en-US" dirty="0"/>
              <a:t>© 2020 Optum, Inc. All rights reserved. Confidential property of Optum. Do not distribute or reproduce without express permission from Optum.</a:t>
            </a:r>
          </a:p>
        </p:txBody>
      </p:sp>
      <p:pic>
        <p:nvPicPr>
          <p:cNvPr id="11" name="Picture 10" descr="Logo&#10;&#10;Description automatically generated">
            <a:extLst>
              <a:ext uri="{FF2B5EF4-FFF2-40B4-BE49-F238E27FC236}">
                <a16:creationId xmlns:a16="http://schemas.microsoft.com/office/drawing/2014/main" id="{B38AECF4-4A00-4E3E-8649-D974F8D68D02}"/>
              </a:ext>
            </a:extLst>
          </p:cNvPr>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Tree>
    <p:extLst>
      <p:ext uri="{BB962C8B-B14F-4D97-AF65-F5344CB8AC3E}">
        <p14:creationId xmlns:p14="http://schemas.microsoft.com/office/powerpoint/2010/main" val="312921721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4005" r:id="rId11"/>
    <p:sldLayoutId id="2147483974" r:id="rId12"/>
    <p:sldLayoutId id="2147483975" r:id="rId13"/>
    <p:sldLayoutId id="2147484004" r:id="rId14"/>
    <p:sldLayoutId id="2147483976" r:id="rId15"/>
    <p:sldLayoutId id="2147483977" r:id="rId16"/>
    <p:sldLayoutId id="2147483978" r:id="rId17"/>
    <p:sldLayoutId id="2147483979" r:id="rId18"/>
    <p:sldLayoutId id="2147484006" r:id="rId19"/>
    <p:sldLayoutId id="2147483980" r:id="rId20"/>
    <p:sldLayoutId id="2147483981" r:id="rId21"/>
    <p:sldLayoutId id="2147483982" r:id="rId22"/>
    <p:sldLayoutId id="2147483983" r:id="rId23"/>
    <p:sldLayoutId id="2147483984" r:id="rId24"/>
    <p:sldLayoutId id="2147483985" r:id="rId25"/>
    <p:sldLayoutId id="2147483986" r:id="rId26"/>
    <p:sldLayoutId id="2147483987" r:id="rId27"/>
    <p:sldLayoutId id="2147483988" r:id="rId28"/>
    <p:sldLayoutId id="2147483989" r:id="rId29"/>
    <p:sldLayoutId id="2147483990" r:id="rId30"/>
    <p:sldLayoutId id="2147483991" r:id="rId31"/>
    <p:sldLayoutId id="2147483992" r:id="rId32"/>
    <p:sldLayoutId id="2147483993" r:id="rId33"/>
    <p:sldLayoutId id="2147483994" r:id="rId34"/>
    <p:sldLayoutId id="2147483995" r:id="rId35"/>
    <p:sldLayoutId id="2147483996" r:id="rId36"/>
    <p:sldLayoutId id="2147483997" r:id="rId37"/>
    <p:sldLayoutId id="2147483998" r:id="rId38"/>
    <p:sldLayoutId id="2147483999" r:id="rId39"/>
    <p:sldLayoutId id="2147484000" r:id="rId40"/>
    <p:sldLayoutId id="2147484001" r:id="rId41"/>
    <p:sldLayoutId id="2147484002" r:id="rId42"/>
    <p:sldLayoutId id="2147484003" r:id="rId43"/>
    <p:sldLayoutId id="2147484007" r:id="rId44"/>
    <p:sldLayoutId id="2147484008" r:id="rId45"/>
    <p:sldLayoutId id="2147484009" r:id="rId46"/>
  </p:sldLayoutIdLst>
  <p:hf sldNum="0" hdr="0" dt="0"/>
  <p:txStyles>
    <p:titleStyle>
      <a:lvl1pPr algn="l" defTabSz="914400" rtl="0" eaLnBrk="1" latinLnBrk="0" hangingPunct="1">
        <a:lnSpc>
          <a:spcPct val="90000"/>
        </a:lnSpc>
        <a:spcBef>
          <a:spcPct val="0"/>
        </a:spcBef>
        <a:buNone/>
        <a:defRPr sz="2000" b="1" kern="1200">
          <a:solidFill>
            <a:srgbClr val="55565A"/>
          </a:solidFill>
          <a:latin typeface="+mj-lt"/>
          <a:ea typeface="+mj-ea"/>
          <a:cs typeface="+mj-cs"/>
        </a:defRPr>
      </a:lvl1pPr>
    </p:titleStyle>
    <p:bodyStyle>
      <a:lvl1pPr marL="0" indent="0" algn="l" defTabSz="914400" rtl="0" eaLnBrk="1" latinLnBrk="0" hangingPunct="1">
        <a:lnSpc>
          <a:spcPct val="95000"/>
        </a:lnSpc>
        <a:spcBef>
          <a:spcPts val="800"/>
        </a:spcBef>
        <a:spcAft>
          <a:spcPts val="600"/>
        </a:spcAft>
        <a:buFont typeface="Arial" panose="020B0604020202020204" pitchFamily="34" charset="0"/>
        <a:buChar char="​"/>
        <a:defRPr sz="2200" kern="1200">
          <a:solidFill>
            <a:schemeClr val="tx2"/>
          </a:solidFill>
          <a:latin typeface="+mn-lt"/>
          <a:ea typeface="+mn-ea"/>
          <a:cs typeface="+mn-cs"/>
        </a:defRPr>
      </a:lvl1pPr>
      <a:lvl2pPr marL="230188" indent="-230188"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2" pos="3816" userDrawn="1">
          <p15:clr>
            <a:srgbClr val="FDE53C"/>
          </p15:clr>
        </p15:guide>
        <p15:guide id="73" orient="horz" pos="3720" userDrawn="1">
          <p15:clr>
            <a:srgbClr val="F26B43"/>
          </p15:clr>
        </p15:guide>
        <p15:guide id="74" userDrawn="1">
          <p15:clr>
            <a:srgbClr val="F26B43"/>
          </p15:clr>
        </p15:guide>
        <p15:guide id="75" pos="7440" userDrawn="1">
          <p15:clr>
            <a:srgbClr val="F26B43"/>
          </p15:clr>
        </p15:guide>
        <p15:guide id="76" pos="264" userDrawn="1">
          <p15:clr>
            <a:srgbClr val="F26B43"/>
          </p15:clr>
        </p15:guide>
        <p15:guide id="77" orient="horz" pos="4080" userDrawn="1">
          <p15:clr>
            <a:srgbClr val="F26B43"/>
          </p15:clr>
        </p15:guide>
        <p15:guide id="78" pos="312"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7392" userDrawn="1">
          <p15:clr>
            <a:srgbClr val="F26B43"/>
          </p15:clr>
        </p15:guide>
        <p15:guide id="85" pos="3864" userDrawn="1">
          <p15:clr>
            <a:srgbClr val="FDE53C"/>
          </p15:clr>
        </p15:guide>
        <p15:guide id="86" pos="2688" userDrawn="1">
          <p15:clr>
            <a:srgbClr val="F26B43"/>
          </p15:clr>
        </p15:guide>
        <p15:guide id="87" pos="4992" userDrawn="1">
          <p15:clr>
            <a:srgbClr val="F26B43"/>
          </p15:clr>
        </p15:guide>
        <p15:guide id="88" pos="2640" userDrawn="1">
          <p15:clr>
            <a:srgbClr val="F26B43"/>
          </p15:clr>
        </p15:guide>
        <p15:guide id="89" pos="504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59.xml"/><Relationship Id="rId5" Type="http://schemas.openxmlformats.org/officeDocument/2006/relationships/image" Target="../media/image3.emf"/><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60.xml"/><Relationship Id="rId5" Type="http://schemas.openxmlformats.org/officeDocument/2006/relationships/image" Target="../media/image1.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2.xml"/><Relationship Id="rId1" Type="http://schemas.openxmlformats.org/officeDocument/2006/relationships/tags" Target="../tags/tag16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ags" Target="../tags/tag161.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F48AF68E-E89F-45AD-9A0F-578ED69E3A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296" y="5744937"/>
            <a:ext cx="944418" cy="417636"/>
          </a:xfrm>
          <a:prstGeom prst="rect">
            <a:avLst/>
          </a:prstGeom>
        </p:spPr>
      </p:pic>
      <p:sp>
        <p:nvSpPr>
          <p:cNvPr id="2" name="Title 1"/>
          <p:cNvSpPr>
            <a:spLocks noGrp="1"/>
          </p:cNvSpPr>
          <p:nvPr>
            <p:ph type="ctrTitle"/>
          </p:nvPr>
        </p:nvSpPr>
        <p:spPr>
          <a:xfrm>
            <a:off x="495301" y="891835"/>
            <a:ext cx="7440386" cy="2735839"/>
          </a:xfrm>
        </p:spPr>
        <p:txBody>
          <a:bodyPr/>
          <a:lstStyle/>
          <a:p>
            <a:r>
              <a:rPr lang="en-US" dirty="0"/>
              <a:t>Veteran Benefits Administration </a:t>
            </a:r>
            <a:br>
              <a:rPr lang="en-US" dirty="0"/>
            </a:br>
            <a:r>
              <a:rPr lang="en-US" dirty="0"/>
              <a:t>Medical Disability Examinations </a:t>
            </a:r>
            <a:br>
              <a:rPr lang="en-US" dirty="0"/>
            </a:br>
            <a:r>
              <a:rPr lang="en-US" dirty="0"/>
              <a:t>(VBA MDE 2)</a:t>
            </a:r>
          </a:p>
        </p:txBody>
      </p:sp>
      <p:sp>
        <p:nvSpPr>
          <p:cNvPr id="3" name="Subtitle 2"/>
          <p:cNvSpPr>
            <a:spLocks noGrp="1"/>
          </p:cNvSpPr>
          <p:nvPr>
            <p:ph type="subTitle" idx="4294967295"/>
          </p:nvPr>
        </p:nvSpPr>
        <p:spPr>
          <a:xfrm>
            <a:off x="495300" y="3873160"/>
            <a:ext cx="7440613" cy="347663"/>
          </a:xfrm>
        </p:spPr>
        <p:txBody>
          <a:bodyPr/>
          <a:lstStyle/>
          <a:p>
            <a:pPr>
              <a:buNone/>
            </a:pPr>
            <a:r>
              <a:rPr lang="en-US" sz="2000" spc="600" dirty="0"/>
              <a:t>NOVEMBER 14, 2021</a:t>
            </a:r>
          </a:p>
        </p:txBody>
      </p:sp>
      <p:sp>
        <p:nvSpPr>
          <p:cNvPr id="5" name="Subtitle 2">
            <a:extLst>
              <a:ext uri="{FF2B5EF4-FFF2-40B4-BE49-F238E27FC236}">
                <a16:creationId xmlns:a16="http://schemas.microsoft.com/office/drawing/2014/main" id="{B8F83367-3915-4791-A745-9114D6869093}"/>
              </a:ext>
            </a:extLst>
          </p:cNvPr>
          <p:cNvSpPr txBox="1">
            <a:spLocks/>
          </p:cNvSpPr>
          <p:nvPr/>
        </p:nvSpPr>
        <p:spPr bwMode="gray">
          <a:xfrm>
            <a:off x="495301" y="4454353"/>
            <a:ext cx="7440386" cy="348295"/>
          </a:xfrm>
          <a:prstGeom prst="rect">
            <a:avLst/>
          </a:prstGeom>
        </p:spPr>
        <p:txBody>
          <a:bodyPr vert="horz" lIns="0" tIns="0" rIns="0" bIns="0" rtlCol="0">
            <a:noAutofit/>
          </a:bodyPr>
          <a:lstStyle>
            <a:lvl1pPr marL="0" indent="0" algn="l" defTabSz="914400" rtl="0" eaLnBrk="1" latinLnBrk="0" hangingPunct="1">
              <a:lnSpc>
                <a:spcPct val="95000"/>
              </a:lnSpc>
              <a:spcBef>
                <a:spcPts val="800"/>
              </a:spcBef>
              <a:spcAft>
                <a:spcPts val="600"/>
              </a:spcAft>
              <a:buFont typeface="Arial" panose="020B0604020202020204" pitchFamily="34" charset="0"/>
              <a:buChar char="​"/>
              <a:defRPr sz="2200" kern="1200">
                <a:solidFill>
                  <a:schemeClr val="tx2"/>
                </a:solidFill>
                <a:latin typeface="+mn-lt"/>
                <a:ea typeface="+mn-ea"/>
                <a:cs typeface="+mn-cs"/>
              </a:defRPr>
            </a:lvl1pPr>
            <a:lvl2pPr marL="230188" indent="-230188"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1400" b="1" dirty="0"/>
              <a:t>Steve Paquette, Program Director – Medical Disability Examinations (MDE) </a:t>
            </a:r>
          </a:p>
        </p:txBody>
      </p:sp>
      <p:pic>
        <p:nvPicPr>
          <p:cNvPr id="10" name="Picture 3" descr="C:\Users\cbarthol\Desktop\Charlotte Work\Tools\PPT\Empower\New Logos\OptumServe(TM)_RGB.emf">
            <a:extLst>
              <a:ext uri="{FF2B5EF4-FFF2-40B4-BE49-F238E27FC236}">
                <a16:creationId xmlns:a16="http://schemas.microsoft.com/office/drawing/2014/main" id="{617A7D95-6F81-4A60-806A-4E8BDB5AADC5}"/>
              </a:ext>
            </a:extLst>
          </p:cNvPr>
          <p:cNvPicPr>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543363" y="5559084"/>
            <a:ext cx="2504771" cy="52786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5AC75201-971F-4DE6-81B6-F8B471A30064}"/>
              </a:ext>
            </a:extLst>
          </p:cNvPr>
          <p:cNvCxnSpPr/>
          <p:nvPr/>
        </p:nvCxnSpPr>
        <p:spPr>
          <a:xfrm>
            <a:off x="3263561" y="5559084"/>
            <a:ext cx="0" cy="657225"/>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59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EC24E6-C870-435C-9C0F-7CC1C56C2521}"/>
              </a:ext>
            </a:extLst>
          </p:cNvPr>
          <p:cNvSpPr/>
          <p:nvPr/>
        </p:nvSpPr>
        <p:spPr>
          <a:xfrm>
            <a:off x="905522" y="5060272"/>
            <a:ext cx="10414782" cy="488417"/>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16" name="Rectangle 15">
            <a:extLst>
              <a:ext uri="{FF2B5EF4-FFF2-40B4-BE49-F238E27FC236}">
                <a16:creationId xmlns:a16="http://schemas.microsoft.com/office/drawing/2014/main" id="{17B438A0-CC8B-4C20-8466-3A6D0D13A3B6}"/>
              </a:ext>
            </a:extLst>
          </p:cNvPr>
          <p:cNvSpPr/>
          <p:nvPr/>
        </p:nvSpPr>
        <p:spPr>
          <a:xfrm>
            <a:off x="0" y="1287262"/>
            <a:ext cx="12192000" cy="39061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3" name="Title 2">
            <a:extLst>
              <a:ext uri="{FF2B5EF4-FFF2-40B4-BE49-F238E27FC236}">
                <a16:creationId xmlns:a16="http://schemas.microsoft.com/office/drawing/2014/main" id="{8DC06F1A-C951-4188-BE70-C10062302A33}"/>
              </a:ext>
            </a:extLst>
          </p:cNvPr>
          <p:cNvSpPr>
            <a:spLocks noGrp="1"/>
          </p:cNvSpPr>
          <p:nvPr>
            <p:ph type="title"/>
          </p:nvPr>
        </p:nvSpPr>
        <p:spPr/>
        <p:txBody>
          <a:bodyPr/>
          <a:lstStyle/>
          <a:p>
            <a:r>
              <a:rPr lang="en-US" dirty="0"/>
              <a:t>Order Timeline (Normal Operations)</a:t>
            </a:r>
          </a:p>
        </p:txBody>
      </p:sp>
      <p:sp>
        <p:nvSpPr>
          <p:cNvPr id="4" name="Pentagon 3"/>
          <p:cNvSpPr/>
          <p:nvPr/>
        </p:nvSpPr>
        <p:spPr>
          <a:xfrm>
            <a:off x="678401" y="3752050"/>
            <a:ext cx="86302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Pentagon 4"/>
          <p:cNvSpPr/>
          <p:nvPr/>
        </p:nvSpPr>
        <p:spPr>
          <a:xfrm>
            <a:off x="3293281" y="3752050"/>
            <a:ext cx="1395496"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3-5</a:t>
            </a:r>
          </a:p>
        </p:txBody>
      </p:sp>
      <p:sp>
        <p:nvSpPr>
          <p:cNvPr id="6" name="Pentagon 5"/>
          <p:cNvSpPr/>
          <p:nvPr/>
        </p:nvSpPr>
        <p:spPr>
          <a:xfrm>
            <a:off x="1821089" y="3752050"/>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Pentagon 6"/>
          <p:cNvSpPr/>
          <p:nvPr/>
        </p:nvSpPr>
        <p:spPr>
          <a:xfrm>
            <a:off x="5293951" y="3772375"/>
            <a:ext cx="421782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8" name="Pentagon 7"/>
          <p:cNvSpPr/>
          <p:nvPr/>
        </p:nvSpPr>
        <p:spPr>
          <a:xfrm>
            <a:off x="10087632" y="3772375"/>
            <a:ext cx="1106184"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TextBox 9"/>
          <p:cNvSpPr txBox="1"/>
          <p:nvPr/>
        </p:nvSpPr>
        <p:spPr>
          <a:xfrm>
            <a:off x="653630" y="4236682"/>
            <a:ext cx="998036" cy="523220"/>
          </a:xfrm>
          <a:prstGeom prst="rect">
            <a:avLst/>
          </a:prstGeom>
          <a:noFill/>
        </p:spPr>
        <p:txBody>
          <a:bodyPr wrap="square" rtlCol="0">
            <a:spAutoFit/>
          </a:bodyPr>
          <a:lstStyle/>
          <a:p>
            <a:r>
              <a:rPr lang="en-US" sz="1400" b="1" dirty="0"/>
              <a:t>Process order</a:t>
            </a:r>
          </a:p>
        </p:txBody>
      </p:sp>
      <p:sp>
        <p:nvSpPr>
          <p:cNvPr id="11" name="TextBox 10"/>
          <p:cNvSpPr txBox="1"/>
          <p:nvPr/>
        </p:nvSpPr>
        <p:spPr>
          <a:xfrm>
            <a:off x="1816337" y="4238205"/>
            <a:ext cx="1057295" cy="523220"/>
          </a:xfrm>
          <a:prstGeom prst="rect">
            <a:avLst/>
          </a:prstGeom>
          <a:noFill/>
        </p:spPr>
        <p:txBody>
          <a:bodyPr wrap="square" rtlCol="0">
            <a:spAutoFit/>
          </a:bodyPr>
          <a:lstStyle/>
          <a:p>
            <a:r>
              <a:rPr lang="en-US" sz="1400" b="1" dirty="0"/>
              <a:t>Contact Vet</a:t>
            </a:r>
          </a:p>
        </p:txBody>
      </p:sp>
      <p:sp>
        <p:nvSpPr>
          <p:cNvPr id="12" name="TextBox 11"/>
          <p:cNvSpPr txBox="1"/>
          <p:nvPr/>
        </p:nvSpPr>
        <p:spPr>
          <a:xfrm>
            <a:off x="3303369" y="4255253"/>
            <a:ext cx="1440523" cy="523220"/>
          </a:xfrm>
          <a:prstGeom prst="rect">
            <a:avLst/>
          </a:prstGeom>
          <a:noFill/>
        </p:spPr>
        <p:txBody>
          <a:bodyPr wrap="square" rtlCol="0">
            <a:spAutoFit/>
          </a:bodyPr>
          <a:lstStyle/>
          <a:p>
            <a:r>
              <a:rPr lang="en-US" sz="1400" b="1" dirty="0"/>
              <a:t>Advanced  Notification</a:t>
            </a:r>
          </a:p>
        </p:txBody>
      </p:sp>
      <p:sp>
        <p:nvSpPr>
          <p:cNvPr id="13" name="TextBox 12"/>
          <p:cNvSpPr txBox="1"/>
          <p:nvPr/>
        </p:nvSpPr>
        <p:spPr>
          <a:xfrm>
            <a:off x="5288540" y="4260965"/>
            <a:ext cx="4138228" cy="307777"/>
          </a:xfrm>
          <a:prstGeom prst="rect">
            <a:avLst/>
          </a:prstGeom>
          <a:noFill/>
        </p:spPr>
        <p:txBody>
          <a:bodyPr wrap="square" rtlCol="0">
            <a:spAutoFit/>
          </a:bodyPr>
          <a:lstStyle/>
          <a:p>
            <a:r>
              <a:rPr lang="en-US" sz="1400" b="1" dirty="0"/>
              <a:t>Perform all appointments and complete DBQs.  </a:t>
            </a:r>
          </a:p>
        </p:txBody>
      </p:sp>
      <p:sp>
        <p:nvSpPr>
          <p:cNvPr id="14" name="TextBox 13"/>
          <p:cNvSpPr txBox="1"/>
          <p:nvPr/>
        </p:nvSpPr>
        <p:spPr>
          <a:xfrm>
            <a:off x="10022038" y="4257007"/>
            <a:ext cx="1106184" cy="523220"/>
          </a:xfrm>
          <a:prstGeom prst="rect">
            <a:avLst/>
          </a:prstGeom>
          <a:noFill/>
        </p:spPr>
        <p:txBody>
          <a:bodyPr wrap="square" rtlCol="0">
            <a:spAutoFit/>
          </a:bodyPr>
          <a:lstStyle/>
          <a:p>
            <a:r>
              <a:rPr lang="en-US" sz="1400" b="1" dirty="0"/>
              <a:t>Retrieve - Review</a:t>
            </a:r>
          </a:p>
        </p:txBody>
      </p:sp>
      <p:cxnSp>
        <p:nvCxnSpPr>
          <p:cNvPr id="22" name="Straight Connector 21"/>
          <p:cNvCxnSpPr/>
          <p:nvPr/>
        </p:nvCxnSpPr>
        <p:spPr>
          <a:xfrm flipV="1">
            <a:off x="5307835" y="1765405"/>
            <a:ext cx="5816171" cy="1027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23630" y="2482296"/>
            <a:ext cx="7122702" cy="1027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69750" y="2498500"/>
            <a:ext cx="4456413" cy="307777"/>
          </a:xfrm>
          <a:prstGeom prst="rect">
            <a:avLst/>
          </a:prstGeom>
          <a:noFill/>
        </p:spPr>
        <p:txBody>
          <a:bodyPr wrap="none" rtlCol="0">
            <a:spAutoFit/>
          </a:bodyPr>
          <a:lstStyle/>
          <a:p>
            <a:r>
              <a:rPr lang="en-US" sz="1400" b="1" dirty="0"/>
              <a:t>With Phone Contact:  14 Days Open to the Veteran</a:t>
            </a:r>
          </a:p>
        </p:txBody>
      </p:sp>
      <p:sp>
        <p:nvSpPr>
          <p:cNvPr id="28" name="TextBox 27"/>
          <p:cNvSpPr txBox="1"/>
          <p:nvPr/>
        </p:nvSpPr>
        <p:spPr>
          <a:xfrm>
            <a:off x="5758438" y="1776167"/>
            <a:ext cx="4733732" cy="307777"/>
          </a:xfrm>
          <a:prstGeom prst="rect">
            <a:avLst/>
          </a:prstGeom>
          <a:noFill/>
        </p:spPr>
        <p:txBody>
          <a:bodyPr wrap="none" rtlCol="0">
            <a:spAutoFit/>
          </a:bodyPr>
          <a:lstStyle/>
          <a:p>
            <a:r>
              <a:rPr lang="en-US" sz="1400" b="1" dirty="0"/>
              <a:t>Without Phone Contact:  12 Days Open to the Veteran</a:t>
            </a:r>
          </a:p>
        </p:txBody>
      </p:sp>
      <p:sp>
        <p:nvSpPr>
          <p:cNvPr id="29" name="Flowchart: Process 28"/>
          <p:cNvSpPr/>
          <p:nvPr/>
        </p:nvSpPr>
        <p:spPr>
          <a:xfrm>
            <a:off x="10719771" y="1529445"/>
            <a:ext cx="479562" cy="4585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20</a:t>
            </a:r>
          </a:p>
        </p:txBody>
      </p:sp>
      <p:sp>
        <p:nvSpPr>
          <p:cNvPr id="30" name="Flowchart: Process 29"/>
          <p:cNvSpPr/>
          <p:nvPr/>
        </p:nvSpPr>
        <p:spPr>
          <a:xfrm>
            <a:off x="5046241" y="1534663"/>
            <a:ext cx="484597" cy="4614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9</a:t>
            </a:r>
          </a:p>
        </p:txBody>
      </p:sp>
      <p:sp>
        <p:nvSpPr>
          <p:cNvPr id="31" name="Flowchart: Process 30"/>
          <p:cNvSpPr/>
          <p:nvPr/>
        </p:nvSpPr>
        <p:spPr>
          <a:xfrm>
            <a:off x="3772709" y="2259687"/>
            <a:ext cx="501842" cy="4657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7</a:t>
            </a:r>
          </a:p>
        </p:txBody>
      </p:sp>
      <p:sp>
        <p:nvSpPr>
          <p:cNvPr id="32" name="Flowchart: Process 31"/>
          <p:cNvSpPr/>
          <p:nvPr/>
        </p:nvSpPr>
        <p:spPr>
          <a:xfrm>
            <a:off x="10719771" y="2249413"/>
            <a:ext cx="474045" cy="4657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20</a:t>
            </a:r>
          </a:p>
        </p:txBody>
      </p:sp>
      <p:cxnSp>
        <p:nvCxnSpPr>
          <p:cNvPr id="35" name="Straight Connector 34"/>
          <p:cNvCxnSpPr/>
          <p:nvPr/>
        </p:nvCxnSpPr>
        <p:spPr>
          <a:xfrm flipV="1">
            <a:off x="698949" y="3374246"/>
            <a:ext cx="10414782" cy="818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Flowchart: Process 36"/>
          <p:cNvSpPr/>
          <p:nvPr/>
        </p:nvSpPr>
        <p:spPr>
          <a:xfrm>
            <a:off x="10694944" y="3110456"/>
            <a:ext cx="501842" cy="4657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a:t>
            </a:r>
          </a:p>
        </p:txBody>
      </p:sp>
      <p:sp>
        <p:nvSpPr>
          <p:cNvPr id="38" name="Flowchart: Process 37"/>
          <p:cNvSpPr/>
          <p:nvPr/>
        </p:nvSpPr>
        <p:spPr>
          <a:xfrm>
            <a:off x="657851" y="3177905"/>
            <a:ext cx="501842" cy="46576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a:t>
            </a:r>
          </a:p>
        </p:txBody>
      </p:sp>
      <p:sp>
        <p:nvSpPr>
          <p:cNvPr id="39" name="TextBox 38"/>
          <p:cNvSpPr txBox="1"/>
          <p:nvPr/>
        </p:nvSpPr>
        <p:spPr>
          <a:xfrm>
            <a:off x="4688777" y="3391555"/>
            <a:ext cx="1663917" cy="307777"/>
          </a:xfrm>
          <a:prstGeom prst="rect">
            <a:avLst/>
          </a:prstGeom>
          <a:noFill/>
        </p:spPr>
        <p:txBody>
          <a:bodyPr wrap="none" rtlCol="0">
            <a:spAutoFit/>
          </a:bodyPr>
          <a:lstStyle/>
          <a:p>
            <a:r>
              <a:rPr lang="en-US" sz="1400" b="1" dirty="0"/>
              <a:t>Vendors Timeline</a:t>
            </a:r>
          </a:p>
        </p:txBody>
      </p:sp>
      <p:sp>
        <p:nvSpPr>
          <p:cNvPr id="15" name="Text Placeholder 14">
            <a:extLst>
              <a:ext uri="{FF2B5EF4-FFF2-40B4-BE49-F238E27FC236}">
                <a16:creationId xmlns:a16="http://schemas.microsoft.com/office/drawing/2014/main" id="{10A3D77E-FE1F-481F-995B-F40E2139846D}"/>
              </a:ext>
            </a:extLst>
          </p:cNvPr>
          <p:cNvSpPr>
            <a:spLocks noGrp="1"/>
          </p:cNvSpPr>
          <p:nvPr>
            <p:ph type="body" sz="quarter" idx="17"/>
          </p:nvPr>
        </p:nvSpPr>
        <p:spPr/>
        <p:txBody>
          <a:bodyPr/>
          <a:lstStyle/>
          <a:p>
            <a:r>
              <a:rPr lang="en-US" sz="1800" dirty="0"/>
              <a:t>20 Days from time of receipt to transmittal back to the VA.</a:t>
            </a:r>
          </a:p>
          <a:p>
            <a:endParaRPr lang="en-US" dirty="0"/>
          </a:p>
        </p:txBody>
      </p:sp>
      <p:sp>
        <p:nvSpPr>
          <p:cNvPr id="33" name="TextBox 32"/>
          <p:cNvSpPr txBox="1"/>
          <p:nvPr/>
        </p:nvSpPr>
        <p:spPr>
          <a:xfrm>
            <a:off x="1538623" y="5394174"/>
            <a:ext cx="9168023" cy="338554"/>
          </a:xfrm>
          <a:prstGeom prst="rect">
            <a:avLst/>
          </a:prstGeom>
          <a:solidFill>
            <a:schemeClr val="bg2"/>
          </a:solidFill>
        </p:spPr>
        <p:txBody>
          <a:bodyPr wrap="none" rtlCol="0">
            <a:spAutoFit/>
          </a:bodyPr>
          <a:lstStyle/>
          <a:p>
            <a:pPr algn="ctr"/>
            <a:r>
              <a:rPr lang="en-US" sz="1600" b="1" dirty="0">
                <a:solidFill>
                  <a:schemeClr val="accent1"/>
                </a:solidFill>
              </a:rPr>
              <a:t>THE 20 DAY PERIOD INCLUDES WEEKENDS AND HOLIDAYS – THE CLOCK NEVER STOPS.</a:t>
            </a:r>
          </a:p>
        </p:txBody>
      </p:sp>
      <p:sp>
        <p:nvSpPr>
          <p:cNvPr id="34" name="Footer Placeholder 2">
            <a:extLst>
              <a:ext uri="{FF2B5EF4-FFF2-40B4-BE49-F238E27FC236}">
                <a16:creationId xmlns:a16="http://schemas.microsoft.com/office/drawing/2014/main" id="{F737509B-8159-4B20-90DE-CC4D9F5428F5}"/>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1251832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020191-45E9-4F3B-B98B-AD4117EA88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585" y="-312"/>
            <a:ext cx="12211586" cy="6858312"/>
          </a:xfrm>
          <a:prstGeom prst="rect">
            <a:avLst/>
          </a:prstGeom>
        </p:spPr>
      </p:pic>
      <p:sp>
        <p:nvSpPr>
          <p:cNvPr id="8" name="Rectangle 7">
            <a:extLst>
              <a:ext uri="{FF2B5EF4-FFF2-40B4-BE49-F238E27FC236}">
                <a16:creationId xmlns:a16="http://schemas.microsoft.com/office/drawing/2014/main" id="{119CE99E-D85B-4E07-9091-265A051D7F3A}"/>
              </a:ext>
            </a:extLst>
          </p:cNvPr>
          <p:cNvSpPr/>
          <p:nvPr/>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9" name="Picture 8" descr="Logo&#10;&#10;Description automatically generated">
            <a:extLst>
              <a:ext uri="{FF2B5EF4-FFF2-40B4-BE49-F238E27FC236}">
                <a16:creationId xmlns:a16="http://schemas.microsoft.com/office/drawing/2014/main" id="{FAAEEDF5-EA0E-42DA-A03E-F5A2A5DB4F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
        <p:nvSpPr>
          <p:cNvPr id="4" name="Title 3">
            <a:extLst>
              <a:ext uri="{FF2B5EF4-FFF2-40B4-BE49-F238E27FC236}">
                <a16:creationId xmlns:a16="http://schemas.microsoft.com/office/drawing/2014/main" id="{051624F8-92E9-404B-8542-4802B5C279D2}"/>
              </a:ext>
            </a:extLst>
          </p:cNvPr>
          <p:cNvSpPr>
            <a:spLocks noGrp="1"/>
          </p:cNvSpPr>
          <p:nvPr>
            <p:ph type="title"/>
          </p:nvPr>
        </p:nvSpPr>
        <p:spPr/>
        <p:txBody>
          <a:bodyPr/>
          <a:lstStyle/>
          <a:p>
            <a:r>
              <a:rPr lang="en-US" dirty="0"/>
              <a:t>Reschedules </a:t>
            </a:r>
          </a:p>
        </p:txBody>
      </p:sp>
      <p:sp>
        <p:nvSpPr>
          <p:cNvPr id="2" name="Rectangle 1"/>
          <p:cNvSpPr/>
          <p:nvPr/>
        </p:nvSpPr>
        <p:spPr>
          <a:xfrm>
            <a:off x="226031" y="1012954"/>
            <a:ext cx="5869969" cy="5078313"/>
          </a:xfrm>
          <a:prstGeom prst="rect">
            <a:avLst/>
          </a:prstGeom>
        </p:spPr>
        <p:txBody>
          <a:bodyPr wrap="square">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Veterans have only one opportunity to request any or all appointment(s) to be rescheduled.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They can only reschedule (1) one time and the rescheduled appoint must be within the 20-day window.</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If the Veteran fails to show for the rescheduled appointment(s), the VARO is notified.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 new request will be generated by the VBA when the Veteran is available to attend the required examination.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Veteran must file a new request through the VARO. </a:t>
            </a: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Calibri" panose="020F0502020204030204" pitchFamily="34" charset="0"/>
            </a:endParaRPr>
          </a:p>
        </p:txBody>
      </p:sp>
      <p:sp>
        <p:nvSpPr>
          <p:cNvPr id="6" name="Footer Placeholder 2">
            <a:extLst>
              <a:ext uri="{FF2B5EF4-FFF2-40B4-BE49-F238E27FC236}">
                <a16:creationId xmlns:a16="http://schemas.microsoft.com/office/drawing/2014/main" id="{C6CF3FA0-5286-45D3-809C-76C80098AA59}"/>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116723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539" y="1056839"/>
            <a:ext cx="11268842" cy="5078313"/>
          </a:xfrm>
          <a:prstGeom prst="rect">
            <a:avLst/>
          </a:prstGeom>
        </p:spPr>
        <p:txBody>
          <a:bodyPr wrap="square">
            <a:spAutoFit/>
          </a:bodyPr>
          <a:lstStyle/>
          <a:p>
            <a:r>
              <a:rPr lang="en-US" b="1" dirty="0"/>
              <a:t>No Show / Failure to Report</a:t>
            </a:r>
            <a:br>
              <a:rPr lang="en-US" b="1" dirty="0"/>
            </a:br>
            <a:endParaRPr lang="en-US" b="1" dirty="0"/>
          </a:p>
          <a:p>
            <a:pPr marL="800100" lvl="1" indent="-342900">
              <a:buFont typeface="Arial" panose="020B0604020202020204" pitchFamily="34" charset="0"/>
              <a:buChar char="•"/>
            </a:pPr>
            <a:r>
              <a:rPr lang="en-US" dirty="0"/>
              <a:t>If a Veteran does not show up for an appointment, all subsequent appointments are canceled unless there is an appointment less than 5 days out.</a:t>
            </a:r>
          </a:p>
          <a:p>
            <a:pPr lvl="1"/>
            <a:endParaRPr lang="en-US" dirty="0"/>
          </a:p>
          <a:p>
            <a:pPr marL="800100" lvl="1" indent="-342900">
              <a:buFont typeface="Arial" panose="020B0604020202020204" pitchFamily="34" charset="0"/>
              <a:buChar char="•"/>
            </a:pPr>
            <a:r>
              <a:rPr lang="en-US" dirty="0"/>
              <a:t>If the Veteran has a future appointment scheduled less than 5 days into the future; the appointment(s) will remain scheduled.</a:t>
            </a:r>
          </a:p>
          <a:p>
            <a:r>
              <a:rPr lang="en-US" dirty="0"/>
              <a:t> </a:t>
            </a:r>
          </a:p>
          <a:p>
            <a:r>
              <a:rPr lang="en-US" b="1" dirty="0"/>
              <a:t>Partial No-Show (Short Notice Cancellation)</a:t>
            </a:r>
            <a:br>
              <a:rPr lang="en-US" b="1" dirty="0"/>
            </a:br>
            <a:endParaRPr lang="en-US" b="1" dirty="0"/>
          </a:p>
          <a:p>
            <a:pPr marL="800100" lvl="1" indent="-342900">
              <a:buFont typeface="Arial" panose="020B0604020202020204" pitchFamily="34" charset="0"/>
              <a:buChar char="•"/>
            </a:pPr>
            <a:r>
              <a:rPr lang="en-US" dirty="0"/>
              <a:t>If a Veteran cancels an appointment 24 hours or less prior to the scheduled appointment it is designated as a partial no show and the Veteran will not be allowed to reschedule.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Veteran will be able to retain all other previously scheduled appointments if the appointments are with in the 20-day limit and the Veteran has made voice contact.</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If the order has been canceled due to a no show or a partial no show, the Veteran must file a new request through the VARO. </a:t>
            </a:r>
          </a:p>
        </p:txBody>
      </p:sp>
      <p:sp>
        <p:nvSpPr>
          <p:cNvPr id="4" name="Title 3">
            <a:extLst>
              <a:ext uri="{FF2B5EF4-FFF2-40B4-BE49-F238E27FC236}">
                <a16:creationId xmlns:a16="http://schemas.microsoft.com/office/drawing/2014/main" id="{2A703AE6-700F-4107-8234-677E065F67EA}"/>
              </a:ext>
            </a:extLst>
          </p:cNvPr>
          <p:cNvSpPr>
            <a:spLocks noGrp="1"/>
          </p:cNvSpPr>
          <p:nvPr>
            <p:ph type="title"/>
          </p:nvPr>
        </p:nvSpPr>
        <p:spPr/>
        <p:txBody>
          <a:bodyPr/>
          <a:lstStyle/>
          <a:p>
            <a:r>
              <a:rPr lang="en-US" dirty="0"/>
              <a:t>Failure to Report</a:t>
            </a:r>
          </a:p>
        </p:txBody>
      </p:sp>
      <p:sp>
        <p:nvSpPr>
          <p:cNvPr id="5" name="Text Placeholder 4">
            <a:extLst>
              <a:ext uri="{FF2B5EF4-FFF2-40B4-BE49-F238E27FC236}">
                <a16:creationId xmlns:a16="http://schemas.microsoft.com/office/drawing/2014/main" id="{19BF13EE-A32E-4400-B86B-AD36D8A0873F}"/>
              </a:ext>
            </a:extLst>
          </p:cNvPr>
          <p:cNvSpPr>
            <a:spLocks noGrp="1"/>
          </p:cNvSpPr>
          <p:nvPr>
            <p:ph type="body" sz="quarter" idx="17"/>
          </p:nvPr>
        </p:nvSpPr>
        <p:spPr/>
        <p:txBody>
          <a:bodyPr/>
          <a:lstStyle/>
          <a:p>
            <a:pPr>
              <a:buNone/>
            </a:pPr>
            <a:r>
              <a:rPr lang="en-US" dirty="0"/>
              <a:t>(Normal Operations)</a:t>
            </a:r>
          </a:p>
        </p:txBody>
      </p:sp>
      <p:sp>
        <p:nvSpPr>
          <p:cNvPr id="6" name="Footer Placeholder 2">
            <a:extLst>
              <a:ext uri="{FF2B5EF4-FFF2-40B4-BE49-F238E27FC236}">
                <a16:creationId xmlns:a16="http://schemas.microsoft.com/office/drawing/2014/main" id="{4C0F1D9E-EC33-43F2-9B8C-9502506A33F7}"/>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184592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4DE7D-6443-4EA5-91AB-E8987FC0F5E3}"/>
              </a:ext>
            </a:extLst>
          </p:cNvPr>
          <p:cNvSpPr/>
          <p:nvPr/>
        </p:nvSpPr>
        <p:spPr>
          <a:xfrm>
            <a:off x="0" y="2394857"/>
            <a:ext cx="12192000" cy="23077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3" name="Title 2">
            <a:extLst>
              <a:ext uri="{FF2B5EF4-FFF2-40B4-BE49-F238E27FC236}">
                <a16:creationId xmlns:a16="http://schemas.microsoft.com/office/drawing/2014/main" id="{A5484EF3-8CDC-4503-8CA1-360C4801F7F7}"/>
              </a:ext>
            </a:extLst>
          </p:cNvPr>
          <p:cNvSpPr>
            <a:spLocks noGrp="1"/>
          </p:cNvSpPr>
          <p:nvPr>
            <p:ph type="title"/>
          </p:nvPr>
        </p:nvSpPr>
        <p:spPr/>
        <p:txBody>
          <a:bodyPr/>
          <a:lstStyle/>
          <a:p>
            <a:r>
              <a:rPr lang="en-US" dirty="0"/>
              <a:t>Special Orders</a:t>
            </a:r>
          </a:p>
        </p:txBody>
      </p:sp>
      <p:sp>
        <p:nvSpPr>
          <p:cNvPr id="2" name="Rectangle 1"/>
          <p:cNvSpPr/>
          <p:nvPr/>
        </p:nvSpPr>
        <p:spPr>
          <a:xfrm>
            <a:off x="168637" y="-1836133"/>
            <a:ext cx="11486334" cy="1477328"/>
          </a:xfrm>
          <a:prstGeom prst="rect">
            <a:avLst/>
          </a:prstGeom>
        </p:spPr>
        <p:txBody>
          <a:bodyPr wrap="square">
            <a:spAutoFit/>
          </a:bodyPr>
          <a:lstStyle/>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solidFill>
                <a:srgbClr val="000000"/>
              </a:solidFill>
              <a:latin typeface="Calibri" panose="020F0502020204030204" pitchFamily="34" charset="0"/>
            </a:endParaRPr>
          </a:p>
        </p:txBody>
      </p:sp>
      <p:sp>
        <p:nvSpPr>
          <p:cNvPr id="6" name="Footer Placeholder 2">
            <a:extLst>
              <a:ext uri="{FF2B5EF4-FFF2-40B4-BE49-F238E27FC236}">
                <a16:creationId xmlns:a16="http://schemas.microsoft.com/office/drawing/2014/main" id="{CC263B59-2AF3-4CA1-B849-63DCB3CB1A3E}"/>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
        <p:nvSpPr>
          <p:cNvPr id="7" name="Rectangle 6">
            <a:extLst>
              <a:ext uri="{FF2B5EF4-FFF2-40B4-BE49-F238E27FC236}">
                <a16:creationId xmlns:a16="http://schemas.microsoft.com/office/drawing/2014/main" id="{61583937-EB8B-4804-BF67-21A7CD67CC7D}"/>
              </a:ext>
            </a:extLst>
          </p:cNvPr>
          <p:cNvSpPr/>
          <p:nvPr/>
        </p:nvSpPr>
        <p:spPr>
          <a:xfrm>
            <a:off x="358512" y="1858676"/>
            <a:ext cx="2743200" cy="3380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latin typeface="Arial" panose="020B0604020202020204" pitchFamily="34" charset="0"/>
                <a:cs typeface="Arial" panose="020B0604020202020204" pitchFamily="34" charset="0"/>
              </a:rPr>
              <a:t>Acceptable Clinical Evidence (ACE)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 face-to-face appointment is required.  About 30% of these exam will require a telephonic interview. Veteran will still receive a notification letter</a:t>
            </a:r>
          </a:p>
        </p:txBody>
      </p:sp>
      <p:sp>
        <p:nvSpPr>
          <p:cNvPr id="8" name="Rectangle 7">
            <a:extLst>
              <a:ext uri="{FF2B5EF4-FFF2-40B4-BE49-F238E27FC236}">
                <a16:creationId xmlns:a16="http://schemas.microsoft.com/office/drawing/2014/main" id="{337C7D50-8158-45A8-8B01-78B091B69B5E}"/>
              </a:ext>
            </a:extLst>
          </p:cNvPr>
          <p:cNvSpPr/>
          <p:nvPr/>
        </p:nvSpPr>
        <p:spPr>
          <a:xfrm>
            <a:off x="3294929" y="1858676"/>
            <a:ext cx="2743200" cy="3380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latin typeface="Arial" panose="020B0604020202020204" pitchFamily="34" charset="0"/>
                <a:cs typeface="Arial" panose="020B0604020202020204" pitchFamily="34" charset="0"/>
              </a:rPr>
              <a:t>Sleep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Study</a:t>
            </a:r>
          </a:p>
          <a:p>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May be done at home or overnight in a sleep clinic.</a:t>
            </a:r>
          </a:p>
        </p:txBody>
      </p:sp>
      <p:sp>
        <p:nvSpPr>
          <p:cNvPr id="9" name="Rectangle 8">
            <a:extLst>
              <a:ext uri="{FF2B5EF4-FFF2-40B4-BE49-F238E27FC236}">
                <a16:creationId xmlns:a16="http://schemas.microsoft.com/office/drawing/2014/main" id="{B4292325-5E1C-4CA2-960F-16459A1B3317}"/>
              </a:ext>
            </a:extLst>
          </p:cNvPr>
          <p:cNvSpPr/>
          <p:nvPr/>
        </p:nvSpPr>
        <p:spPr>
          <a:xfrm>
            <a:off x="6245866" y="1858675"/>
            <a:ext cx="2743200" cy="3380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latin typeface="Arial" panose="020B0604020202020204" pitchFamily="34" charset="0"/>
                <a:cs typeface="Arial" panose="020B0604020202020204" pitchFamily="34" charset="0"/>
              </a:rPr>
              <a:t>Incarcerated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Veterans</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Audio and Vision exams are usually not possible for incarcerated Veterans due to equipment issues.</a:t>
            </a:r>
          </a:p>
        </p:txBody>
      </p:sp>
      <p:sp>
        <p:nvSpPr>
          <p:cNvPr id="10" name="Rectangle 9">
            <a:extLst>
              <a:ext uri="{FF2B5EF4-FFF2-40B4-BE49-F238E27FC236}">
                <a16:creationId xmlns:a16="http://schemas.microsoft.com/office/drawing/2014/main" id="{59CB4606-B498-463C-B0BE-4E4F8540B199}"/>
              </a:ext>
            </a:extLst>
          </p:cNvPr>
          <p:cNvSpPr/>
          <p:nvPr/>
        </p:nvSpPr>
        <p:spPr>
          <a:xfrm>
            <a:off x="9182283" y="1858675"/>
            <a:ext cx="2743200" cy="3380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b="1" dirty="0">
                <a:latin typeface="Arial" panose="020B0604020202020204" pitchFamily="34" charset="0"/>
                <a:cs typeface="Arial" panose="020B0604020202020204" pitchFamily="34" charset="0"/>
              </a:rPr>
              <a:t>Housebound</a:t>
            </a:r>
          </a:p>
          <a:p>
            <a:r>
              <a:rPr lang="en-US" b="1" dirty="0">
                <a:latin typeface="Arial" panose="020B0604020202020204" pitchFamily="34" charset="0"/>
                <a:cs typeface="Arial" panose="020B0604020202020204" pitchFamily="34" charset="0"/>
              </a:rPr>
              <a:t>Veterans</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Contracting Officers Representatives must approve a homebound exam.  Veteran needs to be able to participate in the exam in some instances.</a:t>
            </a:r>
          </a:p>
        </p:txBody>
      </p:sp>
    </p:spTree>
    <p:extLst>
      <p:ext uri="{BB962C8B-B14F-4D97-AF65-F5344CB8AC3E}">
        <p14:creationId xmlns:p14="http://schemas.microsoft.com/office/powerpoint/2010/main" val="117000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D3B554-5503-4794-9044-9EEFA327F6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Rectangle 8">
            <a:extLst>
              <a:ext uri="{FF2B5EF4-FFF2-40B4-BE49-F238E27FC236}">
                <a16:creationId xmlns:a16="http://schemas.microsoft.com/office/drawing/2014/main" id="{372300B8-6C06-4CE1-8205-91A6337CA557}"/>
              </a:ext>
            </a:extLst>
          </p:cNvPr>
          <p:cNvSpPr/>
          <p:nvPr/>
        </p:nvSpPr>
        <p:spPr bwMode="gray">
          <a:xfrm>
            <a:off x="-536331" y="0"/>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 name="Title 4">
            <a:extLst>
              <a:ext uri="{FF2B5EF4-FFF2-40B4-BE49-F238E27FC236}">
                <a16:creationId xmlns:a16="http://schemas.microsoft.com/office/drawing/2014/main" id="{E2A556BD-5F59-40C9-9488-B536F6667B1D}"/>
              </a:ext>
            </a:extLst>
          </p:cNvPr>
          <p:cNvSpPr>
            <a:spLocks noGrp="1"/>
          </p:cNvSpPr>
          <p:nvPr>
            <p:ph type="title"/>
          </p:nvPr>
        </p:nvSpPr>
        <p:spPr/>
        <p:txBody>
          <a:bodyPr/>
          <a:lstStyle/>
          <a:p>
            <a:r>
              <a:rPr lang="en-US" dirty="0"/>
              <a:t>Pandemic Impacts</a:t>
            </a:r>
          </a:p>
        </p:txBody>
      </p:sp>
      <p:sp>
        <p:nvSpPr>
          <p:cNvPr id="2" name="TextBox 1"/>
          <p:cNvSpPr txBox="1"/>
          <p:nvPr/>
        </p:nvSpPr>
        <p:spPr>
          <a:xfrm>
            <a:off x="387540" y="1151361"/>
            <a:ext cx="570846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April 4, 2020 Vendors ordered to cease face-to-face exams</a:t>
            </a:r>
          </a:p>
          <a:p>
            <a:endParaRPr lang="en-US" dirty="0"/>
          </a:p>
          <a:p>
            <a:pPr marL="285750" indent="-285750">
              <a:buFont typeface="Arial" panose="020B0604020202020204" pitchFamily="34" charset="0"/>
              <a:buChar char="•"/>
            </a:pPr>
            <a:r>
              <a:rPr lang="en-US" dirty="0"/>
              <a:t>LHI continued with Acceptable Clinical Evidence (ACE) and Telehealth exams. (56,000 Telehealth exams to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June 8, 2020 Vendors allowed to resume conducting face to face exams in designated markets.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Large backlog due to the shut down. Orders are being processed by “oldest date of claim” first.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markets able to resume in-person exams on Aug 23, 2020.</a:t>
            </a:r>
          </a:p>
        </p:txBody>
      </p:sp>
      <p:sp>
        <p:nvSpPr>
          <p:cNvPr id="7" name="Footer Placeholder 2">
            <a:extLst>
              <a:ext uri="{FF2B5EF4-FFF2-40B4-BE49-F238E27FC236}">
                <a16:creationId xmlns:a16="http://schemas.microsoft.com/office/drawing/2014/main" id="{395CB2D7-FFBB-4AD7-893A-0EE80807EA78}"/>
              </a:ext>
            </a:extLst>
          </p:cNvPr>
          <p:cNvSpPr>
            <a:spLocks noGrp="1"/>
          </p:cNvSpPr>
          <p:nvPr>
            <p:ph type="ftr" sz="quarter" idx="11"/>
          </p:nvPr>
        </p:nvSpPr>
        <p:spPr>
          <a:xfrm>
            <a:off x="3800476" y="6390198"/>
            <a:ext cx="8178408" cy="313241"/>
          </a:xfrm>
        </p:spPr>
        <p:txBody>
          <a:bodyPr/>
          <a:lstStyle/>
          <a:p>
            <a:pPr algn="r"/>
            <a:r>
              <a:rPr lang="en-US" dirty="0">
                <a:solidFill>
                  <a:schemeClr val="tx1"/>
                </a:solidFill>
              </a:rPr>
              <a:t>© 2021 Optum, Inc. All rights reserved. Confidential property of Optum. Do not distribute or reproduce without express permission from Optum.</a:t>
            </a:r>
          </a:p>
        </p:txBody>
      </p:sp>
      <p:pic>
        <p:nvPicPr>
          <p:cNvPr id="10" name="Picture 9" descr="Logo&#10;&#10;Description automatically generated">
            <a:extLst>
              <a:ext uri="{FF2B5EF4-FFF2-40B4-BE49-F238E27FC236}">
                <a16:creationId xmlns:a16="http://schemas.microsoft.com/office/drawing/2014/main" id="{1FD2C9AA-B3F9-422B-8C70-5B86AC3D23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Tree>
    <p:extLst>
      <p:ext uri="{BB962C8B-B14F-4D97-AF65-F5344CB8AC3E}">
        <p14:creationId xmlns:p14="http://schemas.microsoft.com/office/powerpoint/2010/main" val="72840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0F2D1F-1C0A-4C97-B6C1-FE80F92C12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A918BCCD-C73F-4FE7-A745-186387502781}"/>
              </a:ext>
            </a:extLst>
          </p:cNvPr>
          <p:cNvSpPr/>
          <p:nvPr/>
        </p:nvSpPr>
        <p:spPr bwMode="gray">
          <a:xfrm>
            <a:off x="1" y="-233"/>
            <a:ext cx="8178408"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9" name="Picture 8" descr="Logo&#10;&#10;Description automatically generated">
            <a:extLst>
              <a:ext uri="{FF2B5EF4-FFF2-40B4-BE49-F238E27FC236}">
                <a16:creationId xmlns:a16="http://schemas.microsoft.com/office/drawing/2014/main" id="{1CD7F00E-E037-4740-8CD8-8EF23CC30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
        <p:nvSpPr>
          <p:cNvPr id="4" name="Title 3">
            <a:extLst>
              <a:ext uri="{FF2B5EF4-FFF2-40B4-BE49-F238E27FC236}">
                <a16:creationId xmlns:a16="http://schemas.microsoft.com/office/drawing/2014/main" id="{1225183F-B1DF-4C20-8BCB-A33C41B6B822}"/>
              </a:ext>
            </a:extLst>
          </p:cNvPr>
          <p:cNvSpPr>
            <a:spLocks noGrp="1"/>
          </p:cNvSpPr>
          <p:nvPr>
            <p:ph type="title"/>
          </p:nvPr>
        </p:nvSpPr>
        <p:spPr/>
        <p:txBody>
          <a:bodyPr/>
          <a:lstStyle/>
          <a:p>
            <a:r>
              <a:rPr lang="en-US" dirty="0"/>
              <a:t>Veteran Travel</a:t>
            </a:r>
          </a:p>
        </p:txBody>
      </p:sp>
      <p:sp>
        <p:nvSpPr>
          <p:cNvPr id="3" name="Rectangle 2"/>
          <p:cNvSpPr/>
          <p:nvPr/>
        </p:nvSpPr>
        <p:spPr>
          <a:xfrm>
            <a:off x="387540" y="1087550"/>
            <a:ext cx="5708460" cy="4801314"/>
          </a:xfrm>
          <a:prstGeom prst="rect">
            <a:avLst/>
          </a:prstGeom>
        </p:spPr>
        <p:txBody>
          <a:bodyPr wrap="square">
            <a:spAutoFit/>
          </a:bodyPr>
          <a:lstStyle/>
          <a:p>
            <a:endParaRPr lang="en-US" dirty="0"/>
          </a:p>
          <a:p>
            <a:pPr marL="342900" indent="-342900">
              <a:buFont typeface="Arial" panose="020B0604020202020204" pitchFamily="34" charset="0"/>
              <a:buChar char="•"/>
            </a:pPr>
            <a:r>
              <a:rPr lang="en-US" dirty="0"/>
              <a:t>Travel payments are made in accordance with 38 U.S.C. § 111 -  41.5 cents per mile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Special Transportation requests are made through Regional Office or vendor</a:t>
            </a:r>
            <a:br>
              <a:rPr lang="en-US" dirty="0"/>
            </a:br>
            <a:endParaRPr lang="en-US" dirty="0"/>
          </a:p>
          <a:p>
            <a:pPr marL="800100" lvl="1" indent="-342900">
              <a:buFont typeface="Courier New" panose="02070309020205020404" pitchFamily="49" charset="0"/>
              <a:buChar char="o"/>
            </a:pPr>
            <a:r>
              <a:rPr lang="en-US" b="1" dirty="0"/>
              <a:t>Medical Transport – Homeless – Special Needs</a:t>
            </a:r>
            <a:br>
              <a:rPr lang="en-US" b="1" dirty="0"/>
            </a:br>
            <a:endParaRPr lang="en-US" b="1" dirty="0"/>
          </a:p>
          <a:p>
            <a:pPr marL="800100" lvl="1" indent="-342900">
              <a:buFont typeface="Courier New" panose="02070309020205020404" pitchFamily="49" charset="0"/>
              <a:buChar char="o"/>
            </a:pPr>
            <a:r>
              <a:rPr lang="en-US" b="1" dirty="0"/>
              <a:t>Vendor must seek permission from the VBA prior to special transport taking place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Mileage Exceptions: Veteran contacted by vendor prior to being asked to travel beyond 50/100-mile ranges</a:t>
            </a:r>
          </a:p>
          <a:p>
            <a:endParaRPr lang="en-US" dirty="0"/>
          </a:p>
        </p:txBody>
      </p:sp>
      <p:sp>
        <p:nvSpPr>
          <p:cNvPr id="6" name="Footer Placeholder 2">
            <a:extLst>
              <a:ext uri="{FF2B5EF4-FFF2-40B4-BE49-F238E27FC236}">
                <a16:creationId xmlns:a16="http://schemas.microsoft.com/office/drawing/2014/main" id="{A0A24CEF-581F-442A-9CDE-E2DFC622D432}"/>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367312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953087" y="3594521"/>
            <a:ext cx="9109070" cy="11336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prstClr val="white"/>
              </a:solidFill>
            </a:endParaRPr>
          </a:p>
        </p:txBody>
      </p:sp>
      <p:sp>
        <p:nvSpPr>
          <p:cNvPr id="19" name="Rectangle 18"/>
          <p:cNvSpPr/>
          <p:nvPr/>
        </p:nvSpPr>
        <p:spPr>
          <a:xfrm>
            <a:off x="1673348" y="2235354"/>
            <a:ext cx="9388809" cy="1133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prstClr val="white"/>
              </a:solidFill>
            </a:endParaRPr>
          </a:p>
        </p:txBody>
      </p:sp>
      <p:sp>
        <p:nvSpPr>
          <p:cNvPr id="12" name="Rectangle 11"/>
          <p:cNvSpPr/>
          <p:nvPr/>
        </p:nvSpPr>
        <p:spPr>
          <a:xfrm>
            <a:off x="1673348" y="884645"/>
            <a:ext cx="9389410" cy="1133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821" y="627012"/>
            <a:ext cx="1745165" cy="1754675"/>
          </a:xfrm>
          <a:prstGeom prst="rect">
            <a:avLst/>
          </a:prstGeom>
        </p:spPr>
      </p:pic>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662" y="3332688"/>
            <a:ext cx="1745165" cy="1754677"/>
          </a:xfrm>
          <a:prstGeom prst="rect">
            <a:avLst/>
          </a:prstGeom>
        </p:spPr>
      </p:pic>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821" y="1977960"/>
            <a:ext cx="1745165" cy="1754677"/>
          </a:xfrm>
          <a:prstGeom prst="rect">
            <a:avLst/>
          </a:prstGeom>
        </p:spPr>
      </p:pic>
      <p:sp>
        <p:nvSpPr>
          <p:cNvPr id="8" name="TextBox 7"/>
          <p:cNvSpPr txBox="1"/>
          <p:nvPr/>
        </p:nvSpPr>
        <p:spPr>
          <a:xfrm>
            <a:off x="1102768" y="1251939"/>
            <a:ext cx="1306955" cy="490423"/>
          </a:xfrm>
          <a:prstGeom prst="rect">
            <a:avLst/>
          </a:prstGeom>
          <a:noFill/>
        </p:spPr>
        <p:txBody>
          <a:bodyPr wrap="square" lIns="0" tIns="0" rIns="0" bIns="0" rtlCol="0" anchor="ctr">
            <a:noAutofit/>
          </a:bodyPr>
          <a:lstStyle/>
          <a:p>
            <a:pPr algn="ctr"/>
            <a:r>
              <a:rPr lang="en-US" sz="1150" b="1" dirty="0">
                <a:solidFill>
                  <a:prstClr val="white"/>
                </a:solidFill>
                <a:latin typeface="+mj-lt"/>
                <a:ea typeface="Segoe UI" panose="020B0502040204020203" pitchFamily="34" charset="0"/>
                <a:cs typeface="Segoe UI" panose="020B0502040204020203" pitchFamily="34" charset="0"/>
              </a:rPr>
              <a:t>Subcontractors</a:t>
            </a:r>
          </a:p>
        </p:txBody>
      </p:sp>
      <p:sp>
        <p:nvSpPr>
          <p:cNvPr id="9" name="TextBox 8"/>
          <p:cNvSpPr txBox="1"/>
          <p:nvPr/>
        </p:nvSpPr>
        <p:spPr>
          <a:xfrm>
            <a:off x="1102768" y="4001208"/>
            <a:ext cx="1270638" cy="490423"/>
          </a:xfrm>
          <a:prstGeom prst="rect">
            <a:avLst/>
          </a:prstGeom>
          <a:noFill/>
        </p:spPr>
        <p:txBody>
          <a:bodyPr wrap="square" lIns="0" tIns="0" rIns="0" bIns="0" rtlCol="0" anchor="ctr">
            <a:noAutofit/>
          </a:bodyPr>
          <a:lstStyle/>
          <a:p>
            <a:pPr algn="ctr"/>
            <a:r>
              <a:rPr lang="en-US" sz="1200" b="1" dirty="0">
                <a:solidFill>
                  <a:prstClr val="white"/>
                </a:solidFill>
                <a:latin typeface="+mj-lt"/>
                <a:ea typeface="Segoe UI" panose="020B0502040204020203" pitchFamily="34" charset="0"/>
                <a:cs typeface="Segoe UI" panose="020B0502040204020203" pitchFamily="34" charset="0"/>
              </a:rPr>
              <a:t>Mobile</a:t>
            </a:r>
          </a:p>
        </p:txBody>
      </p:sp>
      <p:sp>
        <p:nvSpPr>
          <p:cNvPr id="11" name="TextBox 10"/>
          <p:cNvSpPr txBox="1"/>
          <p:nvPr/>
        </p:nvSpPr>
        <p:spPr>
          <a:xfrm>
            <a:off x="1102768" y="2593675"/>
            <a:ext cx="1270638" cy="490423"/>
          </a:xfrm>
          <a:prstGeom prst="rect">
            <a:avLst/>
          </a:prstGeom>
          <a:noFill/>
        </p:spPr>
        <p:txBody>
          <a:bodyPr wrap="square" lIns="0" tIns="0" rIns="0" bIns="0" rtlCol="0" anchor="ctr">
            <a:noAutofit/>
          </a:bodyPr>
          <a:lstStyle/>
          <a:p>
            <a:pPr algn="ctr"/>
            <a:r>
              <a:rPr lang="en-US" sz="1200" b="1" dirty="0">
                <a:solidFill>
                  <a:prstClr val="white"/>
                </a:solidFill>
                <a:latin typeface="+mj-lt"/>
                <a:ea typeface="Segoe UI" panose="020B0502040204020203" pitchFamily="34" charset="0"/>
                <a:cs typeface="Segoe UI" panose="020B0502040204020203" pitchFamily="34" charset="0"/>
              </a:rPr>
              <a:t>Dedicated</a:t>
            </a:r>
            <a:br>
              <a:rPr lang="en-US" sz="1200" b="1" dirty="0">
                <a:solidFill>
                  <a:prstClr val="white"/>
                </a:solidFill>
                <a:latin typeface="+mj-lt"/>
                <a:ea typeface="Segoe UI" panose="020B0502040204020203" pitchFamily="34" charset="0"/>
                <a:cs typeface="Segoe UI" panose="020B0502040204020203" pitchFamily="34" charset="0"/>
              </a:rPr>
            </a:br>
            <a:r>
              <a:rPr lang="en-US" sz="1200" b="1" dirty="0">
                <a:solidFill>
                  <a:prstClr val="white"/>
                </a:solidFill>
                <a:latin typeface="+mj-lt"/>
                <a:ea typeface="Segoe UI" panose="020B0502040204020203" pitchFamily="34" charset="0"/>
                <a:cs typeface="Segoe UI" panose="020B0502040204020203" pitchFamily="34" charset="0"/>
              </a:rPr>
              <a:t> Facilities</a:t>
            </a:r>
          </a:p>
        </p:txBody>
      </p:sp>
      <p:sp>
        <p:nvSpPr>
          <p:cNvPr id="14" name="TextBox 13"/>
          <p:cNvSpPr txBox="1"/>
          <p:nvPr/>
        </p:nvSpPr>
        <p:spPr>
          <a:xfrm>
            <a:off x="4341496" y="884645"/>
            <a:ext cx="6199630" cy="1124525"/>
          </a:xfrm>
          <a:prstGeom prst="rect">
            <a:avLst/>
          </a:prstGeom>
          <a:noFill/>
        </p:spPr>
        <p:txBody>
          <a:bodyPr wrap="square" lIns="0" tIns="0" rIns="0" bIns="0" rtlCol="0" anchor="ctr">
            <a:noAutofit/>
          </a:bodyPr>
          <a:lstStyle/>
          <a:p>
            <a:r>
              <a:rPr lang="en-US" sz="1400" b="1" dirty="0">
                <a:solidFill>
                  <a:schemeClr val="bg2"/>
                </a:solidFill>
                <a:latin typeface="+mj-lt"/>
                <a:ea typeface="Segoe UI" panose="020B0502040204020203" pitchFamily="34" charset="0"/>
                <a:cs typeface="Segoe UI" panose="020B0502040204020203" pitchFamily="34" charset="0"/>
              </a:rPr>
              <a:t>Subcontracted network serves smaller, low volume markets. This allows cost effective geographic coverage.</a:t>
            </a:r>
          </a:p>
        </p:txBody>
      </p:sp>
      <p:sp>
        <p:nvSpPr>
          <p:cNvPr id="16" name="TextBox 15"/>
          <p:cNvSpPr txBox="1"/>
          <p:nvPr/>
        </p:nvSpPr>
        <p:spPr>
          <a:xfrm>
            <a:off x="4458836" y="3600804"/>
            <a:ext cx="6134103" cy="1119409"/>
          </a:xfrm>
          <a:prstGeom prst="rect">
            <a:avLst/>
          </a:prstGeom>
          <a:noFill/>
        </p:spPr>
        <p:txBody>
          <a:bodyPr wrap="square" lIns="0" tIns="0" rIns="0" bIns="0" rtlCol="0" anchor="ctr">
            <a:noAutofit/>
          </a:bodyPr>
          <a:lstStyle/>
          <a:p>
            <a:r>
              <a:rPr lang="en-US" sz="1400" b="1" dirty="0">
                <a:solidFill>
                  <a:schemeClr val="bg2"/>
                </a:solidFill>
                <a:ea typeface="Segoe UI" panose="020B0502040204020203" pitchFamily="34" charset="0"/>
                <a:cs typeface="Segoe UI" panose="020B0502040204020203" pitchFamily="34" charset="0"/>
              </a:rPr>
              <a:t>Serves highly rural markets, on site events and special needs such as post disaster support. LHI has 8 units.</a:t>
            </a:r>
          </a:p>
        </p:txBody>
      </p:sp>
      <p:sp>
        <p:nvSpPr>
          <p:cNvPr id="20" name="TextBox 19"/>
          <p:cNvSpPr txBox="1"/>
          <p:nvPr/>
        </p:nvSpPr>
        <p:spPr>
          <a:xfrm>
            <a:off x="4407022" y="2224247"/>
            <a:ext cx="6237730" cy="1119409"/>
          </a:xfrm>
          <a:prstGeom prst="rect">
            <a:avLst/>
          </a:prstGeom>
          <a:noFill/>
        </p:spPr>
        <p:txBody>
          <a:bodyPr wrap="square" lIns="0" tIns="0" rIns="0" bIns="0" rtlCol="0" anchor="ctr">
            <a:noAutofit/>
          </a:bodyPr>
          <a:lstStyle/>
          <a:p>
            <a:r>
              <a:rPr lang="en-US" sz="1400" b="1" dirty="0">
                <a:solidFill>
                  <a:schemeClr val="bg2"/>
                </a:solidFill>
                <a:ea typeface="Segoe UI" panose="020B0502040204020203" pitchFamily="34" charset="0"/>
                <a:cs typeface="Segoe UI" panose="020B0502040204020203" pitchFamily="34" charset="0"/>
              </a:rPr>
              <a:t>Larger markets with a steady volume of Veterans.  Dedicated facilities allow for a faster turn around and a better experience for the Veteran.</a:t>
            </a:r>
          </a:p>
        </p:txBody>
      </p:sp>
      <p:sp>
        <p:nvSpPr>
          <p:cNvPr id="3" name="Title 2"/>
          <p:cNvSpPr>
            <a:spLocks noGrp="1"/>
          </p:cNvSpPr>
          <p:nvPr>
            <p:ph type="title"/>
          </p:nvPr>
        </p:nvSpPr>
        <p:spPr/>
        <p:txBody>
          <a:bodyPr/>
          <a:lstStyle/>
          <a:p>
            <a:r>
              <a:rPr lang="en-US" dirty="0">
                <a:solidFill>
                  <a:schemeClr val="tx1"/>
                </a:solidFill>
              </a:rPr>
              <a:t>Service Delivery Methods</a:t>
            </a:r>
          </a:p>
        </p:txBody>
      </p:sp>
      <p:sp>
        <p:nvSpPr>
          <p:cNvPr id="21" name="Rectangle 20"/>
          <p:cNvSpPr/>
          <p:nvPr/>
        </p:nvSpPr>
        <p:spPr>
          <a:xfrm>
            <a:off x="1673347" y="4954347"/>
            <a:ext cx="9427509" cy="11336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1600" dirty="0">
              <a:solidFill>
                <a:prstClr val="white"/>
              </a:solidFill>
            </a:endParaRPr>
          </a:p>
        </p:txBody>
      </p:sp>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820" y="4701779"/>
            <a:ext cx="1745165" cy="1754677"/>
          </a:xfrm>
          <a:prstGeom prst="rect">
            <a:avLst/>
          </a:prstGeom>
        </p:spPr>
      </p:pic>
      <p:sp>
        <p:nvSpPr>
          <p:cNvPr id="22" name="TextBox 21"/>
          <p:cNvSpPr txBox="1"/>
          <p:nvPr/>
        </p:nvSpPr>
        <p:spPr>
          <a:xfrm>
            <a:off x="1081082" y="5355936"/>
            <a:ext cx="1270638" cy="490423"/>
          </a:xfrm>
          <a:prstGeom prst="rect">
            <a:avLst/>
          </a:prstGeom>
          <a:noFill/>
        </p:spPr>
        <p:txBody>
          <a:bodyPr wrap="square" lIns="0" tIns="0" rIns="0" bIns="0" rtlCol="0" anchor="ctr">
            <a:noAutofit/>
          </a:bodyPr>
          <a:lstStyle/>
          <a:p>
            <a:pPr algn="ctr"/>
            <a:r>
              <a:rPr lang="en-US" sz="1200" b="1" dirty="0">
                <a:solidFill>
                  <a:prstClr val="white"/>
                </a:solidFill>
                <a:latin typeface="+mj-lt"/>
                <a:ea typeface="Segoe UI" panose="020B0502040204020203" pitchFamily="34" charset="0"/>
                <a:cs typeface="Segoe UI" panose="020B0502040204020203" pitchFamily="34" charset="0"/>
              </a:rPr>
              <a:t>Telehealth</a:t>
            </a:r>
          </a:p>
        </p:txBody>
      </p:sp>
      <p:sp>
        <p:nvSpPr>
          <p:cNvPr id="25" name="TextBox 24"/>
          <p:cNvSpPr txBox="1"/>
          <p:nvPr/>
        </p:nvSpPr>
        <p:spPr>
          <a:xfrm>
            <a:off x="4341496" y="4947619"/>
            <a:ext cx="6134103" cy="1119409"/>
          </a:xfrm>
          <a:prstGeom prst="rect">
            <a:avLst/>
          </a:prstGeom>
          <a:noFill/>
        </p:spPr>
        <p:txBody>
          <a:bodyPr wrap="square" lIns="0" tIns="0" rIns="0" bIns="0" rtlCol="0" anchor="ctr">
            <a:noAutofit/>
          </a:bodyPr>
          <a:lstStyle/>
          <a:p>
            <a:r>
              <a:rPr lang="en-US" sz="1400" b="1" dirty="0">
                <a:ea typeface="Segoe UI" panose="020B0502040204020203" pitchFamily="34" charset="0"/>
                <a:cs typeface="Segoe UI" panose="020B0502040204020203" pitchFamily="34" charset="0"/>
              </a:rPr>
              <a:t>Conducting video and telephonic appointments when in person exams are not practical or an examiner is not in the vicinity.</a:t>
            </a:r>
          </a:p>
        </p:txBody>
      </p:sp>
      <p:sp>
        <p:nvSpPr>
          <p:cNvPr id="27" name="Footer Placeholder 2">
            <a:extLst>
              <a:ext uri="{FF2B5EF4-FFF2-40B4-BE49-F238E27FC236}">
                <a16:creationId xmlns:a16="http://schemas.microsoft.com/office/drawing/2014/main" id="{852EBCB6-8CF1-40AB-B816-3BEC20E5896A}"/>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
        <p:nvSpPr>
          <p:cNvPr id="30" name="Freeform 35">
            <a:extLst>
              <a:ext uri="{FF2B5EF4-FFF2-40B4-BE49-F238E27FC236}">
                <a16:creationId xmlns:a16="http://schemas.microsoft.com/office/drawing/2014/main" id="{770C4EA0-EE9F-4B9B-8B2C-0F53BA93E22A}"/>
              </a:ext>
            </a:extLst>
          </p:cNvPr>
          <p:cNvSpPr>
            <a:spLocks noEditPoints="1"/>
          </p:cNvSpPr>
          <p:nvPr/>
        </p:nvSpPr>
        <p:spPr bwMode="auto">
          <a:xfrm>
            <a:off x="3068386" y="2465636"/>
            <a:ext cx="770632" cy="673078"/>
          </a:xfrm>
          <a:custGeom>
            <a:avLst/>
            <a:gdLst>
              <a:gd name="T0" fmla="*/ 631 w 683"/>
              <a:gd name="T1" fmla="*/ 193 h 596"/>
              <a:gd name="T2" fmla="*/ 345 w 683"/>
              <a:gd name="T3" fmla="*/ 1 h 596"/>
              <a:gd name="T4" fmla="*/ 214 w 683"/>
              <a:gd name="T5" fmla="*/ 84 h 596"/>
              <a:gd name="T6" fmla="*/ 207 w 683"/>
              <a:gd name="T7" fmla="*/ 25 h 596"/>
              <a:gd name="T8" fmla="*/ 124 w 683"/>
              <a:gd name="T9" fmla="*/ 25 h 596"/>
              <a:gd name="T10" fmla="*/ 117 w 683"/>
              <a:gd name="T11" fmla="*/ 32 h 596"/>
              <a:gd name="T12" fmla="*/ 4 w 683"/>
              <a:gd name="T13" fmla="*/ 224 h 596"/>
              <a:gd name="T14" fmla="*/ 12 w 683"/>
              <a:gd name="T15" fmla="*/ 236 h 596"/>
              <a:gd name="T16" fmla="*/ 57 w 683"/>
              <a:gd name="T17" fmla="*/ 589 h 596"/>
              <a:gd name="T18" fmla="*/ 628 w 683"/>
              <a:gd name="T19" fmla="*/ 596 h 596"/>
              <a:gd name="T20" fmla="*/ 635 w 683"/>
              <a:gd name="T21" fmla="*/ 212 h 596"/>
              <a:gd name="T22" fmla="*/ 675 w 683"/>
              <a:gd name="T23" fmla="*/ 237 h 596"/>
              <a:gd name="T24" fmla="*/ 679 w 683"/>
              <a:gd name="T25" fmla="*/ 224 h 596"/>
              <a:gd name="T26" fmla="*/ 200 w 683"/>
              <a:gd name="T27" fmla="*/ 39 h 596"/>
              <a:gd name="T28" fmla="*/ 131 w 683"/>
              <a:gd name="T29" fmla="*/ 139 h 596"/>
              <a:gd name="T30" fmla="*/ 621 w 683"/>
              <a:gd name="T31" fmla="*/ 582 h 596"/>
              <a:gd name="T32" fmla="*/ 71 w 683"/>
              <a:gd name="T33" fmla="*/ 196 h 596"/>
              <a:gd name="T34" fmla="*/ 128 w 683"/>
              <a:gd name="T35" fmla="*/ 158 h 596"/>
              <a:gd name="T36" fmla="*/ 211 w 683"/>
              <a:gd name="T37" fmla="*/ 103 h 596"/>
              <a:gd name="T38" fmla="*/ 621 w 683"/>
              <a:gd name="T39" fmla="*/ 202 h 596"/>
              <a:gd name="T40" fmla="*/ 303 w 683"/>
              <a:gd name="T41" fmla="*/ 193 h 596"/>
              <a:gd name="T42" fmla="*/ 238 w 683"/>
              <a:gd name="T43" fmla="*/ 258 h 596"/>
              <a:gd name="T44" fmla="*/ 231 w 683"/>
              <a:gd name="T45" fmla="*/ 265 h 596"/>
              <a:gd name="T46" fmla="*/ 238 w 683"/>
              <a:gd name="T47" fmla="*/ 334 h 596"/>
              <a:gd name="T48" fmla="*/ 303 w 683"/>
              <a:gd name="T49" fmla="*/ 400 h 596"/>
              <a:gd name="T50" fmla="*/ 372 w 683"/>
              <a:gd name="T51" fmla="*/ 407 h 596"/>
              <a:gd name="T52" fmla="*/ 379 w 683"/>
              <a:gd name="T53" fmla="*/ 334 h 596"/>
              <a:gd name="T54" fmla="*/ 450 w 683"/>
              <a:gd name="T55" fmla="*/ 332 h 596"/>
              <a:gd name="T56" fmla="*/ 452 w 683"/>
              <a:gd name="T57" fmla="*/ 265 h 596"/>
              <a:gd name="T58" fmla="*/ 379 w 683"/>
              <a:gd name="T59" fmla="*/ 258 h 596"/>
              <a:gd name="T60" fmla="*/ 372 w 683"/>
              <a:gd name="T61" fmla="*/ 186 h 596"/>
              <a:gd name="T62" fmla="*/ 303 w 683"/>
              <a:gd name="T63" fmla="*/ 193 h 596"/>
              <a:gd name="T64" fmla="*/ 317 w 683"/>
              <a:gd name="T65" fmla="*/ 200 h 596"/>
              <a:gd name="T66" fmla="*/ 365 w 683"/>
              <a:gd name="T67" fmla="*/ 265 h 596"/>
              <a:gd name="T68" fmla="*/ 438 w 683"/>
              <a:gd name="T69" fmla="*/ 272 h 596"/>
              <a:gd name="T70" fmla="*/ 372 w 683"/>
              <a:gd name="T71" fmla="*/ 320 h 596"/>
              <a:gd name="T72" fmla="*/ 365 w 683"/>
              <a:gd name="T73" fmla="*/ 393 h 596"/>
              <a:gd name="T74" fmla="*/ 317 w 683"/>
              <a:gd name="T75" fmla="*/ 327 h 596"/>
              <a:gd name="T76" fmla="*/ 245 w 683"/>
              <a:gd name="T77" fmla="*/ 320 h 596"/>
              <a:gd name="T78" fmla="*/ 310 w 683"/>
              <a:gd name="T79" fmla="*/ 27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3" h="596">
                <a:moveTo>
                  <a:pt x="679" y="224"/>
                </a:moveTo>
                <a:cubicBezTo>
                  <a:pt x="631" y="193"/>
                  <a:pt x="631" y="193"/>
                  <a:pt x="631" y="193"/>
                </a:cubicBezTo>
                <a:cubicBezTo>
                  <a:pt x="631" y="193"/>
                  <a:pt x="631" y="193"/>
                  <a:pt x="631" y="193"/>
                </a:cubicBezTo>
                <a:cubicBezTo>
                  <a:pt x="345" y="1"/>
                  <a:pt x="345" y="1"/>
                  <a:pt x="345" y="1"/>
                </a:cubicBezTo>
                <a:cubicBezTo>
                  <a:pt x="343" y="0"/>
                  <a:pt x="340" y="0"/>
                  <a:pt x="337" y="1"/>
                </a:cubicBezTo>
                <a:cubicBezTo>
                  <a:pt x="214" y="84"/>
                  <a:pt x="214" y="84"/>
                  <a:pt x="214" y="84"/>
                </a:cubicBezTo>
                <a:cubicBezTo>
                  <a:pt x="214" y="32"/>
                  <a:pt x="214" y="32"/>
                  <a:pt x="214" y="32"/>
                </a:cubicBezTo>
                <a:cubicBezTo>
                  <a:pt x="214" y="28"/>
                  <a:pt x="211" y="25"/>
                  <a:pt x="207" y="25"/>
                </a:cubicBezTo>
                <a:cubicBezTo>
                  <a:pt x="124" y="25"/>
                  <a:pt x="124" y="25"/>
                  <a:pt x="124" y="25"/>
                </a:cubicBezTo>
                <a:cubicBezTo>
                  <a:pt x="124" y="25"/>
                  <a:pt x="124" y="25"/>
                  <a:pt x="124" y="25"/>
                </a:cubicBezTo>
                <a:cubicBezTo>
                  <a:pt x="122" y="25"/>
                  <a:pt x="120" y="25"/>
                  <a:pt x="119" y="27"/>
                </a:cubicBezTo>
                <a:cubicBezTo>
                  <a:pt x="118" y="28"/>
                  <a:pt x="117" y="30"/>
                  <a:pt x="117" y="32"/>
                </a:cubicBezTo>
                <a:cubicBezTo>
                  <a:pt x="117" y="149"/>
                  <a:pt x="117" y="149"/>
                  <a:pt x="117" y="149"/>
                </a:cubicBezTo>
                <a:cubicBezTo>
                  <a:pt x="4" y="224"/>
                  <a:pt x="4" y="224"/>
                  <a:pt x="4" y="224"/>
                </a:cubicBezTo>
                <a:cubicBezTo>
                  <a:pt x="1" y="226"/>
                  <a:pt x="0" y="231"/>
                  <a:pt x="2" y="234"/>
                </a:cubicBezTo>
                <a:cubicBezTo>
                  <a:pt x="4" y="237"/>
                  <a:pt x="8" y="238"/>
                  <a:pt x="12" y="236"/>
                </a:cubicBezTo>
                <a:cubicBezTo>
                  <a:pt x="57" y="205"/>
                  <a:pt x="57" y="205"/>
                  <a:pt x="57" y="205"/>
                </a:cubicBezTo>
                <a:cubicBezTo>
                  <a:pt x="57" y="589"/>
                  <a:pt x="57" y="589"/>
                  <a:pt x="57" y="589"/>
                </a:cubicBezTo>
                <a:cubicBezTo>
                  <a:pt x="57" y="593"/>
                  <a:pt x="61" y="596"/>
                  <a:pt x="64" y="596"/>
                </a:cubicBezTo>
                <a:cubicBezTo>
                  <a:pt x="628" y="596"/>
                  <a:pt x="628" y="596"/>
                  <a:pt x="628" y="596"/>
                </a:cubicBezTo>
                <a:cubicBezTo>
                  <a:pt x="631" y="596"/>
                  <a:pt x="635" y="593"/>
                  <a:pt x="635" y="589"/>
                </a:cubicBezTo>
                <a:cubicBezTo>
                  <a:pt x="635" y="212"/>
                  <a:pt x="635" y="212"/>
                  <a:pt x="635" y="212"/>
                </a:cubicBezTo>
                <a:cubicBezTo>
                  <a:pt x="671" y="236"/>
                  <a:pt x="671" y="236"/>
                  <a:pt x="671" y="236"/>
                </a:cubicBezTo>
                <a:cubicBezTo>
                  <a:pt x="672" y="237"/>
                  <a:pt x="673" y="237"/>
                  <a:pt x="675" y="237"/>
                </a:cubicBezTo>
                <a:cubicBezTo>
                  <a:pt x="677" y="237"/>
                  <a:pt x="679" y="236"/>
                  <a:pt x="680" y="234"/>
                </a:cubicBezTo>
                <a:cubicBezTo>
                  <a:pt x="683" y="231"/>
                  <a:pt x="682" y="226"/>
                  <a:pt x="679" y="224"/>
                </a:cubicBezTo>
                <a:close/>
                <a:moveTo>
                  <a:pt x="131" y="39"/>
                </a:moveTo>
                <a:cubicBezTo>
                  <a:pt x="200" y="39"/>
                  <a:pt x="200" y="39"/>
                  <a:pt x="200" y="39"/>
                </a:cubicBezTo>
                <a:cubicBezTo>
                  <a:pt x="200" y="93"/>
                  <a:pt x="200" y="93"/>
                  <a:pt x="200" y="93"/>
                </a:cubicBezTo>
                <a:cubicBezTo>
                  <a:pt x="131" y="139"/>
                  <a:pt x="131" y="139"/>
                  <a:pt x="131" y="139"/>
                </a:cubicBezTo>
                <a:lnTo>
                  <a:pt x="131" y="39"/>
                </a:lnTo>
                <a:close/>
                <a:moveTo>
                  <a:pt x="621" y="582"/>
                </a:moveTo>
                <a:cubicBezTo>
                  <a:pt x="71" y="582"/>
                  <a:pt x="71" y="582"/>
                  <a:pt x="71" y="582"/>
                </a:cubicBezTo>
                <a:cubicBezTo>
                  <a:pt x="71" y="196"/>
                  <a:pt x="71" y="196"/>
                  <a:pt x="71" y="196"/>
                </a:cubicBezTo>
                <a:cubicBezTo>
                  <a:pt x="128" y="158"/>
                  <a:pt x="128" y="158"/>
                  <a:pt x="128" y="158"/>
                </a:cubicBezTo>
                <a:cubicBezTo>
                  <a:pt x="128" y="158"/>
                  <a:pt x="128" y="158"/>
                  <a:pt x="128" y="158"/>
                </a:cubicBezTo>
                <a:cubicBezTo>
                  <a:pt x="211" y="103"/>
                  <a:pt x="211" y="103"/>
                  <a:pt x="211" y="103"/>
                </a:cubicBezTo>
                <a:cubicBezTo>
                  <a:pt x="211" y="103"/>
                  <a:pt x="211" y="103"/>
                  <a:pt x="211" y="103"/>
                </a:cubicBezTo>
                <a:cubicBezTo>
                  <a:pt x="341" y="16"/>
                  <a:pt x="341" y="16"/>
                  <a:pt x="341" y="16"/>
                </a:cubicBezTo>
                <a:cubicBezTo>
                  <a:pt x="621" y="202"/>
                  <a:pt x="621" y="202"/>
                  <a:pt x="621" y="202"/>
                </a:cubicBezTo>
                <a:lnTo>
                  <a:pt x="621" y="582"/>
                </a:lnTo>
                <a:close/>
                <a:moveTo>
                  <a:pt x="303" y="193"/>
                </a:moveTo>
                <a:cubicBezTo>
                  <a:pt x="303" y="258"/>
                  <a:pt x="303" y="258"/>
                  <a:pt x="303" y="258"/>
                </a:cubicBezTo>
                <a:cubicBezTo>
                  <a:pt x="238" y="258"/>
                  <a:pt x="238" y="258"/>
                  <a:pt x="238" y="258"/>
                </a:cubicBezTo>
                <a:cubicBezTo>
                  <a:pt x="236" y="258"/>
                  <a:pt x="234" y="259"/>
                  <a:pt x="233" y="260"/>
                </a:cubicBezTo>
                <a:cubicBezTo>
                  <a:pt x="231" y="262"/>
                  <a:pt x="231" y="263"/>
                  <a:pt x="231" y="265"/>
                </a:cubicBezTo>
                <a:cubicBezTo>
                  <a:pt x="231" y="327"/>
                  <a:pt x="231" y="327"/>
                  <a:pt x="231" y="327"/>
                </a:cubicBezTo>
                <a:cubicBezTo>
                  <a:pt x="231" y="331"/>
                  <a:pt x="234" y="334"/>
                  <a:pt x="238" y="334"/>
                </a:cubicBezTo>
                <a:cubicBezTo>
                  <a:pt x="303" y="334"/>
                  <a:pt x="303" y="334"/>
                  <a:pt x="303" y="334"/>
                </a:cubicBezTo>
                <a:cubicBezTo>
                  <a:pt x="303" y="400"/>
                  <a:pt x="303" y="400"/>
                  <a:pt x="303" y="400"/>
                </a:cubicBezTo>
                <a:cubicBezTo>
                  <a:pt x="303" y="404"/>
                  <a:pt x="306" y="407"/>
                  <a:pt x="310" y="407"/>
                </a:cubicBezTo>
                <a:cubicBezTo>
                  <a:pt x="372" y="407"/>
                  <a:pt x="372" y="407"/>
                  <a:pt x="372" y="407"/>
                </a:cubicBezTo>
                <a:cubicBezTo>
                  <a:pt x="376" y="407"/>
                  <a:pt x="379" y="404"/>
                  <a:pt x="379" y="400"/>
                </a:cubicBezTo>
                <a:cubicBezTo>
                  <a:pt x="379" y="334"/>
                  <a:pt x="379" y="334"/>
                  <a:pt x="379" y="334"/>
                </a:cubicBezTo>
                <a:cubicBezTo>
                  <a:pt x="445" y="334"/>
                  <a:pt x="445" y="334"/>
                  <a:pt x="445" y="334"/>
                </a:cubicBezTo>
                <a:cubicBezTo>
                  <a:pt x="447" y="334"/>
                  <a:pt x="448" y="333"/>
                  <a:pt x="450" y="332"/>
                </a:cubicBezTo>
                <a:cubicBezTo>
                  <a:pt x="451" y="331"/>
                  <a:pt x="452" y="329"/>
                  <a:pt x="452" y="327"/>
                </a:cubicBezTo>
                <a:cubicBezTo>
                  <a:pt x="452" y="265"/>
                  <a:pt x="452" y="265"/>
                  <a:pt x="452" y="265"/>
                </a:cubicBezTo>
                <a:cubicBezTo>
                  <a:pt x="452" y="261"/>
                  <a:pt x="449" y="258"/>
                  <a:pt x="445" y="258"/>
                </a:cubicBezTo>
                <a:cubicBezTo>
                  <a:pt x="379" y="258"/>
                  <a:pt x="379" y="258"/>
                  <a:pt x="379" y="258"/>
                </a:cubicBezTo>
                <a:cubicBezTo>
                  <a:pt x="379" y="193"/>
                  <a:pt x="379" y="193"/>
                  <a:pt x="379" y="193"/>
                </a:cubicBezTo>
                <a:cubicBezTo>
                  <a:pt x="379" y="189"/>
                  <a:pt x="376" y="186"/>
                  <a:pt x="372" y="186"/>
                </a:cubicBezTo>
                <a:cubicBezTo>
                  <a:pt x="310" y="186"/>
                  <a:pt x="310" y="186"/>
                  <a:pt x="310" y="186"/>
                </a:cubicBezTo>
                <a:cubicBezTo>
                  <a:pt x="306" y="186"/>
                  <a:pt x="303" y="189"/>
                  <a:pt x="303" y="193"/>
                </a:cubicBezTo>
                <a:close/>
                <a:moveTo>
                  <a:pt x="317" y="265"/>
                </a:moveTo>
                <a:cubicBezTo>
                  <a:pt x="317" y="200"/>
                  <a:pt x="317" y="200"/>
                  <a:pt x="317" y="200"/>
                </a:cubicBezTo>
                <a:cubicBezTo>
                  <a:pt x="365" y="200"/>
                  <a:pt x="365" y="200"/>
                  <a:pt x="365" y="200"/>
                </a:cubicBezTo>
                <a:cubicBezTo>
                  <a:pt x="365" y="265"/>
                  <a:pt x="365" y="265"/>
                  <a:pt x="365" y="265"/>
                </a:cubicBezTo>
                <a:cubicBezTo>
                  <a:pt x="365" y="269"/>
                  <a:pt x="368" y="272"/>
                  <a:pt x="372" y="272"/>
                </a:cubicBezTo>
                <a:cubicBezTo>
                  <a:pt x="438" y="272"/>
                  <a:pt x="438" y="272"/>
                  <a:pt x="438" y="272"/>
                </a:cubicBezTo>
                <a:cubicBezTo>
                  <a:pt x="438" y="320"/>
                  <a:pt x="438" y="320"/>
                  <a:pt x="438" y="320"/>
                </a:cubicBezTo>
                <a:cubicBezTo>
                  <a:pt x="372" y="320"/>
                  <a:pt x="372" y="320"/>
                  <a:pt x="372" y="320"/>
                </a:cubicBezTo>
                <a:cubicBezTo>
                  <a:pt x="368" y="320"/>
                  <a:pt x="365" y="323"/>
                  <a:pt x="365" y="327"/>
                </a:cubicBezTo>
                <a:cubicBezTo>
                  <a:pt x="365" y="393"/>
                  <a:pt x="365" y="393"/>
                  <a:pt x="365" y="393"/>
                </a:cubicBezTo>
                <a:cubicBezTo>
                  <a:pt x="317" y="393"/>
                  <a:pt x="317" y="393"/>
                  <a:pt x="317" y="393"/>
                </a:cubicBezTo>
                <a:cubicBezTo>
                  <a:pt x="317" y="327"/>
                  <a:pt x="317" y="327"/>
                  <a:pt x="317" y="327"/>
                </a:cubicBezTo>
                <a:cubicBezTo>
                  <a:pt x="317" y="323"/>
                  <a:pt x="314" y="320"/>
                  <a:pt x="310" y="320"/>
                </a:cubicBezTo>
                <a:cubicBezTo>
                  <a:pt x="245" y="320"/>
                  <a:pt x="245" y="320"/>
                  <a:pt x="245" y="320"/>
                </a:cubicBezTo>
                <a:cubicBezTo>
                  <a:pt x="245" y="272"/>
                  <a:pt x="245" y="272"/>
                  <a:pt x="245" y="272"/>
                </a:cubicBezTo>
                <a:cubicBezTo>
                  <a:pt x="310" y="272"/>
                  <a:pt x="310" y="272"/>
                  <a:pt x="310" y="272"/>
                </a:cubicBezTo>
                <a:cubicBezTo>
                  <a:pt x="314" y="272"/>
                  <a:pt x="317" y="269"/>
                  <a:pt x="317" y="26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19">
            <a:extLst>
              <a:ext uri="{FF2B5EF4-FFF2-40B4-BE49-F238E27FC236}">
                <a16:creationId xmlns:a16="http://schemas.microsoft.com/office/drawing/2014/main" id="{2837BC5C-9BF4-46B5-B29D-5569EDDDEF54}"/>
              </a:ext>
            </a:extLst>
          </p:cNvPr>
          <p:cNvSpPr>
            <a:spLocks noEditPoints="1"/>
          </p:cNvSpPr>
          <p:nvPr/>
        </p:nvSpPr>
        <p:spPr bwMode="auto">
          <a:xfrm>
            <a:off x="3071828" y="3816767"/>
            <a:ext cx="693370" cy="689809"/>
          </a:xfrm>
          <a:custGeom>
            <a:avLst/>
            <a:gdLst>
              <a:gd name="T0" fmla="*/ 546 w 577"/>
              <a:gd name="T1" fmla="*/ 127 h 574"/>
              <a:gd name="T2" fmla="*/ 531 w 577"/>
              <a:gd name="T3" fmla="*/ 50 h 574"/>
              <a:gd name="T4" fmla="*/ 96 w 577"/>
              <a:gd name="T5" fmla="*/ 0 h 574"/>
              <a:gd name="T6" fmla="*/ 45 w 577"/>
              <a:gd name="T7" fmla="*/ 127 h 574"/>
              <a:gd name="T8" fmla="*/ 0 w 577"/>
              <a:gd name="T9" fmla="*/ 158 h 574"/>
              <a:gd name="T10" fmla="*/ 31 w 577"/>
              <a:gd name="T11" fmla="*/ 270 h 574"/>
              <a:gd name="T12" fmla="*/ 45 w 577"/>
              <a:gd name="T13" fmla="*/ 462 h 574"/>
              <a:gd name="T14" fmla="*/ 94 w 577"/>
              <a:gd name="T15" fmla="*/ 543 h 574"/>
              <a:gd name="T16" fmla="*/ 165 w 577"/>
              <a:gd name="T17" fmla="*/ 574 h 574"/>
              <a:gd name="T18" fmla="*/ 196 w 577"/>
              <a:gd name="T19" fmla="*/ 512 h 574"/>
              <a:gd name="T20" fmla="*/ 380 w 577"/>
              <a:gd name="T21" fmla="*/ 543 h 574"/>
              <a:gd name="T22" fmla="*/ 451 w 577"/>
              <a:gd name="T23" fmla="*/ 574 h 574"/>
              <a:gd name="T24" fmla="*/ 482 w 577"/>
              <a:gd name="T25" fmla="*/ 512 h 574"/>
              <a:gd name="T26" fmla="*/ 531 w 577"/>
              <a:gd name="T27" fmla="*/ 270 h 574"/>
              <a:gd name="T28" fmla="*/ 568 w 577"/>
              <a:gd name="T29" fmla="*/ 261 h 574"/>
              <a:gd name="T30" fmla="*/ 577 w 577"/>
              <a:gd name="T31" fmla="*/ 158 h 574"/>
              <a:gd name="T32" fmla="*/ 31 w 577"/>
              <a:gd name="T33" fmla="*/ 256 h 574"/>
              <a:gd name="T34" fmla="*/ 14 w 577"/>
              <a:gd name="T35" fmla="*/ 158 h 574"/>
              <a:gd name="T36" fmla="*/ 45 w 577"/>
              <a:gd name="T37" fmla="*/ 141 h 574"/>
              <a:gd name="T38" fmla="*/ 182 w 577"/>
              <a:gd name="T39" fmla="*/ 543 h 574"/>
              <a:gd name="T40" fmla="*/ 125 w 577"/>
              <a:gd name="T41" fmla="*/ 560 h 574"/>
              <a:gd name="T42" fmla="*/ 108 w 577"/>
              <a:gd name="T43" fmla="*/ 512 h 574"/>
              <a:gd name="T44" fmla="*/ 182 w 577"/>
              <a:gd name="T45" fmla="*/ 543 h 574"/>
              <a:gd name="T46" fmla="*/ 451 w 577"/>
              <a:gd name="T47" fmla="*/ 560 h 574"/>
              <a:gd name="T48" fmla="*/ 394 w 577"/>
              <a:gd name="T49" fmla="*/ 543 h 574"/>
              <a:gd name="T50" fmla="*/ 468 w 577"/>
              <a:gd name="T51" fmla="*/ 512 h 574"/>
              <a:gd name="T52" fmla="*/ 517 w 577"/>
              <a:gd name="T53" fmla="*/ 134 h 574"/>
              <a:gd name="T54" fmla="*/ 517 w 577"/>
              <a:gd name="T55" fmla="*/ 134 h 574"/>
              <a:gd name="T56" fmla="*/ 481 w 577"/>
              <a:gd name="T57" fmla="*/ 498 h 574"/>
              <a:gd name="T58" fmla="*/ 59 w 577"/>
              <a:gd name="T59" fmla="*/ 462 h 574"/>
              <a:gd name="T60" fmla="*/ 96 w 577"/>
              <a:gd name="T61" fmla="*/ 14 h 574"/>
              <a:gd name="T62" fmla="*/ 517 w 577"/>
              <a:gd name="T63" fmla="*/ 50 h 574"/>
              <a:gd name="T64" fmla="*/ 558 w 577"/>
              <a:gd name="T65" fmla="*/ 251 h 574"/>
              <a:gd name="T66" fmla="*/ 531 w 577"/>
              <a:gd name="T67" fmla="*/ 256 h 574"/>
              <a:gd name="T68" fmla="*/ 546 w 577"/>
              <a:gd name="T69" fmla="*/ 141 h 574"/>
              <a:gd name="T70" fmla="*/ 563 w 577"/>
              <a:gd name="T71" fmla="*/ 239 h 574"/>
              <a:gd name="T72" fmla="*/ 138 w 577"/>
              <a:gd name="T73" fmla="*/ 364 h 574"/>
              <a:gd name="T74" fmla="*/ 138 w 577"/>
              <a:gd name="T75" fmla="*/ 452 h 574"/>
              <a:gd name="T76" fmla="*/ 138 w 577"/>
              <a:gd name="T77" fmla="*/ 364 h 574"/>
              <a:gd name="T78" fmla="*/ 108 w 577"/>
              <a:gd name="T79" fmla="*/ 408 h 574"/>
              <a:gd name="T80" fmla="*/ 168 w 577"/>
              <a:gd name="T81" fmla="*/ 408 h 574"/>
              <a:gd name="T82" fmla="*/ 179 w 577"/>
              <a:gd name="T83" fmla="*/ 107 h 574"/>
              <a:gd name="T84" fmla="*/ 429 w 577"/>
              <a:gd name="T85" fmla="*/ 75 h 574"/>
              <a:gd name="T86" fmla="*/ 179 w 577"/>
              <a:gd name="T87" fmla="*/ 43 h 574"/>
              <a:gd name="T88" fmla="*/ 179 w 577"/>
              <a:gd name="T89" fmla="*/ 107 h 574"/>
              <a:gd name="T90" fmla="*/ 397 w 577"/>
              <a:gd name="T91" fmla="*/ 57 h 574"/>
              <a:gd name="T92" fmla="*/ 397 w 577"/>
              <a:gd name="T93" fmla="*/ 93 h 574"/>
              <a:gd name="T94" fmla="*/ 161 w 577"/>
              <a:gd name="T95" fmla="*/ 75 h 574"/>
              <a:gd name="T96" fmla="*/ 131 w 577"/>
              <a:gd name="T97" fmla="*/ 326 h 574"/>
              <a:gd name="T98" fmla="*/ 477 w 577"/>
              <a:gd name="T99" fmla="*/ 295 h 574"/>
              <a:gd name="T100" fmla="*/ 446 w 577"/>
              <a:gd name="T101" fmla="*/ 143 h 574"/>
              <a:gd name="T102" fmla="*/ 99 w 577"/>
              <a:gd name="T103" fmla="*/ 174 h 574"/>
              <a:gd name="T104" fmla="*/ 131 w 577"/>
              <a:gd name="T105" fmla="*/ 326 h 574"/>
              <a:gd name="T106" fmla="*/ 131 w 577"/>
              <a:gd name="T107" fmla="*/ 157 h 574"/>
              <a:gd name="T108" fmla="*/ 463 w 577"/>
              <a:gd name="T109" fmla="*/ 174 h 574"/>
              <a:gd name="T110" fmla="*/ 446 w 577"/>
              <a:gd name="T111" fmla="*/ 312 h 574"/>
              <a:gd name="T112" fmla="*/ 113 w 577"/>
              <a:gd name="T113" fmla="*/ 295 h 574"/>
              <a:gd name="T114" fmla="*/ 439 w 577"/>
              <a:gd name="T115" fmla="*/ 364 h 574"/>
              <a:gd name="T116" fmla="*/ 439 w 577"/>
              <a:gd name="T117" fmla="*/ 452 h 574"/>
              <a:gd name="T118" fmla="*/ 439 w 577"/>
              <a:gd name="T119" fmla="*/ 364 h 574"/>
              <a:gd name="T120" fmla="*/ 409 w 577"/>
              <a:gd name="T121" fmla="*/ 408 h 574"/>
              <a:gd name="T122" fmla="*/ 469 w 577"/>
              <a:gd name="T123" fmla="*/ 40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 h="574">
                <a:moveTo>
                  <a:pt x="577" y="158"/>
                </a:moveTo>
                <a:cubicBezTo>
                  <a:pt x="577" y="141"/>
                  <a:pt x="563" y="127"/>
                  <a:pt x="546" y="127"/>
                </a:cubicBezTo>
                <a:cubicBezTo>
                  <a:pt x="531" y="127"/>
                  <a:pt x="531" y="127"/>
                  <a:pt x="531" y="127"/>
                </a:cubicBezTo>
                <a:cubicBezTo>
                  <a:pt x="531" y="50"/>
                  <a:pt x="531" y="50"/>
                  <a:pt x="531" y="50"/>
                </a:cubicBezTo>
                <a:cubicBezTo>
                  <a:pt x="531" y="22"/>
                  <a:pt x="508" y="0"/>
                  <a:pt x="481" y="0"/>
                </a:cubicBezTo>
                <a:cubicBezTo>
                  <a:pt x="96" y="0"/>
                  <a:pt x="96" y="0"/>
                  <a:pt x="96" y="0"/>
                </a:cubicBezTo>
                <a:cubicBezTo>
                  <a:pt x="68" y="0"/>
                  <a:pt x="45" y="22"/>
                  <a:pt x="45" y="50"/>
                </a:cubicBezTo>
                <a:cubicBezTo>
                  <a:pt x="45" y="127"/>
                  <a:pt x="45" y="127"/>
                  <a:pt x="45" y="127"/>
                </a:cubicBezTo>
                <a:cubicBezTo>
                  <a:pt x="31" y="127"/>
                  <a:pt x="31" y="127"/>
                  <a:pt x="31" y="127"/>
                </a:cubicBezTo>
                <a:cubicBezTo>
                  <a:pt x="14" y="127"/>
                  <a:pt x="0" y="141"/>
                  <a:pt x="0" y="158"/>
                </a:cubicBezTo>
                <a:cubicBezTo>
                  <a:pt x="0" y="239"/>
                  <a:pt x="0" y="239"/>
                  <a:pt x="0" y="239"/>
                </a:cubicBezTo>
                <a:cubicBezTo>
                  <a:pt x="0" y="256"/>
                  <a:pt x="14" y="270"/>
                  <a:pt x="31" y="270"/>
                </a:cubicBezTo>
                <a:cubicBezTo>
                  <a:pt x="45" y="270"/>
                  <a:pt x="45" y="270"/>
                  <a:pt x="45" y="270"/>
                </a:cubicBezTo>
                <a:cubicBezTo>
                  <a:pt x="45" y="462"/>
                  <a:pt x="45" y="462"/>
                  <a:pt x="45" y="462"/>
                </a:cubicBezTo>
                <a:cubicBezTo>
                  <a:pt x="45" y="489"/>
                  <a:pt x="67" y="511"/>
                  <a:pt x="94" y="512"/>
                </a:cubicBezTo>
                <a:cubicBezTo>
                  <a:pt x="94" y="543"/>
                  <a:pt x="94" y="543"/>
                  <a:pt x="94" y="543"/>
                </a:cubicBezTo>
                <a:cubicBezTo>
                  <a:pt x="94" y="560"/>
                  <a:pt x="108" y="574"/>
                  <a:pt x="125" y="574"/>
                </a:cubicBezTo>
                <a:cubicBezTo>
                  <a:pt x="165" y="574"/>
                  <a:pt x="165" y="574"/>
                  <a:pt x="165" y="574"/>
                </a:cubicBezTo>
                <a:cubicBezTo>
                  <a:pt x="182" y="574"/>
                  <a:pt x="196" y="560"/>
                  <a:pt x="196" y="543"/>
                </a:cubicBezTo>
                <a:cubicBezTo>
                  <a:pt x="196" y="512"/>
                  <a:pt x="196" y="512"/>
                  <a:pt x="196" y="512"/>
                </a:cubicBezTo>
                <a:cubicBezTo>
                  <a:pt x="380" y="512"/>
                  <a:pt x="380" y="512"/>
                  <a:pt x="380" y="512"/>
                </a:cubicBezTo>
                <a:cubicBezTo>
                  <a:pt x="380" y="543"/>
                  <a:pt x="380" y="543"/>
                  <a:pt x="380" y="543"/>
                </a:cubicBezTo>
                <a:cubicBezTo>
                  <a:pt x="380" y="560"/>
                  <a:pt x="394" y="574"/>
                  <a:pt x="411" y="574"/>
                </a:cubicBezTo>
                <a:cubicBezTo>
                  <a:pt x="451" y="574"/>
                  <a:pt x="451" y="574"/>
                  <a:pt x="451" y="574"/>
                </a:cubicBezTo>
                <a:cubicBezTo>
                  <a:pt x="468" y="574"/>
                  <a:pt x="482" y="560"/>
                  <a:pt x="482" y="543"/>
                </a:cubicBezTo>
                <a:cubicBezTo>
                  <a:pt x="482" y="512"/>
                  <a:pt x="482" y="512"/>
                  <a:pt x="482" y="512"/>
                </a:cubicBezTo>
                <a:cubicBezTo>
                  <a:pt x="509" y="511"/>
                  <a:pt x="531" y="489"/>
                  <a:pt x="531" y="462"/>
                </a:cubicBezTo>
                <a:cubicBezTo>
                  <a:pt x="531" y="270"/>
                  <a:pt x="531" y="270"/>
                  <a:pt x="531" y="270"/>
                </a:cubicBezTo>
                <a:cubicBezTo>
                  <a:pt x="546" y="270"/>
                  <a:pt x="546" y="270"/>
                  <a:pt x="546" y="270"/>
                </a:cubicBezTo>
                <a:cubicBezTo>
                  <a:pt x="554" y="270"/>
                  <a:pt x="562" y="267"/>
                  <a:pt x="568" y="261"/>
                </a:cubicBezTo>
                <a:cubicBezTo>
                  <a:pt x="574" y="255"/>
                  <a:pt x="577" y="247"/>
                  <a:pt x="577" y="239"/>
                </a:cubicBezTo>
                <a:lnTo>
                  <a:pt x="577" y="158"/>
                </a:lnTo>
                <a:close/>
                <a:moveTo>
                  <a:pt x="45" y="256"/>
                </a:moveTo>
                <a:cubicBezTo>
                  <a:pt x="31" y="256"/>
                  <a:pt x="31" y="256"/>
                  <a:pt x="31" y="256"/>
                </a:cubicBezTo>
                <a:cubicBezTo>
                  <a:pt x="21" y="256"/>
                  <a:pt x="14" y="248"/>
                  <a:pt x="14" y="239"/>
                </a:cubicBezTo>
                <a:cubicBezTo>
                  <a:pt x="14" y="158"/>
                  <a:pt x="14" y="158"/>
                  <a:pt x="14" y="158"/>
                </a:cubicBezTo>
                <a:cubicBezTo>
                  <a:pt x="14" y="149"/>
                  <a:pt x="21" y="141"/>
                  <a:pt x="31" y="141"/>
                </a:cubicBezTo>
                <a:cubicBezTo>
                  <a:pt x="45" y="141"/>
                  <a:pt x="45" y="141"/>
                  <a:pt x="45" y="141"/>
                </a:cubicBezTo>
                <a:lnTo>
                  <a:pt x="45" y="256"/>
                </a:lnTo>
                <a:close/>
                <a:moveTo>
                  <a:pt x="182" y="543"/>
                </a:moveTo>
                <a:cubicBezTo>
                  <a:pt x="182" y="552"/>
                  <a:pt x="175" y="560"/>
                  <a:pt x="165" y="560"/>
                </a:cubicBezTo>
                <a:cubicBezTo>
                  <a:pt x="125" y="560"/>
                  <a:pt x="125" y="560"/>
                  <a:pt x="125" y="560"/>
                </a:cubicBezTo>
                <a:cubicBezTo>
                  <a:pt x="116" y="560"/>
                  <a:pt x="108" y="552"/>
                  <a:pt x="108" y="543"/>
                </a:cubicBezTo>
                <a:cubicBezTo>
                  <a:pt x="108" y="512"/>
                  <a:pt x="108" y="512"/>
                  <a:pt x="108" y="512"/>
                </a:cubicBezTo>
                <a:cubicBezTo>
                  <a:pt x="182" y="512"/>
                  <a:pt x="182" y="512"/>
                  <a:pt x="182" y="512"/>
                </a:cubicBezTo>
                <a:lnTo>
                  <a:pt x="182" y="543"/>
                </a:lnTo>
                <a:close/>
                <a:moveTo>
                  <a:pt x="468" y="543"/>
                </a:moveTo>
                <a:cubicBezTo>
                  <a:pt x="468" y="552"/>
                  <a:pt x="461" y="560"/>
                  <a:pt x="451" y="560"/>
                </a:cubicBezTo>
                <a:cubicBezTo>
                  <a:pt x="411" y="560"/>
                  <a:pt x="411" y="560"/>
                  <a:pt x="411" y="560"/>
                </a:cubicBezTo>
                <a:cubicBezTo>
                  <a:pt x="402" y="560"/>
                  <a:pt x="394" y="552"/>
                  <a:pt x="394" y="543"/>
                </a:cubicBezTo>
                <a:cubicBezTo>
                  <a:pt x="394" y="512"/>
                  <a:pt x="394" y="512"/>
                  <a:pt x="394" y="512"/>
                </a:cubicBezTo>
                <a:cubicBezTo>
                  <a:pt x="468" y="512"/>
                  <a:pt x="468" y="512"/>
                  <a:pt x="468" y="512"/>
                </a:cubicBezTo>
                <a:lnTo>
                  <a:pt x="468" y="543"/>
                </a:lnTo>
                <a:close/>
                <a:moveTo>
                  <a:pt x="517" y="134"/>
                </a:moveTo>
                <a:cubicBezTo>
                  <a:pt x="517" y="134"/>
                  <a:pt x="517" y="134"/>
                  <a:pt x="517" y="134"/>
                </a:cubicBezTo>
                <a:cubicBezTo>
                  <a:pt x="517" y="134"/>
                  <a:pt x="517" y="134"/>
                  <a:pt x="517" y="134"/>
                </a:cubicBezTo>
                <a:cubicBezTo>
                  <a:pt x="517" y="462"/>
                  <a:pt x="517" y="462"/>
                  <a:pt x="517" y="462"/>
                </a:cubicBezTo>
                <a:cubicBezTo>
                  <a:pt x="517" y="482"/>
                  <a:pt x="501" y="498"/>
                  <a:pt x="481" y="498"/>
                </a:cubicBezTo>
                <a:cubicBezTo>
                  <a:pt x="96" y="498"/>
                  <a:pt x="96" y="498"/>
                  <a:pt x="96" y="498"/>
                </a:cubicBezTo>
                <a:cubicBezTo>
                  <a:pt x="76" y="498"/>
                  <a:pt x="59" y="482"/>
                  <a:pt x="59" y="462"/>
                </a:cubicBezTo>
                <a:cubicBezTo>
                  <a:pt x="59" y="50"/>
                  <a:pt x="59" y="50"/>
                  <a:pt x="59" y="50"/>
                </a:cubicBezTo>
                <a:cubicBezTo>
                  <a:pt x="59" y="30"/>
                  <a:pt x="76" y="14"/>
                  <a:pt x="96" y="14"/>
                </a:cubicBezTo>
                <a:cubicBezTo>
                  <a:pt x="481" y="14"/>
                  <a:pt x="481" y="14"/>
                  <a:pt x="481" y="14"/>
                </a:cubicBezTo>
                <a:cubicBezTo>
                  <a:pt x="501" y="14"/>
                  <a:pt x="517" y="30"/>
                  <a:pt x="517" y="50"/>
                </a:cubicBezTo>
                <a:lnTo>
                  <a:pt x="517" y="134"/>
                </a:lnTo>
                <a:close/>
                <a:moveTo>
                  <a:pt x="558" y="251"/>
                </a:moveTo>
                <a:cubicBezTo>
                  <a:pt x="555" y="254"/>
                  <a:pt x="550" y="256"/>
                  <a:pt x="546" y="256"/>
                </a:cubicBezTo>
                <a:cubicBezTo>
                  <a:pt x="531" y="256"/>
                  <a:pt x="531" y="256"/>
                  <a:pt x="531" y="256"/>
                </a:cubicBezTo>
                <a:cubicBezTo>
                  <a:pt x="531" y="141"/>
                  <a:pt x="531" y="141"/>
                  <a:pt x="531" y="141"/>
                </a:cubicBezTo>
                <a:cubicBezTo>
                  <a:pt x="546" y="141"/>
                  <a:pt x="546" y="141"/>
                  <a:pt x="546" y="141"/>
                </a:cubicBezTo>
                <a:cubicBezTo>
                  <a:pt x="555" y="141"/>
                  <a:pt x="563" y="149"/>
                  <a:pt x="563" y="158"/>
                </a:cubicBezTo>
                <a:cubicBezTo>
                  <a:pt x="563" y="239"/>
                  <a:pt x="563" y="239"/>
                  <a:pt x="563" y="239"/>
                </a:cubicBezTo>
                <a:cubicBezTo>
                  <a:pt x="563" y="243"/>
                  <a:pt x="561" y="248"/>
                  <a:pt x="558" y="251"/>
                </a:cubicBezTo>
                <a:close/>
                <a:moveTo>
                  <a:pt x="138" y="364"/>
                </a:moveTo>
                <a:cubicBezTo>
                  <a:pt x="113" y="364"/>
                  <a:pt x="94" y="384"/>
                  <a:pt x="94" y="408"/>
                </a:cubicBezTo>
                <a:cubicBezTo>
                  <a:pt x="94" y="433"/>
                  <a:pt x="113" y="452"/>
                  <a:pt x="138" y="452"/>
                </a:cubicBezTo>
                <a:cubicBezTo>
                  <a:pt x="162" y="452"/>
                  <a:pt x="182" y="433"/>
                  <a:pt x="182" y="408"/>
                </a:cubicBezTo>
                <a:cubicBezTo>
                  <a:pt x="182" y="384"/>
                  <a:pt x="162" y="364"/>
                  <a:pt x="138" y="364"/>
                </a:cubicBezTo>
                <a:close/>
                <a:moveTo>
                  <a:pt x="138" y="438"/>
                </a:moveTo>
                <a:cubicBezTo>
                  <a:pt x="121" y="438"/>
                  <a:pt x="108" y="425"/>
                  <a:pt x="108" y="408"/>
                </a:cubicBezTo>
                <a:cubicBezTo>
                  <a:pt x="108" y="392"/>
                  <a:pt x="121" y="378"/>
                  <a:pt x="138" y="378"/>
                </a:cubicBezTo>
                <a:cubicBezTo>
                  <a:pt x="154" y="378"/>
                  <a:pt x="168" y="392"/>
                  <a:pt x="168" y="408"/>
                </a:cubicBezTo>
                <a:cubicBezTo>
                  <a:pt x="168" y="425"/>
                  <a:pt x="154" y="438"/>
                  <a:pt x="138" y="438"/>
                </a:cubicBezTo>
                <a:close/>
                <a:moveTo>
                  <a:pt x="179" y="107"/>
                </a:moveTo>
                <a:cubicBezTo>
                  <a:pt x="397" y="107"/>
                  <a:pt x="397" y="107"/>
                  <a:pt x="397" y="107"/>
                </a:cubicBezTo>
                <a:cubicBezTo>
                  <a:pt x="415" y="107"/>
                  <a:pt x="429" y="92"/>
                  <a:pt x="429" y="75"/>
                </a:cubicBezTo>
                <a:cubicBezTo>
                  <a:pt x="429" y="57"/>
                  <a:pt x="415" y="43"/>
                  <a:pt x="397" y="43"/>
                </a:cubicBezTo>
                <a:cubicBezTo>
                  <a:pt x="179" y="43"/>
                  <a:pt x="179" y="43"/>
                  <a:pt x="179" y="43"/>
                </a:cubicBezTo>
                <a:cubicBezTo>
                  <a:pt x="162" y="43"/>
                  <a:pt x="147" y="57"/>
                  <a:pt x="147" y="75"/>
                </a:cubicBezTo>
                <a:cubicBezTo>
                  <a:pt x="147" y="92"/>
                  <a:pt x="162" y="107"/>
                  <a:pt x="179" y="107"/>
                </a:cubicBezTo>
                <a:close/>
                <a:moveTo>
                  <a:pt x="179" y="57"/>
                </a:moveTo>
                <a:cubicBezTo>
                  <a:pt x="397" y="57"/>
                  <a:pt x="397" y="57"/>
                  <a:pt x="397" y="57"/>
                </a:cubicBezTo>
                <a:cubicBezTo>
                  <a:pt x="407" y="57"/>
                  <a:pt x="415" y="65"/>
                  <a:pt x="415" y="75"/>
                </a:cubicBezTo>
                <a:cubicBezTo>
                  <a:pt x="415" y="85"/>
                  <a:pt x="407" y="93"/>
                  <a:pt x="397" y="93"/>
                </a:cubicBezTo>
                <a:cubicBezTo>
                  <a:pt x="179" y="93"/>
                  <a:pt x="179" y="93"/>
                  <a:pt x="179" y="93"/>
                </a:cubicBezTo>
                <a:cubicBezTo>
                  <a:pt x="169" y="93"/>
                  <a:pt x="161" y="85"/>
                  <a:pt x="161" y="75"/>
                </a:cubicBezTo>
                <a:cubicBezTo>
                  <a:pt x="161" y="65"/>
                  <a:pt x="169" y="57"/>
                  <a:pt x="179" y="57"/>
                </a:cubicBezTo>
                <a:close/>
                <a:moveTo>
                  <a:pt x="131" y="326"/>
                </a:moveTo>
                <a:cubicBezTo>
                  <a:pt x="446" y="326"/>
                  <a:pt x="446" y="326"/>
                  <a:pt x="446" y="326"/>
                </a:cubicBezTo>
                <a:cubicBezTo>
                  <a:pt x="463" y="326"/>
                  <a:pt x="477" y="312"/>
                  <a:pt x="477" y="295"/>
                </a:cubicBezTo>
                <a:cubicBezTo>
                  <a:pt x="477" y="174"/>
                  <a:pt x="477" y="174"/>
                  <a:pt x="477" y="174"/>
                </a:cubicBezTo>
                <a:cubicBezTo>
                  <a:pt x="477" y="157"/>
                  <a:pt x="463" y="143"/>
                  <a:pt x="446" y="143"/>
                </a:cubicBezTo>
                <a:cubicBezTo>
                  <a:pt x="131" y="143"/>
                  <a:pt x="131" y="143"/>
                  <a:pt x="131" y="143"/>
                </a:cubicBezTo>
                <a:cubicBezTo>
                  <a:pt x="113" y="143"/>
                  <a:pt x="99" y="157"/>
                  <a:pt x="99" y="174"/>
                </a:cubicBezTo>
                <a:cubicBezTo>
                  <a:pt x="99" y="295"/>
                  <a:pt x="99" y="295"/>
                  <a:pt x="99" y="295"/>
                </a:cubicBezTo>
                <a:cubicBezTo>
                  <a:pt x="99" y="312"/>
                  <a:pt x="113" y="326"/>
                  <a:pt x="131" y="326"/>
                </a:cubicBezTo>
                <a:close/>
                <a:moveTo>
                  <a:pt x="113" y="174"/>
                </a:moveTo>
                <a:cubicBezTo>
                  <a:pt x="113" y="164"/>
                  <a:pt x="121" y="157"/>
                  <a:pt x="131" y="157"/>
                </a:cubicBezTo>
                <a:cubicBezTo>
                  <a:pt x="446" y="157"/>
                  <a:pt x="446" y="157"/>
                  <a:pt x="446" y="157"/>
                </a:cubicBezTo>
                <a:cubicBezTo>
                  <a:pt x="455" y="157"/>
                  <a:pt x="463" y="164"/>
                  <a:pt x="463" y="174"/>
                </a:cubicBezTo>
                <a:cubicBezTo>
                  <a:pt x="463" y="295"/>
                  <a:pt x="463" y="295"/>
                  <a:pt x="463" y="295"/>
                </a:cubicBezTo>
                <a:cubicBezTo>
                  <a:pt x="463" y="304"/>
                  <a:pt x="455" y="312"/>
                  <a:pt x="446" y="312"/>
                </a:cubicBezTo>
                <a:cubicBezTo>
                  <a:pt x="131" y="312"/>
                  <a:pt x="131" y="312"/>
                  <a:pt x="131" y="312"/>
                </a:cubicBezTo>
                <a:cubicBezTo>
                  <a:pt x="121" y="312"/>
                  <a:pt x="113" y="304"/>
                  <a:pt x="113" y="295"/>
                </a:cubicBezTo>
                <a:lnTo>
                  <a:pt x="113" y="174"/>
                </a:lnTo>
                <a:close/>
                <a:moveTo>
                  <a:pt x="439" y="364"/>
                </a:moveTo>
                <a:cubicBezTo>
                  <a:pt x="415" y="364"/>
                  <a:pt x="395" y="384"/>
                  <a:pt x="395" y="408"/>
                </a:cubicBezTo>
                <a:cubicBezTo>
                  <a:pt x="395" y="433"/>
                  <a:pt x="415" y="452"/>
                  <a:pt x="439" y="452"/>
                </a:cubicBezTo>
                <a:cubicBezTo>
                  <a:pt x="463" y="452"/>
                  <a:pt x="483" y="433"/>
                  <a:pt x="483" y="408"/>
                </a:cubicBezTo>
                <a:cubicBezTo>
                  <a:pt x="483" y="384"/>
                  <a:pt x="463" y="364"/>
                  <a:pt x="439" y="364"/>
                </a:cubicBezTo>
                <a:close/>
                <a:moveTo>
                  <a:pt x="439" y="438"/>
                </a:moveTo>
                <a:cubicBezTo>
                  <a:pt x="422" y="438"/>
                  <a:pt x="409" y="425"/>
                  <a:pt x="409" y="408"/>
                </a:cubicBezTo>
                <a:cubicBezTo>
                  <a:pt x="409" y="392"/>
                  <a:pt x="422" y="378"/>
                  <a:pt x="439" y="378"/>
                </a:cubicBezTo>
                <a:cubicBezTo>
                  <a:pt x="455" y="378"/>
                  <a:pt x="469" y="392"/>
                  <a:pt x="469" y="408"/>
                </a:cubicBezTo>
                <a:cubicBezTo>
                  <a:pt x="469" y="425"/>
                  <a:pt x="455" y="438"/>
                  <a:pt x="439" y="43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2">
            <a:extLst>
              <a:ext uri="{FF2B5EF4-FFF2-40B4-BE49-F238E27FC236}">
                <a16:creationId xmlns:a16="http://schemas.microsoft.com/office/drawing/2014/main" id="{18181DC3-7492-43DC-83BC-9E4CE0359697}"/>
              </a:ext>
            </a:extLst>
          </p:cNvPr>
          <p:cNvSpPr>
            <a:spLocks noEditPoints="1"/>
          </p:cNvSpPr>
          <p:nvPr/>
        </p:nvSpPr>
        <p:spPr bwMode="auto">
          <a:xfrm>
            <a:off x="3121141" y="1159899"/>
            <a:ext cx="594744" cy="632781"/>
          </a:xfrm>
          <a:custGeom>
            <a:avLst/>
            <a:gdLst>
              <a:gd name="T0" fmla="*/ 160 w 576"/>
              <a:gd name="T1" fmla="*/ 333 h 613"/>
              <a:gd name="T2" fmla="*/ 251 w 576"/>
              <a:gd name="T3" fmla="*/ 413 h 613"/>
              <a:gd name="T4" fmla="*/ 174 w 576"/>
              <a:gd name="T5" fmla="*/ 340 h 613"/>
              <a:gd name="T6" fmla="*/ 50 w 576"/>
              <a:gd name="T7" fmla="*/ 326 h 613"/>
              <a:gd name="T8" fmla="*/ 126 w 576"/>
              <a:gd name="T9" fmla="*/ 420 h 613"/>
              <a:gd name="T10" fmla="*/ 119 w 576"/>
              <a:gd name="T11" fmla="*/ 406 h 613"/>
              <a:gd name="T12" fmla="*/ 119 w 576"/>
              <a:gd name="T13" fmla="*/ 406 h 613"/>
              <a:gd name="T14" fmla="*/ 251 w 576"/>
              <a:gd name="T15" fmla="*/ 199 h 613"/>
              <a:gd name="T16" fmla="*/ 160 w 576"/>
              <a:gd name="T17" fmla="*/ 279 h 613"/>
              <a:gd name="T18" fmla="*/ 237 w 576"/>
              <a:gd name="T19" fmla="*/ 272 h 613"/>
              <a:gd name="T20" fmla="*/ 50 w 576"/>
              <a:gd name="T21" fmla="*/ 192 h 613"/>
              <a:gd name="T22" fmla="*/ 126 w 576"/>
              <a:gd name="T23" fmla="*/ 286 h 613"/>
              <a:gd name="T24" fmla="*/ 119 w 576"/>
              <a:gd name="T25" fmla="*/ 272 h 613"/>
              <a:gd name="T26" fmla="*/ 119 w 576"/>
              <a:gd name="T27" fmla="*/ 272 h 613"/>
              <a:gd name="T28" fmla="*/ 43 w 576"/>
              <a:gd name="T29" fmla="*/ 549 h 613"/>
              <a:gd name="T30" fmla="*/ 133 w 576"/>
              <a:gd name="T31" fmla="*/ 468 h 613"/>
              <a:gd name="T32" fmla="*/ 57 w 576"/>
              <a:gd name="T33" fmla="*/ 475 h 613"/>
              <a:gd name="T34" fmla="*/ 288 w 576"/>
              <a:gd name="T35" fmla="*/ 0 h 613"/>
              <a:gd name="T36" fmla="*/ 0 w 576"/>
              <a:gd name="T37" fmla="*/ 153 h 613"/>
              <a:gd name="T38" fmla="*/ 174 w 576"/>
              <a:gd name="T39" fmla="*/ 606 h 613"/>
              <a:gd name="T40" fmla="*/ 244 w 576"/>
              <a:gd name="T41" fmla="*/ 613 h 613"/>
              <a:gd name="T42" fmla="*/ 456 w 576"/>
              <a:gd name="T43" fmla="*/ 475 h 613"/>
              <a:gd name="T44" fmla="*/ 569 w 576"/>
              <a:gd name="T45" fmla="*/ 613 h 613"/>
              <a:gd name="T46" fmla="*/ 244 w 576"/>
              <a:gd name="T47" fmla="*/ 461 h 613"/>
              <a:gd name="T48" fmla="*/ 14 w 576"/>
              <a:gd name="T49" fmla="*/ 599 h 613"/>
              <a:gd name="T50" fmla="*/ 251 w 576"/>
              <a:gd name="T51" fmla="*/ 599 h 613"/>
              <a:gd name="T52" fmla="*/ 532 w 576"/>
              <a:gd name="T53" fmla="*/ 599 h 613"/>
              <a:gd name="T54" fmla="*/ 442 w 576"/>
              <a:gd name="T55" fmla="*/ 468 h 613"/>
              <a:gd name="T56" fmla="*/ 295 w 576"/>
              <a:gd name="T57" fmla="*/ 14 h 613"/>
              <a:gd name="T58" fmla="*/ 525 w 576"/>
              <a:gd name="T59" fmla="*/ 420 h 613"/>
              <a:gd name="T60" fmla="*/ 449 w 576"/>
              <a:gd name="T61" fmla="*/ 326 h 613"/>
              <a:gd name="T62" fmla="*/ 456 w 576"/>
              <a:gd name="T63" fmla="*/ 340 h 613"/>
              <a:gd name="T64" fmla="*/ 456 w 576"/>
              <a:gd name="T65" fmla="*/ 340 h 613"/>
              <a:gd name="T66" fmla="*/ 414 w 576"/>
              <a:gd name="T67" fmla="*/ 333 h 613"/>
              <a:gd name="T68" fmla="*/ 324 w 576"/>
              <a:gd name="T69" fmla="*/ 413 h 613"/>
              <a:gd name="T70" fmla="*/ 400 w 576"/>
              <a:gd name="T71" fmla="*/ 406 h 613"/>
              <a:gd name="T72" fmla="*/ 525 w 576"/>
              <a:gd name="T73" fmla="*/ 286 h 613"/>
              <a:gd name="T74" fmla="*/ 449 w 576"/>
              <a:gd name="T75" fmla="*/ 192 h 613"/>
              <a:gd name="T76" fmla="*/ 456 w 576"/>
              <a:gd name="T77" fmla="*/ 206 h 613"/>
              <a:gd name="T78" fmla="*/ 456 w 576"/>
              <a:gd name="T79" fmla="*/ 206 h 613"/>
              <a:gd name="T80" fmla="*/ 414 w 576"/>
              <a:gd name="T81" fmla="*/ 199 h 613"/>
              <a:gd name="T82" fmla="*/ 324 w 576"/>
              <a:gd name="T83" fmla="*/ 279 h 613"/>
              <a:gd name="T84" fmla="*/ 400 w 576"/>
              <a:gd name="T85" fmla="*/ 272 h 613"/>
              <a:gd name="T86" fmla="*/ 525 w 576"/>
              <a:gd name="T87" fmla="*/ 153 h 613"/>
              <a:gd name="T88" fmla="*/ 449 w 576"/>
              <a:gd name="T89" fmla="*/ 59 h 613"/>
              <a:gd name="T90" fmla="*/ 456 w 576"/>
              <a:gd name="T91" fmla="*/ 73 h 613"/>
              <a:gd name="T92" fmla="*/ 456 w 576"/>
              <a:gd name="T93" fmla="*/ 73 h 613"/>
              <a:gd name="T94" fmla="*/ 414 w 576"/>
              <a:gd name="T95" fmla="*/ 66 h 613"/>
              <a:gd name="T96" fmla="*/ 324 w 576"/>
              <a:gd name="T97" fmla="*/ 146 h 613"/>
              <a:gd name="T98" fmla="*/ 400 w 576"/>
              <a:gd name="T99" fmla="*/ 139 h 613"/>
              <a:gd name="T100" fmla="*/ 407 w 576"/>
              <a:gd name="T101" fmla="*/ 556 h 613"/>
              <a:gd name="T102" fmla="*/ 331 w 576"/>
              <a:gd name="T103" fmla="*/ 461 h 613"/>
              <a:gd name="T104" fmla="*/ 338 w 576"/>
              <a:gd name="T105" fmla="*/ 475 h 613"/>
              <a:gd name="T106" fmla="*/ 338 w 576"/>
              <a:gd name="T107" fmla="*/ 47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613">
                <a:moveTo>
                  <a:pt x="251" y="333"/>
                </a:moveTo>
                <a:cubicBezTo>
                  <a:pt x="251" y="329"/>
                  <a:pt x="248" y="326"/>
                  <a:pt x="244" y="326"/>
                </a:cubicBezTo>
                <a:cubicBezTo>
                  <a:pt x="167" y="326"/>
                  <a:pt x="167" y="326"/>
                  <a:pt x="167" y="326"/>
                </a:cubicBezTo>
                <a:cubicBezTo>
                  <a:pt x="164" y="326"/>
                  <a:pt x="160" y="329"/>
                  <a:pt x="160" y="333"/>
                </a:cubicBezTo>
                <a:cubicBezTo>
                  <a:pt x="160" y="413"/>
                  <a:pt x="160" y="413"/>
                  <a:pt x="160" y="413"/>
                </a:cubicBezTo>
                <a:cubicBezTo>
                  <a:pt x="160" y="417"/>
                  <a:pt x="164" y="420"/>
                  <a:pt x="167" y="420"/>
                </a:cubicBezTo>
                <a:cubicBezTo>
                  <a:pt x="244" y="420"/>
                  <a:pt x="244" y="420"/>
                  <a:pt x="244" y="420"/>
                </a:cubicBezTo>
                <a:cubicBezTo>
                  <a:pt x="248" y="420"/>
                  <a:pt x="251" y="417"/>
                  <a:pt x="251" y="413"/>
                </a:cubicBezTo>
                <a:lnTo>
                  <a:pt x="251" y="333"/>
                </a:lnTo>
                <a:close/>
                <a:moveTo>
                  <a:pt x="237" y="406"/>
                </a:moveTo>
                <a:cubicBezTo>
                  <a:pt x="174" y="406"/>
                  <a:pt x="174" y="406"/>
                  <a:pt x="174" y="406"/>
                </a:cubicBezTo>
                <a:cubicBezTo>
                  <a:pt x="174" y="340"/>
                  <a:pt x="174" y="340"/>
                  <a:pt x="174" y="340"/>
                </a:cubicBezTo>
                <a:cubicBezTo>
                  <a:pt x="237" y="340"/>
                  <a:pt x="237" y="340"/>
                  <a:pt x="237" y="340"/>
                </a:cubicBezTo>
                <a:lnTo>
                  <a:pt x="237" y="406"/>
                </a:lnTo>
                <a:close/>
                <a:moveTo>
                  <a:pt x="126" y="326"/>
                </a:moveTo>
                <a:cubicBezTo>
                  <a:pt x="50" y="326"/>
                  <a:pt x="50" y="326"/>
                  <a:pt x="50" y="326"/>
                </a:cubicBezTo>
                <a:cubicBezTo>
                  <a:pt x="46" y="326"/>
                  <a:pt x="43" y="329"/>
                  <a:pt x="43" y="333"/>
                </a:cubicBezTo>
                <a:cubicBezTo>
                  <a:pt x="43" y="413"/>
                  <a:pt x="43" y="413"/>
                  <a:pt x="43" y="413"/>
                </a:cubicBezTo>
                <a:cubicBezTo>
                  <a:pt x="43" y="417"/>
                  <a:pt x="46" y="420"/>
                  <a:pt x="50" y="420"/>
                </a:cubicBezTo>
                <a:cubicBezTo>
                  <a:pt x="126" y="420"/>
                  <a:pt x="126" y="420"/>
                  <a:pt x="126" y="420"/>
                </a:cubicBezTo>
                <a:cubicBezTo>
                  <a:pt x="130" y="420"/>
                  <a:pt x="133" y="417"/>
                  <a:pt x="133" y="413"/>
                </a:cubicBezTo>
                <a:cubicBezTo>
                  <a:pt x="133" y="333"/>
                  <a:pt x="133" y="333"/>
                  <a:pt x="133" y="333"/>
                </a:cubicBezTo>
                <a:cubicBezTo>
                  <a:pt x="133" y="329"/>
                  <a:pt x="130" y="326"/>
                  <a:pt x="126" y="326"/>
                </a:cubicBezTo>
                <a:close/>
                <a:moveTo>
                  <a:pt x="119" y="406"/>
                </a:moveTo>
                <a:cubicBezTo>
                  <a:pt x="57" y="406"/>
                  <a:pt x="57" y="406"/>
                  <a:pt x="57" y="406"/>
                </a:cubicBezTo>
                <a:cubicBezTo>
                  <a:pt x="57" y="340"/>
                  <a:pt x="57" y="340"/>
                  <a:pt x="57" y="340"/>
                </a:cubicBezTo>
                <a:cubicBezTo>
                  <a:pt x="119" y="340"/>
                  <a:pt x="119" y="340"/>
                  <a:pt x="119" y="340"/>
                </a:cubicBezTo>
                <a:lnTo>
                  <a:pt x="119" y="406"/>
                </a:lnTo>
                <a:close/>
                <a:moveTo>
                  <a:pt x="167" y="286"/>
                </a:moveTo>
                <a:cubicBezTo>
                  <a:pt x="244" y="286"/>
                  <a:pt x="244" y="286"/>
                  <a:pt x="244" y="286"/>
                </a:cubicBezTo>
                <a:cubicBezTo>
                  <a:pt x="248" y="286"/>
                  <a:pt x="251" y="283"/>
                  <a:pt x="251" y="279"/>
                </a:cubicBezTo>
                <a:cubicBezTo>
                  <a:pt x="251" y="199"/>
                  <a:pt x="251" y="199"/>
                  <a:pt x="251" y="199"/>
                </a:cubicBezTo>
                <a:cubicBezTo>
                  <a:pt x="251" y="195"/>
                  <a:pt x="248" y="192"/>
                  <a:pt x="244" y="192"/>
                </a:cubicBezTo>
                <a:cubicBezTo>
                  <a:pt x="167" y="192"/>
                  <a:pt x="167" y="192"/>
                  <a:pt x="167" y="192"/>
                </a:cubicBezTo>
                <a:cubicBezTo>
                  <a:pt x="164" y="192"/>
                  <a:pt x="160" y="195"/>
                  <a:pt x="160" y="199"/>
                </a:cubicBezTo>
                <a:cubicBezTo>
                  <a:pt x="160" y="279"/>
                  <a:pt x="160" y="279"/>
                  <a:pt x="160" y="279"/>
                </a:cubicBezTo>
                <a:cubicBezTo>
                  <a:pt x="160" y="283"/>
                  <a:pt x="164" y="286"/>
                  <a:pt x="167" y="286"/>
                </a:cubicBezTo>
                <a:close/>
                <a:moveTo>
                  <a:pt x="174" y="206"/>
                </a:moveTo>
                <a:cubicBezTo>
                  <a:pt x="237" y="206"/>
                  <a:pt x="237" y="206"/>
                  <a:pt x="237" y="206"/>
                </a:cubicBezTo>
                <a:cubicBezTo>
                  <a:pt x="237" y="272"/>
                  <a:pt x="237" y="272"/>
                  <a:pt x="237" y="272"/>
                </a:cubicBezTo>
                <a:cubicBezTo>
                  <a:pt x="174" y="272"/>
                  <a:pt x="174" y="272"/>
                  <a:pt x="174" y="272"/>
                </a:cubicBezTo>
                <a:lnTo>
                  <a:pt x="174" y="206"/>
                </a:lnTo>
                <a:close/>
                <a:moveTo>
                  <a:pt x="126" y="192"/>
                </a:moveTo>
                <a:cubicBezTo>
                  <a:pt x="50" y="192"/>
                  <a:pt x="50" y="192"/>
                  <a:pt x="50" y="192"/>
                </a:cubicBezTo>
                <a:cubicBezTo>
                  <a:pt x="46" y="192"/>
                  <a:pt x="43" y="195"/>
                  <a:pt x="43" y="199"/>
                </a:cubicBezTo>
                <a:cubicBezTo>
                  <a:pt x="43" y="279"/>
                  <a:pt x="43" y="279"/>
                  <a:pt x="43" y="279"/>
                </a:cubicBezTo>
                <a:cubicBezTo>
                  <a:pt x="43" y="283"/>
                  <a:pt x="46" y="286"/>
                  <a:pt x="50" y="286"/>
                </a:cubicBezTo>
                <a:cubicBezTo>
                  <a:pt x="126" y="286"/>
                  <a:pt x="126" y="286"/>
                  <a:pt x="126" y="286"/>
                </a:cubicBezTo>
                <a:cubicBezTo>
                  <a:pt x="130" y="286"/>
                  <a:pt x="133" y="283"/>
                  <a:pt x="133" y="279"/>
                </a:cubicBezTo>
                <a:cubicBezTo>
                  <a:pt x="133" y="199"/>
                  <a:pt x="133" y="199"/>
                  <a:pt x="133" y="199"/>
                </a:cubicBezTo>
                <a:cubicBezTo>
                  <a:pt x="133" y="195"/>
                  <a:pt x="130" y="192"/>
                  <a:pt x="126" y="192"/>
                </a:cubicBezTo>
                <a:close/>
                <a:moveTo>
                  <a:pt x="119" y="272"/>
                </a:moveTo>
                <a:cubicBezTo>
                  <a:pt x="57" y="272"/>
                  <a:pt x="57" y="272"/>
                  <a:pt x="57" y="272"/>
                </a:cubicBezTo>
                <a:cubicBezTo>
                  <a:pt x="57" y="206"/>
                  <a:pt x="57" y="206"/>
                  <a:pt x="57" y="206"/>
                </a:cubicBezTo>
                <a:cubicBezTo>
                  <a:pt x="119" y="206"/>
                  <a:pt x="119" y="206"/>
                  <a:pt x="119" y="206"/>
                </a:cubicBezTo>
                <a:lnTo>
                  <a:pt x="119" y="272"/>
                </a:lnTo>
                <a:close/>
                <a:moveTo>
                  <a:pt x="126" y="461"/>
                </a:moveTo>
                <a:cubicBezTo>
                  <a:pt x="50" y="461"/>
                  <a:pt x="50" y="461"/>
                  <a:pt x="50" y="461"/>
                </a:cubicBezTo>
                <a:cubicBezTo>
                  <a:pt x="46" y="461"/>
                  <a:pt x="43" y="465"/>
                  <a:pt x="43" y="468"/>
                </a:cubicBezTo>
                <a:cubicBezTo>
                  <a:pt x="43" y="549"/>
                  <a:pt x="43" y="549"/>
                  <a:pt x="43" y="549"/>
                </a:cubicBezTo>
                <a:cubicBezTo>
                  <a:pt x="43" y="553"/>
                  <a:pt x="46" y="556"/>
                  <a:pt x="50" y="556"/>
                </a:cubicBezTo>
                <a:cubicBezTo>
                  <a:pt x="126" y="556"/>
                  <a:pt x="126" y="556"/>
                  <a:pt x="126" y="556"/>
                </a:cubicBezTo>
                <a:cubicBezTo>
                  <a:pt x="130" y="556"/>
                  <a:pt x="133" y="553"/>
                  <a:pt x="133" y="549"/>
                </a:cubicBezTo>
                <a:cubicBezTo>
                  <a:pt x="133" y="468"/>
                  <a:pt x="133" y="468"/>
                  <a:pt x="133" y="468"/>
                </a:cubicBezTo>
                <a:cubicBezTo>
                  <a:pt x="133" y="465"/>
                  <a:pt x="130" y="461"/>
                  <a:pt x="126" y="461"/>
                </a:cubicBezTo>
                <a:close/>
                <a:moveTo>
                  <a:pt x="119" y="542"/>
                </a:moveTo>
                <a:cubicBezTo>
                  <a:pt x="57" y="542"/>
                  <a:pt x="57" y="542"/>
                  <a:pt x="57" y="542"/>
                </a:cubicBezTo>
                <a:cubicBezTo>
                  <a:pt x="57" y="475"/>
                  <a:pt x="57" y="475"/>
                  <a:pt x="57" y="475"/>
                </a:cubicBezTo>
                <a:cubicBezTo>
                  <a:pt x="119" y="475"/>
                  <a:pt x="119" y="475"/>
                  <a:pt x="119" y="475"/>
                </a:cubicBezTo>
                <a:lnTo>
                  <a:pt x="119" y="542"/>
                </a:lnTo>
                <a:close/>
                <a:moveTo>
                  <a:pt x="569" y="0"/>
                </a:moveTo>
                <a:cubicBezTo>
                  <a:pt x="288" y="0"/>
                  <a:pt x="288" y="0"/>
                  <a:pt x="288" y="0"/>
                </a:cubicBezTo>
                <a:cubicBezTo>
                  <a:pt x="284" y="0"/>
                  <a:pt x="281" y="3"/>
                  <a:pt x="281" y="7"/>
                </a:cubicBezTo>
                <a:cubicBezTo>
                  <a:pt x="281" y="146"/>
                  <a:pt x="281" y="146"/>
                  <a:pt x="281" y="146"/>
                </a:cubicBezTo>
                <a:cubicBezTo>
                  <a:pt x="7" y="146"/>
                  <a:pt x="7" y="146"/>
                  <a:pt x="7" y="146"/>
                </a:cubicBezTo>
                <a:cubicBezTo>
                  <a:pt x="3" y="146"/>
                  <a:pt x="0" y="149"/>
                  <a:pt x="0" y="153"/>
                </a:cubicBezTo>
                <a:cubicBezTo>
                  <a:pt x="0" y="606"/>
                  <a:pt x="0" y="606"/>
                  <a:pt x="0" y="606"/>
                </a:cubicBezTo>
                <a:cubicBezTo>
                  <a:pt x="0" y="609"/>
                  <a:pt x="3" y="613"/>
                  <a:pt x="7" y="613"/>
                </a:cubicBezTo>
                <a:cubicBezTo>
                  <a:pt x="167" y="613"/>
                  <a:pt x="167" y="613"/>
                  <a:pt x="167" y="613"/>
                </a:cubicBezTo>
                <a:cubicBezTo>
                  <a:pt x="171" y="613"/>
                  <a:pt x="174" y="609"/>
                  <a:pt x="174" y="606"/>
                </a:cubicBezTo>
                <a:cubicBezTo>
                  <a:pt x="174" y="475"/>
                  <a:pt x="174" y="475"/>
                  <a:pt x="174" y="475"/>
                </a:cubicBezTo>
                <a:cubicBezTo>
                  <a:pt x="237" y="475"/>
                  <a:pt x="237" y="475"/>
                  <a:pt x="237" y="475"/>
                </a:cubicBezTo>
                <a:cubicBezTo>
                  <a:pt x="237" y="606"/>
                  <a:pt x="237" y="606"/>
                  <a:pt x="237" y="606"/>
                </a:cubicBezTo>
                <a:cubicBezTo>
                  <a:pt x="237" y="609"/>
                  <a:pt x="240" y="613"/>
                  <a:pt x="244" y="613"/>
                </a:cubicBezTo>
                <a:cubicBezTo>
                  <a:pt x="288" y="613"/>
                  <a:pt x="288" y="613"/>
                  <a:pt x="288" y="613"/>
                </a:cubicBezTo>
                <a:cubicBezTo>
                  <a:pt x="449" y="613"/>
                  <a:pt x="449" y="613"/>
                  <a:pt x="449" y="613"/>
                </a:cubicBezTo>
                <a:cubicBezTo>
                  <a:pt x="453" y="613"/>
                  <a:pt x="456" y="609"/>
                  <a:pt x="456" y="606"/>
                </a:cubicBezTo>
                <a:cubicBezTo>
                  <a:pt x="456" y="475"/>
                  <a:pt x="456" y="475"/>
                  <a:pt x="456" y="475"/>
                </a:cubicBezTo>
                <a:cubicBezTo>
                  <a:pt x="518" y="475"/>
                  <a:pt x="518" y="475"/>
                  <a:pt x="518" y="475"/>
                </a:cubicBezTo>
                <a:cubicBezTo>
                  <a:pt x="518" y="606"/>
                  <a:pt x="518" y="606"/>
                  <a:pt x="518" y="606"/>
                </a:cubicBezTo>
                <a:cubicBezTo>
                  <a:pt x="518" y="609"/>
                  <a:pt x="521" y="613"/>
                  <a:pt x="525" y="613"/>
                </a:cubicBezTo>
                <a:cubicBezTo>
                  <a:pt x="569" y="613"/>
                  <a:pt x="569" y="613"/>
                  <a:pt x="569" y="613"/>
                </a:cubicBezTo>
                <a:cubicBezTo>
                  <a:pt x="573" y="613"/>
                  <a:pt x="576" y="609"/>
                  <a:pt x="576" y="606"/>
                </a:cubicBezTo>
                <a:cubicBezTo>
                  <a:pt x="576" y="7"/>
                  <a:pt x="576" y="7"/>
                  <a:pt x="576" y="7"/>
                </a:cubicBezTo>
                <a:cubicBezTo>
                  <a:pt x="576" y="3"/>
                  <a:pt x="573" y="0"/>
                  <a:pt x="569" y="0"/>
                </a:cubicBezTo>
                <a:close/>
                <a:moveTo>
                  <a:pt x="244" y="461"/>
                </a:moveTo>
                <a:cubicBezTo>
                  <a:pt x="167" y="461"/>
                  <a:pt x="167" y="461"/>
                  <a:pt x="167" y="461"/>
                </a:cubicBezTo>
                <a:cubicBezTo>
                  <a:pt x="164" y="461"/>
                  <a:pt x="160" y="465"/>
                  <a:pt x="160" y="468"/>
                </a:cubicBezTo>
                <a:cubicBezTo>
                  <a:pt x="160" y="599"/>
                  <a:pt x="160" y="599"/>
                  <a:pt x="160" y="599"/>
                </a:cubicBezTo>
                <a:cubicBezTo>
                  <a:pt x="14" y="599"/>
                  <a:pt x="14" y="599"/>
                  <a:pt x="14" y="599"/>
                </a:cubicBezTo>
                <a:cubicBezTo>
                  <a:pt x="14" y="160"/>
                  <a:pt x="14" y="160"/>
                  <a:pt x="14" y="160"/>
                </a:cubicBezTo>
                <a:cubicBezTo>
                  <a:pt x="281" y="160"/>
                  <a:pt x="281" y="160"/>
                  <a:pt x="281" y="160"/>
                </a:cubicBezTo>
                <a:cubicBezTo>
                  <a:pt x="281" y="599"/>
                  <a:pt x="281" y="599"/>
                  <a:pt x="281" y="599"/>
                </a:cubicBezTo>
                <a:cubicBezTo>
                  <a:pt x="251" y="599"/>
                  <a:pt x="251" y="599"/>
                  <a:pt x="251" y="599"/>
                </a:cubicBezTo>
                <a:cubicBezTo>
                  <a:pt x="251" y="468"/>
                  <a:pt x="251" y="468"/>
                  <a:pt x="251" y="468"/>
                </a:cubicBezTo>
                <a:cubicBezTo>
                  <a:pt x="251" y="465"/>
                  <a:pt x="248" y="461"/>
                  <a:pt x="244" y="461"/>
                </a:cubicBezTo>
                <a:close/>
                <a:moveTo>
                  <a:pt x="562" y="599"/>
                </a:moveTo>
                <a:cubicBezTo>
                  <a:pt x="532" y="599"/>
                  <a:pt x="532" y="599"/>
                  <a:pt x="532" y="599"/>
                </a:cubicBezTo>
                <a:cubicBezTo>
                  <a:pt x="532" y="468"/>
                  <a:pt x="532" y="468"/>
                  <a:pt x="532" y="468"/>
                </a:cubicBezTo>
                <a:cubicBezTo>
                  <a:pt x="532" y="465"/>
                  <a:pt x="529" y="461"/>
                  <a:pt x="525" y="461"/>
                </a:cubicBezTo>
                <a:cubicBezTo>
                  <a:pt x="449" y="461"/>
                  <a:pt x="449" y="461"/>
                  <a:pt x="449" y="461"/>
                </a:cubicBezTo>
                <a:cubicBezTo>
                  <a:pt x="445" y="461"/>
                  <a:pt x="442" y="465"/>
                  <a:pt x="442" y="468"/>
                </a:cubicBezTo>
                <a:cubicBezTo>
                  <a:pt x="442" y="599"/>
                  <a:pt x="442" y="599"/>
                  <a:pt x="442" y="599"/>
                </a:cubicBezTo>
                <a:cubicBezTo>
                  <a:pt x="295" y="599"/>
                  <a:pt x="295" y="599"/>
                  <a:pt x="295" y="599"/>
                </a:cubicBezTo>
                <a:cubicBezTo>
                  <a:pt x="295" y="153"/>
                  <a:pt x="295" y="153"/>
                  <a:pt x="295" y="153"/>
                </a:cubicBezTo>
                <a:cubicBezTo>
                  <a:pt x="295" y="14"/>
                  <a:pt x="295" y="14"/>
                  <a:pt x="295" y="14"/>
                </a:cubicBezTo>
                <a:cubicBezTo>
                  <a:pt x="562" y="14"/>
                  <a:pt x="562" y="14"/>
                  <a:pt x="562" y="14"/>
                </a:cubicBezTo>
                <a:lnTo>
                  <a:pt x="562" y="599"/>
                </a:lnTo>
                <a:close/>
                <a:moveTo>
                  <a:pt x="449" y="420"/>
                </a:moveTo>
                <a:cubicBezTo>
                  <a:pt x="525" y="420"/>
                  <a:pt x="525" y="420"/>
                  <a:pt x="525" y="420"/>
                </a:cubicBezTo>
                <a:cubicBezTo>
                  <a:pt x="529" y="420"/>
                  <a:pt x="532" y="417"/>
                  <a:pt x="532" y="413"/>
                </a:cubicBezTo>
                <a:cubicBezTo>
                  <a:pt x="532" y="333"/>
                  <a:pt x="532" y="333"/>
                  <a:pt x="532" y="333"/>
                </a:cubicBezTo>
                <a:cubicBezTo>
                  <a:pt x="532" y="329"/>
                  <a:pt x="529" y="326"/>
                  <a:pt x="525" y="326"/>
                </a:cubicBezTo>
                <a:cubicBezTo>
                  <a:pt x="449" y="326"/>
                  <a:pt x="449" y="326"/>
                  <a:pt x="449" y="326"/>
                </a:cubicBezTo>
                <a:cubicBezTo>
                  <a:pt x="445" y="326"/>
                  <a:pt x="442" y="329"/>
                  <a:pt x="442" y="333"/>
                </a:cubicBezTo>
                <a:cubicBezTo>
                  <a:pt x="442" y="413"/>
                  <a:pt x="442" y="413"/>
                  <a:pt x="442" y="413"/>
                </a:cubicBezTo>
                <a:cubicBezTo>
                  <a:pt x="442" y="417"/>
                  <a:pt x="445" y="420"/>
                  <a:pt x="449" y="420"/>
                </a:cubicBezTo>
                <a:close/>
                <a:moveTo>
                  <a:pt x="456" y="340"/>
                </a:moveTo>
                <a:cubicBezTo>
                  <a:pt x="518" y="340"/>
                  <a:pt x="518" y="340"/>
                  <a:pt x="518" y="340"/>
                </a:cubicBezTo>
                <a:cubicBezTo>
                  <a:pt x="518" y="406"/>
                  <a:pt x="518" y="406"/>
                  <a:pt x="518" y="406"/>
                </a:cubicBezTo>
                <a:cubicBezTo>
                  <a:pt x="456" y="406"/>
                  <a:pt x="456" y="406"/>
                  <a:pt x="456" y="406"/>
                </a:cubicBezTo>
                <a:lnTo>
                  <a:pt x="456" y="340"/>
                </a:lnTo>
                <a:close/>
                <a:moveTo>
                  <a:pt x="331" y="420"/>
                </a:moveTo>
                <a:cubicBezTo>
                  <a:pt x="407" y="420"/>
                  <a:pt x="407" y="420"/>
                  <a:pt x="407" y="420"/>
                </a:cubicBezTo>
                <a:cubicBezTo>
                  <a:pt x="411" y="420"/>
                  <a:pt x="414" y="417"/>
                  <a:pt x="414" y="413"/>
                </a:cubicBezTo>
                <a:cubicBezTo>
                  <a:pt x="414" y="333"/>
                  <a:pt x="414" y="333"/>
                  <a:pt x="414" y="333"/>
                </a:cubicBezTo>
                <a:cubicBezTo>
                  <a:pt x="414" y="329"/>
                  <a:pt x="411" y="326"/>
                  <a:pt x="407" y="326"/>
                </a:cubicBezTo>
                <a:cubicBezTo>
                  <a:pt x="331" y="326"/>
                  <a:pt x="331" y="326"/>
                  <a:pt x="331" y="326"/>
                </a:cubicBezTo>
                <a:cubicBezTo>
                  <a:pt x="327" y="326"/>
                  <a:pt x="324" y="329"/>
                  <a:pt x="324" y="333"/>
                </a:cubicBezTo>
                <a:cubicBezTo>
                  <a:pt x="324" y="413"/>
                  <a:pt x="324" y="413"/>
                  <a:pt x="324" y="413"/>
                </a:cubicBezTo>
                <a:cubicBezTo>
                  <a:pt x="324" y="417"/>
                  <a:pt x="327" y="420"/>
                  <a:pt x="331" y="420"/>
                </a:cubicBezTo>
                <a:close/>
                <a:moveTo>
                  <a:pt x="338" y="340"/>
                </a:moveTo>
                <a:cubicBezTo>
                  <a:pt x="400" y="340"/>
                  <a:pt x="400" y="340"/>
                  <a:pt x="400" y="340"/>
                </a:cubicBezTo>
                <a:cubicBezTo>
                  <a:pt x="400" y="406"/>
                  <a:pt x="400" y="406"/>
                  <a:pt x="400" y="406"/>
                </a:cubicBezTo>
                <a:cubicBezTo>
                  <a:pt x="338" y="406"/>
                  <a:pt x="338" y="406"/>
                  <a:pt x="338" y="406"/>
                </a:cubicBezTo>
                <a:lnTo>
                  <a:pt x="338" y="340"/>
                </a:lnTo>
                <a:close/>
                <a:moveTo>
                  <a:pt x="449" y="286"/>
                </a:moveTo>
                <a:cubicBezTo>
                  <a:pt x="525" y="286"/>
                  <a:pt x="525" y="286"/>
                  <a:pt x="525" y="286"/>
                </a:cubicBezTo>
                <a:cubicBezTo>
                  <a:pt x="529" y="286"/>
                  <a:pt x="532" y="283"/>
                  <a:pt x="532" y="279"/>
                </a:cubicBezTo>
                <a:cubicBezTo>
                  <a:pt x="532" y="199"/>
                  <a:pt x="532" y="199"/>
                  <a:pt x="532" y="199"/>
                </a:cubicBezTo>
                <a:cubicBezTo>
                  <a:pt x="532" y="195"/>
                  <a:pt x="529" y="192"/>
                  <a:pt x="525" y="192"/>
                </a:cubicBezTo>
                <a:cubicBezTo>
                  <a:pt x="449" y="192"/>
                  <a:pt x="449" y="192"/>
                  <a:pt x="449" y="192"/>
                </a:cubicBezTo>
                <a:cubicBezTo>
                  <a:pt x="445" y="192"/>
                  <a:pt x="442" y="195"/>
                  <a:pt x="442" y="199"/>
                </a:cubicBezTo>
                <a:cubicBezTo>
                  <a:pt x="442" y="279"/>
                  <a:pt x="442" y="279"/>
                  <a:pt x="442" y="279"/>
                </a:cubicBezTo>
                <a:cubicBezTo>
                  <a:pt x="442" y="283"/>
                  <a:pt x="445" y="286"/>
                  <a:pt x="449" y="286"/>
                </a:cubicBezTo>
                <a:close/>
                <a:moveTo>
                  <a:pt x="456" y="206"/>
                </a:moveTo>
                <a:cubicBezTo>
                  <a:pt x="518" y="206"/>
                  <a:pt x="518" y="206"/>
                  <a:pt x="518" y="206"/>
                </a:cubicBezTo>
                <a:cubicBezTo>
                  <a:pt x="518" y="272"/>
                  <a:pt x="518" y="272"/>
                  <a:pt x="518" y="272"/>
                </a:cubicBezTo>
                <a:cubicBezTo>
                  <a:pt x="456" y="272"/>
                  <a:pt x="456" y="272"/>
                  <a:pt x="456" y="272"/>
                </a:cubicBezTo>
                <a:lnTo>
                  <a:pt x="456" y="206"/>
                </a:lnTo>
                <a:close/>
                <a:moveTo>
                  <a:pt x="331" y="286"/>
                </a:moveTo>
                <a:cubicBezTo>
                  <a:pt x="407" y="286"/>
                  <a:pt x="407" y="286"/>
                  <a:pt x="407" y="286"/>
                </a:cubicBezTo>
                <a:cubicBezTo>
                  <a:pt x="411" y="286"/>
                  <a:pt x="414" y="283"/>
                  <a:pt x="414" y="279"/>
                </a:cubicBezTo>
                <a:cubicBezTo>
                  <a:pt x="414" y="199"/>
                  <a:pt x="414" y="199"/>
                  <a:pt x="414" y="199"/>
                </a:cubicBezTo>
                <a:cubicBezTo>
                  <a:pt x="414" y="195"/>
                  <a:pt x="411" y="192"/>
                  <a:pt x="407" y="192"/>
                </a:cubicBezTo>
                <a:cubicBezTo>
                  <a:pt x="331" y="192"/>
                  <a:pt x="331" y="192"/>
                  <a:pt x="331" y="192"/>
                </a:cubicBezTo>
                <a:cubicBezTo>
                  <a:pt x="327" y="192"/>
                  <a:pt x="324" y="195"/>
                  <a:pt x="324" y="199"/>
                </a:cubicBezTo>
                <a:cubicBezTo>
                  <a:pt x="324" y="279"/>
                  <a:pt x="324" y="279"/>
                  <a:pt x="324" y="279"/>
                </a:cubicBezTo>
                <a:cubicBezTo>
                  <a:pt x="324" y="283"/>
                  <a:pt x="327" y="286"/>
                  <a:pt x="331" y="286"/>
                </a:cubicBezTo>
                <a:close/>
                <a:moveTo>
                  <a:pt x="338" y="206"/>
                </a:moveTo>
                <a:cubicBezTo>
                  <a:pt x="400" y="206"/>
                  <a:pt x="400" y="206"/>
                  <a:pt x="400" y="206"/>
                </a:cubicBezTo>
                <a:cubicBezTo>
                  <a:pt x="400" y="272"/>
                  <a:pt x="400" y="272"/>
                  <a:pt x="400" y="272"/>
                </a:cubicBezTo>
                <a:cubicBezTo>
                  <a:pt x="338" y="272"/>
                  <a:pt x="338" y="272"/>
                  <a:pt x="338" y="272"/>
                </a:cubicBezTo>
                <a:lnTo>
                  <a:pt x="338" y="206"/>
                </a:lnTo>
                <a:close/>
                <a:moveTo>
                  <a:pt x="449" y="153"/>
                </a:moveTo>
                <a:cubicBezTo>
                  <a:pt x="525" y="153"/>
                  <a:pt x="525" y="153"/>
                  <a:pt x="525" y="153"/>
                </a:cubicBezTo>
                <a:cubicBezTo>
                  <a:pt x="529" y="153"/>
                  <a:pt x="532" y="150"/>
                  <a:pt x="532" y="146"/>
                </a:cubicBezTo>
                <a:cubicBezTo>
                  <a:pt x="532" y="66"/>
                  <a:pt x="532" y="66"/>
                  <a:pt x="532" y="66"/>
                </a:cubicBezTo>
                <a:cubicBezTo>
                  <a:pt x="532" y="62"/>
                  <a:pt x="529" y="59"/>
                  <a:pt x="525" y="59"/>
                </a:cubicBezTo>
                <a:cubicBezTo>
                  <a:pt x="449" y="59"/>
                  <a:pt x="449" y="59"/>
                  <a:pt x="449" y="59"/>
                </a:cubicBezTo>
                <a:cubicBezTo>
                  <a:pt x="445" y="59"/>
                  <a:pt x="442" y="62"/>
                  <a:pt x="442" y="66"/>
                </a:cubicBezTo>
                <a:cubicBezTo>
                  <a:pt x="442" y="146"/>
                  <a:pt x="442" y="146"/>
                  <a:pt x="442" y="146"/>
                </a:cubicBezTo>
                <a:cubicBezTo>
                  <a:pt x="442" y="150"/>
                  <a:pt x="445" y="153"/>
                  <a:pt x="449" y="153"/>
                </a:cubicBezTo>
                <a:close/>
                <a:moveTo>
                  <a:pt x="456" y="73"/>
                </a:moveTo>
                <a:cubicBezTo>
                  <a:pt x="518" y="73"/>
                  <a:pt x="518" y="73"/>
                  <a:pt x="518" y="73"/>
                </a:cubicBezTo>
                <a:cubicBezTo>
                  <a:pt x="518" y="139"/>
                  <a:pt x="518" y="139"/>
                  <a:pt x="518" y="139"/>
                </a:cubicBezTo>
                <a:cubicBezTo>
                  <a:pt x="456" y="139"/>
                  <a:pt x="456" y="139"/>
                  <a:pt x="456" y="139"/>
                </a:cubicBezTo>
                <a:lnTo>
                  <a:pt x="456" y="73"/>
                </a:lnTo>
                <a:close/>
                <a:moveTo>
                  <a:pt x="331" y="153"/>
                </a:moveTo>
                <a:cubicBezTo>
                  <a:pt x="407" y="153"/>
                  <a:pt x="407" y="153"/>
                  <a:pt x="407" y="153"/>
                </a:cubicBezTo>
                <a:cubicBezTo>
                  <a:pt x="411" y="153"/>
                  <a:pt x="414" y="150"/>
                  <a:pt x="414" y="146"/>
                </a:cubicBezTo>
                <a:cubicBezTo>
                  <a:pt x="414" y="66"/>
                  <a:pt x="414" y="66"/>
                  <a:pt x="414" y="66"/>
                </a:cubicBezTo>
                <a:cubicBezTo>
                  <a:pt x="414" y="62"/>
                  <a:pt x="411" y="59"/>
                  <a:pt x="407" y="59"/>
                </a:cubicBezTo>
                <a:cubicBezTo>
                  <a:pt x="331" y="59"/>
                  <a:pt x="331" y="59"/>
                  <a:pt x="331" y="59"/>
                </a:cubicBezTo>
                <a:cubicBezTo>
                  <a:pt x="327" y="59"/>
                  <a:pt x="324" y="62"/>
                  <a:pt x="324" y="66"/>
                </a:cubicBezTo>
                <a:cubicBezTo>
                  <a:pt x="324" y="146"/>
                  <a:pt x="324" y="146"/>
                  <a:pt x="324" y="146"/>
                </a:cubicBezTo>
                <a:cubicBezTo>
                  <a:pt x="324" y="150"/>
                  <a:pt x="327" y="153"/>
                  <a:pt x="331" y="153"/>
                </a:cubicBezTo>
                <a:close/>
                <a:moveTo>
                  <a:pt x="338" y="73"/>
                </a:moveTo>
                <a:cubicBezTo>
                  <a:pt x="400" y="73"/>
                  <a:pt x="400" y="73"/>
                  <a:pt x="400" y="73"/>
                </a:cubicBezTo>
                <a:cubicBezTo>
                  <a:pt x="400" y="139"/>
                  <a:pt x="400" y="139"/>
                  <a:pt x="400" y="139"/>
                </a:cubicBezTo>
                <a:cubicBezTo>
                  <a:pt x="338" y="139"/>
                  <a:pt x="338" y="139"/>
                  <a:pt x="338" y="139"/>
                </a:cubicBezTo>
                <a:lnTo>
                  <a:pt x="338" y="73"/>
                </a:lnTo>
                <a:close/>
                <a:moveTo>
                  <a:pt x="331" y="556"/>
                </a:moveTo>
                <a:cubicBezTo>
                  <a:pt x="407" y="556"/>
                  <a:pt x="407" y="556"/>
                  <a:pt x="407" y="556"/>
                </a:cubicBezTo>
                <a:cubicBezTo>
                  <a:pt x="411" y="556"/>
                  <a:pt x="414" y="553"/>
                  <a:pt x="414" y="549"/>
                </a:cubicBezTo>
                <a:cubicBezTo>
                  <a:pt x="414" y="468"/>
                  <a:pt x="414" y="468"/>
                  <a:pt x="414" y="468"/>
                </a:cubicBezTo>
                <a:cubicBezTo>
                  <a:pt x="414" y="465"/>
                  <a:pt x="411" y="461"/>
                  <a:pt x="407" y="461"/>
                </a:cubicBezTo>
                <a:cubicBezTo>
                  <a:pt x="331" y="461"/>
                  <a:pt x="331" y="461"/>
                  <a:pt x="331" y="461"/>
                </a:cubicBezTo>
                <a:cubicBezTo>
                  <a:pt x="327" y="461"/>
                  <a:pt x="324" y="465"/>
                  <a:pt x="324" y="468"/>
                </a:cubicBezTo>
                <a:cubicBezTo>
                  <a:pt x="324" y="549"/>
                  <a:pt x="324" y="549"/>
                  <a:pt x="324" y="549"/>
                </a:cubicBezTo>
                <a:cubicBezTo>
                  <a:pt x="324" y="553"/>
                  <a:pt x="327" y="556"/>
                  <a:pt x="331" y="556"/>
                </a:cubicBezTo>
                <a:close/>
                <a:moveTo>
                  <a:pt x="338" y="475"/>
                </a:moveTo>
                <a:cubicBezTo>
                  <a:pt x="400" y="475"/>
                  <a:pt x="400" y="475"/>
                  <a:pt x="400" y="475"/>
                </a:cubicBezTo>
                <a:cubicBezTo>
                  <a:pt x="400" y="542"/>
                  <a:pt x="400" y="542"/>
                  <a:pt x="400" y="542"/>
                </a:cubicBezTo>
                <a:cubicBezTo>
                  <a:pt x="338" y="542"/>
                  <a:pt x="338" y="542"/>
                  <a:pt x="338" y="542"/>
                </a:cubicBezTo>
                <a:lnTo>
                  <a:pt x="338" y="47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3" name="Group 32">
            <a:extLst>
              <a:ext uri="{FF2B5EF4-FFF2-40B4-BE49-F238E27FC236}">
                <a16:creationId xmlns:a16="http://schemas.microsoft.com/office/drawing/2014/main" id="{1C189415-D656-4A80-B5C0-2D5E6045E56E}"/>
              </a:ext>
            </a:extLst>
          </p:cNvPr>
          <p:cNvGrpSpPr/>
          <p:nvPr/>
        </p:nvGrpSpPr>
        <p:grpSpPr>
          <a:xfrm>
            <a:off x="3210235" y="5210885"/>
            <a:ext cx="463144" cy="652830"/>
            <a:chOff x="4845050" y="2659063"/>
            <a:chExt cx="368300" cy="519113"/>
          </a:xfrm>
          <a:solidFill>
            <a:schemeClr val="tx1"/>
          </a:solidFill>
        </p:grpSpPr>
        <p:sp>
          <p:nvSpPr>
            <p:cNvPr id="34" name="Freeform 53">
              <a:extLst>
                <a:ext uri="{FF2B5EF4-FFF2-40B4-BE49-F238E27FC236}">
                  <a16:creationId xmlns:a16="http://schemas.microsoft.com/office/drawing/2014/main" id="{4DDAAD77-AF15-45D4-8AFB-A313FFB65A05}"/>
                </a:ext>
              </a:extLst>
            </p:cNvPr>
            <p:cNvSpPr>
              <a:spLocks noEditPoints="1"/>
            </p:cNvSpPr>
            <p:nvPr/>
          </p:nvSpPr>
          <p:spPr bwMode="auto">
            <a:xfrm>
              <a:off x="4845050" y="2689226"/>
              <a:ext cx="368300" cy="488950"/>
            </a:xfrm>
            <a:custGeom>
              <a:avLst/>
              <a:gdLst>
                <a:gd name="T0" fmla="*/ 111 w 180"/>
                <a:gd name="T1" fmla="*/ 86 h 241"/>
                <a:gd name="T2" fmla="*/ 136 w 180"/>
                <a:gd name="T3" fmla="*/ 45 h 241"/>
                <a:gd name="T4" fmla="*/ 91 w 180"/>
                <a:gd name="T5" fmla="*/ 0 h 241"/>
                <a:gd name="T6" fmla="*/ 45 w 180"/>
                <a:gd name="T7" fmla="*/ 45 h 241"/>
                <a:gd name="T8" fmla="*/ 70 w 180"/>
                <a:gd name="T9" fmla="*/ 86 h 241"/>
                <a:gd name="T10" fmla="*/ 0 w 180"/>
                <a:gd name="T11" fmla="*/ 178 h 241"/>
                <a:gd name="T12" fmla="*/ 0 w 180"/>
                <a:gd name="T13" fmla="*/ 241 h 241"/>
                <a:gd name="T14" fmla="*/ 8 w 180"/>
                <a:gd name="T15" fmla="*/ 241 h 241"/>
                <a:gd name="T16" fmla="*/ 8 w 180"/>
                <a:gd name="T17" fmla="*/ 178 h 241"/>
                <a:gd name="T18" fmla="*/ 90 w 180"/>
                <a:gd name="T19" fmla="*/ 91 h 241"/>
                <a:gd name="T20" fmla="*/ 172 w 180"/>
                <a:gd name="T21" fmla="*/ 174 h 241"/>
                <a:gd name="T22" fmla="*/ 172 w 180"/>
                <a:gd name="T23" fmla="*/ 241 h 241"/>
                <a:gd name="T24" fmla="*/ 180 w 180"/>
                <a:gd name="T25" fmla="*/ 241 h 241"/>
                <a:gd name="T26" fmla="*/ 180 w 180"/>
                <a:gd name="T27" fmla="*/ 174 h 241"/>
                <a:gd name="T28" fmla="*/ 111 w 180"/>
                <a:gd name="T29" fmla="*/ 86 h 241"/>
                <a:gd name="T30" fmla="*/ 53 w 180"/>
                <a:gd name="T31" fmla="*/ 45 h 241"/>
                <a:gd name="T32" fmla="*/ 91 w 180"/>
                <a:gd name="T33" fmla="*/ 8 h 241"/>
                <a:gd name="T34" fmla="*/ 128 w 180"/>
                <a:gd name="T35" fmla="*/ 45 h 241"/>
                <a:gd name="T36" fmla="*/ 91 w 180"/>
                <a:gd name="T37" fmla="*/ 83 h 241"/>
                <a:gd name="T38" fmla="*/ 53 w 180"/>
                <a:gd name="T39" fmla="*/ 4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41">
                  <a:moveTo>
                    <a:pt x="111" y="86"/>
                  </a:moveTo>
                  <a:cubicBezTo>
                    <a:pt x="125" y="78"/>
                    <a:pt x="136" y="63"/>
                    <a:pt x="136" y="45"/>
                  </a:cubicBezTo>
                  <a:cubicBezTo>
                    <a:pt x="136" y="20"/>
                    <a:pt x="116" y="0"/>
                    <a:pt x="91" y="0"/>
                  </a:cubicBezTo>
                  <a:cubicBezTo>
                    <a:pt x="65" y="0"/>
                    <a:pt x="45" y="20"/>
                    <a:pt x="45" y="45"/>
                  </a:cubicBezTo>
                  <a:cubicBezTo>
                    <a:pt x="45" y="63"/>
                    <a:pt x="55" y="79"/>
                    <a:pt x="70" y="86"/>
                  </a:cubicBezTo>
                  <a:cubicBezTo>
                    <a:pt x="31" y="96"/>
                    <a:pt x="0" y="134"/>
                    <a:pt x="0" y="178"/>
                  </a:cubicBezTo>
                  <a:cubicBezTo>
                    <a:pt x="0" y="241"/>
                    <a:pt x="0" y="241"/>
                    <a:pt x="0" y="241"/>
                  </a:cubicBezTo>
                  <a:cubicBezTo>
                    <a:pt x="8" y="241"/>
                    <a:pt x="8" y="241"/>
                    <a:pt x="8" y="241"/>
                  </a:cubicBezTo>
                  <a:cubicBezTo>
                    <a:pt x="8" y="178"/>
                    <a:pt x="8" y="178"/>
                    <a:pt x="8" y="178"/>
                  </a:cubicBezTo>
                  <a:cubicBezTo>
                    <a:pt x="8" y="131"/>
                    <a:pt x="45" y="91"/>
                    <a:pt x="90" y="91"/>
                  </a:cubicBezTo>
                  <a:cubicBezTo>
                    <a:pt x="135" y="91"/>
                    <a:pt x="172" y="128"/>
                    <a:pt x="172" y="174"/>
                  </a:cubicBezTo>
                  <a:cubicBezTo>
                    <a:pt x="172" y="241"/>
                    <a:pt x="172" y="241"/>
                    <a:pt x="172" y="241"/>
                  </a:cubicBezTo>
                  <a:cubicBezTo>
                    <a:pt x="180" y="241"/>
                    <a:pt x="180" y="241"/>
                    <a:pt x="180" y="241"/>
                  </a:cubicBezTo>
                  <a:cubicBezTo>
                    <a:pt x="180" y="174"/>
                    <a:pt x="180" y="174"/>
                    <a:pt x="180" y="174"/>
                  </a:cubicBezTo>
                  <a:cubicBezTo>
                    <a:pt x="180" y="131"/>
                    <a:pt x="151" y="95"/>
                    <a:pt x="111" y="86"/>
                  </a:cubicBezTo>
                  <a:close/>
                  <a:moveTo>
                    <a:pt x="53" y="45"/>
                  </a:moveTo>
                  <a:cubicBezTo>
                    <a:pt x="53" y="25"/>
                    <a:pt x="70" y="8"/>
                    <a:pt x="91" y="8"/>
                  </a:cubicBezTo>
                  <a:cubicBezTo>
                    <a:pt x="111" y="8"/>
                    <a:pt x="128" y="25"/>
                    <a:pt x="128" y="45"/>
                  </a:cubicBezTo>
                  <a:cubicBezTo>
                    <a:pt x="128" y="66"/>
                    <a:pt x="111" y="83"/>
                    <a:pt x="91" y="83"/>
                  </a:cubicBezTo>
                  <a:cubicBezTo>
                    <a:pt x="70" y="83"/>
                    <a:pt x="53" y="66"/>
                    <a:pt x="5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54">
              <a:extLst>
                <a:ext uri="{FF2B5EF4-FFF2-40B4-BE49-F238E27FC236}">
                  <a16:creationId xmlns:a16="http://schemas.microsoft.com/office/drawing/2014/main" id="{49BF73C0-DC70-4B21-B495-D9985CE41A62}"/>
                </a:ext>
              </a:extLst>
            </p:cNvPr>
            <p:cNvSpPr>
              <a:spLocks noEditPoints="1"/>
            </p:cNvSpPr>
            <p:nvPr/>
          </p:nvSpPr>
          <p:spPr bwMode="auto">
            <a:xfrm>
              <a:off x="4879975" y="2659063"/>
              <a:ext cx="269875" cy="150813"/>
            </a:xfrm>
            <a:custGeom>
              <a:avLst/>
              <a:gdLst>
                <a:gd name="T0" fmla="*/ 131 w 132"/>
                <a:gd name="T1" fmla="*/ 37 h 74"/>
                <a:gd name="T2" fmla="*/ 75 w 132"/>
                <a:gd name="T3" fmla="*/ 0 h 74"/>
                <a:gd name="T4" fmla="*/ 19 w 132"/>
                <a:gd name="T5" fmla="*/ 38 h 74"/>
                <a:gd name="T6" fmla="*/ 18 w 132"/>
                <a:gd name="T7" fmla="*/ 37 h 74"/>
                <a:gd name="T8" fmla="*/ 0 w 132"/>
                <a:gd name="T9" fmla="*/ 56 h 74"/>
                <a:gd name="T10" fmla="*/ 18 w 132"/>
                <a:gd name="T11" fmla="*/ 74 h 74"/>
                <a:gd name="T12" fmla="*/ 23 w 132"/>
                <a:gd name="T13" fmla="*/ 70 h 74"/>
                <a:gd name="T14" fmla="*/ 23 w 132"/>
                <a:gd name="T15" fmla="*/ 61 h 74"/>
                <a:gd name="T16" fmla="*/ 76 w 132"/>
                <a:gd name="T17" fmla="*/ 8 h 74"/>
                <a:gd name="T18" fmla="*/ 124 w 132"/>
                <a:gd name="T19" fmla="*/ 40 h 74"/>
                <a:gd name="T20" fmla="*/ 129 w 132"/>
                <a:gd name="T21" fmla="*/ 42 h 74"/>
                <a:gd name="T22" fmla="*/ 131 w 132"/>
                <a:gd name="T23" fmla="*/ 37 h 74"/>
                <a:gd name="T24" fmla="*/ 15 w 132"/>
                <a:gd name="T25" fmla="*/ 65 h 74"/>
                <a:gd name="T26" fmla="*/ 9 w 132"/>
                <a:gd name="T27" fmla="*/ 56 h 74"/>
                <a:gd name="T28" fmla="*/ 15 w 132"/>
                <a:gd name="T29" fmla="*/ 46 h 74"/>
                <a:gd name="T30" fmla="*/ 15 w 132"/>
                <a:gd name="T31"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74">
                  <a:moveTo>
                    <a:pt x="131" y="37"/>
                  </a:moveTo>
                  <a:cubicBezTo>
                    <a:pt x="122" y="14"/>
                    <a:pt x="100" y="0"/>
                    <a:pt x="75" y="0"/>
                  </a:cubicBezTo>
                  <a:cubicBezTo>
                    <a:pt x="50" y="0"/>
                    <a:pt x="28" y="15"/>
                    <a:pt x="19" y="38"/>
                  </a:cubicBezTo>
                  <a:cubicBezTo>
                    <a:pt x="18" y="37"/>
                    <a:pt x="18" y="37"/>
                    <a:pt x="18" y="37"/>
                  </a:cubicBezTo>
                  <a:cubicBezTo>
                    <a:pt x="8" y="37"/>
                    <a:pt x="0" y="46"/>
                    <a:pt x="0" y="56"/>
                  </a:cubicBezTo>
                  <a:cubicBezTo>
                    <a:pt x="0" y="66"/>
                    <a:pt x="8" y="74"/>
                    <a:pt x="18" y="74"/>
                  </a:cubicBezTo>
                  <a:cubicBezTo>
                    <a:pt x="21" y="74"/>
                    <a:pt x="23" y="72"/>
                    <a:pt x="23" y="70"/>
                  </a:cubicBezTo>
                  <a:cubicBezTo>
                    <a:pt x="23" y="61"/>
                    <a:pt x="23" y="61"/>
                    <a:pt x="23" y="61"/>
                  </a:cubicBezTo>
                  <a:cubicBezTo>
                    <a:pt x="23" y="32"/>
                    <a:pt x="46" y="8"/>
                    <a:pt x="76" y="8"/>
                  </a:cubicBezTo>
                  <a:cubicBezTo>
                    <a:pt x="97" y="8"/>
                    <a:pt x="116" y="21"/>
                    <a:pt x="124" y="40"/>
                  </a:cubicBezTo>
                  <a:cubicBezTo>
                    <a:pt x="125" y="42"/>
                    <a:pt x="127" y="43"/>
                    <a:pt x="129" y="42"/>
                  </a:cubicBezTo>
                  <a:cubicBezTo>
                    <a:pt x="131" y="41"/>
                    <a:pt x="132" y="39"/>
                    <a:pt x="131" y="37"/>
                  </a:cubicBezTo>
                  <a:close/>
                  <a:moveTo>
                    <a:pt x="15" y="65"/>
                  </a:moveTo>
                  <a:cubicBezTo>
                    <a:pt x="11" y="64"/>
                    <a:pt x="9" y="60"/>
                    <a:pt x="9" y="56"/>
                  </a:cubicBezTo>
                  <a:cubicBezTo>
                    <a:pt x="9" y="51"/>
                    <a:pt x="11" y="48"/>
                    <a:pt x="15" y="46"/>
                  </a:cubicBezTo>
                  <a:lnTo>
                    <a:pt x="15"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5012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A7C9D0F-621C-4DA7-8503-8895B6D80EA3}"/>
              </a:ext>
            </a:extLst>
          </p:cNvPr>
          <p:cNvSpPr/>
          <p:nvPr/>
        </p:nvSpPr>
        <p:spPr>
          <a:xfrm>
            <a:off x="5863" y="3798146"/>
            <a:ext cx="12192000" cy="18521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16" name="Rectangle 15">
            <a:extLst>
              <a:ext uri="{FF2B5EF4-FFF2-40B4-BE49-F238E27FC236}">
                <a16:creationId xmlns:a16="http://schemas.microsoft.com/office/drawing/2014/main" id="{E8785B69-A272-4FF2-BD2E-2E493C19E324}"/>
              </a:ext>
            </a:extLst>
          </p:cNvPr>
          <p:cNvSpPr/>
          <p:nvPr/>
        </p:nvSpPr>
        <p:spPr>
          <a:xfrm>
            <a:off x="0" y="978888"/>
            <a:ext cx="12192000" cy="18912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2" name="Title 1"/>
          <p:cNvSpPr>
            <a:spLocks noGrp="1"/>
          </p:cNvSpPr>
          <p:nvPr>
            <p:ph type="title"/>
          </p:nvPr>
        </p:nvSpPr>
        <p:spPr/>
        <p:txBody>
          <a:bodyPr/>
          <a:lstStyle/>
          <a:p>
            <a:r>
              <a:rPr lang="en-US" dirty="0"/>
              <a:t>OSHS Mobile Units</a:t>
            </a:r>
          </a:p>
        </p:txBody>
      </p:sp>
      <p:sp>
        <p:nvSpPr>
          <p:cNvPr id="14" name="Footer Placeholder 2">
            <a:extLst>
              <a:ext uri="{FF2B5EF4-FFF2-40B4-BE49-F238E27FC236}">
                <a16:creationId xmlns:a16="http://schemas.microsoft.com/office/drawing/2014/main" id="{E6FBC70D-746E-460D-93EB-A46C2EAC6AE5}"/>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pic>
        <p:nvPicPr>
          <p:cNvPr id="6" name="Content Placeholder 5"/>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7736341" y="807132"/>
            <a:ext cx="3773487" cy="2125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4694" y="814961"/>
            <a:ext cx="3230371" cy="2123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5714896" y="3685493"/>
            <a:ext cx="5833717" cy="207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696" y="3658602"/>
            <a:ext cx="4275078" cy="207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051725" y="5968310"/>
            <a:ext cx="5328703" cy="286232"/>
          </a:xfrm>
          <a:prstGeom prst="rect">
            <a:avLst/>
          </a:prstGeom>
          <a:noFill/>
        </p:spPr>
        <p:txBody>
          <a:bodyPr vert="horz" wrap="none" rtlCol="0">
            <a:spAutoFit/>
          </a:bodyPr>
          <a:lstStyle/>
          <a:p>
            <a:pPr algn="l" rtl="0" eaLnBrk="1" fontAlgn="auto" hangingPunct="1">
              <a:lnSpc>
                <a:spcPct val="90000"/>
              </a:lnSpc>
              <a:spcBef>
                <a:spcPts val="0"/>
              </a:spcBef>
              <a:spcAft>
                <a:spcPts val="400"/>
              </a:spcAft>
            </a:pPr>
            <a:r>
              <a:rPr lang="en-US" sz="1400" b="1" i="0" u="none" baseline="0" dirty="0">
                <a:solidFill>
                  <a:srgbClr val="55565A"/>
                </a:solidFill>
                <a:latin typeface="Arial"/>
              </a:rPr>
              <a:t>New OSHS</a:t>
            </a:r>
            <a:r>
              <a:rPr lang="en-US" sz="1400" b="1" baseline="0" dirty="0">
                <a:solidFill>
                  <a:srgbClr val="55565A"/>
                </a:solidFill>
                <a:latin typeface="Arial"/>
              </a:rPr>
              <a:t>-O</a:t>
            </a:r>
            <a:r>
              <a:rPr lang="en-US" sz="1400" b="1" i="0" u="none" dirty="0">
                <a:solidFill>
                  <a:srgbClr val="55565A"/>
                </a:solidFill>
                <a:latin typeface="Arial"/>
              </a:rPr>
              <a:t>wned Unit (Completion Planned for September)</a:t>
            </a:r>
            <a:endParaRPr lang="en-US" sz="1400" b="1" i="0" u="none" baseline="0" dirty="0">
              <a:solidFill>
                <a:srgbClr val="55565A"/>
              </a:solidFill>
              <a:latin typeface="Arial"/>
            </a:endParaRPr>
          </a:p>
        </p:txBody>
      </p:sp>
      <p:sp>
        <p:nvSpPr>
          <p:cNvPr id="11" name="TextBox 10"/>
          <p:cNvSpPr txBox="1"/>
          <p:nvPr/>
        </p:nvSpPr>
        <p:spPr>
          <a:xfrm>
            <a:off x="997879" y="5898427"/>
            <a:ext cx="3502369" cy="286232"/>
          </a:xfrm>
          <a:prstGeom prst="rect">
            <a:avLst/>
          </a:prstGeom>
          <a:noFill/>
        </p:spPr>
        <p:txBody>
          <a:bodyPr vert="horz" wrap="none" rtlCol="0">
            <a:spAutoFit/>
          </a:bodyPr>
          <a:lstStyle/>
          <a:p>
            <a:pPr algn="l" rtl="0" eaLnBrk="1" fontAlgn="auto" hangingPunct="1">
              <a:lnSpc>
                <a:spcPct val="90000"/>
              </a:lnSpc>
              <a:spcBef>
                <a:spcPts val="0"/>
              </a:spcBef>
              <a:spcAft>
                <a:spcPts val="400"/>
              </a:spcAft>
            </a:pPr>
            <a:r>
              <a:rPr lang="en-US" sz="1400" b="1" dirty="0">
                <a:solidFill>
                  <a:srgbClr val="55565A"/>
                </a:solidFill>
                <a:latin typeface="Arial"/>
              </a:rPr>
              <a:t>Three</a:t>
            </a:r>
            <a:r>
              <a:rPr lang="en-US" sz="1400" b="1" i="0" u="none" baseline="0" dirty="0">
                <a:solidFill>
                  <a:srgbClr val="55565A"/>
                </a:solidFill>
                <a:latin typeface="Arial"/>
              </a:rPr>
              <a:t> Towed</a:t>
            </a:r>
            <a:r>
              <a:rPr lang="en-US" sz="1400" b="1" i="0" u="none" dirty="0">
                <a:solidFill>
                  <a:srgbClr val="55565A"/>
                </a:solidFill>
                <a:latin typeface="Arial"/>
              </a:rPr>
              <a:t> Unit Operating by WWDL</a:t>
            </a:r>
            <a:endParaRPr lang="en-US" sz="1400" b="1" i="0" u="none" baseline="0" dirty="0">
              <a:solidFill>
                <a:srgbClr val="55565A"/>
              </a:solidFill>
              <a:latin typeface="Arial"/>
            </a:endParaRPr>
          </a:p>
        </p:txBody>
      </p:sp>
      <p:sp>
        <p:nvSpPr>
          <p:cNvPr id="12" name="TextBox 11"/>
          <p:cNvSpPr txBox="1"/>
          <p:nvPr/>
        </p:nvSpPr>
        <p:spPr>
          <a:xfrm>
            <a:off x="3986336" y="3047267"/>
            <a:ext cx="2467086" cy="480131"/>
          </a:xfrm>
          <a:prstGeom prst="rect">
            <a:avLst/>
          </a:prstGeom>
          <a:noFill/>
        </p:spPr>
        <p:txBody>
          <a:bodyPr vert="horz" wrap="none" rtlCol="0">
            <a:spAutoFit/>
          </a:bodyPr>
          <a:lstStyle/>
          <a:p>
            <a:pPr algn="ctr" rtl="0" eaLnBrk="1" fontAlgn="auto" hangingPunct="1">
              <a:lnSpc>
                <a:spcPct val="90000"/>
              </a:lnSpc>
              <a:spcBef>
                <a:spcPts val="0"/>
              </a:spcBef>
              <a:spcAft>
                <a:spcPts val="400"/>
              </a:spcAft>
            </a:pPr>
            <a:r>
              <a:rPr lang="en-US" sz="1400" b="1" dirty="0">
                <a:solidFill>
                  <a:srgbClr val="55565A"/>
                </a:solidFill>
                <a:latin typeface="Arial"/>
              </a:rPr>
              <a:t>OSHS Owned Semi-Trailer </a:t>
            </a:r>
            <a:br>
              <a:rPr lang="en-US" sz="1400" b="1" dirty="0">
                <a:solidFill>
                  <a:srgbClr val="55565A"/>
                </a:solidFill>
                <a:latin typeface="Arial"/>
              </a:rPr>
            </a:br>
            <a:r>
              <a:rPr lang="en-US" sz="1400" b="1" dirty="0">
                <a:solidFill>
                  <a:srgbClr val="55565A"/>
                </a:solidFill>
                <a:latin typeface="Arial"/>
              </a:rPr>
              <a:t>(Four Exam Rooms)</a:t>
            </a:r>
            <a:endParaRPr lang="en-US" sz="1400" b="1" u="none" baseline="0" dirty="0">
              <a:solidFill>
                <a:srgbClr val="55565A"/>
              </a:solidFill>
              <a:latin typeface="Arial"/>
            </a:endParaRPr>
          </a:p>
        </p:txBody>
      </p:sp>
      <p:sp>
        <p:nvSpPr>
          <p:cNvPr id="13" name="TextBox 12"/>
          <p:cNvSpPr txBox="1"/>
          <p:nvPr/>
        </p:nvSpPr>
        <p:spPr>
          <a:xfrm>
            <a:off x="8432535" y="3058887"/>
            <a:ext cx="2523448" cy="480131"/>
          </a:xfrm>
          <a:prstGeom prst="rect">
            <a:avLst/>
          </a:prstGeom>
          <a:noFill/>
        </p:spPr>
        <p:txBody>
          <a:bodyPr vert="horz" wrap="none" rtlCol="0">
            <a:spAutoFit/>
          </a:bodyPr>
          <a:lstStyle/>
          <a:p>
            <a:pPr algn="ctr" rtl="0" eaLnBrk="1" fontAlgn="auto" hangingPunct="1">
              <a:lnSpc>
                <a:spcPct val="90000"/>
              </a:lnSpc>
              <a:spcBef>
                <a:spcPts val="0"/>
              </a:spcBef>
              <a:spcAft>
                <a:spcPts val="400"/>
              </a:spcAft>
            </a:pPr>
            <a:r>
              <a:rPr lang="en-US" sz="1400" b="1" i="0" u="none" baseline="0" dirty="0">
                <a:solidFill>
                  <a:srgbClr val="55565A"/>
                </a:solidFill>
                <a:latin typeface="Arial"/>
              </a:rPr>
              <a:t>Original</a:t>
            </a:r>
            <a:r>
              <a:rPr lang="en-US" sz="1400" b="1" i="0" u="none" dirty="0">
                <a:solidFill>
                  <a:srgbClr val="55565A"/>
                </a:solidFill>
                <a:latin typeface="Arial"/>
              </a:rPr>
              <a:t> OSHS-Owned</a:t>
            </a:r>
            <a:r>
              <a:rPr lang="en-US" sz="1400" b="1" i="0" u="none" baseline="0" dirty="0">
                <a:solidFill>
                  <a:srgbClr val="55565A"/>
                </a:solidFill>
                <a:latin typeface="Arial"/>
              </a:rPr>
              <a:t> Unit </a:t>
            </a:r>
            <a:br>
              <a:rPr lang="en-US" sz="1400" b="1" i="0" u="none" baseline="0" dirty="0">
                <a:solidFill>
                  <a:srgbClr val="55565A"/>
                </a:solidFill>
                <a:latin typeface="Arial"/>
              </a:rPr>
            </a:br>
            <a:r>
              <a:rPr lang="en-US" sz="1400" b="1" i="0" u="none" baseline="0" dirty="0">
                <a:solidFill>
                  <a:srgbClr val="55565A"/>
                </a:solidFill>
                <a:latin typeface="Arial"/>
              </a:rPr>
              <a:t>Operating in the Midwest</a:t>
            </a:r>
          </a:p>
        </p:txBody>
      </p:sp>
      <p:sp>
        <p:nvSpPr>
          <p:cNvPr id="15" name="TextBox 14">
            <a:extLst>
              <a:ext uri="{FF2B5EF4-FFF2-40B4-BE49-F238E27FC236}">
                <a16:creationId xmlns:a16="http://schemas.microsoft.com/office/drawing/2014/main" id="{380C5050-BBC1-47D9-B949-2C9A02B5ECCA}"/>
              </a:ext>
            </a:extLst>
          </p:cNvPr>
          <p:cNvSpPr txBox="1"/>
          <p:nvPr/>
        </p:nvSpPr>
        <p:spPr>
          <a:xfrm>
            <a:off x="387540" y="1053655"/>
            <a:ext cx="2733611" cy="1733808"/>
          </a:xfrm>
          <a:prstGeom prst="rect">
            <a:avLst/>
          </a:prstGeom>
          <a:noFill/>
        </p:spPr>
        <p:txBody>
          <a:bodyPr wrap="square" rtlCol="0">
            <a:spAutoFit/>
          </a:bodyPr>
          <a:lstStyle/>
          <a:p>
            <a:pPr>
              <a:lnSpc>
                <a:spcPts val="1600"/>
              </a:lnSpc>
              <a:spcAft>
                <a:spcPts val="600"/>
              </a:spcAft>
            </a:pPr>
            <a:r>
              <a:rPr lang="en-US" sz="1400" b="1" dirty="0">
                <a:latin typeface="Arial" panose="020B0604020202020204" pitchFamily="34" charset="0"/>
                <a:ea typeface="Segoe UI" panose="020B0502040204020203" pitchFamily="34" charset="0"/>
                <a:cs typeface="Arial" panose="020B0604020202020204" pitchFamily="34" charset="0"/>
              </a:rPr>
              <a:t>OSHS leverages a fleet of various mobile units to perform on-site examinations in places where network availability or existence is minimal, or in cases where Veterans cannot leave their homes. </a:t>
            </a:r>
          </a:p>
        </p:txBody>
      </p:sp>
    </p:spTree>
    <p:extLst>
      <p:ext uri="{BB962C8B-B14F-4D97-AF65-F5344CB8AC3E}">
        <p14:creationId xmlns:p14="http://schemas.microsoft.com/office/powerpoint/2010/main" val="147610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540" y="969448"/>
            <a:ext cx="11417363"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contract specifies Examiner Signature/Credentials required on the DBQs.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signed (speaking for LHI) the DBQ is locked and cannot be changed.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changes are required and the document is “unsigned” the examiner who preformed the exam must agree to any corrections and resign.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signed and reviewed for quality and completeness, the DBQs are sent electronically to the VA and automatically loaded into VBMS.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Vendors no longer have access to recall or change documents once transmitted to the VA.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Vendors are not allowed to release DQBs or any other records of the exams to anyone including the Veteran.</a:t>
            </a:r>
            <a:br>
              <a:rPr lang="en-US" dirty="0"/>
            </a:br>
            <a:endParaRPr lang="en-US" dirty="0"/>
          </a:p>
          <a:p>
            <a:pPr marL="285750" indent="-285750">
              <a:buFont typeface="Arial" panose="020B0604020202020204" pitchFamily="34" charset="0"/>
              <a:buChar char="•"/>
            </a:pPr>
            <a:r>
              <a:rPr lang="en-US" dirty="0"/>
              <a:t>The VA rates the claim, LHI or its providers has no input into rating – only providing the clinical exam documentation. </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8C6B4018-D69B-478D-9F6E-6D7D5CC84089}"/>
              </a:ext>
            </a:extLst>
          </p:cNvPr>
          <p:cNvSpPr>
            <a:spLocks noGrp="1"/>
          </p:cNvSpPr>
          <p:nvPr>
            <p:ph type="title"/>
          </p:nvPr>
        </p:nvSpPr>
        <p:spPr/>
        <p:txBody>
          <a:bodyPr/>
          <a:lstStyle/>
          <a:p>
            <a:r>
              <a:rPr lang="en-US" dirty="0"/>
              <a:t>Completed Exams </a:t>
            </a:r>
          </a:p>
        </p:txBody>
      </p:sp>
      <p:sp>
        <p:nvSpPr>
          <p:cNvPr id="6" name="Footer Placeholder 2">
            <a:extLst>
              <a:ext uri="{FF2B5EF4-FFF2-40B4-BE49-F238E27FC236}">
                <a16:creationId xmlns:a16="http://schemas.microsoft.com/office/drawing/2014/main" id="{F137D352-B919-4ECD-989C-688427ABB2DA}"/>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406561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iPod, electronics, remote control&#10;&#10;Description automatically generated">
            <a:extLst>
              <a:ext uri="{FF2B5EF4-FFF2-40B4-BE49-F238E27FC236}">
                <a16:creationId xmlns:a16="http://schemas.microsoft.com/office/drawing/2014/main" id="{A362BF67-8A0B-4CCC-9493-24D9867B1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9256" y="36796"/>
            <a:ext cx="8925172" cy="6693878"/>
          </a:xfrm>
          <a:prstGeom prst="rect">
            <a:avLst/>
          </a:prstGeom>
        </p:spPr>
      </p:pic>
      <p:sp>
        <p:nvSpPr>
          <p:cNvPr id="2" name="Title 1">
            <a:extLst>
              <a:ext uri="{FF2B5EF4-FFF2-40B4-BE49-F238E27FC236}">
                <a16:creationId xmlns:a16="http://schemas.microsoft.com/office/drawing/2014/main" id="{E4B28ED9-9671-46C5-9E7C-19DFC91E5483}"/>
              </a:ext>
            </a:extLst>
          </p:cNvPr>
          <p:cNvSpPr>
            <a:spLocks noGrp="1"/>
          </p:cNvSpPr>
          <p:nvPr>
            <p:ph type="title"/>
          </p:nvPr>
        </p:nvSpPr>
        <p:spPr/>
        <p:txBody>
          <a:bodyPr/>
          <a:lstStyle/>
          <a:p>
            <a:r>
              <a:rPr lang="en-US" dirty="0"/>
              <a:t>Driving Positive Outcomes for our Veterans </a:t>
            </a:r>
          </a:p>
        </p:txBody>
      </p:sp>
      <p:sp>
        <p:nvSpPr>
          <p:cNvPr id="6" name="Footer Placeholder 2">
            <a:extLst>
              <a:ext uri="{FF2B5EF4-FFF2-40B4-BE49-F238E27FC236}">
                <a16:creationId xmlns:a16="http://schemas.microsoft.com/office/drawing/2014/main" id="{EF7F0005-1B8A-4518-8D9C-1FBCD700DCB0}"/>
              </a:ext>
            </a:extLst>
          </p:cNvPr>
          <p:cNvSpPr txBox="1">
            <a:spLocks/>
          </p:cNvSpPr>
          <p:nvPr/>
        </p:nvSpPr>
        <p:spPr>
          <a:xfrm>
            <a:off x="3800476" y="6390198"/>
            <a:ext cx="8178408" cy="3132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 2021 Optum, Inc. All rights reserved. Confidential property of Optum. Do not distribute or reproduce without express permission from Optum.</a:t>
            </a:r>
          </a:p>
        </p:txBody>
      </p:sp>
      <p:sp>
        <p:nvSpPr>
          <p:cNvPr id="13" name="Rectangle 12">
            <a:extLst>
              <a:ext uri="{FF2B5EF4-FFF2-40B4-BE49-F238E27FC236}">
                <a16:creationId xmlns:a16="http://schemas.microsoft.com/office/drawing/2014/main" id="{51345D13-9A4C-4A5F-8EE8-1E95BC3D7DD0}"/>
              </a:ext>
            </a:extLst>
          </p:cNvPr>
          <p:cNvSpPr/>
          <p:nvPr/>
        </p:nvSpPr>
        <p:spPr>
          <a:xfrm>
            <a:off x="586708" y="1514644"/>
            <a:ext cx="2267107" cy="33809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atin typeface="Arial" panose="020B0604020202020204" pitchFamily="34" charset="0"/>
                <a:cs typeface="Arial" panose="020B0604020202020204" pitchFamily="34" charset="0"/>
              </a:rPr>
              <a:t>If a Veteran has questions or  concerns about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their appointment, encourage them to contact LHI at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866-933-8387</a:t>
            </a:r>
          </a:p>
        </p:txBody>
      </p:sp>
      <p:sp>
        <p:nvSpPr>
          <p:cNvPr id="14" name="Rectangle 13">
            <a:extLst>
              <a:ext uri="{FF2B5EF4-FFF2-40B4-BE49-F238E27FC236}">
                <a16:creationId xmlns:a16="http://schemas.microsoft.com/office/drawing/2014/main" id="{D573A155-35AF-4030-B698-2FBCF6115F00}"/>
              </a:ext>
            </a:extLst>
          </p:cNvPr>
          <p:cNvSpPr/>
          <p:nvPr/>
        </p:nvSpPr>
        <p:spPr>
          <a:xfrm>
            <a:off x="3287746" y="1514644"/>
            <a:ext cx="2267107" cy="3380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atin typeface="Arial" panose="020B0604020202020204" pitchFamily="34" charset="0"/>
                <a:cs typeface="Arial" panose="020B0604020202020204" pitchFamily="34" charset="0"/>
              </a:rPr>
              <a:t>Depending on their carrier, Veterans may see LHI calling them with this caller ID – encouraging taking our calls helps ensure a timely experience </a:t>
            </a:r>
          </a:p>
        </p:txBody>
      </p:sp>
      <p:sp>
        <p:nvSpPr>
          <p:cNvPr id="15" name="Rectangle 14">
            <a:extLst>
              <a:ext uri="{FF2B5EF4-FFF2-40B4-BE49-F238E27FC236}">
                <a16:creationId xmlns:a16="http://schemas.microsoft.com/office/drawing/2014/main" id="{4E6DCC11-DFDD-43A3-9F34-CDABBD0D226F}"/>
              </a:ext>
            </a:extLst>
          </p:cNvPr>
          <p:cNvSpPr/>
          <p:nvPr/>
        </p:nvSpPr>
        <p:spPr>
          <a:xfrm>
            <a:off x="6012344" y="1514643"/>
            <a:ext cx="2267107" cy="3380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latin typeface="Arial" panose="020B0604020202020204" pitchFamily="34" charset="0"/>
                <a:cs typeface="Arial" panose="020B0604020202020204" pitchFamily="34" charset="0"/>
              </a:rPr>
              <a:t>Encourage appointment attendance – missing an exam takes away bandwidth for other Veterans to get their exam completed </a:t>
            </a:r>
          </a:p>
        </p:txBody>
      </p:sp>
    </p:spTree>
    <p:extLst>
      <p:ext uri="{BB962C8B-B14F-4D97-AF65-F5344CB8AC3E}">
        <p14:creationId xmlns:p14="http://schemas.microsoft.com/office/powerpoint/2010/main" val="190892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4D92D7A-6A89-964C-A055-A88DFE51BF4B}"/>
              </a:ext>
            </a:extLst>
          </p:cNvPr>
          <p:cNvSpPr txBox="1"/>
          <p:nvPr/>
        </p:nvSpPr>
        <p:spPr>
          <a:xfrm>
            <a:off x="578521" y="4536951"/>
            <a:ext cx="5409272" cy="1251625"/>
          </a:xfrm>
          <a:prstGeom prst="rect">
            <a:avLst/>
          </a:prstGeom>
          <a:noFill/>
        </p:spPr>
        <p:txBody>
          <a:bodyPr wrap="square" rtlCol="0" anchor="ctr">
            <a:spAutoFit/>
          </a:bodyPr>
          <a:lstStyle/>
          <a:p>
            <a:pPr algn="ctr">
              <a:spcBef>
                <a:spcPts val="200"/>
              </a:spcBef>
              <a:spcAft>
                <a:spcPts val="200"/>
              </a:spcAft>
            </a:pPr>
            <a:br>
              <a:rPr lang="en-US" b="1" spc="600" dirty="0"/>
            </a:br>
            <a:r>
              <a:rPr lang="en-US" b="1" spc="600" dirty="0"/>
              <a:t>STEVE PAQUETTE</a:t>
            </a:r>
          </a:p>
          <a:p>
            <a:pPr algn="ctr">
              <a:spcBef>
                <a:spcPts val="200"/>
              </a:spcBef>
              <a:spcAft>
                <a:spcPts val="200"/>
              </a:spcAft>
            </a:pPr>
            <a:r>
              <a:rPr lang="en-US" dirty="0"/>
              <a:t> Program Director</a:t>
            </a:r>
            <a:br>
              <a:rPr lang="en-US" dirty="0"/>
            </a:br>
            <a:r>
              <a:rPr lang="en-US" dirty="0"/>
              <a:t>Medical Disability Examinations (MDE) </a:t>
            </a:r>
          </a:p>
        </p:txBody>
      </p:sp>
      <p:pic>
        <p:nvPicPr>
          <p:cNvPr id="1026" name="Picture 1">
            <a:extLst>
              <a:ext uri="{FF2B5EF4-FFF2-40B4-BE49-F238E27FC236}">
                <a16:creationId xmlns:a16="http://schemas.microsoft.com/office/drawing/2014/main" id="{E2E493DE-7A46-4A3B-8557-DB5F3FF4BA7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52937" y="1424441"/>
            <a:ext cx="3108960" cy="3144903"/>
          </a:xfrm>
          <a:prstGeom prst="ellipse">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49EDC536-1927-774D-8434-3E458551C504}"/>
              </a:ext>
            </a:extLst>
          </p:cNvPr>
          <p:cNvCxnSpPr/>
          <p:nvPr/>
        </p:nvCxnSpPr>
        <p:spPr>
          <a:xfrm>
            <a:off x="584548" y="812802"/>
            <a:ext cx="11022905" cy="0"/>
          </a:xfrm>
          <a:prstGeom prst="line">
            <a:avLst/>
          </a:prstGeom>
          <a:ln/>
        </p:spPr>
        <p:style>
          <a:lnRef idx="1">
            <a:schemeClr val="dk1"/>
          </a:lnRef>
          <a:fillRef idx="0">
            <a:schemeClr val="dk1"/>
          </a:fillRef>
          <a:effectRef idx="0">
            <a:schemeClr val="dk1"/>
          </a:effectRef>
          <a:fontRef idx="minor">
            <a:schemeClr val="tx1"/>
          </a:fontRef>
        </p:style>
      </p:cxnSp>
      <p:sp>
        <p:nvSpPr>
          <p:cNvPr id="28" name="Title 1">
            <a:extLst>
              <a:ext uri="{FF2B5EF4-FFF2-40B4-BE49-F238E27FC236}">
                <a16:creationId xmlns:a16="http://schemas.microsoft.com/office/drawing/2014/main" id="{6565689F-36D8-F540-85DC-CC5E0A3F4FF1}"/>
              </a:ext>
            </a:extLst>
          </p:cNvPr>
          <p:cNvSpPr txBox="1">
            <a:spLocks/>
          </p:cNvSpPr>
          <p:nvPr/>
        </p:nvSpPr>
        <p:spPr>
          <a:xfrm>
            <a:off x="4360413" y="443234"/>
            <a:ext cx="3529267" cy="583599"/>
          </a:xfrm>
          <a:prstGeom prst="rect">
            <a:avLst/>
          </a:prstGeom>
          <a:solidFill>
            <a:schemeClr val="accent6"/>
          </a:solidFill>
        </p:spPr>
        <p:txBody>
          <a:bodyPr anchor="b"/>
          <a:lstStyle>
            <a:lvl1pPr algn="l" defTabSz="914377" rtl="0" eaLnBrk="1" latinLnBrk="0" hangingPunct="1">
              <a:lnSpc>
                <a:spcPct val="90000"/>
              </a:lnSpc>
              <a:spcBef>
                <a:spcPct val="0"/>
              </a:spcBef>
              <a:buNone/>
              <a:defRPr sz="3067" kern="1200">
                <a:solidFill>
                  <a:srgbClr val="55565A"/>
                </a:solidFill>
                <a:latin typeface="+mj-lt"/>
                <a:ea typeface="+mj-ea"/>
                <a:cs typeface="+mj-cs"/>
              </a:defRPr>
            </a:lvl1pPr>
          </a:lstStyle>
          <a:p>
            <a:pPr algn="ctr"/>
            <a:r>
              <a:rPr lang="en-US" sz="2400" b="1" spc="600" dirty="0">
                <a:solidFill>
                  <a:schemeClr val="tx1"/>
                </a:solidFill>
              </a:rPr>
              <a:t>PRESENTER</a:t>
            </a:r>
          </a:p>
        </p:txBody>
      </p:sp>
      <p:pic>
        <p:nvPicPr>
          <p:cNvPr id="22" name="Picture 21" descr="Logo&#10;&#10;Description automatically generated">
            <a:extLst>
              <a:ext uri="{FF2B5EF4-FFF2-40B4-BE49-F238E27FC236}">
                <a16:creationId xmlns:a16="http://schemas.microsoft.com/office/drawing/2014/main" id="{1DAB7CD1-6E43-486C-8FFD-C923F3EE21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
        <p:nvSpPr>
          <p:cNvPr id="24" name="Footer Placeholder 2">
            <a:extLst>
              <a:ext uri="{FF2B5EF4-FFF2-40B4-BE49-F238E27FC236}">
                <a16:creationId xmlns:a16="http://schemas.microsoft.com/office/drawing/2014/main" id="{E7CB8AB8-3729-4A4D-B343-A071EA630C80}"/>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
        <p:nvSpPr>
          <p:cNvPr id="2" name="TextBox 1"/>
          <p:cNvSpPr txBox="1"/>
          <p:nvPr/>
        </p:nvSpPr>
        <p:spPr>
          <a:xfrm>
            <a:off x="6043478" y="1887039"/>
            <a:ext cx="5598058" cy="3083921"/>
          </a:xfrm>
          <a:prstGeom prst="rect">
            <a:avLst/>
          </a:prstGeom>
          <a:noFill/>
          <a:ln>
            <a:solidFill>
              <a:srgbClr val="E87722"/>
            </a:solidFill>
          </a:ln>
        </p:spPr>
        <p:txBody>
          <a:bodyPr vert="horz" wrap="square" rtlCol="0">
            <a:spAutoFit/>
          </a:bodyPr>
          <a:lstStyle/>
          <a:p>
            <a:pPr algn="l" rtl="0" eaLnBrk="1" fontAlgn="auto" hangingPunct="1">
              <a:lnSpc>
                <a:spcPct val="90000"/>
              </a:lnSpc>
              <a:spcBef>
                <a:spcPts val="0"/>
              </a:spcBef>
              <a:spcAft>
                <a:spcPts val="400"/>
              </a:spcAft>
            </a:pPr>
            <a:r>
              <a:rPr lang="en-US" b="0" i="0" u="none" baseline="0" dirty="0">
                <a:solidFill>
                  <a:srgbClr val="55565A"/>
                </a:solidFill>
                <a:latin typeface="Arial"/>
              </a:rPr>
              <a:t>Steve served eight years in the United States Marine Corps and deployed to Okinawa, South Korea, the Philippines and Saudi Arabia. </a:t>
            </a:r>
            <a:br>
              <a:rPr lang="en-US" b="0" i="0" u="none" baseline="0" dirty="0">
                <a:solidFill>
                  <a:srgbClr val="55565A"/>
                </a:solidFill>
                <a:latin typeface="Arial"/>
              </a:rPr>
            </a:br>
            <a:br>
              <a:rPr lang="en-US" b="0" i="0" u="none" baseline="0" dirty="0">
                <a:solidFill>
                  <a:srgbClr val="55565A"/>
                </a:solidFill>
                <a:latin typeface="Arial"/>
              </a:rPr>
            </a:br>
            <a:r>
              <a:rPr lang="en-US" b="0" i="0" u="none" baseline="0" dirty="0">
                <a:solidFill>
                  <a:srgbClr val="55565A"/>
                </a:solidFill>
                <a:latin typeface="Arial"/>
              </a:rPr>
              <a:t>After the Marine</a:t>
            </a:r>
            <a:r>
              <a:rPr lang="en-US" b="0" i="0" u="none" dirty="0">
                <a:solidFill>
                  <a:srgbClr val="55565A"/>
                </a:solidFill>
                <a:latin typeface="Arial"/>
              </a:rPr>
              <a:t> Corps, he worked for the </a:t>
            </a:r>
            <a:r>
              <a:rPr lang="en-US" dirty="0">
                <a:solidFill>
                  <a:srgbClr val="55565A"/>
                </a:solidFill>
                <a:latin typeface="Arial"/>
              </a:rPr>
              <a:t>Federal</a:t>
            </a:r>
            <a:r>
              <a:rPr lang="en-US" b="0" i="0" u="none" dirty="0">
                <a:solidFill>
                  <a:srgbClr val="55565A"/>
                </a:solidFill>
                <a:latin typeface="Arial"/>
              </a:rPr>
              <a:t> government before joining a government contracting company. </a:t>
            </a:r>
            <a:br>
              <a:rPr lang="en-US" dirty="0">
                <a:solidFill>
                  <a:srgbClr val="55565A"/>
                </a:solidFill>
                <a:latin typeface="Arial"/>
              </a:rPr>
            </a:br>
            <a:br>
              <a:rPr lang="en-US" dirty="0">
                <a:solidFill>
                  <a:srgbClr val="55565A"/>
                </a:solidFill>
                <a:latin typeface="Arial"/>
              </a:rPr>
            </a:br>
            <a:r>
              <a:rPr lang="en-US" b="0" i="0" u="none" dirty="0">
                <a:solidFill>
                  <a:srgbClr val="55565A"/>
                </a:solidFill>
                <a:latin typeface="Arial"/>
              </a:rPr>
              <a:t>Steve has been working in the Federal Contracting arena for 20 years and has managed nine nationwide contracts. He has been the Program Director for LHI/OSHS’s MDE contract for ten years.</a:t>
            </a:r>
            <a:endParaRPr lang="en-US" b="0" i="0" u="none" baseline="0" dirty="0">
              <a:solidFill>
                <a:srgbClr val="55565A"/>
              </a:solidFill>
              <a:latin typeface="Arial"/>
            </a:endParaRPr>
          </a:p>
        </p:txBody>
      </p:sp>
    </p:spTree>
    <p:custDataLst>
      <p:tags r:id="rId1"/>
    </p:custDataLst>
    <p:extLst>
      <p:ext uri="{BB962C8B-B14F-4D97-AF65-F5344CB8AC3E}">
        <p14:creationId xmlns:p14="http://schemas.microsoft.com/office/powerpoint/2010/main" val="319225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8E28BA83-AE22-4E53-BB64-50C47C08B5AF}"/>
              </a:ext>
            </a:extLst>
          </p:cNvPr>
          <p:cNvSpPr txBox="1">
            <a:spLocks/>
          </p:cNvSpPr>
          <p:nvPr/>
        </p:nvSpPr>
        <p:spPr>
          <a:xfrm>
            <a:off x="3800476" y="6390198"/>
            <a:ext cx="8178408" cy="3132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t>© 2021 Optum, Inc. All rights reserved. Confidential property of Optum. Do not distribute or reproduce without express permission from Optum.</a:t>
            </a:r>
          </a:p>
        </p:txBody>
      </p:sp>
      <p:sp>
        <p:nvSpPr>
          <p:cNvPr id="3" name="Rectangle 2">
            <a:extLst>
              <a:ext uri="{FF2B5EF4-FFF2-40B4-BE49-F238E27FC236}">
                <a16:creationId xmlns:a16="http://schemas.microsoft.com/office/drawing/2014/main" id="{26AB69CA-6C9F-4506-A9D2-D72E17EBDE37}"/>
              </a:ext>
            </a:extLst>
          </p:cNvPr>
          <p:cNvSpPr/>
          <p:nvPr/>
        </p:nvSpPr>
        <p:spPr>
          <a:xfrm>
            <a:off x="1882066" y="1651247"/>
            <a:ext cx="8531441" cy="3204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pic>
        <p:nvPicPr>
          <p:cNvPr id="4" name="Picture 3" descr="Logo&#10;&#10;Description automatically generated">
            <a:extLst>
              <a:ext uri="{FF2B5EF4-FFF2-40B4-BE49-F238E27FC236}">
                <a16:creationId xmlns:a16="http://schemas.microsoft.com/office/drawing/2014/main" id="{379D42AB-496A-4329-97B6-1F67A67997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7391" y="2712847"/>
            <a:ext cx="2449580" cy="1083242"/>
          </a:xfrm>
          <a:prstGeom prst="rect">
            <a:avLst/>
          </a:prstGeom>
        </p:spPr>
      </p:pic>
      <p:pic>
        <p:nvPicPr>
          <p:cNvPr id="5" name="Picture 3" descr="C:\Users\cbarthol\Desktop\Charlotte Work\Tools\PPT\Empower\New Logos\OptumServe(TM)_RGB.emf">
            <a:extLst>
              <a:ext uri="{FF2B5EF4-FFF2-40B4-BE49-F238E27FC236}">
                <a16:creationId xmlns:a16="http://schemas.microsoft.com/office/drawing/2014/main" id="{76DB213D-AE57-46D1-9FAA-705F4196D749}"/>
              </a:ext>
            </a:extLst>
          </p:cNvPr>
          <p:cNvPicPr>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1371624" y="2413415"/>
            <a:ext cx="5369200" cy="11315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E74A895-2B54-46FC-87A2-28A75BE47DDD}"/>
              </a:ext>
            </a:extLst>
          </p:cNvPr>
          <p:cNvCxnSpPr/>
          <p:nvPr/>
        </p:nvCxnSpPr>
        <p:spPr>
          <a:xfrm>
            <a:off x="7180089" y="2479616"/>
            <a:ext cx="0" cy="1549704"/>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78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E1BF2B-96AD-474A-BE0F-E5855DDA03D8}"/>
              </a:ext>
            </a:extLst>
          </p:cNvPr>
          <p:cNvSpPr/>
          <p:nvPr/>
        </p:nvSpPr>
        <p:spPr>
          <a:xfrm>
            <a:off x="0" y="1340575"/>
            <a:ext cx="12192000" cy="39061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2" name="Title 1">
            <a:extLst>
              <a:ext uri="{FF2B5EF4-FFF2-40B4-BE49-F238E27FC236}">
                <a16:creationId xmlns:a16="http://schemas.microsoft.com/office/drawing/2014/main" id="{BE54DBF3-CB9B-40D7-BFF0-68ACF0FDFA53}"/>
              </a:ext>
            </a:extLst>
          </p:cNvPr>
          <p:cNvSpPr>
            <a:spLocks noGrp="1"/>
          </p:cNvSpPr>
          <p:nvPr>
            <p:ph type="title"/>
          </p:nvPr>
        </p:nvSpPr>
        <p:spPr/>
        <p:txBody>
          <a:bodyPr/>
          <a:lstStyle/>
          <a:p>
            <a:r>
              <a:rPr lang="en-US" dirty="0"/>
              <a:t>Who We Are</a:t>
            </a:r>
          </a:p>
        </p:txBody>
      </p:sp>
      <p:sp>
        <p:nvSpPr>
          <p:cNvPr id="6" name="TextBox 5">
            <a:extLst>
              <a:ext uri="{FF2B5EF4-FFF2-40B4-BE49-F238E27FC236}">
                <a16:creationId xmlns:a16="http://schemas.microsoft.com/office/drawing/2014/main" id="{AF0D3ED2-8918-4060-92CA-59DE48F8DB9C}"/>
              </a:ext>
            </a:extLst>
          </p:cNvPr>
          <p:cNvSpPr txBox="1"/>
          <p:nvPr/>
        </p:nvSpPr>
        <p:spPr>
          <a:xfrm>
            <a:off x="517127" y="2134786"/>
            <a:ext cx="5578873" cy="2141035"/>
          </a:xfrm>
          <a:prstGeom prst="rect">
            <a:avLst/>
          </a:prstGeom>
          <a:noFill/>
        </p:spPr>
        <p:txBody>
          <a:bodyPr wrap="square">
            <a:spAutoFit/>
          </a:bodyPr>
          <a:lstStyle/>
          <a:p>
            <a:pPr marL="0" marR="0">
              <a:spcBef>
                <a:spcPts val="0"/>
              </a:spcBef>
              <a:spcAft>
                <a:spcPts val="0"/>
              </a:spcAft>
            </a:pPr>
            <a:r>
              <a:rPr lang="en-US" b="1" dirty="0">
                <a:effectLst/>
                <a:latin typeface="+mj-lt"/>
                <a:ea typeface="Calibri" panose="020F0502020204030204" pitchFamily="34" charset="0"/>
              </a:rPr>
              <a:t>LHI is part of OptumServe, the federal health services business of Optum and UnitedHealth Group.</a:t>
            </a:r>
          </a:p>
          <a:p>
            <a:pPr marR="0" lvl="0">
              <a:lnSpc>
                <a:spcPct val="115000"/>
              </a:lnSpc>
              <a:spcBef>
                <a:spcPts val="0"/>
              </a:spcBef>
              <a:spcAft>
                <a:spcPts val="0"/>
              </a:spcAft>
            </a:pPr>
            <a:endParaRPr lang="en-US" sz="1400" dirty="0">
              <a:effectLst/>
              <a:latin typeface="+mj-lt"/>
              <a:ea typeface="Calibri" panose="020F0502020204030204" pitchFamily="34" charset="0"/>
            </a:endParaRPr>
          </a:p>
          <a:p>
            <a:pPr marR="0" lvl="0">
              <a:lnSpc>
                <a:spcPct val="115000"/>
              </a:lnSpc>
              <a:spcBef>
                <a:spcPts val="0"/>
              </a:spcBef>
              <a:spcAft>
                <a:spcPts val="1000"/>
              </a:spcAft>
            </a:pPr>
            <a:r>
              <a:rPr lang="en-US" sz="1400" dirty="0">
                <a:effectLst/>
                <a:latin typeface="+mj-lt"/>
                <a:ea typeface="Calibri" panose="020F0502020204030204" pitchFamily="34" charset="0"/>
              </a:rPr>
              <a:t>OptumServe provides health policy research, analytics and consulting, military and Veteran health services, health IT solutions, health care data and analytics, health care operations and population health management.</a:t>
            </a:r>
          </a:p>
        </p:txBody>
      </p:sp>
      <p:sp>
        <p:nvSpPr>
          <p:cNvPr id="8" name="Footer Placeholder 2">
            <a:extLst>
              <a:ext uri="{FF2B5EF4-FFF2-40B4-BE49-F238E27FC236}">
                <a16:creationId xmlns:a16="http://schemas.microsoft.com/office/drawing/2014/main" id="{8462E6B9-3822-4116-87F3-7133B487039D}"/>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pic>
        <p:nvPicPr>
          <p:cNvPr id="17" name="Picture 16" descr="Logo&#10;&#10;Description automatically generated">
            <a:extLst>
              <a:ext uri="{FF2B5EF4-FFF2-40B4-BE49-F238E27FC236}">
                <a16:creationId xmlns:a16="http://schemas.microsoft.com/office/drawing/2014/main" id="{6EB17523-8558-47C5-B651-F33C58F8B7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0749" y="3058385"/>
            <a:ext cx="1257021" cy="555874"/>
          </a:xfrm>
          <a:prstGeom prst="rect">
            <a:avLst/>
          </a:prstGeom>
        </p:spPr>
      </p:pic>
      <p:pic>
        <p:nvPicPr>
          <p:cNvPr id="18" name="Picture 3" descr="C:\Users\cbarthol\Desktop\Charlotte Work\Tools\PPT\Empower\New Logos\OptumServe(TM)_RGB.emf">
            <a:extLst>
              <a:ext uri="{FF2B5EF4-FFF2-40B4-BE49-F238E27FC236}">
                <a16:creationId xmlns:a16="http://schemas.microsoft.com/office/drawing/2014/main" id="{7B39E4B1-E24A-4A6E-AF64-1C91A1DB519D}"/>
              </a:ext>
            </a:extLst>
          </p:cNvPr>
          <p:cNvPicPr>
            <a:picLocks noChangeAspect="1" noChangeArrowheads="1"/>
          </p:cNvPicPr>
          <p:nvPr>
            <p:custDataLst>
              <p:tags r:id="rId1"/>
            </p:custDataLst>
          </p:nvPr>
        </p:nvPicPr>
        <p:blipFill>
          <a:blip r:embed="rId4" cstate="screen">
            <a:extLst>
              <a:ext uri="{28A0092B-C50C-407E-A947-70E740481C1C}">
                <a14:useLocalDpi xmlns:a14="http://schemas.microsoft.com/office/drawing/2010/main"/>
              </a:ext>
            </a:extLst>
          </a:blip>
          <a:srcRect/>
          <a:stretch>
            <a:fillRect/>
          </a:stretch>
        </p:blipFill>
        <p:spPr bwMode="auto">
          <a:xfrm>
            <a:off x="6496209" y="2886225"/>
            <a:ext cx="3030773" cy="63871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5EA393E6-456D-4AC0-85D1-F41A0CA734D9}"/>
              </a:ext>
            </a:extLst>
          </p:cNvPr>
          <p:cNvCxnSpPr/>
          <p:nvPr/>
        </p:nvCxnSpPr>
        <p:spPr>
          <a:xfrm>
            <a:off x="9807883" y="2890398"/>
            <a:ext cx="0" cy="795243"/>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093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759758-0D78-4BE4-93A5-156F867979D9}"/>
              </a:ext>
            </a:extLst>
          </p:cNvPr>
          <p:cNvSpPr>
            <a:spLocks noGrp="1"/>
          </p:cNvSpPr>
          <p:nvPr>
            <p:ph type="title"/>
          </p:nvPr>
        </p:nvSpPr>
        <p:spPr/>
        <p:txBody>
          <a:bodyPr/>
          <a:lstStyle/>
          <a:p>
            <a:r>
              <a:rPr lang="en-US" dirty="0"/>
              <a:t>MDE 2 Program Overview</a:t>
            </a:r>
          </a:p>
        </p:txBody>
      </p:sp>
      <p:pic>
        <p:nvPicPr>
          <p:cNvPr id="25" name="Picture 24">
            <a:extLst>
              <a:ext uri="{FF2B5EF4-FFF2-40B4-BE49-F238E27FC236}">
                <a16:creationId xmlns:a16="http://schemas.microsoft.com/office/drawing/2014/main" id="{4E4EADBB-8D34-4E4E-8511-5A2C0A0B5F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06484" y="0"/>
            <a:ext cx="6071937" cy="6858000"/>
          </a:xfrm>
          <a:prstGeom prst="rect">
            <a:avLst/>
          </a:prstGeom>
        </p:spPr>
      </p:pic>
      <p:sp>
        <p:nvSpPr>
          <p:cNvPr id="2" name="Rectangle 1">
            <a:extLst>
              <a:ext uri="{FF2B5EF4-FFF2-40B4-BE49-F238E27FC236}">
                <a16:creationId xmlns:a16="http://schemas.microsoft.com/office/drawing/2014/main" id="{5707CCC9-48B4-4B29-9851-00B5FE15AAC0}"/>
              </a:ext>
            </a:extLst>
          </p:cNvPr>
          <p:cNvSpPr/>
          <p:nvPr/>
        </p:nvSpPr>
        <p:spPr>
          <a:xfrm>
            <a:off x="6106484" y="0"/>
            <a:ext cx="6085516" cy="6858000"/>
          </a:xfrm>
          <a:prstGeom prst="rect">
            <a:avLst/>
          </a:prstGeom>
          <a:solidFill>
            <a:schemeClr val="tx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5" name="Rectangle 4">
            <a:extLst>
              <a:ext uri="{FF2B5EF4-FFF2-40B4-BE49-F238E27FC236}">
                <a16:creationId xmlns:a16="http://schemas.microsoft.com/office/drawing/2014/main" id="{97977953-E64A-4DFC-A8AF-FE75519540E2}"/>
              </a:ext>
            </a:extLst>
          </p:cNvPr>
          <p:cNvSpPr/>
          <p:nvPr/>
        </p:nvSpPr>
        <p:spPr>
          <a:xfrm>
            <a:off x="5295418" y="5000266"/>
            <a:ext cx="448108" cy="136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graphicFrame>
        <p:nvGraphicFramePr>
          <p:cNvPr id="17" name="Table 16">
            <a:extLst>
              <a:ext uri="{FF2B5EF4-FFF2-40B4-BE49-F238E27FC236}">
                <a16:creationId xmlns:a16="http://schemas.microsoft.com/office/drawing/2014/main" id="{6A8D7428-DFF3-6A45-9EAD-571A93FB1AC5}"/>
              </a:ext>
            </a:extLst>
          </p:cNvPr>
          <p:cNvGraphicFramePr>
            <a:graphicFrameLocks noGrp="1"/>
          </p:cNvGraphicFramePr>
          <p:nvPr>
            <p:extLst>
              <p:ext uri="{D42A27DB-BD31-4B8C-83A1-F6EECF244321}">
                <p14:modId xmlns:p14="http://schemas.microsoft.com/office/powerpoint/2010/main" val="216343879"/>
              </p:ext>
            </p:extLst>
          </p:nvPr>
        </p:nvGraphicFramePr>
        <p:xfrm>
          <a:off x="6567512" y="888046"/>
          <a:ext cx="5191969" cy="3345624"/>
        </p:xfrm>
        <a:graphic>
          <a:graphicData uri="http://schemas.openxmlformats.org/drawingml/2006/table">
            <a:tbl>
              <a:tblPr firstRow="1" bandRow="1"/>
              <a:tblGrid>
                <a:gridCol w="1459973">
                  <a:extLst>
                    <a:ext uri="{9D8B030D-6E8A-4147-A177-3AD203B41FA5}">
                      <a16:colId xmlns:a16="http://schemas.microsoft.com/office/drawing/2014/main" val="20000"/>
                    </a:ext>
                  </a:extLst>
                </a:gridCol>
                <a:gridCol w="3731996">
                  <a:extLst>
                    <a:ext uri="{9D8B030D-6E8A-4147-A177-3AD203B41FA5}">
                      <a16:colId xmlns:a16="http://schemas.microsoft.com/office/drawing/2014/main" val="20001"/>
                    </a:ext>
                  </a:extLst>
                </a:gridCol>
              </a:tblGrid>
              <a:tr h="53521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dirty="0">
                          <a:solidFill>
                            <a:schemeClr val="bg1"/>
                          </a:solidFill>
                          <a:latin typeface="Arial" panose="020B0604020202020204" pitchFamily="34" charset="0"/>
                          <a:cs typeface="Arial" panose="020B0604020202020204" pitchFamily="34" charset="0"/>
                        </a:rPr>
                        <a:t>FULL NAME:</a:t>
                      </a:r>
                    </a:p>
                  </a:txBody>
                  <a:tcPr marL="92063" marR="92063" marT="46032" marB="46032">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0" dirty="0">
                          <a:solidFill>
                            <a:schemeClr val="bg1"/>
                          </a:solidFill>
                          <a:latin typeface="Arial" panose="020B0604020202020204" pitchFamily="34" charset="0"/>
                          <a:cs typeface="Arial" panose="020B0604020202020204" pitchFamily="34" charset="0"/>
                        </a:rPr>
                        <a:t>Veterans Benefits Administration Medical Disability Examinations</a:t>
                      </a:r>
                    </a:p>
                  </a:txBody>
                  <a:tcPr marL="92063" marR="92063" marT="46032" marB="46032">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12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dirty="0">
                          <a:solidFill>
                            <a:schemeClr val="bg1"/>
                          </a:solidFill>
                          <a:latin typeface="Arial" panose="020B0604020202020204" pitchFamily="34" charset="0"/>
                          <a:cs typeface="Arial" panose="020B0604020202020204" pitchFamily="34" charset="0"/>
                        </a:rPr>
                        <a:t>MISSION:</a:t>
                      </a:r>
                    </a:p>
                  </a:txBody>
                  <a:tcPr marL="92063" marR="92063" marT="46032" marB="46032">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0" dirty="0">
                          <a:solidFill>
                            <a:schemeClr val="bg1"/>
                          </a:solidFill>
                          <a:latin typeface="Arial" panose="020B0604020202020204" pitchFamily="34" charset="0"/>
                          <a:cs typeface="Arial" panose="020B0604020202020204" pitchFamily="34" charset="0"/>
                        </a:rPr>
                        <a:t>Provide quality compensation and pension examinations to Veterans and separating Service members</a:t>
                      </a:r>
                    </a:p>
                  </a:txBody>
                  <a:tcPr marL="92063" marR="92063" marT="46032" marB="46032">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09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dirty="0">
                          <a:solidFill>
                            <a:schemeClr val="bg1"/>
                          </a:solidFill>
                          <a:latin typeface="Arial" panose="020B0604020202020204" pitchFamily="34" charset="0"/>
                          <a:cs typeface="Arial" panose="020B0604020202020204" pitchFamily="34" charset="0"/>
                        </a:rPr>
                        <a:t>POPULATION:</a:t>
                      </a:r>
                    </a:p>
                  </a:txBody>
                  <a:tcPr marL="92063" marR="92063" marT="46032" marB="46032">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0" dirty="0">
                          <a:solidFill>
                            <a:schemeClr val="bg1"/>
                          </a:solidFill>
                          <a:latin typeface="Arial" panose="020B0604020202020204" pitchFamily="34" charset="0"/>
                          <a:cs typeface="Arial" panose="020B0604020202020204" pitchFamily="34" charset="0"/>
                        </a:rPr>
                        <a:t>Veterans and separating</a:t>
                      </a:r>
                      <a:r>
                        <a:rPr lang="en-US" sz="1400" b="0" baseline="0" dirty="0">
                          <a:solidFill>
                            <a:schemeClr val="bg1"/>
                          </a:solidFill>
                          <a:latin typeface="Arial" panose="020B0604020202020204" pitchFamily="34" charset="0"/>
                          <a:cs typeface="Arial" panose="020B0604020202020204" pitchFamily="34" charset="0"/>
                        </a:rPr>
                        <a:t> Service members of the U.S. military seeking disability benefits for service-connected health issues</a:t>
                      </a:r>
                      <a:endParaRPr lang="en-US" sz="1400" b="0" dirty="0">
                        <a:solidFill>
                          <a:schemeClr val="bg1"/>
                        </a:solidFill>
                        <a:latin typeface="Arial" panose="020B0604020202020204" pitchFamily="34" charset="0"/>
                        <a:cs typeface="Arial" panose="020B0604020202020204" pitchFamily="34" charset="0"/>
                      </a:endParaRPr>
                    </a:p>
                  </a:txBody>
                  <a:tcPr marL="92063" marR="92063" marT="46032" marB="46032">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30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dirty="0">
                          <a:solidFill>
                            <a:schemeClr val="bg1"/>
                          </a:solidFill>
                          <a:latin typeface="Arial" panose="020B0604020202020204" pitchFamily="34" charset="0"/>
                          <a:cs typeface="Arial" panose="020B0604020202020204" pitchFamily="34" charset="0"/>
                        </a:rPr>
                        <a:t>SERVICES:</a:t>
                      </a:r>
                    </a:p>
                  </a:txBody>
                  <a:tcPr marL="92063" marR="92063" marT="46032" marB="46032">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0" dirty="0">
                          <a:solidFill>
                            <a:schemeClr val="bg1"/>
                          </a:solidFill>
                          <a:latin typeface="Arial" panose="020B0604020202020204" pitchFamily="34" charset="0"/>
                          <a:cs typeface="Arial" panose="020B0604020202020204" pitchFamily="34" charset="0"/>
                        </a:rPr>
                        <a:t>Review of Veterans’ medical history and current state of health; examinations in general medical, mental health, audiology, vision, dental and traumatic brain injury</a:t>
                      </a:r>
                    </a:p>
                  </a:txBody>
                  <a:tcPr marL="92063" marR="92063" marT="46032" marB="46032">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6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dirty="0">
                          <a:solidFill>
                            <a:schemeClr val="bg1"/>
                          </a:solidFill>
                          <a:latin typeface="Arial" panose="020B0604020202020204" pitchFamily="34" charset="0"/>
                          <a:cs typeface="Arial" panose="020B0604020202020204" pitchFamily="34" charset="0"/>
                        </a:rPr>
                        <a:t>CUSTOMER:</a:t>
                      </a:r>
                    </a:p>
                  </a:txBody>
                  <a:tcPr marL="92063" marR="92063" marT="46032" marB="46032">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0" dirty="0">
                          <a:solidFill>
                            <a:schemeClr val="bg1"/>
                          </a:solidFill>
                          <a:latin typeface="Arial" panose="020B0604020202020204" pitchFamily="34" charset="0"/>
                          <a:cs typeface="Arial" panose="020B0604020202020204" pitchFamily="34" charset="0"/>
                        </a:rPr>
                        <a:t>U.S. Department of Veterans</a:t>
                      </a:r>
                      <a:r>
                        <a:rPr lang="en-US" sz="1400" b="0" baseline="0" dirty="0">
                          <a:solidFill>
                            <a:schemeClr val="bg1"/>
                          </a:solidFill>
                          <a:latin typeface="Arial" panose="020B0604020202020204" pitchFamily="34" charset="0"/>
                          <a:cs typeface="Arial" panose="020B0604020202020204" pitchFamily="34" charset="0"/>
                        </a:rPr>
                        <a:t> Affairs</a:t>
                      </a:r>
                      <a:endParaRPr lang="en-US" sz="1400" b="0" dirty="0">
                        <a:solidFill>
                          <a:schemeClr val="bg1"/>
                        </a:solidFill>
                        <a:latin typeface="Arial" panose="020B0604020202020204" pitchFamily="34" charset="0"/>
                        <a:cs typeface="Arial" panose="020B0604020202020204" pitchFamily="34" charset="0"/>
                      </a:endParaRPr>
                    </a:p>
                  </a:txBody>
                  <a:tcPr marL="92063" marR="92063" marT="46032" marB="46032">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0" name="TextBox 19">
            <a:extLst>
              <a:ext uri="{FF2B5EF4-FFF2-40B4-BE49-F238E27FC236}">
                <a16:creationId xmlns:a16="http://schemas.microsoft.com/office/drawing/2014/main" id="{58FCBB35-4C69-1F4A-B48D-485367075B7D}"/>
              </a:ext>
            </a:extLst>
          </p:cNvPr>
          <p:cNvSpPr txBox="1"/>
          <p:nvPr/>
        </p:nvSpPr>
        <p:spPr>
          <a:xfrm>
            <a:off x="6596390" y="5179773"/>
            <a:ext cx="5031865" cy="502702"/>
          </a:xfrm>
          <a:prstGeom prst="rect">
            <a:avLst/>
          </a:prstGeom>
          <a:noFill/>
        </p:spPr>
        <p:txBody>
          <a:bodyPr wrap="square" rtlCol="0">
            <a:spAutoFit/>
          </a:bodyPr>
          <a:lstStyle/>
          <a:p>
            <a:pPr>
              <a:lnSpc>
                <a:spcPts val="1600"/>
              </a:lnSpc>
              <a:spcAft>
                <a:spcPts val="600"/>
              </a:spcAft>
            </a:pPr>
            <a:r>
              <a:rPr lang="en-US" sz="1400" dirty="0">
                <a:solidFill>
                  <a:schemeClr val="bg1"/>
                </a:solidFill>
                <a:latin typeface="Arial" panose="020B0604020202020204" pitchFamily="34" charset="0"/>
                <a:ea typeface="Segoe UI" panose="020B0502040204020203" pitchFamily="34" charset="0"/>
                <a:cs typeface="Arial" panose="020B0604020202020204" pitchFamily="34" charset="0"/>
              </a:rPr>
              <a:t>In 2020, OSHS provided more than </a:t>
            </a:r>
            <a:r>
              <a:rPr lang="en-US" sz="1400" b="1" dirty="0">
                <a:solidFill>
                  <a:schemeClr val="bg1"/>
                </a:solidFill>
                <a:latin typeface="Arial" panose="020B0604020202020204" pitchFamily="34" charset="0"/>
                <a:ea typeface="Segoe UI" panose="020B0502040204020203" pitchFamily="34" charset="0"/>
                <a:cs typeface="Arial" panose="020B0604020202020204" pitchFamily="34" charset="0"/>
              </a:rPr>
              <a:t>935,456 services </a:t>
            </a:r>
            <a:r>
              <a:rPr lang="en-US" sz="1400" dirty="0">
                <a:solidFill>
                  <a:schemeClr val="bg1"/>
                </a:solidFill>
                <a:latin typeface="Arial" panose="020B0604020202020204" pitchFamily="34" charset="0"/>
                <a:ea typeface="Segoe UI" panose="020B0502040204020203" pitchFamily="34" charset="0"/>
                <a:cs typeface="Arial" panose="020B0604020202020204" pitchFamily="34" charset="0"/>
              </a:rPr>
              <a:t>and/or disability benefit questionnaires (DBQs) to </a:t>
            </a:r>
            <a:r>
              <a:rPr lang="en-US" sz="1400" b="1" dirty="0">
                <a:solidFill>
                  <a:schemeClr val="bg1"/>
                </a:solidFill>
                <a:latin typeface="Arial" panose="020B0604020202020204" pitchFamily="34" charset="0"/>
                <a:ea typeface="Segoe UI" panose="020B0502040204020203" pitchFamily="34" charset="0"/>
                <a:cs typeface="Arial" panose="020B0604020202020204" pitchFamily="34" charset="0"/>
              </a:rPr>
              <a:t>267,808 Veterans.</a:t>
            </a:r>
          </a:p>
        </p:txBody>
      </p:sp>
      <p:sp>
        <p:nvSpPr>
          <p:cNvPr id="21" name="TextBox 20">
            <a:extLst>
              <a:ext uri="{FF2B5EF4-FFF2-40B4-BE49-F238E27FC236}">
                <a16:creationId xmlns:a16="http://schemas.microsoft.com/office/drawing/2014/main" id="{7CB687C2-2C6D-0F49-9F5B-54C9D8D4EA52}"/>
              </a:ext>
            </a:extLst>
          </p:cNvPr>
          <p:cNvSpPr txBox="1"/>
          <p:nvPr/>
        </p:nvSpPr>
        <p:spPr>
          <a:xfrm>
            <a:off x="6567512" y="4688108"/>
            <a:ext cx="2333859" cy="307777"/>
          </a:xfrm>
          <a:prstGeom prst="rect">
            <a:avLst/>
          </a:prstGeom>
          <a:noFill/>
        </p:spPr>
        <p:txBody>
          <a:bodyPr wrap="square" rtlCol="0">
            <a:spAutoFit/>
          </a:bodyPr>
          <a:lstStyle/>
          <a:p>
            <a:pPr>
              <a:spcAft>
                <a:spcPts val="600"/>
              </a:spcAft>
            </a:pPr>
            <a:r>
              <a:rPr lang="en-US" sz="1400" b="1" dirty="0">
                <a:solidFill>
                  <a:schemeClr val="bg1"/>
                </a:solidFill>
                <a:latin typeface="Arial" panose="020B0604020202020204" pitchFamily="34" charset="0"/>
                <a:cs typeface="Arial" panose="020B0604020202020204" pitchFamily="34" charset="0"/>
              </a:rPr>
              <a:t>NUMBERS</a:t>
            </a:r>
          </a:p>
        </p:txBody>
      </p:sp>
      <p:cxnSp>
        <p:nvCxnSpPr>
          <p:cNvPr id="26" name="Straight Connector 25">
            <a:extLst>
              <a:ext uri="{FF2B5EF4-FFF2-40B4-BE49-F238E27FC236}">
                <a16:creationId xmlns:a16="http://schemas.microsoft.com/office/drawing/2014/main" id="{AE61DFC0-AFF9-2B4C-A72C-29DEEC98978A}"/>
              </a:ext>
            </a:extLst>
          </p:cNvPr>
          <p:cNvCxnSpPr/>
          <p:nvPr/>
        </p:nvCxnSpPr>
        <p:spPr>
          <a:xfrm>
            <a:off x="6567512" y="4575128"/>
            <a:ext cx="524972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76FA842A-0568-48E6-B90D-9B5F1C5F6A40}"/>
              </a:ext>
            </a:extLst>
          </p:cNvPr>
          <p:cNvSpPr txBox="1">
            <a:spLocks/>
          </p:cNvSpPr>
          <p:nvPr/>
        </p:nvSpPr>
        <p:spPr>
          <a:xfrm>
            <a:off x="3849385" y="6319721"/>
            <a:ext cx="8178408" cy="3132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1" dirty="0">
                <a:solidFill>
                  <a:schemeClr val="bg1"/>
                </a:solidFill>
              </a:rPr>
              <a:t>© 2021 Optum, Inc. All rights reserved. Confidential property of Optum.</a:t>
            </a:r>
            <a:br>
              <a:rPr lang="en-US" sz="800" b="1" dirty="0">
                <a:solidFill>
                  <a:schemeClr val="bg1"/>
                </a:solidFill>
              </a:rPr>
            </a:br>
            <a:r>
              <a:rPr lang="en-US" sz="800" b="1" dirty="0">
                <a:solidFill>
                  <a:schemeClr val="bg1"/>
                </a:solidFill>
              </a:rPr>
              <a:t> Do not distribute or reproduce without express permission from Optum.</a:t>
            </a:r>
          </a:p>
        </p:txBody>
      </p:sp>
      <p:sp>
        <p:nvSpPr>
          <p:cNvPr id="13" name="Content Placeholder 1">
            <a:extLst>
              <a:ext uri="{FF2B5EF4-FFF2-40B4-BE49-F238E27FC236}">
                <a16:creationId xmlns:a16="http://schemas.microsoft.com/office/drawing/2014/main" id="{5BB7D3DB-DB24-423A-AE45-72E694FC6010}"/>
              </a:ext>
            </a:extLst>
          </p:cNvPr>
          <p:cNvSpPr txBox="1">
            <a:spLocks/>
          </p:cNvSpPr>
          <p:nvPr/>
        </p:nvSpPr>
        <p:spPr>
          <a:xfrm>
            <a:off x="374768" y="838940"/>
            <a:ext cx="5503306" cy="2612745"/>
          </a:xfrm>
          <a:prstGeom prst="rect">
            <a:avLst/>
          </a:prstGeom>
          <a:ln>
            <a:noFill/>
          </a:ln>
        </p:spPr>
        <p:txBody>
          <a:bodyPr/>
          <a:lstStyle>
            <a:lvl1pPr marL="0" indent="0" algn="l" defTabSz="914400" rtl="0" eaLnBrk="1" latinLnBrk="0" hangingPunct="1">
              <a:lnSpc>
                <a:spcPct val="95000"/>
              </a:lnSpc>
              <a:spcBef>
                <a:spcPts val="800"/>
              </a:spcBef>
              <a:spcAft>
                <a:spcPts val="600"/>
              </a:spcAft>
              <a:buFont typeface="Arial" panose="020B0604020202020204" pitchFamily="34" charset="0"/>
              <a:buChar char="​"/>
              <a:defRPr sz="2200" kern="1200">
                <a:solidFill>
                  <a:schemeClr val="tx2"/>
                </a:solidFill>
                <a:latin typeface="+mn-lt"/>
                <a:ea typeface="+mn-ea"/>
                <a:cs typeface="+mn-cs"/>
              </a:defRPr>
            </a:lvl1pPr>
            <a:lvl2pPr marL="230188" indent="-230188"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2pPr>
            <a:lvl3pPr marL="228600" indent="-22860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200" kern="1200">
                <a:solidFill>
                  <a:schemeClr val="tx1"/>
                </a:solidFill>
                <a:latin typeface="+mn-lt"/>
                <a:ea typeface="+mn-ea"/>
                <a:cs typeface="+mn-cs"/>
              </a:defRPr>
            </a:lvl3pPr>
            <a:lvl4pPr marL="458788" indent="-230188" algn="l" defTabSz="914400" rtl="0" eaLnBrk="1" latinLnBrk="0" hangingPunct="1">
              <a:lnSpc>
                <a:spcPct val="95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4pPr>
            <a:lvl5pPr marL="685800" indent="-2286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914400" indent="-22860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a:lstStyle>
          <a:p>
            <a:pPr marL="342900" indent="-342900">
              <a:lnSpc>
                <a:spcPct val="100000"/>
              </a:lnSpc>
              <a:spcAft>
                <a:spcPts val="300"/>
              </a:spcAft>
              <a:buFont typeface="Arial" panose="020B0604020202020204" pitchFamily="34" charset="0"/>
              <a:buChar char="•"/>
            </a:pPr>
            <a:r>
              <a:rPr lang="en-US" sz="1600" dirty="0"/>
              <a:t>10-Year Contract 11/28/2018 – 9/30/2028</a:t>
            </a:r>
          </a:p>
          <a:p>
            <a:pPr marL="342900" indent="-342900">
              <a:lnSpc>
                <a:spcPct val="100000"/>
              </a:lnSpc>
              <a:spcAft>
                <a:spcPts val="300"/>
              </a:spcAft>
              <a:buFont typeface="Arial" panose="020B0604020202020204" pitchFamily="34" charset="0"/>
              <a:buChar char="•"/>
            </a:pPr>
            <a:r>
              <a:rPr lang="en-US" sz="1600" dirty="0"/>
              <a:t>Three vendors awarded in each region</a:t>
            </a:r>
          </a:p>
          <a:p>
            <a:pPr marL="342900" indent="-342900">
              <a:lnSpc>
                <a:spcPct val="100000"/>
              </a:lnSpc>
              <a:spcAft>
                <a:spcPts val="300"/>
              </a:spcAft>
              <a:buFont typeface="Arial" panose="020B0604020202020204" pitchFamily="34" charset="0"/>
              <a:buChar char="•"/>
            </a:pPr>
            <a:r>
              <a:rPr lang="en-US" sz="1600" dirty="0"/>
              <a:t>Four delivery models: </a:t>
            </a:r>
          </a:p>
          <a:p>
            <a:pPr marL="573088" lvl="1" indent="-342900">
              <a:lnSpc>
                <a:spcPct val="100000"/>
              </a:lnSpc>
              <a:spcAft>
                <a:spcPts val="300"/>
              </a:spcAft>
            </a:pPr>
            <a:r>
              <a:rPr lang="en-US" sz="1600" dirty="0"/>
              <a:t>Subcontracted Network</a:t>
            </a:r>
          </a:p>
          <a:p>
            <a:pPr marL="573088" lvl="1" indent="-342900">
              <a:lnSpc>
                <a:spcPct val="100000"/>
              </a:lnSpc>
              <a:spcAft>
                <a:spcPts val="300"/>
              </a:spcAft>
            </a:pPr>
            <a:r>
              <a:rPr lang="en-US" sz="1600" dirty="0"/>
              <a:t>Dedicated Facilities</a:t>
            </a:r>
          </a:p>
          <a:p>
            <a:pPr marL="573088" lvl="1" indent="-342900">
              <a:lnSpc>
                <a:spcPct val="100000"/>
              </a:lnSpc>
              <a:spcAft>
                <a:spcPts val="300"/>
              </a:spcAft>
            </a:pPr>
            <a:r>
              <a:rPr lang="en-US" sz="1600" dirty="0"/>
              <a:t>Mobile Medical</a:t>
            </a:r>
          </a:p>
          <a:p>
            <a:pPr marL="573088" lvl="1" indent="-342900">
              <a:lnSpc>
                <a:spcPct val="100000"/>
              </a:lnSpc>
              <a:spcAft>
                <a:spcPts val="300"/>
              </a:spcAft>
            </a:pPr>
            <a:r>
              <a:rPr lang="en-US" sz="1600" dirty="0"/>
              <a:t>Telehealth</a:t>
            </a:r>
          </a:p>
          <a:p>
            <a:pPr marL="342900" indent="-342900">
              <a:lnSpc>
                <a:spcPct val="100000"/>
              </a:lnSpc>
              <a:spcAft>
                <a:spcPts val="300"/>
              </a:spcAft>
              <a:buFont typeface="Arial" panose="020B0604020202020204" pitchFamily="34" charset="0"/>
              <a:buChar char="•"/>
            </a:pPr>
            <a:r>
              <a:rPr lang="en-US" sz="1600" dirty="0"/>
              <a:t>The VHA (VAMCs) are still participating because of the pandemic but at a greatly diminished level</a:t>
            </a:r>
          </a:p>
          <a:p>
            <a:pPr>
              <a:lnSpc>
                <a:spcPct val="100000"/>
              </a:lnSpc>
              <a:spcAft>
                <a:spcPts val="300"/>
              </a:spcAft>
              <a:buNone/>
            </a:pPr>
            <a:endParaRPr lang="en-US" sz="1400" dirty="0"/>
          </a:p>
        </p:txBody>
      </p:sp>
      <p:pic>
        <p:nvPicPr>
          <p:cNvPr id="19" name="Picture 18">
            <a:extLst>
              <a:ext uri="{FF2B5EF4-FFF2-40B4-BE49-F238E27FC236}">
                <a16:creationId xmlns:a16="http://schemas.microsoft.com/office/drawing/2014/main" id="{5036E35E-8F6E-43D2-BF3C-0691117C6CF3}"/>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4768" y="3838551"/>
            <a:ext cx="5309093" cy="2352448"/>
          </a:xfrm>
          <a:prstGeom prst="rect">
            <a:avLst/>
          </a:prstGeom>
        </p:spPr>
      </p:pic>
    </p:spTree>
    <p:extLst>
      <p:ext uri="{BB962C8B-B14F-4D97-AF65-F5344CB8AC3E}">
        <p14:creationId xmlns:p14="http://schemas.microsoft.com/office/powerpoint/2010/main" val="27586278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7379CF9-073E-4AA2-89D3-81F0ECAFAC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2905" y="0"/>
            <a:ext cx="6099096" cy="6858000"/>
          </a:xfrm>
          <a:prstGeom prst="rect">
            <a:avLst/>
          </a:prstGeom>
        </p:spPr>
      </p:pic>
      <p:sp>
        <p:nvSpPr>
          <p:cNvPr id="6" name="Rectangle 5">
            <a:extLst>
              <a:ext uri="{FF2B5EF4-FFF2-40B4-BE49-F238E27FC236}">
                <a16:creationId xmlns:a16="http://schemas.microsoft.com/office/drawing/2014/main" id="{74972C2F-4570-4E45-9886-F38C3CB56179}"/>
              </a:ext>
            </a:extLst>
          </p:cNvPr>
          <p:cNvSpPr/>
          <p:nvPr/>
        </p:nvSpPr>
        <p:spPr>
          <a:xfrm>
            <a:off x="6092905" y="0"/>
            <a:ext cx="6085516" cy="6858000"/>
          </a:xfrm>
          <a:prstGeom prst="rect">
            <a:avLst/>
          </a:prstGeom>
          <a:solidFill>
            <a:schemeClr val="tx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800" b="0" i="0" u="none" baseline="0" dirty="0">
              <a:solidFill>
                <a:srgbClr val="FFFFFF"/>
              </a:solidFill>
              <a:latin typeface="Arial"/>
            </a:endParaRPr>
          </a:p>
        </p:txBody>
      </p:sp>
      <p:sp>
        <p:nvSpPr>
          <p:cNvPr id="2" name="Title 1"/>
          <p:cNvSpPr>
            <a:spLocks noGrp="1"/>
          </p:cNvSpPr>
          <p:nvPr>
            <p:ph type="title"/>
          </p:nvPr>
        </p:nvSpPr>
        <p:spPr/>
        <p:txBody>
          <a:bodyPr/>
          <a:lstStyle/>
          <a:p>
            <a:r>
              <a:rPr lang="en-US" dirty="0"/>
              <a:t>Compensation and Pension Exams</a:t>
            </a:r>
          </a:p>
        </p:txBody>
      </p:sp>
      <p:sp>
        <p:nvSpPr>
          <p:cNvPr id="3" name="Content Placeholder 2"/>
          <p:cNvSpPr>
            <a:spLocks noGrp="1"/>
          </p:cNvSpPr>
          <p:nvPr>
            <p:ph idx="1"/>
          </p:nvPr>
        </p:nvSpPr>
        <p:spPr>
          <a:xfrm>
            <a:off x="382860" y="1196713"/>
            <a:ext cx="5540892" cy="5038317"/>
          </a:xfrm>
        </p:spPr>
        <p:txBody>
          <a:bodyPr/>
          <a:lstStyle/>
          <a:p>
            <a:pPr marL="342900" indent="-342900">
              <a:buFont typeface="Arial" panose="020B0604020202020204" pitchFamily="34" charset="0"/>
              <a:buChar char="•"/>
            </a:pPr>
            <a:r>
              <a:rPr lang="en-US" sz="1800" b="1" dirty="0">
                <a:solidFill>
                  <a:schemeClr val="tx1"/>
                </a:solidFill>
              </a:rPr>
              <a:t>Six types of exams:</a:t>
            </a:r>
          </a:p>
          <a:p>
            <a:pPr lvl="3">
              <a:buFont typeface="Courier New" panose="02070309020205020404" pitchFamily="49" charset="0"/>
              <a:buChar char="o"/>
            </a:pPr>
            <a:r>
              <a:rPr lang="en-US" sz="1800" dirty="0"/>
              <a:t>Medical (51% of appointments)</a:t>
            </a:r>
          </a:p>
          <a:p>
            <a:pPr lvl="3">
              <a:buFont typeface="Courier New" panose="02070309020205020404" pitchFamily="49" charset="0"/>
              <a:buChar char="o"/>
            </a:pPr>
            <a:r>
              <a:rPr lang="en-US" sz="1800" dirty="0"/>
              <a:t>Audio (22% of appointments)</a:t>
            </a:r>
          </a:p>
          <a:p>
            <a:pPr lvl="3">
              <a:buFont typeface="Courier New" panose="02070309020205020404" pitchFamily="49" charset="0"/>
              <a:buChar char="o"/>
            </a:pPr>
            <a:r>
              <a:rPr lang="en-US" sz="1800" dirty="0"/>
              <a:t>Behavioral Health (20.5% of appointments)</a:t>
            </a:r>
          </a:p>
          <a:p>
            <a:pPr lvl="3">
              <a:buFont typeface="Courier New" panose="02070309020205020404" pitchFamily="49" charset="0"/>
              <a:buChar char="o"/>
            </a:pPr>
            <a:r>
              <a:rPr lang="en-US" sz="1800" dirty="0"/>
              <a:t>Vision (3% of appointments)</a:t>
            </a:r>
          </a:p>
          <a:p>
            <a:pPr lvl="3">
              <a:buFont typeface="Courier New" panose="02070309020205020404" pitchFamily="49" charset="0"/>
              <a:buChar char="o"/>
            </a:pPr>
            <a:r>
              <a:rPr lang="en-US" sz="1800" dirty="0"/>
              <a:t>Traumatic Brain Injury (2.5% of appointments)</a:t>
            </a:r>
          </a:p>
          <a:p>
            <a:pPr lvl="3">
              <a:buFont typeface="Courier New" panose="02070309020205020404" pitchFamily="49" charset="0"/>
              <a:buChar char="o"/>
            </a:pPr>
            <a:r>
              <a:rPr lang="en-US" sz="1800" dirty="0"/>
              <a:t>Dental (1% of appointments)</a:t>
            </a:r>
          </a:p>
          <a:p>
            <a:pPr lvl="1">
              <a:buClrTx/>
            </a:pPr>
            <a:endParaRPr lang="en-US" sz="1800" dirty="0"/>
          </a:p>
          <a:p>
            <a:pPr lvl="1">
              <a:buClrTx/>
            </a:pPr>
            <a:r>
              <a:rPr lang="en-US" sz="1800" b="1" dirty="0"/>
              <a:t>85 Disability Benefits Questionnaires (DBQs)</a:t>
            </a:r>
          </a:p>
          <a:p>
            <a:pPr lvl="3">
              <a:buFont typeface="Courier New" panose="02070309020205020404" pitchFamily="49" charset="0"/>
              <a:buChar char="o"/>
            </a:pPr>
            <a:r>
              <a:rPr lang="en-US" sz="1800" dirty="0"/>
              <a:t>One Veteran (order) averages 1.4 appointments and 3.1 DBQs.</a:t>
            </a:r>
          </a:p>
          <a:p>
            <a:pPr lvl="3">
              <a:buFont typeface="Courier New" panose="02070309020205020404" pitchFamily="49" charset="0"/>
              <a:buChar char="o"/>
            </a:pPr>
            <a:r>
              <a:rPr lang="en-US" sz="1800" dirty="0"/>
              <a:t>Orders are required to be completed within 20 days from receipt (weekends and holidays included)</a:t>
            </a:r>
          </a:p>
          <a:p>
            <a:pPr marL="228600" lvl="3" indent="0">
              <a:buNone/>
            </a:pPr>
            <a:endParaRPr lang="en-US" sz="1600" dirty="0">
              <a:solidFill>
                <a:schemeClr val="bg2">
                  <a:lumMod val="50000"/>
                </a:schemeClr>
              </a:solidFill>
            </a:endParaRPr>
          </a:p>
          <a:p>
            <a:pPr marL="0" lvl="1" indent="0">
              <a:buNone/>
            </a:pPr>
            <a:endParaRPr lang="en-US" sz="1600" dirty="0">
              <a:solidFill>
                <a:schemeClr val="bg2">
                  <a:lumMod val="50000"/>
                </a:schemeClr>
              </a:solidFill>
            </a:endParaRPr>
          </a:p>
        </p:txBody>
      </p:sp>
      <p:sp>
        <p:nvSpPr>
          <p:cNvPr id="10" name="TextBox 9">
            <a:extLst>
              <a:ext uri="{FF2B5EF4-FFF2-40B4-BE49-F238E27FC236}">
                <a16:creationId xmlns:a16="http://schemas.microsoft.com/office/drawing/2014/main" id="{9400AE31-E1C6-466D-81C2-A52F66E4E569}"/>
              </a:ext>
            </a:extLst>
          </p:cNvPr>
          <p:cNvSpPr txBox="1"/>
          <p:nvPr/>
        </p:nvSpPr>
        <p:spPr>
          <a:xfrm>
            <a:off x="6559420" y="2783245"/>
            <a:ext cx="5216605" cy="1733808"/>
          </a:xfrm>
          <a:prstGeom prst="rect">
            <a:avLst/>
          </a:prstGeom>
          <a:noFill/>
        </p:spPr>
        <p:txBody>
          <a:bodyPr wrap="square" rtlCol="0">
            <a:spAutoFit/>
          </a:bodyPr>
          <a:lstStyle/>
          <a:p>
            <a:pPr>
              <a:lnSpc>
                <a:spcPts val="1600"/>
              </a:lnSpc>
              <a:spcAft>
                <a:spcPts val="600"/>
              </a:spcAft>
            </a:pPr>
            <a:r>
              <a:rPr lang="en-US" sz="1400" dirty="0">
                <a:solidFill>
                  <a:schemeClr val="bg1"/>
                </a:solidFill>
                <a:latin typeface="Arial" panose="020B0604020202020204" pitchFamily="34" charset="0"/>
                <a:ea typeface="Segoe UI" panose="020B0502040204020203" pitchFamily="34" charset="0"/>
                <a:cs typeface="Arial" panose="020B0604020202020204" pitchFamily="34" charset="0"/>
              </a:rPr>
              <a:t>DBQs were developed as a specific means to collect the necessary medical information required in the processing of Veterans disability claims. DBQs provide Veterans with a way to submit medical evidence from their health care provider to support their claims for disability benefits. Veterans can have their health care providers fill out and submit to VA any of the DBQs listed below that are appropriate for their claimed conditions.</a:t>
            </a:r>
          </a:p>
        </p:txBody>
      </p:sp>
      <p:sp>
        <p:nvSpPr>
          <p:cNvPr id="11" name="TextBox 10">
            <a:extLst>
              <a:ext uri="{FF2B5EF4-FFF2-40B4-BE49-F238E27FC236}">
                <a16:creationId xmlns:a16="http://schemas.microsoft.com/office/drawing/2014/main" id="{62A6F3F0-125B-458C-A568-12EFF053A29E}"/>
              </a:ext>
            </a:extLst>
          </p:cNvPr>
          <p:cNvSpPr txBox="1"/>
          <p:nvPr/>
        </p:nvSpPr>
        <p:spPr>
          <a:xfrm>
            <a:off x="6530541" y="2422209"/>
            <a:ext cx="4559217" cy="307777"/>
          </a:xfrm>
          <a:prstGeom prst="rect">
            <a:avLst/>
          </a:prstGeom>
          <a:noFill/>
        </p:spPr>
        <p:txBody>
          <a:bodyPr wrap="square" rtlCol="0">
            <a:spAutoFit/>
          </a:bodyPr>
          <a:lstStyle/>
          <a:p>
            <a:pPr>
              <a:spcAft>
                <a:spcPts val="600"/>
              </a:spcAft>
            </a:pPr>
            <a:r>
              <a:rPr lang="en-US" sz="1400" b="1" dirty="0">
                <a:solidFill>
                  <a:schemeClr val="bg1"/>
                </a:solidFill>
                <a:latin typeface="Arial" panose="020B0604020202020204" pitchFamily="34" charset="0"/>
                <a:cs typeface="Arial" panose="020B0604020202020204" pitchFamily="34" charset="0"/>
              </a:rPr>
              <a:t>DISABILITY BENEFITS QUESTIONNAIRES (DBQs) </a:t>
            </a:r>
          </a:p>
        </p:txBody>
      </p:sp>
      <p:sp>
        <p:nvSpPr>
          <p:cNvPr id="14" name="Footer Placeholder 2">
            <a:extLst>
              <a:ext uri="{FF2B5EF4-FFF2-40B4-BE49-F238E27FC236}">
                <a16:creationId xmlns:a16="http://schemas.microsoft.com/office/drawing/2014/main" id="{9613A32A-6ACC-4868-BE24-296E036EFA38}"/>
              </a:ext>
            </a:extLst>
          </p:cNvPr>
          <p:cNvSpPr txBox="1">
            <a:spLocks/>
          </p:cNvSpPr>
          <p:nvPr/>
        </p:nvSpPr>
        <p:spPr>
          <a:xfrm>
            <a:off x="3849385" y="6319721"/>
            <a:ext cx="8178408" cy="3132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b="1" dirty="0">
                <a:solidFill>
                  <a:schemeClr val="bg1"/>
                </a:solidFill>
              </a:rPr>
              <a:t>© 2021 Optum, Inc. All rights reserved. Confidential property of Optum.</a:t>
            </a:r>
            <a:br>
              <a:rPr lang="en-US" sz="800" b="1" dirty="0">
                <a:solidFill>
                  <a:schemeClr val="bg1"/>
                </a:solidFill>
              </a:rPr>
            </a:br>
            <a:r>
              <a:rPr lang="en-US" sz="800" b="1" dirty="0">
                <a:solidFill>
                  <a:schemeClr val="bg1"/>
                </a:solidFill>
              </a:rPr>
              <a:t> Do not distribute or reproduce without express permission from Optum.</a:t>
            </a:r>
          </a:p>
        </p:txBody>
      </p:sp>
    </p:spTree>
    <p:extLst>
      <p:ext uri="{BB962C8B-B14F-4D97-AF65-F5344CB8AC3E}">
        <p14:creationId xmlns:p14="http://schemas.microsoft.com/office/powerpoint/2010/main" val="22574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E718C-08BC-4F00-BFEF-6E7CE61CA1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57767"/>
          </a:xfrm>
          <a:prstGeom prst="rect">
            <a:avLst/>
          </a:prstGeom>
        </p:spPr>
      </p:pic>
      <p:sp>
        <p:nvSpPr>
          <p:cNvPr id="9" name="Rectangle 8">
            <a:extLst>
              <a:ext uri="{FF2B5EF4-FFF2-40B4-BE49-F238E27FC236}">
                <a16:creationId xmlns:a16="http://schemas.microsoft.com/office/drawing/2014/main" id="{338ECFD1-D5BD-4070-AFF0-3D2AF2D113BB}"/>
              </a:ext>
            </a:extLst>
          </p:cNvPr>
          <p:cNvSpPr/>
          <p:nvPr/>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0" name="Picture 9" descr="Logo&#10;&#10;Description automatically generated">
            <a:extLst>
              <a:ext uri="{FF2B5EF4-FFF2-40B4-BE49-F238E27FC236}">
                <a16:creationId xmlns:a16="http://schemas.microsoft.com/office/drawing/2014/main" id="{8486DB11-6A9B-4A72-BB23-C6E3C64E1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
        <p:nvSpPr>
          <p:cNvPr id="11" name="Title 10"/>
          <p:cNvSpPr>
            <a:spLocks noGrp="1"/>
          </p:cNvSpPr>
          <p:nvPr>
            <p:ph type="title"/>
          </p:nvPr>
        </p:nvSpPr>
        <p:spPr/>
        <p:txBody>
          <a:bodyPr/>
          <a:lstStyle/>
          <a:p>
            <a:r>
              <a:rPr lang="en-US" dirty="0"/>
              <a:t>How Exams are Distributed</a:t>
            </a:r>
          </a:p>
        </p:txBody>
      </p:sp>
      <p:sp>
        <p:nvSpPr>
          <p:cNvPr id="2" name="Rectangle 1"/>
          <p:cNvSpPr/>
          <p:nvPr/>
        </p:nvSpPr>
        <p:spPr>
          <a:xfrm>
            <a:off x="387540" y="903432"/>
            <a:ext cx="5427334" cy="5139869"/>
          </a:xfrm>
          <a:prstGeom prst="rect">
            <a:avLst/>
          </a:prstGeom>
        </p:spPr>
        <p:txBody>
          <a:bodyPr wrap="square">
            <a:spAutoFit/>
          </a:bodyPr>
          <a:lstStyle/>
          <a:p>
            <a:pPr marL="342900" indent="-342900">
              <a:spcAft>
                <a:spcPts val="1200"/>
              </a:spcAft>
              <a:buFont typeface="Arial" panose="020B0604020202020204" pitchFamily="34" charset="0"/>
              <a:buChar char="•"/>
            </a:pPr>
            <a:r>
              <a:rPr lang="en-US" dirty="0"/>
              <a:t>The VBA has a system call ERRA which automatically splits up orders between the VA Medical Centers who perform C&amp;P and MDE contractors</a:t>
            </a:r>
          </a:p>
          <a:p>
            <a:pPr marL="342900" indent="-342900">
              <a:spcAft>
                <a:spcPts val="1200"/>
              </a:spcAft>
              <a:buFont typeface="Arial" panose="020B0604020202020204" pitchFamily="34" charset="0"/>
              <a:buChar char="•"/>
            </a:pPr>
            <a:r>
              <a:rPr lang="en-US" dirty="0"/>
              <a:t>The system can divert and disperse orders down to the DBQ level.</a:t>
            </a:r>
          </a:p>
          <a:p>
            <a:pPr marL="342900" indent="-342900">
              <a:spcAft>
                <a:spcPts val="1200"/>
              </a:spcAft>
              <a:buFont typeface="Arial" panose="020B0604020202020204" pitchFamily="34" charset="0"/>
              <a:buChar char="•"/>
            </a:pPr>
            <a:r>
              <a:rPr lang="en-US" dirty="0"/>
              <a:t>For Example: If a VAMC cannot do Mental Health C&amp;P any longer, any order with a mental health claim will be sent to a vendor</a:t>
            </a:r>
          </a:p>
          <a:p>
            <a:pPr marL="342900" indent="-342900">
              <a:spcAft>
                <a:spcPts val="1200"/>
              </a:spcAft>
              <a:buFont typeface="Arial" panose="020B0604020202020204" pitchFamily="34" charset="0"/>
              <a:buChar char="•"/>
            </a:pPr>
            <a:r>
              <a:rPr lang="en-US" dirty="0"/>
              <a:t>Vendors are not allowed to turn down an Order.  They can only request cancellation if it is outside the parameters of the Contract or the Veteran refuses.</a:t>
            </a:r>
          </a:p>
          <a:p>
            <a:pPr marL="342900" indent="-342900">
              <a:spcAft>
                <a:spcPts val="1200"/>
              </a:spcAft>
              <a:buFont typeface="Arial" panose="020B0604020202020204" pitchFamily="34" charset="0"/>
              <a:buChar char="•"/>
            </a:pPr>
            <a:r>
              <a:rPr lang="en-US" dirty="0"/>
              <a:t>Each vendor receives one-third of orders unless their performance is consistently below standards. </a:t>
            </a:r>
          </a:p>
        </p:txBody>
      </p:sp>
      <p:sp>
        <p:nvSpPr>
          <p:cNvPr id="12" name="Footer Placeholder 2">
            <a:extLst>
              <a:ext uri="{FF2B5EF4-FFF2-40B4-BE49-F238E27FC236}">
                <a16:creationId xmlns:a16="http://schemas.microsoft.com/office/drawing/2014/main" id="{9100ED59-E29F-4A0D-B72F-07ADC4D2653F}"/>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7871388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F1B5B3-99A3-4DC7-8ACE-D60BBA1F1D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11" name="Rectangle 10">
            <a:extLst>
              <a:ext uri="{FF2B5EF4-FFF2-40B4-BE49-F238E27FC236}">
                <a16:creationId xmlns:a16="http://schemas.microsoft.com/office/drawing/2014/main" id="{710329DA-A645-4D78-91C7-48E54ADC95F9}"/>
              </a:ext>
            </a:extLst>
          </p:cNvPr>
          <p:cNvSpPr/>
          <p:nvPr/>
        </p:nvSpPr>
        <p:spPr bwMode="gray">
          <a:xfrm>
            <a:off x="0" y="-233"/>
            <a:ext cx="11008425" cy="6858312"/>
          </a:xfrm>
          <a:prstGeom prst="rect">
            <a:avLst/>
          </a:prstGeom>
          <a:gradFill flip="none" rotWithShape="1">
            <a:gsLst>
              <a:gs pos="0">
                <a:srgbClr val="FFFFFF"/>
              </a:gs>
              <a:gs pos="56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2" name="Picture 11" descr="Logo&#10;&#10;Description automatically generated">
            <a:extLst>
              <a:ext uri="{FF2B5EF4-FFF2-40B4-BE49-F238E27FC236}">
                <a16:creationId xmlns:a16="http://schemas.microsoft.com/office/drawing/2014/main" id="{92E59C4A-BFD6-404D-B954-27206D34C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542" y="6333790"/>
            <a:ext cx="780511" cy="345154"/>
          </a:xfrm>
          <a:prstGeom prst="rect">
            <a:avLst/>
          </a:prstGeom>
        </p:spPr>
      </p:pic>
      <p:sp>
        <p:nvSpPr>
          <p:cNvPr id="2" name="Rectangle 1"/>
          <p:cNvSpPr/>
          <p:nvPr/>
        </p:nvSpPr>
        <p:spPr>
          <a:xfrm>
            <a:off x="387540" y="1258522"/>
            <a:ext cx="5708460" cy="4247317"/>
          </a:xfrm>
          <a:prstGeom prst="rect">
            <a:avLst/>
          </a:prstGeom>
        </p:spPr>
        <p:txBody>
          <a:bodyPr wrap="square">
            <a:spAutoFit/>
          </a:bodyPr>
          <a:lstStyle/>
          <a:p>
            <a:pPr marL="342900" indent="-342900">
              <a:buFont typeface="Arial" panose="020B0604020202020204" pitchFamily="34" charset="0"/>
              <a:buChar char="•"/>
            </a:pPr>
            <a:r>
              <a:rPr lang="en-US" dirty="0"/>
              <a:t>LHI is adding a text and email notification in advance of the phone call to increase the response rate.</a:t>
            </a:r>
          </a:p>
          <a:p>
            <a:pPr marL="342900" indent="-342900">
              <a:buFont typeface="Arial" panose="020B0604020202020204" pitchFamily="34" charset="0"/>
              <a:buChar char="•"/>
            </a:pPr>
            <a:endParaRPr lang="en-US" dirty="0"/>
          </a:p>
          <a:p>
            <a:pPr marL="285750" indent="-285750">
              <a:buFont typeface="Arial" panose="020B0604020202020204" pitchFamily="34" charset="0"/>
              <a:buChar char="•"/>
            </a:pPr>
            <a:r>
              <a:rPr lang="en-US" dirty="0">
                <a:cs typeface="Arial" panose="020B0604020202020204" pitchFamily="34" charset="0"/>
              </a:rPr>
              <a:t>LHI contacts the Veteran via telephone within three business days of receipt of the order. </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Notify the Veteran of the exam via telephone, electronically secure method, or a mailed postage-prepaid letter. </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Confirmation by letter dispatched to the Veteran at least five calendar days prior to the scheduled appointment. (VBA proposes this to go to 3 days)</a:t>
            </a:r>
          </a:p>
          <a:p>
            <a:endParaRPr lang="en-US" dirty="0">
              <a:solidFill>
                <a:srgbClr val="000000"/>
              </a:solidFill>
              <a:latin typeface="Calibri" panose="020F0502020204030204" pitchFamily="34" charset="0"/>
            </a:endParaRPr>
          </a:p>
        </p:txBody>
      </p:sp>
      <p:sp>
        <p:nvSpPr>
          <p:cNvPr id="3" name="Title 2">
            <a:extLst>
              <a:ext uri="{FF2B5EF4-FFF2-40B4-BE49-F238E27FC236}">
                <a16:creationId xmlns:a16="http://schemas.microsoft.com/office/drawing/2014/main" id="{97946F43-9105-4C45-9AB8-3C1D690B6E22}"/>
              </a:ext>
            </a:extLst>
          </p:cNvPr>
          <p:cNvSpPr>
            <a:spLocks noGrp="1"/>
          </p:cNvSpPr>
          <p:nvPr>
            <p:ph type="title"/>
          </p:nvPr>
        </p:nvSpPr>
        <p:spPr/>
        <p:txBody>
          <a:bodyPr/>
          <a:lstStyle/>
          <a:p>
            <a:r>
              <a:rPr lang="en-US" dirty="0"/>
              <a:t>Appointment Scheduling</a:t>
            </a:r>
          </a:p>
        </p:txBody>
      </p:sp>
      <p:sp>
        <p:nvSpPr>
          <p:cNvPr id="9" name="Footer Placeholder 2">
            <a:extLst>
              <a:ext uri="{FF2B5EF4-FFF2-40B4-BE49-F238E27FC236}">
                <a16:creationId xmlns:a16="http://schemas.microsoft.com/office/drawing/2014/main" id="{A7B52EF9-826D-487B-A95D-4E9720A053BF}"/>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Tree>
    <p:extLst>
      <p:ext uri="{BB962C8B-B14F-4D97-AF65-F5344CB8AC3E}">
        <p14:creationId xmlns:p14="http://schemas.microsoft.com/office/powerpoint/2010/main" val="376434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219" y="1512928"/>
            <a:ext cx="4986095" cy="3508653"/>
          </a:xfrm>
          <a:prstGeom prst="rect">
            <a:avLst/>
          </a:prstGeom>
        </p:spPr>
        <p:txBody>
          <a:bodyPr wrap="square">
            <a:spAutoFit/>
          </a:bodyPr>
          <a:lstStyle/>
          <a:p>
            <a:pPr marL="285750" indent="-285750">
              <a:buFont typeface="Arial" panose="020B0604020202020204" pitchFamily="34" charset="0"/>
              <a:buChar char="•"/>
            </a:pPr>
            <a:r>
              <a:rPr lang="en-US" dirty="0">
                <a:latin typeface="+mj-lt"/>
              </a:rPr>
              <a:t>Verbal confirmation of attendance to the appointment is acceptable in lieu of the five calendar days’ notice.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Written notice of the appointment by an electronic method (email or text) or a mailed postage-prepaid letter is always required.  LHI uses FedEx unless Vet has a PO Box.</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When no verbal confirmation is received, an appointment is scheduled and written notification sent</a:t>
            </a:r>
            <a:r>
              <a:rPr lang="en-US" sz="2400" dirty="0">
                <a:latin typeface="+mj-lt"/>
              </a:rPr>
              <a:t>.</a:t>
            </a:r>
          </a:p>
        </p:txBody>
      </p:sp>
      <p:pic>
        <p:nvPicPr>
          <p:cNvPr id="5" name="Picture 4"/>
          <p:cNvPicPr>
            <a:picLocks noChangeAspect="1"/>
          </p:cNvPicPr>
          <p:nvPr/>
        </p:nvPicPr>
        <p:blipFill>
          <a:blip r:embed="rId3"/>
          <a:stretch>
            <a:fillRect/>
          </a:stretch>
        </p:blipFill>
        <p:spPr>
          <a:xfrm>
            <a:off x="6792688" y="518001"/>
            <a:ext cx="4256316" cy="5271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a:extLst>
              <a:ext uri="{FF2B5EF4-FFF2-40B4-BE49-F238E27FC236}">
                <a16:creationId xmlns:a16="http://schemas.microsoft.com/office/drawing/2014/main" id="{208D75E9-72BD-42C2-9985-A1D701AE147F}"/>
              </a:ext>
            </a:extLst>
          </p:cNvPr>
          <p:cNvSpPr>
            <a:spLocks noGrp="1"/>
          </p:cNvSpPr>
          <p:nvPr>
            <p:ph type="title"/>
          </p:nvPr>
        </p:nvSpPr>
        <p:spPr/>
        <p:txBody>
          <a:bodyPr/>
          <a:lstStyle/>
          <a:p>
            <a:r>
              <a:rPr lang="en-US" dirty="0"/>
              <a:t>Appointment Scheduling (Continued)</a:t>
            </a:r>
          </a:p>
        </p:txBody>
      </p:sp>
      <p:sp>
        <p:nvSpPr>
          <p:cNvPr id="7" name="Footer Placeholder 2">
            <a:extLst>
              <a:ext uri="{FF2B5EF4-FFF2-40B4-BE49-F238E27FC236}">
                <a16:creationId xmlns:a16="http://schemas.microsoft.com/office/drawing/2014/main" id="{9391D721-3A4A-43E7-AF09-FCC1DA20EB32}"/>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sp>
        <p:nvSpPr>
          <p:cNvPr id="8" name="TextBox 7">
            <a:extLst>
              <a:ext uri="{FF2B5EF4-FFF2-40B4-BE49-F238E27FC236}">
                <a16:creationId xmlns:a16="http://schemas.microsoft.com/office/drawing/2014/main" id="{B14AE771-402A-43A7-B75F-7E16B99B4127}"/>
              </a:ext>
            </a:extLst>
          </p:cNvPr>
          <p:cNvSpPr txBox="1"/>
          <p:nvPr/>
        </p:nvSpPr>
        <p:spPr>
          <a:xfrm>
            <a:off x="6952783" y="5944047"/>
            <a:ext cx="3936126" cy="276999"/>
          </a:xfrm>
          <a:prstGeom prst="rect">
            <a:avLst/>
          </a:prstGeom>
          <a:noFill/>
        </p:spPr>
        <p:txBody>
          <a:bodyPr wrap="square" rtlCol="0">
            <a:spAutoFit/>
          </a:bodyPr>
          <a:lstStyle/>
          <a:p>
            <a:pPr algn="ctr"/>
            <a:r>
              <a:rPr lang="en-US" sz="1200" b="1" dirty="0"/>
              <a:t>Sample Appointment Confirmation Letter</a:t>
            </a:r>
          </a:p>
        </p:txBody>
      </p:sp>
    </p:spTree>
    <p:extLst>
      <p:ext uri="{BB962C8B-B14F-4D97-AF65-F5344CB8AC3E}">
        <p14:creationId xmlns:p14="http://schemas.microsoft.com/office/powerpoint/2010/main" val="428884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8D75E9-72BD-42C2-9985-A1D701AE147F}"/>
              </a:ext>
            </a:extLst>
          </p:cNvPr>
          <p:cNvSpPr>
            <a:spLocks noGrp="1"/>
          </p:cNvSpPr>
          <p:nvPr>
            <p:ph type="title"/>
          </p:nvPr>
        </p:nvSpPr>
        <p:spPr/>
        <p:txBody>
          <a:bodyPr/>
          <a:lstStyle/>
          <a:p>
            <a:r>
              <a:rPr lang="en-US" dirty="0"/>
              <a:t>Appointment Scheduling (Continued)</a:t>
            </a:r>
          </a:p>
        </p:txBody>
      </p:sp>
      <p:sp>
        <p:nvSpPr>
          <p:cNvPr id="7" name="Footer Placeholder 2">
            <a:extLst>
              <a:ext uri="{FF2B5EF4-FFF2-40B4-BE49-F238E27FC236}">
                <a16:creationId xmlns:a16="http://schemas.microsoft.com/office/drawing/2014/main" id="{9391D721-3A4A-43E7-AF09-FCC1DA20EB32}"/>
              </a:ext>
            </a:extLst>
          </p:cNvPr>
          <p:cNvSpPr>
            <a:spLocks noGrp="1"/>
          </p:cNvSpPr>
          <p:nvPr>
            <p:ph type="ftr" sz="quarter" idx="11"/>
          </p:nvPr>
        </p:nvSpPr>
        <p:spPr>
          <a:xfrm>
            <a:off x="3800476" y="6390198"/>
            <a:ext cx="8178408" cy="313241"/>
          </a:xfrm>
        </p:spPr>
        <p:txBody>
          <a:bodyPr/>
          <a:lstStyle/>
          <a:p>
            <a:pPr algn="r"/>
            <a:r>
              <a:rPr lang="en-US" dirty="0"/>
              <a:t>© 2021 Optum, Inc. All rights reserved. Confidential property of Optum. Do not distribute or reproduce without express permission from Optum.</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F1B30B40-48DF-4DC9-A350-DE753C6744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146" y="444384"/>
            <a:ext cx="3600269" cy="6085344"/>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B77B1D73-8E6C-425A-A787-95C46B0BAD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5017" y="439596"/>
            <a:ext cx="8113793" cy="6085344"/>
          </a:xfrm>
          <a:prstGeom prst="rect">
            <a:avLst/>
          </a:prstGeom>
        </p:spPr>
      </p:pic>
      <p:pic>
        <p:nvPicPr>
          <p:cNvPr id="11" name="Picture 10" descr="Graphical user interface, text, application, chat or text message&#10;&#10;Description automatically generated">
            <a:extLst>
              <a:ext uri="{FF2B5EF4-FFF2-40B4-BE49-F238E27FC236}">
                <a16:creationId xmlns:a16="http://schemas.microsoft.com/office/drawing/2014/main" id="{C5AC5FF5-DA4F-433C-8F6B-4A40216B4B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7324" y="430718"/>
            <a:ext cx="8113793" cy="6085344"/>
          </a:xfrm>
          <a:prstGeom prst="rect">
            <a:avLst/>
          </a:prstGeom>
        </p:spPr>
      </p:pic>
    </p:spTree>
    <p:extLst>
      <p:ext uri="{BB962C8B-B14F-4D97-AF65-F5344CB8AC3E}">
        <p14:creationId xmlns:p14="http://schemas.microsoft.com/office/powerpoint/2010/main" val="10690571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0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0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1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2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2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2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1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3.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a5e3a458-89fa-41b3-acf8-a6c400a3cc02"/>
  <p:tag name="MIO_UPDATE" val="True"/>
  <p:tag name="MIO_VERSION" val="21.09.2017 21:46:14"/>
  <p:tag name="MIO_DBID" val="105C9A49-0F00-47E0-A9B9-86E2A99454C8"/>
  <p:tag name="MIO_LASTDOWNLOADED" val="21.09.2017 21:46:14"/>
  <p:tag name="MIO_OBJECTNAME" val="Wide OptumBank#optumservebig"/>
  <p:tag name="MIO_LASTEDITORNAME" val="Charlotte Bartholomew"/>
  <p:tag name="MIO_LOGOPLACEHOLDER" val="true"/>
</p:tagLst>
</file>

<file path=ppt/tags/tag13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6.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3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3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39.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2.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4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5.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4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4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48.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49.xml><?xml version="1.0" encoding="utf-8"?>
<p:tagLst xmlns:a="http://schemas.openxmlformats.org/drawingml/2006/main" xmlns:r="http://schemas.openxmlformats.org/officeDocument/2006/relationships" xmlns:p="http://schemas.openxmlformats.org/presentationml/2006/main">
  <p:tag name="MIO_CD_LAYOUT_VALID_AREA" val="true"/>
  <p:tag name="MIO_SKIP_CDCHECK" val="True"/>
</p:tagLst>
</file>

<file path=ppt/tags/tag15.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5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51.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LOGOPLACEHOLDER" val="true"/>
</p:tagLst>
</file>

<file path=ppt/tags/tag15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3.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5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58.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a5e3a458-89fa-41b3-acf8-a6c400a3cc02"/>
  <p:tag name="MIO_UPDATE" val="True"/>
  <p:tag name="MIO_VERSION" val="21.09.2017 21:46:14"/>
  <p:tag name="MIO_DBID" val="105C9A49-0F00-47E0-A9B9-86E2A99454C8"/>
  <p:tag name="MIO_LASTDOWNLOADED" val="21.09.2017 21:46:14"/>
  <p:tag name="MIO_OBJECTNAME" val="Wide OptumBank#optumservebig"/>
  <p:tag name="MIO_LASTEDITORNAME" val="Charlotte Bartholomew"/>
  <p:tag name="MIO_LOGOPLACEHOLDER" val="true"/>
</p:tagLst>
</file>

<file path=ppt/tags/tag159.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62.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8.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1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15"/>
  <p:tag name="MIO_SHOW_DATE" val="False"/>
  <p:tag name="MIO_SHOW_FOOTER" val="False"/>
  <p:tag name="MIO_SHOW_PAGENUMBER" val="True"/>
  <p:tag name="MIO_AVOID_BLANK_LAYOUT" val="True"/>
  <p:tag name="MIO_CD_LAYOUT_VALID_AREA" val="False"/>
  <p:tag name="MIO_NUMBER_OF_VALID_LAYOUTS" val="40"/>
  <p:tag name="MIO_HDS" val="True"/>
  <p:tag name="MIO_SKIPVERSION" val="01.01.0001 00:00:00"/>
  <p:tag name="MIO_EKGUID" val="6a645508-c274-414b-b194-88fb038b781a"/>
  <p:tag name="MIO_UPDATE" val="True"/>
  <p:tag name="MIO_VERSION" val="10.06.2019 16:05:23"/>
  <p:tag name="MIO_DBID" val="105C9A49-0F00-47E0-A9B9-86E2A99454C8"/>
  <p:tag name="MIO_LASTDOWNLOADED" val="10.06.2019 16:05:26"/>
  <p:tag name="MIO_OBJECTNAME" val="Optum Wide"/>
  <p:tag name="MIO_LASTEDITORNAME" val="Charlotte Bartholomew"/>
  <p:tag name="MIO_CDID" val="451eeb19-c04f-4baa-b219-473a5b7aed7c"/>
</p:tagLst>
</file>

<file path=ppt/tags/tag2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1.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2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4.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25.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7.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Watermark;Add a watermark (examples: Confidential, Draft, Sample)"/>
  <p:tag name="MIO_USER_INPUT_OPTIONAL" val=" "/>
  <p:tag name="MIO_USER_INPUT_TEXT" val=" "/>
</p:tagLst>
</file>

<file path=ppt/tags/tag30.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31.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5.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7.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3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9.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0.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4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6.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a5e3a458-89fa-41b3-acf8-a6c400a3cc02"/>
  <p:tag name="MIO_UPDATE" val="True"/>
  <p:tag name="MIO_VERSION" val="21.09.2017 21:46:14"/>
  <p:tag name="MIO_DBID" val="105C9A49-0F00-47E0-A9B9-86E2A99454C8"/>
  <p:tag name="MIO_LASTDOWNLOADED" val="21.09.2017 21:46:14"/>
  <p:tag name="MIO_OBJECTNAME" val="Wide OptumBank#optumservebig"/>
  <p:tag name="MIO_LASTEDITORNAME" val="Charlotte Bartholomew"/>
  <p:tag name="MIO_LOGOPLACEHOLDER" val="true"/>
</p:tagLst>
</file>

<file path=ppt/tags/tag4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4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5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5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6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6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6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7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7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7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1.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3.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4.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5.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8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89.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xml><?xml version="1.0" encoding="utf-8"?>
<p:tagLst xmlns:a="http://schemas.openxmlformats.org/drawingml/2006/main" xmlns:r="http://schemas.openxmlformats.org/officeDocument/2006/relationships" xmlns:p="http://schemas.openxmlformats.org/presentationml/2006/main">
  <p:tag name="MIO_GUID" val="3261927d-0471-4463-81ef-8a6dd9bddb8e"/>
  <p:tag name="MIO_EKGUID" val="6b1c7343-057c-4d6f-8a09-1548f092e82a"/>
  <p:tag name="MIO_UPDATE" val="True"/>
  <p:tag name="MIO_VERSION" val="21.09.2017 21:47:07"/>
  <p:tag name="MIO_DBID" val="105C9A49-0F00-47E0-A9B9-86E2A99454C8"/>
  <p:tag name="MIO_LASTDOWNLOADED" val="21.09.2017 21:47:07"/>
  <p:tag name="MIO_OBJECTNAME" val="Wide OptumBank#optumservesmall"/>
  <p:tag name="MIO_LASTEDITORNAME" val="Charlotte Bartholomew"/>
  <p:tag name="MIO_LOGOPLACEHOLDER" val="true"/>
</p:tagLst>
</file>

<file path=ppt/tags/tag90.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2.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3.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6.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97.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9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99.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heme/theme1.xml><?xml version="1.0" encoding="utf-8"?>
<a:theme xmlns:a="http://schemas.openxmlformats.org/drawingml/2006/main" name="Default Theme">
  <a:themeElements>
    <a:clrScheme name="Optum - Empower">
      <a:dk1>
        <a:srgbClr val="55565A"/>
      </a:dk1>
      <a:lt1>
        <a:srgbClr val="FFFFFF"/>
      </a:lt1>
      <a:dk2>
        <a:srgbClr val="55565A"/>
      </a:dk2>
      <a:lt2>
        <a:srgbClr val="FFFFFF"/>
      </a:lt2>
      <a:accent1>
        <a:srgbClr val="E87722"/>
      </a:accent1>
      <a:accent2>
        <a:srgbClr val="EAAA00"/>
      </a:accent2>
      <a:accent3>
        <a:srgbClr val="63666A"/>
      </a:accent3>
      <a:accent4>
        <a:srgbClr val="888B8D"/>
      </a:accent4>
      <a:accent5>
        <a:srgbClr val="B1B3B3"/>
      </a:accent5>
      <a:accent6>
        <a:srgbClr val="D0D0CE"/>
      </a:accent6>
      <a:hlink>
        <a:srgbClr val="00549F"/>
      </a:hlink>
      <a:folHlink>
        <a:srgbClr val="0054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0"/>
          </a:spcBef>
          <a:spcAft>
            <a:spcPts val="0"/>
          </a:spcAft>
          <a:defRPr sz="1800" b="0" i="0" u="none" baseline="0" dirty="0" smtClean="0">
            <a:solidFill>
              <a:srgbClr val="FFFFFF"/>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rnd">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1" fontAlgn="auto" hangingPunct="1">
          <a:lnSpc>
            <a:spcPct val="90000"/>
          </a:lnSpc>
          <a:spcBef>
            <a:spcPts val="0"/>
          </a:spcBef>
          <a:spcAft>
            <a:spcPts val="400"/>
          </a:spcAft>
          <a:defRPr sz="1400" b="0" i="0" u="none" baseline="0" dirty="0" smtClean="0">
            <a:solidFill>
              <a:srgbClr val="55565A"/>
            </a:solidFill>
            <a:latin typeface="Arial"/>
          </a:defRPr>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thm15="http://schemas.microsoft.com/office/thememl/2012/main" name="Optum Template Widescreen - 2017 - 06.27.17.potx" id="{14CCB6DF-C717-4413-BCDA-15B71AA5CDD8}" vid="{817E4C5E-750D-4B97-8ADE-F637BD8C07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A0E948935A434892FD8163BECF83F6" ma:contentTypeVersion="6" ma:contentTypeDescription="Create a new document." ma:contentTypeScope="" ma:versionID="a421d3747ae910a003183c1b8eed63ed">
  <xsd:schema xmlns:xsd="http://www.w3.org/2001/XMLSchema" xmlns:xs="http://www.w3.org/2001/XMLSchema" xmlns:p="http://schemas.microsoft.com/office/2006/metadata/properties" xmlns:ns2="ed568fff-a469-49d2-9d95-2eeb3b24564b" xmlns:ns3="f019e831-552e-4fd5-abc5-9331f66fdbfd" targetNamespace="http://schemas.microsoft.com/office/2006/metadata/properties" ma:root="true" ma:fieldsID="50df0efb1f8cded60ecf1ffbcac3054e" ns2:_="" ns3:_="">
    <xsd:import namespace="ed568fff-a469-49d2-9d95-2eeb3b24564b"/>
    <xsd:import namespace="f019e831-552e-4fd5-abc5-9331f66fdb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568fff-a469-49d2-9d95-2eeb3b2456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19e831-552e-4fd5-abc5-9331f66fdbf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8018BB-EE58-4CF8-BBD4-DC1BBCD5BDF5}">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d568fff-a469-49d2-9d95-2eeb3b24564b"/>
    <ds:schemaRef ds:uri="http://purl.org/dc/terms/"/>
    <ds:schemaRef ds:uri="http://schemas.openxmlformats.org/package/2006/metadata/core-properties"/>
    <ds:schemaRef ds:uri="f019e831-552e-4fd5-abc5-9331f66fdbfd"/>
    <ds:schemaRef ds:uri="http://www.w3.org/XML/1998/namespace"/>
  </ds:schemaRefs>
</ds:datastoreItem>
</file>

<file path=customXml/itemProps2.xml><?xml version="1.0" encoding="utf-8"?>
<ds:datastoreItem xmlns:ds="http://schemas.openxmlformats.org/officeDocument/2006/customXml" ds:itemID="{A45FBFD4-ADD5-43F3-8E94-56EB850FE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568fff-a469-49d2-9d95-2eeb3b24564b"/>
    <ds:schemaRef ds:uri="f019e831-552e-4fd5-abc5-9331f66fd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70E35A-06B4-41F5-A2B9-BB56E3CCC2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13543</TotalTime>
  <Words>2292</Words>
  <Application>Microsoft Office PowerPoint</Application>
  <PresentationFormat>Widescreen</PresentationFormat>
  <Paragraphs>217</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 New</vt:lpstr>
      <vt:lpstr>Symbol</vt:lpstr>
      <vt:lpstr>Default Theme</vt:lpstr>
      <vt:lpstr>Veteran Benefits Administration  Medical Disability Examinations  (VBA MDE 2)</vt:lpstr>
      <vt:lpstr>PowerPoint Presentation</vt:lpstr>
      <vt:lpstr>Who We Are</vt:lpstr>
      <vt:lpstr>MDE 2 Program Overview</vt:lpstr>
      <vt:lpstr>Compensation and Pension Exams</vt:lpstr>
      <vt:lpstr>How Exams are Distributed</vt:lpstr>
      <vt:lpstr>Appointment Scheduling</vt:lpstr>
      <vt:lpstr>Appointment Scheduling (Continued)</vt:lpstr>
      <vt:lpstr>Appointment Scheduling (Continued)</vt:lpstr>
      <vt:lpstr>Order Timeline (Normal Operations)</vt:lpstr>
      <vt:lpstr>Reschedules </vt:lpstr>
      <vt:lpstr>Failure to Report</vt:lpstr>
      <vt:lpstr>Special Orders</vt:lpstr>
      <vt:lpstr>Pandemic Impacts</vt:lpstr>
      <vt:lpstr>Veteran Travel</vt:lpstr>
      <vt:lpstr>Service Delivery Methods</vt:lpstr>
      <vt:lpstr>OSHS Mobile Units</vt:lpstr>
      <vt:lpstr>Completed Exams </vt:lpstr>
      <vt:lpstr>Driving Positive Outcomes for our Veterans </vt:lpstr>
      <vt:lpstr>PowerPoint Presentation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Bartholomew</dc:creator>
  <cp:lastModifiedBy>Foster, Thomas J</cp:lastModifiedBy>
  <cp:revision>148</cp:revision>
  <cp:lastPrinted>2020-08-12T20:04:40Z</cp:lastPrinted>
  <dcterms:created xsi:type="dcterms:W3CDTF">2019-06-11T18:23:50Z</dcterms:created>
  <dcterms:modified xsi:type="dcterms:W3CDTF">2021-11-12T14:42:02Z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0x0101007BA0E948935A434892FD8163BECF83F6</vt:lpwstr>
  </property>
</Properties>
</file>