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95" r:id="rId3"/>
  </p:sldMasterIdLst>
  <p:notesMasterIdLst>
    <p:notesMasterId r:id="rId110"/>
  </p:notesMasterIdLst>
  <p:handoutMasterIdLst>
    <p:handoutMasterId r:id="rId111"/>
  </p:handoutMasterIdLst>
  <p:sldIdLst>
    <p:sldId id="256" r:id="rId4"/>
    <p:sldId id="264" r:id="rId5"/>
    <p:sldId id="265" r:id="rId6"/>
    <p:sldId id="266" r:id="rId7"/>
    <p:sldId id="347" r:id="rId8"/>
    <p:sldId id="272" r:id="rId9"/>
    <p:sldId id="273" r:id="rId10"/>
    <p:sldId id="344" r:id="rId11"/>
    <p:sldId id="345" r:id="rId12"/>
    <p:sldId id="348" r:id="rId13"/>
    <p:sldId id="349" r:id="rId14"/>
    <p:sldId id="409" r:id="rId15"/>
    <p:sldId id="410" r:id="rId16"/>
    <p:sldId id="350" r:id="rId17"/>
    <p:sldId id="425" r:id="rId18"/>
    <p:sldId id="427" r:id="rId19"/>
    <p:sldId id="432" r:id="rId20"/>
    <p:sldId id="433" r:id="rId21"/>
    <p:sldId id="434" r:id="rId22"/>
    <p:sldId id="360" r:id="rId23"/>
    <p:sldId id="277" r:id="rId24"/>
    <p:sldId id="278" r:id="rId25"/>
    <p:sldId id="280" r:id="rId26"/>
    <p:sldId id="341" r:id="rId27"/>
    <p:sldId id="315" r:id="rId28"/>
    <p:sldId id="343" r:id="rId29"/>
    <p:sldId id="342" r:id="rId30"/>
    <p:sldId id="316" r:id="rId31"/>
    <p:sldId id="291" r:id="rId32"/>
    <p:sldId id="361" r:id="rId33"/>
    <p:sldId id="295" r:id="rId34"/>
    <p:sldId id="367" r:id="rId35"/>
    <p:sldId id="368" r:id="rId36"/>
    <p:sldId id="369" r:id="rId37"/>
    <p:sldId id="370" r:id="rId38"/>
    <p:sldId id="371" r:id="rId39"/>
    <p:sldId id="428" r:id="rId40"/>
    <p:sldId id="429" r:id="rId41"/>
    <p:sldId id="430" r:id="rId42"/>
    <p:sldId id="431" r:id="rId43"/>
    <p:sldId id="298" r:id="rId44"/>
    <p:sldId id="299" r:id="rId45"/>
    <p:sldId id="372" r:id="rId46"/>
    <p:sldId id="373" r:id="rId47"/>
    <p:sldId id="374" r:id="rId48"/>
    <p:sldId id="375" r:id="rId49"/>
    <p:sldId id="301" r:id="rId50"/>
    <p:sldId id="394" r:id="rId51"/>
    <p:sldId id="303" r:id="rId52"/>
    <p:sldId id="304" r:id="rId53"/>
    <p:sldId id="376" r:id="rId54"/>
    <p:sldId id="377" r:id="rId55"/>
    <p:sldId id="378" r:id="rId56"/>
    <p:sldId id="379" r:id="rId57"/>
    <p:sldId id="395" r:id="rId58"/>
    <p:sldId id="380" r:id="rId59"/>
    <p:sldId id="381" r:id="rId60"/>
    <p:sldId id="386" r:id="rId61"/>
    <p:sldId id="387" r:id="rId62"/>
    <p:sldId id="388" r:id="rId63"/>
    <p:sldId id="389" r:id="rId64"/>
    <p:sldId id="318" r:id="rId65"/>
    <p:sldId id="385" r:id="rId66"/>
    <p:sldId id="384" r:id="rId67"/>
    <p:sldId id="392" r:id="rId68"/>
    <p:sldId id="393" r:id="rId69"/>
    <p:sldId id="317" r:id="rId70"/>
    <p:sldId id="322" r:id="rId71"/>
    <p:sldId id="436" r:id="rId72"/>
    <p:sldId id="437" r:id="rId73"/>
    <p:sldId id="332" r:id="rId74"/>
    <p:sldId id="337" r:id="rId75"/>
    <p:sldId id="263" r:id="rId76"/>
    <p:sldId id="438" r:id="rId77"/>
    <p:sldId id="325" r:id="rId78"/>
    <p:sldId id="396" r:id="rId79"/>
    <p:sldId id="400" r:id="rId80"/>
    <p:sldId id="397" r:id="rId81"/>
    <p:sldId id="398" r:id="rId82"/>
    <p:sldId id="399" r:id="rId83"/>
    <p:sldId id="401" r:id="rId84"/>
    <p:sldId id="402" r:id="rId85"/>
    <p:sldId id="403" r:id="rId86"/>
    <p:sldId id="405" r:id="rId87"/>
    <p:sldId id="406" r:id="rId88"/>
    <p:sldId id="326" r:id="rId89"/>
    <p:sldId id="407" r:id="rId90"/>
    <p:sldId id="408" r:id="rId91"/>
    <p:sldId id="327" r:id="rId92"/>
    <p:sldId id="418" r:id="rId93"/>
    <p:sldId id="329" r:id="rId94"/>
    <p:sldId id="411" r:id="rId95"/>
    <p:sldId id="412" r:id="rId96"/>
    <p:sldId id="415" r:id="rId97"/>
    <p:sldId id="417" r:id="rId98"/>
    <p:sldId id="414" r:id="rId99"/>
    <p:sldId id="421" r:id="rId100"/>
    <p:sldId id="419" r:id="rId101"/>
    <p:sldId id="420" r:id="rId102"/>
    <p:sldId id="422" r:id="rId103"/>
    <p:sldId id="330" r:id="rId104"/>
    <p:sldId id="423" r:id="rId105"/>
    <p:sldId id="424" r:id="rId106"/>
    <p:sldId id="439" r:id="rId107"/>
    <p:sldId id="440" r:id="rId108"/>
    <p:sldId id="441"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9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732EED-F5DD-4614-946B-E78BE3EBD0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Presumptive Conditions - VonLoh</a:t>
            </a:r>
          </a:p>
        </p:txBody>
      </p:sp>
      <p:sp>
        <p:nvSpPr>
          <p:cNvPr id="4" name="Footer Placeholder 3">
            <a:extLst>
              <a:ext uri="{FF2B5EF4-FFF2-40B4-BE49-F238E27FC236}">
                <a16:creationId xmlns:a16="http://schemas.microsoft.com/office/drawing/2014/main" id="{5BC083DC-5DC8-4DC6-9605-6E40AE537E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Presumptive Conditions - VonLoh</a:t>
            </a:r>
          </a:p>
        </p:txBody>
      </p:sp>
      <p:sp>
        <p:nvSpPr>
          <p:cNvPr id="5" name="Slide Number Placeholder 4">
            <a:extLst>
              <a:ext uri="{FF2B5EF4-FFF2-40B4-BE49-F238E27FC236}">
                <a16:creationId xmlns:a16="http://schemas.microsoft.com/office/drawing/2014/main" id="{16FEF4DF-AC1E-4FED-8E5D-D3B0054902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DE2171-851F-4839-90C5-C3958356D2AB}" type="slidenum">
              <a:rPr lang="en-US" smtClean="0"/>
              <a:t>‹#›</a:t>
            </a:fld>
            <a:endParaRPr lang="en-US"/>
          </a:p>
        </p:txBody>
      </p:sp>
    </p:spTree>
    <p:extLst>
      <p:ext uri="{BB962C8B-B14F-4D97-AF65-F5344CB8AC3E}">
        <p14:creationId xmlns:p14="http://schemas.microsoft.com/office/powerpoint/2010/main" val="2304498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CB3563-B21F-4472-A953-CA98BFE318F2}"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36D78-C19F-4765-8B7F-2FE8BFF07D6C}" type="slidenum">
              <a:rPr lang="en-US" smtClean="0"/>
              <a:t>‹#›</a:t>
            </a:fld>
            <a:endParaRPr lang="en-US"/>
          </a:p>
        </p:txBody>
      </p:sp>
    </p:spTree>
    <p:extLst>
      <p:ext uri="{BB962C8B-B14F-4D97-AF65-F5344CB8AC3E}">
        <p14:creationId xmlns:p14="http://schemas.microsoft.com/office/powerpoint/2010/main" val="83041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3236"/>
            <a:ext cx="10515600" cy="48820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E2FB73DA-5FDE-45B5-BAA4-C61223CC44F6}" type="slidenum">
              <a:rPr lang="en-US" smtClean="0"/>
              <a:pPr/>
              <a:t>‹#›</a:t>
            </a:fld>
            <a:endParaRPr lang="en-US" dirty="0"/>
          </a:p>
        </p:txBody>
      </p:sp>
      <p:sp>
        <p:nvSpPr>
          <p:cNvPr id="9"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006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2140405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9197187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2998268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7374319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56319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279835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329032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807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6486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15360499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8073"/>
            <a:ext cx="5156200" cy="480825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8073"/>
            <a:ext cx="5156200" cy="479032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
        <p:nvSpPr>
          <p:cNvPr id="10"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466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FB73DA-5FDE-45B5-BAA4-C61223CC44F6}" type="slidenum">
              <a:rPr lang="en-US" smtClean="0"/>
              <a:pPr/>
              <a:t>‹#›</a:t>
            </a:fld>
            <a:endParaRPr lang="en-US" dirty="0"/>
          </a:p>
        </p:txBody>
      </p:sp>
    </p:spTree>
    <p:extLst>
      <p:ext uri="{BB962C8B-B14F-4D97-AF65-F5344CB8AC3E}">
        <p14:creationId xmlns:p14="http://schemas.microsoft.com/office/powerpoint/2010/main" val="813692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64735143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Tree>
    <p:extLst>
      <p:ext uri="{BB962C8B-B14F-4D97-AF65-F5344CB8AC3E}">
        <p14:creationId xmlns:p14="http://schemas.microsoft.com/office/powerpoint/2010/main" val="3237679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11794586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Tree>
    <p:extLst>
      <p:ext uri="{BB962C8B-B14F-4D97-AF65-F5344CB8AC3E}">
        <p14:creationId xmlns:p14="http://schemas.microsoft.com/office/powerpoint/2010/main" val="647087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49136795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77374854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31578512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54827114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32566963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3681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40861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04704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8568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
        <p:nvSpPr>
          <p:cNvPr id="8"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9217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621422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163452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743380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47695533"/>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2.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2400">
                <a:solidFill>
                  <a:schemeClr val="tx1">
                    <a:tint val="75000"/>
                  </a:schemeClr>
                </a:solidFill>
                <a:latin typeface="Times New Roman" panose="02020603050405020304" pitchFamily="18" charset="0"/>
                <a:cs typeface="Times New Roman" panose="02020603050405020304" pitchFamily="18" charset="0"/>
              </a:defRPr>
            </a:lvl1pPr>
          </a:lstStyle>
          <a:p>
            <a:fld id="{60B18D57-13A5-4968-950D-8FEF41FA4399}" type="slidenum">
              <a:rPr lang="en-US" smtClean="0"/>
              <a:pPr/>
              <a:t>‹#›</a:t>
            </a:fld>
            <a:endParaRPr lang="en-US" dirty="0"/>
          </a:p>
        </p:txBody>
      </p:sp>
      <p:cxnSp>
        <p:nvCxnSpPr>
          <p:cNvPr id="5" name="Straight Connector 4"/>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2365841268"/>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80" r:id="rId3"/>
    <p:sldLayoutId id="2147483681" r:id="rId4"/>
    <p:sldLayoutId id="2147483678" r:id="rId5"/>
  </p:sldLayoutIdLst>
  <p:hf hdr="0" ftr="0" dt="0"/>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61721E30-9B9F-4056-AAB7-F01C302870DD}"/>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EA8A9B9-3EA4-4FB1-B5F8-CE3D71FFEBA2}"/>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9" name="Picture 8">
            <a:extLst>
              <a:ext uri="{FF2B5EF4-FFF2-40B4-BE49-F238E27FC236}">
                <a16:creationId xmlns:a16="http://schemas.microsoft.com/office/drawing/2014/main" id="{0DFBEADA-E7A3-4A7F-B4EA-86ED68BDBF8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472535" y="623549"/>
            <a:ext cx="4659333" cy="1221785"/>
          </a:xfrm>
          <a:prstGeom prst="rect">
            <a:avLst/>
          </a:prstGeom>
        </p:spPr>
      </p:pic>
    </p:spTree>
    <p:extLst>
      <p:ext uri="{BB962C8B-B14F-4D97-AF65-F5344CB8AC3E}">
        <p14:creationId xmlns:p14="http://schemas.microsoft.com/office/powerpoint/2010/main" val="36157653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70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18D57-13A5-4968-950D-8FEF41FA4399}" type="slidenum">
              <a:rPr lang="en-US" smtClean="0"/>
              <a:pPr/>
              <a:t>‹#›</a:t>
            </a:fld>
            <a:endParaRPr lang="en-US" dirty="0"/>
          </a:p>
        </p:txBody>
      </p:sp>
      <p:sp>
        <p:nvSpPr>
          <p:cNvPr id="7" name="Rectangle 6">
            <a:extLst>
              <a:ext uri="{FF2B5EF4-FFF2-40B4-BE49-F238E27FC236}">
                <a16:creationId xmlns:a16="http://schemas.microsoft.com/office/drawing/2014/main" id="{84E0B0E6-0A13-4081-9378-732E27A4C1B1}"/>
              </a:ext>
            </a:extLst>
          </p:cNvPr>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id="{A3EF9BDF-0C71-479B-B63C-04C75A06FD55}"/>
              </a:ext>
            </a:extLst>
          </p:cNvPr>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7391AEA-4525-4ABE-BA7A-53FECBC9542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27295372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www.va.gov/disability/eligibilty" TargetMode="External"/><Relationship Id="rId2" Type="http://schemas.openxmlformats.org/officeDocument/2006/relationships/hyperlink" Target="https://www.publichealth.va.gov/exposures" TargetMode="External"/><Relationship Id="rId1" Type="http://schemas.openxmlformats.org/officeDocument/2006/relationships/slideLayout" Target="../slideLayouts/slideLayout24.xml"/><Relationship Id="rId5" Type="http://schemas.openxmlformats.org/officeDocument/2006/relationships/hyperlink" Target="https://www.mayoclinic.org/" TargetMode="External"/><Relationship Id="rId4" Type="http://schemas.openxmlformats.org/officeDocument/2006/relationships/hyperlink" Target="https://www.va.gov/"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www.ecfr.gov/cgi-bin/text-idx?SID=72cccb9bd250c57ab3d4151626f96d17&amp;mc=true&amp;node=se38.1.3_1320&amp;rgn=div8" TargetMode="External"/><Relationship Id="rId2" Type="http://schemas.openxmlformats.org/officeDocument/2006/relationships/hyperlink" Target="https://www.ecfr.gov/cgi-bin/text-idx?SID=a88986ca8f9a29e8af73cdffa7bc08f9&amp;node=se38.1.3_1114&amp;rgn=div8"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www.publichealth.va.gov/exposures/health-concerns.asp" TargetMode="External"/><Relationship Id="rId2" Type="http://schemas.openxmlformats.org/officeDocument/2006/relationships/hyperlink" Target="https://www.publichealth.va.gov/exposures/benefits/registry-evaluation.asp" TargetMode="External"/><Relationship Id="rId1" Type="http://schemas.openxmlformats.org/officeDocument/2006/relationships/slideLayout" Target="../slideLayouts/slideLayout31.xml"/><Relationship Id="rId4" Type="http://schemas.openxmlformats.org/officeDocument/2006/relationships/hyperlink" Target="https://www.publichealth.va.gov/exposures/lead-coordinators.asp"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s://www.publichealth.va.gov/exposures/radiation/index.asp" TargetMode="External"/><Relationship Id="rId2" Type="http://schemas.openxmlformats.org/officeDocument/2006/relationships/hyperlink" Target="https://www.publichealth.va.gov/exposures/categories/chemicals.asp" TargetMode="External"/><Relationship Id="rId1" Type="http://schemas.openxmlformats.org/officeDocument/2006/relationships/slideLayout" Target="../slideLayouts/slideLayout24.xml"/><Relationship Id="rId6" Type="http://schemas.openxmlformats.org/officeDocument/2006/relationships/hyperlink" Target="https://www.publichealth.va.gov/exposures/categories/warfare-agents.asp" TargetMode="External"/><Relationship Id="rId5" Type="http://schemas.openxmlformats.org/officeDocument/2006/relationships/hyperlink" Target="https://www.publichealth.va.gov/exposures/categories/occupational-hazards.asp" TargetMode="External"/><Relationship Id="rId4" Type="http://schemas.openxmlformats.org/officeDocument/2006/relationships/hyperlink" Target="https://www.publichealth.va.gov/exposures/categories/air-pollutants.asp"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hyperlink" Target="https://www.publichealth.va.gov/exposures/agentorange/locations/residue-c123-aircraft/index.asp" TargetMode="Externa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hyperlink" Target="https://gcc02.safelinks.protection.outlook.com/?url=https%3A%2F%2Fwww.publichealth.va.gov%2Fexposures%2Fagentorange%2Fconditions%2Findex.asp&amp;data=04%7C01%7Clwangen%40nd.gov%7Cb5fe046aa10c4aabe15108d8b26a83ff%7C2dea0464da514a88bae2b3db94bc0c54%7C0%7C0%7C637455517853272859%7CUnknown%7CTWFpbGZsb3d8eyJWIjoiMC4wLjAwMDAiLCJQIjoiV2luMzIiLCJBTiI6Ik1haWwiLCJXVCI6Mn0%3D%7C1000&amp;sdata=Kcbb3JjqxbienHVSqlmYX8ENez%2F7Bn2uOFL5Y4V7akg%3D&amp;reserved=0" TargetMode="External"/><Relationship Id="rId2" Type="http://schemas.openxmlformats.org/officeDocument/2006/relationships/hyperlink" Target="https://www.congress.gov/bill/116th-congress/house-bill/6395" TargetMode="Externa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hyperlink" Target="https://www.law.cornell.edu/cfr/text/38/3.816#c_3" TargetMode="External"/><Relationship Id="rId2" Type="http://schemas.openxmlformats.org/officeDocument/2006/relationships/hyperlink" Target="https://www.law.cornell.edu/definitions/index.php?width=840&amp;height=800&amp;iframe=true&amp;def_id=84d16213f97d4c0a3e287921ccf4377b&amp;term_occur=999&amp;term_src=Title:38:Chapter:I:Part:3:Subpart:A:Subjgrp:78:3.816" TargetMode="Externa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hyperlink" Target="https://www.va.gov/disability/eligibilty" TargetMode="External"/><Relationship Id="rId2" Type="http://schemas.openxmlformats.org/officeDocument/2006/relationships/hyperlink" Target="https://www.publichealth.va.gov/exposures" TargetMode="External"/><Relationship Id="rId1" Type="http://schemas.openxmlformats.org/officeDocument/2006/relationships/slideLayout" Target="../slideLayouts/slideLayout24.xml"/><Relationship Id="rId5" Type="http://schemas.openxmlformats.org/officeDocument/2006/relationships/hyperlink" Target="https://www.mayoclinic.org" TargetMode="External"/><Relationship Id="rId4" Type="http://schemas.openxmlformats.org/officeDocument/2006/relationships/hyperlink" Target="https://www.va.gov"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hyperlink" Target="https://www.publichealth.va.gov/exposures/toxic_fragments/index.asp" TargetMode="Externa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hyperlink" Target="https://www.atsdr.cdc.gov/toxfaqs/tfacts21.pdf" TargetMode="External"/><Relationship Id="rId2" Type="http://schemas.openxmlformats.org/officeDocument/2006/relationships/hyperlink" Target="https://www.atsdr.cdc.gov/toxfaqs/tfacts3.pdf" TargetMode="External"/><Relationship Id="rId1" Type="http://schemas.openxmlformats.org/officeDocument/2006/relationships/slideLayout" Target="../slideLayouts/slideLayout24.xml"/><Relationship Id="rId6" Type="http://schemas.openxmlformats.org/officeDocument/2006/relationships/hyperlink" Target="https://www.atsdr.cdc.gov/toxfaqs/tfacts71.pdf" TargetMode="External"/><Relationship Id="rId5" Type="http://schemas.openxmlformats.org/officeDocument/2006/relationships/hyperlink" Target="https://www.atsdr.cdc.gov/toxfaqs/tfacts19.pdf" TargetMode="External"/><Relationship Id="rId4" Type="http://schemas.openxmlformats.org/officeDocument/2006/relationships/hyperlink" Target="https://www.atsdr.cdc.gov/toxfaqs/tfacts18.pdf"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75072" y="2517827"/>
            <a:ext cx="6067099" cy="2308324"/>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Presumptive Conditions due to Toxic Exposure Part 1</a:t>
            </a:r>
          </a:p>
        </p:txBody>
      </p:sp>
      <p:sp>
        <p:nvSpPr>
          <p:cNvPr id="5" name="TextBox 4"/>
          <p:cNvSpPr txBox="1"/>
          <p:nvPr/>
        </p:nvSpPr>
        <p:spPr>
          <a:xfrm>
            <a:off x="6832718" y="5331347"/>
            <a:ext cx="4434035" cy="954107"/>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By Vicki Von Loh</a:t>
            </a:r>
          </a:p>
          <a:p>
            <a:pPr algn="r"/>
            <a:r>
              <a:rPr lang="en-US" sz="2800" dirty="0">
                <a:latin typeface="Times New Roman" panose="02020603050405020304" pitchFamily="18" charset="0"/>
                <a:cs typeface="Times New Roman" panose="02020603050405020304" pitchFamily="18" charset="0"/>
              </a:rPr>
              <a:t>November 2021</a:t>
            </a:r>
          </a:p>
        </p:txBody>
      </p:sp>
    </p:spTree>
    <p:extLst>
      <p:ext uri="{BB962C8B-B14F-4D97-AF65-F5344CB8AC3E}">
        <p14:creationId xmlns:p14="http://schemas.microsoft.com/office/powerpoint/2010/main" val="130789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87412-F33E-234F-BE94-95827603B5C6}"/>
              </a:ext>
            </a:extLst>
          </p:cNvPr>
          <p:cNvSpPr>
            <a:spLocks noGrp="1"/>
          </p:cNvSpPr>
          <p:nvPr>
            <p:ph type="title"/>
          </p:nvPr>
        </p:nvSpPr>
        <p:spPr>
          <a:xfrm>
            <a:off x="0" y="0"/>
            <a:ext cx="10515600" cy="1325563"/>
          </a:xfrm>
        </p:spPr>
        <p:txBody>
          <a:bodyPr/>
          <a:lstStyle/>
          <a:p>
            <a:r>
              <a:rPr lang="en-US" dirty="0"/>
              <a:t>VA Airborne Hazards and Open Burn Pit Registry Eligibility</a:t>
            </a:r>
          </a:p>
        </p:txBody>
      </p:sp>
      <p:sp>
        <p:nvSpPr>
          <p:cNvPr id="2" name="Slide Number Placeholder 1">
            <a:extLst>
              <a:ext uri="{FF2B5EF4-FFF2-40B4-BE49-F238E27FC236}">
                <a16:creationId xmlns:a16="http://schemas.microsoft.com/office/drawing/2014/main" id="{E430CAD0-D112-ED44-9414-6C4BB537A5C4}"/>
              </a:ext>
            </a:extLst>
          </p:cNvPr>
          <p:cNvSpPr>
            <a:spLocks noGrp="1"/>
          </p:cNvSpPr>
          <p:nvPr>
            <p:ph type="sldNum" sz="quarter" idx="12"/>
          </p:nvPr>
        </p:nvSpPr>
        <p:spPr/>
        <p:txBody>
          <a:bodyPr/>
          <a:lstStyle/>
          <a:p>
            <a:fld id="{60B18D57-13A5-4968-950D-8FEF41FA4399}" type="slidenum">
              <a:rPr lang="en-US" smtClean="0"/>
              <a:t>10</a:t>
            </a:fld>
            <a:endParaRPr lang="en-US" dirty="0"/>
          </a:p>
        </p:txBody>
      </p:sp>
      <p:sp>
        <p:nvSpPr>
          <p:cNvPr id="5" name="TextBox 4">
            <a:extLst>
              <a:ext uri="{FF2B5EF4-FFF2-40B4-BE49-F238E27FC236}">
                <a16:creationId xmlns:a16="http://schemas.microsoft.com/office/drawing/2014/main" id="{FA4B74AD-659C-D346-B0E2-FB2D5422EA91}"/>
              </a:ext>
            </a:extLst>
          </p:cNvPr>
          <p:cNvSpPr txBox="1"/>
          <p:nvPr/>
        </p:nvSpPr>
        <p:spPr>
          <a:xfrm>
            <a:off x="679269" y="1417572"/>
            <a:ext cx="10903131" cy="3785652"/>
          </a:xfrm>
          <a:prstGeom prst="rect">
            <a:avLst/>
          </a:prstGeom>
          <a:noFill/>
        </p:spPr>
        <p:txBody>
          <a:bodyPr wrap="square">
            <a:spAutoFit/>
          </a:bodyPr>
          <a:lstStyle/>
          <a:p>
            <a:pPr algn="l"/>
            <a:endParaRPr lang="en-US" sz="2400" dirty="0">
              <a:solidFill>
                <a:srgbClr val="003F72"/>
              </a:solidFill>
              <a:latin typeface="Georgia" panose="02040502050405020303" pitchFamily="18" charset="0"/>
            </a:endParaRPr>
          </a:p>
          <a:p>
            <a:pPr algn="l"/>
            <a:r>
              <a:rPr lang="en-US" sz="2400" dirty="0">
                <a:solidFill>
                  <a:srgbClr val="2E2E2E"/>
                </a:solidFill>
                <a:latin typeface="Arial" panose="020B0604020202020204" pitchFamily="34" charset="0"/>
              </a:rPr>
              <a:t>VA established the Airborne Hazards and Open Burn Pit Registry (AHOBPR) in 2014 to help put data to work for Veterans through research about potential health effects of airborne hazard exposures. </a:t>
            </a:r>
            <a:br>
              <a:rPr lang="en-US" sz="2400" dirty="0">
                <a:solidFill>
                  <a:srgbClr val="2E2E2E"/>
                </a:solidFill>
                <a:latin typeface="Arial" panose="020B0604020202020204" pitchFamily="34" charset="0"/>
              </a:rPr>
            </a:br>
            <a:br>
              <a:rPr lang="en-US" sz="2400" dirty="0">
                <a:solidFill>
                  <a:srgbClr val="2E2E2E"/>
                </a:solidFill>
                <a:latin typeface="Arial" panose="020B0604020202020204" pitchFamily="34" charset="0"/>
              </a:rPr>
            </a:br>
            <a:r>
              <a:rPr lang="en-US" sz="2400" dirty="0">
                <a:solidFill>
                  <a:srgbClr val="2E2E2E"/>
                </a:solidFill>
                <a:latin typeface="Arial" panose="020B0604020202020204" pitchFamily="34" charset="0"/>
              </a:rPr>
              <a:t>By joining the registry, information can be provided to help VA better understand whether long-term health conditions may be related to these exposures. Even if service members have not experienced any symptoms or illnesses believed to be related to exposures during military service, their participation in the registry could help VA provide better care to all Veterans.</a:t>
            </a:r>
          </a:p>
        </p:txBody>
      </p:sp>
    </p:spTree>
    <p:extLst>
      <p:ext uri="{BB962C8B-B14F-4D97-AF65-F5344CB8AC3E}">
        <p14:creationId xmlns:p14="http://schemas.microsoft.com/office/powerpoint/2010/main" val="3419292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0D76CA-2395-4C43-A668-A135C2273B2F}"/>
              </a:ext>
            </a:extLst>
          </p:cNvPr>
          <p:cNvSpPr>
            <a:spLocks noGrp="1"/>
          </p:cNvSpPr>
          <p:nvPr>
            <p:ph type="sldNum" sz="quarter" idx="12"/>
          </p:nvPr>
        </p:nvSpPr>
        <p:spPr/>
        <p:txBody>
          <a:bodyPr/>
          <a:lstStyle/>
          <a:p>
            <a:fld id="{60B18D57-13A5-4968-950D-8FEF41FA4399}" type="slidenum">
              <a:rPr lang="en-US" smtClean="0"/>
              <a:t>100</a:t>
            </a:fld>
            <a:endParaRPr lang="en-US" dirty="0"/>
          </a:p>
        </p:txBody>
      </p:sp>
      <p:sp>
        <p:nvSpPr>
          <p:cNvPr id="5" name="TextBox 4">
            <a:extLst>
              <a:ext uri="{FF2B5EF4-FFF2-40B4-BE49-F238E27FC236}">
                <a16:creationId xmlns:a16="http://schemas.microsoft.com/office/drawing/2014/main" id="{C2EC52B0-5D08-2F4F-B822-7836110F8A35}"/>
              </a:ext>
            </a:extLst>
          </p:cNvPr>
          <p:cNvSpPr txBox="1"/>
          <p:nvPr/>
        </p:nvSpPr>
        <p:spPr>
          <a:xfrm>
            <a:off x="618308" y="1319996"/>
            <a:ext cx="10998925" cy="5047536"/>
          </a:xfrm>
          <a:prstGeom prst="rect">
            <a:avLst/>
          </a:prstGeom>
          <a:noFill/>
        </p:spPr>
        <p:txBody>
          <a:bodyPr wrap="square">
            <a:spAutoFit/>
          </a:bodyPr>
          <a:lstStyle/>
          <a:p>
            <a:pPr algn="l"/>
            <a:r>
              <a:rPr lang="en-US" sz="2300" dirty="0">
                <a:solidFill>
                  <a:srgbClr val="2E2E2E"/>
                </a:solidFill>
                <a:latin typeface="Arial" panose="020B0604020202020204" pitchFamily="34" charset="0"/>
              </a:rPr>
              <a:t>According to the Agency for Toxic Substances and Disease Registry (ASTDR), some studies in humans suggest that certain PFAS may be associated with:</a:t>
            </a:r>
          </a:p>
          <a:p>
            <a:pPr marL="742950" lvl="1" indent="-285750">
              <a:buFont typeface="Arial" panose="020B0604020202020204" pitchFamily="34" charset="0"/>
              <a:buChar char="•"/>
            </a:pPr>
            <a:endParaRPr lang="en-US" sz="2300" dirty="0">
              <a:solidFill>
                <a:srgbClr val="444444"/>
              </a:solidFill>
              <a:latin typeface="Arial" panose="020B0604020202020204" pitchFamily="34" charset="0"/>
            </a:endParaRPr>
          </a:p>
          <a:p>
            <a:pPr marL="742950" lvl="1" indent="-285750">
              <a:buFont typeface="Arial" panose="020B0604020202020204" pitchFamily="34" charset="0"/>
              <a:buChar char="•"/>
            </a:pPr>
            <a:r>
              <a:rPr lang="en-US" sz="2300" dirty="0">
                <a:solidFill>
                  <a:srgbClr val="444444"/>
                </a:solidFill>
                <a:latin typeface="Arial" panose="020B0604020202020204" pitchFamily="34" charset="0"/>
              </a:rPr>
              <a:t>Fertility issues and pregnancy-induced hypertension/preeclampsia</a:t>
            </a:r>
          </a:p>
          <a:p>
            <a:pPr marL="742950" lvl="1" indent="-285750">
              <a:buFont typeface="Arial" panose="020B0604020202020204" pitchFamily="34" charset="0"/>
              <a:buChar char="•"/>
            </a:pPr>
            <a:r>
              <a:rPr lang="en-US" sz="2300" dirty="0">
                <a:solidFill>
                  <a:srgbClr val="444444"/>
                </a:solidFill>
                <a:latin typeface="Arial" panose="020B0604020202020204" pitchFamily="34" charset="0"/>
              </a:rPr>
              <a:t>Increased cholesterol</a:t>
            </a:r>
          </a:p>
          <a:p>
            <a:pPr marL="742950" lvl="1" indent="-285750">
              <a:buFont typeface="Arial" panose="020B0604020202020204" pitchFamily="34" charset="0"/>
              <a:buChar char="•"/>
            </a:pPr>
            <a:r>
              <a:rPr lang="en-US" sz="2300" dirty="0">
                <a:solidFill>
                  <a:srgbClr val="444444"/>
                </a:solidFill>
                <a:latin typeface="Arial" panose="020B0604020202020204" pitchFamily="34" charset="0"/>
              </a:rPr>
              <a:t>Changes in the immune system</a:t>
            </a:r>
          </a:p>
          <a:p>
            <a:pPr marL="742950" lvl="1" indent="-285750">
              <a:buFont typeface="Arial" panose="020B0604020202020204" pitchFamily="34" charset="0"/>
              <a:buChar char="•"/>
            </a:pPr>
            <a:r>
              <a:rPr lang="en-US" sz="2300" dirty="0">
                <a:solidFill>
                  <a:srgbClr val="444444"/>
                </a:solidFill>
                <a:latin typeface="Arial" panose="020B0604020202020204" pitchFamily="34" charset="0"/>
              </a:rPr>
              <a:t>Increased risk of certain cancers (e.g., testicular/kidney cancer)</a:t>
            </a:r>
          </a:p>
          <a:p>
            <a:pPr marL="742950" lvl="1" indent="-285750">
              <a:buFont typeface="Arial" panose="020B0604020202020204" pitchFamily="34" charset="0"/>
              <a:buChar char="•"/>
            </a:pPr>
            <a:r>
              <a:rPr lang="en-US" sz="2300" dirty="0">
                <a:solidFill>
                  <a:srgbClr val="444444"/>
                </a:solidFill>
                <a:latin typeface="Arial" panose="020B0604020202020204" pitchFamily="34" charset="0"/>
              </a:rPr>
              <a:t>Changes in fetal and child development</a:t>
            </a:r>
          </a:p>
          <a:p>
            <a:pPr marL="742950" lvl="1" indent="-285750">
              <a:buFont typeface="Arial" panose="020B0604020202020204" pitchFamily="34" charset="0"/>
              <a:buChar char="•"/>
            </a:pPr>
            <a:r>
              <a:rPr lang="en-US" sz="2300" dirty="0">
                <a:solidFill>
                  <a:srgbClr val="444444"/>
                </a:solidFill>
                <a:latin typeface="Arial" panose="020B0604020202020204" pitchFamily="34" charset="0"/>
              </a:rPr>
              <a:t>Liver damage</a:t>
            </a:r>
          </a:p>
          <a:p>
            <a:pPr marL="742950" lvl="1" indent="-285750">
              <a:buFont typeface="Arial" panose="020B0604020202020204" pitchFamily="34" charset="0"/>
              <a:buChar char="•"/>
            </a:pPr>
            <a:r>
              <a:rPr lang="en-US" sz="2300" dirty="0">
                <a:solidFill>
                  <a:srgbClr val="444444"/>
                </a:solidFill>
                <a:latin typeface="Arial" panose="020B0604020202020204" pitchFamily="34" charset="0"/>
              </a:rPr>
              <a:t>Increased risk of thyroid disease</a:t>
            </a:r>
          </a:p>
          <a:p>
            <a:pPr marL="742950" lvl="1" indent="-285750">
              <a:buFont typeface="Arial" panose="020B0604020202020204" pitchFamily="34" charset="0"/>
              <a:buChar char="•"/>
            </a:pPr>
            <a:r>
              <a:rPr lang="en-US" sz="2300" dirty="0">
                <a:solidFill>
                  <a:srgbClr val="444444"/>
                </a:solidFill>
                <a:latin typeface="Arial" panose="020B0604020202020204" pitchFamily="34" charset="0"/>
              </a:rPr>
              <a:t>Increased risk of asthma</a:t>
            </a:r>
          </a:p>
          <a:p>
            <a:pPr algn="l"/>
            <a:endParaRPr lang="en-US" sz="2300" dirty="0">
              <a:solidFill>
                <a:srgbClr val="2E2E2E"/>
              </a:solidFill>
              <a:latin typeface="Arial" panose="020B0604020202020204" pitchFamily="34" charset="0"/>
            </a:endParaRPr>
          </a:p>
          <a:p>
            <a:pPr algn="l"/>
            <a:r>
              <a:rPr lang="en-US" sz="2300" dirty="0">
                <a:solidFill>
                  <a:srgbClr val="2E2E2E"/>
                </a:solidFill>
                <a:latin typeface="Arial" panose="020B0604020202020204" pitchFamily="34" charset="0"/>
              </a:rPr>
              <a:t>Although some studies have reported these possible health outcomes, the overall scientific and medical evidence is currently inconclusive.</a:t>
            </a:r>
          </a:p>
        </p:txBody>
      </p:sp>
      <p:sp>
        <p:nvSpPr>
          <p:cNvPr id="8" name="Title 2">
            <a:extLst>
              <a:ext uri="{FF2B5EF4-FFF2-40B4-BE49-F238E27FC236}">
                <a16:creationId xmlns:a16="http://schemas.microsoft.com/office/drawing/2014/main" id="{698CC091-DEFC-4843-90B6-827A107B2863}"/>
              </a:ext>
            </a:extLst>
          </p:cNvPr>
          <p:cNvSpPr>
            <a:spLocks noGrp="1"/>
          </p:cNvSpPr>
          <p:nvPr>
            <p:ph type="title"/>
          </p:nvPr>
        </p:nvSpPr>
        <p:spPr>
          <a:xfrm>
            <a:off x="0" y="0"/>
            <a:ext cx="10515600" cy="1325563"/>
          </a:xfrm>
        </p:spPr>
        <p:txBody>
          <a:bodyPr/>
          <a:lstStyle/>
          <a:p>
            <a:r>
              <a:rPr lang="en-US" b="0" i="0" u="none" strike="noStrike" dirty="0">
                <a:effectLst/>
              </a:rPr>
              <a:t>Perfluoroalkyl and </a:t>
            </a:r>
            <a:br>
              <a:rPr lang="en-US" b="0" i="0" u="none" strike="noStrike" dirty="0">
                <a:effectLst/>
              </a:rPr>
            </a:br>
            <a:r>
              <a:rPr lang="en-US" b="0" i="0" u="none" strike="noStrike" dirty="0">
                <a:effectLst/>
              </a:rPr>
              <a:t>polyfluoroalkyl substances (PFAS)</a:t>
            </a:r>
          </a:p>
        </p:txBody>
      </p:sp>
    </p:spTree>
    <p:extLst>
      <p:ext uri="{BB962C8B-B14F-4D97-AF65-F5344CB8AC3E}">
        <p14:creationId xmlns:p14="http://schemas.microsoft.com/office/powerpoint/2010/main" val="21496232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4EF79-D80A-E147-846C-B26B07F0DDCA}"/>
              </a:ext>
            </a:extLst>
          </p:cNvPr>
          <p:cNvSpPr>
            <a:spLocks noGrp="1"/>
          </p:cNvSpPr>
          <p:nvPr>
            <p:ph type="title"/>
          </p:nvPr>
        </p:nvSpPr>
        <p:spPr>
          <a:xfrm>
            <a:off x="0" y="0"/>
            <a:ext cx="10515600" cy="1325563"/>
          </a:xfrm>
        </p:spPr>
        <p:txBody>
          <a:bodyPr/>
          <a:lstStyle/>
          <a:p>
            <a:r>
              <a:rPr lang="en-US" dirty="0"/>
              <a:t>Lead Exposure</a:t>
            </a:r>
          </a:p>
        </p:txBody>
      </p:sp>
      <p:sp>
        <p:nvSpPr>
          <p:cNvPr id="2" name="Slide Number Placeholder 1">
            <a:extLst>
              <a:ext uri="{FF2B5EF4-FFF2-40B4-BE49-F238E27FC236}">
                <a16:creationId xmlns:a16="http://schemas.microsoft.com/office/drawing/2014/main" id="{F07FC49F-197E-674F-92B6-E0C251B728BB}"/>
              </a:ext>
            </a:extLst>
          </p:cNvPr>
          <p:cNvSpPr>
            <a:spLocks noGrp="1"/>
          </p:cNvSpPr>
          <p:nvPr>
            <p:ph type="sldNum" sz="quarter" idx="12"/>
          </p:nvPr>
        </p:nvSpPr>
        <p:spPr/>
        <p:txBody>
          <a:bodyPr/>
          <a:lstStyle/>
          <a:p>
            <a:fld id="{60B18D57-13A5-4968-950D-8FEF41FA4399}" type="slidenum">
              <a:rPr lang="en-US" smtClean="0"/>
              <a:t>101</a:t>
            </a:fld>
            <a:endParaRPr lang="en-US" dirty="0"/>
          </a:p>
        </p:txBody>
      </p:sp>
      <p:sp>
        <p:nvSpPr>
          <p:cNvPr id="5" name="TextBox 4">
            <a:extLst>
              <a:ext uri="{FF2B5EF4-FFF2-40B4-BE49-F238E27FC236}">
                <a16:creationId xmlns:a16="http://schemas.microsoft.com/office/drawing/2014/main" id="{1AB2A5E2-2407-164E-A929-6F830F4238ED}"/>
              </a:ext>
            </a:extLst>
          </p:cNvPr>
          <p:cNvSpPr txBox="1"/>
          <p:nvPr/>
        </p:nvSpPr>
        <p:spPr>
          <a:xfrm>
            <a:off x="618309" y="1462703"/>
            <a:ext cx="10981508" cy="2308324"/>
          </a:xfrm>
          <a:prstGeom prst="rect">
            <a:avLst/>
          </a:prstGeom>
          <a:noFill/>
        </p:spPr>
        <p:txBody>
          <a:bodyPr wrap="square">
            <a:spAutoFit/>
          </a:bodyPr>
          <a:lstStyle/>
          <a:p>
            <a:pPr algn="l"/>
            <a:r>
              <a:rPr lang="en-US" sz="2400" dirty="0">
                <a:solidFill>
                  <a:srgbClr val="2E2E2E"/>
                </a:solidFill>
                <a:latin typeface="Arial" panose="020B0604020202020204" pitchFamily="34" charset="0"/>
              </a:rPr>
              <a:t>Lead is a naturally occurring metal that has been used in the production of batteries, metal products such as solder and pipes, devices to shield X-rays, explosives, artillery, ammunition, and more.</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Because of health concerns, lead use has decreased dramatically in gasoline, ammunition, paints, ceramics, caulking, and pipe solder over the past decades.</a:t>
            </a:r>
          </a:p>
        </p:txBody>
      </p:sp>
    </p:spTree>
    <p:extLst>
      <p:ext uri="{BB962C8B-B14F-4D97-AF65-F5344CB8AC3E}">
        <p14:creationId xmlns:p14="http://schemas.microsoft.com/office/powerpoint/2010/main" val="31604426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5AB82C-98BD-0D47-976E-7CAEA4172C19}"/>
              </a:ext>
            </a:extLst>
          </p:cNvPr>
          <p:cNvSpPr>
            <a:spLocks noGrp="1"/>
          </p:cNvSpPr>
          <p:nvPr>
            <p:ph type="title"/>
          </p:nvPr>
        </p:nvSpPr>
        <p:spPr>
          <a:xfrm>
            <a:off x="0" y="38058"/>
            <a:ext cx="10515600" cy="1325563"/>
          </a:xfrm>
        </p:spPr>
        <p:txBody>
          <a:bodyPr/>
          <a:lstStyle/>
          <a:p>
            <a:r>
              <a:rPr lang="en-US" dirty="0"/>
              <a:t>Lead Exposure (continued)</a:t>
            </a:r>
          </a:p>
        </p:txBody>
      </p:sp>
      <p:sp>
        <p:nvSpPr>
          <p:cNvPr id="2" name="Slide Number Placeholder 1">
            <a:extLst>
              <a:ext uri="{FF2B5EF4-FFF2-40B4-BE49-F238E27FC236}">
                <a16:creationId xmlns:a16="http://schemas.microsoft.com/office/drawing/2014/main" id="{4B83EBD0-1ECB-294A-BDA8-18F2AE395EFF}"/>
              </a:ext>
            </a:extLst>
          </p:cNvPr>
          <p:cNvSpPr>
            <a:spLocks noGrp="1"/>
          </p:cNvSpPr>
          <p:nvPr>
            <p:ph type="sldNum" sz="quarter" idx="12"/>
          </p:nvPr>
        </p:nvSpPr>
        <p:spPr/>
        <p:txBody>
          <a:bodyPr/>
          <a:lstStyle/>
          <a:p>
            <a:fld id="{60B18D57-13A5-4968-950D-8FEF41FA4399}" type="slidenum">
              <a:rPr lang="en-US" smtClean="0"/>
              <a:t>102</a:t>
            </a:fld>
            <a:endParaRPr lang="en-US" dirty="0"/>
          </a:p>
        </p:txBody>
      </p:sp>
      <p:sp>
        <p:nvSpPr>
          <p:cNvPr id="5" name="TextBox 4">
            <a:extLst>
              <a:ext uri="{FF2B5EF4-FFF2-40B4-BE49-F238E27FC236}">
                <a16:creationId xmlns:a16="http://schemas.microsoft.com/office/drawing/2014/main" id="{6DC1A85E-A175-C54A-9345-02849CCD9BE8}"/>
              </a:ext>
            </a:extLst>
          </p:cNvPr>
          <p:cNvSpPr txBox="1"/>
          <p:nvPr/>
        </p:nvSpPr>
        <p:spPr>
          <a:xfrm>
            <a:off x="600891" y="2005101"/>
            <a:ext cx="10972799" cy="2677656"/>
          </a:xfrm>
          <a:prstGeom prst="rect">
            <a:avLst/>
          </a:prstGeom>
          <a:noFill/>
        </p:spPr>
        <p:txBody>
          <a:bodyPr wrap="square">
            <a:spAutoFit/>
          </a:bodyPr>
          <a:lstStyle/>
          <a:p>
            <a:pPr algn="l"/>
            <a:r>
              <a:rPr lang="en-US" sz="2400" dirty="0">
                <a:solidFill>
                  <a:srgbClr val="2E2E2E"/>
                </a:solidFill>
                <a:latin typeface="Arial" panose="020B0604020202020204" pitchFamily="34" charset="0"/>
              </a:rPr>
              <a:t>Veterans may be at risk for elevated lead levels if they:</a:t>
            </a:r>
          </a:p>
          <a:p>
            <a:pPr algn="l"/>
            <a:endParaRPr lang="en-US" sz="2400" dirty="0">
              <a:solidFill>
                <a:srgbClr val="2E2E2E"/>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Spent many days at indoor firing ranges, such as in a special operations unit</a:t>
            </a: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Had contact with lead-based paints that were deteriorating</a:t>
            </a: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Drank water from old lead pipes</a:t>
            </a: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Had contact with lead in the air, dust, soil, water, and some commercial products</a:t>
            </a:r>
          </a:p>
        </p:txBody>
      </p:sp>
    </p:spTree>
    <p:extLst>
      <p:ext uri="{BB962C8B-B14F-4D97-AF65-F5344CB8AC3E}">
        <p14:creationId xmlns:p14="http://schemas.microsoft.com/office/powerpoint/2010/main" val="9695828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2FFCCED-D6B9-C248-98F6-6F7C54913452}"/>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Lead Exposure (continued)</a:t>
            </a:r>
          </a:p>
        </p:txBody>
      </p:sp>
      <p:sp>
        <p:nvSpPr>
          <p:cNvPr id="2" name="Slide Number Placeholder 1">
            <a:extLst>
              <a:ext uri="{FF2B5EF4-FFF2-40B4-BE49-F238E27FC236}">
                <a16:creationId xmlns:a16="http://schemas.microsoft.com/office/drawing/2014/main" id="{EB10AA79-6692-D04A-92D8-43097E4C1602}"/>
              </a:ext>
            </a:extLst>
          </p:cNvPr>
          <p:cNvSpPr>
            <a:spLocks noGrp="1"/>
          </p:cNvSpPr>
          <p:nvPr>
            <p:ph type="sldNum" sz="quarter" idx="12"/>
          </p:nvPr>
        </p:nvSpPr>
        <p:spPr/>
        <p:txBody>
          <a:bodyPr/>
          <a:lstStyle/>
          <a:p>
            <a:fld id="{60B18D57-13A5-4968-950D-8FEF41FA4399}" type="slidenum">
              <a:rPr lang="en-US" smtClean="0"/>
              <a:t>103</a:t>
            </a:fld>
            <a:endParaRPr lang="en-US" dirty="0"/>
          </a:p>
        </p:txBody>
      </p:sp>
      <p:sp>
        <p:nvSpPr>
          <p:cNvPr id="5" name="TextBox 4">
            <a:extLst>
              <a:ext uri="{FF2B5EF4-FFF2-40B4-BE49-F238E27FC236}">
                <a16:creationId xmlns:a16="http://schemas.microsoft.com/office/drawing/2014/main" id="{CA8D87F5-5745-7948-9373-72C0201CADCF}"/>
              </a:ext>
            </a:extLst>
          </p:cNvPr>
          <p:cNvSpPr txBox="1"/>
          <p:nvPr/>
        </p:nvSpPr>
        <p:spPr>
          <a:xfrm>
            <a:off x="1079863" y="1560093"/>
            <a:ext cx="9823268" cy="4154984"/>
          </a:xfrm>
          <a:prstGeom prst="rect">
            <a:avLst/>
          </a:prstGeom>
          <a:noFill/>
        </p:spPr>
        <p:txBody>
          <a:bodyPr wrap="square">
            <a:spAutoFit/>
          </a:bodyPr>
          <a:lstStyle/>
          <a:p>
            <a:pPr algn="l"/>
            <a:br>
              <a:rPr lang="en-US" sz="2400" dirty="0">
                <a:solidFill>
                  <a:srgbClr val="2E2E2E"/>
                </a:solidFill>
                <a:latin typeface="Arial" panose="020B0604020202020204" pitchFamily="34" charset="0"/>
              </a:rPr>
            </a:br>
            <a:r>
              <a:rPr lang="en-US" sz="2400" dirty="0">
                <a:solidFill>
                  <a:srgbClr val="2E2E2E"/>
                </a:solidFill>
                <a:latin typeface="Arial" panose="020B0604020202020204" pitchFamily="34" charset="0"/>
              </a:rPr>
              <a:t>When lead is inhaled or swallowed, it can affect almost every organ and system in the body, including the nervous system.</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Long-term exposure in adults can cause:</a:t>
            </a:r>
          </a:p>
          <a:p>
            <a:pPr marL="800100" lvl="1" indent="-342900">
              <a:buFont typeface="Arial" panose="020B0604020202020204" pitchFamily="34" charset="0"/>
              <a:buChar char="•"/>
            </a:pPr>
            <a:endParaRPr lang="en-US" sz="2400" dirty="0">
              <a:solidFill>
                <a:srgbClr val="2E2E2E"/>
              </a:solidFill>
              <a:latin typeface="Arial" panose="020B0604020202020204" pitchFamily="34" charset="0"/>
            </a:endParaRPr>
          </a:p>
          <a:p>
            <a:pPr marL="800100" lvl="1" indent="-342900">
              <a:buFont typeface="Arial" panose="020B0604020202020204" pitchFamily="34" charset="0"/>
              <a:buChar char="•"/>
            </a:pPr>
            <a:r>
              <a:rPr lang="en-US" sz="2400" dirty="0">
                <a:solidFill>
                  <a:srgbClr val="444444"/>
                </a:solidFill>
                <a:latin typeface="Arial" panose="020B0604020202020204" pitchFamily="34" charset="0"/>
              </a:rPr>
              <a:t>Decreased memory and concentration</a:t>
            </a:r>
          </a:p>
          <a:p>
            <a:pPr marL="800100" lvl="1" indent="-342900">
              <a:buFont typeface="Arial" panose="020B0604020202020204" pitchFamily="34" charset="0"/>
              <a:buChar char="•"/>
            </a:pPr>
            <a:r>
              <a:rPr lang="en-US" sz="2400" dirty="0">
                <a:solidFill>
                  <a:srgbClr val="444444"/>
                </a:solidFill>
                <a:latin typeface="Arial" panose="020B0604020202020204" pitchFamily="34" charset="0"/>
              </a:rPr>
              <a:t>Weakness in fingers, wrists, or ankles</a:t>
            </a:r>
          </a:p>
          <a:p>
            <a:pPr marL="800100" lvl="1" indent="-342900">
              <a:buFont typeface="Arial" panose="020B0604020202020204" pitchFamily="34" charset="0"/>
              <a:buChar char="•"/>
            </a:pPr>
            <a:r>
              <a:rPr lang="en-US" sz="2400" dirty="0">
                <a:solidFill>
                  <a:srgbClr val="444444"/>
                </a:solidFill>
                <a:latin typeface="Arial" panose="020B0604020202020204" pitchFamily="34" charset="0"/>
              </a:rPr>
              <a:t>Small increases in blood pressure, particularly in middle-aged and older people</a:t>
            </a:r>
          </a:p>
          <a:p>
            <a:pPr marL="800100" lvl="1" indent="-342900">
              <a:buFont typeface="Arial" panose="020B0604020202020204" pitchFamily="34" charset="0"/>
              <a:buChar char="•"/>
            </a:pPr>
            <a:r>
              <a:rPr lang="en-US" sz="2400" dirty="0">
                <a:solidFill>
                  <a:srgbClr val="444444"/>
                </a:solidFill>
                <a:latin typeface="Arial" panose="020B0604020202020204" pitchFamily="34" charset="0"/>
              </a:rPr>
              <a:t>Anemia</a:t>
            </a:r>
          </a:p>
        </p:txBody>
      </p:sp>
    </p:spTree>
    <p:extLst>
      <p:ext uri="{BB962C8B-B14F-4D97-AF65-F5344CB8AC3E}">
        <p14:creationId xmlns:p14="http://schemas.microsoft.com/office/powerpoint/2010/main" val="15828366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48F55-82D9-0848-88B1-132195BC1AC5}"/>
              </a:ext>
            </a:extLst>
          </p:cNvPr>
          <p:cNvSpPr>
            <a:spLocks noGrp="1"/>
          </p:cNvSpPr>
          <p:nvPr>
            <p:ph type="title"/>
          </p:nvPr>
        </p:nvSpPr>
        <p:spPr>
          <a:xfrm>
            <a:off x="0" y="0"/>
            <a:ext cx="10515600" cy="1325563"/>
          </a:xfrm>
        </p:spPr>
        <p:txBody>
          <a:bodyPr/>
          <a:lstStyle/>
          <a:p>
            <a:r>
              <a:rPr lang="en-US" dirty="0"/>
              <a:t>References</a:t>
            </a:r>
          </a:p>
        </p:txBody>
      </p:sp>
      <p:sp>
        <p:nvSpPr>
          <p:cNvPr id="2" name="Slide Number Placeholder 1">
            <a:extLst>
              <a:ext uri="{FF2B5EF4-FFF2-40B4-BE49-F238E27FC236}">
                <a16:creationId xmlns:a16="http://schemas.microsoft.com/office/drawing/2014/main" id="{CF2E827F-16EB-D545-AA6A-276E2AEBA0E9}"/>
              </a:ext>
            </a:extLst>
          </p:cNvPr>
          <p:cNvSpPr>
            <a:spLocks noGrp="1"/>
          </p:cNvSpPr>
          <p:nvPr>
            <p:ph type="sldNum" sz="quarter" idx="12"/>
          </p:nvPr>
        </p:nvSpPr>
        <p:spPr/>
        <p:txBody>
          <a:bodyPr/>
          <a:lstStyle/>
          <a:p>
            <a:fld id="{60B18D57-13A5-4968-950D-8FEF41FA4399}" type="slidenum">
              <a:rPr lang="en-US" smtClean="0"/>
              <a:t>104</a:t>
            </a:fld>
            <a:endParaRPr lang="en-US" dirty="0"/>
          </a:p>
        </p:txBody>
      </p:sp>
      <p:sp>
        <p:nvSpPr>
          <p:cNvPr id="5" name="TextBox 4">
            <a:extLst>
              <a:ext uri="{FF2B5EF4-FFF2-40B4-BE49-F238E27FC236}">
                <a16:creationId xmlns:a16="http://schemas.microsoft.com/office/drawing/2014/main" id="{6BF83E1B-F77E-7D40-BF90-4A6E2F00E0EC}"/>
              </a:ext>
            </a:extLst>
          </p:cNvPr>
          <p:cNvSpPr txBox="1"/>
          <p:nvPr/>
        </p:nvSpPr>
        <p:spPr>
          <a:xfrm>
            <a:off x="371225" y="1262406"/>
            <a:ext cx="11820775" cy="5632311"/>
          </a:xfrm>
          <a:prstGeom prst="rect">
            <a:avLst/>
          </a:prstGeom>
          <a:noFill/>
        </p:spPr>
        <p:txBody>
          <a:bodyPr wrap="square">
            <a:spAutoFit/>
          </a:bodyPr>
          <a:lstStyle/>
          <a:p>
            <a:r>
              <a:rPr lang="en-US" sz="2400" dirty="0">
                <a:latin typeface="Arial" panose="020B0604020202020204" pitchFamily="34" charset="0"/>
                <a:ea typeface="Times New Roman" panose="02020603050405020304" pitchFamily="18" charset="0"/>
                <a:cs typeface="Times New Roman" panose="02020603050405020304" pitchFamily="18" charset="0"/>
              </a:rPr>
              <a:t>Public Law 103-446 dated November 2, 1994</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Public Law 105–277 Persian Gulf War Veterans Act of 1998</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Public Law 107-103 under the veterans expansion and benefits act of 2001</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USC 1117</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USC 1118</a:t>
            </a: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3.2</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3.103</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3.114</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3.159</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3.306</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3.307</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3.309</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3.317</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3.320</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3.816 </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3623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1CC52-5115-3C4F-8B7D-A76F84766EFC}"/>
              </a:ext>
            </a:extLst>
          </p:cNvPr>
          <p:cNvSpPr>
            <a:spLocks noGrp="1"/>
          </p:cNvSpPr>
          <p:nvPr>
            <p:ph type="title"/>
          </p:nvPr>
        </p:nvSpPr>
        <p:spPr>
          <a:xfrm>
            <a:off x="0" y="0"/>
            <a:ext cx="10515600" cy="1325563"/>
          </a:xfrm>
        </p:spPr>
        <p:txBody>
          <a:bodyPr/>
          <a:lstStyle/>
          <a:p>
            <a:r>
              <a:rPr lang="en-US" dirty="0"/>
              <a:t>References (continued)</a:t>
            </a:r>
          </a:p>
        </p:txBody>
      </p:sp>
      <p:sp>
        <p:nvSpPr>
          <p:cNvPr id="2" name="Slide Number Placeholder 1">
            <a:extLst>
              <a:ext uri="{FF2B5EF4-FFF2-40B4-BE49-F238E27FC236}">
                <a16:creationId xmlns:a16="http://schemas.microsoft.com/office/drawing/2014/main" id="{C3CA0756-166A-1C4B-929D-2CADD8367B70}"/>
              </a:ext>
            </a:extLst>
          </p:cNvPr>
          <p:cNvSpPr>
            <a:spLocks noGrp="1"/>
          </p:cNvSpPr>
          <p:nvPr>
            <p:ph type="sldNum" sz="quarter" idx="12"/>
          </p:nvPr>
        </p:nvSpPr>
        <p:spPr/>
        <p:txBody>
          <a:bodyPr/>
          <a:lstStyle/>
          <a:p>
            <a:fld id="{60B18D57-13A5-4968-950D-8FEF41FA4399}" type="slidenum">
              <a:rPr lang="en-US" smtClean="0"/>
              <a:t>105</a:t>
            </a:fld>
            <a:endParaRPr lang="en-US" dirty="0"/>
          </a:p>
        </p:txBody>
      </p:sp>
      <p:sp>
        <p:nvSpPr>
          <p:cNvPr id="5" name="TextBox 4">
            <a:extLst>
              <a:ext uri="{FF2B5EF4-FFF2-40B4-BE49-F238E27FC236}">
                <a16:creationId xmlns:a16="http://schemas.microsoft.com/office/drawing/2014/main" id="{C7B8C1FA-2616-6D40-B36A-F3760BCD5C8A}"/>
              </a:ext>
            </a:extLst>
          </p:cNvPr>
          <p:cNvSpPr txBox="1"/>
          <p:nvPr/>
        </p:nvSpPr>
        <p:spPr>
          <a:xfrm>
            <a:off x="574766" y="1664280"/>
            <a:ext cx="11007634" cy="3785652"/>
          </a:xfrm>
          <a:prstGeom prst="rect">
            <a:avLst/>
          </a:prstGeom>
          <a:noFill/>
        </p:spPr>
        <p:txBody>
          <a:bodyPr wrap="square">
            <a:spAutoFit/>
          </a:bodyPr>
          <a:lstStyle/>
          <a:p>
            <a:r>
              <a:rPr lang="en-US" sz="2000" dirty="0">
                <a:latin typeface="Arial" panose="020B0604020202020204" pitchFamily="34" charset="0"/>
                <a:ea typeface="Times New Roman" panose="02020603050405020304" pitchFamily="18" charset="0"/>
                <a:cs typeface="Arial" panose="020B0604020202020204" pitchFamily="34" charset="0"/>
              </a:rPr>
              <a:t>M 21-1.IV.2.D</a:t>
            </a:r>
          </a:p>
          <a:p>
            <a:r>
              <a:rPr lang="en-US" sz="2000" dirty="0">
                <a:latin typeface="Arial" panose="020B0604020202020204" pitchFamily="34" charset="0"/>
                <a:ea typeface="Times New Roman" panose="02020603050405020304" pitchFamily="18" charset="0"/>
                <a:cs typeface="Arial" panose="020B0604020202020204" pitchFamily="34" charset="0"/>
              </a:rPr>
              <a:t>M 21-1.V.ii.2</a:t>
            </a:r>
          </a:p>
          <a:p>
            <a:r>
              <a:rPr lang="en-US" sz="2000" dirty="0">
                <a:latin typeface="Arial" panose="020B0604020202020204" pitchFamily="34" charset="0"/>
                <a:ea typeface="Times New Roman" panose="02020603050405020304" pitchFamily="18" charset="0"/>
                <a:cs typeface="Arial" panose="020B0604020202020204" pitchFamily="34" charset="0"/>
              </a:rPr>
              <a:t>M 21-1.VIII.ii.2</a:t>
            </a:r>
          </a:p>
          <a:p>
            <a:r>
              <a:rPr lang="en-US" sz="20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2"/>
              </a:rPr>
              <a:t>https://</a:t>
            </a:r>
            <a:r>
              <a:rPr lang="en-US" sz="2000" u="sng" dirty="0" err="1">
                <a:solidFill>
                  <a:srgbClr val="0563C1"/>
                </a:solidFill>
                <a:latin typeface="Arial" panose="020B0604020202020204" pitchFamily="34" charset="0"/>
                <a:ea typeface="Times New Roman" panose="02020603050405020304" pitchFamily="18" charset="0"/>
                <a:cs typeface="Arial" panose="020B0604020202020204" pitchFamily="34" charset="0"/>
                <a:hlinkClick r:id="rId2"/>
              </a:rPr>
              <a:t>www.publichealth.va.gov</a:t>
            </a:r>
            <a:r>
              <a:rPr lang="en-US" sz="20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2"/>
              </a:rPr>
              <a:t>/exposures</a:t>
            </a:r>
            <a:endParaRPr lang="en-US" sz="2000" dirty="0">
              <a:latin typeface="Arial" panose="020B0604020202020204" pitchFamily="34" charset="0"/>
              <a:ea typeface="Times New Roman" panose="02020603050405020304" pitchFamily="18" charset="0"/>
              <a:cs typeface="Arial" panose="020B0604020202020204" pitchFamily="34" charset="0"/>
            </a:endParaRPr>
          </a:p>
          <a:p>
            <a:r>
              <a:rPr lang="en-US" sz="20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3"/>
              </a:rPr>
              <a:t>https://www.va.gov/disability/</a:t>
            </a:r>
            <a:r>
              <a:rPr lang="en-US" sz="2000" u="sng" dirty="0" err="1">
                <a:solidFill>
                  <a:srgbClr val="0563C1"/>
                </a:solidFill>
                <a:latin typeface="Arial" panose="020B0604020202020204" pitchFamily="34" charset="0"/>
                <a:ea typeface="Times New Roman" panose="02020603050405020304" pitchFamily="18" charset="0"/>
                <a:cs typeface="Arial" panose="020B0604020202020204" pitchFamily="34" charset="0"/>
                <a:hlinkClick r:id="rId3"/>
              </a:rPr>
              <a:t>eligibilty</a:t>
            </a:r>
            <a:endParaRPr lang="en-US" sz="2000" dirty="0">
              <a:latin typeface="Arial" panose="020B0604020202020204" pitchFamily="34" charset="0"/>
              <a:ea typeface="Times New Roman" panose="02020603050405020304" pitchFamily="18" charset="0"/>
              <a:cs typeface="Arial" panose="020B0604020202020204" pitchFamily="34" charset="0"/>
            </a:endParaRPr>
          </a:p>
          <a:p>
            <a:r>
              <a:rPr lang="en-US" sz="20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4"/>
              </a:rPr>
              <a:t>https://www.va.gov</a:t>
            </a:r>
            <a:endParaRPr lang="en-US" sz="2000" dirty="0">
              <a:latin typeface="Arial" panose="020B0604020202020204" pitchFamily="34" charset="0"/>
              <a:ea typeface="Times New Roman" panose="02020603050405020304" pitchFamily="18" charset="0"/>
              <a:cs typeface="Arial" panose="020B0604020202020204" pitchFamily="34" charset="0"/>
            </a:endParaRPr>
          </a:p>
          <a:p>
            <a:r>
              <a:rPr lang="en-US" sz="20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5"/>
              </a:rPr>
              <a:t>https://</a:t>
            </a:r>
            <a:r>
              <a:rPr lang="en-US" sz="2000" u="sng" dirty="0" err="1">
                <a:solidFill>
                  <a:srgbClr val="0563C1"/>
                </a:solidFill>
                <a:latin typeface="Arial" panose="020B0604020202020204" pitchFamily="34" charset="0"/>
                <a:ea typeface="Times New Roman" panose="02020603050405020304" pitchFamily="18" charset="0"/>
                <a:cs typeface="Arial" panose="020B0604020202020204" pitchFamily="34" charset="0"/>
                <a:hlinkClick r:id="rId5"/>
              </a:rPr>
              <a:t>www.mayoclinic.org</a:t>
            </a:r>
            <a:endParaRPr lang="en-US" sz="2000" dirty="0">
              <a:latin typeface="Arial" panose="020B0604020202020204" pitchFamily="34" charset="0"/>
              <a:ea typeface="Times New Roman" panose="02020603050405020304" pitchFamily="18" charset="0"/>
              <a:cs typeface="Arial" panose="020B0604020202020204" pitchFamily="34" charset="0"/>
            </a:endParaRPr>
          </a:p>
          <a:p>
            <a:r>
              <a:rPr lang="en-US" sz="2000" dirty="0">
                <a:latin typeface="Arial" panose="020B0604020202020204" pitchFamily="34" charset="0"/>
                <a:ea typeface="Times New Roman" panose="02020603050405020304" pitchFamily="18" charset="0"/>
                <a:cs typeface="Arial" panose="020B0604020202020204" pitchFamily="34" charset="0"/>
              </a:rPr>
              <a:t>VA Memorandum dated June 8, 2021 concerning Persian Gulf War particulate Matter Exposure Interim Claims Processing</a:t>
            </a:r>
          </a:p>
          <a:p>
            <a:r>
              <a:rPr lang="en-US" sz="2000" dirty="0">
                <a:latin typeface="Arial" panose="020B0604020202020204" pitchFamily="34" charset="0"/>
                <a:ea typeface="Times New Roman" panose="02020603050405020304" pitchFamily="18" charset="0"/>
                <a:cs typeface="Arial" panose="020B0604020202020204" pitchFamily="34" charset="0"/>
              </a:rPr>
              <a:t>VBA Letter dated August 2, 2021 concerning Presumptive Service Connection for Respiratory Conditions due to Particulate Matter</a:t>
            </a:r>
          </a:p>
          <a:p>
            <a:r>
              <a:rPr lang="en-US" sz="2000" dirty="0">
                <a:latin typeface="Arial" panose="020B0604020202020204" pitchFamily="34" charset="0"/>
                <a:ea typeface="Times New Roman" panose="02020603050405020304" pitchFamily="18" charset="0"/>
                <a:cs typeface="Arial" panose="020B0604020202020204" pitchFamily="34" charset="0"/>
              </a:rPr>
              <a:t>National Defense Authorization Act for Fiscal Year 2021</a:t>
            </a:r>
          </a:p>
        </p:txBody>
      </p:sp>
    </p:spTree>
    <p:extLst>
      <p:ext uri="{BB962C8B-B14F-4D97-AF65-F5344CB8AC3E}">
        <p14:creationId xmlns:p14="http://schemas.microsoft.com/office/powerpoint/2010/main" val="4802945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8381" y="3031063"/>
            <a:ext cx="5585280" cy="1015663"/>
          </a:xfrm>
          <a:prstGeom prst="rect">
            <a:avLst/>
          </a:prstGeom>
          <a:noFill/>
        </p:spPr>
        <p:txBody>
          <a:bodyPr wrap="square" rtlCol="0">
            <a:spAutoFit/>
          </a:bodyPr>
          <a:lstStyle/>
          <a:p>
            <a:pPr algn="r"/>
            <a:r>
              <a:rPr lang="en-US" sz="6000" b="1" dirty="0">
                <a:latin typeface="Times New Roman" panose="02020603050405020304" pitchFamily="18" charset="0"/>
                <a:cs typeface="Times New Roman" panose="02020603050405020304" pitchFamily="18" charset="0"/>
              </a:rPr>
              <a:t>QUESTIONS?</a:t>
            </a:r>
          </a:p>
        </p:txBody>
      </p:sp>
      <p:sp>
        <p:nvSpPr>
          <p:cNvPr id="3" name="TextBox 2"/>
          <p:cNvSpPr txBox="1"/>
          <p:nvPr/>
        </p:nvSpPr>
        <p:spPr>
          <a:xfrm>
            <a:off x="5491598" y="4959055"/>
            <a:ext cx="4434035" cy="1384995"/>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Vicki Von Loh</a:t>
            </a:r>
          </a:p>
          <a:p>
            <a:pPr algn="r"/>
            <a:r>
              <a:rPr lang="en-US" sz="2800" dirty="0">
                <a:latin typeface="Times New Roman" panose="02020603050405020304" pitchFamily="18" charset="0"/>
                <a:cs typeface="Times New Roman" panose="02020603050405020304" pitchFamily="18" charset="0"/>
              </a:rPr>
              <a:t>402-499-6836</a:t>
            </a:r>
          </a:p>
          <a:p>
            <a:pPr algn="r"/>
            <a:r>
              <a:rPr lang="en-US" sz="2800" dirty="0">
                <a:latin typeface="Times New Roman" panose="02020603050405020304" pitchFamily="18" charset="0"/>
                <a:cs typeface="Times New Roman" panose="02020603050405020304" pitchFamily="18" charset="0"/>
              </a:rPr>
              <a:t>vvonloh@gmail.com</a:t>
            </a:r>
          </a:p>
        </p:txBody>
      </p:sp>
    </p:spTree>
    <p:extLst>
      <p:ext uri="{BB962C8B-B14F-4D97-AF65-F5344CB8AC3E}">
        <p14:creationId xmlns:p14="http://schemas.microsoft.com/office/powerpoint/2010/main" val="3417231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CB87F7-2060-9A4D-920E-286257F0B695}"/>
              </a:ext>
            </a:extLst>
          </p:cNvPr>
          <p:cNvSpPr>
            <a:spLocks noGrp="1"/>
          </p:cNvSpPr>
          <p:nvPr>
            <p:ph type="sldNum" sz="quarter" idx="12"/>
          </p:nvPr>
        </p:nvSpPr>
        <p:spPr/>
        <p:txBody>
          <a:bodyPr/>
          <a:lstStyle/>
          <a:p>
            <a:fld id="{60B18D57-13A5-4968-950D-8FEF41FA4399}" type="slidenum">
              <a:rPr lang="en-US" smtClean="0"/>
              <a:t>11</a:t>
            </a:fld>
            <a:endParaRPr lang="en-US" dirty="0"/>
          </a:p>
        </p:txBody>
      </p:sp>
      <p:sp>
        <p:nvSpPr>
          <p:cNvPr id="5" name="TextBox 4">
            <a:extLst>
              <a:ext uri="{FF2B5EF4-FFF2-40B4-BE49-F238E27FC236}">
                <a16:creationId xmlns:a16="http://schemas.microsoft.com/office/drawing/2014/main" id="{1EC59649-52F9-1E4D-B237-DA956E2A63C9}"/>
              </a:ext>
            </a:extLst>
          </p:cNvPr>
          <p:cNvSpPr txBox="1"/>
          <p:nvPr/>
        </p:nvSpPr>
        <p:spPr>
          <a:xfrm>
            <a:off x="600891" y="1763464"/>
            <a:ext cx="10990217" cy="4154984"/>
          </a:xfrm>
          <a:prstGeom prst="rect">
            <a:avLst/>
          </a:prstGeom>
          <a:noFill/>
        </p:spPr>
        <p:txBody>
          <a:bodyPr wrap="square">
            <a:spAutoFit/>
          </a:bodyPr>
          <a:lstStyle/>
          <a:p>
            <a:pPr algn="l"/>
            <a:r>
              <a:rPr lang="en-US" sz="2400" dirty="0">
                <a:solidFill>
                  <a:srgbClr val="2E2E2E"/>
                </a:solidFill>
                <a:latin typeface="Arial" panose="020B0604020202020204" pitchFamily="34" charset="0"/>
              </a:rPr>
              <a:t>Veterans are eligible to participate in the registry if they were deployed to the Southwest Asia theater of operations any time after August 2, 1990 or Afghanistan or Djibouti on or after September 11, 2001.</a:t>
            </a:r>
          </a:p>
          <a:p>
            <a:pPr algn="l"/>
            <a:endParaRPr lang="en-US" sz="2400" dirty="0">
              <a:solidFill>
                <a:srgbClr val="2E2E2E"/>
              </a:solidFill>
              <a:latin typeface="Arial" panose="020B0604020202020204" pitchFamily="34" charset="0"/>
            </a:endParaRPr>
          </a:p>
          <a:p>
            <a:pPr algn="l">
              <a:buFont typeface="Arial" panose="020B0604020202020204" pitchFamily="34" charset="0"/>
              <a:buChar char="•"/>
            </a:pPr>
            <a:r>
              <a:rPr lang="en-US" sz="2400" b="1" dirty="0">
                <a:solidFill>
                  <a:srgbClr val="444444"/>
                </a:solidFill>
                <a:latin typeface="Arial" panose="020B0604020202020204" pitchFamily="34" charset="0"/>
              </a:rPr>
              <a:t>Regions and countries include:</a:t>
            </a:r>
            <a:r>
              <a:rPr lang="en-US" sz="2400" dirty="0">
                <a:solidFill>
                  <a:srgbClr val="444444"/>
                </a:solidFill>
                <a:latin typeface="Arial" panose="020B0604020202020204" pitchFamily="34" charset="0"/>
              </a:rPr>
              <a:t> Iraq, Afghanistan, Kuwait, Saudi Arabia, Bahrain, Djibouti, Gulf of Aden, Gulf of Oman, Oman, Qatar, United Arab Emirates, waters of the Persian Gulf, Arabian Sea, and Red Sea.</a:t>
            </a:r>
          </a:p>
          <a:p>
            <a:pPr algn="l">
              <a:buFont typeface="Arial" panose="020B0604020202020204" pitchFamily="34" charset="0"/>
              <a:buChar char="•"/>
            </a:pPr>
            <a:endParaRPr lang="en-US" sz="2400" dirty="0">
              <a:solidFill>
                <a:srgbClr val="444444"/>
              </a:solidFill>
              <a:latin typeface="Arial" panose="020B0604020202020204" pitchFamily="34" charset="0"/>
            </a:endParaRPr>
          </a:p>
          <a:p>
            <a:pPr algn="l">
              <a:buFont typeface="Arial" panose="020B0604020202020204" pitchFamily="34" charset="0"/>
              <a:buChar char="•"/>
            </a:pPr>
            <a:r>
              <a:rPr lang="en-US" sz="2400" b="1" dirty="0">
                <a:solidFill>
                  <a:srgbClr val="444444"/>
                </a:solidFill>
                <a:latin typeface="Arial" panose="020B0604020202020204" pitchFamily="34" charset="0"/>
              </a:rPr>
              <a:t>Operations and campaigns include:</a:t>
            </a:r>
            <a:r>
              <a:rPr lang="en-US" sz="2400" dirty="0">
                <a:solidFill>
                  <a:srgbClr val="444444"/>
                </a:solidFill>
                <a:latin typeface="Arial" panose="020B0604020202020204" pitchFamily="34" charset="0"/>
              </a:rPr>
              <a:t> Desert Shield and Desert Storm (ODS/S), Iraqi Freedom (OIF), Enduring Freedom (OEF), and New Dawn (OND).</a:t>
            </a:r>
          </a:p>
        </p:txBody>
      </p:sp>
      <p:sp>
        <p:nvSpPr>
          <p:cNvPr id="8" name="Title 2">
            <a:extLst>
              <a:ext uri="{FF2B5EF4-FFF2-40B4-BE49-F238E27FC236}">
                <a16:creationId xmlns:a16="http://schemas.microsoft.com/office/drawing/2014/main" id="{DB4342BD-9913-43B8-A2B0-595CEF147DE1}"/>
              </a:ext>
            </a:extLst>
          </p:cNvPr>
          <p:cNvSpPr>
            <a:spLocks noGrp="1"/>
          </p:cNvSpPr>
          <p:nvPr>
            <p:ph type="title"/>
          </p:nvPr>
        </p:nvSpPr>
        <p:spPr>
          <a:xfrm>
            <a:off x="0" y="0"/>
            <a:ext cx="10515600" cy="1325563"/>
          </a:xfrm>
        </p:spPr>
        <p:txBody>
          <a:bodyPr/>
          <a:lstStyle/>
          <a:p>
            <a:r>
              <a:rPr lang="en-US" dirty="0"/>
              <a:t>VA Airborne Hazards and Open Burn Pit Registry Eligibility</a:t>
            </a:r>
          </a:p>
        </p:txBody>
      </p:sp>
    </p:spTree>
    <p:extLst>
      <p:ext uri="{BB962C8B-B14F-4D97-AF65-F5344CB8AC3E}">
        <p14:creationId xmlns:p14="http://schemas.microsoft.com/office/powerpoint/2010/main" val="1598969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E24CC53-5D7A-1B42-A91F-729A326586E6}"/>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VA Airborne Hazards and </a:t>
            </a:r>
            <a:br>
              <a:rPr lang="en-US" sz="4400" b="0" dirty="0">
                <a:latin typeface="+mj-lt"/>
              </a:rPr>
            </a:br>
            <a:r>
              <a:rPr lang="en-US" sz="4400" b="0" dirty="0">
                <a:latin typeface="+mj-lt"/>
              </a:rPr>
              <a:t>Open Burn Pits </a:t>
            </a:r>
          </a:p>
        </p:txBody>
      </p:sp>
      <p:sp>
        <p:nvSpPr>
          <p:cNvPr id="2" name="Slide Number Placeholder 1">
            <a:extLst>
              <a:ext uri="{FF2B5EF4-FFF2-40B4-BE49-F238E27FC236}">
                <a16:creationId xmlns:a16="http://schemas.microsoft.com/office/drawing/2014/main" id="{0B24B4D7-06E5-D442-B99C-994C0D40955E}"/>
              </a:ext>
            </a:extLst>
          </p:cNvPr>
          <p:cNvSpPr>
            <a:spLocks noGrp="1"/>
          </p:cNvSpPr>
          <p:nvPr>
            <p:ph type="sldNum" sz="quarter" idx="12"/>
          </p:nvPr>
        </p:nvSpPr>
        <p:spPr/>
        <p:txBody>
          <a:bodyPr/>
          <a:lstStyle/>
          <a:p>
            <a:fld id="{60B18D57-13A5-4968-950D-8FEF41FA4399}" type="slidenum">
              <a:rPr lang="en-US" smtClean="0"/>
              <a:t>12</a:t>
            </a:fld>
            <a:endParaRPr lang="en-US" dirty="0"/>
          </a:p>
        </p:txBody>
      </p:sp>
      <p:sp>
        <p:nvSpPr>
          <p:cNvPr id="5" name="TextBox 4">
            <a:extLst>
              <a:ext uri="{FF2B5EF4-FFF2-40B4-BE49-F238E27FC236}">
                <a16:creationId xmlns:a16="http://schemas.microsoft.com/office/drawing/2014/main" id="{02B34AFD-F80D-2D47-8AC3-95EE1280826F}"/>
              </a:ext>
            </a:extLst>
          </p:cNvPr>
          <p:cNvSpPr txBox="1"/>
          <p:nvPr/>
        </p:nvSpPr>
        <p:spPr>
          <a:xfrm>
            <a:off x="592183" y="1669456"/>
            <a:ext cx="11033759" cy="3785652"/>
          </a:xfrm>
          <a:prstGeom prst="rect">
            <a:avLst/>
          </a:prstGeom>
          <a:noFill/>
        </p:spPr>
        <p:txBody>
          <a:bodyPr wrap="square">
            <a:spAutoFit/>
          </a:bodyPr>
          <a:lstStyle/>
          <a:p>
            <a:pPr algn="l"/>
            <a:r>
              <a:rPr lang="en-US" sz="2400" dirty="0">
                <a:solidFill>
                  <a:srgbClr val="2E2E2E"/>
                </a:solidFill>
                <a:latin typeface="Arial" panose="020B0604020202020204" pitchFamily="34" charset="0"/>
              </a:rPr>
              <a:t>“Airborne hazard” refers to any sort of contaminant or potentially toxic substance that we are exposed to through the air we breathe. While on active duty, military service members may have been exposed to a variety of airborne hazards including:</a:t>
            </a:r>
          </a:p>
          <a:p>
            <a:pPr algn="l"/>
            <a:endParaRPr lang="en-US" sz="2400" dirty="0">
              <a:solidFill>
                <a:srgbClr val="2E2E2E"/>
              </a:solidFill>
              <a:latin typeface="Arial" panose="020B0604020202020204" pitchFamily="34" charset="0"/>
            </a:endParaRPr>
          </a:p>
          <a:p>
            <a:pPr algn="l">
              <a:buFont typeface="Arial" panose="020B0604020202020204" pitchFamily="34" charset="0"/>
              <a:buChar char="•"/>
            </a:pPr>
            <a:r>
              <a:rPr lang="en-US" sz="2400" dirty="0">
                <a:solidFill>
                  <a:srgbClr val="444444"/>
                </a:solidFill>
                <a:latin typeface="Arial" panose="020B0604020202020204" pitchFamily="34" charset="0"/>
              </a:rPr>
              <a:t>The smoke and fumes from open burn pits</a:t>
            </a:r>
          </a:p>
          <a:p>
            <a:pPr algn="l">
              <a:buFont typeface="Arial" panose="020B0604020202020204" pitchFamily="34" charset="0"/>
              <a:buChar char="•"/>
            </a:pPr>
            <a:r>
              <a:rPr lang="en-US" sz="2400" dirty="0">
                <a:solidFill>
                  <a:srgbClr val="444444"/>
                </a:solidFill>
                <a:latin typeface="Arial" panose="020B0604020202020204" pitchFamily="34" charset="0"/>
              </a:rPr>
              <a:t>Sand, dust, and particulate matter</a:t>
            </a:r>
          </a:p>
          <a:p>
            <a:pPr algn="l">
              <a:buFont typeface="Arial" panose="020B0604020202020204" pitchFamily="34" charset="0"/>
              <a:buChar char="•"/>
            </a:pPr>
            <a:r>
              <a:rPr lang="en-US" sz="2400" dirty="0">
                <a:solidFill>
                  <a:srgbClr val="444444"/>
                </a:solidFill>
                <a:latin typeface="Arial" panose="020B0604020202020204" pitchFamily="34" charset="0"/>
              </a:rPr>
              <a:t>General air pollution common in certain countries</a:t>
            </a:r>
          </a:p>
          <a:p>
            <a:pPr algn="l">
              <a:buFont typeface="Arial" panose="020B0604020202020204" pitchFamily="34" charset="0"/>
              <a:buChar char="•"/>
            </a:pPr>
            <a:r>
              <a:rPr lang="en-US" sz="2400" dirty="0">
                <a:solidFill>
                  <a:srgbClr val="444444"/>
                </a:solidFill>
                <a:latin typeface="Arial" panose="020B0604020202020204" pitchFamily="34" charset="0"/>
              </a:rPr>
              <a:t>Fuel, aircraft exhaust, and other mechanical fumes</a:t>
            </a:r>
          </a:p>
          <a:p>
            <a:pPr algn="l">
              <a:buFont typeface="Arial" panose="020B0604020202020204" pitchFamily="34" charset="0"/>
              <a:buChar char="•"/>
            </a:pPr>
            <a:r>
              <a:rPr lang="en-US" sz="2400" dirty="0">
                <a:solidFill>
                  <a:srgbClr val="444444"/>
                </a:solidFill>
                <a:latin typeface="Arial" panose="020B0604020202020204" pitchFamily="34" charset="0"/>
              </a:rPr>
              <a:t>Smoke from oil well fires</a:t>
            </a:r>
          </a:p>
        </p:txBody>
      </p:sp>
    </p:spTree>
    <p:extLst>
      <p:ext uri="{BB962C8B-B14F-4D97-AF65-F5344CB8AC3E}">
        <p14:creationId xmlns:p14="http://schemas.microsoft.com/office/powerpoint/2010/main" val="3980626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A3704C-734A-E74C-969F-061017E9FE3F}"/>
              </a:ext>
            </a:extLst>
          </p:cNvPr>
          <p:cNvSpPr>
            <a:spLocks noGrp="1"/>
          </p:cNvSpPr>
          <p:nvPr>
            <p:ph type="sldNum" sz="quarter" idx="12"/>
          </p:nvPr>
        </p:nvSpPr>
        <p:spPr/>
        <p:txBody>
          <a:bodyPr/>
          <a:lstStyle/>
          <a:p>
            <a:fld id="{60B18D57-13A5-4968-950D-8FEF41FA4399}" type="slidenum">
              <a:rPr lang="en-US" smtClean="0"/>
              <a:t>13</a:t>
            </a:fld>
            <a:endParaRPr lang="en-US" dirty="0"/>
          </a:p>
        </p:txBody>
      </p:sp>
      <p:sp>
        <p:nvSpPr>
          <p:cNvPr id="5" name="TextBox 4">
            <a:extLst>
              <a:ext uri="{FF2B5EF4-FFF2-40B4-BE49-F238E27FC236}">
                <a16:creationId xmlns:a16="http://schemas.microsoft.com/office/drawing/2014/main" id="{83C1ECF9-B863-CD4E-B55D-38D241C0C587}"/>
              </a:ext>
            </a:extLst>
          </p:cNvPr>
          <p:cNvSpPr txBox="1"/>
          <p:nvPr/>
        </p:nvSpPr>
        <p:spPr>
          <a:xfrm>
            <a:off x="592183" y="1755477"/>
            <a:ext cx="10981508" cy="3046988"/>
          </a:xfrm>
          <a:prstGeom prst="rect">
            <a:avLst/>
          </a:prstGeom>
          <a:noFill/>
        </p:spPr>
        <p:txBody>
          <a:bodyPr wrap="square">
            <a:spAutoFit/>
          </a:bodyPr>
          <a:lstStyle/>
          <a:p>
            <a:pPr algn="l"/>
            <a:r>
              <a:rPr lang="en-US" sz="2400" dirty="0">
                <a:solidFill>
                  <a:srgbClr val="2E2E2E"/>
                </a:solidFill>
                <a:latin typeface="Arial" panose="020B0604020202020204" pitchFamily="34" charset="0"/>
              </a:rPr>
              <a:t>Depending on a variety of factors, veterans may experience health effects related to this exposure. Factors that may indicate veterans have a greater or lesser risk of short or long-term health effects include:</a:t>
            </a:r>
          </a:p>
          <a:p>
            <a:pPr algn="l"/>
            <a:endParaRPr lang="en-US" sz="2400" dirty="0">
              <a:solidFill>
                <a:srgbClr val="2E2E2E"/>
              </a:solidFill>
              <a:latin typeface="Arial" panose="020B0604020202020204" pitchFamily="34" charset="0"/>
            </a:endParaRPr>
          </a:p>
          <a:p>
            <a:pPr algn="l">
              <a:buFont typeface="Arial" panose="020B0604020202020204" pitchFamily="34" charset="0"/>
              <a:buChar char="•"/>
            </a:pPr>
            <a:r>
              <a:rPr lang="en-US" sz="2400" dirty="0">
                <a:solidFill>
                  <a:srgbClr val="444444"/>
                </a:solidFill>
                <a:latin typeface="Arial" panose="020B0604020202020204" pitchFamily="34" charset="0"/>
              </a:rPr>
              <a:t>Types of waste burned</a:t>
            </a:r>
          </a:p>
          <a:p>
            <a:pPr algn="l">
              <a:buFont typeface="Arial" panose="020B0604020202020204" pitchFamily="34" charset="0"/>
              <a:buChar char="•"/>
            </a:pPr>
            <a:r>
              <a:rPr lang="en-US" sz="2400" dirty="0">
                <a:solidFill>
                  <a:srgbClr val="444444"/>
                </a:solidFill>
                <a:latin typeface="Arial" panose="020B0604020202020204" pitchFamily="34" charset="0"/>
              </a:rPr>
              <a:t>Proximity, amount of time, and frequency of exposure</a:t>
            </a:r>
          </a:p>
          <a:p>
            <a:pPr algn="l">
              <a:buFont typeface="Arial" panose="020B0604020202020204" pitchFamily="34" charset="0"/>
              <a:buChar char="•"/>
            </a:pPr>
            <a:r>
              <a:rPr lang="en-US" sz="2400" dirty="0">
                <a:solidFill>
                  <a:srgbClr val="444444"/>
                </a:solidFill>
                <a:latin typeface="Arial" panose="020B0604020202020204" pitchFamily="34" charset="0"/>
              </a:rPr>
              <a:t>Wind direction and other weather-related factors</a:t>
            </a:r>
          </a:p>
          <a:p>
            <a:pPr algn="l">
              <a:buFont typeface="Arial" panose="020B0604020202020204" pitchFamily="34" charset="0"/>
              <a:buChar char="•"/>
            </a:pPr>
            <a:r>
              <a:rPr lang="en-US" sz="2400" dirty="0">
                <a:solidFill>
                  <a:srgbClr val="444444"/>
                </a:solidFill>
                <a:latin typeface="Arial" panose="020B0604020202020204" pitchFamily="34" charset="0"/>
              </a:rPr>
              <a:t>Presence of other airborne or environmental hazards in the area</a:t>
            </a:r>
          </a:p>
        </p:txBody>
      </p:sp>
      <p:sp>
        <p:nvSpPr>
          <p:cNvPr id="7" name="Title 2">
            <a:extLst>
              <a:ext uri="{FF2B5EF4-FFF2-40B4-BE49-F238E27FC236}">
                <a16:creationId xmlns:a16="http://schemas.microsoft.com/office/drawing/2014/main" id="{2B54BB09-F093-475B-BB5D-03EE9D681D42}"/>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VA Airborne Hazards and </a:t>
            </a:r>
            <a:br>
              <a:rPr lang="en-US" sz="4400" b="0" dirty="0">
                <a:latin typeface="+mj-lt"/>
              </a:rPr>
            </a:br>
            <a:r>
              <a:rPr lang="en-US" sz="4400" b="0" dirty="0">
                <a:latin typeface="+mj-lt"/>
              </a:rPr>
              <a:t>Open Burn Pits </a:t>
            </a:r>
          </a:p>
        </p:txBody>
      </p:sp>
    </p:spTree>
    <p:extLst>
      <p:ext uri="{BB962C8B-B14F-4D97-AF65-F5344CB8AC3E}">
        <p14:creationId xmlns:p14="http://schemas.microsoft.com/office/powerpoint/2010/main" val="3606995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D0B62-869A-B741-8AF9-A370FC362D1D}"/>
              </a:ext>
            </a:extLst>
          </p:cNvPr>
          <p:cNvSpPr>
            <a:spLocks noGrp="1"/>
          </p:cNvSpPr>
          <p:nvPr>
            <p:ph type="title"/>
          </p:nvPr>
        </p:nvSpPr>
        <p:spPr>
          <a:xfrm>
            <a:off x="17633" y="0"/>
            <a:ext cx="10515600" cy="1325563"/>
          </a:xfrm>
        </p:spPr>
        <p:txBody>
          <a:bodyPr/>
          <a:lstStyle/>
          <a:p>
            <a:r>
              <a:rPr lang="en-US" dirty="0"/>
              <a:t>Locations of Burn Pits</a:t>
            </a:r>
          </a:p>
        </p:txBody>
      </p:sp>
      <p:sp>
        <p:nvSpPr>
          <p:cNvPr id="2" name="Slide Number Placeholder 1">
            <a:extLst>
              <a:ext uri="{FF2B5EF4-FFF2-40B4-BE49-F238E27FC236}">
                <a16:creationId xmlns:a16="http://schemas.microsoft.com/office/drawing/2014/main" id="{0AA68436-27C5-B548-9F41-6D47FE9669CD}"/>
              </a:ext>
            </a:extLst>
          </p:cNvPr>
          <p:cNvSpPr>
            <a:spLocks noGrp="1"/>
          </p:cNvSpPr>
          <p:nvPr>
            <p:ph type="sldNum" sz="quarter" idx="12"/>
          </p:nvPr>
        </p:nvSpPr>
        <p:spPr/>
        <p:txBody>
          <a:bodyPr/>
          <a:lstStyle/>
          <a:p>
            <a:fld id="{60B18D57-13A5-4968-950D-8FEF41FA4399}" type="slidenum">
              <a:rPr lang="en-US" smtClean="0"/>
              <a:t>14</a:t>
            </a:fld>
            <a:endParaRPr lang="en-US" dirty="0"/>
          </a:p>
        </p:txBody>
      </p:sp>
      <p:pic>
        <p:nvPicPr>
          <p:cNvPr id="6" name="Picture 5">
            <a:extLst>
              <a:ext uri="{FF2B5EF4-FFF2-40B4-BE49-F238E27FC236}">
                <a16:creationId xmlns:a16="http://schemas.microsoft.com/office/drawing/2014/main" id="{3DE4E3D6-DB37-8248-B3EC-EFE0E051E7D4}"/>
              </a:ext>
            </a:extLst>
          </p:cNvPr>
          <p:cNvPicPr>
            <a:picLocks noChangeAspect="1"/>
          </p:cNvPicPr>
          <p:nvPr/>
        </p:nvPicPr>
        <p:blipFill>
          <a:blip r:embed="rId2"/>
          <a:stretch>
            <a:fillRect/>
          </a:stretch>
        </p:blipFill>
        <p:spPr>
          <a:xfrm>
            <a:off x="1440033" y="1536700"/>
            <a:ext cx="9093200" cy="5321300"/>
          </a:xfrm>
          <a:prstGeom prst="rect">
            <a:avLst/>
          </a:prstGeom>
        </p:spPr>
      </p:pic>
    </p:spTree>
    <p:extLst>
      <p:ext uri="{BB962C8B-B14F-4D97-AF65-F5344CB8AC3E}">
        <p14:creationId xmlns:p14="http://schemas.microsoft.com/office/powerpoint/2010/main" val="375452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A48E22-BA2D-DB43-917A-70EFF58CD849}"/>
              </a:ext>
            </a:extLst>
          </p:cNvPr>
          <p:cNvSpPr>
            <a:spLocks noGrp="1"/>
          </p:cNvSpPr>
          <p:nvPr>
            <p:ph type="title"/>
          </p:nvPr>
        </p:nvSpPr>
        <p:spPr>
          <a:xfrm>
            <a:off x="0" y="0"/>
            <a:ext cx="10515600" cy="1325563"/>
          </a:xfrm>
        </p:spPr>
        <p:txBody>
          <a:bodyPr/>
          <a:lstStyle/>
          <a:p>
            <a:r>
              <a:rPr lang="en-US" dirty="0"/>
              <a:t>Particulate Matter</a:t>
            </a:r>
          </a:p>
        </p:txBody>
      </p:sp>
      <p:sp>
        <p:nvSpPr>
          <p:cNvPr id="2" name="Slide Number Placeholder 1">
            <a:extLst>
              <a:ext uri="{FF2B5EF4-FFF2-40B4-BE49-F238E27FC236}">
                <a16:creationId xmlns:a16="http://schemas.microsoft.com/office/drawing/2014/main" id="{A854620E-40EF-6747-BD38-CD2B465AE2D8}"/>
              </a:ext>
            </a:extLst>
          </p:cNvPr>
          <p:cNvSpPr>
            <a:spLocks noGrp="1"/>
          </p:cNvSpPr>
          <p:nvPr>
            <p:ph type="sldNum" sz="quarter" idx="12"/>
          </p:nvPr>
        </p:nvSpPr>
        <p:spPr/>
        <p:txBody>
          <a:bodyPr/>
          <a:lstStyle/>
          <a:p>
            <a:fld id="{60B18D57-13A5-4968-950D-8FEF41FA4399}" type="slidenum">
              <a:rPr lang="en-US" smtClean="0"/>
              <a:t>15</a:t>
            </a:fld>
            <a:endParaRPr lang="en-US" dirty="0"/>
          </a:p>
        </p:txBody>
      </p:sp>
      <p:sp>
        <p:nvSpPr>
          <p:cNvPr id="5" name="TextBox 4">
            <a:extLst>
              <a:ext uri="{FF2B5EF4-FFF2-40B4-BE49-F238E27FC236}">
                <a16:creationId xmlns:a16="http://schemas.microsoft.com/office/drawing/2014/main" id="{AB6A1986-4CA4-0949-99F2-CCAA888E00A3}"/>
              </a:ext>
            </a:extLst>
          </p:cNvPr>
          <p:cNvSpPr txBox="1"/>
          <p:nvPr/>
        </p:nvSpPr>
        <p:spPr>
          <a:xfrm>
            <a:off x="609600" y="1762594"/>
            <a:ext cx="10981509" cy="3046988"/>
          </a:xfrm>
          <a:prstGeom prst="rect">
            <a:avLst/>
          </a:prstGeom>
          <a:noFill/>
        </p:spPr>
        <p:txBody>
          <a:bodyPr wrap="square">
            <a:spAutoFit/>
          </a:bodyPr>
          <a:lstStyle/>
          <a:p>
            <a:r>
              <a:rPr lang="en-US" sz="2400" dirty="0">
                <a:latin typeface="Arial" panose="020B0604020202020204" pitchFamily="34" charset="0"/>
                <a:ea typeface="Times New Roman" panose="02020603050405020304" pitchFamily="18" charset="0"/>
                <a:cs typeface="Times New Roman" panose="02020603050405020304" pitchFamily="18" charset="0"/>
              </a:rPr>
              <a:t>Particulate matter is a complex mixture of extremely small particles and liquid droplets made up of a number of components including acids, organic chemicals, metals, and soil or dust particles.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 </a:t>
            </a:r>
          </a:p>
          <a:p>
            <a:r>
              <a:rPr lang="en-US" sz="2400" dirty="0">
                <a:latin typeface="Arial" panose="020B0604020202020204" pitchFamily="34" charset="0"/>
                <a:ea typeface="Times New Roman" panose="02020603050405020304" pitchFamily="18" charset="0"/>
                <a:cs typeface="Times New Roman" panose="02020603050405020304" pitchFamily="18" charset="0"/>
              </a:rPr>
              <a:t>Under 38 CFR 3.320, there is no length of deployment required in order to concede exposure.  The service member shall be presumed to have been exposed, unless there is affirmative evidence that the veteran was not exposed to fine, particulate matter during that service.</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214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C1AFD1-D61F-4B43-90C0-9B4E49A6DC8C}"/>
              </a:ext>
            </a:extLst>
          </p:cNvPr>
          <p:cNvSpPr>
            <a:spLocks noGrp="1"/>
          </p:cNvSpPr>
          <p:nvPr>
            <p:ph type="title"/>
          </p:nvPr>
        </p:nvSpPr>
        <p:spPr>
          <a:xfrm>
            <a:off x="0" y="0"/>
            <a:ext cx="10515600" cy="1325563"/>
          </a:xfrm>
        </p:spPr>
        <p:txBody>
          <a:bodyPr/>
          <a:lstStyle/>
          <a:p>
            <a:r>
              <a:rPr lang="en-US" dirty="0"/>
              <a:t>Particulate Matter (continued)</a:t>
            </a:r>
          </a:p>
        </p:txBody>
      </p:sp>
      <p:sp>
        <p:nvSpPr>
          <p:cNvPr id="2" name="Slide Number Placeholder 1">
            <a:extLst>
              <a:ext uri="{FF2B5EF4-FFF2-40B4-BE49-F238E27FC236}">
                <a16:creationId xmlns:a16="http://schemas.microsoft.com/office/drawing/2014/main" id="{ADF3DB6E-11FC-5242-AD77-212DC98ABB00}"/>
              </a:ext>
            </a:extLst>
          </p:cNvPr>
          <p:cNvSpPr>
            <a:spLocks noGrp="1"/>
          </p:cNvSpPr>
          <p:nvPr>
            <p:ph type="sldNum" sz="quarter" idx="12"/>
          </p:nvPr>
        </p:nvSpPr>
        <p:spPr/>
        <p:txBody>
          <a:bodyPr/>
          <a:lstStyle/>
          <a:p>
            <a:fld id="{60B18D57-13A5-4968-950D-8FEF41FA4399}" type="slidenum">
              <a:rPr lang="en-US" smtClean="0"/>
              <a:t>16</a:t>
            </a:fld>
            <a:endParaRPr lang="en-US" dirty="0"/>
          </a:p>
        </p:txBody>
      </p:sp>
      <p:sp>
        <p:nvSpPr>
          <p:cNvPr id="5" name="TextBox 4">
            <a:extLst>
              <a:ext uri="{FF2B5EF4-FFF2-40B4-BE49-F238E27FC236}">
                <a16:creationId xmlns:a16="http://schemas.microsoft.com/office/drawing/2014/main" id="{60C145CB-2BC2-7744-BBDC-B6BF97B8620D}"/>
              </a:ext>
            </a:extLst>
          </p:cNvPr>
          <p:cNvSpPr txBox="1"/>
          <p:nvPr/>
        </p:nvSpPr>
        <p:spPr>
          <a:xfrm>
            <a:off x="600891" y="1905506"/>
            <a:ext cx="10990217" cy="3046988"/>
          </a:xfrm>
          <a:prstGeom prst="rect">
            <a:avLst/>
          </a:prstGeom>
          <a:noFill/>
        </p:spPr>
        <p:txBody>
          <a:bodyPr wrap="square">
            <a:spAutoFit/>
          </a:bodyPr>
          <a:lstStyle/>
          <a:p>
            <a:pPr algn="l"/>
            <a:r>
              <a:rPr lang="en-US" sz="2400" dirty="0">
                <a:solidFill>
                  <a:srgbClr val="000000"/>
                </a:solidFill>
                <a:latin typeface="Arial" panose="020B0604020202020204" pitchFamily="34" charset="0"/>
                <a:cs typeface="Arial" panose="020B0604020202020204" pitchFamily="34" charset="0"/>
              </a:rPr>
              <a:t>The term </a:t>
            </a:r>
            <a:r>
              <a:rPr lang="en-US" sz="2400" i="1" dirty="0">
                <a:solidFill>
                  <a:srgbClr val="000000"/>
                </a:solidFill>
                <a:latin typeface="Arial" panose="020B0604020202020204" pitchFamily="34" charset="0"/>
                <a:cs typeface="Arial" panose="020B0604020202020204" pitchFamily="34" charset="0"/>
              </a:rPr>
              <a:t>qualifying period of service</a:t>
            </a:r>
            <a:r>
              <a:rPr lang="en-US" sz="2400" dirty="0">
                <a:solidFill>
                  <a:srgbClr val="000000"/>
                </a:solidFill>
                <a:latin typeface="Arial" panose="020B0604020202020204" pitchFamily="34" charset="0"/>
                <a:cs typeface="Arial" panose="020B0604020202020204" pitchFamily="34" charset="0"/>
              </a:rPr>
              <a:t> means any period of active military, naval, or air service in:</a:t>
            </a:r>
          </a:p>
          <a:p>
            <a:pPr algn="l"/>
            <a:endParaRPr lang="en-US" sz="2400" dirty="0">
              <a:solidFill>
                <a:srgbClr val="000000"/>
              </a:solidFill>
              <a:latin typeface="Arial" panose="020B0604020202020204" pitchFamily="34" charset="0"/>
              <a:cs typeface="Arial" panose="020B0604020202020204" pitchFamily="34" charset="0"/>
            </a:endParaRPr>
          </a:p>
          <a:p>
            <a:pPr marL="514350" indent="-514350">
              <a:buAutoNum type="romanLcParenBoth"/>
            </a:pPr>
            <a:r>
              <a:rPr lang="en-US" sz="2400" dirty="0">
                <a:solidFill>
                  <a:srgbClr val="000000"/>
                </a:solidFill>
                <a:latin typeface="Arial" panose="020B0604020202020204" pitchFamily="34" charset="0"/>
                <a:cs typeface="Arial" panose="020B0604020202020204" pitchFamily="34" charset="0"/>
              </a:rPr>
              <a:t>The Southwest Asia theater of operations, as defined in §3.317(e)(2), during the Persian Gulf War as defined in §3.2(i).</a:t>
            </a:r>
          </a:p>
          <a:p>
            <a:pPr marL="514350" indent="-514350">
              <a:buAutoNum type="romanLcParenBoth"/>
            </a:pPr>
            <a:endParaRPr lang="en-US" sz="2400" dirty="0">
              <a:solidFill>
                <a:srgbClr val="000000"/>
              </a:solidFill>
              <a:latin typeface="Arial" panose="020B0604020202020204" pitchFamily="34" charset="0"/>
              <a:cs typeface="Arial" panose="020B0604020202020204" pitchFamily="34" charset="0"/>
            </a:endParaRPr>
          </a:p>
          <a:p>
            <a:pPr algn="l"/>
            <a:r>
              <a:rPr lang="en-US" sz="2400" dirty="0">
                <a:solidFill>
                  <a:srgbClr val="000000"/>
                </a:solidFill>
                <a:latin typeface="Arial" panose="020B0604020202020204" pitchFamily="34" charset="0"/>
                <a:cs typeface="Arial" panose="020B0604020202020204" pitchFamily="34" charset="0"/>
              </a:rPr>
              <a:t>(ii) Afghanistan, Syria, Djibouti, or Uzbekistan on or after September 19, 2001 during the Persian Gulf War as defined in §3.2(i).</a:t>
            </a:r>
          </a:p>
        </p:txBody>
      </p:sp>
    </p:spTree>
    <p:extLst>
      <p:ext uri="{BB962C8B-B14F-4D97-AF65-F5344CB8AC3E}">
        <p14:creationId xmlns:p14="http://schemas.microsoft.com/office/powerpoint/2010/main" val="1037467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7D25B-2B76-6C4A-9656-3D2FE11498F5}"/>
              </a:ext>
            </a:extLst>
          </p:cNvPr>
          <p:cNvSpPr>
            <a:spLocks noGrp="1"/>
          </p:cNvSpPr>
          <p:nvPr>
            <p:ph type="title"/>
          </p:nvPr>
        </p:nvSpPr>
        <p:spPr>
          <a:xfrm>
            <a:off x="0" y="0"/>
            <a:ext cx="10515600" cy="1325563"/>
          </a:xfrm>
        </p:spPr>
        <p:txBody>
          <a:bodyPr/>
          <a:lstStyle/>
          <a:p>
            <a:r>
              <a:rPr lang="en-US" dirty="0"/>
              <a:t>Particulate Matter (continued)</a:t>
            </a:r>
          </a:p>
        </p:txBody>
      </p:sp>
      <p:sp>
        <p:nvSpPr>
          <p:cNvPr id="2" name="Slide Number Placeholder 1">
            <a:extLst>
              <a:ext uri="{FF2B5EF4-FFF2-40B4-BE49-F238E27FC236}">
                <a16:creationId xmlns:a16="http://schemas.microsoft.com/office/drawing/2014/main" id="{89FDA314-0646-B04D-84FF-2AA189992572}"/>
              </a:ext>
            </a:extLst>
          </p:cNvPr>
          <p:cNvSpPr>
            <a:spLocks noGrp="1"/>
          </p:cNvSpPr>
          <p:nvPr>
            <p:ph type="sldNum" sz="quarter" idx="12"/>
          </p:nvPr>
        </p:nvSpPr>
        <p:spPr/>
        <p:txBody>
          <a:bodyPr/>
          <a:lstStyle/>
          <a:p>
            <a:fld id="{60B18D57-13A5-4968-950D-8FEF41FA4399}" type="slidenum">
              <a:rPr lang="en-US" smtClean="0"/>
              <a:t>17</a:t>
            </a:fld>
            <a:endParaRPr lang="en-US" dirty="0"/>
          </a:p>
        </p:txBody>
      </p:sp>
      <p:sp>
        <p:nvSpPr>
          <p:cNvPr id="5" name="TextBox 4">
            <a:extLst>
              <a:ext uri="{FF2B5EF4-FFF2-40B4-BE49-F238E27FC236}">
                <a16:creationId xmlns:a16="http://schemas.microsoft.com/office/drawing/2014/main" id="{B34A37EF-EDF1-3243-A419-2125A2965CE2}"/>
              </a:ext>
            </a:extLst>
          </p:cNvPr>
          <p:cNvSpPr txBox="1"/>
          <p:nvPr/>
        </p:nvSpPr>
        <p:spPr>
          <a:xfrm>
            <a:off x="609600" y="1690688"/>
            <a:ext cx="10972799" cy="3416320"/>
          </a:xfrm>
          <a:prstGeom prst="rect">
            <a:avLst/>
          </a:prstGeom>
          <a:noFill/>
        </p:spPr>
        <p:txBody>
          <a:bodyPr wrap="square">
            <a:spAutoFit/>
          </a:bodyPr>
          <a:lstStyle/>
          <a:p>
            <a:r>
              <a:rPr lang="en-US" sz="2400" dirty="0">
                <a:latin typeface="Arial" panose="020B0604020202020204" pitchFamily="34" charset="0"/>
                <a:ea typeface="Times New Roman" panose="02020603050405020304" pitchFamily="18" charset="0"/>
                <a:cs typeface="Arial" panose="020B0604020202020204" pitchFamily="34" charset="0"/>
              </a:rPr>
              <a:t>If the veteran’s exposure to particulate matter is conceded based on qualifying service, then the claim should be considered on a presumptive basis. VA should give a sympathetic reading of claims for respiratory symptoms. </a:t>
            </a:r>
          </a:p>
          <a:p>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en-US" sz="2400" dirty="0">
                <a:latin typeface="Arial" panose="020B0604020202020204" pitchFamily="34" charset="0"/>
                <a:ea typeface="Times New Roman" panose="02020603050405020304" pitchFamily="18" charset="0"/>
                <a:cs typeface="Arial" panose="020B0604020202020204" pitchFamily="34" charset="0"/>
              </a:rPr>
              <a:t>However, a diagnosis of one of the presumptive respiratory conditions, within ten (10) years of separation from service, must be developed for and confirmed before service connection can be granted.</a:t>
            </a:r>
          </a:p>
          <a:p>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en-US" sz="2400" dirty="0">
                <a:latin typeface="Arial" panose="020B0604020202020204" pitchFamily="34" charset="0"/>
                <a:ea typeface="Times New Roman" panose="02020603050405020304" pitchFamily="18" charset="0"/>
                <a:cs typeface="Arial" panose="020B0604020202020204" pitchFamily="34" charset="0"/>
              </a:rPr>
              <a:t>Claims will be developed by standard development procedures.</a:t>
            </a:r>
          </a:p>
        </p:txBody>
      </p:sp>
    </p:spTree>
    <p:extLst>
      <p:ext uri="{BB962C8B-B14F-4D97-AF65-F5344CB8AC3E}">
        <p14:creationId xmlns:p14="http://schemas.microsoft.com/office/powerpoint/2010/main" val="1431644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316BC0-44FE-CF49-8BB2-A21876D305E8}"/>
              </a:ext>
            </a:extLst>
          </p:cNvPr>
          <p:cNvSpPr>
            <a:spLocks noGrp="1"/>
          </p:cNvSpPr>
          <p:nvPr>
            <p:ph type="sldNum" sz="quarter" idx="12"/>
          </p:nvPr>
        </p:nvSpPr>
        <p:spPr/>
        <p:txBody>
          <a:bodyPr/>
          <a:lstStyle/>
          <a:p>
            <a:fld id="{60B18D57-13A5-4968-950D-8FEF41FA4399}" type="slidenum">
              <a:rPr lang="en-US" smtClean="0"/>
              <a:t>18</a:t>
            </a:fld>
            <a:endParaRPr lang="en-US" dirty="0"/>
          </a:p>
        </p:txBody>
      </p:sp>
      <p:sp>
        <p:nvSpPr>
          <p:cNvPr id="5" name="TextBox 4">
            <a:extLst>
              <a:ext uri="{FF2B5EF4-FFF2-40B4-BE49-F238E27FC236}">
                <a16:creationId xmlns:a16="http://schemas.microsoft.com/office/drawing/2014/main" id="{BC26BA3B-ED9C-F84E-ABE3-42180D679CF1}"/>
              </a:ext>
            </a:extLst>
          </p:cNvPr>
          <p:cNvSpPr txBox="1"/>
          <p:nvPr/>
        </p:nvSpPr>
        <p:spPr>
          <a:xfrm>
            <a:off x="740229" y="1869903"/>
            <a:ext cx="10972800" cy="3416320"/>
          </a:xfrm>
          <a:prstGeom prst="rect">
            <a:avLst/>
          </a:prstGeom>
          <a:noFill/>
        </p:spPr>
        <p:txBody>
          <a:bodyPr wrap="square">
            <a:spAutoFit/>
          </a:bodyPr>
          <a:lstStyle/>
          <a:p>
            <a:r>
              <a:rPr lang="en-US" sz="2400" dirty="0">
                <a:latin typeface="Arial" panose="020B0604020202020204" pitchFamily="34" charset="0"/>
                <a:ea typeface="Times New Roman" panose="02020603050405020304" pitchFamily="18" charset="0"/>
                <a:cs typeface="Arial" panose="020B0604020202020204" pitchFamily="34" charset="0"/>
              </a:rPr>
              <a:t>If it appears that entitlement can be established for the claimed respiratory disability on another basis, ie direct, then the claim should not be processed as GW particulate exposure claim.</a:t>
            </a:r>
          </a:p>
          <a:p>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en-US" sz="2400" dirty="0">
                <a:latin typeface="Arial" panose="020B0604020202020204" pitchFamily="34" charset="0"/>
                <a:ea typeface="Times New Roman" panose="02020603050405020304" pitchFamily="18" charset="0"/>
                <a:cs typeface="Arial" panose="020B0604020202020204" pitchFamily="34" charset="0"/>
              </a:rPr>
              <a:t>If evidence show the condition existed prior to service, aggravation should be considered.</a:t>
            </a:r>
          </a:p>
          <a:p>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en-US" sz="2400" dirty="0">
                <a:latin typeface="Arial" panose="020B0604020202020204" pitchFamily="34" charset="0"/>
                <a:ea typeface="Times New Roman" panose="02020603050405020304" pitchFamily="18" charset="0"/>
                <a:cs typeface="Arial" panose="020B0604020202020204" pitchFamily="34" charset="0"/>
              </a:rPr>
              <a:t>If entitlement exists under multiple theories, the grant should be based on the most advantageous effective date.</a:t>
            </a:r>
          </a:p>
        </p:txBody>
      </p:sp>
      <p:sp>
        <p:nvSpPr>
          <p:cNvPr id="8" name="Title 2">
            <a:extLst>
              <a:ext uri="{FF2B5EF4-FFF2-40B4-BE49-F238E27FC236}">
                <a16:creationId xmlns:a16="http://schemas.microsoft.com/office/drawing/2014/main" id="{155126A7-CA29-4F4C-9E15-A2C06E39876E}"/>
              </a:ext>
            </a:extLst>
          </p:cNvPr>
          <p:cNvSpPr>
            <a:spLocks noGrp="1"/>
          </p:cNvSpPr>
          <p:nvPr>
            <p:ph type="title"/>
          </p:nvPr>
        </p:nvSpPr>
        <p:spPr>
          <a:xfrm>
            <a:off x="0" y="0"/>
            <a:ext cx="10515600" cy="1325563"/>
          </a:xfrm>
        </p:spPr>
        <p:txBody>
          <a:bodyPr/>
          <a:lstStyle/>
          <a:p>
            <a:r>
              <a:rPr lang="en-US" dirty="0"/>
              <a:t>Particulate Matter (continued)</a:t>
            </a:r>
          </a:p>
        </p:txBody>
      </p:sp>
    </p:spTree>
    <p:extLst>
      <p:ext uri="{BB962C8B-B14F-4D97-AF65-F5344CB8AC3E}">
        <p14:creationId xmlns:p14="http://schemas.microsoft.com/office/powerpoint/2010/main" val="2902219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5D5ECD-1407-0141-973C-C8BDE3FB3E45}"/>
              </a:ext>
            </a:extLst>
          </p:cNvPr>
          <p:cNvSpPr>
            <a:spLocks noGrp="1"/>
          </p:cNvSpPr>
          <p:nvPr>
            <p:ph type="sldNum" sz="quarter" idx="12"/>
          </p:nvPr>
        </p:nvSpPr>
        <p:spPr/>
        <p:txBody>
          <a:bodyPr/>
          <a:lstStyle/>
          <a:p>
            <a:fld id="{60B18D57-13A5-4968-950D-8FEF41FA4399}" type="slidenum">
              <a:rPr lang="en-US" smtClean="0"/>
              <a:t>19</a:t>
            </a:fld>
            <a:endParaRPr lang="en-US" dirty="0"/>
          </a:p>
        </p:txBody>
      </p:sp>
      <p:sp>
        <p:nvSpPr>
          <p:cNvPr id="7" name="TextBox 6">
            <a:extLst>
              <a:ext uri="{FF2B5EF4-FFF2-40B4-BE49-F238E27FC236}">
                <a16:creationId xmlns:a16="http://schemas.microsoft.com/office/drawing/2014/main" id="{64F872E1-4874-7548-9810-8AFE7F940586}"/>
              </a:ext>
            </a:extLst>
          </p:cNvPr>
          <p:cNvSpPr txBox="1"/>
          <p:nvPr/>
        </p:nvSpPr>
        <p:spPr>
          <a:xfrm>
            <a:off x="609601" y="1703724"/>
            <a:ext cx="10990216" cy="2677656"/>
          </a:xfrm>
          <a:prstGeom prst="rect">
            <a:avLst/>
          </a:prstGeom>
          <a:noFill/>
        </p:spPr>
        <p:txBody>
          <a:bodyPr wrap="square">
            <a:spAutoFit/>
          </a:bodyPr>
          <a:lstStyle/>
          <a:p>
            <a:r>
              <a:rPr lang="en-US" sz="2400" dirty="0">
                <a:latin typeface="Arial" panose="020B0604020202020204" pitchFamily="34" charset="0"/>
                <a:ea typeface="Times New Roman" panose="02020603050405020304" pitchFamily="18" charset="0"/>
                <a:cs typeface="Arial" panose="020B0604020202020204" pitchFamily="34" charset="0"/>
              </a:rPr>
              <a:t>There is no requirement that the respiratory disabilities manifest to a compensable degree, ie. 10 percent or more, to establish presumptive service connection under 38 CFR 3.320.</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Effective date considerations, under 38 CFR 3.114, are applicable. The regulation went into effect on August 5, 2021; in no case will an award be effective prior to that date.</a:t>
            </a:r>
          </a:p>
        </p:txBody>
      </p:sp>
      <p:sp>
        <p:nvSpPr>
          <p:cNvPr id="8" name="Title 2">
            <a:extLst>
              <a:ext uri="{FF2B5EF4-FFF2-40B4-BE49-F238E27FC236}">
                <a16:creationId xmlns:a16="http://schemas.microsoft.com/office/drawing/2014/main" id="{104B8E0E-FE55-4AD5-8D48-66C9C7C7AB6F}"/>
              </a:ext>
            </a:extLst>
          </p:cNvPr>
          <p:cNvSpPr>
            <a:spLocks noGrp="1"/>
          </p:cNvSpPr>
          <p:nvPr>
            <p:ph type="title"/>
          </p:nvPr>
        </p:nvSpPr>
        <p:spPr>
          <a:xfrm>
            <a:off x="0" y="0"/>
            <a:ext cx="10515600" cy="1325563"/>
          </a:xfrm>
        </p:spPr>
        <p:txBody>
          <a:bodyPr/>
          <a:lstStyle/>
          <a:p>
            <a:r>
              <a:rPr lang="en-US" dirty="0"/>
              <a:t>Particulate Matter (continued)</a:t>
            </a:r>
          </a:p>
        </p:txBody>
      </p:sp>
    </p:spTree>
    <p:extLst>
      <p:ext uri="{BB962C8B-B14F-4D97-AF65-F5344CB8AC3E}">
        <p14:creationId xmlns:p14="http://schemas.microsoft.com/office/powerpoint/2010/main" val="570496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0B18D57-13A5-4968-950D-8FEF41FA4399}" type="slidenum">
              <a:rPr lang="en-US" smtClean="0"/>
              <a:t>2</a:t>
            </a:fld>
            <a:endParaRPr lang="en-US" dirty="0"/>
          </a:p>
        </p:txBody>
      </p:sp>
      <p:pic>
        <p:nvPicPr>
          <p:cNvPr id="3" name="Table Placeholder 2">
            <a:extLst>
              <a:ext uri="{FF2B5EF4-FFF2-40B4-BE49-F238E27FC236}">
                <a16:creationId xmlns:a16="http://schemas.microsoft.com/office/drawing/2014/main" id="{99C36F0D-0738-6843-B953-847A3C243E71}"/>
              </a:ext>
            </a:extLst>
          </p:cNvPr>
          <p:cNvPicPr>
            <a:picLocks noGrp="1" noChangeAspect="1"/>
          </p:cNvPicPr>
          <p:nvPr>
            <p:ph type="tbl" sz="quarter" idx="13"/>
          </p:nvPr>
        </p:nvPicPr>
        <p:blipFill>
          <a:blip r:embed="rId2"/>
          <a:stretch>
            <a:fillRect/>
          </a:stretch>
        </p:blipFill>
        <p:spPr>
          <a:xfrm>
            <a:off x="2048793" y="1668844"/>
            <a:ext cx="7903389" cy="4366281"/>
          </a:xfrm>
          <a:prstGeom prst="rect">
            <a:avLst/>
          </a:prstGeom>
        </p:spPr>
      </p:pic>
      <p:sp>
        <p:nvSpPr>
          <p:cNvPr id="5" name="Title 4"/>
          <p:cNvSpPr>
            <a:spLocks noGrp="1"/>
          </p:cNvSpPr>
          <p:nvPr>
            <p:ph type="title"/>
          </p:nvPr>
        </p:nvSpPr>
        <p:spPr/>
        <p:txBody>
          <a:bodyPr>
            <a:noAutofit/>
          </a:bodyPr>
          <a:lstStyle/>
          <a:p>
            <a:r>
              <a:rPr lang="en-US" sz="4400" b="0" dirty="0">
                <a:latin typeface="+mj-lt"/>
              </a:rPr>
              <a:t>Chart of Periods and Presumptives (publichealth.va.gov)</a:t>
            </a:r>
          </a:p>
        </p:txBody>
      </p:sp>
    </p:spTree>
    <p:extLst>
      <p:ext uri="{BB962C8B-B14F-4D97-AF65-F5344CB8AC3E}">
        <p14:creationId xmlns:p14="http://schemas.microsoft.com/office/powerpoint/2010/main" val="2650156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020F1A-7E3C-124E-930C-D451B8025CB3}"/>
              </a:ext>
            </a:extLst>
          </p:cNvPr>
          <p:cNvSpPr>
            <a:spLocks noGrp="1"/>
          </p:cNvSpPr>
          <p:nvPr>
            <p:ph type="title"/>
          </p:nvPr>
        </p:nvSpPr>
        <p:spPr>
          <a:xfrm>
            <a:off x="0" y="0"/>
            <a:ext cx="10515600" cy="1325563"/>
          </a:xfrm>
        </p:spPr>
        <p:txBody>
          <a:bodyPr/>
          <a:lstStyle/>
          <a:p>
            <a:r>
              <a:rPr lang="en-US" dirty="0"/>
              <a:t>Presumptive Conditions Based on </a:t>
            </a:r>
            <a:br>
              <a:rPr lang="en-US" dirty="0"/>
            </a:br>
            <a:r>
              <a:rPr lang="en-US" dirty="0"/>
              <a:t>Particulate Matter Exposure</a:t>
            </a:r>
          </a:p>
        </p:txBody>
      </p:sp>
      <p:sp>
        <p:nvSpPr>
          <p:cNvPr id="4" name="Content Placeholder 3">
            <a:extLst>
              <a:ext uri="{FF2B5EF4-FFF2-40B4-BE49-F238E27FC236}">
                <a16:creationId xmlns:a16="http://schemas.microsoft.com/office/drawing/2014/main" id="{8EB9DA6B-B465-F240-9B0E-0CF30F95EF85}"/>
              </a:ext>
            </a:extLst>
          </p:cNvPr>
          <p:cNvSpPr>
            <a:spLocks noGrp="1"/>
          </p:cNvSpPr>
          <p:nvPr>
            <p:ph idx="1"/>
          </p:nvPr>
        </p:nvSpPr>
        <p:spPr>
          <a:xfrm>
            <a:off x="1252237" y="2109700"/>
            <a:ext cx="4965648" cy="3433642"/>
          </a:xfrm>
        </p:spPr>
        <p:txBody>
          <a:bodyPr/>
          <a:lstStyle/>
          <a:p>
            <a:r>
              <a:rPr lang="en-US" dirty="0"/>
              <a:t>Chronic Asthma</a:t>
            </a:r>
          </a:p>
          <a:p>
            <a:endParaRPr lang="en-US" dirty="0"/>
          </a:p>
          <a:p>
            <a:r>
              <a:rPr lang="en-US" dirty="0"/>
              <a:t>Chronic Sinusitis</a:t>
            </a:r>
          </a:p>
          <a:p>
            <a:endParaRPr lang="en-US" dirty="0"/>
          </a:p>
          <a:p>
            <a:r>
              <a:rPr lang="en-US" dirty="0"/>
              <a:t>Chronic Rhinitis</a:t>
            </a:r>
          </a:p>
        </p:txBody>
      </p:sp>
      <p:sp>
        <p:nvSpPr>
          <p:cNvPr id="2" name="Slide Number Placeholder 1">
            <a:extLst>
              <a:ext uri="{FF2B5EF4-FFF2-40B4-BE49-F238E27FC236}">
                <a16:creationId xmlns:a16="http://schemas.microsoft.com/office/drawing/2014/main" id="{8466C531-4DBB-1744-9C70-E42684C87ECF}"/>
              </a:ext>
            </a:extLst>
          </p:cNvPr>
          <p:cNvSpPr>
            <a:spLocks noGrp="1"/>
          </p:cNvSpPr>
          <p:nvPr>
            <p:ph type="sldNum" sz="quarter" idx="12"/>
          </p:nvPr>
        </p:nvSpPr>
        <p:spPr/>
        <p:txBody>
          <a:bodyPr/>
          <a:lstStyle/>
          <a:p>
            <a:fld id="{60B18D57-13A5-4968-950D-8FEF41FA4399}" type="slidenum">
              <a:rPr lang="en-US" smtClean="0"/>
              <a:t>20</a:t>
            </a:fld>
            <a:endParaRPr lang="en-US" dirty="0"/>
          </a:p>
        </p:txBody>
      </p:sp>
    </p:spTree>
    <p:extLst>
      <p:ext uri="{BB962C8B-B14F-4D97-AF65-F5344CB8AC3E}">
        <p14:creationId xmlns:p14="http://schemas.microsoft.com/office/powerpoint/2010/main" val="310603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E3A321-0BAC-414B-92D7-2BD25D5B6299}"/>
              </a:ext>
            </a:extLst>
          </p:cNvPr>
          <p:cNvSpPr>
            <a:spLocks noGrp="1"/>
          </p:cNvSpPr>
          <p:nvPr>
            <p:ph type="title"/>
          </p:nvPr>
        </p:nvSpPr>
        <p:spPr>
          <a:xfrm>
            <a:off x="0" y="25944"/>
            <a:ext cx="10515600" cy="1325563"/>
          </a:xfrm>
        </p:spPr>
        <p:txBody>
          <a:bodyPr/>
          <a:lstStyle/>
          <a:p>
            <a:r>
              <a:rPr lang="en-US" dirty="0"/>
              <a:t>Chronic Asthma</a:t>
            </a:r>
          </a:p>
        </p:txBody>
      </p:sp>
      <p:sp>
        <p:nvSpPr>
          <p:cNvPr id="2" name="Slide Number Placeholder 1">
            <a:extLst>
              <a:ext uri="{FF2B5EF4-FFF2-40B4-BE49-F238E27FC236}">
                <a16:creationId xmlns:a16="http://schemas.microsoft.com/office/drawing/2014/main" id="{F240CE6F-830F-9E48-85BC-60093E7BE6C3}"/>
              </a:ext>
            </a:extLst>
          </p:cNvPr>
          <p:cNvSpPr>
            <a:spLocks noGrp="1"/>
          </p:cNvSpPr>
          <p:nvPr>
            <p:ph type="sldNum" sz="quarter" idx="12"/>
          </p:nvPr>
        </p:nvSpPr>
        <p:spPr/>
        <p:txBody>
          <a:bodyPr/>
          <a:lstStyle/>
          <a:p>
            <a:fld id="{60B18D57-13A5-4968-950D-8FEF41FA4399}" type="slidenum">
              <a:rPr lang="en-US" smtClean="0"/>
              <a:t>21</a:t>
            </a:fld>
            <a:endParaRPr lang="en-US" dirty="0"/>
          </a:p>
        </p:txBody>
      </p:sp>
      <p:sp>
        <p:nvSpPr>
          <p:cNvPr id="5" name="TextBox 4">
            <a:extLst>
              <a:ext uri="{FF2B5EF4-FFF2-40B4-BE49-F238E27FC236}">
                <a16:creationId xmlns:a16="http://schemas.microsoft.com/office/drawing/2014/main" id="{E034C1B0-834E-2841-8ABF-E01099890EBD}"/>
              </a:ext>
            </a:extLst>
          </p:cNvPr>
          <p:cNvSpPr txBox="1"/>
          <p:nvPr/>
        </p:nvSpPr>
        <p:spPr>
          <a:xfrm>
            <a:off x="618309" y="1351509"/>
            <a:ext cx="10955381" cy="4154984"/>
          </a:xfrm>
          <a:prstGeom prst="rect">
            <a:avLst/>
          </a:prstGeom>
          <a:noFill/>
        </p:spPr>
        <p:txBody>
          <a:bodyPr wrap="square">
            <a:spAutoFit/>
          </a:bodyPr>
          <a:lstStyle/>
          <a:p>
            <a:pPr algn="l"/>
            <a:r>
              <a:rPr lang="en-US" sz="2400" dirty="0">
                <a:solidFill>
                  <a:srgbClr val="111111"/>
                </a:solidFill>
                <a:latin typeface="Helvetica" pitchFamily="2" charset="0"/>
              </a:rPr>
              <a:t>Asthma is a condition in which your airways narrow and swell and may produce extra mucus. This can make breathing difficult and trigger coughing, a whistling sound (wheezing) when you breathe out and shortness of breath.</a:t>
            </a:r>
          </a:p>
          <a:p>
            <a:pPr algn="l"/>
            <a:endParaRPr lang="en-US" sz="2400" dirty="0">
              <a:solidFill>
                <a:srgbClr val="111111"/>
              </a:solidFill>
              <a:latin typeface="Helvetica" pitchFamily="2" charset="0"/>
            </a:endParaRPr>
          </a:p>
          <a:p>
            <a:pPr algn="l"/>
            <a:r>
              <a:rPr lang="en-US" sz="2400" dirty="0">
                <a:solidFill>
                  <a:srgbClr val="111111"/>
                </a:solidFill>
                <a:latin typeface="Helvetica" pitchFamily="2" charset="0"/>
              </a:rPr>
              <a:t>For some people, asthma is a  minor nuisance. For others, it can be a major problem that interferes with daily activities and may lead to a life-threatening asthma attack.</a:t>
            </a:r>
          </a:p>
          <a:p>
            <a:pPr algn="l"/>
            <a:endParaRPr lang="en-US" sz="2400" dirty="0">
              <a:solidFill>
                <a:srgbClr val="111111"/>
              </a:solidFill>
              <a:latin typeface="Helvetica" pitchFamily="2" charset="0"/>
            </a:endParaRPr>
          </a:p>
          <a:p>
            <a:pPr algn="l"/>
            <a:r>
              <a:rPr lang="en-US" sz="2400" dirty="0">
                <a:solidFill>
                  <a:srgbClr val="111111"/>
                </a:solidFill>
                <a:latin typeface="Helvetica" pitchFamily="2" charset="0"/>
              </a:rPr>
              <a:t>Asthma can't be cured, but its symptoms can be controlled. Because asthma often changes over time, it's important that you work with your doctor to track your signs and symptoms and adjust your treatment as needed.</a:t>
            </a:r>
          </a:p>
        </p:txBody>
      </p:sp>
    </p:spTree>
    <p:extLst>
      <p:ext uri="{BB962C8B-B14F-4D97-AF65-F5344CB8AC3E}">
        <p14:creationId xmlns:p14="http://schemas.microsoft.com/office/powerpoint/2010/main" val="1785355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80B803-D559-DE44-854B-F84AA5CD2B08}"/>
              </a:ext>
            </a:extLst>
          </p:cNvPr>
          <p:cNvSpPr>
            <a:spLocks noGrp="1"/>
          </p:cNvSpPr>
          <p:nvPr>
            <p:ph type="title"/>
          </p:nvPr>
        </p:nvSpPr>
        <p:spPr>
          <a:xfrm>
            <a:off x="0" y="25637"/>
            <a:ext cx="10515600" cy="1325563"/>
          </a:xfrm>
        </p:spPr>
        <p:txBody>
          <a:bodyPr/>
          <a:lstStyle/>
          <a:p>
            <a:r>
              <a:rPr lang="en-US" dirty="0"/>
              <a:t>Chronic Asthma (continued)</a:t>
            </a:r>
          </a:p>
        </p:txBody>
      </p:sp>
      <p:sp>
        <p:nvSpPr>
          <p:cNvPr id="2" name="Slide Number Placeholder 1">
            <a:extLst>
              <a:ext uri="{FF2B5EF4-FFF2-40B4-BE49-F238E27FC236}">
                <a16:creationId xmlns:a16="http://schemas.microsoft.com/office/drawing/2014/main" id="{F9085BE7-5344-7341-94AD-2EA8BD919072}"/>
              </a:ext>
            </a:extLst>
          </p:cNvPr>
          <p:cNvSpPr>
            <a:spLocks noGrp="1"/>
          </p:cNvSpPr>
          <p:nvPr>
            <p:ph type="sldNum" sz="quarter" idx="12"/>
          </p:nvPr>
        </p:nvSpPr>
        <p:spPr/>
        <p:txBody>
          <a:bodyPr/>
          <a:lstStyle/>
          <a:p>
            <a:fld id="{60B18D57-13A5-4968-950D-8FEF41FA4399}" type="slidenum">
              <a:rPr lang="en-US" smtClean="0"/>
              <a:t>22</a:t>
            </a:fld>
            <a:endParaRPr lang="en-US" dirty="0"/>
          </a:p>
        </p:txBody>
      </p:sp>
      <p:sp>
        <p:nvSpPr>
          <p:cNvPr id="5" name="TextBox 4">
            <a:extLst>
              <a:ext uri="{FF2B5EF4-FFF2-40B4-BE49-F238E27FC236}">
                <a16:creationId xmlns:a16="http://schemas.microsoft.com/office/drawing/2014/main" id="{620C131D-908B-374E-8693-714639EF6B84}"/>
              </a:ext>
            </a:extLst>
          </p:cNvPr>
          <p:cNvSpPr txBox="1"/>
          <p:nvPr/>
        </p:nvSpPr>
        <p:spPr>
          <a:xfrm>
            <a:off x="592183" y="1645266"/>
            <a:ext cx="10990217" cy="4524315"/>
          </a:xfrm>
          <a:prstGeom prst="rect">
            <a:avLst/>
          </a:prstGeom>
          <a:noFill/>
        </p:spPr>
        <p:txBody>
          <a:bodyPr wrap="square">
            <a:spAutoFit/>
          </a:bodyPr>
          <a:lstStyle/>
          <a:p>
            <a:pPr algn="l"/>
            <a:r>
              <a:rPr lang="en-US" sz="2400" dirty="0">
                <a:solidFill>
                  <a:srgbClr val="111111"/>
                </a:solidFill>
                <a:latin typeface="Helvetica" pitchFamily="2" charset="0"/>
              </a:rPr>
              <a:t>Asthma symptoms vary from person to person. You may have infrequent asthma attacks, have symptoms only at certain times — such as when exercising — or have symptoms all the time.</a:t>
            </a:r>
          </a:p>
          <a:p>
            <a:pPr algn="l"/>
            <a:endParaRPr lang="en-US" sz="2400" dirty="0">
              <a:solidFill>
                <a:srgbClr val="111111"/>
              </a:solidFill>
              <a:latin typeface="Helvetica" pitchFamily="2" charset="0"/>
            </a:endParaRPr>
          </a:p>
          <a:p>
            <a:pPr algn="l"/>
            <a:r>
              <a:rPr lang="en-US" sz="2400" dirty="0">
                <a:solidFill>
                  <a:srgbClr val="111111"/>
                </a:solidFill>
                <a:latin typeface="Helvetica" pitchFamily="2" charset="0"/>
              </a:rPr>
              <a:t>Asthma signs and symptoms include:</a:t>
            </a:r>
          </a:p>
          <a:p>
            <a:pPr lvl="1">
              <a:buFont typeface="Arial" panose="020B0604020202020204" pitchFamily="34" charset="0"/>
              <a:buChar char="•"/>
            </a:pPr>
            <a:endParaRPr lang="en-US" sz="2400" dirty="0">
              <a:solidFill>
                <a:srgbClr val="111111"/>
              </a:solidFill>
              <a:latin typeface="Helvetica" pitchFamily="2" charset="0"/>
            </a:endParaRPr>
          </a:p>
          <a:p>
            <a:pPr lvl="1">
              <a:buFont typeface="Arial" panose="020B0604020202020204" pitchFamily="34" charset="0"/>
              <a:buChar char="•"/>
            </a:pPr>
            <a:r>
              <a:rPr lang="en-US" sz="2400" dirty="0">
                <a:solidFill>
                  <a:srgbClr val="111111"/>
                </a:solidFill>
                <a:latin typeface="Helvetica" pitchFamily="2" charset="0"/>
              </a:rPr>
              <a:t>Shortness of breath</a:t>
            </a:r>
          </a:p>
          <a:p>
            <a:pPr lvl="1">
              <a:buFont typeface="Arial" panose="020B0604020202020204" pitchFamily="34" charset="0"/>
              <a:buChar char="•"/>
            </a:pPr>
            <a:r>
              <a:rPr lang="en-US" sz="2400" dirty="0">
                <a:solidFill>
                  <a:srgbClr val="111111"/>
                </a:solidFill>
                <a:latin typeface="Helvetica" pitchFamily="2" charset="0"/>
              </a:rPr>
              <a:t>Chest tightness or pain</a:t>
            </a:r>
          </a:p>
          <a:p>
            <a:pPr lvl="1">
              <a:buFont typeface="Arial" panose="020B0604020202020204" pitchFamily="34" charset="0"/>
              <a:buChar char="•"/>
            </a:pPr>
            <a:r>
              <a:rPr lang="en-US" sz="2400" dirty="0">
                <a:solidFill>
                  <a:srgbClr val="111111"/>
                </a:solidFill>
                <a:latin typeface="Helvetica" pitchFamily="2" charset="0"/>
              </a:rPr>
              <a:t>Wheezing when exhaling, which is a common sign of asthma in children</a:t>
            </a:r>
          </a:p>
          <a:p>
            <a:pPr lvl="1">
              <a:buFont typeface="Arial" panose="020B0604020202020204" pitchFamily="34" charset="0"/>
              <a:buChar char="•"/>
            </a:pPr>
            <a:r>
              <a:rPr lang="en-US" sz="2400" dirty="0">
                <a:solidFill>
                  <a:srgbClr val="111111"/>
                </a:solidFill>
                <a:latin typeface="Helvetica" pitchFamily="2" charset="0"/>
              </a:rPr>
              <a:t>Trouble sleeping caused by shortness of breath, coughing or wheezing</a:t>
            </a:r>
          </a:p>
          <a:p>
            <a:pPr lvl="1">
              <a:buFont typeface="Arial" panose="020B0604020202020204" pitchFamily="34" charset="0"/>
              <a:buChar char="•"/>
            </a:pPr>
            <a:r>
              <a:rPr lang="en-US" sz="2400" dirty="0">
                <a:solidFill>
                  <a:srgbClr val="111111"/>
                </a:solidFill>
                <a:latin typeface="Helvetica" pitchFamily="2" charset="0"/>
              </a:rPr>
              <a:t>Coughing or wheezing attacks that are worsened by a respiratory virus, such as a cold or the flu</a:t>
            </a:r>
          </a:p>
        </p:txBody>
      </p:sp>
    </p:spTree>
    <p:extLst>
      <p:ext uri="{BB962C8B-B14F-4D97-AF65-F5344CB8AC3E}">
        <p14:creationId xmlns:p14="http://schemas.microsoft.com/office/powerpoint/2010/main" val="3314621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2EB791-7084-6245-A79C-0EC11C02C138}"/>
              </a:ext>
            </a:extLst>
          </p:cNvPr>
          <p:cNvSpPr>
            <a:spLocks noGrp="1"/>
          </p:cNvSpPr>
          <p:nvPr>
            <p:ph type="title"/>
          </p:nvPr>
        </p:nvSpPr>
        <p:spPr>
          <a:xfrm>
            <a:off x="0" y="0"/>
            <a:ext cx="10515600" cy="1325563"/>
          </a:xfrm>
        </p:spPr>
        <p:txBody>
          <a:bodyPr/>
          <a:lstStyle/>
          <a:p>
            <a:r>
              <a:rPr lang="en-US" dirty="0"/>
              <a:t>Chronic Rhinitis</a:t>
            </a:r>
          </a:p>
        </p:txBody>
      </p:sp>
      <p:sp>
        <p:nvSpPr>
          <p:cNvPr id="2" name="Slide Number Placeholder 1">
            <a:extLst>
              <a:ext uri="{FF2B5EF4-FFF2-40B4-BE49-F238E27FC236}">
                <a16:creationId xmlns:a16="http://schemas.microsoft.com/office/drawing/2014/main" id="{F7F72491-96AA-3C43-9556-A4D29ECC5FD9}"/>
              </a:ext>
            </a:extLst>
          </p:cNvPr>
          <p:cNvSpPr>
            <a:spLocks noGrp="1"/>
          </p:cNvSpPr>
          <p:nvPr>
            <p:ph type="sldNum" sz="quarter" idx="12"/>
          </p:nvPr>
        </p:nvSpPr>
        <p:spPr/>
        <p:txBody>
          <a:bodyPr/>
          <a:lstStyle/>
          <a:p>
            <a:fld id="{60B18D57-13A5-4968-950D-8FEF41FA4399}" type="slidenum">
              <a:rPr lang="en-US" smtClean="0"/>
              <a:t>23</a:t>
            </a:fld>
            <a:endParaRPr lang="en-US" dirty="0"/>
          </a:p>
        </p:txBody>
      </p:sp>
      <p:sp>
        <p:nvSpPr>
          <p:cNvPr id="5" name="TextBox 4">
            <a:extLst>
              <a:ext uri="{FF2B5EF4-FFF2-40B4-BE49-F238E27FC236}">
                <a16:creationId xmlns:a16="http://schemas.microsoft.com/office/drawing/2014/main" id="{7A2E1238-04B3-A44C-9F40-4BA997184D5F}"/>
              </a:ext>
            </a:extLst>
          </p:cNvPr>
          <p:cNvSpPr txBox="1"/>
          <p:nvPr/>
        </p:nvSpPr>
        <p:spPr>
          <a:xfrm>
            <a:off x="618310" y="1541355"/>
            <a:ext cx="10964090" cy="4154984"/>
          </a:xfrm>
          <a:prstGeom prst="rect">
            <a:avLst/>
          </a:prstGeom>
          <a:noFill/>
        </p:spPr>
        <p:txBody>
          <a:bodyPr wrap="square">
            <a:spAutoFit/>
          </a:bodyPr>
          <a:lstStyle/>
          <a:p>
            <a:pPr algn="l"/>
            <a:r>
              <a:rPr lang="en-US" sz="2400" dirty="0">
                <a:solidFill>
                  <a:srgbClr val="111111"/>
                </a:solidFill>
                <a:latin typeface="Helvetica" pitchFamily="2" charset="0"/>
              </a:rPr>
              <a:t>Hay fever, also called allergic rhinitis, causes cold-like signs and symptoms, such as a runny nose, itchy eyes, congestion, sneezing and sinus pressure. But unlike a cold, hay fever isn't caused by a virus. Hay fever is caused by an allergic response to outdoor or indoor allergens, such as pollen, dust mites, or tiny flecks of skin and saliva shed by cats, dogs, and other animals with fur or feathers (pet dander).</a:t>
            </a:r>
          </a:p>
          <a:p>
            <a:pPr algn="l"/>
            <a:endParaRPr lang="en-US" sz="2400" dirty="0">
              <a:solidFill>
                <a:srgbClr val="111111"/>
              </a:solidFill>
              <a:latin typeface="Helvetica" pitchFamily="2" charset="0"/>
            </a:endParaRPr>
          </a:p>
          <a:p>
            <a:pPr algn="l"/>
            <a:r>
              <a:rPr lang="en-US" sz="2400" dirty="0">
                <a:solidFill>
                  <a:srgbClr val="111111"/>
                </a:solidFill>
                <a:latin typeface="Helvetica" pitchFamily="2" charset="0"/>
              </a:rPr>
              <a:t>Besides making you miserable, hay fever can affect your performance at work or school and generally interfere with your life. But you don't have to put up with annoying symptoms. You can learn to avoid triggers and find the right treatment.</a:t>
            </a:r>
          </a:p>
        </p:txBody>
      </p:sp>
    </p:spTree>
    <p:extLst>
      <p:ext uri="{BB962C8B-B14F-4D97-AF65-F5344CB8AC3E}">
        <p14:creationId xmlns:p14="http://schemas.microsoft.com/office/powerpoint/2010/main" val="1169305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BC07C8-B4EB-A74A-B4A6-B560D73AE713}"/>
              </a:ext>
            </a:extLst>
          </p:cNvPr>
          <p:cNvSpPr>
            <a:spLocks noGrp="1"/>
          </p:cNvSpPr>
          <p:nvPr>
            <p:ph type="title"/>
          </p:nvPr>
        </p:nvSpPr>
        <p:spPr>
          <a:xfrm>
            <a:off x="0" y="25570"/>
            <a:ext cx="10515600" cy="1325563"/>
          </a:xfrm>
        </p:spPr>
        <p:txBody>
          <a:bodyPr/>
          <a:lstStyle/>
          <a:p>
            <a:r>
              <a:rPr lang="en-US" dirty="0"/>
              <a:t>Chronic Rhinitis (continued)</a:t>
            </a:r>
          </a:p>
        </p:txBody>
      </p:sp>
      <p:sp>
        <p:nvSpPr>
          <p:cNvPr id="2" name="Slide Number Placeholder 1">
            <a:extLst>
              <a:ext uri="{FF2B5EF4-FFF2-40B4-BE49-F238E27FC236}">
                <a16:creationId xmlns:a16="http://schemas.microsoft.com/office/drawing/2014/main" id="{AE3388E5-F623-8844-831E-F44D0541D9DE}"/>
              </a:ext>
            </a:extLst>
          </p:cNvPr>
          <p:cNvSpPr>
            <a:spLocks noGrp="1"/>
          </p:cNvSpPr>
          <p:nvPr>
            <p:ph type="sldNum" sz="quarter" idx="12"/>
          </p:nvPr>
        </p:nvSpPr>
        <p:spPr/>
        <p:txBody>
          <a:bodyPr/>
          <a:lstStyle/>
          <a:p>
            <a:fld id="{60B18D57-13A5-4968-950D-8FEF41FA4399}" type="slidenum">
              <a:rPr lang="en-US" smtClean="0"/>
              <a:t>24</a:t>
            </a:fld>
            <a:endParaRPr lang="en-US" dirty="0"/>
          </a:p>
        </p:txBody>
      </p:sp>
      <p:sp>
        <p:nvSpPr>
          <p:cNvPr id="5" name="TextBox 4">
            <a:extLst>
              <a:ext uri="{FF2B5EF4-FFF2-40B4-BE49-F238E27FC236}">
                <a16:creationId xmlns:a16="http://schemas.microsoft.com/office/drawing/2014/main" id="{4899F9D0-AA84-8741-8EBD-C67F6E098980}"/>
              </a:ext>
            </a:extLst>
          </p:cNvPr>
          <p:cNvSpPr txBox="1"/>
          <p:nvPr/>
        </p:nvSpPr>
        <p:spPr>
          <a:xfrm>
            <a:off x="618308" y="1629525"/>
            <a:ext cx="10964091" cy="3785652"/>
          </a:xfrm>
          <a:prstGeom prst="rect">
            <a:avLst/>
          </a:prstGeom>
          <a:noFill/>
        </p:spPr>
        <p:txBody>
          <a:bodyPr wrap="square">
            <a:spAutoFit/>
          </a:bodyPr>
          <a:lstStyle/>
          <a:p>
            <a:pPr algn="l"/>
            <a:r>
              <a:rPr lang="en-US" sz="2400" dirty="0">
                <a:solidFill>
                  <a:srgbClr val="111111"/>
                </a:solidFill>
                <a:latin typeface="Helvetica" pitchFamily="2" charset="0"/>
              </a:rPr>
              <a:t>Hay fever signs and symptoms can include:</a:t>
            </a:r>
          </a:p>
          <a:p>
            <a:pPr algn="l"/>
            <a:endParaRPr lang="en-US" sz="2400" dirty="0">
              <a:solidFill>
                <a:srgbClr val="111111"/>
              </a:solidFill>
              <a:latin typeface="Helvetica" pitchFamily="2" charset="0"/>
            </a:endParaRPr>
          </a:p>
          <a:p>
            <a:pPr lvl="1">
              <a:buFont typeface="Arial" panose="020B0604020202020204" pitchFamily="34" charset="0"/>
              <a:buChar char="•"/>
            </a:pPr>
            <a:r>
              <a:rPr lang="en-US" sz="2400" dirty="0">
                <a:solidFill>
                  <a:srgbClr val="111111"/>
                </a:solidFill>
                <a:latin typeface="Helvetica" pitchFamily="2" charset="0"/>
              </a:rPr>
              <a:t>Runny nose and nasal congestion</a:t>
            </a:r>
          </a:p>
          <a:p>
            <a:pPr lvl="1">
              <a:buFont typeface="Arial" panose="020B0604020202020204" pitchFamily="34" charset="0"/>
              <a:buChar char="•"/>
            </a:pPr>
            <a:r>
              <a:rPr lang="en-US" sz="2400" dirty="0">
                <a:solidFill>
                  <a:srgbClr val="111111"/>
                </a:solidFill>
                <a:latin typeface="Helvetica" pitchFamily="2" charset="0"/>
              </a:rPr>
              <a:t>Watery, itchy, red eyes (allergic conjunctivitis)</a:t>
            </a:r>
          </a:p>
          <a:p>
            <a:pPr lvl="1">
              <a:buFont typeface="Arial" panose="020B0604020202020204" pitchFamily="34" charset="0"/>
              <a:buChar char="•"/>
            </a:pPr>
            <a:r>
              <a:rPr lang="en-US" sz="2400" dirty="0">
                <a:solidFill>
                  <a:srgbClr val="111111"/>
                </a:solidFill>
                <a:latin typeface="Helvetica" pitchFamily="2" charset="0"/>
              </a:rPr>
              <a:t>Sneezing</a:t>
            </a:r>
          </a:p>
          <a:p>
            <a:pPr lvl="1">
              <a:buFont typeface="Arial" panose="020B0604020202020204" pitchFamily="34" charset="0"/>
              <a:buChar char="•"/>
            </a:pPr>
            <a:r>
              <a:rPr lang="en-US" sz="2400" dirty="0">
                <a:solidFill>
                  <a:srgbClr val="111111"/>
                </a:solidFill>
                <a:latin typeface="Helvetica" pitchFamily="2" charset="0"/>
              </a:rPr>
              <a:t>Cough</a:t>
            </a:r>
          </a:p>
          <a:p>
            <a:pPr lvl="1">
              <a:buFont typeface="Arial" panose="020B0604020202020204" pitchFamily="34" charset="0"/>
              <a:buChar char="•"/>
            </a:pPr>
            <a:r>
              <a:rPr lang="en-US" sz="2400" dirty="0">
                <a:solidFill>
                  <a:srgbClr val="111111"/>
                </a:solidFill>
                <a:latin typeface="Helvetica" pitchFamily="2" charset="0"/>
              </a:rPr>
              <a:t>Itchy nose, roof of mouth or throat</a:t>
            </a:r>
          </a:p>
          <a:p>
            <a:pPr lvl="1">
              <a:buFont typeface="Arial" panose="020B0604020202020204" pitchFamily="34" charset="0"/>
              <a:buChar char="•"/>
            </a:pPr>
            <a:r>
              <a:rPr lang="en-US" sz="2400" dirty="0">
                <a:solidFill>
                  <a:srgbClr val="111111"/>
                </a:solidFill>
                <a:latin typeface="Helvetica" pitchFamily="2" charset="0"/>
              </a:rPr>
              <a:t>Swollen, blue-colored skin under the eyes (allergic shiners)</a:t>
            </a:r>
          </a:p>
          <a:p>
            <a:pPr lvl="1">
              <a:buFont typeface="Arial" panose="020B0604020202020204" pitchFamily="34" charset="0"/>
              <a:buChar char="•"/>
            </a:pPr>
            <a:r>
              <a:rPr lang="en-US" sz="2400" dirty="0">
                <a:solidFill>
                  <a:srgbClr val="111111"/>
                </a:solidFill>
                <a:latin typeface="Helvetica" pitchFamily="2" charset="0"/>
              </a:rPr>
              <a:t>Postnasal drip</a:t>
            </a:r>
          </a:p>
          <a:p>
            <a:pPr lvl="1">
              <a:buFont typeface="Arial" panose="020B0604020202020204" pitchFamily="34" charset="0"/>
              <a:buChar char="•"/>
            </a:pPr>
            <a:r>
              <a:rPr lang="en-US" sz="2400" dirty="0">
                <a:solidFill>
                  <a:srgbClr val="111111"/>
                </a:solidFill>
                <a:latin typeface="Helvetica" pitchFamily="2" charset="0"/>
              </a:rPr>
              <a:t>Fatigue</a:t>
            </a:r>
          </a:p>
        </p:txBody>
      </p:sp>
    </p:spTree>
    <p:extLst>
      <p:ext uri="{BB962C8B-B14F-4D97-AF65-F5344CB8AC3E}">
        <p14:creationId xmlns:p14="http://schemas.microsoft.com/office/powerpoint/2010/main" val="706760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6DC227-F2E4-FF47-A30F-C9AF91209DAF}"/>
              </a:ext>
            </a:extLst>
          </p:cNvPr>
          <p:cNvSpPr>
            <a:spLocks noGrp="1"/>
          </p:cNvSpPr>
          <p:nvPr>
            <p:ph type="title"/>
          </p:nvPr>
        </p:nvSpPr>
        <p:spPr>
          <a:xfrm>
            <a:off x="0" y="0"/>
            <a:ext cx="10515600" cy="1325563"/>
          </a:xfrm>
        </p:spPr>
        <p:txBody>
          <a:bodyPr/>
          <a:lstStyle/>
          <a:p>
            <a:r>
              <a:rPr lang="en-US" dirty="0"/>
              <a:t>Chronic Sinusitis (</a:t>
            </a:r>
            <a:r>
              <a:rPr lang="en-US" dirty="0" err="1"/>
              <a:t>Rhinosinusitis</a:t>
            </a:r>
            <a:r>
              <a:rPr lang="en-US" dirty="0"/>
              <a:t>)</a:t>
            </a:r>
          </a:p>
        </p:txBody>
      </p:sp>
      <p:sp>
        <p:nvSpPr>
          <p:cNvPr id="2" name="Slide Number Placeholder 1">
            <a:extLst>
              <a:ext uri="{FF2B5EF4-FFF2-40B4-BE49-F238E27FC236}">
                <a16:creationId xmlns:a16="http://schemas.microsoft.com/office/drawing/2014/main" id="{7E65B487-4D90-EF42-B769-6C021A7DD23D}"/>
              </a:ext>
            </a:extLst>
          </p:cNvPr>
          <p:cNvSpPr>
            <a:spLocks noGrp="1"/>
          </p:cNvSpPr>
          <p:nvPr>
            <p:ph type="sldNum" sz="quarter" idx="12"/>
          </p:nvPr>
        </p:nvSpPr>
        <p:spPr/>
        <p:txBody>
          <a:bodyPr/>
          <a:lstStyle/>
          <a:p>
            <a:fld id="{60B18D57-13A5-4968-950D-8FEF41FA4399}" type="slidenum">
              <a:rPr lang="en-US" smtClean="0"/>
              <a:t>25</a:t>
            </a:fld>
            <a:endParaRPr lang="en-US" dirty="0"/>
          </a:p>
        </p:txBody>
      </p:sp>
      <p:sp>
        <p:nvSpPr>
          <p:cNvPr id="5" name="TextBox 4">
            <a:extLst>
              <a:ext uri="{FF2B5EF4-FFF2-40B4-BE49-F238E27FC236}">
                <a16:creationId xmlns:a16="http://schemas.microsoft.com/office/drawing/2014/main" id="{2B2B7869-1B19-CC43-9383-F616F8FB321E}"/>
              </a:ext>
            </a:extLst>
          </p:cNvPr>
          <p:cNvSpPr txBox="1"/>
          <p:nvPr/>
        </p:nvSpPr>
        <p:spPr>
          <a:xfrm>
            <a:off x="609601" y="1927748"/>
            <a:ext cx="10990216" cy="3785652"/>
          </a:xfrm>
          <a:prstGeom prst="rect">
            <a:avLst/>
          </a:prstGeom>
          <a:noFill/>
        </p:spPr>
        <p:txBody>
          <a:bodyPr wrap="square">
            <a:spAutoFit/>
          </a:bodyPr>
          <a:lstStyle/>
          <a:p>
            <a:pPr algn="l"/>
            <a:r>
              <a:rPr lang="en-US" sz="2400" dirty="0">
                <a:solidFill>
                  <a:srgbClr val="111111"/>
                </a:solidFill>
                <a:latin typeface="Helvetica" pitchFamily="2" charset="0"/>
              </a:rPr>
              <a:t>Chronic sinusitis occurs when the spaces inside your nose and head (sinuses) are swollen and inflamed for three months or longer, despite treatment.</a:t>
            </a:r>
          </a:p>
          <a:p>
            <a:pPr algn="l"/>
            <a:endParaRPr lang="en-US" sz="2400" dirty="0">
              <a:solidFill>
                <a:srgbClr val="111111"/>
              </a:solidFill>
              <a:latin typeface="Helvetica" pitchFamily="2" charset="0"/>
            </a:endParaRPr>
          </a:p>
          <a:p>
            <a:pPr algn="l"/>
            <a:r>
              <a:rPr lang="en-US" sz="2400" dirty="0">
                <a:solidFill>
                  <a:srgbClr val="111111"/>
                </a:solidFill>
                <a:latin typeface="Helvetica" pitchFamily="2" charset="0"/>
              </a:rPr>
              <a:t>This common condition interferes with the way mucus normally drains, and makes your nose stuffy. Breathing through your nose may be difficult, and the area around your eyes might feel swollen or tender.</a:t>
            </a:r>
          </a:p>
          <a:p>
            <a:pPr algn="l"/>
            <a:endParaRPr lang="en-US" sz="2400" dirty="0">
              <a:solidFill>
                <a:srgbClr val="111111"/>
              </a:solidFill>
              <a:latin typeface="Helvetica" pitchFamily="2" charset="0"/>
            </a:endParaRPr>
          </a:p>
          <a:p>
            <a:pPr algn="l"/>
            <a:r>
              <a:rPr lang="en-US" sz="2400" dirty="0">
                <a:solidFill>
                  <a:srgbClr val="111111"/>
                </a:solidFill>
                <a:latin typeface="Helvetica" pitchFamily="2" charset="0"/>
              </a:rPr>
              <a:t>Chronic sinusitis can be brought on by an infection, by growths in the sinuses (nasal polyps) or by swelling of the lining of your sinuses. Also called chronic </a:t>
            </a:r>
            <a:r>
              <a:rPr lang="en-US" sz="2400" dirty="0" err="1">
                <a:solidFill>
                  <a:srgbClr val="111111"/>
                </a:solidFill>
                <a:latin typeface="Helvetica" pitchFamily="2" charset="0"/>
              </a:rPr>
              <a:t>rhinosinusitis</a:t>
            </a:r>
            <a:r>
              <a:rPr lang="en-US" sz="2400" dirty="0">
                <a:solidFill>
                  <a:srgbClr val="111111"/>
                </a:solidFill>
                <a:latin typeface="Helvetica" pitchFamily="2" charset="0"/>
              </a:rPr>
              <a:t>, the condition can affect both adults and children.</a:t>
            </a:r>
          </a:p>
        </p:txBody>
      </p:sp>
    </p:spTree>
    <p:extLst>
      <p:ext uri="{BB962C8B-B14F-4D97-AF65-F5344CB8AC3E}">
        <p14:creationId xmlns:p14="http://schemas.microsoft.com/office/powerpoint/2010/main" val="3975030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D9BEA7-AD82-AF45-B667-0D961E9EC675}"/>
              </a:ext>
            </a:extLst>
          </p:cNvPr>
          <p:cNvSpPr>
            <a:spLocks noGrp="1"/>
          </p:cNvSpPr>
          <p:nvPr>
            <p:ph type="title"/>
          </p:nvPr>
        </p:nvSpPr>
        <p:spPr>
          <a:xfrm>
            <a:off x="0" y="0"/>
            <a:ext cx="10515600" cy="1325563"/>
          </a:xfrm>
        </p:spPr>
        <p:txBody>
          <a:bodyPr/>
          <a:lstStyle/>
          <a:p>
            <a:r>
              <a:rPr lang="en-US" dirty="0"/>
              <a:t>Chronic Sinusitis (Rhinosinusitis) </a:t>
            </a:r>
            <a:br>
              <a:rPr lang="en-US" dirty="0"/>
            </a:br>
            <a:r>
              <a:rPr lang="en-US" dirty="0"/>
              <a:t>(continued)</a:t>
            </a:r>
          </a:p>
        </p:txBody>
      </p:sp>
      <p:sp>
        <p:nvSpPr>
          <p:cNvPr id="2" name="Slide Number Placeholder 1">
            <a:extLst>
              <a:ext uri="{FF2B5EF4-FFF2-40B4-BE49-F238E27FC236}">
                <a16:creationId xmlns:a16="http://schemas.microsoft.com/office/drawing/2014/main" id="{D565225E-FA25-7145-AF89-72E91A00E809}"/>
              </a:ext>
            </a:extLst>
          </p:cNvPr>
          <p:cNvSpPr>
            <a:spLocks noGrp="1"/>
          </p:cNvSpPr>
          <p:nvPr>
            <p:ph type="sldNum" sz="quarter" idx="12"/>
          </p:nvPr>
        </p:nvSpPr>
        <p:spPr/>
        <p:txBody>
          <a:bodyPr/>
          <a:lstStyle/>
          <a:p>
            <a:fld id="{60B18D57-13A5-4968-950D-8FEF41FA4399}" type="slidenum">
              <a:rPr lang="en-US" smtClean="0"/>
              <a:t>26</a:t>
            </a:fld>
            <a:endParaRPr lang="en-US" dirty="0"/>
          </a:p>
        </p:txBody>
      </p:sp>
      <p:sp>
        <p:nvSpPr>
          <p:cNvPr id="7" name="TextBox 6">
            <a:extLst>
              <a:ext uri="{FF2B5EF4-FFF2-40B4-BE49-F238E27FC236}">
                <a16:creationId xmlns:a16="http://schemas.microsoft.com/office/drawing/2014/main" id="{31247234-8F7C-C140-9760-823F0941DEC7}"/>
              </a:ext>
            </a:extLst>
          </p:cNvPr>
          <p:cNvSpPr txBox="1"/>
          <p:nvPr/>
        </p:nvSpPr>
        <p:spPr>
          <a:xfrm>
            <a:off x="618309" y="2005325"/>
            <a:ext cx="11216640" cy="3046988"/>
          </a:xfrm>
          <a:prstGeom prst="rect">
            <a:avLst/>
          </a:prstGeom>
          <a:noFill/>
        </p:spPr>
        <p:txBody>
          <a:bodyPr wrap="square">
            <a:spAutoFit/>
          </a:bodyPr>
          <a:lstStyle/>
          <a:p>
            <a:pPr algn="l"/>
            <a:r>
              <a:rPr lang="en-US" sz="2400" dirty="0">
                <a:solidFill>
                  <a:srgbClr val="111111"/>
                </a:solidFill>
                <a:latin typeface="Helvetica" pitchFamily="2" charset="0"/>
              </a:rPr>
              <a:t>Common signs and symptoms of chronic sinusitis include:</a:t>
            </a:r>
          </a:p>
          <a:p>
            <a:pPr algn="l"/>
            <a:endParaRPr lang="en-US" sz="2400" dirty="0">
              <a:solidFill>
                <a:srgbClr val="111111"/>
              </a:solidFill>
              <a:latin typeface="Helvetica" pitchFamily="2" charset="0"/>
            </a:endParaRPr>
          </a:p>
          <a:p>
            <a:pPr algn="l">
              <a:buFont typeface="Arial" panose="020B0604020202020204" pitchFamily="34" charset="0"/>
              <a:buChar char="•"/>
            </a:pPr>
            <a:r>
              <a:rPr lang="en-US" sz="2400" dirty="0">
                <a:solidFill>
                  <a:srgbClr val="111111"/>
                </a:solidFill>
                <a:latin typeface="Helvetica" pitchFamily="2" charset="0"/>
              </a:rPr>
              <a:t>Nasal inflammation</a:t>
            </a:r>
          </a:p>
          <a:p>
            <a:pPr algn="l">
              <a:buFont typeface="Arial" panose="020B0604020202020204" pitchFamily="34" charset="0"/>
              <a:buChar char="•"/>
            </a:pPr>
            <a:r>
              <a:rPr lang="en-US" sz="2400" dirty="0">
                <a:solidFill>
                  <a:srgbClr val="111111"/>
                </a:solidFill>
                <a:latin typeface="Helvetica" pitchFamily="2" charset="0"/>
              </a:rPr>
              <a:t>Thick, discolored discharge from the nose (runny nose)</a:t>
            </a:r>
          </a:p>
          <a:p>
            <a:pPr algn="l">
              <a:buFont typeface="Arial" panose="020B0604020202020204" pitchFamily="34" charset="0"/>
              <a:buChar char="•"/>
            </a:pPr>
            <a:r>
              <a:rPr lang="en-US" sz="2400" dirty="0">
                <a:solidFill>
                  <a:srgbClr val="111111"/>
                </a:solidFill>
                <a:latin typeface="Helvetica" pitchFamily="2" charset="0"/>
              </a:rPr>
              <a:t>Drainage down the back of the throat (postnasal drainage)</a:t>
            </a:r>
          </a:p>
          <a:p>
            <a:pPr algn="l">
              <a:buFont typeface="Arial" panose="020B0604020202020204" pitchFamily="34" charset="0"/>
              <a:buChar char="•"/>
            </a:pPr>
            <a:r>
              <a:rPr lang="en-US" sz="2400" dirty="0">
                <a:solidFill>
                  <a:srgbClr val="111111"/>
                </a:solidFill>
                <a:latin typeface="Helvetica" pitchFamily="2" charset="0"/>
              </a:rPr>
              <a:t>Blocked or stuffy (congested) nose causing difficulty breathing through your nose</a:t>
            </a:r>
          </a:p>
          <a:p>
            <a:pPr algn="l">
              <a:buFont typeface="Arial" panose="020B0604020202020204" pitchFamily="34" charset="0"/>
              <a:buChar char="•"/>
            </a:pPr>
            <a:r>
              <a:rPr lang="en-US" sz="2400" dirty="0">
                <a:solidFill>
                  <a:srgbClr val="111111"/>
                </a:solidFill>
                <a:latin typeface="Helvetica" pitchFamily="2" charset="0"/>
              </a:rPr>
              <a:t>Pain, tenderness and swelling around your eyes, cheeks, nose or forehead</a:t>
            </a:r>
          </a:p>
          <a:p>
            <a:pPr algn="l">
              <a:buFont typeface="Arial" panose="020B0604020202020204" pitchFamily="34" charset="0"/>
              <a:buChar char="•"/>
            </a:pPr>
            <a:r>
              <a:rPr lang="en-US" sz="2400" dirty="0">
                <a:solidFill>
                  <a:srgbClr val="111111"/>
                </a:solidFill>
                <a:latin typeface="Helvetica" pitchFamily="2" charset="0"/>
              </a:rPr>
              <a:t>Reduced sense of smell and taste</a:t>
            </a:r>
          </a:p>
        </p:txBody>
      </p:sp>
    </p:spTree>
    <p:extLst>
      <p:ext uri="{BB962C8B-B14F-4D97-AF65-F5344CB8AC3E}">
        <p14:creationId xmlns:p14="http://schemas.microsoft.com/office/powerpoint/2010/main" val="2597522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582D36-031D-004B-89F6-734E7F696118}"/>
              </a:ext>
            </a:extLst>
          </p:cNvPr>
          <p:cNvSpPr>
            <a:spLocks noGrp="1"/>
          </p:cNvSpPr>
          <p:nvPr>
            <p:ph type="sldNum" sz="quarter" idx="12"/>
          </p:nvPr>
        </p:nvSpPr>
        <p:spPr/>
        <p:txBody>
          <a:bodyPr/>
          <a:lstStyle/>
          <a:p>
            <a:fld id="{60B18D57-13A5-4968-950D-8FEF41FA4399}" type="slidenum">
              <a:rPr lang="en-US" smtClean="0"/>
              <a:t>27</a:t>
            </a:fld>
            <a:endParaRPr lang="en-US" dirty="0"/>
          </a:p>
        </p:txBody>
      </p:sp>
      <p:sp>
        <p:nvSpPr>
          <p:cNvPr id="9" name="TextBox 8">
            <a:extLst>
              <a:ext uri="{FF2B5EF4-FFF2-40B4-BE49-F238E27FC236}">
                <a16:creationId xmlns:a16="http://schemas.microsoft.com/office/drawing/2014/main" id="{1B1B1FB2-ECF3-394A-9822-E0E3101B9831}"/>
              </a:ext>
            </a:extLst>
          </p:cNvPr>
          <p:cNvSpPr txBox="1"/>
          <p:nvPr/>
        </p:nvSpPr>
        <p:spPr>
          <a:xfrm>
            <a:off x="600892" y="1459309"/>
            <a:ext cx="9120382" cy="3416320"/>
          </a:xfrm>
          <a:prstGeom prst="rect">
            <a:avLst/>
          </a:prstGeom>
          <a:noFill/>
        </p:spPr>
        <p:txBody>
          <a:bodyPr wrap="square">
            <a:spAutoFit/>
          </a:bodyPr>
          <a:lstStyle/>
          <a:p>
            <a:pPr algn="l"/>
            <a:r>
              <a:rPr lang="en-US" sz="2400" dirty="0">
                <a:solidFill>
                  <a:srgbClr val="111111"/>
                </a:solidFill>
                <a:latin typeface="Arial" panose="020B0604020202020204" pitchFamily="34" charset="0"/>
                <a:cs typeface="Arial" panose="020B0604020202020204" pitchFamily="34" charset="0"/>
              </a:rPr>
              <a:t>Other signs and symptoms can include:</a:t>
            </a:r>
          </a:p>
          <a:p>
            <a:pPr algn="l"/>
            <a:endParaRPr lang="en-US" sz="2400" dirty="0">
              <a:solidFill>
                <a:srgbClr val="11111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Ear pain</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Headache</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Aching in your upper jaw and teeth</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Cough or throat clearing</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Sore throat</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Bad breath</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Fatigue</a:t>
            </a:r>
          </a:p>
        </p:txBody>
      </p:sp>
      <p:sp>
        <p:nvSpPr>
          <p:cNvPr id="7" name="Title 2">
            <a:extLst>
              <a:ext uri="{FF2B5EF4-FFF2-40B4-BE49-F238E27FC236}">
                <a16:creationId xmlns:a16="http://schemas.microsoft.com/office/drawing/2014/main" id="{4582E291-86ED-4890-9749-6358DC112888}"/>
              </a:ext>
            </a:extLst>
          </p:cNvPr>
          <p:cNvSpPr>
            <a:spLocks noGrp="1"/>
          </p:cNvSpPr>
          <p:nvPr>
            <p:ph type="title"/>
          </p:nvPr>
        </p:nvSpPr>
        <p:spPr>
          <a:xfrm>
            <a:off x="0" y="0"/>
            <a:ext cx="10515600" cy="1325563"/>
          </a:xfrm>
        </p:spPr>
        <p:txBody>
          <a:bodyPr/>
          <a:lstStyle/>
          <a:p>
            <a:r>
              <a:rPr lang="en-US" dirty="0"/>
              <a:t>Chronic Sinusitis (Rhinosinusitis) </a:t>
            </a:r>
            <a:br>
              <a:rPr lang="en-US" dirty="0"/>
            </a:br>
            <a:r>
              <a:rPr lang="en-US" dirty="0"/>
              <a:t>(continued)</a:t>
            </a:r>
          </a:p>
        </p:txBody>
      </p:sp>
    </p:spTree>
    <p:extLst>
      <p:ext uri="{BB962C8B-B14F-4D97-AF65-F5344CB8AC3E}">
        <p14:creationId xmlns:p14="http://schemas.microsoft.com/office/powerpoint/2010/main" val="4138283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38B10-332F-7241-A7C4-1302ABDD5A0B}"/>
              </a:ext>
            </a:extLst>
          </p:cNvPr>
          <p:cNvSpPr>
            <a:spLocks noGrp="1"/>
          </p:cNvSpPr>
          <p:nvPr>
            <p:ph type="title"/>
          </p:nvPr>
        </p:nvSpPr>
        <p:spPr>
          <a:xfrm>
            <a:off x="0" y="0"/>
            <a:ext cx="10515600" cy="1325563"/>
          </a:xfrm>
        </p:spPr>
        <p:txBody>
          <a:bodyPr/>
          <a:lstStyle/>
          <a:p>
            <a:r>
              <a:rPr lang="en-US" dirty="0"/>
              <a:t>Chronic vs Acute Sinusitis</a:t>
            </a:r>
          </a:p>
        </p:txBody>
      </p:sp>
      <p:sp>
        <p:nvSpPr>
          <p:cNvPr id="2" name="Slide Number Placeholder 1">
            <a:extLst>
              <a:ext uri="{FF2B5EF4-FFF2-40B4-BE49-F238E27FC236}">
                <a16:creationId xmlns:a16="http://schemas.microsoft.com/office/drawing/2014/main" id="{8E8A423B-F56A-EF48-B7EE-256FB5D10D19}"/>
              </a:ext>
            </a:extLst>
          </p:cNvPr>
          <p:cNvSpPr>
            <a:spLocks noGrp="1"/>
          </p:cNvSpPr>
          <p:nvPr>
            <p:ph type="sldNum" sz="quarter" idx="12"/>
          </p:nvPr>
        </p:nvSpPr>
        <p:spPr/>
        <p:txBody>
          <a:bodyPr/>
          <a:lstStyle/>
          <a:p>
            <a:fld id="{60B18D57-13A5-4968-950D-8FEF41FA4399}" type="slidenum">
              <a:rPr lang="en-US" smtClean="0"/>
              <a:t>28</a:t>
            </a:fld>
            <a:endParaRPr lang="en-US" dirty="0"/>
          </a:p>
        </p:txBody>
      </p:sp>
      <p:sp>
        <p:nvSpPr>
          <p:cNvPr id="5" name="TextBox 4">
            <a:extLst>
              <a:ext uri="{FF2B5EF4-FFF2-40B4-BE49-F238E27FC236}">
                <a16:creationId xmlns:a16="http://schemas.microsoft.com/office/drawing/2014/main" id="{CE1C7932-F284-054E-BBE5-B74BDFAF5B15}"/>
              </a:ext>
            </a:extLst>
          </p:cNvPr>
          <p:cNvSpPr txBox="1"/>
          <p:nvPr/>
        </p:nvSpPr>
        <p:spPr>
          <a:xfrm>
            <a:off x="627017" y="2164042"/>
            <a:ext cx="10955383" cy="3785652"/>
          </a:xfrm>
          <a:prstGeom prst="rect">
            <a:avLst/>
          </a:prstGeom>
          <a:noFill/>
        </p:spPr>
        <p:txBody>
          <a:bodyPr wrap="square">
            <a:spAutoFit/>
          </a:bodyPr>
          <a:lstStyle/>
          <a:p>
            <a:r>
              <a:rPr lang="en-US" sz="2400" dirty="0">
                <a:solidFill>
                  <a:srgbClr val="111111"/>
                </a:solidFill>
                <a:latin typeface="Arial" panose="020B0604020202020204" pitchFamily="34" charset="0"/>
                <a:cs typeface="Arial" panose="020B0604020202020204" pitchFamily="34" charset="0"/>
              </a:rPr>
              <a:t>Chronic sinusitis and acute sinusitis have similar signs and symptoms. But acute sinusitis is a temporary infection of the sinuses often associated with a cold.</a:t>
            </a:r>
          </a:p>
          <a:p>
            <a:endParaRPr lang="en-US" sz="2400" dirty="0">
              <a:solidFill>
                <a:srgbClr val="111111"/>
              </a:solidFill>
              <a:latin typeface="Arial" panose="020B0604020202020204" pitchFamily="34" charset="0"/>
              <a:cs typeface="Arial" panose="020B0604020202020204" pitchFamily="34" charset="0"/>
            </a:endParaRPr>
          </a:p>
          <a:p>
            <a:r>
              <a:rPr lang="en-US" sz="2400" dirty="0">
                <a:solidFill>
                  <a:srgbClr val="111111"/>
                </a:solidFill>
                <a:latin typeface="Arial" panose="020B0604020202020204" pitchFamily="34" charset="0"/>
                <a:cs typeface="Arial" panose="020B0604020202020204" pitchFamily="34" charset="0"/>
              </a:rPr>
              <a:t>The signs and symptoms of chronic sinusitis last at least 12 weeks, but you may have several episodes of acute sinusitis before developing chronic sinusitis.</a:t>
            </a:r>
          </a:p>
          <a:p>
            <a:endParaRPr lang="en-US" sz="2400" dirty="0">
              <a:solidFill>
                <a:srgbClr val="111111"/>
              </a:solidFill>
              <a:latin typeface="Arial" panose="020B0604020202020204" pitchFamily="34" charset="0"/>
              <a:cs typeface="Arial" panose="020B0604020202020204" pitchFamily="34" charset="0"/>
            </a:endParaRPr>
          </a:p>
          <a:p>
            <a:r>
              <a:rPr lang="en-US" sz="2400" dirty="0">
                <a:solidFill>
                  <a:srgbClr val="111111"/>
                </a:solidFill>
                <a:latin typeface="Arial" panose="020B0604020202020204" pitchFamily="34" charset="0"/>
                <a:cs typeface="Arial" panose="020B0604020202020204" pitchFamily="34" charset="0"/>
              </a:rPr>
              <a:t>Fever isn't a common sign of chronic sinusitis, but you might have one with acute sinusitis.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652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18125C-7C2C-6948-B659-9411BE4CD650}"/>
              </a:ext>
            </a:extLst>
          </p:cNvPr>
          <p:cNvSpPr>
            <a:spLocks noGrp="1"/>
          </p:cNvSpPr>
          <p:nvPr>
            <p:ph type="title"/>
          </p:nvPr>
        </p:nvSpPr>
        <p:spPr>
          <a:xfrm>
            <a:off x="0" y="0"/>
            <a:ext cx="10515600" cy="1325563"/>
          </a:xfrm>
        </p:spPr>
        <p:txBody>
          <a:bodyPr/>
          <a:lstStyle/>
          <a:p>
            <a:r>
              <a:rPr lang="en-US" dirty="0"/>
              <a:t>How is Service Connection (SC) </a:t>
            </a:r>
            <a:br>
              <a:rPr lang="en-US" dirty="0"/>
            </a:br>
            <a:r>
              <a:rPr lang="en-US" dirty="0"/>
              <a:t>Established?</a:t>
            </a:r>
          </a:p>
        </p:txBody>
      </p:sp>
      <p:sp>
        <p:nvSpPr>
          <p:cNvPr id="2" name="Slide Number Placeholder 1">
            <a:extLst>
              <a:ext uri="{FF2B5EF4-FFF2-40B4-BE49-F238E27FC236}">
                <a16:creationId xmlns:a16="http://schemas.microsoft.com/office/drawing/2014/main" id="{03959915-F9F1-6542-B2B9-C32D288BFBDF}"/>
              </a:ext>
            </a:extLst>
          </p:cNvPr>
          <p:cNvSpPr>
            <a:spLocks noGrp="1"/>
          </p:cNvSpPr>
          <p:nvPr>
            <p:ph type="sldNum" sz="quarter" idx="12"/>
          </p:nvPr>
        </p:nvSpPr>
        <p:spPr/>
        <p:txBody>
          <a:bodyPr/>
          <a:lstStyle/>
          <a:p>
            <a:fld id="{60B18D57-13A5-4968-950D-8FEF41FA4399}" type="slidenum">
              <a:rPr lang="en-US" smtClean="0"/>
              <a:t>29</a:t>
            </a:fld>
            <a:endParaRPr lang="en-US" dirty="0"/>
          </a:p>
        </p:txBody>
      </p:sp>
      <p:sp>
        <p:nvSpPr>
          <p:cNvPr id="5" name="TextBox 4">
            <a:extLst>
              <a:ext uri="{FF2B5EF4-FFF2-40B4-BE49-F238E27FC236}">
                <a16:creationId xmlns:a16="http://schemas.microsoft.com/office/drawing/2014/main" id="{B7FAD6D4-CA21-254E-AEF8-91DDD16EDD7E}"/>
              </a:ext>
            </a:extLst>
          </p:cNvPr>
          <p:cNvSpPr txBox="1"/>
          <p:nvPr/>
        </p:nvSpPr>
        <p:spPr>
          <a:xfrm>
            <a:off x="644434" y="1364464"/>
            <a:ext cx="10929257" cy="5262979"/>
          </a:xfrm>
          <a:prstGeom prst="rect">
            <a:avLst/>
          </a:prstGeom>
          <a:noFill/>
        </p:spPr>
        <p:txBody>
          <a:bodyPr wrap="square">
            <a:spAutoFit/>
          </a:bodyPr>
          <a:lstStyle/>
          <a:p>
            <a:pPr marL="443230" indent="-342900">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Presumptive SC can be established under 38 CFR 3.320 effective August 5, 2021.</a:t>
            </a:r>
          </a:p>
          <a:p>
            <a:pPr marL="443230" indent="-342900">
              <a:buFont typeface="Arial" panose="020B0604020202020204" pitchFamily="34" charset="0"/>
              <a:buChar char="•"/>
            </a:pPr>
            <a:endParaRPr lang="en-US" sz="2400" dirty="0">
              <a:solidFill>
                <a:srgbClr val="333333"/>
              </a:solidFill>
              <a:latin typeface="Arial" panose="020B0604020202020204" pitchFamily="34" charset="0"/>
              <a:cs typeface="Arial" panose="020B0604020202020204" pitchFamily="34" charset="0"/>
            </a:endParaRPr>
          </a:p>
          <a:p>
            <a:pPr marL="443230" indent="-342900">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Apply the liberalizing law provisions of </a:t>
            </a:r>
            <a:r>
              <a:rPr lang="en-US" sz="2400" b="1" u="sng" dirty="0">
                <a:solidFill>
                  <a:srgbClr val="0000FF"/>
                </a:solidFill>
                <a:latin typeface="Arial" panose="020B0604020202020204" pitchFamily="34" charset="0"/>
                <a:cs typeface="Arial" panose="020B0604020202020204" pitchFamily="34" charset="0"/>
                <a:hlinkClick r:id="rId2"/>
              </a:rPr>
              <a:t>38 CFR 3.114(a)</a:t>
            </a:r>
            <a:r>
              <a:rPr lang="en-US" sz="2400" dirty="0">
                <a:solidFill>
                  <a:srgbClr val="333333"/>
                </a:solidFill>
                <a:latin typeface="Arial" panose="020B0604020202020204" pitchFamily="34" charset="0"/>
                <a:cs typeface="Arial" panose="020B0604020202020204" pitchFamily="34" charset="0"/>
              </a:rPr>
              <a:t> when determining the effective date of SC under 38 CFR 3.320.</a:t>
            </a:r>
          </a:p>
          <a:p>
            <a:pPr marL="443230" indent="-342900">
              <a:buFont typeface="Arial" panose="020B0604020202020204" pitchFamily="34" charset="0"/>
              <a:buChar char="•"/>
            </a:pPr>
            <a:endParaRPr lang="en-US" sz="2400" dirty="0">
              <a:solidFill>
                <a:srgbClr val="333333"/>
              </a:solidFill>
              <a:latin typeface="Arial" panose="020B0604020202020204" pitchFamily="34" charset="0"/>
              <a:cs typeface="Arial" panose="020B0604020202020204" pitchFamily="34" charset="0"/>
            </a:endParaRPr>
          </a:p>
          <a:p>
            <a:pPr marL="443230" indent="-342900">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In</a:t>
            </a:r>
            <a:r>
              <a:rPr lang="en-US" sz="2400" dirty="0">
                <a:solidFill>
                  <a:srgbClr val="333333"/>
                </a:solidFill>
                <a:latin typeface="Arial" panose="020B0604020202020204" pitchFamily="34" charset="0"/>
              </a:rPr>
              <a:t> order to establish presumptive SC for asthma, rhinitis, and/or sinusitis (to include rhinosinusitis) under </a:t>
            </a:r>
            <a:r>
              <a:rPr lang="en-US" sz="2400" b="1" u="sng" dirty="0">
                <a:solidFill>
                  <a:srgbClr val="0000FF"/>
                </a:solidFill>
                <a:latin typeface="Arial" panose="020B0604020202020204" pitchFamily="34" charset="0"/>
                <a:hlinkClick r:id="rId3"/>
              </a:rPr>
              <a:t>38 CFR 3.320</a:t>
            </a:r>
            <a:r>
              <a:rPr lang="en-US" sz="2400" dirty="0">
                <a:solidFill>
                  <a:srgbClr val="333333"/>
                </a:solidFill>
                <a:latin typeface="Arial" panose="020B0604020202020204" pitchFamily="34" charset="0"/>
              </a:rPr>
              <a:t>, the evidence must show</a:t>
            </a:r>
            <a:r>
              <a:rPr lang="en-US" sz="2400" dirty="0">
                <a:solidFill>
                  <a:srgbClr val="333333"/>
                </a:solidFill>
                <a:latin typeface="Helvetica Neue" panose="02000503000000020004" pitchFamily="2"/>
              </a:rPr>
              <a:t> </a:t>
            </a:r>
            <a:r>
              <a:rPr lang="en-US" sz="2400" dirty="0">
                <a:solidFill>
                  <a:srgbClr val="333333"/>
                </a:solidFill>
                <a:latin typeface="Arial" panose="020B0604020202020204" pitchFamily="34" charset="0"/>
              </a:rPr>
              <a:t>qualifying service, and manifestation of the qualifying chronic disability(</a:t>
            </a:r>
            <a:r>
              <a:rPr lang="en-US" sz="2400" dirty="0" err="1">
                <a:solidFill>
                  <a:srgbClr val="333333"/>
                </a:solidFill>
                <a:latin typeface="Arial" panose="020B0604020202020204" pitchFamily="34" charset="0"/>
              </a:rPr>
              <a:t>ies</a:t>
            </a:r>
            <a:r>
              <a:rPr lang="en-US" sz="2400" dirty="0">
                <a:solidFill>
                  <a:srgbClr val="333333"/>
                </a:solidFill>
                <a:latin typeface="Arial" panose="020B0604020202020204" pitchFamily="34" charset="0"/>
              </a:rPr>
              <a:t>) within the presumptive period.</a:t>
            </a:r>
            <a:r>
              <a:rPr lang="en-US" sz="2400" dirty="0">
                <a:solidFill>
                  <a:srgbClr val="333333"/>
                </a:solidFill>
                <a:latin typeface="Helvetica Neue" panose="02000503000000020004" pitchFamily="2"/>
              </a:rPr>
              <a:t> </a:t>
            </a:r>
            <a:r>
              <a:rPr lang="en-US" sz="2400" dirty="0">
                <a:solidFill>
                  <a:srgbClr val="333333"/>
                </a:solidFill>
                <a:latin typeface="Arial" panose="020B0604020202020204" pitchFamily="34" charset="0"/>
              </a:rPr>
              <a:t>With those conditions met, VA can concede exposure to fine, particulate matter in the correlating duty location and the nexus between said exposure and the chronic disability(</a:t>
            </a:r>
            <a:r>
              <a:rPr lang="en-US" sz="2400" dirty="0" err="1">
                <a:solidFill>
                  <a:srgbClr val="333333"/>
                </a:solidFill>
                <a:latin typeface="Arial" panose="020B0604020202020204" pitchFamily="34" charset="0"/>
              </a:rPr>
              <a:t>ies</a:t>
            </a:r>
            <a:r>
              <a:rPr lang="en-US" sz="2400" dirty="0">
                <a:solidFill>
                  <a:srgbClr val="333333"/>
                </a:solidFill>
                <a:latin typeface="Arial" panose="020B0604020202020204" pitchFamily="34" charset="0"/>
              </a:rPr>
              <a:t>).</a:t>
            </a:r>
            <a:endParaRPr lang="en-US" sz="2400" dirty="0">
              <a:solidFill>
                <a:srgbClr val="333333"/>
              </a:solidFill>
              <a:latin typeface="Helvetica Neue" panose="02000503000000020004" pitchFamily="2"/>
            </a:endParaRPr>
          </a:p>
          <a:p>
            <a:br>
              <a:rPr lang="en-US" sz="2400" dirty="0"/>
            </a:br>
            <a:endParaRPr lang="en-US" sz="24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323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60B18D57-13A5-4968-950D-8FEF41FA4399}" type="slidenum">
              <a:rPr lang="en-US" smtClean="0"/>
              <a:t>3</a:t>
            </a:fld>
            <a:endParaRPr lang="en-US"/>
          </a:p>
        </p:txBody>
      </p:sp>
      <p:sp>
        <p:nvSpPr>
          <p:cNvPr id="4" name="Title 3"/>
          <p:cNvSpPr>
            <a:spLocks noGrp="1"/>
          </p:cNvSpPr>
          <p:nvPr>
            <p:ph type="title"/>
          </p:nvPr>
        </p:nvSpPr>
        <p:spPr>
          <a:xfrm>
            <a:off x="0" y="134472"/>
            <a:ext cx="8450731" cy="981732"/>
          </a:xfrm>
        </p:spPr>
        <p:txBody>
          <a:bodyPr>
            <a:noAutofit/>
          </a:bodyPr>
          <a:lstStyle/>
          <a:p>
            <a:r>
              <a:rPr lang="en-US" sz="4400" b="0" dirty="0">
                <a:latin typeface="+mj-lt"/>
              </a:rPr>
              <a:t>VA Environmental Health Coordinators</a:t>
            </a:r>
          </a:p>
        </p:txBody>
      </p:sp>
      <p:sp>
        <p:nvSpPr>
          <p:cNvPr id="7" name="TextBox 6">
            <a:extLst>
              <a:ext uri="{FF2B5EF4-FFF2-40B4-BE49-F238E27FC236}">
                <a16:creationId xmlns:a16="http://schemas.microsoft.com/office/drawing/2014/main" id="{9A955F4D-81A7-5940-BBBD-A22D4AA094FB}"/>
              </a:ext>
            </a:extLst>
          </p:cNvPr>
          <p:cNvSpPr txBox="1"/>
          <p:nvPr/>
        </p:nvSpPr>
        <p:spPr>
          <a:xfrm>
            <a:off x="627017" y="1859339"/>
            <a:ext cx="10964091" cy="3046988"/>
          </a:xfrm>
          <a:prstGeom prst="rect">
            <a:avLst/>
          </a:prstGeom>
          <a:noFill/>
        </p:spPr>
        <p:txBody>
          <a:bodyPr wrap="square">
            <a:spAutoFit/>
          </a:bodyPr>
          <a:lstStyle/>
          <a:p>
            <a:pPr algn="l"/>
            <a:r>
              <a:rPr lang="en-US" sz="2400" dirty="0">
                <a:solidFill>
                  <a:srgbClr val="2E2E2E"/>
                </a:solidFill>
                <a:latin typeface="Arial" panose="020B0604020202020204" pitchFamily="34" charset="0"/>
              </a:rPr>
              <a:t>VA Environmental Health Coordinators are found by state and U.S. territory. </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Veterans may contact their local VA Environmental Health Coordinator about </a:t>
            </a:r>
            <a:r>
              <a:rPr lang="en-US" sz="2400" dirty="0">
                <a:solidFill>
                  <a:srgbClr val="0B6CB2"/>
                </a:solidFill>
                <a:latin typeface="Arial" panose="020B0604020202020204" pitchFamily="34" charset="0"/>
                <a:hlinkClick r:id="rId2"/>
              </a:rPr>
              <a:t>registry evaluations</a:t>
            </a:r>
            <a:r>
              <a:rPr lang="en-US" sz="2400" dirty="0">
                <a:solidFill>
                  <a:srgbClr val="2E2E2E"/>
                </a:solidFill>
                <a:latin typeface="Arial" panose="020B0604020202020204" pitchFamily="34" charset="0"/>
              </a:rPr>
              <a:t> or </a:t>
            </a:r>
            <a:r>
              <a:rPr lang="en-US" sz="2400" dirty="0">
                <a:solidFill>
                  <a:srgbClr val="0B6CB2"/>
                </a:solidFill>
                <a:latin typeface="Arial" panose="020B0604020202020204" pitchFamily="34" charset="0"/>
                <a:hlinkClick r:id="rId3"/>
              </a:rPr>
              <a:t>health concerns related to military exposures</a:t>
            </a:r>
            <a:r>
              <a:rPr lang="en-US" sz="2400" dirty="0">
                <a:solidFill>
                  <a:srgbClr val="2E2E2E"/>
                </a:solidFill>
                <a:latin typeface="Arial" panose="020B0604020202020204" pitchFamily="34" charset="0"/>
              </a:rPr>
              <a:t>.  See the </a:t>
            </a:r>
            <a:r>
              <a:rPr lang="en-US" sz="2400" dirty="0">
                <a:solidFill>
                  <a:srgbClr val="0B6CB2"/>
                </a:solidFill>
                <a:latin typeface="Arial" panose="020B0604020202020204" pitchFamily="34" charset="0"/>
                <a:hlinkClick r:id="rId4" tooltip="directory for the lead Environmental Health Coordinator in each VISN"/>
              </a:rPr>
              <a:t>directory for the lead Environmental Health Coordinator in each Veterans Integrated Service Network (VISN</a:t>
            </a:r>
            <a:r>
              <a:rPr lang="en-US" sz="2400" dirty="0">
                <a:solidFill>
                  <a:srgbClr val="2E2E2E"/>
                </a:solidFill>
                <a:latin typeface="Arial" panose="020B0604020202020204" pitchFamily="34" charset="0"/>
              </a:rPr>
              <a:t>). </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This listing is Found at publichealth.va.gov.</a:t>
            </a:r>
          </a:p>
        </p:txBody>
      </p:sp>
    </p:spTree>
    <p:extLst>
      <p:ext uri="{BB962C8B-B14F-4D97-AF65-F5344CB8AC3E}">
        <p14:creationId xmlns:p14="http://schemas.microsoft.com/office/powerpoint/2010/main" val="2673390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DB5F42-BD98-DD4B-9398-D291DB14FB97}"/>
              </a:ext>
            </a:extLst>
          </p:cNvPr>
          <p:cNvSpPr>
            <a:spLocks noGrp="1"/>
          </p:cNvSpPr>
          <p:nvPr>
            <p:ph type="title"/>
          </p:nvPr>
        </p:nvSpPr>
        <p:spPr>
          <a:xfrm>
            <a:off x="0" y="0"/>
            <a:ext cx="10515600" cy="1325563"/>
          </a:xfrm>
        </p:spPr>
        <p:txBody>
          <a:bodyPr/>
          <a:lstStyle/>
          <a:p>
            <a:r>
              <a:rPr lang="en-US" dirty="0"/>
              <a:t>Interim Guidance VA Memo </a:t>
            </a:r>
            <a:br>
              <a:rPr lang="en-US" dirty="0"/>
            </a:br>
            <a:r>
              <a:rPr lang="en-US" dirty="0"/>
              <a:t>dated June 8, 2021</a:t>
            </a:r>
          </a:p>
        </p:txBody>
      </p:sp>
      <p:pic>
        <p:nvPicPr>
          <p:cNvPr id="7" name="Content Placeholder 6">
            <a:extLst>
              <a:ext uri="{FF2B5EF4-FFF2-40B4-BE49-F238E27FC236}">
                <a16:creationId xmlns:a16="http://schemas.microsoft.com/office/drawing/2014/main" id="{77E2431F-AF6B-C542-AC94-264ED81F58B8}"/>
              </a:ext>
            </a:extLst>
          </p:cNvPr>
          <p:cNvPicPr>
            <a:picLocks noGrp="1" noChangeAspect="1"/>
          </p:cNvPicPr>
          <p:nvPr>
            <p:ph idx="1"/>
          </p:nvPr>
        </p:nvPicPr>
        <p:blipFill rotWithShape="1">
          <a:blip r:embed="rId2"/>
          <a:srcRect t="9045" b="11024"/>
          <a:stretch/>
        </p:blipFill>
        <p:spPr>
          <a:xfrm>
            <a:off x="3431179" y="1415752"/>
            <a:ext cx="4929050" cy="5305723"/>
          </a:xfrm>
          <a:prstGeom prst="rect">
            <a:avLst/>
          </a:prstGeom>
        </p:spPr>
      </p:pic>
      <p:sp>
        <p:nvSpPr>
          <p:cNvPr id="2" name="Slide Number Placeholder 1">
            <a:extLst>
              <a:ext uri="{FF2B5EF4-FFF2-40B4-BE49-F238E27FC236}">
                <a16:creationId xmlns:a16="http://schemas.microsoft.com/office/drawing/2014/main" id="{68B02A13-8ABD-7B4F-8569-5F9AA7130E37}"/>
              </a:ext>
            </a:extLst>
          </p:cNvPr>
          <p:cNvSpPr>
            <a:spLocks noGrp="1"/>
          </p:cNvSpPr>
          <p:nvPr>
            <p:ph type="sldNum" sz="quarter" idx="12"/>
          </p:nvPr>
        </p:nvSpPr>
        <p:spPr/>
        <p:txBody>
          <a:bodyPr/>
          <a:lstStyle/>
          <a:p>
            <a:fld id="{60B18D57-13A5-4968-950D-8FEF41FA4399}" type="slidenum">
              <a:rPr lang="en-US" smtClean="0"/>
              <a:t>30</a:t>
            </a:fld>
            <a:endParaRPr lang="en-US" dirty="0"/>
          </a:p>
        </p:txBody>
      </p:sp>
    </p:spTree>
    <p:extLst>
      <p:ext uri="{BB962C8B-B14F-4D97-AF65-F5344CB8AC3E}">
        <p14:creationId xmlns:p14="http://schemas.microsoft.com/office/powerpoint/2010/main" val="395865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3A9194-1F35-A841-960F-24DB18A0CA32}"/>
              </a:ext>
            </a:extLst>
          </p:cNvPr>
          <p:cNvSpPr>
            <a:spLocks noGrp="1"/>
          </p:cNvSpPr>
          <p:nvPr>
            <p:ph type="title"/>
          </p:nvPr>
        </p:nvSpPr>
        <p:spPr>
          <a:xfrm>
            <a:off x="0" y="0"/>
            <a:ext cx="10515600" cy="1325563"/>
          </a:xfrm>
        </p:spPr>
        <p:txBody>
          <a:bodyPr/>
          <a:lstStyle/>
          <a:p>
            <a:r>
              <a:rPr lang="en-US" dirty="0"/>
              <a:t>Interim Guidance VA Letter 20-21-12 </a:t>
            </a:r>
            <a:br>
              <a:rPr lang="en-US" dirty="0"/>
            </a:br>
            <a:r>
              <a:rPr lang="en-US" dirty="0"/>
              <a:t>dated August 2, 2021</a:t>
            </a:r>
          </a:p>
        </p:txBody>
      </p:sp>
      <p:pic>
        <p:nvPicPr>
          <p:cNvPr id="7" name="Content Placeholder 6">
            <a:extLst>
              <a:ext uri="{FF2B5EF4-FFF2-40B4-BE49-F238E27FC236}">
                <a16:creationId xmlns:a16="http://schemas.microsoft.com/office/drawing/2014/main" id="{8978BF20-0E28-0D4E-9474-F823D7F52449}"/>
              </a:ext>
            </a:extLst>
          </p:cNvPr>
          <p:cNvPicPr>
            <a:picLocks noGrp="1" noChangeAspect="1"/>
          </p:cNvPicPr>
          <p:nvPr>
            <p:ph idx="1"/>
          </p:nvPr>
        </p:nvPicPr>
        <p:blipFill rotWithShape="1">
          <a:blip r:embed="rId2"/>
          <a:srcRect t="3521" b="6890"/>
          <a:stretch/>
        </p:blipFill>
        <p:spPr>
          <a:xfrm>
            <a:off x="4162698" y="1494132"/>
            <a:ext cx="4306832" cy="5058774"/>
          </a:xfrm>
          <a:prstGeom prst="rect">
            <a:avLst/>
          </a:prstGeom>
        </p:spPr>
      </p:pic>
      <p:sp>
        <p:nvSpPr>
          <p:cNvPr id="2" name="Slide Number Placeholder 1">
            <a:extLst>
              <a:ext uri="{FF2B5EF4-FFF2-40B4-BE49-F238E27FC236}">
                <a16:creationId xmlns:a16="http://schemas.microsoft.com/office/drawing/2014/main" id="{B3B438E8-06D5-2441-8650-1A616A82F438}"/>
              </a:ext>
            </a:extLst>
          </p:cNvPr>
          <p:cNvSpPr>
            <a:spLocks noGrp="1"/>
          </p:cNvSpPr>
          <p:nvPr>
            <p:ph type="sldNum" sz="quarter" idx="12"/>
          </p:nvPr>
        </p:nvSpPr>
        <p:spPr/>
        <p:txBody>
          <a:bodyPr/>
          <a:lstStyle/>
          <a:p>
            <a:fld id="{60B18D57-13A5-4968-950D-8FEF41FA4399}" type="slidenum">
              <a:rPr lang="en-US" smtClean="0"/>
              <a:t>31</a:t>
            </a:fld>
            <a:endParaRPr lang="en-US" dirty="0"/>
          </a:p>
        </p:txBody>
      </p:sp>
    </p:spTree>
    <p:extLst>
      <p:ext uri="{BB962C8B-B14F-4D97-AF65-F5344CB8AC3E}">
        <p14:creationId xmlns:p14="http://schemas.microsoft.com/office/powerpoint/2010/main" val="3333356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1D3E04-538A-9E4E-B5BF-A8F6688F1FA7}"/>
              </a:ext>
            </a:extLst>
          </p:cNvPr>
          <p:cNvSpPr>
            <a:spLocks noGrp="1"/>
          </p:cNvSpPr>
          <p:nvPr>
            <p:ph type="title"/>
          </p:nvPr>
        </p:nvSpPr>
        <p:spPr>
          <a:xfrm>
            <a:off x="0" y="0"/>
            <a:ext cx="10515600" cy="1325563"/>
          </a:xfrm>
        </p:spPr>
        <p:txBody>
          <a:bodyPr/>
          <a:lstStyle/>
          <a:p>
            <a:r>
              <a:rPr lang="en-US" dirty="0"/>
              <a:t>Respiratory System</a:t>
            </a:r>
          </a:p>
        </p:txBody>
      </p:sp>
      <p:pic>
        <p:nvPicPr>
          <p:cNvPr id="7" name="Content Placeholder 6">
            <a:extLst>
              <a:ext uri="{FF2B5EF4-FFF2-40B4-BE49-F238E27FC236}">
                <a16:creationId xmlns:a16="http://schemas.microsoft.com/office/drawing/2014/main" id="{AF5AD1DC-423A-1241-A0B9-F2FD33D479B3}"/>
              </a:ext>
            </a:extLst>
          </p:cNvPr>
          <p:cNvPicPr>
            <a:picLocks noGrp="1" noChangeAspect="1"/>
          </p:cNvPicPr>
          <p:nvPr>
            <p:ph idx="1"/>
          </p:nvPr>
        </p:nvPicPr>
        <p:blipFill>
          <a:blip r:embed="rId2"/>
          <a:stretch>
            <a:fillRect/>
          </a:stretch>
        </p:blipFill>
        <p:spPr>
          <a:xfrm>
            <a:off x="3055917" y="1825625"/>
            <a:ext cx="6080165" cy="4351338"/>
          </a:xfrm>
          <a:prstGeom prst="rect">
            <a:avLst/>
          </a:prstGeom>
        </p:spPr>
      </p:pic>
      <p:sp>
        <p:nvSpPr>
          <p:cNvPr id="2" name="Slide Number Placeholder 1">
            <a:extLst>
              <a:ext uri="{FF2B5EF4-FFF2-40B4-BE49-F238E27FC236}">
                <a16:creationId xmlns:a16="http://schemas.microsoft.com/office/drawing/2014/main" id="{A716DEE3-EC3A-3341-BA3E-692C619EFAB5}"/>
              </a:ext>
            </a:extLst>
          </p:cNvPr>
          <p:cNvSpPr>
            <a:spLocks noGrp="1"/>
          </p:cNvSpPr>
          <p:nvPr>
            <p:ph type="sldNum" sz="quarter" idx="12"/>
          </p:nvPr>
        </p:nvSpPr>
        <p:spPr/>
        <p:txBody>
          <a:bodyPr/>
          <a:lstStyle/>
          <a:p>
            <a:fld id="{60B18D57-13A5-4968-950D-8FEF41FA4399}" type="slidenum">
              <a:rPr lang="en-US" smtClean="0"/>
              <a:t>32</a:t>
            </a:fld>
            <a:endParaRPr lang="en-US" dirty="0"/>
          </a:p>
        </p:txBody>
      </p:sp>
    </p:spTree>
    <p:extLst>
      <p:ext uri="{BB962C8B-B14F-4D97-AF65-F5344CB8AC3E}">
        <p14:creationId xmlns:p14="http://schemas.microsoft.com/office/powerpoint/2010/main" val="3051990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E58316-31AA-E54F-8B6E-F4CC564DF71A}"/>
              </a:ext>
            </a:extLst>
          </p:cNvPr>
          <p:cNvSpPr>
            <a:spLocks noGrp="1"/>
          </p:cNvSpPr>
          <p:nvPr>
            <p:ph type="title"/>
          </p:nvPr>
        </p:nvSpPr>
        <p:spPr>
          <a:xfrm>
            <a:off x="0" y="0"/>
            <a:ext cx="10515600" cy="1325563"/>
          </a:xfrm>
        </p:spPr>
        <p:txBody>
          <a:bodyPr/>
          <a:lstStyle/>
          <a:p>
            <a:r>
              <a:rPr lang="en-US" dirty="0"/>
              <a:t>Respiratory Examination </a:t>
            </a:r>
            <a:br>
              <a:rPr lang="en-US" dirty="0"/>
            </a:br>
            <a:r>
              <a:rPr lang="en-US" dirty="0"/>
              <a:t>(Extract)</a:t>
            </a:r>
          </a:p>
        </p:txBody>
      </p:sp>
      <p:pic>
        <p:nvPicPr>
          <p:cNvPr id="8" name="Content Placeholder 7">
            <a:extLst>
              <a:ext uri="{FF2B5EF4-FFF2-40B4-BE49-F238E27FC236}">
                <a16:creationId xmlns:a16="http://schemas.microsoft.com/office/drawing/2014/main" id="{E05DA48A-FD0B-2C47-A412-8302228D1CDD}"/>
              </a:ext>
            </a:extLst>
          </p:cNvPr>
          <p:cNvPicPr>
            <a:picLocks noGrp="1" noChangeAspect="1"/>
          </p:cNvPicPr>
          <p:nvPr>
            <p:ph sz="half" idx="1"/>
          </p:nvPr>
        </p:nvPicPr>
        <p:blipFill>
          <a:blip r:embed="rId2"/>
          <a:stretch>
            <a:fillRect/>
          </a:stretch>
        </p:blipFill>
        <p:spPr>
          <a:xfrm>
            <a:off x="1760082" y="1457326"/>
            <a:ext cx="3675149" cy="4791075"/>
          </a:xfrm>
          <a:prstGeom prst="rect">
            <a:avLst/>
          </a:prstGeom>
        </p:spPr>
      </p:pic>
      <p:pic>
        <p:nvPicPr>
          <p:cNvPr id="11" name="Content Placeholder 10">
            <a:extLst>
              <a:ext uri="{FF2B5EF4-FFF2-40B4-BE49-F238E27FC236}">
                <a16:creationId xmlns:a16="http://schemas.microsoft.com/office/drawing/2014/main" id="{0DE20BA5-A189-5942-9774-C7669C641B53}"/>
              </a:ext>
            </a:extLst>
          </p:cNvPr>
          <p:cNvPicPr>
            <a:picLocks noGrp="1" noChangeAspect="1"/>
          </p:cNvPicPr>
          <p:nvPr>
            <p:ph sz="half" idx="2"/>
          </p:nvPr>
        </p:nvPicPr>
        <p:blipFill>
          <a:blip r:embed="rId3"/>
          <a:stretch>
            <a:fillRect/>
          </a:stretch>
        </p:blipFill>
        <p:spPr>
          <a:xfrm>
            <a:off x="6291045" y="1457326"/>
            <a:ext cx="3629460" cy="4791075"/>
          </a:xfrm>
          <a:prstGeom prst="rect">
            <a:avLst/>
          </a:prstGeom>
        </p:spPr>
      </p:pic>
      <p:sp>
        <p:nvSpPr>
          <p:cNvPr id="4" name="Slide Number Placeholder 3">
            <a:extLst>
              <a:ext uri="{FF2B5EF4-FFF2-40B4-BE49-F238E27FC236}">
                <a16:creationId xmlns:a16="http://schemas.microsoft.com/office/drawing/2014/main" id="{D74FF676-3C91-5647-81A9-C020C73106D2}"/>
              </a:ext>
            </a:extLst>
          </p:cNvPr>
          <p:cNvSpPr>
            <a:spLocks noGrp="1"/>
          </p:cNvSpPr>
          <p:nvPr>
            <p:ph type="sldNum" sz="quarter" idx="12"/>
          </p:nvPr>
        </p:nvSpPr>
        <p:spPr/>
        <p:txBody>
          <a:bodyPr/>
          <a:lstStyle/>
          <a:p>
            <a:fld id="{60B18D57-13A5-4968-950D-8FEF41FA4399}" type="slidenum">
              <a:rPr lang="en-US" smtClean="0"/>
              <a:t>33</a:t>
            </a:fld>
            <a:endParaRPr lang="en-US"/>
          </a:p>
        </p:txBody>
      </p:sp>
    </p:spTree>
    <p:extLst>
      <p:ext uri="{BB962C8B-B14F-4D97-AF65-F5344CB8AC3E}">
        <p14:creationId xmlns:p14="http://schemas.microsoft.com/office/powerpoint/2010/main" val="3569588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6C3174F-0290-A04A-A459-4A7FA8F8A15A}"/>
              </a:ext>
            </a:extLst>
          </p:cNvPr>
          <p:cNvPicPr>
            <a:picLocks noGrp="1" noChangeAspect="1"/>
          </p:cNvPicPr>
          <p:nvPr>
            <p:ph sz="half" idx="1"/>
          </p:nvPr>
        </p:nvPicPr>
        <p:blipFill>
          <a:blip r:embed="rId2"/>
          <a:stretch>
            <a:fillRect/>
          </a:stretch>
        </p:blipFill>
        <p:spPr>
          <a:xfrm>
            <a:off x="1759791" y="1457326"/>
            <a:ext cx="3675790" cy="4791075"/>
          </a:xfrm>
          <a:prstGeom prst="rect">
            <a:avLst/>
          </a:prstGeom>
        </p:spPr>
      </p:pic>
      <p:pic>
        <p:nvPicPr>
          <p:cNvPr id="11" name="Content Placeholder 10">
            <a:extLst>
              <a:ext uri="{FF2B5EF4-FFF2-40B4-BE49-F238E27FC236}">
                <a16:creationId xmlns:a16="http://schemas.microsoft.com/office/drawing/2014/main" id="{AE80961F-D518-8743-962A-C57FB11CDC5D}"/>
              </a:ext>
            </a:extLst>
          </p:cNvPr>
          <p:cNvPicPr>
            <a:picLocks noGrp="1" noChangeAspect="1"/>
          </p:cNvPicPr>
          <p:nvPr>
            <p:ph sz="half" idx="2"/>
          </p:nvPr>
        </p:nvPicPr>
        <p:blipFill>
          <a:blip r:embed="rId3"/>
          <a:stretch>
            <a:fillRect/>
          </a:stretch>
        </p:blipFill>
        <p:spPr>
          <a:xfrm>
            <a:off x="6271144" y="1457326"/>
            <a:ext cx="3669262" cy="4791075"/>
          </a:xfrm>
          <a:prstGeom prst="rect">
            <a:avLst/>
          </a:prstGeom>
        </p:spPr>
      </p:pic>
      <p:sp>
        <p:nvSpPr>
          <p:cNvPr id="4" name="Slide Number Placeholder 3">
            <a:extLst>
              <a:ext uri="{FF2B5EF4-FFF2-40B4-BE49-F238E27FC236}">
                <a16:creationId xmlns:a16="http://schemas.microsoft.com/office/drawing/2014/main" id="{37DCC31D-FBBC-D940-B72C-A61D2F0ED833}"/>
              </a:ext>
            </a:extLst>
          </p:cNvPr>
          <p:cNvSpPr>
            <a:spLocks noGrp="1"/>
          </p:cNvSpPr>
          <p:nvPr>
            <p:ph type="sldNum" sz="quarter" idx="12"/>
          </p:nvPr>
        </p:nvSpPr>
        <p:spPr/>
        <p:txBody>
          <a:bodyPr/>
          <a:lstStyle/>
          <a:p>
            <a:fld id="{60B18D57-13A5-4968-950D-8FEF41FA4399}" type="slidenum">
              <a:rPr lang="en-US" smtClean="0"/>
              <a:t>34</a:t>
            </a:fld>
            <a:endParaRPr lang="en-US"/>
          </a:p>
        </p:txBody>
      </p:sp>
      <p:sp>
        <p:nvSpPr>
          <p:cNvPr id="9" name="Title 4">
            <a:extLst>
              <a:ext uri="{FF2B5EF4-FFF2-40B4-BE49-F238E27FC236}">
                <a16:creationId xmlns:a16="http://schemas.microsoft.com/office/drawing/2014/main" id="{C69C9B40-6393-4D26-AA11-3DBE3C864A57}"/>
              </a:ext>
            </a:extLst>
          </p:cNvPr>
          <p:cNvSpPr>
            <a:spLocks noGrp="1"/>
          </p:cNvSpPr>
          <p:nvPr>
            <p:ph type="title"/>
          </p:nvPr>
        </p:nvSpPr>
        <p:spPr>
          <a:xfrm>
            <a:off x="0" y="0"/>
            <a:ext cx="10515600" cy="1325563"/>
          </a:xfrm>
        </p:spPr>
        <p:txBody>
          <a:bodyPr/>
          <a:lstStyle/>
          <a:p>
            <a:r>
              <a:rPr lang="en-US" dirty="0"/>
              <a:t>Respiratory Examination </a:t>
            </a:r>
            <a:br>
              <a:rPr lang="en-US" dirty="0"/>
            </a:br>
            <a:r>
              <a:rPr lang="en-US" dirty="0"/>
              <a:t>(Extract)</a:t>
            </a:r>
          </a:p>
        </p:txBody>
      </p:sp>
    </p:spTree>
    <p:extLst>
      <p:ext uri="{BB962C8B-B14F-4D97-AF65-F5344CB8AC3E}">
        <p14:creationId xmlns:p14="http://schemas.microsoft.com/office/powerpoint/2010/main" val="2427404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648480F-E8B0-BD45-9D0C-64451024BD5F}"/>
              </a:ext>
            </a:extLst>
          </p:cNvPr>
          <p:cNvPicPr>
            <a:picLocks noGrp="1" noChangeAspect="1"/>
          </p:cNvPicPr>
          <p:nvPr>
            <p:ph sz="half" idx="1"/>
          </p:nvPr>
        </p:nvPicPr>
        <p:blipFill>
          <a:blip r:embed="rId2"/>
          <a:stretch>
            <a:fillRect/>
          </a:stretch>
        </p:blipFill>
        <p:spPr>
          <a:xfrm>
            <a:off x="1749814" y="1457326"/>
            <a:ext cx="3689034" cy="4779766"/>
          </a:xfrm>
          <a:prstGeom prst="rect">
            <a:avLst/>
          </a:prstGeom>
        </p:spPr>
      </p:pic>
      <p:pic>
        <p:nvPicPr>
          <p:cNvPr id="11" name="Content Placeholder 10">
            <a:extLst>
              <a:ext uri="{FF2B5EF4-FFF2-40B4-BE49-F238E27FC236}">
                <a16:creationId xmlns:a16="http://schemas.microsoft.com/office/drawing/2014/main" id="{F1018397-7110-BE42-8A5F-5753FA83EFC5}"/>
              </a:ext>
            </a:extLst>
          </p:cNvPr>
          <p:cNvPicPr>
            <a:picLocks noGrp="1" noChangeAspect="1"/>
          </p:cNvPicPr>
          <p:nvPr>
            <p:ph sz="half" idx="2"/>
          </p:nvPr>
        </p:nvPicPr>
        <p:blipFill>
          <a:blip r:embed="rId3"/>
          <a:stretch>
            <a:fillRect/>
          </a:stretch>
        </p:blipFill>
        <p:spPr>
          <a:xfrm>
            <a:off x="6261258" y="1457326"/>
            <a:ext cx="3689034" cy="4791075"/>
          </a:xfrm>
          <a:prstGeom prst="rect">
            <a:avLst/>
          </a:prstGeom>
        </p:spPr>
      </p:pic>
      <p:sp>
        <p:nvSpPr>
          <p:cNvPr id="4" name="Slide Number Placeholder 3">
            <a:extLst>
              <a:ext uri="{FF2B5EF4-FFF2-40B4-BE49-F238E27FC236}">
                <a16:creationId xmlns:a16="http://schemas.microsoft.com/office/drawing/2014/main" id="{D360F272-B4D9-1F43-A481-A1E86818282A}"/>
              </a:ext>
            </a:extLst>
          </p:cNvPr>
          <p:cNvSpPr>
            <a:spLocks noGrp="1"/>
          </p:cNvSpPr>
          <p:nvPr>
            <p:ph type="sldNum" sz="quarter" idx="12"/>
          </p:nvPr>
        </p:nvSpPr>
        <p:spPr/>
        <p:txBody>
          <a:bodyPr/>
          <a:lstStyle/>
          <a:p>
            <a:fld id="{60B18D57-13A5-4968-950D-8FEF41FA4399}" type="slidenum">
              <a:rPr lang="en-US" smtClean="0"/>
              <a:t>35</a:t>
            </a:fld>
            <a:endParaRPr lang="en-US"/>
          </a:p>
        </p:txBody>
      </p:sp>
      <p:sp>
        <p:nvSpPr>
          <p:cNvPr id="9" name="Title 4">
            <a:extLst>
              <a:ext uri="{FF2B5EF4-FFF2-40B4-BE49-F238E27FC236}">
                <a16:creationId xmlns:a16="http://schemas.microsoft.com/office/drawing/2014/main" id="{4B19D9AE-BFDB-4DF8-86DD-EB75A239A253}"/>
              </a:ext>
            </a:extLst>
          </p:cNvPr>
          <p:cNvSpPr>
            <a:spLocks noGrp="1"/>
          </p:cNvSpPr>
          <p:nvPr>
            <p:ph type="title"/>
          </p:nvPr>
        </p:nvSpPr>
        <p:spPr>
          <a:xfrm>
            <a:off x="0" y="0"/>
            <a:ext cx="10515600" cy="1325563"/>
          </a:xfrm>
        </p:spPr>
        <p:txBody>
          <a:bodyPr/>
          <a:lstStyle/>
          <a:p>
            <a:r>
              <a:rPr lang="en-US" dirty="0"/>
              <a:t>Respiratory Examination </a:t>
            </a:r>
            <a:br>
              <a:rPr lang="en-US" dirty="0"/>
            </a:br>
            <a:r>
              <a:rPr lang="en-US" dirty="0"/>
              <a:t>(Extract)</a:t>
            </a:r>
          </a:p>
        </p:txBody>
      </p:sp>
    </p:spTree>
    <p:extLst>
      <p:ext uri="{BB962C8B-B14F-4D97-AF65-F5344CB8AC3E}">
        <p14:creationId xmlns:p14="http://schemas.microsoft.com/office/powerpoint/2010/main" val="3241806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98B593-95B2-F745-92E3-10EC841E2D9B}"/>
              </a:ext>
            </a:extLst>
          </p:cNvPr>
          <p:cNvSpPr>
            <a:spLocks noGrp="1"/>
          </p:cNvSpPr>
          <p:nvPr>
            <p:ph type="title"/>
          </p:nvPr>
        </p:nvSpPr>
        <p:spPr>
          <a:xfrm>
            <a:off x="0" y="0"/>
            <a:ext cx="10515600" cy="1325563"/>
          </a:xfrm>
        </p:spPr>
        <p:txBody>
          <a:bodyPr/>
          <a:lstStyle/>
          <a:p>
            <a:r>
              <a:rPr lang="en-US" dirty="0"/>
              <a:t>Rating Criteria</a:t>
            </a:r>
          </a:p>
        </p:txBody>
      </p:sp>
      <p:sp>
        <p:nvSpPr>
          <p:cNvPr id="2" name="Content Placeholder 1">
            <a:extLst>
              <a:ext uri="{FF2B5EF4-FFF2-40B4-BE49-F238E27FC236}">
                <a16:creationId xmlns:a16="http://schemas.microsoft.com/office/drawing/2014/main" id="{DADB18A8-E912-554C-A1BD-C4066A047948}"/>
              </a:ext>
            </a:extLst>
          </p:cNvPr>
          <p:cNvSpPr>
            <a:spLocks noGrp="1"/>
          </p:cNvSpPr>
          <p:nvPr>
            <p:ph idx="1"/>
          </p:nvPr>
        </p:nvSpPr>
        <p:spPr>
          <a:xfrm>
            <a:off x="4598189" y="1474292"/>
            <a:ext cx="5322507" cy="4882058"/>
          </a:xfrm>
        </p:spPr>
        <p:txBody>
          <a:bodyPr/>
          <a:lstStyle/>
          <a:p>
            <a:endParaRPr lang="en-US" sz="4400" dirty="0"/>
          </a:p>
          <a:p>
            <a:endParaRPr lang="en-US" sz="4400" dirty="0"/>
          </a:p>
          <a:p>
            <a:r>
              <a:rPr lang="en-US" sz="4400" dirty="0"/>
              <a:t>38 CFR 4.96</a:t>
            </a:r>
          </a:p>
          <a:p>
            <a:r>
              <a:rPr lang="en-US" sz="4400" dirty="0"/>
              <a:t>38 CFR 4.97</a:t>
            </a:r>
          </a:p>
        </p:txBody>
      </p:sp>
      <p:sp>
        <p:nvSpPr>
          <p:cNvPr id="4" name="Slide Number Placeholder 3">
            <a:extLst>
              <a:ext uri="{FF2B5EF4-FFF2-40B4-BE49-F238E27FC236}">
                <a16:creationId xmlns:a16="http://schemas.microsoft.com/office/drawing/2014/main" id="{FA678F86-47ED-C249-AE8B-1D3E220D7605}"/>
              </a:ext>
            </a:extLst>
          </p:cNvPr>
          <p:cNvSpPr>
            <a:spLocks noGrp="1"/>
          </p:cNvSpPr>
          <p:nvPr>
            <p:ph type="sldNum" sz="quarter" idx="12"/>
          </p:nvPr>
        </p:nvSpPr>
        <p:spPr/>
        <p:txBody>
          <a:bodyPr/>
          <a:lstStyle/>
          <a:p>
            <a:fld id="{60B18D57-13A5-4968-950D-8FEF41FA4399}" type="slidenum">
              <a:rPr lang="en-US" smtClean="0"/>
              <a:t>36</a:t>
            </a:fld>
            <a:endParaRPr lang="en-US"/>
          </a:p>
        </p:txBody>
      </p:sp>
    </p:spTree>
    <p:extLst>
      <p:ext uri="{BB962C8B-B14F-4D97-AF65-F5344CB8AC3E}">
        <p14:creationId xmlns:p14="http://schemas.microsoft.com/office/powerpoint/2010/main" val="877789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36A9F8-B8AD-2048-B630-42A2BADC2F36}"/>
              </a:ext>
            </a:extLst>
          </p:cNvPr>
          <p:cNvSpPr>
            <a:spLocks noGrp="1"/>
          </p:cNvSpPr>
          <p:nvPr>
            <p:ph type="title"/>
          </p:nvPr>
        </p:nvSpPr>
        <p:spPr>
          <a:xfrm>
            <a:off x="0" y="0"/>
            <a:ext cx="10515600" cy="1325563"/>
          </a:xfrm>
        </p:spPr>
        <p:txBody>
          <a:bodyPr/>
          <a:lstStyle/>
          <a:p>
            <a:r>
              <a:rPr lang="en-US" dirty="0"/>
              <a:t>Rating Criteria for Asthma </a:t>
            </a:r>
            <a:br>
              <a:rPr lang="en-US" dirty="0"/>
            </a:br>
            <a:r>
              <a:rPr lang="en-US" dirty="0"/>
              <a:t>Under 38 CFR 4.97</a:t>
            </a:r>
          </a:p>
        </p:txBody>
      </p:sp>
      <p:pic>
        <p:nvPicPr>
          <p:cNvPr id="8" name="Content Placeholder 7">
            <a:extLst>
              <a:ext uri="{FF2B5EF4-FFF2-40B4-BE49-F238E27FC236}">
                <a16:creationId xmlns:a16="http://schemas.microsoft.com/office/drawing/2014/main" id="{6E5F7E79-C723-6243-9774-5C5EB81402D4}"/>
              </a:ext>
            </a:extLst>
          </p:cNvPr>
          <p:cNvPicPr>
            <a:picLocks noGrp="1" noChangeAspect="1"/>
          </p:cNvPicPr>
          <p:nvPr>
            <p:ph idx="1"/>
          </p:nvPr>
        </p:nvPicPr>
        <p:blipFill>
          <a:blip r:embed="rId2"/>
          <a:stretch>
            <a:fillRect/>
          </a:stretch>
        </p:blipFill>
        <p:spPr>
          <a:xfrm>
            <a:off x="1739154" y="1427439"/>
            <a:ext cx="8811293" cy="4534215"/>
          </a:xfrm>
          <a:prstGeom prst="rect">
            <a:avLst/>
          </a:prstGeom>
        </p:spPr>
      </p:pic>
      <p:sp>
        <p:nvSpPr>
          <p:cNvPr id="4" name="Slide Number Placeholder 3">
            <a:extLst>
              <a:ext uri="{FF2B5EF4-FFF2-40B4-BE49-F238E27FC236}">
                <a16:creationId xmlns:a16="http://schemas.microsoft.com/office/drawing/2014/main" id="{5C5316B2-B54E-9347-A618-67ED6581B080}"/>
              </a:ext>
            </a:extLst>
          </p:cNvPr>
          <p:cNvSpPr>
            <a:spLocks noGrp="1"/>
          </p:cNvSpPr>
          <p:nvPr>
            <p:ph type="sldNum" sz="quarter" idx="12"/>
          </p:nvPr>
        </p:nvSpPr>
        <p:spPr/>
        <p:txBody>
          <a:bodyPr/>
          <a:lstStyle/>
          <a:p>
            <a:fld id="{60B18D57-13A5-4968-950D-8FEF41FA4399}" type="slidenum">
              <a:rPr lang="en-US" smtClean="0"/>
              <a:t>37</a:t>
            </a:fld>
            <a:endParaRPr lang="en-US"/>
          </a:p>
        </p:txBody>
      </p:sp>
    </p:spTree>
    <p:extLst>
      <p:ext uri="{BB962C8B-B14F-4D97-AF65-F5344CB8AC3E}">
        <p14:creationId xmlns:p14="http://schemas.microsoft.com/office/powerpoint/2010/main" val="3945673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6C7B07-7DDB-9E4F-B37E-1B1D71B3B613}"/>
              </a:ext>
            </a:extLst>
          </p:cNvPr>
          <p:cNvSpPr>
            <a:spLocks noGrp="1"/>
          </p:cNvSpPr>
          <p:nvPr>
            <p:ph type="title"/>
          </p:nvPr>
        </p:nvSpPr>
        <p:spPr>
          <a:xfrm>
            <a:off x="0" y="0"/>
            <a:ext cx="10515600" cy="1325563"/>
          </a:xfrm>
        </p:spPr>
        <p:txBody>
          <a:bodyPr/>
          <a:lstStyle/>
          <a:p>
            <a:r>
              <a:rPr lang="en-US" dirty="0"/>
              <a:t>Rating Criteria for Rhinitis </a:t>
            </a:r>
            <a:br>
              <a:rPr lang="en-US" dirty="0"/>
            </a:br>
            <a:r>
              <a:rPr lang="en-US" dirty="0"/>
              <a:t>Under 38 CFR 4.97</a:t>
            </a:r>
          </a:p>
        </p:txBody>
      </p:sp>
      <p:pic>
        <p:nvPicPr>
          <p:cNvPr id="8" name="Content Placeholder 7">
            <a:extLst>
              <a:ext uri="{FF2B5EF4-FFF2-40B4-BE49-F238E27FC236}">
                <a16:creationId xmlns:a16="http://schemas.microsoft.com/office/drawing/2014/main" id="{9AA7FC0B-7965-5A4D-BA6B-DC8E461CC573}"/>
              </a:ext>
            </a:extLst>
          </p:cNvPr>
          <p:cNvPicPr>
            <a:picLocks noGrp="1" noChangeAspect="1"/>
          </p:cNvPicPr>
          <p:nvPr>
            <p:ph idx="1"/>
          </p:nvPr>
        </p:nvPicPr>
        <p:blipFill>
          <a:blip r:embed="rId2"/>
          <a:stretch>
            <a:fillRect/>
          </a:stretch>
        </p:blipFill>
        <p:spPr>
          <a:xfrm>
            <a:off x="1649950" y="2162150"/>
            <a:ext cx="8743058" cy="2196399"/>
          </a:xfrm>
          <a:prstGeom prst="rect">
            <a:avLst/>
          </a:prstGeom>
        </p:spPr>
      </p:pic>
      <p:sp>
        <p:nvSpPr>
          <p:cNvPr id="4" name="Slide Number Placeholder 3">
            <a:extLst>
              <a:ext uri="{FF2B5EF4-FFF2-40B4-BE49-F238E27FC236}">
                <a16:creationId xmlns:a16="http://schemas.microsoft.com/office/drawing/2014/main" id="{7F45256E-1234-BF43-8661-F07CB6D435E0}"/>
              </a:ext>
            </a:extLst>
          </p:cNvPr>
          <p:cNvSpPr>
            <a:spLocks noGrp="1"/>
          </p:cNvSpPr>
          <p:nvPr>
            <p:ph type="sldNum" sz="quarter" idx="12"/>
          </p:nvPr>
        </p:nvSpPr>
        <p:spPr/>
        <p:txBody>
          <a:bodyPr/>
          <a:lstStyle/>
          <a:p>
            <a:fld id="{60B18D57-13A5-4968-950D-8FEF41FA4399}" type="slidenum">
              <a:rPr lang="en-US" smtClean="0"/>
              <a:t>38</a:t>
            </a:fld>
            <a:endParaRPr lang="en-US"/>
          </a:p>
        </p:txBody>
      </p:sp>
    </p:spTree>
    <p:extLst>
      <p:ext uri="{BB962C8B-B14F-4D97-AF65-F5344CB8AC3E}">
        <p14:creationId xmlns:p14="http://schemas.microsoft.com/office/powerpoint/2010/main" val="2686863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965C96-59CD-C84F-96C3-4BCC3098F1E2}"/>
              </a:ext>
            </a:extLst>
          </p:cNvPr>
          <p:cNvSpPr>
            <a:spLocks noGrp="1"/>
          </p:cNvSpPr>
          <p:nvPr>
            <p:ph type="title"/>
          </p:nvPr>
        </p:nvSpPr>
        <p:spPr>
          <a:xfrm>
            <a:off x="0" y="0"/>
            <a:ext cx="10515600" cy="1325563"/>
          </a:xfrm>
        </p:spPr>
        <p:txBody>
          <a:bodyPr/>
          <a:lstStyle/>
          <a:p>
            <a:r>
              <a:rPr lang="en-US" dirty="0"/>
              <a:t>Rating Criteria for Sinusitis</a:t>
            </a:r>
            <a:br>
              <a:rPr lang="en-US" dirty="0"/>
            </a:br>
            <a:r>
              <a:rPr lang="en-US" dirty="0"/>
              <a:t>Under 38 CFR 4.97</a:t>
            </a:r>
          </a:p>
        </p:txBody>
      </p:sp>
      <p:pic>
        <p:nvPicPr>
          <p:cNvPr id="8" name="Content Placeholder 7">
            <a:extLst>
              <a:ext uri="{FF2B5EF4-FFF2-40B4-BE49-F238E27FC236}">
                <a16:creationId xmlns:a16="http://schemas.microsoft.com/office/drawing/2014/main" id="{5B53D388-0A52-1E41-827A-0789C171528F}"/>
              </a:ext>
            </a:extLst>
          </p:cNvPr>
          <p:cNvPicPr>
            <a:picLocks noGrp="1" noChangeAspect="1"/>
          </p:cNvPicPr>
          <p:nvPr>
            <p:ph idx="1"/>
          </p:nvPr>
        </p:nvPicPr>
        <p:blipFill>
          <a:blip r:embed="rId2"/>
          <a:stretch>
            <a:fillRect/>
          </a:stretch>
        </p:blipFill>
        <p:spPr>
          <a:xfrm>
            <a:off x="2507751" y="1825625"/>
            <a:ext cx="7176497" cy="4351338"/>
          </a:xfrm>
          <a:prstGeom prst="rect">
            <a:avLst/>
          </a:prstGeom>
        </p:spPr>
      </p:pic>
      <p:sp>
        <p:nvSpPr>
          <p:cNvPr id="4" name="Slide Number Placeholder 3">
            <a:extLst>
              <a:ext uri="{FF2B5EF4-FFF2-40B4-BE49-F238E27FC236}">
                <a16:creationId xmlns:a16="http://schemas.microsoft.com/office/drawing/2014/main" id="{6B065CA2-71AB-194B-906A-8B1F81546D6E}"/>
              </a:ext>
            </a:extLst>
          </p:cNvPr>
          <p:cNvSpPr>
            <a:spLocks noGrp="1"/>
          </p:cNvSpPr>
          <p:nvPr>
            <p:ph type="sldNum" sz="quarter" idx="12"/>
          </p:nvPr>
        </p:nvSpPr>
        <p:spPr/>
        <p:txBody>
          <a:bodyPr/>
          <a:lstStyle/>
          <a:p>
            <a:fld id="{60B18D57-13A5-4968-950D-8FEF41FA4399}" type="slidenum">
              <a:rPr lang="en-US" smtClean="0"/>
              <a:t>39</a:t>
            </a:fld>
            <a:endParaRPr lang="en-US"/>
          </a:p>
        </p:txBody>
      </p:sp>
    </p:spTree>
    <p:extLst>
      <p:ext uri="{BB962C8B-B14F-4D97-AF65-F5344CB8AC3E}">
        <p14:creationId xmlns:p14="http://schemas.microsoft.com/office/powerpoint/2010/main" val="2486472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VA Registries</a:t>
            </a:r>
          </a:p>
        </p:txBody>
      </p:sp>
      <p:sp>
        <p:nvSpPr>
          <p:cNvPr id="3" name="Slide Number Placeholder 2"/>
          <p:cNvSpPr>
            <a:spLocks noGrp="1"/>
          </p:cNvSpPr>
          <p:nvPr>
            <p:ph type="sldNum" sz="quarter" idx="12"/>
          </p:nvPr>
        </p:nvSpPr>
        <p:spPr/>
        <p:txBody>
          <a:bodyPr/>
          <a:lstStyle/>
          <a:p>
            <a:fld id="{60B18D57-13A5-4968-950D-8FEF41FA4399}" type="slidenum">
              <a:rPr lang="en-US" smtClean="0"/>
              <a:t>4</a:t>
            </a:fld>
            <a:endParaRPr lang="en-US"/>
          </a:p>
        </p:txBody>
      </p:sp>
      <p:sp>
        <p:nvSpPr>
          <p:cNvPr id="5" name="TextBox 4">
            <a:extLst>
              <a:ext uri="{FF2B5EF4-FFF2-40B4-BE49-F238E27FC236}">
                <a16:creationId xmlns:a16="http://schemas.microsoft.com/office/drawing/2014/main" id="{5F0B10AF-294E-684F-A52D-C2462D1A8024}"/>
              </a:ext>
            </a:extLst>
          </p:cNvPr>
          <p:cNvSpPr txBox="1"/>
          <p:nvPr/>
        </p:nvSpPr>
        <p:spPr>
          <a:xfrm>
            <a:off x="635726" y="1474120"/>
            <a:ext cx="10964091" cy="4524315"/>
          </a:xfrm>
          <a:prstGeom prst="rect">
            <a:avLst/>
          </a:prstGeom>
          <a:noFill/>
        </p:spPr>
        <p:txBody>
          <a:bodyPr wrap="square">
            <a:spAutoFit/>
          </a:bodyPr>
          <a:lstStyle/>
          <a:p>
            <a:pPr algn="l"/>
            <a:br>
              <a:rPr lang="en-US" sz="2400" b="1" cap="all" dirty="0">
                <a:solidFill>
                  <a:srgbClr val="0083BE"/>
                </a:solidFill>
                <a:latin typeface="Arial" panose="020B0604020202020204" pitchFamily="34" charset="0"/>
              </a:rPr>
            </a:br>
            <a:r>
              <a:rPr lang="en-US" sz="2400" b="1" cap="all" dirty="0">
                <a:solidFill>
                  <a:srgbClr val="0083BE"/>
                </a:solidFill>
                <a:latin typeface="Arial" panose="020B0604020202020204" pitchFamily="34" charset="0"/>
              </a:rPr>
              <a:t>EXPOSURE CATEGORIES</a:t>
            </a:r>
          </a:p>
          <a:p>
            <a:pPr algn="l"/>
            <a:endParaRPr lang="en-US" sz="2400" b="1" cap="all" dirty="0">
              <a:solidFill>
                <a:srgbClr val="0083BE"/>
              </a:solidFill>
              <a:latin typeface="Arial" panose="020B0604020202020204" pitchFamily="34" charset="0"/>
            </a:endParaRPr>
          </a:p>
          <a:p>
            <a:pPr algn="l">
              <a:buFont typeface="Arial" panose="020B0604020202020204" pitchFamily="34" charset="0"/>
              <a:buChar char="•"/>
            </a:pPr>
            <a:r>
              <a:rPr lang="en-US" sz="2400" dirty="0">
                <a:solidFill>
                  <a:srgbClr val="0B6CB2"/>
                </a:solidFill>
                <a:latin typeface="Arial" panose="020B0604020202020204" pitchFamily="34" charset="0"/>
                <a:hlinkClick r:id="rId2" tooltip="Learn about exposure to a range of chemicals that could be linked to certain health problems."/>
              </a:rPr>
              <a:t>Chemicals</a:t>
            </a:r>
            <a:r>
              <a:rPr lang="en-US" sz="2400" dirty="0">
                <a:solidFill>
                  <a:srgbClr val="444444"/>
                </a:solidFill>
                <a:latin typeface="Arial" panose="020B0604020202020204" pitchFamily="34" charset="0"/>
              </a:rPr>
              <a:t> (Agent Orange, contaminated water…)</a:t>
            </a:r>
          </a:p>
          <a:p>
            <a:pPr algn="l">
              <a:buFont typeface="Arial" panose="020B0604020202020204" pitchFamily="34" charset="0"/>
              <a:buChar char="•"/>
            </a:pPr>
            <a:endParaRPr lang="en-US" sz="2400" dirty="0">
              <a:solidFill>
                <a:srgbClr val="444444"/>
              </a:solidFill>
              <a:latin typeface="Arial" panose="020B0604020202020204" pitchFamily="34" charset="0"/>
            </a:endParaRPr>
          </a:p>
          <a:p>
            <a:pPr algn="l">
              <a:buFont typeface="Arial" panose="020B0604020202020204" pitchFamily="34" charset="0"/>
              <a:buChar char="•"/>
            </a:pPr>
            <a:r>
              <a:rPr lang="en-US" sz="2400" dirty="0">
                <a:solidFill>
                  <a:srgbClr val="0B6CB2"/>
                </a:solidFill>
                <a:latin typeface="Arial" panose="020B0604020202020204" pitchFamily="34" charset="0"/>
                <a:hlinkClick r:id="rId3" tooltip="Learn about exposure to radiation that could be linked to certain health problems."/>
              </a:rPr>
              <a:t>Radiation</a:t>
            </a:r>
            <a:r>
              <a:rPr lang="en-US" sz="2400" dirty="0">
                <a:solidFill>
                  <a:srgbClr val="444444"/>
                </a:solidFill>
                <a:latin typeface="Arial" panose="020B0604020202020204" pitchFamily="34" charset="0"/>
              </a:rPr>
              <a:t> (nuclear weapons, X-rays…)</a:t>
            </a:r>
          </a:p>
          <a:p>
            <a:pPr algn="l">
              <a:buFont typeface="Arial" panose="020B0604020202020204" pitchFamily="34" charset="0"/>
              <a:buChar char="•"/>
            </a:pPr>
            <a:endParaRPr lang="en-US" sz="2400" dirty="0">
              <a:solidFill>
                <a:srgbClr val="444444"/>
              </a:solidFill>
              <a:latin typeface="Arial" panose="020B0604020202020204" pitchFamily="34" charset="0"/>
            </a:endParaRPr>
          </a:p>
          <a:p>
            <a:pPr algn="l">
              <a:buFont typeface="Arial" panose="020B0604020202020204" pitchFamily="34" charset="0"/>
              <a:buChar char="•"/>
            </a:pPr>
            <a:r>
              <a:rPr lang="en-US" sz="2400" dirty="0">
                <a:solidFill>
                  <a:srgbClr val="0B6CB2"/>
                </a:solidFill>
                <a:latin typeface="Arial" panose="020B0604020202020204" pitchFamily="34" charset="0"/>
                <a:hlinkClick r:id="rId4" tooltip="Learn about exposure to air pollutants that could be linked to certain health problems."/>
              </a:rPr>
              <a:t>Air Pollutants</a:t>
            </a:r>
            <a:r>
              <a:rPr lang="en-US" sz="2400" dirty="0">
                <a:solidFill>
                  <a:srgbClr val="444444"/>
                </a:solidFill>
                <a:latin typeface="Arial" panose="020B0604020202020204" pitchFamily="34" charset="0"/>
              </a:rPr>
              <a:t> (burn pit smoke, dust…)</a:t>
            </a:r>
          </a:p>
          <a:p>
            <a:pPr algn="l">
              <a:buFont typeface="Arial" panose="020B0604020202020204" pitchFamily="34" charset="0"/>
              <a:buChar char="•"/>
            </a:pPr>
            <a:endParaRPr lang="en-US" sz="2400" dirty="0">
              <a:solidFill>
                <a:srgbClr val="444444"/>
              </a:solidFill>
              <a:latin typeface="Arial" panose="020B0604020202020204" pitchFamily="34" charset="0"/>
            </a:endParaRPr>
          </a:p>
          <a:p>
            <a:pPr algn="l">
              <a:buFont typeface="Arial" panose="020B0604020202020204" pitchFamily="34" charset="0"/>
              <a:buChar char="•"/>
            </a:pPr>
            <a:r>
              <a:rPr lang="en-US" sz="2400" dirty="0">
                <a:solidFill>
                  <a:srgbClr val="0B6CB2"/>
                </a:solidFill>
                <a:latin typeface="Arial" panose="020B0604020202020204" pitchFamily="34" charset="0"/>
                <a:hlinkClick r:id="rId5" tooltip="Learn about exposure to occupational hazards that could be linked to certain health problems."/>
              </a:rPr>
              <a:t>Occupational Hazards</a:t>
            </a:r>
            <a:r>
              <a:rPr lang="en-US" sz="2400" dirty="0">
                <a:solidFill>
                  <a:srgbClr val="444444"/>
                </a:solidFill>
                <a:latin typeface="Arial" panose="020B0604020202020204" pitchFamily="34" charset="0"/>
              </a:rPr>
              <a:t> (asbestos, lead…)</a:t>
            </a:r>
          </a:p>
          <a:p>
            <a:pPr algn="l">
              <a:buFont typeface="Arial" panose="020B0604020202020204" pitchFamily="34" charset="0"/>
              <a:buChar char="•"/>
            </a:pPr>
            <a:endParaRPr lang="en-US" sz="2400" dirty="0">
              <a:solidFill>
                <a:srgbClr val="444444"/>
              </a:solidFill>
              <a:latin typeface="Arial" panose="020B0604020202020204" pitchFamily="34" charset="0"/>
            </a:endParaRPr>
          </a:p>
          <a:p>
            <a:pPr algn="l">
              <a:buFont typeface="Arial" panose="020B0604020202020204" pitchFamily="34" charset="0"/>
              <a:buChar char="•"/>
            </a:pPr>
            <a:r>
              <a:rPr lang="en-US" sz="2400" dirty="0">
                <a:solidFill>
                  <a:srgbClr val="0B6CB2"/>
                </a:solidFill>
                <a:latin typeface="Arial" panose="020B0604020202020204" pitchFamily="34" charset="0"/>
                <a:hlinkClick r:id="rId6" tooltip="Learn about exposure to chemical and biological weapons that could be linked to certain health problems."/>
              </a:rPr>
              <a:t>Warfare Agents</a:t>
            </a:r>
            <a:r>
              <a:rPr lang="en-US" sz="2400" dirty="0">
                <a:solidFill>
                  <a:srgbClr val="444444"/>
                </a:solidFill>
                <a:latin typeface="Arial" panose="020B0604020202020204" pitchFamily="34" charset="0"/>
              </a:rPr>
              <a:t> (chemical and biological weapons)</a:t>
            </a:r>
          </a:p>
        </p:txBody>
      </p:sp>
    </p:spTree>
    <p:extLst>
      <p:ext uri="{BB962C8B-B14F-4D97-AF65-F5344CB8AC3E}">
        <p14:creationId xmlns:p14="http://schemas.microsoft.com/office/powerpoint/2010/main" val="3988359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92901-92E5-7348-9AD7-1BAF8B54E199}"/>
              </a:ext>
            </a:extLst>
          </p:cNvPr>
          <p:cNvSpPr>
            <a:spLocks noGrp="1"/>
          </p:cNvSpPr>
          <p:nvPr>
            <p:ph type="title"/>
          </p:nvPr>
        </p:nvSpPr>
        <p:spPr>
          <a:xfrm>
            <a:off x="0" y="0"/>
            <a:ext cx="10515600" cy="1325563"/>
          </a:xfrm>
        </p:spPr>
        <p:txBody>
          <a:bodyPr/>
          <a:lstStyle/>
          <a:p>
            <a:r>
              <a:rPr lang="en-US" dirty="0" err="1"/>
              <a:t>Rhinosinusitis</a:t>
            </a:r>
            <a:endParaRPr lang="en-US" dirty="0"/>
          </a:p>
        </p:txBody>
      </p:sp>
      <p:sp>
        <p:nvSpPr>
          <p:cNvPr id="2" name="Content Placeholder 1">
            <a:extLst>
              <a:ext uri="{FF2B5EF4-FFF2-40B4-BE49-F238E27FC236}">
                <a16:creationId xmlns:a16="http://schemas.microsoft.com/office/drawing/2014/main" id="{747239DF-24E7-7E4D-AF03-CA9223F62428}"/>
              </a:ext>
            </a:extLst>
          </p:cNvPr>
          <p:cNvSpPr>
            <a:spLocks noGrp="1"/>
          </p:cNvSpPr>
          <p:nvPr>
            <p:ph idx="1"/>
          </p:nvPr>
        </p:nvSpPr>
        <p:spPr/>
        <p:txBody>
          <a:bodyPr/>
          <a:lstStyle/>
          <a:p>
            <a:pPr marL="0" indent="0">
              <a:buNone/>
            </a:pPr>
            <a:r>
              <a:rPr lang="en-US" sz="2400" dirty="0"/>
              <a:t>Rhinosinusitis should be rated as a type of sinusitis, using the general rating criteria for sinusitis, DC 6510, 6511, 6512, 6513, and 6514.  </a:t>
            </a:r>
          </a:p>
          <a:p>
            <a:pPr marL="0" indent="0">
              <a:buNone/>
            </a:pPr>
            <a:endParaRPr lang="en-US" sz="2400" dirty="0"/>
          </a:p>
          <a:p>
            <a:pPr marL="0" indent="0">
              <a:buNone/>
            </a:pPr>
            <a:r>
              <a:rPr lang="en-US" sz="2400" dirty="0"/>
              <a:t>The DC used should be the one that most closely matches the location of the </a:t>
            </a:r>
            <a:r>
              <a:rPr lang="en-US" sz="2400" dirty="0" err="1"/>
              <a:t>rhinosinusitis</a:t>
            </a:r>
            <a:r>
              <a:rPr lang="en-US" sz="2400" dirty="0"/>
              <a:t>. The analogous code 6569 should precede the analogous sinusitis code, ie. 6569-6510, as </a:t>
            </a:r>
            <a:r>
              <a:rPr lang="en-US" sz="2400" dirty="0" err="1"/>
              <a:t>rhinosinusitis</a:t>
            </a:r>
            <a:r>
              <a:rPr lang="en-US" sz="2400" dirty="0"/>
              <a:t> is not listed in rating schedule.</a:t>
            </a:r>
          </a:p>
          <a:p>
            <a:pPr marL="0" indent="0">
              <a:buNone/>
            </a:pPr>
            <a:endParaRPr lang="en-US" sz="2400" dirty="0"/>
          </a:p>
          <a:p>
            <a:pPr marL="0" indent="0">
              <a:buNone/>
            </a:pPr>
            <a:r>
              <a:rPr lang="en-US" sz="2400" dirty="0"/>
              <a:t>The rating decision should consider the provisions of 38 CFR 4.96.</a:t>
            </a:r>
          </a:p>
          <a:p>
            <a:pPr marL="0" indent="0">
              <a:buNone/>
            </a:pPr>
            <a:endParaRPr lang="en-US" sz="2400" dirty="0"/>
          </a:p>
        </p:txBody>
      </p:sp>
      <p:sp>
        <p:nvSpPr>
          <p:cNvPr id="4" name="Slide Number Placeholder 3">
            <a:extLst>
              <a:ext uri="{FF2B5EF4-FFF2-40B4-BE49-F238E27FC236}">
                <a16:creationId xmlns:a16="http://schemas.microsoft.com/office/drawing/2014/main" id="{8A21C53D-9297-5F40-A22A-5093C2D9EEEC}"/>
              </a:ext>
            </a:extLst>
          </p:cNvPr>
          <p:cNvSpPr>
            <a:spLocks noGrp="1"/>
          </p:cNvSpPr>
          <p:nvPr>
            <p:ph type="sldNum" sz="quarter" idx="12"/>
          </p:nvPr>
        </p:nvSpPr>
        <p:spPr/>
        <p:txBody>
          <a:bodyPr/>
          <a:lstStyle/>
          <a:p>
            <a:fld id="{60B18D57-13A5-4968-950D-8FEF41FA4399}" type="slidenum">
              <a:rPr lang="en-US" smtClean="0"/>
              <a:t>40</a:t>
            </a:fld>
            <a:endParaRPr lang="en-US"/>
          </a:p>
        </p:txBody>
      </p:sp>
    </p:spTree>
    <p:extLst>
      <p:ext uri="{BB962C8B-B14F-4D97-AF65-F5344CB8AC3E}">
        <p14:creationId xmlns:p14="http://schemas.microsoft.com/office/powerpoint/2010/main" val="515279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9D5E2-2FB3-8940-9503-06756E617AAC}"/>
              </a:ext>
            </a:extLst>
          </p:cNvPr>
          <p:cNvSpPr>
            <a:spLocks noGrp="1"/>
          </p:cNvSpPr>
          <p:nvPr>
            <p:ph type="title"/>
          </p:nvPr>
        </p:nvSpPr>
        <p:spPr>
          <a:xfrm>
            <a:off x="0" y="0"/>
            <a:ext cx="10515600" cy="1325563"/>
          </a:xfrm>
        </p:spPr>
        <p:txBody>
          <a:bodyPr/>
          <a:lstStyle/>
          <a:p>
            <a:r>
              <a:rPr lang="en-US" dirty="0"/>
              <a:t>Herbicide/Agent Orange Exposure</a:t>
            </a:r>
          </a:p>
        </p:txBody>
      </p:sp>
      <p:sp>
        <p:nvSpPr>
          <p:cNvPr id="2" name="Slide Number Placeholder 1">
            <a:extLst>
              <a:ext uri="{FF2B5EF4-FFF2-40B4-BE49-F238E27FC236}">
                <a16:creationId xmlns:a16="http://schemas.microsoft.com/office/drawing/2014/main" id="{0DAA8FC8-B084-A042-973F-891117D35BB2}"/>
              </a:ext>
            </a:extLst>
          </p:cNvPr>
          <p:cNvSpPr>
            <a:spLocks noGrp="1"/>
          </p:cNvSpPr>
          <p:nvPr>
            <p:ph type="sldNum" sz="quarter" idx="12"/>
          </p:nvPr>
        </p:nvSpPr>
        <p:spPr/>
        <p:txBody>
          <a:bodyPr/>
          <a:lstStyle/>
          <a:p>
            <a:fld id="{60B18D57-13A5-4968-950D-8FEF41FA4399}" type="slidenum">
              <a:rPr lang="en-US" smtClean="0"/>
              <a:t>41</a:t>
            </a:fld>
            <a:endParaRPr lang="en-US" dirty="0"/>
          </a:p>
        </p:txBody>
      </p:sp>
      <p:sp>
        <p:nvSpPr>
          <p:cNvPr id="5" name="TextBox 4">
            <a:extLst>
              <a:ext uri="{FF2B5EF4-FFF2-40B4-BE49-F238E27FC236}">
                <a16:creationId xmlns:a16="http://schemas.microsoft.com/office/drawing/2014/main" id="{1A92D26D-7804-364A-A7F1-D3DDB383347D}"/>
              </a:ext>
            </a:extLst>
          </p:cNvPr>
          <p:cNvSpPr txBox="1"/>
          <p:nvPr/>
        </p:nvSpPr>
        <p:spPr>
          <a:xfrm>
            <a:off x="971005" y="2394103"/>
            <a:ext cx="10249989" cy="2308324"/>
          </a:xfrm>
          <a:prstGeom prst="rect">
            <a:avLst/>
          </a:prstGeom>
          <a:noFill/>
        </p:spPr>
        <p:txBody>
          <a:bodyPr wrap="square">
            <a:spAutoFit/>
          </a:bodyPr>
          <a:lstStyle/>
          <a:p>
            <a:r>
              <a:rPr lang="en-US" sz="2400" dirty="0">
                <a:solidFill>
                  <a:srgbClr val="2E2E2E"/>
                </a:solidFill>
                <a:latin typeface="Arial" panose="020B0604020202020204" pitchFamily="34" charset="0"/>
              </a:rPr>
              <a:t>VA's Agent Orange Registry health exam alerts Veterans to possible long-term health problems that may be related to Agent Orange exposure during their military service. </a:t>
            </a:r>
          </a:p>
          <a:p>
            <a:endParaRPr lang="en-US" sz="2400" dirty="0">
              <a:solidFill>
                <a:srgbClr val="2E2E2E"/>
              </a:solidFill>
              <a:latin typeface="Arial" panose="020B0604020202020204" pitchFamily="34" charset="0"/>
            </a:endParaRPr>
          </a:p>
          <a:p>
            <a:r>
              <a:rPr lang="en-US" sz="2400" dirty="0">
                <a:solidFill>
                  <a:srgbClr val="2E2E2E"/>
                </a:solidFill>
                <a:latin typeface="Arial" panose="020B0604020202020204" pitchFamily="34" charset="0"/>
              </a:rPr>
              <a:t>This Registry was established in mid 1978. The registry data helps VA understand and respond to these health problems more effectively.</a:t>
            </a:r>
            <a:endParaRPr lang="en-US" sz="2400" dirty="0"/>
          </a:p>
        </p:txBody>
      </p:sp>
    </p:spTree>
    <p:extLst>
      <p:ext uri="{BB962C8B-B14F-4D97-AF65-F5344CB8AC3E}">
        <p14:creationId xmlns:p14="http://schemas.microsoft.com/office/powerpoint/2010/main" val="2620840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9B79D-60E7-774F-8558-E0998EA40AEF}"/>
              </a:ext>
            </a:extLst>
          </p:cNvPr>
          <p:cNvSpPr>
            <a:spLocks noGrp="1"/>
          </p:cNvSpPr>
          <p:nvPr>
            <p:ph type="title"/>
          </p:nvPr>
        </p:nvSpPr>
        <p:spPr>
          <a:xfrm>
            <a:off x="0" y="0"/>
            <a:ext cx="10515600" cy="1325563"/>
          </a:xfrm>
        </p:spPr>
        <p:txBody>
          <a:bodyPr/>
          <a:lstStyle/>
          <a:p>
            <a:r>
              <a:rPr lang="en-US" dirty="0"/>
              <a:t>Eligibility </a:t>
            </a:r>
          </a:p>
        </p:txBody>
      </p:sp>
      <p:sp>
        <p:nvSpPr>
          <p:cNvPr id="2" name="Slide Number Placeholder 1">
            <a:extLst>
              <a:ext uri="{FF2B5EF4-FFF2-40B4-BE49-F238E27FC236}">
                <a16:creationId xmlns:a16="http://schemas.microsoft.com/office/drawing/2014/main" id="{832900AD-9BA9-B349-9542-67BBA81F08B8}"/>
              </a:ext>
            </a:extLst>
          </p:cNvPr>
          <p:cNvSpPr>
            <a:spLocks noGrp="1"/>
          </p:cNvSpPr>
          <p:nvPr>
            <p:ph type="sldNum" sz="quarter" idx="12"/>
          </p:nvPr>
        </p:nvSpPr>
        <p:spPr/>
        <p:txBody>
          <a:bodyPr/>
          <a:lstStyle/>
          <a:p>
            <a:fld id="{60B18D57-13A5-4968-950D-8FEF41FA4399}" type="slidenum">
              <a:rPr lang="en-US" smtClean="0"/>
              <a:t>42</a:t>
            </a:fld>
            <a:endParaRPr lang="en-US" dirty="0"/>
          </a:p>
        </p:txBody>
      </p:sp>
      <p:sp>
        <p:nvSpPr>
          <p:cNvPr id="5" name="TextBox 4">
            <a:extLst>
              <a:ext uri="{FF2B5EF4-FFF2-40B4-BE49-F238E27FC236}">
                <a16:creationId xmlns:a16="http://schemas.microsoft.com/office/drawing/2014/main" id="{00FCB31E-65C0-9C4D-AE57-EF9EDA865E47}"/>
              </a:ext>
            </a:extLst>
          </p:cNvPr>
          <p:cNvSpPr txBox="1"/>
          <p:nvPr/>
        </p:nvSpPr>
        <p:spPr>
          <a:xfrm>
            <a:off x="644434" y="1474120"/>
            <a:ext cx="10920549" cy="4893647"/>
          </a:xfrm>
          <a:prstGeom prst="rect">
            <a:avLst/>
          </a:prstGeom>
          <a:noFill/>
        </p:spPr>
        <p:txBody>
          <a:bodyPr wrap="square">
            <a:spAutoFit/>
          </a:bodyPr>
          <a:lstStyle/>
          <a:p>
            <a:pPr algn="l"/>
            <a:r>
              <a:rPr lang="en-US" sz="2400" dirty="0">
                <a:solidFill>
                  <a:srgbClr val="2E2E2E"/>
                </a:solidFill>
                <a:latin typeface="Arial" panose="020B0604020202020204" pitchFamily="34" charset="0"/>
              </a:rPr>
              <a:t>These Veterans are eligible for the Agent Orange Registry health exam:</a:t>
            </a:r>
          </a:p>
          <a:p>
            <a:pPr algn="l"/>
            <a:r>
              <a:rPr lang="en-US" sz="2400" b="1" dirty="0">
                <a:solidFill>
                  <a:srgbClr val="2E2E2E"/>
                </a:solidFill>
                <a:latin typeface="Arial" panose="020B0604020202020204" pitchFamily="34" charset="0"/>
              </a:rPr>
              <a:t>Vietnam</a:t>
            </a:r>
          </a:p>
          <a:p>
            <a:pPr algn="l"/>
            <a:endParaRPr lang="en-US" sz="2400" dirty="0">
              <a:solidFill>
                <a:srgbClr val="2E2E2E"/>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Veterans who served in Vietnam between 1962 and 1975, regardless of length of time.</a:t>
            </a:r>
          </a:p>
          <a:p>
            <a:pPr marL="342900" indent="-342900" algn="l">
              <a:buFont typeface="Arial" panose="020B0604020202020204" pitchFamily="34" charset="0"/>
              <a:buChar char="•"/>
            </a:pPr>
            <a:endParaRPr lang="en-US" sz="2400" dirty="0">
              <a:solidFill>
                <a:srgbClr val="444444"/>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Veterans who served aboard smaller river patrol and swift boats that operated on the inland waterways of Vietnam (also known as “Brown Water Veterans”) </a:t>
            </a:r>
          </a:p>
          <a:p>
            <a:pPr marL="342900" indent="-342900" algn="l">
              <a:buFont typeface="Arial" panose="020B0604020202020204" pitchFamily="34" charset="0"/>
              <a:buChar char="•"/>
            </a:pPr>
            <a:endParaRPr lang="en-US" sz="2400" dirty="0">
              <a:solidFill>
                <a:srgbClr val="444444"/>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“Blue Water Navy” Veterans who served on a vessel operating not more than 12 nautical miles seaward from the demarcation line of the waters of Vietnam and Cambodia as defined in Public Law 116-23.</a:t>
            </a:r>
          </a:p>
        </p:txBody>
      </p:sp>
    </p:spTree>
    <p:extLst>
      <p:ext uri="{BB962C8B-B14F-4D97-AF65-F5344CB8AC3E}">
        <p14:creationId xmlns:p14="http://schemas.microsoft.com/office/powerpoint/2010/main" val="2583433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968B9A6-CA3E-2543-B360-2B32832667CD}"/>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Eligibility (continued)</a:t>
            </a:r>
          </a:p>
        </p:txBody>
      </p:sp>
      <p:sp>
        <p:nvSpPr>
          <p:cNvPr id="2" name="Slide Number Placeholder 1">
            <a:extLst>
              <a:ext uri="{FF2B5EF4-FFF2-40B4-BE49-F238E27FC236}">
                <a16:creationId xmlns:a16="http://schemas.microsoft.com/office/drawing/2014/main" id="{9B62D2E6-7F37-D844-B51D-1F47BD89C57D}"/>
              </a:ext>
            </a:extLst>
          </p:cNvPr>
          <p:cNvSpPr>
            <a:spLocks noGrp="1"/>
          </p:cNvSpPr>
          <p:nvPr>
            <p:ph type="sldNum" sz="quarter" idx="12"/>
          </p:nvPr>
        </p:nvSpPr>
        <p:spPr/>
        <p:txBody>
          <a:bodyPr/>
          <a:lstStyle/>
          <a:p>
            <a:fld id="{60B18D57-13A5-4968-950D-8FEF41FA4399}" type="slidenum">
              <a:rPr lang="en-US" smtClean="0"/>
              <a:t>43</a:t>
            </a:fld>
            <a:endParaRPr lang="en-US" dirty="0"/>
          </a:p>
        </p:txBody>
      </p:sp>
      <p:sp>
        <p:nvSpPr>
          <p:cNvPr id="5" name="TextBox 4">
            <a:extLst>
              <a:ext uri="{FF2B5EF4-FFF2-40B4-BE49-F238E27FC236}">
                <a16:creationId xmlns:a16="http://schemas.microsoft.com/office/drawing/2014/main" id="{F80EEED1-DB1F-2641-AAC2-B3E25B07660F}"/>
              </a:ext>
            </a:extLst>
          </p:cNvPr>
          <p:cNvSpPr txBox="1"/>
          <p:nvPr/>
        </p:nvSpPr>
        <p:spPr>
          <a:xfrm>
            <a:off x="600891" y="1289454"/>
            <a:ext cx="10998926" cy="4524315"/>
          </a:xfrm>
          <a:prstGeom prst="rect">
            <a:avLst/>
          </a:prstGeom>
          <a:noFill/>
        </p:spPr>
        <p:txBody>
          <a:bodyPr wrap="square">
            <a:spAutoFit/>
          </a:bodyPr>
          <a:lstStyle/>
          <a:p>
            <a:pPr algn="l"/>
            <a:r>
              <a:rPr lang="en-US" sz="2400" b="1" dirty="0">
                <a:solidFill>
                  <a:srgbClr val="2E2E2E"/>
                </a:solidFill>
                <a:latin typeface="Arial" panose="020B0604020202020204" pitchFamily="34" charset="0"/>
              </a:rPr>
              <a:t>Korea</a:t>
            </a:r>
            <a:endParaRPr lang="en-US" sz="2400" dirty="0">
              <a:solidFill>
                <a:srgbClr val="2E2E2E"/>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Veterans who served in a unit in or near the Korean Demilitarized Zone (DMZ) anytime between September 1, 1967 and August 31, 1971.</a:t>
            </a:r>
          </a:p>
          <a:p>
            <a:pPr algn="l"/>
            <a:endParaRPr lang="en-US" sz="2400" b="1" dirty="0">
              <a:solidFill>
                <a:srgbClr val="2E2E2E"/>
              </a:solidFill>
              <a:latin typeface="Arial" panose="020B0604020202020204" pitchFamily="34" charset="0"/>
            </a:endParaRPr>
          </a:p>
          <a:p>
            <a:pPr algn="l"/>
            <a:r>
              <a:rPr lang="en-US" sz="2400" b="1" dirty="0">
                <a:solidFill>
                  <a:srgbClr val="2E2E2E"/>
                </a:solidFill>
                <a:latin typeface="Arial" panose="020B0604020202020204" pitchFamily="34" charset="0"/>
              </a:rPr>
              <a:t>Thailand</a:t>
            </a:r>
            <a:endParaRPr lang="en-US" sz="2400" dirty="0">
              <a:solidFill>
                <a:srgbClr val="2E2E2E"/>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U.S. Air Force Veterans who served on Royal Thai Air Force (RTAF) bases near U-</a:t>
            </a:r>
            <a:r>
              <a:rPr lang="en-US" sz="2400" dirty="0" err="1">
                <a:solidFill>
                  <a:srgbClr val="444444"/>
                </a:solidFill>
                <a:latin typeface="Arial" panose="020B0604020202020204" pitchFamily="34" charset="0"/>
              </a:rPr>
              <a:t>Tapao</a:t>
            </a:r>
            <a:r>
              <a:rPr lang="en-US" sz="2400" dirty="0">
                <a:solidFill>
                  <a:srgbClr val="444444"/>
                </a:solidFill>
                <a:latin typeface="Arial" panose="020B0604020202020204" pitchFamily="34" charset="0"/>
              </a:rPr>
              <a:t>, </a:t>
            </a:r>
            <a:r>
              <a:rPr lang="en-US" sz="2400" dirty="0" err="1">
                <a:solidFill>
                  <a:srgbClr val="444444"/>
                </a:solidFill>
                <a:latin typeface="Arial" panose="020B0604020202020204" pitchFamily="34" charset="0"/>
              </a:rPr>
              <a:t>Ubon</a:t>
            </a:r>
            <a:r>
              <a:rPr lang="en-US" sz="2400" dirty="0">
                <a:solidFill>
                  <a:srgbClr val="444444"/>
                </a:solidFill>
                <a:latin typeface="Arial" panose="020B0604020202020204" pitchFamily="34" charset="0"/>
              </a:rPr>
              <a:t>, Nakhon </a:t>
            </a:r>
            <a:r>
              <a:rPr lang="en-US" sz="2400" dirty="0" err="1">
                <a:solidFill>
                  <a:srgbClr val="444444"/>
                </a:solidFill>
                <a:latin typeface="Arial" panose="020B0604020202020204" pitchFamily="34" charset="0"/>
              </a:rPr>
              <a:t>Phanom</a:t>
            </a:r>
            <a:r>
              <a:rPr lang="en-US" sz="2400" dirty="0">
                <a:solidFill>
                  <a:srgbClr val="444444"/>
                </a:solidFill>
                <a:latin typeface="Arial" panose="020B0604020202020204" pitchFamily="34" charset="0"/>
              </a:rPr>
              <a:t>, </a:t>
            </a:r>
            <a:r>
              <a:rPr lang="en-US" sz="2400" dirty="0" err="1">
                <a:solidFill>
                  <a:srgbClr val="444444"/>
                </a:solidFill>
                <a:latin typeface="Arial" panose="020B0604020202020204" pitchFamily="34" charset="0"/>
              </a:rPr>
              <a:t>Udorn</a:t>
            </a:r>
            <a:r>
              <a:rPr lang="en-US" sz="2400" dirty="0">
                <a:solidFill>
                  <a:srgbClr val="444444"/>
                </a:solidFill>
                <a:latin typeface="Arial" panose="020B0604020202020204" pitchFamily="34" charset="0"/>
              </a:rPr>
              <a:t>, Takhli, Korat, and Don Muang, near the air base perimeter anytime between February 28, 1961 and May 7, 1975.</a:t>
            </a:r>
          </a:p>
          <a:p>
            <a:pPr marL="342900" indent="-342900" algn="l">
              <a:buFont typeface="Arial" panose="020B0604020202020204" pitchFamily="34" charset="0"/>
              <a:buChar char="•"/>
            </a:pPr>
            <a:endParaRPr lang="en-US" sz="2400" dirty="0">
              <a:solidFill>
                <a:srgbClr val="444444"/>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U.S. Army Veterans who provided perimeter security on RTAF bases in Thailand anytime between February 28, 1961 and May 7, 1975.</a:t>
            </a:r>
          </a:p>
        </p:txBody>
      </p:sp>
    </p:spTree>
    <p:extLst>
      <p:ext uri="{BB962C8B-B14F-4D97-AF65-F5344CB8AC3E}">
        <p14:creationId xmlns:p14="http://schemas.microsoft.com/office/powerpoint/2010/main" val="2228130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8DEF5B-9D13-B447-800E-44BA5C73CE67}"/>
              </a:ext>
            </a:extLst>
          </p:cNvPr>
          <p:cNvSpPr>
            <a:spLocks noGrp="1"/>
          </p:cNvSpPr>
          <p:nvPr>
            <p:ph type="sldNum" sz="quarter" idx="12"/>
          </p:nvPr>
        </p:nvSpPr>
        <p:spPr/>
        <p:txBody>
          <a:bodyPr/>
          <a:lstStyle/>
          <a:p>
            <a:fld id="{60B18D57-13A5-4968-950D-8FEF41FA4399}" type="slidenum">
              <a:rPr lang="en-US" smtClean="0"/>
              <a:t>44</a:t>
            </a:fld>
            <a:endParaRPr lang="en-US" dirty="0"/>
          </a:p>
        </p:txBody>
      </p:sp>
      <p:sp>
        <p:nvSpPr>
          <p:cNvPr id="7" name="TextBox 6">
            <a:extLst>
              <a:ext uri="{FF2B5EF4-FFF2-40B4-BE49-F238E27FC236}">
                <a16:creationId xmlns:a16="http://schemas.microsoft.com/office/drawing/2014/main" id="{CAD4AA8A-CEED-5547-A961-936F20B7FD40}"/>
              </a:ext>
            </a:extLst>
          </p:cNvPr>
          <p:cNvSpPr txBox="1"/>
          <p:nvPr/>
        </p:nvSpPr>
        <p:spPr>
          <a:xfrm>
            <a:off x="618309" y="1582341"/>
            <a:ext cx="10998925" cy="3416320"/>
          </a:xfrm>
          <a:prstGeom prst="rect">
            <a:avLst/>
          </a:prstGeom>
          <a:noFill/>
        </p:spPr>
        <p:txBody>
          <a:bodyPr wrap="square">
            <a:spAutoFit/>
          </a:bodyPr>
          <a:lstStyle/>
          <a:p>
            <a:pPr marL="342900" indent="-342900" algn="l">
              <a:buFont typeface="Arial" panose="020B0604020202020204" pitchFamily="34" charset="0"/>
              <a:buChar char="•"/>
            </a:pPr>
            <a:r>
              <a:rPr lang="en-US" sz="2400" dirty="0">
                <a:solidFill>
                  <a:srgbClr val="444444"/>
                </a:solidFill>
                <a:latin typeface="Arial" panose="020B0604020202020204" pitchFamily="34" charset="0"/>
              </a:rPr>
              <a:t>U.S. Army Veterans who were stationed on some small Army installations in Thailand anytime between February 28, 1961 and May 7, 1975. However, the Army Veteran must have been a member of a military police (MP) unit or was assigned a military occupational specialty whose duty placed him or her at or near the base perimeter.</a:t>
            </a:r>
          </a:p>
          <a:p>
            <a:pPr algn="l">
              <a:buFont typeface="Arial" panose="020B0604020202020204" pitchFamily="34" charset="0"/>
              <a:buChar char="•"/>
            </a:pPr>
            <a:endParaRPr lang="en-US" sz="2400" dirty="0">
              <a:solidFill>
                <a:srgbClr val="444444"/>
              </a:solidFill>
              <a:latin typeface="Arial" panose="020B0604020202020204" pitchFamily="34" charset="0"/>
            </a:endParaRPr>
          </a:p>
          <a:p>
            <a:pPr algn="l"/>
            <a:r>
              <a:rPr lang="en-US" sz="2400" b="1" dirty="0">
                <a:solidFill>
                  <a:srgbClr val="2E2E2E"/>
                </a:solidFill>
                <a:latin typeface="Arial" panose="020B0604020202020204" pitchFamily="34" charset="0"/>
              </a:rPr>
              <a:t>C-123 Airplanes</a:t>
            </a: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Veterans (including some Reservists) who state that they flew on or worked on a </a:t>
            </a:r>
            <a:r>
              <a:rPr lang="en-US" sz="2400" dirty="0">
                <a:solidFill>
                  <a:srgbClr val="0B6CB2"/>
                </a:solidFill>
                <a:latin typeface="Arial" panose="020B0604020202020204" pitchFamily="34" charset="0"/>
                <a:hlinkClick r:id="rId2" tooltip="C-123 aircraft "/>
              </a:rPr>
              <a:t>C-123 aircraft</a:t>
            </a:r>
            <a:r>
              <a:rPr lang="en-US" sz="2400" dirty="0">
                <a:solidFill>
                  <a:srgbClr val="444444"/>
                </a:solidFill>
                <a:latin typeface="Arial" panose="020B0604020202020204" pitchFamily="34" charset="0"/>
              </a:rPr>
              <a:t> between 1969 and 1986.</a:t>
            </a:r>
          </a:p>
        </p:txBody>
      </p:sp>
      <p:sp>
        <p:nvSpPr>
          <p:cNvPr id="8" name="Title 2">
            <a:extLst>
              <a:ext uri="{FF2B5EF4-FFF2-40B4-BE49-F238E27FC236}">
                <a16:creationId xmlns:a16="http://schemas.microsoft.com/office/drawing/2014/main" id="{E29A026F-8808-4284-889A-92571429EF04}"/>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Eligibility (continued)</a:t>
            </a:r>
          </a:p>
        </p:txBody>
      </p:sp>
    </p:spTree>
    <p:extLst>
      <p:ext uri="{BB962C8B-B14F-4D97-AF65-F5344CB8AC3E}">
        <p14:creationId xmlns:p14="http://schemas.microsoft.com/office/powerpoint/2010/main" val="3464929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7ED3E-5185-4747-82CE-06E73BF21AE3}"/>
              </a:ext>
            </a:extLst>
          </p:cNvPr>
          <p:cNvSpPr>
            <a:spLocks noGrp="1"/>
          </p:cNvSpPr>
          <p:nvPr>
            <p:ph type="title"/>
          </p:nvPr>
        </p:nvSpPr>
        <p:spPr>
          <a:xfrm>
            <a:off x="0" y="0"/>
            <a:ext cx="10515600" cy="1325563"/>
          </a:xfrm>
        </p:spPr>
        <p:txBody>
          <a:bodyPr/>
          <a:lstStyle/>
          <a:p>
            <a:r>
              <a:rPr lang="en-US" dirty="0"/>
              <a:t>Eligibility (continued)</a:t>
            </a:r>
          </a:p>
        </p:txBody>
      </p:sp>
      <p:sp>
        <p:nvSpPr>
          <p:cNvPr id="2" name="Slide Number Placeholder 1">
            <a:extLst>
              <a:ext uri="{FF2B5EF4-FFF2-40B4-BE49-F238E27FC236}">
                <a16:creationId xmlns:a16="http://schemas.microsoft.com/office/drawing/2014/main" id="{D8B90C6E-E9EF-2B4A-B9F1-FB7F063AFBB5}"/>
              </a:ext>
            </a:extLst>
          </p:cNvPr>
          <p:cNvSpPr>
            <a:spLocks noGrp="1"/>
          </p:cNvSpPr>
          <p:nvPr>
            <p:ph type="sldNum" sz="quarter" idx="12"/>
          </p:nvPr>
        </p:nvSpPr>
        <p:spPr/>
        <p:txBody>
          <a:bodyPr/>
          <a:lstStyle/>
          <a:p>
            <a:fld id="{60B18D57-13A5-4968-950D-8FEF41FA4399}" type="slidenum">
              <a:rPr lang="en-US" smtClean="0"/>
              <a:t>45</a:t>
            </a:fld>
            <a:endParaRPr lang="en-US" dirty="0"/>
          </a:p>
        </p:txBody>
      </p:sp>
      <p:sp>
        <p:nvSpPr>
          <p:cNvPr id="5" name="TextBox 4">
            <a:extLst>
              <a:ext uri="{FF2B5EF4-FFF2-40B4-BE49-F238E27FC236}">
                <a16:creationId xmlns:a16="http://schemas.microsoft.com/office/drawing/2014/main" id="{32784D44-6E00-7548-B479-C5FDA61BBA75}"/>
              </a:ext>
            </a:extLst>
          </p:cNvPr>
          <p:cNvSpPr txBox="1"/>
          <p:nvPr/>
        </p:nvSpPr>
        <p:spPr>
          <a:xfrm>
            <a:off x="600892" y="1815786"/>
            <a:ext cx="10981508" cy="2308324"/>
          </a:xfrm>
          <a:prstGeom prst="rect">
            <a:avLst/>
          </a:prstGeom>
          <a:noFill/>
        </p:spPr>
        <p:txBody>
          <a:bodyPr wrap="square">
            <a:spAutoFit/>
          </a:bodyPr>
          <a:lstStyle/>
          <a:p>
            <a:pPr algn="l"/>
            <a:r>
              <a:rPr lang="en-US" sz="2400" b="1" dirty="0">
                <a:solidFill>
                  <a:srgbClr val="2E2E2E"/>
                </a:solidFill>
                <a:latin typeface="Arial" panose="020B0604020202020204" pitchFamily="34" charset="0"/>
              </a:rPr>
              <a:t>Other potential Agent Orange exposures</a:t>
            </a:r>
          </a:p>
          <a:p>
            <a:pPr algn="l"/>
            <a:endParaRPr lang="en-US" sz="2400" dirty="0">
              <a:solidFill>
                <a:srgbClr val="2E2E2E"/>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Veterans who may have been exposed to herbicides during a military operation or as a result of testing, transporting, or spraying herbicides for military purposes.</a:t>
            </a:r>
            <a:endParaRPr lang="en-US" sz="2400" dirty="0">
              <a:solidFill>
                <a:srgbClr val="323A45"/>
              </a:solidFill>
              <a:latin typeface="Source Sans Pro" panose="020F0502020204030204" pitchFamily="34" charset="0"/>
            </a:endParaRPr>
          </a:p>
          <a:p>
            <a:endParaRPr lang="en-US" sz="2400" dirty="0">
              <a:solidFill>
                <a:srgbClr val="323A45"/>
              </a:solidFill>
              <a:latin typeface="Source Sans Pro" panose="020F0502020204030204" pitchFamily="34" charset="0"/>
            </a:endParaRPr>
          </a:p>
        </p:txBody>
      </p:sp>
    </p:spTree>
    <p:extLst>
      <p:ext uri="{BB962C8B-B14F-4D97-AF65-F5344CB8AC3E}">
        <p14:creationId xmlns:p14="http://schemas.microsoft.com/office/powerpoint/2010/main" val="3753787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7DE0FF-8F79-CC45-9B24-A3BD3EFB5C5E}"/>
              </a:ext>
            </a:extLst>
          </p:cNvPr>
          <p:cNvSpPr>
            <a:spLocks noGrp="1"/>
          </p:cNvSpPr>
          <p:nvPr>
            <p:ph type="sldNum" sz="quarter" idx="12"/>
          </p:nvPr>
        </p:nvSpPr>
        <p:spPr/>
        <p:txBody>
          <a:bodyPr/>
          <a:lstStyle/>
          <a:p>
            <a:fld id="{60B18D57-13A5-4968-950D-8FEF41FA4399}" type="slidenum">
              <a:rPr lang="en-US" smtClean="0"/>
              <a:t>46</a:t>
            </a:fld>
            <a:endParaRPr lang="en-US" dirty="0"/>
          </a:p>
        </p:txBody>
      </p:sp>
      <p:sp>
        <p:nvSpPr>
          <p:cNvPr id="5" name="TextBox 4">
            <a:extLst>
              <a:ext uri="{FF2B5EF4-FFF2-40B4-BE49-F238E27FC236}">
                <a16:creationId xmlns:a16="http://schemas.microsoft.com/office/drawing/2014/main" id="{AF2C1F27-2672-3246-A508-BA218A4D79E3}"/>
              </a:ext>
            </a:extLst>
          </p:cNvPr>
          <p:cNvSpPr txBox="1"/>
          <p:nvPr/>
        </p:nvSpPr>
        <p:spPr>
          <a:xfrm>
            <a:off x="635725" y="1639771"/>
            <a:ext cx="10955383" cy="4154984"/>
          </a:xfrm>
          <a:prstGeom prst="rect">
            <a:avLst/>
          </a:prstGeom>
          <a:noFill/>
        </p:spPr>
        <p:txBody>
          <a:bodyPr wrap="square">
            <a:spAutoFit/>
          </a:bodyPr>
          <a:lstStyle/>
          <a:p>
            <a:pPr algn="l"/>
            <a:r>
              <a:rPr lang="en-US" sz="2400" b="1" dirty="0">
                <a:solidFill>
                  <a:srgbClr val="323A45"/>
                </a:solidFill>
                <a:latin typeface="Arial" panose="020B0604020202020204" pitchFamily="34" charset="0"/>
                <a:cs typeface="Arial" panose="020B0604020202020204" pitchFamily="34" charset="0"/>
              </a:rPr>
              <a:t>Eligible Reserve locations, time periods, and units include:</a:t>
            </a:r>
          </a:p>
          <a:p>
            <a:pPr algn="l"/>
            <a:endParaRPr lang="en-US" sz="2400" dirty="0">
              <a:solidFill>
                <a:srgbClr val="323A45"/>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1" dirty="0" err="1">
                <a:solidFill>
                  <a:srgbClr val="323A45"/>
                </a:solidFill>
                <a:latin typeface="Arial" panose="020B0604020202020204" pitchFamily="34" charset="0"/>
                <a:cs typeface="Arial" panose="020B0604020202020204" pitchFamily="34" charset="0"/>
              </a:rPr>
              <a:t>Lockbourne</a:t>
            </a:r>
            <a:r>
              <a:rPr lang="en-US" sz="2400" b="1" dirty="0">
                <a:solidFill>
                  <a:srgbClr val="323A45"/>
                </a:solidFill>
                <a:latin typeface="Arial" panose="020B0604020202020204" pitchFamily="34" charset="0"/>
                <a:cs typeface="Arial" panose="020B0604020202020204" pitchFamily="34" charset="0"/>
              </a:rPr>
              <a:t>/Rickenbacker Air Force Base </a:t>
            </a:r>
            <a:r>
              <a:rPr lang="en-US" sz="2400" dirty="0">
                <a:solidFill>
                  <a:srgbClr val="323A45"/>
                </a:solidFill>
                <a:latin typeface="Arial" panose="020B0604020202020204" pitchFamily="34" charset="0"/>
                <a:cs typeface="Arial" panose="020B0604020202020204" pitchFamily="34" charset="0"/>
              </a:rPr>
              <a:t>in Ohio, 1969 to 1986 (906th and 907th Tactical Air Groups or 355th and 356th Tactical Airlift Squadrons)</a:t>
            </a:r>
          </a:p>
          <a:p>
            <a:pPr marL="342900" indent="-342900" algn="l">
              <a:buFont typeface="Arial" panose="020B0604020202020204" pitchFamily="34" charset="0"/>
              <a:buChar char="•"/>
            </a:pPr>
            <a:endParaRPr lang="en-US" sz="2400" b="1" dirty="0">
              <a:solidFill>
                <a:srgbClr val="323A45"/>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1" dirty="0">
                <a:solidFill>
                  <a:srgbClr val="323A45"/>
                </a:solidFill>
                <a:latin typeface="Arial" panose="020B0604020202020204" pitchFamily="34" charset="0"/>
                <a:cs typeface="Arial" panose="020B0604020202020204" pitchFamily="34" charset="0"/>
              </a:rPr>
              <a:t>Westover Air Force Base</a:t>
            </a:r>
            <a:r>
              <a:rPr lang="en-US" sz="2400" dirty="0">
                <a:solidFill>
                  <a:srgbClr val="323A45"/>
                </a:solidFill>
                <a:latin typeface="Arial" panose="020B0604020202020204" pitchFamily="34" charset="0"/>
                <a:cs typeface="Arial" panose="020B0604020202020204" pitchFamily="34" charset="0"/>
              </a:rPr>
              <a:t> in Massachusetts, 1972 to 1982 (731st Tactical Air Squadron and 74th Aeromedical Evacuation Squadron, or 901st Organizational Maintenance Squadron)</a:t>
            </a:r>
          </a:p>
          <a:p>
            <a:pPr marL="342900" indent="-342900" algn="l">
              <a:buFont typeface="Arial" panose="020B0604020202020204" pitchFamily="34" charset="0"/>
              <a:buChar char="•"/>
            </a:pPr>
            <a:endParaRPr lang="en-US" sz="2400" b="1" dirty="0">
              <a:solidFill>
                <a:srgbClr val="323A45"/>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1" dirty="0">
                <a:solidFill>
                  <a:srgbClr val="323A45"/>
                </a:solidFill>
                <a:latin typeface="Arial" panose="020B0604020202020204" pitchFamily="34" charset="0"/>
                <a:cs typeface="Arial" panose="020B0604020202020204" pitchFamily="34" charset="0"/>
              </a:rPr>
              <a:t>Pittsburgh International Airport</a:t>
            </a:r>
            <a:r>
              <a:rPr lang="en-US" sz="2400" dirty="0">
                <a:solidFill>
                  <a:srgbClr val="323A45"/>
                </a:solidFill>
                <a:latin typeface="Arial" panose="020B0604020202020204" pitchFamily="34" charset="0"/>
                <a:cs typeface="Arial" panose="020B0604020202020204" pitchFamily="34" charset="0"/>
              </a:rPr>
              <a:t> in Pennsylvania, 1972 to 1982 (758th Airlift Squadron)</a:t>
            </a:r>
          </a:p>
        </p:txBody>
      </p:sp>
      <p:sp>
        <p:nvSpPr>
          <p:cNvPr id="8" name="Title 2">
            <a:extLst>
              <a:ext uri="{FF2B5EF4-FFF2-40B4-BE49-F238E27FC236}">
                <a16:creationId xmlns:a16="http://schemas.microsoft.com/office/drawing/2014/main" id="{538EEA74-73B4-43A0-8CA4-963A2097A920}"/>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Eligibility (continued)</a:t>
            </a:r>
          </a:p>
        </p:txBody>
      </p:sp>
    </p:spTree>
    <p:extLst>
      <p:ext uri="{BB962C8B-B14F-4D97-AF65-F5344CB8AC3E}">
        <p14:creationId xmlns:p14="http://schemas.microsoft.com/office/powerpoint/2010/main" val="4061501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47B95-06A7-044C-A1D8-F8F56F20216D}"/>
              </a:ext>
            </a:extLst>
          </p:cNvPr>
          <p:cNvSpPr>
            <a:spLocks noGrp="1"/>
          </p:cNvSpPr>
          <p:nvPr>
            <p:ph type="title"/>
          </p:nvPr>
        </p:nvSpPr>
        <p:spPr>
          <a:xfrm>
            <a:off x="0" y="0"/>
            <a:ext cx="10515600" cy="1325563"/>
          </a:xfrm>
        </p:spPr>
        <p:txBody>
          <a:bodyPr>
            <a:normAutofit/>
          </a:bodyPr>
          <a:lstStyle/>
          <a:p>
            <a:r>
              <a:rPr lang="en-US" dirty="0"/>
              <a:t>National Defense </a:t>
            </a:r>
            <a:br>
              <a:rPr lang="en-US" dirty="0"/>
            </a:br>
            <a:r>
              <a:rPr lang="en-US" dirty="0"/>
              <a:t>Authorization Act FY 2021</a:t>
            </a:r>
          </a:p>
        </p:txBody>
      </p:sp>
      <p:sp>
        <p:nvSpPr>
          <p:cNvPr id="2" name="Slide Number Placeholder 1">
            <a:extLst>
              <a:ext uri="{FF2B5EF4-FFF2-40B4-BE49-F238E27FC236}">
                <a16:creationId xmlns:a16="http://schemas.microsoft.com/office/drawing/2014/main" id="{0EE816F8-CE8F-A942-8B5E-41D014278D86}"/>
              </a:ext>
            </a:extLst>
          </p:cNvPr>
          <p:cNvSpPr>
            <a:spLocks noGrp="1"/>
          </p:cNvSpPr>
          <p:nvPr>
            <p:ph type="sldNum" sz="quarter" idx="12"/>
          </p:nvPr>
        </p:nvSpPr>
        <p:spPr/>
        <p:txBody>
          <a:bodyPr/>
          <a:lstStyle/>
          <a:p>
            <a:fld id="{60B18D57-13A5-4968-950D-8FEF41FA4399}" type="slidenum">
              <a:rPr lang="en-US" smtClean="0"/>
              <a:t>47</a:t>
            </a:fld>
            <a:endParaRPr lang="en-US" dirty="0"/>
          </a:p>
        </p:txBody>
      </p:sp>
      <p:sp>
        <p:nvSpPr>
          <p:cNvPr id="5" name="TextBox 4">
            <a:extLst>
              <a:ext uri="{FF2B5EF4-FFF2-40B4-BE49-F238E27FC236}">
                <a16:creationId xmlns:a16="http://schemas.microsoft.com/office/drawing/2014/main" id="{07352019-7676-1340-9FF6-9D2E1A0D598F}"/>
              </a:ext>
            </a:extLst>
          </p:cNvPr>
          <p:cNvSpPr txBox="1"/>
          <p:nvPr/>
        </p:nvSpPr>
        <p:spPr>
          <a:xfrm>
            <a:off x="609598" y="1997839"/>
            <a:ext cx="11129555" cy="3046988"/>
          </a:xfrm>
          <a:prstGeom prst="rect">
            <a:avLst/>
          </a:prstGeom>
          <a:noFill/>
        </p:spPr>
        <p:txBody>
          <a:bodyPr wrap="square">
            <a:spAutoFit/>
          </a:bodyPr>
          <a:lstStyle/>
          <a:p>
            <a:pPr algn="l"/>
            <a:r>
              <a:rPr lang="en-US" sz="2400" dirty="0">
                <a:solidFill>
                  <a:srgbClr val="000000"/>
                </a:solidFill>
                <a:latin typeface="Arial" panose="020B0604020202020204" pitchFamily="34" charset="0"/>
              </a:rPr>
              <a:t>The </a:t>
            </a:r>
            <a:r>
              <a:rPr lang="en-US" sz="2400" i="1" dirty="0">
                <a:solidFill>
                  <a:srgbClr val="000000"/>
                </a:solidFill>
                <a:latin typeface="Arial" panose="020B0604020202020204" pitchFamily="34" charset="0"/>
              </a:rPr>
              <a:t>National Defense Authorization Act for Fiscal Year 2021 (NDAA)</a:t>
            </a:r>
            <a:r>
              <a:rPr lang="en-US" sz="2400" dirty="0">
                <a:solidFill>
                  <a:srgbClr val="000000"/>
                </a:solidFill>
                <a:latin typeface="Arial" panose="020B0604020202020204" pitchFamily="34" charset="0"/>
              </a:rPr>
              <a:t> (</a:t>
            </a:r>
            <a:r>
              <a:rPr lang="en-US" sz="2400" u="sng" dirty="0">
                <a:solidFill>
                  <a:srgbClr val="003366"/>
                </a:solidFill>
                <a:latin typeface="Arial" panose="020B0604020202020204" pitchFamily="34" charset="0"/>
                <a:hlinkClick r:id="rId2"/>
              </a:rPr>
              <a:t>H.R.6395</a:t>
            </a:r>
            <a:r>
              <a:rPr lang="en-US" sz="2400" dirty="0">
                <a:solidFill>
                  <a:srgbClr val="000000"/>
                </a:solidFill>
                <a:latin typeface="Arial" panose="020B0604020202020204" pitchFamily="34" charset="0"/>
              </a:rPr>
              <a:t>) added three (3) more conditions to the </a:t>
            </a:r>
            <a:r>
              <a:rPr lang="en-US" sz="2400" u="sng" dirty="0">
                <a:solidFill>
                  <a:srgbClr val="003366"/>
                </a:solidFill>
                <a:latin typeface="Arial" panose="020B0604020202020204" pitchFamily="34" charset="0"/>
                <a:hlinkClick r:id="rId3"/>
              </a:rPr>
              <a:t>Agent Orange presumptive-conditions list</a:t>
            </a:r>
            <a:r>
              <a:rPr lang="en-US" sz="2400" dirty="0">
                <a:solidFill>
                  <a:srgbClr val="000000"/>
                </a:solidFill>
                <a:latin typeface="Arial" panose="020B0604020202020204" pitchFamily="34" charset="0"/>
              </a:rPr>
              <a:t> wherein Veterans who were exposed to Agent Orange may qualify for benefits:</a:t>
            </a:r>
          </a:p>
          <a:p>
            <a:pPr algn="l"/>
            <a:endParaRPr lang="en-US" sz="2400" dirty="0">
              <a:solidFill>
                <a:srgbClr val="000000"/>
              </a:solidFill>
              <a:latin typeface="Arial" panose="020B0604020202020204" pitchFamily="34" charset="0"/>
            </a:endParaRPr>
          </a:p>
          <a:p>
            <a:pPr lvl="1">
              <a:buFont typeface="Arial" panose="020B0604020202020204" pitchFamily="34" charset="0"/>
              <a:buChar char="•"/>
            </a:pPr>
            <a:r>
              <a:rPr lang="en-US" sz="2400" dirty="0">
                <a:solidFill>
                  <a:srgbClr val="000000"/>
                </a:solidFill>
                <a:latin typeface="Arial" panose="020B0604020202020204" pitchFamily="34" charset="0"/>
              </a:rPr>
              <a:t>bladder cancer,</a:t>
            </a:r>
          </a:p>
          <a:p>
            <a:pPr lvl="1">
              <a:buFont typeface="Arial" panose="020B0604020202020204" pitchFamily="34" charset="0"/>
              <a:buChar char="•"/>
            </a:pPr>
            <a:r>
              <a:rPr lang="en-US" sz="2400" dirty="0">
                <a:solidFill>
                  <a:srgbClr val="000000"/>
                </a:solidFill>
                <a:latin typeface="Arial" panose="020B0604020202020204" pitchFamily="34" charset="0"/>
              </a:rPr>
              <a:t>hypothyroidism, and</a:t>
            </a:r>
          </a:p>
          <a:p>
            <a:pPr lvl="1">
              <a:buFont typeface="Arial" panose="020B0604020202020204" pitchFamily="34" charset="0"/>
              <a:buChar char="•"/>
            </a:pPr>
            <a:r>
              <a:rPr lang="en-US" sz="2400" dirty="0">
                <a:solidFill>
                  <a:srgbClr val="000000"/>
                </a:solidFill>
                <a:latin typeface="Arial" panose="020B0604020202020204" pitchFamily="34" charset="0"/>
              </a:rPr>
              <a:t>Parkinsonism, or Parkinson-like symptoms.</a:t>
            </a:r>
          </a:p>
        </p:txBody>
      </p:sp>
    </p:spTree>
    <p:extLst>
      <p:ext uri="{BB962C8B-B14F-4D97-AF65-F5344CB8AC3E}">
        <p14:creationId xmlns:p14="http://schemas.microsoft.com/office/powerpoint/2010/main" val="3105467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21F5F-7848-A942-B996-371C5136C74A}"/>
              </a:ext>
            </a:extLst>
          </p:cNvPr>
          <p:cNvSpPr>
            <a:spLocks noGrp="1"/>
          </p:cNvSpPr>
          <p:nvPr>
            <p:ph type="title"/>
          </p:nvPr>
        </p:nvSpPr>
        <p:spPr>
          <a:xfrm>
            <a:off x="0" y="0"/>
            <a:ext cx="10515600" cy="1325563"/>
          </a:xfrm>
        </p:spPr>
        <p:txBody>
          <a:bodyPr/>
          <a:lstStyle/>
          <a:p>
            <a:r>
              <a:rPr lang="en-US" dirty="0"/>
              <a:t>Bladder</a:t>
            </a:r>
          </a:p>
        </p:txBody>
      </p:sp>
      <p:sp>
        <p:nvSpPr>
          <p:cNvPr id="2" name="Slide Number Placeholder 1">
            <a:extLst>
              <a:ext uri="{FF2B5EF4-FFF2-40B4-BE49-F238E27FC236}">
                <a16:creationId xmlns:a16="http://schemas.microsoft.com/office/drawing/2014/main" id="{4F360359-28E9-4E4C-8F8F-C94A24C7E054}"/>
              </a:ext>
            </a:extLst>
          </p:cNvPr>
          <p:cNvSpPr>
            <a:spLocks noGrp="1"/>
          </p:cNvSpPr>
          <p:nvPr>
            <p:ph type="sldNum" sz="quarter" idx="12"/>
          </p:nvPr>
        </p:nvSpPr>
        <p:spPr/>
        <p:txBody>
          <a:bodyPr/>
          <a:lstStyle/>
          <a:p>
            <a:fld id="{60B18D57-13A5-4968-950D-8FEF41FA4399}" type="slidenum">
              <a:rPr lang="en-US" smtClean="0"/>
              <a:t>48</a:t>
            </a:fld>
            <a:endParaRPr lang="en-US" dirty="0"/>
          </a:p>
        </p:txBody>
      </p:sp>
      <p:pic>
        <p:nvPicPr>
          <p:cNvPr id="6" name="Picture 5">
            <a:extLst>
              <a:ext uri="{FF2B5EF4-FFF2-40B4-BE49-F238E27FC236}">
                <a16:creationId xmlns:a16="http://schemas.microsoft.com/office/drawing/2014/main" id="{59CB7910-37A9-4546-A009-51C755B51C5A}"/>
              </a:ext>
            </a:extLst>
          </p:cNvPr>
          <p:cNvPicPr>
            <a:picLocks noChangeAspect="1"/>
          </p:cNvPicPr>
          <p:nvPr/>
        </p:nvPicPr>
        <p:blipFill>
          <a:blip r:embed="rId2"/>
          <a:stretch>
            <a:fillRect/>
          </a:stretch>
        </p:blipFill>
        <p:spPr>
          <a:xfrm>
            <a:off x="2186940" y="1366734"/>
            <a:ext cx="7818120" cy="5313571"/>
          </a:xfrm>
          <a:prstGeom prst="rect">
            <a:avLst/>
          </a:prstGeom>
        </p:spPr>
      </p:pic>
    </p:spTree>
    <p:extLst>
      <p:ext uri="{BB962C8B-B14F-4D97-AF65-F5344CB8AC3E}">
        <p14:creationId xmlns:p14="http://schemas.microsoft.com/office/powerpoint/2010/main" val="2817623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9809C0-C373-2847-8F02-57C5124CB1BA}"/>
              </a:ext>
            </a:extLst>
          </p:cNvPr>
          <p:cNvSpPr>
            <a:spLocks noGrp="1"/>
          </p:cNvSpPr>
          <p:nvPr>
            <p:ph type="title"/>
          </p:nvPr>
        </p:nvSpPr>
        <p:spPr>
          <a:xfrm>
            <a:off x="0" y="0"/>
            <a:ext cx="10515600" cy="1325563"/>
          </a:xfrm>
        </p:spPr>
        <p:txBody>
          <a:bodyPr/>
          <a:lstStyle/>
          <a:p>
            <a:r>
              <a:rPr lang="en-US" dirty="0"/>
              <a:t>Bladder Cancer</a:t>
            </a:r>
          </a:p>
        </p:txBody>
      </p:sp>
      <p:sp>
        <p:nvSpPr>
          <p:cNvPr id="2" name="Slide Number Placeholder 1">
            <a:extLst>
              <a:ext uri="{FF2B5EF4-FFF2-40B4-BE49-F238E27FC236}">
                <a16:creationId xmlns:a16="http://schemas.microsoft.com/office/drawing/2014/main" id="{E0D5AD54-2373-F041-AB44-C82A74FD6013}"/>
              </a:ext>
            </a:extLst>
          </p:cNvPr>
          <p:cNvSpPr>
            <a:spLocks noGrp="1"/>
          </p:cNvSpPr>
          <p:nvPr>
            <p:ph type="sldNum" sz="quarter" idx="12"/>
          </p:nvPr>
        </p:nvSpPr>
        <p:spPr/>
        <p:txBody>
          <a:bodyPr/>
          <a:lstStyle/>
          <a:p>
            <a:fld id="{60B18D57-13A5-4968-950D-8FEF41FA4399}" type="slidenum">
              <a:rPr lang="en-US" smtClean="0"/>
              <a:t>49</a:t>
            </a:fld>
            <a:endParaRPr lang="en-US" dirty="0"/>
          </a:p>
        </p:txBody>
      </p:sp>
      <p:sp>
        <p:nvSpPr>
          <p:cNvPr id="9" name="TextBox 8">
            <a:extLst>
              <a:ext uri="{FF2B5EF4-FFF2-40B4-BE49-F238E27FC236}">
                <a16:creationId xmlns:a16="http://schemas.microsoft.com/office/drawing/2014/main" id="{ACB74719-CF10-AB42-839D-B23BEBB17A9C}"/>
              </a:ext>
            </a:extLst>
          </p:cNvPr>
          <p:cNvSpPr txBox="1"/>
          <p:nvPr/>
        </p:nvSpPr>
        <p:spPr>
          <a:xfrm>
            <a:off x="618310" y="1490291"/>
            <a:ext cx="10998924" cy="4893647"/>
          </a:xfrm>
          <a:prstGeom prst="rect">
            <a:avLst/>
          </a:prstGeom>
          <a:noFill/>
        </p:spPr>
        <p:txBody>
          <a:bodyPr wrap="square">
            <a:spAutoFit/>
          </a:bodyPr>
          <a:lstStyle/>
          <a:p>
            <a:pPr algn="l"/>
            <a:r>
              <a:rPr lang="en-US" sz="2400" dirty="0">
                <a:solidFill>
                  <a:srgbClr val="111111"/>
                </a:solidFill>
                <a:latin typeface="Helvetica" pitchFamily="2" charset="0"/>
              </a:rPr>
              <a:t>Bladder cancer is a common type of cancer that begins in the cells of the bladder. The bladder is a hollow muscular organ in your lower abdomen that stores urine.</a:t>
            </a:r>
          </a:p>
          <a:p>
            <a:pPr algn="l"/>
            <a:endParaRPr lang="en-US" sz="2400" dirty="0">
              <a:solidFill>
                <a:srgbClr val="111111"/>
              </a:solidFill>
              <a:latin typeface="Helvetica" pitchFamily="2" charset="0"/>
            </a:endParaRPr>
          </a:p>
          <a:p>
            <a:pPr algn="l"/>
            <a:r>
              <a:rPr lang="en-US" sz="2400" dirty="0">
                <a:solidFill>
                  <a:srgbClr val="111111"/>
                </a:solidFill>
                <a:latin typeface="Helvetica" pitchFamily="2" charset="0"/>
              </a:rPr>
              <a:t>Bladder cancer most often begins in the cells (</a:t>
            </a:r>
            <a:r>
              <a:rPr lang="en-US" sz="2400" dirty="0" err="1">
                <a:solidFill>
                  <a:srgbClr val="111111"/>
                </a:solidFill>
                <a:latin typeface="Helvetica" pitchFamily="2" charset="0"/>
              </a:rPr>
              <a:t>urothelial</a:t>
            </a:r>
            <a:r>
              <a:rPr lang="en-US" sz="2400" dirty="0">
                <a:solidFill>
                  <a:srgbClr val="111111"/>
                </a:solidFill>
                <a:latin typeface="Helvetica" pitchFamily="2" charset="0"/>
              </a:rPr>
              <a:t> cells) that line the inside of your bladder. </a:t>
            </a:r>
            <a:r>
              <a:rPr lang="en-US" sz="2400" dirty="0" err="1">
                <a:solidFill>
                  <a:srgbClr val="111111"/>
                </a:solidFill>
                <a:latin typeface="Helvetica" pitchFamily="2" charset="0"/>
              </a:rPr>
              <a:t>Urothelial</a:t>
            </a:r>
            <a:r>
              <a:rPr lang="en-US" sz="2400" dirty="0">
                <a:solidFill>
                  <a:srgbClr val="111111"/>
                </a:solidFill>
                <a:latin typeface="Helvetica" pitchFamily="2" charset="0"/>
              </a:rPr>
              <a:t> cells are also found in your kidneys and the tubes (ureters) that connect the kidneys to the bladder. </a:t>
            </a:r>
          </a:p>
          <a:p>
            <a:pPr algn="l"/>
            <a:endParaRPr lang="en-US" sz="2400" dirty="0">
              <a:solidFill>
                <a:srgbClr val="111111"/>
              </a:solidFill>
              <a:latin typeface="Helvetica" pitchFamily="2" charset="0"/>
            </a:endParaRPr>
          </a:p>
          <a:p>
            <a:pPr algn="l"/>
            <a:r>
              <a:rPr lang="en-US" sz="2400" dirty="0">
                <a:solidFill>
                  <a:srgbClr val="111111"/>
                </a:solidFill>
                <a:latin typeface="Helvetica" pitchFamily="2" charset="0"/>
              </a:rPr>
              <a:t>Most bladder cancers are diagnosed at an early stage, when the cancer is highly treatable. But even early-stage bladder cancers can come back after successful treatment.</a:t>
            </a:r>
          </a:p>
          <a:p>
            <a:br>
              <a:rPr lang="en-US" sz="2400" dirty="0"/>
            </a:br>
            <a:endParaRPr lang="en-US" sz="2400" dirty="0"/>
          </a:p>
        </p:txBody>
      </p:sp>
    </p:spTree>
    <p:extLst>
      <p:ext uri="{BB962C8B-B14F-4D97-AF65-F5344CB8AC3E}">
        <p14:creationId xmlns:p14="http://schemas.microsoft.com/office/powerpoint/2010/main" val="3510177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6D2EB3-569D-D44F-97C5-A612A8C8B841}"/>
              </a:ext>
            </a:extLst>
          </p:cNvPr>
          <p:cNvSpPr>
            <a:spLocks noGrp="1"/>
          </p:cNvSpPr>
          <p:nvPr>
            <p:ph type="title"/>
          </p:nvPr>
        </p:nvSpPr>
        <p:spPr>
          <a:xfrm>
            <a:off x="0" y="11077"/>
            <a:ext cx="10515600" cy="1325563"/>
          </a:xfrm>
        </p:spPr>
        <p:txBody>
          <a:bodyPr/>
          <a:lstStyle/>
          <a:p>
            <a:r>
              <a:rPr lang="en-US" dirty="0"/>
              <a:t>VA Registry</a:t>
            </a:r>
          </a:p>
        </p:txBody>
      </p:sp>
      <p:sp>
        <p:nvSpPr>
          <p:cNvPr id="2" name="Slide Number Placeholder 1">
            <a:extLst>
              <a:ext uri="{FF2B5EF4-FFF2-40B4-BE49-F238E27FC236}">
                <a16:creationId xmlns:a16="http://schemas.microsoft.com/office/drawing/2014/main" id="{2A161C40-CE9A-A346-BFF9-86920FEEDA20}"/>
              </a:ext>
            </a:extLst>
          </p:cNvPr>
          <p:cNvSpPr>
            <a:spLocks noGrp="1"/>
          </p:cNvSpPr>
          <p:nvPr>
            <p:ph type="sldNum" sz="quarter" idx="12"/>
          </p:nvPr>
        </p:nvSpPr>
        <p:spPr/>
        <p:txBody>
          <a:bodyPr/>
          <a:lstStyle/>
          <a:p>
            <a:fld id="{60B18D57-13A5-4968-950D-8FEF41FA4399}" type="slidenum">
              <a:rPr lang="en-US" smtClean="0"/>
              <a:t>5</a:t>
            </a:fld>
            <a:endParaRPr lang="en-US" dirty="0"/>
          </a:p>
        </p:txBody>
      </p:sp>
      <p:sp>
        <p:nvSpPr>
          <p:cNvPr id="5" name="TextBox 4">
            <a:extLst>
              <a:ext uri="{FF2B5EF4-FFF2-40B4-BE49-F238E27FC236}">
                <a16:creationId xmlns:a16="http://schemas.microsoft.com/office/drawing/2014/main" id="{EE114EE9-F69A-0348-B7EE-B229AE811D44}"/>
              </a:ext>
            </a:extLst>
          </p:cNvPr>
          <p:cNvSpPr txBox="1"/>
          <p:nvPr/>
        </p:nvSpPr>
        <p:spPr>
          <a:xfrm>
            <a:off x="618309" y="1994214"/>
            <a:ext cx="10981508" cy="3046988"/>
          </a:xfrm>
          <a:prstGeom prst="rect">
            <a:avLst/>
          </a:prstGeom>
          <a:noFill/>
        </p:spPr>
        <p:txBody>
          <a:bodyPr wrap="square">
            <a:spAutoFit/>
          </a:bodyPr>
          <a:lstStyle/>
          <a:p>
            <a:r>
              <a:rPr lang="en-US" sz="2400" dirty="0">
                <a:solidFill>
                  <a:srgbClr val="2E2E2E"/>
                </a:solidFill>
                <a:latin typeface="Arial" panose="020B0604020202020204" pitchFamily="34" charset="0"/>
              </a:rPr>
              <a:t>A registry is defined as a system for collecting and maintaining, in a structured record, data on specific persons from a defined population, which allows for preliminary research analyses and reviews. Two broad categories of health registries are disease-based registries and exposure based registries.</a:t>
            </a:r>
          </a:p>
          <a:p>
            <a:endParaRPr lang="en-US" sz="2400" dirty="0">
              <a:solidFill>
                <a:srgbClr val="2E2E2E"/>
              </a:solidFill>
              <a:latin typeface="Arial" panose="020B0604020202020204" pitchFamily="34" charset="0"/>
            </a:endParaRPr>
          </a:p>
          <a:p>
            <a:r>
              <a:rPr lang="en-US" sz="2400" dirty="0">
                <a:solidFill>
                  <a:srgbClr val="2E2E2E"/>
                </a:solidFill>
                <a:latin typeface="Arial" panose="020B0604020202020204" pitchFamily="34" charset="0"/>
              </a:rPr>
              <a:t>A disease-based registry organizes data based on the cases of a specific disease or condition, while an exposure registry organizes data based on people who have had a common exposure.</a:t>
            </a:r>
            <a:endParaRPr lang="en-US" sz="2400" dirty="0"/>
          </a:p>
        </p:txBody>
      </p:sp>
    </p:spTree>
    <p:extLst>
      <p:ext uri="{BB962C8B-B14F-4D97-AF65-F5344CB8AC3E}">
        <p14:creationId xmlns:p14="http://schemas.microsoft.com/office/powerpoint/2010/main" val="1257105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AA0A6-9CD8-EA4A-812B-438C8EE591D7}"/>
              </a:ext>
            </a:extLst>
          </p:cNvPr>
          <p:cNvSpPr>
            <a:spLocks noGrp="1"/>
          </p:cNvSpPr>
          <p:nvPr>
            <p:ph type="title"/>
          </p:nvPr>
        </p:nvSpPr>
        <p:spPr>
          <a:xfrm>
            <a:off x="0" y="0"/>
            <a:ext cx="10515600" cy="1325563"/>
          </a:xfrm>
        </p:spPr>
        <p:txBody>
          <a:bodyPr/>
          <a:lstStyle/>
          <a:p>
            <a:r>
              <a:rPr lang="en-US" dirty="0"/>
              <a:t>Bladder Cancer (continued)</a:t>
            </a:r>
          </a:p>
        </p:txBody>
      </p:sp>
      <p:sp>
        <p:nvSpPr>
          <p:cNvPr id="2" name="Slide Number Placeholder 1">
            <a:extLst>
              <a:ext uri="{FF2B5EF4-FFF2-40B4-BE49-F238E27FC236}">
                <a16:creationId xmlns:a16="http://schemas.microsoft.com/office/drawing/2014/main" id="{F9182277-B212-094B-8972-0192B352721A}"/>
              </a:ext>
            </a:extLst>
          </p:cNvPr>
          <p:cNvSpPr>
            <a:spLocks noGrp="1"/>
          </p:cNvSpPr>
          <p:nvPr>
            <p:ph type="sldNum" sz="quarter" idx="12"/>
          </p:nvPr>
        </p:nvSpPr>
        <p:spPr/>
        <p:txBody>
          <a:bodyPr/>
          <a:lstStyle/>
          <a:p>
            <a:fld id="{60B18D57-13A5-4968-950D-8FEF41FA4399}" type="slidenum">
              <a:rPr lang="en-US" smtClean="0"/>
              <a:t>50</a:t>
            </a:fld>
            <a:endParaRPr lang="en-US" dirty="0"/>
          </a:p>
        </p:txBody>
      </p:sp>
      <p:sp>
        <p:nvSpPr>
          <p:cNvPr id="5" name="TextBox 4">
            <a:extLst>
              <a:ext uri="{FF2B5EF4-FFF2-40B4-BE49-F238E27FC236}">
                <a16:creationId xmlns:a16="http://schemas.microsoft.com/office/drawing/2014/main" id="{472BB9AA-C307-E040-B092-8DF21808AAFD}"/>
              </a:ext>
            </a:extLst>
          </p:cNvPr>
          <p:cNvSpPr txBox="1"/>
          <p:nvPr/>
        </p:nvSpPr>
        <p:spPr>
          <a:xfrm>
            <a:off x="609600" y="1536175"/>
            <a:ext cx="10955383" cy="4154984"/>
          </a:xfrm>
          <a:prstGeom prst="rect">
            <a:avLst/>
          </a:prstGeom>
          <a:noFill/>
        </p:spPr>
        <p:txBody>
          <a:bodyPr wrap="square">
            <a:spAutoFit/>
          </a:bodyPr>
          <a:lstStyle/>
          <a:p>
            <a:pPr algn="l"/>
            <a:r>
              <a:rPr lang="en-US" sz="2400" dirty="0">
                <a:latin typeface="Arial" panose="020B0604020202020204" pitchFamily="34" charset="0"/>
                <a:cs typeface="Arial" panose="020B0604020202020204" pitchFamily="34" charset="0"/>
              </a:rPr>
              <a:t>For this reason, people with bladder cancer typically need follow-up tests for years after treatment to look for bladder cancer that recurs.</a:t>
            </a:r>
          </a:p>
          <a:p>
            <a:pPr algn="l"/>
            <a:endParaRPr lang="en-US" sz="2400" b="1" dirty="0">
              <a:latin typeface="Helvetica" pitchFamily="2" charset="0"/>
            </a:endParaRPr>
          </a:p>
          <a:p>
            <a:pPr algn="l"/>
            <a:r>
              <a:rPr lang="en-US" sz="2400" b="1" dirty="0">
                <a:latin typeface="Helvetica" pitchFamily="2" charset="0"/>
              </a:rPr>
              <a:t>Symptoms</a:t>
            </a:r>
          </a:p>
          <a:p>
            <a:pPr algn="l"/>
            <a:r>
              <a:rPr lang="en-US" sz="2400" dirty="0">
                <a:latin typeface="Helvetica" pitchFamily="2" charset="0"/>
              </a:rPr>
              <a:t>Bladder cancer signs and symptoms may include:</a:t>
            </a:r>
          </a:p>
          <a:p>
            <a:pPr marL="342900" indent="-342900" algn="l">
              <a:buFont typeface="Arial" panose="020B0604020202020204" pitchFamily="34" charset="0"/>
              <a:buChar char="•"/>
            </a:pPr>
            <a:r>
              <a:rPr lang="en-US" sz="2400" dirty="0">
                <a:latin typeface="Helvetica" pitchFamily="2" charset="0"/>
              </a:rPr>
              <a:t>Blood in urine (hematuria), which may cause urine to appear bright red or cola colored, though sometimes the urine appears normal and blood is detected on a lab test</a:t>
            </a:r>
          </a:p>
          <a:p>
            <a:pPr marL="342900" indent="-342900" algn="l">
              <a:buFont typeface="Arial" panose="020B0604020202020204" pitchFamily="34" charset="0"/>
              <a:buChar char="•"/>
            </a:pPr>
            <a:r>
              <a:rPr lang="en-US" sz="2400" dirty="0">
                <a:latin typeface="Helvetica" pitchFamily="2" charset="0"/>
              </a:rPr>
              <a:t>Frequent urination</a:t>
            </a:r>
          </a:p>
          <a:p>
            <a:pPr marL="342900" indent="-342900" algn="l">
              <a:buFont typeface="Arial" panose="020B0604020202020204" pitchFamily="34" charset="0"/>
              <a:buChar char="•"/>
            </a:pPr>
            <a:r>
              <a:rPr lang="en-US" sz="2400" dirty="0">
                <a:latin typeface="Helvetica" pitchFamily="2" charset="0"/>
              </a:rPr>
              <a:t>Painful urination</a:t>
            </a:r>
          </a:p>
          <a:p>
            <a:pPr marL="342900" indent="-342900" algn="l">
              <a:buFont typeface="Arial" panose="020B0604020202020204" pitchFamily="34" charset="0"/>
              <a:buChar char="•"/>
            </a:pPr>
            <a:r>
              <a:rPr lang="en-US" sz="2400" dirty="0">
                <a:latin typeface="Helvetica" pitchFamily="2" charset="0"/>
              </a:rPr>
              <a:t>Back pain</a:t>
            </a:r>
          </a:p>
        </p:txBody>
      </p:sp>
    </p:spTree>
    <p:extLst>
      <p:ext uri="{BB962C8B-B14F-4D97-AF65-F5344CB8AC3E}">
        <p14:creationId xmlns:p14="http://schemas.microsoft.com/office/powerpoint/2010/main" val="3924090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F7E83-CD5A-1B42-BD80-2565DA4F8A87}"/>
              </a:ext>
            </a:extLst>
          </p:cNvPr>
          <p:cNvSpPr>
            <a:spLocks noGrp="1"/>
          </p:cNvSpPr>
          <p:nvPr>
            <p:ph type="title"/>
          </p:nvPr>
        </p:nvSpPr>
        <p:spPr>
          <a:xfrm>
            <a:off x="0" y="0"/>
            <a:ext cx="10515600" cy="1325563"/>
          </a:xfrm>
        </p:spPr>
        <p:txBody>
          <a:bodyPr/>
          <a:lstStyle/>
          <a:p>
            <a:r>
              <a:rPr lang="en-US" dirty="0"/>
              <a:t>Urinary Tract Examination</a:t>
            </a:r>
          </a:p>
        </p:txBody>
      </p:sp>
      <p:pic>
        <p:nvPicPr>
          <p:cNvPr id="8" name="Content Placeholder 7">
            <a:extLst>
              <a:ext uri="{FF2B5EF4-FFF2-40B4-BE49-F238E27FC236}">
                <a16:creationId xmlns:a16="http://schemas.microsoft.com/office/drawing/2014/main" id="{36B76EA3-2CF9-3D4F-B9C3-93CB7E16C4CC}"/>
              </a:ext>
            </a:extLst>
          </p:cNvPr>
          <p:cNvPicPr>
            <a:picLocks noGrp="1" noChangeAspect="1"/>
          </p:cNvPicPr>
          <p:nvPr>
            <p:ph sz="half" idx="1"/>
          </p:nvPr>
        </p:nvPicPr>
        <p:blipFill>
          <a:blip r:embed="rId2"/>
          <a:stretch>
            <a:fillRect/>
          </a:stretch>
        </p:blipFill>
        <p:spPr>
          <a:xfrm>
            <a:off x="2158251" y="1439862"/>
            <a:ext cx="3625041" cy="4808538"/>
          </a:xfrm>
          <a:prstGeom prst="rect">
            <a:avLst/>
          </a:prstGeom>
        </p:spPr>
      </p:pic>
      <p:pic>
        <p:nvPicPr>
          <p:cNvPr id="11" name="Content Placeholder 10">
            <a:extLst>
              <a:ext uri="{FF2B5EF4-FFF2-40B4-BE49-F238E27FC236}">
                <a16:creationId xmlns:a16="http://schemas.microsoft.com/office/drawing/2014/main" id="{A1AA0811-82AF-8241-8622-4306367136CC}"/>
              </a:ext>
            </a:extLst>
          </p:cNvPr>
          <p:cNvPicPr>
            <a:picLocks noGrp="1" noChangeAspect="1"/>
          </p:cNvPicPr>
          <p:nvPr>
            <p:ph sz="half" idx="2"/>
          </p:nvPr>
        </p:nvPicPr>
        <p:blipFill>
          <a:blip r:embed="rId3"/>
          <a:stretch>
            <a:fillRect/>
          </a:stretch>
        </p:blipFill>
        <p:spPr>
          <a:xfrm>
            <a:off x="6295916" y="1457326"/>
            <a:ext cx="3619719" cy="4791075"/>
          </a:xfrm>
          <a:prstGeom prst="rect">
            <a:avLst/>
          </a:prstGeom>
        </p:spPr>
      </p:pic>
      <p:sp>
        <p:nvSpPr>
          <p:cNvPr id="2" name="Slide Number Placeholder 1">
            <a:extLst>
              <a:ext uri="{FF2B5EF4-FFF2-40B4-BE49-F238E27FC236}">
                <a16:creationId xmlns:a16="http://schemas.microsoft.com/office/drawing/2014/main" id="{38879D70-0E46-6240-A7F2-051578EDC125}"/>
              </a:ext>
            </a:extLst>
          </p:cNvPr>
          <p:cNvSpPr>
            <a:spLocks noGrp="1"/>
          </p:cNvSpPr>
          <p:nvPr>
            <p:ph type="sldNum" sz="quarter" idx="12"/>
          </p:nvPr>
        </p:nvSpPr>
        <p:spPr/>
        <p:txBody>
          <a:bodyPr/>
          <a:lstStyle/>
          <a:p>
            <a:fld id="{60B18D57-13A5-4968-950D-8FEF41FA4399}" type="slidenum">
              <a:rPr lang="en-US" smtClean="0"/>
              <a:t>51</a:t>
            </a:fld>
            <a:endParaRPr lang="en-US" dirty="0"/>
          </a:p>
        </p:txBody>
      </p:sp>
    </p:spTree>
    <p:extLst>
      <p:ext uri="{BB962C8B-B14F-4D97-AF65-F5344CB8AC3E}">
        <p14:creationId xmlns:p14="http://schemas.microsoft.com/office/powerpoint/2010/main" val="364357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C4480082-1420-E544-9F04-4CEDEEF74698}"/>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Urinary Tract Examination (continued)</a:t>
            </a:r>
          </a:p>
        </p:txBody>
      </p:sp>
      <p:pic>
        <p:nvPicPr>
          <p:cNvPr id="8" name="Content Placeholder 7">
            <a:extLst>
              <a:ext uri="{FF2B5EF4-FFF2-40B4-BE49-F238E27FC236}">
                <a16:creationId xmlns:a16="http://schemas.microsoft.com/office/drawing/2014/main" id="{36AA80E5-53F1-B54E-99FD-EFB5407E00C6}"/>
              </a:ext>
            </a:extLst>
          </p:cNvPr>
          <p:cNvPicPr>
            <a:picLocks noGrp="1" noChangeAspect="1"/>
          </p:cNvPicPr>
          <p:nvPr>
            <p:ph sz="half" idx="1"/>
          </p:nvPr>
        </p:nvPicPr>
        <p:blipFill>
          <a:blip r:embed="rId2"/>
          <a:stretch>
            <a:fillRect/>
          </a:stretch>
        </p:blipFill>
        <p:spPr>
          <a:xfrm>
            <a:off x="1761092" y="1464328"/>
            <a:ext cx="3612791" cy="4712635"/>
          </a:xfrm>
          <a:prstGeom prst="rect">
            <a:avLst/>
          </a:prstGeom>
        </p:spPr>
      </p:pic>
      <p:pic>
        <p:nvPicPr>
          <p:cNvPr id="11" name="Content Placeholder 10">
            <a:extLst>
              <a:ext uri="{FF2B5EF4-FFF2-40B4-BE49-F238E27FC236}">
                <a16:creationId xmlns:a16="http://schemas.microsoft.com/office/drawing/2014/main" id="{356F8C26-8B7D-6741-BE7C-A487729D55C3}"/>
              </a:ext>
            </a:extLst>
          </p:cNvPr>
          <p:cNvPicPr>
            <a:picLocks noGrp="1" noChangeAspect="1"/>
          </p:cNvPicPr>
          <p:nvPr>
            <p:ph sz="half" idx="2"/>
          </p:nvPr>
        </p:nvPicPr>
        <p:blipFill>
          <a:blip r:embed="rId3"/>
          <a:stretch>
            <a:fillRect/>
          </a:stretch>
        </p:blipFill>
        <p:spPr>
          <a:xfrm>
            <a:off x="6299380" y="1457326"/>
            <a:ext cx="3612791" cy="4791075"/>
          </a:xfrm>
          <a:prstGeom prst="rect">
            <a:avLst/>
          </a:prstGeom>
        </p:spPr>
      </p:pic>
      <p:sp>
        <p:nvSpPr>
          <p:cNvPr id="2" name="Slide Number Placeholder 1">
            <a:extLst>
              <a:ext uri="{FF2B5EF4-FFF2-40B4-BE49-F238E27FC236}">
                <a16:creationId xmlns:a16="http://schemas.microsoft.com/office/drawing/2014/main" id="{7BCE1204-28F1-E348-962A-97926E313D80}"/>
              </a:ext>
            </a:extLst>
          </p:cNvPr>
          <p:cNvSpPr>
            <a:spLocks noGrp="1"/>
          </p:cNvSpPr>
          <p:nvPr>
            <p:ph type="sldNum" sz="quarter" idx="12"/>
          </p:nvPr>
        </p:nvSpPr>
        <p:spPr/>
        <p:txBody>
          <a:bodyPr/>
          <a:lstStyle/>
          <a:p>
            <a:fld id="{60B18D57-13A5-4968-950D-8FEF41FA4399}" type="slidenum">
              <a:rPr lang="en-US" smtClean="0"/>
              <a:t>52</a:t>
            </a:fld>
            <a:endParaRPr lang="en-US" dirty="0"/>
          </a:p>
        </p:txBody>
      </p:sp>
    </p:spTree>
    <p:extLst>
      <p:ext uri="{BB962C8B-B14F-4D97-AF65-F5344CB8AC3E}">
        <p14:creationId xmlns:p14="http://schemas.microsoft.com/office/powerpoint/2010/main" val="2039936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463AEA0-E21D-5E41-A901-0EAB2A478C2E}"/>
              </a:ext>
            </a:extLst>
          </p:cNvPr>
          <p:cNvPicPr>
            <a:picLocks noGrp="1" noChangeAspect="1"/>
          </p:cNvPicPr>
          <p:nvPr>
            <p:ph sz="half" idx="1"/>
          </p:nvPr>
        </p:nvPicPr>
        <p:blipFill>
          <a:blip r:embed="rId2"/>
          <a:stretch>
            <a:fillRect/>
          </a:stretch>
        </p:blipFill>
        <p:spPr>
          <a:xfrm>
            <a:off x="1766667" y="1457326"/>
            <a:ext cx="3660647" cy="4791075"/>
          </a:xfrm>
          <a:prstGeom prst="rect">
            <a:avLst/>
          </a:prstGeom>
        </p:spPr>
      </p:pic>
      <p:pic>
        <p:nvPicPr>
          <p:cNvPr id="11" name="Content Placeholder 10">
            <a:extLst>
              <a:ext uri="{FF2B5EF4-FFF2-40B4-BE49-F238E27FC236}">
                <a16:creationId xmlns:a16="http://schemas.microsoft.com/office/drawing/2014/main" id="{C87D6D29-D8A6-FC4B-A90B-8FD5B23D962B}"/>
              </a:ext>
            </a:extLst>
          </p:cNvPr>
          <p:cNvPicPr>
            <a:picLocks noGrp="1" noChangeAspect="1"/>
          </p:cNvPicPr>
          <p:nvPr>
            <p:ph sz="half" idx="2"/>
          </p:nvPr>
        </p:nvPicPr>
        <p:blipFill>
          <a:blip r:embed="rId3"/>
          <a:stretch>
            <a:fillRect/>
          </a:stretch>
        </p:blipFill>
        <p:spPr>
          <a:xfrm>
            <a:off x="6285444" y="1457326"/>
            <a:ext cx="3640662" cy="4791075"/>
          </a:xfrm>
          <a:prstGeom prst="rect">
            <a:avLst/>
          </a:prstGeom>
        </p:spPr>
      </p:pic>
      <p:sp>
        <p:nvSpPr>
          <p:cNvPr id="2" name="Slide Number Placeholder 1">
            <a:extLst>
              <a:ext uri="{FF2B5EF4-FFF2-40B4-BE49-F238E27FC236}">
                <a16:creationId xmlns:a16="http://schemas.microsoft.com/office/drawing/2014/main" id="{22F38344-AE47-0E4B-82F9-4BCCE28A6A1E}"/>
              </a:ext>
            </a:extLst>
          </p:cNvPr>
          <p:cNvSpPr>
            <a:spLocks noGrp="1"/>
          </p:cNvSpPr>
          <p:nvPr>
            <p:ph type="sldNum" sz="quarter" idx="12"/>
          </p:nvPr>
        </p:nvSpPr>
        <p:spPr/>
        <p:txBody>
          <a:bodyPr/>
          <a:lstStyle/>
          <a:p>
            <a:fld id="{60B18D57-13A5-4968-950D-8FEF41FA4399}" type="slidenum">
              <a:rPr lang="en-US" smtClean="0"/>
              <a:t>53</a:t>
            </a:fld>
            <a:endParaRPr lang="en-US" dirty="0"/>
          </a:p>
        </p:txBody>
      </p:sp>
      <p:sp>
        <p:nvSpPr>
          <p:cNvPr id="9" name="Title 2">
            <a:extLst>
              <a:ext uri="{FF2B5EF4-FFF2-40B4-BE49-F238E27FC236}">
                <a16:creationId xmlns:a16="http://schemas.microsoft.com/office/drawing/2014/main" id="{CF263156-4390-423E-811D-CADE3D9E27FF}"/>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Urinary Tract Examination (continued)</a:t>
            </a:r>
          </a:p>
        </p:txBody>
      </p:sp>
    </p:spTree>
    <p:extLst>
      <p:ext uri="{BB962C8B-B14F-4D97-AF65-F5344CB8AC3E}">
        <p14:creationId xmlns:p14="http://schemas.microsoft.com/office/powerpoint/2010/main" val="3801897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717D4-FE57-6C4D-A748-0984F3FB711C}"/>
              </a:ext>
            </a:extLst>
          </p:cNvPr>
          <p:cNvSpPr>
            <a:spLocks noGrp="1"/>
          </p:cNvSpPr>
          <p:nvPr>
            <p:ph type="title"/>
          </p:nvPr>
        </p:nvSpPr>
        <p:spPr>
          <a:xfrm>
            <a:off x="0" y="0"/>
            <a:ext cx="10515600" cy="1325563"/>
          </a:xfrm>
        </p:spPr>
        <p:txBody>
          <a:bodyPr/>
          <a:lstStyle/>
          <a:p>
            <a:r>
              <a:rPr lang="en-US" dirty="0"/>
              <a:t>Rating Criteria Under </a:t>
            </a:r>
            <a:br>
              <a:rPr lang="en-US" dirty="0"/>
            </a:br>
            <a:r>
              <a:rPr lang="en-US" dirty="0"/>
              <a:t>38 CFR 4.115b</a:t>
            </a:r>
          </a:p>
        </p:txBody>
      </p:sp>
      <p:sp>
        <p:nvSpPr>
          <p:cNvPr id="2" name="Slide Number Placeholder 1">
            <a:extLst>
              <a:ext uri="{FF2B5EF4-FFF2-40B4-BE49-F238E27FC236}">
                <a16:creationId xmlns:a16="http://schemas.microsoft.com/office/drawing/2014/main" id="{8A112D38-164F-E547-9720-51BC52AD263F}"/>
              </a:ext>
            </a:extLst>
          </p:cNvPr>
          <p:cNvSpPr>
            <a:spLocks noGrp="1"/>
          </p:cNvSpPr>
          <p:nvPr>
            <p:ph type="sldNum" sz="quarter" idx="12"/>
          </p:nvPr>
        </p:nvSpPr>
        <p:spPr/>
        <p:txBody>
          <a:bodyPr/>
          <a:lstStyle/>
          <a:p>
            <a:fld id="{60B18D57-13A5-4968-950D-8FEF41FA4399}" type="slidenum">
              <a:rPr lang="en-US" smtClean="0"/>
              <a:t>54</a:t>
            </a:fld>
            <a:endParaRPr lang="en-US" dirty="0"/>
          </a:p>
        </p:txBody>
      </p:sp>
      <p:sp>
        <p:nvSpPr>
          <p:cNvPr id="5" name="TextBox 4">
            <a:extLst>
              <a:ext uri="{FF2B5EF4-FFF2-40B4-BE49-F238E27FC236}">
                <a16:creationId xmlns:a16="http://schemas.microsoft.com/office/drawing/2014/main" id="{7D07279F-216B-F448-9DA9-C880C8BE80BC}"/>
              </a:ext>
            </a:extLst>
          </p:cNvPr>
          <p:cNvSpPr txBox="1"/>
          <p:nvPr/>
        </p:nvSpPr>
        <p:spPr>
          <a:xfrm>
            <a:off x="600892" y="2105693"/>
            <a:ext cx="10990216" cy="3416320"/>
          </a:xfrm>
          <a:prstGeom prst="rect">
            <a:avLst/>
          </a:prstGeom>
          <a:noFill/>
        </p:spPr>
        <p:txBody>
          <a:bodyPr wrap="square">
            <a:spAutoFit/>
          </a:bodyPr>
          <a:lstStyle/>
          <a:p>
            <a:r>
              <a:rPr lang="en-US" sz="2400" dirty="0"/>
              <a:t>DC 7528   Malignant neoplasms of the genitourinary system.                                        100</a:t>
            </a:r>
          </a:p>
          <a:p>
            <a:endParaRPr lang="en-US" sz="2400" b="1" dirty="0"/>
          </a:p>
          <a:p>
            <a:r>
              <a:rPr lang="en-US" sz="2400" b="1" dirty="0"/>
              <a:t>Note</a:t>
            </a:r>
            <a:r>
              <a:rPr lang="en-US" sz="2400" dirty="0"/>
              <a:t>—Following the cessation of surgical, X-ray, </a:t>
            </a:r>
            <a:r>
              <a:rPr lang="en-US" sz="2400" dirty="0" err="1"/>
              <a:t>antineoplastic</a:t>
            </a:r>
            <a:r>
              <a:rPr lang="en-US" sz="2400" dirty="0"/>
              <a:t> chemotherapy or other therapeutic procedure, the rating of 100 percent shall continue with a mandatory VA examination at the expiration of six months. Any change in evaluation based upon that or any subsequent examination shall be subject to the provisions of §3.105(e) of this chapter. If there has been no local reoccurrence or metastasis, rate on residuals as voiding dysfunction or renal dysfunction, whichever is predominant.</a:t>
            </a:r>
            <a:br>
              <a:rPr lang="en-US" sz="2400" dirty="0"/>
            </a:br>
            <a:endParaRPr lang="en-US" sz="2400" dirty="0"/>
          </a:p>
        </p:txBody>
      </p:sp>
    </p:spTree>
    <p:extLst>
      <p:ext uri="{BB962C8B-B14F-4D97-AF65-F5344CB8AC3E}">
        <p14:creationId xmlns:p14="http://schemas.microsoft.com/office/powerpoint/2010/main" val="1843093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1C9AEF-631C-E441-8CB8-41AA7C8AC3A5}"/>
              </a:ext>
            </a:extLst>
          </p:cNvPr>
          <p:cNvSpPr>
            <a:spLocks noGrp="1"/>
          </p:cNvSpPr>
          <p:nvPr>
            <p:ph type="title"/>
          </p:nvPr>
        </p:nvSpPr>
        <p:spPr>
          <a:xfrm>
            <a:off x="0" y="0"/>
            <a:ext cx="10515600" cy="1325563"/>
          </a:xfrm>
        </p:spPr>
        <p:txBody>
          <a:bodyPr/>
          <a:lstStyle/>
          <a:p>
            <a:r>
              <a:rPr lang="en-US" dirty="0"/>
              <a:t>Hypothyroidism </a:t>
            </a:r>
          </a:p>
        </p:txBody>
      </p:sp>
      <p:sp>
        <p:nvSpPr>
          <p:cNvPr id="2" name="Slide Number Placeholder 1">
            <a:extLst>
              <a:ext uri="{FF2B5EF4-FFF2-40B4-BE49-F238E27FC236}">
                <a16:creationId xmlns:a16="http://schemas.microsoft.com/office/drawing/2014/main" id="{F959D399-0716-0248-8AEB-143E1DBCE3CE}"/>
              </a:ext>
            </a:extLst>
          </p:cNvPr>
          <p:cNvSpPr>
            <a:spLocks noGrp="1"/>
          </p:cNvSpPr>
          <p:nvPr>
            <p:ph type="sldNum" sz="quarter" idx="12"/>
          </p:nvPr>
        </p:nvSpPr>
        <p:spPr/>
        <p:txBody>
          <a:bodyPr/>
          <a:lstStyle/>
          <a:p>
            <a:fld id="{60B18D57-13A5-4968-950D-8FEF41FA4399}" type="slidenum">
              <a:rPr lang="en-US" smtClean="0"/>
              <a:t>55</a:t>
            </a:fld>
            <a:endParaRPr lang="en-US" dirty="0"/>
          </a:p>
        </p:txBody>
      </p:sp>
      <p:pic>
        <p:nvPicPr>
          <p:cNvPr id="6" name="Picture 5">
            <a:extLst>
              <a:ext uri="{FF2B5EF4-FFF2-40B4-BE49-F238E27FC236}">
                <a16:creationId xmlns:a16="http://schemas.microsoft.com/office/drawing/2014/main" id="{CCDCB7E0-DDFC-1944-A4EA-B62B00E7474A}"/>
              </a:ext>
            </a:extLst>
          </p:cNvPr>
          <p:cNvPicPr>
            <a:picLocks noChangeAspect="1"/>
          </p:cNvPicPr>
          <p:nvPr/>
        </p:nvPicPr>
        <p:blipFill>
          <a:blip r:embed="rId2"/>
          <a:stretch>
            <a:fillRect/>
          </a:stretch>
        </p:blipFill>
        <p:spPr>
          <a:xfrm>
            <a:off x="2286000" y="1752963"/>
            <a:ext cx="7620000" cy="4292600"/>
          </a:xfrm>
          <a:prstGeom prst="rect">
            <a:avLst/>
          </a:prstGeom>
        </p:spPr>
      </p:pic>
    </p:spTree>
    <p:extLst>
      <p:ext uri="{BB962C8B-B14F-4D97-AF65-F5344CB8AC3E}">
        <p14:creationId xmlns:p14="http://schemas.microsoft.com/office/powerpoint/2010/main" val="3323544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F09BCE-7BC8-4249-9569-9AF8080A297B}"/>
              </a:ext>
            </a:extLst>
          </p:cNvPr>
          <p:cNvSpPr>
            <a:spLocks noGrp="1"/>
          </p:cNvSpPr>
          <p:nvPr>
            <p:ph type="title"/>
          </p:nvPr>
        </p:nvSpPr>
        <p:spPr>
          <a:xfrm>
            <a:off x="0" y="0"/>
            <a:ext cx="10515600" cy="1325563"/>
          </a:xfrm>
        </p:spPr>
        <p:txBody>
          <a:bodyPr/>
          <a:lstStyle/>
          <a:p>
            <a:r>
              <a:rPr lang="en-US" dirty="0"/>
              <a:t>Hypothyroidism </a:t>
            </a:r>
          </a:p>
        </p:txBody>
      </p:sp>
      <p:sp>
        <p:nvSpPr>
          <p:cNvPr id="2" name="Slide Number Placeholder 1">
            <a:extLst>
              <a:ext uri="{FF2B5EF4-FFF2-40B4-BE49-F238E27FC236}">
                <a16:creationId xmlns:a16="http://schemas.microsoft.com/office/drawing/2014/main" id="{54CEADB2-2B99-E14F-8E09-81163C3EF2B5}"/>
              </a:ext>
            </a:extLst>
          </p:cNvPr>
          <p:cNvSpPr>
            <a:spLocks noGrp="1"/>
          </p:cNvSpPr>
          <p:nvPr>
            <p:ph type="sldNum" sz="quarter" idx="12"/>
          </p:nvPr>
        </p:nvSpPr>
        <p:spPr/>
        <p:txBody>
          <a:bodyPr/>
          <a:lstStyle/>
          <a:p>
            <a:fld id="{60B18D57-13A5-4968-950D-8FEF41FA4399}" type="slidenum">
              <a:rPr lang="en-US" smtClean="0"/>
              <a:t>56</a:t>
            </a:fld>
            <a:endParaRPr lang="en-US" dirty="0"/>
          </a:p>
        </p:txBody>
      </p:sp>
      <p:sp>
        <p:nvSpPr>
          <p:cNvPr id="5" name="TextBox 4">
            <a:extLst>
              <a:ext uri="{FF2B5EF4-FFF2-40B4-BE49-F238E27FC236}">
                <a16:creationId xmlns:a16="http://schemas.microsoft.com/office/drawing/2014/main" id="{5CB69D7D-E08F-2943-973A-8359A268E8C3}"/>
              </a:ext>
            </a:extLst>
          </p:cNvPr>
          <p:cNvSpPr txBox="1"/>
          <p:nvPr/>
        </p:nvSpPr>
        <p:spPr>
          <a:xfrm>
            <a:off x="600891" y="1817125"/>
            <a:ext cx="10990218" cy="3785652"/>
          </a:xfrm>
          <a:prstGeom prst="rect">
            <a:avLst/>
          </a:prstGeom>
          <a:noFill/>
        </p:spPr>
        <p:txBody>
          <a:bodyPr wrap="square">
            <a:spAutoFit/>
          </a:bodyPr>
          <a:lstStyle/>
          <a:p>
            <a:pPr algn="l"/>
            <a:r>
              <a:rPr lang="en-US" sz="2400" dirty="0">
                <a:solidFill>
                  <a:srgbClr val="111111"/>
                </a:solidFill>
                <a:latin typeface="Arial" panose="020B0604020202020204" pitchFamily="34" charset="0"/>
                <a:cs typeface="Arial" panose="020B0604020202020204" pitchFamily="34" charset="0"/>
              </a:rPr>
              <a:t>Hypothyroidism (</a:t>
            </a:r>
            <a:r>
              <a:rPr lang="en-US" sz="2400" dirty="0" err="1">
                <a:solidFill>
                  <a:srgbClr val="111111"/>
                </a:solidFill>
                <a:latin typeface="Arial" panose="020B0604020202020204" pitchFamily="34" charset="0"/>
                <a:cs typeface="Arial" panose="020B0604020202020204" pitchFamily="34" charset="0"/>
              </a:rPr>
              <a:t>underactive</a:t>
            </a:r>
            <a:r>
              <a:rPr lang="en-US" sz="2400" dirty="0">
                <a:solidFill>
                  <a:srgbClr val="111111"/>
                </a:solidFill>
                <a:latin typeface="Arial" panose="020B0604020202020204" pitchFamily="34" charset="0"/>
                <a:cs typeface="Arial" panose="020B0604020202020204" pitchFamily="34" charset="0"/>
              </a:rPr>
              <a:t> thyroid) is a condition in which your thyroid gland doesn't produce enough of certain crucial hormones.</a:t>
            </a:r>
          </a:p>
          <a:p>
            <a:pPr algn="l"/>
            <a:endParaRPr lang="en-US" sz="2400" dirty="0">
              <a:solidFill>
                <a:srgbClr val="111111"/>
              </a:solidFill>
              <a:latin typeface="Arial" panose="020B0604020202020204" pitchFamily="34" charset="0"/>
              <a:cs typeface="Arial" panose="020B0604020202020204" pitchFamily="34" charset="0"/>
            </a:endParaRPr>
          </a:p>
          <a:p>
            <a:pPr algn="l"/>
            <a:r>
              <a:rPr lang="en-US" sz="2400" dirty="0">
                <a:solidFill>
                  <a:srgbClr val="111111"/>
                </a:solidFill>
                <a:latin typeface="Arial" panose="020B0604020202020204" pitchFamily="34" charset="0"/>
                <a:cs typeface="Arial" panose="020B0604020202020204" pitchFamily="34" charset="0"/>
              </a:rPr>
              <a:t>Hypothyroidism may not cause noticeable symptoms in the early stages. Over time, untreated hypothyroidism can cause a number of health problems, such as obesity, joint pain, infertility and heart disease.</a:t>
            </a:r>
          </a:p>
          <a:p>
            <a:pPr algn="l"/>
            <a:endParaRPr lang="en-US" sz="2400" dirty="0">
              <a:solidFill>
                <a:srgbClr val="111111"/>
              </a:solidFill>
              <a:latin typeface="Arial" panose="020B0604020202020204" pitchFamily="34" charset="0"/>
              <a:cs typeface="Arial" panose="020B0604020202020204" pitchFamily="34" charset="0"/>
            </a:endParaRPr>
          </a:p>
          <a:p>
            <a:pPr algn="l"/>
            <a:r>
              <a:rPr lang="en-US" sz="2400" dirty="0">
                <a:solidFill>
                  <a:srgbClr val="111111"/>
                </a:solidFill>
                <a:latin typeface="Arial" panose="020B0604020202020204" pitchFamily="34" charset="0"/>
                <a:cs typeface="Arial" panose="020B0604020202020204" pitchFamily="34" charset="0"/>
              </a:rPr>
              <a:t>Accurate thyroid function tests are available to diagnose hypothyroidism. Treatment with synthetic thyroid hormone is usually simple, safe and effective once you and your doctor find the right dose for you.</a:t>
            </a:r>
          </a:p>
        </p:txBody>
      </p:sp>
    </p:spTree>
    <p:extLst>
      <p:ext uri="{BB962C8B-B14F-4D97-AF65-F5344CB8AC3E}">
        <p14:creationId xmlns:p14="http://schemas.microsoft.com/office/powerpoint/2010/main" val="3297234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4B799E-8970-224B-8ECD-44B0DDCF4FC1}"/>
              </a:ext>
            </a:extLst>
          </p:cNvPr>
          <p:cNvSpPr>
            <a:spLocks noGrp="1"/>
          </p:cNvSpPr>
          <p:nvPr>
            <p:ph type="sldNum" sz="quarter" idx="12"/>
          </p:nvPr>
        </p:nvSpPr>
        <p:spPr/>
        <p:txBody>
          <a:bodyPr/>
          <a:lstStyle/>
          <a:p>
            <a:fld id="{60B18D57-13A5-4968-950D-8FEF41FA4399}" type="slidenum">
              <a:rPr lang="en-US" smtClean="0"/>
              <a:t>57</a:t>
            </a:fld>
            <a:endParaRPr lang="en-US" dirty="0"/>
          </a:p>
        </p:txBody>
      </p:sp>
      <p:sp>
        <p:nvSpPr>
          <p:cNvPr id="5" name="TextBox 4">
            <a:extLst>
              <a:ext uri="{FF2B5EF4-FFF2-40B4-BE49-F238E27FC236}">
                <a16:creationId xmlns:a16="http://schemas.microsoft.com/office/drawing/2014/main" id="{AA34A0B8-8BE6-A347-B0CD-9B79C090E8FD}"/>
              </a:ext>
            </a:extLst>
          </p:cNvPr>
          <p:cNvSpPr txBox="1"/>
          <p:nvPr/>
        </p:nvSpPr>
        <p:spPr>
          <a:xfrm>
            <a:off x="635726" y="1448409"/>
            <a:ext cx="6966857" cy="5262979"/>
          </a:xfrm>
          <a:prstGeom prst="rect">
            <a:avLst/>
          </a:prstGeom>
          <a:noFill/>
        </p:spPr>
        <p:txBody>
          <a:bodyPr wrap="square">
            <a:spAutoFit/>
          </a:bodyPr>
          <a:lstStyle/>
          <a:p>
            <a:pPr algn="l"/>
            <a:r>
              <a:rPr lang="en-US" sz="2400" dirty="0">
                <a:solidFill>
                  <a:srgbClr val="111111"/>
                </a:solidFill>
                <a:latin typeface="Arial" panose="020B0604020202020204" pitchFamily="34" charset="0"/>
                <a:cs typeface="Arial" panose="020B0604020202020204" pitchFamily="34" charset="0"/>
              </a:rPr>
              <a:t>Hypothyroidism signs and symptoms may include:</a:t>
            </a:r>
          </a:p>
          <a:p>
            <a:pPr algn="l"/>
            <a:endParaRPr lang="en-US" sz="2400" dirty="0">
              <a:solidFill>
                <a:srgbClr val="11111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Fatigue</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Increased sensitivity to cold</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Constipation</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Dry skin</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Weight gain</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Puffy face</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Hoarseness</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Muscle weakness</a:t>
            </a:r>
          </a:p>
          <a:p>
            <a:pPr lvl="1">
              <a:buFont typeface="Arial" panose="020B0604020202020204" pitchFamily="34" charset="0"/>
              <a:buChar char="•"/>
            </a:pPr>
            <a:r>
              <a:rPr lang="en-US" sz="2400" dirty="0">
                <a:solidFill>
                  <a:srgbClr val="111111"/>
                </a:solidFill>
                <a:latin typeface="Arial" panose="020B0604020202020204" pitchFamily="34" charset="0"/>
                <a:cs typeface="Arial" panose="020B0604020202020204" pitchFamily="34" charset="0"/>
              </a:rPr>
              <a:t>Elevated blood cholesterol level</a:t>
            </a:r>
          </a:p>
          <a:p>
            <a:pPr algn="l">
              <a:buFont typeface="Arial" panose="020B0604020202020204" pitchFamily="34" charset="0"/>
              <a:buChar char="•"/>
            </a:pPr>
            <a:endParaRPr lang="en-US" sz="2400" dirty="0">
              <a:solidFill>
                <a:srgbClr val="111111"/>
              </a:solidFill>
              <a:latin typeface="Arial" panose="020B0604020202020204" pitchFamily="34" charset="0"/>
              <a:cs typeface="Arial" panose="020B0604020202020204" pitchFamily="34" charset="0"/>
            </a:endParaRPr>
          </a:p>
          <a:p>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A3FCFB2-1005-4248-8568-7AA82055A31E}"/>
              </a:ext>
            </a:extLst>
          </p:cNvPr>
          <p:cNvSpPr txBox="1"/>
          <p:nvPr/>
        </p:nvSpPr>
        <p:spPr>
          <a:xfrm>
            <a:off x="5734115" y="2223425"/>
            <a:ext cx="5970574" cy="3416320"/>
          </a:xfrm>
          <a:prstGeom prst="rect">
            <a:avLst/>
          </a:prstGeom>
          <a:noFill/>
        </p:spPr>
        <p:txBody>
          <a:bodyPr wrap="square">
            <a:spAutoFit/>
          </a:bodyPr>
          <a:lstStyle/>
          <a:p>
            <a:pPr algn="l">
              <a:buFont typeface="Arial" panose="020B0604020202020204" pitchFamily="34" charset="0"/>
              <a:buChar char="•"/>
            </a:pPr>
            <a:r>
              <a:rPr lang="en-US" sz="2400" dirty="0">
                <a:solidFill>
                  <a:srgbClr val="111111"/>
                </a:solidFill>
                <a:latin typeface="Helvetica" pitchFamily="2" charset="0"/>
              </a:rPr>
              <a:t>Muscle aches, tenderness and stiffness</a:t>
            </a:r>
          </a:p>
          <a:p>
            <a:pPr algn="l">
              <a:buFont typeface="Arial" panose="020B0604020202020204" pitchFamily="34" charset="0"/>
              <a:buChar char="•"/>
            </a:pPr>
            <a:r>
              <a:rPr lang="en-US" sz="2400" dirty="0">
                <a:solidFill>
                  <a:srgbClr val="111111"/>
                </a:solidFill>
                <a:latin typeface="Helvetica" pitchFamily="2" charset="0"/>
              </a:rPr>
              <a:t>Pain, stiffness or swelling in your joints</a:t>
            </a:r>
          </a:p>
          <a:p>
            <a:pPr algn="l">
              <a:buFont typeface="Arial" panose="020B0604020202020204" pitchFamily="34" charset="0"/>
              <a:buChar char="•"/>
            </a:pPr>
            <a:r>
              <a:rPr lang="en-US" sz="2400" dirty="0">
                <a:solidFill>
                  <a:srgbClr val="111111"/>
                </a:solidFill>
                <a:latin typeface="Helvetica" pitchFamily="2" charset="0"/>
              </a:rPr>
              <a:t>Heavier than normal or irregular menstrual periods</a:t>
            </a:r>
          </a:p>
          <a:p>
            <a:pPr algn="l">
              <a:buFont typeface="Arial" panose="020B0604020202020204" pitchFamily="34" charset="0"/>
              <a:buChar char="•"/>
            </a:pPr>
            <a:r>
              <a:rPr lang="en-US" sz="2400" dirty="0">
                <a:solidFill>
                  <a:srgbClr val="111111"/>
                </a:solidFill>
                <a:latin typeface="Helvetica" pitchFamily="2" charset="0"/>
              </a:rPr>
              <a:t>Thinning hair</a:t>
            </a:r>
          </a:p>
          <a:p>
            <a:pPr algn="l">
              <a:buFont typeface="Arial" panose="020B0604020202020204" pitchFamily="34" charset="0"/>
              <a:buChar char="•"/>
            </a:pPr>
            <a:r>
              <a:rPr lang="en-US" sz="2400" dirty="0">
                <a:solidFill>
                  <a:srgbClr val="111111"/>
                </a:solidFill>
                <a:latin typeface="Helvetica" pitchFamily="2" charset="0"/>
              </a:rPr>
              <a:t>Slowed heart rate</a:t>
            </a:r>
          </a:p>
          <a:p>
            <a:pPr algn="l">
              <a:buFont typeface="Arial" panose="020B0604020202020204" pitchFamily="34" charset="0"/>
              <a:buChar char="•"/>
            </a:pPr>
            <a:r>
              <a:rPr lang="en-US" sz="2400" dirty="0">
                <a:solidFill>
                  <a:srgbClr val="111111"/>
                </a:solidFill>
                <a:latin typeface="Helvetica" pitchFamily="2" charset="0"/>
              </a:rPr>
              <a:t>Depression</a:t>
            </a:r>
          </a:p>
          <a:p>
            <a:pPr algn="l">
              <a:buFont typeface="Arial" panose="020B0604020202020204" pitchFamily="34" charset="0"/>
              <a:buChar char="•"/>
            </a:pPr>
            <a:r>
              <a:rPr lang="en-US" sz="2400" dirty="0">
                <a:solidFill>
                  <a:srgbClr val="111111"/>
                </a:solidFill>
                <a:latin typeface="Helvetica" pitchFamily="2" charset="0"/>
              </a:rPr>
              <a:t>Impaired memory</a:t>
            </a:r>
          </a:p>
          <a:p>
            <a:pPr algn="l">
              <a:buFont typeface="Arial" panose="020B0604020202020204" pitchFamily="34" charset="0"/>
              <a:buChar char="•"/>
            </a:pPr>
            <a:r>
              <a:rPr lang="en-US" sz="2400" dirty="0">
                <a:solidFill>
                  <a:srgbClr val="111111"/>
                </a:solidFill>
                <a:latin typeface="Helvetica" pitchFamily="2" charset="0"/>
              </a:rPr>
              <a:t>Enlarged thyroid gland (goiter)</a:t>
            </a:r>
          </a:p>
        </p:txBody>
      </p:sp>
      <p:sp>
        <p:nvSpPr>
          <p:cNvPr id="8" name="Title 2">
            <a:extLst>
              <a:ext uri="{FF2B5EF4-FFF2-40B4-BE49-F238E27FC236}">
                <a16:creationId xmlns:a16="http://schemas.microsoft.com/office/drawing/2014/main" id="{681B7DB6-B977-429C-A92C-9432DF58C02C}"/>
              </a:ext>
            </a:extLst>
          </p:cNvPr>
          <p:cNvSpPr>
            <a:spLocks noGrp="1"/>
          </p:cNvSpPr>
          <p:nvPr>
            <p:ph type="title"/>
          </p:nvPr>
        </p:nvSpPr>
        <p:spPr>
          <a:xfrm>
            <a:off x="0" y="0"/>
            <a:ext cx="10515600" cy="1325563"/>
          </a:xfrm>
        </p:spPr>
        <p:txBody>
          <a:bodyPr/>
          <a:lstStyle/>
          <a:p>
            <a:r>
              <a:rPr lang="en-US" dirty="0"/>
              <a:t>Hypothyroidism </a:t>
            </a:r>
          </a:p>
        </p:txBody>
      </p:sp>
    </p:spTree>
    <p:extLst>
      <p:ext uri="{BB962C8B-B14F-4D97-AF65-F5344CB8AC3E}">
        <p14:creationId xmlns:p14="http://schemas.microsoft.com/office/powerpoint/2010/main" val="1639444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98E9D-ACE2-E248-8231-4E1AAE839A6A}"/>
              </a:ext>
            </a:extLst>
          </p:cNvPr>
          <p:cNvSpPr>
            <a:spLocks noGrp="1"/>
          </p:cNvSpPr>
          <p:nvPr>
            <p:ph type="title"/>
          </p:nvPr>
        </p:nvSpPr>
        <p:spPr>
          <a:xfrm>
            <a:off x="0" y="15082"/>
            <a:ext cx="10515600" cy="1325563"/>
          </a:xfrm>
        </p:spPr>
        <p:txBody>
          <a:bodyPr/>
          <a:lstStyle/>
          <a:p>
            <a:r>
              <a:rPr lang="en-US" dirty="0"/>
              <a:t>Hypothyroidism Examination</a:t>
            </a:r>
          </a:p>
        </p:txBody>
      </p:sp>
      <p:pic>
        <p:nvPicPr>
          <p:cNvPr id="8" name="Content Placeholder 7">
            <a:extLst>
              <a:ext uri="{FF2B5EF4-FFF2-40B4-BE49-F238E27FC236}">
                <a16:creationId xmlns:a16="http://schemas.microsoft.com/office/drawing/2014/main" id="{095A1473-D19E-3A4D-AA9C-BC27FF42F3AF}"/>
              </a:ext>
            </a:extLst>
          </p:cNvPr>
          <p:cNvPicPr>
            <a:picLocks noGrp="1" noChangeAspect="1"/>
          </p:cNvPicPr>
          <p:nvPr>
            <p:ph sz="half" idx="1"/>
          </p:nvPr>
        </p:nvPicPr>
        <p:blipFill>
          <a:blip r:embed="rId2"/>
          <a:stretch>
            <a:fillRect/>
          </a:stretch>
        </p:blipFill>
        <p:spPr>
          <a:xfrm>
            <a:off x="2118275" y="1448594"/>
            <a:ext cx="3659676" cy="4808537"/>
          </a:xfrm>
          <a:prstGeom prst="rect">
            <a:avLst/>
          </a:prstGeom>
        </p:spPr>
      </p:pic>
      <p:pic>
        <p:nvPicPr>
          <p:cNvPr id="11" name="Content Placeholder 10">
            <a:extLst>
              <a:ext uri="{FF2B5EF4-FFF2-40B4-BE49-F238E27FC236}">
                <a16:creationId xmlns:a16="http://schemas.microsoft.com/office/drawing/2014/main" id="{B159267B-B99A-7049-8F80-966A6C65959D}"/>
              </a:ext>
            </a:extLst>
          </p:cNvPr>
          <p:cNvPicPr>
            <a:picLocks noGrp="1" noChangeAspect="1"/>
          </p:cNvPicPr>
          <p:nvPr>
            <p:ph sz="half" idx="2"/>
          </p:nvPr>
        </p:nvPicPr>
        <p:blipFill>
          <a:blip r:embed="rId3"/>
          <a:stretch>
            <a:fillRect/>
          </a:stretch>
        </p:blipFill>
        <p:spPr>
          <a:xfrm>
            <a:off x="6245929" y="1457326"/>
            <a:ext cx="3719692" cy="4791075"/>
          </a:xfrm>
          <a:prstGeom prst="rect">
            <a:avLst/>
          </a:prstGeom>
        </p:spPr>
      </p:pic>
      <p:sp>
        <p:nvSpPr>
          <p:cNvPr id="2" name="Slide Number Placeholder 1">
            <a:extLst>
              <a:ext uri="{FF2B5EF4-FFF2-40B4-BE49-F238E27FC236}">
                <a16:creationId xmlns:a16="http://schemas.microsoft.com/office/drawing/2014/main" id="{650A44EB-BD5A-8F44-9101-6C1647D16C08}"/>
              </a:ext>
            </a:extLst>
          </p:cNvPr>
          <p:cNvSpPr>
            <a:spLocks noGrp="1"/>
          </p:cNvSpPr>
          <p:nvPr>
            <p:ph type="sldNum" sz="quarter" idx="12"/>
          </p:nvPr>
        </p:nvSpPr>
        <p:spPr/>
        <p:txBody>
          <a:bodyPr/>
          <a:lstStyle/>
          <a:p>
            <a:fld id="{60B18D57-13A5-4968-950D-8FEF41FA4399}" type="slidenum">
              <a:rPr lang="en-US" smtClean="0"/>
              <a:t>58</a:t>
            </a:fld>
            <a:endParaRPr lang="en-US" dirty="0"/>
          </a:p>
        </p:txBody>
      </p:sp>
    </p:spTree>
    <p:extLst>
      <p:ext uri="{BB962C8B-B14F-4D97-AF65-F5344CB8AC3E}">
        <p14:creationId xmlns:p14="http://schemas.microsoft.com/office/powerpoint/2010/main" val="2039588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6FCFA19-A846-AA4F-9773-55820C536BCC}"/>
              </a:ext>
            </a:extLst>
          </p:cNvPr>
          <p:cNvPicPr>
            <a:picLocks noGrp="1" noChangeAspect="1"/>
          </p:cNvPicPr>
          <p:nvPr>
            <p:ph sz="half" idx="1"/>
          </p:nvPr>
        </p:nvPicPr>
        <p:blipFill>
          <a:blip r:embed="rId2"/>
          <a:stretch>
            <a:fillRect/>
          </a:stretch>
        </p:blipFill>
        <p:spPr>
          <a:xfrm>
            <a:off x="1602732" y="1507399"/>
            <a:ext cx="3657014" cy="4741001"/>
          </a:xfrm>
          <a:prstGeom prst="rect">
            <a:avLst/>
          </a:prstGeom>
        </p:spPr>
      </p:pic>
      <p:pic>
        <p:nvPicPr>
          <p:cNvPr id="11" name="Content Placeholder 10">
            <a:extLst>
              <a:ext uri="{FF2B5EF4-FFF2-40B4-BE49-F238E27FC236}">
                <a16:creationId xmlns:a16="http://schemas.microsoft.com/office/drawing/2014/main" id="{957D9AEA-1BA1-E64B-A2C5-F59A4EC53192}"/>
              </a:ext>
            </a:extLst>
          </p:cNvPr>
          <p:cNvPicPr>
            <a:picLocks noGrp="1" noChangeAspect="1"/>
          </p:cNvPicPr>
          <p:nvPr>
            <p:ph sz="half" idx="2"/>
          </p:nvPr>
        </p:nvPicPr>
        <p:blipFill>
          <a:blip r:embed="rId3"/>
          <a:stretch>
            <a:fillRect/>
          </a:stretch>
        </p:blipFill>
        <p:spPr>
          <a:xfrm>
            <a:off x="6256793" y="1457326"/>
            <a:ext cx="3697965" cy="4791075"/>
          </a:xfrm>
          <a:prstGeom prst="rect">
            <a:avLst/>
          </a:prstGeom>
        </p:spPr>
      </p:pic>
      <p:sp>
        <p:nvSpPr>
          <p:cNvPr id="2" name="Slide Number Placeholder 1">
            <a:extLst>
              <a:ext uri="{FF2B5EF4-FFF2-40B4-BE49-F238E27FC236}">
                <a16:creationId xmlns:a16="http://schemas.microsoft.com/office/drawing/2014/main" id="{3EFBEFB7-52F1-8043-8E9D-6396D3EB1BB0}"/>
              </a:ext>
            </a:extLst>
          </p:cNvPr>
          <p:cNvSpPr>
            <a:spLocks noGrp="1"/>
          </p:cNvSpPr>
          <p:nvPr>
            <p:ph type="sldNum" sz="quarter" idx="12"/>
          </p:nvPr>
        </p:nvSpPr>
        <p:spPr/>
        <p:txBody>
          <a:bodyPr/>
          <a:lstStyle/>
          <a:p>
            <a:fld id="{60B18D57-13A5-4968-950D-8FEF41FA4399}" type="slidenum">
              <a:rPr lang="en-US" smtClean="0"/>
              <a:t>59</a:t>
            </a:fld>
            <a:endParaRPr lang="en-US" dirty="0"/>
          </a:p>
        </p:txBody>
      </p:sp>
      <p:sp>
        <p:nvSpPr>
          <p:cNvPr id="9" name="Title 2">
            <a:extLst>
              <a:ext uri="{FF2B5EF4-FFF2-40B4-BE49-F238E27FC236}">
                <a16:creationId xmlns:a16="http://schemas.microsoft.com/office/drawing/2014/main" id="{390AB00E-E78B-4F3C-AA03-397E0A9A00A0}"/>
              </a:ext>
            </a:extLst>
          </p:cNvPr>
          <p:cNvSpPr>
            <a:spLocks noGrp="1"/>
          </p:cNvSpPr>
          <p:nvPr>
            <p:ph type="title"/>
          </p:nvPr>
        </p:nvSpPr>
        <p:spPr>
          <a:xfrm>
            <a:off x="0" y="15082"/>
            <a:ext cx="10515600" cy="1325563"/>
          </a:xfrm>
        </p:spPr>
        <p:txBody>
          <a:bodyPr/>
          <a:lstStyle/>
          <a:p>
            <a:r>
              <a:rPr lang="en-US" dirty="0"/>
              <a:t>Hypothyroidism Examination</a:t>
            </a:r>
          </a:p>
        </p:txBody>
      </p:sp>
    </p:spTree>
    <p:extLst>
      <p:ext uri="{BB962C8B-B14F-4D97-AF65-F5344CB8AC3E}">
        <p14:creationId xmlns:p14="http://schemas.microsoft.com/office/powerpoint/2010/main" val="537690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AD2B6E-FC91-554D-BAD0-05B7623A3C58}"/>
              </a:ext>
            </a:extLst>
          </p:cNvPr>
          <p:cNvSpPr>
            <a:spLocks noGrp="1"/>
          </p:cNvSpPr>
          <p:nvPr>
            <p:ph type="title"/>
          </p:nvPr>
        </p:nvSpPr>
        <p:spPr>
          <a:xfrm>
            <a:off x="0" y="0"/>
            <a:ext cx="10515600" cy="1325563"/>
          </a:xfrm>
        </p:spPr>
        <p:txBody>
          <a:bodyPr/>
          <a:lstStyle/>
          <a:p>
            <a:r>
              <a:rPr lang="en-US" dirty="0"/>
              <a:t>Registry Examination </a:t>
            </a:r>
            <a:br>
              <a:rPr lang="en-US" dirty="0"/>
            </a:br>
            <a:r>
              <a:rPr lang="en-US" dirty="0"/>
              <a:t>VA Form 10-10176</a:t>
            </a:r>
          </a:p>
        </p:txBody>
      </p:sp>
      <p:pic>
        <p:nvPicPr>
          <p:cNvPr id="8" name="Content Placeholder 7">
            <a:extLst>
              <a:ext uri="{FF2B5EF4-FFF2-40B4-BE49-F238E27FC236}">
                <a16:creationId xmlns:a16="http://schemas.microsoft.com/office/drawing/2014/main" id="{BB184AF4-E5B6-264B-A0C5-398934CC5CDA}"/>
              </a:ext>
            </a:extLst>
          </p:cNvPr>
          <p:cNvPicPr>
            <a:picLocks noGrp="1" noChangeAspect="1"/>
          </p:cNvPicPr>
          <p:nvPr>
            <p:ph sz="half" idx="1"/>
          </p:nvPr>
        </p:nvPicPr>
        <p:blipFill>
          <a:blip r:embed="rId2"/>
          <a:stretch>
            <a:fillRect/>
          </a:stretch>
        </p:blipFill>
        <p:spPr>
          <a:xfrm>
            <a:off x="1807295" y="1463082"/>
            <a:ext cx="3566890" cy="4785319"/>
          </a:xfrm>
          <a:prstGeom prst="rect">
            <a:avLst/>
          </a:prstGeom>
        </p:spPr>
      </p:pic>
      <p:pic>
        <p:nvPicPr>
          <p:cNvPr id="11" name="Content Placeholder 10">
            <a:extLst>
              <a:ext uri="{FF2B5EF4-FFF2-40B4-BE49-F238E27FC236}">
                <a16:creationId xmlns:a16="http://schemas.microsoft.com/office/drawing/2014/main" id="{90874828-21FB-7B46-8085-5F82CCFDCB16}"/>
              </a:ext>
            </a:extLst>
          </p:cNvPr>
          <p:cNvPicPr>
            <a:picLocks noGrp="1" noChangeAspect="1"/>
          </p:cNvPicPr>
          <p:nvPr>
            <p:ph sz="half" idx="2"/>
          </p:nvPr>
        </p:nvPicPr>
        <p:blipFill>
          <a:blip r:embed="rId3"/>
          <a:stretch>
            <a:fillRect/>
          </a:stretch>
        </p:blipFill>
        <p:spPr>
          <a:xfrm>
            <a:off x="6287446" y="1457326"/>
            <a:ext cx="3636658" cy="4791075"/>
          </a:xfrm>
          <a:prstGeom prst="rect">
            <a:avLst/>
          </a:prstGeom>
        </p:spPr>
      </p:pic>
      <p:sp>
        <p:nvSpPr>
          <p:cNvPr id="2" name="Slide Number Placeholder 1">
            <a:extLst>
              <a:ext uri="{FF2B5EF4-FFF2-40B4-BE49-F238E27FC236}">
                <a16:creationId xmlns:a16="http://schemas.microsoft.com/office/drawing/2014/main" id="{966DF059-E836-7543-A0CF-D353E7D9EC53}"/>
              </a:ext>
            </a:extLst>
          </p:cNvPr>
          <p:cNvSpPr>
            <a:spLocks noGrp="1"/>
          </p:cNvSpPr>
          <p:nvPr>
            <p:ph type="sldNum" sz="quarter" idx="12"/>
          </p:nvPr>
        </p:nvSpPr>
        <p:spPr/>
        <p:txBody>
          <a:bodyPr/>
          <a:lstStyle/>
          <a:p>
            <a:fld id="{60B18D57-13A5-4968-950D-8FEF41FA4399}" type="slidenum">
              <a:rPr lang="en-US" smtClean="0"/>
              <a:t>6</a:t>
            </a:fld>
            <a:endParaRPr lang="en-US" dirty="0"/>
          </a:p>
        </p:txBody>
      </p:sp>
    </p:spTree>
    <p:extLst>
      <p:ext uri="{BB962C8B-B14F-4D97-AF65-F5344CB8AC3E}">
        <p14:creationId xmlns:p14="http://schemas.microsoft.com/office/powerpoint/2010/main" val="1067262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61BD6D9-DC2E-2845-89A2-EC0672022742}"/>
              </a:ext>
            </a:extLst>
          </p:cNvPr>
          <p:cNvPicPr>
            <a:picLocks noGrp="1" noChangeAspect="1"/>
          </p:cNvPicPr>
          <p:nvPr>
            <p:ph sz="half" idx="1"/>
          </p:nvPr>
        </p:nvPicPr>
        <p:blipFill>
          <a:blip r:embed="rId2"/>
          <a:stretch>
            <a:fillRect/>
          </a:stretch>
        </p:blipFill>
        <p:spPr>
          <a:xfrm>
            <a:off x="1669054" y="1457326"/>
            <a:ext cx="3688752" cy="4791647"/>
          </a:xfrm>
          <a:prstGeom prst="rect">
            <a:avLst/>
          </a:prstGeom>
        </p:spPr>
      </p:pic>
      <p:pic>
        <p:nvPicPr>
          <p:cNvPr id="11" name="Content Placeholder 10">
            <a:extLst>
              <a:ext uri="{FF2B5EF4-FFF2-40B4-BE49-F238E27FC236}">
                <a16:creationId xmlns:a16="http://schemas.microsoft.com/office/drawing/2014/main" id="{66C050D2-E993-6743-A9B7-DA37119151E0}"/>
              </a:ext>
            </a:extLst>
          </p:cNvPr>
          <p:cNvPicPr>
            <a:picLocks noGrp="1" noChangeAspect="1"/>
          </p:cNvPicPr>
          <p:nvPr>
            <p:ph sz="half" idx="2"/>
          </p:nvPr>
        </p:nvPicPr>
        <p:blipFill>
          <a:blip r:embed="rId3"/>
          <a:stretch>
            <a:fillRect/>
          </a:stretch>
        </p:blipFill>
        <p:spPr>
          <a:xfrm>
            <a:off x="6303925" y="1457326"/>
            <a:ext cx="3603701" cy="4791075"/>
          </a:xfrm>
          <a:prstGeom prst="rect">
            <a:avLst/>
          </a:prstGeom>
        </p:spPr>
      </p:pic>
      <p:sp>
        <p:nvSpPr>
          <p:cNvPr id="2" name="Slide Number Placeholder 1">
            <a:extLst>
              <a:ext uri="{FF2B5EF4-FFF2-40B4-BE49-F238E27FC236}">
                <a16:creationId xmlns:a16="http://schemas.microsoft.com/office/drawing/2014/main" id="{821FDA8E-1D73-FA41-8A12-08F85D609898}"/>
              </a:ext>
            </a:extLst>
          </p:cNvPr>
          <p:cNvSpPr>
            <a:spLocks noGrp="1"/>
          </p:cNvSpPr>
          <p:nvPr>
            <p:ph type="sldNum" sz="quarter" idx="12"/>
          </p:nvPr>
        </p:nvSpPr>
        <p:spPr/>
        <p:txBody>
          <a:bodyPr/>
          <a:lstStyle/>
          <a:p>
            <a:fld id="{60B18D57-13A5-4968-950D-8FEF41FA4399}" type="slidenum">
              <a:rPr lang="en-US" smtClean="0"/>
              <a:t>60</a:t>
            </a:fld>
            <a:endParaRPr lang="en-US" dirty="0"/>
          </a:p>
        </p:txBody>
      </p:sp>
      <p:sp>
        <p:nvSpPr>
          <p:cNvPr id="9" name="Title 2">
            <a:extLst>
              <a:ext uri="{FF2B5EF4-FFF2-40B4-BE49-F238E27FC236}">
                <a16:creationId xmlns:a16="http://schemas.microsoft.com/office/drawing/2014/main" id="{F2D8F3DB-CCAF-4C3F-97F7-17792173B8AE}"/>
              </a:ext>
            </a:extLst>
          </p:cNvPr>
          <p:cNvSpPr>
            <a:spLocks noGrp="1"/>
          </p:cNvSpPr>
          <p:nvPr>
            <p:ph type="title"/>
          </p:nvPr>
        </p:nvSpPr>
        <p:spPr>
          <a:xfrm>
            <a:off x="0" y="15082"/>
            <a:ext cx="10515600" cy="1325563"/>
          </a:xfrm>
        </p:spPr>
        <p:txBody>
          <a:bodyPr/>
          <a:lstStyle/>
          <a:p>
            <a:r>
              <a:rPr lang="en-US" dirty="0"/>
              <a:t>Hypothyroidism Examination</a:t>
            </a:r>
          </a:p>
        </p:txBody>
      </p:sp>
    </p:spTree>
    <p:extLst>
      <p:ext uri="{BB962C8B-B14F-4D97-AF65-F5344CB8AC3E}">
        <p14:creationId xmlns:p14="http://schemas.microsoft.com/office/powerpoint/2010/main" val="3713019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FF413BA-22CF-0847-A9C6-00A30B3B5BA2}"/>
              </a:ext>
            </a:extLst>
          </p:cNvPr>
          <p:cNvPicPr>
            <a:picLocks noGrp="1" noChangeAspect="1"/>
          </p:cNvPicPr>
          <p:nvPr>
            <p:ph sz="half" idx="1"/>
          </p:nvPr>
        </p:nvPicPr>
        <p:blipFill>
          <a:blip r:embed="rId2"/>
          <a:stretch>
            <a:fillRect/>
          </a:stretch>
        </p:blipFill>
        <p:spPr>
          <a:xfrm>
            <a:off x="1721756" y="1450890"/>
            <a:ext cx="3799478" cy="4841961"/>
          </a:xfrm>
          <a:prstGeom prst="rect">
            <a:avLst/>
          </a:prstGeom>
        </p:spPr>
      </p:pic>
      <p:pic>
        <p:nvPicPr>
          <p:cNvPr id="11" name="Content Placeholder 10">
            <a:extLst>
              <a:ext uri="{FF2B5EF4-FFF2-40B4-BE49-F238E27FC236}">
                <a16:creationId xmlns:a16="http://schemas.microsoft.com/office/drawing/2014/main" id="{0B8216B5-CECF-B543-8EB4-742EB3EB8B4B}"/>
              </a:ext>
            </a:extLst>
          </p:cNvPr>
          <p:cNvPicPr>
            <a:picLocks noGrp="1" noChangeAspect="1"/>
          </p:cNvPicPr>
          <p:nvPr>
            <p:ph sz="half" idx="2"/>
          </p:nvPr>
        </p:nvPicPr>
        <p:blipFill>
          <a:blip r:embed="rId3"/>
          <a:stretch>
            <a:fillRect/>
          </a:stretch>
        </p:blipFill>
        <p:spPr>
          <a:xfrm>
            <a:off x="6232535" y="1503364"/>
            <a:ext cx="3698857" cy="4789487"/>
          </a:xfrm>
          <a:prstGeom prst="rect">
            <a:avLst/>
          </a:prstGeom>
        </p:spPr>
      </p:pic>
      <p:sp>
        <p:nvSpPr>
          <p:cNvPr id="2" name="Slide Number Placeholder 1">
            <a:extLst>
              <a:ext uri="{FF2B5EF4-FFF2-40B4-BE49-F238E27FC236}">
                <a16:creationId xmlns:a16="http://schemas.microsoft.com/office/drawing/2014/main" id="{C8F6D7F6-7622-3541-8649-65CFA72BB134}"/>
              </a:ext>
            </a:extLst>
          </p:cNvPr>
          <p:cNvSpPr>
            <a:spLocks noGrp="1"/>
          </p:cNvSpPr>
          <p:nvPr>
            <p:ph type="sldNum" sz="quarter" idx="12"/>
          </p:nvPr>
        </p:nvSpPr>
        <p:spPr/>
        <p:txBody>
          <a:bodyPr/>
          <a:lstStyle/>
          <a:p>
            <a:fld id="{60B18D57-13A5-4968-950D-8FEF41FA4399}" type="slidenum">
              <a:rPr lang="en-US" smtClean="0"/>
              <a:t>61</a:t>
            </a:fld>
            <a:endParaRPr lang="en-US" dirty="0"/>
          </a:p>
        </p:txBody>
      </p:sp>
      <p:sp>
        <p:nvSpPr>
          <p:cNvPr id="9" name="Title 2">
            <a:extLst>
              <a:ext uri="{FF2B5EF4-FFF2-40B4-BE49-F238E27FC236}">
                <a16:creationId xmlns:a16="http://schemas.microsoft.com/office/drawing/2014/main" id="{F47A0D33-7092-4465-999E-58AD7206B1E2}"/>
              </a:ext>
            </a:extLst>
          </p:cNvPr>
          <p:cNvSpPr>
            <a:spLocks noGrp="1"/>
          </p:cNvSpPr>
          <p:nvPr>
            <p:ph type="title"/>
          </p:nvPr>
        </p:nvSpPr>
        <p:spPr>
          <a:xfrm>
            <a:off x="0" y="15082"/>
            <a:ext cx="10515600" cy="1325563"/>
          </a:xfrm>
        </p:spPr>
        <p:txBody>
          <a:bodyPr/>
          <a:lstStyle/>
          <a:p>
            <a:r>
              <a:rPr lang="en-US" dirty="0"/>
              <a:t>Hypothyroidism Examination</a:t>
            </a:r>
          </a:p>
        </p:txBody>
      </p:sp>
    </p:spTree>
    <p:extLst>
      <p:ext uri="{BB962C8B-B14F-4D97-AF65-F5344CB8AC3E}">
        <p14:creationId xmlns:p14="http://schemas.microsoft.com/office/powerpoint/2010/main" val="995301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B5090B-BA7B-6044-87B1-FAB8355B3C47}"/>
              </a:ext>
            </a:extLst>
          </p:cNvPr>
          <p:cNvSpPr>
            <a:spLocks noGrp="1"/>
          </p:cNvSpPr>
          <p:nvPr>
            <p:ph type="title"/>
          </p:nvPr>
        </p:nvSpPr>
        <p:spPr>
          <a:xfrm>
            <a:off x="0" y="182880"/>
            <a:ext cx="7981950" cy="981732"/>
          </a:xfrm>
        </p:spPr>
        <p:txBody>
          <a:bodyPr>
            <a:noAutofit/>
          </a:bodyPr>
          <a:lstStyle/>
          <a:p>
            <a:r>
              <a:rPr lang="en-US" dirty="0"/>
              <a:t>Rating Criteria Hypothyroidism </a:t>
            </a:r>
            <a:br>
              <a:rPr lang="en-US" dirty="0"/>
            </a:br>
            <a:r>
              <a:rPr lang="en-US" dirty="0"/>
              <a:t>Under 38 CFR 4.119</a:t>
            </a:r>
          </a:p>
        </p:txBody>
      </p:sp>
      <p:sp>
        <p:nvSpPr>
          <p:cNvPr id="2" name="Slide Number Placeholder 1">
            <a:extLst>
              <a:ext uri="{FF2B5EF4-FFF2-40B4-BE49-F238E27FC236}">
                <a16:creationId xmlns:a16="http://schemas.microsoft.com/office/drawing/2014/main" id="{DB185BB8-7F84-1F41-B7BE-F107BAA32828}"/>
              </a:ext>
            </a:extLst>
          </p:cNvPr>
          <p:cNvSpPr>
            <a:spLocks noGrp="1"/>
          </p:cNvSpPr>
          <p:nvPr>
            <p:ph type="sldNum" sz="quarter" idx="12"/>
          </p:nvPr>
        </p:nvSpPr>
        <p:spPr/>
        <p:txBody>
          <a:bodyPr/>
          <a:lstStyle/>
          <a:p>
            <a:fld id="{60B18D57-13A5-4968-950D-8FEF41FA4399}" type="slidenum">
              <a:rPr lang="en-US" smtClean="0"/>
              <a:t>62</a:t>
            </a:fld>
            <a:endParaRPr lang="en-US" dirty="0"/>
          </a:p>
        </p:txBody>
      </p:sp>
      <p:pic>
        <p:nvPicPr>
          <p:cNvPr id="6" name="Picture 5">
            <a:extLst>
              <a:ext uri="{FF2B5EF4-FFF2-40B4-BE49-F238E27FC236}">
                <a16:creationId xmlns:a16="http://schemas.microsoft.com/office/drawing/2014/main" id="{F859A939-EAC3-5842-A51C-457CA73A1E24}"/>
              </a:ext>
            </a:extLst>
          </p:cNvPr>
          <p:cNvPicPr>
            <a:picLocks noChangeAspect="1"/>
          </p:cNvPicPr>
          <p:nvPr/>
        </p:nvPicPr>
        <p:blipFill>
          <a:blip r:embed="rId2"/>
          <a:stretch>
            <a:fillRect/>
          </a:stretch>
        </p:blipFill>
        <p:spPr>
          <a:xfrm>
            <a:off x="1643902" y="1580704"/>
            <a:ext cx="8927536" cy="4457255"/>
          </a:xfrm>
          <a:prstGeom prst="rect">
            <a:avLst/>
          </a:prstGeom>
        </p:spPr>
      </p:pic>
    </p:spTree>
    <p:extLst>
      <p:ext uri="{BB962C8B-B14F-4D97-AF65-F5344CB8AC3E}">
        <p14:creationId xmlns:p14="http://schemas.microsoft.com/office/powerpoint/2010/main" val="4031900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34F270-6E0E-A74E-BA4E-3788C061B67E}"/>
              </a:ext>
            </a:extLst>
          </p:cNvPr>
          <p:cNvSpPr>
            <a:spLocks noGrp="1"/>
          </p:cNvSpPr>
          <p:nvPr>
            <p:ph type="title"/>
          </p:nvPr>
        </p:nvSpPr>
        <p:spPr>
          <a:xfrm>
            <a:off x="0" y="0"/>
            <a:ext cx="10515600" cy="1325563"/>
          </a:xfrm>
        </p:spPr>
        <p:txBody>
          <a:bodyPr/>
          <a:lstStyle/>
          <a:p>
            <a:r>
              <a:rPr lang="en-US" dirty="0"/>
              <a:t>Parkinsonism</a:t>
            </a:r>
          </a:p>
        </p:txBody>
      </p:sp>
      <p:sp>
        <p:nvSpPr>
          <p:cNvPr id="2" name="Slide Number Placeholder 1">
            <a:extLst>
              <a:ext uri="{FF2B5EF4-FFF2-40B4-BE49-F238E27FC236}">
                <a16:creationId xmlns:a16="http://schemas.microsoft.com/office/drawing/2014/main" id="{EBDB47AB-C362-244D-A582-D98C705F14BC}"/>
              </a:ext>
            </a:extLst>
          </p:cNvPr>
          <p:cNvSpPr>
            <a:spLocks noGrp="1"/>
          </p:cNvSpPr>
          <p:nvPr>
            <p:ph type="sldNum" sz="quarter" idx="12"/>
          </p:nvPr>
        </p:nvSpPr>
        <p:spPr/>
        <p:txBody>
          <a:bodyPr/>
          <a:lstStyle/>
          <a:p>
            <a:fld id="{60B18D57-13A5-4968-950D-8FEF41FA4399}" type="slidenum">
              <a:rPr lang="en-US" smtClean="0"/>
              <a:t>63</a:t>
            </a:fld>
            <a:endParaRPr lang="en-US" dirty="0"/>
          </a:p>
        </p:txBody>
      </p:sp>
      <p:sp>
        <p:nvSpPr>
          <p:cNvPr id="9" name="TextBox 8">
            <a:extLst>
              <a:ext uri="{FF2B5EF4-FFF2-40B4-BE49-F238E27FC236}">
                <a16:creationId xmlns:a16="http://schemas.microsoft.com/office/drawing/2014/main" id="{DB81F92A-C27E-6448-AC1E-53A104DB4A13}"/>
              </a:ext>
            </a:extLst>
          </p:cNvPr>
          <p:cNvSpPr txBox="1"/>
          <p:nvPr/>
        </p:nvSpPr>
        <p:spPr>
          <a:xfrm>
            <a:off x="600891" y="1727102"/>
            <a:ext cx="10990218" cy="4154984"/>
          </a:xfrm>
          <a:prstGeom prst="rect">
            <a:avLst/>
          </a:prstGeom>
          <a:noFill/>
        </p:spPr>
        <p:txBody>
          <a:bodyPr wrap="square">
            <a:spAutoFit/>
          </a:bodyPr>
          <a:lstStyle/>
          <a:p>
            <a:pPr algn="l"/>
            <a:r>
              <a:rPr lang="en-US" sz="2400" dirty="0">
                <a:latin typeface="Arial" panose="020B0604020202020204" pitchFamily="34" charset="0"/>
                <a:cs typeface="Arial" panose="020B0604020202020204" pitchFamily="34" charset="0"/>
              </a:rPr>
              <a:t>Parkinsonism is any condition that causes a combination of the movement abnormalities seen in Parkinson's disease — such as tremor, slow movement, impaired speech or muscle stiffness — especially resulting from the loss of dopamine-containing nerve cells (neurons).</a:t>
            </a:r>
          </a:p>
          <a:p>
            <a:pPr algn="l"/>
            <a:endParaRPr lang="en-US" sz="2400" b="1" dirty="0">
              <a:latin typeface="Arial" panose="020B0604020202020204" pitchFamily="34" charset="0"/>
              <a:cs typeface="Arial" panose="020B0604020202020204" pitchFamily="34" charset="0"/>
            </a:endParaRPr>
          </a:p>
          <a:p>
            <a:pPr algn="l"/>
            <a:r>
              <a:rPr lang="en-US" sz="2400" b="1" dirty="0">
                <a:latin typeface="Arial" panose="020B0604020202020204" pitchFamily="34" charset="0"/>
                <a:cs typeface="Arial" panose="020B0604020202020204" pitchFamily="34" charset="0"/>
              </a:rPr>
              <a:t>Possible causes</a:t>
            </a:r>
          </a:p>
          <a:p>
            <a:pPr algn="l"/>
            <a:r>
              <a:rPr lang="en-US" sz="2400" dirty="0">
                <a:latin typeface="Arial" panose="020B0604020202020204" pitchFamily="34" charset="0"/>
                <a:cs typeface="Arial" panose="020B0604020202020204" pitchFamily="34" charset="0"/>
              </a:rPr>
              <a:t>Not everyone who has </a:t>
            </a:r>
            <a:r>
              <a:rPr lang="en-US" sz="2400" dirty="0" err="1">
                <a:latin typeface="Arial" panose="020B0604020202020204" pitchFamily="34" charset="0"/>
                <a:cs typeface="Arial" panose="020B0604020202020204" pitchFamily="34" charset="0"/>
              </a:rPr>
              <a:t>parkinsonism</a:t>
            </a:r>
            <a:r>
              <a:rPr lang="en-US" sz="2400" dirty="0">
                <a:latin typeface="Arial" panose="020B0604020202020204" pitchFamily="34" charset="0"/>
                <a:cs typeface="Arial" panose="020B0604020202020204" pitchFamily="34" charset="0"/>
              </a:rPr>
              <a:t> has Parkinson's disease. There are many other causes of </a:t>
            </a:r>
            <a:r>
              <a:rPr lang="en-US" sz="2400" dirty="0" err="1">
                <a:latin typeface="Arial" panose="020B0604020202020204" pitchFamily="34" charset="0"/>
                <a:cs typeface="Arial" panose="020B0604020202020204" pitchFamily="34" charset="0"/>
              </a:rPr>
              <a:t>parkinsonism</a:t>
            </a:r>
            <a:r>
              <a:rPr lang="en-US" sz="2400" dirty="0">
                <a:latin typeface="Arial" panose="020B0604020202020204" pitchFamily="34" charset="0"/>
                <a:cs typeface="Arial" panose="020B0604020202020204" pitchFamily="34" charset="0"/>
              </a:rPr>
              <a:t> (secondary </a:t>
            </a:r>
            <a:r>
              <a:rPr lang="en-US" sz="2400" dirty="0" err="1">
                <a:latin typeface="Arial" panose="020B0604020202020204" pitchFamily="34" charset="0"/>
                <a:cs typeface="Arial" panose="020B0604020202020204" pitchFamily="34" charset="0"/>
              </a:rPr>
              <a:t>parkinsonism</a:t>
            </a:r>
            <a:r>
              <a:rPr lang="en-US" sz="2400" dirty="0">
                <a:latin typeface="Arial" panose="020B0604020202020204" pitchFamily="34" charset="0"/>
                <a:cs typeface="Arial" panose="020B0604020202020204" pitchFamily="34" charset="0"/>
              </a:rPr>
              <a:t>), including:</a:t>
            </a:r>
          </a:p>
          <a:p>
            <a:pPr algn="l">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Medications,</a:t>
            </a:r>
            <a:r>
              <a:rPr lang="en-US" sz="2400" dirty="0">
                <a:latin typeface="Arial" panose="020B0604020202020204" pitchFamily="34" charset="0"/>
                <a:cs typeface="Arial" panose="020B0604020202020204" pitchFamily="34" charset="0"/>
              </a:rPr>
              <a:t> such as those used to treat psychosis, major psychiatric disorders and nausea</a:t>
            </a:r>
          </a:p>
        </p:txBody>
      </p:sp>
    </p:spTree>
    <p:extLst>
      <p:ext uri="{BB962C8B-B14F-4D97-AF65-F5344CB8AC3E}">
        <p14:creationId xmlns:p14="http://schemas.microsoft.com/office/powerpoint/2010/main" val="24021651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34F270-6E0E-A74E-BA4E-3788C061B67E}"/>
              </a:ext>
            </a:extLst>
          </p:cNvPr>
          <p:cNvSpPr>
            <a:spLocks noGrp="1"/>
          </p:cNvSpPr>
          <p:nvPr>
            <p:ph type="title"/>
          </p:nvPr>
        </p:nvSpPr>
        <p:spPr>
          <a:xfrm>
            <a:off x="0" y="0"/>
            <a:ext cx="10515600" cy="1325563"/>
          </a:xfrm>
        </p:spPr>
        <p:txBody>
          <a:bodyPr/>
          <a:lstStyle/>
          <a:p>
            <a:r>
              <a:rPr lang="en-US" dirty="0"/>
              <a:t>Parkinsonism (continued)</a:t>
            </a:r>
          </a:p>
        </p:txBody>
      </p:sp>
      <p:sp>
        <p:nvSpPr>
          <p:cNvPr id="2" name="Slide Number Placeholder 1">
            <a:extLst>
              <a:ext uri="{FF2B5EF4-FFF2-40B4-BE49-F238E27FC236}">
                <a16:creationId xmlns:a16="http://schemas.microsoft.com/office/drawing/2014/main" id="{EBDB47AB-C362-244D-A582-D98C705F14BC}"/>
              </a:ext>
            </a:extLst>
          </p:cNvPr>
          <p:cNvSpPr>
            <a:spLocks noGrp="1"/>
          </p:cNvSpPr>
          <p:nvPr>
            <p:ph type="sldNum" sz="quarter" idx="12"/>
          </p:nvPr>
        </p:nvSpPr>
        <p:spPr/>
        <p:txBody>
          <a:bodyPr/>
          <a:lstStyle/>
          <a:p>
            <a:fld id="{60B18D57-13A5-4968-950D-8FEF41FA4399}" type="slidenum">
              <a:rPr lang="en-US" smtClean="0"/>
              <a:t>64</a:t>
            </a:fld>
            <a:endParaRPr lang="en-US" dirty="0"/>
          </a:p>
        </p:txBody>
      </p:sp>
      <p:sp>
        <p:nvSpPr>
          <p:cNvPr id="9" name="TextBox 8">
            <a:extLst>
              <a:ext uri="{FF2B5EF4-FFF2-40B4-BE49-F238E27FC236}">
                <a16:creationId xmlns:a16="http://schemas.microsoft.com/office/drawing/2014/main" id="{DB81F92A-C27E-6448-AC1E-53A104DB4A13}"/>
              </a:ext>
            </a:extLst>
          </p:cNvPr>
          <p:cNvSpPr txBox="1"/>
          <p:nvPr/>
        </p:nvSpPr>
        <p:spPr>
          <a:xfrm>
            <a:off x="592183" y="1748094"/>
            <a:ext cx="10964091" cy="3416320"/>
          </a:xfrm>
          <a:prstGeom prst="rect">
            <a:avLst/>
          </a:prstGeom>
          <a:noFill/>
        </p:spPr>
        <p:txBody>
          <a:bodyPr wrap="square">
            <a:spAutoFit/>
          </a:bodyPr>
          <a:lstStyle/>
          <a:p>
            <a:pPr marL="342900" indent="-342900" algn="l">
              <a:buFont typeface="Arial" panose="020B0604020202020204" pitchFamily="34" charset="0"/>
              <a:buChar char="•"/>
            </a:pPr>
            <a:endParaRPr lang="en-US" sz="2400" dirty="0">
              <a:solidFill>
                <a:srgbClr val="11111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1" dirty="0">
                <a:solidFill>
                  <a:srgbClr val="111111"/>
                </a:solidFill>
                <a:latin typeface="Arial" panose="020B0604020202020204" pitchFamily="34" charset="0"/>
                <a:cs typeface="Arial" panose="020B0604020202020204" pitchFamily="34" charset="0"/>
              </a:rPr>
              <a:t>Repeated head trauma,</a:t>
            </a:r>
            <a:r>
              <a:rPr lang="en-US" sz="2400" dirty="0">
                <a:solidFill>
                  <a:srgbClr val="111111"/>
                </a:solidFill>
                <a:latin typeface="Arial" panose="020B0604020202020204" pitchFamily="34" charset="0"/>
                <a:cs typeface="Arial" panose="020B0604020202020204" pitchFamily="34" charset="0"/>
              </a:rPr>
              <a:t> such as injuries sustained in boxing</a:t>
            </a:r>
          </a:p>
          <a:p>
            <a:pPr marL="342900" indent="-342900" algn="l">
              <a:buFont typeface="Arial" panose="020B0604020202020204" pitchFamily="34" charset="0"/>
              <a:buChar char="•"/>
            </a:pPr>
            <a:r>
              <a:rPr lang="en-US" sz="2400" b="1" dirty="0">
                <a:solidFill>
                  <a:srgbClr val="111111"/>
                </a:solidFill>
                <a:latin typeface="Arial" panose="020B0604020202020204" pitchFamily="34" charset="0"/>
                <a:cs typeface="Arial" panose="020B0604020202020204" pitchFamily="34" charset="0"/>
              </a:rPr>
              <a:t>Certain neurodegenerative disorders,</a:t>
            </a:r>
            <a:r>
              <a:rPr lang="en-US" sz="2400" dirty="0">
                <a:solidFill>
                  <a:srgbClr val="111111"/>
                </a:solidFill>
                <a:latin typeface="Arial" panose="020B0604020202020204" pitchFamily="34" charset="0"/>
                <a:cs typeface="Arial" panose="020B0604020202020204" pitchFamily="34" charset="0"/>
              </a:rPr>
              <a:t> such as multiple system atrophy, </a:t>
            </a:r>
            <a:r>
              <a:rPr lang="en-US" sz="2400" dirty="0" err="1">
                <a:solidFill>
                  <a:srgbClr val="111111"/>
                </a:solidFill>
                <a:latin typeface="Arial" panose="020B0604020202020204" pitchFamily="34" charset="0"/>
                <a:cs typeface="Arial" panose="020B0604020202020204" pitchFamily="34" charset="0"/>
              </a:rPr>
              <a:t>Lewy</a:t>
            </a:r>
            <a:r>
              <a:rPr lang="en-US" sz="2400" dirty="0">
                <a:solidFill>
                  <a:srgbClr val="111111"/>
                </a:solidFill>
                <a:latin typeface="Arial" panose="020B0604020202020204" pitchFamily="34" charset="0"/>
                <a:cs typeface="Arial" panose="020B0604020202020204" pitchFamily="34" charset="0"/>
              </a:rPr>
              <a:t> body dementia and progressive </a:t>
            </a:r>
            <a:r>
              <a:rPr lang="en-US" sz="2400" dirty="0" err="1">
                <a:solidFill>
                  <a:srgbClr val="111111"/>
                </a:solidFill>
                <a:latin typeface="Arial" panose="020B0604020202020204" pitchFamily="34" charset="0"/>
                <a:cs typeface="Arial" panose="020B0604020202020204" pitchFamily="34" charset="0"/>
              </a:rPr>
              <a:t>supranuclear</a:t>
            </a:r>
            <a:r>
              <a:rPr lang="en-US" sz="2400" dirty="0">
                <a:solidFill>
                  <a:srgbClr val="111111"/>
                </a:solidFill>
                <a:latin typeface="Arial" panose="020B0604020202020204" pitchFamily="34" charset="0"/>
                <a:cs typeface="Arial" panose="020B0604020202020204" pitchFamily="34" charset="0"/>
              </a:rPr>
              <a:t> palsy</a:t>
            </a:r>
          </a:p>
          <a:p>
            <a:pPr marL="342900" indent="-342900" algn="l">
              <a:buFont typeface="Arial" panose="020B0604020202020204" pitchFamily="34" charset="0"/>
              <a:buChar char="•"/>
            </a:pPr>
            <a:r>
              <a:rPr lang="en-US" sz="2400" b="1" dirty="0">
                <a:solidFill>
                  <a:srgbClr val="111111"/>
                </a:solidFill>
                <a:latin typeface="Arial" panose="020B0604020202020204" pitchFamily="34" charset="0"/>
                <a:cs typeface="Arial" panose="020B0604020202020204" pitchFamily="34" charset="0"/>
              </a:rPr>
              <a:t>Exposure to toxins,</a:t>
            </a:r>
            <a:r>
              <a:rPr lang="en-US" sz="2400" dirty="0">
                <a:solidFill>
                  <a:srgbClr val="111111"/>
                </a:solidFill>
                <a:latin typeface="Arial" panose="020B0604020202020204" pitchFamily="34" charset="0"/>
                <a:cs typeface="Arial" panose="020B0604020202020204" pitchFamily="34" charset="0"/>
              </a:rPr>
              <a:t> such as carbon monoxide, cyanide and organic solvents</a:t>
            </a:r>
          </a:p>
          <a:p>
            <a:pPr marL="342900" indent="-342900" algn="l">
              <a:buFont typeface="Arial" panose="020B0604020202020204" pitchFamily="34" charset="0"/>
              <a:buChar char="•"/>
            </a:pPr>
            <a:r>
              <a:rPr lang="en-US" sz="2400" b="1" dirty="0">
                <a:solidFill>
                  <a:srgbClr val="111111"/>
                </a:solidFill>
                <a:latin typeface="Arial" panose="020B0604020202020204" pitchFamily="34" charset="0"/>
                <a:cs typeface="Arial" panose="020B0604020202020204" pitchFamily="34" charset="0"/>
              </a:rPr>
              <a:t>Certain brain lesions,</a:t>
            </a:r>
            <a:r>
              <a:rPr lang="en-US" sz="2400" dirty="0">
                <a:solidFill>
                  <a:srgbClr val="111111"/>
                </a:solidFill>
                <a:latin typeface="Arial" panose="020B0604020202020204" pitchFamily="34" charset="0"/>
                <a:cs typeface="Arial" panose="020B0604020202020204" pitchFamily="34" charset="0"/>
              </a:rPr>
              <a:t> such as tumors, or fluid buildup</a:t>
            </a:r>
          </a:p>
          <a:p>
            <a:pPr marL="342900" indent="-342900" algn="l">
              <a:buFont typeface="Arial" panose="020B0604020202020204" pitchFamily="34" charset="0"/>
              <a:buChar char="•"/>
            </a:pPr>
            <a:r>
              <a:rPr lang="en-US" sz="2400" b="1" dirty="0">
                <a:solidFill>
                  <a:srgbClr val="111111"/>
                </a:solidFill>
                <a:latin typeface="Arial" panose="020B0604020202020204" pitchFamily="34" charset="0"/>
                <a:cs typeface="Arial" panose="020B0604020202020204" pitchFamily="34" charset="0"/>
              </a:rPr>
              <a:t>Metabolic and other disorders,</a:t>
            </a:r>
            <a:r>
              <a:rPr lang="en-US" sz="2400" dirty="0">
                <a:solidFill>
                  <a:srgbClr val="111111"/>
                </a:solidFill>
                <a:latin typeface="Arial" panose="020B0604020202020204" pitchFamily="34" charset="0"/>
                <a:cs typeface="Arial" panose="020B0604020202020204" pitchFamily="34" charset="0"/>
              </a:rPr>
              <a:t> such as chronic liver failure or Wilson's disease</a:t>
            </a:r>
          </a:p>
        </p:txBody>
      </p:sp>
    </p:spTree>
    <p:extLst>
      <p:ext uri="{BB962C8B-B14F-4D97-AF65-F5344CB8AC3E}">
        <p14:creationId xmlns:p14="http://schemas.microsoft.com/office/powerpoint/2010/main" val="1790710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8B5386-5873-D54B-90BF-24BA7EDDC4CD}"/>
              </a:ext>
            </a:extLst>
          </p:cNvPr>
          <p:cNvSpPr>
            <a:spLocks noGrp="1"/>
          </p:cNvSpPr>
          <p:nvPr>
            <p:ph type="title"/>
          </p:nvPr>
        </p:nvSpPr>
        <p:spPr>
          <a:xfrm>
            <a:off x="0" y="0"/>
            <a:ext cx="10515600" cy="1325563"/>
          </a:xfrm>
        </p:spPr>
        <p:txBody>
          <a:bodyPr/>
          <a:lstStyle/>
          <a:p>
            <a:r>
              <a:rPr lang="en-US" dirty="0"/>
              <a:t>Parkinson’s Examination</a:t>
            </a:r>
          </a:p>
        </p:txBody>
      </p:sp>
      <p:pic>
        <p:nvPicPr>
          <p:cNvPr id="23" name="Content Placeholder 22">
            <a:extLst>
              <a:ext uri="{FF2B5EF4-FFF2-40B4-BE49-F238E27FC236}">
                <a16:creationId xmlns:a16="http://schemas.microsoft.com/office/drawing/2014/main" id="{573AE79C-4BA4-9543-9480-61627D6E69A4}"/>
              </a:ext>
            </a:extLst>
          </p:cNvPr>
          <p:cNvPicPr>
            <a:picLocks noGrp="1" noChangeAspect="1"/>
          </p:cNvPicPr>
          <p:nvPr>
            <p:ph sz="half" idx="1"/>
          </p:nvPr>
        </p:nvPicPr>
        <p:blipFill>
          <a:blip r:embed="rId2"/>
          <a:stretch>
            <a:fillRect/>
          </a:stretch>
        </p:blipFill>
        <p:spPr>
          <a:xfrm>
            <a:off x="1777274" y="1458442"/>
            <a:ext cx="3655617" cy="4789959"/>
          </a:xfrm>
          <a:prstGeom prst="rect">
            <a:avLst/>
          </a:prstGeom>
        </p:spPr>
      </p:pic>
      <p:pic>
        <p:nvPicPr>
          <p:cNvPr id="26" name="Content Placeholder 25">
            <a:extLst>
              <a:ext uri="{FF2B5EF4-FFF2-40B4-BE49-F238E27FC236}">
                <a16:creationId xmlns:a16="http://schemas.microsoft.com/office/drawing/2014/main" id="{206FE3A9-6289-4740-9725-95A9ECBCFCEB}"/>
              </a:ext>
            </a:extLst>
          </p:cNvPr>
          <p:cNvPicPr>
            <a:picLocks noGrp="1" noChangeAspect="1"/>
          </p:cNvPicPr>
          <p:nvPr>
            <p:ph sz="half" idx="2"/>
          </p:nvPr>
        </p:nvPicPr>
        <p:blipFill>
          <a:blip r:embed="rId3"/>
          <a:stretch>
            <a:fillRect/>
          </a:stretch>
        </p:blipFill>
        <p:spPr>
          <a:xfrm>
            <a:off x="6277967" y="1457326"/>
            <a:ext cx="3655617" cy="4791075"/>
          </a:xfrm>
          <a:prstGeom prst="rect">
            <a:avLst/>
          </a:prstGeom>
        </p:spPr>
      </p:pic>
      <p:sp>
        <p:nvSpPr>
          <p:cNvPr id="2" name="Slide Number Placeholder 1">
            <a:extLst>
              <a:ext uri="{FF2B5EF4-FFF2-40B4-BE49-F238E27FC236}">
                <a16:creationId xmlns:a16="http://schemas.microsoft.com/office/drawing/2014/main" id="{20185584-BC7E-E04B-8CE1-2EC692ADF7A1}"/>
              </a:ext>
            </a:extLst>
          </p:cNvPr>
          <p:cNvSpPr>
            <a:spLocks noGrp="1"/>
          </p:cNvSpPr>
          <p:nvPr>
            <p:ph type="sldNum" sz="quarter" idx="12"/>
          </p:nvPr>
        </p:nvSpPr>
        <p:spPr/>
        <p:txBody>
          <a:bodyPr/>
          <a:lstStyle/>
          <a:p>
            <a:fld id="{60B18D57-13A5-4968-950D-8FEF41FA4399}" type="slidenum">
              <a:rPr lang="en-US" smtClean="0"/>
              <a:t>65</a:t>
            </a:fld>
            <a:endParaRPr lang="en-US" dirty="0"/>
          </a:p>
        </p:txBody>
      </p:sp>
    </p:spTree>
    <p:extLst>
      <p:ext uri="{BB962C8B-B14F-4D97-AF65-F5344CB8AC3E}">
        <p14:creationId xmlns:p14="http://schemas.microsoft.com/office/powerpoint/2010/main" val="510627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F6E577E-4EA5-E74A-BF3C-1543D5090C83}"/>
              </a:ext>
            </a:extLst>
          </p:cNvPr>
          <p:cNvPicPr>
            <a:picLocks noGrp="1" noChangeAspect="1"/>
          </p:cNvPicPr>
          <p:nvPr>
            <p:ph sz="half" idx="1"/>
          </p:nvPr>
        </p:nvPicPr>
        <p:blipFill>
          <a:blip r:embed="rId2"/>
          <a:stretch>
            <a:fillRect/>
          </a:stretch>
        </p:blipFill>
        <p:spPr>
          <a:xfrm>
            <a:off x="1714688" y="1544391"/>
            <a:ext cx="3867150" cy="4958257"/>
          </a:xfrm>
          <a:prstGeom prst="rect">
            <a:avLst/>
          </a:prstGeom>
        </p:spPr>
      </p:pic>
      <p:sp>
        <p:nvSpPr>
          <p:cNvPr id="9" name="Content Placeholder 8">
            <a:extLst>
              <a:ext uri="{FF2B5EF4-FFF2-40B4-BE49-F238E27FC236}">
                <a16:creationId xmlns:a16="http://schemas.microsoft.com/office/drawing/2014/main" id="{CE0CC7D2-1310-5140-BDEB-9921BB8EAA3A}"/>
              </a:ext>
            </a:extLst>
          </p:cNvPr>
          <p:cNvSpPr>
            <a:spLocks noGrp="1"/>
          </p:cNvSpPr>
          <p:nvPr>
            <p:ph sz="half" idx="2"/>
          </p:nvPr>
        </p:nvSpPr>
        <p:spPr>
          <a:xfrm>
            <a:off x="6113814" y="1350124"/>
            <a:ext cx="3867150" cy="4790328"/>
          </a:xfrm>
        </p:spPr>
        <p:txBody>
          <a:bodyPr/>
          <a:lstStyle/>
          <a:p>
            <a:pPr marL="0" indent="0">
              <a:buNone/>
            </a:pPr>
            <a:endParaRPr lang="en-US" dirty="0"/>
          </a:p>
          <a:p>
            <a:pPr marL="0" indent="0">
              <a:buNone/>
            </a:pPr>
            <a:endParaRPr lang="en-US" dirty="0"/>
          </a:p>
          <a:p>
            <a:pPr marL="0" indent="0">
              <a:buNone/>
            </a:pPr>
            <a:r>
              <a:rPr lang="en-US" dirty="0"/>
              <a:t>Please note:  </a:t>
            </a:r>
          </a:p>
          <a:p>
            <a:pPr marL="0" indent="0">
              <a:buNone/>
            </a:pPr>
            <a:r>
              <a:rPr lang="en-US" dirty="0"/>
              <a:t>Parkinsonism is rated analogous to Parkinson’s under DC 8099-8004</a:t>
            </a:r>
          </a:p>
        </p:txBody>
      </p:sp>
      <p:sp>
        <p:nvSpPr>
          <p:cNvPr id="2" name="Slide Number Placeholder 1">
            <a:extLst>
              <a:ext uri="{FF2B5EF4-FFF2-40B4-BE49-F238E27FC236}">
                <a16:creationId xmlns:a16="http://schemas.microsoft.com/office/drawing/2014/main" id="{D5286852-951E-134B-942B-E95E0D09A883}"/>
              </a:ext>
            </a:extLst>
          </p:cNvPr>
          <p:cNvSpPr>
            <a:spLocks noGrp="1"/>
          </p:cNvSpPr>
          <p:nvPr>
            <p:ph type="sldNum" sz="quarter" idx="12"/>
          </p:nvPr>
        </p:nvSpPr>
        <p:spPr/>
        <p:txBody>
          <a:bodyPr/>
          <a:lstStyle/>
          <a:p>
            <a:fld id="{60B18D57-13A5-4968-950D-8FEF41FA4399}" type="slidenum">
              <a:rPr lang="en-US" smtClean="0"/>
              <a:t>66</a:t>
            </a:fld>
            <a:endParaRPr lang="en-US" dirty="0"/>
          </a:p>
        </p:txBody>
      </p:sp>
      <p:sp>
        <p:nvSpPr>
          <p:cNvPr id="10" name="Title 2">
            <a:extLst>
              <a:ext uri="{FF2B5EF4-FFF2-40B4-BE49-F238E27FC236}">
                <a16:creationId xmlns:a16="http://schemas.microsoft.com/office/drawing/2014/main" id="{A92392B4-FEA1-4963-A5C1-83914DC5D0E0}"/>
              </a:ext>
            </a:extLst>
          </p:cNvPr>
          <p:cNvSpPr>
            <a:spLocks noGrp="1"/>
          </p:cNvSpPr>
          <p:nvPr>
            <p:ph type="title"/>
          </p:nvPr>
        </p:nvSpPr>
        <p:spPr>
          <a:xfrm>
            <a:off x="0" y="0"/>
            <a:ext cx="10515600" cy="1325563"/>
          </a:xfrm>
        </p:spPr>
        <p:txBody>
          <a:bodyPr/>
          <a:lstStyle/>
          <a:p>
            <a:r>
              <a:rPr lang="en-US" dirty="0"/>
              <a:t>Parkinson’s Examination</a:t>
            </a:r>
          </a:p>
        </p:txBody>
      </p:sp>
    </p:spTree>
    <p:extLst>
      <p:ext uri="{BB962C8B-B14F-4D97-AF65-F5344CB8AC3E}">
        <p14:creationId xmlns:p14="http://schemas.microsoft.com/office/powerpoint/2010/main" val="860875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67F327-E129-A548-8D37-420DC0AA8756}"/>
              </a:ext>
            </a:extLst>
          </p:cNvPr>
          <p:cNvSpPr>
            <a:spLocks noGrp="1"/>
          </p:cNvSpPr>
          <p:nvPr>
            <p:ph type="title"/>
          </p:nvPr>
        </p:nvSpPr>
        <p:spPr>
          <a:xfrm>
            <a:off x="0" y="0"/>
            <a:ext cx="10515600" cy="1325563"/>
          </a:xfrm>
        </p:spPr>
        <p:txBody>
          <a:bodyPr/>
          <a:lstStyle/>
          <a:p>
            <a:r>
              <a:rPr lang="en-US" dirty="0"/>
              <a:t>Rating Criteria Parkinsonism</a:t>
            </a:r>
            <a:br>
              <a:rPr lang="en-US" dirty="0"/>
            </a:br>
            <a:r>
              <a:rPr lang="en-US" dirty="0"/>
              <a:t>Under 38 CFR 4.124a</a:t>
            </a:r>
          </a:p>
        </p:txBody>
      </p:sp>
      <p:sp>
        <p:nvSpPr>
          <p:cNvPr id="2" name="Slide Number Placeholder 1">
            <a:extLst>
              <a:ext uri="{FF2B5EF4-FFF2-40B4-BE49-F238E27FC236}">
                <a16:creationId xmlns:a16="http://schemas.microsoft.com/office/drawing/2014/main" id="{59E04F1B-E2F9-BE4F-9742-549E58602907}"/>
              </a:ext>
            </a:extLst>
          </p:cNvPr>
          <p:cNvSpPr>
            <a:spLocks noGrp="1"/>
          </p:cNvSpPr>
          <p:nvPr>
            <p:ph type="sldNum" sz="quarter" idx="12"/>
          </p:nvPr>
        </p:nvSpPr>
        <p:spPr/>
        <p:txBody>
          <a:bodyPr/>
          <a:lstStyle/>
          <a:p>
            <a:fld id="{60B18D57-13A5-4968-950D-8FEF41FA4399}" type="slidenum">
              <a:rPr lang="en-US" smtClean="0"/>
              <a:t>67</a:t>
            </a:fld>
            <a:endParaRPr lang="en-US" dirty="0"/>
          </a:p>
        </p:txBody>
      </p:sp>
      <p:sp>
        <p:nvSpPr>
          <p:cNvPr id="5" name="TextBox 4">
            <a:extLst>
              <a:ext uri="{FF2B5EF4-FFF2-40B4-BE49-F238E27FC236}">
                <a16:creationId xmlns:a16="http://schemas.microsoft.com/office/drawing/2014/main" id="{7929910D-21E5-5743-BF3B-47EBBA0CA99C}"/>
              </a:ext>
            </a:extLst>
          </p:cNvPr>
          <p:cNvSpPr txBox="1"/>
          <p:nvPr/>
        </p:nvSpPr>
        <p:spPr>
          <a:xfrm>
            <a:off x="622663" y="2085384"/>
            <a:ext cx="10946674" cy="2500685"/>
          </a:xfrm>
          <a:prstGeom prst="rect">
            <a:avLst/>
          </a:prstGeom>
          <a:noFill/>
        </p:spPr>
        <p:txBody>
          <a:bodyPr wrap="square">
            <a:spAutoFit/>
          </a:bodyPr>
          <a:lstStyle/>
          <a:p>
            <a:pPr>
              <a:spcBef>
                <a:spcPts val="1000"/>
              </a:spcBef>
              <a:spcAft>
                <a:spcPts val="500"/>
              </a:spcAft>
            </a:pPr>
            <a:r>
              <a:rPr lang="en-US" b="1" dirty="0">
                <a:solidFill>
                  <a:srgbClr val="000000"/>
                </a:solidFill>
                <a:latin typeface="Arial" panose="020B0604020202020204" pitchFamily="34" charset="0"/>
                <a:cs typeface="Arial" panose="020B0604020202020204" pitchFamily="34" charset="0"/>
              </a:rPr>
              <a:t>§4.124a   Schedule of ratings—neurological conditions and convulsive disorders.</a:t>
            </a:r>
          </a:p>
          <a:p>
            <a:pPr>
              <a:spcBef>
                <a:spcPts val="1000"/>
              </a:spcBef>
              <a:spcAft>
                <a:spcPts val="500"/>
              </a:spcAft>
            </a:pPr>
            <a:r>
              <a:rPr lang="en-US" dirty="0">
                <a:solidFill>
                  <a:srgbClr val="000000"/>
                </a:solidFill>
                <a:latin typeface="Arial" panose="020B0604020202020204" pitchFamily="34" charset="0"/>
                <a:cs typeface="Arial" panose="020B0604020202020204" pitchFamily="34" charset="0"/>
              </a:rPr>
              <a:t>[With the exceptions noted, disability from the following diseases and their residuals may be rated from 10 percent to 100 percent in proportion to the impairment of motor, sensory, or mental function. Consider especially psychotic manifestations, complete or partial loss of use of one or more extremities, speech disturbances, impairment of vision, disturbances of gait, tremors, visceral manifestations, etc., referring to the appropriate bodily system of the schedule. With partial loss of use of one or more extremities from neurological lesions, rate by comparison with the mild, moderate, severe, or complete paralysis of peripheral nerves]</a:t>
            </a:r>
          </a:p>
        </p:txBody>
      </p:sp>
      <p:pic>
        <p:nvPicPr>
          <p:cNvPr id="8" name="Picture 7">
            <a:extLst>
              <a:ext uri="{FF2B5EF4-FFF2-40B4-BE49-F238E27FC236}">
                <a16:creationId xmlns:a16="http://schemas.microsoft.com/office/drawing/2014/main" id="{395F4049-83FF-664B-87CE-E047F948553B}"/>
              </a:ext>
            </a:extLst>
          </p:cNvPr>
          <p:cNvPicPr>
            <a:picLocks noChangeAspect="1"/>
          </p:cNvPicPr>
          <p:nvPr/>
        </p:nvPicPr>
        <p:blipFill>
          <a:blip r:embed="rId2"/>
          <a:stretch>
            <a:fillRect/>
          </a:stretch>
        </p:blipFill>
        <p:spPr>
          <a:xfrm>
            <a:off x="946955" y="4746857"/>
            <a:ext cx="10065248" cy="1198065"/>
          </a:xfrm>
          <a:prstGeom prst="rect">
            <a:avLst/>
          </a:prstGeom>
        </p:spPr>
      </p:pic>
    </p:spTree>
    <p:extLst>
      <p:ext uri="{BB962C8B-B14F-4D97-AF65-F5344CB8AC3E}">
        <p14:creationId xmlns:p14="http://schemas.microsoft.com/office/powerpoint/2010/main" val="1327614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7832E-FC41-A146-84E2-E8ECF5FE3D70}"/>
              </a:ext>
            </a:extLst>
          </p:cNvPr>
          <p:cNvSpPr>
            <a:spLocks noGrp="1"/>
          </p:cNvSpPr>
          <p:nvPr>
            <p:ph type="title"/>
          </p:nvPr>
        </p:nvSpPr>
        <p:spPr>
          <a:xfrm>
            <a:off x="0" y="0"/>
            <a:ext cx="10515600" cy="1325563"/>
          </a:xfrm>
        </p:spPr>
        <p:txBody>
          <a:bodyPr/>
          <a:lstStyle/>
          <a:p>
            <a:r>
              <a:rPr lang="en-US" dirty="0"/>
              <a:t>Nehmer Application- Extract from </a:t>
            </a:r>
            <a:br>
              <a:rPr lang="en-US" dirty="0"/>
            </a:br>
            <a:r>
              <a:rPr lang="en-US" dirty="0"/>
              <a:t>38 CFR 3.816</a:t>
            </a:r>
          </a:p>
        </p:txBody>
      </p:sp>
      <p:sp>
        <p:nvSpPr>
          <p:cNvPr id="2" name="Slide Number Placeholder 1">
            <a:extLst>
              <a:ext uri="{FF2B5EF4-FFF2-40B4-BE49-F238E27FC236}">
                <a16:creationId xmlns:a16="http://schemas.microsoft.com/office/drawing/2014/main" id="{DA7925D7-B7C6-3E44-8AFF-507166B4A4F9}"/>
              </a:ext>
            </a:extLst>
          </p:cNvPr>
          <p:cNvSpPr>
            <a:spLocks noGrp="1"/>
          </p:cNvSpPr>
          <p:nvPr>
            <p:ph type="sldNum" sz="quarter" idx="12"/>
          </p:nvPr>
        </p:nvSpPr>
        <p:spPr/>
        <p:txBody>
          <a:bodyPr/>
          <a:lstStyle/>
          <a:p>
            <a:fld id="{60B18D57-13A5-4968-950D-8FEF41FA4399}" type="slidenum">
              <a:rPr lang="en-US" smtClean="0"/>
              <a:t>68</a:t>
            </a:fld>
            <a:endParaRPr lang="en-US" dirty="0"/>
          </a:p>
        </p:txBody>
      </p:sp>
      <p:sp>
        <p:nvSpPr>
          <p:cNvPr id="5" name="TextBox 4">
            <a:extLst>
              <a:ext uri="{FF2B5EF4-FFF2-40B4-BE49-F238E27FC236}">
                <a16:creationId xmlns:a16="http://schemas.microsoft.com/office/drawing/2014/main" id="{7E3FDBD0-0028-5244-87FF-C2133771ADD6}"/>
              </a:ext>
            </a:extLst>
          </p:cNvPr>
          <p:cNvSpPr txBox="1"/>
          <p:nvPr/>
        </p:nvSpPr>
        <p:spPr>
          <a:xfrm>
            <a:off x="644434" y="1900957"/>
            <a:ext cx="10411493" cy="4196020"/>
          </a:xfrm>
          <a:prstGeom prst="rect">
            <a:avLst/>
          </a:prstGeom>
          <a:noFill/>
        </p:spPr>
        <p:txBody>
          <a:bodyPr wrap="square">
            <a:spAutoFit/>
          </a:bodyPr>
          <a:lstStyle/>
          <a:p>
            <a:pPr>
              <a:spcBef>
                <a:spcPts val="750"/>
              </a:spcBef>
              <a:spcAft>
                <a:spcPts val="750"/>
              </a:spcAft>
            </a:pPr>
            <a:r>
              <a:rPr lang="en-US" sz="2000" b="1" dirty="0">
                <a:solidFill>
                  <a:srgbClr val="333333"/>
                </a:solidFill>
                <a:latin typeface="Arial" panose="020B0604020202020204" pitchFamily="34" charset="0"/>
                <a:ea typeface="Times New Roman" panose="02020603050405020304" pitchFamily="18" charset="0"/>
                <a:cs typeface="Arial" panose="020B0604020202020204" pitchFamily="34" charset="0"/>
              </a:rPr>
              <a:t>(c)</a:t>
            </a:r>
            <a:r>
              <a:rPr lang="en-US"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a:solidFill>
                  <a:srgbClr val="333333"/>
                </a:solidFill>
                <a:latin typeface="Arial" panose="020B0604020202020204" pitchFamily="34" charset="0"/>
                <a:ea typeface="Times New Roman" panose="02020603050405020304" pitchFamily="18" charset="0"/>
                <a:cs typeface="Arial" panose="020B0604020202020204" pitchFamily="34" charset="0"/>
              </a:rPr>
              <a:t>Effective date of disability compensation.</a:t>
            </a:r>
            <a:r>
              <a:rPr lang="en-US"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 If a </a:t>
            </a:r>
            <a:r>
              <a:rPr lang="en-US" sz="20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Nehmer</a:t>
            </a:r>
            <a:r>
              <a:rPr lang="en-US"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 class member is entitled to disability compensation for a covered herbicide disease, the effective date of the award will be as follows: </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152400">
              <a:spcAft>
                <a:spcPts val="750"/>
              </a:spcAft>
            </a:pPr>
            <a:r>
              <a:rPr lang="en-US" sz="2000" b="1" dirty="0">
                <a:solidFill>
                  <a:srgbClr val="333333"/>
                </a:solidFill>
                <a:latin typeface="Arial" panose="020B0604020202020204" pitchFamily="34" charset="0"/>
                <a:ea typeface="Times New Roman" panose="02020603050405020304" pitchFamily="18" charset="0"/>
                <a:cs typeface="Arial" panose="020B0604020202020204" pitchFamily="34" charset="0"/>
              </a:rPr>
              <a:t>(1)</a:t>
            </a:r>
            <a:r>
              <a:rPr lang="en-US"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 If VA denied compensation for the same covered herbicide disease in a decision issued between September 25, 1985 and May 3, 1989, the effective date of the award will be the later of the date VA received the </a:t>
            </a:r>
            <a:r>
              <a:rPr lang="en-US" sz="2000" dirty="0">
                <a:solidFill>
                  <a:srgbClr val="0068AC"/>
                </a:solidFill>
                <a:latin typeface="Arial" panose="020B0604020202020204" pitchFamily="34" charset="0"/>
                <a:ea typeface="Times New Roman" panose="02020603050405020304" pitchFamily="18" charset="0"/>
                <a:cs typeface="Arial" panose="020B0604020202020204" pitchFamily="34" charset="0"/>
                <a:hlinkClick r:id="rId2"/>
              </a:rPr>
              <a:t>claim</a:t>
            </a:r>
            <a:r>
              <a:rPr lang="en-US"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 on which the prior denial was based or the date the disability arose, except as otherwise provided in </a:t>
            </a:r>
            <a:r>
              <a:rPr lang="en-US" sz="2000" dirty="0">
                <a:solidFill>
                  <a:srgbClr val="0068AC"/>
                </a:solidFill>
                <a:latin typeface="Arial" panose="020B0604020202020204" pitchFamily="34" charset="0"/>
                <a:ea typeface="Times New Roman" panose="02020603050405020304" pitchFamily="18" charset="0"/>
                <a:cs typeface="Arial" panose="020B0604020202020204" pitchFamily="34" charset="0"/>
                <a:hlinkClick r:id="rId3"/>
              </a:rPr>
              <a:t>paragraph (c)(3)</a:t>
            </a:r>
            <a:r>
              <a:rPr lang="en-US" sz="2000" dirty="0">
                <a:solidFill>
                  <a:srgbClr val="333333"/>
                </a:solidFill>
                <a:latin typeface="Arial" panose="020B0604020202020204" pitchFamily="34" charset="0"/>
                <a:ea typeface="Times New Roman" panose="02020603050405020304" pitchFamily="18" charset="0"/>
                <a:cs typeface="Arial" panose="020B0604020202020204" pitchFamily="34" charset="0"/>
              </a:rPr>
              <a:t> of this section. A prior decision will be construed as having denied compensation for the same disease if the prior decision denied compensation for a disease that reasonably may be construed as the same covered herbicide disease for which compensation has been awarded. Minor differences in the terminology used in the prior decision will not preclude a finding, based on the record at the time of the prior decision, that the prior decision denied compensation for the same covered herbicide disease. </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18785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1C1A7A-15ED-2143-AA2C-A828D045582F}"/>
              </a:ext>
            </a:extLst>
          </p:cNvPr>
          <p:cNvSpPr>
            <a:spLocks noGrp="1"/>
          </p:cNvSpPr>
          <p:nvPr>
            <p:ph type="sldNum" sz="quarter" idx="12"/>
          </p:nvPr>
        </p:nvSpPr>
        <p:spPr/>
        <p:txBody>
          <a:bodyPr/>
          <a:lstStyle/>
          <a:p>
            <a:fld id="{60B18D57-13A5-4968-950D-8FEF41FA4399}" type="slidenum">
              <a:rPr lang="en-US" smtClean="0"/>
              <a:t>69</a:t>
            </a:fld>
            <a:endParaRPr lang="en-US" dirty="0"/>
          </a:p>
        </p:txBody>
      </p:sp>
      <p:sp>
        <p:nvSpPr>
          <p:cNvPr id="7" name="TextBox 6">
            <a:extLst>
              <a:ext uri="{FF2B5EF4-FFF2-40B4-BE49-F238E27FC236}">
                <a16:creationId xmlns:a16="http://schemas.microsoft.com/office/drawing/2014/main" id="{4AFD0F70-9757-6749-A010-4E5EA52D8203}"/>
              </a:ext>
            </a:extLst>
          </p:cNvPr>
          <p:cNvSpPr txBox="1"/>
          <p:nvPr/>
        </p:nvSpPr>
        <p:spPr>
          <a:xfrm>
            <a:off x="522514" y="1690688"/>
            <a:ext cx="11016343" cy="3272691"/>
          </a:xfrm>
          <a:prstGeom prst="rect">
            <a:avLst/>
          </a:prstGeom>
          <a:noFill/>
        </p:spPr>
        <p:txBody>
          <a:bodyPr wrap="square">
            <a:spAutoFit/>
          </a:bodyPr>
          <a:lstStyle/>
          <a:p>
            <a:pPr marL="152400">
              <a:spcAft>
                <a:spcPts val="750"/>
              </a:spcAft>
            </a:pPr>
            <a:r>
              <a:rPr lang="en-US" sz="2000" b="1" dirty="0">
                <a:latin typeface="Arial" panose="020B0604020202020204" pitchFamily="34" charset="0"/>
                <a:ea typeface="Times New Roman" panose="02020603050405020304" pitchFamily="18" charset="0"/>
                <a:cs typeface="Arial" panose="020B0604020202020204" pitchFamily="34" charset="0"/>
              </a:rPr>
              <a:t>(2)</a:t>
            </a:r>
            <a:r>
              <a:rPr lang="en-US" sz="2000" dirty="0">
                <a:latin typeface="Arial" panose="020B0604020202020204" pitchFamily="34" charset="0"/>
                <a:ea typeface="Times New Roman" panose="02020603050405020304" pitchFamily="18" charset="0"/>
                <a:cs typeface="Arial" panose="020B0604020202020204" pitchFamily="34" charset="0"/>
              </a:rPr>
              <a:t> If the class member's claim for disability compensation for the covered herbicide disease was either pending before VA on May 3, 1989, or was received by VA between that date and the effective date of the statute or regulation establishing a presumption of service connection for the covered disease, the effective date of the award will be the later of the date such claim was received by VA or the date the disability arose, except as otherwise provided in paragraph (c)(3) of this section. A claim will be considered a claim for compensation for a particular covered herbicide disease if: </a:t>
            </a:r>
          </a:p>
          <a:p>
            <a:pPr marL="304800">
              <a:spcAft>
                <a:spcPts val="750"/>
              </a:spcAft>
            </a:pPr>
            <a:r>
              <a:rPr lang="en-US" sz="2000" b="1" dirty="0">
                <a:latin typeface="Arial" panose="020B0604020202020204" pitchFamily="34" charset="0"/>
                <a:ea typeface="Times New Roman" panose="02020603050405020304" pitchFamily="18" charset="0"/>
                <a:cs typeface="Arial" panose="020B0604020202020204" pitchFamily="34" charset="0"/>
              </a:rPr>
              <a:t>(i)</a:t>
            </a:r>
            <a:r>
              <a:rPr lang="en-US" sz="2000" dirty="0">
                <a:latin typeface="Arial" panose="020B0604020202020204" pitchFamily="34" charset="0"/>
                <a:ea typeface="Times New Roman" panose="02020603050405020304" pitchFamily="18" charset="0"/>
                <a:cs typeface="Arial" panose="020B0604020202020204" pitchFamily="34" charset="0"/>
              </a:rPr>
              <a:t> The claimant's application and other supporting statements and submissions may reasonably be viewed, under the standards ordinarily governing compensation claims, as indicating an intent to apply for compensation for the covered herbicide disability; or </a:t>
            </a:r>
          </a:p>
        </p:txBody>
      </p:sp>
      <p:sp>
        <p:nvSpPr>
          <p:cNvPr id="8" name="Title 2">
            <a:extLst>
              <a:ext uri="{FF2B5EF4-FFF2-40B4-BE49-F238E27FC236}">
                <a16:creationId xmlns:a16="http://schemas.microsoft.com/office/drawing/2014/main" id="{536EF2BA-1597-45FD-867A-6EE30C59BF02}"/>
              </a:ext>
            </a:extLst>
          </p:cNvPr>
          <p:cNvSpPr>
            <a:spLocks noGrp="1"/>
          </p:cNvSpPr>
          <p:nvPr>
            <p:ph type="title"/>
          </p:nvPr>
        </p:nvSpPr>
        <p:spPr>
          <a:xfrm>
            <a:off x="0" y="0"/>
            <a:ext cx="10515600" cy="1325563"/>
          </a:xfrm>
        </p:spPr>
        <p:txBody>
          <a:bodyPr/>
          <a:lstStyle/>
          <a:p>
            <a:r>
              <a:rPr lang="en-US" dirty="0"/>
              <a:t>Nehmer Application- Extract from </a:t>
            </a:r>
            <a:br>
              <a:rPr lang="en-US" dirty="0"/>
            </a:br>
            <a:r>
              <a:rPr lang="en-US" dirty="0"/>
              <a:t>38 CFR 3.816</a:t>
            </a:r>
          </a:p>
        </p:txBody>
      </p:sp>
    </p:spTree>
    <p:extLst>
      <p:ext uri="{BB962C8B-B14F-4D97-AF65-F5344CB8AC3E}">
        <p14:creationId xmlns:p14="http://schemas.microsoft.com/office/powerpoint/2010/main" val="425099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6C9C74-BB4F-5D4B-85D7-3353EE2593E8}"/>
              </a:ext>
            </a:extLst>
          </p:cNvPr>
          <p:cNvSpPr>
            <a:spLocks noGrp="1"/>
          </p:cNvSpPr>
          <p:nvPr>
            <p:ph type="title"/>
          </p:nvPr>
        </p:nvSpPr>
        <p:spPr>
          <a:xfrm>
            <a:off x="0" y="-635"/>
            <a:ext cx="10515600" cy="1325563"/>
          </a:xfrm>
        </p:spPr>
        <p:txBody>
          <a:bodyPr/>
          <a:lstStyle/>
          <a:p>
            <a:r>
              <a:rPr lang="en-US" dirty="0"/>
              <a:t>Registry Examination (continued)</a:t>
            </a:r>
          </a:p>
        </p:txBody>
      </p:sp>
      <p:pic>
        <p:nvPicPr>
          <p:cNvPr id="10" name="Content Placeholder 9">
            <a:extLst>
              <a:ext uri="{FF2B5EF4-FFF2-40B4-BE49-F238E27FC236}">
                <a16:creationId xmlns:a16="http://schemas.microsoft.com/office/drawing/2014/main" id="{390241C8-313C-C443-A6C5-CF5C2B7DF8D0}"/>
              </a:ext>
            </a:extLst>
          </p:cNvPr>
          <p:cNvPicPr>
            <a:picLocks noGrp="1" noChangeAspect="1"/>
          </p:cNvPicPr>
          <p:nvPr>
            <p:ph sz="half" idx="1"/>
          </p:nvPr>
        </p:nvPicPr>
        <p:blipFill>
          <a:blip r:embed="rId2"/>
          <a:stretch>
            <a:fillRect/>
          </a:stretch>
        </p:blipFill>
        <p:spPr>
          <a:xfrm>
            <a:off x="1787966" y="1466906"/>
            <a:ext cx="3750686" cy="5025969"/>
          </a:xfrm>
          <a:prstGeom prst="rect">
            <a:avLst/>
          </a:prstGeom>
        </p:spPr>
      </p:pic>
      <p:pic>
        <p:nvPicPr>
          <p:cNvPr id="15" name="Content Placeholder 14">
            <a:extLst>
              <a:ext uri="{FF2B5EF4-FFF2-40B4-BE49-F238E27FC236}">
                <a16:creationId xmlns:a16="http://schemas.microsoft.com/office/drawing/2014/main" id="{3B10B81B-E295-F944-93C0-2B8C9FF968B8}"/>
              </a:ext>
            </a:extLst>
          </p:cNvPr>
          <p:cNvPicPr>
            <a:picLocks noGrp="1" noChangeAspect="1"/>
          </p:cNvPicPr>
          <p:nvPr>
            <p:ph sz="half" idx="2"/>
          </p:nvPr>
        </p:nvPicPr>
        <p:blipFill rotWithShape="1">
          <a:blip r:embed="rId3"/>
          <a:srcRect t="7687"/>
          <a:stretch/>
        </p:blipFill>
        <p:spPr>
          <a:xfrm>
            <a:off x="6096000" y="1473016"/>
            <a:ext cx="3552382" cy="5019859"/>
          </a:xfrm>
          <a:prstGeom prst="rect">
            <a:avLst/>
          </a:prstGeom>
        </p:spPr>
      </p:pic>
      <p:sp>
        <p:nvSpPr>
          <p:cNvPr id="2" name="Slide Number Placeholder 1">
            <a:extLst>
              <a:ext uri="{FF2B5EF4-FFF2-40B4-BE49-F238E27FC236}">
                <a16:creationId xmlns:a16="http://schemas.microsoft.com/office/drawing/2014/main" id="{DA9D4D7A-729E-B84B-86BD-4C4BE9BA58D8}"/>
              </a:ext>
            </a:extLst>
          </p:cNvPr>
          <p:cNvSpPr>
            <a:spLocks noGrp="1"/>
          </p:cNvSpPr>
          <p:nvPr>
            <p:ph type="sldNum" sz="quarter" idx="12"/>
          </p:nvPr>
        </p:nvSpPr>
        <p:spPr/>
        <p:txBody>
          <a:bodyPr/>
          <a:lstStyle/>
          <a:p>
            <a:fld id="{60B18D57-13A5-4968-950D-8FEF41FA4399}" type="slidenum">
              <a:rPr lang="en-US" smtClean="0"/>
              <a:t>7</a:t>
            </a:fld>
            <a:endParaRPr lang="en-US" dirty="0"/>
          </a:p>
        </p:txBody>
      </p:sp>
    </p:spTree>
    <p:extLst>
      <p:ext uri="{BB962C8B-B14F-4D97-AF65-F5344CB8AC3E}">
        <p14:creationId xmlns:p14="http://schemas.microsoft.com/office/powerpoint/2010/main" val="4096048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2327A7-D8DF-6542-8A7B-5B779458EB21}"/>
              </a:ext>
            </a:extLst>
          </p:cNvPr>
          <p:cNvSpPr>
            <a:spLocks noGrp="1"/>
          </p:cNvSpPr>
          <p:nvPr>
            <p:ph type="sldNum" sz="quarter" idx="12"/>
          </p:nvPr>
        </p:nvSpPr>
        <p:spPr/>
        <p:txBody>
          <a:bodyPr/>
          <a:lstStyle/>
          <a:p>
            <a:fld id="{60B18D57-13A5-4968-950D-8FEF41FA4399}" type="slidenum">
              <a:rPr lang="en-US" smtClean="0"/>
              <a:t>70</a:t>
            </a:fld>
            <a:endParaRPr lang="en-US" dirty="0"/>
          </a:p>
        </p:txBody>
      </p:sp>
      <p:sp>
        <p:nvSpPr>
          <p:cNvPr id="5" name="TextBox 4">
            <a:extLst>
              <a:ext uri="{FF2B5EF4-FFF2-40B4-BE49-F238E27FC236}">
                <a16:creationId xmlns:a16="http://schemas.microsoft.com/office/drawing/2014/main" id="{1890E18D-55CD-D548-96D9-54AAF92EB78C}"/>
              </a:ext>
            </a:extLst>
          </p:cNvPr>
          <p:cNvSpPr txBox="1"/>
          <p:nvPr/>
        </p:nvSpPr>
        <p:spPr>
          <a:xfrm>
            <a:off x="600891" y="1626850"/>
            <a:ext cx="10990217" cy="4729500"/>
          </a:xfrm>
          <a:prstGeom prst="rect">
            <a:avLst/>
          </a:prstGeom>
          <a:noFill/>
        </p:spPr>
        <p:txBody>
          <a:bodyPr wrap="square">
            <a:spAutoFit/>
          </a:bodyPr>
          <a:lstStyle/>
          <a:p>
            <a:pPr marL="304800">
              <a:spcAft>
                <a:spcPts val="750"/>
              </a:spcAft>
            </a:pPr>
            <a:r>
              <a:rPr lang="en-US" sz="2400" b="1" dirty="0">
                <a:latin typeface="Arial" panose="020B0604020202020204" pitchFamily="34" charset="0"/>
                <a:ea typeface="Times New Roman" panose="02020603050405020304" pitchFamily="18" charset="0"/>
                <a:cs typeface="Arial" panose="020B0604020202020204" pitchFamily="34" charset="0"/>
              </a:rPr>
              <a:t>(</a:t>
            </a:r>
            <a:r>
              <a:rPr lang="en-US"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ii) </a:t>
            </a:r>
            <a:r>
              <a:rPr lang="en-US"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VA issued a </a:t>
            </a:r>
            <a:r>
              <a:rPr lang="en-US" sz="2400" dirty="0">
                <a:latin typeface="Arial" panose="020B0604020202020204" pitchFamily="34" charset="0"/>
                <a:ea typeface="Times New Roman" panose="02020603050405020304" pitchFamily="18" charset="0"/>
                <a:cs typeface="Arial" panose="020B0604020202020204" pitchFamily="34" charset="0"/>
              </a:rPr>
              <a:t>decision on the claim, between May 3, 1989 and the effective date of the statute or regulation establishing a presumption of service connection for the covered disease, in which VA denied compensation for a disease that reasonably may be construed as the same covered herbicide disease for which compensation has been awarded.</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287338">
              <a:spcAft>
                <a:spcPts val="750"/>
              </a:spcAft>
            </a:pPr>
            <a:r>
              <a:rPr lang="en-US" sz="2400" b="1" dirty="0">
                <a:latin typeface="Arial" panose="020B0604020202020204" pitchFamily="34" charset="0"/>
                <a:ea typeface="Times New Roman" panose="02020603050405020304" pitchFamily="18" charset="0"/>
                <a:cs typeface="Arial" panose="020B0604020202020204" pitchFamily="34" charset="0"/>
              </a:rPr>
              <a:t>(3)</a:t>
            </a:r>
            <a:r>
              <a:rPr lang="en-US" sz="2400" dirty="0">
                <a:latin typeface="Arial" panose="020B0604020202020204" pitchFamily="34" charset="0"/>
                <a:ea typeface="Times New Roman" panose="02020603050405020304" pitchFamily="18" charset="0"/>
                <a:cs typeface="Arial" panose="020B0604020202020204" pitchFamily="34" charset="0"/>
              </a:rPr>
              <a:t> If the class member's claim referred to in paragraph (c)(1) or (c)(2) of this section was received within one year from </a:t>
            </a:r>
            <a:r>
              <a:rPr lang="en-US"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the date of the class member's separation from service, the effective date of the award shall be the day following the date of the class member's separation from active service. </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287338">
              <a:spcAft>
                <a:spcPts val="750"/>
              </a:spcAft>
            </a:pPr>
            <a:r>
              <a:rPr lang="en-US"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(4)</a:t>
            </a:r>
            <a:r>
              <a:rPr lang="en-US"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If the requirements of paragraph (c)(1) or (c)(2) of this section are not met, the effective date of the award shall be determined in accordance with 38 CFR 3.114 and 3.400. </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itle 2">
            <a:extLst>
              <a:ext uri="{FF2B5EF4-FFF2-40B4-BE49-F238E27FC236}">
                <a16:creationId xmlns:a16="http://schemas.microsoft.com/office/drawing/2014/main" id="{E54AD6D5-4CA2-4048-A60F-111DEA33A02A}"/>
              </a:ext>
            </a:extLst>
          </p:cNvPr>
          <p:cNvSpPr>
            <a:spLocks noGrp="1"/>
          </p:cNvSpPr>
          <p:nvPr>
            <p:ph type="title"/>
          </p:nvPr>
        </p:nvSpPr>
        <p:spPr>
          <a:xfrm>
            <a:off x="0" y="0"/>
            <a:ext cx="10515600" cy="1325563"/>
          </a:xfrm>
        </p:spPr>
        <p:txBody>
          <a:bodyPr/>
          <a:lstStyle/>
          <a:p>
            <a:r>
              <a:rPr lang="en-US" dirty="0"/>
              <a:t>Nehmer Application- Extract from </a:t>
            </a:r>
            <a:br>
              <a:rPr lang="en-US" dirty="0"/>
            </a:br>
            <a:r>
              <a:rPr lang="en-US" dirty="0"/>
              <a:t>38 CFR 3.816</a:t>
            </a:r>
          </a:p>
        </p:txBody>
      </p:sp>
    </p:spTree>
    <p:extLst>
      <p:ext uri="{BB962C8B-B14F-4D97-AF65-F5344CB8AC3E}">
        <p14:creationId xmlns:p14="http://schemas.microsoft.com/office/powerpoint/2010/main" val="23062028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48F55-82D9-0848-88B1-132195BC1AC5}"/>
              </a:ext>
            </a:extLst>
          </p:cNvPr>
          <p:cNvSpPr>
            <a:spLocks noGrp="1"/>
          </p:cNvSpPr>
          <p:nvPr>
            <p:ph type="title"/>
          </p:nvPr>
        </p:nvSpPr>
        <p:spPr>
          <a:xfrm>
            <a:off x="0" y="0"/>
            <a:ext cx="10515600" cy="1325563"/>
          </a:xfrm>
        </p:spPr>
        <p:txBody>
          <a:bodyPr/>
          <a:lstStyle/>
          <a:p>
            <a:r>
              <a:rPr lang="en-US" dirty="0"/>
              <a:t>References</a:t>
            </a:r>
          </a:p>
        </p:txBody>
      </p:sp>
      <p:sp>
        <p:nvSpPr>
          <p:cNvPr id="2" name="Slide Number Placeholder 1">
            <a:extLst>
              <a:ext uri="{FF2B5EF4-FFF2-40B4-BE49-F238E27FC236}">
                <a16:creationId xmlns:a16="http://schemas.microsoft.com/office/drawing/2014/main" id="{CF2E827F-16EB-D545-AA6A-276E2AEBA0E9}"/>
              </a:ext>
            </a:extLst>
          </p:cNvPr>
          <p:cNvSpPr>
            <a:spLocks noGrp="1"/>
          </p:cNvSpPr>
          <p:nvPr>
            <p:ph type="sldNum" sz="quarter" idx="12"/>
          </p:nvPr>
        </p:nvSpPr>
        <p:spPr/>
        <p:txBody>
          <a:bodyPr/>
          <a:lstStyle/>
          <a:p>
            <a:fld id="{60B18D57-13A5-4968-950D-8FEF41FA4399}" type="slidenum">
              <a:rPr lang="en-US" smtClean="0"/>
              <a:t>71</a:t>
            </a:fld>
            <a:endParaRPr lang="en-US" dirty="0"/>
          </a:p>
        </p:txBody>
      </p:sp>
      <p:sp>
        <p:nvSpPr>
          <p:cNvPr id="5" name="TextBox 4">
            <a:extLst>
              <a:ext uri="{FF2B5EF4-FFF2-40B4-BE49-F238E27FC236}">
                <a16:creationId xmlns:a16="http://schemas.microsoft.com/office/drawing/2014/main" id="{6BF83E1B-F77E-7D40-BF90-4A6E2F00E0EC}"/>
              </a:ext>
            </a:extLst>
          </p:cNvPr>
          <p:cNvSpPr txBox="1"/>
          <p:nvPr/>
        </p:nvSpPr>
        <p:spPr>
          <a:xfrm>
            <a:off x="600891" y="1225689"/>
            <a:ext cx="10990218" cy="5632311"/>
          </a:xfrm>
          <a:prstGeom prst="rect">
            <a:avLst/>
          </a:prstGeom>
          <a:noFill/>
        </p:spPr>
        <p:txBody>
          <a:bodyPr wrap="square">
            <a:spAutoFit/>
          </a:bodyPr>
          <a:lstStyle/>
          <a:p>
            <a:r>
              <a:rPr lang="en-US" sz="2400" dirty="0">
                <a:latin typeface="Arial" panose="020B0604020202020204" pitchFamily="34" charset="0"/>
                <a:ea typeface="Times New Roman" panose="02020603050405020304" pitchFamily="18" charset="0"/>
                <a:cs typeface="Times New Roman" panose="02020603050405020304" pitchFamily="18" charset="0"/>
              </a:rPr>
              <a:t>Public Law 103-446 dated November 2, 1994</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Public Law 105–277 Persian Gulf War Veterans Act of 1998</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Public Law 107-103 under the veterans expansion and benefits act of 2001</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USC 1117</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USC 1118</a:t>
            </a: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3.2</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3.103</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3.114</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3.159</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3.306</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3.307</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3.309</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3.317</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3.320</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latin typeface="Arial" panose="020B0604020202020204" pitchFamily="34" charset="0"/>
                <a:ea typeface="Times New Roman" panose="02020603050405020304" pitchFamily="18" charset="0"/>
                <a:cs typeface="Times New Roman" panose="02020603050405020304" pitchFamily="18" charset="0"/>
              </a:rPr>
              <a:t>38 CFR 3.816</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0012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1CC52-5115-3C4F-8B7D-A76F84766EFC}"/>
              </a:ext>
            </a:extLst>
          </p:cNvPr>
          <p:cNvSpPr>
            <a:spLocks noGrp="1"/>
          </p:cNvSpPr>
          <p:nvPr>
            <p:ph type="title"/>
          </p:nvPr>
        </p:nvSpPr>
        <p:spPr>
          <a:xfrm>
            <a:off x="0" y="6623"/>
            <a:ext cx="10515600" cy="1325563"/>
          </a:xfrm>
        </p:spPr>
        <p:txBody>
          <a:bodyPr/>
          <a:lstStyle/>
          <a:p>
            <a:r>
              <a:rPr lang="en-US" dirty="0"/>
              <a:t>References (continued)</a:t>
            </a:r>
          </a:p>
        </p:txBody>
      </p:sp>
      <p:sp>
        <p:nvSpPr>
          <p:cNvPr id="2" name="Slide Number Placeholder 1">
            <a:extLst>
              <a:ext uri="{FF2B5EF4-FFF2-40B4-BE49-F238E27FC236}">
                <a16:creationId xmlns:a16="http://schemas.microsoft.com/office/drawing/2014/main" id="{C3CA0756-166A-1C4B-929D-2CADD8367B70}"/>
              </a:ext>
            </a:extLst>
          </p:cNvPr>
          <p:cNvSpPr>
            <a:spLocks noGrp="1"/>
          </p:cNvSpPr>
          <p:nvPr>
            <p:ph type="sldNum" sz="quarter" idx="12"/>
          </p:nvPr>
        </p:nvSpPr>
        <p:spPr/>
        <p:txBody>
          <a:bodyPr/>
          <a:lstStyle/>
          <a:p>
            <a:fld id="{60B18D57-13A5-4968-950D-8FEF41FA4399}" type="slidenum">
              <a:rPr lang="en-US" smtClean="0"/>
              <a:t>72</a:t>
            </a:fld>
            <a:endParaRPr lang="en-US" dirty="0"/>
          </a:p>
        </p:txBody>
      </p:sp>
      <p:sp>
        <p:nvSpPr>
          <p:cNvPr id="5" name="TextBox 4">
            <a:extLst>
              <a:ext uri="{FF2B5EF4-FFF2-40B4-BE49-F238E27FC236}">
                <a16:creationId xmlns:a16="http://schemas.microsoft.com/office/drawing/2014/main" id="{C7B8C1FA-2616-6D40-B36A-F3760BCD5C8A}"/>
              </a:ext>
            </a:extLst>
          </p:cNvPr>
          <p:cNvSpPr txBox="1"/>
          <p:nvPr/>
        </p:nvSpPr>
        <p:spPr>
          <a:xfrm>
            <a:off x="618309" y="1664280"/>
            <a:ext cx="10964091" cy="4524315"/>
          </a:xfrm>
          <a:prstGeom prst="rect">
            <a:avLst/>
          </a:prstGeom>
          <a:noFill/>
        </p:spPr>
        <p:txBody>
          <a:bodyPr wrap="square">
            <a:spAutoFit/>
          </a:bodyPr>
          <a:lstStyle/>
          <a:p>
            <a:r>
              <a:rPr lang="en-US" sz="2400" dirty="0">
                <a:latin typeface="Arial" panose="020B0604020202020204" pitchFamily="34" charset="0"/>
                <a:ea typeface="Times New Roman" panose="02020603050405020304" pitchFamily="18" charset="0"/>
                <a:cs typeface="Arial" panose="020B0604020202020204" pitchFamily="34" charset="0"/>
              </a:rPr>
              <a:t>M 21-1.IV.2.D</a:t>
            </a:r>
          </a:p>
          <a:p>
            <a:r>
              <a:rPr lang="en-US" sz="2400" dirty="0">
                <a:latin typeface="Arial" panose="020B0604020202020204" pitchFamily="34" charset="0"/>
                <a:ea typeface="Times New Roman" panose="02020603050405020304" pitchFamily="18" charset="0"/>
                <a:cs typeface="Arial" panose="020B0604020202020204" pitchFamily="34" charset="0"/>
              </a:rPr>
              <a:t>M 21-1.V.ii.2</a:t>
            </a:r>
          </a:p>
          <a:p>
            <a:r>
              <a:rPr lang="en-US" sz="2400" dirty="0">
                <a:latin typeface="Arial" panose="020B0604020202020204" pitchFamily="34" charset="0"/>
                <a:ea typeface="Times New Roman" panose="02020603050405020304" pitchFamily="18" charset="0"/>
                <a:cs typeface="Arial" panose="020B0604020202020204" pitchFamily="34" charset="0"/>
              </a:rPr>
              <a:t>M 21-1.VIII.ii.2</a:t>
            </a:r>
          </a:p>
          <a:p>
            <a:r>
              <a:rPr lang="en-US" sz="24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2"/>
              </a:rPr>
              <a:t>https://</a:t>
            </a:r>
            <a:r>
              <a:rPr lang="en-US" sz="2400" u="sng" dirty="0" err="1">
                <a:solidFill>
                  <a:srgbClr val="0563C1"/>
                </a:solidFill>
                <a:latin typeface="Arial" panose="020B0604020202020204" pitchFamily="34" charset="0"/>
                <a:ea typeface="Times New Roman" panose="02020603050405020304" pitchFamily="18" charset="0"/>
                <a:cs typeface="Arial" panose="020B0604020202020204" pitchFamily="34" charset="0"/>
                <a:hlinkClick r:id="rId2"/>
              </a:rPr>
              <a:t>www.publichealth.va.gov</a:t>
            </a:r>
            <a:r>
              <a:rPr lang="en-US" sz="24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2"/>
              </a:rPr>
              <a:t>/exposures</a:t>
            </a:r>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en-US" sz="24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3"/>
              </a:rPr>
              <a:t>https://www.va.gov/disability/</a:t>
            </a:r>
            <a:r>
              <a:rPr lang="en-US" sz="2400" u="sng" dirty="0" err="1">
                <a:solidFill>
                  <a:srgbClr val="0563C1"/>
                </a:solidFill>
                <a:latin typeface="Arial" panose="020B0604020202020204" pitchFamily="34" charset="0"/>
                <a:ea typeface="Times New Roman" panose="02020603050405020304" pitchFamily="18" charset="0"/>
                <a:cs typeface="Arial" panose="020B0604020202020204" pitchFamily="34" charset="0"/>
                <a:hlinkClick r:id="rId3"/>
              </a:rPr>
              <a:t>eligibilty</a:t>
            </a:r>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en-US" sz="24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4"/>
              </a:rPr>
              <a:t>https://www.va.gov</a:t>
            </a:r>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en-US" sz="2400" u="sng"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5"/>
              </a:rPr>
              <a:t>https://</a:t>
            </a:r>
            <a:r>
              <a:rPr lang="en-US" sz="2400" u="sng" dirty="0" err="1">
                <a:solidFill>
                  <a:srgbClr val="0563C1"/>
                </a:solidFill>
                <a:latin typeface="Arial" panose="020B0604020202020204" pitchFamily="34" charset="0"/>
                <a:ea typeface="Times New Roman" panose="02020603050405020304" pitchFamily="18" charset="0"/>
                <a:cs typeface="Arial" panose="020B0604020202020204" pitchFamily="34" charset="0"/>
                <a:hlinkClick r:id="rId5"/>
              </a:rPr>
              <a:t>www.mayoclinic.org</a:t>
            </a:r>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en-US" sz="2400" dirty="0">
                <a:latin typeface="Arial" panose="020B0604020202020204" pitchFamily="34" charset="0"/>
                <a:ea typeface="Times New Roman" panose="02020603050405020304" pitchFamily="18" charset="0"/>
                <a:cs typeface="Arial" panose="020B0604020202020204" pitchFamily="34" charset="0"/>
              </a:rPr>
              <a:t>VA Memorandum dated June 8, 2021 concerning Persian Gulf War particulate Matter Exposure Interim Claims Processing</a:t>
            </a:r>
          </a:p>
          <a:p>
            <a:r>
              <a:rPr lang="en-US" sz="2400" dirty="0">
                <a:latin typeface="Arial" panose="020B0604020202020204" pitchFamily="34" charset="0"/>
                <a:ea typeface="Times New Roman" panose="02020603050405020304" pitchFamily="18" charset="0"/>
                <a:cs typeface="Arial" panose="020B0604020202020204" pitchFamily="34" charset="0"/>
              </a:rPr>
              <a:t>VBA Letter dated August 2, 2021 concerning Presumptive Service Connection for Respiratory Conditions due to Particulate Matter</a:t>
            </a:r>
          </a:p>
          <a:p>
            <a:r>
              <a:rPr lang="en-US" sz="2400" dirty="0">
                <a:latin typeface="Arial" panose="020B0604020202020204" pitchFamily="34" charset="0"/>
                <a:ea typeface="Times New Roman" panose="02020603050405020304" pitchFamily="18" charset="0"/>
                <a:cs typeface="Arial" panose="020B0604020202020204" pitchFamily="34" charset="0"/>
              </a:rPr>
              <a:t>National Defense Authorization Act for Fiscal Year 2021</a:t>
            </a:r>
          </a:p>
        </p:txBody>
      </p:sp>
    </p:spTree>
    <p:extLst>
      <p:ext uri="{BB962C8B-B14F-4D97-AF65-F5344CB8AC3E}">
        <p14:creationId xmlns:p14="http://schemas.microsoft.com/office/powerpoint/2010/main" val="6747602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5798" y="2921168"/>
            <a:ext cx="5585280" cy="1015663"/>
          </a:xfrm>
          <a:prstGeom prst="rect">
            <a:avLst/>
          </a:prstGeom>
          <a:noFill/>
        </p:spPr>
        <p:txBody>
          <a:bodyPr wrap="square" rtlCol="0">
            <a:spAutoFit/>
          </a:bodyPr>
          <a:lstStyle/>
          <a:p>
            <a:pPr algn="r"/>
            <a:r>
              <a:rPr lang="en-US" sz="6000" b="1" dirty="0">
                <a:latin typeface="Times New Roman" panose="02020603050405020304" pitchFamily="18" charset="0"/>
                <a:cs typeface="Times New Roman" panose="02020603050405020304" pitchFamily="18" charset="0"/>
              </a:rPr>
              <a:t>QUESTIONS?</a:t>
            </a:r>
          </a:p>
        </p:txBody>
      </p:sp>
      <p:sp>
        <p:nvSpPr>
          <p:cNvPr id="3" name="TextBox 2"/>
          <p:cNvSpPr txBox="1"/>
          <p:nvPr/>
        </p:nvSpPr>
        <p:spPr>
          <a:xfrm>
            <a:off x="6832718" y="4723924"/>
            <a:ext cx="4434035" cy="1384995"/>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Vicki Von Loh</a:t>
            </a:r>
          </a:p>
          <a:p>
            <a:pPr algn="r"/>
            <a:r>
              <a:rPr lang="en-US" sz="2800" dirty="0">
                <a:latin typeface="Times New Roman" panose="02020603050405020304" pitchFamily="18" charset="0"/>
                <a:cs typeface="Times New Roman" panose="02020603050405020304" pitchFamily="18" charset="0"/>
              </a:rPr>
              <a:t>402-499-6836</a:t>
            </a:r>
          </a:p>
          <a:p>
            <a:pPr algn="r"/>
            <a:r>
              <a:rPr lang="en-US" sz="2800" dirty="0">
                <a:latin typeface="Times New Roman" panose="02020603050405020304" pitchFamily="18" charset="0"/>
                <a:cs typeface="Times New Roman" panose="02020603050405020304" pitchFamily="18" charset="0"/>
              </a:rPr>
              <a:t>vvonloh@gmail.com</a:t>
            </a:r>
          </a:p>
        </p:txBody>
      </p:sp>
    </p:spTree>
    <p:extLst>
      <p:ext uri="{BB962C8B-B14F-4D97-AF65-F5344CB8AC3E}">
        <p14:creationId xmlns:p14="http://schemas.microsoft.com/office/powerpoint/2010/main" val="26718957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8981" y="2378490"/>
            <a:ext cx="6049682" cy="2308324"/>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Presumptive Conditions due to Toxic Exposure Part 2 </a:t>
            </a:r>
          </a:p>
        </p:txBody>
      </p:sp>
      <p:sp>
        <p:nvSpPr>
          <p:cNvPr id="5" name="TextBox 4"/>
          <p:cNvSpPr txBox="1"/>
          <p:nvPr/>
        </p:nvSpPr>
        <p:spPr>
          <a:xfrm>
            <a:off x="7085267" y="5026546"/>
            <a:ext cx="4434035" cy="954107"/>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By Vicki Von Loh</a:t>
            </a:r>
          </a:p>
          <a:p>
            <a:pPr algn="r"/>
            <a:r>
              <a:rPr lang="en-US" sz="2800" dirty="0">
                <a:latin typeface="Times New Roman" panose="02020603050405020304" pitchFamily="18" charset="0"/>
                <a:cs typeface="Times New Roman" panose="02020603050405020304" pitchFamily="18" charset="0"/>
              </a:rPr>
              <a:t>November 2021</a:t>
            </a:r>
          </a:p>
        </p:txBody>
      </p:sp>
    </p:spTree>
    <p:extLst>
      <p:ext uri="{BB962C8B-B14F-4D97-AF65-F5344CB8AC3E}">
        <p14:creationId xmlns:p14="http://schemas.microsoft.com/office/powerpoint/2010/main" val="1509225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7AB0A0-8B7F-3E41-99C7-77BF3DF5DD5A}"/>
              </a:ext>
            </a:extLst>
          </p:cNvPr>
          <p:cNvSpPr>
            <a:spLocks noGrp="1"/>
          </p:cNvSpPr>
          <p:nvPr>
            <p:ph type="sldNum" sz="quarter" idx="10"/>
          </p:nvPr>
        </p:nvSpPr>
        <p:spPr/>
        <p:txBody>
          <a:bodyPr/>
          <a:lstStyle/>
          <a:p>
            <a:fld id="{60B18D57-13A5-4968-950D-8FEF41FA4399}" type="slidenum">
              <a:rPr lang="en-US" smtClean="0"/>
              <a:t>75</a:t>
            </a:fld>
            <a:endParaRPr lang="en-US" dirty="0"/>
          </a:p>
        </p:txBody>
      </p:sp>
      <p:sp>
        <p:nvSpPr>
          <p:cNvPr id="8" name="Title 2">
            <a:extLst>
              <a:ext uri="{FF2B5EF4-FFF2-40B4-BE49-F238E27FC236}">
                <a16:creationId xmlns:a16="http://schemas.microsoft.com/office/drawing/2014/main" id="{9D64AA22-81AF-7E46-8314-EB17349A6529}"/>
              </a:ext>
            </a:extLst>
          </p:cNvPr>
          <p:cNvSpPr txBox="1">
            <a:spLocks/>
          </p:cNvSpPr>
          <p:nvPr/>
        </p:nvSpPr>
        <p:spPr>
          <a:xfrm>
            <a:off x="3055779" y="2663037"/>
            <a:ext cx="6338048" cy="981732"/>
          </a:xfrm>
          <a:prstGeom prst="rect">
            <a:avLst/>
          </a:prstGeom>
        </p:spPr>
        <p:txBody>
          <a:bodyPr anchor="ct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n-US" sz="6000" b="0" dirty="0"/>
              <a:t>Other Possible </a:t>
            </a:r>
          </a:p>
          <a:p>
            <a:pPr algn="ctr"/>
            <a:r>
              <a:rPr lang="en-US" sz="6000" b="0" dirty="0"/>
              <a:t>Toxic Exposures</a:t>
            </a:r>
          </a:p>
        </p:txBody>
      </p:sp>
    </p:spTree>
    <p:extLst>
      <p:ext uri="{BB962C8B-B14F-4D97-AF65-F5344CB8AC3E}">
        <p14:creationId xmlns:p14="http://schemas.microsoft.com/office/powerpoint/2010/main" val="41595212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3964C8-C632-A948-A733-7E60367A72C9}"/>
              </a:ext>
            </a:extLst>
          </p:cNvPr>
          <p:cNvSpPr>
            <a:spLocks noGrp="1"/>
          </p:cNvSpPr>
          <p:nvPr>
            <p:ph type="title"/>
          </p:nvPr>
        </p:nvSpPr>
        <p:spPr>
          <a:xfrm>
            <a:off x="0" y="0"/>
            <a:ext cx="10515600" cy="1325563"/>
          </a:xfrm>
        </p:spPr>
        <p:txBody>
          <a:bodyPr/>
          <a:lstStyle/>
          <a:p>
            <a:r>
              <a:rPr lang="en-US" dirty="0"/>
              <a:t>Gulf War Registry</a:t>
            </a:r>
          </a:p>
        </p:txBody>
      </p:sp>
      <p:sp>
        <p:nvSpPr>
          <p:cNvPr id="2" name="Slide Number Placeholder 1">
            <a:extLst>
              <a:ext uri="{FF2B5EF4-FFF2-40B4-BE49-F238E27FC236}">
                <a16:creationId xmlns:a16="http://schemas.microsoft.com/office/drawing/2014/main" id="{2AC6367A-4CFF-DE43-A400-BB456E39EA65}"/>
              </a:ext>
            </a:extLst>
          </p:cNvPr>
          <p:cNvSpPr>
            <a:spLocks noGrp="1"/>
          </p:cNvSpPr>
          <p:nvPr>
            <p:ph type="sldNum" sz="quarter" idx="12"/>
          </p:nvPr>
        </p:nvSpPr>
        <p:spPr/>
        <p:txBody>
          <a:bodyPr/>
          <a:lstStyle/>
          <a:p>
            <a:fld id="{60B18D57-13A5-4968-950D-8FEF41FA4399}" type="slidenum">
              <a:rPr lang="en-US" smtClean="0"/>
              <a:t>76</a:t>
            </a:fld>
            <a:endParaRPr lang="en-US" dirty="0"/>
          </a:p>
        </p:txBody>
      </p:sp>
      <p:sp>
        <p:nvSpPr>
          <p:cNvPr id="5" name="TextBox 4">
            <a:extLst>
              <a:ext uri="{FF2B5EF4-FFF2-40B4-BE49-F238E27FC236}">
                <a16:creationId xmlns:a16="http://schemas.microsoft.com/office/drawing/2014/main" id="{5BF39151-9EB5-EC40-98F9-D59E77E54C0B}"/>
              </a:ext>
            </a:extLst>
          </p:cNvPr>
          <p:cNvSpPr txBox="1"/>
          <p:nvPr/>
        </p:nvSpPr>
        <p:spPr>
          <a:xfrm>
            <a:off x="644434" y="1435169"/>
            <a:ext cx="10964091" cy="3416320"/>
          </a:xfrm>
          <a:prstGeom prst="rect">
            <a:avLst/>
          </a:prstGeom>
          <a:noFill/>
        </p:spPr>
        <p:txBody>
          <a:bodyPr wrap="square">
            <a:spAutoFit/>
          </a:bodyPr>
          <a:lstStyle/>
          <a:p>
            <a:br>
              <a:rPr lang="en-US" sz="2400" dirty="0"/>
            </a:br>
            <a:r>
              <a:rPr lang="en-US" sz="2400" dirty="0">
                <a:solidFill>
                  <a:srgbClr val="2E2E2E"/>
                </a:solidFill>
                <a:latin typeface="Arial" panose="020B0604020202020204" pitchFamily="34" charset="0"/>
              </a:rPr>
              <a:t>VA’s Gulf War Registry Health Exam alerts Veterans to possible long-term health problems that may be related to environmental exposures during their military service. The registry data helps VA understand and respond to these health problems more effectively. </a:t>
            </a:r>
          </a:p>
          <a:p>
            <a:endParaRPr lang="en-US" sz="2400" dirty="0">
              <a:solidFill>
                <a:srgbClr val="2E2E2E"/>
              </a:solidFill>
              <a:latin typeface="Arial" panose="020B0604020202020204" pitchFamily="34" charset="0"/>
            </a:endParaRPr>
          </a:p>
          <a:p>
            <a:r>
              <a:rPr lang="en-US" sz="2400" dirty="0">
                <a:solidFill>
                  <a:srgbClr val="2E2E2E"/>
                </a:solidFill>
                <a:latin typeface="Arial" panose="020B0604020202020204" pitchFamily="34" charset="0"/>
              </a:rPr>
              <a:t>This comprehensive health exam includes an exposure and medical history, laboratory tests, and a physical exam. A VA health professional will discuss the results face-to-face with the Veteran and in a follow-up letter.</a:t>
            </a:r>
            <a:endParaRPr lang="en-US" sz="2400" dirty="0"/>
          </a:p>
        </p:txBody>
      </p:sp>
    </p:spTree>
    <p:extLst>
      <p:ext uri="{BB962C8B-B14F-4D97-AF65-F5344CB8AC3E}">
        <p14:creationId xmlns:p14="http://schemas.microsoft.com/office/powerpoint/2010/main" val="25760040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8DCD80-8069-B747-87FD-9BF5D9AC657E}"/>
              </a:ext>
            </a:extLst>
          </p:cNvPr>
          <p:cNvSpPr>
            <a:spLocks noGrp="1"/>
          </p:cNvSpPr>
          <p:nvPr>
            <p:ph type="title"/>
          </p:nvPr>
        </p:nvSpPr>
        <p:spPr>
          <a:xfrm>
            <a:off x="0" y="0"/>
            <a:ext cx="10515600" cy="1325563"/>
          </a:xfrm>
        </p:spPr>
        <p:txBody>
          <a:bodyPr/>
          <a:lstStyle/>
          <a:p>
            <a:r>
              <a:rPr lang="en-US" dirty="0"/>
              <a:t>Eligibility</a:t>
            </a:r>
          </a:p>
        </p:txBody>
      </p:sp>
      <p:sp>
        <p:nvSpPr>
          <p:cNvPr id="2" name="Slide Number Placeholder 1">
            <a:extLst>
              <a:ext uri="{FF2B5EF4-FFF2-40B4-BE49-F238E27FC236}">
                <a16:creationId xmlns:a16="http://schemas.microsoft.com/office/drawing/2014/main" id="{A87D5CF3-9F97-4148-802A-086649CCE63A}"/>
              </a:ext>
            </a:extLst>
          </p:cNvPr>
          <p:cNvSpPr>
            <a:spLocks noGrp="1"/>
          </p:cNvSpPr>
          <p:nvPr>
            <p:ph type="sldNum" sz="quarter" idx="12"/>
          </p:nvPr>
        </p:nvSpPr>
        <p:spPr/>
        <p:txBody>
          <a:bodyPr/>
          <a:lstStyle/>
          <a:p>
            <a:fld id="{60B18D57-13A5-4968-950D-8FEF41FA4399}" type="slidenum">
              <a:rPr lang="en-US" smtClean="0"/>
              <a:t>77</a:t>
            </a:fld>
            <a:endParaRPr lang="en-US" dirty="0"/>
          </a:p>
        </p:txBody>
      </p:sp>
      <p:sp>
        <p:nvSpPr>
          <p:cNvPr id="5" name="TextBox 4">
            <a:extLst>
              <a:ext uri="{FF2B5EF4-FFF2-40B4-BE49-F238E27FC236}">
                <a16:creationId xmlns:a16="http://schemas.microsoft.com/office/drawing/2014/main" id="{B779AFD6-D764-EC4D-8564-7041D367FBB7}"/>
              </a:ext>
            </a:extLst>
          </p:cNvPr>
          <p:cNvSpPr txBox="1"/>
          <p:nvPr/>
        </p:nvSpPr>
        <p:spPr>
          <a:xfrm>
            <a:off x="609600" y="2090172"/>
            <a:ext cx="10964091" cy="2062103"/>
          </a:xfrm>
          <a:prstGeom prst="rect">
            <a:avLst/>
          </a:prstGeom>
          <a:noFill/>
        </p:spPr>
        <p:txBody>
          <a:bodyPr wrap="square">
            <a:spAutoFit/>
          </a:bodyPr>
          <a:lstStyle/>
          <a:p>
            <a:r>
              <a:rPr lang="en-US" sz="3200" dirty="0">
                <a:solidFill>
                  <a:srgbClr val="2E2E2E"/>
                </a:solidFill>
                <a:latin typeface="Arial" panose="020B0604020202020204" pitchFamily="34" charset="0"/>
              </a:rPr>
              <a:t>Veterans who served in the Gulf during Operation Desert Shield, Operation Desert Storm, Operation Iraqi Freedom, or Operation New Dawn are eligible for the Gulf War Registry exam.</a:t>
            </a:r>
            <a:endParaRPr lang="en-US" sz="3200" dirty="0"/>
          </a:p>
        </p:txBody>
      </p:sp>
    </p:spTree>
    <p:extLst>
      <p:ext uri="{BB962C8B-B14F-4D97-AF65-F5344CB8AC3E}">
        <p14:creationId xmlns:p14="http://schemas.microsoft.com/office/powerpoint/2010/main" val="29005654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AAB4E9-220F-204C-9E60-0C56526A440B}"/>
              </a:ext>
            </a:extLst>
          </p:cNvPr>
          <p:cNvSpPr>
            <a:spLocks noGrp="1"/>
          </p:cNvSpPr>
          <p:nvPr>
            <p:ph type="title"/>
          </p:nvPr>
        </p:nvSpPr>
        <p:spPr>
          <a:xfrm>
            <a:off x="0" y="0"/>
            <a:ext cx="10515600" cy="1325563"/>
          </a:xfrm>
        </p:spPr>
        <p:txBody>
          <a:bodyPr/>
          <a:lstStyle/>
          <a:p>
            <a:r>
              <a:rPr lang="en-US" dirty="0"/>
              <a:t>Ionizing Radiation Registry</a:t>
            </a:r>
          </a:p>
        </p:txBody>
      </p:sp>
      <p:sp>
        <p:nvSpPr>
          <p:cNvPr id="2" name="Slide Number Placeholder 1">
            <a:extLst>
              <a:ext uri="{FF2B5EF4-FFF2-40B4-BE49-F238E27FC236}">
                <a16:creationId xmlns:a16="http://schemas.microsoft.com/office/drawing/2014/main" id="{E681F5DE-BD87-5245-A13D-E2F1C5F4FB17}"/>
              </a:ext>
            </a:extLst>
          </p:cNvPr>
          <p:cNvSpPr>
            <a:spLocks noGrp="1"/>
          </p:cNvSpPr>
          <p:nvPr>
            <p:ph type="sldNum" sz="quarter" idx="12"/>
          </p:nvPr>
        </p:nvSpPr>
        <p:spPr/>
        <p:txBody>
          <a:bodyPr/>
          <a:lstStyle/>
          <a:p>
            <a:fld id="{60B18D57-13A5-4968-950D-8FEF41FA4399}" type="slidenum">
              <a:rPr lang="en-US" smtClean="0"/>
              <a:t>78</a:t>
            </a:fld>
            <a:endParaRPr lang="en-US" dirty="0"/>
          </a:p>
        </p:txBody>
      </p:sp>
      <p:sp>
        <p:nvSpPr>
          <p:cNvPr id="5" name="TextBox 4">
            <a:extLst>
              <a:ext uri="{FF2B5EF4-FFF2-40B4-BE49-F238E27FC236}">
                <a16:creationId xmlns:a16="http://schemas.microsoft.com/office/drawing/2014/main" id="{851DC0A6-D791-7741-A64C-44F604F19EBD}"/>
              </a:ext>
            </a:extLst>
          </p:cNvPr>
          <p:cNvSpPr txBox="1"/>
          <p:nvPr/>
        </p:nvSpPr>
        <p:spPr>
          <a:xfrm>
            <a:off x="635726" y="1624302"/>
            <a:ext cx="10937965" cy="4401205"/>
          </a:xfrm>
          <a:prstGeom prst="rect">
            <a:avLst/>
          </a:prstGeom>
          <a:noFill/>
        </p:spPr>
        <p:txBody>
          <a:bodyPr wrap="square">
            <a:spAutoFit/>
          </a:bodyPr>
          <a:lstStyle/>
          <a:p>
            <a:r>
              <a:rPr lang="en-US" sz="2800" dirty="0">
                <a:solidFill>
                  <a:srgbClr val="2E2E2E"/>
                </a:solidFill>
                <a:latin typeface="Arial" panose="020B0604020202020204" pitchFamily="34" charset="0"/>
              </a:rPr>
              <a:t>VA’s Ionizing Radiation Registry health exam alerts Veterans to possible long-term health problems that may be related to ionizing radiation exposure during their military service. The registry data helps VA understand and respond to these health problems more effectively.</a:t>
            </a:r>
          </a:p>
          <a:p>
            <a:endParaRPr lang="en-US" sz="2800" dirty="0">
              <a:solidFill>
                <a:srgbClr val="2E2E2E"/>
              </a:solidFill>
              <a:latin typeface="Arial" panose="020B0604020202020204" pitchFamily="34" charset="0"/>
            </a:endParaRPr>
          </a:p>
          <a:p>
            <a:r>
              <a:rPr lang="en-US" sz="2800" dirty="0">
                <a:solidFill>
                  <a:srgbClr val="2E2E2E"/>
                </a:solidFill>
                <a:latin typeface="Arial" panose="020B0604020202020204" pitchFamily="34" charset="0"/>
              </a:rPr>
              <a:t>This comprehensive health exam includes an exposure and medical history, laboratory tests, and a physical exam. A VA health professional will discuss the results face-to-face with the Veteran and in a follow-up letter.</a:t>
            </a:r>
            <a:endParaRPr lang="en-US" sz="2400" dirty="0"/>
          </a:p>
        </p:txBody>
      </p:sp>
    </p:spTree>
    <p:extLst>
      <p:ext uri="{BB962C8B-B14F-4D97-AF65-F5344CB8AC3E}">
        <p14:creationId xmlns:p14="http://schemas.microsoft.com/office/powerpoint/2010/main" val="904045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3C8DFBF-AE50-E14C-A67F-D5037F7E1647}"/>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Ionizing Radiation Registry</a:t>
            </a:r>
            <a:br>
              <a:rPr lang="en-US" sz="4400" b="0" dirty="0">
                <a:latin typeface="+mj-lt"/>
              </a:rPr>
            </a:br>
            <a:r>
              <a:rPr lang="en-US" sz="4400" b="0" dirty="0">
                <a:latin typeface="+mj-lt"/>
              </a:rPr>
              <a:t>(continued)</a:t>
            </a:r>
          </a:p>
        </p:txBody>
      </p:sp>
      <p:sp>
        <p:nvSpPr>
          <p:cNvPr id="2" name="Slide Number Placeholder 1">
            <a:extLst>
              <a:ext uri="{FF2B5EF4-FFF2-40B4-BE49-F238E27FC236}">
                <a16:creationId xmlns:a16="http://schemas.microsoft.com/office/drawing/2014/main" id="{48FAA796-9F76-F94A-ADE8-1A60FC027A71}"/>
              </a:ext>
            </a:extLst>
          </p:cNvPr>
          <p:cNvSpPr>
            <a:spLocks noGrp="1"/>
          </p:cNvSpPr>
          <p:nvPr>
            <p:ph type="sldNum" sz="quarter" idx="12"/>
          </p:nvPr>
        </p:nvSpPr>
        <p:spPr/>
        <p:txBody>
          <a:bodyPr/>
          <a:lstStyle/>
          <a:p>
            <a:fld id="{60B18D57-13A5-4968-950D-8FEF41FA4399}" type="slidenum">
              <a:rPr lang="en-US" smtClean="0"/>
              <a:t>79</a:t>
            </a:fld>
            <a:endParaRPr lang="en-US" dirty="0"/>
          </a:p>
        </p:txBody>
      </p:sp>
      <p:sp>
        <p:nvSpPr>
          <p:cNvPr id="5" name="TextBox 4">
            <a:extLst>
              <a:ext uri="{FF2B5EF4-FFF2-40B4-BE49-F238E27FC236}">
                <a16:creationId xmlns:a16="http://schemas.microsoft.com/office/drawing/2014/main" id="{A6F50885-DBE0-1E4B-A82B-740B5C9D8569}"/>
              </a:ext>
            </a:extLst>
          </p:cNvPr>
          <p:cNvSpPr txBox="1"/>
          <p:nvPr/>
        </p:nvSpPr>
        <p:spPr>
          <a:xfrm>
            <a:off x="644434" y="1483559"/>
            <a:ext cx="10937966" cy="4524315"/>
          </a:xfrm>
          <a:prstGeom prst="rect">
            <a:avLst/>
          </a:prstGeom>
          <a:noFill/>
        </p:spPr>
        <p:txBody>
          <a:bodyPr wrap="square">
            <a:spAutoFit/>
          </a:bodyPr>
          <a:lstStyle/>
          <a:p>
            <a:pPr algn="l"/>
            <a:r>
              <a:rPr lang="en-US" sz="2400" dirty="0">
                <a:solidFill>
                  <a:srgbClr val="2E2E2E"/>
                </a:solidFill>
                <a:latin typeface="Arial" panose="020B0604020202020204" pitchFamily="34" charset="0"/>
              </a:rPr>
              <a:t>Veterans who meet any of the following criteria are eligible:</a:t>
            </a:r>
          </a:p>
          <a:p>
            <a:pPr algn="l"/>
            <a:endParaRPr lang="en-US" sz="2400" dirty="0">
              <a:solidFill>
                <a:srgbClr val="2E2E2E"/>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On-site participation in a test involving the atmospheric detonation of a nuclear device, whether or not the testing nation was the United States</a:t>
            </a:r>
          </a:p>
          <a:p>
            <a:pPr marL="342900" indent="-342900" algn="l">
              <a:buFont typeface="Arial" panose="020B0604020202020204" pitchFamily="34" charset="0"/>
              <a:buChar char="•"/>
            </a:pPr>
            <a:endParaRPr lang="en-US" sz="2400" dirty="0">
              <a:solidFill>
                <a:srgbClr val="444444"/>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Participation in the occupation of Hiroshima or Nagasaki from August 6, 1945 through July 1, 1946</a:t>
            </a:r>
          </a:p>
          <a:p>
            <a:pPr algn="l"/>
            <a:endParaRPr lang="en-US" sz="2400" dirty="0">
              <a:solidFill>
                <a:srgbClr val="444444"/>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Internment as a prisoner of war in Japan during World War II</a:t>
            </a:r>
          </a:p>
          <a:p>
            <a:pPr marL="342900" indent="-342900" algn="l">
              <a:buFont typeface="Arial" panose="020B0604020202020204" pitchFamily="34" charset="0"/>
              <a:buChar char="•"/>
            </a:pPr>
            <a:endParaRPr lang="en-US" sz="2400" dirty="0">
              <a:solidFill>
                <a:srgbClr val="444444"/>
              </a:solidFill>
              <a:latin typeface="Arial" panose="020B0604020202020204" pitchFamily="34" charset="0"/>
            </a:endParaRPr>
          </a:p>
          <a:p>
            <a:pPr marL="342900" indent="-342900" algn="l">
              <a:buFont typeface="Arial" panose="020B0604020202020204" pitchFamily="34" charset="0"/>
              <a:buChar char="•"/>
            </a:pPr>
            <a:r>
              <a:rPr lang="en-US" sz="2400" dirty="0">
                <a:solidFill>
                  <a:srgbClr val="444444"/>
                </a:solidFill>
                <a:latin typeface="Arial" panose="020B0604020202020204" pitchFamily="34" charset="0"/>
              </a:rPr>
              <a:t>Receipt of nasopharyngeal (NP)—nose and throat—radium irradiation treatments while in the active military, naval, or air service</a:t>
            </a:r>
          </a:p>
        </p:txBody>
      </p:sp>
    </p:spTree>
    <p:extLst>
      <p:ext uri="{BB962C8B-B14F-4D97-AF65-F5344CB8AC3E}">
        <p14:creationId xmlns:p14="http://schemas.microsoft.com/office/powerpoint/2010/main" val="3763808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FFA91BD-8B67-FC4D-A61C-2BC7E67B5AAE}"/>
              </a:ext>
            </a:extLst>
          </p:cNvPr>
          <p:cNvPicPr>
            <a:picLocks noGrp="1" noChangeAspect="1"/>
          </p:cNvPicPr>
          <p:nvPr>
            <p:ph sz="half" idx="1"/>
          </p:nvPr>
        </p:nvPicPr>
        <p:blipFill>
          <a:blip r:embed="rId2"/>
          <a:stretch>
            <a:fillRect/>
          </a:stretch>
        </p:blipFill>
        <p:spPr>
          <a:xfrm>
            <a:off x="1857500" y="1454332"/>
            <a:ext cx="3460624" cy="4791075"/>
          </a:xfrm>
          <a:prstGeom prst="rect">
            <a:avLst/>
          </a:prstGeom>
        </p:spPr>
      </p:pic>
      <p:pic>
        <p:nvPicPr>
          <p:cNvPr id="11" name="Content Placeholder 10">
            <a:extLst>
              <a:ext uri="{FF2B5EF4-FFF2-40B4-BE49-F238E27FC236}">
                <a16:creationId xmlns:a16="http://schemas.microsoft.com/office/drawing/2014/main" id="{9C07B8BB-E13B-4E47-BC81-6C518E9F8280}"/>
              </a:ext>
            </a:extLst>
          </p:cNvPr>
          <p:cNvPicPr>
            <a:picLocks noGrp="1" noChangeAspect="1"/>
          </p:cNvPicPr>
          <p:nvPr>
            <p:ph sz="half" idx="2"/>
          </p:nvPr>
        </p:nvPicPr>
        <p:blipFill>
          <a:blip r:embed="rId3"/>
          <a:stretch>
            <a:fillRect/>
          </a:stretch>
        </p:blipFill>
        <p:spPr>
          <a:xfrm>
            <a:off x="6326517" y="1457326"/>
            <a:ext cx="3558516" cy="4791075"/>
          </a:xfrm>
          <a:prstGeom prst="rect">
            <a:avLst/>
          </a:prstGeom>
        </p:spPr>
      </p:pic>
      <p:sp>
        <p:nvSpPr>
          <p:cNvPr id="2" name="Slide Number Placeholder 1">
            <a:extLst>
              <a:ext uri="{FF2B5EF4-FFF2-40B4-BE49-F238E27FC236}">
                <a16:creationId xmlns:a16="http://schemas.microsoft.com/office/drawing/2014/main" id="{15B00ECD-8152-3E47-A013-CB45CDE9A27A}"/>
              </a:ext>
            </a:extLst>
          </p:cNvPr>
          <p:cNvSpPr>
            <a:spLocks noGrp="1"/>
          </p:cNvSpPr>
          <p:nvPr>
            <p:ph type="sldNum" sz="quarter" idx="12"/>
          </p:nvPr>
        </p:nvSpPr>
        <p:spPr/>
        <p:txBody>
          <a:bodyPr/>
          <a:lstStyle/>
          <a:p>
            <a:fld id="{60B18D57-13A5-4968-950D-8FEF41FA4399}" type="slidenum">
              <a:rPr lang="en-US" smtClean="0"/>
              <a:t>8</a:t>
            </a:fld>
            <a:endParaRPr lang="en-US" dirty="0"/>
          </a:p>
        </p:txBody>
      </p:sp>
      <p:sp>
        <p:nvSpPr>
          <p:cNvPr id="6" name="Title 2">
            <a:extLst>
              <a:ext uri="{FF2B5EF4-FFF2-40B4-BE49-F238E27FC236}">
                <a16:creationId xmlns:a16="http://schemas.microsoft.com/office/drawing/2014/main" id="{A26C9740-5DC0-4EA5-B4ED-93299231E7A3}"/>
              </a:ext>
            </a:extLst>
          </p:cNvPr>
          <p:cNvSpPr>
            <a:spLocks noGrp="1"/>
          </p:cNvSpPr>
          <p:nvPr>
            <p:ph type="title"/>
          </p:nvPr>
        </p:nvSpPr>
        <p:spPr>
          <a:xfrm>
            <a:off x="0" y="-635"/>
            <a:ext cx="10515600" cy="1325563"/>
          </a:xfrm>
        </p:spPr>
        <p:txBody>
          <a:bodyPr/>
          <a:lstStyle/>
          <a:p>
            <a:r>
              <a:rPr lang="en-US" dirty="0"/>
              <a:t>Registry Examination (continued)</a:t>
            </a:r>
          </a:p>
        </p:txBody>
      </p:sp>
    </p:spTree>
    <p:extLst>
      <p:ext uri="{BB962C8B-B14F-4D97-AF65-F5344CB8AC3E}">
        <p14:creationId xmlns:p14="http://schemas.microsoft.com/office/powerpoint/2010/main" val="26802318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0302D9-249C-FE48-A0B7-F6D94B07A6BF}"/>
              </a:ext>
            </a:extLst>
          </p:cNvPr>
          <p:cNvSpPr>
            <a:spLocks noGrp="1"/>
          </p:cNvSpPr>
          <p:nvPr>
            <p:ph type="title"/>
          </p:nvPr>
        </p:nvSpPr>
        <p:spPr>
          <a:xfrm>
            <a:off x="0" y="0"/>
            <a:ext cx="10515600" cy="1325563"/>
          </a:xfrm>
        </p:spPr>
        <p:txBody>
          <a:bodyPr/>
          <a:lstStyle/>
          <a:p>
            <a:r>
              <a:rPr lang="en-US" dirty="0"/>
              <a:t>Ionizing Radiation Registry</a:t>
            </a:r>
            <a:br>
              <a:rPr lang="en-US" dirty="0"/>
            </a:br>
            <a:r>
              <a:rPr lang="en-US" dirty="0"/>
              <a:t>(continued)</a:t>
            </a:r>
          </a:p>
        </p:txBody>
      </p:sp>
      <p:sp>
        <p:nvSpPr>
          <p:cNvPr id="2" name="Slide Number Placeholder 1">
            <a:extLst>
              <a:ext uri="{FF2B5EF4-FFF2-40B4-BE49-F238E27FC236}">
                <a16:creationId xmlns:a16="http://schemas.microsoft.com/office/drawing/2014/main" id="{F2485FF9-16FD-A049-B7C7-A9306C661432}"/>
              </a:ext>
            </a:extLst>
          </p:cNvPr>
          <p:cNvSpPr>
            <a:spLocks noGrp="1"/>
          </p:cNvSpPr>
          <p:nvPr>
            <p:ph type="sldNum" sz="quarter" idx="12"/>
          </p:nvPr>
        </p:nvSpPr>
        <p:spPr/>
        <p:txBody>
          <a:bodyPr/>
          <a:lstStyle/>
          <a:p>
            <a:fld id="{60B18D57-13A5-4968-950D-8FEF41FA4399}" type="slidenum">
              <a:rPr lang="en-US" smtClean="0"/>
              <a:t>80</a:t>
            </a:fld>
            <a:endParaRPr lang="en-US" dirty="0"/>
          </a:p>
        </p:txBody>
      </p:sp>
      <p:sp>
        <p:nvSpPr>
          <p:cNvPr id="5" name="TextBox 4">
            <a:extLst>
              <a:ext uri="{FF2B5EF4-FFF2-40B4-BE49-F238E27FC236}">
                <a16:creationId xmlns:a16="http://schemas.microsoft.com/office/drawing/2014/main" id="{4E52A195-98D5-FE48-991E-706CEFDBD9DB}"/>
              </a:ext>
            </a:extLst>
          </p:cNvPr>
          <p:cNvSpPr txBox="1"/>
          <p:nvPr/>
        </p:nvSpPr>
        <p:spPr>
          <a:xfrm>
            <a:off x="627017" y="1720840"/>
            <a:ext cx="10972800" cy="3046988"/>
          </a:xfrm>
          <a:prstGeom prst="rect">
            <a:avLst/>
          </a:prstGeom>
          <a:noFill/>
        </p:spPr>
        <p:txBody>
          <a:bodyPr wrap="square">
            <a:spAutoFit/>
          </a:bodyPr>
          <a:lstStyle/>
          <a:p>
            <a:pPr algn="l">
              <a:buFont typeface="Arial" panose="020B0604020202020204" pitchFamily="34" charset="0"/>
              <a:buChar char="•"/>
            </a:pPr>
            <a:r>
              <a:rPr lang="en-US" sz="2400" dirty="0">
                <a:solidFill>
                  <a:srgbClr val="444444"/>
                </a:solidFill>
                <a:latin typeface="Arial" panose="020B0604020202020204" pitchFamily="34" charset="0"/>
              </a:rPr>
              <a:t>Involved in the following "radiation-risk activities":</a:t>
            </a:r>
          </a:p>
          <a:p>
            <a:pPr algn="l">
              <a:buFont typeface="Arial" panose="020B0604020202020204" pitchFamily="34" charset="0"/>
              <a:buChar char="•"/>
            </a:pPr>
            <a:endParaRPr lang="en-US" sz="2400" dirty="0">
              <a:solidFill>
                <a:srgbClr val="444444"/>
              </a:solidFill>
              <a:latin typeface="Arial" panose="020B0604020202020204" pitchFamily="34" charset="0"/>
            </a:endParaRPr>
          </a:p>
          <a:p>
            <a:pPr marL="742950" lvl="1" indent="-285750">
              <a:buFont typeface="Arial" panose="020B0604020202020204" pitchFamily="34" charset="0"/>
              <a:buChar char="•"/>
            </a:pPr>
            <a:r>
              <a:rPr lang="en-US" sz="2400" dirty="0">
                <a:solidFill>
                  <a:srgbClr val="444444"/>
                </a:solidFill>
                <a:latin typeface="Arial" panose="020B0604020202020204" pitchFamily="34" charset="0"/>
              </a:rPr>
              <a:t>Service at Department of Energy gaseous diffusion plants at Paducah, KY, Portsmouth, OH, or the K25 area at Oak Ridge, TN, for at least 250 days before February 1, 1992 under certain conditions</a:t>
            </a:r>
          </a:p>
          <a:p>
            <a:pPr marL="742950" lvl="1" indent="-285750">
              <a:buFont typeface="Arial" panose="020B0604020202020204" pitchFamily="34" charset="0"/>
              <a:buChar char="•"/>
            </a:pPr>
            <a:endParaRPr lang="en-US" sz="2400" dirty="0">
              <a:solidFill>
                <a:srgbClr val="444444"/>
              </a:solidFill>
              <a:latin typeface="Arial" panose="020B0604020202020204" pitchFamily="34" charset="0"/>
            </a:endParaRPr>
          </a:p>
          <a:p>
            <a:pPr marL="742950" lvl="1" indent="-285750">
              <a:buFont typeface="Arial" panose="020B0604020202020204" pitchFamily="34" charset="0"/>
              <a:buChar char="•"/>
            </a:pPr>
            <a:r>
              <a:rPr lang="en-US" sz="2400" dirty="0">
                <a:solidFill>
                  <a:srgbClr val="444444"/>
                </a:solidFill>
                <a:latin typeface="Arial" panose="020B0604020202020204" pitchFamily="34" charset="0"/>
              </a:rPr>
              <a:t>Proximity to "Longshot," "</a:t>
            </a:r>
            <a:r>
              <a:rPr lang="en-US" sz="2400" dirty="0" err="1">
                <a:solidFill>
                  <a:srgbClr val="444444"/>
                </a:solidFill>
                <a:latin typeface="Arial" panose="020B0604020202020204" pitchFamily="34" charset="0"/>
              </a:rPr>
              <a:t>Milrow</a:t>
            </a:r>
            <a:r>
              <a:rPr lang="en-US" sz="2400" dirty="0">
                <a:solidFill>
                  <a:srgbClr val="444444"/>
                </a:solidFill>
                <a:latin typeface="Arial" panose="020B0604020202020204" pitchFamily="34" charset="0"/>
              </a:rPr>
              <a:t>," or "Cannikin" underground nuclear tests at Amchitka Island, AK, before January 1, 1974</a:t>
            </a:r>
          </a:p>
        </p:txBody>
      </p:sp>
    </p:spTree>
    <p:extLst>
      <p:ext uri="{BB962C8B-B14F-4D97-AF65-F5344CB8AC3E}">
        <p14:creationId xmlns:p14="http://schemas.microsoft.com/office/powerpoint/2010/main" val="13006240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ECE8A-6E8C-C142-A408-A2A8F1FF72EE}"/>
              </a:ext>
            </a:extLst>
          </p:cNvPr>
          <p:cNvSpPr>
            <a:spLocks noGrp="1"/>
          </p:cNvSpPr>
          <p:nvPr>
            <p:ph type="title"/>
          </p:nvPr>
        </p:nvSpPr>
        <p:spPr>
          <a:xfrm>
            <a:off x="0" y="27411"/>
            <a:ext cx="10515600" cy="1325563"/>
          </a:xfrm>
        </p:spPr>
        <p:txBody>
          <a:bodyPr/>
          <a:lstStyle/>
          <a:p>
            <a:r>
              <a:rPr lang="en-US" dirty="0"/>
              <a:t>Depleted Uranium Followup Program</a:t>
            </a:r>
          </a:p>
        </p:txBody>
      </p:sp>
      <p:sp>
        <p:nvSpPr>
          <p:cNvPr id="2" name="Slide Number Placeholder 1">
            <a:extLst>
              <a:ext uri="{FF2B5EF4-FFF2-40B4-BE49-F238E27FC236}">
                <a16:creationId xmlns:a16="http://schemas.microsoft.com/office/drawing/2014/main" id="{8F0193A0-1E0E-D049-BD01-10041B2A20DF}"/>
              </a:ext>
            </a:extLst>
          </p:cNvPr>
          <p:cNvSpPr>
            <a:spLocks noGrp="1"/>
          </p:cNvSpPr>
          <p:nvPr>
            <p:ph type="sldNum" sz="quarter" idx="12"/>
          </p:nvPr>
        </p:nvSpPr>
        <p:spPr/>
        <p:txBody>
          <a:bodyPr/>
          <a:lstStyle/>
          <a:p>
            <a:fld id="{60B18D57-13A5-4968-950D-8FEF41FA4399}" type="slidenum">
              <a:rPr lang="en-US" smtClean="0"/>
              <a:t>81</a:t>
            </a:fld>
            <a:endParaRPr lang="en-US" dirty="0"/>
          </a:p>
        </p:txBody>
      </p:sp>
      <p:sp>
        <p:nvSpPr>
          <p:cNvPr id="5" name="TextBox 4">
            <a:extLst>
              <a:ext uri="{FF2B5EF4-FFF2-40B4-BE49-F238E27FC236}">
                <a16:creationId xmlns:a16="http://schemas.microsoft.com/office/drawing/2014/main" id="{FB32A15F-CF27-A749-9D64-6D32613C72A5}"/>
              </a:ext>
            </a:extLst>
          </p:cNvPr>
          <p:cNvSpPr txBox="1"/>
          <p:nvPr/>
        </p:nvSpPr>
        <p:spPr>
          <a:xfrm>
            <a:off x="600892" y="1932581"/>
            <a:ext cx="10955382" cy="2554545"/>
          </a:xfrm>
          <a:prstGeom prst="rect">
            <a:avLst/>
          </a:prstGeom>
          <a:noFill/>
        </p:spPr>
        <p:txBody>
          <a:bodyPr wrap="square">
            <a:spAutoFit/>
          </a:bodyPr>
          <a:lstStyle/>
          <a:p>
            <a:r>
              <a:rPr lang="en-US" sz="3200" dirty="0">
                <a:latin typeface="Arial" panose="020B0604020202020204" pitchFamily="34" charset="0"/>
              </a:rPr>
              <a:t>VA and the Department of Defense established the Depleted Uranium Follow-up Program at the Baltimore VA Medical Center to screen and monitor Veterans for health problems associated with exposure to depleted uranium (DU).</a:t>
            </a:r>
            <a:endParaRPr lang="en-US" sz="3200" dirty="0"/>
          </a:p>
        </p:txBody>
      </p:sp>
    </p:spTree>
    <p:extLst>
      <p:ext uri="{BB962C8B-B14F-4D97-AF65-F5344CB8AC3E}">
        <p14:creationId xmlns:p14="http://schemas.microsoft.com/office/powerpoint/2010/main" val="10000378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832B5-F148-F14D-9360-CA7DC02ADABC}"/>
              </a:ext>
            </a:extLst>
          </p:cNvPr>
          <p:cNvSpPr>
            <a:spLocks noGrp="1"/>
          </p:cNvSpPr>
          <p:nvPr>
            <p:ph type="title"/>
          </p:nvPr>
        </p:nvSpPr>
        <p:spPr>
          <a:xfrm>
            <a:off x="0" y="12117"/>
            <a:ext cx="10515600" cy="1325563"/>
          </a:xfrm>
        </p:spPr>
        <p:txBody>
          <a:bodyPr/>
          <a:lstStyle/>
          <a:p>
            <a:r>
              <a:rPr lang="en-US" dirty="0"/>
              <a:t>Eligibility</a:t>
            </a:r>
          </a:p>
        </p:txBody>
      </p:sp>
      <p:sp>
        <p:nvSpPr>
          <p:cNvPr id="2" name="Slide Number Placeholder 1">
            <a:extLst>
              <a:ext uri="{FF2B5EF4-FFF2-40B4-BE49-F238E27FC236}">
                <a16:creationId xmlns:a16="http://schemas.microsoft.com/office/drawing/2014/main" id="{F72A4785-06FB-8B4D-ABBB-564D4350BA95}"/>
              </a:ext>
            </a:extLst>
          </p:cNvPr>
          <p:cNvSpPr>
            <a:spLocks noGrp="1"/>
          </p:cNvSpPr>
          <p:nvPr>
            <p:ph type="sldNum" sz="quarter" idx="12"/>
          </p:nvPr>
        </p:nvSpPr>
        <p:spPr/>
        <p:txBody>
          <a:bodyPr/>
          <a:lstStyle/>
          <a:p>
            <a:fld id="{60B18D57-13A5-4968-950D-8FEF41FA4399}" type="slidenum">
              <a:rPr lang="en-US" smtClean="0"/>
              <a:t>82</a:t>
            </a:fld>
            <a:endParaRPr lang="en-US" dirty="0"/>
          </a:p>
        </p:txBody>
      </p:sp>
      <p:sp>
        <p:nvSpPr>
          <p:cNvPr id="5" name="TextBox 4">
            <a:extLst>
              <a:ext uri="{FF2B5EF4-FFF2-40B4-BE49-F238E27FC236}">
                <a16:creationId xmlns:a16="http://schemas.microsoft.com/office/drawing/2014/main" id="{3FDE6DB3-FC60-E448-8C1D-BA081874F8FC}"/>
              </a:ext>
            </a:extLst>
          </p:cNvPr>
          <p:cNvSpPr txBox="1"/>
          <p:nvPr/>
        </p:nvSpPr>
        <p:spPr>
          <a:xfrm>
            <a:off x="600891" y="1289454"/>
            <a:ext cx="10998926" cy="4893647"/>
          </a:xfrm>
          <a:prstGeom prst="rect">
            <a:avLst/>
          </a:prstGeom>
          <a:noFill/>
        </p:spPr>
        <p:txBody>
          <a:bodyPr wrap="square">
            <a:spAutoFit/>
          </a:bodyPr>
          <a:lstStyle/>
          <a:p>
            <a:pPr algn="l"/>
            <a:r>
              <a:rPr lang="en-US" sz="2400" dirty="0">
                <a:solidFill>
                  <a:srgbClr val="444444"/>
                </a:solidFill>
                <a:latin typeface="Arial" panose="020B0604020202020204" pitchFamily="34" charset="0"/>
              </a:rPr>
              <a:t>VA requires active duty service in any of the conflicts listed below to qualify for the DU Follow-up Program:</a:t>
            </a:r>
          </a:p>
          <a:p>
            <a:pPr lvl="2">
              <a:buFont typeface="Arial" panose="020B0604020202020204" pitchFamily="34" charset="0"/>
              <a:buChar char="•"/>
            </a:pPr>
            <a:r>
              <a:rPr lang="en-US" sz="2400" dirty="0">
                <a:solidFill>
                  <a:srgbClr val="444444"/>
                </a:solidFill>
                <a:latin typeface="Arial" panose="020B0604020202020204" pitchFamily="34" charset="0"/>
              </a:rPr>
              <a:t>Gulf War</a:t>
            </a:r>
          </a:p>
          <a:p>
            <a:pPr lvl="2">
              <a:buFont typeface="Arial" panose="020B0604020202020204" pitchFamily="34" charset="0"/>
              <a:buChar char="•"/>
            </a:pPr>
            <a:r>
              <a:rPr lang="en-US" sz="2400" dirty="0">
                <a:solidFill>
                  <a:srgbClr val="444444"/>
                </a:solidFill>
                <a:latin typeface="Arial" panose="020B0604020202020204" pitchFamily="34" charset="0"/>
              </a:rPr>
              <a:t>Bosnia</a:t>
            </a:r>
          </a:p>
          <a:p>
            <a:pPr lvl="2">
              <a:buFont typeface="Arial" panose="020B0604020202020204" pitchFamily="34" charset="0"/>
              <a:buChar char="•"/>
            </a:pPr>
            <a:r>
              <a:rPr lang="en-US" sz="2400" dirty="0">
                <a:solidFill>
                  <a:srgbClr val="444444"/>
                </a:solidFill>
                <a:latin typeface="Arial" panose="020B0604020202020204" pitchFamily="34" charset="0"/>
              </a:rPr>
              <a:t>Operation Enduring Freedom</a:t>
            </a:r>
          </a:p>
          <a:p>
            <a:pPr lvl="2">
              <a:buFont typeface="Arial" panose="020B0604020202020204" pitchFamily="34" charset="0"/>
              <a:buChar char="•"/>
            </a:pPr>
            <a:r>
              <a:rPr lang="en-US" sz="2400" dirty="0">
                <a:solidFill>
                  <a:srgbClr val="444444"/>
                </a:solidFill>
                <a:latin typeface="Arial" panose="020B0604020202020204" pitchFamily="34" charset="0"/>
              </a:rPr>
              <a:t>Operation Iraqi Freedom</a:t>
            </a:r>
          </a:p>
          <a:p>
            <a:pPr lvl="2">
              <a:buFont typeface="Arial" panose="020B0604020202020204" pitchFamily="34" charset="0"/>
              <a:buChar char="•"/>
            </a:pPr>
            <a:r>
              <a:rPr lang="en-US" sz="2400" dirty="0">
                <a:solidFill>
                  <a:srgbClr val="444444"/>
                </a:solidFill>
                <a:latin typeface="Arial" panose="020B0604020202020204" pitchFamily="34" charset="0"/>
              </a:rPr>
              <a:t>Operation New Dawn</a:t>
            </a:r>
          </a:p>
          <a:p>
            <a:pPr lvl="2">
              <a:buFont typeface="Arial" panose="020B0604020202020204" pitchFamily="34" charset="0"/>
              <a:buChar char="•"/>
            </a:pPr>
            <a:r>
              <a:rPr lang="en-US" sz="2400" dirty="0">
                <a:solidFill>
                  <a:srgbClr val="444444"/>
                </a:solidFill>
                <a:latin typeface="Arial" panose="020B0604020202020204" pitchFamily="34" charset="0"/>
              </a:rPr>
              <a:t>Service at </a:t>
            </a:r>
            <a:r>
              <a:rPr lang="en-US" sz="2400" dirty="0" err="1">
                <a:solidFill>
                  <a:srgbClr val="444444"/>
                </a:solidFill>
                <a:latin typeface="Arial" panose="020B0604020202020204" pitchFamily="34" charset="0"/>
              </a:rPr>
              <a:t>Karshi</a:t>
            </a:r>
            <a:r>
              <a:rPr lang="en-US" sz="2400" dirty="0">
                <a:solidFill>
                  <a:srgbClr val="444444"/>
                </a:solidFill>
                <a:latin typeface="Arial" panose="020B0604020202020204" pitchFamily="34" charset="0"/>
              </a:rPr>
              <a:t>-Khanabad Air Base (K-2)</a:t>
            </a:r>
          </a:p>
          <a:p>
            <a:pPr lvl="2">
              <a:buFont typeface="Arial" panose="020B0604020202020204" pitchFamily="34" charset="0"/>
              <a:buChar char="•"/>
            </a:pPr>
            <a:endParaRPr lang="en-US" sz="2400" dirty="0">
              <a:solidFill>
                <a:srgbClr val="444444"/>
              </a:solidFill>
              <a:latin typeface="Arial" panose="020B0604020202020204" pitchFamily="34" charset="0"/>
            </a:endParaRPr>
          </a:p>
          <a:p>
            <a:pPr algn="l"/>
            <a:r>
              <a:rPr lang="en-US" sz="2400" dirty="0">
                <a:solidFill>
                  <a:srgbClr val="444444"/>
                </a:solidFill>
                <a:latin typeface="Arial" panose="020B0604020202020204" pitchFamily="34" charset="0"/>
              </a:rPr>
              <a:t>The DU Follow-Up Program has two aspects: 1) for Veterans who were on or in vehicles hit with DU "friendly fire"; and 2) for rescuers entering burning vehicles, and those near burning vehicles; salvaging damaged vehicles; or near fires involving DU munitions.</a:t>
            </a:r>
          </a:p>
        </p:txBody>
      </p:sp>
    </p:spTree>
    <p:extLst>
      <p:ext uri="{BB962C8B-B14F-4D97-AF65-F5344CB8AC3E}">
        <p14:creationId xmlns:p14="http://schemas.microsoft.com/office/powerpoint/2010/main" val="4188191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B90368-2E14-6C4C-90AE-D35D2F7DB2A9}"/>
              </a:ext>
            </a:extLst>
          </p:cNvPr>
          <p:cNvSpPr>
            <a:spLocks noGrp="1"/>
          </p:cNvSpPr>
          <p:nvPr>
            <p:ph type="title"/>
          </p:nvPr>
        </p:nvSpPr>
        <p:spPr>
          <a:xfrm>
            <a:off x="0" y="26099"/>
            <a:ext cx="10515600" cy="1325563"/>
          </a:xfrm>
        </p:spPr>
        <p:txBody>
          <a:bodyPr/>
          <a:lstStyle/>
          <a:p>
            <a:r>
              <a:rPr lang="en-US" dirty="0"/>
              <a:t>Screening and Followup</a:t>
            </a:r>
          </a:p>
        </p:txBody>
      </p:sp>
      <p:sp>
        <p:nvSpPr>
          <p:cNvPr id="2" name="Slide Number Placeholder 1">
            <a:extLst>
              <a:ext uri="{FF2B5EF4-FFF2-40B4-BE49-F238E27FC236}">
                <a16:creationId xmlns:a16="http://schemas.microsoft.com/office/drawing/2014/main" id="{2A5E2753-F447-744D-9FA3-8AF8A11104AA}"/>
              </a:ext>
            </a:extLst>
          </p:cNvPr>
          <p:cNvSpPr>
            <a:spLocks noGrp="1"/>
          </p:cNvSpPr>
          <p:nvPr>
            <p:ph type="sldNum" sz="quarter" idx="12"/>
          </p:nvPr>
        </p:nvSpPr>
        <p:spPr/>
        <p:txBody>
          <a:bodyPr/>
          <a:lstStyle/>
          <a:p>
            <a:fld id="{60B18D57-13A5-4968-950D-8FEF41FA4399}" type="slidenum">
              <a:rPr lang="en-US" smtClean="0"/>
              <a:t>83</a:t>
            </a:fld>
            <a:endParaRPr lang="en-US" dirty="0"/>
          </a:p>
        </p:txBody>
      </p:sp>
      <p:sp>
        <p:nvSpPr>
          <p:cNvPr id="5" name="TextBox 4">
            <a:extLst>
              <a:ext uri="{FF2B5EF4-FFF2-40B4-BE49-F238E27FC236}">
                <a16:creationId xmlns:a16="http://schemas.microsoft.com/office/drawing/2014/main" id="{399DAB04-304C-F24C-8188-6266CA5F760E}"/>
              </a:ext>
            </a:extLst>
          </p:cNvPr>
          <p:cNvSpPr txBox="1"/>
          <p:nvPr/>
        </p:nvSpPr>
        <p:spPr>
          <a:xfrm>
            <a:off x="627017" y="1351662"/>
            <a:ext cx="10981509" cy="4893647"/>
          </a:xfrm>
          <a:prstGeom prst="rect">
            <a:avLst/>
          </a:prstGeom>
          <a:noFill/>
        </p:spPr>
        <p:txBody>
          <a:bodyPr wrap="square">
            <a:spAutoFit/>
          </a:bodyPr>
          <a:lstStyle/>
          <a:p>
            <a:pPr algn="l"/>
            <a:r>
              <a:rPr lang="en-US" sz="2400" dirty="0">
                <a:solidFill>
                  <a:srgbClr val="444444"/>
                </a:solidFill>
                <a:latin typeface="Arial" panose="020B0604020202020204" pitchFamily="34" charset="0"/>
              </a:rPr>
              <a:t>Most Veterans concerned about DU exposure during combat were not involved in friendly fire, but had a possible exposure inhaling DU. For these Veterans, VA offers a screening program that involves completing:</a:t>
            </a:r>
          </a:p>
          <a:p>
            <a:pPr marL="800100" lvl="1" indent="-342900">
              <a:buFont typeface="Arial" panose="020B0604020202020204" pitchFamily="34" charset="0"/>
              <a:buChar char="•"/>
            </a:pPr>
            <a:r>
              <a:rPr lang="en-US" sz="2400" dirty="0">
                <a:solidFill>
                  <a:srgbClr val="444444"/>
                </a:solidFill>
                <a:latin typeface="Arial" panose="020B0604020202020204" pitchFamily="34" charset="0"/>
              </a:rPr>
              <a:t>An exposure questionnaire</a:t>
            </a:r>
          </a:p>
          <a:p>
            <a:pPr marL="800100" lvl="1" indent="-342900">
              <a:buFont typeface="Arial" panose="020B0604020202020204" pitchFamily="34" charset="0"/>
              <a:buChar char="•"/>
            </a:pPr>
            <a:r>
              <a:rPr lang="en-US" sz="2400" dirty="0">
                <a:solidFill>
                  <a:srgbClr val="444444"/>
                </a:solidFill>
                <a:latin typeface="Arial" panose="020B0604020202020204" pitchFamily="34" charset="0"/>
              </a:rPr>
              <a:t>A spot urine collection test to measure DU</a:t>
            </a:r>
          </a:p>
          <a:p>
            <a:pPr algn="l"/>
            <a:endParaRPr lang="en-US" sz="2400" dirty="0">
              <a:solidFill>
                <a:srgbClr val="444444"/>
              </a:solidFill>
              <a:latin typeface="Arial" panose="020B0604020202020204" pitchFamily="34" charset="0"/>
            </a:endParaRPr>
          </a:p>
          <a:p>
            <a:pPr algn="l"/>
            <a:r>
              <a:rPr lang="en-US" sz="2400" dirty="0">
                <a:solidFill>
                  <a:srgbClr val="444444"/>
                </a:solidFill>
                <a:latin typeface="Arial" panose="020B0604020202020204" pitchFamily="34" charset="0"/>
              </a:rPr>
              <a:t>For Veterans exposed to DU from </a:t>
            </a:r>
            <a:r>
              <a:rPr lang="en-US" sz="2400" dirty="0">
                <a:solidFill>
                  <a:srgbClr val="0B6CB2"/>
                </a:solidFill>
                <a:latin typeface="Arial" panose="020B0604020202020204" pitchFamily="34" charset="0"/>
                <a:hlinkClick r:id="rId2"/>
              </a:rPr>
              <a:t>embedded fragments</a:t>
            </a:r>
            <a:r>
              <a:rPr lang="en-US" sz="2400" dirty="0">
                <a:solidFill>
                  <a:srgbClr val="444444"/>
                </a:solidFill>
                <a:latin typeface="Arial" panose="020B0604020202020204" pitchFamily="34" charset="0"/>
              </a:rPr>
              <a:t> or with DU-contaminated wounds from friendly fire, the Depleted Uranium Follow-up Program involves:</a:t>
            </a:r>
          </a:p>
          <a:p>
            <a:pPr marL="800100" lvl="1" indent="-342900">
              <a:buFont typeface="Arial" panose="020B0604020202020204" pitchFamily="34" charset="0"/>
              <a:buChar char="•"/>
            </a:pPr>
            <a:r>
              <a:rPr lang="en-US" sz="2400" dirty="0">
                <a:solidFill>
                  <a:srgbClr val="444444"/>
                </a:solidFill>
                <a:latin typeface="Arial" panose="020B0604020202020204" pitchFamily="34" charset="0"/>
              </a:rPr>
              <a:t>Detailed physical exams</a:t>
            </a:r>
          </a:p>
          <a:p>
            <a:pPr marL="800100" lvl="1" indent="-342900">
              <a:buFont typeface="Arial" panose="020B0604020202020204" pitchFamily="34" charset="0"/>
              <a:buChar char="•"/>
            </a:pPr>
            <a:r>
              <a:rPr lang="en-US" sz="2400" dirty="0">
                <a:solidFill>
                  <a:srgbClr val="444444"/>
                </a:solidFill>
                <a:latin typeface="Arial" panose="020B0604020202020204" pitchFamily="34" charset="0"/>
              </a:rPr>
              <a:t>Clinical tests of organ systems function</a:t>
            </a:r>
          </a:p>
          <a:p>
            <a:pPr marL="800100" lvl="1" indent="-342900">
              <a:buFont typeface="Arial" panose="020B0604020202020204" pitchFamily="34" charset="0"/>
              <a:buChar char="•"/>
            </a:pPr>
            <a:r>
              <a:rPr lang="en-US" sz="2400" dirty="0">
                <a:solidFill>
                  <a:srgbClr val="444444"/>
                </a:solidFill>
                <a:latin typeface="Arial" panose="020B0604020202020204" pitchFamily="34" charset="0"/>
              </a:rPr>
              <a:t>Recommendations for treatment, including surgical removal of embedded fragments in some cases</a:t>
            </a:r>
          </a:p>
        </p:txBody>
      </p:sp>
    </p:spTree>
    <p:extLst>
      <p:ext uri="{BB962C8B-B14F-4D97-AF65-F5344CB8AC3E}">
        <p14:creationId xmlns:p14="http://schemas.microsoft.com/office/powerpoint/2010/main" val="8056065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8270976-64FC-244D-BECD-1A7B0D47EFE2}"/>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Toxic Embedded Fragment</a:t>
            </a:r>
          </a:p>
        </p:txBody>
      </p:sp>
      <p:sp>
        <p:nvSpPr>
          <p:cNvPr id="2" name="Slide Number Placeholder 1">
            <a:extLst>
              <a:ext uri="{FF2B5EF4-FFF2-40B4-BE49-F238E27FC236}">
                <a16:creationId xmlns:a16="http://schemas.microsoft.com/office/drawing/2014/main" id="{941F19E3-CA8B-3842-B19F-2E7DE1629655}"/>
              </a:ext>
            </a:extLst>
          </p:cNvPr>
          <p:cNvSpPr>
            <a:spLocks noGrp="1"/>
          </p:cNvSpPr>
          <p:nvPr>
            <p:ph type="sldNum" sz="quarter" idx="12"/>
          </p:nvPr>
        </p:nvSpPr>
        <p:spPr/>
        <p:txBody>
          <a:bodyPr/>
          <a:lstStyle/>
          <a:p>
            <a:fld id="{60B18D57-13A5-4968-950D-8FEF41FA4399}" type="slidenum">
              <a:rPr lang="en-US" smtClean="0"/>
              <a:t>84</a:t>
            </a:fld>
            <a:endParaRPr lang="en-US" dirty="0"/>
          </a:p>
        </p:txBody>
      </p:sp>
      <p:sp>
        <p:nvSpPr>
          <p:cNvPr id="5" name="TextBox 4">
            <a:extLst>
              <a:ext uri="{FF2B5EF4-FFF2-40B4-BE49-F238E27FC236}">
                <a16:creationId xmlns:a16="http://schemas.microsoft.com/office/drawing/2014/main" id="{C6F595B6-6F4E-8B44-8EFD-F05B0C9D8BF8}"/>
              </a:ext>
            </a:extLst>
          </p:cNvPr>
          <p:cNvSpPr txBox="1"/>
          <p:nvPr/>
        </p:nvSpPr>
        <p:spPr>
          <a:xfrm>
            <a:off x="613954" y="1690688"/>
            <a:ext cx="10964091" cy="4154984"/>
          </a:xfrm>
          <a:prstGeom prst="rect">
            <a:avLst/>
          </a:prstGeom>
          <a:noFill/>
        </p:spPr>
        <p:txBody>
          <a:bodyPr wrap="square">
            <a:spAutoFit/>
          </a:bodyPr>
          <a:lstStyle/>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Some Veterans of Operation Enduring Freedom (OEF), Operation Iraqi Freedom (OIF), and Operation New Dawn (OND) have retained toxic embedded fragments in their bodies after blast injuries sustained during military service.</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These Veterans may be eligible for medical surveillance conducted by the</a:t>
            </a:r>
            <a:r>
              <a:rPr lang="en-US" sz="2400" dirty="0">
                <a:latin typeface="Arial" panose="020B0604020202020204" pitchFamily="34" charset="0"/>
              </a:rPr>
              <a:t> Toxic Embedded Fragment Surveillance Center at the Baltimore VA Medical Center.</a:t>
            </a:r>
          </a:p>
          <a:p>
            <a:pPr algn="l"/>
            <a:r>
              <a:rPr lang="en-US" sz="2400" dirty="0">
                <a:latin typeface="Arial" panose="020B0604020202020204" pitchFamily="34" charset="0"/>
              </a:rPr>
              <a:t>Shrapnel is a common term to describe the toxic fragments from improvised explosive devices (IEDs), bombs, mines and shells. Some of the fragments may contain depleted uranium.</a:t>
            </a:r>
          </a:p>
        </p:txBody>
      </p:sp>
    </p:spTree>
    <p:extLst>
      <p:ext uri="{BB962C8B-B14F-4D97-AF65-F5344CB8AC3E}">
        <p14:creationId xmlns:p14="http://schemas.microsoft.com/office/powerpoint/2010/main" val="29296820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17E2134-4CEE-6A48-9D31-75E64ED2F2E9}"/>
              </a:ext>
            </a:extLst>
          </p:cNvPr>
          <p:cNvSpPr txBox="1">
            <a:spLocks noGrp="1"/>
          </p:cNvSpPr>
          <p:nvPr>
            <p:ph type="title"/>
          </p:nvPr>
        </p:nvSpPr>
        <p:spPr>
          <a:xfrm>
            <a:off x="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Toxic Embedded Fragment</a:t>
            </a:r>
            <a:br>
              <a:rPr lang="en-US" sz="4400" b="0" dirty="0">
                <a:latin typeface="+mj-lt"/>
              </a:rPr>
            </a:br>
            <a:r>
              <a:rPr lang="en-US" sz="4400" b="0" dirty="0">
                <a:latin typeface="+mj-lt"/>
              </a:rPr>
              <a:t>(continued)</a:t>
            </a:r>
          </a:p>
        </p:txBody>
      </p:sp>
      <p:sp>
        <p:nvSpPr>
          <p:cNvPr id="2" name="Slide Number Placeholder 1">
            <a:extLst>
              <a:ext uri="{FF2B5EF4-FFF2-40B4-BE49-F238E27FC236}">
                <a16:creationId xmlns:a16="http://schemas.microsoft.com/office/drawing/2014/main" id="{24AD6B83-5604-0F4E-B9CF-AD4CC3FE57A7}"/>
              </a:ext>
            </a:extLst>
          </p:cNvPr>
          <p:cNvSpPr>
            <a:spLocks noGrp="1"/>
          </p:cNvSpPr>
          <p:nvPr>
            <p:ph type="sldNum" sz="quarter" idx="12"/>
          </p:nvPr>
        </p:nvSpPr>
        <p:spPr/>
        <p:txBody>
          <a:bodyPr/>
          <a:lstStyle/>
          <a:p>
            <a:fld id="{60B18D57-13A5-4968-950D-8FEF41FA4399}" type="slidenum">
              <a:rPr lang="en-US" smtClean="0"/>
              <a:t>85</a:t>
            </a:fld>
            <a:endParaRPr lang="en-US" dirty="0"/>
          </a:p>
        </p:txBody>
      </p:sp>
      <p:sp>
        <p:nvSpPr>
          <p:cNvPr id="5" name="TextBox 4">
            <a:extLst>
              <a:ext uri="{FF2B5EF4-FFF2-40B4-BE49-F238E27FC236}">
                <a16:creationId xmlns:a16="http://schemas.microsoft.com/office/drawing/2014/main" id="{01907DF3-0591-FA49-A0CE-7167793E86F2}"/>
              </a:ext>
            </a:extLst>
          </p:cNvPr>
          <p:cNvSpPr txBox="1"/>
          <p:nvPr/>
        </p:nvSpPr>
        <p:spPr>
          <a:xfrm>
            <a:off x="539931" y="1659285"/>
            <a:ext cx="10990217" cy="3539430"/>
          </a:xfrm>
          <a:prstGeom prst="rect">
            <a:avLst/>
          </a:prstGeom>
          <a:noFill/>
        </p:spPr>
        <p:txBody>
          <a:bodyPr wrap="square">
            <a:spAutoFit/>
          </a:bodyPr>
          <a:lstStyle/>
          <a:p>
            <a:pPr algn="l"/>
            <a:r>
              <a:rPr lang="en-US" sz="3200" dirty="0">
                <a:solidFill>
                  <a:srgbClr val="2E2E2E"/>
                </a:solidFill>
                <a:latin typeface="Arial" panose="020B0604020202020204" pitchFamily="34" charset="0"/>
              </a:rPr>
              <a:t>Although health problems caused by toxic embedded fragments are not fully understood, generally fragments are potentially harmful in two ways:</a:t>
            </a:r>
          </a:p>
          <a:p>
            <a:pPr algn="l"/>
            <a:endParaRPr lang="en-US" sz="3200" dirty="0">
              <a:solidFill>
                <a:srgbClr val="2E2E2E"/>
              </a:solidFill>
              <a:latin typeface="Arial" panose="020B0604020202020204" pitchFamily="34" charset="0"/>
            </a:endParaRPr>
          </a:p>
          <a:p>
            <a:pPr marL="342900" indent="-342900" algn="l">
              <a:buFont typeface="Arial" panose="020B0604020202020204" pitchFamily="34" charset="0"/>
              <a:buChar char="•"/>
            </a:pPr>
            <a:r>
              <a:rPr lang="en-US" sz="3200" dirty="0">
                <a:solidFill>
                  <a:srgbClr val="444444"/>
                </a:solidFill>
                <a:latin typeface="Arial" panose="020B0604020202020204" pitchFamily="34" charset="0"/>
              </a:rPr>
              <a:t>Injury at the site of the fragment</a:t>
            </a:r>
          </a:p>
          <a:p>
            <a:pPr marL="342900" indent="-342900" algn="l">
              <a:buFont typeface="Arial" panose="020B0604020202020204" pitchFamily="34" charset="0"/>
              <a:buChar char="•"/>
            </a:pPr>
            <a:r>
              <a:rPr lang="en-US" sz="3200" dirty="0">
                <a:solidFill>
                  <a:srgbClr val="444444"/>
                </a:solidFill>
                <a:latin typeface="Arial" panose="020B0604020202020204" pitchFamily="34" charset="0"/>
              </a:rPr>
              <a:t>Metal ions released from the fragment can travel through the bloodstream and affect other parts of the body</a:t>
            </a:r>
          </a:p>
        </p:txBody>
      </p:sp>
    </p:spTree>
    <p:extLst>
      <p:ext uri="{BB962C8B-B14F-4D97-AF65-F5344CB8AC3E}">
        <p14:creationId xmlns:p14="http://schemas.microsoft.com/office/powerpoint/2010/main" val="32049943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CEA1B-1423-F94B-B85B-A9E052066F42}"/>
              </a:ext>
            </a:extLst>
          </p:cNvPr>
          <p:cNvSpPr>
            <a:spLocks noGrp="1"/>
          </p:cNvSpPr>
          <p:nvPr>
            <p:ph type="title"/>
          </p:nvPr>
        </p:nvSpPr>
        <p:spPr>
          <a:xfrm>
            <a:off x="0" y="0"/>
            <a:ext cx="10515600" cy="1325563"/>
          </a:xfrm>
        </p:spPr>
        <p:txBody>
          <a:bodyPr/>
          <a:lstStyle/>
          <a:p>
            <a:r>
              <a:rPr lang="en-US" dirty="0"/>
              <a:t>Camp </a:t>
            </a:r>
            <a:r>
              <a:rPr lang="en-US" dirty="0" err="1"/>
              <a:t>Lejuene</a:t>
            </a:r>
            <a:r>
              <a:rPr lang="en-US" dirty="0"/>
              <a:t> Water</a:t>
            </a:r>
          </a:p>
        </p:txBody>
      </p:sp>
      <p:sp>
        <p:nvSpPr>
          <p:cNvPr id="2" name="Slide Number Placeholder 1">
            <a:extLst>
              <a:ext uri="{FF2B5EF4-FFF2-40B4-BE49-F238E27FC236}">
                <a16:creationId xmlns:a16="http://schemas.microsoft.com/office/drawing/2014/main" id="{E8EB54BA-6747-7D45-9BA2-C72FF670FF2B}"/>
              </a:ext>
            </a:extLst>
          </p:cNvPr>
          <p:cNvSpPr>
            <a:spLocks noGrp="1"/>
          </p:cNvSpPr>
          <p:nvPr>
            <p:ph type="sldNum" sz="quarter" idx="12"/>
          </p:nvPr>
        </p:nvSpPr>
        <p:spPr/>
        <p:txBody>
          <a:bodyPr/>
          <a:lstStyle/>
          <a:p>
            <a:fld id="{60B18D57-13A5-4968-950D-8FEF41FA4399}" type="slidenum">
              <a:rPr lang="en-US" smtClean="0"/>
              <a:t>86</a:t>
            </a:fld>
            <a:endParaRPr lang="en-US" dirty="0"/>
          </a:p>
        </p:txBody>
      </p:sp>
      <p:sp>
        <p:nvSpPr>
          <p:cNvPr id="5" name="TextBox 4">
            <a:extLst>
              <a:ext uri="{FF2B5EF4-FFF2-40B4-BE49-F238E27FC236}">
                <a16:creationId xmlns:a16="http://schemas.microsoft.com/office/drawing/2014/main" id="{CE9A6F93-1929-0E46-89D8-2CEE2A4CD2F0}"/>
              </a:ext>
            </a:extLst>
          </p:cNvPr>
          <p:cNvSpPr txBox="1"/>
          <p:nvPr/>
        </p:nvSpPr>
        <p:spPr>
          <a:xfrm>
            <a:off x="600890" y="1637357"/>
            <a:ext cx="10981509" cy="3785652"/>
          </a:xfrm>
          <a:prstGeom prst="rect">
            <a:avLst/>
          </a:prstGeom>
          <a:noFill/>
        </p:spPr>
        <p:txBody>
          <a:bodyPr wrap="square">
            <a:spAutoFit/>
          </a:bodyPr>
          <a:lstStyle/>
          <a:p>
            <a:pPr algn="l"/>
            <a:r>
              <a:rPr lang="en-US" sz="2400" dirty="0">
                <a:solidFill>
                  <a:srgbClr val="2E2E2E"/>
                </a:solidFill>
                <a:latin typeface="Arial" panose="020B0604020202020204" pitchFamily="34" charset="0"/>
              </a:rPr>
              <a:t>From the 1950s through the 1980s, people living or working at the U.S. Marine Corps Base Camp </a:t>
            </a:r>
            <a:r>
              <a:rPr lang="en-US" sz="2400" dirty="0" err="1">
                <a:solidFill>
                  <a:srgbClr val="2E2E2E"/>
                </a:solidFill>
                <a:latin typeface="Arial" panose="020B0604020202020204" pitchFamily="34" charset="0"/>
              </a:rPr>
              <a:t>Lejeune</a:t>
            </a:r>
            <a:r>
              <a:rPr lang="en-US" sz="2400" dirty="0">
                <a:solidFill>
                  <a:srgbClr val="2E2E2E"/>
                </a:solidFill>
                <a:latin typeface="Arial" panose="020B0604020202020204" pitchFamily="34" charset="0"/>
              </a:rPr>
              <a:t>, North Carolina, were potentially exposed to drinking water contaminated with industrial solvents, benzene, and other chemicals.</a:t>
            </a:r>
            <a:br>
              <a:rPr lang="en-US" sz="2400" dirty="0">
                <a:solidFill>
                  <a:srgbClr val="2E2E2E"/>
                </a:solidFill>
                <a:latin typeface="Arial" panose="020B0604020202020204" pitchFamily="34" charset="0"/>
              </a:rPr>
            </a:br>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As a part of the Caring for Camp </a:t>
            </a:r>
            <a:r>
              <a:rPr lang="en-US" sz="2400" dirty="0" err="1">
                <a:solidFill>
                  <a:srgbClr val="2E2E2E"/>
                </a:solidFill>
                <a:latin typeface="Arial" panose="020B0604020202020204" pitchFamily="34" charset="0"/>
              </a:rPr>
              <a:t>Lejeune</a:t>
            </a:r>
            <a:r>
              <a:rPr lang="en-US" sz="2400" dirty="0">
                <a:solidFill>
                  <a:srgbClr val="2E2E2E"/>
                </a:solidFill>
                <a:latin typeface="Arial" panose="020B0604020202020204" pitchFamily="34" charset="0"/>
              </a:rPr>
              <a:t> Families Act of 2012, qualifying Veterans can receive all their health care (except dental care) from VA if they served on active duty at Camp </a:t>
            </a:r>
            <a:r>
              <a:rPr lang="en-US" sz="2400" dirty="0" err="1">
                <a:solidFill>
                  <a:srgbClr val="2E2E2E"/>
                </a:solidFill>
                <a:latin typeface="Arial" panose="020B0604020202020204" pitchFamily="34" charset="0"/>
              </a:rPr>
              <a:t>Lejeune</a:t>
            </a:r>
            <a:r>
              <a:rPr lang="en-US" sz="2400" dirty="0">
                <a:solidFill>
                  <a:srgbClr val="2E2E2E"/>
                </a:solidFill>
                <a:latin typeface="Arial" panose="020B0604020202020204" pitchFamily="34" charset="0"/>
              </a:rPr>
              <a:t> for at least 30 days between August 1, 1953 and December 31, 1987, even if they don’t have a health condition that is presumed to be related to exposure.</a:t>
            </a:r>
          </a:p>
        </p:txBody>
      </p:sp>
    </p:spTree>
    <p:extLst>
      <p:ext uri="{BB962C8B-B14F-4D97-AF65-F5344CB8AC3E}">
        <p14:creationId xmlns:p14="http://schemas.microsoft.com/office/powerpoint/2010/main" val="2894257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CFF84071-95F9-5540-BECD-651F8DABF290}"/>
              </a:ext>
            </a:extLst>
          </p:cNvPr>
          <p:cNvSpPr txBox="1">
            <a:spLocks noGrp="1"/>
          </p:cNvSpPr>
          <p:nvPr>
            <p:ph type="title"/>
          </p:nvPr>
        </p:nvSpPr>
        <p:spPr>
          <a:xfrm>
            <a:off x="-720" y="0"/>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4400" b="0" dirty="0">
                <a:latin typeface="+mj-lt"/>
              </a:rPr>
              <a:t>Camp </a:t>
            </a:r>
            <a:r>
              <a:rPr lang="en-US" sz="4400" b="0" dirty="0" err="1">
                <a:latin typeface="+mj-lt"/>
              </a:rPr>
              <a:t>Lejuene</a:t>
            </a:r>
            <a:r>
              <a:rPr lang="en-US" sz="4400" b="0" dirty="0">
                <a:latin typeface="+mj-lt"/>
              </a:rPr>
              <a:t> Water</a:t>
            </a:r>
            <a:br>
              <a:rPr lang="en-US" sz="4400" b="0" dirty="0">
                <a:latin typeface="+mj-lt"/>
              </a:rPr>
            </a:br>
            <a:r>
              <a:rPr lang="en-US" sz="4400" b="0" dirty="0">
                <a:latin typeface="+mj-lt"/>
              </a:rPr>
              <a:t>(continued)</a:t>
            </a:r>
          </a:p>
        </p:txBody>
      </p:sp>
      <p:sp>
        <p:nvSpPr>
          <p:cNvPr id="2" name="Slide Number Placeholder 1">
            <a:extLst>
              <a:ext uri="{FF2B5EF4-FFF2-40B4-BE49-F238E27FC236}">
                <a16:creationId xmlns:a16="http://schemas.microsoft.com/office/drawing/2014/main" id="{32078981-9D6F-4442-9BF6-259D93415049}"/>
              </a:ext>
            </a:extLst>
          </p:cNvPr>
          <p:cNvSpPr>
            <a:spLocks noGrp="1"/>
          </p:cNvSpPr>
          <p:nvPr>
            <p:ph type="sldNum" sz="quarter" idx="12"/>
          </p:nvPr>
        </p:nvSpPr>
        <p:spPr/>
        <p:txBody>
          <a:bodyPr/>
          <a:lstStyle/>
          <a:p>
            <a:fld id="{60B18D57-13A5-4968-950D-8FEF41FA4399}" type="slidenum">
              <a:rPr lang="en-US" smtClean="0"/>
              <a:t>87</a:t>
            </a:fld>
            <a:endParaRPr lang="en-US" dirty="0"/>
          </a:p>
        </p:txBody>
      </p:sp>
      <p:sp>
        <p:nvSpPr>
          <p:cNvPr id="5" name="TextBox 4">
            <a:extLst>
              <a:ext uri="{FF2B5EF4-FFF2-40B4-BE49-F238E27FC236}">
                <a16:creationId xmlns:a16="http://schemas.microsoft.com/office/drawing/2014/main" id="{16EBDC45-27D9-CE4F-9FA8-73CCC0897014}"/>
              </a:ext>
            </a:extLst>
          </p:cNvPr>
          <p:cNvSpPr txBox="1"/>
          <p:nvPr/>
        </p:nvSpPr>
        <p:spPr>
          <a:xfrm>
            <a:off x="618309" y="1474120"/>
            <a:ext cx="10972800" cy="3785652"/>
          </a:xfrm>
          <a:prstGeom prst="rect">
            <a:avLst/>
          </a:prstGeom>
          <a:noFill/>
        </p:spPr>
        <p:txBody>
          <a:bodyPr wrap="square">
            <a:spAutoFit/>
          </a:bodyPr>
          <a:lstStyle/>
          <a:p>
            <a:pPr algn="l"/>
            <a:r>
              <a:rPr lang="en-US" sz="2400" dirty="0">
                <a:solidFill>
                  <a:srgbClr val="2E2E2E"/>
                </a:solidFill>
                <a:latin typeface="Arial" panose="020B0604020202020204" pitchFamily="34" charset="0"/>
              </a:rPr>
              <a:t>VA has established a presumptive service connection for Veterans, Reservists, and National Guard members exposed to contaminants in the water supply at Camp </a:t>
            </a:r>
            <a:r>
              <a:rPr lang="en-US" sz="2400" dirty="0" err="1">
                <a:solidFill>
                  <a:srgbClr val="2E2E2E"/>
                </a:solidFill>
                <a:latin typeface="Arial" panose="020B0604020202020204" pitchFamily="34" charset="0"/>
              </a:rPr>
              <a:t>Lejeune</a:t>
            </a:r>
            <a:r>
              <a:rPr lang="en-US" sz="2400" dirty="0">
                <a:solidFill>
                  <a:srgbClr val="2E2E2E"/>
                </a:solidFill>
                <a:latin typeface="Arial" panose="020B0604020202020204" pitchFamily="34" charset="0"/>
              </a:rPr>
              <a:t> from August 1, 1953 through December 31, 1987 who later developed one of the following eight diseases:</a:t>
            </a:r>
          </a:p>
          <a:p>
            <a:pPr algn="l"/>
            <a:endParaRPr lang="en-US" sz="2400" dirty="0">
              <a:solidFill>
                <a:srgbClr val="2E2E2E"/>
              </a:solidFill>
              <a:latin typeface="Arial" panose="020B0604020202020204" pitchFamily="34" charset="0"/>
            </a:endParaRPr>
          </a:p>
          <a:p>
            <a:pPr algn="l">
              <a:buFont typeface="Arial" panose="020B0604020202020204" pitchFamily="34" charset="0"/>
              <a:buChar char="•"/>
            </a:pPr>
            <a:r>
              <a:rPr lang="en-US" sz="2400" dirty="0">
                <a:solidFill>
                  <a:srgbClr val="444444"/>
                </a:solidFill>
                <a:latin typeface="Arial" panose="020B0604020202020204" pitchFamily="34" charset="0"/>
              </a:rPr>
              <a:t>Adult leukemia</a:t>
            </a:r>
          </a:p>
          <a:p>
            <a:pPr algn="l">
              <a:buFont typeface="Arial" panose="020B0604020202020204" pitchFamily="34" charset="0"/>
              <a:buChar char="•"/>
            </a:pPr>
            <a:r>
              <a:rPr lang="en-US" sz="2400" dirty="0">
                <a:solidFill>
                  <a:srgbClr val="444444"/>
                </a:solidFill>
                <a:latin typeface="Arial" panose="020B0604020202020204" pitchFamily="34" charset="0"/>
              </a:rPr>
              <a:t>Aplastic anemia and other </a:t>
            </a:r>
            <a:r>
              <a:rPr lang="en-US" sz="2400" dirty="0" err="1">
                <a:solidFill>
                  <a:srgbClr val="444444"/>
                </a:solidFill>
                <a:latin typeface="Arial" panose="020B0604020202020204" pitchFamily="34" charset="0"/>
              </a:rPr>
              <a:t>myelodysplastic</a:t>
            </a:r>
            <a:r>
              <a:rPr lang="en-US" sz="2400" dirty="0">
                <a:solidFill>
                  <a:srgbClr val="444444"/>
                </a:solidFill>
                <a:latin typeface="Arial" panose="020B0604020202020204" pitchFamily="34" charset="0"/>
              </a:rPr>
              <a:t> syndromes</a:t>
            </a:r>
          </a:p>
          <a:p>
            <a:pPr algn="l">
              <a:buFont typeface="Arial" panose="020B0604020202020204" pitchFamily="34" charset="0"/>
              <a:buChar char="•"/>
            </a:pPr>
            <a:r>
              <a:rPr lang="en-US" sz="2400" dirty="0">
                <a:solidFill>
                  <a:srgbClr val="444444"/>
                </a:solidFill>
                <a:latin typeface="Arial" panose="020B0604020202020204" pitchFamily="34" charset="0"/>
              </a:rPr>
              <a:t>Bladder cancer</a:t>
            </a:r>
          </a:p>
          <a:p>
            <a:pPr algn="l">
              <a:buFont typeface="Arial" panose="020B0604020202020204" pitchFamily="34" charset="0"/>
              <a:buChar char="•"/>
            </a:pPr>
            <a:r>
              <a:rPr lang="en-US" sz="2400" dirty="0">
                <a:solidFill>
                  <a:srgbClr val="444444"/>
                </a:solidFill>
                <a:latin typeface="Arial" panose="020B0604020202020204" pitchFamily="34" charset="0"/>
              </a:rPr>
              <a:t>Kidney cancer</a:t>
            </a:r>
          </a:p>
          <a:p>
            <a:pPr algn="l"/>
            <a:endParaRPr lang="en-US" sz="2400" dirty="0">
              <a:solidFill>
                <a:srgbClr val="2E2E2E"/>
              </a:solidFill>
              <a:latin typeface="Arial" panose="020B0604020202020204" pitchFamily="34" charset="0"/>
            </a:endParaRPr>
          </a:p>
        </p:txBody>
      </p:sp>
    </p:spTree>
    <p:extLst>
      <p:ext uri="{BB962C8B-B14F-4D97-AF65-F5344CB8AC3E}">
        <p14:creationId xmlns:p14="http://schemas.microsoft.com/office/powerpoint/2010/main" val="36212177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D9B59-3F71-3E4F-8FA6-3B734B3E3336}"/>
              </a:ext>
            </a:extLst>
          </p:cNvPr>
          <p:cNvSpPr>
            <a:spLocks noGrp="1"/>
          </p:cNvSpPr>
          <p:nvPr>
            <p:ph type="title"/>
          </p:nvPr>
        </p:nvSpPr>
        <p:spPr>
          <a:xfrm>
            <a:off x="0" y="0"/>
            <a:ext cx="10515600" cy="1325563"/>
          </a:xfrm>
        </p:spPr>
        <p:txBody>
          <a:bodyPr/>
          <a:lstStyle/>
          <a:p>
            <a:r>
              <a:rPr lang="en-US" dirty="0"/>
              <a:t>Camp </a:t>
            </a:r>
            <a:r>
              <a:rPr lang="en-US" dirty="0" err="1"/>
              <a:t>Lejuene</a:t>
            </a:r>
            <a:r>
              <a:rPr lang="en-US" dirty="0"/>
              <a:t> Water</a:t>
            </a:r>
            <a:br>
              <a:rPr lang="en-US" dirty="0"/>
            </a:br>
            <a:r>
              <a:rPr lang="en-US" dirty="0"/>
              <a:t>(continued)</a:t>
            </a:r>
          </a:p>
        </p:txBody>
      </p:sp>
      <p:sp>
        <p:nvSpPr>
          <p:cNvPr id="2" name="Slide Number Placeholder 1">
            <a:extLst>
              <a:ext uri="{FF2B5EF4-FFF2-40B4-BE49-F238E27FC236}">
                <a16:creationId xmlns:a16="http://schemas.microsoft.com/office/drawing/2014/main" id="{F877997E-EE61-3E4D-B944-015B339E5166}"/>
              </a:ext>
            </a:extLst>
          </p:cNvPr>
          <p:cNvSpPr>
            <a:spLocks noGrp="1"/>
          </p:cNvSpPr>
          <p:nvPr>
            <p:ph type="sldNum" sz="quarter" idx="12"/>
          </p:nvPr>
        </p:nvSpPr>
        <p:spPr/>
        <p:txBody>
          <a:bodyPr/>
          <a:lstStyle/>
          <a:p>
            <a:fld id="{60B18D57-13A5-4968-950D-8FEF41FA4399}" type="slidenum">
              <a:rPr lang="en-US" smtClean="0"/>
              <a:t>88</a:t>
            </a:fld>
            <a:endParaRPr lang="en-US" dirty="0"/>
          </a:p>
        </p:txBody>
      </p:sp>
      <p:sp>
        <p:nvSpPr>
          <p:cNvPr id="5" name="TextBox 4">
            <a:extLst>
              <a:ext uri="{FF2B5EF4-FFF2-40B4-BE49-F238E27FC236}">
                <a16:creationId xmlns:a16="http://schemas.microsoft.com/office/drawing/2014/main" id="{F1FEE605-7224-0C42-AC81-675993415775}"/>
              </a:ext>
            </a:extLst>
          </p:cNvPr>
          <p:cNvSpPr txBox="1"/>
          <p:nvPr/>
        </p:nvSpPr>
        <p:spPr>
          <a:xfrm>
            <a:off x="592183" y="1737517"/>
            <a:ext cx="10981508" cy="3416320"/>
          </a:xfrm>
          <a:prstGeom prst="rect">
            <a:avLst/>
          </a:prstGeom>
          <a:noFill/>
        </p:spPr>
        <p:txBody>
          <a:bodyPr wrap="square">
            <a:spAutoFit/>
          </a:bodyPr>
          <a:lstStyle/>
          <a:p>
            <a:pPr algn="l">
              <a:buFont typeface="Arial" panose="020B0604020202020204" pitchFamily="34" charset="0"/>
              <a:buChar char="•"/>
            </a:pPr>
            <a:r>
              <a:rPr lang="en-US" sz="2400" dirty="0">
                <a:solidFill>
                  <a:srgbClr val="444444"/>
                </a:solidFill>
                <a:latin typeface="Arial" panose="020B0604020202020204" pitchFamily="34" charset="0"/>
              </a:rPr>
              <a:t>Liver Cancer</a:t>
            </a:r>
          </a:p>
          <a:p>
            <a:pPr algn="l">
              <a:buFont typeface="Arial" panose="020B0604020202020204" pitchFamily="34" charset="0"/>
              <a:buChar char="•"/>
            </a:pPr>
            <a:r>
              <a:rPr lang="en-US" sz="2400" dirty="0">
                <a:solidFill>
                  <a:srgbClr val="444444"/>
                </a:solidFill>
                <a:latin typeface="Arial" panose="020B0604020202020204" pitchFamily="34" charset="0"/>
              </a:rPr>
              <a:t>Multiple myeloma</a:t>
            </a:r>
          </a:p>
          <a:p>
            <a:pPr algn="l">
              <a:buFont typeface="Arial" panose="020B0604020202020204" pitchFamily="34" charset="0"/>
              <a:buChar char="•"/>
            </a:pPr>
            <a:r>
              <a:rPr lang="en-US" sz="2400" dirty="0">
                <a:solidFill>
                  <a:srgbClr val="444444"/>
                </a:solidFill>
                <a:latin typeface="Arial" panose="020B0604020202020204" pitchFamily="34" charset="0"/>
              </a:rPr>
              <a:t>Non-Hodgkin's lymphoma</a:t>
            </a:r>
          </a:p>
          <a:p>
            <a:pPr algn="l">
              <a:buFont typeface="Arial" panose="020B0604020202020204" pitchFamily="34" charset="0"/>
              <a:buChar char="•"/>
            </a:pPr>
            <a:r>
              <a:rPr lang="en-US" sz="2400" dirty="0">
                <a:solidFill>
                  <a:srgbClr val="444444"/>
                </a:solidFill>
                <a:latin typeface="Arial" panose="020B0604020202020204" pitchFamily="34" charset="0"/>
              </a:rPr>
              <a:t>Parkinson's disease</a:t>
            </a:r>
          </a:p>
          <a:p>
            <a:pPr algn="l">
              <a:buFont typeface="Arial" panose="020B0604020202020204" pitchFamily="34" charset="0"/>
              <a:buChar char="•"/>
            </a:pPr>
            <a:endParaRPr lang="en-US" sz="2400" dirty="0">
              <a:solidFill>
                <a:srgbClr val="444444"/>
              </a:solidFill>
              <a:latin typeface="Arial" panose="020B0604020202020204" pitchFamily="34" charset="0"/>
            </a:endParaRPr>
          </a:p>
          <a:p>
            <a:pPr algn="l"/>
            <a:r>
              <a:rPr lang="en-US" sz="2400" dirty="0">
                <a:solidFill>
                  <a:srgbClr val="2E2E2E"/>
                </a:solidFill>
                <a:latin typeface="Arial" panose="020B0604020202020204" pitchFamily="34" charset="0"/>
              </a:rPr>
              <a:t>Presently, these conditions are the only ones for which there is sufficient scientific and medical evidence to support the creation of presumptions; however, VA will continue to review relevant information as it becomes available.</a:t>
            </a:r>
          </a:p>
        </p:txBody>
      </p:sp>
    </p:spTree>
    <p:extLst>
      <p:ext uri="{BB962C8B-B14F-4D97-AF65-F5344CB8AC3E}">
        <p14:creationId xmlns:p14="http://schemas.microsoft.com/office/powerpoint/2010/main" val="38714047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F2EB8-32FB-1143-A246-76A3BB0123FF}"/>
              </a:ext>
            </a:extLst>
          </p:cNvPr>
          <p:cNvSpPr>
            <a:spLocks noGrp="1"/>
          </p:cNvSpPr>
          <p:nvPr>
            <p:ph type="title"/>
          </p:nvPr>
        </p:nvSpPr>
        <p:spPr>
          <a:xfrm>
            <a:off x="0" y="0"/>
            <a:ext cx="10515600" cy="1325563"/>
          </a:xfrm>
        </p:spPr>
        <p:txBody>
          <a:bodyPr/>
          <a:lstStyle/>
          <a:p>
            <a:r>
              <a:rPr lang="en-US" dirty="0" err="1"/>
              <a:t>Qurmat</a:t>
            </a:r>
            <a:r>
              <a:rPr lang="en-US" dirty="0"/>
              <a:t> Ali Water Treatment Plant</a:t>
            </a:r>
          </a:p>
        </p:txBody>
      </p:sp>
      <p:sp>
        <p:nvSpPr>
          <p:cNvPr id="2" name="Slide Number Placeholder 1">
            <a:extLst>
              <a:ext uri="{FF2B5EF4-FFF2-40B4-BE49-F238E27FC236}">
                <a16:creationId xmlns:a16="http://schemas.microsoft.com/office/drawing/2014/main" id="{2C96762B-91EF-574D-9575-7F23FB7702C2}"/>
              </a:ext>
            </a:extLst>
          </p:cNvPr>
          <p:cNvSpPr>
            <a:spLocks noGrp="1"/>
          </p:cNvSpPr>
          <p:nvPr>
            <p:ph type="sldNum" sz="quarter" idx="12"/>
          </p:nvPr>
        </p:nvSpPr>
        <p:spPr/>
        <p:txBody>
          <a:bodyPr/>
          <a:lstStyle/>
          <a:p>
            <a:fld id="{60B18D57-13A5-4968-950D-8FEF41FA4399}" type="slidenum">
              <a:rPr lang="en-US" smtClean="0"/>
              <a:t>89</a:t>
            </a:fld>
            <a:endParaRPr lang="en-US" dirty="0"/>
          </a:p>
        </p:txBody>
      </p:sp>
      <p:sp>
        <p:nvSpPr>
          <p:cNvPr id="5" name="TextBox 4">
            <a:extLst>
              <a:ext uri="{FF2B5EF4-FFF2-40B4-BE49-F238E27FC236}">
                <a16:creationId xmlns:a16="http://schemas.microsoft.com/office/drawing/2014/main" id="{B7485B40-EE6A-FF45-A9C1-CF9834FBE109}"/>
              </a:ext>
            </a:extLst>
          </p:cNvPr>
          <p:cNvSpPr txBox="1"/>
          <p:nvPr/>
        </p:nvSpPr>
        <p:spPr>
          <a:xfrm>
            <a:off x="583474" y="1462704"/>
            <a:ext cx="10998926" cy="3416320"/>
          </a:xfrm>
          <a:prstGeom prst="rect">
            <a:avLst/>
          </a:prstGeom>
          <a:noFill/>
        </p:spPr>
        <p:txBody>
          <a:bodyPr wrap="square">
            <a:spAutoFit/>
          </a:bodyPr>
          <a:lstStyle/>
          <a:p>
            <a:pPr algn="l"/>
            <a:r>
              <a:rPr lang="en-US" sz="2400" dirty="0">
                <a:solidFill>
                  <a:srgbClr val="2E2E2E"/>
                </a:solidFill>
                <a:latin typeface="Arial" panose="020B0604020202020204" pitchFamily="34" charset="0"/>
              </a:rPr>
              <a:t>During the spring and summer of 2003, about 830 Service members guarded a water treatment facility in the </a:t>
            </a:r>
            <a:r>
              <a:rPr lang="en-US" sz="2400" dirty="0" err="1">
                <a:solidFill>
                  <a:srgbClr val="2E2E2E"/>
                </a:solidFill>
                <a:latin typeface="Arial" panose="020B0604020202020204" pitchFamily="34" charset="0"/>
              </a:rPr>
              <a:t>Basrah</a:t>
            </a:r>
            <a:r>
              <a:rPr lang="en-US" sz="2400" dirty="0">
                <a:solidFill>
                  <a:srgbClr val="2E2E2E"/>
                </a:solidFill>
                <a:latin typeface="Arial" panose="020B0604020202020204" pitchFamily="34" charset="0"/>
              </a:rPr>
              <a:t> oil fields at </a:t>
            </a:r>
            <a:r>
              <a:rPr lang="en-US" sz="2400" dirty="0" err="1">
                <a:solidFill>
                  <a:srgbClr val="2E2E2E"/>
                </a:solidFill>
                <a:latin typeface="Arial" panose="020B0604020202020204" pitchFamily="34" charset="0"/>
              </a:rPr>
              <a:t>Qarmat</a:t>
            </a:r>
            <a:r>
              <a:rPr lang="en-US" sz="2400" dirty="0">
                <a:solidFill>
                  <a:srgbClr val="2E2E2E"/>
                </a:solidFill>
                <a:latin typeface="Arial" panose="020B0604020202020204" pitchFamily="34" charset="0"/>
              </a:rPr>
              <a:t> Ali, Iraq. Service members included National Guard, Reserve, and active duty soldiers. Many of the Guard/Reserve members were from Indiana, South Carolina, West Virginia, and Oregon.</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This facility was contaminated with sodium dichromate dust, which is a source of hexavalent chromium, a chemical that is known to cause cancer.</a:t>
            </a:r>
          </a:p>
          <a:p>
            <a:pPr algn="l"/>
            <a:endParaRPr lang="en-US" sz="2400" dirty="0">
              <a:solidFill>
                <a:srgbClr val="2E2E2E"/>
              </a:solidFill>
              <a:latin typeface="Arial" panose="020B0604020202020204" pitchFamily="34" charset="0"/>
            </a:endParaRPr>
          </a:p>
        </p:txBody>
      </p:sp>
    </p:spTree>
    <p:extLst>
      <p:ext uri="{BB962C8B-B14F-4D97-AF65-F5344CB8AC3E}">
        <p14:creationId xmlns:p14="http://schemas.microsoft.com/office/powerpoint/2010/main" val="121816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9DEBD8-00EE-BF4C-99D8-4BB9933A2FC3}"/>
              </a:ext>
            </a:extLst>
          </p:cNvPr>
          <p:cNvPicPr>
            <a:picLocks noGrp="1" noChangeAspect="1"/>
          </p:cNvPicPr>
          <p:nvPr>
            <p:ph idx="1"/>
          </p:nvPr>
        </p:nvPicPr>
        <p:blipFill>
          <a:blip r:embed="rId2"/>
          <a:stretch>
            <a:fillRect/>
          </a:stretch>
        </p:blipFill>
        <p:spPr>
          <a:xfrm>
            <a:off x="3679286" y="1489637"/>
            <a:ext cx="5081535" cy="5067764"/>
          </a:xfrm>
          <a:prstGeom prst="rect">
            <a:avLst/>
          </a:prstGeom>
        </p:spPr>
      </p:pic>
      <p:sp>
        <p:nvSpPr>
          <p:cNvPr id="2" name="Slide Number Placeholder 1">
            <a:extLst>
              <a:ext uri="{FF2B5EF4-FFF2-40B4-BE49-F238E27FC236}">
                <a16:creationId xmlns:a16="http://schemas.microsoft.com/office/drawing/2014/main" id="{B0B67F6D-20D7-6C44-B734-B2A41520CF0D}"/>
              </a:ext>
            </a:extLst>
          </p:cNvPr>
          <p:cNvSpPr>
            <a:spLocks noGrp="1"/>
          </p:cNvSpPr>
          <p:nvPr>
            <p:ph type="sldNum" sz="quarter" idx="12"/>
          </p:nvPr>
        </p:nvSpPr>
        <p:spPr/>
        <p:txBody>
          <a:bodyPr/>
          <a:lstStyle/>
          <a:p>
            <a:fld id="{60B18D57-13A5-4968-950D-8FEF41FA4399}" type="slidenum">
              <a:rPr lang="en-US" smtClean="0"/>
              <a:t>9</a:t>
            </a:fld>
            <a:endParaRPr lang="en-US" dirty="0"/>
          </a:p>
        </p:txBody>
      </p:sp>
      <p:sp>
        <p:nvSpPr>
          <p:cNvPr id="8" name="Title 2">
            <a:extLst>
              <a:ext uri="{FF2B5EF4-FFF2-40B4-BE49-F238E27FC236}">
                <a16:creationId xmlns:a16="http://schemas.microsoft.com/office/drawing/2014/main" id="{5F7F79CE-C06D-4868-A0E1-94C4380AE266}"/>
              </a:ext>
            </a:extLst>
          </p:cNvPr>
          <p:cNvSpPr>
            <a:spLocks noGrp="1"/>
          </p:cNvSpPr>
          <p:nvPr>
            <p:ph type="title"/>
          </p:nvPr>
        </p:nvSpPr>
        <p:spPr>
          <a:xfrm>
            <a:off x="0" y="-635"/>
            <a:ext cx="10515600" cy="1325563"/>
          </a:xfrm>
        </p:spPr>
        <p:txBody>
          <a:bodyPr/>
          <a:lstStyle/>
          <a:p>
            <a:r>
              <a:rPr lang="en-US" dirty="0"/>
              <a:t>Registry Examination (continued)</a:t>
            </a:r>
          </a:p>
        </p:txBody>
      </p:sp>
    </p:spTree>
    <p:extLst>
      <p:ext uri="{BB962C8B-B14F-4D97-AF65-F5344CB8AC3E}">
        <p14:creationId xmlns:p14="http://schemas.microsoft.com/office/powerpoint/2010/main" val="3050911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233CA0-EFCD-724C-B30B-C0F13B938FEC}"/>
              </a:ext>
            </a:extLst>
          </p:cNvPr>
          <p:cNvSpPr>
            <a:spLocks noGrp="1"/>
          </p:cNvSpPr>
          <p:nvPr>
            <p:ph type="sldNum" sz="quarter" idx="12"/>
          </p:nvPr>
        </p:nvSpPr>
        <p:spPr/>
        <p:txBody>
          <a:bodyPr/>
          <a:lstStyle/>
          <a:p>
            <a:fld id="{60B18D57-13A5-4968-950D-8FEF41FA4399}" type="slidenum">
              <a:rPr lang="en-US" smtClean="0"/>
              <a:t>90</a:t>
            </a:fld>
            <a:endParaRPr lang="en-US" dirty="0"/>
          </a:p>
        </p:txBody>
      </p:sp>
      <p:sp>
        <p:nvSpPr>
          <p:cNvPr id="5" name="TextBox 4">
            <a:extLst>
              <a:ext uri="{FF2B5EF4-FFF2-40B4-BE49-F238E27FC236}">
                <a16:creationId xmlns:a16="http://schemas.microsoft.com/office/drawing/2014/main" id="{96DD2146-AA26-9B44-AFC7-26E7DCC2B5F8}"/>
              </a:ext>
            </a:extLst>
          </p:cNvPr>
          <p:cNvSpPr txBox="1"/>
          <p:nvPr/>
        </p:nvSpPr>
        <p:spPr>
          <a:xfrm>
            <a:off x="609600" y="1794794"/>
            <a:ext cx="10981509" cy="3046988"/>
          </a:xfrm>
          <a:prstGeom prst="rect">
            <a:avLst/>
          </a:prstGeom>
          <a:noFill/>
        </p:spPr>
        <p:txBody>
          <a:bodyPr wrap="square">
            <a:spAutoFit/>
          </a:bodyPr>
          <a:lstStyle/>
          <a:p>
            <a:pPr algn="l"/>
            <a:r>
              <a:rPr lang="en-US" sz="2400" dirty="0">
                <a:solidFill>
                  <a:srgbClr val="2E2E2E"/>
                </a:solidFill>
                <a:latin typeface="Arial" panose="020B0604020202020204" pitchFamily="34" charset="0"/>
              </a:rPr>
              <a:t>The chemical was used as an anti-corrosion agent by previous workers at the plant and was found on the ground after bags of the chemical were opened at the site. Those Service members assigned to the </a:t>
            </a:r>
            <a:r>
              <a:rPr lang="en-US" sz="2400" dirty="0" err="1">
                <a:solidFill>
                  <a:srgbClr val="2E2E2E"/>
                </a:solidFill>
                <a:latin typeface="Arial" panose="020B0604020202020204" pitchFamily="34" charset="0"/>
              </a:rPr>
              <a:t>Qarmat</a:t>
            </a:r>
            <a:r>
              <a:rPr lang="en-US" sz="2400" dirty="0">
                <a:solidFill>
                  <a:srgbClr val="2E2E2E"/>
                </a:solidFill>
                <a:latin typeface="Arial" panose="020B0604020202020204" pitchFamily="34" charset="0"/>
              </a:rPr>
              <a:t> Ali Water Treatment Facility may have been exposed to toxic hexavalent chromium from breathing contaminated sodium dichromate dust.</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The water at </a:t>
            </a:r>
            <a:r>
              <a:rPr lang="en-US" sz="2400" dirty="0" err="1">
                <a:solidFill>
                  <a:srgbClr val="2E2E2E"/>
                </a:solidFill>
                <a:latin typeface="Arial" panose="020B0604020202020204" pitchFamily="34" charset="0"/>
              </a:rPr>
              <a:t>Qarmat</a:t>
            </a:r>
            <a:r>
              <a:rPr lang="en-US" sz="2400" dirty="0">
                <a:solidFill>
                  <a:srgbClr val="2E2E2E"/>
                </a:solidFill>
                <a:latin typeface="Arial" panose="020B0604020202020204" pitchFamily="34" charset="0"/>
              </a:rPr>
              <a:t> Ali was not used for drinking, so drinking contaminated water is not considered a significant source of exposure.</a:t>
            </a:r>
          </a:p>
        </p:txBody>
      </p:sp>
      <p:sp>
        <p:nvSpPr>
          <p:cNvPr id="8" name="Title 2">
            <a:extLst>
              <a:ext uri="{FF2B5EF4-FFF2-40B4-BE49-F238E27FC236}">
                <a16:creationId xmlns:a16="http://schemas.microsoft.com/office/drawing/2014/main" id="{2C263276-1B4D-4DFF-B516-1D8EB694419E}"/>
              </a:ext>
            </a:extLst>
          </p:cNvPr>
          <p:cNvSpPr>
            <a:spLocks noGrp="1"/>
          </p:cNvSpPr>
          <p:nvPr>
            <p:ph type="title"/>
          </p:nvPr>
        </p:nvSpPr>
        <p:spPr>
          <a:xfrm>
            <a:off x="0" y="0"/>
            <a:ext cx="10515600" cy="1325563"/>
          </a:xfrm>
        </p:spPr>
        <p:txBody>
          <a:bodyPr/>
          <a:lstStyle/>
          <a:p>
            <a:r>
              <a:rPr lang="en-US" dirty="0" err="1"/>
              <a:t>Qurmat</a:t>
            </a:r>
            <a:r>
              <a:rPr lang="en-US" dirty="0"/>
              <a:t> Ali Water Treatment Plant</a:t>
            </a:r>
          </a:p>
        </p:txBody>
      </p:sp>
    </p:spTree>
    <p:extLst>
      <p:ext uri="{BB962C8B-B14F-4D97-AF65-F5344CB8AC3E}">
        <p14:creationId xmlns:p14="http://schemas.microsoft.com/office/powerpoint/2010/main" val="32106137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71C901-3947-AB44-A287-6DBE0B07F701}"/>
              </a:ext>
            </a:extLst>
          </p:cNvPr>
          <p:cNvSpPr>
            <a:spLocks noGrp="1"/>
          </p:cNvSpPr>
          <p:nvPr>
            <p:ph type="title"/>
          </p:nvPr>
        </p:nvSpPr>
        <p:spPr>
          <a:xfrm>
            <a:off x="0" y="5170"/>
            <a:ext cx="10515600" cy="1325563"/>
          </a:xfrm>
        </p:spPr>
        <p:txBody>
          <a:bodyPr/>
          <a:lstStyle/>
          <a:p>
            <a:r>
              <a:rPr lang="en-US" dirty="0"/>
              <a:t>Sulfur Fire at </a:t>
            </a:r>
            <a:r>
              <a:rPr lang="en-US" dirty="0" err="1"/>
              <a:t>Mishraq</a:t>
            </a:r>
            <a:endParaRPr lang="en-US" dirty="0"/>
          </a:p>
        </p:txBody>
      </p:sp>
      <p:sp>
        <p:nvSpPr>
          <p:cNvPr id="2" name="Slide Number Placeholder 1">
            <a:extLst>
              <a:ext uri="{FF2B5EF4-FFF2-40B4-BE49-F238E27FC236}">
                <a16:creationId xmlns:a16="http://schemas.microsoft.com/office/drawing/2014/main" id="{BBB7D99A-2E1F-5749-8303-266ADDB85967}"/>
              </a:ext>
            </a:extLst>
          </p:cNvPr>
          <p:cNvSpPr>
            <a:spLocks noGrp="1"/>
          </p:cNvSpPr>
          <p:nvPr>
            <p:ph type="sldNum" sz="quarter" idx="12"/>
          </p:nvPr>
        </p:nvSpPr>
        <p:spPr/>
        <p:txBody>
          <a:bodyPr/>
          <a:lstStyle/>
          <a:p>
            <a:fld id="{60B18D57-13A5-4968-950D-8FEF41FA4399}" type="slidenum">
              <a:rPr lang="en-US" smtClean="0"/>
              <a:t>91</a:t>
            </a:fld>
            <a:endParaRPr lang="en-US" dirty="0"/>
          </a:p>
        </p:txBody>
      </p:sp>
      <p:sp>
        <p:nvSpPr>
          <p:cNvPr id="5" name="TextBox 4">
            <a:extLst>
              <a:ext uri="{FF2B5EF4-FFF2-40B4-BE49-F238E27FC236}">
                <a16:creationId xmlns:a16="http://schemas.microsoft.com/office/drawing/2014/main" id="{356149C4-59A7-B249-A7FE-6B2A0BFCFFF6}"/>
              </a:ext>
            </a:extLst>
          </p:cNvPr>
          <p:cNvSpPr txBox="1"/>
          <p:nvPr/>
        </p:nvSpPr>
        <p:spPr>
          <a:xfrm>
            <a:off x="592183" y="1581384"/>
            <a:ext cx="10981508" cy="3416320"/>
          </a:xfrm>
          <a:prstGeom prst="rect">
            <a:avLst/>
          </a:prstGeom>
          <a:noFill/>
        </p:spPr>
        <p:txBody>
          <a:bodyPr wrap="square">
            <a:spAutoFit/>
          </a:bodyPr>
          <a:lstStyle/>
          <a:p>
            <a:pPr algn="l"/>
            <a:r>
              <a:rPr lang="en-US" sz="2400" dirty="0">
                <a:solidFill>
                  <a:srgbClr val="2E2E2E"/>
                </a:solidFill>
                <a:latin typeface="Arial" panose="020B0604020202020204" pitchFamily="34" charset="0"/>
              </a:rPr>
              <a:t>A fire that ignited in June 2003 at the </a:t>
            </a:r>
            <a:r>
              <a:rPr lang="en-US" sz="2400" dirty="0" err="1">
                <a:solidFill>
                  <a:srgbClr val="2E2E2E"/>
                </a:solidFill>
                <a:latin typeface="Arial" panose="020B0604020202020204" pitchFamily="34" charset="0"/>
              </a:rPr>
              <a:t>Mishraq</a:t>
            </a:r>
            <a:r>
              <a:rPr lang="en-US" sz="2400" dirty="0">
                <a:solidFill>
                  <a:srgbClr val="2E2E2E"/>
                </a:solidFill>
                <a:latin typeface="Arial" panose="020B0604020202020204" pitchFamily="34" charset="0"/>
              </a:rPr>
              <a:t> State Sulfur Mine Plant near Mosul, Iraq burned for almost a month. Field samples of air in the vicinity of the fire detected sulfur dioxide at levels immediately dangerous to health and life. Hydrogen sulfide also was released. Exposure varied by wind and fire conditions over time.</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Firefighters were considered the most exposed. Firefighters were primarily from the 101st Airborne Division – 52nd Engineer Battalion, 326th Engineer Battalion, and the 887th Engineer Battalion.</a:t>
            </a:r>
          </a:p>
        </p:txBody>
      </p:sp>
    </p:spTree>
    <p:extLst>
      <p:ext uri="{BB962C8B-B14F-4D97-AF65-F5344CB8AC3E}">
        <p14:creationId xmlns:p14="http://schemas.microsoft.com/office/powerpoint/2010/main" val="41982800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4FD216-AD46-6D4E-B7D5-656FCFA5C52F}"/>
              </a:ext>
            </a:extLst>
          </p:cNvPr>
          <p:cNvSpPr>
            <a:spLocks noGrp="1"/>
          </p:cNvSpPr>
          <p:nvPr>
            <p:ph type="sldNum" sz="quarter" idx="12"/>
          </p:nvPr>
        </p:nvSpPr>
        <p:spPr/>
        <p:txBody>
          <a:bodyPr/>
          <a:lstStyle/>
          <a:p>
            <a:fld id="{60B18D57-13A5-4968-950D-8FEF41FA4399}" type="slidenum">
              <a:rPr lang="en-US" smtClean="0"/>
              <a:t>92</a:t>
            </a:fld>
            <a:endParaRPr lang="en-US" dirty="0"/>
          </a:p>
        </p:txBody>
      </p:sp>
      <p:sp>
        <p:nvSpPr>
          <p:cNvPr id="5" name="TextBox 4">
            <a:extLst>
              <a:ext uri="{FF2B5EF4-FFF2-40B4-BE49-F238E27FC236}">
                <a16:creationId xmlns:a16="http://schemas.microsoft.com/office/drawing/2014/main" id="{5371A553-FA06-4A4B-B530-82C409841FC4}"/>
              </a:ext>
            </a:extLst>
          </p:cNvPr>
          <p:cNvSpPr txBox="1"/>
          <p:nvPr/>
        </p:nvSpPr>
        <p:spPr>
          <a:xfrm>
            <a:off x="592184" y="1458496"/>
            <a:ext cx="10990216" cy="4339650"/>
          </a:xfrm>
          <a:prstGeom prst="rect">
            <a:avLst/>
          </a:prstGeom>
          <a:noFill/>
        </p:spPr>
        <p:txBody>
          <a:bodyPr wrap="square">
            <a:spAutoFit/>
          </a:bodyPr>
          <a:lstStyle/>
          <a:p>
            <a:pPr algn="l"/>
            <a:r>
              <a:rPr lang="en-US" sz="2300" dirty="0" err="1">
                <a:solidFill>
                  <a:srgbClr val="2E2E2E"/>
                </a:solidFill>
                <a:latin typeface="Arial" panose="020B0604020202020204" pitchFamily="34" charset="0"/>
              </a:rPr>
              <a:t>Servicemembers</a:t>
            </a:r>
            <a:r>
              <a:rPr lang="en-US" sz="2300" dirty="0">
                <a:solidFill>
                  <a:srgbClr val="2E2E2E"/>
                </a:solidFill>
                <a:latin typeface="Arial" panose="020B0604020202020204" pitchFamily="34" charset="0"/>
              </a:rPr>
              <a:t> involved with fighting this fire experienced irritation, minor burns, and blood-tinged nasal mucous.</a:t>
            </a:r>
          </a:p>
          <a:p>
            <a:pPr algn="l"/>
            <a:endParaRPr lang="en-US" sz="2300" dirty="0">
              <a:solidFill>
                <a:srgbClr val="2E2E2E"/>
              </a:solidFill>
              <a:latin typeface="Arial" panose="020B0604020202020204" pitchFamily="34" charset="0"/>
            </a:endParaRPr>
          </a:p>
          <a:p>
            <a:pPr algn="l"/>
            <a:r>
              <a:rPr lang="en-US" sz="2300" dirty="0">
                <a:solidFill>
                  <a:srgbClr val="2E2E2E"/>
                </a:solidFill>
                <a:latin typeface="Arial" panose="020B0604020202020204" pitchFamily="34" charset="0"/>
              </a:rPr>
              <a:t>Both sulfur dioxide and hydrogen sulfide are gases that can produce irritation and reddening of the nose and throat, eye irritation, and coughing. At high levels, these gases can burn the skin and cause severe airway obstruction, hypoxia (inadequate supply of oxygen to the body) and pulmonary edema (fluid accumulation in the lungs).</a:t>
            </a:r>
          </a:p>
          <a:p>
            <a:pPr algn="l"/>
            <a:endParaRPr lang="en-US" sz="2300" dirty="0">
              <a:solidFill>
                <a:srgbClr val="2E2E2E"/>
              </a:solidFill>
              <a:latin typeface="Arial" panose="020B0604020202020204" pitchFamily="34" charset="0"/>
            </a:endParaRPr>
          </a:p>
          <a:p>
            <a:pPr algn="l"/>
            <a:r>
              <a:rPr lang="en-US" sz="2300" dirty="0">
                <a:solidFill>
                  <a:srgbClr val="2E2E2E"/>
                </a:solidFill>
                <a:latin typeface="Arial" panose="020B0604020202020204" pitchFamily="34" charset="0"/>
              </a:rPr>
              <a:t>Short-term high-level exposure has been associated with a rare condition of lung damage known as constrictive bronchiolitis and an asthma-like condition known as reactive airway dysfunction syndrome.</a:t>
            </a:r>
          </a:p>
        </p:txBody>
      </p:sp>
      <p:sp>
        <p:nvSpPr>
          <p:cNvPr id="8" name="Title 2">
            <a:extLst>
              <a:ext uri="{FF2B5EF4-FFF2-40B4-BE49-F238E27FC236}">
                <a16:creationId xmlns:a16="http://schemas.microsoft.com/office/drawing/2014/main" id="{11E895C4-F032-4556-835F-B82200388899}"/>
              </a:ext>
            </a:extLst>
          </p:cNvPr>
          <p:cNvSpPr>
            <a:spLocks noGrp="1"/>
          </p:cNvSpPr>
          <p:nvPr>
            <p:ph type="title"/>
          </p:nvPr>
        </p:nvSpPr>
        <p:spPr>
          <a:xfrm>
            <a:off x="0" y="5170"/>
            <a:ext cx="10515600" cy="1325563"/>
          </a:xfrm>
        </p:spPr>
        <p:txBody>
          <a:bodyPr/>
          <a:lstStyle/>
          <a:p>
            <a:r>
              <a:rPr lang="en-US" dirty="0"/>
              <a:t>Sulfur Fire at </a:t>
            </a:r>
            <a:r>
              <a:rPr lang="en-US" dirty="0" err="1"/>
              <a:t>Mishraq</a:t>
            </a:r>
            <a:endParaRPr lang="en-US" dirty="0"/>
          </a:p>
        </p:txBody>
      </p:sp>
    </p:spTree>
    <p:extLst>
      <p:ext uri="{BB962C8B-B14F-4D97-AF65-F5344CB8AC3E}">
        <p14:creationId xmlns:p14="http://schemas.microsoft.com/office/powerpoint/2010/main" val="546242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F7E41-40E7-0F48-AA9C-2933B408CD04}"/>
              </a:ext>
            </a:extLst>
          </p:cNvPr>
          <p:cNvSpPr>
            <a:spLocks noGrp="1"/>
          </p:cNvSpPr>
          <p:nvPr>
            <p:ph type="title"/>
          </p:nvPr>
        </p:nvSpPr>
        <p:spPr>
          <a:xfrm>
            <a:off x="0" y="19709"/>
            <a:ext cx="10515600" cy="1325563"/>
          </a:xfrm>
        </p:spPr>
        <p:txBody>
          <a:bodyPr/>
          <a:lstStyle/>
          <a:p>
            <a:r>
              <a:rPr lang="en-US" dirty="0"/>
              <a:t>Industrial Solvents</a:t>
            </a:r>
          </a:p>
        </p:txBody>
      </p:sp>
      <p:sp>
        <p:nvSpPr>
          <p:cNvPr id="2" name="Slide Number Placeholder 1">
            <a:extLst>
              <a:ext uri="{FF2B5EF4-FFF2-40B4-BE49-F238E27FC236}">
                <a16:creationId xmlns:a16="http://schemas.microsoft.com/office/drawing/2014/main" id="{A9AA0966-1981-1C4C-B7CF-FE44AE1509D7}"/>
              </a:ext>
            </a:extLst>
          </p:cNvPr>
          <p:cNvSpPr>
            <a:spLocks noGrp="1"/>
          </p:cNvSpPr>
          <p:nvPr>
            <p:ph type="sldNum" sz="quarter" idx="12"/>
          </p:nvPr>
        </p:nvSpPr>
        <p:spPr/>
        <p:txBody>
          <a:bodyPr/>
          <a:lstStyle/>
          <a:p>
            <a:fld id="{60B18D57-13A5-4968-950D-8FEF41FA4399}" type="slidenum">
              <a:rPr lang="en-US" smtClean="0"/>
              <a:t>93</a:t>
            </a:fld>
            <a:endParaRPr lang="en-US" dirty="0"/>
          </a:p>
        </p:txBody>
      </p:sp>
      <p:sp>
        <p:nvSpPr>
          <p:cNvPr id="5" name="TextBox 4">
            <a:extLst>
              <a:ext uri="{FF2B5EF4-FFF2-40B4-BE49-F238E27FC236}">
                <a16:creationId xmlns:a16="http://schemas.microsoft.com/office/drawing/2014/main" id="{A7B5F8E1-A857-D447-B2E8-AC47F25B2067}"/>
              </a:ext>
            </a:extLst>
          </p:cNvPr>
          <p:cNvSpPr txBox="1"/>
          <p:nvPr/>
        </p:nvSpPr>
        <p:spPr>
          <a:xfrm>
            <a:off x="634888" y="1345272"/>
            <a:ext cx="10938803" cy="3785652"/>
          </a:xfrm>
          <a:prstGeom prst="rect">
            <a:avLst/>
          </a:prstGeom>
          <a:noFill/>
        </p:spPr>
        <p:txBody>
          <a:bodyPr wrap="square">
            <a:spAutoFit/>
          </a:bodyPr>
          <a:lstStyle/>
          <a:p>
            <a:pPr algn="l"/>
            <a:br>
              <a:rPr lang="en-US" sz="2400" dirty="0">
                <a:solidFill>
                  <a:srgbClr val="2E2E2E"/>
                </a:solidFill>
                <a:latin typeface="Arial" panose="020B0604020202020204" pitchFamily="34" charset="0"/>
              </a:rPr>
            </a:br>
            <a:r>
              <a:rPr lang="en-US" sz="2400" dirty="0">
                <a:solidFill>
                  <a:srgbClr val="2E2E2E"/>
                </a:solidFill>
                <a:latin typeface="Arial" panose="020B0604020202020204" pitchFamily="34" charset="0"/>
              </a:rPr>
              <a:t>Many service members used industrial solvents in regular military tasks such as cleaning, degreasing, paint stripping, and thinning oil-based paints. Too much exposure to some industrial solvents can cause short-term and long-term health effects.</a:t>
            </a:r>
          </a:p>
          <a:p>
            <a:pPr algn="l"/>
            <a:endParaRPr lang="en-US" sz="2400" dirty="0">
              <a:solidFill>
                <a:srgbClr val="003F72"/>
              </a:solidFill>
              <a:latin typeface="Georgia" panose="02040502050405020303" pitchFamily="18" charset="0"/>
            </a:endParaRPr>
          </a:p>
          <a:p>
            <a:pPr algn="l"/>
            <a:r>
              <a:rPr lang="en-US" sz="2400" dirty="0">
                <a:solidFill>
                  <a:srgbClr val="2E2E2E"/>
                </a:solidFill>
                <a:latin typeface="Arial" panose="020B0604020202020204" pitchFamily="34" charset="0"/>
              </a:rPr>
              <a:t>Exposure to solvents may impact veterans health depending on the specific chemicals, level of concentration, length of exposure, and how it enters the body.</a:t>
            </a:r>
            <a:endParaRPr lang="en-US" sz="2400" dirty="0">
              <a:solidFill>
                <a:srgbClr val="444444"/>
              </a:solidFill>
              <a:latin typeface="Arial" panose="020B0604020202020204" pitchFamily="34" charset="0"/>
            </a:endParaRPr>
          </a:p>
          <a:p>
            <a:pPr algn="l">
              <a:buFont typeface="Arial" panose="020B0604020202020204" pitchFamily="34" charset="0"/>
              <a:buChar char="•"/>
            </a:pPr>
            <a:endParaRPr lang="en-US" sz="2400" dirty="0">
              <a:solidFill>
                <a:srgbClr val="444444"/>
              </a:solidFill>
              <a:latin typeface="Arial" panose="020B0604020202020204" pitchFamily="34" charset="0"/>
            </a:endParaRPr>
          </a:p>
        </p:txBody>
      </p:sp>
    </p:spTree>
    <p:extLst>
      <p:ext uri="{BB962C8B-B14F-4D97-AF65-F5344CB8AC3E}">
        <p14:creationId xmlns:p14="http://schemas.microsoft.com/office/powerpoint/2010/main" val="19284047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C59520-EAB5-0D49-83F8-6FAD0B6901B5}"/>
              </a:ext>
            </a:extLst>
          </p:cNvPr>
          <p:cNvSpPr>
            <a:spLocks noGrp="1"/>
          </p:cNvSpPr>
          <p:nvPr>
            <p:ph type="sldNum" sz="quarter" idx="12"/>
          </p:nvPr>
        </p:nvSpPr>
        <p:spPr/>
        <p:txBody>
          <a:bodyPr/>
          <a:lstStyle/>
          <a:p>
            <a:fld id="{60B18D57-13A5-4968-950D-8FEF41FA4399}" type="slidenum">
              <a:rPr lang="en-US" smtClean="0"/>
              <a:t>94</a:t>
            </a:fld>
            <a:endParaRPr lang="en-US" dirty="0"/>
          </a:p>
        </p:txBody>
      </p:sp>
      <p:sp>
        <p:nvSpPr>
          <p:cNvPr id="5" name="TextBox 4">
            <a:extLst>
              <a:ext uri="{FF2B5EF4-FFF2-40B4-BE49-F238E27FC236}">
                <a16:creationId xmlns:a16="http://schemas.microsoft.com/office/drawing/2014/main" id="{A80AC7E2-BBCC-D64F-BAA9-0ABB36058FBB}"/>
              </a:ext>
            </a:extLst>
          </p:cNvPr>
          <p:cNvSpPr txBox="1"/>
          <p:nvPr/>
        </p:nvSpPr>
        <p:spPr>
          <a:xfrm>
            <a:off x="592183" y="1351508"/>
            <a:ext cx="10998925" cy="3416320"/>
          </a:xfrm>
          <a:prstGeom prst="rect">
            <a:avLst/>
          </a:prstGeom>
          <a:noFill/>
        </p:spPr>
        <p:txBody>
          <a:bodyPr wrap="square">
            <a:spAutoFit/>
          </a:bodyPr>
          <a:lstStyle/>
          <a:p>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Inhaled vapors: These may irritate the eyes, cause drowsiness, difficulty with breathing and if severe, neurological damage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Direct eye contact: This may cause burning and tearing and if severe, visual problems.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Skin contact: This may cause skin dryness, irritation, rashes or chemical burns.Ingested: Although rare, this can cause serious illness.</a:t>
            </a:r>
          </a:p>
        </p:txBody>
      </p:sp>
      <p:sp>
        <p:nvSpPr>
          <p:cNvPr id="8" name="Title 2">
            <a:extLst>
              <a:ext uri="{FF2B5EF4-FFF2-40B4-BE49-F238E27FC236}">
                <a16:creationId xmlns:a16="http://schemas.microsoft.com/office/drawing/2014/main" id="{03C776EC-3A9D-42DD-9283-A108E9393D97}"/>
              </a:ext>
            </a:extLst>
          </p:cNvPr>
          <p:cNvSpPr>
            <a:spLocks noGrp="1"/>
          </p:cNvSpPr>
          <p:nvPr>
            <p:ph type="title"/>
          </p:nvPr>
        </p:nvSpPr>
        <p:spPr>
          <a:xfrm>
            <a:off x="0" y="19709"/>
            <a:ext cx="10515600" cy="1325563"/>
          </a:xfrm>
        </p:spPr>
        <p:txBody>
          <a:bodyPr/>
          <a:lstStyle/>
          <a:p>
            <a:r>
              <a:rPr lang="en-US" dirty="0"/>
              <a:t>Industrial Solvents</a:t>
            </a:r>
          </a:p>
        </p:txBody>
      </p:sp>
    </p:spTree>
    <p:extLst>
      <p:ext uri="{BB962C8B-B14F-4D97-AF65-F5344CB8AC3E}">
        <p14:creationId xmlns:p14="http://schemas.microsoft.com/office/powerpoint/2010/main" val="29642329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46D435-2188-F948-91BD-E8BD277BA9C4}"/>
              </a:ext>
            </a:extLst>
          </p:cNvPr>
          <p:cNvSpPr>
            <a:spLocks noGrp="1"/>
          </p:cNvSpPr>
          <p:nvPr>
            <p:ph type="sldNum" sz="quarter" idx="12"/>
          </p:nvPr>
        </p:nvSpPr>
        <p:spPr/>
        <p:txBody>
          <a:bodyPr/>
          <a:lstStyle/>
          <a:p>
            <a:fld id="{60B18D57-13A5-4968-950D-8FEF41FA4399}" type="slidenum">
              <a:rPr lang="en-US" smtClean="0"/>
              <a:t>95</a:t>
            </a:fld>
            <a:endParaRPr lang="en-US" dirty="0"/>
          </a:p>
        </p:txBody>
      </p:sp>
      <p:sp>
        <p:nvSpPr>
          <p:cNvPr id="5" name="TextBox 4">
            <a:extLst>
              <a:ext uri="{FF2B5EF4-FFF2-40B4-BE49-F238E27FC236}">
                <a16:creationId xmlns:a16="http://schemas.microsoft.com/office/drawing/2014/main" id="{81A07FF9-2477-1F49-9073-5D981C83E859}"/>
              </a:ext>
            </a:extLst>
          </p:cNvPr>
          <p:cNvSpPr txBox="1"/>
          <p:nvPr/>
        </p:nvSpPr>
        <p:spPr>
          <a:xfrm>
            <a:off x="600891" y="1366922"/>
            <a:ext cx="10990217" cy="3046988"/>
          </a:xfrm>
          <a:prstGeom prst="rect">
            <a:avLst/>
          </a:prstGeom>
          <a:noFill/>
        </p:spPr>
        <p:txBody>
          <a:bodyPr wrap="square">
            <a:spAutoFit/>
          </a:bodyPr>
          <a:lstStyle/>
          <a:p>
            <a:pPr algn="l"/>
            <a:r>
              <a:rPr lang="en-US" sz="2400" dirty="0">
                <a:solidFill>
                  <a:srgbClr val="2E2E2E"/>
                </a:solidFill>
                <a:latin typeface="Arial" panose="020B0604020202020204" pitchFamily="34" charset="0"/>
              </a:rPr>
              <a:t>For information on specific solvents, the Agency for Toxic Substances and Disease Registry (ATSDR) provides the following fact sheets:</a:t>
            </a:r>
          </a:p>
          <a:p>
            <a:pPr algn="l"/>
            <a:endParaRPr lang="en-US" sz="2400" dirty="0">
              <a:solidFill>
                <a:srgbClr val="2E2E2E"/>
              </a:solidFill>
              <a:latin typeface="Arial" panose="020B0604020202020204" pitchFamily="34" charset="0"/>
            </a:endParaRPr>
          </a:p>
          <a:p>
            <a:pPr lvl="1">
              <a:buFont typeface="Arial" panose="020B0604020202020204" pitchFamily="34" charset="0"/>
              <a:buChar char="•"/>
            </a:pPr>
            <a:r>
              <a:rPr lang="en-US" sz="2400" dirty="0">
                <a:solidFill>
                  <a:srgbClr val="0B6CB2"/>
                </a:solidFill>
                <a:latin typeface="Arial" panose="020B0604020202020204" pitchFamily="34" charset="0"/>
                <a:hlinkClick r:id="rId2" tooltip="Benzene"/>
              </a:rPr>
              <a:t>Benzene</a:t>
            </a:r>
            <a:r>
              <a:rPr lang="en-US" sz="2400" dirty="0">
                <a:solidFill>
                  <a:srgbClr val="444444"/>
                </a:solidFill>
                <a:latin typeface="Arial" panose="020B0604020202020204" pitchFamily="34" charset="0"/>
              </a:rPr>
              <a:t> (92 KB, PDF)</a:t>
            </a:r>
          </a:p>
          <a:p>
            <a:pPr lvl="1">
              <a:buFont typeface="Arial" panose="020B0604020202020204" pitchFamily="34" charset="0"/>
              <a:buChar char="•"/>
            </a:pPr>
            <a:r>
              <a:rPr lang="en-US" sz="2400" dirty="0">
                <a:solidFill>
                  <a:srgbClr val="0B6CB2"/>
                </a:solidFill>
                <a:latin typeface="Arial" panose="020B0604020202020204" pitchFamily="34" charset="0"/>
                <a:hlinkClick r:id="rId3"/>
              </a:rPr>
              <a:t>Acetone </a:t>
            </a:r>
            <a:r>
              <a:rPr lang="en-US" sz="2400" dirty="0">
                <a:solidFill>
                  <a:srgbClr val="444444"/>
                </a:solidFill>
                <a:latin typeface="Arial" panose="020B0604020202020204" pitchFamily="34" charset="0"/>
              </a:rPr>
              <a:t>(140 KB, PDF)</a:t>
            </a:r>
          </a:p>
          <a:p>
            <a:pPr lvl="1">
              <a:buFont typeface="Arial" panose="020B0604020202020204" pitchFamily="34" charset="0"/>
              <a:buChar char="•"/>
            </a:pPr>
            <a:r>
              <a:rPr lang="en-US" sz="2400" dirty="0" err="1">
                <a:solidFill>
                  <a:srgbClr val="0B6CB2"/>
                </a:solidFill>
                <a:latin typeface="Arial" panose="020B0604020202020204" pitchFamily="34" charset="0"/>
                <a:hlinkClick r:id="rId4" tooltip="Tetrachloroethylene (PCE or PERC)"/>
              </a:rPr>
              <a:t>Tetrachloroethylene</a:t>
            </a:r>
            <a:r>
              <a:rPr lang="en-US" sz="2400" dirty="0">
                <a:solidFill>
                  <a:srgbClr val="0B6CB2"/>
                </a:solidFill>
                <a:latin typeface="Arial" panose="020B0604020202020204" pitchFamily="34" charset="0"/>
                <a:hlinkClick r:id="rId4" tooltip="Tetrachloroethylene (PCE or PERC)"/>
              </a:rPr>
              <a:t> (PCE or PERC)</a:t>
            </a:r>
            <a:r>
              <a:rPr lang="en-US" sz="2400" dirty="0">
                <a:solidFill>
                  <a:srgbClr val="444444"/>
                </a:solidFill>
                <a:latin typeface="Arial" panose="020B0604020202020204" pitchFamily="34" charset="0"/>
              </a:rPr>
              <a:t> (238 KB, PDF)</a:t>
            </a:r>
          </a:p>
          <a:p>
            <a:pPr lvl="1">
              <a:buFont typeface="Arial" panose="020B0604020202020204" pitchFamily="34" charset="0"/>
              <a:buChar char="•"/>
            </a:pPr>
            <a:r>
              <a:rPr lang="en-US" sz="2400" dirty="0">
                <a:solidFill>
                  <a:srgbClr val="0B6CB2"/>
                </a:solidFill>
                <a:latin typeface="Arial" panose="020B0604020202020204" pitchFamily="34" charset="0"/>
                <a:hlinkClick r:id="rId5" tooltip="Trichloroethylene (TCE)"/>
              </a:rPr>
              <a:t>Trichloroethylene (TCE)</a:t>
            </a:r>
            <a:r>
              <a:rPr lang="en-US" sz="2400" dirty="0">
                <a:solidFill>
                  <a:srgbClr val="444444"/>
                </a:solidFill>
                <a:latin typeface="Arial" panose="020B0604020202020204" pitchFamily="34" charset="0"/>
              </a:rPr>
              <a:t> (238 KB, PDF)</a:t>
            </a:r>
          </a:p>
          <a:p>
            <a:pPr lvl="1">
              <a:buFont typeface="Arial" panose="020B0604020202020204" pitchFamily="34" charset="0"/>
              <a:buChar char="•"/>
            </a:pPr>
            <a:r>
              <a:rPr lang="en-US" sz="2400" dirty="0" err="1">
                <a:solidFill>
                  <a:srgbClr val="0B6CB2"/>
                </a:solidFill>
                <a:latin typeface="Arial" panose="020B0604020202020204" pitchFamily="34" charset="0"/>
                <a:hlinkClick r:id="rId6"/>
              </a:rPr>
              <a:t>Xylenes</a:t>
            </a:r>
            <a:r>
              <a:rPr lang="en-US" sz="2400" dirty="0">
                <a:solidFill>
                  <a:srgbClr val="444444"/>
                </a:solidFill>
                <a:latin typeface="Arial" panose="020B0604020202020204" pitchFamily="34" charset="0"/>
              </a:rPr>
              <a:t> (72 KB, PDF)</a:t>
            </a:r>
          </a:p>
        </p:txBody>
      </p:sp>
      <p:sp>
        <p:nvSpPr>
          <p:cNvPr id="6" name="Title 2">
            <a:extLst>
              <a:ext uri="{FF2B5EF4-FFF2-40B4-BE49-F238E27FC236}">
                <a16:creationId xmlns:a16="http://schemas.microsoft.com/office/drawing/2014/main" id="{8020A03E-1D41-4669-81C3-84017D5A4BBC}"/>
              </a:ext>
            </a:extLst>
          </p:cNvPr>
          <p:cNvSpPr>
            <a:spLocks noGrp="1"/>
          </p:cNvSpPr>
          <p:nvPr>
            <p:ph type="title"/>
          </p:nvPr>
        </p:nvSpPr>
        <p:spPr>
          <a:xfrm>
            <a:off x="0" y="19709"/>
            <a:ext cx="10515600" cy="1325563"/>
          </a:xfrm>
        </p:spPr>
        <p:txBody>
          <a:bodyPr/>
          <a:lstStyle/>
          <a:p>
            <a:r>
              <a:rPr lang="en-US" dirty="0"/>
              <a:t>Industrial Solvents</a:t>
            </a:r>
          </a:p>
        </p:txBody>
      </p:sp>
    </p:spTree>
    <p:extLst>
      <p:ext uri="{BB962C8B-B14F-4D97-AF65-F5344CB8AC3E}">
        <p14:creationId xmlns:p14="http://schemas.microsoft.com/office/powerpoint/2010/main" val="12967603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193D62-3BB7-354F-A2DF-E685E2508F01}"/>
              </a:ext>
            </a:extLst>
          </p:cNvPr>
          <p:cNvSpPr>
            <a:spLocks noGrp="1"/>
          </p:cNvSpPr>
          <p:nvPr>
            <p:ph type="title"/>
          </p:nvPr>
        </p:nvSpPr>
        <p:spPr>
          <a:xfrm>
            <a:off x="0" y="0"/>
            <a:ext cx="10515600" cy="1325563"/>
          </a:xfrm>
        </p:spPr>
        <p:txBody>
          <a:bodyPr/>
          <a:lstStyle/>
          <a:p>
            <a:r>
              <a:rPr lang="en-US" i="0" u="none" strike="noStrike" dirty="0">
                <a:effectLst/>
              </a:rPr>
              <a:t>Polychlorinated Biphenyls (PCBs)</a:t>
            </a:r>
          </a:p>
        </p:txBody>
      </p:sp>
      <p:sp>
        <p:nvSpPr>
          <p:cNvPr id="2" name="Slide Number Placeholder 1">
            <a:extLst>
              <a:ext uri="{FF2B5EF4-FFF2-40B4-BE49-F238E27FC236}">
                <a16:creationId xmlns:a16="http://schemas.microsoft.com/office/drawing/2014/main" id="{6DBF37EF-D2A7-314F-98D2-CC7080AF9667}"/>
              </a:ext>
            </a:extLst>
          </p:cNvPr>
          <p:cNvSpPr>
            <a:spLocks noGrp="1"/>
          </p:cNvSpPr>
          <p:nvPr>
            <p:ph type="sldNum" sz="quarter" idx="12"/>
          </p:nvPr>
        </p:nvSpPr>
        <p:spPr/>
        <p:txBody>
          <a:bodyPr/>
          <a:lstStyle/>
          <a:p>
            <a:fld id="{60B18D57-13A5-4968-950D-8FEF41FA4399}" type="slidenum">
              <a:rPr lang="en-US" smtClean="0"/>
              <a:t>96</a:t>
            </a:fld>
            <a:endParaRPr lang="en-US" dirty="0"/>
          </a:p>
        </p:txBody>
      </p:sp>
      <p:sp>
        <p:nvSpPr>
          <p:cNvPr id="5" name="TextBox 4">
            <a:extLst>
              <a:ext uri="{FF2B5EF4-FFF2-40B4-BE49-F238E27FC236}">
                <a16:creationId xmlns:a16="http://schemas.microsoft.com/office/drawing/2014/main" id="{5DE61D4B-FC4B-5C4A-9C6A-12315B655CE3}"/>
              </a:ext>
            </a:extLst>
          </p:cNvPr>
          <p:cNvSpPr txBox="1"/>
          <p:nvPr/>
        </p:nvSpPr>
        <p:spPr>
          <a:xfrm>
            <a:off x="609601" y="1704951"/>
            <a:ext cx="10981508" cy="3046988"/>
          </a:xfrm>
          <a:prstGeom prst="rect">
            <a:avLst/>
          </a:prstGeom>
          <a:noFill/>
        </p:spPr>
        <p:txBody>
          <a:bodyPr wrap="square">
            <a:spAutoFit/>
          </a:bodyPr>
          <a:lstStyle/>
          <a:p>
            <a:pPr algn="l"/>
            <a:r>
              <a:rPr lang="en-US" sz="2400" dirty="0">
                <a:solidFill>
                  <a:srgbClr val="2E2E2E"/>
                </a:solidFill>
                <a:latin typeface="Arial" panose="020B0604020202020204" pitchFamily="34" charset="0"/>
              </a:rPr>
              <a:t>Polychlorinated biphenyls (PCBs) are manufactured organic chemicals that are no longer produced in the United States, but are still in the environment and can cause health problems. PCBs do not easily break down and may remain in the air, water and soil for long periods of time.</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Products made before 1977 that may contain PCBs include old fluorescent lighting fixtures and electrical devices containing PCB capacitors, and old microscope and hydraulic oils. PCBs also are common contaminants in fish.</a:t>
            </a:r>
          </a:p>
        </p:txBody>
      </p:sp>
    </p:spTree>
    <p:extLst>
      <p:ext uri="{BB962C8B-B14F-4D97-AF65-F5344CB8AC3E}">
        <p14:creationId xmlns:p14="http://schemas.microsoft.com/office/powerpoint/2010/main" val="4075707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885B0D-1237-1147-B4A9-BBDA073C2DDB}"/>
              </a:ext>
            </a:extLst>
          </p:cNvPr>
          <p:cNvSpPr>
            <a:spLocks noGrp="1"/>
          </p:cNvSpPr>
          <p:nvPr>
            <p:ph type="sldNum" sz="quarter" idx="12"/>
          </p:nvPr>
        </p:nvSpPr>
        <p:spPr/>
        <p:txBody>
          <a:bodyPr/>
          <a:lstStyle/>
          <a:p>
            <a:fld id="{60B18D57-13A5-4968-950D-8FEF41FA4399}" type="slidenum">
              <a:rPr lang="en-US" smtClean="0"/>
              <a:t>97</a:t>
            </a:fld>
            <a:endParaRPr lang="en-US" dirty="0"/>
          </a:p>
        </p:txBody>
      </p:sp>
      <p:sp>
        <p:nvSpPr>
          <p:cNvPr id="7" name="TextBox 6">
            <a:extLst>
              <a:ext uri="{FF2B5EF4-FFF2-40B4-BE49-F238E27FC236}">
                <a16:creationId xmlns:a16="http://schemas.microsoft.com/office/drawing/2014/main" id="{33243485-2E6B-E347-9D59-D08176545972}"/>
              </a:ext>
            </a:extLst>
          </p:cNvPr>
          <p:cNvSpPr txBox="1"/>
          <p:nvPr/>
        </p:nvSpPr>
        <p:spPr>
          <a:xfrm>
            <a:off x="618309" y="1498620"/>
            <a:ext cx="10990217" cy="4524315"/>
          </a:xfrm>
          <a:prstGeom prst="rect">
            <a:avLst/>
          </a:prstGeom>
          <a:noFill/>
        </p:spPr>
        <p:txBody>
          <a:bodyPr wrap="square">
            <a:spAutoFit/>
          </a:bodyPr>
          <a:lstStyle/>
          <a:p>
            <a:pPr algn="l"/>
            <a:r>
              <a:rPr lang="en-US" sz="2400" dirty="0">
                <a:solidFill>
                  <a:srgbClr val="2E2E2E"/>
                </a:solidFill>
                <a:latin typeface="Arial" panose="020B0604020202020204" pitchFamily="34" charset="0"/>
              </a:rPr>
              <a:t>Veterans at risk for PCB exposure during military service are those who, before 1977, worked on repair and maintenance of PCB transformers, capacitors, and conduits.</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Other ways of exposure to PCBs include eating contaminated food (a major source is fish caught in contaminated lakes or rivers), breathing air near hazardous waste sites, and drinking contaminated water.</a:t>
            </a:r>
          </a:p>
          <a:p>
            <a:pPr algn="l"/>
            <a:endParaRPr lang="en-US" sz="2400" dirty="0">
              <a:solidFill>
                <a:srgbClr val="2E2E2E"/>
              </a:solidFill>
              <a:latin typeface="Arial" panose="020B0604020202020204" pitchFamily="34" charset="0"/>
            </a:endParaRPr>
          </a:p>
          <a:p>
            <a:pPr algn="l"/>
            <a:r>
              <a:rPr lang="en-US" sz="2400" dirty="0">
                <a:solidFill>
                  <a:srgbClr val="2E2E2E"/>
                </a:solidFill>
                <a:latin typeface="Arial" panose="020B0604020202020204" pitchFamily="34" charset="0"/>
              </a:rPr>
              <a:t>The most common health problems for people exposed to large amounts of PCBs are skin conditions such as acne and rashes. Studies in exposed workers have shown changes in blood and urine that may indicate liver damage.</a:t>
            </a:r>
          </a:p>
          <a:p>
            <a:pPr algn="l"/>
            <a:endParaRPr lang="en-US" sz="2400" dirty="0">
              <a:solidFill>
                <a:srgbClr val="2E2E2E"/>
              </a:solidFill>
              <a:latin typeface="Arial" panose="020B0604020202020204" pitchFamily="34" charset="0"/>
            </a:endParaRPr>
          </a:p>
        </p:txBody>
      </p:sp>
      <p:sp>
        <p:nvSpPr>
          <p:cNvPr id="8" name="Title 2">
            <a:extLst>
              <a:ext uri="{FF2B5EF4-FFF2-40B4-BE49-F238E27FC236}">
                <a16:creationId xmlns:a16="http://schemas.microsoft.com/office/drawing/2014/main" id="{E262D6F5-C8E2-4878-A845-8EAC7884B99C}"/>
              </a:ext>
            </a:extLst>
          </p:cNvPr>
          <p:cNvSpPr>
            <a:spLocks noGrp="1"/>
          </p:cNvSpPr>
          <p:nvPr>
            <p:ph type="title"/>
          </p:nvPr>
        </p:nvSpPr>
        <p:spPr>
          <a:xfrm>
            <a:off x="0" y="0"/>
            <a:ext cx="10515600" cy="1325563"/>
          </a:xfrm>
        </p:spPr>
        <p:txBody>
          <a:bodyPr/>
          <a:lstStyle/>
          <a:p>
            <a:r>
              <a:rPr lang="en-US" i="0" u="none" strike="noStrike" dirty="0">
                <a:effectLst/>
              </a:rPr>
              <a:t>Polychlorinated Biphenyls (PCBs)</a:t>
            </a:r>
          </a:p>
        </p:txBody>
      </p:sp>
    </p:spTree>
    <p:extLst>
      <p:ext uri="{BB962C8B-B14F-4D97-AF65-F5344CB8AC3E}">
        <p14:creationId xmlns:p14="http://schemas.microsoft.com/office/powerpoint/2010/main" val="9006690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32C3E-1239-B647-8EA0-01DE1F1A4E89}"/>
              </a:ext>
            </a:extLst>
          </p:cNvPr>
          <p:cNvSpPr>
            <a:spLocks noGrp="1"/>
          </p:cNvSpPr>
          <p:nvPr>
            <p:ph type="title"/>
          </p:nvPr>
        </p:nvSpPr>
        <p:spPr>
          <a:xfrm>
            <a:off x="0" y="0"/>
            <a:ext cx="10515600" cy="1325563"/>
          </a:xfrm>
        </p:spPr>
        <p:txBody>
          <a:bodyPr/>
          <a:lstStyle/>
          <a:p>
            <a:r>
              <a:rPr lang="en-US" b="0" i="0" u="none" strike="noStrike" dirty="0">
                <a:effectLst/>
              </a:rPr>
              <a:t>Perfluoroalkyl and </a:t>
            </a:r>
            <a:br>
              <a:rPr lang="en-US" b="0" i="0" u="none" strike="noStrike" dirty="0">
                <a:effectLst/>
              </a:rPr>
            </a:br>
            <a:r>
              <a:rPr lang="en-US" b="0" i="0" u="none" strike="noStrike" dirty="0">
                <a:effectLst/>
              </a:rPr>
              <a:t>polyfluoroalkyl substances (PFAS)</a:t>
            </a:r>
          </a:p>
        </p:txBody>
      </p:sp>
      <p:sp>
        <p:nvSpPr>
          <p:cNvPr id="2" name="Slide Number Placeholder 1">
            <a:extLst>
              <a:ext uri="{FF2B5EF4-FFF2-40B4-BE49-F238E27FC236}">
                <a16:creationId xmlns:a16="http://schemas.microsoft.com/office/drawing/2014/main" id="{83A74203-5BA5-6F4D-93F1-090AB189F57A}"/>
              </a:ext>
            </a:extLst>
          </p:cNvPr>
          <p:cNvSpPr>
            <a:spLocks noGrp="1"/>
          </p:cNvSpPr>
          <p:nvPr>
            <p:ph type="sldNum" sz="quarter" idx="12"/>
          </p:nvPr>
        </p:nvSpPr>
        <p:spPr/>
        <p:txBody>
          <a:bodyPr/>
          <a:lstStyle/>
          <a:p>
            <a:fld id="{60B18D57-13A5-4968-950D-8FEF41FA4399}" type="slidenum">
              <a:rPr lang="en-US" smtClean="0"/>
              <a:t>98</a:t>
            </a:fld>
            <a:endParaRPr lang="en-US" dirty="0"/>
          </a:p>
        </p:txBody>
      </p:sp>
      <p:sp>
        <p:nvSpPr>
          <p:cNvPr id="7" name="TextBox 6">
            <a:extLst>
              <a:ext uri="{FF2B5EF4-FFF2-40B4-BE49-F238E27FC236}">
                <a16:creationId xmlns:a16="http://schemas.microsoft.com/office/drawing/2014/main" id="{A45805BF-86D9-2D40-B722-6A7A7329FC3E}"/>
              </a:ext>
            </a:extLst>
          </p:cNvPr>
          <p:cNvSpPr txBox="1"/>
          <p:nvPr/>
        </p:nvSpPr>
        <p:spPr>
          <a:xfrm>
            <a:off x="583474" y="1763921"/>
            <a:ext cx="10998926" cy="3046988"/>
          </a:xfrm>
          <a:prstGeom prst="rect">
            <a:avLst/>
          </a:prstGeom>
          <a:noFill/>
        </p:spPr>
        <p:txBody>
          <a:bodyPr wrap="square">
            <a:spAutoFit/>
          </a:bodyPr>
          <a:lstStyle/>
          <a:p>
            <a:r>
              <a:rPr lang="en-US" sz="2400" dirty="0" err="1">
                <a:solidFill>
                  <a:srgbClr val="2E2E2E"/>
                </a:solidFill>
                <a:latin typeface="Arial" panose="020B0604020202020204" pitchFamily="34" charset="0"/>
              </a:rPr>
              <a:t>Perfluoroalkyl</a:t>
            </a:r>
            <a:r>
              <a:rPr lang="en-US" sz="2400" dirty="0">
                <a:solidFill>
                  <a:srgbClr val="2E2E2E"/>
                </a:solidFill>
                <a:latin typeface="Arial" panose="020B0604020202020204" pitchFamily="34" charset="0"/>
              </a:rPr>
              <a:t> and </a:t>
            </a:r>
            <a:r>
              <a:rPr lang="en-US" sz="2400" dirty="0" err="1">
                <a:solidFill>
                  <a:srgbClr val="2E2E2E"/>
                </a:solidFill>
                <a:latin typeface="Arial" panose="020B0604020202020204" pitchFamily="34" charset="0"/>
              </a:rPr>
              <a:t>polyfluoroalkyl</a:t>
            </a:r>
            <a:r>
              <a:rPr lang="en-US" sz="2400" dirty="0">
                <a:solidFill>
                  <a:srgbClr val="2E2E2E"/>
                </a:solidFill>
                <a:latin typeface="Arial" panose="020B0604020202020204" pitchFamily="34" charset="0"/>
              </a:rPr>
              <a:t> substances (PFAS) are synthetic chemicals found in many products, such as clothing, carpets, fabrics for furniture, adhesives, paper packaging for food, and heat-resistant/non-stick cookware. </a:t>
            </a:r>
          </a:p>
          <a:p>
            <a:endParaRPr lang="en-US" sz="2400" dirty="0">
              <a:solidFill>
                <a:srgbClr val="2E2E2E"/>
              </a:solidFill>
              <a:latin typeface="Arial" panose="020B0604020202020204" pitchFamily="34" charset="0"/>
            </a:endParaRPr>
          </a:p>
          <a:p>
            <a:r>
              <a:rPr lang="en-US" sz="2400" dirty="0">
                <a:solidFill>
                  <a:srgbClr val="2E2E2E"/>
                </a:solidFill>
                <a:latin typeface="Arial" panose="020B0604020202020204" pitchFamily="34" charset="0"/>
              </a:rPr>
              <a:t>They are also present in fire-fighting foams (or aqueous film forming foam; AFFF) used by both civilian and military firefighters. They are persistent (i.e., they do not break down) in the environment, and since they are used in the manufacturing of so many products, they are widespread internationally.</a:t>
            </a:r>
            <a:endParaRPr lang="en-US" sz="2400" dirty="0"/>
          </a:p>
        </p:txBody>
      </p:sp>
    </p:spTree>
    <p:extLst>
      <p:ext uri="{BB962C8B-B14F-4D97-AF65-F5344CB8AC3E}">
        <p14:creationId xmlns:p14="http://schemas.microsoft.com/office/powerpoint/2010/main" val="33974990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A33C14-EA2A-164E-B035-C0D68DD5F205}"/>
              </a:ext>
            </a:extLst>
          </p:cNvPr>
          <p:cNvSpPr>
            <a:spLocks noGrp="1"/>
          </p:cNvSpPr>
          <p:nvPr>
            <p:ph type="sldNum" sz="quarter" idx="12"/>
          </p:nvPr>
        </p:nvSpPr>
        <p:spPr/>
        <p:txBody>
          <a:bodyPr/>
          <a:lstStyle/>
          <a:p>
            <a:fld id="{60B18D57-13A5-4968-950D-8FEF41FA4399}" type="slidenum">
              <a:rPr lang="en-US" smtClean="0"/>
              <a:t>99</a:t>
            </a:fld>
            <a:endParaRPr lang="en-US" dirty="0"/>
          </a:p>
        </p:txBody>
      </p:sp>
      <p:sp>
        <p:nvSpPr>
          <p:cNvPr id="5" name="TextBox 4">
            <a:extLst>
              <a:ext uri="{FF2B5EF4-FFF2-40B4-BE49-F238E27FC236}">
                <a16:creationId xmlns:a16="http://schemas.microsoft.com/office/drawing/2014/main" id="{88F57151-3BB5-B145-8D48-8E64C1885DF3}"/>
              </a:ext>
            </a:extLst>
          </p:cNvPr>
          <p:cNvSpPr txBox="1"/>
          <p:nvPr/>
        </p:nvSpPr>
        <p:spPr>
          <a:xfrm>
            <a:off x="618309" y="1689835"/>
            <a:ext cx="10955382" cy="2308324"/>
          </a:xfrm>
          <a:prstGeom prst="rect">
            <a:avLst/>
          </a:prstGeom>
          <a:noFill/>
        </p:spPr>
        <p:txBody>
          <a:bodyPr wrap="square">
            <a:spAutoFit/>
          </a:bodyPr>
          <a:lstStyle/>
          <a:p>
            <a:pPr algn="l"/>
            <a:r>
              <a:rPr lang="en-US" sz="2400" dirty="0">
                <a:latin typeface="Arial" panose="020B0604020202020204" pitchFamily="34" charset="0"/>
                <a:cs typeface="Arial" panose="020B0604020202020204" pitchFamily="34" charset="0"/>
              </a:rPr>
              <a:t>Exposure to PFAS During Military Service</a:t>
            </a:r>
          </a:p>
          <a:p>
            <a:pPr algn="l"/>
            <a:endParaRPr lang="en-US" sz="2400" dirty="0">
              <a:latin typeface="Arial" panose="020B0604020202020204" pitchFamily="34" charset="0"/>
              <a:cs typeface="Arial" panose="020B0604020202020204" pitchFamily="34" charset="0"/>
            </a:endParaRPr>
          </a:p>
          <a:p>
            <a:pPr algn="l"/>
            <a:r>
              <a:rPr lang="en-US" sz="2400" dirty="0">
                <a:latin typeface="Arial" panose="020B0604020202020204" pitchFamily="34" charset="0"/>
                <a:cs typeface="Arial" panose="020B0604020202020204" pitchFamily="34" charset="0"/>
              </a:rPr>
              <a:t>In the 1970s, the Department of Defense began using AFFF to fight fuel fires. The release of these chemicals into the environment during training and emergency responses is a major source of PFAS contamination of ground water on military bases.</a:t>
            </a:r>
          </a:p>
        </p:txBody>
      </p:sp>
      <p:sp>
        <p:nvSpPr>
          <p:cNvPr id="8" name="Title 2">
            <a:extLst>
              <a:ext uri="{FF2B5EF4-FFF2-40B4-BE49-F238E27FC236}">
                <a16:creationId xmlns:a16="http://schemas.microsoft.com/office/drawing/2014/main" id="{F65E0BDF-BC90-467C-9DCD-3F1B2CB4870A}"/>
              </a:ext>
            </a:extLst>
          </p:cNvPr>
          <p:cNvSpPr>
            <a:spLocks noGrp="1"/>
          </p:cNvSpPr>
          <p:nvPr>
            <p:ph type="title"/>
          </p:nvPr>
        </p:nvSpPr>
        <p:spPr>
          <a:xfrm>
            <a:off x="0" y="0"/>
            <a:ext cx="10515600" cy="1325563"/>
          </a:xfrm>
        </p:spPr>
        <p:txBody>
          <a:bodyPr/>
          <a:lstStyle/>
          <a:p>
            <a:r>
              <a:rPr lang="en-US" b="0" i="0" u="none" strike="noStrike" dirty="0">
                <a:effectLst/>
              </a:rPr>
              <a:t>Perfluoroalkyl and </a:t>
            </a:r>
            <a:br>
              <a:rPr lang="en-US" b="0" i="0" u="none" strike="noStrike" dirty="0">
                <a:effectLst/>
              </a:rPr>
            </a:br>
            <a:r>
              <a:rPr lang="en-US" b="0" i="0" u="none" strike="noStrike" dirty="0">
                <a:effectLst/>
              </a:rPr>
              <a:t>polyfluoroalkyl substances (PFAS)</a:t>
            </a:r>
          </a:p>
        </p:txBody>
      </p:sp>
    </p:spTree>
    <p:extLst>
      <p:ext uri="{BB962C8B-B14F-4D97-AF65-F5344CB8AC3E}">
        <p14:creationId xmlns:p14="http://schemas.microsoft.com/office/powerpoint/2010/main" val="345253628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TotalTime>
  <Words>6622</Words>
  <Application>Microsoft Office PowerPoint</Application>
  <PresentationFormat>Widescreen</PresentationFormat>
  <Paragraphs>642</Paragraphs>
  <Slides>106</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106</vt:i4>
      </vt:variant>
    </vt:vector>
  </HeadingPairs>
  <TitlesOfParts>
    <vt:vector size="117" baseType="lpstr">
      <vt:lpstr>Arial</vt:lpstr>
      <vt:lpstr>Calibri</vt:lpstr>
      <vt:lpstr>Calibri Light</vt:lpstr>
      <vt:lpstr>Georgia</vt:lpstr>
      <vt:lpstr>Helvetica</vt:lpstr>
      <vt:lpstr>Helvetica Neue</vt:lpstr>
      <vt:lpstr>Source Sans Pro</vt:lpstr>
      <vt:lpstr>Times New Roman</vt:lpstr>
      <vt:lpstr>Custom Design</vt:lpstr>
      <vt:lpstr>Office Theme</vt:lpstr>
      <vt:lpstr>1_Custom Design</vt:lpstr>
      <vt:lpstr>PowerPoint Presentation</vt:lpstr>
      <vt:lpstr>Chart of Periods and Presumptives (publichealth.va.gov)</vt:lpstr>
      <vt:lpstr>VA Environmental Health Coordinators</vt:lpstr>
      <vt:lpstr>VA Registries</vt:lpstr>
      <vt:lpstr>VA Registry</vt:lpstr>
      <vt:lpstr>Registry Examination  VA Form 10-10176</vt:lpstr>
      <vt:lpstr>Registry Examination (continued)</vt:lpstr>
      <vt:lpstr>Registry Examination (continued)</vt:lpstr>
      <vt:lpstr>Registry Examination (continued)</vt:lpstr>
      <vt:lpstr>VA Airborne Hazards and Open Burn Pit Registry Eligibility</vt:lpstr>
      <vt:lpstr>VA Airborne Hazards and Open Burn Pit Registry Eligibility</vt:lpstr>
      <vt:lpstr>VA Airborne Hazards and  Open Burn Pits </vt:lpstr>
      <vt:lpstr>VA Airborne Hazards and  Open Burn Pits </vt:lpstr>
      <vt:lpstr>Locations of Burn Pits</vt:lpstr>
      <vt:lpstr>Particulate Matter</vt:lpstr>
      <vt:lpstr>Particulate Matter (continued)</vt:lpstr>
      <vt:lpstr>Particulate Matter (continued)</vt:lpstr>
      <vt:lpstr>Particulate Matter (continued)</vt:lpstr>
      <vt:lpstr>Particulate Matter (continued)</vt:lpstr>
      <vt:lpstr>Presumptive Conditions Based on  Particulate Matter Exposure</vt:lpstr>
      <vt:lpstr>Chronic Asthma</vt:lpstr>
      <vt:lpstr>Chronic Asthma (continued)</vt:lpstr>
      <vt:lpstr>Chronic Rhinitis</vt:lpstr>
      <vt:lpstr>Chronic Rhinitis (continued)</vt:lpstr>
      <vt:lpstr>Chronic Sinusitis (Rhinosinusitis)</vt:lpstr>
      <vt:lpstr>Chronic Sinusitis (Rhinosinusitis)  (continued)</vt:lpstr>
      <vt:lpstr>Chronic Sinusitis (Rhinosinusitis)  (continued)</vt:lpstr>
      <vt:lpstr>Chronic vs Acute Sinusitis</vt:lpstr>
      <vt:lpstr>How is Service Connection (SC)  Established?</vt:lpstr>
      <vt:lpstr>Interim Guidance VA Memo  dated June 8, 2021</vt:lpstr>
      <vt:lpstr>Interim Guidance VA Letter 20-21-12  dated August 2, 2021</vt:lpstr>
      <vt:lpstr>Respiratory System</vt:lpstr>
      <vt:lpstr>Respiratory Examination  (Extract)</vt:lpstr>
      <vt:lpstr>Respiratory Examination  (Extract)</vt:lpstr>
      <vt:lpstr>Respiratory Examination  (Extract)</vt:lpstr>
      <vt:lpstr>Rating Criteria</vt:lpstr>
      <vt:lpstr>Rating Criteria for Asthma  Under 38 CFR 4.97</vt:lpstr>
      <vt:lpstr>Rating Criteria for Rhinitis  Under 38 CFR 4.97</vt:lpstr>
      <vt:lpstr>Rating Criteria for Sinusitis Under 38 CFR 4.97</vt:lpstr>
      <vt:lpstr>Rhinosinusitis</vt:lpstr>
      <vt:lpstr>Herbicide/Agent Orange Exposure</vt:lpstr>
      <vt:lpstr>Eligibility </vt:lpstr>
      <vt:lpstr>Eligibility (continued)</vt:lpstr>
      <vt:lpstr>Eligibility (continued)</vt:lpstr>
      <vt:lpstr>Eligibility (continued)</vt:lpstr>
      <vt:lpstr>Eligibility (continued)</vt:lpstr>
      <vt:lpstr>National Defense  Authorization Act FY 2021</vt:lpstr>
      <vt:lpstr>Bladder</vt:lpstr>
      <vt:lpstr>Bladder Cancer</vt:lpstr>
      <vt:lpstr>Bladder Cancer (continued)</vt:lpstr>
      <vt:lpstr>Urinary Tract Examination</vt:lpstr>
      <vt:lpstr>Urinary Tract Examination (continued)</vt:lpstr>
      <vt:lpstr>Urinary Tract Examination (continued)</vt:lpstr>
      <vt:lpstr>Rating Criteria Under  38 CFR 4.115b</vt:lpstr>
      <vt:lpstr>Hypothyroidism </vt:lpstr>
      <vt:lpstr>Hypothyroidism </vt:lpstr>
      <vt:lpstr>Hypothyroidism </vt:lpstr>
      <vt:lpstr>Hypothyroidism Examination</vt:lpstr>
      <vt:lpstr>Hypothyroidism Examination</vt:lpstr>
      <vt:lpstr>Hypothyroidism Examination</vt:lpstr>
      <vt:lpstr>Hypothyroidism Examination</vt:lpstr>
      <vt:lpstr>Rating Criteria Hypothyroidism  Under 38 CFR 4.119</vt:lpstr>
      <vt:lpstr>Parkinsonism</vt:lpstr>
      <vt:lpstr>Parkinsonism (continued)</vt:lpstr>
      <vt:lpstr>Parkinson’s Examination</vt:lpstr>
      <vt:lpstr>Parkinson’s Examination</vt:lpstr>
      <vt:lpstr>Rating Criteria Parkinsonism Under 38 CFR 4.124a</vt:lpstr>
      <vt:lpstr>Nehmer Application- Extract from  38 CFR 3.816</vt:lpstr>
      <vt:lpstr>Nehmer Application- Extract from  38 CFR 3.816</vt:lpstr>
      <vt:lpstr>Nehmer Application- Extract from  38 CFR 3.816</vt:lpstr>
      <vt:lpstr>References</vt:lpstr>
      <vt:lpstr>References (continued)</vt:lpstr>
      <vt:lpstr>PowerPoint Presentation</vt:lpstr>
      <vt:lpstr>PowerPoint Presentation</vt:lpstr>
      <vt:lpstr>PowerPoint Presentation</vt:lpstr>
      <vt:lpstr>Gulf War Registry</vt:lpstr>
      <vt:lpstr>Eligibility</vt:lpstr>
      <vt:lpstr>Ionizing Radiation Registry</vt:lpstr>
      <vt:lpstr>Ionizing Radiation Registry (continued)</vt:lpstr>
      <vt:lpstr>Ionizing Radiation Registry (continued)</vt:lpstr>
      <vt:lpstr>Depleted Uranium Followup Program</vt:lpstr>
      <vt:lpstr>Eligibility</vt:lpstr>
      <vt:lpstr>Screening and Followup</vt:lpstr>
      <vt:lpstr>Toxic Embedded Fragment</vt:lpstr>
      <vt:lpstr>Toxic Embedded Fragment (continued)</vt:lpstr>
      <vt:lpstr>Camp Lejuene Water</vt:lpstr>
      <vt:lpstr>Camp Lejuene Water (continued)</vt:lpstr>
      <vt:lpstr>Camp Lejuene Water (continued)</vt:lpstr>
      <vt:lpstr>Qurmat Ali Water Treatment Plant</vt:lpstr>
      <vt:lpstr>Qurmat Ali Water Treatment Plant</vt:lpstr>
      <vt:lpstr>Sulfur Fire at Mishraq</vt:lpstr>
      <vt:lpstr>Sulfur Fire at Mishraq</vt:lpstr>
      <vt:lpstr>Industrial Solvents</vt:lpstr>
      <vt:lpstr>Industrial Solvents</vt:lpstr>
      <vt:lpstr>Industrial Solvents</vt:lpstr>
      <vt:lpstr>Polychlorinated Biphenyls (PCBs)</vt:lpstr>
      <vt:lpstr>Polychlorinated Biphenyls (PCBs)</vt:lpstr>
      <vt:lpstr>Perfluoroalkyl and  polyfluoroalkyl substances (PFAS)</vt:lpstr>
      <vt:lpstr>Perfluoroalkyl and  polyfluoroalkyl substances (PFAS)</vt:lpstr>
      <vt:lpstr>Perfluoroalkyl and  polyfluoroalkyl substances (PFAS)</vt:lpstr>
      <vt:lpstr>Lead Exposure</vt:lpstr>
      <vt:lpstr>Lead Exposure (continued)</vt:lpstr>
      <vt:lpstr>Lead Exposure (continued)</vt:lpstr>
      <vt:lpstr>References</vt:lpstr>
      <vt:lpstr>References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Levy</dc:creator>
  <cp:lastModifiedBy>Christopher Macinkowicz</cp:lastModifiedBy>
  <cp:revision>57</cp:revision>
  <dcterms:created xsi:type="dcterms:W3CDTF">2018-09-13T15:53:27Z</dcterms:created>
  <dcterms:modified xsi:type="dcterms:W3CDTF">2021-11-05T12:40:02Z</dcterms:modified>
</cp:coreProperties>
</file>