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  <p:sldMasterId id="2147483694" r:id="rId6"/>
    <p:sldMasterId id="2147483717" r:id="rId7"/>
  </p:sldMasterIdLst>
  <p:notesMasterIdLst>
    <p:notesMasterId r:id="rId28"/>
  </p:notesMasterIdLst>
  <p:handoutMasterIdLst>
    <p:handoutMasterId r:id="rId29"/>
  </p:handoutMasterIdLst>
  <p:sldIdLst>
    <p:sldId id="258" r:id="rId8"/>
    <p:sldId id="1226" r:id="rId9"/>
    <p:sldId id="5268" r:id="rId10"/>
    <p:sldId id="5310" r:id="rId11"/>
    <p:sldId id="5309" r:id="rId12"/>
    <p:sldId id="5271" r:id="rId13"/>
    <p:sldId id="1207" r:id="rId14"/>
    <p:sldId id="1232" r:id="rId15"/>
    <p:sldId id="1819" r:id="rId16"/>
    <p:sldId id="5270" r:id="rId17"/>
    <p:sldId id="5311" r:id="rId18"/>
    <p:sldId id="1250" r:id="rId19"/>
    <p:sldId id="1233" r:id="rId20"/>
    <p:sldId id="1797" r:id="rId21"/>
    <p:sldId id="1799" r:id="rId22"/>
    <p:sldId id="469" r:id="rId23"/>
    <p:sldId id="481" r:id="rId24"/>
    <p:sldId id="467" r:id="rId25"/>
    <p:sldId id="468" r:id="rId26"/>
    <p:sldId id="122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7696F7-5275-497C-B469-D9DC76A41F04}">
          <p14:sldIdLst>
            <p14:sldId id="258"/>
            <p14:sldId id="1226"/>
            <p14:sldId id="5268"/>
            <p14:sldId id="5310"/>
            <p14:sldId id="5309"/>
            <p14:sldId id="5271"/>
            <p14:sldId id="1207"/>
            <p14:sldId id="1232"/>
            <p14:sldId id="1819"/>
            <p14:sldId id="5270"/>
            <p14:sldId id="5311"/>
            <p14:sldId id="1250"/>
            <p14:sldId id="1233"/>
            <p14:sldId id="1797"/>
            <p14:sldId id="1799"/>
            <p14:sldId id="469"/>
            <p14:sldId id="481"/>
            <p14:sldId id="467"/>
            <p14:sldId id="468"/>
            <p14:sldId id="12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ll, Elizabeth L.  VHACIN" initials="BELV" lastIdx="13" clrIdx="0">
    <p:extLst>
      <p:ext uri="{19B8F6BF-5375-455C-9EA6-DF929625EA0E}">
        <p15:presenceInfo xmlns:p15="http://schemas.microsoft.com/office/powerpoint/2012/main" userId="S-1-5-21-1608456028-1819364391-624655392-240145" providerId="AD"/>
      </p:ext>
    </p:extLst>
  </p:cmAuthor>
  <p:cmAuthor id="2" name="Mehta, Paril A." initials="MPA" lastIdx="2" clrIdx="1">
    <p:extLst>
      <p:ext uri="{19B8F6BF-5375-455C-9EA6-DF929625EA0E}">
        <p15:presenceInfo xmlns:p15="http://schemas.microsoft.com/office/powerpoint/2012/main" userId="S-1-5-21-776561741-1292428093-725345543-353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353"/>
    <a:srgbClr val="32D2A4"/>
    <a:srgbClr val="6B72B9"/>
    <a:srgbClr val="373D75"/>
    <a:srgbClr val="4F57A7"/>
    <a:srgbClr val="7C577F"/>
    <a:srgbClr val="B83D3A"/>
    <a:srgbClr val="44426C"/>
    <a:srgbClr val="71463D"/>
    <a:srgbClr val="E13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5205" autoAdjust="0"/>
  </p:normalViewPr>
  <p:slideViewPr>
    <p:cSldViewPr>
      <p:cViewPr varScale="1">
        <p:scale>
          <a:sx n="119" d="100"/>
          <a:sy n="119" d="100"/>
        </p:scale>
        <p:origin x="21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B13AC8-46BD-4476-A6F5-03249B381E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A6D65-3487-4DED-942D-158763CC3E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15C65-DCD1-47BF-90B7-D4061ED93B2C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A95B32-731E-4021-BAFE-46720D84B6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61C4F-CCF9-4C77-A07A-F8D3AE17F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5CF1-D238-4C93-84BF-59BBF270A1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05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29AC8-7400-431E-90F8-86710BB005B4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FB767-D63F-4558-940F-81DF50CB5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7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B767-D63F-4558-940F-81DF50CB5D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6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FB767-D63F-4558-940F-81DF50CB5D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694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B767-D63F-4558-940F-81DF50CB5D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4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FB767-D63F-4558-940F-81DF50CB5D9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9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1905001"/>
            <a:ext cx="11074400" cy="106680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3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E479162-5006-4C7D-8ED6-F17E1655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886200"/>
            <a:ext cx="10972800" cy="73183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F3AFBD6-2E31-4C93-AE26-01C515DB1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800" y="5762512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1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DA85C-AB89-497B-B718-75DF5805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74E5A9-EBBC-4E94-A4AC-CB6DE78F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5238"/>
            <a:ext cx="10972800" cy="4525963"/>
          </a:xfrm>
        </p:spPr>
        <p:txBody>
          <a:bodyPr/>
          <a:lstStyle>
            <a:lvl1pPr>
              <a:defRPr>
                <a:latin typeface="Calibri (Body)"/>
                <a:cs typeface="Calibri" panose="020F0502020204030204" pitchFamily="34" charset="0"/>
              </a:defRPr>
            </a:lvl1pPr>
            <a:lvl2pPr>
              <a:defRPr>
                <a:latin typeface="Calibri (Body)"/>
                <a:cs typeface="Calibri" panose="020F0502020204030204" pitchFamily="34" charset="0"/>
              </a:defRPr>
            </a:lvl2pPr>
            <a:lvl3pPr>
              <a:defRPr>
                <a:latin typeface="Calibri (Body)"/>
                <a:cs typeface="Calibri" panose="020F0502020204030204" pitchFamily="34" charset="0"/>
              </a:defRPr>
            </a:lvl3pPr>
            <a:lvl4pPr>
              <a:defRPr>
                <a:latin typeface="Calibri (Body)"/>
                <a:cs typeface="Calibri" panose="020F0502020204030204" pitchFamily="34" charset="0"/>
              </a:defRPr>
            </a:lvl4pPr>
            <a:lvl5pPr>
              <a:defRPr>
                <a:latin typeface="Calibri (Body)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3D54E0-FB02-4090-A9CF-0CB4C9EE4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800" y="5762512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5D17B43-F555-4971-9FAD-475D69F19AD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63084" y="4138614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  <a:latin typeface="Calibri (Heading)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8326922-220E-4EC3-89F8-782782BCB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590801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F4E8164-C12D-4F26-8768-6FDEDAA62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800" y="5762512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6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C00A-59B4-49D0-B7AC-1D016A02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1771"/>
            <a:ext cx="11480800" cy="677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F48B1-7BC3-4A7B-9F48-793D8612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1"/>
            <a:ext cx="11480800" cy="50291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5A9B036-5FE2-4A79-9C97-083A09637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5762511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53EB-D938-4F90-A300-54D21B94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19D2D2C-5BD1-411D-BB57-FB2A522E6D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800" y="838201"/>
            <a:ext cx="11480800" cy="50291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C684A9-6552-4BE4-A4D4-6F71B9142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4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6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15101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48652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13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6492876"/>
            <a:ext cx="284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492876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87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8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6B1E24-A780-4EE4-9D81-1F9953D3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87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0372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E479162-5006-4C7D-8ED6-F17E1655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1A5EB5-4C89-47E2-AD30-4F50175C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87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2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E479162-5006-4C7D-8ED6-F17E1655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62ADFA-9460-4EDE-838C-3C2DDBC9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87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8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C00A-59B4-49D0-B7AC-1D016A02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1771"/>
            <a:ext cx="11480800" cy="677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F48B1-7BC3-4A7B-9F48-793D8612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1"/>
            <a:ext cx="11480800" cy="50291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2B492-E09C-4C37-B44C-610A5AD1D5D0}"/>
              </a:ext>
            </a:extLst>
          </p:cNvPr>
          <p:cNvSpPr txBox="1"/>
          <p:nvPr userDrawn="1"/>
        </p:nvSpPr>
        <p:spPr>
          <a:xfrm>
            <a:off x="11702258" y="6377827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B3CBC4-804D-43A9-9392-FEA7EA1609C3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63066A7B-EBFC-4F39-9A5F-AF087CA57D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2" y="6272784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2379C7-D372-454A-B705-59DE3401CC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27" y="6272784"/>
            <a:ext cx="26184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62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E479162-5006-4C7D-8ED6-F17E1655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B18690-3C3C-456A-9B4C-86699E34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87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0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E479162-5006-4C7D-8ED6-F17E1655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F3AFBD6-2E31-4C93-AE26-01C515DB1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800" y="5762512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3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E479162-5006-4C7D-8ED6-F17E1655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CBF6FA-333A-4AE1-A2EB-5B0ED320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87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96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E479162-5006-4C7D-8ED6-F17E1655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E6B27A-212E-43BC-A97E-6895EC23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87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6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E479162-5006-4C7D-8ED6-F17E1655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E6C5EC-9703-423D-9818-D4BAC270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876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2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C00A-59B4-49D0-B7AC-1D016A02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1771"/>
            <a:ext cx="11480800" cy="677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F48B1-7BC3-4A7B-9F48-793D8612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1"/>
            <a:ext cx="11480800" cy="50291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2B492-E09C-4C37-B44C-610A5AD1D5D0}"/>
              </a:ext>
            </a:extLst>
          </p:cNvPr>
          <p:cNvSpPr txBox="1"/>
          <p:nvPr userDrawn="1"/>
        </p:nvSpPr>
        <p:spPr>
          <a:xfrm>
            <a:off x="11702258" y="6377827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B3CBC4-804D-43A9-9392-FEA7EA1609C3}" type="slidenum">
              <a:rPr lang="en-US" sz="1600" smtClean="0">
                <a:solidFill>
                  <a:schemeClr val="bg1"/>
                </a:solidFill>
              </a:rPr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63066A7B-EBFC-4F39-9A5F-AF087CA57D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2" y="6272784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2379C7-D372-454A-B705-59DE3401CC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27" y="6272784"/>
            <a:ext cx="261843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92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1DA85C-AB89-497B-B718-75DF5805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74E5A9-EBBC-4E94-A4AC-CB6DE78F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5238"/>
            <a:ext cx="10972800" cy="4525963"/>
          </a:xfrm>
        </p:spPr>
        <p:txBody>
          <a:bodyPr/>
          <a:lstStyle>
            <a:lvl1pPr>
              <a:defRPr>
                <a:latin typeface="Calibri (Body)"/>
                <a:cs typeface="Calibri" panose="020F0502020204030204" pitchFamily="34" charset="0"/>
              </a:defRPr>
            </a:lvl1pPr>
            <a:lvl2pPr>
              <a:defRPr>
                <a:latin typeface="Calibri (Body)"/>
                <a:cs typeface="Calibri" panose="020F0502020204030204" pitchFamily="34" charset="0"/>
              </a:defRPr>
            </a:lvl2pPr>
            <a:lvl3pPr>
              <a:defRPr>
                <a:latin typeface="Calibri (Body)"/>
                <a:cs typeface="Calibri" panose="020F0502020204030204" pitchFamily="34" charset="0"/>
              </a:defRPr>
            </a:lvl3pPr>
            <a:lvl4pPr>
              <a:defRPr>
                <a:latin typeface="Calibri (Body)"/>
                <a:cs typeface="Calibri" panose="020F0502020204030204" pitchFamily="34" charset="0"/>
              </a:defRPr>
            </a:lvl4pPr>
            <a:lvl5pPr>
              <a:defRPr>
                <a:latin typeface="Calibri (Body)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3D54E0-FB02-4090-A9CF-0CB4C9EE4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800" y="5762512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0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A4E5FD8-B71B-452A-936A-2690B8F6F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54226"/>
            <a:ext cx="103632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Calibri Light (Headings)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A9B360C-1FE9-491C-AC66-FA34A808A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100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E68706C-4B4D-4E31-BF75-1E7F4D4F9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800" y="5762512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7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97CD0D-9D24-4E17-9281-0BBAEBEB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609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A0B8C5-B07C-46B2-A194-575A20C3A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4308AFC-87C4-4334-9E08-7DEAE8E42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41763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C86AF11-9946-4525-8A0C-602E2088A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800" y="5762512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2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B8B90B0-575F-47AD-B46D-111D89FE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0720"/>
            <a:ext cx="10972800" cy="82311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805BF6-A82B-48DB-BA27-A65866F7A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9383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958CFB5-9C9E-4603-BCE3-4E08E1683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447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2173B90-24B7-4B96-B283-20472BB32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49383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1D4FD36-5480-4B06-8B6D-A45481E7D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1447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B6AC470-2631-45C2-B09D-E2D46B3F81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26800" y="5762512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9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E479162-5006-4C7D-8ED6-F17E1655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F3AFBD6-2E31-4C93-AE26-01C515DB1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800" y="5762512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1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AE26A74-C4E1-4EDB-B760-273420CBB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800" y="5762512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4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8EC784B-6DFD-4590-9012-42C4CEF6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D8870B-6B4E-4085-8958-BDADF1DFC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52133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BFDD5AC-BF31-48C9-A7B0-D63A76D9A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924051"/>
            <a:ext cx="4011084" cy="40513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6966218-1EE7-4C20-870A-99D457537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800" y="5762512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2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69E5AF-F234-470C-9DE8-4280D66A2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676F200-A676-4F3E-9345-E4C854A687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9717" y="685800"/>
            <a:ext cx="7315200" cy="40417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8CC0A70-9D39-4CEC-B24F-2378B24F9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F703FA3-31B8-4523-AA99-0068D8107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800" y="5762512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6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5122C7-89CC-4F41-8212-50120262881D}"/>
              </a:ext>
            </a:extLst>
          </p:cNvPr>
          <p:cNvSpPr/>
          <p:nvPr userDrawn="1"/>
        </p:nvSpPr>
        <p:spPr>
          <a:xfrm>
            <a:off x="8534400" y="6318850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[date]</a:t>
            </a:r>
            <a:endParaRPr lang="en-US" sz="1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487DB0-BDDB-4C6A-B92F-DDA651FFFF93}"/>
              </a:ext>
            </a:extLst>
          </p:cNvPr>
          <p:cNvGrpSpPr/>
          <p:nvPr userDrawn="1"/>
        </p:nvGrpSpPr>
        <p:grpSpPr>
          <a:xfrm>
            <a:off x="0" y="1371600"/>
            <a:ext cx="11018064" cy="2895600"/>
            <a:chOff x="0" y="1295400"/>
            <a:chExt cx="8263548" cy="289560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5AA48399-7827-4262-9BDC-D6638083D53C}"/>
                </a:ext>
              </a:extLst>
            </p:cNvPr>
            <p:cNvSpPr/>
            <p:nvPr userDrawn="1"/>
          </p:nvSpPr>
          <p:spPr>
            <a:xfrm rot="10800000">
              <a:off x="7086599" y="2895600"/>
              <a:ext cx="1176948" cy="12954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1D6561-ED0B-4015-B6FB-96A155EC79C4}"/>
                </a:ext>
              </a:extLst>
            </p:cNvPr>
            <p:cNvSpPr/>
            <p:nvPr userDrawn="1"/>
          </p:nvSpPr>
          <p:spPr>
            <a:xfrm>
              <a:off x="0" y="1295400"/>
              <a:ext cx="8263548" cy="16002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40FF41-0D33-45F2-9389-CCCF214FB91A}"/>
                </a:ext>
              </a:extLst>
            </p:cNvPr>
            <p:cNvSpPr/>
            <p:nvPr userDrawn="1"/>
          </p:nvSpPr>
          <p:spPr>
            <a:xfrm>
              <a:off x="1" y="3476508"/>
              <a:ext cx="6705600" cy="45719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E7E67C7F-A8FD-4745-930C-E942072C02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525326"/>
            <a:ext cx="2952649" cy="7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A25335-4C46-4AFE-B4C7-9087B04941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092" y="5540386"/>
            <a:ext cx="3643409" cy="7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C9AFDF-C811-4803-AE55-30B2A16099CF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4053F-3D7C-4C89-B169-B317230E9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14873"/>
            <a:ext cx="11430000" cy="4876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4417E3-F96E-4BED-A250-BA8903864D25}"/>
              </a:ext>
            </a:extLst>
          </p:cNvPr>
          <p:cNvSpPr/>
          <p:nvPr userDrawn="1"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2151B-E27A-4B1F-8D8C-ECD59716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1771"/>
            <a:ext cx="11430000" cy="67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787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4417E3-F96E-4BED-A250-BA8903864D25}"/>
              </a:ext>
            </a:extLst>
          </p:cNvPr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2151B-E27A-4B1F-8D8C-ECD59716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1771"/>
            <a:ext cx="11430000" cy="67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4053F-3D7C-4C89-B169-B317230E9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14873"/>
            <a:ext cx="11430000" cy="4876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A4793A0-72B3-479C-9BAC-F03ACB5EB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5762511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B8B01BA-673E-4211-9E64-C22898E6AF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9AFDF-C811-4803-AE55-30B2A16099CF}"/>
              </a:ext>
            </a:extLst>
          </p:cNvPr>
          <p:cNvSpPr/>
          <p:nvPr userDrawn="1"/>
        </p:nvSpPr>
        <p:spPr>
          <a:xfrm>
            <a:off x="0" y="6126162"/>
            <a:ext cx="12192000" cy="731838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2" descr="Choose VA Logo.">
            <a:extLst>
              <a:ext uri="{FF2B5EF4-FFF2-40B4-BE49-F238E27FC236}">
                <a16:creationId xmlns:a16="http://schemas.microsoft.com/office/drawing/2014/main" id="{4258EF9A-3040-4FA5-AC6D-21E6C70D1B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92718"/>
            <a:ext cx="1961358" cy="52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 for the Department of Veterans Affairs, VHA Office of Community Care.">
            <a:extLst>
              <a:ext uri="{FF2B5EF4-FFF2-40B4-BE49-F238E27FC236}">
                <a16:creationId xmlns:a16="http://schemas.microsoft.com/office/drawing/2014/main" id="{66260C67-25FC-43CA-A55B-BD5DF0A7225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272571"/>
            <a:ext cx="2310493" cy="48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9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C9AFDF-C811-4803-AE55-30B2A16099CF}"/>
              </a:ext>
            </a:extLst>
          </p:cNvPr>
          <p:cNvSpPr/>
          <p:nvPr userDrawn="1"/>
        </p:nvSpPr>
        <p:spPr>
          <a:xfrm>
            <a:off x="0" y="6217920"/>
            <a:ext cx="12192000" cy="640080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4053F-3D7C-4C89-B169-B317230E9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14873"/>
            <a:ext cx="11430000" cy="4876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4417E3-F96E-4BED-A250-BA8903864D25}"/>
              </a:ext>
            </a:extLst>
          </p:cNvPr>
          <p:cNvSpPr/>
          <p:nvPr userDrawn="1"/>
        </p:nvSpPr>
        <p:spPr>
          <a:xfrm>
            <a:off x="0" y="0"/>
            <a:ext cx="12192000" cy="640080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2151B-E27A-4B1F-8D8C-ECD59716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1771"/>
            <a:ext cx="11430000" cy="67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472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va.gov/find-locations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VHIE/For_Providers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recttrust.org/what-we-do/trust-framewor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in.org/vha/welcom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pbm.va.gov/PBM/NationalFormulary.asp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va.gov/COMMUNITYCARE/docs/programs/UC_Assistance_Card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gencycarereporting.communitycare.va.gov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a.gov/COMMUNITYCARE/providers/info_EmergencyCare.asp" TargetMode="External"/><Relationship Id="rId4" Type="http://schemas.openxmlformats.org/officeDocument/2006/relationships/hyperlink" Target="https://www.va.gov/vaforms/medical/pdf/10-10143g_Non-VA_Hospital_Emergency_Notification_Fill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.gov/COMMUNITYCARE/docs/pubfiles/factsheets/MISSION-Act_Current-Future-State.pdf" TargetMode="External"/><Relationship Id="rId13" Type="http://schemas.openxmlformats.org/officeDocument/2006/relationships/hyperlink" Target="https://www.va.gov/COMMUNITYCARE/docs/pubfiles/factsheets/VA-FS_CC-Eligibility.pdf" TargetMode="External"/><Relationship Id="rId18" Type="http://schemas.openxmlformats.org/officeDocument/2006/relationships/hyperlink" Target="https://www.youtube.com/watch?v=lnRlcciAZP0&amp;feature=youtu.be" TargetMode="External"/><Relationship Id="rId26" Type="http://schemas.openxmlformats.org/officeDocument/2006/relationships/hyperlink" Target="https://www.blogs.va.gov/VAntage/60896/va-mission-act-vas-new-urgent-care-benefit-for-veterans/" TargetMode="External"/><Relationship Id="rId39" Type="http://schemas.openxmlformats.org/officeDocument/2006/relationships/hyperlink" Target="https://www.blogs.va.gov/VAntage/60982/va-mission-act-expect-community-care-june-6/" TargetMode="External"/><Relationship Id="rId3" Type="http://schemas.openxmlformats.org/officeDocument/2006/relationships/hyperlink" Target="https://www.va.gov/communitycare/" TargetMode="External"/><Relationship Id="rId21" Type="http://schemas.openxmlformats.org/officeDocument/2006/relationships/hyperlink" Target="https://www.va.gov/COMMUNITYCARE/providers/info_payments.asp" TargetMode="External"/><Relationship Id="rId34" Type="http://schemas.openxmlformats.org/officeDocument/2006/relationships/hyperlink" Target="https://www.va.gov/COMMUNITYCARE/providers/info_EmergencyCare.asp" TargetMode="External"/><Relationship Id="rId7" Type="http://schemas.openxmlformats.org/officeDocument/2006/relationships/hyperlink" Target="https://www.youtube.com/watch?v=oggmxhj8QRk&amp;feature=youtu.be" TargetMode="External"/><Relationship Id="rId12" Type="http://schemas.openxmlformats.org/officeDocument/2006/relationships/hyperlink" Target="https://www.blogs.va.gov/VAntage/58621/new-eligibility-criteria-a-major-improvement-over-existing-rules/" TargetMode="External"/><Relationship Id="rId17" Type="http://schemas.openxmlformats.org/officeDocument/2006/relationships/hyperlink" Target="https://www.va.gov/COMMUNITYCARE/docs/pubfiles/factsheets/VA-FS_Getting_Care.pdf" TargetMode="External"/><Relationship Id="rId25" Type="http://schemas.openxmlformats.org/officeDocument/2006/relationships/hyperlink" Target="https://www.va.gov/COMMUNITYCARE/providers/info_UrgentCare.asp" TargetMode="External"/><Relationship Id="rId33" Type="http://schemas.openxmlformats.org/officeDocument/2006/relationships/hyperlink" Target="https://www.va.gov/COMMUNITYCARE/programs/veterans/Emergency_Care.asp" TargetMode="External"/><Relationship Id="rId38" Type="http://schemas.openxmlformats.org/officeDocument/2006/relationships/hyperlink" Target="https://www.va.gov/COMMUNITYCARE/providers/info_VCP.asp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blogs.va.gov/VAntage/61280/va-mission-act-finding-community-provider-making-appointments-getting-care/" TargetMode="External"/><Relationship Id="rId20" Type="http://schemas.openxmlformats.org/officeDocument/2006/relationships/hyperlink" Target="https://www.va.gov/COMMUNITYCARE/docs/pubfiles/factsheets/VA-FS_Billing-and-Payment-MISSION.pdf" TargetMode="External"/><Relationship Id="rId29" Type="http://schemas.openxmlformats.org/officeDocument/2006/relationships/hyperlink" Target="https://www.va.gov/COMMUNITYCARE/providers/Veterans_Care_Agreements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.gov/COMMUNITYCARE/docs/pubfiles/factsheets/VHA-FS_MISSION-Act.pdf" TargetMode="External"/><Relationship Id="rId11" Type="http://schemas.openxmlformats.org/officeDocument/2006/relationships/hyperlink" Target="https://www.va.gov/COMMUNITYCARE/programs/veterans/General_Care.asp#Eligibility" TargetMode="External"/><Relationship Id="rId24" Type="http://schemas.openxmlformats.org/officeDocument/2006/relationships/hyperlink" Target="https://www.va.gov/COMMUNITYCARE/programs/veterans/Urgent_Care.asp" TargetMode="External"/><Relationship Id="rId32" Type="http://schemas.openxmlformats.org/officeDocument/2006/relationships/hyperlink" Target="https://www.va.gov/COMMUNITYCARE/docs/pubfiles/factsheets/VA-FS_Opioid-Safety-Initiative.pdf" TargetMode="External"/><Relationship Id="rId37" Type="http://schemas.openxmlformats.org/officeDocument/2006/relationships/hyperlink" Target="https://www.va.gov/COMMUNITYCARE/programs/veterans/VCP/index.asp" TargetMode="External"/><Relationship Id="rId40" Type="http://schemas.openxmlformats.org/officeDocument/2006/relationships/hyperlink" Target="https://www.va.gov/COMMUNITYCARE/docs/pubfiles/factsheets/VA-FS_Sunset-of-Choice.pdf" TargetMode="External"/><Relationship Id="rId5" Type="http://schemas.openxmlformats.org/officeDocument/2006/relationships/hyperlink" Target="https://www.va.gov/COMMUNITYCARE/programs/veterans/General_Care.asp" TargetMode="External"/><Relationship Id="rId15" Type="http://schemas.openxmlformats.org/officeDocument/2006/relationships/hyperlink" Target="https://www.va.gov/COMMUNITYCARE/programs/veterans/General_Care.asp#Appointments" TargetMode="External"/><Relationship Id="rId23" Type="http://schemas.openxmlformats.org/officeDocument/2006/relationships/hyperlink" Target="https://www.vahcps.fsc.va.gov/" TargetMode="External"/><Relationship Id="rId28" Type="http://schemas.openxmlformats.org/officeDocument/2006/relationships/hyperlink" Target="https://www.youtube.com/watch?v=Jk-eg4N29w0&amp;feature=youtu.be" TargetMode="External"/><Relationship Id="rId36" Type="http://schemas.openxmlformats.org/officeDocument/2006/relationships/hyperlink" Target="https://www.youtube.com/watch?v=2gkfgd31Ifk&amp;feature=youtu.be" TargetMode="External"/><Relationship Id="rId10" Type="http://schemas.openxmlformats.org/officeDocument/2006/relationships/hyperlink" Target="https://www.blogs.va.gov/VAntage/57722/va-mission-act-what-is-the-latest-on-community-care/" TargetMode="External"/><Relationship Id="rId19" Type="http://schemas.openxmlformats.org/officeDocument/2006/relationships/hyperlink" Target="https://www.va.gov/COMMUNITYCARE/programs/veterans/General_Care.asp#Billing" TargetMode="External"/><Relationship Id="rId31" Type="http://schemas.openxmlformats.org/officeDocument/2006/relationships/hyperlink" Target="https://www.va.gov/COMMUNITYCARE/docs/providers/VHA_TRAIN.pdf" TargetMode="External"/><Relationship Id="rId4" Type="http://schemas.openxmlformats.org/officeDocument/2006/relationships/hyperlink" Target="https://www.youtube.com/playlist?list=PL3AQ_JVoBEyys0cr7PzSVvnW1_YVYFs1p" TargetMode="External"/><Relationship Id="rId9" Type="http://schemas.openxmlformats.org/officeDocument/2006/relationships/hyperlink" Target="https://www.blogs.va.gov/VAntage/61769/va-mission-act-top-questions-answered/" TargetMode="External"/><Relationship Id="rId14" Type="http://schemas.openxmlformats.org/officeDocument/2006/relationships/hyperlink" Target="https://www.youtube.com/watch?v=z9ac0FqO8To&amp;feature=youtu.be" TargetMode="External"/><Relationship Id="rId22" Type="http://schemas.openxmlformats.org/officeDocument/2006/relationships/hyperlink" Target="https://www.cep.fsc.va.gov/" TargetMode="External"/><Relationship Id="rId27" Type="http://schemas.openxmlformats.org/officeDocument/2006/relationships/hyperlink" Target="https://www.blogs.va.gov/VAntage/62632/mission-act-urgent-care/" TargetMode="External"/><Relationship Id="rId30" Type="http://schemas.openxmlformats.org/officeDocument/2006/relationships/hyperlink" Target="https://www.va.gov/COMMUNITYCARE/docs/pubfiles/factsheets/VA-FS_Veteran-Care-Agreements.pdf" TargetMode="External"/><Relationship Id="rId35" Type="http://schemas.openxmlformats.org/officeDocument/2006/relationships/hyperlink" Target="https://www.va.gov/COMMUNITYCARE/docs/pubfiles/factsheets/FactSheet_20-02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va.gov/healthbenefits/vhb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.gov/healthbenefits/vhb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vaforms/medical/pdf/10-10EZ-fillable.pdf" TargetMode="External"/><Relationship Id="rId2" Type="http://schemas.openxmlformats.org/officeDocument/2006/relationships/hyperlink" Target="https://www.va.gov/health-care/eligibili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va.gov/find-locations/" TargetMode="External"/><Relationship Id="rId4" Type="http://schemas.openxmlformats.org/officeDocument/2006/relationships/hyperlink" Target="tel:+1877222838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7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817B-01DF-45E6-B943-BB3338F8C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325467"/>
            <a:ext cx="10617200" cy="646331"/>
          </a:xfrm>
        </p:spPr>
        <p:txBody>
          <a:bodyPr/>
          <a:lstStyle/>
          <a:p>
            <a:r>
              <a:rPr lang="en-US" sz="3600" dirty="0"/>
              <a:t>VA Community Care in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6C4C4-D737-4296-BD67-B6429566B1F8}"/>
              </a:ext>
            </a:extLst>
          </p:cNvPr>
          <p:cNvSpPr txBox="1"/>
          <p:nvPr/>
        </p:nvSpPr>
        <p:spPr>
          <a:xfrm>
            <a:off x="4786952" y="3114260"/>
            <a:ext cx="421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b="1">
                <a:solidFill>
                  <a:srgbClr val="1F497D"/>
                </a:solidFill>
                <a:latin typeface="Calibri"/>
              </a:rPr>
              <a:t>November </a:t>
            </a:r>
            <a:r>
              <a:rPr lang="en-US" b="1" dirty="0">
                <a:solidFill>
                  <a:srgbClr val="1F497D"/>
                </a:solidFill>
                <a:latin typeface="Calibri"/>
              </a:rPr>
              <a:t>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7E736-C990-40C4-965F-701D76A414D4}"/>
              </a:ext>
            </a:extLst>
          </p:cNvPr>
          <p:cNvSpPr txBox="1"/>
          <p:nvPr/>
        </p:nvSpPr>
        <p:spPr>
          <a:xfrm>
            <a:off x="203200" y="3921970"/>
            <a:ext cx="77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Joseph Duran</a:t>
            </a:r>
          </a:p>
          <a:p>
            <a:r>
              <a:rPr lang="en-US" dirty="0"/>
              <a:t>Director, Policy and Planning Office of Community Care</a:t>
            </a:r>
          </a:p>
        </p:txBody>
      </p:sp>
    </p:spTree>
    <p:extLst>
      <p:ext uri="{BB962C8B-B14F-4D97-AF65-F5344CB8AC3E}">
        <p14:creationId xmlns:p14="http://schemas.microsoft.com/office/powerpoint/2010/main" val="84308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4465-0053-46CC-AC1C-DEA29707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Community Care Providers in VA’s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555E-C411-4FA5-B815-68623CA29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32" y="838201"/>
            <a:ext cx="3935288" cy="51815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/>
              <a:t>To find in-network providers for different types of services, including pharmacies: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Use the </a:t>
            </a:r>
            <a:r>
              <a:rPr lang="en-US" sz="2200" dirty="0">
                <a:hlinkClick r:id="rId2" tooltip="VA Facility Locator"/>
              </a:rPr>
              <a:t>VA Facility Locator</a:t>
            </a:r>
            <a:endParaRPr lang="en-US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Contact your local VA medical facility, 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Call 877-881-7618 to reach the National Contact Center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0ED82-2A67-4747-AA0A-5C2FD1BF4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424" y="838201"/>
            <a:ext cx="7362776" cy="4800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D5C6E64-5C06-4C9B-B691-A39D43ADF929}"/>
              </a:ext>
            </a:extLst>
          </p:cNvPr>
          <p:cNvSpPr txBox="1">
            <a:spLocks/>
          </p:cNvSpPr>
          <p:nvPr/>
        </p:nvSpPr>
        <p:spPr>
          <a:xfrm>
            <a:off x="9042400" y="6486526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A4168-FDD5-490D-97CA-067BE328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6C584-CCF3-46C0-8263-9FAFD90C012B}"/>
              </a:ext>
            </a:extLst>
          </p:cNvPr>
          <p:cNvSpPr/>
          <p:nvPr/>
        </p:nvSpPr>
        <p:spPr>
          <a:xfrm>
            <a:off x="4533568" y="5693330"/>
            <a:ext cx="7529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Figure 1. Screenshot example of using the locator to find urgent care providers.</a:t>
            </a:r>
          </a:p>
        </p:txBody>
      </p:sp>
    </p:spTree>
    <p:extLst>
      <p:ext uri="{BB962C8B-B14F-4D97-AF65-F5344CB8AC3E}">
        <p14:creationId xmlns:p14="http://schemas.microsoft.com/office/powerpoint/2010/main" val="238230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7313-DAB0-4594-A054-95D9FDC7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Coordinating Veterans’ Care with Community Providers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8FCF-36D0-4D9B-8C97-C1A78A90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1"/>
            <a:ext cx="11480800" cy="53339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Digital requests for community care to providers through HSRM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err="1"/>
              <a:t>HealthShare</a:t>
            </a:r>
            <a:r>
              <a:rPr lang="en-US" sz="2000" dirty="0"/>
              <a:t> Referral Manager (HSRM) – VA’s secure, web-based system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Includes bundled care/standardized episode of care (SEOC) details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000" dirty="0"/>
              <a:t>SEOCs are identified by VA providers or the clinical delegated authority to ensure appropriate services are provided to Veterans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Modalities for exchanging electronic health records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HSRM - Allowing bi-directional exchange of health information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Veterans Health Information Exchange (VHIE): </a:t>
            </a:r>
            <a:r>
              <a:rPr lang="en-US" sz="2000" dirty="0">
                <a:hlinkClick r:id="rId3"/>
              </a:rPr>
              <a:t>https://www.va.gov/VHIE/For_Providers.asp</a:t>
            </a:r>
            <a:endParaRPr lang="en-US" sz="2000" dirty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u="sng" dirty="0"/>
              <a:t>VA Exchange</a:t>
            </a:r>
            <a:r>
              <a:rPr lang="en-US" dirty="0"/>
              <a:t>: Bi-directional sharing of Health Information over a secure network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Data available for viewing through the provider’s own EHR system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u="sng" dirty="0"/>
              <a:t>VA Direct Messaging</a:t>
            </a:r>
            <a:r>
              <a:rPr lang="en-US" dirty="0"/>
              <a:t>: Web tool that allows VA staff to securely send and receive Veteran health information with community care providers who are a part of the </a:t>
            </a:r>
            <a:r>
              <a:rPr lang="en-US" dirty="0" err="1">
                <a:hlinkClick r:id="rId4"/>
              </a:rPr>
              <a:t>DirectTrust</a:t>
            </a:r>
            <a:r>
              <a:rPr lang="en-US" dirty="0">
                <a:hlinkClick r:id="rId4"/>
              </a:rPr>
              <a:t> Network</a:t>
            </a:r>
            <a:r>
              <a:rPr lang="en-US" dirty="0"/>
              <a:t>. 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Other options: Azure RMS, eFax, traditional fax and US mail</a:t>
            </a:r>
          </a:p>
          <a:p>
            <a:pPr lvl="3">
              <a:spcBef>
                <a:spcPts val="0"/>
              </a:spcBef>
              <a:spcAft>
                <a:spcPts val="2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71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1125-5AB9-451E-963E-8267CBF2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Provider Training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6E7EA29-1678-40C1-AF6E-B85CB91F9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12039600" cy="52387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Providing continuing medical education credits to providers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Broad curriculum of community provider trainings available 24 hours a day, 7 days a week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Includes 190+ courses (free, optional)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Highly recommended general competency training courses available on specific topics: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Suicide prevention, traumatic brain injury (TBI), post-traumatic stress syndrome (PTSD), military sexual trauma (MST), and others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For more information: </a:t>
            </a:r>
            <a:r>
              <a:rPr lang="en-US" sz="2400" dirty="0">
                <a:hlinkClick r:id="rId2"/>
              </a:rPr>
              <a:t>https://www.train.org/vha/welcome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438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6387C16-59FE-4262-86B7-B41515003069}"/>
              </a:ext>
            </a:extLst>
          </p:cNvPr>
          <p:cNvGrpSpPr/>
          <p:nvPr/>
        </p:nvGrpSpPr>
        <p:grpSpPr>
          <a:xfrm rot="19689623" flipV="1">
            <a:off x="1651439" y="1559645"/>
            <a:ext cx="2995077" cy="1306797"/>
            <a:chOff x="3909753" y="3162185"/>
            <a:chExt cx="4372494" cy="107079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A31121D-832E-4CE2-B10D-7E3AED71C3CD}"/>
                </a:ext>
              </a:extLst>
            </p:cNvPr>
            <p:cNvSpPr/>
            <p:nvPr/>
          </p:nvSpPr>
          <p:spPr>
            <a:xfrm>
              <a:off x="3909753" y="3162185"/>
              <a:ext cx="4372494" cy="535397"/>
            </a:xfrm>
            <a:custGeom>
              <a:avLst/>
              <a:gdLst>
                <a:gd name="connsiteX0" fmla="*/ 4372494 w 4372494"/>
                <a:gd name="connsiteY0" fmla="*/ 0 h 535397"/>
                <a:gd name="connsiteX1" fmla="*/ 4372494 w 4372494"/>
                <a:gd name="connsiteY1" fmla="*/ 535397 h 535397"/>
                <a:gd name="connsiteX2" fmla="*/ 0 w 4372494"/>
                <a:gd name="connsiteY2" fmla="*/ 535397 h 535397"/>
                <a:gd name="connsiteX3" fmla="*/ 0 w 4372494"/>
                <a:gd name="connsiteY3" fmla="*/ 0 h 535397"/>
                <a:gd name="connsiteX4" fmla="*/ 39384 w 4372494"/>
                <a:gd name="connsiteY4" fmla="*/ 14676 h 535397"/>
                <a:gd name="connsiteX5" fmla="*/ 2186247 w 4372494"/>
                <a:gd name="connsiteY5" fmla="*/ 245550 h 535397"/>
                <a:gd name="connsiteX6" fmla="*/ 4333110 w 4372494"/>
                <a:gd name="connsiteY6" fmla="*/ 14676 h 53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2494" h="535397">
                  <a:moveTo>
                    <a:pt x="4372494" y="0"/>
                  </a:moveTo>
                  <a:lnTo>
                    <a:pt x="4372494" y="535397"/>
                  </a:lnTo>
                  <a:lnTo>
                    <a:pt x="0" y="535397"/>
                  </a:lnTo>
                  <a:lnTo>
                    <a:pt x="0" y="0"/>
                  </a:lnTo>
                  <a:lnTo>
                    <a:pt x="39384" y="14676"/>
                  </a:lnTo>
                  <a:cubicBezTo>
                    <a:pt x="504652" y="153969"/>
                    <a:pt x="1292572" y="245550"/>
                    <a:pt x="2186247" y="245550"/>
                  </a:cubicBezTo>
                  <a:cubicBezTo>
                    <a:pt x="3079923" y="245550"/>
                    <a:pt x="3867843" y="153969"/>
                    <a:pt x="4333110" y="14676"/>
                  </a:cubicBezTo>
                  <a:close/>
                </a:path>
              </a:pathLst>
            </a:custGeom>
            <a:solidFill>
              <a:srgbClr val="4F5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BEF576E-B3C5-42DB-A1D9-F52143FADE80}"/>
                </a:ext>
              </a:extLst>
            </p:cNvPr>
            <p:cNvSpPr/>
            <p:nvPr/>
          </p:nvSpPr>
          <p:spPr>
            <a:xfrm flipV="1">
              <a:off x="3909753" y="3697582"/>
              <a:ext cx="4372494" cy="535397"/>
            </a:xfrm>
            <a:custGeom>
              <a:avLst/>
              <a:gdLst>
                <a:gd name="connsiteX0" fmla="*/ 4372494 w 4372494"/>
                <a:gd name="connsiteY0" fmla="*/ 0 h 535397"/>
                <a:gd name="connsiteX1" fmla="*/ 4372494 w 4372494"/>
                <a:gd name="connsiteY1" fmla="*/ 535397 h 535397"/>
                <a:gd name="connsiteX2" fmla="*/ 0 w 4372494"/>
                <a:gd name="connsiteY2" fmla="*/ 535397 h 535397"/>
                <a:gd name="connsiteX3" fmla="*/ 0 w 4372494"/>
                <a:gd name="connsiteY3" fmla="*/ 0 h 535397"/>
                <a:gd name="connsiteX4" fmla="*/ 39384 w 4372494"/>
                <a:gd name="connsiteY4" fmla="*/ 14676 h 535397"/>
                <a:gd name="connsiteX5" fmla="*/ 2186247 w 4372494"/>
                <a:gd name="connsiteY5" fmla="*/ 245550 h 535397"/>
                <a:gd name="connsiteX6" fmla="*/ 4333110 w 4372494"/>
                <a:gd name="connsiteY6" fmla="*/ 14676 h 53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2494" h="535397">
                  <a:moveTo>
                    <a:pt x="4372494" y="0"/>
                  </a:moveTo>
                  <a:lnTo>
                    <a:pt x="4372494" y="535397"/>
                  </a:lnTo>
                  <a:lnTo>
                    <a:pt x="0" y="535397"/>
                  </a:lnTo>
                  <a:lnTo>
                    <a:pt x="0" y="0"/>
                  </a:lnTo>
                  <a:lnTo>
                    <a:pt x="39384" y="14676"/>
                  </a:lnTo>
                  <a:cubicBezTo>
                    <a:pt x="504652" y="153969"/>
                    <a:pt x="1292572" y="245550"/>
                    <a:pt x="2186247" y="245550"/>
                  </a:cubicBezTo>
                  <a:cubicBezTo>
                    <a:pt x="3079923" y="245550"/>
                    <a:pt x="3867843" y="153969"/>
                    <a:pt x="4333110" y="14676"/>
                  </a:cubicBezTo>
                  <a:close/>
                </a:path>
              </a:pathLst>
            </a:custGeom>
            <a:solidFill>
              <a:srgbClr val="373D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36176A1-9B2A-4152-94C4-45F780F8F301}"/>
              </a:ext>
            </a:extLst>
          </p:cNvPr>
          <p:cNvGrpSpPr/>
          <p:nvPr/>
        </p:nvGrpSpPr>
        <p:grpSpPr>
          <a:xfrm rot="10800000" flipV="1">
            <a:off x="2064081" y="2698531"/>
            <a:ext cx="3023779" cy="1293018"/>
            <a:chOff x="3909753" y="3162185"/>
            <a:chExt cx="4372494" cy="107079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E676351-4BBB-4AA7-9ECD-933D9A1D0BD3}"/>
                </a:ext>
              </a:extLst>
            </p:cNvPr>
            <p:cNvSpPr/>
            <p:nvPr/>
          </p:nvSpPr>
          <p:spPr>
            <a:xfrm>
              <a:off x="3909753" y="3162185"/>
              <a:ext cx="4372494" cy="535397"/>
            </a:xfrm>
            <a:custGeom>
              <a:avLst/>
              <a:gdLst>
                <a:gd name="connsiteX0" fmla="*/ 4372494 w 4372494"/>
                <a:gd name="connsiteY0" fmla="*/ 0 h 535397"/>
                <a:gd name="connsiteX1" fmla="*/ 4372494 w 4372494"/>
                <a:gd name="connsiteY1" fmla="*/ 535397 h 535397"/>
                <a:gd name="connsiteX2" fmla="*/ 0 w 4372494"/>
                <a:gd name="connsiteY2" fmla="*/ 535397 h 535397"/>
                <a:gd name="connsiteX3" fmla="*/ 0 w 4372494"/>
                <a:gd name="connsiteY3" fmla="*/ 0 h 535397"/>
                <a:gd name="connsiteX4" fmla="*/ 39384 w 4372494"/>
                <a:gd name="connsiteY4" fmla="*/ 14676 h 535397"/>
                <a:gd name="connsiteX5" fmla="*/ 2186247 w 4372494"/>
                <a:gd name="connsiteY5" fmla="*/ 245550 h 535397"/>
                <a:gd name="connsiteX6" fmla="*/ 4333110 w 4372494"/>
                <a:gd name="connsiteY6" fmla="*/ 14676 h 53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2494" h="535397">
                  <a:moveTo>
                    <a:pt x="4372494" y="0"/>
                  </a:moveTo>
                  <a:lnTo>
                    <a:pt x="4372494" y="535397"/>
                  </a:lnTo>
                  <a:lnTo>
                    <a:pt x="0" y="535397"/>
                  </a:lnTo>
                  <a:lnTo>
                    <a:pt x="0" y="0"/>
                  </a:lnTo>
                  <a:lnTo>
                    <a:pt x="39384" y="14676"/>
                  </a:lnTo>
                  <a:cubicBezTo>
                    <a:pt x="504652" y="153969"/>
                    <a:pt x="1292572" y="245550"/>
                    <a:pt x="2186247" y="245550"/>
                  </a:cubicBezTo>
                  <a:cubicBezTo>
                    <a:pt x="3079923" y="245550"/>
                    <a:pt x="3867843" y="153969"/>
                    <a:pt x="4333110" y="14676"/>
                  </a:cubicBezTo>
                  <a:close/>
                </a:path>
              </a:pathLst>
            </a:custGeom>
            <a:solidFill>
              <a:srgbClr val="24A8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942B146-6B89-4356-92EE-6FD071B17166}"/>
                </a:ext>
              </a:extLst>
            </p:cNvPr>
            <p:cNvSpPr/>
            <p:nvPr/>
          </p:nvSpPr>
          <p:spPr>
            <a:xfrm flipV="1">
              <a:off x="3909753" y="3697582"/>
              <a:ext cx="4372494" cy="535397"/>
            </a:xfrm>
            <a:custGeom>
              <a:avLst/>
              <a:gdLst>
                <a:gd name="connsiteX0" fmla="*/ 4372494 w 4372494"/>
                <a:gd name="connsiteY0" fmla="*/ 0 h 535397"/>
                <a:gd name="connsiteX1" fmla="*/ 4372494 w 4372494"/>
                <a:gd name="connsiteY1" fmla="*/ 535397 h 535397"/>
                <a:gd name="connsiteX2" fmla="*/ 0 w 4372494"/>
                <a:gd name="connsiteY2" fmla="*/ 535397 h 535397"/>
                <a:gd name="connsiteX3" fmla="*/ 0 w 4372494"/>
                <a:gd name="connsiteY3" fmla="*/ 0 h 535397"/>
                <a:gd name="connsiteX4" fmla="*/ 39384 w 4372494"/>
                <a:gd name="connsiteY4" fmla="*/ 14676 h 535397"/>
                <a:gd name="connsiteX5" fmla="*/ 2186247 w 4372494"/>
                <a:gd name="connsiteY5" fmla="*/ 245550 h 535397"/>
                <a:gd name="connsiteX6" fmla="*/ 4333110 w 4372494"/>
                <a:gd name="connsiteY6" fmla="*/ 14676 h 53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2494" h="535397">
                  <a:moveTo>
                    <a:pt x="4372494" y="0"/>
                  </a:moveTo>
                  <a:lnTo>
                    <a:pt x="4372494" y="535397"/>
                  </a:lnTo>
                  <a:lnTo>
                    <a:pt x="0" y="535397"/>
                  </a:lnTo>
                  <a:lnTo>
                    <a:pt x="0" y="0"/>
                  </a:lnTo>
                  <a:lnTo>
                    <a:pt x="39384" y="14676"/>
                  </a:lnTo>
                  <a:cubicBezTo>
                    <a:pt x="504652" y="153969"/>
                    <a:pt x="1292572" y="245550"/>
                    <a:pt x="2186247" y="245550"/>
                  </a:cubicBezTo>
                  <a:cubicBezTo>
                    <a:pt x="3079923" y="245550"/>
                    <a:pt x="3867843" y="153969"/>
                    <a:pt x="4333110" y="14676"/>
                  </a:cubicBezTo>
                  <a:close/>
                </a:path>
              </a:pathLst>
            </a:custGeom>
            <a:solidFill>
              <a:srgbClr val="32D2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E0BB9E-60FB-4DA1-9D8E-3CD36EF7F37B}"/>
              </a:ext>
            </a:extLst>
          </p:cNvPr>
          <p:cNvGrpSpPr/>
          <p:nvPr/>
        </p:nvGrpSpPr>
        <p:grpSpPr>
          <a:xfrm rot="2152710" flipV="1">
            <a:off x="1626247" y="3779678"/>
            <a:ext cx="3023779" cy="1294391"/>
            <a:chOff x="3909753" y="3162185"/>
            <a:chExt cx="4372494" cy="107079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2E2440-67AD-4AE4-8812-E8E35FF9CCAA}"/>
                </a:ext>
              </a:extLst>
            </p:cNvPr>
            <p:cNvSpPr/>
            <p:nvPr/>
          </p:nvSpPr>
          <p:spPr>
            <a:xfrm>
              <a:off x="3909753" y="3162185"/>
              <a:ext cx="4372494" cy="535397"/>
            </a:xfrm>
            <a:custGeom>
              <a:avLst/>
              <a:gdLst>
                <a:gd name="connsiteX0" fmla="*/ 4372494 w 4372494"/>
                <a:gd name="connsiteY0" fmla="*/ 0 h 535397"/>
                <a:gd name="connsiteX1" fmla="*/ 4372494 w 4372494"/>
                <a:gd name="connsiteY1" fmla="*/ 535397 h 535397"/>
                <a:gd name="connsiteX2" fmla="*/ 0 w 4372494"/>
                <a:gd name="connsiteY2" fmla="*/ 535397 h 535397"/>
                <a:gd name="connsiteX3" fmla="*/ 0 w 4372494"/>
                <a:gd name="connsiteY3" fmla="*/ 0 h 535397"/>
                <a:gd name="connsiteX4" fmla="*/ 39384 w 4372494"/>
                <a:gd name="connsiteY4" fmla="*/ 14676 h 535397"/>
                <a:gd name="connsiteX5" fmla="*/ 2186247 w 4372494"/>
                <a:gd name="connsiteY5" fmla="*/ 245550 h 535397"/>
                <a:gd name="connsiteX6" fmla="*/ 4333110 w 4372494"/>
                <a:gd name="connsiteY6" fmla="*/ 14676 h 53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2494" h="535397">
                  <a:moveTo>
                    <a:pt x="4372494" y="0"/>
                  </a:moveTo>
                  <a:lnTo>
                    <a:pt x="4372494" y="535397"/>
                  </a:lnTo>
                  <a:lnTo>
                    <a:pt x="0" y="535397"/>
                  </a:lnTo>
                  <a:lnTo>
                    <a:pt x="0" y="0"/>
                  </a:lnTo>
                  <a:lnTo>
                    <a:pt x="39384" y="14676"/>
                  </a:lnTo>
                  <a:cubicBezTo>
                    <a:pt x="504652" y="153969"/>
                    <a:pt x="1292572" y="245550"/>
                    <a:pt x="2186247" y="245550"/>
                  </a:cubicBezTo>
                  <a:cubicBezTo>
                    <a:pt x="3079923" y="245550"/>
                    <a:pt x="3867843" y="153969"/>
                    <a:pt x="4333110" y="14676"/>
                  </a:cubicBezTo>
                  <a:close/>
                </a:path>
              </a:pathLst>
            </a:custGeom>
            <a:solidFill>
              <a:srgbClr val="D82B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A68A78-90C0-4913-A8F0-57C51CC13B84}"/>
                </a:ext>
              </a:extLst>
            </p:cNvPr>
            <p:cNvSpPr/>
            <p:nvPr/>
          </p:nvSpPr>
          <p:spPr>
            <a:xfrm flipV="1">
              <a:off x="3909753" y="3697582"/>
              <a:ext cx="4372494" cy="535397"/>
            </a:xfrm>
            <a:custGeom>
              <a:avLst/>
              <a:gdLst>
                <a:gd name="connsiteX0" fmla="*/ 4372494 w 4372494"/>
                <a:gd name="connsiteY0" fmla="*/ 0 h 535397"/>
                <a:gd name="connsiteX1" fmla="*/ 4372494 w 4372494"/>
                <a:gd name="connsiteY1" fmla="*/ 535397 h 535397"/>
                <a:gd name="connsiteX2" fmla="*/ 0 w 4372494"/>
                <a:gd name="connsiteY2" fmla="*/ 535397 h 535397"/>
                <a:gd name="connsiteX3" fmla="*/ 0 w 4372494"/>
                <a:gd name="connsiteY3" fmla="*/ 0 h 535397"/>
                <a:gd name="connsiteX4" fmla="*/ 39384 w 4372494"/>
                <a:gd name="connsiteY4" fmla="*/ 14676 h 535397"/>
                <a:gd name="connsiteX5" fmla="*/ 2186247 w 4372494"/>
                <a:gd name="connsiteY5" fmla="*/ 245550 h 535397"/>
                <a:gd name="connsiteX6" fmla="*/ 4333110 w 4372494"/>
                <a:gd name="connsiteY6" fmla="*/ 14676 h 53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72494" h="535397">
                  <a:moveTo>
                    <a:pt x="4372494" y="0"/>
                  </a:moveTo>
                  <a:lnTo>
                    <a:pt x="4372494" y="535397"/>
                  </a:lnTo>
                  <a:lnTo>
                    <a:pt x="0" y="535397"/>
                  </a:lnTo>
                  <a:lnTo>
                    <a:pt x="0" y="0"/>
                  </a:lnTo>
                  <a:lnTo>
                    <a:pt x="39384" y="14676"/>
                  </a:lnTo>
                  <a:cubicBezTo>
                    <a:pt x="504652" y="153969"/>
                    <a:pt x="1292572" y="245550"/>
                    <a:pt x="2186247" y="245550"/>
                  </a:cubicBezTo>
                  <a:cubicBezTo>
                    <a:pt x="3079923" y="245550"/>
                    <a:pt x="3867843" y="153969"/>
                    <a:pt x="4333110" y="14676"/>
                  </a:cubicBezTo>
                  <a:close/>
                </a:path>
              </a:pathLst>
            </a:custGeom>
            <a:solidFill>
              <a:srgbClr val="BF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DD6560AC-FD73-454A-B12E-E669503323CD}"/>
              </a:ext>
            </a:extLst>
          </p:cNvPr>
          <p:cNvSpPr/>
          <p:nvPr/>
        </p:nvSpPr>
        <p:spPr>
          <a:xfrm>
            <a:off x="486739" y="1747932"/>
            <a:ext cx="3154680" cy="3154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E7D3B12-2140-4FFF-8758-2861CD45624F}"/>
              </a:ext>
            </a:extLst>
          </p:cNvPr>
          <p:cNvGrpSpPr/>
          <p:nvPr/>
        </p:nvGrpSpPr>
        <p:grpSpPr>
          <a:xfrm rot="5400000" flipV="1">
            <a:off x="3570475" y="720855"/>
            <a:ext cx="1519674" cy="1534237"/>
            <a:chOff x="1965157" y="4479564"/>
            <a:chExt cx="1804738" cy="180473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863B87D-BFAE-452F-B366-E914CA853F7F}"/>
                </a:ext>
              </a:extLst>
            </p:cNvPr>
            <p:cNvSpPr/>
            <p:nvPr/>
          </p:nvSpPr>
          <p:spPr>
            <a:xfrm>
              <a:off x="1965157" y="4479564"/>
              <a:ext cx="1804738" cy="180473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1EC8BD1-7D29-4321-9B68-BF7853E84D44}"/>
                </a:ext>
              </a:extLst>
            </p:cNvPr>
            <p:cNvSpPr/>
            <p:nvPr/>
          </p:nvSpPr>
          <p:spPr>
            <a:xfrm>
              <a:off x="2099508" y="4638264"/>
              <a:ext cx="1540044" cy="1487338"/>
            </a:xfrm>
            <a:prstGeom prst="ellipse">
              <a:avLst/>
            </a:prstGeom>
            <a:gradFill flip="none" rotWithShape="1">
              <a:gsLst>
                <a:gs pos="100000">
                  <a:srgbClr val="6B72B9"/>
                </a:gs>
                <a:gs pos="0">
                  <a:srgbClr val="373D75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71F216-074B-44E3-ADA7-1FFA06D6ABDE}"/>
              </a:ext>
            </a:extLst>
          </p:cNvPr>
          <p:cNvGrpSpPr/>
          <p:nvPr/>
        </p:nvGrpSpPr>
        <p:grpSpPr>
          <a:xfrm rot="5400000" flipV="1">
            <a:off x="3953717" y="2577921"/>
            <a:ext cx="1519674" cy="1534237"/>
            <a:chOff x="5205649" y="4805381"/>
            <a:chExt cx="1716288" cy="173273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3191EA6-346F-4212-BE74-D9936B538C38}"/>
                </a:ext>
              </a:extLst>
            </p:cNvPr>
            <p:cNvSpPr/>
            <p:nvPr/>
          </p:nvSpPr>
          <p:spPr>
            <a:xfrm>
              <a:off x="5205649" y="4805381"/>
              <a:ext cx="1716288" cy="173273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46F2B53-BAD4-4202-8840-C5585BE69010}"/>
                </a:ext>
              </a:extLst>
            </p:cNvPr>
            <p:cNvSpPr/>
            <p:nvPr/>
          </p:nvSpPr>
          <p:spPr>
            <a:xfrm>
              <a:off x="5331509" y="4969326"/>
              <a:ext cx="1464567" cy="1428000"/>
            </a:xfrm>
            <a:prstGeom prst="ellipse">
              <a:avLst/>
            </a:prstGeom>
            <a:gradFill flip="none" rotWithShape="1">
              <a:gsLst>
                <a:gs pos="100000">
                  <a:srgbClr val="4FD9B2"/>
                </a:gs>
                <a:gs pos="0">
                  <a:srgbClr val="24A882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0D59B04-A4D1-469A-8690-1208E99AA008}"/>
              </a:ext>
            </a:extLst>
          </p:cNvPr>
          <p:cNvGrpSpPr/>
          <p:nvPr/>
        </p:nvGrpSpPr>
        <p:grpSpPr>
          <a:xfrm rot="5400000" flipV="1">
            <a:off x="3570475" y="4545254"/>
            <a:ext cx="1519674" cy="1534237"/>
            <a:chOff x="8133347" y="4479564"/>
            <a:chExt cx="1804738" cy="180473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A4AA97B-0569-44A6-88AF-5FE8FC1BF128}"/>
                </a:ext>
              </a:extLst>
            </p:cNvPr>
            <p:cNvSpPr/>
            <p:nvPr/>
          </p:nvSpPr>
          <p:spPr>
            <a:xfrm>
              <a:off x="8133347" y="4479564"/>
              <a:ext cx="1804738" cy="180473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CD54008-C065-4F75-8C9C-52C5BA1592FB}"/>
                </a:ext>
              </a:extLst>
            </p:cNvPr>
            <p:cNvSpPr/>
            <p:nvPr/>
          </p:nvSpPr>
          <p:spPr>
            <a:xfrm>
              <a:off x="8265694" y="4638264"/>
              <a:ext cx="1540044" cy="1487338"/>
            </a:xfrm>
            <a:prstGeom prst="ellipse">
              <a:avLst/>
            </a:prstGeom>
            <a:gradFill flip="none" rotWithShape="1">
              <a:gsLst>
                <a:gs pos="100000">
                  <a:srgbClr val="E88484"/>
                </a:gs>
                <a:gs pos="0">
                  <a:srgbClr val="BF2323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B00B876-7302-48C3-8ED2-0291DDEDFC1A}"/>
              </a:ext>
            </a:extLst>
          </p:cNvPr>
          <p:cNvSpPr/>
          <p:nvPr/>
        </p:nvSpPr>
        <p:spPr>
          <a:xfrm rot="5400000">
            <a:off x="124134" y="1772756"/>
            <a:ext cx="1101223" cy="951949"/>
          </a:xfrm>
          <a:custGeom>
            <a:avLst/>
            <a:gdLst>
              <a:gd name="connsiteX0" fmla="*/ 298968 w 1243699"/>
              <a:gd name="connsiteY0" fmla="*/ 0 h 1075112"/>
              <a:gd name="connsiteX1" fmla="*/ 308798 w 1243699"/>
              <a:gd name="connsiteY1" fmla="*/ 16179 h 1075112"/>
              <a:gd name="connsiteX2" fmla="*/ 1134118 w 1243699"/>
              <a:gd name="connsiteY2" fmla="*/ 695811 h 1075112"/>
              <a:gd name="connsiteX3" fmla="*/ 1243699 w 1243699"/>
              <a:gd name="connsiteY3" fmla="*/ 735919 h 1075112"/>
              <a:gd name="connsiteX4" fmla="*/ 1127210 w 1243699"/>
              <a:gd name="connsiteY4" fmla="*/ 1075112 h 1075112"/>
              <a:gd name="connsiteX5" fmla="*/ 994417 w 1243699"/>
              <a:gd name="connsiteY5" fmla="*/ 1026509 h 1075112"/>
              <a:gd name="connsiteX6" fmla="*/ 11190 w 1243699"/>
              <a:gd name="connsiteY6" fmla="*/ 216845 h 1075112"/>
              <a:gd name="connsiteX7" fmla="*/ 0 w 1243699"/>
              <a:gd name="connsiteY7" fmla="*/ 198425 h 107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3699" h="1075112">
                <a:moveTo>
                  <a:pt x="298968" y="0"/>
                </a:moveTo>
                <a:lnTo>
                  <a:pt x="308798" y="16179"/>
                </a:lnTo>
                <a:cubicBezTo>
                  <a:pt x="511060" y="315568"/>
                  <a:pt x="797482" y="553426"/>
                  <a:pt x="1134118" y="695811"/>
                </a:cubicBezTo>
                <a:lnTo>
                  <a:pt x="1243699" y="735919"/>
                </a:lnTo>
                <a:lnTo>
                  <a:pt x="1127210" y="1075112"/>
                </a:lnTo>
                <a:lnTo>
                  <a:pt x="994417" y="1026509"/>
                </a:lnTo>
                <a:cubicBezTo>
                  <a:pt x="593373" y="856882"/>
                  <a:pt x="252151" y="573514"/>
                  <a:pt x="11190" y="216845"/>
                </a:cubicBezTo>
                <a:lnTo>
                  <a:pt x="0" y="198425"/>
                </a:lnTo>
                <a:close/>
              </a:path>
            </a:pathLst>
          </a:custGeom>
          <a:solidFill>
            <a:srgbClr val="373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6481AF84-D129-4E02-AE69-96533C4F5CD5}"/>
              </a:ext>
            </a:extLst>
          </p:cNvPr>
          <p:cNvSpPr/>
          <p:nvPr/>
        </p:nvSpPr>
        <p:spPr>
          <a:xfrm rot="5400000">
            <a:off x="123736" y="3920834"/>
            <a:ext cx="1093191" cy="953926"/>
          </a:xfrm>
          <a:custGeom>
            <a:avLst/>
            <a:gdLst>
              <a:gd name="connsiteX0" fmla="*/ 935659 w 1234627"/>
              <a:gd name="connsiteY0" fmla="*/ 0 h 1077344"/>
              <a:gd name="connsiteX1" fmla="*/ 1234627 w 1234627"/>
              <a:gd name="connsiteY1" fmla="*/ 198425 h 1077344"/>
              <a:gd name="connsiteX2" fmla="*/ 1219100 w 1234627"/>
              <a:gd name="connsiteY2" fmla="*/ 223984 h 1077344"/>
              <a:gd name="connsiteX3" fmla="*/ 235874 w 1234627"/>
              <a:gd name="connsiteY3" fmla="*/ 1033648 h 1077344"/>
              <a:gd name="connsiteX4" fmla="*/ 116488 w 1234627"/>
              <a:gd name="connsiteY4" fmla="*/ 1077344 h 1077344"/>
              <a:gd name="connsiteX5" fmla="*/ 0 w 1234627"/>
              <a:gd name="connsiteY5" fmla="*/ 738150 h 1077344"/>
              <a:gd name="connsiteX6" fmla="*/ 96173 w 1234627"/>
              <a:gd name="connsiteY6" fmla="*/ 702950 h 1077344"/>
              <a:gd name="connsiteX7" fmla="*/ 921493 w 1234627"/>
              <a:gd name="connsiteY7" fmla="*/ 23318 h 107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627" h="1077344">
                <a:moveTo>
                  <a:pt x="935659" y="0"/>
                </a:moveTo>
                <a:lnTo>
                  <a:pt x="1234627" y="198425"/>
                </a:lnTo>
                <a:lnTo>
                  <a:pt x="1219100" y="223984"/>
                </a:lnTo>
                <a:cubicBezTo>
                  <a:pt x="978139" y="580653"/>
                  <a:pt x="636917" y="864021"/>
                  <a:pt x="235874" y="1033648"/>
                </a:cubicBezTo>
                <a:lnTo>
                  <a:pt x="116488" y="1077344"/>
                </a:lnTo>
                <a:lnTo>
                  <a:pt x="0" y="738150"/>
                </a:lnTo>
                <a:lnTo>
                  <a:pt x="96173" y="702950"/>
                </a:lnTo>
                <a:cubicBezTo>
                  <a:pt x="432809" y="560565"/>
                  <a:pt x="719230" y="322707"/>
                  <a:pt x="921493" y="23318"/>
                </a:cubicBezTo>
                <a:close/>
              </a:path>
            </a:pathLst>
          </a:custGeom>
          <a:solidFill>
            <a:srgbClr val="D8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53471EC-AD87-476B-8CB9-46FEC69C77CC}"/>
              </a:ext>
            </a:extLst>
          </p:cNvPr>
          <p:cNvSpPr/>
          <p:nvPr/>
        </p:nvSpPr>
        <p:spPr>
          <a:xfrm rot="5400000">
            <a:off x="-340349" y="3128434"/>
            <a:ext cx="1270413" cy="406835"/>
          </a:xfrm>
          <a:custGeom>
            <a:avLst/>
            <a:gdLst>
              <a:gd name="connsiteX0" fmla="*/ 115212 w 1434778"/>
              <a:gd name="connsiteY0" fmla="*/ 0 h 459471"/>
              <a:gd name="connsiteX1" fmla="*/ 159569 w 1434778"/>
              <a:gd name="connsiteY1" fmla="*/ 16235 h 459471"/>
              <a:gd name="connsiteX2" fmla="*/ 717390 w 1434778"/>
              <a:gd name="connsiteY2" fmla="*/ 100569 h 459471"/>
              <a:gd name="connsiteX3" fmla="*/ 1275212 w 1434778"/>
              <a:gd name="connsiteY3" fmla="*/ 16235 h 459471"/>
              <a:gd name="connsiteX4" fmla="*/ 1319566 w 1434778"/>
              <a:gd name="connsiteY4" fmla="*/ 1 h 459471"/>
              <a:gd name="connsiteX5" fmla="*/ 1434778 w 1434778"/>
              <a:gd name="connsiteY5" fmla="*/ 339661 h 459471"/>
              <a:gd name="connsiteX6" fmla="*/ 1381938 w 1434778"/>
              <a:gd name="connsiteY6" fmla="*/ 359001 h 459471"/>
              <a:gd name="connsiteX7" fmla="*/ 717390 w 1434778"/>
              <a:gd name="connsiteY7" fmla="*/ 459471 h 459471"/>
              <a:gd name="connsiteX8" fmla="*/ 52843 w 1434778"/>
              <a:gd name="connsiteY8" fmla="*/ 359001 h 459471"/>
              <a:gd name="connsiteX9" fmla="*/ 0 w 1434778"/>
              <a:gd name="connsiteY9" fmla="*/ 339660 h 45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4778" h="459471">
                <a:moveTo>
                  <a:pt x="115212" y="0"/>
                </a:moveTo>
                <a:lnTo>
                  <a:pt x="159569" y="16235"/>
                </a:lnTo>
                <a:cubicBezTo>
                  <a:pt x="335785" y="71043"/>
                  <a:pt x="523139" y="100569"/>
                  <a:pt x="717390" y="100569"/>
                </a:cubicBezTo>
                <a:cubicBezTo>
                  <a:pt x="911641" y="100569"/>
                  <a:pt x="1098996" y="71043"/>
                  <a:pt x="1275212" y="16235"/>
                </a:cubicBezTo>
                <a:lnTo>
                  <a:pt x="1319566" y="1"/>
                </a:lnTo>
                <a:lnTo>
                  <a:pt x="1434778" y="339661"/>
                </a:lnTo>
                <a:lnTo>
                  <a:pt x="1381938" y="359001"/>
                </a:lnTo>
                <a:cubicBezTo>
                  <a:pt x="1172008" y="424296"/>
                  <a:pt x="948807" y="459471"/>
                  <a:pt x="717390" y="459471"/>
                </a:cubicBezTo>
                <a:cubicBezTo>
                  <a:pt x="485974" y="459471"/>
                  <a:pt x="262773" y="424296"/>
                  <a:pt x="52843" y="359001"/>
                </a:cubicBezTo>
                <a:lnTo>
                  <a:pt x="0" y="339660"/>
                </a:lnTo>
                <a:close/>
              </a:path>
            </a:pathLst>
          </a:custGeom>
          <a:solidFill>
            <a:srgbClr val="4FD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C53F24-6671-489E-82B2-49FEA61295FD}"/>
              </a:ext>
            </a:extLst>
          </p:cNvPr>
          <p:cNvSpPr txBox="1"/>
          <p:nvPr/>
        </p:nvSpPr>
        <p:spPr>
          <a:xfrm>
            <a:off x="3634143" y="1226363"/>
            <a:ext cx="1392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+mj-lt"/>
              </a:rPr>
              <a:t>Coverage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6305E1-FE88-4AD9-BD39-705141651655}"/>
              </a:ext>
            </a:extLst>
          </p:cNvPr>
          <p:cNvSpPr txBox="1"/>
          <p:nvPr/>
        </p:nvSpPr>
        <p:spPr>
          <a:xfrm>
            <a:off x="4017384" y="2909193"/>
            <a:ext cx="1392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IN" dirty="0"/>
              <a:t>Eligibility&amp; Copays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AF8B23-480F-45CD-BEA2-1ECFAEC5A2A6}"/>
              </a:ext>
            </a:extLst>
          </p:cNvPr>
          <p:cNvSpPr txBox="1"/>
          <p:nvPr/>
        </p:nvSpPr>
        <p:spPr>
          <a:xfrm>
            <a:off x="3641419" y="4868556"/>
            <a:ext cx="1392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+mj-lt"/>
              </a:rPr>
              <a:t>New Changes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085E65-B739-45EB-88C9-FF3DECE11048}"/>
              </a:ext>
            </a:extLst>
          </p:cNvPr>
          <p:cNvSpPr txBox="1"/>
          <p:nvPr/>
        </p:nvSpPr>
        <p:spPr>
          <a:xfrm>
            <a:off x="611913" y="3648453"/>
            <a:ext cx="2880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Veterans access providers in the network when it is convenient for them without needing </a:t>
            </a:r>
          </a:p>
          <a:p>
            <a:pPr algn="ctr"/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pre-authorization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8F2CD7-77F2-4AB5-8066-00F183A74E82}"/>
              </a:ext>
            </a:extLst>
          </p:cNvPr>
          <p:cNvSpPr txBox="1"/>
          <p:nvPr/>
        </p:nvSpPr>
        <p:spPr>
          <a:xfrm>
            <a:off x="1022951" y="2017268"/>
            <a:ext cx="205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>
                    <a:lumMod val="65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URGENT CARE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91E81C86-904E-48DA-B4C9-5DC6BB78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1771"/>
            <a:ext cx="11480800" cy="677091"/>
          </a:xfrm>
        </p:spPr>
        <p:txBody>
          <a:bodyPr/>
          <a:lstStyle/>
          <a:p>
            <a:r>
              <a:rPr lang="en-US" dirty="0"/>
              <a:t>Urgent Care Benefit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055814BF-F01C-4413-ADE4-4F199D25A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86" y="2426032"/>
            <a:ext cx="1258511" cy="1270413"/>
          </a:xfrm>
          <a:prstGeom prst="rect">
            <a:avLst/>
          </a:prstGeom>
        </p:spPr>
      </p:pic>
      <p:sp>
        <p:nvSpPr>
          <p:cNvPr id="68" name="Content Placeholder 4">
            <a:extLst>
              <a:ext uri="{FF2B5EF4-FFF2-40B4-BE49-F238E27FC236}">
                <a16:creationId xmlns:a16="http://schemas.microsoft.com/office/drawing/2014/main" id="{E7574A27-D77C-4208-9372-DA5CE336F9FB}"/>
              </a:ext>
            </a:extLst>
          </p:cNvPr>
          <p:cNvSpPr txBox="1">
            <a:spLocks/>
          </p:cNvSpPr>
          <p:nvPr/>
        </p:nvSpPr>
        <p:spPr>
          <a:xfrm>
            <a:off x="5740100" y="728136"/>
            <a:ext cx="6309360" cy="1557864"/>
          </a:xfrm>
          <a:prstGeom prst="roundRect">
            <a:avLst>
              <a:gd name="adj" fmla="val 11512"/>
            </a:avLst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</a:rPr>
              <a:t>Access to urgent, non-emergency care (e.g. non-life threatening conditions) through the VA contracted network. Services such as: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i="1" dirty="0">
                <a:latin typeface="Calibri" panose="020F0502020204030204" pitchFamily="34" charset="0"/>
              </a:rPr>
              <a:t>•   Colds      •   Ear infections      •   Minor injuries                                                   •   Pink eye      •   Skin infections      •   Strep throat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9" name="Content Placeholder 4">
            <a:extLst>
              <a:ext uri="{FF2B5EF4-FFF2-40B4-BE49-F238E27FC236}">
                <a16:creationId xmlns:a16="http://schemas.microsoft.com/office/drawing/2014/main" id="{26D876D4-4978-4002-BDB7-77E819587A58}"/>
              </a:ext>
            </a:extLst>
          </p:cNvPr>
          <p:cNvSpPr txBox="1">
            <a:spLocks/>
          </p:cNvSpPr>
          <p:nvPr/>
        </p:nvSpPr>
        <p:spPr>
          <a:xfrm>
            <a:off x="5740101" y="2515509"/>
            <a:ext cx="6309360" cy="1807517"/>
          </a:xfrm>
          <a:prstGeom prst="roundRect">
            <a:avLst>
              <a:gd name="adj" fmla="val 8290"/>
            </a:avLst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Calibri" panose="020F0502020204030204" pitchFamily="34" charset="0"/>
              </a:rPr>
              <a:t>To be eligible for urgent care, Veterans must: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Be enrolled in the VA health care system AND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Have received care through VA from either a VA or community provider within the past 24 months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</a:rPr>
              <a:t>Applicable VA copayments, separately billed</a:t>
            </a:r>
          </a:p>
        </p:txBody>
      </p:sp>
      <p:sp>
        <p:nvSpPr>
          <p:cNvPr id="42" name="Content Placeholder 4">
            <a:extLst>
              <a:ext uri="{FF2B5EF4-FFF2-40B4-BE49-F238E27FC236}">
                <a16:creationId xmlns:a16="http://schemas.microsoft.com/office/drawing/2014/main" id="{31FEBFDB-629C-4110-9741-EDC531DEE331}"/>
              </a:ext>
            </a:extLst>
          </p:cNvPr>
          <p:cNvSpPr txBox="1">
            <a:spLocks/>
          </p:cNvSpPr>
          <p:nvPr/>
        </p:nvSpPr>
        <p:spPr>
          <a:xfrm>
            <a:off x="5749626" y="4552535"/>
            <a:ext cx="6309360" cy="1463041"/>
          </a:xfrm>
          <a:prstGeom prst="roundRect">
            <a:avLst>
              <a:gd name="adj" fmla="val 9506"/>
            </a:avLst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</a:rPr>
              <a:t>Expanded access through telehealth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</a:rPr>
              <a:t>COVID-19 Testing at certain in-network locations</a:t>
            </a:r>
          </a:p>
        </p:txBody>
      </p:sp>
    </p:spTree>
    <p:extLst>
      <p:ext uri="{BB962C8B-B14F-4D97-AF65-F5344CB8AC3E}">
        <p14:creationId xmlns:p14="http://schemas.microsoft.com/office/powerpoint/2010/main" val="275133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8935D-6374-4C7E-B0DB-8BF7B770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Urgent Care Prescriptions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176C-9E87-40F5-BED7-063ADAE7D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814885"/>
            <a:ext cx="10615266" cy="522822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Prescriptions can be filled at an in-network pharmacy, at VA, or at a non-network pharmacy. Pharmacy limitations and requirements: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Up to 14-day supply (no refills) for urgent care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If a non-network pharmacy is used, Veterans must pay for the prescription and then file a claim for reimbursement with their local VA medical facility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Filled in the same state as the Veteran’s urgent care visit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Listed on the VA Urgent/Emergent Formulary </a:t>
            </a:r>
            <a:r>
              <a:rPr lang="en-US" sz="2000" dirty="0">
                <a:hlinkClick r:id="rId2"/>
              </a:rPr>
              <a:t>https://www.pbm.va.gov/PBM/NationalFormulary.asp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000" dirty="0"/>
              <a:t>Opiates limited to seven days or less, consistent with state laws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For a 14-day supply or greater, or for routine, non-urgent medications, the prescription can be filled at local VAMC pharmacy or via VA Mail Order Pharmacy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Some Veterans may be required to pay a VA copayment for prescription medication, which is billed separately by 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35FF7-1B26-44A2-9A11-ECCC3AD563C1}"/>
              </a:ext>
            </a:extLst>
          </p:cNvPr>
          <p:cNvSpPr txBox="1">
            <a:spLocks/>
          </p:cNvSpPr>
          <p:nvPr/>
        </p:nvSpPr>
        <p:spPr>
          <a:xfrm>
            <a:off x="9042400" y="6486526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A4168-FDD5-490D-97CA-067BE328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https://www.va.gov/COMMUNITYCARE/images/icons/icons_pharmacy-benefits.png">
            <a:extLst>
              <a:ext uri="{FF2B5EF4-FFF2-40B4-BE49-F238E27FC236}">
                <a16:creationId xmlns:a16="http://schemas.microsoft.com/office/drawing/2014/main" id="{DDDED1FF-AC7C-4FE9-904D-E901B646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303" y="805741"/>
            <a:ext cx="1522479" cy="15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va.gov/COMMUNITYCARE/images/icons/icon_claim_Veteran.png">
            <a:extLst>
              <a:ext uri="{FF2B5EF4-FFF2-40B4-BE49-F238E27FC236}">
                <a16:creationId xmlns:a16="http://schemas.microsoft.com/office/drawing/2014/main" id="{34B333CD-1337-45B7-9A67-70EE7B7E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302" y="4493203"/>
            <a:ext cx="1522479" cy="152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2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D4465-0053-46CC-AC1C-DEA29707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Urgent Care Information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555E-C411-4FA5-B815-68623CA29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31" y="838201"/>
            <a:ext cx="10316269" cy="518159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prstClr val="black"/>
                </a:solidFill>
              </a:rPr>
              <a:t>For help with urgent care eligibility and general questions: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200" dirty="0">
                <a:solidFill>
                  <a:prstClr val="black"/>
                </a:solidFill>
              </a:rPr>
              <a:t>Call 844-MyVA411 (844-698-2411), select option 1 twice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200" b="1" dirty="0">
                <a:solidFill>
                  <a:prstClr val="black"/>
                </a:solidFill>
              </a:rPr>
              <a:t>Urgent Care Assistance Card: For Veterans to bring along for their visit and pharmacy</a:t>
            </a:r>
          </a:p>
          <a:p>
            <a:pPr lvl="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200" u="sng" dirty="0">
                <a:solidFill>
                  <a:srgbClr val="44546A"/>
                </a:solidFill>
                <a:hlinkClick r:id="rId2"/>
              </a:rPr>
              <a:t>https://www.va.gov/COMMUNITYCARE/docs/programs/UC_Assistance_Cards.pdf#</a:t>
            </a:r>
            <a:endParaRPr lang="en-US" sz="2200" u="sng" dirty="0">
              <a:solidFill>
                <a:srgbClr val="44546A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>
                <a:solidFill>
                  <a:prstClr val="black"/>
                </a:solidFill>
              </a:rPr>
              <a:t>For help when at the urgent care provider or pharmacy, call: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888-901-6609 if located in Regions 1 – 3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AL, AR, CT, DC, DE, FL, GA, IA, IL, IN, KS, KY, LA, MA, MD, ME, MI,                                                                 MN, MO, MS, NC, ND, NE, NH, NJ, NY, OH, OK, PA, PR, RI, SC, SD,                                                                             TN, VA, VI, VT, WI or WV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866-620-2071 if located in Regions 4 – 6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AK, AS, AZ, CA, CO, GU, HI, ID, MP, MT, NM, NV, OR, TX, UT, WA or WY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D5C6E64-5C06-4C9B-B691-A39D43ADF929}"/>
              </a:ext>
            </a:extLst>
          </p:cNvPr>
          <p:cNvSpPr txBox="1">
            <a:spLocks/>
          </p:cNvSpPr>
          <p:nvPr/>
        </p:nvSpPr>
        <p:spPr>
          <a:xfrm>
            <a:off x="9042400" y="6486526"/>
            <a:ext cx="28448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A4168-FDD5-490D-97CA-067BE328F9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A02A4-A53C-4D53-A7EC-33F73899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381" y="3200400"/>
            <a:ext cx="4521200" cy="26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72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232" y="28166"/>
            <a:ext cx="635571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FFFFFF"/>
                </a:solidFill>
              </a:rPr>
              <a:t>Emergency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Care</a:t>
            </a:r>
            <a:r>
              <a:rPr lang="en-US" spc="-5" dirty="0">
                <a:solidFill>
                  <a:srgbClr val="FFFFFF"/>
                </a:solidFill>
              </a:rPr>
              <a:t> Benefit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5288" y="969718"/>
            <a:ext cx="11401425" cy="3493135"/>
          </a:xfrm>
          <a:custGeom>
            <a:avLst/>
            <a:gdLst/>
            <a:ahLst/>
            <a:cxnLst/>
            <a:rect l="l" t="t" r="r" b="b"/>
            <a:pathLst>
              <a:path w="11401425" h="3493135">
                <a:moveTo>
                  <a:pt x="0" y="3493008"/>
                </a:moveTo>
                <a:lnTo>
                  <a:pt x="11401044" y="3493008"/>
                </a:lnTo>
                <a:lnTo>
                  <a:pt x="11401044" y="0"/>
                </a:lnTo>
                <a:lnTo>
                  <a:pt x="0" y="0"/>
                </a:lnTo>
                <a:lnTo>
                  <a:pt x="0" y="3493008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57999" y="785327"/>
            <a:ext cx="2522219" cy="408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299019" y="767026"/>
            <a:ext cx="1437132" cy="507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05243" y="809699"/>
            <a:ext cx="2432685" cy="318770"/>
          </a:xfrm>
          <a:custGeom>
            <a:avLst/>
            <a:gdLst/>
            <a:ahLst/>
            <a:cxnLst/>
            <a:rect l="l" t="t" r="r" b="b"/>
            <a:pathLst>
              <a:path w="2432685" h="318769">
                <a:moveTo>
                  <a:pt x="0" y="318515"/>
                </a:moveTo>
                <a:lnTo>
                  <a:pt x="2432304" y="318515"/>
                </a:lnTo>
                <a:lnTo>
                  <a:pt x="2432304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05243" y="809699"/>
            <a:ext cx="2432685" cy="318770"/>
          </a:xfrm>
          <a:custGeom>
            <a:avLst/>
            <a:gdLst/>
            <a:ahLst/>
            <a:cxnLst/>
            <a:rect l="l" t="t" r="r" b="b"/>
            <a:pathLst>
              <a:path w="2432685" h="318769">
                <a:moveTo>
                  <a:pt x="0" y="318515"/>
                </a:moveTo>
                <a:lnTo>
                  <a:pt x="2432304" y="318515"/>
                </a:lnTo>
                <a:lnTo>
                  <a:pt x="2432304" y="0"/>
                </a:lnTo>
                <a:lnTo>
                  <a:pt x="0" y="0"/>
                </a:lnTo>
                <a:lnTo>
                  <a:pt x="0" y="318515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80377" y="685800"/>
            <a:ext cx="11231245" cy="537583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989330">
              <a:lnSpc>
                <a:spcPct val="100000"/>
              </a:lnSpc>
              <a:spcBef>
                <a:spcPts val="1100"/>
              </a:spcBef>
            </a:pPr>
            <a:r>
              <a:rPr sz="1600" b="1" spc="-10" dirty="0">
                <a:solidFill>
                  <a:srgbClr val="FFFFFF"/>
                </a:solidFill>
                <a:latin typeface="Myriad Pro"/>
                <a:cs typeface="Georgia"/>
              </a:rPr>
              <a:t>What </a:t>
            </a:r>
            <a:r>
              <a:rPr sz="1600" b="1" spc="-5" dirty="0">
                <a:solidFill>
                  <a:srgbClr val="FFFFFF"/>
                </a:solidFill>
                <a:latin typeface="Myriad Pro"/>
                <a:cs typeface="Georgia"/>
              </a:rPr>
              <a:t>is</a:t>
            </a:r>
            <a:r>
              <a:rPr sz="1600" b="1" spc="25" dirty="0">
                <a:solidFill>
                  <a:srgbClr val="FFFFFF"/>
                </a:solidFill>
                <a:latin typeface="Myriad Pro"/>
                <a:cs typeface="Georg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Myriad Pro"/>
                <a:cs typeface="Georgia"/>
              </a:rPr>
              <a:t>it?</a:t>
            </a:r>
            <a:endParaRPr sz="1600" dirty="0">
              <a:latin typeface="Myriad Pro"/>
              <a:cs typeface="Georgia"/>
            </a:endParaRPr>
          </a:p>
          <a:p>
            <a:pPr marL="241300" marR="107950" indent="-228600">
              <a:lnSpc>
                <a:spcPct val="100000"/>
              </a:lnSpc>
              <a:spcBef>
                <a:spcPts val="1130"/>
              </a:spcBef>
              <a:buFont typeface="Wingdings"/>
              <a:buChar char=""/>
              <a:tabLst>
                <a:tab pos="241300" algn="l"/>
              </a:tabLst>
            </a:pPr>
            <a:r>
              <a:rPr sz="1800" dirty="0">
                <a:latin typeface="Myriad Pro"/>
                <a:cs typeface="Calibri"/>
              </a:rPr>
              <a:t>A </a:t>
            </a:r>
            <a:r>
              <a:rPr sz="1800" spc="-5" dirty="0">
                <a:latin typeface="Myriad Pro"/>
                <a:cs typeface="Calibri"/>
              </a:rPr>
              <a:t>medical emergency </a:t>
            </a:r>
            <a:r>
              <a:rPr sz="1800" dirty="0">
                <a:latin typeface="Myriad Pro"/>
                <a:cs typeface="Calibri"/>
              </a:rPr>
              <a:t>is an </a:t>
            </a:r>
            <a:r>
              <a:rPr sz="1800" spc="-25" dirty="0">
                <a:latin typeface="Myriad Pro"/>
                <a:cs typeface="Calibri"/>
              </a:rPr>
              <a:t>injury, </a:t>
            </a:r>
            <a:r>
              <a:rPr sz="1800" spc="-5" dirty="0">
                <a:latin typeface="Myriad Pro"/>
                <a:cs typeface="Calibri"/>
              </a:rPr>
              <a:t>illness or </a:t>
            </a:r>
            <a:r>
              <a:rPr sz="1800" spc="-10" dirty="0">
                <a:latin typeface="Myriad Pro"/>
                <a:cs typeface="Calibri"/>
              </a:rPr>
              <a:t>symptom </a:t>
            </a:r>
            <a:r>
              <a:rPr sz="1800" spc="-5" dirty="0">
                <a:latin typeface="Myriad Pro"/>
                <a:cs typeface="Calibri"/>
              </a:rPr>
              <a:t>so </a:t>
            </a:r>
            <a:r>
              <a:rPr sz="1800" spc="-10" dirty="0">
                <a:latin typeface="Myriad Pro"/>
                <a:cs typeface="Calibri"/>
              </a:rPr>
              <a:t>severe </a:t>
            </a:r>
            <a:r>
              <a:rPr sz="1800" spc="-5" dirty="0">
                <a:latin typeface="Myriad Pro"/>
                <a:cs typeface="Calibri"/>
              </a:rPr>
              <a:t>that without </a:t>
            </a:r>
            <a:r>
              <a:rPr sz="1800" spc="-10" dirty="0">
                <a:latin typeface="Myriad Pro"/>
                <a:cs typeface="Calibri"/>
              </a:rPr>
              <a:t>immediate treatment, </a:t>
            </a:r>
            <a:r>
              <a:rPr sz="1800" dirty="0">
                <a:latin typeface="Myriad Pro"/>
                <a:cs typeface="Calibri"/>
              </a:rPr>
              <a:t>a </a:t>
            </a:r>
            <a:r>
              <a:rPr sz="1800" spc="-25" dirty="0">
                <a:latin typeface="Myriad Pro"/>
                <a:cs typeface="Calibri"/>
              </a:rPr>
              <a:t>Veteran </a:t>
            </a:r>
            <a:r>
              <a:rPr sz="1800" spc="-5" dirty="0">
                <a:latin typeface="Myriad Pro"/>
                <a:cs typeface="Calibri"/>
              </a:rPr>
              <a:t>believes  </a:t>
            </a:r>
            <a:r>
              <a:rPr sz="1800" dirty="0">
                <a:latin typeface="Myriad Pro"/>
                <a:cs typeface="Calibri"/>
              </a:rPr>
              <a:t>their </a:t>
            </a:r>
            <a:r>
              <a:rPr sz="1800" spc="-15" dirty="0">
                <a:latin typeface="Myriad Pro"/>
                <a:cs typeface="Calibri"/>
              </a:rPr>
              <a:t>life </a:t>
            </a:r>
            <a:r>
              <a:rPr sz="1800" spc="-5" dirty="0">
                <a:latin typeface="Myriad Pro"/>
                <a:cs typeface="Calibri"/>
              </a:rPr>
              <a:t>or health is in</a:t>
            </a:r>
            <a:r>
              <a:rPr sz="1800" spc="65" dirty="0">
                <a:latin typeface="Myriad Pro"/>
                <a:cs typeface="Calibri"/>
              </a:rPr>
              <a:t> </a:t>
            </a:r>
            <a:r>
              <a:rPr sz="1800" spc="-30" dirty="0">
                <a:latin typeface="Myriad Pro"/>
                <a:cs typeface="Calibri"/>
              </a:rPr>
              <a:t>danger.</a:t>
            </a:r>
            <a:endParaRPr sz="1800" dirty="0">
              <a:latin typeface="Myriad Pro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"/>
            </a:pPr>
            <a:endParaRPr sz="1550" dirty="0">
              <a:latin typeface="Myriad Pro"/>
              <a:cs typeface="Times New Roman"/>
            </a:endParaRPr>
          </a:p>
          <a:p>
            <a:pPr marL="241300" marR="76073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1800" spc="-25" dirty="0">
                <a:latin typeface="Myriad Pro"/>
                <a:cs typeface="Calibri"/>
              </a:rPr>
              <a:t>Veterans </a:t>
            </a:r>
            <a:r>
              <a:rPr sz="1800" b="1" dirty="0">
                <a:solidFill>
                  <a:srgbClr val="006FC0"/>
                </a:solidFill>
                <a:latin typeface="Myriad Pro"/>
                <a:cs typeface="Calibri"/>
              </a:rPr>
              <a:t>do not need </a:t>
            </a:r>
            <a:r>
              <a:rPr sz="1800" b="1" spc="-10" dirty="0">
                <a:solidFill>
                  <a:srgbClr val="006FC0"/>
                </a:solidFill>
                <a:latin typeface="Myriad Pro"/>
                <a:cs typeface="Calibri"/>
              </a:rPr>
              <a:t>to </a:t>
            </a:r>
            <a:r>
              <a:rPr sz="1800" b="1" spc="-5" dirty="0">
                <a:solidFill>
                  <a:srgbClr val="006FC0"/>
                </a:solidFill>
                <a:latin typeface="Myriad Pro"/>
                <a:cs typeface="Calibri"/>
              </a:rPr>
              <a:t>check with </a:t>
            </a:r>
            <a:r>
              <a:rPr sz="1800" b="1" spc="-50" dirty="0">
                <a:solidFill>
                  <a:srgbClr val="006FC0"/>
                </a:solidFill>
                <a:latin typeface="Myriad Pro"/>
                <a:cs typeface="Calibri"/>
              </a:rPr>
              <a:t>VA </a:t>
            </a:r>
            <a:r>
              <a:rPr sz="1800" b="1" spc="-10" dirty="0">
                <a:solidFill>
                  <a:srgbClr val="006FC0"/>
                </a:solidFill>
                <a:latin typeface="Myriad Pro"/>
                <a:cs typeface="Calibri"/>
              </a:rPr>
              <a:t>before </a:t>
            </a:r>
            <a:r>
              <a:rPr sz="1800" spc="-10" dirty="0">
                <a:latin typeface="Myriad Pro"/>
                <a:cs typeface="Calibri"/>
              </a:rPr>
              <a:t>calling </a:t>
            </a:r>
            <a:r>
              <a:rPr sz="1800" spc="-15" dirty="0">
                <a:latin typeface="Myriad Pro"/>
                <a:cs typeface="Calibri"/>
              </a:rPr>
              <a:t>for </a:t>
            </a:r>
            <a:r>
              <a:rPr sz="1800" dirty="0">
                <a:latin typeface="Myriad Pro"/>
                <a:cs typeface="Calibri"/>
              </a:rPr>
              <a:t>an </a:t>
            </a:r>
            <a:r>
              <a:rPr sz="1800" spc="-5" dirty="0">
                <a:latin typeface="Myriad Pro"/>
                <a:cs typeface="Calibri"/>
              </a:rPr>
              <a:t>ambulance or </a:t>
            </a:r>
            <a:r>
              <a:rPr sz="1800" spc="-10" dirty="0">
                <a:latin typeface="Myriad Pro"/>
                <a:cs typeface="Calibri"/>
              </a:rPr>
              <a:t>going to </a:t>
            </a:r>
            <a:r>
              <a:rPr sz="1800" dirty="0">
                <a:latin typeface="Myriad Pro"/>
                <a:cs typeface="Calibri"/>
              </a:rPr>
              <a:t>an </a:t>
            </a:r>
            <a:r>
              <a:rPr sz="1800" spc="-5" dirty="0">
                <a:latin typeface="Myriad Pro"/>
                <a:cs typeface="Calibri"/>
              </a:rPr>
              <a:t>emergency </a:t>
            </a:r>
            <a:r>
              <a:rPr sz="1800" spc="-10" dirty="0">
                <a:latin typeface="Myriad Pro"/>
                <a:cs typeface="Calibri"/>
              </a:rPr>
              <a:t>room, </a:t>
            </a:r>
            <a:r>
              <a:rPr sz="1800" dirty="0">
                <a:latin typeface="Myriad Pro"/>
                <a:cs typeface="Calibri"/>
              </a:rPr>
              <a:t>as </a:t>
            </a:r>
            <a:r>
              <a:rPr sz="1800" spc="-45" dirty="0">
                <a:latin typeface="Myriad Pro"/>
                <a:cs typeface="Calibri"/>
              </a:rPr>
              <a:t>VA  </a:t>
            </a:r>
            <a:r>
              <a:rPr sz="1800" spc="-10" dirty="0">
                <a:latin typeface="Myriad Pro"/>
                <a:cs typeface="Calibri"/>
              </a:rPr>
              <a:t>encourages </a:t>
            </a:r>
            <a:r>
              <a:rPr sz="1800" dirty="0">
                <a:latin typeface="Myriad Pro"/>
                <a:cs typeface="Calibri"/>
              </a:rPr>
              <a:t>all </a:t>
            </a:r>
            <a:r>
              <a:rPr sz="1800" spc="-25" dirty="0">
                <a:latin typeface="Myriad Pro"/>
                <a:cs typeface="Calibri"/>
              </a:rPr>
              <a:t>Veterans </a:t>
            </a:r>
            <a:r>
              <a:rPr sz="1800" dirty="0">
                <a:latin typeface="Myriad Pro"/>
                <a:cs typeface="Calibri"/>
              </a:rPr>
              <a:t>seek </a:t>
            </a:r>
            <a:r>
              <a:rPr sz="1800" spc="-10" dirty="0">
                <a:latin typeface="Myriad Pro"/>
                <a:cs typeface="Calibri"/>
              </a:rPr>
              <a:t>immediate </a:t>
            </a:r>
            <a:r>
              <a:rPr sz="1800" spc="-5" dirty="0">
                <a:latin typeface="Myriad Pro"/>
                <a:cs typeface="Calibri"/>
              </a:rPr>
              <a:t>medical </a:t>
            </a:r>
            <a:r>
              <a:rPr sz="1800" spc="-15" dirty="0">
                <a:latin typeface="Myriad Pro"/>
                <a:cs typeface="Calibri"/>
              </a:rPr>
              <a:t>attention </a:t>
            </a:r>
            <a:r>
              <a:rPr sz="1800" spc="-5" dirty="0">
                <a:latin typeface="Myriad Pro"/>
                <a:cs typeface="Calibri"/>
              </a:rPr>
              <a:t>without</a:t>
            </a:r>
            <a:r>
              <a:rPr sz="1800" spc="110" dirty="0">
                <a:latin typeface="Myriad Pro"/>
                <a:cs typeface="Calibri"/>
              </a:rPr>
              <a:t> </a:t>
            </a:r>
            <a:r>
              <a:rPr sz="1800" spc="-30" dirty="0">
                <a:latin typeface="Myriad Pro"/>
                <a:cs typeface="Calibri"/>
              </a:rPr>
              <a:t>delay.</a:t>
            </a:r>
            <a:endParaRPr sz="1800" dirty="0">
              <a:latin typeface="Myriad Pro"/>
              <a:cs typeface="Calibri"/>
            </a:endParaRPr>
          </a:p>
          <a:p>
            <a:pPr marL="241300" marR="8001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1800" spc="-5" dirty="0">
                <a:latin typeface="Myriad Pro"/>
                <a:cs typeface="Calibri"/>
              </a:rPr>
              <a:t>Prudent </a:t>
            </a:r>
            <a:r>
              <a:rPr sz="1800" spc="-10" dirty="0">
                <a:latin typeface="Myriad Pro"/>
                <a:cs typeface="Calibri"/>
              </a:rPr>
              <a:t>Layperson Standard </a:t>
            </a:r>
            <a:r>
              <a:rPr sz="1800" spc="-5" dirty="0">
                <a:latin typeface="Myriad Pro"/>
                <a:cs typeface="Calibri"/>
              </a:rPr>
              <a:t>applies </a:t>
            </a:r>
            <a:r>
              <a:rPr sz="1800" spc="-10" dirty="0">
                <a:latin typeface="Myriad Pro"/>
                <a:cs typeface="Calibri"/>
              </a:rPr>
              <a:t>to </a:t>
            </a:r>
            <a:r>
              <a:rPr sz="1800" dirty="0">
                <a:latin typeface="Myriad Pro"/>
                <a:cs typeface="Calibri"/>
              </a:rPr>
              <a:t>a </a:t>
            </a:r>
            <a:r>
              <a:rPr sz="1800" spc="-5" dirty="0">
                <a:latin typeface="Myriad Pro"/>
                <a:cs typeface="Calibri"/>
              </a:rPr>
              <a:t>medical </a:t>
            </a:r>
            <a:r>
              <a:rPr sz="1800" spc="-10" dirty="0">
                <a:latin typeface="Myriad Pro"/>
                <a:cs typeface="Calibri"/>
              </a:rPr>
              <a:t>condition </a:t>
            </a:r>
            <a:r>
              <a:rPr sz="1800" spc="-5" dirty="0">
                <a:latin typeface="Myriad Pro"/>
                <a:cs typeface="Calibri"/>
              </a:rPr>
              <a:t>that </a:t>
            </a:r>
            <a:r>
              <a:rPr sz="1800" dirty="0">
                <a:latin typeface="Myriad Pro"/>
                <a:cs typeface="Calibri"/>
              </a:rPr>
              <a:t>a </a:t>
            </a:r>
            <a:r>
              <a:rPr sz="1800" spc="-5" dirty="0">
                <a:latin typeface="Myriad Pro"/>
                <a:cs typeface="Calibri"/>
              </a:rPr>
              <a:t>prudent </a:t>
            </a:r>
            <a:r>
              <a:rPr sz="1800" spc="-10" dirty="0">
                <a:latin typeface="Myriad Pro"/>
                <a:cs typeface="Calibri"/>
              </a:rPr>
              <a:t>layperson would have </a:t>
            </a:r>
            <a:r>
              <a:rPr sz="1800" spc="-5" dirty="0">
                <a:latin typeface="Myriad Pro"/>
                <a:cs typeface="Calibri"/>
              </a:rPr>
              <a:t>reasonably </a:t>
            </a:r>
            <a:r>
              <a:rPr sz="1800" spc="-10" dirty="0">
                <a:latin typeface="Myriad Pro"/>
                <a:cs typeface="Calibri"/>
              </a:rPr>
              <a:t>expected  </a:t>
            </a:r>
            <a:r>
              <a:rPr sz="1800" dirty="0">
                <a:latin typeface="Myriad Pro"/>
                <a:cs typeface="Calibri"/>
              </a:rPr>
              <a:t>a </a:t>
            </a:r>
            <a:r>
              <a:rPr sz="1800" spc="-10" dirty="0">
                <a:latin typeface="Myriad Pro"/>
                <a:cs typeface="Calibri"/>
              </a:rPr>
              <a:t>delay </a:t>
            </a:r>
            <a:r>
              <a:rPr sz="1800" spc="-5" dirty="0">
                <a:latin typeface="Myriad Pro"/>
                <a:cs typeface="Calibri"/>
              </a:rPr>
              <a:t>in seeking </a:t>
            </a:r>
            <a:r>
              <a:rPr sz="1800" spc="-10" dirty="0">
                <a:latin typeface="Myriad Pro"/>
                <a:cs typeface="Calibri"/>
              </a:rPr>
              <a:t>immediate </a:t>
            </a:r>
            <a:r>
              <a:rPr sz="1800" spc="-5" dirty="0">
                <a:latin typeface="Myriad Pro"/>
                <a:cs typeface="Calibri"/>
              </a:rPr>
              <a:t>medical </a:t>
            </a:r>
            <a:r>
              <a:rPr sz="1800" spc="-15" dirty="0">
                <a:latin typeface="Myriad Pro"/>
                <a:cs typeface="Calibri"/>
              </a:rPr>
              <a:t>attention </a:t>
            </a:r>
            <a:r>
              <a:rPr sz="1800" spc="-10" dirty="0">
                <a:latin typeface="Myriad Pro"/>
                <a:cs typeface="Calibri"/>
              </a:rPr>
              <a:t>would have </a:t>
            </a:r>
            <a:r>
              <a:rPr sz="1800" dirty="0">
                <a:latin typeface="Myriad Pro"/>
                <a:cs typeface="Calibri"/>
              </a:rPr>
              <a:t>been </a:t>
            </a:r>
            <a:r>
              <a:rPr sz="1800" spc="-10" dirty="0">
                <a:latin typeface="Myriad Pro"/>
                <a:cs typeface="Calibri"/>
              </a:rPr>
              <a:t>hazardous to </a:t>
            </a:r>
            <a:r>
              <a:rPr sz="1800" spc="-5" dirty="0">
                <a:latin typeface="Myriad Pro"/>
                <a:cs typeface="Calibri"/>
              </a:rPr>
              <a:t>his or her</a:t>
            </a:r>
            <a:r>
              <a:rPr sz="1800" spc="165" dirty="0">
                <a:latin typeface="Myriad Pro"/>
                <a:cs typeface="Calibri"/>
              </a:rPr>
              <a:t> </a:t>
            </a:r>
            <a:r>
              <a:rPr sz="1800" spc="-5" dirty="0">
                <a:latin typeface="Myriad Pro"/>
                <a:cs typeface="Calibri"/>
              </a:rPr>
              <a:t>health.</a:t>
            </a:r>
            <a:endParaRPr sz="1800" dirty="0">
              <a:latin typeface="Myriad Pro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241300" algn="l"/>
              </a:tabLst>
            </a:pPr>
            <a:r>
              <a:rPr sz="1800" dirty="0">
                <a:latin typeface="Myriad Pro"/>
                <a:cs typeface="Calibri"/>
              </a:rPr>
              <a:t>A </a:t>
            </a:r>
            <a:r>
              <a:rPr sz="1800" spc="-5" dirty="0">
                <a:latin typeface="Myriad Pro"/>
                <a:cs typeface="Calibri"/>
              </a:rPr>
              <a:t>claim </a:t>
            </a:r>
            <a:r>
              <a:rPr sz="1800" spc="-15" dirty="0">
                <a:latin typeface="Myriad Pro"/>
                <a:cs typeface="Calibri"/>
              </a:rPr>
              <a:t>for </a:t>
            </a:r>
            <a:r>
              <a:rPr sz="1800" spc="-5" dirty="0">
                <a:latin typeface="Myriad Pro"/>
                <a:cs typeface="Calibri"/>
              </a:rPr>
              <a:t>emergency </a:t>
            </a:r>
            <a:r>
              <a:rPr sz="1800" spc="-15" dirty="0">
                <a:latin typeface="Myriad Pro"/>
                <a:cs typeface="Calibri"/>
              </a:rPr>
              <a:t>care </a:t>
            </a:r>
            <a:r>
              <a:rPr sz="1800" spc="-5" dirty="0">
                <a:latin typeface="Myriad Pro"/>
                <a:cs typeface="Calibri"/>
              </a:rPr>
              <a:t>will </a:t>
            </a:r>
            <a:r>
              <a:rPr sz="1800" b="1" spc="-5" dirty="0">
                <a:solidFill>
                  <a:srgbClr val="006FC0"/>
                </a:solidFill>
                <a:latin typeface="Myriad Pro"/>
                <a:cs typeface="Calibri"/>
              </a:rPr>
              <a:t>never </a:t>
            </a:r>
            <a:r>
              <a:rPr sz="1800" b="1" dirty="0">
                <a:solidFill>
                  <a:srgbClr val="006FC0"/>
                </a:solidFill>
                <a:latin typeface="Myriad Pro"/>
                <a:cs typeface="Calibri"/>
              </a:rPr>
              <a:t>be denied </a:t>
            </a:r>
            <a:r>
              <a:rPr sz="1800" b="1" spc="-5" dirty="0">
                <a:solidFill>
                  <a:srgbClr val="006FC0"/>
                </a:solidFill>
                <a:latin typeface="Myriad Pro"/>
                <a:cs typeface="Calibri"/>
              </a:rPr>
              <a:t>based solely </a:t>
            </a:r>
            <a:r>
              <a:rPr sz="1800" b="1" dirty="0">
                <a:solidFill>
                  <a:srgbClr val="006FC0"/>
                </a:solidFill>
                <a:latin typeface="Myriad Pro"/>
                <a:cs typeface="Calibri"/>
              </a:rPr>
              <a:t>on </a:t>
            </a:r>
            <a:r>
              <a:rPr sz="1800" b="1" spc="-50" dirty="0">
                <a:solidFill>
                  <a:srgbClr val="006FC0"/>
                </a:solidFill>
                <a:latin typeface="Myriad Pro"/>
                <a:cs typeface="Calibri"/>
              </a:rPr>
              <a:t>VA </a:t>
            </a:r>
            <a:r>
              <a:rPr sz="1800" b="1" dirty="0">
                <a:solidFill>
                  <a:srgbClr val="006FC0"/>
                </a:solidFill>
                <a:latin typeface="Myriad Pro"/>
                <a:cs typeface="Calibri"/>
              </a:rPr>
              <a:t>not </a:t>
            </a:r>
            <a:r>
              <a:rPr sz="1800" b="1" spc="-5" dirty="0">
                <a:solidFill>
                  <a:srgbClr val="006FC0"/>
                </a:solidFill>
                <a:latin typeface="Myriad Pro"/>
                <a:cs typeface="Calibri"/>
              </a:rPr>
              <a:t>receiving notification prior </a:t>
            </a:r>
            <a:r>
              <a:rPr sz="1800" spc="-10" dirty="0">
                <a:latin typeface="Myriad Pro"/>
                <a:cs typeface="Calibri"/>
              </a:rPr>
              <a:t>to </a:t>
            </a:r>
            <a:r>
              <a:rPr sz="1800" spc="-5" dirty="0">
                <a:latin typeface="Myriad Pro"/>
                <a:cs typeface="Calibri"/>
              </a:rPr>
              <a:t>seeking</a:t>
            </a:r>
            <a:r>
              <a:rPr sz="1800" spc="5" dirty="0">
                <a:latin typeface="Myriad Pro"/>
                <a:cs typeface="Calibri"/>
              </a:rPr>
              <a:t> </a:t>
            </a:r>
            <a:r>
              <a:rPr sz="1800" spc="-10" dirty="0">
                <a:latin typeface="Myriad Pro"/>
                <a:cs typeface="Calibri"/>
              </a:rPr>
              <a:t>care.</a:t>
            </a:r>
            <a:endParaRPr sz="1800" dirty="0">
              <a:latin typeface="Myriad Pro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1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50" dirty="0">
              <a:latin typeface="Times New Roman"/>
              <a:cs typeface="Times New Roman"/>
            </a:endParaRPr>
          </a:p>
          <a:p>
            <a:pPr marL="678180" marR="5080">
              <a:lnSpc>
                <a:spcPct val="100000"/>
              </a:lnSpc>
            </a:pPr>
            <a:r>
              <a:rPr sz="1800" b="1" i="1" spc="-20" dirty="0">
                <a:solidFill>
                  <a:srgbClr val="006FC0"/>
                </a:solidFill>
                <a:latin typeface="Myriad Pro"/>
                <a:cs typeface="Calibri"/>
              </a:rPr>
              <a:t>Key </a:t>
            </a:r>
            <a:r>
              <a:rPr sz="1800" b="1" i="1" spc="-5" dirty="0">
                <a:solidFill>
                  <a:srgbClr val="006FC0"/>
                </a:solidFill>
                <a:latin typeface="Myriad Pro"/>
                <a:cs typeface="Calibri"/>
              </a:rPr>
              <a:t>Step</a:t>
            </a:r>
            <a:r>
              <a:rPr sz="1800" b="1" i="1" spc="-5" dirty="0">
                <a:solidFill>
                  <a:srgbClr val="1F487C"/>
                </a:solidFill>
                <a:latin typeface="Myriad Pro"/>
                <a:cs typeface="Calibri"/>
              </a:rPr>
              <a:t>: </a:t>
            </a:r>
            <a:r>
              <a:rPr sz="1800" i="1" spc="-5" dirty="0">
                <a:latin typeface="Myriad Pro"/>
                <a:cs typeface="Calibri"/>
              </a:rPr>
              <a:t>After receiving </a:t>
            </a:r>
            <a:r>
              <a:rPr sz="1800" i="1" dirty="0">
                <a:latin typeface="Myriad Pro"/>
                <a:cs typeface="Calibri"/>
              </a:rPr>
              <a:t>emergency </a:t>
            </a:r>
            <a:r>
              <a:rPr sz="1800" i="1" spc="-10" dirty="0">
                <a:latin typeface="Myriad Pro"/>
                <a:cs typeface="Calibri"/>
              </a:rPr>
              <a:t>care </a:t>
            </a:r>
            <a:r>
              <a:rPr sz="1800" i="1" spc="-5" dirty="0">
                <a:latin typeface="Myriad Pro"/>
                <a:cs typeface="Calibri"/>
              </a:rPr>
              <a:t>at </a:t>
            </a:r>
            <a:r>
              <a:rPr sz="1800" i="1" dirty="0">
                <a:latin typeface="Myriad Pro"/>
                <a:cs typeface="Calibri"/>
              </a:rPr>
              <a:t>a </a:t>
            </a:r>
            <a:r>
              <a:rPr sz="1800" i="1" spc="-5" dirty="0">
                <a:latin typeface="Myriad Pro"/>
                <a:cs typeface="Calibri"/>
              </a:rPr>
              <a:t>community emergency department, </a:t>
            </a:r>
            <a:r>
              <a:rPr sz="1800" i="1" dirty="0">
                <a:latin typeface="Myriad Pro"/>
                <a:cs typeface="Calibri"/>
              </a:rPr>
              <a:t>it </a:t>
            </a:r>
            <a:r>
              <a:rPr sz="1800" i="1" spc="-5" dirty="0">
                <a:latin typeface="Myriad Pro"/>
                <a:cs typeface="Calibri"/>
              </a:rPr>
              <a:t>is essential </a:t>
            </a:r>
            <a:r>
              <a:rPr sz="1800" i="1" spc="-15" dirty="0">
                <a:latin typeface="Myriad Pro"/>
                <a:cs typeface="Calibri"/>
              </a:rPr>
              <a:t>to </a:t>
            </a:r>
            <a:r>
              <a:rPr sz="1800" i="1" spc="-10" dirty="0">
                <a:latin typeface="Myriad Pro"/>
                <a:cs typeface="Calibri"/>
              </a:rPr>
              <a:t>promptly </a:t>
            </a:r>
            <a:r>
              <a:rPr sz="1800" i="1" spc="-5" dirty="0">
                <a:latin typeface="Myriad Pro"/>
                <a:cs typeface="Calibri"/>
              </a:rPr>
              <a:t>notify  </a:t>
            </a:r>
            <a:r>
              <a:rPr sz="1800" i="1" spc="-25" dirty="0">
                <a:latin typeface="Myriad Pro"/>
                <a:cs typeface="Calibri"/>
              </a:rPr>
              <a:t>VA. </a:t>
            </a:r>
            <a:r>
              <a:rPr sz="1800" i="1" spc="-10" dirty="0">
                <a:latin typeface="Myriad Pro"/>
                <a:cs typeface="Calibri"/>
              </a:rPr>
              <a:t>Notification must </a:t>
            </a:r>
            <a:r>
              <a:rPr sz="1800" i="1" spc="-5" dirty="0">
                <a:latin typeface="Myriad Pro"/>
                <a:cs typeface="Calibri"/>
              </a:rPr>
              <a:t>be made within </a:t>
            </a:r>
            <a:r>
              <a:rPr sz="1800" b="1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Myriad Pro"/>
                <a:cs typeface="Calibri"/>
              </a:rPr>
              <a:t>72 </a:t>
            </a:r>
            <a:r>
              <a:rPr sz="1800" b="1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Myriad Pro"/>
                <a:cs typeface="Calibri"/>
              </a:rPr>
              <a:t>hours of </a:t>
            </a:r>
            <a:r>
              <a:rPr sz="1800" b="1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Myriad Pro"/>
                <a:cs typeface="Calibri"/>
              </a:rPr>
              <a:t>admission </a:t>
            </a:r>
            <a:r>
              <a:rPr sz="1800" i="1" spc="-15" dirty="0">
                <a:latin typeface="Myriad Pro"/>
                <a:cs typeface="Calibri"/>
              </a:rPr>
              <a:t>to </a:t>
            </a:r>
            <a:r>
              <a:rPr sz="1800" i="1" spc="-5" dirty="0">
                <a:latin typeface="Myriad Pro"/>
                <a:cs typeface="Calibri"/>
              </a:rPr>
              <a:t>be </a:t>
            </a:r>
            <a:r>
              <a:rPr sz="1800" i="1" spc="-10" dirty="0">
                <a:latin typeface="Myriad Pro"/>
                <a:cs typeface="Calibri"/>
              </a:rPr>
              <a:t>considered </a:t>
            </a:r>
            <a:r>
              <a:rPr sz="1800" i="1" spc="-5" dirty="0">
                <a:latin typeface="Myriad Pro"/>
                <a:cs typeface="Calibri"/>
              </a:rPr>
              <a:t>under </a:t>
            </a:r>
            <a:r>
              <a:rPr sz="1800" i="1" dirty="0">
                <a:latin typeface="Myriad Pro"/>
                <a:cs typeface="Calibri"/>
              </a:rPr>
              <a:t>the </a:t>
            </a:r>
            <a:r>
              <a:rPr sz="1800" i="1" spc="-5" dirty="0">
                <a:latin typeface="Myriad Pro"/>
                <a:cs typeface="Calibri"/>
              </a:rPr>
              <a:t>new Community Care Program authority and </a:t>
            </a:r>
            <a:r>
              <a:rPr sz="1800" i="1" dirty="0">
                <a:latin typeface="Myriad Pro"/>
                <a:cs typeface="Calibri"/>
              </a:rPr>
              <a:t>the </a:t>
            </a:r>
            <a:r>
              <a:rPr sz="1800" i="1" spc="-10" dirty="0">
                <a:latin typeface="Myriad Pro"/>
                <a:cs typeface="Calibri"/>
              </a:rPr>
              <a:t>care must </a:t>
            </a:r>
            <a:r>
              <a:rPr sz="1800" i="1" spc="-5" dirty="0">
                <a:latin typeface="Myriad Pro"/>
                <a:cs typeface="Calibri"/>
              </a:rPr>
              <a:t>be </a:t>
            </a:r>
            <a:r>
              <a:rPr sz="1800" i="1" dirty="0">
                <a:latin typeface="Myriad Pro"/>
                <a:cs typeface="Calibri"/>
              </a:rPr>
              <a:t>in a </a:t>
            </a:r>
            <a:r>
              <a:rPr sz="1800" i="1" spc="-10" dirty="0">
                <a:latin typeface="Myriad Pro"/>
                <a:cs typeface="Calibri"/>
              </a:rPr>
              <a:t>contracted </a:t>
            </a:r>
            <a:r>
              <a:rPr sz="1800" i="1" spc="-20" dirty="0">
                <a:latin typeface="Myriad Pro"/>
                <a:cs typeface="Calibri"/>
              </a:rPr>
              <a:t>facility. </a:t>
            </a:r>
            <a:r>
              <a:rPr sz="1800" i="1" dirty="0">
                <a:latin typeface="Myriad Pro"/>
                <a:cs typeface="Calibri"/>
              </a:rPr>
              <a:t>If </a:t>
            </a:r>
            <a:r>
              <a:rPr sz="1800" i="1" spc="-5" dirty="0">
                <a:latin typeface="Myriad Pro"/>
                <a:cs typeface="Calibri"/>
              </a:rPr>
              <a:t>either </a:t>
            </a:r>
            <a:r>
              <a:rPr sz="1800" i="1" spc="-10" dirty="0">
                <a:latin typeface="Myriad Pro"/>
                <a:cs typeface="Calibri"/>
              </a:rPr>
              <a:t>criteria </a:t>
            </a:r>
            <a:r>
              <a:rPr sz="1800" i="1" spc="-5" dirty="0">
                <a:latin typeface="Myriad Pro"/>
                <a:cs typeface="Calibri"/>
              </a:rPr>
              <a:t>is not met, </a:t>
            </a:r>
            <a:r>
              <a:rPr sz="1800" i="1" spc="-10" dirty="0">
                <a:latin typeface="Myriad Pro"/>
                <a:cs typeface="Calibri"/>
              </a:rPr>
              <a:t>claims </a:t>
            </a:r>
            <a:r>
              <a:rPr sz="1800" i="1" spc="-5" dirty="0">
                <a:latin typeface="Myriad Pro"/>
                <a:cs typeface="Calibri"/>
              </a:rPr>
              <a:t>will be reviewed under </a:t>
            </a:r>
            <a:r>
              <a:rPr sz="1800" i="1" spc="-15" dirty="0">
                <a:latin typeface="Myriad Pro"/>
                <a:cs typeface="Calibri"/>
              </a:rPr>
              <a:t>existing </a:t>
            </a:r>
            <a:r>
              <a:rPr sz="1800" i="1" dirty="0">
                <a:latin typeface="Myriad Pro"/>
                <a:cs typeface="Calibri"/>
              </a:rPr>
              <a:t>emergency </a:t>
            </a:r>
            <a:r>
              <a:rPr sz="1800" i="1" spc="-10" dirty="0">
                <a:latin typeface="Myriad Pro"/>
                <a:cs typeface="Calibri"/>
              </a:rPr>
              <a:t>care</a:t>
            </a:r>
            <a:r>
              <a:rPr sz="1800" i="1" spc="50" dirty="0">
                <a:latin typeface="Myriad Pro"/>
                <a:cs typeface="Calibri"/>
              </a:rPr>
              <a:t> </a:t>
            </a:r>
            <a:r>
              <a:rPr sz="1800" i="1" spc="-5" dirty="0">
                <a:latin typeface="Myriad Pro"/>
                <a:cs typeface="Calibri"/>
              </a:rPr>
              <a:t>authorities.</a:t>
            </a:r>
            <a:endParaRPr sz="1800" dirty="0">
              <a:latin typeface="Myriad Pro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8188" y="5121095"/>
            <a:ext cx="96012" cy="96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43116" y="5503618"/>
            <a:ext cx="253365" cy="26034"/>
          </a:xfrm>
          <a:custGeom>
            <a:avLst/>
            <a:gdLst/>
            <a:ahLst/>
            <a:cxnLst/>
            <a:rect l="l" t="t" r="r" b="b"/>
            <a:pathLst>
              <a:path w="253365" h="26035">
                <a:moveTo>
                  <a:pt x="249783" y="0"/>
                </a:moveTo>
                <a:lnTo>
                  <a:pt x="6400" y="0"/>
                </a:lnTo>
                <a:lnTo>
                  <a:pt x="0" y="6477"/>
                </a:lnTo>
                <a:lnTo>
                  <a:pt x="0" y="22669"/>
                </a:lnTo>
                <a:lnTo>
                  <a:pt x="6400" y="25908"/>
                </a:lnTo>
                <a:lnTo>
                  <a:pt x="249783" y="25908"/>
                </a:lnTo>
                <a:lnTo>
                  <a:pt x="252984" y="22669"/>
                </a:lnTo>
                <a:lnTo>
                  <a:pt x="252984" y="6477"/>
                </a:lnTo>
                <a:lnTo>
                  <a:pt x="2497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39891" y="5006794"/>
            <a:ext cx="806450" cy="807720"/>
          </a:xfrm>
          <a:custGeom>
            <a:avLst/>
            <a:gdLst/>
            <a:ahLst/>
            <a:cxnLst/>
            <a:rect l="l" t="t" r="r" b="b"/>
            <a:pathLst>
              <a:path w="806450" h="807720">
                <a:moveTo>
                  <a:pt x="403098" y="0"/>
                </a:moveTo>
                <a:lnTo>
                  <a:pt x="355845" y="2697"/>
                </a:lnTo>
                <a:lnTo>
                  <a:pt x="310257" y="10594"/>
                </a:lnTo>
                <a:lnTo>
                  <a:pt x="266628" y="23396"/>
                </a:lnTo>
                <a:lnTo>
                  <a:pt x="225250" y="40810"/>
                </a:lnTo>
                <a:lnTo>
                  <a:pt x="186420" y="62540"/>
                </a:lnTo>
                <a:lnTo>
                  <a:pt x="150429" y="88294"/>
                </a:lnTo>
                <a:lnTo>
                  <a:pt x="117571" y="117776"/>
                </a:lnTo>
                <a:lnTo>
                  <a:pt x="88142" y="150693"/>
                </a:lnTo>
                <a:lnTo>
                  <a:pt x="62434" y="186751"/>
                </a:lnTo>
                <a:lnTo>
                  <a:pt x="40741" y="225656"/>
                </a:lnTo>
                <a:lnTo>
                  <a:pt x="23357" y="267113"/>
                </a:lnTo>
                <a:lnTo>
                  <a:pt x="10577" y="310829"/>
                </a:lnTo>
                <a:lnTo>
                  <a:pt x="2693" y="356509"/>
                </a:lnTo>
                <a:lnTo>
                  <a:pt x="0" y="403859"/>
                </a:lnTo>
                <a:lnTo>
                  <a:pt x="2693" y="450609"/>
                </a:lnTo>
                <a:lnTo>
                  <a:pt x="10577" y="495866"/>
                </a:lnTo>
                <a:lnTo>
                  <a:pt x="23357" y="539316"/>
                </a:lnTo>
                <a:lnTo>
                  <a:pt x="40741" y="580641"/>
                </a:lnTo>
                <a:lnTo>
                  <a:pt x="62434" y="619528"/>
                </a:lnTo>
                <a:lnTo>
                  <a:pt x="88142" y="655661"/>
                </a:lnTo>
                <a:lnTo>
                  <a:pt x="117571" y="688724"/>
                </a:lnTo>
                <a:lnTo>
                  <a:pt x="150429" y="718402"/>
                </a:lnTo>
                <a:lnTo>
                  <a:pt x="186420" y="744379"/>
                </a:lnTo>
                <a:lnTo>
                  <a:pt x="225250" y="766340"/>
                </a:lnTo>
                <a:lnTo>
                  <a:pt x="266628" y="783971"/>
                </a:lnTo>
                <a:lnTo>
                  <a:pt x="310257" y="796954"/>
                </a:lnTo>
                <a:lnTo>
                  <a:pt x="355845" y="804976"/>
                </a:lnTo>
                <a:lnTo>
                  <a:pt x="403098" y="807719"/>
                </a:lnTo>
                <a:lnTo>
                  <a:pt x="449759" y="804976"/>
                </a:lnTo>
                <a:lnTo>
                  <a:pt x="494930" y="796954"/>
                </a:lnTo>
                <a:lnTo>
                  <a:pt x="538297" y="783971"/>
                </a:lnTo>
                <a:lnTo>
                  <a:pt x="579545" y="766340"/>
                </a:lnTo>
                <a:lnTo>
                  <a:pt x="618358" y="744379"/>
                </a:lnTo>
                <a:lnTo>
                  <a:pt x="654423" y="718402"/>
                </a:lnTo>
                <a:lnTo>
                  <a:pt x="687424" y="688724"/>
                </a:lnTo>
                <a:lnTo>
                  <a:pt x="717045" y="655661"/>
                </a:lnTo>
                <a:lnTo>
                  <a:pt x="720635" y="650659"/>
                </a:lnTo>
                <a:lnTo>
                  <a:pt x="255930" y="650659"/>
                </a:lnTo>
                <a:lnTo>
                  <a:pt x="246536" y="648456"/>
                </a:lnTo>
                <a:lnTo>
                  <a:pt x="238339" y="642648"/>
                </a:lnTo>
                <a:lnTo>
                  <a:pt x="232539" y="634435"/>
                </a:lnTo>
                <a:lnTo>
                  <a:pt x="230339" y="625017"/>
                </a:lnTo>
                <a:lnTo>
                  <a:pt x="230339" y="333349"/>
                </a:lnTo>
                <a:lnTo>
                  <a:pt x="257458" y="333349"/>
                </a:lnTo>
                <a:lnTo>
                  <a:pt x="224342" y="296903"/>
                </a:lnTo>
                <a:lnTo>
                  <a:pt x="203596" y="272834"/>
                </a:lnTo>
                <a:lnTo>
                  <a:pt x="195148" y="262889"/>
                </a:lnTo>
                <a:lnTo>
                  <a:pt x="191947" y="259587"/>
                </a:lnTo>
                <a:lnTo>
                  <a:pt x="191947" y="253237"/>
                </a:lnTo>
                <a:lnTo>
                  <a:pt x="198348" y="250062"/>
                </a:lnTo>
                <a:lnTo>
                  <a:pt x="169557" y="250062"/>
                </a:lnTo>
                <a:lnTo>
                  <a:pt x="162356" y="239430"/>
                </a:lnTo>
                <a:lnTo>
                  <a:pt x="159956" y="227583"/>
                </a:lnTo>
                <a:lnTo>
                  <a:pt x="162356" y="215737"/>
                </a:lnTo>
                <a:lnTo>
                  <a:pt x="169557" y="205104"/>
                </a:lnTo>
                <a:lnTo>
                  <a:pt x="180157" y="197393"/>
                </a:lnTo>
                <a:lnTo>
                  <a:pt x="191954" y="193897"/>
                </a:lnTo>
                <a:lnTo>
                  <a:pt x="230339" y="193897"/>
                </a:lnTo>
                <a:lnTo>
                  <a:pt x="230339" y="179450"/>
                </a:lnTo>
                <a:lnTo>
                  <a:pt x="232539" y="170031"/>
                </a:lnTo>
                <a:lnTo>
                  <a:pt x="238339" y="161813"/>
                </a:lnTo>
                <a:lnTo>
                  <a:pt x="246536" y="156001"/>
                </a:lnTo>
                <a:lnTo>
                  <a:pt x="255930" y="153796"/>
                </a:lnTo>
                <a:lnTo>
                  <a:pt x="719277" y="153796"/>
                </a:lnTo>
                <a:lnTo>
                  <a:pt x="717045" y="150693"/>
                </a:lnTo>
                <a:lnTo>
                  <a:pt x="687424" y="117776"/>
                </a:lnTo>
                <a:lnTo>
                  <a:pt x="654423" y="88294"/>
                </a:lnTo>
                <a:lnTo>
                  <a:pt x="618358" y="62540"/>
                </a:lnTo>
                <a:lnTo>
                  <a:pt x="579545" y="40810"/>
                </a:lnTo>
                <a:lnTo>
                  <a:pt x="538297" y="23396"/>
                </a:lnTo>
                <a:lnTo>
                  <a:pt x="494930" y="10594"/>
                </a:lnTo>
                <a:lnTo>
                  <a:pt x="449759" y="2697"/>
                </a:lnTo>
                <a:lnTo>
                  <a:pt x="403098" y="0"/>
                </a:lnTo>
                <a:close/>
              </a:path>
              <a:path w="806450" h="807720">
                <a:moveTo>
                  <a:pt x="719277" y="153796"/>
                </a:moveTo>
                <a:lnTo>
                  <a:pt x="467080" y="153796"/>
                </a:lnTo>
                <a:lnTo>
                  <a:pt x="598147" y="285168"/>
                </a:lnTo>
                <a:lnTo>
                  <a:pt x="598246" y="625017"/>
                </a:lnTo>
                <a:lnTo>
                  <a:pt x="596047" y="634435"/>
                </a:lnTo>
                <a:lnTo>
                  <a:pt x="590251" y="642648"/>
                </a:lnTo>
                <a:lnTo>
                  <a:pt x="582054" y="648456"/>
                </a:lnTo>
                <a:lnTo>
                  <a:pt x="572655" y="650659"/>
                </a:lnTo>
                <a:lnTo>
                  <a:pt x="720635" y="650659"/>
                </a:lnTo>
                <a:lnTo>
                  <a:pt x="742974" y="619528"/>
                </a:lnTo>
                <a:lnTo>
                  <a:pt x="764894" y="580641"/>
                </a:lnTo>
                <a:lnTo>
                  <a:pt x="782491" y="539316"/>
                </a:lnTo>
                <a:lnTo>
                  <a:pt x="795450" y="495866"/>
                </a:lnTo>
                <a:lnTo>
                  <a:pt x="803457" y="450609"/>
                </a:lnTo>
                <a:lnTo>
                  <a:pt x="806196" y="403859"/>
                </a:lnTo>
                <a:lnTo>
                  <a:pt x="803457" y="356509"/>
                </a:lnTo>
                <a:lnTo>
                  <a:pt x="795450" y="310829"/>
                </a:lnTo>
                <a:lnTo>
                  <a:pt x="782491" y="267113"/>
                </a:lnTo>
                <a:lnTo>
                  <a:pt x="764894" y="225656"/>
                </a:lnTo>
                <a:lnTo>
                  <a:pt x="742974" y="186751"/>
                </a:lnTo>
                <a:lnTo>
                  <a:pt x="719277" y="153796"/>
                </a:lnTo>
                <a:close/>
              </a:path>
              <a:path w="806450" h="807720">
                <a:moveTo>
                  <a:pt x="257458" y="333349"/>
                </a:moveTo>
                <a:lnTo>
                  <a:pt x="230339" y="333349"/>
                </a:lnTo>
                <a:lnTo>
                  <a:pt x="245339" y="350272"/>
                </a:lnTo>
                <a:lnTo>
                  <a:pt x="278929" y="386529"/>
                </a:lnTo>
                <a:lnTo>
                  <a:pt x="297522" y="407060"/>
                </a:lnTo>
                <a:lnTo>
                  <a:pt x="352911" y="454740"/>
                </a:lnTo>
                <a:lnTo>
                  <a:pt x="397500" y="487995"/>
                </a:lnTo>
                <a:lnTo>
                  <a:pt x="428892" y="508028"/>
                </a:lnTo>
                <a:lnTo>
                  <a:pt x="444690" y="516039"/>
                </a:lnTo>
                <a:lnTo>
                  <a:pt x="445840" y="508328"/>
                </a:lnTo>
                <a:lnTo>
                  <a:pt x="449089" y="500018"/>
                </a:lnTo>
                <a:lnTo>
                  <a:pt x="454136" y="491707"/>
                </a:lnTo>
                <a:lnTo>
                  <a:pt x="460679" y="483996"/>
                </a:lnTo>
                <a:lnTo>
                  <a:pt x="425488" y="483996"/>
                </a:lnTo>
                <a:lnTo>
                  <a:pt x="416841" y="476079"/>
                </a:lnTo>
                <a:lnTo>
                  <a:pt x="392299" y="456744"/>
                </a:lnTo>
                <a:lnTo>
                  <a:pt x="353961" y="425391"/>
                </a:lnTo>
                <a:lnTo>
                  <a:pt x="303923" y="381419"/>
                </a:lnTo>
                <a:lnTo>
                  <a:pt x="257458" y="333349"/>
                </a:lnTo>
                <a:close/>
              </a:path>
              <a:path w="806450" h="807720">
                <a:moveTo>
                  <a:pt x="285077" y="246760"/>
                </a:moveTo>
                <a:lnTo>
                  <a:pt x="207949" y="246760"/>
                </a:lnTo>
                <a:lnTo>
                  <a:pt x="211150" y="253237"/>
                </a:lnTo>
                <a:lnTo>
                  <a:pt x="237543" y="284073"/>
                </a:lnTo>
                <a:lnTo>
                  <a:pt x="270536" y="319471"/>
                </a:lnTo>
                <a:lnTo>
                  <a:pt x="316725" y="365391"/>
                </a:lnTo>
                <a:lnTo>
                  <a:pt x="366757" y="409815"/>
                </a:lnTo>
                <a:lnTo>
                  <a:pt x="405096" y="441921"/>
                </a:lnTo>
                <a:lnTo>
                  <a:pt x="438289" y="467969"/>
                </a:lnTo>
                <a:lnTo>
                  <a:pt x="441490" y="471169"/>
                </a:lnTo>
                <a:lnTo>
                  <a:pt x="441490" y="477583"/>
                </a:lnTo>
                <a:lnTo>
                  <a:pt x="438289" y="480783"/>
                </a:lnTo>
                <a:lnTo>
                  <a:pt x="438289" y="483996"/>
                </a:lnTo>
                <a:lnTo>
                  <a:pt x="460679" y="483996"/>
                </a:lnTo>
                <a:lnTo>
                  <a:pt x="468430" y="475529"/>
                </a:lnTo>
                <a:lnTo>
                  <a:pt x="477080" y="469166"/>
                </a:lnTo>
                <a:lnTo>
                  <a:pt x="486327" y="464608"/>
                </a:lnTo>
                <a:lnTo>
                  <a:pt x="495871" y="461556"/>
                </a:lnTo>
                <a:lnTo>
                  <a:pt x="463078" y="417880"/>
                </a:lnTo>
                <a:lnTo>
                  <a:pt x="427489" y="375459"/>
                </a:lnTo>
                <a:lnTo>
                  <a:pt x="377507" y="323722"/>
                </a:lnTo>
                <a:lnTo>
                  <a:pt x="334518" y="285168"/>
                </a:lnTo>
                <a:lnTo>
                  <a:pt x="297527" y="255603"/>
                </a:lnTo>
                <a:lnTo>
                  <a:pt x="285077" y="246760"/>
                </a:lnTo>
                <a:close/>
              </a:path>
              <a:path w="806450" h="807720">
                <a:moveTo>
                  <a:pt x="255930" y="189102"/>
                </a:moveTo>
                <a:lnTo>
                  <a:pt x="252729" y="189102"/>
                </a:lnTo>
                <a:lnTo>
                  <a:pt x="230339" y="208279"/>
                </a:lnTo>
                <a:lnTo>
                  <a:pt x="255930" y="208279"/>
                </a:lnTo>
                <a:lnTo>
                  <a:pt x="269879" y="215076"/>
                </a:lnTo>
                <a:lnTo>
                  <a:pt x="315771" y="243052"/>
                </a:lnTo>
                <a:lnTo>
                  <a:pt x="373555" y="297150"/>
                </a:lnTo>
                <a:lnTo>
                  <a:pt x="408449" y="344915"/>
                </a:lnTo>
                <a:lnTo>
                  <a:pt x="412699" y="352577"/>
                </a:lnTo>
                <a:lnTo>
                  <a:pt x="419100" y="358990"/>
                </a:lnTo>
                <a:lnTo>
                  <a:pt x="428688" y="358990"/>
                </a:lnTo>
                <a:lnTo>
                  <a:pt x="431888" y="355777"/>
                </a:lnTo>
                <a:lnTo>
                  <a:pt x="435089" y="349376"/>
                </a:lnTo>
                <a:lnTo>
                  <a:pt x="431888" y="346163"/>
                </a:lnTo>
                <a:lnTo>
                  <a:pt x="427090" y="336100"/>
                </a:lnTo>
                <a:lnTo>
                  <a:pt x="388699" y="283536"/>
                </a:lnTo>
                <a:lnTo>
                  <a:pt x="355104" y="250062"/>
                </a:lnTo>
                <a:lnTo>
                  <a:pt x="319816" y="221571"/>
                </a:lnTo>
                <a:lnTo>
                  <a:pt x="266029" y="192305"/>
                </a:lnTo>
                <a:lnTo>
                  <a:pt x="255930" y="189102"/>
                </a:lnTo>
                <a:close/>
              </a:path>
              <a:path w="806450" h="807720">
                <a:moveTo>
                  <a:pt x="230339" y="193897"/>
                </a:moveTo>
                <a:lnTo>
                  <a:pt x="191954" y="193897"/>
                </a:lnTo>
                <a:lnTo>
                  <a:pt x="203751" y="195210"/>
                </a:lnTo>
                <a:lnTo>
                  <a:pt x="214350" y="201929"/>
                </a:lnTo>
                <a:lnTo>
                  <a:pt x="169557" y="250062"/>
                </a:lnTo>
                <a:lnTo>
                  <a:pt x="198348" y="250062"/>
                </a:lnTo>
                <a:lnTo>
                  <a:pt x="201548" y="246760"/>
                </a:lnTo>
                <a:lnTo>
                  <a:pt x="285077" y="246760"/>
                </a:lnTo>
                <a:lnTo>
                  <a:pt x="267734" y="234443"/>
                </a:lnTo>
                <a:lnTo>
                  <a:pt x="246341" y="221106"/>
                </a:lnTo>
                <a:lnTo>
                  <a:pt x="255930" y="208279"/>
                </a:lnTo>
                <a:lnTo>
                  <a:pt x="230339" y="208279"/>
                </a:lnTo>
                <a:lnTo>
                  <a:pt x="230339" y="1938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21424" y="5410654"/>
            <a:ext cx="67056" cy="67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A5B3-E173-4B9E-B7B0-B32FCDD1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Contact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DEE3A-A82F-4E24-A1B4-1CD801CC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582507"/>
            <a:ext cx="4828747" cy="26201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C3379D-F6D8-4A61-8C7F-4DC18077E5C1}"/>
              </a:ext>
            </a:extLst>
          </p:cNvPr>
          <p:cNvSpPr/>
          <p:nvPr/>
        </p:nvSpPr>
        <p:spPr>
          <a:xfrm>
            <a:off x="178065" y="655320"/>
            <a:ext cx="118358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Providers, Veterans and representatives can utilize any one of the following options to report notification: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https://emergencycarereporting.communitycare.va.gov/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844-72HRVHA (844-724-7842)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calling or emailing notification, case specific information detailed in VA Form 10-10143g, </a:t>
            </a:r>
            <a:r>
              <a:rPr lang="en-US" sz="2400" i="1" dirty="0"/>
              <a:t>Non-VA Hospital Emergency Notification, </a:t>
            </a:r>
            <a:r>
              <a:rPr lang="en-US" sz="2400" dirty="0"/>
              <a:t>will be requested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 tooltip="Non-VA Hospital Emergency Notification, VA Form 10-10143g"/>
              </a:rPr>
              <a:t>VA Form 10-10143g</a:t>
            </a:r>
            <a:endParaRPr lang="en-US" sz="2400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993D3-6C98-45F8-A074-3217B10F30E7}"/>
              </a:ext>
            </a:extLst>
          </p:cNvPr>
          <p:cNvSpPr/>
          <p:nvPr/>
        </p:nvSpPr>
        <p:spPr>
          <a:xfrm>
            <a:off x="178065" y="3886200"/>
            <a:ext cx="6832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more information: </a:t>
            </a:r>
            <a:r>
              <a:rPr lang="en-US" sz="2400" dirty="0">
                <a:hlinkClick r:id="rId5"/>
              </a:rPr>
              <a:t>https://www.va.gov/COMMUNITYCARE/providers/info_EmergencyCare.asp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262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61" y="28191"/>
            <a:ext cx="1144879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S</a:t>
            </a:r>
            <a:r>
              <a:rPr lang="en-US" dirty="0">
                <a:solidFill>
                  <a:srgbClr val="FFFFFF"/>
                </a:solidFill>
              </a:rPr>
              <a:t>ervice </a:t>
            </a:r>
            <a:r>
              <a:rPr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onnected (SC)</a:t>
            </a:r>
            <a:r>
              <a:rPr dirty="0">
                <a:solidFill>
                  <a:srgbClr val="FFFFFF"/>
                </a:solidFill>
              </a:rPr>
              <a:t> Emergency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Care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51789" y="985038"/>
            <a:ext cx="11602720" cy="1117600"/>
          </a:xfrm>
          <a:custGeom>
            <a:avLst/>
            <a:gdLst/>
            <a:ahLst/>
            <a:cxnLst/>
            <a:rect l="l" t="t" r="r" b="b"/>
            <a:pathLst>
              <a:path w="11602720" h="1117600">
                <a:moveTo>
                  <a:pt x="0" y="1117091"/>
                </a:moveTo>
                <a:lnTo>
                  <a:pt x="11602212" y="1117091"/>
                </a:lnTo>
                <a:lnTo>
                  <a:pt x="11602212" y="0"/>
                </a:lnTo>
                <a:lnTo>
                  <a:pt x="0" y="0"/>
                </a:lnTo>
                <a:lnTo>
                  <a:pt x="0" y="1117091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87068" y="800672"/>
            <a:ext cx="2522219" cy="409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64793" y="782346"/>
            <a:ext cx="2363724" cy="507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34312" y="825018"/>
            <a:ext cx="2432685" cy="320040"/>
          </a:xfrm>
          <a:custGeom>
            <a:avLst/>
            <a:gdLst/>
            <a:ahLst/>
            <a:cxnLst/>
            <a:rect l="l" t="t" r="r" b="b"/>
            <a:pathLst>
              <a:path w="2432685" h="320040">
                <a:moveTo>
                  <a:pt x="0" y="320039"/>
                </a:moveTo>
                <a:lnTo>
                  <a:pt x="2432304" y="320039"/>
                </a:lnTo>
                <a:lnTo>
                  <a:pt x="2432304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34312" y="825018"/>
            <a:ext cx="2432685" cy="320040"/>
          </a:xfrm>
          <a:custGeom>
            <a:avLst/>
            <a:gdLst/>
            <a:ahLst/>
            <a:cxnLst/>
            <a:rect l="l" t="t" r="r" b="b"/>
            <a:pathLst>
              <a:path w="2432685" h="320040">
                <a:moveTo>
                  <a:pt x="0" y="320039"/>
                </a:moveTo>
                <a:lnTo>
                  <a:pt x="2432304" y="320039"/>
                </a:lnTo>
                <a:lnTo>
                  <a:pt x="2432304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41121" y="2646197"/>
            <a:ext cx="2708148" cy="1213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79221" y="2946438"/>
            <a:ext cx="2671572" cy="646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88365" y="2670581"/>
            <a:ext cx="2618740" cy="1123315"/>
          </a:xfrm>
          <a:custGeom>
            <a:avLst/>
            <a:gdLst/>
            <a:ahLst/>
            <a:cxnLst/>
            <a:rect l="l" t="t" r="r" b="b"/>
            <a:pathLst>
              <a:path w="2618740" h="1123314">
                <a:moveTo>
                  <a:pt x="2431034" y="0"/>
                </a:moveTo>
                <a:lnTo>
                  <a:pt x="187198" y="0"/>
                </a:lnTo>
                <a:lnTo>
                  <a:pt x="137431" y="6687"/>
                </a:lnTo>
                <a:lnTo>
                  <a:pt x="92713" y="25559"/>
                </a:lnTo>
                <a:lnTo>
                  <a:pt x="54827" y="54832"/>
                </a:lnTo>
                <a:lnTo>
                  <a:pt x="25557" y="92719"/>
                </a:lnTo>
                <a:lnTo>
                  <a:pt x="6686" y="137436"/>
                </a:lnTo>
                <a:lnTo>
                  <a:pt x="0" y="187198"/>
                </a:lnTo>
                <a:lnTo>
                  <a:pt x="0" y="935990"/>
                </a:lnTo>
                <a:lnTo>
                  <a:pt x="6686" y="985751"/>
                </a:lnTo>
                <a:lnTo>
                  <a:pt x="25557" y="1030468"/>
                </a:lnTo>
                <a:lnTo>
                  <a:pt x="54827" y="1068355"/>
                </a:lnTo>
                <a:lnTo>
                  <a:pt x="92713" y="1097628"/>
                </a:lnTo>
                <a:lnTo>
                  <a:pt x="137431" y="1116500"/>
                </a:lnTo>
                <a:lnTo>
                  <a:pt x="187198" y="1123188"/>
                </a:lnTo>
                <a:lnTo>
                  <a:pt x="2431034" y="1123188"/>
                </a:lnTo>
                <a:lnTo>
                  <a:pt x="2480795" y="1116500"/>
                </a:lnTo>
                <a:lnTo>
                  <a:pt x="2525512" y="1097628"/>
                </a:lnTo>
                <a:lnTo>
                  <a:pt x="2563399" y="1068355"/>
                </a:lnTo>
                <a:lnTo>
                  <a:pt x="2592672" y="1030468"/>
                </a:lnTo>
                <a:lnTo>
                  <a:pt x="2611544" y="985751"/>
                </a:lnTo>
                <a:lnTo>
                  <a:pt x="2618232" y="935990"/>
                </a:lnTo>
                <a:lnTo>
                  <a:pt x="2618232" y="187198"/>
                </a:lnTo>
                <a:lnTo>
                  <a:pt x="2611544" y="137436"/>
                </a:lnTo>
                <a:lnTo>
                  <a:pt x="2592672" y="92719"/>
                </a:lnTo>
                <a:lnTo>
                  <a:pt x="2563399" y="54832"/>
                </a:lnTo>
                <a:lnTo>
                  <a:pt x="2525512" y="25559"/>
                </a:lnTo>
                <a:lnTo>
                  <a:pt x="2480795" y="6687"/>
                </a:lnTo>
                <a:lnTo>
                  <a:pt x="2431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88365" y="2670581"/>
            <a:ext cx="2618740" cy="1123315"/>
          </a:xfrm>
          <a:custGeom>
            <a:avLst/>
            <a:gdLst/>
            <a:ahLst/>
            <a:cxnLst/>
            <a:rect l="l" t="t" r="r" b="b"/>
            <a:pathLst>
              <a:path w="2618740" h="1123314">
                <a:moveTo>
                  <a:pt x="0" y="187198"/>
                </a:moveTo>
                <a:lnTo>
                  <a:pt x="6686" y="137436"/>
                </a:lnTo>
                <a:lnTo>
                  <a:pt x="25557" y="92719"/>
                </a:lnTo>
                <a:lnTo>
                  <a:pt x="54827" y="54832"/>
                </a:lnTo>
                <a:lnTo>
                  <a:pt x="92713" y="25559"/>
                </a:lnTo>
                <a:lnTo>
                  <a:pt x="137431" y="6687"/>
                </a:lnTo>
                <a:lnTo>
                  <a:pt x="187198" y="0"/>
                </a:lnTo>
                <a:lnTo>
                  <a:pt x="2431034" y="0"/>
                </a:lnTo>
                <a:lnTo>
                  <a:pt x="2480795" y="6687"/>
                </a:lnTo>
                <a:lnTo>
                  <a:pt x="2525512" y="25559"/>
                </a:lnTo>
                <a:lnTo>
                  <a:pt x="2563399" y="54832"/>
                </a:lnTo>
                <a:lnTo>
                  <a:pt x="2592672" y="92719"/>
                </a:lnTo>
                <a:lnTo>
                  <a:pt x="2611544" y="137436"/>
                </a:lnTo>
                <a:lnTo>
                  <a:pt x="2618232" y="187198"/>
                </a:lnTo>
                <a:lnTo>
                  <a:pt x="2618232" y="935990"/>
                </a:lnTo>
                <a:lnTo>
                  <a:pt x="2611544" y="985751"/>
                </a:lnTo>
                <a:lnTo>
                  <a:pt x="2592672" y="1030468"/>
                </a:lnTo>
                <a:lnTo>
                  <a:pt x="2563399" y="1068355"/>
                </a:lnTo>
                <a:lnTo>
                  <a:pt x="2525512" y="1097628"/>
                </a:lnTo>
                <a:lnTo>
                  <a:pt x="2480795" y="1116500"/>
                </a:lnTo>
                <a:lnTo>
                  <a:pt x="2431034" y="1123188"/>
                </a:lnTo>
                <a:lnTo>
                  <a:pt x="187198" y="1123188"/>
                </a:lnTo>
                <a:lnTo>
                  <a:pt x="137431" y="1116500"/>
                </a:lnTo>
                <a:lnTo>
                  <a:pt x="92713" y="1097628"/>
                </a:lnTo>
                <a:lnTo>
                  <a:pt x="54827" y="1068355"/>
                </a:lnTo>
                <a:lnTo>
                  <a:pt x="25557" y="1030468"/>
                </a:lnTo>
                <a:lnTo>
                  <a:pt x="6686" y="985751"/>
                </a:lnTo>
                <a:lnTo>
                  <a:pt x="0" y="935990"/>
                </a:lnTo>
                <a:lnTo>
                  <a:pt x="0" y="187198"/>
                </a:lnTo>
                <a:close/>
              </a:path>
            </a:pathLst>
          </a:custGeom>
          <a:ln w="9143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15872" y="2994940"/>
            <a:ext cx="236347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858519" marR="5080" indent="-845819">
              <a:lnSpc>
                <a:spcPts val="1510"/>
              </a:lnSpc>
              <a:spcBef>
                <a:spcPts val="295"/>
              </a:spcBef>
            </a:pPr>
            <a:r>
              <a:rPr sz="1400" spc="-20" dirty="0">
                <a:latin typeface="Myriad Pro"/>
                <a:cs typeface="Calibri"/>
              </a:rPr>
              <a:t>Treatment </a:t>
            </a:r>
            <a:r>
              <a:rPr sz="1400" spc="-10" dirty="0">
                <a:latin typeface="Myriad Pro"/>
                <a:cs typeface="Calibri"/>
              </a:rPr>
              <a:t>for </a:t>
            </a:r>
            <a:r>
              <a:rPr sz="1400" spc="-35" dirty="0">
                <a:latin typeface="Myriad Pro"/>
                <a:cs typeface="Calibri"/>
              </a:rPr>
              <a:t>VA </a:t>
            </a:r>
            <a:r>
              <a:rPr sz="1400" spc="-10" dirty="0">
                <a:latin typeface="Myriad Pro"/>
                <a:cs typeface="Calibri"/>
              </a:rPr>
              <a:t>adjudicated </a:t>
            </a:r>
            <a:r>
              <a:rPr sz="1400" spc="-5" dirty="0">
                <a:latin typeface="Myriad Pro"/>
                <a:cs typeface="Calibri"/>
              </a:rPr>
              <a:t>SC  </a:t>
            </a:r>
            <a:r>
              <a:rPr sz="1400" dirty="0">
                <a:latin typeface="Myriad Pro"/>
                <a:cs typeface="Calibri"/>
              </a:rPr>
              <a:t>disability</a:t>
            </a:r>
          </a:p>
        </p:txBody>
      </p:sp>
      <p:sp>
        <p:nvSpPr>
          <p:cNvPr id="13" name="object 13"/>
          <p:cNvSpPr/>
          <p:nvPr/>
        </p:nvSpPr>
        <p:spPr>
          <a:xfrm>
            <a:off x="3169664" y="2646197"/>
            <a:ext cx="2708147" cy="1213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328161" y="3042450"/>
            <a:ext cx="2389631" cy="4541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216908" y="2670581"/>
            <a:ext cx="2618740" cy="1123315"/>
          </a:xfrm>
          <a:custGeom>
            <a:avLst/>
            <a:gdLst/>
            <a:ahLst/>
            <a:cxnLst/>
            <a:rect l="l" t="t" r="r" b="b"/>
            <a:pathLst>
              <a:path w="2618740" h="1123314">
                <a:moveTo>
                  <a:pt x="2431034" y="0"/>
                </a:moveTo>
                <a:lnTo>
                  <a:pt x="187198" y="0"/>
                </a:lnTo>
                <a:lnTo>
                  <a:pt x="137436" y="6687"/>
                </a:lnTo>
                <a:lnTo>
                  <a:pt x="92719" y="25559"/>
                </a:lnTo>
                <a:lnTo>
                  <a:pt x="54832" y="54832"/>
                </a:lnTo>
                <a:lnTo>
                  <a:pt x="25559" y="92719"/>
                </a:lnTo>
                <a:lnTo>
                  <a:pt x="6687" y="137436"/>
                </a:lnTo>
                <a:lnTo>
                  <a:pt x="0" y="187198"/>
                </a:lnTo>
                <a:lnTo>
                  <a:pt x="0" y="935990"/>
                </a:lnTo>
                <a:lnTo>
                  <a:pt x="6687" y="985751"/>
                </a:lnTo>
                <a:lnTo>
                  <a:pt x="25559" y="1030468"/>
                </a:lnTo>
                <a:lnTo>
                  <a:pt x="54832" y="1068355"/>
                </a:lnTo>
                <a:lnTo>
                  <a:pt x="92719" y="1097628"/>
                </a:lnTo>
                <a:lnTo>
                  <a:pt x="137436" y="1116500"/>
                </a:lnTo>
                <a:lnTo>
                  <a:pt x="187198" y="1123188"/>
                </a:lnTo>
                <a:lnTo>
                  <a:pt x="2431034" y="1123188"/>
                </a:lnTo>
                <a:lnTo>
                  <a:pt x="2480795" y="1116500"/>
                </a:lnTo>
                <a:lnTo>
                  <a:pt x="2525512" y="1097628"/>
                </a:lnTo>
                <a:lnTo>
                  <a:pt x="2563399" y="1068355"/>
                </a:lnTo>
                <a:lnTo>
                  <a:pt x="2592672" y="1030468"/>
                </a:lnTo>
                <a:lnTo>
                  <a:pt x="2611544" y="985751"/>
                </a:lnTo>
                <a:lnTo>
                  <a:pt x="2618231" y="935990"/>
                </a:lnTo>
                <a:lnTo>
                  <a:pt x="2618231" y="187198"/>
                </a:lnTo>
                <a:lnTo>
                  <a:pt x="2611544" y="137436"/>
                </a:lnTo>
                <a:lnTo>
                  <a:pt x="2592672" y="92719"/>
                </a:lnTo>
                <a:lnTo>
                  <a:pt x="2563399" y="54832"/>
                </a:lnTo>
                <a:lnTo>
                  <a:pt x="2525512" y="25559"/>
                </a:lnTo>
                <a:lnTo>
                  <a:pt x="2480795" y="6687"/>
                </a:lnTo>
                <a:lnTo>
                  <a:pt x="2431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216908" y="2670581"/>
            <a:ext cx="2618740" cy="1123315"/>
          </a:xfrm>
          <a:custGeom>
            <a:avLst/>
            <a:gdLst/>
            <a:ahLst/>
            <a:cxnLst/>
            <a:rect l="l" t="t" r="r" b="b"/>
            <a:pathLst>
              <a:path w="2618740" h="1123314">
                <a:moveTo>
                  <a:pt x="0" y="187198"/>
                </a:moveTo>
                <a:lnTo>
                  <a:pt x="6687" y="137436"/>
                </a:lnTo>
                <a:lnTo>
                  <a:pt x="25559" y="92719"/>
                </a:lnTo>
                <a:lnTo>
                  <a:pt x="54832" y="54832"/>
                </a:lnTo>
                <a:lnTo>
                  <a:pt x="92719" y="25559"/>
                </a:lnTo>
                <a:lnTo>
                  <a:pt x="137436" y="6687"/>
                </a:lnTo>
                <a:lnTo>
                  <a:pt x="187198" y="0"/>
                </a:lnTo>
                <a:lnTo>
                  <a:pt x="2431034" y="0"/>
                </a:lnTo>
                <a:lnTo>
                  <a:pt x="2480795" y="6687"/>
                </a:lnTo>
                <a:lnTo>
                  <a:pt x="2525512" y="25559"/>
                </a:lnTo>
                <a:lnTo>
                  <a:pt x="2563399" y="54832"/>
                </a:lnTo>
                <a:lnTo>
                  <a:pt x="2592672" y="92719"/>
                </a:lnTo>
                <a:lnTo>
                  <a:pt x="2611544" y="137436"/>
                </a:lnTo>
                <a:lnTo>
                  <a:pt x="2618231" y="187198"/>
                </a:lnTo>
                <a:lnTo>
                  <a:pt x="2618231" y="935990"/>
                </a:lnTo>
                <a:lnTo>
                  <a:pt x="2611544" y="985751"/>
                </a:lnTo>
                <a:lnTo>
                  <a:pt x="2592672" y="1030468"/>
                </a:lnTo>
                <a:lnTo>
                  <a:pt x="2563399" y="1068355"/>
                </a:lnTo>
                <a:lnTo>
                  <a:pt x="2525512" y="1097628"/>
                </a:lnTo>
                <a:lnTo>
                  <a:pt x="2480795" y="1116500"/>
                </a:lnTo>
                <a:lnTo>
                  <a:pt x="2431034" y="1123188"/>
                </a:lnTo>
                <a:lnTo>
                  <a:pt x="187198" y="1123188"/>
                </a:lnTo>
                <a:lnTo>
                  <a:pt x="137436" y="1116500"/>
                </a:lnTo>
                <a:lnTo>
                  <a:pt x="92719" y="1097628"/>
                </a:lnTo>
                <a:lnTo>
                  <a:pt x="54832" y="1068355"/>
                </a:lnTo>
                <a:lnTo>
                  <a:pt x="25559" y="1030468"/>
                </a:lnTo>
                <a:lnTo>
                  <a:pt x="6687" y="985751"/>
                </a:lnTo>
                <a:lnTo>
                  <a:pt x="0" y="935990"/>
                </a:lnTo>
                <a:lnTo>
                  <a:pt x="0" y="187198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3465067" y="3090952"/>
            <a:ext cx="21221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There </a:t>
            </a:r>
            <a:r>
              <a:rPr sz="1400" dirty="0">
                <a:latin typeface="Calibri"/>
                <a:cs typeface="Calibri"/>
              </a:rPr>
              <a:t>is an </a:t>
            </a:r>
            <a:r>
              <a:rPr sz="1400" spc="-5" dirty="0">
                <a:latin typeface="Calibri"/>
                <a:cs typeface="Calibri"/>
              </a:rPr>
              <a:t>adjunct condition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81444" y="2646197"/>
            <a:ext cx="2708147" cy="1213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6018020" y="2850426"/>
            <a:ext cx="2673095" cy="8381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028688" y="2670581"/>
            <a:ext cx="2618740" cy="1123315"/>
          </a:xfrm>
          <a:custGeom>
            <a:avLst/>
            <a:gdLst/>
            <a:ahLst/>
            <a:cxnLst/>
            <a:rect l="l" t="t" r="r" b="b"/>
            <a:pathLst>
              <a:path w="2618740" h="1123314">
                <a:moveTo>
                  <a:pt x="2431034" y="0"/>
                </a:moveTo>
                <a:lnTo>
                  <a:pt x="187198" y="0"/>
                </a:lnTo>
                <a:lnTo>
                  <a:pt x="137436" y="6687"/>
                </a:lnTo>
                <a:lnTo>
                  <a:pt x="92719" y="25559"/>
                </a:lnTo>
                <a:lnTo>
                  <a:pt x="54832" y="54832"/>
                </a:lnTo>
                <a:lnTo>
                  <a:pt x="25559" y="92719"/>
                </a:lnTo>
                <a:lnTo>
                  <a:pt x="6687" y="137436"/>
                </a:lnTo>
                <a:lnTo>
                  <a:pt x="0" y="187198"/>
                </a:lnTo>
                <a:lnTo>
                  <a:pt x="0" y="935990"/>
                </a:lnTo>
                <a:lnTo>
                  <a:pt x="6687" y="985751"/>
                </a:lnTo>
                <a:lnTo>
                  <a:pt x="25559" y="1030468"/>
                </a:lnTo>
                <a:lnTo>
                  <a:pt x="54832" y="1068355"/>
                </a:lnTo>
                <a:lnTo>
                  <a:pt x="92719" y="1097628"/>
                </a:lnTo>
                <a:lnTo>
                  <a:pt x="137436" y="1116500"/>
                </a:lnTo>
                <a:lnTo>
                  <a:pt x="187198" y="1123188"/>
                </a:lnTo>
                <a:lnTo>
                  <a:pt x="2431034" y="1123188"/>
                </a:lnTo>
                <a:lnTo>
                  <a:pt x="2480795" y="1116500"/>
                </a:lnTo>
                <a:lnTo>
                  <a:pt x="2525512" y="1097628"/>
                </a:lnTo>
                <a:lnTo>
                  <a:pt x="2563399" y="1068355"/>
                </a:lnTo>
                <a:lnTo>
                  <a:pt x="2592672" y="1030468"/>
                </a:lnTo>
                <a:lnTo>
                  <a:pt x="2611544" y="985751"/>
                </a:lnTo>
                <a:lnTo>
                  <a:pt x="2618231" y="935990"/>
                </a:lnTo>
                <a:lnTo>
                  <a:pt x="2618231" y="187198"/>
                </a:lnTo>
                <a:lnTo>
                  <a:pt x="2611544" y="137436"/>
                </a:lnTo>
                <a:lnTo>
                  <a:pt x="2592672" y="92719"/>
                </a:lnTo>
                <a:lnTo>
                  <a:pt x="2563399" y="54832"/>
                </a:lnTo>
                <a:lnTo>
                  <a:pt x="2525512" y="25559"/>
                </a:lnTo>
                <a:lnTo>
                  <a:pt x="2480795" y="6687"/>
                </a:lnTo>
                <a:lnTo>
                  <a:pt x="24310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6028688" y="2670581"/>
            <a:ext cx="2618740" cy="1123315"/>
          </a:xfrm>
          <a:custGeom>
            <a:avLst/>
            <a:gdLst/>
            <a:ahLst/>
            <a:cxnLst/>
            <a:rect l="l" t="t" r="r" b="b"/>
            <a:pathLst>
              <a:path w="2618740" h="1123314">
                <a:moveTo>
                  <a:pt x="0" y="187198"/>
                </a:moveTo>
                <a:lnTo>
                  <a:pt x="6687" y="137436"/>
                </a:lnTo>
                <a:lnTo>
                  <a:pt x="25559" y="92719"/>
                </a:lnTo>
                <a:lnTo>
                  <a:pt x="54832" y="54832"/>
                </a:lnTo>
                <a:lnTo>
                  <a:pt x="92719" y="25559"/>
                </a:lnTo>
                <a:lnTo>
                  <a:pt x="137436" y="6687"/>
                </a:lnTo>
                <a:lnTo>
                  <a:pt x="187198" y="0"/>
                </a:lnTo>
                <a:lnTo>
                  <a:pt x="2431034" y="0"/>
                </a:lnTo>
                <a:lnTo>
                  <a:pt x="2480795" y="6687"/>
                </a:lnTo>
                <a:lnTo>
                  <a:pt x="2525512" y="25559"/>
                </a:lnTo>
                <a:lnTo>
                  <a:pt x="2563399" y="54832"/>
                </a:lnTo>
                <a:lnTo>
                  <a:pt x="2592672" y="92719"/>
                </a:lnTo>
                <a:lnTo>
                  <a:pt x="2611544" y="137436"/>
                </a:lnTo>
                <a:lnTo>
                  <a:pt x="2618231" y="187198"/>
                </a:lnTo>
                <a:lnTo>
                  <a:pt x="2618231" y="935990"/>
                </a:lnTo>
                <a:lnTo>
                  <a:pt x="2611544" y="985751"/>
                </a:lnTo>
                <a:lnTo>
                  <a:pt x="2592672" y="1030468"/>
                </a:lnTo>
                <a:lnTo>
                  <a:pt x="2563399" y="1068355"/>
                </a:lnTo>
                <a:lnTo>
                  <a:pt x="2525512" y="1097628"/>
                </a:lnTo>
                <a:lnTo>
                  <a:pt x="2480795" y="1116500"/>
                </a:lnTo>
                <a:lnTo>
                  <a:pt x="2431034" y="1123188"/>
                </a:lnTo>
                <a:lnTo>
                  <a:pt x="187198" y="1123188"/>
                </a:lnTo>
                <a:lnTo>
                  <a:pt x="137436" y="1116500"/>
                </a:lnTo>
                <a:lnTo>
                  <a:pt x="92719" y="1097628"/>
                </a:lnTo>
                <a:lnTo>
                  <a:pt x="54832" y="1068355"/>
                </a:lnTo>
                <a:lnTo>
                  <a:pt x="25559" y="1030468"/>
                </a:lnTo>
                <a:lnTo>
                  <a:pt x="6687" y="985751"/>
                </a:lnTo>
                <a:lnTo>
                  <a:pt x="0" y="935990"/>
                </a:lnTo>
                <a:lnTo>
                  <a:pt x="0" y="187198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6155943" y="2898369"/>
            <a:ext cx="2366010" cy="624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algn="ctr">
              <a:lnSpc>
                <a:spcPct val="90100"/>
              </a:lnSpc>
              <a:spcBef>
                <a:spcPts val="270"/>
              </a:spcBef>
            </a:pPr>
            <a:r>
              <a:rPr sz="1400" spc="-10" dirty="0">
                <a:latin typeface="Myriad Pro"/>
                <a:cs typeface="Calibri"/>
              </a:rPr>
              <a:t>Any </a:t>
            </a:r>
            <a:r>
              <a:rPr sz="1400" spc="-5" dirty="0">
                <a:latin typeface="Myriad Pro"/>
                <a:cs typeface="Calibri"/>
              </a:rPr>
              <a:t>condition </a:t>
            </a:r>
            <a:r>
              <a:rPr sz="1400" dirty="0">
                <a:latin typeface="Myriad Pro"/>
                <a:cs typeface="Calibri"/>
              </a:rPr>
              <a:t>of a </a:t>
            </a:r>
            <a:r>
              <a:rPr sz="1400" spc="-20" dirty="0">
                <a:latin typeface="Myriad Pro"/>
                <a:cs typeface="Calibri"/>
              </a:rPr>
              <a:t>Veteran </a:t>
            </a:r>
            <a:r>
              <a:rPr sz="1400" spc="-15" dirty="0">
                <a:latin typeface="Myriad Pro"/>
                <a:cs typeface="Calibri"/>
              </a:rPr>
              <a:t>rated  </a:t>
            </a:r>
            <a:r>
              <a:rPr sz="1400" spc="-5" dirty="0">
                <a:latin typeface="Myriad Pro"/>
                <a:cs typeface="Calibri"/>
              </a:rPr>
              <a:t>permanent and </a:t>
            </a:r>
            <a:r>
              <a:rPr sz="1400" spc="-10" dirty="0">
                <a:latin typeface="Myriad Pro"/>
                <a:cs typeface="Calibri"/>
              </a:rPr>
              <a:t>total from </a:t>
            </a:r>
            <a:r>
              <a:rPr sz="1400" dirty="0">
                <a:latin typeface="Myriad Pro"/>
                <a:cs typeface="Calibri"/>
              </a:rPr>
              <a:t>a </a:t>
            </a:r>
            <a:r>
              <a:rPr sz="1400" spc="-5" dirty="0">
                <a:latin typeface="Myriad Pro"/>
                <a:cs typeface="Calibri"/>
              </a:rPr>
              <a:t>SC  </a:t>
            </a:r>
            <a:r>
              <a:rPr sz="1400" dirty="0">
                <a:latin typeface="Myriad Pro"/>
                <a:cs typeface="Calibri"/>
              </a:rPr>
              <a:t>disability</a:t>
            </a:r>
          </a:p>
        </p:txBody>
      </p:sp>
      <p:sp>
        <p:nvSpPr>
          <p:cNvPr id="23" name="object 23"/>
          <p:cNvSpPr/>
          <p:nvPr/>
        </p:nvSpPr>
        <p:spPr>
          <a:xfrm>
            <a:off x="8779508" y="2646197"/>
            <a:ext cx="3217164" cy="1213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8797796" y="2658390"/>
            <a:ext cx="3217163" cy="1222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8826753" y="2670581"/>
            <a:ext cx="3127375" cy="1123315"/>
          </a:xfrm>
          <a:custGeom>
            <a:avLst/>
            <a:gdLst/>
            <a:ahLst/>
            <a:cxnLst/>
            <a:rect l="l" t="t" r="r" b="b"/>
            <a:pathLst>
              <a:path w="3127375" h="1123314">
                <a:moveTo>
                  <a:pt x="2940050" y="0"/>
                </a:moveTo>
                <a:lnTo>
                  <a:pt x="187198" y="0"/>
                </a:lnTo>
                <a:lnTo>
                  <a:pt x="137436" y="6687"/>
                </a:lnTo>
                <a:lnTo>
                  <a:pt x="92719" y="25559"/>
                </a:lnTo>
                <a:lnTo>
                  <a:pt x="54832" y="54832"/>
                </a:lnTo>
                <a:lnTo>
                  <a:pt x="25559" y="92719"/>
                </a:lnTo>
                <a:lnTo>
                  <a:pt x="6687" y="137436"/>
                </a:lnTo>
                <a:lnTo>
                  <a:pt x="0" y="187198"/>
                </a:lnTo>
                <a:lnTo>
                  <a:pt x="0" y="935990"/>
                </a:lnTo>
                <a:lnTo>
                  <a:pt x="6687" y="985751"/>
                </a:lnTo>
                <a:lnTo>
                  <a:pt x="25559" y="1030468"/>
                </a:lnTo>
                <a:lnTo>
                  <a:pt x="54832" y="1068355"/>
                </a:lnTo>
                <a:lnTo>
                  <a:pt x="92719" y="1097628"/>
                </a:lnTo>
                <a:lnTo>
                  <a:pt x="137436" y="1116500"/>
                </a:lnTo>
                <a:lnTo>
                  <a:pt x="187198" y="1123188"/>
                </a:lnTo>
                <a:lnTo>
                  <a:pt x="2940050" y="1123188"/>
                </a:lnTo>
                <a:lnTo>
                  <a:pt x="2989811" y="1116500"/>
                </a:lnTo>
                <a:lnTo>
                  <a:pt x="3034528" y="1097628"/>
                </a:lnTo>
                <a:lnTo>
                  <a:pt x="3072415" y="1068355"/>
                </a:lnTo>
                <a:lnTo>
                  <a:pt x="3101688" y="1030468"/>
                </a:lnTo>
                <a:lnTo>
                  <a:pt x="3120560" y="985751"/>
                </a:lnTo>
                <a:lnTo>
                  <a:pt x="3127248" y="935990"/>
                </a:lnTo>
                <a:lnTo>
                  <a:pt x="3127248" y="187198"/>
                </a:lnTo>
                <a:lnTo>
                  <a:pt x="3120560" y="137436"/>
                </a:lnTo>
                <a:lnTo>
                  <a:pt x="3101688" y="92719"/>
                </a:lnTo>
                <a:lnTo>
                  <a:pt x="3072415" y="54832"/>
                </a:lnTo>
                <a:lnTo>
                  <a:pt x="3034528" y="25559"/>
                </a:lnTo>
                <a:lnTo>
                  <a:pt x="2989811" y="6687"/>
                </a:lnTo>
                <a:lnTo>
                  <a:pt x="2940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8826753" y="2670581"/>
            <a:ext cx="3127375" cy="1123315"/>
          </a:xfrm>
          <a:custGeom>
            <a:avLst/>
            <a:gdLst/>
            <a:ahLst/>
            <a:cxnLst/>
            <a:rect l="l" t="t" r="r" b="b"/>
            <a:pathLst>
              <a:path w="3127375" h="1123314">
                <a:moveTo>
                  <a:pt x="0" y="187198"/>
                </a:moveTo>
                <a:lnTo>
                  <a:pt x="6687" y="137436"/>
                </a:lnTo>
                <a:lnTo>
                  <a:pt x="25559" y="92719"/>
                </a:lnTo>
                <a:lnTo>
                  <a:pt x="54832" y="54832"/>
                </a:lnTo>
                <a:lnTo>
                  <a:pt x="92719" y="25559"/>
                </a:lnTo>
                <a:lnTo>
                  <a:pt x="137436" y="6687"/>
                </a:lnTo>
                <a:lnTo>
                  <a:pt x="187198" y="0"/>
                </a:lnTo>
                <a:lnTo>
                  <a:pt x="2940050" y="0"/>
                </a:lnTo>
                <a:lnTo>
                  <a:pt x="2989811" y="6687"/>
                </a:lnTo>
                <a:lnTo>
                  <a:pt x="3034528" y="25559"/>
                </a:lnTo>
                <a:lnTo>
                  <a:pt x="3072415" y="54832"/>
                </a:lnTo>
                <a:lnTo>
                  <a:pt x="3101688" y="92719"/>
                </a:lnTo>
                <a:lnTo>
                  <a:pt x="3120560" y="137436"/>
                </a:lnTo>
                <a:lnTo>
                  <a:pt x="3127248" y="187198"/>
                </a:lnTo>
                <a:lnTo>
                  <a:pt x="3127248" y="935990"/>
                </a:lnTo>
                <a:lnTo>
                  <a:pt x="3120560" y="985751"/>
                </a:lnTo>
                <a:lnTo>
                  <a:pt x="3101688" y="1030468"/>
                </a:lnTo>
                <a:lnTo>
                  <a:pt x="3072415" y="1068355"/>
                </a:lnTo>
                <a:lnTo>
                  <a:pt x="3034528" y="1097628"/>
                </a:lnTo>
                <a:lnTo>
                  <a:pt x="2989811" y="1116500"/>
                </a:lnTo>
                <a:lnTo>
                  <a:pt x="2940050" y="1123188"/>
                </a:lnTo>
                <a:lnTo>
                  <a:pt x="187198" y="1123188"/>
                </a:lnTo>
                <a:lnTo>
                  <a:pt x="137436" y="1116500"/>
                </a:lnTo>
                <a:lnTo>
                  <a:pt x="92719" y="1097628"/>
                </a:lnTo>
                <a:lnTo>
                  <a:pt x="54832" y="1068355"/>
                </a:lnTo>
                <a:lnTo>
                  <a:pt x="25559" y="1030468"/>
                </a:lnTo>
                <a:lnTo>
                  <a:pt x="6687" y="985751"/>
                </a:lnTo>
                <a:lnTo>
                  <a:pt x="0" y="935990"/>
                </a:lnTo>
                <a:lnTo>
                  <a:pt x="0" y="187198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8899586" y="2722732"/>
            <a:ext cx="3013582" cy="1004121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635" algn="ctr">
              <a:lnSpc>
                <a:spcPct val="90000"/>
              </a:lnSpc>
              <a:spcBef>
                <a:spcPts val="270"/>
              </a:spcBef>
            </a:pPr>
            <a:r>
              <a:rPr sz="1400" dirty="0">
                <a:latin typeface="Myriad Pro"/>
                <a:cs typeface="Calibri"/>
              </a:rPr>
              <a:t>A </a:t>
            </a:r>
            <a:r>
              <a:rPr sz="1400" spc="-20" dirty="0">
                <a:latin typeface="Myriad Pro"/>
                <a:cs typeface="Calibri"/>
              </a:rPr>
              <a:t>Veteran </a:t>
            </a:r>
            <a:r>
              <a:rPr sz="1400" dirty="0">
                <a:latin typeface="Myriad Pro"/>
                <a:cs typeface="Calibri"/>
              </a:rPr>
              <a:t>in a </a:t>
            </a:r>
            <a:r>
              <a:rPr sz="1400" spc="-5" dirty="0">
                <a:latin typeface="Myriad Pro"/>
                <a:cs typeface="Calibri"/>
              </a:rPr>
              <a:t>rehabilitation </a:t>
            </a:r>
            <a:r>
              <a:rPr sz="1400" spc="-10" dirty="0">
                <a:latin typeface="Myriad Pro"/>
                <a:cs typeface="Calibri"/>
              </a:rPr>
              <a:t>program </a:t>
            </a:r>
            <a:r>
              <a:rPr sz="1400" dirty="0">
                <a:latin typeface="Myriad Pro"/>
                <a:cs typeface="Calibri"/>
              </a:rPr>
              <a:t>is  </a:t>
            </a:r>
            <a:r>
              <a:rPr sz="1400" spc="-5" dirty="0">
                <a:latin typeface="Myriad Pro"/>
                <a:cs typeface="Calibri"/>
              </a:rPr>
              <a:t>medically determined </a:t>
            </a:r>
            <a:r>
              <a:rPr sz="1400" spc="-10" dirty="0">
                <a:latin typeface="Myriad Pro"/>
                <a:cs typeface="Calibri"/>
              </a:rPr>
              <a:t>to </a:t>
            </a:r>
            <a:r>
              <a:rPr sz="1400" spc="-5" dirty="0">
                <a:latin typeface="Myriad Pro"/>
                <a:cs typeface="Calibri"/>
              </a:rPr>
              <a:t>be </a:t>
            </a:r>
            <a:r>
              <a:rPr sz="1400" dirty="0">
                <a:latin typeface="Myriad Pro"/>
                <a:cs typeface="Calibri"/>
              </a:rPr>
              <a:t>in </a:t>
            </a:r>
            <a:r>
              <a:rPr sz="1400" spc="-5" dirty="0">
                <a:latin typeface="Myriad Pro"/>
                <a:cs typeface="Calibri"/>
              </a:rPr>
              <a:t>need </a:t>
            </a:r>
            <a:r>
              <a:rPr sz="1400" dirty="0">
                <a:latin typeface="Myriad Pro"/>
                <a:cs typeface="Calibri"/>
              </a:rPr>
              <a:t>of a  </a:t>
            </a:r>
            <a:r>
              <a:rPr sz="1400" spc="-5" dirty="0">
                <a:latin typeface="Myriad Pro"/>
                <a:cs typeface="Calibri"/>
              </a:rPr>
              <a:t>hospital </a:t>
            </a:r>
            <a:r>
              <a:rPr sz="1400" spc="-10" dirty="0">
                <a:latin typeface="Myriad Pro"/>
                <a:cs typeface="Calibri"/>
              </a:rPr>
              <a:t>care </a:t>
            </a:r>
            <a:r>
              <a:rPr sz="1400" dirty="0">
                <a:latin typeface="Myriad Pro"/>
                <a:cs typeface="Calibri"/>
              </a:rPr>
              <a:t>of </a:t>
            </a:r>
            <a:r>
              <a:rPr sz="1400" spc="-5" dirty="0">
                <a:latin typeface="Myriad Pro"/>
                <a:cs typeface="Calibri"/>
              </a:rPr>
              <a:t>medical </a:t>
            </a:r>
            <a:r>
              <a:rPr sz="1400" dirty="0">
                <a:latin typeface="Myriad Pro"/>
                <a:cs typeface="Calibri"/>
              </a:rPr>
              <a:t>services </a:t>
            </a:r>
            <a:r>
              <a:rPr sz="1400" spc="-10" dirty="0">
                <a:latin typeface="Myriad Pro"/>
                <a:cs typeface="Calibri"/>
              </a:rPr>
              <a:t>for any  </a:t>
            </a:r>
            <a:r>
              <a:rPr sz="1400" spc="-5" dirty="0">
                <a:latin typeface="Myriad Pro"/>
                <a:cs typeface="Calibri"/>
              </a:rPr>
              <a:t>reasons listed </a:t>
            </a:r>
            <a:r>
              <a:rPr sz="1400" spc="-10" dirty="0">
                <a:latin typeface="Myriad Pro"/>
                <a:cs typeface="Calibri"/>
              </a:rPr>
              <a:t>to </a:t>
            </a:r>
            <a:r>
              <a:rPr sz="1400" spc="-15" dirty="0">
                <a:latin typeface="Myriad Pro"/>
                <a:cs typeface="Calibri"/>
              </a:rPr>
              <a:t>prevent </a:t>
            </a:r>
            <a:r>
              <a:rPr sz="1400" spc="-5" dirty="0">
                <a:latin typeface="Myriad Pro"/>
                <a:cs typeface="Calibri"/>
              </a:rPr>
              <a:t>or </a:t>
            </a:r>
            <a:r>
              <a:rPr sz="1400" spc="-15" dirty="0">
                <a:latin typeface="Myriad Pro"/>
                <a:cs typeface="Calibri"/>
              </a:rPr>
              <a:t>make </a:t>
            </a:r>
            <a:r>
              <a:rPr sz="1400" dirty="0">
                <a:latin typeface="Myriad Pro"/>
                <a:cs typeface="Calibri"/>
              </a:rPr>
              <a:t>a  </a:t>
            </a:r>
            <a:r>
              <a:rPr sz="1400" spc="-10" dirty="0">
                <a:latin typeface="Myriad Pro"/>
                <a:cs typeface="Calibri"/>
              </a:rPr>
              <a:t>rehab program </a:t>
            </a:r>
            <a:r>
              <a:rPr sz="1400" spc="-5" dirty="0">
                <a:latin typeface="Myriad Pro"/>
                <a:cs typeface="Calibri"/>
              </a:rPr>
              <a:t>possible.</a:t>
            </a:r>
            <a:endParaRPr sz="1400" dirty="0">
              <a:latin typeface="Myriad Pro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6360" y="762000"/>
            <a:ext cx="11593195" cy="178943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573405">
              <a:lnSpc>
                <a:spcPct val="100000"/>
              </a:lnSpc>
              <a:spcBef>
                <a:spcPts val="740"/>
              </a:spcBef>
            </a:pPr>
            <a:r>
              <a:rPr sz="1600" b="1" spc="-5" dirty="0">
                <a:solidFill>
                  <a:srgbClr val="FFFFFF"/>
                </a:solidFill>
                <a:latin typeface="Georgia"/>
                <a:cs typeface="Georgia"/>
              </a:rPr>
              <a:t>SC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Emergency</a:t>
            </a:r>
            <a:r>
              <a:rPr sz="1600" b="1" spc="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Care</a:t>
            </a:r>
            <a:endParaRPr sz="1600" dirty="0">
              <a:latin typeface="Georgia"/>
              <a:cs typeface="Georgia"/>
            </a:endParaRPr>
          </a:p>
          <a:p>
            <a:pPr marL="445770" marR="331470" indent="-228600">
              <a:lnSpc>
                <a:spcPct val="100000"/>
              </a:lnSpc>
              <a:spcBef>
                <a:spcPts val="730"/>
              </a:spcBef>
              <a:buFont typeface="Wingdings"/>
              <a:buChar char=""/>
              <a:tabLst>
                <a:tab pos="446405" algn="l"/>
              </a:tabLst>
            </a:pPr>
            <a:r>
              <a:rPr sz="1800" dirty="0">
                <a:latin typeface="Myriad Pro"/>
                <a:cs typeface="Calibri"/>
              </a:rPr>
              <a:t>A </a:t>
            </a:r>
            <a:r>
              <a:rPr sz="1800" b="1" dirty="0">
                <a:solidFill>
                  <a:srgbClr val="006FC0"/>
                </a:solidFill>
                <a:latin typeface="Myriad Pro"/>
                <a:cs typeface="Calibri"/>
              </a:rPr>
              <a:t>SC </a:t>
            </a:r>
            <a:r>
              <a:rPr sz="1800" b="1" spc="-5" dirty="0">
                <a:solidFill>
                  <a:srgbClr val="006FC0"/>
                </a:solidFill>
                <a:latin typeface="Myriad Pro"/>
                <a:cs typeface="Calibri"/>
              </a:rPr>
              <a:t>condition </a:t>
            </a:r>
            <a:r>
              <a:rPr sz="1800" spc="-5" dirty="0">
                <a:latin typeface="Myriad Pro"/>
                <a:cs typeface="Calibri"/>
              </a:rPr>
              <a:t>is one that has been </a:t>
            </a:r>
            <a:r>
              <a:rPr sz="1800" spc="-10" dirty="0">
                <a:latin typeface="Myriad Pro"/>
                <a:cs typeface="Calibri"/>
              </a:rPr>
              <a:t>adjudicated </a:t>
            </a:r>
            <a:r>
              <a:rPr sz="1800" spc="-5" dirty="0">
                <a:latin typeface="Myriad Pro"/>
                <a:cs typeface="Calibri"/>
              </a:rPr>
              <a:t>by </a:t>
            </a:r>
            <a:r>
              <a:rPr sz="1800" dirty="0">
                <a:latin typeface="Myriad Pro"/>
                <a:cs typeface="Calibri"/>
              </a:rPr>
              <a:t>the </a:t>
            </a:r>
            <a:r>
              <a:rPr sz="1800" spc="-25" dirty="0">
                <a:latin typeface="Myriad Pro"/>
                <a:cs typeface="Calibri"/>
              </a:rPr>
              <a:t>Veterans </a:t>
            </a:r>
            <a:r>
              <a:rPr sz="1800" spc="-5" dirty="0">
                <a:latin typeface="Myriad Pro"/>
                <a:cs typeface="Calibri"/>
              </a:rPr>
              <a:t>Benefits </a:t>
            </a:r>
            <a:r>
              <a:rPr sz="1800" spc="-10" dirty="0">
                <a:latin typeface="Myriad Pro"/>
                <a:cs typeface="Calibri"/>
              </a:rPr>
              <a:t>Administration </a:t>
            </a:r>
            <a:r>
              <a:rPr sz="1800" spc="-5" dirty="0">
                <a:latin typeface="Myriad Pro"/>
                <a:cs typeface="Calibri"/>
              </a:rPr>
              <a:t>(VBA) </a:t>
            </a:r>
            <a:r>
              <a:rPr sz="1800" dirty="0">
                <a:latin typeface="Myriad Pro"/>
                <a:cs typeface="Calibri"/>
              </a:rPr>
              <a:t>and </a:t>
            </a:r>
            <a:r>
              <a:rPr sz="1800" spc="-5" dirty="0">
                <a:latin typeface="Myriad Pro"/>
                <a:cs typeface="Calibri"/>
              </a:rPr>
              <a:t>disability </a:t>
            </a:r>
            <a:r>
              <a:rPr sz="1800" spc="-15" dirty="0">
                <a:latin typeface="Myriad Pro"/>
                <a:cs typeface="Calibri"/>
              </a:rPr>
              <a:t>rating  </a:t>
            </a:r>
            <a:r>
              <a:rPr sz="1800" spc="-5" dirty="0">
                <a:latin typeface="Myriad Pro"/>
                <a:cs typeface="Calibri"/>
              </a:rPr>
              <a:t>has been </a:t>
            </a:r>
            <a:r>
              <a:rPr sz="1800" spc="-10" dirty="0">
                <a:latin typeface="Myriad Pro"/>
                <a:cs typeface="Calibri"/>
              </a:rPr>
              <a:t>granted. </a:t>
            </a:r>
            <a:r>
              <a:rPr sz="1800" dirty="0">
                <a:latin typeface="Myriad Pro"/>
                <a:cs typeface="Calibri"/>
              </a:rPr>
              <a:t>An </a:t>
            </a:r>
            <a:r>
              <a:rPr sz="1800" b="1" dirty="0">
                <a:solidFill>
                  <a:srgbClr val="006FC0"/>
                </a:solidFill>
                <a:latin typeface="Myriad Pro"/>
                <a:cs typeface="Calibri"/>
              </a:rPr>
              <a:t>adjunct </a:t>
            </a:r>
            <a:r>
              <a:rPr sz="1800" b="1" spc="-5" dirty="0">
                <a:solidFill>
                  <a:srgbClr val="006FC0"/>
                </a:solidFill>
                <a:latin typeface="Myriad Pro"/>
                <a:cs typeface="Calibri"/>
              </a:rPr>
              <a:t>condition </a:t>
            </a:r>
            <a:r>
              <a:rPr sz="1800" spc="-5" dirty="0">
                <a:latin typeface="Myriad Pro"/>
                <a:cs typeface="Calibri"/>
              </a:rPr>
              <a:t>is one that, while not </a:t>
            </a:r>
            <a:r>
              <a:rPr sz="1800" spc="-10" dirty="0">
                <a:latin typeface="Myriad Pro"/>
                <a:cs typeface="Calibri"/>
              </a:rPr>
              <a:t>directly </a:t>
            </a:r>
            <a:r>
              <a:rPr sz="1800" spc="-5" dirty="0">
                <a:latin typeface="Myriad Pro"/>
                <a:cs typeface="Calibri"/>
              </a:rPr>
              <a:t>SC, is medically </a:t>
            </a:r>
            <a:r>
              <a:rPr sz="1800" spc="-10" dirty="0">
                <a:latin typeface="Myriad Pro"/>
                <a:cs typeface="Calibri"/>
              </a:rPr>
              <a:t>considered to </a:t>
            </a:r>
            <a:r>
              <a:rPr sz="1800" spc="-5" dirty="0">
                <a:latin typeface="Myriad Pro"/>
                <a:cs typeface="Calibri"/>
              </a:rPr>
              <a:t>be </a:t>
            </a:r>
            <a:r>
              <a:rPr sz="1800" spc="-10" dirty="0">
                <a:latin typeface="Myriad Pro"/>
                <a:cs typeface="Calibri"/>
              </a:rPr>
              <a:t>aggravating </a:t>
            </a:r>
            <a:r>
              <a:rPr sz="1800" dirty="0">
                <a:latin typeface="Myriad Pro"/>
                <a:cs typeface="Calibri"/>
              </a:rPr>
              <a:t>a  </a:t>
            </a:r>
            <a:r>
              <a:rPr sz="1800" spc="-5" dirty="0">
                <a:latin typeface="Myriad Pro"/>
                <a:cs typeface="Calibri"/>
              </a:rPr>
              <a:t>SC</a:t>
            </a:r>
            <a:r>
              <a:rPr sz="1800" spc="-10" dirty="0">
                <a:latin typeface="Myriad Pro"/>
                <a:cs typeface="Calibri"/>
              </a:rPr>
              <a:t> condition.</a:t>
            </a:r>
            <a:endParaRPr sz="1800" dirty="0">
              <a:latin typeface="Myriad Pro"/>
              <a:cs typeface="Calibri"/>
            </a:endParaRPr>
          </a:p>
          <a:p>
            <a:pPr>
              <a:lnSpc>
                <a:spcPct val="100000"/>
              </a:lnSpc>
            </a:pPr>
            <a:endParaRPr sz="1700" dirty="0">
              <a:latin typeface="Myriad Pro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b="1" spc="-10" dirty="0">
                <a:solidFill>
                  <a:srgbClr val="006FC0"/>
                </a:solidFill>
                <a:latin typeface="Myriad Pro"/>
                <a:cs typeface="Calibri"/>
              </a:rPr>
              <a:t>Administrative </a:t>
            </a:r>
            <a:r>
              <a:rPr sz="1800" spc="-5" dirty="0">
                <a:latin typeface="Myriad Pro"/>
                <a:cs typeface="Calibri"/>
              </a:rPr>
              <a:t>Eligibility </a:t>
            </a:r>
            <a:r>
              <a:rPr sz="1800" spc="-10" dirty="0">
                <a:latin typeface="Myriad Pro"/>
                <a:cs typeface="Calibri"/>
              </a:rPr>
              <a:t>Criteria </a:t>
            </a:r>
            <a:r>
              <a:rPr sz="1600" b="1" i="1" spc="-10" dirty="0">
                <a:latin typeface="Myriad Pro"/>
                <a:cs typeface="Calibri"/>
              </a:rPr>
              <a:t>(Only one has to </a:t>
            </a:r>
            <a:r>
              <a:rPr sz="1600" b="1" i="1" spc="-5" dirty="0">
                <a:latin typeface="Myriad Pro"/>
                <a:cs typeface="Calibri"/>
              </a:rPr>
              <a:t>be</a:t>
            </a:r>
            <a:r>
              <a:rPr sz="1600" b="1" i="1" spc="130" dirty="0">
                <a:latin typeface="Myriad Pro"/>
                <a:cs typeface="Calibri"/>
              </a:rPr>
              <a:t> </a:t>
            </a:r>
            <a:r>
              <a:rPr sz="1600" b="1" i="1" spc="-10" dirty="0">
                <a:latin typeface="Myriad Pro"/>
                <a:cs typeface="Calibri"/>
              </a:rPr>
              <a:t>met)</a:t>
            </a:r>
            <a:endParaRPr sz="1600" dirty="0">
              <a:latin typeface="Myriad Pro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5652" y="4116349"/>
            <a:ext cx="50376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Myriad Pro"/>
                <a:cs typeface="Calibri"/>
              </a:rPr>
              <a:t>Clinical </a:t>
            </a:r>
            <a:r>
              <a:rPr sz="1800" spc="-10" dirty="0">
                <a:latin typeface="Myriad Pro"/>
                <a:cs typeface="Calibri"/>
              </a:rPr>
              <a:t>Decision Criteria </a:t>
            </a:r>
            <a:r>
              <a:rPr sz="1600" b="1" i="1" spc="-5" dirty="0">
                <a:latin typeface="Myriad Pro"/>
                <a:cs typeface="Calibri"/>
              </a:rPr>
              <a:t>(All criteria </a:t>
            </a:r>
            <a:r>
              <a:rPr sz="1600" b="1" i="1" spc="-10" dirty="0">
                <a:latin typeface="Myriad Pro"/>
                <a:cs typeface="Calibri"/>
              </a:rPr>
              <a:t>has to </a:t>
            </a:r>
            <a:r>
              <a:rPr sz="1600" b="1" i="1" spc="-5" dirty="0">
                <a:latin typeface="Myriad Pro"/>
                <a:cs typeface="Calibri"/>
              </a:rPr>
              <a:t>be</a:t>
            </a:r>
            <a:r>
              <a:rPr sz="1600" b="1" i="1" spc="95" dirty="0">
                <a:latin typeface="Myriad Pro"/>
                <a:cs typeface="Calibri"/>
              </a:rPr>
              <a:t> </a:t>
            </a:r>
            <a:r>
              <a:rPr sz="1600" b="1" i="1" spc="-10" dirty="0">
                <a:latin typeface="Myriad Pro"/>
                <a:cs typeface="Calibri"/>
              </a:rPr>
              <a:t>met)</a:t>
            </a:r>
            <a:endParaRPr sz="1600" dirty="0">
              <a:latin typeface="Myriad Pro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7593" y="4525277"/>
            <a:ext cx="2769108" cy="1370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446276" y="4903242"/>
            <a:ext cx="2531364" cy="6461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54837" y="4549673"/>
            <a:ext cx="2679700" cy="1280160"/>
          </a:xfrm>
          <a:custGeom>
            <a:avLst/>
            <a:gdLst/>
            <a:ahLst/>
            <a:cxnLst/>
            <a:rect l="l" t="t" r="r" b="b"/>
            <a:pathLst>
              <a:path w="2679700" h="1280160">
                <a:moveTo>
                  <a:pt x="2465832" y="0"/>
                </a:moveTo>
                <a:lnTo>
                  <a:pt x="213360" y="0"/>
                </a:lnTo>
                <a:lnTo>
                  <a:pt x="164440" y="5633"/>
                </a:lnTo>
                <a:lnTo>
                  <a:pt x="119531" y="21682"/>
                </a:lnTo>
                <a:lnTo>
                  <a:pt x="79916" y="46866"/>
                </a:lnTo>
                <a:lnTo>
                  <a:pt x="46874" y="79905"/>
                </a:lnTo>
                <a:lnTo>
                  <a:pt x="21687" y="119520"/>
                </a:lnTo>
                <a:lnTo>
                  <a:pt x="5635" y="164432"/>
                </a:lnTo>
                <a:lnTo>
                  <a:pt x="0" y="213359"/>
                </a:lnTo>
                <a:lnTo>
                  <a:pt x="0" y="1066799"/>
                </a:lnTo>
                <a:lnTo>
                  <a:pt x="5635" y="1115719"/>
                </a:lnTo>
                <a:lnTo>
                  <a:pt x="21687" y="1160628"/>
                </a:lnTo>
                <a:lnTo>
                  <a:pt x="46874" y="1200243"/>
                </a:lnTo>
                <a:lnTo>
                  <a:pt x="79916" y="1233285"/>
                </a:lnTo>
                <a:lnTo>
                  <a:pt x="119531" y="1258472"/>
                </a:lnTo>
                <a:lnTo>
                  <a:pt x="164440" y="1274524"/>
                </a:lnTo>
                <a:lnTo>
                  <a:pt x="213360" y="1280159"/>
                </a:lnTo>
                <a:lnTo>
                  <a:pt x="2465832" y="1280159"/>
                </a:lnTo>
                <a:lnTo>
                  <a:pt x="2514759" y="1274524"/>
                </a:lnTo>
                <a:lnTo>
                  <a:pt x="2559671" y="1258472"/>
                </a:lnTo>
                <a:lnTo>
                  <a:pt x="2599286" y="1233285"/>
                </a:lnTo>
                <a:lnTo>
                  <a:pt x="2632325" y="1200243"/>
                </a:lnTo>
                <a:lnTo>
                  <a:pt x="2657509" y="1160628"/>
                </a:lnTo>
                <a:lnTo>
                  <a:pt x="2673558" y="1115719"/>
                </a:lnTo>
                <a:lnTo>
                  <a:pt x="2679192" y="1066799"/>
                </a:lnTo>
                <a:lnTo>
                  <a:pt x="2679192" y="213359"/>
                </a:lnTo>
                <a:lnTo>
                  <a:pt x="2673558" y="164432"/>
                </a:lnTo>
                <a:lnTo>
                  <a:pt x="2657509" y="119520"/>
                </a:lnTo>
                <a:lnTo>
                  <a:pt x="2632325" y="79905"/>
                </a:lnTo>
                <a:lnTo>
                  <a:pt x="2599286" y="46866"/>
                </a:lnTo>
                <a:lnTo>
                  <a:pt x="2559671" y="21682"/>
                </a:lnTo>
                <a:lnTo>
                  <a:pt x="2514759" y="5633"/>
                </a:lnTo>
                <a:lnTo>
                  <a:pt x="246583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354837" y="4549673"/>
            <a:ext cx="2679700" cy="1280160"/>
          </a:xfrm>
          <a:custGeom>
            <a:avLst/>
            <a:gdLst/>
            <a:ahLst/>
            <a:cxnLst/>
            <a:rect l="l" t="t" r="r" b="b"/>
            <a:pathLst>
              <a:path w="2679700" h="1280160">
                <a:moveTo>
                  <a:pt x="0" y="213359"/>
                </a:moveTo>
                <a:lnTo>
                  <a:pt x="5635" y="164432"/>
                </a:lnTo>
                <a:lnTo>
                  <a:pt x="21687" y="119520"/>
                </a:lnTo>
                <a:lnTo>
                  <a:pt x="46874" y="79905"/>
                </a:lnTo>
                <a:lnTo>
                  <a:pt x="79916" y="46866"/>
                </a:lnTo>
                <a:lnTo>
                  <a:pt x="119531" y="21682"/>
                </a:lnTo>
                <a:lnTo>
                  <a:pt x="164440" y="5633"/>
                </a:lnTo>
                <a:lnTo>
                  <a:pt x="213360" y="0"/>
                </a:lnTo>
                <a:lnTo>
                  <a:pt x="2465832" y="0"/>
                </a:lnTo>
                <a:lnTo>
                  <a:pt x="2514759" y="5633"/>
                </a:lnTo>
                <a:lnTo>
                  <a:pt x="2559671" y="21682"/>
                </a:lnTo>
                <a:lnTo>
                  <a:pt x="2599286" y="46866"/>
                </a:lnTo>
                <a:lnTo>
                  <a:pt x="2632325" y="79905"/>
                </a:lnTo>
                <a:lnTo>
                  <a:pt x="2657509" y="119520"/>
                </a:lnTo>
                <a:lnTo>
                  <a:pt x="2673558" y="164432"/>
                </a:lnTo>
                <a:lnTo>
                  <a:pt x="2679192" y="213359"/>
                </a:lnTo>
                <a:lnTo>
                  <a:pt x="2679192" y="1066799"/>
                </a:lnTo>
                <a:lnTo>
                  <a:pt x="2673558" y="1115719"/>
                </a:lnTo>
                <a:lnTo>
                  <a:pt x="2657509" y="1160628"/>
                </a:lnTo>
                <a:lnTo>
                  <a:pt x="2632325" y="1200243"/>
                </a:lnTo>
                <a:lnTo>
                  <a:pt x="2599286" y="1233285"/>
                </a:lnTo>
                <a:lnTo>
                  <a:pt x="2559671" y="1258472"/>
                </a:lnTo>
                <a:lnTo>
                  <a:pt x="2514759" y="1274524"/>
                </a:lnTo>
                <a:lnTo>
                  <a:pt x="2465832" y="1280159"/>
                </a:lnTo>
                <a:lnTo>
                  <a:pt x="213360" y="1280159"/>
                </a:lnTo>
                <a:lnTo>
                  <a:pt x="164440" y="1274524"/>
                </a:lnTo>
                <a:lnTo>
                  <a:pt x="119531" y="1258472"/>
                </a:lnTo>
                <a:lnTo>
                  <a:pt x="79916" y="1233285"/>
                </a:lnTo>
                <a:lnTo>
                  <a:pt x="46874" y="1200243"/>
                </a:lnTo>
                <a:lnTo>
                  <a:pt x="21687" y="1160628"/>
                </a:lnTo>
                <a:lnTo>
                  <a:pt x="5635" y="1115719"/>
                </a:lnTo>
                <a:lnTo>
                  <a:pt x="0" y="1066799"/>
                </a:lnTo>
                <a:lnTo>
                  <a:pt x="0" y="21335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518049" y="4964445"/>
            <a:ext cx="2395016" cy="422552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793115" marR="5080" indent="-781050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Prudent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Layperson emergency  standard</a:t>
            </a:r>
            <a:endParaRPr sz="1400" dirty="0">
              <a:latin typeface="Myriad Pro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54424" y="4525277"/>
            <a:ext cx="2769108" cy="1370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3297681" y="4711217"/>
            <a:ext cx="2522220" cy="10302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201668" y="4549673"/>
            <a:ext cx="2679700" cy="1280160"/>
          </a:xfrm>
          <a:custGeom>
            <a:avLst/>
            <a:gdLst/>
            <a:ahLst/>
            <a:cxnLst/>
            <a:rect l="l" t="t" r="r" b="b"/>
            <a:pathLst>
              <a:path w="2679700" h="1280160">
                <a:moveTo>
                  <a:pt x="2465832" y="0"/>
                </a:moveTo>
                <a:lnTo>
                  <a:pt x="213360" y="0"/>
                </a:lnTo>
                <a:lnTo>
                  <a:pt x="164432" y="5633"/>
                </a:lnTo>
                <a:lnTo>
                  <a:pt x="119520" y="21682"/>
                </a:lnTo>
                <a:lnTo>
                  <a:pt x="79905" y="46866"/>
                </a:lnTo>
                <a:lnTo>
                  <a:pt x="46866" y="79905"/>
                </a:lnTo>
                <a:lnTo>
                  <a:pt x="21682" y="119520"/>
                </a:lnTo>
                <a:lnTo>
                  <a:pt x="5633" y="164432"/>
                </a:lnTo>
                <a:lnTo>
                  <a:pt x="0" y="213359"/>
                </a:lnTo>
                <a:lnTo>
                  <a:pt x="0" y="1066799"/>
                </a:lnTo>
                <a:lnTo>
                  <a:pt x="5633" y="1115719"/>
                </a:lnTo>
                <a:lnTo>
                  <a:pt x="21682" y="1160628"/>
                </a:lnTo>
                <a:lnTo>
                  <a:pt x="46866" y="1200243"/>
                </a:lnTo>
                <a:lnTo>
                  <a:pt x="79905" y="1233285"/>
                </a:lnTo>
                <a:lnTo>
                  <a:pt x="119520" y="1258472"/>
                </a:lnTo>
                <a:lnTo>
                  <a:pt x="164432" y="1274524"/>
                </a:lnTo>
                <a:lnTo>
                  <a:pt x="213360" y="1280159"/>
                </a:lnTo>
                <a:lnTo>
                  <a:pt x="2465832" y="1280159"/>
                </a:lnTo>
                <a:lnTo>
                  <a:pt x="2514759" y="1274524"/>
                </a:lnTo>
                <a:lnTo>
                  <a:pt x="2559671" y="1258472"/>
                </a:lnTo>
                <a:lnTo>
                  <a:pt x="2599286" y="1233285"/>
                </a:lnTo>
                <a:lnTo>
                  <a:pt x="2632325" y="1200243"/>
                </a:lnTo>
                <a:lnTo>
                  <a:pt x="2657509" y="1160628"/>
                </a:lnTo>
                <a:lnTo>
                  <a:pt x="2673558" y="1115719"/>
                </a:lnTo>
                <a:lnTo>
                  <a:pt x="2679192" y="1066799"/>
                </a:lnTo>
                <a:lnTo>
                  <a:pt x="2679192" y="213359"/>
                </a:lnTo>
                <a:lnTo>
                  <a:pt x="2673558" y="164432"/>
                </a:lnTo>
                <a:lnTo>
                  <a:pt x="2657509" y="119520"/>
                </a:lnTo>
                <a:lnTo>
                  <a:pt x="2632325" y="79905"/>
                </a:lnTo>
                <a:lnTo>
                  <a:pt x="2599286" y="46866"/>
                </a:lnTo>
                <a:lnTo>
                  <a:pt x="2559671" y="21682"/>
                </a:lnTo>
                <a:lnTo>
                  <a:pt x="2514759" y="5633"/>
                </a:lnTo>
                <a:lnTo>
                  <a:pt x="246583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3201668" y="4549673"/>
            <a:ext cx="2679700" cy="1280160"/>
          </a:xfrm>
          <a:custGeom>
            <a:avLst/>
            <a:gdLst/>
            <a:ahLst/>
            <a:cxnLst/>
            <a:rect l="l" t="t" r="r" b="b"/>
            <a:pathLst>
              <a:path w="2679700" h="1280160">
                <a:moveTo>
                  <a:pt x="0" y="213359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65832" y="0"/>
                </a:lnTo>
                <a:lnTo>
                  <a:pt x="2514759" y="5633"/>
                </a:lnTo>
                <a:lnTo>
                  <a:pt x="2559671" y="21682"/>
                </a:lnTo>
                <a:lnTo>
                  <a:pt x="2599286" y="46866"/>
                </a:lnTo>
                <a:lnTo>
                  <a:pt x="2632325" y="79905"/>
                </a:lnTo>
                <a:lnTo>
                  <a:pt x="2657509" y="119520"/>
                </a:lnTo>
                <a:lnTo>
                  <a:pt x="2673558" y="164432"/>
                </a:lnTo>
                <a:lnTo>
                  <a:pt x="2679192" y="213359"/>
                </a:lnTo>
                <a:lnTo>
                  <a:pt x="2679192" y="1066799"/>
                </a:lnTo>
                <a:lnTo>
                  <a:pt x="2673558" y="1115719"/>
                </a:lnTo>
                <a:lnTo>
                  <a:pt x="2657509" y="1160628"/>
                </a:lnTo>
                <a:lnTo>
                  <a:pt x="2632325" y="1200243"/>
                </a:lnTo>
                <a:lnTo>
                  <a:pt x="2599286" y="1233285"/>
                </a:lnTo>
                <a:lnTo>
                  <a:pt x="2559671" y="1258472"/>
                </a:lnTo>
                <a:lnTo>
                  <a:pt x="2514759" y="1274524"/>
                </a:lnTo>
                <a:lnTo>
                  <a:pt x="2465832" y="1280159"/>
                </a:lnTo>
                <a:lnTo>
                  <a:pt x="213360" y="1280159"/>
                </a:lnTo>
                <a:lnTo>
                  <a:pt x="164432" y="1274524"/>
                </a:lnTo>
                <a:lnTo>
                  <a:pt x="119520" y="1258472"/>
                </a:lnTo>
                <a:lnTo>
                  <a:pt x="79905" y="1233285"/>
                </a:lnTo>
                <a:lnTo>
                  <a:pt x="46866" y="1200243"/>
                </a:lnTo>
                <a:lnTo>
                  <a:pt x="21682" y="1160628"/>
                </a:lnTo>
                <a:lnTo>
                  <a:pt x="5633" y="1115719"/>
                </a:lnTo>
                <a:lnTo>
                  <a:pt x="0" y="1066799"/>
                </a:lnTo>
                <a:lnTo>
                  <a:pt x="0" y="21335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3434968" y="4760367"/>
            <a:ext cx="2214245" cy="8159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ts val="1510"/>
              </a:lnSpc>
              <a:spcBef>
                <a:spcPts val="295"/>
              </a:spcBef>
            </a:pPr>
            <a:r>
              <a:rPr sz="1400" spc="-35" dirty="0">
                <a:solidFill>
                  <a:srgbClr val="FFFFFF"/>
                </a:solidFill>
                <a:latin typeface="Myriad Pro"/>
                <a:cs typeface="Calibri"/>
              </a:rPr>
              <a:t>VA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or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any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other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federal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facility  was not feasibly or  geographically available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to 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provide the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emergency</a:t>
            </a:r>
            <a:r>
              <a:rPr sz="1400" spc="-20" dirty="0">
                <a:solidFill>
                  <a:srgbClr val="FFFFFF"/>
                </a:solidFill>
                <a:latin typeface="Myriad Pro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care</a:t>
            </a:r>
            <a:endParaRPr sz="1400" dirty="0">
              <a:latin typeface="Myriad Pro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04" y="0"/>
            <a:ext cx="1131722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FFFF"/>
                </a:solidFill>
              </a:rPr>
              <a:t>N</a:t>
            </a:r>
            <a:r>
              <a:rPr lang="en-US" dirty="0">
                <a:solidFill>
                  <a:srgbClr val="FFFFFF"/>
                </a:solidFill>
              </a:rPr>
              <a:t>on-Service </a:t>
            </a:r>
            <a:r>
              <a:rPr dirty="0">
                <a:solidFill>
                  <a:srgbClr val="FFFFFF"/>
                </a:solidFill>
              </a:rPr>
              <a:t>C</a:t>
            </a:r>
            <a:r>
              <a:rPr lang="en-US" dirty="0">
                <a:solidFill>
                  <a:srgbClr val="FFFFFF"/>
                </a:solidFill>
              </a:rPr>
              <a:t>onnected (NSC)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Emergency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Care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63728" y="1076440"/>
            <a:ext cx="11602720" cy="944880"/>
          </a:xfrm>
          <a:custGeom>
            <a:avLst/>
            <a:gdLst/>
            <a:ahLst/>
            <a:cxnLst/>
            <a:rect l="l" t="t" r="r" b="b"/>
            <a:pathLst>
              <a:path w="11602720" h="944880">
                <a:moveTo>
                  <a:pt x="0" y="944880"/>
                </a:moveTo>
                <a:lnTo>
                  <a:pt x="11602212" y="944880"/>
                </a:lnTo>
                <a:lnTo>
                  <a:pt x="11602212" y="0"/>
                </a:lnTo>
                <a:lnTo>
                  <a:pt x="0" y="0"/>
                </a:lnTo>
                <a:lnTo>
                  <a:pt x="0" y="94488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99007" y="892074"/>
            <a:ext cx="2522219" cy="409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92911" y="873748"/>
            <a:ext cx="2532888" cy="507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46251" y="916420"/>
            <a:ext cx="2432685" cy="320040"/>
          </a:xfrm>
          <a:custGeom>
            <a:avLst/>
            <a:gdLst/>
            <a:ahLst/>
            <a:cxnLst/>
            <a:rect l="l" t="t" r="r" b="b"/>
            <a:pathLst>
              <a:path w="2432685" h="320040">
                <a:moveTo>
                  <a:pt x="0" y="320039"/>
                </a:moveTo>
                <a:lnTo>
                  <a:pt x="2432304" y="320039"/>
                </a:lnTo>
                <a:lnTo>
                  <a:pt x="2432304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46251" y="916420"/>
            <a:ext cx="2432685" cy="320040"/>
          </a:xfrm>
          <a:custGeom>
            <a:avLst/>
            <a:gdLst/>
            <a:ahLst/>
            <a:cxnLst/>
            <a:rect l="l" t="t" r="r" b="b"/>
            <a:pathLst>
              <a:path w="2432685" h="320040">
                <a:moveTo>
                  <a:pt x="0" y="320039"/>
                </a:moveTo>
                <a:lnTo>
                  <a:pt x="2432304" y="320039"/>
                </a:lnTo>
                <a:lnTo>
                  <a:pt x="2432304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53060" y="2781796"/>
            <a:ext cx="2101596" cy="1213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0304" y="2806180"/>
            <a:ext cx="2011680" cy="1123315"/>
          </a:xfrm>
          <a:custGeom>
            <a:avLst/>
            <a:gdLst/>
            <a:ahLst/>
            <a:cxnLst/>
            <a:rect l="l" t="t" r="r" b="b"/>
            <a:pathLst>
              <a:path w="2011680" h="1123314">
                <a:moveTo>
                  <a:pt x="1824482" y="0"/>
                </a:moveTo>
                <a:lnTo>
                  <a:pt x="187198" y="0"/>
                </a:lnTo>
                <a:lnTo>
                  <a:pt x="137431" y="6687"/>
                </a:lnTo>
                <a:lnTo>
                  <a:pt x="92713" y="25559"/>
                </a:lnTo>
                <a:lnTo>
                  <a:pt x="54827" y="54832"/>
                </a:lnTo>
                <a:lnTo>
                  <a:pt x="25557" y="92719"/>
                </a:lnTo>
                <a:lnTo>
                  <a:pt x="6686" y="137436"/>
                </a:lnTo>
                <a:lnTo>
                  <a:pt x="0" y="187198"/>
                </a:lnTo>
                <a:lnTo>
                  <a:pt x="0" y="935990"/>
                </a:lnTo>
                <a:lnTo>
                  <a:pt x="6686" y="985751"/>
                </a:lnTo>
                <a:lnTo>
                  <a:pt x="25557" y="1030468"/>
                </a:lnTo>
                <a:lnTo>
                  <a:pt x="54827" y="1068355"/>
                </a:lnTo>
                <a:lnTo>
                  <a:pt x="92713" y="1097628"/>
                </a:lnTo>
                <a:lnTo>
                  <a:pt x="137431" y="1116500"/>
                </a:lnTo>
                <a:lnTo>
                  <a:pt x="187198" y="1123188"/>
                </a:lnTo>
                <a:lnTo>
                  <a:pt x="1824482" y="1123188"/>
                </a:lnTo>
                <a:lnTo>
                  <a:pt x="1874243" y="1116500"/>
                </a:lnTo>
                <a:lnTo>
                  <a:pt x="1918960" y="1097628"/>
                </a:lnTo>
                <a:lnTo>
                  <a:pt x="1956847" y="1068355"/>
                </a:lnTo>
                <a:lnTo>
                  <a:pt x="1986120" y="1030468"/>
                </a:lnTo>
                <a:lnTo>
                  <a:pt x="2004992" y="985751"/>
                </a:lnTo>
                <a:lnTo>
                  <a:pt x="2011680" y="935990"/>
                </a:lnTo>
                <a:lnTo>
                  <a:pt x="2011680" y="187198"/>
                </a:lnTo>
                <a:lnTo>
                  <a:pt x="2004992" y="137436"/>
                </a:lnTo>
                <a:lnTo>
                  <a:pt x="1986120" y="92719"/>
                </a:lnTo>
                <a:lnTo>
                  <a:pt x="1956847" y="54832"/>
                </a:lnTo>
                <a:lnTo>
                  <a:pt x="1918960" y="25559"/>
                </a:lnTo>
                <a:lnTo>
                  <a:pt x="1874243" y="6687"/>
                </a:lnTo>
                <a:lnTo>
                  <a:pt x="182448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00304" y="2806180"/>
            <a:ext cx="2011680" cy="1123315"/>
          </a:xfrm>
          <a:custGeom>
            <a:avLst/>
            <a:gdLst/>
            <a:ahLst/>
            <a:cxnLst/>
            <a:rect l="l" t="t" r="r" b="b"/>
            <a:pathLst>
              <a:path w="2011680" h="1123314">
                <a:moveTo>
                  <a:pt x="0" y="187198"/>
                </a:moveTo>
                <a:lnTo>
                  <a:pt x="6686" y="137436"/>
                </a:lnTo>
                <a:lnTo>
                  <a:pt x="25557" y="92719"/>
                </a:lnTo>
                <a:lnTo>
                  <a:pt x="54827" y="54832"/>
                </a:lnTo>
                <a:lnTo>
                  <a:pt x="92713" y="25559"/>
                </a:lnTo>
                <a:lnTo>
                  <a:pt x="137431" y="6687"/>
                </a:lnTo>
                <a:lnTo>
                  <a:pt x="187198" y="0"/>
                </a:lnTo>
                <a:lnTo>
                  <a:pt x="1824482" y="0"/>
                </a:lnTo>
                <a:lnTo>
                  <a:pt x="1874243" y="6687"/>
                </a:lnTo>
                <a:lnTo>
                  <a:pt x="1918960" y="25559"/>
                </a:lnTo>
                <a:lnTo>
                  <a:pt x="1956847" y="54832"/>
                </a:lnTo>
                <a:lnTo>
                  <a:pt x="1986120" y="92719"/>
                </a:lnTo>
                <a:lnTo>
                  <a:pt x="2004992" y="137436"/>
                </a:lnTo>
                <a:lnTo>
                  <a:pt x="2011680" y="187198"/>
                </a:lnTo>
                <a:lnTo>
                  <a:pt x="2011680" y="935990"/>
                </a:lnTo>
                <a:lnTo>
                  <a:pt x="2004992" y="985751"/>
                </a:lnTo>
                <a:lnTo>
                  <a:pt x="1986120" y="1030468"/>
                </a:lnTo>
                <a:lnTo>
                  <a:pt x="1956847" y="1068355"/>
                </a:lnTo>
                <a:lnTo>
                  <a:pt x="1918960" y="1097628"/>
                </a:lnTo>
                <a:lnTo>
                  <a:pt x="1874243" y="1116500"/>
                </a:lnTo>
                <a:lnTo>
                  <a:pt x="1824482" y="1123188"/>
                </a:lnTo>
                <a:lnTo>
                  <a:pt x="187198" y="1123188"/>
                </a:lnTo>
                <a:lnTo>
                  <a:pt x="137431" y="1116500"/>
                </a:lnTo>
                <a:lnTo>
                  <a:pt x="92713" y="1097628"/>
                </a:lnTo>
                <a:lnTo>
                  <a:pt x="54827" y="1068355"/>
                </a:lnTo>
                <a:lnTo>
                  <a:pt x="25557" y="1030468"/>
                </a:lnTo>
                <a:lnTo>
                  <a:pt x="6686" y="985751"/>
                </a:lnTo>
                <a:lnTo>
                  <a:pt x="0" y="935990"/>
                </a:lnTo>
                <a:lnTo>
                  <a:pt x="0" y="18719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50358" y="2931566"/>
            <a:ext cx="1440815" cy="807272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ts val="1510"/>
              </a:lnSpc>
              <a:spcBef>
                <a:spcPts val="295"/>
              </a:spcBef>
            </a:pP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Emergency</a:t>
            </a:r>
            <a:r>
              <a:rPr sz="1400" spc="-45" dirty="0">
                <a:solidFill>
                  <a:srgbClr val="FFFFFF"/>
                </a:solidFill>
                <a:latin typeface="Myriad Pro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services 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were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provided </a:t>
            </a: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in a 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hospital or</a:t>
            </a:r>
            <a:r>
              <a:rPr sz="1400" spc="-25" dirty="0">
                <a:solidFill>
                  <a:srgbClr val="FFFFFF"/>
                </a:solidFill>
                <a:latin typeface="Myriad Pro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ER</a:t>
            </a:r>
            <a:endParaRPr sz="1400" dirty="0">
              <a:latin typeface="Myriad Pro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93924" y="2781796"/>
            <a:ext cx="2101596" cy="1213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748788" y="2888488"/>
            <a:ext cx="2033015" cy="1030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767075" y="2779318"/>
            <a:ext cx="2011680" cy="1123315"/>
          </a:xfrm>
          <a:custGeom>
            <a:avLst/>
            <a:gdLst/>
            <a:ahLst/>
            <a:cxnLst/>
            <a:rect l="l" t="t" r="r" b="b"/>
            <a:pathLst>
              <a:path w="2011679" h="1123314">
                <a:moveTo>
                  <a:pt x="1824482" y="0"/>
                </a:moveTo>
                <a:lnTo>
                  <a:pt x="187198" y="0"/>
                </a:lnTo>
                <a:lnTo>
                  <a:pt x="137436" y="6687"/>
                </a:lnTo>
                <a:lnTo>
                  <a:pt x="92719" y="25559"/>
                </a:lnTo>
                <a:lnTo>
                  <a:pt x="54832" y="54832"/>
                </a:lnTo>
                <a:lnTo>
                  <a:pt x="25559" y="92719"/>
                </a:lnTo>
                <a:lnTo>
                  <a:pt x="6687" y="137436"/>
                </a:lnTo>
                <a:lnTo>
                  <a:pt x="0" y="187198"/>
                </a:lnTo>
                <a:lnTo>
                  <a:pt x="0" y="935990"/>
                </a:lnTo>
                <a:lnTo>
                  <a:pt x="6687" y="985751"/>
                </a:lnTo>
                <a:lnTo>
                  <a:pt x="25559" y="1030468"/>
                </a:lnTo>
                <a:lnTo>
                  <a:pt x="54832" y="1068355"/>
                </a:lnTo>
                <a:lnTo>
                  <a:pt x="92719" y="1097628"/>
                </a:lnTo>
                <a:lnTo>
                  <a:pt x="137436" y="1116500"/>
                </a:lnTo>
                <a:lnTo>
                  <a:pt x="187198" y="1123188"/>
                </a:lnTo>
                <a:lnTo>
                  <a:pt x="1824482" y="1123188"/>
                </a:lnTo>
                <a:lnTo>
                  <a:pt x="1874243" y="1116500"/>
                </a:lnTo>
                <a:lnTo>
                  <a:pt x="1918960" y="1097628"/>
                </a:lnTo>
                <a:lnTo>
                  <a:pt x="1956847" y="1068355"/>
                </a:lnTo>
                <a:lnTo>
                  <a:pt x="1986120" y="1030468"/>
                </a:lnTo>
                <a:lnTo>
                  <a:pt x="2004992" y="985751"/>
                </a:lnTo>
                <a:lnTo>
                  <a:pt x="2011680" y="935990"/>
                </a:lnTo>
                <a:lnTo>
                  <a:pt x="2011680" y="187198"/>
                </a:lnTo>
                <a:lnTo>
                  <a:pt x="2004992" y="137436"/>
                </a:lnTo>
                <a:lnTo>
                  <a:pt x="1986120" y="92719"/>
                </a:lnTo>
                <a:lnTo>
                  <a:pt x="1956847" y="54832"/>
                </a:lnTo>
                <a:lnTo>
                  <a:pt x="1918960" y="25559"/>
                </a:lnTo>
                <a:lnTo>
                  <a:pt x="1874243" y="6687"/>
                </a:lnTo>
                <a:lnTo>
                  <a:pt x="182448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741168" y="2806180"/>
            <a:ext cx="2011680" cy="1123315"/>
          </a:xfrm>
          <a:custGeom>
            <a:avLst/>
            <a:gdLst/>
            <a:ahLst/>
            <a:cxnLst/>
            <a:rect l="l" t="t" r="r" b="b"/>
            <a:pathLst>
              <a:path w="2011679" h="1123314">
                <a:moveTo>
                  <a:pt x="0" y="187198"/>
                </a:moveTo>
                <a:lnTo>
                  <a:pt x="6687" y="137436"/>
                </a:lnTo>
                <a:lnTo>
                  <a:pt x="25559" y="92719"/>
                </a:lnTo>
                <a:lnTo>
                  <a:pt x="54832" y="54832"/>
                </a:lnTo>
                <a:lnTo>
                  <a:pt x="92719" y="25559"/>
                </a:lnTo>
                <a:lnTo>
                  <a:pt x="137436" y="6687"/>
                </a:lnTo>
                <a:lnTo>
                  <a:pt x="187198" y="0"/>
                </a:lnTo>
                <a:lnTo>
                  <a:pt x="1824482" y="0"/>
                </a:lnTo>
                <a:lnTo>
                  <a:pt x="1874243" y="6687"/>
                </a:lnTo>
                <a:lnTo>
                  <a:pt x="1918960" y="25559"/>
                </a:lnTo>
                <a:lnTo>
                  <a:pt x="1956847" y="54832"/>
                </a:lnTo>
                <a:lnTo>
                  <a:pt x="1986120" y="92719"/>
                </a:lnTo>
                <a:lnTo>
                  <a:pt x="2004992" y="137436"/>
                </a:lnTo>
                <a:lnTo>
                  <a:pt x="2011680" y="187198"/>
                </a:lnTo>
                <a:lnTo>
                  <a:pt x="2011680" y="935990"/>
                </a:lnTo>
                <a:lnTo>
                  <a:pt x="2004992" y="985751"/>
                </a:lnTo>
                <a:lnTo>
                  <a:pt x="1986120" y="1030468"/>
                </a:lnTo>
                <a:lnTo>
                  <a:pt x="1956847" y="1068355"/>
                </a:lnTo>
                <a:lnTo>
                  <a:pt x="1918960" y="1097628"/>
                </a:lnTo>
                <a:lnTo>
                  <a:pt x="1874243" y="1116500"/>
                </a:lnTo>
                <a:lnTo>
                  <a:pt x="1824482" y="1123188"/>
                </a:lnTo>
                <a:lnTo>
                  <a:pt x="187198" y="1123188"/>
                </a:lnTo>
                <a:lnTo>
                  <a:pt x="137436" y="1116500"/>
                </a:lnTo>
                <a:lnTo>
                  <a:pt x="92719" y="1097628"/>
                </a:lnTo>
                <a:lnTo>
                  <a:pt x="54832" y="1068355"/>
                </a:lnTo>
                <a:lnTo>
                  <a:pt x="25559" y="1030468"/>
                </a:lnTo>
                <a:lnTo>
                  <a:pt x="6687" y="985751"/>
                </a:lnTo>
                <a:lnTo>
                  <a:pt x="0" y="935990"/>
                </a:lnTo>
                <a:lnTo>
                  <a:pt x="0" y="18719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903600" y="2845794"/>
            <a:ext cx="1723389" cy="99963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ts val="1510"/>
              </a:lnSpc>
              <a:spcBef>
                <a:spcPts val="295"/>
              </a:spcBef>
            </a:pPr>
            <a:r>
              <a:rPr sz="1400" spc="-20" dirty="0">
                <a:solidFill>
                  <a:srgbClr val="FFFFFF"/>
                </a:solidFill>
                <a:latin typeface="Myriad Pro"/>
                <a:cs typeface="Calibri"/>
              </a:rPr>
              <a:t>Veteran </a:t>
            </a: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is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enrolled and  received medical  </a:t>
            </a: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services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from </a:t>
            </a:r>
            <a:r>
              <a:rPr sz="1400" spc="-35" dirty="0">
                <a:solidFill>
                  <a:srgbClr val="FFFFFF"/>
                </a:solidFill>
                <a:latin typeface="Myriad Pro"/>
                <a:cs typeface="Calibri"/>
              </a:rPr>
              <a:t>VA</a:t>
            </a:r>
            <a:r>
              <a:rPr sz="1400" spc="-85" dirty="0">
                <a:solidFill>
                  <a:srgbClr val="FFFFFF"/>
                </a:solidFill>
                <a:latin typeface="Myriad Pro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within 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the past </a:t>
            </a: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24</a:t>
            </a:r>
            <a:r>
              <a:rPr sz="1400" spc="-35" dirty="0">
                <a:solidFill>
                  <a:srgbClr val="FFFFFF"/>
                </a:solidFill>
                <a:latin typeface="Myriad Pro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months</a:t>
            </a:r>
            <a:endParaRPr sz="1400" dirty="0">
              <a:latin typeface="Myriad Pro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36312" y="2781796"/>
            <a:ext cx="2101595" cy="1213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5098795" y="2888488"/>
            <a:ext cx="2017776" cy="10302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083556" y="2806180"/>
            <a:ext cx="2011680" cy="1123315"/>
          </a:xfrm>
          <a:custGeom>
            <a:avLst/>
            <a:gdLst/>
            <a:ahLst/>
            <a:cxnLst/>
            <a:rect l="l" t="t" r="r" b="b"/>
            <a:pathLst>
              <a:path w="2011679" h="1123314">
                <a:moveTo>
                  <a:pt x="1824482" y="0"/>
                </a:moveTo>
                <a:lnTo>
                  <a:pt x="187197" y="0"/>
                </a:lnTo>
                <a:lnTo>
                  <a:pt x="137436" y="6687"/>
                </a:lnTo>
                <a:lnTo>
                  <a:pt x="92719" y="25559"/>
                </a:lnTo>
                <a:lnTo>
                  <a:pt x="54832" y="54832"/>
                </a:lnTo>
                <a:lnTo>
                  <a:pt x="25559" y="92719"/>
                </a:lnTo>
                <a:lnTo>
                  <a:pt x="6687" y="137436"/>
                </a:lnTo>
                <a:lnTo>
                  <a:pt x="0" y="187198"/>
                </a:lnTo>
                <a:lnTo>
                  <a:pt x="0" y="935990"/>
                </a:lnTo>
                <a:lnTo>
                  <a:pt x="6687" y="985751"/>
                </a:lnTo>
                <a:lnTo>
                  <a:pt x="25559" y="1030468"/>
                </a:lnTo>
                <a:lnTo>
                  <a:pt x="54832" y="1068355"/>
                </a:lnTo>
                <a:lnTo>
                  <a:pt x="92719" y="1097628"/>
                </a:lnTo>
                <a:lnTo>
                  <a:pt x="137436" y="1116500"/>
                </a:lnTo>
                <a:lnTo>
                  <a:pt x="187197" y="1123188"/>
                </a:lnTo>
                <a:lnTo>
                  <a:pt x="1824482" y="1123188"/>
                </a:lnTo>
                <a:lnTo>
                  <a:pt x="1874243" y="1116500"/>
                </a:lnTo>
                <a:lnTo>
                  <a:pt x="1918960" y="1097628"/>
                </a:lnTo>
                <a:lnTo>
                  <a:pt x="1956847" y="1068355"/>
                </a:lnTo>
                <a:lnTo>
                  <a:pt x="1986120" y="1030468"/>
                </a:lnTo>
                <a:lnTo>
                  <a:pt x="2004992" y="985751"/>
                </a:lnTo>
                <a:lnTo>
                  <a:pt x="2011679" y="935990"/>
                </a:lnTo>
                <a:lnTo>
                  <a:pt x="2011679" y="187198"/>
                </a:lnTo>
                <a:lnTo>
                  <a:pt x="2004992" y="137436"/>
                </a:lnTo>
                <a:lnTo>
                  <a:pt x="1986120" y="92719"/>
                </a:lnTo>
                <a:lnTo>
                  <a:pt x="1956847" y="54832"/>
                </a:lnTo>
                <a:lnTo>
                  <a:pt x="1918960" y="25559"/>
                </a:lnTo>
                <a:lnTo>
                  <a:pt x="1874243" y="6687"/>
                </a:lnTo>
                <a:lnTo>
                  <a:pt x="182448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5083556" y="2806180"/>
            <a:ext cx="2011680" cy="1123315"/>
          </a:xfrm>
          <a:custGeom>
            <a:avLst/>
            <a:gdLst/>
            <a:ahLst/>
            <a:cxnLst/>
            <a:rect l="l" t="t" r="r" b="b"/>
            <a:pathLst>
              <a:path w="2011679" h="1123314">
                <a:moveTo>
                  <a:pt x="0" y="187198"/>
                </a:moveTo>
                <a:lnTo>
                  <a:pt x="6687" y="137436"/>
                </a:lnTo>
                <a:lnTo>
                  <a:pt x="25559" y="92719"/>
                </a:lnTo>
                <a:lnTo>
                  <a:pt x="54832" y="54832"/>
                </a:lnTo>
                <a:lnTo>
                  <a:pt x="92719" y="25559"/>
                </a:lnTo>
                <a:lnTo>
                  <a:pt x="137436" y="6687"/>
                </a:lnTo>
                <a:lnTo>
                  <a:pt x="187197" y="0"/>
                </a:lnTo>
                <a:lnTo>
                  <a:pt x="1824482" y="0"/>
                </a:lnTo>
                <a:lnTo>
                  <a:pt x="1874243" y="6687"/>
                </a:lnTo>
                <a:lnTo>
                  <a:pt x="1918960" y="25559"/>
                </a:lnTo>
                <a:lnTo>
                  <a:pt x="1956847" y="54832"/>
                </a:lnTo>
                <a:lnTo>
                  <a:pt x="1986120" y="92719"/>
                </a:lnTo>
                <a:lnTo>
                  <a:pt x="2004992" y="137436"/>
                </a:lnTo>
                <a:lnTo>
                  <a:pt x="2011679" y="187198"/>
                </a:lnTo>
                <a:lnTo>
                  <a:pt x="2011679" y="935990"/>
                </a:lnTo>
                <a:lnTo>
                  <a:pt x="2004992" y="985751"/>
                </a:lnTo>
                <a:lnTo>
                  <a:pt x="1986120" y="1030468"/>
                </a:lnTo>
                <a:lnTo>
                  <a:pt x="1956847" y="1068355"/>
                </a:lnTo>
                <a:lnTo>
                  <a:pt x="1918960" y="1097628"/>
                </a:lnTo>
                <a:lnTo>
                  <a:pt x="1874243" y="1116500"/>
                </a:lnTo>
                <a:lnTo>
                  <a:pt x="1824482" y="1123188"/>
                </a:lnTo>
                <a:lnTo>
                  <a:pt x="187197" y="1123188"/>
                </a:lnTo>
                <a:lnTo>
                  <a:pt x="137436" y="1116500"/>
                </a:lnTo>
                <a:lnTo>
                  <a:pt x="92719" y="1097628"/>
                </a:lnTo>
                <a:lnTo>
                  <a:pt x="54832" y="1068355"/>
                </a:lnTo>
                <a:lnTo>
                  <a:pt x="25559" y="1030468"/>
                </a:lnTo>
                <a:lnTo>
                  <a:pt x="6687" y="985751"/>
                </a:lnTo>
                <a:lnTo>
                  <a:pt x="0" y="935990"/>
                </a:lnTo>
                <a:lnTo>
                  <a:pt x="0" y="18719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5235447" y="2937624"/>
            <a:ext cx="1708785" cy="8159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635" algn="ctr">
              <a:lnSpc>
                <a:spcPts val="1510"/>
              </a:lnSpc>
              <a:spcBef>
                <a:spcPts val="295"/>
              </a:spcBef>
            </a:pPr>
            <a:r>
              <a:rPr sz="1400" spc="-20" dirty="0">
                <a:solidFill>
                  <a:srgbClr val="FFFFFF"/>
                </a:solidFill>
                <a:latin typeface="Myriad Pro"/>
                <a:cs typeface="Calibri"/>
              </a:rPr>
              <a:t>Veteran </a:t>
            </a: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is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financially  </a:t>
            </a: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liable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to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the </a:t>
            </a:r>
            <a:r>
              <a:rPr sz="1400" spc="-20" dirty="0">
                <a:solidFill>
                  <a:srgbClr val="FFFFFF"/>
                </a:solidFill>
                <a:latin typeface="Myriad Pro"/>
                <a:cs typeface="Calibri"/>
              </a:rPr>
              <a:t>provider.</a:t>
            </a:r>
            <a:r>
              <a:rPr sz="1400" spc="-60" dirty="0">
                <a:solidFill>
                  <a:srgbClr val="FFFFFF"/>
                </a:solidFill>
                <a:latin typeface="Myriad Pro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If  no OHI, can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pay </a:t>
            </a: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as  primary</a:t>
            </a:r>
            <a:endParaRPr sz="1400" dirty="0">
              <a:latin typeface="Myriad Pro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719564" y="2816848"/>
            <a:ext cx="2101596" cy="1213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9814052" y="2925064"/>
            <a:ext cx="1953768" cy="1030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9766807" y="2841231"/>
            <a:ext cx="2011680" cy="1123315"/>
          </a:xfrm>
          <a:custGeom>
            <a:avLst/>
            <a:gdLst/>
            <a:ahLst/>
            <a:cxnLst/>
            <a:rect l="l" t="t" r="r" b="b"/>
            <a:pathLst>
              <a:path w="2011679" h="1123314">
                <a:moveTo>
                  <a:pt x="1824482" y="0"/>
                </a:moveTo>
                <a:lnTo>
                  <a:pt x="187198" y="0"/>
                </a:lnTo>
                <a:lnTo>
                  <a:pt x="137436" y="6687"/>
                </a:lnTo>
                <a:lnTo>
                  <a:pt x="92719" y="25559"/>
                </a:lnTo>
                <a:lnTo>
                  <a:pt x="54832" y="54832"/>
                </a:lnTo>
                <a:lnTo>
                  <a:pt x="25559" y="92719"/>
                </a:lnTo>
                <a:lnTo>
                  <a:pt x="6687" y="137436"/>
                </a:lnTo>
                <a:lnTo>
                  <a:pt x="0" y="187198"/>
                </a:lnTo>
                <a:lnTo>
                  <a:pt x="0" y="935990"/>
                </a:lnTo>
                <a:lnTo>
                  <a:pt x="6687" y="985751"/>
                </a:lnTo>
                <a:lnTo>
                  <a:pt x="25559" y="1030468"/>
                </a:lnTo>
                <a:lnTo>
                  <a:pt x="54832" y="1068355"/>
                </a:lnTo>
                <a:lnTo>
                  <a:pt x="92719" y="1097628"/>
                </a:lnTo>
                <a:lnTo>
                  <a:pt x="137436" y="1116500"/>
                </a:lnTo>
                <a:lnTo>
                  <a:pt x="187198" y="1123188"/>
                </a:lnTo>
                <a:lnTo>
                  <a:pt x="1824482" y="1123188"/>
                </a:lnTo>
                <a:lnTo>
                  <a:pt x="1874243" y="1116500"/>
                </a:lnTo>
                <a:lnTo>
                  <a:pt x="1918960" y="1097628"/>
                </a:lnTo>
                <a:lnTo>
                  <a:pt x="1956847" y="1068355"/>
                </a:lnTo>
                <a:lnTo>
                  <a:pt x="1986120" y="1030468"/>
                </a:lnTo>
                <a:lnTo>
                  <a:pt x="2004992" y="985751"/>
                </a:lnTo>
                <a:lnTo>
                  <a:pt x="2011680" y="935990"/>
                </a:lnTo>
                <a:lnTo>
                  <a:pt x="2011680" y="187198"/>
                </a:lnTo>
                <a:lnTo>
                  <a:pt x="2004992" y="137436"/>
                </a:lnTo>
                <a:lnTo>
                  <a:pt x="1986120" y="92719"/>
                </a:lnTo>
                <a:lnTo>
                  <a:pt x="1956847" y="54832"/>
                </a:lnTo>
                <a:lnTo>
                  <a:pt x="1918960" y="25559"/>
                </a:lnTo>
                <a:lnTo>
                  <a:pt x="1874243" y="6687"/>
                </a:lnTo>
                <a:lnTo>
                  <a:pt x="182448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9766807" y="2841231"/>
            <a:ext cx="2011680" cy="1123315"/>
          </a:xfrm>
          <a:custGeom>
            <a:avLst/>
            <a:gdLst/>
            <a:ahLst/>
            <a:cxnLst/>
            <a:rect l="l" t="t" r="r" b="b"/>
            <a:pathLst>
              <a:path w="2011679" h="1123314">
                <a:moveTo>
                  <a:pt x="0" y="187198"/>
                </a:moveTo>
                <a:lnTo>
                  <a:pt x="6687" y="137436"/>
                </a:lnTo>
                <a:lnTo>
                  <a:pt x="25559" y="92719"/>
                </a:lnTo>
                <a:lnTo>
                  <a:pt x="54832" y="54832"/>
                </a:lnTo>
                <a:lnTo>
                  <a:pt x="92719" y="25559"/>
                </a:lnTo>
                <a:lnTo>
                  <a:pt x="137436" y="6687"/>
                </a:lnTo>
                <a:lnTo>
                  <a:pt x="187198" y="0"/>
                </a:lnTo>
                <a:lnTo>
                  <a:pt x="1824482" y="0"/>
                </a:lnTo>
                <a:lnTo>
                  <a:pt x="1874243" y="6687"/>
                </a:lnTo>
                <a:lnTo>
                  <a:pt x="1918960" y="25559"/>
                </a:lnTo>
                <a:lnTo>
                  <a:pt x="1956847" y="54832"/>
                </a:lnTo>
                <a:lnTo>
                  <a:pt x="1986120" y="92719"/>
                </a:lnTo>
                <a:lnTo>
                  <a:pt x="2004992" y="137436"/>
                </a:lnTo>
                <a:lnTo>
                  <a:pt x="2011680" y="187198"/>
                </a:lnTo>
                <a:lnTo>
                  <a:pt x="2011680" y="935990"/>
                </a:lnTo>
                <a:lnTo>
                  <a:pt x="2004992" y="985751"/>
                </a:lnTo>
                <a:lnTo>
                  <a:pt x="1986120" y="1030468"/>
                </a:lnTo>
                <a:lnTo>
                  <a:pt x="1956847" y="1068355"/>
                </a:lnTo>
                <a:lnTo>
                  <a:pt x="1918960" y="1097628"/>
                </a:lnTo>
                <a:lnTo>
                  <a:pt x="1874243" y="1116500"/>
                </a:lnTo>
                <a:lnTo>
                  <a:pt x="1824482" y="1123188"/>
                </a:lnTo>
                <a:lnTo>
                  <a:pt x="187198" y="1123188"/>
                </a:lnTo>
                <a:lnTo>
                  <a:pt x="137436" y="1116500"/>
                </a:lnTo>
                <a:lnTo>
                  <a:pt x="92719" y="1097628"/>
                </a:lnTo>
                <a:lnTo>
                  <a:pt x="54832" y="1068355"/>
                </a:lnTo>
                <a:lnTo>
                  <a:pt x="25559" y="1030468"/>
                </a:lnTo>
                <a:lnTo>
                  <a:pt x="6687" y="985751"/>
                </a:lnTo>
                <a:lnTo>
                  <a:pt x="0" y="935990"/>
                </a:lnTo>
                <a:lnTo>
                  <a:pt x="0" y="18719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9948672" y="2895717"/>
            <a:ext cx="1643380" cy="99963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810" algn="ctr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Claims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must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be </a:t>
            </a: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filed  within 90 </a:t>
            </a:r>
            <a:r>
              <a:rPr sz="1400" spc="-15" dirty="0">
                <a:solidFill>
                  <a:srgbClr val="FFFFFF"/>
                </a:solidFill>
                <a:latin typeface="Myriad Pro"/>
                <a:cs typeface="Calibri"/>
              </a:rPr>
              <a:t>days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of the 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date </a:t>
            </a: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of service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or</a:t>
            </a:r>
            <a:r>
              <a:rPr sz="1400" spc="-85" dirty="0">
                <a:solidFill>
                  <a:srgbClr val="FFFFFF"/>
                </a:solidFill>
                <a:latin typeface="Myriad Pro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date 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of OHI</a:t>
            </a:r>
            <a:r>
              <a:rPr sz="1400" spc="-45" dirty="0">
                <a:solidFill>
                  <a:srgbClr val="FFFFFF"/>
                </a:solidFill>
                <a:latin typeface="Myriad Pro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exhaustion</a:t>
            </a:r>
            <a:endParaRPr sz="1400" dirty="0">
              <a:latin typeface="Myriad Pro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8299" y="838200"/>
            <a:ext cx="11593195" cy="183383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489584">
              <a:lnSpc>
                <a:spcPct val="100000"/>
              </a:lnSpc>
              <a:spcBef>
                <a:spcPts val="860"/>
              </a:spcBef>
            </a:pPr>
            <a:r>
              <a:rPr sz="1600" b="1" spc="-5" dirty="0">
                <a:solidFill>
                  <a:srgbClr val="FFFFFF"/>
                </a:solidFill>
                <a:latin typeface="Myriad Pro"/>
                <a:cs typeface="Georgia"/>
              </a:rPr>
              <a:t>NSC </a:t>
            </a:r>
            <a:r>
              <a:rPr sz="1600" b="1" spc="-10" dirty="0">
                <a:solidFill>
                  <a:srgbClr val="FFFFFF"/>
                </a:solidFill>
                <a:latin typeface="Myriad Pro"/>
                <a:cs typeface="Georgia"/>
              </a:rPr>
              <a:t>Emergency</a:t>
            </a:r>
            <a:r>
              <a:rPr sz="1600" b="1" spc="20" dirty="0">
                <a:solidFill>
                  <a:srgbClr val="FFFFFF"/>
                </a:solidFill>
                <a:latin typeface="Myriad Pro"/>
                <a:cs typeface="Georg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Myriad Pro"/>
                <a:cs typeface="Georgia"/>
              </a:rPr>
              <a:t>Care</a:t>
            </a:r>
            <a:endParaRPr sz="1600" dirty="0">
              <a:latin typeface="Myriad Pro"/>
              <a:cs typeface="Georgia"/>
            </a:endParaRPr>
          </a:p>
          <a:p>
            <a:pPr marL="369570" marR="693420" indent="-228600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370205" algn="l"/>
              </a:tabLst>
            </a:pPr>
            <a:r>
              <a:rPr sz="1800" spc="-45" dirty="0">
                <a:latin typeface="Myriad Pro"/>
                <a:cs typeface="Calibri"/>
              </a:rPr>
              <a:t>VA </a:t>
            </a:r>
            <a:r>
              <a:rPr sz="1800" spc="-5" dirty="0">
                <a:latin typeface="Myriad Pro"/>
                <a:cs typeface="Calibri"/>
              </a:rPr>
              <a:t>can </a:t>
            </a:r>
            <a:r>
              <a:rPr sz="1800" dirty="0">
                <a:latin typeface="Myriad Pro"/>
                <a:cs typeface="Calibri"/>
              </a:rPr>
              <a:t>also </a:t>
            </a:r>
            <a:r>
              <a:rPr sz="1800" spc="-15" dirty="0">
                <a:latin typeface="Myriad Pro"/>
                <a:cs typeface="Calibri"/>
              </a:rPr>
              <a:t>pay for </a:t>
            </a:r>
            <a:r>
              <a:rPr sz="1800" spc="-5" dirty="0">
                <a:latin typeface="Myriad Pro"/>
                <a:cs typeface="Calibri"/>
              </a:rPr>
              <a:t>emergency medical </a:t>
            </a:r>
            <a:r>
              <a:rPr sz="1800" spc="-15" dirty="0">
                <a:latin typeface="Myriad Pro"/>
                <a:cs typeface="Calibri"/>
              </a:rPr>
              <a:t>care </a:t>
            </a:r>
            <a:r>
              <a:rPr sz="1800" spc="-10" dirty="0">
                <a:latin typeface="Myriad Pro"/>
                <a:cs typeface="Calibri"/>
              </a:rPr>
              <a:t>at </a:t>
            </a:r>
            <a:r>
              <a:rPr sz="1800" dirty="0">
                <a:latin typeface="Myriad Pro"/>
                <a:cs typeface="Calibri"/>
              </a:rPr>
              <a:t>a </a:t>
            </a:r>
            <a:r>
              <a:rPr sz="1800" spc="-10" dirty="0">
                <a:latin typeface="Myriad Pro"/>
                <a:cs typeface="Calibri"/>
              </a:rPr>
              <a:t>community </a:t>
            </a:r>
            <a:r>
              <a:rPr sz="1800" spc="-5" dirty="0">
                <a:latin typeface="Myriad Pro"/>
                <a:cs typeface="Calibri"/>
              </a:rPr>
              <a:t>ED </a:t>
            </a:r>
            <a:r>
              <a:rPr sz="1800" spc="-15" dirty="0">
                <a:latin typeface="Myriad Pro"/>
                <a:cs typeface="Calibri"/>
              </a:rPr>
              <a:t>for </a:t>
            </a:r>
            <a:r>
              <a:rPr sz="1800" dirty="0">
                <a:latin typeface="Myriad Pro"/>
                <a:cs typeface="Calibri"/>
              </a:rPr>
              <a:t>a </a:t>
            </a:r>
            <a:r>
              <a:rPr sz="1800" spc="-35" dirty="0">
                <a:latin typeface="Myriad Pro"/>
                <a:cs typeface="Calibri"/>
              </a:rPr>
              <a:t>Veteran’s </a:t>
            </a:r>
            <a:r>
              <a:rPr sz="1800" b="1" dirty="0">
                <a:solidFill>
                  <a:srgbClr val="006FC0"/>
                </a:solidFill>
                <a:latin typeface="Myriad Pro"/>
                <a:cs typeface="Calibri"/>
              </a:rPr>
              <a:t>NSC </a:t>
            </a:r>
            <a:r>
              <a:rPr sz="1800" b="1" spc="-5" dirty="0">
                <a:solidFill>
                  <a:srgbClr val="006FC0"/>
                </a:solidFill>
                <a:latin typeface="Myriad Pro"/>
                <a:cs typeface="Calibri"/>
              </a:rPr>
              <a:t>condition</a:t>
            </a:r>
            <a:r>
              <a:rPr sz="1800" spc="-5" dirty="0">
                <a:latin typeface="Myriad Pro"/>
                <a:cs typeface="Calibri"/>
              </a:rPr>
              <a:t>. </a:t>
            </a:r>
            <a:r>
              <a:rPr sz="1800" spc="-30" dirty="0">
                <a:latin typeface="Myriad Pro"/>
                <a:cs typeface="Calibri"/>
              </a:rPr>
              <a:t>However, </a:t>
            </a:r>
            <a:r>
              <a:rPr sz="1800" spc="-10" dirty="0">
                <a:latin typeface="Myriad Pro"/>
                <a:cs typeface="Calibri"/>
              </a:rPr>
              <a:t>there are  administrative </a:t>
            </a:r>
            <a:r>
              <a:rPr sz="1800" dirty="0">
                <a:latin typeface="Myriad Pro"/>
                <a:cs typeface="Calibri"/>
              </a:rPr>
              <a:t>and </a:t>
            </a:r>
            <a:r>
              <a:rPr sz="1800" spc="-10" dirty="0">
                <a:latin typeface="Myriad Pro"/>
                <a:cs typeface="Calibri"/>
              </a:rPr>
              <a:t>clinical requirements </a:t>
            </a:r>
            <a:r>
              <a:rPr sz="1800" spc="-5" dirty="0">
                <a:latin typeface="Myriad Pro"/>
                <a:cs typeface="Calibri"/>
              </a:rPr>
              <a:t>that need </a:t>
            </a:r>
            <a:r>
              <a:rPr sz="1800" spc="-10" dirty="0">
                <a:latin typeface="Myriad Pro"/>
                <a:cs typeface="Calibri"/>
              </a:rPr>
              <a:t>to </a:t>
            </a:r>
            <a:r>
              <a:rPr sz="1800" spc="-5" dirty="0">
                <a:latin typeface="Myriad Pro"/>
                <a:cs typeface="Calibri"/>
              </a:rPr>
              <a:t>be met </a:t>
            </a:r>
            <a:r>
              <a:rPr sz="1800" spc="-15" dirty="0">
                <a:latin typeface="Myriad Pro"/>
                <a:cs typeface="Calibri"/>
              </a:rPr>
              <a:t>for </a:t>
            </a:r>
            <a:r>
              <a:rPr sz="1800" dirty="0">
                <a:latin typeface="Myriad Pro"/>
                <a:cs typeface="Calibri"/>
              </a:rPr>
              <a:t>a </a:t>
            </a:r>
            <a:r>
              <a:rPr sz="1800" spc="-25" dirty="0">
                <a:latin typeface="Myriad Pro"/>
                <a:cs typeface="Calibri"/>
              </a:rPr>
              <a:t>Veteran </a:t>
            </a:r>
            <a:r>
              <a:rPr sz="1800" spc="-10" dirty="0">
                <a:latin typeface="Myriad Pro"/>
                <a:cs typeface="Calibri"/>
              </a:rPr>
              <a:t>to </a:t>
            </a:r>
            <a:r>
              <a:rPr sz="1800" spc="-5" dirty="0">
                <a:latin typeface="Myriad Pro"/>
                <a:cs typeface="Calibri"/>
              </a:rPr>
              <a:t>be</a:t>
            </a:r>
            <a:r>
              <a:rPr sz="1800" spc="180" dirty="0">
                <a:latin typeface="Myriad Pro"/>
                <a:cs typeface="Calibri"/>
              </a:rPr>
              <a:t> </a:t>
            </a:r>
            <a:r>
              <a:rPr sz="1800" spc="-5" dirty="0">
                <a:latin typeface="Myriad Pro"/>
                <a:cs typeface="Calibri"/>
              </a:rPr>
              <a:t>eligible.</a:t>
            </a:r>
            <a:endParaRPr sz="1800" dirty="0">
              <a:latin typeface="Myriad Pro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800" b="1" spc="-10" dirty="0">
                <a:solidFill>
                  <a:srgbClr val="006FC0"/>
                </a:solidFill>
                <a:latin typeface="Myriad Pro"/>
                <a:cs typeface="Calibri"/>
              </a:rPr>
              <a:t>Administrative </a:t>
            </a:r>
            <a:r>
              <a:rPr sz="1800" spc="-5" dirty="0">
                <a:latin typeface="Myriad Pro"/>
                <a:cs typeface="Calibri"/>
              </a:rPr>
              <a:t>Eligibility </a:t>
            </a:r>
            <a:r>
              <a:rPr sz="1800" spc="-10" dirty="0">
                <a:latin typeface="Myriad Pro"/>
                <a:cs typeface="Calibri"/>
              </a:rPr>
              <a:t>Criteria </a:t>
            </a:r>
            <a:r>
              <a:rPr sz="1600" b="1" i="1" spc="-5" dirty="0">
                <a:latin typeface="Myriad Pro"/>
                <a:cs typeface="Calibri"/>
              </a:rPr>
              <a:t>(All criteria </a:t>
            </a:r>
            <a:r>
              <a:rPr sz="1600" b="1" i="1" spc="-10" dirty="0">
                <a:latin typeface="Myriad Pro"/>
                <a:cs typeface="Calibri"/>
              </a:rPr>
              <a:t>has to </a:t>
            </a:r>
            <a:r>
              <a:rPr sz="1600" b="1" i="1" spc="-5" dirty="0">
                <a:latin typeface="Myriad Pro"/>
                <a:cs typeface="Calibri"/>
              </a:rPr>
              <a:t>be</a:t>
            </a:r>
            <a:r>
              <a:rPr sz="1600" b="1" i="1" spc="80" dirty="0">
                <a:latin typeface="Myriad Pro"/>
                <a:cs typeface="Calibri"/>
              </a:rPr>
              <a:t> </a:t>
            </a:r>
            <a:r>
              <a:rPr sz="1600" b="1" i="1" spc="-10" dirty="0">
                <a:latin typeface="Myriad Pro"/>
                <a:cs typeface="Calibri"/>
              </a:rPr>
              <a:t>met)</a:t>
            </a:r>
            <a:endParaRPr sz="1600" dirty="0">
              <a:latin typeface="Myriad Pro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7591" y="4207751"/>
            <a:ext cx="51138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Myriad Pro"/>
                <a:cs typeface="Calibri"/>
              </a:rPr>
              <a:t>Clinical </a:t>
            </a:r>
            <a:r>
              <a:rPr sz="1800" spc="-10" dirty="0">
                <a:latin typeface="Myriad Pro"/>
                <a:cs typeface="Calibri"/>
              </a:rPr>
              <a:t>Decision Criteria </a:t>
            </a:r>
            <a:r>
              <a:rPr sz="1600" b="1" i="1" spc="-5" dirty="0">
                <a:latin typeface="Myriad Pro"/>
                <a:cs typeface="Calibri"/>
              </a:rPr>
              <a:t>(All criteria </a:t>
            </a:r>
            <a:r>
              <a:rPr sz="1600" b="1" i="1" spc="-10" dirty="0">
                <a:latin typeface="Myriad Pro"/>
                <a:cs typeface="Calibri"/>
              </a:rPr>
              <a:t>has to </a:t>
            </a:r>
            <a:r>
              <a:rPr sz="1600" b="1" i="1" spc="-5" dirty="0">
                <a:latin typeface="Myriad Pro"/>
                <a:cs typeface="Calibri"/>
              </a:rPr>
              <a:t>be</a:t>
            </a:r>
            <a:r>
              <a:rPr sz="1600" b="1" i="1" spc="95" dirty="0">
                <a:latin typeface="Myriad Pro"/>
                <a:cs typeface="Calibri"/>
              </a:rPr>
              <a:t> </a:t>
            </a:r>
            <a:r>
              <a:rPr sz="1600" b="1" i="1" spc="-10" dirty="0">
                <a:latin typeface="Myriad Pro"/>
                <a:cs typeface="Calibri"/>
              </a:rPr>
              <a:t>met)</a:t>
            </a:r>
            <a:endParaRPr sz="1600" dirty="0">
              <a:latin typeface="Myriad Pro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9532" y="4616679"/>
            <a:ext cx="2217420" cy="1370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360680" y="4802619"/>
            <a:ext cx="2173224" cy="10302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66776" y="4641075"/>
            <a:ext cx="2127885" cy="1280160"/>
          </a:xfrm>
          <a:custGeom>
            <a:avLst/>
            <a:gdLst/>
            <a:ahLst/>
            <a:cxnLst/>
            <a:rect l="l" t="t" r="r" b="b"/>
            <a:pathLst>
              <a:path w="2127885" h="1280160">
                <a:moveTo>
                  <a:pt x="1914144" y="0"/>
                </a:moveTo>
                <a:lnTo>
                  <a:pt x="213360" y="0"/>
                </a:lnTo>
                <a:lnTo>
                  <a:pt x="164440" y="5633"/>
                </a:lnTo>
                <a:lnTo>
                  <a:pt x="119531" y="21682"/>
                </a:lnTo>
                <a:lnTo>
                  <a:pt x="79916" y="46866"/>
                </a:lnTo>
                <a:lnTo>
                  <a:pt x="46874" y="79905"/>
                </a:lnTo>
                <a:lnTo>
                  <a:pt x="21687" y="119520"/>
                </a:lnTo>
                <a:lnTo>
                  <a:pt x="5635" y="164432"/>
                </a:lnTo>
                <a:lnTo>
                  <a:pt x="0" y="213359"/>
                </a:lnTo>
                <a:lnTo>
                  <a:pt x="0" y="1066799"/>
                </a:lnTo>
                <a:lnTo>
                  <a:pt x="5635" y="1115719"/>
                </a:lnTo>
                <a:lnTo>
                  <a:pt x="21687" y="1160628"/>
                </a:lnTo>
                <a:lnTo>
                  <a:pt x="46874" y="1200243"/>
                </a:lnTo>
                <a:lnTo>
                  <a:pt x="79916" y="1233285"/>
                </a:lnTo>
                <a:lnTo>
                  <a:pt x="119531" y="1258472"/>
                </a:lnTo>
                <a:lnTo>
                  <a:pt x="164440" y="1274524"/>
                </a:lnTo>
                <a:lnTo>
                  <a:pt x="213360" y="1280159"/>
                </a:lnTo>
                <a:lnTo>
                  <a:pt x="1914144" y="1280159"/>
                </a:lnTo>
                <a:lnTo>
                  <a:pt x="1963071" y="1274524"/>
                </a:lnTo>
                <a:lnTo>
                  <a:pt x="2007983" y="1258472"/>
                </a:lnTo>
                <a:lnTo>
                  <a:pt x="2047598" y="1233285"/>
                </a:lnTo>
                <a:lnTo>
                  <a:pt x="2080637" y="1200243"/>
                </a:lnTo>
                <a:lnTo>
                  <a:pt x="2105821" y="1160628"/>
                </a:lnTo>
                <a:lnTo>
                  <a:pt x="2121870" y="1115719"/>
                </a:lnTo>
                <a:lnTo>
                  <a:pt x="2127504" y="1066799"/>
                </a:lnTo>
                <a:lnTo>
                  <a:pt x="2127504" y="213359"/>
                </a:lnTo>
                <a:lnTo>
                  <a:pt x="2121870" y="164432"/>
                </a:lnTo>
                <a:lnTo>
                  <a:pt x="2105821" y="119520"/>
                </a:lnTo>
                <a:lnTo>
                  <a:pt x="2080637" y="79905"/>
                </a:lnTo>
                <a:lnTo>
                  <a:pt x="2047598" y="46866"/>
                </a:lnTo>
                <a:lnTo>
                  <a:pt x="2007983" y="21682"/>
                </a:lnTo>
                <a:lnTo>
                  <a:pt x="1963071" y="5633"/>
                </a:lnTo>
                <a:lnTo>
                  <a:pt x="191414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366776" y="4641075"/>
            <a:ext cx="2127885" cy="1280160"/>
          </a:xfrm>
          <a:custGeom>
            <a:avLst/>
            <a:gdLst/>
            <a:ahLst/>
            <a:cxnLst/>
            <a:rect l="l" t="t" r="r" b="b"/>
            <a:pathLst>
              <a:path w="2127885" h="1280160">
                <a:moveTo>
                  <a:pt x="0" y="213359"/>
                </a:moveTo>
                <a:lnTo>
                  <a:pt x="5635" y="164432"/>
                </a:lnTo>
                <a:lnTo>
                  <a:pt x="21687" y="119520"/>
                </a:lnTo>
                <a:lnTo>
                  <a:pt x="46874" y="79905"/>
                </a:lnTo>
                <a:lnTo>
                  <a:pt x="79916" y="46866"/>
                </a:lnTo>
                <a:lnTo>
                  <a:pt x="119531" y="21682"/>
                </a:lnTo>
                <a:lnTo>
                  <a:pt x="164440" y="5633"/>
                </a:lnTo>
                <a:lnTo>
                  <a:pt x="213360" y="0"/>
                </a:lnTo>
                <a:lnTo>
                  <a:pt x="1914144" y="0"/>
                </a:lnTo>
                <a:lnTo>
                  <a:pt x="1963071" y="5633"/>
                </a:lnTo>
                <a:lnTo>
                  <a:pt x="2007983" y="21682"/>
                </a:lnTo>
                <a:lnTo>
                  <a:pt x="2047598" y="46866"/>
                </a:lnTo>
                <a:lnTo>
                  <a:pt x="2080637" y="79905"/>
                </a:lnTo>
                <a:lnTo>
                  <a:pt x="2105821" y="119520"/>
                </a:lnTo>
                <a:lnTo>
                  <a:pt x="2121870" y="164432"/>
                </a:lnTo>
                <a:lnTo>
                  <a:pt x="2127504" y="213359"/>
                </a:lnTo>
                <a:lnTo>
                  <a:pt x="2127504" y="1066799"/>
                </a:lnTo>
                <a:lnTo>
                  <a:pt x="2121870" y="1115719"/>
                </a:lnTo>
                <a:lnTo>
                  <a:pt x="2105821" y="1160628"/>
                </a:lnTo>
                <a:lnTo>
                  <a:pt x="2080637" y="1200243"/>
                </a:lnTo>
                <a:lnTo>
                  <a:pt x="2047598" y="1233285"/>
                </a:lnTo>
                <a:lnTo>
                  <a:pt x="2007983" y="1258472"/>
                </a:lnTo>
                <a:lnTo>
                  <a:pt x="1963071" y="1274524"/>
                </a:lnTo>
                <a:lnTo>
                  <a:pt x="1914144" y="1280159"/>
                </a:lnTo>
                <a:lnTo>
                  <a:pt x="213360" y="1280159"/>
                </a:lnTo>
                <a:lnTo>
                  <a:pt x="164440" y="1274524"/>
                </a:lnTo>
                <a:lnTo>
                  <a:pt x="119531" y="1258472"/>
                </a:lnTo>
                <a:lnTo>
                  <a:pt x="79916" y="1233285"/>
                </a:lnTo>
                <a:lnTo>
                  <a:pt x="46874" y="1200243"/>
                </a:lnTo>
                <a:lnTo>
                  <a:pt x="21687" y="1160628"/>
                </a:lnTo>
                <a:lnTo>
                  <a:pt x="5635" y="1115719"/>
                </a:lnTo>
                <a:lnTo>
                  <a:pt x="0" y="1066799"/>
                </a:lnTo>
                <a:lnTo>
                  <a:pt x="0" y="21335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497636" y="4851769"/>
            <a:ext cx="1864360" cy="81597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1905" algn="ctr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Prudent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Layperson 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criteria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for emergent 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need and determining</a:t>
            </a:r>
            <a:r>
              <a:rPr sz="1400" spc="-25" dirty="0">
                <a:solidFill>
                  <a:srgbClr val="FFFFFF"/>
                </a:solidFill>
                <a:latin typeface="Myriad Pro"/>
                <a:cs typeface="Calibri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yriad Pro"/>
                <a:cs typeface="Calibri"/>
              </a:rPr>
              <a:t>VA 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availability</a:t>
            </a:r>
            <a:endParaRPr sz="1400" dirty="0">
              <a:latin typeface="Myriad Pro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93924" y="4616679"/>
            <a:ext cx="2218944" cy="1370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767075" y="4994644"/>
            <a:ext cx="2107692" cy="6461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741168" y="4641075"/>
            <a:ext cx="2129155" cy="1280160"/>
          </a:xfrm>
          <a:custGeom>
            <a:avLst/>
            <a:gdLst/>
            <a:ahLst/>
            <a:cxnLst/>
            <a:rect l="l" t="t" r="r" b="b"/>
            <a:pathLst>
              <a:path w="2129154" h="1280160">
                <a:moveTo>
                  <a:pt x="1915668" y="0"/>
                </a:moveTo>
                <a:lnTo>
                  <a:pt x="213360" y="0"/>
                </a:lnTo>
                <a:lnTo>
                  <a:pt x="164432" y="5633"/>
                </a:lnTo>
                <a:lnTo>
                  <a:pt x="119520" y="21682"/>
                </a:lnTo>
                <a:lnTo>
                  <a:pt x="79905" y="46866"/>
                </a:lnTo>
                <a:lnTo>
                  <a:pt x="46866" y="79905"/>
                </a:lnTo>
                <a:lnTo>
                  <a:pt x="21682" y="119520"/>
                </a:lnTo>
                <a:lnTo>
                  <a:pt x="5633" y="164432"/>
                </a:lnTo>
                <a:lnTo>
                  <a:pt x="0" y="213359"/>
                </a:lnTo>
                <a:lnTo>
                  <a:pt x="0" y="1066799"/>
                </a:lnTo>
                <a:lnTo>
                  <a:pt x="5633" y="1115719"/>
                </a:lnTo>
                <a:lnTo>
                  <a:pt x="21682" y="1160628"/>
                </a:lnTo>
                <a:lnTo>
                  <a:pt x="46866" y="1200243"/>
                </a:lnTo>
                <a:lnTo>
                  <a:pt x="79905" y="1233285"/>
                </a:lnTo>
                <a:lnTo>
                  <a:pt x="119520" y="1258472"/>
                </a:lnTo>
                <a:lnTo>
                  <a:pt x="164432" y="1274524"/>
                </a:lnTo>
                <a:lnTo>
                  <a:pt x="213360" y="1280159"/>
                </a:lnTo>
                <a:lnTo>
                  <a:pt x="1915668" y="1280159"/>
                </a:lnTo>
                <a:lnTo>
                  <a:pt x="1964595" y="1274524"/>
                </a:lnTo>
                <a:lnTo>
                  <a:pt x="2009507" y="1258472"/>
                </a:lnTo>
                <a:lnTo>
                  <a:pt x="2049122" y="1233285"/>
                </a:lnTo>
                <a:lnTo>
                  <a:pt x="2082161" y="1200243"/>
                </a:lnTo>
                <a:lnTo>
                  <a:pt x="2107345" y="1160628"/>
                </a:lnTo>
                <a:lnTo>
                  <a:pt x="2123394" y="1115719"/>
                </a:lnTo>
                <a:lnTo>
                  <a:pt x="2129028" y="1066799"/>
                </a:lnTo>
                <a:lnTo>
                  <a:pt x="2129028" y="213359"/>
                </a:lnTo>
                <a:lnTo>
                  <a:pt x="2123394" y="164432"/>
                </a:lnTo>
                <a:lnTo>
                  <a:pt x="2107345" y="119520"/>
                </a:lnTo>
                <a:lnTo>
                  <a:pt x="2082161" y="79905"/>
                </a:lnTo>
                <a:lnTo>
                  <a:pt x="2049122" y="46866"/>
                </a:lnTo>
                <a:lnTo>
                  <a:pt x="2009507" y="21682"/>
                </a:lnTo>
                <a:lnTo>
                  <a:pt x="1964595" y="5633"/>
                </a:lnTo>
                <a:lnTo>
                  <a:pt x="191566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2741168" y="4641075"/>
            <a:ext cx="2129155" cy="1280160"/>
          </a:xfrm>
          <a:custGeom>
            <a:avLst/>
            <a:gdLst/>
            <a:ahLst/>
            <a:cxnLst/>
            <a:rect l="l" t="t" r="r" b="b"/>
            <a:pathLst>
              <a:path w="2129154" h="1280160">
                <a:moveTo>
                  <a:pt x="0" y="213359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1915668" y="0"/>
                </a:lnTo>
                <a:lnTo>
                  <a:pt x="1964595" y="5633"/>
                </a:lnTo>
                <a:lnTo>
                  <a:pt x="2009507" y="21682"/>
                </a:lnTo>
                <a:lnTo>
                  <a:pt x="2049122" y="46866"/>
                </a:lnTo>
                <a:lnTo>
                  <a:pt x="2082161" y="79905"/>
                </a:lnTo>
                <a:lnTo>
                  <a:pt x="2107345" y="119520"/>
                </a:lnTo>
                <a:lnTo>
                  <a:pt x="2123394" y="164432"/>
                </a:lnTo>
                <a:lnTo>
                  <a:pt x="2129028" y="213359"/>
                </a:lnTo>
                <a:lnTo>
                  <a:pt x="2129028" y="1066799"/>
                </a:lnTo>
                <a:lnTo>
                  <a:pt x="2123394" y="1115719"/>
                </a:lnTo>
                <a:lnTo>
                  <a:pt x="2107345" y="1160628"/>
                </a:lnTo>
                <a:lnTo>
                  <a:pt x="2082161" y="1200243"/>
                </a:lnTo>
                <a:lnTo>
                  <a:pt x="2049122" y="1233285"/>
                </a:lnTo>
                <a:lnTo>
                  <a:pt x="2009507" y="1258472"/>
                </a:lnTo>
                <a:lnTo>
                  <a:pt x="1964595" y="1274524"/>
                </a:lnTo>
                <a:lnTo>
                  <a:pt x="1915668" y="1280159"/>
                </a:lnTo>
                <a:lnTo>
                  <a:pt x="213360" y="1280159"/>
                </a:lnTo>
                <a:lnTo>
                  <a:pt x="164432" y="1274524"/>
                </a:lnTo>
                <a:lnTo>
                  <a:pt x="119520" y="1258472"/>
                </a:lnTo>
                <a:lnTo>
                  <a:pt x="79905" y="1233285"/>
                </a:lnTo>
                <a:lnTo>
                  <a:pt x="46866" y="1200243"/>
                </a:lnTo>
                <a:lnTo>
                  <a:pt x="21682" y="1160628"/>
                </a:lnTo>
                <a:lnTo>
                  <a:pt x="5633" y="1115719"/>
                </a:lnTo>
                <a:lnTo>
                  <a:pt x="0" y="1066799"/>
                </a:lnTo>
                <a:lnTo>
                  <a:pt x="0" y="21335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2857500" y="5039739"/>
            <a:ext cx="1891792" cy="422552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01320" marR="5080" indent="-389255" algn="ctr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The point of stability</a:t>
            </a:r>
            <a:r>
              <a:rPr lang="en-US" sz="1400" spc="-5" dirty="0">
                <a:solidFill>
                  <a:srgbClr val="FFFFFF"/>
                </a:solidFill>
                <a:latin typeface="Myriad Pro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for 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inpatient</a:t>
            </a:r>
            <a:r>
              <a:rPr sz="1400" spc="15" dirty="0">
                <a:solidFill>
                  <a:srgbClr val="FFFFFF"/>
                </a:solidFill>
                <a:latin typeface="Myriad Pro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care</a:t>
            </a:r>
            <a:endParaRPr sz="1400" dirty="0">
              <a:latin typeface="Myriad Pro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378700" y="2816848"/>
            <a:ext cx="2101596" cy="1213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407655" y="2829039"/>
            <a:ext cx="2081783" cy="12222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425943" y="2841231"/>
            <a:ext cx="2011680" cy="1123315"/>
          </a:xfrm>
          <a:custGeom>
            <a:avLst/>
            <a:gdLst/>
            <a:ahLst/>
            <a:cxnLst/>
            <a:rect l="l" t="t" r="r" b="b"/>
            <a:pathLst>
              <a:path w="2011679" h="1123314">
                <a:moveTo>
                  <a:pt x="1824481" y="0"/>
                </a:moveTo>
                <a:lnTo>
                  <a:pt x="187198" y="0"/>
                </a:lnTo>
                <a:lnTo>
                  <a:pt x="137436" y="6687"/>
                </a:lnTo>
                <a:lnTo>
                  <a:pt x="92719" y="25559"/>
                </a:lnTo>
                <a:lnTo>
                  <a:pt x="54832" y="54832"/>
                </a:lnTo>
                <a:lnTo>
                  <a:pt x="25559" y="92719"/>
                </a:lnTo>
                <a:lnTo>
                  <a:pt x="6687" y="137436"/>
                </a:lnTo>
                <a:lnTo>
                  <a:pt x="0" y="187198"/>
                </a:lnTo>
                <a:lnTo>
                  <a:pt x="0" y="935990"/>
                </a:lnTo>
                <a:lnTo>
                  <a:pt x="6687" y="985751"/>
                </a:lnTo>
                <a:lnTo>
                  <a:pt x="25559" y="1030468"/>
                </a:lnTo>
                <a:lnTo>
                  <a:pt x="54832" y="1068355"/>
                </a:lnTo>
                <a:lnTo>
                  <a:pt x="92719" y="1097628"/>
                </a:lnTo>
                <a:lnTo>
                  <a:pt x="137436" y="1116500"/>
                </a:lnTo>
                <a:lnTo>
                  <a:pt x="187198" y="1123188"/>
                </a:lnTo>
                <a:lnTo>
                  <a:pt x="1824481" y="1123188"/>
                </a:lnTo>
                <a:lnTo>
                  <a:pt x="1874243" y="1116500"/>
                </a:lnTo>
                <a:lnTo>
                  <a:pt x="1918960" y="1097628"/>
                </a:lnTo>
                <a:lnTo>
                  <a:pt x="1956847" y="1068355"/>
                </a:lnTo>
                <a:lnTo>
                  <a:pt x="1986120" y="1030468"/>
                </a:lnTo>
                <a:lnTo>
                  <a:pt x="2004992" y="985751"/>
                </a:lnTo>
                <a:lnTo>
                  <a:pt x="2011679" y="935990"/>
                </a:lnTo>
                <a:lnTo>
                  <a:pt x="2011679" y="187198"/>
                </a:lnTo>
                <a:lnTo>
                  <a:pt x="2004992" y="137436"/>
                </a:lnTo>
                <a:lnTo>
                  <a:pt x="1986120" y="92719"/>
                </a:lnTo>
                <a:lnTo>
                  <a:pt x="1956847" y="54832"/>
                </a:lnTo>
                <a:lnTo>
                  <a:pt x="1918960" y="25559"/>
                </a:lnTo>
                <a:lnTo>
                  <a:pt x="1874243" y="6687"/>
                </a:lnTo>
                <a:lnTo>
                  <a:pt x="182448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425943" y="2841231"/>
            <a:ext cx="2011680" cy="1123315"/>
          </a:xfrm>
          <a:custGeom>
            <a:avLst/>
            <a:gdLst/>
            <a:ahLst/>
            <a:cxnLst/>
            <a:rect l="l" t="t" r="r" b="b"/>
            <a:pathLst>
              <a:path w="2011679" h="1123314">
                <a:moveTo>
                  <a:pt x="0" y="187198"/>
                </a:moveTo>
                <a:lnTo>
                  <a:pt x="6687" y="137436"/>
                </a:lnTo>
                <a:lnTo>
                  <a:pt x="25559" y="92719"/>
                </a:lnTo>
                <a:lnTo>
                  <a:pt x="54832" y="54832"/>
                </a:lnTo>
                <a:lnTo>
                  <a:pt x="92719" y="25559"/>
                </a:lnTo>
                <a:lnTo>
                  <a:pt x="137436" y="6687"/>
                </a:lnTo>
                <a:lnTo>
                  <a:pt x="187198" y="0"/>
                </a:lnTo>
                <a:lnTo>
                  <a:pt x="1824481" y="0"/>
                </a:lnTo>
                <a:lnTo>
                  <a:pt x="1874243" y="6687"/>
                </a:lnTo>
                <a:lnTo>
                  <a:pt x="1918960" y="25559"/>
                </a:lnTo>
                <a:lnTo>
                  <a:pt x="1956847" y="54832"/>
                </a:lnTo>
                <a:lnTo>
                  <a:pt x="1986120" y="92719"/>
                </a:lnTo>
                <a:lnTo>
                  <a:pt x="2004992" y="137436"/>
                </a:lnTo>
                <a:lnTo>
                  <a:pt x="2011679" y="187198"/>
                </a:lnTo>
                <a:lnTo>
                  <a:pt x="2011679" y="935990"/>
                </a:lnTo>
                <a:lnTo>
                  <a:pt x="2004992" y="985751"/>
                </a:lnTo>
                <a:lnTo>
                  <a:pt x="1986120" y="1030468"/>
                </a:lnTo>
                <a:lnTo>
                  <a:pt x="1956847" y="1068355"/>
                </a:lnTo>
                <a:lnTo>
                  <a:pt x="1918960" y="1097628"/>
                </a:lnTo>
                <a:lnTo>
                  <a:pt x="1874243" y="1116500"/>
                </a:lnTo>
                <a:lnTo>
                  <a:pt x="1824481" y="1123188"/>
                </a:lnTo>
                <a:lnTo>
                  <a:pt x="187198" y="1123188"/>
                </a:lnTo>
                <a:lnTo>
                  <a:pt x="137436" y="1116500"/>
                </a:lnTo>
                <a:lnTo>
                  <a:pt x="92719" y="1097628"/>
                </a:lnTo>
                <a:lnTo>
                  <a:pt x="54832" y="1068355"/>
                </a:lnTo>
                <a:lnTo>
                  <a:pt x="25559" y="1030468"/>
                </a:lnTo>
                <a:lnTo>
                  <a:pt x="6687" y="985751"/>
                </a:lnTo>
                <a:lnTo>
                  <a:pt x="0" y="935990"/>
                </a:lnTo>
                <a:lnTo>
                  <a:pt x="0" y="187198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7425943" y="2877935"/>
            <a:ext cx="1976629" cy="999633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-1905" algn="ctr">
              <a:lnSpc>
                <a:spcPts val="1510"/>
              </a:lnSpc>
              <a:spcBef>
                <a:spcPts val="295"/>
              </a:spcBef>
            </a:pP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If OHI, can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consider 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claim </a:t>
            </a: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as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secondary  </a:t>
            </a:r>
            <a:r>
              <a:rPr sz="1400" spc="-30" dirty="0">
                <a:solidFill>
                  <a:srgbClr val="FFFFFF"/>
                </a:solidFill>
                <a:latin typeface="Myriad Pro"/>
                <a:cs typeface="Calibri"/>
              </a:rPr>
              <a:t>payer,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but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prohibited  from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paying </a:t>
            </a:r>
            <a:r>
              <a:rPr sz="1400" spc="-20" dirty="0">
                <a:solidFill>
                  <a:srgbClr val="FFFFFF"/>
                </a:solidFill>
                <a:latin typeface="Myriad Pro"/>
                <a:cs typeface="Calibri"/>
              </a:rPr>
              <a:t>co-pay,</a:t>
            </a:r>
            <a:r>
              <a:rPr sz="1400" spc="-85" dirty="0">
                <a:solidFill>
                  <a:srgbClr val="FFFFFF"/>
                </a:solidFill>
                <a:latin typeface="Myriad Pro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Calibri"/>
              </a:rPr>
              <a:t>cost  share </a:t>
            </a:r>
            <a:r>
              <a:rPr sz="1400" dirty="0">
                <a:solidFill>
                  <a:srgbClr val="FFFFFF"/>
                </a:solidFill>
                <a:latin typeface="Myriad Pro"/>
                <a:cs typeface="Calibri"/>
              </a:rPr>
              <a:t>or</a:t>
            </a:r>
            <a:r>
              <a:rPr sz="1400" spc="-25" dirty="0">
                <a:solidFill>
                  <a:srgbClr val="FFFFFF"/>
                </a:solidFill>
                <a:latin typeface="Myriad Pro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Calibri"/>
              </a:rPr>
              <a:t>deductibles</a:t>
            </a:r>
            <a:endParaRPr sz="1400" dirty="0">
              <a:latin typeface="Myriad Pro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8C11E7-7797-4370-894C-C8A46D827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027454-56EF-4B36-A4A6-38D39E0D639E}"/>
              </a:ext>
            </a:extLst>
          </p:cNvPr>
          <p:cNvGrpSpPr/>
          <p:nvPr/>
        </p:nvGrpSpPr>
        <p:grpSpPr>
          <a:xfrm>
            <a:off x="1274888" y="762000"/>
            <a:ext cx="9632950" cy="677090"/>
            <a:chOff x="1492250" y="990600"/>
            <a:chExt cx="9207500" cy="67709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E7B6127-6300-4535-A7BE-FEC59295D833}"/>
                </a:ext>
              </a:extLst>
            </p:cNvPr>
            <p:cNvGrpSpPr/>
            <p:nvPr/>
          </p:nvGrpSpPr>
          <p:grpSpPr>
            <a:xfrm>
              <a:off x="1571854" y="990600"/>
              <a:ext cx="9127896" cy="677090"/>
              <a:chOff x="5257800" y="1554480"/>
              <a:chExt cx="4754880" cy="594360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F522C601-585C-44A5-8E3E-49CED542A113}"/>
                  </a:ext>
                </a:extLst>
              </p:cNvPr>
              <p:cNvSpPr/>
              <p:nvPr/>
            </p:nvSpPr>
            <p:spPr>
              <a:xfrm>
                <a:off x="8458200" y="1554480"/>
                <a:ext cx="1554480" cy="54864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B0EC9ED5-EBD0-490B-A580-172026BE8D5A}"/>
                  </a:ext>
                </a:extLst>
              </p:cNvPr>
              <p:cNvSpPr/>
              <p:nvPr/>
            </p:nvSpPr>
            <p:spPr>
              <a:xfrm>
                <a:off x="5257800" y="2103120"/>
                <a:ext cx="4754880" cy="4572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7B923853-F84C-41E0-BFC8-97073E422CEC}"/>
                  </a:ext>
                </a:extLst>
              </p:cNvPr>
              <p:cNvSpPr/>
              <p:nvPr/>
            </p:nvSpPr>
            <p:spPr>
              <a:xfrm>
                <a:off x="6705599" y="1554480"/>
                <a:ext cx="3307077" cy="548640"/>
              </a:xfrm>
              <a:prstGeom prst="parallelogram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33F7906A-1539-43D3-BDBF-BE73C4D91A7C}"/>
                  </a:ext>
                </a:extLst>
              </p:cNvPr>
              <p:cNvSpPr/>
              <p:nvPr/>
            </p:nvSpPr>
            <p:spPr>
              <a:xfrm>
                <a:off x="5257800" y="1554480"/>
                <a:ext cx="1600200" cy="548640"/>
              </a:xfrm>
              <a:prstGeom prst="parallelogram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/>
                  <a:t> Introduction</a:t>
                </a:r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ECB78DD-E580-4759-B0DA-7FDB1060847D}"/>
                </a:ext>
              </a:extLst>
            </p:cNvPr>
            <p:cNvSpPr/>
            <p:nvPr/>
          </p:nvSpPr>
          <p:spPr>
            <a:xfrm>
              <a:off x="1492250" y="110054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43A275-42C1-497C-813D-7919B50BAE29}"/>
              </a:ext>
            </a:extLst>
          </p:cNvPr>
          <p:cNvGrpSpPr/>
          <p:nvPr/>
        </p:nvGrpSpPr>
        <p:grpSpPr>
          <a:xfrm>
            <a:off x="1274888" y="1903667"/>
            <a:ext cx="9632950" cy="677090"/>
            <a:chOff x="1492250" y="2398787"/>
            <a:chExt cx="9207500" cy="67709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EBC0035-6335-42F7-A09E-F57CE2B505A4}"/>
                </a:ext>
              </a:extLst>
            </p:cNvPr>
            <p:cNvGrpSpPr/>
            <p:nvPr/>
          </p:nvGrpSpPr>
          <p:grpSpPr>
            <a:xfrm>
              <a:off x="1571854" y="2398787"/>
              <a:ext cx="9127896" cy="677090"/>
              <a:chOff x="5257800" y="1554480"/>
              <a:chExt cx="4754880" cy="594360"/>
            </a:xfrm>
          </p:grpSpPr>
          <p:sp>
            <p:nvSpPr>
              <p:cNvPr id="36" name="Rectangle: Diagonal Corners Rounded 35">
                <a:extLst>
                  <a:ext uri="{FF2B5EF4-FFF2-40B4-BE49-F238E27FC236}">
                    <a16:creationId xmlns:a16="http://schemas.microsoft.com/office/drawing/2014/main" id="{F7EAB8E2-A421-4AA7-AB64-826A17037899}"/>
                  </a:ext>
                </a:extLst>
              </p:cNvPr>
              <p:cNvSpPr/>
              <p:nvPr/>
            </p:nvSpPr>
            <p:spPr>
              <a:xfrm>
                <a:off x="8458200" y="1554480"/>
                <a:ext cx="1554480" cy="54864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Diagonal Corners Rounded 36">
                <a:extLst>
                  <a:ext uri="{FF2B5EF4-FFF2-40B4-BE49-F238E27FC236}">
                    <a16:creationId xmlns:a16="http://schemas.microsoft.com/office/drawing/2014/main" id="{9C3988BF-3579-44A5-84E5-1CBD6EC1C01F}"/>
                  </a:ext>
                </a:extLst>
              </p:cNvPr>
              <p:cNvSpPr/>
              <p:nvPr/>
            </p:nvSpPr>
            <p:spPr>
              <a:xfrm>
                <a:off x="5257800" y="2103120"/>
                <a:ext cx="4754880" cy="4572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rgbClr val="B83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Parallelogram 37">
                <a:extLst>
                  <a:ext uri="{FF2B5EF4-FFF2-40B4-BE49-F238E27FC236}">
                    <a16:creationId xmlns:a16="http://schemas.microsoft.com/office/drawing/2014/main" id="{EEB69FFC-A23C-4CB8-AC7A-37A533561888}"/>
                  </a:ext>
                </a:extLst>
              </p:cNvPr>
              <p:cNvSpPr/>
              <p:nvPr/>
            </p:nvSpPr>
            <p:spPr>
              <a:xfrm>
                <a:off x="6705599" y="1554480"/>
                <a:ext cx="3307078" cy="548640"/>
              </a:xfrm>
              <a:prstGeom prst="parallelogram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arallelogram 38">
                <a:extLst>
                  <a:ext uri="{FF2B5EF4-FFF2-40B4-BE49-F238E27FC236}">
                    <a16:creationId xmlns:a16="http://schemas.microsoft.com/office/drawing/2014/main" id="{E0AD6184-36DA-4605-B5C4-3A07B2B30F6A}"/>
                  </a:ext>
                </a:extLst>
              </p:cNvPr>
              <p:cNvSpPr/>
              <p:nvPr/>
            </p:nvSpPr>
            <p:spPr>
              <a:xfrm>
                <a:off x="5257800" y="1554480"/>
                <a:ext cx="1600200" cy="548640"/>
              </a:xfrm>
              <a:prstGeom prst="parallelogram">
                <a:avLst/>
              </a:prstGeom>
              <a:solidFill>
                <a:srgbClr val="B83D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/>
                  <a:t>OCC</a:t>
                </a: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0430DEC-454E-473F-8FE9-5E97A98825FE}"/>
                </a:ext>
              </a:extLst>
            </p:cNvPr>
            <p:cNvSpPr/>
            <p:nvPr/>
          </p:nvSpPr>
          <p:spPr>
            <a:xfrm>
              <a:off x="1492250" y="2508732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rgbClr val="B83D3A"/>
                  </a:solidFill>
                </a:rPr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3256141-4212-421B-AB1D-F60D8CC35DE4}"/>
              </a:ext>
            </a:extLst>
          </p:cNvPr>
          <p:cNvGrpSpPr/>
          <p:nvPr/>
        </p:nvGrpSpPr>
        <p:grpSpPr>
          <a:xfrm>
            <a:off x="1274888" y="3008238"/>
            <a:ext cx="9632950" cy="677090"/>
            <a:chOff x="1492250" y="5215162"/>
            <a:chExt cx="9207500" cy="67709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FF283B8-D395-48C0-8C68-1385DEA0DC6A}"/>
                </a:ext>
              </a:extLst>
            </p:cNvPr>
            <p:cNvGrpSpPr/>
            <p:nvPr/>
          </p:nvGrpSpPr>
          <p:grpSpPr>
            <a:xfrm>
              <a:off x="1571852" y="5215162"/>
              <a:ext cx="9127898" cy="677090"/>
              <a:chOff x="5257799" y="1554480"/>
              <a:chExt cx="4754881" cy="594360"/>
            </a:xfrm>
          </p:grpSpPr>
          <p:sp>
            <p:nvSpPr>
              <p:cNvPr id="50" name="Rectangle: Diagonal Corners Rounded 49">
                <a:extLst>
                  <a:ext uri="{FF2B5EF4-FFF2-40B4-BE49-F238E27FC236}">
                    <a16:creationId xmlns:a16="http://schemas.microsoft.com/office/drawing/2014/main" id="{DCCBF821-1F18-4EA7-A09A-CB7E5B868CA5}"/>
                  </a:ext>
                </a:extLst>
              </p:cNvPr>
              <p:cNvSpPr/>
              <p:nvPr/>
            </p:nvSpPr>
            <p:spPr>
              <a:xfrm>
                <a:off x="8458200" y="1554480"/>
                <a:ext cx="1554480" cy="54864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Diagonal Corners Rounded 50">
                <a:extLst>
                  <a:ext uri="{FF2B5EF4-FFF2-40B4-BE49-F238E27FC236}">
                    <a16:creationId xmlns:a16="http://schemas.microsoft.com/office/drawing/2014/main" id="{8ABD1CB0-F48B-4219-BA75-59F26B5DE9CA}"/>
                  </a:ext>
                </a:extLst>
              </p:cNvPr>
              <p:cNvSpPr/>
              <p:nvPr/>
            </p:nvSpPr>
            <p:spPr>
              <a:xfrm>
                <a:off x="5257800" y="2103120"/>
                <a:ext cx="4754880" cy="4572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rgbClr val="4442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51">
                <a:extLst>
                  <a:ext uri="{FF2B5EF4-FFF2-40B4-BE49-F238E27FC236}">
                    <a16:creationId xmlns:a16="http://schemas.microsoft.com/office/drawing/2014/main" id="{E61851E9-125C-425B-B98F-FC86C1EA678B}"/>
                  </a:ext>
                </a:extLst>
              </p:cNvPr>
              <p:cNvSpPr/>
              <p:nvPr/>
            </p:nvSpPr>
            <p:spPr>
              <a:xfrm>
                <a:off x="6705599" y="1554480"/>
                <a:ext cx="3307079" cy="548640"/>
              </a:xfrm>
              <a:prstGeom prst="parallelogram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1D277A2E-E6E6-4B67-82D3-59B68AE70DD9}"/>
                  </a:ext>
                </a:extLst>
              </p:cNvPr>
              <p:cNvSpPr/>
              <p:nvPr/>
            </p:nvSpPr>
            <p:spPr>
              <a:xfrm>
                <a:off x="5257799" y="1554481"/>
                <a:ext cx="1600200" cy="548640"/>
              </a:xfrm>
              <a:prstGeom prst="parallelogram">
                <a:avLst/>
              </a:prstGeom>
              <a:solidFill>
                <a:srgbClr val="4442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/>
                  <a:t> MISSION Act</a:t>
                </a: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B7A41DA-7D17-42CD-BE92-EB507F0ECE30}"/>
                </a:ext>
              </a:extLst>
            </p:cNvPr>
            <p:cNvSpPr/>
            <p:nvPr/>
          </p:nvSpPr>
          <p:spPr>
            <a:xfrm>
              <a:off x="1492250" y="5325107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rgbClr val="44426C"/>
                  </a:solidFill>
                </a:rPr>
                <a:t>3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2B9A9CF-EBFC-4D20-AF44-716DE3C3D765}"/>
              </a:ext>
            </a:extLst>
          </p:cNvPr>
          <p:cNvSpPr txBox="1"/>
          <p:nvPr/>
        </p:nvSpPr>
        <p:spPr>
          <a:xfrm>
            <a:off x="4572000" y="762000"/>
            <a:ext cx="6335830" cy="6217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Health Care through VA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222257-4C33-40CB-887B-309AF08F8F0E}"/>
              </a:ext>
            </a:extLst>
          </p:cNvPr>
          <p:cNvSpPr txBox="1"/>
          <p:nvPr/>
        </p:nvSpPr>
        <p:spPr>
          <a:xfrm>
            <a:off x="4572000" y="1902375"/>
            <a:ext cx="6335830" cy="6217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Community Care Overview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90110C-33D7-4624-9982-8E9363513FFF}"/>
              </a:ext>
            </a:extLst>
          </p:cNvPr>
          <p:cNvSpPr txBox="1"/>
          <p:nvPr/>
        </p:nvSpPr>
        <p:spPr>
          <a:xfrm>
            <a:off x="4440112" y="2992498"/>
            <a:ext cx="6335830" cy="6217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Improvements in Community Care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95A5EC8-FEA5-4EC9-9C71-C9BFB062C8E2}"/>
              </a:ext>
            </a:extLst>
          </p:cNvPr>
          <p:cNvGrpSpPr/>
          <p:nvPr/>
        </p:nvGrpSpPr>
        <p:grpSpPr>
          <a:xfrm>
            <a:off x="1274888" y="5328669"/>
            <a:ext cx="9632951" cy="677090"/>
            <a:chOff x="1492250" y="5215162"/>
            <a:chExt cx="9207501" cy="67709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B757571-74FC-4373-9AD4-90E2C048BD36}"/>
                </a:ext>
              </a:extLst>
            </p:cNvPr>
            <p:cNvGrpSpPr/>
            <p:nvPr/>
          </p:nvGrpSpPr>
          <p:grpSpPr>
            <a:xfrm>
              <a:off x="1571849" y="5215162"/>
              <a:ext cx="9127902" cy="677090"/>
              <a:chOff x="5257797" y="1554480"/>
              <a:chExt cx="4754883" cy="594360"/>
            </a:xfrm>
          </p:grpSpPr>
          <p:sp>
            <p:nvSpPr>
              <p:cNvPr id="58" name="Rectangle: Diagonal Corners Rounded 57">
                <a:extLst>
                  <a:ext uri="{FF2B5EF4-FFF2-40B4-BE49-F238E27FC236}">
                    <a16:creationId xmlns:a16="http://schemas.microsoft.com/office/drawing/2014/main" id="{FA6FD8C0-AA00-44FF-BC3F-73D671787CDC}"/>
                  </a:ext>
                </a:extLst>
              </p:cNvPr>
              <p:cNvSpPr/>
              <p:nvPr/>
            </p:nvSpPr>
            <p:spPr>
              <a:xfrm>
                <a:off x="8458200" y="1554480"/>
                <a:ext cx="1554480" cy="54864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Diagonal Corners Rounded 58">
                <a:extLst>
                  <a:ext uri="{FF2B5EF4-FFF2-40B4-BE49-F238E27FC236}">
                    <a16:creationId xmlns:a16="http://schemas.microsoft.com/office/drawing/2014/main" id="{B50E1ED4-D315-46CD-8860-046602CD2CF4}"/>
                  </a:ext>
                </a:extLst>
              </p:cNvPr>
              <p:cNvSpPr/>
              <p:nvPr/>
            </p:nvSpPr>
            <p:spPr>
              <a:xfrm>
                <a:off x="5257800" y="2103120"/>
                <a:ext cx="4754880" cy="4572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Parallelogram 59">
                <a:extLst>
                  <a:ext uri="{FF2B5EF4-FFF2-40B4-BE49-F238E27FC236}">
                    <a16:creationId xmlns:a16="http://schemas.microsoft.com/office/drawing/2014/main" id="{02A6DE2F-B686-4778-A14D-32E8CD58D93E}"/>
                  </a:ext>
                </a:extLst>
              </p:cNvPr>
              <p:cNvSpPr/>
              <p:nvPr/>
            </p:nvSpPr>
            <p:spPr>
              <a:xfrm>
                <a:off x="6705599" y="1554480"/>
                <a:ext cx="3307079" cy="548640"/>
              </a:xfrm>
              <a:prstGeom prst="parallelogram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Parallelogram 60">
                <a:extLst>
                  <a:ext uri="{FF2B5EF4-FFF2-40B4-BE49-F238E27FC236}">
                    <a16:creationId xmlns:a16="http://schemas.microsoft.com/office/drawing/2014/main" id="{8EFC1AE3-4AFA-4F23-A954-C4225CEEB124}"/>
                  </a:ext>
                </a:extLst>
              </p:cNvPr>
              <p:cNvSpPr/>
              <p:nvPr/>
            </p:nvSpPr>
            <p:spPr>
              <a:xfrm>
                <a:off x="5257797" y="1554480"/>
                <a:ext cx="1600204" cy="548640"/>
              </a:xfrm>
              <a:prstGeom prst="parallelogram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800" b="1" dirty="0"/>
                  <a:t>  Emergency Care</a:t>
                </a:r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49B9315-FFA6-4B28-9017-3DDDD2404E63}"/>
                </a:ext>
              </a:extLst>
            </p:cNvPr>
            <p:cNvSpPr/>
            <p:nvPr/>
          </p:nvSpPr>
          <p:spPr>
            <a:xfrm>
              <a:off x="1492250" y="5325107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>
                  <a:solidFill>
                    <a:schemeClr val="accent1"/>
                  </a:solidFill>
                </a:rPr>
                <a:t>5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14CCF27-E9AE-4DCA-A14A-AB2FAD24EEA8}"/>
              </a:ext>
            </a:extLst>
          </p:cNvPr>
          <p:cNvSpPr txBox="1"/>
          <p:nvPr/>
        </p:nvSpPr>
        <p:spPr>
          <a:xfrm>
            <a:off x="4572000" y="5323500"/>
            <a:ext cx="6335830" cy="6217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Access to care during medical emergencies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D84DB9D-E2CB-441C-9269-FE81D6D4F8DE}"/>
              </a:ext>
            </a:extLst>
          </p:cNvPr>
          <p:cNvGrpSpPr/>
          <p:nvPr/>
        </p:nvGrpSpPr>
        <p:grpSpPr>
          <a:xfrm>
            <a:off x="1226280" y="4206444"/>
            <a:ext cx="9632950" cy="676910"/>
            <a:chOff x="0" y="2584"/>
            <a:chExt cx="9207500" cy="67709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5AAF96-5F2F-49B2-B554-92570A5B4108}"/>
                </a:ext>
              </a:extLst>
            </p:cNvPr>
            <p:cNvGrpSpPr/>
            <p:nvPr/>
          </p:nvGrpSpPr>
          <p:grpSpPr>
            <a:xfrm>
              <a:off x="79604" y="2584"/>
              <a:ext cx="9127896" cy="677090"/>
              <a:chOff x="79604" y="2584"/>
              <a:chExt cx="4754880" cy="594360"/>
            </a:xfrm>
          </p:grpSpPr>
          <p:sp>
            <p:nvSpPr>
              <p:cNvPr id="66" name="Rectangle: Diagonal Corners Rounded 65">
                <a:extLst>
                  <a:ext uri="{FF2B5EF4-FFF2-40B4-BE49-F238E27FC236}">
                    <a16:creationId xmlns:a16="http://schemas.microsoft.com/office/drawing/2014/main" id="{915208D6-8C75-4D6A-B787-9741D026AD1E}"/>
                  </a:ext>
                </a:extLst>
              </p:cNvPr>
              <p:cNvSpPr/>
              <p:nvPr/>
            </p:nvSpPr>
            <p:spPr>
              <a:xfrm>
                <a:off x="3280004" y="2584"/>
                <a:ext cx="1554480" cy="54864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Rectangle: Diagonal Corners Rounded 66">
                <a:extLst>
                  <a:ext uri="{FF2B5EF4-FFF2-40B4-BE49-F238E27FC236}">
                    <a16:creationId xmlns:a16="http://schemas.microsoft.com/office/drawing/2014/main" id="{2D911CF2-A309-4C56-83C7-56AEE8060165}"/>
                  </a:ext>
                </a:extLst>
              </p:cNvPr>
              <p:cNvSpPr/>
              <p:nvPr/>
            </p:nvSpPr>
            <p:spPr>
              <a:xfrm>
                <a:off x="79604" y="551224"/>
                <a:ext cx="4754880" cy="45720"/>
              </a:xfrm>
              <a:prstGeom prst="round2DiagRect">
                <a:avLst>
                  <a:gd name="adj1" fmla="val 0"/>
                  <a:gd name="adj2" fmla="val 0"/>
                </a:avLst>
              </a:prstGeom>
              <a:solidFill>
                <a:srgbClr val="714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Parallelogram 67">
                <a:extLst>
                  <a:ext uri="{FF2B5EF4-FFF2-40B4-BE49-F238E27FC236}">
                    <a16:creationId xmlns:a16="http://schemas.microsoft.com/office/drawing/2014/main" id="{E8317CA8-C438-4314-8E18-492E073AABCB}"/>
                  </a:ext>
                </a:extLst>
              </p:cNvPr>
              <p:cNvSpPr/>
              <p:nvPr/>
            </p:nvSpPr>
            <p:spPr>
              <a:xfrm>
                <a:off x="1527403" y="2584"/>
                <a:ext cx="3307080" cy="548640"/>
              </a:xfrm>
              <a:prstGeom prst="parallelogram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en-US" dirty="0"/>
              </a:p>
            </p:txBody>
          </p:sp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960EA113-B840-4C10-AAA4-ADAAD311E7EF}"/>
                  </a:ext>
                </a:extLst>
              </p:cNvPr>
              <p:cNvSpPr/>
              <p:nvPr/>
            </p:nvSpPr>
            <p:spPr>
              <a:xfrm>
                <a:off x="79604" y="2584"/>
                <a:ext cx="1600200" cy="548640"/>
              </a:xfrm>
              <a:prstGeom prst="parallelogram">
                <a:avLst/>
              </a:prstGeom>
              <a:solidFill>
                <a:srgbClr val="7146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kern="1200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CCN</a:t>
                </a:r>
                <a:endParaRPr lang="en-US" sz="1100">
                  <a:effectLst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E2332BB-E4DE-44B5-B99E-B5B3FAAF4435}"/>
                </a:ext>
              </a:extLst>
            </p:cNvPr>
            <p:cNvSpPr/>
            <p:nvPr/>
          </p:nvSpPr>
          <p:spPr>
            <a:xfrm>
              <a:off x="0" y="112529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1" dirty="0">
                  <a:solidFill>
                    <a:srgbClr val="71463D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US" sz="1100" dirty="0">
                <a:effectLst/>
                <a:ea typeface="Calibri" panose="020F0502020204030204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B521921-2325-4144-BE7B-E5BD3F9E53A1}"/>
              </a:ext>
            </a:extLst>
          </p:cNvPr>
          <p:cNvSpPr txBox="1"/>
          <p:nvPr/>
        </p:nvSpPr>
        <p:spPr>
          <a:xfrm>
            <a:off x="4523393" y="4318536"/>
            <a:ext cx="6093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CCN as VA’s Primary Provider Network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8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6839D4-A655-4A54-914D-E2A8D48D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Care &amp; MISSION Act Public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B2712-B48F-45EC-A524-5F9A9B2942B0}"/>
              </a:ext>
            </a:extLst>
          </p:cNvPr>
          <p:cNvSpPr txBox="1"/>
          <p:nvPr/>
        </p:nvSpPr>
        <p:spPr>
          <a:xfrm>
            <a:off x="65216" y="655320"/>
            <a:ext cx="12061567" cy="1432559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Community Care Website (External):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3"/>
              </a:rPr>
              <a:t>https://www.va.gov/communitycare/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282575" indent="-171450">
              <a:buFont typeface="Arial" panose="020B0604020202020204" pitchFamily="34" charset="0"/>
              <a:buChar char="•"/>
            </a:pPr>
            <a:endParaRPr lang="en-US" sz="700" b="1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prstClr val="black"/>
                </a:solidFill>
                <a:latin typeface="Calibri"/>
              </a:rPr>
              <a:t>Community Care YouTube Playlist</a:t>
            </a:r>
            <a:endParaRPr lang="en-US" sz="400" b="1" dirty="0">
              <a:solidFill>
                <a:prstClr val="black"/>
              </a:solidFill>
              <a:latin typeface="Calibri"/>
            </a:endParaRPr>
          </a:p>
          <a:p>
            <a:pPr marL="282575" indent="-171450">
              <a:buFont typeface="Arial" panose="020B0604020202020204" pitchFamily="34" charset="0"/>
              <a:buChar char="•"/>
            </a:pPr>
            <a:endParaRPr lang="en-US" sz="400" dirty="0">
              <a:solidFill>
                <a:prstClr val="black"/>
              </a:solidFill>
              <a:latin typeface="Calibri"/>
              <a:hlinkClick r:id="rId4"/>
            </a:endParaRPr>
          </a:p>
          <a:p>
            <a:pPr marL="282575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/>
                <a:hlinkClick r:id="rId4"/>
              </a:rPr>
              <a:t>https://www.youtube.com/playlist?list=PL3AQ_JVoBEyys0cr7PzSVvnW1_YVYFs1p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9C91C7-444B-4523-9B75-67EA0F437D24}"/>
              </a:ext>
            </a:extLst>
          </p:cNvPr>
          <p:cNvGraphicFramePr>
            <a:graphicFrameLocks noGrp="1"/>
          </p:cNvGraphicFramePr>
          <p:nvPr/>
        </p:nvGraphicFramePr>
        <p:xfrm>
          <a:off x="124978" y="1981200"/>
          <a:ext cx="802842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748">
                  <a:extLst>
                    <a:ext uri="{9D8B030D-6E8A-4147-A177-3AD203B41FA5}">
                      <a16:colId xmlns:a16="http://schemas.microsoft.com/office/drawing/2014/main" val="1537478824"/>
                    </a:ext>
                  </a:extLst>
                </a:gridCol>
                <a:gridCol w="2273217">
                  <a:extLst>
                    <a:ext uri="{9D8B030D-6E8A-4147-A177-3AD203B41FA5}">
                      <a16:colId xmlns:a16="http://schemas.microsoft.com/office/drawing/2014/main" val="2166655825"/>
                    </a:ext>
                  </a:extLst>
                </a:gridCol>
                <a:gridCol w="2814458">
                  <a:extLst>
                    <a:ext uri="{9D8B030D-6E8A-4147-A177-3AD203B41FA5}">
                      <a16:colId xmlns:a16="http://schemas.microsoft.com/office/drawing/2014/main" val="138854267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General Information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Eligibility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Appointments and Getting Care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8192162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marL="228600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Webpage (Public)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Fact Sheet: General Information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Video: Veteran Community Care - Overview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Information Sheet: Current vs. Future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Article: Top Questions Answered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Article: What is the latest on community care?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Webpage (Public)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Article: New eligibility criteria a major improvement over existing rules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Fact Sheet: Eligibility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169863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Video: Veteran Community Care </a:t>
                      </a: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–</a:t>
                      </a: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 Eligibility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Webpage (Public)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Article: Finding a community provider, making appointments, and getting care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Fact Sheet: Appointments and Getting Care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Video: Veteran Community Care: Making Appointments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4451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0D0F5A-822D-460A-84B9-17264CA72CDC}"/>
              </a:ext>
            </a:extLst>
          </p:cNvPr>
          <p:cNvGraphicFramePr>
            <a:graphicFrameLocks noGrp="1"/>
          </p:cNvGraphicFramePr>
          <p:nvPr/>
        </p:nvGraphicFramePr>
        <p:xfrm>
          <a:off x="115829" y="4028876"/>
          <a:ext cx="8046720" cy="188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3913942775"/>
                    </a:ext>
                  </a:extLst>
                </a:gridCol>
                <a:gridCol w="4297680">
                  <a:extLst>
                    <a:ext uri="{9D8B030D-6E8A-4147-A177-3AD203B41FA5}">
                      <a16:colId xmlns:a16="http://schemas.microsoft.com/office/drawing/2014/main" val="3330464065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Billing and Payments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Urgent Care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666510"/>
                  </a:ext>
                </a:extLst>
              </a:tr>
              <a:tr h="1316736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Webpage (Public)</a:t>
                      </a:r>
                      <a:endParaRPr lang="en-US" sz="1200" b="0" i="0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Fact Sheet: Billing and Payments</a:t>
                      </a:r>
                      <a:endParaRPr lang="en-US" sz="1200" b="0" i="0" u="sng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  <a:hlinkClick r:id="rId21"/>
                        </a:rPr>
                        <a:t>Additional Information on Claims Payment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latin typeface="+mn-lt"/>
                          <a:cs typeface="Arial" panose="020B0604020202020204" pitchFamily="34" charset="0"/>
                        </a:rPr>
                        <a:t>Viewing Claims Status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  <a:hlinkClick r:id="rId21"/>
                        </a:rPr>
                        <a:t>Checking Claims Status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  <a:hlinkClick r:id="rId22"/>
                        </a:rPr>
                        <a:t>Customer Engagement Portal (CEP)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+mn-lt"/>
                          <a:cs typeface="Arial" panose="020B0604020202020204" pitchFamily="34" charset="0"/>
                          <a:hlinkClick r:id="rId23"/>
                        </a:rPr>
                        <a:t>Online viewing of EOBs and EOPs</a:t>
                      </a:r>
                      <a:endParaRPr lang="en-US" sz="1200" u="non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4"/>
                        </a:rPr>
                        <a:t>Webpage (Public - Veterans)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5"/>
                        </a:rPr>
                        <a:t>Webpage (Public – Providers)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6"/>
                        </a:rPr>
                        <a:t>Article: VA's new urgent care benefit for Veterans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7"/>
                        </a:rPr>
                        <a:t>Top Questions Answered Article/Blog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8"/>
                        </a:rPr>
                        <a:t>Video: Veteran Community Care: Urgent Care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7"/>
                        </a:rPr>
                        <a:t>Article: Answers to the top five questions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1229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D33E8C-14EB-46BC-B012-3A22A1C6F22D}"/>
              </a:ext>
            </a:extLst>
          </p:cNvPr>
          <p:cNvGraphicFramePr>
            <a:graphicFrameLocks noGrp="1"/>
          </p:cNvGraphicFramePr>
          <p:nvPr/>
        </p:nvGraphicFramePr>
        <p:xfrm>
          <a:off x="8534400" y="1969008"/>
          <a:ext cx="3344729" cy="393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729">
                  <a:extLst>
                    <a:ext uri="{9D8B030D-6E8A-4147-A177-3AD203B41FA5}">
                      <a16:colId xmlns:a16="http://schemas.microsoft.com/office/drawing/2014/main" val="680550094"/>
                    </a:ext>
                  </a:extLst>
                </a:gridCol>
              </a:tblGrid>
              <a:tr h="3712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Other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3821505"/>
                  </a:ext>
                </a:extLst>
              </a:tr>
              <a:tr h="3527116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Veterans Care Agreements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9"/>
                        </a:rPr>
                        <a:t>Webpage (Public – Providers)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0"/>
                        </a:rPr>
                        <a:t>Fact Sheet: Veterans Care Agreements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Veteran-focused Trainings: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1"/>
                        </a:rPr>
                        <a:t>VHA TRAIN – No cost, Veteran-focused training for community providers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 Safety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2"/>
                        </a:rPr>
                        <a:t>Fact Sheet: Opioid Safety Initiative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Care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3"/>
                        </a:rPr>
                        <a:t>Webpage (Public – Veterans)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4"/>
                        </a:rPr>
                        <a:t>Webpage (Public – Providers)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5"/>
                        </a:rPr>
                        <a:t>Fact Sheet/FAQs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6"/>
                        </a:rPr>
                        <a:t>Video: Emergency Medical Care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Sunset of Choice Program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7"/>
                        </a:rPr>
                        <a:t>Webpage (Public – Veterans)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8"/>
                        </a:rPr>
                        <a:t>Webpage (Public – Providers)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9"/>
                        </a:rPr>
                        <a:t>Article: What to expect for community care on June 6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0"/>
                        </a:rPr>
                        <a:t>Fact Sheet: Sunset of Veterans Choice Program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64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37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73A9-DE42-4575-965B-22AF9343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Through 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1D631-07CA-42FF-91D5-2073645E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97536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/>
              <a:t>Enrollment</a:t>
            </a:r>
          </a:p>
          <a:p>
            <a:r>
              <a:rPr lang="en-US" sz="2400" dirty="0"/>
              <a:t>Veterans generally must be enrolled to receive VA Health Care                   (38 U.S. Code § 1705)</a:t>
            </a:r>
          </a:p>
          <a:p>
            <a:pPr lvl="1"/>
            <a:r>
              <a:rPr lang="en-US" sz="2000" dirty="0"/>
              <a:t>Enrollment assures Veterans that comprehensive health care services will be available when they are needed</a:t>
            </a:r>
          </a:p>
          <a:p>
            <a:pPr lvl="2"/>
            <a:r>
              <a:rPr lang="en-US" sz="1800" dirty="0"/>
              <a:t>All enrolled Veterans receive VA’s comprehensive Medical Benefits Package which includes preventive, primary and specialty care, diagnostic, inpatient and outpatient care services</a:t>
            </a:r>
          </a:p>
          <a:p>
            <a:pPr lvl="1"/>
            <a:r>
              <a:rPr lang="en-US" sz="2000" dirty="0"/>
              <a:t>Health care benefits are completely portable throughout the entire VA system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A35D62E-C87F-409E-BE7A-899619BBF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2787" y="1219200"/>
            <a:ext cx="1737677" cy="2362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56AA39-D6BF-4FAA-87BE-1423B9640F00}"/>
              </a:ext>
            </a:extLst>
          </p:cNvPr>
          <p:cNvSpPr txBox="1">
            <a:spLocks/>
          </p:cNvSpPr>
          <p:nvPr/>
        </p:nvSpPr>
        <p:spPr>
          <a:xfrm>
            <a:off x="143256" y="3731120"/>
            <a:ext cx="11996928" cy="2364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u="sng" dirty="0"/>
              <a:t>Role of Community Care in VA Health Care </a:t>
            </a:r>
          </a:p>
          <a:p>
            <a:r>
              <a:rPr lang="en-US" sz="2400" dirty="0"/>
              <a:t>Providing Veterans more choices to receive care in their local communities</a:t>
            </a:r>
          </a:p>
          <a:p>
            <a:r>
              <a:rPr lang="en-US" sz="2400" dirty="0"/>
              <a:t>Provided through community providers participating in VA’s community care network</a:t>
            </a:r>
          </a:p>
          <a:p>
            <a:r>
              <a:rPr lang="en-US" sz="2400" dirty="0"/>
              <a:t>Requires VA’s pre-approval, with certain exception (urgent care, flu vaccinations)</a:t>
            </a:r>
          </a:p>
          <a:p>
            <a:pPr lvl="1"/>
            <a:r>
              <a:rPr lang="en-US" sz="2000" dirty="0"/>
              <a:t>VA’s reimbursement for services exempt from pre-approval must still meet specific requirements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63A198-BFBF-4EB3-9820-FBA7DFE60A23}"/>
              </a:ext>
            </a:extLst>
          </p:cNvPr>
          <p:cNvSpPr txBox="1">
            <a:spLocks/>
          </p:cNvSpPr>
          <p:nvPr/>
        </p:nvSpPr>
        <p:spPr>
          <a:xfrm>
            <a:off x="10075355" y="990600"/>
            <a:ext cx="18796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i="1" dirty="0"/>
              <a:t>For more information: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130B73-6591-4D8B-BBC5-C1EEA0D106E6}"/>
              </a:ext>
            </a:extLst>
          </p:cNvPr>
          <p:cNvSpPr/>
          <p:nvPr/>
        </p:nvSpPr>
        <p:spPr>
          <a:xfrm>
            <a:off x="9829800" y="3592621"/>
            <a:ext cx="2362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www.va.gov/healthbenefits/vhbh/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830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DBBC-E266-4DBB-83CF-89641782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Apply for VA Health Care Benefits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6C773-7625-49CC-BCF4-61DC6B7A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1"/>
            <a:ext cx="11811000" cy="51815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There are specific requirements to enroll with VA: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Find out if you’re eligible for VA health care benefits: </a:t>
            </a:r>
            <a:r>
              <a:rPr lang="en-US" sz="2000" u="sng" dirty="0">
                <a:hlinkClick r:id="rId2"/>
              </a:rPr>
              <a:t>https://www.va.gov/health-care/eligibility/</a:t>
            </a:r>
            <a:endParaRPr lang="en-US" sz="2000" u="sng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Fill out an Application for Health Benefits (VA Form 10-10EZ) </a:t>
            </a:r>
            <a:r>
              <a:rPr lang="en-US" sz="2400" u="sng" dirty="0">
                <a:hlinkClick r:id="rId3"/>
              </a:rPr>
              <a:t>https://www.va.gov/vaforms/medical/pdf/10-10EZ-fillable.pdf</a:t>
            </a:r>
            <a:endParaRPr lang="en-US" sz="2400" u="sng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Apply by phone – Toll-free hotline at </a:t>
            </a:r>
            <a:r>
              <a:rPr lang="en-US" u="sng" dirty="0">
                <a:hlinkClick r:id="rId4"/>
              </a:rPr>
              <a:t>877-222-8387</a:t>
            </a:r>
            <a:r>
              <a:rPr lang="en-US" dirty="0"/>
              <a:t>, M-F 8am to 8pm ET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Apply by mail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Apply in person at the nearest VA medical center or clinic            </a:t>
            </a:r>
            <a:r>
              <a:rPr lang="en-US" dirty="0">
                <a:hlinkClick r:id="rId5"/>
              </a:rPr>
              <a:t>https://www.va.gov/find-locations/</a:t>
            </a: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0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86B9-9802-41D3-A0D4-3E3E403F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Office of Community Care: Mission and Vision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FEE6E6B-8FF1-49F4-A9D3-51FADD8E6705}"/>
              </a:ext>
            </a:extLst>
          </p:cNvPr>
          <p:cNvSpPr/>
          <p:nvPr/>
        </p:nvSpPr>
        <p:spPr>
          <a:xfrm>
            <a:off x="355600" y="1031645"/>
            <a:ext cx="6858000" cy="2818825"/>
          </a:xfrm>
          <a:prstGeom prst="round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play an integral role in VA’s High Performing Integrated Delivery Network by delivering innovative healthcare programs that provide access to timely, high-quality, cost-efficient, and well-coordinated community care for Veterans and VA beneficiaries.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040BE34-E5E1-43A0-B4D4-EB6E8046BD92}"/>
              </a:ext>
            </a:extLst>
          </p:cNvPr>
          <p:cNvSpPr/>
          <p:nvPr/>
        </p:nvSpPr>
        <p:spPr>
          <a:xfrm>
            <a:off x="774700" y="4246973"/>
            <a:ext cx="10642600" cy="1579382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21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achieve outstanding healthcare outcomes and provide best in class customer experience to Veterans, beneficiaries, VA employees, and community providers.</a:t>
            </a:r>
          </a:p>
        </p:txBody>
      </p:sp>
      <p:pic>
        <p:nvPicPr>
          <p:cNvPr id="5" name="Picture 4" descr="VA Medical Center and Local Community Care Office at the center of a network of community providers.">
            <a:extLst>
              <a:ext uri="{FF2B5EF4-FFF2-40B4-BE49-F238E27FC236}">
                <a16:creationId xmlns:a16="http://schemas.microsoft.com/office/drawing/2014/main" id="{AB511DDC-B7D8-4827-90B1-4D012F36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882497"/>
            <a:ext cx="4643203" cy="31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1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86B9-9802-41D3-A0D4-3E3E403F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 Community Care: Key Components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8FC62-D10F-4317-88F6-8BE5D2719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8720"/>
            <a:ext cx="4419295" cy="4395800"/>
          </a:xfrm>
          <a:prstGeom prst="rect">
            <a:avLst/>
          </a:prstGeom>
        </p:spPr>
      </p:pic>
      <p:pic>
        <p:nvPicPr>
          <p:cNvPr id="7" name="Content Placeholder 32">
            <a:extLst>
              <a:ext uri="{FF2B5EF4-FFF2-40B4-BE49-F238E27FC236}">
                <a16:creationId xmlns:a16="http://schemas.microsoft.com/office/drawing/2014/main" id="{4B87C69F-166F-445E-A7CF-BF32F0FEB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125" l="6875" r="90000">
                        <a14:foregroundMark x1="11875" y1="31250" x2="11250" y2="61250"/>
                        <a14:foregroundMark x1="11250" y1="61250" x2="11875" y2="64375"/>
                        <a14:foregroundMark x1="7500" y1="48125" x2="8125" y2="53125"/>
                        <a14:foregroundMark x1="6875" y1="54375" x2="7500" y2="47500"/>
                        <a14:foregroundMark x1="30625" y1="88750" x2="60625" y2="91250"/>
                        <a14:foregroundMark x1="60625" y1="91250" x2="65625" y2="89375"/>
                        <a14:foregroundMark x1="53125" y1="10625" x2="56875" y2="11250"/>
                        <a14:foregroundMark x1="88125" y1="39375" x2="88125" y2="61875"/>
                        <a14:foregroundMark x1="43750" y1="93125" x2="51250" y2="92500"/>
                        <a14:backgroundMark x1="1875" y1="58125" x2="1875" y2="42500"/>
                        <a14:backgroundMark x1="3125" y1="57500" x2="3125" y2="43125"/>
                        <a14:backgroundMark x1="40625" y1="5625" x2="43125" y2="5625"/>
                        <a14:backgroundMark x1="54375" y1="6875" x2="54375" y2="7500"/>
                        <a14:backgroundMark x1="43750" y1="5625" x2="41250" y2="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" t="6063" r="7918" b="3914"/>
          <a:stretch/>
        </p:blipFill>
        <p:spPr>
          <a:xfrm>
            <a:off x="5043758" y="2438400"/>
            <a:ext cx="532742" cy="548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4DB032-5F1C-4B4B-9A28-52C0C336CB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98" b="93960" l="6000" r="94000">
                        <a14:foregroundMark x1="31333" y1="12081" x2="56667" y2="6040"/>
                        <a14:foregroundMark x1="56667" y1="6040" x2="67333" y2="11409"/>
                        <a14:foregroundMark x1="9333" y1="34899" x2="6000" y2="57718"/>
                        <a14:foregroundMark x1="30000" y1="89262" x2="40865" y2="91331"/>
                        <a14:foregroundMark x1="68826" y1="90396" x2="70667" y2="89933"/>
                        <a14:foregroundMark x1="88667" y1="28859" x2="94000" y2="52349"/>
                        <a14:foregroundMark x1="94000" y1="52349" x2="88000" y2="72483"/>
                        <a14:foregroundMark x1="44000" y1="92617" x2="47333" y2="91946"/>
                        <a14:backgroundMark x1="2000" y1="55705" x2="3333" y2="42953"/>
                        <a14:backgroundMark x1="44388" y1="97190" x2="63333" y2="98658"/>
                        <a14:backgroundMark x1="37333" y1="96644" x2="41554" y2="96971"/>
                        <a14:backgroundMark x1="63333" y1="98658" x2="58667" y2="97315"/>
                        <a14:backgroundMark x1="98000" y1="59732" x2="98667" y2="46309"/>
                        <a14:backgroundMark x1="98000" y1="43624" x2="97333" y2="41611"/>
                        <a14:backgroundMark x1="96667" y1="59732" x2="97333" y2="55034"/>
                        <a14:backgroundMark x1="97333" y1="46980" x2="96667" y2="42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2" t="2089" r="4109" b="2672"/>
          <a:stretch/>
        </p:blipFill>
        <p:spPr>
          <a:xfrm>
            <a:off x="5044695" y="3962400"/>
            <a:ext cx="530869" cy="54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5DF784-1C03-4398-B8AD-1AC479480D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57" b="93919" l="8280" r="91720">
                        <a14:foregroundMark x1="11465" y1="56757" x2="10828" y2="62838"/>
                        <a14:foregroundMark x1="44822" y1="9305" x2="59236" y2="6757"/>
                        <a14:foregroundMark x1="32484" y1="11486" x2="42132" y2="9781"/>
                        <a14:foregroundMark x1="42244" y1="9938" x2="37580" y2="10811"/>
                        <a14:foregroundMark x1="59236" y1="6757" x2="44916" y2="9438"/>
                        <a14:foregroundMark x1="88784" y1="39189" x2="91720" y2="57432"/>
                        <a14:foregroundMark x1="87261" y1="29730" x2="88240" y2="35811"/>
                        <a14:foregroundMark x1="90082" y1="63514" x2="89172" y2="66892"/>
                        <a14:foregroundMark x1="91720" y1="57432" x2="90810" y2="60811"/>
                        <a14:foregroundMark x1="64603" y1="88740" x2="44586" y2="93919"/>
                        <a14:foregroundMark x1="70701" y1="87162" x2="66865" y2="88155"/>
                        <a14:foregroundMark x1="37865" y1="91627" x2="26752" y2="87838"/>
                        <a14:foregroundMark x1="44586" y1="93919" x2="43139" y2="93426"/>
                        <a14:backgroundMark x1="62420" y1="3378" x2="61783" y2="3378"/>
                        <a14:backgroundMark x1="40127" y1="2703" x2="37580" y2="3378"/>
                        <a14:backgroundMark x1="94268" y1="35811" x2="94268" y2="39189"/>
                        <a14:backgroundMark x1="94268" y1="60811" x2="94268" y2="63514"/>
                        <a14:backgroundMark x1="59873" y1="96622" x2="61783" y2="96622"/>
                        <a14:backgroundMark x1="42038" y1="97297" x2="41401" y2="97297"/>
                        <a14:backgroundMark x1="35032" y1="95270" x2="40127" y2="97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7" t="947" r="3826" b="1107"/>
          <a:stretch/>
        </p:blipFill>
        <p:spPr>
          <a:xfrm>
            <a:off x="5038172" y="4724400"/>
            <a:ext cx="543914" cy="54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351CEC-DAC6-4861-92A3-31E65C6088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579" b="96053" l="10000" r="93750">
                        <a14:foregroundMark x1="29488" y1="11184" x2="29218" y2="11184"/>
                        <a14:foregroundMark x1="52924" y1="11184" x2="51043" y2="11184"/>
                        <a14:foregroundMark x1="58750" y1="17105" x2="47430" y2="13020"/>
                        <a14:foregroundMark x1="34375" y1="84868" x2="65000" y2="88158"/>
                        <a14:foregroundMark x1="56875" y1="93421" x2="42500" y2="90789"/>
                        <a14:foregroundMark x1="55625" y1="94079" x2="43750" y2="96053"/>
                        <a14:foregroundMark x1="11250" y1="69079" x2="11875" y2="54605"/>
                        <a14:foregroundMark x1="53510" y1="6579" x2="56631" y2="6579"/>
                        <a14:foregroundMark x1="92830" y1="50269" x2="93750" y2="64474"/>
                        <a14:backgroundMark x1="17500" y1="12500" x2="8750" y2="33553"/>
                        <a14:backgroundMark x1="6250" y1="59868" x2="5625" y2="53289"/>
                        <a14:backgroundMark x1="5625" y1="49342" x2="15625" y2="19737"/>
                        <a14:backgroundMark x1="17500" y1="18421" x2="30625" y2="7895"/>
                        <a14:backgroundMark x1="31250" y1="7895" x2="55625" y2="2632"/>
                        <a14:backgroundMark x1="58750" y1="3947" x2="80000" y2="13158"/>
                        <a14:backgroundMark x1="80000" y1="13158" x2="86875" y2="21053"/>
                        <a14:backgroundMark x1="86875" y1="21053" x2="95625" y2="49342"/>
                        <a14:backgroundMark x1="90625" y1="73026" x2="90625" y2="73026"/>
                        <a14:backgroundMark x1="92500" y1="70395" x2="92500" y2="72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8" t="2971" r="4751" b="2620"/>
          <a:stretch/>
        </p:blipFill>
        <p:spPr>
          <a:xfrm>
            <a:off x="5037908" y="1676400"/>
            <a:ext cx="544442" cy="548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4B06CE-935B-43CD-9D70-FFC3D015FE2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62" b="93197" l="8387" r="90323">
                        <a14:foregroundMark x1="46075" y1="6019" x2="40645" y2="4762"/>
                        <a14:foregroundMark x1="67097" y1="10884" x2="57544" y2="8673"/>
                        <a14:foregroundMark x1="40645" y1="4762" x2="29677" y2="8844"/>
                        <a14:foregroundMark x1="85161" y1="31973" x2="90323" y2="59184"/>
                        <a14:foregroundMark x1="90323" y1="59184" x2="89678" y2="60544"/>
                        <a14:foregroundMark x1="46793" y1="92629" x2="35484" y2="93197"/>
                        <a14:foregroundMark x1="35484" y1="93197" x2="31613" y2="89796"/>
                        <a14:backgroundMark x1="52903" y1="680" x2="42581" y2="0"/>
                        <a14:backgroundMark x1="94839" y1="37415" x2="93548" y2="35374"/>
                        <a14:backgroundMark x1="92903" y1="60544" x2="92903" y2="64626"/>
                        <a14:backgroundMark x1="66452" y1="95238" x2="50968" y2="9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2883" r="4110" b="2480"/>
          <a:stretch/>
        </p:blipFill>
        <p:spPr>
          <a:xfrm>
            <a:off x="5028657" y="5486400"/>
            <a:ext cx="562945" cy="548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448AB8-8C94-40A9-A0E9-A0994875D29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742" b="90968" l="7595" r="89241">
                        <a14:foregroundMark x1="14557" y1="29677" x2="7595" y2="61935"/>
                        <a14:foregroundMark x1="7595" y1="61935" x2="12025" y2="70968"/>
                        <a14:foregroundMark x1="29747" y1="13548" x2="60759" y2="8387"/>
                        <a14:foregroundMark x1="60759" y1="8387" x2="37975" y2="10323"/>
                        <a14:foregroundMark x1="37975" y1="90968" x2="61392" y2="89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" t="6489" r="9404" b="4760"/>
          <a:stretch/>
        </p:blipFill>
        <p:spPr>
          <a:xfrm>
            <a:off x="5037366" y="3200400"/>
            <a:ext cx="545527" cy="548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FB1AC-5CF7-423E-AC69-EB2441A6575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667" b="94667" l="4762" r="93878">
                        <a14:foregroundMark x1="27891" y1="11333" x2="12925" y2="38667"/>
                        <a14:foregroundMark x1="12060" y1="57333" x2="11565" y2="68000"/>
                        <a14:foregroundMark x1="12925" y1="38667" x2="12863" y2="40000"/>
                        <a14:foregroundMark x1="11565" y1="68000" x2="39456" y2="83333"/>
                        <a14:foregroundMark x1="39456" y1="83333" x2="75510" y2="74000"/>
                        <a14:foregroundMark x1="75510" y1="74000" x2="81633" y2="41333"/>
                        <a14:foregroundMark x1="81633" y1="41333" x2="51020" y2="6667"/>
                        <a14:foregroundMark x1="32477" y1="10820" x2="27211" y2="12000"/>
                        <a14:foregroundMark x1="51020" y1="6667" x2="38711" y2="9424"/>
                        <a14:foregroundMark x1="53741" y1="9333" x2="93197" y2="40667"/>
                        <a14:foregroundMark x1="93878" y1="48147" x2="93878" y2="61333"/>
                        <a14:foregroundMark x1="93878" y1="40000" x2="93878" y2="46660"/>
                        <a14:foregroundMark x1="38776" y1="92000" x2="64626" y2="90667"/>
                        <a14:foregroundMark x1="8770" y1="40000" x2="8844" y2="38667"/>
                        <a14:foregroundMark x1="7483" y1="63333" x2="7814" y2="57333"/>
                        <a14:foregroundMark x1="6142" y1="40000" x2="6122" y2="39333"/>
                        <a14:foregroundMark x1="6803" y1="62000" x2="6663" y2="57333"/>
                        <a14:foregroundMark x1="63265" y1="92000" x2="36054" y2="92000"/>
                        <a14:foregroundMark x1="36054" y1="92000" x2="60544" y2="92667"/>
                        <a14:foregroundMark x1="56463" y1="94667" x2="41497" y2="94000"/>
                        <a14:backgroundMark x1="38776" y1="2000" x2="43537" y2="2667"/>
                        <a14:backgroundMark x1="58503" y1="3333" x2="55102" y2="3333"/>
                        <a14:backgroundMark x1="98639" y1="57333" x2="97279" y2="56000"/>
                        <a14:backgroundMark x1="97279" y1="47333" x2="97279" y2="44000"/>
                        <a14:backgroundMark x1="1361" y1="40000" x2="1361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7" t="2976" r="2521" b="2741"/>
          <a:stretch/>
        </p:blipFill>
        <p:spPr>
          <a:xfrm>
            <a:off x="5037908" y="914400"/>
            <a:ext cx="544442" cy="54864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FEE6E6B-8FF1-49F4-A9D3-51FADD8E6705}"/>
              </a:ext>
            </a:extLst>
          </p:cNvPr>
          <p:cNvSpPr/>
          <p:nvPr/>
        </p:nvSpPr>
        <p:spPr>
          <a:xfrm>
            <a:off x="4930644" y="822960"/>
            <a:ext cx="6854956" cy="731520"/>
          </a:xfrm>
          <a:prstGeom prst="round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B0426D-E727-4C7A-81E2-7A3D886CD7B5}"/>
              </a:ext>
            </a:extLst>
          </p:cNvPr>
          <p:cNvSpPr/>
          <p:nvPr/>
        </p:nvSpPr>
        <p:spPr>
          <a:xfrm>
            <a:off x="4930644" y="1584960"/>
            <a:ext cx="6854956" cy="731520"/>
          </a:xfrm>
          <a:prstGeom prst="round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753FABF-39D3-4D98-ABAD-FE09A0B5C3FC}"/>
              </a:ext>
            </a:extLst>
          </p:cNvPr>
          <p:cNvSpPr/>
          <p:nvPr/>
        </p:nvSpPr>
        <p:spPr>
          <a:xfrm>
            <a:off x="4930644" y="2346960"/>
            <a:ext cx="6854956" cy="731520"/>
          </a:xfrm>
          <a:prstGeom prst="round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1758EB8-4B1F-4A7F-A670-F16CF9695B8E}"/>
              </a:ext>
            </a:extLst>
          </p:cNvPr>
          <p:cNvSpPr/>
          <p:nvPr/>
        </p:nvSpPr>
        <p:spPr>
          <a:xfrm>
            <a:off x="4930644" y="3108960"/>
            <a:ext cx="6854956" cy="731520"/>
          </a:xfrm>
          <a:prstGeom prst="round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6989C3-98CC-4B30-9AEF-647520AE820A}"/>
              </a:ext>
            </a:extLst>
          </p:cNvPr>
          <p:cNvSpPr/>
          <p:nvPr/>
        </p:nvSpPr>
        <p:spPr>
          <a:xfrm>
            <a:off x="4930644" y="3870960"/>
            <a:ext cx="6854956" cy="731520"/>
          </a:xfrm>
          <a:prstGeom prst="round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6330EE-307E-4323-8560-AC0390AAB13A}"/>
              </a:ext>
            </a:extLst>
          </p:cNvPr>
          <p:cNvSpPr/>
          <p:nvPr/>
        </p:nvSpPr>
        <p:spPr>
          <a:xfrm>
            <a:off x="4930644" y="4632960"/>
            <a:ext cx="6854956" cy="731520"/>
          </a:xfrm>
          <a:prstGeom prst="round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51E2FB7-A3C1-45FB-B599-4CFA953F67AF}"/>
              </a:ext>
            </a:extLst>
          </p:cNvPr>
          <p:cNvSpPr/>
          <p:nvPr/>
        </p:nvSpPr>
        <p:spPr>
          <a:xfrm>
            <a:off x="4930644" y="5394960"/>
            <a:ext cx="6854956" cy="731520"/>
          </a:xfrm>
          <a:prstGeom prst="round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6B8118-3322-4767-A6E7-488178547FC5}"/>
              </a:ext>
            </a:extLst>
          </p:cNvPr>
          <p:cNvSpPr txBox="1"/>
          <p:nvPr/>
        </p:nvSpPr>
        <p:spPr>
          <a:xfrm>
            <a:off x="5715000" y="822961"/>
            <a:ext cx="5943600" cy="7315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Eligibility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Simplified eligibility criteria for Veterans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D1C2A1-C11B-4CF8-9C15-5227CD77A36C}"/>
              </a:ext>
            </a:extLst>
          </p:cNvPr>
          <p:cNvSpPr txBox="1"/>
          <p:nvPr/>
        </p:nvSpPr>
        <p:spPr>
          <a:xfrm>
            <a:off x="5715000" y="1584961"/>
            <a:ext cx="5943600" cy="7315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Referral and Authorizations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Web-based system to manage Veterans’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1569EE-1D64-4F5F-9802-7640534B15E2}"/>
              </a:ext>
            </a:extLst>
          </p:cNvPr>
          <p:cNvSpPr txBox="1"/>
          <p:nvPr/>
        </p:nvSpPr>
        <p:spPr>
          <a:xfrm>
            <a:off x="5715000" y="2346961"/>
            <a:ext cx="5943600" cy="7315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 Coordination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Coordinating care based on personalized needs of Veterans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C39D54-7A05-4363-A072-EEE72C99B4D9}"/>
              </a:ext>
            </a:extLst>
          </p:cNvPr>
          <p:cNvSpPr txBox="1"/>
          <p:nvPr/>
        </p:nvSpPr>
        <p:spPr>
          <a:xfrm>
            <a:off x="5715000" y="3108961"/>
            <a:ext cx="6070600" cy="7315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Utilization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Established standardized episodes of care for better outcomes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FA9FF5-E1D1-4D36-A3BA-EBF4EDD94A68}"/>
              </a:ext>
            </a:extLst>
          </p:cNvPr>
          <p:cNvSpPr txBox="1"/>
          <p:nvPr/>
        </p:nvSpPr>
        <p:spPr>
          <a:xfrm>
            <a:off x="5715000" y="3870961"/>
            <a:ext cx="5943600" cy="7315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a high-performing and quality network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08A1A6-19BC-4513-AE52-382EBBC503AC}"/>
              </a:ext>
            </a:extLst>
          </p:cNvPr>
          <p:cNvSpPr txBox="1"/>
          <p:nvPr/>
        </p:nvSpPr>
        <p:spPr>
          <a:xfrm>
            <a:off x="5715000" y="4632961"/>
            <a:ext cx="5943600" cy="7315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Payment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Prompt payment of providers by leveraging new systems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0D8744-3549-4990-AF44-F9185B5614B7}"/>
              </a:ext>
            </a:extLst>
          </p:cNvPr>
          <p:cNvSpPr txBox="1"/>
          <p:nvPr/>
        </p:nvSpPr>
        <p:spPr>
          <a:xfrm>
            <a:off x="5714999" y="5394961"/>
            <a:ext cx="6168613" cy="7315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Revenue Cycle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Payment recoupment through billing third party insurance plans</a:t>
            </a:r>
          </a:p>
        </p:txBody>
      </p:sp>
    </p:spTree>
    <p:extLst>
      <p:ext uri="{BB962C8B-B14F-4D97-AF65-F5344CB8AC3E}">
        <p14:creationId xmlns:p14="http://schemas.microsoft.com/office/powerpoint/2010/main" val="258252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F25DD5-4089-4F3B-818F-70FAAD1E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MISSION Act: Community Care Key Changes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A365D4-658E-4BB1-9080-39EA01717F94}"/>
              </a:ext>
            </a:extLst>
          </p:cNvPr>
          <p:cNvGrpSpPr/>
          <p:nvPr/>
        </p:nvGrpSpPr>
        <p:grpSpPr>
          <a:xfrm>
            <a:off x="6323637" y="782524"/>
            <a:ext cx="5741669" cy="2942459"/>
            <a:chOff x="2666017" y="3337637"/>
            <a:chExt cx="3200400" cy="1026311"/>
          </a:xfrm>
        </p:grpSpPr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01CE40A7-D653-4B13-AF76-042C412D937A}"/>
                </a:ext>
              </a:extLst>
            </p:cNvPr>
            <p:cNvSpPr/>
            <p:nvPr/>
          </p:nvSpPr>
          <p:spPr>
            <a:xfrm>
              <a:off x="2666017" y="3552092"/>
              <a:ext cx="3200400" cy="0"/>
            </a:xfrm>
            <a:prstGeom prst="lin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01A260C-0A9F-4EA8-8242-42E374EEEACA}"/>
                </a:ext>
              </a:extLst>
            </p:cNvPr>
            <p:cNvSpPr/>
            <p:nvPr/>
          </p:nvSpPr>
          <p:spPr>
            <a:xfrm>
              <a:off x="2666018" y="3337637"/>
              <a:ext cx="1573282" cy="214454"/>
            </a:xfrm>
            <a:custGeom>
              <a:avLst/>
              <a:gdLst>
                <a:gd name="connsiteX0" fmla="*/ 44543 w 1584960"/>
                <a:gd name="connsiteY0" fmla="*/ 0 h 267202"/>
                <a:gd name="connsiteX1" fmla="*/ 1540417 w 1584960"/>
                <a:gd name="connsiteY1" fmla="*/ 0 h 267202"/>
                <a:gd name="connsiteX2" fmla="*/ 1584960 w 1584960"/>
                <a:gd name="connsiteY2" fmla="*/ 44543 h 267202"/>
                <a:gd name="connsiteX3" fmla="*/ 1584960 w 1584960"/>
                <a:gd name="connsiteY3" fmla="*/ 267202 h 267202"/>
                <a:gd name="connsiteX4" fmla="*/ 1584960 w 1584960"/>
                <a:gd name="connsiteY4" fmla="*/ 267202 h 267202"/>
                <a:gd name="connsiteX5" fmla="*/ 0 w 1584960"/>
                <a:gd name="connsiteY5" fmla="*/ 267202 h 267202"/>
                <a:gd name="connsiteX6" fmla="*/ 0 w 1584960"/>
                <a:gd name="connsiteY6" fmla="*/ 267202 h 267202"/>
                <a:gd name="connsiteX7" fmla="*/ 0 w 1584960"/>
                <a:gd name="connsiteY7" fmla="*/ 44543 h 267202"/>
                <a:gd name="connsiteX8" fmla="*/ 44543 w 1584960"/>
                <a:gd name="connsiteY8" fmla="*/ 0 h 26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267202">
                  <a:moveTo>
                    <a:pt x="44543" y="0"/>
                  </a:moveTo>
                  <a:lnTo>
                    <a:pt x="1540417" y="0"/>
                  </a:lnTo>
                  <a:cubicBezTo>
                    <a:pt x="1565017" y="0"/>
                    <a:pt x="1584960" y="19943"/>
                    <a:pt x="1584960" y="44543"/>
                  </a:cubicBezTo>
                  <a:lnTo>
                    <a:pt x="1584960" y="267202"/>
                  </a:lnTo>
                  <a:lnTo>
                    <a:pt x="1584960" y="267202"/>
                  </a:lnTo>
                  <a:lnTo>
                    <a:pt x="0" y="267202"/>
                  </a:lnTo>
                  <a:lnTo>
                    <a:pt x="0" y="267202"/>
                  </a:lnTo>
                  <a:lnTo>
                    <a:pt x="0" y="44543"/>
                  </a:lnTo>
                  <a:cubicBezTo>
                    <a:pt x="0" y="19943"/>
                    <a:pt x="19943" y="0"/>
                    <a:pt x="44543" y="0"/>
                  </a:cubicBezTo>
                  <a:close/>
                </a:path>
              </a:pathLst>
            </a:custGeom>
            <a:solidFill>
              <a:srgbClr val="BA7878"/>
            </a:solidFill>
            <a:ln>
              <a:noFill/>
            </a:ln>
          </p:spPr>
          <p:style>
            <a:lnRef idx="2">
              <a:schemeClr val="accent4">
                <a:hueOff val="8041392"/>
                <a:satOff val="-61444"/>
                <a:lumOff val="-8236"/>
                <a:alphaOff val="0"/>
              </a:schemeClr>
            </a:lnRef>
            <a:fillRef idx="1">
              <a:schemeClr val="accent4">
                <a:hueOff val="8041392"/>
                <a:satOff val="-61444"/>
                <a:lumOff val="-8236"/>
                <a:alphaOff val="0"/>
              </a:schemeClr>
            </a:fillRef>
            <a:effectRef idx="0">
              <a:schemeClr val="accent4">
                <a:hueOff val="8041392"/>
                <a:satOff val="-61444"/>
                <a:lumOff val="-82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716" tIns="39716" rIns="39716" bIns="2667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for Providers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FB8705-F8E8-40D7-9A66-CFE60F40B03C}"/>
                </a:ext>
              </a:extLst>
            </p:cNvPr>
            <p:cNvSpPr/>
            <p:nvPr/>
          </p:nvSpPr>
          <p:spPr>
            <a:xfrm>
              <a:off x="2666017" y="3552092"/>
              <a:ext cx="3200400" cy="811856"/>
            </a:xfrm>
            <a:custGeom>
              <a:avLst/>
              <a:gdLst>
                <a:gd name="connsiteX0" fmla="*/ 0 w 6096000"/>
                <a:gd name="connsiteY0" fmla="*/ 0 h 534485"/>
                <a:gd name="connsiteX1" fmla="*/ 6096000 w 6096000"/>
                <a:gd name="connsiteY1" fmla="*/ 0 h 534485"/>
                <a:gd name="connsiteX2" fmla="*/ 6096000 w 6096000"/>
                <a:gd name="connsiteY2" fmla="*/ 534485 h 534485"/>
                <a:gd name="connsiteX3" fmla="*/ 0 w 6096000"/>
                <a:gd name="connsiteY3" fmla="*/ 534485 h 534485"/>
                <a:gd name="connsiteX4" fmla="*/ 0 w 6096000"/>
                <a:gd name="connsiteY4" fmla="*/ 0 h 53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534485">
                  <a:moveTo>
                    <a:pt x="0" y="0"/>
                  </a:moveTo>
                  <a:lnTo>
                    <a:pt x="6096000" y="0"/>
                  </a:lnTo>
                  <a:lnTo>
                    <a:pt x="6096000" y="534485"/>
                  </a:lnTo>
                  <a:lnTo>
                    <a:pt x="0" y="5344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91440" rIns="9525" bIns="9525" numCol="1" spcCol="1270" anchor="t" anchorCtr="0">
              <a:noAutofit/>
            </a:bodyPr>
            <a:lstStyle/>
            <a:p>
              <a:pPr marL="0" marR="0" lvl="1" indent="0" algn="l" defTabSz="177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Establishment of the Community Care Network and Veterans Care Agreements. Providers must:</a:t>
              </a:r>
            </a:p>
            <a:p>
              <a:pPr marL="3429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Undergo an industry standard credentialing process</a:t>
              </a:r>
            </a:p>
            <a:p>
              <a:pPr marL="3429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Submit claims within 180 days filing timeframe</a:t>
              </a:r>
            </a:p>
            <a:p>
              <a:pPr marL="342900" lvl="1" indent="-342900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US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Meet new training requirements</a:t>
              </a:r>
            </a:p>
            <a:p>
              <a:pPr marL="3429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1D13CF-D941-4B78-867A-3C17619014FF}"/>
              </a:ext>
            </a:extLst>
          </p:cNvPr>
          <p:cNvGrpSpPr/>
          <p:nvPr/>
        </p:nvGrpSpPr>
        <p:grpSpPr>
          <a:xfrm>
            <a:off x="6307424" y="3581400"/>
            <a:ext cx="5722682" cy="2327611"/>
            <a:chOff x="2666017" y="3337637"/>
            <a:chExt cx="3200400" cy="811856"/>
          </a:xfrm>
        </p:grpSpPr>
        <p:sp>
          <p:nvSpPr>
            <p:cNvPr id="32" name="Straight Connector 31">
              <a:extLst>
                <a:ext uri="{FF2B5EF4-FFF2-40B4-BE49-F238E27FC236}">
                  <a16:creationId xmlns:a16="http://schemas.microsoft.com/office/drawing/2014/main" id="{11E1439E-59D0-464D-A8A2-DA51F5A3B5E3}"/>
                </a:ext>
              </a:extLst>
            </p:cNvPr>
            <p:cNvSpPr/>
            <p:nvPr/>
          </p:nvSpPr>
          <p:spPr>
            <a:xfrm>
              <a:off x="2666017" y="3552092"/>
              <a:ext cx="3200400" cy="0"/>
            </a:xfrm>
            <a:prstGeom prst="lin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E0631D7-20A5-49A5-8A50-06C9E241AF15}"/>
                </a:ext>
              </a:extLst>
            </p:cNvPr>
            <p:cNvSpPr/>
            <p:nvPr/>
          </p:nvSpPr>
          <p:spPr>
            <a:xfrm>
              <a:off x="2666018" y="3337637"/>
              <a:ext cx="1580025" cy="214454"/>
            </a:xfrm>
            <a:custGeom>
              <a:avLst/>
              <a:gdLst>
                <a:gd name="connsiteX0" fmla="*/ 44543 w 1584960"/>
                <a:gd name="connsiteY0" fmla="*/ 0 h 267202"/>
                <a:gd name="connsiteX1" fmla="*/ 1540417 w 1584960"/>
                <a:gd name="connsiteY1" fmla="*/ 0 h 267202"/>
                <a:gd name="connsiteX2" fmla="*/ 1584960 w 1584960"/>
                <a:gd name="connsiteY2" fmla="*/ 44543 h 267202"/>
                <a:gd name="connsiteX3" fmla="*/ 1584960 w 1584960"/>
                <a:gd name="connsiteY3" fmla="*/ 267202 h 267202"/>
                <a:gd name="connsiteX4" fmla="*/ 1584960 w 1584960"/>
                <a:gd name="connsiteY4" fmla="*/ 267202 h 267202"/>
                <a:gd name="connsiteX5" fmla="*/ 0 w 1584960"/>
                <a:gd name="connsiteY5" fmla="*/ 267202 h 267202"/>
                <a:gd name="connsiteX6" fmla="*/ 0 w 1584960"/>
                <a:gd name="connsiteY6" fmla="*/ 267202 h 267202"/>
                <a:gd name="connsiteX7" fmla="*/ 0 w 1584960"/>
                <a:gd name="connsiteY7" fmla="*/ 44543 h 267202"/>
                <a:gd name="connsiteX8" fmla="*/ 44543 w 1584960"/>
                <a:gd name="connsiteY8" fmla="*/ 0 h 26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960" h="267202">
                  <a:moveTo>
                    <a:pt x="44543" y="0"/>
                  </a:moveTo>
                  <a:lnTo>
                    <a:pt x="1540417" y="0"/>
                  </a:lnTo>
                  <a:cubicBezTo>
                    <a:pt x="1565017" y="0"/>
                    <a:pt x="1584960" y="19943"/>
                    <a:pt x="1584960" y="44543"/>
                  </a:cubicBezTo>
                  <a:lnTo>
                    <a:pt x="1584960" y="267202"/>
                  </a:lnTo>
                  <a:lnTo>
                    <a:pt x="1584960" y="267202"/>
                  </a:lnTo>
                  <a:lnTo>
                    <a:pt x="0" y="267202"/>
                  </a:lnTo>
                  <a:lnTo>
                    <a:pt x="0" y="267202"/>
                  </a:lnTo>
                  <a:lnTo>
                    <a:pt x="0" y="44543"/>
                  </a:lnTo>
                  <a:cubicBezTo>
                    <a:pt x="0" y="19943"/>
                    <a:pt x="19943" y="0"/>
                    <a:pt x="44543" y="0"/>
                  </a:cubicBezTo>
                  <a:close/>
                </a:path>
              </a:pathLst>
            </a:custGeom>
            <a:solidFill>
              <a:srgbClr val="5D7391"/>
            </a:solidFill>
            <a:ln>
              <a:noFill/>
            </a:ln>
          </p:spPr>
          <p:style>
            <a:lnRef idx="2">
              <a:schemeClr val="accent4">
                <a:hueOff val="8041392"/>
                <a:satOff val="-61444"/>
                <a:lumOff val="-8236"/>
                <a:alphaOff val="0"/>
              </a:schemeClr>
            </a:lnRef>
            <a:fillRef idx="1">
              <a:schemeClr val="accent4">
                <a:hueOff val="8041392"/>
                <a:satOff val="-61444"/>
                <a:lumOff val="-8236"/>
                <a:alphaOff val="0"/>
              </a:schemeClr>
            </a:fillRef>
            <a:effectRef idx="0">
              <a:schemeClr val="accent4">
                <a:hueOff val="8041392"/>
                <a:satOff val="-61444"/>
                <a:lumOff val="-82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716" tIns="39716" rIns="39716" bIns="2667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for VA Staff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40B43B-9526-4878-AD4F-934CAD9EE4F1}"/>
                </a:ext>
              </a:extLst>
            </p:cNvPr>
            <p:cNvSpPr/>
            <p:nvPr/>
          </p:nvSpPr>
          <p:spPr>
            <a:xfrm>
              <a:off x="2666017" y="3552092"/>
              <a:ext cx="3200400" cy="597401"/>
            </a:xfrm>
            <a:custGeom>
              <a:avLst/>
              <a:gdLst>
                <a:gd name="connsiteX0" fmla="*/ 0 w 6096000"/>
                <a:gd name="connsiteY0" fmla="*/ 0 h 534485"/>
                <a:gd name="connsiteX1" fmla="*/ 6096000 w 6096000"/>
                <a:gd name="connsiteY1" fmla="*/ 0 h 534485"/>
                <a:gd name="connsiteX2" fmla="*/ 6096000 w 6096000"/>
                <a:gd name="connsiteY2" fmla="*/ 534485 h 534485"/>
                <a:gd name="connsiteX3" fmla="*/ 0 w 6096000"/>
                <a:gd name="connsiteY3" fmla="*/ 534485 h 534485"/>
                <a:gd name="connsiteX4" fmla="*/ 0 w 6096000"/>
                <a:gd name="connsiteY4" fmla="*/ 0 h 53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534485">
                  <a:moveTo>
                    <a:pt x="0" y="0"/>
                  </a:moveTo>
                  <a:lnTo>
                    <a:pt x="6096000" y="0"/>
                  </a:lnTo>
                  <a:lnTo>
                    <a:pt x="6096000" y="534485"/>
                  </a:lnTo>
                  <a:lnTo>
                    <a:pt x="0" y="5344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91440" rIns="9525" bIns="9525" numCol="1" spcCol="1270" anchor="t" anchorCtr="0">
              <a:noAutofit/>
            </a:bodyPr>
            <a:lstStyle/>
            <a:p>
              <a:pPr marL="0" marR="0" lvl="1" indent="0" algn="l" defTabSz="177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Introduction of new and modernized IT systems and business processes that will result in:</a:t>
              </a:r>
            </a:p>
            <a:p>
              <a:pPr marL="3429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Broader options for care coordination</a:t>
              </a:r>
            </a:p>
            <a:p>
              <a:pPr marL="3429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Fewer manual process / increased automation</a:t>
              </a:r>
            </a:p>
            <a:p>
              <a:pPr marL="342900" marR="0" lvl="1" indent="-3429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Faster, easier</a:t>
              </a:r>
              <a:r>
                <a:rPr lang="en-US" sz="2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information sharing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0CD89F-AE70-494E-9227-46986E427CE1}"/>
              </a:ext>
            </a:extLst>
          </p:cNvPr>
          <p:cNvGrpSpPr/>
          <p:nvPr/>
        </p:nvGrpSpPr>
        <p:grpSpPr>
          <a:xfrm>
            <a:off x="76200" y="786091"/>
            <a:ext cx="5970268" cy="5205310"/>
            <a:chOff x="66738" y="937549"/>
            <a:chExt cx="5970268" cy="52053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7B1C13A-8428-4514-B405-A1FC549214D7}"/>
                </a:ext>
              </a:extLst>
            </p:cNvPr>
            <p:cNvGrpSpPr/>
            <p:nvPr/>
          </p:nvGrpSpPr>
          <p:grpSpPr>
            <a:xfrm>
              <a:off x="203833" y="3200400"/>
              <a:ext cx="5760720" cy="2942459"/>
              <a:chOff x="2666017" y="3337637"/>
              <a:chExt cx="3200400" cy="1026311"/>
            </a:xfrm>
          </p:grpSpPr>
          <p:sp>
            <p:nvSpPr>
              <p:cNvPr id="18" name="Straight Connector 17">
                <a:extLst>
                  <a:ext uri="{FF2B5EF4-FFF2-40B4-BE49-F238E27FC236}">
                    <a16:creationId xmlns:a16="http://schemas.microsoft.com/office/drawing/2014/main" id="{6D738D58-4268-4FCF-8E55-54AA759BD39F}"/>
                  </a:ext>
                </a:extLst>
              </p:cNvPr>
              <p:cNvSpPr/>
              <p:nvPr/>
            </p:nvSpPr>
            <p:spPr>
              <a:xfrm>
                <a:off x="2666017" y="3552092"/>
                <a:ext cx="3200400" cy="0"/>
              </a:xfrm>
              <a:prstGeom prst="line">
                <a:avLst/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4C2FFB2-650D-412A-9145-9734CD42BE68}"/>
                  </a:ext>
                </a:extLst>
              </p:cNvPr>
              <p:cNvSpPr/>
              <p:nvPr/>
            </p:nvSpPr>
            <p:spPr>
              <a:xfrm>
                <a:off x="2666018" y="3337637"/>
                <a:ext cx="1573282" cy="214454"/>
              </a:xfrm>
              <a:custGeom>
                <a:avLst/>
                <a:gdLst>
                  <a:gd name="connsiteX0" fmla="*/ 44543 w 1584960"/>
                  <a:gd name="connsiteY0" fmla="*/ 0 h 267202"/>
                  <a:gd name="connsiteX1" fmla="*/ 1540417 w 1584960"/>
                  <a:gd name="connsiteY1" fmla="*/ 0 h 267202"/>
                  <a:gd name="connsiteX2" fmla="*/ 1584960 w 1584960"/>
                  <a:gd name="connsiteY2" fmla="*/ 44543 h 267202"/>
                  <a:gd name="connsiteX3" fmla="*/ 1584960 w 1584960"/>
                  <a:gd name="connsiteY3" fmla="*/ 267202 h 267202"/>
                  <a:gd name="connsiteX4" fmla="*/ 1584960 w 1584960"/>
                  <a:gd name="connsiteY4" fmla="*/ 267202 h 267202"/>
                  <a:gd name="connsiteX5" fmla="*/ 0 w 1584960"/>
                  <a:gd name="connsiteY5" fmla="*/ 267202 h 267202"/>
                  <a:gd name="connsiteX6" fmla="*/ 0 w 1584960"/>
                  <a:gd name="connsiteY6" fmla="*/ 267202 h 267202"/>
                  <a:gd name="connsiteX7" fmla="*/ 0 w 1584960"/>
                  <a:gd name="connsiteY7" fmla="*/ 44543 h 267202"/>
                  <a:gd name="connsiteX8" fmla="*/ 44543 w 1584960"/>
                  <a:gd name="connsiteY8" fmla="*/ 0 h 26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4960" h="267202">
                    <a:moveTo>
                      <a:pt x="44543" y="0"/>
                    </a:moveTo>
                    <a:lnTo>
                      <a:pt x="1540417" y="0"/>
                    </a:lnTo>
                    <a:cubicBezTo>
                      <a:pt x="1565017" y="0"/>
                      <a:pt x="1584960" y="19943"/>
                      <a:pt x="1584960" y="44543"/>
                    </a:cubicBezTo>
                    <a:lnTo>
                      <a:pt x="1584960" y="267202"/>
                    </a:lnTo>
                    <a:lnTo>
                      <a:pt x="1584960" y="267202"/>
                    </a:lnTo>
                    <a:lnTo>
                      <a:pt x="0" y="267202"/>
                    </a:lnTo>
                    <a:lnTo>
                      <a:pt x="0" y="267202"/>
                    </a:lnTo>
                    <a:lnTo>
                      <a:pt x="0" y="44543"/>
                    </a:lnTo>
                    <a:cubicBezTo>
                      <a:pt x="0" y="19943"/>
                      <a:pt x="19943" y="0"/>
                      <a:pt x="44543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4">
                  <a:hueOff val="8041392"/>
                  <a:satOff val="-61444"/>
                  <a:lumOff val="-8236"/>
                  <a:alphaOff val="0"/>
                </a:schemeClr>
              </a:lnRef>
              <a:fillRef idx="1">
                <a:schemeClr val="accent4">
                  <a:hueOff val="8041392"/>
                  <a:satOff val="-61444"/>
                  <a:lumOff val="-8236"/>
                  <a:alphaOff val="0"/>
                </a:schemeClr>
              </a:fillRef>
              <a:effectRef idx="0">
                <a:schemeClr val="accent4">
                  <a:hueOff val="8041392"/>
                  <a:satOff val="-61444"/>
                  <a:lumOff val="-823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9716" tIns="39716" rIns="39716" bIns="26670" numCol="1" spcCol="1270" anchor="ctr" anchorCtr="0">
                <a:noAutofit/>
              </a:bodyPr>
              <a:lstStyle/>
              <a:p>
                <a:pPr marL="0" marR="0" lvl="0" indent="0" algn="ctr" defTabSz="6223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New for Veterans</a:t>
                </a: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00DF139-8709-4C2D-8BCE-D270C4EDE2C8}"/>
                  </a:ext>
                </a:extLst>
              </p:cNvPr>
              <p:cNvSpPr/>
              <p:nvPr/>
            </p:nvSpPr>
            <p:spPr>
              <a:xfrm>
                <a:off x="2666017" y="3552092"/>
                <a:ext cx="3200400" cy="811856"/>
              </a:xfrm>
              <a:custGeom>
                <a:avLst/>
                <a:gdLst>
                  <a:gd name="connsiteX0" fmla="*/ 0 w 6096000"/>
                  <a:gd name="connsiteY0" fmla="*/ 0 h 534485"/>
                  <a:gd name="connsiteX1" fmla="*/ 6096000 w 6096000"/>
                  <a:gd name="connsiteY1" fmla="*/ 0 h 534485"/>
                  <a:gd name="connsiteX2" fmla="*/ 6096000 w 6096000"/>
                  <a:gd name="connsiteY2" fmla="*/ 534485 h 534485"/>
                  <a:gd name="connsiteX3" fmla="*/ 0 w 6096000"/>
                  <a:gd name="connsiteY3" fmla="*/ 534485 h 534485"/>
                  <a:gd name="connsiteX4" fmla="*/ 0 w 6096000"/>
                  <a:gd name="connsiteY4" fmla="*/ 0 h 53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0" h="534485">
                    <a:moveTo>
                      <a:pt x="0" y="0"/>
                    </a:moveTo>
                    <a:lnTo>
                      <a:pt x="6096000" y="0"/>
                    </a:lnTo>
                    <a:lnTo>
                      <a:pt x="6096000" y="534485"/>
                    </a:lnTo>
                    <a:lnTo>
                      <a:pt x="0" y="53448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91440" rIns="9525" bIns="9525" numCol="1" spcCol="1270" anchor="t" anchorCtr="0">
                <a:noAutofit/>
              </a:bodyPr>
              <a:lstStyle/>
              <a:p>
                <a:pPr marL="0" marR="0" lvl="1" indent="0" algn="l" defTabSz="1778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Veterans receive new benefits under the Veterans Community Care Program. These benefits include:</a:t>
                </a:r>
              </a:p>
              <a:p>
                <a:pPr marL="3429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Access to urgent care</a:t>
                </a:r>
              </a:p>
              <a:p>
                <a:pPr marL="3429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Expanded eligibility for community care</a:t>
                </a:r>
              </a:p>
              <a:p>
                <a:pPr marL="3429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Scheduling by the Veteran and VHA</a:t>
                </a:r>
              </a:p>
              <a:p>
                <a:pPr marL="3429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Technology that streamlines communication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8C1FAA7-DEC8-4173-AAC8-C419CD1DE594}"/>
                </a:ext>
              </a:extLst>
            </p:cNvPr>
            <p:cNvSpPr/>
            <p:nvPr/>
          </p:nvSpPr>
          <p:spPr>
            <a:xfrm>
              <a:off x="66738" y="937549"/>
              <a:ext cx="5970268" cy="520531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A54AEC8-20F0-46EC-A7A9-3F253D7E46ED}"/>
              </a:ext>
            </a:extLst>
          </p:cNvPr>
          <p:cNvSpPr/>
          <p:nvPr/>
        </p:nvSpPr>
        <p:spPr>
          <a:xfrm>
            <a:off x="152400" y="845361"/>
            <a:ext cx="59436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MISSION Act fundamentally transformed VA’s health care system with significant improvements.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It fulfills VA’s commitment to provide Veterans with more choice in their health care providers.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8E679C-3177-4978-BEAE-DDE417E98744}"/>
              </a:ext>
            </a:extLst>
          </p:cNvPr>
          <p:cNvCxnSpPr>
            <a:cxnSpLocks/>
          </p:cNvCxnSpPr>
          <p:nvPr/>
        </p:nvCxnSpPr>
        <p:spPr>
          <a:xfrm>
            <a:off x="6172200" y="782524"/>
            <a:ext cx="0" cy="52340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8BBB-ED74-4FB2-A52E-74C3142EB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Act: Expanded Eligibility Overview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3DB37C8-F3C9-488C-81D6-DBC7A75680C6}"/>
              </a:ext>
            </a:extLst>
          </p:cNvPr>
          <p:cNvSpPr>
            <a:spLocks noChangeAspect="1"/>
          </p:cNvSpPr>
          <p:nvPr/>
        </p:nvSpPr>
        <p:spPr>
          <a:xfrm>
            <a:off x="2060623" y="2479214"/>
            <a:ext cx="2084682" cy="1828800"/>
          </a:xfrm>
          <a:custGeom>
            <a:avLst/>
            <a:gdLst>
              <a:gd name="connsiteX0" fmla="*/ 0 w 1780961"/>
              <a:gd name="connsiteY0" fmla="*/ 770302 h 1540603"/>
              <a:gd name="connsiteX1" fmla="*/ 440150 w 1780961"/>
              <a:gd name="connsiteY1" fmla="*/ 0 h 1540603"/>
              <a:gd name="connsiteX2" fmla="*/ 1340811 w 1780961"/>
              <a:gd name="connsiteY2" fmla="*/ 0 h 1540603"/>
              <a:gd name="connsiteX3" fmla="*/ 1780961 w 1780961"/>
              <a:gd name="connsiteY3" fmla="*/ 770302 h 1540603"/>
              <a:gd name="connsiteX4" fmla="*/ 1340811 w 1780961"/>
              <a:gd name="connsiteY4" fmla="*/ 1540603 h 1540603"/>
              <a:gd name="connsiteX5" fmla="*/ 440150 w 1780961"/>
              <a:gd name="connsiteY5" fmla="*/ 1540603 h 1540603"/>
              <a:gd name="connsiteX6" fmla="*/ 0 w 1780961"/>
              <a:gd name="connsiteY6" fmla="*/ 770302 h 154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0961" h="1540603">
                <a:moveTo>
                  <a:pt x="0" y="770302"/>
                </a:moveTo>
                <a:lnTo>
                  <a:pt x="440150" y="0"/>
                </a:lnTo>
                <a:lnTo>
                  <a:pt x="1340811" y="0"/>
                </a:lnTo>
                <a:lnTo>
                  <a:pt x="1780961" y="770302"/>
                </a:lnTo>
                <a:lnTo>
                  <a:pt x="1340811" y="1540603"/>
                </a:lnTo>
                <a:lnTo>
                  <a:pt x="440150" y="1540603"/>
                </a:lnTo>
                <a:lnTo>
                  <a:pt x="0" y="77030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779" tIns="202904" rIns="232779" bIns="202904" numCol="1" spcCol="1270" anchor="ctr" anchorCtr="0">
            <a:noAutofit/>
          </a:bodyPr>
          <a:lstStyle/>
          <a:p>
            <a:pPr algn="ctr" defTabSz="40004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6 Community Care eligibility criteria established by MISSION Act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99F76-40AF-4D86-BDE9-B14903780042}"/>
              </a:ext>
            </a:extLst>
          </p:cNvPr>
          <p:cNvSpPr/>
          <p:nvPr/>
        </p:nvSpPr>
        <p:spPr>
          <a:xfrm>
            <a:off x="2209800" y="775427"/>
            <a:ext cx="1786328" cy="1567207"/>
          </a:xfrm>
          <a:custGeom>
            <a:avLst/>
            <a:gdLst>
              <a:gd name="connsiteX0" fmla="*/ 0 w 1459485"/>
              <a:gd name="connsiteY0" fmla="*/ 631313 h 1262626"/>
              <a:gd name="connsiteX1" fmla="*/ 360732 w 1459485"/>
              <a:gd name="connsiteY1" fmla="*/ 0 h 1262626"/>
              <a:gd name="connsiteX2" fmla="*/ 1098753 w 1459485"/>
              <a:gd name="connsiteY2" fmla="*/ 0 h 1262626"/>
              <a:gd name="connsiteX3" fmla="*/ 1459485 w 1459485"/>
              <a:gd name="connsiteY3" fmla="*/ 631313 h 1262626"/>
              <a:gd name="connsiteX4" fmla="*/ 1098753 w 1459485"/>
              <a:gd name="connsiteY4" fmla="*/ 1262626 h 1262626"/>
              <a:gd name="connsiteX5" fmla="*/ 360732 w 1459485"/>
              <a:gd name="connsiteY5" fmla="*/ 1262626 h 1262626"/>
              <a:gd name="connsiteX6" fmla="*/ 0 w 1459485"/>
              <a:gd name="connsiteY6" fmla="*/ 631313 h 12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485" h="1262626">
                <a:moveTo>
                  <a:pt x="0" y="631313"/>
                </a:moveTo>
                <a:lnTo>
                  <a:pt x="360732" y="0"/>
                </a:lnTo>
                <a:lnTo>
                  <a:pt x="1098753" y="0"/>
                </a:lnTo>
                <a:lnTo>
                  <a:pt x="1459485" y="631313"/>
                </a:lnTo>
                <a:lnTo>
                  <a:pt x="1098753" y="1262626"/>
                </a:lnTo>
                <a:lnTo>
                  <a:pt x="360732" y="1262626"/>
                </a:lnTo>
                <a:lnTo>
                  <a:pt x="0" y="63131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831" tIns="168363" rIns="192831" bIns="168363" numCol="1" spcCol="1270" anchor="ctr" anchorCtr="0">
            <a:noAutofit/>
          </a:bodyPr>
          <a:lstStyle/>
          <a:p>
            <a:pPr algn="ctr" defTabSz="40004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Best medical interest of the Veteran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A4910BA-9202-4715-8BDC-C126F1E5D232}"/>
              </a:ext>
            </a:extLst>
          </p:cNvPr>
          <p:cNvSpPr/>
          <p:nvPr/>
        </p:nvSpPr>
        <p:spPr>
          <a:xfrm>
            <a:off x="3825826" y="1695611"/>
            <a:ext cx="1786328" cy="1567207"/>
          </a:xfrm>
          <a:custGeom>
            <a:avLst/>
            <a:gdLst>
              <a:gd name="connsiteX0" fmla="*/ 0 w 1459485"/>
              <a:gd name="connsiteY0" fmla="*/ 631313 h 1262626"/>
              <a:gd name="connsiteX1" fmla="*/ 360732 w 1459485"/>
              <a:gd name="connsiteY1" fmla="*/ 0 h 1262626"/>
              <a:gd name="connsiteX2" fmla="*/ 1098753 w 1459485"/>
              <a:gd name="connsiteY2" fmla="*/ 0 h 1262626"/>
              <a:gd name="connsiteX3" fmla="*/ 1459485 w 1459485"/>
              <a:gd name="connsiteY3" fmla="*/ 631313 h 1262626"/>
              <a:gd name="connsiteX4" fmla="*/ 1098753 w 1459485"/>
              <a:gd name="connsiteY4" fmla="*/ 1262626 h 1262626"/>
              <a:gd name="connsiteX5" fmla="*/ 360732 w 1459485"/>
              <a:gd name="connsiteY5" fmla="*/ 1262626 h 1262626"/>
              <a:gd name="connsiteX6" fmla="*/ 0 w 1459485"/>
              <a:gd name="connsiteY6" fmla="*/ 631313 h 12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485" h="1262626">
                <a:moveTo>
                  <a:pt x="0" y="631313"/>
                </a:moveTo>
                <a:lnTo>
                  <a:pt x="360732" y="0"/>
                </a:lnTo>
                <a:lnTo>
                  <a:pt x="1098753" y="0"/>
                </a:lnTo>
                <a:lnTo>
                  <a:pt x="1459485" y="631313"/>
                </a:lnTo>
                <a:lnTo>
                  <a:pt x="1098753" y="1262626"/>
                </a:lnTo>
                <a:lnTo>
                  <a:pt x="360732" y="1262626"/>
                </a:lnTo>
                <a:lnTo>
                  <a:pt x="0" y="631313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831" tIns="168363" rIns="192831" bIns="168363" numCol="1" spcCol="1270" anchor="ctr" anchorCtr="0">
            <a:noAutofit/>
          </a:bodyPr>
          <a:lstStyle/>
          <a:p>
            <a:pPr algn="ctr" defTabSz="40004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Care or services are non-compliant with VA’s standards for quality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F8D58BF-B096-4D22-9F1E-CC4F338C2211}"/>
              </a:ext>
            </a:extLst>
          </p:cNvPr>
          <p:cNvSpPr/>
          <p:nvPr/>
        </p:nvSpPr>
        <p:spPr>
          <a:xfrm>
            <a:off x="3807743" y="3537475"/>
            <a:ext cx="1786328" cy="1567207"/>
          </a:xfrm>
          <a:custGeom>
            <a:avLst/>
            <a:gdLst>
              <a:gd name="connsiteX0" fmla="*/ 0 w 1459485"/>
              <a:gd name="connsiteY0" fmla="*/ 631313 h 1262626"/>
              <a:gd name="connsiteX1" fmla="*/ 360732 w 1459485"/>
              <a:gd name="connsiteY1" fmla="*/ 0 h 1262626"/>
              <a:gd name="connsiteX2" fmla="*/ 1098753 w 1459485"/>
              <a:gd name="connsiteY2" fmla="*/ 0 h 1262626"/>
              <a:gd name="connsiteX3" fmla="*/ 1459485 w 1459485"/>
              <a:gd name="connsiteY3" fmla="*/ 631313 h 1262626"/>
              <a:gd name="connsiteX4" fmla="*/ 1098753 w 1459485"/>
              <a:gd name="connsiteY4" fmla="*/ 1262626 h 1262626"/>
              <a:gd name="connsiteX5" fmla="*/ 360732 w 1459485"/>
              <a:gd name="connsiteY5" fmla="*/ 1262626 h 1262626"/>
              <a:gd name="connsiteX6" fmla="*/ 0 w 1459485"/>
              <a:gd name="connsiteY6" fmla="*/ 631313 h 12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485" h="1262626">
                <a:moveTo>
                  <a:pt x="0" y="631313"/>
                </a:moveTo>
                <a:lnTo>
                  <a:pt x="360732" y="0"/>
                </a:lnTo>
                <a:lnTo>
                  <a:pt x="1098753" y="0"/>
                </a:lnTo>
                <a:lnTo>
                  <a:pt x="1459485" y="631313"/>
                </a:lnTo>
                <a:lnTo>
                  <a:pt x="1098753" y="1262626"/>
                </a:lnTo>
                <a:lnTo>
                  <a:pt x="360732" y="1262626"/>
                </a:lnTo>
                <a:lnTo>
                  <a:pt x="0" y="63131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57150">
            <a:solidFill>
              <a:srgbClr val="72AF2F"/>
            </a:solidFill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879" tIns="167411" rIns="191879" bIns="167411" numCol="1" spcCol="1270" anchor="ctr" anchorCtr="0">
            <a:noAutofit/>
          </a:bodyPr>
          <a:lstStyle/>
          <a:p>
            <a:pPr algn="ctr" defTabSz="3667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Care or services not provided within designated access standards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7F56D9-9609-43FE-A9F7-57805E412549}"/>
              </a:ext>
            </a:extLst>
          </p:cNvPr>
          <p:cNvGraphicFramePr>
            <a:graphicFrameLocks noGrp="1"/>
          </p:cNvGraphicFramePr>
          <p:nvPr/>
        </p:nvGraphicFramePr>
        <p:xfrm>
          <a:off x="6250087" y="4434086"/>
          <a:ext cx="5335736" cy="1484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765">
                  <a:extLst>
                    <a:ext uri="{9D8B030D-6E8A-4147-A177-3AD203B41FA5}">
                      <a16:colId xmlns:a16="http://schemas.microsoft.com/office/drawing/2014/main" val="1909792046"/>
                    </a:ext>
                  </a:extLst>
                </a:gridCol>
                <a:gridCol w="2052206">
                  <a:extLst>
                    <a:ext uri="{9D8B030D-6E8A-4147-A177-3AD203B41FA5}">
                      <a16:colId xmlns:a16="http://schemas.microsoft.com/office/drawing/2014/main" val="1954092006"/>
                    </a:ext>
                  </a:extLst>
                </a:gridCol>
                <a:gridCol w="1641765">
                  <a:extLst>
                    <a:ext uri="{9D8B030D-6E8A-4147-A177-3AD203B41FA5}">
                      <a16:colId xmlns:a16="http://schemas.microsoft.com/office/drawing/2014/main" val="292664371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dirty="0">
                          <a:effectLst/>
                          <a:latin typeface="+mj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ACCESS STANDARDS</a:t>
                      </a:r>
                    </a:p>
                  </a:txBody>
                  <a:tcPr marL="51435" marR="51435" marT="0" marB="0" anchor="ctr">
                    <a:lnL w="5715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dirty="0">
                          <a:effectLst/>
                          <a:latin typeface="+mj-lt"/>
                        </a:rPr>
                        <a:t>Primary Care, Mental Health, Non-institutional Extended Care</a:t>
                      </a:r>
                      <a:endParaRPr lang="en-US" sz="1400" kern="800" dirty="0">
                        <a:effectLst/>
                        <a:latin typeface="+mj-lt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dirty="0">
                          <a:effectLst/>
                          <a:latin typeface="+mj-lt"/>
                        </a:rPr>
                        <a:t>Specialty Care</a:t>
                      </a:r>
                      <a:endParaRPr lang="en-US" sz="1400" kern="800" dirty="0">
                        <a:effectLst/>
                        <a:latin typeface="+mj-lt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95337"/>
                  </a:ext>
                </a:extLst>
              </a:tr>
              <a:tr h="284904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dirty="0">
                          <a:effectLst/>
                          <a:latin typeface="+mj-lt"/>
                        </a:rPr>
                        <a:t>Drive Time</a:t>
                      </a:r>
                      <a:endParaRPr lang="en-US" sz="1400" kern="800" dirty="0">
                        <a:effectLst/>
                        <a:latin typeface="+mj-lt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5715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800" dirty="0">
                          <a:effectLst/>
                          <a:latin typeface="+mj-lt"/>
                        </a:rPr>
                        <a:t>30 minutes</a:t>
                      </a:r>
                      <a:endParaRPr lang="en-US" sz="1400" b="1" kern="800" dirty="0">
                        <a:effectLst/>
                        <a:latin typeface="+mj-lt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800" dirty="0">
                          <a:effectLst/>
                          <a:latin typeface="+mj-lt"/>
                        </a:rPr>
                        <a:t>60 minutes</a:t>
                      </a:r>
                      <a:endParaRPr lang="en-US" sz="1400" b="1" kern="800" dirty="0">
                        <a:effectLst/>
                        <a:latin typeface="+mj-lt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34580"/>
                  </a:ext>
                </a:extLst>
              </a:tr>
              <a:tr h="284904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800" dirty="0">
                          <a:effectLst/>
                          <a:latin typeface="+mj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Wait Time</a:t>
                      </a:r>
                    </a:p>
                  </a:txBody>
                  <a:tcPr marL="51435" marR="51435" marT="0" marB="0" anchor="ctr">
                    <a:lnL w="5715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800" dirty="0">
                          <a:effectLst/>
                          <a:latin typeface="+mj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20 days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8B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800" dirty="0">
                          <a:effectLst/>
                          <a:latin typeface="+mj-lt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28 days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F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31630"/>
                  </a:ext>
                </a:extLst>
              </a:tr>
            </a:tbl>
          </a:graphicData>
        </a:graphic>
      </p:graphicFrame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A58619E-62CA-41B4-9F1D-ADBC31836DA6}"/>
              </a:ext>
            </a:extLst>
          </p:cNvPr>
          <p:cNvSpPr/>
          <p:nvPr/>
        </p:nvSpPr>
        <p:spPr>
          <a:xfrm>
            <a:off x="2209800" y="4444597"/>
            <a:ext cx="1786328" cy="1567207"/>
          </a:xfrm>
          <a:custGeom>
            <a:avLst/>
            <a:gdLst>
              <a:gd name="connsiteX0" fmla="*/ 0 w 1459485"/>
              <a:gd name="connsiteY0" fmla="*/ 631313 h 1262626"/>
              <a:gd name="connsiteX1" fmla="*/ 360732 w 1459485"/>
              <a:gd name="connsiteY1" fmla="*/ 0 h 1262626"/>
              <a:gd name="connsiteX2" fmla="*/ 1098753 w 1459485"/>
              <a:gd name="connsiteY2" fmla="*/ 0 h 1262626"/>
              <a:gd name="connsiteX3" fmla="*/ 1459485 w 1459485"/>
              <a:gd name="connsiteY3" fmla="*/ 631313 h 1262626"/>
              <a:gd name="connsiteX4" fmla="*/ 1098753 w 1459485"/>
              <a:gd name="connsiteY4" fmla="*/ 1262626 h 1262626"/>
              <a:gd name="connsiteX5" fmla="*/ 360732 w 1459485"/>
              <a:gd name="connsiteY5" fmla="*/ 1262626 h 1262626"/>
              <a:gd name="connsiteX6" fmla="*/ 0 w 1459485"/>
              <a:gd name="connsiteY6" fmla="*/ 631313 h 12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485" h="1262626">
                <a:moveTo>
                  <a:pt x="0" y="631313"/>
                </a:moveTo>
                <a:lnTo>
                  <a:pt x="360732" y="0"/>
                </a:lnTo>
                <a:lnTo>
                  <a:pt x="1098753" y="0"/>
                </a:lnTo>
                <a:lnTo>
                  <a:pt x="1459485" y="631313"/>
                </a:lnTo>
                <a:lnTo>
                  <a:pt x="1098753" y="1262626"/>
                </a:lnTo>
                <a:lnTo>
                  <a:pt x="360732" y="1262626"/>
                </a:lnTo>
                <a:lnTo>
                  <a:pt x="0" y="631313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879" tIns="167411" rIns="191879" bIns="167411" numCol="1" spcCol="1270" anchor="ctr" anchorCtr="0">
            <a:noAutofit/>
          </a:bodyPr>
          <a:lstStyle/>
          <a:p>
            <a:pPr algn="ctr" defTabSz="3667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Grandfathered eligibility from Veterans Choice Program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C3E8CF-CC01-4E42-95A0-A93A71C4CB58}"/>
              </a:ext>
            </a:extLst>
          </p:cNvPr>
          <p:cNvSpPr/>
          <p:nvPr/>
        </p:nvSpPr>
        <p:spPr>
          <a:xfrm>
            <a:off x="606177" y="3524411"/>
            <a:ext cx="1786328" cy="1567207"/>
          </a:xfrm>
          <a:custGeom>
            <a:avLst/>
            <a:gdLst>
              <a:gd name="connsiteX0" fmla="*/ 0 w 1459485"/>
              <a:gd name="connsiteY0" fmla="*/ 631313 h 1262626"/>
              <a:gd name="connsiteX1" fmla="*/ 360732 w 1459485"/>
              <a:gd name="connsiteY1" fmla="*/ 0 h 1262626"/>
              <a:gd name="connsiteX2" fmla="*/ 1098753 w 1459485"/>
              <a:gd name="connsiteY2" fmla="*/ 0 h 1262626"/>
              <a:gd name="connsiteX3" fmla="*/ 1459485 w 1459485"/>
              <a:gd name="connsiteY3" fmla="*/ 631313 h 1262626"/>
              <a:gd name="connsiteX4" fmla="*/ 1098753 w 1459485"/>
              <a:gd name="connsiteY4" fmla="*/ 1262626 h 1262626"/>
              <a:gd name="connsiteX5" fmla="*/ 360732 w 1459485"/>
              <a:gd name="connsiteY5" fmla="*/ 1262626 h 1262626"/>
              <a:gd name="connsiteX6" fmla="*/ 0 w 1459485"/>
              <a:gd name="connsiteY6" fmla="*/ 631313 h 12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485" h="1262626">
                <a:moveTo>
                  <a:pt x="0" y="631313"/>
                </a:moveTo>
                <a:lnTo>
                  <a:pt x="360732" y="0"/>
                </a:lnTo>
                <a:lnTo>
                  <a:pt x="1098753" y="0"/>
                </a:lnTo>
                <a:lnTo>
                  <a:pt x="1459485" y="631313"/>
                </a:lnTo>
                <a:lnTo>
                  <a:pt x="1098753" y="1262626"/>
                </a:lnTo>
                <a:lnTo>
                  <a:pt x="360732" y="1262626"/>
                </a:lnTo>
                <a:lnTo>
                  <a:pt x="0" y="63131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831" tIns="168363" rIns="192831" bIns="168363" numCol="1" spcCol="1270" anchor="ctr" anchorCtr="0">
            <a:noAutofit/>
          </a:bodyPr>
          <a:lstStyle/>
          <a:p>
            <a:pPr algn="ctr" defTabSz="40004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Lack of full-service medical facility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905E5AB-972F-4CC2-A772-30B2B7053E6A}"/>
              </a:ext>
            </a:extLst>
          </p:cNvPr>
          <p:cNvSpPr/>
          <p:nvPr/>
        </p:nvSpPr>
        <p:spPr>
          <a:xfrm>
            <a:off x="611857" y="1702390"/>
            <a:ext cx="1786328" cy="1567207"/>
          </a:xfrm>
          <a:custGeom>
            <a:avLst/>
            <a:gdLst>
              <a:gd name="connsiteX0" fmla="*/ 0 w 1459485"/>
              <a:gd name="connsiteY0" fmla="*/ 631313 h 1262626"/>
              <a:gd name="connsiteX1" fmla="*/ 360732 w 1459485"/>
              <a:gd name="connsiteY1" fmla="*/ 0 h 1262626"/>
              <a:gd name="connsiteX2" fmla="*/ 1098753 w 1459485"/>
              <a:gd name="connsiteY2" fmla="*/ 0 h 1262626"/>
              <a:gd name="connsiteX3" fmla="*/ 1459485 w 1459485"/>
              <a:gd name="connsiteY3" fmla="*/ 631313 h 1262626"/>
              <a:gd name="connsiteX4" fmla="*/ 1098753 w 1459485"/>
              <a:gd name="connsiteY4" fmla="*/ 1262626 h 1262626"/>
              <a:gd name="connsiteX5" fmla="*/ 360732 w 1459485"/>
              <a:gd name="connsiteY5" fmla="*/ 1262626 h 1262626"/>
              <a:gd name="connsiteX6" fmla="*/ 0 w 1459485"/>
              <a:gd name="connsiteY6" fmla="*/ 631313 h 12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485" h="1262626">
                <a:moveTo>
                  <a:pt x="0" y="631313"/>
                </a:moveTo>
                <a:lnTo>
                  <a:pt x="360732" y="0"/>
                </a:lnTo>
                <a:lnTo>
                  <a:pt x="1098753" y="0"/>
                </a:lnTo>
                <a:lnTo>
                  <a:pt x="1459485" y="631313"/>
                </a:lnTo>
                <a:lnTo>
                  <a:pt x="1098753" y="1262626"/>
                </a:lnTo>
                <a:lnTo>
                  <a:pt x="360732" y="1262626"/>
                </a:lnTo>
                <a:lnTo>
                  <a:pt x="0" y="631313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2831" tIns="168363" rIns="192831" bIns="168363" numCol="1" spcCol="1270" anchor="ctr" anchorCtr="0">
            <a:noAutofit/>
          </a:bodyPr>
          <a:lstStyle/>
          <a:p>
            <a:pPr algn="ctr" defTabSz="40004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Required care or services are not offered</a:t>
            </a:r>
          </a:p>
        </p:txBody>
      </p:sp>
      <p:pic>
        <p:nvPicPr>
          <p:cNvPr id="12" name="Picture 11" descr="VA Medical Center and Local Community Care Office at the center of a network of community providers.">
            <a:extLst>
              <a:ext uri="{FF2B5EF4-FFF2-40B4-BE49-F238E27FC236}">
                <a16:creationId xmlns:a16="http://schemas.microsoft.com/office/drawing/2014/main" id="{D760266C-4D2B-4819-8E4F-4DC7DCA21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48" y="775427"/>
            <a:ext cx="5154952" cy="34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8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5862-5DCD-4AA5-ADC4-BF3B0B09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Care Network (CCN) Regions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CEAB098-D70E-4570-91D9-73AE7962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97" y="4546589"/>
            <a:ext cx="10435813" cy="1610842"/>
          </a:xfrm>
        </p:spPr>
        <p:txBody>
          <a:bodyPr>
            <a:normAutofit/>
          </a:bodyPr>
          <a:lstStyle/>
          <a:p>
            <a:r>
              <a:rPr lang="en-US" sz="2000" dirty="0"/>
              <a:t>VA selected Optum Public Sector Solutions, Inc. (Optum) part of UnitedHealth Group, Inc., to serve as the Third-Party Administrator (TPA) for CCN Regions 1, 2 and 3.  </a:t>
            </a:r>
          </a:p>
          <a:p>
            <a:r>
              <a:rPr lang="en-US" sz="2000" dirty="0"/>
              <a:t>VA selected TriWest Healthcare Alliance (TriWest) to manage CCN Regions 4, 5 and 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65D7C-837F-49F2-93A6-83FF67891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B01BA-673E-4211-9E64-C22898E6A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F4353-7D81-4A0C-8AB4-CC663532B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83928" y="1482690"/>
            <a:ext cx="3805032" cy="256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220DFF-8BF1-4CFE-9A3C-FB77214AFC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432" y="3138525"/>
            <a:ext cx="938689" cy="280988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832349-AA71-4E72-B45B-EECD0710D8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444" y="1482690"/>
            <a:ext cx="938689" cy="280988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F6276A-E03C-4B9E-A5E4-01CA8F8929C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761" y="2074870"/>
            <a:ext cx="938689" cy="280988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DEEADF-C071-4E8E-B64E-41C9696F3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936" y="1992538"/>
            <a:ext cx="881875" cy="229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BDF668-6B71-4937-9BE6-06ACA65AC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774" y="4030390"/>
            <a:ext cx="881875" cy="229655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15607AF-99F6-4AAE-80A1-60A21A5BD49A}"/>
              </a:ext>
            </a:extLst>
          </p:cNvPr>
          <p:cNvSpPr/>
          <p:nvPr/>
        </p:nvSpPr>
        <p:spPr>
          <a:xfrm>
            <a:off x="463863" y="1663283"/>
            <a:ext cx="4179367" cy="771312"/>
          </a:xfrm>
          <a:prstGeom prst="rightArrow">
            <a:avLst/>
          </a:prstGeom>
          <a:solidFill>
            <a:schemeClr val="accent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1 Deployment June 2019 – December 2019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867E646-F336-499E-B768-8F2C82B2FDF3}"/>
              </a:ext>
            </a:extLst>
          </p:cNvPr>
          <p:cNvSpPr/>
          <p:nvPr/>
        </p:nvSpPr>
        <p:spPr>
          <a:xfrm>
            <a:off x="948600" y="2161815"/>
            <a:ext cx="4179367" cy="771312"/>
          </a:xfrm>
          <a:prstGeom prst="rightArrow">
            <a:avLst/>
          </a:pr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2 Deployment October 2019 – March 2020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0D5D523-094D-4BE7-AF4E-A16108E0464E}"/>
              </a:ext>
            </a:extLst>
          </p:cNvPr>
          <p:cNvSpPr/>
          <p:nvPr/>
        </p:nvSpPr>
        <p:spPr>
          <a:xfrm>
            <a:off x="1521842" y="2638692"/>
            <a:ext cx="4347702" cy="771312"/>
          </a:xfrm>
          <a:prstGeom prst="rightArrow">
            <a:avLst/>
          </a:prstGeom>
          <a:solidFill>
            <a:schemeClr val="accent6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3 Deployment January 2020  - June 2020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0DD675B-7405-4E32-9929-C6C969C7F85E}"/>
              </a:ext>
            </a:extLst>
          </p:cNvPr>
          <p:cNvSpPr/>
          <p:nvPr/>
        </p:nvSpPr>
        <p:spPr>
          <a:xfrm>
            <a:off x="2095084" y="3128766"/>
            <a:ext cx="4347702" cy="771312"/>
          </a:xfrm>
          <a:prstGeom prst="rightArrow">
            <a:avLst/>
          </a:prstGeom>
          <a:solidFill>
            <a:srgbClr val="FF6699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4 Deployment April 2020  - August  2020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2CCA868-9E3B-4182-ADF9-4D09C0C0290F}"/>
              </a:ext>
            </a:extLst>
          </p:cNvPr>
          <p:cNvSpPr/>
          <p:nvPr/>
        </p:nvSpPr>
        <p:spPr>
          <a:xfrm>
            <a:off x="3308131" y="3592640"/>
            <a:ext cx="3639671" cy="771312"/>
          </a:xfrm>
          <a:prstGeom prst="rightArrow">
            <a:avLst/>
          </a:prstGeom>
          <a:solidFill>
            <a:srgbClr val="FFCC00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5 Deployment Spring 2021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F12DB4E2-D00F-4229-8984-B6E0F4CD353C}"/>
              </a:ext>
            </a:extLst>
          </p:cNvPr>
          <p:cNvSpPr txBox="1">
            <a:spLocks/>
          </p:cNvSpPr>
          <p:nvPr/>
        </p:nvSpPr>
        <p:spPr>
          <a:xfrm>
            <a:off x="380999" y="836873"/>
            <a:ext cx="11268779" cy="91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(Body)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Calibri (Body)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 (Body)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 (Body)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(Body)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Community Care Network (CCN)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is a set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region-based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 contracts to provide health care services in the community through a contractor who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builds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credentials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 the associated network 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processes claims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(Body)"/>
                <a:ea typeface="+mn-ea"/>
                <a:cs typeface="Calibri" panose="020F050202020403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7775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ABDC3B91B91C4989192361F5EDE664" ma:contentTypeVersion="0" ma:contentTypeDescription="Create a new document." ma:contentTypeScope="" ma:versionID="1c3cc5191f53d965d003d39d2586e59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33109b9974763cd198f57aa8467505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1B1C8E-708D-4F82-BFFD-144F16AF5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87F1B3-A95B-4EB9-8D3F-C1486D04D81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35138E-ABBF-4ACD-9472-EF94390B35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9580</TotalTime>
  <Words>2517</Words>
  <Application>Microsoft Office PowerPoint</Application>
  <PresentationFormat>Widescreen</PresentationFormat>
  <Paragraphs>279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Calibri</vt:lpstr>
      <vt:lpstr>Calibri (Body)</vt:lpstr>
      <vt:lpstr>Calibri (Heading)</vt:lpstr>
      <vt:lpstr>Calibri Light</vt:lpstr>
      <vt:lpstr>Calibri Light (Headings)</vt:lpstr>
      <vt:lpstr>Courier New</vt:lpstr>
      <vt:lpstr>Georgia</vt:lpstr>
      <vt:lpstr>Myriad Pro</vt:lpstr>
      <vt:lpstr>Times New Roman</vt:lpstr>
      <vt:lpstr>Wingdings</vt:lpstr>
      <vt:lpstr>Custom Design</vt:lpstr>
      <vt:lpstr>2_Custom Design</vt:lpstr>
      <vt:lpstr>3_Custom Design</vt:lpstr>
      <vt:lpstr>4_Custom Design</vt:lpstr>
      <vt:lpstr>VA Community Care in 2021</vt:lpstr>
      <vt:lpstr>Agenda</vt:lpstr>
      <vt:lpstr>Health Care Through VA</vt:lpstr>
      <vt:lpstr>How To Apply for VA Health Care Benefits - Overview</vt:lpstr>
      <vt:lpstr>Office of Community Care: Mission and Vision</vt:lpstr>
      <vt:lpstr>Veterans Community Care: Key Components </vt:lpstr>
      <vt:lpstr>VA MISSION Act: Community Care Key Changes</vt:lpstr>
      <vt:lpstr>MISSION Act: Expanded Eligibility Overview</vt:lpstr>
      <vt:lpstr>Community Care Network (CCN) Regions</vt:lpstr>
      <vt:lpstr>Locating Community Care Providers in VA’s Network</vt:lpstr>
      <vt:lpstr>Coordinating Veterans’ Care with Community Providers </vt:lpstr>
      <vt:lpstr>Community Provider Training</vt:lpstr>
      <vt:lpstr>Urgent Care Benefit</vt:lpstr>
      <vt:lpstr>Urgent Care Prescriptions</vt:lpstr>
      <vt:lpstr>Key Urgent Care Information and Resources</vt:lpstr>
      <vt:lpstr>Emergency Care Benefit</vt:lpstr>
      <vt:lpstr>Notification Contact Information</vt:lpstr>
      <vt:lpstr>Service Connected (SC) Emergency Care</vt:lpstr>
      <vt:lpstr>Non-Service Connected (NSC) Emergency Care</vt:lpstr>
      <vt:lpstr>Community Care &amp; MISSION Act Public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presentation title</dc:title>
  <dc:creator>Department of Veterans Affairs</dc:creator>
  <cp:lastModifiedBy>Duran, Joseph</cp:lastModifiedBy>
  <cp:revision>308</cp:revision>
  <dcterms:created xsi:type="dcterms:W3CDTF">2017-11-09T15:45:23Z</dcterms:created>
  <dcterms:modified xsi:type="dcterms:W3CDTF">2021-11-15T13:56:11Z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</Properties>
</file>