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  <p:sldMasterId id="2147483695" r:id="rId3"/>
  </p:sldMasterIdLst>
  <p:notesMasterIdLst>
    <p:notesMasterId r:id="rId23"/>
  </p:notesMasterIdLst>
  <p:handoutMasterIdLst>
    <p:handoutMasterId r:id="rId24"/>
  </p:handoutMasterIdLst>
  <p:sldIdLst>
    <p:sldId id="339" r:id="rId4"/>
    <p:sldId id="350" r:id="rId5"/>
    <p:sldId id="270" r:id="rId6"/>
    <p:sldId id="293" r:id="rId7"/>
    <p:sldId id="265" r:id="rId8"/>
    <p:sldId id="340" r:id="rId9"/>
    <p:sldId id="341" r:id="rId10"/>
    <p:sldId id="342" r:id="rId11"/>
    <p:sldId id="351" r:id="rId12"/>
    <p:sldId id="353" r:id="rId13"/>
    <p:sldId id="354" r:id="rId14"/>
    <p:sldId id="355" r:id="rId15"/>
    <p:sldId id="343" r:id="rId16"/>
    <p:sldId id="344" r:id="rId17"/>
    <p:sldId id="349" r:id="rId18"/>
    <p:sldId id="263" r:id="rId19"/>
    <p:sldId id="356" r:id="rId20"/>
    <p:sldId id="357" r:id="rId21"/>
    <p:sldId id="358" r:id="rId22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illips, Dale S." initials="PDS" lastIdx="1" clrIdx="0">
    <p:extLst>
      <p:ext uri="{19B8F6BF-5375-455C-9EA6-DF929625EA0E}">
        <p15:presenceInfo xmlns:p15="http://schemas.microsoft.com/office/powerpoint/2012/main" userId="S::dale.phillips318@va.gov::39e8f4d2-03f2-43dd-99fc-1c66b5186fd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8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1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6E31B2-3C7F-4EFC-B3C8-4AFCAE4D13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2386" cy="465768"/>
          </a:xfrm>
          <a:prstGeom prst="rect">
            <a:avLst/>
          </a:prstGeom>
        </p:spPr>
        <p:txBody>
          <a:bodyPr vert="horz" lIns="90516" tIns="45258" rIns="90516" bIns="452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C2D8EB-545D-45A2-B414-E61BCA7019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40157"/>
            <a:ext cx="3042386" cy="465768"/>
          </a:xfrm>
          <a:prstGeom prst="rect">
            <a:avLst/>
          </a:prstGeom>
        </p:spPr>
        <p:txBody>
          <a:bodyPr vert="horz" lIns="90516" tIns="45258" rIns="90516" bIns="45258" rtlCol="0" anchor="b"/>
          <a:lstStyle>
            <a:lvl1pPr algn="l">
              <a:defRPr sz="1200"/>
            </a:lvl1pPr>
          </a:lstStyle>
          <a:p>
            <a:r>
              <a:rPr lang="en-US" dirty="0"/>
              <a:t>VSO Notifications - Hazell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9349E8-3414-420E-9EE5-366D33EE73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5971" y="8840157"/>
            <a:ext cx="3042386" cy="465768"/>
          </a:xfrm>
          <a:prstGeom prst="rect">
            <a:avLst/>
          </a:prstGeom>
        </p:spPr>
        <p:txBody>
          <a:bodyPr vert="horz" lIns="90516" tIns="45258" rIns="90516" bIns="45258" rtlCol="0" anchor="b"/>
          <a:lstStyle>
            <a:lvl1pPr algn="r">
              <a:defRPr sz="1200"/>
            </a:lvl1pPr>
          </a:lstStyle>
          <a:p>
            <a:fld id="{9242BD48-70F2-4A7B-965E-147FE39F9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02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2"/>
          </a:xfrm>
          <a:prstGeom prst="rect">
            <a:avLst/>
          </a:prstGeom>
        </p:spPr>
        <p:txBody>
          <a:bodyPr vert="horz" lIns="93277" tIns="46638" rIns="93277" bIns="466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7" cy="466912"/>
          </a:xfrm>
          <a:prstGeom prst="rect">
            <a:avLst/>
          </a:prstGeom>
        </p:spPr>
        <p:txBody>
          <a:bodyPr vert="horz" lIns="93277" tIns="46638" rIns="93277" bIns="46638" rtlCol="0"/>
          <a:lstStyle>
            <a:lvl1pPr algn="r">
              <a:defRPr sz="1200"/>
            </a:lvl1pPr>
          </a:lstStyle>
          <a:p>
            <a:fld id="{4CCB3563-B21F-4472-A953-CA98BFE318F2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7" tIns="46638" rIns="93277" bIns="466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7"/>
            <a:ext cx="5615940" cy="3664208"/>
          </a:xfrm>
          <a:prstGeom prst="rect">
            <a:avLst/>
          </a:prstGeom>
        </p:spPr>
        <p:txBody>
          <a:bodyPr vert="horz" lIns="93277" tIns="46638" rIns="93277" bIns="4663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4"/>
            <a:ext cx="3041967" cy="466911"/>
          </a:xfrm>
          <a:prstGeom prst="rect">
            <a:avLst/>
          </a:prstGeom>
        </p:spPr>
        <p:txBody>
          <a:bodyPr vert="horz" lIns="93277" tIns="46638" rIns="93277" bIns="466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7" cy="466911"/>
          </a:xfrm>
          <a:prstGeom prst="rect">
            <a:avLst/>
          </a:prstGeom>
        </p:spPr>
        <p:txBody>
          <a:bodyPr vert="horz" lIns="93277" tIns="46638" rIns="93277" bIns="46638" rtlCol="0" anchor="b"/>
          <a:lstStyle>
            <a:lvl1pPr algn="r">
              <a:defRPr sz="1200"/>
            </a:lvl1pPr>
          </a:lstStyle>
          <a:p>
            <a:fld id="{B8C36D78-C19F-4765-8B7F-2FE8BFF07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31038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8388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9992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28780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9422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7081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42883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3136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121234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44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733441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71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16805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938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02690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604902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070580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612801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7859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2881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528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81459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58743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32365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1138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C60A52-153D-4415-8D02-E83B0A3D25F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C9B513-F4C8-4F4C-A2D6-02734B510B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AFAC63-3EB3-49D5-8218-E6FF71C4E1B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59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8484DE-0276-44F3-83A4-9BD58D790EEE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64AB17F-6212-4014-AB9F-916C8867A25C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8392146-1322-4AB6-93BC-9D1EAC73927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10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91598" y="2452513"/>
            <a:ext cx="55745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VSO Notification Process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01FD66-43CC-43EE-96D3-5985B2668894}"/>
              </a:ext>
            </a:extLst>
          </p:cNvPr>
          <p:cNvSpPr txBox="1"/>
          <p:nvPr/>
        </p:nvSpPr>
        <p:spPr>
          <a:xfrm>
            <a:off x="8038012" y="4876800"/>
            <a:ext cx="35530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Brad Hazell</a:t>
            </a:r>
          </a:p>
          <a:p>
            <a:r>
              <a:rPr lang="en-US" sz="2000" dirty="0"/>
              <a:t>Assistant Director, Compensation &amp; Pension Policy</a:t>
            </a:r>
          </a:p>
        </p:txBody>
      </p:sp>
    </p:spTree>
    <p:extLst>
      <p:ext uri="{BB962C8B-B14F-4D97-AF65-F5344CB8AC3E}">
        <p14:creationId xmlns:p14="http://schemas.microsoft.com/office/powerpoint/2010/main" val="3846597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374573" y="1439280"/>
            <a:ext cx="412122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Step 4 continued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From here you can choose to name your filter as well as make it your Default Filter.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Default filter will automatically populate only notifications that meet the filtered criteria every time you open this page.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46539C49-ACAA-41D7-9EB7-9595E496C3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097" y="1439280"/>
            <a:ext cx="5745978" cy="2781541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02D85007-4750-4DE5-AE8A-56874C51D9E7}"/>
              </a:ext>
            </a:extLst>
          </p:cNvPr>
          <p:cNvSpPr/>
          <p:nvPr/>
        </p:nvSpPr>
        <p:spPr>
          <a:xfrm>
            <a:off x="5007007" y="2849732"/>
            <a:ext cx="447788" cy="33735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38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374573" y="1439280"/>
            <a:ext cx="412122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Step 4 continued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You can save multiple filters and  manage them with the “Managed Saved filters button”.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When you press the Managed 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Saved Filters Button you are directed to the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Filter Manager. This allows you to delete filters as well as change your Default Filter.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Picture 12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BB0E65E5-6934-431A-BB00-B88A248CF8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237" y="1801466"/>
            <a:ext cx="4403310" cy="1579565"/>
          </a:xfrm>
          <a:prstGeom prst="rect">
            <a:avLst/>
          </a:prstGeom>
        </p:spPr>
      </p:pic>
      <p:pic>
        <p:nvPicPr>
          <p:cNvPr id="5" name="Picture 4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146E8632-79BE-42AD-A481-C64CCD95EB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237" y="3757371"/>
            <a:ext cx="5745978" cy="2781541"/>
          </a:xfrm>
          <a:prstGeom prst="rect">
            <a:avLst/>
          </a:prstGeom>
        </p:spPr>
      </p:pic>
      <p:sp>
        <p:nvSpPr>
          <p:cNvPr id="3" name="Arrow: Left 2">
            <a:extLst>
              <a:ext uri="{FF2B5EF4-FFF2-40B4-BE49-F238E27FC236}">
                <a16:creationId xmlns:a16="http://schemas.microsoft.com/office/drawing/2014/main" id="{AF2E45CA-2BF4-4F11-B7CA-996023E48681}"/>
              </a:ext>
            </a:extLst>
          </p:cNvPr>
          <p:cNvSpPr/>
          <p:nvPr/>
        </p:nvSpPr>
        <p:spPr>
          <a:xfrm>
            <a:off x="9650025" y="2929629"/>
            <a:ext cx="452761" cy="26633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54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374573" y="1439280"/>
            <a:ext cx="412122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Step 4 continued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click on the drop-down arrow you can select what filter you would like to populate.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Once your desired filter is selected press  the “Apply Filter” Button to update your queue. </a:t>
            </a:r>
          </a:p>
        </p:txBody>
      </p:sp>
      <p:pic>
        <p:nvPicPr>
          <p:cNvPr id="7" name="Picture 6" descr="Graphical user interface&#10;&#10;Description automatically generated">
            <a:extLst>
              <a:ext uri="{FF2B5EF4-FFF2-40B4-BE49-F238E27FC236}">
                <a16:creationId xmlns:a16="http://schemas.microsoft.com/office/drawing/2014/main" id="{F0B63934-7A77-4D8C-A64D-CE01F9019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798" y="1369142"/>
            <a:ext cx="5712945" cy="2328646"/>
          </a:xfrm>
          <a:prstGeom prst="rect">
            <a:avLst/>
          </a:prstGeom>
        </p:spPr>
      </p:pic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FBC7CC6A-44C0-4A3C-917C-179AB00927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798" y="3899446"/>
            <a:ext cx="5712946" cy="2159438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9CB4AA9B-AEA4-499C-A6BE-C18D09F04A6B}"/>
              </a:ext>
            </a:extLst>
          </p:cNvPr>
          <p:cNvSpPr/>
          <p:nvPr/>
        </p:nvSpPr>
        <p:spPr>
          <a:xfrm>
            <a:off x="4189228" y="5486400"/>
            <a:ext cx="382772" cy="35087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033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154068"/>
            <a:ext cx="11000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Step 5 </a:t>
            </a:r>
          </a:p>
          <a:p>
            <a:r>
              <a:rPr lang="en-US" sz="2400" dirty="0"/>
              <a:t>Once your filters have been updated, your queue will now reflect only notifications that meet your perimeters. </a:t>
            </a:r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58CFD270-BC67-4EA4-905F-079DFF79E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81" y="2360506"/>
            <a:ext cx="10689771" cy="436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120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560467"/>
            <a:ext cx="110007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Step 6 </a:t>
            </a:r>
          </a:p>
          <a:p>
            <a:r>
              <a:rPr lang="en-US" sz="2400" dirty="0"/>
              <a:t>With your updated work queue now in place you can review your filtered notifications.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Special Note</a:t>
            </a:r>
            <a:r>
              <a:rPr lang="en-US" sz="2400" dirty="0"/>
              <a:t>* Clicking on the description item opens that specific item. </a:t>
            </a:r>
          </a:p>
          <a:p>
            <a:r>
              <a:rPr lang="en-US" sz="2400" b="1" dirty="0"/>
              <a:t>Special Note</a:t>
            </a:r>
            <a:r>
              <a:rPr lang="en-US" sz="2400" dirty="0"/>
              <a:t>* Clicking on the file number opens the veterans claim folder</a:t>
            </a: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AC52AA49-5BD1-4AC1-90AF-936EA8DFA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3" y="2438399"/>
            <a:ext cx="9648196" cy="353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1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560467"/>
            <a:ext cx="110007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Step 7</a:t>
            </a:r>
          </a:p>
          <a:p>
            <a:r>
              <a:rPr lang="en-US" sz="2400" dirty="0"/>
              <a:t>Once you have viewed the notification you can clear it. To remove the notification, click on the “Reviewed” box next to the notification you reviewed and click save.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7CD6023-7815-4A53-9502-F6665F462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28" y="2922718"/>
            <a:ext cx="11118544" cy="2209992"/>
          </a:xfrm>
          <a:prstGeom prst="rect">
            <a:avLst/>
          </a:prstGeom>
        </p:spPr>
      </p:pic>
      <p:sp>
        <p:nvSpPr>
          <p:cNvPr id="3" name="Arrow: Up 2">
            <a:extLst>
              <a:ext uri="{FF2B5EF4-FFF2-40B4-BE49-F238E27FC236}">
                <a16:creationId xmlns:a16="http://schemas.microsoft.com/office/drawing/2014/main" id="{EDE5A3D8-8640-4120-9C13-1819DFA6E933}"/>
              </a:ext>
            </a:extLst>
          </p:cNvPr>
          <p:cNvSpPr/>
          <p:nvPr/>
        </p:nvSpPr>
        <p:spPr>
          <a:xfrm>
            <a:off x="11089758" y="5348177"/>
            <a:ext cx="264042" cy="365125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07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27500" y="2921168"/>
            <a:ext cx="5585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671895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472"/>
            <a:ext cx="9069571" cy="981732"/>
          </a:xfrm>
        </p:spPr>
        <p:txBody>
          <a:bodyPr/>
          <a:lstStyle/>
          <a:p>
            <a:r>
              <a:rPr lang="en-US" b="0" dirty="0"/>
              <a:t>All Description/ Document types and Categories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A885E07-D80D-4DDD-8FF6-4FC7BFBB9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846" y="1372427"/>
            <a:ext cx="9824483" cy="52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730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472"/>
            <a:ext cx="9058939" cy="981732"/>
          </a:xfrm>
        </p:spPr>
        <p:txBody>
          <a:bodyPr/>
          <a:lstStyle/>
          <a:p>
            <a:r>
              <a:rPr lang="en-US" b="0" dirty="0"/>
              <a:t>All Description/ Document types and Categories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Picture 4" descr="Table&#10;&#10;Description automatically generated with low confidence">
            <a:extLst>
              <a:ext uri="{FF2B5EF4-FFF2-40B4-BE49-F238E27FC236}">
                <a16:creationId xmlns:a16="http://schemas.microsoft.com/office/drawing/2014/main" id="{2BD88C9D-377B-452C-BA1A-C89EB5501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9" y="1711851"/>
            <a:ext cx="11925849" cy="443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013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4472"/>
            <a:ext cx="9005776" cy="981732"/>
          </a:xfrm>
        </p:spPr>
        <p:txBody>
          <a:bodyPr/>
          <a:lstStyle/>
          <a:p>
            <a:r>
              <a:rPr lang="en-US" b="0" dirty="0"/>
              <a:t>All Description/ Document types and Categories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Picture 4" descr="Text, letter&#10;&#10;Description automatically generated">
            <a:extLst>
              <a:ext uri="{FF2B5EF4-FFF2-40B4-BE49-F238E27FC236}">
                <a16:creationId xmlns:a16="http://schemas.microsoft.com/office/drawing/2014/main" id="{99CDC99A-A07D-41B3-977C-E257E6FB36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82" y="2853369"/>
            <a:ext cx="11771334" cy="242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71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36576" y="35941"/>
            <a:ext cx="113538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VSO Notification Process Background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97159" y="1604865"/>
            <a:ext cx="11000792" cy="52171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On March 1</a:t>
            </a:r>
            <a:r>
              <a:rPr lang="en-US" sz="1800" baseline="30000" dirty="0"/>
              <a:t>st</a:t>
            </a:r>
            <a:r>
              <a:rPr lang="en-US" sz="1800" dirty="0"/>
              <a:t>, 2021, VA reached out to Veteran service organizations for feedback on a pilot program called VSO Notification. 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800" dirty="0"/>
              <a:t>The purpose of the program is to notify VSOs when a document from a specified category of letters is added to the eFolder of one of our veterans. VA wishes to switch from paper notification to electronic by using this program. </a:t>
            </a:r>
          </a:p>
          <a:p>
            <a:pPr marL="0" indent="0">
              <a:buNone/>
            </a:pPr>
            <a:endParaRPr lang="en-US" sz="10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1800" dirty="0"/>
              <a:t>VA solicited feedback from VSO Leadership on the framework of the program and what we would like to see included in the program. </a:t>
            </a:r>
          </a:p>
          <a:p>
            <a:pPr marL="0" indent="0">
              <a:buNone/>
            </a:pPr>
            <a:endParaRPr lang="en-US" sz="1000" u="sng" dirty="0"/>
          </a:p>
          <a:p>
            <a:pPr marL="0" indent="0">
              <a:buNone/>
            </a:pPr>
            <a:r>
              <a:rPr lang="en-US" sz="1800" dirty="0"/>
              <a:t>VSO testers were trained to troubleshoot the program on 7/26/21 - 7/27/21 and given the opportunity to test the program in its entirety prior to its release on 8/15/2021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800" dirty="0"/>
              <a:t>Despite the program going live, we have not signed off on a Memorandum Of Agreement switching from paper to electronic notification.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* Please note all PII displayed on this presentation is fabricated and does not contain any real veteran information.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118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36576" y="35941"/>
            <a:ext cx="113538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6 Categories of notification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97159" y="1604865"/>
            <a:ext cx="11000792" cy="4661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Notification Process allows you to choose to be notified for one or more categories of VA Notifications. There are 6 categories, and they are: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Appeal</a:t>
            </a:r>
          </a:p>
          <a:p>
            <a:r>
              <a:rPr lang="en-US" dirty="0"/>
              <a:t>Development</a:t>
            </a:r>
          </a:p>
          <a:p>
            <a:r>
              <a:rPr lang="en-US" dirty="0"/>
              <a:t>Due Process</a:t>
            </a:r>
          </a:p>
          <a:p>
            <a:r>
              <a:rPr lang="en-US" dirty="0"/>
              <a:t>General</a:t>
            </a:r>
          </a:p>
          <a:p>
            <a:r>
              <a:rPr lang="en-US" dirty="0"/>
              <a:t>Notification </a:t>
            </a:r>
          </a:p>
          <a:p>
            <a:r>
              <a:rPr lang="en-US" dirty="0"/>
              <a:t>Medical Records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16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b="0" dirty="0"/>
              <a:t>The 6 Categories of notification continued…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+mn-lt"/>
                <a:cs typeface="+mn-cs"/>
              </a:rPr>
              <a:t>Each notification category has its own Description/Documents. </a:t>
            </a:r>
          </a:p>
          <a:p>
            <a:pPr marL="0" indent="0">
              <a:buNone/>
            </a:pPr>
            <a:endParaRPr lang="en-US" sz="2400" dirty="0">
              <a:latin typeface="+mn-lt"/>
              <a:cs typeface="+mn-cs"/>
            </a:endParaRPr>
          </a:p>
          <a:p>
            <a:pPr marL="0" indent="0">
              <a:buNone/>
            </a:pPr>
            <a:r>
              <a:rPr lang="en-US" sz="2400" dirty="0">
                <a:latin typeface="+mn-lt"/>
                <a:cs typeface="+mn-cs"/>
              </a:rPr>
              <a:t>For example, the Appeal Category governs the following Descriptions/Documents:</a:t>
            </a:r>
          </a:p>
          <a:p>
            <a:pPr marL="0" indent="0">
              <a:buNone/>
            </a:pPr>
            <a:endParaRPr lang="en-US" sz="2400" dirty="0">
              <a:latin typeface="+mn-lt"/>
              <a:cs typeface="+mn-cs"/>
            </a:endParaRPr>
          </a:p>
          <a:p>
            <a:r>
              <a:rPr lang="en-US" sz="2400" dirty="0">
                <a:latin typeface="+mn-lt"/>
                <a:cs typeface="+mn-cs"/>
              </a:rPr>
              <a:t>BVA Decision </a:t>
            </a:r>
          </a:p>
          <a:p>
            <a:r>
              <a:rPr lang="en-US" sz="2400" dirty="0">
                <a:latin typeface="+mn-lt"/>
                <a:cs typeface="+mn-cs"/>
              </a:rPr>
              <a:t>CAVC Decision</a:t>
            </a:r>
          </a:p>
          <a:p>
            <a:r>
              <a:rPr lang="en-US" sz="2400" dirty="0">
                <a:latin typeface="+mn-lt"/>
                <a:cs typeface="+mn-cs"/>
              </a:rPr>
              <a:t>Appeal Notification Letter</a:t>
            </a:r>
          </a:p>
          <a:p>
            <a:r>
              <a:rPr lang="en-US" sz="2400" dirty="0">
                <a:latin typeface="+mn-lt"/>
                <a:cs typeface="+mn-cs"/>
              </a:rPr>
              <a:t>BVA General</a:t>
            </a:r>
          </a:p>
          <a:p>
            <a:r>
              <a:rPr lang="en-US" sz="2400" dirty="0">
                <a:latin typeface="+mn-lt"/>
                <a:cs typeface="+mn-cs"/>
              </a:rPr>
              <a:t>Appeal Satisfaction Notice</a:t>
            </a:r>
          </a:p>
          <a:p>
            <a:pPr marL="0" indent="0">
              <a:buNone/>
            </a:pPr>
            <a:endParaRPr lang="en-US" sz="2400" dirty="0">
              <a:latin typeface="+mn-lt"/>
              <a:cs typeface="+mn-cs"/>
            </a:endParaRPr>
          </a:p>
          <a:p>
            <a:pPr marL="0" indent="0">
              <a:buNone/>
            </a:pPr>
            <a:r>
              <a:rPr lang="en-US" sz="2400" dirty="0">
                <a:latin typeface="+mn-lt"/>
                <a:cs typeface="+mn-cs"/>
              </a:rPr>
              <a:t>A Complete list of every Category and Description/Documents can be found on the last 3 slides of this presentation. </a:t>
            </a:r>
          </a:p>
          <a:p>
            <a:pPr marL="0" indent="0">
              <a:buNone/>
            </a:pPr>
            <a:endParaRPr lang="en-US" sz="24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19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560467"/>
            <a:ext cx="1100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Step 1 </a:t>
            </a:r>
          </a:p>
          <a:p>
            <a:r>
              <a:rPr lang="en-US" sz="2400" dirty="0"/>
              <a:t>Log into VBMS </a:t>
            </a:r>
          </a:p>
        </p:txBody>
      </p:sp>
      <p:pic>
        <p:nvPicPr>
          <p:cNvPr id="5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E2A6D0D5-E2BF-4865-AA32-7EFC50E5A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00" y="2497732"/>
            <a:ext cx="105632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390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498068" y="1595021"/>
            <a:ext cx="1100079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Step 2 </a:t>
            </a:r>
          </a:p>
          <a:p>
            <a:r>
              <a:rPr lang="en-US" sz="2400" dirty="0"/>
              <a:t>Click on “View Documents” hyperlink located in the banner at the top of your VBMS all claims Queue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b="1" dirty="0"/>
              <a:t>Special note* the documents that are available under View documents in this banner are for every new notification within our entire organization and cannot be filtered by office prior to loading.</a:t>
            </a:r>
            <a:r>
              <a:rPr lang="en-US" sz="2400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00B406-644A-47F1-9CAE-B2C5B1D6D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068" y="3041860"/>
            <a:ext cx="9123085" cy="221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166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128337" y="1299411"/>
            <a:ext cx="1147894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Step 3</a:t>
            </a:r>
          </a:p>
          <a:p>
            <a:r>
              <a:rPr lang="en-US" sz="2400" dirty="0"/>
              <a:t>Once you click on the banner you will be redirected to a page that contains </a:t>
            </a:r>
            <a:r>
              <a:rPr lang="en-US" sz="2400" b="1" u="sng" dirty="0"/>
              <a:t>all</a:t>
            </a:r>
            <a:r>
              <a:rPr lang="en-US" sz="2400" dirty="0"/>
              <a:t> notifications for the organization.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60ED4B6-6FF3-4BF1-9EAF-17E24DF4DC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1" y="2443569"/>
            <a:ext cx="9831914" cy="439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171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351144"/>
            <a:ext cx="1100079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Step 4</a:t>
            </a:r>
          </a:p>
          <a:p>
            <a:r>
              <a:rPr lang="en-US" dirty="0"/>
              <a:t>Now it’s time to set up your filters. These filters will narrow down all notifications so that only filtered results will be displayed. </a:t>
            </a:r>
          </a:p>
          <a:p>
            <a:endParaRPr lang="en-US" dirty="0"/>
          </a:p>
          <a:p>
            <a:r>
              <a:rPr lang="en-US" dirty="0"/>
              <a:t>Here are the filters and their role:</a:t>
            </a:r>
          </a:p>
          <a:p>
            <a:endParaRPr lang="en-US" dirty="0"/>
          </a:p>
          <a:p>
            <a:r>
              <a:rPr lang="en-US" b="1" dirty="0"/>
              <a:t>New or Reviewed Documents</a:t>
            </a:r>
            <a:r>
              <a:rPr lang="en-US" dirty="0"/>
              <a:t>: Filters new or previously reviewed documents</a:t>
            </a:r>
          </a:p>
          <a:p>
            <a:endParaRPr lang="en-US" sz="900" dirty="0"/>
          </a:p>
          <a:p>
            <a:r>
              <a:rPr lang="en-US" b="1" dirty="0"/>
              <a:t>Days since Upload</a:t>
            </a:r>
            <a:r>
              <a:rPr lang="en-US" dirty="0"/>
              <a:t>: Shows only documents uploaded within X amount of busines days</a:t>
            </a:r>
          </a:p>
          <a:p>
            <a:endParaRPr lang="en-US" sz="900" dirty="0"/>
          </a:p>
          <a:p>
            <a:r>
              <a:rPr lang="en-US" b="1" dirty="0"/>
              <a:t>Date of Document Upload</a:t>
            </a:r>
            <a:r>
              <a:rPr lang="en-US" dirty="0"/>
              <a:t>: Allows you to select a specific date you wish to view</a:t>
            </a:r>
          </a:p>
          <a:p>
            <a:endParaRPr lang="en-US" sz="900" dirty="0"/>
          </a:p>
          <a:p>
            <a:r>
              <a:rPr lang="en-US" b="1" dirty="0"/>
              <a:t>Categories</a:t>
            </a:r>
            <a:r>
              <a:rPr lang="en-US" dirty="0"/>
              <a:t>: Appeal, Development, Due Process, General, Notification, Medical Records</a:t>
            </a:r>
          </a:p>
          <a:p>
            <a:endParaRPr lang="en-US" sz="900" dirty="0"/>
          </a:p>
          <a:p>
            <a:r>
              <a:rPr lang="en-US" b="1" dirty="0"/>
              <a:t>Descriptions</a:t>
            </a:r>
            <a:r>
              <a:rPr lang="en-US" dirty="0"/>
              <a:t>: Allows input of a specific document type as opposed to all in that category</a:t>
            </a:r>
          </a:p>
          <a:p>
            <a:endParaRPr lang="en-US" sz="900" dirty="0"/>
          </a:p>
          <a:p>
            <a:r>
              <a:rPr lang="en-US" b="1" dirty="0"/>
              <a:t>Local Station</a:t>
            </a:r>
            <a:r>
              <a:rPr lang="en-US" dirty="0"/>
              <a:t>: filters by all in your local station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Power of Attorney: </a:t>
            </a:r>
            <a:r>
              <a:rPr lang="en-US" dirty="0">
                <a:solidFill>
                  <a:srgbClr val="FF0000"/>
                </a:solidFill>
              </a:rPr>
              <a:t>If you have cross accreditation, you can choose which POA to view. Be sure to only view one POA at a time. </a:t>
            </a:r>
            <a:endParaRPr lang="en-US" sz="900" dirty="0"/>
          </a:p>
          <a:p>
            <a:r>
              <a:rPr lang="en-US" sz="1400" b="1" dirty="0"/>
              <a:t>Special note*</a:t>
            </a:r>
            <a:r>
              <a:rPr lang="en-US" sz="1400" dirty="0"/>
              <a:t> Claim station is the station the claim is being worked, whereas local station is the station associated with home address. </a:t>
            </a:r>
          </a:p>
          <a:p>
            <a:r>
              <a:rPr lang="en-US" sz="1400" b="1" dirty="0"/>
              <a:t>Special note* </a:t>
            </a:r>
            <a:r>
              <a:rPr lang="en-US" sz="1400" dirty="0"/>
              <a:t>You can choose to filter by viewing every document/description, category or both when you set up your filters.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5318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374573" y="1439280"/>
            <a:ext cx="412122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Step 4 continued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Once your filters are in place you will want to click “Save New Filter”.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33C8DE8-7EC5-4298-9440-52DD4CEF3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854" y="1305659"/>
            <a:ext cx="2743200" cy="5552341"/>
          </a:xfrm>
          <a:prstGeom prst="rect">
            <a:avLst/>
          </a:prstGeom>
        </p:spPr>
      </p:pic>
      <p:sp>
        <p:nvSpPr>
          <p:cNvPr id="3" name="Arrow: Down 2">
            <a:extLst>
              <a:ext uri="{FF2B5EF4-FFF2-40B4-BE49-F238E27FC236}">
                <a16:creationId xmlns:a16="http://schemas.microsoft.com/office/drawing/2014/main" id="{0D8F2E93-EFDB-4F0D-AB7D-B32EA7168AFA}"/>
              </a:ext>
            </a:extLst>
          </p:cNvPr>
          <p:cNvSpPr/>
          <p:nvPr/>
        </p:nvSpPr>
        <p:spPr>
          <a:xfrm>
            <a:off x="8016533" y="6045693"/>
            <a:ext cx="239697" cy="310657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4374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3180</TotalTime>
  <Words>905</Words>
  <Application>Microsoft Office PowerPoint</Application>
  <PresentationFormat>Widescreen</PresentationFormat>
  <Paragraphs>154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Custom Design</vt:lpstr>
      <vt:lpstr>Office Theme</vt:lpstr>
      <vt:lpstr>1_Custom Design</vt:lpstr>
      <vt:lpstr>PowerPoint Presentation</vt:lpstr>
      <vt:lpstr>VSO Notification Process Background </vt:lpstr>
      <vt:lpstr>The 6 Categories of notification</vt:lpstr>
      <vt:lpstr>The 6 Categories of notification continued…</vt:lpstr>
      <vt:lpstr>How does it work?</vt:lpstr>
      <vt:lpstr>How does it work?</vt:lpstr>
      <vt:lpstr>How does it work?</vt:lpstr>
      <vt:lpstr>How does it work?</vt:lpstr>
      <vt:lpstr>How does it work?</vt:lpstr>
      <vt:lpstr>How does it work?</vt:lpstr>
      <vt:lpstr>How does it work?</vt:lpstr>
      <vt:lpstr>How does it work?</vt:lpstr>
      <vt:lpstr>How does it work?</vt:lpstr>
      <vt:lpstr>How does it work?</vt:lpstr>
      <vt:lpstr>How does it work?</vt:lpstr>
      <vt:lpstr>PowerPoint Presentation</vt:lpstr>
      <vt:lpstr>All Description/ Document types and Categories</vt:lpstr>
      <vt:lpstr>All Description/ Document types and Categories</vt:lpstr>
      <vt:lpstr>All Description/ Document types and Categories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Christopher Macinkowicz</cp:lastModifiedBy>
  <cp:revision>268</cp:revision>
  <cp:lastPrinted>2021-11-03T16:11:13Z</cp:lastPrinted>
  <dcterms:created xsi:type="dcterms:W3CDTF">2018-09-13T15:53:27Z</dcterms:created>
  <dcterms:modified xsi:type="dcterms:W3CDTF">2021-11-03T16:11:20Z</dcterms:modified>
</cp:coreProperties>
</file>