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37" r:id="rId2"/>
    <p:sldMasterId id="2147483744" r:id="rId3"/>
  </p:sldMasterIdLst>
  <p:notesMasterIdLst>
    <p:notesMasterId r:id="rId32"/>
  </p:notesMasterIdLst>
  <p:handoutMasterIdLst>
    <p:handoutMasterId r:id="rId33"/>
  </p:handoutMasterIdLst>
  <p:sldIdLst>
    <p:sldId id="256" r:id="rId4"/>
    <p:sldId id="257" r:id="rId5"/>
    <p:sldId id="265" r:id="rId6"/>
    <p:sldId id="302" r:id="rId7"/>
    <p:sldId id="313" r:id="rId8"/>
    <p:sldId id="303" r:id="rId9"/>
    <p:sldId id="280" r:id="rId10"/>
    <p:sldId id="321" r:id="rId11"/>
    <p:sldId id="322" r:id="rId12"/>
    <p:sldId id="323" r:id="rId13"/>
    <p:sldId id="308" r:id="rId14"/>
    <p:sldId id="273" r:id="rId15"/>
    <p:sldId id="259" r:id="rId16"/>
    <p:sldId id="260" r:id="rId17"/>
    <p:sldId id="325" r:id="rId18"/>
    <p:sldId id="270" r:id="rId19"/>
    <p:sldId id="267" r:id="rId20"/>
    <p:sldId id="261" r:id="rId21"/>
    <p:sldId id="324" r:id="rId22"/>
    <p:sldId id="312" r:id="rId23"/>
    <p:sldId id="301" r:id="rId24"/>
    <p:sldId id="274" r:id="rId25"/>
    <p:sldId id="275" r:id="rId26"/>
    <p:sldId id="309" r:id="rId27"/>
    <p:sldId id="315" r:id="rId28"/>
    <p:sldId id="305" r:id="rId29"/>
    <p:sldId id="306" r:id="rId30"/>
    <p:sldId id="317" r:id="rId31"/>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acinkowicz" initials="CM" lastIdx="32" clrIdx="0">
    <p:extLst>
      <p:ext uri="{19B8F6BF-5375-455C-9EA6-DF929625EA0E}">
        <p15:presenceInfo xmlns:p15="http://schemas.microsoft.com/office/powerpoint/2012/main" userId="S::CMacinkowicz@vfw.org::0d70cd78-d19b-4f87-8c72-6e08ee5e17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82139" autoAdjust="0"/>
  </p:normalViewPr>
  <p:slideViewPr>
    <p:cSldViewPr>
      <p:cViewPr varScale="1">
        <p:scale>
          <a:sx n="90" d="100"/>
          <a:sy n="90" d="100"/>
        </p:scale>
        <p:origin x="12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62294" cy="466913"/>
          </a:xfrm>
          <a:prstGeom prst="rect">
            <a:avLst/>
          </a:prstGeom>
        </p:spPr>
        <p:txBody>
          <a:bodyPr vert="horz" lIns="93287" tIns="46643" rIns="93287" bIns="46643" rtlCol="0"/>
          <a:lstStyle>
            <a:lvl1pPr algn="l">
              <a:defRPr sz="1200"/>
            </a:lvl1pPr>
          </a:lstStyle>
          <a:p>
            <a:pPr>
              <a:defRPr/>
            </a:pPr>
            <a:r>
              <a:rPr lang="en-US" sz="1600" dirty="0">
                <a:latin typeface="Times New Roman" panose="02020603050405020304" pitchFamily="18" charset="0"/>
                <a:cs typeface="Times New Roman" panose="02020603050405020304" pitchFamily="18" charset="0"/>
              </a:rPr>
              <a:t>Conducting an Interview – Orto </a:t>
            </a:r>
          </a:p>
        </p:txBody>
      </p:sp>
      <p:sp>
        <p:nvSpPr>
          <p:cNvPr id="4" name="Footer Placeholder 3"/>
          <p:cNvSpPr>
            <a:spLocks noGrp="1"/>
          </p:cNvSpPr>
          <p:nvPr>
            <p:ph type="ftr" sz="quarter" idx="2"/>
          </p:nvPr>
        </p:nvSpPr>
        <p:spPr>
          <a:xfrm>
            <a:off x="-6961" y="8918706"/>
            <a:ext cx="3431964" cy="387219"/>
          </a:xfrm>
          <a:prstGeom prst="rect">
            <a:avLst/>
          </a:prstGeom>
        </p:spPr>
        <p:txBody>
          <a:bodyPr vert="horz" lIns="93287" tIns="46643" rIns="93287" bIns="46643" rtlCol="0" anchor="b"/>
          <a:lstStyle>
            <a:lvl1pPr algn="l">
              <a:defRPr sz="1200"/>
            </a:lvl1pPr>
          </a:lstStyle>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endParaRPr lang="en-US" sz="1600" dirty="0">
              <a:latin typeface="Times New Roman" panose="02020603050405020304" pitchFamily="18" charset="0"/>
              <a:cs typeface="Times New Roman" panose="02020603050405020304" pitchFamily="18" charset="0"/>
            </a:endParaRPr>
          </a:p>
          <a:p>
            <a:pPr>
              <a:defRPr/>
            </a:pPr>
            <a:r>
              <a:rPr lang="en-US" sz="1600" dirty="0">
                <a:latin typeface="Times New Roman" panose="02020603050405020304" pitchFamily="18" charset="0"/>
                <a:cs typeface="Times New Roman" panose="02020603050405020304" pitchFamily="18" charset="0"/>
              </a:rPr>
              <a:t>Conducting an Interview – Orto </a:t>
            </a:r>
          </a:p>
          <a:p>
            <a:endParaRPr lang="en-US" dirty="0"/>
          </a:p>
        </p:txBody>
      </p:sp>
      <p:sp>
        <p:nvSpPr>
          <p:cNvPr id="5" name="Slide Number Placeholder 4"/>
          <p:cNvSpPr>
            <a:spLocks noGrp="1"/>
          </p:cNvSpPr>
          <p:nvPr>
            <p:ph type="sldNum" sz="quarter" idx="3"/>
          </p:nvPr>
        </p:nvSpPr>
        <p:spPr>
          <a:xfrm>
            <a:off x="3976334" y="8839015"/>
            <a:ext cx="3041967" cy="466912"/>
          </a:xfrm>
          <a:prstGeom prst="rect">
            <a:avLst/>
          </a:prstGeom>
        </p:spPr>
        <p:txBody>
          <a:bodyPr vert="horz" lIns="93287" tIns="46643" rIns="93287" bIns="46643" rtlCol="0" anchor="b"/>
          <a:lstStyle>
            <a:lvl1pPr algn="r">
              <a:defRPr sz="1200"/>
            </a:lvl1pPr>
          </a:lstStyle>
          <a:p>
            <a:fld id="{BE473D93-F807-44F8-9512-C7C3CE3912D7}" type="slidenum">
              <a:rPr lang="en-US" sz="1600">
                <a:latin typeface="Times New Roman" panose="02020603050405020304" pitchFamily="18" charset="0"/>
                <a:cs typeface="Times New Roman" panose="02020603050405020304" pitchFamily="18" charset="0"/>
              </a:rPr>
              <a:t>‹#›</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968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3287" tIns="46643" rIns="93287" bIns="4664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6334" y="0"/>
            <a:ext cx="3041967" cy="466913"/>
          </a:xfrm>
          <a:prstGeom prst="rect">
            <a:avLst/>
          </a:prstGeom>
        </p:spPr>
        <p:txBody>
          <a:bodyPr vert="horz" lIns="93287" tIns="46643" rIns="93287" bIns="46643" rtlCol="0"/>
          <a:lstStyle>
            <a:lvl1pPr algn="r" eaLnBrk="1" fontAlgn="auto" hangingPunct="1">
              <a:spcBef>
                <a:spcPts val="0"/>
              </a:spcBef>
              <a:spcAft>
                <a:spcPts val="0"/>
              </a:spcAft>
              <a:defRPr sz="1200">
                <a:latin typeface="+mn-lt"/>
              </a:defRPr>
            </a:lvl1pPr>
          </a:lstStyle>
          <a:p>
            <a:pPr>
              <a:defRPr/>
            </a:pPr>
            <a:fld id="{D9F63898-68A1-4FC4-9CCF-837494FEB83E}" type="datetimeFigureOut">
              <a:rPr lang="en-US"/>
              <a:pPr>
                <a:defRPr/>
              </a:pPr>
              <a:t>12/15/2021</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3" rIns="93287" bIns="46643" rtlCol="0" anchor="ctr"/>
          <a:lstStyle/>
          <a:p>
            <a:pPr lvl="0"/>
            <a:endParaRPr lang="en-US" noProof="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3" rIns="93287" bIns="4664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9015"/>
            <a:ext cx="3041967" cy="466912"/>
          </a:xfrm>
          <a:prstGeom prst="rect">
            <a:avLst/>
          </a:prstGeom>
        </p:spPr>
        <p:txBody>
          <a:bodyPr vert="horz" lIns="93287" tIns="46643" rIns="93287" bIns="46643" rtlCol="0" anchor="b"/>
          <a:lstStyle>
            <a:lvl1pPr algn="l" eaLnBrk="1" fontAlgn="auto" hangingPunct="1">
              <a:spcBef>
                <a:spcPts val="0"/>
              </a:spcBef>
              <a:spcAft>
                <a:spcPts val="0"/>
              </a:spcAft>
              <a:defRPr sz="1200">
                <a:latin typeface="+mn-lt"/>
              </a:defRPr>
            </a:lvl1pPr>
          </a:lstStyle>
          <a:p>
            <a:pPr>
              <a:defRPr/>
            </a:pPr>
            <a:r>
              <a:rPr lang="en-US"/>
              <a:t>Conducting an Interview, Gerardo Vargas </a:t>
            </a:r>
          </a:p>
        </p:txBody>
      </p:sp>
      <p:sp>
        <p:nvSpPr>
          <p:cNvPr id="7" name="Slide Number Placeholder 6"/>
          <p:cNvSpPr>
            <a:spLocks noGrp="1"/>
          </p:cNvSpPr>
          <p:nvPr>
            <p:ph type="sldNum" sz="quarter" idx="5"/>
          </p:nvPr>
        </p:nvSpPr>
        <p:spPr>
          <a:xfrm>
            <a:off x="3976334" y="8839015"/>
            <a:ext cx="3041967" cy="466912"/>
          </a:xfrm>
          <a:prstGeom prst="rect">
            <a:avLst/>
          </a:prstGeom>
        </p:spPr>
        <p:txBody>
          <a:bodyPr vert="horz" wrap="square" lIns="93287" tIns="46643" rIns="93287" bIns="4664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60C0F7B-012E-4AEC-8150-8AA674CADB07}" type="slidenum">
              <a:rPr lang="en-US" altLang="en-US"/>
              <a:pPr>
                <a:defRPr/>
              </a:pPr>
              <a:t>‹#›</a:t>
            </a:fld>
            <a:endParaRPr lang="en-US" altLang="en-US"/>
          </a:p>
        </p:txBody>
      </p:sp>
    </p:spTree>
    <p:extLst>
      <p:ext uri="{BB962C8B-B14F-4D97-AF65-F5344CB8AC3E}">
        <p14:creationId xmlns:p14="http://schemas.microsoft.com/office/powerpoint/2010/main" val="119872959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42557E19-41A9-4F1B-B4B5-19E1C55194E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58575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display screen away from</a:t>
            </a:r>
            <a:r>
              <a:rPr lang="en-US" altLang="en-US" baseline="0" dirty="0"/>
              <a:t>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407214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hold all calls, veterans deserve all your attention</a:t>
            </a:r>
          </a:p>
          <a:p>
            <a:pPr defTabSz="914034">
              <a:defRPr/>
            </a:pPr>
            <a:r>
              <a:rPr lang="en-US" dirty="0"/>
              <a:t>Do not have people walk in and out of your office while conducting interview. </a:t>
            </a:r>
            <a:r>
              <a:rPr lang="en-US" dirty="0">
                <a:solidFill>
                  <a:srgbClr val="FF0000"/>
                </a:solidFill>
              </a:rPr>
              <a:t>PRIVACY</a:t>
            </a:r>
            <a:r>
              <a:rPr lang="en-US" dirty="0"/>
              <a:t> is critical when interviewing. You do not know what they have been through.</a:t>
            </a:r>
          </a:p>
          <a:p>
            <a:endParaRPr lang="en-US" altLang="en-US" dirty="0"/>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023143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Survivors, reductions:</a:t>
            </a:r>
            <a:r>
              <a:rPr lang="en-US" altLang="en-US" baseline="0" dirty="0"/>
              <a:t> this is not going to be as cheery of a visit. Pay attention to your body language – psyche yourself up for the interview. Veteran’s privacy is paramount - lead to interview space before discussing sensitive topics </a:t>
            </a:r>
          </a:p>
          <a:p>
            <a:endParaRPr lang="en-US" altLang="en-US" baseline="0"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795E52E5-7946-47CC-848F-405797CED6DD}"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41141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034">
              <a:defRPr/>
            </a:pPr>
            <a:r>
              <a:rPr lang="en-US" altLang="en-US" dirty="0"/>
              <a:t>If the</a:t>
            </a:r>
            <a:r>
              <a:rPr lang="en-US" altLang="en-US" baseline="0" dirty="0"/>
              <a:t> claimant has brought another person in, explain the process and try to read if you need time with just the veteran.</a:t>
            </a:r>
            <a:endParaRPr lang="en-US" altLang="en-US" dirty="0"/>
          </a:p>
          <a:p>
            <a:r>
              <a:rPr lang="en-US" altLang="en-US" dirty="0"/>
              <a:t>Determine the issue(s) to be raised</a:t>
            </a:r>
          </a:p>
          <a:p>
            <a:pPr eaLnBrk="1" hangingPunct="1"/>
            <a:r>
              <a:rPr lang="en-US" altLang="en-US" dirty="0"/>
              <a:t>Discuss what benefits are available</a:t>
            </a:r>
          </a:p>
          <a:p>
            <a:pPr eaLnBrk="1" hangingPunct="1"/>
            <a:endParaRPr lang="en-US" altLang="en-US" dirty="0"/>
          </a:p>
          <a:p>
            <a:endParaRPr lang="en-US" altLang="en-US" dirty="0"/>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EC610ADA-6914-4369-8A81-C13E8FADE23E}"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3315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a:t>
            </a:r>
          </a:p>
          <a:p>
            <a:r>
              <a:rPr lang="en-US" altLang="en-US" dirty="0"/>
              <a:t>Stress importance of communication added in system.</a:t>
            </a:r>
          </a:p>
          <a:p>
            <a:r>
              <a:rPr lang="en-US" altLang="en-US" dirty="0"/>
              <a:t>If the veteran is represented by another agency, direct them to that agency unless they have a legitimate reason to switch representation.</a:t>
            </a:r>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FC0A1DAF-68CA-4FB1-B702-2CE2D7376219}"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06875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a:t>
            </a:r>
          </a:p>
          <a:p>
            <a:r>
              <a:rPr lang="en-US" altLang="en-US" dirty="0"/>
              <a:t>Stress importance of communication added in system.</a:t>
            </a:r>
          </a:p>
          <a:p>
            <a:r>
              <a:rPr lang="en-US" altLang="en-US" dirty="0"/>
              <a:t>If the veteran is represented by another agency, direct them to that agency unless they have a legitimate reason to switch representation.</a:t>
            </a:r>
          </a:p>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FC0A1DAF-68CA-4FB1-B702-2CE2D7376219}"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860142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912" indent="-174912">
              <a:buFontTx/>
              <a:buChar char="•"/>
            </a:pPr>
            <a:r>
              <a:rPr lang="en-US" altLang="en-US"/>
              <a:t>Use proper language that will not be taken inappropriately. Avoid using slang words. </a:t>
            </a:r>
          </a:p>
          <a:p>
            <a:pPr marL="174912" indent="-174912">
              <a:buFontTx/>
              <a:buChar char="•"/>
            </a:pPr>
            <a:r>
              <a:rPr lang="en-US" altLang="en-US"/>
              <a:t>You are here to assist people. Respect every individual, do not talk down to people.</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55843977-9B4F-4C33-9318-92DA5A9F2842}"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10294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if necessary ask veteran to clarify point. This will inform person that active listening is occurring.</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C7BD2C8A-F3FB-40B8-8F51-8BF3C28265DF}"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413445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learn to select which type of questions are to be asked depending on the topic, situation and time restriction.</a:t>
            </a:r>
          </a:p>
          <a:p>
            <a:endParaRPr lang="en-US" altLang="en-US" dirty="0"/>
          </a:p>
          <a:p>
            <a:r>
              <a:rPr lang="en-US" altLang="en-US" dirty="0"/>
              <a:t>*emphasize that types of questions are important for hearings too… will be taught later in week.</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The type of person also dictates the type of question along with topic situation and time</a:t>
            </a:r>
            <a:endParaRPr lang="en-US" sz="1800" dirty="0">
              <a:effectLst/>
              <a:latin typeface="Arial" panose="020B0604020202020204" pitchFamily="34" charset="0"/>
            </a:endParaRPr>
          </a:p>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33D8D81F-F9EF-4639-92F0-A0EA93D08F4E}"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36157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learn to select which type of questions are to be asked depending on the topic, situation and time restriction.</a:t>
            </a:r>
          </a:p>
          <a:p>
            <a:endParaRPr lang="en-US" altLang="en-US" dirty="0"/>
          </a:p>
          <a:p>
            <a:r>
              <a:rPr lang="en-US" altLang="en-US" dirty="0"/>
              <a:t>*emphasize that types of questions are important for hearings too… will be taught later in week.</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The type of person also dictates the type of question along with topic situation and time</a:t>
            </a:r>
            <a:endParaRPr lang="en-US" sz="1800" dirty="0">
              <a:effectLst/>
              <a:latin typeface="Arial" panose="020B0604020202020204" pitchFamily="34" charset="0"/>
            </a:endParaRPr>
          </a:p>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33D8D81F-F9EF-4639-92F0-A0EA93D08F4E}"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69144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777CF695-B3AA-4E65-ACB7-E00627519FE2}"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432681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034">
              <a:defRPr/>
            </a:pPr>
            <a:r>
              <a:rPr lang="en-US" altLang="en-US" dirty="0"/>
              <a:t>Repeated questions without context can seem like you are interrogating </a:t>
            </a:r>
          </a:p>
          <a:p>
            <a:pPr eaLnBrk="1" hangingPunct="1"/>
            <a:r>
              <a:rPr lang="en-US" altLang="en-US" dirty="0"/>
              <a:t>Conversational cues clue you in to needs not previously</a:t>
            </a:r>
            <a:r>
              <a:rPr lang="en-US" altLang="en-US" baseline="0" dirty="0"/>
              <a:t> mentioned – VA home loan guaranty, DEA/dependency</a:t>
            </a:r>
            <a:endParaRPr lang="en-US" altLang="en-US" dirty="0"/>
          </a:p>
          <a:p>
            <a:pPr>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8F8DD5ED-D93F-42D4-BA76-90810F94D573}"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889674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Would</a:t>
            </a:r>
            <a:r>
              <a:rPr lang="en-US" altLang="en-US" baseline="0"/>
              <a:t> not start with mental health, but may not want to save for the end so you’re not pressed on time. </a:t>
            </a: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55843977-9B4F-4C33-9318-92DA5A9F2842}"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80232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912" indent="-174912">
              <a:buFontTx/>
              <a:buChar char="•"/>
            </a:pPr>
            <a:r>
              <a:rPr lang="en-US" altLang="en-US" dirty="0"/>
              <a:t>Don’t be late. Respect people’s time. If another appointment will run into someone else’s time schedule current appointment for a follow up or at least go inform your client waiting of your delay.</a:t>
            </a:r>
          </a:p>
          <a:p>
            <a:pPr marL="174912" indent="-174912">
              <a:buFontTx/>
              <a:buChar char="•"/>
            </a:pPr>
            <a:r>
              <a:rPr lang="en-US" altLang="en-US" dirty="0"/>
              <a:t>Keep conversations on topic. </a:t>
            </a:r>
          </a:p>
          <a:p>
            <a:pPr marL="174912" indent="-174912">
              <a:buFontTx/>
              <a:buChar char="•"/>
            </a:pPr>
            <a:r>
              <a:rPr lang="en-US" altLang="en-US" dirty="0"/>
              <a:t>Address people with proper respect. Treat people as you would like to be treated.</a:t>
            </a:r>
          </a:p>
          <a:p>
            <a:pPr marL="174912" indent="-174912">
              <a:buFontTx/>
              <a:buChar char="•"/>
            </a:pPr>
            <a:r>
              <a:rPr lang="en-US" altLang="en-US" dirty="0"/>
              <a:t>Don’t lie, only provide factual information. You are not expected to know every regulation, but you should know how to gather the correct information (network).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0A6514F7-ECA4-4CBB-BB03-F53F0CEA798F}"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833772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912" indent="-174912">
              <a:buFont typeface="Arial" panose="020B0604020202020204" pitchFamily="34" charset="0"/>
              <a:buChar char="•"/>
              <a:defRPr/>
            </a:pPr>
            <a:r>
              <a:rPr lang="en-US" dirty="0"/>
              <a:t>Provide tissues, offer</a:t>
            </a:r>
            <a:r>
              <a:rPr lang="en-US" baseline="0" dirty="0"/>
              <a:t> a break/water/coffee, acknowledge painful feelings, take some time to print some documents etc. that do not involve client input</a:t>
            </a:r>
            <a:endParaRPr lang="en-US" dirty="0"/>
          </a:p>
          <a:p>
            <a:pPr marL="174912" indent="-174912">
              <a:buFont typeface="Arial" panose="020B0604020202020204" pitchFamily="34" charset="0"/>
              <a:buChar char="•"/>
              <a:defRPr/>
            </a:pPr>
            <a:r>
              <a:rPr lang="en-US" dirty="0"/>
              <a:t>Do not lead people to believe they are entitled to benefits that you are positive they do not qualify for, but if they insist, file as long as claim is not fraudulent. Ask if there is anything else you can assist with.</a:t>
            </a:r>
          </a:p>
          <a:p>
            <a:pPr marL="174912" indent="-174912">
              <a:buFont typeface="Arial" panose="020B0604020202020204" pitchFamily="34" charset="0"/>
              <a:buChar char="•"/>
              <a:defRPr/>
            </a:pPr>
            <a:r>
              <a:rPr lang="en-US" dirty="0"/>
              <a:t>Thank them</a:t>
            </a:r>
            <a:r>
              <a:rPr lang="en-US" baseline="0" dirty="0"/>
              <a:t> for the detail, r</a:t>
            </a:r>
            <a:r>
              <a:rPr lang="en-US" dirty="0"/>
              <a:t>emind them that you do</a:t>
            </a:r>
            <a:r>
              <a:rPr lang="en-US" baseline="0" dirty="0"/>
              <a:t> need to get through some more paperwork – if they are describing a personal story such as stressors, do not interrupt. Wait for a break and empathize. Let them know they will likely need to discuss this in the C&amp;P exam – offer referral to GWOT/MST coordinator/VA health care if they are in the building.</a:t>
            </a:r>
          </a:p>
          <a:p>
            <a:pPr marL="174912" indent="-174912" defTabSz="914034">
              <a:buFont typeface="Arial" panose="020B0604020202020204" pitchFamily="34" charset="0"/>
              <a:buChar char="•"/>
              <a:defRPr/>
            </a:pPr>
            <a:r>
              <a:rPr lang="en-US" dirty="0"/>
              <a:t>Let them know you’ll need some</a:t>
            </a:r>
            <a:r>
              <a:rPr lang="en-US" baseline="0" dirty="0"/>
              <a:t> time to research the issue, ask your supervisor or others for assistance or where to refer. </a:t>
            </a:r>
          </a:p>
          <a:p>
            <a:pPr marL="174912" indent="-174912">
              <a:buFont typeface="Arial" panose="020B0604020202020204" pitchFamily="34" charset="0"/>
              <a:buChar char="•"/>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8F8DD5ED-D93F-42D4-BA76-90810F94D573}"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844336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Ask</a:t>
            </a:r>
            <a:r>
              <a:rPr lang="en-US" baseline="0" dirty="0"/>
              <a:t> for assistance from supervisor/NVS – we first refer complaints to DSO. </a:t>
            </a: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8F8DD5ED-D93F-42D4-BA76-90810F94D573}"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78094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US" b="1"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224092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Always suggest the client follow up with</a:t>
            </a:r>
            <a:r>
              <a:rPr lang="en-US" baseline="0" dirty="0"/>
              <a:t> you, they have the most at stake</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3661665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Non-verbal</a:t>
            </a:r>
            <a:r>
              <a:rPr lang="en-US" baseline="0" dirty="0"/>
              <a:t> body language to let them know interview is over – stand up, raise/lower pitch of voice, give office contact information</a:t>
            </a:r>
            <a:endParaRPr 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D227460A-9406-4BCD-ABE6-8CCDBDF2C98F}" type="slidenum">
              <a:rPr lang="en-US" altLang="en-US" smtClean="0">
                <a:latin typeface="Calibri" panose="020F0502020204030204" pitchFamily="34" charset="0"/>
              </a:rPr>
              <a:pPr/>
              <a:t>27</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60317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Veterans may not know what they need until they talk to a representative: Appeal, Initial Claim, DIC, Health Care enrollment </a:t>
            </a:r>
            <a:r>
              <a:rPr lang="en-US" altLang="en-US" dirty="0" err="1"/>
              <a:t>etc</a:t>
            </a: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E5A80149-DE51-4071-91F2-C93FE8DE46BE}"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243527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Types of interviews:</a:t>
            </a:r>
          </a:p>
          <a:p>
            <a:r>
              <a:rPr lang="en-US" altLang="en-US" dirty="0"/>
              <a:t>Job Interview, Journalistic/Talk show, Police questioning, Medical appointments</a:t>
            </a:r>
          </a:p>
          <a:p>
            <a:endParaRPr lang="en-US" altLang="en-US" dirty="0"/>
          </a:p>
          <a:p>
            <a:r>
              <a:rPr lang="en-US" altLang="en-US" dirty="0"/>
              <a:t>Intake interview is the most common.</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71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777CF695-B3AA-4E65-ACB7-E00627519FE2}"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894959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Possible items – Forms, references, contact numbers for agencies to get additional evidence or financials, </a:t>
            </a:r>
            <a:r>
              <a:rPr lang="en-US" altLang="en-US" dirty="0" err="1"/>
              <a:t>etc</a:t>
            </a:r>
            <a:endParaRPr lang="en-US" altLang="en-US" dirty="0"/>
          </a:p>
          <a:p>
            <a:endParaRPr lang="en-US" altLang="en-US" dirty="0"/>
          </a:p>
          <a:p>
            <a:r>
              <a:rPr lang="en-US" altLang="en-US" dirty="0"/>
              <a:t>Prior to arrival – Log into needed systems and ensure connectivity, Familiarize yourself with claim and veteran details, Protect PII </a:t>
            </a:r>
          </a:p>
          <a:p>
            <a:endParaRPr lang="en-US" altLang="en-US" dirty="0"/>
          </a:p>
          <a:p>
            <a:endParaRPr lang="en-US" altLang="en-US" dirty="0"/>
          </a:p>
          <a:p>
            <a:r>
              <a:rPr lang="en-US" altLang="en-US" dirty="0"/>
              <a:t>Update </a:t>
            </a:r>
            <a:r>
              <a:rPr lang="en-US" altLang="en-US" dirty="0" err="1"/>
              <a:t>VetraSpec</a:t>
            </a:r>
            <a:r>
              <a:rPr lang="en-US" altLang="en-US" dirty="0"/>
              <a:t> with any 21-22 info or other updates </a:t>
            </a:r>
          </a:p>
          <a:p>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EC610ADA-6914-4369-8A81-C13E8FADE23E}"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a:t>Conducting an Interview, Gerardo Vargas </a:t>
            </a:r>
          </a:p>
        </p:txBody>
      </p:sp>
    </p:spTree>
    <p:extLst>
      <p:ext uri="{BB962C8B-B14F-4D97-AF65-F5344CB8AC3E}">
        <p14:creationId xmlns:p14="http://schemas.microsoft.com/office/powerpoint/2010/main" val="177765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items to bring – DD214, Wedding/Divorce certificates, Dependent SSNs </a:t>
            </a:r>
            <a:r>
              <a:rPr lang="en-US" altLang="en-US" dirty="0" err="1"/>
              <a:t>etc</a:t>
            </a:r>
            <a:endParaRPr lang="en-US" altLang="en-US" dirty="0"/>
          </a:p>
          <a:p>
            <a:endParaRPr lang="en-US" altLang="en-US" dirty="0"/>
          </a:p>
          <a:p>
            <a:r>
              <a:rPr lang="en-US" altLang="en-US" dirty="0"/>
              <a:t>Referral – How they were referred will also indicate what the veteran needs, whether it be via friends, Vet Center, Shelter or other sources</a:t>
            </a:r>
          </a:p>
          <a:p>
            <a:endParaRPr lang="en-US" altLang="en-US" dirty="0"/>
          </a:p>
          <a:p>
            <a:r>
              <a:rPr lang="en-US" altLang="en-US" dirty="0"/>
              <a:t>Set expectations before meeting with the veteran, Security requirements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420218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display screen away from</a:t>
            </a:r>
            <a:r>
              <a:rPr lang="en-US" altLang="en-US" baseline="0" dirty="0"/>
              <a:t>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2366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display screen away from</a:t>
            </a:r>
            <a:r>
              <a:rPr lang="en-US" altLang="en-US" baseline="0" dirty="0"/>
              <a:t>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395234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719138" y="1163638"/>
            <a:ext cx="5581650"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Turn display screen away from</a:t>
            </a:r>
            <a:r>
              <a:rPr lang="en-US" altLang="en-US" baseline="0" dirty="0"/>
              <a:t> client if possible</a:t>
            </a:r>
            <a:endParaRPr lang="en-US" altLang="en-US" dirty="0"/>
          </a:p>
          <a:p>
            <a:r>
              <a:rPr lang="en-US" altLang="en-US" dirty="0"/>
              <a:t>Anticipate potential situations – bathroom, food, exits</a:t>
            </a:r>
          </a:p>
        </p:txBody>
      </p:sp>
      <p:sp>
        <p:nvSpPr>
          <p:cNvPr id="4" name="Footer Placeholder 3"/>
          <p:cNvSpPr>
            <a:spLocks noGrp="1"/>
          </p:cNvSpPr>
          <p:nvPr>
            <p:ph type="ftr" sz="quarter" idx="4"/>
          </p:nvPr>
        </p:nvSpPr>
        <p:spPr/>
        <p:txBody>
          <a:bodyPr/>
          <a:lstStyle/>
          <a:p>
            <a:pPr>
              <a:defRPr/>
            </a:pPr>
            <a:r>
              <a:rPr lang="en-US"/>
              <a:t>Conducting an Interview, Gerardo Vargas </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57952" indent="-291519">
              <a:defRPr>
                <a:solidFill>
                  <a:schemeClr val="tx1"/>
                </a:solidFill>
                <a:latin typeface="Tw Cen MT" panose="020B0602020104020603" pitchFamily="34" charset="0"/>
              </a:defRPr>
            </a:lvl2pPr>
            <a:lvl3pPr marL="1166079" indent="-233216">
              <a:defRPr>
                <a:solidFill>
                  <a:schemeClr val="tx1"/>
                </a:solidFill>
                <a:latin typeface="Tw Cen MT" panose="020B0602020104020603" pitchFamily="34" charset="0"/>
              </a:defRPr>
            </a:lvl3pPr>
            <a:lvl4pPr marL="1632511" indent="-233216">
              <a:defRPr>
                <a:solidFill>
                  <a:schemeClr val="tx1"/>
                </a:solidFill>
                <a:latin typeface="Tw Cen MT" panose="020B0602020104020603" pitchFamily="34" charset="0"/>
              </a:defRPr>
            </a:lvl4pPr>
            <a:lvl5pPr marL="2098942" indent="-233216">
              <a:defRPr>
                <a:solidFill>
                  <a:schemeClr val="tx1"/>
                </a:solidFill>
                <a:latin typeface="Tw Cen MT" panose="020B0602020104020603" pitchFamily="34" charset="0"/>
              </a:defRPr>
            </a:lvl5pPr>
            <a:lvl6pPr marL="2565374" indent="-233216" eaLnBrk="0" fontAlgn="base" hangingPunct="0">
              <a:spcBef>
                <a:spcPct val="0"/>
              </a:spcBef>
              <a:spcAft>
                <a:spcPct val="0"/>
              </a:spcAft>
              <a:defRPr>
                <a:solidFill>
                  <a:schemeClr val="tx1"/>
                </a:solidFill>
                <a:latin typeface="Tw Cen MT" panose="020B0602020104020603" pitchFamily="34" charset="0"/>
              </a:defRPr>
            </a:lvl6pPr>
            <a:lvl7pPr marL="3031806" indent="-233216" eaLnBrk="0" fontAlgn="base" hangingPunct="0">
              <a:spcBef>
                <a:spcPct val="0"/>
              </a:spcBef>
              <a:spcAft>
                <a:spcPct val="0"/>
              </a:spcAft>
              <a:defRPr>
                <a:solidFill>
                  <a:schemeClr val="tx1"/>
                </a:solidFill>
                <a:latin typeface="Tw Cen MT" panose="020B0602020104020603" pitchFamily="34" charset="0"/>
              </a:defRPr>
            </a:lvl7pPr>
            <a:lvl8pPr marL="3498237" indent="-233216" eaLnBrk="0" fontAlgn="base" hangingPunct="0">
              <a:spcBef>
                <a:spcPct val="0"/>
              </a:spcBef>
              <a:spcAft>
                <a:spcPct val="0"/>
              </a:spcAft>
              <a:defRPr>
                <a:solidFill>
                  <a:schemeClr val="tx1"/>
                </a:solidFill>
                <a:latin typeface="Tw Cen MT" panose="020B0602020104020603" pitchFamily="34" charset="0"/>
              </a:defRPr>
            </a:lvl8pPr>
            <a:lvl9pPr marL="3964669" indent="-233216" eaLnBrk="0" fontAlgn="base" hangingPunct="0">
              <a:spcBef>
                <a:spcPct val="0"/>
              </a:spcBef>
              <a:spcAft>
                <a:spcPct val="0"/>
              </a:spcAft>
              <a:defRPr>
                <a:solidFill>
                  <a:schemeClr val="tx1"/>
                </a:solidFill>
                <a:latin typeface="Tw Cen MT" panose="020B0602020104020603" pitchFamily="34" charset="0"/>
              </a:defRPr>
            </a:lvl9pPr>
          </a:lstStyle>
          <a:p>
            <a:fld id="{5B0E9BC9-AB1D-42BA-8455-00A04DCE9EE2}"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06984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3573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BBCC865-D2F2-416C-B1D1-0C9344A06D9D}" type="datetime1">
              <a:rPr lang="en-US" smtClean="0"/>
              <a:t>12/15/2021</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6" name="Slide Number Placeholder 5"/>
          <p:cNvSpPr>
            <a:spLocks noGrp="1"/>
          </p:cNvSpPr>
          <p:nvPr>
            <p:ph type="sldNum" sz="quarter" idx="12"/>
          </p:nvPr>
        </p:nvSpPr>
        <p:spPr/>
        <p:txBody>
          <a:bodyPr/>
          <a:lstStyle/>
          <a:p>
            <a:pPr>
              <a:defRPr/>
            </a:pPr>
            <a:fld id="{4DA1A7F7-0943-4437-B96F-9BB1ED6C6DA4}" type="slidenum">
              <a:rPr lang="en-US" altLang="en-US" smtClean="0"/>
              <a:pPr>
                <a:defRPr/>
              </a:pPr>
              <a:t>‹#›</a:t>
            </a:fld>
            <a:endParaRPr lang="en-US" altLang="en-US" dirty="0"/>
          </a:p>
        </p:txBody>
      </p:sp>
    </p:spTree>
    <p:extLst>
      <p:ext uri="{BB962C8B-B14F-4D97-AF65-F5344CB8AC3E}">
        <p14:creationId xmlns:p14="http://schemas.microsoft.com/office/powerpoint/2010/main" val="15560576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9078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00789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02633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49556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BBCC865-D2F2-416C-B1D1-0C9344A06D9D}" type="datetime1">
              <a:rPr lang="en-US" smtClean="0"/>
              <a:t>12/15/2021</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6" name="Slide Number Placeholder 5"/>
          <p:cNvSpPr>
            <a:spLocks noGrp="1"/>
          </p:cNvSpPr>
          <p:nvPr>
            <p:ph type="sldNum" sz="quarter" idx="12"/>
          </p:nvPr>
        </p:nvSpPr>
        <p:spPr/>
        <p:txBody>
          <a:bodyPr/>
          <a:lstStyle/>
          <a:p>
            <a:pPr>
              <a:defRPr/>
            </a:pPr>
            <a:fld id="{4DA1A7F7-0943-4437-B96F-9BB1ED6C6DA4}" type="slidenum">
              <a:rPr lang="en-US" altLang="en-US" smtClean="0"/>
              <a:pPr>
                <a:defRPr/>
              </a:pPr>
              <a:t>‹#›</a:t>
            </a:fld>
            <a:endParaRPr lang="en-US" altLang="en-US" dirty="0"/>
          </a:p>
        </p:txBody>
      </p:sp>
    </p:spTree>
    <p:extLst>
      <p:ext uri="{BB962C8B-B14F-4D97-AF65-F5344CB8AC3E}">
        <p14:creationId xmlns:p14="http://schemas.microsoft.com/office/powerpoint/2010/main" val="38753493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96C426-9552-408B-948E-C2F209D377FA}" type="datetime1">
              <a:rPr lang="en-US" smtClean="0"/>
              <a:t>12/15/2021</a:t>
            </a:fld>
            <a:endParaRPr lang="en-US"/>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52ECF18F-89E1-4E3B-93F8-1CDB8E91565A}" type="slidenum">
              <a:rPr lang="en-US" altLang="en-US" smtClean="0"/>
              <a:pPr>
                <a:defRPr/>
              </a:pPr>
              <a:t>‹#›</a:t>
            </a:fld>
            <a:endParaRPr lang="en-US" altLang="en-US" dirty="0"/>
          </a:p>
        </p:txBody>
      </p:sp>
    </p:spTree>
    <p:extLst>
      <p:ext uri="{BB962C8B-B14F-4D97-AF65-F5344CB8AC3E}">
        <p14:creationId xmlns:p14="http://schemas.microsoft.com/office/powerpoint/2010/main" val="350148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5825C2F4-6160-4581-8C03-94BF2B6C4674}" type="datetime1">
              <a:rPr lang="en-US" smtClean="0"/>
              <a:t>12/15/2021</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r>
              <a:rPr lang="en-US"/>
              <a:t>The Hearing Process Phase I January 2018</a:t>
            </a:r>
          </a:p>
        </p:txBody>
      </p:sp>
      <p:sp>
        <p:nvSpPr>
          <p:cNvPr id="7" name="Slide Number Placeholder 6"/>
          <p:cNvSpPr>
            <a:spLocks noGrp="1"/>
          </p:cNvSpPr>
          <p:nvPr>
            <p:ph type="sldNum" sz="quarter" idx="12"/>
          </p:nvPr>
        </p:nvSpPr>
        <p:spPr/>
        <p:txBody>
          <a:bodyPr/>
          <a:lstStyle/>
          <a:p>
            <a:pPr>
              <a:defRPr/>
            </a:pPr>
            <a:fld id="{D3871B7F-FB09-4546-BCF8-EF43F43BC93D}" type="slidenum">
              <a:rPr lang="en-US" altLang="en-US" smtClean="0"/>
              <a:pPr>
                <a:defRPr/>
              </a:pPr>
              <a:t>‹#›</a:t>
            </a:fld>
            <a:endParaRPr lang="en-US" altLang="en-US" dirty="0"/>
          </a:p>
        </p:txBody>
      </p:sp>
    </p:spTree>
    <p:extLst>
      <p:ext uri="{BB962C8B-B14F-4D97-AF65-F5344CB8AC3E}">
        <p14:creationId xmlns:p14="http://schemas.microsoft.com/office/powerpoint/2010/main" val="417208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05584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2025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06652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746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23866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2951976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11715817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9076737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0.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mailto:DSOHelpdesk@vfw.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505201" y="2247900"/>
            <a:ext cx="6341327" cy="2362200"/>
          </a:xfrm>
        </p:spPr>
        <p:txBody>
          <a:bodyPr/>
          <a:lstStyle/>
          <a:p>
            <a:pPr algn="ctr" eaLnBrk="1" hangingPunct="1"/>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CONDUCTING AN INTERVIEW</a:t>
            </a:r>
            <a:br>
              <a:rPr lang="en-US" altLang="en-US" b="1" dirty="0">
                <a:latin typeface="Times New Roman" panose="02020603050405020304" pitchFamily="18" charset="0"/>
                <a:cs typeface="Times New Roman" panose="02020603050405020304" pitchFamily="18" charset="0"/>
              </a:rPr>
            </a:br>
            <a:br>
              <a:rPr lang="en-US" altLang="en-US" b="1" dirty="0">
                <a:latin typeface="Times New Roman" panose="02020603050405020304" pitchFamily="18" charset="0"/>
                <a:cs typeface="Times New Roman" panose="02020603050405020304" pitchFamily="18" charset="0"/>
              </a:rPr>
            </a:br>
            <a:endParaRPr lang="en-US" altLang="en-US" sz="4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28600" y="1393236"/>
            <a:ext cx="10515600" cy="4882058"/>
          </a:xfrm>
        </p:spPr>
        <p:txBody>
          <a:bodyPr/>
          <a:lstStyle/>
          <a:p>
            <a:r>
              <a:rPr lang="en-US" altLang="en-US" sz="2800" dirty="0">
                <a:latin typeface="Times New Roman" panose="02020603050405020304" pitchFamily="18" charset="0"/>
                <a:cs typeface="Times New Roman" panose="02020603050405020304" pitchFamily="18" charset="0"/>
              </a:rPr>
              <a:t>Know layout of building, emergency protocols and restrooms</a:t>
            </a:r>
            <a:endParaRPr lang="en-US" altLang="en-US" sz="1800" dirty="0">
              <a:latin typeface="Times New Roman" panose="02020603050405020304" pitchFamily="18" charset="0"/>
              <a:cs typeface="Times New Roman" panose="02020603050405020304" pitchFamily="18" charset="0"/>
            </a:endParaRPr>
          </a:p>
          <a:p>
            <a:pPr marL="0" indent="0">
              <a:buNone/>
            </a:pPr>
            <a:endParaRPr lang="en-US" altLang="en-US" sz="18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10</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a:t>
            </a:r>
            <a:r>
              <a:rPr lang="en-US" altLang="en-US" sz="2700" dirty="0" err="1">
                <a:latin typeface="Times New Roman" panose="02020603050405020304" pitchFamily="18" charset="0"/>
                <a:cs typeface="Times New Roman" panose="02020603050405020304" pitchFamily="18" charset="0"/>
              </a:rPr>
              <a:t>Bldg</a:t>
            </a:r>
            <a:r>
              <a:rPr lang="en-US" altLang="en-US" sz="2700" dirty="0">
                <a:latin typeface="Times New Roman" panose="02020603050405020304" pitchFamily="18" charset="0"/>
                <a:cs typeface="Times New Roman" panose="02020603050405020304" pitchFamily="18" charset="0"/>
              </a:rPr>
              <a:t> layout</a:t>
            </a:r>
          </a:p>
        </p:txBody>
      </p:sp>
      <p:pic>
        <p:nvPicPr>
          <p:cNvPr id="4" name="Picture 3" descr="Fire extinguisher and hose reel in hotel corridor">
            <a:extLst>
              <a:ext uri="{FF2B5EF4-FFF2-40B4-BE49-F238E27FC236}">
                <a16:creationId xmlns:a16="http://schemas.microsoft.com/office/drawing/2014/main" id="{B64DDAC5-049D-4302-876F-4D044EC02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93343"/>
            <a:ext cx="5448301" cy="3631314"/>
          </a:xfrm>
          <a:prstGeom prst="rect">
            <a:avLst/>
          </a:prstGeom>
        </p:spPr>
      </p:pic>
      <p:pic>
        <p:nvPicPr>
          <p:cNvPr id="6" name="Picture 5" descr="Multi-colored houses">
            <a:extLst>
              <a:ext uri="{FF2B5EF4-FFF2-40B4-BE49-F238E27FC236}">
                <a16:creationId xmlns:a16="http://schemas.microsoft.com/office/drawing/2014/main" id="{7BA78ED1-07EC-4440-AE1B-30DE9CB4F3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100" y="2293343"/>
            <a:ext cx="5372100" cy="3581400"/>
          </a:xfrm>
          <a:prstGeom prst="rect">
            <a:avLst/>
          </a:prstGeom>
        </p:spPr>
      </p:pic>
    </p:spTree>
    <p:extLst>
      <p:ext uri="{BB962C8B-B14F-4D97-AF65-F5344CB8AC3E}">
        <p14:creationId xmlns:p14="http://schemas.microsoft.com/office/powerpoint/2010/main" val="347638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Do you use an “in meeting” sign?</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Are disruptions frequent in your office when you have a client?</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do you do about incoming calls?</a:t>
            </a:r>
          </a:p>
          <a:p>
            <a:pPr lvl="1"/>
            <a:r>
              <a:rPr lang="en-US" altLang="en-US" sz="2400" dirty="0">
                <a:latin typeface="Times New Roman" panose="02020603050405020304" pitchFamily="18" charset="0"/>
                <a:cs typeface="Times New Roman" panose="02020603050405020304" pitchFamily="18" charset="0"/>
              </a:rPr>
              <a:t>What signal does it send to your veterans if you take a call during the interview?</a:t>
            </a:r>
          </a:p>
          <a:p>
            <a:pPr lvl="1"/>
            <a:endParaRPr lang="en-US" altLang="en-US" sz="2400" dirty="0">
              <a:latin typeface="Times New Roman" panose="02020603050405020304" pitchFamily="18" charset="0"/>
              <a:cs typeface="Times New Roman" panose="02020603050405020304" pitchFamily="18" charset="0"/>
            </a:endParaRPr>
          </a:p>
          <a:p>
            <a:pPr lvl="1"/>
            <a:endParaRPr lang="en-US" altLang="en-US" sz="20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18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11</a:t>
            </a:fld>
            <a:endParaRPr lang="en-US" altLang="en-US" dirty="0"/>
          </a:p>
        </p:txBody>
      </p:sp>
      <p:sp>
        <p:nvSpPr>
          <p:cNvPr id="10242" name="Title 1"/>
          <p:cNvSpPr>
            <a:spLocks noGrp="1"/>
          </p:cNvSpPr>
          <p:nvPr>
            <p:ph type="title"/>
          </p:nvPr>
        </p:nvSpPr>
        <p:spPr>
          <a:xfrm>
            <a:off x="0" y="303139"/>
            <a:ext cx="8229600" cy="1038726"/>
          </a:xfrm>
        </p:spPr>
        <p:txBody>
          <a:bodyPr/>
          <a:lstStyle/>
          <a:p>
            <a:r>
              <a:rPr lang="en-US" altLang="en-US" sz="2700" dirty="0">
                <a:latin typeface="Times New Roman" panose="02020603050405020304" pitchFamily="18" charset="0"/>
                <a:cs typeface="Times New Roman" panose="02020603050405020304" pitchFamily="18" charset="0"/>
              </a:rPr>
              <a:t>LIMIT DISRUPTIONS – Privacy</a:t>
            </a:r>
          </a:p>
        </p:txBody>
      </p:sp>
    </p:spTree>
    <p:extLst>
      <p:ext uri="{BB962C8B-B14F-4D97-AF65-F5344CB8AC3E}">
        <p14:creationId xmlns:p14="http://schemas.microsoft.com/office/powerpoint/2010/main" val="396554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4292"/>
            <a:ext cx="9505950" cy="4882058"/>
          </a:xfrm>
        </p:spPr>
        <p:txBody>
          <a:bodyPr rtlCol="0">
            <a:normAutofit/>
          </a:bodyPr>
          <a:lstStyle/>
          <a:p>
            <a:pPr marL="0" indent="0">
              <a:buNone/>
              <a:defRPr/>
            </a:pPr>
            <a:r>
              <a:rPr lang="en-US" b="1" dirty="0">
                <a:latin typeface="Times New Roman" panose="02020603050405020304" pitchFamily="18" charset="0"/>
                <a:cs typeface="Times New Roman" panose="02020603050405020304" pitchFamily="18" charset="0"/>
              </a:rPr>
              <a:t>When setting the tone, consider:</a:t>
            </a:r>
            <a:endParaRPr lang="en-US"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Context of meeting</a:t>
            </a:r>
          </a:p>
          <a:p>
            <a:pPr lvl="1">
              <a:defRPr/>
            </a:pPr>
            <a:r>
              <a:rPr lang="en-US" sz="2400" dirty="0">
                <a:latin typeface="Times New Roman" panose="02020603050405020304" pitchFamily="18" charset="0"/>
                <a:cs typeface="Times New Roman" panose="02020603050405020304" pitchFamily="18" charset="0"/>
              </a:rPr>
              <a:t>Reductions, appeals…how pleasant are those?</a:t>
            </a:r>
          </a:p>
          <a:p>
            <a:pPr>
              <a:defRPr/>
            </a:pP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Introduction/greeting</a:t>
            </a:r>
          </a:p>
          <a:p>
            <a:pPr lvl="1">
              <a:defRPr/>
            </a:pPr>
            <a:r>
              <a:rPr lang="en-US" sz="2400" dirty="0">
                <a:latin typeface="Times New Roman" panose="02020603050405020304" pitchFamily="18" charset="0"/>
                <a:cs typeface="Times New Roman" panose="02020603050405020304" pitchFamily="18" charset="0"/>
              </a:rPr>
              <a:t>Do you greet the veteran when they arrive?</a:t>
            </a:r>
          </a:p>
          <a:p>
            <a:pPr lvl="1">
              <a:defRPr/>
            </a:pPr>
            <a:r>
              <a:rPr lang="en-US" sz="2400" dirty="0">
                <a:latin typeface="Times New Roman" panose="02020603050405020304" pitchFamily="18" charset="0"/>
                <a:cs typeface="Times New Roman" panose="02020603050405020304" pitchFamily="18" charset="0"/>
              </a:rPr>
              <a:t>Get up from the desk and meet at the door if possible</a:t>
            </a:r>
          </a:p>
          <a:p>
            <a:pPr marL="0" indent="0">
              <a:buNone/>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12</a:t>
            </a:fld>
            <a:endParaRPr lang="en-US" altLang="en-US" dirty="0"/>
          </a:p>
        </p:txBody>
      </p:sp>
      <p:sp>
        <p:nvSpPr>
          <p:cNvPr id="20482" name="Title 1"/>
          <p:cNvSpPr>
            <a:spLocks noGrp="1"/>
          </p:cNvSpPr>
          <p:nvPr>
            <p:ph type="title"/>
          </p:nvPr>
        </p:nvSpPr>
        <p:spPr>
          <a:xfrm>
            <a:off x="0" y="76200"/>
            <a:ext cx="8229600" cy="1676400"/>
          </a:xfrm>
        </p:spPr>
        <p:txBody>
          <a:bodyPr/>
          <a:lstStyle/>
          <a:p>
            <a:r>
              <a:rPr lang="en-US" altLang="en-US" sz="2700" dirty="0">
                <a:latin typeface="Times New Roman" panose="02020603050405020304" pitchFamily="18" charset="0"/>
                <a:cs typeface="Times New Roman" panose="02020603050405020304" pitchFamily="18" charset="0"/>
              </a:rPr>
              <a:t>SET THE TONE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762000" y="1676401"/>
            <a:ext cx="10591800" cy="4876799"/>
          </a:xfrm>
        </p:spPr>
        <p:txBody>
          <a:bodyPr>
            <a:normAutofit/>
          </a:bodyPr>
          <a:lstStyle/>
          <a:p>
            <a:pPr eaLnBrk="1" hangingPunct="1">
              <a:defRPr/>
            </a:pPr>
            <a:r>
              <a:rPr lang="en-US" altLang="en-US" sz="2800" dirty="0">
                <a:latin typeface="Times New Roman" panose="02020603050405020304" pitchFamily="18" charset="0"/>
                <a:cs typeface="Times New Roman" panose="02020603050405020304" pitchFamily="18" charset="0"/>
              </a:rPr>
              <a:t>Introduce yourself to the veteran or claimant</a:t>
            </a:r>
          </a:p>
          <a:p>
            <a:pPr lvl="1">
              <a:defRPr/>
            </a:pPr>
            <a:r>
              <a:rPr lang="en-US" altLang="en-US" sz="2600" dirty="0">
                <a:latin typeface="Times New Roman" panose="02020603050405020304" pitchFamily="18" charset="0"/>
                <a:cs typeface="Times New Roman" panose="02020603050405020304" pitchFamily="18" charset="0"/>
              </a:rPr>
              <a:t>Handshake or Fist bump? (COVID-19)</a:t>
            </a:r>
          </a:p>
          <a:p>
            <a:pPr lvl="1">
              <a:defRPr/>
            </a:pPr>
            <a:endParaRPr lang="en-US" altLang="en-US" sz="2600" dirty="0">
              <a:latin typeface="Times New Roman" panose="02020603050405020304" pitchFamily="18" charset="0"/>
              <a:cs typeface="Times New Roman" panose="02020603050405020304" pitchFamily="18" charset="0"/>
            </a:endParaRPr>
          </a:p>
          <a:p>
            <a:pPr lvl="1">
              <a:defRPr/>
            </a:pPr>
            <a:r>
              <a:rPr lang="en-US" altLang="en-US" sz="2600" dirty="0">
                <a:solidFill>
                  <a:srgbClr val="FF0000"/>
                </a:solidFill>
                <a:latin typeface="Times New Roman" panose="02020603050405020304" pitchFamily="18" charset="0"/>
                <a:cs typeface="Times New Roman" panose="02020603050405020304" pitchFamily="18" charset="0"/>
              </a:rPr>
              <a:t>Please don’t shake someone’s fist bump</a:t>
            </a:r>
          </a:p>
          <a:p>
            <a:pPr>
              <a:defRPr/>
            </a:pPr>
            <a:endParaRPr lang="en-US" altLang="en-US" sz="28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Provide a short intro of your background</a:t>
            </a:r>
          </a:p>
          <a:p>
            <a:pPr lvl="1">
              <a:defRPr/>
            </a:pPr>
            <a:r>
              <a:rPr lang="en-US" altLang="en-US" sz="2400" dirty="0">
                <a:latin typeface="Times New Roman" panose="02020603050405020304" pitchFamily="18" charset="0"/>
                <a:cs typeface="Times New Roman" panose="02020603050405020304" pitchFamily="18" charset="0"/>
              </a:rPr>
              <a:t>Allow the veteran or claimant to do the same</a:t>
            </a:r>
          </a:p>
          <a:p>
            <a:pPr lvl="1">
              <a:defRPr/>
            </a:pPr>
            <a:r>
              <a:rPr lang="en-US" altLang="en-US" sz="2400" dirty="0">
                <a:latin typeface="Times New Roman" panose="02020603050405020304" pitchFamily="18" charset="0"/>
                <a:cs typeface="Times New Roman" panose="02020603050405020304" pitchFamily="18" charset="0"/>
              </a:rPr>
              <a:t>Common ground helps build rapport</a:t>
            </a:r>
          </a:p>
          <a:p>
            <a:pPr marL="0" indent="0">
              <a:buNone/>
              <a:defRPr/>
            </a:pPr>
            <a:endParaRPr lang="en-US" altLang="en-US" sz="14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Ask the purpose of the visit</a:t>
            </a:r>
          </a:p>
          <a:p>
            <a:pPr eaLnBrk="1" hangingPunct="1">
              <a:defRPr/>
            </a:pPr>
            <a:endParaRPr lang="en-US" altLang="en-US" sz="1400" dirty="0">
              <a:latin typeface="Times New Roman" panose="02020603050405020304" pitchFamily="18" charset="0"/>
              <a:cs typeface="Times New Roman" panose="02020603050405020304" pitchFamily="18" charset="0"/>
            </a:endParaRPr>
          </a:p>
          <a:p>
            <a:pPr marL="0" indent="0">
              <a:buNone/>
              <a:defRPr/>
            </a:pP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13</a:t>
            </a:fld>
            <a:endParaRPr lang="en-US" altLang="en-US" dirty="0"/>
          </a:p>
        </p:txBody>
      </p:sp>
      <p:sp>
        <p:nvSpPr>
          <p:cNvPr id="12290" name="Title 1"/>
          <p:cNvSpPr>
            <a:spLocks noGrp="1"/>
          </p:cNvSpPr>
          <p:nvPr>
            <p:ph type="title"/>
          </p:nvPr>
        </p:nvSpPr>
        <p:spPr>
          <a:xfrm>
            <a:off x="0" y="228600"/>
            <a:ext cx="8229600" cy="1065213"/>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INTRODUCTIONS</a:t>
            </a:r>
          </a:p>
        </p:txBody>
      </p:sp>
      <p:pic>
        <p:nvPicPr>
          <p:cNvPr id="4" name="Picture 3" descr="Young martial artist">
            <a:extLst>
              <a:ext uri="{FF2B5EF4-FFF2-40B4-BE49-F238E27FC236}">
                <a16:creationId xmlns:a16="http://schemas.microsoft.com/office/drawing/2014/main" id="{5686FCB9-8697-4FFC-86AF-06A466688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1676401"/>
            <a:ext cx="3276600" cy="2180667"/>
          </a:xfrm>
          <a:prstGeom prst="rect">
            <a:avLst/>
          </a:prstGeom>
        </p:spPr>
      </p:pic>
      <p:sp>
        <p:nvSpPr>
          <p:cNvPr id="8" name="Arrow: Right 7">
            <a:extLst>
              <a:ext uri="{FF2B5EF4-FFF2-40B4-BE49-F238E27FC236}">
                <a16:creationId xmlns:a16="http://schemas.microsoft.com/office/drawing/2014/main" id="{958FB936-1E04-494B-B744-7D734AC034BA}"/>
              </a:ext>
            </a:extLst>
          </p:cNvPr>
          <p:cNvSpPr/>
          <p:nvPr/>
        </p:nvSpPr>
        <p:spPr>
          <a:xfrm>
            <a:off x="6749265" y="2091490"/>
            <a:ext cx="125772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957EAA-F070-4BA1-95B4-7B6194EB611C}"/>
              </a:ext>
            </a:extLst>
          </p:cNvPr>
          <p:cNvSpPr txBox="1"/>
          <p:nvPr/>
        </p:nvSpPr>
        <p:spPr>
          <a:xfrm>
            <a:off x="6828034" y="2295762"/>
            <a:ext cx="1065088" cy="369332"/>
          </a:xfrm>
          <a:prstGeom prst="rect">
            <a:avLst/>
          </a:prstGeom>
          <a:noFill/>
        </p:spPr>
        <p:txBody>
          <a:bodyPr wrap="square" rtlCol="0">
            <a:spAutoFit/>
          </a:bodyPr>
          <a:lstStyle/>
          <a:p>
            <a:r>
              <a:rPr lang="en-US" dirty="0"/>
              <a:t>Not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1000"/>
                                        <p:tgtEl>
                                          <p:spTgt spid="10243">
                                            <p:txEl>
                                              <p:pRg st="1" end="1"/>
                                            </p:txEl>
                                          </p:spTgt>
                                        </p:tgtEl>
                                      </p:cBhvr>
                                    </p:animEffect>
                                    <p:anim calcmode="lin" valueType="num">
                                      <p:cBhvr>
                                        <p:cTn id="13"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1000"/>
                                        <p:tgtEl>
                                          <p:spTgt spid="10243">
                                            <p:txEl>
                                              <p:pRg st="3" end="3"/>
                                            </p:txEl>
                                          </p:spTgt>
                                        </p:tgtEl>
                                      </p:cBhvr>
                                    </p:animEffect>
                                    <p:anim calcmode="lin" valueType="num">
                                      <p:cBhvr>
                                        <p:cTn id="18"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fade">
                                      <p:cBhvr>
                                        <p:cTn id="24" dur="1000"/>
                                        <p:tgtEl>
                                          <p:spTgt spid="10243">
                                            <p:txEl>
                                              <p:pRg st="5" end="5"/>
                                            </p:txEl>
                                          </p:spTgt>
                                        </p:tgtEl>
                                      </p:cBhvr>
                                    </p:animEffect>
                                    <p:anim calcmode="lin" valueType="num">
                                      <p:cBhvr>
                                        <p:cTn id="25"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243">
                                            <p:txEl>
                                              <p:pRg st="6" end="6"/>
                                            </p:txEl>
                                          </p:spTgt>
                                        </p:tgtEl>
                                        <p:attrNameLst>
                                          <p:attrName>style.visibility</p:attrName>
                                        </p:attrNameLst>
                                      </p:cBhvr>
                                      <p:to>
                                        <p:strVal val="visible"/>
                                      </p:to>
                                    </p:set>
                                    <p:animEffect transition="in" filter="fade">
                                      <p:cBhvr>
                                        <p:cTn id="29" dur="1000"/>
                                        <p:tgtEl>
                                          <p:spTgt spid="10243">
                                            <p:txEl>
                                              <p:pRg st="6" end="6"/>
                                            </p:txEl>
                                          </p:spTgt>
                                        </p:tgtEl>
                                      </p:cBhvr>
                                    </p:animEffect>
                                    <p:anim calcmode="lin" valueType="num">
                                      <p:cBhvr>
                                        <p:cTn id="30"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243">
                                            <p:txEl>
                                              <p:pRg st="7" end="7"/>
                                            </p:txEl>
                                          </p:spTgt>
                                        </p:tgtEl>
                                        <p:attrNameLst>
                                          <p:attrName>style.visibility</p:attrName>
                                        </p:attrNameLst>
                                      </p:cBhvr>
                                      <p:to>
                                        <p:strVal val="visible"/>
                                      </p:to>
                                    </p:set>
                                    <p:animEffect transition="in" filter="fade">
                                      <p:cBhvr>
                                        <p:cTn id="34" dur="1000"/>
                                        <p:tgtEl>
                                          <p:spTgt spid="10243">
                                            <p:txEl>
                                              <p:pRg st="7" end="7"/>
                                            </p:txEl>
                                          </p:spTgt>
                                        </p:tgtEl>
                                      </p:cBhvr>
                                    </p:animEffect>
                                    <p:anim calcmode="lin" valueType="num">
                                      <p:cBhvr>
                                        <p:cTn id="35"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243">
                                            <p:txEl>
                                              <p:pRg st="9" end="9"/>
                                            </p:txEl>
                                          </p:spTgt>
                                        </p:tgtEl>
                                        <p:attrNameLst>
                                          <p:attrName>style.visibility</p:attrName>
                                        </p:attrNameLst>
                                      </p:cBhvr>
                                      <p:to>
                                        <p:strVal val="visible"/>
                                      </p:to>
                                    </p:set>
                                    <p:animEffect transition="in" filter="fade">
                                      <p:cBhvr>
                                        <p:cTn id="41" dur="1000"/>
                                        <p:tgtEl>
                                          <p:spTgt spid="10243">
                                            <p:txEl>
                                              <p:pRg st="9" end="9"/>
                                            </p:txEl>
                                          </p:spTgt>
                                        </p:tgtEl>
                                      </p:cBhvr>
                                    </p:animEffect>
                                    <p:anim calcmode="lin" valueType="num">
                                      <p:cBhvr>
                                        <p:cTn id="42" dur="1000" fill="hold"/>
                                        <p:tgtEl>
                                          <p:spTgt spid="1024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1024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First form VA 21-22</a:t>
            </a:r>
          </a:p>
          <a:p>
            <a:pPr lvl="1">
              <a:defRPr/>
            </a:pPr>
            <a:r>
              <a:rPr lang="en-US" altLang="en-US" dirty="0">
                <a:latin typeface="Times New Roman" panose="02020603050405020304" pitchFamily="18" charset="0"/>
                <a:cs typeface="Times New Roman" panose="02020603050405020304" pitchFamily="18" charset="0"/>
              </a:rPr>
              <a:t>Are they represented by another VSO?  Is there a legitimate reason to switch?  </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Does it need to be updated?  How old is the VA 21-22?</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What has been your experience with older VA 21-22s?</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What about those who want to switch?</a:t>
            </a:r>
          </a:p>
          <a:p>
            <a:pPr lvl="1">
              <a:defRPr/>
            </a:pPr>
            <a:endParaRPr lang="en-US" altLang="en-US" dirty="0">
              <a:latin typeface="Times New Roman" panose="02020603050405020304" pitchFamily="18" charset="0"/>
              <a:cs typeface="Times New Roman" panose="02020603050405020304" pitchFamily="18" charset="0"/>
            </a:endParaRPr>
          </a:p>
          <a:p>
            <a:pPr lvl="1">
              <a:defRPr/>
            </a:pPr>
            <a:endParaRPr lang="en-US" altLang="en-US"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lvl="1">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14</a:t>
            </a:fld>
            <a:endParaRPr lang="en-US" altLang="en-US" dirty="0"/>
          </a:p>
        </p:txBody>
      </p:sp>
      <p:sp>
        <p:nvSpPr>
          <p:cNvPr id="7" name="Title 1"/>
          <p:cNvSpPr>
            <a:spLocks noGrp="1"/>
          </p:cNvSpPr>
          <p:nvPr>
            <p:ph type="title"/>
          </p:nvPr>
        </p:nvSpPr>
        <p:spPr>
          <a:xfrm>
            <a:off x="0" y="328023"/>
            <a:ext cx="8229600" cy="1065213"/>
          </a:xfrm>
        </p:spPr>
        <p:txBody>
          <a:bodyPr/>
          <a:lstStyle/>
          <a:p>
            <a:pPr eaLnBrk="1" hangingPunct="1"/>
            <a:r>
              <a:rPr lang="en-US" altLang="en-US" sz="2700" dirty="0">
                <a:latin typeface="Times New Roman" panose="02020603050405020304" pitchFamily="18" charset="0"/>
                <a:cs typeface="Times New Roman" panose="02020603050405020304" pitchFamily="18" charset="0"/>
              </a:rPr>
              <a:t>Representation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anim calcmode="lin" valueType="num">
                                      <p:cBhvr>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1000"/>
                                        <p:tgtEl>
                                          <p:spTgt spid="13315">
                                            <p:txEl>
                                              <p:pRg st="3" end="3"/>
                                            </p:txEl>
                                          </p:spTgt>
                                        </p:tgtEl>
                                      </p:cBhvr>
                                    </p:animEffect>
                                    <p:anim calcmode="lin" valueType="num">
                                      <p:cBhvr>
                                        <p:cTn id="18"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fade">
                                      <p:cBhvr>
                                        <p:cTn id="22" dur="1000"/>
                                        <p:tgtEl>
                                          <p:spTgt spid="13315">
                                            <p:txEl>
                                              <p:pRg st="5" end="5"/>
                                            </p:txEl>
                                          </p:spTgt>
                                        </p:tgtEl>
                                      </p:cBhvr>
                                    </p:animEffect>
                                    <p:anim calcmode="lin" valueType="num">
                                      <p:cBhvr>
                                        <p:cTn id="2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animEffect transition="in" filter="fade">
                                      <p:cBhvr>
                                        <p:cTn id="27" dur="1000"/>
                                        <p:tgtEl>
                                          <p:spTgt spid="13315">
                                            <p:txEl>
                                              <p:pRg st="7" end="7"/>
                                            </p:txEl>
                                          </p:spTgt>
                                        </p:tgtEl>
                                      </p:cBhvr>
                                    </p:animEffect>
                                    <p:anim calcmode="lin" valueType="num">
                                      <p:cBhvr>
                                        <p:cTn id="28"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838199" y="1393236"/>
            <a:ext cx="10178277" cy="2521193"/>
          </a:xfrm>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Get the basic info into </a:t>
            </a:r>
            <a:r>
              <a:rPr lang="en-US" altLang="en-US" dirty="0" err="1">
                <a:latin typeface="Times New Roman" panose="02020603050405020304" pitchFamily="18" charset="0"/>
                <a:cs typeface="Times New Roman" panose="02020603050405020304" pitchFamily="18" charset="0"/>
              </a:rPr>
              <a:t>Vetraspec</a:t>
            </a: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It will help populate forms</a:t>
            </a:r>
          </a:p>
          <a:p>
            <a:pPr lvl="1">
              <a:defRPr/>
            </a:pPr>
            <a:r>
              <a:rPr lang="en-US" altLang="en-US" dirty="0">
                <a:latin typeface="Times New Roman" panose="02020603050405020304" pitchFamily="18" charset="0"/>
                <a:cs typeface="Times New Roman" panose="02020603050405020304" pitchFamily="18" charset="0"/>
              </a:rPr>
              <a:t>Don’t forget the communications section.</a:t>
            </a:r>
          </a:p>
          <a:p>
            <a:pPr lvl="2">
              <a:defRPr/>
            </a:pPr>
            <a:r>
              <a:rPr lang="en-US" altLang="en-US" dirty="0">
                <a:latin typeface="Times New Roman" panose="02020603050405020304" pitchFamily="18" charset="0"/>
                <a:cs typeface="Times New Roman" panose="02020603050405020304" pitchFamily="18" charset="0"/>
              </a:rPr>
              <a:t>This will assist other service officers if you are out and they need to pick up the case or just answer some questions.</a:t>
            </a:r>
          </a:p>
          <a:p>
            <a:pPr lvl="1">
              <a:defRPr/>
            </a:pPr>
            <a:endParaRPr lang="en-US" altLang="en-US" dirty="0">
              <a:latin typeface="Times New Roman" panose="02020603050405020304" pitchFamily="18" charset="0"/>
              <a:cs typeface="Times New Roman" panose="02020603050405020304" pitchFamily="18" charset="0"/>
            </a:endParaRPr>
          </a:p>
          <a:p>
            <a:pPr>
              <a:defRPr/>
            </a:pPr>
            <a:endParaRPr lang="en-US" altLang="en-US" dirty="0">
              <a:latin typeface="Times New Roman" panose="02020603050405020304" pitchFamily="18" charset="0"/>
              <a:cs typeface="Times New Roman" panose="02020603050405020304" pitchFamily="18" charset="0"/>
            </a:endParaRPr>
          </a:p>
          <a:p>
            <a:pPr lvl="1">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endParaRPr lang="en-US" alt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15</a:t>
            </a:fld>
            <a:endParaRPr lang="en-US" altLang="en-US" dirty="0"/>
          </a:p>
        </p:txBody>
      </p:sp>
      <p:sp>
        <p:nvSpPr>
          <p:cNvPr id="7" name="Title 1"/>
          <p:cNvSpPr>
            <a:spLocks noGrp="1"/>
          </p:cNvSpPr>
          <p:nvPr>
            <p:ph type="title"/>
          </p:nvPr>
        </p:nvSpPr>
        <p:spPr>
          <a:xfrm>
            <a:off x="0" y="328023"/>
            <a:ext cx="8229600" cy="1065213"/>
          </a:xfrm>
        </p:spPr>
        <p:txBody>
          <a:bodyPr/>
          <a:lstStyle/>
          <a:p>
            <a:pPr eaLnBrk="1" hangingPunct="1"/>
            <a:r>
              <a:rPr lang="en-US" altLang="en-US" sz="2700" dirty="0" err="1">
                <a:latin typeface="Times New Roman" panose="02020603050405020304" pitchFamily="18" charset="0"/>
                <a:cs typeface="Times New Roman" panose="02020603050405020304" pitchFamily="18" charset="0"/>
              </a:rPr>
              <a:t>Vetraspec</a:t>
            </a:r>
            <a:endParaRPr lang="en-US" altLang="en-US" sz="27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280BEC4-F012-4703-BE97-F362EC030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74293"/>
            <a:ext cx="4625531" cy="984156"/>
          </a:xfrm>
          <a:prstGeom prst="rect">
            <a:avLst/>
          </a:prstGeom>
        </p:spPr>
      </p:pic>
      <p:pic>
        <p:nvPicPr>
          <p:cNvPr id="6" name="Picture 5" descr="Graphical user interface, application, Word&#10;&#10;Description automatically generated">
            <a:extLst>
              <a:ext uri="{FF2B5EF4-FFF2-40B4-BE49-F238E27FC236}">
                <a16:creationId xmlns:a16="http://schemas.microsoft.com/office/drawing/2014/main" id="{DB78E061-1EF6-4B3F-8B05-3F93252F7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750" y="3581401"/>
            <a:ext cx="10783173" cy="2948576"/>
          </a:xfrm>
          <a:prstGeom prst="rect">
            <a:avLst/>
          </a:prstGeom>
          <a:ln w="19050">
            <a:solidFill>
              <a:schemeClr val="tx1"/>
            </a:solidFill>
          </a:ln>
        </p:spPr>
      </p:pic>
    </p:spTree>
    <p:extLst>
      <p:ext uri="{BB962C8B-B14F-4D97-AF65-F5344CB8AC3E}">
        <p14:creationId xmlns:p14="http://schemas.microsoft.com/office/powerpoint/2010/main" val="260479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609600" y="1403351"/>
            <a:ext cx="9753600" cy="4953000"/>
          </a:xfrm>
        </p:spPr>
        <p:txBody>
          <a:bodyPr rtlCol="0">
            <a:normAutofit/>
          </a:bodyPr>
          <a:lstStyle/>
          <a:p>
            <a:pPr marL="0" indent="0" algn="ctr">
              <a:buNone/>
              <a:defRPr/>
            </a:pPr>
            <a:r>
              <a:rPr lang="en-US" sz="3000" b="1" dirty="0">
                <a:latin typeface="Times New Roman" panose="02020603050405020304" pitchFamily="18" charset="0"/>
                <a:cs typeface="Times New Roman" panose="02020603050405020304" pitchFamily="18" charset="0"/>
              </a:rPr>
              <a:t>“Do you understand the words that are coming out of my mouth?!”</a:t>
            </a:r>
            <a:endParaRPr lang="en-US" altLang="en-US" sz="28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Avoid jargon</a:t>
            </a:r>
          </a:p>
          <a:p>
            <a:pPr lvl="1">
              <a:defRPr/>
            </a:pPr>
            <a:r>
              <a:rPr lang="en-US" altLang="en-US" sz="2400" dirty="0">
                <a:latin typeface="Times New Roman" panose="02020603050405020304" pitchFamily="18" charset="0"/>
                <a:cs typeface="Times New Roman" panose="02020603050405020304" pitchFamily="18" charset="0"/>
              </a:rPr>
              <a:t>“Let me fire up old Jake the computer and see what’s in VBMS”</a:t>
            </a:r>
          </a:p>
          <a:p>
            <a:pPr lvl="1">
              <a:defRPr/>
            </a:pPr>
            <a:r>
              <a:rPr lang="en-US" altLang="en-US" sz="2400" dirty="0">
                <a:latin typeface="Times New Roman" panose="02020603050405020304" pitchFamily="18" charset="0"/>
                <a:cs typeface="Times New Roman" panose="02020603050405020304" pitchFamily="18" charset="0"/>
              </a:rPr>
              <a:t>“I see what you put in SEP, but it’s not </a:t>
            </a:r>
            <a:r>
              <a:rPr lang="en-US" altLang="en-US" sz="2400" dirty="0" err="1">
                <a:latin typeface="Times New Roman" panose="02020603050405020304" pitchFamily="18" charset="0"/>
                <a:cs typeface="Times New Roman" panose="02020603050405020304" pitchFamily="18" charset="0"/>
              </a:rPr>
              <a:t>cested</a:t>
            </a:r>
            <a:r>
              <a:rPr lang="en-US" altLang="en-US" sz="2400" dirty="0">
                <a:latin typeface="Times New Roman" panose="02020603050405020304" pitchFamily="18" charset="0"/>
                <a:cs typeface="Times New Roman" panose="02020603050405020304" pitchFamily="18" charset="0"/>
              </a:rPr>
              <a:t> yet”</a:t>
            </a:r>
          </a:p>
          <a:p>
            <a:pPr lvl="1">
              <a:defRPr/>
            </a:pPr>
            <a:r>
              <a:rPr lang="en-US" altLang="en-US" sz="2400" dirty="0">
                <a:latin typeface="Times New Roman" panose="02020603050405020304" pitchFamily="18" charset="0"/>
                <a:cs typeface="Times New Roman" panose="02020603050405020304" pitchFamily="18" charset="0"/>
              </a:rPr>
              <a:t>“Let me get this on a TPS report.  The boss wants it on there”</a:t>
            </a:r>
          </a:p>
          <a:p>
            <a:pPr marL="0" indent="0">
              <a:buNone/>
              <a:defRPr/>
            </a:pPr>
            <a:endParaRPr lang="en-US" altLang="en-US" sz="12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Consider the client’s background, do not condescend</a:t>
            </a:r>
          </a:p>
          <a:p>
            <a:pPr lvl="1">
              <a:defRPr/>
            </a:pPr>
            <a:r>
              <a:rPr lang="en-US" altLang="en-US" sz="2400" dirty="0">
                <a:latin typeface="Times New Roman" panose="02020603050405020304" pitchFamily="18" charset="0"/>
                <a:cs typeface="Times New Roman" panose="02020603050405020304" pitchFamily="18" charset="0"/>
              </a:rPr>
              <a:t>“You filled out section II on the 674. Did you not read the instructions?”</a:t>
            </a:r>
          </a:p>
          <a:p>
            <a:pPr lvl="1">
              <a:defRPr/>
            </a:pPr>
            <a:r>
              <a:rPr lang="en-US" altLang="en-US" sz="2400" dirty="0">
                <a:latin typeface="Times New Roman" panose="02020603050405020304" pitchFamily="18" charset="0"/>
                <a:cs typeface="Times New Roman" panose="02020603050405020304" pitchFamily="18" charset="0"/>
              </a:rPr>
              <a:t>Think of VA forms like IRS forms.  It’s just as foreign to the veteran</a:t>
            </a:r>
          </a:p>
          <a:p>
            <a:pPr marL="0" indent="0">
              <a:buNone/>
              <a:defRPr/>
            </a:pPr>
            <a:endParaRPr lang="en-US" alt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16</a:t>
            </a:fld>
            <a:endParaRPr lang="en-US" altLang="en-US" dirty="0"/>
          </a:p>
        </p:txBody>
      </p:sp>
      <p:sp>
        <p:nvSpPr>
          <p:cNvPr id="8" name="Title 1"/>
          <p:cNvSpPr>
            <a:spLocks noGrp="1"/>
          </p:cNvSpPr>
          <p:nvPr>
            <p:ph type="title"/>
          </p:nvPr>
        </p:nvSpPr>
        <p:spPr>
          <a:xfrm>
            <a:off x="0" y="228600"/>
            <a:ext cx="6338048"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MAKE SURE YOU ARE UNDERSTOOD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Effect transition="in" filter="fade">
                                      <p:cBhvr>
                                        <p:cTn id="19" dur="1000"/>
                                        <p:tgtEl>
                                          <p:spTgt spid="13315">
                                            <p:txEl>
                                              <p:pRg st="2" end="2"/>
                                            </p:txEl>
                                          </p:spTgt>
                                        </p:tgtEl>
                                      </p:cBhvr>
                                    </p:animEffect>
                                    <p:anim calcmode="lin" valueType="num">
                                      <p:cBhvr>
                                        <p:cTn id="20"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315">
                                            <p:txEl>
                                              <p:pRg st="3" end="3"/>
                                            </p:txEl>
                                          </p:spTgt>
                                        </p:tgtEl>
                                        <p:attrNameLst>
                                          <p:attrName>style.visibility</p:attrName>
                                        </p:attrNameLst>
                                      </p:cBhvr>
                                      <p:to>
                                        <p:strVal val="visible"/>
                                      </p:to>
                                    </p:set>
                                    <p:animEffect transition="in" filter="fade">
                                      <p:cBhvr>
                                        <p:cTn id="24" dur="1000"/>
                                        <p:tgtEl>
                                          <p:spTgt spid="13315">
                                            <p:txEl>
                                              <p:pRg st="3" end="3"/>
                                            </p:txEl>
                                          </p:spTgt>
                                        </p:tgtEl>
                                      </p:cBhvr>
                                    </p:animEffect>
                                    <p:anim calcmode="lin" valueType="num">
                                      <p:cBhvr>
                                        <p:cTn id="2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315">
                                            <p:txEl>
                                              <p:pRg st="4" end="4"/>
                                            </p:txEl>
                                          </p:spTgt>
                                        </p:tgtEl>
                                        <p:attrNameLst>
                                          <p:attrName>style.visibility</p:attrName>
                                        </p:attrNameLst>
                                      </p:cBhvr>
                                      <p:to>
                                        <p:strVal val="visible"/>
                                      </p:to>
                                    </p:set>
                                    <p:animEffect transition="in" filter="fade">
                                      <p:cBhvr>
                                        <p:cTn id="29" dur="1000"/>
                                        <p:tgtEl>
                                          <p:spTgt spid="13315">
                                            <p:txEl>
                                              <p:pRg st="4" end="4"/>
                                            </p:txEl>
                                          </p:spTgt>
                                        </p:tgtEl>
                                      </p:cBhvr>
                                    </p:animEffect>
                                    <p:anim calcmode="lin" valueType="num">
                                      <p:cBhvr>
                                        <p:cTn id="30"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315">
                                            <p:txEl>
                                              <p:pRg st="6" end="6"/>
                                            </p:txEl>
                                          </p:spTgt>
                                        </p:tgtEl>
                                        <p:attrNameLst>
                                          <p:attrName>style.visibility</p:attrName>
                                        </p:attrNameLst>
                                      </p:cBhvr>
                                      <p:to>
                                        <p:strVal val="visible"/>
                                      </p:to>
                                    </p:set>
                                    <p:animEffect transition="in" filter="fade">
                                      <p:cBhvr>
                                        <p:cTn id="36" dur="1000"/>
                                        <p:tgtEl>
                                          <p:spTgt spid="13315">
                                            <p:txEl>
                                              <p:pRg st="6" end="6"/>
                                            </p:txEl>
                                          </p:spTgt>
                                        </p:tgtEl>
                                      </p:cBhvr>
                                    </p:animEffect>
                                    <p:anim calcmode="lin" valueType="num">
                                      <p:cBhvr>
                                        <p:cTn id="37"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3315">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315">
                                            <p:txEl>
                                              <p:pRg st="7" end="7"/>
                                            </p:txEl>
                                          </p:spTgt>
                                        </p:tgtEl>
                                        <p:attrNameLst>
                                          <p:attrName>style.visibility</p:attrName>
                                        </p:attrNameLst>
                                      </p:cBhvr>
                                      <p:to>
                                        <p:strVal val="visible"/>
                                      </p:to>
                                    </p:set>
                                    <p:animEffect transition="in" filter="fade">
                                      <p:cBhvr>
                                        <p:cTn id="41" dur="1000"/>
                                        <p:tgtEl>
                                          <p:spTgt spid="13315">
                                            <p:txEl>
                                              <p:pRg st="7" end="7"/>
                                            </p:txEl>
                                          </p:spTgt>
                                        </p:tgtEl>
                                      </p:cBhvr>
                                    </p:animEffect>
                                    <p:anim calcmode="lin" valueType="num">
                                      <p:cBhvr>
                                        <p:cTn id="42"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13315">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315">
                                            <p:txEl>
                                              <p:pRg st="8" end="8"/>
                                            </p:txEl>
                                          </p:spTgt>
                                        </p:tgtEl>
                                        <p:attrNameLst>
                                          <p:attrName>style.visibility</p:attrName>
                                        </p:attrNameLst>
                                      </p:cBhvr>
                                      <p:to>
                                        <p:strVal val="visible"/>
                                      </p:to>
                                    </p:set>
                                    <p:animEffect transition="in" filter="fade">
                                      <p:cBhvr>
                                        <p:cTn id="46" dur="1000"/>
                                        <p:tgtEl>
                                          <p:spTgt spid="13315">
                                            <p:txEl>
                                              <p:pRg st="8" end="8"/>
                                            </p:txEl>
                                          </p:spTgt>
                                        </p:tgtEl>
                                      </p:cBhvr>
                                    </p:animEffect>
                                    <p:anim calcmode="lin" valueType="num">
                                      <p:cBhvr>
                                        <p:cTn id="47" dur="1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33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rtlCol="0">
            <a:normAutofit fontScale="92500" lnSpcReduction="10000"/>
          </a:bodyPr>
          <a:lstStyle/>
          <a:p>
            <a:pPr marL="0" indent="0">
              <a:buNone/>
              <a:defRPr/>
            </a:pPr>
            <a:r>
              <a:rPr lang="en-US" altLang="en-US" b="1" dirty="0">
                <a:latin typeface="Times New Roman" panose="02020603050405020304" pitchFamily="18" charset="0"/>
                <a:cs typeface="Times New Roman" panose="02020603050405020304" pitchFamily="18" charset="0"/>
              </a:rPr>
              <a:t>Active listening is defined as</a:t>
            </a:r>
            <a:r>
              <a:rPr lang="en-US" altLang="en-US" dirty="0">
                <a:latin typeface="Times New Roman" panose="02020603050405020304" pitchFamily="18" charset="0"/>
                <a:cs typeface="Times New Roman" panose="02020603050405020304" pitchFamily="18" charset="0"/>
              </a:rPr>
              <a:t>:</a:t>
            </a:r>
          </a:p>
          <a:p>
            <a:pPr marL="0" indent="0">
              <a:buNone/>
              <a:defRPr/>
            </a:pPr>
            <a:r>
              <a:rPr lang="en-US" altLang="en-US" dirty="0">
                <a:latin typeface="Times New Roman" panose="02020603050405020304" pitchFamily="18" charset="0"/>
                <a:cs typeface="Times New Roman" panose="02020603050405020304" pitchFamily="18" charset="0"/>
              </a:rPr>
              <a:t>Clearly understanding, interpreting, and evaluating the message presented.</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r>
              <a:rPr lang="en-US" altLang="en-US" b="1" dirty="0">
                <a:latin typeface="Times New Roman" panose="02020603050405020304" pitchFamily="18" charset="0"/>
                <a:cs typeface="Times New Roman" panose="02020603050405020304" pitchFamily="18" charset="0"/>
              </a:rPr>
              <a:t>During an interview, use the following active listening steps:</a:t>
            </a:r>
          </a:p>
          <a:p>
            <a:pPr>
              <a:defRPr/>
            </a:pPr>
            <a:r>
              <a:rPr lang="en-US" altLang="en-US" dirty="0">
                <a:latin typeface="Times New Roman" panose="02020603050405020304" pitchFamily="18" charset="0"/>
                <a:cs typeface="Times New Roman" panose="02020603050405020304" pitchFamily="18" charset="0"/>
              </a:rPr>
              <a:t>Turn your focus to your customer/your client</a:t>
            </a:r>
          </a:p>
          <a:p>
            <a:pPr>
              <a:defRPr/>
            </a:pPr>
            <a:r>
              <a:rPr lang="en-US" altLang="en-US" sz="2800" b="1" u="sng" dirty="0">
                <a:latin typeface="Times New Roman" panose="02020603050405020304" pitchFamily="18" charset="0"/>
                <a:cs typeface="Times New Roman" panose="02020603050405020304" pitchFamily="18" charset="0"/>
              </a:rPr>
              <a:t>Let the client talk</a:t>
            </a:r>
          </a:p>
          <a:p>
            <a:pPr>
              <a:defRPr/>
            </a:pPr>
            <a:r>
              <a:rPr lang="en-US" altLang="en-US" dirty="0">
                <a:latin typeface="Times New Roman" panose="02020603050405020304" pitchFamily="18" charset="0"/>
                <a:cs typeface="Times New Roman" panose="02020603050405020304" pitchFamily="18" charset="0"/>
              </a:rPr>
              <a:t>Listen carefully to what he/she is saying</a:t>
            </a:r>
          </a:p>
          <a:p>
            <a:pPr>
              <a:defRPr/>
            </a:pPr>
            <a:r>
              <a:rPr lang="en-US" altLang="en-US" dirty="0">
                <a:latin typeface="Times New Roman" panose="02020603050405020304" pitchFamily="18" charset="0"/>
                <a:cs typeface="Times New Roman" panose="02020603050405020304" pitchFamily="18" charset="0"/>
              </a:rPr>
              <a:t>Restate what you heard</a:t>
            </a:r>
          </a:p>
          <a:p>
            <a:pPr>
              <a:defRPr/>
            </a:pPr>
            <a:r>
              <a:rPr lang="en-US" altLang="en-US" dirty="0">
                <a:latin typeface="Times New Roman" panose="02020603050405020304" pitchFamily="18" charset="0"/>
                <a:cs typeface="Times New Roman" panose="02020603050405020304" pitchFamily="18" charset="0"/>
              </a:rPr>
              <a:t>Allow the client to correct or clarify the information</a:t>
            </a:r>
          </a:p>
          <a:p>
            <a:pPr marL="0" indent="0">
              <a:buNone/>
              <a:defRPr/>
            </a:pPr>
            <a:endParaRPr lang="en-US" altLang="en-US" dirty="0"/>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17</a:t>
            </a:fld>
            <a:endParaRPr lang="en-US" altLang="en-US" dirty="0"/>
          </a:p>
        </p:txBody>
      </p:sp>
      <p:sp>
        <p:nvSpPr>
          <p:cNvPr id="24578" name="Title 1"/>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ACTIVE LISTENING – This is difficult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fade">
                                      <p:cBhvr>
                                        <p:cTn id="21" dur="1000"/>
                                        <p:tgtEl>
                                          <p:spTgt spid="13315">
                                            <p:txEl>
                                              <p:pRg st="3" end="3"/>
                                            </p:txEl>
                                          </p:spTgt>
                                        </p:tgtEl>
                                      </p:cBhvr>
                                    </p:animEffect>
                                    <p:anim calcmode="lin" valueType="num">
                                      <p:cBhvr>
                                        <p:cTn id="22"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Effect transition="in" filter="fade">
                                      <p:cBhvr>
                                        <p:cTn id="28" dur="1000"/>
                                        <p:tgtEl>
                                          <p:spTgt spid="13315">
                                            <p:txEl>
                                              <p:pRg st="4" end="4"/>
                                            </p:txEl>
                                          </p:spTgt>
                                        </p:tgtEl>
                                      </p:cBhvr>
                                    </p:animEffect>
                                    <p:anim calcmode="lin" valueType="num">
                                      <p:cBhvr>
                                        <p:cTn id="29"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5" end="5"/>
                                            </p:txEl>
                                          </p:spTgt>
                                        </p:tgtEl>
                                        <p:attrNameLst>
                                          <p:attrName>style.visibility</p:attrName>
                                        </p:attrNameLst>
                                      </p:cBhvr>
                                      <p:to>
                                        <p:strVal val="visible"/>
                                      </p:to>
                                    </p:set>
                                    <p:animEffect transition="in" filter="fade">
                                      <p:cBhvr>
                                        <p:cTn id="35" dur="1000"/>
                                        <p:tgtEl>
                                          <p:spTgt spid="13315">
                                            <p:txEl>
                                              <p:pRg st="5" end="5"/>
                                            </p:txEl>
                                          </p:spTgt>
                                        </p:tgtEl>
                                      </p:cBhvr>
                                    </p:animEffect>
                                    <p:anim calcmode="lin" valueType="num">
                                      <p:cBhvr>
                                        <p:cTn id="36"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5">
                                            <p:txEl>
                                              <p:pRg st="6" end="6"/>
                                            </p:txEl>
                                          </p:spTgt>
                                        </p:tgtEl>
                                        <p:attrNameLst>
                                          <p:attrName>style.visibility</p:attrName>
                                        </p:attrNameLst>
                                      </p:cBhvr>
                                      <p:to>
                                        <p:strVal val="visible"/>
                                      </p:to>
                                    </p:set>
                                    <p:animEffect transition="in" filter="fade">
                                      <p:cBhvr>
                                        <p:cTn id="42" dur="1000"/>
                                        <p:tgtEl>
                                          <p:spTgt spid="13315">
                                            <p:txEl>
                                              <p:pRg st="6" end="6"/>
                                            </p:txEl>
                                          </p:spTgt>
                                        </p:tgtEl>
                                      </p:cBhvr>
                                    </p:animEffect>
                                    <p:anim calcmode="lin" valueType="num">
                                      <p:cBhvr>
                                        <p:cTn id="43"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Effect transition="in" filter="fade">
                                      <p:cBhvr>
                                        <p:cTn id="49" dur="1000"/>
                                        <p:tgtEl>
                                          <p:spTgt spid="13315">
                                            <p:txEl>
                                              <p:pRg st="7" end="7"/>
                                            </p:txEl>
                                          </p:spTgt>
                                        </p:tgtEl>
                                      </p:cBhvr>
                                    </p:animEffect>
                                    <p:anim calcmode="lin" valueType="num">
                                      <p:cBhvr>
                                        <p:cTn id="50"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315">
                                            <p:txEl>
                                              <p:pRg st="8" end="8"/>
                                            </p:txEl>
                                          </p:spTgt>
                                        </p:tgtEl>
                                        <p:attrNameLst>
                                          <p:attrName>style.visibility</p:attrName>
                                        </p:attrNameLst>
                                      </p:cBhvr>
                                      <p:to>
                                        <p:strVal val="visible"/>
                                      </p:to>
                                    </p:set>
                                    <p:animEffect transition="in" filter="fade">
                                      <p:cBhvr>
                                        <p:cTn id="56" dur="1000"/>
                                        <p:tgtEl>
                                          <p:spTgt spid="13315">
                                            <p:txEl>
                                              <p:pRg st="8" end="8"/>
                                            </p:txEl>
                                          </p:spTgt>
                                        </p:tgtEl>
                                      </p:cBhvr>
                                    </p:animEffect>
                                    <p:anim calcmode="lin" valueType="num">
                                      <p:cBhvr>
                                        <p:cTn id="57" dur="1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33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half" idx="1"/>
          </p:nvPr>
        </p:nvSpPr>
        <p:spPr>
          <a:xfrm>
            <a:off x="609600" y="2193925"/>
            <a:ext cx="5410201" cy="4130675"/>
          </a:xfrm>
        </p:spPr>
        <p:txBody>
          <a:bodyPr rtlCol="0">
            <a:normAutofit/>
          </a:bodyPr>
          <a:lstStyle/>
          <a:p>
            <a:pPr marL="0" indent="0">
              <a:buNone/>
              <a:defRPr/>
            </a:pPr>
            <a:r>
              <a:rPr lang="en-US" altLang="en-US" sz="2600" b="1" dirty="0">
                <a:latin typeface="Times New Roman" panose="02020603050405020304" pitchFamily="18" charset="0"/>
                <a:cs typeface="Times New Roman" panose="02020603050405020304" pitchFamily="18" charset="0"/>
              </a:rPr>
              <a:t>              </a:t>
            </a:r>
            <a:r>
              <a:rPr lang="en-US" altLang="en-US" sz="2600" b="1" i="1" dirty="0">
                <a:latin typeface="Times New Roman" panose="02020603050405020304" pitchFamily="18" charset="0"/>
                <a:cs typeface="Times New Roman" panose="02020603050405020304" pitchFamily="18" charset="0"/>
              </a:rPr>
              <a:t> </a:t>
            </a:r>
            <a:r>
              <a:rPr lang="en-US" altLang="en-US" sz="2600" b="1" i="1" u="sng" dirty="0">
                <a:latin typeface="Times New Roman" panose="02020603050405020304" pitchFamily="18" charset="0"/>
                <a:cs typeface="Times New Roman" panose="02020603050405020304" pitchFamily="18" charset="0"/>
              </a:rPr>
              <a:t>Close-ended</a:t>
            </a:r>
            <a:r>
              <a:rPr lang="en-US" altLang="en-US" sz="2600" b="1" dirty="0">
                <a:latin typeface="Times New Roman" panose="02020603050405020304" pitchFamily="18" charset="0"/>
                <a:cs typeface="Times New Roman" panose="02020603050405020304" pitchFamily="18" charset="0"/>
              </a:rPr>
              <a:t>	          Vs</a:t>
            </a:r>
          </a:p>
          <a:p>
            <a:pPr>
              <a:defRPr/>
            </a:pPr>
            <a:r>
              <a:rPr lang="en-US" altLang="en-US" sz="2400" dirty="0">
                <a:latin typeface="Times New Roman" panose="02020603050405020304" pitchFamily="18" charset="0"/>
                <a:cs typeface="Times New Roman" panose="02020603050405020304" pitchFamily="18" charset="0"/>
              </a:rPr>
              <a:t>Require only short or single word answers</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Are easy to answer</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Provide factual information</a:t>
            </a:r>
          </a:p>
          <a:p>
            <a:pPr>
              <a:defRPr/>
            </a:pPr>
            <a:endParaRPr lang="en-US" altLang="en-US" sz="24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Keep control of conversation</a:t>
            </a:r>
            <a:endParaRPr lang="en-US" altLang="en-US" sz="2400" dirty="0"/>
          </a:p>
        </p:txBody>
      </p:sp>
      <p:sp>
        <p:nvSpPr>
          <p:cNvPr id="2" name="Content Placeholder 1"/>
          <p:cNvSpPr>
            <a:spLocks noGrp="1"/>
          </p:cNvSpPr>
          <p:nvPr>
            <p:ph sz="half" idx="2"/>
          </p:nvPr>
        </p:nvSpPr>
        <p:spPr>
          <a:xfrm>
            <a:off x="6172200" y="2237663"/>
            <a:ext cx="4724400" cy="4130675"/>
          </a:xfrm>
        </p:spPr>
        <p:txBody>
          <a:bodyPr rtlCol="0">
            <a:noAutofit/>
          </a:bodyPr>
          <a:lstStyle/>
          <a:p>
            <a:pPr marL="0" indent="0">
              <a:buNone/>
              <a:defRPr/>
            </a:pPr>
            <a:r>
              <a:rPr lang="en-US" sz="2400" b="1" dirty="0">
                <a:latin typeface="Times New Roman" panose="02020603050405020304" pitchFamily="18" charset="0"/>
                <a:cs typeface="Times New Roman" panose="02020603050405020304" pitchFamily="18" charset="0"/>
              </a:rPr>
              <a:t>                    </a:t>
            </a:r>
            <a:r>
              <a:rPr lang="en-US" sz="2400" b="1" i="1" u="sng" dirty="0">
                <a:latin typeface="Times New Roman" panose="02020603050405020304" pitchFamily="18" charset="0"/>
                <a:cs typeface="Times New Roman" panose="02020603050405020304" pitchFamily="18" charset="0"/>
              </a:rPr>
              <a:t>Open-ended</a:t>
            </a:r>
          </a:p>
          <a:p>
            <a:pPr>
              <a:defRPr/>
            </a:pPr>
            <a:r>
              <a:rPr lang="en-US" sz="2400" dirty="0">
                <a:latin typeface="Times New Roman" panose="02020603050405020304" pitchFamily="18" charset="0"/>
                <a:cs typeface="Times New Roman" panose="02020603050405020304" pitchFamily="18" charset="0"/>
              </a:rPr>
              <a:t>Allow for full paragraph answers</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Require thought before responding</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Provide information containing opinions and feelings</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dirty="0">
                <a:latin typeface="Times New Roman" panose="02020603050405020304" pitchFamily="18" charset="0"/>
                <a:cs typeface="Times New Roman" panose="02020603050405020304" pitchFamily="18" charset="0"/>
              </a:rPr>
              <a:t>Give control of the conversation</a:t>
            </a:r>
          </a:p>
        </p:txBody>
      </p:sp>
      <p:sp>
        <p:nvSpPr>
          <p:cNvPr id="4" name="Slide Number Placeholder 3"/>
          <p:cNvSpPr>
            <a:spLocks noGrp="1"/>
          </p:cNvSpPr>
          <p:nvPr>
            <p:ph type="sldNum" sz="quarter" idx="12"/>
          </p:nvPr>
        </p:nvSpPr>
        <p:spPr/>
        <p:txBody>
          <a:bodyPr/>
          <a:lstStyle/>
          <a:p>
            <a:pPr>
              <a:defRPr/>
            </a:pPr>
            <a:fld id="{D3871B7F-FB09-4546-BCF8-EF43F43BC93D}" type="slidenum">
              <a:rPr lang="en-US" altLang="en-US" smtClean="0"/>
              <a:pPr>
                <a:defRPr/>
              </a:pPr>
              <a:t>18</a:t>
            </a:fld>
            <a:endParaRPr lang="en-US" altLang="en-US" dirty="0"/>
          </a:p>
        </p:txBody>
      </p:sp>
      <p:sp>
        <p:nvSpPr>
          <p:cNvPr id="14338" name="Title 1"/>
          <p:cNvSpPr>
            <a:spLocks noGrp="1"/>
          </p:cNvSpPr>
          <p:nvPr>
            <p:ph type="title"/>
          </p:nvPr>
        </p:nvSpPr>
        <p:spPr>
          <a:xfrm>
            <a:off x="1409700" y="1371600"/>
            <a:ext cx="9525000" cy="838200"/>
          </a:xfrm>
        </p:spPr>
        <p:txBody>
          <a:bodyPr rtlCol="0">
            <a:normAutofit fontScale="90000"/>
          </a:bodyPr>
          <a:lstStyle/>
          <a:p>
            <a:pPr>
              <a:defRPr/>
            </a:pPr>
            <a:r>
              <a:rPr lang="en-US" altLang="en-US" b="1" dirty="0">
                <a:latin typeface="Times New Roman" panose="02020603050405020304" pitchFamily="18" charset="0"/>
                <a:cs typeface="Times New Roman" panose="02020603050405020304" pitchFamily="18" charset="0"/>
              </a:rPr>
              <a:t>The question type can influence the level of detail received</a:t>
            </a:r>
            <a:br>
              <a:rPr lang="en-US" altLang="en-US" dirty="0"/>
            </a:br>
            <a:r>
              <a:rPr lang="en-US" altLang="en-US" dirty="0"/>
              <a:t>	</a:t>
            </a:r>
          </a:p>
        </p:txBody>
      </p:sp>
      <p:sp>
        <p:nvSpPr>
          <p:cNvPr id="7" name="Title 1"/>
          <p:cNvSpPr txBox="1">
            <a:spLocks/>
          </p:cNvSpPr>
          <p:nvPr/>
        </p:nvSpPr>
        <p:spPr bwMode="auto">
          <a:xfrm>
            <a:off x="-33391" y="5334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TYPES OF QUESTIONS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871B7F-FB09-4546-BCF8-EF43F43BC93D}" type="slidenum">
              <a:rPr lang="en-US" altLang="en-US" smtClean="0"/>
              <a:pPr>
                <a:defRPr/>
              </a:pPr>
              <a:t>19</a:t>
            </a:fld>
            <a:endParaRPr lang="en-US" altLang="en-US" dirty="0"/>
          </a:p>
        </p:txBody>
      </p:sp>
      <p:sp>
        <p:nvSpPr>
          <p:cNvPr id="7" name="Title 1"/>
          <p:cNvSpPr txBox="1">
            <a:spLocks/>
          </p:cNvSpPr>
          <p:nvPr/>
        </p:nvSpPr>
        <p:spPr bwMode="auto">
          <a:xfrm>
            <a:off x="-33391" y="5334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TYPES OF QUESTIONS</a:t>
            </a:r>
          </a:p>
        </p:txBody>
      </p:sp>
      <p:sp>
        <p:nvSpPr>
          <p:cNvPr id="11" name="Explosion: 8 Points 10">
            <a:extLst>
              <a:ext uri="{FF2B5EF4-FFF2-40B4-BE49-F238E27FC236}">
                <a16:creationId xmlns:a16="http://schemas.microsoft.com/office/drawing/2014/main" id="{9A47783E-CBE1-43B7-988F-78E01B524AEF}"/>
              </a:ext>
            </a:extLst>
          </p:cNvPr>
          <p:cNvSpPr/>
          <p:nvPr/>
        </p:nvSpPr>
        <p:spPr>
          <a:xfrm>
            <a:off x="1676400" y="1523512"/>
            <a:ext cx="8839200" cy="4795645"/>
          </a:xfrm>
          <a:prstGeom prst="irregularSeal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92FD376-67C2-480B-B82C-DEEEE7983541}"/>
              </a:ext>
            </a:extLst>
          </p:cNvPr>
          <p:cNvSpPr txBox="1"/>
          <p:nvPr/>
        </p:nvSpPr>
        <p:spPr>
          <a:xfrm rot="20803046">
            <a:off x="3962399" y="3173730"/>
            <a:ext cx="4267200"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Examples of when to use closed vs open</a:t>
            </a:r>
          </a:p>
        </p:txBody>
      </p:sp>
    </p:spTree>
    <p:extLst>
      <p:ext uri="{BB962C8B-B14F-4D97-AF65-F5344CB8AC3E}">
        <p14:creationId xmlns:p14="http://schemas.microsoft.com/office/powerpoint/2010/main" val="141940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0" y="1600200"/>
            <a:ext cx="10668000" cy="4419600"/>
          </a:xfrm>
        </p:spPr>
        <p:txBody>
          <a:bodyPr/>
          <a:lstStyle/>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In this class, we are going to discuss how to prepare for and conduct an interview.</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a:t>
            </a:fld>
            <a:endParaRPr lang="en-US" altLang="en-US" dirty="0"/>
          </a:p>
        </p:txBody>
      </p:sp>
      <p:sp>
        <p:nvSpPr>
          <p:cNvPr id="6146" name="Title 2"/>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OBJECTIVE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US" altLang="en-US" sz="3000" b="1" dirty="0">
                <a:latin typeface="Times New Roman" panose="02020603050405020304" pitchFamily="18" charset="0"/>
                <a:cs typeface="Times New Roman" panose="02020603050405020304" pitchFamily="18" charset="0"/>
              </a:rPr>
              <a:t>Provide context to questions</a:t>
            </a:r>
          </a:p>
          <a:p>
            <a:pPr marL="0" indent="0">
              <a:buNone/>
              <a:defRPr/>
            </a:pPr>
            <a:r>
              <a:rPr lang="en-US" altLang="en-US" sz="2600" dirty="0">
                <a:latin typeface="Times New Roman" panose="02020603050405020304" pitchFamily="18" charset="0"/>
                <a:cs typeface="Times New Roman" panose="02020603050405020304" pitchFamily="18" charset="0"/>
              </a:rPr>
              <a:t>Instead of “Are you married? Do you have children?” </a:t>
            </a:r>
          </a:p>
          <a:p>
            <a:pPr marL="0" indent="0">
              <a:buNone/>
              <a:defRPr/>
            </a:pPr>
            <a:r>
              <a:rPr lang="en-US" altLang="en-US" sz="2600" dirty="0">
                <a:latin typeface="Times New Roman" panose="02020603050405020304" pitchFamily="18" charset="0"/>
                <a:cs typeface="Times New Roman" panose="02020603050405020304" pitchFamily="18" charset="0"/>
              </a:rPr>
              <a:t>Explain: “Sometimes there are VA benefits available for veterans who have dependents – do you have a spouse or children?”</a:t>
            </a:r>
          </a:p>
          <a:p>
            <a:pPr>
              <a:defRPr/>
            </a:pPr>
            <a:r>
              <a:rPr lang="en-US" altLang="en-US" sz="2800" b="1" dirty="0">
                <a:latin typeface="Times New Roman" panose="02020603050405020304" pitchFamily="18" charset="0"/>
                <a:cs typeface="Times New Roman" panose="02020603050405020304" pitchFamily="18" charset="0"/>
              </a:rPr>
              <a:t>Listen to conversational cues</a:t>
            </a:r>
          </a:p>
          <a:p>
            <a:pPr marL="0" indent="0">
              <a:buNone/>
              <a:defRPr/>
            </a:pPr>
            <a:r>
              <a:rPr lang="en-US" altLang="en-US" sz="2800" dirty="0">
                <a:latin typeface="Times New Roman" panose="02020603050405020304" pitchFamily="18" charset="0"/>
                <a:cs typeface="Times New Roman" panose="02020603050405020304" pitchFamily="18" charset="0"/>
              </a:rPr>
              <a:t>“I see you are retiring from the military in 4 months. Are you staying in the area?”</a:t>
            </a:r>
          </a:p>
          <a:p>
            <a:pPr marL="0" indent="0">
              <a:buNone/>
              <a:defRPr/>
            </a:pPr>
            <a:r>
              <a:rPr lang="en-US" altLang="en-US" sz="2800" i="1" dirty="0">
                <a:latin typeface="Times New Roman" panose="02020603050405020304" pitchFamily="18" charset="0"/>
                <a:cs typeface="Times New Roman" panose="02020603050405020304" pitchFamily="18" charset="0"/>
              </a:rPr>
              <a:t>“Yes, in fact we are looking at purchasing a new home  - we’re looking to downsize since our kids are all off to college now”</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20</a:t>
            </a:fld>
            <a:endParaRPr lang="en-US" altLang="en-US" dirty="0"/>
          </a:p>
        </p:txBody>
      </p:sp>
      <p:sp>
        <p:nvSpPr>
          <p:cNvPr id="7" name="Title 1"/>
          <p:cNvSpPr>
            <a:spLocks noGrp="1"/>
          </p:cNvSpPr>
          <p:nvPr>
            <p:ph type="title"/>
          </p:nvPr>
        </p:nvSpPr>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IDENTIFY POTENTIAL ELIGIBILITY TO BENEFITS</a:t>
            </a:r>
            <a:br>
              <a:rPr lang="en-US" altLang="en-US" sz="2700" dirty="0">
                <a:latin typeface="Times New Roman" panose="02020603050405020304" pitchFamily="18" charset="0"/>
                <a:cs typeface="Times New Roman" panose="02020603050405020304" pitchFamily="18" charset="0"/>
              </a:rPr>
            </a:br>
            <a:endParaRPr lang="en-US" alt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20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838200" y="1600200"/>
            <a:ext cx="10668000" cy="4953000"/>
          </a:xfrm>
        </p:spPr>
        <p:txBody>
          <a:bodyPr rtlCol="0">
            <a:normAutofit/>
          </a:bodyPr>
          <a:lstStyle/>
          <a:p>
            <a:pPr>
              <a:defRPr/>
            </a:pPr>
            <a:r>
              <a:rPr lang="en-US" sz="3000" dirty="0">
                <a:latin typeface="Times New Roman" panose="02020603050405020304" pitchFamily="18" charset="0"/>
                <a:cs typeface="Times New Roman" panose="02020603050405020304" pitchFamily="18" charset="0"/>
              </a:rPr>
              <a:t>Records review</a:t>
            </a:r>
          </a:p>
          <a:p>
            <a:pPr lvl="1">
              <a:defRPr/>
            </a:pPr>
            <a:r>
              <a:rPr lang="en-US" sz="2600" dirty="0">
                <a:latin typeface="Times New Roman" panose="02020603050405020304" pitchFamily="18" charset="0"/>
                <a:cs typeface="Times New Roman" panose="02020603050405020304" pitchFamily="18" charset="0"/>
              </a:rPr>
              <a:t>What was identified by representative</a:t>
            </a:r>
          </a:p>
          <a:p>
            <a:pPr lvl="1">
              <a:defRPr/>
            </a:pPr>
            <a:r>
              <a:rPr lang="en-US" sz="2600" dirty="0">
                <a:latin typeface="Times New Roman" panose="02020603050405020304" pitchFamily="18" charset="0"/>
                <a:cs typeface="Times New Roman" panose="02020603050405020304" pitchFamily="18" charset="0"/>
              </a:rPr>
              <a:t>Additional items of concern to the veteran </a:t>
            </a:r>
          </a:p>
          <a:p>
            <a:pPr lvl="1">
              <a:defRPr/>
            </a:pPr>
            <a:r>
              <a:rPr lang="en-US" sz="2600" dirty="0">
                <a:latin typeface="Times New Roman" panose="02020603050405020304" pitchFamily="18" charset="0"/>
                <a:cs typeface="Times New Roman" panose="02020603050405020304" pitchFamily="18" charset="0"/>
              </a:rPr>
              <a:t>Is there anything that is bothering you today that you feel started in the military or was caused by your service?</a:t>
            </a:r>
          </a:p>
          <a:p>
            <a:pPr lvl="1">
              <a:defRPr/>
            </a:pPr>
            <a:r>
              <a:rPr lang="en-US" sz="2600" dirty="0">
                <a:latin typeface="Times New Roman" panose="02020603050405020304" pitchFamily="18" charset="0"/>
                <a:cs typeface="Times New Roman" panose="02020603050405020304" pitchFamily="18" charset="0"/>
              </a:rPr>
              <a:t>Having a standard order helps avoid confusion during the review</a:t>
            </a:r>
          </a:p>
          <a:p>
            <a:pPr lvl="1">
              <a:defRPr/>
            </a:pPr>
            <a:endParaRPr lang="en-US" sz="2600" dirty="0">
              <a:latin typeface="Times New Roman" panose="02020603050405020304" pitchFamily="18" charset="0"/>
              <a:cs typeface="Times New Roman" panose="02020603050405020304" pitchFamily="18" charset="0"/>
            </a:endParaRPr>
          </a:p>
          <a:p>
            <a:pPr>
              <a:defRPr/>
            </a:pPr>
            <a:r>
              <a:rPr lang="en-US" altLang="en-US" sz="3000" dirty="0">
                <a:latin typeface="Times New Roman" panose="02020603050405020304" pitchFamily="18" charset="0"/>
                <a:cs typeface="Times New Roman" panose="02020603050405020304" pitchFamily="18" charset="0"/>
              </a:rPr>
              <a:t>What is your order; your rhythm?</a:t>
            </a:r>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21</a:t>
            </a:fld>
            <a:endParaRPr lang="en-US" altLang="en-US" dirty="0"/>
          </a:p>
        </p:txBody>
      </p:sp>
      <p:sp>
        <p:nvSpPr>
          <p:cNvPr id="8" name="Title 1"/>
          <p:cNvSpPr>
            <a:spLocks noGrp="1"/>
          </p:cNvSpPr>
          <p:nvPr>
            <p:ph type="title"/>
          </p:nvPr>
        </p:nvSpPr>
        <p:spPr>
          <a:xfrm>
            <a:off x="0" y="427228"/>
            <a:ext cx="8450731" cy="981732"/>
          </a:xfrm>
        </p:spPr>
        <p:txBody>
          <a:bodyPr/>
          <a:lstStyle/>
          <a:p>
            <a:pPr eaLnBrk="1" hangingPunct="1"/>
            <a:r>
              <a:rPr lang="en-US" altLang="en-US" sz="2700" dirty="0">
                <a:latin typeface="Times New Roman" panose="02020603050405020304" pitchFamily="18" charset="0"/>
                <a:cs typeface="Times New Roman" panose="02020603050405020304" pitchFamily="18" charset="0"/>
              </a:rPr>
              <a:t>FLOW OF THE INTERVIEW</a:t>
            </a:r>
          </a:p>
        </p:txBody>
      </p:sp>
    </p:spTree>
    <p:extLst>
      <p:ext uri="{BB962C8B-B14F-4D97-AF65-F5344CB8AC3E}">
        <p14:creationId xmlns:p14="http://schemas.microsoft.com/office/powerpoint/2010/main" val="32780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anim calcmode="lin" valueType="num">
                                      <p:cBhvr>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1000"/>
                                        <p:tgtEl>
                                          <p:spTgt spid="13315">
                                            <p:txEl>
                                              <p:pRg st="2" end="2"/>
                                            </p:txEl>
                                          </p:spTgt>
                                        </p:tgtEl>
                                      </p:cBhvr>
                                    </p:animEffect>
                                    <p:anim calcmode="lin" valueType="num">
                                      <p:cBhvr>
                                        <p:cTn id="1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1000"/>
                                        <p:tgtEl>
                                          <p:spTgt spid="13315">
                                            <p:txEl>
                                              <p:pRg st="3" end="3"/>
                                            </p:txEl>
                                          </p:spTgt>
                                        </p:tgtEl>
                                      </p:cBhvr>
                                    </p:animEffect>
                                    <p:anim calcmode="lin" valueType="num">
                                      <p:cBhvr>
                                        <p:cTn id="23"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1000"/>
                                        <p:tgtEl>
                                          <p:spTgt spid="13315">
                                            <p:txEl>
                                              <p:pRg st="4" end="4"/>
                                            </p:txEl>
                                          </p:spTgt>
                                        </p:tgtEl>
                                      </p:cBhvr>
                                    </p:animEffect>
                                    <p:anim calcmode="lin" valueType="num">
                                      <p:cBhvr>
                                        <p:cTn id="28"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315">
                                            <p:txEl>
                                              <p:pRg st="6" end="6"/>
                                            </p:txEl>
                                          </p:spTgt>
                                        </p:tgtEl>
                                        <p:attrNameLst>
                                          <p:attrName>style.visibility</p:attrName>
                                        </p:attrNameLst>
                                      </p:cBhvr>
                                      <p:to>
                                        <p:strVal val="visible"/>
                                      </p:to>
                                    </p:set>
                                    <p:animEffect transition="in" filter="fade">
                                      <p:cBhvr>
                                        <p:cTn id="34" dur="1000"/>
                                        <p:tgtEl>
                                          <p:spTgt spid="13315">
                                            <p:txEl>
                                              <p:pRg st="6" end="6"/>
                                            </p:txEl>
                                          </p:spTgt>
                                        </p:tgtEl>
                                      </p:cBhvr>
                                    </p:animEffect>
                                    <p:anim calcmode="lin" valueType="num">
                                      <p:cBhvr>
                                        <p:cTn id="35"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1"/>
            <a:ext cx="10668000" cy="5121275"/>
          </a:xfrm>
        </p:spPr>
        <p:txBody>
          <a:bodyPr rtlCol="0">
            <a:normAutofit/>
          </a:bodyPr>
          <a:lstStyle/>
          <a:p>
            <a:pPr marL="0" indent="0">
              <a:buNone/>
              <a:defRPr/>
            </a:pPr>
            <a:r>
              <a:rPr lang="en-US" sz="2600" b="1" dirty="0">
                <a:latin typeface="Times New Roman" panose="02020603050405020304" pitchFamily="18" charset="0"/>
                <a:cs typeface="Times New Roman" panose="02020603050405020304" pitchFamily="18" charset="0"/>
              </a:rPr>
              <a:t>Remember the claim is the client’s</a:t>
            </a:r>
          </a:p>
          <a:p>
            <a:pPr>
              <a:defRPr/>
            </a:pPr>
            <a:r>
              <a:rPr lang="en-US" sz="2600" dirty="0">
                <a:latin typeface="Times New Roman" panose="02020603050405020304" pitchFamily="18" charset="0"/>
                <a:cs typeface="Times New Roman" panose="02020603050405020304" pitchFamily="18" charset="0"/>
              </a:rPr>
              <a:t>If a family member is accompanying the client, set expectations of privacy, when they will leave and re-enter</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If the family member is also a veteran, set a separate appointment to work on their claim</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Ensure a VA form 21-0845 is signed by client if claim information is to be disclosed to a third party, including Post Service Officers</a:t>
            </a:r>
          </a:p>
          <a:p>
            <a:pPr>
              <a:defRPr/>
            </a:pPr>
            <a:endParaRPr lang="en-US" sz="1200" dirty="0">
              <a:latin typeface="Times New Roman" panose="02020603050405020304" pitchFamily="18" charset="0"/>
              <a:cs typeface="Times New Roman" panose="02020603050405020304" pitchFamily="18" charset="0"/>
            </a:endParaRPr>
          </a:p>
          <a:p>
            <a:pPr>
              <a:defRPr/>
            </a:pPr>
            <a:r>
              <a:rPr lang="en-US" sz="2600" dirty="0">
                <a:latin typeface="Times New Roman" panose="02020603050405020304" pitchFamily="18" charset="0"/>
                <a:cs typeface="Times New Roman" panose="02020603050405020304" pitchFamily="18" charset="0"/>
              </a:rPr>
              <a:t>If the veteran/client tells you information should </a:t>
            </a:r>
            <a:r>
              <a:rPr lang="en-US" sz="2600" i="1" dirty="0">
                <a:latin typeface="Times New Roman" panose="02020603050405020304" pitchFamily="18" charset="0"/>
                <a:cs typeface="Times New Roman" panose="02020603050405020304" pitchFamily="18" charset="0"/>
              </a:rPr>
              <a:t>not </a:t>
            </a:r>
            <a:r>
              <a:rPr lang="en-US" sz="2600" dirty="0">
                <a:latin typeface="Times New Roman" panose="02020603050405020304" pitchFamily="18" charset="0"/>
                <a:cs typeface="Times New Roman" panose="02020603050405020304" pitchFamily="18" charset="0"/>
              </a:rPr>
              <a:t>be divulged to a spouse or other family member, put a note in their VetraSpec file, and never assume</a:t>
            </a:r>
          </a:p>
          <a:p>
            <a:pPr>
              <a:defRPr/>
            </a:pPr>
            <a:endParaRPr lang="en-US" sz="2600" dirty="0">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4" name="Slide Number Placeholder 3"/>
          <p:cNvSpPr>
            <a:spLocks noGrp="1"/>
          </p:cNvSpPr>
          <p:nvPr>
            <p:ph type="sldNum" sz="quarter" idx="12"/>
          </p:nvPr>
        </p:nvSpPr>
        <p:spPr/>
        <p:txBody>
          <a:bodyPr/>
          <a:lstStyle/>
          <a:p>
            <a:pPr>
              <a:defRPr/>
            </a:pPr>
            <a:fld id="{52ECF18F-89E1-4E3B-93F8-1CDB8E91565A}" type="slidenum">
              <a:rPr lang="en-US" altLang="en-US" smtClean="0"/>
              <a:pPr>
                <a:defRPr/>
              </a:pPr>
              <a:t>22</a:t>
            </a:fld>
            <a:endParaRPr lang="en-US" altLang="en-US" dirty="0"/>
          </a:p>
        </p:txBody>
      </p:sp>
      <p:sp>
        <p:nvSpPr>
          <p:cNvPr id="28674" name="Title 1"/>
          <p:cNvSpPr>
            <a:spLocks noGrp="1"/>
          </p:cNvSpPr>
          <p:nvPr>
            <p:ph type="title"/>
          </p:nvPr>
        </p:nvSpPr>
        <p:spPr>
          <a:xfrm>
            <a:off x="27398" y="172484"/>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COMMUNICATING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WITH THIRD PARTIES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marL="0" indent="0">
              <a:buNone/>
              <a:defRPr/>
            </a:pPr>
            <a:r>
              <a:rPr lang="en-US" dirty="0">
                <a:latin typeface="Times New Roman" panose="02020603050405020304" pitchFamily="18" charset="0"/>
                <a:cs typeface="Times New Roman" panose="02020603050405020304" pitchFamily="18" charset="0"/>
              </a:rPr>
              <a:t>How might you handle these situations?</a:t>
            </a:r>
          </a:p>
          <a:p>
            <a:pPr marL="0" indent="0">
              <a:buNone/>
              <a:defRPr/>
            </a:pPr>
            <a:endParaRPr lang="en-US" dirty="0">
              <a:latin typeface="Baskerville Old Face" panose="02020602080505020303" pitchFamily="18" charset="0"/>
            </a:endParaRPr>
          </a:p>
          <a:p>
            <a:pPr>
              <a:defRPr/>
            </a:pPr>
            <a:r>
              <a:rPr lang="en-US" dirty="0">
                <a:latin typeface="Times New Roman" panose="02020603050405020304" pitchFamily="18" charset="0"/>
                <a:cs typeface="Times New Roman" panose="02020603050405020304" pitchFamily="18" charset="0"/>
              </a:rPr>
              <a:t>Client becomes tearful </a:t>
            </a:r>
          </a:p>
          <a:p>
            <a:pPr marL="0" indent="0">
              <a:buNone/>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Client will not listen, persists on same topic</a:t>
            </a:r>
          </a:p>
          <a:p>
            <a:pPr marL="0" indent="0">
              <a:buNone/>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Client frequently gets off-topic</a:t>
            </a:r>
          </a:p>
          <a:p>
            <a:pPr>
              <a:defRPr/>
            </a:pPr>
            <a:endParaRPr lang="en-US" dirty="0">
              <a:latin typeface="Times New Roman" panose="02020603050405020304" pitchFamily="18" charset="0"/>
              <a:cs typeface="Times New Roman" panose="02020603050405020304" pitchFamily="18" charset="0"/>
            </a:endParaRPr>
          </a:p>
          <a:p>
            <a:pPr>
              <a:defRPr/>
            </a:pPr>
            <a:r>
              <a:rPr lang="en-US" dirty="0">
                <a:latin typeface="Times New Roman" panose="02020603050405020304" pitchFamily="18" charset="0"/>
                <a:cs typeface="Times New Roman" panose="02020603050405020304" pitchFamily="18" charset="0"/>
              </a:rPr>
              <a:t>You do not know how to handle the client’s issue</a:t>
            </a:r>
          </a:p>
          <a:p>
            <a:pPr>
              <a:defRPr/>
            </a:pPr>
            <a:endParaRPr lang="en-US" dirty="0">
              <a:latin typeface="Times New Roman" panose="02020603050405020304" pitchFamily="18" charset="0"/>
              <a:cs typeface="Times New Roman" panose="02020603050405020304" pitchFamily="18" charset="0"/>
            </a:endParaRPr>
          </a:p>
          <a:p>
            <a:pPr marL="0" indent="0">
              <a:buNone/>
              <a:defRPr/>
            </a:pPr>
            <a:endParaRPr 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23</a:t>
            </a:fld>
            <a:endParaRPr lang="en-US" altLang="en-US" dirty="0"/>
          </a:p>
        </p:txBody>
      </p:sp>
      <p:sp>
        <p:nvSpPr>
          <p:cNvPr id="7" name="Title 1"/>
          <p:cNvSpPr>
            <a:spLocks noGrp="1"/>
          </p:cNvSpPr>
          <p:nvPr>
            <p:ph type="title"/>
          </p:nvPr>
        </p:nvSpPr>
        <p:spPr>
          <a:xfrm>
            <a:off x="0"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HANDLING COMMON COMMUNICATION SITUATIONS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207" y="1474293"/>
            <a:ext cx="10515600" cy="4882058"/>
          </a:xfrm>
        </p:spPr>
        <p:txBody>
          <a:bodyPr rtlCol="0">
            <a:normAutofit/>
          </a:bodyPr>
          <a:lstStyle/>
          <a:p>
            <a:pPr>
              <a:defRPr/>
            </a:pPr>
            <a:r>
              <a:rPr lang="en-US" dirty="0">
                <a:latin typeface="Times New Roman" panose="02020603050405020304" pitchFamily="18" charset="0"/>
                <a:cs typeface="Times New Roman" panose="02020603050405020304" pitchFamily="18" charset="0"/>
              </a:rPr>
              <a:t>Agree with the truth/the odds but disagree with the criticism</a:t>
            </a:r>
          </a:p>
          <a:p>
            <a:pPr marL="0" indent="0">
              <a:buNone/>
              <a:defRPr/>
            </a:pPr>
            <a:r>
              <a:rPr lang="en-US" sz="3000" dirty="0">
                <a:latin typeface="Times New Roman" panose="02020603050405020304" pitchFamily="18" charset="0"/>
                <a:cs typeface="Times New Roman" panose="02020603050405020304" pitchFamily="18" charset="0"/>
              </a:rPr>
              <a:t>	“Yes, it will delay your claim but VA is not trying to make you wait on purpose. A new examination will allow you to present new evidence and better support your claim.”</a:t>
            </a:r>
          </a:p>
          <a:p>
            <a:pPr>
              <a:defRPr/>
            </a:pPr>
            <a:r>
              <a:rPr lang="en-US" dirty="0">
                <a:latin typeface="Times New Roman" panose="02020603050405020304" pitchFamily="18" charset="0"/>
                <a:cs typeface="Times New Roman" panose="02020603050405020304" pitchFamily="18" charset="0"/>
              </a:rPr>
              <a:t>Set boundaries of what you will and won’t accept</a:t>
            </a:r>
          </a:p>
          <a:p>
            <a:pPr>
              <a:defRPr/>
            </a:pPr>
            <a:r>
              <a:rPr lang="en-US" dirty="0">
                <a:latin typeface="Times New Roman" panose="02020603050405020304" pitchFamily="18" charset="0"/>
                <a:cs typeface="Times New Roman" panose="02020603050405020304" pitchFamily="18" charset="0"/>
              </a:rPr>
              <a:t>Broken record – restate what you can and can’t do</a:t>
            </a:r>
          </a:p>
          <a:p>
            <a:pPr>
              <a:defRPr/>
            </a:pPr>
            <a:r>
              <a:rPr lang="en-US" dirty="0">
                <a:latin typeface="Times New Roman" panose="02020603050405020304" pitchFamily="18" charset="0"/>
                <a:cs typeface="Times New Roman" panose="02020603050405020304" pitchFamily="18" charset="0"/>
              </a:rPr>
              <a:t>Call a time out - reschedule</a:t>
            </a:r>
          </a:p>
          <a:p>
            <a:pPr>
              <a:defRPr/>
            </a:pPr>
            <a:r>
              <a:rPr lang="en-US" dirty="0">
                <a:latin typeface="Times New Roman" panose="02020603050405020304" pitchFamily="18" charset="0"/>
                <a:cs typeface="Times New Roman" panose="02020603050405020304" pitchFamily="18" charset="0"/>
              </a:rPr>
              <a:t>Ask for assistance</a:t>
            </a:r>
          </a:p>
          <a:p>
            <a:pPr marL="0" indent="0">
              <a:buNone/>
              <a:defRPr/>
            </a:pPr>
            <a:endParaRPr lang="en-US" dirty="0"/>
          </a:p>
        </p:txBody>
      </p:sp>
      <p:sp>
        <p:nvSpPr>
          <p:cNvPr id="5" name="Slide Number Placeholder 4"/>
          <p:cNvSpPr>
            <a:spLocks noGrp="1"/>
          </p:cNvSpPr>
          <p:nvPr>
            <p:ph type="sldNum" sz="quarter" idx="12"/>
          </p:nvPr>
        </p:nvSpPr>
        <p:spPr/>
        <p:txBody>
          <a:bodyPr/>
          <a:lstStyle/>
          <a:p>
            <a:pPr>
              <a:defRPr/>
            </a:pPr>
            <a:fld id="{52ECF18F-89E1-4E3B-93F8-1CDB8E91565A}" type="slidenum">
              <a:rPr lang="en-US" altLang="en-US" smtClean="0"/>
              <a:pPr>
                <a:defRPr/>
              </a:pPr>
              <a:t>24</a:t>
            </a:fld>
            <a:endParaRPr lang="en-US" altLang="en-US" dirty="0"/>
          </a:p>
        </p:txBody>
      </p:sp>
      <p:sp>
        <p:nvSpPr>
          <p:cNvPr id="7" name="Title 1"/>
          <p:cNvSpPr>
            <a:spLocks noGrp="1"/>
          </p:cNvSpPr>
          <p:nvPr>
            <p:ph type="title"/>
          </p:nvPr>
        </p:nvSpPr>
        <p:spPr>
          <a:xfrm>
            <a:off x="27398" y="162209"/>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HANDLING CRITICISM</a:t>
            </a:r>
          </a:p>
        </p:txBody>
      </p:sp>
    </p:spTree>
    <p:extLst>
      <p:ext uri="{BB962C8B-B14F-4D97-AF65-F5344CB8AC3E}">
        <p14:creationId xmlns:p14="http://schemas.microsoft.com/office/powerpoint/2010/main" val="119593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838200" y="1433515"/>
            <a:ext cx="10515600" cy="5105398"/>
          </a:xfrm>
        </p:spPr>
        <p:txBody>
          <a:bodyPr>
            <a:normAutofit fontScale="92500" lnSpcReduction="10000"/>
          </a:bodyPr>
          <a:lstStyle/>
          <a:p>
            <a:pPr eaLnBrk="1" hangingPunct="1"/>
            <a:r>
              <a:rPr lang="en-US" altLang="en-US" sz="2800" dirty="0">
                <a:latin typeface="Times New Roman" panose="02020603050405020304" pitchFamily="18" charset="0"/>
                <a:cs typeface="Times New Roman" panose="02020603050405020304" pitchFamily="18" charset="0"/>
              </a:rPr>
              <a:t>Sometimes veterans come in with “baggage”</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At no time do you ever argue with a client. If the client refuses to calm down, kindly ask them to leave or if a phone call, let them know you will need to end the call.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do you do if you cannot de-escalate?</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can your office do?</a:t>
            </a:r>
          </a:p>
          <a:p>
            <a:pPr marL="0" indent="0">
              <a:buNone/>
            </a:pPr>
            <a:endParaRPr lang="en-US" altLang="en-US" sz="14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Inform the veteran that we reserve the right to revoke our representation if necessary</a:t>
            </a:r>
          </a:p>
          <a:p>
            <a:pPr marL="457200" lvl="1" indent="0">
              <a:buNone/>
            </a:pPr>
            <a:r>
              <a:rPr lang="en-US" altLang="en-US" sz="2400"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25</a:t>
            </a:fld>
            <a:endParaRPr lang="en-US" altLang="en-US" dirty="0"/>
          </a:p>
        </p:txBody>
      </p:sp>
      <p:sp>
        <p:nvSpPr>
          <p:cNvPr id="36866" name="Title 1"/>
          <p:cNvSpPr>
            <a:spLocks noGrp="1"/>
          </p:cNvSpPr>
          <p:nvPr>
            <p:ph type="title"/>
          </p:nvPr>
        </p:nvSpPr>
        <p:spPr>
          <a:xfrm>
            <a:off x="18836" y="444358"/>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STRONG EMOTIONS: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ALWAYS REMAIN PROFESSIONAL</a:t>
            </a:r>
          </a:p>
        </p:txBody>
      </p:sp>
    </p:spTree>
    <p:extLst>
      <p:ext uri="{BB962C8B-B14F-4D97-AF65-F5344CB8AC3E}">
        <p14:creationId xmlns:p14="http://schemas.microsoft.com/office/powerpoint/2010/main" val="4044309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609600" y="1214563"/>
            <a:ext cx="10591800" cy="4724400"/>
          </a:xfrm>
        </p:spPr>
        <p:txBody>
          <a:bodyPr/>
          <a:lstStyle/>
          <a:p>
            <a:pPr marL="914400" lvl="2" indent="0">
              <a:buNone/>
            </a:pPr>
            <a:endParaRPr lang="en-US" altLang="en-US" sz="12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Summarize what was done </a:t>
            </a:r>
          </a:p>
          <a:p>
            <a:pPr marL="0" indent="0">
              <a:buNone/>
            </a:pPr>
            <a:endParaRPr lang="en-US" altLang="en-US" sz="14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Give the client a typed list of any “homework”</a:t>
            </a:r>
          </a:p>
          <a:p>
            <a:pPr marL="0" indent="0">
              <a:buNone/>
            </a:pPr>
            <a:endParaRPr lang="en-US" altLang="en-US" sz="14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Suggest a deadline, and how they should submit it (fax, follow up appointment, Email, or submit directly to VA?)</a:t>
            </a:r>
          </a:p>
          <a:p>
            <a:pPr eaLnBrk="1" hangingPunct="1"/>
            <a:endParaRPr lang="en-US" altLang="en-US" sz="14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Explain the next step in the process and when to follow up</a:t>
            </a:r>
          </a:p>
          <a:p>
            <a:pPr lvl="1"/>
            <a:r>
              <a:rPr lang="en-US" altLang="en-US" sz="2400" dirty="0">
                <a:latin typeface="Times New Roman" panose="02020603050405020304" pitchFamily="18" charset="0"/>
                <a:cs typeface="Times New Roman" panose="02020603050405020304" pitchFamily="18" charset="0"/>
              </a:rPr>
              <a:t>Manage expectations </a:t>
            </a:r>
          </a:p>
          <a:p>
            <a:pPr lvl="1"/>
            <a:r>
              <a:rPr lang="en-US" altLang="en-US" sz="2400" dirty="0">
                <a:latin typeface="Times New Roman" panose="02020603050405020304" pitchFamily="18" charset="0"/>
                <a:cs typeface="Times New Roman" panose="02020603050405020304" pitchFamily="18" charset="0"/>
              </a:rPr>
              <a:t>Stress timelines</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26</a:t>
            </a:fld>
            <a:endParaRPr lang="en-US" altLang="en-US" dirty="0"/>
          </a:p>
        </p:txBody>
      </p:sp>
      <p:sp>
        <p:nvSpPr>
          <p:cNvPr id="36866" name="Title 1"/>
          <p:cNvSpPr>
            <a:spLocks noGrp="1"/>
          </p:cNvSpPr>
          <p:nvPr>
            <p:ph type="title"/>
          </p:nvPr>
        </p:nvSpPr>
        <p:spPr>
          <a:xfrm>
            <a:off x="0" y="420385"/>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ENDING THE INTERVIEW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AND FOLLOWING UP</a:t>
            </a:r>
          </a:p>
        </p:txBody>
      </p:sp>
    </p:spTree>
    <p:extLst>
      <p:ext uri="{BB962C8B-B14F-4D97-AF65-F5344CB8AC3E}">
        <p14:creationId xmlns:p14="http://schemas.microsoft.com/office/powerpoint/2010/main" val="211843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990600" y="1013154"/>
            <a:ext cx="10363200" cy="5562599"/>
          </a:xfrm>
        </p:spPr>
        <p:txBody>
          <a:bodyPr/>
          <a:lstStyle/>
          <a:p>
            <a:pPr eaLnBrk="1" hangingPunct="1"/>
            <a:endParaRPr lang="en-US" altLang="en-US" sz="2800" dirty="0">
              <a:latin typeface="Times New Roman" panose="02020603050405020304" pitchFamily="18" charset="0"/>
              <a:cs typeface="Times New Roman" panose="02020603050405020304" pitchFamily="18" charset="0"/>
            </a:endParaRPr>
          </a:p>
          <a:p>
            <a:pPr marL="914400" lvl="2" indent="0">
              <a:buNone/>
            </a:pPr>
            <a:endParaRPr lang="en-US" altLang="en-US" sz="12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Give them your preferred office contact information</a:t>
            </a:r>
          </a:p>
          <a:p>
            <a:pPr marL="0" indent="0">
              <a:buNone/>
            </a:pPr>
            <a:r>
              <a:rPr lang="en-US" altLang="en-US" sz="2800" dirty="0">
                <a:latin typeface="Times New Roman" panose="02020603050405020304" pitchFamily="18" charset="0"/>
                <a:cs typeface="Times New Roman" panose="02020603050405020304" pitchFamily="18" charset="0"/>
              </a:rPr>
              <a:t> </a:t>
            </a:r>
          </a:p>
          <a:p>
            <a:r>
              <a:rPr lang="en-US" altLang="en-US" sz="2800" dirty="0">
                <a:latin typeface="Times New Roman" panose="02020603050405020304" pitchFamily="18" charset="0"/>
                <a:cs typeface="Times New Roman" panose="02020603050405020304" pitchFamily="18" charset="0"/>
              </a:rPr>
              <a:t>Thank them for their visit/call, and walk them to the lobby</a:t>
            </a:r>
          </a:p>
          <a:p>
            <a:pPr marL="0" indent="0">
              <a:buNone/>
            </a:pP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“Oh one other thing…” –if you do not have enough time set aside to address the new issue, triage and set up a new appointment, whether it is later that day or another day</a:t>
            </a:r>
          </a:p>
          <a:p>
            <a:pPr marL="0" indent="0">
              <a:buNone/>
            </a:pPr>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Add a communication in VetraSpec after every meeting with a brief summary of what took place</a:t>
            </a:r>
          </a:p>
          <a:p>
            <a:pPr eaLnBrk="1" hangingPunct="1"/>
            <a:endParaRPr lang="en-US" altLang="en-US" sz="2800" dirty="0">
              <a:latin typeface="Times New Roman" panose="02020603050405020304" pitchFamily="18" charset="0"/>
              <a:cs typeface="Times New Roman" panose="02020603050405020304" pitchFamily="18" charset="0"/>
            </a:endParaRPr>
          </a:p>
          <a:p>
            <a:pPr lvl="1"/>
            <a:endParaRPr lang="en-US" altLang="en-US"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27</a:t>
            </a:fld>
            <a:endParaRPr lang="en-US" altLang="en-US" dirty="0"/>
          </a:p>
        </p:txBody>
      </p:sp>
      <p:sp>
        <p:nvSpPr>
          <p:cNvPr id="36866" name="Title 1"/>
          <p:cNvSpPr>
            <a:spLocks noGrp="1"/>
          </p:cNvSpPr>
          <p:nvPr>
            <p:ph type="title"/>
          </p:nvPr>
        </p:nvSpPr>
        <p:spPr>
          <a:xfrm>
            <a:off x="0" y="451506"/>
            <a:ext cx="8229600" cy="831850"/>
          </a:xfrm>
        </p:spPr>
        <p:txBody>
          <a:bodyPr>
            <a:noAutofit/>
          </a:bodyPr>
          <a:lstStyle/>
          <a:p>
            <a:pPr eaLnBrk="1" hangingPunct="1"/>
            <a:r>
              <a:rPr lang="en-US" altLang="en-US" sz="2700" dirty="0">
                <a:latin typeface="Times New Roman" panose="02020603050405020304" pitchFamily="18" charset="0"/>
                <a:cs typeface="Times New Roman" panose="02020603050405020304" pitchFamily="18" charset="0"/>
              </a:rPr>
              <a:t>ENDING THE INTERVIEW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AND FOLLOWING UP</a:t>
            </a:r>
          </a:p>
        </p:txBody>
      </p:sp>
    </p:spTree>
    <p:extLst>
      <p:ext uri="{BB962C8B-B14F-4D97-AF65-F5344CB8AC3E}">
        <p14:creationId xmlns:p14="http://schemas.microsoft.com/office/powerpoint/2010/main" val="4106179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280C4-A3EC-4323-92B6-45A667DAE623}"/>
              </a:ext>
            </a:extLst>
          </p:cNvPr>
          <p:cNvSpPr>
            <a:spLocks noGrp="1"/>
          </p:cNvSpPr>
          <p:nvPr>
            <p:ph sz="half" idx="1"/>
          </p:nvPr>
        </p:nvSpPr>
        <p:spPr>
          <a:xfrm>
            <a:off x="4191000" y="2286000"/>
            <a:ext cx="6934200" cy="4298951"/>
          </a:xfrm>
        </p:spPr>
        <p:txBody>
          <a:bodyPr/>
          <a:lstStyle/>
          <a:p>
            <a:endParaRPr lang="en-US" dirty="0"/>
          </a:p>
          <a:p>
            <a:pPr marL="0" indent="0" algn="ctr">
              <a:buNone/>
            </a:pPr>
            <a:r>
              <a:rPr lang="en-US" sz="2400" b="1" dirty="0"/>
              <a:t>If you have any questions regarding this topic, please email them to the DSO Helpdesk at </a:t>
            </a:r>
            <a:r>
              <a:rPr lang="en-US" sz="2400" b="1" dirty="0">
                <a:hlinkClick r:id="rId2"/>
              </a:rPr>
              <a:t>DSOHelpdesk@vfw.org</a:t>
            </a:r>
            <a:r>
              <a:rPr lang="en-US" sz="2400" b="1" dirty="0"/>
              <a:t>.</a:t>
            </a:r>
          </a:p>
          <a:p>
            <a:pPr marL="0" indent="0" algn="ctr">
              <a:buNone/>
            </a:pPr>
            <a:endParaRPr lang="en-US" sz="2400" b="1" dirty="0"/>
          </a:p>
          <a:p>
            <a:pPr marL="0" indent="0" algn="ctr">
              <a:buNone/>
            </a:pPr>
            <a:r>
              <a:rPr lang="en-US" sz="2400" b="1" dirty="0">
                <a:cs typeface="Times New Roman" panose="02020603050405020304" pitchFamily="18" charset="0"/>
              </a:rPr>
              <a:t>When sending a question, please title your email as: Virtual Basic Training Question</a:t>
            </a: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ctr">
              <a:buNone/>
            </a:pPr>
            <a:endParaRPr lang="en-US" sz="2400" b="1" dirty="0">
              <a:latin typeface="Times New Roman" panose="02020603050405020304" pitchFamily="18" charset="0"/>
              <a:cs typeface="Times New Roman" panose="02020603050405020304" pitchFamily="18" charset="0"/>
            </a:endParaRPr>
          </a:p>
          <a:p>
            <a:pPr marL="0" indent="0" algn="r">
              <a:buNone/>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68D35C-880F-4E53-83B2-8EBA1D609522}"/>
              </a:ext>
            </a:extLst>
          </p:cNvPr>
          <p:cNvSpPr>
            <a:spLocks noGrp="1"/>
          </p:cNvSpPr>
          <p:nvPr>
            <p:ph type="sldNum" sz="quarter" idx="12"/>
          </p:nvPr>
        </p:nvSpPr>
        <p:spPr/>
        <p:txBody>
          <a:bodyPr/>
          <a:lstStyle/>
          <a:p>
            <a:fld id="{60B18D57-13A5-4968-950D-8FEF41FA4399}" type="slidenum">
              <a:rPr lang="en-US" smtClean="0"/>
              <a:t>28</a:t>
            </a:fld>
            <a:endParaRPr lang="en-US" dirty="0"/>
          </a:p>
        </p:txBody>
      </p:sp>
    </p:spTree>
    <p:extLst>
      <p:ext uri="{BB962C8B-B14F-4D97-AF65-F5344CB8AC3E}">
        <p14:creationId xmlns:p14="http://schemas.microsoft.com/office/powerpoint/2010/main" val="426328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lstStyle/>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defRPr/>
            </a:pPr>
            <a:r>
              <a:rPr lang="en-US" altLang="en-US" sz="2800" dirty="0">
                <a:latin typeface="Times New Roman" panose="02020603050405020304" pitchFamily="18" charset="0"/>
                <a:cs typeface="Times New Roman" panose="02020603050405020304" pitchFamily="18" charset="0"/>
              </a:rPr>
              <a:t>Interviews provide both the veteran and the service officer with the necessary information needed to determine what is needed and manage future expectations.</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3</a:t>
            </a:fld>
            <a:endParaRPr lang="en-US" altLang="en-US" dirty="0"/>
          </a:p>
        </p:txBody>
      </p:sp>
      <p:sp>
        <p:nvSpPr>
          <p:cNvPr id="8194" name="Title 1"/>
          <p:cNvSpPr>
            <a:spLocks noGrp="1"/>
          </p:cNvSpPr>
          <p:nvPr>
            <p:ph type="title"/>
          </p:nvPr>
        </p:nvSpPr>
        <p:spPr>
          <a:xfrm>
            <a:off x="0" y="513342"/>
            <a:ext cx="8229600" cy="731838"/>
          </a:xfrm>
        </p:spPr>
        <p:txBody>
          <a:bodyPr/>
          <a:lstStyle/>
          <a:p>
            <a:pPr eaLnBrk="1" hangingPunct="1"/>
            <a:r>
              <a:rPr lang="en-US" altLang="en-US" sz="2700" dirty="0">
                <a:latin typeface="Times New Roman" panose="02020603050405020304" pitchFamily="18" charset="0"/>
                <a:cs typeface="Times New Roman" panose="02020603050405020304" pitchFamily="18" charset="0"/>
              </a:rPr>
              <a:t>PURPOSE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fade">
                                      <p:cBhvr>
                                        <p:cTn id="7" dur="1000"/>
                                        <p:tgtEl>
                                          <p:spTgt spid="6147">
                                            <p:txEl>
                                              <p:pRg st="2" end="2"/>
                                            </p:txEl>
                                          </p:spTgt>
                                        </p:tgtEl>
                                      </p:cBhvr>
                                    </p:animEffect>
                                    <p:anim calcmode="lin" valueType="num">
                                      <p:cBhvr>
                                        <p:cTn id="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762000" y="1600200"/>
            <a:ext cx="10820400" cy="5029200"/>
          </a:xfrm>
        </p:spPr>
        <p:txBody>
          <a:bodyPr/>
          <a:lstStyle/>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are some types of interviews?</a:t>
            </a:r>
          </a:p>
          <a:p>
            <a:pPr marL="0" indent="0">
              <a:buNone/>
            </a:pPr>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is the most common interview used by VFW representatives?</a:t>
            </a: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4</a:t>
            </a:fld>
            <a:endParaRPr lang="en-US" altLang="en-US" dirty="0"/>
          </a:p>
        </p:txBody>
      </p:sp>
      <p:sp>
        <p:nvSpPr>
          <p:cNvPr id="6146" name="Title 2"/>
          <p:cNvSpPr>
            <a:spLocks noGrp="1"/>
          </p:cNvSpPr>
          <p:nvPr>
            <p:ph type="title"/>
          </p:nvPr>
        </p:nvSpPr>
        <p:spPr>
          <a:xfrm>
            <a:off x="-28254" y="228600"/>
            <a:ext cx="8450731" cy="981732"/>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TYPES OF INTERVIEWS</a:t>
            </a:r>
          </a:p>
        </p:txBody>
      </p:sp>
    </p:spTree>
    <p:extLst>
      <p:ext uri="{BB962C8B-B14F-4D97-AF65-F5344CB8AC3E}">
        <p14:creationId xmlns:p14="http://schemas.microsoft.com/office/powerpoint/2010/main" val="63230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1000"/>
                                        <p:tgtEl>
                                          <p:spTgt spid="5123">
                                            <p:txEl>
                                              <p:pRg st="1" end="1"/>
                                            </p:txEl>
                                          </p:spTgt>
                                        </p:tgtEl>
                                      </p:cBhvr>
                                    </p:animEffect>
                                    <p:anim calcmode="lin" valueType="num">
                                      <p:cBhvr>
                                        <p:cTn id="8"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4" end="4"/>
                                            </p:txEl>
                                          </p:spTgt>
                                        </p:tgtEl>
                                        <p:attrNameLst>
                                          <p:attrName>style.visibility</p:attrName>
                                        </p:attrNameLst>
                                      </p:cBhvr>
                                      <p:to>
                                        <p:strVal val="visible"/>
                                      </p:to>
                                    </p:set>
                                    <p:animEffect transition="in" filter="fade">
                                      <p:cBhvr>
                                        <p:cTn id="14" dur="1000"/>
                                        <p:tgtEl>
                                          <p:spTgt spid="5123">
                                            <p:txEl>
                                              <p:pRg st="4" end="4"/>
                                            </p:txEl>
                                          </p:spTgt>
                                        </p:tgtEl>
                                      </p:cBhvr>
                                    </p:animEffect>
                                    <p:anim calcmode="lin" valueType="num">
                                      <p:cBhvr>
                                        <p:cTn id="1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762000" y="1393236"/>
            <a:ext cx="10744200" cy="5328239"/>
          </a:xfrm>
        </p:spPr>
        <p:txBody>
          <a:bodyPr/>
          <a:lstStyle/>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r>
              <a:rPr lang="en-US" altLang="en-US" sz="2800" dirty="0">
                <a:latin typeface="Times New Roman" panose="02020603050405020304" pitchFamily="18" charset="0"/>
                <a:cs typeface="Times New Roman" panose="02020603050405020304" pitchFamily="18" charset="0"/>
              </a:rPr>
              <a:t>What are items a representative should have ready for the intake interview?</a:t>
            </a: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r>
              <a:rPr lang="en-US" altLang="en-US" sz="2800" dirty="0">
                <a:latin typeface="Times New Roman" panose="02020603050405020304" pitchFamily="18" charset="0"/>
                <a:cs typeface="Times New Roman" panose="02020603050405020304" pitchFamily="18" charset="0"/>
              </a:rPr>
              <a:t>What should the representative do prior to arrival of a veteran?</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a:p>
            <a:pPr eaLnBrk="1" hangingPunct="1">
              <a:defRPr/>
            </a:pPr>
            <a:endParaRPr lang="en-US" altLang="en-US"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52ECF18F-89E1-4E3B-93F8-1CDB8E91565A}" type="slidenum">
              <a:rPr lang="en-US" altLang="en-US" smtClean="0"/>
              <a:pPr>
                <a:defRPr/>
              </a:pPr>
              <a:t>5</a:t>
            </a:fld>
            <a:endParaRPr lang="en-US" altLang="en-US" dirty="0"/>
          </a:p>
        </p:txBody>
      </p:sp>
      <p:sp>
        <p:nvSpPr>
          <p:cNvPr id="12290" name="Title 1"/>
          <p:cNvSpPr>
            <a:spLocks noGrp="1"/>
          </p:cNvSpPr>
          <p:nvPr>
            <p:ph type="title"/>
          </p:nvPr>
        </p:nvSpPr>
        <p:spPr>
          <a:xfrm>
            <a:off x="1712" y="228600"/>
            <a:ext cx="8229600" cy="1065213"/>
          </a:xfrm>
        </p:spPr>
        <p:txBody>
          <a:bodyPr/>
          <a:lstStyle/>
          <a:p>
            <a:pPr eaLnBrk="1" hangingPunct="1"/>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PREPARATION </a:t>
            </a:r>
          </a:p>
        </p:txBody>
      </p:sp>
    </p:spTree>
    <p:extLst>
      <p:ext uri="{BB962C8B-B14F-4D97-AF65-F5344CB8AC3E}">
        <p14:creationId xmlns:p14="http://schemas.microsoft.com/office/powerpoint/2010/main" val="35151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anim calcmode="lin" valueType="num">
                                      <p:cBhvr>
                                        <p:cTn id="8"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3" end="3"/>
                                            </p:txEl>
                                          </p:spTgt>
                                        </p:tgtEl>
                                        <p:attrNameLst>
                                          <p:attrName>style.visibility</p:attrName>
                                        </p:attrNameLst>
                                      </p:cBhvr>
                                      <p:to>
                                        <p:strVal val="visible"/>
                                      </p:to>
                                    </p:set>
                                    <p:animEffect transition="in" filter="fade">
                                      <p:cBhvr>
                                        <p:cTn id="14" dur="1000"/>
                                        <p:tgtEl>
                                          <p:spTgt spid="10243">
                                            <p:txEl>
                                              <p:pRg st="3" end="3"/>
                                            </p:txEl>
                                          </p:spTgt>
                                        </p:tgtEl>
                                      </p:cBhvr>
                                    </p:animEffect>
                                    <p:anim calcmode="lin" valueType="num">
                                      <p:cBhvr>
                                        <p:cTn id="15"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800100" y="1394897"/>
            <a:ext cx="10591800" cy="4882058"/>
          </a:xfrm>
        </p:spPr>
        <p:txBody>
          <a:bodyPr/>
          <a:lstStyle/>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How do you set up your veteran for success?</a:t>
            </a:r>
          </a:p>
          <a:p>
            <a:pPr lvl="1"/>
            <a:r>
              <a:rPr lang="en-US" altLang="en-US" sz="2400" dirty="0">
                <a:latin typeface="Times New Roman" panose="02020603050405020304" pitchFamily="18" charset="0"/>
                <a:cs typeface="Times New Roman" panose="02020603050405020304" pitchFamily="18" charset="0"/>
              </a:rPr>
              <a:t>Did you let them know what to bring?</a:t>
            </a:r>
          </a:p>
          <a:p>
            <a:pPr lvl="1"/>
            <a:r>
              <a:rPr lang="en-US" altLang="en-US" sz="2400" dirty="0">
                <a:latin typeface="Times New Roman" panose="02020603050405020304" pitchFamily="18" charset="0"/>
                <a:cs typeface="Times New Roman" panose="02020603050405020304" pitchFamily="18" charset="0"/>
              </a:rPr>
              <a:t>Do you have a checklist you send?</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How were they referred to your office? </a:t>
            </a:r>
          </a:p>
          <a:p>
            <a:pPr lvl="1"/>
            <a:r>
              <a:rPr lang="en-US" altLang="en-US" sz="2400" dirty="0">
                <a:latin typeface="Times New Roman" panose="02020603050405020304" pitchFamily="18" charset="0"/>
                <a:cs typeface="Times New Roman" panose="02020603050405020304" pitchFamily="18" charset="0"/>
              </a:rPr>
              <a:t>What might this tell you if they were referred by the Vet Center?</a:t>
            </a:r>
          </a:p>
          <a:p>
            <a:pPr marL="0" indent="0">
              <a:buNone/>
            </a:pPr>
            <a:endParaRPr lang="en-US" altLang="en-US" sz="1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What should you make sure the veteran understands before the initial interview?</a:t>
            </a:r>
          </a:p>
          <a:p>
            <a:pPr lvl="1"/>
            <a:r>
              <a:rPr lang="en-US" altLang="en-US" sz="2000" dirty="0">
                <a:latin typeface="Times New Roman" panose="02020603050405020304" pitchFamily="18" charset="0"/>
                <a:cs typeface="Times New Roman" panose="02020603050405020304" pitchFamily="18" charset="0"/>
              </a:rPr>
              <a:t>What is your security like in your building…what about parking?</a:t>
            </a:r>
          </a:p>
          <a:p>
            <a:pPr lvl="1"/>
            <a:endParaRPr lang="en-US" altLang="en-US" sz="2400" dirty="0">
              <a:latin typeface="Times New Roman" panose="02020603050405020304" pitchFamily="18" charset="0"/>
              <a:cs typeface="Times New Roman" panose="02020603050405020304" pitchFamily="18" charset="0"/>
            </a:endParaRPr>
          </a:p>
          <a:p>
            <a:pPr lvl="1"/>
            <a:endParaRPr lang="en-US" altLang="en-US" sz="24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6</a:t>
            </a:fld>
            <a:endParaRPr lang="en-US" altLang="en-US" dirty="0"/>
          </a:p>
        </p:txBody>
      </p:sp>
      <p:sp>
        <p:nvSpPr>
          <p:cNvPr id="10242" name="Title 1"/>
          <p:cNvSpPr>
            <a:spLocks noGrp="1"/>
          </p:cNvSpPr>
          <p:nvPr>
            <p:ph type="title"/>
          </p:nvPr>
        </p:nvSpPr>
        <p:spPr>
          <a:xfrm>
            <a:off x="34247" y="381000"/>
            <a:ext cx="3886200" cy="1038726"/>
          </a:xfrm>
        </p:spPr>
        <p:txBody>
          <a:bodyPr>
            <a:noAutofit/>
          </a:bodyPr>
          <a:lstStyle/>
          <a:p>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PREPARATION </a:t>
            </a:r>
            <a:br>
              <a:rPr lang="en-US" altLang="en-US" sz="2700" dirty="0">
                <a:latin typeface="Times New Roman" panose="02020603050405020304" pitchFamily="18" charset="0"/>
                <a:cs typeface="Times New Roman" panose="02020603050405020304" pitchFamily="18" charset="0"/>
              </a:rPr>
            </a:br>
            <a:endParaRPr lang="en-US" alt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59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Dress properly</a:t>
            </a:r>
          </a:p>
          <a:p>
            <a:pPr marL="0" indent="0">
              <a:buNone/>
            </a:pPr>
            <a:endParaRPr lang="en-US" altLang="en-US" sz="1800" dirty="0">
              <a:latin typeface="Times New Roman" panose="02020603050405020304" pitchFamily="18" charset="0"/>
              <a:cs typeface="Times New Roman" panose="02020603050405020304" pitchFamily="18" charset="0"/>
            </a:endParaRPr>
          </a:p>
          <a:p>
            <a:pPr marL="0" indent="0">
              <a:buNone/>
            </a:pPr>
            <a:r>
              <a:rPr lang="en-US" altLang="en-US" sz="1800" dirty="0">
                <a:latin typeface="Times New Roman" panose="02020603050405020304" pitchFamily="18" charset="0"/>
                <a:cs typeface="Times New Roman" panose="02020603050405020304" pitchFamily="18" charset="0"/>
              </a:rPr>
              <a:t>	- </a:t>
            </a:r>
            <a:r>
              <a:rPr lang="en-US" altLang="en-US" sz="2800" dirty="0">
                <a:latin typeface="Times New Roman" panose="02020603050405020304" pitchFamily="18" charset="0"/>
                <a:cs typeface="Times New Roman" panose="02020603050405020304" pitchFamily="18" charset="0"/>
              </a:rPr>
              <a:t>What is your office dress code?  </a:t>
            </a:r>
          </a:p>
          <a:p>
            <a:pPr marL="0" indent="0">
              <a:buNone/>
            </a:pPr>
            <a:r>
              <a:rPr lang="en-US" altLang="en-US" sz="2800" dirty="0">
                <a:latin typeface="Times New Roman" panose="02020603050405020304" pitchFamily="18" charset="0"/>
                <a:cs typeface="Times New Roman" panose="02020603050405020304" pitchFamily="18" charset="0"/>
              </a:rPr>
              <a:t>	- Shirt Check…</a:t>
            </a:r>
          </a:p>
          <a:p>
            <a:pPr marL="0" indent="0">
              <a:buNone/>
            </a:pPr>
            <a:r>
              <a:rPr lang="en-US" altLang="en-US" sz="2800" dirty="0">
                <a:latin typeface="Times New Roman" panose="02020603050405020304" pitchFamily="18" charset="0"/>
                <a:cs typeface="Times New Roman" panose="02020603050405020304" pitchFamily="18" charset="0"/>
              </a:rPr>
              <a:t>		- Wrinkles?</a:t>
            </a:r>
          </a:p>
          <a:p>
            <a:pPr marL="0" indent="0">
              <a:buNone/>
            </a:pPr>
            <a:r>
              <a:rPr lang="en-US" altLang="en-US" sz="2800" dirty="0">
                <a:latin typeface="Times New Roman" panose="02020603050405020304" pitchFamily="18" charset="0"/>
                <a:cs typeface="Times New Roman" panose="02020603050405020304" pitchFamily="18" charset="0"/>
              </a:rPr>
              <a:t>		- Collared Shirt?</a:t>
            </a:r>
          </a:p>
          <a:p>
            <a:pPr marL="0" indent="0">
              <a:buNone/>
            </a:pPr>
            <a:r>
              <a:rPr lang="en-US" altLang="en-US" sz="2800" dirty="0">
                <a:latin typeface="Times New Roman" panose="02020603050405020304" pitchFamily="18" charset="0"/>
                <a:cs typeface="Times New Roman" panose="02020603050405020304" pitchFamily="18" charset="0"/>
              </a:rPr>
              <a:t>		- Does it pass the smell fresh test?</a:t>
            </a: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7</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Your Attire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r>
              <a:rPr lang="en-US" altLang="en-US" sz="2800" dirty="0">
                <a:latin typeface="Times New Roman" panose="02020603050405020304" pitchFamily="18" charset="0"/>
                <a:cs typeface="Times New Roman" panose="02020603050405020304" pitchFamily="18" charset="0"/>
              </a:rPr>
              <a:t>Ensure that your office is free of clutter, no personal identifying information (PII) is exposed</a:t>
            </a:r>
          </a:p>
          <a:p>
            <a:pPr marL="0" indent="0">
              <a:buNone/>
            </a:pPr>
            <a:endParaRPr lang="en-US" altLang="en-US" sz="2800" dirty="0">
              <a:latin typeface="Times New Roman" panose="02020603050405020304" pitchFamily="18" charset="0"/>
              <a:cs typeface="Times New Roman" panose="02020603050405020304" pitchFamily="18" charset="0"/>
            </a:endParaRPr>
          </a:p>
          <a:p>
            <a:pPr lvl="1"/>
            <a:r>
              <a:rPr lang="en-US" altLang="en-US" sz="2400" dirty="0">
                <a:latin typeface="Times New Roman" panose="02020603050405020304" pitchFamily="18" charset="0"/>
                <a:cs typeface="Times New Roman" panose="02020603050405020304" pitchFamily="18" charset="0"/>
              </a:rPr>
              <a:t>That last veteran you assisted…is that info still on the screen or desk?</a:t>
            </a:r>
          </a:p>
          <a:p>
            <a:pPr marL="0" indent="0">
              <a:buNone/>
            </a:pPr>
            <a:endParaRPr lang="en-US" altLang="en-US" sz="2800" dirty="0">
              <a:latin typeface="Times New Roman" panose="02020603050405020304" pitchFamily="18" charset="0"/>
              <a:cs typeface="Times New Roman" panose="02020603050405020304" pitchFamily="18" charset="0"/>
            </a:endParaRPr>
          </a:p>
          <a:p>
            <a:endParaRPr lang="en-US" altLang="en-US" sz="2800" dirty="0">
              <a:latin typeface="Times New Roman" panose="02020603050405020304" pitchFamily="18" charset="0"/>
              <a:cs typeface="Times New Roman" panose="02020603050405020304" pitchFamily="18" charset="0"/>
            </a:endParaRPr>
          </a:p>
          <a:p>
            <a:pPr marL="0" indent="0">
              <a:buNone/>
            </a:pPr>
            <a:endParaRPr lang="en-US" altLang="en-US" sz="18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8</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PII</a:t>
            </a:r>
          </a:p>
        </p:txBody>
      </p:sp>
      <p:pic>
        <p:nvPicPr>
          <p:cNvPr id="5" name="Picture 4" descr="Doctors discussing test results">
            <a:extLst>
              <a:ext uri="{FF2B5EF4-FFF2-40B4-BE49-F238E27FC236}">
                <a16:creationId xmlns:a16="http://schemas.microsoft.com/office/drawing/2014/main" id="{1BBDBAAB-2C5F-4C5A-AB20-9157D39D1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3622" y="3283058"/>
            <a:ext cx="5144756" cy="3429000"/>
          </a:xfrm>
          <a:prstGeom prst="rect">
            <a:avLst/>
          </a:prstGeom>
        </p:spPr>
      </p:pic>
    </p:spTree>
    <p:extLst>
      <p:ext uri="{BB962C8B-B14F-4D97-AF65-F5344CB8AC3E}">
        <p14:creationId xmlns:p14="http://schemas.microsoft.com/office/powerpoint/2010/main" val="179742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81000" y="1393236"/>
            <a:ext cx="4648200" cy="4675094"/>
          </a:xfrm>
        </p:spPr>
        <p:txBody>
          <a:bodyPr/>
          <a:lstStyle/>
          <a:p>
            <a:r>
              <a:rPr lang="en-US" altLang="en-US" sz="2800" dirty="0">
                <a:latin typeface="Times New Roman" panose="02020603050405020304" pitchFamily="18" charset="0"/>
                <a:cs typeface="Times New Roman" panose="02020603050405020304" pitchFamily="18" charset="0"/>
              </a:rPr>
              <a:t>Is this your desk?</a:t>
            </a:r>
          </a:p>
          <a:p>
            <a:pPr lvl="1"/>
            <a:r>
              <a:rPr lang="en-US" altLang="en-US" sz="2400" dirty="0">
                <a:latin typeface="Times New Roman" panose="02020603050405020304" pitchFamily="18" charset="0"/>
                <a:cs typeface="Times New Roman" panose="02020603050405020304" pitchFamily="18" charset="0"/>
              </a:rPr>
              <a:t>What do you see in the photo?</a:t>
            </a:r>
          </a:p>
          <a:p>
            <a:pPr lvl="1"/>
            <a:r>
              <a:rPr lang="en-US" altLang="en-US" sz="2400" dirty="0">
                <a:latin typeface="Times New Roman" panose="02020603050405020304" pitchFamily="18" charset="0"/>
                <a:cs typeface="Times New Roman" panose="02020603050405020304" pitchFamily="18" charset="0"/>
              </a:rPr>
              <a:t>Good/bad/improve?</a:t>
            </a:r>
          </a:p>
          <a:p>
            <a:pPr lvl="1"/>
            <a:r>
              <a:rPr lang="en-US" altLang="en-US" sz="2400" dirty="0">
                <a:latin typeface="Times New Roman" panose="02020603050405020304" pitchFamily="18" charset="0"/>
                <a:cs typeface="Times New Roman" panose="02020603050405020304" pitchFamily="18" charset="0"/>
              </a:rPr>
              <a:t>Is your client’s chair lower than yours?  </a:t>
            </a:r>
          </a:p>
          <a:p>
            <a:pPr marL="457200" lvl="1" indent="0">
              <a:buNone/>
            </a:pPr>
            <a:endParaRPr lang="en-US" altLang="en-US" sz="24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Look at your space from the veteran’s point of view</a:t>
            </a:r>
          </a:p>
          <a:p>
            <a:pPr marL="0"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Bring in a friend or family member to view your space</a:t>
            </a:r>
          </a:p>
          <a:p>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52ECF18F-89E1-4E3B-93F8-1CDB8E91565A}" type="slidenum">
              <a:rPr lang="en-US" altLang="en-US" smtClean="0"/>
              <a:pPr>
                <a:defRPr/>
              </a:pPr>
              <a:t>9</a:t>
            </a:fld>
            <a:endParaRPr lang="en-US" altLang="en-US" dirty="0"/>
          </a:p>
        </p:txBody>
      </p:sp>
      <p:sp>
        <p:nvSpPr>
          <p:cNvPr id="10242" name="Title 1"/>
          <p:cNvSpPr>
            <a:spLocks noGrp="1"/>
          </p:cNvSpPr>
          <p:nvPr>
            <p:ph type="title"/>
          </p:nvPr>
        </p:nvSpPr>
        <p:spPr>
          <a:xfrm>
            <a:off x="0" y="354510"/>
            <a:ext cx="8229600" cy="1038726"/>
          </a:xfrm>
        </p:spPr>
        <p:txBody>
          <a:bodyPr/>
          <a:lstStyle/>
          <a:p>
            <a:r>
              <a:rPr lang="en-US" altLang="en-US" sz="2700" dirty="0">
                <a:latin typeface="Times New Roman" panose="02020603050405020304" pitchFamily="18" charset="0"/>
                <a:cs typeface="Times New Roman" panose="02020603050405020304" pitchFamily="18" charset="0"/>
              </a:rPr>
              <a:t>ENVIRONMENT – Office/Desk</a:t>
            </a:r>
          </a:p>
        </p:txBody>
      </p:sp>
      <p:pic>
        <p:nvPicPr>
          <p:cNvPr id="4" name="Picture 3" descr="A picture containing text, desk&#10;&#10;Description automatically generated">
            <a:extLst>
              <a:ext uri="{FF2B5EF4-FFF2-40B4-BE49-F238E27FC236}">
                <a16:creationId xmlns:a16="http://schemas.microsoft.com/office/drawing/2014/main" id="{FC575368-AB2E-4E9B-8CF4-0D4C85E7F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4793" y="1285874"/>
            <a:ext cx="6413500" cy="4810125"/>
          </a:xfrm>
          <a:prstGeom prst="rect">
            <a:avLst/>
          </a:prstGeom>
        </p:spPr>
      </p:pic>
    </p:spTree>
    <p:extLst>
      <p:ext uri="{BB962C8B-B14F-4D97-AF65-F5344CB8AC3E}">
        <p14:creationId xmlns:p14="http://schemas.microsoft.com/office/powerpoint/2010/main" val="822780656"/>
      </p:ext>
    </p:extLst>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4581</TotalTime>
  <Words>2633</Words>
  <Application>Microsoft Office PowerPoint</Application>
  <PresentationFormat>Widescreen</PresentationFormat>
  <Paragraphs>374</Paragraphs>
  <Slides>28</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Baskerville Old Face</vt:lpstr>
      <vt:lpstr>Calibri</vt:lpstr>
      <vt:lpstr>Calibri Light</vt:lpstr>
      <vt:lpstr>Segoe UI</vt:lpstr>
      <vt:lpstr>Times New Roman</vt:lpstr>
      <vt:lpstr>NEW LOGO</vt:lpstr>
      <vt:lpstr>Custom Design</vt:lpstr>
      <vt:lpstr>1_Custom Design</vt:lpstr>
      <vt:lpstr> CONDUCTING AN INTERVIEW  </vt:lpstr>
      <vt:lpstr> OBJECTIVE</vt:lpstr>
      <vt:lpstr>PURPOSE </vt:lpstr>
      <vt:lpstr> TYPES OF INTERVIEWS</vt:lpstr>
      <vt:lpstr> PREPARATION </vt:lpstr>
      <vt:lpstr> PREPARATION  </vt:lpstr>
      <vt:lpstr>ENVIRONMENT – Your Attire</vt:lpstr>
      <vt:lpstr>ENVIRONMENT - PII</vt:lpstr>
      <vt:lpstr>ENVIRONMENT – Office/Desk</vt:lpstr>
      <vt:lpstr>ENVIRONMENT – Bldg layout</vt:lpstr>
      <vt:lpstr>LIMIT DISRUPTIONS – Privacy</vt:lpstr>
      <vt:lpstr>SET THE TONE</vt:lpstr>
      <vt:lpstr> INTRODUCTIONS</vt:lpstr>
      <vt:lpstr>Representation</vt:lpstr>
      <vt:lpstr>Vetraspec</vt:lpstr>
      <vt:lpstr> MAKE SURE YOU ARE UNDERSTOOD</vt:lpstr>
      <vt:lpstr> ACTIVE LISTENING – This is difficult</vt:lpstr>
      <vt:lpstr>The question type can influence the level of detail received  </vt:lpstr>
      <vt:lpstr>PowerPoint Presentation</vt:lpstr>
      <vt:lpstr> IDENTIFY POTENTIAL ELIGIBILITY TO BENEFITS </vt:lpstr>
      <vt:lpstr>FLOW OF THE INTERVIEW</vt:lpstr>
      <vt:lpstr> COMMUNICATING  WITH THIRD PARTIES</vt:lpstr>
      <vt:lpstr> HANDLING COMMON COMMUNICATION SITUATIONS</vt:lpstr>
      <vt:lpstr> HANDLING CRITICISM</vt:lpstr>
      <vt:lpstr>STRONG EMOTIONS:  ALWAYS REMAIN PROFESSIONAL</vt:lpstr>
      <vt:lpstr>ENDING THE INTERVIEW  AND FOLLOWING UP</vt:lpstr>
      <vt:lpstr>ENDING THE INTERVIEW  AND FOLLOWING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AN INTERVIEW</dc:title>
  <dc:creator>Christopher Macinkowicz</dc:creator>
  <cp:lastModifiedBy>Christopher Macinkowicz</cp:lastModifiedBy>
  <cp:revision>180</cp:revision>
  <cp:lastPrinted>2020-01-02T17:27:30Z</cp:lastPrinted>
  <dcterms:created xsi:type="dcterms:W3CDTF">2015-02-03T16:26:05Z</dcterms:created>
  <dcterms:modified xsi:type="dcterms:W3CDTF">2021-12-15T18:17:07Z</dcterms:modified>
</cp:coreProperties>
</file>