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770" r:id="rId1"/>
    <p:sldMasterId id="2147483794" r:id="rId2"/>
    <p:sldMasterId id="2147483799" r:id="rId3"/>
  </p:sldMasterIdLst>
  <p:notesMasterIdLst>
    <p:notesMasterId r:id="rId39"/>
  </p:notesMasterIdLst>
  <p:handoutMasterIdLst>
    <p:handoutMasterId r:id="rId40"/>
  </p:handoutMasterIdLst>
  <p:sldIdLst>
    <p:sldId id="288" r:id="rId4"/>
    <p:sldId id="289" r:id="rId5"/>
    <p:sldId id="290" r:id="rId6"/>
    <p:sldId id="257" r:id="rId7"/>
    <p:sldId id="258" r:id="rId8"/>
    <p:sldId id="259" r:id="rId9"/>
    <p:sldId id="260" r:id="rId10"/>
    <p:sldId id="261" r:id="rId11"/>
    <p:sldId id="263" r:id="rId12"/>
    <p:sldId id="295" r:id="rId13"/>
    <p:sldId id="269" r:id="rId14"/>
    <p:sldId id="270" r:id="rId15"/>
    <p:sldId id="271" r:id="rId16"/>
    <p:sldId id="273" r:id="rId17"/>
    <p:sldId id="275" r:id="rId18"/>
    <p:sldId id="276" r:id="rId19"/>
    <p:sldId id="267" r:id="rId20"/>
    <p:sldId id="277" r:id="rId21"/>
    <p:sldId id="279" r:id="rId22"/>
    <p:sldId id="280" r:id="rId23"/>
    <p:sldId id="281" r:id="rId24"/>
    <p:sldId id="282" r:id="rId25"/>
    <p:sldId id="286" r:id="rId26"/>
    <p:sldId id="264" r:id="rId27"/>
    <p:sldId id="283" r:id="rId28"/>
    <p:sldId id="265" r:id="rId29"/>
    <p:sldId id="292" r:id="rId30"/>
    <p:sldId id="297" r:id="rId31"/>
    <p:sldId id="298" r:id="rId32"/>
    <p:sldId id="293" r:id="rId33"/>
    <p:sldId id="287" r:id="rId34"/>
    <p:sldId id="294" r:id="rId35"/>
    <p:sldId id="296" r:id="rId36"/>
    <p:sldId id="268" r:id="rId37"/>
    <p:sldId id="299" r:id="rId38"/>
  </p:sldIdLst>
  <p:sldSz cx="12192000" cy="6858000"/>
  <p:notesSz cx="7019925" cy="93059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6" clrIdx="0">
    <p:extLst>
      <p:ext uri="{19B8F6BF-5375-455C-9EA6-DF929625EA0E}">
        <p15:presenceInfo xmlns:p15="http://schemas.microsoft.com/office/powerpoint/2012/main" userId="S-1-5-21-1147415601-746390328-441284377-36146" providerId="AD"/>
      </p:ext>
    </p:extLst>
  </p:cmAuthor>
  <p:cmAuthor id="2" name="Chris Macinkowicz" initials="CM" lastIdx="1" clrIdx="1">
    <p:extLst>
      <p:ext uri="{19B8F6BF-5375-455C-9EA6-DF929625EA0E}">
        <p15:presenceInfo xmlns:p15="http://schemas.microsoft.com/office/powerpoint/2012/main" userId="Chris Macinkowicz" providerId="None"/>
      </p:ext>
    </p:extLst>
  </p:cmAuthor>
  <p:cmAuthor id="3" name="Lauren Barefoot" initials="LB [2]" lastIdx="2" clrIdx="2">
    <p:extLst>
      <p:ext uri="{19B8F6BF-5375-455C-9EA6-DF929625EA0E}">
        <p15:presenceInfo xmlns:p15="http://schemas.microsoft.com/office/powerpoint/2012/main" userId="Lauren Barefoo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1A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257" autoAdjust="0"/>
  </p:normalViewPr>
  <p:slideViewPr>
    <p:cSldViewPr snapToGrid="0">
      <p:cViewPr varScale="1">
        <p:scale>
          <a:sx n="95" d="100"/>
          <a:sy n="95" d="100"/>
        </p:scale>
        <p:origin x="1110" y="72"/>
      </p:cViewPr>
      <p:guideLst/>
    </p:cSldViewPr>
  </p:slideViewPr>
  <p:notesTextViewPr>
    <p:cViewPr>
      <p:scale>
        <a:sx n="1" d="1"/>
        <a:sy n="1" d="1"/>
      </p:scale>
      <p:origin x="0" y="0"/>
    </p:cViewPr>
  </p:notesTextViewPr>
  <p:notesViewPr>
    <p:cSldViewPr snapToGrid="0">
      <p:cViewPr varScale="1">
        <p:scale>
          <a:sx n="84" d="100"/>
          <a:sy n="84" d="100"/>
        </p:scale>
        <p:origin x="3786"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r>
              <a:rPr lang="en-US" sz="1600" dirty="0">
                <a:latin typeface="Times New Roman" panose="02020603050405020304" pitchFamily="18" charset="0"/>
                <a:cs typeface="Times New Roman" panose="02020603050405020304" pitchFamily="18" charset="0"/>
              </a:rPr>
              <a:t>Dependency - Macinkowicz</a:t>
            </a:r>
          </a:p>
        </p:txBody>
      </p:sp>
      <p:sp>
        <p:nvSpPr>
          <p:cNvPr id="3" name="Slide Number Placeholder 2"/>
          <p:cNvSpPr>
            <a:spLocks noGrp="1"/>
          </p:cNvSpPr>
          <p:nvPr>
            <p:ph type="sldNum" sz="quarter" idx="3"/>
          </p:nvPr>
        </p:nvSpPr>
        <p:spPr>
          <a:xfrm>
            <a:off x="3976334" y="8839015"/>
            <a:ext cx="3041967" cy="466912"/>
          </a:xfrm>
          <a:prstGeom prst="rect">
            <a:avLst/>
          </a:prstGeom>
        </p:spPr>
        <p:txBody>
          <a:bodyPr vert="horz" lIns="93287" tIns="46643" rIns="93287" bIns="46643" rtlCol="0" anchor="b"/>
          <a:lstStyle>
            <a:lvl1pPr algn="r">
              <a:defRPr sz="1200"/>
            </a:lvl1pPr>
          </a:lstStyle>
          <a:p>
            <a:fld id="{2FAE320A-DAAA-4C5C-B33A-3E386C91B1A5}" type="slidenum">
              <a:rPr lang="en-US" sz="1600">
                <a:latin typeface="Times New Roman" panose="02020603050405020304" pitchFamily="18" charset="0"/>
                <a:cs typeface="Times New Roman" panose="02020603050405020304" pitchFamily="18" charset="0"/>
              </a:rPr>
              <a:t>‹#›</a:t>
            </a:fld>
            <a:endParaRPr lang="en-US"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2"/>
          </p:nvPr>
        </p:nvSpPr>
        <p:spPr>
          <a:xfrm>
            <a:off x="0" y="8839360"/>
            <a:ext cx="3041862" cy="466566"/>
          </a:xfrm>
          <a:prstGeom prst="rect">
            <a:avLst/>
          </a:prstGeom>
        </p:spPr>
        <p:txBody>
          <a:bodyPr vert="horz" lIns="91403" tIns="45702" rIns="91403" bIns="45702" rtlCol="0" anchor="b"/>
          <a:lstStyle>
            <a:lvl1pPr algn="l">
              <a:defRPr sz="1200"/>
            </a:lvl1pPr>
          </a:lstStyle>
          <a:p>
            <a:r>
              <a:rPr lang="en-US" sz="1600" dirty="0">
                <a:latin typeface="Times New Roman" panose="02020603050405020304" pitchFamily="18" charset="0"/>
                <a:cs typeface="Times New Roman" panose="02020603050405020304" pitchFamily="18" charset="0"/>
              </a:rPr>
              <a:t>Dependency - Macinkowicz</a:t>
            </a:r>
          </a:p>
        </p:txBody>
      </p:sp>
    </p:spTree>
    <p:extLst>
      <p:ext uri="{BB962C8B-B14F-4D97-AF65-F5344CB8AC3E}">
        <p14:creationId xmlns:p14="http://schemas.microsoft.com/office/powerpoint/2010/main" val="22356023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1967" cy="466913"/>
          </a:xfrm>
          <a:prstGeom prst="rect">
            <a:avLst/>
          </a:prstGeom>
        </p:spPr>
        <p:txBody>
          <a:bodyPr vert="horz" lIns="93287" tIns="46643" rIns="93287" bIns="46643" rtlCol="0"/>
          <a:lstStyle>
            <a:lvl1pPr algn="l">
              <a:defRPr sz="1200"/>
            </a:lvl1pPr>
          </a:lstStyle>
          <a:p>
            <a:endParaRPr lang="en-US"/>
          </a:p>
        </p:txBody>
      </p:sp>
      <p:sp>
        <p:nvSpPr>
          <p:cNvPr id="3" name="Date Placeholder 2"/>
          <p:cNvSpPr>
            <a:spLocks noGrp="1"/>
          </p:cNvSpPr>
          <p:nvPr>
            <p:ph type="dt" idx="1"/>
          </p:nvPr>
        </p:nvSpPr>
        <p:spPr>
          <a:xfrm>
            <a:off x="3976334" y="0"/>
            <a:ext cx="3041967" cy="466913"/>
          </a:xfrm>
          <a:prstGeom prst="rect">
            <a:avLst/>
          </a:prstGeom>
        </p:spPr>
        <p:txBody>
          <a:bodyPr vert="horz" lIns="93287" tIns="46643" rIns="93287" bIns="46643" rtlCol="0"/>
          <a:lstStyle>
            <a:lvl1pPr algn="r">
              <a:defRPr sz="1200"/>
            </a:lvl1pPr>
          </a:lstStyle>
          <a:p>
            <a:fld id="{2BFB658F-4ECB-46A7-A980-4299BD1DD3B6}" type="datetimeFigureOut">
              <a:rPr lang="en-US" smtClean="0"/>
              <a:t>12/20/2021</a:t>
            </a:fld>
            <a:endParaRPr lang="en-US"/>
          </a:p>
        </p:txBody>
      </p:sp>
      <p:sp>
        <p:nvSpPr>
          <p:cNvPr id="4" name="Slide Image Placeholder 3"/>
          <p:cNvSpPr>
            <a:spLocks noGrp="1" noRot="1" noChangeAspect="1"/>
          </p:cNvSpPr>
          <p:nvPr>
            <p:ph type="sldImg" idx="2"/>
          </p:nvPr>
        </p:nvSpPr>
        <p:spPr>
          <a:xfrm>
            <a:off x="719138" y="1163638"/>
            <a:ext cx="5581650" cy="3140075"/>
          </a:xfrm>
          <a:prstGeom prst="rect">
            <a:avLst/>
          </a:prstGeom>
          <a:noFill/>
          <a:ln w="12700">
            <a:solidFill>
              <a:prstClr val="black"/>
            </a:solidFill>
          </a:ln>
        </p:spPr>
        <p:txBody>
          <a:bodyPr vert="horz" lIns="93287" tIns="46643" rIns="93287" bIns="46643" rtlCol="0" anchor="ctr"/>
          <a:lstStyle/>
          <a:p>
            <a:endParaRPr lang="en-US"/>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3" rIns="93287" bIns="4664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39015"/>
            <a:ext cx="3041967" cy="466912"/>
          </a:xfrm>
          <a:prstGeom prst="rect">
            <a:avLst/>
          </a:prstGeom>
        </p:spPr>
        <p:txBody>
          <a:bodyPr vert="horz" lIns="93287" tIns="46643" rIns="93287" bIns="46643" rtlCol="0" anchor="b"/>
          <a:lstStyle>
            <a:lvl1pPr algn="l">
              <a:defRPr sz="1200"/>
            </a:lvl1pPr>
          </a:lstStyle>
          <a:p>
            <a:endParaRPr lang="en-US"/>
          </a:p>
        </p:txBody>
      </p:sp>
      <p:sp>
        <p:nvSpPr>
          <p:cNvPr id="7" name="Slide Number Placeholder 6"/>
          <p:cNvSpPr>
            <a:spLocks noGrp="1"/>
          </p:cNvSpPr>
          <p:nvPr>
            <p:ph type="sldNum" sz="quarter" idx="5"/>
          </p:nvPr>
        </p:nvSpPr>
        <p:spPr>
          <a:xfrm>
            <a:off x="3976334" y="8839015"/>
            <a:ext cx="3041967" cy="466912"/>
          </a:xfrm>
          <a:prstGeom prst="rect">
            <a:avLst/>
          </a:prstGeom>
        </p:spPr>
        <p:txBody>
          <a:bodyPr vert="horz" lIns="93287" tIns="46643" rIns="93287" bIns="46643" rtlCol="0" anchor="b"/>
          <a:lstStyle>
            <a:lvl1pPr algn="r">
              <a:defRPr sz="1200"/>
            </a:lvl1pPr>
          </a:lstStyle>
          <a:p>
            <a:fld id="{1F118D55-94BB-436D-BD17-9EC7BC579501}" type="slidenum">
              <a:rPr lang="en-US" smtClean="0"/>
              <a:t>‹#›</a:t>
            </a:fld>
            <a:endParaRPr lang="en-US"/>
          </a:p>
        </p:txBody>
      </p:sp>
    </p:spTree>
    <p:extLst>
      <p:ext uri="{BB962C8B-B14F-4D97-AF65-F5344CB8AC3E}">
        <p14:creationId xmlns:p14="http://schemas.microsoft.com/office/powerpoint/2010/main" val="1286335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752475" y="1184275"/>
            <a:ext cx="5683250" cy="31972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 name="Header Placeholder 1"/>
          <p:cNvSpPr>
            <a:spLocks noGrp="1"/>
          </p:cNvSpPr>
          <p:nvPr>
            <p:ph type="hdr" sz="quarter" idx="10"/>
          </p:nvPr>
        </p:nvSpPr>
        <p:spPr/>
        <p:txBody>
          <a:bodyPr/>
          <a:lstStyle/>
          <a:p>
            <a:pPr>
              <a:defRPr/>
            </a:pPr>
            <a:r>
              <a:rPr lang="en-US"/>
              <a:t>Borden DD 214 and Character of Discharge</a:t>
            </a:r>
          </a:p>
        </p:txBody>
      </p:sp>
      <p:sp>
        <p:nvSpPr>
          <p:cNvPr id="3" name="Date Placeholder 2"/>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10291885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err="1"/>
              <a:t>ie</a:t>
            </a:r>
            <a:r>
              <a:rPr lang="en-US" dirty="0"/>
              <a:t>: child support, jail</a:t>
            </a:r>
          </a:p>
          <a:p>
            <a:endParaRPr lang="en-US" dirty="0"/>
          </a:p>
          <a:p>
            <a:r>
              <a:rPr lang="en-US" dirty="0"/>
              <a:t>Refer to P&amp;P regarding  who we can represent and also talk about voluntary apportionment</a:t>
            </a:r>
          </a:p>
        </p:txBody>
      </p:sp>
      <p:sp>
        <p:nvSpPr>
          <p:cNvPr id="4" name="Slide Number Placeholder 3"/>
          <p:cNvSpPr>
            <a:spLocks noGrp="1"/>
          </p:cNvSpPr>
          <p:nvPr>
            <p:ph type="sldNum" sz="quarter" idx="10"/>
          </p:nvPr>
        </p:nvSpPr>
        <p:spPr/>
        <p:txBody>
          <a:bodyPr/>
          <a:lstStyle/>
          <a:p>
            <a:fld id="{1F118D55-94BB-436D-BD17-9EC7BC579501}" type="slidenum">
              <a:rPr lang="en-US" smtClean="0"/>
              <a:t>18</a:t>
            </a:fld>
            <a:endParaRPr lang="en-US"/>
          </a:p>
        </p:txBody>
      </p:sp>
    </p:spTree>
    <p:extLst>
      <p:ext uri="{BB962C8B-B14F-4D97-AF65-F5344CB8AC3E}">
        <p14:creationId xmlns:p14="http://schemas.microsoft.com/office/powerpoint/2010/main" val="40875249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19</a:t>
            </a:fld>
            <a:endParaRPr lang="en-US"/>
          </a:p>
        </p:txBody>
      </p:sp>
    </p:spTree>
    <p:extLst>
      <p:ext uri="{BB962C8B-B14F-4D97-AF65-F5344CB8AC3E}">
        <p14:creationId xmlns:p14="http://schemas.microsoft.com/office/powerpoint/2010/main" val="6393725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Event- marriage, </a:t>
            </a:r>
            <a:r>
              <a:rPr lang="en-US" dirty="0" err="1"/>
              <a:t>etc</a:t>
            </a:r>
            <a:endParaRPr lang="en-US" dirty="0"/>
          </a:p>
          <a:p>
            <a:r>
              <a:rPr lang="en-US" dirty="0"/>
              <a:t>VA gets easily confused</a:t>
            </a:r>
          </a:p>
        </p:txBody>
      </p:sp>
      <p:sp>
        <p:nvSpPr>
          <p:cNvPr id="4" name="Slide Number Placeholder 3"/>
          <p:cNvSpPr>
            <a:spLocks noGrp="1"/>
          </p:cNvSpPr>
          <p:nvPr>
            <p:ph type="sldNum" sz="quarter" idx="10"/>
          </p:nvPr>
        </p:nvSpPr>
        <p:spPr/>
        <p:txBody>
          <a:bodyPr/>
          <a:lstStyle/>
          <a:p>
            <a:fld id="{1F118D55-94BB-436D-BD17-9EC7BC579501}" type="slidenum">
              <a:rPr lang="en-US" smtClean="0"/>
              <a:t>20</a:t>
            </a:fld>
            <a:endParaRPr lang="en-US"/>
          </a:p>
        </p:txBody>
      </p:sp>
    </p:spTree>
    <p:extLst>
      <p:ext uri="{BB962C8B-B14F-4D97-AF65-F5344CB8AC3E}">
        <p14:creationId xmlns:p14="http://schemas.microsoft.com/office/powerpoint/2010/main" val="4006996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Still ask</a:t>
            </a:r>
            <a:r>
              <a:rPr lang="en-US" baseline="0" dirty="0"/>
              <a:t> for documents since VA can get easily confused</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21</a:t>
            </a:fld>
            <a:endParaRPr lang="en-US"/>
          </a:p>
        </p:txBody>
      </p:sp>
    </p:spTree>
    <p:extLst>
      <p:ext uri="{BB962C8B-B14F-4D97-AF65-F5344CB8AC3E}">
        <p14:creationId xmlns:p14="http://schemas.microsoft.com/office/powerpoint/2010/main" val="15257012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You should always include</a:t>
            </a:r>
            <a:r>
              <a:rPr lang="en-US" baseline="0" dirty="0"/>
              <a:t> dependents because it will speed up death benefit claims, and will be automatically awarded if the veterans rating is increased</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26</a:t>
            </a:fld>
            <a:endParaRPr lang="en-US"/>
          </a:p>
        </p:txBody>
      </p:sp>
    </p:spTree>
    <p:extLst>
      <p:ext uri="{BB962C8B-B14F-4D97-AF65-F5344CB8AC3E}">
        <p14:creationId xmlns:p14="http://schemas.microsoft.com/office/powerpoint/2010/main" val="13217870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File 21-686c</a:t>
            </a:r>
            <a:r>
              <a:rPr lang="en-US" baseline="0" dirty="0"/>
              <a:t> along with claim, if veteran is not already rated at 30% or higher</a:t>
            </a:r>
            <a:endParaRPr lang="en-US" dirty="0"/>
          </a:p>
          <a:p>
            <a:r>
              <a:rPr lang="en-US" dirty="0"/>
              <a:t>*</a:t>
            </a:r>
            <a:r>
              <a:rPr lang="en-US" dirty="0" err="1"/>
              <a:t>eBenefits</a:t>
            </a:r>
            <a:r>
              <a:rPr lang="en-US" dirty="0"/>
              <a:t>/SEP</a:t>
            </a:r>
            <a:r>
              <a:rPr lang="en-US" baseline="0" dirty="0"/>
              <a:t> take effect the same month, this is better than submitting the form to add a dependent.  If submitting through </a:t>
            </a:r>
            <a:r>
              <a:rPr lang="en-US" baseline="0" dirty="0" err="1"/>
              <a:t>eBenefits</a:t>
            </a:r>
            <a:r>
              <a:rPr lang="en-US" baseline="0" dirty="0"/>
              <a:t>/SEP, do NOT submit documentation.   </a:t>
            </a:r>
          </a:p>
          <a:p>
            <a:r>
              <a:rPr lang="en-US" baseline="0" dirty="0"/>
              <a:t>**Cannot remove a dependent through SEP since it is a loss of benefits to the veteran, should do through </a:t>
            </a:r>
            <a:r>
              <a:rPr lang="en-US" baseline="0" dirty="0" err="1"/>
              <a:t>eBenefits</a:t>
            </a:r>
            <a:endParaRPr lang="en-US" baseline="0" dirty="0"/>
          </a:p>
          <a:p>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27</a:t>
            </a:fld>
            <a:endParaRPr lang="en-US"/>
          </a:p>
        </p:txBody>
      </p:sp>
    </p:spTree>
    <p:extLst>
      <p:ext uri="{BB962C8B-B14F-4D97-AF65-F5344CB8AC3E}">
        <p14:creationId xmlns:p14="http://schemas.microsoft.com/office/powerpoint/2010/main" val="34315018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Leave B &amp; C Blank</a:t>
            </a:r>
          </a:p>
          <a:p>
            <a:endParaRPr lang="en-US" dirty="0"/>
          </a:p>
          <a:p>
            <a:r>
              <a:rPr lang="en-US" dirty="0"/>
              <a:t>Its ok to have the veteran</a:t>
            </a:r>
            <a:r>
              <a:rPr lang="en-US" baseline="0" dirty="0"/>
              <a:t> come back with the information but do not just give them a blank form</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28</a:t>
            </a:fld>
            <a:endParaRPr lang="en-US"/>
          </a:p>
        </p:txBody>
      </p:sp>
    </p:spTree>
    <p:extLst>
      <p:ext uri="{BB962C8B-B14F-4D97-AF65-F5344CB8AC3E}">
        <p14:creationId xmlns:p14="http://schemas.microsoft.com/office/powerpoint/2010/main" val="7027285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29</a:t>
            </a:fld>
            <a:endParaRPr lang="en-US"/>
          </a:p>
        </p:txBody>
      </p:sp>
    </p:spTree>
    <p:extLst>
      <p:ext uri="{BB962C8B-B14F-4D97-AF65-F5344CB8AC3E}">
        <p14:creationId xmlns:p14="http://schemas.microsoft.com/office/powerpoint/2010/main" val="39917450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Also happens to survivors to re-verify dependency status, even if already past the age of 5</a:t>
            </a:r>
            <a:r>
              <a:rPr lang="en-US" baseline="0" dirty="0"/>
              <a:t>7.  Be sure to always respond to VA and keep address updated!</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30</a:t>
            </a:fld>
            <a:endParaRPr lang="en-US"/>
          </a:p>
        </p:txBody>
      </p:sp>
    </p:spTree>
    <p:extLst>
      <p:ext uri="{BB962C8B-B14F-4D97-AF65-F5344CB8AC3E}">
        <p14:creationId xmlns:p14="http://schemas.microsoft.com/office/powerpoint/2010/main" val="17691461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These benefits are “derived” from the veteran’s service and granted to</a:t>
            </a:r>
            <a:r>
              <a:rPr lang="en-US" baseline="0" dirty="0"/>
              <a:t> the dependent because it is assumed the veteran cannot use them anymore due to P&amp;T disability or death</a:t>
            </a:r>
          </a:p>
          <a:p>
            <a:endParaRPr lang="en-US" baseline="0" dirty="0"/>
          </a:p>
          <a:p>
            <a:r>
              <a:rPr lang="en-US" dirty="0"/>
              <a:t>Also – derived</a:t>
            </a:r>
            <a:r>
              <a:rPr lang="en-US" baseline="0" dirty="0"/>
              <a:t> veterans preference – if the veteran is unable to work, spouse may use veterans preference</a:t>
            </a:r>
          </a:p>
          <a:p>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31</a:t>
            </a:fld>
            <a:endParaRPr lang="en-US"/>
          </a:p>
        </p:txBody>
      </p:sp>
    </p:spTree>
    <p:extLst>
      <p:ext uri="{BB962C8B-B14F-4D97-AF65-F5344CB8AC3E}">
        <p14:creationId xmlns:p14="http://schemas.microsoft.com/office/powerpoint/2010/main" val="2374817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Deemed</a:t>
            </a:r>
            <a:r>
              <a:rPr lang="en-US" baseline="0" dirty="0"/>
              <a:t> valid marriages will be discussed in the survivor benefits class.</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4</a:t>
            </a:fld>
            <a:endParaRPr lang="en-US"/>
          </a:p>
        </p:txBody>
      </p:sp>
    </p:spTree>
    <p:extLst>
      <p:ext uri="{BB962C8B-B14F-4D97-AF65-F5344CB8AC3E}">
        <p14:creationId xmlns:p14="http://schemas.microsoft.com/office/powerpoint/2010/main" val="18882760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32</a:t>
            </a:fld>
            <a:endParaRPr lang="en-US"/>
          </a:p>
        </p:txBody>
      </p:sp>
    </p:spTree>
    <p:extLst>
      <p:ext uri="{BB962C8B-B14F-4D97-AF65-F5344CB8AC3E}">
        <p14:creationId xmlns:p14="http://schemas.microsoft.com/office/powerpoint/2010/main" val="21628775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33</a:t>
            </a:fld>
            <a:endParaRPr lang="en-US"/>
          </a:p>
        </p:txBody>
      </p:sp>
    </p:spTree>
    <p:extLst>
      <p:ext uri="{BB962C8B-B14F-4D97-AF65-F5344CB8AC3E}">
        <p14:creationId xmlns:p14="http://schemas.microsoft.com/office/powerpoint/2010/main" val="21212893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34</a:t>
            </a:fld>
            <a:endParaRPr lang="en-US"/>
          </a:p>
        </p:txBody>
      </p:sp>
    </p:spTree>
    <p:extLst>
      <p:ext uri="{BB962C8B-B14F-4D97-AF65-F5344CB8AC3E}">
        <p14:creationId xmlns:p14="http://schemas.microsoft.com/office/powerpoint/2010/main" val="26458931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F118D55-94BB-436D-BD17-9EC7BC579501}" type="slidenum">
              <a:rPr lang="en-US" smtClean="0"/>
              <a:t>35</a:t>
            </a:fld>
            <a:endParaRPr lang="en-US"/>
          </a:p>
        </p:txBody>
      </p:sp>
    </p:spTree>
    <p:extLst>
      <p:ext uri="{BB962C8B-B14F-4D97-AF65-F5344CB8AC3E}">
        <p14:creationId xmlns:p14="http://schemas.microsoft.com/office/powerpoint/2010/main" val="2969122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Same sex marriages or surrogacy where veteran is not the biological parent: matter of state law, if</a:t>
            </a:r>
            <a:r>
              <a:rPr lang="en-US" baseline="0" dirty="0"/>
              <a:t> not adopted then VA Regional Counsel will determine.</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5</a:t>
            </a:fld>
            <a:endParaRPr lang="en-US"/>
          </a:p>
        </p:txBody>
      </p:sp>
    </p:spTree>
    <p:extLst>
      <p:ext uri="{BB962C8B-B14F-4D97-AF65-F5344CB8AC3E}">
        <p14:creationId xmlns:p14="http://schemas.microsoft.com/office/powerpoint/2010/main" val="138806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18-</a:t>
            </a:r>
            <a:r>
              <a:rPr lang="en-US" baseline="0" dirty="0"/>
              <a:t> up to 23</a:t>
            </a:r>
          </a:p>
        </p:txBody>
      </p:sp>
      <p:sp>
        <p:nvSpPr>
          <p:cNvPr id="4" name="Slide Number Placeholder 3"/>
          <p:cNvSpPr>
            <a:spLocks noGrp="1"/>
          </p:cNvSpPr>
          <p:nvPr>
            <p:ph type="sldNum" sz="quarter" idx="10"/>
          </p:nvPr>
        </p:nvSpPr>
        <p:spPr/>
        <p:txBody>
          <a:bodyPr/>
          <a:lstStyle/>
          <a:p>
            <a:fld id="{1F118D55-94BB-436D-BD17-9EC7BC579501}" type="slidenum">
              <a:rPr lang="en-US" smtClean="0"/>
              <a:t>6</a:t>
            </a:fld>
            <a:endParaRPr lang="en-US"/>
          </a:p>
        </p:txBody>
      </p:sp>
    </p:spTree>
    <p:extLst>
      <p:ext uri="{BB962C8B-B14F-4D97-AF65-F5344CB8AC3E}">
        <p14:creationId xmlns:p14="http://schemas.microsoft.com/office/powerpoint/2010/main" val="4042068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Adding</a:t>
            </a:r>
            <a:r>
              <a:rPr lang="en-US" baseline="0" dirty="0"/>
              <a:t> parents to an award is not a common situation</a:t>
            </a:r>
          </a:p>
          <a:p>
            <a:r>
              <a:rPr lang="en-US" baseline="0" dirty="0"/>
              <a:t>Natural- meaning no surrogates</a:t>
            </a:r>
          </a:p>
          <a:p>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8</a:t>
            </a:fld>
            <a:endParaRPr lang="en-US"/>
          </a:p>
        </p:txBody>
      </p:sp>
    </p:spTree>
    <p:extLst>
      <p:ext uri="{BB962C8B-B14F-4D97-AF65-F5344CB8AC3E}">
        <p14:creationId xmlns:p14="http://schemas.microsoft.com/office/powerpoint/2010/main" val="2293712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endParaRPr lang="en-US" dirty="0"/>
          </a:p>
          <a:p>
            <a:r>
              <a:rPr lang="en-US" dirty="0"/>
              <a:t>Not regular A&amp;</a:t>
            </a:r>
            <a:r>
              <a:rPr lang="en-US" baseline="0" dirty="0"/>
              <a:t>A, a less amount, just a little extra on the dependent pay.</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10</a:t>
            </a:fld>
            <a:endParaRPr lang="en-US"/>
          </a:p>
        </p:txBody>
      </p:sp>
    </p:spTree>
    <p:extLst>
      <p:ext uri="{BB962C8B-B14F-4D97-AF65-F5344CB8AC3E}">
        <p14:creationId xmlns:p14="http://schemas.microsoft.com/office/powerpoint/2010/main" val="24668061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Kids in college, have a job,</a:t>
            </a:r>
            <a:r>
              <a:rPr lang="en-US" baseline="0" dirty="0"/>
              <a:t> can take kid off as dependent since no access to that pay</a:t>
            </a:r>
          </a:p>
          <a:p>
            <a:endParaRPr lang="en-US" baseline="0" dirty="0"/>
          </a:p>
          <a:p>
            <a:r>
              <a:rPr lang="en-US" baseline="0" dirty="0"/>
              <a:t>The medical can reduce income for the veteran’s pension</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13</a:t>
            </a:fld>
            <a:endParaRPr lang="en-US"/>
          </a:p>
        </p:txBody>
      </p:sp>
    </p:spTree>
    <p:extLst>
      <p:ext uri="{BB962C8B-B14F-4D97-AF65-F5344CB8AC3E}">
        <p14:creationId xmlns:p14="http://schemas.microsoft.com/office/powerpoint/2010/main" val="3724266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This is why you</a:t>
            </a:r>
            <a:r>
              <a:rPr lang="en-US" baseline="0" dirty="0"/>
              <a:t> may want to ask the veteran for all dependency information when you first meet, wouldn’t want them to lose out on any benefit.</a:t>
            </a:r>
            <a:endParaRPr lang="en-US" dirty="0"/>
          </a:p>
        </p:txBody>
      </p:sp>
      <p:sp>
        <p:nvSpPr>
          <p:cNvPr id="4" name="Slide Number Placeholder 3"/>
          <p:cNvSpPr>
            <a:spLocks noGrp="1"/>
          </p:cNvSpPr>
          <p:nvPr>
            <p:ph type="sldNum" sz="quarter" idx="10"/>
          </p:nvPr>
        </p:nvSpPr>
        <p:spPr/>
        <p:txBody>
          <a:bodyPr/>
          <a:lstStyle/>
          <a:p>
            <a:fld id="{1F118D55-94BB-436D-BD17-9EC7BC579501}" type="slidenum">
              <a:rPr lang="en-US" smtClean="0"/>
              <a:t>14</a:t>
            </a:fld>
            <a:endParaRPr lang="en-US"/>
          </a:p>
        </p:txBody>
      </p:sp>
    </p:spTree>
    <p:extLst>
      <p:ext uri="{BB962C8B-B14F-4D97-AF65-F5344CB8AC3E}">
        <p14:creationId xmlns:p14="http://schemas.microsoft.com/office/powerpoint/2010/main" val="4078302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1650" cy="3140075"/>
          </a:xfrm>
        </p:spPr>
      </p:sp>
      <p:sp>
        <p:nvSpPr>
          <p:cNvPr id="3" name="Notes Placeholder 2"/>
          <p:cNvSpPr>
            <a:spLocks noGrp="1"/>
          </p:cNvSpPr>
          <p:nvPr>
            <p:ph type="body" idx="1"/>
          </p:nvPr>
        </p:nvSpPr>
        <p:spPr/>
        <p:txBody>
          <a:bodyPr/>
          <a:lstStyle/>
          <a:p>
            <a:r>
              <a:rPr lang="en-US" dirty="0"/>
              <a:t>Which is also something to tell the veterans</a:t>
            </a:r>
          </a:p>
        </p:txBody>
      </p:sp>
      <p:sp>
        <p:nvSpPr>
          <p:cNvPr id="4" name="Slide Number Placeholder 3"/>
          <p:cNvSpPr>
            <a:spLocks noGrp="1"/>
          </p:cNvSpPr>
          <p:nvPr>
            <p:ph type="sldNum" sz="quarter" idx="10"/>
          </p:nvPr>
        </p:nvSpPr>
        <p:spPr/>
        <p:txBody>
          <a:bodyPr/>
          <a:lstStyle/>
          <a:p>
            <a:fld id="{1F118D55-94BB-436D-BD17-9EC7BC579501}" type="slidenum">
              <a:rPr lang="en-US" smtClean="0"/>
              <a:t>15</a:t>
            </a:fld>
            <a:endParaRPr lang="en-US"/>
          </a:p>
        </p:txBody>
      </p:sp>
    </p:spTree>
    <p:extLst>
      <p:ext uri="{BB962C8B-B14F-4D97-AF65-F5344CB8AC3E}">
        <p14:creationId xmlns:p14="http://schemas.microsoft.com/office/powerpoint/2010/main" val="5507668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4235" y="6400800"/>
            <a:ext cx="12187767"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2" y="6334125"/>
            <a:ext cx="12189884"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1208620"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1097280" y="758952"/>
            <a:ext cx="10058400" cy="3566160"/>
          </a:xfrm>
        </p:spPr>
        <p:txBody>
          <a:bodyPr/>
          <a:lstStyle>
            <a:lvl1pPr algn="l">
              <a:lnSpc>
                <a:spcPct val="85000"/>
              </a:lnSpc>
              <a:defRPr sz="4500" spc="-2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lstStyle>
            <a:lvl1pPr marL="0" indent="0" algn="l">
              <a:buNone/>
              <a:defRPr sz="1350" cap="all" spc="113" baseline="0">
                <a:solidFill>
                  <a:schemeClr val="tx2"/>
                </a:solidFill>
                <a:latin typeface="+mj-lt"/>
              </a:defRPr>
            </a:lvl1pPr>
            <a:lvl2pPr marL="257175" indent="0" algn="ctr">
              <a:buNone/>
              <a:defRPr sz="1350"/>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en-US"/>
              <a:t>Click to edit Master subtitle style</a:t>
            </a:r>
            <a:endParaRPr lang="en-US" dirty="0"/>
          </a:p>
        </p:txBody>
      </p:sp>
      <p:sp>
        <p:nvSpPr>
          <p:cNvPr id="7" name="Date Placeholder 3"/>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D51A3486-0B3C-44F9-B80F-9BC5F30F73CA}" type="datetime1">
              <a:rPr lang="en-US" smtClean="0"/>
              <a:t>12/20/2021</a:t>
            </a:fld>
            <a:endParaRPr lang="en-US" dirty="0"/>
          </a:p>
        </p:txBody>
      </p:sp>
      <p:sp>
        <p:nvSpPr>
          <p:cNvPr id="8" name="Footer Placeholder 4"/>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9" name="Slide Number Placeholder 5"/>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5506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274B7974-5294-44D8-BD33-2EFB9A46B26E}" type="datetime1">
              <a:rPr lang="en-US" smtClean="0"/>
              <a:t>12/20/2021</a:t>
            </a:fld>
            <a:endParaRPr lang="en-US" dirty="0"/>
          </a:p>
        </p:txBody>
      </p:sp>
      <p:sp>
        <p:nvSpPr>
          <p:cNvPr id="5" name="Footer Placeholder 4"/>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6" name="Slide Number Placeholder 5"/>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41970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4235" y="6400800"/>
            <a:ext cx="12187767"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2" y="6334125"/>
            <a:ext cx="12189884"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2"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263A86EF-46FD-401E-AC8C-99B7C7D419D8}" type="datetime1">
              <a:rPr lang="en-US" smtClean="0"/>
              <a:t>12/20/2021</a:t>
            </a:fld>
            <a:endParaRPr lang="en-US" dirty="0"/>
          </a:p>
        </p:txBody>
      </p:sp>
      <p:sp>
        <p:nvSpPr>
          <p:cNvPr id="7" name="Footer Placeholder 4"/>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8" name="Slide Number Placeholder 5"/>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0677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4044182"/>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33897F4-4298-4B36-AA71-9E32E4399FC7}" type="datetime1">
              <a:rPr lang="en-US" smtClean="0"/>
              <a:t>12/20/2021</a:t>
            </a:fld>
            <a:endParaRPr 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50623055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64D378-DFEC-4D8D-A10B-CBACE31067CD}" type="datetime1">
              <a:rPr lang="en-US" smtClean="0"/>
              <a:t>12/20/2021</a:t>
            </a:fld>
            <a:endParaRPr lang="en-US" dirty="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2843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EDF8664-84C5-4692-9A6D-2EAC18CB59F8}" type="datetime1">
              <a:rPr lang="en-US" smtClean="0"/>
              <a:t>12/20/2021</a:t>
            </a:fld>
            <a:endParaRPr 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8128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988376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617094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5620059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742832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C60A4A6D-86E1-4D67-A2EA-FDE7EADA4486}" type="datetime1">
              <a:rPr lang="en-US" smtClean="0"/>
              <a:t>12/20/2021</a:t>
            </a:fld>
            <a:endParaRPr lang="en-US" dirty="0"/>
          </a:p>
        </p:txBody>
      </p:sp>
      <p:sp>
        <p:nvSpPr>
          <p:cNvPr id="5" name="Footer Placeholder 4"/>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6" name="Slide Number Placeholder 5"/>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9589432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7906347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33897F4-4298-4B36-AA71-9E32E4399FC7}" type="datetime1">
              <a:rPr lang="en-US" smtClean="0"/>
              <a:t>12/20/2021</a:t>
            </a:fld>
            <a:endParaRPr lang="en-US" dirty="0"/>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F675AD29-2591-4391-8D28-DD298FB87CE4}" type="slidenum">
              <a:rPr lang="en-US" altLang="en-US" smtClean="0"/>
              <a:pPr/>
              <a:t>‹#›</a:t>
            </a:fld>
            <a:endParaRPr lang="en-US" altLang="en-US" dirty="0"/>
          </a:p>
        </p:txBody>
      </p:sp>
    </p:spTree>
    <p:extLst>
      <p:ext uri="{BB962C8B-B14F-4D97-AF65-F5344CB8AC3E}">
        <p14:creationId xmlns:p14="http://schemas.microsoft.com/office/powerpoint/2010/main" val="5931473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a:xfrm>
            <a:off x="4235" y="6400800"/>
            <a:ext cx="12187767"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4"/>
          <p:cNvSpPr/>
          <p:nvPr/>
        </p:nvSpPr>
        <p:spPr>
          <a:xfrm>
            <a:off x="2" y="6334125"/>
            <a:ext cx="12189884"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5"/>
          <p:cNvCxnSpPr/>
          <p:nvPr/>
        </p:nvCxnSpPr>
        <p:spPr>
          <a:xfrm>
            <a:off x="1208620" y="4343400"/>
            <a:ext cx="9874249"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45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lstStyle>
            <a:lvl1pPr marL="0" indent="0">
              <a:buNone/>
              <a:defRPr sz="1350" cap="all" spc="113" baseline="0">
                <a:solidFill>
                  <a:schemeClr val="tx2"/>
                </a:solidFill>
                <a:latin typeface="+mj-lt"/>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en-US"/>
              <a:t>Click to edit Master text styles</a:t>
            </a:r>
          </a:p>
        </p:txBody>
      </p:sp>
      <p:sp>
        <p:nvSpPr>
          <p:cNvPr id="7" name="Date Placeholder 3"/>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4C139ADB-F52C-41EA-915F-E9005D688294}" type="datetime1">
              <a:rPr lang="en-US" smtClean="0"/>
              <a:t>12/20/2021</a:t>
            </a:fld>
            <a:endParaRPr lang="en-US" dirty="0"/>
          </a:p>
        </p:txBody>
      </p:sp>
      <p:sp>
        <p:nvSpPr>
          <p:cNvPr id="8" name="Footer Placeholder 4"/>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9" name="Slide Number Placeholder 5"/>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90186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1F44FC59-BAAE-494F-B872-3F904AD20069}" type="datetime1">
              <a:rPr lang="en-US" smtClean="0"/>
              <a:t>12/20/2021</a:t>
            </a:fld>
            <a:endParaRPr lang="en-US" dirty="0"/>
          </a:p>
        </p:txBody>
      </p:sp>
      <p:sp>
        <p:nvSpPr>
          <p:cNvPr id="6" name="Footer Placeholder 5"/>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7" name="Slide Number Placeholder 6"/>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85329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CEFDBCBD-E492-43C6-9C08-4769D5D5632F}" type="datetime1">
              <a:rPr lang="en-US" smtClean="0"/>
              <a:t>12/20/2021</a:t>
            </a:fld>
            <a:endParaRPr lang="en-US" dirty="0"/>
          </a:p>
        </p:txBody>
      </p:sp>
      <p:sp>
        <p:nvSpPr>
          <p:cNvPr id="8" name="Footer Placeholder 7"/>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9" name="Slide Number Placeholder 8"/>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58489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459D584A-5AB5-4464-9344-B02E7ECB9356}" type="datetime1">
              <a:rPr lang="en-US" smtClean="0"/>
              <a:t>12/20/2021</a:t>
            </a:fld>
            <a:endParaRPr lang="en-US" dirty="0"/>
          </a:p>
        </p:txBody>
      </p:sp>
      <p:sp>
        <p:nvSpPr>
          <p:cNvPr id="4" name="Footer Placeholder 3"/>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5" name="Slide Number Placeholder 4"/>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3680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p:nvSpPr>
        <p:spPr>
          <a:xfrm>
            <a:off x="4235" y="6400800"/>
            <a:ext cx="12187767"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2"/>
          <p:cNvSpPr/>
          <p:nvPr/>
        </p:nvSpPr>
        <p:spPr>
          <a:xfrm>
            <a:off x="2" y="6334125"/>
            <a:ext cx="12189884"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79FC5384-159A-4781-BA0C-3100169CACAE}" type="datetime1">
              <a:rPr lang="en-US" smtClean="0"/>
              <a:t>12/20/2021</a:t>
            </a:fld>
            <a:endParaRPr lang="en-US" dirty="0"/>
          </a:p>
        </p:txBody>
      </p:sp>
      <p:sp>
        <p:nvSpPr>
          <p:cNvPr id="5" name="Footer Placeholder 7"/>
          <p:cNvSpPr>
            <a:spLocks noGrp="1"/>
          </p:cNvSpPr>
          <p:nvPr>
            <p:ph type="ftr" sz="quarter" idx="11"/>
          </p:nvPr>
        </p:nvSpPr>
        <p:spPr/>
        <p:txBody>
          <a:bodyPr/>
          <a:lstStyle>
            <a:lvl1pPr defTabSz="685800" eaLnBrk="0" fontAlgn="base" hangingPunct="0">
              <a:spcBef>
                <a:spcPct val="0"/>
              </a:spcBef>
              <a:spcAft>
                <a:spcPct val="0"/>
              </a:spcAft>
              <a:defRPr>
                <a:solidFill>
                  <a:srgbClr val="FFFFFF"/>
                </a:solidFill>
                <a:latin typeface="Tahoma" panose="020B0604030504040204" pitchFamily="34" charset="0"/>
              </a:defRPr>
            </a:lvl1pPr>
          </a:lstStyle>
          <a:p>
            <a:r>
              <a:rPr lang="en-US"/>
              <a:t>
              </a:t>
            </a:r>
            <a:endParaRPr lang="en-US" dirty="0"/>
          </a:p>
        </p:txBody>
      </p:sp>
      <p:sp>
        <p:nvSpPr>
          <p:cNvPr id="6" name="Slide Number Placeholder 8"/>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61421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2" y="0"/>
            <a:ext cx="4051300"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4040719" y="0"/>
            <a:ext cx="635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2025"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lstStyle>
            <a:lvl1pPr marL="0" indent="0">
              <a:buNone/>
              <a:defRPr sz="844">
                <a:solidFill>
                  <a:srgbClr val="FFFFFF"/>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7" name="Date Placeholder 4"/>
          <p:cNvSpPr>
            <a:spLocks noGrp="1"/>
          </p:cNvSpPr>
          <p:nvPr>
            <p:ph type="dt" sz="half" idx="10"/>
          </p:nvPr>
        </p:nvSpPr>
        <p:spPr>
          <a:xfrm>
            <a:off x="465668" y="6459541"/>
            <a:ext cx="2618317" cy="365125"/>
          </a:xfrm>
        </p:spPr>
        <p:txBody>
          <a:bodyPr/>
          <a:lstStyle>
            <a:lvl1pPr algn="l" defTabSz="685800" eaLnBrk="0" fontAlgn="base" hangingPunct="0">
              <a:spcBef>
                <a:spcPct val="0"/>
              </a:spcBef>
              <a:spcAft>
                <a:spcPct val="0"/>
              </a:spcAft>
              <a:defRPr>
                <a:latin typeface="Tahoma" panose="020B0604030504040204" pitchFamily="34" charset="0"/>
              </a:defRPr>
            </a:lvl1pPr>
          </a:lstStyle>
          <a:p>
            <a:fld id="{D2F75722-E9D2-4218-B49D-05FB23867604}" type="datetime1">
              <a:rPr lang="en-US" smtClean="0"/>
              <a:t>12/20/2021</a:t>
            </a:fld>
            <a:endParaRPr lang="en-US" dirty="0"/>
          </a:p>
        </p:txBody>
      </p:sp>
      <p:sp>
        <p:nvSpPr>
          <p:cNvPr id="8" name="Footer Placeholder 5"/>
          <p:cNvSpPr>
            <a:spLocks noGrp="1"/>
          </p:cNvSpPr>
          <p:nvPr>
            <p:ph type="ftr" sz="quarter" idx="11"/>
          </p:nvPr>
        </p:nvSpPr>
        <p:spPr>
          <a:xfrm>
            <a:off x="4800600" y="6459541"/>
            <a:ext cx="4648200" cy="365125"/>
          </a:xfrm>
        </p:spPr>
        <p:txBody>
          <a:bodyPr/>
          <a:lstStyle>
            <a:lvl1pPr algn="l" defTabSz="685800" eaLnBrk="0" fontAlgn="base" hangingPunct="0">
              <a:spcBef>
                <a:spcPct val="0"/>
              </a:spcBef>
              <a:spcAft>
                <a:spcPct val="0"/>
              </a:spcAft>
              <a:defRPr>
                <a:solidFill>
                  <a:srgbClr val="000000"/>
                </a:solidFill>
                <a:latin typeface="Tahoma" panose="020B0604030504040204" pitchFamily="34" charset="0"/>
              </a:defRPr>
            </a:lvl1pPr>
          </a:lstStyle>
          <a:p>
            <a:r>
              <a:rPr lang="en-US"/>
              <a:t>
              </a:t>
            </a:r>
            <a:endParaRPr lang="en-US" dirty="0"/>
          </a:p>
        </p:txBody>
      </p:sp>
      <p:sp>
        <p:nvSpPr>
          <p:cNvPr id="9" name="Slide Number Placeholder 6"/>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srgbClr val="000000"/>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5892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2" y="4953000"/>
            <a:ext cx="12189884"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2" y="4914900"/>
            <a:ext cx="12189884" cy="635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2025"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8" y="0"/>
            <a:ext cx="12191985" cy="4915076"/>
          </a:xfrm>
          <a:solidFill>
            <a:schemeClr val="bg2">
              <a:lumMod val="90000"/>
            </a:schemeClr>
          </a:solidFill>
        </p:spPr>
        <p:txBody>
          <a:bodyPr lIns="457200" tIns="457200" rtlCol="0">
            <a:normAutofit/>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lstStyle>
            <a:lvl1pPr marL="0" indent="0">
              <a:spcBef>
                <a:spcPts val="0"/>
              </a:spcBef>
              <a:spcAft>
                <a:spcPts val="338"/>
              </a:spcAft>
              <a:buNone/>
              <a:defRPr sz="844">
                <a:solidFill>
                  <a:srgbClr val="FFFFFF"/>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en-US"/>
              <a:t>Click to edit Master text styles</a:t>
            </a:r>
          </a:p>
        </p:txBody>
      </p:sp>
      <p:sp>
        <p:nvSpPr>
          <p:cNvPr id="7" name="Date Placeholder 4"/>
          <p:cNvSpPr>
            <a:spLocks noGrp="1"/>
          </p:cNvSpPr>
          <p:nvPr>
            <p:ph type="dt" sz="half" idx="10"/>
          </p:nvPr>
        </p:nvSpPr>
        <p:spPr/>
        <p:txBody>
          <a:bodyPr/>
          <a:lstStyle>
            <a:lvl1pPr defTabSz="685800" eaLnBrk="0" fontAlgn="base" hangingPunct="0">
              <a:spcBef>
                <a:spcPct val="0"/>
              </a:spcBef>
              <a:spcAft>
                <a:spcPct val="0"/>
              </a:spcAft>
              <a:defRPr>
                <a:latin typeface="Tahoma" panose="020B0604030504040204" pitchFamily="34" charset="0"/>
              </a:defRPr>
            </a:lvl1pPr>
          </a:lstStyle>
          <a:p>
            <a:fld id="{6AEC3499-C3A2-4A2B-B492-B0DE5C785660}" type="datetime1">
              <a:rPr lang="en-US" smtClean="0"/>
              <a:t>12/20/2021</a:t>
            </a:fld>
            <a:endParaRPr lang="en-US" dirty="0"/>
          </a:p>
        </p:txBody>
      </p:sp>
      <p:sp>
        <p:nvSpPr>
          <p:cNvPr id="8" name="Footer Placeholder 5"/>
          <p:cNvSpPr>
            <a:spLocks noGrp="1"/>
          </p:cNvSpPr>
          <p:nvPr>
            <p:ph type="ftr" sz="quarter" idx="11"/>
          </p:nvPr>
        </p:nvSpPr>
        <p:spPr/>
        <p:txBody>
          <a:bodyPr/>
          <a:lstStyle>
            <a:lvl1pPr defTabSz="685800" eaLnBrk="0" fontAlgn="base" hangingPunct="0">
              <a:spcBef>
                <a:spcPct val="0"/>
              </a:spcBef>
              <a:spcAft>
                <a:spcPct val="0"/>
              </a:spcAft>
              <a:defRPr>
                <a:latin typeface="Tahoma" panose="020B0604030504040204" pitchFamily="34" charset="0"/>
              </a:defRPr>
            </a:lvl1pPr>
          </a:lstStyle>
          <a:p>
            <a:r>
              <a:rPr lang="en-US"/>
              <a:t>
              </a:t>
            </a:r>
            <a:endParaRPr lang="en-US" dirty="0"/>
          </a:p>
        </p:txBody>
      </p:sp>
      <p:sp>
        <p:nvSpPr>
          <p:cNvPr id="9" name="Slide Number Placeholder 6"/>
          <p:cNvSpPr>
            <a:spLocks noGrp="1"/>
          </p:cNvSpPr>
          <p:nvPr>
            <p:ph type="sldNum" sz="quarter" idx="12"/>
          </p:nvPr>
        </p:nvSpPr>
        <p:spPr>
          <a:xfrm>
            <a:off x="9899652" y="6459541"/>
            <a:ext cx="1312333" cy="365125"/>
          </a:xfrm>
          <a:prstGeom prst="rect">
            <a:avLst/>
          </a:prstGeom>
        </p:spPr>
        <p:txBody>
          <a:bodyPr/>
          <a:lstStyle>
            <a:lvl1pPr defTabSz="257175" eaLnBrk="1" fontAlgn="auto" hangingPunct="1">
              <a:spcBef>
                <a:spcPts val="0"/>
              </a:spcBef>
              <a:spcAft>
                <a:spcPts val="0"/>
              </a:spcAft>
              <a:defRPr>
                <a:solidFill>
                  <a:prstClr val="black"/>
                </a:solidFill>
                <a:latin typeface="Calibri" panose="020F0502020204030204"/>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405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3.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18.xml"/><Relationship Id="rId7"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7" name="Rectangle 6"/>
          <p:cNvSpPr/>
          <p:nvPr/>
        </p:nvSpPr>
        <p:spPr>
          <a:xfrm>
            <a:off x="0" y="5976938"/>
            <a:ext cx="12192000" cy="881062"/>
          </a:xfrm>
          <a:prstGeom prst="rect">
            <a:avLst/>
          </a:prstGeom>
          <a:solidFill>
            <a:schemeClr val="tx1"/>
          </a:solidFill>
          <a:ln>
            <a:solidFill>
              <a:srgbClr val="FFCC00"/>
            </a:solid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5976941"/>
            <a:ext cx="12192000" cy="46037"/>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433" y="287341"/>
            <a:ext cx="10058400" cy="144938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1029" name="Text Placeholder 2"/>
          <p:cNvSpPr>
            <a:spLocks noGrp="1"/>
          </p:cNvSpPr>
          <p:nvPr>
            <p:ph type="body" idx="1"/>
          </p:nvPr>
        </p:nvSpPr>
        <p:spPr bwMode="auto">
          <a:xfrm>
            <a:off x="1096433" y="1846266"/>
            <a:ext cx="10058400" cy="402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1096433" y="6459541"/>
            <a:ext cx="2472267" cy="365125"/>
          </a:xfrm>
          <a:prstGeom prst="rect">
            <a:avLst/>
          </a:prstGeom>
        </p:spPr>
        <p:txBody>
          <a:bodyPr vert="horz" lIns="91440" tIns="45720" rIns="91440" bIns="45720" rtlCol="0" anchor="ctr"/>
          <a:lstStyle>
            <a:lvl1pPr algn="l" defTabSz="257175" eaLnBrk="1" fontAlgn="auto" hangingPunct="1">
              <a:spcBef>
                <a:spcPts val="0"/>
              </a:spcBef>
              <a:spcAft>
                <a:spcPts val="0"/>
              </a:spcAft>
              <a:defRPr sz="506">
                <a:solidFill>
                  <a:srgbClr val="FFFFFF"/>
                </a:solidFill>
                <a:latin typeface="Calibri" panose="020F0502020204030204"/>
              </a:defRPr>
            </a:lvl1pPr>
          </a:lstStyle>
          <a:p>
            <a:fld id="{6D2BD616-6B12-4273-948B-8A15D2D03D80}" type="datetime1">
              <a:rPr lang="en-US" smtClean="0"/>
              <a:t>12/20/2021</a:t>
            </a:fld>
            <a:endParaRPr lang="en-US" dirty="0"/>
          </a:p>
        </p:txBody>
      </p:sp>
      <p:sp>
        <p:nvSpPr>
          <p:cNvPr id="5" name="Footer Placeholder 4"/>
          <p:cNvSpPr>
            <a:spLocks noGrp="1"/>
          </p:cNvSpPr>
          <p:nvPr>
            <p:ph type="ftr" sz="quarter" idx="3"/>
          </p:nvPr>
        </p:nvSpPr>
        <p:spPr>
          <a:xfrm>
            <a:off x="3687235" y="6459541"/>
            <a:ext cx="4821767" cy="365125"/>
          </a:xfrm>
          <a:prstGeom prst="rect">
            <a:avLst/>
          </a:prstGeom>
        </p:spPr>
        <p:txBody>
          <a:bodyPr vert="horz" lIns="91440" tIns="45720" rIns="91440" bIns="45720" rtlCol="0" anchor="ctr"/>
          <a:lstStyle>
            <a:lvl1pPr algn="ctr" defTabSz="257175" eaLnBrk="1" fontAlgn="auto" hangingPunct="1">
              <a:spcBef>
                <a:spcPts val="0"/>
              </a:spcBef>
              <a:spcAft>
                <a:spcPts val="0"/>
              </a:spcAft>
              <a:defRPr sz="506" cap="all" baseline="0">
                <a:solidFill>
                  <a:srgbClr val="FFFFFF"/>
                </a:solidFill>
                <a:latin typeface="Calibri" panose="020F0502020204030204"/>
              </a:defRPr>
            </a:lvl1pPr>
          </a:lstStyle>
          <a:p>
            <a:r>
              <a:rPr lang="en-US"/>
              <a:t>
              </a:t>
            </a:r>
            <a:endParaRPr lang="en-US" dirty="0"/>
          </a:p>
        </p:txBody>
      </p:sp>
      <p:cxnSp>
        <p:nvCxnSpPr>
          <p:cNvPr id="10" name="Straight Connector 9"/>
          <p:cNvCxnSpPr/>
          <p:nvPr/>
        </p:nvCxnSpPr>
        <p:spPr>
          <a:xfrm>
            <a:off x="1193800" y="1738313"/>
            <a:ext cx="996738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033" name="Picture 7"/>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10202335" y="6022978"/>
            <a:ext cx="1902884"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33837107"/>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hf hdr="0" ftr="0" dt="0"/>
  <p:txStyles>
    <p:titleStyle>
      <a:lvl1pPr algn="l" defTabSz="514350" rtl="0" eaLnBrk="1" fontAlgn="base" hangingPunct="1">
        <a:lnSpc>
          <a:spcPct val="85000"/>
        </a:lnSpc>
        <a:spcBef>
          <a:spcPct val="0"/>
        </a:spcBef>
        <a:spcAft>
          <a:spcPct val="0"/>
        </a:spcAft>
        <a:defRPr sz="2700" kern="1200" spc="-28">
          <a:solidFill>
            <a:srgbClr val="404040"/>
          </a:solidFill>
          <a:latin typeface="+mj-lt"/>
          <a:ea typeface="+mj-ea"/>
          <a:cs typeface="+mj-cs"/>
        </a:defRPr>
      </a:lvl1pPr>
      <a:lvl2pPr algn="l" defTabSz="514350" rtl="0" eaLnBrk="1" fontAlgn="base" hangingPunct="1">
        <a:lnSpc>
          <a:spcPct val="85000"/>
        </a:lnSpc>
        <a:spcBef>
          <a:spcPct val="0"/>
        </a:spcBef>
        <a:spcAft>
          <a:spcPct val="0"/>
        </a:spcAft>
        <a:defRPr sz="2700">
          <a:solidFill>
            <a:srgbClr val="404040"/>
          </a:solidFill>
          <a:latin typeface="Calibri Light" panose="020F0302020204030204" pitchFamily="34" charset="0"/>
        </a:defRPr>
      </a:lvl2pPr>
      <a:lvl3pPr algn="l" defTabSz="514350" rtl="0" eaLnBrk="1" fontAlgn="base" hangingPunct="1">
        <a:lnSpc>
          <a:spcPct val="85000"/>
        </a:lnSpc>
        <a:spcBef>
          <a:spcPct val="0"/>
        </a:spcBef>
        <a:spcAft>
          <a:spcPct val="0"/>
        </a:spcAft>
        <a:defRPr sz="2700">
          <a:solidFill>
            <a:srgbClr val="404040"/>
          </a:solidFill>
          <a:latin typeface="Calibri Light" panose="020F0302020204030204" pitchFamily="34" charset="0"/>
        </a:defRPr>
      </a:lvl3pPr>
      <a:lvl4pPr algn="l" defTabSz="514350" rtl="0" eaLnBrk="1" fontAlgn="base" hangingPunct="1">
        <a:lnSpc>
          <a:spcPct val="85000"/>
        </a:lnSpc>
        <a:spcBef>
          <a:spcPct val="0"/>
        </a:spcBef>
        <a:spcAft>
          <a:spcPct val="0"/>
        </a:spcAft>
        <a:defRPr sz="2700">
          <a:solidFill>
            <a:srgbClr val="404040"/>
          </a:solidFill>
          <a:latin typeface="Calibri Light" panose="020F0302020204030204" pitchFamily="34" charset="0"/>
        </a:defRPr>
      </a:lvl4pPr>
      <a:lvl5pPr algn="l" defTabSz="514350" rtl="0" eaLnBrk="1" fontAlgn="base" hangingPunct="1">
        <a:lnSpc>
          <a:spcPct val="85000"/>
        </a:lnSpc>
        <a:spcBef>
          <a:spcPct val="0"/>
        </a:spcBef>
        <a:spcAft>
          <a:spcPct val="0"/>
        </a:spcAft>
        <a:defRPr sz="2700">
          <a:solidFill>
            <a:srgbClr val="404040"/>
          </a:solidFill>
          <a:latin typeface="Calibri Light" panose="020F0302020204030204" pitchFamily="34" charset="0"/>
        </a:defRPr>
      </a:lvl5pPr>
      <a:lvl6pPr marL="342900" algn="l" defTabSz="514350" rtl="0" eaLnBrk="1" fontAlgn="base" hangingPunct="1">
        <a:lnSpc>
          <a:spcPct val="85000"/>
        </a:lnSpc>
        <a:spcBef>
          <a:spcPct val="0"/>
        </a:spcBef>
        <a:spcAft>
          <a:spcPct val="0"/>
        </a:spcAft>
        <a:defRPr sz="2700">
          <a:solidFill>
            <a:srgbClr val="404040"/>
          </a:solidFill>
          <a:latin typeface="Calibri Light" panose="020F0302020204030204" pitchFamily="34" charset="0"/>
        </a:defRPr>
      </a:lvl6pPr>
      <a:lvl7pPr marL="685800" algn="l" defTabSz="514350" rtl="0" eaLnBrk="1" fontAlgn="base" hangingPunct="1">
        <a:lnSpc>
          <a:spcPct val="85000"/>
        </a:lnSpc>
        <a:spcBef>
          <a:spcPct val="0"/>
        </a:spcBef>
        <a:spcAft>
          <a:spcPct val="0"/>
        </a:spcAft>
        <a:defRPr sz="2700">
          <a:solidFill>
            <a:srgbClr val="404040"/>
          </a:solidFill>
          <a:latin typeface="Calibri Light" panose="020F0302020204030204" pitchFamily="34" charset="0"/>
        </a:defRPr>
      </a:lvl7pPr>
      <a:lvl8pPr marL="1028700" algn="l" defTabSz="514350" rtl="0" eaLnBrk="1" fontAlgn="base" hangingPunct="1">
        <a:lnSpc>
          <a:spcPct val="85000"/>
        </a:lnSpc>
        <a:spcBef>
          <a:spcPct val="0"/>
        </a:spcBef>
        <a:spcAft>
          <a:spcPct val="0"/>
        </a:spcAft>
        <a:defRPr sz="2700">
          <a:solidFill>
            <a:srgbClr val="404040"/>
          </a:solidFill>
          <a:latin typeface="Calibri Light" panose="020F0302020204030204" pitchFamily="34" charset="0"/>
        </a:defRPr>
      </a:lvl8pPr>
      <a:lvl9pPr marL="1371600" algn="l" defTabSz="514350" rtl="0" eaLnBrk="1" fontAlgn="base" hangingPunct="1">
        <a:lnSpc>
          <a:spcPct val="85000"/>
        </a:lnSpc>
        <a:spcBef>
          <a:spcPct val="0"/>
        </a:spcBef>
        <a:spcAft>
          <a:spcPct val="0"/>
        </a:spcAft>
        <a:defRPr sz="2700">
          <a:solidFill>
            <a:srgbClr val="404040"/>
          </a:solidFill>
          <a:latin typeface="Calibri Light" panose="020F0302020204030204" pitchFamily="34" charset="0"/>
        </a:defRPr>
      </a:lvl9pPr>
    </p:titleStyle>
    <p:bodyStyle>
      <a:lvl1pPr marL="51197" indent="-51197" algn="l" defTabSz="514350" rtl="0" eaLnBrk="1" fontAlgn="base" hangingPunct="1">
        <a:lnSpc>
          <a:spcPct val="90000"/>
        </a:lnSpc>
        <a:spcBef>
          <a:spcPts val="675"/>
        </a:spcBef>
        <a:spcAft>
          <a:spcPts val="113"/>
        </a:spcAft>
        <a:buClr>
          <a:schemeClr val="accent1"/>
        </a:buClr>
        <a:buSzPct val="100000"/>
        <a:buFont typeface="Calibri" panose="020F0502020204030204" pitchFamily="34" charset="0"/>
        <a:buChar char=" "/>
        <a:defRPr sz="1125" kern="1200">
          <a:solidFill>
            <a:srgbClr val="404040"/>
          </a:solidFill>
          <a:latin typeface="+mn-lt"/>
          <a:ea typeface="+mn-ea"/>
          <a:cs typeface="+mn-cs"/>
        </a:defRPr>
      </a:lvl1pPr>
      <a:lvl2pPr marL="215504" indent="-102394" algn="l" defTabSz="514350" rtl="0" eaLnBrk="1" fontAlgn="base" hangingPunct="1">
        <a:lnSpc>
          <a:spcPct val="90000"/>
        </a:lnSpc>
        <a:spcBef>
          <a:spcPts val="113"/>
        </a:spcBef>
        <a:spcAft>
          <a:spcPts val="225"/>
        </a:spcAft>
        <a:buClr>
          <a:schemeClr val="accent1"/>
        </a:buClr>
        <a:buFont typeface="Calibri" panose="020F0502020204030204" pitchFamily="34" charset="0"/>
        <a:buChar char="◦"/>
        <a:defRPr sz="975" kern="1200">
          <a:solidFill>
            <a:srgbClr val="404040"/>
          </a:solidFill>
          <a:latin typeface="+mn-lt"/>
          <a:ea typeface="+mn-ea"/>
          <a:cs typeface="+mn-cs"/>
        </a:defRPr>
      </a:lvl2pPr>
      <a:lvl3pPr marL="317897" indent="-102394" algn="l" defTabSz="514350" rtl="0" eaLnBrk="1" fontAlgn="base" hangingPunct="1">
        <a:lnSpc>
          <a:spcPct val="90000"/>
        </a:lnSpc>
        <a:spcBef>
          <a:spcPts val="113"/>
        </a:spcBef>
        <a:spcAft>
          <a:spcPts val="225"/>
        </a:spcAft>
        <a:buClr>
          <a:schemeClr val="accent1"/>
        </a:buClr>
        <a:buFont typeface="Calibri" panose="020F0502020204030204" pitchFamily="34" charset="0"/>
        <a:buChar char="◦"/>
        <a:defRPr sz="750" kern="1200">
          <a:solidFill>
            <a:srgbClr val="404040"/>
          </a:solidFill>
          <a:latin typeface="+mn-lt"/>
          <a:ea typeface="+mn-ea"/>
          <a:cs typeface="+mn-cs"/>
        </a:defRPr>
      </a:lvl3pPr>
      <a:lvl4pPr marL="421481" indent="-102394" algn="l" defTabSz="514350" rtl="0" eaLnBrk="1" fontAlgn="base" hangingPunct="1">
        <a:lnSpc>
          <a:spcPct val="90000"/>
        </a:lnSpc>
        <a:spcBef>
          <a:spcPts val="113"/>
        </a:spcBef>
        <a:spcAft>
          <a:spcPts val="225"/>
        </a:spcAft>
        <a:buClr>
          <a:schemeClr val="accent1"/>
        </a:buClr>
        <a:buFont typeface="Calibri" panose="020F0502020204030204" pitchFamily="34" charset="0"/>
        <a:buChar char="◦"/>
        <a:defRPr sz="750" kern="1200">
          <a:solidFill>
            <a:srgbClr val="404040"/>
          </a:solidFill>
          <a:latin typeface="+mn-lt"/>
          <a:ea typeface="+mn-ea"/>
          <a:cs typeface="+mn-cs"/>
        </a:defRPr>
      </a:lvl4pPr>
      <a:lvl5pPr marL="523875" indent="-102394" algn="l" defTabSz="514350" rtl="0" eaLnBrk="1" fontAlgn="base" hangingPunct="1">
        <a:lnSpc>
          <a:spcPct val="90000"/>
        </a:lnSpc>
        <a:spcBef>
          <a:spcPts val="113"/>
        </a:spcBef>
        <a:spcAft>
          <a:spcPts val="225"/>
        </a:spcAft>
        <a:buClr>
          <a:schemeClr val="accent1"/>
        </a:buClr>
        <a:buFont typeface="Calibri" panose="020F0502020204030204" pitchFamily="34" charset="0"/>
        <a:buChar char="◦"/>
        <a:defRPr sz="750" kern="1200">
          <a:solidFill>
            <a:srgbClr val="404040"/>
          </a:solidFill>
          <a:latin typeface="+mn-lt"/>
          <a:ea typeface="+mn-ea"/>
          <a:cs typeface="+mn-cs"/>
        </a:defRPr>
      </a:lvl5pPr>
      <a:lvl6pPr marL="618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6pPr>
      <a:lvl7pPr marL="731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7pPr>
      <a:lvl8pPr marL="843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8pPr>
      <a:lvl9pPr marL="956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6">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3136044727"/>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6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19182089"/>
      </p:ext>
    </p:extLst>
  </p:cSld>
  <p:clrMap bg1="lt1" tx1="dk1" bg2="lt2" tx2="dk2" accent1="accent1" accent2="accent2" accent3="accent3" accent4="accent4" accent5="accent5" accent6="accent6" hlink="hlink" folHlink="folHlink"/>
  <p:sldLayoutIdLst>
    <p:sldLayoutId id="2147483800" r:id="rId1"/>
    <p:sldLayoutId id="2147483801" r:id="rId2"/>
    <p:sldLayoutId id="2147483802" r:id="rId3"/>
    <p:sldLayoutId id="2147483803" r:id="rId4"/>
    <p:sldLayoutId id="2147483804" r:id="rId5"/>
    <p:sldLayoutId id="2147483805"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3" Type="http://schemas.openxmlformats.org/officeDocument/2006/relationships/hyperlink" Target="http://www.gibill.va.gov/" TargetMode="External"/><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6.xml"/></Relationships>
</file>

<file path=ppt/slides/_rels/slide33.xml.rels><?xml version="1.0" encoding="UTF-8" standalone="yes"?>
<Relationships xmlns="http://schemas.openxmlformats.org/package/2006/relationships"><Relationship Id="rId3" Type="http://schemas.openxmlformats.org/officeDocument/2006/relationships/hyperlink" Target="https://www.va.gov/disability/eligibility/hazardous-materials-exposure/camp-lejeune-water-contamination/" TargetMode="External"/><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3" Type="http://schemas.openxmlformats.org/officeDocument/2006/relationships/hyperlink" Target="mailto:DSOHelpdesk@vfw.org" TargetMode="External"/><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704881" y="2855108"/>
            <a:ext cx="4257313" cy="1470025"/>
          </a:xfrm>
        </p:spPr>
        <p:txBody>
          <a:bodyPr>
            <a:noAutofit/>
          </a:bodyPr>
          <a:lstStyle/>
          <a:p>
            <a:r>
              <a:rPr lang="en-US" altLang="en-US" b="1" dirty="0">
                <a:latin typeface="Times New Roman" panose="02020603050405020304" pitchFamily="18" charset="0"/>
                <a:cs typeface="Times New Roman" panose="02020603050405020304" pitchFamily="18" charset="0"/>
              </a:rPr>
              <a:t>DEPENDENCY</a:t>
            </a:r>
            <a:br>
              <a:rPr lang="en-US" altLang="en-US" b="1" dirty="0">
                <a:latin typeface="Times New Roman" panose="02020603050405020304" pitchFamily="18" charset="0"/>
                <a:cs typeface="Times New Roman" panose="02020603050405020304" pitchFamily="18" charset="0"/>
              </a:rPr>
            </a:br>
            <a:br>
              <a:rPr lang="en-US" altLang="en-US" b="1" dirty="0">
                <a:latin typeface="Times New Roman" panose="02020603050405020304" pitchFamily="18" charset="0"/>
                <a:cs typeface="Times New Roman" panose="02020603050405020304" pitchFamily="18" charset="0"/>
              </a:rPr>
            </a:br>
            <a:endParaRPr lang="en-US" dirty="0"/>
          </a:p>
        </p:txBody>
      </p:sp>
    </p:spTree>
    <p:extLst>
      <p:ext uri="{BB962C8B-B14F-4D97-AF65-F5344CB8AC3E}">
        <p14:creationId xmlns:p14="http://schemas.microsoft.com/office/powerpoint/2010/main" val="3099797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9745" y="1455002"/>
            <a:ext cx="9659815" cy="4736280"/>
          </a:xfrm>
        </p:spPr>
        <p:txBody>
          <a:bodyPr>
            <a:normAutofit lnSpcReduction="10000"/>
          </a:bodyPr>
          <a:lstStyle/>
          <a:p>
            <a:pPr lvl="0"/>
            <a:r>
              <a:rPr lang="en-US" sz="2800" b="1" i="1" dirty="0">
                <a:latin typeface="Times New Roman" panose="02020603050405020304" pitchFamily="18" charset="0"/>
                <a:cs typeface="Times New Roman" panose="02020603050405020304" pitchFamily="18" charset="0"/>
              </a:rPr>
              <a:t>Spouse</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Once established as legal spouse, the veteran can receive additional compensation benefits for the spouse </a:t>
            </a:r>
            <a:r>
              <a:rPr lang="en-US" sz="2800" b="1" u="sng" dirty="0">
                <a:latin typeface="Times New Roman" panose="02020603050405020304" pitchFamily="18" charset="0"/>
                <a:cs typeface="Times New Roman" panose="02020603050405020304" pitchFamily="18" charset="0"/>
              </a:rPr>
              <a:t>even if they don’t live together</a:t>
            </a:r>
            <a:r>
              <a:rPr lang="en-US" sz="2800" b="1" dirty="0">
                <a:latin typeface="Times New Roman" panose="02020603050405020304" pitchFamily="18" charset="0"/>
                <a:cs typeface="Times New Roman" panose="02020603050405020304" pitchFamily="18" charset="0"/>
              </a:rPr>
              <a:t>. </a:t>
            </a:r>
          </a:p>
          <a:p>
            <a:pPr marL="0" indent="0">
              <a:buNone/>
            </a:pPr>
            <a:endParaRPr lang="en-US" sz="1100" b="1"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If they are separated, the veteran must know of the whereabouts of the spouse in order to notify the VA of the death or divorce should it occur.  If the whereabouts of the spouse are unknown, additional benefits are not payable.</a:t>
            </a:r>
          </a:p>
          <a:p>
            <a:pPr marL="0" indent="0">
              <a:buNone/>
            </a:pPr>
            <a:endParaRPr lang="en-US" sz="1100"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A higher rate of dependent benefits may be added to the veteran’s award if the spouse is disabled and requires Spousal aid and attendance (even if the spouse is not a veteran). Must complete and submit </a:t>
            </a:r>
            <a:r>
              <a:rPr lang="en-US" sz="2800" b="1" dirty="0">
                <a:latin typeface="Times New Roman" panose="02020603050405020304" pitchFamily="18" charset="0"/>
                <a:cs typeface="Times New Roman" panose="02020603050405020304" pitchFamily="18" charset="0"/>
              </a:rPr>
              <a:t>VA Form 21-2680</a:t>
            </a:r>
            <a:r>
              <a:rPr lang="en-US" sz="2800" dirty="0">
                <a:latin typeface="Times New Roman" panose="02020603050405020304" pitchFamily="18" charset="0"/>
                <a:cs typeface="Times New Roman" panose="02020603050405020304" pitchFamily="18" charset="0"/>
              </a:rPr>
              <a:t>.</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
        <p:nvSpPr>
          <p:cNvPr id="2" name="Title 1"/>
          <p:cNvSpPr>
            <a:spLocks noGrp="1"/>
          </p:cNvSpPr>
          <p:nvPr>
            <p:ph type="title"/>
          </p:nvPr>
        </p:nvSpPr>
        <p:spPr>
          <a:xfrm>
            <a:off x="163286" y="255948"/>
            <a:ext cx="8763000" cy="752707"/>
          </a:xfrm>
        </p:spPr>
        <p:txBody>
          <a:bodyPr>
            <a:noAutofit/>
          </a:bodyPr>
          <a:lstStyle/>
          <a:p>
            <a:r>
              <a:rPr lang="en-US" sz="3600" dirty="0">
                <a:latin typeface="Times New Roman" panose="02020603050405020304" pitchFamily="18" charset="0"/>
                <a:cs typeface="Times New Roman" panose="02020603050405020304" pitchFamily="18" charset="0"/>
              </a:rPr>
              <a:t>DEPENDENCY AND COMPENSATION BENEFITS </a:t>
            </a:r>
          </a:p>
        </p:txBody>
      </p:sp>
    </p:spTree>
    <p:extLst>
      <p:ext uri="{BB962C8B-B14F-4D97-AF65-F5344CB8AC3E}">
        <p14:creationId xmlns:p14="http://schemas.microsoft.com/office/powerpoint/2010/main" val="1271833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1112" y="1432727"/>
            <a:ext cx="10038303" cy="4320721"/>
          </a:xfrm>
        </p:spPr>
        <p:txBody>
          <a:bodyPr>
            <a:normAutofit lnSpcReduction="10000"/>
          </a:bodyPr>
          <a:lstStyle/>
          <a:p>
            <a:pPr lvl="0"/>
            <a:r>
              <a:rPr lang="en-US" sz="2800" b="1" i="1" dirty="0">
                <a:latin typeface="Times New Roman" panose="02020603050405020304" pitchFamily="18" charset="0"/>
                <a:cs typeface="Times New Roman" panose="02020603050405020304" pitchFamily="18" charset="0"/>
              </a:rPr>
              <a:t>Child:  </a:t>
            </a:r>
            <a:r>
              <a:rPr lang="en-US" sz="2800" dirty="0">
                <a:latin typeface="Times New Roman" panose="02020603050405020304" pitchFamily="18" charset="0"/>
                <a:cs typeface="Times New Roman" panose="02020603050405020304" pitchFamily="18" charset="0"/>
              </a:rPr>
              <a:t>Once established as the child of the veteran, additional compensation benefits are payable whether or not the child resides with the veteran.  Child custody is irrelevant, but as in the case of the spouse, the veteran must know of the whereabouts of the child in order to report changes of status to VA.  </a:t>
            </a:r>
          </a:p>
          <a:p>
            <a:pPr lvl="0"/>
            <a:endParaRPr lang="en-US" sz="2800" dirty="0">
              <a:latin typeface="Times New Roman" panose="02020603050405020304" pitchFamily="18" charset="0"/>
              <a:cs typeface="Times New Roman" panose="02020603050405020304" pitchFamily="18" charset="0"/>
            </a:endParaRPr>
          </a:p>
          <a:p>
            <a:r>
              <a:rPr lang="en-US" sz="2800" b="1" i="1" dirty="0">
                <a:latin typeface="Times New Roman" panose="02020603050405020304" pitchFamily="18" charset="0"/>
                <a:cs typeface="Times New Roman" panose="02020603050405020304" pitchFamily="18" charset="0"/>
              </a:rPr>
              <a:t>Parent(s):  </a:t>
            </a:r>
            <a:r>
              <a:rPr lang="en-US" sz="2800" dirty="0">
                <a:latin typeface="Times New Roman" panose="02020603050405020304" pitchFamily="18" charset="0"/>
                <a:cs typeface="Times New Roman" panose="02020603050405020304" pitchFamily="18" charset="0"/>
              </a:rPr>
              <a:t>Once the relationship has been established, the parent(s) must then be found to be “dependent” upon the veteran for support.  In this context, dependency can be established either by the income of the parent(s) or by contributions towards their support by the veteran. </a:t>
            </a:r>
          </a:p>
        </p:txBody>
      </p:sp>
      <p:sp>
        <p:nvSpPr>
          <p:cNvPr id="2" name="Slide Number Placeholder 1"/>
          <p:cNvSpPr>
            <a:spLocks noGrp="1"/>
          </p:cNvSpPr>
          <p:nvPr>
            <p:ph type="sldNum" sz="quarter" idx="12"/>
          </p:nvPr>
        </p:nvSpPr>
        <p:spPr/>
        <p:txBody>
          <a:bodyPr/>
          <a:lstStyle/>
          <a:p>
            <a:fld id="{D57F1E4F-1CFF-5643-939E-217C01CDF565}" type="slidenum">
              <a:rPr lang="en-US" smtClean="0"/>
              <a:pPr/>
              <a:t>11</a:t>
            </a:fld>
            <a:endParaRPr lang="en-US" dirty="0"/>
          </a:p>
        </p:txBody>
      </p:sp>
      <p:sp>
        <p:nvSpPr>
          <p:cNvPr id="5" name="Title 1"/>
          <p:cNvSpPr>
            <a:spLocks noGrp="1"/>
          </p:cNvSpPr>
          <p:nvPr>
            <p:ph type="title"/>
          </p:nvPr>
        </p:nvSpPr>
        <p:spPr>
          <a:xfrm>
            <a:off x="119743" y="0"/>
            <a:ext cx="8752114" cy="1143000"/>
          </a:xfrm>
        </p:spPr>
        <p:txBody>
          <a:bodyPr>
            <a:normAutofit/>
          </a:bodyPr>
          <a:lstStyle/>
          <a:p>
            <a:r>
              <a:rPr lang="en-US" sz="3600" dirty="0">
                <a:latin typeface="Times New Roman" panose="02020603050405020304" pitchFamily="18" charset="0"/>
                <a:cs typeface="Times New Roman" panose="02020603050405020304" pitchFamily="18" charset="0"/>
              </a:rPr>
              <a:t>DEPENDENCY AND COMPENSATION BENEFITS </a:t>
            </a:r>
          </a:p>
        </p:txBody>
      </p:sp>
    </p:spTree>
    <p:extLst>
      <p:ext uri="{BB962C8B-B14F-4D97-AF65-F5344CB8AC3E}">
        <p14:creationId xmlns:p14="http://schemas.microsoft.com/office/powerpoint/2010/main" val="1331242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7973" y="1465384"/>
            <a:ext cx="10635343" cy="4549321"/>
          </a:xfrm>
        </p:spPr>
        <p:txBody>
          <a:bodyPr/>
          <a:lstStyle/>
          <a:p>
            <a:r>
              <a:rPr lang="en-US" sz="2800" dirty="0">
                <a:latin typeface="Times New Roman" panose="02020603050405020304" pitchFamily="18" charset="0"/>
                <a:cs typeface="Times New Roman" panose="02020603050405020304" pitchFamily="18" charset="0"/>
              </a:rPr>
              <a:t>As with compensation cases, keep in mind that the dependents in pension cases have no independent entitlement to pension benefits.</a:t>
            </a:r>
          </a:p>
          <a:p>
            <a:pPr marL="0" indent="0">
              <a:buNone/>
            </a:pPr>
            <a:endParaRPr lang="en-US" sz="2800" dirty="0">
              <a:latin typeface="Times New Roman" panose="02020603050405020304" pitchFamily="18" charset="0"/>
              <a:cs typeface="Times New Roman" panose="02020603050405020304" pitchFamily="18" charset="0"/>
            </a:endParaRPr>
          </a:p>
          <a:p>
            <a:pPr lvl="0"/>
            <a:r>
              <a:rPr lang="en-US" sz="2800" b="1" i="1" dirty="0">
                <a:latin typeface="Times New Roman" panose="02020603050405020304" pitchFamily="18" charset="0"/>
                <a:cs typeface="Times New Roman" panose="02020603050405020304" pitchFamily="18" charset="0"/>
              </a:rPr>
              <a:t>Spouse:  </a:t>
            </a:r>
            <a:r>
              <a:rPr lang="en-US" sz="2800" dirty="0">
                <a:latin typeface="Times New Roman" panose="02020603050405020304" pitchFamily="18" charset="0"/>
                <a:cs typeface="Times New Roman" panose="02020603050405020304" pitchFamily="18" charset="0"/>
              </a:rPr>
              <a:t>If the veteran is to receive additional pension benefits for a spouse, </a:t>
            </a:r>
            <a:r>
              <a:rPr lang="en-US" sz="2800" b="1" dirty="0">
                <a:latin typeface="Times New Roman" panose="02020603050405020304" pitchFamily="18" charset="0"/>
                <a:cs typeface="Times New Roman" panose="02020603050405020304" pitchFamily="18" charset="0"/>
              </a:rPr>
              <a:t>they must live together</a:t>
            </a:r>
            <a:r>
              <a:rPr lang="en-US" sz="2800" dirty="0">
                <a:latin typeface="Times New Roman" panose="02020603050405020304" pitchFamily="18" charset="0"/>
                <a:cs typeface="Times New Roman" panose="02020603050405020304" pitchFamily="18" charset="0"/>
              </a:rPr>
              <a:t>.  If they do not, then the veteran </a:t>
            </a:r>
            <a:r>
              <a:rPr lang="en-US" sz="2800" b="1" dirty="0">
                <a:latin typeface="Times New Roman" panose="02020603050405020304" pitchFamily="18" charset="0"/>
                <a:cs typeface="Times New Roman" panose="02020603050405020304" pitchFamily="18" charset="0"/>
              </a:rPr>
              <a:t>must be</a:t>
            </a:r>
            <a:r>
              <a:rPr lang="en-US" sz="2800" dirty="0">
                <a:latin typeface="Times New Roman" panose="02020603050405020304" pitchFamily="18" charset="0"/>
                <a:cs typeface="Times New Roman" panose="02020603050405020304" pitchFamily="18" charset="0"/>
              </a:rPr>
              <a:t> contributing to the spouse’s support.  </a:t>
            </a:r>
          </a:p>
          <a:p>
            <a:pPr lvl="0"/>
            <a:endParaRPr lang="en-US" sz="2800"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Spousal income is included in countable income for benefit calculation unless it is found that the spousal income is not available to the veteran because of separation.</a:t>
            </a:r>
          </a:p>
          <a:p>
            <a:endParaRPr lang="en-US" dirty="0"/>
          </a:p>
        </p:txBody>
      </p:sp>
      <p:sp>
        <p:nvSpPr>
          <p:cNvPr id="2" name="Slide Number Placeholder 1"/>
          <p:cNvSpPr>
            <a:spLocks noGrp="1"/>
          </p:cNvSpPr>
          <p:nvPr>
            <p:ph type="sldNum" sz="quarter" idx="12"/>
          </p:nvPr>
        </p:nvSpPr>
        <p:spPr/>
        <p:txBody>
          <a:bodyPr/>
          <a:lstStyle/>
          <a:p>
            <a:fld id="{D57F1E4F-1CFF-5643-939E-217C01CDF565}" type="slidenum">
              <a:rPr lang="en-US" smtClean="0"/>
              <a:pPr/>
              <a:t>12</a:t>
            </a:fld>
            <a:endParaRPr lang="en-US" dirty="0"/>
          </a:p>
        </p:txBody>
      </p:sp>
      <p:sp>
        <p:nvSpPr>
          <p:cNvPr id="5" name="Title 1"/>
          <p:cNvSpPr>
            <a:spLocks noGrp="1"/>
          </p:cNvSpPr>
          <p:nvPr>
            <p:ph type="title"/>
          </p:nvPr>
        </p:nvSpPr>
        <p:spPr>
          <a:xfrm>
            <a:off x="108858"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DEPENDENCY AND PENSION BENEFITS </a:t>
            </a:r>
          </a:p>
        </p:txBody>
      </p:sp>
    </p:spTree>
    <p:extLst>
      <p:ext uri="{BB962C8B-B14F-4D97-AF65-F5344CB8AC3E}">
        <p14:creationId xmlns:p14="http://schemas.microsoft.com/office/powerpoint/2010/main" val="3621918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6686" y="1680210"/>
            <a:ext cx="10657114" cy="4787497"/>
          </a:xfrm>
        </p:spPr>
        <p:txBody>
          <a:bodyPr>
            <a:normAutofit/>
          </a:bodyPr>
          <a:lstStyle/>
          <a:p>
            <a:pPr lvl="0"/>
            <a:r>
              <a:rPr lang="en-US" sz="2800" b="1" i="1" dirty="0">
                <a:latin typeface="Times New Roman" panose="02020603050405020304" pitchFamily="18" charset="0"/>
                <a:cs typeface="Times New Roman" panose="02020603050405020304" pitchFamily="18" charset="0"/>
              </a:rPr>
              <a:t>Child:  </a:t>
            </a:r>
            <a:r>
              <a:rPr lang="en-US" sz="2800" dirty="0">
                <a:latin typeface="Times New Roman" panose="02020603050405020304" pitchFamily="18" charset="0"/>
                <a:cs typeface="Times New Roman" panose="02020603050405020304" pitchFamily="18" charset="0"/>
              </a:rPr>
              <a:t>Similar to the spouse; the child must live with the veteran or, if not, the veteran </a:t>
            </a:r>
            <a:r>
              <a:rPr lang="en-US" sz="2800" b="1" dirty="0">
                <a:latin typeface="Times New Roman" panose="02020603050405020304" pitchFamily="18" charset="0"/>
                <a:cs typeface="Times New Roman" panose="02020603050405020304" pitchFamily="18" charset="0"/>
              </a:rPr>
              <a:t>must be</a:t>
            </a:r>
            <a:r>
              <a:rPr lang="en-US" sz="2800" dirty="0">
                <a:latin typeface="Times New Roman" panose="02020603050405020304" pitchFamily="18" charset="0"/>
                <a:cs typeface="Times New Roman" panose="02020603050405020304" pitchFamily="18" charset="0"/>
              </a:rPr>
              <a:t> contributing to the child’s support.  </a:t>
            </a:r>
          </a:p>
          <a:p>
            <a:pPr lvl="0"/>
            <a:endParaRPr lang="en-US" sz="1050" dirty="0">
              <a:latin typeface="Times New Roman" panose="02020603050405020304" pitchFamily="18" charset="0"/>
              <a:cs typeface="Times New Roman" panose="02020603050405020304" pitchFamily="18" charset="0"/>
            </a:endParaRPr>
          </a:p>
          <a:p>
            <a:pPr lvl="0"/>
            <a:r>
              <a:rPr lang="en-US" sz="2800" dirty="0">
                <a:latin typeface="Times New Roman" panose="02020603050405020304" pitchFamily="18" charset="0"/>
                <a:cs typeface="Times New Roman" panose="02020603050405020304" pitchFamily="18" charset="0"/>
              </a:rPr>
              <a:t>The child’s income is included in countable income for benefit calculation unless the child is not in the veteran’s household and the child’s income is found to be unavailable to the veteran.</a:t>
            </a:r>
          </a:p>
          <a:p>
            <a:pPr lvl="0"/>
            <a:endParaRPr lang="en-US" sz="1050" dirty="0">
              <a:latin typeface="Times New Roman" panose="02020603050405020304" pitchFamily="18" charset="0"/>
              <a:cs typeface="Times New Roman" panose="02020603050405020304" pitchFamily="18" charset="0"/>
            </a:endParaRPr>
          </a:p>
          <a:p>
            <a:pPr lvl="0"/>
            <a:r>
              <a:rPr lang="en-US" sz="2800" b="1" i="1" dirty="0">
                <a:latin typeface="Times New Roman" panose="02020603050405020304" pitchFamily="18" charset="0"/>
                <a:cs typeface="Times New Roman" panose="02020603050405020304" pitchFamily="18" charset="0"/>
              </a:rPr>
              <a:t>Parent(s):  </a:t>
            </a:r>
            <a:r>
              <a:rPr lang="en-US" sz="2800" dirty="0">
                <a:latin typeface="Times New Roman" panose="02020603050405020304" pitchFamily="18" charset="0"/>
                <a:cs typeface="Times New Roman" panose="02020603050405020304" pitchFamily="18" charset="0"/>
              </a:rPr>
              <a:t>There is no provision for additional pension benefits for parents.  However, if the veteran is paying for the parent(s)’s medical expenses, they can be used to reduce countable income in the same fashion as if they were the veteran’s.</a:t>
            </a:r>
          </a:p>
        </p:txBody>
      </p:sp>
      <p:sp>
        <p:nvSpPr>
          <p:cNvPr id="2" name="Slide Number Placeholder 1"/>
          <p:cNvSpPr>
            <a:spLocks noGrp="1"/>
          </p:cNvSpPr>
          <p:nvPr>
            <p:ph type="sldNum" sz="quarter" idx="12"/>
          </p:nvPr>
        </p:nvSpPr>
        <p:spPr/>
        <p:txBody>
          <a:bodyPr/>
          <a:lstStyle/>
          <a:p>
            <a:fld id="{D57F1E4F-1CFF-5643-939E-217C01CDF565}" type="slidenum">
              <a:rPr lang="en-US" smtClean="0"/>
              <a:pPr/>
              <a:t>13</a:t>
            </a:fld>
            <a:endParaRPr lang="en-US" dirty="0"/>
          </a:p>
        </p:txBody>
      </p:sp>
      <p:sp>
        <p:nvSpPr>
          <p:cNvPr id="5" name="Title 1"/>
          <p:cNvSpPr>
            <a:spLocks noGrp="1"/>
          </p:cNvSpPr>
          <p:nvPr>
            <p:ph type="title"/>
          </p:nvPr>
        </p:nvSpPr>
        <p:spPr>
          <a:xfrm>
            <a:off x="108857"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DEPENDENCY AND PENSION BENEFITS </a:t>
            </a:r>
          </a:p>
        </p:txBody>
      </p:sp>
    </p:spTree>
    <p:extLst>
      <p:ext uri="{BB962C8B-B14F-4D97-AF65-F5344CB8AC3E}">
        <p14:creationId xmlns:p14="http://schemas.microsoft.com/office/powerpoint/2010/main" val="17609850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72886" y="1360170"/>
            <a:ext cx="10580914" cy="5178741"/>
          </a:xfrm>
        </p:spPr>
        <p:txBody>
          <a:bodyPr>
            <a:noAutofit/>
          </a:bodyPr>
          <a:lstStyle/>
          <a:p>
            <a:r>
              <a:rPr lang="en-US" sz="2800" dirty="0">
                <a:latin typeface="Times New Roman" panose="02020603050405020304" pitchFamily="18" charset="0"/>
                <a:cs typeface="Times New Roman" panose="02020603050405020304" pitchFamily="18" charset="0"/>
              </a:rPr>
              <a:t>On original claims, if the dependents are listed on the application, they will be included from the effective date of the award, if eligible.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the veteran’s compensation increases to an evaluation that includes additional benefits for dependents, the veteran has one year from the rating decision to furnish dependent information to have the dependents added from the date of the increase.</a:t>
            </a:r>
          </a:p>
          <a:p>
            <a:pPr marL="0" indent="0">
              <a:buNone/>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Otherwise, the dependents will be added from the date the evidence is received.</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2800" b="1" dirty="0">
                <a:solidFill>
                  <a:srgbClr val="991A1E"/>
                </a:solidFill>
                <a:latin typeface="Times New Roman" panose="02020603050405020304" pitchFamily="18" charset="0"/>
                <a:cs typeface="Times New Roman" panose="02020603050405020304" pitchFamily="18" charset="0"/>
              </a:rPr>
              <a:t>38 CFR 3.401(b)</a:t>
            </a: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14</a:t>
            </a:fld>
            <a:endParaRPr lang="en-US" dirty="0"/>
          </a:p>
        </p:txBody>
      </p:sp>
      <p:sp>
        <p:nvSpPr>
          <p:cNvPr id="6" name="Title 1"/>
          <p:cNvSpPr>
            <a:spLocks noGrp="1"/>
          </p:cNvSpPr>
          <p:nvPr>
            <p:ph type="title"/>
          </p:nvPr>
        </p:nvSpPr>
        <p:spPr>
          <a:xfrm>
            <a:off x="108857" y="20866"/>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DEPENDENCY EFFECTIVE DATES</a:t>
            </a:r>
          </a:p>
        </p:txBody>
      </p:sp>
    </p:spTree>
    <p:extLst>
      <p:ext uri="{BB962C8B-B14F-4D97-AF65-F5344CB8AC3E}">
        <p14:creationId xmlns:p14="http://schemas.microsoft.com/office/powerpoint/2010/main" val="3077378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the veteran has a new dependent, such as the birth of a child or marriage, he/she has one year from the date of the event to notify the VA and the benefit will be adjusted from the date of the event.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the evidence is received more than one year after the event, the benefit will be adjusted from the date of the receipt of evidence.</a:t>
            </a:r>
          </a:p>
          <a:p>
            <a:endParaRPr lang="en-US" sz="2800" dirty="0">
              <a:latin typeface="Times New Roman" panose="02020603050405020304" pitchFamily="18" charset="0"/>
              <a:cs typeface="Times New Roman" panose="02020603050405020304" pitchFamily="18" charset="0"/>
            </a:endParaRPr>
          </a:p>
          <a:p>
            <a:pPr marL="0" indent="0">
              <a:buNone/>
            </a:pPr>
            <a:r>
              <a:rPr lang="en-US" sz="2800" b="1" dirty="0">
                <a:solidFill>
                  <a:srgbClr val="991A1E"/>
                </a:solidFill>
                <a:latin typeface="Times New Roman" panose="02020603050405020304" pitchFamily="18" charset="0"/>
                <a:cs typeface="Times New Roman" panose="02020603050405020304" pitchFamily="18" charset="0"/>
              </a:rPr>
              <a:t>38 CFR 3.401</a:t>
            </a:r>
          </a:p>
        </p:txBody>
      </p:sp>
      <p:sp>
        <p:nvSpPr>
          <p:cNvPr id="2" name="Slide Number Placeholder 1"/>
          <p:cNvSpPr>
            <a:spLocks noGrp="1"/>
          </p:cNvSpPr>
          <p:nvPr>
            <p:ph type="sldNum" sz="quarter" idx="12"/>
          </p:nvPr>
        </p:nvSpPr>
        <p:spPr/>
        <p:txBody>
          <a:bodyPr/>
          <a:lstStyle/>
          <a:p>
            <a:fld id="{D57F1E4F-1CFF-5643-939E-217C01CDF565}" type="slidenum">
              <a:rPr lang="en-US" smtClean="0"/>
              <a:pPr/>
              <a:t>15</a:t>
            </a:fld>
            <a:endParaRPr lang="en-US" dirty="0"/>
          </a:p>
        </p:txBody>
      </p:sp>
      <p:sp>
        <p:nvSpPr>
          <p:cNvPr id="5" name="Title 1"/>
          <p:cNvSpPr>
            <a:spLocks noGrp="1"/>
          </p:cNvSpPr>
          <p:nvPr>
            <p:ph type="title"/>
          </p:nvPr>
        </p:nvSpPr>
        <p:spPr>
          <a:xfrm>
            <a:off x="90802" y="10886"/>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DEPENDENCY EFFECTIVE DATES</a:t>
            </a:r>
          </a:p>
        </p:txBody>
      </p:sp>
    </p:spTree>
    <p:extLst>
      <p:ext uri="{BB962C8B-B14F-4D97-AF65-F5344CB8AC3E}">
        <p14:creationId xmlns:p14="http://schemas.microsoft.com/office/powerpoint/2010/main" val="2495405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4657" y="1600200"/>
            <a:ext cx="10559143" cy="4756149"/>
          </a:xfrm>
        </p:spPr>
        <p:txBody>
          <a:bodyPr>
            <a:noAutofit/>
          </a:bodyPr>
          <a:lstStyle/>
          <a:p>
            <a:r>
              <a:rPr lang="en-US" sz="2800" dirty="0">
                <a:latin typeface="Times New Roman" panose="02020603050405020304" pitchFamily="18" charset="0"/>
                <a:cs typeface="Times New Roman" panose="02020603050405020304" pitchFamily="18" charset="0"/>
              </a:rPr>
              <a:t>Generally speaking, if a reduction in benefits is required due to the loss of a dependent, they will be removed at the end of the month in which the event occurs.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For example, if the veteran’s divorce becomes final in June, the spouse will be removed from the award effective July 1.  </a:t>
            </a:r>
          </a:p>
          <a:p>
            <a:pPr marL="0" indent="0">
              <a:buNone/>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Note that if the veteran was being paid for a spouse and stepchildren as a result of the marriage, the stepchildren will be removed as dependents when the spouse is removed, unless the stepchild remains in the veteran’s custody and household. </a:t>
            </a:r>
          </a:p>
        </p:txBody>
      </p:sp>
      <p:sp>
        <p:nvSpPr>
          <p:cNvPr id="2" name="Slide Number Placeholder 1"/>
          <p:cNvSpPr>
            <a:spLocks noGrp="1"/>
          </p:cNvSpPr>
          <p:nvPr>
            <p:ph type="sldNum" sz="quarter" idx="12"/>
          </p:nvPr>
        </p:nvSpPr>
        <p:spPr/>
        <p:txBody>
          <a:bodyPr/>
          <a:lstStyle/>
          <a:p>
            <a:fld id="{D57F1E4F-1CFF-5643-939E-217C01CDF565}" type="slidenum">
              <a:rPr lang="en-US" smtClean="0"/>
              <a:pPr/>
              <a:t>16</a:t>
            </a:fld>
            <a:endParaRPr lang="en-US" dirty="0"/>
          </a:p>
        </p:txBody>
      </p:sp>
      <p:sp>
        <p:nvSpPr>
          <p:cNvPr id="5" name="Title 1"/>
          <p:cNvSpPr>
            <a:spLocks noGrp="1"/>
          </p:cNvSpPr>
          <p:nvPr>
            <p:ph type="title"/>
          </p:nvPr>
        </p:nvSpPr>
        <p:spPr>
          <a:xfrm>
            <a:off x="133350"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LOSS OF A DEPENDENT</a:t>
            </a:r>
          </a:p>
        </p:txBody>
      </p:sp>
    </p:spTree>
    <p:extLst>
      <p:ext uri="{BB962C8B-B14F-4D97-AF65-F5344CB8AC3E}">
        <p14:creationId xmlns:p14="http://schemas.microsoft.com/office/powerpoint/2010/main" val="36426106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0857" y="1393236"/>
            <a:ext cx="10482943" cy="4963114"/>
          </a:xfrm>
        </p:spPr>
        <p:txBody>
          <a:bodyPr>
            <a:normAutofit fontScale="92500" lnSpcReduction="10000"/>
          </a:bodyPr>
          <a:lstStyle/>
          <a:p>
            <a:endParaRPr lang="en-US" sz="24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Failure to timely report the loss of a dependent is one of the greatest sources of overpayments in VA benefits. Service officers should stress the importance of timely reporting if the situation with dependents changes.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The loss of a dependent can be processed by submitting a new 686c with Page 10 and/or Page 11 completed or by using eBenefits.</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VBA must be notified</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Because this would reduce the veteran’s payment, the service officer cannot submit a request to remove dependents without the veteran’s signature.  </a:t>
            </a:r>
          </a:p>
          <a:p>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17</a:t>
            </a:fld>
            <a:endParaRPr lang="en-US" dirty="0"/>
          </a:p>
        </p:txBody>
      </p:sp>
      <p:sp>
        <p:nvSpPr>
          <p:cNvPr id="7" name="Title 1"/>
          <p:cNvSpPr>
            <a:spLocks noGrp="1"/>
          </p:cNvSpPr>
          <p:nvPr>
            <p:ph type="title"/>
          </p:nvPr>
        </p:nvSpPr>
        <p:spPr>
          <a:xfrm>
            <a:off x="100693" y="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LOSS OF A DEPENDENT</a:t>
            </a:r>
          </a:p>
        </p:txBody>
      </p:sp>
    </p:spTree>
    <p:extLst>
      <p:ext uri="{BB962C8B-B14F-4D97-AF65-F5344CB8AC3E}">
        <p14:creationId xmlns:p14="http://schemas.microsoft.com/office/powerpoint/2010/main" val="11731340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314" y="1497330"/>
            <a:ext cx="10526486" cy="4992680"/>
          </a:xfrm>
        </p:spPr>
        <p:txBody>
          <a:bodyPr>
            <a:noAutofit/>
          </a:bodyPr>
          <a:lstStyle/>
          <a:p>
            <a:r>
              <a:rPr lang="en-US" sz="2800" dirty="0">
                <a:latin typeface="Times New Roman" panose="02020603050405020304" pitchFamily="18" charset="0"/>
                <a:cs typeface="Times New Roman" panose="02020603050405020304" pitchFamily="18" charset="0"/>
              </a:rPr>
              <a:t>Veterans’ dependents can, under certain circumstances, request an apportioned share of the veteran’s benefits be paid directly to them.  In most cases, the request for apportionment will be based on the (claimed) non-support of the apportionee by the veteran.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Factors affecting the amount of the benefit apportioned (assuming that the claim for apportionment is granted) include:</a:t>
            </a:r>
          </a:p>
          <a:p>
            <a:endParaRPr lang="en-US" sz="1200" dirty="0">
              <a:latin typeface="Times New Roman" panose="02020603050405020304" pitchFamily="18" charset="0"/>
              <a:cs typeface="Times New Roman" panose="02020603050405020304" pitchFamily="18" charset="0"/>
            </a:endParaRPr>
          </a:p>
          <a:p>
            <a:pPr marL="514350" lvl="2" indent="0">
              <a:buNone/>
            </a:pPr>
            <a:r>
              <a:rPr lang="en-US" sz="2800" dirty="0">
                <a:latin typeface="Times New Roman" panose="02020603050405020304" pitchFamily="18" charset="0"/>
                <a:cs typeface="Times New Roman" panose="02020603050405020304" pitchFamily="18" charset="0"/>
              </a:rPr>
              <a:t>	1) Demonstrated need on the part of both parties, </a:t>
            </a:r>
          </a:p>
          <a:p>
            <a:pPr marL="514350" lvl="2" indent="0">
              <a:buNone/>
            </a:pPr>
            <a:r>
              <a:rPr lang="en-US" sz="2800" dirty="0">
                <a:latin typeface="Times New Roman" panose="02020603050405020304" pitchFamily="18" charset="0"/>
                <a:cs typeface="Times New Roman" panose="02020603050405020304" pitchFamily="18" charset="0"/>
              </a:rPr>
              <a:t>	2) the total amount of the benefit payable, and</a:t>
            </a:r>
          </a:p>
          <a:p>
            <a:pPr marL="514350" lvl="2" indent="0">
              <a:buNone/>
            </a:pPr>
            <a:r>
              <a:rPr lang="en-US" sz="2800" dirty="0">
                <a:latin typeface="Times New Roman" panose="02020603050405020304" pitchFamily="18" charset="0"/>
                <a:cs typeface="Times New Roman" panose="02020603050405020304" pitchFamily="18" charset="0"/>
              </a:rPr>
              <a:t>	3) the financial resources of both parties.  </a:t>
            </a:r>
          </a:p>
          <a:p>
            <a:pPr marL="0" indent="0">
              <a:buNone/>
            </a:pPr>
            <a:r>
              <a:rPr lang="en-US" sz="2400"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fld id="{D57F1E4F-1CFF-5643-939E-217C01CDF565}" type="slidenum">
              <a:rPr lang="en-US" smtClean="0"/>
              <a:pPr/>
              <a:t>18</a:t>
            </a:fld>
            <a:endParaRPr lang="en-US" dirty="0"/>
          </a:p>
        </p:txBody>
      </p:sp>
      <p:sp>
        <p:nvSpPr>
          <p:cNvPr id="5" name="Title 1"/>
          <p:cNvSpPr>
            <a:spLocks noGrp="1"/>
          </p:cNvSpPr>
          <p:nvPr>
            <p:ph type="title"/>
          </p:nvPr>
        </p:nvSpPr>
        <p:spPr>
          <a:xfrm>
            <a:off x="154789" y="82105"/>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APPORTIONMENTS</a:t>
            </a:r>
          </a:p>
        </p:txBody>
      </p:sp>
    </p:spTree>
    <p:extLst>
      <p:ext uri="{BB962C8B-B14F-4D97-AF65-F5344CB8AC3E}">
        <p14:creationId xmlns:p14="http://schemas.microsoft.com/office/powerpoint/2010/main" val="617322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9086" y="1360170"/>
            <a:ext cx="10504714" cy="5150358"/>
          </a:xfrm>
        </p:spPr>
        <p:txBody>
          <a:bodyPr/>
          <a:lstStyle/>
          <a:p>
            <a:r>
              <a:rPr lang="en-US" sz="2800" dirty="0">
                <a:latin typeface="Times New Roman" panose="02020603050405020304" pitchFamily="18" charset="0"/>
                <a:cs typeface="Times New Roman" panose="02020603050405020304" pitchFamily="18" charset="0"/>
              </a:rPr>
              <a:t>Remember that the benefits belong to the veteran and are paid to him/her as compensation for disabilities incurred in association with active military service; </a:t>
            </a:r>
            <a:r>
              <a:rPr lang="en-US" sz="2800" b="1" dirty="0">
                <a:latin typeface="Times New Roman" panose="02020603050405020304" pitchFamily="18" charset="0"/>
                <a:cs typeface="Times New Roman" panose="02020603050405020304" pitchFamily="18" charset="0"/>
              </a:rPr>
              <a:t>dependents do not have an inherent right to the benefits.  </a:t>
            </a:r>
          </a:p>
          <a:p>
            <a:endParaRPr lang="en-US" sz="2800" b="1"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An apportionment will not be granted if doing so will cause a hardship for the veteran.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Apportionments can never be established merely for convenience, such as child support or alimony payments, and decisions on alimony or child support made in a court of local jurisdiction are not binding on the VA. </a:t>
            </a:r>
          </a:p>
          <a:p>
            <a:endParaRPr lang="en-US" dirty="0"/>
          </a:p>
        </p:txBody>
      </p:sp>
      <p:sp>
        <p:nvSpPr>
          <p:cNvPr id="2" name="Slide Number Placeholder 1"/>
          <p:cNvSpPr>
            <a:spLocks noGrp="1"/>
          </p:cNvSpPr>
          <p:nvPr>
            <p:ph type="sldNum" sz="quarter" idx="12"/>
          </p:nvPr>
        </p:nvSpPr>
        <p:spPr/>
        <p:txBody>
          <a:bodyPr/>
          <a:lstStyle/>
          <a:p>
            <a:fld id="{D57F1E4F-1CFF-5643-939E-217C01CDF565}" type="slidenum">
              <a:rPr lang="en-US" smtClean="0"/>
              <a:pPr/>
              <a:t>19</a:t>
            </a:fld>
            <a:endParaRPr lang="en-US" dirty="0"/>
          </a:p>
        </p:txBody>
      </p:sp>
      <p:sp>
        <p:nvSpPr>
          <p:cNvPr id="5" name="Title 1"/>
          <p:cNvSpPr>
            <a:spLocks noGrp="1"/>
          </p:cNvSpPr>
          <p:nvPr>
            <p:ph type="title"/>
          </p:nvPr>
        </p:nvSpPr>
        <p:spPr>
          <a:xfrm>
            <a:off x="76200" y="81573"/>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APPORTIONMENTS</a:t>
            </a:r>
          </a:p>
        </p:txBody>
      </p:sp>
    </p:spTree>
    <p:extLst>
      <p:ext uri="{BB962C8B-B14F-4D97-AF65-F5344CB8AC3E}">
        <p14:creationId xmlns:p14="http://schemas.microsoft.com/office/powerpoint/2010/main" val="1950677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314" y="1290231"/>
            <a:ext cx="10526486" cy="5431244"/>
          </a:xfrm>
        </p:spPr>
        <p:txBody>
          <a:bodyPr>
            <a:noAutofit/>
          </a:bodyPr>
          <a:lstStyle/>
          <a:p>
            <a:r>
              <a:rPr lang="en-US" sz="2600" dirty="0">
                <a:latin typeface="Times New Roman" panose="02020603050405020304" pitchFamily="18" charset="0"/>
                <a:cs typeface="Times New Roman" panose="02020603050405020304" pitchFamily="18" charset="0"/>
              </a:rPr>
              <a:t>Why we add dependents</a:t>
            </a:r>
          </a:p>
          <a:p>
            <a:r>
              <a:rPr lang="en-US" sz="2600" dirty="0">
                <a:latin typeface="Times New Roman" panose="02020603050405020304" pitchFamily="18" charset="0"/>
                <a:cs typeface="Times New Roman" panose="02020603050405020304" pitchFamily="18" charset="0"/>
              </a:rPr>
              <a:t>Who can be claimed as a dependent</a:t>
            </a:r>
          </a:p>
          <a:p>
            <a:r>
              <a:rPr lang="en-US" sz="2600" dirty="0">
                <a:latin typeface="Times New Roman" panose="02020603050405020304" pitchFamily="18" charset="0"/>
                <a:cs typeface="Times New Roman" panose="02020603050405020304" pitchFamily="18" charset="0"/>
              </a:rPr>
              <a:t>Dependency in compensation and pension claims</a:t>
            </a:r>
          </a:p>
          <a:p>
            <a:r>
              <a:rPr lang="en-US" sz="2600" dirty="0">
                <a:latin typeface="Times New Roman" panose="02020603050405020304" pitchFamily="18" charset="0"/>
                <a:cs typeface="Times New Roman" panose="02020603050405020304" pitchFamily="18" charset="0"/>
              </a:rPr>
              <a:t>The service officer’s role in establishing dependents </a:t>
            </a:r>
          </a:p>
          <a:p>
            <a:r>
              <a:rPr lang="en-US" sz="2600" dirty="0">
                <a:latin typeface="Times New Roman" panose="02020603050405020304" pitchFamily="18" charset="0"/>
                <a:cs typeface="Times New Roman" panose="02020603050405020304" pitchFamily="18" charset="0"/>
              </a:rPr>
              <a:t>How to add dependents</a:t>
            </a:r>
          </a:p>
          <a:p>
            <a:r>
              <a:rPr lang="en-US" sz="2600" dirty="0">
                <a:latin typeface="Times New Roman" panose="02020603050405020304" pitchFamily="18" charset="0"/>
                <a:cs typeface="Times New Roman" panose="02020603050405020304" pitchFamily="18" charset="0"/>
              </a:rPr>
              <a:t>Evidence that may be needed to prove dependency</a:t>
            </a:r>
          </a:p>
          <a:p>
            <a:r>
              <a:rPr lang="en-US" sz="2600" dirty="0">
                <a:latin typeface="Times New Roman" panose="02020603050405020304" pitchFamily="18" charset="0"/>
                <a:cs typeface="Times New Roman" panose="02020603050405020304" pitchFamily="18" charset="0"/>
              </a:rPr>
              <a:t>Effective Dates</a:t>
            </a:r>
          </a:p>
          <a:p>
            <a:r>
              <a:rPr lang="en-US" sz="2600" dirty="0">
                <a:latin typeface="Times New Roman" panose="02020603050405020304" pitchFamily="18" charset="0"/>
                <a:cs typeface="Times New Roman" panose="02020603050405020304" pitchFamily="18" charset="0"/>
              </a:rPr>
              <a:t>Loss of a Dependent</a:t>
            </a:r>
          </a:p>
          <a:p>
            <a:r>
              <a:rPr lang="en-US" sz="2600" dirty="0">
                <a:latin typeface="Times New Roman" panose="02020603050405020304" pitchFamily="18" charset="0"/>
                <a:cs typeface="Times New Roman" panose="02020603050405020304" pitchFamily="18" charset="0"/>
              </a:rPr>
              <a:t>Apportionments</a:t>
            </a:r>
          </a:p>
          <a:p>
            <a:r>
              <a:rPr lang="en-US" sz="2600" dirty="0">
                <a:latin typeface="Times New Roman" panose="02020603050405020304" pitchFamily="18" charset="0"/>
                <a:cs typeface="Times New Roman" panose="02020603050405020304" pitchFamily="18" charset="0"/>
              </a:rPr>
              <a:t>Periodic Reviews</a:t>
            </a:r>
          </a:p>
          <a:p>
            <a:r>
              <a:rPr lang="en-US" sz="2600" dirty="0">
                <a:latin typeface="Times New Roman" panose="02020603050405020304" pitchFamily="18" charset="0"/>
                <a:cs typeface="Times New Roman" panose="02020603050405020304" pitchFamily="18" charset="0"/>
              </a:rPr>
              <a:t>Derived v. Independent benefits for Dependents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
        <p:nvSpPr>
          <p:cNvPr id="2" name="Title 1"/>
          <p:cNvSpPr>
            <a:spLocks noGrp="1"/>
          </p:cNvSpPr>
          <p:nvPr>
            <p:ph type="title"/>
          </p:nvPr>
        </p:nvSpPr>
        <p:spPr>
          <a:xfrm>
            <a:off x="78921" y="263365"/>
            <a:ext cx="8229600" cy="654158"/>
          </a:xfrm>
        </p:spPr>
        <p:txBody>
          <a:bodyPr>
            <a:normAutofit/>
          </a:bodyPr>
          <a:lstStyle/>
          <a:p>
            <a:r>
              <a:rPr lang="en-US" sz="3600" dirty="0">
                <a:latin typeface="Times New Roman" panose="02020603050405020304" pitchFamily="18" charset="0"/>
                <a:cs typeface="Times New Roman" panose="02020603050405020304" pitchFamily="18" charset="0"/>
              </a:rPr>
              <a:t>TOPICS OF DISCUSSION</a:t>
            </a:r>
          </a:p>
        </p:txBody>
      </p:sp>
    </p:spTree>
    <p:extLst>
      <p:ext uri="{BB962C8B-B14F-4D97-AF65-F5344CB8AC3E}">
        <p14:creationId xmlns:p14="http://schemas.microsoft.com/office/powerpoint/2010/main" val="1767248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6429" y="1870400"/>
            <a:ext cx="10537371" cy="4525963"/>
          </a:xfrm>
        </p:spPr>
        <p:txBody>
          <a:bodyPr>
            <a:normAutofit/>
          </a:bodyPr>
          <a:lstStyle/>
          <a:p>
            <a:r>
              <a:rPr lang="en-US" sz="2800" dirty="0">
                <a:latin typeface="Times New Roman" panose="02020603050405020304" pitchFamily="18" charset="0"/>
                <a:cs typeface="Times New Roman" panose="02020603050405020304" pitchFamily="18" charset="0"/>
              </a:rPr>
              <a:t>For VA benefit purposes, to establish a dependent, you must have three things:</a:t>
            </a:r>
          </a:p>
          <a:p>
            <a:pPr marL="1028700" lvl="3" indent="0">
              <a:buNone/>
            </a:pPr>
            <a:endParaRPr lang="en-US" sz="2800" dirty="0">
              <a:latin typeface="Times New Roman" panose="02020603050405020304" pitchFamily="18" charset="0"/>
              <a:cs typeface="Times New Roman" panose="02020603050405020304" pitchFamily="18" charset="0"/>
            </a:endParaRPr>
          </a:p>
          <a:p>
            <a:pPr lvl="3"/>
            <a:r>
              <a:rPr lang="en-US" sz="2800" dirty="0">
                <a:latin typeface="Times New Roman" panose="02020603050405020304" pitchFamily="18" charset="0"/>
                <a:cs typeface="Times New Roman" panose="02020603050405020304" pitchFamily="18" charset="0"/>
              </a:rPr>
              <a:t>Detailed information of the event</a:t>
            </a:r>
          </a:p>
          <a:p>
            <a:pPr lvl="3"/>
            <a:r>
              <a:rPr lang="en-US" sz="2800" dirty="0">
                <a:latin typeface="Times New Roman" panose="02020603050405020304" pitchFamily="18" charset="0"/>
                <a:cs typeface="Times New Roman" panose="02020603050405020304" pitchFamily="18" charset="0"/>
              </a:rPr>
              <a:t>Detailed information of the relationship</a:t>
            </a:r>
          </a:p>
          <a:p>
            <a:pPr lvl="3"/>
            <a:r>
              <a:rPr lang="en-US" sz="2800" dirty="0">
                <a:latin typeface="Times New Roman" panose="02020603050405020304" pitchFamily="18" charset="0"/>
                <a:cs typeface="Times New Roman" panose="02020603050405020304" pitchFamily="18" charset="0"/>
              </a:rPr>
              <a:t>Social Security number, Individual Taxpayer Identification Number, or Naturalization Papers for each dependent</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20</a:t>
            </a:fld>
            <a:endParaRPr lang="en-US" dirty="0"/>
          </a:p>
        </p:txBody>
      </p:sp>
      <p:sp>
        <p:nvSpPr>
          <p:cNvPr id="2" name="Title 1"/>
          <p:cNvSpPr>
            <a:spLocks noGrp="1"/>
          </p:cNvSpPr>
          <p:nvPr>
            <p:ph type="title"/>
          </p:nvPr>
        </p:nvSpPr>
        <p:spPr>
          <a:xfrm>
            <a:off x="152401" y="32657"/>
            <a:ext cx="8741228" cy="1143000"/>
          </a:xfrm>
        </p:spPr>
        <p:txBody>
          <a:bodyPr>
            <a:noAutofit/>
          </a:bodyPr>
          <a:lstStyle/>
          <a:p>
            <a:r>
              <a:rPr lang="en-US" sz="3600" dirty="0">
                <a:latin typeface="Times New Roman" panose="02020603050405020304" pitchFamily="18" charset="0"/>
                <a:cs typeface="Times New Roman" panose="02020603050405020304" pitchFamily="18" charset="0"/>
              </a:rPr>
              <a:t>EVIDENCE THAT MAY BE REQUIRED</a:t>
            </a:r>
          </a:p>
        </p:txBody>
      </p:sp>
    </p:spTree>
    <p:extLst>
      <p:ext uri="{BB962C8B-B14F-4D97-AF65-F5344CB8AC3E}">
        <p14:creationId xmlns:p14="http://schemas.microsoft.com/office/powerpoint/2010/main" val="28761997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1348741"/>
            <a:ext cx="10995660" cy="5344668"/>
          </a:xfrm>
        </p:spPr>
        <p:txBody>
          <a:bodyPr>
            <a:normAutofit lnSpcReduction="10000"/>
          </a:bodyPr>
          <a:lstStyle/>
          <a:p>
            <a:r>
              <a:rPr lang="en-US" sz="2800" b="1" dirty="0">
                <a:solidFill>
                  <a:srgbClr val="991A1E"/>
                </a:solidFill>
                <a:latin typeface="Times New Roman" panose="02020603050405020304" pitchFamily="18" charset="0"/>
                <a:cs typeface="Times New Roman" panose="02020603050405020304" pitchFamily="18" charset="0"/>
              </a:rPr>
              <a:t>38 CFR 3.204</a:t>
            </a:r>
            <a:r>
              <a:rPr lang="en-US" sz="2800" b="1"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VA will generally accept the veteran’s sworn statement alone to establish dependency so long as the statement does not conflict with other evidence of record. </a:t>
            </a:r>
          </a:p>
          <a:p>
            <a:r>
              <a:rPr lang="en-US" sz="2800" dirty="0">
                <a:latin typeface="Times New Roman" panose="02020603050405020304" pitchFamily="18" charset="0"/>
                <a:cs typeface="Times New Roman" panose="02020603050405020304" pitchFamily="18" charset="0"/>
              </a:rPr>
              <a:t>Evidence that may be needed to establish marriage, age, relationship or death are listed in </a:t>
            </a:r>
            <a:r>
              <a:rPr lang="en-US" sz="2800" b="1" dirty="0">
                <a:solidFill>
                  <a:srgbClr val="991A1E"/>
                </a:solidFill>
                <a:latin typeface="Times New Roman" panose="02020603050405020304" pitchFamily="18" charset="0"/>
                <a:cs typeface="Times New Roman" panose="02020603050405020304" pitchFamily="18" charset="0"/>
              </a:rPr>
              <a:t>38 CFR 3.205 – 3.211</a:t>
            </a:r>
          </a:p>
          <a:p>
            <a:r>
              <a:rPr lang="en-US" sz="2800" b="1" u="sng" dirty="0">
                <a:latin typeface="Times New Roman" panose="02020603050405020304" pitchFamily="18" charset="0"/>
                <a:cs typeface="Times New Roman" panose="02020603050405020304" pitchFamily="18" charset="0"/>
              </a:rPr>
              <a:t>Marriage:</a:t>
            </a:r>
          </a:p>
          <a:p>
            <a:pPr lvl="3"/>
            <a:r>
              <a:rPr lang="en-US" sz="2400" dirty="0">
                <a:latin typeface="Times New Roman" panose="02020603050405020304" pitchFamily="18" charset="0"/>
                <a:cs typeface="Times New Roman" panose="02020603050405020304" pitchFamily="18" charset="0"/>
              </a:rPr>
              <a:t>Veteran states that he/she is married</a:t>
            </a:r>
          </a:p>
          <a:p>
            <a:pPr lvl="3"/>
            <a:r>
              <a:rPr lang="en-US" sz="2400" dirty="0">
                <a:latin typeface="Times New Roman" panose="02020603050405020304" pitchFamily="18" charset="0"/>
                <a:cs typeface="Times New Roman" panose="02020603050405020304" pitchFamily="18" charset="0"/>
              </a:rPr>
              <a:t>Provides the date (at least month and year) of the marriage 	                </a:t>
            </a:r>
          </a:p>
          <a:p>
            <a:pPr lvl="3"/>
            <a:r>
              <a:rPr lang="en-US" sz="2400" dirty="0">
                <a:latin typeface="Times New Roman" panose="02020603050405020304" pitchFamily="18" charset="0"/>
                <a:cs typeface="Times New Roman" panose="02020603050405020304" pitchFamily="18" charset="0"/>
              </a:rPr>
              <a:t>Provides place of marriage (city and state)  </a:t>
            </a:r>
          </a:p>
          <a:p>
            <a:pPr lvl="3"/>
            <a:r>
              <a:rPr lang="en-US" sz="2400" dirty="0">
                <a:latin typeface="Times New Roman" panose="02020603050405020304" pitchFamily="18" charset="0"/>
                <a:cs typeface="Times New Roman" panose="02020603050405020304" pitchFamily="18" charset="0"/>
              </a:rPr>
              <a:t>Spouses full name </a:t>
            </a:r>
          </a:p>
          <a:p>
            <a:pPr lvl="3"/>
            <a:r>
              <a:rPr lang="en-US" sz="2400" dirty="0">
                <a:latin typeface="Times New Roman" panose="02020603050405020304" pitchFamily="18" charset="0"/>
                <a:cs typeface="Times New Roman" panose="02020603050405020304" pitchFamily="18" charset="0"/>
              </a:rPr>
              <a:t>Date of birth</a:t>
            </a:r>
          </a:p>
          <a:p>
            <a:pPr lvl="3"/>
            <a:r>
              <a:rPr lang="en-US" sz="2400" dirty="0">
                <a:latin typeface="Times New Roman" panose="02020603050405020304" pitchFamily="18" charset="0"/>
                <a:cs typeface="Times New Roman" panose="02020603050405020304" pitchFamily="18" charset="0"/>
              </a:rPr>
              <a:t>The Social Security number (SSN) of the spouse</a:t>
            </a:r>
          </a:p>
          <a:p>
            <a:r>
              <a:rPr lang="en-US" sz="2800" dirty="0">
                <a:latin typeface="Times New Roman" panose="02020603050405020304" pitchFamily="18" charset="0"/>
                <a:cs typeface="Times New Roman" panose="02020603050405020304" pitchFamily="18" charset="0"/>
              </a:rPr>
              <a:t>VA should recognize the dependent and add the spouse to the award without requesting documentation.  </a:t>
            </a:r>
          </a:p>
          <a:p>
            <a:endParaRPr lang="en-US" dirty="0"/>
          </a:p>
        </p:txBody>
      </p:sp>
      <p:sp>
        <p:nvSpPr>
          <p:cNvPr id="2" name="Slide Number Placeholder 1"/>
          <p:cNvSpPr>
            <a:spLocks noGrp="1"/>
          </p:cNvSpPr>
          <p:nvPr>
            <p:ph type="sldNum" sz="quarter" idx="12"/>
          </p:nvPr>
        </p:nvSpPr>
        <p:spPr/>
        <p:txBody>
          <a:bodyPr/>
          <a:lstStyle/>
          <a:p>
            <a:fld id="{D57F1E4F-1CFF-5643-939E-217C01CDF565}" type="slidenum">
              <a:rPr lang="en-US" smtClean="0"/>
              <a:pPr/>
              <a:t>21</a:t>
            </a:fld>
            <a:endParaRPr lang="en-US" dirty="0"/>
          </a:p>
        </p:txBody>
      </p:sp>
      <p:sp>
        <p:nvSpPr>
          <p:cNvPr id="5" name="Title 1"/>
          <p:cNvSpPr>
            <a:spLocks noGrp="1"/>
          </p:cNvSpPr>
          <p:nvPr>
            <p:ph type="title"/>
          </p:nvPr>
        </p:nvSpPr>
        <p:spPr>
          <a:xfrm>
            <a:off x="119742" y="76200"/>
            <a:ext cx="8229600" cy="1143000"/>
          </a:xfrm>
        </p:spPr>
        <p:txBody>
          <a:bodyPr>
            <a:normAutofit/>
          </a:bodyPr>
          <a:lstStyle/>
          <a:p>
            <a:r>
              <a:rPr lang="en-US" sz="3600" dirty="0">
                <a:latin typeface="Times New Roman" panose="02020603050405020304" pitchFamily="18" charset="0"/>
                <a:cs typeface="Times New Roman" panose="02020603050405020304" pitchFamily="18" charset="0"/>
              </a:rPr>
              <a:t>EVIDENCE THAT MAY BE REQUIRED</a:t>
            </a:r>
          </a:p>
        </p:txBody>
      </p:sp>
    </p:spTree>
    <p:extLst>
      <p:ext uri="{BB962C8B-B14F-4D97-AF65-F5344CB8AC3E}">
        <p14:creationId xmlns:p14="http://schemas.microsoft.com/office/powerpoint/2010/main" val="24714763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6429" y="1451611"/>
            <a:ext cx="10537371" cy="5089086"/>
          </a:xfrm>
        </p:spPr>
        <p:txBody>
          <a:bodyPr>
            <a:noAutofit/>
          </a:bodyPr>
          <a:lstStyle/>
          <a:p>
            <a:r>
              <a:rPr lang="en-US" sz="2800" b="1" u="sng" dirty="0">
                <a:latin typeface="Times New Roman" panose="02020603050405020304" pitchFamily="18" charset="0"/>
                <a:cs typeface="Times New Roman" panose="02020603050405020304" pitchFamily="18" charset="0"/>
              </a:rPr>
              <a:t>Child</a:t>
            </a:r>
            <a:r>
              <a:rPr lang="en-US" sz="2800" dirty="0">
                <a:latin typeface="Times New Roman" panose="02020603050405020304" pitchFamily="18" charset="0"/>
                <a:cs typeface="Times New Roman" panose="02020603050405020304" pitchFamily="18" charset="0"/>
              </a:rPr>
              <a:t>: If the veteran states that he/she has a child, provides the date and place of birth, the child’s full name and child’s SSN, VA should recognize the child and add the child to the award without requesting additional documentation or evidence.  </a:t>
            </a:r>
          </a:p>
          <a:p>
            <a:pPr marL="0" indent="0">
              <a:buNone/>
            </a:pPr>
            <a:endParaRPr lang="en-US" sz="14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Situations involving step-children or adopted children routinely require the submission of birth certificates or adoption papers before VA will recognize the dependent.  </a:t>
            </a:r>
          </a:p>
          <a:p>
            <a:pPr marL="0" indent="0">
              <a:buNone/>
            </a:pPr>
            <a:endParaRPr lang="en-US" sz="1400" dirty="0">
              <a:latin typeface="Times New Roman" panose="02020603050405020304" pitchFamily="18" charset="0"/>
              <a:cs typeface="Times New Roman" panose="02020603050405020304" pitchFamily="18" charset="0"/>
            </a:endParaRPr>
          </a:p>
          <a:p>
            <a:r>
              <a:rPr lang="en-US" sz="2800" b="1" u="sng" dirty="0">
                <a:latin typeface="Times New Roman" panose="02020603050405020304" pitchFamily="18" charset="0"/>
                <a:cs typeface="Times New Roman" panose="02020603050405020304" pitchFamily="18" charset="0"/>
              </a:rPr>
              <a:t>Parent</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In order to recognize a parent as a dependent, VA requires a copy of the veteran’s birth certificate or adoption paperwork that clearly shows the names of both parents.</a:t>
            </a:r>
          </a:p>
        </p:txBody>
      </p:sp>
      <p:sp>
        <p:nvSpPr>
          <p:cNvPr id="2" name="Slide Number Placeholder 1"/>
          <p:cNvSpPr>
            <a:spLocks noGrp="1"/>
          </p:cNvSpPr>
          <p:nvPr>
            <p:ph type="sldNum" sz="quarter" idx="12"/>
          </p:nvPr>
        </p:nvSpPr>
        <p:spPr/>
        <p:txBody>
          <a:bodyPr/>
          <a:lstStyle/>
          <a:p>
            <a:fld id="{D57F1E4F-1CFF-5643-939E-217C01CDF565}" type="slidenum">
              <a:rPr lang="en-US" smtClean="0"/>
              <a:pPr/>
              <a:t>22</a:t>
            </a:fld>
            <a:endParaRPr lang="en-US" dirty="0"/>
          </a:p>
        </p:txBody>
      </p:sp>
      <p:sp>
        <p:nvSpPr>
          <p:cNvPr id="5" name="Title 1"/>
          <p:cNvSpPr>
            <a:spLocks noGrp="1"/>
          </p:cNvSpPr>
          <p:nvPr>
            <p:ph type="title"/>
          </p:nvPr>
        </p:nvSpPr>
        <p:spPr>
          <a:xfrm>
            <a:off x="239487" y="32657"/>
            <a:ext cx="8610599" cy="1143000"/>
          </a:xfrm>
        </p:spPr>
        <p:txBody>
          <a:bodyPr>
            <a:normAutofit/>
          </a:bodyPr>
          <a:lstStyle/>
          <a:p>
            <a:r>
              <a:rPr lang="en-US" sz="3600" dirty="0">
                <a:latin typeface="Times New Roman" panose="02020603050405020304" pitchFamily="18" charset="0"/>
                <a:cs typeface="Times New Roman" panose="02020603050405020304" pitchFamily="18" charset="0"/>
              </a:rPr>
              <a:t>EVIDENCE THAT MAY BE REQUIRED</a:t>
            </a:r>
          </a:p>
        </p:txBody>
      </p:sp>
    </p:spTree>
    <p:extLst>
      <p:ext uri="{BB962C8B-B14F-4D97-AF65-F5344CB8AC3E}">
        <p14:creationId xmlns:p14="http://schemas.microsoft.com/office/powerpoint/2010/main" val="2283779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800" b="1" u="sng" dirty="0">
                <a:latin typeface="Times New Roman" panose="02020603050405020304" pitchFamily="18" charset="0"/>
                <a:cs typeface="Times New Roman" panose="02020603050405020304" pitchFamily="18" charset="0"/>
              </a:rPr>
              <a:t>Spouse</a:t>
            </a:r>
            <a:r>
              <a:rPr lang="en-US" sz="2800" b="1" dirty="0">
                <a:latin typeface="Times New Roman" panose="02020603050405020304" pitchFamily="18" charset="0"/>
                <a:cs typeface="Times New Roman" panose="02020603050405020304" pitchFamily="18" charset="0"/>
              </a:rPr>
              <a:t>:</a:t>
            </a:r>
          </a:p>
          <a:p>
            <a:r>
              <a:rPr lang="en-US" sz="2800" dirty="0">
                <a:latin typeface="Times New Roman" panose="02020603050405020304" pitchFamily="18" charset="0"/>
                <a:cs typeface="Times New Roman" panose="02020603050405020304" pitchFamily="18" charset="0"/>
              </a:rPr>
              <a:t>In cases other than a standard legal or religious marriage, VA may require documentation and sometimes additional evidence before the dependent can be recognized. (naturalization papers, sworn statements, tax records etc.)</a:t>
            </a:r>
          </a:p>
          <a:p>
            <a:pPr marL="0" indent="0">
              <a:buNone/>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 simple cases of divorce, the veteran’s statement that provides the date (at least month and year) and place (city and state) of the divorce will be accepted as proof of the event.  </a:t>
            </a:r>
          </a:p>
          <a:p>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23</a:t>
            </a:fld>
            <a:endParaRPr lang="en-US" dirty="0"/>
          </a:p>
        </p:txBody>
      </p:sp>
      <p:sp>
        <p:nvSpPr>
          <p:cNvPr id="5" name="Title 1"/>
          <p:cNvSpPr>
            <a:spLocks noGrp="1"/>
          </p:cNvSpPr>
          <p:nvPr>
            <p:ph type="title"/>
          </p:nvPr>
        </p:nvSpPr>
        <p:spPr>
          <a:xfrm>
            <a:off x="239485" y="32657"/>
            <a:ext cx="8708572" cy="1143000"/>
          </a:xfrm>
        </p:spPr>
        <p:txBody>
          <a:bodyPr>
            <a:normAutofit/>
          </a:bodyPr>
          <a:lstStyle/>
          <a:p>
            <a:r>
              <a:rPr lang="en-US" sz="3600" dirty="0">
                <a:latin typeface="Times New Roman" panose="02020603050405020304" pitchFamily="18" charset="0"/>
                <a:cs typeface="Times New Roman" panose="02020603050405020304" pitchFamily="18" charset="0"/>
              </a:rPr>
              <a:t>EVIDENCE THAT MAY BE REQUIRED</a:t>
            </a:r>
          </a:p>
        </p:txBody>
      </p:sp>
    </p:spTree>
    <p:extLst>
      <p:ext uri="{BB962C8B-B14F-4D97-AF65-F5344CB8AC3E}">
        <p14:creationId xmlns:p14="http://schemas.microsoft.com/office/powerpoint/2010/main" val="31501036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24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 complex cases of multiple marriages/divorces on the part of the veteran and/or current spouse, copies of divorce decrees or orders of annulment may be required by VA before dependency can be established.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In death cases, VA can “deem” the marriage of a surviving spouse valid following development if the marriage to the veteran can be shown and the surviving spouse was unaware of any prior marriages of the late veteran.</a:t>
            </a:r>
          </a:p>
          <a:p>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24</a:t>
            </a:fld>
            <a:endParaRPr lang="en-US" dirty="0"/>
          </a:p>
        </p:txBody>
      </p:sp>
      <p:sp>
        <p:nvSpPr>
          <p:cNvPr id="5" name="Title 1"/>
          <p:cNvSpPr>
            <a:spLocks noGrp="1"/>
          </p:cNvSpPr>
          <p:nvPr>
            <p:ph type="title"/>
          </p:nvPr>
        </p:nvSpPr>
        <p:spPr>
          <a:xfrm>
            <a:off x="119744" y="10886"/>
            <a:ext cx="8850085" cy="1143000"/>
          </a:xfrm>
        </p:spPr>
        <p:txBody>
          <a:bodyPr>
            <a:normAutofit/>
          </a:bodyPr>
          <a:lstStyle/>
          <a:p>
            <a:r>
              <a:rPr lang="en-US" sz="3600" dirty="0">
                <a:latin typeface="Times New Roman" panose="02020603050405020304" pitchFamily="18" charset="0"/>
                <a:cs typeface="Times New Roman" panose="02020603050405020304" pitchFamily="18" charset="0"/>
              </a:rPr>
              <a:t>EVIDENCE THAT MAY BE REQUIRED</a:t>
            </a:r>
          </a:p>
        </p:txBody>
      </p:sp>
    </p:spTree>
    <p:extLst>
      <p:ext uri="{BB962C8B-B14F-4D97-AF65-F5344CB8AC3E}">
        <p14:creationId xmlns:p14="http://schemas.microsoft.com/office/powerpoint/2010/main" val="3607880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594360" y="1611086"/>
            <a:ext cx="10995659" cy="4664208"/>
          </a:xfrm>
        </p:spPr>
        <p:txBody>
          <a:bodyPr>
            <a:normAutofit fontScale="92500" lnSpcReduction="20000"/>
          </a:bodyPr>
          <a:lstStyle/>
          <a:p>
            <a:r>
              <a:rPr lang="en-US" sz="2800" dirty="0">
                <a:solidFill>
                  <a:prstClr val="black"/>
                </a:solidFill>
                <a:latin typeface="Times New Roman" panose="02020603050405020304" pitchFamily="18" charset="0"/>
                <a:cs typeface="Times New Roman" panose="02020603050405020304" pitchFamily="18" charset="0"/>
              </a:rPr>
              <a:t>Keep in mind that VA reserves the right to request documentation of dependency if VA finds conflicting evidence, unclear statements, or any other situation where it feels that documentation is warranted. </a:t>
            </a:r>
          </a:p>
          <a:p>
            <a:endParaRPr lang="en-US" sz="1050" dirty="0">
              <a:solidFill>
                <a:prstClr val="black"/>
              </a:solidFill>
              <a:latin typeface="Times New Roman" panose="02020603050405020304" pitchFamily="18" charset="0"/>
              <a:cs typeface="Times New Roman" panose="02020603050405020304" pitchFamily="18" charset="0"/>
            </a:endParaRPr>
          </a:p>
          <a:p>
            <a:r>
              <a:rPr lang="en-US" sz="2800" dirty="0">
                <a:solidFill>
                  <a:prstClr val="black"/>
                </a:solidFill>
                <a:latin typeface="Times New Roman" panose="02020603050405020304" pitchFamily="18" charset="0"/>
                <a:cs typeface="Times New Roman" panose="02020603050405020304" pitchFamily="18" charset="0"/>
              </a:rPr>
              <a:t>Inconsistency in reporting dependents causes red flags to go up. </a:t>
            </a:r>
            <a:endParaRPr lang="en-US" sz="1050" dirty="0">
              <a:solidFill>
                <a:prstClr val="black"/>
              </a:solidFill>
              <a:latin typeface="Times New Roman" panose="02020603050405020304" pitchFamily="18" charset="0"/>
              <a:cs typeface="Times New Roman" panose="02020603050405020304" pitchFamily="18" charset="0"/>
            </a:endParaRPr>
          </a:p>
          <a:p>
            <a:endParaRPr lang="en-US" sz="1050" dirty="0">
              <a:solidFill>
                <a:prstClr val="black"/>
              </a:solidFill>
              <a:latin typeface="Times New Roman" panose="02020603050405020304" pitchFamily="18" charset="0"/>
              <a:cs typeface="Times New Roman" panose="02020603050405020304" pitchFamily="18" charset="0"/>
            </a:endParaRPr>
          </a:p>
          <a:p>
            <a:r>
              <a:rPr lang="en-US" sz="2800" dirty="0">
                <a:solidFill>
                  <a:prstClr val="black"/>
                </a:solidFill>
                <a:latin typeface="Times New Roman" panose="02020603050405020304" pitchFamily="18" charset="0"/>
                <a:cs typeface="Times New Roman" panose="02020603050405020304" pitchFamily="18" charset="0"/>
              </a:rPr>
              <a:t>If the veteran is claiming “Sally” as his spouse, and the claims file shows he is married to “Jane”, you can be assured that demands for documentation will follow</a:t>
            </a:r>
          </a:p>
          <a:p>
            <a:endParaRPr lang="en-US" sz="1050" dirty="0">
              <a:solidFill>
                <a:prstClr val="black"/>
              </a:solidFill>
              <a:latin typeface="Times New Roman" panose="02020603050405020304" pitchFamily="18" charset="0"/>
              <a:cs typeface="Times New Roman" panose="02020603050405020304" pitchFamily="18" charset="0"/>
            </a:endParaRPr>
          </a:p>
          <a:p>
            <a:pPr lvl="0"/>
            <a:r>
              <a:rPr lang="en-US" sz="2800" dirty="0">
                <a:solidFill>
                  <a:prstClr val="black"/>
                </a:solidFill>
                <a:latin typeface="Times New Roman" panose="02020603050405020304" pitchFamily="18" charset="0"/>
                <a:cs typeface="Times New Roman" panose="02020603050405020304" pitchFamily="18" charset="0"/>
              </a:rPr>
              <a:t>VA needs to know that the prior marriage was dissolved BEFORE the current marriage began.</a:t>
            </a:r>
          </a:p>
          <a:p>
            <a:pPr marL="0" indent="0">
              <a:buNone/>
            </a:pPr>
            <a:endParaRPr lang="en-US" sz="1050" dirty="0">
              <a:solidFill>
                <a:prstClr val="black"/>
              </a:solidFill>
              <a:latin typeface="Times New Roman" panose="02020603050405020304" pitchFamily="18" charset="0"/>
              <a:cs typeface="Times New Roman" panose="02020603050405020304" pitchFamily="18" charset="0"/>
            </a:endParaRPr>
          </a:p>
          <a:p>
            <a:pPr lvl="0"/>
            <a:r>
              <a:rPr lang="en-US" sz="2800" dirty="0">
                <a:solidFill>
                  <a:prstClr val="black"/>
                </a:solidFill>
                <a:latin typeface="Times New Roman" panose="02020603050405020304" pitchFamily="18" charset="0"/>
                <a:cs typeface="Times New Roman" panose="02020603050405020304" pitchFamily="18" charset="0"/>
              </a:rPr>
              <a:t>If the veteran can’t give you complete dates/places/SSNs, ask for documentation; you can be assured that VA will need them.</a:t>
            </a:r>
          </a:p>
          <a:p>
            <a:pPr marL="0" indent="0">
              <a:buNone/>
            </a:pPr>
            <a:endParaRPr lang="en-US" sz="2200" dirty="0">
              <a:solidFill>
                <a:prstClr val="black"/>
              </a:solidFill>
              <a:latin typeface="Times New Roman" panose="02020603050405020304" pitchFamily="18" charset="0"/>
              <a:cs typeface="Times New Roman" panose="02020603050405020304" pitchFamily="18" charset="0"/>
            </a:endParaRPr>
          </a:p>
          <a:p>
            <a:pPr marL="0" indent="0">
              <a:buNone/>
            </a:pPr>
            <a:endParaRPr lang="en-US" sz="2200" dirty="0">
              <a:solidFill>
                <a:prstClr val="black"/>
              </a:solidFill>
              <a:latin typeface="Times New Roman" panose="02020603050405020304" pitchFamily="18" charset="0"/>
              <a:cs typeface="Times New Roman" panose="02020603050405020304" pitchFamily="18" charset="0"/>
            </a:endParaRPr>
          </a:p>
          <a:p>
            <a:endParaRPr lang="en-US" dirty="0"/>
          </a:p>
        </p:txBody>
      </p:sp>
      <p:sp>
        <p:nvSpPr>
          <p:cNvPr id="2" name="Slide Number Placeholder 1"/>
          <p:cNvSpPr>
            <a:spLocks noGrp="1"/>
          </p:cNvSpPr>
          <p:nvPr>
            <p:ph type="sldNum" sz="quarter" idx="12"/>
          </p:nvPr>
        </p:nvSpPr>
        <p:spPr/>
        <p:txBody>
          <a:bodyPr/>
          <a:lstStyle/>
          <a:p>
            <a:fld id="{D57F1E4F-1CFF-5643-939E-217C01CDF565}" type="slidenum">
              <a:rPr lang="en-US" smtClean="0"/>
              <a:pPr/>
              <a:t>25</a:t>
            </a:fld>
            <a:endParaRPr lang="en-US" dirty="0"/>
          </a:p>
        </p:txBody>
      </p:sp>
      <p:sp>
        <p:nvSpPr>
          <p:cNvPr id="5" name="Title 1"/>
          <p:cNvSpPr>
            <a:spLocks noGrp="1"/>
          </p:cNvSpPr>
          <p:nvPr>
            <p:ph type="title"/>
          </p:nvPr>
        </p:nvSpPr>
        <p:spPr>
          <a:xfrm>
            <a:off x="185058" y="0"/>
            <a:ext cx="8719456" cy="1143000"/>
          </a:xfrm>
        </p:spPr>
        <p:txBody>
          <a:bodyPr>
            <a:normAutofit/>
          </a:bodyPr>
          <a:lstStyle/>
          <a:p>
            <a:r>
              <a:rPr lang="en-US" sz="3600" dirty="0">
                <a:latin typeface="Times New Roman" panose="02020603050405020304" pitchFamily="18" charset="0"/>
                <a:cs typeface="Times New Roman" panose="02020603050405020304" pitchFamily="18" charset="0"/>
              </a:rPr>
              <a:t>EVIDENCE THAT MAY BE REQUIRED</a:t>
            </a:r>
          </a:p>
        </p:txBody>
      </p:sp>
    </p:spTree>
    <p:extLst>
      <p:ext uri="{BB962C8B-B14F-4D97-AF65-F5344CB8AC3E}">
        <p14:creationId xmlns:p14="http://schemas.microsoft.com/office/powerpoint/2010/main" val="17378200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2886" y="1941141"/>
            <a:ext cx="10580914" cy="3396996"/>
          </a:xfrm>
        </p:spPr>
        <p:txBody>
          <a:bodyPr>
            <a:noAutofit/>
          </a:bodyPr>
          <a:lstStyle/>
          <a:p>
            <a:pPr marL="0" indent="0" algn="ctr">
              <a:buNone/>
            </a:pPr>
            <a:endParaRPr lang="en-US" sz="2700" dirty="0"/>
          </a:p>
          <a:p>
            <a:r>
              <a:rPr lang="en-US" sz="2800" dirty="0">
                <a:latin typeface="Times New Roman" panose="02020603050405020304" pitchFamily="18" charset="0"/>
                <a:cs typeface="Times New Roman" panose="02020603050405020304" pitchFamily="18" charset="0"/>
              </a:rPr>
              <a:t>Dependency is an issue in nearly every VA claim and should be a routine part of your interview with the claimant.</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Even if you are certain the veteran will not receive the required 30% rating needed to receive additional benefits, you should still submit dependency paperwork at the time of filing if possible.</a:t>
            </a:r>
          </a:p>
        </p:txBody>
      </p:sp>
      <p:sp>
        <p:nvSpPr>
          <p:cNvPr id="2" name="Slide Number Placeholder 1"/>
          <p:cNvSpPr>
            <a:spLocks noGrp="1"/>
          </p:cNvSpPr>
          <p:nvPr>
            <p:ph type="sldNum" sz="quarter" idx="12"/>
          </p:nvPr>
        </p:nvSpPr>
        <p:spPr/>
        <p:txBody>
          <a:bodyPr/>
          <a:lstStyle/>
          <a:p>
            <a:fld id="{D57F1E4F-1CFF-5643-939E-217C01CDF565}" type="slidenum">
              <a:rPr lang="en-US" smtClean="0"/>
              <a:pPr/>
              <a:t>26</a:t>
            </a:fld>
            <a:endParaRPr lang="en-US" dirty="0"/>
          </a:p>
        </p:txBody>
      </p:sp>
      <p:sp>
        <p:nvSpPr>
          <p:cNvPr id="5" name="Title 1"/>
          <p:cNvSpPr>
            <a:spLocks noGrp="1"/>
          </p:cNvSpPr>
          <p:nvPr>
            <p:ph type="title"/>
          </p:nvPr>
        </p:nvSpPr>
        <p:spPr>
          <a:xfrm>
            <a:off x="130629" y="0"/>
            <a:ext cx="9650635" cy="1143000"/>
          </a:xfrm>
        </p:spPr>
        <p:txBody>
          <a:bodyPr>
            <a:normAutofit/>
          </a:bodyPr>
          <a:lstStyle/>
          <a:p>
            <a:r>
              <a:rPr lang="en-US" sz="3600" dirty="0">
                <a:latin typeface="Times New Roman" panose="02020603050405020304" pitchFamily="18" charset="0"/>
                <a:cs typeface="Times New Roman" panose="02020603050405020304" pitchFamily="18" charset="0"/>
              </a:rPr>
              <a:t>THE SERVICE OFFICER’S ROLE IN DEPENDENCY CLAIMS</a:t>
            </a:r>
          </a:p>
        </p:txBody>
      </p:sp>
    </p:spTree>
    <p:extLst>
      <p:ext uri="{BB962C8B-B14F-4D97-AF65-F5344CB8AC3E}">
        <p14:creationId xmlns:p14="http://schemas.microsoft.com/office/powerpoint/2010/main" val="8888620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2031" y="1626559"/>
            <a:ext cx="10931769" cy="3745542"/>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Dependents can be added to a claim in the following ways:</a:t>
            </a:r>
          </a:p>
          <a:p>
            <a:pPr marL="0" indent="0">
              <a:buNone/>
            </a:pPr>
            <a:endParaRPr lang="en-US" sz="2800" dirty="0">
              <a:latin typeface="Times New Roman" panose="02020603050405020304" pitchFamily="18" charset="0"/>
              <a:cs typeface="Times New Roman" panose="02020603050405020304" pitchFamily="18" charset="0"/>
            </a:endParaRPr>
          </a:p>
          <a:p>
            <a:pPr marL="1085850" lvl="1" indent="-160338" defTabSz="476250">
              <a:tabLst>
                <a:tab pos="7143750" algn="l"/>
              </a:tabLst>
            </a:pPr>
            <a:r>
              <a:rPr lang="en-US" dirty="0">
                <a:latin typeface="Times New Roman" panose="02020603050405020304" pitchFamily="18" charset="0"/>
                <a:cs typeface="Times New Roman" panose="02020603050405020304" pitchFamily="18" charset="0"/>
              </a:rPr>
              <a:t>Complete the </a:t>
            </a:r>
            <a:r>
              <a:rPr lang="en-US" b="1" dirty="0">
                <a:latin typeface="Times New Roman" panose="02020603050405020304" pitchFamily="18" charset="0"/>
                <a:cs typeface="Times New Roman" panose="02020603050405020304" pitchFamily="18" charset="0"/>
              </a:rPr>
              <a:t>VA Form 21-686c “</a:t>
            </a:r>
            <a:r>
              <a:rPr lang="en-US" b="1" i="1" dirty="0">
                <a:latin typeface="Times New Roman" panose="02020603050405020304" pitchFamily="18" charset="0"/>
                <a:cs typeface="Times New Roman" panose="02020603050405020304" pitchFamily="18" charset="0"/>
              </a:rPr>
              <a:t>Application to Add and/or Remove Dependents” </a:t>
            </a:r>
            <a:r>
              <a:rPr lang="en-US" dirty="0">
                <a:latin typeface="Times New Roman" panose="02020603050405020304" pitchFamily="18" charset="0"/>
                <a:cs typeface="Times New Roman" panose="02020603050405020304" pitchFamily="18" charset="0"/>
              </a:rPr>
              <a:t>and turn it into the VARO/submit through Direct Upload or fax to centralized mail</a:t>
            </a:r>
          </a:p>
          <a:p>
            <a:pPr marL="1085850" lvl="1" indent="-160338" defTabSz="476250">
              <a:tabLst>
                <a:tab pos="7143750" algn="l"/>
              </a:tabLst>
            </a:pPr>
            <a:endParaRPr lang="en-US" dirty="0">
              <a:latin typeface="Times New Roman" panose="02020603050405020304" pitchFamily="18" charset="0"/>
              <a:cs typeface="Times New Roman" panose="02020603050405020304" pitchFamily="18" charset="0"/>
            </a:endParaRPr>
          </a:p>
          <a:p>
            <a:pPr marL="1085850" lvl="1" indent="-160338" defTabSz="476250">
              <a:tabLst>
                <a:tab pos="7143750" algn="l"/>
              </a:tabLst>
            </a:pPr>
            <a:r>
              <a:rPr lang="en-US" dirty="0">
                <a:latin typeface="Times New Roman" panose="02020603050405020304" pitchFamily="18" charset="0"/>
                <a:cs typeface="Times New Roman" panose="02020603050405020304" pitchFamily="18" charset="0"/>
              </a:rPr>
              <a:t>Have the veteran apply through eBenefits</a:t>
            </a:r>
          </a:p>
          <a:p>
            <a:pPr marL="1085850" lvl="1" indent="-160338" defTabSz="476250">
              <a:tabLst>
                <a:tab pos="7143750" algn="l"/>
              </a:tabLst>
            </a:pPr>
            <a:endParaRPr lang="en-US" dirty="0">
              <a:latin typeface="Times New Roman" panose="02020603050405020304" pitchFamily="18" charset="0"/>
              <a:cs typeface="Times New Roman" panose="02020603050405020304" pitchFamily="18" charset="0"/>
            </a:endParaRPr>
          </a:p>
          <a:p>
            <a:pPr marL="1085850" lvl="1" indent="-160338" defTabSz="476250">
              <a:tabLst>
                <a:tab pos="7143750" algn="l"/>
              </a:tabLst>
            </a:pPr>
            <a:r>
              <a:rPr lang="en-US" dirty="0">
                <a:latin typeface="Times New Roman" panose="02020603050405020304" pitchFamily="18" charset="0"/>
                <a:cs typeface="Times New Roman" panose="02020603050405020304" pitchFamily="18" charset="0"/>
              </a:rPr>
              <a:t>Use the Stakeholder Enterprise Portal (SEP)</a:t>
            </a: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27</a:t>
            </a:fld>
            <a:endParaRPr lang="en-US" dirty="0"/>
          </a:p>
        </p:txBody>
      </p:sp>
      <p:sp>
        <p:nvSpPr>
          <p:cNvPr id="5" name="Title 1"/>
          <p:cNvSpPr>
            <a:spLocks noGrp="1"/>
          </p:cNvSpPr>
          <p:nvPr>
            <p:ph type="title"/>
          </p:nvPr>
        </p:nvSpPr>
        <p:spPr>
          <a:xfrm>
            <a:off x="119742" y="70809"/>
            <a:ext cx="8784771" cy="1143000"/>
          </a:xfrm>
        </p:spPr>
        <p:txBody>
          <a:bodyPr>
            <a:normAutofit/>
          </a:bodyPr>
          <a:lstStyle/>
          <a:p>
            <a:r>
              <a:rPr lang="en-US" sz="3600" dirty="0">
                <a:latin typeface="Times New Roman" panose="02020603050405020304" pitchFamily="18" charset="0"/>
                <a:cs typeface="Times New Roman" panose="02020603050405020304" pitchFamily="18" charset="0"/>
              </a:rPr>
              <a:t>HOW TO ADD DEPENDENTS TO A CLAIM</a:t>
            </a:r>
          </a:p>
        </p:txBody>
      </p:sp>
    </p:spTree>
    <p:extLst>
      <p:ext uri="{BB962C8B-B14F-4D97-AF65-F5344CB8AC3E}">
        <p14:creationId xmlns:p14="http://schemas.microsoft.com/office/powerpoint/2010/main" val="25987926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0857" y="1393903"/>
            <a:ext cx="10482943" cy="5171021"/>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When filling out the 686c be sure to pay attention to what information the form is asking for and follow the instructions completely. Though it looks intimidating, if you follow the instructions you will be ok.</a:t>
            </a:r>
          </a:p>
          <a:p>
            <a:pPr marL="0" indent="0">
              <a:buNone/>
            </a:pPr>
            <a:endParaRPr lang="en-US" sz="1100" b="1" dirty="0">
              <a:solidFill>
                <a:srgbClr val="FF0000"/>
              </a:solidFill>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For instance – Block 12A asks if your spouse is a veteran, if yes complete 12B &amp; 12C. </a:t>
            </a:r>
          </a:p>
          <a:p>
            <a:pPr marL="0" indent="0">
              <a:buNone/>
            </a:pPr>
            <a:endParaRPr lang="en-US" sz="1050" dirty="0">
              <a:latin typeface="Times New Roman" panose="02020603050405020304" pitchFamily="18" charset="0"/>
              <a:cs typeface="Times New Roman" panose="02020603050405020304" pitchFamily="18" charset="0"/>
            </a:endParaRPr>
          </a:p>
          <a:p>
            <a:pPr marL="0" indent="0" algn="ctr">
              <a:buNone/>
            </a:pPr>
            <a:r>
              <a:rPr lang="en-US" sz="2800" b="1" dirty="0">
                <a:latin typeface="Times New Roman" panose="02020603050405020304" pitchFamily="18" charset="0"/>
                <a:cs typeface="Times New Roman" panose="02020603050405020304" pitchFamily="18" charset="0"/>
              </a:rPr>
              <a:t>What do you do if the answer is no?</a:t>
            </a:r>
          </a:p>
          <a:p>
            <a:pPr marL="0" indent="0">
              <a:buNone/>
            </a:pPr>
            <a:endParaRPr lang="en-US" sz="105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All marriages of the veteran and spouse must be included in order to receive dependent benefits. </a:t>
            </a:r>
          </a:p>
          <a:p>
            <a:pPr marL="0" indent="0" algn="ctr">
              <a:buNone/>
            </a:pPr>
            <a:r>
              <a:rPr lang="en-US" sz="2800" b="1" dirty="0">
                <a:latin typeface="Times New Roman" panose="02020603050405020304" pitchFamily="18" charset="0"/>
                <a:cs typeface="Times New Roman" panose="02020603050405020304" pitchFamily="18" charset="0"/>
              </a:rPr>
              <a:t>What can you do if the veteran doesn’t know this information?</a:t>
            </a:r>
          </a:p>
        </p:txBody>
      </p:sp>
      <p:sp>
        <p:nvSpPr>
          <p:cNvPr id="2" name="Slide Number Placeholder 1"/>
          <p:cNvSpPr>
            <a:spLocks noGrp="1"/>
          </p:cNvSpPr>
          <p:nvPr>
            <p:ph type="sldNum" sz="quarter" idx="12"/>
          </p:nvPr>
        </p:nvSpPr>
        <p:spPr/>
        <p:txBody>
          <a:bodyPr/>
          <a:lstStyle/>
          <a:p>
            <a:fld id="{D57F1E4F-1CFF-5643-939E-217C01CDF565}" type="slidenum">
              <a:rPr lang="en-US" smtClean="0"/>
              <a:pPr/>
              <a:t>28</a:t>
            </a:fld>
            <a:endParaRPr lang="en-US" dirty="0"/>
          </a:p>
        </p:txBody>
      </p:sp>
      <p:sp>
        <p:nvSpPr>
          <p:cNvPr id="5" name="Title 1"/>
          <p:cNvSpPr>
            <a:spLocks noGrp="1"/>
          </p:cNvSpPr>
          <p:nvPr>
            <p:ph type="title"/>
          </p:nvPr>
        </p:nvSpPr>
        <p:spPr>
          <a:xfrm>
            <a:off x="152400" y="187713"/>
            <a:ext cx="8229600" cy="856492"/>
          </a:xfrm>
        </p:spPr>
        <p:txBody>
          <a:bodyPr>
            <a:normAutofit/>
          </a:bodyPr>
          <a:lstStyle/>
          <a:p>
            <a:r>
              <a:rPr lang="en-US" sz="3600" dirty="0">
                <a:latin typeface="Times New Roman" panose="02020603050405020304" pitchFamily="18" charset="0"/>
                <a:cs typeface="Times New Roman" panose="02020603050405020304" pitchFamily="18" charset="0"/>
              </a:rPr>
              <a:t>COMPLETING THE 686c</a:t>
            </a:r>
          </a:p>
        </p:txBody>
      </p:sp>
    </p:spTree>
    <p:extLst>
      <p:ext uri="{BB962C8B-B14F-4D97-AF65-F5344CB8AC3E}">
        <p14:creationId xmlns:p14="http://schemas.microsoft.com/office/powerpoint/2010/main" val="30827627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81743" y="1393903"/>
            <a:ext cx="10472057" cy="5171021"/>
          </a:xfrm>
        </p:spPr>
        <p:txBody>
          <a:bodyPr>
            <a:normAutofit/>
          </a:bodyPr>
          <a:lstStyle/>
          <a:p>
            <a:r>
              <a:rPr lang="en-US" sz="2800" dirty="0">
                <a:latin typeface="Times New Roman" panose="02020603050405020304" pitchFamily="18" charset="0"/>
                <a:cs typeface="Times New Roman" panose="02020603050405020304" pitchFamily="18" charset="0"/>
              </a:rPr>
              <a:t>Block 13A asks if you live with your spouse, if the veteran is a geographical bachelor, select yes.</a:t>
            </a:r>
          </a:p>
          <a:p>
            <a:endParaRPr lang="en-US" sz="24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the veteran has more marriages than spaces on the form you can put the additional marriages on a 21-4138 Statement in Support of Claim but be sure to write that this is a continuation of the 686c</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the veteran has more children than space available use the addendum form (Page 12 of the 686c) </a:t>
            </a:r>
            <a:endParaRPr lang="en-US" sz="2800"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29</a:t>
            </a:fld>
            <a:endParaRPr lang="en-US" dirty="0"/>
          </a:p>
        </p:txBody>
      </p:sp>
      <p:sp>
        <p:nvSpPr>
          <p:cNvPr id="5" name="Title 1"/>
          <p:cNvSpPr>
            <a:spLocks noGrp="1"/>
          </p:cNvSpPr>
          <p:nvPr>
            <p:ph type="title"/>
          </p:nvPr>
        </p:nvSpPr>
        <p:spPr>
          <a:xfrm>
            <a:off x="108857" y="165941"/>
            <a:ext cx="8229600" cy="856492"/>
          </a:xfrm>
        </p:spPr>
        <p:txBody>
          <a:bodyPr>
            <a:normAutofit/>
          </a:bodyPr>
          <a:lstStyle/>
          <a:p>
            <a:r>
              <a:rPr lang="en-US" sz="3600" dirty="0">
                <a:latin typeface="Times New Roman" panose="02020603050405020304" pitchFamily="18" charset="0"/>
                <a:cs typeface="Times New Roman" panose="02020603050405020304" pitchFamily="18" charset="0"/>
              </a:rPr>
              <a:t>COMPLETING THE 686c</a:t>
            </a:r>
          </a:p>
        </p:txBody>
      </p:sp>
    </p:spTree>
    <p:extLst>
      <p:ext uri="{BB962C8B-B14F-4D97-AF65-F5344CB8AC3E}">
        <p14:creationId xmlns:p14="http://schemas.microsoft.com/office/powerpoint/2010/main" val="2361997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314" y="1497331"/>
            <a:ext cx="10526486" cy="4859658"/>
          </a:xfrm>
        </p:spPr>
        <p:txBody>
          <a:bodyPr>
            <a:noAutofit/>
          </a:bodyPr>
          <a:lstStyle/>
          <a:p>
            <a:r>
              <a:rPr lang="en-US" sz="2800" dirty="0">
                <a:latin typeface="Times New Roman" panose="02020603050405020304" pitchFamily="18" charset="0"/>
                <a:cs typeface="Times New Roman" panose="02020603050405020304" pitchFamily="18" charset="0"/>
              </a:rPr>
              <a:t>Veterans can receive extra compensation or pension based on the number and type of dependents.</a:t>
            </a:r>
          </a:p>
          <a:p>
            <a:pPr marL="0" indent="0">
              <a:buNone/>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Establishing dependency can assist in future claims, as the dependent will not have to re-prove their relationship to the veteran, and processing of an educational or survivors claim can proceed more quickly. </a:t>
            </a:r>
          </a:p>
          <a:p>
            <a:pPr marL="0" indent="0">
              <a:buNone/>
            </a:pP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When being added to an award of compensation or pension, the dependents themselves have </a:t>
            </a:r>
            <a:r>
              <a:rPr lang="en-US" sz="2800" b="1" dirty="0">
                <a:latin typeface="Times New Roman" panose="02020603050405020304" pitchFamily="18" charset="0"/>
                <a:cs typeface="Times New Roman" panose="02020603050405020304" pitchFamily="18" charset="0"/>
              </a:rPr>
              <a:t>no independent entitlement </a:t>
            </a:r>
            <a:r>
              <a:rPr lang="en-US" sz="2800" dirty="0">
                <a:latin typeface="Times New Roman" panose="02020603050405020304" pitchFamily="18" charset="0"/>
                <a:cs typeface="Times New Roman" panose="02020603050405020304" pitchFamily="18" charset="0"/>
              </a:rPr>
              <a:t>to the benefit, it is added to the veteran’s award</a:t>
            </a:r>
          </a:p>
          <a:p>
            <a:endParaRPr lang="en-US" sz="10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
        <p:nvSpPr>
          <p:cNvPr id="2" name="Title 1"/>
          <p:cNvSpPr>
            <a:spLocks noGrp="1"/>
          </p:cNvSpPr>
          <p:nvPr>
            <p:ph type="title"/>
          </p:nvPr>
        </p:nvSpPr>
        <p:spPr>
          <a:xfrm>
            <a:off x="108857" y="302313"/>
            <a:ext cx="8229600" cy="654158"/>
          </a:xfrm>
        </p:spPr>
        <p:txBody>
          <a:bodyPr>
            <a:normAutofit/>
          </a:bodyPr>
          <a:lstStyle/>
          <a:p>
            <a:r>
              <a:rPr lang="en-US" sz="3600" dirty="0">
                <a:latin typeface="Times New Roman" panose="02020603050405020304" pitchFamily="18" charset="0"/>
                <a:cs typeface="Times New Roman" panose="02020603050405020304" pitchFamily="18" charset="0"/>
              </a:rPr>
              <a:t>WHY WE ADD DEPENDENTS</a:t>
            </a:r>
          </a:p>
        </p:txBody>
      </p:sp>
    </p:spTree>
    <p:extLst>
      <p:ext uri="{BB962C8B-B14F-4D97-AF65-F5344CB8AC3E}">
        <p14:creationId xmlns:p14="http://schemas.microsoft.com/office/powerpoint/2010/main" val="24133659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1393236"/>
            <a:ext cx="11007090" cy="4882058"/>
          </a:xfrm>
        </p:spPr>
        <p:txBody>
          <a:bodyPr>
            <a:noAutofit/>
          </a:bodyPr>
          <a:lstStyle/>
          <a:p>
            <a:r>
              <a:rPr lang="en-US" sz="2800" dirty="0">
                <a:latin typeface="Times New Roman" panose="02020603050405020304" pitchFamily="18" charset="0"/>
                <a:cs typeface="Times New Roman" panose="02020603050405020304" pitchFamily="18" charset="0"/>
              </a:rPr>
              <a:t>At any time VA may send a letter to the veteran requesting that the veteran verify the status of their dependents</a:t>
            </a:r>
          </a:p>
          <a:p>
            <a:endParaRPr lang="en-US" sz="16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This usually happens approximately every 7 years</a:t>
            </a:r>
          </a:p>
          <a:p>
            <a:endParaRPr lang="en-US" sz="16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the veteran fails to respond, VA will remove the dependents effective the date they were added or last verified whichever is later and create an overpayment</a:t>
            </a:r>
          </a:p>
          <a:p>
            <a:endParaRPr lang="en-US" sz="16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the veteran responds within one year of the removal of dependents with evidence of continued dependency, they will be re-added and the overpayment will be cancelled</a:t>
            </a:r>
          </a:p>
        </p:txBody>
      </p:sp>
      <p:sp>
        <p:nvSpPr>
          <p:cNvPr id="2" name="Slide Number Placeholder 1"/>
          <p:cNvSpPr>
            <a:spLocks noGrp="1"/>
          </p:cNvSpPr>
          <p:nvPr>
            <p:ph type="sldNum" sz="quarter" idx="12"/>
          </p:nvPr>
        </p:nvSpPr>
        <p:spPr/>
        <p:txBody>
          <a:bodyPr/>
          <a:lstStyle/>
          <a:p>
            <a:fld id="{D57F1E4F-1CFF-5643-939E-217C01CDF565}" type="slidenum">
              <a:rPr lang="en-US" smtClean="0"/>
              <a:pPr/>
              <a:t>30</a:t>
            </a:fld>
            <a:endParaRPr lang="en-US" dirty="0"/>
          </a:p>
        </p:txBody>
      </p:sp>
      <p:sp>
        <p:nvSpPr>
          <p:cNvPr id="5" name="Title 1"/>
          <p:cNvSpPr>
            <a:spLocks noGrp="1"/>
          </p:cNvSpPr>
          <p:nvPr>
            <p:ph type="title"/>
          </p:nvPr>
        </p:nvSpPr>
        <p:spPr>
          <a:xfrm>
            <a:off x="204107" y="175478"/>
            <a:ext cx="8229600" cy="856492"/>
          </a:xfrm>
        </p:spPr>
        <p:txBody>
          <a:bodyPr>
            <a:normAutofit/>
          </a:bodyPr>
          <a:lstStyle/>
          <a:p>
            <a:r>
              <a:rPr lang="en-US" sz="3600" dirty="0">
                <a:latin typeface="Times New Roman" panose="02020603050405020304" pitchFamily="18" charset="0"/>
                <a:cs typeface="Times New Roman" panose="02020603050405020304" pitchFamily="18" charset="0"/>
              </a:rPr>
              <a:t>PERIODIC REVIEWS</a:t>
            </a:r>
          </a:p>
        </p:txBody>
      </p:sp>
    </p:spTree>
    <p:extLst>
      <p:ext uri="{BB962C8B-B14F-4D97-AF65-F5344CB8AC3E}">
        <p14:creationId xmlns:p14="http://schemas.microsoft.com/office/powerpoint/2010/main" val="1311093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If a veteran is rated 100% permanently and totally disabled due to a service connected disability, or is adjudicated to have died of a service connected disability, Chapter 35 benefits are granted. </a:t>
            </a:r>
          </a:p>
          <a:p>
            <a:pPr marL="0" indent="0">
              <a:buNone/>
            </a:pPr>
            <a:r>
              <a:rPr lang="en-US" sz="2800" dirty="0">
                <a:latin typeface="Times New Roman" panose="02020603050405020304" pitchFamily="18" charset="0"/>
                <a:cs typeface="Times New Roman" panose="02020603050405020304" pitchFamily="18" charset="0"/>
              </a:rPr>
              <a:t>These benefits include:</a:t>
            </a:r>
          </a:p>
          <a:p>
            <a:r>
              <a:rPr lang="en-US" sz="2800" dirty="0">
                <a:latin typeface="Times New Roman" panose="02020603050405020304" pitchFamily="18" charset="0"/>
                <a:cs typeface="Times New Roman" panose="02020603050405020304" pitchFamily="18" charset="0"/>
              </a:rPr>
              <a:t>Dependents’ Educational Assistance (DEA) – VA Form 22-5490</a:t>
            </a:r>
          </a:p>
          <a:p>
            <a:pPr lvl="1">
              <a:buFont typeface="Times New Roman" panose="02020603050405020304" pitchFamily="18" charset="0"/>
              <a:buChar char="−"/>
            </a:pPr>
            <a:r>
              <a:rPr lang="en-US" dirty="0">
                <a:latin typeface="Times New Roman" panose="02020603050405020304" pitchFamily="18" charset="0"/>
                <a:cs typeface="Times New Roman" panose="02020603050405020304" pitchFamily="18" charset="0"/>
              </a:rPr>
              <a:t>Up to 36 months of entitlement</a:t>
            </a:r>
          </a:p>
          <a:p>
            <a:pPr lvl="1">
              <a:buFont typeface="Times New Roman" panose="02020603050405020304" pitchFamily="18" charset="0"/>
              <a:buChar char="−"/>
            </a:pPr>
            <a:r>
              <a:rPr lang="en-US" dirty="0">
                <a:latin typeface="Times New Roman" panose="02020603050405020304" pitchFamily="18" charset="0"/>
                <a:cs typeface="Times New Roman" panose="02020603050405020304" pitchFamily="18" charset="0"/>
              </a:rPr>
              <a:t>Similar to the Post 911 GI bill </a:t>
            </a:r>
          </a:p>
          <a:p>
            <a:pPr lvl="1">
              <a:buFont typeface="Times New Roman" panose="02020603050405020304" pitchFamily="18" charset="0"/>
              <a:buChar char="−"/>
            </a:pPr>
            <a:r>
              <a:rPr lang="en-US" dirty="0">
                <a:latin typeface="Times New Roman" panose="02020603050405020304" pitchFamily="18" charset="0"/>
                <a:cs typeface="Times New Roman" panose="02020603050405020304" pitchFamily="18" charset="0"/>
              </a:rPr>
              <a:t>See </a:t>
            </a:r>
            <a:r>
              <a:rPr lang="en-US" dirty="0">
                <a:latin typeface="Times New Roman" panose="02020603050405020304" pitchFamily="18" charset="0"/>
                <a:cs typeface="Times New Roman" panose="02020603050405020304" pitchFamily="18" charset="0"/>
                <a:hlinkClick r:id="rId3"/>
              </a:rPr>
              <a:t>www.GIBILL.va.gov</a:t>
            </a:r>
            <a:r>
              <a:rPr lang="en-US" dirty="0">
                <a:latin typeface="Times New Roman" panose="02020603050405020304" pitchFamily="18" charset="0"/>
                <a:cs typeface="Times New Roman" panose="02020603050405020304" pitchFamily="18" charset="0"/>
              </a:rPr>
              <a:t> for current rates and eligibility</a:t>
            </a:r>
          </a:p>
          <a:p>
            <a:r>
              <a:rPr lang="en-US" sz="2800" dirty="0">
                <a:latin typeface="Times New Roman" panose="02020603050405020304" pitchFamily="18" charset="0"/>
                <a:cs typeface="Times New Roman" panose="02020603050405020304" pitchFamily="18" charset="0"/>
              </a:rPr>
              <a:t>Commissary Card</a:t>
            </a:r>
          </a:p>
          <a:p>
            <a:pPr lvl="1">
              <a:buFont typeface="Times New Roman" panose="02020603050405020304" pitchFamily="18" charset="0"/>
              <a:buChar char="−"/>
            </a:pPr>
            <a:r>
              <a:rPr lang="en-US" dirty="0">
                <a:latin typeface="Times New Roman" panose="02020603050405020304" pitchFamily="18" charset="0"/>
                <a:cs typeface="Times New Roman" panose="02020603050405020304" pitchFamily="18" charset="0"/>
              </a:rPr>
              <a:t>Allows dependents access to military commissaries </a:t>
            </a:r>
          </a:p>
          <a:p>
            <a:r>
              <a:rPr lang="en-US" sz="2800" dirty="0">
                <a:latin typeface="Times New Roman" panose="02020603050405020304" pitchFamily="18" charset="0"/>
                <a:cs typeface="Times New Roman" panose="02020603050405020304" pitchFamily="18" charset="0"/>
              </a:rPr>
              <a:t>Dependent Healthcare through ChampVA</a:t>
            </a:r>
          </a:p>
        </p:txBody>
      </p:sp>
      <p:sp>
        <p:nvSpPr>
          <p:cNvPr id="2" name="Slide Number Placeholder 1"/>
          <p:cNvSpPr>
            <a:spLocks noGrp="1"/>
          </p:cNvSpPr>
          <p:nvPr>
            <p:ph type="sldNum" sz="quarter" idx="12"/>
          </p:nvPr>
        </p:nvSpPr>
        <p:spPr/>
        <p:txBody>
          <a:bodyPr/>
          <a:lstStyle/>
          <a:p>
            <a:fld id="{D57F1E4F-1CFF-5643-939E-217C01CDF565}" type="slidenum">
              <a:rPr lang="en-US" smtClean="0"/>
              <a:pPr/>
              <a:t>31</a:t>
            </a:fld>
            <a:endParaRPr lang="en-US" dirty="0"/>
          </a:p>
        </p:txBody>
      </p:sp>
      <p:sp>
        <p:nvSpPr>
          <p:cNvPr id="5" name="Title 1"/>
          <p:cNvSpPr>
            <a:spLocks noGrp="1"/>
          </p:cNvSpPr>
          <p:nvPr>
            <p:ph type="title"/>
          </p:nvPr>
        </p:nvSpPr>
        <p:spPr>
          <a:xfrm>
            <a:off x="221166" y="131935"/>
            <a:ext cx="8229600" cy="856492"/>
          </a:xfrm>
        </p:spPr>
        <p:txBody>
          <a:bodyPr>
            <a:normAutofit/>
          </a:bodyPr>
          <a:lstStyle/>
          <a:p>
            <a:r>
              <a:rPr lang="en-US" sz="3600" dirty="0">
                <a:latin typeface="Times New Roman" panose="02020603050405020304" pitchFamily="18" charset="0"/>
                <a:cs typeface="Times New Roman" panose="02020603050405020304" pitchFamily="18" charset="0"/>
              </a:rPr>
              <a:t>“DERIVED” DEPENDENT BENEFITS</a:t>
            </a:r>
          </a:p>
        </p:txBody>
      </p:sp>
    </p:spTree>
    <p:extLst>
      <p:ext uri="{BB962C8B-B14F-4D97-AF65-F5344CB8AC3E}">
        <p14:creationId xmlns:p14="http://schemas.microsoft.com/office/powerpoint/2010/main" val="27814072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7220" y="1393236"/>
            <a:ext cx="10972800" cy="5328239"/>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There are currently only two independent dependent benefits, meaning the dependent is entitled to the benefit in their own right without having veteran status:</a:t>
            </a:r>
          </a:p>
          <a:p>
            <a:pPr marL="457200" indent="-457200">
              <a:buFont typeface="+mj-lt"/>
              <a:buAutoNum type="arabicPeriod"/>
            </a:pPr>
            <a:r>
              <a:rPr lang="en-US" sz="2800" dirty="0">
                <a:latin typeface="Times New Roman" panose="02020603050405020304" pitchFamily="18" charset="0"/>
                <a:cs typeface="Times New Roman" panose="02020603050405020304" pitchFamily="18" charset="0"/>
              </a:rPr>
              <a:t>Monetary benefits, Healthcare, and Vocational Rehabilitation Benefits for Birth Defects due to the biological veteran parent’s exposure to Agent Orange/herbicides during the Vietnam War</a:t>
            </a:r>
          </a:p>
          <a:p>
            <a:pPr marL="457200" lvl="1" indent="0">
              <a:buNone/>
            </a:pPr>
            <a:endParaRPr lang="en-US" sz="1200" dirty="0">
              <a:latin typeface="Times New Roman" panose="02020603050405020304" pitchFamily="18" charset="0"/>
              <a:cs typeface="Times New Roman" panose="02020603050405020304" pitchFamily="18" charset="0"/>
            </a:endParaRPr>
          </a:p>
          <a:p>
            <a:pPr lvl="1"/>
            <a:r>
              <a:rPr lang="en-US" dirty="0">
                <a:latin typeface="Times New Roman" panose="02020603050405020304" pitchFamily="18" charset="0"/>
                <a:cs typeface="Times New Roman" panose="02020603050405020304" pitchFamily="18" charset="0"/>
              </a:rPr>
              <a:t>Child must have been born after the veteran’s service in an exposed location </a:t>
            </a:r>
          </a:p>
          <a:p>
            <a:pPr lvl="1"/>
            <a:r>
              <a:rPr lang="en-US" dirty="0">
                <a:latin typeface="Times New Roman" panose="02020603050405020304" pitchFamily="18" charset="0"/>
                <a:cs typeface="Times New Roman" panose="02020603050405020304" pitchFamily="18" charset="0"/>
              </a:rPr>
              <a:t>Child may be of any age and does not need to be helpless</a:t>
            </a:r>
          </a:p>
          <a:p>
            <a:pPr lvl="1"/>
            <a:r>
              <a:rPr lang="en-US" dirty="0">
                <a:latin typeface="Times New Roman" panose="02020603050405020304" pitchFamily="18" charset="0"/>
                <a:cs typeface="Times New Roman" panose="02020603050405020304" pitchFamily="18" charset="0"/>
              </a:rPr>
              <a:t>Veteran parent(s) character of discharge does not matter</a:t>
            </a:r>
          </a:p>
          <a:p>
            <a:pPr marL="457200" lvl="1" indent="0">
              <a:buNone/>
            </a:pPr>
            <a:endParaRPr lang="en-US" sz="700" dirty="0">
              <a:latin typeface="Times New Roman" panose="02020603050405020304" pitchFamily="18" charset="0"/>
              <a:cs typeface="Times New Roman" panose="02020603050405020304" pitchFamily="18" charset="0"/>
            </a:endParaRPr>
          </a:p>
          <a:p>
            <a:pPr marL="257175" lvl="1" indent="0">
              <a:buNone/>
            </a:pPr>
            <a:r>
              <a:rPr lang="en-US" sz="3200" b="1" dirty="0">
                <a:solidFill>
                  <a:srgbClr val="991A1E"/>
                </a:solidFill>
                <a:latin typeface="Times New Roman" panose="02020603050405020304" pitchFamily="18" charset="0"/>
                <a:cs typeface="Times New Roman" panose="02020603050405020304" pitchFamily="18" charset="0"/>
              </a:rPr>
              <a:t>38 CFR 3.814,</a:t>
            </a:r>
            <a:r>
              <a:rPr lang="en-US" sz="3200" dirty="0">
                <a:solidFill>
                  <a:srgbClr val="991A1E"/>
                </a:solidFill>
                <a:latin typeface="Times New Roman" panose="02020603050405020304" pitchFamily="18" charset="0"/>
                <a:cs typeface="Times New Roman" panose="02020603050405020304" pitchFamily="18" charset="0"/>
              </a:rPr>
              <a:t> </a:t>
            </a:r>
            <a:r>
              <a:rPr lang="en-US" sz="3200" b="1" dirty="0">
                <a:solidFill>
                  <a:srgbClr val="991A1E"/>
                </a:solidFill>
                <a:latin typeface="Times New Roman" panose="02020603050405020304" pitchFamily="18" charset="0"/>
                <a:cs typeface="Times New Roman" panose="02020603050405020304" pitchFamily="18" charset="0"/>
              </a:rPr>
              <a:t>3.815, &amp; PL 116-23</a:t>
            </a:r>
          </a:p>
        </p:txBody>
      </p:sp>
      <p:sp>
        <p:nvSpPr>
          <p:cNvPr id="2" name="Slide Number Placeholder 1"/>
          <p:cNvSpPr>
            <a:spLocks noGrp="1"/>
          </p:cNvSpPr>
          <p:nvPr>
            <p:ph type="sldNum" sz="quarter" idx="12"/>
          </p:nvPr>
        </p:nvSpPr>
        <p:spPr/>
        <p:txBody>
          <a:bodyPr/>
          <a:lstStyle/>
          <a:p>
            <a:fld id="{D57F1E4F-1CFF-5643-939E-217C01CDF565}" type="slidenum">
              <a:rPr lang="en-US" smtClean="0"/>
              <a:pPr/>
              <a:t>32</a:t>
            </a:fld>
            <a:endParaRPr lang="en-US" dirty="0"/>
          </a:p>
        </p:txBody>
      </p:sp>
      <p:sp>
        <p:nvSpPr>
          <p:cNvPr id="5" name="Title 1"/>
          <p:cNvSpPr>
            <a:spLocks noGrp="1"/>
          </p:cNvSpPr>
          <p:nvPr>
            <p:ph type="title"/>
          </p:nvPr>
        </p:nvSpPr>
        <p:spPr>
          <a:xfrm>
            <a:off x="108857" y="207869"/>
            <a:ext cx="8229600" cy="856492"/>
          </a:xfrm>
        </p:spPr>
        <p:txBody>
          <a:bodyPr>
            <a:noAutofit/>
          </a:bodyPr>
          <a:lstStyle/>
          <a:p>
            <a:r>
              <a:rPr lang="en-US" sz="3600" dirty="0">
                <a:latin typeface="Times New Roman" panose="02020603050405020304" pitchFamily="18" charset="0"/>
                <a:cs typeface="Times New Roman" panose="02020603050405020304" pitchFamily="18" charset="0"/>
              </a:rPr>
              <a:t>INDEPENDENT DEPENDENT BENEFITS</a:t>
            </a:r>
          </a:p>
        </p:txBody>
      </p:sp>
    </p:spTree>
    <p:extLst>
      <p:ext uri="{BB962C8B-B14F-4D97-AF65-F5344CB8AC3E}">
        <p14:creationId xmlns:p14="http://schemas.microsoft.com/office/powerpoint/2010/main" val="8191432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8671" y="1393902"/>
            <a:ext cx="10309859" cy="5464098"/>
          </a:xfrm>
        </p:spPr>
        <p:txBody>
          <a:bodyPr>
            <a:normAutofit lnSpcReduction="10000"/>
          </a:bodyPr>
          <a:lstStyle/>
          <a:p>
            <a:pPr marL="457200" indent="-457200">
              <a:buFont typeface="+mj-lt"/>
              <a:buAutoNum type="arabicPeriod" startAt="2"/>
            </a:pPr>
            <a:r>
              <a:rPr lang="en-US" sz="2800" dirty="0">
                <a:latin typeface="Times New Roman" panose="02020603050405020304" pitchFamily="18" charset="0"/>
                <a:cs typeface="Times New Roman" panose="02020603050405020304" pitchFamily="18" charset="0"/>
              </a:rPr>
              <a:t>Reimbursement of healthcare costs for 15 medical conditions related to exposure to contaminated water at Camp LeJeune, for family members who lived in the Camp LeJeune area with the veteran for 30 days or more between August 1953 and December 1987 </a:t>
            </a:r>
          </a:p>
          <a:p>
            <a:pPr marL="1028700" indent="-342900"/>
            <a:r>
              <a:rPr lang="en-US" sz="2800" dirty="0">
                <a:latin typeface="Times New Roman" panose="02020603050405020304" pitchFamily="18" charset="0"/>
                <a:cs typeface="Times New Roman" panose="02020603050405020304" pitchFamily="18" charset="0"/>
              </a:rPr>
              <a:t>Does not have to be a current dependent, just a dependent at time of exposure (can be ex-spouse, adult child)</a:t>
            </a:r>
          </a:p>
          <a:p>
            <a:pPr marL="1028700" indent="-342900"/>
            <a:r>
              <a:rPr lang="en-US" sz="2800" dirty="0">
                <a:latin typeface="Times New Roman" panose="02020603050405020304" pitchFamily="18" charset="0"/>
                <a:cs typeface="Times New Roman" panose="02020603050405020304" pitchFamily="18" charset="0"/>
              </a:rPr>
              <a:t>VA does not provide health care, just reimbursement for expenses paid by dependent</a:t>
            </a:r>
          </a:p>
          <a:p>
            <a:pPr marL="1028700" indent="-342900"/>
            <a:r>
              <a:rPr lang="en-US" sz="2800" dirty="0">
                <a:latin typeface="Times New Roman" panose="02020603050405020304" pitchFamily="18" charset="0"/>
                <a:cs typeface="Times New Roman" panose="02020603050405020304" pitchFamily="18" charset="0"/>
              </a:rPr>
              <a:t>More information: </a:t>
            </a:r>
            <a:r>
              <a:rPr lang="en-US" sz="2800" dirty="0">
                <a:latin typeface="Times New Roman" panose="02020603050405020304" pitchFamily="18" charset="0"/>
                <a:cs typeface="Times New Roman" panose="02020603050405020304" pitchFamily="18" charset="0"/>
                <a:hlinkClick r:id="rId3"/>
              </a:rPr>
              <a:t>https://www.va.gov/disability/eligibility/hazardous-materials-exposure/camp-lejeune-water-contamination/</a:t>
            </a:r>
            <a:r>
              <a:rPr lang="en-US" sz="2800" dirty="0">
                <a:latin typeface="Times New Roman" panose="02020603050405020304" pitchFamily="18" charset="0"/>
                <a:cs typeface="Times New Roman" panose="02020603050405020304" pitchFamily="18" charset="0"/>
              </a:rPr>
              <a:t> </a:t>
            </a:r>
          </a:p>
          <a:p>
            <a:pPr marL="0" indent="0">
              <a:buNone/>
            </a:pPr>
            <a:endParaRPr lang="en-US" sz="500" b="1" dirty="0">
              <a:solidFill>
                <a:srgbClr val="FF0000"/>
              </a:solidFill>
              <a:latin typeface="Times New Roman" panose="02020603050405020304" pitchFamily="18" charset="0"/>
              <a:cs typeface="Times New Roman" panose="02020603050405020304" pitchFamily="18" charset="0"/>
            </a:endParaRPr>
          </a:p>
          <a:p>
            <a:pPr marL="0" indent="0">
              <a:buNone/>
            </a:pPr>
            <a:r>
              <a:rPr lang="en-US" b="1" dirty="0">
                <a:solidFill>
                  <a:srgbClr val="991A1E"/>
                </a:solidFill>
                <a:latin typeface="Times New Roman" panose="02020603050405020304" pitchFamily="18" charset="0"/>
                <a:cs typeface="Times New Roman" panose="02020603050405020304" pitchFamily="18" charset="0"/>
              </a:rPr>
              <a:t>38 CFR 17.410</a:t>
            </a:r>
          </a:p>
        </p:txBody>
      </p:sp>
      <p:sp>
        <p:nvSpPr>
          <p:cNvPr id="2" name="Slide Number Placeholder 1"/>
          <p:cNvSpPr>
            <a:spLocks noGrp="1"/>
          </p:cNvSpPr>
          <p:nvPr>
            <p:ph type="sldNum" sz="quarter" idx="12"/>
          </p:nvPr>
        </p:nvSpPr>
        <p:spPr/>
        <p:txBody>
          <a:bodyPr/>
          <a:lstStyle/>
          <a:p>
            <a:fld id="{D57F1E4F-1CFF-5643-939E-217C01CDF565}" type="slidenum">
              <a:rPr lang="en-US" smtClean="0"/>
              <a:pPr/>
              <a:t>33</a:t>
            </a:fld>
            <a:endParaRPr lang="en-US" dirty="0"/>
          </a:p>
        </p:txBody>
      </p:sp>
      <p:sp>
        <p:nvSpPr>
          <p:cNvPr id="5" name="Title 1"/>
          <p:cNvSpPr>
            <a:spLocks noGrp="1"/>
          </p:cNvSpPr>
          <p:nvPr>
            <p:ph type="title"/>
          </p:nvPr>
        </p:nvSpPr>
        <p:spPr>
          <a:xfrm>
            <a:off x="97971" y="133284"/>
            <a:ext cx="8229600" cy="856492"/>
          </a:xfrm>
        </p:spPr>
        <p:txBody>
          <a:bodyPr>
            <a:noAutofit/>
          </a:bodyPr>
          <a:lstStyle/>
          <a:p>
            <a:r>
              <a:rPr lang="en-US" sz="3600" dirty="0">
                <a:latin typeface="Times New Roman" panose="02020603050405020304" pitchFamily="18" charset="0"/>
                <a:cs typeface="Times New Roman" panose="02020603050405020304" pitchFamily="18" charset="0"/>
              </a:rPr>
              <a:t>INDEPENDENT DEPENDENT BENEFITS</a:t>
            </a:r>
          </a:p>
        </p:txBody>
      </p:sp>
    </p:spTree>
    <p:extLst>
      <p:ext uri="{BB962C8B-B14F-4D97-AF65-F5344CB8AC3E}">
        <p14:creationId xmlns:p14="http://schemas.microsoft.com/office/powerpoint/2010/main" val="32377908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9972" y="1295718"/>
            <a:ext cx="10238558" cy="5243195"/>
          </a:xfrm>
        </p:spPr>
        <p:txBody>
          <a:bodyPr>
            <a:noAutofit/>
          </a:bodyPr>
          <a:lstStyle/>
          <a:p>
            <a:r>
              <a:rPr lang="en-US" sz="2400" dirty="0">
                <a:latin typeface="Times New Roman" panose="02020603050405020304" pitchFamily="18" charset="0"/>
                <a:cs typeface="Times New Roman" panose="02020603050405020304" pitchFamily="18" charset="0"/>
              </a:rPr>
              <a:t>Even if a veteran notifies a </a:t>
            </a:r>
            <a:r>
              <a:rPr lang="en-US" sz="2400" b="1" dirty="0">
                <a:latin typeface="Times New Roman" panose="02020603050405020304" pitchFamily="18" charset="0"/>
                <a:cs typeface="Times New Roman" panose="02020603050405020304" pitchFamily="18" charset="0"/>
              </a:rPr>
              <a:t>VHA</a:t>
            </a:r>
            <a:r>
              <a:rPr lang="en-US" sz="2400" dirty="0">
                <a:latin typeface="Times New Roman" panose="02020603050405020304" pitchFamily="18" charset="0"/>
                <a:cs typeface="Times New Roman" panose="02020603050405020304" pitchFamily="18" charset="0"/>
              </a:rPr>
              <a:t> facility of a change in dependency, the veteran must still notify </a:t>
            </a:r>
            <a:r>
              <a:rPr lang="en-US" sz="2400" b="1" dirty="0">
                <a:latin typeface="Times New Roman" panose="02020603050405020304" pitchFamily="18" charset="0"/>
                <a:cs typeface="Times New Roman" panose="02020603050405020304" pitchFamily="18" charset="0"/>
              </a:rPr>
              <a:t>VBA</a:t>
            </a:r>
            <a:r>
              <a:rPr lang="en-US" sz="2400" dirty="0">
                <a:latin typeface="Times New Roman" panose="02020603050405020304" pitchFamily="18" charset="0"/>
                <a:cs typeface="Times New Roman" panose="02020603050405020304" pitchFamily="18" charset="0"/>
              </a:rPr>
              <a:t> as well.</a:t>
            </a:r>
          </a:p>
          <a:p>
            <a:endParaRPr lang="en-US" sz="10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veteran has one year from a change in status to add a dependent in order to get the maximum effective date.</a:t>
            </a:r>
          </a:p>
          <a:p>
            <a:endParaRPr lang="en-US" sz="10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Though not always required, Divorce Decrees, Marriage Licenses, and Birth Certificates are always good to submit with the compensation or pension claim.</a:t>
            </a:r>
          </a:p>
          <a:p>
            <a:endParaRPr lang="en-US" sz="10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Make sure you stress that they need to keep the VA informed of dependency changes. Nobody wants an overpayment.</a:t>
            </a:r>
          </a:p>
          <a:p>
            <a:pPr marL="0" indent="0">
              <a:buNone/>
            </a:pPr>
            <a:endParaRPr lang="en-US" sz="10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If already in receipt of benefits, it is usually easier for the veteran to notify the VA of changes using eBenefits.</a:t>
            </a:r>
          </a:p>
        </p:txBody>
      </p:sp>
      <p:sp>
        <p:nvSpPr>
          <p:cNvPr id="2" name="Slide Number Placeholder 1"/>
          <p:cNvSpPr>
            <a:spLocks noGrp="1"/>
          </p:cNvSpPr>
          <p:nvPr>
            <p:ph type="sldNum" sz="quarter" idx="12"/>
          </p:nvPr>
        </p:nvSpPr>
        <p:spPr/>
        <p:txBody>
          <a:bodyPr/>
          <a:lstStyle/>
          <a:p>
            <a:fld id="{D57F1E4F-1CFF-5643-939E-217C01CDF565}" type="slidenum">
              <a:rPr lang="en-US" smtClean="0"/>
              <a:pPr/>
              <a:t>34</a:t>
            </a:fld>
            <a:endParaRPr lang="en-US" dirty="0"/>
          </a:p>
        </p:txBody>
      </p:sp>
      <p:sp>
        <p:nvSpPr>
          <p:cNvPr id="5" name="Title 1"/>
          <p:cNvSpPr>
            <a:spLocks noGrp="1"/>
          </p:cNvSpPr>
          <p:nvPr>
            <p:ph type="title"/>
          </p:nvPr>
        </p:nvSpPr>
        <p:spPr>
          <a:xfrm>
            <a:off x="163286" y="154768"/>
            <a:ext cx="8229600" cy="856492"/>
          </a:xfrm>
        </p:spPr>
        <p:txBody>
          <a:bodyPr>
            <a:normAutofit/>
          </a:bodyPr>
          <a:lstStyle/>
          <a:p>
            <a:r>
              <a:rPr lang="en-US" sz="3600" dirty="0">
                <a:latin typeface="Times New Roman" panose="02020603050405020304" pitchFamily="18" charset="0"/>
                <a:cs typeface="Times New Roman" panose="02020603050405020304" pitchFamily="18" charset="0"/>
              </a:rPr>
              <a:t>FINAL THOUGHTS</a:t>
            </a:r>
          </a:p>
        </p:txBody>
      </p:sp>
    </p:spTree>
    <p:extLst>
      <p:ext uri="{BB962C8B-B14F-4D97-AF65-F5344CB8AC3E}">
        <p14:creationId xmlns:p14="http://schemas.microsoft.com/office/powerpoint/2010/main" val="15004370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5A3D53-ED90-439F-9C37-32E7F1BF2B30}"/>
              </a:ext>
            </a:extLst>
          </p:cNvPr>
          <p:cNvSpPr txBox="1"/>
          <p:nvPr/>
        </p:nvSpPr>
        <p:spPr>
          <a:xfrm>
            <a:off x="3951515" y="2450827"/>
            <a:ext cx="6094324" cy="2343206"/>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If you have any questions regarding this topic, please email them to the DSO Helpdesk at </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hlinkClick r:id="rId3"/>
              </a:rPr>
              <a:t>DSOHelpdesk@vfw.org</a:t>
            </a: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Times New Roman" panose="02020603050405020304" pitchFamily="18" charset="0"/>
              </a:rPr>
              <a:t>When sending a question, please title your email as: Virtual Basic Training Question</a:t>
            </a:r>
          </a:p>
        </p:txBody>
      </p:sp>
    </p:spTree>
    <p:extLst>
      <p:ext uri="{BB962C8B-B14F-4D97-AF65-F5344CB8AC3E}">
        <p14:creationId xmlns:p14="http://schemas.microsoft.com/office/powerpoint/2010/main" val="2211340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25027" y="1348991"/>
            <a:ext cx="10537371" cy="4346303"/>
          </a:xfrm>
        </p:spPr>
        <p:txBody>
          <a:bodyPr>
            <a:noAutofit/>
          </a:bodyPr>
          <a:lstStyle/>
          <a:p>
            <a:r>
              <a:rPr lang="en-US" sz="2800" b="1" dirty="0">
                <a:latin typeface="Times New Roman" panose="02020603050405020304" pitchFamily="18" charset="0"/>
                <a:cs typeface="Times New Roman" panose="02020603050405020304" pitchFamily="18" charset="0"/>
              </a:rPr>
              <a:t>Spouse:  </a:t>
            </a:r>
            <a:r>
              <a:rPr lang="en-US" sz="2800" dirty="0">
                <a:latin typeface="Times New Roman" panose="02020603050405020304" pitchFamily="18" charset="0"/>
                <a:cs typeface="Times New Roman" panose="02020603050405020304" pitchFamily="18" charset="0"/>
              </a:rPr>
              <a:t>Person married to the veteran through a recognized legal or religious ceremony. Common law marriages are recognized if they were valid under the law at the time of the marriage.</a:t>
            </a:r>
          </a:p>
          <a:p>
            <a:endParaRPr lang="en-US" sz="1000" dirty="0">
              <a:latin typeface="Times New Roman" panose="02020603050405020304" pitchFamily="18" charset="0"/>
              <a:cs typeface="Times New Roman" panose="02020603050405020304" pitchFamily="18" charset="0"/>
            </a:endParaRPr>
          </a:p>
          <a:p>
            <a:r>
              <a:rPr lang="en-US" sz="2800" b="1" dirty="0">
                <a:solidFill>
                  <a:srgbClr val="991A1E"/>
                </a:solidFill>
                <a:latin typeface="Times New Roman" panose="02020603050405020304" pitchFamily="18" charset="0"/>
                <a:cs typeface="Times New Roman" panose="02020603050405020304" pitchFamily="18" charset="0"/>
              </a:rPr>
              <a:t>38 CFR 3.1(j) </a:t>
            </a:r>
            <a:r>
              <a:rPr lang="en-US" sz="2800" dirty="0">
                <a:latin typeface="Times New Roman" panose="02020603050405020304" pitchFamily="18" charset="0"/>
                <a:cs typeface="Times New Roman" panose="02020603050405020304" pitchFamily="18" charset="0"/>
              </a:rPr>
              <a:t>defines marriage as a marriage valid under the law of the place where the parties resided at the time of marriage, or the law of the place where the parties resided when the right to benefits accrued. </a:t>
            </a:r>
          </a:p>
          <a:p>
            <a:endParaRPr lang="en-US" sz="10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If a legal marriage cannot be established, then the spouse cannot be recognized as a dependent for a living veteran. However, for survivor benefits there is a process to “deem the marriage valid” in certain cases.</a:t>
            </a: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
        <p:nvSpPr>
          <p:cNvPr id="2" name="Title 1"/>
          <p:cNvSpPr>
            <a:spLocks noGrp="1"/>
          </p:cNvSpPr>
          <p:nvPr>
            <p:ph type="title"/>
          </p:nvPr>
        </p:nvSpPr>
        <p:spPr>
          <a:xfrm>
            <a:off x="133350" y="221513"/>
            <a:ext cx="8229600" cy="716302"/>
          </a:xfrm>
        </p:spPr>
        <p:txBody>
          <a:bodyPr>
            <a:normAutofit/>
          </a:bodyPr>
          <a:lstStyle/>
          <a:p>
            <a:r>
              <a:rPr lang="en-US" sz="3600" dirty="0">
                <a:latin typeface="Times New Roman" panose="02020603050405020304" pitchFamily="18" charset="0"/>
                <a:cs typeface="Times New Roman" panose="02020603050405020304" pitchFamily="18" charset="0"/>
              </a:rPr>
              <a:t>WHO CAN BE A DEPENDENT?</a:t>
            </a:r>
          </a:p>
        </p:txBody>
      </p:sp>
    </p:spTree>
    <p:extLst>
      <p:ext uri="{BB962C8B-B14F-4D97-AF65-F5344CB8AC3E}">
        <p14:creationId xmlns:p14="http://schemas.microsoft.com/office/powerpoint/2010/main" val="2715424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13243"/>
            <a:ext cx="10515600" cy="4250551"/>
          </a:xfrm>
        </p:spPr>
        <p:txBody>
          <a:bodyPr>
            <a:normAutofit/>
          </a:bodyPr>
          <a:lstStyle/>
          <a:p>
            <a:endParaRPr lang="en-US" b="1" dirty="0"/>
          </a:p>
          <a:p>
            <a:r>
              <a:rPr lang="en-US" sz="2800" b="1" dirty="0">
                <a:latin typeface="Times New Roman" panose="02020603050405020304" pitchFamily="18" charset="0"/>
                <a:cs typeface="Times New Roman" panose="02020603050405020304" pitchFamily="18" charset="0"/>
              </a:rPr>
              <a:t>Child:  </a:t>
            </a:r>
            <a:r>
              <a:rPr lang="en-US" sz="2800" b="1" dirty="0">
                <a:solidFill>
                  <a:srgbClr val="991A1E"/>
                </a:solidFill>
                <a:latin typeface="Times New Roman" panose="02020603050405020304" pitchFamily="18" charset="0"/>
                <a:cs typeface="Times New Roman" panose="02020603050405020304" pitchFamily="18" charset="0"/>
              </a:rPr>
              <a:t>38 CFR 3.57 </a:t>
            </a:r>
            <a:r>
              <a:rPr lang="en-US" sz="2800" dirty="0">
                <a:latin typeface="Times New Roman" panose="02020603050405020304" pitchFamily="18" charset="0"/>
                <a:cs typeface="Times New Roman" panose="02020603050405020304" pitchFamily="18" charset="0"/>
              </a:rPr>
              <a:t>defines a “child” of the veteran as an unmarried person under the age of 18 who is a legitimate child, a child legally adopted before the age of 18 years, an unmarried stepchild who acquired that status before the age of 18 years and who is a member of the veteran's household or was a member of the veteran's household at the time of the veteran's death, or an unmarried illegitimate child.  </a:t>
            </a:r>
          </a:p>
        </p:txBody>
      </p:sp>
      <p:sp>
        <p:nvSpPr>
          <p:cNvPr id="2" name="Slide Number Placeholder 1"/>
          <p:cNvSpPr>
            <a:spLocks noGrp="1"/>
          </p:cNvSpPr>
          <p:nvPr>
            <p:ph type="sldNum" sz="quarter" idx="12"/>
          </p:nvPr>
        </p:nvSpPr>
        <p:spPr/>
        <p:txBody>
          <a:bodyPr/>
          <a:lstStyle/>
          <a:p>
            <a:fld id="{D57F1E4F-1CFF-5643-939E-217C01CDF565}" type="slidenum">
              <a:rPr lang="en-US" smtClean="0"/>
              <a:pPr/>
              <a:t>5</a:t>
            </a:fld>
            <a:endParaRPr lang="en-US" dirty="0"/>
          </a:p>
        </p:txBody>
      </p:sp>
      <p:sp>
        <p:nvSpPr>
          <p:cNvPr id="4" name="Title 1"/>
          <p:cNvSpPr>
            <a:spLocks noGrp="1"/>
          </p:cNvSpPr>
          <p:nvPr>
            <p:ph type="title"/>
          </p:nvPr>
        </p:nvSpPr>
        <p:spPr>
          <a:xfrm>
            <a:off x="122464" y="267370"/>
            <a:ext cx="8229600" cy="716302"/>
          </a:xfrm>
        </p:spPr>
        <p:txBody>
          <a:bodyPr>
            <a:normAutofit/>
          </a:bodyPr>
          <a:lstStyle/>
          <a:p>
            <a:r>
              <a:rPr lang="en-US" sz="3600" dirty="0">
                <a:latin typeface="Times New Roman" panose="02020603050405020304" pitchFamily="18" charset="0"/>
                <a:cs typeface="Times New Roman" panose="02020603050405020304" pitchFamily="18" charset="0"/>
              </a:rPr>
              <a:t>WHO CAN BE A DEPENDENT?</a:t>
            </a:r>
          </a:p>
        </p:txBody>
      </p:sp>
    </p:spTree>
    <p:extLst>
      <p:ext uri="{BB962C8B-B14F-4D97-AF65-F5344CB8AC3E}">
        <p14:creationId xmlns:p14="http://schemas.microsoft.com/office/powerpoint/2010/main" val="311321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31090"/>
            <a:ext cx="10439400" cy="5207827"/>
          </a:xfrm>
        </p:spPr>
        <p:txBody>
          <a:bodyPr>
            <a:noAutofit/>
          </a:bodyPr>
          <a:lstStyle/>
          <a:p>
            <a:endParaRPr lang="en-US" sz="2800" b="1" dirty="0">
              <a:latin typeface="Times New Roman" panose="02020603050405020304" pitchFamily="18" charset="0"/>
              <a:cs typeface="Times New Roman" panose="02020603050405020304" pitchFamily="18" charset="0"/>
            </a:endParaRPr>
          </a:p>
          <a:p>
            <a:r>
              <a:rPr lang="en-US" sz="2800" b="1" dirty="0">
                <a:latin typeface="Times New Roman" panose="02020603050405020304" pitchFamily="18" charset="0"/>
                <a:cs typeface="Times New Roman" panose="02020603050405020304" pitchFamily="18" charset="0"/>
              </a:rPr>
              <a:t>School Age Child</a:t>
            </a:r>
            <a:r>
              <a:rPr lang="en-US" sz="2800" dirty="0">
                <a:latin typeface="Times New Roman" panose="02020603050405020304" pitchFamily="18" charset="0"/>
                <a:cs typeface="Times New Roman" panose="02020603050405020304" pitchFamily="18" charset="0"/>
              </a:rPr>
              <a:t>: a child of a veteran who is between the ages of 18-22, unmarried and attending school full time. Verification of school attendance must be sent to VA using the </a:t>
            </a:r>
            <a:r>
              <a:rPr lang="en-US" sz="2800" b="1" dirty="0">
                <a:latin typeface="Times New Roman" panose="02020603050405020304" pitchFamily="18" charset="0"/>
                <a:cs typeface="Times New Roman" panose="02020603050405020304" pitchFamily="18" charset="0"/>
              </a:rPr>
              <a:t>VA Form 21-674 </a:t>
            </a:r>
            <a:r>
              <a:rPr lang="en-US" sz="2800" b="1" i="1" dirty="0">
                <a:latin typeface="Times New Roman" panose="02020603050405020304" pitchFamily="18" charset="0"/>
                <a:cs typeface="Times New Roman" panose="02020603050405020304" pitchFamily="18" charset="0"/>
              </a:rPr>
              <a:t>“Request For Approval Of School Attendance”.</a:t>
            </a:r>
          </a:p>
          <a:p>
            <a:pPr marL="0" indent="0">
              <a:buNone/>
            </a:pPr>
            <a:endParaRPr lang="en-US" sz="2800" i="1" dirty="0">
              <a:latin typeface="Times New Roman" panose="02020603050405020304" pitchFamily="18" charset="0"/>
              <a:cs typeface="Times New Roman" panose="02020603050405020304" pitchFamily="18" charset="0"/>
            </a:endParaRPr>
          </a:p>
          <a:p>
            <a:r>
              <a:rPr lang="en-US" sz="2800" i="1" dirty="0">
                <a:latin typeface="Times New Roman" panose="02020603050405020304" pitchFamily="18" charset="0"/>
                <a:cs typeface="Times New Roman" panose="02020603050405020304" pitchFamily="18" charset="0"/>
              </a:rPr>
              <a:t>*Note that if a veteran is rated 100% P&amp;T, the child may be eligible for Dependents Education Assistance (DEA) benefits (discussed later). Only DEA or dependent benefits may be received, </a:t>
            </a:r>
            <a:r>
              <a:rPr lang="en-US" sz="2800" b="1" i="1" dirty="0">
                <a:latin typeface="Times New Roman" panose="02020603050405020304" pitchFamily="18" charset="0"/>
                <a:cs typeface="Times New Roman" panose="02020603050405020304" pitchFamily="18" charset="0"/>
              </a:rPr>
              <a:t>not both</a:t>
            </a:r>
            <a:r>
              <a:rPr lang="en-US" sz="2800" i="1" dirty="0">
                <a:latin typeface="Times New Roman" panose="02020603050405020304" pitchFamily="18" charset="0"/>
                <a:cs typeface="Times New Roman" panose="02020603050405020304" pitchFamily="18" charset="0"/>
              </a:rPr>
              <a:t>, so be sure the veteran is aware of any DEA application, or the veteran may end up owing a debt to VA.  </a:t>
            </a:r>
            <a:endParaRPr lang="en-US" sz="28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6</a:t>
            </a:fld>
            <a:endParaRPr lang="en-US" dirty="0"/>
          </a:p>
        </p:txBody>
      </p:sp>
      <p:sp>
        <p:nvSpPr>
          <p:cNvPr id="5" name="Title 1"/>
          <p:cNvSpPr>
            <a:spLocks noGrp="1"/>
          </p:cNvSpPr>
          <p:nvPr>
            <p:ph type="title"/>
          </p:nvPr>
        </p:nvSpPr>
        <p:spPr>
          <a:xfrm>
            <a:off x="119743" y="295955"/>
            <a:ext cx="8229600" cy="716302"/>
          </a:xfrm>
        </p:spPr>
        <p:txBody>
          <a:bodyPr>
            <a:normAutofit/>
          </a:bodyPr>
          <a:lstStyle/>
          <a:p>
            <a:r>
              <a:rPr lang="en-US" sz="3600" dirty="0">
                <a:latin typeface="Times New Roman" panose="02020603050405020304" pitchFamily="18" charset="0"/>
                <a:cs typeface="Times New Roman" panose="02020603050405020304" pitchFamily="18" charset="0"/>
              </a:rPr>
              <a:t>WHO CAN BE A DEPENDENT?</a:t>
            </a:r>
          </a:p>
        </p:txBody>
      </p:sp>
    </p:spTree>
    <p:extLst>
      <p:ext uri="{BB962C8B-B14F-4D97-AF65-F5344CB8AC3E}">
        <p14:creationId xmlns:p14="http://schemas.microsoft.com/office/powerpoint/2010/main" val="1986702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b="1" dirty="0">
                <a:latin typeface="Times New Roman" panose="02020603050405020304" pitchFamily="18" charset="0"/>
                <a:cs typeface="Times New Roman" panose="02020603050405020304" pitchFamily="18" charset="0"/>
              </a:rPr>
              <a:t>Helpless Child: </a:t>
            </a:r>
            <a:r>
              <a:rPr lang="en-US" sz="2800" dirty="0">
                <a:latin typeface="Times New Roman" panose="02020603050405020304" pitchFamily="18" charset="0"/>
                <a:cs typeface="Times New Roman" panose="02020603050405020304" pitchFamily="18" charset="0"/>
              </a:rPr>
              <a:t>a child of a veteran who is over the age of 18 and who, prior to reaching the age of 18, is found to be permanently incapable of self-support because of physical or mental disability and is unmarried. Medical evidence is required to add a helpless child to an award. The child can be added to the award regardless of age as long as the medical evidence shows that the child was deemed helpless prior to the age of 18.</a:t>
            </a:r>
          </a:p>
          <a:p>
            <a:endParaRPr lang="en-US" sz="7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Grand-children may </a:t>
            </a:r>
            <a:r>
              <a:rPr lang="en-US" sz="2800" b="1" u="sng" dirty="0">
                <a:latin typeface="Times New Roman" panose="02020603050405020304" pitchFamily="18" charset="0"/>
                <a:cs typeface="Times New Roman" panose="02020603050405020304" pitchFamily="18" charset="0"/>
              </a:rPr>
              <a:t>NOT</a:t>
            </a:r>
            <a:r>
              <a:rPr lang="en-US" sz="2800" dirty="0">
                <a:latin typeface="Times New Roman" panose="02020603050405020304" pitchFamily="18" charset="0"/>
                <a:cs typeface="Times New Roman" panose="02020603050405020304" pitchFamily="18" charset="0"/>
              </a:rPr>
              <a:t> be recognized as dependents unless formally adopted by the veteran or surviving spouse, even if they are living with and totally dependent upon the veteran for support. They may be recognized if the veteran has custody pending final adoption, but must have court documents showing that arrangement.</a:t>
            </a:r>
          </a:p>
          <a:p>
            <a:endParaRPr lang="en-US" dirty="0"/>
          </a:p>
        </p:txBody>
      </p:sp>
      <p:sp>
        <p:nvSpPr>
          <p:cNvPr id="2" name="Slide Number Placeholder 1"/>
          <p:cNvSpPr>
            <a:spLocks noGrp="1"/>
          </p:cNvSpPr>
          <p:nvPr>
            <p:ph type="sldNum" sz="quarter" idx="12"/>
          </p:nvPr>
        </p:nvSpPr>
        <p:spPr/>
        <p:txBody>
          <a:bodyPr/>
          <a:lstStyle/>
          <a:p>
            <a:fld id="{D57F1E4F-1CFF-5643-939E-217C01CDF565}" type="slidenum">
              <a:rPr lang="en-US" smtClean="0"/>
              <a:pPr/>
              <a:t>7</a:t>
            </a:fld>
            <a:endParaRPr lang="en-US" dirty="0"/>
          </a:p>
        </p:txBody>
      </p:sp>
      <p:sp>
        <p:nvSpPr>
          <p:cNvPr id="5" name="Title 1"/>
          <p:cNvSpPr>
            <a:spLocks noGrp="1"/>
          </p:cNvSpPr>
          <p:nvPr>
            <p:ph type="title"/>
          </p:nvPr>
        </p:nvSpPr>
        <p:spPr>
          <a:xfrm>
            <a:off x="130628" y="184082"/>
            <a:ext cx="8229600" cy="716302"/>
          </a:xfrm>
        </p:spPr>
        <p:txBody>
          <a:bodyPr>
            <a:normAutofit/>
          </a:bodyPr>
          <a:lstStyle/>
          <a:p>
            <a:r>
              <a:rPr lang="en-US" sz="3600" dirty="0">
                <a:latin typeface="Times New Roman" panose="02020603050405020304" pitchFamily="18" charset="0"/>
                <a:cs typeface="Times New Roman" panose="02020603050405020304" pitchFamily="18" charset="0"/>
              </a:rPr>
              <a:t>WHO CAN BE A DEPENDENT?</a:t>
            </a:r>
          </a:p>
        </p:txBody>
      </p:sp>
    </p:spTree>
    <p:extLst>
      <p:ext uri="{BB962C8B-B14F-4D97-AF65-F5344CB8AC3E}">
        <p14:creationId xmlns:p14="http://schemas.microsoft.com/office/powerpoint/2010/main" val="687648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3771" y="1497330"/>
            <a:ext cx="10570029" cy="4958023"/>
          </a:xfrm>
        </p:spPr>
        <p:txBody>
          <a:bodyPr>
            <a:normAutofit/>
          </a:bodyPr>
          <a:lstStyle/>
          <a:p>
            <a:r>
              <a:rPr lang="en-US" sz="2800" b="1" dirty="0">
                <a:latin typeface="Times New Roman" panose="02020603050405020304" pitchFamily="18" charset="0"/>
                <a:cs typeface="Times New Roman" panose="02020603050405020304" pitchFamily="18" charset="0"/>
              </a:rPr>
              <a:t>Parent(s):  </a:t>
            </a:r>
            <a:r>
              <a:rPr lang="en-US" sz="2800" b="1" dirty="0">
                <a:solidFill>
                  <a:srgbClr val="991A1E"/>
                </a:solidFill>
                <a:latin typeface="Times New Roman" panose="02020603050405020304" pitchFamily="18" charset="0"/>
                <a:cs typeface="Times New Roman" panose="02020603050405020304" pitchFamily="18" charset="0"/>
              </a:rPr>
              <a:t>38 CFR 3.59</a:t>
            </a:r>
            <a:r>
              <a:rPr lang="en-US" sz="2800" dirty="0">
                <a:solidFill>
                  <a:srgbClr val="991A1E"/>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defines "parent" as a natural mother or father (including the mother of an illegitimate child or the father of an illegitimate child if the usual family relationship existed), mother or father through adoption, or a person who for a period of not less than 1 year stood in the relationship of a parent to a veteran at any time before his or her entry into active service. </a:t>
            </a:r>
          </a:p>
          <a:p>
            <a:endParaRPr lang="en-US" sz="800" dirty="0">
              <a:latin typeface="Times New Roman" panose="02020603050405020304" pitchFamily="18" charset="0"/>
              <a:cs typeface="Times New Roman" panose="02020603050405020304" pitchFamily="18" charset="0"/>
            </a:endParaRPr>
          </a:p>
          <a:p>
            <a:pPr marL="573088" defTabSz="893763">
              <a:tabLst>
                <a:tab pos="9545638" algn="l"/>
              </a:tabLst>
            </a:pPr>
            <a:r>
              <a:rPr lang="en-US" sz="2800" dirty="0">
                <a:latin typeface="Times New Roman" panose="02020603050405020304" pitchFamily="18" charset="0"/>
                <a:cs typeface="Times New Roman" panose="02020603050405020304" pitchFamily="18" charset="0"/>
              </a:rPr>
              <a:t>This definition is only for purposes of adding a dependent parent to a veteran’s award</a:t>
            </a:r>
          </a:p>
          <a:p>
            <a:pPr marL="573088" defTabSz="893763">
              <a:tabLst>
                <a:tab pos="9545638" algn="l"/>
              </a:tabLst>
            </a:pPr>
            <a:r>
              <a:rPr lang="en-US" sz="2800" dirty="0">
                <a:latin typeface="Times New Roman" panose="02020603050405020304" pitchFamily="18" charset="0"/>
                <a:cs typeface="Times New Roman" panose="02020603050405020304" pitchFamily="18" charset="0"/>
              </a:rPr>
              <a:t>It is important to note that only one of each parental line (father and mother) can be recognized in any one case.</a:t>
            </a:r>
          </a:p>
          <a:p>
            <a:endParaRPr lang="en-US" sz="2400"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fld id="{D57F1E4F-1CFF-5643-939E-217C01CDF565}" type="slidenum">
              <a:rPr lang="en-US" smtClean="0"/>
              <a:pPr/>
              <a:t>8</a:t>
            </a:fld>
            <a:endParaRPr lang="en-US" dirty="0"/>
          </a:p>
        </p:txBody>
      </p:sp>
      <p:sp>
        <p:nvSpPr>
          <p:cNvPr id="5" name="Title 1"/>
          <p:cNvSpPr>
            <a:spLocks noGrp="1"/>
          </p:cNvSpPr>
          <p:nvPr>
            <p:ph type="title"/>
          </p:nvPr>
        </p:nvSpPr>
        <p:spPr>
          <a:xfrm>
            <a:off x="97972" y="229219"/>
            <a:ext cx="8229600" cy="716302"/>
          </a:xfrm>
        </p:spPr>
        <p:txBody>
          <a:bodyPr>
            <a:normAutofit/>
          </a:bodyPr>
          <a:lstStyle/>
          <a:p>
            <a:r>
              <a:rPr lang="en-US" sz="3600" dirty="0">
                <a:latin typeface="Times New Roman" panose="02020603050405020304" pitchFamily="18" charset="0"/>
                <a:cs typeface="Times New Roman" panose="02020603050405020304" pitchFamily="18" charset="0"/>
              </a:rPr>
              <a:t>WHO CAN BE A DEPENDENT?</a:t>
            </a:r>
          </a:p>
        </p:txBody>
      </p:sp>
    </p:spTree>
    <p:extLst>
      <p:ext uri="{BB962C8B-B14F-4D97-AF65-F5344CB8AC3E}">
        <p14:creationId xmlns:p14="http://schemas.microsoft.com/office/powerpoint/2010/main" val="190944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2661" y="1835499"/>
            <a:ext cx="10046677" cy="4074429"/>
          </a:xfrm>
        </p:spPr>
        <p:txBody>
          <a:bodyPr>
            <a:normAutofit/>
          </a:bodyPr>
          <a:lstStyle/>
          <a:p>
            <a:r>
              <a:rPr lang="en-US" sz="2800" dirty="0">
                <a:latin typeface="Times New Roman" panose="02020603050405020304" pitchFamily="18" charset="0"/>
                <a:cs typeface="Times New Roman" panose="02020603050405020304" pitchFamily="18" charset="0"/>
              </a:rPr>
              <a:t>In order for dependents to be a factor in compensation cases, the veteran must have a combined service connected evaluation of at least 30%.  </a:t>
            </a:r>
            <a:r>
              <a:rPr lang="en-US" sz="2800" b="1" dirty="0">
                <a:solidFill>
                  <a:srgbClr val="991A1E"/>
                </a:solidFill>
                <a:latin typeface="Times New Roman" panose="02020603050405020304" pitchFamily="18" charset="0"/>
                <a:cs typeface="Times New Roman" panose="02020603050405020304" pitchFamily="18" charset="0"/>
              </a:rPr>
              <a:t>38 CFR 3.4(b)(2)</a:t>
            </a:r>
            <a:r>
              <a:rPr lang="en-US" sz="2800" dirty="0">
                <a:latin typeface="Times New Roman" panose="02020603050405020304" pitchFamily="18" charset="0"/>
                <a:cs typeface="Times New Roman" panose="02020603050405020304" pitchFamily="18" charset="0"/>
              </a:rPr>
              <a:t>.</a:t>
            </a:r>
          </a:p>
          <a:p>
            <a:pPr marL="0" indent="0">
              <a:buNone/>
            </a:pPr>
            <a:endParaRPr lang="en-US" sz="105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Veterans rated at less than 30% are not entitled to additional benefits for dependents, unless in receipt of pension.</a:t>
            </a: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
        <p:nvSpPr>
          <p:cNvPr id="2" name="Title 1"/>
          <p:cNvSpPr>
            <a:spLocks noGrp="1"/>
          </p:cNvSpPr>
          <p:nvPr>
            <p:ph type="title"/>
          </p:nvPr>
        </p:nvSpPr>
        <p:spPr>
          <a:xfrm>
            <a:off x="144168" y="90005"/>
            <a:ext cx="8771231" cy="1143000"/>
          </a:xfrm>
        </p:spPr>
        <p:txBody>
          <a:bodyPr>
            <a:normAutofit/>
          </a:bodyPr>
          <a:lstStyle/>
          <a:p>
            <a:r>
              <a:rPr lang="en-US" sz="3600" dirty="0">
                <a:latin typeface="Times New Roman" panose="02020603050405020304" pitchFamily="18" charset="0"/>
                <a:cs typeface="Times New Roman" panose="02020603050405020304" pitchFamily="18" charset="0"/>
              </a:rPr>
              <a:t>DEPENDENCY AND COMPENSATION BENEFITS </a:t>
            </a:r>
          </a:p>
        </p:txBody>
      </p:sp>
    </p:spTree>
    <p:extLst>
      <p:ext uri="{BB962C8B-B14F-4D97-AF65-F5344CB8AC3E}">
        <p14:creationId xmlns:p14="http://schemas.microsoft.com/office/powerpoint/2010/main" val="2624565662"/>
      </p:ext>
    </p:extLst>
  </p:cSld>
  <p:clrMapOvr>
    <a:masterClrMapping/>
  </p:clrMapOvr>
</p:sld>
</file>

<file path=ppt/theme/theme1.xml><?xml version="1.0" encoding="utf-8"?>
<a:theme xmlns:a="http://schemas.openxmlformats.org/drawingml/2006/main" name="VFW">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VFW" id="{00125756-E3B0-4BE5-BF95-B3AACD0B94DD}" vid="{C841D54D-3AF6-4723-9ADF-A0B703C56288}"/>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VFW</Template>
  <TotalTime>1668</TotalTime>
  <Words>3707</Words>
  <Application>Microsoft Office PowerPoint</Application>
  <PresentationFormat>Widescreen</PresentationFormat>
  <Paragraphs>318</Paragraphs>
  <Slides>35</Slides>
  <Notes>23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35</vt:i4>
      </vt:variant>
    </vt:vector>
  </HeadingPairs>
  <TitlesOfParts>
    <vt:vector size="43" baseType="lpstr">
      <vt:lpstr>Arial</vt:lpstr>
      <vt:lpstr>Calibri</vt:lpstr>
      <vt:lpstr>Calibri Light</vt:lpstr>
      <vt:lpstr>Tahoma</vt:lpstr>
      <vt:lpstr>Times New Roman</vt:lpstr>
      <vt:lpstr>VFW</vt:lpstr>
      <vt:lpstr>NEW LOGO</vt:lpstr>
      <vt:lpstr>Custom Design</vt:lpstr>
      <vt:lpstr>DEPENDENCY  </vt:lpstr>
      <vt:lpstr>TOPICS OF DISCUSSION</vt:lpstr>
      <vt:lpstr>WHY WE ADD DEPENDENTS</vt:lpstr>
      <vt:lpstr>WHO CAN BE A DEPENDENT?</vt:lpstr>
      <vt:lpstr>WHO CAN BE A DEPENDENT?</vt:lpstr>
      <vt:lpstr>WHO CAN BE A DEPENDENT?</vt:lpstr>
      <vt:lpstr>WHO CAN BE A DEPENDENT?</vt:lpstr>
      <vt:lpstr>WHO CAN BE A DEPENDENT?</vt:lpstr>
      <vt:lpstr>DEPENDENCY AND COMPENSATION BENEFITS </vt:lpstr>
      <vt:lpstr>DEPENDENCY AND COMPENSATION BENEFITS </vt:lpstr>
      <vt:lpstr>DEPENDENCY AND COMPENSATION BENEFITS </vt:lpstr>
      <vt:lpstr>DEPENDENCY AND PENSION BENEFITS </vt:lpstr>
      <vt:lpstr>DEPENDENCY AND PENSION BENEFITS </vt:lpstr>
      <vt:lpstr>DEPENDENCY EFFECTIVE DATES</vt:lpstr>
      <vt:lpstr>DEPENDENCY EFFECTIVE DATES</vt:lpstr>
      <vt:lpstr>LOSS OF A DEPENDENT</vt:lpstr>
      <vt:lpstr>LOSS OF A DEPENDENT</vt:lpstr>
      <vt:lpstr>APPORTIONMENTS</vt:lpstr>
      <vt:lpstr>APPORTIONMENTS</vt:lpstr>
      <vt:lpstr>EVIDENCE THAT MAY BE REQUIRED</vt:lpstr>
      <vt:lpstr>EVIDENCE THAT MAY BE REQUIRED</vt:lpstr>
      <vt:lpstr>EVIDENCE THAT MAY BE REQUIRED</vt:lpstr>
      <vt:lpstr>EVIDENCE THAT MAY BE REQUIRED</vt:lpstr>
      <vt:lpstr>EVIDENCE THAT MAY BE REQUIRED</vt:lpstr>
      <vt:lpstr>EVIDENCE THAT MAY BE REQUIRED</vt:lpstr>
      <vt:lpstr>THE SERVICE OFFICER’S ROLE IN DEPENDENCY CLAIMS</vt:lpstr>
      <vt:lpstr>HOW TO ADD DEPENDENTS TO A CLAIM</vt:lpstr>
      <vt:lpstr>COMPLETING THE 686c</vt:lpstr>
      <vt:lpstr>COMPLETING THE 686c</vt:lpstr>
      <vt:lpstr>PERIODIC REVIEWS</vt:lpstr>
      <vt:lpstr>“DERIVED” DEPENDENT BENEFITS</vt:lpstr>
      <vt:lpstr>INDEPENDENT DEPENDENT BENEFITS</vt:lpstr>
      <vt:lpstr>INDEPENDENT DEPENDENT BENEFITS</vt:lpstr>
      <vt:lpstr>FINAL THOUGHTS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Dependency</dc:title>
  <dc:creator>Christopher Macinkowicz</dc:creator>
  <cp:lastModifiedBy>Christopher Macinkowicz</cp:lastModifiedBy>
  <cp:revision>124</cp:revision>
  <cp:lastPrinted>2019-08-26T18:38:06Z</cp:lastPrinted>
  <dcterms:created xsi:type="dcterms:W3CDTF">2015-06-05T17:09:27Z</dcterms:created>
  <dcterms:modified xsi:type="dcterms:W3CDTF">2021-12-20T15:08:48Z</dcterms:modified>
</cp:coreProperties>
</file>