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77" r:id="rId2"/>
  </p:sldMasterIdLst>
  <p:notesMasterIdLst>
    <p:notesMasterId r:id="rId37"/>
  </p:notesMasterIdLst>
  <p:handoutMasterIdLst>
    <p:handoutMasterId r:id="rId38"/>
  </p:handoutMasterIdLst>
  <p:sldIdLst>
    <p:sldId id="256" r:id="rId3"/>
    <p:sldId id="257" r:id="rId4"/>
    <p:sldId id="262" r:id="rId5"/>
    <p:sldId id="292" r:id="rId6"/>
    <p:sldId id="261" r:id="rId7"/>
    <p:sldId id="295" r:id="rId8"/>
    <p:sldId id="296" r:id="rId9"/>
    <p:sldId id="263" r:id="rId10"/>
    <p:sldId id="265" r:id="rId11"/>
    <p:sldId id="277" r:id="rId12"/>
    <p:sldId id="264" r:id="rId13"/>
    <p:sldId id="293" r:id="rId14"/>
    <p:sldId id="268" r:id="rId15"/>
    <p:sldId id="278" r:id="rId16"/>
    <p:sldId id="294" r:id="rId17"/>
    <p:sldId id="279" r:id="rId18"/>
    <p:sldId id="298" r:id="rId19"/>
    <p:sldId id="272" r:id="rId20"/>
    <p:sldId id="269" r:id="rId21"/>
    <p:sldId id="281" r:id="rId22"/>
    <p:sldId id="280" r:id="rId23"/>
    <p:sldId id="284" r:id="rId24"/>
    <p:sldId id="290" r:id="rId25"/>
    <p:sldId id="299" r:id="rId26"/>
    <p:sldId id="283" r:id="rId27"/>
    <p:sldId id="282" r:id="rId28"/>
    <p:sldId id="300" r:id="rId29"/>
    <p:sldId id="285" r:id="rId30"/>
    <p:sldId id="288" r:id="rId31"/>
    <p:sldId id="276" r:id="rId32"/>
    <p:sldId id="270" r:id="rId33"/>
    <p:sldId id="271" r:id="rId34"/>
    <p:sldId id="275" r:id="rId35"/>
    <p:sldId id="317" r:id="rId36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5" clrIdx="0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6126" autoAdjust="0"/>
  </p:normalViewPr>
  <p:slideViewPr>
    <p:cSldViewPr snapToGrid="0">
      <p:cViewPr varScale="1">
        <p:scale>
          <a:sx n="94" d="100"/>
          <a:sy n="94" d="100"/>
        </p:scale>
        <p:origin x="11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3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commentAuthors" Target="commentAuthor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967" cy="466913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Vargas– Effective Dates</a:t>
            </a:r>
          </a:p>
        </p:txBody>
      </p:sp>
      <p:sp>
        <p:nvSpPr>
          <p:cNvPr id="3" name="Header Placeholder 1"/>
          <p:cNvSpPr txBox="1">
            <a:spLocks/>
          </p:cNvSpPr>
          <p:nvPr/>
        </p:nvSpPr>
        <p:spPr>
          <a:xfrm>
            <a:off x="251999" y="8839012"/>
            <a:ext cx="3041967" cy="466913"/>
          </a:xfrm>
          <a:prstGeom prst="rect">
            <a:avLst/>
          </a:prstGeom>
        </p:spPr>
        <p:txBody>
          <a:bodyPr vert="horz" lIns="93279" tIns="46640" rIns="93279" bIns="46640" rtlCol="0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Vargas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Effective Dates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3"/>
          </p:nvPr>
        </p:nvSpPr>
        <p:spPr>
          <a:xfrm>
            <a:off x="3976334" y="8839015"/>
            <a:ext cx="3041967" cy="466912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6C316629-2887-440D-B6F6-AB4C4CEEEC29}" type="slidenum"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‹#›</a:t>
            </a:fld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23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967" cy="466913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4" y="0"/>
            <a:ext cx="3041967" cy="466913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10277961-B534-40EA-AF17-9DBC904DFD4F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84825" cy="3141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9" tIns="46640" rIns="93279" bIns="466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7"/>
            <a:ext cx="5615940" cy="3664207"/>
          </a:xfrm>
          <a:prstGeom prst="rect">
            <a:avLst/>
          </a:prstGeom>
        </p:spPr>
        <p:txBody>
          <a:bodyPr vert="horz" lIns="93279" tIns="46640" rIns="93279" bIns="4664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5"/>
            <a:ext cx="3041967" cy="466912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4" y="8839015"/>
            <a:ext cx="3041967" cy="466912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7E56DDB9-96E9-4287-9351-F4E9B775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19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17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after one year, general effective</a:t>
            </a:r>
            <a:r>
              <a:rPr lang="en-US" baseline="0" dirty="0"/>
              <a:t> date rule applies.  Date of claim.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21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Liberalizing</a:t>
            </a:r>
            <a:r>
              <a:rPr lang="en-US" baseline="0" dirty="0"/>
              <a:t> law – law must actually state that it is liberalizing, otherwise this rule doesn’t apply. </a:t>
            </a:r>
          </a:p>
          <a:p>
            <a:r>
              <a:rPr lang="en-US" baseline="0" dirty="0"/>
              <a:t>FDC program was to encourage veterans to submit fully developed claims.  Like ITF today.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745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Liberalizing</a:t>
            </a:r>
            <a:r>
              <a:rPr lang="en-US" baseline="0" dirty="0"/>
              <a:t> law – law must actually state that it is liberalizing, otherwise this rule doesn’t apply.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81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would you argue this? Retroactive payment/entitlement to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81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Manifestly changed outcome:</a:t>
            </a:r>
            <a:r>
              <a:rPr lang="en-US" baseline="0" dirty="0"/>
              <a:t> Could have changed at any time since decision, even if 100% now.  (Example: temporary total, increase at an earlier date)</a:t>
            </a:r>
          </a:p>
          <a:p>
            <a:r>
              <a:rPr lang="en-US" baseline="0" dirty="0"/>
              <a:t>For CUE, pretend you are a time traveler.  You must use CFR in existence at the time, evidence in existence at the time (not </a:t>
            </a:r>
            <a:r>
              <a:rPr lang="en-US" baseline="0" dirty="0" err="1"/>
              <a:t>eCFR</a:t>
            </a:r>
            <a:r>
              <a:rPr lang="en-US" baseline="0" dirty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9770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Manifestly changed outcome:</a:t>
            </a:r>
            <a:r>
              <a:rPr lang="en-US" baseline="0" dirty="0"/>
              <a:t> Could have changed at any time since decision, even if 100% now.  (Example: temporary total, increase at an earlier date)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113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Manifestly changed outcome:</a:t>
            </a:r>
            <a:r>
              <a:rPr lang="en-US" baseline="0" dirty="0"/>
              <a:t> Could have changed at any time since decision, even if 100% now.  (Example: temporary total, increase at an earlier date)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682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</a:t>
            </a:r>
            <a:r>
              <a:rPr lang="en-US" baseline="0" dirty="0"/>
              <a:t> is this important? Think back to 7 paths – file the claim even if it is not on presumptive list now, because if is added later, veteran will receive a much better effective date.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260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170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23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Date</a:t>
            </a:r>
            <a:r>
              <a:rPr lang="en-US" baseline="0" dirty="0"/>
              <a:t> contract is signed may be different from when it enters into force. Health insurance, Closing date on house, Gym membership, Paycheck,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717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Discussion:</a:t>
            </a:r>
            <a:r>
              <a:rPr lang="en-US" baseline="0" dirty="0"/>
              <a:t> If disability did not exist prior to claim, date of medical evidence.  Usually, there will be lay statements or medical evidence showing current disability/increased rating before the claim date. Exercise on medical evidence submission.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5987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0" dirty="0"/>
              <a:t>Supplemental</a:t>
            </a:r>
            <a:r>
              <a:rPr lang="en-US" i="0" baseline="0" dirty="0"/>
              <a:t> claim will probably not be the answer as it is based on evidence already in file – unless it was evidence identified, but VA failed to obtain.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386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50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 slide gives the answer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66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</a:t>
            </a:r>
            <a:r>
              <a:rPr lang="en-US" baseline="0" dirty="0"/>
              <a:t> comes from Omnibus Act: no longer partial months for payment purposes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4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77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Also: ancillary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161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Whichever is later</a:t>
            </a:r>
            <a:r>
              <a:rPr lang="en-US" baseline="0" dirty="0"/>
              <a:t> discussion: have you ever had a veteran ask why they can’t get benefits back to their diagnosis, 30 years before they filed claim?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47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3/24/15, standard claim form. Prior to that date, complete claim could be variety of submissions</a:t>
            </a:r>
            <a:r>
              <a:rPr lang="en-US" baseline="0" dirty="0"/>
              <a:t> to VA (paper napkin, health care or other benefits application, etc.)</a:t>
            </a:r>
          </a:p>
          <a:p>
            <a:r>
              <a:rPr lang="en-US" baseline="0" dirty="0"/>
              <a:t>Remember: only one ITF at a time per benefit (comp, pension, DIC).  Can’t extend date by filing a new ITF.</a:t>
            </a:r>
          </a:p>
          <a:p>
            <a:endParaRPr lang="en-US" baseline="0" dirty="0"/>
          </a:p>
          <a:p>
            <a:r>
              <a:rPr lang="en-US" baseline="0" dirty="0"/>
              <a:t>3.160(a): must provide name, benefit, medical conditions for comp / must provide name benefit and statement of income for NSCP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922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pension: need to have income information. For compensation:</a:t>
            </a:r>
            <a:r>
              <a:rPr lang="en-US" baseline="0" dirty="0"/>
              <a:t> need to have disability listed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95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7043158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21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0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36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62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279877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81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47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86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750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737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709" r:id="rId4"/>
    <p:sldLayoutId id="2147483710" r:id="rId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6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mailto:DSOHelpdesk@vfw.org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238436" y="2582862"/>
            <a:ext cx="5973445" cy="169227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en-US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</a:t>
            </a:r>
            <a:b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447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297" y="1421296"/>
            <a:ext cx="11539330" cy="4740037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for Social Security Death Benefits on joint VA/SSA form </a:t>
            </a:r>
          </a:p>
          <a:p>
            <a:pPr>
              <a:buClr>
                <a:schemeClr val="tx1"/>
              </a:buClr>
            </a:pPr>
            <a:endParaRPr lang="en-US" sz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3.151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 for pension/service connection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claim for the other </a:t>
            </a:r>
          </a:p>
          <a:p>
            <a:pPr>
              <a:buClr>
                <a:schemeClr val="tx1"/>
              </a:buClr>
            </a:pPr>
            <a:endParaRPr lang="en-US" sz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3.700-3.753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Election of benefits (e.g., compensation v. pension; compensation v. military retired pay)</a:t>
            </a:r>
          </a:p>
          <a:p>
            <a:pPr>
              <a:buClr>
                <a:schemeClr val="tx1"/>
              </a:buClr>
            </a:pPr>
            <a:endParaRPr lang="en-US" sz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3.155(d)(2)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Monthly Compensation should be considered as part of rating for underlying service-connected disability. Does not require a separate claim form to be granted. If veteran is service connected for disability, point out to VA when medical records show SMC eligibility. </a:t>
            </a:r>
          </a:p>
          <a:p>
            <a:pPr>
              <a:buClr>
                <a:schemeClr val="tx1"/>
              </a:buClr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87" y="487359"/>
            <a:ext cx="7844009" cy="462213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ELSE CAN BE A CLAIM? </a:t>
            </a:r>
          </a:p>
        </p:txBody>
      </p:sp>
    </p:spTree>
    <p:extLst>
      <p:ext uri="{BB962C8B-B14F-4D97-AF65-F5344CB8AC3E}">
        <p14:creationId xmlns:p14="http://schemas.microsoft.com/office/powerpoint/2010/main" val="141599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248" y="1451114"/>
            <a:ext cx="10538552" cy="48353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evidence may show that the veteran did not meet the criteria at the time of the claim, but did before a decision was made</a:t>
            </a:r>
          </a:p>
          <a:p>
            <a:pPr marL="0" indent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connection example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 had high blood sugar readings prior to filing claim, diagnosed with diabetes while claim was pending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rating example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 initially rated </a:t>
            </a:r>
            <a:r>
              <a:rPr lang="en-US" sz="2800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diabetes. Veteran appeals and is granted a </a:t>
            </a:r>
            <a:r>
              <a:rPr lang="en-US" sz="2800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but wasn’t prescribed medication for diabetes until after claim was filed.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*When different levels of compensation are given for a disability over different time periods within one rating decision, this is called a “staged rating”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2" y="279031"/>
            <a:ext cx="8769427" cy="79363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DATE ENTITLEMENT AROSE IS LATER THAN CLAIM DATE</a:t>
            </a:r>
          </a:p>
        </p:txBody>
      </p:sp>
    </p:spTree>
    <p:extLst>
      <p:ext uri="{BB962C8B-B14F-4D97-AF65-F5344CB8AC3E}">
        <p14:creationId xmlns:p14="http://schemas.microsoft.com/office/powerpoint/2010/main" val="2249569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316" y="1705708"/>
            <a:ext cx="10494484" cy="45807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Veterans and Survivors/Dependents usually do not file for benefits before “entitlement arose”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general effective date rule, the claim date would be later than the date entitlement arose, and veteran would lose out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recognizes that disability may prevent a veteran from filing a claim right away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 to general effective date rule allow claimant to receive benefits as of the date entitlement arose, provided the claim is filed within one year of date entitlement arose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41" y="234963"/>
            <a:ext cx="8832306" cy="79363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DATE ENTITLEMENT AROSE IS BEFORE CLAIM DATE</a:t>
            </a:r>
          </a:p>
        </p:txBody>
      </p:sp>
    </p:spTree>
    <p:extLst>
      <p:ext uri="{BB962C8B-B14F-4D97-AF65-F5344CB8AC3E}">
        <p14:creationId xmlns:p14="http://schemas.microsoft.com/office/powerpoint/2010/main" val="1286258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139" y="1538773"/>
            <a:ext cx="10664687" cy="5182703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Pre-Discharge and Claims if ITF or claim received within one year of active duty separation: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Day after discharge from active duty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3.400(b)</a:t>
            </a:r>
            <a:endParaRPr lang="en-US" sz="1000" b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DIC/Survivor Pension: </a:t>
            </a:r>
          </a:p>
          <a:p>
            <a:pPr marL="854075" indent="-8540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First day of the month in which death occurred, if ITF or claim received within one year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3.400(c)</a:t>
            </a:r>
            <a:endParaRPr lang="en-US" sz="1000" b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Compensation/IU: </a:t>
            </a:r>
          </a:p>
          <a:p>
            <a:pPr marL="854075" indent="-8540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Date medical evidence shows increase, if ITF or claim received within one year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3.400(o)(2)</a:t>
            </a:r>
          </a:p>
          <a:p>
            <a:pPr>
              <a:spcBef>
                <a:spcPts val="0"/>
              </a:spcBef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Dependency (birth/marriage/adoption):</a:t>
            </a:r>
          </a:p>
          <a:p>
            <a:pPr marL="854075" indent="-8540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Date of event, if claim received within one year of event, or within one year of decision awarding 30%  - 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52" y="62336"/>
            <a:ext cx="8802477" cy="1089457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COMMONLY OCCURRING EFFECTIVE DATES UP TO ONE YEAR PRIOR TO CLAIM</a:t>
            </a:r>
          </a:p>
        </p:txBody>
      </p:sp>
    </p:spTree>
    <p:extLst>
      <p:ext uri="{BB962C8B-B14F-4D97-AF65-F5344CB8AC3E}">
        <p14:creationId xmlns:p14="http://schemas.microsoft.com/office/powerpoint/2010/main" val="1768708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417" y="1590483"/>
            <a:ext cx="10428383" cy="5130992"/>
          </a:xfrm>
        </p:spPr>
        <p:txBody>
          <a:bodyPr>
            <a:no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Helpless child benefit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birthday, if claim to continue dependency received within one year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3.403 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negligence/1151 Claim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From date of event, if filed within one year of procedure/treatment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3.400(i)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Up to one year prior to claim, if P&amp;T disability prevented veteran from filing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3.400(b) 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Hospitalization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Date of hospitalization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4.29*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Convalescence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Date of release from hospital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4.30*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 of Discharge Upgrade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Date of upgrade, if reopened claim filed within one year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3.400(g)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38 CFR 3.400(o) also applies: these are increased ratings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320" y="250996"/>
            <a:ext cx="8725359" cy="79363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EFFECTIVE DATES UP TO ONE YEAR PRIOR TO CLAIM</a:t>
            </a:r>
          </a:p>
        </p:txBody>
      </p:sp>
    </p:spTree>
    <p:extLst>
      <p:ext uri="{BB962C8B-B14F-4D97-AF65-F5344CB8AC3E}">
        <p14:creationId xmlns:p14="http://schemas.microsoft.com/office/powerpoint/2010/main" val="3935947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484" y="1590483"/>
            <a:ext cx="10172281" cy="5130992"/>
          </a:xfrm>
        </p:spPr>
        <p:txBody>
          <a:bodyPr>
            <a:no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Non-Liberalizing Law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From date of law change or date set by the law 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Liberalizing Law </a:t>
            </a:r>
          </a:p>
          <a:p>
            <a:pPr marL="854075" indent="-8540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From date of law change or up to one year prior to claim submission, whichever is later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3.114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the Rating Schedule</a:t>
            </a:r>
          </a:p>
          <a:p>
            <a:pPr marL="914400" indent="-28892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From date the final regulation is published in the federal register, sometimes 30 days later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USC §553 (APA)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Precedent Setting Court Case </a:t>
            </a:r>
          </a:p>
          <a:p>
            <a:pPr marL="914400" indent="-91440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Applies to all cases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pending and undecided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time of the decision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VAOPGCPREC 10-94, M21-1 III.iv.5.C.7.n</a:t>
            </a: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87" y="250996"/>
            <a:ext cx="8802476" cy="79363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BASED ON CHANGE IN LAW</a:t>
            </a:r>
          </a:p>
        </p:txBody>
      </p:sp>
    </p:spTree>
    <p:extLst>
      <p:ext uri="{BB962C8B-B14F-4D97-AF65-F5344CB8AC3E}">
        <p14:creationId xmlns:p14="http://schemas.microsoft.com/office/powerpoint/2010/main" val="3533647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299" y="1473266"/>
            <a:ext cx="10505501" cy="48830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3.400(h)</a:t>
            </a:r>
            <a:endParaRPr lang="en-US" b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claim which was appealed timely will usually be granted with the effective date of the </a:t>
            </a:r>
            <a:r>
              <a:rPr lang="en-US" sz="35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 claim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regardless of how long the appeal takes to be granted.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confirmation of stressor/nexus opinion at time of filing does not matter as long as evidence secured during appeal)</a:t>
            </a:r>
          </a:p>
          <a:p>
            <a:pPr marL="0" indent="0">
              <a:buNone/>
            </a:pP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Exceptions: </a:t>
            </a:r>
          </a:p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Entitlement did not arise (disability not present, income criteria not met, etc.) until after claim </a:t>
            </a:r>
          </a:p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Granted based on a law that came into effect while the appeal was pending; may be </a:t>
            </a:r>
            <a:r>
              <a:rPr lang="en-US" sz="33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law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86" y="310875"/>
            <a:ext cx="8423313" cy="7936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OF APPEALS</a:t>
            </a:r>
          </a:p>
        </p:txBody>
      </p:sp>
    </p:spTree>
    <p:extLst>
      <p:ext uri="{BB962C8B-B14F-4D97-AF65-F5344CB8AC3E}">
        <p14:creationId xmlns:p14="http://schemas.microsoft.com/office/powerpoint/2010/main" val="1022545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98BBC02-5200-4325-A824-C2CBFC980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265" y="1393236"/>
            <a:ext cx="10377889" cy="538563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Appeals Modernization Act (AMA),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decision review options exist: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6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Supplemental</a:t>
            </a:r>
          </a:p>
          <a:p>
            <a:pPr lvl="6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Level Review</a:t>
            </a:r>
          </a:p>
          <a:p>
            <a:pPr lvl="6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Appeal to BVA </a:t>
            </a:r>
          </a:p>
          <a:p>
            <a:pPr lvl="2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663" lvl="2" indent="-179388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Continuously pursued claims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remain alive indefinitely if one of the decision review options is chosen in the applicable time frame  </a:t>
            </a:r>
          </a:p>
          <a:p>
            <a:pPr marL="347663" lvl="2" indent="-179388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be the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the original claim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(if entitlement arose at that time)</a:t>
            </a:r>
          </a:p>
          <a:p>
            <a:pPr marL="347663" lvl="2" indent="-179388">
              <a:buClr>
                <a:schemeClr val="tx1"/>
              </a:buClr>
            </a:pP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3.2500(h)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E51CDB-7AC0-43FB-ABEC-ED40B11FF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53" y="134472"/>
            <a:ext cx="8638450" cy="981732"/>
          </a:xfrm>
        </p:spPr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OF APPEALS </a:t>
            </a:r>
          </a:p>
        </p:txBody>
      </p:sp>
    </p:spTree>
    <p:extLst>
      <p:ext uri="{BB962C8B-B14F-4D97-AF65-F5344CB8AC3E}">
        <p14:creationId xmlns:p14="http://schemas.microsoft.com/office/powerpoint/2010/main" val="170726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8" y="1413185"/>
            <a:ext cx="10992677" cy="5125728"/>
          </a:xfrm>
        </p:spPr>
        <p:txBody>
          <a:bodyPr/>
          <a:lstStyle/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of a reduction in monetary payment will always be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proposal to reduce, and time for veteran to respond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minimum, 120 days after proposal, usually longer (60 days to submit evidence, additional 60 days due process after final reduction)</a:t>
            </a:r>
          </a:p>
          <a:p>
            <a:pPr marL="45720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3.105(e)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Reduction or Severance of benefit that veteran was receiving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3.500-3.552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Apportionment of award to dependent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3.353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Incompetency determinations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377095"/>
            <a:ext cx="8245456" cy="686734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BASED ON DUE PROCESS</a:t>
            </a:r>
          </a:p>
        </p:txBody>
      </p:sp>
    </p:spTree>
    <p:extLst>
      <p:ext uri="{BB962C8B-B14F-4D97-AF65-F5344CB8AC3E}">
        <p14:creationId xmlns:p14="http://schemas.microsoft.com/office/powerpoint/2010/main" val="2939957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096" y="1508054"/>
            <a:ext cx="10637703" cy="462641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certain cases, an effective date of an earlier claim can be assigned if the veteran failed to appeal but was later granted benefits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may assign this effective date right away, or you may have to appeal the effective date assigned in order to argue for an earlier date</a:t>
            </a:r>
          </a:p>
          <a:p>
            <a:pPr marL="0" indent="0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Pending Claim that VA Failed to Adjudicate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 granted based on service department records that existed at the time of the original claim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and Unmistakable Error (CUE)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Presumptive Herbicide Exposure under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Blue Water Navy Vietnam Veterans Act of 2019 (PL 116-23)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2" y="281525"/>
            <a:ext cx="8780443" cy="79363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BASED ON PREVIOUS CLAIMS</a:t>
            </a:r>
          </a:p>
        </p:txBody>
      </p:sp>
    </p:spTree>
    <p:extLst>
      <p:ext uri="{BB962C8B-B14F-4D97-AF65-F5344CB8AC3E}">
        <p14:creationId xmlns:p14="http://schemas.microsoft.com/office/powerpoint/2010/main" val="3608813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248" y="1490472"/>
            <a:ext cx="10538552" cy="5075308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effective date?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principles 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Effective Date Rule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 to General Effective Date Rule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Based on Previous Claims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Protecting the Effective Date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 and Requesting Earlier Effective Dates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317" y="241736"/>
            <a:ext cx="2620107" cy="673393"/>
          </a:xfrm>
        </p:spPr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</a:p>
        </p:txBody>
      </p:sp>
    </p:spTree>
    <p:extLst>
      <p:ext uri="{BB962C8B-B14F-4D97-AF65-F5344CB8AC3E}">
        <p14:creationId xmlns:p14="http://schemas.microsoft.com/office/powerpoint/2010/main" val="1167561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287" y="1566207"/>
            <a:ext cx="11032435" cy="47901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rare, if you find an unadjudicated claim or appeal, it is still pending, and if granted, the effective date may go back years</a:t>
            </a:r>
          </a:p>
          <a:p>
            <a:pPr marL="0" indent="0">
              <a:buNone/>
            </a:pPr>
            <a:endParaRPr lang="en-US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occurred before standard forms were required</a:t>
            </a:r>
          </a:p>
          <a:p>
            <a:endParaRPr lang="en-US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Veteran submitted new evidence within 1 year of rating decision, evidence was never addressed, no decision issued</a:t>
            </a:r>
          </a:p>
          <a:p>
            <a:pPr marL="0" indent="0"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 decision/statement of case was ever issued, it is still pending, and you can ask VA to decide (and probably expedite!)</a:t>
            </a:r>
          </a:p>
          <a:p>
            <a:pPr marL="0" indent="0" algn="ctr">
              <a:buNone/>
            </a:pPr>
            <a:r>
              <a:rPr lang="en-US" sz="2800" b="1" i="1" dirty="0" err="1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Beraud</a:t>
            </a:r>
            <a:r>
              <a:rPr lang="en-US" sz="2800" b="1" i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v. Shinseki, </a:t>
            </a: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Vet. App. 313 (2013)</a:t>
            </a:r>
            <a:endParaRPr lang="en-US" sz="2800" b="1" i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18" y="169625"/>
            <a:ext cx="8648241" cy="79363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UNADJUDICATED CLAIMS AND APPEALS</a:t>
            </a:r>
          </a:p>
        </p:txBody>
      </p:sp>
    </p:spTree>
    <p:extLst>
      <p:ext uri="{BB962C8B-B14F-4D97-AF65-F5344CB8AC3E}">
        <p14:creationId xmlns:p14="http://schemas.microsoft.com/office/powerpoint/2010/main" val="36537632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995" y="1760301"/>
            <a:ext cx="11018544" cy="47284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3.400(k); 38 CFR 3.105(a)</a:t>
            </a: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claim was denied and became final (no new and relevant evidence or appeal filed within one year), the effective date dies with the claim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UNLESS you can show that based on the law and the evidence at the time of the decision, the claim should have been granted and VA made a clear and unmistakable error by not granting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will be </a:t>
            </a:r>
            <a:r>
              <a:rPr lang="en-US" sz="2000" b="1" i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IF THE ORIGINAL CLAIM HAD BEEN GRANTED AT THAT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220" y="239379"/>
            <a:ext cx="8755426" cy="7936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AND UNMISTAKABLE ERROR</a:t>
            </a:r>
          </a:p>
        </p:txBody>
      </p:sp>
    </p:spTree>
    <p:extLst>
      <p:ext uri="{BB962C8B-B14F-4D97-AF65-F5344CB8AC3E}">
        <p14:creationId xmlns:p14="http://schemas.microsoft.com/office/powerpoint/2010/main" val="14657202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417" y="1613886"/>
            <a:ext cx="10428383" cy="47424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Clear and Unmistakable Error (CUE) has 3 elements: </a:t>
            </a:r>
          </a:p>
          <a:p>
            <a:pPr lvl="2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 was undebatably erroneous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Manifestly changed outcome due to the alleged error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 was based on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existed at time of the decision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difference of opinion </a:t>
            </a: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3.105(b)</a:t>
            </a:r>
          </a:p>
          <a:p>
            <a:pPr marL="914400" lvl="2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 indent="0">
              <a:buNone/>
            </a:pPr>
            <a:r>
              <a:rPr lang="en-US" b="1" i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Russell v. Principi,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Vet. App. 310 (1992)</a:t>
            </a:r>
          </a:p>
          <a:p>
            <a:pPr marL="385763" lvl="1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 indent="0"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18" y="213586"/>
            <a:ext cx="8533481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AND UNMISTAKABLE ERROR</a:t>
            </a:r>
          </a:p>
        </p:txBody>
      </p:sp>
    </p:spTree>
    <p:extLst>
      <p:ext uri="{BB962C8B-B14F-4D97-AF65-F5344CB8AC3E}">
        <p14:creationId xmlns:p14="http://schemas.microsoft.com/office/powerpoint/2010/main" val="29103696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248" y="1649553"/>
            <a:ext cx="10538552" cy="47067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3.105; 38 CFR 3.500(b)</a:t>
            </a:r>
          </a:p>
          <a:p>
            <a:pPr marL="0" indent="0">
              <a:buNone/>
            </a:pP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may also find CUE in their own decision without any request from the veteran or VSO </a:t>
            </a: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CUE can go both ways: to grant or reduce benefits </a:t>
            </a: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result in an earlier effective date, if grant of benefits</a:t>
            </a: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result of VA’s quality review, may also happen when VA is  reviewing a new or reopened claim </a:t>
            </a:r>
          </a:p>
          <a:p>
            <a:pPr marL="385763" lvl="1" indent="0">
              <a:buNone/>
            </a:pPr>
            <a:endParaRPr lang="en-US" dirty="0"/>
          </a:p>
          <a:p>
            <a:pPr marL="685800" lvl="2" indent="0">
              <a:buNone/>
            </a:pPr>
            <a:endParaRPr lang="en-US" sz="21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23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1186" y="214369"/>
            <a:ext cx="8571122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AND UNMISTAKABLE ERROR</a:t>
            </a:r>
          </a:p>
        </p:txBody>
      </p:sp>
    </p:spTree>
    <p:extLst>
      <p:ext uri="{BB962C8B-B14F-4D97-AF65-F5344CB8AC3E}">
        <p14:creationId xmlns:p14="http://schemas.microsoft.com/office/powerpoint/2010/main" val="1208740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748" y="1649553"/>
            <a:ext cx="10986052" cy="4706797"/>
          </a:xfrm>
        </p:spPr>
        <p:txBody>
          <a:bodyPr>
            <a:normAutofit/>
          </a:bodyPr>
          <a:lstStyle/>
          <a:p>
            <a:pPr lvl="1"/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chemeClr val="tx1"/>
              </a:buClr>
            </a:pP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3.156(c):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Supplemental claim granted based on newly discovered service records</a:t>
            </a:r>
          </a:p>
          <a:p>
            <a:pPr lvl="1">
              <a:buClr>
                <a:schemeClr val="tx1"/>
              </a:buClr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could be considered CUE that the service records were not part of the file, however you don’t have to prove the difficult standard of CUE </a:t>
            </a: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Grant must be based in part on the newly discovered service records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5763" lvl="1" indent="0">
              <a:buNone/>
            </a:pPr>
            <a:endParaRPr lang="en-US" dirty="0"/>
          </a:p>
          <a:p>
            <a:pPr marL="685800" lvl="2" indent="0">
              <a:buNone/>
            </a:pPr>
            <a:endParaRPr lang="en-US" sz="21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24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2202" y="214369"/>
            <a:ext cx="8188253" cy="79363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Newly Discovered Service Records</a:t>
            </a:r>
          </a:p>
        </p:txBody>
      </p:sp>
    </p:spTree>
    <p:extLst>
      <p:ext uri="{BB962C8B-B14F-4D97-AF65-F5344CB8AC3E}">
        <p14:creationId xmlns:p14="http://schemas.microsoft.com/office/powerpoint/2010/main" val="22414440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43593"/>
            <a:ext cx="10247243" cy="51778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Whenever a new presumptive condition is added to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 CFR 3.309(e)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based on herbicide (Agent Orange) exposure: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Veteran had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previously filed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that condition after 9/23/85 but was denied because the condition was not on the presumptive list</a:t>
            </a:r>
          </a:p>
          <a:p>
            <a:pPr lvl="1"/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benefit will be granted with the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of the original claim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long as the veteran had the condition at that time</a:t>
            </a:r>
          </a:p>
          <a:p>
            <a:pPr lvl="1"/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have proof of exposure to herbicides during presumptive period </a:t>
            </a:r>
          </a:p>
          <a:p>
            <a:pPr marL="342900" lvl="1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189900"/>
            <a:ext cx="8857561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RETROACTIVE EFFECTIVE DATES: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2651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148" y="1402382"/>
            <a:ext cx="10604652" cy="4953968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veteran is now deceased, his/her survivor will receive the accrued benefits back to the effective date of the original claim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 survivors exist, benefits may go to the estate of the veteran</a:t>
            </a: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Survivors who filed for DIC and were denied are also covered; they will receive DIC back to the effective date of the original claim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claimants have been identified, but not all surviving spouses – keep an eye on these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3.816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 v. Department of Veterans Affairs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26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2202" y="231171"/>
            <a:ext cx="8780443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RETROACTIVE EFFECTIVE DATES: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9502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350" y="1402382"/>
            <a:ext cx="10472450" cy="4953968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law, which went into effect on January 1, 2020, specifically allows </a:t>
            </a:r>
            <a:r>
              <a:rPr lang="en-US" sz="2800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earlier effective dates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covered veterans who were previously denied benefits due to their service in the offshore waters of Vietnam not being considered presumptive herbicide exposure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long as the veteran had the condition at the time they previously filed a claim, the effective date of benefits will be </a:t>
            </a: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if the claim had been granted at that time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Same dates apply as for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 all medical records on disability: may not have been given a C&amp;P exam during initial claim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Survivors who filed for DIC and were denied are also covered; they will receive DIC back to the effective date of the original claim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27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5253" y="231171"/>
            <a:ext cx="8780443" cy="79363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BLUE WATER NAVY VIETNAM VETERANS ACT OF 2019 – PL 116-23</a:t>
            </a:r>
          </a:p>
        </p:txBody>
      </p:sp>
    </p:spTree>
    <p:extLst>
      <p:ext uri="{BB962C8B-B14F-4D97-AF65-F5344CB8AC3E}">
        <p14:creationId xmlns:p14="http://schemas.microsoft.com/office/powerpoint/2010/main" val="10552606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434" y="2258458"/>
            <a:ext cx="10417366" cy="432698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claim within one year of ITF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dependent information as soon as event occurs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decision review option within one year of receiving rating decision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53" y="277357"/>
            <a:ext cx="8585671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PROTECTING THE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37301732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299" y="1391479"/>
            <a:ext cx="10505501" cy="53299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always looking for the earliest date that applies to when the claim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have been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granted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original claims, simple process:</a:t>
            </a:r>
          </a:p>
          <a:p>
            <a:pPr marL="45720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claim or date entitlement arose</a:t>
            </a:r>
          </a:p>
          <a:p>
            <a:pPr lvl="2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 date of claim can be date of ITF</a:t>
            </a:r>
          </a:p>
          <a:p>
            <a:pPr lvl="2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considered a claim?</a:t>
            </a: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any of the “one year prior to claim” rules apply to allow effective date of date entitlement arose?</a:t>
            </a: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may give effective date of medical evidence or C&amp;P exam – which is more favorable for the veteran?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287570"/>
            <a:ext cx="8791460" cy="686718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 THE EARLIEST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192477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148" y="1844728"/>
            <a:ext cx="10604652" cy="471152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date: The date at which a contract or statutory obligation begins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may be a past, present, or future date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is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date of the decision awarding benefits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you think of some examples?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2" y="0"/>
            <a:ext cx="7304183" cy="125313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EFFECTIVE DATE?</a:t>
            </a:r>
          </a:p>
        </p:txBody>
      </p:sp>
    </p:spTree>
    <p:extLst>
      <p:ext uri="{BB962C8B-B14F-4D97-AF65-F5344CB8AC3E}">
        <p14:creationId xmlns:p14="http://schemas.microsoft.com/office/powerpoint/2010/main" val="6164034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104" y="2008757"/>
            <a:ext cx="10717696" cy="3785375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supplemental claims – the question is, does the effective date of an earlier claim apply?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can “stack” – if you go back to an earlier claim date, you might be able to use the one-year rules to go back earlier than the original date of filing.  Otherwise, date of claim.</a:t>
            </a:r>
          </a:p>
          <a:p>
            <a:pPr marL="0" indent="0">
              <a:buNone/>
            </a:pPr>
            <a:endParaRPr lang="en-US" dirty="0"/>
          </a:p>
          <a:p>
            <a:pPr marL="685800" lvl="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30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1110" y="279298"/>
            <a:ext cx="8627300" cy="686718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 THE EARLIEST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42732704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018" y="1421296"/>
            <a:ext cx="11350486" cy="47069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still within the one-year appeal period after a grant of benefits:</a:t>
            </a:r>
          </a:p>
          <a:p>
            <a:pPr marL="457200" lvl="1" indent="0">
              <a:buNone/>
            </a:pPr>
            <a:endParaRPr lang="en-US" sz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a decision review request disagreeing with the effective date assigned, stating what it should be, and why</a:t>
            </a:r>
          </a:p>
          <a:p>
            <a:pPr marL="457200" lvl="1" indent="0">
              <a:buNone/>
            </a:pPr>
            <a:endParaRPr lang="en-US" sz="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more than one year after the grant of benefits, what can you do?</a:t>
            </a:r>
          </a:p>
          <a:p>
            <a:pPr lvl="1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at whether a CUE applies and file a 526EZ alleging CUE in the effective date assigned, attach 4138 explaining why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CUE was in a BVA decision, must file motion for revision based on CUE with the BVA directly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CUE is not a claim, it is a request for review of an earlier decision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rating decision denying revision based on CUE may be appealed just like any other decision</a:t>
            </a:r>
          </a:p>
          <a:p>
            <a:pPr marL="3429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2" y="180657"/>
            <a:ext cx="8714343" cy="848043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REQUESTING AN EARLIER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18393769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300" y="1600615"/>
            <a:ext cx="10505500" cy="4870035"/>
          </a:xfrm>
        </p:spPr>
        <p:txBody>
          <a:bodyPr>
            <a:norm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types of claims allow for an effective date up to one year prior to the claim date 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 the veteran’s payments by submitting ITF, claim forms, new and relevant evidence, and appeals forms in a timely manner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can “stack” - if the effective date should go back to a previous claim, any special effective dates that applied to the previous claim (such as filing within one year of discharge)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31" y="244383"/>
            <a:ext cx="4965841" cy="7936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</p:spTree>
    <p:extLst>
      <p:ext uri="{BB962C8B-B14F-4D97-AF65-F5344CB8AC3E}">
        <p14:creationId xmlns:p14="http://schemas.microsoft.com/office/powerpoint/2010/main" val="22833945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2366" y="1600200"/>
            <a:ext cx="4994824" cy="4756150"/>
          </a:xfrm>
        </p:spPr>
        <p:txBody>
          <a:bodyPr>
            <a:normAutofit fontScale="92500" lnSpcReduction="10000"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3.31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3.105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3.114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3.151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3.152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3.153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3.155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3.156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3.157 (prior to 3/24/15)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3.160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3.400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3.401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3.402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700" dirty="0"/>
          </a:p>
          <a:p>
            <a:endParaRPr lang="en-US" sz="2700" dirty="0"/>
          </a:p>
          <a:p>
            <a:endParaRPr lang="en-US" sz="2700" dirty="0"/>
          </a:p>
          <a:p>
            <a:endParaRPr lang="en-US" sz="27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3246" y="1600200"/>
            <a:ext cx="5640553" cy="4756150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3.500-3.552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3.816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3.2500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4.29(a) and 4.30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USC 5110</a:t>
            </a:r>
          </a:p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Beraud v. Shinseki,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Vet.App. 313 (2013)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Russell v. Principi,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Vet.App. 310 (1992)</a:t>
            </a:r>
          </a:p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 v. United States Department of Veterans Affairs,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No. CV-86-6160 TEH (N.D. Cal).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M21-1 Part III, Subpart iv, Chapter 5, Section C – Effective Dates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75" y="205895"/>
            <a:ext cx="8132692" cy="901936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– EFFECTIVE DATES</a:t>
            </a:r>
          </a:p>
        </p:txBody>
      </p:sp>
    </p:spTree>
    <p:extLst>
      <p:ext uri="{BB962C8B-B14F-4D97-AF65-F5344CB8AC3E}">
        <p14:creationId xmlns:p14="http://schemas.microsoft.com/office/powerpoint/2010/main" val="24183663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E280C4-A3EC-4323-92B6-45A667DAE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91000" y="2286000"/>
            <a:ext cx="6934200" cy="4298951"/>
          </a:xfrm>
        </p:spPr>
        <p:txBody>
          <a:bodyPr/>
          <a:lstStyle/>
          <a:p>
            <a:endParaRPr lang="en-US" dirty="0"/>
          </a:p>
          <a:p>
            <a:pPr marL="0" indent="0" algn="ctr">
              <a:buNone/>
            </a:pPr>
            <a:r>
              <a:rPr lang="en-US" sz="2400" b="1" dirty="0"/>
              <a:t>If you have any questions regarding this topic, please email them to the DSO Helpdesk at </a:t>
            </a:r>
            <a:r>
              <a:rPr lang="en-US" sz="2400" b="1" dirty="0">
                <a:hlinkClick r:id="rId2"/>
              </a:rPr>
              <a:t>DSOHelpdesk@vfw.org</a:t>
            </a:r>
            <a:r>
              <a:rPr lang="en-US" sz="2400" b="1" dirty="0"/>
              <a:t>.</a:t>
            </a:r>
          </a:p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When sending a question, please title your email as: Virtual Basic Training Question</a:t>
            </a:r>
          </a:p>
          <a:p>
            <a:pPr marL="0" indent="0" algn="ctr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68D35C-880F-4E53-83B2-8EBA1D609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28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334" y="1613374"/>
            <a:ext cx="10483466" cy="5013273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from which you are deemed entitled to benefits (medical care/ compensation/ancillary benefits)</a:t>
            </a:r>
          </a:p>
          <a:p>
            <a:pPr marL="0" indent="0"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u="sng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of payment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from which you are entitled to be paid (retro payment)</a:t>
            </a:r>
          </a:p>
          <a:p>
            <a:pPr marL="0" indent="0"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u="sng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payment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paycheck hits your account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these dates usually the same? Or different?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0"/>
            <a:ext cx="8500431" cy="12531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PRINCIPLES</a:t>
            </a:r>
          </a:p>
        </p:txBody>
      </p:sp>
    </p:spTree>
    <p:extLst>
      <p:ext uri="{BB962C8B-B14F-4D97-AF65-F5344CB8AC3E}">
        <p14:creationId xmlns:p14="http://schemas.microsoft.com/office/powerpoint/2010/main" val="863584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265" y="1642938"/>
            <a:ext cx="10527535" cy="45586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3.31</a:t>
            </a: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Monthly benefit payments (effective date of payment) are paid the 1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following month after the effective date of payment</a:t>
            </a:r>
          </a:p>
          <a:p>
            <a:pPr marL="0" indent="0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Exceptions: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 of death benefit (same month)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Temporary </a:t>
            </a:r>
            <a:r>
              <a:rPr lang="en-US" sz="2800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hospitalization all in the same month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Offsets/reductions/apportionments (due process waiting period for reduced benefits)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 for education benefits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2203" y="-74961"/>
            <a:ext cx="7326216" cy="135863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PRINCIPLES</a:t>
            </a:r>
          </a:p>
        </p:txBody>
      </p:sp>
    </p:spTree>
    <p:extLst>
      <p:ext uri="{BB962C8B-B14F-4D97-AF65-F5344CB8AC3E}">
        <p14:creationId xmlns:p14="http://schemas.microsoft.com/office/powerpoint/2010/main" val="2505033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eft-Right Arrow 4"/>
          <p:cNvSpPr/>
          <p:nvPr/>
        </p:nvSpPr>
        <p:spPr>
          <a:xfrm>
            <a:off x="1891552" y="2843867"/>
            <a:ext cx="8319248" cy="779930"/>
          </a:xfrm>
          <a:prstGeom prst="left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124A5-1B9B-4B07-834C-F8730363EEE2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4950750" y="1771735"/>
            <a:ext cx="2039472" cy="1084729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June 1, 2020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Formal application is filed</a:t>
            </a:r>
          </a:p>
        </p:txBody>
      </p:sp>
      <p:sp>
        <p:nvSpPr>
          <p:cNvPr id="7" name="Rounded Rectangular Callout 6"/>
          <p:cNvSpPr/>
          <p:nvPr/>
        </p:nvSpPr>
        <p:spPr>
          <a:xfrm rot="10800000">
            <a:off x="5482157" y="3584656"/>
            <a:ext cx="2330829" cy="960456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15648" y="3584656"/>
            <a:ext cx="2330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September 1, 2020</a:t>
            </a:r>
          </a:p>
          <a:p>
            <a:pPr algn="ctr"/>
            <a:r>
              <a:rPr lang="en-US" b="1" dirty="0"/>
              <a:t>Claim is granted with a 40% overall rating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99130" y="4903694"/>
            <a:ext cx="8211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EFFECTIVE DATE: June 1, 2020</a:t>
            </a:r>
          </a:p>
          <a:p>
            <a:pPr algn="ctr"/>
            <a:r>
              <a:rPr lang="en-US" sz="3200" b="1" dirty="0"/>
              <a:t>EFFECTIVE DATE OF PAYMENT: July 1, 2020</a:t>
            </a:r>
          </a:p>
          <a:p>
            <a:pPr algn="ctr"/>
            <a:r>
              <a:rPr lang="en-US" sz="3200" b="1" dirty="0"/>
              <a:t>TOTAL RETROACTIVE PAY = $1,255.22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93905" y="3038475"/>
            <a:ext cx="1242392" cy="392892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05318" y="3067506"/>
            <a:ext cx="8005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JAN    FEB    MAR    APR    MAY    JUN    JUL    AUG    SEP    OCT    NOV    DEC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2202" y="237745"/>
            <a:ext cx="86592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WHY EFFECTIVE DATE IS IMPORTANT</a:t>
            </a:r>
          </a:p>
        </p:txBody>
      </p:sp>
    </p:spTree>
    <p:extLst>
      <p:ext uri="{BB962C8B-B14F-4D97-AF65-F5344CB8AC3E}">
        <p14:creationId xmlns:p14="http://schemas.microsoft.com/office/powerpoint/2010/main" val="366041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124A5-1B9B-4B07-834C-F8730363EEE2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5" name="Left-Right Arrow 4"/>
          <p:cNvSpPr/>
          <p:nvPr/>
        </p:nvSpPr>
        <p:spPr>
          <a:xfrm>
            <a:off x="1891552" y="2834641"/>
            <a:ext cx="8319248" cy="813995"/>
          </a:xfrm>
          <a:prstGeom prst="left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4867056" y="1806777"/>
            <a:ext cx="2039472" cy="1084729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1, 2020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Formal application is filed</a:t>
            </a:r>
          </a:p>
        </p:txBody>
      </p:sp>
      <p:sp>
        <p:nvSpPr>
          <p:cNvPr id="7" name="Rounded Rectangular Callout 6"/>
          <p:cNvSpPr/>
          <p:nvPr/>
        </p:nvSpPr>
        <p:spPr>
          <a:xfrm rot="10800000">
            <a:off x="5451980" y="3585529"/>
            <a:ext cx="2330829" cy="960456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51979" y="3585529"/>
            <a:ext cx="2330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1, 2020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 is granted with a 40% overall rating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99130" y="4903695"/>
            <a:ext cx="821167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DATE: FEBRUARY 1, 2020</a:t>
            </a: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FOR PAYMENT: MARCH 1, 2020</a:t>
            </a: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RETROACTIVE PAY = $3,765.66</a:t>
            </a:r>
          </a:p>
          <a:p>
            <a:pPr algn="ctr"/>
            <a:endParaRPr lang="en-US" sz="3200" b="1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2359568" y="1806777"/>
            <a:ext cx="2039472" cy="1084729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February 1, 2020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Intent to File         is filed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79304" y="3038475"/>
            <a:ext cx="3717235" cy="407670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05318" y="3157516"/>
            <a:ext cx="8005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JAN    FEB    MAR    APR    MAY    JUN    JUL    AUG    SEP    OCT    NOV    DEC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3219" y="222284"/>
            <a:ext cx="795531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WHY EFFECTIVE DATE IS IMPORTANT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14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" grpId="0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316" y="1925931"/>
            <a:ext cx="10494484" cy="4211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</a:t>
            </a: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 as otherwise provided, (Yes, there will be exceptions)</a:t>
            </a:r>
          </a:p>
          <a:p>
            <a:pPr marL="0" indent="0"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9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effective date…will be the date of:</a:t>
            </a:r>
          </a:p>
          <a:p>
            <a:r>
              <a:rPr lang="en-US" sz="29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receipt of the claim </a:t>
            </a:r>
            <a:r>
              <a:rPr lang="en-US" sz="2925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</a:p>
          <a:p>
            <a:r>
              <a:rPr lang="en-US" sz="29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date entitlement arose whichever is </a:t>
            </a:r>
            <a:r>
              <a:rPr lang="en-US" sz="2925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later</a:t>
            </a:r>
            <a:r>
              <a:rPr lang="en-US" sz="29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925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86" y="225881"/>
            <a:ext cx="8670274" cy="89874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EFFECTIVE DATE RULE</a:t>
            </a:r>
          </a:p>
        </p:txBody>
      </p:sp>
    </p:spTree>
    <p:extLst>
      <p:ext uri="{BB962C8B-B14F-4D97-AF65-F5344CB8AC3E}">
        <p14:creationId xmlns:p14="http://schemas.microsoft.com/office/powerpoint/2010/main" val="2179810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349" y="1895815"/>
            <a:ext cx="10472451" cy="3993367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submission of Intent to File can be considered date of receipt of claim, if complete claim received by VA within one year of ITF  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3.155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 ITF, date of receipt of complete claim by VA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Review: What is a complete claim?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3.160(a)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236" y="258122"/>
            <a:ext cx="6741864" cy="7936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RECEIPT OF CLAIM</a:t>
            </a:r>
          </a:p>
        </p:txBody>
      </p:sp>
    </p:spTree>
    <p:extLst>
      <p:ext uri="{BB962C8B-B14F-4D97-AF65-F5344CB8AC3E}">
        <p14:creationId xmlns:p14="http://schemas.microsoft.com/office/powerpoint/2010/main" val="1875790969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4449</TotalTime>
  <Words>3388</Words>
  <Application>Microsoft Office PowerPoint</Application>
  <PresentationFormat>Widescreen</PresentationFormat>
  <Paragraphs>376</Paragraphs>
  <Slides>34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NEW LOGO</vt:lpstr>
      <vt:lpstr>Custom Design</vt:lpstr>
      <vt:lpstr>Effective Dates    </vt:lpstr>
      <vt:lpstr>TOPICS</vt:lpstr>
      <vt:lpstr>WHAT IS AN EFFECTIVE DATE?</vt:lpstr>
      <vt:lpstr>EFFECTIVE DATE PRINCIPLES</vt:lpstr>
      <vt:lpstr>EFFECTIVE DATE PRINCIPLES</vt:lpstr>
      <vt:lpstr>PowerPoint Presentation</vt:lpstr>
      <vt:lpstr>PowerPoint Presentation</vt:lpstr>
      <vt:lpstr>GENERAL EFFECTIVE DATE RULE</vt:lpstr>
      <vt:lpstr>DATE OF RECEIPT OF CLAIM</vt:lpstr>
      <vt:lpstr>WHAT ELSE CAN BE A CLAIM? </vt:lpstr>
      <vt:lpstr>WHEN DATE ENTITLEMENT AROSE IS LATER THAN CLAIM DATE</vt:lpstr>
      <vt:lpstr>WHEN DATE ENTITLEMENT AROSE IS BEFORE CLAIM DATE</vt:lpstr>
      <vt:lpstr>COMMONLY OCCURRING EFFECTIVE DATES UP TO ONE YEAR PRIOR TO CLAIM</vt:lpstr>
      <vt:lpstr>MORE EFFECTIVE DATES UP TO ONE YEAR PRIOR TO CLAIM</vt:lpstr>
      <vt:lpstr>EFFECTIVE DATES BASED ON CHANGE IN LAW</vt:lpstr>
      <vt:lpstr>EFFECTIVE DATES OF APPEALS</vt:lpstr>
      <vt:lpstr>EFFECTIVE DATES OF APPEALS </vt:lpstr>
      <vt:lpstr>EFFECTIVE DATES BASED ON DUE PROCESS</vt:lpstr>
      <vt:lpstr>EFFECTIVE DATES BASED ON PREVIOUS CLAIMS</vt:lpstr>
      <vt:lpstr>UNADJUDICATED CLAIMS AND APPEALS</vt:lpstr>
      <vt:lpstr>CLEAR AND UNMISTAKABLE ERROR</vt:lpstr>
      <vt:lpstr>CLEAR AND UNMISTAKABLE ERROR</vt:lpstr>
      <vt:lpstr>CLEAR AND UNMISTAKABLE ERROR</vt:lpstr>
      <vt:lpstr>Newly Discovered Service Records</vt:lpstr>
      <vt:lpstr>RETROACTIVE EFFECTIVE DATES: NEHMER</vt:lpstr>
      <vt:lpstr>RETROACTIVE EFFECTIVE DATES: NEHMER</vt:lpstr>
      <vt:lpstr>BLUE WATER NAVY VIETNAM VETERANS ACT OF 2019 – PL 116-23</vt:lpstr>
      <vt:lpstr>PROTECTING THE EFFECTIVE DATE</vt:lpstr>
      <vt:lpstr>FINDING THE EARLIEST EFFECTIVE DATE</vt:lpstr>
      <vt:lpstr>FINDING THE EARLIEST EFFECTIVE DATE</vt:lpstr>
      <vt:lpstr>REQUESTING AN EARLIER EFFECTIVE DATE</vt:lpstr>
      <vt:lpstr>KEY TAKEAWAYS</vt:lpstr>
      <vt:lpstr>REFERENCES – EFFECTIVE DATES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Effective Dates January 2018 Phase I Training</dc:title>
  <dc:creator>Lauren Barefoot</dc:creator>
  <cp:lastModifiedBy>Christopher Macinkowicz</cp:lastModifiedBy>
  <cp:revision>271</cp:revision>
  <cp:lastPrinted>2019-12-16T21:18:37Z</cp:lastPrinted>
  <dcterms:created xsi:type="dcterms:W3CDTF">2017-12-01T16:45:21Z</dcterms:created>
  <dcterms:modified xsi:type="dcterms:W3CDTF">2021-12-15T18:21:28Z</dcterms:modified>
</cp:coreProperties>
</file>