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886" r:id="rId1"/>
    <p:sldMasterId id="2147483892" r:id="rId2"/>
    <p:sldMasterId id="2147483899" r:id="rId3"/>
    <p:sldMasterId id="2147483904" r:id="rId4"/>
  </p:sldMasterIdLst>
  <p:notesMasterIdLst>
    <p:notesMasterId r:id="rId32"/>
  </p:notesMasterIdLst>
  <p:handoutMasterIdLst>
    <p:handoutMasterId r:id="rId33"/>
  </p:handoutMasterIdLst>
  <p:sldIdLst>
    <p:sldId id="309" r:id="rId5"/>
    <p:sldId id="300" r:id="rId6"/>
    <p:sldId id="260" r:id="rId7"/>
    <p:sldId id="259" r:id="rId8"/>
    <p:sldId id="261" r:id="rId9"/>
    <p:sldId id="262" r:id="rId10"/>
    <p:sldId id="291" r:id="rId11"/>
    <p:sldId id="297" r:id="rId12"/>
    <p:sldId id="298" r:id="rId13"/>
    <p:sldId id="304" r:id="rId14"/>
    <p:sldId id="301" r:id="rId15"/>
    <p:sldId id="263" r:id="rId16"/>
    <p:sldId id="278" r:id="rId17"/>
    <p:sldId id="284" r:id="rId18"/>
    <p:sldId id="285" r:id="rId19"/>
    <p:sldId id="264" r:id="rId20"/>
    <p:sldId id="286" r:id="rId21"/>
    <p:sldId id="266" r:id="rId22"/>
    <p:sldId id="310" r:id="rId23"/>
    <p:sldId id="267" r:id="rId24"/>
    <p:sldId id="280" r:id="rId25"/>
    <p:sldId id="268" r:id="rId26"/>
    <p:sldId id="272" r:id="rId27"/>
    <p:sldId id="287" r:id="rId28"/>
    <p:sldId id="289" r:id="rId29"/>
    <p:sldId id="269" r:id="rId30"/>
    <p:sldId id="299" r:id="rId31"/>
  </p:sldIdLst>
  <p:sldSz cx="11520488" cy="6480175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41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506" userDrawn="1">
          <p15:clr>
            <a:srgbClr val="A4A3A4"/>
          </p15:clr>
        </p15:guide>
        <p15:guide id="2" pos="2006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uren Barefoot" initials="LB" lastIdx="4" clrIdx="0">
    <p:extLst>
      <p:ext uri="{19B8F6BF-5375-455C-9EA6-DF929625EA0E}">
        <p15:presenceInfo xmlns:p15="http://schemas.microsoft.com/office/powerpoint/2012/main" userId="Lauren Barefoot" providerId="None"/>
      </p:ext>
    </p:extLst>
  </p:cmAuthor>
  <p:cmAuthor id="2" name="Lauren Barefoot" initials="LB [2]" lastIdx="7" clrIdx="1">
    <p:extLst>
      <p:ext uri="{19B8F6BF-5375-455C-9EA6-DF929625EA0E}">
        <p15:presenceInfo xmlns:p15="http://schemas.microsoft.com/office/powerpoint/2012/main" userId="S-1-5-21-1147415601-746390328-441284377-36146" providerId="AD"/>
      </p:ext>
    </p:extLst>
  </p:cmAuthor>
  <p:cmAuthor id="3" name="Christopher Macinkowicz" initials="CM" lastIdx="1" clrIdx="2">
    <p:extLst>
      <p:ext uri="{19B8F6BF-5375-455C-9EA6-DF929625EA0E}">
        <p15:presenceInfo xmlns:p15="http://schemas.microsoft.com/office/powerpoint/2012/main" userId="S::CMacinkowicz@vfw.org::0d70cd78-d19b-4f87-8c72-6e08ee5e17e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40" autoAdjust="0"/>
    <p:restoredTop sz="84480" autoAdjust="0"/>
  </p:normalViewPr>
  <p:slideViewPr>
    <p:cSldViewPr>
      <p:cViewPr varScale="1">
        <p:scale>
          <a:sx n="56" d="100"/>
          <a:sy n="56" d="100"/>
        </p:scale>
        <p:origin x="1076" y="48"/>
      </p:cViewPr>
      <p:guideLst>
        <p:guide orient="horz" pos="2160"/>
        <p:guide pos="3413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3834" y="108"/>
      </p:cViewPr>
      <p:guideLst>
        <p:guide orient="horz" pos="2506"/>
        <p:guide pos="200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586128" cy="466913"/>
          </a:xfrm>
          <a:prstGeom prst="rect">
            <a:avLst/>
          </a:prstGeom>
        </p:spPr>
        <p:txBody>
          <a:bodyPr vert="horz" lIns="81783" tIns="40893" rIns="81783" bIns="40893" rtlCol="0"/>
          <a:lstStyle>
            <a:lvl1pPr algn="l">
              <a:defRPr sz="1100"/>
            </a:lvl1pPr>
          </a:lstStyle>
          <a:p>
            <a:pPr>
              <a:defRPr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Use Title 38 CFR - Garrison</a:t>
            </a:r>
          </a:p>
        </p:txBody>
      </p:sp>
      <p:sp>
        <p:nvSpPr>
          <p:cNvPr id="4" name="Header Placeholder 1"/>
          <p:cNvSpPr txBox="1">
            <a:spLocks/>
          </p:cNvSpPr>
          <p:nvPr/>
        </p:nvSpPr>
        <p:spPr>
          <a:xfrm>
            <a:off x="0" y="8853379"/>
            <a:ext cx="3586128" cy="466913"/>
          </a:xfrm>
          <a:prstGeom prst="rect">
            <a:avLst/>
          </a:prstGeom>
        </p:spPr>
        <p:txBody>
          <a:bodyPr vert="horz" lIns="81783" tIns="40893" rIns="81783" bIns="40893" rtlCol="0"/>
          <a:lstStyle>
            <a:defPPr>
              <a:defRPr lang="en-GB"/>
            </a:defPPr>
            <a:lvl1pPr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1pPr>
            <a:lvl2pPr marL="742950" indent="-28575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2pPr>
            <a:lvl3pPr marL="11430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3pPr>
            <a:lvl4pPr marL="16002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4pPr>
            <a:lvl5pPr marL="20574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9pPr>
          </a:lstStyle>
          <a:p>
            <a:pPr>
              <a:defRPr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Use Title 38 CFR - Garrison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3"/>
          </p:nvPr>
        </p:nvSpPr>
        <p:spPr>
          <a:xfrm>
            <a:off x="3976477" y="8839361"/>
            <a:ext cx="3041862" cy="466566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r">
              <a:defRPr sz="1200"/>
            </a:lvl1pPr>
          </a:lstStyle>
          <a:p>
            <a:fld id="{C459224E-CFE9-4BF7-A412-810DCE619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8977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409575" y="706438"/>
            <a:ext cx="6197600" cy="3487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1994" y="4420315"/>
            <a:ext cx="5614316" cy="4186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noProof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1" y="1"/>
            <a:ext cx="3045218" cy="4636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47458" algn="l"/>
                <a:tab pos="1294915" algn="l"/>
                <a:tab pos="1942373" algn="l"/>
                <a:tab pos="2589832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73084" y="1"/>
            <a:ext cx="3045218" cy="4636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47458" algn="l"/>
                <a:tab pos="1294915" algn="l"/>
                <a:tab pos="1942373" algn="l"/>
                <a:tab pos="2589832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1" y="8840630"/>
            <a:ext cx="3045218" cy="4636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47458" algn="l"/>
                <a:tab pos="1294915" algn="l"/>
                <a:tab pos="1942373" algn="l"/>
                <a:tab pos="2589832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73084" y="8840630"/>
            <a:ext cx="3045218" cy="4636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47458" algn="l"/>
                <a:tab pos="1294915" algn="l"/>
                <a:tab pos="1942373" algn="l"/>
                <a:tab pos="2589832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295E678-5043-4919-BA81-617E951644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70862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5374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31806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8237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64669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E47D42F-150F-4F5D-A32A-0C61CC80F1FC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1638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202362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993" y="4420316"/>
            <a:ext cx="5615940" cy="418766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85179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5374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31806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8237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64669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93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46202" algn="l"/>
                <a:tab pos="1294024" algn="l"/>
                <a:tab pos="1941846" algn="l"/>
                <a:tab pos="2589668" algn="l"/>
              </a:tabLst>
              <a:defRPr/>
            </a:pPr>
            <a:fld id="{9C9C1DED-52E6-4F02-8E85-99589C828FF0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93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646202" algn="l"/>
                  <a:tab pos="1294024" algn="l"/>
                  <a:tab pos="1941846" algn="l"/>
                  <a:tab pos="2589668" algn="l"/>
                </a:tabLst>
                <a:defRPr/>
              </a:pPr>
              <a:t>11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7168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202362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68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993" y="4420316"/>
            <a:ext cx="5615940" cy="418766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02679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5374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31806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8237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64669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3489A9E-1C2D-4CF9-8BD5-91BC64CD8228}" type="slidenum">
              <a:rPr lang="en-US" altLang="en-US" smtClean="0"/>
              <a:pPr>
                <a:spcBef>
                  <a:spcPct val="0"/>
                </a:spcBef>
              </a:pPr>
              <a:t>12</a:t>
            </a:fld>
            <a:endParaRPr lang="en-US" altLang="en-US"/>
          </a:p>
        </p:txBody>
      </p:sp>
      <p:sp>
        <p:nvSpPr>
          <p:cNvPr id="3072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202362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2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993" y="4420316"/>
            <a:ext cx="5615940" cy="418766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915468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09575" y="706438"/>
            <a:ext cx="6197600" cy="3487737"/>
          </a:xfrm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/>
              <a:t>38 CFR 3.155 (How to file a claim)</a:t>
            </a:r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646202" algn="l"/>
                <a:tab pos="1294024" algn="l"/>
                <a:tab pos="1941846" algn="l"/>
                <a:tab pos="258966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646202" algn="l"/>
                <a:tab pos="1294024" algn="l"/>
                <a:tab pos="1941846" algn="l"/>
                <a:tab pos="258966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646202" algn="l"/>
                <a:tab pos="1294024" algn="l"/>
                <a:tab pos="1941846" algn="l"/>
                <a:tab pos="258966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646202" algn="l"/>
                <a:tab pos="1294024" algn="l"/>
                <a:tab pos="1941846" algn="l"/>
                <a:tab pos="258966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646202" algn="l"/>
                <a:tab pos="1294024" algn="l"/>
                <a:tab pos="1941846" algn="l"/>
                <a:tab pos="258966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65374" indent="-233216" defTabSz="458335" eaLnBrk="0" fontAlgn="base" hangingPunct="0">
              <a:spcBef>
                <a:spcPct val="0"/>
              </a:spcBef>
              <a:spcAft>
                <a:spcPct val="0"/>
              </a:spcAft>
              <a:tabLst>
                <a:tab pos="646202" algn="l"/>
                <a:tab pos="1294024" algn="l"/>
                <a:tab pos="1941846" algn="l"/>
                <a:tab pos="258966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3031806" indent="-233216" defTabSz="458335" eaLnBrk="0" fontAlgn="base" hangingPunct="0">
              <a:spcBef>
                <a:spcPct val="0"/>
              </a:spcBef>
              <a:spcAft>
                <a:spcPct val="0"/>
              </a:spcAft>
              <a:tabLst>
                <a:tab pos="646202" algn="l"/>
                <a:tab pos="1294024" algn="l"/>
                <a:tab pos="1941846" algn="l"/>
                <a:tab pos="258966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98237" indent="-233216" defTabSz="458335" eaLnBrk="0" fontAlgn="base" hangingPunct="0">
              <a:spcBef>
                <a:spcPct val="0"/>
              </a:spcBef>
              <a:spcAft>
                <a:spcPct val="0"/>
              </a:spcAft>
              <a:tabLst>
                <a:tab pos="646202" algn="l"/>
                <a:tab pos="1294024" algn="l"/>
                <a:tab pos="1941846" algn="l"/>
                <a:tab pos="258966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964669" indent="-233216" defTabSz="458335" eaLnBrk="0" fontAlgn="base" hangingPunct="0">
              <a:spcBef>
                <a:spcPct val="0"/>
              </a:spcBef>
              <a:spcAft>
                <a:spcPct val="0"/>
              </a:spcAft>
              <a:tabLst>
                <a:tab pos="646202" algn="l"/>
                <a:tab pos="1294024" algn="l"/>
                <a:tab pos="1941846" algn="l"/>
                <a:tab pos="258966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A0F84966-C9A2-411A-A129-E579122E383E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13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21903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09575" y="706438"/>
            <a:ext cx="6197600" cy="3487737"/>
          </a:xfrm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646202" algn="l"/>
                <a:tab pos="1294024" algn="l"/>
                <a:tab pos="1941846" algn="l"/>
                <a:tab pos="258966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646202" algn="l"/>
                <a:tab pos="1294024" algn="l"/>
                <a:tab pos="1941846" algn="l"/>
                <a:tab pos="258966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646202" algn="l"/>
                <a:tab pos="1294024" algn="l"/>
                <a:tab pos="1941846" algn="l"/>
                <a:tab pos="258966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646202" algn="l"/>
                <a:tab pos="1294024" algn="l"/>
                <a:tab pos="1941846" algn="l"/>
                <a:tab pos="258966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646202" algn="l"/>
                <a:tab pos="1294024" algn="l"/>
                <a:tab pos="1941846" algn="l"/>
                <a:tab pos="258966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65374" indent="-233216" defTabSz="458335" eaLnBrk="0" fontAlgn="base" hangingPunct="0">
              <a:spcBef>
                <a:spcPct val="0"/>
              </a:spcBef>
              <a:spcAft>
                <a:spcPct val="0"/>
              </a:spcAft>
              <a:tabLst>
                <a:tab pos="646202" algn="l"/>
                <a:tab pos="1294024" algn="l"/>
                <a:tab pos="1941846" algn="l"/>
                <a:tab pos="258966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3031806" indent="-233216" defTabSz="458335" eaLnBrk="0" fontAlgn="base" hangingPunct="0">
              <a:spcBef>
                <a:spcPct val="0"/>
              </a:spcBef>
              <a:spcAft>
                <a:spcPct val="0"/>
              </a:spcAft>
              <a:tabLst>
                <a:tab pos="646202" algn="l"/>
                <a:tab pos="1294024" algn="l"/>
                <a:tab pos="1941846" algn="l"/>
                <a:tab pos="258966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98237" indent="-233216" defTabSz="458335" eaLnBrk="0" fontAlgn="base" hangingPunct="0">
              <a:spcBef>
                <a:spcPct val="0"/>
              </a:spcBef>
              <a:spcAft>
                <a:spcPct val="0"/>
              </a:spcAft>
              <a:tabLst>
                <a:tab pos="646202" algn="l"/>
                <a:tab pos="1294024" algn="l"/>
                <a:tab pos="1941846" algn="l"/>
                <a:tab pos="258966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964669" indent="-233216" defTabSz="458335" eaLnBrk="0" fontAlgn="base" hangingPunct="0">
              <a:spcBef>
                <a:spcPct val="0"/>
              </a:spcBef>
              <a:spcAft>
                <a:spcPct val="0"/>
              </a:spcAft>
              <a:tabLst>
                <a:tab pos="646202" algn="l"/>
                <a:tab pos="1294024" algn="l"/>
                <a:tab pos="1941846" algn="l"/>
                <a:tab pos="258966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0A3E33F2-61D1-4F90-B4F8-3CAC9B7FBDDF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14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58774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09575" y="706438"/>
            <a:ext cx="6197600" cy="3487737"/>
          </a:xfrm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646202" algn="l"/>
                <a:tab pos="1294024" algn="l"/>
                <a:tab pos="1941846" algn="l"/>
                <a:tab pos="258966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646202" algn="l"/>
                <a:tab pos="1294024" algn="l"/>
                <a:tab pos="1941846" algn="l"/>
                <a:tab pos="258966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646202" algn="l"/>
                <a:tab pos="1294024" algn="l"/>
                <a:tab pos="1941846" algn="l"/>
                <a:tab pos="258966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646202" algn="l"/>
                <a:tab pos="1294024" algn="l"/>
                <a:tab pos="1941846" algn="l"/>
                <a:tab pos="258966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646202" algn="l"/>
                <a:tab pos="1294024" algn="l"/>
                <a:tab pos="1941846" algn="l"/>
                <a:tab pos="258966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65374" indent="-233216" defTabSz="458335" eaLnBrk="0" fontAlgn="base" hangingPunct="0">
              <a:spcBef>
                <a:spcPct val="0"/>
              </a:spcBef>
              <a:spcAft>
                <a:spcPct val="0"/>
              </a:spcAft>
              <a:tabLst>
                <a:tab pos="646202" algn="l"/>
                <a:tab pos="1294024" algn="l"/>
                <a:tab pos="1941846" algn="l"/>
                <a:tab pos="258966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3031806" indent="-233216" defTabSz="458335" eaLnBrk="0" fontAlgn="base" hangingPunct="0">
              <a:spcBef>
                <a:spcPct val="0"/>
              </a:spcBef>
              <a:spcAft>
                <a:spcPct val="0"/>
              </a:spcAft>
              <a:tabLst>
                <a:tab pos="646202" algn="l"/>
                <a:tab pos="1294024" algn="l"/>
                <a:tab pos="1941846" algn="l"/>
                <a:tab pos="258966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98237" indent="-233216" defTabSz="458335" eaLnBrk="0" fontAlgn="base" hangingPunct="0">
              <a:spcBef>
                <a:spcPct val="0"/>
              </a:spcBef>
              <a:spcAft>
                <a:spcPct val="0"/>
              </a:spcAft>
              <a:tabLst>
                <a:tab pos="646202" algn="l"/>
                <a:tab pos="1294024" algn="l"/>
                <a:tab pos="1941846" algn="l"/>
                <a:tab pos="258966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964669" indent="-233216" defTabSz="458335" eaLnBrk="0" fontAlgn="base" hangingPunct="0">
              <a:spcBef>
                <a:spcPct val="0"/>
              </a:spcBef>
              <a:spcAft>
                <a:spcPct val="0"/>
              </a:spcAft>
              <a:tabLst>
                <a:tab pos="646202" algn="l"/>
                <a:tab pos="1294024" algn="l"/>
                <a:tab pos="1941846" algn="l"/>
                <a:tab pos="258966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9B83E3AA-49CA-4E50-B266-24FEFC245EB5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15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82731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5374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31806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8237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64669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6E4E707-A96F-473F-9EBA-F8D4D0403249}" type="slidenum">
              <a:rPr lang="en-US" altLang="en-US" smtClean="0"/>
              <a:pPr>
                <a:spcBef>
                  <a:spcPct val="0"/>
                </a:spcBef>
              </a:pPr>
              <a:t>16</a:t>
            </a:fld>
            <a:endParaRPr lang="en-US" altLang="en-US"/>
          </a:p>
        </p:txBody>
      </p:sp>
      <p:sp>
        <p:nvSpPr>
          <p:cNvPr id="389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202362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89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993" y="4420316"/>
            <a:ext cx="5615940" cy="418766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89661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5374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31806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8237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64669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54257F9-FCB9-4E7C-AF62-4D68CC81A3B4}" type="slidenum">
              <a:rPr lang="en-US" altLang="en-US" smtClean="0"/>
              <a:pPr>
                <a:spcBef>
                  <a:spcPct val="0"/>
                </a:spcBef>
              </a:pPr>
              <a:t>17</a:t>
            </a:fld>
            <a:endParaRPr lang="en-US" altLang="en-US"/>
          </a:p>
        </p:txBody>
      </p:sp>
      <p:sp>
        <p:nvSpPr>
          <p:cNvPr id="4096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202362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096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993" y="4420316"/>
            <a:ext cx="5615940" cy="418766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Mere technical violation of police regulations or ordinances will not per se constitute willful misconduct.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4925472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5374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31806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8237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64669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D538A92-A94D-4C3B-AF48-FE8133369C53}" type="slidenum">
              <a:rPr lang="en-US" altLang="en-US" smtClean="0"/>
              <a:pPr>
                <a:spcBef>
                  <a:spcPct val="0"/>
                </a:spcBef>
              </a:pPr>
              <a:t>18</a:t>
            </a:fld>
            <a:endParaRPr lang="en-US" altLang="en-US"/>
          </a:p>
        </p:txBody>
      </p:sp>
      <p:sp>
        <p:nvSpPr>
          <p:cNvPr id="430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202362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993" y="4420316"/>
            <a:ext cx="5615940" cy="418766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b="1" dirty="0"/>
              <a:t>38 CFR 3.1(d)(1) </a:t>
            </a:r>
            <a:r>
              <a:rPr lang="en-US" altLang="en-US" dirty="0"/>
              <a:t>– DIC definition</a:t>
            </a:r>
          </a:p>
          <a:p>
            <a:r>
              <a:rPr lang="en-US" altLang="en-US" b="1" dirty="0"/>
              <a:t>38 CFR 3.1(d)(2) </a:t>
            </a:r>
            <a:r>
              <a:rPr lang="en-US" altLang="en-US" dirty="0"/>
              <a:t>– Death pension definition – must have had 2 years service</a:t>
            </a:r>
          </a:p>
        </p:txBody>
      </p:sp>
    </p:spTree>
    <p:extLst>
      <p:ext uri="{BB962C8B-B14F-4D97-AF65-F5344CB8AC3E}">
        <p14:creationId xmlns:p14="http://schemas.microsoft.com/office/powerpoint/2010/main" val="40025292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5374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31806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8237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64669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D538A92-A94D-4C3B-AF48-FE8133369C53}" type="slidenum">
              <a:rPr lang="en-US" altLang="en-US" smtClean="0"/>
              <a:pPr>
                <a:spcBef>
                  <a:spcPct val="0"/>
                </a:spcBef>
              </a:pPr>
              <a:t>19</a:t>
            </a:fld>
            <a:endParaRPr lang="en-US" altLang="en-US"/>
          </a:p>
        </p:txBody>
      </p:sp>
      <p:sp>
        <p:nvSpPr>
          <p:cNvPr id="430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202362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993" y="4420316"/>
            <a:ext cx="5615940" cy="418766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999028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5374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31806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8237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64669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29232BE-03BA-44CC-B61B-D8EA1E4D21C9}" type="slidenum">
              <a:rPr lang="en-US" altLang="en-US" smtClean="0"/>
              <a:pPr>
                <a:spcBef>
                  <a:spcPct val="0"/>
                </a:spcBef>
              </a:pPr>
              <a:t>20</a:t>
            </a:fld>
            <a:endParaRPr lang="en-US" altLang="en-US"/>
          </a:p>
        </p:txBody>
      </p:sp>
      <p:sp>
        <p:nvSpPr>
          <p:cNvPr id="4505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202362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50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993" y="4420316"/>
            <a:ext cx="5615940" cy="418766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/>
              <a:t>Especially important in Part 4  (describe diabetes regulation 7913)</a:t>
            </a:r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90043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5374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31806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8237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64669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0751F27-4F4D-4334-82C6-8BD36D966D93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2253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202362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993" y="4420316"/>
            <a:ext cx="5615940" cy="418766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47347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5374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31806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8237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64669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BB3A392-4FFB-439A-8795-D1D5627DDF05}" type="slidenum">
              <a:rPr lang="en-US" altLang="en-US" smtClean="0"/>
              <a:pPr>
                <a:spcBef>
                  <a:spcPct val="0"/>
                </a:spcBef>
              </a:pPr>
              <a:t>21</a:t>
            </a:fld>
            <a:endParaRPr lang="en-US" altLang="en-US"/>
          </a:p>
        </p:txBody>
      </p:sp>
      <p:sp>
        <p:nvSpPr>
          <p:cNvPr id="4915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202362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915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993" y="4420316"/>
            <a:ext cx="5615940" cy="418766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/>
              <a:t>38 CFR 3.52(a) – Marriage is valid if a child was born</a:t>
            </a:r>
          </a:p>
          <a:p>
            <a:endParaRPr lang="en-US" altLang="en-US"/>
          </a:p>
          <a:p>
            <a:r>
              <a:rPr lang="en-US" altLang="en-US"/>
              <a:t>38 CFR 3.54(d) – definition of a child born</a:t>
            </a:r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712666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5374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31806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8237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64669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DA740DF-FBFD-485A-93F9-7EE4CDAD5C13}" type="slidenum">
              <a:rPr lang="en-US" altLang="en-US" smtClean="0"/>
              <a:pPr>
                <a:spcBef>
                  <a:spcPct val="0"/>
                </a:spcBef>
              </a:pPr>
              <a:t>22</a:t>
            </a:fld>
            <a:endParaRPr lang="en-US" altLang="en-US"/>
          </a:p>
        </p:txBody>
      </p:sp>
      <p:sp>
        <p:nvSpPr>
          <p:cNvPr id="5120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202362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0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993" y="4420316"/>
            <a:ext cx="5615940" cy="418766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b="1" dirty="0"/>
              <a:t>Note 1: </a:t>
            </a:r>
            <a:r>
              <a:rPr lang="en-US" altLang="en-US" dirty="0"/>
              <a:t>An incapacitating episode is a period during which bed rest and treatment by a physician are required.</a:t>
            </a:r>
          </a:p>
        </p:txBody>
      </p:sp>
    </p:spTree>
    <p:extLst>
      <p:ext uri="{BB962C8B-B14F-4D97-AF65-F5344CB8AC3E}">
        <p14:creationId xmlns:p14="http://schemas.microsoft.com/office/powerpoint/2010/main" val="154002583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5374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31806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8237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64669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B0119CF-1BF9-4978-8419-577BA476128F}" type="slidenum">
              <a:rPr lang="en-US" altLang="en-US" smtClean="0"/>
              <a:pPr>
                <a:spcBef>
                  <a:spcPct val="0"/>
                </a:spcBef>
              </a:pPr>
              <a:t>23</a:t>
            </a:fld>
            <a:endParaRPr lang="en-US" altLang="en-US"/>
          </a:p>
        </p:txBody>
      </p:sp>
      <p:sp>
        <p:nvSpPr>
          <p:cNvPr id="532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202362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32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993" y="4420316"/>
            <a:ext cx="5615940" cy="418766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22972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5374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31806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8237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64669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5883D0F-9070-4A10-9326-1F3DF6E810C9}" type="slidenum">
              <a:rPr lang="en-US" altLang="en-US" smtClean="0"/>
              <a:pPr>
                <a:spcBef>
                  <a:spcPct val="0"/>
                </a:spcBef>
              </a:pPr>
              <a:t>24</a:t>
            </a:fld>
            <a:endParaRPr lang="en-US" altLang="en-US"/>
          </a:p>
        </p:txBody>
      </p:sp>
      <p:sp>
        <p:nvSpPr>
          <p:cNvPr id="552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202362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3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993" y="4420316"/>
            <a:ext cx="5615940" cy="418766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dirty="0"/>
              <a:t>4.119 DC 7913 – Diabetes mellitus 10%</a:t>
            </a:r>
          </a:p>
        </p:txBody>
      </p:sp>
    </p:spTree>
    <p:extLst>
      <p:ext uri="{BB962C8B-B14F-4D97-AF65-F5344CB8AC3E}">
        <p14:creationId xmlns:p14="http://schemas.microsoft.com/office/powerpoint/2010/main" val="205224324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5374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31806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8237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64669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EB9C4D2-2D1E-4F67-9528-215E58014E16}" type="slidenum">
              <a:rPr lang="en-US" altLang="en-US" smtClean="0"/>
              <a:pPr>
                <a:spcBef>
                  <a:spcPct val="0"/>
                </a:spcBef>
              </a:pPr>
              <a:t>25</a:t>
            </a:fld>
            <a:endParaRPr lang="en-US" altLang="en-US"/>
          </a:p>
        </p:txBody>
      </p:sp>
      <p:sp>
        <p:nvSpPr>
          <p:cNvPr id="573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202362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73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993" y="4420316"/>
            <a:ext cx="5615940" cy="418766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131962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5374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31806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8237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64669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B6B20C4-212F-43B8-B095-A5B18FD8D983}" type="slidenum">
              <a:rPr lang="en-US" altLang="en-US" smtClean="0"/>
              <a:pPr>
                <a:spcBef>
                  <a:spcPct val="0"/>
                </a:spcBef>
              </a:pPr>
              <a:t>26</a:t>
            </a:fld>
            <a:endParaRPr lang="en-US" altLang="en-US"/>
          </a:p>
        </p:txBody>
      </p:sp>
      <p:sp>
        <p:nvSpPr>
          <p:cNvPr id="614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202362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993" y="4420316"/>
            <a:ext cx="5615940" cy="418766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768201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5374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31806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8237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64669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597C46E-6DB1-49E7-A78B-7E742A263AB0}" type="slidenum">
              <a:rPr lang="en-US" altLang="en-US" smtClean="0"/>
              <a:pPr>
                <a:spcBef>
                  <a:spcPct val="0"/>
                </a:spcBef>
              </a:pPr>
              <a:t>27</a:t>
            </a:fld>
            <a:endParaRPr lang="en-US" altLang="en-US"/>
          </a:p>
        </p:txBody>
      </p:sp>
      <p:sp>
        <p:nvSpPr>
          <p:cNvPr id="6553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202362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554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993" y="4420316"/>
            <a:ext cx="5615940" cy="418766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085210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5374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31806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8237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64669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C961F27-C978-433A-814B-A1746C50F0A5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2457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202362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8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993" y="4420316"/>
            <a:ext cx="5615940" cy="418766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53526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5374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31806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8237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64669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9D12A76-70F0-41EA-801E-58E039D0E1F6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2662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202362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662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993" y="4420316"/>
            <a:ext cx="5615940" cy="418766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01763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5374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31806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8237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64669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DA93FF7-10DF-4D8A-9971-128CABB00A09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2867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202362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867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993" y="4420316"/>
            <a:ext cx="5615940" cy="418766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4195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5374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31806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8237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64669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0B72DF4-C165-4406-B469-99444A4DFA40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6758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202362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758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993" y="4420316"/>
            <a:ext cx="5615940" cy="418766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09602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5374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31806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8237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64669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C12BEC5-EA02-4D67-AEFE-41FA350A2631}" type="slidenum">
              <a:rPr lang="en-US" altLang="en-US" smtClean="0"/>
              <a:pPr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7373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202362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373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993" y="4420316"/>
            <a:ext cx="5615940" cy="418766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dirty="0"/>
              <a:t>Browse is best</a:t>
            </a:r>
            <a:r>
              <a:rPr lang="en-US" altLang="en-US" baseline="0" dirty="0"/>
              <a:t> when you don’t know exactly what you are looking for, or viewing a large section like Part 4 at the same time.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00555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5374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31806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8237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64669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C12BEC5-EA02-4D67-AEFE-41FA350A2631}" type="slidenum">
              <a:rPr lang="en-US" altLang="en-US" smtClean="0"/>
              <a:pPr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7373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202362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373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993" y="4420316"/>
            <a:ext cx="5615940" cy="418766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402616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5374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31806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8237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64669" indent="-233216" defTabSz="45833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6202" algn="l"/>
                <a:tab pos="1294024" algn="l"/>
                <a:tab pos="1941846" algn="l"/>
                <a:tab pos="258966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C6B4DCB-F4AD-47AD-AA5C-BC55784EADD2}" type="slidenum">
              <a:rPr lang="en-US" altLang="en-US" smtClean="0"/>
              <a:pPr>
                <a:spcBef>
                  <a:spcPct val="0"/>
                </a:spcBef>
              </a:pPr>
              <a:t>10</a:t>
            </a:fld>
            <a:endParaRPr lang="en-US" altLang="en-US"/>
          </a:p>
        </p:txBody>
      </p:sp>
      <p:sp>
        <p:nvSpPr>
          <p:cNvPr id="634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202362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34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993" y="4420316"/>
            <a:ext cx="5615940" cy="418766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dirty="0"/>
              <a:t>Subpart B – 20.111 Legal Holidays</a:t>
            </a:r>
          </a:p>
        </p:txBody>
      </p:sp>
    </p:spTree>
    <p:extLst>
      <p:ext uri="{BB962C8B-B14F-4D97-AF65-F5344CB8AC3E}">
        <p14:creationId xmlns:p14="http://schemas.microsoft.com/office/powerpoint/2010/main" val="23193559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616633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956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45DFA-048D-4019-8CFD-4B48098E97CE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699150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5140188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4037" y="2013056"/>
            <a:ext cx="9792415" cy="13890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074" y="3672106"/>
            <a:ext cx="8064341" cy="16560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3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479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958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19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43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67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5916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34583-2061-4EDF-A1EE-426EB98E72C0}" type="datetime1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36171" y="6006172"/>
            <a:ext cx="3648154" cy="345009"/>
          </a:xfrm>
          <a:prstGeom prst="rect">
            <a:avLst/>
          </a:prstGeom>
        </p:spPr>
        <p:txBody>
          <a:bodyPr/>
          <a:lstStyle/>
          <a:p>
            <a:r>
              <a:rPr lang="en-US"/>
              <a:t>Helping your Client Receive the Earliest Effective Date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171272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28" y="945542"/>
            <a:ext cx="10368440" cy="74990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028" y="1809558"/>
            <a:ext cx="10368440" cy="39791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97677-7A5C-4B9F-860A-DAC9008171BA}" type="datetime1">
              <a:rPr lang="en-US" smtClean="0"/>
              <a:t>1/6/2022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9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2616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28" y="815124"/>
            <a:ext cx="10368440" cy="6969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028" y="1512043"/>
            <a:ext cx="5088215" cy="4276616"/>
          </a:xfrm>
        </p:spPr>
        <p:txBody>
          <a:bodyPr/>
          <a:lstStyle>
            <a:lvl1pPr>
              <a:defRPr sz="1984"/>
            </a:lvl1pPr>
            <a:lvl2pPr>
              <a:defRPr sz="1701"/>
            </a:lvl2pPr>
            <a:lvl3pPr>
              <a:defRPr sz="1417"/>
            </a:lvl3pPr>
            <a:lvl4pPr>
              <a:defRPr sz="1276"/>
            </a:lvl4pPr>
            <a:lvl5pPr>
              <a:defRPr sz="1276"/>
            </a:lvl5pPr>
            <a:lvl6pPr>
              <a:defRPr sz="1276"/>
            </a:lvl6pPr>
            <a:lvl7pPr>
              <a:defRPr sz="1276"/>
            </a:lvl7pPr>
            <a:lvl8pPr>
              <a:defRPr sz="1276"/>
            </a:lvl8pPr>
            <a:lvl9pPr>
              <a:defRPr sz="127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56249" y="1512043"/>
            <a:ext cx="5088215" cy="4276616"/>
          </a:xfrm>
        </p:spPr>
        <p:txBody>
          <a:bodyPr/>
          <a:lstStyle>
            <a:lvl1pPr>
              <a:defRPr sz="1984"/>
            </a:lvl1pPr>
            <a:lvl2pPr>
              <a:defRPr sz="1701"/>
            </a:lvl2pPr>
            <a:lvl3pPr>
              <a:defRPr sz="1417"/>
            </a:lvl3pPr>
            <a:lvl4pPr>
              <a:defRPr sz="1276"/>
            </a:lvl4pPr>
            <a:lvl5pPr>
              <a:defRPr sz="1276"/>
            </a:lvl5pPr>
            <a:lvl6pPr>
              <a:defRPr sz="1276"/>
            </a:lvl6pPr>
            <a:lvl7pPr>
              <a:defRPr sz="1276"/>
            </a:lvl7pPr>
            <a:lvl8pPr>
              <a:defRPr sz="1276"/>
            </a:lvl8pPr>
            <a:lvl9pPr>
              <a:defRPr sz="127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AF56-F317-4AC5-A30E-F8DDA40BC267}" type="datetime1">
              <a:rPr lang="en-US" smtClean="0"/>
              <a:t>1/6/2022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36171" y="6006172"/>
            <a:ext cx="3648154" cy="345009"/>
          </a:xfrm>
          <a:prstGeom prst="rect">
            <a:avLst/>
          </a:prstGeom>
        </p:spPr>
        <p:txBody>
          <a:bodyPr/>
          <a:lstStyle/>
          <a:p>
            <a:r>
              <a:rPr lang="en-US"/>
              <a:t>Helping your Client Receive the Earliest Effective Date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6078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038" y="1316484"/>
            <a:ext cx="9936421" cy="461309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4037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035" y="1377743"/>
            <a:ext cx="4872205" cy="45433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56250" y="1377744"/>
            <a:ext cx="4872205" cy="4526416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5665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768035" y="1440044"/>
            <a:ext cx="9960419" cy="4464121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8662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13216" y="1431568"/>
            <a:ext cx="9915244" cy="440509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212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4037" y="2013056"/>
            <a:ext cx="9792415" cy="13890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074" y="3672106"/>
            <a:ext cx="8064341" cy="16560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3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479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958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19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43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67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5916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36171" y="6006172"/>
            <a:ext cx="3648154" cy="345009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32ACF4-CF95-43DF-9143-D5B4CA4C892D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11688754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443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28" y="945542"/>
            <a:ext cx="10368440" cy="74990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028" y="1809558"/>
            <a:ext cx="10368440" cy="39791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9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en-US" altLang="en-US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810305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28" y="815124"/>
            <a:ext cx="10368440" cy="6969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028" y="1512043"/>
            <a:ext cx="5088215" cy="4276616"/>
          </a:xfrm>
        </p:spPr>
        <p:txBody>
          <a:bodyPr/>
          <a:lstStyle>
            <a:lvl1pPr>
              <a:defRPr sz="1984"/>
            </a:lvl1pPr>
            <a:lvl2pPr>
              <a:defRPr sz="1701"/>
            </a:lvl2pPr>
            <a:lvl3pPr>
              <a:defRPr sz="1417"/>
            </a:lvl3pPr>
            <a:lvl4pPr>
              <a:defRPr sz="1276"/>
            </a:lvl4pPr>
            <a:lvl5pPr>
              <a:defRPr sz="1276"/>
            </a:lvl5pPr>
            <a:lvl6pPr>
              <a:defRPr sz="1276"/>
            </a:lvl6pPr>
            <a:lvl7pPr>
              <a:defRPr sz="1276"/>
            </a:lvl7pPr>
            <a:lvl8pPr>
              <a:defRPr sz="1276"/>
            </a:lvl8pPr>
            <a:lvl9pPr>
              <a:defRPr sz="127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56249" y="1512043"/>
            <a:ext cx="5088215" cy="4276616"/>
          </a:xfrm>
        </p:spPr>
        <p:txBody>
          <a:bodyPr/>
          <a:lstStyle>
            <a:lvl1pPr>
              <a:defRPr sz="1984"/>
            </a:lvl1pPr>
            <a:lvl2pPr>
              <a:defRPr sz="1701"/>
            </a:lvl2pPr>
            <a:lvl3pPr>
              <a:defRPr sz="1417"/>
            </a:lvl3pPr>
            <a:lvl4pPr>
              <a:defRPr sz="1276"/>
            </a:lvl4pPr>
            <a:lvl5pPr>
              <a:defRPr sz="1276"/>
            </a:lvl5pPr>
            <a:lvl6pPr>
              <a:defRPr sz="1276"/>
            </a:lvl6pPr>
            <a:lvl7pPr>
              <a:defRPr sz="1276"/>
            </a:lvl7pPr>
            <a:lvl8pPr>
              <a:defRPr sz="1276"/>
            </a:lvl8pPr>
            <a:lvl9pPr>
              <a:defRPr sz="127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36171" y="6006172"/>
            <a:ext cx="3648154" cy="345009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B12EC9-8ED8-4AB8-BAC2-29695D9CAB20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15410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45DFA-048D-4019-8CFD-4B48098E97C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8734556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038" y="1316484"/>
            <a:ext cx="9936421" cy="461309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906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035" y="1377743"/>
            <a:ext cx="4872205" cy="45433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56250" y="1377744"/>
            <a:ext cx="4872205" cy="4526416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678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768035" y="1440044"/>
            <a:ext cx="9960419" cy="4464121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567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13216" y="1431568"/>
            <a:ext cx="9915244" cy="440509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577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8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.pn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5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" y="4"/>
            <a:ext cx="11520488" cy="64801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2" y="4"/>
            <a:ext cx="4862077" cy="648017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6044" y="589195"/>
            <a:ext cx="4402706" cy="1154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368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</p:sldLayoutIdLst>
  <p:hf hdr="0" ftr="0" dt="0"/>
  <p:txStyles>
    <p:titleStyle>
      <a:lvl1pPr algn="l" defTabSz="863885" rtl="0" eaLnBrk="1" latinLnBrk="0" hangingPunct="1">
        <a:lnSpc>
          <a:spcPct val="90000"/>
        </a:lnSpc>
        <a:spcBef>
          <a:spcPct val="0"/>
        </a:spcBef>
        <a:buNone/>
        <a:defRPr sz="415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5972" indent="-215972" algn="l" defTabSz="86388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1pPr>
      <a:lvl2pPr marL="64791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2pPr>
      <a:lvl3pPr marL="107985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51179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943739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37568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7624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3956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150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1942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3885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5827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777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5971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1654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3596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5538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" y="1183712"/>
            <a:ext cx="11520488" cy="52964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36345" y="6006170"/>
            <a:ext cx="2592111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" y="1175072"/>
            <a:ext cx="11520488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4578" y="258785"/>
            <a:ext cx="2491425" cy="653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0335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3" r:id="rId1"/>
    <p:sldLayoutId id="2147483894" r:id="rId2"/>
    <p:sldLayoutId id="2147483895" r:id="rId3"/>
    <p:sldLayoutId id="2147483896" r:id="rId4"/>
    <p:sldLayoutId id="2147483897" r:id="rId5"/>
    <p:sldLayoutId id="2147483910" r:id="rId6"/>
  </p:sldLayoutIdLst>
  <p:hf hdr="0" ftr="0" dt="0"/>
  <p:txStyles>
    <p:titleStyle>
      <a:lvl1pPr algn="l" defTabSz="863885" rtl="0" eaLnBrk="1" latinLnBrk="0" hangingPunct="1">
        <a:lnSpc>
          <a:spcPct val="90000"/>
        </a:lnSpc>
        <a:spcBef>
          <a:spcPct val="0"/>
        </a:spcBef>
        <a:buNone/>
        <a:defRPr sz="378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15972" indent="-215972" algn="l" defTabSz="86388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024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4791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07985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51179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1943739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37568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7624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3956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150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1942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3885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5827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777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5971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1654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3596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5538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" y="4"/>
            <a:ext cx="11520488" cy="64801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1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2" y="4"/>
            <a:ext cx="4862077" cy="648017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6044" y="589195"/>
            <a:ext cx="4402706" cy="1154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626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  <p:sldLayoutId id="2147483901" r:id="rId2"/>
    <p:sldLayoutId id="2147483902" r:id="rId3"/>
    <p:sldLayoutId id="2147483903" r:id="rId4"/>
  </p:sldLayoutIdLst>
  <p:hf hdr="0" ftr="0" dt="0"/>
  <p:txStyles>
    <p:titleStyle>
      <a:lvl1pPr algn="l" defTabSz="863885" rtl="0" eaLnBrk="1" latinLnBrk="0" hangingPunct="1">
        <a:lnSpc>
          <a:spcPct val="90000"/>
        </a:lnSpc>
        <a:spcBef>
          <a:spcPct val="0"/>
        </a:spcBef>
        <a:buNone/>
        <a:defRPr sz="415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5972" indent="-215972" algn="l" defTabSz="86388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1pPr>
      <a:lvl2pPr marL="64791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2pPr>
      <a:lvl3pPr marL="107985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51179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943739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37568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7624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3956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150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1942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3885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5827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777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5971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1654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3596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5538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" y="1183712"/>
            <a:ext cx="11520488" cy="52964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36345" y="6006170"/>
            <a:ext cx="2592111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34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" y="1175072"/>
            <a:ext cx="11520488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4578" y="258785"/>
            <a:ext cx="2491425" cy="653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928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5" r:id="rId1"/>
    <p:sldLayoutId id="2147483906" r:id="rId2"/>
    <p:sldLayoutId id="2147483907" r:id="rId3"/>
    <p:sldLayoutId id="2147483908" r:id="rId4"/>
    <p:sldLayoutId id="2147483909" r:id="rId5"/>
  </p:sldLayoutIdLst>
  <p:hf hdr="0" ftr="0" dt="0"/>
  <p:txStyles>
    <p:titleStyle>
      <a:lvl1pPr algn="l" defTabSz="863885" rtl="0" eaLnBrk="1" latinLnBrk="0" hangingPunct="1">
        <a:lnSpc>
          <a:spcPct val="90000"/>
        </a:lnSpc>
        <a:spcBef>
          <a:spcPct val="0"/>
        </a:spcBef>
        <a:buNone/>
        <a:defRPr sz="378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15972" indent="-215972" algn="l" defTabSz="86388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024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4791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07985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51179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1943739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37568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7624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3956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150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1942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3885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5827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777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5971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1654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3596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5538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ederalregister.gov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www.ecfr.gov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cfr.gov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4144566" y="2554287"/>
            <a:ext cx="5791200" cy="1142999"/>
          </a:xfrm>
        </p:spPr>
        <p:txBody>
          <a:bodyPr tIns="35280" rtlCol="0">
            <a:normAutofit/>
          </a:bodyPr>
          <a:lstStyle/>
          <a:p>
            <a:pPr algn="ctr" defTabSz="728940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Use Title 38 CFR</a:t>
            </a:r>
            <a:br>
              <a:rPr lang="en-US" altLang="en-US" sz="3506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2700" dirty="0"/>
          </a:p>
        </p:txBody>
      </p:sp>
    </p:spTree>
    <p:extLst>
      <p:ext uri="{BB962C8B-B14F-4D97-AF65-F5344CB8AC3E}">
        <p14:creationId xmlns:p14="http://schemas.microsoft.com/office/powerpoint/2010/main" val="1968354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2"/>
          <p:cNvSpPr>
            <a:spLocks noGrp="1" noChangeArrowheads="1"/>
          </p:cNvSpPr>
          <p:nvPr>
            <p:ph idx="1"/>
          </p:nvPr>
        </p:nvSpPr>
        <p:spPr>
          <a:xfrm>
            <a:off x="502445" y="1510369"/>
            <a:ext cx="10226012" cy="4495801"/>
          </a:xfrm>
        </p:spPr>
        <p:txBody>
          <a:bodyPr/>
          <a:lstStyle/>
          <a:p>
            <a:pPr marL="107934" indent="0"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Tips for Browsing the CFR</a:t>
            </a:r>
          </a:p>
          <a:p>
            <a:pPr marL="107934" indent="0"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-285750">
              <a:spcAft>
                <a:spcPts val="600"/>
              </a:spcAft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Become familiar with what you will find in each Part</a:t>
            </a:r>
          </a:p>
          <a:p>
            <a:pPr marL="457200" lvl="1" indent="-285750">
              <a:spcAft>
                <a:spcPts val="600"/>
              </a:spcAft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GPO version and the eCFR, at the beginning of each Part is a list of all the Subparts, which helps organize the Part</a:t>
            </a:r>
          </a:p>
          <a:p>
            <a:pPr marL="0" lvl="1" indent="0" algn="ctr">
              <a:spcAft>
                <a:spcPts val="600"/>
              </a:spcAft>
              <a:buSzPct val="100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 algn="ctr">
              <a:spcAft>
                <a:spcPts val="600"/>
              </a:spcAft>
              <a:buSzPct val="100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Let’s look at the beginning of Part 20. </a:t>
            </a:r>
          </a:p>
          <a:p>
            <a:pPr marL="0" lvl="1" indent="0" algn="ctr">
              <a:spcAft>
                <a:spcPts val="600"/>
              </a:spcAft>
              <a:buSzPct val="100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which Subpart will you find information about legal holidays? </a:t>
            </a:r>
          </a:p>
        </p:txBody>
      </p:sp>
      <p:sp>
        <p:nvSpPr>
          <p:cNvPr id="6246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641857E6-B82F-4250-A543-26A2EEA6C92F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10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2466" name="Rectangle 1"/>
          <p:cNvSpPr>
            <a:spLocks noGrp="1" noChangeArrowheads="1"/>
          </p:cNvSpPr>
          <p:nvPr>
            <p:ph type="title"/>
          </p:nvPr>
        </p:nvSpPr>
        <p:spPr>
          <a:xfrm>
            <a:off x="45244" y="5"/>
            <a:ext cx="7884320" cy="1143001"/>
          </a:xfrm>
        </p:spPr>
        <p:txBody>
          <a:bodyPr tIns="38808" anchor="ctr"/>
          <a:lstStyle/>
          <a:p>
            <a:pPr defTabSz="728553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BROWSING THE CFR</a:t>
            </a:r>
          </a:p>
        </p:txBody>
      </p:sp>
    </p:spTree>
    <p:extLst>
      <p:ext uri="{BB962C8B-B14F-4D97-AF65-F5344CB8AC3E}">
        <p14:creationId xmlns:p14="http://schemas.microsoft.com/office/powerpoint/2010/main" val="682448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2"/>
          <p:cNvSpPr>
            <a:spLocks noGrp="1" noChangeArrowheads="1"/>
          </p:cNvSpPr>
          <p:nvPr>
            <p:ph idx="1"/>
          </p:nvPr>
        </p:nvSpPr>
        <p:spPr>
          <a:xfrm>
            <a:off x="731044" y="1670052"/>
            <a:ext cx="9997412" cy="4237038"/>
          </a:xfrm>
        </p:spPr>
        <p:txBody>
          <a:bodyPr/>
          <a:lstStyle/>
          <a:p>
            <a:pPr marL="107934" indent="0" defTabSz="728553">
              <a:spcBef>
                <a:spcPts val="800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Tips for Searching the eCFR</a:t>
            </a:r>
          </a:p>
          <a:p>
            <a:pPr marL="107934" indent="0" defTabSz="728553">
              <a:spcBef>
                <a:spcPts val="800"/>
              </a:spcBef>
              <a:buSzPct val="4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271463" defTabSz="728553">
              <a:spcBef>
                <a:spcPts val="400"/>
              </a:spcBef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the “Search” feature if you know a keyword you are looking for </a:t>
            </a:r>
          </a:p>
          <a:p>
            <a:pPr marL="800100" lvl="1" indent="-271463" defTabSz="728553">
              <a:spcBef>
                <a:spcPts val="400"/>
              </a:spcBef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271463" defTabSz="728553">
              <a:spcBef>
                <a:spcPts val="400"/>
              </a:spcBef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Try to use more uncommon keywords: “unemployability” versus “compensation” </a:t>
            </a:r>
          </a:p>
        </p:txBody>
      </p:sp>
      <p:sp>
        <p:nvSpPr>
          <p:cNvPr id="7066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723790" algn="l"/>
                <a:tab pos="1447579" algn="l"/>
                <a:tab pos="2171369" algn="l"/>
              </a:tabLst>
              <a:defRPr/>
            </a:pPr>
            <a:fld id="{18208C62-31BE-4237-9956-98F1872B768C}" type="slidenum">
              <a:rPr kumimoji="0" lang="en-US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723790" algn="l"/>
                  <a:tab pos="1447579" algn="l"/>
                  <a:tab pos="2171369" algn="l"/>
                </a:tabLst>
                <a:defRPr/>
              </a:pPr>
              <a:t>11</a:t>
            </a:fld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</a:endParaRPr>
          </a:p>
        </p:txBody>
      </p:sp>
      <p:sp>
        <p:nvSpPr>
          <p:cNvPr id="6" name="Rectangle 1"/>
          <p:cNvSpPr>
            <a:spLocks noGrp="1" noChangeArrowheads="1"/>
          </p:cNvSpPr>
          <p:nvPr>
            <p:ph type="title"/>
          </p:nvPr>
        </p:nvSpPr>
        <p:spPr>
          <a:xfrm>
            <a:off x="45244" y="115892"/>
            <a:ext cx="6588918" cy="990601"/>
          </a:xfrm>
        </p:spPr>
        <p:txBody>
          <a:bodyPr tIns="38808" anchor="ctr"/>
          <a:lstStyle/>
          <a:p>
            <a:pPr defTabSz="728553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SEARCHING THE eCFR</a:t>
            </a:r>
          </a:p>
        </p:txBody>
      </p:sp>
    </p:spTree>
    <p:extLst>
      <p:ext uri="{BB962C8B-B14F-4D97-AF65-F5344CB8AC3E}">
        <p14:creationId xmlns:p14="http://schemas.microsoft.com/office/powerpoint/2010/main" val="324073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idx="1"/>
          </p:nvPr>
        </p:nvSpPr>
        <p:spPr>
          <a:xfrm>
            <a:off x="807244" y="1554163"/>
            <a:ext cx="9921212" cy="4810126"/>
          </a:xfrm>
        </p:spPr>
        <p:txBody>
          <a:bodyPr rtlCol="0">
            <a:normAutofit/>
          </a:bodyPr>
          <a:lstStyle/>
          <a:p>
            <a:pPr marL="431734" indent="-323800" defTabSz="728940">
              <a:spcBef>
                <a:spcPts val="796"/>
              </a:spcBef>
              <a:buSzPct val="45000"/>
              <a:buFont typeface="Symbol" panose="05050102010706020507" pitchFamily="18" charset="2"/>
              <a:buChar char="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232" dirty="0"/>
          </a:p>
          <a:p>
            <a:pPr marL="431734" indent="-323800" defTabSz="728940">
              <a:spcBef>
                <a:spcPts val="796"/>
              </a:spcBef>
              <a:spcAft>
                <a:spcPts val="600"/>
              </a:spcAft>
              <a:buSzPct val="45000"/>
              <a:buFont typeface="Symbol" panose="05050102010706020507" pitchFamily="18" charset="2"/>
              <a:buChar char="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Part is further divided into Sections </a:t>
            </a:r>
          </a:p>
          <a:p>
            <a:pPr marL="431734" indent="-323800" defTabSz="728940">
              <a:spcBef>
                <a:spcPts val="796"/>
              </a:spcBef>
              <a:spcAft>
                <a:spcPts val="600"/>
              </a:spcAft>
              <a:buSzPct val="45000"/>
              <a:buFont typeface="Symbol" panose="05050102010706020507" pitchFamily="18" charset="2"/>
              <a:buChar char="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period or decimal point is used to separate Part and Section </a:t>
            </a:r>
          </a:p>
          <a:p>
            <a:pPr marL="431734" indent="-323800" defTabSz="728940">
              <a:spcBef>
                <a:spcPts val="796"/>
              </a:spcBef>
              <a:spcAft>
                <a:spcPts val="600"/>
              </a:spcAft>
              <a:buSzPct val="45000"/>
              <a:buFont typeface="Symbol" panose="05050102010706020507" pitchFamily="18" charset="2"/>
              <a:buChar char="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Sections are found in numerical order</a:t>
            </a:r>
          </a:p>
          <a:p>
            <a:pPr marL="431734" indent="-323800" defTabSz="728940">
              <a:spcBef>
                <a:spcPts val="796"/>
              </a:spcBef>
              <a:spcAft>
                <a:spcPts val="600"/>
              </a:spcAft>
              <a:buSzPct val="45000"/>
              <a:buFont typeface="Symbol" panose="05050102010706020507" pitchFamily="18" charset="2"/>
              <a:buChar char="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                                                    </a:t>
            </a:r>
          </a:p>
          <a:p>
            <a:pPr marL="107934" indent="0" defTabSz="728940">
              <a:spcBef>
                <a:spcPts val="796"/>
              </a:spcBef>
              <a:spcAft>
                <a:spcPts val="600"/>
              </a:spcAft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38 CFR 3.304 comes after 38 CFR 3.57 </a:t>
            </a:r>
          </a:p>
          <a:p>
            <a:pPr marL="431734" indent="-323800" defTabSz="728940">
              <a:spcBef>
                <a:spcPts val="796"/>
              </a:spcBef>
              <a:buSzPct val="45000"/>
              <a:buFont typeface="Symbol" panose="05050102010706020507" pitchFamily="18" charset="2"/>
              <a:buChar char="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232" dirty="0"/>
          </a:p>
        </p:txBody>
      </p:sp>
      <p:sp>
        <p:nvSpPr>
          <p:cNvPr id="2970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BA28B211-2330-47B0-B2AB-D6674904401E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12</a:t>
            </a:fld>
            <a:endParaRPr lang="en-US" alt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Grp="1" noChangeArrowheads="1"/>
          </p:cNvSpPr>
          <p:nvPr>
            <p:ph type="title"/>
          </p:nvPr>
        </p:nvSpPr>
        <p:spPr>
          <a:xfrm>
            <a:off x="1" y="344488"/>
            <a:ext cx="9802816" cy="838200"/>
          </a:xfrm>
        </p:spPr>
        <p:txBody>
          <a:bodyPr tIns="38808" anchor="ctr"/>
          <a:lstStyle/>
          <a:p>
            <a:pPr defTabSz="728553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IS THE CFR ORGANIZED?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731044" y="1792293"/>
            <a:ext cx="9997412" cy="3978275"/>
          </a:xfrm>
        </p:spPr>
        <p:txBody>
          <a:bodyPr rtlCol="0">
            <a:normAutofit/>
          </a:bodyPr>
          <a:lstStyle/>
          <a:p>
            <a:pPr marL="457130" indent="-457130" defTabSz="647913">
              <a:spcAft>
                <a:spcPts val="600"/>
              </a:spcAf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is a symbol that means section when referencing legal code such as (38 CFR § 3.1)</a:t>
            </a:r>
          </a:p>
          <a:p>
            <a:pPr marL="457130" indent="-457130" defTabSz="647913">
              <a:spcAft>
                <a:spcPts val="600"/>
              </a:spcAf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you hear someone refer to a section of the CFR, you will typically hear them cite the Title, Part, Point, and Section. </a:t>
            </a:r>
          </a:p>
          <a:p>
            <a:pPr marL="457130" indent="-457130" defTabSz="647913">
              <a:spcAft>
                <a:spcPts val="600"/>
              </a:spcAf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example, what is the subject of “Thirty-Eight CFR Three Point One-Five-Five”?</a:t>
            </a:r>
          </a:p>
          <a:p>
            <a:pPr marL="457130" indent="-457130" defTabSz="647913">
              <a:spcAft>
                <a:spcPts val="600"/>
              </a:spcAf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 say, “Thirty-Eight CFR Three Point One Hundred Fifty-Five”, you will still be understood</a:t>
            </a: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5F95017D-0270-4401-9974-8863ECBE3A8F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13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Grp="1" noChangeArrowheads="1"/>
          </p:cNvSpPr>
          <p:nvPr>
            <p:ph type="title"/>
          </p:nvPr>
        </p:nvSpPr>
        <p:spPr>
          <a:xfrm>
            <a:off x="121444" y="192087"/>
            <a:ext cx="9798755" cy="838200"/>
          </a:xfrm>
        </p:spPr>
        <p:txBody>
          <a:bodyPr tIns="38808" anchor="ctr"/>
          <a:lstStyle/>
          <a:p>
            <a:pPr defTabSz="728553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IS THE CFR ORGANIZED?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5892" y="1411288"/>
            <a:ext cx="8748713" cy="4376742"/>
          </a:xfrm>
        </p:spPr>
        <p:txBody>
          <a:bodyPr rtlCol="0">
            <a:normAutofit/>
          </a:bodyPr>
          <a:lstStyle/>
          <a:p>
            <a:pPr marL="0" indent="0" defTabSz="647913">
              <a:buNone/>
              <a:defRPr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Instead of looking at the entire number as a whole, look at the digits before and after the decimal point as two separate numbers.</a:t>
            </a:r>
          </a:p>
          <a:p>
            <a:pPr marL="0" indent="0" defTabSz="647913">
              <a:buNone/>
              <a:defRPr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defTabSz="647913">
              <a:buNone/>
              <a:defRPr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</a:t>
            </a:r>
            <a:r>
              <a:rPr lang="en-US" sz="3600" spc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957</a:t>
            </a:r>
          </a:p>
          <a:p>
            <a:pPr marL="0" indent="0" defTabSz="647913">
              <a:buNone/>
              <a:defRPr/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</a:p>
          <a:p>
            <a:pPr marL="0" indent="0" defTabSz="647913"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		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Part        Section</a:t>
            </a:r>
          </a:p>
          <a:p>
            <a:pPr marL="0" indent="0" defTabSz="647913"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	</a:t>
            </a: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</a:p>
        </p:txBody>
      </p:sp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45245" y="381197"/>
            <a:ext cx="11187118" cy="457199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QUICK TIP # 1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3474245" y="3948113"/>
            <a:ext cx="0" cy="53340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12"/>
          <p:cNvCxnSpPr/>
          <p:nvPr/>
        </p:nvCxnSpPr>
        <p:spPr>
          <a:xfrm rot="16200000" flipV="1">
            <a:off x="4114009" y="3969828"/>
            <a:ext cx="625475" cy="533400"/>
          </a:xfrm>
          <a:prstGeom prst="bentConnector3">
            <a:avLst>
              <a:gd name="adj1" fmla="val 50000"/>
            </a:avLst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1385892" y="2020893"/>
            <a:ext cx="8748713" cy="3767137"/>
          </a:xfrm>
        </p:spPr>
        <p:txBody>
          <a:bodyPr/>
          <a:lstStyle/>
          <a:p>
            <a:pPr marL="0" indent="0" algn="ctr">
              <a:buNone/>
            </a:pPr>
            <a:endParaRPr lang="en-US" altLang="en-US" sz="3600" dirty="0"/>
          </a:p>
          <a:p>
            <a:pPr marL="0" indent="0" algn="ctr">
              <a:buNone/>
            </a:pP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reference the CFR by page numbers</a:t>
            </a: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244" y="344490"/>
            <a:ext cx="11949117" cy="457199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QUICK TIP # 2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idx="1"/>
          </p:nvPr>
        </p:nvSpPr>
        <p:spPr>
          <a:xfrm>
            <a:off x="883444" y="1670050"/>
            <a:ext cx="9845012" cy="4160838"/>
          </a:xfrm>
        </p:spPr>
        <p:txBody>
          <a:bodyPr rtlCol="0">
            <a:normAutofit/>
          </a:bodyPr>
          <a:lstStyle/>
          <a:p>
            <a:pPr marL="431734" indent="-323800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232" dirty="0"/>
          </a:p>
          <a:p>
            <a:pPr marL="431734" indent="-323800" defTabSz="728940">
              <a:spcBef>
                <a:spcPts val="796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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3199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Sections may be divided into subparagraphs  </a:t>
            </a:r>
          </a:p>
          <a:p>
            <a:pPr marL="431734" indent="-323800" defTabSz="728940">
              <a:spcBef>
                <a:spcPts val="796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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3199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Works like an outline you may have used in school</a:t>
            </a:r>
          </a:p>
          <a:p>
            <a:pPr marL="431734" indent="-323800" defTabSz="728940">
              <a:spcBef>
                <a:spcPts val="796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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3199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every “A”, there is a “B”, for every “i” there is a “ii”</a:t>
            </a:r>
          </a:p>
          <a:p>
            <a:pPr marL="2590404" lvl="2" indent="-430147" defTabSz="728940">
              <a:spcBef>
                <a:spcPts val="399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1595" dirty="0"/>
          </a:p>
        </p:txBody>
      </p:sp>
      <p:sp>
        <p:nvSpPr>
          <p:cNvPr id="3789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6EE8ACB9-0879-4BD7-B4A7-98A757614DC1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16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Grp="1" noChangeArrowheads="1"/>
          </p:cNvSpPr>
          <p:nvPr>
            <p:ph type="title"/>
          </p:nvPr>
        </p:nvSpPr>
        <p:spPr>
          <a:xfrm>
            <a:off x="45244" y="420690"/>
            <a:ext cx="9757569" cy="762000"/>
          </a:xfrm>
        </p:spPr>
        <p:txBody>
          <a:bodyPr tIns="38808" anchor="ctr"/>
          <a:lstStyle/>
          <a:p>
            <a:pPr defTabSz="728553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IS THE CFR ORGANIZED?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idx="1"/>
          </p:nvPr>
        </p:nvSpPr>
        <p:spPr>
          <a:xfrm>
            <a:off x="273844" y="1670050"/>
            <a:ext cx="10972800" cy="4160838"/>
          </a:xfrm>
        </p:spPr>
        <p:txBody>
          <a:bodyPr rtlCol="0">
            <a:normAutofit/>
          </a:bodyPr>
          <a:lstStyle/>
          <a:p>
            <a:pPr marL="107934" indent="0" defTabSz="728940">
              <a:spcBef>
                <a:spcPts val="796"/>
              </a:spcBef>
              <a:spcAft>
                <a:spcPts val="600"/>
              </a:spcAft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38 CFR §3.1(n)(2)</a:t>
            </a:r>
          </a:p>
          <a:p>
            <a:pPr marL="107934" indent="0" algn="ctr" defTabSz="728940">
              <a:spcBef>
                <a:spcPts val="796"/>
              </a:spcBef>
              <a:spcAft>
                <a:spcPts val="600"/>
              </a:spcAft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First Find 3.1</a:t>
            </a:r>
          </a:p>
          <a:p>
            <a:pPr marL="107934" indent="0" algn="ctr" defTabSz="728940">
              <a:spcBef>
                <a:spcPts val="796"/>
              </a:spcBef>
              <a:spcAft>
                <a:spcPts val="600"/>
              </a:spcAft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</a:p>
          <a:p>
            <a:pPr marL="107934" indent="0" algn="ctr" defTabSz="728940">
              <a:spcBef>
                <a:spcPts val="796"/>
              </a:spcBef>
              <a:spcAft>
                <a:spcPts val="600"/>
              </a:spcAft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Find Paragraph (n) </a:t>
            </a:r>
          </a:p>
          <a:p>
            <a:pPr marL="107934" indent="0" algn="ctr" defTabSz="728940">
              <a:spcBef>
                <a:spcPts val="796"/>
              </a:spcBef>
              <a:spcAft>
                <a:spcPts val="600"/>
              </a:spcAft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en-US" altLang="en-US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107934" indent="0" algn="ctr" defTabSz="728940">
              <a:spcBef>
                <a:spcPts val="796"/>
              </a:spcBef>
              <a:spcAft>
                <a:spcPts val="600"/>
              </a:spcAft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Find Subsection (2)</a:t>
            </a:r>
          </a:p>
          <a:p>
            <a:pPr marL="571500" lvl="1" indent="-571500" algn="ctr" defTabSz="728940">
              <a:spcBef>
                <a:spcPts val="399"/>
              </a:spcBef>
              <a:buSzPct val="7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VA’s stance when it comes to willful misconduct and police regulations?</a:t>
            </a:r>
          </a:p>
          <a:p>
            <a:pPr marL="2590404" lvl="2" indent="-430147" defTabSz="728940">
              <a:spcBef>
                <a:spcPts val="399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1595" dirty="0"/>
          </a:p>
        </p:txBody>
      </p:sp>
      <p:sp>
        <p:nvSpPr>
          <p:cNvPr id="3994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9E3B6920-BC02-41E4-B5E1-2C786A79F556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17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Grp="1" noChangeArrowheads="1"/>
          </p:cNvSpPr>
          <p:nvPr>
            <p:ph type="title"/>
          </p:nvPr>
        </p:nvSpPr>
        <p:spPr>
          <a:xfrm>
            <a:off x="121444" y="192087"/>
            <a:ext cx="10210011" cy="838200"/>
          </a:xfrm>
        </p:spPr>
        <p:txBody>
          <a:bodyPr tIns="38808" anchor="ctr"/>
          <a:lstStyle/>
          <a:p>
            <a:pPr defTabSz="728553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IS THE CFR ORGANIZED?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idx="1"/>
          </p:nvPr>
        </p:nvSpPr>
        <p:spPr>
          <a:xfrm>
            <a:off x="883444" y="1554166"/>
            <a:ext cx="9845012" cy="4206874"/>
          </a:xfrm>
        </p:spPr>
        <p:txBody>
          <a:bodyPr rtlCol="0">
            <a:normAutofit/>
          </a:bodyPr>
          <a:lstStyle/>
          <a:p>
            <a:pPr marL="107934" indent="0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Definitions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107934" indent="0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65133" indent="-457200" defTabSz="728940">
              <a:spcBef>
                <a:spcPts val="796"/>
              </a:spcBef>
              <a:spcAft>
                <a:spcPts val="600"/>
              </a:spcAft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Definitions of the same term may be different for different benefits </a:t>
            </a:r>
          </a:p>
          <a:p>
            <a:pPr marL="565133" indent="-457200" defTabSz="728940">
              <a:spcBef>
                <a:spcPts val="796"/>
              </a:spcBef>
              <a:spcAft>
                <a:spcPts val="600"/>
              </a:spcAft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Definition of a veteran? </a:t>
            </a:r>
          </a:p>
          <a:p>
            <a:pPr marL="565134" indent="-457200" defTabSz="728940">
              <a:spcBef>
                <a:spcPts val="796"/>
              </a:spcBef>
              <a:spcAft>
                <a:spcPts val="600"/>
              </a:spcAft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Compare: 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3.1(d)(1)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versus 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3.1(d)(2)  </a:t>
            </a:r>
          </a:p>
          <a:p>
            <a:pPr marL="1726936" lvl="1" indent="-573000" defTabSz="728940">
              <a:spcBef>
                <a:spcPts val="399"/>
              </a:spcBef>
              <a:buSzPct val="7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1912" dirty="0"/>
          </a:p>
        </p:txBody>
      </p:sp>
      <p:sp>
        <p:nvSpPr>
          <p:cNvPr id="4198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FEC2D688-7E30-4F6C-AF50-8000A666FA06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18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986" name="Rectangle 1"/>
          <p:cNvSpPr>
            <a:spLocks noGrp="1" noChangeArrowheads="1"/>
          </p:cNvSpPr>
          <p:nvPr>
            <p:ph type="title"/>
          </p:nvPr>
        </p:nvSpPr>
        <p:spPr>
          <a:xfrm>
            <a:off x="45244" y="115886"/>
            <a:ext cx="7719811" cy="889002"/>
          </a:xfrm>
        </p:spPr>
        <p:txBody>
          <a:bodyPr tIns="38808" anchor="ctr"/>
          <a:lstStyle/>
          <a:p>
            <a:pPr defTabSz="728553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IN THE CFR?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idx="1"/>
          </p:nvPr>
        </p:nvSpPr>
        <p:spPr>
          <a:xfrm>
            <a:off x="273844" y="1182687"/>
            <a:ext cx="10972800" cy="4671083"/>
          </a:xfrm>
        </p:spPr>
        <p:txBody>
          <a:bodyPr rtlCol="0">
            <a:noAutofit/>
          </a:bodyPr>
          <a:lstStyle/>
          <a:p>
            <a:pPr marL="0" indent="0" algn="ctr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 vs Shall</a:t>
            </a:r>
          </a:p>
          <a:p>
            <a:pPr marL="0" indent="0" algn="ctr" defTabSz="728940">
              <a:spcBef>
                <a:spcPts val="796"/>
              </a:spcBef>
              <a:buSzPct val="100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difference between may &amp; shall is extremely important</a:t>
            </a:r>
          </a:p>
          <a:p>
            <a:pPr defTabSz="728940">
              <a:spcBef>
                <a:spcPts val="796"/>
              </a:spcBef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 = expresses a possibility</a:t>
            </a:r>
          </a:p>
          <a:p>
            <a:pPr defTabSz="728940">
              <a:spcBef>
                <a:spcPts val="796"/>
              </a:spcBef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Shall = expresses an instruction</a:t>
            </a:r>
          </a:p>
          <a:p>
            <a:pPr defTabSz="728940">
              <a:spcBef>
                <a:spcPts val="796"/>
              </a:spcBef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§3.151: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claim by a veteran for compensation </a:t>
            </a:r>
            <a:r>
              <a:rPr lang="en-US" altLang="en-US" sz="2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be considered to be a claim for pension; and a claim by a veteran for pension may be considered to be a claim for compensation.</a:t>
            </a:r>
          </a:p>
          <a:p>
            <a:pPr defTabSz="728940">
              <a:spcBef>
                <a:spcPts val="796"/>
              </a:spcBef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§4.68: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combined rating for disabilities of an extremity </a:t>
            </a:r>
            <a:r>
              <a:rPr lang="en-US" altLang="en-US" sz="2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shall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not exceed the rating for the amputation at the elective level, were amputation to be performed. For example, the combined evaluations for disabilities below the knee </a:t>
            </a:r>
            <a:r>
              <a:rPr lang="en-US" altLang="en-US" sz="2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shall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not exceed the 40 percent evaluation</a:t>
            </a:r>
          </a:p>
          <a:p>
            <a:pPr marL="1726936" lvl="1" indent="-573000" defTabSz="728940">
              <a:spcBef>
                <a:spcPts val="399"/>
              </a:spcBef>
              <a:buSzPct val="7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1912" dirty="0"/>
          </a:p>
        </p:txBody>
      </p:sp>
      <p:sp>
        <p:nvSpPr>
          <p:cNvPr id="4198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FEC2D688-7E30-4F6C-AF50-8000A666FA06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19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986" name="Rectangle 1"/>
          <p:cNvSpPr>
            <a:spLocks noGrp="1" noChangeArrowheads="1"/>
          </p:cNvSpPr>
          <p:nvPr>
            <p:ph type="title"/>
          </p:nvPr>
        </p:nvSpPr>
        <p:spPr>
          <a:xfrm>
            <a:off x="45244" y="115886"/>
            <a:ext cx="7719811" cy="889002"/>
          </a:xfrm>
        </p:spPr>
        <p:txBody>
          <a:bodyPr tIns="38808" anchor="ctr"/>
          <a:lstStyle/>
          <a:p>
            <a:pPr defTabSz="728553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IN THE CFR?</a:t>
            </a:r>
          </a:p>
        </p:txBody>
      </p:sp>
    </p:spTree>
    <p:extLst>
      <p:ext uri="{BB962C8B-B14F-4D97-AF65-F5344CB8AC3E}">
        <p14:creationId xmlns:p14="http://schemas.microsoft.com/office/powerpoint/2010/main" val="170205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CFR?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Learn the CFR?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is the CFR Organized?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Browsing the CFR and eCFR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in the CFR?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Rating Schedule?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Read a Diagnostic Code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Searching the eCFR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Obtain a CFR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>
                <a:solidFill>
                  <a:schemeClr val="tx1"/>
                </a:solidFill>
              </a:rPr>
              <a:t>2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USE TITLE 38 CFR</a:t>
            </a:r>
          </a:p>
        </p:txBody>
      </p:sp>
    </p:spTree>
    <p:extLst>
      <p:ext uri="{BB962C8B-B14F-4D97-AF65-F5344CB8AC3E}">
        <p14:creationId xmlns:p14="http://schemas.microsoft.com/office/powerpoint/2010/main" val="34300643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idx="1"/>
          </p:nvPr>
        </p:nvSpPr>
        <p:spPr>
          <a:xfrm>
            <a:off x="883444" y="1670050"/>
            <a:ext cx="9845012" cy="4008438"/>
          </a:xfrm>
        </p:spPr>
        <p:txBody>
          <a:bodyPr rtlCol="0">
            <a:normAutofit/>
          </a:bodyPr>
          <a:lstStyle/>
          <a:p>
            <a:pPr marL="107934" indent="0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 important terms:</a:t>
            </a:r>
          </a:p>
          <a:p>
            <a:pPr marL="565134" indent="-457200" defTabSz="728940">
              <a:spcBef>
                <a:spcPts val="796"/>
              </a:spcBef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65134" indent="-457200" defTabSz="728940">
              <a:spcBef>
                <a:spcPts val="796"/>
              </a:spcBef>
              <a:spcAft>
                <a:spcPts val="600"/>
              </a:spcAft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And/Or/Not/Except</a:t>
            </a:r>
          </a:p>
          <a:p>
            <a:pPr marL="565134" indent="-457200" defTabSz="728940">
              <a:spcBef>
                <a:spcPts val="796"/>
              </a:spcBef>
              <a:spcAft>
                <a:spcPts val="600"/>
              </a:spcAft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limited to/Such as</a:t>
            </a:r>
          </a:p>
          <a:p>
            <a:pPr marL="565134" indent="-457200" defTabSz="728940">
              <a:spcBef>
                <a:spcPts val="796"/>
              </a:spcBef>
              <a:spcAft>
                <a:spcPts val="600"/>
              </a:spcAft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Before/After/Not later than/Not before</a:t>
            </a:r>
          </a:p>
          <a:p>
            <a:pPr marL="565134" indent="-457200" defTabSz="728940">
              <a:spcBef>
                <a:spcPts val="796"/>
              </a:spcBef>
              <a:spcAft>
                <a:spcPts val="600"/>
              </a:spcAft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Earlier/Later</a:t>
            </a:r>
          </a:p>
          <a:p>
            <a:pPr marL="107934" indent="0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232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03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F95DA24C-780B-447F-AAF4-04CB0AB4672E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20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Grp="1" noChangeArrowheads="1"/>
          </p:cNvSpPr>
          <p:nvPr>
            <p:ph type="title"/>
          </p:nvPr>
        </p:nvSpPr>
        <p:spPr>
          <a:xfrm>
            <a:off x="121445" y="115887"/>
            <a:ext cx="8407990" cy="965202"/>
          </a:xfrm>
        </p:spPr>
        <p:txBody>
          <a:bodyPr tIns="38808" anchor="ctr"/>
          <a:lstStyle/>
          <a:p>
            <a:pPr defTabSz="728553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IN THE CFR?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idx="1"/>
          </p:nvPr>
        </p:nvSpPr>
        <p:spPr>
          <a:xfrm>
            <a:off x="785813" y="1563687"/>
            <a:ext cx="9921212" cy="3267076"/>
          </a:xfrm>
        </p:spPr>
        <p:txBody>
          <a:bodyPr rtlCol="0">
            <a:normAutofit/>
          </a:bodyPr>
          <a:lstStyle/>
          <a:p>
            <a:pPr marL="107934" indent="0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Cross-References</a:t>
            </a:r>
          </a:p>
          <a:p>
            <a:pPr marL="322263" indent="-322263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22263" lvl="1" indent="-322263" defTabSz="728940">
              <a:spcBef>
                <a:spcPts val="399"/>
              </a:spcBef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Sometimes you will start reading one section and need to refer to another section for the full definition or eligibility criteria</a:t>
            </a:r>
          </a:p>
          <a:p>
            <a:pPr marL="322263" lvl="1" indent="-322263" defTabSz="728940">
              <a:spcBef>
                <a:spcPts val="399"/>
              </a:spcBef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22263" lvl="1" indent="-322263" defTabSz="728940">
              <a:spcBef>
                <a:spcPts val="399"/>
              </a:spcBef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Look up 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3.52(a) –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regulation does it direct you to reference? </a:t>
            </a:r>
          </a:p>
        </p:txBody>
      </p:sp>
      <p:sp>
        <p:nvSpPr>
          <p:cNvPr id="4813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4921E629-E84B-4EE3-9A27-6AA741A275DD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21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Grp="1" noChangeArrowheads="1"/>
          </p:cNvSpPr>
          <p:nvPr>
            <p:ph type="title"/>
          </p:nvPr>
        </p:nvSpPr>
        <p:spPr>
          <a:xfrm>
            <a:off x="1" y="80311"/>
            <a:ext cx="7439030" cy="1041402"/>
          </a:xfrm>
        </p:spPr>
        <p:txBody>
          <a:bodyPr tIns="38808" anchor="ctr"/>
          <a:lstStyle/>
          <a:p>
            <a:pPr defTabSz="728553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IN THE CFR?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idx="1"/>
          </p:nvPr>
        </p:nvSpPr>
        <p:spPr>
          <a:xfrm>
            <a:off x="807244" y="1463680"/>
            <a:ext cx="9921212" cy="4676775"/>
          </a:xfrm>
        </p:spPr>
        <p:txBody>
          <a:bodyPr rtlCol="0">
            <a:normAutofit/>
          </a:bodyPr>
          <a:lstStyle/>
          <a:p>
            <a:pPr marL="107934" indent="0" defTabSz="728940">
              <a:spcBef>
                <a:spcPts val="796"/>
              </a:spcBef>
              <a:buSzPct val="100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Footnotes</a:t>
            </a:r>
          </a:p>
          <a:p>
            <a:pPr marL="1153936" lvl="1" indent="0" defTabSz="728940">
              <a:spcBef>
                <a:spcPts val="399"/>
              </a:spcBef>
              <a:buSzPct val="7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99989" lvl="1" indent="0" defTabSz="728940">
              <a:spcBef>
                <a:spcPts val="399"/>
              </a:spcBef>
              <a:buSzPct val="7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footnotes in many sections of the CFR but most are found in the VA Schedule for Rating Disabilities, Part 4, Subpart B (called the “rating schedule” or “VASRD”) </a:t>
            </a:r>
          </a:p>
          <a:p>
            <a:pPr marL="0" lvl="1" indent="0" defTabSz="728940">
              <a:spcBef>
                <a:spcPts val="399"/>
              </a:spcBef>
              <a:buSzPct val="7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800" dirty="0"/>
          </a:p>
          <a:p>
            <a:pPr marL="0" lvl="1" indent="0" algn="ctr" defTabSz="728940">
              <a:spcBef>
                <a:spcPts val="399"/>
              </a:spcBef>
              <a:buSzPct val="7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Look at 38 CFR §4.97 – What does the Note state under sinusitis? </a:t>
            </a:r>
          </a:p>
        </p:txBody>
      </p:sp>
      <p:sp>
        <p:nvSpPr>
          <p:cNvPr id="5018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DEC55C64-F40E-44FB-9717-62282D7D4023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22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Rectangle 1"/>
          <p:cNvSpPr>
            <a:spLocks noGrp="1" noChangeArrowheads="1"/>
          </p:cNvSpPr>
          <p:nvPr>
            <p:ph type="title"/>
          </p:nvPr>
        </p:nvSpPr>
        <p:spPr>
          <a:xfrm>
            <a:off x="1" y="135352"/>
            <a:ext cx="6981830" cy="1117602"/>
          </a:xfrm>
        </p:spPr>
        <p:txBody>
          <a:bodyPr tIns="38808" anchor="ctr"/>
          <a:lstStyle/>
          <a:p>
            <a:pPr defTabSz="728553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IN THE CFR?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ChangeArrowheads="1"/>
          </p:cNvSpPr>
          <p:nvPr>
            <p:ph idx="1"/>
          </p:nvPr>
        </p:nvSpPr>
        <p:spPr>
          <a:xfrm>
            <a:off x="731044" y="1692278"/>
            <a:ext cx="9997412" cy="4214809"/>
          </a:xfrm>
        </p:spPr>
        <p:txBody>
          <a:bodyPr rtlCol="0">
            <a:normAutofit/>
          </a:bodyPr>
          <a:lstStyle/>
          <a:p>
            <a:pPr marL="107934" indent="0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800" dirty="0"/>
          </a:p>
          <a:p>
            <a:pPr marL="457200" lvl="1" indent="-457200" defTabSz="728940">
              <a:spcBef>
                <a:spcPts val="399"/>
              </a:spcBef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Rating Schedule contains information on how to determine disability ratings and listings of rateable disabilities </a:t>
            </a:r>
          </a:p>
          <a:p>
            <a:pPr marL="457200" lvl="1" indent="-457200" defTabSz="728940">
              <a:spcBef>
                <a:spcPts val="399"/>
              </a:spcBef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-457200" defTabSz="728940">
              <a:spcBef>
                <a:spcPts val="399"/>
              </a:spcBef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Rating Schedule is divided into “diagnostic codes” that are used to evaluate the severity of a veteran's disability </a:t>
            </a:r>
          </a:p>
          <a:p>
            <a:pPr marL="457200" lvl="1" indent="-457200" defTabSz="728940">
              <a:spcBef>
                <a:spcPts val="399"/>
              </a:spcBef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-457200" defTabSz="728940">
              <a:spcBef>
                <a:spcPts val="399"/>
              </a:spcBef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Pay close attention – notes may be placed before or after the diagnostic code</a:t>
            </a:r>
          </a:p>
          <a:p>
            <a:pPr marL="914260" lvl="1" indent="-573000" defTabSz="728940">
              <a:spcBef>
                <a:spcPts val="399"/>
              </a:spcBef>
              <a:buSzPct val="75000"/>
              <a:buFont typeface="Symbol" panose="05050102010706020507" pitchFamily="18" charset="2"/>
              <a:buChar char="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26936" lvl="1" indent="-573000" defTabSz="728940">
              <a:spcBef>
                <a:spcPts val="399"/>
              </a:spcBef>
              <a:buSzPct val="75000"/>
              <a:buFont typeface="Symbol" panose="05050102010706020507" pitchFamily="18" charset="2"/>
              <a:buChar char="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1912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22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BFB16DEF-F038-4AFB-9523-71C1F0FDFFBE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23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2226" name="Rectangle 1"/>
          <p:cNvSpPr>
            <a:spLocks noGrp="1" noChangeArrowheads="1"/>
          </p:cNvSpPr>
          <p:nvPr>
            <p:ph type="title"/>
          </p:nvPr>
        </p:nvSpPr>
        <p:spPr>
          <a:xfrm>
            <a:off x="121445" y="0"/>
            <a:ext cx="8014900" cy="1143000"/>
          </a:xfrm>
        </p:spPr>
        <p:txBody>
          <a:bodyPr tIns="38808" anchor="ctr"/>
          <a:lstStyle/>
          <a:p>
            <a:pPr defTabSz="728553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RATING SCHEDULE?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ChangeArrowheads="1"/>
          </p:cNvSpPr>
          <p:nvPr>
            <p:ph idx="1"/>
          </p:nvPr>
        </p:nvSpPr>
        <p:spPr>
          <a:xfrm>
            <a:off x="807244" y="1463680"/>
            <a:ext cx="9921212" cy="4676775"/>
          </a:xfrm>
        </p:spPr>
        <p:txBody>
          <a:bodyPr rtlCol="0">
            <a:normAutofit lnSpcReduction="10000"/>
          </a:bodyPr>
          <a:lstStyle/>
          <a:p>
            <a:pPr marL="341260" lvl="1" indent="0" defTabSz="728940">
              <a:spcBef>
                <a:spcPts val="399"/>
              </a:spcBef>
              <a:buSzPct val="7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800" dirty="0"/>
          </a:p>
          <a:p>
            <a:pPr marL="341260" lvl="1" indent="0" defTabSz="728940">
              <a:spcBef>
                <a:spcPts val="399"/>
              </a:spcBef>
              <a:buSzPct val="7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Look up 38 CFR §4.119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DC 7913</a:t>
            </a:r>
          </a:p>
          <a:p>
            <a:pPr marL="341260" lvl="1" indent="0" defTabSz="728940">
              <a:spcBef>
                <a:spcPts val="399"/>
              </a:spcBef>
              <a:buSzPct val="7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96804" lvl="1" indent="-287294" defTabSz="728940">
              <a:spcBef>
                <a:spcPts val="399"/>
              </a:spcBef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Notice the percentages read from highest to lowest</a:t>
            </a:r>
          </a:p>
          <a:p>
            <a:pPr marL="509509" lvl="1" indent="0" defTabSz="728940">
              <a:spcBef>
                <a:spcPts val="399"/>
              </a:spcBef>
              <a:buSzPct val="100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96804" lvl="1" indent="-287294" defTabSz="728940">
              <a:spcBef>
                <a:spcPts val="399"/>
              </a:spcBef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helps to start at the bottom and work up</a:t>
            </a:r>
          </a:p>
          <a:p>
            <a:pPr marL="509509" lvl="1" indent="0" defTabSz="728940">
              <a:spcBef>
                <a:spcPts val="399"/>
              </a:spcBef>
              <a:buSzPct val="100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96804" lvl="1" indent="-287294" defTabSz="728940">
              <a:spcBef>
                <a:spcPts val="399"/>
              </a:spcBef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Pay attention to the and(s), or(s), and Notes</a:t>
            </a:r>
          </a:p>
          <a:p>
            <a:pPr marL="509510" lvl="1" indent="0" defTabSz="728940">
              <a:spcBef>
                <a:spcPts val="399"/>
              </a:spcBef>
              <a:buSzPct val="100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 algn="ctr" defTabSz="728940">
              <a:spcBef>
                <a:spcPts val="399"/>
              </a:spcBef>
              <a:buSzPct val="100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correct rating if a veteran’s diabetes is manageable by restricted diet only?</a:t>
            </a:r>
          </a:p>
          <a:p>
            <a:pPr marL="914260" lvl="1" indent="-573000" defTabSz="728940">
              <a:spcBef>
                <a:spcPts val="399"/>
              </a:spcBef>
              <a:buSzPct val="75000"/>
              <a:buFont typeface="Symbol" panose="05050102010706020507" pitchFamily="18" charset="2"/>
              <a:buChar char="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26936" lvl="1" indent="-573000" defTabSz="728940">
              <a:spcBef>
                <a:spcPts val="399"/>
              </a:spcBef>
              <a:buSzPct val="75000"/>
              <a:buFont typeface="Symbol" panose="05050102010706020507" pitchFamily="18" charset="2"/>
              <a:buChar char="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1912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27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0A9DC238-8C3D-4587-983E-D21D6F4B5223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24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4274" name="Rectangle 1"/>
          <p:cNvSpPr>
            <a:spLocks noGrp="1" noChangeArrowheads="1"/>
          </p:cNvSpPr>
          <p:nvPr>
            <p:ph type="title"/>
          </p:nvPr>
        </p:nvSpPr>
        <p:spPr>
          <a:xfrm>
            <a:off x="45244" y="39687"/>
            <a:ext cx="8534400" cy="1060450"/>
          </a:xfrm>
        </p:spPr>
        <p:txBody>
          <a:bodyPr tIns="38808" anchor="ctr"/>
          <a:lstStyle/>
          <a:p>
            <a:pPr defTabSz="728553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READ A DIAGNOSTIC CODE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2"/>
          <p:cNvSpPr>
            <a:spLocks noGrp="1" noChangeArrowheads="1"/>
          </p:cNvSpPr>
          <p:nvPr>
            <p:ph idx="1"/>
          </p:nvPr>
        </p:nvSpPr>
        <p:spPr>
          <a:xfrm>
            <a:off x="807244" y="2706691"/>
            <a:ext cx="9921212" cy="1417637"/>
          </a:xfrm>
        </p:spPr>
        <p:txBody>
          <a:bodyPr/>
          <a:lstStyle/>
          <a:p>
            <a:pPr marL="107934" indent="0" algn="ctr" defTabSz="728553">
              <a:spcBef>
                <a:spcPts val="800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Don’t try to memorize the CFR!</a:t>
            </a:r>
          </a:p>
        </p:txBody>
      </p:sp>
      <p:sp>
        <p:nvSpPr>
          <p:cNvPr id="5632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F388E5F5-2B43-425F-B4F2-811E4C8BDA19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25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6322" name="Rectangle 1"/>
          <p:cNvSpPr>
            <a:spLocks noGrp="1" noChangeArrowheads="1"/>
          </p:cNvSpPr>
          <p:nvPr>
            <p:ph type="title"/>
          </p:nvPr>
        </p:nvSpPr>
        <p:spPr>
          <a:xfrm>
            <a:off x="121445" y="192090"/>
            <a:ext cx="7519198" cy="990601"/>
          </a:xfrm>
        </p:spPr>
        <p:txBody>
          <a:bodyPr tIns="38808" anchor="ctr"/>
          <a:lstStyle/>
          <a:p>
            <a:pPr defTabSz="728553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QUICK TIP #3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idx="1"/>
          </p:nvPr>
        </p:nvSpPr>
        <p:spPr>
          <a:xfrm>
            <a:off x="883444" y="1644477"/>
            <a:ext cx="9845012" cy="4008438"/>
          </a:xfrm>
        </p:spPr>
        <p:txBody>
          <a:bodyPr rtlCol="0">
            <a:normAutofit fontScale="92500" lnSpcReduction="10000"/>
          </a:bodyPr>
          <a:lstStyle/>
          <a:p>
            <a:pPr marL="107934" indent="0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3199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Where to find the Paper CFR: </a:t>
            </a:r>
          </a:p>
          <a:p>
            <a:pPr marL="107934" indent="0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3199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96804" lvl="1" indent="-323800" defTabSz="728940">
              <a:spcBef>
                <a:spcPts val="796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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3199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Order 38 CFR through Government Publishing Office (GPO)</a:t>
            </a:r>
          </a:p>
          <a:p>
            <a:pPr marL="796804" lvl="1" indent="-323800" defTabSz="728940">
              <a:spcBef>
                <a:spcPts val="796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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3199">
                <a:latin typeface="Times New Roman" panose="02020603050405020304" pitchFamily="18" charset="0"/>
                <a:cs typeface="Times New Roman" panose="02020603050405020304" pitchFamily="18" charset="0"/>
              </a:rPr>
              <a:t>Order “</a:t>
            </a:r>
            <a:r>
              <a:rPr lang="en-US" altLang="en-US" sz="3199" u="sng">
                <a:latin typeface="Times New Roman" panose="02020603050405020304" pitchFamily="18" charset="0"/>
                <a:cs typeface="Times New Roman" panose="02020603050405020304" pitchFamily="18" charset="0"/>
              </a:rPr>
              <a:t>LEXIS-NEXIS </a:t>
            </a:r>
            <a:r>
              <a:rPr lang="en-US" altLang="en-US" sz="3199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Veterans Laws, Rules </a:t>
            </a:r>
            <a:r>
              <a:rPr lang="en-US" altLang="en-US" sz="3199" u="sng">
                <a:latin typeface="Times New Roman" panose="02020603050405020304" pitchFamily="18" charset="0"/>
                <a:cs typeface="Times New Roman" panose="02020603050405020304" pitchFamily="18" charset="0"/>
              </a:rPr>
              <a:t>&amp; Regulations”</a:t>
            </a:r>
            <a:endParaRPr lang="en-US" altLang="en-US" sz="3199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96804" lvl="1" indent="-323800" defTabSz="728940">
              <a:spcBef>
                <a:spcPts val="796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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3199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Older pdf versions are available at gpo.gov</a:t>
            </a:r>
          </a:p>
          <a:p>
            <a:pPr marL="1028542" lvl="1" indent="-298404" defTabSz="728940">
              <a:spcBef>
                <a:spcPts val="399"/>
              </a:spcBef>
              <a:buSzPct val="75000"/>
              <a:buFont typeface="Symbol" panose="05050102010706020507" pitchFamily="18" charset="2"/>
              <a:buChar char="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1912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30138" lvl="1" indent="0" defTabSz="728940">
              <a:spcBef>
                <a:spcPts val="399"/>
              </a:spcBef>
              <a:buSzPct val="7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191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730138" lvl="1" indent="0" defTabSz="728940">
              <a:spcBef>
                <a:spcPts val="399"/>
              </a:spcBef>
              <a:buSzPct val="7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1912" dirty="0"/>
          </a:p>
        </p:txBody>
      </p:sp>
      <p:sp>
        <p:nvSpPr>
          <p:cNvPr id="6042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3A6D1937-A9A5-4ED7-84E0-925E338E33A0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26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0418" name="Rectangle 1"/>
          <p:cNvSpPr>
            <a:spLocks noGrp="1" noChangeArrowheads="1"/>
          </p:cNvSpPr>
          <p:nvPr>
            <p:ph type="title"/>
          </p:nvPr>
        </p:nvSpPr>
        <p:spPr>
          <a:xfrm>
            <a:off x="121445" y="115887"/>
            <a:ext cx="6996908" cy="914400"/>
          </a:xfrm>
        </p:spPr>
        <p:txBody>
          <a:bodyPr tIns="38808" anchor="ctr"/>
          <a:lstStyle/>
          <a:p>
            <a:pPr defTabSz="728553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OBTAIN A CFR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2"/>
          <p:cNvSpPr>
            <a:spLocks noGrp="1" noChangeArrowheads="1"/>
          </p:cNvSpPr>
          <p:nvPr>
            <p:ph idx="1"/>
          </p:nvPr>
        </p:nvSpPr>
        <p:spPr>
          <a:xfrm>
            <a:off x="807244" y="1563687"/>
            <a:ext cx="9921212" cy="4084638"/>
          </a:xfrm>
        </p:spPr>
        <p:txBody>
          <a:bodyPr/>
          <a:lstStyle/>
          <a:p>
            <a:pPr marL="563563" indent="-277813"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CFR is the most important reference that you will use to help veterans</a:t>
            </a:r>
          </a:p>
          <a:p>
            <a:pPr marL="563563" indent="-277813"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63563" indent="-277813"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Always make sure that you are using the correct version whether that be the most current or an older version</a:t>
            </a:r>
          </a:p>
          <a:p>
            <a:pPr marL="563563" indent="-277813"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63563" indent="-277813"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Never guess a regulation… </a:t>
            </a: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always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look it up if you are not 100% sure of the law</a:t>
            </a:r>
          </a:p>
        </p:txBody>
      </p:sp>
      <p:sp>
        <p:nvSpPr>
          <p:cNvPr id="6451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F1D5BA0B-7133-4833-B6DB-06146F466E11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27</a:t>
            </a:fld>
            <a:endParaRPr lang="en-US" alt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Grp="1" noChangeArrowheads="1"/>
          </p:cNvSpPr>
          <p:nvPr>
            <p:ph type="title"/>
          </p:nvPr>
        </p:nvSpPr>
        <p:spPr>
          <a:xfrm>
            <a:off x="121444" y="192092"/>
            <a:ext cx="7274719" cy="838201"/>
          </a:xfrm>
        </p:spPr>
        <p:txBody>
          <a:bodyPr tIns="38808" anchor="ctr"/>
          <a:lstStyle/>
          <a:p>
            <a:pPr defTabSz="728553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Final Thoughts</a:t>
            </a:r>
          </a:p>
        </p:txBody>
      </p:sp>
    </p:spTree>
    <p:extLst>
      <p:ext uri="{BB962C8B-B14F-4D97-AF65-F5344CB8AC3E}">
        <p14:creationId xmlns:p14="http://schemas.microsoft.com/office/powerpoint/2010/main" val="1593607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idx="1"/>
          </p:nvPr>
        </p:nvSpPr>
        <p:spPr>
          <a:xfrm>
            <a:off x="273844" y="1670050"/>
            <a:ext cx="10744200" cy="4465638"/>
          </a:xfrm>
        </p:spPr>
        <p:txBody>
          <a:bodyPr rtlCol="0">
            <a:normAutofit/>
          </a:bodyPr>
          <a:lstStyle/>
          <a:p>
            <a:pPr marL="431734" indent="-323800" algn="ctr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Titles” of the CFR are issued for each Government Agency </a:t>
            </a:r>
          </a:p>
          <a:p>
            <a:pPr marL="431734" indent="-323800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31734" indent="-323800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31734" indent="-323800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Title 38 governs all VA benefits</a:t>
            </a:r>
          </a:p>
          <a:p>
            <a:pPr marL="1257108" lvl="1" indent="-241264" defTabSz="728940">
              <a:spcBef>
                <a:spcPts val="399"/>
              </a:spcBef>
              <a:buSzPct val="7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Books are updated once per year </a:t>
            </a:r>
          </a:p>
          <a:p>
            <a:pPr marL="1257108" lvl="1" indent="-241264" defTabSz="728940">
              <a:spcBef>
                <a:spcPts val="399"/>
              </a:spcBef>
              <a:buSzPct val="7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there are any changes between printings, the changes will be printed in the Federal Register (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www.federalregister.gov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and eCFR (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www.ecfr.gov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1257108" lvl="1" indent="-241264" defTabSz="728940">
              <a:spcBef>
                <a:spcPts val="399"/>
              </a:spcBef>
              <a:buSzPct val="7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282" lvl="1" indent="0" defTabSz="728940">
              <a:spcBef>
                <a:spcPts val="399"/>
              </a:spcBef>
              <a:buSzPct val="7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Title 10 governs DoD Benefits</a:t>
            </a:r>
          </a:p>
          <a:p>
            <a:pPr marL="1185683" lvl="3" indent="-342848" defTabSz="728940">
              <a:spcBef>
                <a:spcPts val="399"/>
              </a:spcBef>
              <a:buSzPct val="7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Active duty benefits, military retired pay, commissary</a:t>
            </a:r>
          </a:p>
        </p:txBody>
      </p:sp>
      <p:sp>
        <p:nvSpPr>
          <p:cNvPr id="2150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BB32CC88-8A80-49C9-87A2-BAB049171136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3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06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115891"/>
            <a:ext cx="9952108" cy="877887"/>
          </a:xfrm>
        </p:spPr>
        <p:txBody>
          <a:bodyPr tIns="38808" anchor="ctr"/>
          <a:lstStyle/>
          <a:p>
            <a:pPr defTabSz="728553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CFR?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idx="1"/>
          </p:nvPr>
        </p:nvSpPr>
        <p:spPr>
          <a:xfrm>
            <a:off x="807244" y="2101852"/>
            <a:ext cx="9921212" cy="3267076"/>
          </a:xfrm>
        </p:spPr>
        <p:txBody>
          <a:bodyPr/>
          <a:lstStyle/>
          <a:p>
            <a:pPr marL="107934" indent="0" defTabSz="728553">
              <a:spcBef>
                <a:spcPts val="800"/>
              </a:spcBef>
              <a:spcAft>
                <a:spcPts val="600"/>
              </a:spcAft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CFR:</a:t>
            </a:r>
          </a:p>
          <a:p>
            <a:pPr marL="431734" indent="-323800" defTabSz="728553">
              <a:spcBef>
                <a:spcPts val="80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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the basis of all VA decisions</a:t>
            </a:r>
          </a:p>
          <a:p>
            <a:pPr marL="431734" indent="-323800" defTabSz="728553">
              <a:spcBef>
                <a:spcPts val="80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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Helps you understand eligibility for benefits </a:t>
            </a:r>
          </a:p>
          <a:p>
            <a:pPr marL="431734" indent="-323800" defTabSz="728553">
              <a:spcBef>
                <a:spcPts val="80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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Helps you be an informed advocate: back up your arguments</a:t>
            </a:r>
          </a:p>
        </p:txBody>
      </p:sp>
      <p:sp>
        <p:nvSpPr>
          <p:cNvPr id="2355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8485DA14-4A2B-457E-B1B7-E86FF2F96509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4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554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344490"/>
            <a:ext cx="10337006" cy="457199"/>
          </a:xfrm>
        </p:spPr>
        <p:txBody>
          <a:bodyPr tIns="38808" anchor="ctr"/>
          <a:lstStyle/>
          <a:p>
            <a:pPr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LEARN THE CFR?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idx="1"/>
          </p:nvPr>
        </p:nvSpPr>
        <p:spPr>
          <a:xfrm>
            <a:off x="731044" y="1563687"/>
            <a:ext cx="9921212" cy="4237038"/>
          </a:xfrm>
        </p:spPr>
        <p:txBody>
          <a:bodyPr rtlCol="0">
            <a:noAutofit/>
          </a:bodyPr>
          <a:lstStyle/>
          <a:p>
            <a:pPr marL="431734" indent="-323800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CFR is divided into “Parts”</a:t>
            </a:r>
          </a:p>
          <a:p>
            <a:pPr marL="431734" indent="-323800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31734" indent="-323800" defTabSz="728940">
              <a:spcBef>
                <a:spcPts val="796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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part is like a chapter of a book </a:t>
            </a:r>
          </a:p>
          <a:p>
            <a:pPr marL="431734" indent="-323800" defTabSz="728940">
              <a:spcBef>
                <a:spcPts val="796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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describes a particular area of benefits</a:t>
            </a:r>
          </a:p>
          <a:p>
            <a:pPr marL="431734" indent="-323800" defTabSz="728940">
              <a:spcBef>
                <a:spcPts val="796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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Title 38 has Parts 0 through 200</a:t>
            </a:r>
          </a:p>
          <a:p>
            <a:pPr marL="431734" indent="-323800" defTabSz="728940">
              <a:spcBef>
                <a:spcPts val="796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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all parts are currently used – some have been “reserved” for future use</a:t>
            </a:r>
          </a:p>
          <a:p>
            <a:pPr marL="431734" indent="-323800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3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560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E8A257E3-DA7A-4479-BBEA-B5D438D71E02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5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5602" name="Rectangle 1"/>
          <p:cNvSpPr>
            <a:spLocks noGrp="1" noChangeArrowheads="1"/>
          </p:cNvSpPr>
          <p:nvPr>
            <p:ph type="title"/>
          </p:nvPr>
        </p:nvSpPr>
        <p:spPr>
          <a:xfrm>
            <a:off x="121444" y="344487"/>
            <a:ext cx="7543800" cy="609600"/>
          </a:xfrm>
        </p:spPr>
        <p:txBody>
          <a:bodyPr tIns="38808" anchor="ctr"/>
          <a:lstStyle/>
          <a:p>
            <a:pPr defTabSz="728553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IS THE CFR ORGANIZED?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idx="1"/>
          </p:nvPr>
        </p:nvSpPr>
        <p:spPr>
          <a:xfrm>
            <a:off x="1035844" y="1563687"/>
            <a:ext cx="8539162" cy="3932238"/>
          </a:xfrm>
        </p:spPr>
        <p:txBody>
          <a:bodyPr rtlCol="0">
            <a:normAutofit lnSpcReduction="10000"/>
          </a:bodyPr>
          <a:lstStyle/>
          <a:p>
            <a:pPr marL="431734" indent="-323800" defTabSz="647913"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Most Commonly Used Parts of Title 38 CFR: </a:t>
            </a:r>
          </a:p>
          <a:p>
            <a:pPr marL="431734" indent="-323800" defTabSz="647913"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31734" indent="-323800" defTabSz="647913"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 3: 	     Adjudication/Eligibility</a:t>
            </a:r>
          </a:p>
          <a:p>
            <a:pPr marL="431734" indent="-323800" defTabSz="647913"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 4:	     Rating Schedule</a:t>
            </a:r>
          </a:p>
          <a:p>
            <a:pPr marL="431734" indent="-323800" defTabSz="647913"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 14: 	     Accreditation</a:t>
            </a:r>
          </a:p>
          <a:p>
            <a:pPr marL="431734" indent="-323800" defTabSz="647913"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 17:       Health Care </a:t>
            </a:r>
          </a:p>
          <a:p>
            <a:pPr marL="431734" indent="-323800" defTabSz="647913"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 19: 	    Appeals</a:t>
            </a:r>
          </a:p>
          <a:p>
            <a:pPr marL="431734" indent="-323800" defTabSz="647913"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 20: 	    Appeals </a:t>
            </a:r>
          </a:p>
        </p:txBody>
      </p:sp>
      <p:sp>
        <p:nvSpPr>
          <p:cNvPr id="2765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8FC19654-81BF-416E-83F9-124D7B845B3E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6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Grp="1" noChangeArrowheads="1"/>
          </p:cNvSpPr>
          <p:nvPr>
            <p:ph type="title"/>
          </p:nvPr>
        </p:nvSpPr>
        <p:spPr>
          <a:xfrm>
            <a:off x="121444" y="268288"/>
            <a:ext cx="7391403" cy="914400"/>
          </a:xfrm>
        </p:spPr>
        <p:txBody>
          <a:bodyPr tIns="38808" anchor="ctr"/>
          <a:lstStyle/>
          <a:p>
            <a:pPr defTabSz="728553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IS THE CFR ORGANIZED?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idx="1"/>
          </p:nvPr>
        </p:nvSpPr>
        <p:spPr>
          <a:xfrm>
            <a:off x="731044" y="1670050"/>
            <a:ext cx="9997412" cy="3856038"/>
          </a:xfrm>
        </p:spPr>
        <p:txBody>
          <a:bodyPr rtlCol="0">
            <a:noAutofit/>
          </a:bodyPr>
          <a:lstStyle/>
          <a:p>
            <a:pPr marL="107934" indent="0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Where to find the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eCFR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107934" indent="0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3000" dirty="0">
              <a:latin typeface="Times New Roman" panose="02020603050405020304" pitchFamily="18" charset="0"/>
              <a:cs typeface="Times New Roman" panose="02020603050405020304" pitchFamily="18" charset="0"/>
              <a:hlinkClick r:id="rId3"/>
            </a:endParaRPr>
          </a:p>
          <a:p>
            <a:pPr marL="107934" indent="0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http://www.ecfr.gov</a:t>
            </a:r>
            <a:endParaRPr lang="en-US" alt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7934" indent="0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indent="-171450" defTabSz="728940">
              <a:spcBef>
                <a:spcPts val="796"/>
              </a:spcBef>
              <a:spcAft>
                <a:spcPts val="600"/>
              </a:spcAft>
              <a:buSzPct val="100000"/>
              <a:tabLst>
                <a:tab pos="722313" algn="l"/>
                <a:tab pos="914400" algn="l"/>
                <a:tab pos="2170113" algn="l"/>
                <a:tab pos="2894013" algn="l"/>
                <a:tab pos="3617913" algn="l"/>
                <a:tab pos="4341813" algn="l"/>
                <a:tab pos="5065713" algn="l"/>
                <a:tab pos="5789613" algn="l"/>
                <a:tab pos="6513513" algn="l"/>
                <a:tab pos="7237413" algn="l"/>
                <a:tab pos="7961313" algn="l"/>
              </a:tabLst>
              <a:defRPr/>
            </a:pP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Updated frequently (paper CFR is only updated once a year, typically in July)</a:t>
            </a:r>
          </a:p>
          <a:p>
            <a:pPr marL="800100" indent="-171450" defTabSz="728940">
              <a:spcBef>
                <a:spcPts val="796"/>
              </a:spcBef>
              <a:spcAft>
                <a:spcPts val="600"/>
              </a:spcAft>
              <a:buSzPct val="100000"/>
              <a:tabLst>
                <a:tab pos="722313" algn="l"/>
                <a:tab pos="914400" algn="l"/>
                <a:tab pos="2170113" algn="l"/>
                <a:tab pos="2894013" algn="l"/>
                <a:tab pos="3617913" algn="l"/>
                <a:tab pos="4341813" algn="l"/>
                <a:tab pos="5065713" algn="l"/>
                <a:tab pos="5789613" algn="l"/>
                <a:tab pos="6513513" algn="l"/>
                <a:tab pos="7237413" algn="l"/>
                <a:tab pos="7961313" algn="l"/>
              </a:tabLst>
              <a:defRPr/>
            </a:pP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Search feature</a:t>
            </a:r>
          </a:p>
          <a:p>
            <a:pPr marL="107934" indent="0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232" dirty="0"/>
          </a:p>
          <a:p>
            <a:pPr marL="431734" indent="-323800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232" dirty="0"/>
              <a:t> </a:t>
            </a:r>
          </a:p>
          <a:p>
            <a:pPr marL="1726936" lvl="1" indent="-573000" defTabSz="728940">
              <a:spcBef>
                <a:spcPts val="399"/>
              </a:spcBef>
              <a:buSzPct val="7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1912" dirty="0"/>
          </a:p>
        </p:txBody>
      </p:sp>
      <p:sp>
        <p:nvSpPr>
          <p:cNvPr id="6656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FFC36BB3-F5BE-4951-839C-23D4644658FB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7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Grp="1" noChangeArrowheads="1"/>
          </p:cNvSpPr>
          <p:nvPr>
            <p:ph type="title"/>
          </p:nvPr>
        </p:nvSpPr>
        <p:spPr>
          <a:xfrm>
            <a:off x="121444" y="115892"/>
            <a:ext cx="6665118" cy="990601"/>
          </a:xfrm>
        </p:spPr>
        <p:txBody>
          <a:bodyPr tIns="38808" anchor="ctr"/>
          <a:lstStyle/>
          <a:p>
            <a:pPr defTabSz="728553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eCFR</a:t>
            </a:r>
          </a:p>
        </p:txBody>
      </p:sp>
    </p:spTree>
    <p:extLst>
      <p:ext uri="{BB962C8B-B14F-4D97-AF65-F5344CB8AC3E}">
        <p14:creationId xmlns:p14="http://schemas.microsoft.com/office/powerpoint/2010/main" val="265411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80A866AA-11FC-4C7C-9107-27479B8A4AFD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8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" y="268288"/>
            <a:ext cx="7765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THE eCFR</a:t>
            </a:r>
            <a:endParaRPr lang="en-US" sz="3600" b="1" dirty="0"/>
          </a:p>
        </p:txBody>
      </p:sp>
      <p:pic>
        <p:nvPicPr>
          <p:cNvPr id="3" name="Picture 2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BD58BEDA-8D44-4F05-B8FB-0EA6500A791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23" r="6875"/>
          <a:stretch/>
        </p:blipFill>
        <p:spPr>
          <a:xfrm>
            <a:off x="273844" y="1752184"/>
            <a:ext cx="8077200" cy="445970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1E52142-5704-4C84-8405-79233D4BE6D0}"/>
              </a:ext>
            </a:extLst>
          </p:cNvPr>
          <p:cNvSpPr txBox="1"/>
          <p:nvPr/>
        </p:nvSpPr>
        <p:spPr>
          <a:xfrm>
            <a:off x="0" y="1243560"/>
            <a:ext cx="11520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you visit the eCFR you will be taken to this homepage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0417FE8-35A3-4A5B-97B8-0FC2AED2B078}"/>
              </a:ext>
            </a:extLst>
          </p:cNvPr>
          <p:cNvSpPr txBox="1"/>
          <p:nvPr/>
        </p:nvSpPr>
        <p:spPr>
          <a:xfrm>
            <a:off x="8515351" y="2002173"/>
            <a:ext cx="2819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can search for a direct reference here using the citation or a keyword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066DF6-14A0-4FCB-A0E2-D368FF382006}"/>
              </a:ext>
            </a:extLst>
          </p:cNvPr>
          <p:cNvSpPr txBox="1"/>
          <p:nvPr/>
        </p:nvSpPr>
        <p:spPr>
          <a:xfrm>
            <a:off x="8489157" y="4002672"/>
            <a:ext cx="2819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 do not know the citation number, you can browse the CFR by clicking the title (Title 38) 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A83C4EE-6AF8-41C0-A5B5-04CE9A23F3E3}"/>
              </a:ext>
            </a:extLst>
          </p:cNvPr>
          <p:cNvCxnSpPr>
            <a:cxnSpLocks/>
          </p:cNvCxnSpPr>
          <p:nvPr/>
        </p:nvCxnSpPr>
        <p:spPr>
          <a:xfrm flipH="1">
            <a:off x="4312444" y="3313603"/>
            <a:ext cx="4107657" cy="1830888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D264231-5DA2-42B3-B68E-9FD7A3CCBA24}"/>
              </a:ext>
            </a:extLst>
          </p:cNvPr>
          <p:cNvCxnSpPr>
            <a:cxnSpLocks/>
          </p:cNvCxnSpPr>
          <p:nvPr/>
        </p:nvCxnSpPr>
        <p:spPr>
          <a:xfrm flipH="1">
            <a:off x="2864644" y="5145482"/>
            <a:ext cx="5395912" cy="860688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97702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80A866AA-11FC-4C7C-9107-27479B8A4AFD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9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2709" name="TextBox 11"/>
          <p:cNvSpPr txBox="1">
            <a:spLocks noChangeArrowheads="1"/>
          </p:cNvSpPr>
          <p:nvPr/>
        </p:nvSpPr>
        <p:spPr bwMode="auto">
          <a:xfrm>
            <a:off x="7131844" y="1411287"/>
            <a:ext cx="4038600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 you select Title 38, select which part of the CFR you want to browse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en-US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Parts 0-17 contain the most commonly searched benefits – compensation, pension, survivor benefits, health care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en-US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Parts 18-199 include appeals, education benefits, loan guaranty, cemeteries, and special programs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245" y="268288"/>
            <a:ext cx="77198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THE eCFR</a:t>
            </a:r>
            <a:endParaRPr lang="en-US" sz="3600" b="1" dirty="0"/>
          </a:p>
        </p:txBody>
      </p:sp>
      <p:pic>
        <p:nvPicPr>
          <p:cNvPr id="3" name="Picture 2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97F1DBD6-3D1B-48BB-A430-7F4CB9D4070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9" r="11966"/>
          <a:stretch/>
        </p:blipFill>
        <p:spPr>
          <a:xfrm>
            <a:off x="195262" y="1563687"/>
            <a:ext cx="6934201" cy="4214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480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4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NEW LOGO</Template>
  <TotalTime>1268</TotalTime>
  <Words>1525</Words>
  <Application>Microsoft Office PowerPoint</Application>
  <PresentationFormat>Custom</PresentationFormat>
  <Paragraphs>241</Paragraphs>
  <Slides>27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27</vt:i4>
      </vt:variant>
    </vt:vector>
  </HeadingPairs>
  <TitlesOfParts>
    <vt:vector size="38" baseType="lpstr">
      <vt:lpstr>Arial</vt:lpstr>
      <vt:lpstr>Calibri</vt:lpstr>
      <vt:lpstr>Calibri Light</vt:lpstr>
      <vt:lpstr>Open Sans</vt:lpstr>
      <vt:lpstr>Symbol</vt:lpstr>
      <vt:lpstr>Times New Roman</vt:lpstr>
      <vt:lpstr>Wingdings</vt:lpstr>
      <vt:lpstr>NEW LOGO</vt:lpstr>
      <vt:lpstr>Custom Design</vt:lpstr>
      <vt:lpstr>1_NEW LOGO</vt:lpstr>
      <vt:lpstr>1_Custom Design</vt:lpstr>
      <vt:lpstr>How to Use Title 38 CFR </vt:lpstr>
      <vt:lpstr>HOW TO USE TITLE 38 CFR</vt:lpstr>
      <vt:lpstr>WHAT IS THE CFR?</vt:lpstr>
      <vt:lpstr>WHY LEARN THE CFR?</vt:lpstr>
      <vt:lpstr>HOW IS THE CFR ORGANIZED?</vt:lpstr>
      <vt:lpstr>HOW IS THE CFR ORGANIZED?</vt:lpstr>
      <vt:lpstr>THE eCFR</vt:lpstr>
      <vt:lpstr>PowerPoint Presentation</vt:lpstr>
      <vt:lpstr>PowerPoint Presentation</vt:lpstr>
      <vt:lpstr>BROWSING THE CFR</vt:lpstr>
      <vt:lpstr>SEARCHING THE eCFR</vt:lpstr>
      <vt:lpstr>HOW IS THE CFR ORGANIZED?</vt:lpstr>
      <vt:lpstr>HOW IS THE CFR ORGANIZED?</vt:lpstr>
      <vt:lpstr>QUICK TIP # 1</vt:lpstr>
      <vt:lpstr>QUICK TIP # 2</vt:lpstr>
      <vt:lpstr>HOW IS THE CFR ORGANIZED?</vt:lpstr>
      <vt:lpstr>HOW IS THE CFR ORGANIZED?</vt:lpstr>
      <vt:lpstr>WHAT IS IN THE CFR?</vt:lpstr>
      <vt:lpstr>WHAT IS IN THE CFR?</vt:lpstr>
      <vt:lpstr>WHAT IS IN THE CFR?</vt:lpstr>
      <vt:lpstr>WHAT IS IN THE CFR?</vt:lpstr>
      <vt:lpstr>WHAT IS IN THE CFR?</vt:lpstr>
      <vt:lpstr>WHAT IS THE RATING SCHEDULE?</vt:lpstr>
      <vt:lpstr>HOW TO READ A DIAGNOSTIC CODE</vt:lpstr>
      <vt:lpstr>QUICK TIP #3</vt:lpstr>
      <vt:lpstr>HOW TO OBTAIN A CFR</vt:lpstr>
      <vt:lpstr>Final Thoughts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Black and White</dc:title>
  <dc:creator>Lauren Barefoot</dc:creator>
  <dc:description>Presentation Layout Template</dc:description>
  <cp:lastModifiedBy>Christopher Macinkowicz</cp:lastModifiedBy>
  <cp:revision>150</cp:revision>
  <cp:lastPrinted>2021-08-26T19:23:12Z</cp:lastPrinted>
  <dcterms:created xsi:type="dcterms:W3CDTF">2016-08-14T23:34:48Z</dcterms:created>
  <dcterms:modified xsi:type="dcterms:W3CDTF">2022-01-06T19:07:54Z</dcterms:modified>
</cp:coreProperties>
</file>