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3.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97" r:id="rId2"/>
    <p:sldMasterId id="2147483721" r:id="rId3"/>
    <p:sldMasterId id="2147483728" r:id="rId4"/>
  </p:sldMasterIdLst>
  <p:notesMasterIdLst>
    <p:notesMasterId r:id="rId33"/>
  </p:notesMasterIdLst>
  <p:handoutMasterIdLst>
    <p:handoutMasterId r:id="rId34"/>
  </p:handoutMasterIdLst>
  <p:sldIdLst>
    <p:sldId id="364" r:id="rId5"/>
    <p:sldId id="268" r:id="rId6"/>
    <p:sldId id="260" r:id="rId7"/>
    <p:sldId id="269" r:id="rId8"/>
    <p:sldId id="270" r:id="rId9"/>
    <p:sldId id="355" r:id="rId10"/>
    <p:sldId id="356" r:id="rId11"/>
    <p:sldId id="274" r:id="rId12"/>
    <p:sldId id="357" r:id="rId13"/>
    <p:sldId id="276" r:id="rId14"/>
    <p:sldId id="358" r:id="rId15"/>
    <p:sldId id="359" r:id="rId16"/>
    <p:sldId id="279" r:id="rId17"/>
    <p:sldId id="280" r:id="rId18"/>
    <p:sldId id="281" r:id="rId19"/>
    <p:sldId id="282" r:id="rId20"/>
    <p:sldId id="360" r:id="rId21"/>
    <p:sldId id="284" r:id="rId22"/>
    <p:sldId id="361" r:id="rId23"/>
    <p:sldId id="362" r:id="rId24"/>
    <p:sldId id="287" r:id="rId25"/>
    <p:sldId id="289" r:id="rId26"/>
    <p:sldId id="291" r:id="rId27"/>
    <p:sldId id="294" r:id="rId28"/>
    <p:sldId id="363" r:id="rId29"/>
    <p:sldId id="292" r:id="rId30"/>
    <p:sldId id="293" r:id="rId31"/>
    <p:sldId id="296" r:id="rId32"/>
  </p:sldIdLst>
  <p:sldSz cx="12192000" cy="6858000"/>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hris Macinkowicz" initials="CM" lastIdx="9" clrIdx="0">
    <p:extLst>
      <p:ext uri="{19B8F6BF-5375-455C-9EA6-DF929625EA0E}">
        <p15:presenceInfo xmlns:p15="http://schemas.microsoft.com/office/powerpoint/2012/main" userId="Chris Macinkowicz"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7905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838" autoAdjust="0"/>
    <p:restoredTop sz="94249" autoAdjust="0"/>
  </p:normalViewPr>
  <p:slideViewPr>
    <p:cSldViewPr snapToGrid="0">
      <p:cViewPr varScale="1">
        <p:scale>
          <a:sx n="64" d="100"/>
          <a:sy n="64" d="100"/>
        </p:scale>
        <p:origin x="822" y="72"/>
      </p:cViewPr>
      <p:guideLst/>
    </p:cSldViewPr>
  </p:slideViewPr>
  <p:notesTextViewPr>
    <p:cViewPr>
      <p:scale>
        <a:sx n="1" d="1"/>
        <a:sy n="1" d="1"/>
      </p:scale>
      <p:origin x="0" y="0"/>
    </p:cViewPr>
  </p:notesTextViewPr>
  <p:notesViewPr>
    <p:cSldViewPr snapToGrid="0">
      <p:cViewPr varScale="1">
        <p:scale>
          <a:sx n="67" d="100"/>
          <a:sy n="67" d="100"/>
        </p:scale>
        <p:origin x="3276" y="6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ableStyles" Target="tableStyles.xml"/><Relationship Id="rId21" Type="http://schemas.openxmlformats.org/officeDocument/2006/relationships/slide" Target="slides/slide17.xml"/><Relationship Id="rId34"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notesMaster" Target="notesMasters/notesMaster1.xml"/><Relationship Id="rId38"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commentAuthors" Target="commentAuthors.xml"/><Relationship Id="rId8" Type="http://schemas.openxmlformats.org/officeDocument/2006/relationships/slide" Target="slides/slide4.xml"/><Relationship Id="rId3" Type="http://schemas.openxmlformats.org/officeDocument/2006/relationships/slideMaster" Target="slideMasters/slideMaster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44F8906-CC28-40FD-9949-FBDA21A2698E}" type="doc">
      <dgm:prSet loTypeId="urn:microsoft.com/office/officeart/2005/8/layout/hProcess4" loCatId="process" qsTypeId="urn:microsoft.com/office/officeart/2005/8/quickstyle/simple1" qsCatId="simple" csTypeId="urn:microsoft.com/office/officeart/2005/8/colors/accent1_2" csCatId="accent1" phldr="1"/>
      <dgm:spPr/>
      <dgm:t>
        <a:bodyPr/>
        <a:lstStyle/>
        <a:p>
          <a:endParaRPr lang="en-US"/>
        </a:p>
      </dgm:t>
    </dgm:pt>
    <dgm:pt modelId="{445F4A99-A6BF-4827-A5F5-D65357F42221}">
      <dgm:prSet phldrT="[Text]"/>
      <dgm:spPr/>
      <dgm:t>
        <a:bodyPr/>
        <a:lstStyle/>
        <a:p>
          <a:r>
            <a:rPr lang="en-US" dirty="0"/>
            <a:t>Proposed Reduction</a:t>
          </a:r>
        </a:p>
      </dgm:t>
    </dgm:pt>
    <dgm:pt modelId="{75892DD2-9870-4567-8D91-A94C16F5721C}" type="parTrans" cxnId="{6C704EAA-3C34-4FE5-9C2A-CDA3914DC2EC}">
      <dgm:prSet/>
      <dgm:spPr/>
      <dgm:t>
        <a:bodyPr/>
        <a:lstStyle/>
        <a:p>
          <a:endParaRPr lang="en-US"/>
        </a:p>
      </dgm:t>
    </dgm:pt>
    <dgm:pt modelId="{0442F6CB-A4BC-4117-8FF0-25D1D246583A}" type="sibTrans" cxnId="{6C704EAA-3C34-4FE5-9C2A-CDA3914DC2EC}">
      <dgm:prSet/>
      <dgm:spPr/>
      <dgm:t>
        <a:bodyPr/>
        <a:lstStyle/>
        <a:p>
          <a:endParaRPr lang="en-US"/>
        </a:p>
      </dgm:t>
    </dgm:pt>
    <dgm:pt modelId="{BD0FB9BF-2ED4-4916-85D6-2DAACF376ED3}">
      <dgm:prSet phldrT="[Text]"/>
      <dgm:spPr/>
      <dgm:t>
        <a:bodyPr/>
        <a:lstStyle/>
        <a:p>
          <a:r>
            <a:rPr lang="en-US" dirty="0"/>
            <a:t>Reasons</a:t>
          </a:r>
        </a:p>
      </dgm:t>
    </dgm:pt>
    <dgm:pt modelId="{6CF64A58-6218-4437-8EB7-D938E09503EF}" type="parTrans" cxnId="{CDED3E20-984E-475B-867D-E1FE2A3786D4}">
      <dgm:prSet/>
      <dgm:spPr/>
      <dgm:t>
        <a:bodyPr/>
        <a:lstStyle/>
        <a:p>
          <a:endParaRPr lang="en-US"/>
        </a:p>
      </dgm:t>
    </dgm:pt>
    <dgm:pt modelId="{7747CF0B-D166-4E38-90E9-A24FF5929384}" type="sibTrans" cxnId="{CDED3E20-984E-475B-867D-E1FE2A3786D4}">
      <dgm:prSet/>
      <dgm:spPr/>
      <dgm:t>
        <a:bodyPr/>
        <a:lstStyle/>
        <a:p>
          <a:endParaRPr lang="en-US"/>
        </a:p>
      </dgm:t>
    </dgm:pt>
    <dgm:pt modelId="{622B485C-E527-42BB-9681-B9BF2936B4A9}">
      <dgm:prSet phldrT="[Text]"/>
      <dgm:spPr/>
      <dgm:t>
        <a:bodyPr/>
        <a:lstStyle/>
        <a:p>
          <a:r>
            <a:rPr lang="en-US" dirty="0"/>
            <a:t>Evidence to avoid reduction</a:t>
          </a:r>
        </a:p>
      </dgm:t>
    </dgm:pt>
    <dgm:pt modelId="{CABB3034-AE47-4356-AFC8-8CD51015E265}" type="parTrans" cxnId="{190E418D-A62A-4F2D-8877-54D165981625}">
      <dgm:prSet/>
      <dgm:spPr/>
      <dgm:t>
        <a:bodyPr/>
        <a:lstStyle/>
        <a:p>
          <a:endParaRPr lang="en-US"/>
        </a:p>
      </dgm:t>
    </dgm:pt>
    <dgm:pt modelId="{92A73F4F-3A40-42CA-B12B-E271667B1CF9}" type="sibTrans" cxnId="{190E418D-A62A-4F2D-8877-54D165981625}">
      <dgm:prSet/>
      <dgm:spPr/>
      <dgm:t>
        <a:bodyPr/>
        <a:lstStyle/>
        <a:p>
          <a:endParaRPr lang="en-US"/>
        </a:p>
      </dgm:t>
    </dgm:pt>
    <dgm:pt modelId="{80D5BAF7-9886-4233-9447-74BD8014FA42}">
      <dgm:prSet phldrT="[Text]"/>
      <dgm:spPr/>
      <dgm:t>
        <a:bodyPr/>
        <a:lstStyle/>
        <a:p>
          <a:r>
            <a:rPr lang="en-US" dirty="0"/>
            <a:t>Optional Veteran Action</a:t>
          </a:r>
        </a:p>
      </dgm:t>
    </dgm:pt>
    <dgm:pt modelId="{6149F2CC-EFDB-4B56-8BE3-F41ACEACD9A9}" type="parTrans" cxnId="{CD801687-2D20-479C-A8D6-69A86A756E30}">
      <dgm:prSet/>
      <dgm:spPr/>
      <dgm:t>
        <a:bodyPr/>
        <a:lstStyle/>
        <a:p>
          <a:endParaRPr lang="en-US"/>
        </a:p>
      </dgm:t>
    </dgm:pt>
    <dgm:pt modelId="{53031D92-8AA1-4F7C-8D85-895F108B65BD}" type="sibTrans" cxnId="{CD801687-2D20-479C-A8D6-69A86A756E30}">
      <dgm:prSet/>
      <dgm:spPr/>
      <dgm:t>
        <a:bodyPr/>
        <a:lstStyle/>
        <a:p>
          <a:endParaRPr lang="en-US"/>
        </a:p>
      </dgm:t>
    </dgm:pt>
    <dgm:pt modelId="{AB587347-5624-45A5-9D0E-975A271BE2C3}">
      <dgm:prSet phldrT="[Text]"/>
      <dgm:spPr/>
      <dgm:t>
        <a:bodyPr/>
        <a:lstStyle/>
        <a:p>
          <a:r>
            <a:rPr lang="en-US" dirty="0"/>
            <a:t>Request hearing</a:t>
          </a:r>
        </a:p>
      </dgm:t>
    </dgm:pt>
    <dgm:pt modelId="{BD4D5013-32A0-4BB1-849D-924C06D2BFEF}" type="parTrans" cxnId="{982AC049-098C-4423-87D9-7A85A9E8C44B}">
      <dgm:prSet/>
      <dgm:spPr/>
      <dgm:t>
        <a:bodyPr/>
        <a:lstStyle/>
        <a:p>
          <a:endParaRPr lang="en-US"/>
        </a:p>
      </dgm:t>
    </dgm:pt>
    <dgm:pt modelId="{4D5E49F4-4681-4107-965B-03203698923C}" type="sibTrans" cxnId="{982AC049-098C-4423-87D9-7A85A9E8C44B}">
      <dgm:prSet/>
      <dgm:spPr/>
      <dgm:t>
        <a:bodyPr/>
        <a:lstStyle/>
        <a:p>
          <a:endParaRPr lang="en-US"/>
        </a:p>
      </dgm:t>
    </dgm:pt>
    <dgm:pt modelId="{CAE92841-A1E7-44F3-A618-012E3701759D}">
      <dgm:prSet phldrT="[Text]"/>
      <dgm:spPr/>
      <dgm:t>
        <a:bodyPr/>
        <a:lstStyle/>
        <a:p>
          <a:r>
            <a:rPr lang="en-US" dirty="0"/>
            <a:t>Submit Evidence</a:t>
          </a:r>
        </a:p>
      </dgm:t>
    </dgm:pt>
    <dgm:pt modelId="{4814D4D8-5536-45B3-AA8E-6D5D66EFBDB3}" type="parTrans" cxnId="{06F8E25A-8744-4948-9C50-AC31A4253E83}">
      <dgm:prSet/>
      <dgm:spPr/>
      <dgm:t>
        <a:bodyPr/>
        <a:lstStyle/>
        <a:p>
          <a:endParaRPr lang="en-US"/>
        </a:p>
      </dgm:t>
    </dgm:pt>
    <dgm:pt modelId="{7EA9E9EF-5BDA-491E-BEA2-FBDE0CA4758C}" type="sibTrans" cxnId="{06F8E25A-8744-4948-9C50-AC31A4253E83}">
      <dgm:prSet/>
      <dgm:spPr/>
      <dgm:t>
        <a:bodyPr/>
        <a:lstStyle/>
        <a:p>
          <a:endParaRPr lang="en-US"/>
        </a:p>
      </dgm:t>
    </dgm:pt>
    <dgm:pt modelId="{0A516C74-0A62-43AE-907C-C744446AF22A}">
      <dgm:prSet phldrT="[Text]"/>
      <dgm:spPr/>
      <dgm:t>
        <a:bodyPr/>
        <a:lstStyle/>
        <a:p>
          <a:r>
            <a:rPr lang="en-US" dirty="0"/>
            <a:t>Final VA decision</a:t>
          </a:r>
        </a:p>
      </dgm:t>
    </dgm:pt>
    <dgm:pt modelId="{114520F3-610A-4AD4-9126-62C98AD66473}" type="parTrans" cxnId="{2617D8B2-E77D-4572-99A7-D334BA81D107}">
      <dgm:prSet/>
      <dgm:spPr/>
      <dgm:t>
        <a:bodyPr/>
        <a:lstStyle/>
        <a:p>
          <a:endParaRPr lang="en-US"/>
        </a:p>
      </dgm:t>
    </dgm:pt>
    <dgm:pt modelId="{FD096751-956F-46CA-8F19-3A3E4FE52617}" type="sibTrans" cxnId="{2617D8B2-E77D-4572-99A7-D334BA81D107}">
      <dgm:prSet/>
      <dgm:spPr/>
      <dgm:t>
        <a:bodyPr/>
        <a:lstStyle/>
        <a:p>
          <a:endParaRPr lang="en-US"/>
        </a:p>
      </dgm:t>
    </dgm:pt>
    <dgm:pt modelId="{E61722A5-82AB-4270-A505-454E14AA819B}">
      <dgm:prSet phldrT="[Text]"/>
      <dgm:spPr/>
      <dgm:t>
        <a:bodyPr/>
        <a:lstStyle/>
        <a:p>
          <a:r>
            <a:rPr lang="en-US" dirty="0"/>
            <a:t>Reason</a:t>
          </a:r>
        </a:p>
      </dgm:t>
    </dgm:pt>
    <dgm:pt modelId="{42DBA174-5237-4BA2-A1FC-941F65C933E3}" type="parTrans" cxnId="{949B59A2-AD1B-4252-935D-FD52A406A803}">
      <dgm:prSet/>
      <dgm:spPr/>
      <dgm:t>
        <a:bodyPr/>
        <a:lstStyle/>
        <a:p>
          <a:endParaRPr lang="en-US"/>
        </a:p>
      </dgm:t>
    </dgm:pt>
    <dgm:pt modelId="{430AE989-05CC-4398-8C02-3A9A761A2AE7}" type="sibTrans" cxnId="{949B59A2-AD1B-4252-935D-FD52A406A803}">
      <dgm:prSet/>
      <dgm:spPr/>
      <dgm:t>
        <a:bodyPr/>
        <a:lstStyle/>
        <a:p>
          <a:endParaRPr lang="en-US"/>
        </a:p>
      </dgm:t>
    </dgm:pt>
    <dgm:pt modelId="{376E5E20-F189-4DCC-8303-2C9891948144}">
      <dgm:prSet phldrT="[Text]"/>
      <dgm:spPr/>
      <dgm:t>
        <a:bodyPr/>
        <a:lstStyle/>
        <a:p>
          <a:r>
            <a:rPr lang="en-US" dirty="0"/>
            <a:t>Date benefit will be reduced</a:t>
          </a:r>
        </a:p>
      </dgm:t>
    </dgm:pt>
    <dgm:pt modelId="{A430DCE6-FC8F-4DEE-B505-EC99F0A364E0}" type="parTrans" cxnId="{629EE223-7404-46B8-9121-60F45EDD17FA}">
      <dgm:prSet/>
      <dgm:spPr/>
      <dgm:t>
        <a:bodyPr/>
        <a:lstStyle/>
        <a:p>
          <a:endParaRPr lang="en-US"/>
        </a:p>
      </dgm:t>
    </dgm:pt>
    <dgm:pt modelId="{2EC8C726-134A-4AD1-B87F-27D9A8F01164}" type="sibTrans" cxnId="{629EE223-7404-46B8-9121-60F45EDD17FA}">
      <dgm:prSet/>
      <dgm:spPr/>
      <dgm:t>
        <a:bodyPr/>
        <a:lstStyle/>
        <a:p>
          <a:endParaRPr lang="en-US"/>
        </a:p>
      </dgm:t>
    </dgm:pt>
    <dgm:pt modelId="{77B65982-63BB-498E-ABB3-3E1B107ED99C}">
      <dgm:prSet phldrT="[Text]"/>
      <dgm:spPr/>
      <dgm:t>
        <a:bodyPr/>
        <a:lstStyle/>
        <a:p>
          <a:r>
            <a:rPr lang="en-US" dirty="0"/>
            <a:t>Appeal rights</a:t>
          </a:r>
        </a:p>
      </dgm:t>
    </dgm:pt>
    <dgm:pt modelId="{75B68518-FEC7-4BDA-B94B-91B2A8728E5F}" type="parTrans" cxnId="{502BBD91-DFD1-46BF-894B-254455CB5CE0}">
      <dgm:prSet/>
      <dgm:spPr/>
      <dgm:t>
        <a:bodyPr/>
        <a:lstStyle/>
        <a:p>
          <a:endParaRPr lang="en-US"/>
        </a:p>
      </dgm:t>
    </dgm:pt>
    <dgm:pt modelId="{E40CAFDD-C1D5-47AD-BF27-EF341081907C}" type="sibTrans" cxnId="{502BBD91-DFD1-46BF-894B-254455CB5CE0}">
      <dgm:prSet/>
      <dgm:spPr/>
      <dgm:t>
        <a:bodyPr/>
        <a:lstStyle/>
        <a:p>
          <a:endParaRPr lang="en-US"/>
        </a:p>
      </dgm:t>
    </dgm:pt>
    <dgm:pt modelId="{1285BC11-D4E3-46E2-B0E2-25810C6B89DF}" type="pres">
      <dgm:prSet presAssocID="{944F8906-CC28-40FD-9949-FBDA21A2698E}" presName="Name0" presStyleCnt="0">
        <dgm:presLayoutVars>
          <dgm:dir/>
          <dgm:animLvl val="lvl"/>
          <dgm:resizeHandles val="exact"/>
        </dgm:presLayoutVars>
      </dgm:prSet>
      <dgm:spPr/>
    </dgm:pt>
    <dgm:pt modelId="{DED46C3A-368F-4111-81C0-99B3123EA549}" type="pres">
      <dgm:prSet presAssocID="{944F8906-CC28-40FD-9949-FBDA21A2698E}" presName="tSp" presStyleCnt="0"/>
      <dgm:spPr/>
    </dgm:pt>
    <dgm:pt modelId="{99AFC0BF-7994-4C1F-B010-D5BB19A886A5}" type="pres">
      <dgm:prSet presAssocID="{944F8906-CC28-40FD-9949-FBDA21A2698E}" presName="bSp" presStyleCnt="0"/>
      <dgm:spPr/>
    </dgm:pt>
    <dgm:pt modelId="{55BBF9BA-D8B3-40CA-B09A-69C3F0FF28B1}" type="pres">
      <dgm:prSet presAssocID="{944F8906-CC28-40FD-9949-FBDA21A2698E}" presName="process" presStyleCnt="0"/>
      <dgm:spPr/>
    </dgm:pt>
    <dgm:pt modelId="{E7B66319-9CEA-41D6-AC57-D55744CA3FFA}" type="pres">
      <dgm:prSet presAssocID="{445F4A99-A6BF-4827-A5F5-D65357F42221}" presName="composite1" presStyleCnt="0"/>
      <dgm:spPr/>
    </dgm:pt>
    <dgm:pt modelId="{69A53ED0-2798-4DA4-81B9-F2A9AE305936}" type="pres">
      <dgm:prSet presAssocID="{445F4A99-A6BF-4827-A5F5-D65357F42221}" presName="dummyNode1" presStyleLbl="node1" presStyleIdx="0" presStyleCnt="3"/>
      <dgm:spPr/>
    </dgm:pt>
    <dgm:pt modelId="{7E15EF96-C512-4417-AC31-0445207D1C19}" type="pres">
      <dgm:prSet presAssocID="{445F4A99-A6BF-4827-A5F5-D65357F42221}" presName="childNode1" presStyleLbl="bgAcc1" presStyleIdx="0" presStyleCnt="3" custScaleY="83398" custLinFactNeighborX="2211" custLinFactNeighborY="-67628">
        <dgm:presLayoutVars>
          <dgm:bulletEnabled val="1"/>
        </dgm:presLayoutVars>
      </dgm:prSet>
      <dgm:spPr/>
    </dgm:pt>
    <dgm:pt modelId="{D7CC0866-6F57-4C3D-B79C-55AA8B5A56AB}" type="pres">
      <dgm:prSet presAssocID="{445F4A99-A6BF-4827-A5F5-D65357F42221}" presName="childNode1tx" presStyleLbl="bgAcc1" presStyleIdx="0" presStyleCnt="3">
        <dgm:presLayoutVars>
          <dgm:bulletEnabled val="1"/>
        </dgm:presLayoutVars>
      </dgm:prSet>
      <dgm:spPr/>
    </dgm:pt>
    <dgm:pt modelId="{C5571AB2-5008-4607-9817-7D4FE82C4994}" type="pres">
      <dgm:prSet presAssocID="{445F4A99-A6BF-4827-A5F5-D65357F42221}" presName="parentNode1" presStyleLbl="node1" presStyleIdx="0" presStyleCnt="3" custScaleY="179018" custLinFactY="-46218" custLinFactNeighborX="-9905" custLinFactNeighborY="-100000">
        <dgm:presLayoutVars>
          <dgm:chMax val="1"/>
          <dgm:bulletEnabled val="1"/>
        </dgm:presLayoutVars>
      </dgm:prSet>
      <dgm:spPr/>
    </dgm:pt>
    <dgm:pt modelId="{BC488E7C-B1F4-465B-90FF-58BB96738699}" type="pres">
      <dgm:prSet presAssocID="{445F4A99-A6BF-4827-A5F5-D65357F42221}" presName="connSite1" presStyleCnt="0"/>
      <dgm:spPr/>
    </dgm:pt>
    <dgm:pt modelId="{D9F0886F-1ECA-450A-84BB-1813F6DC76C0}" type="pres">
      <dgm:prSet presAssocID="{0442F6CB-A4BC-4117-8FF0-25D1D246583A}" presName="Name9" presStyleLbl="sibTrans2D1" presStyleIdx="0" presStyleCnt="2" custLinFactNeighborX="15668" custLinFactNeighborY="-2009"/>
      <dgm:spPr/>
    </dgm:pt>
    <dgm:pt modelId="{E1547A2B-0E74-4A6B-AFFA-ABEA36DB4526}" type="pres">
      <dgm:prSet presAssocID="{80D5BAF7-9886-4233-9447-74BD8014FA42}" presName="composite2" presStyleCnt="0"/>
      <dgm:spPr/>
    </dgm:pt>
    <dgm:pt modelId="{A2859681-FFBF-4CBA-A46D-56D6178FBD51}" type="pres">
      <dgm:prSet presAssocID="{80D5BAF7-9886-4233-9447-74BD8014FA42}" presName="dummyNode2" presStyleLbl="node1" presStyleIdx="0" presStyleCnt="3"/>
      <dgm:spPr/>
    </dgm:pt>
    <dgm:pt modelId="{A33575BA-1ACF-4F68-8D46-79474715ACC9}" type="pres">
      <dgm:prSet presAssocID="{80D5BAF7-9886-4233-9447-74BD8014FA42}" presName="childNode2" presStyleLbl="bgAcc1" presStyleIdx="1" presStyleCnt="3" custLinFactNeighborX="-5283" custLinFactNeighborY="-52308">
        <dgm:presLayoutVars>
          <dgm:bulletEnabled val="1"/>
        </dgm:presLayoutVars>
      </dgm:prSet>
      <dgm:spPr/>
    </dgm:pt>
    <dgm:pt modelId="{387E9A7B-9515-4372-8C72-8BAA5A9A1D48}" type="pres">
      <dgm:prSet presAssocID="{80D5BAF7-9886-4233-9447-74BD8014FA42}" presName="childNode2tx" presStyleLbl="bgAcc1" presStyleIdx="1" presStyleCnt="3">
        <dgm:presLayoutVars>
          <dgm:bulletEnabled val="1"/>
        </dgm:presLayoutVars>
      </dgm:prSet>
      <dgm:spPr/>
    </dgm:pt>
    <dgm:pt modelId="{D167F446-793B-49F5-8E9A-537B38B50788}" type="pres">
      <dgm:prSet presAssocID="{80D5BAF7-9886-4233-9447-74BD8014FA42}" presName="parentNode2" presStyleLbl="node1" presStyleIdx="1" presStyleCnt="3" custLinFactNeighborX="-2476" custLinFactNeighborY="90916">
        <dgm:presLayoutVars>
          <dgm:chMax val="0"/>
          <dgm:bulletEnabled val="1"/>
        </dgm:presLayoutVars>
      </dgm:prSet>
      <dgm:spPr/>
    </dgm:pt>
    <dgm:pt modelId="{4EE5F57D-4566-44C2-84D7-E5252E495009}" type="pres">
      <dgm:prSet presAssocID="{80D5BAF7-9886-4233-9447-74BD8014FA42}" presName="connSite2" presStyleCnt="0"/>
      <dgm:spPr/>
    </dgm:pt>
    <dgm:pt modelId="{C576324E-AD2D-40D1-9B26-14657C085489}" type="pres">
      <dgm:prSet presAssocID="{53031D92-8AA1-4F7C-8D85-895F108B65BD}" presName="Name18" presStyleLbl="sibTrans2D1" presStyleIdx="1" presStyleCnt="2" custLinFactNeighborX="26005" custLinFactNeighborY="-245"/>
      <dgm:spPr/>
    </dgm:pt>
    <dgm:pt modelId="{8413362C-41C4-4901-875A-7C5EC5AA9891}" type="pres">
      <dgm:prSet presAssocID="{0A516C74-0A62-43AE-907C-C744446AF22A}" presName="composite1" presStyleCnt="0"/>
      <dgm:spPr/>
    </dgm:pt>
    <dgm:pt modelId="{860A99B3-746E-42C5-84E9-EE33B8E6B4F0}" type="pres">
      <dgm:prSet presAssocID="{0A516C74-0A62-43AE-907C-C744446AF22A}" presName="dummyNode1" presStyleLbl="node1" presStyleIdx="1" presStyleCnt="3"/>
      <dgm:spPr/>
    </dgm:pt>
    <dgm:pt modelId="{95405761-F37F-44EE-93C5-967A954CB553}" type="pres">
      <dgm:prSet presAssocID="{0A516C74-0A62-43AE-907C-C744446AF22A}" presName="childNode1" presStyleLbl="bgAcc1" presStyleIdx="2" presStyleCnt="3" custScaleY="99044" custLinFactNeighborX="3522" custLinFactNeighborY="-23485">
        <dgm:presLayoutVars>
          <dgm:bulletEnabled val="1"/>
        </dgm:presLayoutVars>
      </dgm:prSet>
      <dgm:spPr/>
    </dgm:pt>
    <dgm:pt modelId="{5AD0180A-C911-4E33-A14B-1AE28636401A}" type="pres">
      <dgm:prSet presAssocID="{0A516C74-0A62-43AE-907C-C744446AF22A}" presName="childNode1tx" presStyleLbl="bgAcc1" presStyleIdx="2" presStyleCnt="3">
        <dgm:presLayoutVars>
          <dgm:bulletEnabled val="1"/>
        </dgm:presLayoutVars>
      </dgm:prSet>
      <dgm:spPr/>
    </dgm:pt>
    <dgm:pt modelId="{812C2CE5-2CDB-4162-A94A-B1F544165951}" type="pres">
      <dgm:prSet presAssocID="{0A516C74-0A62-43AE-907C-C744446AF22A}" presName="parentNode1" presStyleLbl="node1" presStyleIdx="2" presStyleCnt="3" custLinFactNeighborX="-5756" custLinFactNeighborY="-51661">
        <dgm:presLayoutVars>
          <dgm:chMax val="1"/>
          <dgm:bulletEnabled val="1"/>
        </dgm:presLayoutVars>
      </dgm:prSet>
      <dgm:spPr/>
    </dgm:pt>
    <dgm:pt modelId="{B96B176E-8345-4CD6-8010-1F575EECA62E}" type="pres">
      <dgm:prSet presAssocID="{0A516C74-0A62-43AE-907C-C744446AF22A}" presName="connSite1" presStyleCnt="0"/>
      <dgm:spPr/>
    </dgm:pt>
  </dgm:ptLst>
  <dgm:cxnLst>
    <dgm:cxn modelId="{CDED3E20-984E-475B-867D-E1FE2A3786D4}" srcId="{445F4A99-A6BF-4827-A5F5-D65357F42221}" destId="{BD0FB9BF-2ED4-4916-85D6-2DAACF376ED3}" srcOrd="0" destOrd="0" parTransId="{6CF64A58-6218-4437-8EB7-D938E09503EF}" sibTransId="{7747CF0B-D166-4E38-90E9-A24FF5929384}"/>
    <dgm:cxn modelId="{629EE223-7404-46B8-9121-60F45EDD17FA}" srcId="{0A516C74-0A62-43AE-907C-C744446AF22A}" destId="{376E5E20-F189-4DCC-8303-2C9891948144}" srcOrd="1" destOrd="0" parTransId="{A430DCE6-FC8F-4DEE-B505-EC99F0A364E0}" sibTransId="{2EC8C726-134A-4AD1-B87F-27D9A8F01164}"/>
    <dgm:cxn modelId="{539D1728-06C3-474D-8692-E86C6021FA8F}" type="presOf" srcId="{CAE92841-A1E7-44F3-A618-012E3701759D}" destId="{387E9A7B-9515-4372-8C72-8BAA5A9A1D48}" srcOrd="1" destOrd="1" presId="urn:microsoft.com/office/officeart/2005/8/layout/hProcess4"/>
    <dgm:cxn modelId="{C7C24432-8940-464F-8C70-C369D2C5BD79}" type="presOf" srcId="{80D5BAF7-9886-4233-9447-74BD8014FA42}" destId="{D167F446-793B-49F5-8E9A-537B38B50788}" srcOrd="0" destOrd="0" presId="urn:microsoft.com/office/officeart/2005/8/layout/hProcess4"/>
    <dgm:cxn modelId="{E36BD234-9E2B-48E0-BA10-D4BB9EC6324A}" type="presOf" srcId="{AB587347-5624-45A5-9D0E-975A271BE2C3}" destId="{A33575BA-1ACF-4F68-8D46-79474715ACC9}" srcOrd="0" destOrd="0" presId="urn:microsoft.com/office/officeart/2005/8/layout/hProcess4"/>
    <dgm:cxn modelId="{035ECB5E-353E-40A8-95DC-EAF884FFC93A}" type="presOf" srcId="{944F8906-CC28-40FD-9949-FBDA21A2698E}" destId="{1285BC11-D4E3-46E2-B0E2-25810C6B89DF}" srcOrd="0" destOrd="0" presId="urn:microsoft.com/office/officeart/2005/8/layout/hProcess4"/>
    <dgm:cxn modelId="{A7E55968-801F-4D8A-88EE-C6CD623BFB7E}" type="presOf" srcId="{77B65982-63BB-498E-ABB3-3E1B107ED99C}" destId="{5AD0180A-C911-4E33-A14B-1AE28636401A}" srcOrd="1" destOrd="2" presId="urn:microsoft.com/office/officeart/2005/8/layout/hProcess4"/>
    <dgm:cxn modelId="{982AC049-098C-4423-87D9-7A85A9E8C44B}" srcId="{80D5BAF7-9886-4233-9447-74BD8014FA42}" destId="{AB587347-5624-45A5-9D0E-975A271BE2C3}" srcOrd="0" destOrd="0" parTransId="{BD4D5013-32A0-4BB1-849D-924C06D2BFEF}" sibTransId="{4D5E49F4-4681-4107-965B-03203698923C}"/>
    <dgm:cxn modelId="{1D9CD26A-B27E-4085-BF30-AF458D3F1B15}" type="presOf" srcId="{622B485C-E527-42BB-9681-B9BF2936B4A9}" destId="{7E15EF96-C512-4417-AC31-0445207D1C19}" srcOrd="0" destOrd="1" presId="urn:microsoft.com/office/officeart/2005/8/layout/hProcess4"/>
    <dgm:cxn modelId="{999EAA50-94EF-470B-8181-9B3FBF19EA8B}" type="presOf" srcId="{E61722A5-82AB-4270-A505-454E14AA819B}" destId="{95405761-F37F-44EE-93C5-967A954CB553}" srcOrd="0" destOrd="0" presId="urn:microsoft.com/office/officeart/2005/8/layout/hProcess4"/>
    <dgm:cxn modelId="{53AFAB51-DA0B-4685-85C9-4091D3D41389}" type="presOf" srcId="{E61722A5-82AB-4270-A505-454E14AA819B}" destId="{5AD0180A-C911-4E33-A14B-1AE28636401A}" srcOrd="1" destOrd="0" presId="urn:microsoft.com/office/officeart/2005/8/layout/hProcess4"/>
    <dgm:cxn modelId="{7EAF6152-9914-4C75-9651-48F482B7F6D0}" type="presOf" srcId="{445F4A99-A6BF-4827-A5F5-D65357F42221}" destId="{C5571AB2-5008-4607-9817-7D4FE82C4994}" srcOrd="0" destOrd="0" presId="urn:microsoft.com/office/officeart/2005/8/layout/hProcess4"/>
    <dgm:cxn modelId="{DD3B1475-AFF1-4C60-B4AC-C667F6064E1C}" type="presOf" srcId="{CAE92841-A1E7-44F3-A618-012E3701759D}" destId="{A33575BA-1ACF-4F68-8D46-79474715ACC9}" srcOrd="0" destOrd="1" presId="urn:microsoft.com/office/officeart/2005/8/layout/hProcess4"/>
    <dgm:cxn modelId="{06F8E25A-8744-4948-9C50-AC31A4253E83}" srcId="{80D5BAF7-9886-4233-9447-74BD8014FA42}" destId="{CAE92841-A1E7-44F3-A618-012E3701759D}" srcOrd="1" destOrd="0" parTransId="{4814D4D8-5536-45B3-AA8E-6D5D66EFBDB3}" sibTransId="{7EA9E9EF-5BDA-491E-BEA2-FBDE0CA4758C}"/>
    <dgm:cxn modelId="{47231381-9A5D-46CC-8489-DD022F994873}" type="presOf" srcId="{622B485C-E527-42BB-9681-B9BF2936B4A9}" destId="{D7CC0866-6F57-4C3D-B79C-55AA8B5A56AB}" srcOrd="1" destOrd="1" presId="urn:microsoft.com/office/officeart/2005/8/layout/hProcess4"/>
    <dgm:cxn modelId="{CD801687-2D20-479C-A8D6-69A86A756E30}" srcId="{944F8906-CC28-40FD-9949-FBDA21A2698E}" destId="{80D5BAF7-9886-4233-9447-74BD8014FA42}" srcOrd="1" destOrd="0" parTransId="{6149F2CC-EFDB-4B56-8BE3-F41ACEACD9A9}" sibTransId="{53031D92-8AA1-4F7C-8D85-895F108B65BD}"/>
    <dgm:cxn modelId="{190E418D-A62A-4F2D-8877-54D165981625}" srcId="{445F4A99-A6BF-4827-A5F5-D65357F42221}" destId="{622B485C-E527-42BB-9681-B9BF2936B4A9}" srcOrd="1" destOrd="0" parTransId="{CABB3034-AE47-4356-AFC8-8CD51015E265}" sibTransId="{92A73F4F-3A40-42CA-B12B-E271667B1CF9}"/>
    <dgm:cxn modelId="{D7547890-6CFE-4EEB-90B7-7003299FC00E}" type="presOf" srcId="{376E5E20-F189-4DCC-8303-2C9891948144}" destId="{5AD0180A-C911-4E33-A14B-1AE28636401A}" srcOrd="1" destOrd="1" presId="urn:microsoft.com/office/officeart/2005/8/layout/hProcess4"/>
    <dgm:cxn modelId="{502BBD91-DFD1-46BF-894B-254455CB5CE0}" srcId="{0A516C74-0A62-43AE-907C-C744446AF22A}" destId="{77B65982-63BB-498E-ABB3-3E1B107ED99C}" srcOrd="2" destOrd="0" parTransId="{75B68518-FEC7-4BDA-B94B-91B2A8728E5F}" sibTransId="{E40CAFDD-C1D5-47AD-BF27-EF341081907C}"/>
    <dgm:cxn modelId="{6F77F0A1-55A2-42AB-83EA-04D624767C0D}" type="presOf" srcId="{BD0FB9BF-2ED4-4916-85D6-2DAACF376ED3}" destId="{7E15EF96-C512-4417-AC31-0445207D1C19}" srcOrd="0" destOrd="0" presId="urn:microsoft.com/office/officeart/2005/8/layout/hProcess4"/>
    <dgm:cxn modelId="{949B59A2-AD1B-4252-935D-FD52A406A803}" srcId="{0A516C74-0A62-43AE-907C-C744446AF22A}" destId="{E61722A5-82AB-4270-A505-454E14AA819B}" srcOrd="0" destOrd="0" parTransId="{42DBA174-5237-4BA2-A1FC-941F65C933E3}" sibTransId="{430AE989-05CC-4398-8C02-3A9A761A2AE7}"/>
    <dgm:cxn modelId="{3F3947A5-5B18-446C-B0B8-E48D7D0FE856}" type="presOf" srcId="{AB587347-5624-45A5-9D0E-975A271BE2C3}" destId="{387E9A7B-9515-4372-8C72-8BAA5A9A1D48}" srcOrd="1" destOrd="0" presId="urn:microsoft.com/office/officeart/2005/8/layout/hProcess4"/>
    <dgm:cxn modelId="{6C704EAA-3C34-4FE5-9C2A-CDA3914DC2EC}" srcId="{944F8906-CC28-40FD-9949-FBDA21A2698E}" destId="{445F4A99-A6BF-4827-A5F5-D65357F42221}" srcOrd="0" destOrd="0" parTransId="{75892DD2-9870-4567-8D91-A94C16F5721C}" sibTransId="{0442F6CB-A4BC-4117-8FF0-25D1D246583A}"/>
    <dgm:cxn modelId="{2617D8B2-E77D-4572-99A7-D334BA81D107}" srcId="{944F8906-CC28-40FD-9949-FBDA21A2698E}" destId="{0A516C74-0A62-43AE-907C-C744446AF22A}" srcOrd="2" destOrd="0" parTransId="{114520F3-610A-4AD4-9126-62C98AD66473}" sibTransId="{FD096751-956F-46CA-8F19-3A3E4FE52617}"/>
    <dgm:cxn modelId="{68E7B3B8-B75C-46C9-A24E-0FF378C44351}" type="presOf" srcId="{77B65982-63BB-498E-ABB3-3E1B107ED99C}" destId="{95405761-F37F-44EE-93C5-967A954CB553}" srcOrd="0" destOrd="2" presId="urn:microsoft.com/office/officeart/2005/8/layout/hProcess4"/>
    <dgm:cxn modelId="{B4CDDFBB-790C-4714-AA60-8ED2CAF43951}" type="presOf" srcId="{53031D92-8AA1-4F7C-8D85-895F108B65BD}" destId="{C576324E-AD2D-40D1-9B26-14657C085489}" srcOrd="0" destOrd="0" presId="urn:microsoft.com/office/officeart/2005/8/layout/hProcess4"/>
    <dgm:cxn modelId="{52A200C7-FD36-40A0-8E8A-CF8A15C4D5F4}" type="presOf" srcId="{0442F6CB-A4BC-4117-8FF0-25D1D246583A}" destId="{D9F0886F-1ECA-450A-84BB-1813F6DC76C0}" srcOrd="0" destOrd="0" presId="urn:microsoft.com/office/officeart/2005/8/layout/hProcess4"/>
    <dgm:cxn modelId="{6C6B9DCB-8609-48AE-B5E6-56C63E32BFA8}" type="presOf" srcId="{0A516C74-0A62-43AE-907C-C744446AF22A}" destId="{812C2CE5-2CDB-4162-A94A-B1F544165951}" srcOrd="0" destOrd="0" presId="urn:microsoft.com/office/officeart/2005/8/layout/hProcess4"/>
    <dgm:cxn modelId="{6D8E6AD3-85AB-4C14-8B56-73047333A978}" type="presOf" srcId="{376E5E20-F189-4DCC-8303-2C9891948144}" destId="{95405761-F37F-44EE-93C5-967A954CB553}" srcOrd="0" destOrd="1" presId="urn:microsoft.com/office/officeart/2005/8/layout/hProcess4"/>
    <dgm:cxn modelId="{307C5AD4-A638-4CC7-83B2-60DD3A1A098D}" type="presOf" srcId="{BD0FB9BF-2ED4-4916-85D6-2DAACF376ED3}" destId="{D7CC0866-6F57-4C3D-B79C-55AA8B5A56AB}" srcOrd="1" destOrd="0" presId="urn:microsoft.com/office/officeart/2005/8/layout/hProcess4"/>
    <dgm:cxn modelId="{BD7D8FFC-F048-42A8-BAC2-9E57210712EB}" type="presParOf" srcId="{1285BC11-D4E3-46E2-B0E2-25810C6B89DF}" destId="{DED46C3A-368F-4111-81C0-99B3123EA549}" srcOrd="0" destOrd="0" presId="urn:microsoft.com/office/officeart/2005/8/layout/hProcess4"/>
    <dgm:cxn modelId="{814F4CE7-C3CE-4261-AFE3-F196ADCB3BF3}" type="presParOf" srcId="{1285BC11-D4E3-46E2-B0E2-25810C6B89DF}" destId="{99AFC0BF-7994-4C1F-B010-D5BB19A886A5}" srcOrd="1" destOrd="0" presId="urn:microsoft.com/office/officeart/2005/8/layout/hProcess4"/>
    <dgm:cxn modelId="{C1F36DE8-EFED-4FF2-9E3B-729013B5248E}" type="presParOf" srcId="{1285BC11-D4E3-46E2-B0E2-25810C6B89DF}" destId="{55BBF9BA-D8B3-40CA-B09A-69C3F0FF28B1}" srcOrd="2" destOrd="0" presId="urn:microsoft.com/office/officeart/2005/8/layout/hProcess4"/>
    <dgm:cxn modelId="{F7514F18-8A2C-4862-BABE-6E1C8CA5F0B1}" type="presParOf" srcId="{55BBF9BA-D8B3-40CA-B09A-69C3F0FF28B1}" destId="{E7B66319-9CEA-41D6-AC57-D55744CA3FFA}" srcOrd="0" destOrd="0" presId="urn:microsoft.com/office/officeart/2005/8/layout/hProcess4"/>
    <dgm:cxn modelId="{6700FB0D-B047-4451-AEB6-0709E8C29C6B}" type="presParOf" srcId="{E7B66319-9CEA-41D6-AC57-D55744CA3FFA}" destId="{69A53ED0-2798-4DA4-81B9-F2A9AE305936}" srcOrd="0" destOrd="0" presId="urn:microsoft.com/office/officeart/2005/8/layout/hProcess4"/>
    <dgm:cxn modelId="{CE810C63-FEDD-4DC3-AE54-5757604319FC}" type="presParOf" srcId="{E7B66319-9CEA-41D6-AC57-D55744CA3FFA}" destId="{7E15EF96-C512-4417-AC31-0445207D1C19}" srcOrd="1" destOrd="0" presId="urn:microsoft.com/office/officeart/2005/8/layout/hProcess4"/>
    <dgm:cxn modelId="{34BF2363-BC14-4E4F-A826-48210E4B31AA}" type="presParOf" srcId="{E7B66319-9CEA-41D6-AC57-D55744CA3FFA}" destId="{D7CC0866-6F57-4C3D-B79C-55AA8B5A56AB}" srcOrd="2" destOrd="0" presId="urn:microsoft.com/office/officeart/2005/8/layout/hProcess4"/>
    <dgm:cxn modelId="{13A017C2-C952-43FA-B6A4-E54203FDBE0F}" type="presParOf" srcId="{E7B66319-9CEA-41D6-AC57-D55744CA3FFA}" destId="{C5571AB2-5008-4607-9817-7D4FE82C4994}" srcOrd="3" destOrd="0" presId="urn:microsoft.com/office/officeart/2005/8/layout/hProcess4"/>
    <dgm:cxn modelId="{1C33DEA9-8164-405F-A402-187C73CC0E9E}" type="presParOf" srcId="{E7B66319-9CEA-41D6-AC57-D55744CA3FFA}" destId="{BC488E7C-B1F4-465B-90FF-58BB96738699}" srcOrd="4" destOrd="0" presId="urn:microsoft.com/office/officeart/2005/8/layout/hProcess4"/>
    <dgm:cxn modelId="{67428E21-9B44-4919-BB22-3BF53638CE6A}" type="presParOf" srcId="{55BBF9BA-D8B3-40CA-B09A-69C3F0FF28B1}" destId="{D9F0886F-1ECA-450A-84BB-1813F6DC76C0}" srcOrd="1" destOrd="0" presId="urn:microsoft.com/office/officeart/2005/8/layout/hProcess4"/>
    <dgm:cxn modelId="{234F766B-FF8D-4EBC-9F9B-6093E893CD6E}" type="presParOf" srcId="{55BBF9BA-D8B3-40CA-B09A-69C3F0FF28B1}" destId="{E1547A2B-0E74-4A6B-AFFA-ABEA36DB4526}" srcOrd="2" destOrd="0" presId="urn:microsoft.com/office/officeart/2005/8/layout/hProcess4"/>
    <dgm:cxn modelId="{C0FBBB30-ED55-4F75-AA44-A117310CE34E}" type="presParOf" srcId="{E1547A2B-0E74-4A6B-AFFA-ABEA36DB4526}" destId="{A2859681-FFBF-4CBA-A46D-56D6178FBD51}" srcOrd="0" destOrd="0" presId="urn:microsoft.com/office/officeart/2005/8/layout/hProcess4"/>
    <dgm:cxn modelId="{5EE8421C-2D84-4A3A-8248-3978B6BD33E8}" type="presParOf" srcId="{E1547A2B-0E74-4A6B-AFFA-ABEA36DB4526}" destId="{A33575BA-1ACF-4F68-8D46-79474715ACC9}" srcOrd="1" destOrd="0" presId="urn:microsoft.com/office/officeart/2005/8/layout/hProcess4"/>
    <dgm:cxn modelId="{F117BB7E-6783-48C7-81E8-530738C9FE63}" type="presParOf" srcId="{E1547A2B-0E74-4A6B-AFFA-ABEA36DB4526}" destId="{387E9A7B-9515-4372-8C72-8BAA5A9A1D48}" srcOrd="2" destOrd="0" presId="urn:microsoft.com/office/officeart/2005/8/layout/hProcess4"/>
    <dgm:cxn modelId="{BEF2E5BD-30A6-46A3-9733-7066D0524FF0}" type="presParOf" srcId="{E1547A2B-0E74-4A6B-AFFA-ABEA36DB4526}" destId="{D167F446-793B-49F5-8E9A-537B38B50788}" srcOrd="3" destOrd="0" presId="urn:microsoft.com/office/officeart/2005/8/layout/hProcess4"/>
    <dgm:cxn modelId="{899E8973-D08C-4F68-8326-EB951912E565}" type="presParOf" srcId="{E1547A2B-0E74-4A6B-AFFA-ABEA36DB4526}" destId="{4EE5F57D-4566-44C2-84D7-E5252E495009}" srcOrd="4" destOrd="0" presId="urn:microsoft.com/office/officeart/2005/8/layout/hProcess4"/>
    <dgm:cxn modelId="{40115511-35E4-412D-A6F1-B7818A170D40}" type="presParOf" srcId="{55BBF9BA-D8B3-40CA-B09A-69C3F0FF28B1}" destId="{C576324E-AD2D-40D1-9B26-14657C085489}" srcOrd="3" destOrd="0" presId="urn:microsoft.com/office/officeart/2005/8/layout/hProcess4"/>
    <dgm:cxn modelId="{2EF9C99E-FDAB-4509-9D27-AC69FB049652}" type="presParOf" srcId="{55BBF9BA-D8B3-40CA-B09A-69C3F0FF28B1}" destId="{8413362C-41C4-4901-875A-7C5EC5AA9891}" srcOrd="4" destOrd="0" presId="urn:microsoft.com/office/officeart/2005/8/layout/hProcess4"/>
    <dgm:cxn modelId="{CCCE3C3C-94E2-430D-A05A-42B352615E45}" type="presParOf" srcId="{8413362C-41C4-4901-875A-7C5EC5AA9891}" destId="{860A99B3-746E-42C5-84E9-EE33B8E6B4F0}" srcOrd="0" destOrd="0" presId="urn:microsoft.com/office/officeart/2005/8/layout/hProcess4"/>
    <dgm:cxn modelId="{193DCD90-3B4F-4477-A049-3CF407184450}" type="presParOf" srcId="{8413362C-41C4-4901-875A-7C5EC5AA9891}" destId="{95405761-F37F-44EE-93C5-967A954CB553}" srcOrd="1" destOrd="0" presId="urn:microsoft.com/office/officeart/2005/8/layout/hProcess4"/>
    <dgm:cxn modelId="{BD6444E1-34F9-47E3-B7D1-4D7716974954}" type="presParOf" srcId="{8413362C-41C4-4901-875A-7C5EC5AA9891}" destId="{5AD0180A-C911-4E33-A14B-1AE28636401A}" srcOrd="2" destOrd="0" presId="urn:microsoft.com/office/officeart/2005/8/layout/hProcess4"/>
    <dgm:cxn modelId="{086098D0-2EE5-490E-A836-ED1809AB9229}" type="presParOf" srcId="{8413362C-41C4-4901-875A-7C5EC5AA9891}" destId="{812C2CE5-2CDB-4162-A94A-B1F544165951}" srcOrd="3" destOrd="0" presId="urn:microsoft.com/office/officeart/2005/8/layout/hProcess4"/>
    <dgm:cxn modelId="{6F39E666-2AAF-4964-AC6F-1FB3D4CC8AFA}" type="presParOf" srcId="{8413362C-41C4-4901-875A-7C5EC5AA9891}" destId="{B96B176E-8345-4CD6-8010-1F575EECA62E}" srcOrd="4" destOrd="0" presId="urn:microsoft.com/office/officeart/2005/8/layout/h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E15EF96-C512-4417-AC31-0445207D1C19}">
      <dsp:nvSpPr>
        <dsp:cNvPr id="0" name=""/>
        <dsp:cNvSpPr/>
      </dsp:nvSpPr>
      <dsp:spPr>
        <a:xfrm>
          <a:off x="52093" y="167150"/>
          <a:ext cx="2173662" cy="1495173"/>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t" anchorCtr="0">
          <a:noAutofit/>
        </a:bodyPr>
        <a:lstStyle/>
        <a:p>
          <a:pPr marL="228600" lvl="1" indent="-228600" algn="l" defTabSz="889000">
            <a:lnSpc>
              <a:spcPct val="90000"/>
            </a:lnSpc>
            <a:spcBef>
              <a:spcPct val="0"/>
            </a:spcBef>
            <a:spcAft>
              <a:spcPct val="15000"/>
            </a:spcAft>
            <a:buChar char="•"/>
          </a:pPr>
          <a:r>
            <a:rPr lang="en-US" sz="2000" kern="1200" dirty="0"/>
            <a:t>Reasons</a:t>
          </a:r>
        </a:p>
        <a:p>
          <a:pPr marL="228600" lvl="1" indent="-228600" algn="l" defTabSz="889000">
            <a:lnSpc>
              <a:spcPct val="90000"/>
            </a:lnSpc>
            <a:spcBef>
              <a:spcPct val="0"/>
            </a:spcBef>
            <a:spcAft>
              <a:spcPct val="15000"/>
            </a:spcAft>
            <a:buChar char="•"/>
          </a:pPr>
          <a:r>
            <a:rPr lang="en-US" sz="2000" kern="1200" dirty="0"/>
            <a:t>Evidence to avoid reduction</a:t>
          </a:r>
        </a:p>
      </dsp:txBody>
      <dsp:txXfrm>
        <a:off x="86501" y="201558"/>
        <a:ext cx="2104846" cy="1105962"/>
      </dsp:txXfrm>
    </dsp:sp>
    <dsp:sp modelId="{D9F0886F-1ECA-450A-84BB-1813F6DC76C0}">
      <dsp:nvSpPr>
        <dsp:cNvPr id="0" name=""/>
        <dsp:cNvSpPr/>
      </dsp:nvSpPr>
      <dsp:spPr>
        <a:xfrm>
          <a:off x="1429562" y="787657"/>
          <a:ext cx="2415651" cy="2415651"/>
        </a:xfrm>
        <a:prstGeom prst="leftCircularArrow">
          <a:avLst>
            <a:gd name="adj1" fmla="val 2752"/>
            <a:gd name="adj2" fmla="val 335463"/>
            <a:gd name="adj3" fmla="val 2169967"/>
            <a:gd name="adj4" fmla="val 9083482"/>
            <a:gd name="adj5" fmla="val 321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C5571AB2-5008-4607-9817-7D4FE82C4994}">
      <dsp:nvSpPr>
        <dsp:cNvPr id="0" name=""/>
        <dsp:cNvSpPr/>
      </dsp:nvSpPr>
      <dsp:spPr>
        <a:xfrm>
          <a:off x="295690" y="1212382"/>
          <a:ext cx="1932144" cy="137548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3815" tIns="29210" rIns="43815" bIns="29210" numCol="1" spcCol="1270" anchor="ctr" anchorCtr="0">
          <a:noAutofit/>
        </a:bodyPr>
        <a:lstStyle/>
        <a:p>
          <a:pPr marL="0" lvl="0" indent="0" algn="ctr" defTabSz="1022350">
            <a:lnSpc>
              <a:spcPct val="90000"/>
            </a:lnSpc>
            <a:spcBef>
              <a:spcPct val="0"/>
            </a:spcBef>
            <a:spcAft>
              <a:spcPct val="35000"/>
            </a:spcAft>
            <a:buNone/>
          </a:pPr>
          <a:r>
            <a:rPr lang="en-US" sz="2300" kern="1200" dirty="0"/>
            <a:t>Proposed Reduction</a:t>
          </a:r>
        </a:p>
      </dsp:txBody>
      <dsp:txXfrm>
        <a:off x="335977" y="1252669"/>
        <a:ext cx="1851570" cy="1294910"/>
      </dsp:txXfrm>
    </dsp:sp>
    <dsp:sp modelId="{A33575BA-1ACF-4F68-8D46-79474715ACC9}">
      <dsp:nvSpPr>
        <dsp:cNvPr id="0" name=""/>
        <dsp:cNvSpPr/>
      </dsp:nvSpPr>
      <dsp:spPr>
        <a:xfrm>
          <a:off x="2620925" y="444771"/>
          <a:ext cx="2173662" cy="1792816"/>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t" anchorCtr="0">
          <a:noAutofit/>
        </a:bodyPr>
        <a:lstStyle/>
        <a:p>
          <a:pPr marL="228600" lvl="1" indent="-228600" algn="l" defTabSz="889000">
            <a:lnSpc>
              <a:spcPct val="90000"/>
            </a:lnSpc>
            <a:spcBef>
              <a:spcPct val="0"/>
            </a:spcBef>
            <a:spcAft>
              <a:spcPct val="15000"/>
            </a:spcAft>
            <a:buChar char="•"/>
          </a:pPr>
          <a:r>
            <a:rPr lang="en-US" sz="2000" kern="1200" dirty="0"/>
            <a:t>Request hearing</a:t>
          </a:r>
        </a:p>
        <a:p>
          <a:pPr marL="228600" lvl="1" indent="-228600" algn="l" defTabSz="889000">
            <a:lnSpc>
              <a:spcPct val="90000"/>
            </a:lnSpc>
            <a:spcBef>
              <a:spcPct val="0"/>
            </a:spcBef>
            <a:spcAft>
              <a:spcPct val="15000"/>
            </a:spcAft>
            <a:buChar char="•"/>
          </a:pPr>
          <a:r>
            <a:rPr lang="en-US" sz="2000" kern="1200" dirty="0"/>
            <a:t>Submit Evidence</a:t>
          </a:r>
        </a:p>
      </dsp:txBody>
      <dsp:txXfrm>
        <a:off x="2662183" y="870204"/>
        <a:ext cx="2091146" cy="1326125"/>
      </dsp:txXfrm>
    </dsp:sp>
    <dsp:sp modelId="{C576324E-AD2D-40D1-9B26-14657C085489}">
      <dsp:nvSpPr>
        <dsp:cNvPr id="0" name=""/>
        <dsp:cNvSpPr/>
      </dsp:nvSpPr>
      <dsp:spPr>
        <a:xfrm>
          <a:off x="4855505" y="248224"/>
          <a:ext cx="3048944" cy="3048944"/>
        </a:xfrm>
        <a:prstGeom prst="circularArrow">
          <a:avLst>
            <a:gd name="adj1" fmla="val 2180"/>
            <a:gd name="adj2" fmla="val 262290"/>
            <a:gd name="adj3" fmla="val 17983790"/>
            <a:gd name="adj4" fmla="val 10997101"/>
            <a:gd name="adj5" fmla="val 2544"/>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D167F446-793B-49F5-8E9A-537B38B50788}">
      <dsp:nvSpPr>
        <dsp:cNvPr id="0" name=""/>
        <dsp:cNvSpPr/>
      </dsp:nvSpPr>
      <dsp:spPr>
        <a:xfrm>
          <a:off x="3170956" y="1696936"/>
          <a:ext cx="1932144" cy="76834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3815" tIns="29210" rIns="43815" bIns="29210" numCol="1" spcCol="1270" anchor="ctr" anchorCtr="0">
          <a:noAutofit/>
        </a:bodyPr>
        <a:lstStyle/>
        <a:p>
          <a:pPr marL="0" lvl="0" indent="0" algn="ctr" defTabSz="1022350">
            <a:lnSpc>
              <a:spcPct val="90000"/>
            </a:lnSpc>
            <a:spcBef>
              <a:spcPct val="0"/>
            </a:spcBef>
            <a:spcAft>
              <a:spcPct val="35000"/>
            </a:spcAft>
            <a:buNone/>
          </a:pPr>
          <a:r>
            <a:rPr lang="en-US" sz="2300" kern="1200" dirty="0"/>
            <a:t>Optional Veteran Action</a:t>
          </a:r>
        </a:p>
      </dsp:txBody>
      <dsp:txXfrm>
        <a:off x="3193460" y="1719440"/>
        <a:ext cx="1887136" cy="723341"/>
      </dsp:txXfrm>
    </dsp:sp>
    <dsp:sp modelId="{95405761-F37F-44EE-93C5-967A954CB553}">
      <dsp:nvSpPr>
        <dsp:cNvPr id="0" name=""/>
        <dsp:cNvSpPr/>
      </dsp:nvSpPr>
      <dsp:spPr>
        <a:xfrm>
          <a:off x="5544042" y="970084"/>
          <a:ext cx="2173662" cy="1775677"/>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t" anchorCtr="0">
          <a:noAutofit/>
        </a:bodyPr>
        <a:lstStyle/>
        <a:p>
          <a:pPr marL="228600" lvl="1" indent="-228600" algn="l" defTabSz="889000">
            <a:lnSpc>
              <a:spcPct val="90000"/>
            </a:lnSpc>
            <a:spcBef>
              <a:spcPct val="0"/>
            </a:spcBef>
            <a:spcAft>
              <a:spcPct val="15000"/>
            </a:spcAft>
            <a:buChar char="•"/>
          </a:pPr>
          <a:r>
            <a:rPr lang="en-US" sz="2000" kern="1200" dirty="0"/>
            <a:t>Reason</a:t>
          </a:r>
        </a:p>
        <a:p>
          <a:pPr marL="228600" lvl="1" indent="-228600" algn="l" defTabSz="889000">
            <a:lnSpc>
              <a:spcPct val="90000"/>
            </a:lnSpc>
            <a:spcBef>
              <a:spcPct val="0"/>
            </a:spcBef>
            <a:spcAft>
              <a:spcPct val="15000"/>
            </a:spcAft>
            <a:buChar char="•"/>
          </a:pPr>
          <a:r>
            <a:rPr lang="en-US" sz="2000" kern="1200" dirty="0"/>
            <a:t>Date benefit will be reduced</a:t>
          </a:r>
        </a:p>
        <a:p>
          <a:pPr marL="228600" lvl="1" indent="-228600" algn="l" defTabSz="889000">
            <a:lnSpc>
              <a:spcPct val="90000"/>
            </a:lnSpc>
            <a:spcBef>
              <a:spcPct val="0"/>
            </a:spcBef>
            <a:spcAft>
              <a:spcPct val="15000"/>
            </a:spcAft>
            <a:buChar char="•"/>
          </a:pPr>
          <a:r>
            <a:rPr lang="en-US" sz="2000" kern="1200" dirty="0"/>
            <a:t>Appeal rights</a:t>
          </a:r>
        </a:p>
      </dsp:txBody>
      <dsp:txXfrm>
        <a:off x="5584905" y="1010947"/>
        <a:ext cx="2091936" cy="1313449"/>
      </dsp:txXfrm>
    </dsp:sp>
    <dsp:sp modelId="{812C2CE5-2CDB-4162-A94A-B1F544165951}">
      <dsp:nvSpPr>
        <dsp:cNvPr id="0" name=""/>
        <dsp:cNvSpPr/>
      </dsp:nvSpPr>
      <dsp:spPr>
        <a:xfrm>
          <a:off x="5839308" y="2394262"/>
          <a:ext cx="1932144" cy="76834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3815" tIns="29210" rIns="43815" bIns="29210" numCol="1" spcCol="1270" anchor="ctr" anchorCtr="0">
          <a:noAutofit/>
        </a:bodyPr>
        <a:lstStyle/>
        <a:p>
          <a:pPr marL="0" lvl="0" indent="0" algn="ctr" defTabSz="1022350">
            <a:lnSpc>
              <a:spcPct val="90000"/>
            </a:lnSpc>
            <a:spcBef>
              <a:spcPct val="0"/>
            </a:spcBef>
            <a:spcAft>
              <a:spcPct val="35000"/>
            </a:spcAft>
            <a:buNone/>
          </a:pPr>
          <a:r>
            <a:rPr lang="en-US" sz="2300" kern="1200" dirty="0"/>
            <a:t>Final VA decision</a:t>
          </a:r>
        </a:p>
      </dsp:txBody>
      <dsp:txXfrm>
        <a:off x="5861812" y="2416766"/>
        <a:ext cx="1887136" cy="723341"/>
      </dsp:txXfrm>
    </dsp:sp>
  </dsp:spTree>
</dsp:drawing>
</file>

<file path=ppt/diagrams/layout1.xml><?xml version="1.0" encoding="utf-8"?>
<dgm:layoutDef xmlns:dgm="http://schemas.openxmlformats.org/drawingml/2006/diagram" xmlns:a="http://schemas.openxmlformats.org/drawingml/2006/main" uniqueId="urn:microsoft.com/office/officeart/2005/8/layout/hProcess4">
  <dgm:title val=""/>
  <dgm:desc val=""/>
  <dgm:catLst>
    <dgm:cat type="process"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composite"/>
    <dgm:shape xmlns:r="http://schemas.openxmlformats.org/officeDocument/2006/relationships" r:blip="">
      <dgm:adjLst/>
    </dgm:shape>
    <dgm:presOf/>
    <dgm:constrLst>
      <dgm:constr type="w" for="ch" forName="tSp" refType="w"/>
      <dgm:constr type="h" for="ch" forName="tSp" refType="h" fact="0.15"/>
      <dgm:constr type="l" for="ch" forName="tSp"/>
      <dgm:constr type="t" for="ch" forName="tSp"/>
      <dgm:constr type="w" for="ch" forName="bSp" refType="w"/>
      <dgm:constr type="h" for="ch" forName="bSp" refType="h" fact="0.15"/>
      <dgm:constr type="l" for="ch" forName="bSp"/>
      <dgm:constr type="t" for="ch" forName="bSp" refType="h" fact="0.85"/>
      <dgm:constr type="w" for="ch" forName="process" refType="w"/>
      <dgm:constr type="h" for="ch" forName="process" refType="h" fact="0.7"/>
      <dgm:constr type="l" for="ch" forName="process"/>
      <dgm:constr type="t" for="ch" forName="process" refType="h" fact="0.15"/>
    </dgm:constrLst>
    <dgm:ruleLst/>
    <dgm:layoutNode name="tSp">
      <dgm:alg type="sp"/>
      <dgm:shape xmlns:r="http://schemas.openxmlformats.org/officeDocument/2006/relationships" r:blip="">
        <dgm:adjLst/>
      </dgm:shape>
      <dgm:presOf/>
      <dgm:constrLst/>
      <dgm:ruleLst/>
    </dgm:layoutNode>
    <dgm:layoutNode name="bSp">
      <dgm:alg type="sp"/>
      <dgm:shape xmlns:r="http://schemas.openxmlformats.org/officeDocument/2006/relationships" r:blip="">
        <dgm:adjLst/>
      </dgm:shape>
      <dgm:presOf/>
      <dgm:constrLst/>
      <dgm:ruleLst/>
    </dgm:layoutNode>
    <dgm:layoutNode name="process">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composite1" refType="w"/>
        <dgm:constr type="w" for="ch" forName="composite2" refType="w" refFor="ch" refForName="composite1" op="equ"/>
        <dgm:constr type="h" for="ch" forName="composite1" refType="h"/>
        <dgm:constr type="h" for="ch" forName="composite2" refType="h" refFor="ch" refForName="composite1" op="equ"/>
        <dgm:constr type="primFontSz" for="des" forName="parentNode1" val="65"/>
        <dgm:constr type="primFontSz" for="des" forName="parentNode2" refType="primFontSz" refFor="des" refForName="parentNode1" op="equ"/>
        <dgm:constr type="secFontSz" for="des" forName="childNode1tx" val="65"/>
        <dgm:constr type="secFontSz" for="des" forName="childNode2tx" refType="secFontSz" refFor="des" refForName="childNode1tx" op="equ"/>
        <dgm:constr type="w" for="des" ptType="sibTrans" refType="w" refFor="ch" refForName="composite1" op="equ" fact="0.05"/>
      </dgm:constrLst>
      <dgm:ruleLst/>
      <dgm:forEach name="Name4" axis="ch" ptType="node" step="2">
        <dgm:layoutNode name="composite1">
          <dgm:alg type="composite">
            <dgm:param type="ar" val="0.943"/>
          </dgm:alg>
          <dgm:shape xmlns:r="http://schemas.openxmlformats.org/officeDocument/2006/relationships" r:blip="">
            <dgm:adjLst/>
          </dgm:shape>
          <dgm:presOf/>
          <dgm:choose name="Name5">
            <dgm:if name="Name6" func="var" arg="dir" op="equ" val="norm">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dgm:constr type="w" for="ch" forName="childNode1tx" refType="w" fact="0.9"/>
                <dgm:constr type="h" for="ch" forName="childNode1tx" refType="h" fact="0.55"/>
                <dgm:constr type="t" for="ch" forName="childNode1tx" refType="h" fact="0.15"/>
                <dgm:constr type="l" for="ch" forName="childNode1tx"/>
                <dgm:constr type="w" for="ch" forName="parentNode1" refType="w" fact="0.8"/>
                <dgm:constr type="h" for="ch" forName="parentNode1" refType="h" fact="0.3"/>
                <dgm:constr type="t" for="ch" forName="parentNode1" refType="h" fact="0.7"/>
                <dgm:constr type="l" for="ch" forName="parentNode1" refType="w" fact="0.2"/>
                <dgm:constr type="w" for="ch" forName="connSite1" refType="w" fact="0.01"/>
                <dgm:constr type="h" for="ch" forName="connSite1" refType="h" fact="0.01"/>
                <dgm:constr type="t" for="ch" forName="connSite1"/>
                <dgm:constr type="l" for="ch" forName="connSite1" refType="w" fact="0.35"/>
              </dgm:constrLst>
            </dgm:if>
            <dgm:else name="Name7">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refType="w" fact="0.1"/>
                <dgm:constr type="w" for="ch" forName="childNode1tx" refType="w" fact="0.9"/>
                <dgm:constr type="h" for="ch" forName="childNode1tx" refType="h" fact="0.55"/>
                <dgm:constr type="t" for="ch" forName="childNode1tx" refType="h" fact="0.15"/>
                <dgm:constr type="l" for="ch" forName="childNode1tx" refType="w" fact="0.1"/>
                <dgm:constr type="w" for="ch" forName="parentNode1" refType="w" fact="0.8"/>
                <dgm:constr type="h" for="ch" forName="parentNode1" refType="h" fact="0.3"/>
                <dgm:constr type="t" for="ch" forName="parentNode1" refType="h" fact="0.7"/>
                <dgm:constr type="l" for="ch" forName="parentNode1"/>
                <dgm:constr type="w" for="ch" forName="connSite1" refType="w" fact="0.01"/>
                <dgm:constr type="h" for="ch" forName="connSite1" refType="h" fact="0.01"/>
                <dgm:constr type="t" for="ch" forName="connSite1"/>
                <dgm:constr type="l" for="ch" forName="connSite1" refType="w" fact="0.65"/>
              </dgm:constrLst>
            </dgm:else>
          </dgm:choose>
          <dgm:ruleLst/>
          <dgm:layoutNode name="dummyNode1">
            <dgm:alg type="sp"/>
            <dgm:shape xmlns:r="http://schemas.openxmlformats.org/officeDocument/2006/relationships" type="rect" r:blip="" hideGeom="1">
              <dgm:adjLst/>
            </dgm:shape>
            <dgm:presOf/>
            <dgm:constrLst/>
            <dgm:ruleLst/>
          </dgm:layoutNode>
          <dgm:layoutNode name="childNode1"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1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1" styleLbl="node1">
            <dgm:varLst>
              <dgm:chMax val="1"/>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1" moveWith="childNode1">
            <dgm:alg type="sp"/>
            <dgm:shape xmlns:r="http://schemas.openxmlformats.org/officeDocument/2006/relationships" r:blip="">
              <dgm:adjLst/>
            </dgm:shape>
            <dgm:presOf/>
            <dgm:constrLst/>
            <dgm:ruleLst/>
          </dgm:layoutNode>
        </dgm:layoutNode>
        <dgm:forEach name="Name8" axis="followSib" ptType="sibTrans" cnt="1">
          <dgm:layoutNode name="Name9">
            <dgm:alg type="conn">
              <dgm:param type="connRout" val="curve"/>
              <dgm:param type="srcNode" val="parentNode1"/>
              <dgm:param type="dstNode" val="connSite2"/>
              <dgm:param type="begPts" val="bCtr"/>
              <dgm:param type="endPts" val="bCtr"/>
            </dgm:alg>
            <dgm:shape xmlns:r="http://schemas.openxmlformats.org/officeDocument/2006/relationships" type="conn" r:blip="" zOrderOff="-2">
              <dgm:adjLst/>
            </dgm:shape>
            <dgm:presOf axis="self"/>
            <dgm:choose name="Name10">
              <dgm:if name="Name11" func="var" arg="dir" op="equ" val="norm">
                <dgm:constrLst>
                  <dgm:constr type="h" refType="w" fact="0.35"/>
                  <dgm:constr type="wArH" refType="h"/>
                  <dgm:constr type="hArH" refType="h"/>
                  <dgm:constr type="connDist"/>
                  <dgm:constr type="diam" refType="connDist" fact="-1.15"/>
                  <dgm:constr type="begPad"/>
                  <dgm:constr type="endPad"/>
                </dgm:constrLst>
              </dgm:if>
              <dgm:else name="Name12">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name="Name13" axis="followSib" ptType="node" cnt="1">
          <dgm:layoutNode name="composite2">
            <dgm:alg type="composite">
              <dgm:param type="ar" val="0.943"/>
            </dgm:alg>
            <dgm:shape xmlns:r="http://schemas.openxmlformats.org/officeDocument/2006/relationships" r:blip="">
              <dgm:adjLst/>
            </dgm:shape>
            <dgm:presOf/>
            <dgm:choose name="Name14">
              <dgm:if name="Name15" func="var" arg="dir" op="equ" val="norm">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dgm:constr type="w" for="ch" forName="childNode2tx" refType="w" fact="0.9"/>
                  <dgm:constr type="h" for="ch" forName="childNode2tx" refType="h" fact="0.55"/>
                  <dgm:constr type="t" for="ch" forName="childNode2tx" refType="h" fact="0.3"/>
                  <dgm:constr type="l" for="ch" forName="childNode2tx"/>
                  <dgm:constr type="w" for="ch" forName="parentNode2" refType="w" fact="0.8"/>
                  <dgm:constr type="h" for="ch" forName="parentNode2" refType="h" fact="0.3"/>
                  <dgm:constr type="t" for="ch" forName="parentNode2"/>
                  <dgm:constr type="l" for="ch" forName="parentNode2" refType="w" fact="0.2"/>
                  <dgm:constr type="w" for="ch" forName="connSite2" refType="w" fact="0.01"/>
                  <dgm:constr type="h" for="ch" forName="connSite2" refType="h" fact="0.01"/>
                  <dgm:constr type="t" for="ch" forName="connSite2" refType="h" fact="0.99"/>
                  <dgm:constr type="l" for="ch" forName="connSite2" refType="w" fact="0.25"/>
                </dgm:constrLst>
              </dgm:if>
              <dgm:else name="Name16">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refType="w" fact="0.1"/>
                  <dgm:constr type="w" for="ch" forName="childNode2tx" refType="w" fact="0.9"/>
                  <dgm:constr type="h" for="ch" forName="childNode2tx" refType="h" fact="0.55"/>
                  <dgm:constr type="t" for="ch" forName="childNode2tx" refType="h" fact="0.3"/>
                  <dgm:constr type="l" for="ch" forName="childNode2tx" refType="w" fact="0.1"/>
                  <dgm:constr type="w" for="ch" forName="parentNode2" refType="w" fact="0.8"/>
                  <dgm:constr type="h" for="ch" forName="parentNode2" refType="h" fact="0.3"/>
                  <dgm:constr type="t" for="ch" forName="parentNode2"/>
                  <dgm:constr type="l" for="ch" forName="parentNode2"/>
                  <dgm:constr type="w" for="ch" forName="connSite2" refType="w" fact="0.01"/>
                  <dgm:constr type="h" for="ch" forName="connSite2" refType="h" fact="0.01"/>
                  <dgm:constr type="t" for="ch" forName="connSite2" refType="h" fact="0.99"/>
                  <dgm:constr type="l" for="ch" forName="connSite2" refType="w" fact="0.85"/>
                </dgm:constrLst>
              </dgm:else>
            </dgm:choose>
            <dgm:ruleLst/>
            <dgm:layoutNode name="dummyNode2">
              <dgm:alg type="sp"/>
              <dgm:shape xmlns:r="http://schemas.openxmlformats.org/officeDocument/2006/relationships" type="rect" r:blip="" hideGeom="1">
                <dgm:adjLst/>
              </dgm:shape>
              <dgm:presOf/>
              <dgm:constrLst/>
              <dgm:ruleLst/>
            </dgm:layoutNode>
            <dgm:layoutNode name="childNode2"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2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2" styleLbl="node1">
              <dgm:varLst>
                <dgm:chMax val="0"/>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2" moveWith="childNode2">
              <dgm:alg type="sp"/>
              <dgm:shape xmlns:r="http://schemas.openxmlformats.org/officeDocument/2006/relationships" r:blip="">
                <dgm:adjLst/>
              </dgm:shape>
              <dgm:presOf/>
              <dgm:constrLst/>
              <dgm:ruleLst/>
            </dgm:layoutNode>
          </dgm:layoutNode>
          <dgm:forEach name="Name17" axis="followSib" ptType="sibTrans" cnt="1">
            <dgm:layoutNode name="Name18">
              <dgm:alg type="conn">
                <dgm:param type="connRout" val="curve"/>
                <dgm:param type="srcNode" val="parentNode2"/>
                <dgm:param type="dstNode" val="connSite1"/>
                <dgm:param type="begPts" val="tCtr"/>
                <dgm:param type="endPts" val="tCtr"/>
              </dgm:alg>
              <dgm:shape xmlns:r="http://schemas.openxmlformats.org/officeDocument/2006/relationships" type="conn" r:blip="" zOrderOff="-2">
                <dgm:adjLst/>
              </dgm:shape>
              <dgm:presOf axis="self"/>
              <dgm:choose name="Name19">
                <dgm:if name="Name20" func="var" arg="dir" op="equ" val="norm">
                  <dgm:constrLst>
                    <dgm:constr type="h" refType="w" fact="0.35"/>
                    <dgm:constr type="wArH" refType="h"/>
                    <dgm:constr type="hArH" refType="h"/>
                    <dgm:constr type="connDist"/>
                    <dgm:constr type="diam" refType="connDist" fact="1.15"/>
                    <dgm:constr type="begPad"/>
                    <dgm:constr type="endPad"/>
                  </dgm:constrLst>
                </dgm:if>
                <dgm:else name="Name21">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589584" cy="467072"/>
          </a:xfrm>
          <a:prstGeom prst="rect">
            <a:avLst/>
          </a:prstGeom>
        </p:spPr>
        <p:txBody>
          <a:bodyPr vert="horz" lIns="93324" tIns="46662" rIns="93324" bIns="46662" rtlCol="0"/>
          <a:lstStyle>
            <a:lvl1pPr algn="l">
              <a:defRPr sz="1200"/>
            </a:lvl1pPr>
          </a:lstStyle>
          <a:p>
            <a:r>
              <a:rPr lang="en-US" sz="1400" dirty="0"/>
              <a:t>Reductions</a:t>
            </a:r>
          </a:p>
        </p:txBody>
      </p:sp>
      <p:sp>
        <p:nvSpPr>
          <p:cNvPr id="4" name="Footer Placeholder 3"/>
          <p:cNvSpPr>
            <a:spLocks noGrp="1"/>
          </p:cNvSpPr>
          <p:nvPr>
            <p:ph type="ftr" sz="quarter" idx="2"/>
          </p:nvPr>
        </p:nvSpPr>
        <p:spPr>
          <a:xfrm>
            <a:off x="0" y="8842030"/>
            <a:ext cx="3589585" cy="467071"/>
          </a:xfrm>
          <a:prstGeom prst="rect">
            <a:avLst/>
          </a:prstGeom>
        </p:spPr>
        <p:txBody>
          <a:bodyPr vert="horz" lIns="93324" tIns="46662" rIns="93324" bIns="46662" rtlCol="0" anchor="b"/>
          <a:lstStyle>
            <a:lvl1pPr algn="l">
              <a:defRPr sz="1200"/>
            </a:lvl1pPr>
          </a:lstStyle>
          <a:p>
            <a:r>
              <a:rPr lang="en-US" sz="1400" dirty="0"/>
              <a:t>Reductions</a:t>
            </a:r>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2E80BC03-E498-44F3-8895-127E4384BE97}" type="slidenum">
              <a:rPr lang="en-US" sz="1400"/>
              <a:t>‹#›</a:t>
            </a:fld>
            <a:endParaRPr lang="en-US" dirty="0"/>
          </a:p>
        </p:txBody>
      </p:sp>
    </p:spTree>
    <p:extLst>
      <p:ext uri="{BB962C8B-B14F-4D97-AF65-F5344CB8AC3E}">
        <p14:creationId xmlns:p14="http://schemas.microsoft.com/office/powerpoint/2010/main" val="3450537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4CCB3563-B21F-4472-A953-CA98BFE318F2}" type="datetimeFigureOut">
              <a:rPr lang="en-US" smtClean="0"/>
              <a:t>12/20/2022</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B8C36D78-C19F-4765-8B7F-2FE8BFF07D6C}" type="slidenum">
              <a:rPr lang="en-US" smtClean="0"/>
              <a:t>‹#›</a:t>
            </a:fld>
            <a:endParaRPr lang="en-US"/>
          </a:p>
        </p:txBody>
      </p:sp>
    </p:spTree>
    <p:extLst>
      <p:ext uri="{BB962C8B-B14F-4D97-AF65-F5344CB8AC3E}">
        <p14:creationId xmlns:p14="http://schemas.microsoft.com/office/powerpoint/2010/main" val="8304104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F43AE06-EB8D-4A4F-BFF9-2E571E394111}" type="slidenum">
              <a:rPr lang="en-US" smtClean="0"/>
              <a:t>3</a:t>
            </a:fld>
            <a:endParaRPr lang="en-US"/>
          </a:p>
        </p:txBody>
      </p:sp>
    </p:spTree>
    <p:extLst>
      <p:ext uri="{BB962C8B-B14F-4D97-AF65-F5344CB8AC3E}">
        <p14:creationId xmlns:p14="http://schemas.microsoft.com/office/powerpoint/2010/main" val="74222901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rating went</a:t>
            </a:r>
            <a:r>
              <a:rPr lang="en-US" baseline="0" dirty="0"/>
              <a:t> up and down, but maintained at least a certain level for 20 years, it is protected at that level.</a:t>
            </a:r>
            <a:endParaRPr lang="en-US" dirty="0"/>
          </a:p>
        </p:txBody>
      </p:sp>
      <p:sp>
        <p:nvSpPr>
          <p:cNvPr id="4" name="Slide Number Placeholder 3"/>
          <p:cNvSpPr>
            <a:spLocks noGrp="1"/>
          </p:cNvSpPr>
          <p:nvPr>
            <p:ph type="sldNum" sz="quarter" idx="10"/>
          </p:nvPr>
        </p:nvSpPr>
        <p:spPr/>
        <p:txBody>
          <a:bodyPr/>
          <a:lstStyle/>
          <a:p>
            <a:fld id="{7F43AE06-EB8D-4A4F-BFF9-2E571E394111}" type="slidenum">
              <a:rPr lang="en-US" smtClean="0"/>
              <a:t>13</a:t>
            </a:fld>
            <a:endParaRPr lang="en-US"/>
          </a:p>
        </p:txBody>
      </p:sp>
    </p:spTree>
    <p:extLst>
      <p:ext uri="{BB962C8B-B14F-4D97-AF65-F5344CB8AC3E}">
        <p14:creationId xmlns:p14="http://schemas.microsoft.com/office/powerpoint/2010/main" val="42162049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F43AE06-EB8D-4A4F-BFF9-2E571E394111}" type="slidenum">
              <a:rPr lang="en-US" smtClean="0"/>
              <a:t>14</a:t>
            </a:fld>
            <a:endParaRPr lang="en-US"/>
          </a:p>
        </p:txBody>
      </p:sp>
    </p:spTree>
    <p:extLst>
      <p:ext uri="{BB962C8B-B14F-4D97-AF65-F5344CB8AC3E}">
        <p14:creationId xmlns:p14="http://schemas.microsoft.com/office/powerpoint/2010/main" val="52403673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F43AE06-EB8D-4A4F-BFF9-2E571E394111}" type="slidenum">
              <a:rPr lang="en-US" smtClean="0"/>
              <a:t>15</a:t>
            </a:fld>
            <a:endParaRPr lang="en-US"/>
          </a:p>
        </p:txBody>
      </p:sp>
    </p:spTree>
    <p:extLst>
      <p:ext uri="{BB962C8B-B14F-4D97-AF65-F5344CB8AC3E}">
        <p14:creationId xmlns:p14="http://schemas.microsoft.com/office/powerpoint/2010/main" val="67656820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F43AE06-EB8D-4A4F-BFF9-2E571E394111}" type="slidenum">
              <a:rPr lang="en-US" smtClean="0"/>
              <a:t>16</a:t>
            </a:fld>
            <a:endParaRPr lang="en-US"/>
          </a:p>
        </p:txBody>
      </p:sp>
    </p:spTree>
    <p:extLst>
      <p:ext uri="{BB962C8B-B14F-4D97-AF65-F5344CB8AC3E}">
        <p14:creationId xmlns:p14="http://schemas.microsoft.com/office/powerpoint/2010/main" val="127060671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 – no proof of sustained improvement, just had surgery</a:t>
            </a:r>
          </a:p>
        </p:txBody>
      </p:sp>
      <p:sp>
        <p:nvSpPr>
          <p:cNvPr id="4" name="Slide Number Placeholder 3"/>
          <p:cNvSpPr>
            <a:spLocks noGrp="1"/>
          </p:cNvSpPr>
          <p:nvPr>
            <p:ph type="sldNum" sz="quarter" idx="10"/>
          </p:nvPr>
        </p:nvSpPr>
        <p:spPr/>
        <p:txBody>
          <a:bodyPr/>
          <a:lstStyle/>
          <a:p>
            <a:fld id="{7F43AE06-EB8D-4A4F-BFF9-2E571E394111}" type="slidenum">
              <a:rPr lang="en-US" smtClean="0"/>
              <a:t>17</a:t>
            </a:fld>
            <a:endParaRPr lang="en-US"/>
          </a:p>
        </p:txBody>
      </p:sp>
    </p:spTree>
    <p:extLst>
      <p:ext uri="{BB962C8B-B14F-4D97-AF65-F5344CB8AC3E}">
        <p14:creationId xmlns:p14="http://schemas.microsoft.com/office/powerpoint/2010/main" val="14778194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Do not see this as often. Usually</a:t>
            </a:r>
            <a:r>
              <a:rPr lang="en-US" baseline="0" dirty="0"/>
              <a:t> once a 100% rating is given it is P&amp;T.</a:t>
            </a:r>
            <a:endParaRPr lang="en-US" dirty="0"/>
          </a:p>
        </p:txBody>
      </p:sp>
      <p:sp>
        <p:nvSpPr>
          <p:cNvPr id="4" name="Slide Number Placeholder 3"/>
          <p:cNvSpPr>
            <a:spLocks noGrp="1"/>
          </p:cNvSpPr>
          <p:nvPr>
            <p:ph type="sldNum" sz="quarter" idx="10"/>
          </p:nvPr>
        </p:nvSpPr>
        <p:spPr/>
        <p:txBody>
          <a:bodyPr/>
          <a:lstStyle/>
          <a:p>
            <a:fld id="{7F43AE06-EB8D-4A4F-BFF9-2E571E394111}" type="slidenum">
              <a:rPr lang="en-US" smtClean="0"/>
              <a:t>18</a:t>
            </a:fld>
            <a:endParaRPr lang="en-US"/>
          </a:p>
        </p:txBody>
      </p:sp>
    </p:spTree>
    <p:extLst>
      <p:ext uri="{BB962C8B-B14F-4D97-AF65-F5344CB8AC3E}">
        <p14:creationId xmlns:p14="http://schemas.microsoft.com/office/powerpoint/2010/main" val="21713683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Participation in VA vocational rehab or compensated work therapy SHALL NOT be considered evidence of employability</a:t>
            </a:r>
          </a:p>
        </p:txBody>
      </p:sp>
      <p:sp>
        <p:nvSpPr>
          <p:cNvPr id="4" name="Slide Number Placeholder 3"/>
          <p:cNvSpPr>
            <a:spLocks noGrp="1"/>
          </p:cNvSpPr>
          <p:nvPr>
            <p:ph type="sldNum" sz="quarter" idx="10"/>
          </p:nvPr>
        </p:nvSpPr>
        <p:spPr/>
        <p:txBody>
          <a:bodyPr/>
          <a:lstStyle/>
          <a:p>
            <a:fld id="{7F43AE06-EB8D-4A4F-BFF9-2E571E394111}" type="slidenum">
              <a:rPr lang="en-US" smtClean="0"/>
              <a:t>19</a:t>
            </a:fld>
            <a:endParaRPr lang="en-US"/>
          </a:p>
        </p:txBody>
      </p:sp>
    </p:spTree>
    <p:extLst>
      <p:ext uri="{BB962C8B-B14F-4D97-AF65-F5344CB8AC3E}">
        <p14:creationId xmlns:p14="http://schemas.microsoft.com/office/powerpoint/2010/main" val="16153855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F43AE06-EB8D-4A4F-BFF9-2E571E394111}" type="slidenum">
              <a:rPr lang="en-US" smtClean="0"/>
              <a:t>20</a:t>
            </a:fld>
            <a:endParaRPr lang="en-US"/>
          </a:p>
        </p:txBody>
      </p:sp>
    </p:spTree>
    <p:extLst>
      <p:ext uri="{BB962C8B-B14F-4D97-AF65-F5344CB8AC3E}">
        <p14:creationId xmlns:p14="http://schemas.microsoft.com/office/powerpoint/2010/main" val="352299275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F43AE06-EB8D-4A4F-BFF9-2E571E394111}" type="slidenum">
              <a:rPr lang="en-US" smtClean="0"/>
              <a:t>21</a:t>
            </a:fld>
            <a:endParaRPr lang="en-US"/>
          </a:p>
        </p:txBody>
      </p:sp>
    </p:spTree>
    <p:extLst>
      <p:ext uri="{BB962C8B-B14F-4D97-AF65-F5344CB8AC3E}">
        <p14:creationId xmlns:p14="http://schemas.microsoft.com/office/powerpoint/2010/main" val="28693850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veteran applies during</a:t>
            </a:r>
            <a:r>
              <a:rPr lang="en-US" baseline="0" dirty="0"/>
              <a:t> timeframe when rating schedule changes, VA must consider both rating schedules, and apply whichever is most favorable for the veteran.</a:t>
            </a:r>
            <a:endParaRPr lang="en-US" dirty="0"/>
          </a:p>
        </p:txBody>
      </p:sp>
      <p:sp>
        <p:nvSpPr>
          <p:cNvPr id="4" name="Slide Number Placeholder 3"/>
          <p:cNvSpPr>
            <a:spLocks noGrp="1"/>
          </p:cNvSpPr>
          <p:nvPr>
            <p:ph type="sldNum" sz="quarter" idx="10"/>
          </p:nvPr>
        </p:nvSpPr>
        <p:spPr/>
        <p:txBody>
          <a:bodyPr/>
          <a:lstStyle/>
          <a:p>
            <a:fld id="{7F43AE06-EB8D-4A4F-BFF9-2E571E394111}" type="slidenum">
              <a:rPr lang="en-US" smtClean="0"/>
              <a:t>22</a:t>
            </a:fld>
            <a:endParaRPr lang="en-US"/>
          </a:p>
        </p:txBody>
      </p:sp>
    </p:spTree>
    <p:extLst>
      <p:ext uri="{BB962C8B-B14F-4D97-AF65-F5344CB8AC3E}">
        <p14:creationId xmlns:p14="http://schemas.microsoft.com/office/powerpoint/2010/main" val="39259753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F43AE06-EB8D-4A4F-BFF9-2E571E394111}" type="slidenum">
              <a:rPr lang="en-US" smtClean="0"/>
              <a:t>4</a:t>
            </a:fld>
            <a:endParaRPr lang="en-US"/>
          </a:p>
        </p:txBody>
      </p:sp>
    </p:spTree>
    <p:extLst>
      <p:ext uri="{BB962C8B-B14F-4D97-AF65-F5344CB8AC3E}">
        <p14:creationId xmlns:p14="http://schemas.microsoft.com/office/powerpoint/2010/main" val="258751020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Key takeaway:</a:t>
            </a:r>
            <a:r>
              <a:rPr lang="en-US" baseline="0" dirty="0"/>
              <a:t> </a:t>
            </a:r>
            <a:r>
              <a:rPr lang="en-US" dirty="0"/>
              <a:t>VA exam</a:t>
            </a:r>
            <a:r>
              <a:rPr lang="en-US" baseline="0" dirty="0"/>
              <a:t> must still be adequate!</a:t>
            </a:r>
            <a:endParaRPr lang="en-US" dirty="0"/>
          </a:p>
        </p:txBody>
      </p:sp>
      <p:sp>
        <p:nvSpPr>
          <p:cNvPr id="4" name="Slide Number Placeholder 3"/>
          <p:cNvSpPr>
            <a:spLocks noGrp="1"/>
          </p:cNvSpPr>
          <p:nvPr>
            <p:ph type="sldNum" sz="quarter" idx="10"/>
          </p:nvPr>
        </p:nvSpPr>
        <p:spPr/>
        <p:txBody>
          <a:bodyPr/>
          <a:lstStyle/>
          <a:p>
            <a:fld id="{7F43AE06-EB8D-4A4F-BFF9-2E571E394111}" type="slidenum">
              <a:rPr lang="en-US" smtClean="0"/>
              <a:t>23</a:t>
            </a:fld>
            <a:endParaRPr lang="en-US"/>
          </a:p>
        </p:txBody>
      </p:sp>
    </p:spTree>
    <p:extLst>
      <p:ext uri="{BB962C8B-B14F-4D97-AF65-F5344CB8AC3E}">
        <p14:creationId xmlns:p14="http://schemas.microsoft.com/office/powerpoint/2010/main" val="380251272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Key takeaway:</a:t>
            </a:r>
            <a:r>
              <a:rPr lang="en-US" baseline="0" dirty="0"/>
              <a:t> </a:t>
            </a:r>
            <a:r>
              <a:rPr lang="en-US" dirty="0"/>
              <a:t>VA exam</a:t>
            </a:r>
            <a:r>
              <a:rPr lang="en-US" baseline="0" dirty="0"/>
              <a:t> must still be adequate!</a:t>
            </a:r>
            <a:endParaRPr lang="en-US" dirty="0"/>
          </a:p>
        </p:txBody>
      </p:sp>
      <p:sp>
        <p:nvSpPr>
          <p:cNvPr id="4" name="Slide Number Placeholder 3"/>
          <p:cNvSpPr>
            <a:spLocks noGrp="1"/>
          </p:cNvSpPr>
          <p:nvPr>
            <p:ph type="sldNum" sz="quarter" idx="10"/>
          </p:nvPr>
        </p:nvSpPr>
        <p:spPr/>
        <p:txBody>
          <a:bodyPr/>
          <a:lstStyle/>
          <a:p>
            <a:fld id="{7F43AE06-EB8D-4A4F-BFF9-2E571E394111}" type="slidenum">
              <a:rPr lang="en-US" smtClean="0"/>
              <a:t>24</a:t>
            </a:fld>
            <a:endParaRPr lang="en-US"/>
          </a:p>
        </p:txBody>
      </p:sp>
    </p:spTree>
    <p:extLst>
      <p:ext uri="{BB962C8B-B14F-4D97-AF65-F5344CB8AC3E}">
        <p14:creationId xmlns:p14="http://schemas.microsoft.com/office/powerpoint/2010/main" val="45856882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F43AE06-EB8D-4A4F-BFF9-2E571E394111}" type="slidenum">
              <a:rPr lang="en-US" smtClean="0"/>
              <a:t>25</a:t>
            </a:fld>
            <a:endParaRPr lang="en-US"/>
          </a:p>
        </p:txBody>
      </p:sp>
    </p:spTree>
    <p:extLst>
      <p:ext uri="{BB962C8B-B14F-4D97-AF65-F5344CB8AC3E}">
        <p14:creationId xmlns:p14="http://schemas.microsoft.com/office/powerpoint/2010/main" val="680219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you are submitting more evidence, and reduction is in the future, you could</a:t>
            </a:r>
            <a:r>
              <a:rPr lang="en-US" baseline="0" dirty="0"/>
              <a:t> alternatively file a claim for increase on 21-526EZ. However, any clear errors should be appealed.</a:t>
            </a:r>
            <a:endParaRPr lang="en-US" dirty="0"/>
          </a:p>
        </p:txBody>
      </p:sp>
      <p:sp>
        <p:nvSpPr>
          <p:cNvPr id="4" name="Slide Number Placeholder 3"/>
          <p:cNvSpPr>
            <a:spLocks noGrp="1"/>
          </p:cNvSpPr>
          <p:nvPr>
            <p:ph type="sldNum" sz="quarter" idx="10"/>
          </p:nvPr>
        </p:nvSpPr>
        <p:spPr/>
        <p:txBody>
          <a:bodyPr/>
          <a:lstStyle/>
          <a:p>
            <a:fld id="{7F43AE06-EB8D-4A4F-BFF9-2E571E394111}" type="slidenum">
              <a:rPr lang="en-US" smtClean="0"/>
              <a:t>26</a:t>
            </a:fld>
            <a:endParaRPr lang="en-US"/>
          </a:p>
        </p:txBody>
      </p:sp>
    </p:spTree>
    <p:extLst>
      <p:ext uri="{BB962C8B-B14F-4D97-AF65-F5344CB8AC3E}">
        <p14:creationId xmlns:p14="http://schemas.microsoft.com/office/powerpoint/2010/main" val="33506485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F43AE06-EB8D-4A4F-BFF9-2E571E394111}" type="slidenum">
              <a:rPr lang="en-US" smtClean="0"/>
              <a:t>27</a:t>
            </a:fld>
            <a:endParaRPr lang="en-US"/>
          </a:p>
        </p:txBody>
      </p:sp>
    </p:spTree>
    <p:extLst>
      <p:ext uri="{BB962C8B-B14F-4D97-AF65-F5344CB8AC3E}">
        <p14:creationId xmlns:p14="http://schemas.microsoft.com/office/powerpoint/2010/main" val="278433291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F43AE06-EB8D-4A4F-BFF9-2E571E394111}" type="slidenum">
              <a:rPr lang="en-US" smtClean="0"/>
              <a:t>28</a:t>
            </a:fld>
            <a:endParaRPr lang="en-US"/>
          </a:p>
        </p:txBody>
      </p:sp>
    </p:spTree>
    <p:extLst>
      <p:ext uri="{BB962C8B-B14F-4D97-AF65-F5344CB8AC3E}">
        <p14:creationId xmlns:p14="http://schemas.microsoft.com/office/powerpoint/2010/main" val="26703679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F43AE06-EB8D-4A4F-BFF9-2E571E394111}" type="slidenum">
              <a:rPr lang="en-US" smtClean="0"/>
              <a:t>5</a:t>
            </a:fld>
            <a:endParaRPr lang="en-US"/>
          </a:p>
        </p:txBody>
      </p:sp>
    </p:spTree>
    <p:extLst>
      <p:ext uri="{BB962C8B-B14F-4D97-AF65-F5344CB8AC3E}">
        <p14:creationId xmlns:p14="http://schemas.microsoft.com/office/powerpoint/2010/main" val="20426539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F43AE06-EB8D-4A4F-BFF9-2E571E394111}" type="slidenum">
              <a:rPr lang="en-US" smtClean="0"/>
              <a:t>6</a:t>
            </a:fld>
            <a:endParaRPr lang="en-US"/>
          </a:p>
        </p:txBody>
      </p:sp>
    </p:spTree>
    <p:extLst>
      <p:ext uri="{BB962C8B-B14F-4D97-AF65-F5344CB8AC3E}">
        <p14:creationId xmlns:p14="http://schemas.microsoft.com/office/powerpoint/2010/main" val="14187819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F43AE06-EB8D-4A4F-BFF9-2E571E394111}" type="slidenum">
              <a:rPr lang="en-US" smtClean="0"/>
              <a:t>7</a:t>
            </a:fld>
            <a:endParaRPr lang="en-US"/>
          </a:p>
        </p:txBody>
      </p:sp>
    </p:spTree>
    <p:extLst>
      <p:ext uri="{BB962C8B-B14F-4D97-AF65-F5344CB8AC3E}">
        <p14:creationId xmlns:p14="http://schemas.microsoft.com/office/powerpoint/2010/main" val="96046110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VA doesn’t always act right away: veteran will continue to receive benefit in the meantime</a:t>
            </a:r>
          </a:p>
        </p:txBody>
      </p:sp>
      <p:sp>
        <p:nvSpPr>
          <p:cNvPr id="4" name="Slide Number Placeholder 3"/>
          <p:cNvSpPr>
            <a:spLocks noGrp="1"/>
          </p:cNvSpPr>
          <p:nvPr>
            <p:ph type="sldNum" sz="quarter" idx="10"/>
          </p:nvPr>
        </p:nvSpPr>
        <p:spPr/>
        <p:txBody>
          <a:bodyPr/>
          <a:lstStyle/>
          <a:p>
            <a:fld id="{7F43AE06-EB8D-4A4F-BFF9-2E571E394111}" type="slidenum">
              <a:rPr lang="en-US" smtClean="0"/>
              <a:t>8</a:t>
            </a:fld>
            <a:endParaRPr lang="en-US"/>
          </a:p>
        </p:txBody>
      </p:sp>
    </p:spTree>
    <p:extLst>
      <p:ext uri="{BB962C8B-B14F-4D97-AF65-F5344CB8AC3E}">
        <p14:creationId xmlns:p14="http://schemas.microsoft.com/office/powerpoint/2010/main" val="19085770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Often it is characterized</a:t>
            </a:r>
            <a:r>
              <a:rPr lang="en-US" baseline="0" dirty="0"/>
              <a:t> as a claim for increase because the veteran filed for an increased rating and instead of receiving an increase, receives a proposed reduction. In that case, there are two issues: the increase, and the reduction. VA tends to forget this.</a:t>
            </a:r>
            <a:endParaRPr lang="en-US" dirty="0"/>
          </a:p>
        </p:txBody>
      </p:sp>
      <p:sp>
        <p:nvSpPr>
          <p:cNvPr id="4" name="Slide Number Placeholder 3"/>
          <p:cNvSpPr>
            <a:spLocks noGrp="1"/>
          </p:cNvSpPr>
          <p:nvPr>
            <p:ph type="sldNum" sz="quarter" idx="10"/>
          </p:nvPr>
        </p:nvSpPr>
        <p:spPr/>
        <p:txBody>
          <a:bodyPr/>
          <a:lstStyle/>
          <a:p>
            <a:fld id="{7F43AE06-EB8D-4A4F-BFF9-2E571E394111}" type="slidenum">
              <a:rPr lang="en-US" smtClean="0"/>
              <a:t>10</a:t>
            </a:fld>
            <a:endParaRPr lang="en-US"/>
          </a:p>
        </p:txBody>
      </p:sp>
    </p:spTree>
    <p:extLst>
      <p:ext uri="{BB962C8B-B14F-4D97-AF65-F5344CB8AC3E}">
        <p14:creationId xmlns:p14="http://schemas.microsoft.com/office/powerpoint/2010/main" val="6456572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F43AE06-EB8D-4A4F-BFF9-2E571E394111}" type="slidenum">
              <a:rPr lang="en-US" smtClean="0"/>
              <a:t>11</a:t>
            </a:fld>
            <a:endParaRPr lang="en-US"/>
          </a:p>
        </p:txBody>
      </p:sp>
    </p:spTree>
    <p:extLst>
      <p:ext uri="{BB962C8B-B14F-4D97-AF65-F5344CB8AC3E}">
        <p14:creationId xmlns:p14="http://schemas.microsoft.com/office/powerpoint/2010/main" val="21311060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F43AE06-EB8D-4A4F-BFF9-2E571E394111}" type="slidenum">
              <a:rPr lang="en-US" smtClean="0"/>
              <a:t>12</a:t>
            </a:fld>
            <a:endParaRPr lang="en-US"/>
          </a:p>
        </p:txBody>
      </p:sp>
    </p:spTree>
    <p:extLst>
      <p:ext uri="{BB962C8B-B14F-4D97-AF65-F5344CB8AC3E}">
        <p14:creationId xmlns:p14="http://schemas.microsoft.com/office/powerpoint/2010/main" val="4383245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lvl1pPr>
              <a:defRPr/>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16200649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dirty="0"/>
              <a:t>12/20/2022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a:p>
        </p:txBody>
      </p:sp>
    </p:spTree>
    <p:extLst>
      <p:ext uri="{BB962C8B-B14F-4D97-AF65-F5344CB8AC3E}">
        <p14:creationId xmlns:p14="http://schemas.microsoft.com/office/powerpoint/2010/main" val="24123118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dirty="0"/>
              <a:t>12/20/2022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2588820625"/>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dirty="0"/>
              <a:t>12/20/2022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Tree>
    <p:extLst>
      <p:ext uri="{BB962C8B-B14F-4D97-AF65-F5344CB8AC3E}">
        <p14:creationId xmlns:p14="http://schemas.microsoft.com/office/powerpoint/2010/main" val="57822449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22D809A6-B977-45CA-BC64-77C86AC76C02}" type="datetime1">
              <a:rPr lang="en-US" smtClean="0"/>
              <a:pPr>
                <a:defRPr/>
              </a:pPr>
              <a:t>12/20/2022</a:t>
            </a:fld>
            <a:endParaRPr lang="en-US" dirty="0"/>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376F2E7C-C042-4555-B404-16BDCC60B113}" type="slidenum">
              <a:rPr lang="en-US" smtClean="0"/>
              <a:pPr>
                <a:defRPr/>
              </a:pPr>
              <a:t>‹#›</a:t>
            </a:fld>
            <a:endParaRPr lang="en-US" dirty="0"/>
          </a:p>
        </p:txBody>
      </p:sp>
    </p:spTree>
    <p:extLst>
      <p:ext uri="{BB962C8B-B14F-4D97-AF65-F5344CB8AC3E}">
        <p14:creationId xmlns:p14="http://schemas.microsoft.com/office/powerpoint/2010/main" val="26486361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12/20/2022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40979403"/>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12/20/2022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3596627586"/>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12/20/2022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568752395"/>
      </p:ext>
    </p:extLst>
  </p:cSld>
  <p:clrMapOvr>
    <a:masterClrMapping/>
  </p:clrMapOvr>
  <p:hf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12/20/2022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494736857"/>
      </p:ext>
    </p:extLst>
  </p:cSld>
  <p:clrMapOvr>
    <a:masterClrMapping/>
  </p:clrMapOvr>
  <p:hf hdr="0" ftr="0" dt="0"/>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p:txBody>
          <a:bodyPr/>
          <a:lstStyle>
            <a:lvl1pPr>
              <a:defRPr sz="2000"/>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E2FB73DA-5FDE-45B5-BAA4-C61223CC44F6}" type="slidenum">
              <a:rPr kumimoji="0" lang="en-US" sz="2000" b="0" i="0" u="none" strike="noStrike" kern="1200" cap="none" spc="0" normalizeH="0" baseline="0" noProof="0" smtClean="0">
                <a:ln>
                  <a:noFill/>
                </a:ln>
                <a:solidFill>
                  <a:prstClr val="black">
                    <a:tint val="75000"/>
                  </a:prstClr>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2000" b="0" i="0" u="none" strike="noStrike" kern="1200" cap="none" spc="0" normalizeH="0" baseline="0" noProof="0" dirty="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9"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224550696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58073"/>
            <a:ext cx="5156200" cy="4808257"/>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458073"/>
            <a:ext cx="5156200" cy="479032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0B18D57-13A5-4968-950D-8FEF41FA4399}" type="slidenum">
              <a:rPr kumimoji="0" lang="en-US" sz="2000" b="0" i="0" u="none" strike="noStrike" kern="1200" cap="none" spc="0" normalizeH="0" baseline="0" noProof="0" smtClean="0">
                <a:ln>
                  <a:noFill/>
                </a:ln>
                <a:solidFill>
                  <a:prstClr val="black">
                    <a:tint val="75000"/>
                  </a:prstClr>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20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10"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40721743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58073"/>
            <a:ext cx="5156200" cy="4808257"/>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97600" y="1458073"/>
            <a:ext cx="5156200" cy="479032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a:p>
        </p:txBody>
      </p:sp>
      <p:sp>
        <p:nvSpPr>
          <p:cNvPr id="10"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59466441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0B18D57-13A5-4968-950D-8FEF41FA4399}" type="slidenum">
              <a:rPr kumimoji="0" lang="en-US" sz="2000" b="0" i="0" u="none" strike="noStrike" kern="1200" cap="none" spc="0" normalizeH="0" baseline="0" noProof="0" smtClean="0">
                <a:ln>
                  <a:noFill/>
                </a:ln>
                <a:solidFill>
                  <a:prstClr val="black">
                    <a:tint val="75000"/>
                  </a:prstClr>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20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10" name="Table Placeholder 9"/>
          <p:cNvSpPr>
            <a:spLocks noGrp="1"/>
          </p:cNvSpPr>
          <p:nvPr>
            <p:ph type="tbl" sz="quarter" idx="13"/>
          </p:nvPr>
        </p:nvSpPr>
        <p:spPr>
          <a:xfrm>
            <a:off x="812801" y="1524000"/>
            <a:ext cx="10540999" cy="4724400"/>
          </a:xfrm>
          <a:prstGeom prst="rect">
            <a:avLst/>
          </a:prstGeom>
        </p:spPr>
        <p:txBody>
          <a:bodyPr/>
          <a:lstStyle>
            <a:lvl1pPr>
              <a:defRPr>
                <a:latin typeface="Arial" panose="020B0604020202020204" pitchFamily="34" charset="0"/>
                <a:cs typeface="Arial" panose="020B0604020202020204" pitchFamily="34" charset="0"/>
              </a:defRPr>
            </a:lvl1pPr>
          </a:lstStyle>
          <a:p>
            <a:r>
              <a:rPr lang="en-US"/>
              <a:t>Click icon to add table</a:t>
            </a:r>
            <a:endParaRPr lang="en-US" dirty="0"/>
          </a:p>
        </p:txBody>
      </p:sp>
      <p:sp>
        <p:nvSpPr>
          <p:cNvPr id="11"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128446694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0B18D57-13A5-4968-950D-8FEF41FA4399}" type="slidenum">
              <a:rPr kumimoji="0" lang="en-US" sz="2000" b="0" i="0" u="none" strike="noStrike" kern="1200" cap="none" spc="0" normalizeH="0" baseline="0" noProof="0" smtClean="0">
                <a:ln>
                  <a:noFill/>
                </a:ln>
                <a:solidFill>
                  <a:prstClr val="black">
                    <a:tint val="75000"/>
                  </a:prstClr>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20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11" name="Chart Placeholder 10"/>
          <p:cNvSpPr>
            <a:spLocks noGrp="1"/>
          </p:cNvSpPr>
          <p:nvPr>
            <p:ph type="chart" sz="quarter" idx="11"/>
          </p:nvPr>
        </p:nvSpPr>
        <p:spPr>
          <a:xfrm>
            <a:off x="860613" y="1515035"/>
            <a:ext cx="10493188" cy="4661928"/>
          </a:xfrm>
          <a:prstGeom prst="rect">
            <a:avLst/>
          </a:prstGeom>
        </p:spPr>
        <p:txBody>
          <a:bodyPr/>
          <a:lstStyle>
            <a:lvl1pPr>
              <a:defRPr>
                <a:latin typeface="Arial" panose="020B0604020202020204" pitchFamily="34" charset="0"/>
                <a:cs typeface="Arial" panose="020B0604020202020204" pitchFamily="34" charset="0"/>
              </a:defRPr>
            </a:lvl1pPr>
          </a:lstStyle>
          <a:p>
            <a:r>
              <a:rPr lang="en-US"/>
              <a:t>Click icon to add chart</a:t>
            </a:r>
            <a:endParaRPr lang="en-US" dirty="0"/>
          </a:p>
        </p:txBody>
      </p:sp>
      <p:sp>
        <p:nvSpPr>
          <p:cNvPr id="12"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224331531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0B18D57-13A5-4968-950D-8FEF41FA4399}" type="slidenum">
              <a:rPr kumimoji="0" lang="en-US" sz="2000" b="0" i="0" u="none" strike="noStrike" kern="1200" cap="none" spc="0" normalizeH="0" baseline="0" noProof="0" smtClean="0">
                <a:ln>
                  <a:noFill/>
                </a:ln>
                <a:solidFill>
                  <a:prstClr val="black">
                    <a:tint val="75000"/>
                  </a:prstClr>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2000" b="0" i="0" u="none" strike="noStrike" kern="1200" cap="none" spc="0" normalizeH="0" baseline="0" noProof="0" dirty="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8"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65194914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58275F71-03D8-4E4B-9D1C-D9F8B6AB7123}" type="datetime1">
              <a:rPr kumimoji="0" lang="en-US" sz="18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12/20/2022</a:t>
            </a:fld>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a:xfrm>
            <a:off x="4165600" y="6356353"/>
            <a:ext cx="3860800" cy="365125"/>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675AD29-2591-4391-8D28-DD298FB87CE4}" type="slidenum">
              <a:rPr kumimoji="0" lang="en-US" altLang="en-US" sz="2000" b="0" i="0" u="none" strike="noStrike" kern="1200" cap="none" spc="0" normalizeH="0" baseline="0" noProof="0" smtClean="0">
                <a:ln>
                  <a:noFill/>
                </a:ln>
                <a:solidFill>
                  <a:prstClr val="black">
                    <a:tint val="75000"/>
                  </a:prstClr>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altLang="en-US" sz="2000" b="0" i="0" u="none" strike="noStrike" kern="1200" cap="none" spc="0" normalizeH="0" baseline="0" noProof="0" dirty="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591271122"/>
      </p:ext>
    </p:extLst>
  </p:cSld>
  <p:clrMapOvr>
    <a:masterClrMapping/>
  </p:clrMapOvr>
  <p:hf hdr="0" ftr="0" dt="0"/>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613995897"/>
      </p:ext>
    </p:extLst>
  </p:cSld>
  <p:clrMapOvr>
    <a:masterClrMapping/>
  </p:clrMapOvr>
  <p:hf hdr="0" ftr="0" dt="0"/>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a:prstGeom prst="rect">
            <a:avLst/>
          </a:prstGeo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609600" y="6356351"/>
            <a:ext cx="2844800" cy="365125"/>
          </a:xfrm>
          <a:prstGeom prst="rect">
            <a:avLst/>
          </a:prstGeom>
        </p:spPr>
        <p:txBody>
          <a:bodyPr/>
          <a:lstStyle>
            <a:lvl1pPr>
              <a:defRPr/>
            </a:lvl1pPr>
          </a:lstStyle>
          <a:p>
            <a:pPr>
              <a:defRPr/>
            </a:pPr>
            <a:fld id="{58275F71-03D8-4E4B-9D1C-D9F8B6AB7123}" type="datetime1">
              <a:rPr lang="en-US" smtClean="0"/>
              <a:pPr>
                <a:defRPr/>
              </a:pPr>
              <a:t>12/20/2022</a:t>
            </a:fld>
            <a:endParaRPr lang="en-US"/>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lvl1pPr>
              <a:defRPr/>
            </a:lvl1pPr>
          </a:lstStyle>
          <a:p>
            <a:fld id="{F675AD29-2591-4391-8D28-DD298FB87CE4}" type="slidenum">
              <a:rPr lang="en-US" altLang="en-US" smtClean="0"/>
              <a:pPr/>
              <a:t>‹#›</a:t>
            </a:fld>
            <a:endParaRPr lang="en-US" altLang="en-US" dirty="0"/>
          </a:p>
        </p:txBody>
      </p:sp>
    </p:spTree>
    <p:extLst>
      <p:ext uri="{BB962C8B-B14F-4D97-AF65-F5344CB8AC3E}">
        <p14:creationId xmlns:p14="http://schemas.microsoft.com/office/powerpoint/2010/main" val="2703809141"/>
      </p:ext>
    </p:extLst>
  </p:cSld>
  <p:clrMapOvr>
    <a:masterClrMapping/>
  </p:clrMapOvr>
  <p:hf hdr="0" ftr="0" dt="0"/>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a:t>Click to edit Master title style</a:t>
            </a:r>
          </a:p>
        </p:txBody>
      </p:sp>
      <p:sp>
        <p:nvSpPr>
          <p:cNvPr id="3" name="Date Placeholder 2"/>
          <p:cNvSpPr>
            <a:spLocks noGrp="1"/>
          </p:cNvSpPr>
          <p:nvPr>
            <p:ph type="dt" sz="half" idx="10"/>
          </p:nvPr>
        </p:nvSpPr>
        <p:spPr>
          <a:xfrm>
            <a:off x="609600" y="6356351"/>
            <a:ext cx="2844800" cy="365125"/>
          </a:xfrm>
          <a:prstGeom prst="rect">
            <a:avLst/>
          </a:prstGeom>
        </p:spPr>
        <p:txBody>
          <a:bodyPr/>
          <a:lstStyle>
            <a:lvl1pPr>
              <a:defRPr/>
            </a:lvl1pPr>
          </a:lstStyle>
          <a:p>
            <a:pPr>
              <a:defRPr/>
            </a:pPr>
            <a:fld id="{F3DE49E5-9D74-4184-8F4A-8461C4BAA875}" type="datetime1">
              <a:rPr lang="en-US" smtClean="0"/>
              <a:pPr>
                <a:defRPr/>
              </a:pPr>
              <a:t>12/20/2022</a:t>
            </a:fld>
            <a:endParaRPr lang="en-US"/>
          </a:p>
        </p:txBody>
      </p:sp>
      <p:sp>
        <p:nvSpPr>
          <p:cNvPr id="4" name="Footer Placeholder 3"/>
          <p:cNvSpPr>
            <a:spLocks noGrp="1"/>
          </p:cNvSpPr>
          <p:nvPr>
            <p:ph type="ftr" sz="quarter" idx="11"/>
          </p:nvPr>
        </p:nvSpPr>
        <p:spPr>
          <a:xfrm>
            <a:off x="4165600" y="6356351"/>
            <a:ext cx="4368800" cy="365125"/>
          </a:xfrm>
          <a:prstGeom prst="rect">
            <a:avLst/>
          </a:prstGeom>
        </p:spPr>
        <p:txBody>
          <a:bodyPr/>
          <a:lstStyle>
            <a:lvl1pPr>
              <a:defRPr sz="1400">
                <a:solidFill>
                  <a:schemeClr val="tx1"/>
                </a:solidFill>
              </a:defRPr>
            </a:lvl1pPr>
          </a:lstStyle>
          <a:p>
            <a:pPr>
              <a:defRPr/>
            </a:pPr>
            <a:endParaRPr lang="en-US"/>
          </a:p>
        </p:txBody>
      </p:sp>
      <p:sp>
        <p:nvSpPr>
          <p:cNvPr id="5" name="Slide Number Placeholder 4"/>
          <p:cNvSpPr>
            <a:spLocks noGrp="1"/>
          </p:cNvSpPr>
          <p:nvPr>
            <p:ph type="sldNum" sz="quarter" idx="12"/>
          </p:nvPr>
        </p:nvSpPr>
        <p:spPr>
          <a:xfrm>
            <a:off x="8737600" y="6356351"/>
            <a:ext cx="2844800" cy="365125"/>
          </a:xfrm>
          <a:prstGeom prst="rect">
            <a:avLst/>
          </a:prstGeom>
        </p:spPr>
        <p:txBody>
          <a:bodyPr/>
          <a:lstStyle>
            <a:lvl1pPr>
              <a:defRPr sz="2400"/>
            </a:lvl1pPr>
          </a:lstStyle>
          <a:p>
            <a:fld id="{D2883AC6-3BCB-4E2C-97F6-0CA5EF156167}" type="slidenum">
              <a:rPr lang="en-US" altLang="en-US" smtClean="0"/>
              <a:pPr/>
              <a:t>‹#›</a:t>
            </a:fld>
            <a:endParaRPr lang="en-US" altLang="en-US"/>
          </a:p>
        </p:txBody>
      </p:sp>
    </p:spTree>
    <p:extLst>
      <p:ext uri="{BB962C8B-B14F-4D97-AF65-F5344CB8AC3E}">
        <p14:creationId xmlns:p14="http://schemas.microsoft.com/office/powerpoint/2010/main" val="291976642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609600" y="1600203"/>
            <a:ext cx="109728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609600" y="6356353"/>
            <a:ext cx="2844800" cy="365125"/>
          </a:xfrm>
          <a:prstGeom prst="rect">
            <a:avLst/>
          </a:prstGeom>
        </p:spPr>
        <p:txBody>
          <a:bodyPr/>
          <a:lstStyle/>
          <a:p>
            <a:pPr>
              <a:defRPr/>
            </a:pPr>
            <a:fld id="{AFC21497-2417-4EBA-B572-3869D70C0B26}" type="datetime1">
              <a:rPr lang="en-US" smtClean="0"/>
              <a:pPr>
                <a:defRPr/>
              </a:pPr>
              <a:t>12/20/2022</a:t>
            </a:fld>
            <a:endParaRPr lang="en-US"/>
          </a:p>
        </p:txBody>
      </p:sp>
      <p:sp>
        <p:nvSpPr>
          <p:cNvPr id="5" name="Footer Placeholder 4"/>
          <p:cNvSpPr>
            <a:spLocks noGrp="1"/>
          </p:cNvSpPr>
          <p:nvPr>
            <p:ph type="ftr" sz="quarter" idx="11"/>
          </p:nvPr>
        </p:nvSpPr>
        <p:spPr>
          <a:xfrm>
            <a:off x="4165600" y="6356353"/>
            <a:ext cx="3860800" cy="365125"/>
          </a:xfrm>
          <a:prstGeom prst="rect">
            <a:avLst/>
          </a:prstGeom>
        </p:spPr>
        <p:txBody>
          <a:bodyPr/>
          <a:lstStyle/>
          <a:p>
            <a:pPr>
              <a:defRPr/>
            </a:pPr>
            <a:endParaRPr lang="en-US"/>
          </a:p>
        </p:txBody>
      </p:sp>
      <p:sp>
        <p:nvSpPr>
          <p:cNvPr id="6" name="Slide Number Placeholder 5"/>
          <p:cNvSpPr>
            <a:spLocks noGrp="1"/>
          </p:cNvSpPr>
          <p:nvPr>
            <p:ph type="sldNum" sz="quarter" idx="12"/>
          </p:nvPr>
        </p:nvSpPr>
        <p:spPr>
          <a:xfrm>
            <a:off x="8737600" y="6356353"/>
            <a:ext cx="2844800" cy="365125"/>
          </a:xfrm>
          <a:prstGeom prst="rect">
            <a:avLst/>
          </a:prstGeom>
        </p:spPr>
        <p:txBody>
          <a:bodyPr/>
          <a:lstStyle/>
          <a:p>
            <a:fld id="{A52124A5-1B9B-4B07-834C-F8730363EEE2}" type="slidenum">
              <a:rPr lang="en-US" altLang="en-US" smtClean="0"/>
              <a:pPr/>
              <a:t>‹#›</a:t>
            </a:fld>
            <a:endParaRPr lang="en-US" altLang="en-US"/>
          </a:p>
        </p:txBody>
      </p:sp>
    </p:spTree>
    <p:extLst>
      <p:ext uri="{BB962C8B-B14F-4D97-AF65-F5344CB8AC3E}">
        <p14:creationId xmlns:p14="http://schemas.microsoft.com/office/powerpoint/2010/main" val="354204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B18D57-13A5-4968-950D-8FEF41FA4399}" type="slidenum">
              <a:rPr lang="en-US" smtClean="0"/>
              <a:t>‹#›</a:t>
            </a:fld>
            <a:endParaRPr lang="en-US"/>
          </a:p>
        </p:txBody>
      </p:sp>
      <p:sp>
        <p:nvSpPr>
          <p:cNvPr id="10" name="Table Placeholder 9"/>
          <p:cNvSpPr>
            <a:spLocks noGrp="1"/>
          </p:cNvSpPr>
          <p:nvPr>
            <p:ph type="tbl" sz="quarter" idx="13"/>
          </p:nvPr>
        </p:nvSpPr>
        <p:spPr>
          <a:xfrm>
            <a:off x="812801" y="1524000"/>
            <a:ext cx="10540999" cy="4724400"/>
          </a:xfrm>
          <a:prstGeom prst="rect">
            <a:avLst/>
          </a:prstGeom>
        </p:spPr>
        <p:txBody>
          <a:bodyPr/>
          <a:lstStyle>
            <a:lvl1pPr>
              <a:defRPr>
                <a:latin typeface="Arial" panose="020B0604020202020204" pitchFamily="34" charset="0"/>
                <a:cs typeface="Arial" panose="020B0604020202020204" pitchFamily="34" charset="0"/>
              </a:defRPr>
            </a:lvl1pPr>
          </a:lstStyle>
          <a:p>
            <a:endParaRPr lang="en-US" dirty="0"/>
          </a:p>
        </p:txBody>
      </p:sp>
      <p:sp>
        <p:nvSpPr>
          <p:cNvPr id="11"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136810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0B18D57-13A5-4968-950D-8FEF41FA4399}" type="slidenum">
              <a:rPr lang="en-US" smtClean="0"/>
              <a:t>‹#›</a:t>
            </a:fld>
            <a:endParaRPr lang="en-US"/>
          </a:p>
        </p:txBody>
      </p:sp>
      <p:sp>
        <p:nvSpPr>
          <p:cNvPr id="11" name="Chart Placeholder 10"/>
          <p:cNvSpPr>
            <a:spLocks noGrp="1"/>
          </p:cNvSpPr>
          <p:nvPr>
            <p:ph type="chart" sz="quarter" idx="11"/>
          </p:nvPr>
        </p:nvSpPr>
        <p:spPr>
          <a:xfrm>
            <a:off x="860613" y="1515035"/>
            <a:ext cx="10493188" cy="4661928"/>
          </a:xfrm>
          <a:prstGeom prst="rect">
            <a:avLst/>
          </a:prstGeom>
        </p:spPr>
        <p:txBody>
          <a:bodyPr/>
          <a:lstStyle>
            <a:lvl1pPr>
              <a:defRPr>
                <a:latin typeface="Arial" panose="020B0604020202020204" pitchFamily="34" charset="0"/>
                <a:cs typeface="Arial" panose="020B0604020202020204" pitchFamily="34" charset="0"/>
              </a:defRPr>
            </a:lvl1pPr>
          </a:lstStyle>
          <a:p>
            <a:endParaRPr lang="en-US" dirty="0"/>
          </a:p>
        </p:txBody>
      </p:sp>
      <p:sp>
        <p:nvSpPr>
          <p:cNvPr id="12"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856883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
        <p:nvSpPr>
          <p:cNvPr id="8"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1239217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22D809A6-B977-45CA-BC64-77C86AC76C02}" type="datetime1">
              <a:rPr lang="en-US"/>
              <a:pPr>
                <a:defRPr/>
              </a:pPr>
              <a:t>12/20/2022</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376F2E7C-C042-4555-B404-16BDCC60B113}" type="slidenum">
              <a:rPr lang="en-US"/>
              <a:pPr>
                <a:defRPr/>
              </a:pPr>
              <a:t>‹#›</a:t>
            </a:fld>
            <a:endParaRPr lang="en-US" dirty="0"/>
          </a:p>
        </p:txBody>
      </p:sp>
    </p:spTree>
    <p:extLst>
      <p:ext uri="{BB962C8B-B14F-4D97-AF65-F5344CB8AC3E}">
        <p14:creationId xmlns:p14="http://schemas.microsoft.com/office/powerpoint/2010/main" val="12291623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12/20/2022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712424824"/>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12/20/2022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2FB73DA-5FDE-45B5-BAA4-C61223CC44F6}" type="slidenum">
              <a:rPr lang="en-US" smtClean="0"/>
              <a:pPr/>
              <a:t>‹#›</a:t>
            </a:fld>
            <a:endParaRPr lang="en-US" dirty="0"/>
          </a:p>
        </p:txBody>
      </p:sp>
    </p:spTree>
    <p:extLst>
      <p:ext uri="{BB962C8B-B14F-4D97-AF65-F5344CB8AC3E}">
        <p14:creationId xmlns:p14="http://schemas.microsoft.com/office/powerpoint/2010/main" val="14121649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12/20/2022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1368679915"/>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4.xml"/><Relationship Id="rId13" Type="http://schemas.openxmlformats.org/officeDocument/2006/relationships/image" Target="../media/image1.png"/><Relationship Id="rId3" Type="http://schemas.openxmlformats.org/officeDocument/2006/relationships/slideLayout" Target="../slideLayouts/slideLayout9.xml"/><Relationship Id="rId7" Type="http://schemas.openxmlformats.org/officeDocument/2006/relationships/slideLayout" Target="../slideLayouts/slideLayout13.xml"/><Relationship Id="rId12" Type="http://schemas.openxmlformats.org/officeDocument/2006/relationships/theme" Target="../theme/theme2.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slideLayout" Target="../slideLayouts/slideLayout12.xml"/><Relationship Id="rId11" Type="http://schemas.openxmlformats.org/officeDocument/2006/relationships/slideLayout" Target="../slideLayouts/slideLayout17.xml"/><Relationship Id="rId5" Type="http://schemas.openxmlformats.org/officeDocument/2006/relationships/slideLayout" Target="../slideLayouts/slideLayout11.xml"/><Relationship Id="rId10" Type="http://schemas.openxmlformats.org/officeDocument/2006/relationships/slideLayout" Target="../slideLayouts/slideLayout16.xml"/><Relationship Id="rId4" Type="http://schemas.openxmlformats.org/officeDocument/2006/relationships/slideLayout" Target="../slideLayouts/slideLayout10.xml"/><Relationship Id="rId9" Type="http://schemas.openxmlformats.org/officeDocument/2006/relationships/slideLayout" Target="../slideLayouts/slideLayout15.xml"/></Relationships>
</file>

<file path=ppt/slideMasters/_rels/slideMaster3.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20.xml"/><Relationship Id="rId7" Type="http://schemas.openxmlformats.org/officeDocument/2006/relationships/theme" Target="../theme/theme3.xml"/><Relationship Id="rId2" Type="http://schemas.openxmlformats.org/officeDocument/2006/relationships/slideLayout" Target="../slideLayouts/slideLayout19.xml"/><Relationship Id="rId1" Type="http://schemas.openxmlformats.org/officeDocument/2006/relationships/slideLayout" Target="../slideLayouts/slideLayout18.xml"/><Relationship Id="rId6" Type="http://schemas.openxmlformats.org/officeDocument/2006/relationships/slideLayout" Target="../slideLayouts/slideLayout23.xml"/><Relationship Id="rId5" Type="http://schemas.openxmlformats.org/officeDocument/2006/relationships/slideLayout" Target="../slideLayouts/slideLayout22.xml"/><Relationship Id="rId4" Type="http://schemas.openxmlformats.org/officeDocument/2006/relationships/slideLayout" Target="../slideLayouts/slideLayout21.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26.xml"/><Relationship Id="rId7" Type="http://schemas.openxmlformats.org/officeDocument/2006/relationships/image" Target="../media/image3.png"/><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image" Target="../media/image2.png"/><Relationship Id="rId5" Type="http://schemas.openxmlformats.org/officeDocument/2006/relationships/theme" Target="../theme/theme4.xml"/><Relationship Id="rId4" Type="http://schemas.openxmlformats.org/officeDocument/2006/relationships/slideLayout" Target="../slideLayouts/slideLayout2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2400">
                <a:solidFill>
                  <a:schemeClr val="tx1">
                    <a:tint val="75000"/>
                  </a:schemeClr>
                </a:solidFill>
                <a:latin typeface="Times New Roman" panose="02020603050405020304" pitchFamily="18" charset="0"/>
                <a:cs typeface="Times New Roman" panose="02020603050405020304" pitchFamily="18" charset="0"/>
              </a:defRPr>
            </a:lvl1pPr>
          </a:lstStyle>
          <a:p>
            <a:fld id="{60B18D57-13A5-4968-950D-8FEF41FA4399}" type="slidenum">
              <a:rPr lang="en-US" smtClean="0"/>
              <a:pPr/>
              <a:t>‹#›</a:t>
            </a:fld>
            <a:endParaRPr lang="en-US" dirty="0"/>
          </a:p>
        </p:txBody>
      </p:sp>
      <p:cxnSp>
        <p:nvCxnSpPr>
          <p:cNvPr id="5" name="Straight Connector 4"/>
          <p:cNvCxnSpPr/>
          <p:nvPr userDrawn="1"/>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2365841268"/>
      </p:ext>
    </p:extLst>
  </p:cSld>
  <p:clrMap bg1="lt1" tx1="dk1" bg2="lt2" tx2="dk2" accent1="accent1" accent2="accent2" accent3="accent3" accent4="accent4" accent5="accent5" accent6="accent6" hlink="hlink" folHlink="folHlink"/>
  <p:sldLayoutIdLst>
    <p:sldLayoutId id="2147483674" r:id="rId1"/>
    <p:sldLayoutId id="2147483676" r:id="rId2"/>
    <p:sldLayoutId id="2147483680" r:id="rId3"/>
    <p:sldLayoutId id="2147483681" r:id="rId4"/>
    <p:sldLayoutId id="2147483678" r:id="rId5"/>
    <p:sldLayoutId id="2147483682" r:id="rId6"/>
  </p:sldLayoutIdLst>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12/20/2022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B18D57-13A5-4968-950D-8FEF41FA4399}" type="slidenum">
              <a:rPr lang="en-US" smtClean="0"/>
              <a:pPr/>
              <a:t>‹#›</a:t>
            </a:fld>
            <a:endParaRPr lang="en-US" dirty="0"/>
          </a:p>
        </p:txBody>
      </p:sp>
      <p:sp>
        <p:nvSpPr>
          <p:cNvPr id="7" name="Rectangle 6"/>
          <p:cNvSpPr/>
          <p:nvPr userDrawn="1"/>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cxnSp>
        <p:nvCxnSpPr>
          <p:cNvPr id="8" name="Straight Connector 7"/>
          <p:cNvCxnSpPr/>
          <p:nvPr userDrawn="1"/>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1849017805"/>
      </p:ext>
    </p:extLst>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2000">
                <a:solidFill>
                  <a:schemeClr val="tx1">
                    <a:tint val="75000"/>
                  </a:schemeClr>
                </a:solidFill>
                <a:latin typeface="Arial" panose="020B0604020202020204" pitchFamily="34" charset="0"/>
                <a:cs typeface="Arial" panose="020B0604020202020204" pitchFamily="34" charset="0"/>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0B18D57-13A5-4968-950D-8FEF41FA4399}" type="slidenum">
              <a:rPr kumimoji="0" lang="en-US" sz="2000" b="0" i="0" u="none" strike="noStrike" kern="1200" cap="none" spc="0" normalizeH="0" baseline="0" noProof="0" smtClean="0">
                <a:ln>
                  <a:noFill/>
                </a:ln>
                <a:solidFill>
                  <a:prstClr val="black">
                    <a:tint val="75000"/>
                  </a:prstClr>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2000" b="0" i="0" u="none" strike="noStrike" kern="1200" cap="none" spc="0" normalizeH="0" baseline="0" noProof="0" dirty="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cxnSp>
        <p:nvCxnSpPr>
          <p:cNvPr id="5" name="Straight Connector 4"/>
          <p:cNvCxnSpPr/>
          <p:nvPr/>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1734157576"/>
      </p:ext>
    </p:extLst>
  </p:cSld>
  <p:clrMap bg1="lt1" tx1="dk1" bg2="lt2" tx2="dk2" accent1="accent1" accent2="accent2" accent3="accent3" accent4="accent4" accent5="accent5" accent6="accent6" hlink="hlink" folHlink="folHlink"/>
  <p:sldLayoutIdLst>
    <p:sldLayoutId id="2147483722" r:id="rId1"/>
    <p:sldLayoutId id="2147483723" r:id="rId2"/>
    <p:sldLayoutId id="2147483724" r:id="rId3"/>
    <p:sldLayoutId id="2147483725" r:id="rId4"/>
    <p:sldLayoutId id="2147483726" r:id="rId5"/>
    <p:sldLayoutId id="2147483727" r:id="rId6"/>
  </p:sldLayoutIdLst>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Rectangle 7"/>
          <p:cNvSpPr/>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4" name="Picture 3"/>
          <p:cNvPicPr>
            <a:picLocks noChangeAspect="1"/>
          </p:cNvPicPr>
          <p:nvPr/>
        </p:nvPicPr>
        <p:blipFill rotWithShape="1">
          <a:blip r:embed="rId6">
            <a:extLst>
              <a:ext uri="{28A0092B-C50C-407E-A947-70E740481C1C}">
                <a14:useLocalDpi xmlns:a14="http://schemas.microsoft.com/office/drawing/2010/main" val="0"/>
              </a:ext>
            </a:extLst>
          </a:blip>
          <a:srcRect l="28941"/>
          <a:stretch/>
        </p:blipFill>
        <p:spPr>
          <a:xfrm>
            <a:off x="1" y="0"/>
            <a:ext cx="5145480" cy="6858000"/>
          </a:xfrm>
          <a:prstGeom prst="rect">
            <a:avLst/>
          </a:prstGeom>
        </p:spPr>
      </p:pic>
      <p:pic>
        <p:nvPicPr>
          <p:cNvPr id="2" name="Picture 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472535" y="623549"/>
            <a:ext cx="4659333" cy="1221785"/>
          </a:xfrm>
          <a:prstGeom prst="rect">
            <a:avLst/>
          </a:prstGeom>
        </p:spPr>
      </p:pic>
    </p:spTree>
    <p:extLst>
      <p:ext uri="{BB962C8B-B14F-4D97-AF65-F5344CB8AC3E}">
        <p14:creationId xmlns:p14="http://schemas.microsoft.com/office/powerpoint/2010/main" val="2631847989"/>
      </p:ext>
    </p:extLst>
  </p:cSld>
  <p:clrMap bg1="lt1" tx1="dk1" bg2="lt2" tx2="dk2" accent1="accent1" accent2="accent2" accent3="accent3" accent4="accent4" accent5="accent5" accent6="accent6" hlink="hlink" folHlink="folHlink"/>
  <p:sldLayoutIdLst>
    <p:sldLayoutId id="2147483729" r:id="rId1"/>
    <p:sldLayoutId id="2147483730" r:id="rId2"/>
    <p:sldLayoutId id="2147483731" r:id="rId3"/>
    <p:sldLayoutId id="2147483732" r:id="rId4"/>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5.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3" Type="http://schemas.openxmlformats.org/officeDocument/2006/relationships/hyperlink" Target="https://www.ecfr.gov/current/title-38/chapter-I/part-3/subpart-A/subject-group-ECFRb3a446cfa51526c/section-3.957" TargetMode="External"/><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8.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8.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8.xml"/></Relationships>
</file>

<file path=ppt/slides/_rels/slide27.xml.rels><?xml version="1.0" encoding="UTF-8" standalone="yes"?>
<Relationships xmlns="http://schemas.openxmlformats.org/package/2006/relationships"><Relationship Id="rId3" Type="http://schemas.openxmlformats.org/officeDocument/2006/relationships/hyperlink" Target="https://cite.case.law/vet-app/7/320/" TargetMode="External"/><Relationship Id="rId2" Type="http://schemas.openxmlformats.org/officeDocument/2006/relationships/notesSlide" Target="../notesSlides/notesSlide24.xml"/><Relationship Id="rId1" Type="http://schemas.openxmlformats.org/officeDocument/2006/relationships/slideLayout" Target="../slideLayouts/slideLayout8.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3" Type="http://schemas.openxmlformats.org/officeDocument/2006/relationships/hyperlink" Target="https://www.knowva.ebenefits.va.gov/system/templates/selfservice/va_ssnew/help/customer/locale/en-US/portal/554400000001018/content/554400000015531/Cushman-v.-Shinseki,-Aug-12,-2009,-576-F.3d-1290" TargetMode="External"/><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8.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20174" y="2057174"/>
            <a:ext cx="7192537" cy="2157987"/>
          </a:xfrm>
        </p:spPr>
        <p:txBody>
          <a:bodyPr>
            <a:noAutofit/>
          </a:bodyPr>
          <a:lstStyle/>
          <a:p>
            <a:pPr algn="ctr"/>
            <a:r>
              <a:rPr lang="en-US" sz="4000" b="1" dirty="0">
                <a:latin typeface="Times New Roman" panose="02020603050405020304" pitchFamily="18" charset="0"/>
                <a:cs typeface="Times New Roman" panose="02020603050405020304" pitchFamily="18" charset="0"/>
              </a:rPr>
              <a:t>REDUCTIONS </a:t>
            </a:r>
            <a:br>
              <a:rPr lang="en-US" sz="4000" b="1" dirty="0">
                <a:latin typeface="Times New Roman" panose="02020603050405020304" pitchFamily="18" charset="0"/>
                <a:cs typeface="Times New Roman" panose="02020603050405020304" pitchFamily="18" charset="0"/>
              </a:rPr>
            </a:br>
            <a:r>
              <a:rPr lang="en-US" sz="4000" b="1" dirty="0">
                <a:latin typeface="Times New Roman" panose="02020603050405020304" pitchFamily="18" charset="0"/>
                <a:cs typeface="Times New Roman" panose="02020603050405020304" pitchFamily="18" charset="0"/>
              </a:rPr>
              <a:t>AND </a:t>
            </a:r>
            <a:br>
              <a:rPr lang="en-US" sz="4000" b="1" dirty="0">
                <a:latin typeface="Times New Roman" panose="02020603050405020304" pitchFamily="18" charset="0"/>
                <a:cs typeface="Times New Roman" panose="02020603050405020304" pitchFamily="18" charset="0"/>
              </a:rPr>
            </a:br>
            <a:r>
              <a:rPr lang="en-US" sz="4000" b="1" dirty="0">
                <a:latin typeface="Times New Roman" panose="02020603050405020304" pitchFamily="18" charset="0"/>
                <a:cs typeface="Times New Roman" panose="02020603050405020304" pitchFamily="18" charset="0"/>
              </a:rPr>
              <a:t>DISCONTINUANCES</a:t>
            </a:r>
            <a:br>
              <a:rPr lang="en-US" b="1" dirty="0">
                <a:latin typeface="Times New Roman" panose="02020603050405020304" pitchFamily="18" charset="0"/>
                <a:cs typeface="Times New Roman" panose="02020603050405020304" pitchFamily="18" charset="0"/>
              </a:rPr>
            </a:br>
            <a:br>
              <a:rPr lang="en-US" b="1" dirty="0">
                <a:latin typeface="Times New Roman" panose="02020603050405020304" pitchFamily="18" charset="0"/>
                <a:cs typeface="Times New Roman" panose="02020603050405020304" pitchFamily="18" charset="0"/>
              </a:rPr>
            </a:br>
            <a:br>
              <a:rPr lang="en-US" sz="3600" b="1" dirty="0">
                <a:latin typeface="Times New Roman" panose="02020603050405020304" pitchFamily="18" charset="0"/>
                <a:cs typeface="Times New Roman" panose="02020603050405020304" pitchFamily="18" charset="0"/>
              </a:rPr>
            </a:br>
            <a:br>
              <a:rPr lang="en-US" sz="3200" b="1" dirty="0">
                <a:latin typeface="Times New Roman" panose="02020603050405020304" pitchFamily="18" charset="0"/>
                <a:cs typeface="Times New Roman" panose="02020603050405020304" pitchFamily="18" charset="0"/>
              </a:rPr>
            </a:br>
            <a:r>
              <a:rPr lang="en-US" sz="3200" b="1" dirty="0">
                <a:latin typeface="Times New Roman" panose="02020603050405020304" pitchFamily="18" charset="0"/>
                <a:cs typeface="Times New Roman" panose="02020603050405020304" pitchFamily="18" charset="0"/>
              </a:rPr>
              <a:t>			</a:t>
            </a:r>
            <a:br>
              <a:rPr lang="en-US" sz="3200" b="1" dirty="0">
                <a:latin typeface="Times New Roman" panose="02020603050405020304" pitchFamily="18" charset="0"/>
                <a:cs typeface="Times New Roman" panose="02020603050405020304" pitchFamily="18" charset="0"/>
              </a:rPr>
            </a:br>
            <a:r>
              <a:rPr lang="en-US" sz="3200" b="1" dirty="0">
                <a:latin typeface="Times New Roman" panose="02020603050405020304" pitchFamily="18" charset="0"/>
                <a:cs typeface="Times New Roman" panose="02020603050405020304" pitchFamily="18" charset="0"/>
              </a:rPr>
              <a:t>						</a:t>
            </a:r>
          </a:p>
        </p:txBody>
      </p:sp>
      <p:sp>
        <p:nvSpPr>
          <p:cNvPr id="3" name="TextBox 2">
            <a:extLst>
              <a:ext uri="{FF2B5EF4-FFF2-40B4-BE49-F238E27FC236}">
                <a16:creationId xmlns:a16="http://schemas.microsoft.com/office/drawing/2014/main" id="{2FB1BE00-AC90-9C58-F887-CE4ACDC027EA}"/>
              </a:ext>
            </a:extLst>
          </p:cNvPr>
          <p:cNvSpPr txBox="1"/>
          <p:nvPr/>
        </p:nvSpPr>
        <p:spPr>
          <a:xfrm>
            <a:off x="7817005" y="5051502"/>
            <a:ext cx="4181708" cy="52322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pic>
        <p:nvPicPr>
          <p:cNvPr id="4" name="Picture 3">
            <a:extLst>
              <a:ext uri="{FF2B5EF4-FFF2-40B4-BE49-F238E27FC236}">
                <a16:creationId xmlns:a16="http://schemas.microsoft.com/office/drawing/2014/main" id="{D62309CE-5497-676F-5554-8C22568DAE6C}"/>
              </a:ext>
            </a:extLst>
          </p:cNvPr>
          <p:cNvPicPr>
            <a:picLocks noChangeAspect="1"/>
          </p:cNvPicPr>
          <p:nvPr/>
        </p:nvPicPr>
        <p:blipFill>
          <a:blip r:embed="rId2"/>
          <a:stretch>
            <a:fillRect/>
          </a:stretch>
        </p:blipFill>
        <p:spPr>
          <a:xfrm>
            <a:off x="4375564" y="3713357"/>
            <a:ext cx="3458477" cy="1571878"/>
          </a:xfrm>
          <a:prstGeom prst="rect">
            <a:avLst/>
          </a:prstGeom>
        </p:spPr>
      </p:pic>
    </p:spTree>
    <p:extLst>
      <p:ext uri="{BB962C8B-B14F-4D97-AF65-F5344CB8AC3E}">
        <p14:creationId xmlns:p14="http://schemas.microsoft.com/office/powerpoint/2010/main" val="38369684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46754" y="1539728"/>
            <a:ext cx="10916529" cy="4543864"/>
          </a:xfrm>
        </p:spPr>
        <p:txBody>
          <a:bodyPr>
            <a:noAutofit/>
          </a:bodyPr>
          <a:lstStyle/>
          <a:p>
            <a:pPr marL="0" indent="0">
              <a:buNone/>
            </a:pPr>
            <a:r>
              <a:rPr lang="en-US" sz="4000" dirty="0">
                <a:latin typeface="Times New Roman" panose="02020603050405020304" pitchFamily="18" charset="0"/>
                <a:cs typeface="Times New Roman" panose="02020603050405020304" pitchFamily="18" charset="0"/>
              </a:rPr>
              <a:t>Because of due process, the burden is on VA to show reduction is proper</a:t>
            </a:r>
          </a:p>
          <a:p>
            <a:pPr marL="0" indent="0">
              <a:buNone/>
            </a:pPr>
            <a:endParaRPr lang="en-US" dirty="0">
              <a:latin typeface="Times New Roman" panose="02020603050405020304" pitchFamily="18" charset="0"/>
              <a:cs typeface="Times New Roman" panose="02020603050405020304" pitchFamily="18" charset="0"/>
            </a:endParaRPr>
          </a:p>
          <a:p>
            <a:r>
              <a:rPr lang="en-US" sz="4000" dirty="0">
                <a:latin typeface="Times New Roman" panose="02020603050405020304" pitchFamily="18" charset="0"/>
                <a:cs typeface="Times New Roman" panose="02020603050405020304" pitchFamily="18" charset="0"/>
              </a:rPr>
              <a:t>Do not let VA put the burden on the veteran</a:t>
            </a:r>
          </a:p>
          <a:p>
            <a:r>
              <a:rPr lang="en-US" sz="4000" dirty="0">
                <a:latin typeface="Times New Roman" panose="02020603050405020304" pitchFamily="18" charset="0"/>
                <a:cs typeface="Times New Roman" panose="02020603050405020304" pitchFamily="18" charset="0"/>
              </a:rPr>
              <a:t>Do not let VA characterize the claim as a claim for increase!</a:t>
            </a:r>
          </a:p>
          <a:p>
            <a:pPr marL="0" indent="0">
              <a:buNone/>
            </a:pPr>
            <a:endParaRPr lang="en-US" dirty="0">
              <a:latin typeface="Times New Roman" panose="02020603050405020304" pitchFamily="18" charset="0"/>
              <a:cs typeface="Times New Roman" panose="02020603050405020304" pitchFamily="18" charset="0"/>
            </a:endParaRPr>
          </a:p>
          <a:p>
            <a:pPr marL="0" indent="0">
              <a:buNone/>
            </a:pPr>
            <a:endParaRPr lang="en-US" dirty="0">
              <a:latin typeface="Times New Roman" panose="02020603050405020304" pitchFamily="18" charset="0"/>
              <a:cs typeface="Times New Roman" panose="02020603050405020304" pitchFamily="18" charset="0"/>
            </a:endParaRPr>
          </a:p>
          <a:p>
            <a:pPr marL="0" indent="0">
              <a:buNone/>
            </a:pPr>
            <a:endParaRPr lang="en-US"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A52124A5-1B9B-4B07-834C-F8730363EEE2}" type="slidenum">
              <a:rPr lang="en-US" altLang="en-US" smtClean="0"/>
              <a:pPr/>
              <a:t>10</a:t>
            </a:fld>
            <a:endParaRPr lang="en-US" altLang="en-US"/>
          </a:p>
        </p:txBody>
      </p:sp>
      <p:sp>
        <p:nvSpPr>
          <p:cNvPr id="6" name="Title 1"/>
          <p:cNvSpPr>
            <a:spLocks noGrp="1"/>
          </p:cNvSpPr>
          <p:nvPr>
            <p:ph type="title"/>
          </p:nvPr>
        </p:nvSpPr>
        <p:spPr>
          <a:xfrm>
            <a:off x="126671" y="442788"/>
            <a:ext cx="8229600" cy="538749"/>
          </a:xfrm>
        </p:spPr>
        <p:txBody>
          <a:bodyPr>
            <a:normAutofit/>
          </a:bodyPr>
          <a:lstStyle/>
          <a:p>
            <a:r>
              <a:rPr lang="en-US" sz="2700" b="1" dirty="0">
                <a:latin typeface="Times New Roman" panose="02020603050405020304" pitchFamily="18" charset="0"/>
                <a:cs typeface="Times New Roman" panose="02020603050405020304" pitchFamily="18" charset="0"/>
              </a:rPr>
              <a:t>VA Notification and Due Process Requirements</a:t>
            </a:r>
          </a:p>
        </p:txBody>
      </p:sp>
    </p:spTree>
    <p:extLst>
      <p:ext uri="{BB962C8B-B14F-4D97-AF65-F5344CB8AC3E}">
        <p14:creationId xmlns:p14="http://schemas.microsoft.com/office/powerpoint/2010/main" val="4556378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41437" y="1539728"/>
            <a:ext cx="10860259" cy="4544206"/>
          </a:xfrm>
        </p:spPr>
        <p:txBody>
          <a:bodyPr>
            <a:noAutofit/>
          </a:bodyPr>
          <a:lstStyle/>
          <a:p>
            <a:pPr marL="0" indent="0">
              <a:buNone/>
            </a:pPr>
            <a:r>
              <a:rPr lang="en-US" dirty="0">
                <a:latin typeface="Times New Roman" panose="02020603050405020304" pitchFamily="18" charset="0"/>
                <a:cs typeface="Times New Roman" panose="02020603050405020304" pitchFamily="18" charset="0"/>
              </a:rPr>
              <a:t>Due Process includes not only notification, but substance: the reason why the benefit is reduced</a:t>
            </a:r>
          </a:p>
          <a:p>
            <a:pPr marL="0" indent="0">
              <a:buNone/>
            </a:pPr>
            <a:endParaRPr lang="en-US" dirty="0">
              <a:latin typeface="Times New Roman" panose="02020603050405020304" pitchFamily="18" charset="0"/>
              <a:cs typeface="Times New Roman" panose="02020603050405020304" pitchFamily="18" charset="0"/>
            </a:endParaRPr>
          </a:p>
          <a:p>
            <a:pPr marL="0" indent="0">
              <a:buNone/>
            </a:pPr>
            <a:r>
              <a:rPr lang="en-US" dirty="0">
                <a:latin typeface="Times New Roman" panose="02020603050405020304" pitchFamily="18" charset="0"/>
                <a:cs typeface="Times New Roman" panose="02020603050405020304" pitchFamily="18" charset="0"/>
              </a:rPr>
              <a:t>There are more protections in place for the veteran the longer they have been receiving a VA benefit thus more steps or criteria VA must meet to reduce the benefit</a:t>
            </a:r>
          </a:p>
          <a:p>
            <a:pPr marL="0" indent="0">
              <a:buNone/>
            </a:pPr>
            <a:endParaRPr lang="en-US" dirty="0">
              <a:latin typeface="Times New Roman" panose="02020603050405020304" pitchFamily="18" charset="0"/>
              <a:cs typeface="Times New Roman" panose="02020603050405020304" pitchFamily="18" charset="0"/>
            </a:endParaRPr>
          </a:p>
          <a:p>
            <a:pPr marL="0" indent="0">
              <a:buNone/>
            </a:pPr>
            <a:r>
              <a:rPr lang="en-US" dirty="0">
                <a:latin typeface="Times New Roman" panose="02020603050405020304" pitchFamily="18" charset="0"/>
                <a:cs typeface="Times New Roman" panose="02020603050405020304" pitchFamily="18" charset="0"/>
              </a:rPr>
              <a:t>Fraud is always a reason for immediate severance of VA benefits and usually includes fines and possibly incarceration </a:t>
            </a:r>
          </a:p>
          <a:p>
            <a:pPr marL="0" indent="0">
              <a:buNone/>
            </a:pPr>
            <a:endParaRPr lang="en-US" dirty="0">
              <a:latin typeface="Times New Roman" panose="02020603050405020304" pitchFamily="18" charset="0"/>
              <a:cs typeface="Times New Roman" panose="02020603050405020304" pitchFamily="18" charset="0"/>
            </a:endParaRPr>
          </a:p>
          <a:p>
            <a:pPr marL="0" indent="0">
              <a:buNone/>
            </a:pPr>
            <a:endParaRPr lang="en-US" dirty="0">
              <a:latin typeface="Times New Roman" panose="02020603050405020304" pitchFamily="18" charset="0"/>
              <a:cs typeface="Times New Roman" panose="02020603050405020304" pitchFamily="18" charset="0"/>
            </a:endParaRPr>
          </a:p>
          <a:p>
            <a:pPr marL="0" indent="0">
              <a:buNone/>
            </a:pPr>
            <a:endParaRPr lang="en-US" dirty="0">
              <a:latin typeface="Times New Roman" panose="02020603050405020304" pitchFamily="18" charset="0"/>
              <a:cs typeface="Times New Roman" panose="02020603050405020304" pitchFamily="18" charset="0"/>
            </a:endParaRPr>
          </a:p>
          <a:p>
            <a:pPr marL="0" indent="0">
              <a:buNone/>
            </a:pPr>
            <a:endParaRPr lang="en-US"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A52124A5-1B9B-4B07-834C-F8730363EEE2}" type="slidenum">
              <a:rPr lang="en-US" altLang="en-US" smtClean="0"/>
              <a:pPr/>
              <a:t>11</a:t>
            </a:fld>
            <a:endParaRPr lang="en-US" altLang="en-US"/>
          </a:p>
        </p:txBody>
      </p:sp>
      <p:sp>
        <p:nvSpPr>
          <p:cNvPr id="6" name="Title 1"/>
          <p:cNvSpPr>
            <a:spLocks noGrp="1"/>
          </p:cNvSpPr>
          <p:nvPr>
            <p:ph type="title"/>
          </p:nvPr>
        </p:nvSpPr>
        <p:spPr>
          <a:xfrm>
            <a:off x="128839" y="426634"/>
            <a:ext cx="8229600" cy="538749"/>
          </a:xfrm>
        </p:spPr>
        <p:txBody>
          <a:bodyPr>
            <a:normAutofit/>
          </a:bodyPr>
          <a:lstStyle/>
          <a:p>
            <a:r>
              <a:rPr lang="en-US" sz="2700" b="1" dirty="0">
                <a:latin typeface="Times New Roman" panose="02020603050405020304" pitchFamily="18" charset="0"/>
                <a:cs typeface="Times New Roman" panose="02020603050405020304" pitchFamily="18" charset="0"/>
              </a:rPr>
              <a:t>Criteria VA must show to Reduce Benefits</a:t>
            </a:r>
          </a:p>
        </p:txBody>
      </p:sp>
    </p:spTree>
    <p:extLst>
      <p:ext uri="{BB962C8B-B14F-4D97-AF65-F5344CB8AC3E}">
        <p14:creationId xmlns:p14="http://schemas.microsoft.com/office/powerpoint/2010/main" val="1741553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46754" y="1528577"/>
            <a:ext cx="10902461" cy="4544206"/>
          </a:xfrm>
        </p:spPr>
        <p:txBody>
          <a:bodyPr>
            <a:noAutofit/>
          </a:bodyPr>
          <a:lstStyle/>
          <a:p>
            <a:pPr marL="0" indent="0">
              <a:buNone/>
            </a:pPr>
            <a:r>
              <a:rPr lang="en-US" b="1" dirty="0">
                <a:latin typeface="Times New Roman" panose="02020603050405020304" pitchFamily="18" charset="0"/>
                <a:cs typeface="Times New Roman" panose="02020603050405020304" pitchFamily="18" charset="0"/>
              </a:rPr>
              <a:t>Number of Years Veteran in Receipt of Benefit</a:t>
            </a:r>
          </a:p>
          <a:p>
            <a:r>
              <a:rPr lang="en-US" dirty="0">
                <a:latin typeface="Times New Roman" panose="02020603050405020304" pitchFamily="18" charset="0"/>
                <a:cs typeface="Times New Roman" panose="02020603050405020304" pitchFamily="18" charset="0"/>
              </a:rPr>
              <a:t>Protected Rating: Same level for 20+ years</a:t>
            </a:r>
          </a:p>
          <a:p>
            <a:r>
              <a:rPr lang="en-US" dirty="0">
                <a:latin typeface="Times New Roman" panose="02020603050405020304" pitchFamily="18" charset="0"/>
                <a:cs typeface="Times New Roman" panose="02020603050405020304" pitchFamily="18" charset="0"/>
              </a:rPr>
              <a:t>Protected Benefit: Service connected for 10+ years</a:t>
            </a:r>
          </a:p>
          <a:p>
            <a:r>
              <a:rPr lang="en-US" dirty="0">
                <a:latin typeface="Times New Roman" panose="02020603050405020304" pitchFamily="18" charset="0"/>
                <a:cs typeface="Times New Roman" panose="02020603050405020304" pitchFamily="18" charset="0"/>
              </a:rPr>
              <a:t>Stabilized Rating: Same level for 5+ years</a:t>
            </a:r>
          </a:p>
          <a:p>
            <a:pPr marL="0" indent="0">
              <a:buNone/>
            </a:pPr>
            <a:r>
              <a:rPr lang="en-US" b="1" dirty="0">
                <a:latin typeface="Times New Roman" panose="02020603050405020304" pitchFamily="18" charset="0"/>
                <a:cs typeface="Times New Roman" panose="02020603050405020304" pitchFamily="18" charset="0"/>
              </a:rPr>
              <a:t>Type of Rating </a:t>
            </a:r>
          </a:p>
          <a:p>
            <a:r>
              <a:rPr lang="en-US" dirty="0">
                <a:latin typeface="Times New Roman" panose="02020603050405020304" pitchFamily="18" charset="0"/>
                <a:cs typeface="Times New Roman" panose="02020603050405020304" pitchFamily="18" charset="0"/>
              </a:rPr>
              <a:t>100% Ratings </a:t>
            </a:r>
          </a:p>
          <a:p>
            <a:r>
              <a:rPr lang="en-US" dirty="0">
                <a:latin typeface="Times New Roman" panose="02020603050405020304" pitchFamily="18" charset="0"/>
                <a:cs typeface="Times New Roman" panose="02020603050405020304" pitchFamily="18" charset="0"/>
              </a:rPr>
              <a:t>Reduction of Individual Unemployability</a:t>
            </a:r>
          </a:p>
          <a:p>
            <a:r>
              <a:rPr lang="en-US" dirty="0">
                <a:latin typeface="Times New Roman" panose="02020603050405020304" pitchFamily="18" charset="0"/>
                <a:cs typeface="Times New Roman" panose="02020603050405020304" pitchFamily="18" charset="0"/>
              </a:rPr>
              <a:t>Rating based on previous rating schedule </a:t>
            </a:r>
          </a:p>
          <a:p>
            <a:pPr marL="0" indent="0">
              <a:buNone/>
            </a:pPr>
            <a:r>
              <a:rPr lang="en-US" b="1" dirty="0">
                <a:latin typeface="Times New Roman" panose="02020603050405020304" pitchFamily="18" charset="0"/>
                <a:cs typeface="Times New Roman" panose="02020603050405020304" pitchFamily="18" charset="0"/>
              </a:rPr>
              <a:t>Unprotected Ratings</a:t>
            </a:r>
          </a:p>
          <a:p>
            <a:pPr marL="0" indent="0">
              <a:buNone/>
            </a:pPr>
            <a:endParaRPr lang="en-US" dirty="0">
              <a:latin typeface="Times New Roman" panose="02020603050405020304" pitchFamily="18" charset="0"/>
              <a:cs typeface="Times New Roman" panose="02020603050405020304" pitchFamily="18" charset="0"/>
            </a:endParaRPr>
          </a:p>
          <a:p>
            <a:pPr marL="0" indent="0">
              <a:buNone/>
            </a:pPr>
            <a:endParaRPr lang="en-US" dirty="0">
              <a:latin typeface="Times New Roman" panose="02020603050405020304" pitchFamily="18" charset="0"/>
              <a:cs typeface="Times New Roman" panose="02020603050405020304" pitchFamily="18" charset="0"/>
            </a:endParaRPr>
          </a:p>
          <a:p>
            <a:pPr marL="0" indent="0">
              <a:buNone/>
            </a:pPr>
            <a:endParaRPr lang="en-US" dirty="0">
              <a:latin typeface="Times New Roman" panose="02020603050405020304" pitchFamily="18" charset="0"/>
              <a:cs typeface="Times New Roman" panose="02020603050405020304" pitchFamily="18" charset="0"/>
            </a:endParaRPr>
          </a:p>
          <a:p>
            <a:pPr marL="0" indent="0">
              <a:buNone/>
            </a:pPr>
            <a:endParaRPr lang="en-US"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A52124A5-1B9B-4B07-834C-F8730363EEE2}" type="slidenum">
              <a:rPr lang="en-US" altLang="en-US" smtClean="0"/>
              <a:pPr/>
              <a:t>12</a:t>
            </a:fld>
            <a:endParaRPr lang="en-US" altLang="en-US"/>
          </a:p>
        </p:txBody>
      </p:sp>
      <p:sp>
        <p:nvSpPr>
          <p:cNvPr id="6" name="Title 1"/>
          <p:cNvSpPr>
            <a:spLocks noGrp="1"/>
          </p:cNvSpPr>
          <p:nvPr>
            <p:ph type="title"/>
          </p:nvPr>
        </p:nvSpPr>
        <p:spPr>
          <a:xfrm>
            <a:off x="89558" y="426634"/>
            <a:ext cx="8229600" cy="538749"/>
          </a:xfrm>
        </p:spPr>
        <p:txBody>
          <a:bodyPr>
            <a:normAutofit/>
          </a:bodyPr>
          <a:lstStyle/>
          <a:p>
            <a:r>
              <a:rPr lang="en-US" sz="2700" b="1" dirty="0">
                <a:latin typeface="Times New Roman" panose="02020603050405020304" pitchFamily="18" charset="0"/>
                <a:cs typeface="Times New Roman" panose="02020603050405020304" pitchFamily="18" charset="0"/>
              </a:rPr>
              <a:t>Criteria VA must show to Reduce Benefits</a:t>
            </a:r>
          </a:p>
        </p:txBody>
      </p:sp>
    </p:spTree>
    <p:extLst>
      <p:ext uri="{BB962C8B-B14F-4D97-AF65-F5344CB8AC3E}">
        <p14:creationId xmlns:p14="http://schemas.microsoft.com/office/powerpoint/2010/main" val="35333343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49156" y="1542643"/>
            <a:ext cx="10972800" cy="4530139"/>
          </a:xfrm>
        </p:spPr>
        <p:txBody>
          <a:bodyPr>
            <a:noAutofit/>
          </a:bodyPr>
          <a:lstStyle/>
          <a:p>
            <a:pPr marL="0" indent="0">
              <a:buNone/>
            </a:pPr>
            <a:r>
              <a:rPr lang="en-US" b="1" u="sng" dirty="0">
                <a:latin typeface="Times New Roman" panose="02020603050405020304" pitchFamily="18" charset="0"/>
                <a:cs typeface="Times New Roman" panose="02020603050405020304" pitchFamily="18" charset="0"/>
              </a:rPr>
              <a:t>Protected Rating</a:t>
            </a:r>
            <a:r>
              <a:rPr lang="en-US" dirty="0">
                <a:latin typeface="Times New Roman" panose="02020603050405020304" pitchFamily="18" charset="0"/>
                <a:cs typeface="Times New Roman" panose="02020603050405020304" pitchFamily="18" charset="0"/>
              </a:rPr>
              <a:t>: Same evaluation in effect 20 years	</a:t>
            </a:r>
          </a:p>
          <a:p>
            <a:r>
              <a:rPr lang="en-US" dirty="0">
                <a:latin typeface="Times New Roman" panose="02020603050405020304" pitchFamily="18" charset="0"/>
                <a:cs typeface="Times New Roman" panose="02020603050405020304" pitchFamily="18" charset="0"/>
              </a:rPr>
              <a:t>VA </a:t>
            </a:r>
            <a:r>
              <a:rPr lang="en-US" b="1" dirty="0">
                <a:solidFill>
                  <a:srgbClr val="FF0000"/>
                </a:solidFill>
                <a:latin typeface="Times New Roman" panose="02020603050405020304" pitchFamily="18" charset="0"/>
                <a:cs typeface="Times New Roman" panose="02020603050405020304" pitchFamily="18" charset="0"/>
              </a:rPr>
              <a:t>Cannot</a:t>
            </a:r>
            <a:r>
              <a:rPr lang="en-US" i="1"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reduce benefit after 20 years, unless beneficiary committed fraud 	</a:t>
            </a:r>
          </a:p>
          <a:p>
            <a:r>
              <a:rPr lang="en-US" dirty="0">
                <a:latin typeface="Times New Roman" panose="02020603050405020304" pitchFamily="18" charset="0"/>
                <a:cs typeface="Times New Roman" panose="02020603050405020304" pitchFamily="18" charset="0"/>
              </a:rPr>
              <a:t>Must continue rating even if original decision was clearly in error</a:t>
            </a:r>
            <a:endParaRPr lang="en-US" sz="2000"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Includes retroactive awards: If rating decision issued today issues back pay with an effective date of 20 years ago, now it’s a protected rating.</a:t>
            </a:r>
          </a:p>
          <a:p>
            <a:pPr marL="0" indent="0">
              <a:buNone/>
            </a:pPr>
            <a:endParaRPr lang="en-US" dirty="0">
              <a:latin typeface="Times New Roman" panose="02020603050405020304" pitchFamily="18" charset="0"/>
              <a:cs typeface="Times New Roman" panose="02020603050405020304" pitchFamily="18" charset="0"/>
            </a:endParaRPr>
          </a:p>
          <a:p>
            <a:pPr marL="0" indent="0">
              <a:buNone/>
            </a:pPr>
            <a:r>
              <a:rPr lang="en-US" dirty="0">
                <a:latin typeface="Times New Roman" panose="02020603050405020304" pitchFamily="18" charset="0"/>
                <a:cs typeface="Times New Roman" panose="02020603050405020304" pitchFamily="18" charset="0"/>
              </a:rPr>
              <a:t>Reference is </a:t>
            </a:r>
            <a:r>
              <a:rPr lang="en-US" b="1" dirty="0">
                <a:solidFill>
                  <a:schemeClr val="accent6">
                    <a:lumMod val="50000"/>
                  </a:schemeClr>
                </a:solidFill>
                <a:latin typeface="Times New Roman" panose="02020603050405020304" pitchFamily="18" charset="0"/>
                <a:cs typeface="Times New Roman" panose="02020603050405020304" pitchFamily="18" charset="0"/>
              </a:rPr>
              <a:t>38 CFR 3.951(b)</a:t>
            </a:r>
          </a:p>
          <a:p>
            <a:pPr marL="0" indent="0">
              <a:buNone/>
            </a:pPr>
            <a:endParaRPr lang="en-US" dirty="0">
              <a:latin typeface="Times New Roman" panose="02020603050405020304" pitchFamily="18" charset="0"/>
              <a:cs typeface="Times New Roman" panose="02020603050405020304" pitchFamily="18" charset="0"/>
            </a:endParaRPr>
          </a:p>
          <a:p>
            <a:pPr marL="0" indent="0">
              <a:buNone/>
            </a:pPr>
            <a:endParaRPr lang="en-US" dirty="0">
              <a:latin typeface="Times New Roman" panose="02020603050405020304" pitchFamily="18" charset="0"/>
              <a:cs typeface="Times New Roman" panose="02020603050405020304" pitchFamily="18" charset="0"/>
            </a:endParaRPr>
          </a:p>
          <a:p>
            <a:pPr marL="0" indent="0">
              <a:buNone/>
            </a:pPr>
            <a:endParaRPr lang="en-US"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A52124A5-1B9B-4B07-834C-F8730363EEE2}" type="slidenum">
              <a:rPr lang="en-US" altLang="en-US" smtClean="0"/>
              <a:pPr/>
              <a:t>13</a:t>
            </a:fld>
            <a:endParaRPr lang="en-US" altLang="en-US"/>
          </a:p>
        </p:txBody>
      </p:sp>
      <p:sp>
        <p:nvSpPr>
          <p:cNvPr id="6" name="Title 1"/>
          <p:cNvSpPr>
            <a:spLocks noGrp="1"/>
          </p:cNvSpPr>
          <p:nvPr>
            <p:ph type="title"/>
          </p:nvPr>
        </p:nvSpPr>
        <p:spPr>
          <a:xfrm>
            <a:off x="103108" y="426635"/>
            <a:ext cx="8229600" cy="538749"/>
          </a:xfrm>
        </p:spPr>
        <p:txBody>
          <a:bodyPr>
            <a:normAutofit/>
          </a:bodyPr>
          <a:lstStyle/>
          <a:p>
            <a:r>
              <a:rPr lang="en-US" sz="2700" b="1" dirty="0">
                <a:latin typeface="Times New Roman" panose="02020603050405020304" pitchFamily="18" charset="0"/>
                <a:cs typeface="Times New Roman" panose="02020603050405020304" pitchFamily="18" charset="0"/>
              </a:rPr>
              <a:t>Criteria VA must show to Reduce Benefits</a:t>
            </a:r>
          </a:p>
        </p:txBody>
      </p:sp>
    </p:spTree>
    <p:extLst>
      <p:ext uri="{BB962C8B-B14F-4D97-AF65-F5344CB8AC3E}">
        <p14:creationId xmlns:p14="http://schemas.microsoft.com/office/powerpoint/2010/main" val="10314351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41437" y="1526175"/>
            <a:ext cx="10902462" cy="4502003"/>
          </a:xfrm>
        </p:spPr>
        <p:txBody>
          <a:bodyPr>
            <a:noAutofit/>
          </a:bodyPr>
          <a:lstStyle/>
          <a:p>
            <a:pPr marL="0" indent="0">
              <a:buNone/>
            </a:pPr>
            <a:r>
              <a:rPr lang="en-US" b="1" u="sng" dirty="0">
                <a:latin typeface="Times New Roman" panose="02020603050405020304" pitchFamily="18" charset="0"/>
                <a:cs typeface="Times New Roman" panose="02020603050405020304" pitchFamily="18" charset="0"/>
              </a:rPr>
              <a:t>Protected Benefit</a:t>
            </a:r>
            <a:r>
              <a:rPr lang="en-US" dirty="0">
                <a:latin typeface="Times New Roman" panose="02020603050405020304" pitchFamily="18" charset="0"/>
                <a:cs typeface="Times New Roman" panose="02020603050405020304" pitchFamily="18" charset="0"/>
              </a:rPr>
              <a:t>: Service connection in effect 10 years</a:t>
            </a:r>
          </a:p>
          <a:p>
            <a:r>
              <a:rPr lang="en-US" dirty="0">
                <a:latin typeface="Times New Roman" panose="02020603050405020304" pitchFamily="18" charset="0"/>
                <a:cs typeface="Times New Roman" panose="02020603050405020304" pitchFamily="18" charset="0"/>
              </a:rPr>
              <a:t>VA </a:t>
            </a:r>
            <a:r>
              <a:rPr lang="en-US" b="1" dirty="0">
                <a:solidFill>
                  <a:srgbClr val="FF0000"/>
                </a:solidFill>
                <a:latin typeface="Times New Roman" panose="02020603050405020304" pitchFamily="18" charset="0"/>
                <a:cs typeface="Times New Roman" panose="02020603050405020304" pitchFamily="18" charset="0"/>
              </a:rPr>
              <a:t>Cannot</a:t>
            </a:r>
            <a:r>
              <a:rPr lang="en-US" i="1"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sever Service connected Compensation or Service Connected DIC benefits after 10 years</a:t>
            </a:r>
          </a:p>
          <a:p>
            <a:r>
              <a:rPr lang="en-US" dirty="0">
                <a:latin typeface="Times New Roman" panose="02020603050405020304" pitchFamily="18" charset="0"/>
                <a:cs typeface="Times New Roman" panose="02020603050405020304" pitchFamily="18" charset="0"/>
              </a:rPr>
              <a:t>Must continue rating even if original decision was clearly in error</a:t>
            </a:r>
            <a:endParaRPr lang="en-US" sz="2000"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While benefit cannot be taken away, it can still be reduced until you have had the rating for 20 years</a:t>
            </a:r>
          </a:p>
          <a:p>
            <a:pPr marL="0" indent="0">
              <a:buNone/>
            </a:pPr>
            <a:endParaRPr lang="en-US" dirty="0">
              <a:latin typeface="Times New Roman" panose="02020603050405020304" pitchFamily="18" charset="0"/>
              <a:cs typeface="Times New Roman" panose="02020603050405020304" pitchFamily="18" charset="0"/>
            </a:endParaRPr>
          </a:p>
          <a:p>
            <a:pPr marL="0" indent="0">
              <a:buNone/>
            </a:pPr>
            <a:r>
              <a:rPr lang="en-US" dirty="0">
                <a:latin typeface="Times New Roman" panose="02020603050405020304" pitchFamily="18" charset="0"/>
                <a:cs typeface="Times New Roman" panose="02020603050405020304" pitchFamily="18" charset="0"/>
              </a:rPr>
              <a:t>Reference is </a:t>
            </a:r>
            <a:r>
              <a:rPr lang="en-US" b="1" dirty="0">
                <a:solidFill>
                  <a:schemeClr val="accent6">
                    <a:lumMod val="50000"/>
                  </a:schemeClr>
                </a:solidFill>
                <a:latin typeface="Times New Roman" panose="02020603050405020304" pitchFamily="18" charset="0"/>
                <a:cs typeface="Times New Roman" panose="02020603050405020304" pitchFamily="18" charset="0"/>
                <a:hlinkClick r:id="rId3">
                  <a:extLst>
                    <a:ext uri="{A12FA001-AC4F-418D-AE19-62706E023703}">
                      <ahyp:hlinkClr xmlns:ahyp="http://schemas.microsoft.com/office/drawing/2018/hyperlinkcolor" val="tx"/>
                    </a:ext>
                  </a:extLst>
                </a:hlinkClick>
              </a:rPr>
              <a:t>38 CFR 3.957</a:t>
            </a:r>
            <a:endParaRPr lang="en-US" b="1" dirty="0">
              <a:solidFill>
                <a:schemeClr val="accent6">
                  <a:lumMod val="50000"/>
                </a:schemeClr>
              </a:solidFill>
              <a:latin typeface="Times New Roman" panose="02020603050405020304" pitchFamily="18" charset="0"/>
              <a:cs typeface="Times New Roman" panose="02020603050405020304" pitchFamily="18" charset="0"/>
            </a:endParaRPr>
          </a:p>
          <a:p>
            <a:pPr marL="0" indent="0">
              <a:buNone/>
            </a:pPr>
            <a:endParaRPr lang="en-US" dirty="0">
              <a:latin typeface="Times New Roman" panose="02020603050405020304" pitchFamily="18" charset="0"/>
              <a:cs typeface="Times New Roman" panose="02020603050405020304" pitchFamily="18" charset="0"/>
            </a:endParaRPr>
          </a:p>
          <a:p>
            <a:pPr marL="0" indent="0">
              <a:buNone/>
            </a:pPr>
            <a:endParaRPr lang="en-US" dirty="0">
              <a:latin typeface="Times New Roman" panose="02020603050405020304" pitchFamily="18" charset="0"/>
              <a:cs typeface="Times New Roman" panose="02020603050405020304" pitchFamily="18" charset="0"/>
            </a:endParaRPr>
          </a:p>
          <a:p>
            <a:pPr marL="0" indent="0">
              <a:buNone/>
            </a:pPr>
            <a:endParaRPr lang="en-US"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A52124A5-1B9B-4B07-834C-F8730363EEE2}" type="slidenum">
              <a:rPr lang="en-US" altLang="en-US" smtClean="0"/>
              <a:pPr/>
              <a:t>14</a:t>
            </a:fld>
            <a:endParaRPr lang="en-US" altLang="en-US"/>
          </a:p>
        </p:txBody>
      </p:sp>
      <p:sp>
        <p:nvSpPr>
          <p:cNvPr id="6" name="Title 1"/>
          <p:cNvSpPr>
            <a:spLocks noGrp="1"/>
          </p:cNvSpPr>
          <p:nvPr>
            <p:ph type="title"/>
          </p:nvPr>
        </p:nvSpPr>
        <p:spPr>
          <a:xfrm>
            <a:off x="95388" y="426635"/>
            <a:ext cx="8229600" cy="538749"/>
          </a:xfrm>
        </p:spPr>
        <p:txBody>
          <a:bodyPr>
            <a:normAutofit/>
          </a:bodyPr>
          <a:lstStyle/>
          <a:p>
            <a:r>
              <a:rPr lang="en-US" sz="2700" b="1" dirty="0">
                <a:latin typeface="Times New Roman" panose="02020603050405020304" pitchFamily="18" charset="0"/>
                <a:cs typeface="Times New Roman" panose="02020603050405020304" pitchFamily="18" charset="0"/>
              </a:rPr>
              <a:t>Criteria VA must show to Reduce Benefits</a:t>
            </a:r>
          </a:p>
        </p:txBody>
      </p:sp>
    </p:spTree>
    <p:extLst>
      <p:ext uri="{BB962C8B-B14F-4D97-AF65-F5344CB8AC3E}">
        <p14:creationId xmlns:p14="http://schemas.microsoft.com/office/powerpoint/2010/main" val="20661393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54988" y="1537326"/>
            <a:ext cx="10916529" cy="4502003"/>
          </a:xfrm>
        </p:spPr>
        <p:txBody>
          <a:bodyPr>
            <a:noAutofit/>
          </a:bodyPr>
          <a:lstStyle/>
          <a:p>
            <a:pPr marL="0" indent="0">
              <a:buNone/>
            </a:pPr>
            <a:r>
              <a:rPr lang="en-US" b="1" u="sng" dirty="0">
                <a:latin typeface="Times New Roman" panose="02020603050405020304" pitchFamily="18" charset="0"/>
                <a:cs typeface="Times New Roman" panose="02020603050405020304" pitchFamily="18" charset="0"/>
              </a:rPr>
              <a:t>Stabilized Rating</a:t>
            </a:r>
            <a:r>
              <a:rPr lang="en-US" dirty="0">
                <a:latin typeface="Times New Roman" panose="02020603050405020304" pitchFamily="18" charset="0"/>
                <a:cs typeface="Times New Roman" panose="02020603050405020304" pitchFamily="18" charset="0"/>
              </a:rPr>
              <a:t>: Rating in effect for 5 years</a:t>
            </a:r>
          </a:p>
          <a:p>
            <a:r>
              <a:rPr lang="en-US" dirty="0">
                <a:latin typeface="Times New Roman" panose="02020603050405020304" pitchFamily="18" charset="0"/>
                <a:cs typeface="Times New Roman" panose="02020603050405020304" pitchFamily="18" charset="0"/>
              </a:rPr>
              <a:t>VA must ensure four criteria are met if reducing a rating after it has been in effect for 5 years</a:t>
            </a:r>
          </a:p>
          <a:p>
            <a:r>
              <a:rPr lang="en-US" dirty="0">
                <a:latin typeface="Times New Roman" panose="02020603050405020304" pitchFamily="18" charset="0"/>
                <a:cs typeface="Times New Roman" panose="02020603050405020304" pitchFamily="18" charset="0"/>
              </a:rPr>
              <a:t>Must continue rating if all four criteria are not met. However, this is frequently where VA gets it wrong because they say the criteria are met when they are not. Notice with protected ratings and protected benefits, there is no possibility of reduction.</a:t>
            </a:r>
            <a:endParaRPr lang="en-US" sz="2000"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pPr marL="0" indent="0">
              <a:buNone/>
            </a:pPr>
            <a:r>
              <a:rPr lang="en-US" dirty="0">
                <a:latin typeface="Times New Roman" panose="02020603050405020304" pitchFamily="18" charset="0"/>
                <a:cs typeface="Times New Roman" panose="02020603050405020304" pitchFamily="18" charset="0"/>
              </a:rPr>
              <a:t>Reference is </a:t>
            </a:r>
            <a:r>
              <a:rPr lang="en-US" b="1" dirty="0">
                <a:solidFill>
                  <a:schemeClr val="accent6">
                    <a:lumMod val="50000"/>
                  </a:schemeClr>
                </a:solidFill>
                <a:latin typeface="Times New Roman" panose="02020603050405020304" pitchFamily="18" charset="0"/>
                <a:cs typeface="Times New Roman" panose="02020603050405020304" pitchFamily="18" charset="0"/>
              </a:rPr>
              <a:t>38 CFR 3.344</a:t>
            </a:r>
          </a:p>
          <a:p>
            <a:pPr marL="0" indent="0">
              <a:buNone/>
            </a:pPr>
            <a:endParaRPr lang="en-US" dirty="0">
              <a:latin typeface="Times New Roman" panose="02020603050405020304" pitchFamily="18" charset="0"/>
              <a:cs typeface="Times New Roman" panose="02020603050405020304" pitchFamily="18" charset="0"/>
            </a:endParaRPr>
          </a:p>
          <a:p>
            <a:pPr marL="0" indent="0">
              <a:buNone/>
            </a:pPr>
            <a:endParaRPr lang="en-US" dirty="0">
              <a:latin typeface="Times New Roman" panose="02020603050405020304" pitchFamily="18" charset="0"/>
              <a:cs typeface="Times New Roman" panose="02020603050405020304" pitchFamily="18" charset="0"/>
            </a:endParaRPr>
          </a:p>
          <a:p>
            <a:pPr marL="0" indent="0">
              <a:buNone/>
            </a:pPr>
            <a:endParaRPr lang="en-US"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A52124A5-1B9B-4B07-834C-F8730363EEE2}" type="slidenum">
              <a:rPr lang="en-US" altLang="en-US" smtClean="0"/>
              <a:pPr/>
              <a:t>15</a:t>
            </a:fld>
            <a:endParaRPr lang="en-US" altLang="en-US"/>
          </a:p>
        </p:txBody>
      </p:sp>
      <p:sp>
        <p:nvSpPr>
          <p:cNvPr id="6" name="Title 1"/>
          <p:cNvSpPr>
            <a:spLocks noGrp="1"/>
          </p:cNvSpPr>
          <p:nvPr>
            <p:ph type="title"/>
          </p:nvPr>
        </p:nvSpPr>
        <p:spPr>
          <a:xfrm>
            <a:off x="86637" y="426635"/>
            <a:ext cx="8229600" cy="538749"/>
          </a:xfrm>
        </p:spPr>
        <p:txBody>
          <a:bodyPr>
            <a:normAutofit/>
          </a:bodyPr>
          <a:lstStyle/>
          <a:p>
            <a:r>
              <a:rPr lang="en-US" sz="2700" b="1" dirty="0">
                <a:latin typeface="Times New Roman" panose="02020603050405020304" pitchFamily="18" charset="0"/>
                <a:cs typeface="Times New Roman" panose="02020603050405020304" pitchFamily="18" charset="0"/>
              </a:rPr>
              <a:t>Criteria VA must show to Reduce Benefits</a:t>
            </a:r>
          </a:p>
        </p:txBody>
      </p:sp>
    </p:spTree>
    <p:extLst>
      <p:ext uri="{BB962C8B-B14F-4D97-AF65-F5344CB8AC3E}">
        <p14:creationId xmlns:p14="http://schemas.microsoft.com/office/powerpoint/2010/main" val="30870288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57905" y="1520341"/>
            <a:ext cx="10846191" cy="4530139"/>
          </a:xfrm>
        </p:spPr>
        <p:txBody>
          <a:bodyPr>
            <a:noAutofit/>
          </a:bodyPr>
          <a:lstStyle/>
          <a:p>
            <a:pPr marL="0" indent="0">
              <a:buNone/>
            </a:pPr>
            <a:r>
              <a:rPr lang="en-US" b="1" u="sng" dirty="0">
                <a:latin typeface="Times New Roman" panose="02020603050405020304" pitchFamily="18" charset="0"/>
                <a:cs typeface="Times New Roman" panose="02020603050405020304" pitchFamily="18" charset="0"/>
              </a:rPr>
              <a:t>Stabilized Rating: 4 criteria VA must show to reduce</a:t>
            </a:r>
            <a:endParaRPr lang="en-US" sz="2000"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pPr marL="514350" indent="-514350">
              <a:buAutoNum type="arabicPeriod"/>
            </a:pPr>
            <a:r>
              <a:rPr lang="en-US" dirty="0">
                <a:latin typeface="Times New Roman" panose="02020603050405020304" pitchFamily="18" charset="0"/>
                <a:cs typeface="Times New Roman" panose="02020603050405020304" pitchFamily="18" charset="0"/>
              </a:rPr>
              <a:t>Sustained improvement in the disability</a:t>
            </a:r>
          </a:p>
          <a:p>
            <a:pPr marL="514350" indent="-514350">
              <a:buAutoNum type="arabicPeriod"/>
            </a:pPr>
            <a:r>
              <a:rPr lang="en-US" dirty="0">
                <a:latin typeface="Times New Roman" panose="02020603050405020304" pitchFamily="18" charset="0"/>
                <a:cs typeface="Times New Roman" panose="02020603050405020304" pitchFamily="18" charset="0"/>
              </a:rPr>
              <a:t>Medical history of the disability considered</a:t>
            </a:r>
          </a:p>
          <a:p>
            <a:pPr marL="514350" indent="-514350">
              <a:buAutoNum type="arabicPeriod"/>
            </a:pPr>
            <a:r>
              <a:rPr lang="en-US" dirty="0">
                <a:latin typeface="Times New Roman" panose="02020603050405020304" pitchFamily="18" charset="0"/>
                <a:cs typeface="Times New Roman" panose="02020603050405020304" pitchFamily="18" charset="0"/>
              </a:rPr>
              <a:t>Exam used to reduce rating must be at least as full and complete as exam used to grant rating</a:t>
            </a:r>
          </a:p>
          <a:p>
            <a:pPr marL="514350" indent="-514350">
              <a:buAutoNum type="arabicPeriod"/>
            </a:pPr>
            <a:r>
              <a:rPr lang="en-US" dirty="0">
                <a:latin typeface="Times New Roman" panose="02020603050405020304" pitchFamily="18" charset="0"/>
                <a:cs typeface="Times New Roman" panose="02020603050405020304" pitchFamily="18" charset="0"/>
              </a:rPr>
              <a:t>Evidence makes it reasonably certain that improvement will be maintained under ordinary conditions of life</a:t>
            </a:r>
          </a:p>
          <a:p>
            <a:pPr marL="0" indent="0">
              <a:buNone/>
            </a:pPr>
            <a:endParaRPr lang="en-US" dirty="0">
              <a:latin typeface="Times New Roman" panose="02020603050405020304" pitchFamily="18" charset="0"/>
              <a:cs typeface="Times New Roman" panose="02020603050405020304" pitchFamily="18" charset="0"/>
            </a:endParaRPr>
          </a:p>
          <a:p>
            <a:pPr marL="0" indent="0">
              <a:buNone/>
            </a:pPr>
            <a:endParaRPr lang="en-US"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A52124A5-1B9B-4B07-834C-F8730363EEE2}" type="slidenum">
              <a:rPr lang="en-US" altLang="en-US" smtClean="0"/>
              <a:pPr/>
              <a:t>16</a:t>
            </a:fld>
            <a:endParaRPr lang="en-US" altLang="en-US"/>
          </a:p>
        </p:txBody>
      </p:sp>
      <p:sp>
        <p:nvSpPr>
          <p:cNvPr id="6" name="Title 1"/>
          <p:cNvSpPr>
            <a:spLocks noGrp="1"/>
          </p:cNvSpPr>
          <p:nvPr>
            <p:ph type="title"/>
          </p:nvPr>
        </p:nvSpPr>
        <p:spPr>
          <a:xfrm>
            <a:off x="111857" y="426635"/>
            <a:ext cx="8229600" cy="538749"/>
          </a:xfrm>
        </p:spPr>
        <p:txBody>
          <a:bodyPr>
            <a:normAutofit/>
          </a:bodyPr>
          <a:lstStyle/>
          <a:p>
            <a:r>
              <a:rPr lang="en-US" sz="2700" b="1" dirty="0">
                <a:latin typeface="Times New Roman" panose="02020603050405020304" pitchFamily="18" charset="0"/>
                <a:cs typeface="Times New Roman" panose="02020603050405020304" pitchFamily="18" charset="0"/>
              </a:rPr>
              <a:t>Criteria VA must show to Reduce Benefits</a:t>
            </a:r>
          </a:p>
        </p:txBody>
      </p:sp>
    </p:spTree>
    <p:extLst>
      <p:ext uri="{BB962C8B-B14F-4D97-AF65-F5344CB8AC3E}">
        <p14:creationId xmlns:p14="http://schemas.microsoft.com/office/powerpoint/2010/main" val="22422611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8005" y="1529092"/>
            <a:ext cx="10930597" cy="4487936"/>
          </a:xfrm>
        </p:spPr>
        <p:txBody>
          <a:bodyPr>
            <a:noAutofit/>
          </a:bodyPr>
          <a:lstStyle/>
          <a:p>
            <a:pPr marL="0" indent="0">
              <a:buNone/>
            </a:pPr>
            <a:r>
              <a:rPr lang="en-US" b="1" u="sng" dirty="0">
                <a:latin typeface="Times New Roman" panose="02020603050405020304" pitchFamily="18" charset="0"/>
                <a:cs typeface="Times New Roman" panose="02020603050405020304" pitchFamily="18" charset="0"/>
              </a:rPr>
              <a:t>Example: Do you think this is proper reduction of stabilized rating?</a:t>
            </a:r>
            <a:endParaRPr lang="en-US" dirty="0">
              <a:latin typeface="Times New Roman" panose="02020603050405020304" pitchFamily="18" charset="0"/>
              <a:cs typeface="Times New Roman" panose="02020603050405020304" pitchFamily="18" charset="0"/>
            </a:endParaRPr>
          </a:p>
          <a:p>
            <a:pPr marL="0" indent="0">
              <a:buNone/>
            </a:pPr>
            <a:r>
              <a:rPr lang="en-US" dirty="0">
                <a:latin typeface="Times New Roman" panose="02020603050405020304" pitchFamily="18" charset="0"/>
                <a:cs typeface="Times New Roman" panose="02020603050405020304" pitchFamily="18" charset="0"/>
              </a:rPr>
              <a:t>VA examiner tests veteran’s range of motion, with repetitions and states the veteran’s range of motion of the spine has improved and no longer causes pain on motion. The veteran has returned to work one week ago after convalescent leave for spinal surgery. </a:t>
            </a:r>
          </a:p>
          <a:p>
            <a:pPr marL="0" indent="0">
              <a:buNone/>
            </a:pPr>
            <a:r>
              <a:rPr lang="en-US" dirty="0">
                <a:latin typeface="Times New Roman" panose="02020603050405020304" pitchFamily="18" charset="0"/>
                <a:cs typeface="Times New Roman" panose="02020603050405020304" pitchFamily="18" charset="0"/>
              </a:rPr>
              <a:t>VA proposes to reduce rating from 20% to 0%.</a:t>
            </a:r>
          </a:p>
          <a:p>
            <a:pPr marL="0" indent="0">
              <a:buNone/>
            </a:pPr>
            <a:endParaRPr lang="en-US" dirty="0">
              <a:latin typeface="Times New Roman" panose="02020603050405020304" pitchFamily="18" charset="0"/>
              <a:cs typeface="Times New Roman" panose="02020603050405020304" pitchFamily="18" charset="0"/>
            </a:endParaRPr>
          </a:p>
          <a:p>
            <a:pPr marL="0" indent="0">
              <a:buNone/>
            </a:pPr>
            <a:r>
              <a:rPr lang="en-US" dirty="0">
                <a:latin typeface="Times New Roman" panose="02020603050405020304" pitchFamily="18" charset="0"/>
                <a:cs typeface="Times New Roman" panose="02020603050405020304" pitchFamily="18" charset="0"/>
              </a:rPr>
              <a:t>Have the four criteria been met? Why or why not?</a:t>
            </a:r>
          </a:p>
          <a:p>
            <a:pPr marL="0" indent="0">
              <a:buNone/>
            </a:pPr>
            <a:endParaRPr lang="en-US"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A52124A5-1B9B-4B07-834C-F8730363EEE2}" type="slidenum">
              <a:rPr lang="en-US" altLang="en-US" smtClean="0"/>
              <a:pPr/>
              <a:t>17</a:t>
            </a:fld>
            <a:endParaRPr lang="en-US" altLang="en-US"/>
          </a:p>
        </p:txBody>
      </p:sp>
      <p:sp>
        <p:nvSpPr>
          <p:cNvPr id="6" name="Title 1"/>
          <p:cNvSpPr>
            <a:spLocks noGrp="1"/>
          </p:cNvSpPr>
          <p:nvPr>
            <p:ph type="title"/>
          </p:nvPr>
        </p:nvSpPr>
        <p:spPr>
          <a:xfrm>
            <a:off x="114259" y="426634"/>
            <a:ext cx="8229600" cy="538749"/>
          </a:xfrm>
        </p:spPr>
        <p:txBody>
          <a:bodyPr>
            <a:normAutofit/>
          </a:bodyPr>
          <a:lstStyle/>
          <a:p>
            <a:r>
              <a:rPr lang="en-US" sz="2700" b="1" dirty="0">
                <a:latin typeface="Times New Roman" panose="02020603050405020304" pitchFamily="18" charset="0"/>
                <a:cs typeface="Times New Roman" panose="02020603050405020304" pitchFamily="18" charset="0"/>
              </a:rPr>
              <a:t>Criteria VA must show to Reduce Benefits</a:t>
            </a:r>
          </a:p>
        </p:txBody>
      </p:sp>
    </p:spTree>
    <p:extLst>
      <p:ext uri="{BB962C8B-B14F-4D97-AF65-F5344CB8AC3E}">
        <p14:creationId xmlns:p14="http://schemas.microsoft.com/office/powerpoint/2010/main" val="9586562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0285" y="1520341"/>
            <a:ext cx="10874326" cy="4530139"/>
          </a:xfrm>
        </p:spPr>
        <p:txBody>
          <a:bodyPr>
            <a:noAutofit/>
          </a:bodyPr>
          <a:lstStyle/>
          <a:p>
            <a:pPr marL="0" indent="0">
              <a:buNone/>
            </a:pPr>
            <a:r>
              <a:rPr lang="en-US" b="1" u="sng" dirty="0">
                <a:latin typeface="Times New Roman" panose="02020603050405020304" pitchFamily="18" charset="0"/>
                <a:cs typeface="Times New Roman" panose="02020603050405020304" pitchFamily="18" charset="0"/>
              </a:rPr>
              <a:t>Reductions of 100% Ratings</a:t>
            </a:r>
            <a:endParaRPr lang="en-US" dirty="0">
              <a:latin typeface="Times New Roman" panose="02020603050405020304" pitchFamily="18" charset="0"/>
              <a:cs typeface="Times New Roman" panose="02020603050405020304" pitchFamily="18" charset="0"/>
            </a:endParaRPr>
          </a:p>
          <a:p>
            <a:pPr marL="0" indent="0">
              <a:buNone/>
            </a:pPr>
            <a:r>
              <a:rPr lang="en-US" dirty="0">
                <a:latin typeface="Times New Roman" panose="02020603050405020304" pitchFamily="18" charset="0"/>
                <a:cs typeface="Times New Roman" panose="02020603050405020304" pitchFamily="18" charset="0"/>
              </a:rPr>
              <a:t>If a veteran has a schedular 100% rating, the issue is NOT whether the veteran continues to meet the 100% rating</a:t>
            </a:r>
          </a:p>
          <a:p>
            <a:pPr marL="0" indent="0">
              <a:buNone/>
            </a:pPr>
            <a:r>
              <a:rPr lang="en-US" dirty="0">
                <a:latin typeface="Times New Roman" panose="02020603050405020304" pitchFamily="18" charset="0"/>
                <a:cs typeface="Times New Roman" panose="02020603050405020304" pitchFamily="18" charset="0"/>
              </a:rPr>
              <a:t>To reduce a 100% rating, VA must show:</a:t>
            </a:r>
          </a:p>
          <a:p>
            <a:r>
              <a:rPr lang="en-US" sz="2400" dirty="0">
                <a:latin typeface="Times New Roman" panose="02020603050405020304" pitchFamily="18" charset="0"/>
                <a:cs typeface="Times New Roman" panose="02020603050405020304" pitchFamily="18" charset="0"/>
              </a:rPr>
              <a:t>Material improvement AND</a:t>
            </a:r>
          </a:p>
          <a:p>
            <a:r>
              <a:rPr lang="en-US" sz="2400" dirty="0">
                <a:latin typeface="Times New Roman" panose="02020603050405020304" pitchFamily="18" charset="0"/>
                <a:cs typeface="Times New Roman" panose="02020603050405020304" pitchFamily="18" charset="0"/>
              </a:rPr>
              <a:t>Improvement attained under ordinary conditions of life</a:t>
            </a:r>
          </a:p>
          <a:p>
            <a:pPr marL="0" indent="0">
              <a:buNone/>
            </a:pPr>
            <a:endParaRPr lang="en-US" dirty="0">
              <a:latin typeface="Times New Roman" panose="02020603050405020304" pitchFamily="18" charset="0"/>
              <a:cs typeface="Times New Roman" panose="02020603050405020304" pitchFamily="18" charset="0"/>
            </a:endParaRPr>
          </a:p>
          <a:p>
            <a:pPr marL="0" indent="0">
              <a:buNone/>
            </a:pPr>
            <a:r>
              <a:rPr lang="en-US" dirty="0">
                <a:latin typeface="Times New Roman" panose="02020603050405020304" pitchFamily="18" charset="0"/>
                <a:cs typeface="Times New Roman" panose="02020603050405020304" pitchFamily="18" charset="0"/>
              </a:rPr>
              <a:t>Does not apply to temporary 100% ratings for active cancer, prosthetic implants, etc. - have their own criteria under </a:t>
            </a:r>
            <a:r>
              <a:rPr lang="en-US" b="1" dirty="0">
                <a:solidFill>
                  <a:schemeClr val="accent6">
                    <a:lumMod val="50000"/>
                  </a:schemeClr>
                </a:solidFill>
                <a:latin typeface="Times New Roman" panose="02020603050405020304" pitchFamily="18" charset="0"/>
                <a:cs typeface="Times New Roman" panose="02020603050405020304" pitchFamily="18" charset="0"/>
              </a:rPr>
              <a:t>38 CFR 3.105</a:t>
            </a:r>
            <a:r>
              <a:rPr lang="en-US" dirty="0">
                <a:latin typeface="Times New Roman" panose="02020603050405020304" pitchFamily="18" charset="0"/>
                <a:cs typeface="Times New Roman" panose="02020603050405020304" pitchFamily="18" charset="0"/>
              </a:rPr>
              <a:t>.</a:t>
            </a:r>
          </a:p>
          <a:p>
            <a:pPr marL="0" indent="0">
              <a:buNone/>
            </a:pPr>
            <a:endParaRPr lang="en-US"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A52124A5-1B9B-4B07-834C-F8730363EEE2}" type="slidenum">
              <a:rPr lang="en-US" altLang="en-US" smtClean="0"/>
              <a:pPr/>
              <a:t>18</a:t>
            </a:fld>
            <a:endParaRPr lang="en-US" altLang="en-US"/>
          </a:p>
        </p:txBody>
      </p:sp>
      <p:sp>
        <p:nvSpPr>
          <p:cNvPr id="6" name="Title 1"/>
          <p:cNvSpPr>
            <a:spLocks noGrp="1"/>
          </p:cNvSpPr>
          <p:nvPr>
            <p:ph type="title"/>
          </p:nvPr>
        </p:nvSpPr>
        <p:spPr>
          <a:xfrm>
            <a:off x="84238" y="426635"/>
            <a:ext cx="8229600" cy="538749"/>
          </a:xfrm>
        </p:spPr>
        <p:txBody>
          <a:bodyPr>
            <a:normAutofit/>
          </a:bodyPr>
          <a:lstStyle/>
          <a:p>
            <a:r>
              <a:rPr lang="en-US" sz="2700" b="1" dirty="0">
                <a:latin typeface="Times New Roman" panose="02020603050405020304" pitchFamily="18" charset="0"/>
                <a:cs typeface="Times New Roman" panose="02020603050405020304" pitchFamily="18" charset="0"/>
              </a:rPr>
              <a:t>Criteria VA must show to Reduce Benefits</a:t>
            </a:r>
          </a:p>
        </p:txBody>
      </p:sp>
    </p:spTree>
    <p:extLst>
      <p:ext uri="{BB962C8B-B14F-4D97-AF65-F5344CB8AC3E}">
        <p14:creationId xmlns:p14="http://schemas.microsoft.com/office/powerpoint/2010/main" val="3011166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52588" y="1531492"/>
            <a:ext cx="10902462" cy="4530139"/>
          </a:xfrm>
        </p:spPr>
        <p:txBody>
          <a:bodyPr>
            <a:noAutofit/>
          </a:bodyPr>
          <a:lstStyle/>
          <a:p>
            <a:pPr marL="0" indent="0">
              <a:buNone/>
            </a:pPr>
            <a:r>
              <a:rPr lang="en-US" b="1" u="sng" dirty="0">
                <a:latin typeface="Times New Roman" panose="02020603050405020304" pitchFamily="18" charset="0"/>
                <a:cs typeface="Times New Roman" panose="02020603050405020304" pitchFamily="18" charset="0"/>
              </a:rPr>
              <a:t>Reductions of Individual Unemployability</a:t>
            </a:r>
            <a:endParaRPr lang="en-US" dirty="0">
              <a:latin typeface="Times New Roman" panose="02020603050405020304" pitchFamily="18" charset="0"/>
              <a:cs typeface="Times New Roman" panose="02020603050405020304" pitchFamily="18" charset="0"/>
            </a:endParaRPr>
          </a:p>
          <a:p>
            <a:pPr marL="0" indent="0">
              <a:buNone/>
            </a:pPr>
            <a:r>
              <a:rPr lang="en-US" dirty="0">
                <a:latin typeface="Times New Roman" panose="02020603050405020304" pitchFamily="18" charset="0"/>
                <a:cs typeface="Times New Roman" panose="02020603050405020304" pitchFamily="18" charset="0"/>
              </a:rPr>
              <a:t>If VA proposes to remove unemployability, VA must meet criteria under </a:t>
            </a:r>
            <a:r>
              <a:rPr lang="en-US" b="1" dirty="0">
                <a:solidFill>
                  <a:schemeClr val="accent6">
                    <a:lumMod val="50000"/>
                  </a:schemeClr>
                </a:solidFill>
                <a:latin typeface="Times New Roman" panose="02020603050405020304" pitchFamily="18" charset="0"/>
                <a:cs typeface="Times New Roman" panose="02020603050405020304" pitchFamily="18" charset="0"/>
              </a:rPr>
              <a:t>38 CFR 3.343(c):</a:t>
            </a:r>
          </a:p>
          <a:p>
            <a:r>
              <a:rPr lang="en-US" dirty="0">
                <a:latin typeface="Times New Roman" panose="02020603050405020304" pitchFamily="18" charset="0"/>
                <a:cs typeface="Times New Roman" panose="02020603050405020304" pitchFamily="18" charset="0"/>
              </a:rPr>
              <a:t>Clear and convincing evidence that veteran is capable of actual employability</a:t>
            </a:r>
          </a:p>
          <a:p>
            <a:pPr marL="0" indent="0">
              <a:buNone/>
            </a:pPr>
            <a:r>
              <a:rPr lang="en-US" dirty="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Such as work records, income matching</a:t>
            </a:r>
          </a:p>
          <a:p>
            <a:pPr marL="0" indent="0">
              <a:buNone/>
            </a:pPr>
            <a:r>
              <a:rPr lang="en-US" dirty="0">
                <a:latin typeface="Times New Roman" panose="02020603050405020304" pitchFamily="18" charset="0"/>
                <a:cs typeface="Times New Roman" panose="02020603050405020304" pitchFamily="18" charset="0"/>
              </a:rPr>
              <a:t>If veteran participating in VA vocational rehab or compensated work therapy, that participation </a:t>
            </a:r>
            <a:r>
              <a:rPr lang="en-US" b="1" dirty="0">
                <a:solidFill>
                  <a:srgbClr val="FF0000"/>
                </a:solidFill>
                <a:latin typeface="Times New Roman" panose="02020603050405020304" pitchFamily="18" charset="0"/>
                <a:cs typeface="Times New Roman" panose="02020603050405020304" pitchFamily="18" charset="0"/>
              </a:rPr>
              <a:t>SHALL NOT </a:t>
            </a:r>
            <a:r>
              <a:rPr lang="en-US" dirty="0">
                <a:latin typeface="Times New Roman" panose="02020603050405020304" pitchFamily="18" charset="0"/>
                <a:cs typeface="Times New Roman" panose="02020603050405020304" pitchFamily="18" charset="0"/>
              </a:rPr>
              <a:t>be considered evidence of employability </a:t>
            </a:r>
          </a:p>
          <a:p>
            <a:pPr marL="0" indent="0">
              <a:buNone/>
            </a:pPr>
            <a:endParaRPr lang="en-US" dirty="0">
              <a:latin typeface="Times New Roman" panose="02020603050405020304" pitchFamily="18" charset="0"/>
              <a:cs typeface="Times New Roman" panose="02020603050405020304" pitchFamily="18" charset="0"/>
            </a:endParaRPr>
          </a:p>
          <a:p>
            <a:pPr marL="0" indent="0">
              <a:buNone/>
            </a:pPr>
            <a:endParaRPr lang="en-US"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A52124A5-1B9B-4B07-834C-F8730363EEE2}" type="slidenum">
              <a:rPr lang="en-US" altLang="en-US" smtClean="0"/>
              <a:pPr/>
              <a:t>19</a:t>
            </a:fld>
            <a:endParaRPr lang="en-US" altLang="en-US"/>
          </a:p>
        </p:txBody>
      </p:sp>
      <p:sp>
        <p:nvSpPr>
          <p:cNvPr id="6" name="Title 1"/>
          <p:cNvSpPr>
            <a:spLocks noGrp="1"/>
          </p:cNvSpPr>
          <p:nvPr>
            <p:ph type="title"/>
          </p:nvPr>
        </p:nvSpPr>
        <p:spPr>
          <a:xfrm>
            <a:off x="95387" y="426635"/>
            <a:ext cx="8229600" cy="538749"/>
          </a:xfrm>
        </p:spPr>
        <p:txBody>
          <a:bodyPr>
            <a:normAutofit/>
          </a:bodyPr>
          <a:lstStyle/>
          <a:p>
            <a:r>
              <a:rPr lang="en-US" sz="2700" b="1" dirty="0">
                <a:latin typeface="Times New Roman" panose="02020603050405020304" pitchFamily="18" charset="0"/>
                <a:cs typeface="Times New Roman" panose="02020603050405020304" pitchFamily="18" charset="0"/>
              </a:rPr>
              <a:t>Criteria VA must show to Reduce Benefits</a:t>
            </a:r>
          </a:p>
        </p:txBody>
      </p:sp>
    </p:spTree>
    <p:extLst>
      <p:ext uri="{BB962C8B-B14F-4D97-AF65-F5344CB8AC3E}">
        <p14:creationId xmlns:p14="http://schemas.microsoft.com/office/powerpoint/2010/main" val="2864291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5599" y="1536811"/>
            <a:ext cx="11008835" cy="4573246"/>
          </a:xfrm>
        </p:spPr>
        <p:txBody>
          <a:bodyPr>
            <a:normAutofit/>
          </a:bodyPr>
          <a:lstStyle/>
          <a:p>
            <a:r>
              <a:rPr lang="en-US" dirty="0">
                <a:latin typeface="Times New Roman" panose="02020603050405020304" pitchFamily="18" charset="0"/>
                <a:cs typeface="Times New Roman" panose="02020603050405020304" pitchFamily="18" charset="0"/>
              </a:rPr>
              <a:t>Identify reasons VA benefits may be reduced or terminated </a:t>
            </a:r>
          </a:p>
          <a:p>
            <a:r>
              <a:rPr lang="en-US" dirty="0">
                <a:latin typeface="Times New Roman" panose="02020603050405020304" pitchFamily="18" charset="0"/>
                <a:cs typeface="Times New Roman" panose="02020603050405020304" pitchFamily="18" charset="0"/>
              </a:rPr>
              <a:t>Understand VA’s notification and due process requirements</a:t>
            </a:r>
          </a:p>
          <a:p>
            <a:r>
              <a:rPr lang="en-US" dirty="0">
                <a:latin typeface="Times New Roman" panose="02020603050405020304" pitchFamily="18" charset="0"/>
                <a:cs typeface="Times New Roman" panose="02020603050405020304" pitchFamily="18" charset="0"/>
              </a:rPr>
              <a:t>Explain criteria VA must meet to reduce benefits based on category of benefit or time since benefit granted</a:t>
            </a:r>
          </a:p>
          <a:p>
            <a:r>
              <a:rPr lang="en-US" dirty="0">
                <a:latin typeface="Times New Roman" panose="02020603050405020304" pitchFamily="18" charset="0"/>
                <a:cs typeface="Times New Roman" panose="02020603050405020304" pitchFamily="18" charset="0"/>
              </a:rPr>
              <a:t>Recognize options and steps to challenge an improper reduction</a:t>
            </a:r>
          </a:p>
        </p:txBody>
      </p:sp>
      <p:sp>
        <p:nvSpPr>
          <p:cNvPr id="4" name="Slide Number Placeholder 3"/>
          <p:cNvSpPr>
            <a:spLocks noGrp="1"/>
          </p:cNvSpPr>
          <p:nvPr>
            <p:ph type="sldNum" sz="quarter" idx="12"/>
          </p:nvPr>
        </p:nvSpPr>
        <p:spPr/>
        <p:txBody>
          <a:bodyPr/>
          <a:lstStyle/>
          <a:p>
            <a:fld id="{A52124A5-1B9B-4B07-834C-F8730363EEE2}" type="slidenum">
              <a:rPr lang="en-US" altLang="en-US" smtClean="0"/>
              <a:pPr/>
              <a:t>2</a:t>
            </a:fld>
            <a:endParaRPr lang="en-US" altLang="en-US" dirty="0"/>
          </a:p>
        </p:txBody>
      </p:sp>
      <p:sp>
        <p:nvSpPr>
          <p:cNvPr id="2" name="TextBox 1"/>
          <p:cNvSpPr txBox="1"/>
          <p:nvPr/>
        </p:nvSpPr>
        <p:spPr>
          <a:xfrm>
            <a:off x="97610" y="433342"/>
            <a:ext cx="6217318" cy="523220"/>
          </a:xfrm>
          <a:prstGeom prst="rect">
            <a:avLst/>
          </a:prstGeom>
          <a:noFill/>
        </p:spPr>
        <p:txBody>
          <a:bodyPr wrap="square" rtlCol="0">
            <a:spAutoFit/>
          </a:bodyPr>
          <a:lstStyle/>
          <a:p>
            <a:r>
              <a:rPr lang="en-US" sz="2800" b="1" dirty="0">
                <a:latin typeface="Times New Roman" panose="02020603050405020304" pitchFamily="18" charset="0"/>
                <a:cs typeface="Times New Roman" panose="02020603050405020304" pitchFamily="18" charset="0"/>
              </a:rPr>
              <a:t>OBJECTIVES</a:t>
            </a:r>
          </a:p>
        </p:txBody>
      </p:sp>
    </p:spTree>
    <p:extLst>
      <p:ext uri="{BB962C8B-B14F-4D97-AF65-F5344CB8AC3E}">
        <p14:creationId xmlns:p14="http://schemas.microsoft.com/office/powerpoint/2010/main" val="51691544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52071" y="1528577"/>
            <a:ext cx="10944665" cy="4544206"/>
          </a:xfrm>
        </p:spPr>
        <p:txBody>
          <a:bodyPr>
            <a:noAutofit/>
          </a:bodyPr>
          <a:lstStyle/>
          <a:p>
            <a:pPr marL="0" indent="0">
              <a:buNone/>
            </a:pPr>
            <a:r>
              <a:rPr lang="en-US" sz="3200" b="1" u="sng" dirty="0">
                <a:latin typeface="Times New Roman" panose="02020603050405020304" pitchFamily="18" charset="0"/>
                <a:cs typeface="Times New Roman" panose="02020603050405020304" pitchFamily="18" charset="0"/>
              </a:rPr>
              <a:t>Reductions of Individual Unemployability</a:t>
            </a:r>
            <a:endParaRPr lang="en-US" sz="3200" dirty="0">
              <a:latin typeface="Times New Roman" panose="02020603050405020304" pitchFamily="18" charset="0"/>
              <a:cs typeface="Times New Roman" panose="02020603050405020304" pitchFamily="18" charset="0"/>
            </a:endParaRPr>
          </a:p>
          <a:p>
            <a:pPr marL="0" indent="0">
              <a:buNone/>
            </a:pPr>
            <a:r>
              <a:rPr lang="en-US" sz="3200" dirty="0">
                <a:latin typeface="Times New Roman" panose="02020603050405020304" pitchFamily="18" charset="0"/>
                <a:cs typeface="Times New Roman" panose="02020603050405020304" pitchFamily="18" charset="0"/>
              </a:rPr>
              <a:t>If veteran undergoing other education or training program, but VA wants to remove unemployability, </a:t>
            </a:r>
          </a:p>
          <a:p>
            <a:pPr marL="0" indent="0">
              <a:buNone/>
            </a:pPr>
            <a:r>
              <a:rPr lang="en-US" sz="3200" dirty="0">
                <a:latin typeface="Times New Roman" panose="02020603050405020304" pitchFamily="18" charset="0"/>
                <a:cs typeface="Times New Roman" panose="02020603050405020304" pitchFamily="18" charset="0"/>
              </a:rPr>
              <a:t>VA must show BOTH:</a:t>
            </a:r>
          </a:p>
          <a:p>
            <a:r>
              <a:rPr lang="en-US" sz="3200" dirty="0">
                <a:latin typeface="Times New Roman" panose="02020603050405020304" pitchFamily="18" charset="0"/>
                <a:cs typeface="Times New Roman" panose="02020603050405020304" pitchFamily="18" charset="0"/>
              </a:rPr>
              <a:t>Marked improvement or recovery</a:t>
            </a:r>
          </a:p>
          <a:p>
            <a:r>
              <a:rPr lang="en-US" sz="3200" dirty="0">
                <a:latin typeface="Times New Roman" panose="02020603050405020304" pitchFamily="18" charset="0"/>
                <a:cs typeface="Times New Roman" panose="02020603050405020304" pitchFamily="18" charset="0"/>
              </a:rPr>
              <a:t>Affirmative capacity to pursue that vocation/occupation</a:t>
            </a:r>
            <a:endParaRPr lang="en-US" dirty="0">
              <a:latin typeface="Times New Roman" panose="02020603050405020304" pitchFamily="18" charset="0"/>
              <a:cs typeface="Times New Roman" panose="02020603050405020304" pitchFamily="18" charset="0"/>
            </a:endParaRPr>
          </a:p>
          <a:p>
            <a:pPr marL="0" indent="0">
              <a:buNone/>
            </a:pPr>
            <a:endParaRPr lang="en-US" dirty="0">
              <a:latin typeface="Times New Roman" panose="02020603050405020304" pitchFamily="18" charset="0"/>
              <a:cs typeface="Times New Roman" panose="02020603050405020304" pitchFamily="18" charset="0"/>
            </a:endParaRPr>
          </a:p>
          <a:p>
            <a:pPr marL="0" indent="0">
              <a:buNone/>
            </a:pPr>
            <a:endParaRPr lang="en-US"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A52124A5-1B9B-4B07-834C-F8730363EEE2}" type="slidenum">
              <a:rPr lang="en-US" altLang="en-US" smtClean="0"/>
              <a:pPr/>
              <a:t>20</a:t>
            </a:fld>
            <a:endParaRPr lang="en-US" altLang="en-US"/>
          </a:p>
        </p:txBody>
      </p:sp>
      <p:sp>
        <p:nvSpPr>
          <p:cNvPr id="6" name="Title 1"/>
          <p:cNvSpPr>
            <a:spLocks noGrp="1"/>
          </p:cNvSpPr>
          <p:nvPr>
            <p:ph type="title"/>
          </p:nvPr>
        </p:nvSpPr>
        <p:spPr>
          <a:xfrm>
            <a:off x="94872" y="426634"/>
            <a:ext cx="8229600" cy="538749"/>
          </a:xfrm>
        </p:spPr>
        <p:txBody>
          <a:bodyPr>
            <a:normAutofit/>
          </a:bodyPr>
          <a:lstStyle/>
          <a:p>
            <a:r>
              <a:rPr lang="en-US" sz="2700" b="1" dirty="0">
                <a:latin typeface="Times New Roman" panose="02020603050405020304" pitchFamily="18" charset="0"/>
                <a:cs typeface="Times New Roman" panose="02020603050405020304" pitchFamily="18" charset="0"/>
              </a:rPr>
              <a:t>Criteria VA must show to Reduce Benefits</a:t>
            </a:r>
          </a:p>
        </p:txBody>
      </p:sp>
    </p:spTree>
    <p:extLst>
      <p:ext uri="{BB962C8B-B14F-4D97-AF65-F5344CB8AC3E}">
        <p14:creationId xmlns:p14="http://schemas.microsoft.com/office/powerpoint/2010/main" val="393555012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57906" y="1512107"/>
            <a:ext cx="10874326" cy="4516071"/>
          </a:xfrm>
        </p:spPr>
        <p:txBody>
          <a:bodyPr>
            <a:noAutofit/>
          </a:bodyPr>
          <a:lstStyle/>
          <a:p>
            <a:pPr marL="0" indent="0">
              <a:buNone/>
            </a:pPr>
            <a:r>
              <a:rPr lang="en-US" b="1" u="sng" dirty="0">
                <a:latin typeface="Times New Roman" panose="02020603050405020304" pitchFamily="18" charset="0"/>
                <a:cs typeface="Times New Roman" panose="02020603050405020304" pitchFamily="18" charset="0"/>
              </a:rPr>
              <a:t>Reductions of Individual Unemployability</a:t>
            </a:r>
            <a:endParaRPr lang="en-US" dirty="0">
              <a:latin typeface="Times New Roman" panose="02020603050405020304" pitchFamily="18" charset="0"/>
              <a:cs typeface="Times New Roman" panose="02020603050405020304" pitchFamily="18" charset="0"/>
            </a:endParaRPr>
          </a:p>
          <a:p>
            <a:pPr marL="0" indent="0">
              <a:buNone/>
            </a:pPr>
            <a:endParaRPr lang="en-US" sz="1200" dirty="0">
              <a:latin typeface="Times New Roman" panose="02020603050405020304" pitchFamily="18" charset="0"/>
              <a:cs typeface="Times New Roman" panose="02020603050405020304" pitchFamily="18" charset="0"/>
            </a:endParaRPr>
          </a:p>
          <a:p>
            <a:pPr marL="0" indent="0">
              <a:buNone/>
            </a:pPr>
            <a:r>
              <a:rPr lang="en-US" b="1" dirty="0">
                <a:latin typeface="Times New Roman" panose="02020603050405020304" pitchFamily="18" charset="0"/>
                <a:cs typeface="Times New Roman" panose="02020603050405020304" pitchFamily="18" charset="0"/>
              </a:rPr>
              <a:t>Trial Work Period </a:t>
            </a:r>
          </a:p>
          <a:p>
            <a:pPr marL="0" indent="0">
              <a:buNone/>
            </a:pPr>
            <a:r>
              <a:rPr lang="en-US" dirty="0">
                <a:latin typeface="Times New Roman" panose="02020603050405020304" pitchFamily="18" charset="0"/>
                <a:cs typeface="Times New Roman" panose="02020603050405020304" pitchFamily="18" charset="0"/>
              </a:rPr>
              <a:t>Veteran who goes back to work when on VA individual unemployability (TDIU) will retain TDIU for 1 year</a:t>
            </a:r>
          </a:p>
          <a:p>
            <a:pPr marL="0" indent="0">
              <a:buNone/>
            </a:pPr>
            <a:endParaRPr lang="en-US" dirty="0">
              <a:latin typeface="Times New Roman" panose="02020603050405020304" pitchFamily="18" charset="0"/>
              <a:cs typeface="Times New Roman" panose="02020603050405020304" pitchFamily="18" charset="0"/>
            </a:endParaRPr>
          </a:p>
          <a:p>
            <a:pPr marL="0" indent="0">
              <a:buNone/>
            </a:pPr>
            <a:r>
              <a:rPr lang="en-US" dirty="0">
                <a:latin typeface="Times New Roman" panose="02020603050405020304" pitchFamily="18" charset="0"/>
                <a:cs typeface="Times New Roman" panose="02020603050405020304" pitchFamily="18" charset="0"/>
              </a:rPr>
              <a:t>VA </a:t>
            </a:r>
            <a:r>
              <a:rPr lang="en-US" b="1" dirty="0">
                <a:solidFill>
                  <a:srgbClr val="FF0000"/>
                </a:solidFill>
                <a:latin typeface="Times New Roman" panose="02020603050405020304" pitchFamily="18" charset="0"/>
                <a:cs typeface="Times New Roman" panose="02020603050405020304" pitchFamily="18" charset="0"/>
              </a:rPr>
              <a:t>Cannot</a:t>
            </a:r>
            <a:r>
              <a:rPr lang="en-US" i="1"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reduce unemployability benefit for this year period </a:t>
            </a:r>
          </a:p>
          <a:p>
            <a:r>
              <a:rPr lang="en-US" dirty="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However, short breaks in employment don’t count</a:t>
            </a:r>
          </a:p>
          <a:p>
            <a:r>
              <a:rPr lang="en-US" sz="2400" dirty="0">
                <a:latin typeface="Times New Roman" panose="02020603050405020304" pitchFamily="18" charset="0"/>
                <a:cs typeface="Times New Roman" panose="02020603050405020304" pitchFamily="18" charset="0"/>
              </a:rPr>
              <a:t>	Can’t just quit after 11 months and expect to keep TDIU</a:t>
            </a:r>
          </a:p>
          <a:p>
            <a:pPr marL="0" indent="0">
              <a:buNone/>
            </a:pPr>
            <a:r>
              <a:rPr lang="en-US" b="1" dirty="0">
                <a:solidFill>
                  <a:schemeClr val="accent6">
                    <a:lumMod val="50000"/>
                  </a:schemeClr>
                </a:solidFill>
                <a:latin typeface="Times New Roman" panose="02020603050405020304" pitchFamily="18" charset="0"/>
                <a:cs typeface="Times New Roman" panose="02020603050405020304" pitchFamily="18" charset="0"/>
              </a:rPr>
              <a:t>38 CFR 3.343(c)(2)</a:t>
            </a:r>
          </a:p>
          <a:p>
            <a:pPr marL="0" indent="0">
              <a:buNone/>
            </a:pPr>
            <a:endParaRPr lang="en-US"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A52124A5-1B9B-4B07-834C-F8730363EEE2}" type="slidenum">
              <a:rPr lang="en-US" altLang="en-US" smtClean="0"/>
              <a:pPr/>
              <a:t>21</a:t>
            </a:fld>
            <a:endParaRPr lang="en-US" altLang="en-US"/>
          </a:p>
        </p:txBody>
      </p:sp>
      <p:sp>
        <p:nvSpPr>
          <p:cNvPr id="6" name="Title 1"/>
          <p:cNvSpPr>
            <a:spLocks noGrp="1"/>
          </p:cNvSpPr>
          <p:nvPr>
            <p:ph type="title"/>
          </p:nvPr>
        </p:nvSpPr>
        <p:spPr>
          <a:xfrm>
            <a:off x="111858" y="426635"/>
            <a:ext cx="8229600" cy="538749"/>
          </a:xfrm>
        </p:spPr>
        <p:txBody>
          <a:bodyPr>
            <a:normAutofit/>
          </a:bodyPr>
          <a:lstStyle/>
          <a:p>
            <a:r>
              <a:rPr lang="en-US" sz="2700" b="1" dirty="0">
                <a:latin typeface="Times New Roman" panose="02020603050405020304" pitchFamily="18" charset="0"/>
                <a:cs typeface="Times New Roman" panose="02020603050405020304" pitchFamily="18" charset="0"/>
              </a:rPr>
              <a:t>Criteria VA must show to Reduce Benefits</a:t>
            </a:r>
          </a:p>
        </p:txBody>
      </p:sp>
    </p:spTree>
    <p:extLst>
      <p:ext uri="{BB962C8B-B14F-4D97-AF65-F5344CB8AC3E}">
        <p14:creationId xmlns:p14="http://schemas.microsoft.com/office/powerpoint/2010/main" val="220937144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60307" y="1540243"/>
            <a:ext cx="10972800" cy="4487936"/>
          </a:xfrm>
        </p:spPr>
        <p:txBody>
          <a:bodyPr>
            <a:noAutofit/>
          </a:bodyPr>
          <a:lstStyle/>
          <a:p>
            <a:pPr marL="0" indent="0">
              <a:buNone/>
            </a:pPr>
            <a:r>
              <a:rPr lang="en-US" sz="2400" b="1" u="sng" dirty="0">
                <a:latin typeface="Times New Roman" panose="02020603050405020304" pitchFamily="18" charset="0"/>
                <a:cs typeface="Times New Roman" panose="02020603050405020304" pitchFamily="18" charset="0"/>
              </a:rPr>
              <a:t>Ratings Based on Previous Rating Schedules</a:t>
            </a:r>
            <a:endParaRPr lang="en-US" sz="2400" dirty="0">
              <a:latin typeface="Times New Roman" panose="02020603050405020304" pitchFamily="18" charset="0"/>
              <a:cs typeface="Times New Roman" panose="02020603050405020304" pitchFamily="18" charset="0"/>
            </a:endParaRPr>
          </a:p>
          <a:p>
            <a:pPr marL="0" indent="0">
              <a:buNone/>
            </a:pPr>
            <a:r>
              <a:rPr lang="en-US" sz="2400" dirty="0">
                <a:latin typeface="Times New Roman" panose="02020603050405020304" pitchFamily="18" charset="0"/>
                <a:cs typeface="Times New Roman" panose="02020603050405020304" pitchFamily="18" charset="0"/>
              </a:rPr>
              <a:t>Veterans are “grandfathered” into existing ratings if the rating schedule changes and the change is not favorable. </a:t>
            </a:r>
          </a:p>
          <a:p>
            <a:pPr marL="0" indent="0">
              <a:buNone/>
            </a:pPr>
            <a:r>
              <a:rPr lang="en-US" sz="2400" dirty="0">
                <a:latin typeface="Times New Roman" panose="02020603050405020304" pitchFamily="18" charset="0"/>
                <a:cs typeface="Times New Roman" panose="02020603050405020304" pitchFamily="18" charset="0"/>
              </a:rPr>
              <a:t>However, veteran’s rating can still be reduced if it improves even under the old schedule</a:t>
            </a:r>
          </a:p>
          <a:p>
            <a:pPr marL="0" indent="0">
              <a:buNone/>
            </a:pPr>
            <a:r>
              <a:rPr lang="en-US" sz="2400" dirty="0">
                <a:latin typeface="Times New Roman" panose="02020603050405020304" pitchFamily="18" charset="0"/>
                <a:cs typeface="Times New Roman" panose="02020603050405020304" pitchFamily="18" charset="0"/>
              </a:rPr>
              <a:t>Reference is </a:t>
            </a:r>
            <a:r>
              <a:rPr lang="en-US" sz="2400" b="1" dirty="0">
                <a:solidFill>
                  <a:schemeClr val="accent6">
                    <a:lumMod val="50000"/>
                  </a:schemeClr>
                </a:solidFill>
                <a:latin typeface="Times New Roman" panose="02020603050405020304" pitchFamily="18" charset="0"/>
                <a:cs typeface="Times New Roman" panose="02020603050405020304" pitchFamily="18" charset="0"/>
              </a:rPr>
              <a:t>38 CFR 3.951(a)</a:t>
            </a:r>
          </a:p>
          <a:p>
            <a:pPr marL="0" indent="0">
              <a:buNone/>
            </a:pPr>
            <a:r>
              <a:rPr lang="en-US" sz="2000" dirty="0">
                <a:latin typeface="Times New Roman" panose="02020603050405020304" pitchFamily="18" charset="0"/>
                <a:cs typeface="Times New Roman" panose="02020603050405020304" pitchFamily="18" charset="0"/>
              </a:rPr>
              <a:t>Example: Veteran is already rated at 50% for service-connected sleep apnea based on prescribed use of CPAP. </a:t>
            </a:r>
          </a:p>
          <a:p>
            <a:r>
              <a:rPr lang="en-US" sz="2000" dirty="0">
                <a:latin typeface="Times New Roman" panose="02020603050405020304" pitchFamily="18" charset="0"/>
                <a:cs typeface="Times New Roman" panose="02020603050405020304" pitchFamily="18" charset="0"/>
              </a:rPr>
              <a:t>If VA changes rating criteria and CPAP is now a 10% under the new rating schedule, veteran will keep the 50% rating. </a:t>
            </a:r>
          </a:p>
          <a:p>
            <a:r>
              <a:rPr lang="en-US" sz="2000" dirty="0">
                <a:latin typeface="Times New Roman" panose="02020603050405020304" pitchFamily="18" charset="0"/>
                <a:cs typeface="Times New Roman" panose="02020603050405020304" pitchFamily="18" charset="0"/>
              </a:rPr>
              <a:t>However, if she gets sinus surgery that fixes the sleep apnea, and doesn’t need a CPAP anymore, rating can be reduced.</a:t>
            </a:r>
          </a:p>
          <a:p>
            <a:pPr marL="0" indent="0">
              <a:buNone/>
            </a:pPr>
            <a:endParaRPr lang="en-US"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A52124A5-1B9B-4B07-834C-F8730363EEE2}" type="slidenum">
              <a:rPr lang="en-US" altLang="en-US" smtClean="0"/>
              <a:pPr/>
              <a:t>22</a:t>
            </a:fld>
            <a:endParaRPr lang="en-US" altLang="en-US"/>
          </a:p>
        </p:txBody>
      </p:sp>
      <p:sp>
        <p:nvSpPr>
          <p:cNvPr id="6" name="Title 1"/>
          <p:cNvSpPr>
            <a:spLocks noGrp="1"/>
          </p:cNvSpPr>
          <p:nvPr>
            <p:ph type="title"/>
          </p:nvPr>
        </p:nvSpPr>
        <p:spPr>
          <a:xfrm>
            <a:off x="91956" y="426634"/>
            <a:ext cx="8229600" cy="538749"/>
          </a:xfrm>
        </p:spPr>
        <p:txBody>
          <a:bodyPr>
            <a:normAutofit/>
          </a:bodyPr>
          <a:lstStyle/>
          <a:p>
            <a:r>
              <a:rPr lang="en-US" sz="2700" b="1" dirty="0">
                <a:latin typeface="Times New Roman" panose="02020603050405020304" pitchFamily="18" charset="0"/>
                <a:cs typeface="Times New Roman" panose="02020603050405020304" pitchFamily="18" charset="0"/>
              </a:rPr>
              <a:t>Criteria VA must show to Reduce Benefits</a:t>
            </a:r>
          </a:p>
        </p:txBody>
      </p:sp>
    </p:spTree>
    <p:extLst>
      <p:ext uri="{BB962C8B-B14F-4D97-AF65-F5344CB8AC3E}">
        <p14:creationId xmlns:p14="http://schemas.microsoft.com/office/powerpoint/2010/main" val="205251921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40920" y="1534409"/>
            <a:ext cx="10958733" cy="4516071"/>
          </a:xfrm>
        </p:spPr>
        <p:txBody>
          <a:bodyPr>
            <a:noAutofit/>
          </a:bodyPr>
          <a:lstStyle/>
          <a:p>
            <a:pPr marL="0" indent="0">
              <a:buNone/>
            </a:pPr>
            <a:r>
              <a:rPr lang="en-US" b="1" u="sng" dirty="0">
                <a:latin typeface="Times New Roman" panose="02020603050405020304" pitchFamily="18" charset="0"/>
                <a:cs typeface="Times New Roman" panose="02020603050405020304" pitchFamily="18" charset="0"/>
              </a:rPr>
              <a:t>Unprotected Ratings</a:t>
            </a:r>
            <a:endParaRPr lang="en-US" dirty="0">
              <a:latin typeface="Times New Roman" panose="02020603050405020304" pitchFamily="18" charset="0"/>
              <a:cs typeface="Times New Roman" panose="02020603050405020304" pitchFamily="18" charset="0"/>
            </a:endParaRPr>
          </a:p>
          <a:p>
            <a:pPr marL="0" indent="0">
              <a:buNone/>
            </a:pPr>
            <a:r>
              <a:rPr lang="en-US" dirty="0">
                <a:latin typeface="Times New Roman" panose="02020603050405020304" pitchFamily="18" charset="0"/>
                <a:cs typeface="Times New Roman" panose="02020603050405020304" pitchFamily="18" charset="0"/>
              </a:rPr>
              <a:t>If a veteran doesn’t fall into any of the previously discussed groups, and rating is held less than 5 years, VA still has some rules it must follow to reduce benefit:</a:t>
            </a:r>
          </a:p>
          <a:p>
            <a:r>
              <a:rPr lang="en-US" dirty="0">
                <a:latin typeface="Times New Roman" panose="02020603050405020304" pitchFamily="18" charset="0"/>
                <a:cs typeface="Times New Roman" panose="02020603050405020304" pitchFamily="18" charset="0"/>
              </a:rPr>
              <a:t>Must be actual change in level of disability and how the change represents improvement in veteran’s ability to function (</a:t>
            </a:r>
            <a:r>
              <a:rPr lang="en-US" b="1" dirty="0">
                <a:solidFill>
                  <a:schemeClr val="accent6">
                    <a:lumMod val="50000"/>
                  </a:schemeClr>
                </a:solidFill>
                <a:latin typeface="Times New Roman" panose="02020603050405020304" pitchFamily="18" charset="0"/>
                <a:cs typeface="Times New Roman" panose="02020603050405020304" pitchFamily="18" charset="0"/>
              </a:rPr>
              <a:t>38 CFR 4.13</a:t>
            </a:r>
            <a:r>
              <a:rPr lang="en-US" dirty="0">
                <a:latin typeface="Times New Roman" panose="02020603050405020304" pitchFamily="18" charset="0"/>
                <a:cs typeface="Times New Roman" panose="02020603050405020304" pitchFamily="18" charset="0"/>
              </a:rPr>
              <a:t>)</a:t>
            </a:r>
          </a:p>
          <a:p>
            <a:pPr marL="0" indent="0">
              <a:buNone/>
            </a:pPr>
            <a:r>
              <a:rPr lang="en-US" dirty="0">
                <a:latin typeface="Times New Roman" panose="02020603050405020304" pitchFamily="18" charset="0"/>
                <a:cs typeface="Times New Roman" panose="02020603050405020304" pitchFamily="18" charset="0"/>
              </a:rPr>
              <a:t>(If one doctor says “moderate” and another says “mild”, but functioning is same, shouldn’t reduce)</a:t>
            </a:r>
          </a:p>
          <a:p>
            <a:r>
              <a:rPr lang="en-US" dirty="0">
                <a:latin typeface="Times New Roman" panose="02020603050405020304" pitchFamily="18" charset="0"/>
                <a:cs typeface="Times New Roman" panose="02020603050405020304" pitchFamily="18" charset="0"/>
              </a:rPr>
              <a:t>Exam must be thorough and provide proper testing as required by rating schedule  (</a:t>
            </a:r>
            <a:r>
              <a:rPr lang="en-US" b="1" dirty="0">
                <a:solidFill>
                  <a:schemeClr val="accent6">
                    <a:lumMod val="50000"/>
                  </a:schemeClr>
                </a:solidFill>
                <a:latin typeface="Times New Roman" panose="02020603050405020304" pitchFamily="18" charset="0"/>
                <a:cs typeface="Times New Roman" panose="02020603050405020304" pitchFamily="18" charset="0"/>
              </a:rPr>
              <a:t>38 CFR 3.326</a:t>
            </a:r>
            <a:r>
              <a:rPr lang="en-US" dirty="0">
                <a:latin typeface="Times New Roman" panose="02020603050405020304" pitchFamily="18" charset="0"/>
                <a:cs typeface="Times New Roman" panose="02020603050405020304" pitchFamily="18" charset="0"/>
              </a:rPr>
              <a:t>)</a:t>
            </a:r>
          </a:p>
        </p:txBody>
      </p:sp>
      <p:sp>
        <p:nvSpPr>
          <p:cNvPr id="4" name="Slide Number Placeholder 3"/>
          <p:cNvSpPr>
            <a:spLocks noGrp="1"/>
          </p:cNvSpPr>
          <p:nvPr>
            <p:ph type="sldNum" sz="quarter" idx="12"/>
          </p:nvPr>
        </p:nvSpPr>
        <p:spPr/>
        <p:txBody>
          <a:bodyPr/>
          <a:lstStyle/>
          <a:p>
            <a:fld id="{A52124A5-1B9B-4B07-834C-F8730363EEE2}" type="slidenum">
              <a:rPr lang="en-US" altLang="en-US" smtClean="0"/>
              <a:pPr/>
              <a:t>23</a:t>
            </a:fld>
            <a:endParaRPr lang="en-US" altLang="en-US"/>
          </a:p>
        </p:txBody>
      </p:sp>
      <p:sp>
        <p:nvSpPr>
          <p:cNvPr id="6" name="Title 1"/>
          <p:cNvSpPr>
            <a:spLocks noGrp="1"/>
          </p:cNvSpPr>
          <p:nvPr>
            <p:ph type="title"/>
          </p:nvPr>
        </p:nvSpPr>
        <p:spPr>
          <a:xfrm>
            <a:off x="106022" y="426635"/>
            <a:ext cx="8229600" cy="538749"/>
          </a:xfrm>
        </p:spPr>
        <p:txBody>
          <a:bodyPr>
            <a:normAutofit/>
          </a:bodyPr>
          <a:lstStyle/>
          <a:p>
            <a:r>
              <a:rPr lang="en-US" sz="2700" b="1" dirty="0">
                <a:latin typeface="Times New Roman" panose="02020603050405020304" pitchFamily="18" charset="0"/>
                <a:cs typeface="Times New Roman" panose="02020603050405020304" pitchFamily="18" charset="0"/>
              </a:rPr>
              <a:t>Criteria VA must show to Reduce Benefits</a:t>
            </a:r>
          </a:p>
        </p:txBody>
      </p:sp>
    </p:spTree>
    <p:extLst>
      <p:ext uri="{BB962C8B-B14F-4D97-AF65-F5344CB8AC3E}">
        <p14:creationId xmlns:p14="http://schemas.microsoft.com/office/powerpoint/2010/main" val="309354635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52072" y="1534409"/>
            <a:ext cx="10972800" cy="4516071"/>
          </a:xfrm>
        </p:spPr>
        <p:txBody>
          <a:bodyPr>
            <a:noAutofit/>
          </a:bodyPr>
          <a:lstStyle/>
          <a:p>
            <a:pPr marL="0" indent="0">
              <a:buNone/>
            </a:pPr>
            <a:r>
              <a:rPr lang="en-US" dirty="0">
                <a:latin typeface="Times New Roman" panose="02020603050405020304" pitchFamily="18" charset="0"/>
                <a:cs typeface="Times New Roman" panose="02020603050405020304" pitchFamily="18" charset="0"/>
              </a:rPr>
              <a:t>3 bases for VA to sever a benefit: </a:t>
            </a:r>
          </a:p>
          <a:p>
            <a:r>
              <a:rPr lang="en-US" dirty="0">
                <a:latin typeface="Times New Roman" panose="02020603050405020304" pitchFamily="18" charset="0"/>
                <a:cs typeface="Times New Roman" panose="02020603050405020304" pitchFamily="18" charset="0"/>
              </a:rPr>
              <a:t>Fraud: </a:t>
            </a:r>
            <a:r>
              <a:rPr lang="en-US" b="1" dirty="0">
                <a:solidFill>
                  <a:schemeClr val="accent6">
                    <a:lumMod val="50000"/>
                  </a:schemeClr>
                </a:solidFill>
                <a:latin typeface="Times New Roman" panose="02020603050405020304" pitchFamily="18" charset="0"/>
                <a:cs typeface="Times New Roman" panose="02020603050405020304" pitchFamily="18" charset="0"/>
              </a:rPr>
              <a:t>38 USC 6103 </a:t>
            </a:r>
            <a:r>
              <a:rPr lang="en-US" dirty="0">
                <a:latin typeface="Times New Roman" panose="02020603050405020304" pitchFamily="18" charset="0"/>
                <a:cs typeface="Times New Roman" panose="02020603050405020304" pitchFamily="18" charset="0"/>
              </a:rPr>
              <a:t>results in FORFEITURE of VA benefits</a:t>
            </a:r>
          </a:p>
          <a:p>
            <a:r>
              <a:rPr lang="en-US" dirty="0">
                <a:latin typeface="Times New Roman" panose="02020603050405020304" pitchFamily="18" charset="0"/>
                <a:cs typeface="Times New Roman" panose="02020603050405020304" pitchFamily="18" charset="0"/>
              </a:rPr>
              <a:t>Clearly Illegal (example: did not obtain veteran status)</a:t>
            </a:r>
          </a:p>
          <a:p>
            <a:r>
              <a:rPr lang="en-US" dirty="0">
                <a:latin typeface="Times New Roman" panose="02020603050405020304" pitchFamily="18" charset="0"/>
                <a:cs typeface="Times New Roman" panose="02020603050405020304" pitchFamily="18" charset="0"/>
              </a:rPr>
              <a:t>Clear and Unmistakable Error in decision granting benefit (most common reason for severance)</a:t>
            </a:r>
          </a:p>
          <a:p>
            <a:pPr marL="0" indent="0">
              <a:buNone/>
            </a:pPr>
            <a:r>
              <a:rPr lang="en-US" dirty="0">
                <a:latin typeface="Times New Roman" panose="02020603050405020304" pitchFamily="18" charset="0"/>
                <a:cs typeface="Times New Roman" panose="02020603050405020304" pitchFamily="18" charset="0"/>
              </a:rPr>
              <a:t>VA may consider evidence obtained after original decision in deciding to sever a benefit</a:t>
            </a:r>
          </a:p>
        </p:txBody>
      </p:sp>
      <p:sp>
        <p:nvSpPr>
          <p:cNvPr id="4" name="Slide Number Placeholder 3"/>
          <p:cNvSpPr>
            <a:spLocks noGrp="1"/>
          </p:cNvSpPr>
          <p:nvPr>
            <p:ph type="sldNum" sz="quarter" idx="12"/>
          </p:nvPr>
        </p:nvSpPr>
        <p:spPr/>
        <p:txBody>
          <a:bodyPr/>
          <a:lstStyle/>
          <a:p>
            <a:fld id="{A52124A5-1B9B-4B07-834C-F8730363EEE2}" type="slidenum">
              <a:rPr lang="en-US" altLang="en-US" smtClean="0"/>
              <a:pPr/>
              <a:t>24</a:t>
            </a:fld>
            <a:endParaRPr lang="en-US" altLang="en-US"/>
          </a:p>
        </p:txBody>
      </p:sp>
      <p:sp>
        <p:nvSpPr>
          <p:cNvPr id="6" name="Title 1"/>
          <p:cNvSpPr>
            <a:spLocks noGrp="1"/>
          </p:cNvSpPr>
          <p:nvPr>
            <p:ph type="title"/>
          </p:nvPr>
        </p:nvSpPr>
        <p:spPr>
          <a:xfrm>
            <a:off x="106024" y="426635"/>
            <a:ext cx="8229600" cy="538749"/>
          </a:xfrm>
        </p:spPr>
        <p:txBody>
          <a:bodyPr>
            <a:normAutofit/>
          </a:bodyPr>
          <a:lstStyle/>
          <a:p>
            <a:r>
              <a:rPr lang="en-US" sz="2700" b="1" dirty="0">
                <a:latin typeface="Times New Roman" panose="02020603050405020304" pitchFamily="18" charset="0"/>
                <a:cs typeface="Times New Roman" panose="02020603050405020304" pitchFamily="18" charset="0"/>
              </a:rPr>
              <a:t>Severance of Benefits</a:t>
            </a:r>
          </a:p>
        </p:txBody>
      </p:sp>
    </p:spTree>
    <p:extLst>
      <p:ext uri="{BB962C8B-B14F-4D97-AF65-F5344CB8AC3E}">
        <p14:creationId xmlns:p14="http://schemas.microsoft.com/office/powerpoint/2010/main" val="229698407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90999" y="1542128"/>
            <a:ext cx="10902461" cy="4586409"/>
          </a:xfrm>
        </p:spPr>
        <p:txBody>
          <a:bodyPr>
            <a:noAutofit/>
          </a:bodyPr>
          <a:lstStyle/>
          <a:p>
            <a:r>
              <a:rPr lang="en-US" dirty="0">
                <a:latin typeface="Times New Roman" panose="02020603050405020304" pitchFamily="18" charset="0"/>
                <a:cs typeface="Times New Roman" panose="02020603050405020304" pitchFamily="18" charset="0"/>
              </a:rPr>
              <a:t>Due process rules in </a:t>
            </a:r>
            <a:r>
              <a:rPr lang="en-US" b="1" dirty="0">
                <a:solidFill>
                  <a:schemeClr val="accent6">
                    <a:lumMod val="50000"/>
                  </a:schemeClr>
                </a:solidFill>
                <a:latin typeface="Times New Roman" panose="02020603050405020304" pitchFamily="18" charset="0"/>
                <a:cs typeface="Times New Roman" panose="02020603050405020304" pitchFamily="18" charset="0"/>
              </a:rPr>
              <a:t>38 CFR 3.105 </a:t>
            </a:r>
            <a:r>
              <a:rPr lang="en-US" dirty="0">
                <a:latin typeface="Times New Roman" panose="02020603050405020304" pitchFamily="18" charset="0"/>
                <a:cs typeface="Times New Roman" panose="02020603050405020304" pitchFamily="18" charset="0"/>
              </a:rPr>
              <a:t>(notification, time limits) that apply to reductions also apply to severance of compensation, pension, DIC</a:t>
            </a:r>
            <a:endParaRPr lang="en-US" sz="1050"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VA must consider other theories if raised: if grant was CUE on a presumptive basis, it may not be CUE on a direct or secondary basis</a:t>
            </a:r>
            <a:endParaRPr lang="en-US" sz="2400"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Also remember protected benefit rule: if 10 years have passed, VA cannot sever benefit except in case of Fraud (</a:t>
            </a:r>
            <a:r>
              <a:rPr lang="en-US" b="1" dirty="0">
                <a:solidFill>
                  <a:schemeClr val="accent6">
                    <a:lumMod val="50000"/>
                  </a:schemeClr>
                </a:solidFill>
                <a:latin typeface="Times New Roman" panose="02020603050405020304" pitchFamily="18" charset="0"/>
                <a:cs typeface="Times New Roman" panose="02020603050405020304" pitchFamily="18" charset="0"/>
              </a:rPr>
              <a:t>38 CFR 3.957</a:t>
            </a:r>
            <a:r>
              <a:rPr lang="en-US" dirty="0">
                <a:latin typeface="Times New Roman" panose="02020603050405020304" pitchFamily="18" charset="0"/>
                <a:cs typeface="Times New Roman" panose="02020603050405020304" pitchFamily="18" charset="0"/>
              </a:rPr>
              <a:t>)</a:t>
            </a:r>
          </a:p>
        </p:txBody>
      </p:sp>
      <p:sp>
        <p:nvSpPr>
          <p:cNvPr id="4" name="Slide Number Placeholder 3"/>
          <p:cNvSpPr>
            <a:spLocks noGrp="1"/>
          </p:cNvSpPr>
          <p:nvPr>
            <p:ph type="sldNum" sz="quarter" idx="12"/>
          </p:nvPr>
        </p:nvSpPr>
        <p:spPr/>
        <p:txBody>
          <a:bodyPr/>
          <a:lstStyle/>
          <a:p>
            <a:fld id="{A52124A5-1B9B-4B07-834C-F8730363EEE2}" type="slidenum">
              <a:rPr lang="en-US" altLang="en-US" smtClean="0"/>
              <a:pPr/>
              <a:t>25</a:t>
            </a:fld>
            <a:endParaRPr lang="en-US" altLang="en-US"/>
          </a:p>
        </p:txBody>
      </p:sp>
      <p:sp>
        <p:nvSpPr>
          <p:cNvPr id="6" name="Title 1"/>
          <p:cNvSpPr>
            <a:spLocks noGrp="1"/>
          </p:cNvSpPr>
          <p:nvPr>
            <p:ph type="title"/>
          </p:nvPr>
        </p:nvSpPr>
        <p:spPr>
          <a:xfrm>
            <a:off x="100704" y="426635"/>
            <a:ext cx="8229600" cy="538749"/>
          </a:xfrm>
        </p:spPr>
        <p:txBody>
          <a:bodyPr>
            <a:normAutofit/>
          </a:bodyPr>
          <a:lstStyle/>
          <a:p>
            <a:r>
              <a:rPr lang="en-US" sz="2700" b="1" dirty="0">
                <a:latin typeface="Times New Roman" panose="02020603050405020304" pitchFamily="18" charset="0"/>
                <a:cs typeface="Times New Roman" panose="02020603050405020304" pitchFamily="18" charset="0"/>
              </a:rPr>
              <a:t>Severance of Benefits: Criteria VA Must Meet</a:t>
            </a:r>
          </a:p>
        </p:txBody>
      </p:sp>
    </p:spTree>
    <p:extLst>
      <p:ext uri="{BB962C8B-B14F-4D97-AF65-F5344CB8AC3E}">
        <p14:creationId xmlns:p14="http://schemas.microsoft.com/office/powerpoint/2010/main" val="360922791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74890" y="1550879"/>
            <a:ext cx="10902462" cy="4544206"/>
          </a:xfrm>
        </p:spPr>
        <p:txBody>
          <a:bodyPr>
            <a:noAutofit/>
          </a:bodyPr>
          <a:lstStyle/>
          <a:p>
            <a:pPr marL="0" indent="0">
              <a:buNone/>
            </a:pPr>
            <a:r>
              <a:rPr lang="en-US" dirty="0">
                <a:latin typeface="Times New Roman" panose="02020603050405020304" pitchFamily="18" charset="0"/>
                <a:cs typeface="Times New Roman" panose="02020603050405020304" pitchFamily="18" charset="0"/>
              </a:rPr>
              <a:t>Determine the type of rating</a:t>
            </a:r>
          </a:p>
          <a:p>
            <a:pPr marL="0" indent="0">
              <a:buNone/>
            </a:pPr>
            <a:r>
              <a:rPr lang="en-US" dirty="0">
                <a:latin typeface="Times New Roman" panose="02020603050405020304" pitchFamily="18" charset="0"/>
                <a:cs typeface="Times New Roman" panose="02020603050405020304" pitchFamily="18" charset="0"/>
              </a:rPr>
              <a:t>Go over criteria VA must meet to reduce for each type</a:t>
            </a:r>
          </a:p>
          <a:p>
            <a:pPr marL="0" indent="0">
              <a:buNone/>
            </a:pPr>
            <a:endParaRPr lang="en-US" sz="600" dirty="0">
              <a:latin typeface="Times New Roman" panose="02020603050405020304" pitchFamily="18" charset="0"/>
              <a:cs typeface="Times New Roman" panose="02020603050405020304" pitchFamily="18" charset="0"/>
            </a:endParaRPr>
          </a:p>
          <a:p>
            <a:pPr marL="0" indent="0">
              <a:buNone/>
            </a:pPr>
            <a:r>
              <a:rPr lang="en-US" dirty="0">
                <a:latin typeface="Times New Roman" panose="02020603050405020304" pitchFamily="18" charset="0"/>
                <a:cs typeface="Times New Roman" panose="02020603050405020304" pitchFamily="18" charset="0"/>
              </a:rPr>
              <a:t>If you or veteran believe proposal is in error:</a:t>
            </a:r>
          </a:p>
          <a:p>
            <a:pPr lvl="1"/>
            <a:r>
              <a:rPr lang="en-US" dirty="0">
                <a:latin typeface="Times New Roman" panose="02020603050405020304" pitchFamily="18" charset="0"/>
                <a:cs typeface="Times New Roman" panose="02020603050405020304" pitchFamily="18" charset="0"/>
              </a:rPr>
              <a:t>Request a hearing within 30 days to keep benefit going until hearing</a:t>
            </a:r>
          </a:p>
          <a:p>
            <a:pPr lvl="1"/>
            <a:r>
              <a:rPr lang="en-US" dirty="0">
                <a:latin typeface="Times New Roman" panose="02020603050405020304" pitchFamily="18" charset="0"/>
                <a:cs typeface="Times New Roman" panose="02020603050405020304" pitchFamily="18" charset="0"/>
              </a:rPr>
              <a:t>Submit additional evidence within 60 days </a:t>
            </a:r>
          </a:p>
          <a:p>
            <a:pPr marL="0" indent="0">
              <a:buNone/>
            </a:pPr>
            <a:endParaRPr lang="en-US" sz="100" dirty="0">
              <a:latin typeface="Times New Roman" panose="02020603050405020304" pitchFamily="18" charset="0"/>
              <a:cs typeface="Times New Roman" panose="02020603050405020304" pitchFamily="18" charset="0"/>
            </a:endParaRPr>
          </a:p>
          <a:p>
            <a:pPr marL="0" indent="0">
              <a:buNone/>
            </a:pPr>
            <a:r>
              <a:rPr lang="en-US" dirty="0">
                <a:latin typeface="Times New Roman" panose="02020603050405020304" pitchFamily="18" charset="0"/>
                <a:cs typeface="Times New Roman" panose="02020603050405020304" pitchFamily="18" charset="0"/>
              </a:rPr>
              <a:t>If VA issues final reduction, </a:t>
            </a:r>
          </a:p>
          <a:p>
            <a:r>
              <a:rPr lang="en-US" dirty="0">
                <a:latin typeface="Times New Roman" panose="02020603050405020304" pitchFamily="18" charset="0"/>
                <a:cs typeface="Times New Roman" panose="02020603050405020304" pitchFamily="18" charset="0"/>
              </a:rPr>
              <a:t>	Appeal using one of three options: supplemental 	claim, higher level review, or appeal to BVA</a:t>
            </a:r>
          </a:p>
          <a:p>
            <a:pPr marL="0" indent="0">
              <a:buNone/>
            </a:pPr>
            <a:endParaRPr lang="en-US"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A52124A5-1B9B-4B07-834C-F8730363EEE2}" type="slidenum">
              <a:rPr lang="en-US" altLang="en-US" smtClean="0"/>
              <a:pPr/>
              <a:t>26</a:t>
            </a:fld>
            <a:endParaRPr lang="en-US" altLang="en-US" dirty="0"/>
          </a:p>
        </p:txBody>
      </p:sp>
      <p:sp>
        <p:nvSpPr>
          <p:cNvPr id="6" name="Title 1"/>
          <p:cNvSpPr>
            <a:spLocks noGrp="1"/>
          </p:cNvSpPr>
          <p:nvPr>
            <p:ph type="title"/>
          </p:nvPr>
        </p:nvSpPr>
        <p:spPr>
          <a:xfrm>
            <a:off x="84237" y="426634"/>
            <a:ext cx="8229600" cy="538749"/>
          </a:xfrm>
        </p:spPr>
        <p:txBody>
          <a:bodyPr>
            <a:normAutofit/>
          </a:bodyPr>
          <a:lstStyle/>
          <a:p>
            <a:r>
              <a:rPr lang="en-US" sz="2700" b="1" dirty="0">
                <a:latin typeface="Times New Roman" panose="02020603050405020304" pitchFamily="18" charset="0"/>
                <a:cs typeface="Times New Roman" panose="02020603050405020304" pitchFamily="18" charset="0"/>
              </a:rPr>
              <a:t>How to Challenge Reduction or Severance</a:t>
            </a:r>
          </a:p>
        </p:txBody>
      </p:sp>
    </p:spTree>
    <p:extLst>
      <p:ext uri="{BB962C8B-B14F-4D97-AF65-F5344CB8AC3E}">
        <p14:creationId xmlns:p14="http://schemas.microsoft.com/office/powerpoint/2010/main" val="268381656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32328" y="1539728"/>
            <a:ext cx="10958732" cy="4544206"/>
          </a:xfrm>
        </p:spPr>
        <p:txBody>
          <a:bodyPr>
            <a:noAutofit/>
          </a:bodyPr>
          <a:lstStyle/>
          <a:p>
            <a:r>
              <a:rPr lang="en-US" dirty="0">
                <a:latin typeface="Times New Roman" panose="02020603050405020304" pitchFamily="18" charset="0"/>
                <a:cs typeface="Times New Roman" panose="02020603050405020304" pitchFamily="18" charset="0"/>
              </a:rPr>
              <a:t>If VA determines the reduction was in error, VA will reverse decision and </a:t>
            </a:r>
            <a:r>
              <a:rPr lang="en-US" b="1" dirty="0">
                <a:solidFill>
                  <a:srgbClr val="FF0000"/>
                </a:solidFill>
                <a:latin typeface="Times New Roman" panose="02020603050405020304" pitchFamily="18" charset="0"/>
                <a:cs typeface="Times New Roman" panose="02020603050405020304" pitchFamily="18" charset="0"/>
              </a:rPr>
              <a:t>Reinstate</a:t>
            </a:r>
            <a:r>
              <a:rPr lang="en-US" dirty="0">
                <a:latin typeface="Times New Roman" panose="02020603050405020304" pitchFamily="18" charset="0"/>
                <a:cs typeface="Times New Roman" panose="02020603050405020304" pitchFamily="18" charset="0"/>
              </a:rPr>
              <a:t> prior rating back to date of reduction – possible retroactive benefits </a:t>
            </a:r>
          </a:p>
          <a:p>
            <a:pPr marL="0" indent="0">
              <a:buNone/>
            </a:pP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Reduction can be in error if due process timelines not followed or VA fails to meet its burden of evidence based on the type of benefit and length of time the rating has been in effect</a:t>
            </a:r>
          </a:p>
          <a:p>
            <a:pPr marL="0" indent="0">
              <a:buNone/>
            </a:pP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Reference: </a:t>
            </a:r>
            <a:r>
              <a:rPr lang="en-US" i="1" dirty="0">
                <a:latin typeface="Times New Roman" panose="02020603050405020304" pitchFamily="18" charset="0"/>
                <a:cs typeface="Times New Roman" panose="02020603050405020304" pitchFamily="18" charset="0"/>
                <a:hlinkClick r:id="rId3"/>
              </a:rPr>
              <a:t>Kitchens v. Brown, </a:t>
            </a:r>
            <a:r>
              <a:rPr lang="en-US" dirty="0">
                <a:latin typeface="Times New Roman" panose="02020603050405020304" pitchFamily="18" charset="0"/>
                <a:cs typeface="Times New Roman" panose="02020603050405020304" pitchFamily="18" charset="0"/>
                <a:hlinkClick r:id="rId3"/>
              </a:rPr>
              <a:t>7 </a:t>
            </a:r>
            <a:r>
              <a:rPr lang="en-US" dirty="0" err="1">
                <a:latin typeface="Times New Roman" panose="02020603050405020304" pitchFamily="18" charset="0"/>
                <a:cs typeface="Times New Roman" panose="02020603050405020304" pitchFamily="18" charset="0"/>
                <a:hlinkClick r:id="rId3"/>
              </a:rPr>
              <a:t>Vet.App</a:t>
            </a:r>
            <a:r>
              <a:rPr lang="en-US" dirty="0">
                <a:latin typeface="Times New Roman" panose="02020603050405020304" pitchFamily="18" charset="0"/>
                <a:cs typeface="Times New Roman" panose="02020603050405020304" pitchFamily="18" charset="0"/>
                <a:hlinkClick r:id="rId3"/>
              </a:rPr>
              <a:t>. 320 (1995)</a:t>
            </a:r>
            <a:endParaRPr lang="en-US" dirty="0">
              <a:latin typeface="Times New Roman" panose="02020603050405020304" pitchFamily="18" charset="0"/>
              <a:cs typeface="Times New Roman" panose="02020603050405020304" pitchFamily="18" charset="0"/>
            </a:endParaRPr>
          </a:p>
          <a:p>
            <a:pPr marL="0" indent="0">
              <a:buNone/>
            </a:pPr>
            <a:endParaRPr lang="en-US"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A52124A5-1B9B-4B07-834C-F8730363EEE2}" type="slidenum">
              <a:rPr lang="en-US" altLang="en-US" smtClean="0"/>
              <a:pPr/>
              <a:t>27</a:t>
            </a:fld>
            <a:endParaRPr lang="en-US" altLang="en-US" dirty="0"/>
          </a:p>
        </p:txBody>
      </p:sp>
      <p:sp>
        <p:nvSpPr>
          <p:cNvPr id="6" name="Title 1"/>
          <p:cNvSpPr>
            <a:spLocks noGrp="1"/>
          </p:cNvSpPr>
          <p:nvPr>
            <p:ph type="title"/>
          </p:nvPr>
        </p:nvSpPr>
        <p:spPr>
          <a:xfrm>
            <a:off x="97789" y="426634"/>
            <a:ext cx="8229600" cy="538749"/>
          </a:xfrm>
        </p:spPr>
        <p:txBody>
          <a:bodyPr>
            <a:normAutofit/>
          </a:bodyPr>
          <a:lstStyle/>
          <a:p>
            <a:r>
              <a:rPr lang="en-US" sz="2700" b="1" dirty="0">
                <a:latin typeface="Times New Roman" panose="02020603050405020304" pitchFamily="18" charset="0"/>
                <a:cs typeface="Times New Roman" panose="02020603050405020304" pitchFamily="18" charset="0"/>
              </a:rPr>
              <a:t>Remedy for erroneous reduction</a:t>
            </a:r>
          </a:p>
        </p:txBody>
      </p:sp>
    </p:spTree>
    <p:extLst>
      <p:ext uri="{BB962C8B-B14F-4D97-AF65-F5344CB8AC3E}">
        <p14:creationId xmlns:p14="http://schemas.microsoft.com/office/powerpoint/2010/main" val="331858921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71099" y="1545045"/>
            <a:ext cx="10944664" cy="4572342"/>
          </a:xfrm>
        </p:spPr>
        <p:txBody>
          <a:bodyPr>
            <a:noAutofit/>
          </a:bodyPr>
          <a:lstStyle/>
          <a:p>
            <a:r>
              <a:rPr lang="en-US" dirty="0">
                <a:latin typeface="Times New Roman" panose="02020603050405020304" pitchFamily="18" charset="0"/>
                <a:cs typeface="Times New Roman" panose="02020603050405020304" pitchFamily="18" charset="0"/>
              </a:rPr>
              <a:t>All reductions or discontinuances should be considered a red flag and warrant special attention</a:t>
            </a:r>
          </a:p>
          <a:p>
            <a:r>
              <a:rPr lang="en-US" dirty="0">
                <a:latin typeface="Times New Roman" panose="02020603050405020304" pitchFamily="18" charset="0"/>
                <a:cs typeface="Times New Roman" panose="02020603050405020304" pitchFamily="18" charset="0"/>
              </a:rPr>
              <a:t>Request hearing/submit evidence timely</a:t>
            </a:r>
          </a:p>
          <a:p>
            <a:r>
              <a:rPr lang="en-US" dirty="0">
                <a:latin typeface="Times New Roman" panose="02020603050405020304" pitchFamily="18" charset="0"/>
                <a:cs typeface="Times New Roman" panose="02020603050405020304" pitchFamily="18" charset="0"/>
              </a:rPr>
              <a:t>Check exams closely for adequacy</a:t>
            </a:r>
          </a:p>
          <a:p>
            <a:r>
              <a:rPr lang="en-US" dirty="0">
                <a:latin typeface="Times New Roman" panose="02020603050405020304" pitchFamily="18" charset="0"/>
                <a:cs typeface="Times New Roman" panose="02020603050405020304" pitchFamily="18" charset="0"/>
              </a:rPr>
              <a:t>If due process applies and is not given, rating should be REINSTATED as of the initial effective date</a:t>
            </a:r>
          </a:p>
          <a:p>
            <a:r>
              <a:rPr lang="en-US" dirty="0">
                <a:latin typeface="Times New Roman" panose="02020603050405020304" pitchFamily="18" charset="0"/>
                <a:cs typeface="Times New Roman" panose="02020603050405020304" pitchFamily="18" charset="0"/>
              </a:rPr>
              <a:t>VA bears the burden to show reduction is proper</a:t>
            </a:r>
          </a:p>
          <a:p>
            <a:pPr marL="0" indent="0">
              <a:buNone/>
            </a:pPr>
            <a:endParaRPr lang="en-US"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A52124A5-1B9B-4B07-834C-F8730363EEE2}" type="slidenum">
              <a:rPr lang="en-US" altLang="en-US" smtClean="0"/>
              <a:pPr/>
              <a:t>28</a:t>
            </a:fld>
            <a:endParaRPr lang="en-US" altLang="en-US" dirty="0"/>
          </a:p>
        </p:txBody>
      </p:sp>
      <p:sp>
        <p:nvSpPr>
          <p:cNvPr id="6" name="Title 1"/>
          <p:cNvSpPr>
            <a:spLocks noGrp="1"/>
          </p:cNvSpPr>
          <p:nvPr>
            <p:ph type="title"/>
          </p:nvPr>
        </p:nvSpPr>
        <p:spPr>
          <a:xfrm>
            <a:off x="91957" y="426634"/>
            <a:ext cx="8229600" cy="538749"/>
          </a:xfrm>
        </p:spPr>
        <p:txBody>
          <a:bodyPr>
            <a:normAutofit/>
          </a:bodyPr>
          <a:lstStyle/>
          <a:p>
            <a:r>
              <a:rPr lang="en-US" sz="2700" b="1" dirty="0">
                <a:latin typeface="Times New Roman" panose="02020603050405020304" pitchFamily="18" charset="0"/>
                <a:cs typeface="Times New Roman" panose="02020603050405020304" pitchFamily="18" charset="0"/>
              </a:rPr>
              <a:t>Summary</a:t>
            </a:r>
          </a:p>
        </p:txBody>
      </p:sp>
    </p:spTree>
    <p:extLst>
      <p:ext uri="{BB962C8B-B14F-4D97-AF65-F5344CB8AC3E}">
        <p14:creationId xmlns:p14="http://schemas.microsoft.com/office/powerpoint/2010/main" val="30978622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74015" y="1533894"/>
            <a:ext cx="10986868" cy="4628271"/>
          </a:xfrm>
        </p:spPr>
        <p:txBody>
          <a:bodyPr>
            <a:noAutofit/>
          </a:bodyPr>
          <a:lstStyle/>
          <a:p>
            <a:r>
              <a:rPr lang="en-US" dirty="0">
                <a:latin typeface="Times New Roman" panose="02020603050405020304" pitchFamily="18" charset="0"/>
                <a:cs typeface="Times New Roman" panose="02020603050405020304" pitchFamily="18" charset="0"/>
              </a:rPr>
              <a:t>Loss of dependent (divorce, death, age out)</a:t>
            </a:r>
          </a:p>
          <a:p>
            <a:r>
              <a:rPr lang="en-US" dirty="0">
                <a:latin typeface="Times New Roman" panose="02020603050405020304" pitchFamily="18" charset="0"/>
                <a:cs typeface="Times New Roman" panose="02020603050405020304" pitchFamily="18" charset="0"/>
              </a:rPr>
              <a:t>Improvement in disability</a:t>
            </a:r>
          </a:p>
          <a:p>
            <a:r>
              <a:rPr lang="en-US" dirty="0">
                <a:latin typeface="Times New Roman" panose="02020603050405020304" pitchFamily="18" charset="0"/>
                <a:cs typeface="Times New Roman" panose="02020603050405020304" pitchFamily="18" charset="0"/>
              </a:rPr>
              <a:t>No longer unemployable</a:t>
            </a:r>
          </a:p>
          <a:p>
            <a:r>
              <a:rPr lang="en-US" dirty="0">
                <a:latin typeface="Times New Roman" panose="02020603050405020304" pitchFamily="18" charset="0"/>
                <a:cs typeface="Times New Roman" panose="02020603050405020304" pitchFamily="18" charset="0"/>
              </a:rPr>
              <a:t>Incarceration (for compensation – reduced)</a:t>
            </a:r>
          </a:p>
          <a:p>
            <a:r>
              <a:rPr lang="en-US" dirty="0">
                <a:latin typeface="Times New Roman" panose="02020603050405020304" pitchFamily="18" charset="0"/>
                <a:cs typeface="Times New Roman" panose="02020603050405020304" pitchFamily="18" charset="0"/>
              </a:rPr>
              <a:t>For need-based benefits, income or net worth increase</a:t>
            </a:r>
          </a:p>
          <a:p>
            <a:r>
              <a:rPr lang="en-US" dirty="0">
                <a:latin typeface="Times New Roman" panose="02020603050405020304" pitchFamily="18" charset="0"/>
                <a:cs typeface="Times New Roman" panose="02020603050405020304" pitchFamily="18" charset="0"/>
              </a:rPr>
              <a:t>Enter nursing home/care facility (for pension/SMC)</a:t>
            </a:r>
          </a:p>
          <a:p>
            <a:pPr marL="0" indent="0">
              <a:buNone/>
            </a:pPr>
            <a:endParaRPr lang="en-US" b="1" dirty="0">
              <a:latin typeface="Times New Roman" panose="02020603050405020304" pitchFamily="18" charset="0"/>
              <a:cs typeface="Times New Roman" panose="02020603050405020304" pitchFamily="18" charset="0"/>
            </a:endParaRPr>
          </a:p>
          <a:p>
            <a:pPr marL="0" indent="0">
              <a:buNone/>
            </a:pPr>
            <a:endParaRPr lang="en-US" b="1"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A52124A5-1B9B-4B07-834C-F8730363EEE2}" type="slidenum">
              <a:rPr lang="en-US" altLang="en-US" smtClean="0"/>
              <a:pPr/>
              <a:t>3</a:t>
            </a:fld>
            <a:endParaRPr lang="en-US" altLang="en-US"/>
          </a:p>
        </p:txBody>
      </p:sp>
      <p:sp>
        <p:nvSpPr>
          <p:cNvPr id="6" name="Title 1"/>
          <p:cNvSpPr>
            <a:spLocks noGrp="1"/>
          </p:cNvSpPr>
          <p:nvPr>
            <p:ph type="title"/>
          </p:nvPr>
        </p:nvSpPr>
        <p:spPr>
          <a:xfrm>
            <a:off x="98533" y="428723"/>
            <a:ext cx="8229600" cy="538749"/>
          </a:xfrm>
        </p:spPr>
        <p:txBody>
          <a:bodyPr>
            <a:normAutofit/>
          </a:bodyPr>
          <a:lstStyle/>
          <a:p>
            <a:r>
              <a:rPr lang="en-US" sz="2700" b="1" dirty="0">
                <a:latin typeface="Times New Roman" panose="02020603050405020304" pitchFamily="18" charset="0"/>
                <a:cs typeface="Times New Roman" panose="02020603050405020304" pitchFamily="18" charset="0"/>
              </a:rPr>
              <a:t>Reasons for Reductions</a:t>
            </a:r>
          </a:p>
        </p:txBody>
      </p:sp>
    </p:spTree>
    <p:extLst>
      <p:ext uri="{BB962C8B-B14F-4D97-AF65-F5344CB8AC3E}">
        <p14:creationId xmlns:p14="http://schemas.microsoft.com/office/powerpoint/2010/main" val="40972968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82609" y="1525660"/>
            <a:ext cx="10958732" cy="4558274"/>
          </a:xfrm>
        </p:spPr>
        <p:txBody>
          <a:bodyPr>
            <a:noAutofit/>
          </a:bodyPr>
          <a:lstStyle/>
          <a:p>
            <a:pPr marL="0" indent="0">
              <a:buNone/>
            </a:pPr>
            <a:r>
              <a:rPr lang="en-US" b="1" u="sng" dirty="0">
                <a:latin typeface="Times New Roman" panose="02020603050405020304" pitchFamily="18" charset="0"/>
                <a:cs typeface="Times New Roman" panose="02020603050405020304" pitchFamily="18" charset="0"/>
              </a:rPr>
              <a:t>Offsets, debts, recoupments</a:t>
            </a:r>
            <a:endParaRPr lang="en-US" dirty="0">
              <a:latin typeface="Times New Roman" panose="02020603050405020304" pitchFamily="18" charset="0"/>
              <a:cs typeface="Times New Roman" panose="02020603050405020304" pitchFamily="18" charset="0"/>
            </a:endParaRPr>
          </a:p>
          <a:p>
            <a:pPr marL="0" indent="0">
              <a:buNone/>
            </a:pPr>
            <a:r>
              <a:rPr lang="en-US" dirty="0">
                <a:latin typeface="Times New Roman" panose="02020603050405020304" pitchFamily="18" charset="0"/>
                <a:cs typeface="Times New Roman" panose="02020603050405020304" pitchFamily="18" charset="0"/>
              </a:rPr>
              <a:t>Veteran is still entitled to the benefit, but aren’t receiving the full amount due to:</a:t>
            </a:r>
          </a:p>
          <a:p>
            <a:pPr lvl="1"/>
            <a:r>
              <a:rPr lang="en-US" dirty="0">
                <a:latin typeface="Times New Roman" panose="02020603050405020304" pitchFamily="18" charset="0"/>
                <a:cs typeface="Times New Roman" panose="02020603050405020304" pitchFamily="18" charset="0"/>
              </a:rPr>
              <a:t>Drill pay</a:t>
            </a:r>
          </a:p>
          <a:p>
            <a:pPr lvl="1"/>
            <a:r>
              <a:rPr lang="en-US" dirty="0">
                <a:latin typeface="Times New Roman" panose="02020603050405020304" pitchFamily="18" charset="0"/>
                <a:cs typeface="Times New Roman" panose="02020603050405020304" pitchFamily="18" charset="0"/>
              </a:rPr>
              <a:t>Retired pay</a:t>
            </a:r>
          </a:p>
          <a:p>
            <a:pPr lvl="1"/>
            <a:r>
              <a:rPr lang="en-US" dirty="0">
                <a:latin typeface="Times New Roman" panose="02020603050405020304" pitchFamily="18" charset="0"/>
                <a:cs typeface="Times New Roman" panose="02020603050405020304" pitchFamily="18" charset="0"/>
              </a:rPr>
              <a:t>Survivor benefit plan payment </a:t>
            </a:r>
          </a:p>
          <a:p>
            <a:pPr lvl="1"/>
            <a:r>
              <a:rPr lang="en-US" dirty="0">
                <a:latin typeface="Times New Roman" panose="02020603050405020304" pitchFamily="18" charset="0"/>
                <a:cs typeface="Times New Roman" panose="02020603050405020304" pitchFamily="18" charset="0"/>
              </a:rPr>
              <a:t>Federal tort claim payment</a:t>
            </a:r>
          </a:p>
          <a:p>
            <a:pPr lvl="1"/>
            <a:r>
              <a:rPr lang="en-US" dirty="0">
                <a:latin typeface="Times New Roman" panose="02020603050405020304" pitchFamily="18" charset="0"/>
                <a:cs typeface="Times New Roman" panose="02020603050405020304" pitchFamily="18" charset="0"/>
              </a:rPr>
              <a:t>Medical copay debt to VA</a:t>
            </a:r>
          </a:p>
          <a:p>
            <a:pPr lvl="1"/>
            <a:r>
              <a:rPr lang="en-US" dirty="0">
                <a:latin typeface="Times New Roman" panose="02020603050405020304" pitchFamily="18" charset="0"/>
                <a:cs typeface="Times New Roman" panose="02020603050405020304" pitchFamily="18" charset="0"/>
              </a:rPr>
              <a:t>Overpayment debt to VA</a:t>
            </a:r>
          </a:p>
          <a:p>
            <a:pPr lvl="1"/>
            <a:r>
              <a:rPr lang="en-US" dirty="0">
                <a:latin typeface="Times New Roman" panose="02020603050405020304" pitchFamily="18" charset="0"/>
                <a:cs typeface="Times New Roman" panose="02020603050405020304" pitchFamily="18" charset="0"/>
              </a:rPr>
              <a:t>Severance pay recoupment</a:t>
            </a:r>
          </a:p>
          <a:p>
            <a:pPr lvl="1"/>
            <a:r>
              <a:rPr lang="en-US" dirty="0">
                <a:latin typeface="Times New Roman" panose="02020603050405020304" pitchFamily="18" charset="0"/>
                <a:cs typeface="Times New Roman" panose="02020603050405020304" pitchFamily="18" charset="0"/>
              </a:rPr>
              <a:t>Apportionment…more on next slide</a:t>
            </a:r>
          </a:p>
          <a:p>
            <a:pPr marL="457200" lvl="1" indent="0">
              <a:buNone/>
            </a:pPr>
            <a:endParaRPr lang="en-US" sz="1100" dirty="0">
              <a:latin typeface="Times New Roman" panose="02020603050405020304" pitchFamily="18" charset="0"/>
              <a:cs typeface="Times New Roman" panose="02020603050405020304" pitchFamily="18" charset="0"/>
            </a:endParaRPr>
          </a:p>
          <a:p>
            <a:pPr marL="0" indent="0">
              <a:buNone/>
            </a:pPr>
            <a:endParaRPr lang="en-US" b="1"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A52124A5-1B9B-4B07-834C-F8730363EEE2}" type="slidenum">
              <a:rPr lang="en-US" altLang="en-US" smtClean="0"/>
              <a:pPr/>
              <a:t>4</a:t>
            </a:fld>
            <a:endParaRPr lang="en-US" altLang="en-US"/>
          </a:p>
        </p:txBody>
      </p:sp>
      <p:sp>
        <p:nvSpPr>
          <p:cNvPr id="6" name="Title 1"/>
          <p:cNvSpPr>
            <a:spLocks noGrp="1"/>
          </p:cNvSpPr>
          <p:nvPr>
            <p:ph type="title"/>
          </p:nvPr>
        </p:nvSpPr>
        <p:spPr>
          <a:xfrm>
            <a:off x="104365" y="428723"/>
            <a:ext cx="8229600" cy="538749"/>
          </a:xfrm>
        </p:spPr>
        <p:txBody>
          <a:bodyPr>
            <a:normAutofit/>
          </a:bodyPr>
          <a:lstStyle/>
          <a:p>
            <a:r>
              <a:rPr lang="en-US" sz="2700" b="1" dirty="0">
                <a:latin typeface="Times New Roman" panose="02020603050405020304" pitchFamily="18" charset="0"/>
                <a:cs typeface="Times New Roman" panose="02020603050405020304" pitchFamily="18" charset="0"/>
              </a:rPr>
              <a:t>Situations that are not Reductions</a:t>
            </a:r>
          </a:p>
        </p:txBody>
      </p:sp>
    </p:spTree>
    <p:extLst>
      <p:ext uri="{BB962C8B-B14F-4D97-AF65-F5344CB8AC3E}">
        <p14:creationId xmlns:p14="http://schemas.microsoft.com/office/powerpoint/2010/main" val="20896425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77291" y="1553279"/>
            <a:ext cx="10044332" cy="4628271"/>
          </a:xfrm>
        </p:spPr>
        <p:txBody>
          <a:bodyPr>
            <a:noAutofit/>
          </a:bodyPr>
          <a:lstStyle/>
          <a:p>
            <a:pPr marL="0" indent="0">
              <a:buNone/>
            </a:pPr>
            <a:r>
              <a:rPr lang="en-US" dirty="0">
                <a:latin typeface="Times New Roman" panose="02020603050405020304" pitchFamily="18" charset="0"/>
                <a:cs typeface="Times New Roman" panose="02020603050405020304" pitchFamily="18" charset="0"/>
              </a:rPr>
              <a:t>Apportionment is when part of veteran or survivor’s VA payment is paid to another party</a:t>
            </a:r>
          </a:p>
          <a:p>
            <a:pPr marL="0" indent="0">
              <a:buNone/>
            </a:pPr>
            <a:endParaRPr lang="en-US" sz="1400" dirty="0">
              <a:latin typeface="Times New Roman" panose="02020603050405020304" pitchFamily="18" charset="0"/>
              <a:cs typeface="Times New Roman" panose="02020603050405020304" pitchFamily="18" charset="0"/>
            </a:endParaRPr>
          </a:p>
          <a:p>
            <a:pPr marL="0" indent="0">
              <a:buNone/>
            </a:pPr>
            <a:r>
              <a:rPr lang="en-US" dirty="0">
                <a:latin typeface="Times New Roman" panose="02020603050405020304" pitchFamily="18" charset="0"/>
                <a:cs typeface="Times New Roman" panose="02020603050405020304" pitchFamily="18" charset="0"/>
              </a:rPr>
              <a:t>Usually for separated but not divorced spouse or on behalf of child not receiving VA payments</a:t>
            </a:r>
          </a:p>
          <a:p>
            <a:pPr marL="0" indent="0">
              <a:buNone/>
            </a:pPr>
            <a:endParaRPr lang="en-US" sz="1400" dirty="0">
              <a:latin typeface="Times New Roman" panose="02020603050405020304" pitchFamily="18" charset="0"/>
              <a:cs typeface="Times New Roman" panose="02020603050405020304" pitchFamily="18" charset="0"/>
            </a:endParaRPr>
          </a:p>
          <a:p>
            <a:pPr marL="0" indent="0">
              <a:buNone/>
            </a:pPr>
            <a:r>
              <a:rPr lang="en-US" dirty="0">
                <a:latin typeface="Times New Roman" panose="02020603050405020304" pitchFamily="18" charset="0"/>
                <a:cs typeface="Times New Roman" panose="02020603050405020304" pitchFamily="18" charset="0"/>
              </a:rPr>
              <a:t>Due process requirements apply: VA will give time for veteran and person requesting apportionment to report income and expenses</a:t>
            </a:r>
          </a:p>
          <a:p>
            <a:pPr marL="0" indent="0">
              <a:buNone/>
            </a:pPr>
            <a:endParaRPr lang="en-US" sz="1400" dirty="0">
              <a:latin typeface="Times New Roman" panose="02020603050405020304" pitchFamily="18" charset="0"/>
              <a:cs typeface="Times New Roman" panose="02020603050405020304" pitchFamily="18" charset="0"/>
            </a:endParaRPr>
          </a:p>
          <a:p>
            <a:pPr marL="0" indent="0">
              <a:buNone/>
            </a:pPr>
            <a:r>
              <a:rPr lang="en-US" dirty="0">
                <a:latin typeface="Times New Roman" panose="02020603050405020304" pitchFamily="18" charset="0"/>
                <a:cs typeface="Times New Roman" panose="02020603050405020304" pitchFamily="18" charset="0"/>
              </a:rPr>
              <a:t>VA will not award apportionment if it would be hardship to veteran/VA beneficiary</a:t>
            </a:r>
          </a:p>
          <a:p>
            <a:pPr marL="457200" lvl="1" indent="0">
              <a:buNone/>
            </a:pPr>
            <a:endParaRPr lang="en-US" sz="1100" dirty="0">
              <a:latin typeface="Times New Roman" panose="02020603050405020304" pitchFamily="18" charset="0"/>
              <a:cs typeface="Times New Roman" panose="02020603050405020304" pitchFamily="18" charset="0"/>
            </a:endParaRPr>
          </a:p>
          <a:p>
            <a:pPr marL="0" indent="0">
              <a:buNone/>
            </a:pPr>
            <a:endParaRPr lang="en-US" b="1"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A52124A5-1B9B-4B07-834C-F8730363EEE2}" type="slidenum">
              <a:rPr lang="en-US" altLang="en-US" smtClean="0"/>
              <a:pPr/>
              <a:t>5</a:t>
            </a:fld>
            <a:endParaRPr lang="en-US" altLang="en-US"/>
          </a:p>
        </p:txBody>
      </p:sp>
      <p:sp>
        <p:nvSpPr>
          <p:cNvPr id="6" name="Title 1"/>
          <p:cNvSpPr>
            <a:spLocks noGrp="1"/>
          </p:cNvSpPr>
          <p:nvPr>
            <p:ph type="title"/>
          </p:nvPr>
        </p:nvSpPr>
        <p:spPr>
          <a:xfrm>
            <a:off x="101452" y="428723"/>
            <a:ext cx="8229600" cy="538749"/>
          </a:xfrm>
        </p:spPr>
        <p:txBody>
          <a:bodyPr>
            <a:normAutofit/>
          </a:bodyPr>
          <a:lstStyle/>
          <a:p>
            <a:r>
              <a:rPr lang="en-US" sz="2800" b="1" dirty="0">
                <a:latin typeface="Times New Roman" panose="02020603050405020304" pitchFamily="18" charset="0"/>
                <a:cs typeface="Times New Roman" panose="02020603050405020304" pitchFamily="18" charset="0"/>
              </a:rPr>
              <a:t>Apportionment</a:t>
            </a:r>
          </a:p>
        </p:txBody>
      </p:sp>
    </p:spTree>
    <p:extLst>
      <p:ext uri="{BB962C8B-B14F-4D97-AF65-F5344CB8AC3E}">
        <p14:creationId xmlns:p14="http://schemas.microsoft.com/office/powerpoint/2010/main" val="36709309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82609" y="1559113"/>
            <a:ext cx="10044332" cy="4558274"/>
          </a:xfrm>
        </p:spPr>
        <p:txBody>
          <a:bodyPr>
            <a:noAutofit/>
          </a:bodyPr>
          <a:lstStyle/>
          <a:p>
            <a:pPr marL="0" indent="0">
              <a:buNone/>
            </a:pPr>
            <a:r>
              <a:rPr lang="en-US" dirty="0">
                <a:latin typeface="Times New Roman" panose="02020603050405020304" pitchFamily="18" charset="0"/>
                <a:cs typeface="Times New Roman" panose="02020603050405020304" pitchFamily="18" charset="0"/>
              </a:rPr>
              <a:t>Discontinuances mean veteran is no longer entitled to benefit. Most reasons can be reversed. Except fraud.</a:t>
            </a:r>
          </a:p>
          <a:p>
            <a:r>
              <a:rPr lang="en-US" dirty="0">
                <a:latin typeface="Times New Roman" panose="02020603050405020304" pitchFamily="18" charset="0"/>
                <a:cs typeface="Times New Roman" panose="02020603050405020304" pitchFamily="18" charset="0"/>
              </a:rPr>
              <a:t>Return to active duty</a:t>
            </a:r>
          </a:p>
          <a:p>
            <a:r>
              <a:rPr lang="en-US" dirty="0">
                <a:latin typeface="Times New Roman" panose="02020603050405020304" pitchFamily="18" charset="0"/>
                <a:cs typeface="Times New Roman" panose="02020603050405020304" pitchFamily="18" charset="0"/>
              </a:rPr>
              <a:t>Incarceration (for pension – discontinued)</a:t>
            </a:r>
          </a:p>
          <a:p>
            <a:r>
              <a:rPr lang="en-US" dirty="0">
                <a:latin typeface="Times New Roman" panose="02020603050405020304" pitchFamily="18" charset="0"/>
                <a:cs typeface="Times New Roman" panose="02020603050405020304" pitchFamily="18" charset="0"/>
              </a:rPr>
              <a:t>Fugitive Felon</a:t>
            </a:r>
          </a:p>
          <a:p>
            <a:r>
              <a:rPr lang="en-US" dirty="0">
                <a:latin typeface="Times New Roman" panose="02020603050405020304" pitchFamily="18" charset="0"/>
                <a:cs typeface="Times New Roman" panose="02020603050405020304" pitchFamily="18" charset="0"/>
              </a:rPr>
              <a:t>Missing person</a:t>
            </a:r>
          </a:p>
          <a:p>
            <a:r>
              <a:rPr lang="en-US" dirty="0">
                <a:latin typeface="Times New Roman" panose="02020603050405020304" pitchFamily="18" charset="0"/>
                <a:cs typeface="Times New Roman" panose="02020603050405020304" pitchFamily="18" charset="0"/>
              </a:rPr>
              <a:t>Request from veteran to discontinue benefit</a:t>
            </a:r>
          </a:p>
          <a:p>
            <a:r>
              <a:rPr lang="en-US" dirty="0">
                <a:latin typeface="Times New Roman" panose="02020603050405020304" pitchFamily="18" charset="0"/>
                <a:cs typeface="Times New Roman" panose="02020603050405020304" pitchFamily="18" charset="0"/>
              </a:rPr>
              <a:t>Severance</a:t>
            </a:r>
          </a:p>
          <a:p>
            <a:r>
              <a:rPr lang="en-US" dirty="0">
                <a:latin typeface="Times New Roman" panose="02020603050405020304" pitchFamily="18" charset="0"/>
                <a:cs typeface="Times New Roman" panose="02020603050405020304" pitchFamily="18" charset="0"/>
              </a:rPr>
              <a:t>Fraud</a:t>
            </a:r>
          </a:p>
          <a:p>
            <a:pPr marL="0" indent="0">
              <a:buNone/>
            </a:pPr>
            <a:endParaRPr lang="en-US" dirty="0">
              <a:latin typeface="Times New Roman" panose="02020603050405020304" pitchFamily="18" charset="0"/>
              <a:cs typeface="Times New Roman" panose="02020603050405020304" pitchFamily="18" charset="0"/>
            </a:endParaRPr>
          </a:p>
          <a:p>
            <a:pPr marL="0" indent="0">
              <a:buNone/>
            </a:pPr>
            <a:endParaRPr lang="en-US"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A52124A5-1B9B-4B07-834C-F8730363EEE2}" type="slidenum">
              <a:rPr lang="en-US" altLang="en-US" smtClean="0"/>
              <a:pPr/>
              <a:t>6</a:t>
            </a:fld>
            <a:endParaRPr lang="en-US" altLang="en-US"/>
          </a:p>
        </p:txBody>
      </p:sp>
      <p:sp>
        <p:nvSpPr>
          <p:cNvPr id="6" name="Title 1"/>
          <p:cNvSpPr>
            <a:spLocks noGrp="1"/>
          </p:cNvSpPr>
          <p:nvPr>
            <p:ph type="title"/>
          </p:nvPr>
        </p:nvSpPr>
        <p:spPr>
          <a:xfrm>
            <a:off x="84980" y="428723"/>
            <a:ext cx="8229600" cy="538749"/>
          </a:xfrm>
        </p:spPr>
        <p:txBody>
          <a:bodyPr>
            <a:normAutofit/>
          </a:bodyPr>
          <a:lstStyle/>
          <a:p>
            <a:r>
              <a:rPr lang="en-US" sz="2700" b="1" dirty="0">
                <a:latin typeface="Times New Roman" panose="02020603050405020304" pitchFamily="18" charset="0"/>
                <a:cs typeface="Times New Roman" panose="02020603050405020304" pitchFamily="18" charset="0"/>
              </a:rPr>
              <a:t>Reasons for Discontinuances</a:t>
            </a:r>
          </a:p>
        </p:txBody>
      </p:sp>
    </p:spTree>
    <p:extLst>
      <p:ext uri="{BB962C8B-B14F-4D97-AF65-F5344CB8AC3E}">
        <p14:creationId xmlns:p14="http://schemas.microsoft.com/office/powerpoint/2010/main" val="31964945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80207" y="1553279"/>
            <a:ext cx="10916529" cy="4586409"/>
          </a:xfrm>
        </p:spPr>
        <p:txBody>
          <a:bodyPr>
            <a:noAutofit/>
          </a:bodyPr>
          <a:lstStyle/>
          <a:p>
            <a:pPr marL="0" indent="0">
              <a:buNone/>
            </a:pPr>
            <a:r>
              <a:rPr lang="en-US" dirty="0">
                <a:latin typeface="Times New Roman" panose="02020603050405020304" pitchFamily="18" charset="0"/>
                <a:cs typeface="Times New Roman" panose="02020603050405020304" pitchFamily="18" charset="0"/>
              </a:rPr>
              <a:t>VA must notify beneficiary before reducing benefits:</a:t>
            </a:r>
          </a:p>
          <a:p>
            <a:r>
              <a:rPr lang="en-US" dirty="0">
                <a:latin typeface="Times New Roman" panose="02020603050405020304" pitchFamily="18" charset="0"/>
                <a:cs typeface="Times New Roman" panose="02020603050405020304" pitchFamily="18" charset="0"/>
              </a:rPr>
              <a:t>Proposed action and reason for reduction</a:t>
            </a:r>
          </a:p>
          <a:p>
            <a:r>
              <a:rPr lang="en-US" dirty="0">
                <a:latin typeface="Times New Roman" panose="02020603050405020304" pitchFamily="18" charset="0"/>
                <a:cs typeface="Times New Roman" panose="02020603050405020304" pitchFamily="18" charset="0"/>
              </a:rPr>
              <a:t>Type of medical and/or lay evidence veteran should submit to avoid reduction</a:t>
            </a:r>
          </a:p>
          <a:p>
            <a:r>
              <a:rPr lang="en-US" dirty="0">
                <a:latin typeface="Times New Roman" panose="02020603050405020304" pitchFamily="18" charset="0"/>
                <a:cs typeface="Times New Roman" panose="02020603050405020304" pitchFamily="18" charset="0"/>
              </a:rPr>
              <a:t>Opportunity to request a hearing</a:t>
            </a:r>
          </a:p>
          <a:p>
            <a:r>
              <a:rPr lang="en-US" dirty="0">
                <a:latin typeface="Times New Roman" panose="02020603050405020304" pitchFamily="18" charset="0"/>
                <a:cs typeface="Times New Roman" panose="02020603050405020304" pitchFamily="18" charset="0"/>
              </a:rPr>
              <a:t>Right to representation (VSO, agent, attorney)</a:t>
            </a:r>
          </a:p>
          <a:p>
            <a:pPr marL="0" indent="0">
              <a:buNone/>
            </a:pPr>
            <a:endParaRPr lang="en-US" dirty="0">
              <a:latin typeface="Times New Roman" panose="02020603050405020304" pitchFamily="18" charset="0"/>
              <a:cs typeface="Times New Roman" panose="02020603050405020304" pitchFamily="18" charset="0"/>
            </a:endParaRPr>
          </a:p>
          <a:p>
            <a:pPr marL="0" indent="0">
              <a:buNone/>
            </a:pPr>
            <a:r>
              <a:rPr lang="en-US" dirty="0">
                <a:latin typeface="Times New Roman" panose="02020603050405020304" pitchFamily="18" charset="0"/>
                <a:cs typeface="Times New Roman" panose="02020603050405020304" pitchFamily="18" charset="0"/>
              </a:rPr>
              <a:t>Notification must be in writing and mailed to veteran’s most recent address of record with VA.</a:t>
            </a:r>
          </a:p>
          <a:p>
            <a:pPr marL="0" indent="0">
              <a:buNone/>
            </a:pPr>
            <a:endParaRPr lang="en-US" dirty="0">
              <a:latin typeface="Times New Roman" panose="02020603050405020304" pitchFamily="18" charset="0"/>
              <a:cs typeface="Times New Roman" panose="02020603050405020304" pitchFamily="18" charset="0"/>
            </a:endParaRPr>
          </a:p>
          <a:p>
            <a:pPr marL="0" indent="0">
              <a:buNone/>
            </a:pPr>
            <a:endParaRPr lang="en-US"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A52124A5-1B9B-4B07-834C-F8730363EEE2}" type="slidenum">
              <a:rPr lang="en-US" altLang="en-US" smtClean="0"/>
              <a:pPr/>
              <a:t>7</a:t>
            </a:fld>
            <a:endParaRPr lang="en-US" altLang="en-US"/>
          </a:p>
        </p:txBody>
      </p:sp>
      <p:sp>
        <p:nvSpPr>
          <p:cNvPr id="6" name="Title 1"/>
          <p:cNvSpPr>
            <a:spLocks noGrp="1"/>
          </p:cNvSpPr>
          <p:nvPr>
            <p:ph type="title"/>
          </p:nvPr>
        </p:nvSpPr>
        <p:spPr>
          <a:xfrm>
            <a:off x="101960" y="442792"/>
            <a:ext cx="8229600" cy="538749"/>
          </a:xfrm>
        </p:spPr>
        <p:txBody>
          <a:bodyPr>
            <a:normAutofit/>
          </a:bodyPr>
          <a:lstStyle/>
          <a:p>
            <a:r>
              <a:rPr lang="en-US" sz="2700" b="1" dirty="0">
                <a:latin typeface="Times New Roman" panose="02020603050405020304" pitchFamily="18" charset="0"/>
                <a:cs typeface="Times New Roman" panose="02020603050405020304" pitchFamily="18" charset="0"/>
              </a:rPr>
              <a:t>VA Notification and Due Process Requirements</a:t>
            </a:r>
          </a:p>
        </p:txBody>
      </p:sp>
    </p:spTree>
    <p:extLst>
      <p:ext uri="{BB962C8B-B14F-4D97-AF65-F5344CB8AC3E}">
        <p14:creationId xmlns:p14="http://schemas.microsoft.com/office/powerpoint/2010/main" val="12940237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63739" y="1539728"/>
            <a:ext cx="10888394" cy="4600135"/>
          </a:xfrm>
        </p:spPr>
        <p:txBody>
          <a:bodyPr>
            <a:noAutofit/>
          </a:bodyPr>
          <a:lstStyle/>
          <a:p>
            <a:pPr marL="0" indent="0">
              <a:buNone/>
            </a:pPr>
            <a:r>
              <a:rPr lang="en-US" dirty="0">
                <a:latin typeface="Times New Roman" panose="02020603050405020304" pitchFamily="18" charset="0"/>
                <a:cs typeface="Times New Roman" panose="02020603050405020304" pitchFamily="18" charset="0"/>
              </a:rPr>
              <a:t>VA must give veteran </a:t>
            </a:r>
            <a:r>
              <a:rPr lang="en-US" b="1" dirty="0">
                <a:latin typeface="Times New Roman" panose="02020603050405020304" pitchFamily="18" charset="0"/>
                <a:cs typeface="Times New Roman" panose="02020603050405020304" pitchFamily="18" charset="0"/>
              </a:rPr>
              <a:t>60 </a:t>
            </a:r>
            <a:r>
              <a:rPr lang="en-US" dirty="0">
                <a:latin typeface="Times New Roman" panose="02020603050405020304" pitchFamily="18" charset="0"/>
                <a:cs typeface="Times New Roman" panose="02020603050405020304" pitchFamily="18" charset="0"/>
              </a:rPr>
              <a:t>days to submit evidence and then another 60 days after that before reducing benefit: total of at least 120 days</a:t>
            </a:r>
          </a:p>
          <a:p>
            <a:pPr marL="0" indent="0">
              <a:buNone/>
            </a:pPr>
            <a:endParaRPr lang="en-US" sz="1100" dirty="0">
              <a:latin typeface="Times New Roman" panose="02020603050405020304" pitchFamily="18" charset="0"/>
              <a:cs typeface="Times New Roman" panose="02020603050405020304" pitchFamily="18" charset="0"/>
            </a:endParaRPr>
          </a:p>
          <a:p>
            <a:pPr marL="0" indent="0">
              <a:buNone/>
            </a:pPr>
            <a:r>
              <a:rPr lang="en-US" dirty="0">
                <a:latin typeface="Times New Roman" panose="02020603050405020304" pitchFamily="18" charset="0"/>
                <a:cs typeface="Times New Roman" panose="02020603050405020304" pitchFamily="18" charset="0"/>
              </a:rPr>
              <a:t>If HEARING requested within </a:t>
            </a:r>
            <a:r>
              <a:rPr lang="en-US" b="1" dirty="0">
                <a:latin typeface="Times New Roman" panose="02020603050405020304" pitchFamily="18" charset="0"/>
                <a:cs typeface="Times New Roman" panose="02020603050405020304" pitchFamily="18" charset="0"/>
              </a:rPr>
              <a:t>30</a:t>
            </a:r>
            <a:r>
              <a:rPr lang="en-US" dirty="0">
                <a:latin typeface="Times New Roman" panose="02020603050405020304" pitchFamily="18" charset="0"/>
                <a:cs typeface="Times New Roman" panose="02020603050405020304" pitchFamily="18" charset="0"/>
              </a:rPr>
              <a:t> days, VA will not reduce benefit until hearing is held</a:t>
            </a:r>
          </a:p>
          <a:p>
            <a:pPr marL="0" indent="0">
              <a:buNone/>
            </a:pPr>
            <a:endParaRPr lang="en-US" sz="1200" dirty="0">
              <a:latin typeface="Times New Roman" panose="02020603050405020304" pitchFamily="18" charset="0"/>
              <a:cs typeface="Times New Roman" panose="02020603050405020304" pitchFamily="18" charset="0"/>
            </a:endParaRPr>
          </a:p>
          <a:p>
            <a:pPr marL="0" indent="0">
              <a:buNone/>
            </a:pPr>
            <a:r>
              <a:rPr lang="en-US" dirty="0">
                <a:latin typeface="Times New Roman" panose="02020603050405020304" pitchFamily="18" charset="0"/>
                <a:cs typeface="Times New Roman" panose="02020603050405020304" pitchFamily="18" charset="0"/>
              </a:rPr>
              <a:t>Due process applies to veteran already receiving benefits because there is a property interest in the benefit. </a:t>
            </a:r>
          </a:p>
          <a:p>
            <a:pPr marL="0" indent="0">
              <a:buNone/>
            </a:pPr>
            <a:r>
              <a:rPr lang="en-US" i="1" dirty="0">
                <a:latin typeface="Times New Roman" panose="02020603050405020304" pitchFamily="18" charset="0"/>
                <a:cs typeface="Times New Roman" panose="02020603050405020304" pitchFamily="18" charset="0"/>
                <a:hlinkClick r:id="rId3"/>
              </a:rPr>
              <a:t>Cushman v. Shinseki, </a:t>
            </a:r>
            <a:r>
              <a:rPr lang="en-US" dirty="0">
                <a:latin typeface="Times New Roman" panose="02020603050405020304" pitchFamily="18" charset="0"/>
                <a:cs typeface="Times New Roman" panose="02020603050405020304" pitchFamily="18" charset="0"/>
                <a:hlinkClick r:id="rId3"/>
              </a:rPr>
              <a:t>576 F.3d 1290 (Fed. Cir. 2009)</a:t>
            </a:r>
            <a:endParaRPr lang="en-US" dirty="0">
              <a:latin typeface="Times New Roman" panose="02020603050405020304" pitchFamily="18" charset="0"/>
              <a:cs typeface="Times New Roman" panose="02020603050405020304" pitchFamily="18" charset="0"/>
            </a:endParaRPr>
          </a:p>
          <a:p>
            <a:pPr marL="0" indent="0">
              <a:buNone/>
            </a:pPr>
            <a:endParaRPr lang="en-US" dirty="0">
              <a:latin typeface="Times New Roman" panose="02020603050405020304" pitchFamily="18" charset="0"/>
              <a:cs typeface="Times New Roman" panose="02020603050405020304" pitchFamily="18" charset="0"/>
            </a:endParaRPr>
          </a:p>
          <a:p>
            <a:pPr marL="0" indent="0">
              <a:buNone/>
            </a:pPr>
            <a:endParaRPr lang="en-US" dirty="0">
              <a:latin typeface="Times New Roman" panose="02020603050405020304" pitchFamily="18" charset="0"/>
              <a:cs typeface="Times New Roman" panose="02020603050405020304" pitchFamily="18" charset="0"/>
            </a:endParaRPr>
          </a:p>
          <a:p>
            <a:pPr marL="0" indent="0">
              <a:buNone/>
            </a:pPr>
            <a:endParaRPr lang="en-US"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A52124A5-1B9B-4B07-834C-F8730363EEE2}" type="slidenum">
              <a:rPr lang="en-US" altLang="en-US" smtClean="0"/>
              <a:pPr/>
              <a:t>8</a:t>
            </a:fld>
            <a:endParaRPr lang="en-US" altLang="en-US"/>
          </a:p>
        </p:txBody>
      </p:sp>
      <p:sp>
        <p:nvSpPr>
          <p:cNvPr id="6" name="Title 1"/>
          <p:cNvSpPr>
            <a:spLocks noGrp="1"/>
          </p:cNvSpPr>
          <p:nvPr>
            <p:ph type="title"/>
          </p:nvPr>
        </p:nvSpPr>
        <p:spPr>
          <a:xfrm>
            <a:off x="96131" y="442790"/>
            <a:ext cx="8229600" cy="538749"/>
          </a:xfrm>
        </p:spPr>
        <p:txBody>
          <a:bodyPr>
            <a:normAutofit/>
          </a:bodyPr>
          <a:lstStyle/>
          <a:p>
            <a:r>
              <a:rPr lang="en-US" sz="2700" b="1" dirty="0">
                <a:latin typeface="Times New Roman" panose="02020603050405020304" pitchFamily="18" charset="0"/>
                <a:cs typeface="Times New Roman" panose="02020603050405020304" pitchFamily="18" charset="0"/>
              </a:rPr>
              <a:t>VA Notification and Due Process Requirements</a:t>
            </a:r>
          </a:p>
        </p:txBody>
      </p:sp>
    </p:spTree>
    <p:extLst>
      <p:ext uri="{BB962C8B-B14F-4D97-AF65-F5344CB8AC3E}">
        <p14:creationId xmlns:p14="http://schemas.microsoft.com/office/powerpoint/2010/main" val="29996101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Content Placeholder 7"/>
          <p:cNvGraphicFramePr>
            <a:graphicFrameLocks noGrp="1"/>
          </p:cNvGraphicFramePr>
          <p:nvPr>
            <p:ph idx="1"/>
            <p:extLst>
              <p:ext uri="{D42A27DB-BD31-4B8C-83A1-F6EECF244321}">
                <p14:modId xmlns:p14="http://schemas.microsoft.com/office/powerpoint/2010/main" val="3429370194"/>
              </p:ext>
            </p:extLst>
          </p:nvPr>
        </p:nvGraphicFramePr>
        <p:xfrm>
          <a:off x="2194858" y="1631852"/>
          <a:ext cx="7886700" cy="455793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p:cNvSpPr>
            <a:spLocks noGrp="1"/>
          </p:cNvSpPr>
          <p:nvPr>
            <p:ph type="sldNum" sz="quarter" idx="12"/>
          </p:nvPr>
        </p:nvSpPr>
        <p:spPr/>
        <p:txBody>
          <a:bodyPr/>
          <a:lstStyle/>
          <a:p>
            <a:fld id="{60B18D57-13A5-4968-950D-8FEF41FA4399}" type="slidenum">
              <a:rPr lang="en-US" smtClean="0"/>
              <a:t>9</a:t>
            </a:fld>
            <a:endParaRPr lang="en-US"/>
          </a:p>
        </p:txBody>
      </p:sp>
      <p:sp>
        <p:nvSpPr>
          <p:cNvPr id="6" name="Title 5"/>
          <p:cNvSpPr>
            <a:spLocks noGrp="1"/>
          </p:cNvSpPr>
          <p:nvPr>
            <p:ph type="title"/>
          </p:nvPr>
        </p:nvSpPr>
        <p:spPr>
          <a:xfrm>
            <a:off x="113712" y="44484"/>
            <a:ext cx="10515600" cy="1325563"/>
          </a:xfrm>
        </p:spPr>
        <p:txBody>
          <a:bodyPr/>
          <a:lstStyle/>
          <a:p>
            <a:r>
              <a:rPr lang="en-US" b="1" dirty="0">
                <a:latin typeface="Times New Roman" panose="02020603050405020304" pitchFamily="18" charset="0"/>
                <a:cs typeface="Times New Roman" panose="02020603050405020304" pitchFamily="18" charset="0"/>
              </a:rPr>
              <a:t>Reduction Timeline</a:t>
            </a:r>
          </a:p>
        </p:txBody>
      </p:sp>
      <p:sp>
        <p:nvSpPr>
          <p:cNvPr id="9" name="TextBox 8"/>
          <p:cNvSpPr txBox="1"/>
          <p:nvPr/>
        </p:nvSpPr>
        <p:spPr>
          <a:xfrm>
            <a:off x="3673813" y="4870836"/>
            <a:ext cx="4844374" cy="830997"/>
          </a:xfrm>
          <a:prstGeom prst="rect">
            <a:avLst/>
          </a:prstGeom>
          <a:noFill/>
        </p:spPr>
        <p:txBody>
          <a:bodyPr wrap="square" rtlCol="0">
            <a:spAutoFit/>
          </a:bodyPr>
          <a:lstStyle/>
          <a:p>
            <a:r>
              <a:rPr lang="en-US" sz="2400" dirty="0">
                <a:cs typeface="Times New Roman" panose="02020603050405020304" pitchFamily="18" charset="0"/>
              </a:rPr>
              <a:t>At least 60 days between proposed reduction and Final VA decision</a:t>
            </a:r>
          </a:p>
        </p:txBody>
      </p:sp>
    </p:spTree>
    <p:extLst>
      <p:ext uri="{BB962C8B-B14F-4D97-AF65-F5344CB8AC3E}">
        <p14:creationId xmlns:p14="http://schemas.microsoft.com/office/powerpoint/2010/main" val="612286647"/>
      </p:ext>
    </p:extLst>
  </p:cSld>
  <p:clrMapOvr>
    <a:masterClrMapping/>
  </p:clrMapOvr>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Custom Design">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2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NEW Logo">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EW Logo" id="{E64DD44C-503F-404D-A60E-09A17B832FB2}" vid="{B0259543-7EB3-4E03-9C87-69B5A069E269}"/>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5242</TotalTime>
  <Words>2167</Words>
  <Application>Microsoft Office PowerPoint</Application>
  <PresentationFormat>Widescreen</PresentationFormat>
  <Paragraphs>269</Paragraphs>
  <Slides>28</Slides>
  <Notes>25</Notes>
  <HiddenSlides>0</HiddenSlides>
  <MMClips>0</MMClips>
  <ScaleCrop>false</ScaleCrop>
  <HeadingPairs>
    <vt:vector size="6" baseType="variant">
      <vt:variant>
        <vt:lpstr>Fonts Used</vt:lpstr>
      </vt:variant>
      <vt:variant>
        <vt:i4>4</vt:i4>
      </vt:variant>
      <vt:variant>
        <vt:lpstr>Theme</vt:lpstr>
      </vt:variant>
      <vt:variant>
        <vt:i4>4</vt:i4>
      </vt:variant>
      <vt:variant>
        <vt:lpstr>Slide Titles</vt:lpstr>
      </vt:variant>
      <vt:variant>
        <vt:i4>28</vt:i4>
      </vt:variant>
    </vt:vector>
  </HeadingPairs>
  <TitlesOfParts>
    <vt:vector size="36" baseType="lpstr">
      <vt:lpstr>Arial</vt:lpstr>
      <vt:lpstr>Calibri</vt:lpstr>
      <vt:lpstr>Calibri Light</vt:lpstr>
      <vt:lpstr>Times New Roman</vt:lpstr>
      <vt:lpstr>Custom Design</vt:lpstr>
      <vt:lpstr>1_Custom Design</vt:lpstr>
      <vt:lpstr>2_Custom Design</vt:lpstr>
      <vt:lpstr>NEW Logo</vt:lpstr>
      <vt:lpstr>REDUCTIONS  AND  DISCONTINUANCES              </vt:lpstr>
      <vt:lpstr>PowerPoint Presentation</vt:lpstr>
      <vt:lpstr>Reasons for Reductions</vt:lpstr>
      <vt:lpstr>Situations that are not Reductions</vt:lpstr>
      <vt:lpstr>Apportionment</vt:lpstr>
      <vt:lpstr>Reasons for Discontinuances</vt:lpstr>
      <vt:lpstr>VA Notification and Due Process Requirements</vt:lpstr>
      <vt:lpstr>VA Notification and Due Process Requirements</vt:lpstr>
      <vt:lpstr>Reduction Timeline</vt:lpstr>
      <vt:lpstr>VA Notification and Due Process Requirements</vt:lpstr>
      <vt:lpstr>Criteria VA must show to Reduce Benefits</vt:lpstr>
      <vt:lpstr>Criteria VA must show to Reduce Benefits</vt:lpstr>
      <vt:lpstr>Criteria VA must show to Reduce Benefits</vt:lpstr>
      <vt:lpstr>Criteria VA must show to Reduce Benefits</vt:lpstr>
      <vt:lpstr>Criteria VA must show to Reduce Benefits</vt:lpstr>
      <vt:lpstr>Criteria VA must show to Reduce Benefits</vt:lpstr>
      <vt:lpstr>Criteria VA must show to Reduce Benefits</vt:lpstr>
      <vt:lpstr>Criteria VA must show to Reduce Benefits</vt:lpstr>
      <vt:lpstr>Criteria VA must show to Reduce Benefits</vt:lpstr>
      <vt:lpstr>Criteria VA must show to Reduce Benefits</vt:lpstr>
      <vt:lpstr>Criteria VA must show to Reduce Benefits</vt:lpstr>
      <vt:lpstr>Criteria VA must show to Reduce Benefits</vt:lpstr>
      <vt:lpstr>Criteria VA must show to Reduce Benefits</vt:lpstr>
      <vt:lpstr>Severance of Benefits</vt:lpstr>
      <vt:lpstr>Severance of Benefits: Criteria VA Must Meet</vt:lpstr>
      <vt:lpstr>How to Challenge Reduction or Severance</vt:lpstr>
      <vt:lpstr>Remedy for erroneous reduction</vt:lpstr>
      <vt:lpstr>Summary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Monica Levy</dc:creator>
  <cp:lastModifiedBy>Christopher Macinkowicz</cp:lastModifiedBy>
  <cp:revision>185</cp:revision>
  <cp:lastPrinted>2019-04-23T12:55:55Z</cp:lastPrinted>
  <dcterms:created xsi:type="dcterms:W3CDTF">2018-09-13T15:53:27Z</dcterms:created>
  <dcterms:modified xsi:type="dcterms:W3CDTF">2022-12-20T17:34:11Z</dcterms:modified>
</cp:coreProperties>
</file>