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4"/>
    <p:sldMasterId id="2147483713" r:id="rId5"/>
    <p:sldMasterId id="2147483720" r:id="rId6"/>
  </p:sldMasterIdLst>
  <p:notesMasterIdLst>
    <p:notesMasterId r:id="rId30"/>
  </p:notesMasterIdLst>
  <p:handoutMasterIdLst>
    <p:handoutMasterId r:id="rId31"/>
  </p:handoutMasterIdLst>
  <p:sldIdLst>
    <p:sldId id="317" r:id="rId7"/>
    <p:sldId id="297" r:id="rId8"/>
    <p:sldId id="258" r:id="rId9"/>
    <p:sldId id="295" r:id="rId10"/>
    <p:sldId id="301" r:id="rId11"/>
    <p:sldId id="302" r:id="rId12"/>
    <p:sldId id="259" r:id="rId13"/>
    <p:sldId id="260" r:id="rId14"/>
    <p:sldId id="290" r:id="rId15"/>
    <p:sldId id="291" r:id="rId16"/>
    <p:sldId id="292" r:id="rId17"/>
    <p:sldId id="299" r:id="rId18"/>
    <p:sldId id="319" r:id="rId19"/>
    <p:sldId id="314" r:id="rId20"/>
    <p:sldId id="315" r:id="rId21"/>
    <p:sldId id="316" r:id="rId22"/>
    <p:sldId id="293" r:id="rId23"/>
    <p:sldId id="308" r:id="rId24"/>
    <p:sldId id="309" r:id="rId25"/>
    <p:sldId id="296" r:id="rId26"/>
    <p:sldId id="310" r:id="rId27"/>
    <p:sldId id="318" r:id="rId28"/>
    <p:sldId id="312" r:id="rId2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5" clrIdx="0">
    <p:extLst>
      <p:ext uri="{19B8F6BF-5375-455C-9EA6-DF929625EA0E}">
        <p15:presenceInfo xmlns:p15="http://schemas.microsoft.com/office/powerpoint/2012/main" userId="S-1-5-21-1147415601-746390328-441284377-36146" providerId="AD"/>
      </p:ext>
    </p:extLst>
  </p:cmAuthor>
  <p:cmAuthor id="2" name="James Moss" initials="JM" lastIdx="1" clrIdx="1">
    <p:extLst>
      <p:ext uri="{19B8F6BF-5375-455C-9EA6-DF929625EA0E}">
        <p15:presenceInfo xmlns:p15="http://schemas.microsoft.com/office/powerpoint/2012/main" userId="S-1-5-21-1147415601-746390328-441284377-34476" providerId="AD"/>
      </p:ext>
    </p:extLst>
  </p:cmAuthor>
  <p:cmAuthor id="3" name="Chris Macinkowicz" initials="CM" lastIdx="5" clrIdx="2">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86323" autoAdjust="0"/>
  </p:normalViewPr>
  <p:slideViewPr>
    <p:cSldViewPr>
      <p:cViewPr varScale="1">
        <p:scale>
          <a:sx n="110" d="100"/>
          <a:sy n="110" d="100"/>
        </p:scale>
        <p:origin x="546" y="12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54" d="100"/>
          <a:sy n="54" d="100"/>
        </p:scale>
        <p:origin x="2874"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cs typeface="Times New Roman" panose="02020603050405020304" pitchFamily="18" charset="0"/>
              </a:rPr>
              <a:t>Basic VA Health Care</a:t>
            </a:r>
          </a:p>
        </p:txBody>
      </p:sp>
      <p:sp>
        <p:nvSpPr>
          <p:cNvPr id="3" name="Header Placeholder 1"/>
          <p:cNvSpPr txBox="1">
            <a:spLocks/>
          </p:cNvSpPr>
          <p:nvPr/>
        </p:nvSpPr>
        <p:spPr>
          <a:xfrm>
            <a:off x="0"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Basic VA Health Care</a:t>
            </a:r>
          </a:p>
        </p:txBody>
      </p:sp>
      <p:sp>
        <p:nvSpPr>
          <p:cNvPr id="4" name="Slide Number Placeholder 3"/>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774993D5-9AC6-4BD7-9FA8-0FDE2DFF97AA}" type="slidenum">
              <a:rPr lang="en-US" smtClean="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0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569303C9-3C9E-46AC-9F25-189DE7399A7B}" type="datetimeFigureOut">
              <a:rPr lang="en-US" smtClean="0"/>
              <a:t>1/25/2023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2BD3A17-735A-42BC-8D02-0BF953428603}" type="slidenum">
              <a:rPr lang="en-US" smtClean="0"/>
              <a:t>‹#›</a:t>
            </a:fld>
            <a:endParaRPr lang="en-US" dirty="0"/>
          </a:p>
        </p:txBody>
      </p:sp>
    </p:spTree>
    <p:extLst>
      <p:ext uri="{BB962C8B-B14F-4D97-AF65-F5344CB8AC3E}">
        <p14:creationId xmlns:p14="http://schemas.microsoft.com/office/powerpoint/2010/main" val="416115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D3A17-735A-42BC-8D02-0BF953428603}" type="slidenum">
              <a:rPr lang="en-US" smtClean="0"/>
              <a:t>1</a:t>
            </a:fld>
            <a:endParaRPr lang="en-US" dirty="0"/>
          </a:p>
        </p:txBody>
      </p:sp>
    </p:spTree>
    <p:extLst>
      <p:ext uri="{BB962C8B-B14F-4D97-AF65-F5344CB8AC3E}">
        <p14:creationId xmlns:p14="http://schemas.microsoft.com/office/powerpoint/2010/main" val="1023188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D3A17-735A-42BC-8D02-0BF953428603}" type="slidenum">
              <a:rPr lang="en-US" smtClean="0"/>
              <a:t>4</a:t>
            </a:fld>
            <a:endParaRPr lang="en-US" dirty="0"/>
          </a:p>
        </p:txBody>
      </p:sp>
    </p:spTree>
    <p:extLst>
      <p:ext uri="{BB962C8B-B14F-4D97-AF65-F5344CB8AC3E}">
        <p14:creationId xmlns:p14="http://schemas.microsoft.com/office/powerpoint/2010/main" val="196006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Days are not required to be consecutive</a:t>
            </a:r>
          </a:p>
        </p:txBody>
      </p:sp>
      <p:sp>
        <p:nvSpPr>
          <p:cNvPr id="4" name="Slide Number Placeholder 3"/>
          <p:cNvSpPr>
            <a:spLocks noGrp="1"/>
          </p:cNvSpPr>
          <p:nvPr>
            <p:ph type="sldNum" sz="quarter" idx="10"/>
          </p:nvPr>
        </p:nvSpPr>
        <p:spPr/>
        <p:txBody>
          <a:bodyPr/>
          <a:lstStyle/>
          <a:p>
            <a:fld id="{E2BD3A17-735A-42BC-8D02-0BF953428603}" type="slidenum">
              <a:rPr lang="en-US" smtClean="0"/>
              <a:t>12</a:t>
            </a:fld>
            <a:endParaRPr lang="en-US" dirty="0"/>
          </a:p>
        </p:txBody>
      </p:sp>
    </p:spTree>
    <p:extLst>
      <p:ext uri="{BB962C8B-B14F-4D97-AF65-F5344CB8AC3E}">
        <p14:creationId xmlns:p14="http://schemas.microsoft.com/office/powerpoint/2010/main" val="2082076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BD3A17-735A-42BC-8D02-0BF953428603}" type="slidenum">
              <a:rPr lang="en-US" smtClean="0"/>
              <a:t>13</a:t>
            </a:fld>
            <a:endParaRPr lang="en-US" dirty="0"/>
          </a:p>
        </p:txBody>
      </p:sp>
    </p:spTree>
    <p:extLst>
      <p:ext uri="{BB962C8B-B14F-4D97-AF65-F5344CB8AC3E}">
        <p14:creationId xmlns:p14="http://schemas.microsoft.com/office/powerpoint/2010/main" val="3966156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This includes S/C disabilities</a:t>
            </a:r>
          </a:p>
        </p:txBody>
      </p:sp>
      <p:sp>
        <p:nvSpPr>
          <p:cNvPr id="4" name="Slide Number Placeholder 3"/>
          <p:cNvSpPr>
            <a:spLocks noGrp="1"/>
          </p:cNvSpPr>
          <p:nvPr>
            <p:ph type="sldNum" sz="quarter" idx="10"/>
          </p:nvPr>
        </p:nvSpPr>
        <p:spPr/>
        <p:txBody>
          <a:bodyPr/>
          <a:lstStyle/>
          <a:p>
            <a:fld id="{E2BD3A17-735A-42BC-8D02-0BF953428603}" type="slidenum">
              <a:rPr lang="en-US" smtClean="0"/>
              <a:t>15</a:t>
            </a:fld>
            <a:endParaRPr lang="en-US" dirty="0"/>
          </a:p>
        </p:txBody>
      </p:sp>
    </p:spTree>
    <p:extLst>
      <p:ext uri="{BB962C8B-B14F-4D97-AF65-F5344CB8AC3E}">
        <p14:creationId xmlns:p14="http://schemas.microsoft.com/office/powerpoint/2010/main" val="2930554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Handouts (Fact Sheets)</a:t>
            </a:r>
          </a:p>
        </p:txBody>
      </p:sp>
      <p:sp>
        <p:nvSpPr>
          <p:cNvPr id="4" name="Slide Number Placeholder 3"/>
          <p:cNvSpPr>
            <a:spLocks noGrp="1"/>
          </p:cNvSpPr>
          <p:nvPr>
            <p:ph type="sldNum" sz="quarter" idx="10"/>
          </p:nvPr>
        </p:nvSpPr>
        <p:spPr/>
        <p:txBody>
          <a:bodyPr/>
          <a:lstStyle/>
          <a:p>
            <a:fld id="{E2BD3A17-735A-42BC-8D02-0BF953428603}" type="slidenum">
              <a:rPr lang="en-US" smtClean="0"/>
              <a:t>16</a:t>
            </a:fld>
            <a:endParaRPr lang="en-US" dirty="0"/>
          </a:p>
        </p:txBody>
      </p:sp>
    </p:spTree>
    <p:extLst>
      <p:ext uri="{BB962C8B-B14F-4D97-AF65-F5344CB8AC3E}">
        <p14:creationId xmlns:p14="http://schemas.microsoft.com/office/powerpoint/2010/main" val="2043609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386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83397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965500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485890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525982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088553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C4307DE-A0A1-4B2F-B122-7EF6D5D13513}" type="slidenum">
              <a:rPr lang="en-US" smtClean="0"/>
              <a:pPr/>
              <a:t>‹#›</a:t>
            </a:fld>
            <a:endParaRPr lang="en-US" dirty="0"/>
          </a:p>
        </p:txBody>
      </p:sp>
    </p:spTree>
    <p:extLst>
      <p:ext uri="{BB962C8B-B14F-4D97-AF65-F5344CB8AC3E}">
        <p14:creationId xmlns:p14="http://schemas.microsoft.com/office/powerpoint/2010/main" val="4209747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C4307DE-A0A1-4B2F-B122-7EF6D5D13513}" type="slidenum">
              <a:rPr lang="en-US" smtClean="0"/>
              <a:t>‹#›</a:t>
            </a:fld>
            <a:endParaRPr lang="en-US" dirty="0"/>
          </a:p>
        </p:txBody>
      </p:sp>
    </p:spTree>
    <p:extLst>
      <p:ext uri="{BB962C8B-B14F-4D97-AF65-F5344CB8AC3E}">
        <p14:creationId xmlns:p14="http://schemas.microsoft.com/office/powerpoint/2010/main" val="2577626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94628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12222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894680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1187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41102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C4307DE-A0A1-4B2F-B122-7EF6D5D13513}" type="slidenum">
              <a:rPr lang="en-US" smtClean="0"/>
              <a:pPr/>
              <a:t>‹#›</a:t>
            </a:fld>
            <a:endParaRPr lang="en-US" dirty="0"/>
          </a:p>
        </p:txBody>
      </p:sp>
    </p:spTree>
    <p:extLst>
      <p:ext uri="{BB962C8B-B14F-4D97-AF65-F5344CB8AC3E}">
        <p14:creationId xmlns:p14="http://schemas.microsoft.com/office/powerpoint/2010/main" val="37320500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3.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3.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123932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2"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3933602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5648180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publichealth.va.gov/exposures/meyh/publications/index.asp" TargetMode="External"/><Relationship Id="rId2" Type="http://schemas.openxmlformats.org/officeDocument/2006/relationships/hyperlink" Target="http://www.publichealth.va.gov/exposures"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va.gov/COMMUNITYCARE/docs/pubfiles/factsheets/FactSheet_20-02.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www.va.gov/communitycare/programs/veterans/emergency_care.asp"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mailto:Jmoss@vfw.org" TargetMode="External"/><Relationship Id="rId2" Type="http://schemas.openxmlformats.org/officeDocument/2006/relationships/hyperlink" Target="mailto:mthomas@vfw.org" TargetMode="External"/><Relationship Id="rId1" Type="http://schemas.openxmlformats.org/officeDocument/2006/relationships/slideLayout" Target="../slideLayouts/slideLayout4.xml"/><Relationship Id="rId4" Type="http://schemas.openxmlformats.org/officeDocument/2006/relationships/hyperlink" Target="mailto:mfera@vfw.org"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publichealth.va.gov/" TargetMode="External"/><Relationship Id="rId2" Type="http://schemas.openxmlformats.org/officeDocument/2006/relationships/hyperlink" Target="http://www.caregiver.va.gov/" TargetMode="External"/><Relationship Id="rId1" Type="http://schemas.openxmlformats.org/officeDocument/2006/relationships/slideLayout" Target="../slideLayouts/slideLayout4.xml"/><Relationship Id="rId4" Type="http://schemas.openxmlformats.org/officeDocument/2006/relationships/hyperlink" Target="https://www.va.gov/find-locat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www.va.gov/GERIATRICS/Guide/LongTermCare/index.asp"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www.caregiver.va.gov/"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2286000"/>
            <a:ext cx="7924800" cy="1470025"/>
          </a:xfrm>
        </p:spPr>
        <p:txBody>
          <a:bodyPr/>
          <a:lstStyle/>
          <a:p>
            <a:pPr algn="ctr"/>
            <a:r>
              <a:rPr lang="en-US" b="1" dirty="0">
                <a:latin typeface="Times New Roman" panose="02020603050405020304" pitchFamily="18" charset="0"/>
                <a:cs typeface="Times New Roman" panose="02020603050405020304" pitchFamily="18" charset="0"/>
              </a:rPr>
              <a:t>VA Healthcare</a:t>
            </a:r>
            <a:endParaRPr lang="en-US" sz="3200" b="1"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E425C7FA-DF42-4E89-901C-64490BAABA81}"/>
              </a:ext>
            </a:extLst>
          </p:cNvPr>
          <p:cNvSpPr>
            <a:spLocks noGrp="1"/>
          </p:cNvSpPr>
          <p:nvPr>
            <p:ph type="sldNum" sz="quarter" idx="12"/>
          </p:nvPr>
        </p:nvSpPr>
        <p:spPr/>
        <p:txBody>
          <a:bodyPr/>
          <a:lstStyle/>
          <a:p>
            <a:fld id="{7C4307DE-A0A1-4B2F-B122-7EF6D5D13513}" type="slidenum">
              <a:rPr lang="en-US" smtClean="0"/>
              <a:pPr/>
              <a:t>1</a:t>
            </a:fld>
            <a:endParaRPr lang="en-US" dirty="0"/>
          </a:p>
        </p:txBody>
      </p:sp>
      <p:pic>
        <p:nvPicPr>
          <p:cNvPr id="4" name="Picture 3" descr="Diagram&#10;&#10;Description automatically generated">
            <a:extLst>
              <a:ext uri="{FF2B5EF4-FFF2-40B4-BE49-F238E27FC236}">
                <a16:creationId xmlns:a16="http://schemas.microsoft.com/office/drawing/2014/main" id="{DA19C17E-8054-D0C0-B2A1-54F783CACF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200" y="2895600"/>
            <a:ext cx="3519488" cy="2342059"/>
          </a:xfrm>
          <a:prstGeom prst="rect">
            <a:avLst/>
          </a:prstGeom>
        </p:spPr>
      </p:pic>
    </p:spTree>
    <p:extLst>
      <p:ext uri="{BB962C8B-B14F-4D97-AF65-F5344CB8AC3E}">
        <p14:creationId xmlns:p14="http://schemas.microsoft.com/office/powerpoint/2010/main" val="2520537282"/>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515600" cy="4882058"/>
          </a:xfrm>
        </p:spPr>
        <p:txBody>
          <a:bodyPr/>
          <a:lstStyle/>
          <a:p>
            <a:pPr marL="0" indent="0">
              <a:buNone/>
            </a:pPr>
            <a:r>
              <a:rPr lang="en-US" dirty="0">
                <a:latin typeface="Times New Roman" panose="02020603050405020304" pitchFamily="18" charset="0"/>
                <a:cs typeface="Times New Roman" panose="02020603050405020304" pitchFamily="18" charset="0"/>
              </a:rPr>
              <a:t>Health Registries related to environmental and occupational exposure during military service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Exposure Categories</a:t>
            </a:r>
          </a:p>
          <a:p>
            <a:pPr lvl="1"/>
            <a:r>
              <a:rPr lang="en-US" dirty="0">
                <a:latin typeface="Times New Roman" panose="02020603050405020304" pitchFamily="18" charset="0"/>
                <a:cs typeface="Times New Roman" panose="02020603050405020304" pitchFamily="18" charset="0"/>
              </a:rPr>
              <a:t>Environmental/Toxic Hazards (burn pit smoke, dust…)</a:t>
            </a:r>
          </a:p>
          <a:p>
            <a:pPr lvl="1"/>
            <a:r>
              <a:rPr lang="en-US" dirty="0">
                <a:latin typeface="Times New Roman" panose="02020603050405020304" pitchFamily="18" charset="0"/>
                <a:cs typeface="Times New Roman" panose="02020603050405020304" pitchFamily="18" charset="0"/>
              </a:rPr>
              <a:t>Chemicals (Agent Orange, contaminated water…)</a:t>
            </a:r>
          </a:p>
          <a:p>
            <a:pPr lvl="1"/>
            <a:r>
              <a:rPr lang="en-US" dirty="0">
                <a:latin typeface="Times New Roman" panose="02020603050405020304" pitchFamily="18" charset="0"/>
                <a:cs typeface="Times New Roman" panose="02020603050405020304" pitchFamily="18" charset="0"/>
              </a:rPr>
              <a:t>Occupational Hazards (Asbestos, lead…)</a:t>
            </a:r>
          </a:p>
          <a:p>
            <a:pPr lvl="1"/>
            <a:r>
              <a:rPr lang="en-US" dirty="0">
                <a:latin typeface="Times New Roman" panose="02020603050405020304" pitchFamily="18" charset="0"/>
                <a:cs typeface="Times New Roman" panose="02020603050405020304" pitchFamily="18" charset="0"/>
              </a:rPr>
              <a:t>Radiation (nuclear weapons, X-rays…)</a:t>
            </a:r>
          </a:p>
          <a:p>
            <a:pPr lvl="1"/>
            <a:r>
              <a:rPr lang="en-US" dirty="0">
                <a:latin typeface="Times New Roman" panose="02020603050405020304" pitchFamily="18" charset="0"/>
                <a:cs typeface="Times New Roman" panose="02020603050405020304" pitchFamily="18" charset="0"/>
              </a:rPr>
              <a:t>Warfare Agents (Chemical, biological weapons)</a:t>
            </a:r>
          </a:p>
        </p:txBody>
      </p:sp>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HEALTH REGISTRIES</a:t>
            </a:r>
          </a:p>
        </p:txBody>
      </p:sp>
    </p:spTree>
    <p:extLst>
      <p:ext uri="{BB962C8B-B14F-4D97-AF65-F5344CB8AC3E}">
        <p14:creationId xmlns:p14="http://schemas.microsoft.com/office/powerpoint/2010/main" val="16949938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0"/>
            <a:ext cx="11887200" cy="4882058"/>
          </a:xfrm>
        </p:spPr>
        <p:txBody>
          <a:bodyPr>
            <a:normAutofit/>
          </a:bodyPr>
          <a:lstStyle/>
          <a:p>
            <a:pPr lvl="1"/>
            <a:r>
              <a:rPr lang="en-US" dirty="0">
                <a:latin typeface="Times New Roman" panose="02020603050405020304" pitchFamily="18" charset="0"/>
                <a:cs typeface="Times New Roman" panose="02020603050405020304" pitchFamily="18" charset="0"/>
              </a:rPr>
              <a:t>Agent Orange Review</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Gulf War Review</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Operation Iraqi/Enduring Freedom Review</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Ionizing Radiation Review</a:t>
            </a:r>
          </a:p>
          <a:p>
            <a:pPr marL="585216" lvl="1" indent="0">
              <a:buNone/>
            </a:pPr>
            <a:endParaRPr lang="en-US" dirty="0">
              <a:latin typeface="Times New Roman" panose="02020603050405020304" pitchFamily="18" charset="0"/>
              <a:cs typeface="Times New Roman" panose="02020603050405020304" pitchFamily="18" charset="0"/>
              <a:hlinkClick r:id="rId2"/>
            </a:endParaRPr>
          </a:p>
          <a:p>
            <a:pPr marL="585216" lvl="1" indent="0">
              <a:buNone/>
            </a:pPr>
            <a:r>
              <a:rPr lang="en-US" dirty="0">
                <a:hlinkClick r:id="rId3"/>
              </a:rPr>
              <a:t>https://www.publichealth.va.gov/exposures/meyh/publications/index.asp</a:t>
            </a:r>
            <a:r>
              <a:rPr lang="en-US" dirty="0"/>
              <a:t> </a:t>
            </a:r>
          </a:p>
        </p:txBody>
      </p:sp>
      <p:sp>
        <p:nvSpPr>
          <p:cNvPr id="7" name="Title 1"/>
          <p:cNvSpPr>
            <a:spLocks noGrp="1"/>
          </p:cNvSpPr>
          <p:nvPr>
            <p:ph type="title"/>
          </p:nvPr>
        </p:nvSpPr>
        <p:spPr>
          <a:xfrm>
            <a:off x="152400" y="304800"/>
            <a:ext cx="8229600" cy="762000"/>
          </a:xfrm>
        </p:spPr>
        <p:txBody>
          <a:bodyPr>
            <a:noAutofit/>
          </a:bodyPr>
          <a:lstStyle/>
          <a:p>
            <a:r>
              <a:rPr lang="en-US" sz="2700" dirty="0">
                <a:latin typeface="Times New Roman" panose="02020603050405020304" pitchFamily="18" charset="0"/>
                <a:cs typeface="Times New Roman" panose="02020603050405020304" pitchFamily="18" charset="0"/>
              </a:rPr>
              <a:t>NEWSLETTERS, PUBLICATIONS, FACT SHEETS</a:t>
            </a:r>
          </a:p>
        </p:txBody>
      </p:sp>
    </p:spTree>
    <p:extLst>
      <p:ext uri="{BB962C8B-B14F-4D97-AF65-F5344CB8AC3E}">
        <p14:creationId xmlns:p14="http://schemas.microsoft.com/office/powerpoint/2010/main" val="98200287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4942"/>
            <a:ext cx="10820400" cy="4882058"/>
          </a:xfrm>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Veteran and/or family members must have resided at Camp Lejeune for 30 days or more between August 1, 1953 to December 31, 1987 to receive care under the new law (</a:t>
            </a:r>
            <a:r>
              <a:rPr lang="en-US" b="1" dirty="0">
                <a:solidFill>
                  <a:srgbClr val="FF0000"/>
                </a:solidFill>
                <a:latin typeface="Times New Roman" panose="02020603050405020304" pitchFamily="18" charset="0"/>
                <a:cs typeface="Times New Roman" panose="02020603050405020304" pitchFamily="18" charset="0"/>
              </a:rPr>
              <a:t>No Requirement For Consecutive Days</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VA recognizes a total of 15 qualifying health conditions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Eight conditions eligible for presumptive service connection for Veterans</a:t>
            </a:r>
          </a:p>
          <a:p>
            <a:endParaRPr lang="en-US" dirty="0">
              <a:latin typeface="Times New Roman" panose="02020603050405020304" pitchFamily="18" charset="0"/>
              <a:cs typeface="Times New Roman" panose="02020603050405020304" pitchFamily="18" charset="0"/>
            </a:endParaRPr>
          </a:p>
          <a:p>
            <a:pPr marL="0" indent="0">
              <a:buNone/>
            </a:pPr>
            <a:r>
              <a:rPr lang="en-US" sz="3300" b="1" dirty="0">
                <a:solidFill>
                  <a:schemeClr val="accent6">
                    <a:lumMod val="50000"/>
                  </a:schemeClr>
                </a:solidFill>
                <a:latin typeface="Times New Roman" panose="02020603050405020304" pitchFamily="18" charset="0"/>
                <a:cs typeface="Times New Roman" panose="02020603050405020304" pitchFamily="18" charset="0"/>
              </a:rPr>
              <a:t>38 CFR 17.129 and 38 CFR 17.400 (Health Care)</a:t>
            </a:r>
          </a:p>
          <a:p>
            <a:pPr marL="0" indent="0">
              <a:buNone/>
            </a:pPr>
            <a:r>
              <a:rPr lang="en-US" sz="3300" b="1" dirty="0">
                <a:solidFill>
                  <a:schemeClr val="accent6">
                    <a:lumMod val="50000"/>
                  </a:schemeClr>
                </a:solidFill>
                <a:latin typeface="Times New Roman" panose="02020603050405020304" pitchFamily="18" charset="0"/>
                <a:cs typeface="Times New Roman" panose="02020603050405020304" pitchFamily="18" charset="0"/>
              </a:rPr>
              <a:t>38 CFR 3.309(f) (Service Connection)</a:t>
            </a:r>
          </a:p>
        </p:txBody>
      </p:sp>
      <p:sp>
        <p:nvSpPr>
          <p:cNvPr id="2" name="Title 1"/>
          <p:cNvSpPr>
            <a:spLocks noGrp="1"/>
          </p:cNvSpPr>
          <p:nvPr>
            <p:ph type="title"/>
          </p:nvPr>
        </p:nvSpPr>
        <p:spPr>
          <a:xfrm>
            <a:off x="152400" y="304800"/>
            <a:ext cx="9448800" cy="762000"/>
          </a:xfrm>
        </p:spPr>
        <p:txBody>
          <a:bodyPr>
            <a:noAutofit/>
          </a:bodyPr>
          <a:lstStyle/>
          <a:p>
            <a:r>
              <a:rPr lang="en-US" sz="2700" dirty="0">
                <a:latin typeface="Times New Roman" panose="02020603050405020304" pitchFamily="18" charset="0"/>
                <a:cs typeface="Times New Roman" panose="02020603050405020304" pitchFamily="18" charset="0"/>
              </a:rPr>
              <a:t>CAMP LEJEUNE WATER CONTAMINATION BENEFITS</a:t>
            </a:r>
          </a:p>
        </p:txBody>
      </p:sp>
    </p:spTree>
    <p:extLst>
      <p:ext uri="{BB962C8B-B14F-4D97-AF65-F5344CB8AC3E}">
        <p14:creationId xmlns:p14="http://schemas.microsoft.com/office/powerpoint/2010/main" val="4104746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D234C3-3E5A-6B78-6FEA-18BC96764623}"/>
              </a:ext>
            </a:extLst>
          </p:cNvPr>
          <p:cNvSpPr>
            <a:spLocks noGrp="1"/>
          </p:cNvSpPr>
          <p:nvPr>
            <p:ph idx="1"/>
          </p:nvPr>
        </p:nvSpPr>
        <p:spPr>
          <a:xfrm>
            <a:off x="609600" y="1447800"/>
            <a:ext cx="10972800" cy="4882058"/>
          </a:xfrm>
        </p:spPr>
        <p:txBody>
          <a:bodyPr/>
          <a:lstStyle/>
          <a:p>
            <a:pPr marL="0" indent="0">
              <a:buNone/>
            </a:pPr>
            <a:r>
              <a:rPr lang="en-US" sz="2400" dirty="0"/>
              <a:t>The Sergeant First Class (SFC) Heath Robinson Honoring our Promise to Address Comprehensive Toxics (PACT) Act was signed into law August 8, 2022. </a:t>
            </a:r>
          </a:p>
          <a:p>
            <a:endParaRPr lang="en-US" sz="1000" dirty="0"/>
          </a:p>
          <a:p>
            <a:r>
              <a:rPr lang="en-US" sz="2400" dirty="0"/>
              <a:t>Expands and extends eligibility for VA health care for Veterans with toxic exposures and Veterans of the Vietnam, Gulf War, and post-9/11 eras</a:t>
            </a:r>
          </a:p>
          <a:p>
            <a:endParaRPr lang="en-US" sz="500" dirty="0"/>
          </a:p>
          <a:p>
            <a:r>
              <a:rPr lang="en-US" sz="2400" dirty="0"/>
              <a:t>Adds more than 20 new presumptive conditions for burn pits and other toxic exposures</a:t>
            </a:r>
          </a:p>
          <a:p>
            <a:endParaRPr lang="en-US" sz="500" dirty="0"/>
          </a:p>
          <a:p>
            <a:r>
              <a:rPr lang="en-US" sz="2400" dirty="0"/>
              <a:t>Adds more presumptive-exposure locations for Agent Orange and radiation</a:t>
            </a:r>
          </a:p>
          <a:p>
            <a:endParaRPr lang="en-US" sz="500" dirty="0"/>
          </a:p>
          <a:p>
            <a:r>
              <a:rPr lang="en-US" sz="2400" dirty="0"/>
              <a:t>Requires VA to provide a toxic exposure screening to every Veteran enrolled in VA health care</a:t>
            </a:r>
          </a:p>
          <a:p>
            <a:endParaRPr lang="en-US" sz="500" dirty="0"/>
          </a:p>
          <a:p>
            <a:r>
              <a:rPr lang="en-US" sz="2400" dirty="0"/>
              <a:t>Helps us improve research, staff education, and treatment related to toxic exposures</a:t>
            </a:r>
          </a:p>
        </p:txBody>
      </p:sp>
      <p:sp>
        <p:nvSpPr>
          <p:cNvPr id="3" name="Title 2">
            <a:extLst>
              <a:ext uri="{FF2B5EF4-FFF2-40B4-BE49-F238E27FC236}">
                <a16:creationId xmlns:a16="http://schemas.microsoft.com/office/drawing/2014/main" id="{CBC65EB2-BA61-40D5-6CCD-BEEBDF591BA3}"/>
              </a:ext>
            </a:extLst>
          </p:cNvPr>
          <p:cNvSpPr>
            <a:spLocks noGrp="1"/>
          </p:cNvSpPr>
          <p:nvPr>
            <p:ph type="title"/>
          </p:nvPr>
        </p:nvSpPr>
        <p:spPr>
          <a:xfrm>
            <a:off x="152400" y="237468"/>
            <a:ext cx="8450731" cy="981732"/>
          </a:xfrm>
        </p:spPr>
        <p:txBody>
          <a:bodyPr/>
          <a:lstStyle/>
          <a:p>
            <a:r>
              <a:rPr lang="en-US" sz="2700" dirty="0"/>
              <a:t>2022 Pact Act and VA Health Care</a:t>
            </a:r>
          </a:p>
        </p:txBody>
      </p:sp>
    </p:spTree>
    <p:extLst>
      <p:ext uri="{BB962C8B-B14F-4D97-AF65-F5344CB8AC3E}">
        <p14:creationId xmlns:p14="http://schemas.microsoft.com/office/powerpoint/2010/main" val="1425861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524000"/>
            <a:ext cx="10515600" cy="4882058"/>
          </a:xfrm>
        </p:spPr>
        <p:txBody>
          <a:bodyPr/>
          <a:lstStyle/>
          <a:p>
            <a:pPr marL="0" indent="0">
              <a:buNone/>
            </a:pPr>
            <a:r>
              <a:rPr lang="en-US" sz="3600" dirty="0">
                <a:latin typeface="Times New Roman" panose="02020603050405020304" pitchFamily="18" charset="0"/>
                <a:cs typeface="Times New Roman" panose="02020603050405020304" pitchFamily="18" charset="0"/>
              </a:rPr>
              <a:t>Based on access standards for average </a:t>
            </a:r>
          </a:p>
          <a:p>
            <a:pPr lvl="1"/>
            <a:r>
              <a:rPr lang="en-US" sz="3600" u="sng" dirty="0">
                <a:latin typeface="Times New Roman" panose="02020603050405020304" pitchFamily="18" charset="0"/>
                <a:cs typeface="Times New Roman" panose="02020603050405020304" pitchFamily="18" charset="0"/>
              </a:rPr>
              <a:t>Drive time</a:t>
            </a:r>
            <a:r>
              <a:rPr lang="en-US" sz="3600" dirty="0">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30 minute</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drive time for primary care, mental health and non-institutional care services</a:t>
            </a:r>
          </a:p>
          <a:p>
            <a:pPr lvl="1"/>
            <a:endParaRPr lang="en-US" sz="1000" dirty="0">
              <a:latin typeface="Times New Roman" panose="02020603050405020304" pitchFamily="18" charset="0"/>
              <a:cs typeface="Times New Roman" panose="02020603050405020304" pitchFamily="18" charset="0"/>
            </a:endParaRPr>
          </a:p>
          <a:p>
            <a:pPr lvl="1"/>
            <a:r>
              <a:rPr lang="en-US" sz="3600" u="sng" dirty="0">
                <a:latin typeface="Times New Roman" panose="02020603050405020304" pitchFamily="18" charset="0"/>
                <a:cs typeface="Times New Roman" panose="02020603050405020304" pitchFamily="18" charset="0"/>
              </a:rPr>
              <a:t>Drive time</a:t>
            </a:r>
            <a:r>
              <a:rPr lang="en-US" sz="3600" dirty="0">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60 minute</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drive time for specialty care</a:t>
            </a:r>
          </a:p>
          <a:p>
            <a:pPr lvl="1"/>
            <a:endParaRPr lang="en-US" sz="1000" dirty="0">
              <a:latin typeface="Times New Roman" panose="02020603050405020304" pitchFamily="18" charset="0"/>
              <a:cs typeface="Times New Roman" panose="02020603050405020304" pitchFamily="18" charset="0"/>
            </a:endParaRPr>
          </a:p>
          <a:p>
            <a:pPr lvl="1"/>
            <a:r>
              <a:rPr lang="en-US" sz="3600" u="sng" dirty="0">
                <a:latin typeface="Times New Roman" panose="02020603050405020304" pitchFamily="18" charset="0"/>
                <a:cs typeface="Times New Roman" panose="02020603050405020304" pitchFamily="18" charset="0"/>
              </a:rPr>
              <a:t>Appointment wait time</a:t>
            </a:r>
            <a:r>
              <a:rPr lang="en-US" sz="3600" dirty="0">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20 days</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for primary care, mental health and non-institutional care services</a:t>
            </a:r>
          </a:p>
          <a:p>
            <a:pPr lvl="1"/>
            <a:endParaRPr lang="en-US" sz="100" dirty="0">
              <a:latin typeface="Times New Roman" panose="02020603050405020304" pitchFamily="18" charset="0"/>
              <a:cs typeface="Times New Roman" panose="02020603050405020304" pitchFamily="18" charset="0"/>
            </a:endParaRPr>
          </a:p>
          <a:p>
            <a:pPr lvl="1"/>
            <a:r>
              <a:rPr lang="en-US" sz="3600" u="sng" dirty="0">
                <a:latin typeface="Times New Roman" panose="02020603050405020304" pitchFamily="18" charset="0"/>
                <a:cs typeface="Times New Roman" panose="02020603050405020304" pitchFamily="18" charset="0"/>
              </a:rPr>
              <a:t>Appointment wait time</a:t>
            </a:r>
            <a:r>
              <a:rPr lang="en-US" sz="3600" dirty="0">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28 days</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for specialty care</a:t>
            </a:r>
          </a:p>
          <a:p>
            <a:pPr marL="457200" lvl="1" indent="0">
              <a:buNone/>
            </a:pPr>
            <a:r>
              <a:rPr lang="en-US" sz="3600" b="1" dirty="0">
                <a:solidFill>
                  <a:schemeClr val="accent6">
                    <a:lumMod val="50000"/>
                  </a:schemeClr>
                </a:solidFill>
                <a:latin typeface="Times New Roman" panose="02020603050405020304" pitchFamily="18" charset="0"/>
                <a:cs typeface="Times New Roman" panose="02020603050405020304" pitchFamily="18" charset="0"/>
              </a:rPr>
              <a:t>38 C.F.R 17.4000 – 17.4040</a:t>
            </a:r>
          </a:p>
          <a:p>
            <a:pPr marL="457200" lvl="1" indent="0">
              <a:buNone/>
            </a:pPr>
            <a:r>
              <a:rPr lang="en-US" dirty="0"/>
              <a:t>								</a:t>
            </a:r>
            <a:endParaRPr lang="en-US" sz="2000" dirty="0"/>
          </a:p>
        </p:txBody>
      </p:sp>
      <p:sp>
        <p:nvSpPr>
          <p:cNvPr id="3" name="Title 2"/>
          <p:cNvSpPr>
            <a:spLocks noGrp="1"/>
          </p:cNvSpPr>
          <p:nvPr>
            <p:ph type="title"/>
          </p:nvPr>
        </p:nvSpPr>
        <p:spPr>
          <a:xfrm>
            <a:off x="159869" y="304800"/>
            <a:ext cx="8450731" cy="762000"/>
          </a:xfrm>
        </p:spPr>
        <p:txBody>
          <a:bodyPr/>
          <a:lstStyle/>
          <a:p>
            <a:r>
              <a:rPr lang="en-US" sz="2700" dirty="0">
                <a:latin typeface="Times New Roman" panose="02020603050405020304" pitchFamily="18" charset="0"/>
                <a:cs typeface="Times New Roman" panose="02020603050405020304" pitchFamily="18" charset="0"/>
              </a:rPr>
              <a:t>COMMUNITY CARE PROGRAM</a:t>
            </a:r>
          </a:p>
        </p:txBody>
      </p:sp>
    </p:spTree>
    <p:extLst>
      <p:ext uri="{BB962C8B-B14F-4D97-AF65-F5344CB8AC3E}">
        <p14:creationId xmlns:p14="http://schemas.microsoft.com/office/powerpoint/2010/main" val="4078871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45636"/>
            <a:ext cx="10820400" cy="4702764"/>
          </a:xfrm>
        </p:spPr>
        <p:txBody>
          <a:bodyPr/>
          <a:lstStyle/>
          <a:p>
            <a:pPr marL="0" indent="0">
              <a:buNone/>
            </a:pPr>
            <a:r>
              <a:rPr lang="en-US" dirty="0">
                <a:latin typeface="Times New Roman" panose="02020603050405020304" pitchFamily="18" charset="0"/>
                <a:cs typeface="Times New Roman" panose="02020603050405020304" pitchFamily="18" charset="0"/>
              </a:rPr>
              <a:t>Based on Veteran’s assigned Priority Group and required copayment</a:t>
            </a:r>
          </a:p>
          <a:p>
            <a:endParaRPr lang="en-US" sz="1400" dirty="0">
              <a:latin typeface="Times New Roman" panose="02020603050405020304" pitchFamily="18" charset="0"/>
              <a:cs typeface="Times New Roman" panose="02020603050405020304" pitchFamily="18" charset="0"/>
            </a:endParaRPr>
          </a:p>
          <a:p>
            <a:pPr lvl="1"/>
            <a:r>
              <a:rPr lang="en-US" u="sng" dirty="0">
                <a:latin typeface="Times New Roman" panose="02020603050405020304" pitchFamily="18" charset="0"/>
                <a:cs typeface="Times New Roman" panose="02020603050405020304" pitchFamily="18" charset="0"/>
              </a:rPr>
              <a:t>Priority Group 1-5</a:t>
            </a:r>
            <a:r>
              <a:rPr lang="en-US" dirty="0">
                <a:latin typeface="Times New Roman" panose="02020603050405020304" pitchFamily="18" charset="0"/>
                <a:cs typeface="Times New Roman" panose="02020603050405020304" pitchFamily="18" charset="0"/>
              </a:rPr>
              <a:t> – </a:t>
            </a:r>
            <a:r>
              <a:rPr lang="en-US" b="1" dirty="0">
                <a:solidFill>
                  <a:srgbClr val="FF0000"/>
                </a:solidFill>
                <a:latin typeface="Times New Roman" panose="02020603050405020304" pitchFamily="18" charset="0"/>
                <a:cs typeface="Times New Roman" panose="02020603050405020304" pitchFamily="18" charset="0"/>
              </a:rPr>
              <a:t>$30 copay</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charged for fourth visit and all subsequent visits in calendar year.</a:t>
            </a:r>
          </a:p>
          <a:p>
            <a:pPr lvl="1"/>
            <a:endParaRPr lang="en-US" sz="1200" dirty="0">
              <a:latin typeface="Times New Roman" panose="02020603050405020304" pitchFamily="18" charset="0"/>
              <a:cs typeface="Times New Roman" panose="02020603050405020304" pitchFamily="18" charset="0"/>
            </a:endParaRPr>
          </a:p>
          <a:p>
            <a:pPr lvl="1"/>
            <a:r>
              <a:rPr lang="en-US" u="sng" dirty="0">
                <a:latin typeface="Times New Roman" panose="02020603050405020304" pitchFamily="18" charset="0"/>
                <a:cs typeface="Times New Roman" panose="02020603050405020304" pitchFamily="18" charset="0"/>
              </a:rPr>
              <a:t>Priority Group 6 </a:t>
            </a:r>
            <a:r>
              <a:rPr lang="en-US" dirty="0">
                <a:latin typeface="Times New Roman" panose="02020603050405020304" pitchFamily="18" charset="0"/>
                <a:cs typeface="Times New Roman" panose="02020603050405020304" pitchFamily="18" charset="0"/>
              </a:rPr>
              <a:t>– Visits related to specialty authority or exposure, then </a:t>
            </a:r>
            <a:r>
              <a:rPr lang="en-US" b="1" dirty="0">
                <a:solidFill>
                  <a:srgbClr val="FF0000"/>
                </a:solidFill>
                <a:latin typeface="Times New Roman" panose="02020603050405020304" pitchFamily="18" charset="0"/>
                <a:cs typeface="Times New Roman" panose="02020603050405020304" pitchFamily="18" charset="0"/>
              </a:rPr>
              <a:t>$30 copay</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all unrelated conditions and subsequent visits in calendar year.</a:t>
            </a:r>
          </a:p>
          <a:p>
            <a:pPr lvl="1"/>
            <a:endParaRPr lang="en-US" sz="1600" dirty="0">
              <a:latin typeface="Times New Roman" panose="02020603050405020304" pitchFamily="18" charset="0"/>
              <a:cs typeface="Times New Roman" panose="02020603050405020304" pitchFamily="18" charset="0"/>
            </a:endParaRPr>
          </a:p>
          <a:p>
            <a:pPr lvl="1"/>
            <a:r>
              <a:rPr lang="en-US" u="sng" dirty="0">
                <a:latin typeface="Times New Roman" panose="02020603050405020304" pitchFamily="18" charset="0"/>
                <a:cs typeface="Times New Roman" panose="02020603050405020304" pitchFamily="18" charset="0"/>
              </a:rPr>
              <a:t>Priority Groups 7-8 </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$30 copay per visit</a:t>
            </a:r>
          </a:p>
          <a:p>
            <a:pPr marL="457200" lvl="1" indent="0">
              <a:buNone/>
            </a:pPr>
            <a:r>
              <a:rPr lang="en-US" b="1" dirty="0">
                <a:solidFill>
                  <a:schemeClr val="accent6">
                    <a:lumMod val="50000"/>
                  </a:schemeClr>
                </a:solidFill>
                <a:latin typeface="Times New Roman" panose="02020603050405020304" pitchFamily="18" charset="0"/>
                <a:cs typeface="Times New Roman" panose="02020603050405020304" pitchFamily="18" charset="0"/>
              </a:rPr>
              <a:t>38 C.F.R 17.105, 17.108 </a:t>
            </a:r>
            <a:r>
              <a:rPr lang="en-US" b="1" dirty="0">
                <a:latin typeface="Times New Roman" panose="02020603050405020304" pitchFamily="18" charset="0"/>
                <a:cs typeface="Times New Roman" panose="02020603050405020304" pitchFamily="18" charset="0"/>
              </a:rPr>
              <a:t>and</a:t>
            </a:r>
            <a:r>
              <a:rPr lang="en-US" b="1" dirty="0">
                <a:solidFill>
                  <a:srgbClr val="FF0000"/>
                </a:solidFill>
                <a:latin typeface="Times New Roman" panose="02020603050405020304" pitchFamily="18" charset="0"/>
                <a:cs typeface="Times New Roman" panose="02020603050405020304" pitchFamily="18" charset="0"/>
              </a:rPr>
              <a:t> </a:t>
            </a:r>
            <a:r>
              <a:rPr lang="en-US" b="1" dirty="0">
                <a:solidFill>
                  <a:schemeClr val="accent6">
                    <a:lumMod val="50000"/>
                  </a:schemeClr>
                </a:solidFill>
                <a:latin typeface="Times New Roman" panose="02020603050405020304" pitchFamily="18" charset="0"/>
                <a:cs typeface="Times New Roman" panose="02020603050405020304" pitchFamily="18" charset="0"/>
              </a:rPr>
              <a:t>17.4600</a:t>
            </a:r>
          </a:p>
          <a:p>
            <a:pPr marL="457200" lvl="1" indent="0">
              <a:buNone/>
            </a:pPr>
            <a:r>
              <a:rPr lang="en-US" b="1" dirty="0">
                <a:latin typeface="Times New Roman" panose="02020603050405020304" pitchFamily="18" charset="0"/>
                <a:cs typeface="Times New Roman" panose="02020603050405020304" pitchFamily="18" charset="0"/>
              </a:rPr>
              <a:t>								</a:t>
            </a:r>
            <a:endParaRPr lang="en-US" sz="2000" dirty="0"/>
          </a:p>
        </p:txBody>
      </p:sp>
      <p:sp>
        <p:nvSpPr>
          <p:cNvPr id="3" name="Title 2"/>
          <p:cNvSpPr>
            <a:spLocks noGrp="1"/>
          </p:cNvSpPr>
          <p:nvPr>
            <p:ph type="title"/>
          </p:nvPr>
        </p:nvSpPr>
        <p:spPr>
          <a:xfrm>
            <a:off x="159869" y="381000"/>
            <a:ext cx="8450731" cy="659004"/>
          </a:xfrm>
        </p:spPr>
        <p:txBody>
          <a:bodyPr/>
          <a:lstStyle/>
          <a:p>
            <a:r>
              <a:rPr lang="en-US" sz="2700" dirty="0">
                <a:latin typeface="Times New Roman" panose="02020603050405020304" pitchFamily="18" charset="0"/>
                <a:cs typeface="Times New Roman" panose="02020603050405020304" pitchFamily="18" charset="0"/>
              </a:rPr>
              <a:t>URGENT CARE PROGRAM</a:t>
            </a:r>
          </a:p>
        </p:txBody>
      </p:sp>
    </p:spTree>
    <p:extLst>
      <p:ext uri="{BB962C8B-B14F-4D97-AF65-F5344CB8AC3E}">
        <p14:creationId xmlns:p14="http://schemas.microsoft.com/office/powerpoint/2010/main" val="2449489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10515600" cy="4882058"/>
          </a:xfrm>
        </p:spPr>
        <p:txBody>
          <a:bodyPr/>
          <a:lstStyle/>
          <a:p>
            <a:pPr marL="0" indent="0">
              <a:buNone/>
            </a:pPr>
            <a:r>
              <a:rPr lang="en-US" dirty="0">
                <a:latin typeface="Times New Roman" panose="02020603050405020304" pitchFamily="18" charset="0"/>
                <a:cs typeface="Times New Roman" panose="02020603050405020304" pitchFamily="18" charset="0"/>
              </a:rPr>
              <a:t>The EMCP has 2 important parts that must be understood and considered when related to emergency care</a:t>
            </a:r>
          </a:p>
          <a:p>
            <a:endParaRPr lang="en-US" sz="7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Medical emergency for </a:t>
            </a:r>
            <a:r>
              <a:rPr lang="en-US" b="1" u="sng" dirty="0">
                <a:latin typeface="Times New Roman" panose="02020603050405020304" pitchFamily="18" charset="0"/>
                <a:cs typeface="Times New Roman" panose="02020603050405020304" pitchFamily="18" charset="0"/>
              </a:rPr>
              <a:t>Service-connected</a:t>
            </a:r>
            <a:r>
              <a:rPr lang="en-US" dirty="0">
                <a:latin typeface="Times New Roman" panose="02020603050405020304" pitchFamily="18" charset="0"/>
                <a:cs typeface="Times New Roman" panose="02020603050405020304" pitchFamily="18" charset="0"/>
              </a:rPr>
              <a:t> verses </a:t>
            </a:r>
            <a:r>
              <a:rPr lang="en-US" b="1" u="sng" dirty="0">
                <a:latin typeface="Times New Roman" panose="02020603050405020304" pitchFamily="18" charset="0"/>
                <a:cs typeface="Times New Roman" panose="02020603050405020304" pitchFamily="18" charset="0"/>
              </a:rPr>
              <a:t>Non-service Connected</a:t>
            </a:r>
            <a:r>
              <a:rPr lang="en-US" dirty="0">
                <a:latin typeface="Times New Roman" panose="02020603050405020304" pitchFamily="18" charset="0"/>
                <a:cs typeface="Times New Roman" panose="02020603050405020304" pitchFamily="18" charset="0"/>
              </a:rPr>
              <a:t> conditions </a:t>
            </a:r>
          </a:p>
          <a:p>
            <a:pPr lvl="1"/>
            <a:endParaRPr lang="en-US" sz="105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Emergency Transportation (Ambulance)</a:t>
            </a:r>
          </a:p>
          <a:p>
            <a:pPr lvl="1"/>
            <a:endParaRPr lang="en-US" sz="500" dirty="0">
              <a:hlinkClick r:id="rId3"/>
            </a:endParaRPr>
          </a:p>
          <a:p>
            <a:pPr marL="457200" lvl="1" indent="0">
              <a:buNone/>
            </a:pPr>
            <a:r>
              <a:rPr lang="en-US" dirty="0">
                <a:latin typeface="Times New Roman" panose="02020603050405020304" pitchFamily="18" charset="0"/>
                <a:cs typeface="Times New Roman" panose="02020603050405020304" pitchFamily="18" charset="0"/>
                <a:hlinkClick r:id="rId4"/>
              </a:rPr>
              <a:t>https://www.va.gov/communitycare/programs/veterans/emergency_care.asp</a:t>
            </a:r>
            <a:r>
              <a:rPr lang="en-US" dirty="0">
                <a:latin typeface="Times New Roman" panose="02020603050405020304" pitchFamily="18" charset="0"/>
                <a:cs typeface="Times New Roman" panose="02020603050405020304" pitchFamily="18" charset="0"/>
              </a:rPr>
              <a:t> (Emergency Medical Care)</a:t>
            </a:r>
          </a:p>
          <a:p>
            <a:pPr marL="457200" lvl="1" indent="0">
              <a:buNone/>
            </a:pPr>
            <a:endParaRPr lang="en-US" sz="2000" dirty="0">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								</a:t>
            </a:r>
            <a:endParaRPr lang="en-US" sz="2000" dirty="0"/>
          </a:p>
        </p:txBody>
      </p:sp>
      <p:sp>
        <p:nvSpPr>
          <p:cNvPr id="3" name="Title 2"/>
          <p:cNvSpPr>
            <a:spLocks noGrp="1"/>
          </p:cNvSpPr>
          <p:nvPr>
            <p:ph type="title"/>
          </p:nvPr>
        </p:nvSpPr>
        <p:spPr>
          <a:xfrm>
            <a:off x="159869" y="331596"/>
            <a:ext cx="8450731" cy="735204"/>
          </a:xfrm>
        </p:spPr>
        <p:txBody>
          <a:bodyPr/>
          <a:lstStyle/>
          <a:p>
            <a:r>
              <a:rPr lang="en-US" sz="2700" dirty="0">
                <a:latin typeface="Times New Roman" panose="02020603050405020304" pitchFamily="18" charset="0"/>
                <a:cs typeface="Times New Roman" panose="02020603050405020304" pitchFamily="18" charset="0"/>
              </a:rPr>
              <a:t>EMERGENCY MEDICAL CARE PROGRAM (EMCP)</a:t>
            </a:r>
          </a:p>
        </p:txBody>
      </p:sp>
    </p:spTree>
    <p:extLst>
      <p:ext uri="{BB962C8B-B14F-4D97-AF65-F5344CB8AC3E}">
        <p14:creationId xmlns:p14="http://schemas.microsoft.com/office/powerpoint/2010/main" val="3318312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4942"/>
            <a:ext cx="10515600" cy="4882058"/>
          </a:xfrm>
        </p:spPr>
        <p:txBody>
          <a:bodyPr>
            <a:normAutofit lnSpcReduction="10000"/>
          </a:bodyPr>
          <a:lstStyle/>
          <a:p>
            <a:r>
              <a:rPr lang="en-US" sz="2800" dirty="0">
                <a:latin typeface="Times New Roman" panose="02020603050405020304" pitchFamily="18" charset="0"/>
                <a:cs typeface="Times New Roman" panose="02020603050405020304" pitchFamily="18" charset="0"/>
              </a:rPr>
              <a:t>Abortions/Birth Termination/Counseling</a:t>
            </a:r>
          </a:p>
          <a:p>
            <a:endParaRPr lang="en-US" sz="1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Non-FDA approved drugs/devices</a:t>
            </a:r>
          </a:p>
          <a:p>
            <a:endParaRPr lang="en-US" sz="1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Cosmetic Surgery</a:t>
            </a:r>
          </a:p>
          <a:p>
            <a:endParaRPr lang="en-US" sz="1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Health Club/Spa Membership</a:t>
            </a:r>
          </a:p>
          <a:p>
            <a:endParaRPr lang="en-US" sz="12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Veterans housed in institutions (incarcerated in state or government facility), the legal obligation to provide services and care is the responsibility of the agency with a veteran inmate.</a:t>
            </a:r>
          </a:p>
          <a:p>
            <a:endParaRPr lang="en-US" sz="100" dirty="0">
              <a:latin typeface="Times New Roman" panose="02020603050405020304" pitchFamily="18" charset="0"/>
              <a:cs typeface="Times New Roman" panose="02020603050405020304" pitchFamily="18" charset="0"/>
            </a:endParaRP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a:solidFill>
                  <a:schemeClr val="accent6">
                    <a:lumMod val="50000"/>
                  </a:schemeClr>
                </a:solidFill>
                <a:latin typeface="Times New Roman" panose="02020603050405020304" pitchFamily="18" charset="0"/>
                <a:cs typeface="Times New Roman" panose="02020603050405020304" pitchFamily="18" charset="0"/>
              </a:rPr>
              <a:t>38 C.F.R 17.38 (c) </a:t>
            </a:r>
          </a:p>
          <a:p>
            <a:endParaRPr lang="en-US" sz="28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52400" y="228600"/>
            <a:ext cx="10134600" cy="914400"/>
          </a:xfrm>
        </p:spPr>
        <p:txBody>
          <a:bodyPr>
            <a:normAutofit/>
          </a:bodyPr>
          <a:lstStyle/>
          <a:p>
            <a:r>
              <a:rPr lang="en-US" sz="2600" dirty="0">
                <a:latin typeface="Times New Roman" panose="02020603050405020304" pitchFamily="18" charset="0"/>
                <a:cs typeface="Times New Roman" panose="02020603050405020304" pitchFamily="18" charset="0"/>
              </a:rPr>
              <a:t>EXCLUSIONS OF THE VA MEDICAL BENEFITS PACKAGE</a:t>
            </a:r>
          </a:p>
        </p:txBody>
      </p:sp>
    </p:spTree>
    <p:extLst>
      <p:ext uri="{BB962C8B-B14F-4D97-AF65-F5344CB8AC3E}">
        <p14:creationId xmlns:p14="http://schemas.microsoft.com/office/powerpoint/2010/main" val="223119818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4942"/>
            <a:ext cx="10972800" cy="4882058"/>
          </a:xfrm>
        </p:spPr>
        <p:txBody>
          <a:bodyPr/>
          <a:lstStyle/>
          <a:p>
            <a:pPr marL="0" indent="0">
              <a:buNone/>
            </a:pPr>
            <a:r>
              <a:rPr lang="en-US" dirty="0">
                <a:latin typeface="Times New Roman" panose="02020603050405020304" pitchFamily="18" charset="0"/>
                <a:cs typeface="Times New Roman" panose="02020603050405020304" pitchFamily="18" charset="0"/>
              </a:rPr>
              <a:t>Initiated at the Agency of Original Jurisdiction (AOJ)</a:t>
            </a:r>
          </a:p>
          <a:p>
            <a:pPr marL="137160" indent="0">
              <a:buNone/>
            </a:pPr>
            <a:endParaRPr lang="en-US" dirty="0"/>
          </a:p>
          <a:p>
            <a:pPr marL="137160" indent="0">
              <a:buNone/>
            </a:pPr>
            <a:r>
              <a:rPr lang="en-US" dirty="0">
                <a:latin typeface="Times New Roman" panose="02020603050405020304" pitchFamily="18" charset="0"/>
                <a:cs typeface="Times New Roman" panose="02020603050405020304" pitchFamily="18" charset="0"/>
              </a:rPr>
              <a:t>*If an appeal that is benefit related is not resolved at the AOJ level to the appellant’s satisfaction, the appellant may formally continue appeal to the Board of Veterans Appeal (BVA) for a BVA </a:t>
            </a:r>
            <a:r>
              <a:rPr lang="en-US" i="1" dirty="0">
                <a:latin typeface="Times New Roman" panose="02020603050405020304" pitchFamily="18" charset="0"/>
                <a:cs typeface="Times New Roman" panose="02020603050405020304" pitchFamily="18" charset="0"/>
              </a:rPr>
              <a:t>de novo </a:t>
            </a:r>
            <a:r>
              <a:rPr lang="en-US" dirty="0">
                <a:latin typeface="Times New Roman" panose="02020603050405020304" pitchFamily="18" charset="0"/>
                <a:cs typeface="Times New Roman" panose="02020603050405020304" pitchFamily="18" charset="0"/>
              </a:rPr>
              <a:t>review and issuance of a final decision.</a:t>
            </a:r>
          </a:p>
          <a:p>
            <a:pPr marL="137160" indent="0">
              <a:buNone/>
            </a:pPr>
            <a:endParaRPr lang="en-US" dirty="0">
              <a:latin typeface="Times New Roman" panose="02020603050405020304" pitchFamily="18" charset="0"/>
              <a:cs typeface="Times New Roman" panose="02020603050405020304" pitchFamily="18" charset="0"/>
            </a:endParaRPr>
          </a:p>
          <a:p>
            <a:pPr marL="137160" indent="0">
              <a:buNone/>
            </a:pPr>
            <a:r>
              <a:rPr lang="en-US" sz="2800" b="1" dirty="0">
                <a:solidFill>
                  <a:schemeClr val="accent6">
                    <a:lumMod val="50000"/>
                  </a:schemeClr>
                </a:solidFill>
                <a:latin typeface="Times New Roman" panose="02020603050405020304" pitchFamily="18" charset="0"/>
                <a:cs typeface="Times New Roman" panose="02020603050405020304" pitchFamily="18" charset="0"/>
              </a:rPr>
              <a:t>38 CFR 19.25 </a:t>
            </a:r>
            <a:r>
              <a:rPr lang="en-US" sz="2800" b="1" dirty="0">
                <a:latin typeface="Times New Roman" panose="02020603050405020304" pitchFamily="18" charset="0"/>
                <a:cs typeface="Times New Roman" panose="02020603050405020304" pitchFamily="18" charset="0"/>
              </a:rPr>
              <a:t>and</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a:solidFill>
                  <a:schemeClr val="accent6">
                    <a:lumMod val="50000"/>
                  </a:schemeClr>
                </a:solidFill>
                <a:latin typeface="Times New Roman" panose="02020603050405020304" pitchFamily="18" charset="0"/>
                <a:cs typeface="Times New Roman" panose="02020603050405020304" pitchFamily="18" charset="0"/>
              </a:rPr>
              <a:t>38 CFR 19.26</a:t>
            </a:r>
          </a:p>
          <a:p>
            <a:pPr marL="137160" indent="0">
              <a:buNone/>
            </a:pPr>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MEDICAL APPEALS</a:t>
            </a:r>
          </a:p>
        </p:txBody>
      </p:sp>
    </p:spTree>
    <p:extLst>
      <p:ext uri="{BB962C8B-B14F-4D97-AF65-F5344CB8AC3E}">
        <p14:creationId xmlns:p14="http://schemas.microsoft.com/office/powerpoint/2010/main" val="2778712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4942"/>
            <a:ext cx="10515600" cy="4882058"/>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Patient Advocates </a:t>
            </a:r>
            <a:r>
              <a:rPr lang="en-US" dirty="0">
                <a:latin typeface="Times New Roman" panose="02020603050405020304" pitchFamily="18" charset="0"/>
                <a:cs typeface="Times New Roman" panose="02020603050405020304" pitchFamily="18" charset="0"/>
              </a:rPr>
              <a:t>– VA employee specifically designated to manage feedback received from Veterans and their family members.</a:t>
            </a:r>
          </a:p>
          <a:p>
            <a:pPr marL="0" indent="0">
              <a:buNone/>
            </a:pPr>
            <a:endParaRPr lang="en-US" dirty="0">
              <a:latin typeface="Times New Roman" panose="02020603050405020304" pitchFamily="18" charset="0"/>
              <a:cs typeface="Times New Roman" panose="02020603050405020304" pitchFamily="18" charset="0"/>
            </a:endParaRPr>
          </a:p>
          <a:p>
            <a:pPr marL="137160" indent="0">
              <a:buNone/>
            </a:pPr>
            <a:r>
              <a:rPr lang="en-US" dirty="0">
                <a:latin typeface="Times New Roman" panose="02020603050405020304" pitchFamily="18" charset="0"/>
                <a:cs typeface="Times New Roman" panose="02020603050405020304" pitchFamily="18" charset="0"/>
              </a:rPr>
              <a:t>*Complaints, suggestions and/or concerns should always be addressed with the care team first, and if the disagreement or concern continues, speak with the individual’s supervisor or Chief of Service. If still unresolved, contact the Patient Advocate and request assistance filing an appeal for a review of the concern. </a:t>
            </a:r>
          </a:p>
        </p:txBody>
      </p:sp>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PATIENT ADVOCATE PROGRAM</a:t>
            </a:r>
          </a:p>
        </p:txBody>
      </p:sp>
    </p:spTree>
    <p:extLst>
      <p:ext uri="{BB962C8B-B14F-4D97-AF65-F5344CB8AC3E}">
        <p14:creationId xmlns:p14="http://schemas.microsoft.com/office/powerpoint/2010/main" val="154851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7106"/>
            <a:ext cx="11125200" cy="4598894"/>
          </a:xfrm>
        </p:spPr>
        <p:txBody>
          <a:bodyPr>
            <a:noAutofit/>
          </a:bodyPr>
          <a:lstStyle/>
          <a:p>
            <a:r>
              <a:rPr lang="en-US" dirty="0">
                <a:latin typeface="Times New Roman" panose="02020603050405020304" pitchFamily="18" charset="0"/>
                <a:cs typeface="Times New Roman" panose="02020603050405020304" pitchFamily="18" charset="0"/>
              </a:rPr>
              <a:t>Review of the basic VA Health Care System (enrollment and priority group assignment)</a:t>
            </a:r>
          </a:p>
          <a:p>
            <a:r>
              <a:rPr lang="en-US" dirty="0">
                <a:latin typeface="Times New Roman" panose="02020603050405020304" pitchFamily="18" charset="0"/>
                <a:cs typeface="Times New Roman" panose="02020603050405020304" pitchFamily="18" charset="0"/>
              </a:rPr>
              <a:t>Identify the types of services within the Medical Benefits Package</a:t>
            </a:r>
          </a:p>
          <a:p>
            <a:r>
              <a:rPr lang="en-US" dirty="0">
                <a:latin typeface="Times New Roman" panose="02020603050405020304" pitchFamily="18" charset="0"/>
                <a:cs typeface="Times New Roman" panose="02020603050405020304" pitchFamily="18" charset="0"/>
              </a:rPr>
              <a:t>Identify Health Registries, Newsletters and review additional benefits </a:t>
            </a:r>
          </a:p>
          <a:p>
            <a:r>
              <a:rPr lang="en-US" dirty="0">
                <a:latin typeface="Times New Roman" panose="02020603050405020304" pitchFamily="18" charset="0"/>
                <a:cs typeface="Times New Roman" panose="02020603050405020304" pitchFamily="18" charset="0"/>
              </a:rPr>
              <a:t>Know the exclusions to the Medical Benefits Package </a:t>
            </a:r>
          </a:p>
          <a:p>
            <a:r>
              <a:rPr lang="en-US" dirty="0">
                <a:latin typeface="Times New Roman" panose="02020603050405020304" pitchFamily="18" charset="0"/>
                <a:cs typeface="Times New Roman" panose="02020603050405020304" pitchFamily="18" charset="0"/>
              </a:rPr>
              <a:t>Review the medical appeals process and role of the VA Patient Advocate</a:t>
            </a:r>
          </a:p>
          <a:p>
            <a:pPr marL="137160" indent="0" algn="r">
              <a:buNone/>
            </a:pPr>
            <a:endParaRPr lang="en-US" dirty="0"/>
          </a:p>
          <a:p>
            <a:pPr marL="137160" indent="0">
              <a:buNone/>
            </a:pPr>
            <a:r>
              <a:rPr lang="en-US" dirty="0"/>
              <a:t> </a:t>
            </a:r>
          </a:p>
        </p:txBody>
      </p:sp>
      <p:sp>
        <p:nvSpPr>
          <p:cNvPr id="2" name="Title 1"/>
          <p:cNvSpPr>
            <a:spLocks noGrp="1"/>
          </p:cNvSpPr>
          <p:nvPr>
            <p:ph type="title"/>
          </p:nvPr>
        </p:nvSpPr>
        <p:spPr>
          <a:xfrm>
            <a:off x="171450" y="381000"/>
            <a:ext cx="3714750" cy="608013"/>
          </a:xfrm>
        </p:spPr>
        <p:txBody>
          <a:bodyPr>
            <a:normAutofit/>
          </a:bodyPr>
          <a:lstStyle/>
          <a:p>
            <a:r>
              <a:rPr lang="en-US" sz="2700" dirty="0">
                <a:latin typeface="Times New Roman" panose="02020603050405020304" pitchFamily="18" charset="0"/>
                <a:cs typeface="Times New Roman" panose="02020603050405020304" pitchFamily="18" charset="0"/>
              </a:rPr>
              <a:t>OBJECTIVES</a:t>
            </a:r>
          </a:p>
        </p:txBody>
      </p:sp>
    </p:spTree>
    <p:extLst>
      <p:ext uri="{BB962C8B-B14F-4D97-AF65-F5344CB8AC3E}">
        <p14:creationId xmlns:p14="http://schemas.microsoft.com/office/powerpoint/2010/main" val="2699638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4942"/>
            <a:ext cx="10515600" cy="4882058"/>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Ambulance Services</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Eyeglasses</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Hearing Aids</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Home Health Care</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Dental Care</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Certain Counseling Services</a:t>
            </a:r>
          </a:p>
        </p:txBody>
      </p:sp>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LIMITED BENEFITS</a:t>
            </a:r>
          </a:p>
        </p:txBody>
      </p:sp>
    </p:spTree>
    <p:extLst>
      <p:ext uri="{BB962C8B-B14F-4D97-AF65-F5344CB8AC3E}">
        <p14:creationId xmlns:p14="http://schemas.microsoft.com/office/powerpoint/2010/main" val="584696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4942"/>
            <a:ext cx="10515600" cy="4882058"/>
          </a:xfrm>
        </p:spPr>
        <p:txBody>
          <a:bodyPr/>
          <a:lstStyle/>
          <a:p>
            <a:pPr marL="0" indent="0">
              <a:buNone/>
            </a:pPr>
            <a:r>
              <a:rPr lang="en-US" dirty="0">
                <a:latin typeface="Times New Roman" panose="02020603050405020304" pitchFamily="18" charset="0"/>
                <a:cs typeface="Times New Roman" panose="02020603050405020304" pitchFamily="18" charset="0"/>
              </a:rPr>
              <a:t>VA’s </a:t>
            </a:r>
            <a:r>
              <a:rPr lang="en-US" b="1" dirty="0">
                <a:solidFill>
                  <a:srgbClr val="FF0000"/>
                </a:solidFill>
                <a:latin typeface="Times New Roman" panose="02020603050405020304" pitchFamily="18" charset="0"/>
                <a:cs typeface="Times New Roman" panose="02020603050405020304" pitchFamily="18" charset="0"/>
              </a:rPr>
              <a:t>Foreign Medical Program (FMP) </a:t>
            </a:r>
            <a:r>
              <a:rPr lang="en-US" dirty="0">
                <a:latin typeface="Times New Roman" panose="02020603050405020304" pitchFamily="18" charset="0"/>
                <a:cs typeface="Times New Roman" panose="02020603050405020304" pitchFamily="18" charset="0"/>
              </a:rPr>
              <a:t>furnishes care to veterans residing outside the US if:</a:t>
            </a:r>
          </a:p>
          <a:p>
            <a:pPr marL="0" indent="0">
              <a:buNone/>
            </a:pP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Treatment is for a service-connected disability, or a disability determined as aggravating the service-connected disability.</a:t>
            </a:r>
          </a:p>
          <a:p>
            <a:pPr lvl="1"/>
            <a:r>
              <a:rPr lang="en-US" dirty="0">
                <a:latin typeface="Times New Roman" panose="02020603050405020304" pitchFamily="18" charset="0"/>
                <a:cs typeface="Times New Roman" panose="02020603050405020304" pitchFamily="18" charset="0"/>
              </a:rPr>
              <a:t>The veteran is a participant in a Chapter 31 rehabilitation program with specific determining eligibility.</a:t>
            </a:r>
          </a:p>
          <a:p>
            <a:pPr lvl="1"/>
            <a:endParaRPr lang="en-US" sz="2400" dirty="0">
              <a:latin typeface="Times New Roman" panose="02020603050405020304" pitchFamily="18" charset="0"/>
              <a:cs typeface="Times New Roman" panose="02020603050405020304" pitchFamily="18" charset="0"/>
            </a:endParaRPr>
          </a:p>
          <a:p>
            <a:pPr lvl="1"/>
            <a:endParaRPr lang="en-US" sz="2400" dirty="0">
              <a:latin typeface="Times New Roman" panose="02020603050405020304" pitchFamily="18" charset="0"/>
              <a:cs typeface="Times New Roman" panose="02020603050405020304" pitchFamily="18" charset="0"/>
            </a:endParaRPr>
          </a:p>
          <a:p>
            <a:pPr marL="457200" lvl="1" indent="0">
              <a:buNone/>
            </a:pPr>
            <a:r>
              <a:rPr lang="en-US" b="1" dirty="0">
                <a:solidFill>
                  <a:schemeClr val="accent6">
                    <a:lumMod val="50000"/>
                  </a:schemeClr>
                </a:solidFill>
                <a:latin typeface="Times New Roman" panose="02020603050405020304" pitchFamily="18" charset="0"/>
                <a:cs typeface="Times New Roman" panose="02020603050405020304" pitchFamily="18" charset="0"/>
              </a:rPr>
              <a:t>38 CFR 17.35</a:t>
            </a:r>
          </a:p>
        </p:txBody>
      </p:sp>
      <p:sp>
        <p:nvSpPr>
          <p:cNvPr id="2" name="Title 1"/>
          <p:cNvSpPr>
            <a:spLocks noGrp="1"/>
          </p:cNvSpPr>
          <p:nvPr>
            <p:ph type="title"/>
          </p:nvPr>
        </p:nvSpPr>
        <p:spPr>
          <a:xfrm>
            <a:off x="152400" y="304800"/>
            <a:ext cx="8763000" cy="762000"/>
          </a:xfrm>
        </p:spPr>
        <p:txBody>
          <a:bodyPr>
            <a:noAutofit/>
          </a:bodyPr>
          <a:lstStyle/>
          <a:p>
            <a:r>
              <a:rPr lang="en-US" sz="2700" dirty="0">
                <a:latin typeface="Times New Roman" panose="02020603050405020304" pitchFamily="18" charset="0"/>
                <a:cs typeface="Times New Roman" panose="02020603050405020304" pitchFamily="18" charset="0"/>
              </a:rPr>
              <a:t>VETERANS CARE OUTSIDE THE UNITED STATES</a:t>
            </a:r>
          </a:p>
        </p:txBody>
      </p:sp>
    </p:spTree>
    <p:extLst>
      <p:ext uri="{BB962C8B-B14F-4D97-AF65-F5344CB8AC3E}">
        <p14:creationId xmlns:p14="http://schemas.microsoft.com/office/powerpoint/2010/main" val="3382005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10972800" cy="2035764"/>
          </a:xfrm>
        </p:spPr>
        <p:txBody>
          <a:bodyPr/>
          <a:lstStyle/>
          <a:p>
            <a:pPr marL="0" indent="0">
              <a:buNone/>
            </a:pPr>
            <a:r>
              <a:rPr lang="en-US" dirty="0">
                <a:latin typeface="Times New Roman" panose="02020603050405020304" pitchFamily="18" charset="0"/>
                <a:cs typeface="Times New Roman" panose="02020603050405020304" pitchFamily="18" charset="0"/>
              </a:rPr>
              <a:t>If you are working with a veteran who needs assistance with their healthcare needs, first try to resolve the issue using local resources such as the patient advocate or Chief of Service. </a:t>
            </a:r>
          </a:p>
          <a:p>
            <a:pPr marL="0" indent="0">
              <a:buNone/>
            </a:pPr>
            <a:r>
              <a:rPr lang="en-US" dirty="0">
                <a:latin typeface="Times New Roman" panose="02020603050405020304" pitchFamily="18" charset="0"/>
                <a:cs typeface="Times New Roman" panose="02020603050405020304" pitchFamily="18" charset="0"/>
              </a:rPr>
              <a:t>If unsuccessful, the VFW Healthcare Team may be able to help.</a:t>
            </a:r>
          </a:p>
          <a:p>
            <a:pPr marL="0" indent="0">
              <a:buNone/>
            </a:pP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52400" y="304800"/>
            <a:ext cx="6019800" cy="762000"/>
          </a:xfrm>
        </p:spPr>
        <p:txBody>
          <a:bodyPr>
            <a:noAutofit/>
          </a:bodyPr>
          <a:lstStyle/>
          <a:p>
            <a:r>
              <a:rPr lang="en-US" sz="2700" dirty="0">
                <a:latin typeface="Times New Roman" panose="02020603050405020304" pitchFamily="18" charset="0"/>
                <a:cs typeface="Times New Roman" panose="02020603050405020304" pitchFamily="18" charset="0"/>
              </a:rPr>
              <a:t>WHO TO CONTACT FOR HELP</a:t>
            </a:r>
          </a:p>
        </p:txBody>
      </p:sp>
      <p:sp>
        <p:nvSpPr>
          <p:cNvPr id="5" name="TextBox 4">
            <a:extLst>
              <a:ext uri="{FF2B5EF4-FFF2-40B4-BE49-F238E27FC236}">
                <a16:creationId xmlns:a16="http://schemas.microsoft.com/office/drawing/2014/main" id="{580A451D-F0C1-4A0D-80A1-77C6CD3920D0}"/>
              </a:ext>
            </a:extLst>
          </p:cNvPr>
          <p:cNvSpPr txBox="1"/>
          <p:nvPr/>
        </p:nvSpPr>
        <p:spPr>
          <a:xfrm>
            <a:off x="4343400" y="4343400"/>
            <a:ext cx="3429000" cy="2246769"/>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Meggan Thomas</a:t>
            </a:r>
          </a:p>
          <a:p>
            <a:r>
              <a:rPr lang="en-US" sz="2800" dirty="0">
                <a:latin typeface="Times New Roman" panose="02020603050405020304" pitchFamily="18" charset="0"/>
                <a:cs typeface="Times New Roman" panose="02020603050405020304" pitchFamily="18" charset="0"/>
              </a:rPr>
              <a:t>Special Assistant </a:t>
            </a:r>
          </a:p>
          <a:p>
            <a:r>
              <a:rPr lang="en-US" sz="2800" dirty="0">
                <a:latin typeface="Times New Roman" panose="02020603050405020304" pitchFamily="18" charset="0"/>
                <a:cs typeface="Times New Roman" panose="02020603050405020304" pitchFamily="18" charset="0"/>
              </a:rPr>
              <a:t>Veteran Health Policy</a:t>
            </a:r>
          </a:p>
          <a:p>
            <a:r>
              <a:rPr lang="en-US" sz="2800" dirty="0">
                <a:latin typeface="Times New Roman" panose="02020603050405020304" pitchFamily="18" charset="0"/>
                <a:cs typeface="Times New Roman" panose="02020603050405020304" pitchFamily="18" charset="0"/>
              </a:rPr>
              <a:t>(202) 608-8364</a:t>
            </a:r>
          </a:p>
          <a:p>
            <a:r>
              <a:rPr lang="en-US" sz="2800" dirty="0">
                <a:latin typeface="Times New Roman" panose="02020603050405020304" pitchFamily="18" charset="0"/>
                <a:cs typeface="Times New Roman" panose="02020603050405020304" pitchFamily="18" charset="0"/>
                <a:hlinkClick r:id="rId2"/>
              </a:rPr>
              <a:t>Mthomas@vfw.org</a:t>
            </a:r>
            <a:r>
              <a:rPr lang="en-US" sz="28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9703DEB9-3B3B-B2CF-0158-0A11A441C718}"/>
              </a:ext>
            </a:extLst>
          </p:cNvPr>
          <p:cNvSpPr txBox="1"/>
          <p:nvPr/>
        </p:nvSpPr>
        <p:spPr>
          <a:xfrm>
            <a:off x="609600" y="4354961"/>
            <a:ext cx="3429000" cy="2246769"/>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James Moss</a:t>
            </a:r>
          </a:p>
          <a:p>
            <a:r>
              <a:rPr lang="en-US" sz="2800" dirty="0">
                <a:latin typeface="Times New Roman" panose="02020603050405020304" pitchFamily="18" charset="0"/>
                <a:cs typeface="Times New Roman" panose="02020603050405020304" pitchFamily="18" charset="0"/>
              </a:rPr>
              <a:t>Assistant Director, </a:t>
            </a:r>
          </a:p>
          <a:p>
            <a:r>
              <a:rPr lang="en-US" sz="2800" dirty="0">
                <a:latin typeface="Times New Roman" panose="02020603050405020304" pitchFamily="18" charset="0"/>
                <a:cs typeface="Times New Roman" panose="02020603050405020304" pitchFamily="18" charset="0"/>
              </a:rPr>
              <a:t>Veteran Health Policy</a:t>
            </a:r>
          </a:p>
          <a:p>
            <a:r>
              <a:rPr lang="en-US" sz="2800" dirty="0">
                <a:latin typeface="Times New Roman" panose="02020603050405020304" pitchFamily="18" charset="0"/>
                <a:cs typeface="Times New Roman" panose="02020603050405020304" pitchFamily="18" charset="0"/>
              </a:rPr>
              <a:t>(202) 608-8371</a:t>
            </a:r>
          </a:p>
          <a:p>
            <a:pPr marL="0" indent="0">
              <a:spcBef>
                <a:spcPts val="0"/>
              </a:spcBef>
              <a:buNone/>
            </a:pPr>
            <a:r>
              <a:rPr lang="en-US" sz="2800" dirty="0">
                <a:latin typeface="Times New Roman" panose="02020603050405020304" pitchFamily="18" charset="0"/>
                <a:cs typeface="Times New Roman" panose="02020603050405020304" pitchFamily="18" charset="0"/>
                <a:hlinkClick r:id="rId3"/>
              </a:rPr>
              <a:t>Jmoss@vfw.org</a:t>
            </a:r>
            <a:r>
              <a:rPr lang="en-US" sz="2800" dirty="0">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24B03AEE-2EA2-B1D5-0EC7-9DDCB57DD3AB}"/>
              </a:ext>
            </a:extLst>
          </p:cNvPr>
          <p:cNvSpPr txBox="1"/>
          <p:nvPr/>
        </p:nvSpPr>
        <p:spPr>
          <a:xfrm>
            <a:off x="8305800" y="4343400"/>
            <a:ext cx="3429000" cy="2246769"/>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Marion Fera</a:t>
            </a:r>
          </a:p>
          <a:p>
            <a:r>
              <a:rPr lang="en-US" sz="2800" dirty="0">
                <a:latin typeface="Times New Roman" panose="02020603050405020304" pitchFamily="18" charset="0"/>
                <a:cs typeface="Times New Roman" panose="02020603050405020304" pitchFamily="18" charset="0"/>
              </a:rPr>
              <a:t>Health Consultant</a:t>
            </a:r>
          </a:p>
          <a:p>
            <a:r>
              <a:rPr lang="en-US" sz="2800" dirty="0">
                <a:latin typeface="Times New Roman" panose="02020603050405020304" pitchFamily="18" charset="0"/>
                <a:cs typeface="Times New Roman" panose="02020603050405020304" pitchFamily="18" charset="0"/>
              </a:rPr>
              <a:t>Veteran Health Policy</a:t>
            </a:r>
          </a:p>
          <a:p>
            <a:r>
              <a:rPr lang="en-US" sz="2800" dirty="0">
                <a:latin typeface="Times New Roman" panose="02020603050405020304" pitchFamily="18" charset="0"/>
                <a:cs typeface="Times New Roman" panose="02020603050405020304" pitchFamily="18" charset="0"/>
              </a:rPr>
              <a:t>(202) 608-8349</a:t>
            </a:r>
          </a:p>
          <a:p>
            <a:r>
              <a:rPr lang="en-US" sz="2800" b="0" i="0" dirty="0">
                <a:solidFill>
                  <a:srgbClr val="767779"/>
                </a:solidFill>
                <a:effectLst/>
                <a:latin typeface="PT Serif" panose="020A0603040505020204" pitchFamily="18" charset="0"/>
                <a:hlinkClick r:id="rId4"/>
              </a:rPr>
              <a:t>mfera@vfw.org</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0173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18742"/>
            <a:ext cx="10515600" cy="4882058"/>
          </a:xfrm>
        </p:spPr>
        <p:txBody>
          <a:bodyPr/>
          <a:lstStyle/>
          <a:p>
            <a:r>
              <a:rPr lang="en-US" dirty="0">
                <a:latin typeface="Times New Roman" panose="02020603050405020304" pitchFamily="18" charset="0"/>
                <a:cs typeface="Times New Roman" panose="02020603050405020304" pitchFamily="18" charset="0"/>
                <a:hlinkClick r:id="rId2"/>
              </a:rPr>
              <a:t>www.caregiver.va.gov</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hlinkClick r:id="rId3"/>
              </a:rPr>
              <a:t>www.publichealth.va.gov</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hlinkClick r:id="rId4"/>
              </a:rPr>
              <a:t>https://www.va.gov/find-locations/</a:t>
            </a:r>
            <a:r>
              <a:rPr lang="en-US" dirty="0">
                <a:latin typeface="Times New Roman" panose="02020603050405020304" pitchFamily="18" charset="0"/>
                <a:cs typeface="Times New Roman" panose="02020603050405020304" pitchFamily="18" charset="0"/>
              </a:rPr>
              <a:t> </a:t>
            </a:r>
          </a:p>
          <a:p>
            <a:pPr>
              <a:buClr>
                <a:schemeClr val="tx1"/>
              </a:buClr>
            </a:pPr>
            <a:r>
              <a:rPr lang="en-US" b="1" dirty="0">
                <a:solidFill>
                  <a:schemeClr val="accent6">
                    <a:lumMod val="50000"/>
                  </a:schemeClr>
                </a:solidFill>
                <a:latin typeface="Times New Roman" panose="02020603050405020304" pitchFamily="18" charset="0"/>
                <a:cs typeface="Times New Roman" panose="02020603050405020304" pitchFamily="18" charset="0"/>
              </a:rPr>
              <a:t>38 U.S.C. 1151</a:t>
            </a:r>
          </a:p>
          <a:p>
            <a:pPr>
              <a:buClr>
                <a:schemeClr val="tx1"/>
              </a:buClr>
            </a:pPr>
            <a:r>
              <a:rPr lang="en-US" b="1" dirty="0">
                <a:solidFill>
                  <a:schemeClr val="accent6">
                    <a:lumMod val="50000"/>
                  </a:schemeClr>
                </a:solidFill>
                <a:latin typeface="Times New Roman" panose="02020603050405020304" pitchFamily="18" charset="0"/>
                <a:cs typeface="Times New Roman" panose="02020603050405020304" pitchFamily="18" charset="0"/>
              </a:rPr>
              <a:t>38 U.S.C. 1710 (e), (f), and (g) </a:t>
            </a:r>
          </a:p>
          <a:p>
            <a:pPr>
              <a:buClr>
                <a:schemeClr val="tx1"/>
              </a:buClr>
            </a:pPr>
            <a:r>
              <a:rPr lang="en-US" b="1" dirty="0">
                <a:solidFill>
                  <a:schemeClr val="accent6">
                    <a:lumMod val="50000"/>
                  </a:schemeClr>
                </a:solidFill>
                <a:latin typeface="Times New Roman" panose="02020603050405020304" pitchFamily="18" charset="0"/>
                <a:cs typeface="Times New Roman" panose="02020603050405020304" pitchFamily="18" charset="0"/>
              </a:rPr>
              <a:t>38 U.S.C. 1712</a:t>
            </a:r>
          </a:p>
          <a:p>
            <a:pPr>
              <a:buClr>
                <a:schemeClr val="tx1"/>
              </a:buClr>
            </a:pPr>
            <a:r>
              <a:rPr lang="en-US" b="1" dirty="0">
                <a:solidFill>
                  <a:schemeClr val="accent6">
                    <a:lumMod val="50000"/>
                  </a:schemeClr>
                </a:solidFill>
                <a:latin typeface="Times New Roman" panose="02020603050405020304" pitchFamily="18" charset="0"/>
                <a:cs typeface="Times New Roman" panose="02020603050405020304" pitchFamily="18" charset="0"/>
              </a:rPr>
              <a:t>38 U.S.C. 1722 (a)</a:t>
            </a:r>
          </a:p>
          <a:p>
            <a:r>
              <a:rPr lang="en-US" b="1" dirty="0">
                <a:latin typeface="Times New Roman" panose="02020603050405020304" pitchFamily="18" charset="0"/>
                <a:cs typeface="Times New Roman" panose="02020603050405020304" pitchFamily="18" charset="0"/>
              </a:rPr>
              <a:t>U.S. Public Law 114-2 (Clay Hunt Act)   </a:t>
            </a:r>
          </a:p>
          <a:p>
            <a:endParaRPr lang="en-US" dirty="0"/>
          </a:p>
        </p:txBody>
      </p:sp>
      <p:sp>
        <p:nvSpPr>
          <p:cNvPr id="7"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REFERENCES</a:t>
            </a:r>
          </a:p>
        </p:txBody>
      </p:sp>
    </p:spTree>
    <p:extLst>
      <p:ext uri="{BB962C8B-B14F-4D97-AF65-F5344CB8AC3E}">
        <p14:creationId xmlns:p14="http://schemas.microsoft.com/office/powerpoint/2010/main" val="867397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10377435" cy="4771224"/>
          </a:xfrm>
        </p:spPr>
        <p:txBody>
          <a:bodyPr>
            <a:normAutofit lnSpcReduction="10000"/>
          </a:bodyPr>
          <a:lstStyle/>
          <a:p>
            <a:r>
              <a:rPr lang="en-US" dirty="0">
                <a:latin typeface="Times New Roman" panose="02020603050405020304" pitchFamily="18" charset="0"/>
                <a:cs typeface="Times New Roman" panose="02020603050405020304" pitchFamily="18" charset="0"/>
              </a:rPr>
              <a:t>Highly qualified and dedicated health care professionals</a:t>
            </a:r>
          </a:p>
          <a:p>
            <a:endParaRPr lang="en-US" sz="19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More than 1,700 nationwide treatment sites</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Available health and treatment services when and where veterans need them</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Electronic medical records modernization</a:t>
            </a:r>
          </a:p>
          <a:p>
            <a:endParaRPr lang="en-US" sz="2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“MyHealth</a:t>
            </a:r>
            <a:r>
              <a:rPr lang="en-US" i="1"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Vet” website (24 hours access)</a:t>
            </a:r>
          </a:p>
        </p:txBody>
      </p:sp>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VA’S NATIONWIDE HEALTH CARE SYSTEM</a:t>
            </a:r>
          </a:p>
        </p:txBody>
      </p:sp>
    </p:spTree>
    <p:extLst>
      <p:ext uri="{BB962C8B-B14F-4D97-AF65-F5344CB8AC3E}">
        <p14:creationId xmlns:p14="http://schemas.microsoft.com/office/powerpoint/2010/main" val="228544681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10466363" cy="4882058"/>
          </a:xfrm>
        </p:spPr>
        <p:txBody>
          <a:bodyPr>
            <a:normAutofit/>
          </a:bodyPr>
          <a:lstStyle/>
          <a:p>
            <a:r>
              <a:rPr lang="en-US" dirty="0">
                <a:latin typeface="Times New Roman" panose="02020603050405020304" pitchFamily="18" charset="0"/>
                <a:cs typeface="Times New Roman" panose="02020603050405020304" pitchFamily="18" charset="0"/>
              </a:rPr>
              <a:t>Veterans </a:t>
            </a:r>
            <a:r>
              <a:rPr lang="en-US" b="1" dirty="0">
                <a:solidFill>
                  <a:srgbClr val="FF0000"/>
                </a:solidFill>
                <a:latin typeface="Times New Roman" panose="02020603050405020304" pitchFamily="18" charset="0"/>
                <a:cs typeface="Times New Roman" panose="02020603050405020304" pitchFamily="18" charset="0"/>
              </a:rPr>
              <a:t>Must</a:t>
            </a:r>
            <a:r>
              <a:rPr lang="en-US" dirty="0">
                <a:latin typeface="Times New Roman" panose="02020603050405020304" pitchFamily="18" charset="0"/>
                <a:cs typeface="Times New Roman" panose="02020603050405020304" pitchFamily="18" charset="0"/>
              </a:rPr>
              <a:t> enroll into the VA Health Care System as a condition for receiving the medical benefits package by submitting an application (</a:t>
            </a:r>
            <a:r>
              <a:rPr lang="en-US" i="1" dirty="0">
                <a:latin typeface="Times New Roman" panose="02020603050405020304" pitchFamily="18" charset="0"/>
                <a:cs typeface="Times New Roman" panose="02020603050405020304" pitchFamily="18" charset="0"/>
              </a:rPr>
              <a:t>VA Form 10-10EZ</a:t>
            </a:r>
            <a:r>
              <a:rPr lang="en-US" dirty="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Establishes eligibility and Priority Group assignment</a:t>
            </a:r>
          </a:p>
          <a:p>
            <a:endParaRPr lang="en-US" sz="2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Veterans can be placed in Priority Group categories 1-8 (category 1 is the highest)</a:t>
            </a:r>
            <a:r>
              <a:rPr lang="en-US" sz="1800" dirty="0">
                <a:latin typeface="Times New Roman" panose="02020603050405020304" pitchFamily="18" charset="0"/>
                <a:cs typeface="Times New Roman" panose="02020603050405020304" pitchFamily="18" charset="0"/>
              </a:rPr>
              <a:t>    </a:t>
            </a:r>
          </a:p>
          <a:p>
            <a:pPr marL="0" indent="0">
              <a:buNone/>
            </a:pPr>
            <a:r>
              <a:rPr lang="en-US" b="1" dirty="0">
                <a:solidFill>
                  <a:schemeClr val="accent6">
                    <a:lumMod val="50000"/>
                  </a:schemeClr>
                </a:solidFill>
                <a:latin typeface="Times New Roman" panose="02020603050405020304" pitchFamily="18" charset="0"/>
                <a:cs typeface="Times New Roman" panose="02020603050405020304" pitchFamily="18" charset="0"/>
              </a:rPr>
              <a:t>38 C.F.R. 17.36 </a:t>
            </a:r>
          </a:p>
        </p:txBody>
      </p:sp>
      <p:sp>
        <p:nvSpPr>
          <p:cNvPr id="2" name="Title 1"/>
          <p:cNvSpPr>
            <a:spLocks noGrp="1"/>
          </p:cNvSpPr>
          <p:nvPr>
            <p:ph type="title"/>
          </p:nvPr>
        </p:nvSpPr>
        <p:spPr>
          <a:xfrm>
            <a:off x="152400" y="304800"/>
            <a:ext cx="3581400" cy="762000"/>
          </a:xfrm>
        </p:spPr>
        <p:txBody>
          <a:bodyPr/>
          <a:lstStyle/>
          <a:p>
            <a:r>
              <a:rPr lang="en-US" sz="2700" dirty="0">
                <a:latin typeface="Times New Roman" panose="02020603050405020304" pitchFamily="18" charset="0"/>
                <a:cs typeface="Times New Roman" panose="02020603050405020304" pitchFamily="18" charset="0"/>
              </a:rPr>
              <a:t>ENROLLMENT</a:t>
            </a:r>
          </a:p>
        </p:txBody>
      </p:sp>
    </p:spTree>
    <p:extLst>
      <p:ext uri="{BB962C8B-B14F-4D97-AF65-F5344CB8AC3E}">
        <p14:creationId xmlns:p14="http://schemas.microsoft.com/office/powerpoint/2010/main" val="3982695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377344237"/>
              </p:ext>
            </p:extLst>
          </p:nvPr>
        </p:nvGraphicFramePr>
        <p:xfrm>
          <a:off x="533400" y="1293877"/>
          <a:ext cx="10820400" cy="5504122"/>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0000"/>
                    </a:ext>
                  </a:extLst>
                </a:gridCol>
                <a:gridCol w="8610600">
                  <a:extLst>
                    <a:ext uri="{9D8B030D-6E8A-4147-A177-3AD203B41FA5}">
                      <a16:colId xmlns:a16="http://schemas.microsoft.com/office/drawing/2014/main" val="20001"/>
                    </a:ext>
                  </a:extLst>
                </a:gridCol>
              </a:tblGrid>
              <a:tr h="417189">
                <a:tc>
                  <a:txBody>
                    <a:bodyPr/>
                    <a:lstStyle/>
                    <a:p>
                      <a:r>
                        <a:rPr lang="en-US" sz="2000" dirty="0">
                          <a:latin typeface="Times New Roman" panose="02020603050405020304" pitchFamily="18" charset="0"/>
                          <a:cs typeface="Times New Roman" panose="02020603050405020304" pitchFamily="18" charset="0"/>
                        </a:rPr>
                        <a:t>Priority Group</a:t>
                      </a:r>
                    </a:p>
                  </a:txBody>
                  <a:tcPr/>
                </a:tc>
                <a:tc>
                  <a:txBody>
                    <a:bodyPr/>
                    <a:lstStyle/>
                    <a:p>
                      <a:r>
                        <a:rPr lang="en-US" sz="2000" dirty="0">
                          <a:latin typeface="Times New Roman" panose="02020603050405020304" pitchFamily="18" charset="0"/>
                          <a:cs typeface="Times New Roman" panose="02020603050405020304" pitchFamily="18" charset="0"/>
                        </a:rPr>
                        <a:t>Enrollment Determinations</a:t>
                      </a:r>
                    </a:p>
                  </a:txBody>
                  <a:tcPr/>
                </a:tc>
                <a:extLst>
                  <a:ext uri="{0D108BD9-81ED-4DB2-BD59-A6C34878D82A}">
                    <a16:rowId xmlns:a16="http://schemas.microsoft.com/office/drawing/2014/main" val="10000"/>
                  </a:ext>
                </a:extLst>
              </a:tr>
              <a:tr h="878209">
                <a:tc>
                  <a:txBody>
                    <a:bodyPr/>
                    <a:lstStyle/>
                    <a:p>
                      <a:r>
                        <a:rPr lang="en-US" sz="2000" dirty="0">
                          <a:latin typeface="Times New Roman" panose="02020603050405020304" pitchFamily="18" charset="0"/>
                          <a:cs typeface="Times New Roman" panose="02020603050405020304" pitchFamily="18" charset="0"/>
                        </a:rPr>
                        <a:t>PG 1</a:t>
                      </a:r>
                    </a:p>
                  </a:txBody>
                  <a:tcPr/>
                </a:tc>
                <a:tc>
                  <a:txBody>
                    <a:bodyPr/>
                    <a:lstStyle/>
                    <a:p>
                      <a:r>
                        <a:rPr lang="en-US" sz="2400" dirty="0">
                          <a:latin typeface="Times New Roman" panose="02020603050405020304" pitchFamily="18" charset="0"/>
                          <a:cs typeface="Times New Roman" panose="02020603050405020304" pitchFamily="18" charset="0"/>
                        </a:rPr>
                        <a:t>S/C 50% or greater, determined to be unemployable due to S/C, Medal of Honor recipients</a:t>
                      </a:r>
                    </a:p>
                  </a:txBody>
                  <a:tcPr/>
                </a:tc>
                <a:extLst>
                  <a:ext uri="{0D108BD9-81ED-4DB2-BD59-A6C34878D82A}">
                    <a16:rowId xmlns:a16="http://schemas.microsoft.com/office/drawing/2014/main" val="10001"/>
                  </a:ext>
                </a:extLst>
              </a:tr>
              <a:tr h="403286">
                <a:tc>
                  <a:txBody>
                    <a:bodyPr/>
                    <a:lstStyle/>
                    <a:p>
                      <a:r>
                        <a:rPr lang="en-US" sz="2000" dirty="0">
                          <a:latin typeface="Times New Roman" panose="02020603050405020304" pitchFamily="18" charset="0"/>
                          <a:cs typeface="Times New Roman" panose="02020603050405020304" pitchFamily="18" charset="0"/>
                        </a:rPr>
                        <a:t>PG 2</a:t>
                      </a:r>
                    </a:p>
                  </a:txBody>
                  <a:tcPr/>
                </a:tc>
                <a:tc>
                  <a:txBody>
                    <a:bodyPr/>
                    <a:lstStyle/>
                    <a:p>
                      <a:r>
                        <a:rPr lang="en-US" sz="2400" dirty="0">
                          <a:latin typeface="Times New Roman" panose="02020603050405020304" pitchFamily="18" charset="0"/>
                          <a:cs typeface="Times New Roman" panose="02020603050405020304" pitchFamily="18" charset="0"/>
                        </a:rPr>
                        <a:t>S/C 30% - 40%</a:t>
                      </a:r>
                    </a:p>
                  </a:txBody>
                  <a:tcPr/>
                </a:tc>
                <a:extLst>
                  <a:ext uri="{0D108BD9-81ED-4DB2-BD59-A6C34878D82A}">
                    <a16:rowId xmlns:a16="http://schemas.microsoft.com/office/drawing/2014/main" val="10002"/>
                  </a:ext>
                </a:extLst>
              </a:tr>
              <a:tr h="1023726">
                <a:tc>
                  <a:txBody>
                    <a:bodyPr/>
                    <a:lstStyle/>
                    <a:p>
                      <a:r>
                        <a:rPr lang="en-US" sz="2000" dirty="0">
                          <a:latin typeface="Times New Roman" panose="02020603050405020304" pitchFamily="18" charset="0"/>
                          <a:cs typeface="Times New Roman" panose="02020603050405020304" pitchFamily="18" charset="0"/>
                        </a:rPr>
                        <a:t>PG</a:t>
                      </a:r>
                      <a:r>
                        <a:rPr lang="en-US" sz="2000" baseline="0" dirty="0">
                          <a:latin typeface="Times New Roman" panose="02020603050405020304" pitchFamily="18" charset="0"/>
                          <a:cs typeface="Times New Roman" panose="02020603050405020304" pitchFamily="18" charset="0"/>
                        </a:rPr>
                        <a:t> 3</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S/C 10% - 20%, POWs, Purple Heart Medal</a:t>
                      </a:r>
                      <a:r>
                        <a:rPr lang="en-US" sz="2400" baseline="0" dirty="0">
                          <a:latin typeface="Times New Roman" panose="02020603050405020304" pitchFamily="18" charset="0"/>
                          <a:cs typeface="Times New Roman" panose="02020603050405020304" pitchFamily="18" charset="0"/>
                        </a:rPr>
                        <a:t> recipients, 1151, VR&amp;E program participants</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713506">
                <a:tc>
                  <a:txBody>
                    <a:bodyPr/>
                    <a:lstStyle/>
                    <a:p>
                      <a:r>
                        <a:rPr lang="en-US" sz="2000" dirty="0">
                          <a:latin typeface="Times New Roman" panose="02020603050405020304" pitchFamily="18" charset="0"/>
                          <a:cs typeface="Times New Roman" panose="02020603050405020304" pitchFamily="18" charset="0"/>
                        </a:rPr>
                        <a:t>PG 4</a:t>
                      </a:r>
                    </a:p>
                  </a:txBody>
                  <a:tcPr/>
                </a:tc>
                <a:tc>
                  <a:txBody>
                    <a:bodyPr/>
                    <a:lstStyle/>
                    <a:p>
                      <a:r>
                        <a:rPr lang="en-US" sz="2400" dirty="0">
                          <a:latin typeface="Times New Roman" panose="02020603050405020304" pitchFamily="18" charset="0"/>
                          <a:cs typeface="Times New Roman" panose="02020603050405020304" pitchFamily="18" charset="0"/>
                        </a:rPr>
                        <a:t>A&amp;A/Housebound, Catastrophically Disabled</a:t>
                      </a:r>
                    </a:p>
                  </a:txBody>
                  <a:tcPr/>
                </a:tc>
                <a:extLst>
                  <a:ext uri="{0D108BD9-81ED-4DB2-BD59-A6C34878D82A}">
                    <a16:rowId xmlns:a16="http://schemas.microsoft.com/office/drawing/2014/main" val="10004"/>
                  </a:ext>
                </a:extLst>
              </a:tr>
              <a:tr h="990566">
                <a:tc>
                  <a:txBody>
                    <a:bodyPr/>
                    <a:lstStyle/>
                    <a:p>
                      <a:r>
                        <a:rPr lang="en-US" sz="2000" dirty="0">
                          <a:latin typeface="Times New Roman" panose="02020603050405020304" pitchFamily="18" charset="0"/>
                          <a:cs typeface="Times New Roman" panose="02020603050405020304" pitchFamily="18" charset="0"/>
                        </a:rPr>
                        <a:t>PG 5</a:t>
                      </a:r>
                    </a:p>
                  </a:txBody>
                  <a:tcPr/>
                </a:tc>
                <a:tc>
                  <a:txBody>
                    <a:bodyPr/>
                    <a:lstStyle/>
                    <a:p>
                      <a:r>
                        <a:rPr lang="en-US" sz="2400" dirty="0">
                          <a:latin typeface="Times New Roman" panose="02020603050405020304" pitchFamily="18" charset="0"/>
                          <a:cs typeface="Times New Roman" panose="02020603050405020304" pitchFamily="18" charset="0"/>
                        </a:rPr>
                        <a:t>NSC 0% (income based),</a:t>
                      </a:r>
                      <a:r>
                        <a:rPr lang="en-US" sz="2400" baseline="0" dirty="0">
                          <a:latin typeface="Times New Roman" panose="02020603050405020304" pitchFamily="18" charset="0"/>
                          <a:cs typeface="Times New Roman" panose="02020603050405020304" pitchFamily="18" charset="0"/>
                        </a:rPr>
                        <a:t> receiving VA Pension, Medicaid eligible</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1023726">
                <a:tc>
                  <a:txBody>
                    <a:bodyPr/>
                    <a:lstStyle/>
                    <a:p>
                      <a:r>
                        <a:rPr lang="en-US" sz="2000" dirty="0">
                          <a:latin typeface="Times New Roman" panose="02020603050405020304" pitchFamily="18" charset="0"/>
                          <a:cs typeface="Times New Roman" panose="02020603050405020304" pitchFamily="18" charset="0"/>
                        </a:rPr>
                        <a:t>PG 6</a:t>
                      </a:r>
                    </a:p>
                  </a:txBody>
                  <a:tcPr/>
                </a:tc>
                <a:tc>
                  <a:txBody>
                    <a:bodyPr/>
                    <a:lstStyle/>
                    <a:p>
                      <a:r>
                        <a:rPr lang="en-US" sz="2400" dirty="0">
                          <a:latin typeface="Times New Roman" panose="02020603050405020304" pitchFamily="18" charset="0"/>
                          <a:cs typeface="Times New Roman" panose="02020603050405020304" pitchFamily="18" charset="0"/>
                        </a:rPr>
                        <a:t>S/C 0% Military exposures (i.e., herbicide, Camp Lejeune), Combat Operations (10 year enhanced benefits)</a:t>
                      </a:r>
                    </a:p>
                  </a:txBody>
                  <a:tcPr/>
                </a:tc>
                <a:extLst>
                  <a:ext uri="{0D108BD9-81ED-4DB2-BD59-A6C34878D82A}">
                    <a16:rowId xmlns:a16="http://schemas.microsoft.com/office/drawing/2014/main" val="10006"/>
                  </a:ext>
                </a:extLst>
              </a:tr>
            </a:tbl>
          </a:graphicData>
        </a:graphic>
      </p:graphicFrame>
      <p:sp>
        <p:nvSpPr>
          <p:cNvPr id="2"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PRIORITY GROUP CATEGORIES</a:t>
            </a:r>
          </a:p>
        </p:txBody>
      </p:sp>
    </p:spTree>
    <p:extLst>
      <p:ext uri="{BB962C8B-B14F-4D97-AF65-F5344CB8AC3E}">
        <p14:creationId xmlns:p14="http://schemas.microsoft.com/office/powerpoint/2010/main" val="1094137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38239705"/>
              </p:ext>
            </p:extLst>
          </p:nvPr>
        </p:nvGraphicFramePr>
        <p:xfrm>
          <a:off x="609600" y="1235766"/>
          <a:ext cx="11049000" cy="551688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6477000">
                  <a:extLst>
                    <a:ext uri="{9D8B030D-6E8A-4147-A177-3AD203B41FA5}">
                      <a16:colId xmlns:a16="http://schemas.microsoft.com/office/drawing/2014/main" val="20001"/>
                    </a:ext>
                  </a:extLst>
                </a:gridCol>
              </a:tblGrid>
              <a:tr h="373658">
                <a:tc>
                  <a:txBody>
                    <a:bodyPr/>
                    <a:lstStyle/>
                    <a:p>
                      <a:r>
                        <a:rPr lang="en-US" sz="2000" dirty="0">
                          <a:latin typeface="Times New Roman" panose="02020603050405020304" pitchFamily="18" charset="0"/>
                          <a:cs typeface="Times New Roman" panose="02020603050405020304" pitchFamily="18" charset="0"/>
                        </a:rPr>
                        <a:t>Priority Group</a:t>
                      </a:r>
                    </a:p>
                  </a:txBody>
                  <a:tcPr/>
                </a:tc>
                <a:tc>
                  <a:txBody>
                    <a:bodyPr/>
                    <a:lstStyle/>
                    <a:p>
                      <a:r>
                        <a:rPr lang="en-US" sz="2000" dirty="0">
                          <a:latin typeface="Times New Roman" panose="02020603050405020304" pitchFamily="18" charset="0"/>
                          <a:cs typeface="Times New Roman" panose="02020603050405020304" pitchFamily="18" charset="0"/>
                        </a:rPr>
                        <a:t>Enrollment Determinations</a:t>
                      </a:r>
                    </a:p>
                  </a:txBody>
                  <a:tcPr/>
                </a:tc>
                <a:extLst>
                  <a:ext uri="{0D108BD9-81ED-4DB2-BD59-A6C34878D82A}">
                    <a16:rowId xmlns:a16="http://schemas.microsoft.com/office/drawing/2014/main" val="10000"/>
                  </a:ext>
                </a:extLst>
              </a:tr>
              <a:tr h="661087">
                <a:tc>
                  <a:txBody>
                    <a:bodyPr/>
                    <a:lstStyle/>
                    <a:p>
                      <a:r>
                        <a:rPr lang="en-US" sz="2400" dirty="0">
                          <a:latin typeface="Times New Roman" panose="02020603050405020304" pitchFamily="18" charset="0"/>
                          <a:cs typeface="Times New Roman" panose="02020603050405020304" pitchFamily="18" charset="0"/>
                        </a:rPr>
                        <a:t>PG 7 (must agree to pay applicable copays)</a:t>
                      </a:r>
                    </a:p>
                  </a:txBody>
                  <a:tcPr/>
                </a:tc>
                <a:tc>
                  <a:txBody>
                    <a:bodyPr/>
                    <a:lstStyle/>
                    <a:p>
                      <a:r>
                        <a:rPr lang="en-US" sz="2400" dirty="0">
                          <a:latin typeface="Times New Roman" panose="02020603050405020304" pitchFamily="18" charset="0"/>
                          <a:cs typeface="Times New Roman" panose="02020603050405020304" pitchFamily="18" charset="0"/>
                        </a:rPr>
                        <a:t>NSC (household income </a:t>
                      </a:r>
                      <a:r>
                        <a:rPr lang="en-US" sz="2400" b="1" dirty="0">
                          <a:latin typeface="Times New Roman" panose="02020603050405020304" pitchFamily="18" charset="0"/>
                          <a:cs typeface="Times New Roman" panose="02020603050405020304" pitchFamily="18" charset="0"/>
                        </a:rPr>
                        <a:t>below</a:t>
                      </a:r>
                      <a:r>
                        <a:rPr lang="en-US" sz="2400" dirty="0">
                          <a:latin typeface="Times New Roman" panose="02020603050405020304" pitchFamily="18" charset="0"/>
                          <a:cs typeface="Times New Roman" panose="02020603050405020304" pitchFamily="18" charset="0"/>
                        </a:rPr>
                        <a:t> geo-adjusted VA threshold income limits)</a:t>
                      </a:r>
                    </a:p>
                  </a:txBody>
                  <a:tcPr/>
                </a:tc>
                <a:extLst>
                  <a:ext uri="{0D108BD9-81ED-4DB2-BD59-A6C34878D82A}">
                    <a16:rowId xmlns:a16="http://schemas.microsoft.com/office/drawing/2014/main" val="10001"/>
                  </a:ext>
                </a:extLst>
              </a:tr>
              <a:tr h="4282691">
                <a:tc>
                  <a:txBody>
                    <a:bodyPr/>
                    <a:lstStyle/>
                    <a:p>
                      <a:r>
                        <a:rPr lang="en-US" sz="2400" dirty="0">
                          <a:latin typeface="Times New Roman" panose="02020603050405020304" pitchFamily="18" charset="0"/>
                          <a:cs typeface="Times New Roman" panose="02020603050405020304" pitchFamily="18" charset="0"/>
                        </a:rPr>
                        <a:t>PG 8 (must agree to pay applicable copays)</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Note: Initial</a:t>
                      </a:r>
                      <a:r>
                        <a:rPr lang="en-US" sz="2400" b="1" baseline="0" dirty="0">
                          <a:latin typeface="Times New Roman" panose="02020603050405020304" pitchFamily="18" charset="0"/>
                          <a:cs typeface="Times New Roman" panose="02020603050405020304" pitchFamily="18" charset="0"/>
                        </a:rPr>
                        <a:t> enrollment requires income information – No annual income verification</a:t>
                      </a:r>
                      <a:r>
                        <a:rPr lang="en-US" sz="2400" baseline="0" dirty="0">
                          <a:latin typeface="Times New Roman" panose="02020603050405020304" pitchFamily="18" charset="0"/>
                          <a:cs typeface="Times New Roman" panose="02020603050405020304" pitchFamily="18" charset="0"/>
                        </a:rPr>
                        <a:t>.</a:t>
                      </a:r>
                    </a:p>
                    <a:p>
                      <a:endParaRPr lang="en-US" sz="2000" baseline="0" dirty="0">
                        <a:latin typeface="Times New Roman" panose="02020603050405020304" pitchFamily="18" charset="0"/>
                        <a:cs typeface="Times New Roman" panose="02020603050405020304" pitchFamily="18" charset="0"/>
                      </a:endParaRPr>
                    </a:p>
                    <a:p>
                      <a:r>
                        <a:rPr lang="en-US" sz="2800" b="1" baseline="0" dirty="0">
                          <a:solidFill>
                            <a:schemeClr val="accent6">
                              <a:lumMod val="50000"/>
                            </a:schemeClr>
                          </a:solidFill>
                          <a:latin typeface="Times New Roman" panose="02020603050405020304" pitchFamily="18" charset="0"/>
                          <a:cs typeface="Times New Roman" panose="02020603050405020304" pitchFamily="18" charset="0"/>
                        </a:rPr>
                        <a:t>38 U.S.C 1710 (e), (f), and (g), 38 CFR 17.36</a:t>
                      </a:r>
                    </a:p>
                    <a:p>
                      <a:r>
                        <a:rPr lang="en-US" sz="2800" b="1" dirty="0">
                          <a:solidFill>
                            <a:srgbClr val="FF0000"/>
                          </a:solidFill>
                          <a:latin typeface="Times New Roman" panose="02020603050405020304" pitchFamily="18" charset="0"/>
                          <a:cs typeface="Times New Roman" panose="02020603050405020304" pitchFamily="18" charset="0"/>
                        </a:rPr>
                        <a:t>U.S. Public Law 114-2 (Clay</a:t>
                      </a:r>
                      <a:r>
                        <a:rPr lang="en-US" sz="2800" b="1" baseline="0" dirty="0">
                          <a:solidFill>
                            <a:srgbClr val="FF0000"/>
                          </a:solidFill>
                          <a:latin typeface="Times New Roman" panose="02020603050405020304" pitchFamily="18" charset="0"/>
                          <a:cs typeface="Times New Roman" panose="02020603050405020304" pitchFamily="18" charset="0"/>
                        </a:rPr>
                        <a:t> H</a:t>
                      </a:r>
                      <a:r>
                        <a:rPr lang="en-US" sz="2800" b="1" dirty="0">
                          <a:solidFill>
                            <a:srgbClr val="FF0000"/>
                          </a:solidFill>
                          <a:latin typeface="Times New Roman" panose="02020603050405020304" pitchFamily="18" charset="0"/>
                          <a:cs typeface="Times New Roman" panose="02020603050405020304" pitchFamily="18" charset="0"/>
                        </a:rPr>
                        <a:t>unt Act)</a:t>
                      </a:r>
                      <a:endParaRPr lang="en-US" sz="2000" dirty="0">
                        <a:latin typeface="Times New Roman" panose="02020603050405020304" pitchFamily="18" charset="0"/>
                        <a:cs typeface="Times New Roman" panose="02020603050405020304" pitchFamily="18" charset="0"/>
                      </a:endParaRPr>
                    </a:p>
                  </a:txBody>
                  <a:tcPr/>
                </a:tc>
                <a:tc>
                  <a:txBody>
                    <a:bodyPr/>
                    <a:lstStyle/>
                    <a:p>
                      <a:pPr marL="285750" indent="-285750">
                        <a:buFontTx/>
                        <a:buChar char="-"/>
                      </a:pPr>
                      <a:r>
                        <a:rPr lang="en-US" sz="2400" baseline="0" dirty="0">
                          <a:latin typeface="Times New Roman" panose="02020603050405020304" pitchFamily="18" charset="0"/>
                          <a:cs typeface="Times New Roman" panose="02020603050405020304" pitchFamily="18" charset="0"/>
                        </a:rPr>
                        <a:t>NSC/Non-compensable 0% with household income </a:t>
                      </a:r>
                      <a:r>
                        <a:rPr lang="en-US" sz="2400" b="1" baseline="0" dirty="0">
                          <a:latin typeface="Times New Roman" panose="02020603050405020304" pitchFamily="18" charset="0"/>
                          <a:cs typeface="Times New Roman" panose="02020603050405020304" pitchFamily="18" charset="0"/>
                        </a:rPr>
                        <a:t>exceeds</a:t>
                      </a:r>
                      <a:r>
                        <a:rPr lang="en-US" sz="2400" baseline="0" dirty="0">
                          <a:latin typeface="Times New Roman" panose="02020603050405020304" pitchFamily="18" charset="0"/>
                          <a:cs typeface="Times New Roman" panose="02020603050405020304" pitchFamily="18" charset="0"/>
                        </a:rPr>
                        <a:t> geo-adjusted VA income limits</a:t>
                      </a:r>
                    </a:p>
                    <a:p>
                      <a:pPr marL="285750" indent="-285750">
                        <a:buFontTx/>
                        <a:buChar char="-"/>
                      </a:pPr>
                      <a:r>
                        <a:rPr lang="en-US" sz="2400" baseline="0" dirty="0">
                          <a:latin typeface="Times New Roman" panose="02020603050405020304" pitchFamily="18" charset="0"/>
                          <a:cs typeface="Times New Roman" panose="02020603050405020304" pitchFamily="18" charset="0"/>
                        </a:rPr>
                        <a:t>Not eligible </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bl>
          </a:graphicData>
        </a:graphic>
      </p:graphicFrame>
      <p:sp>
        <p:nvSpPr>
          <p:cNvPr id="6" name="Title 1"/>
          <p:cNvSpPr>
            <a:spLocks noGrp="1"/>
          </p:cNvSpPr>
          <p:nvPr>
            <p:ph type="title"/>
          </p:nvPr>
        </p:nvSpPr>
        <p:spPr>
          <a:xfrm>
            <a:off x="152400" y="304800"/>
            <a:ext cx="8229600" cy="762000"/>
          </a:xfrm>
        </p:spPr>
        <p:txBody>
          <a:bodyPr>
            <a:normAutofit/>
          </a:bodyPr>
          <a:lstStyle/>
          <a:p>
            <a:r>
              <a:rPr lang="en-US" sz="2700" dirty="0">
                <a:latin typeface="Times New Roman" panose="02020603050405020304" pitchFamily="18" charset="0"/>
                <a:cs typeface="Times New Roman" panose="02020603050405020304" pitchFamily="18" charset="0"/>
              </a:rPr>
              <a:t>PRIORITY GROUP CATEGORIES</a:t>
            </a:r>
          </a:p>
        </p:txBody>
      </p:sp>
    </p:spTree>
    <p:extLst>
      <p:ext uri="{BB962C8B-B14F-4D97-AF65-F5344CB8AC3E}">
        <p14:creationId xmlns:p14="http://schemas.microsoft.com/office/powerpoint/2010/main" val="5972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10515600" cy="4882058"/>
          </a:xfrm>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Is designed to:</a:t>
            </a:r>
          </a:p>
          <a:p>
            <a:endParaRPr lang="en-US" sz="1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Promote good health</a:t>
            </a:r>
          </a:p>
          <a:p>
            <a:endParaRPr lang="en-US" sz="1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Preserve your current health</a:t>
            </a:r>
          </a:p>
          <a:p>
            <a:endParaRPr lang="en-US" sz="18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Restore you to better health</a:t>
            </a:r>
          </a:p>
          <a:p>
            <a:endParaRPr lang="en-US" sz="2000" dirty="0">
              <a:latin typeface="Times New Roman" panose="02020603050405020304" pitchFamily="18" charset="0"/>
              <a:cs typeface="Times New Roman" panose="02020603050405020304" pitchFamily="18" charset="0"/>
            </a:endParaRPr>
          </a:p>
          <a:p>
            <a:pPr marL="137160" indent="0">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3600" b="1" dirty="0">
                <a:solidFill>
                  <a:schemeClr val="accent6">
                    <a:lumMod val="50000"/>
                  </a:schemeClr>
                </a:solidFill>
                <a:latin typeface="Times New Roman" panose="02020603050405020304" pitchFamily="18" charset="0"/>
                <a:cs typeface="Times New Roman" panose="02020603050405020304" pitchFamily="18" charset="0"/>
              </a:rPr>
              <a:t>38 C.F.R 17.38</a:t>
            </a:r>
          </a:p>
          <a:p>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52400" y="304800"/>
            <a:ext cx="9296400" cy="762000"/>
          </a:xfrm>
        </p:spPr>
        <p:txBody>
          <a:bodyPr>
            <a:noAutofit/>
          </a:bodyPr>
          <a:lstStyle/>
          <a:p>
            <a:r>
              <a:rPr lang="en-US" sz="2700" dirty="0">
                <a:latin typeface="Times New Roman" panose="02020603050405020304" pitchFamily="18" charset="0"/>
                <a:cs typeface="Times New Roman" panose="02020603050405020304" pitchFamily="18" charset="0"/>
              </a:rPr>
              <a:t>COMPREHENSIVE “MEDICAL BENEFITS PACKAGE"</a:t>
            </a:r>
          </a:p>
        </p:txBody>
      </p:sp>
    </p:spTree>
    <p:extLst>
      <p:ext uri="{BB962C8B-B14F-4D97-AF65-F5344CB8AC3E}">
        <p14:creationId xmlns:p14="http://schemas.microsoft.com/office/powerpoint/2010/main" val="402735115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11430000" cy="4550364"/>
          </a:xfrm>
        </p:spPr>
        <p:txBody>
          <a:bodyPr numCol="3">
            <a:noAutofit/>
          </a:bodyPr>
          <a:lstStyle/>
          <a:p>
            <a:pPr marL="228600" lvl="1"/>
            <a:r>
              <a:rPr lang="en-US" sz="2600" dirty="0">
                <a:latin typeface="Times New Roman" panose="02020603050405020304" pitchFamily="18" charset="0"/>
                <a:cs typeface="Times New Roman" panose="02020603050405020304" pitchFamily="18" charset="0"/>
              </a:rPr>
              <a:t>Primary Care</a:t>
            </a:r>
          </a:p>
          <a:p>
            <a:pPr marL="228600" lvl="1"/>
            <a:r>
              <a:rPr lang="en-US" sz="2600" dirty="0">
                <a:latin typeface="Times New Roman" panose="02020603050405020304" pitchFamily="18" charset="0"/>
                <a:cs typeface="Times New Roman" panose="02020603050405020304" pitchFamily="18" charset="0"/>
              </a:rPr>
              <a:t>Health Promotion</a:t>
            </a:r>
          </a:p>
          <a:p>
            <a:pPr marL="228600" lvl="1"/>
            <a:r>
              <a:rPr lang="en-US" sz="2600" dirty="0">
                <a:latin typeface="Times New Roman" panose="02020603050405020304" pitchFamily="18" charset="0"/>
                <a:cs typeface="Times New Roman" panose="02020603050405020304" pitchFamily="18" charset="0"/>
              </a:rPr>
              <a:t>Disease Prevention</a:t>
            </a:r>
          </a:p>
          <a:p>
            <a:pPr marL="228600" lvl="1"/>
            <a:r>
              <a:rPr lang="en-US" sz="2600" dirty="0">
                <a:latin typeface="Times New Roman" panose="02020603050405020304" pitchFamily="18" charset="0"/>
                <a:cs typeface="Times New Roman" panose="02020603050405020304" pitchFamily="18" charset="0"/>
              </a:rPr>
              <a:t>Diagnosis</a:t>
            </a:r>
          </a:p>
          <a:p>
            <a:pPr marL="228600" lvl="1"/>
            <a:r>
              <a:rPr lang="en-US" sz="2600" dirty="0">
                <a:latin typeface="Times New Roman" panose="02020603050405020304" pitchFamily="18" charset="0"/>
                <a:cs typeface="Times New Roman" panose="02020603050405020304" pitchFamily="18" charset="0"/>
              </a:rPr>
              <a:t>Palliative Care</a:t>
            </a:r>
          </a:p>
          <a:p>
            <a:pPr marL="228600" lvl="1"/>
            <a:r>
              <a:rPr lang="en-US" sz="2600" dirty="0">
                <a:latin typeface="Times New Roman" panose="02020603050405020304" pitchFamily="18" charset="0"/>
                <a:cs typeface="Times New Roman" panose="02020603050405020304" pitchFamily="18" charset="0"/>
              </a:rPr>
              <a:t>Surgery</a:t>
            </a:r>
          </a:p>
          <a:p>
            <a:pPr marL="231775" lvl="1"/>
            <a:r>
              <a:rPr lang="en-US" sz="2600" dirty="0">
                <a:latin typeface="Times New Roman" panose="02020603050405020304" pitchFamily="18" charset="0"/>
                <a:cs typeface="Times New Roman" panose="02020603050405020304" pitchFamily="18" charset="0"/>
              </a:rPr>
              <a:t>Prescriptions for Medications</a:t>
            </a:r>
          </a:p>
          <a:p>
            <a:pPr marL="231775" lvl="1"/>
            <a:r>
              <a:rPr lang="en-US" sz="2600" dirty="0">
                <a:latin typeface="Times New Roman" panose="02020603050405020304" pitchFamily="18" charset="0"/>
                <a:cs typeface="Times New Roman" panose="02020603050405020304" pitchFamily="18" charset="0"/>
              </a:rPr>
              <a:t>Prosthetics</a:t>
            </a:r>
          </a:p>
          <a:p>
            <a:pPr marL="231775" lvl="1"/>
            <a:r>
              <a:rPr lang="en-US" sz="2600" dirty="0">
                <a:latin typeface="Times New Roman" panose="02020603050405020304" pitchFamily="18" charset="0"/>
                <a:cs typeface="Times New Roman" panose="02020603050405020304" pitchFamily="18" charset="0"/>
              </a:rPr>
              <a:t>Critical Care</a:t>
            </a:r>
          </a:p>
          <a:p>
            <a:pPr marL="231775" lvl="1"/>
            <a:r>
              <a:rPr lang="en-US" sz="2600" dirty="0">
                <a:latin typeface="Times New Roman" panose="02020603050405020304" pitchFamily="18" charset="0"/>
                <a:cs typeface="Times New Roman" panose="02020603050405020304" pitchFamily="18" charset="0"/>
              </a:rPr>
              <a:t>Mental Health Care</a:t>
            </a:r>
          </a:p>
          <a:p>
            <a:pPr marL="231775" lvl="1"/>
            <a:r>
              <a:rPr lang="en-US" sz="2600" dirty="0">
                <a:latin typeface="Times New Roman" panose="02020603050405020304" pitchFamily="18" charset="0"/>
                <a:cs typeface="Times New Roman" panose="02020603050405020304" pitchFamily="18" charset="0"/>
              </a:rPr>
              <a:t>Women’s Health Care</a:t>
            </a:r>
          </a:p>
          <a:p>
            <a:pPr marL="231775" lvl="1"/>
            <a:r>
              <a:rPr lang="en-US" sz="2600" dirty="0">
                <a:latin typeface="Times New Roman" panose="02020603050405020304" pitchFamily="18" charset="0"/>
                <a:cs typeface="Times New Roman" panose="02020603050405020304" pitchFamily="18" charset="0"/>
              </a:rPr>
              <a:t>Orthopedics</a:t>
            </a:r>
          </a:p>
          <a:p>
            <a:pPr marL="231775" lvl="1"/>
            <a:r>
              <a:rPr lang="en-US" sz="2600" dirty="0">
                <a:latin typeface="Times New Roman" panose="02020603050405020304" pitchFamily="18" charset="0"/>
                <a:cs typeface="Times New Roman" panose="02020603050405020304" pitchFamily="18" charset="0"/>
              </a:rPr>
              <a:t>Radiology</a:t>
            </a:r>
          </a:p>
          <a:p>
            <a:pPr marL="231775" lvl="1"/>
            <a:r>
              <a:rPr lang="en-US" sz="2600" dirty="0">
                <a:latin typeface="Times New Roman" panose="02020603050405020304" pitchFamily="18" charset="0"/>
                <a:cs typeface="Times New Roman" panose="02020603050405020304" pitchFamily="18" charset="0"/>
              </a:rPr>
              <a:t>Physical Therapy</a:t>
            </a:r>
          </a:p>
          <a:p>
            <a:pPr marL="231775" lvl="1"/>
            <a:r>
              <a:rPr lang="en-US" sz="2600" dirty="0">
                <a:latin typeface="Times New Roman" panose="02020603050405020304" pitchFamily="18" charset="0"/>
                <a:cs typeface="Times New Roman" panose="02020603050405020304" pitchFamily="18" charset="0"/>
              </a:rPr>
              <a:t>Rehabilitation</a:t>
            </a:r>
          </a:p>
          <a:p>
            <a:pPr marL="231775" lvl="1"/>
            <a:r>
              <a:rPr lang="en-US" sz="2600" dirty="0">
                <a:latin typeface="Times New Roman" panose="02020603050405020304" pitchFamily="18" charset="0"/>
                <a:cs typeface="Times New Roman" panose="02020603050405020304" pitchFamily="18" charset="0"/>
              </a:rPr>
              <a:t>Emergency Care</a:t>
            </a:r>
          </a:p>
          <a:p>
            <a:pPr marL="231775" lvl="1"/>
            <a:r>
              <a:rPr lang="en-US" sz="2600" dirty="0">
                <a:latin typeface="Times New Roman" panose="02020603050405020304" pitchFamily="18" charset="0"/>
                <a:cs typeface="Times New Roman" panose="02020603050405020304" pitchFamily="18" charset="0"/>
              </a:rPr>
              <a:t>Transplants</a:t>
            </a:r>
          </a:p>
          <a:p>
            <a:pPr marL="231775" lvl="1"/>
            <a:r>
              <a:rPr lang="en-US" sz="2600" dirty="0">
                <a:latin typeface="Times New Roman" panose="02020603050405020304" pitchFamily="18" charset="0"/>
                <a:cs typeface="Times New Roman" panose="02020603050405020304" pitchFamily="18" charset="0"/>
              </a:rPr>
              <a:t>Dental Care *</a:t>
            </a:r>
          </a:p>
          <a:p>
            <a:pPr marL="231775" lvl="1"/>
            <a:r>
              <a:rPr lang="en-US" sz="2600" dirty="0">
                <a:latin typeface="Times New Roman" panose="02020603050405020304" pitchFamily="18" charset="0"/>
                <a:cs typeface="Times New Roman" panose="02020603050405020304" pitchFamily="18" charset="0"/>
              </a:rPr>
              <a:t>Preventive Care </a:t>
            </a:r>
          </a:p>
          <a:p>
            <a:pPr marL="231775" lvl="1"/>
            <a:r>
              <a:rPr lang="en-US" sz="2600" dirty="0">
                <a:latin typeface="Times New Roman" panose="02020603050405020304" pitchFamily="18" charset="0"/>
                <a:cs typeface="Times New Roman" panose="02020603050405020304" pitchFamily="18" charset="0"/>
              </a:rPr>
              <a:t>Inpatient Care</a:t>
            </a:r>
          </a:p>
          <a:p>
            <a:pPr marL="231775" lvl="1"/>
            <a:r>
              <a:rPr lang="en-US" sz="2600" dirty="0">
                <a:latin typeface="Times New Roman" panose="02020603050405020304" pitchFamily="18" charset="0"/>
                <a:cs typeface="Times New Roman" panose="02020603050405020304" pitchFamily="18" charset="0"/>
              </a:rPr>
              <a:t>Ancillary</a:t>
            </a:r>
          </a:p>
          <a:p>
            <a:pPr marL="231775" lvl="1"/>
            <a:r>
              <a:rPr lang="en-US" sz="2600" dirty="0">
                <a:latin typeface="Times New Roman" panose="02020603050405020304" pitchFamily="18" charset="0"/>
                <a:cs typeface="Times New Roman" panose="02020603050405020304" pitchFamily="18" charset="0"/>
              </a:rPr>
              <a:t>Specialty Care</a:t>
            </a:r>
          </a:p>
          <a:p>
            <a:pPr marL="231775" lvl="1"/>
            <a:r>
              <a:rPr lang="en-US" sz="2600" dirty="0">
                <a:latin typeface="Times New Roman" panose="02020603050405020304" pitchFamily="18" charset="0"/>
                <a:cs typeface="Times New Roman" panose="02020603050405020304" pitchFamily="18" charset="0"/>
              </a:rPr>
              <a:t>Pharmacy</a:t>
            </a:r>
          </a:p>
          <a:p>
            <a:pPr marL="231775" lvl="1"/>
            <a:r>
              <a:rPr lang="en-US" sz="2600" dirty="0">
                <a:latin typeface="Times New Roman" panose="02020603050405020304" pitchFamily="18" charset="0"/>
                <a:cs typeface="Times New Roman" panose="02020603050405020304" pitchFamily="18" charset="0"/>
              </a:rPr>
              <a:t>Home Based Primary Care*</a:t>
            </a:r>
          </a:p>
          <a:p>
            <a:pPr marL="231775" lvl="1"/>
            <a:r>
              <a:rPr lang="en-US" sz="2600" dirty="0">
                <a:latin typeface="Times New Roman" panose="02020603050405020304" pitchFamily="18" charset="0"/>
                <a:cs typeface="Times New Roman" panose="02020603050405020304" pitchFamily="18" charset="0"/>
              </a:rPr>
              <a:t>Geriatric and Extended Care*</a:t>
            </a:r>
          </a:p>
          <a:p>
            <a:pPr marL="231775" lvl="1"/>
            <a:r>
              <a:rPr lang="en-US" sz="2600" dirty="0">
                <a:latin typeface="Times New Roman" panose="02020603050405020304" pitchFamily="18" charset="0"/>
                <a:cs typeface="Times New Roman" panose="02020603050405020304" pitchFamily="18" charset="0"/>
              </a:rPr>
              <a:t>Prosthetics and Sensory Aids</a:t>
            </a:r>
          </a:p>
          <a:p>
            <a:pPr marL="231775" lvl="1"/>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71450" y="304800"/>
            <a:ext cx="6076950" cy="762000"/>
          </a:xfrm>
        </p:spPr>
        <p:txBody>
          <a:bodyPr>
            <a:normAutofit/>
          </a:bodyPr>
          <a:lstStyle/>
          <a:p>
            <a:r>
              <a:rPr lang="en-US" sz="2700" dirty="0">
                <a:latin typeface="Times New Roman" panose="02020603050405020304" pitchFamily="18" charset="0"/>
                <a:cs typeface="Times New Roman" panose="02020603050405020304" pitchFamily="18" charset="0"/>
              </a:rPr>
              <a:t>MEDICAL BENEFITS PACKAGE </a:t>
            </a:r>
          </a:p>
        </p:txBody>
      </p:sp>
      <p:sp>
        <p:nvSpPr>
          <p:cNvPr id="5" name="TextBox 4">
            <a:extLst>
              <a:ext uri="{FF2B5EF4-FFF2-40B4-BE49-F238E27FC236}">
                <a16:creationId xmlns:a16="http://schemas.microsoft.com/office/drawing/2014/main" id="{25A6452A-0EAD-47DB-9486-7333EA265417}"/>
              </a:ext>
            </a:extLst>
          </p:cNvPr>
          <p:cNvSpPr txBox="1"/>
          <p:nvPr/>
        </p:nvSpPr>
        <p:spPr>
          <a:xfrm>
            <a:off x="519164" y="6138803"/>
            <a:ext cx="9844035" cy="523220"/>
          </a:xfrm>
          <a:prstGeom prst="rect">
            <a:avLst/>
          </a:prstGeom>
          <a:noFill/>
        </p:spPr>
        <p:txBody>
          <a:bodyPr wrap="square" rtlCol="0">
            <a:spAutoFit/>
          </a:bodyPr>
          <a:lstStyle/>
          <a:p>
            <a:r>
              <a:rPr lang="en-US" sz="2800" dirty="0">
                <a:hlinkClick r:id="rId2"/>
              </a:rPr>
              <a:t>https://www.va.gov/GERIATRICS/Guide/LongTermCare/index.asp</a:t>
            </a:r>
            <a:r>
              <a:rPr lang="en-US" sz="2800" dirty="0"/>
              <a:t>  </a:t>
            </a:r>
          </a:p>
        </p:txBody>
      </p:sp>
      <p:sp>
        <p:nvSpPr>
          <p:cNvPr id="6" name="TextBox 5">
            <a:extLst>
              <a:ext uri="{FF2B5EF4-FFF2-40B4-BE49-F238E27FC236}">
                <a16:creationId xmlns:a16="http://schemas.microsoft.com/office/drawing/2014/main" id="{0A0FDB7F-EDC0-45E1-B663-629BF0CD2015}"/>
              </a:ext>
            </a:extLst>
          </p:cNvPr>
          <p:cNvSpPr txBox="1"/>
          <p:nvPr/>
        </p:nvSpPr>
        <p:spPr>
          <a:xfrm>
            <a:off x="533400" y="1229380"/>
            <a:ext cx="8077200"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Medically necessary services include:</a:t>
            </a:r>
          </a:p>
        </p:txBody>
      </p:sp>
    </p:spTree>
    <p:extLst>
      <p:ext uri="{BB962C8B-B14F-4D97-AF65-F5344CB8AC3E}">
        <p14:creationId xmlns:p14="http://schemas.microsoft.com/office/powerpoint/2010/main" val="412449129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10896600" cy="4963114"/>
          </a:xfrm>
        </p:spPr>
        <p:txBody>
          <a:bodyPr/>
          <a:lstStyle/>
          <a:p>
            <a:r>
              <a:rPr lang="en-US" dirty="0">
                <a:latin typeface="Times New Roman" panose="02020603050405020304" pitchFamily="18" charset="0"/>
                <a:cs typeface="Times New Roman" panose="02020603050405020304" pitchFamily="18" charset="0"/>
              </a:rPr>
              <a:t>Provides support/assistance to eligible caregivers of qualifying veterans</a:t>
            </a:r>
          </a:p>
          <a:p>
            <a:pPr marL="228600" lvl="1">
              <a:spcBef>
                <a:spcPts val="1000"/>
              </a:spcBef>
            </a:pPr>
            <a:r>
              <a:rPr lang="en-US" sz="3200" dirty="0">
                <a:latin typeface="Times New Roman" panose="02020603050405020304" pitchFamily="18" charset="0"/>
                <a:cs typeface="Times New Roman" panose="02020603050405020304" pitchFamily="18" charset="0"/>
              </a:rPr>
              <a:t>VA Mission Act of 2018 expands the eligibility and benefit of the Comprehensive Caregiver Program  for caregivers of all eras. </a:t>
            </a:r>
          </a:p>
          <a:p>
            <a:r>
              <a:rPr lang="en-US" dirty="0">
                <a:latin typeface="Times New Roman" panose="02020603050405020304" pitchFamily="18" charset="0"/>
                <a:cs typeface="Times New Roman" panose="02020603050405020304" pitchFamily="18" charset="0"/>
              </a:rPr>
              <a:t>As of October 1, 2020, VA implemented the new Program of Comprehensive Assistance for Family Caregivers (PCAFC) which includes a stipend and other benefits for caregivers. </a:t>
            </a:r>
            <a:r>
              <a:rPr lang="en-US" dirty="0">
                <a:latin typeface="Times New Roman" panose="02020603050405020304" pitchFamily="18" charset="0"/>
                <a:cs typeface="Times New Roman" panose="02020603050405020304" pitchFamily="18" charset="0"/>
                <a:hlinkClick r:id="rId2"/>
              </a:rPr>
              <a:t>www.caregiver.va.gov</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 </a:t>
            </a:r>
          </a:p>
          <a:p>
            <a:pPr marL="137160" indent="0">
              <a:buNone/>
            </a:pPr>
            <a:r>
              <a:rPr lang="en-US" sz="2800" b="1" dirty="0">
                <a:solidFill>
                  <a:schemeClr val="accent6">
                    <a:lumMod val="50000"/>
                  </a:schemeClr>
                </a:solidFill>
                <a:latin typeface="Times New Roman" panose="02020603050405020304" pitchFamily="18" charset="0"/>
                <a:cs typeface="Times New Roman" panose="02020603050405020304" pitchFamily="18" charset="0"/>
              </a:rPr>
              <a:t>38 C.F.R 71.10 - 71.50</a:t>
            </a:r>
          </a:p>
          <a:p>
            <a:pPr marL="137160" indent="0">
              <a:buNone/>
            </a:pPr>
            <a:endParaRPr lang="en-US" dirty="0">
              <a:latin typeface="Times New Roman" panose="02020603050405020304" pitchFamily="18" charset="0"/>
              <a:cs typeface="Times New Roman" panose="02020603050405020304" pitchFamily="18" charset="0"/>
            </a:endParaRPr>
          </a:p>
        </p:txBody>
      </p:sp>
      <p:sp>
        <p:nvSpPr>
          <p:cNvPr id="6" name="Title 1"/>
          <p:cNvSpPr>
            <a:spLocks noGrp="1"/>
          </p:cNvSpPr>
          <p:nvPr>
            <p:ph type="title"/>
          </p:nvPr>
        </p:nvSpPr>
        <p:spPr>
          <a:xfrm>
            <a:off x="152400" y="304800"/>
            <a:ext cx="7239000" cy="762000"/>
          </a:xfrm>
        </p:spPr>
        <p:txBody>
          <a:bodyPr>
            <a:noAutofit/>
          </a:bodyPr>
          <a:lstStyle/>
          <a:p>
            <a:r>
              <a:rPr lang="en-US" sz="2700" dirty="0">
                <a:latin typeface="Times New Roman" panose="02020603050405020304" pitchFamily="18" charset="0"/>
                <a:cs typeface="Times New Roman" panose="02020603050405020304" pitchFamily="18" charset="0"/>
              </a:rPr>
              <a:t>FAMILY CAREGIVER PROGRAM</a:t>
            </a:r>
          </a:p>
        </p:txBody>
      </p:sp>
    </p:spTree>
    <p:extLst>
      <p:ext uri="{BB962C8B-B14F-4D97-AF65-F5344CB8AC3E}">
        <p14:creationId xmlns:p14="http://schemas.microsoft.com/office/powerpoint/2010/main" val="4020828828"/>
      </p:ext>
    </p:extLst>
  </p:cSld>
  <p:clrMapOvr>
    <a:masterClrMapping/>
  </p:clrMapOvr>
  <p:transition spd="slow">
    <p:push dir="u"/>
  </p:transition>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B40C068555CA4CBDE3DEF3AEEBCA20" ma:contentTypeVersion="8" ma:contentTypeDescription="Create a new document." ma:contentTypeScope="" ma:versionID="b67a9b5504618a4759da2edaca15e483">
  <xsd:schema xmlns:xsd="http://www.w3.org/2001/XMLSchema" xmlns:xs="http://www.w3.org/2001/XMLSchema" xmlns:p="http://schemas.microsoft.com/office/2006/metadata/properties" xmlns:ns3="da6b5228-0763-4ab2-a525-03dd6c25d21b" targetNamespace="http://schemas.microsoft.com/office/2006/metadata/properties" ma:root="true" ma:fieldsID="224824ecc075965fa6a9ce436b36a03d" ns3:_="">
    <xsd:import namespace="da6b5228-0763-4ab2-a525-03dd6c25d21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6b5228-0763-4ab2-a525-03dd6c25d2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2FCE59-6D78-4BB3-8357-3A9EDC536B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6b5228-0763-4ab2-a525-03dd6c25d2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E39AC7-31E1-4A43-9BF3-F9DE44DE4AA5}">
  <ds:schemaRefs>
    <ds:schemaRef ds:uri="http://schemas.microsoft.com/sharepoint/v3/contenttype/forms"/>
  </ds:schemaRefs>
</ds:datastoreItem>
</file>

<file path=customXml/itemProps3.xml><?xml version="1.0" encoding="utf-8"?>
<ds:datastoreItem xmlns:ds="http://schemas.openxmlformats.org/officeDocument/2006/customXml" ds:itemID="{035C8849-BAF7-493C-9299-B40EB1C0EB7B}">
  <ds:schemaRefs>
    <ds:schemaRef ds:uri="http://purl.org/dc/terms/"/>
    <ds:schemaRef ds:uri="http://purl.org/dc/dcmitype/"/>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elements/1.1/"/>
    <ds:schemaRef ds:uri="http://schemas.microsoft.com/office/infopath/2007/PartnerControls"/>
    <ds:schemaRef ds:uri="da6b5228-0763-4ab2-a525-03dd6c25d21b"/>
  </ds:schemaRefs>
</ds:datastoreItem>
</file>

<file path=docProps/app.xml><?xml version="1.0" encoding="utf-8"?>
<Properties xmlns="http://schemas.openxmlformats.org/officeDocument/2006/extended-properties" xmlns:vt="http://schemas.openxmlformats.org/officeDocument/2006/docPropsVTypes">
  <Template>NEW LOGO</Template>
  <TotalTime>11104</TotalTime>
  <Words>1587</Words>
  <Application>Microsoft Office PowerPoint</Application>
  <PresentationFormat>Widescreen</PresentationFormat>
  <Paragraphs>248</Paragraphs>
  <Slides>23</Slides>
  <Notes>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23</vt:i4>
      </vt:variant>
    </vt:vector>
  </HeadingPairs>
  <TitlesOfParts>
    <vt:vector size="31" baseType="lpstr">
      <vt:lpstr>Arial</vt:lpstr>
      <vt:lpstr>Calibri</vt:lpstr>
      <vt:lpstr>Calibri Light</vt:lpstr>
      <vt:lpstr>PT Serif</vt:lpstr>
      <vt:lpstr>Times New Roman</vt:lpstr>
      <vt:lpstr>NEW LOGO</vt:lpstr>
      <vt:lpstr>Custom Design</vt:lpstr>
      <vt:lpstr>1_Custom Design</vt:lpstr>
      <vt:lpstr>VA Healthcare</vt:lpstr>
      <vt:lpstr>OBJECTIVES</vt:lpstr>
      <vt:lpstr>VA’S NATIONWIDE HEALTH CARE SYSTEM</vt:lpstr>
      <vt:lpstr>ENROLLMENT</vt:lpstr>
      <vt:lpstr>PRIORITY GROUP CATEGORIES</vt:lpstr>
      <vt:lpstr>PRIORITY GROUP CATEGORIES</vt:lpstr>
      <vt:lpstr>COMPREHENSIVE “MEDICAL BENEFITS PACKAGE"</vt:lpstr>
      <vt:lpstr>MEDICAL BENEFITS PACKAGE </vt:lpstr>
      <vt:lpstr>FAMILY CAREGIVER PROGRAM</vt:lpstr>
      <vt:lpstr>HEALTH REGISTRIES</vt:lpstr>
      <vt:lpstr>NEWSLETTERS, PUBLICATIONS, FACT SHEETS</vt:lpstr>
      <vt:lpstr>CAMP LEJEUNE WATER CONTAMINATION BENEFITS</vt:lpstr>
      <vt:lpstr>2022 Pact Act and VA Health Care</vt:lpstr>
      <vt:lpstr>COMMUNITY CARE PROGRAM</vt:lpstr>
      <vt:lpstr>URGENT CARE PROGRAM</vt:lpstr>
      <vt:lpstr>EMERGENCY MEDICAL CARE PROGRAM (EMCP)</vt:lpstr>
      <vt:lpstr>EXCLUSIONS OF THE VA MEDICAL BENEFITS PACKAGE</vt:lpstr>
      <vt:lpstr>MEDICAL APPEALS</vt:lpstr>
      <vt:lpstr>PATIENT ADVOCATE PROGRAM</vt:lpstr>
      <vt:lpstr>LIMITED BENEFITS</vt:lpstr>
      <vt:lpstr>VETERANS CARE OUTSIDE THE UNITED STATES</vt:lpstr>
      <vt:lpstr>WHO TO CONTACT FOR HELP</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Moss</dc:creator>
  <cp:lastModifiedBy>Christopher Macinkowicz</cp:lastModifiedBy>
  <cp:revision>241</cp:revision>
  <cp:lastPrinted>2022-09-02T12:45:45Z</cp:lastPrinted>
  <dcterms:created xsi:type="dcterms:W3CDTF">2013-07-29T12:50:26Z</dcterms:created>
  <dcterms:modified xsi:type="dcterms:W3CDTF">2023-01-25T17:20:12Z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0x01010031B40C068555CA4CBDE3DEF3AEEBCA20</vt:lpwstr>
  </property>
</Properties>
</file>