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5" r:id="rId3"/>
  </p:sldMasterIdLst>
  <p:notesMasterIdLst>
    <p:notesMasterId r:id="rId36"/>
  </p:notesMasterIdLst>
  <p:sldIdLst>
    <p:sldId id="256" r:id="rId4"/>
    <p:sldId id="272" r:id="rId5"/>
    <p:sldId id="308" r:id="rId6"/>
    <p:sldId id="273" r:id="rId7"/>
    <p:sldId id="271" r:id="rId8"/>
    <p:sldId id="277" r:id="rId9"/>
    <p:sldId id="278" r:id="rId10"/>
    <p:sldId id="279" r:id="rId11"/>
    <p:sldId id="270" r:id="rId12"/>
    <p:sldId id="264" r:id="rId13"/>
    <p:sldId id="280" r:id="rId14"/>
    <p:sldId id="288" r:id="rId15"/>
    <p:sldId id="289" r:id="rId16"/>
    <p:sldId id="291" r:id="rId17"/>
    <p:sldId id="294" r:id="rId18"/>
    <p:sldId id="290" r:id="rId19"/>
    <p:sldId id="295" r:id="rId20"/>
    <p:sldId id="292" r:id="rId21"/>
    <p:sldId id="296" r:id="rId22"/>
    <p:sldId id="281" r:id="rId23"/>
    <p:sldId id="283" r:id="rId24"/>
    <p:sldId id="297" r:id="rId25"/>
    <p:sldId id="299" r:id="rId26"/>
    <p:sldId id="300" r:id="rId27"/>
    <p:sldId id="301" r:id="rId28"/>
    <p:sldId id="282" r:id="rId29"/>
    <p:sldId id="285" r:id="rId30"/>
    <p:sldId id="286" r:id="rId31"/>
    <p:sldId id="274" r:id="rId32"/>
    <p:sldId id="263" r:id="rId33"/>
    <p:sldId id="276" r:id="rId34"/>
    <p:sldId id="303"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1EF4467-11CF-40CE-80C4-A23DFA925B98}">
          <p14:sldIdLst>
            <p14:sldId id="256"/>
            <p14:sldId id="272"/>
            <p14:sldId id="308"/>
            <p14:sldId id="273"/>
            <p14:sldId id="271"/>
            <p14:sldId id="277"/>
            <p14:sldId id="278"/>
            <p14:sldId id="279"/>
            <p14:sldId id="270"/>
            <p14:sldId id="264"/>
            <p14:sldId id="280"/>
            <p14:sldId id="288"/>
            <p14:sldId id="289"/>
            <p14:sldId id="291"/>
            <p14:sldId id="294"/>
            <p14:sldId id="290"/>
            <p14:sldId id="295"/>
            <p14:sldId id="292"/>
            <p14:sldId id="296"/>
            <p14:sldId id="281"/>
            <p14:sldId id="283"/>
            <p14:sldId id="297"/>
            <p14:sldId id="299"/>
            <p14:sldId id="300"/>
            <p14:sldId id="301"/>
            <p14:sldId id="282"/>
            <p14:sldId id="285"/>
            <p14:sldId id="286"/>
            <p14:sldId id="274"/>
            <p14:sldId id="263"/>
          </p14:sldIdLst>
        </p14:section>
        <p14:section name="Untitled Section" id="{9D051AA2-7D40-416D-AC1E-8DD482E89839}">
          <p14:sldIdLst>
            <p14:sldId id="276"/>
            <p14:sldId id="30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5830" autoAdjust="0"/>
  </p:normalViewPr>
  <p:slideViewPr>
    <p:cSldViewPr snapToGrid="0">
      <p:cViewPr varScale="1">
        <p:scale>
          <a:sx n="57" d="100"/>
          <a:sy n="57" d="100"/>
        </p:scale>
        <p:origin x="10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CB3563-B21F-4472-A953-CA98BFE318F2}" type="datetimeFigureOut">
              <a:rPr lang="en-US" smtClean="0"/>
              <a:t>4/28/2022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a:t>
            </a:fld>
            <a:endParaRPr lang="en-US"/>
          </a:p>
        </p:txBody>
      </p:sp>
    </p:spTree>
    <p:extLst>
      <p:ext uri="{BB962C8B-B14F-4D97-AF65-F5344CB8AC3E}">
        <p14:creationId xmlns:p14="http://schemas.microsoft.com/office/powerpoint/2010/main" val="361739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novo means: from the beginning </a:t>
            </a:r>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2341095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Veteran lives in Brazil but uses his parents address in Florida for his mail. Veteran files 21-526EZ on va.gov and uses the FL address. VA/NWQ will assign the claim as if he if physically living in FL and request exams there. </a:t>
            </a:r>
          </a:p>
        </p:txBody>
      </p:sp>
      <p:sp>
        <p:nvSpPr>
          <p:cNvPr id="4" name="Slide Number Placeholder 3"/>
          <p:cNvSpPr>
            <a:spLocks noGrp="1"/>
          </p:cNvSpPr>
          <p:nvPr>
            <p:ph type="sldNum" sz="quarter" idx="5"/>
          </p:nvPr>
        </p:nvSpPr>
        <p:spPr/>
        <p:txBody>
          <a:bodyPr/>
          <a:lstStyle/>
          <a:p>
            <a:fld id="{B8C36D78-C19F-4765-8B7F-2FE8BFF07D6C}" type="slidenum">
              <a:rPr lang="en-US" smtClean="0"/>
              <a:t>11</a:t>
            </a:fld>
            <a:endParaRPr lang="en-US"/>
          </a:p>
        </p:txBody>
      </p:sp>
    </p:spTree>
    <p:extLst>
      <p:ext uri="{BB962C8B-B14F-4D97-AF65-F5344CB8AC3E}">
        <p14:creationId xmlns:p14="http://schemas.microsoft.com/office/powerpoint/2010/main" val="1725445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15</a:t>
            </a:fld>
            <a:endParaRPr lang="en-US"/>
          </a:p>
        </p:txBody>
      </p:sp>
    </p:spTree>
    <p:extLst>
      <p:ext uri="{BB962C8B-B14F-4D97-AF65-F5344CB8AC3E}">
        <p14:creationId xmlns:p14="http://schemas.microsoft.com/office/powerpoint/2010/main" val="2012888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 doesn’t question NPI on medical statements. For example, veteran lives in Africa and his doctor doesn’t have an NPI number. Doctor can submit a statement/letter in lieu of DBQ for consideration. </a:t>
            </a:r>
          </a:p>
        </p:txBody>
      </p:sp>
      <p:sp>
        <p:nvSpPr>
          <p:cNvPr id="4" name="Slide Number Placeholder 3"/>
          <p:cNvSpPr>
            <a:spLocks noGrp="1"/>
          </p:cNvSpPr>
          <p:nvPr>
            <p:ph type="sldNum" sz="quarter" idx="5"/>
          </p:nvPr>
        </p:nvSpPr>
        <p:spPr/>
        <p:txBody>
          <a:bodyPr/>
          <a:lstStyle/>
          <a:p>
            <a:fld id="{B8C36D78-C19F-4765-8B7F-2FE8BFF07D6C}" type="slidenum">
              <a:rPr lang="en-US" smtClean="0"/>
              <a:t>18</a:t>
            </a:fld>
            <a:endParaRPr lang="en-US"/>
          </a:p>
        </p:txBody>
      </p:sp>
    </p:spTree>
    <p:extLst>
      <p:ext uri="{BB962C8B-B14F-4D97-AF65-F5344CB8AC3E}">
        <p14:creationId xmlns:p14="http://schemas.microsoft.com/office/powerpoint/2010/main" val="2971964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veteran lives in Sweden and exhausted all options for exams. Veteran has a brother in Germany and is visiting next month and can do exams while there. Submit a 4138 to VA stating this, give the dates and location where veteran will be staying. Also, give VA enough time to process. </a:t>
            </a:r>
          </a:p>
        </p:txBody>
      </p:sp>
      <p:sp>
        <p:nvSpPr>
          <p:cNvPr id="4" name="Slide Number Placeholder 3"/>
          <p:cNvSpPr>
            <a:spLocks noGrp="1"/>
          </p:cNvSpPr>
          <p:nvPr>
            <p:ph type="sldNum" sz="quarter" idx="5"/>
          </p:nvPr>
        </p:nvSpPr>
        <p:spPr/>
        <p:txBody>
          <a:bodyPr/>
          <a:lstStyle/>
          <a:p>
            <a:fld id="{B8C36D78-C19F-4765-8B7F-2FE8BFF07D6C}" type="slidenum">
              <a:rPr lang="en-US" smtClean="0"/>
              <a:t>19</a:t>
            </a:fld>
            <a:endParaRPr lang="en-US"/>
          </a:p>
        </p:txBody>
      </p:sp>
    </p:spTree>
    <p:extLst>
      <p:ext uri="{BB962C8B-B14F-4D97-AF65-F5344CB8AC3E}">
        <p14:creationId xmlns:p14="http://schemas.microsoft.com/office/powerpoint/2010/main" val="1200337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 fact. There are only 2 forms used at the FMP. The registration form and the claims coversheet</a:t>
            </a:r>
          </a:p>
        </p:txBody>
      </p:sp>
      <p:sp>
        <p:nvSpPr>
          <p:cNvPr id="4" name="Slide Number Placeholder 3"/>
          <p:cNvSpPr>
            <a:spLocks noGrp="1"/>
          </p:cNvSpPr>
          <p:nvPr>
            <p:ph type="sldNum" sz="quarter" idx="5"/>
          </p:nvPr>
        </p:nvSpPr>
        <p:spPr/>
        <p:txBody>
          <a:bodyPr/>
          <a:lstStyle/>
          <a:p>
            <a:fld id="{B8C36D78-C19F-4765-8B7F-2FE8BFF07D6C}" type="slidenum">
              <a:rPr lang="en-US" smtClean="0"/>
              <a:t>24</a:t>
            </a:fld>
            <a:endParaRPr lang="en-US"/>
          </a:p>
        </p:txBody>
      </p:sp>
    </p:spTree>
    <p:extLst>
      <p:ext uri="{BB962C8B-B14F-4D97-AF65-F5344CB8AC3E}">
        <p14:creationId xmlns:p14="http://schemas.microsoft.com/office/powerpoint/2010/main" val="952435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Confirm physical address, confirm phone number, supplemental claim with 4138 that veteran is willing to report to exam. </a:t>
            </a:r>
          </a:p>
        </p:txBody>
      </p:sp>
      <p:sp>
        <p:nvSpPr>
          <p:cNvPr id="4" name="Slide Number Placeholder 3"/>
          <p:cNvSpPr>
            <a:spLocks noGrp="1"/>
          </p:cNvSpPr>
          <p:nvPr>
            <p:ph type="sldNum" sz="quarter" idx="5"/>
          </p:nvPr>
        </p:nvSpPr>
        <p:spPr/>
        <p:txBody>
          <a:bodyPr/>
          <a:lstStyle/>
          <a:p>
            <a:fld id="{B8C36D78-C19F-4765-8B7F-2FE8BFF07D6C}" type="slidenum">
              <a:rPr lang="en-US" smtClean="0"/>
              <a:t>31</a:t>
            </a:fld>
            <a:endParaRPr lang="en-US"/>
          </a:p>
        </p:txBody>
      </p:sp>
    </p:spTree>
    <p:extLst>
      <p:ext uri="{BB962C8B-B14F-4D97-AF65-F5344CB8AC3E}">
        <p14:creationId xmlns:p14="http://schemas.microsoft.com/office/powerpoint/2010/main" val="1634368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Confirm physical address and phone number, give veteran VES phone number in Canada and have him ask if there is another provider closer to veteran, DBQ, VES reimburses. </a:t>
            </a:r>
          </a:p>
        </p:txBody>
      </p:sp>
      <p:sp>
        <p:nvSpPr>
          <p:cNvPr id="4" name="Slide Number Placeholder 3"/>
          <p:cNvSpPr>
            <a:spLocks noGrp="1"/>
          </p:cNvSpPr>
          <p:nvPr>
            <p:ph type="sldNum" sz="quarter" idx="5"/>
          </p:nvPr>
        </p:nvSpPr>
        <p:spPr/>
        <p:txBody>
          <a:bodyPr/>
          <a:lstStyle/>
          <a:p>
            <a:fld id="{B8C36D78-C19F-4765-8B7F-2FE8BFF07D6C}" type="slidenum">
              <a:rPr lang="en-US" smtClean="0"/>
              <a:t>32</a:t>
            </a:fld>
            <a:endParaRPr lang="en-US"/>
          </a:p>
        </p:txBody>
      </p:sp>
    </p:spTree>
    <p:extLst>
      <p:ext uri="{BB962C8B-B14F-4D97-AF65-F5344CB8AC3E}">
        <p14:creationId xmlns:p14="http://schemas.microsoft.com/office/powerpoint/2010/main" val="3035908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7822010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9667520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7732367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116609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8364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133249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8179564"/>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0905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3508598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800">
                <a:solidFill>
                  <a:schemeClr val="tx1"/>
                </a:solidFill>
              </a:defRPr>
            </a:lvl1p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60000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3717192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40700835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1697577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7234536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13509915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13566235"/>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930033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2765403"/>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28757304"/>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84283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2971823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976353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4936158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26897979"/>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3.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87739E06-FEC5-4B73-843E-761C636C002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1AD877C8-8BD6-4FFA-B010-3977FC15D992}"/>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FADE8BE6-6C80-4448-B59A-247FC9BF2C12}"/>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6154343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41612628-F3C9-480F-B236-0AB92D70B536}"/>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1362B747-DA36-4F1E-8346-B14B92D1DE3F}"/>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15FC9C0-34CE-4B79-A431-926F49CCEA18}"/>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07451934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lizabeth.Salvador@va.gov" TargetMode="External"/><Relationship Id="rId2" Type="http://schemas.openxmlformats.org/officeDocument/2006/relationships/hyperlink" Target="mailto:Lsalvador@vfw.org" TargetMode="Externa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hyperlink" Target="https://www.knowva.ebenefits.va.gov/system/templates/selfservice/va_ssnew/help/customer/locale/en-US/portal/554400000001018/content/554400000174868/M21-1,-Part-II,-Subpart-ii,-Chapter-3---Claims-Jurisdiction-and-Transfer" TargetMode="Externa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hyperlink" Target="https://www.va.gov/COMMUNITYCARE/docs/pubfiles/programguides/FMP_Guide.pdf" TargetMode="Externa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hyperlink" Target="https://www.knowva.ebenefits.va.gov/system/templates/selfservice/va_ssnew/help/customer/locale/en-US/portal/554400000001018/content/554400000174868/M21-1,-Part-II,-Subpart-ii,-Chapter-3---Claims-Jurisdiction-and-Transfer" TargetMode="Externa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41004/M21-5,-Chapter-5---Higher-Level-Review-Procedures"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hyperlink" Target="https://www.knowva.ebenefits.va.gov/system/templates/selfservice/va_ssnew/help/customer/locale/en-US/portal/554400000001018/content/554400000127204/M21-5,-Chapter-1,-Section-A,-Decision-Review-Operations-Center-(DROC)-Structure" TargetMode="Externa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hyperlink" Target="https://www.knowva.ebenefits.va.gov/system/templates/selfservice/va_ssnew/help/customer/locale/en-US/portal/554400000001018/content/554400000181483/M21-1" TargetMode="Externa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57358" y="2274838"/>
            <a:ext cx="5150561" cy="1569660"/>
          </a:xfrm>
          <a:prstGeom prst="rect">
            <a:avLst/>
          </a:prstGeom>
          <a:noFill/>
        </p:spPr>
        <p:txBody>
          <a:bodyPr wrap="square" rtlCol="0">
            <a:spAutoFit/>
          </a:bodyPr>
          <a:lstStyle/>
          <a:p>
            <a:pPr algn="ctr"/>
            <a:endParaRPr lang="en-US" sz="4800" b="1" dirty="0">
              <a:latin typeface="Times New Roman" panose="02020603050405020304" pitchFamily="18" charset="0"/>
              <a:cs typeface="Times New Roman" panose="02020603050405020304" pitchFamily="18" charset="0"/>
            </a:endParaRPr>
          </a:p>
          <a:p>
            <a:pPr algn="ctr"/>
            <a:r>
              <a:rPr lang="en-US" sz="4800" b="1" dirty="0">
                <a:latin typeface="Times New Roman" panose="02020603050405020304" pitchFamily="18" charset="0"/>
                <a:cs typeface="Times New Roman" panose="02020603050405020304" pitchFamily="18" charset="0"/>
              </a:rPr>
              <a:t>Foreign Claims</a:t>
            </a:r>
          </a:p>
        </p:txBody>
      </p:sp>
      <p:sp>
        <p:nvSpPr>
          <p:cNvPr id="5" name="TextBox 4"/>
          <p:cNvSpPr txBox="1"/>
          <p:nvPr/>
        </p:nvSpPr>
        <p:spPr>
          <a:xfrm>
            <a:off x="6989473" y="4504032"/>
            <a:ext cx="4434035" cy="1938992"/>
          </a:xfrm>
          <a:prstGeom prst="rect">
            <a:avLst/>
          </a:prstGeom>
          <a:noFill/>
        </p:spPr>
        <p:txBody>
          <a:bodyPr wrap="square" rtlCol="0">
            <a:spAutoFit/>
          </a:bodyPr>
          <a:lstStyle/>
          <a:p>
            <a:pPr algn="r"/>
            <a:r>
              <a:rPr lang="en-US" sz="2400" dirty="0">
                <a:latin typeface="Times New Roman" panose="02020603050405020304" pitchFamily="18" charset="0"/>
                <a:cs typeface="Times New Roman" panose="02020603050405020304" pitchFamily="18" charset="0"/>
              </a:rPr>
              <a:t>Liz Salvador </a:t>
            </a:r>
          </a:p>
          <a:p>
            <a:pPr algn="r"/>
            <a:r>
              <a:rPr lang="en-US" sz="2400" dirty="0">
                <a:latin typeface="Times New Roman" panose="02020603050405020304" pitchFamily="18" charset="0"/>
                <a:cs typeface="Times New Roman" panose="02020603050405020304" pitchFamily="18" charset="0"/>
              </a:rPr>
              <a:t>Regional Quality Assurance Specialist -East</a:t>
            </a:r>
          </a:p>
          <a:p>
            <a:pPr algn="r"/>
            <a:r>
              <a:rPr lang="en-US" sz="2400" dirty="0">
                <a:latin typeface="Times New Roman" panose="02020603050405020304" pitchFamily="18" charset="0"/>
                <a:cs typeface="Times New Roman" panose="02020603050405020304" pitchFamily="18" charset="0"/>
                <a:hlinkClick r:id="rId2"/>
              </a:rPr>
              <a:t>Lsalvador@vfw.org</a:t>
            </a:r>
            <a:r>
              <a:rPr lang="en-US" sz="2400" dirty="0">
                <a:latin typeface="Times New Roman" panose="02020603050405020304" pitchFamily="18" charset="0"/>
                <a:cs typeface="Times New Roman" panose="02020603050405020304" pitchFamily="18" charset="0"/>
              </a:rPr>
              <a:t> </a:t>
            </a:r>
          </a:p>
          <a:p>
            <a:pPr algn="r"/>
            <a:r>
              <a:rPr lang="en-US" sz="2400" dirty="0">
                <a:latin typeface="Times New Roman" panose="02020603050405020304" pitchFamily="18" charset="0"/>
                <a:cs typeface="Times New Roman" panose="02020603050405020304" pitchFamily="18" charset="0"/>
                <a:hlinkClick r:id="rId3"/>
              </a:rPr>
              <a:t>Elizabeth.Salvador@va.gov</a:t>
            </a:r>
            <a:r>
              <a:rPr lang="en-US" sz="24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0B18D57-13A5-4968-950D-8FEF41FA4399}" type="slidenum">
              <a:rPr lang="en-US" smtClean="0"/>
              <a:t>10</a:t>
            </a:fld>
            <a:endParaRPr lang="en-US" dirty="0"/>
          </a:p>
        </p:txBody>
      </p:sp>
      <p:sp>
        <p:nvSpPr>
          <p:cNvPr id="5" name="Title 4"/>
          <p:cNvSpPr>
            <a:spLocks noGrp="1"/>
          </p:cNvSpPr>
          <p:nvPr>
            <p:ph type="title"/>
          </p:nvPr>
        </p:nvSpPr>
        <p:spPr>
          <a:xfrm>
            <a:off x="0" y="1"/>
            <a:ext cx="8737603" cy="1215482"/>
          </a:xfrm>
        </p:spPr>
        <p:txBody>
          <a:bodyPr>
            <a:normAutofit fontScale="90000"/>
          </a:bodyPr>
          <a:lstStyle/>
          <a:p>
            <a:r>
              <a:rPr lang="en-US" sz="4400" dirty="0">
                <a:latin typeface="+mj-lt"/>
              </a:rPr>
              <a:t>Regional Office Jurisdictions at the Pension Management Center</a:t>
            </a:r>
          </a:p>
        </p:txBody>
      </p:sp>
      <p:sp>
        <p:nvSpPr>
          <p:cNvPr id="6" name="TextBox 5">
            <a:extLst>
              <a:ext uri="{FF2B5EF4-FFF2-40B4-BE49-F238E27FC236}">
                <a16:creationId xmlns:a16="http://schemas.microsoft.com/office/drawing/2014/main" id="{76E30578-5D66-42A0-B998-F2A66D440C02}"/>
              </a:ext>
            </a:extLst>
          </p:cNvPr>
          <p:cNvSpPr txBox="1"/>
          <p:nvPr/>
        </p:nvSpPr>
        <p:spPr>
          <a:xfrm>
            <a:off x="599607" y="1633928"/>
            <a:ext cx="10373193" cy="4785926"/>
          </a:xfrm>
          <a:prstGeom prst="rect">
            <a:avLst/>
          </a:prstGeom>
          <a:noFill/>
        </p:spPr>
        <p:txBody>
          <a:bodyPr wrap="square">
            <a:spAutoFit/>
          </a:bodyPr>
          <a:lstStyle/>
          <a:p>
            <a:pPr marL="571500" indent="-571500" algn="l">
              <a:buFont typeface="Arial" panose="020B0604020202020204" pitchFamily="34" charset="0"/>
              <a:buChar char="•"/>
            </a:pPr>
            <a:r>
              <a:rPr lang="en-US" sz="2800" b="1" u="sng" dirty="0">
                <a:solidFill>
                  <a:srgbClr val="333333"/>
                </a:solidFill>
              </a:rPr>
              <a:t>Service-connected death, DIC and burial claims </a:t>
            </a:r>
            <a:r>
              <a:rPr lang="en-US" sz="2800" dirty="0">
                <a:solidFill>
                  <a:srgbClr val="333333"/>
                </a:solidFill>
              </a:rPr>
              <a:t>are assigned to the Philadelphia Pension Management Center when the claimant resides in any foreign country </a:t>
            </a:r>
            <a:r>
              <a:rPr lang="en-US" sz="2800" b="1" u="sng" dirty="0">
                <a:solidFill>
                  <a:srgbClr val="991A1E"/>
                </a:solidFill>
              </a:rPr>
              <a:t>including the Philippines</a:t>
            </a:r>
          </a:p>
          <a:p>
            <a:pPr algn="l"/>
            <a:endParaRPr lang="en-US" sz="700" dirty="0">
              <a:solidFill>
                <a:srgbClr val="333333"/>
              </a:solidFill>
            </a:endParaRPr>
          </a:p>
          <a:p>
            <a:pPr algn="l"/>
            <a:endParaRPr lang="en-US" sz="2800" dirty="0">
              <a:solidFill>
                <a:srgbClr val="333333"/>
              </a:solidFill>
            </a:endParaRPr>
          </a:p>
          <a:p>
            <a:pPr marL="571500" indent="-571500" algn="l">
              <a:buFont typeface="Arial" panose="020B0604020202020204" pitchFamily="34" charset="0"/>
              <a:buChar char="•"/>
            </a:pPr>
            <a:r>
              <a:rPr lang="en-US" sz="2800" b="1" u="sng" dirty="0">
                <a:solidFill>
                  <a:srgbClr val="333333"/>
                </a:solidFill>
              </a:rPr>
              <a:t>All remaining Pension Management Center claims </a:t>
            </a:r>
            <a:r>
              <a:rPr lang="en-US" sz="2800" dirty="0">
                <a:solidFill>
                  <a:srgbClr val="333333"/>
                </a:solidFill>
              </a:rPr>
              <a:t>(to include supplemental claims) are shared between Milwaukee and St. Paul PMCs </a:t>
            </a:r>
            <a:r>
              <a:rPr lang="en-US" sz="2800" b="1" u="sng" dirty="0">
                <a:solidFill>
                  <a:srgbClr val="991A1E"/>
                </a:solidFill>
              </a:rPr>
              <a:t>except the Philippines</a:t>
            </a:r>
            <a:r>
              <a:rPr lang="en-US" sz="2800" b="1" u="sng" dirty="0">
                <a:solidFill>
                  <a:srgbClr val="333333"/>
                </a:solidFill>
              </a:rPr>
              <a:t>;</a:t>
            </a:r>
            <a:r>
              <a:rPr lang="en-US" sz="2800" dirty="0">
                <a:solidFill>
                  <a:srgbClr val="333333"/>
                </a:solidFill>
              </a:rPr>
              <a:t> they are specifically assigned to Milwaukee PMC</a:t>
            </a:r>
          </a:p>
          <a:p>
            <a:pPr marL="571500" indent="-571500" algn="l">
              <a:buFont typeface="Arial" panose="020B0604020202020204" pitchFamily="34" charset="0"/>
              <a:buChar char="•"/>
            </a:pPr>
            <a:endParaRPr lang="en-US" sz="2800" dirty="0">
              <a:solidFill>
                <a:srgbClr val="333333"/>
              </a:solidFill>
            </a:endParaRPr>
          </a:p>
          <a:p>
            <a:pPr marL="571500" indent="-571500" algn="l">
              <a:buFont typeface="Arial" panose="020B0604020202020204" pitchFamily="34" charset="0"/>
              <a:buChar char="•"/>
            </a:pPr>
            <a:endParaRPr lang="en-US" sz="700" dirty="0">
              <a:solidFill>
                <a:srgbClr val="333333"/>
              </a:solidFill>
            </a:endParaRPr>
          </a:p>
          <a:p>
            <a:pPr algn="ctr"/>
            <a:r>
              <a:rPr lang="en-US" sz="2800" u="sng" dirty="0">
                <a:solidFill>
                  <a:srgbClr val="333333"/>
                </a:solidFill>
              </a:rPr>
              <a:t>Reference:</a:t>
            </a:r>
            <a:r>
              <a:rPr lang="en-US" sz="2800" dirty="0">
                <a:solidFill>
                  <a:srgbClr val="333333"/>
                </a:solidFill>
              </a:rPr>
              <a:t> </a:t>
            </a:r>
            <a:r>
              <a:rPr lang="en-US" sz="2800" dirty="0">
                <a:solidFill>
                  <a:srgbClr val="333333"/>
                </a:solidFill>
                <a:hlinkClick r:id="rId2"/>
              </a:rPr>
              <a:t>Jurisdiction of claims</a:t>
            </a:r>
            <a:endParaRPr lang="en-US" sz="2800" u="sng" dirty="0">
              <a:solidFill>
                <a:srgbClr val="333333"/>
              </a:solidFill>
            </a:endParaRPr>
          </a:p>
          <a:p>
            <a:pPr algn="l"/>
            <a:endParaRPr lang="en-US" sz="700" b="0" i="0" dirty="0">
              <a:solidFill>
                <a:srgbClr val="333333"/>
              </a:solidFill>
              <a:effectLst/>
              <a:latin typeface="Helvetica Neue"/>
            </a:endParaRPr>
          </a:p>
        </p:txBody>
      </p:sp>
    </p:spTree>
    <p:extLst>
      <p:ext uri="{BB962C8B-B14F-4D97-AF65-F5344CB8AC3E}">
        <p14:creationId xmlns:p14="http://schemas.microsoft.com/office/powerpoint/2010/main" val="2650156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E42F0-D8DB-4001-9850-96A97C4C7979}"/>
              </a:ext>
            </a:extLst>
          </p:cNvPr>
          <p:cNvSpPr>
            <a:spLocks noGrp="1"/>
          </p:cNvSpPr>
          <p:nvPr>
            <p:ph type="title"/>
          </p:nvPr>
        </p:nvSpPr>
        <p:spPr>
          <a:xfrm>
            <a:off x="0" y="1"/>
            <a:ext cx="9065941" cy="1260087"/>
          </a:xfrm>
        </p:spPr>
        <p:txBody>
          <a:bodyPr>
            <a:normAutofit/>
          </a:bodyPr>
          <a:lstStyle/>
          <a:p>
            <a:r>
              <a:rPr lang="en-US" sz="4000" b="1" dirty="0"/>
              <a:t>Preparing the Claim</a:t>
            </a:r>
          </a:p>
        </p:txBody>
      </p:sp>
      <p:sp>
        <p:nvSpPr>
          <p:cNvPr id="3" name="Content Placeholder 2">
            <a:extLst>
              <a:ext uri="{FF2B5EF4-FFF2-40B4-BE49-F238E27FC236}">
                <a16:creationId xmlns:a16="http://schemas.microsoft.com/office/drawing/2014/main" id="{1ACF5F68-E859-470A-8C88-EBEEE6F48890}"/>
              </a:ext>
            </a:extLst>
          </p:cNvPr>
          <p:cNvSpPr>
            <a:spLocks noGrp="1"/>
          </p:cNvSpPr>
          <p:nvPr>
            <p:ph idx="1"/>
          </p:nvPr>
        </p:nvSpPr>
        <p:spPr>
          <a:xfrm>
            <a:off x="838200" y="1468786"/>
            <a:ext cx="10515600" cy="4351338"/>
          </a:xfrm>
        </p:spPr>
        <p:txBody>
          <a:bodyPr>
            <a:noAutofit/>
          </a:bodyPr>
          <a:lstStyle/>
          <a:p>
            <a:r>
              <a:rPr lang="en-US" dirty="0"/>
              <a:t>The address on the claim form will be the address VA/National Work Queue(NWQ) uses to assign the claim and order exams. </a:t>
            </a:r>
          </a:p>
          <a:p>
            <a:endParaRPr lang="en-US" sz="900" dirty="0"/>
          </a:p>
          <a:p>
            <a:r>
              <a:rPr lang="en-US" dirty="0"/>
              <a:t>Use the address where the claimant is physically located at on the claim. You can submit a 21-4138 to supply a mailing address if need be, </a:t>
            </a:r>
            <a:r>
              <a:rPr lang="en-US" b="1" u="sng" dirty="0"/>
              <a:t>HOWEVER,</a:t>
            </a:r>
            <a:r>
              <a:rPr lang="en-US" dirty="0"/>
              <a:t> VA may not “see” it. </a:t>
            </a:r>
          </a:p>
          <a:p>
            <a:endParaRPr lang="en-US" sz="1000" dirty="0"/>
          </a:p>
          <a:p>
            <a:r>
              <a:rPr lang="en-US" dirty="0"/>
              <a:t>List the country code when putting the phone number</a:t>
            </a:r>
          </a:p>
          <a:p>
            <a:pPr marL="0" indent="0">
              <a:buNone/>
            </a:pPr>
            <a:r>
              <a:rPr lang="en-US" dirty="0"/>
              <a:t>	(049) 555-5555-555</a:t>
            </a:r>
          </a:p>
          <a:p>
            <a:endParaRPr lang="en-US" dirty="0"/>
          </a:p>
          <a:p>
            <a:pPr marL="0" indent="0">
              <a:buNone/>
            </a:pPr>
            <a:r>
              <a:rPr lang="en-US" dirty="0"/>
              <a:t>           Country Code</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0A0114E5-760A-4C78-9794-9470B44F57F5}"/>
              </a:ext>
            </a:extLst>
          </p:cNvPr>
          <p:cNvSpPr>
            <a:spLocks noGrp="1"/>
          </p:cNvSpPr>
          <p:nvPr>
            <p:ph type="sldNum" sz="quarter" idx="12"/>
          </p:nvPr>
        </p:nvSpPr>
        <p:spPr/>
        <p:txBody>
          <a:bodyPr/>
          <a:lstStyle/>
          <a:p>
            <a:fld id="{E2FB73DA-5FDE-45B5-BAA4-C61223CC44F6}" type="slidenum">
              <a:rPr lang="en-US" smtClean="0"/>
              <a:pPr/>
              <a:t>11</a:t>
            </a:fld>
            <a:endParaRPr lang="en-US" dirty="0"/>
          </a:p>
        </p:txBody>
      </p:sp>
      <p:sp>
        <p:nvSpPr>
          <p:cNvPr id="5" name="Arrow: Down 4">
            <a:extLst>
              <a:ext uri="{FF2B5EF4-FFF2-40B4-BE49-F238E27FC236}">
                <a16:creationId xmlns:a16="http://schemas.microsoft.com/office/drawing/2014/main" id="{38D5C084-AAD2-4CDD-9C60-F26D69955E6C}"/>
              </a:ext>
            </a:extLst>
          </p:cNvPr>
          <p:cNvSpPr/>
          <p:nvPr/>
        </p:nvSpPr>
        <p:spPr>
          <a:xfrm rot="10800000">
            <a:off x="2051825" y="5065829"/>
            <a:ext cx="390292" cy="754295"/>
          </a:xfrm>
          <a:prstGeom prst="downArrow">
            <a:avLst>
              <a:gd name="adj1" fmla="val 50000"/>
              <a:gd name="adj2" fmla="val 50000"/>
            </a:avLst>
          </a:prstGeom>
          <a:solidFill>
            <a:srgbClr val="991A1E"/>
          </a:solidFill>
          <a:ln>
            <a:solidFill>
              <a:srgbClr val="991A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78103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41125-6B6A-411B-8D18-916F1D1B0617}"/>
              </a:ext>
            </a:extLst>
          </p:cNvPr>
          <p:cNvSpPr>
            <a:spLocks noGrp="1"/>
          </p:cNvSpPr>
          <p:nvPr>
            <p:ph type="title"/>
          </p:nvPr>
        </p:nvSpPr>
        <p:spPr>
          <a:xfrm>
            <a:off x="0" y="0"/>
            <a:ext cx="9043639" cy="1248937"/>
          </a:xfrm>
        </p:spPr>
        <p:txBody>
          <a:bodyPr>
            <a:normAutofit/>
          </a:bodyPr>
          <a:lstStyle/>
          <a:p>
            <a:r>
              <a:rPr lang="en-US" sz="4000" b="1" dirty="0">
                <a:latin typeface="+mj-lt"/>
              </a:rPr>
              <a:t>Preparing the </a:t>
            </a:r>
            <a:r>
              <a:rPr lang="en-US" sz="4000" b="1" dirty="0"/>
              <a:t>C</a:t>
            </a:r>
            <a:r>
              <a:rPr lang="en-US" sz="4000" b="1" dirty="0">
                <a:latin typeface="+mj-lt"/>
              </a:rPr>
              <a:t>laim – Adding Dependents </a:t>
            </a:r>
            <a:endParaRPr lang="en-US" sz="4000" dirty="0"/>
          </a:p>
        </p:txBody>
      </p:sp>
      <p:sp>
        <p:nvSpPr>
          <p:cNvPr id="3" name="Content Placeholder 2">
            <a:extLst>
              <a:ext uri="{FF2B5EF4-FFF2-40B4-BE49-F238E27FC236}">
                <a16:creationId xmlns:a16="http://schemas.microsoft.com/office/drawing/2014/main" id="{08EB1C98-86E4-4BA4-98F3-C4E8801D7200}"/>
              </a:ext>
            </a:extLst>
          </p:cNvPr>
          <p:cNvSpPr>
            <a:spLocks noGrp="1"/>
          </p:cNvSpPr>
          <p:nvPr>
            <p:ph idx="1"/>
          </p:nvPr>
        </p:nvSpPr>
        <p:spPr>
          <a:xfrm>
            <a:off x="838200" y="1471961"/>
            <a:ext cx="10515600" cy="4705002"/>
          </a:xfrm>
        </p:spPr>
        <p:txBody>
          <a:bodyPr>
            <a:noAutofit/>
          </a:bodyPr>
          <a:lstStyle/>
          <a:p>
            <a:r>
              <a:rPr lang="en-US" sz="2400" dirty="0"/>
              <a:t>Adding dependents remains the same, however, some dependents do not have a Social Security Number (SSN) if they were not born in the U.S. or never applied for an SSN. </a:t>
            </a:r>
            <a:r>
              <a:rPr lang="en-US" sz="2400" b="1" dirty="0"/>
              <a:t>The claimant is still entitled to receive dependent pay regardless of the dependent’s citizenship. </a:t>
            </a:r>
          </a:p>
          <a:p>
            <a:endParaRPr lang="en-US" sz="300" dirty="0"/>
          </a:p>
          <a:p>
            <a:r>
              <a:rPr lang="en-US" sz="2400" dirty="0"/>
              <a:t>On the VA Form 21-686c list the dependent as usual, then in box 25 list the reason of why dependent does not have an SSN. </a:t>
            </a:r>
          </a:p>
          <a:p>
            <a:endParaRPr lang="en-US" sz="300" dirty="0"/>
          </a:p>
          <a:p>
            <a:r>
              <a:rPr lang="en-US" sz="2400" dirty="0"/>
              <a:t>If the veteran was married abroad or a dependent was born abroad, submit all marriage certificates, birth certificates, etc</a:t>
            </a:r>
            <a:r>
              <a:rPr lang="en-US" dirty="0"/>
              <a:t>. </a:t>
            </a:r>
          </a:p>
          <a:p>
            <a:endParaRPr lang="en-US" sz="300" dirty="0"/>
          </a:p>
          <a:p>
            <a:r>
              <a:rPr lang="en-US" sz="2400" dirty="0"/>
              <a:t>If the dependent is over 18 but under 23, make sure the dependent’s school is an U.S. accredited school. VA may require documentation from the school. </a:t>
            </a:r>
          </a:p>
        </p:txBody>
      </p:sp>
      <p:sp>
        <p:nvSpPr>
          <p:cNvPr id="4" name="Slide Number Placeholder 3">
            <a:extLst>
              <a:ext uri="{FF2B5EF4-FFF2-40B4-BE49-F238E27FC236}">
                <a16:creationId xmlns:a16="http://schemas.microsoft.com/office/drawing/2014/main" id="{EC776337-6CFE-4BCF-BEF3-FF30EF517821}"/>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3122564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11089-8F2E-4C92-82E5-38BE71F8B016}"/>
              </a:ext>
            </a:extLst>
          </p:cNvPr>
          <p:cNvSpPr>
            <a:spLocks noGrp="1"/>
          </p:cNvSpPr>
          <p:nvPr>
            <p:ph type="title"/>
          </p:nvPr>
        </p:nvSpPr>
        <p:spPr>
          <a:xfrm>
            <a:off x="0" y="0"/>
            <a:ext cx="9077093" cy="1248937"/>
          </a:xfrm>
        </p:spPr>
        <p:txBody>
          <a:bodyPr>
            <a:normAutofit/>
          </a:bodyPr>
          <a:lstStyle/>
          <a:p>
            <a:r>
              <a:rPr lang="en-US" sz="4000" b="1" dirty="0"/>
              <a:t>Exams Overseas</a:t>
            </a:r>
            <a:endParaRPr lang="en-US" sz="4000" dirty="0"/>
          </a:p>
        </p:txBody>
      </p:sp>
      <p:sp>
        <p:nvSpPr>
          <p:cNvPr id="3" name="Content Placeholder 2">
            <a:extLst>
              <a:ext uri="{FF2B5EF4-FFF2-40B4-BE49-F238E27FC236}">
                <a16:creationId xmlns:a16="http://schemas.microsoft.com/office/drawing/2014/main" id="{1748944E-6D55-462A-95E8-C93536EF6380}"/>
              </a:ext>
            </a:extLst>
          </p:cNvPr>
          <p:cNvSpPr>
            <a:spLocks noGrp="1"/>
          </p:cNvSpPr>
          <p:nvPr>
            <p:ph idx="1"/>
          </p:nvPr>
        </p:nvSpPr>
        <p:spPr/>
        <p:txBody>
          <a:bodyPr>
            <a:noAutofit/>
          </a:bodyPr>
          <a:lstStyle/>
          <a:p>
            <a:pPr>
              <a:spcBef>
                <a:spcPts val="1200"/>
              </a:spcBef>
              <a:spcAft>
                <a:spcPts val="1200"/>
              </a:spcAft>
            </a:pPr>
            <a:r>
              <a:rPr lang="en-US" sz="2400" dirty="0"/>
              <a:t>VA uses only one third-party contractor called Veteran Evaluation Services (VES) in some countries outside of the U.S.</a:t>
            </a:r>
          </a:p>
          <a:p>
            <a:pPr>
              <a:spcBef>
                <a:spcPts val="1200"/>
              </a:spcBef>
              <a:spcAft>
                <a:spcPts val="1200"/>
              </a:spcAft>
            </a:pPr>
            <a:r>
              <a:rPr lang="en-US" sz="2400" dirty="0"/>
              <a:t>VES will contact the veteran similarly to how a contractor contacts a veteran stateside. </a:t>
            </a:r>
          </a:p>
          <a:p>
            <a:pPr>
              <a:spcBef>
                <a:spcPts val="1200"/>
              </a:spcBef>
              <a:spcAft>
                <a:spcPts val="1200"/>
              </a:spcAft>
            </a:pPr>
            <a:r>
              <a:rPr lang="en-US" sz="2400" dirty="0"/>
              <a:t>Upload times for exams into VBMS may take longer than stateside exams. </a:t>
            </a:r>
          </a:p>
          <a:p>
            <a:pPr>
              <a:spcBef>
                <a:spcPts val="1200"/>
              </a:spcBef>
              <a:spcAft>
                <a:spcPts val="1200"/>
              </a:spcAft>
            </a:pPr>
            <a:r>
              <a:rPr lang="en-US" sz="2400" dirty="0"/>
              <a:t>VES reimburses the veteran for mileage at the stateside rate.  </a:t>
            </a:r>
          </a:p>
          <a:p>
            <a:pPr>
              <a:spcBef>
                <a:spcPts val="1200"/>
              </a:spcBef>
              <a:spcAft>
                <a:spcPts val="1200"/>
              </a:spcAft>
            </a:pPr>
            <a:r>
              <a:rPr lang="en-US" sz="2400" dirty="0"/>
              <a:t>VA may approve an Acceptable Clinical Evidence (ACE) exam for the veteran. </a:t>
            </a:r>
          </a:p>
          <a:p>
            <a:endParaRPr lang="en-US" dirty="0"/>
          </a:p>
        </p:txBody>
      </p:sp>
      <p:sp>
        <p:nvSpPr>
          <p:cNvPr id="4" name="Slide Number Placeholder 3">
            <a:extLst>
              <a:ext uri="{FF2B5EF4-FFF2-40B4-BE49-F238E27FC236}">
                <a16:creationId xmlns:a16="http://schemas.microsoft.com/office/drawing/2014/main" id="{349FAD09-286E-4E51-84A0-3449CFF58FD5}"/>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2893398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DCF72F19-1473-448C-AA14-0CB8AA374C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9BB5D7-25E5-42FD-843E-A3C1E98F741E}"/>
              </a:ext>
            </a:extLst>
          </p:cNvPr>
          <p:cNvSpPr>
            <a:spLocks noGrp="1"/>
          </p:cNvSpPr>
          <p:nvPr>
            <p:ph type="title"/>
          </p:nvPr>
        </p:nvSpPr>
        <p:spPr>
          <a:xfrm>
            <a:off x="599609" y="679731"/>
            <a:ext cx="4171994" cy="3736540"/>
          </a:xfrm>
        </p:spPr>
        <p:txBody>
          <a:bodyPr vert="horz" lIns="91440" tIns="45720" rIns="91440" bIns="45720" rtlCol="0" anchor="b">
            <a:normAutofit/>
          </a:bodyPr>
          <a:lstStyle/>
          <a:p>
            <a:r>
              <a:rPr lang="en-US" sz="5100"/>
              <a:t>Veteran Evaluation Services Contract Countries </a:t>
            </a:r>
          </a:p>
        </p:txBody>
      </p:sp>
      <p:grpSp>
        <p:nvGrpSpPr>
          <p:cNvPr id="51" name="Group 50">
            <a:extLst>
              <a:ext uri="{FF2B5EF4-FFF2-40B4-BE49-F238E27FC236}">
                <a16:creationId xmlns:a16="http://schemas.microsoft.com/office/drawing/2014/main" id="{3AF6A671-C637-4547-85F4-51B6D188139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416432" y="1"/>
            <a:ext cx="2446384" cy="5777808"/>
            <a:chOff x="329184" y="1"/>
            <a:chExt cx="524256" cy="5777808"/>
          </a:xfrm>
        </p:grpSpPr>
        <p:cxnSp>
          <p:nvCxnSpPr>
            <p:cNvPr id="52" name="Straight Connector 51">
              <a:extLst>
                <a:ext uri="{FF2B5EF4-FFF2-40B4-BE49-F238E27FC236}">
                  <a16:creationId xmlns:a16="http://schemas.microsoft.com/office/drawing/2014/main" id="{C575CF26-3D3C-4C5A-A2B7-00432016EF62}"/>
                </a:ext>
                <a:ext uri="{C183D7F6-B498-43B3-948B-1728B52AA6E4}">
                  <adec:decorative xmlns:adec="http://schemas.microsoft.com/office/drawing/2017/decorative" xmlns=""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99413ED5-9ED4-4772-BCE4-2BCAE6B12E3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5" name="Rectangle 54">
            <a:extLst>
              <a:ext uri="{FF2B5EF4-FFF2-40B4-BE49-F238E27FC236}">
                <a16:creationId xmlns:a16="http://schemas.microsoft.com/office/drawing/2014/main" id="{04357C93-F0CB-4A1C-8F77-4E906378981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86598" y="269324"/>
            <a:ext cx="6116779" cy="620877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Table&#10;&#10;Description automatically generated">
            <a:extLst>
              <a:ext uri="{FF2B5EF4-FFF2-40B4-BE49-F238E27FC236}">
                <a16:creationId xmlns:a16="http://schemas.microsoft.com/office/drawing/2014/main" id="{A3AB2682-1E45-42D8-9040-6A797A94C26C}"/>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2" b="22423"/>
          <a:stretch/>
        </p:blipFill>
        <p:spPr>
          <a:xfrm>
            <a:off x="5640572" y="557360"/>
            <a:ext cx="5608830" cy="5632704"/>
          </a:xfrm>
          <a:prstGeom prst="rect">
            <a:avLst/>
          </a:prstGeom>
        </p:spPr>
      </p:pic>
      <p:sp>
        <p:nvSpPr>
          <p:cNvPr id="4" name="Slide Number Placeholder 3">
            <a:extLst>
              <a:ext uri="{FF2B5EF4-FFF2-40B4-BE49-F238E27FC236}">
                <a16:creationId xmlns:a16="http://schemas.microsoft.com/office/drawing/2014/main" id="{983706D2-29D4-445A-A117-B25FEC3FE3DC}"/>
              </a:ext>
            </a:extLst>
          </p:cNvPr>
          <p:cNvSpPr>
            <a:spLocks noGrp="1"/>
          </p:cNvSpPr>
          <p:nvPr>
            <p:ph type="sldNum" sz="quarter" idx="12"/>
          </p:nvPr>
        </p:nvSpPr>
        <p:spPr>
          <a:xfrm>
            <a:off x="8610600" y="6492240"/>
            <a:ext cx="2743200" cy="365125"/>
          </a:xfrm>
        </p:spPr>
        <p:txBody>
          <a:bodyPr vert="horz" lIns="91440" tIns="45720" rIns="91440" bIns="45720" rtlCol="0" anchor="ctr">
            <a:normAutofit/>
          </a:bodyPr>
          <a:lstStyle/>
          <a:p>
            <a:pPr>
              <a:spcAft>
                <a:spcPts val="600"/>
              </a:spcAft>
              <a:defRPr/>
            </a:pPr>
            <a:fld id="{E2FB73DA-5FDE-45B5-BAA4-C61223CC44F6}" type="slidenum">
              <a:rPr lang="en-US" sz="1200">
                <a:solidFill>
                  <a:prstClr val="black">
                    <a:tint val="75000"/>
                  </a:prstClr>
                </a:solidFill>
                <a:latin typeface="Calibri" panose="020F0502020204030204"/>
              </a:rPr>
              <a:pPr>
                <a:spcAft>
                  <a:spcPts val="600"/>
                </a:spcAft>
                <a:defRPr/>
              </a:pPr>
              <a:t>14</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3559104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7FEAE179-C525-48F3-AD47-0E9E2B6F2E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B4B815-EC01-46B7-ABA0-F4C5CE472223}"/>
              </a:ext>
            </a:extLst>
          </p:cNvPr>
          <p:cNvSpPr>
            <a:spLocks noGrp="1"/>
          </p:cNvSpPr>
          <p:nvPr>
            <p:ph type="title"/>
          </p:nvPr>
        </p:nvSpPr>
        <p:spPr>
          <a:xfrm>
            <a:off x="517889" y="4883544"/>
            <a:ext cx="3876086" cy="1556907"/>
          </a:xfrm>
        </p:spPr>
        <p:txBody>
          <a:bodyPr vert="horz" lIns="91440" tIns="45720" rIns="91440" bIns="45720" rtlCol="0" anchor="ctr">
            <a:normAutofit/>
          </a:bodyPr>
          <a:lstStyle/>
          <a:p>
            <a:r>
              <a:rPr lang="en-US" sz="3200" b="1" dirty="0"/>
              <a:t>Veteran Evaluation Services Contract Country Numbers</a:t>
            </a:r>
          </a:p>
        </p:txBody>
      </p:sp>
      <p:sp>
        <p:nvSpPr>
          <p:cNvPr id="54" name="Rectangle 53">
            <a:extLst>
              <a:ext uri="{FF2B5EF4-FFF2-40B4-BE49-F238E27FC236}">
                <a16:creationId xmlns:a16="http://schemas.microsoft.com/office/drawing/2014/main" id="{95C8260E-968F-44E8-A823-ABB43131192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8658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2C1BBA94-3F40-40AA-8BB9-E69E25E537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89" y="0"/>
            <a:ext cx="11231745" cy="458818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Table&#10;&#10;Description automatically generated">
            <a:extLst>
              <a:ext uri="{FF2B5EF4-FFF2-40B4-BE49-F238E27FC236}">
                <a16:creationId xmlns:a16="http://schemas.microsoft.com/office/drawing/2014/main" id="{952B3DF7-3E2D-4860-B192-C4F3C382DDAD}"/>
              </a:ext>
            </a:extLst>
          </p:cNvPr>
          <p:cNvPicPr>
            <a:picLocks noChangeAspect="1"/>
          </p:cNvPicPr>
          <p:nvPr/>
        </p:nvPicPr>
        <p:blipFill rotWithShape="1">
          <a:blip r:embed="rId3">
            <a:extLst>
              <a:ext uri="{28A0092B-C50C-407E-A947-70E740481C1C}">
                <a14:useLocalDpi xmlns:a14="http://schemas.microsoft.com/office/drawing/2010/main" val="0"/>
              </a:ext>
            </a:extLst>
          </a:blip>
          <a:srcRect t="13430" b="13430"/>
          <a:stretch/>
        </p:blipFill>
        <p:spPr>
          <a:xfrm>
            <a:off x="747332" y="360095"/>
            <a:ext cx="10369645" cy="3867993"/>
          </a:xfrm>
          <a:prstGeom prst="rect">
            <a:avLst/>
          </a:prstGeom>
        </p:spPr>
      </p:pic>
      <p:sp>
        <p:nvSpPr>
          <p:cNvPr id="58" name="Rectangle 57">
            <a:extLst>
              <a:ext uri="{FF2B5EF4-FFF2-40B4-BE49-F238E27FC236}">
                <a16:creationId xmlns:a16="http://schemas.microsoft.com/office/drawing/2014/main" id="{FE43805F-24A6-46A4-B19B-54F2834735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001107" y="5661132"/>
            <a:ext cx="1463040"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523CE7EC-B26D-41AC-B08D-BB1D2AE39A67}"/>
              </a:ext>
            </a:extLst>
          </p:cNvPr>
          <p:cNvSpPr>
            <a:spLocks noGrp="1"/>
          </p:cNvSpPr>
          <p:nvPr>
            <p:ph type="sldNum" sz="quarter" idx="12"/>
          </p:nvPr>
        </p:nvSpPr>
        <p:spPr>
          <a:xfrm>
            <a:off x="8610600" y="6492240"/>
            <a:ext cx="2743200" cy="365125"/>
          </a:xfrm>
        </p:spPr>
        <p:txBody>
          <a:bodyPr vert="horz" lIns="91440" tIns="45720" rIns="91440" bIns="45720" rtlCol="0">
            <a:normAutofit/>
          </a:bodyPr>
          <a:lstStyle/>
          <a:p>
            <a:pPr>
              <a:lnSpc>
                <a:spcPct val="90000"/>
              </a:lnSpc>
              <a:spcAft>
                <a:spcPts val="600"/>
              </a:spcAft>
              <a:defRPr/>
            </a:pPr>
            <a:fld id="{E2FB73DA-5FDE-45B5-BAA4-C61223CC44F6}" type="slidenum">
              <a:rPr lang="en-US">
                <a:latin typeface="Calibri" panose="020F0502020204030204"/>
              </a:rPr>
              <a:pPr>
                <a:lnSpc>
                  <a:spcPct val="90000"/>
                </a:lnSpc>
                <a:spcAft>
                  <a:spcPts val="600"/>
                </a:spcAft>
                <a:defRPr/>
              </a:pPr>
              <a:t>15</a:t>
            </a:fld>
            <a:endParaRPr lang="en-US">
              <a:latin typeface="Calibri" panose="020F0502020204030204"/>
            </a:endParaRPr>
          </a:p>
        </p:txBody>
      </p:sp>
    </p:spTree>
    <p:extLst>
      <p:ext uri="{BB962C8B-B14F-4D97-AF65-F5344CB8AC3E}">
        <p14:creationId xmlns:p14="http://schemas.microsoft.com/office/powerpoint/2010/main" val="588962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DEB57-486A-4B71-B9EB-B51F223FA97B}"/>
              </a:ext>
            </a:extLst>
          </p:cNvPr>
          <p:cNvSpPr>
            <a:spLocks noGrp="1"/>
          </p:cNvSpPr>
          <p:nvPr>
            <p:ph type="title"/>
          </p:nvPr>
        </p:nvSpPr>
        <p:spPr>
          <a:xfrm>
            <a:off x="0" y="0"/>
            <a:ext cx="8965580" cy="1260087"/>
          </a:xfrm>
        </p:spPr>
        <p:txBody>
          <a:bodyPr/>
          <a:lstStyle/>
          <a:p>
            <a:r>
              <a:rPr lang="en-US" b="1" dirty="0"/>
              <a:t>Exams Overseas</a:t>
            </a:r>
            <a:endParaRPr lang="en-US" sz="4000" dirty="0"/>
          </a:p>
        </p:txBody>
      </p:sp>
      <p:sp>
        <p:nvSpPr>
          <p:cNvPr id="3" name="Content Placeholder 2">
            <a:extLst>
              <a:ext uri="{FF2B5EF4-FFF2-40B4-BE49-F238E27FC236}">
                <a16:creationId xmlns:a16="http://schemas.microsoft.com/office/drawing/2014/main" id="{E7F9CC8A-4D1C-468A-8EE6-C1E853418CA9}"/>
              </a:ext>
            </a:extLst>
          </p:cNvPr>
          <p:cNvSpPr>
            <a:spLocks noGrp="1"/>
          </p:cNvSpPr>
          <p:nvPr>
            <p:ph idx="1"/>
          </p:nvPr>
        </p:nvSpPr>
        <p:spPr/>
        <p:txBody>
          <a:bodyPr>
            <a:noAutofit/>
          </a:bodyPr>
          <a:lstStyle/>
          <a:p>
            <a:r>
              <a:rPr lang="en-US" dirty="0"/>
              <a:t>If an exam cannot be ordered through Veteran Evaluation Services or tele-health, VA will request exams through the US Embassy or Consulate in the country that the veteran resides in. </a:t>
            </a:r>
          </a:p>
          <a:p>
            <a:endParaRPr lang="en-US" sz="900" dirty="0"/>
          </a:p>
          <a:p>
            <a:r>
              <a:rPr lang="en-US" dirty="0"/>
              <a:t>VA will notify veteran by letter that they have 60 days to contact the US Embassy to schedule exams. </a:t>
            </a:r>
          </a:p>
          <a:p>
            <a:endParaRPr lang="en-US" sz="900" dirty="0"/>
          </a:p>
          <a:p>
            <a:r>
              <a:rPr lang="en-US" dirty="0"/>
              <a:t>VA will also email the US Embassy and make them aware. </a:t>
            </a:r>
          </a:p>
          <a:p>
            <a:endParaRPr lang="en-US" sz="900" dirty="0"/>
          </a:p>
          <a:p>
            <a:r>
              <a:rPr lang="en-US" dirty="0"/>
              <a:t>VA cannot force an Embassy or Consulate to conduct exams.</a:t>
            </a:r>
          </a:p>
          <a:p>
            <a:endParaRPr lang="en-US" dirty="0"/>
          </a:p>
          <a:p>
            <a:pPr marL="0" indent="0">
              <a:buNone/>
            </a:pPr>
            <a:r>
              <a:rPr lang="en-US" dirty="0"/>
              <a:t> </a:t>
            </a:r>
          </a:p>
          <a:p>
            <a:pPr marL="457200" lvl="1" indent="0">
              <a:buNone/>
            </a:pPr>
            <a:endParaRPr lang="en-US" dirty="0"/>
          </a:p>
        </p:txBody>
      </p:sp>
      <p:sp>
        <p:nvSpPr>
          <p:cNvPr id="4" name="Slide Number Placeholder 3">
            <a:extLst>
              <a:ext uri="{FF2B5EF4-FFF2-40B4-BE49-F238E27FC236}">
                <a16:creationId xmlns:a16="http://schemas.microsoft.com/office/drawing/2014/main" id="{8A0FFD24-48E8-455B-8414-5EEFD0C58DF1}"/>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Tree>
    <p:extLst>
      <p:ext uri="{BB962C8B-B14F-4D97-AF65-F5344CB8AC3E}">
        <p14:creationId xmlns:p14="http://schemas.microsoft.com/office/powerpoint/2010/main" val="2219256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37273-86E3-4266-98ED-3F4D19F8A55F}"/>
              </a:ext>
            </a:extLst>
          </p:cNvPr>
          <p:cNvSpPr>
            <a:spLocks noGrp="1"/>
          </p:cNvSpPr>
          <p:nvPr>
            <p:ph type="title"/>
          </p:nvPr>
        </p:nvSpPr>
        <p:spPr>
          <a:xfrm>
            <a:off x="0" y="1"/>
            <a:ext cx="8920976" cy="1226633"/>
          </a:xfrm>
        </p:spPr>
        <p:txBody>
          <a:bodyPr>
            <a:normAutofit/>
          </a:bodyPr>
          <a:lstStyle/>
          <a:p>
            <a:r>
              <a:rPr lang="en-US" sz="4000" b="1" dirty="0"/>
              <a:t>Exams Overseas</a:t>
            </a:r>
          </a:p>
        </p:txBody>
      </p:sp>
      <p:sp>
        <p:nvSpPr>
          <p:cNvPr id="3" name="Content Placeholder 2">
            <a:extLst>
              <a:ext uri="{FF2B5EF4-FFF2-40B4-BE49-F238E27FC236}">
                <a16:creationId xmlns:a16="http://schemas.microsoft.com/office/drawing/2014/main" id="{0CC3E884-AED5-40FC-A184-B1723B56A39E}"/>
              </a:ext>
            </a:extLst>
          </p:cNvPr>
          <p:cNvSpPr>
            <a:spLocks noGrp="1"/>
          </p:cNvSpPr>
          <p:nvPr>
            <p:ph idx="1"/>
          </p:nvPr>
        </p:nvSpPr>
        <p:spPr>
          <a:xfrm>
            <a:off x="593767" y="1550020"/>
            <a:ext cx="10996550" cy="4626943"/>
          </a:xfrm>
        </p:spPr>
        <p:txBody>
          <a:bodyPr>
            <a:noAutofit/>
          </a:bodyPr>
          <a:lstStyle/>
          <a:p>
            <a:pPr marL="457200" lvl="1" indent="0" algn="ctr">
              <a:buNone/>
            </a:pPr>
            <a:r>
              <a:rPr lang="en-US" sz="2800" b="1" u="sng" dirty="0"/>
              <a:t>Common issues with US Embassy exams </a:t>
            </a:r>
          </a:p>
          <a:p>
            <a:pPr marL="457200" lvl="1" indent="0">
              <a:buNone/>
            </a:pPr>
            <a:endParaRPr lang="en-US" sz="1000" u="sng" dirty="0"/>
          </a:p>
          <a:p>
            <a:pPr lvl="1"/>
            <a:r>
              <a:rPr lang="en-US" dirty="0"/>
              <a:t>Veteran does not receive the letter to contact the Embassy within the 60 days and VA denies claim for failure to report to exams.</a:t>
            </a:r>
          </a:p>
          <a:p>
            <a:pPr lvl="1"/>
            <a:endParaRPr lang="en-US" sz="1000" dirty="0"/>
          </a:p>
          <a:p>
            <a:pPr lvl="1"/>
            <a:r>
              <a:rPr lang="en-US" dirty="0"/>
              <a:t>Embassy does not have a doctor that is familiar with American medical terminology (TBI, DSM-V, hearing loss, etc) and refuses the exam. </a:t>
            </a:r>
          </a:p>
          <a:p>
            <a:pPr lvl="1"/>
            <a:endParaRPr lang="en-US" sz="1000" dirty="0"/>
          </a:p>
          <a:p>
            <a:pPr lvl="1"/>
            <a:r>
              <a:rPr lang="en-US" dirty="0"/>
              <a:t>The Embassy is too far from veteran (VA does not reimburse for travel to Embassy exam).</a:t>
            </a:r>
          </a:p>
          <a:p>
            <a:pPr lvl="1"/>
            <a:endParaRPr lang="en-US" sz="1000" dirty="0"/>
          </a:p>
          <a:p>
            <a:pPr lvl="1"/>
            <a:r>
              <a:rPr lang="en-US" dirty="0"/>
              <a:t>Embassy charges a lot of money for the exam. Veteran must pay this themselves. Veteran can file a claim with the Foreign Medical Program to be reimbursed if they are service connected for that condition.</a:t>
            </a:r>
          </a:p>
          <a:p>
            <a:pPr lvl="1"/>
            <a:endParaRPr lang="en-US" sz="1050" dirty="0"/>
          </a:p>
          <a:p>
            <a:pPr marL="0" indent="0">
              <a:buNone/>
            </a:pPr>
            <a:endParaRPr lang="en-US" dirty="0"/>
          </a:p>
        </p:txBody>
      </p:sp>
      <p:sp>
        <p:nvSpPr>
          <p:cNvPr id="4" name="Slide Number Placeholder 3">
            <a:extLst>
              <a:ext uri="{FF2B5EF4-FFF2-40B4-BE49-F238E27FC236}">
                <a16:creationId xmlns:a16="http://schemas.microsoft.com/office/drawing/2014/main" id="{75C1AFD4-CCDB-45B1-91DB-A39F5F2CAA6B}"/>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1604321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7A8E7-435E-4DA6-8A25-600A662566A1}"/>
              </a:ext>
            </a:extLst>
          </p:cNvPr>
          <p:cNvSpPr>
            <a:spLocks noGrp="1"/>
          </p:cNvSpPr>
          <p:nvPr>
            <p:ph type="title"/>
          </p:nvPr>
        </p:nvSpPr>
        <p:spPr>
          <a:xfrm>
            <a:off x="0" y="1"/>
            <a:ext cx="11353800" cy="1260087"/>
          </a:xfrm>
        </p:spPr>
        <p:txBody>
          <a:bodyPr>
            <a:normAutofit/>
          </a:bodyPr>
          <a:lstStyle/>
          <a:p>
            <a:r>
              <a:rPr lang="en-US" sz="4000" b="1" dirty="0"/>
              <a:t>Exams Overseas</a:t>
            </a:r>
            <a:endParaRPr lang="en-US" sz="4000" dirty="0"/>
          </a:p>
        </p:txBody>
      </p:sp>
      <p:sp>
        <p:nvSpPr>
          <p:cNvPr id="3" name="Content Placeholder 2">
            <a:extLst>
              <a:ext uri="{FF2B5EF4-FFF2-40B4-BE49-F238E27FC236}">
                <a16:creationId xmlns:a16="http://schemas.microsoft.com/office/drawing/2014/main" id="{E81B8DE5-CA84-4801-B863-7F7A29456DD7}"/>
              </a:ext>
            </a:extLst>
          </p:cNvPr>
          <p:cNvSpPr>
            <a:spLocks noGrp="1"/>
          </p:cNvSpPr>
          <p:nvPr>
            <p:ph idx="1"/>
          </p:nvPr>
        </p:nvSpPr>
        <p:spPr/>
        <p:txBody>
          <a:bodyPr>
            <a:noAutofit/>
          </a:bodyPr>
          <a:lstStyle/>
          <a:p>
            <a:pPr marL="0" indent="0">
              <a:buNone/>
            </a:pPr>
            <a:r>
              <a:rPr lang="en-US" dirty="0"/>
              <a:t>The veteran also has the option to submit Disability Benefit Questionnaires (DBQs).</a:t>
            </a:r>
          </a:p>
          <a:p>
            <a:endParaRPr lang="en-US" sz="1000" dirty="0"/>
          </a:p>
          <a:p>
            <a:r>
              <a:rPr lang="en-US" dirty="0"/>
              <a:t>DBQ’s must be signed by a licensed medical provider who has a National Provider Identifier (NPI) number. </a:t>
            </a:r>
          </a:p>
          <a:p>
            <a:endParaRPr lang="en-US" sz="1000" dirty="0"/>
          </a:p>
          <a:p>
            <a:r>
              <a:rPr lang="en-US" dirty="0"/>
              <a:t>A NPI number is a unique 10-digit number issued to healthcare providers in the U.S. by the Centers for Medicare and Medicaid Services.</a:t>
            </a:r>
          </a:p>
        </p:txBody>
      </p:sp>
      <p:sp>
        <p:nvSpPr>
          <p:cNvPr id="4" name="Slide Number Placeholder 3">
            <a:extLst>
              <a:ext uri="{FF2B5EF4-FFF2-40B4-BE49-F238E27FC236}">
                <a16:creationId xmlns:a16="http://schemas.microsoft.com/office/drawing/2014/main" id="{49CAD20D-FD53-478D-A4BF-0CF457E53090}"/>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918230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7A8E7-435E-4DA6-8A25-600A662566A1}"/>
              </a:ext>
            </a:extLst>
          </p:cNvPr>
          <p:cNvSpPr>
            <a:spLocks noGrp="1"/>
          </p:cNvSpPr>
          <p:nvPr>
            <p:ph type="title"/>
          </p:nvPr>
        </p:nvSpPr>
        <p:spPr>
          <a:xfrm>
            <a:off x="0" y="1"/>
            <a:ext cx="11353800" cy="1260087"/>
          </a:xfrm>
        </p:spPr>
        <p:txBody>
          <a:bodyPr>
            <a:normAutofit/>
          </a:bodyPr>
          <a:lstStyle/>
          <a:p>
            <a:r>
              <a:rPr lang="en-US" sz="4000" b="1" dirty="0"/>
              <a:t>Exams Overseas</a:t>
            </a:r>
            <a:endParaRPr lang="en-US" sz="4000" dirty="0"/>
          </a:p>
        </p:txBody>
      </p:sp>
      <p:sp>
        <p:nvSpPr>
          <p:cNvPr id="3" name="Content Placeholder 2">
            <a:extLst>
              <a:ext uri="{FF2B5EF4-FFF2-40B4-BE49-F238E27FC236}">
                <a16:creationId xmlns:a16="http://schemas.microsoft.com/office/drawing/2014/main" id="{E81B8DE5-CA84-4801-B863-7F7A29456DD7}"/>
              </a:ext>
            </a:extLst>
          </p:cNvPr>
          <p:cNvSpPr>
            <a:spLocks noGrp="1"/>
          </p:cNvSpPr>
          <p:nvPr>
            <p:ph idx="1"/>
          </p:nvPr>
        </p:nvSpPr>
        <p:spPr>
          <a:xfrm>
            <a:off x="838200" y="1632550"/>
            <a:ext cx="10515600" cy="4351338"/>
          </a:xfrm>
        </p:spPr>
        <p:txBody>
          <a:bodyPr>
            <a:noAutofit/>
          </a:bodyPr>
          <a:lstStyle/>
          <a:p>
            <a:endParaRPr lang="en-US" dirty="0"/>
          </a:p>
          <a:p>
            <a:r>
              <a:rPr lang="en-US" dirty="0"/>
              <a:t>If none of these exam options are available to the veteran, they will have to schedule the exam in another country or stateside at their own expense.</a:t>
            </a:r>
          </a:p>
          <a:p>
            <a:pPr marL="0" indent="0">
              <a:buNone/>
            </a:pPr>
            <a:endParaRPr lang="en-US" dirty="0"/>
          </a:p>
          <a:p>
            <a:r>
              <a:rPr lang="en-US" dirty="0"/>
              <a:t>If the veteran needs to go to another country for an exam, submit a VA Form 21-4138 to VA with the address of where the exams need to be held and that the veteran is willing to report to an exam. </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49CAD20D-FD53-478D-A4BF-0CF457E53090}"/>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Tree>
    <p:extLst>
      <p:ext uri="{BB962C8B-B14F-4D97-AF65-F5344CB8AC3E}">
        <p14:creationId xmlns:p14="http://schemas.microsoft.com/office/powerpoint/2010/main" val="2607204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1245645"/>
          </a:xfrm>
        </p:spPr>
        <p:txBody>
          <a:bodyPr/>
          <a:lstStyle/>
          <a:p>
            <a:r>
              <a:rPr lang="en-US" sz="4000" b="1" dirty="0"/>
              <a:t>Objectives</a:t>
            </a:r>
            <a:r>
              <a:rPr lang="en-US" dirty="0"/>
              <a:t>	</a:t>
            </a:r>
          </a:p>
        </p:txBody>
      </p:sp>
      <p:sp>
        <p:nvSpPr>
          <p:cNvPr id="2" name="Content Placeholder 1"/>
          <p:cNvSpPr>
            <a:spLocks noGrp="1"/>
          </p:cNvSpPr>
          <p:nvPr>
            <p:ph idx="1"/>
          </p:nvPr>
        </p:nvSpPr>
        <p:spPr>
          <a:xfrm>
            <a:off x="838200" y="1625328"/>
            <a:ext cx="10515600" cy="4351338"/>
          </a:xfrm>
        </p:spPr>
        <p:txBody>
          <a:bodyPr>
            <a:normAutofit/>
          </a:bodyPr>
          <a:lstStyle/>
          <a:p>
            <a:r>
              <a:rPr lang="en-US" sz="3500" dirty="0"/>
              <a:t>What is a Foreign Claim?</a:t>
            </a:r>
          </a:p>
          <a:p>
            <a:r>
              <a:rPr lang="en-US" sz="3500" dirty="0"/>
              <a:t>Regional Office Jurisdictions</a:t>
            </a:r>
          </a:p>
          <a:p>
            <a:r>
              <a:rPr lang="en-US" sz="3500" dirty="0"/>
              <a:t>Preparing the Claim</a:t>
            </a:r>
          </a:p>
          <a:p>
            <a:r>
              <a:rPr lang="en-US" sz="3500" dirty="0"/>
              <a:t>C&amp;P Exams </a:t>
            </a:r>
          </a:p>
          <a:p>
            <a:r>
              <a:rPr lang="en-US" sz="3500" dirty="0"/>
              <a:t>Foreign Medical Program</a:t>
            </a:r>
          </a:p>
          <a:p>
            <a:r>
              <a:rPr lang="en-US" sz="3500" dirty="0"/>
              <a:t>Scenarios</a:t>
            </a:r>
          </a:p>
          <a:p>
            <a:r>
              <a:rPr lang="en-US" sz="3500" dirty="0"/>
              <a:t>Questions?????</a:t>
            </a:r>
          </a:p>
          <a:p>
            <a:endParaRPr lang="en-US" sz="3500" dirty="0"/>
          </a:p>
          <a:p>
            <a:pPr marL="0" indent="0">
              <a:buNone/>
            </a:pPr>
            <a:endParaRPr lang="en-US" dirty="0"/>
          </a:p>
          <a:p>
            <a:endParaRPr lang="en-US"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860920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E8BB-C55A-495C-A445-6E13673B5E9D}"/>
              </a:ext>
            </a:extLst>
          </p:cNvPr>
          <p:cNvSpPr>
            <a:spLocks noGrp="1"/>
          </p:cNvSpPr>
          <p:nvPr>
            <p:ph type="title"/>
          </p:nvPr>
        </p:nvSpPr>
        <p:spPr>
          <a:xfrm>
            <a:off x="0" y="0"/>
            <a:ext cx="9043639" cy="1237785"/>
          </a:xfrm>
        </p:spPr>
        <p:txBody>
          <a:bodyPr>
            <a:normAutofit/>
          </a:bodyPr>
          <a:lstStyle/>
          <a:p>
            <a:r>
              <a:rPr lang="en-US" sz="4000" b="1" dirty="0">
                <a:latin typeface="+mj-lt"/>
              </a:rPr>
              <a:t>Foreign Medical Program</a:t>
            </a:r>
            <a:endParaRPr lang="en-US" sz="4000" dirty="0"/>
          </a:p>
        </p:txBody>
      </p:sp>
      <p:sp>
        <p:nvSpPr>
          <p:cNvPr id="3" name="Content Placeholder 2">
            <a:extLst>
              <a:ext uri="{FF2B5EF4-FFF2-40B4-BE49-F238E27FC236}">
                <a16:creationId xmlns:a16="http://schemas.microsoft.com/office/drawing/2014/main" id="{AA022A74-A679-4624-9B9D-7A53F4C3DF1C}"/>
              </a:ext>
            </a:extLst>
          </p:cNvPr>
          <p:cNvSpPr>
            <a:spLocks noGrp="1"/>
          </p:cNvSpPr>
          <p:nvPr>
            <p:ph idx="1"/>
          </p:nvPr>
        </p:nvSpPr>
        <p:spPr>
          <a:xfrm>
            <a:off x="570015" y="1591294"/>
            <a:ext cx="11198431" cy="4585669"/>
          </a:xfrm>
        </p:spPr>
        <p:txBody>
          <a:bodyPr>
            <a:noAutofit/>
          </a:bodyPr>
          <a:lstStyle/>
          <a:p>
            <a:r>
              <a:rPr lang="en-US" dirty="0"/>
              <a:t>The Foreign Medical Program (FMP) provides health care benefits to service-connected veterans who are residing or traveling abroad. </a:t>
            </a:r>
          </a:p>
          <a:p>
            <a:endParaRPr lang="en-US" sz="1200" dirty="0"/>
          </a:p>
          <a:p>
            <a:r>
              <a:rPr lang="en-US" dirty="0"/>
              <a:t>FMP will pay for or reimburse veterans for health care services, medications and medical equipment for service-connected conditions. </a:t>
            </a:r>
          </a:p>
          <a:p>
            <a:pPr marL="0" indent="0" algn="ctr">
              <a:buNone/>
            </a:pPr>
            <a:r>
              <a:rPr lang="en-US" b="1" u="sng" dirty="0">
                <a:solidFill>
                  <a:srgbClr val="991A1E"/>
                </a:solidFill>
              </a:rPr>
              <a:t>FMP DOES NOT PROVIDE MEDICAL SERVICES</a:t>
            </a:r>
          </a:p>
          <a:p>
            <a:r>
              <a:rPr lang="en-US" dirty="0"/>
              <a:t>VA may also authorize foreign medical services for any condition if the veteran is participating in Vocational Readiness &amp; Employment (VR&amp;E). </a:t>
            </a:r>
          </a:p>
          <a:p>
            <a:pPr marL="0" indent="0">
              <a:buNone/>
            </a:pPr>
            <a:endParaRPr lang="en-US" sz="1200" dirty="0"/>
          </a:p>
          <a:p>
            <a:r>
              <a:rPr lang="en-US" dirty="0"/>
              <a:t>Veterans living in the Philippines can receive medical services at the Manila VA Outpatient Clinic. </a:t>
            </a:r>
          </a:p>
          <a:p>
            <a:endParaRPr lang="en-US" dirty="0"/>
          </a:p>
        </p:txBody>
      </p:sp>
      <p:sp>
        <p:nvSpPr>
          <p:cNvPr id="4" name="Slide Number Placeholder 3">
            <a:extLst>
              <a:ext uri="{FF2B5EF4-FFF2-40B4-BE49-F238E27FC236}">
                <a16:creationId xmlns:a16="http://schemas.microsoft.com/office/drawing/2014/main" id="{5095CAB3-89A4-48BF-99B8-E91995C29133}"/>
              </a:ext>
            </a:extLst>
          </p:cNvPr>
          <p:cNvSpPr>
            <a:spLocks noGrp="1"/>
          </p:cNvSpPr>
          <p:nvPr>
            <p:ph type="sldNum" sz="quarter" idx="12"/>
          </p:nvPr>
        </p:nvSpPr>
        <p:spPr/>
        <p:txBody>
          <a:bodyPr/>
          <a:lstStyle/>
          <a:p>
            <a:fld id="{E2FB73DA-5FDE-45B5-BAA4-C61223CC44F6}" type="slidenum">
              <a:rPr lang="en-US" smtClean="0"/>
              <a:pPr/>
              <a:t>20</a:t>
            </a:fld>
            <a:endParaRPr lang="en-US" dirty="0"/>
          </a:p>
        </p:txBody>
      </p:sp>
    </p:spTree>
    <p:extLst>
      <p:ext uri="{BB962C8B-B14F-4D97-AF65-F5344CB8AC3E}">
        <p14:creationId xmlns:p14="http://schemas.microsoft.com/office/powerpoint/2010/main" val="4190617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189CA-5758-45D8-BD84-1B68E3D3289F}"/>
              </a:ext>
            </a:extLst>
          </p:cNvPr>
          <p:cNvSpPr>
            <a:spLocks noGrp="1"/>
          </p:cNvSpPr>
          <p:nvPr>
            <p:ph type="title"/>
          </p:nvPr>
        </p:nvSpPr>
        <p:spPr>
          <a:xfrm>
            <a:off x="0" y="-1"/>
            <a:ext cx="8987883" cy="1237785"/>
          </a:xfrm>
        </p:spPr>
        <p:txBody>
          <a:bodyPr>
            <a:normAutofit/>
          </a:bodyPr>
          <a:lstStyle/>
          <a:p>
            <a:r>
              <a:rPr lang="en-US" sz="4000" b="1" dirty="0">
                <a:latin typeface="+mj-lt"/>
              </a:rPr>
              <a:t>Foreign Medical Program</a:t>
            </a:r>
            <a:endParaRPr lang="en-US" sz="4000" dirty="0"/>
          </a:p>
        </p:txBody>
      </p:sp>
      <p:sp>
        <p:nvSpPr>
          <p:cNvPr id="3" name="Content Placeholder 2">
            <a:extLst>
              <a:ext uri="{FF2B5EF4-FFF2-40B4-BE49-F238E27FC236}">
                <a16:creationId xmlns:a16="http://schemas.microsoft.com/office/drawing/2014/main" id="{37803EE3-ACB3-4CFC-9962-BED27745A179}"/>
              </a:ext>
            </a:extLst>
          </p:cNvPr>
          <p:cNvSpPr>
            <a:spLocks noGrp="1"/>
          </p:cNvSpPr>
          <p:nvPr>
            <p:ph idx="1"/>
          </p:nvPr>
        </p:nvSpPr>
        <p:spPr/>
        <p:txBody>
          <a:bodyPr>
            <a:noAutofit/>
          </a:bodyPr>
          <a:lstStyle/>
          <a:p>
            <a:r>
              <a:rPr lang="en-US" dirty="0"/>
              <a:t>The Veteran must complete the Foreign Medical Program (FMP) Registration form (VA Form 10-7959f-1) and submit it directly to FMP. Contact information is listed on the form.</a:t>
            </a:r>
          </a:p>
          <a:p>
            <a:endParaRPr lang="en-US" sz="1100" dirty="0"/>
          </a:p>
          <a:p>
            <a:r>
              <a:rPr lang="en-US" dirty="0"/>
              <a:t>Once FMP decides on eligibility, the veteran will receive an FMP authorization letter called an Explanation of Benefits (EOB) that identities the VA service-connected disabilities or VR&amp;E status for authorized treatment. </a:t>
            </a:r>
          </a:p>
          <a:p>
            <a:endParaRPr lang="en-US" sz="1100" dirty="0"/>
          </a:p>
          <a:p>
            <a:r>
              <a:rPr lang="en-US" dirty="0"/>
              <a:t>VA automatically sends a foreign veterans’ codesheet to FMP regardless of FMP registration status.</a:t>
            </a:r>
          </a:p>
        </p:txBody>
      </p:sp>
      <p:sp>
        <p:nvSpPr>
          <p:cNvPr id="4" name="Slide Number Placeholder 3">
            <a:extLst>
              <a:ext uri="{FF2B5EF4-FFF2-40B4-BE49-F238E27FC236}">
                <a16:creationId xmlns:a16="http://schemas.microsoft.com/office/drawing/2014/main" id="{E29C4092-73F9-41D7-9CEF-BC7BF0B6B78B}"/>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2112954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189CA-5758-45D8-BD84-1B68E3D3289F}"/>
              </a:ext>
            </a:extLst>
          </p:cNvPr>
          <p:cNvSpPr>
            <a:spLocks noGrp="1"/>
          </p:cNvSpPr>
          <p:nvPr>
            <p:ph type="title"/>
          </p:nvPr>
        </p:nvSpPr>
        <p:spPr>
          <a:xfrm>
            <a:off x="0" y="-1"/>
            <a:ext cx="8987883" cy="1237785"/>
          </a:xfrm>
        </p:spPr>
        <p:txBody>
          <a:bodyPr>
            <a:normAutofit/>
          </a:bodyPr>
          <a:lstStyle/>
          <a:p>
            <a:r>
              <a:rPr lang="en-US" sz="4000" b="1" dirty="0">
                <a:latin typeface="+mj-lt"/>
              </a:rPr>
              <a:t>Foreign Medical Program</a:t>
            </a:r>
            <a:endParaRPr lang="en-US" sz="4000" dirty="0"/>
          </a:p>
        </p:txBody>
      </p:sp>
      <p:sp>
        <p:nvSpPr>
          <p:cNvPr id="3" name="Content Placeholder 2">
            <a:extLst>
              <a:ext uri="{FF2B5EF4-FFF2-40B4-BE49-F238E27FC236}">
                <a16:creationId xmlns:a16="http://schemas.microsoft.com/office/drawing/2014/main" id="{37803EE3-ACB3-4CFC-9962-BED27745A179}"/>
              </a:ext>
            </a:extLst>
          </p:cNvPr>
          <p:cNvSpPr>
            <a:spLocks noGrp="1"/>
          </p:cNvSpPr>
          <p:nvPr>
            <p:ph idx="1"/>
          </p:nvPr>
        </p:nvSpPr>
        <p:spPr>
          <a:xfrm>
            <a:off x="838200" y="1481240"/>
            <a:ext cx="10515600" cy="4351338"/>
          </a:xfrm>
        </p:spPr>
        <p:txBody>
          <a:bodyPr>
            <a:noAutofit/>
          </a:bodyPr>
          <a:lstStyle/>
          <a:p>
            <a:r>
              <a:rPr lang="en-US" dirty="0"/>
              <a:t>Once authorized, veteran can submit a Claim Cover Sheet (VA Form 10-7959f-2) along with any invoices and/or receipts to the Foreign Medical Program.</a:t>
            </a:r>
          </a:p>
          <a:p>
            <a:pPr marL="0" indent="0">
              <a:buNone/>
            </a:pPr>
            <a:endParaRPr lang="en-US" sz="100" dirty="0"/>
          </a:p>
          <a:p>
            <a:r>
              <a:rPr lang="en-US" dirty="0"/>
              <a:t>Veteran has 2 years from date of services or discharge to file with FMP.</a:t>
            </a:r>
          </a:p>
          <a:p>
            <a:pPr marL="0" indent="0">
              <a:buNone/>
            </a:pPr>
            <a:endParaRPr lang="en-US" sz="100" dirty="0"/>
          </a:p>
          <a:p>
            <a:r>
              <a:rPr lang="en-US" sz="2400" dirty="0"/>
              <a:t> </a:t>
            </a:r>
            <a:r>
              <a:rPr lang="en-US" dirty="0"/>
              <a:t>FMP payments are written on U.S. Treasury checks and are issued in U.S. currency. Payment is based on the exchange rate applicable on the date of </a:t>
            </a:r>
            <a:r>
              <a:rPr lang="en-US" dirty="0" smtClean="0"/>
              <a:t>service provided, </a:t>
            </a:r>
            <a:r>
              <a:rPr lang="en-US" dirty="0"/>
              <a:t>or in the case of hospitalization, the discharge date. </a:t>
            </a:r>
          </a:p>
          <a:p>
            <a:pPr marL="0" indent="0">
              <a:buNone/>
            </a:pPr>
            <a:endParaRPr lang="en-US" sz="100" dirty="0"/>
          </a:p>
          <a:p>
            <a:pPr marL="0" indent="0" algn="ctr">
              <a:buNone/>
            </a:pPr>
            <a:r>
              <a:rPr lang="en-US" sz="2400" dirty="0"/>
              <a:t>For more information, please visit </a:t>
            </a:r>
            <a:r>
              <a:rPr lang="en-US" sz="2400" dirty="0">
                <a:hlinkClick r:id="rId2"/>
              </a:rPr>
              <a:t>VA's Community Care website</a:t>
            </a:r>
            <a:endParaRPr lang="en-US" sz="2400" dirty="0"/>
          </a:p>
        </p:txBody>
      </p:sp>
      <p:sp>
        <p:nvSpPr>
          <p:cNvPr id="4" name="Slide Number Placeholder 3">
            <a:extLst>
              <a:ext uri="{FF2B5EF4-FFF2-40B4-BE49-F238E27FC236}">
                <a16:creationId xmlns:a16="http://schemas.microsoft.com/office/drawing/2014/main" id="{E29C4092-73F9-41D7-9CEF-BC7BF0B6B78B}"/>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3329728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51075-1FAB-4015-898C-E41B95CF0C7B}"/>
              </a:ext>
            </a:extLst>
          </p:cNvPr>
          <p:cNvSpPr>
            <a:spLocks noGrp="1"/>
          </p:cNvSpPr>
          <p:nvPr>
            <p:ph type="title"/>
          </p:nvPr>
        </p:nvSpPr>
        <p:spPr>
          <a:xfrm>
            <a:off x="-1" y="1"/>
            <a:ext cx="8987883" cy="1260087"/>
          </a:xfrm>
        </p:spPr>
        <p:txBody>
          <a:bodyPr>
            <a:normAutofit/>
          </a:bodyPr>
          <a:lstStyle/>
          <a:p>
            <a:r>
              <a:rPr lang="en-US" sz="4000" b="1" dirty="0"/>
              <a:t>Foreign Medical Program</a:t>
            </a:r>
          </a:p>
        </p:txBody>
      </p:sp>
      <p:sp>
        <p:nvSpPr>
          <p:cNvPr id="3" name="Content Placeholder 2">
            <a:extLst>
              <a:ext uri="{FF2B5EF4-FFF2-40B4-BE49-F238E27FC236}">
                <a16:creationId xmlns:a16="http://schemas.microsoft.com/office/drawing/2014/main" id="{FC50CFB3-0F27-4AA8-B31E-3301814B0953}"/>
              </a:ext>
            </a:extLst>
          </p:cNvPr>
          <p:cNvSpPr>
            <a:spLocks noGrp="1"/>
          </p:cNvSpPr>
          <p:nvPr>
            <p:ph idx="1"/>
          </p:nvPr>
        </p:nvSpPr>
        <p:spPr>
          <a:xfrm>
            <a:off x="838200" y="1469365"/>
            <a:ext cx="10515600" cy="4351338"/>
          </a:xfrm>
        </p:spPr>
        <p:txBody>
          <a:bodyPr>
            <a:normAutofit/>
          </a:bodyPr>
          <a:lstStyle/>
          <a:p>
            <a:endParaRPr lang="en-US" dirty="0"/>
          </a:p>
          <a:p>
            <a:r>
              <a:rPr lang="en-US" dirty="0"/>
              <a:t>Veterans living in Canada are under the jurisdiction of </a:t>
            </a:r>
            <a:r>
              <a:rPr lang="en-US" dirty="0" smtClean="0"/>
              <a:t>FMP</a:t>
            </a:r>
            <a:r>
              <a:rPr lang="en-US" dirty="0"/>
              <a:t>.</a:t>
            </a:r>
            <a:r>
              <a:rPr lang="en-US" dirty="0" smtClean="0"/>
              <a:t> However</a:t>
            </a:r>
            <a:r>
              <a:rPr lang="en-US" dirty="0"/>
              <a:t>, inquiries and claims are submitted through the Foreign Countries Operations in Canada. </a:t>
            </a:r>
          </a:p>
          <a:p>
            <a:endParaRPr lang="en-US" dirty="0"/>
          </a:p>
          <a:p>
            <a:r>
              <a:rPr lang="en-US" dirty="0"/>
              <a:t>Mail or fax to: </a:t>
            </a:r>
          </a:p>
          <a:p>
            <a:pPr marL="1371600" lvl="3" indent="0">
              <a:buNone/>
            </a:pPr>
            <a:r>
              <a:rPr lang="en-US" sz="2400" dirty="0"/>
              <a:t>Foreign Countries Operations (FCO) </a:t>
            </a:r>
          </a:p>
          <a:p>
            <a:pPr marL="1371600" lvl="3" indent="0">
              <a:buNone/>
            </a:pPr>
            <a:r>
              <a:rPr lang="en-US" sz="2400" dirty="0"/>
              <a:t>2323 Riverside Dr., 2nd Floor Ottawa, Ontario Canada, K1A 0P5 </a:t>
            </a:r>
          </a:p>
          <a:p>
            <a:pPr marL="1371600" lvl="3" indent="0">
              <a:buNone/>
            </a:pPr>
            <a:r>
              <a:rPr lang="en-US" sz="2400" dirty="0"/>
              <a:t>Toll-free: 1-888-996-2242 Fax: 1-613-991-0305</a:t>
            </a:r>
          </a:p>
        </p:txBody>
      </p:sp>
      <p:sp>
        <p:nvSpPr>
          <p:cNvPr id="4" name="Slide Number Placeholder 3">
            <a:extLst>
              <a:ext uri="{FF2B5EF4-FFF2-40B4-BE49-F238E27FC236}">
                <a16:creationId xmlns:a16="http://schemas.microsoft.com/office/drawing/2014/main" id="{9EAC7F67-FFEF-4387-B410-13A7622ABEAE}"/>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2135990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74F5F-84CA-4DB2-A3E9-6802E4429A3C}"/>
              </a:ext>
            </a:extLst>
          </p:cNvPr>
          <p:cNvSpPr>
            <a:spLocks noGrp="1"/>
          </p:cNvSpPr>
          <p:nvPr>
            <p:ph type="title"/>
          </p:nvPr>
        </p:nvSpPr>
        <p:spPr>
          <a:xfrm>
            <a:off x="0" y="0"/>
            <a:ext cx="8932127" cy="1260088"/>
          </a:xfrm>
        </p:spPr>
        <p:txBody>
          <a:bodyPr>
            <a:normAutofit/>
          </a:bodyPr>
          <a:lstStyle/>
          <a:p>
            <a:r>
              <a:rPr lang="en-US" sz="4000" b="1" dirty="0"/>
              <a:t>Foreign Medical Program</a:t>
            </a:r>
          </a:p>
        </p:txBody>
      </p:sp>
      <p:sp>
        <p:nvSpPr>
          <p:cNvPr id="3" name="Content Placeholder 2">
            <a:extLst>
              <a:ext uri="{FF2B5EF4-FFF2-40B4-BE49-F238E27FC236}">
                <a16:creationId xmlns:a16="http://schemas.microsoft.com/office/drawing/2014/main" id="{F06D68A0-4448-4C62-B173-3D1C14F57095}"/>
              </a:ext>
            </a:extLst>
          </p:cNvPr>
          <p:cNvSpPr>
            <a:spLocks noGrp="1"/>
          </p:cNvSpPr>
          <p:nvPr>
            <p:ph idx="1"/>
          </p:nvPr>
        </p:nvSpPr>
        <p:spPr>
          <a:xfrm>
            <a:off x="838200" y="1452856"/>
            <a:ext cx="10515600" cy="5054822"/>
          </a:xfrm>
        </p:spPr>
        <p:txBody>
          <a:bodyPr>
            <a:noAutofit/>
          </a:bodyPr>
          <a:lstStyle/>
          <a:p>
            <a:r>
              <a:rPr lang="en-US" dirty="0"/>
              <a:t>If the veteran disagrees with a decision concerning covered services or calculation of benefits, a reconsideration or appeal may be requested</a:t>
            </a:r>
          </a:p>
          <a:p>
            <a:endParaRPr lang="en-US" sz="100" dirty="0"/>
          </a:p>
          <a:p>
            <a:r>
              <a:rPr lang="en-US" dirty="0"/>
              <a:t> Requests must be submitted in writing to: </a:t>
            </a:r>
          </a:p>
          <a:p>
            <a:pPr marL="914400" indent="0">
              <a:lnSpc>
                <a:spcPct val="100000"/>
              </a:lnSpc>
              <a:buNone/>
            </a:pPr>
            <a:r>
              <a:rPr lang="en-US" dirty="0"/>
              <a:t>   </a:t>
            </a:r>
            <a:r>
              <a:rPr lang="en-US" b="1" dirty="0">
                <a:solidFill>
                  <a:srgbClr val="991A1E"/>
                </a:solidFill>
              </a:rPr>
              <a:t>VHA Office of Community Care Reconsiderations/Appeals  </a:t>
            </a:r>
          </a:p>
          <a:p>
            <a:pPr marL="914400" indent="0">
              <a:lnSpc>
                <a:spcPct val="100000"/>
              </a:lnSpc>
              <a:spcBef>
                <a:spcPts val="0"/>
              </a:spcBef>
              <a:buNone/>
            </a:pPr>
            <a:r>
              <a:rPr lang="en-US" b="1" dirty="0">
                <a:solidFill>
                  <a:srgbClr val="991A1E"/>
                </a:solidFill>
              </a:rPr>
              <a:t>   P.O. Box 460948 Denver, CO 80246-0948 </a:t>
            </a:r>
          </a:p>
          <a:p>
            <a:pPr marL="0" indent="0">
              <a:buNone/>
            </a:pPr>
            <a:endParaRPr lang="en-US" sz="100" dirty="0"/>
          </a:p>
          <a:p>
            <a:r>
              <a:rPr lang="en-US" dirty="0"/>
              <a:t>There is no standard form for FMP reconsiderations or appeals. If the veteran appeals, a Statement of the Case will be sent to the veteran and a Form 9 must be submitted to continue the appeal at the BVA. </a:t>
            </a:r>
          </a:p>
          <a:p>
            <a:r>
              <a:rPr lang="en-US" dirty="0"/>
              <a:t>No FMP documents are kept in VBMS</a:t>
            </a:r>
          </a:p>
        </p:txBody>
      </p:sp>
      <p:sp>
        <p:nvSpPr>
          <p:cNvPr id="4" name="Slide Number Placeholder 3">
            <a:extLst>
              <a:ext uri="{FF2B5EF4-FFF2-40B4-BE49-F238E27FC236}">
                <a16:creationId xmlns:a16="http://schemas.microsoft.com/office/drawing/2014/main" id="{4EEA8FA9-61AF-467B-9EDD-513EA12627B8}"/>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Tree>
    <p:extLst>
      <p:ext uri="{BB962C8B-B14F-4D97-AF65-F5344CB8AC3E}">
        <p14:creationId xmlns:p14="http://schemas.microsoft.com/office/powerpoint/2010/main" val="21445519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74F5F-84CA-4DB2-A3E9-6802E4429A3C}"/>
              </a:ext>
            </a:extLst>
          </p:cNvPr>
          <p:cNvSpPr>
            <a:spLocks noGrp="1"/>
          </p:cNvSpPr>
          <p:nvPr>
            <p:ph type="title"/>
          </p:nvPr>
        </p:nvSpPr>
        <p:spPr>
          <a:xfrm>
            <a:off x="0" y="0"/>
            <a:ext cx="8932127" cy="1260088"/>
          </a:xfrm>
        </p:spPr>
        <p:txBody>
          <a:bodyPr>
            <a:normAutofit/>
          </a:bodyPr>
          <a:lstStyle/>
          <a:p>
            <a:r>
              <a:rPr lang="en-US" sz="4000" b="1" dirty="0"/>
              <a:t>Foreign Medical Program</a:t>
            </a:r>
          </a:p>
        </p:txBody>
      </p:sp>
      <p:sp>
        <p:nvSpPr>
          <p:cNvPr id="3" name="Content Placeholder 2">
            <a:extLst>
              <a:ext uri="{FF2B5EF4-FFF2-40B4-BE49-F238E27FC236}">
                <a16:creationId xmlns:a16="http://schemas.microsoft.com/office/drawing/2014/main" id="{F06D68A0-4448-4C62-B173-3D1C14F57095}"/>
              </a:ext>
            </a:extLst>
          </p:cNvPr>
          <p:cNvSpPr>
            <a:spLocks noGrp="1"/>
          </p:cNvSpPr>
          <p:nvPr>
            <p:ph idx="1"/>
          </p:nvPr>
        </p:nvSpPr>
        <p:spPr>
          <a:xfrm>
            <a:off x="838200" y="1714113"/>
            <a:ext cx="10515600" cy="4351338"/>
          </a:xfrm>
        </p:spPr>
        <p:txBody>
          <a:bodyPr>
            <a:noAutofit/>
          </a:bodyPr>
          <a:lstStyle/>
          <a:p>
            <a:pPr marL="0" indent="0">
              <a:buNone/>
            </a:pPr>
            <a:r>
              <a:rPr lang="en-US" b="1" dirty="0"/>
              <a:t>Requests for reconsideration or appeal must:</a:t>
            </a:r>
          </a:p>
          <a:p>
            <a:pPr marL="0" indent="0">
              <a:buNone/>
            </a:pPr>
            <a:endParaRPr lang="en-US" sz="700" dirty="0"/>
          </a:p>
          <a:p>
            <a:pPr marL="346075" indent="-234950">
              <a:buNone/>
            </a:pPr>
            <a:r>
              <a:rPr lang="en-US" dirty="0"/>
              <a:t>• Be submitted within one year of the date of the decision or Explanation of Benefits (EOB)</a:t>
            </a:r>
          </a:p>
          <a:p>
            <a:pPr marL="0" indent="0">
              <a:buNone/>
            </a:pPr>
            <a:endParaRPr lang="en-US" sz="500" dirty="0"/>
          </a:p>
          <a:p>
            <a:pPr marL="0" indent="0">
              <a:buNone/>
            </a:pPr>
            <a:r>
              <a:rPr lang="en-US" dirty="0"/>
              <a:t> • State why it is believed the decision is in error</a:t>
            </a:r>
          </a:p>
          <a:p>
            <a:pPr marL="0" indent="0">
              <a:buNone/>
            </a:pPr>
            <a:endParaRPr lang="en-US" sz="500" dirty="0"/>
          </a:p>
          <a:p>
            <a:pPr marL="0" indent="0">
              <a:buNone/>
            </a:pPr>
            <a:r>
              <a:rPr lang="en-US" dirty="0"/>
              <a:t> • Include any new and relevant information not previously considered</a:t>
            </a:r>
          </a:p>
          <a:p>
            <a:pPr marL="0" indent="0">
              <a:buNone/>
            </a:pPr>
            <a:endParaRPr lang="en-US" sz="500" dirty="0"/>
          </a:p>
        </p:txBody>
      </p:sp>
      <p:sp>
        <p:nvSpPr>
          <p:cNvPr id="4" name="Slide Number Placeholder 3">
            <a:extLst>
              <a:ext uri="{FF2B5EF4-FFF2-40B4-BE49-F238E27FC236}">
                <a16:creationId xmlns:a16="http://schemas.microsoft.com/office/drawing/2014/main" id="{4EEA8FA9-61AF-467B-9EDD-513EA12627B8}"/>
              </a:ext>
            </a:extLst>
          </p:cNvPr>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7471429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42C138A0-F8A6-4698-8710-6453CC230F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1882ED-EC36-4D7E-8E50-F305F72B7A43}"/>
              </a:ext>
            </a:extLst>
          </p:cNvPr>
          <p:cNvSpPr>
            <a:spLocks noGrp="1"/>
          </p:cNvSpPr>
          <p:nvPr>
            <p:ph type="title"/>
          </p:nvPr>
        </p:nvSpPr>
        <p:spPr>
          <a:xfrm>
            <a:off x="1102380" y="2798570"/>
            <a:ext cx="5492730" cy="3305041"/>
          </a:xfrm>
        </p:spPr>
        <p:txBody>
          <a:bodyPr vert="horz" lIns="91440" tIns="45720" rIns="91440" bIns="45720" rtlCol="0" anchor="t">
            <a:normAutofit/>
          </a:bodyPr>
          <a:lstStyle/>
          <a:p>
            <a:r>
              <a:rPr lang="en-US" sz="6100" b="1"/>
              <a:t>Foreign Medical Program VA Form 10-7959f-1</a:t>
            </a:r>
            <a:endParaRPr lang="en-US" sz="6100"/>
          </a:p>
        </p:txBody>
      </p:sp>
      <p:grpSp>
        <p:nvGrpSpPr>
          <p:cNvPr id="35" name="Group 34">
            <a:extLst>
              <a:ext uri="{FF2B5EF4-FFF2-40B4-BE49-F238E27FC236}">
                <a16:creationId xmlns:a16="http://schemas.microsoft.com/office/drawing/2014/main" id="{032D8612-31EB-44CF-A1D0-14FD4C70542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0" y="2902857"/>
            <a:ext cx="731521" cy="673460"/>
            <a:chOff x="3940602" y="308034"/>
            <a:chExt cx="2116791" cy="3428999"/>
          </a:xfrm>
          <a:solidFill>
            <a:schemeClr val="accent4"/>
          </a:solidFill>
        </p:grpSpPr>
        <p:sp>
          <p:nvSpPr>
            <p:cNvPr id="36" name="Rectangle 35">
              <a:extLst>
                <a:ext uri="{FF2B5EF4-FFF2-40B4-BE49-F238E27FC236}">
                  <a16:creationId xmlns:a16="http://schemas.microsoft.com/office/drawing/2014/main" id="{F19A4A0F-1B59-4DB0-9764-D10936E987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F399A70F-F8CD-4992-9EF5-6CF15472E7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8F4FEDC-6D80-458C-A665-075D9B9500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Rectangle 39">
            <a:extLst>
              <a:ext uri="{FF2B5EF4-FFF2-40B4-BE49-F238E27FC236}">
                <a16:creationId xmlns:a16="http://schemas.microsoft.com/office/drawing/2014/main" id="{19C9EAEA-39D0-4B0E-A0EB-51E7B26740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8070" y="679732"/>
            <a:ext cx="4277106" cy="542388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Graphical user interface, text, application, Word&#10;&#10;Description automatically generated">
            <a:extLst>
              <a:ext uri="{FF2B5EF4-FFF2-40B4-BE49-F238E27FC236}">
                <a16:creationId xmlns:a16="http://schemas.microsoft.com/office/drawing/2014/main" id="{9E2F1379-495D-4A8E-865D-5B37099EA1DF}"/>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1422" b="-3"/>
          <a:stretch/>
        </p:blipFill>
        <p:spPr>
          <a:xfrm>
            <a:off x="7658100" y="928201"/>
            <a:ext cx="3800393" cy="4926942"/>
          </a:xfrm>
          <a:prstGeom prst="rect">
            <a:avLst/>
          </a:prstGeom>
        </p:spPr>
      </p:pic>
      <p:sp>
        <p:nvSpPr>
          <p:cNvPr id="42" name="Rectangle 41">
            <a:extLst>
              <a:ext uri="{FF2B5EF4-FFF2-40B4-BE49-F238E27FC236}">
                <a16:creationId xmlns:a16="http://schemas.microsoft.com/office/drawing/2014/main" id="{3873B707-463F-40B0-8227-E8CC6C67EB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419320" y="6355073"/>
            <a:ext cx="4275855"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607CAB1C-BB10-4EDD-9254-EB3AE73E2FD3}"/>
              </a:ext>
            </a:extLst>
          </p:cNvPr>
          <p:cNvSpPr>
            <a:spLocks noGrp="1"/>
          </p:cNvSpPr>
          <p:nvPr>
            <p:ph type="sldNum" sz="quarter" idx="12"/>
          </p:nvPr>
        </p:nvSpPr>
        <p:spPr>
          <a:xfrm>
            <a:off x="8610599" y="6492240"/>
            <a:ext cx="2847893" cy="365125"/>
          </a:xfrm>
        </p:spPr>
        <p:txBody>
          <a:bodyPr vert="horz" lIns="91440" tIns="45720" rIns="91440" bIns="45720" rtlCol="0" anchor="ctr">
            <a:normAutofit/>
          </a:bodyPr>
          <a:lstStyle/>
          <a:p>
            <a:pPr>
              <a:spcAft>
                <a:spcPts val="600"/>
              </a:spcAft>
              <a:defRPr/>
            </a:pPr>
            <a:fld id="{E2FB73DA-5FDE-45B5-BAA4-C61223CC44F6}" type="slidenum">
              <a:rPr lang="en-US" sz="1200" smtClean="0">
                <a:solidFill>
                  <a:prstClr val="black">
                    <a:tint val="75000"/>
                  </a:prstClr>
                </a:solidFill>
                <a:latin typeface="Calibri" panose="020F0502020204030204"/>
              </a:rPr>
              <a:pPr>
                <a:spcAft>
                  <a:spcPts val="600"/>
                </a:spcAft>
                <a:defRPr/>
              </a:pPr>
              <a:t>26</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1279400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42C138A0-F8A6-4698-8710-6453CC230F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4222B9-E0E8-4705-954D-1AF9ACA4ED9F}"/>
              </a:ext>
            </a:extLst>
          </p:cNvPr>
          <p:cNvSpPr>
            <a:spLocks noGrp="1"/>
          </p:cNvSpPr>
          <p:nvPr>
            <p:ph type="title"/>
          </p:nvPr>
        </p:nvSpPr>
        <p:spPr>
          <a:xfrm>
            <a:off x="1102380" y="2798570"/>
            <a:ext cx="5492730" cy="3305041"/>
          </a:xfrm>
        </p:spPr>
        <p:txBody>
          <a:bodyPr vert="horz" lIns="91440" tIns="45720" rIns="91440" bIns="45720" rtlCol="0" anchor="t">
            <a:normAutofit/>
          </a:bodyPr>
          <a:lstStyle/>
          <a:p>
            <a:r>
              <a:rPr lang="en-US" sz="6100" b="1"/>
              <a:t>Foreign Medical Program VA Form 10-7959f-1</a:t>
            </a:r>
            <a:endParaRPr lang="en-US" sz="6100"/>
          </a:p>
        </p:txBody>
      </p:sp>
      <p:grpSp>
        <p:nvGrpSpPr>
          <p:cNvPr id="42" name="Group 29">
            <a:extLst>
              <a:ext uri="{FF2B5EF4-FFF2-40B4-BE49-F238E27FC236}">
                <a16:creationId xmlns:a16="http://schemas.microsoft.com/office/drawing/2014/main" id="{032D8612-31EB-44CF-A1D0-14FD4C70542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0" y="2902857"/>
            <a:ext cx="731521" cy="673460"/>
            <a:chOff x="3940602" y="308034"/>
            <a:chExt cx="2116791" cy="3428999"/>
          </a:xfrm>
          <a:solidFill>
            <a:schemeClr val="accent4"/>
          </a:solidFill>
        </p:grpSpPr>
        <p:sp>
          <p:nvSpPr>
            <p:cNvPr id="31" name="Rectangle 30">
              <a:extLst>
                <a:ext uri="{FF2B5EF4-FFF2-40B4-BE49-F238E27FC236}">
                  <a16:creationId xmlns:a16="http://schemas.microsoft.com/office/drawing/2014/main" id="{F19A4A0F-1B59-4DB0-9764-D10936E987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31">
              <a:extLst>
                <a:ext uri="{FF2B5EF4-FFF2-40B4-BE49-F238E27FC236}">
                  <a16:creationId xmlns:a16="http://schemas.microsoft.com/office/drawing/2014/main" id="{F399A70F-F8CD-4992-9EF5-6CF15472E7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32">
              <a:extLst>
                <a:ext uri="{FF2B5EF4-FFF2-40B4-BE49-F238E27FC236}">
                  <a16:creationId xmlns:a16="http://schemas.microsoft.com/office/drawing/2014/main" id="{48F4FEDC-6D80-458C-A665-075D9B9500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a:extLst>
              <a:ext uri="{FF2B5EF4-FFF2-40B4-BE49-F238E27FC236}">
                <a16:creationId xmlns:a16="http://schemas.microsoft.com/office/drawing/2014/main" id="{19C9EAEA-39D0-4B0E-A0EB-51E7B26740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8070" y="679732"/>
            <a:ext cx="4277106" cy="542388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Graphical user interface, text, application&#10;&#10;Description automatically generated">
            <a:extLst>
              <a:ext uri="{FF2B5EF4-FFF2-40B4-BE49-F238E27FC236}">
                <a16:creationId xmlns:a16="http://schemas.microsoft.com/office/drawing/2014/main" id="{C7EFFEF6-3165-4955-A82D-A1EC51870B2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4477" r="-3" b="-3"/>
          <a:stretch/>
        </p:blipFill>
        <p:spPr>
          <a:xfrm>
            <a:off x="7658100" y="928201"/>
            <a:ext cx="3800393" cy="4926942"/>
          </a:xfrm>
          <a:prstGeom prst="rect">
            <a:avLst/>
          </a:prstGeom>
        </p:spPr>
      </p:pic>
      <p:sp>
        <p:nvSpPr>
          <p:cNvPr id="37" name="Rectangle 36">
            <a:extLst>
              <a:ext uri="{FF2B5EF4-FFF2-40B4-BE49-F238E27FC236}">
                <a16:creationId xmlns:a16="http://schemas.microsoft.com/office/drawing/2014/main" id="{3873B707-463F-40B0-8227-E8CC6C67EB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419320" y="6355073"/>
            <a:ext cx="4275855"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AE03784-6F49-4341-AF4D-530CAA94FE50}"/>
              </a:ext>
            </a:extLst>
          </p:cNvPr>
          <p:cNvSpPr>
            <a:spLocks noGrp="1"/>
          </p:cNvSpPr>
          <p:nvPr>
            <p:ph type="sldNum" sz="quarter" idx="12"/>
          </p:nvPr>
        </p:nvSpPr>
        <p:spPr>
          <a:xfrm>
            <a:off x="8610599" y="6492240"/>
            <a:ext cx="2847893" cy="365125"/>
          </a:xfrm>
        </p:spPr>
        <p:txBody>
          <a:bodyPr vert="horz" lIns="91440" tIns="45720" rIns="91440" bIns="45720" rtlCol="0" anchor="ctr">
            <a:normAutofit/>
          </a:bodyPr>
          <a:lstStyle/>
          <a:p>
            <a:pPr>
              <a:spcAft>
                <a:spcPts val="600"/>
              </a:spcAft>
              <a:defRPr/>
            </a:pPr>
            <a:fld id="{E2FB73DA-5FDE-45B5-BAA4-C61223CC44F6}" type="slidenum">
              <a:rPr lang="en-US" sz="1200" smtClean="0">
                <a:solidFill>
                  <a:prstClr val="black">
                    <a:tint val="75000"/>
                  </a:prstClr>
                </a:solidFill>
                <a:latin typeface="Calibri" panose="020F0502020204030204"/>
              </a:rPr>
              <a:pPr>
                <a:spcAft>
                  <a:spcPts val="600"/>
                </a:spcAft>
                <a:defRPr/>
              </a:pPr>
              <a:t>27</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35010606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42C138A0-F8A6-4698-8710-6453CC230F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B222BB-6BC6-4EAD-A6D2-4DBD0E9B4A9A}"/>
              </a:ext>
            </a:extLst>
          </p:cNvPr>
          <p:cNvSpPr>
            <a:spLocks noGrp="1"/>
          </p:cNvSpPr>
          <p:nvPr>
            <p:ph type="title"/>
          </p:nvPr>
        </p:nvSpPr>
        <p:spPr>
          <a:xfrm>
            <a:off x="1102380" y="2798570"/>
            <a:ext cx="5492730" cy="3305041"/>
          </a:xfrm>
        </p:spPr>
        <p:txBody>
          <a:bodyPr vert="horz" lIns="91440" tIns="45720" rIns="91440" bIns="45720" rtlCol="0" anchor="t">
            <a:normAutofit/>
          </a:bodyPr>
          <a:lstStyle/>
          <a:p>
            <a:r>
              <a:rPr lang="en-US" sz="6600"/>
              <a:t>Fact Sheet</a:t>
            </a:r>
          </a:p>
        </p:txBody>
      </p:sp>
      <p:grpSp>
        <p:nvGrpSpPr>
          <p:cNvPr id="40" name="Group 39">
            <a:extLst>
              <a:ext uri="{FF2B5EF4-FFF2-40B4-BE49-F238E27FC236}">
                <a16:creationId xmlns:a16="http://schemas.microsoft.com/office/drawing/2014/main" id="{032D8612-31EB-44CF-A1D0-14FD4C70542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0" y="2902857"/>
            <a:ext cx="731521" cy="673460"/>
            <a:chOff x="3940602" y="308034"/>
            <a:chExt cx="2116791" cy="3428999"/>
          </a:xfrm>
          <a:solidFill>
            <a:schemeClr val="accent4"/>
          </a:solidFill>
        </p:grpSpPr>
        <p:sp>
          <p:nvSpPr>
            <p:cNvPr id="41" name="Rectangle 40">
              <a:extLst>
                <a:ext uri="{FF2B5EF4-FFF2-40B4-BE49-F238E27FC236}">
                  <a16:creationId xmlns:a16="http://schemas.microsoft.com/office/drawing/2014/main" id="{F19A4A0F-1B59-4DB0-9764-D10936E987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399A70F-F8CD-4992-9EF5-6CF15472E7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48F4FEDC-6D80-458C-A665-075D9B9500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Rectangle 44">
            <a:extLst>
              <a:ext uri="{FF2B5EF4-FFF2-40B4-BE49-F238E27FC236}">
                <a16:creationId xmlns:a16="http://schemas.microsoft.com/office/drawing/2014/main" id="{19C9EAEA-39D0-4B0E-A0EB-51E7B26740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8070" y="679732"/>
            <a:ext cx="4277106" cy="542388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Content Placeholder 13" descr="Graphical user interface, text, application&#10;&#10;Description automatically generated">
            <a:extLst>
              <a:ext uri="{FF2B5EF4-FFF2-40B4-BE49-F238E27FC236}">
                <a16:creationId xmlns:a16="http://schemas.microsoft.com/office/drawing/2014/main" id="{FDE6C08C-AC4A-40E1-BB3F-D40BA6D8A995}"/>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2" b="1469"/>
          <a:stretch/>
        </p:blipFill>
        <p:spPr>
          <a:xfrm>
            <a:off x="7658100" y="928201"/>
            <a:ext cx="3800393" cy="4926942"/>
          </a:xfrm>
          <a:prstGeom prst="rect">
            <a:avLst/>
          </a:prstGeom>
        </p:spPr>
      </p:pic>
      <p:sp>
        <p:nvSpPr>
          <p:cNvPr id="47" name="Rectangle 46">
            <a:extLst>
              <a:ext uri="{FF2B5EF4-FFF2-40B4-BE49-F238E27FC236}">
                <a16:creationId xmlns:a16="http://schemas.microsoft.com/office/drawing/2014/main" id="{3873B707-463F-40B0-8227-E8CC6C67EB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419320" y="6355073"/>
            <a:ext cx="4275855"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CB7B46CD-D2DE-41A7-A614-C570DAAF72EB}"/>
              </a:ext>
            </a:extLst>
          </p:cNvPr>
          <p:cNvSpPr>
            <a:spLocks noGrp="1"/>
          </p:cNvSpPr>
          <p:nvPr>
            <p:ph type="sldNum" sz="quarter" idx="12"/>
          </p:nvPr>
        </p:nvSpPr>
        <p:spPr>
          <a:xfrm>
            <a:off x="8610599" y="6492240"/>
            <a:ext cx="2847893" cy="365125"/>
          </a:xfrm>
        </p:spPr>
        <p:txBody>
          <a:bodyPr vert="horz" lIns="91440" tIns="45720" rIns="91440" bIns="45720" rtlCol="0" anchor="ctr">
            <a:normAutofit/>
          </a:bodyPr>
          <a:lstStyle/>
          <a:p>
            <a:pPr>
              <a:spcAft>
                <a:spcPts val="600"/>
              </a:spcAft>
              <a:defRPr/>
            </a:pPr>
            <a:fld id="{E2FB73DA-5FDE-45B5-BAA4-C61223CC44F6}" type="slidenum">
              <a:rPr lang="en-US" sz="1200">
                <a:solidFill>
                  <a:prstClr val="black">
                    <a:tint val="75000"/>
                  </a:prstClr>
                </a:solidFill>
                <a:latin typeface="Calibri" panose="020F0502020204030204"/>
              </a:rPr>
              <a:pPr>
                <a:spcAft>
                  <a:spcPts val="600"/>
                </a:spcAft>
                <a:defRPr/>
              </a:pPr>
              <a:t>28</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21966407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40779E-7F37-4EE0-A128-83D860F94BF3}"/>
              </a:ext>
            </a:extLst>
          </p:cNvPr>
          <p:cNvSpPr txBox="1"/>
          <p:nvPr/>
        </p:nvSpPr>
        <p:spPr>
          <a:xfrm>
            <a:off x="3481466" y="3440243"/>
            <a:ext cx="6093500" cy="1015663"/>
          </a:xfrm>
          <a:prstGeom prst="rect">
            <a:avLst/>
          </a:prstGeom>
          <a:noFill/>
        </p:spPr>
        <p:txBody>
          <a:bodyPr wrap="square">
            <a:spAutoFit/>
          </a:bodyPr>
          <a:lstStyle/>
          <a:p>
            <a:pPr algn="r"/>
            <a:r>
              <a:rPr lang="en-US" sz="6000" b="1" dirty="0">
                <a:latin typeface="Times New Roman" panose="02020603050405020304" pitchFamily="18" charset="0"/>
                <a:cs typeface="Times New Roman" panose="02020603050405020304" pitchFamily="18" charset="0"/>
              </a:rPr>
              <a:t>   Questions?????</a:t>
            </a:r>
          </a:p>
        </p:txBody>
      </p:sp>
    </p:spTree>
    <p:extLst>
      <p:ext uri="{BB962C8B-B14F-4D97-AF65-F5344CB8AC3E}">
        <p14:creationId xmlns:p14="http://schemas.microsoft.com/office/powerpoint/2010/main" val="2842982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CBD22A-BF0E-4AC1-94CF-6C25207436E2}"/>
              </a:ext>
            </a:extLst>
          </p:cNvPr>
          <p:cNvSpPr>
            <a:spLocks noGrp="1"/>
          </p:cNvSpPr>
          <p:nvPr>
            <p:ph idx="1"/>
          </p:nvPr>
        </p:nvSpPr>
        <p:spPr>
          <a:xfrm>
            <a:off x="838200" y="2370137"/>
            <a:ext cx="10515600" cy="4351338"/>
          </a:xfrm>
        </p:spPr>
        <p:txBody>
          <a:bodyPr/>
          <a:lstStyle/>
          <a:p>
            <a:pPr marL="0" indent="0" algn="ctr">
              <a:buNone/>
            </a:pPr>
            <a:r>
              <a:rPr lang="en-US" sz="4000" b="1" dirty="0"/>
              <a:t>The purpose of this class is to discuss how VA processes claims for veterans and claimants living overseas and how you can assist them.</a:t>
            </a:r>
          </a:p>
          <a:p>
            <a:endParaRPr lang="en-US" dirty="0"/>
          </a:p>
        </p:txBody>
      </p:sp>
      <p:sp>
        <p:nvSpPr>
          <p:cNvPr id="4" name="Slide Number Placeholder 3">
            <a:extLst>
              <a:ext uri="{FF2B5EF4-FFF2-40B4-BE49-F238E27FC236}">
                <a16:creationId xmlns:a16="http://schemas.microsoft.com/office/drawing/2014/main" id="{8A021E4D-1809-4AAA-A269-98FA4CA3F163}"/>
              </a:ext>
            </a:extLst>
          </p:cNvPr>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18822433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Scenarios </a:t>
            </a:r>
          </a:p>
        </p:txBody>
      </p:sp>
    </p:spTree>
    <p:extLst>
      <p:ext uri="{BB962C8B-B14F-4D97-AF65-F5344CB8AC3E}">
        <p14:creationId xmlns:p14="http://schemas.microsoft.com/office/powerpoint/2010/main" val="26718957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5D3DA-2343-4CFD-B505-555F9C03E2C3}"/>
              </a:ext>
            </a:extLst>
          </p:cNvPr>
          <p:cNvSpPr>
            <a:spLocks noGrp="1"/>
          </p:cNvSpPr>
          <p:nvPr>
            <p:ph type="title"/>
          </p:nvPr>
        </p:nvSpPr>
        <p:spPr>
          <a:xfrm>
            <a:off x="0" y="0"/>
            <a:ext cx="8920976" cy="1215483"/>
          </a:xfrm>
        </p:spPr>
        <p:txBody>
          <a:bodyPr/>
          <a:lstStyle/>
          <a:p>
            <a:r>
              <a:rPr lang="en-US" b="1" dirty="0"/>
              <a:t>Scenario 1</a:t>
            </a:r>
          </a:p>
        </p:txBody>
      </p:sp>
      <p:sp>
        <p:nvSpPr>
          <p:cNvPr id="3" name="Content Placeholder 2">
            <a:extLst>
              <a:ext uri="{FF2B5EF4-FFF2-40B4-BE49-F238E27FC236}">
                <a16:creationId xmlns:a16="http://schemas.microsoft.com/office/drawing/2014/main" id="{48492B4C-373C-4D35-8879-875BA53ACECC}"/>
              </a:ext>
            </a:extLst>
          </p:cNvPr>
          <p:cNvSpPr>
            <a:spLocks noGrp="1"/>
          </p:cNvSpPr>
          <p:nvPr>
            <p:ph idx="1"/>
          </p:nvPr>
        </p:nvSpPr>
        <p:spPr>
          <a:xfrm>
            <a:off x="838200" y="1814474"/>
            <a:ext cx="10515600" cy="4351338"/>
          </a:xfrm>
        </p:spPr>
        <p:txBody>
          <a:bodyPr>
            <a:normAutofit/>
          </a:bodyPr>
          <a:lstStyle/>
          <a:p>
            <a:pPr marL="0" indent="0" algn="ctr">
              <a:buNone/>
            </a:pPr>
            <a:endParaRPr lang="en-US" sz="3600" dirty="0"/>
          </a:p>
          <a:p>
            <a:pPr marL="0" indent="0" algn="ctr">
              <a:buNone/>
            </a:pPr>
            <a:r>
              <a:rPr lang="en-US" sz="3600" dirty="0"/>
              <a:t>Veteran living in Italy contacts you for assistance with a claim she filed over a year ago. She hasn’t heard anything. Upon checking VBMS, you notice the claim was denied 5 months ago because she didn’t attend exams. What steps should you take next?</a:t>
            </a:r>
          </a:p>
          <a:p>
            <a:pPr marL="0" indent="0">
              <a:buNone/>
            </a:pPr>
            <a:endParaRPr lang="en-US" sz="4800" dirty="0"/>
          </a:p>
          <a:p>
            <a:pPr marL="0" indent="0">
              <a:buNone/>
            </a:pPr>
            <a:endParaRPr lang="en-US" sz="3200" dirty="0"/>
          </a:p>
        </p:txBody>
      </p:sp>
      <p:sp>
        <p:nvSpPr>
          <p:cNvPr id="4" name="Slide Number Placeholder 3">
            <a:extLst>
              <a:ext uri="{FF2B5EF4-FFF2-40B4-BE49-F238E27FC236}">
                <a16:creationId xmlns:a16="http://schemas.microsoft.com/office/drawing/2014/main" id="{592C649E-19D5-4017-B5A3-FA490FB1FF1D}"/>
              </a:ext>
            </a:extLst>
          </p:cNvPr>
          <p:cNvSpPr>
            <a:spLocks noGrp="1"/>
          </p:cNvSpPr>
          <p:nvPr>
            <p:ph type="sldNum" sz="quarter" idx="12"/>
          </p:nvPr>
        </p:nvSpPr>
        <p:spPr/>
        <p:txBody>
          <a:bodyPr/>
          <a:lstStyle/>
          <a:p>
            <a:fld id="{E2FB73DA-5FDE-45B5-BAA4-C61223CC44F6}" type="slidenum">
              <a:rPr lang="en-US" smtClean="0"/>
              <a:pPr/>
              <a:t>31</a:t>
            </a:fld>
            <a:endParaRPr lang="en-US" dirty="0"/>
          </a:p>
        </p:txBody>
      </p:sp>
    </p:spTree>
    <p:extLst>
      <p:ext uri="{BB962C8B-B14F-4D97-AF65-F5344CB8AC3E}">
        <p14:creationId xmlns:p14="http://schemas.microsoft.com/office/powerpoint/2010/main" val="3419389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BA821-B206-4A81-889A-BC0ACD0E1325}"/>
              </a:ext>
            </a:extLst>
          </p:cNvPr>
          <p:cNvSpPr>
            <a:spLocks noGrp="1"/>
          </p:cNvSpPr>
          <p:nvPr>
            <p:ph type="title"/>
          </p:nvPr>
        </p:nvSpPr>
        <p:spPr>
          <a:xfrm>
            <a:off x="0" y="2"/>
            <a:ext cx="8887522" cy="1215482"/>
          </a:xfrm>
        </p:spPr>
        <p:txBody>
          <a:bodyPr/>
          <a:lstStyle/>
          <a:p>
            <a:r>
              <a:rPr lang="en-US" b="1" dirty="0"/>
              <a:t>Scenario 2 </a:t>
            </a:r>
          </a:p>
        </p:txBody>
      </p:sp>
      <p:sp>
        <p:nvSpPr>
          <p:cNvPr id="3" name="Content Placeholder 2">
            <a:extLst>
              <a:ext uri="{FF2B5EF4-FFF2-40B4-BE49-F238E27FC236}">
                <a16:creationId xmlns:a16="http://schemas.microsoft.com/office/drawing/2014/main" id="{6342CC53-BB6C-4FC2-9A27-58E605D7BF70}"/>
              </a:ext>
            </a:extLst>
          </p:cNvPr>
          <p:cNvSpPr>
            <a:spLocks noGrp="1"/>
          </p:cNvSpPr>
          <p:nvPr>
            <p:ph idx="1"/>
          </p:nvPr>
        </p:nvSpPr>
        <p:spPr/>
        <p:txBody>
          <a:bodyPr/>
          <a:lstStyle/>
          <a:p>
            <a:pPr marL="0" indent="0" algn="ctr">
              <a:buNone/>
            </a:pPr>
            <a:r>
              <a:rPr lang="en-US" sz="3600" dirty="0"/>
              <a:t>Veteran living in Canada contacts you and says that Veteran Evaluation Services (VES) wants him to travel 100 miles to be examined for his claim. Veteran has Parkinson’s Disease and can’t travel that far. Assuming we already have a 21-22 on file with VA, what should you do next?</a:t>
            </a:r>
          </a:p>
        </p:txBody>
      </p:sp>
      <p:sp>
        <p:nvSpPr>
          <p:cNvPr id="4" name="Slide Number Placeholder 3">
            <a:extLst>
              <a:ext uri="{FF2B5EF4-FFF2-40B4-BE49-F238E27FC236}">
                <a16:creationId xmlns:a16="http://schemas.microsoft.com/office/drawing/2014/main" id="{AA1C42D8-02DB-4CD8-B15A-81C38276AD09}"/>
              </a:ext>
            </a:extLst>
          </p:cNvPr>
          <p:cNvSpPr>
            <a:spLocks noGrp="1"/>
          </p:cNvSpPr>
          <p:nvPr>
            <p:ph type="sldNum" sz="quarter" idx="12"/>
          </p:nvPr>
        </p:nvSpPr>
        <p:spPr/>
        <p:txBody>
          <a:bodyPr/>
          <a:lstStyle/>
          <a:p>
            <a:fld id="{E2FB73DA-5FDE-45B5-BAA4-C61223CC44F6}" type="slidenum">
              <a:rPr lang="en-US" smtClean="0"/>
              <a:pPr/>
              <a:t>32</a:t>
            </a:fld>
            <a:endParaRPr lang="en-US" dirty="0"/>
          </a:p>
        </p:txBody>
      </p:sp>
    </p:spTree>
    <p:extLst>
      <p:ext uri="{BB962C8B-B14F-4D97-AF65-F5344CB8AC3E}">
        <p14:creationId xmlns:p14="http://schemas.microsoft.com/office/powerpoint/2010/main" val="2414903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2908"/>
            <a:ext cx="10515600" cy="1325563"/>
          </a:xfrm>
        </p:spPr>
        <p:txBody>
          <a:bodyPr>
            <a:normAutofit/>
          </a:bodyPr>
          <a:lstStyle/>
          <a:p>
            <a:r>
              <a:rPr lang="en-US" sz="4000" b="1" dirty="0"/>
              <a:t>What is a foreign claim?</a:t>
            </a:r>
          </a:p>
        </p:txBody>
      </p:sp>
      <p:sp>
        <p:nvSpPr>
          <p:cNvPr id="2" name="Content Placeholder 1"/>
          <p:cNvSpPr>
            <a:spLocks noGrp="1"/>
          </p:cNvSpPr>
          <p:nvPr>
            <p:ph idx="1"/>
          </p:nvPr>
        </p:nvSpPr>
        <p:spPr>
          <a:xfrm>
            <a:off x="838200" y="1686741"/>
            <a:ext cx="10515600" cy="4351338"/>
          </a:xfrm>
        </p:spPr>
        <p:txBody>
          <a:bodyPr>
            <a:noAutofit/>
          </a:bodyPr>
          <a:lstStyle/>
          <a:p>
            <a:r>
              <a:rPr lang="en-US" sz="3200" dirty="0"/>
              <a:t>VA flashes a claim as foreign if the veteran or claimant’s address shows they are living or traveling overseas at the time the claim is filed. </a:t>
            </a:r>
          </a:p>
          <a:p>
            <a:endParaRPr lang="en-US" sz="1200" dirty="0"/>
          </a:p>
          <a:p>
            <a:r>
              <a:rPr lang="en-US" sz="3200" dirty="0"/>
              <a:t>Veterans remain entitled to the benefits and services they earned through their military service no matter where they live or travel. </a:t>
            </a:r>
          </a:p>
          <a:p>
            <a:pPr marL="0" indent="0">
              <a:buNone/>
            </a:pPr>
            <a:endParaRPr lang="en-US" sz="1200" dirty="0"/>
          </a:p>
          <a:p>
            <a:r>
              <a:rPr lang="en-US" sz="3200" dirty="0"/>
              <a:t>Most VA benefits are payable regardless of the veteran’s or claimant's place of residence or nationality.</a:t>
            </a:r>
          </a:p>
          <a:p>
            <a:pPr mar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2708243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12277493" cy="1226635"/>
          </a:xfrm>
        </p:spPr>
        <p:txBody>
          <a:bodyPr>
            <a:normAutofit fontScale="90000"/>
          </a:bodyPr>
          <a:lstStyle/>
          <a:p>
            <a:r>
              <a:rPr lang="en-US" b="1" dirty="0"/>
              <a:t>Regional Office Jurisdictions for </a:t>
            </a:r>
            <a:br>
              <a:rPr lang="en-US" b="1" dirty="0"/>
            </a:br>
            <a:r>
              <a:rPr lang="en-US" b="1" dirty="0"/>
              <a:t>Service-Connected Claims</a:t>
            </a:r>
          </a:p>
        </p:txBody>
      </p:sp>
      <p:sp>
        <p:nvSpPr>
          <p:cNvPr id="2" name="Content Placeholder 1"/>
          <p:cNvSpPr>
            <a:spLocks noGrp="1"/>
          </p:cNvSpPr>
          <p:nvPr>
            <p:ph idx="1"/>
          </p:nvPr>
        </p:nvSpPr>
        <p:spPr>
          <a:xfrm>
            <a:off x="838200" y="1825625"/>
            <a:ext cx="5153025" cy="4351338"/>
          </a:xfrm>
        </p:spPr>
        <p:txBody>
          <a:bodyPr>
            <a:noAutofit/>
          </a:bodyPr>
          <a:lstStyle/>
          <a:p>
            <a:pPr marL="0" indent="0">
              <a:buNone/>
            </a:pPr>
            <a:r>
              <a:rPr lang="en-US" sz="3400" b="1" u="sng" dirty="0"/>
              <a:t>Manilla RO:</a:t>
            </a:r>
          </a:p>
          <a:p>
            <a:r>
              <a:rPr lang="en-US" sz="3400" dirty="0"/>
              <a:t>Philippines</a:t>
            </a:r>
          </a:p>
          <a:p>
            <a:pPr marL="0" indent="0">
              <a:buNone/>
            </a:pPr>
            <a:endParaRPr lang="en-US" sz="3400" u="sng" dirty="0"/>
          </a:p>
          <a:p>
            <a:pPr marL="0" indent="0">
              <a:buNone/>
            </a:pPr>
            <a:r>
              <a:rPr lang="en-US" sz="3400" b="1" u="sng" dirty="0"/>
              <a:t>Honolulu RO:</a:t>
            </a:r>
          </a:p>
          <a:p>
            <a:r>
              <a:rPr lang="en-US" sz="3400" dirty="0"/>
              <a:t>Northern Mariana Islands</a:t>
            </a:r>
          </a:p>
          <a:p>
            <a:r>
              <a:rPr lang="en-US" sz="3400" dirty="0"/>
              <a:t>Guam</a:t>
            </a:r>
          </a:p>
          <a:p>
            <a:r>
              <a:rPr lang="en-US" sz="3400" dirty="0"/>
              <a:t>American Samoa</a:t>
            </a:r>
          </a:p>
          <a:p>
            <a:pPr mar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
        <p:nvSpPr>
          <p:cNvPr id="5" name="TextBox 4">
            <a:extLst>
              <a:ext uri="{FF2B5EF4-FFF2-40B4-BE49-F238E27FC236}">
                <a16:creationId xmlns:a16="http://schemas.microsoft.com/office/drawing/2014/main" id="{E8DB75D8-0819-4B4C-81CB-9A48264402BD}"/>
              </a:ext>
            </a:extLst>
          </p:cNvPr>
          <p:cNvSpPr txBox="1"/>
          <p:nvPr/>
        </p:nvSpPr>
        <p:spPr>
          <a:xfrm>
            <a:off x="6200777" y="1720840"/>
            <a:ext cx="4619625" cy="3077766"/>
          </a:xfrm>
          <a:prstGeom prst="rect">
            <a:avLst/>
          </a:prstGeom>
          <a:noFill/>
        </p:spPr>
        <p:txBody>
          <a:bodyPr wrap="square" rtlCol="0">
            <a:spAutoFit/>
          </a:bodyPr>
          <a:lstStyle/>
          <a:p>
            <a:pPr marL="0" indent="0">
              <a:buNone/>
            </a:pPr>
            <a:r>
              <a:rPr lang="en-US" sz="3600" b="1" u="sng" dirty="0"/>
              <a:t>San Juan RO:</a:t>
            </a:r>
          </a:p>
          <a:p>
            <a:pPr marL="571500" indent="-571500">
              <a:buFont typeface="Arial" panose="020B0604020202020204" pitchFamily="34" charset="0"/>
              <a:buChar char="•"/>
            </a:pPr>
            <a:r>
              <a:rPr lang="en-US" sz="3600" dirty="0"/>
              <a:t>U.S Virgin Islands</a:t>
            </a:r>
          </a:p>
          <a:p>
            <a:pPr marL="571500" indent="-571500">
              <a:buFont typeface="Arial" panose="020B0604020202020204" pitchFamily="34" charset="0"/>
              <a:buChar char="•"/>
            </a:pPr>
            <a:r>
              <a:rPr lang="en-US" sz="3600" dirty="0"/>
              <a:t>Puerto Rico</a:t>
            </a:r>
          </a:p>
          <a:p>
            <a:pPr marL="0" indent="0">
              <a:buNone/>
            </a:pPr>
            <a:endParaRPr lang="en-US" sz="1100" u="sng" dirty="0"/>
          </a:p>
          <a:p>
            <a:pPr marL="0" indent="0">
              <a:buNone/>
            </a:pPr>
            <a:r>
              <a:rPr lang="en-US" sz="3600" b="1" u="sng" dirty="0"/>
              <a:t>Pittsburgh RO:</a:t>
            </a:r>
          </a:p>
          <a:p>
            <a:pPr marL="571500" indent="-571500">
              <a:buFont typeface="Arial" panose="020B0604020202020204" pitchFamily="34" charset="0"/>
              <a:buChar char="•"/>
            </a:pPr>
            <a:r>
              <a:rPr lang="en-US" sz="3600" dirty="0"/>
              <a:t>All other countries </a:t>
            </a:r>
          </a:p>
        </p:txBody>
      </p:sp>
    </p:spTree>
    <p:extLst>
      <p:ext uri="{BB962C8B-B14F-4D97-AF65-F5344CB8AC3E}">
        <p14:creationId xmlns:p14="http://schemas.microsoft.com/office/powerpoint/2010/main" val="3164252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576A4-E2D6-41F5-B38C-7CC61C8BE88C}"/>
              </a:ext>
            </a:extLst>
          </p:cNvPr>
          <p:cNvSpPr>
            <a:spLocks noGrp="1"/>
          </p:cNvSpPr>
          <p:nvPr>
            <p:ph type="title"/>
          </p:nvPr>
        </p:nvSpPr>
        <p:spPr>
          <a:xfrm>
            <a:off x="1" y="1"/>
            <a:ext cx="9032487" cy="1215482"/>
          </a:xfrm>
        </p:spPr>
        <p:txBody>
          <a:bodyPr>
            <a:normAutofit fontScale="90000"/>
          </a:bodyPr>
          <a:lstStyle/>
          <a:p>
            <a:r>
              <a:rPr lang="en-US" b="1" dirty="0"/>
              <a:t>Regional Office Jurisdictions for Service-Connected Claims</a:t>
            </a:r>
          </a:p>
        </p:txBody>
      </p:sp>
      <p:sp>
        <p:nvSpPr>
          <p:cNvPr id="3" name="Content Placeholder 2">
            <a:extLst>
              <a:ext uri="{FF2B5EF4-FFF2-40B4-BE49-F238E27FC236}">
                <a16:creationId xmlns:a16="http://schemas.microsoft.com/office/drawing/2014/main" id="{E12A9F28-9D32-4719-8B71-5F713FCE8C59}"/>
              </a:ext>
            </a:extLst>
          </p:cNvPr>
          <p:cNvSpPr>
            <a:spLocks noGrp="1"/>
          </p:cNvSpPr>
          <p:nvPr>
            <p:ph idx="1"/>
          </p:nvPr>
        </p:nvSpPr>
        <p:spPr>
          <a:xfrm>
            <a:off x="760141" y="1468785"/>
            <a:ext cx="10515600" cy="4998921"/>
          </a:xfrm>
        </p:spPr>
        <p:txBody>
          <a:bodyPr>
            <a:normAutofit/>
          </a:bodyPr>
          <a:lstStyle/>
          <a:p>
            <a:pPr marL="0" indent="0">
              <a:buNone/>
            </a:pPr>
            <a:r>
              <a:rPr lang="en-US" sz="3000" b="1" dirty="0"/>
              <a:t>Special Missions of a Regional Office who already has jurisdiction over a claim:</a:t>
            </a:r>
          </a:p>
          <a:p>
            <a:pPr marL="0" indent="0">
              <a:buNone/>
            </a:pPr>
            <a:endParaRPr lang="en-US" sz="2200" dirty="0"/>
          </a:p>
          <a:p>
            <a:pPr lvl="1"/>
            <a:r>
              <a:rPr lang="en-US" b="1" u="sng" dirty="0"/>
              <a:t>Pittsburgh RO</a:t>
            </a:r>
            <a:r>
              <a:rPr lang="en-US" dirty="0" smtClean="0"/>
              <a:t>: Any foreign clams containing </a:t>
            </a:r>
            <a:r>
              <a:rPr lang="en-US" dirty="0"/>
              <a:t>C-123 aircraft, mustard gas, radiation and Camp Lejeune. All other special missions are developed by their respective RO. </a:t>
            </a:r>
          </a:p>
          <a:p>
            <a:pPr marL="0" indent="0">
              <a:buNone/>
            </a:pPr>
            <a:endParaRPr lang="en-US" sz="2200" dirty="0"/>
          </a:p>
          <a:p>
            <a:pPr lvl="1"/>
            <a:r>
              <a:rPr lang="en-US" b="1" u="sng" dirty="0"/>
              <a:t>Manilla &amp; San Juan RO:</a:t>
            </a:r>
            <a:r>
              <a:rPr lang="en-US" dirty="0"/>
              <a:t> Claims containing any special missions are developed by their respective RO</a:t>
            </a:r>
          </a:p>
          <a:p>
            <a:pPr marL="0" indent="0">
              <a:buNone/>
            </a:pPr>
            <a:endParaRPr lang="en-US" dirty="0"/>
          </a:p>
          <a:p>
            <a:pPr marL="0" indent="0" algn="ctr">
              <a:buNone/>
            </a:pPr>
            <a:r>
              <a:rPr lang="en-US" dirty="0">
                <a:hlinkClick r:id="rId2"/>
              </a:rPr>
              <a:t>Reference: List of special mission Regional Offices</a:t>
            </a:r>
            <a:endParaRPr lang="en-US" dirty="0"/>
          </a:p>
        </p:txBody>
      </p:sp>
      <p:sp>
        <p:nvSpPr>
          <p:cNvPr id="4" name="Slide Number Placeholder 3">
            <a:extLst>
              <a:ext uri="{FF2B5EF4-FFF2-40B4-BE49-F238E27FC236}">
                <a16:creationId xmlns:a16="http://schemas.microsoft.com/office/drawing/2014/main" id="{C4A17DFE-964F-46A9-9405-7C3E1E8B0DD8}"/>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2848355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10C61-0EA7-4B64-9CC8-4B867C4490F5}"/>
              </a:ext>
            </a:extLst>
          </p:cNvPr>
          <p:cNvSpPr>
            <a:spLocks noGrp="1"/>
          </p:cNvSpPr>
          <p:nvPr>
            <p:ph type="title"/>
          </p:nvPr>
        </p:nvSpPr>
        <p:spPr>
          <a:xfrm>
            <a:off x="0" y="1"/>
            <a:ext cx="9054790" cy="1215482"/>
          </a:xfrm>
        </p:spPr>
        <p:txBody>
          <a:bodyPr>
            <a:normAutofit/>
          </a:bodyPr>
          <a:lstStyle/>
          <a:p>
            <a:r>
              <a:rPr lang="en-US" sz="4000" b="1" dirty="0"/>
              <a:t>Regional Office Jurisdictions for Service-Connected Higher-Level Reviews</a:t>
            </a:r>
          </a:p>
        </p:txBody>
      </p:sp>
      <p:sp>
        <p:nvSpPr>
          <p:cNvPr id="3" name="Content Placeholder 2">
            <a:extLst>
              <a:ext uri="{FF2B5EF4-FFF2-40B4-BE49-F238E27FC236}">
                <a16:creationId xmlns:a16="http://schemas.microsoft.com/office/drawing/2014/main" id="{0409061E-1967-401D-A090-15301897EE10}"/>
              </a:ext>
            </a:extLst>
          </p:cNvPr>
          <p:cNvSpPr>
            <a:spLocks noGrp="1"/>
          </p:cNvSpPr>
          <p:nvPr>
            <p:ph idx="1"/>
          </p:nvPr>
        </p:nvSpPr>
        <p:spPr>
          <a:xfrm>
            <a:off x="613317" y="1438507"/>
            <a:ext cx="10939346" cy="5018049"/>
          </a:xfrm>
        </p:spPr>
        <p:txBody>
          <a:bodyPr>
            <a:noAutofit/>
          </a:bodyPr>
          <a:lstStyle/>
          <a:p>
            <a:pPr marL="0" indent="0">
              <a:buNone/>
            </a:pPr>
            <a:r>
              <a:rPr lang="en-US" sz="3600" b="1" dirty="0"/>
              <a:t>Quick refresh on a Higher-Level Review:</a:t>
            </a:r>
          </a:p>
          <a:p>
            <a:pPr marL="0" indent="0">
              <a:buNone/>
            </a:pPr>
            <a:endParaRPr lang="en-US" sz="1050" dirty="0"/>
          </a:p>
          <a:p>
            <a:pPr marL="0" indent="0">
              <a:buNone/>
            </a:pPr>
            <a:r>
              <a:rPr lang="en-US" dirty="0"/>
              <a:t>HLR’s consist of a </a:t>
            </a:r>
            <a:r>
              <a:rPr lang="en-US" i="1" dirty="0"/>
              <a:t>de novo </a:t>
            </a:r>
            <a:r>
              <a:rPr lang="en-US" dirty="0"/>
              <a:t>review of the issue(s) identified by the requester on a completed VA Form 20-0996. </a:t>
            </a:r>
          </a:p>
          <a:p>
            <a:pPr marL="0" indent="0">
              <a:buNone/>
            </a:pPr>
            <a:endParaRPr lang="en-US" sz="1200" dirty="0"/>
          </a:p>
          <a:p>
            <a:pPr marL="0" indent="0">
              <a:buNone/>
            </a:pPr>
            <a:r>
              <a:rPr lang="en-US" dirty="0"/>
              <a:t>The VA will not consider the previous decision when completing their review</a:t>
            </a:r>
          </a:p>
          <a:p>
            <a:pPr marL="0" indent="0">
              <a:buNone/>
            </a:pPr>
            <a:endParaRPr lang="en-US" sz="1050" dirty="0"/>
          </a:p>
          <a:p>
            <a:pPr marL="0" indent="0">
              <a:buNone/>
            </a:pPr>
            <a:r>
              <a:rPr lang="en-US" dirty="0"/>
              <a:t>VA must receive the completed HLR within one year of the notification letter for the decision that is in question. </a:t>
            </a:r>
          </a:p>
          <a:p>
            <a:pPr marL="0" indent="0">
              <a:buNone/>
            </a:pPr>
            <a:endParaRPr lang="en-US" sz="1050" dirty="0"/>
          </a:p>
          <a:p>
            <a:pPr marL="0" indent="0" algn="ctr">
              <a:buNone/>
            </a:pPr>
            <a:r>
              <a:rPr lang="en-US" u="sng" dirty="0">
                <a:hlinkClick r:id="rId3"/>
              </a:rPr>
              <a:t>Reference: Definition of Higher-Level Reviews</a:t>
            </a:r>
            <a:endParaRPr lang="en-US" u="sng" dirty="0"/>
          </a:p>
          <a:p>
            <a:endParaRPr lang="en-US" dirty="0"/>
          </a:p>
        </p:txBody>
      </p:sp>
      <p:sp>
        <p:nvSpPr>
          <p:cNvPr id="4" name="Slide Number Placeholder 3">
            <a:extLst>
              <a:ext uri="{FF2B5EF4-FFF2-40B4-BE49-F238E27FC236}">
                <a16:creationId xmlns:a16="http://schemas.microsoft.com/office/drawing/2014/main" id="{5EB22CAE-6CF3-4B76-8565-EC6E4C20872F}"/>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4074950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EE4B6-C5B1-457B-B773-DBB239B6DCC4}"/>
              </a:ext>
            </a:extLst>
          </p:cNvPr>
          <p:cNvSpPr>
            <a:spLocks noGrp="1"/>
          </p:cNvSpPr>
          <p:nvPr>
            <p:ph type="title"/>
          </p:nvPr>
        </p:nvSpPr>
        <p:spPr>
          <a:xfrm>
            <a:off x="0" y="0"/>
            <a:ext cx="9021337" cy="1282389"/>
          </a:xfrm>
        </p:spPr>
        <p:txBody>
          <a:bodyPr>
            <a:normAutofit/>
          </a:bodyPr>
          <a:lstStyle/>
          <a:p>
            <a:r>
              <a:rPr lang="en-US" sz="4000" b="1" dirty="0"/>
              <a:t>Regional Office Jurisdictions for Service-Connected Higher-Level Reviews </a:t>
            </a:r>
            <a:endParaRPr lang="en-US" sz="4000" dirty="0"/>
          </a:p>
        </p:txBody>
      </p:sp>
      <p:sp>
        <p:nvSpPr>
          <p:cNvPr id="3" name="Content Placeholder 2">
            <a:extLst>
              <a:ext uri="{FF2B5EF4-FFF2-40B4-BE49-F238E27FC236}">
                <a16:creationId xmlns:a16="http://schemas.microsoft.com/office/drawing/2014/main" id="{476B2C06-4B72-4646-8031-0C50CB933554}"/>
              </a:ext>
            </a:extLst>
          </p:cNvPr>
          <p:cNvSpPr>
            <a:spLocks noGrp="1"/>
          </p:cNvSpPr>
          <p:nvPr>
            <p:ph idx="1"/>
          </p:nvPr>
        </p:nvSpPr>
        <p:spPr>
          <a:xfrm>
            <a:off x="838200" y="1382751"/>
            <a:ext cx="10515600" cy="4794212"/>
          </a:xfrm>
        </p:spPr>
        <p:txBody>
          <a:bodyPr>
            <a:noAutofit/>
          </a:bodyPr>
          <a:lstStyle/>
          <a:p>
            <a:pPr marL="0" indent="0">
              <a:buNone/>
            </a:pPr>
            <a:r>
              <a:rPr lang="en-US" sz="2400" b="1" dirty="0"/>
              <a:t>Higher Level Reviews are processed at Decision Review Operation Centers (DROC). The three DROCs are in:</a:t>
            </a:r>
          </a:p>
          <a:p>
            <a:pPr marL="0" indent="0">
              <a:buNone/>
            </a:pPr>
            <a:endParaRPr lang="en-US" sz="1100" dirty="0"/>
          </a:p>
          <a:p>
            <a:pPr lvl="1"/>
            <a:r>
              <a:rPr lang="en-US" sz="2800" dirty="0"/>
              <a:t>Seattle, WA</a:t>
            </a:r>
          </a:p>
          <a:p>
            <a:pPr lvl="1"/>
            <a:r>
              <a:rPr lang="en-US" sz="2800" dirty="0"/>
              <a:t>St. Petersburg, FL</a:t>
            </a:r>
          </a:p>
          <a:p>
            <a:pPr lvl="1"/>
            <a:r>
              <a:rPr lang="en-US" sz="2800" dirty="0"/>
              <a:t>Washington, District of Columbia</a:t>
            </a:r>
          </a:p>
          <a:p>
            <a:pPr marL="0" indent="0">
              <a:buNone/>
            </a:pPr>
            <a:endParaRPr lang="en-US" sz="1100" dirty="0"/>
          </a:p>
          <a:p>
            <a:r>
              <a:rPr lang="en-US" sz="2400" dirty="0"/>
              <a:t>Foreign claims that are normally assigned to the Pittsburgh VARO (based on the veteran’s location) are unofficially sent to Seattle DROC if they file an HLR. </a:t>
            </a:r>
          </a:p>
          <a:p>
            <a:r>
              <a:rPr lang="en-US" sz="2400" dirty="0"/>
              <a:t>If the HLR becomes a Supplemental, foreign claims are then sent back to their respective ROs for action</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sng" strike="noStrike" kern="1200" cap="none" spc="0" normalizeH="0" baseline="0" noProof="0" dirty="0">
                <a:ln>
                  <a:noFill/>
                </a:ln>
                <a:solidFill>
                  <a:prstClr val="black"/>
                </a:solidFill>
                <a:effectLst/>
                <a:uLnTx/>
                <a:uFillTx/>
                <a:latin typeface="Calibri" panose="020F0502020204030204"/>
                <a:ea typeface="+mn-ea"/>
                <a:cs typeface="+mn-cs"/>
                <a:hlinkClick r:id="rId2"/>
              </a:rPr>
              <a:t>Reference:  Locations of DROCs</a:t>
            </a:r>
            <a:r>
              <a:rPr kumimoji="0" lang="en-US" sz="2400" b="1" i="0" u="sng"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endParaRPr lang="en-US" dirty="0"/>
          </a:p>
        </p:txBody>
      </p:sp>
      <p:sp>
        <p:nvSpPr>
          <p:cNvPr id="4" name="Slide Number Placeholder 3">
            <a:extLst>
              <a:ext uri="{FF2B5EF4-FFF2-40B4-BE49-F238E27FC236}">
                <a16:creationId xmlns:a16="http://schemas.microsoft.com/office/drawing/2014/main" id="{F0FAF5EE-DB52-495C-B9D5-BDF3CFB56130}"/>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394038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
            <a:ext cx="9065941" cy="1204331"/>
          </a:xfrm>
        </p:spPr>
        <p:txBody>
          <a:bodyPr>
            <a:normAutofit fontScale="90000"/>
          </a:bodyPr>
          <a:lstStyle/>
          <a:p>
            <a:r>
              <a:rPr lang="en-US" b="1" dirty="0"/>
              <a:t>Regional Office Jurisdictions at the Pension Management Center</a:t>
            </a:r>
          </a:p>
        </p:txBody>
      </p:sp>
      <p:sp>
        <p:nvSpPr>
          <p:cNvPr id="4" name="Slide Number Placeholder 3"/>
          <p:cNvSpPr>
            <a:spLocks noGrp="1"/>
          </p:cNvSpPr>
          <p:nvPr>
            <p:ph type="sldNum" sz="quarter" idx="12"/>
          </p:nvPr>
        </p:nvSpPr>
        <p:spPr/>
        <p:txBody>
          <a:bodyPr/>
          <a:lstStyle/>
          <a:p>
            <a:fld id="{60B18D57-13A5-4968-950D-8FEF41FA4399}" type="slidenum">
              <a:rPr lang="en-US" smtClean="0"/>
              <a:t>9</a:t>
            </a:fld>
            <a:endParaRPr lang="en-US"/>
          </a:p>
        </p:txBody>
      </p:sp>
      <p:sp>
        <p:nvSpPr>
          <p:cNvPr id="6" name="Content Placeholder 1">
            <a:extLst>
              <a:ext uri="{FF2B5EF4-FFF2-40B4-BE49-F238E27FC236}">
                <a16:creationId xmlns:a16="http://schemas.microsoft.com/office/drawing/2014/main" id="{E14ABE92-8F87-417E-964F-BC35016F48A0}"/>
              </a:ext>
            </a:extLst>
          </p:cNvPr>
          <p:cNvSpPr>
            <a:spLocks noGrp="1"/>
          </p:cNvSpPr>
          <p:nvPr>
            <p:ph idx="1"/>
          </p:nvPr>
        </p:nvSpPr>
        <p:spPr>
          <a:xfrm>
            <a:off x="838200" y="1435100"/>
            <a:ext cx="10515600" cy="4351338"/>
          </a:xfrm>
        </p:spPr>
        <p:txBody>
          <a:bodyPr>
            <a:noAutofit/>
          </a:bodyPr>
          <a:lstStyle/>
          <a:p>
            <a:pPr marL="0" indent="0" algn="ctr">
              <a:buNone/>
            </a:pPr>
            <a:r>
              <a:rPr lang="en-US" sz="3200" dirty="0">
                <a:cs typeface="Arial" panose="020B0604020202020204" pitchFamily="34" charset="0"/>
              </a:rPr>
              <a:t>This is a general reference for all Pension Management Center (PMC) claims regardless of location of veteran or claimant:</a:t>
            </a:r>
          </a:p>
          <a:p>
            <a:pPr marL="0" indent="0">
              <a:buNone/>
            </a:pPr>
            <a:endParaRPr lang="en-US" sz="900" dirty="0">
              <a:cs typeface="Arial" panose="020B0604020202020204" pitchFamily="34" charset="0"/>
            </a:endParaRPr>
          </a:p>
          <a:p>
            <a:pPr marL="0" indent="0">
              <a:buNone/>
            </a:pPr>
            <a:r>
              <a:rPr lang="en-US" dirty="0">
                <a:cs typeface="Arial" panose="020B0604020202020204" pitchFamily="34" charset="0"/>
              </a:rPr>
              <a:t>The Veterans Benefits Administration (VBA) consolidated claims involving service connection for cause of death, DIC and Burial to Philadelphia PMC. Remaining PMC workload is processed by Milwaukee and St. Paul PMC.</a:t>
            </a:r>
          </a:p>
          <a:p>
            <a:pPr marL="0" indent="0">
              <a:buNone/>
            </a:pPr>
            <a:endParaRPr lang="en-US" sz="1200" dirty="0">
              <a:cs typeface="Arial" panose="020B0604020202020204" pitchFamily="34" charset="0"/>
            </a:endParaRPr>
          </a:p>
          <a:p>
            <a:pPr marL="0" indent="0">
              <a:buNone/>
            </a:pPr>
            <a:r>
              <a:rPr lang="en-US" u="sng" dirty="0">
                <a:cs typeface="Arial" panose="020B0604020202020204" pitchFamily="34" charset="0"/>
              </a:rPr>
              <a:t>Reference:</a:t>
            </a:r>
            <a:r>
              <a:rPr lang="en-US" dirty="0">
                <a:cs typeface="Arial" panose="020B0604020202020204" pitchFamily="34" charset="0"/>
              </a:rPr>
              <a:t>   </a:t>
            </a:r>
            <a:r>
              <a:rPr lang="en-US" dirty="0">
                <a:cs typeface="Arial" panose="020B0604020202020204" pitchFamily="34" charset="0"/>
                <a:hlinkClick r:id="rId2"/>
              </a:rPr>
              <a:t>Purpose of Pension Management Centers</a:t>
            </a:r>
            <a:endParaRPr lang="en-US" dirty="0">
              <a:cs typeface="Arial" panose="020B0604020202020204" pitchFamily="34" charset="0"/>
            </a:endParaRPr>
          </a:p>
          <a:p>
            <a:pPr marL="0" indent="0">
              <a:buNone/>
            </a:pPr>
            <a:endParaRPr lang="en-US" sz="1600" dirty="0">
              <a:cs typeface="Arial" panose="020B0604020202020204" pitchFamily="34" charset="0"/>
            </a:endParaRPr>
          </a:p>
          <a:p>
            <a:pPr marL="0" indent="0">
              <a:buNone/>
            </a:pPr>
            <a:r>
              <a:rPr lang="en-US" dirty="0">
                <a:cs typeface="Arial" panose="020B0604020202020204" pitchFamily="34" charset="0"/>
              </a:rPr>
              <a:t>Change date: December 1, 2021</a:t>
            </a:r>
          </a:p>
          <a:p>
            <a:pPr marL="0" indent="0">
              <a:buNone/>
            </a:pPr>
            <a:endParaRPr lang="en-US" dirty="0"/>
          </a:p>
        </p:txBody>
      </p:sp>
    </p:spTree>
    <p:extLst>
      <p:ext uri="{BB962C8B-B14F-4D97-AF65-F5344CB8AC3E}">
        <p14:creationId xmlns:p14="http://schemas.microsoft.com/office/powerpoint/2010/main" val="183021685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1635</TotalTime>
  <Words>2066</Words>
  <Application>Microsoft Office PowerPoint</Application>
  <PresentationFormat>Widescreen</PresentationFormat>
  <Paragraphs>239</Paragraphs>
  <Slides>32</Slides>
  <Notes>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32</vt:i4>
      </vt:variant>
    </vt:vector>
  </HeadingPairs>
  <TitlesOfParts>
    <vt:vector size="40" baseType="lpstr">
      <vt:lpstr>Arial</vt:lpstr>
      <vt:lpstr>Calibri</vt:lpstr>
      <vt:lpstr>Calibri Light</vt:lpstr>
      <vt:lpstr>Helvetica Neue</vt:lpstr>
      <vt:lpstr>Times New Roman</vt:lpstr>
      <vt:lpstr>Custom Design</vt:lpstr>
      <vt:lpstr>Office Theme</vt:lpstr>
      <vt:lpstr>1_Custom Design</vt:lpstr>
      <vt:lpstr>PowerPoint Presentation</vt:lpstr>
      <vt:lpstr>Objectives </vt:lpstr>
      <vt:lpstr>PowerPoint Presentation</vt:lpstr>
      <vt:lpstr>What is a foreign claim?</vt:lpstr>
      <vt:lpstr>Regional Office Jurisdictions for  Service-Connected Claims</vt:lpstr>
      <vt:lpstr>Regional Office Jurisdictions for Service-Connected Claims</vt:lpstr>
      <vt:lpstr>Regional Office Jurisdictions for Service-Connected Higher-Level Reviews</vt:lpstr>
      <vt:lpstr>Regional Office Jurisdictions for Service-Connected Higher-Level Reviews </vt:lpstr>
      <vt:lpstr>Regional Office Jurisdictions at the Pension Management Center</vt:lpstr>
      <vt:lpstr>Regional Office Jurisdictions at the Pension Management Center</vt:lpstr>
      <vt:lpstr>Preparing the Claim</vt:lpstr>
      <vt:lpstr>Preparing the Claim – Adding Dependents </vt:lpstr>
      <vt:lpstr>Exams Overseas</vt:lpstr>
      <vt:lpstr>Veteran Evaluation Services Contract Countries </vt:lpstr>
      <vt:lpstr>Veteran Evaluation Services Contract Country Numbers</vt:lpstr>
      <vt:lpstr>Exams Overseas</vt:lpstr>
      <vt:lpstr>Exams Overseas</vt:lpstr>
      <vt:lpstr>Exams Overseas</vt:lpstr>
      <vt:lpstr>Exams Overseas</vt:lpstr>
      <vt:lpstr>Foreign Medical Program</vt:lpstr>
      <vt:lpstr>Foreign Medical Program</vt:lpstr>
      <vt:lpstr>Foreign Medical Program</vt:lpstr>
      <vt:lpstr>Foreign Medical Program</vt:lpstr>
      <vt:lpstr>Foreign Medical Program</vt:lpstr>
      <vt:lpstr>Foreign Medical Program</vt:lpstr>
      <vt:lpstr>Foreign Medical Program VA Form 10-7959f-1</vt:lpstr>
      <vt:lpstr>Foreign Medical Program VA Form 10-7959f-1</vt:lpstr>
      <vt:lpstr>Fact Sheet</vt:lpstr>
      <vt:lpstr>PowerPoint Presentation</vt:lpstr>
      <vt:lpstr>PowerPoint Presentation</vt:lpstr>
      <vt:lpstr>Scenario 1</vt:lpstr>
      <vt:lpstr>Scenario 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160</cp:revision>
  <dcterms:created xsi:type="dcterms:W3CDTF">2018-09-13T15:53:27Z</dcterms:created>
  <dcterms:modified xsi:type="dcterms:W3CDTF">2022-04-28T13:14:56Z</dcterms:modified>
</cp:coreProperties>
</file>