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7" r:id="rId2"/>
    <p:sldMasterId id="2147483759" r:id="rId3"/>
  </p:sldMasterIdLst>
  <p:notesMasterIdLst>
    <p:notesMasterId r:id="rId40"/>
  </p:notesMasterIdLst>
  <p:handoutMasterIdLst>
    <p:handoutMasterId r:id="rId41"/>
  </p:handoutMasterIdLst>
  <p:sldIdLst>
    <p:sldId id="318" r:id="rId4"/>
    <p:sldId id="267" r:id="rId5"/>
    <p:sldId id="314" r:id="rId6"/>
    <p:sldId id="315" r:id="rId7"/>
    <p:sldId id="316" r:id="rId8"/>
    <p:sldId id="319" r:id="rId9"/>
    <p:sldId id="290" r:id="rId10"/>
    <p:sldId id="269" r:id="rId11"/>
    <p:sldId id="306" r:id="rId12"/>
    <p:sldId id="291" r:id="rId13"/>
    <p:sldId id="308" r:id="rId14"/>
    <p:sldId id="270" r:id="rId15"/>
    <p:sldId id="294" r:id="rId16"/>
    <p:sldId id="292" r:id="rId17"/>
    <p:sldId id="293" r:id="rId18"/>
    <p:sldId id="321" r:id="rId19"/>
    <p:sldId id="296" r:id="rId20"/>
    <p:sldId id="295" r:id="rId21"/>
    <p:sldId id="304" r:id="rId22"/>
    <p:sldId id="305" r:id="rId23"/>
    <p:sldId id="312" r:id="rId24"/>
    <p:sldId id="297" r:id="rId25"/>
    <p:sldId id="298" r:id="rId26"/>
    <p:sldId id="307" r:id="rId27"/>
    <p:sldId id="309" r:id="rId28"/>
    <p:sldId id="303" r:id="rId29"/>
    <p:sldId id="310" r:id="rId30"/>
    <p:sldId id="300" r:id="rId31"/>
    <p:sldId id="320" r:id="rId32"/>
    <p:sldId id="322" r:id="rId33"/>
    <p:sldId id="323" r:id="rId34"/>
    <p:sldId id="324" r:id="rId35"/>
    <p:sldId id="301" r:id="rId36"/>
    <p:sldId id="311" r:id="rId37"/>
    <p:sldId id="302" r:id="rId38"/>
    <p:sldId id="313" r:id="rId39"/>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38" autoAdjust="0"/>
  </p:normalViewPr>
  <p:slideViewPr>
    <p:cSldViewPr snapToGrid="0">
      <p:cViewPr varScale="1">
        <p:scale>
          <a:sx n="59" d="100"/>
          <a:sy n="59" d="100"/>
        </p:scale>
        <p:origin x="89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sz="1600" dirty="0">
                <a:latin typeface="Times New Roman" panose="02020603050405020304" pitchFamily="18" charset="0"/>
                <a:cs typeface="Times New Roman" panose="02020603050405020304" pitchFamily="18" charset="0"/>
              </a:rPr>
              <a:t>Decision Making Scenarios</a:t>
            </a:r>
          </a:p>
        </p:txBody>
      </p:sp>
      <p:sp>
        <p:nvSpPr>
          <p:cNvPr id="3" name="Slide Number Placeholder 2"/>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DCFC290-405F-4A15-92BE-4940500175E7}" type="slidenum">
              <a:rPr lang="en-US" sz="1800">
                <a:latin typeface="Times New Roman" panose="02020603050405020304" pitchFamily="18" charset="0"/>
                <a:cs typeface="Times New Roman" panose="02020603050405020304" pitchFamily="18" charset="0"/>
              </a:rPr>
              <a:t>‹#›</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683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BF66149-AFC0-4C8A-B5D5-0F0AEBA6BFC2}" type="datetimeFigureOut">
              <a:rPr lang="en-US" smtClean="0"/>
              <a:t>6/8/2020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F43AE06-EB8D-4A4F-BFF9-2E571E394111}" type="slidenum">
              <a:rPr lang="en-US" smtClean="0"/>
              <a:t>‹#›</a:t>
            </a:fld>
            <a:endParaRPr lang="en-US" dirty="0"/>
          </a:p>
        </p:txBody>
      </p:sp>
    </p:spTree>
    <p:extLst>
      <p:ext uri="{BB962C8B-B14F-4D97-AF65-F5344CB8AC3E}">
        <p14:creationId xmlns:p14="http://schemas.microsoft.com/office/powerpoint/2010/main" val="48613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3</a:t>
            </a:fld>
            <a:endParaRPr lang="en-US" dirty="0"/>
          </a:p>
        </p:txBody>
      </p:sp>
    </p:spTree>
    <p:extLst>
      <p:ext uri="{BB962C8B-B14F-4D97-AF65-F5344CB8AC3E}">
        <p14:creationId xmlns:p14="http://schemas.microsoft.com/office/powerpoint/2010/main" val="251920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Use reliable sources VA.gov instead</a:t>
            </a:r>
            <a:r>
              <a:rPr lang="en-US" baseline="0" dirty="0" smtClean="0"/>
              <a:t> of</a:t>
            </a:r>
            <a:r>
              <a:rPr lang="en-US" dirty="0" smtClean="0"/>
              <a:t> Lawyer websites</a:t>
            </a:r>
          </a:p>
          <a:p>
            <a:r>
              <a:rPr lang="en-US" dirty="0" smtClean="0"/>
              <a:t>Don’t talk about BDD to Viet Nam Vets, not relevant</a:t>
            </a:r>
          </a:p>
          <a:p>
            <a:r>
              <a:rPr lang="en-US" dirty="0" smtClean="0"/>
              <a:t>Try to think of questions that may be asked, Answer</a:t>
            </a:r>
            <a:r>
              <a:rPr lang="en-US" baseline="0" dirty="0" smtClean="0"/>
              <a:t> them in the brief if possible</a:t>
            </a:r>
            <a:endParaRPr lang="en-US" dirty="0" smtClean="0"/>
          </a:p>
        </p:txBody>
      </p:sp>
      <p:sp>
        <p:nvSpPr>
          <p:cNvPr id="4" name="Slide Number Placeholder 3"/>
          <p:cNvSpPr>
            <a:spLocks noGrp="1"/>
          </p:cNvSpPr>
          <p:nvPr>
            <p:ph type="sldNum" sz="quarter" idx="10"/>
          </p:nvPr>
        </p:nvSpPr>
        <p:spPr/>
        <p:txBody>
          <a:bodyPr/>
          <a:lstStyle/>
          <a:p>
            <a:fld id="{7F43AE06-EB8D-4A4F-BFF9-2E571E394111}" type="slidenum">
              <a:rPr lang="en-US" smtClean="0"/>
              <a:t>13</a:t>
            </a:fld>
            <a:endParaRPr lang="en-US" dirty="0"/>
          </a:p>
        </p:txBody>
      </p:sp>
    </p:spTree>
    <p:extLst>
      <p:ext uri="{BB962C8B-B14F-4D97-AF65-F5344CB8AC3E}">
        <p14:creationId xmlns:p14="http://schemas.microsoft.com/office/powerpoint/2010/main" val="132351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15</a:t>
            </a:fld>
            <a:endParaRPr lang="en-US" dirty="0"/>
          </a:p>
        </p:txBody>
      </p:sp>
    </p:spTree>
    <p:extLst>
      <p:ext uri="{BB962C8B-B14F-4D97-AF65-F5344CB8AC3E}">
        <p14:creationId xmlns:p14="http://schemas.microsoft.com/office/powerpoint/2010/main" val="149945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16</a:t>
            </a:fld>
            <a:endParaRPr lang="en-US" dirty="0"/>
          </a:p>
        </p:txBody>
      </p:sp>
    </p:spTree>
    <p:extLst>
      <p:ext uri="{BB962C8B-B14F-4D97-AF65-F5344CB8AC3E}">
        <p14:creationId xmlns:p14="http://schemas.microsoft.com/office/powerpoint/2010/main" val="112128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Like a good video/meme</a:t>
            </a:r>
            <a:r>
              <a:rPr lang="en-US" baseline="0" dirty="0" smtClean="0"/>
              <a:t> on the internet, if you like it, you share it.</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17</a:t>
            </a:fld>
            <a:endParaRPr lang="en-US" dirty="0"/>
          </a:p>
        </p:txBody>
      </p:sp>
    </p:spTree>
    <p:extLst>
      <p:ext uri="{BB962C8B-B14F-4D97-AF65-F5344CB8AC3E}">
        <p14:creationId xmlns:p14="http://schemas.microsoft.com/office/powerpoint/2010/main" val="189347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Use the information from Who,</a:t>
            </a:r>
            <a:r>
              <a:rPr lang="en-US" baseline="0" dirty="0" smtClean="0"/>
              <a:t> What, When and Where to figure out how you will present etc.</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18</a:t>
            </a:fld>
            <a:endParaRPr lang="en-US" dirty="0"/>
          </a:p>
        </p:txBody>
      </p:sp>
    </p:spTree>
    <p:extLst>
      <p:ext uri="{BB962C8B-B14F-4D97-AF65-F5344CB8AC3E}">
        <p14:creationId xmlns:p14="http://schemas.microsoft.com/office/powerpoint/2010/main" val="404180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Platform options to consider: Max</a:t>
            </a:r>
            <a:r>
              <a:rPr lang="en-US" baseline="0" dirty="0" smtClean="0"/>
              <a:t> number of participants, length of sessions, host controls and audience interactions</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19</a:t>
            </a:fld>
            <a:endParaRPr lang="en-US" dirty="0"/>
          </a:p>
        </p:txBody>
      </p:sp>
    </p:spTree>
    <p:extLst>
      <p:ext uri="{BB962C8B-B14F-4D97-AF65-F5344CB8AC3E}">
        <p14:creationId xmlns:p14="http://schemas.microsoft.com/office/powerpoint/2010/main" val="168221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20</a:t>
            </a:fld>
            <a:endParaRPr lang="en-US" dirty="0"/>
          </a:p>
        </p:txBody>
      </p:sp>
    </p:spTree>
    <p:extLst>
      <p:ext uri="{BB962C8B-B14F-4D97-AF65-F5344CB8AC3E}">
        <p14:creationId xmlns:p14="http://schemas.microsoft.com/office/powerpoint/2010/main" val="87732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21</a:t>
            </a:fld>
            <a:endParaRPr lang="en-US" dirty="0"/>
          </a:p>
        </p:txBody>
      </p:sp>
    </p:spTree>
    <p:extLst>
      <p:ext uri="{BB962C8B-B14F-4D97-AF65-F5344CB8AC3E}">
        <p14:creationId xmlns:p14="http://schemas.microsoft.com/office/powerpoint/2010/main" val="2665825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Ask the audience</a:t>
            </a:r>
            <a:r>
              <a:rPr lang="en-US" baseline="0" dirty="0" smtClean="0"/>
              <a:t> to give a thumbs up on their screen if they can hear you…pulse check</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22</a:t>
            </a:fld>
            <a:endParaRPr lang="en-US" dirty="0"/>
          </a:p>
        </p:txBody>
      </p:sp>
    </p:spTree>
    <p:extLst>
      <p:ext uri="{BB962C8B-B14F-4D97-AF65-F5344CB8AC3E}">
        <p14:creationId xmlns:p14="http://schemas.microsoft.com/office/powerpoint/2010/main" val="298742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Fear of public speaking can be caused just by mentioning the</a:t>
            </a:r>
            <a:r>
              <a:rPr lang="en-US" baseline="0" dirty="0" smtClean="0"/>
              <a:t> act to some people. </a:t>
            </a:r>
            <a:r>
              <a:rPr lang="en-US" dirty="0" smtClean="0"/>
              <a:t>The best way to relieve anxiety</a:t>
            </a:r>
            <a:r>
              <a:rPr lang="en-US" baseline="0" dirty="0" smtClean="0"/>
              <a:t> is to prepare and practice. If you’ve prepared and practiced, there’s less fear involved because you’ve done all that you can to ensure success.</a:t>
            </a:r>
          </a:p>
          <a:p>
            <a:endParaRPr lang="en-US" baseline="0" dirty="0" smtClean="0"/>
          </a:p>
          <a:p>
            <a:r>
              <a:rPr lang="en-US" baseline="0" dirty="0" smtClean="0"/>
              <a:t>Even if they don’t like your presentation, that doesn’t mean they don’t like you. No one wants to see you fail.</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23</a:t>
            </a:fld>
            <a:endParaRPr lang="en-US" dirty="0"/>
          </a:p>
        </p:txBody>
      </p:sp>
    </p:spTree>
    <p:extLst>
      <p:ext uri="{BB962C8B-B14F-4D97-AF65-F5344CB8AC3E}">
        <p14:creationId xmlns:p14="http://schemas.microsoft.com/office/powerpoint/2010/main" val="391380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4</a:t>
            </a:fld>
            <a:endParaRPr lang="en-US" dirty="0"/>
          </a:p>
        </p:txBody>
      </p:sp>
    </p:spTree>
    <p:extLst>
      <p:ext uri="{BB962C8B-B14F-4D97-AF65-F5344CB8AC3E}">
        <p14:creationId xmlns:p14="http://schemas.microsoft.com/office/powerpoint/2010/main" val="4014601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Another test? Let’s see what your</a:t>
            </a:r>
            <a:r>
              <a:rPr lang="en-US" baseline="0" dirty="0" smtClean="0"/>
              <a:t> comfort level is. Please place an arrow in the colored box under the level that best describes your comfort level with briefs, public speaking, and outreach. </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24</a:t>
            </a:fld>
            <a:endParaRPr lang="en-US" dirty="0"/>
          </a:p>
        </p:txBody>
      </p:sp>
    </p:spTree>
    <p:extLst>
      <p:ext uri="{BB962C8B-B14F-4D97-AF65-F5344CB8AC3E}">
        <p14:creationId xmlns:p14="http://schemas.microsoft.com/office/powerpoint/2010/main" val="166792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It’s like walking around the</a:t>
            </a:r>
            <a:r>
              <a:rPr lang="en-US" baseline="0" dirty="0" smtClean="0"/>
              <a:t> room with everyone staring at you the whole time or being a news anchor.  It’s like a news show in a way, there are a lot of people involved behind the scenes but you’re the host. Find different ways to keep or draw attention to key points. Explain the system and how to use prior to the session and arrive early to ensure all functions are working properly.</a:t>
            </a:r>
          </a:p>
          <a:p>
            <a:endParaRPr lang="en-US" baseline="0" dirty="0" smtClean="0"/>
          </a:p>
          <a:p>
            <a:r>
              <a:rPr lang="en-US" baseline="0" dirty="0" smtClean="0"/>
              <a:t>Add reassurance that it will be ok, just prepare to…</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25</a:t>
            </a:fld>
            <a:endParaRPr lang="en-US" dirty="0"/>
          </a:p>
        </p:txBody>
      </p:sp>
    </p:spTree>
    <p:extLst>
      <p:ext uri="{BB962C8B-B14F-4D97-AF65-F5344CB8AC3E}">
        <p14:creationId xmlns:p14="http://schemas.microsoft.com/office/powerpoint/2010/main" val="1712351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26</a:t>
            </a:fld>
            <a:endParaRPr lang="en-US" dirty="0"/>
          </a:p>
        </p:txBody>
      </p:sp>
    </p:spTree>
    <p:extLst>
      <p:ext uri="{BB962C8B-B14F-4D97-AF65-F5344CB8AC3E}">
        <p14:creationId xmlns:p14="http://schemas.microsoft.com/office/powerpoint/2010/main" val="2473462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Ask participants to enter at least one character in the chat box if they have suggestions, allow them</a:t>
            </a:r>
            <a:r>
              <a:rPr lang="en-US" baseline="0" dirty="0" smtClean="0"/>
              <a:t> to share with the class.</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27</a:t>
            </a:fld>
            <a:endParaRPr lang="en-US" dirty="0"/>
          </a:p>
        </p:txBody>
      </p:sp>
    </p:spTree>
    <p:extLst>
      <p:ext uri="{BB962C8B-B14F-4D97-AF65-F5344CB8AC3E}">
        <p14:creationId xmlns:p14="http://schemas.microsoft.com/office/powerpoint/2010/main" val="3589649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Where do veterans</a:t>
            </a:r>
            <a:r>
              <a:rPr lang="en-US" baseline="0" dirty="0" smtClean="0"/>
              <a:t> typically get together or hang out?</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28</a:t>
            </a:fld>
            <a:endParaRPr lang="en-US" dirty="0"/>
          </a:p>
        </p:txBody>
      </p:sp>
    </p:spTree>
    <p:extLst>
      <p:ext uri="{BB962C8B-B14F-4D97-AF65-F5344CB8AC3E}">
        <p14:creationId xmlns:p14="http://schemas.microsoft.com/office/powerpoint/2010/main" val="1534515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33</a:t>
            </a:fld>
            <a:endParaRPr lang="en-US" dirty="0"/>
          </a:p>
        </p:txBody>
      </p:sp>
    </p:spTree>
    <p:extLst>
      <p:ext uri="{BB962C8B-B14F-4D97-AF65-F5344CB8AC3E}">
        <p14:creationId xmlns:p14="http://schemas.microsoft.com/office/powerpoint/2010/main" val="214155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Ask participants to enter at least one character in the chat box if they have suggestions, allow them</a:t>
            </a:r>
            <a:r>
              <a:rPr lang="en-US" baseline="0" dirty="0" smtClean="0"/>
              <a:t> to share with the class.</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34</a:t>
            </a:fld>
            <a:endParaRPr lang="en-US" dirty="0"/>
          </a:p>
        </p:txBody>
      </p:sp>
    </p:spTree>
    <p:extLst>
      <p:ext uri="{BB962C8B-B14F-4D97-AF65-F5344CB8AC3E}">
        <p14:creationId xmlns:p14="http://schemas.microsoft.com/office/powerpoint/2010/main" val="932849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35</a:t>
            </a:fld>
            <a:endParaRPr lang="en-US" dirty="0"/>
          </a:p>
        </p:txBody>
      </p:sp>
    </p:spTree>
    <p:extLst>
      <p:ext uri="{BB962C8B-B14F-4D97-AF65-F5344CB8AC3E}">
        <p14:creationId xmlns:p14="http://schemas.microsoft.com/office/powerpoint/2010/main" val="35960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5</a:t>
            </a:fld>
            <a:endParaRPr lang="en-US" dirty="0"/>
          </a:p>
        </p:txBody>
      </p:sp>
    </p:spTree>
    <p:extLst>
      <p:ext uri="{BB962C8B-B14F-4D97-AF65-F5344CB8AC3E}">
        <p14:creationId xmlns:p14="http://schemas.microsoft.com/office/powerpoint/2010/main" val="335727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6</a:t>
            </a:fld>
            <a:endParaRPr lang="en-US" dirty="0"/>
          </a:p>
        </p:txBody>
      </p:sp>
    </p:spTree>
    <p:extLst>
      <p:ext uri="{BB962C8B-B14F-4D97-AF65-F5344CB8AC3E}">
        <p14:creationId xmlns:p14="http://schemas.microsoft.com/office/powerpoint/2010/main" val="385508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 was tasked with creating this class, I had to consider</a:t>
            </a:r>
            <a:r>
              <a:rPr lang="en-US" baseline="0" dirty="0" smtClean="0"/>
              <a:t> how to give a benefits brief, or any brief, make the information easily understood at multiple levels, and teach it to a large audience with a huge variance of experience in this topic. We all come from different backgrounds and have varied abilities. Some love public speaking, some hate it. Some have a little experience or can make it through, some are well qualified to create and teach this class. These are the basics.</a:t>
            </a:r>
            <a:endParaRPr lang="en-US" dirty="0" smtClean="0"/>
          </a:p>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8</a:t>
            </a:fld>
            <a:endParaRPr lang="en-US" dirty="0"/>
          </a:p>
        </p:txBody>
      </p:sp>
    </p:spTree>
    <p:extLst>
      <p:ext uri="{BB962C8B-B14F-4D97-AF65-F5344CB8AC3E}">
        <p14:creationId xmlns:p14="http://schemas.microsoft.com/office/powerpoint/2010/main" val="17683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A test already? Before we begin, let’s see what your</a:t>
            </a:r>
            <a:r>
              <a:rPr lang="en-US" baseline="0" dirty="0" smtClean="0"/>
              <a:t> experience level is. Please place an arrow in the colored box under the level that best describes your experience with briefs, public speaking, and outreach. (Allow some time for response)</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9</a:t>
            </a:fld>
            <a:endParaRPr lang="en-US" dirty="0"/>
          </a:p>
        </p:txBody>
      </p:sp>
    </p:spTree>
    <p:extLst>
      <p:ext uri="{BB962C8B-B14F-4D97-AF65-F5344CB8AC3E}">
        <p14:creationId xmlns:p14="http://schemas.microsoft.com/office/powerpoint/2010/main" val="116132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(Allow some time for response)</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10</a:t>
            </a:fld>
            <a:endParaRPr lang="en-US" dirty="0"/>
          </a:p>
        </p:txBody>
      </p:sp>
    </p:spTree>
    <p:extLst>
      <p:ext uri="{BB962C8B-B14F-4D97-AF65-F5344CB8AC3E}">
        <p14:creationId xmlns:p14="http://schemas.microsoft.com/office/powerpoint/2010/main" val="319005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These are the most basic parts of any decision really. You can remove</a:t>
            </a:r>
            <a:r>
              <a:rPr lang="en-US" baseline="0" dirty="0" smtClean="0"/>
              <a:t> some of them based on the situation but in most cases, you can base almost any decision on the 5Ws and the H. I like check lists, you could generate a checklist and track progress based on this information.</a:t>
            </a:r>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11</a:t>
            </a:fld>
            <a:endParaRPr lang="en-US" dirty="0"/>
          </a:p>
        </p:txBody>
      </p:sp>
    </p:spTree>
    <p:extLst>
      <p:ext uri="{BB962C8B-B14F-4D97-AF65-F5344CB8AC3E}">
        <p14:creationId xmlns:p14="http://schemas.microsoft.com/office/powerpoint/2010/main" val="1834636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If invited to speak,</a:t>
            </a:r>
            <a:r>
              <a:rPr lang="en-US" baseline="0" dirty="0" smtClean="0"/>
              <a:t> you should have a good idea of what the topic is as well.</a:t>
            </a:r>
          </a:p>
          <a:p>
            <a:r>
              <a:rPr lang="en-US" baseline="0" dirty="0" smtClean="0"/>
              <a:t>If organizing your own brief, collect this information from the intended audience prior to the brief if possible.</a:t>
            </a:r>
          </a:p>
          <a:p>
            <a:r>
              <a:rPr lang="en-US" baseline="0" dirty="0" smtClean="0"/>
              <a:t>2 is one, 1 is none, bring back up if possible what if you lose your voice?</a:t>
            </a:r>
          </a:p>
          <a:p>
            <a:r>
              <a:rPr lang="en-US" baseline="0" dirty="0" smtClean="0"/>
              <a:t>Inform or invite Dept Leadership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12</a:t>
            </a:fld>
            <a:endParaRPr lang="en-US" dirty="0"/>
          </a:p>
        </p:txBody>
      </p:sp>
    </p:spTree>
    <p:extLst>
      <p:ext uri="{BB962C8B-B14F-4D97-AF65-F5344CB8AC3E}">
        <p14:creationId xmlns:p14="http://schemas.microsoft.com/office/powerpoint/2010/main" val="321675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697579"/>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328743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58275F71-03D8-4E4B-9D1C-D9F8B6AB7123}" type="datetime1">
              <a:rPr lang="en-US" smtClean="0"/>
              <a:pPr>
                <a:defRPr/>
              </a:pPr>
              <a:t>6/8/2020</a:t>
            </a:fld>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75AD29-2591-4391-8D28-DD298FB87CE4}" type="slidenum">
              <a:rPr lang="en-US" altLang="en-US" smtClean="0"/>
              <a:pPr/>
              <a:t>‹#›</a:t>
            </a:fld>
            <a:endParaRPr lang="en-US" altLang="en-US" dirty="0"/>
          </a:p>
        </p:txBody>
      </p:sp>
    </p:spTree>
    <p:extLst>
      <p:ext uri="{BB962C8B-B14F-4D97-AF65-F5344CB8AC3E}">
        <p14:creationId xmlns:p14="http://schemas.microsoft.com/office/powerpoint/2010/main" val="19623574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550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750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99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67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181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945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018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86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58275F71-03D8-4E4B-9D1C-D9F8B6AB7123}" type="datetime1">
              <a:rPr lang="en-US" smtClean="0"/>
              <a:pPr>
                <a:defRPr/>
              </a:pPr>
              <a:t>6/8/2020</a:t>
            </a:fld>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75AD29-2591-4391-8D28-DD298FB87CE4}" type="slidenum">
              <a:rPr lang="en-US" altLang="en-US" smtClean="0"/>
              <a:pPr/>
              <a:t>‹#›</a:t>
            </a:fld>
            <a:endParaRPr lang="en-US" altLang="en-US" dirty="0"/>
          </a:p>
        </p:txBody>
      </p:sp>
    </p:spTree>
    <p:extLst>
      <p:ext uri="{BB962C8B-B14F-4D97-AF65-F5344CB8AC3E}">
        <p14:creationId xmlns:p14="http://schemas.microsoft.com/office/powerpoint/2010/main" val="34204544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974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405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31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43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F3DE49E5-9D74-4184-8F4A-8461C4BAA875}" type="datetime1">
              <a:rPr lang="en-US" smtClean="0"/>
              <a:pPr>
                <a:defRPr/>
              </a:pPr>
              <a:t>6/8/2020</a:t>
            </a:fld>
            <a:endParaRPr lang="en-US" dirty="0"/>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fld id="{D2883AC6-3BCB-4E2C-97F6-0CA5EF156167}" type="slidenum">
              <a:rPr lang="en-US" altLang="en-US" smtClean="0"/>
              <a:pPr/>
              <a:t>‹#›</a:t>
            </a:fld>
            <a:endParaRPr lang="en-US" altLang="en-US" dirty="0"/>
          </a:p>
        </p:txBody>
      </p:sp>
    </p:spTree>
    <p:extLst>
      <p:ext uri="{BB962C8B-B14F-4D97-AF65-F5344CB8AC3E}">
        <p14:creationId xmlns:p14="http://schemas.microsoft.com/office/powerpoint/2010/main" val="372141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a:defRPr/>
            </a:pPr>
            <a:fld id="{AFC21497-2417-4EBA-B572-3869D70C0B26}" type="datetime1">
              <a:rPr lang="en-US" smtClean="0"/>
              <a:pPr>
                <a:defRPr/>
              </a:pPr>
              <a:t>6/8/2020</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A52124A5-1B9B-4B07-834C-F8730363EEE2}" type="slidenum">
              <a:rPr lang="en-US" altLang="en-US" smtClean="0"/>
              <a:pPr/>
              <a:t>‹#›</a:t>
            </a:fld>
            <a:endParaRPr lang="en-US" altLang="en-US" dirty="0"/>
          </a:p>
        </p:txBody>
      </p:sp>
    </p:spTree>
    <p:extLst>
      <p:ext uri="{BB962C8B-B14F-4D97-AF65-F5344CB8AC3E}">
        <p14:creationId xmlns:p14="http://schemas.microsoft.com/office/powerpoint/2010/main" val="425703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dirty="0"/>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2799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sz="2000"/>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7879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3557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5160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dirty="0"/>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1398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5185615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56"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4455891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57" r:id="rId6"/>
    <p:sldLayoutId id="2147483758"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6/8/2020</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6239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7.jpeg"/><Relationship Id="rId9"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hyperlink" Target="mailto:DFletcher@vfw.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mailto:bhazell@vfw.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701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0361" y="1393236"/>
            <a:ext cx="11909502" cy="4882058"/>
          </a:xfrm>
        </p:spPr>
        <p:txBody>
          <a:bodyPr/>
          <a:lstStyle/>
          <a:p>
            <a:r>
              <a:rPr lang="en-US" sz="4000" dirty="0">
                <a:latin typeface="Times New Roman" panose="02020603050405020304" pitchFamily="18" charset="0"/>
                <a:cs typeface="Times New Roman" panose="02020603050405020304" pitchFamily="18" charset="0"/>
              </a:rPr>
              <a:t>When preparing for a brief or outreach event, what are some of the questions you would ask to prepare?</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Please use the chat feature to enter your answers. </a:t>
            </a:r>
          </a:p>
        </p:txBody>
      </p:sp>
      <p:sp>
        <p:nvSpPr>
          <p:cNvPr id="4" name="Slide Number Placeholder 3"/>
          <p:cNvSpPr>
            <a:spLocks noGrp="1"/>
          </p:cNvSpPr>
          <p:nvPr>
            <p:ph type="sldNum" sz="quarter" idx="12"/>
          </p:nvPr>
        </p:nvSpPr>
        <p:spPr/>
        <p:txBody>
          <a:bodyPr/>
          <a:lstStyle/>
          <a:p>
            <a:fld id="{60B18D57-13A5-4968-950D-8FEF41FA4399}" type="slidenum">
              <a:rPr lang="en-US" smtClean="0"/>
              <a:t>10</a:t>
            </a:fld>
            <a:endParaRPr lang="en-US" dirty="0"/>
          </a:p>
        </p:txBody>
      </p:sp>
      <p:sp>
        <p:nvSpPr>
          <p:cNvPr id="6" name="Title 5"/>
          <p:cNvSpPr>
            <a:spLocks noGrp="1"/>
          </p:cNvSpPr>
          <p:nvPr>
            <p:ph type="title"/>
          </p:nvPr>
        </p:nvSpPr>
        <p:spPr>
          <a:xfrm>
            <a:off x="1" y="134472"/>
            <a:ext cx="8737602" cy="981732"/>
          </a:xfrm>
        </p:spPr>
        <p:txBody>
          <a:bodyPr/>
          <a:lstStyle/>
          <a:p>
            <a:r>
              <a:rPr lang="en-US" sz="4400" dirty="0">
                <a:latin typeface="Times New Roman" panose="02020603050405020304" pitchFamily="18" charset="0"/>
                <a:cs typeface="Times New Roman" panose="02020603050405020304" pitchFamily="18" charset="0"/>
              </a:rPr>
              <a:t>What are your thoughts?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894950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00722" y="1393236"/>
            <a:ext cx="10389219" cy="4882058"/>
          </a:xfrm>
        </p:spPr>
        <p:txBody>
          <a:bodyPr/>
          <a:lstStyle/>
          <a:p>
            <a:r>
              <a:rPr lang="en-US" sz="4000" dirty="0">
                <a:latin typeface="Times New Roman" panose="02020603050405020304" pitchFamily="18" charset="0"/>
                <a:cs typeface="Times New Roman" panose="02020603050405020304" pitchFamily="18" charset="0"/>
              </a:rPr>
              <a:t>Who</a:t>
            </a:r>
          </a:p>
          <a:p>
            <a:r>
              <a:rPr lang="en-US" sz="4000" dirty="0">
                <a:latin typeface="Times New Roman" panose="02020603050405020304" pitchFamily="18" charset="0"/>
                <a:cs typeface="Times New Roman" panose="02020603050405020304" pitchFamily="18" charset="0"/>
              </a:rPr>
              <a:t>What</a:t>
            </a:r>
          </a:p>
          <a:p>
            <a:r>
              <a:rPr lang="en-US" sz="4000" dirty="0">
                <a:latin typeface="Times New Roman" panose="02020603050405020304" pitchFamily="18" charset="0"/>
                <a:cs typeface="Times New Roman" panose="02020603050405020304" pitchFamily="18" charset="0"/>
              </a:rPr>
              <a:t>When</a:t>
            </a:r>
          </a:p>
          <a:p>
            <a:r>
              <a:rPr lang="en-US" sz="4000" dirty="0">
                <a:latin typeface="Times New Roman" panose="02020603050405020304" pitchFamily="18" charset="0"/>
                <a:cs typeface="Times New Roman" panose="02020603050405020304" pitchFamily="18" charset="0"/>
              </a:rPr>
              <a:t>Where</a:t>
            </a:r>
          </a:p>
          <a:p>
            <a:r>
              <a:rPr lang="en-US" sz="4000" dirty="0">
                <a:latin typeface="Times New Roman" panose="02020603050405020304" pitchFamily="18" charset="0"/>
                <a:cs typeface="Times New Roman" panose="02020603050405020304" pitchFamily="18" charset="0"/>
              </a:rPr>
              <a:t>Why</a:t>
            </a:r>
          </a:p>
          <a:p>
            <a:r>
              <a:rPr lang="en-US" sz="4000" dirty="0">
                <a:latin typeface="Times New Roman" panose="02020603050405020304" pitchFamily="18" charset="0"/>
                <a:cs typeface="Times New Roman" panose="02020603050405020304" pitchFamily="18" charset="0"/>
              </a:rPr>
              <a:t>How</a:t>
            </a:r>
          </a:p>
        </p:txBody>
      </p:sp>
      <p:sp>
        <p:nvSpPr>
          <p:cNvPr id="4" name="Slide Number Placeholder 3"/>
          <p:cNvSpPr>
            <a:spLocks noGrp="1"/>
          </p:cNvSpPr>
          <p:nvPr>
            <p:ph type="sldNum" sz="quarter" idx="12"/>
          </p:nvPr>
        </p:nvSpPr>
        <p:spPr/>
        <p:txBody>
          <a:bodyPr/>
          <a:lstStyle/>
          <a:p>
            <a:fld id="{60B18D57-13A5-4968-950D-8FEF41FA4399}" type="slidenum">
              <a:rPr lang="en-US" smtClean="0"/>
              <a:t>11</a:t>
            </a:fld>
            <a:endParaRPr lang="en-US" dirty="0"/>
          </a:p>
        </p:txBody>
      </p:sp>
      <p:sp>
        <p:nvSpPr>
          <p:cNvPr id="6" name="Title 5"/>
          <p:cNvSpPr>
            <a:spLocks noGrp="1"/>
          </p:cNvSpPr>
          <p:nvPr>
            <p:ph type="title"/>
          </p:nvPr>
        </p:nvSpPr>
        <p:spPr>
          <a:xfrm>
            <a:off x="200723" y="134472"/>
            <a:ext cx="8536880" cy="981732"/>
          </a:xfrm>
        </p:spPr>
        <p:txBody>
          <a:bodyPr/>
          <a:lstStyle/>
          <a:p>
            <a:r>
              <a:rPr lang="en-US" sz="4400" dirty="0">
                <a:latin typeface="Times New Roman" panose="02020603050405020304" pitchFamily="18" charset="0"/>
                <a:cs typeface="Times New Roman" panose="02020603050405020304" pitchFamily="18" charset="0"/>
              </a:rPr>
              <a:t>Basics of Any Brief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3807435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12</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Who</a:t>
            </a:r>
          </a:p>
        </p:txBody>
      </p:sp>
      <p:sp>
        <p:nvSpPr>
          <p:cNvPr id="5" name="TextBox 4"/>
          <p:cNvSpPr txBox="1"/>
          <p:nvPr/>
        </p:nvSpPr>
        <p:spPr>
          <a:xfrm>
            <a:off x="144966" y="1474293"/>
            <a:ext cx="11864897" cy="52014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Whether you organize the event yourself, or if you’re invited to speak, you need to know your audience in order to provide relevant information.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Speak to event </a:t>
            </a:r>
            <a:r>
              <a:rPr lang="en-US" sz="3200" dirty="0" smtClean="0">
                <a:latin typeface="Times New Roman" panose="02020603050405020304" pitchFamily="18" charset="0"/>
                <a:cs typeface="Times New Roman" panose="02020603050405020304" pitchFamily="18" charset="0"/>
              </a:rPr>
              <a:t>organizers to get an understanding of the target audience</a:t>
            </a: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Ask for suggested topics during </a:t>
            </a:r>
            <a:r>
              <a:rPr lang="en-US" sz="3200" dirty="0">
                <a:latin typeface="Times New Roman" panose="02020603050405020304" pitchFamily="18" charset="0"/>
                <a:cs typeface="Times New Roman" panose="02020603050405020304" pitchFamily="18" charset="0"/>
              </a:rPr>
              <a:t>sign up if possible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Poll the </a:t>
            </a:r>
            <a:r>
              <a:rPr lang="en-US" sz="3200" dirty="0" smtClean="0">
                <a:latin typeface="Times New Roman" panose="02020603050405020304" pitchFamily="18" charset="0"/>
                <a:cs typeface="Times New Roman" panose="02020603050405020304" pitchFamily="18" charset="0"/>
              </a:rPr>
              <a:t>audience to gain information during the event</a:t>
            </a: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If there is a host or organizer, keep in touch</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Bring backup if </a:t>
            </a:r>
            <a:r>
              <a:rPr lang="en-US" sz="3200" dirty="0" smtClean="0">
                <a:latin typeface="Times New Roman" panose="02020603050405020304" pitchFamily="18" charset="0"/>
                <a:cs typeface="Times New Roman" panose="02020603050405020304" pitchFamily="18" charset="0"/>
              </a:rPr>
              <a:t>possible, things happen. If another Service Officer is available, bring them with you</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725852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13</a:t>
            </a:fld>
            <a:endParaRPr lang="en-US" altLang="en-US" dirty="0"/>
          </a:p>
        </p:txBody>
      </p:sp>
      <p:sp>
        <p:nvSpPr>
          <p:cNvPr id="2" name="TextBox 1"/>
          <p:cNvSpPr txBox="1"/>
          <p:nvPr/>
        </p:nvSpPr>
        <p:spPr>
          <a:xfrm>
            <a:off x="0" y="211970"/>
            <a:ext cx="7387390"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What</a:t>
            </a:r>
          </a:p>
        </p:txBody>
      </p:sp>
      <p:sp>
        <p:nvSpPr>
          <p:cNvPr id="5" name="TextBox 4"/>
          <p:cNvSpPr txBox="1"/>
          <p:nvPr/>
        </p:nvSpPr>
        <p:spPr>
          <a:xfrm>
            <a:off x="163551" y="1222276"/>
            <a:ext cx="11864897" cy="486287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Knowing who you’ll be speaking to will help determine what you will speak about.</a:t>
            </a:r>
          </a:p>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Tailor your brief to your </a:t>
            </a:r>
            <a:r>
              <a:rPr lang="en-US" sz="3400" dirty="0" smtClean="0">
                <a:latin typeface="Times New Roman" panose="02020603050405020304" pitchFamily="18" charset="0"/>
                <a:cs typeface="Times New Roman" panose="02020603050405020304" pitchFamily="18" charset="0"/>
              </a:rPr>
              <a:t>audience, you don’t want to speak about BDD claims to Viet Nam vets, not relevant</a:t>
            </a:r>
            <a:endParaRPr lang="en-US" sz="3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Conduct research and provide the most current and relevant </a:t>
            </a:r>
            <a:r>
              <a:rPr lang="en-US" sz="3400" dirty="0" smtClean="0">
                <a:latin typeface="Times New Roman" panose="02020603050405020304" pitchFamily="18" charset="0"/>
                <a:cs typeface="Times New Roman" panose="02020603050405020304" pitchFamily="18" charset="0"/>
              </a:rPr>
              <a:t>information. </a:t>
            </a:r>
          </a:p>
          <a:p>
            <a:pPr marL="457200" indent="-457200">
              <a:buFont typeface="Arial" panose="020B0604020202020204" pitchFamily="34" charset="0"/>
              <a:buChar char="•"/>
            </a:pPr>
            <a:r>
              <a:rPr lang="en-US" sz="3400" b="1" dirty="0" smtClean="0">
                <a:latin typeface="Times New Roman" panose="02020603050405020304" pitchFamily="18" charset="0"/>
                <a:cs typeface="Times New Roman" panose="02020603050405020304" pitchFamily="18" charset="0"/>
              </a:rPr>
              <a:t>Use official websites like VA.gov, not a lawyer’s website.</a:t>
            </a:r>
            <a:endParaRPr lang="en-US" sz="34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Study your </a:t>
            </a:r>
            <a:r>
              <a:rPr lang="en-US" sz="3400" dirty="0" smtClean="0">
                <a:latin typeface="Times New Roman" panose="02020603050405020304" pitchFamily="18" charset="0"/>
                <a:cs typeface="Times New Roman" panose="02020603050405020304" pitchFamily="18" charset="0"/>
              </a:rPr>
              <a:t>material. </a:t>
            </a:r>
            <a:r>
              <a:rPr lang="en-US" sz="3400" dirty="0">
                <a:latin typeface="Times New Roman" panose="02020603050405020304" pitchFamily="18" charset="0"/>
                <a:cs typeface="Times New Roman" panose="02020603050405020304" pitchFamily="18" charset="0"/>
              </a:rPr>
              <a:t>P</a:t>
            </a:r>
            <a:r>
              <a:rPr lang="en-US" sz="3400" dirty="0" smtClean="0">
                <a:latin typeface="Times New Roman" panose="02020603050405020304" pitchFamily="18" charset="0"/>
                <a:cs typeface="Times New Roman" panose="02020603050405020304" pitchFamily="18" charset="0"/>
              </a:rPr>
              <a:t>reparation </a:t>
            </a:r>
            <a:r>
              <a:rPr lang="en-US" sz="3400" dirty="0">
                <a:latin typeface="Times New Roman" panose="02020603050405020304" pitchFamily="18" charset="0"/>
                <a:cs typeface="Times New Roman" panose="02020603050405020304" pitchFamily="18" charset="0"/>
              </a:rPr>
              <a:t>will </a:t>
            </a:r>
            <a:r>
              <a:rPr lang="en-US" sz="3400" dirty="0" smtClean="0">
                <a:latin typeface="Times New Roman" panose="02020603050405020304" pitchFamily="18" charset="0"/>
                <a:cs typeface="Times New Roman" panose="02020603050405020304" pitchFamily="18" charset="0"/>
              </a:rPr>
              <a:t>help to relieve anxiety</a:t>
            </a:r>
          </a:p>
          <a:p>
            <a:pPr marL="457200" indent="-457200">
              <a:buFont typeface="Arial" panose="020B0604020202020204" pitchFamily="34" charset="0"/>
              <a:buChar char="•"/>
            </a:pPr>
            <a:r>
              <a:rPr lang="en-US" sz="3400" dirty="0" smtClean="0">
                <a:latin typeface="Times New Roman" panose="02020603050405020304" pitchFamily="18" charset="0"/>
                <a:cs typeface="Times New Roman" panose="02020603050405020304" pitchFamily="18" charset="0"/>
              </a:rPr>
              <a:t>Anticipate questions, try to answer them in the brief</a:t>
            </a:r>
            <a:endParaRPr lang="en-US" sz="3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2421708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14</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When and Where</a:t>
            </a:r>
          </a:p>
        </p:txBody>
      </p:sp>
      <p:sp>
        <p:nvSpPr>
          <p:cNvPr id="5" name="TextBox 4"/>
          <p:cNvSpPr txBox="1"/>
          <p:nvPr/>
        </p:nvSpPr>
        <p:spPr>
          <a:xfrm>
            <a:off x="156117" y="1474293"/>
            <a:ext cx="11864898" cy="4524315"/>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This is the </a:t>
            </a:r>
            <a:r>
              <a:rPr lang="en-US" sz="3600" dirty="0">
                <a:latin typeface="Times New Roman" panose="02020603050405020304" pitchFamily="18" charset="0"/>
                <a:cs typeface="Times New Roman" panose="02020603050405020304" pitchFamily="18" charset="0"/>
              </a:rPr>
              <a:t>most important </a:t>
            </a:r>
            <a:r>
              <a:rPr lang="en-US" sz="3600" dirty="0" smtClean="0">
                <a:latin typeface="Times New Roman" panose="02020603050405020304" pitchFamily="18" charset="0"/>
                <a:cs typeface="Times New Roman" panose="02020603050405020304" pitchFamily="18" charset="0"/>
              </a:rPr>
              <a:t>step. </a:t>
            </a:r>
            <a:r>
              <a:rPr lang="en-US" sz="3600" b="1" dirty="0">
                <a:latin typeface="Times New Roman" panose="02020603050405020304" pitchFamily="18" charset="0"/>
                <a:cs typeface="Times New Roman" panose="02020603050405020304" pitchFamily="18" charset="0"/>
              </a:rPr>
              <a:t>M</a:t>
            </a:r>
            <a:r>
              <a:rPr lang="en-US" sz="3600" b="1" dirty="0" smtClean="0">
                <a:latin typeface="Times New Roman" panose="02020603050405020304" pitchFamily="18" charset="0"/>
                <a:cs typeface="Times New Roman" panose="02020603050405020304" pitchFamily="18" charset="0"/>
              </a:rPr>
              <a:t>ake </a:t>
            </a:r>
            <a:r>
              <a:rPr lang="en-US" sz="3600" b="1" dirty="0">
                <a:latin typeface="Times New Roman" panose="02020603050405020304" pitchFamily="18" charset="0"/>
                <a:cs typeface="Times New Roman" panose="02020603050405020304" pitchFamily="18" charset="0"/>
              </a:rPr>
              <a:t>sure you show </a:t>
            </a:r>
            <a:r>
              <a:rPr lang="en-US" sz="3600" b="1" dirty="0" smtClean="0">
                <a:latin typeface="Times New Roman" panose="02020603050405020304" pitchFamily="18" charset="0"/>
                <a:cs typeface="Times New Roman" panose="02020603050405020304" pitchFamily="18" charset="0"/>
              </a:rPr>
              <a:t>up early and prepared.</a:t>
            </a:r>
            <a:endParaRPr lang="en-US" sz="36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Double check your calendar, make sure you’re </a:t>
            </a:r>
            <a:r>
              <a:rPr lang="en-US" sz="3600" dirty="0" smtClean="0">
                <a:latin typeface="Times New Roman" panose="02020603050405020304" pitchFamily="18" charset="0"/>
                <a:cs typeface="Times New Roman" panose="02020603050405020304" pitchFamily="18" charset="0"/>
              </a:rPr>
              <a:t>available</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Confirm </a:t>
            </a:r>
            <a:r>
              <a:rPr lang="en-US" sz="3600" dirty="0">
                <a:latin typeface="Times New Roman" panose="02020603050405020304" pitchFamily="18" charset="0"/>
                <a:cs typeface="Times New Roman" panose="02020603050405020304" pitchFamily="18" charset="0"/>
              </a:rPr>
              <a:t>with the </a:t>
            </a:r>
            <a:r>
              <a:rPr lang="en-US" sz="3600" dirty="0" smtClean="0">
                <a:latin typeface="Times New Roman" panose="02020603050405020304" pitchFamily="18" charset="0"/>
                <a:cs typeface="Times New Roman" panose="02020603050405020304" pitchFamily="18" charset="0"/>
              </a:rPr>
              <a:t>organizer</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of the event</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Confirm with venue if you’re the organizer</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Arrive early, especially if you’ve never been </a:t>
            </a:r>
            <a:r>
              <a:rPr lang="en-US" sz="3600" dirty="0" smtClean="0">
                <a:latin typeface="Times New Roman" panose="02020603050405020304" pitchFamily="18" charset="0"/>
                <a:cs typeface="Times New Roman" panose="02020603050405020304" pitchFamily="18" charset="0"/>
              </a:rPr>
              <a:t>there before</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Conduct pre-checks on all media and equipment </a:t>
            </a:r>
            <a:endParaRPr lang="en-US" sz="36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Get </a:t>
            </a:r>
            <a:r>
              <a:rPr lang="en-US" sz="3600" dirty="0">
                <a:latin typeface="Times New Roman" panose="02020603050405020304" pitchFamily="18" charset="0"/>
                <a:cs typeface="Times New Roman" panose="02020603050405020304" pitchFamily="18" charset="0"/>
              </a:rPr>
              <a:t>a feel for the </a:t>
            </a:r>
            <a:r>
              <a:rPr lang="en-US" sz="3600" dirty="0" smtClean="0">
                <a:latin typeface="Times New Roman" panose="02020603050405020304" pitchFamily="18" charset="0"/>
                <a:cs typeface="Times New Roman" panose="02020603050405020304" pitchFamily="18" charset="0"/>
              </a:rPr>
              <a:t>room</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606892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15</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When and Where (cont.)</a:t>
            </a:r>
          </a:p>
        </p:txBody>
      </p:sp>
      <p:sp>
        <p:nvSpPr>
          <p:cNvPr id="5" name="TextBox 4"/>
          <p:cNvSpPr txBox="1"/>
          <p:nvPr/>
        </p:nvSpPr>
        <p:spPr>
          <a:xfrm>
            <a:off x="133815" y="1474293"/>
            <a:ext cx="11838445" cy="5509200"/>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Practice at the actual location, if possible</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Have a backup plan in case of global pandemics</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Cancel only if necessary and </a:t>
            </a:r>
            <a:r>
              <a:rPr lang="en-US" sz="3600" dirty="0" smtClean="0">
                <a:latin typeface="Times New Roman" panose="02020603050405020304" pitchFamily="18" charset="0"/>
                <a:cs typeface="Times New Roman" panose="02020603050405020304" pitchFamily="18" charset="0"/>
              </a:rPr>
              <a:t>as early as possible </a:t>
            </a:r>
            <a:r>
              <a:rPr lang="en-US" sz="3600" dirty="0">
                <a:latin typeface="Times New Roman" panose="02020603050405020304" pitchFamily="18" charset="0"/>
                <a:cs typeface="Times New Roman" panose="02020603050405020304" pitchFamily="18" charset="0"/>
              </a:rPr>
              <a:t>if unavoidable</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If you’re the organizer, maintain a list of attendees and notify them ASAP if </a:t>
            </a:r>
            <a:r>
              <a:rPr lang="en-US" sz="3600" dirty="0" smtClean="0">
                <a:latin typeface="Times New Roman" panose="02020603050405020304" pitchFamily="18" charset="0"/>
                <a:cs typeface="Times New Roman" panose="02020603050405020304" pitchFamily="18" charset="0"/>
              </a:rPr>
              <a:t>cancelling</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If event is cancelled, utilize additional means to distribute information</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Do they have Wi-Fi/proper equipment?</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20760049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401" y="4161044"/>
            <a:ext cx="3526430" cy="2560432"/>
          </a:xfrm>
          <a:prstGeom prst="rect">
            <a:avLst/>
          </a:prstGeom>
        </p:spPr>
      </p:pic>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16</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Why?</a:t>
            </a:r>
          </a:p>
        </p:txBody>
      </p:sp>
      <p:sp>
        <p:nvSpPr>
          <p:cNvPr id="5" name="TextBox 4"/>
          <p:cNvSpPr txBox="1"/>
          <p:nvPr/>
        </p:nvSpPr>
        <p:spPr>
          <a:xfrm>
            <a:off x="144966" y="1474293"/>
            <a:ext cx="11876049"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Why not? </a:t>
            </a:r>
            <a:r>
              <a:rPr lang="en-US" sz="3600" dirty="0" smtClean="0">
                <a:latin typeface="Times New Roman" panose="02020603050405020304" pitchFamily="18" charset="0"/>
                <a:cs typeface="Times New Roman" panose="02020603050405020304" pitchFamily="18" charset="0"/>
              </a:rPr>
              <a:t>It’s what we do…</a:t>
            </a:r>
          </a:p>
          <a:p>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538" y="2176420"/>
            <a:ext cx="2840545" cy="280503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8868" y="1337192"/>
            <a:ext cx="5358166" cy="357385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1083" y="2176419"/>
            <a:ext cx="4572000" cy="214312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1516" y="3791191"/>
            <a:ext cx="3421254" cy="22808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538" y="4161044"/>
            <a:ext cx="3638509" cy="2560432"/>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2444" y="3731696"/>
            <a:ext cx="1989640" cy="2989780"/>
          </a:xfrm>
          <a:prstGeom prst="rect">
            <a:avLst/>
          </a:prstGeom>
        </p:spPr>
      </p:pic>
    </p:spTree>
    <p:extLst>
      <p:ext uri="{BB962C8B-B14F-4D97-AF65-F5344CB8AC3E}">
        <p14:creationId xmlns:p14="http://schemas.microsoft.com/office/powerpoint/2010/main" val="2670499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17</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Why?</a:t>
            </a:r>
          </a:p>
        </p:txBody>
      </p:sp>
      <p:sp>
        <p:nvSpPr>
          <p:cNvPr id="5" name="TextBox 4"/>
          <p:cNvSpPr txBox="1"/>
          <p:nvPr/>
        </p:nvSpPr>
        <p:spPr>
          <a:xfrm>
            <a:off x="144966" y="1474293"/>
            <a:ext cx="11876049" cy="5078313"/>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Depending </a:t>
            </a:r>
            <a:r>
              <a:rPr lang="en-US" sz="3600" dirty="0">
                <a:latin typeface="Times New Roman" panose="02020603050405020304" pitchFamily="18" charset="0"/>
                <a:cs typeface="Times New Roman" panose="02020603050405020304" pitchFamily="18" charset="0"/>
              </a:rPr>
              <a:t>on the situation, a benefits brief or outreach event could help </a:t>
            </a:r>
            <a:r>
              <a:rPr lang="en-US" sz="3600" dirty="0" smtClean="0">
                <a:latin typeface="Times New Roman" panose="02020603050405020304" pitchFamily="18" charset="0"/>
                <a:cs typeface="Times New Roman" panose="02020603050405020304" pitchFamily="18" charset="0"/>
              </a:rPr>
              <a:t>with:</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Providing </a:t>
            </a:r>
            <a:r>
              <a:rPr lang="en-US" sz="3600" dirty="0">
                <a:latin typeface="Times New Roman" panose="02020603050405020304" pitchFamily="18" charset="0"/>
                <a:cs typeface="Times New Roman" panose="02020603050405020304" pitchFamily="18" charset="0"/>
              </a:rPr>
              <a:t>info to those that need assistance</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Getting </a:t>
            </a:r>
            <a:r>
              <a:rPr lang="en-US" sz="3600" dirty="0">
                <a:latin typeface="Times New Roman" panose="02020603050405020304" pitchFamily="18" charset="0"/>
                <a:cs typeface="Times New Roman" panose="02020603050405020304" pitchFamily="18" charset="0"/>
              </a:rPr>
              <a:t>info to those that weren’t aware of your services</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Building your </a:t>
            </a:r>
            <a:r>
              <a:rPr lang="en-US" sz="3600" dirty="0" smtClean="0">
                <a:latin typeface="Times New Roman" panose="02020603050405020304" pitchFamily="18" charset="0"/>
                <a:cs typeface="Times New Roman" panose="02020603050405020304" pitchFamily="18" charset="0"/>
              </a:rPr>
              <a:t>client base, recruiting/membership</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After a good brief, people will want to work with you or refer people to </a:t>
            </a:r>
            <a:r>
              <a:rPr lang="en-US" sz="3600" dirty="0" smtClean="0">
                <a:latin typeface="Times New Roman" panose="02020603050405020304" pitchFamily="18" charset="0"/>
                <a:cs typeface="Times New Roman" panose="02020603050405020304" pitchFamily="18" charset="0"/>
              </a:rPr>
              <a:t>you</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“The effect you have on others is the most valuable currency there is.” –Jim Carey</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8157505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18</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How </a:t>
            </a:r>
          </a:p>
        </p:txBody>
      </p:sp>
      <p:sp>
        <p:nvSpPr>
          <p:cNvPr id="5" name="TextBox 4"/>
          <p:cNvSpPr txBox="1"/>
          <p:nvPr/>
        </p:nvSpPr>
        <p:spPr>
          <a:xfrm>
            <a:off x="133814" y="1474293"/>
            <a:ext cx="11920653" cy="452431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How will you present your information?</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PowerPoint/media</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Handouts/Flyers</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Business cards</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5W’s will determine topics, how much time to spend on each topic, and </a:t>
            </a:r>
            <a:r>
              <a:rPr lang="en-US" sz="3600" dirty="0" smtClean="0">
                <a:latin typeface="Times New Roman" panose="02020603050405020304" pitchFamily="18" charset="0"/>
                <a:cs typeface="Times New Roman" panose="02020603050405020304" pitchFamily="18" charset="0"/>
              </a:rPr>
              <a:t>the total time required</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Pop up tents, VFW materials</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Virtual </a:t>
            </a:r>
            <a:r>
              <a:rPr lang="en-US" sz="3600" dirty="0" smtClean="0">
                <a:latin typeface="Times New Roman" panose="02020603050405020304" pitchFamily="18" charset="0"/>
                <a:cs typeface="Times New Roman" panose="02020603050405020304" pitchFamily="18" charset="0"/>
              </a:rPr>
              <a:t>Briefs</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8370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19</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Virtual Briefs </a:t>
            </a:r>
          </a:p>
        </p:txBody>
      </p:sp>
      <p:sp>
        <p:nvSpPr>
          <p:cNvPr id="5" name="TextBox 4"/>
          <p:cNvSpPr txBox="1"/>
          <p:nvPr/>
        </p:nvSpPr>
        <p:spPr>
          <a:xfrm>
            <a:off x="130097" y="1335386"/>
            <a:ext cx="11931805" cy="5293757"/>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Commonly used in BDD offices</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USO</a:t>
            </a:r>
          </a:p>
          <a:p>
            <a:pPr marL="457200" indent="-457200">
              <a:buFont typeface="Arial" panose="020B0604020202020204" pitchFamily="34" charset="0"/>
              <a:buChar char="•"/>
            </a:pPr>
            <a:r>
              <a:rPr lang="en-US" sz="3400" dirty="0" smtClean="0">
                <a:latin typeface="Times New Roman" panose="02020603050405020304" pitchFamily="18" charset="0"/>
                <a:cs typeface="Times New Roman" panose="02020603050405020304" pitchFamily="18" charset="0"/>
              </a:rPr>
              <a:t>Transition Assistance Program (TAP) briefs</a:t>
            </a:r>
          </a:p>
          <a:p>
            <a:endParaRPr lang="en-US" sz="34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Obviously, we’re attending one as well</a:t>
            </a:r>
          </a:p>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Virtual instruction is much different than in-person classrooms</a:t>
            </a:r>
          </a:p>
          <a:p>
            <a:pPr marL="457200" indent="-457200">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Platforms vary in ability and price</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Virtual presentations usually involve more </a:t>
            </a:r>
            <a:r>
              <a:rPr lang="en-US" sz="3200" dirty="0">
                <a:latin typeface="Times New Roman" panose="02020603050405020304" pitchFamily="18" charset="0"/>
                <a:cs typeface="Times New Roman" panose="02020603050405020304" pitchFamily="18" charset="0"/>
              </a:rPr>
              <a:t>people </a:t>
            </a:r>
            <a:r>
              <a:rPr lang="en-US" sz="3200" dirty="0" smtClean="0">
                <a:latin typeface="Times New Roman" panose="02020603050405020304" pitchFamily="18" charset="0"/>
                <a:cs typeface="Times New Roman" panose="02020603050405020304" pitchFamily="18" charset="0"/>
              </a:rPr>
              <a:t>if </a:t>
            </a:r>
            <a:r>
              <a:rPr lang="en-US" sz="3200" dirty="0">
                <a:latin typeface="Times New Roman" panose="02020603050405020304" pitchFamily="18" charset="0"/>
                <a:cs typeface="Times New Roman" panose="02020603050405020304" pitchFamily="18" charset="0"/>
              </a:rPr>
              <a:t>you’re the host</a:t>
            </a:r>
          </a:p>
          <a:p>
            <a:pPr marL="914400" lvl="1"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Facilitators are very helpful to assist with tech issues for the participants and answering questions </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8945" y="1381959"/>
            <a:ext cx="3499626" cy="1916045"/>
          </a:xfrm>
          <a:prstGeom prst="rect">
            <a:avLst/>
          </a:prstGeom>
        </p:spPr>
      </p:pic>
    </p:spTree>
    <p:extLst>
      <p:ext uri="{BB962C8B-B14F-4D97-AF65-F5344CB8AC3E}">
        <p14:creationId xmlns:p14="http://schemas.microsoft.com/office/powerpoint/2010/main" val="998679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334" y="2703943"/>
            <a:ext cx="9144000" cy="3309582"/>
          </a:xfrm>
        </p:spPr>
        <p:txBody>
          <a:bodyPr>
            <a:noAutofit/>
          </a:bodyPr>
          <a:lstStyle/>
          <a:p>
            <a:pPr algn="r"/>
            <a:r>
              <a:rPr lang="en-US" sz="3200" b="1" dirty="0">
                <a:latin typeface="Times New Roman" panose="02020603050405020304" pitchFamily="18" charset="0"/>
                <a:cs typeface="Times New Roman" panose="02020603050405020304" pitchFamily="18" charset="0"/>
              </a:rPr>
              <a:t>How to Prepare and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Present a Benefits Brief</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p>
        </p:txBody>
      </p:sp>
      <p:sp>
        <p:nvSpPr>
          <p:cNvPr id="5" name="Subtitle 2"/>
          <p:cNvSpPr txBox="1">
            <a:spLocks/>
          </p:cNvSpPr>
          <p:nvPr/>
        </p:nvSpPr>
        <p:spPr bwMode="auto">
          <a:xfrm>
            <a:off x="2511334" y="4560962"/>
            <a:ext cx="876300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Aft>
                <a:spcPts val="0"/>
              </a:spcAft>
              <a:defRPr/>
            </a:pPr>
            <a:r>
              <a:rPr lang="en-US" altLang="en-US" sz="20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Daniel Fletcher                    </a:t>
            </a:r>
          </a:p>
          <a:p>
            <a:pPr algn="r" fontAlgn="auto">
              <a:spcAft>
                <a:spcPts val="0"/>
              </a:spcAft>
              <a:defRPr/>
            </a:pPr>
            <a:r>
              <a:rPr lang="en-US" altLang="en-US" sz="2800" b="1" dirty="0">
                <a:latin typeface="Times New Roman" panose="02020603050405020304" pitchFamily="18" charset="0"/>
                <a:cs typeface="Times New Roman" panose="02020603050405020304" pitchFamily="18" charset="0"/>
              </a:rPr>
              <a:t>Special Assistant,</a:t>
            </a:r>
          </a:p>
          <a:p>
            <a:pPr algn="r" fontAlgn="auto">
              <a:spcAft>
                <a:spcPts val="0"/>
              </a:spcAft>
              <a:defRPr/>
            </a:pPr>
            <a:r>
              <a:rPr lang="en-US" altLang="en-US" sz="2800" b="1" dirty="0">
                <a:latin typeface="Times New Roman" panose="02020603050405020304" pitchFamily="18" charset="0"/>
                <a:cs typeface="Times New Roman" panose="02020603050405020304" pitchFamily="18" charset="0"/>
              </a:rPr>
              <a:t>Training &amp; Quality Assurance</a:t>
            </a:r>
          </a:p>
          <a:p>
            <a:pPr algn="r" fontAlgn="auto">
              <a:spcAft>
                <a:spcPts val="0"/>
              </a:spcAft>
              <a:defRPr/>
            </a:pPr>
            <a:r>
              <a:rPr lang="en-US" altLang="en-US" sz="2800" b="1" dirty="0">
                <a:latin typeface="Times New Roman" panose="02020603050405020304" pitchFamily="18" charset="0"/>
                <a:cs typeface="Times New Roman" panose="02020603050405020304" pitchFamily="18" charset="0"/>
                <a:hlinkClick r:id="rId2"/>
              </a:rPr>
              <a:t>DFletcher@vfw.org</a:t>
            </a:r>
            <a:r>
              <a:rPr lang="en-US" altLang="en-US" sz="2800" b="1"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510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20</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Virtual Briefs (cont.)</a:t>
            </a:r>
          </a:p>
        </p:txBody>
      </p:sp>
      <p:sp>
        <p:nvSpPr>
          <p:cNvPr id="5" name="TextBox 4"/>
          <p:cNvSpPr txBox="1"/>
          <p:nvPr/>
        </p:nvSpPr>
        <p:spPr>
          <a:xfrm>
            <a:off x="157975" y="1417057"/>
            <a:ext cx="11411173" cy="4893647"/>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Dress the part. It’s easier to play the part if </a:t>
            </a:r>
            <a:r>
              <a:rPr lang="en-US" sz="3200" dirty="0" smtClean="0">
                <a:latin typeface="Times New Roman" panose="02020603050405020304" pitchFamily="18" charset="0"/>
                <a:cs typeface="Times New Roman" panose="02020603050405020304" pitchFamily="18" charset="0"/>
              </a:rPr>
              <a:t>you’re </a:t>
            </a:r>
            <a:r>
              <a:rPr lang="en-US" sz="3200" dirty="0" smtClean="0">
                <a:latin typeface="Times New Roman" panose="02020603050405020304" pitchFamily="18" charset="0"/>
                <a:cs typeface="Times New Roman" panose="02020603050405020304" pitchFamily="18" charset="0"/>
              </a:rPr>
              <a:t>dressed for it. </a:t>
            </a: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If </a:t>
            </a:r>
            <a:r>
              <a:rPr lang="en-US" sz="3200" dirty="0" smtClean="0">
                <a:latin typeface="Times New Roman" panose="02020603050405020304" pitchFamily="18" charset="0"/>
                <a:cs typeface="Times New Roman" panose="02020603050405020304" pitchFamily="18" charset="0"/>
              </a:rPr>
              <a:t>your virtual platform allows background changes, keep it professional, best to choose an organized area in your home or office that’s not distracting and stay away from random pictures as backgrounds</a:t>
            </a:r>
          </a:p>
          <a:p>
            <a:pPr marL="457200" indent="-457200">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Tailor </a:t>
            </a:r>
            <a:r>
              <a:rPr lang="en-US" sz="3200" dirty="0">
                <a:latin typeface="Times New Roman" panose="02020603050405020304" pitchFamily="18" charset="0"/>
                <a:cs typeface="Times New Roman" panose="02020603050405020304" pitchFamily="18" charset="0"/>
              </a:rPr>
              <a:t>your brief to a virtual classroom</a:t>
            </a:r>
          </a:p>
          <a:p>
            <a:pPr marL="457200" indent="-457200">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Consider </a:t>
            </a:r>
            <a:r>
              <a:rPr lang="en-US" sz="3200" dirty="0">
                <a:latin typeface="Times New Roman" panose="02020603050405020304" pitchFamily="18" charset="0"/>
                <a:cs typeface="Times New Roman" panose="02020603050405020304" pitchFamily="18" charset="0"/>
              </a:rPr>
              <a:t>different ways to keep the audience involved</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Ask them to take notes to keep their attention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“Pulse checks</a:t>
            </a:r>
            <a:r>
              <a:rPr lang="en-US" sz="2400" dirty="0" smtClean="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2806157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21</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Consolidation</a:t>
            </a:r>
            <a:endParaRPr lang="en-US" sz="4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9610" y="1339592"/>
            <a:ext cx="11772779" cy="501675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Once you’ve collected information and the 5 Ws, you can consolidate the information into a checklist or timeline to track progress and ensure that deadlines are met.</a:t>
            </a: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Ensure completion of tasks assigned to others</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Reminders for confirmations, follow-ups, etc.</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Don’t forget essential items- Laptop, scanner, signature pad, etc.</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Dress to impress, but dress for the occasion</a:t>
            </a:r>
          </a:p>
          <a:p>
            <a:pPr marL="914400" lvl="1"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Wear VFW branded shirts, hats etc. (If possible)</a:t>
            </a:r>
          </a:p>
          <a:p>
            <a:pPr marL="914400" lvl="1"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Consider your audience, wearing a business suit to a brief with homeless veterans may make you seem unapproachable</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32533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22</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Public Speaking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24000"/>
            <a:ext cx="7620000" cy="3810000"/>
          </a:xfrm>
          <a:prstGeom prst="rect">
            <a:avLst/>
          </a:prstGeom>
        </p:spPr>
      </p:pic>
      <p:sp>
        <p:nvSpPr>
          <p:cNvPr id="5" name="TextBox 4"/>
          <p:cNvSpPr txBox="1"/>
          <p:nvPr/>
        </p:nvSpPr>
        <p:spPr>
          <a:xfrm>
            <a:off x="2739484" y="5419494"/>
            <a:ext cx="666842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Is this thing 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8886196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23</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Public Speaking</a:t>
            </a:r>
          </a:p>
        </p:txBody>
      </p:sp>
      <p:sp>
        <p:nvSpPr>
          <p:cNvPr id="5" name="TextBox 4"/>
          <p:cNvSpPr txBox="1"/>
          <p:nvPr/>
        </p:nvSpPr>
        <p:spPr>
          <a:xfrm>
            <a:off x="118946" y="1197655"/>
            <a:ext cx="11954108" cy="557075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 few public speaking tips:</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Many Americans </a:t>
            </a:r>
            <a:r>
              <a:rPr lang="en-US" sz="3200" dirty="0">
                <a:latin typeface="Times New Roman" panose="02020603050405020304" pitchFamily="18" charset="0"/>
                <a:cs typeface="Times New Roman" panose="02020603050405020304" pitchFamily="18" charset="0"/>
              </a:rPr>
              <a:t>are afraid or very afraid of public speaking</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Mostly due to fear </a:t>
            </a:r>
            <a:r>
              <a:rPr lang="en-US" sz="3200" dirty="0">
                <a:latin typeface="Times New Roman" panose="02020603050405020304" pitchFamily="18" charset="0"/>
                <a:cs typeface="Times New Roman" panose="02020603050405020304" pitchFamily="18" charset="0"/>
              </a:rPr>
              <a:t>of being judged, don’t forget your power to share a </a:t>
            </a:r>
            <a:r>
              <a:rPr lang="en-US" sz="3200" dirty="0" smtClean="0">
                <a:latin typeface="Times New Roman" panose="02020603050405020304" pitchFamily="18" charset="0"/>
                <a:cs typeface="Times New Roman" panose="02020603050405020304" pitchFamily="18" charset="0"/>
              </a:rPr>
              <a:t>message </a:t>
            </a: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Use metaphors, similes, and analogies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Ask rhetorical questions to keep the audience involved</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Prepare</a:t>
            </a:r>
            <a:r>
              <a:rPr lang="en-US" sz="32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Remember, no one wants to see you fail </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If someone dislikes your presentation, that doesn’t mean they don’t like you. </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Some veterans can get a little grumpy</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32200025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B18D57-13A5-4968-950D-8FEF41FA4399}" type="slidenum">
              <a:rPr lang="en-US" smtClean="0"/>
              <a:t>24</a:t>
            </a:fld>
            <a:endParaRPr lang="en-US" dirty="0"/>
          </a:p>
        </p:txBody>
      </p:sp>
      <p:sp>
        <p:nvSpPr>
          <p:cNvPr id="6" name="Title 5"/>
          <p:cNvSpPr>
            <a:spLocks noGrp="1"/>
          </p:cNvSpPr>
          <p:nvPr>
            <p:ph type="title"/>
          </p:nvPr>
        </p:nvSpPr>
        <p:spPr>
          <a:xfrm>
            <a:off x="1" y="134472"/>
            <a:ext cx="8737602" cy="981732"/>
          </a:xfrm>
        </p:spPr>
        <p:txBody>
          <a:bodyPr/>
          <a:lstStyle/>
          <a:p>
            <a:r>
              <a:rPr lang="en-US" sz="4400" dirty="0" smtClean="0"/>
              <a:t>Comfort Check</a:t>
            </a:r>
            <a:endParaRPr lang="en-US" sz="4400" dirty="0"/>
          </a:p>
        </p:txBody>
      </p:sp>
      <p:sp>
        <p:nvSpPr>
          <p:cNvPr id="8" name="TextBox 7"/>
          <p:cNvSpPr txBox="1"/>
          <p:nvPr/>
        </p:nvSpPr>
        <p:spPr>
          <a:xfrm>
            <a:off x="122663" y="1349298"/>
            <a:ext cx="1192065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 is your comfort level with </a:t>
            </a:r>
            <a:r>
              <a:rPr lang="en-US" sz="3600" dirty="0" smtClean="0">
                <a:latin typeface="Times New Roman" panose="02020603050405020304" pitchFamily="18" charset="0"/>
                <a:cs typeface="Times New Roman" panose="02020603050405020304" pitchFamily="18" charset="0"/>
              </a:rPr>
              <a:t>public </a:t>
            </a:r>
            <a:r>
              <a:rPr lang="en-US" sz="3600" dirty="0">
                <a:latin typeface="Times New Roman" panose="02020603050405020304" pitchFamily="18" charset="0"/>
                <a:cs typeface="Times New Roman" panose="02020603050405020304" pitchFamily="18" charset="0"/>
              </a:rPr>
              <a:t>speaking?</a:t>
            </a:r>
          </a:p>
        </p:txBody>
      </p:sp>
      <p:sp>
        <p:nvSpPr>
          <p:cNvPr id="9" name="TextBox 8"/>
          <p:cNvSpPr txBox="1"/>
          <p:nvPr/>
        </p:nvSpPr>
        <p:spPr>
          <a:xfrm>
            <a:off x="3319018" y="2484251"/>
            <a:ext cx="2442554" cy="569387"/>
          </a:xfrm>
          <a:prstGeom prst="rect">
            <a:avLst/>
          </a:prstGeom>
          <a:noFill/>
        </p:spPr>
        <p:txBody>
          <a:bodyPr wrap="square" rtlCol="0">
            <a:spAutoFit/>
          </a:bodyPr>
          <a:lstStyle/>
          <a:p>
            <a:r>
              <a:rPr lang="en-US" sz="3100" b="1" u="sng" dirty="0">
                <a:latin typeface="Times New Roman" panose="02020603050405020304" pitchFamily="18" charset="0"/>
                <a:cs typeface="Times New Roman" panose="02020603050405020304" pitchFamily="18" charset="0"/>
              </a:rPr>
              <a:t>Moderate</a:t>
            </a:r>
          </a:p>
        </p:txBody>
      </p:sp>
      <p:sp>
        <p:nvSpPr>
          <p:cNvPr id="10" name="TextBox 9"/>
          <p:cNvSpPr txBox="1"/>
          <p:nvPr/>
        </p:nvSpPr>
        <p:spPr>
          <a:xfrm>
            <a:off x="620531" y="2490124"/>
            <a:ext cx="2074565"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OH NO!</a:t>
            </a:r>
          </a:p>
        </p:txBody>
      </p:sp>
      <p:sp>
        <p:nvSpPr>
          <p:cNvPr id="11" name="TextBox 10"/>
          <p:cNvSpPr txBox="1"/>
          <p:nvPr/>
        </p:nvSpPr>
        <p:spPr>
          <a:xfrm>
            <a:off x="6385494" y="2515867"/>
            <a:ext cx="2554067"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Average</a:t>
            </a:r>
          </a:p>
        </p:txBody>
      </p:sp>
      <p:sp>
        <p:nvSpPr>
          <p:cNvPr id="13" name="Rectangle 12"/>
          <p:cNvSpPr/>
          <p:nvPr/>
        </p:nvSpPr>
        <p:spPr>
          <a:xfrm>
            <a:off x="595211" y="3744283"/>
            <a:ext cx="1661532" cy="268059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512881" y="3744283"/>
            <a:ext cx="1661532" cy="268059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430550" y="3744283"/>
            <a:ext cx="1661532" cy="268059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348220" y="3744283"/>
            <a:ext cx="1661532" cy="2680590"/>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901952" y="2513396"/>
            <a:ext cx="2554067" cy="584775"/>
          </a:xfrm>
          <a:prstGeom prst="rect">
            <a:avLst/>
          </a:prstGeom>
          <a:noFill/>
        </p:spPr>
        <p:txBody>
          <a:bodyPr wrap="square" rtlCol="0">
            <a:spAutoFit/>
          </a:bodyPr>
          <a:lstStyle/>
          <a:p>
            <a:r>
              <a:rPr lang="en-US" sz="3200" b="1" u="sng" dirty="0" smtClean="0">
                <a:latin typeface="Times New Roman" panose="02020603050405020304" pitchFamily="18" charset="0"/>
                <a:cs typeface="Times New Roman" panose="02020603050405020304" pitchFamily="18" charset="0"/>
              </a:rPr>
              <a:t>No problem</a:t>
            </a:r>
            <a:endParaRPr lang="en-US" sz="3200" b="1" u="sng"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4258460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25</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Public Speaking (cont.)</a:t>
            </a:r>
          </a:p>
        </p:txBody>
      </p:sp>
      <p:sp>
        <p:nvSpPr>
          <p:cNvPr id="5" name="TextBox 4"/>
          <p:cNvSpPr txBox="1"/>
          <p:nvPr/>
        </p:nvSpPr>
        <p:spPr>
          <a:xfrm>
            <a:off x="122663" y="1474293"/>
            <a:ext cx="11887200" cy="507831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Virtual “public speaking” is </a:t>
            </a:r>
            <a:r>
              <a:rPr lang="en-US" sz="3600" dirty="0" smtClean="0">
                <a:latin typeface="Times New Roman" panose="02020603050405020304" pitchFamily="18" charset="0"/>
                <a:cs typeface="Times New Roman" panose="02020603050405020304" pitchFamily="18" charset="0"/>
              </a:rPr>
              <a:t>very </a:t>
            </a:r>
            <a:r>
              <a:rPr lang="en-US" sz="3600" dirty="0">
                <a:latin typeface="Times New Roman" panose="02020603050405020304" pitchFamily="18" charset="0"/>
                <a:cs typeface="Times New Roman" panose="02020603050405020304" pitchFamily="18" charset="0"/>
              </a:rPr>
              <a:t>different:</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It can be much more awkward when everyone is looking right at you from the chest up</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Limits ability to use hand gestures or body language if that’s your </a:t>
            </a:r>
            <a:r>
              <a:rPr lang="en-US" sz="3600" dirty="0" smtClean="0">
                <a:latin typeface="Times New Roman" panose="02020603050405020304" pitchFamily="18" charset="0"/>
                <a:cs typeface="Times New Roman" panose="02020603050405020304" pitchFamily="18" charset="0"/>
              </a:rPr>
              <a:t>style</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It will be ok, just make sure you…</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Prepare</a:t>
            </a:r>
          </a:p>
          <a:p>
            <a:pPr marL="914400" lvl="1"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For the presentation</a:t>
            </a:r>
          </a:p>
          <a:p>
            <a:pPr marL="914400" lvl="1"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For the virtual </a:t>
            </a:r>
            <a:r>
              <a:rPr lang="en-US" sz="3600" dirty="0" smtClean="0">
                <a:latin typeface="Times New Roman" panose="02020603050405020304" pitchFamily="18" charset="0"/>
                <a:cs typeface="Times New Roman" panose="02020603050405020304" pitchFamily="18" charset="0"/>
              </a:rPr>
              <a:t>portion </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5874201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26</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What is Outreach?</a:t>
            </a:r>
            <a:endParaRPr lang="en-US" sz="4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0446" y="1181498"/>
            <a:ext cx="11891554" cy="4278094"/>
          </a:xfrm>
          <a:prstGeom prst="rect">
            <a:avLst/>
          </a:prstGeom>
          <a:noFill/>
        </p:spPr>
        <p:txBody>
          <a:bodyPr wrap="square" rtlCol="0">
            <a:spAutoFit/>
          </a:bodyPr>
          <a:lstStyle/>
          <a:p>
            <a:r>
              <a:rPr lang="en-US" sz="3400" dirty="0" smtClean="0">
                <a:latin typeface="Times New Roman" panose="02020603050405020304" pitchFamily="18" charset="0"/>
                <a:cs typeface="Times New Roman" panose="02020603050405020304" pitchFamily="18" charset="0"/>
              </a:rPr>
              <a:t>Any time you interact with veterans outside the normal office environment.</a:t>
            </a:r>
          </a:p>
          <a:p>
            <a:pPr marL="457200" indent="-457200">
              <a:buFont typeface="Arial" panose="020B0604020202020204" pitchFamily="34" charset="0"/>
              <a:buChar char="•"/>
            </a:pPr>
            <a:r>
              <a:rPr lang="en-US" sz="3400" dirty="0" smtClean="0">
                <a:latin typeface="Times New Roman" panose="02020603050405020304" pitchFamily="18" charset="0"/>
                <a:cs typeface="Times New Roman" panose="02020603050405020304" pitchFamily="18" charset="0"/>
              </a:rPr>
              <a:t>Home visits</a:t>
            </a:r>
          </a:p>
          <a:p>
            <a:pPr marL="457200" indent="-457200">
              <a:buFont typeface="Arial" panose="020B0604020202020204" pitchFamily="34" charset="0"/>
              <a:buChar char="•"/>
            </a:pPr>
            <a:r>
              <a:rPr lang="en-US" sz="3400" dirty="0" smtClean="0">
                <a:latin typeface="Times New Roman" panose="02020603050405020304" pitchFamily="18" charset="0"/>
                <a:cs typeface="Times New Roman" panose="02020603050405020304" pitchFamily="18" charset="0"/>
              </a:rPr>
              <a:t>Hospital visits</a:t>
            </a:r>
          </a:p>
          <a:p>
            <a:pPr marL="457200" indent="-457200">
              <a:buFont typeface="Arial" panose="020B0604020202020204" pitchFamily="34" charset="0"/>
              <a:buChar char="•"/>
            </a:pPr>
            <a:r>
              <a:rPr lang="en-US" sz="3400" dirty="0" smtClean="0">
                <a:latin typeface="Times New Roman" panose="02020603050405020304" pitchFamily="18" charset="0"/>
                <a:cs typeface="Times New Roman" panose="02020603050405020304" pitchFamily="18" charset="0"/>
              </a:rPr>
              <a:t>Various other events</a:t>
            </a:r>
          </a:p>
          <a:p>
            <a:endParaRPr lang="en-US" sz="3400" dirty="0">
              <a:latin typeface="Times New Roman" panose="02020603050405020304" pitchFamily="18" charset="0"/>
              <a:cs typeface="Times New Roman" panose="02020603050405020304" pitchFamily="18" charset="0"/>
            </a:endParaRPr>
          </a:p>
          <a:p>
            <a:r>
              <a:rPr lang="en-US" sz="3400" b="1" dirty="0" smtClean="0">
                <a:latin typeface="Times New Roman" panose="02020603050405020304" pitchFamily="18" charset="0"/>
                <a:cs typeface="Times New Roman" panose="02020603050405020304" pitchFamily="18" charset="0"/>
              </a:rPr>
              <a:t>Before conducting outreach, ensure that you inform your Department </a:t>
            </a:r>
            <a:r>
              <a:rPr lang="en-US" sz="3400" b="1" dirty="0">
                <a:latin typeface="Times New Roman" panose="02020603050405020304" pitchFamily="18" charset="0"/>
                <a:cs typeface="Times New Roman" panose="02020603050405020304" pitchFamily="18" charset="0"/>
              </a:rPr>
              <a:t>L</a:t>
            </a:r>
            <a:r>
              <a:rPr lang="en-US" sz="3400" b="1" dirty="0" smtClean="0">
                <a:latin typeface="Times New Roman" panose="02020603050405020304" pitchFamily="18" charset="0"/>
                <a:cs typeface="Times New Roman" panose="02020603050405020304" pitchFamily="18" charset="0"/>
              </a:rPr>
              <a:t>eadership.</a:t>
            </a:r>
            <a:endParaRPr lang="en-US" sz="3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536819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27</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Types of Outreach</a:t>
            </a:r>
          </a:p>
        </p:txBody>
      </p:sp>
      <p:sp>
        <p:nvSpPr>
          <p:cNvPr id="5" name="TextBox 4"/>
          <p:cNvSpPr txBox="1"/>
          <p:nvPr/>
        </p:nvSpPr>
        <p:spPr>
          <a:xfrm>
            <a:off x="0" y="1181498"/>
            <a:ext cx="12192000" cy="2708434"/>
          </a:xfrm>
          <a:prstGeom prst="rect">
            <a:avLst/>
          </a:prstGeom>
          <a:noFill/>
        </p:spPr>
        <p:txBody>
          <a:bodyPr wrap="square" rtlCol="0">
            <a:spAutoFit/>
          </a:bodyPr>
          <a:lstStyle/>
          <a:p>
            <a:r>
              <a:rPr lang="en-US" sz="3400" dirty="0">
                <a:latin typeface="Times New Roman" panose="02020603050405020304" pitchFamily="18" charset="0"/>
                <a:cs typeface="Times New Roman" panose="02020603050405020304" pitchFamily="18" charset="0"/>
              </a:rPr>
              <a:t>What are some of your ideas that you can share to assist others with their outreach programs</a:t>
            </a:r>
            <a:r>
              <a:rPr lang="en-US" sz="3400" dirty="0" smtClean="0">
                <a:latin typeface="Times New Roman" panose="02020603050405020304" pitchFamily="18" charset="0"/>
                <a:cs typeface="Times New Roman" panose="02020603050405020304" pitchFamily="18" charset="0"/>
              </a:rPr>
              <a:t>?</a:t>
            </a:r>
          </a:p>
          <a:p>
            <a:endParaRPr lang="en-US" sz="3400" dirty="0">
              <a:latin typeface="Times New Roman" panose="02020603050405020304" pitchFamily="18" charset="0"/>
              <a:cs typeface="Times New Roman" panose="02020603050405020304" pitchFamily="18" charset="0"/>
            </a:endParaRPr>
          </a:p>
          <a:p>
            <a:r>
              <a:rPr lang="en-US" sz="3400" dirty="0" smtClean="0">
                <a:latin typeface="Times New Roman" panose="02020603050405020304" pitchFamily="18" charset="0"/>
                <a:cs typeface="Times New Roman" panose="02020603050405020304" pitchFamily="18" charset="0"/>
              </a:rPr>
              <a:t>Enter a question mark (</a:t>
            </a:r>
            <a:r>
              <a:rPr lang="en-US" sz="3400" b="1" dirty="0" smtClean="0">
                <a:latin typeface="Times New Roman" panose="02020603050405020304" pitchFamily="18" charset="0"/>
                <a:cs typeface="Times New Roman" panose="02020603050405020304" pitchFamily="18" charset="0"/>
              </a:rPr>
              <a:t>?</a:t>
            </a:r>
            <a:r>
              <a:rPr lang="en-US" sz="3400" dirty="0" smtClean="0">
                <a:latin typeface="Times New Roman" panose="02020603050405020304" pitchFamily="18" charset="0"/>
                <a:cs typeface="Times New Roman" panose="02020603050405020304" pitchFamily="18" charset="0"/>
              </a:rPr>
              <a:t>) in the chat box to briefly share your ideas and experiences with outreach.</a:t>
            </a:r>
            <a:endParaRPr lang="en-US" sz="3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868354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28</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Types of Outreach</a:t>
            </a:r>
          </a:p>
        </p:txBody>
      </p:sp>
      <p:sp>
        <p:nvSpPr>
          <p:cNvPr id="5" name="TextBox 4"/>
          <p:cNvSpPr txBox="1"/>
          <p:nvPr/>
        </p:nvSpPr>
        <p:spPr>
          <a:xfrm>
            <a:off x="122663" y="1181497"/>
            <a:ext cx="11898352" cy="54476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There are a number of ways to participate in or hold an outreach event. You just need to figure out where to find the veterans</a:t>
            </a:r>
            <a:r>
              <a:rPr lang="en-US" sz="3200" dirty="0" smtClean="0">
                <a:latin typeface="Times New Roman" panose="02020603050405020304" pitchFamily="18" charset="0"/>
                <a:cs typeface="Times New Roman" panose="02020603050405020304" pitchFamily="18" charset="0"/>
              </a:rPr>
              <a:t>. Below are some common ideas</a:t>
            </a: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VFW </a:t>
            </a:r>
            <a:r>
              <a:rPr lang="en-US" sz="2800" dirty="0" smtClean="0">
                <a:latin typeface="Times New Roman" panose="02020603050405020304" pitchFamily="18" charset="0"/>
                <a:cs typeface="Times New Roman" panose="02020603050405020304" pitchFamily="18" charset="0"/>
              </a:rPr>
              <a:t>Posts</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Colleges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Sporting events, major or </a:t>
            </a:r>
            <a:r>
              <a:rPr lang="en-US" sz="2800" dirty="0" smtClean="0">
                <a:latin typeface="Times New Roman" panose="02020603050405020304" pitchFamily="18" charset="0"/>
                <a:cs typeface="Times New Roman" panose="02020603050405020304" pitchFamily="18" charset="0"/>
              </a:rPr>
              <a:t>local</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Community Events</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Other VSO events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State and county fairs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VA </a:t>
            </a:r>
            <a:r>
              <a:rPr lang="en-US" sz="2800" dirty="0" smtClean="0">
                <a:latin typeface="Times New Roman" panose="02020603050405020304" pitchFamily="18" charset="0"/>
                <a:cs typeface="Times New Roman" panose="02020603050405020304" pitchFamily="18" charset="0"/>
              </a:rPr>
              <a:t>hospitals</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Job </a:t>
            </a:r>
            <a:r>
              <a:rPr lang="en-US" sz="2800" dirty="0" smtClean="0">
                <a:latin typeface="Times New Roman" panose="02020603050405020304" pitchFamily="18" charset="0"/>
                <a:cs typeface="Times New Roman" panose="02020603050405020304" pitchFamily="18" charset="0"/>
              </a:rPr>
              <a:t>fairs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Social Media</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3740290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2467" y="1259134"/>
            <a:ext cx="12099533" cy="5462341"/>
          </a:xfrm>
        </p:spPr>
        <p:txBody>
          <a:bodyPr/>
          <a:lstStyle/>
          <a:p>
            <a:r>
              <a:rPr lang="en-US" dirty="0">
                <a:latin typeface="Times New Roman" panose="02020603050405020304" pitchFamily="18" charset="0"/>
                <a:cs typeface="Times New Roman" panose="02020603050405020304" pitchFamily="18" charset="0"/>
              </a:rPr>
              <a:t>Social media is more than a tool for connecting, sharing and learning. It also gives all of us the power to create, collaborate, solve problems and </a:t>
            </a:r>
            <a:r>
              <a:rPr lang="en-US" dirty="0" smtClean="0">
                <a:latin typeface="Times New Roman" panose="02020603050405020304" pitchFamily="18" charset="0"/>
                <a:cs typeface="Times New Roman" panose="02020603050405020304" pitchFamily="18" charset="0"/>
              </a:rPr>
              <a:t>is one of the best ways to </a:t>
            </a:r>
            <a:r>
              <a:rPr lang="en-US" dirty="0">
                <a:latin typeface="Times New Roman" panose="02020603050405020304" pitchFamily="18" charset="0"/>
                <a:cs typeface="Times New Roman" panose="02020603050405020304" pitchFamily="18" charset="0"/>
              </a:rPr>
              <a:t>advertise our services.</a:t>
            </a:r>
          </a:p>
          <a:p>
            <a:r>
              <a:rPr lang="en-US" dirty="0" smtClean="0">
                <a:latin typeface="Times New Roman" panose="02020603050405020304" pitchFamily="18" charset="0"/>
                <a:cs typeface="Times New Roman" panose="02020603050405020304" pitchFamily="18" charset="0"/>
              </a:rPr>
              <a:t>Some of you may even manage a Facebook page or group designed to assist or get information to veterans.</a:t>
            </a:r>
          </a:p>
          <a:p>
            <a:pPr marL="228600" lvl="1">
              <a:spcBef>
                <a:spcPts val="1000"/>
              </a:spcBef>
            </a:pPr>
            <a:r>
              <a:rPr lang="en-US" sz="3200" dirty="0" smtClean="0">
                <a:latin typeface="Times New Roman" panose="02020603050405020304" pitchFamily="18" charset="0"/>
                <a:cs typeface="Times New Roman" panose="02020603050405020304" pitchFamily="18" charset="0"/>
              </a:rPr>
              <a:t>Be very mindful of what you say when representing the VFW on social media. </a:t>
            </a:r>
          </a:p>
          <a:p>
            <a:pPr marL="228600" lvl="1">
              <a:spcBef>
                <a:spcPts val="1000"/>
              </a:spcBef>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b="1" i="1" u="sng" dirty="0" smtClean="0">
                <a:solidFill>
                  <a:srgbClr val="FF0000"/>
                </a:solidFill>
                <a:latin typeface="Times New Roman" panose="02020603050405020304" pitchFamily="18" charset="0"/>
                <a:cs typeface="Times New Roman" panose="02020603050405020304" pitchFamily="18" charset="0"/>
              </a:rPr>
              <a:t>Do not</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identify people in social media posts or note they are working on a claim</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Give facts not opinions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0B18D57-13A5-4968-950D-8FEF41FA4399}" type="slidenum">
              <a:rPr lang="en-US" smtClean="0"/>
              <a:t>29</a:t>
            </a:fld>
            <a:endParaRPr lang="en-US" dirty="0"/>
          </a:p>
        </p:txBody>
      </p:sp>
      <p:sp>
        <p:nvSpPr>
          <p:cNvPr id="6" name="Title 5"/>
          <p:cNvSpPr>
            <a:spLocks noGrp="1"/>
          </p:cNvSpPr>
          <p:nvPr>
            <p:ph type="title"/>
          </p:nvPr>
        </p:nvSpPr>
        <p:spPr>
          <a:xfrm>
            <a:off x="1" y="134472"/>
            <a:ext cx="8737602" cy="981732"/>
          </a:xfrm>
        </p:spPr>
        <p:txBody>
          <a:bodyPr/>
          <a:lstStyle/>
          <a:p>
            <a:r>
              <a:rPr lang="en-US" sz="4400" dirty="0" smtClean="0">
                <a:latin typeface="Times New Roman" panose="02020603050405020304" pitchFamily="18" charset="0"/>
                <a:cs typeface="Times New Roman" panose="02020603050405020304" pitchFamily="18" charset="0"/>
              </a:rPr>
              <a:t>Social Media</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891726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15" y="1393236"/>
            <a:ext cx="12058185" cy="5328240"/>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Before we get started, let’s perform a functions check to ensure everyone can participate and follow along.</a:t>
            </a:r>
          </a:p>
          <a:p>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nsure </a:t>
            </a:r>
            <a:r>
              <a:rPr lang="en-US" dirty="0">
                <a:latin typeface="Times New Roman" panose="02020603050405020304" pitchFamily="18" charset="0"/>
                <a:cs typeface="Times New Roman" panose="02020603050405020304" pitchFamily="18" charset="0"/>
              </a:rPr>
              <a:t>that you’re in a quiet space in your home or </a:t>
            </a:r>
            <a:r>
              <a:rPr lang="en-US" dirty="0" smtClean="0">
                <a:latin typeface="Times New Roman" panose="02020603050405020304" pitchFamily="18" charset="0"/>
                <a:cs typeface="Times New Roman" panose="02020603050405020304" pitchFamily="18" charset="0"/>
              </a:rPr>
              <a:t>office</a:t>
            </a:r>
          </a:p>
          <a:p>
            <a:r>
              <a:rPr lang="en-US" dirty="0" smtClean="0">
                <a:latin typeface="Times New Roman" panose="02020603050405020304" pitchFamily="18" charset="0"/>
                <a:cs typeface="Times New Roman" panose="02020603050405020304" pitchFamily="18" charset="0"/>
              </a:rPr>
              <a:t>Ensure that your computer is charged and/or plugged in.</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Next, please keep your microphone on mute unless you are speaking. To mute or unmute your microphone, click on the microphone icon in the lower, left corner of the screen. Click on the icon to mute or unmute </a:t>
            </a:r>
          </a:p>
          <a:p>
            <a:endParaRPr lang="en-US" sz="12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You can start or stop your video at any time by clicking on the video icon in the lower, left corner of the screen. Click on the icon to start or stop.</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a:t>
            </a:fld>
            <a:endParaRPr lang="en-US" altLang="en-US" dirty="0"/>
          </a:p>
        </p:txBody>
      </p:sp>
      <p:sp>
        <p:nvSpPr>
          <p:cNvPr id="5" name="TextBox 4"/>
          <p:cNvSpPr txBox="1"/>
          <p:nvPr/>
        </p:nvSpPr>
        <p:spPr>
          <a:xfrm>
            <a:off x="267629" y="156117"/>
            <a:ext cx="8073483"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Functions Check</a:t>
            </a:r>
            <a:endParaRPr lang="en-US" sz="4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247" y="4637219"/>
            <a:ext cx="1068117" cy="6267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919" y="6154069"/>
            <a:ext cx="1112771" cy="578713"/>
          </a:xfrm>
          <a:prstGeom prst="rect">
            <a:avLst/>
          </a:prstGeom>
        </p:spPr>
      </p:pic>
      <p:sp>
        <p:nvSpPr>
          <p:cNvPr id="2" name="Rectangle 1"/>
          <p:cNvSpPr/>
          <p:nvPr/>
        </p:nvSpPr>
        <p:spPr>
          <a:xfrm>
            <a:off x="1961247" y="4625912"/>
            <a:ext cx="1068117" cy="613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938919" y="6142763"/>
            <a:ext cx="1112771" cy="578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2959041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2467" y="1259135"/>
            <a:ext cx="12099533" cy="5328240"/>
          </a:xfrm>
        </p:spPr>
        <p:txBody>
          <a:bodyPr/>
          <a:lstStyle/>
          <a:p>
            <a:r>
              <a:rPr lang="en-US" sz="3100" dirty="0">
                <a:latin typeface="Times New Roman" panose="02020603050405020304" pitchFamily="18" charset="0"/>
                <a:cs typeface="Times New Roman" panose="02020603050405020304" pitchFamily="18" charset="0"/>
              </a:rPr>
              <a:t>Always Remember: VFW is one of the largest and most respected veterans’ organizations in the country. T</a:t>
            </a:r>
            <a:r>
              <a:rPr lang="en-US" sz="3100" dirty="0" smtClean="0">
                <a:latin typeface="Times New Roman" panose="02020603050405020304" pitchFamily="18" charset="0"/>
                <a:cs typeface="Times New Roman" panose="02020603050405020304" pitchFamily="18" charset="0"/>
              </a:rPr>
              <a:t>he </a:t>
            </a:r>
            <a:r>
              <a:rPr lang="en-US" sz="3100" dirty="0">
                <a:latin typeface="Times New Roman" panose="02020603050405020304" pitchFamily="18" charset="0"/>
                <a:cs typeface="Times New Roman" panose="02020603050405020304" pitchFamily="18" charset="0"/>
              </a:rPr>
              <a:t>VFW trusts us to serve as its </a:t>
            </a:r>
            <a:r>
              <a:rPr lang="en-US" sz="3100" dirty="0" smtClean="0">
                <a:latin typeface="Times New Roman" panose="02020603050405020304" pitchFamily="18" charset="0"/>
                <a:cs typeface="Times New Roman" panose="02020603050405020304" pitchFamily="18" charset="0"/>
              </a:rPr>
              <a:t>representatives; </a:t>
            </a:r>
            <a:r>
              <a:rPr lang="en-US" sz="3100" dirty="0">
                <a:latin typeface="Times New Roman" panose="02020603050405020304" pitchFamily="18" charset="0"/>
                <a:cs typeface="Times New Roman" panose="02020603050405020304" pitchFamily="18" charset="0"/>
              </a:rPr>
              <a:t>we must </a:t>
            </a:r>
            <a:r>
              <a:rPr lang="en-US" sz="3100" dirty="0" smtClean="0">
                <a:latin typeface="Times New Roman" panose="02020603050405020304" pitchFamily="18" charset="0"/>
                <a:cs typeface="Times New Roman" panose="02020603050405020304" pitchFamily="18" charset="0"/>
              </a:rPr>
              <a:t>always act appropriately. </a:t>
            </a:r>
            <a:endParaRPr lang="en-US" sz="3100" dirty="0">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r>
              <a:rPr lang="en-US" sz="3100" dirty="0" smtClean="0">
                <a:latin typeface="Times New Roman" panose="02020603050405020304" pitchFamily="18" charset="0"/>
                <a:cs typeface="Times New Roman" panose="02020603050405020304" pitchFamily="18" charset="0"/>
              </a:rPr>
              <a:t>Please </a:t>
            </a:r>
            <a:r>
              <a:rPr lang="en-US" sz="3100" dirty="0">
                <a:latin typeface="Times New Roman" panose="02020603050405020304" pitchFamily="18" charset="0"/>
                <a:cs typeface="Times New Roman" panose="02020603050405020304" pitchFamily="18" charset="0"/>
              </a:rPr>
              <a:t>ensure that all outreach events, media pitches, or editorial content </a:t>
            </a:r>
            <a:r>
              <a:rPr lang="en-US" sz="3100" dirty="0" smtClean="0">
                <a:latin typeface="Times New Roman" panose="02020603050405020304" pitchFamily="18" charset="0"/>
                <a:cs typeface="Times New Roman" panose="02020603050405020304" pitchFamily="18" charset="0"/>
              </a:rPr>
              <a:t>are </a:t>
            </a:r>
            <a:r>
              <a:rPr lang="en-US" sz="3100" dirty="0">
                <a:latin typeface="Times New Roman" panose="02020603050405020304" pitchFamily="18" charset="0"/>
                <a:cs typeface="Times New Roman" panose="02020603050405020304" pitchFamily="18" charset="0"/>
              </a:rPr>
              <a:t>run through the appropriate </a:t>
            </a:r>
            <a:r>
              <a:rPr lang="en-US" sz="3100" b="1" dirty="0">
                <a:latin typeface="Times New Roman" panose="02020603050405020304" pitchFamily="18" charset="0"/>
                <a:cs typeface="Times New Roman" panose="02020603050405020304" pitchFamily="18" charset="0"/>
              </a:rPr>
              <a:t>Chain of Command </a:t>
            </a:r>
            <a:r>
              <a:rPr lang="en-US" sz="3100" dirty="0">
                <a:latin typeface="Times New Roman" panose="02020603050405020304" pitchFamily="18" charset="0"/>
                <a:cs typeface="Times New Roman" panose="02020603050405020304" pitchFamily="18" charset="0"/>
              </a:rPr>
              <a:t>before publishing. </a:t>
            </a:r>
            <a:endParaRPr lang="en-US" sz="3100" dirty="0" smtClean="0">
              <a:latin typeface="Times New Roman" panose="02020603050405020304" pitchFamily="18" charset="0"/>
              <a:cs typeface="Times New Roman" panose="02020603050405020304" pitchFamily="18" charset="0"/>
            </a:endParaRPr>
          </a:p>
          <a:p>
            <a:endParaRPr lang="en-US" sz="1000" dirty="0" smtClean="0">
              <a:latin typeface="Times New Roman" panose="02020603050405020304" pitchFamily="18" charset="0"/>
              <a:cs typeface="Times New Roman" panose="02020603050405020304" pitchFamily="18" charset="0"/>
            </a:endParaRPr>
          </a:p>
          <a:p>
            <a:r>
              <a:rPr lang="en-US" sz="3100" dirty="0" smtClean="0">
                <a:latin typeface="Times New Roman" panose="02020603050405020304" pitchFamily="18" charset="0"/>
                <a:cs typeface="Times New Roman" panose="02020603050405020304" pitchFamily="18" charset="0"/>
              </a:rPr>
              <a:t>In </a:t>
            </a:r>
            <a:r>
              <a:rPr lang="en-US" sz="3100" dirty="0">
                <a:latin typeface="Times New Roman" panose="02020603050405020304" pitchFamily="18" charset="0"/>
                <a:cs typeface="Times New Roman" panose="02020603050405020304" pitchFamily="18" charset="0"/>
              </a:rPr>
              <a:t>the age of social media our audience expects more transparency, more </a:t>
            </a:r>
            <a:r>
              <a:rPr lang="en-US" sz="3100" dirty="0" smtClean="0">
                <a:latin typeface="Times New Roman" panose="02020603050405020304" pitchFamily="18" charset="0"/>
                <a:cs typeface="Times New Roman" panose="02020603050405020304" pitchFamily="18" charset="0"/>
              </a:rPr>
              <a:t>clarity, </a:t>
            </a:r>
            <a:r>
              <a:rPr lang="en-US" sz="3100" dirty="0">
                <a:latin typeface="Times New Roman" panose="02020603050405020304" pitchFamily="18" charset="0"/>
                <a:cs typeface="Times New Roman" panose="02020603050405020304" pitchFamily="18" charset="0"/>
              </a:rPr>
              <a:t>and a higher level of accountability. </a:t>
            </a:r>
            <a:endParaRPr lang="en-US" sz="31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3100" dirty="0" smtClean="0">
                <a:latin typeface="Times New Roman" panose="02020603050405020304" pitchFamily="18" charset="0"/>
                <a:cs typeface="Times New Roman" panose="02020603050405020304" pitchFamily="18" charset="0"/>
              </a:rPr>
              <a:t>As </a:t>
            </a:r>
            <a:r>
              <a:rPr lang="en-US" sz="3100" dirty="0">
                <a:latin typeface="Times New Roman" panose="02020603050405020304" pitchFamily="18" charset="0"/>
                <a:cs typeface="Times New Roman" panose="02020603050405020304" pitchFamily="18" charset="0"/>
              </a:rPr>
              <a:t>we’ve said at the beginning of each presentation, everything on the internet lasts forever</a:t>
            </a:r>
            <a:r>
              <a:rPr lang="en-US" sz="3100" dirty="0" smtClean="0">
                <a:latin typeface="Times New Roman" panose="02020603050405020304" pitchFamily="18" charset="0"/>
                <a:cs typeface="Times New Roman" panose="02020603050405020304" pitchFamily="18" charset="0"/>
              </a:rPr>
              <a:t>.</a:t>
            </a:r>
          </a:p>
          <a:p>
            <a:endParaRPr lang="en-US" sz="31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0B18D57-13A5-4968-950D-8FEF41FA4399}" type="slidenum">
              <a:rPr lang="en-US" smtClean="0"/>
              <a:t>30</a:t>
            </a:fld>
            <a:endParaRPr lang="en-US" dirty="0"/>
          </a:p>
        </p:txBody>
      </p:sp>
      <p:sp>
        <p:nvSpPr>
          <p:cNvPr id="6" name="Title 5"/>
          <p:cNvSpPr>
            <a:spLocks noGrp="1"/>
          </p:cNvSpPr>
          <p:nvPr>
            <p:ph type="title"/>
          </p:nvPr>
        </p:nvSpPr>
        <p:spPr>
          <a:xfrm>
            <a:off x="1" y="134472"/>
            <a:ext cx="8737602" cy="981732"/>
          </a:xfrm>
        </p:spPr>
        <p:txBody>
          <a:bodyPr/>
          <a:lstStyle/>
          <a:p>
            <a:r>
              <a:rPr lang="en-US" sz="4400" dirty="0" smtClean="0">
                <a:latin typeface="Times New Roman" panose="02020603050405020304" pitchFamily="18" charset="0"/>
                <a:cs typeface="Times New Roman" panose="02020603050405020304" pitchFamily="18" charset="0"/>
              </a:rPr>
              <a:t>Social Media</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4079345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dn.business2community.com/wp-content/uploads/2012/10/StubHubTw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538" y="1905000"/>
            <a:ext cx="5081673"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467" y="286822"/>
            <a:ext cx="6572082"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What </a:t>
            </a:r>
            <a:r>
              <a:rPr lang="en-US" sz="4400" b="1" dirty="0" smtClean="0">
                <a:latin typeface="Times New Roman" panose="02020603050405020304" pitchFamily="18" charset="0"/>
                <a:cs typeface="Times New Roman" panose="02020603050405020304" pitchFamily="18" charset="0"/>
              </a:rPr>
              <a:t>DON’T</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We Want?</a:t>
            </a:r>
          </a:p>
        </p:txBody>
      </p:sp>
      <p:sp>
        <p:nvSpPr>
          <p:cNvPr id="2" name="Slide Number Placeholder 1"/>
          <p:cNvSpPr>
            <a:spLocks noGrp="1"/>
          </p:cNvSpPr>
          <p:nvPr>
            <p:ph type="sldNum" sz="quarter" idx="12"/>
          </p:nvPr>
        </p:nvSpPr>
        <p:spPr>
          <a:xfrm>
            <a:off x="9397475" y="6318608"/>
            <a:ext cx="2133600" cy="441325"/>
          </a:xfrm>
        </p:spPr>
        <p:txBody>
          <a:bodyPr/>
          <a:lstStyle/>
          <a:p>
            <a:fld id="{FDDE9C07-6F07-4F85-955E-7688B6277B85}" type="slidenum">
              <a:rPr lang="en-US" smtClean="0"/>
              <a:pPr/>
              <a:t>31</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851911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4878" y="1686674"/>
            <a:ext cx="4859398" cy="4271214"/>
          </a:xfrm>
          <a:prstGeom prst="rect">
            <a:avLst/>
          </a:prstGeom>
        </p:spPr>
      </p:pic>
      <p:pic>
        <p:nvPicPr>
          <p:cNvPr id="7" name="Picture 6"/>
          <p:cNvPicPr>
            <a:picLocks noChangeAspect="1"/>
          </p:cNvPicPr>
          <p:nvPr/>
        </p:nvPicPr>
        <p:blipFill>
          <a:blip r:embed="rId3"/>
          <a:stretch>
            <a:fillRect/>
          </a:stretch>
        </p:blipFill>
        <p:spPr>
          <a:xfrm>
            <a:off x="6400799" y="1524001"/>
            <a:ext cx="4345969" cy="4708489"/>
          </a:xfrm>
          <a:prstGeom prst="rect">
            <a:avLst/>
          </a:prstGeom>
        </p:spPr>
      </p:pic>
      <p:sp>
        <p:nvSpPr>
          <p:cNvPr id="2" name="Slide Number Placeholder 1"/>
          <p:cNvSpPr>
            <a:spLocks noGrp="1"/>
          </p:cNvSpPr>
          <p:nvPr>
            <p:ph type="sldNum" sz="quarter" idx="12"/>
          </p:nvPr>
        </p:nvSpPr>
        <p:spPr>
          <a:xfrm>
            <a:off x="9315236" y="6302622"/>
            <a:ext cx="2133600" cy="471487"/>
          </a:xfrm>
        </p:spPr>
        <p:txBody>
          <a:bodyPr/>
          <a:lstStyle/>
          <a:p>
            <a:fld id="{FDDE9C07-6F07-4F85-955E-7688B6277B85}" type="slidenum">
              <a:rPr lang="en-US" smtClean="0"/>
              <a:pPr/>
              <a:t>32</a:t>
            </a:fld>
            <a:endParaRPr lang="en-US" dirty="0"/>
          </a:p>
        </p:txBody>
      </p:sp>
      <p:sp>
        <p:nvSpPr>
          <p:cNvPr id="8" name="TextBox 7"/>
          <p:cNvSpPr txBox="1"/>
          <p:nvPr/>
        </p:nvSpPr>
        <p:spPr>
          <a:xfrm>
            <a:off x="92467" y="286822"/>
            <a:ext cx="6572082"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What We </a:t>
            </a:r>
            <a:r>
              <a:rPr lang="en-US" sz="4400" b="1" dirty="0" smtClean="0">
                <a:latin typeface="Times New Roman" panose="02020603050405020304" pitchFamily="18" charset="0"/>
                <a:cs typeface="Times New Roman" panose="02020603050405020304" pitchFamily="18" charset="0"/>
              </a:rPr>
              <a:t>DO</a:t>
            </a:r>
            <a:r>
              <a:rPr lang="en-US" sz="4400" dirty="0" smtClean="0">
                <a:latin typeface="Times New Roman" panose="02020603050405020304" pitchFamily="18" charset="0"/>
                <a:cs typeface="Times New Roman" panose="02020603050405020304" pitchFamily="18" charset="0"/>
              </a:rPr>
              <a:t> Want!</a:t>
            </a:r>
            <a:endParaRPr lang="en-US" sz="4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743892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33</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Evaluating </a:t>
            </a:r>
            <a:r>
              <a:rPr lang="en-US" sz="4400" b="1" dirty="0" smtClean="0">
                <a:latin typeface="Times New Roman" panose="02020603050405020304" pitchFamily="18" charset="0"/>
                <a:cs typeface="Times New Roman" panose="02020603050405020304" pitchFamily="18" charset="0"/>
              </a:rPr>
              <a:t>Effectiveness</a:t>
            </a:r>
            <a:endParaRPr lang="en-US" sz="4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89570" y="1474292"/>
            <a:ext cx="11786839" cy="501675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One way to </a:t>
            </a:r>
            <a:r>
              <a:rPr lang="en-US" sz="3200" dirty="0">
                <a:latin typeface="Times New Roman" panose="02020603050405020304" pitchFamily="18" charset="0"/>
                <a:cs typeface="Times New Roman" panose="02020603050405020304" pitchFamily="18" charset="0"/>
              </a:rPr>
              <a:t>evaluate effectiveness of your outreach </a:t>
            </a:r>
            <a:r>
              <a:rPr lang="en-US" sz="3200" dirty="0" smtClean="0">
                <a:latin typeface="Times New Roman" panose="02020603050405020304" pitchFamily="18" charset="0"/>
                <a:cs typeface="Times New Roman" panose="02020603050405020304" pitchFamily="18" charset="0"/>
              </a:rPr>
              <a:t>is </a:t>
            </a:r>
            <a:r>
              <a:rPr lang="en-US" sz="3200" dirty="0">
                <a:latin typeface="Times New Roman" panose="02020603050405020304" pitchFamily="18" charset="0"/>
                <a:cs typeface="Times New Roman" panose="02020603050405020304" pitchFamily="18" charset="0"/>
              </a:rPr>
              <a:t>to determine if you’re receiving requests for assistance from the people you’ve </a:t>
            </a:r>
            <a:r>
              <a:rPr lang="en-US" sz="3200" dirty="0" smtClean="0">
                <a:latin typeface="Times New Roman" panose="02020603050405020304" pitchFamily="18" charset="0"/>
                <a:cs typeface="Times New Roman" panose="02020603050405020304" pitchFamily="18" charset="0"/>
              </a:rPr>
              <a:t>briefed. Others ways to evaluate effectiveness may include:</a:t>
            </a:r>
          </a:p>
          <a:p>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Participant responses during and after the brief</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Consider creating critique sheets for classroom type events</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Ask them how they heard of your office and track answers so that you can see if your events are bringing business</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Use all of this information to determine if you should continue events at that location or explore other options</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4264883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34</a:t>
            </a:fld>
            <a:endParaRPr lang="en-US" altLang="en-US" dirty="0"/>
          </a:p>
        </p:txBody>
      </p:sp>
      <p:sp>
        <p:nvSpPr>
          <p:cNvPr id="2" name="TextBox 1"/>
          <p:cNvSpPr txBox="1"/>
          <p:nvPr/>
        </p:nvSpPr>
        <p:spPr>
          <a:xfrm>
            <a:off x="0" y="173734"/>
            <a:ext cx="7387390"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Evaluating Effectiveness</a:t>
            </a:r>
            <a:endParaRPr lang="en-US" sz="4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0891" y="1474291"/>
            <a:ext cx="11591108" cy="2708434"/>
          </a:xfrm>
          <a:prstGeom prst="rect">
            <a:avLst/>
          </a:prstGeom>
          <a:noFill/>
        </p:spPr>
        <p:txBody>
          <a:bodyPr wrap="square" rtlCol="0">
            <a:spAutoFit/>
          </a:bodyPr>
          <a:lstStyle/>
          <a:p>
            <a:r>
              <a:rPr lang="en-US" sz="3400" dirty="0">
                <a:latin typeface="Times New Roman" panose="02020603050405020304" pitchFamily="18" charset="0"/>
                <a:cs typeface="Times New Roman" panose="02020603050405020304" pitchFamily="18" charset="0"/>
              </a:rPr>
              <a:t>What are some of </a:t>
            </a:r>
            <a:r>
              <a:rPr lang="en-US" sz="3400" dirty="0" smtClean="0">
                <a:latin typeface="Times New Roman" panose="02020603050405020304" pitchFamily="18" charset="0"/>
                <a:cs typeface="Times New Roman" panose="02020603050405020304" pitchFamily="18" charset="0"/>
              </a:rPr>
              <a:t>the ways that you evaluate effectiveness of your outreach events?</a:t>
            </a:r>
          </a:p>
          <a:p>
            <a:endParaRPr lang="en-US" sz="3400" dirty="0">
              <a:latin typeface="Times New Roman" panose="02020603050405020304" pitchFamily="18" charset="0"/>
              <a:cs typeface="Times New Roman" panose="02020603050405020304" pitchFamily="18" charset="0"/>
            </a:endParaRPr>
          </a:p>
          <a:p>
            <a:r>
              <a:rPr lang="en-US" sz="3400" dirty="0" smtClean="0">
                <a:latin typeface="Times New Roman" panose="02020603050405020304" pitchFamily="18" charset="0"/>
                <a:cs typeface="Times New Roman" panose="02020603050405020304" pitchFamily="18" charset="0"/>
              </a:rPr>
              <a:t>Enter a question mark (?) in the chat box to briefly share your ideas and experiences with outreach.</a:t>
            </a:r>
            <a:endParaRPr lang="en-US" sz="3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4130474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474292"/>
            <a:ext cx="7886700" cy="4882058"/>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35</a:t>
            </a:fld>
            <a:endParaRPr lang="en-US" altLang="en-US" dirty="0"/>
          </a:p>
        </p:txBody>
      </p:sp>
      <p:sp>
        <p:nvSpPr>
          <p:cNvPr id="2" name="TextBox 1"/>
          <p:cNvSpPr txBox="1"/>
          <p:nvPr/>
        </p:nvSpPr>
        <p:spPr>
          <a:xfrm>
            <a:off x="0" y="200820"/>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Resources</a:t>
            </a:r>
          </a:p>
        </p:txBody>
      </p:sp>
      <p:sp>
        <p:nvSpPr>
          <p:cNvPr id="5" name="TextBox 4"/>
          <p:cNvSpPr txBox="1"/>
          <p:nvPr/>
        </p:nvSpPr>
        <p:spPr>
          <a:xfrm>
            <a:off x="122662" y="1474293"/>
            <a:ext cx="11909503" cy="452431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 number of resources are available to help you with outreach events:</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National Staff</a:t>
            </a: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Department Staff/Leadership</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VFW </a:t>
            </a:r>
            <a:r>
              <a:rPr lang="en-US" sz="3600" dirty="0" smtClean="0">
                <a:latin typeface="Times New Roman" panose="02020603050405020304" pitchFamily="18" charset="0"/>
                <a:cs typeface="Times New Roman" panose="02020603050405020304" pitchFamily="18" charset="0"/>
              </a:rPr>
              <a:t>Publications/Store (paid for by Dept.)</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VARO </a:t>
            </a:r>
            <a:r>
              <a:rPr lang="en-US" sz="3600" dirty="0">
                <a:latin typeface="Times New Roman" panose="02020603050405020304" pitchFamily="18" charset="0"/>
                <a:cs typeface="Times New Roman" panose="02020603050405020304" pitchFamily="18" charset="0"/>
              </a:rPr>
              <a:t>Service Center Manager/Outreach </a:t>
            </a:r>
            <a:r>
              <a:rPr lang="en-US" sz="3600" dirty="0" smtClean="0">
                <a:latin typeface="Times New Roman" panose="02020603050405020304" pitchFamily="18" charset="0"/>
                <a:cs typeface="Times New Roman" panose="02020603050405020304" pitchFamily="18" charset="0"/>
              </a:rPr>
              <a:t>Coordinator</a:t>
            </a:r>
            <a:endParaRPr lang="en-US"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3265417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7054" y="2831847"/>
            <a:ext cx="5531005"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659633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15" y="1393236"/>
            <a:ext cx="12058185" cy="5328240"/>
          </a:xfrm>
        </p:spPr>
        <p:txBody>
          <a:bodyPr>
            <a:normAutofit/>
          </a:bodyPr>
          <a:lstStyle/>
          <a:p>
            <a:r>
              <a:rPr lang="en-US" dirty="0" smtClean="0">
                <a:latin typeface="Times New Roman" panose="02020603050405020304" pitchFamily="18" charset="0"/>
                <a:cs typeface="Times New Roman" panose="02020603050405020304" pitchFamily="18" charset="0"/>
              </a:rPr>
              <a:t>If you’re having trouble hearing the presentation, first ensure that your volume is on and turned up. Then, if using headphones, check the settings by using the arrow next to the microphone icon to ensure that you’re using the correct settings for headphones.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 use the chat feature, click on the chat icon at the bottom, middle of the screen.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choose to chat with everyone or a specific </a:t>
            </a:r>
            <a:r>
              <a:rPr lang="en-US" dirty="0" smtClean="0">
                <a:latin typeface="Times New Roman" panose="02020603050405020304" pitchFamily="18" charset="0"/>
                <a:cs typeface="Times New Roman" panose="02020603050405020304" pitchFamily="18" charset="0"/>
              </a:rPr>
              <a:t>person by using the arrow.</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a:t>
            </a:fld>
            <a:endParaRPr lang="en-US" altLang="en-US" dirty="0"/>
          </a:p>
        </p:txBody>
      </p:sp>
      <p:sp>
        <p:nvSpPr>
          <p:cNvPr id="5" name="TextBox 4"/>
          <p:cNvSpPr txBox="1"/>
          <p:nvPr/>
        </p:nvSpPr>
        <p:spPr>
          <a:xfrm>
            <a:off x="267629" y="156117"/>
            <a:ext cx="8073483"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Functions Check</a:t>
            </a:r>
            <a:endParaRPr lang="en-US" sz="4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290" y="2959581"/>
            <a:ext cx="1039819" cy="610142"/>
          </a:xfrm>
          <a:prstGeom prst="rect">
            <a:avLst/>
          </a:prstGeom>
        </p:spPr>
      </p:pic>
      <p:sp>
        <p:nvSpPr>
          <p:cNvPr id="8" name="Oval 7"/>
          <p:cNvSpPr/>
          <p:nvPr/>
        </p:nvSpPr>
        <p:spPr>
          <a:xfrm>
            <a:off x="10089514" y="2945323"/>
            <a:ext cx="412595" cy="4317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969" y="4437141"/>
            <a:ext cx="826429" cy="7747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7920" y="5941669"/>
            <a:ext cx="1725730" cy="606620"/>
          </a:xfrm>
          <a:prstGeom prst="rect">
            <a:avLst/>
          </a:prstGeom>
        </p:spPr>
      </p:pic>
      <p:sp>
        <p:nvSpPr>
          <p:cNvPr id="10" name="Rectangle 9"/>
          <p:cNvSpPr/>
          <p:nvPr/>
        </p:nvSpPr>
        <p:spPr>
          <a:xfrm>
            <a:off x="1927920" y="5941669"/>
            <a:ext cx="1725730" cy="597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200398" y="6020754"/>
            <a:ext cx="301085" cy="33559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448140" y="2945323"/>
            <a:ext cx="1068117" cy="61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373969" y="4437140"/>
            <a:ext cx="826429" cy="774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344002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15" y="1393236"/>
            <a:ext cx="12058185" cy="5464764"/>
          </a:xfrm>
        </p:spPr>
        <p:txBody>
          <a:bodyPr>
            <a:normAutofit fontScale="92500"/>
          </a:bodyPr>
          <a:lstStyle/>
          <a:p>
            <a:r>
              <a:rPr lang="en-US" sz="3600" dirty="0" smtClean="0">
                <a:latin typeface="Times New Roman" panose="02020603050405020304" pitchFamily="18" charset="0"/>
                <a:cs typeface="Times New Roman" panose="02020603050405020304" pitchFamily="18" charset="0"/>
              </a:rPr>
              <a:t>You can give a virtual thumbs up or clap by using the </a:t>
            </a:r>
            <a:r>
              <a:rPr lang="en-US" sz="3600" b="1" dirty="0" smtClean="0">
                <a:latin typeface="Times New Roman" panose="02020603050405020304" pitchFamily="18" charset="0"/>
                <a:cs typeface="Times New Roman" panose="02020603050405020304" pitchFamily="18" charset="0"/>
              </a:rPr>
              <a:t>reactions</a:t>
            </a:r>
            <a:r>
              <a:rPr lang="en-US" sz="3600" dirty="0" smtClean="0">
                <a:latin typeface="Times New Roman" panose="02020603050405020304" pitchFamily="18" charset="0"/>
                <a:cs typeface="Times New Roman" panose="02020603050405020304" pitchFamily="18" charset="0"/>
              </a:rPr>
              <a:t> icon. Click on the icon 	    then choose a reaction 	       the reaction will </a:t>
            </a: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display on your screen for a few seconds and go away on its own.</a:t>
            </a:r>
          </a:p>
          <a:p>
            <a:pPr marL="0" indent="0">
              <a:buNone/>
            </a:pPr>
            <a:endParaRPr lang="en-US" dirty="0" smtClean="0">
              <a:latin typeface="Times New Roman" panose="02020603050405020304" pitchFamily="18" charset="0"/>
              <a:cs typeface="Times New Roman" panose="02020603050405020304" pitchFamily="18" charset="0"/>
            </a:endParaRPr>
          </a:p>
          <a:p>
            <a:pPr marL="342900" lvl="0" indent="-342900" eaLnBrk="0" fontAlgn="base" hangingPunct="0">
              <a:lnSpc>
                <a:spcPct val="100000"/>
              </a:lnSpc>
              <a:spcBef>
                <a:spcPct val="0"/>
              </a:spcBef>
              <a:spcAft>
                <a:spcPct val="0"/>
              </a:spcAft>
              <a:defRPr/>
            </a:pPr>
            <a:r>
              <a:rPr lang="en-US" altLang="en-US" b="1" dirty="0">
                <a:solidFill>
                  <a:srgbClr val="000000"/>
                </a:solidFill>
                <a:sym typeface="Arial" panose="020B0604020202020204" pitchFamily="34" charset="0"/>
              </a:rPr>
              <a:t>Annotate (</a:t>
            </a:r>
            <a:r>
              <a:rPr lang="en-US" altLang="en-US" dirty="0">
                <a:solidFill>
                  <a:srgbClr val="000000"/>
                </a:solidFill>
                <a:sym typeface="Arial" panose="020B0604020202020204" pitchFamily="34" charset="0"/>
              </a:rPr>
              <a:t>arrow)</a:t>
            </a:r>
            <a:r>
              <a:rPr lang="en-US" altLang="en-US" b="1" dirty="0">
                <a:solidFill>
                  <a:srgbClr val="000000"/>
                </a:solidFill>
                <a:sym typeface="Arial" panose="020B0604020202020204" pitchFamily="34" charset="0"/>
              </a:rPr>
              <a:t> </a:t>
            </a:r>
            <a:r>
              <a:rPr lang="en-US" altLang="en-US" dirty="0">
                <a:solidFill>
                  <a:srgbClr val="000000"/>
                </a:solidFill>
                <a:sym typeface="Arial" panose="020B0604020202020204" pitchFamily="34" charset="0"/>
              </a:rPr>
              <a:t>- </a:t>
            </a:r>
            <a:r>
              <a:rPr lang="en-US" altLang="en-US" sz="3000" dirty="0">
                <a:solidFill>
                  <a:srgbClr val="000000"/>
                </a:solidFill>
                <a:sym typeface="Arial" panose="020B0604020202020204" pitchFamily="34" charset="0"/>
              </a:rPr>
              <a:t>Top, </a:t>
            </a:r>
            <a:r>
              <a:rPr lang="en-US" altLang="en-US" sz="3000" dirty="0" smtClean="0">
                <a:solidFill>
                  <a:srgbClr val="000000"/>
                </a:solidFill>
                <a:sym typeface="Arial" panose="020B0604020202020204" pitchFamily="34" charset="0"/>
              </a:rPr>
              <a:t>middle. Choose </a:t>
            </a:r>
            <a:r>
              <a:rPr lang="en-US" altLang="en-US" sz="3000" b="1" dirty="0" smtClean="0">
                <a:solidFill>
                  <a:srgbClr val="000000"/>
                </a:solidFill>
                <a:sym typeface="Arial" panose="020B0604020202020204" pitchFamily="34" charset="0"/>
              </a:rPr>
              <a:t>View Options </a:t>
            </a:r>
            <a:r>
              <a:rPr lang="en-US" altLang="en-US" sz="3000" dirty="0" smtClean="0">
                <a:solidFill>
                  <a:srgbClr val="000000"/>
                </a:solidFill>
                <a:sym typeface="Arial" panose="020B0604020202020204" pitchFamily="34" charset="0"/>
              </a:rPr>
              <a:t>and </a:t>
            </a:r>
            <a:r>
              <a:rPr lang="en-US" altLang="en-US" sz="3000" b="1" dirty="0" smtClean="0">
                <a:solidFill>
                  <a:srgbClr val="000000"/>
                </a:solidFill>
                <a:sym typeface="Arial" panose="020B0604020202020204" pitchFamily="34" charset="0"/>
              </a:rPr>
              <a:t>Annotate</a:t>
            </a:r>
            <a:r>
              <a:rPr lang="en-US" altLang="en-US" dirty="0" smtClean="0">
                <a:solidFill>
                  <a:srgbClr val="000000"/>
                </a:solidFill>
                <a:sym typeface="Arial" panose="020B0604020202020204" pitchFamily="34" charset="0"/>
              </a:rPr>
              <a:t>.</a:t>
            </a:r>
            <a:endParaRPr lang="en-US" altLang="en-US" sz="4000" dirty="0">
              <a:solidFill>
                <a:srgbClr val="000000"/>
              </a:solidFill>
              <a:sym typeface="Arial" panose="020B0604020202020204" pitchFamily="34" charset="0"/>
            </a:endParaRPr>
          </a:p>
          <a:p>
            <a:pPr marL="0" lvl="0" indent="0" eaLnBrk="0" fontAlgn="base" hangingPunct="0">
              <a:lnSpc>
                <a:spcPct val="100000"/>
              </a:lnSpc>
              <a:spcBef>
                <a:spcPct val="0"/>
              </a:spcBef>
              <a:spcAft>
                <a:spcPct val="0"/>
              </a:spcAft>
              <a:buNone/>
              <a:defRPr/>
            </a:pPr>
            <a:r>
              <a:rPr lang="en-US" altLang="en-US" dirty="0">
                <a:solidFill>
                  <a:srgbClr val="000000"/>
                </a:solidFill>
                <a:sym typeface="Arial" panose="020B0604020202020204" pitchFamily="34" charset="0"/>
              </a:rPr>
              <a:t>	</a:t>
            </a:r>
            <a:endParaRPr lang="en-US" altLang="en-US" dirty="0" smtClean="0">
              <a:solidFill>
                <a:srgbClr val="000000"/>
              </a:solidFill>
              <a:sym typeface="Arial" panose="020B0604020202020204" pitchFamily="34" charset="0"/>
            </a:endParaRPr>
          </a:p>
          <a:p>
            <a:pPr marL="0" lvl="0" indent="0" eaLnBrk="0" fontAlgn="base" hangingPunct="0">
              <a:lnSpc>
                <a:spcPct val="100000"/>
              </a:lnSpc>
              <a:spcBef>
                <a:spcPct val="0"/>
              </a:spcBef>
              <a:spcAft>
                <a:spcPct val="0"/>
              </a:spcAft>
              <a:buNone/>
              <a:defRPr/>
            </a:pPr>
            <a:endParaRPr lang="en-US" altLang="en-US" sz="4000" dirty="0" smtClean="0">
              <a:solidFill>
                <a:srgbClr val="000000"/>
              </a:solidFill>
              <a:sym typeface="Arial" panose="020B0604020202020204" pitchFamily="34" charset="0"/>
            </a:endParaRPr>
          </a:p>
          <a:p>
            <a:pPr marL="342900" lvl="0" indent="-342900" eaLnBrk="0" fontAlgn="base" hangingPunct="0">
              <a:lnSpc>
                <a:spcPct val="100000"/>
              </a:lnSpc>
              <a:spcBef>
                <a:spcPct val="0"/>
              </a:spcBef>
              <a:spcAft>
                <a:spcPct val="0"/>
              </a:spcAft>
              <a:defRPr/>
            </a:pPr>
            <a:r>
              <a:rPr lang="en-US" altLang="en-US" sz="3500" dirty="0" smtClean="0">
                <a:solidFill>
                  <a:srgbClr val="000000"/>
                </a:solidFill>
                <a:sym typeface="Arial" panose="020B0604020202020204" pitchFamily="34" charset="0"/>
              </a:rPr>
              <a:t>Then </a:t>
            </a:r>
            <a:r>
              <a:rPr lang="en-US" altLang="en-US" sz="3500" dirty="0">
                <a:solidFill>
                  <a:srgbClr val="000000"/>
                </a:solidFill>
                <a:sym typeface="Arial" panose="020B0604020202020204" pitchFamily="34" charset="0"/>
              </a:rPr>
              <a:t>choose </a:t>
            </a:r>
            <a:r>
              <a:rPr lang="en-US" altLang="en-US" b="1" dirty="0">
                <a:solidFill>
                  <a:srgbClr val="000000"/>
                </a:solidFill>
                <a:sym typeface="Arial" panose="020B0604020202020204" pitchFamily="34" charset="0"/>
              </a:rPr>
              <a:t>Arrow - </a:t>
            </a:r>
            <a:r>
              <a:rPr lang="en-US" altLang="en-US" sz="4000" dirty="0">
                <a:solidFill>
                  <a:srgbClr val="000000"/>
                </a:solidFill>
                <a:sym typeface="Arial" panose="020B0604020202020204" pitchFamily="34" charset="0"/>
              </a:rPr>
              <a:t>  </a:t>
            </a:r>
            <a:endParaRPr lang="en-US" altLang="en-US" sz="4000" dirty="0" smtClean="0">
              <a:solidFill>
                <a:srgbClr val="000000"/>
              </a:solidFill>
              <a:sym typeface="Arial" panose="020B0604020202020204" pitchFamily="34" charset="0"/>
            </a:endParaRPr>
          </a:p>
          <a:p>
            <a:pPr marL="0" lvl="0" indent="0" eaLnBrk="0" fontAlgn="base" hangingPunct="0">
              <a:lnSpc>
                <a:spcPct val="100000"/>
              </a:lnSpc>
              <a:spcBef>
                <a:spcPct val="0"/>
              </a:spcBef>
              <a:spcAft>
                <a:spcPct val="0"/>
              </a:spcAft>
              <a:buNone/>
              <a:defRPr/>
            </a:pPr>
            <a:endParaRPr lang="en-US" altLang="en-US" sz="4000" dirty="0">
              <a:solidFill>
                <a:srgbClr val="000000"/>
              </a:solidFill>
              <a:sym typeface="Arial" panose="020B0604020202020204" pitchFamily="34" charset="0"/>
            </a:endParaRPr>
          </a:p>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a:t>
            </a:r>
            <a:r>
              <a:rPr lang="en-US" b="1" u="sng" dirty="0" smtClean="0">
                <a:solidFill>
                  <a:srgbClr val="FF0000"/>
                </a:solidFill>
                <a:latin typeface="Times New Roman" panose="02020603050405020304" pitchFamily="18" charset="0"/>
                <a:cs typeface="Times New Roman" panose="02020603050405020304" pitchFamily="18" charset="0"/>
              </a:rPr>
              <a:t>Please only use these features when instructed to do so.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a:t>
            </a:fld>
            <a:endParaRPr lang="en-US" altLang="en-US" dirty="0"/>
          </a:p>
        </p:txBody>
      </p:sp>
      <p:sp>
        <p:nvSpPr>
          <p:cNvPr id="5" name="TextBox 4"/>
          <p:cNvSpPr txBox="1"/>
          <p:nvPr/>
        </p:nvSpPr>
        <p:spPr>
          <a:xfrm>
            <a:off x="267629" y="156117"/>
            <a:ext cx="8073483"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Functions Check</a:t>
            </a:r>
            <a:endParaRPr lang="en-US" sz="4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724" y="1842662"/>
            <a:ext cx="862748" cy="6173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494" y="1946048"/>
            <a:ext cx="878001" cy="569330"/>
          </a:xfrm>
          <a:prstGeom prst="rect">
            <a:avLst/>
          </a:prstGeom>
        </p:spPr>
      </p:pic>
      <p:sp>
        <p:nvSpPr>
          <p:cNvPr id="14" name="Rectangle 13"/>
          <p:cNvSpPr/>
          <p:nvPr/>
        </p:nvSpPr>
        <p:spPr>
          <a:xfrm>
            <a:off x="3378724" y="1844773"/>
            <a:ext cx="862748" cy="617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172324" y="1964408"/>
            <a:ext cx="878000" cy="569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98" y="3958703"/>
            <a:ext cx="5842025" cy="33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9775" y="4206849"/>
            <a:ext cx="1725494" cy="922812"/>
          </a:xfrm>
          <a:prstGeom prst="rect">
            <a:avLst/>
          </a:prstGeom>
        </p:spPr>
      </p:pic>
      <p:sp>
        <p:nvSpPr>
          <p:cNvPr id="22" name="Oval 21"/>
          <p:cNvSpPr/>
          <p:nvPr/>
        </p:nvSpPr>
        <p:spPr>
          <a:xfrm>
            <a:off x="8165494" y="3912052"/>
            <a:ext cx="1396839" cy="442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24" name="Oval 23"/>
          <p:cNvSpPr/>
          <p:nvPr/>
        </p:nvSpPr>
        <p:spPr>
          <a:xfrm>
            <a:off x="8020672" y="4615527"/>
            <a:ext cx="974157" cy="253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2307" y="4937932"/>
            <a:ext cx="842925" cy="637334"/>
          </a:xfrm>
          <a:prstGeom prst="rect">
            <a:avLst/>
          </a:prstGeom>
        </p:spPr>
      </p:pic>
      <p:sp>
        <p:nvSpPr>
          <p:cNvPr id="26" name="Rectangle 25"/>
          <p:cNvSpPr/>
          <p:nvPr/>
        </p:nvSpPr>
        <p:spPr>
          <a:xfrm>
            <a:off x="4562307" y="4957887"/>
            <a:ext cx="842925" cy="617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456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93236"/>
            <a:ext cx="12192000" cy="532824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If you have a </a:t>
            </a:r>
            <a:r>
              <a:rPr lang="en-US" b="1" dirty="0" smtClean="0">
                <a:latin typeface="Times New Roman" panose="02020603050405020304" pitchFamily="18" charset="0"/>
                <a:cs typeface="Times New Roman" panose="02020603050405020304" pitchFamily="18" charset="0"/>
              </a:rPr>
              <a:t>QUESTION</a:t>
            </a:r>
            <a:r>
              <a:rPr lang="en-US" dirty="0" smtClean="0">
                <a:latin typeface="Times New Roman" panose="02020603050405020304" pitchFamily="18" charset="0"/>
                <a:cs typeface="Times New Roman" panose="02020603050405020304" pitchFamily="18" charset="0"/>
              </a:rPr>
              <a:t> during the presentation, please enter a question mark (</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into the chat box and the presenter or facilitator will call on you to address your question.</a:t>
            </a:r>
          </a:p>
          <a:p>
            <a:pPr marL="0" indent="0">
              <a:buNone/>
            </a:pPr>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PLEASE WAIT UNTIL YOU ARE RECOGNIZED BEFORE UNMUTING YOUR MICROPHONE</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you’re having technical difficulties please contact </a:t>
            </a:r>
            <a:r>
              <a:rPr lang="en-US" b="1" dirty="0" smtClean="0">
                <a:latin typeface="Times New Roman" panose="02020603050405020304" pitchFamily="18" charset="0"/>
                <a:cs typeface="Times New Roman" panose="02020603050405020304" pitchFamily="18" charset="0"/>
              </a:rPr>
              <a:t>Brad Hazell </a:t>
            </a:r>
            <a:r>
              <a:rPr lang="en-US" dirty="0" smtClean="0">
                <a:latin typeface="Times New Roman" panose="02020603050405020304" pitchFamily="18" charset="0"/>
                <a:cs typeface="Times New Roman" panose="02020603050405020304" pitchFamily="18" charset="0"/>
              </a:rPr>
              <a:t>via private message in the chat box or at </a:t>
            </a:r>
            <a:r>
              <a:rPr lang="en-US" dirty="0" smtClean="0">
                <a:latin typeface="Times New Roman" panose="02020603050405020304" pitchFamily="18" charset="0"/>
                <a:cs typeface="Times New Roman" panose="02020603050405020304" pitchFamily="18" charset="0"/>
                <a:hlinkClick r:id="rId3"/>
              </a:rPr>
              <a:t>bhazell@vfw.org</a:t>
            </a:r>
            <a:r>
              <a:rPr lang="en-US" dirty="0" smtClean="0">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need </a:t>
            </a:r>
            <a:r>
              <a:rPr lang="en-US" dirty="0" smtClean="0">
                <a:latin typeface="Times New Roman" panose="02020603050405020304" pitchFamily="18" charset="0"/>
                <a:cs typeface="Times New Roman" panose="02020603050405020304" pitchFamily="18" charset="0"/>
              </a:rPr>
              <a:t>a comfort break, </a:t>
            </a:r>
            <a:r>
              <a:rPr lang="en-US" dirty="0">
                <a:latin typeface="Times New Roman" panose="02020603050405020304" pitchFamily="18" charset="0"/>
                <a:cs typeface="Times New Roman" panose="02020603050405020304" pitchFamily="18" charset="0"/>
              </a:rPr>
              <a:t>please do so and return as soon as possible.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Please remember, these sessions will be recorded for future use.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Everything on the internet lasts forever!</a:t>
            </a:r>
            <a:endParaRPr lang="en-US" b="1" u="sng"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a:t>
            </a:fld>
            <a:endParaRPr lang="en-US" altLang="en-US" dirty="0"/>
          </a:p>
        </p:txBody>
      </p:sp>
      <p:sp>
        <p:nvSpPr>
          <p:cNvPr id="5" name="TextBox 4"/>
          <p:cNvSpPr txBox="1"/>
          <p:nvPr/>
        </p:nvSpPr>
        <p:spPr>
          <a:xfrm>
            <a:off x="267629" y="156117"/>
            <a:ext cx="8073483"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Functions Check</a:t>
            </a:r>
            <a:endParaRPr lang="en-US" sz="44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3888443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7267" y="1282390"/>
            <a:ext cx="11876049" cy="5073960"/>
          </a:xfrm>
        </p:spPr>
        <p:txBody>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is a consolidation of recommendations and lessons learned, designed to give you pointers and tips on how to prepare and present a benefits brief and coordinate outreach events.</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class is not all inclusive, a lot of what we will discuss should be applied to the situation and adapted to meet your requirements and obligations when preparing or presenting your own benefits brief or outreach event.</a:t>
            </a:r>
          </a:p>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t>7</a:t>
            </a:fld>
            <a:endParaRPr lang="en-US" dirty="0"/>
          </a:p>
        </p:txBody>
      </p:sp>
      <p:sp>
        <p:nvSpPr>
          <p:cNvPr id="6" name="Title 5"/>
          <p:cNvSpPr>
            <a:spLocks noGrp="1"/>
          </p:cNvSpPr>
          <p:nvPr>
            <p:ph type="title"/>
          </p:nvPr>
        </p:nvSpPr>
        <p:spPr>
          <a:xfrm>
            <a:off x="1" y="134472"/>
            <a:ext cx="8737602" cy="981732"/>
          </a:xfrm>
        </p:spPr>
        <p:txBody>
          <a:bodyPr/>
          <a:lstStyle/>
          <a:p>
            <a:r>
              <a:rPr lang="en-US" sz="4400" dirty="0">
                <a:latin typeface="Times New Roman" panose="02020603050405020304" pitchFamily="18" charset="0"/>
                <a:cs typeface="Times New Roman" panose="02020603050405020304" pitchFamily="18" charset="0"/>
              </a:rPr>
              <a:t>Disclaimer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1992062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16" y="1474292"/>
            <a:ext cx="11920652" cy="4882058"/>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Basics</a:t>
            </a:r>
          </a:p>
          <a:p>
            <a:pPr lvl="1"/>
            <a:r>
              <a:rPr lang="en-US" sz="3600" dirty="0" smtClean="0">
                <a:latin typeface="Times New Roman" panose="02020603050405020304" pitchFamily="18" charset="0"/>
                <a:cs typeface="Times New Roman" panose="02020603050405020304" pitchFamily="18" charset="0"/>
              </a:rPr>
              <a:t>5 “Ws and an H”</a:t>
            </a:r>
          </a:p>
          <a:p>
            <a:pPr lvl="1"/>
            <a:r>
              <a:rPr lang="en-US" sz="3600" dirty="0" smtClean="0">
                <a:latin typeface="Times New Roman" panose="02020603050405020304" pitchFamily="18" charset="0"/>
                <a:cs typeface="Times New Roman" panose="02020603050405020304" pitchFamily="18" charset="0"/>
              </a:rPr>
              <a:t>Virtual Briefs</a:t>
            </a:r>
            <a:endParaRPr lang="en-US" sz="36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Public speaking tips</a:t>
            </a:r>
          </a:p>
          <a:p>
            <a:r>
              <a:rPr lang="en-US" sz="4000" dirty="0" smtClean="0">
                <a:latin typeface="Times New Roman" panose="02020603050405020304" pitchFamily="18" charset="0"/>
                <a:cs typeface="Times New Roman" panose="02020603050405020304" pitchFamily="18" charset="0"/>
              </a:rPr>
              <a:t>Outreach</a:t>
            </a:r>
          </a:p>
          <a:p>
            <a:pPr lvl="1"/>
            <a:r>
              <a:rPr lang="en-US" sz="3600" dirty="0" smtClean="0">
                <a:latin typeface="Times New Roman" panose="02020603050405020304" pitchFamily="18" charset="0"/>
                <a:cs typeface="Times New Roman" panose="02020603050405020304" pitchFamily="18" charset="0"/>
              </a:rPr>
              <a:t>Types of outreach</a:t>
            </a:r>
          </a:p>
          <a:p>
            <a:pPr lvl="1"/>
            <a:r>
              <a:rPr lang="en-US" sz="3600" dirty="0" smtClean="0">
                <a:latin typeface="Times New Roman" panose="02020603050405020304" pitchFamily="18" charset="0"/>
                <a:cs typeface="Times New Roman" panose="02020603050405020304" pitchFamily="18" charset="0"/>
              </a:rPr>
              <a:t>Social Media</a:t>
            </a:r>
          </a:p>
          <a:p>
            <a:pPr lvl="1"/>
            <a:r>
              <a:rPr lang="en-US" sz="3600" dirty="0" smtClean="0">
                <a:latin typeface="Times New Roman" panose="02020603050405020304" pitchFamily="18" charset="0"/>
                <a:cs typeface="Times New Roman" panose="02020603050405020304" pitchFamily="18" charset="0"/>
              </a:rPr>
              <a:t>Evaluating effectiveness of outreach</a:t>
            </a:r>
          </a:p>
          <a:p>
            <a:pPr lvl="1"/>
            <a:r>
              <a:rPr lang="en-US" sz="3600" dirty="0" smtClean="0">
                <a:latin typeface="Times New Roman" panose="02020603050405020304" pitchFamily="18" charset="0"/>
                <a:cs typeface="Times New Roman" panose="02020603050405020304" pitchFamily="18" charset="0"/>
              </a:rPr>
              <a:t>Resources</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8</a:t>
            </a:fld>
            <a:endParaRPr lang="en-US" altLang="en-US" dirty="0"/>
          </a:p>
        </p:txBody>
      </p:sp>
      <p:sp>
        <p:nvSpPr>
          <p:cNvPr id="2" name="TextBox 1"/>
          <p:cNvSpPr txBox="1"/>
          <p:nvPr/>
        </p:nvSpPr>
        <p:spPr>
          <a:xfrm>
            <a:off x="0" y="146727"/>
            <a:ext cx="9079833"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Objectives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3903112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B18D57-13A5-4968-950D-8FEF41FA4399}" type="slidenum">
              <a:rPr lang="en-US" smtClean="0"/>
              <a:t>9</a:t>
            </a:fld>
            <a:endParaRPr lang="en-US" dirty="0"/>
          </a:p>
        </p:txBody>
      </p:sp>
      <p:sp>
        <p:nvSpPr>
          <p:cNvPr id="6" name="Title 5"/>
          <p:cNvSpPr>
            <a:spLocks noGrp="1"/>
          </p:cNvSpPr>
          <p:nvPr>
            <p:ph type="title"/>
          </p:nvPr>
        </p:nvSpPr>
        <p:spPr>
          <a:xfrm>
            <a:off x="1" y="134472"/>
            <a:ext cx="8737602" cy="981732"/>
          </a:xfrm>
        </p:spPr>
        <p:txBody>
          <a:bodyPr/>
          <a:lstStyle/>
          <a:p>
            <a:r>
              <a:rPr lang="en-US" sz="4400" dirty="0" smtClean="0"/>
              <a:t>Knowledge Check</a:t>
            </a:r>
            <a:endParaRPr lang="en-US" sz="4400" dirty="0"/>
          </a:p>
        </p:txBody>
      </p:sp>
      <p:sp>
        <p:nvSpPr>
          <p:cNvPr id="8" name="TextBox 7"/>
          <p:cNvSpPr txBox="1"/>
          <p:nvPr/>
        </p:nvSpPr>
        <p:spPr>
          <a:xfrm>
            <a:off x="111512" y="1349298"/>
            <a:ext cx="1197641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 is your experience level with briefs, outreach, and public speaking?</a:t>
            </a:r>
          </a:p>
        </p:txBody>
      </p:sp>
      <p:sp>
        <p:nvSpPr>
          <p:cNvPr id="9" name="TextBox 8"/>
          <p:cNvSpPr txBox="1"/>
          <p:nvPr/>
        </p:nvSpPr>
        <p:spPr>
          <a:xfrm>
            <a:off x="3209694" y="2318201"/>
            <a:ext cx="2442554" cy="1077218"/>
          </a:xfrm>
          <a:prstGeom prst="rect">
            <a:avLst/>
          </a:prstGeom>
          <a:noFill/>
        </p:spPr>
        <p:txBody>
          <a:bodyPr wrap="square" rtlCol="0">
            <a:spAutoFit/>
          </a:bodyPr>
          <a:lstStyle/>
          <a:p>
            <a:r>
              <a:rPr lang="en-US" sz="3100" b="1" u="sng" dirty="0">
                <a:latin typeface="Times New Roman" panose="02020603050405020304" pitchFamily="18" charset="0"/>
                <a:cs typeface="Times New Roman" panose="02020603050405020304" pitchFamily="18" charset="0"/>
              </a:rPr>
              <a:t>Slightly experienced</a:t>
            </a:r>
          </a:p>
        </p:txBody>
      </p:sp>
      <p:sp>
        <p:nvSpPr>
          <p:cNvPr id="10" name="TextBox 9"/>
          <p:cNvSpPr txBox="1"/>
          <p:nvPr/>
        </p:nvSpPr>
        <p:spPr>
          <a:xfrm>
            <a:off x="418200" y="2740215"/>
            <a:ext cx="2074565"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Beginner</a:t>
            </a:r>
          </a:p>
        </p:txBody>
      </p:sp>
      <p:sp>
        <p:nvSpPr>
          <p:cNvPr id="11" name="TextBox 10"/>
          <p:cNvSpPr txBox="1"/>
          <p:nvPr/>
        </p:nvSpPr>
        <p:spPr>
          <a:xfrm>
            <a:off x="5874150" y="2740214"/>
            <a:ext cx="2554067"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Intermediate</a:t>
            </a:r>
          </a:p>
        </p:txBody>
      </p:sp>
      <p:sp>
        <p:nvSpPr>
          <p:cNvPr id="12" name="TextBox 11"/>
          <p:cNvSpPr txBox="1"/>
          <p:nvPr/>
        </p:nvSpPr>
        <p:spPr>
          <a:xfrm>
            <a:off x="9364016" y="2740213"/>
            <a:ext cx="1569043"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Expert</a:t>
            </a:r>
          </a:p>
        </p:txBody>
      </p:sp>
      <p:sp>
        <p:nvSpPr>
          <p:cNvPr id="13" name="Rectangle 12"/>
          <p:cNvSpPr/>
          <p:nvPr/>
        </p:nvSpPr>
        <p:spPr>
          <a:xfrm>
            <a:off x="418200" y="3638685"/>
            <a:ext cx="1661532" cy="28057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369309" y="3638685"/>
            <a:ext cx="1661532" cy="2805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320418" y="3638685"/>
            <a:ext cx="1661532" cy="27861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271527" y="3638685"/>
            <a:ext cx="1661532" cy="28057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spTree>
    <p:extLst>
      <p:ext uri="{BB962C8B-B14F-4D97-AF65-F5344CB8AC3E}">
        <p14:creationId xmlns:p14="http://schemas.microsoft.com/office/powerpoint/2010/main" val="4270017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5512</TotalTime>
  <Words>2522</Words>
  <Application>Microsoft Office PowerPoint</Application>
  <PresentationFormat>Widescreen</PresentationFormat>
  <Paragraphs>342</Paragraphs>
  <Slides>36</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Calibri Light</vt:lpstr>
      <vt:lpstr>Times New Roman</vt:lpstr>
      <vt:lpstr>Tw Cen MT</vt:lpstr>
      <vt:lpstr>NEW Logo</vt:lpstr>
      <vt:lpstr>Custom Design</vt:lpstr>
      <vt:lpstr>Office Theme</vt:lpstr>
      <vt:lpstr>PowerPoint Presentation</vt:lpstr>
      <vt:lpstr>How to Prepare and  Present a Benefits Brief              </vt:lpstr>
      <vt:lpstr>PowerPoint Presentation</vt:lpstr>
      <vt:lpstr>PowerPoint Presentation</vt:lpstr>
      <vt:lpstr>PowerPoint Presentation</vt:lpstr>
      <vt:lpstr>PowerPoint Presentation</vt:lpstr>
      <vt:lpstr>Disclaimer</vt:lpstr>
      <vt:lpstr>PowerPoint Presentation</vt:lpstr>
      <vt:lpstr>Knowledge Check</vt:lpstr>
      <vt:lpstr>What are your thoughts?</vt:lpstr>
      <vt:lpstr>Basics of Any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Comfort Check</vt:lpstr>
      <vt:lpstr>PowerPoint Presentation</vt:lpstr>
      <vt:lpstr>PowerPoint Presentation</vt:lpstr>
      <vt:lpstr>PowerPoint Presentation</vt:lpstr>
      <vt:lpstr>PowerPoint Presentation</vt:lpstr>
      <vt:lpstr>Social Media</vt:lpstr>
      <vt:lpstr>Social Media</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Macinkowicz</dc:creator>
  <cp:lastModifiedBy>Christopher Macinkowicz</cp:lastModifiedBy>
  <cp:revision>205</cp:revision>
  <cp:lastPrinted>2018-10-05T13:48:50Z</cp:lastPrinted>
  <dcterms:created xsi:type="dcterms:W3CDTF">2017-11-29T21:07:40Z</dcterms:created>
  <dcterms:modified xsi:type="dcterms:W3CDTF">2020-06-08T16:03:34Z</dcterms:modified>
</cp:coreProperties>
</file>