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2" r:id="rId2"/>
    <p:sldMasterId id="2147483696" r:id="rId3"/>
  </p:sldMasterIdLst>
  <p:notesMasterIdLst>
    <p:notesMasterId r:id="rId36"/>
  </p:notesMasterIdLst>
  <p:handoutMasterIdLst>
    <p:handoutMasterId r:id="rId37"/>
  </p:handoutMasterIdLst>
  <p:sldIdLst>
    <p:sldId id="256" r:id="rId4"/>
    <p:sldId id="285" r:id="rId5"/>
    <p:sldId id="289" r:id="rId6"/>
    <p:sldId id="272" r:id="rId7"/>
    <p:sldId id="290" r:id="rId8"/>
    <p:sldId id="291" r:id="rId9"/>
    <p:sldId id="292" r:id="rId10"/>
    <p:sldId id="293" r:id="rId11"/>
    <p:sldId id="273" r:id="rId12"/>
    <p:sldId id="271" r:id="rId13"/>
    <p:sldId id="294" r:id="rId14"/>
    <p:sldId id="295" r:id="rId15"/>
    <p:sldId id="296" r:id="rId16"/>
    <p:sldId id="297" r:id="rId17"/>
    <p:sldId id="298" r:id="rId18"/>
    <p:sldId id="299" r:id="rId19"/>
    <p:sldId id="278" r:id="rId20"/>
    <p:sldId id="276" r:id="rId21"/>
    <p:sldId id="274" r:id="rId22"/>
    <p:sldId id="279" r:id="rId23"/>
    <p:sldId id="301" r:id="rId24"/>
    <p:sldId id="302" r:id="rId25"/>
    <p:sldId id="303" r:id="rId26"/>
    <p:sldId id="281" r:id="rId27"/>
    <p:sldId id="282" r:id="rId28"/>
    <p:sldId id="283" r:id="rId29"/>
    <p:sldId id="304" r:id="rId30"/>
    <p:sldId id="284" r:id="rId31"/>
    <p:sldId id="264" r:id="rId32"/>
    <p:sldId id="288" r:id="rId33"/>
    <p:sldId id="270" r:id="rId34"/>
    <p:sldId id="263" r:id="rId35"/>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153" autoAdjust="0"/>
    <p:restoredTop sz="94660"/>
  </p:normalViewPr>
  <p:slideViewPr>
    <p:cSldViewPr snapToGrid="0">
      <p:cViewPr varScale="1">
        <p:scale>
          <a:sx n="66" d="100"/>
          <a:sy n="66" d="100"/>
        </p:scale>
        <p:origin x="324" y="32"/>
      </p:cViewPr>
      <p:guideLst/>
    </p:cSldViewPr>
  </p:slideViewPr>
  <p:notesTextViewPr>
    <p:cViewPr>
      <p:scale>
        <a:sx n="1" d="1"/>
        <a:sy n="1" d="1"/>
      </p:scale>
      <p:origin x="0" y="0"/>
    </p:cViewPr>
  </p:notesTextViewPr>
  <p:notesViewPr>
    <p:cSldViewPr snapToGrid="0">
      <p:cViewPr varScale="1">
        <p:scale>
          <a:sx n="65" d="100"/>
          <a:sy n="65" d="100"/>
        </p:scale>
        <p:origin x="3082"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r>
              <a:rPr lang="en-US" sz="1400" dirty="0"/>
              <a:t>Basic Part 2 CRSC and CRDP</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8AC9E2CF-CF89-4D84-8BD7-B150493C8131}" type="slidenum">
              <a:rPr lang="en-US" sz="1400"/>
              <a:t>‹#›</a:t>
            </a:fld>
            <a:endParaRPr lang="en-US" dirty="0"/>
          </a:p>
        </p:txBody>
      </p:sp>
      <p:sp>
        <p:nvSpPr>
          <p:cNvPr id="6" name="Header Placeholder 1"/>
          <p:cNvSpPr txBox="1">
            <a:spLocks/>
          </p:cNvSpPr>
          <p:nvPr/>
        </p:nvSpPr>
        <p:spPr>
          <a:xfrm>
            <a:off x="0" y="8842028"/>
            <a:ext cx="3043343" cy="467072"/>
          </a:xfrm>
          <a:prstGeom prst="rect">
            <a:avLst/>
          </a:prstGeom>
        </p:spPr>
        <p:txBody>
          <a:bodyPr vert="horz" lIns="93324" tIns="46662" rIns="93324" bIns="46662" rtlCol="0"/>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t>Basic Part 2 CRSC and CRDP</a:t>
            </a:r>
            <a:endParaRPr lang="en-US" sz="1400" dirty="0"/>
          </a:p>
        </p:txBody>
      </p:sp>
    </p:spTree>
    <p:extLst>
      <p:ext uri="{BB962C8B-B14F-4D97-AF65-F5344CB8AC3E}">
        <p14:creationId xmlns:p14="http://schemas.microsoft.com/office/powerpoint/2010/main" val="1792488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4CCB3563-B21F-4472-A953-CA98BFE318F2}" type="datetimeFigureOut">
              <a:rPr lang="en-US" smtClean="0"/>
              <a:t>8/6/2020</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8/6/2020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91332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8/6/2020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6522252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8/6/2020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7506033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5614694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4440438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76278674"/>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6814382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53963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39554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08936342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41469887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8/6/2020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262016155"/>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8/6/2020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26762785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8/6/2020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883553369"/>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8/6/2020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9511177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8/6/2020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185892007"/>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700777043"/>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654011278"/>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256205269"/>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737296656"/>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02721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89971199"/>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888511407"/>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8/6/2020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15036606"/>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8/6/2020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32849245"/>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6"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2.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theme" Target="../theme/theme3.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8/6/2020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rotWithShape="1">
          <a:blip r:embed="rId1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48719557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8/6/2020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9352145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0.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28005" y="2839630"/>
            <a:ext cx="8629805" cy="2062103"/>
          </a:xfrm>
          <a:prstGeom prst="rect">
            <a:avLst/>
          </a:prstGeom>
          <a:noFill/>
        </p:spPr>
        <p:txBody>
          <a:bodyPr wrap="square" rtlCol="0">
            <a:spAutoFit/>
          </a:bodyPr>
          <a:lstStyle/>
          <a:p>
            <a:pPr algn="r"/>
            <a:r>
              <a:rPr lang="en-US" sz="3200" b="1" dirty="0">
                <a:latin typeface="Calibri" panose="020F0502020204030204" pitchFamily="34" charset="0"/>
                <a:cs typeface="Calibri" panose="020F0502020204030204" pitchFamily="34" charset="0"/>
              </a:rPr>
              <a:t>Concurrent Receipt (CRDP)</a:t>
            </a:r>
          </a:p>
          <a:p>
            <a:pPr algn="r"/>
            <a:endParaRPr lang="en-US" sz="3200" b="1" dirty="0">
              <a:latin typeface="Calibri" panose="020F0502020204030204" pitchFamily="34" charset="0"/>
              <a:cs typeface="Calibri" panose="020F0502020204030204" pitchFamily="34" charset="0"/>
            </a:endParaRPr>
          </a:p>
          <a:p>
            <a:pPr algn="r"/>
            <a:r>
              <a:rPr lang="en-US" sz="3200" b="1" dirty="0">
                <a:latin typeface="Calibri" panose="020F0502020204030204" pitchFamily="34" charset="0"/>
                <a:cs typeface="Calibri" panose="020F0502020204030204" pitchFamily="34" charset="0"/>
              </a:rPr>
              <a:t>	     Combat Related Special Compensation (CRSC)</a:t>
            </a:r>
          </a:p>
        </p:txBody>
      </p:sp>
    </p:spTree>
    <p:extLst>
      <p:ext uri="{BB962C8B-B14F-4D97-AF65-F5344CB8AC3E}">
        <p14:creationId xmlns:p14="http://schemas.microsoft.com/office/powerpoint/2010/main" val="13078982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7554567" cy="1295248"/>
          </a:xfrm>
        </p:spPr>
        <p:txBody>
          <a:bodyPr>
            <a:normAutofit fontScale="90000"/>
          </a:bodyPr>
          <a:lstStyle/>
          <a:p>
            <a:r>
              <a:rPr lang="en-US" b="1" dirty="0"/>
              <a:t>Combat-Related Special Compensation (CRSC) Eligibility</a:t>
            </a:r>
          </a:p>
        </p:txBody>
      </p:sp>
      <p:sp>
        <p:nvSpPr>
          <p:cNvPr id="2" name="Content Placeholder 1"/>
          <p:cNvSpPr>
            <a:spLocks noGrp="1"/>
          </p:cNvSpPr>
          <p:nvPr>
            <p:ph idx="1"/>
          </p:nvPr>
        </p:nvSpPr>
        <p:spPr>
          <a:xfrm>
            <a:off x="616017" y="1474292"/>
            <a:ext cx="10972799" cy="4882058"/>
          </a:xfrm>
        </p:spPr>
        <p:txBody>
          <a:bodyPr/>
          <a:lstStyle/>
          <a:p>
            <a:pPr>
              <a:lnSpc>
                <a:spcPct val="79000"/>
              </a:lnSpc>
            </a:pPr>
            <a:r>
              <a:rPr lang="en-US" altLang="en-US" b="1" u="sng" dirty="0"/>
              <a:t>NOT</a:t>
            </a:r>
            <a:r>
              <a:rPr lang="en-US" altLang="en-US" dirty="0"/>
              <a:t> a VA program</a:t>
            </a:r>
          </a:p>
          <a:p>
            <a:pPr lvl="1">
              <a:lnSpc>
                <a:spcPct val="79000"/>
              </a:lnSpc>
            </a:pPr>
            <a:r>
              <a:rPr lang="en-US" altLang="en-US" sz="2800" dirty="0"/>
              <a:t>Veterans must submit an application through their military service branch</a:t>
            </a:r>
          </a:p>
          <a:p>
            <a:pPr>
              <a:lnSpc>
                <a:spcPct val="79000"/>
              </a:lnSpc>
            </a:pPr>
            <a:r>
              <a:rPr lang="en-US" altLang="en-US" dirty="0"/>
              <a:t>Must be entitled to and/or receiving military retired pay</a:t>
            </a:r>
          </a:p>
          <a:p>
            <a:pPr lvl="1">
              <a:lnSpc>
                <a:spcPct val="79000"/>
              </a:lnSpc>
            </a:pPr>
            <a:r>
              <a:rPr lang="en-US" altLang="en-US" sz="2800" dirty="0"/>
              <a:t>For Reservists, at least 60 years old </a:t>
            </a:r>
            <a:r>
              <a:rPr lang="en-US" altLang="en-US" sz="2800" b="1" u="sng" dirty="0"/>
              <a:t>OR</a:t>
            </a:r>
            <a:r>
              <a:rPr lang="en-US" altLang="en-US" sz="2800" dirty="0"/>
              <a:t> retired under Temporary Early Retirement Authority </a:t>
            </a:r>
            <a:r>
              <a:rPr lang="en-US" altLang="en-US" sz="2800" b="1" u="sng" dirty="0"/>
              <a:t>OR</a:t>
            </a:r>
            <a:r>
              <a:rPr lang="en-US" altLang="en-US" sz="2800" dirty="0"/>
              <a:t> medically retired</a:t>
            </a:r>
          </a:p>
          <a:p>
            <a:pPr lvl="1">
              <a:lnSpc>
                <a:spcPct val="79000"/>
              </a:lnSpc>
            </a:pPr>
            <a:r>
              <a:rPr lang="en-US" altLang="en-US" sz="2800" dirty="0"/>
              <a:t>Must have VA waiver  </a:t>
            </a:r>
          </a:p>
          <a:p>
            <a:pPr>
              <a:lnSpc>
                <a:spcPct val="79000"/>
              </a:lnSpc>
            </a:pPr>
            <a:r>
              <a:rPr lang="en-US" altLang="en-US" dirty="0"/>
              <a:t>Tax free</a:t>
            </a:r>
          </a:p>
          <a:p>
            <a:pPr>
              <a:lnSpc>
                <a:spcPct val="79000"/>
              </a:lnSpc>
            </a:pPr>
            <a:r>
              <a:rPr lang="en-US" altLang="en-US" dirty="0"/>
              <a:t>Must be receiving VA compensation for combat-related injury/condition or disability directly related to a Purple Heart (10% or more)</a:t>
            </a:r>
          </a:p>
          <a:p>
            <a:pPr>
              <a:lnSpc>
                <a:spcPct val="79000"/>
              </a:lnSpc>
            </a:pPr>
            <a:r>
              <a:rPr lang="en-US" altLang="en-US" dirty="0"/>
              <a:t>Includes additional allowance for dependents</a:t>
            </a:r>
          </a:p>
          <a:p>
            <a:pPr marL="0" indent="0">
              <a:spcBef>
                <a:spcPts val="0"/>
              </a:spcBef>
              <a:buNone/>
            </a:pPr>
            <a:endParaRPr lang="en-US" sz="2400" dirty="0"/>
          </a:p>
          <a:p>
            <a:pPr>
              <a:spcBef>
                <a:spcPts val="0"/>
              </a:spcBef>
            </a:pPr>
            <a:endParaRPr lang="en-US" sz="2000" dirty="0"/>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10</a:t>
            </a:fld>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31642523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8531192" cy="1295248"/>
          </a:xfrm>
        </p:spPr>
        <p:txBody>
          <a:bodyPr>
            <a:normAutofit/>
          </a:bodyPr>
          <a:lstStyle/>
          <a:p>
            <a:r>
              <a:rPr lang="en-US" b="1" dirty="0"/>
              <a:t>CRSC: What is combat related?</a:t>
            </a:r>
          </a:p>
        </p:txBody>
      </p:sp>
      <p:sp>
        <p:nvSpPr>
          <p:cNvPr id="2" name="Content Placeholder 1"/>
          <p:cNvSpPr>
            <a:spLocks noGrp="1"/>
          </p:cNvSpPr>
          <p:nvPr>
            <p:ph idx="1"/>
          </p:nvPr>
        </p:nvSpPr>
        <p:spPr>
          <a:xfrm>
            <a:off x="577517" y="1295248"/>
            <a:ext cx="11011300" cy="4882058"/>
          </a:xfrm>
        </p:spPr>
        <p:txBody>
          <a:bodyPr>
            <a:normAutofit lnSpcReduction="10000"/>
          </a:bodyPr>
          <a:lstStyle/>
          <a:p>
            <a:r>
              <a:rPr lang="en-US" altLang="en-US" sz="3600" dirty="0"/>
              <a:t>Injuries incurred as direct result of:</a:t>
            </a:r>
          </a:p>
          <a:p>
            <a:pPr lvl="1"/>
            <a:r>
              <a:rPr lang="en-US" altLang="en-US" sz="3200" dirty="0"/>
              <a:t>Armed conflict</a:t>
            </a:r>
          </a:p>
          <a:p>
            <a:pPr lvl="1"/>
            <a:r>
              <a:rPr lang="en-US" altLang="en-US" sz="3200" dirty="0"/>
              <a:t>Hazardous duty</a:t>
            </a:r>
          </a:p>
          <a:p>
            <a:pPr lvl="1"/>
            <a:r>
              <a:rPr lang="en-US" altLang="en-US" sz="3200" dirty="0"/>
              <a:t>Instrumentality of war</a:t>
            </a:r>
          </a:p>
          <a:p>
            <a:pPr lvl="1"/>
            <a:r>
              <a:rPr lang="en-US" altLang="en-US" sz="3200" dirty="0"/>
              <a:t>Simulated </a:t>
            </a:r>
            <a:r>
              <a:rPr lang="en-US" altLang="en-US" sz="3200" dirty="0" smtClean="0"/>
              <a:t>war</a:t>
            </a:r>
          </a:p>
          <a:p>
            <a:pPr marL="457200" lvl="1" indent="0">
              <a:buNone/>
            </a:pPr>
            <a:endParaRPr lang="en-US" altLang="en-US" sz="3200" dirty="0"/>
          </a:p>
          <a:p>
            <a:r>
              <a:rPr lang="en-US" altLang="en-US" sz="3600" dirty="0"/>
              <a:t>Agent Orange exposure disabilities count</a:t>
            </a:r>
          </a:p>
          <a:p>
            <a:r>
              <a:rPr lang="en-US" altLang="en-US" sz="3600" dirty="0"/>
              <a:t>Other exposure disabilities </a:t>
            </a:r>
            <a:r>
              <a:rPr lang="en-US" altLang="en-US" sz="3600" dirty="0" smtClean="0"/>
              <a:t>as a </a:t>
            </a:r>
            <a:r>
              <a:rPr lang="en-US" altLang="en-US" sz="3600" dirty="0"/>
              <a:t>result of instrumentality of war (radiation, mustard gas, lewisite, etc.) also count: if not sure, file</a:t>
            </a:r>
          </a:p>
          <a:p>
            <a:pPr marL="0" indent="0">
              <a:spcBef>
                <a:spcPts val="0"/>
              </a:spcBef>
              <a:buNone/>
            </a:pPr>
            <a:endParaRPr lang="en-US" sz="2400" dirty="0"/>
          </a:p>
          <a:p>
            <a:pPr>
              <a:spcBef>
                <a:spcPts val="0"/>
              </a:spcBef>
            </a:pPr>
            <a:endParaRPr lang="en-US" sz="2000" dirty="0"/>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11</a:t>
            </a:fld>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23495053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8531192" cy="1280160"/>
          </a:xfrm>
        </p:spPr>
        <p:txBody>
          <a:bodyPr/>
          <a:lstStyle/>
          <a:p>
            <a:r>
              <a:rPr lang="en-US" b="1" dirty="0"/>
              <a:t>CRSC: </a:t>
            </a:r>
            <a:r>
              <a:rPr lang="en-US" b="1" dirty="0" smtClean="0"/>
              <a:t>Features</a:t>
            </a:r>
            <a:endParaRPr lang="en-US" b="1" dirty="0"/>
          </a:p>
        </p:txBody>
      </p:sp>
      <p:sp>
        <p:nvSpPr>
          <p:cNvPr id="2" name="Content Placeholder 1"/>
          <p:cNvSpPr>
            <a:spLocks noGrp="1"/>
          </p:cNvSpPr>
          <p:nvPr>
            <p:ph idx="1"/>
          </p:nvPr>
        </p:nvSpPr>
        <p:spPr>
          <a:xfrm>
            <a:off x="616018" y="1656854"/>
            <a:ext cx="10982424" cy="4882058"/>
          </a:xfrm>
        </p:spPr>
        <p:txBody>
          <a:bodyPr/>
          <a:lstStyle/>
          <a:p>
            <a:r>
              <a:rPr lang="en-US" altLang="en-US" sz="3200" dirty="0"/>
              <a:t>Application-based program </a:t>
            </a:r>
            <a:r>
              <a:rPr lang="en-US" altLang="en-US" sz="3200" dirty="0" smtClean="0"/>
              <a:t>(must </a:t>
            </a:r>
            <a:r>
              <a:rPr lang="en-US" altLang="en-US" sz="3200" dirty="0"/>
              <a:t>file a claim) with documentation to show disability is combat-related</a:t>
            </a:r>
          </a:p>
          <a:p>
            <a:r>
              <a:rPr lang="en-US" altLang="en-US" sz="3200" dirty="0" smtClean="0"/>
              <a:t>DoD </a:t>
            </a:r>
            <a:r>
              <a:rPr lang="en-US" altLang="en-US" sz="3200" dirty="0"/>
              <a:t>makes determination</a:t>
            </a:r>
          </a:p>
          <a:p>
            <a:r>
              <a:rPr lang="en-US" altLang="en-US" sz="3200" dirty="0"/>
              <a:t>Vet will receive special “3rd” payment equal to monthly dollar-for-dollar reduction in military retired pay for combat-related disability(</a:t>
            </a:r>
            <a:r>
              <a:rPr lang="en-US" altLang="en-US" sz="3200" dirty="0" err="1"/>
              <a:t>ies</a:t>
            </a:r>
            <a:r>
              <a:rPr lang="en-US" altLang="en-US" sz="3200" dirty="0"/>
              <a:t>)</a:t>
            </a:r>
          </a:p>
          <a:p>
            <a:r>
              <a:rPr lang="en-US" altLang="en-US" sz="3200" dirty="0"/>
              <a:t>Tax free </a:t>
            </a:r>
          </a:p>
          <a:p>
            <a:r>
              <a:rPr lang="en-US" altLang="en-US" sz="3200" b="1" dirty="0"/>
              <a:t>CRSC is separate from retired pay</a:t>
            </a:r>
          </a:p>
          <a:p>
            <a:pPr marL="0" indent="0">
              <a:spcBef>
                <a:spcPts val="0"/>
              </a:spcBef>
              <a:buNone/>
            </a:pPr>
            <a:endParaRPr lang="en-US" sz="2400" dirty="0"/>
          </a:p>
          <a:p>
            <a:pPr>
              <a:spcBef>
                <a:spcPts val="0"/>
              </a:spcBef>
            </a:pPr>
            <a:endParaRPr lang="en-US" sz="2000" dirty="0"/>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12</a:t>
            </a:fld>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10599736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8531192" cy="1295248"/>
          </a:xfrm>
        </p:spPr>
        <p:txBody>
          <a:bodyPr/>
          <a:lstStyle/>
          <a:p>
            <a:r>
              <a:rPr lang="en-US" b="1" dirty="0"/>
              <a:t>CRSC: </a:t>
            </a:r>
            <a:r>
              <a:rPr lang="en-US" b="1" dirty="0" smtClean="0"/>
              <a:t>Features</a:t>
            </a:r>
            <a:endParaRPr lang="en-US" b="1" dirty="0"/>
          </a:p>
        </p:txBody>
      </p:sp>
      <p:sp>
        <p:nvSpPr>
          <p:cNvPr id="2" name="Content Placeholder 1"/>
          <p:cNvSpPr>
            <a:spLocks noGrp="1"/>
          </p:cNvSpPr>
          <p:nvPr>
            <p:ph idx="1"/>
          </p:nvPr>
        </p:nvSpPr>
        <p:spPr>
          <a:xfrm>
            <a:off x="606393" y="1491916"/>
            <a:ext cx="10982424" cy="4685390"/>
          </a:xfrm>
        </p:spPr>
        <p:txBody>
          <a:bodyPr/>
          <a:lstStyle/>
          <a:p>
            <a:pPr marL="0" indent="0">
              <a:buNone/>
            </a:pPr>
            <a:r>
              <a:rPr lang="en-US" altLang="en-US" sz="3200" dirty="0" smtClean="0"/>
              <a:t>Court orders regarding </a:t>
            </a:r>
            <a:r>
              <a:rPr lang="en-US" altLang="en-US" sz="3200" dirty="0"/>
              <a:t>“retired pay</a:t>
            </a:r>
            <a:r>
              <a:rPr lang="en-US" altLang="en-US" sz="3200" dirty="0" smtClean="0"/>
              <a:t>” do </a:t>
            </a:r>
            <a:r>
              <a:rPr lang="en-US" altLang="en-US" sz="3200" dirty="0"/>
              <a:t>not include CRSC </a:t>
            </a:r>
          </a:p>
          <a:p>
            <a:endParaRPr lang="en-US" altLang="en-US" sz="3200" dirty="0" smtClean="0"/>
          </a:p>
          <a:p>
            <a:pPr marL="0" indent="0">
              <a:buNone/>
            </a:pPr>
            <a:r>
              <a:rPr lang="en-US" altLang="en-US" sz="3200" dirty="0" smtClean="0"/>
              <a:t>But </a:t>
            </a:r>
            <a:r>
              <a:rPr lang="en-US" altLang="en-US" sz="3200" dirty="0"/>
              <a:t>CRSC is not VA pay, so it is subject to: </a:t>
            </a:r>
          </a:p>
          <a:p>
            <a:pPr lvl="1"/>
            <a:r>
              <a:rPr lang="en-US" altLang="en-US" sz="3200" dirty="0"/>
              <a:t>Child support/alimony</a:t>
            </a:r>
          </a:p>
          <a:p>
            <a:pPr lvl="1"/>
            <a:r>
              <a:rPr lang="en-US" altLang="en-US" sz="3200" dirty="0"/>
              <a:t>Garnishments </a:t>
            </a:r>
          </a:p>
          <a:p>
            <a:pPr lvl="1"/>
            <a:r>
              <a:rPr lang="en-US" altLang="en-US" sz="3200" dirty="0"/>
              <a:t>Government debts</a:t>
            </a:r>
          </a:p>
          <a:p>
            <a:pPr marL="0" indent="0">
              <a:spcBef>
                <a:spcPts val="0"/>
              </a:spcBef>
              <a:buNone/>
            </a:pPr>
            <a:endParaRPr lang="en-US" sz="2400" dirty="0"/>
          </a:p>
          <a:p>
            <a:pPr>
              <a:spcBef>
                <a:spcPts val="0"/>
              </a:spcBef>
            </a:pPr>
            <a:endParaRPr lang="en-US" sz="2000" dirty="0"/>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13</a:t>
            </a:fld>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14696801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67376"/>
            <a:ext cx="8531192" cy="1227871"/>
          </a:xfrm>
        </p:spPr>
        <p:txBody>
          <a:bodyPr>
            <a:noAutofit/>
          </a:bodyPr>
          <a:lstStyle/>
          <a:p>
            <a:r>
              <a:rPr lang="en-US" b="1" dirty="0"/>
              <a:t>CRSC: </a:t>
            </a:r>
            <a:r>
              <a:rPr lang="en-US" b="1" dirty="0" smtClean="0"/>
              <a:t>What is needed for the application?</a:t>
            </a:r>
            <a:endParaRPr lang="en-US" b="1" dirty="0"/>
          </a:p>
        </p:txBody>
      </p:sp>
      <p:sp>
        <p:nvSpPr>
          <p:cNvPr id="2" name="Content Placeholder 1"/>
          <p:cNvSpPr>
            <a:spLocks noGrp="1"/>
          </p:cNvSpPr>
          <p:nvPr>
            <p:ph idx="1"/>
          </p:nvPr>
        </p:nvSpPr>
        <p:spPr>
          <a:xfrm>
            <a:off x="606393" y="1617044"/>
            <a:ext cx="10982424" cy="4560262"/>
          </a:xfrm>
        </p:spPr>
        <p:txBody>
          <a:bodyPr/>
          <a:lstStyle/>
          <a:p>
            <a:r>
              <a:rPr lang="en-US" sz="3200" dirty="0" smtClean="0"/>
              <a:t>DD </a:t>
            </a:r>
            <a:r>
              <a:rPr lang="en-US" sz="3200" dirty="0"/>
              <a:t>Form </a:t>
            </a:r>
            <a:r>
              <a:rPr lang="en-US" sz="3200" dirty="0" smtClean="0"/>
              <a:t>2860 (Application)</a:t>
            </a:r>
            <a:endParaRPr lang="en-US" sz="3200" dirty="0"/>
          </a:p>
          <a:p>
            <a:r>
              <a:rPr lang="en-US" sz="3200" dirty="0"/>
              <a:t>Retirement orders</a:t>
            </a:r>
          </a:p>
          <a:p>
            <a:r>
              <a:rPr lang="en-US" sz="3200" dirty="0"/>
              <a:t>20 year letter or statement of service (for reservists)</a:t>
            </a:r>
          </a:p>
          <a:p>
            <a:r>
              <a:rPr lang="en-US" sz="3200" dirty="0"/>
              <a:t>Relevant pages in VA </a:t>
            </a:r>
            <a:r>
              <a:rPr lang="en-US" sz="3200" dirty="0" smtClean="0"/>
              <a:t>C-File or </a:t>
            </a:r>
            <a:r>
              <a:rPr lang="en-US" sz="3200" dirty="0"/>
              <a:t>service treatment </a:t>
            </a:r>
            <a:r>
              <a:rPr lang="en-US" sz="3200" dirty="0" smtClean="0"/>
              <a:t>record showing disability</a:t>
            </a:r>
            <a:endParaRPr lang="en-US" sz="3200" dirty="0"/>
          </a:p>
          <a:p>
            <a:r>
              <a:rPr lang="en-US" sz="3200" dirty="0"/>
              <a:t>VA rating</a:t>
            </a:r>
          </a:p>
          <a:p>
            <a:r>
              <a:rPr lang="en-US" sz="3200" dirty="0"/>
              <a:t>Purple Heart award citation if applicable</a:t>
            </a:r>
          </a:p>
          <a:p>
            <a:r>
              <a:rPr lang="en-US" sz="3200" dirty="0" smtClean="0"/>
              <a:t>DD </a:t>
            </a:r>
            <a:r>
              <a:rPr lang="en-US" sz="3200" dirty="0"/>
              <a:t>214</a:t>
            </a: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14</a:t>
            </a:fld>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41707218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8531192" cy="1295248"/>
          </a:xfrm>
        </p:spPr>
        <p:txBody>
          <a:bodyPr/>
          <a:lstStyle/>
          <a:p>
            <a:r>
              <a:rPr lang="en-US" b="1" dirty="0"/>
              <a:t>CRSC: </a:t>
            </a:r>
            <a:r>
              <a:rPr lang="en-US" b="1" dirty="0" smtClean="0"/>
              <a:t>Application tips</a:t>
            </a:r>
            <a:endParaRPr lang="en-US" b="1" dirty="0"/>
          </a:p>
        </p:txBody>
      </p:sp>
      <p:sp>
        <p:nvSpPr>
          <p:cNvPr id="2" name="Content Placeholder 1"/>
          <p:cNvSpPr>
            <a:spLocks noGrp="1"/>
          </p:cNvSpPr>
          <p:nvPr>
            <p:ph idx="1"/>
          </p:nvPr>
        </p:nvSpPr>
        <p:spPr>
          <a:xfrm>
            <a:off x="616017" y="1732546"/>
            <a:ext cx="10963175" cy="4444759"/>
          </a:xfrm>
        </p:spPr>
        <p:txBody>
          <a:bodyPr/>
          <a:lstStyle/>
          <a:p>
            <a:r>
              <a:rPr lang="en-US" altLang="en-US" sz="3200" dirty="0" smtClean="0"/>
              <a:t>The quality </a:t>
            </a:r>
            <a:r>
              <a:rPr lang="en-US" altLang="en-US" sz="3200" dirty="0"/>
              <a:t>of </a:t>
            </a:r>
            <a:r>
              <a:rPr lang="en-US" altLang="en-US" sz="3200" dirty="0" smtClean="0"/>
              <a:t>the information is more </a:t>
            </a:r>
            <a:r>
              <a:rPr lang="en-US" altLang="en-US" sz="3200" dirty="0"/>
              <a:t>important than </a:t>
            </a:r>
            <a:r>
              <a:rPr lang="en-US" altLang="en-US" sz="3200" dirty="0" smtClean="0"/>
              <a:t>the quantity</a:t>
            </a:r>
            <a:endParaRPr lang="en-US" altLang="en-US" sz="3200" dirty="0"/>
          </a:p>
          <a:p>
            <a:endParaRPr lang="en-US" altLang="en-US" sz="3200" dirty="0" smtClean="0"/>
          </a:p>
          <a:p>
            <a:r>
              <a:rPr lang="en-US" altLang="en-US" sz="3200" dirty="0" smtClean="0"/>
              <a:t>Send copies not originals – Branch </a:t>
            </a:r>
            <a:r>
              <a:rPr lang="en-US" altLang="en-US" sz="3200" dirty="0"/>
              <a:t>will not return any </a:t>
            </a:r>
            <a:r>
              <a:rPr lang="en-US" altLang="en-US" sz="3200" dirty="0" smtClean="0"/>
              <a:t>documents</a:t>
            </a:r>
          </a:p>
          <a:p>
            <a:endParaRPr lang="en-US" altLang="en-US" sz="3200" dirty="0"/>
          </a:p>
          <a:p>
            <a:r>
              <a:rPr lang="en-US" altLang="en-US" sz="3200" dirty="0"/>
              <a:t>Mail or fax to branch of </a:t>
            </a:r>
            <a:r>
              <a:rPr lang="en-US" altLang="en-US" sz="3200" dirty="0" smtClean="0"/>
              <a:t>service </a:t>
            </a:r>
            <a:endParaRPr lang="en-US" altLang="en-US" sz="3200" dirty="0"/>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15</a:t>
            </a:fld>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22310644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8531192" cy="1295248"/>
          </a:xfrm>
        </p:spPr>
        <p:txBody>
          <a:bodyPr/>
          <a:lstStyle/>
          <a:p>
            <a:r>
              <a:rPr lang="en-US" b="1" dirty="0"/>
              <a:t>CRSC: </a:t>
            </a:r>
            <a:r>
              <a:rPr lang="en-US" b="1" dirty="0" smtClean="0"/>
              <a:t>When to reapply</a:t>
            </a:r>
            <a:endParaRPr lang="en-US" b="1" dirty="0"/>
          </a:p>
        </p:txBody>
      </p:sp>
      <p:sp>
        <p:nvSpPr>
          <p:cNvPr id="2" name="Content Placeholder 1"/>
          <p:cNvSpPr>
            <a:spLocks noGrp="1"/>
          </p:cNvSpPr>
          <p:nvPr>
            <p:ph idx="1"/>
          </p:nvPr>
        </p:nvSpPr>
        <p:spPr>
          <a:xfrm>
            <a:off x="587141" y="1578542"/>
            <a:ext cx="11001676" cy="4598763"/>
          </a:xfrm>
        </p:spPr>
        <p:txBody>
          <a:bodyPr/>
          <a:lstStyle/>
          <a:p>
            <a:pPr marL="0" indent="0">
              <a:buNone/>
            </a:pPr>
            <a:r>
              <a:rPr lang="en-US" altLang="en-US" sz="3200" dirty="0" smtClean="0"/>
              <a:t>A veteran may </a:t>
            </a:r>
            <a:r>
              <a:rPr lang="en-US" altLang="en-US" sz="3200" b="1" dirty="0" smtClean="0"/>
              <a:t>reapply </a:t>
            </a:r>
            <a:r>
              <a:rPr lang="en-US" altLang="en-US" sz="3200" dirty="0" smtClean="0"/>
              <a:t>for CRSC when:</a:t>
            </a:r>
          </a:p>
          <a:p>
            <a:endParaRPr lang="en-US" altLang="en-US" sz="3200" dirty="0"/>
          </a:p>
          <a:p>
            <a:r>
              <a:rPr lang="en-US" altLang="en-US" sz="3200" dirty="0" smtClean="0"/>
              <a:t>VA </a:t>
            </a:r>
            <a:r>
              <a:rPr lang="en-US" altLang="en-US" sz="3200" dirty="0"/>
              <a:t>has added more disabilities to </a:t>
            </a:r>
            <a:r>
              <a:rPr lang="en-US" altLang="en-US" sz="3200" dirty="0" smtClean="0"/>
              <a:t>their </a:t>
            </a:r>
            <a:r>
              <a:rPr lang="en-US" altLang="en-US" sz="3200" dirty="0"/>
              <a:t>rating </a:t>
            </a:r>
            <a:r>
              <a:rPr lang="en-US" altLang="en-US" sz="3200" dirty="0" smtClean="0"/>
              <a:t>that they </a:t>
            </a:r>
            <a:r>
              <a:rPr lang="en-US" altLang="en-US" sz="3200" dirty="0"/>
              <a:t>think might qualify</a:t>
            </a:r>
          </a:p>
          <a:p>
            <a:endParaRPr lang="en-US" dirty="0" smtClean="0"/>
          </a:p>
          <a:p>
            <a:pPr marL="0" indent="0">
              <a:buNone/>
            </a:pPr>
            <a:r>
              <a:rPr lang="en-US" dirty="0"/>
              <a:t>To reapply: Visit branch of service website for the reconsideration form</a:t>
            </a: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16</a:t>
            </a:fld>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32453016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3CC5887-0EA0-4C90-B823-F8731B3A89CA}"/>
              </a:ext>
            </a:extLst>
          </p:cNvPr>
          <p:cNvSpPr>
            <a:spLocks noGrp="1"/>
          </p:cNvSpPr>
          <p:nvPr>
            <p:ph type="title"/>
          </p:nvPr>
        </p:nvSpPr>
        <p:spPr>
          <a:xfrm>
            <a:off x="0" y="0"/>
            <a:ext cx="10515600" cy="1325563"/>
          </a:xfrm>
        </p:spPr>
        <p:txBody>
          <a:bodyPr/>
          <a:lstStyle/>
          <a:p>
            <a:r>
              <a:rPr lang="en-US" b="1" dirty="0"/>
              <a:t>CRSC Payable</a:t>
            </a:r>
          </a:p>
        </p:txBody>
      </p:sp>
      <p:sp>
        <p:nvSpPr>
          <p:cNvPr id="7" name="Content Placeholder 6">
            <a:extLst>
              <a:ext uri="{FF2B5EF4-FFF2-40B4-BE49-F238E27FC236}">
                <a16:creationId xmlns:a16="http://schemas.microsoft.com/office/drawing/2014/main" id="{88F7BCE7-DF65-4708-8D16-227151E92B66}"/>
              </a:ext>
            </a:extLst>
          </p:cNvPr>
          <p:cNvSpPr>
            <a:spLocks noGrp="1"/>
          </p:cNvSpPr>
          <p:nvPr>
            <p:ph idx="1"/>
          </p:nvPr>
        </p:nvSpPr>
        <p:spPr>
          <a:xfrm>
            <a:off x="539014" y="1440614"/>
            <a:ext cx="11001675" cy="4915736"/>
          </a:xfrm>
        </p:spPr>
        <p:txBody>
          <a:bodyPr>
            <a:noAutofit/>
          </a:bodyPr>
          <a:lstStyle/>
          <a:p>
            <a:pPr marL="0" indent="0">
              <a:buNone/>
            </a:pPr>
            <a:r>
              <a:rPr lang="en-US" altLang="en-US" dirty="0">
                <a:solidFill>
                  <a:prstClr val="black"/>
                </a:solidFill>
              </a:rPr>
              <a:t>For veterans in receipt of retired pay based on years of service (RPBOYOS), the amount of CRSC payable is the amount payable for the combined evaluation of the Veteran’s service-connected (SC) combat-related (CR) disabilities </a:t>
            </a:r>
            <a:r>
              <a:rPr lang="en-US" altLang="en-US" i="1" dirty="0">
                <a:solidFill>
                  <a:prstClr val="black"/>
                </a:solidFill>
              </a:rPr>
              <a:t>(Limited to Gross Retired Pay (GRP))</a:t>
            </a:r>
            <a:r>
              <a:rPr lang="en-US" altLang="en-US" dirty="0">
                <a:solidFill>
                  <a:prstClr val="black"/>
                </a:solidFill>
              </a:rPr>
              <a:t>.</a:t>
            </a:r>
          </a:p>
          <a:p>
            <a:pPr marL="0" indent="0">
              <a:buNone/>
            </a:pPr>
            <a:endParaRPr lang="en-US" altLang="en-US" b="1" dirty="0">
              <a:solidFill>
                <a:prstClr val="black"/>
              </a:solidFill>
            </a:endParaRPr>
          </a:p>
          <a:p>
            <a:pPr marL="0" indent="0">
              <a:buNone/>
            </a:pPr>
            <a:r>
              <a:rPr lang="en-US" altLang="en-US" b="1" u="sng" dirty="0">
                <a:solidFill>
                  <a:prstClr val="black"/>
                </a:solidFill>
              </a:rPr>
              <a:t>Example:</a:t>
            </a:r>
          </a:p>
          <a:p>
            <a:r>
              <a:rPr lang="en-US" altLang="en-US" dirty="0" smtClean="0">
                <a:solidFill>
                  <a:prstClr val="black"/>
                </a:solidFill>
              </a:rPr>
              <a:t>Gross Retired Pay: </a:t>
            </a:r>
            <a:r>
              <a:rPr lang="en-US" altLang="en-US" dirty="0">
                <a:solidFill>
                  <a:prstClr val="black"/>
                </a:solidFill>
              </a:rPr>
              <a:t>$2,000</a:t>
            </a:r>
          </a:p>
          <a:p>
            <a:r>
              <a:rPr lang="en-US" altLang="en-US" dirty="0">
                <a:solidFill>
                  <a:prstClr val="black"/>
                </a:solidFill>
              </a:rPr>
              <a:t>Gross VA Compensation payment: $2,200</a:t>
            </a:r>
          </a:p>
          <a:p>
            <a:r>
              <a:rPr lang="en-US" altLang="en-US" dirty="0">
                <a:solidFill>
                  <a:prstClr val="black"/>
                </a:solidFill>
              </a:rPr>
              <a:t>CRSC: $2,200 (All disabilities are combat related)</a:t>
            </a:r>
          </a:p>
          <a:p>
            <a:r>
              <a:rPr lang="en-US" altLang="en-US" dirty="0">
                <a:solidFill>
                  <a:prstClr val="black"/>
                </a:solidFill>
              </a:rPr>
              <a:t>CRSC Payable: $2,000</a:t>
            </a:r>
          </a:p>
          <a:p>
            <a:endParaRPr lang="en-US" dirty="0"/>
          </a:p>
        </p:txBody>
      </p:sp>
      <p:sp>
        <p:nvSpPr>
          <p:cNvPr id="4" name="Slide Number Placeholder 3">
            <a:extLst>
              <a:ext uri="{FF2B5EF4-FFF2-40B4-BE49-F238E27FC236}">
                <a16:creationId xmlns:a16="http://schemas.microsoft.com/office/drawing/2014/main" id="{2BFCC209-01AC-473F-84BC-0CC60863FDD4}"/>
              </a:ext>
            </a:extLst>
          </p:cNvPr>
          <p:cNvSpPr>
            <a:spLocks noGrp="1"/>
          </p:cNvSpPr>
          <p:nvPr>
            <p:ph type="sldNum" sz="quarter" idx="12"/>
          </p:nvPr>
        </p:nvSpPr>
        <p:spPr/>
        <p:txBody>
          <a:bodyPr/>
          <a:lstStyle/>
          <a:p>
            <a:fld id="{60B18D57-13A5-4968-950D-8FEF41FA4399}" type="slidenum">
              <a:rPr lang="en-US" smtClean="0"/>
              <a:t>17</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10861487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113CDB2-93AF-48DB-8B3C-388892D0A0A7}"/>
              </a:ext>
            </a:extLst>
          </p:cNvPr>
          <p:cNvSpPr>
            <a:spLocks noGrp="1"/>
          </p:cNvSpPr>
          <p:nvPr>
            <p:ph type="title"/>
          </p:nvPr>
        </p:nvSpPr>
        <p:spPr>
          <a:xfrm>
            <a:off x="1" y="77002"/>
            <a:ext cx="7472218" cy="1248561"/>
          </a:xfrm>
        </p:spPr>
        <p:txBody>
          <a:bodyPr>
            <a:noAutofit/>
          </a:bodyPr>
          <a:lstStyle/>
          <a:p>
            <a:r>
              <a:rPr lang="en-US" sz="4000" b="1" dirty="0"/>
              <a:t>CRSC CALCULATIONS FOR DISABLED RETIREES (Medical Board Retirees)</a:t>
            </a:r>
          </a:p>
        </p:txBody>
      </p:sp>
      <p:sp>
        <p:nvSpPr>
          <p:cNvPr id="7" name="Content Placeholder 6">
            <a:extLst>
              <a:ext uri="{FF2B5EF4-FFF2-40B4-BE49-F238E27FC236}">
                <a16:creationId xmlns:a16="http://schemas.microsoft.com/office/drawing/2014/main" id="{714762F9-4555-44C6-BF6E-FDFF642445E5}"/>
              </a:ext>
            </a:extLst>
          </p:cNvPr>
          <p:cNvSpPr>
            <a:spLocks noGrp="1"/>
          </p:cNvSpPr>
          <p:nvPr>
            <p:ph idx="1"/>
          </p:nvPr>
        </p:nvSpPr>
        <p:spPr>
          <a:xfrm>
            <a:off x="577515" y="1325563"/>
            <a:ext cx="10972800" cy="4351338"/>
          </a:xfrm>
        </p:spPr>
        <p:txBody>
          <a:bodyPr>
            <a:noAutofit/>
          </a:bodyPr>
          <a:lstStyle/>
          <a:p>
            <a:pPr marL="0" indent="0">
              <a:buNone/>
            </a:pPr>
            <a:r>
              <a:rPr lang="en-US" sz="3200" dirty="0"/>
              <a:t>For CRSC Eligible Disability Retirees, Concurrent Receipt is Limited to RBOYOS</a:t>
            </a:r>
          </a:p>
          <a:p>
            <a:pPr marL="0" indent="0">
              <a:buNone/>
            </a:pPr>
            <a:r>
              <a:rPr lang="en-US" sz="2400" b="1" u="sng" dirty="0"/>
              <a:t>Example:</a:t>
            </a:r>
          </a:p>
          <a:p>
            <a:r>
              <a:rPr lang="en-US" sz="2400" dirty="0"/>
              <a:t>GRP: $1,600</a:t>
            </a:r>
          </a:p>
          <a:p>
            <a:r>
              <a:rPr lang="en-US" sz="2400" dirty="0"/>
              <a:t>RBOYOS: $600</a:t>
            </a:r>
          </a:p>
          <a:p>
            <a:r>
              <a:rPr lang="en-US" sz="2400" dirty="0"/>
              <a:t>Gross VA compensation payment: $1,100</a:t>
            </a:r>
          </a:p>
          <a:p>
            <a:r>
              <a:rPr lang="en-US" sz="2400" dirty="0"/>
              <a:t>CRSC: $1,100 (all disabilities are combat related)</a:t>
            </a:r>
          </a:p>
          <a:p>
            <a:r>
              <a:rPr lang="en-US" sz="2400" dirty="0"/>
              <a:t>Concurrent Receipt is limited to $600</a:t>
            </a:r>
          </a:p>
          <a:p>
            <a:r>
              <a:rPr lang="en-US" sz="2400" dirty="0"/>
              <a:t>Net Retired Pay (NRP) (GRP – GVA) = $500</a:t>
            </a:r>
          </a:p>
          <a:p>
            <a:r>
              <a:rPr lang="en-US" sz="2400" dirty="0"/>
              <a:t>Therefore, CRSC is $100</a:t>
            </a:r>
          </a:p>
          <a:p>
            <a:r>
              <a:rPr lang="en-US" sz="2400" dirty="0"/>
              <a:t>The Veteran will receive $1,100 from VA and $600 from DFAS ($500 in Retired Pay and $100 in CRSC)</a:t>
            </a:r>
          </a:p>
          <a:p>
            <a:endParaRPr lang="en-US" dirty="0"/>
          </a:p>
        </p:txBody>
      </p:sp>
      <p:sp>
        <p:nvSpPr>
          <p:cNvPr id="4" name="Slide Number Placeholder 3">
            <a:extLst>
              <a:ext uri="{FF2B5EF4-FFF2-40B4-BE49-F238E27FC236}">
                <a16:creationId xmlns:a16="http://schemas.microsoft.com/office/drawing/2014/main" id="{3562B787-3BA9-44CD-A534-06D1165AA02C}"/>
              </a:ext>
            </a:extLst>
          </p:cNvPr>
          <p:cNvSpPr>
            <a:spLocks noGrp="1"/>
          </p:cNvSpPr>
          <p:nvPr>
            <p:ph type="sldNum" sz="quarter" idx="12"/>
          </p:nvPr>
        </p:nvSpPr>
        <p:spPr/>
        <p:txBody>
          <a:bodyPr/>
          <a:lstStyle/>
          <a:p>
            <a:fld id="{60B18D57-13A5-4968-950D-8FEF41FA4399}" type="slidenum">
              <a:rPr lang="en-US" smtClean="0"/>
              <a:t>18</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15747044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401DED7-F1B0-494E-902D-47695D969E6C}"/>
              </a:ext>
            </a:extLst>
          </p:cNvPr>
          <p:cNvSpPr>
            <a:spLocks noGrp="1"/>
          </p:cNvSpPr>
          <p:nvPr>
            <p:ph type="title"/>
          </p:nvPr>
        </p:nvSpPr>
        <p:spPr>
          <a:xfrm>
            <a:off x="1" y="0"/>
            <a:ext cx="7554568" cy="1325563"/>
          </a:xfrm>
        </p:spPr>
        <p:txBody>
          <a:bodyPr>
            <a:normAutofit/>
          </a:bodyPr>
          <a:lstStyle/>
          <a:p>
            <a:r>
              <a:rPr lang="en-US" altLang="en-US" b="1" dirty="0"/>
              <a:t>Concurrent Retired and Disability Pay (CRDP) Eligibility</a:t>
            </a:r>
            <a:endParaRPr lang="en-US" b="1" dirty="0"/>
          </a:p>
        </p:txBody>
      </p:sp>
      <p:sp>
        <p:nvSpPr>
          <p:cNvPr id="7" name="Content Placeholder 6">
            <a:extLst>
              <a:ext uri="{FF2B5EF4-FFF2-40B4-BE49-F238E27FC236}">
                <a16:creationId xmlns:a16="http://schemas.microsoft.com/office/drawing/2014/main" id="{7BA85788-1856-4A4F-8A97-AE3D505D0A9E}"/>
              </a:ext>
            </a:extLst>
          </p:cNvPr>
          <p:cNvSpPr>
            <a:spLocks noGrp="1"/>
          </p:cNvSpPr>
          <p:nvPr>
            <p:ph idx="1"/>
          </p:nvPr>
        </p:nvSpPr>
        <p:spPr>
          <a:xfrm>
            <a:off x="596766" y="1393236"/>
            <a:ext cx="11001676" cy="5190444"/>
          </a:xfrm>
        </p:spPr>
        <p:txBody>
          <a:bodyPr/>
          <a:lstStyle/>
          <a:p>
            <a:pPr>
              <a:spcBef>
                <a:spcPts val="0"/>
              </a:spcBef>
            </a:pPr>
            <a:r>
              <a:rPr lang="en-US" altLang="en-US" dirty="0"/>
              <a:t>CRDP is a program which allows concurrent receipt of uniformed service retired pay and VA compensation.  Veterans must have a combined VA service-connected evaluation of at least 50% and be retired based on longevity* or retired due to disability with at least 20 years of service.  </a:t>
            </a:r>
          </a:p>
          <a:p>
            <a:pPr>
              <a:spcBef>
                <a:spcPts val="0"/>
              </a:spcBef>
            </a:pPr>
            <a:endParaRPr lang="en-US" altLang="en-US" dirty="0"/>
          </a:p>
          <a:p>
            <a:pPr>
              <a:spcBef>
                <a:spcPts val="0"/>
              </a:spcBef>
            </a:pPr>
            <a:r>
              <a:rPr lang="en-US" altLang="en-US" dirty="0"/>
              <a:t>CRDP is not a special payment; rather, it is included with Veterans’ military retired pay.  As with CRSC, sometimes VA must reduce retroactive retired pay withholdings in order for a Veteran to receive his/her full CRDP entitlement.</a:t>
            </a:r>
          </a:p>
          <a:p>
            <a:pPr marL="0" indent="0">
              <a:spcBef>
                <a:spcPts val="0"/>
              </a:spcBef>
              <a:buNone/>
            </a:pPr>
            <a:endParaRPr lang="en-US" altLang="en-US" dirty="0"/>
          </a:p>
          <a:p>
            <a:pPr marL="0" indent="0">
              <a:buNone/>
            </a:pPr>
            <a:r>
              <a:rPr lang="en-US" altLang="en-US" dirty="0"/>
              <a:t>*Veterans retired under the Temporary Early Retirement Authority (TERA) are retired based on longevity.</a:t>
            </a:r>
          </a:p>
          <a:p>
            <a:endParaRPr lang="en-US" dirty="0"/>
          </a:p>
        </p:txBody>
      </p:sp>
      <p:sp>
        <p:nvSpPr>
          <p:cNvPr id="4" name="Slide Number Placeholder 3">
            <a:extLst>
              <a:ext uri="{FF2B5EF4-FFF2-40B4-BE49-F238E27FC236}">
                <a16:creationId xmlns:a16="http://schemas.microsoft.com/office/drawing/2014/main" id="{B1353DC7-3088-4ED1-8C88-07E714842AD1}"/>
              </a:ext>
            </a:extLst>
          </p:cNvPr>
          <p:cNvSpPr>
            <a:spLocks noGrp="1"/>
          </p:cNvSpPr>
          <p:nvPr>
            <p:ph type="sldNum" sz="quarter" idx="12"/>
          </p:nvPr>
        </p:nvSpPr>
        <p:spPr/>
        <p:txBody>
          <a:bodyPr/>
          <a:lstStyle/>
          <a:p>
            <a:fld id="{60B18D57-13A5-4968-950D-8FEF41FA4399}" type="slidenum">
              <a:rPr lang="en-US" smtClean="0"/>
              <a:t>19</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36772112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5FD0B-F2AF-4CE1-AF5D-BD87E064E843}"/>
              </a:ext>
            </a:extLst>
          </p:cNvPr>
          <p:cNvSpPr>
            <a:spLocks noGrp="1"/>
          </p:cNvSpPr>
          <p:nvPr>
            <p:ph type="title"/>
          </p:nvPr>
        </p:nvSpPr>
        <p:spPr>
          <a:xfrm>
            <a:off x="0" y="0"/>
            <a:ext cx="10515600" cy="1325563"/>
          </a:xfrm>
        </p:spPr>
        <p:txBody>
          <a:bodyPr/>
          <a:lstStyle/>
          <a:p>
            <a:r>
              <a:rPr lang="en-US" b="1" dirty="0" smtClean="0"/>
              <a:t>Objectives</a:t>
            </a:r>
            <a:endParaRPr lang="en-US" b="1" dirty="0"/>
          </a:p>
        </p:txBody>
      </p:sp>
      <p:sp>
        <p:nvSpPr>
          <p:cNvPr id="3" name="Content Placeholder 2">
            <a:extLst>
              <a:ext uri="{FF2B5EF4-FFF2-40B4-BE49-F238E27FC236}">
                <a16:creationId xmlns:a16="http://schemas.microsoft.com/office/drawing/2014/main" id="{9E84C7CD-6357-4DAA-8451-9A3E90F66E12}"/>
              </a:ext>
            </a:extLst>
          </p:cNvPr>
          <p:cNvSpPr>
            <a:spLocks noGrp="1"/>
          </p:cNvSpPr>
          <p:nvPr>
            <p:ph idx="1"/>
          </p:nvPr>
        </p:nvSpPr>
        <p:spPr/>
        <p:txBody>
          <a:bodyPr/>
          <a:lstStyle/>
          <a:p>
            <a:pPr marL="0" indent="0">
              <a:buNone/>
            </a:pPr>
            <a:r>
              <a:rPr lang="en-US" dirty="0" smtClean="0"/>
              <a:t>At the end of this session, you will be able to answer the following questions:</a:t>
            </a:r>
          </a:p>
          <a:p>
            <a:pPr marL="0" indent="0">
              <a:buNone/>
            </a:pPr>
            <a:endParaRPr lang="en-US" dirty="0" smtClean="0"/>
          </a:p>
          <a:p>
            <a:r>
              <a:rPr lang="en-US" dirty="0" smtClean="0"/>
              <a:t>What are CRSC and CRDP?</a:t>
            </a:r>
          </a:p>
          <a:p>
            <a:r>
              <a:rPr lang="en-US" dirty="0" smtClean="0"/>
              <a:t>Who is eligible for each program?</a:t>
            </a:r>
          </a:p>
          <a:p>
            <a:r>
              <a:rPr lang="en-US" dirty="0" smtClean="0"/>
              <a:t>How do veterans qualify for these programs?</a:t>
            </a:r>
          </a:p>
          <a:p>
            <a:r>
              <a:rPr lang="en-US" dirty="0" smtClean="0"/>
              <a:t>How does VA/DoD determine how much a veteran receives?</a:t>
            </a:r>
            <a:endParaRPr lang="en-US" dirty="0"/>
          </a:p>
          <a:p>
            <a:endParaRPr lang="en-US"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35061555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7386054-A5C6-4B0D-A726-601FB3318263}"/>
              </a:ext>
            </a:extLst>
          </p:cNvPr>
          <p:cNvSpPr>
            <a:spLocks noGrp="1"/>
          </p:cNvSpPr>
          <p:nvPr>
            <p:ph type="title"/>
          </p:nvPr>
        </p:nvSpPr>
        <p:spPr>
          <a:xfrm>
            <a:off x="0" y="0"/>
            <a:ext cx="10515600" cy="1325563"/>
          </a:xfrm>
        </p:spPr>
        <p:txBody>
          <a:bodyPr/>
          <a:lstStyle/>
          <a:p>
            <a:r>
              <a:rPr lang="en-US" b="1" dirty="0"/>
              <a:t>CRDP Amount</a:t>
            </a:r>
          </a:p>
        </p:txBody>
      </p:sp>
      <p:sp>
        <p:nvSpPr>
          <p:cNvPr id="7" name="Content Placeholder 6">
            <a:extLst>
              <a:ext uri="{FF2B5EF4-FFF2-40B4-BE49-F238E27FC236}">
                <a16:creationId xmlns:a16="http://schemas.microsoft.com/office/drawing/2014/main" id="{DABDFD24-F8E7-4EBE-B25E-F047F9AB31FC}"/>
              </a:ext>
            </a:extLst>
          </p:cNvPr>
          <p:cNvSpPr>
            <a:spLocks noGrp="1"/>
          </p:cNvSpPr>
          <p:nvPr>
            <p:ph idx="1"/>
          </p:nvPr>
        </p:nvSpPr>
        <p:spPr>
          <a:xfrm>
            <a:off x="596765" y="1825625"/>
            <a:ext cx="11011301" cy="4351338"/>
          </a:xfrm>
        </p:spPr>
        <p:txBody>
          <a:bodyPr>
            <a:normAutofit/>
          </a:bodyPr>
          <a:lstStyle/>
          <a:p>
            <a:pPr marL="0" indent="0">
              <a:buNone/>
            </a:pPr>
            <a:r>
              <a:rPr lang="en-US" altLang="en-US" sz="3200" dirty="0">
                <a:solidFill>
                  <a:prstClr val="black"/>
                </a:solidFill>
              </a:rPr>
              <a:t>Veterans in receipt of RPBOYOS receive the full amount of their retired pay and VA compensation if </a:t>
            </a:r>
            <a:r>
              <a:rPr lang="en-US" altLang="en-US" sz="3200" dirty="0" smtClean="0">
                <a:solidFill>
                  <a:prstClr val="black"/>
                </a:solidFill>
              </a:rPr>
              <a:t>their VA </a:t>
            </a:r>
            <a:r>
              <a:rPr lang="en-US" altLang="en-US" sz="3200" dirty="0">
                <a:solidFill>
                  <a:prstClr val="black"/>
                </a:solidFill>
              </a:rPr>
              <a:t>compensation rating is 50 percent or greater. </a:t>
            </a:r>
          </a:p>
          <a:p>
            <a:pPr marL="0" indent="0">
              <a:buNone/>
            </a:pPr>
            <a:endParaRPr lang="en-US" altLang="en-US" sz="3200" b="1" u="sng" dirty="0">
              <a:solidFill>
                <a:prstClr val="black"/>
              </a:solidFill>
            </a:endParaRPr>
          </a:p>
          <a:p>
            <a:pPr marL="0" indent="0">
              <a:buNone/>
            </a:pPr>
            <a:r>
              <a:rPr lang="en-US" altLang="en-US" sz="3200" b="1" u="sng" dirty="0">
                <a:solidFill>
                  <a:prstClr val="black"/>
                </a:solidFill>
              </a:rPr>
              <a:t>Example:</a:t>
            </a:r>
            <a:r>
              <a:rPr lang="en-US" altLang="en-US" sz="3200" b="1" dirty="0">
                <a:solidFill>
                  <a:prstClr val="black"/>
                </a:solidFill>
              </a:rPr>
              <a:t> (CRDP based on RPBOYOS)</a:t>
            </a:r>
            <a:endParaRPr lang="en-US" altLang="en-US" sz="3200" b="1" u="sng" dirty="0">
              <a:solidFill>
                <a:prstClr val="black"/>
              </a:solidFill>
            </a:endParaRPr>
          </a:p>
          <a:p>
            <a:r>
              <a:rPr lang="en-US" altLang="en-US" sz="3200" dirty="0">
                <a:solidFill>
                  <a:prstClr val="black"/>
                </a:solidFill>
              </a:rPr>
              <a:t>RPBOYOS: $1,400</a:t>
            </a:r>
          </a:p>
          <a:p>
            <a:r>
              <a:rPr lang="en-US" altLang="en-US" sz="3200" dirty="0">
                <a:solidFill>
                  <a:prstClr val="black"/>
                </a:solidFill>
              </a:rPr>
              <a:t>Gross VA (GVA): $950</a:t>
            </a:r>
          </a:p>
          <a:p>
            <a:r>
              <a:rPr lang="en-US" altLang="en-US" sz="3200" dirty="0">
                <a:solidFill>
                  <a:prstClr val="black"/>
                </a:solidFill>
              </a:rPr>
              <a:t>$1,400 (RPBOYOS) + $950 (GVA) = $2,350</a:t>
            </a:r>
            <a:endParaRPr lang="en-US" sz="3600" dirty="0"/>
          </a:p>
        </p:txBody>
      </p:sp>
      <p:sp>
        <p:nvSpPr>
          <p:cNvPr id="4" name="Slide Number Placeholder 3">
            <a:extLst>
              <a:ext uri="{FF2B5EF4-FFF2-40B4-BE49-F238E27FC236}">
                <a16:creationId xmlns:a16="http://schemas.microsoft.com/office/drawing/2014/main" id="{82E071AA-E01A-4185-B598-2A8D5EF729A6}"/>
              </a:ext>
            </a:extLst>
          </p:cNvPr>
          <p:cNvSpPr>
            <a:spLocks noGrp="1"/>
          </p:cNvSpPr>
          <p:nvPr>
            <p:ph type="sldNum" sz="quarter" idx="12"/>
          </p:nvPr>
        </p:nvSpPr>
        <p:spPr/>
        <p:txBody>
          <a:bodyPr/>
          <a:lstStyle/>
          <a:p>
            <a:fld id="{60B18D57-13A5-4968-950D-8FEF41FA4399}" type="slidenum">
              <a:rPr lang="en-US" smtClean="0"/>
              <a:t>20</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19148862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7386054-A5C6-4B0D-A726-601FB3318263}"/>
              </a:ext>
            </a:extLst>
          </p:cNvPr>
          <p:cNvSpPr>
            <a:spLocks noGrp="1"/>
          </p:cNvSpPr>
          <p:nvPr>
            <p:ph type="title"/>
          </p:nvPr>
        </p:nvSpPr>
        <p:spPr>
          <a:xfrm>
            <a:off x="0" y="0"/>
            <a:ext cx="7554568" cy="1325563"/>
          </a:xfrm>
        </p:spPr>
        <p:txBody>
          <a:bodyPr/>
          <a:lstStyle/>
          <a:p>
            <a:r>
              <a:rPr lang="en-US" b="1" dirty="0"/>
              <a:t>CRDP </a:t>
            </a:r>
            <a:r>
              <a:rPr lang="en-US" b="1" dirty="0" smtClean="0"/>
              <a:t>for Medically Retired Reservists</a:t>
            </a:r>
            <a:endParaRPr lang="en-US" b="1" dirty="0"/>
          </a:p>
        </p:txBody>
      </p:sp>
      <p:sp>
        <p:nvSpPr>
          <p:cNvPr id="7" name="Content Placeholder 6">
            <a:extLst>
              <a:ext uri="{FF2B5EF4-FFF2-40B4-BE49-F238E27FC236}">
                <a16:creationId xmlns:a16="http://schemas.microsoft.com/office/drawing/2014/main" id="{DABDFD24-F8E7-4EBE-B25E-F047F9AB31FC}"/>
              </a:ext>
            </a:extLst>
          </p:cNvPr>
          <p:cNvSpPr>
            <a:spLocks noGrp="1"/>
          </p:cNvSpPr>
          <p:nvPr>
            <p:ph idx="1"/>
          </p:nvPr>
        </p:nvSpPr>
        <p:spPr>
          <a:xfrm>
            <a:off x="606392" y="1825625"/>
            <a:ext cx="10972800" cy="4351338"/>
          </a:xfrm>
        </p:spPr>
        <p:txBody>
          <a:bodyPr/>
          <a:lstStyle/>
          <a:p>
            <a:pPr marL="109537" lvl="1" indent="0" algn="ctr">
              <a:spcBef>
                <a:spcPts val="400"/>
              </a:spcBef>
              <a:buSzPct val="68000"/>
              <a:buNone/>
            </a:pPr>
            <a:r>
              <a:rPr lang="en-US" altLang="en-US" sz="3600" b="1" dirty="0" smtClean="0"/>
              <a:t>Medical </a:t>
            </a:r>
            <a:r>
              <a:rPr lang="en-US" altLang="en-US" sz="3600" b="1" dirty="0"/>
              <a:t>retirement only counts active duty time</a:t>
            </a:r>
          </a:p>
          <a:p>
            <a:pPr marL="690562" lvl="2" indent="-342900">
              <a:spcBef>
                <a:spcPts val="400"/>
              </a:spcBef>
              <a:buSzPct val="68000"/>
            </a:pPr>
            <a:endParaRPr lang="en-US" altLang="en-US" sz="3200" dirty="0" smtClean="0"/>
          </a:p>
          <a:p>
            <a:pPr marL="690562" lvl="2" indent="-342900">
              <a:spcBef>
                <a:spcPts val="400"/>
              </a:spcBef>
              <a:buSzPct val="100000"/>
            </a:pPr>
            <a:r>
              <a:rPr lang="en-US" altLang="en-US" sz="3200" dirty="0" smtClean="0"/>
              <a:t>If the veteran served </a:t>
            </a:r>
            <a:r>
              <a:rPr lang="en-US" altLang="en-US" sz="3200" dirty="0"/>
              <a:t>20 “good years</a:t>
            </a:r>
            <a:r>
              <a:rPr lang="en-US" altLang="en-US" sz="3200" dirty="0" smtClean="0"/>
              <a:t>” in the reserves but was </a:t>
            </a:r>
            <a:r>
              <a:rPr lang="en-US" altLang="en-US" sz="3200" dirty="0"/>
              <a:t>medically retired with less than 20 </a:t>
            </a:r>
            <a:r>
              <a:rPr lang="en-US" altLang="en-US" sz="3200" dirty="0" smtClean="0"/>
              <a:t>years active duty, the veteran </a:t>
            </a:r>
            <a:r>
              <a:rPr lang="en-US" altLang="en-US" sz="3200" dirty="0"/>
              <a:t>must wait until age </a:t>
            </a:r>
            <a:r>
              <a:rPr lang="en-US" altLang="en-US" sz="3200" dirty="0" smtClean="0"/>
              <a:t>60 to qualify </a:t>
            </a:r>
            <a:r>
              <a:rPr lang="en-US" altLang="en-US" sz="3200" dirty="0"/>
              <a:t>for CRDP </a:t>
            </a:r>
          </a:p>
          <a:p>
            <a:pPr marL="690562" lvl="2" indent="-342900">
              <a:spcBef>
                <a:spcPts val="400"/>
              </a:spcBef>
              <a:buSzPct val="100000"/>
            </a:pPr>
            <a:endParaRPr lang="en-US" altLang="en-US" sz="3200" dirty="0" smtClean="0"/>
          </a:p>
          <a:p>
            <a:pPr marL="690562" lvl="2" indent="-342900">
              <a:spcBef>
                <a:spcPts val="400"/>
              </a:spcBef>
              <a:buSzPct val="100000"/>
            </a:pPr>
            <a:r>
              <a:rPr lang="en-US" altLang="en-US" sz="3200" dirty="0" smtClean="0"/>
              <a:t>The veteran may </a:t>
            </a:r>
            <a:r>
              <a:rPr lang="en-US" altLang="en-US" sz="3200" dirty="0"/>
              <a:t>qualify for CRSC before age 60 </a:t>
            </a:r>
            <a:r>
              <a:rPr lang="en-US" altLang="en-US" sz="3200" dirty="0" smtClean="0"/>
              <a:t>if there are any combat related disabilities</a:t>
            </a:r>
            <a:endParaRPr lang="en-US" altLang="en-US" sz="3200" dirty="0"/>
          </a:p>
        </p:txBody>
      </p:sp>
      <p:sp>
        <p:nvSpPr>
          <p:cNvPr id="4" name="Slide Number Placeholder 3">
            <a:extLst>
              <a:ext uri="{FF2B5EF4-FFF2-40B4-BE49-F238E27FC236}">
                <a16:creationId xmlns:a16="http://schemas.microsoft.com/office/drawing/2014/main" id="{82E071AA-E01A-4185-B598-2A8D5EF729A6}"/>
              </a:ext>
            </a:extLst>
          </p:cNvPr>
          <p:cNvSpPr>
            <a:spLocks noGrp="1"/>
          </p:cNvSpPr>
          <p:nvPr>
            <p:ph type="sldNum" sz="quarter" idx="12"/>
          </p:nvPr>
        </p:nvSpPr>
        <p:spPr/>
        <p:txBody>
          <a:bodyPr/>
          <a:lstStyle/>
          <a:p>
            <a:fld id="{60B18D57-13A5-4968-950D-8FEF41FA4399}" type="slidenum">
              <a:rPr lang="en-US" smtClean="0"/>
              <a:t>21</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13284710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7386054-A5C6-4B0D-A726-601FB3318263}"/>
              </a:ext>
            </a:extLst>
          </p:cNvPr>
          <p:cNvSpPr>
            <a:spLocks noGrp="1"/>
          </p:cNvSpPr>
          <p:nvPr>
            <p:ph type="title"/>
          </p:nvPr>
        </p:nvSpPr>
        <p:spPr>
          <a:xfrm>
            <a:off x="0" y="0"/>
            <a:ext cx="10515600" cy="1325563"/>
          </a:xfrm>
        </p:spPr>
        <p:txBody>
          <a:bodyPr/>
          <a:lstStyle/>
          <a:p>
            <a:r>
              <a:rPr lang="en-US" b="1" dirty="0"/>
              <a:t>CRDP </a:t>
            </a:r>
            <a:r>
              <a:rPr lang="en-US" b="1" dirty="0" smtClean="0"/>
              <a:t>Process</a:t>
            </a:r>
            <a:endParaRPr lang="en-US" b="1" dirty="0"/>
          </a:p>
        </p:txBody>
      </p:sp>
      <p:sp>
        <p:nvSpPr>
          <p:cNvPr id="7" name="Content Placeholder 6">
            <a:extLst>
              <a:ext uri="{FF2B5EF4-FFF2-40B4-BE49-F238E27FC236}">
                <a16:creationId xmlns:a16="http://schemas.microsoft.com/office/drawing/2014/main" id="{DABDFD24-F8E7-4EBE-B25E-F047F9AB31FC}"/>
              </a:ext>
            </a:extLst>
          </p:cNvPr>
          <p:cNvSpPr>
            <a:spLocks noGrp="1"/>
          </p:cNvSpPr>
          <p:nvPr>
            <p:ph idx="1"/>
          </p:nvPr>
        </p:nvSpPr>
        <p:spPr>
          <a:xfrm>
            <a:off x="625642" y="1825625"/>
            <a:ext cx="10728158" cy="4351338"/>
          </a:xfrm>
        </p:spPr>
        <p:txBody>
          <a:bodyPr/>
          <a:lstStyle/>
          <a:p>
            <a:r>
              <a:rPr lang="en-US" altLang="en-US" sz="3200" dirty="0"/>
              <a:t>No application required; DFAS automatically determines eligibility</a:t>
            </a:r>
          </a:p>
          <a:p>
            <a:r>
              <a:rPr lang="en-US" altLang="en-US" sz="3200" dirty="0"/>
              <a:t>Must waive military retired pay in favor of VA compensation</a:t>
            </a:r>
          </a:p>
          <a:p>
            <a:r>
              <a:rPr lang="en-US" altLang="en-US" sz="3200" dirty="0"/>
              <a:t>Military payments are taxable (DFAS </a:t>
            </a:r>
            <a:r>
              <a:rPr lang="en-US" altLang="en-US" sz="3200" dirty="0" smtClean="0"/>
              <a:t>statement); VA </a:t>
            </a:r>
            <a:r>
              <a:rPr lang="en-US" altLang="en-US" sz="3200" dirty="0"/>
              <a:t>benefits are not taxable</a:t>
            </a:r>
          </a:p>
          <a:p>
            <a:r>
              <a:rPr lang="en-US" altLang="en-US" sz="3200" dirty="0"/>
              <a:t>Will receive gross retired pay, not “3</a:t>
            </a:r>
            <a:r>
              <a:rPr lang="en-US" altLang="en-US" sz="3200" baseline="30000" dirty="0"/>
              <a:t>rd</a:t>
            </a:r>
            <a:r>
              <a:rPr lang="en-US" altLang="en-US" sz="3200" dirty="0"/>
              <a:t> payment</a:t>
            </a:r>
            <a:r>
              <a:rPr lang="en-US" altLang="en-US" sz="3200" dirty="0" smtClean="0"/>
              <a:t>”</a:t>
            </a:r>
            <a:endParaRPr lang="en-US" altLang="en-US" dirty="0"/>
          </a:p>
        </p:txBody>
      </p:sp>
      <p:sp>
        <p:nvSpPr>
          <p:cNvPr id="4" name="Slide Number Placeholder 3">
            <a:extLst>
              <a:ext uri="{FF2B5EF4-FFF2-40B4-BE49-F238E27FC236}">
                <a16:creationId xmlns:a16="http://schemas.microsoft.com/office/drawing/2014/main" id="{82E071AA-E01A-4185-B598-2A8D5EF729A6}"/>
              </a:ext>
            </a:extLst>
          </p:cNvPr>
          <p:cNvSpPr>
            <a:spLocks noGrp="1"/>
          </p:cNvSpPr>
          <p:nvPr>
            <p:ph type="sldNum" sz="quarter" idx="12"/>
          </p:nvPr>
        </p:nvSpPr>
        <p:spPr/>
        <p:txBody>
          <a:bodyPr/>
          <a:lstStyle/>
          <a:p>
            <a:fld id="{60B18D57-13A5-4968-950D-8FEF41FA4399}" type="slidenum">
              <a:rPr lang="en-US" smtClean="0"/>
              <a:t>22</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36878400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7386054-A5C6-4B0D-A726-601FB3318263}"/>
              </a:ext>
            </a:extLst>
          </p:cNvPr>
          <p:cNvSpPr>
            <a:spLocks noGrp="1"/>
          </p:cNvSpPr>
          <p:nvPr>
            <p:ph type="title"/>
          </p:nvPr>
        </p:nvSpPr>
        <p:spPr>
          <a:xfrm>
            <a:off x="0" y="0"/>
            <a:ext cx="10515600" cy="1325563"/>
          </a:xfrm>
        </p:spPr>
        <p:txBody>
          <a:bodyPr/>
          <a:lstStyle/>
          <a:p>
            <a:r>
              <a:rPr lang="en-US" b="1" dirty="0"/>
              <a:t>CRDP </a:t>
            </a:r>
            <a:r>
              <a:rPr lang="en-US" b="1" dirty="0" smtClean="0"/>
              <a:t>Features</a:t>
            </a:r>
            <a:endParaRPr lang="en-US" b="1" dirty="0"/>
          </a:p>
        </p:txBody>
      </p:sp>
      <p:sp>
        <p:nvSpPr>
          <p:cNvPr id="7" name="Content Placeholder 6">
            <a:extLst>
              <a:ext uri="{FF2B5EF4-FFF2-40B4-BE49-F238E27FC236}">
                <a16:creationId xmlns:a16="http://schemas.microsoft.com/office/drawing/2014/main" id="{DABDFD24-F8E7-4EBE-B25E-F047F9AB31FC}"/>
              </a:ext>
            </a:extLst>
          </p:cNvPr>
          <p:cNvSpPr>
            <a:spLocks noGrp="1"/>
          </p:cNvSpPr>
          <p:nvPr>
            <p:ph idx="1"/>
          </p:nvPr>
        </p:nvSpPr>
        <p:spPr>
          <a:xfrm>
            <a:off x="548640" y="1565743"/>
            <a:ext cx="11001676" cy="4351338"/>
          </a:xfrm>
        </p:spPr>
        <p:txBody>
          <a:bodyPr>
            <a:noAutofit/>
          </a:bodyPr>
          <a:lstStyle/>
          <a:p>
            <a:pPr marL="0" indent="0">
              <a:buNone/>
            </a:pPr>
            <a:r>
              <a:rPr lang="en-US" altLang="en-US" sz="3200" dirty="0"/>
              <a:t>CRDP is essentially a substitute for a portion of military retired pay that must be waived</a:t>
            </a:r>
          </a:p>
          <a:p>
            <a:pPr marL="0" indent="0">
              <a:buNone/>
            </a:pPr>
            <a:endParaRPr lang="en-US" altLang="en-US" sz="3200" dirty="0"/>
          </a:p>
          <a:p>
            <a:pPr marL="0" indent="0">
              <a:buNone/>
            </a:pPr>
            <a:r>
              <a:rPr lang="en-US" altLang="en-US" sz="3200" dirty="0"/>
              <a:t>Because it is a restoration of retired pay and is not VA pay, the gross amount of CRDP may be reduced for</a:t>
            </a:r>
          </a:p>
          <a:p>
            <a:pPr lvl="2"/>
            <a:r>
              <a:rPr lang="en-US" altLang="en-US" sz="3200" dirty="0"/>
              <a:t>Taxes</a:t>
            </a:r>
          </a:p>
          <a:p>
            <a:pPr lvl="2"/>
            <a:r>
              <a:rPr lang="en-US" altLang="en-US" sz="3200" dirty="0"/>
              <a:t>Child support/alimony</a:t>
            </a:r>
          </a:p>
          <a:p>
            <a:pPr lvl="2"/>
            <a:r>
              <a:rPr lang="en-US" altLang="en-US" sz="3200" dirty="0"/>
              <a:t>Garnishments</a:t>
            </a:r>
          </a:p>
          <a:p>
            <a:pPr lvl="2"/>
            <a:r>
              <a:rPr lang="en-US" altLang="en-US" sz="3200" dirty="0"/>
              <a:t>Government debts</a:t>
            </a:r>
          </a:p>
          <a:p>
            <a:pPr marL="109537" lvl="1" indent="0">
              <a:spcBef>
                <a:spcPts val="400"/>
              </a:spcBef>
              <a:buSzPct val="68000"/>
              <a:buNone/>
            </a:pPr>
            <a:endParaRPr lang="en-US" altLang="en-US" dirty="0"/>
          </a:p>
        </p:txBody>
      </p:sp>
      <p:sp>
        <p:nvSpPr>
          <p:cNvPr id="4" name="Slide Number Placeholder 3">
            <a:extLst>
              <a:ext uri="{FF2B5EF4-FFF2-40B4-BE49-F238E27FC236}">
                <a16:creationId xmlns:a16="http://schemas.microsoft.com/office/drawing/2014/main" id="{82E071AA-E01A-4185-B598-2A8D5EF729A6}"/>
              </a:ext>
            </a:extLst>
          </p:cNvPr>
          <p:cNvSpPr>
            <a:spLocks noGrp="1"/>
          </p:cNvSpPr>
          <p:nvPr>
            <p:ph type="sldNum" sz="quarter" idx="12"/>
          </p:nvPr>
        </p:nvSpPr>
        <p:spPr/>
        <p:txBody>
          <a:bodyPr/>
          <a:lstStyle/>
          <a:p>
            <a:fld id="{60B18D57-13A5-4968-950D-8FEF41FA4399}" type="slidenum">
              <a:rPr lang="en-US" smtClean="0"/>
              <a:t>23</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8814512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E53DBF4-7DB8-435C-AD47-5F2CAF8364CA}"/>
              </a:ext>
            </a:extLst>
          </p:cNvPr>
          <p:cNvSpPr>
            <a:spLocks noGrp="1"/>
          </p:cNvSpPr>
          <p:nvPr>
            <p:ph type="title"/>
          </p:nvPr>
        </p:nvSpPr>
        <p:spPr>
          <a:xfrm>
            <a:off x="0" y="0"/>
            <a:ext cx="10515600" cy="1325563"/>
          </a:xfrm>
        </p:spPr>
        <p:txBody>
          <a:bodyPr/>
          <a:lstStyle/>
          <a:p>
            <a:r>
              <a:rPr lang="en-US" b="1" dirty="0"/>
              <a:t>Audit Error Worksheet (AEW)</a:t>
            </a:r>
          </a:p>
        </p:txBody>
      </p:sp>
      <p:sp>
        <p:nvSpPr>
          <p:cNvPr id="7" name="Content Placeholder 6">
            <a:extLst>
              <a:ext uri="{FF2B5EF4-FFF2-40B4-BE49-F238E27FC236}">
                <a16:creationId xmlns:a16="http://schemas.microsoft.com/office/drawing/2014/main" id="{DEB71F7D-0BA4-4DA3-AE41-89216A338AFB}"/>
              </a:ext>
            </a:extLst>
          </p:cNvPr>
          <p:cNvSpPr>
            <a:spLocks noGrp="1"/>
          </p:cNvSpPr>
          <p:nvPr>
            <p:ph idx="1"/>
          </p:nvPr>
        </p:nvSpPr>
        <p:spPr>
          <a:xfrm>
            <a:off x="616017" y="1549667"/>
            <a:ext cx="10992050" cy="4627296"/>
          </a:xfrm>
        </p:spPr>
        <p:txBody>
          <a:bodyPr/>
          <a:lstStyle/>
          <a:p>
            <a:pPr marL="0" indent="0">
              <a:buNone/>
            </a:pPr>
            <a:r>
              <a:rPr lang="en-US" altLang="en-US" sz="3200" dirty="0"/>
              <a:t>VA releases retroactive retired pay withholdings due veterans as a result of CRSC/CRDP entitlement via the AEW process:</a:t>
            </a:r>
          </a:p>
          <a:p>
            <a:endParaRPr lang="en-US" altLang="en-US" sz="900" dirty="0"/>
          </a:p>
          <a:p>
            <a:pPr marL="800100" lvl="1" indent="-342900">
              <a:buFont typeface="+mj-lt"/>
              <a:buAutoNum type="arabicPeriod"/>
            </a:pPr>
            <a:r>
              <a:rPr lang="en-US" altLang="en-US" sz="2800" dirty="0"/>
              <a:t>VA promulgates an award and withholds retroactive compensation </a:t>
            </a:r>
          </a:p>
          <a:p>
            <a:pPr lvl="1">
              <a:buFont typeface="+mj-lt"/>
              <a:buAutoNum type="arabicPeriod"/>
            </a:pPr>
            <a:endParaRPr lang="en-US" altLang="en-US" sz="2800" dirty="0"/>
          </a:p>
          <a:p>
            <a:pPr marL="800100" lvl="1" indent="-342900">
              <a:buFont typeface="+mj-lt"/>
              <a:buAutoNum type="arabicPeriod"/>
            </a:pPr>
            <a:r>
              <a:rPr lang="en-US" altLang="en-US" sz="2800" dirty="0"/>
              <a:t>The VA award lines are transmitted to DFAS/USCG via a bi-weekly combined interface file (CIF)</a:t>
            </a:r>
          </a:p>
          <a:p>
            <a:pPr marL="800100" lvl="1" indent="-342900">
              <a:buFont typeface="+mj-lt"/>
              <a:buAutoNum type="arabicPeriod"/>
            </a:pPr>
            <a:endParaRPr lang="en-US" altLang="en-US" sz="2800" dirty="0"/>
          </a:p>
          <a:p>
            <a:pPr marL="800100" lvl="1" indent="-342900">
              <a:buFont typeface="+mj-lt"/>
              <a:buAutoNum type="arabicPeriod"/>
            </a:pPr>
            <a:r>
              <a:rPr lang="en-US" altLang="en-US" sz="2800" dirty="0"/>
              <a:t>DFAS/USCG determines CRSC/CRDP eligibility and calculates amounts due </a:t>
            </a:r>
          </a:p>
          <a:p>
            <a:pPr marL="800100" lvl="1" indent="-342900">
              <a:buFont typeface="+mj-lt"/>
              <a:buAutoNum type="arabicPeriod"/>
            </a:pPr>
            <a:endParaRPr lang="en-US" altLang="en-US" sz="2000" dirty="0"/>
          </a:p>
          <a:p>
            <a:endParaRPr lang="en-US" dirty="0"/>
          </a:p>
        </p:txBody>
      </p:sp>
      <p:sp>
        <p:nvSpPr>
          <p:cNvPr id="4" name="Slide Number Placeholder 3">
            <a:extLst>
              <a:ext uri="{FF2B5EF4-FFF2-40B4-BE49-F238E27FC236}">
                <a16:creationId xmlns:a16="http://schemas.microsoft.com/office/drawing/2014/main" id="{DEF8327B-77E5-409D-BBA8-735622F15DE6}"/>
              </a:ext>
            </a:extLst>
          </p:cNvPr>
          <p:cNvSpPr>
            <a:spLocks noGrp="1"/>
          </p:cNvSpPr>
          <p:nvPr>
            <p:ph type="sldNum" sz="quarter" idx="12"/>
          </p:nvPr>
        </p:nvSpPr>
        <p:spPr/>
        <p:txBody>
          <a:bodyPr/>
          <a:lstStyle/>
          <a:p>
            <a:fld id="{60B18D57-13A5-4968-950D-8FEF41FA4399}" type="slidenum">
              <a:rPr lang="en-US" smtClean="0"/>
              <a:t>24</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24771068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3BC8854-598A-445C-A0EE-6A5DC68A36A6}"/>
              </a:ext>
            </a:extLst>
          </p:cNvPr>
          <p:cNvSpPr>
            <a:spLocks noGrp="1"/>
          </p:cNvSpPr>
          <p:nvPr>
            <p:ph type="title"/>
          </p:nvPr>
        </p:nvSpPr>
        <p:spPr>
          <a:xfrm>
            <a:off x="0" y="0"/>
            <a:ext cx="7554568" cy="1325563"/>
          </a:xfrm>
        </p:spPr>
        <p:txBody>
          <a:bodyPr/>
          <a:lstStyle/>
          <a:p>
            <a:r>
              <a:rPr lang="en-US" b="1" dirty="0"/>
              <a:t>Audit Error Worksheet (AEW) continued</a:t>
            </a:r>
          </a:p>
        </p:txBody>
      </p:sp>
      <p:sp>
        <p:nvSpPr>
          <p:cNvPr id="7" name="Content Placeholder 6">
            <a:extLst>
              <a:ext uri="{FF2B5EF4-FFF2-40B4-BE49-F238E27FC236}">
                <a16:creationId xmlns:a16="http://schemas.microsoft.com/office/drawing/2014/main" id="{547552B4-3036-43A4-91C1-6A7D097AC51B}"/>
              </a:ext>
            </a:extLst>
          </p:cNvPr>
          <p:cNvSpPr>
            <a:spLocks noGrp="1"/>
          </p:cNvSpPr>
          <p:nvPr>
            <p:ph idx="1"/>
          </p:nvPr>
        </p:nvSpPr>
        <p:spPr>
          <a:xfrm>
            <a:off x="558265" y="1530417"/>
            <a:ext cx="11020927" cy="4646546"/>
          </a:xfrm>
        </p:spPr>
        <p:txBody>
          <a:bodyPr>
            <a:normAutofit lnSpcReduction="10000"/>
          </a:bodyPr>
          <a:lstStyle/>
          <a:p>
            <a:pPr marL="457200" lvl="1" indent="-457200">
              <a:buFont typeface="+mj-lt"/>
              <a:buAutoNum type="arabicPeriod" startAt="4"/>
            </a:pPr>
            <a:r>
              <a:rPr lang="en-US" altLang="en-US" sz="3200" dirty="0"/>
              <a:t>If DFAS/USCG determines amounts are due from VA, they send VA an audit</a:t>
            </a:r>
          </a:p>
          <a:p>
            <a:pPr marL="914400" lvl="3" indent="-231775"/>
            <a:r>
              <a:rPr lang="en-US" altLang="en-US" sz="2800" dirty="0"/>
              <a:t>DFAS transmits audits to VA in a single file during the first week of each month</a:t>
            </a:r>
          </a:p>
          <a:p>
            <a:pPr marL="914400" lvl="3" indent="-231775"/>
            <a:r>
              <a:rPr lang="en-US" altLang="en-US" sz="2800" dirty="0"/>
              <a:t>USCG sends audits to VA on a CD via US mail once a month</a:t>
            </a:r>
          </a:p>
          <a:p>
            <a:pPr marL="914400" lvl="3" indent="-231775"/>
            <a:endParaRPr lang="en-US" altLang="en-US" sz="2400" dirty="0"/>
          </a:p>
          <a:p>
            <a:pPr marL="457200" lvl="1" indent="-457200">
              <a:buFont typeface="+mj-lt"/>
              <a:buAutoNum type="arabicPeriod" startAt="4"/>
            </a:pPr>
            <a:r>
              <a:rPr lang="en-US" altLang="en-US" sz="3200" dirty="0"/>
              <a:t>VA transforms the audit into an AEW</a:t>
            </a:r>
          </a:p>
          <a:p>
            <a:pPr marL="914400" lvl="3" indent="-231775"/>
            <a:r>
              <a:rPr lang="en-US" altLang="en-US" sz="2800" dirty="0"/>
              <a:t>DFAS AEWs are automatically uploaded into VBMS and a “work item” is automatically established on each AEW</a:t>
            </a:r>
          </a:p>
          <a:p>
            <a:pPr marL="914400" lvl="3" indent="-231775"/>
            <a:r>
              <a:rPr lang="en-US" altLang="en-US" sz="2800" dirty="0"/>
              <a:t>USCG AEWs are manually uploaded into VBMS and VAROs are notified via email that the AEW needs to be worked</a:t>
            </a:r>
          </a:p>
          <a:p>
            <a:endParaRPr lang="en-US" dirty="0"/>
          </a:p>
        </p:txBody>
      </p:sp>
      <p:sp>
        <p:nvSpPr>
          <p:cNvPr id="4" name="Slide Number Placeholder 3">
            <a:extLst>
              <a:ext uri="{FF2B5EF4-FFF2-40B4-BE49-F238E27FC236}">
                <a16:creationId xmlns:a16="http://schemas.microsoft.com/office/drawing/2014/main" id="{1813BFA4-C631-4C3D-B25E-82CEC6C3D9AA}"/>
              </a:ext>
            </a:extLst>
          </p:cNvPr>
          <p:cNvSpPr>
            <a:spLocks noGrp="1"/>
          </p:cNvSpPr>
          <p:nvPr>
            <p:ph type="sldNum" sz="quarter" idx="12"/>
          </p:nvPr>
        </p:nvSpPr>
        <p:spPr/>
        <p:txBody>
          <a:bodyPr/>
          <a:lstStyle/>
          <a:p>
            <a:fld id="{60B18D57-13A5-4968-950D-8FEF41FA4399}" type="slidenum">
              <a:rPr lang="en-US" smtClean="0"/>
              <a:t>25</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12643656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FFC70E5-C7DD-4F69-83F1-FDF48382AB06}"/>
              </a:ext>
            </a:extLst>
          </p:cNvPr>
          <p:cNvSpPr>
            <a:spLocks noGrp="1"/>
          </p:cNvSpPr>
          <p:nvPr>
            <p:ph type="title"/>
          </p:nvPr>
        </p:nvSpPr>
        <p:spPr>
          <a:xfrm>
            <a:off x="0" y="-13383"/>
            <a:ext cx="10515600" cy="1325563"/>
          </a:xfrm>
        </p:spPr>
        <p:txBody>
          <a:bodyPr/>
          <a:lstStyle/>
          <a:p>
            <a:r>
              <a:rPr lang="en-US" b="1" dirty="0"/>
              <a:t>AEW Payment</a:t>
            </a:r>
          </a:p>
        </p:txBody>
      </p:sp>
      <p:sp>
        <p:nvSpPr>
          <p:cNvPr id="7" name="Content Placeholder 6">
            <a:extLst>
              <a:ext uri="{FF2B5EF4-FFF2-40B4-BE49-F238E27FC236}">
                <a16:creationId xmlns:a16="http://schemas.microsoft.com/office/drawing/2014/main" id="{1B5B03EA-DDE1-495E-8AE9-47C3903B4C20}"/>
              </a:ext>
            </a:extLst>
          </p:cNvPr>
          <p:cNvSpPr>
            <a:spLocks noGrp="1"/>
          </p:cNvSpPr>
          <p:nvPr>
            <p:ph idx="1"/>
          </p:nvPr>
        </p:nvSpPr>
        <p:spPr>
          <a:xfrm>
            <a:off x="587141" y="1393236"/>
            <a:ext cx="10992051" cy="4882058"/>
          </a:xfrm>
        </p:spPr>
        <p:txBody>
          <a:bodyPr>
            <a:noAutofit/>
          </a:bodyPr>
          <a:lstStyle/>
          <a:p>
            <a:pPr marL="0" indent="0">
              <a:buNone/>
            </a:pPr>
            <a:r>
              <a:rPr lang="en-US" altLang="en-US" b="1" i="1" u="sng" dirty="0"/>
              <a:t>Normally</a:t>
            </a:r>
            <a:r>
              <a:rPr lang="en-US" altLang="en-US" dirty="0"/>
              <a:t> it </a:t>
            </a:r>
            <a:r>
              <a:rPr lang="en-US" altLang="en-US" dirty="0" smtClean="0"/>
              <a:t>takes approximately </a:t>
            </a:r>
            <a:r>
              <a:rPr lang="en-US" altLang="en-US" dirty="0"/>
              <a:t>35 to 100 days from the date of the VA award action to receipt of the audit from DFAS.  However, most audits are received approximately 65 days from the date of the VA award action.</a:t>
            </a:r>
          </a:p>
          <a:p>
            <a:endParaRPr lang="en-US" altLang="en-US" dirty="0"/>
          </a:p>
          <a:p>
            <a:pPr lvl="1"/>
            <a:r>
              <a:rPr lang="en-US" altLang="en-US" sz="2800" dirty="0"/>
              <a:t>DFAS does not send VA audits one at a time.</a:t>
            </a:r>
          </a:p>
          <a:p>
            <a:pPr lvl="1"/>
            <a:r>
              <a:rPr lang="en-US" altLang="en-US" sz="2800" dirty="0"/>
              <a:t>DFAS does not send VA audits on a day other than a day during the first week of the month</a:t>
            </a:r>
          </a:p>
          <a:p>
            <a:pPr lvl="1"/>
            <a:endParaRPr lang="en-US" altLang="en-US" sz="2800" dirty="0"/>
          </a:p>
          <a:p>
            <a:pPr marL="0" indent="0">
              <a:buNone/>
            </a:pPr>
            <a:r>
              <a:rPr lang="en-US" altLang="en-US" dirty="0"/>
              <a:t>Most AEWs are processed automatically within 24 hours of the date the audits are received from DFAS.  Payment will be made within 5-7 days.</a:t>
            </a:r>
          </a:p>
          <a:p>
            <a:pPr marL="0" indent="0">
              <a:buNone/>
            </a:pPr>
            <a:r>
              <a:rPr lang="en-US" altLang="en-US" dirty="0"/>
              <a:t>AEWs not automatically processed must be manually processed. </a:t>
            </a:r>
          </a:p>
          <a:p>
            <a:endParaRPr lang="en-US" dirty="0"/>
          </a:p>
        </p:txBody>
      </p:sp>
      <p:sp>
        <p:nvSpPr>
          <p:cNvPr id="4" name="Slide Number Placeholder 3">
            <a:extLst>
              <a:ext uri="{FF2B5EF4-FFF2-40B4-BE49-F238E27FC236}">
                <a16:creationId xmlns:a16="http://schemas.microsoft.com/office/drawing/2014/main" id="{9EBC64A3-D906-4F9B-B2C7-4B0EAE4F0F62}"/>
              </a:ext>
            </a:extLst>
          </p:cNvPr>
          <p:cNvSpPr>
            <a:spLocks noGrp="1"/>
          </p:cNvSpPr>
          <p:nvPr>
            <p:ph type="sldNum" sz="quarter" idx="12"/>
          </p:nvPr>
        </p:nvSpPr>
        <p:spPr/>
        <p:txBody>
          <a:bodyPr/>
          <a:lstStyle/>
          <a:p>
            <a:fld id="{60B18D57-13A5-4968-950D-8FEF41FA4399}" type="slidenum">
              <a:rPr lang="en-US" smtClean="0"/>
              <a:t>26</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6502793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FFC70E5-C7DD-4F69-83F1-FDF48382AB06}"/>
              </a:ext>
            </a:extLst>
          </p:cNvPr>
          <p:cNvSpPr>
            <a:spLocks noGrp="1"/>
          </p:cNvSpPr>
          <p:nvPr>
            <p:ph type="title"/>
          </p:nvPr>
        </p:nvSpPr>
        <p:spPr>
          <a:xfrm>
            <a:off x="0" y="-13383"/>
            <a:ext cx="10515600" cy="1325563"/>
          </a:xfrm>
        </p:spPr>
        <p:txBody>
          <a:bodyPr/>
          <a:lstStyle/>
          <a:p>
            <a:r>
              <a:rPr lang="en-US" b="1" dirty="0" smtClean="0"/>
              <a:t>Taxes and VA benefits</a:t>
            </a:r>
            <a:endParaRPr lang="en-US" b="1" dirty="0"/>
          </a:p>
        </p:txBody>
      </p:sp>
      <p:sp>
        <p:nvSpPr>
          <p:cNvPr id="7" name="Content Placeholder 6">
            <a:extLst>
              <a:ext uri="{FF2B5EF4-FFF2-40B4-BE49-F238E27FC236}">
                <a16:creationId xmlns:a16="http://schemas.microsoft.com/office/drawing/2014/main" id="{1B5B03EA-DDE1-495E-8AE9-47C3903B4C20}"/>
              </a:ext>
            </a:extLst>
          </p:cNvPr>
          <p:cNvSpPr>
            <a:spLocks noGrp="1"/>
          </p:cNvSpPr>
          <p:nvPr>
            <p:ph idx="1"/>
          </p:nvPr>
        </p:nvSpPr>
        <p:spPr>
          <a:xfrm>
            <a:off x="587141" y="1393236"/>
            <a:ext cx="10992051" cy="4882058"/>
          </a:xfrm>
        </p:spPr>
        <p:txBody>
          <a:bodyPr>
            <a:noAutofit/>
          </a:bodyPr>
          <a:lstStyle/>
          <a:p>
            <a:pPr marL="0" indent="0">
              <a:buNone/>
            </a:pPr>
            <a:r>
              <a:rPr lang="en-US" altLang="en-US" dirty="0" smtClean="0"/>
              <a:t>If an award of CRSC or CRDP </a:t>
            </a:r>
            <a:r>
              <a:rPr lang="en-US" altLang="en-US" dirty="0"/>
              <a:t>results in </a:t>
            </a:r>
            <a:r>
              <a:rPr lang="en-US" altLang="en-US" dirty="0" smtClean="0"/>
              <a:t>a reduction </a:t>
            </a:r>
            <a:r>
              <a:rPr lang="en-US" altLang="en-US" dirty="0"/>
              <a:t>of tax liability (veteran was paid taxable retired pay and should have been paid non-taxable VA or CRSC), the veteran can file an amended tax return</a:t>
            </a:r>
          </a:p>
          <a:p>
            <a:pPr marL="0" indent="0">
              <a:buNone/>
            </a:pPr>
            <a:endParaRPr lang="en-US" altLang="en-US" dirty="0"/>
          </a:p>
          <a:p>
            <a:r>
              <a:rPr lang="en-US" dirty="0"/>
              <a:t>The Court case allowing an amended tax return for retroactive VA awards is called the Strickland decision and Revenue Ruling 78-161</a:t>
            </a:r>
          </a:p>
          <a:p>
            <a:r>
              <a:rPr lang="en-US" dirty="0"/>
              <a:t>DFAS will not send an amended 1099-R for retro years, only for the present year</a:t>
            </a:r>
          </a:p>
          <a:p>
            <a:r>
              <a:rPr lang="en-US" b="1" dirty="0"/>
              <a:t>Consult a tax professional </a:t>
            </a:r>
            <a:r>
              <a:rPr lang="en-US" dirty="0"/>
              <a:t>to determine whether to file amended return: Military retirees </a:t>
            </a:r>
            <a:r>
              <a:rPr lang="en-US" dirty="0" smtClean="0"/>
              <a:t>may </a:t>
            </a:r>
            <a:r>
              <a:rPr lang="en-US" dirty="0"/>
              <a:t>go to the legal assistance office/tax center on many bases for help</a:t>
            </a:r>
          </a:p>
          <a:p>
            <a:endParaRPr lang="en-US" dirty="0"/>
          </a:p>
        </p:txBody>
      </p:sp>
      <p:sp>
        <p:nvSpPr>
          <p:cNvPr id="4" name="Slide Number Placeholder 3">
            <a:extLst>
              <a:ext uri="{FF2B5EF4-FFF2-40B4-BE49-F238E27FC236}">
                <a16:creationId xmlns:a16="http://schemas.microsoft.com/office/drawing/2014/main" id="{9EBC64A3-D906-4F9B-B2C7-4B0EAE4F0F62}"/>
              </a:ext>
            </a:extLst>
          </p:cNvPr>
          <p:cNvSpPr>
            <a:spLocks noGrp="1"/>
          </p:cNvSpPr>
          <p:nvPr>
            <p:ph type="sldNum" sz="quarter" idx="12"/>
          </p:nvPr>
        </p:nvSpPr>
        <p:spPr/>
        <p:txBody>
          <a:bodyPr/>
          <a:lstStyle/>
          <a:p>
            <a:fld id="{60B18D57-13A5-4968-950D-8FEF41FA4399}" type="slidenum">
              <a:rPr lang="en-US" smtClean="0"/>
              <a:t>27</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16800212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1C07519-F8C7-4663-A050-7F25A3F0E995}"/>
              </a:ext>
            </a:extLst>
          </p:cNvPr>
          <p:cNvSpPr>
            <a:spLocks noGrp="1"/>
          </p:cNvSpPr>
          <p:nvPr>
            <p:ph type="sldNum" sz="quarter" idx="10"/>
          </p:nvPr>
        </p:nvSpPr>
        <p:spPr/>
        <p:txBody>
          <a:bodyPr/>
          <a:lstStyle/>
          <a:p>
            <a:fld id="{60B18D57-13A5-4968-950D-8FEF41FA4399}" type="slidenum">
              <a:rPr lang="en-US" smtClean="0"/>
              <a:t>28</a:t>
            </a:fld>
            <a:endParaRPr lang="en-US"/>
          </a:p>
        </p:txBody>
      </p:sp>
      <p:sp>
        <p:nvSpPr>
          <p:cNvPr id="13" name="Title 12">
            <a:extLst>
              <a:ext uri="{FF2B5EF4-FFF2-40B4-BE49-F238E27FC236}">
                <a16:creationId xmlns:a16="http://schemas.microsoft.com/office/drawing/2014/main" id="{9EBCBDD0-05FB-49C4-9EC8-17D3D94B6C7E}"/>
              </a:ext>
            </a:extLst>
          </p:cNvPr>
          <p:cNvSpPr>
            <a:spLocks noGrp="1"/>
          </p:cNvSpPr>
          <p:nvPr>
            <p:ph type="title"/>
          </p:nvPr>
        </p:nvSpPr>
        <p:spPr/>
        <p:txBody>
          <a:bodyPr/>
          <a:lstStyle/>
          <a:p>
            <a:r>
              <a:rPr lang="en-US" dirty="0"/>
              <a:t>Program Comparison</a:t>
            </a:r>
          </a:p>
        </p:txBody>
      </p:sp>
      <p:graphicFrame>
        <p:nvGraphicFramePr>
          <p:cNvPr id="15" name="Table 14">
            <a:extLst>
              <a:ext uri="{FF2B5EF4-FFF2-40B4-BE49-F238E27FC236}">
                <a16:creationId xmlns:a16="http://schemas.microsoft.com/office/drawing/2014/main" id="{8F059E68-F21F-479C-87F3-6AEB80D45FD0}"/>
              </a:ext>
            </a:extLst>
          </p:cNvPr>
          <p:cNvGraphicFramePr>
            <a:graphicFrameLocks noGrp="1"/>
          </p:cNvGraphicFramePr>
          <p:nvPr>
            <p:extLst>
              <p:ext uri="{D42A27DB-BD31-4B8C-83A1-F6EECF244321}">
                <p14:modId xmlns:p14="http://schemas.microsoft.com/office/powerpoint/2010/main" val="2965151457"/>
              </p:ext>
            </p:extLst>
          </p:nvPr>
        </p:nvGraphicFramePr>
        <p:xfrm>
          <a:off x="365759" y="1295592"/>
          <a:ext cx="11531065" cy="5381637"/>
        </p:xfrm>
        <a:graphic>
          <a:graphicData uri="http://schemas.openxmlformats.org/drawingml/2006/table">
            <a:tbl>
              <a:tblPr firstRow="1" bandRow="1">
                <a:tableStyleId>{5C22544A-7EE6-4342-B048-85BDC9FD1C3A}</a:tableStyleId>
              </a:tblPr>
              <a:tblGrid>
                <a:gridCol w="3387313">
                  <a:extLst>
                    <a:ext uri="{9D8B030D-6E8A-4147-A177-3AD203B41FA5}">
                      <a16:colId xmlns:a16="http://schemas.microsoft.com/office/drawing/2014/main" val="3412604747"/>
                    </a:ext>
                  </a:extLst>
                </a:gridCol>
                <a:gridCol w="2801732">
                  <a:extLst>
                    <a:ext uri="{9D8B030D-6E8A-4147-A177-3AD203B41FA5}">
                      <a16:colId xmlns:a16="http://schemas.microsoft.com/office/drawing/2014/main" val="3734760663"/>
                    </a:ext>
                  </a:extLst>
                </a:gridCol>
                <a:gridCol w="5342020">
                  <a:extLst>
                    <a:ext uri="{9D8B030D-6E8A-4147-A177-3AD203B41FA5}">
                      <a16:colId xmlns:a16="http://schemas.microsoft.com/office/drawing/2014/main" val="3773637894"/>
                    </a:ext>
                  </a:extLst>
                </a:gridCol>
              </a:tblGrid>
              <a:tr h="352763">
                <a:tc>
                  <a:txBody>
                    <a:bodyPr/>
                    <a:lstStyle/>
                    <a:p>
                      <a:pPr algn="ctr"/>
                      <a:r>
                        <a:rPr lang="en-US" sz="2000" dirty="0"/>
                        <a:t>Program:</a:t>
                      </a:r>
                    </a:p>
                  </a:txBody>
                  <a:tcPr anchor="ctr"/>
                </a:tc>
                <a:tc>
                  <a:txBody>
                    <a:bodyPr/>
                    <a:lstStyle/>
                    <a:p>
                      <a:pPr algn="ctr"/>
                      <a:r>
                        <a:rPr lang="en-US" sz="2000" dirty="0"/>
                        <a:t>CRSC</a:t>
                      </a:r>
                    </a:p>
                  </a:txBody>
                  <a:tcPr anchor="ctr"/>
                </a:tc>
                <a:tc>
                  <a:txBody>
                    <a:bodyPr/>
                    <a:lstStyle/>
                    <a:p>
                      <a:pPr algn="ctr"/>
                      <a:r>
                        <a:rPr lang="en-US" sz="2000" dirty="0"/>
                        <a:t>CRDP</a:t>
                      </a:r>
                    </a:p>
                  </a:txBody>
                  <a:tcPr anchor="ctr"/>
                </a:tc>
                <a:extLst>
                  <a:ext uri="{0D108BD9-81ED-4DB2-BD59-A6C34878D82A}">
                    <a16:rowId xmlns:a16="http://schemas.microsoft.com/office/drawing/2014/main" val="3603228595"/>
                  </a:ext>
                </a:extLst>
              </a:tr>
              <a:tr h="31985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900" b="1" i="0" u="none" strike="noStrike" cap="none" normalizeH="0" baseline="0" dirty="0">
                          <a:ln>
                            <a:noFill/>
                          </a:ln>
                          <a:solidFill>
                            <a:schemeClr val="tx1"/>
                          </a:solidFill>
                          <a:effectLst/>
                          <a:latin typeface="Arial" pitchFamily="34" charset="0"/>
                          <a:cs typeface="Arial" pitchFamily="34" charset="0"/>
                        </a:rPr>
                        <a:t>VA Rating</a:t>
                      </a:r>
                      <a:endParaRPr kumimoji="0" lang="en-US" sz="1900" b="1" i="0" u="none" strike="noStrike" cap="none" normalizeH="0" baseline="0" dirty="0">
                        <a:ln>
                          <a:noFill/>
                        </a:ln>
                        <a:solidFill>
                          <a:schemeClr val="tx1"/>
                        </a:solidFill>
                        <a:effectLst/>
                        <a:latin typeface="Calibri" pitchFamily="34" charset="0"/>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900" b="1" i="0" u="none" strike="noStrike" cap="none" normalizeH="0" baseline="0" dirty="0">
                          <a:ln>
                            <a:noFill/>
                          </a:ln>
                          <a:solidFill>
                            <a:schemeClr val="tx1"/>
                          </a:solidFill>
                          <a:effectLst/>
                          <a:latin typeface="Arial" pitchFamily="34" charset="0"/>
                          <a:cs typeface="Arial" pitchFamily="34" charset="0"/>
                        </a:rPr>
                        <a:t>Compensable</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900" b="1" i="0" u="none" strike="noStrike" cap="none" normalizeH="0" baseline="0" dirty="0">
                          <a:ln>
                            <a:noFill/>
                          </a:ln>
                          <a:solidFill>
                            <a:schemeClr val="tx1"/>
                          </a:solidFill>
                          <a:effectLst/>
                          <a:latin typeface="Arial" pitchFamily="34" charset="0"/>
                          <a:cs typeface="Arial" pitchFamily="34" charset="0"/>
                        </a:rPr>
                        <a:t>50% or greater</a:t>
                      </a:r>
                      <a:endParaRPr kumimoji="0" lang="en-US" sz="1900" b="1" i="0" u="none" strike="noStrike" cap="none" normalizeH="0" baseline="0" dirty="0">
                        <a:ln>
                          <a:noFill/>
                        </a:ln>
                        <a:solidFill>
                          <a:schemeClr val="tx1"/>
                        </a:solidFill>
                        <a:effectLst/>
                        <a:latin typeface="Calibri" pitchFamily="34" charset="0"/>
                      </a:endParaRPr>
                    </a:p>
                  </a:txBody>
                  <a:tcPr anchor="ctr"/>
                </a:tc>
                <a:extLst>
                  <a:ext uri="{0D108BD9-81ED-4DB2-BD59-A6C34878D82A}">
                    <a16:rowId xmlns:a16="http://schemas.microsoft.com/office/drawing/2014/main" val="1262169012"/>
                  </a:ext>
                </a:extLst>
              </a:tr>
              <a:tr h="319852">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Qualifying Disability</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Combat-Related</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Not required</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280988930"/>
                  </a:ext>
                </a:extLst>
              </a:tr>
              <a:tr h="1616050">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Eligibility Criteria</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tab pos="520700" algn="l"/>
                        </a:tabLst>
                      </a:pPr>
                      <a:r>
                        <a:rPr kumimoji="0" lang="en-US" sz="1900" b="1" i="0" u="none" strike="noStrike" cap="none" normalizeH="0" baseline="0" dirty="0">
                          <a:ln>
                            <a:noFill/>
                          </a:ln>
                          <a:solidFill>
                            <a:schemeClr val="tx1"/>
                          </a:solidFill>
                          <a:effectLst/>
                          <a:latin typeface="Arial" pitchFamily="34" charset="0"/>
                          <a:cs typeface="Arial" pitchFamily="34" charset="0"/>
                        </a:rPr>
                        <a:t>Must be eligible to receive retired pay (either based on longevity or disability)</a:t>
                      </a:r>
                    </a:p>
                    <a:p>
                      <a:pPr marL="0" marR="0" lvl="0" indent="0" algn="ctr" defTabSz="914400" rtl="0" eaLnBrk="1" fontAlgn="b" latinLnBrk="0" hangingPunct="1">
                        <a:lnSpc>
                          <a:spcPct val="100000"/>
                        </a:lnSpc>
                        <a:spcBef>
                          <a:spcPct val="0"/>
                        </a:spcBef>
                        <a:spcAft>
                          <a:spcPct val="0"/>
                        </a:spcAft>
                        <a:buClrTx/>
                        <a:buSzTx/>
                        <a:buFontTx/>
                        <a:buNone/>
                        <a:tabLst>
                          <a:tab pos="520700" algn="l"/>
                        </a:tabLst>
                      </a:pPr>
                      <a:endParaRPr kumimoji="0" lang="en-US" sz="1900" b="1" i="0" u="none" strike="noStrike" cap="none" normalizeH="0" baseline="0" dirty="0">
                        <a:ln>
                          <a:noFill/>
                        </a:ln>
                        <a:solidFill>
                          <a:schemeClr val="tx1"/>
                        </a:solidFill>
                        <a:effectLst/>
                        <a:latin typeface="Arial" pitchFamily="34" charset="0"/>
                        <a:cs typeface="Arial" pitchFamily="34" charset="0"/>
                      </a:endParaRPr>
                    </a:p>
                  </a:txBody>
                  <a:tcPr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Retired based on longevity (Generally 20 years of Active Duty unless TERA Retiree).  Disability Retirees must have at least 20 years of service.</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smtClean="0">
                          <a:ln>
                            <a:noFill/>
                          </a:ln>
                          <a:solidFill>
                            <a:schemeClr val="tx1"/>
                          </a:solidFill>
                          <a:effectLst/>
                          <a:latin typeface="Arial" pitchFamily="34" charset="0"/>
                          <a:cs typeface="Arial" pitchFamily="34" charset="0"/>
                        </a:rPr>
                        <a:t>20-Year Retirement Letter </a:t>
                      </a:r>
                      <a:r>
                        <a:rPr kumimoji="0" lang="en-US" sz="1900" b="1" i="0" u="none" strike="noStrike" cap="none" normalizeH="0" baseline="0" dirty="0">
                          <a:ln>
                            <a:noFill/>
                          </a:ln>
                          <a:solidFill>
                            <a:schemeClr val="tx1"/>
                          </a:solidFill>
                          <a:effectLst/>
                          <a:latin typeface="Arial" pitchFamily="34" charset="0"/>
                          <a:cs typeface="Arial" pitchFamily="34" charset="0"/>
                        </a:rPr>
                        <a:t>for Reservists</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498801827"/>
                  </a:ext>
                </a:extLst>
              </a:tr>
              <a:tr h="319852">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Taxable</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rPr>
                        <a:t>No</a:t>
                      </a: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Yes</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3391312683"/>
                  </a:ext>
                </a:extLst>
              </a:tr>
              <a:tr h="394339">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Application Requirements</a:t>
                      </a:r>
                    </a:p>
                  </a:txBody>
                  <a:tcPr anchor="ctr" horzOverflow="overflow"/>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rPr>
                        <a:t>Must Apply</a:t>
                      </a:r>
                    </a:p>
                  </a:txBody>
                  <a:tcPr anchor="ctr" horzOverflow="overflow"/>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Automatic</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955546134"/>
                  </a:ext>
                </a:extLst>
              </a:tr>
              <a:tr h="638705">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Subject to Garnishment, child support </a:t>
                      </a: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rPr>
                        <a:t>Yes</a:t>
                      </a: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Yes</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577707297"/>
                  </a:ext>
                </a:extLst>
              </a:tr>
              <a:tr h="4908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defRPr/>
                      </a:pPr>
                      <a:r>
                        <a:rPr kumimoji="0" lang="en-US" sz="19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Separate </a:t>
                      </a:r>
                      <a:r>
                        <a:rPr kumimoji="0" lang="en-US" sz="1900" b="1"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Payment</a:t>
                      </a:r>
                      <a:endParaRPr kumimoji="0" lang="en-US" sz="19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defRPr/>
                      </a:pPr>
                      <a:r>
                        <a:rPr kumimoji="0" lang="en-US" sz="1900" b="1" i="0" u="none" strike="noStrike" kern="1200" cap="none" spc="0" normalizeH="0" baseline="0" noProof="0" dirty="0" smtClean="0">
                          <a:ln>
                            <a:noFill/>
                          </a:ln>
                          <a:solidFill>
                            <a:prstClr val="black"/>
                          </a:solidFill>
                          <a:effectLst/>
                          <a:uLnTx/>
                          <a:uFillTx/>
                          <a:latin typeface="Arial" pitchFamily="34" charset="0"/>
                          <a:ea typeface="+mn-ea"/>
                          <a:cs typeface="+mn-cs"/>
                        </a:rPr>
                        <a:t>Yes</a:t>
                      </a:r>
                      <a:endParaRPr kumimoji="0" lang="en-US" sz="1900" b="1" i="0" u="none" strike="noStrike" cap="none" normalizeH="0" baseline="0" dirty="0">
                        <a:ln>
                          <a:noFill/>
                        </a:ln>
                        <a:solidFill>
                          <a:schemeClr val="tx1"/>
                        </a:solidFill>
                        <a:effectLst/>
                        <a:latin typeface="Arial" pitchFamily="34" charset="0"/>
                      </a:endParaRP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defRPr/>
                      </a:pPr>
                      <a:r>
                        <a:rPr kumimoji="0" lang="en-US" sz="1900" b="1" i="0" u="none" strike="noStrike" kern="1200" cap="none" spc="0" normalizeH="0" baseline="0" noProof="0" dirty="0">
                          <a:ln>
                            <a:noFill/>
                          </a:ln>
                          <a:solidFill>
                            <a:prstClr val="black"/>
                          </a:solidFill>
                          <a:effectLst/>
                          <a:uLnTx/>
                          <a:uFillTx/>
                          <a:latin typeface="Arial" pitchFamily="34" charset="0"/>
                          <a:ea typeface="+mn-ea"/>
                          <a:cs typeface="+mn-cs"/>
                        </a:rPr>
                        <a:t>No.  VA offset is reduced</a:t>
                      </a:r>
                      <a:r>
                        <a:rPr kumimoji="0" lang="en-US" sz="1900" b="1" i="0" u="none" strike="noStrike" kern="1200" cap="none" spc="0" normalizeH="0" baseline="0" noProof="0" dirty="0" smtClean="0">
                          <a:ln>
                            <a:noFill/>
                          </a:ln>
                          <a:solidFill>
                            <a:prstClr val="black"/>
                          </a:solidFill>
                          <a:effectLst/>
                          <a:uLnTx/>
                          <a:uFillTx/>
                          <a:latin typeface="Arial" pitchFamily="34" charset="0"/>
                          <a:ea typeface="+mn-ea"/>
                          <a:cs typeface="+mn-cs"/>
                        </a:rPr>
                        <a:t>.</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3385717798"/>
                  </a:ext>
                </a:extLst>
              </a:tr>
              <a:tr h="552075">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Subject to Former Spouse Protection Act (FSPA)</a:t>
                      </a: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rPr>
                        <a:t>No</a:t>
                      </a: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Yes</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3219625979"/>
                  </a:ext>
                </a:extLst>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31304240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57F91-E24D-4EAF-8987-565622890676}"/>
              </a:ext>
            </a:extLst>
          </p:cNvPr>
          <p:cNvSpPr>
            <a:spLocks noGrp="1"/>
          </p:cNvSpPr>
          <p:nvPr>
            <p:ph type="title"/>
          </p:nvPr>
        </p:nvSpPr>
        <p:spPr>
          <a:xfrm>
            <a:off x="0" y="0"/>
            <a:ext cx="10515600" cy="1325563"/>
          </a:xfrm>
        </p:spPr>
        <p:txBody>
          <a:bodyPr/>
          <a:lstStyle/>
          <a:p>
            <a:r>
              <a:rPr lang="en-US" b="1" dirty="0"/>
              <a:t>Frequently Asked Questions</a:t>
            </a:r>
          </a:p>
        </p:txBody>
      </p:sp>
      <p:sp>
        <p:nvSpPr>
          <p:cNvPr id="3" name="Content Placeholder 2">
            <a:extLst>
              <a:ext uri="{FF2B5EF4-FFF2-40B4-BE49-F238E27FC236}">
                <a16:creationId xmlns:a16="http://schemas.microsoft.com/office/drawing/2014/main" id="{FEFF0333-6E5D-4A84-A6E9-6751205E83AB}"/>
              </a:ext>
            </a:extLst>
          </p:cNvPr>
          <p:cNvSpPr>
            <a:spLocks noGrp="1"/>
          </p:cNvSpPr>
          <p:nvPr>
            <p:ph idx="1"/>
          </p:nvPr>
        </p:nvSpPr>
        <p:spPr>
          <a:xfrm>
            <a:off x="539015" y="1469490"/>
            <a:ext cx="10953549" cy="4351338"/>
          </a:xfrm>
        </p:spPr>
        <p:txBody>
          <a:bodyPr>
            <a:noAutofit/>
          </a:bodyPr>
          <a:lstStyle/>
          <a:p>
            <a:pPr marL="346075" lvl="0" indent="-346075">
              <a:buFont typeface="+mj-lt"/>
              <a:buAutoNum type="arabicPeriod"/>
            </a:pPr>
            <a:r>
              <a:rPr lang="en-US" altLang="en-US" sz="2400" b="1" dirty="0" smtClean="0">
                <a:solidFill>
                  <a:schemeClr val="tx1">
                    <a:lumMod val="95000"/>
                    <a:lumOff val="5000"/>
                  </a:schemeClr>
                </a:solidFill>
              </a:rPr>
              <a:t>Is </a:t>
            </a:r>
            <a:r>
              <a:rPr lang="en-US" altLang="en-US" sz="2400" b="1" dirty="0">
                <a:solidFill>
                  <a:schemeClr val="tx1">
                    <a:lumMod val="95000"/>
                    <a:lumOff val="5000"/>
                  </a:schemeClr>
                </a:solidFill>
              </a:rPr>
              <a:t>a Veteran who retired under the Temporary Early Retirement Authority with less </a:t>
            </a:r>
            <a:r>
              <a:rPr lang="en-US" altLang="en-US" sz="2400" b="1" dirty="0" smtClean="0">
                <a:solidFill>
                  <a:schemeClr val="tx1">
                    <a:lumMod val="95000"/>
                    <a:lumOff val="5000"/>
                  </a:schemeClr>
                </a:solidFill>
              </a:rPr>
              <a:t>     than </a:t>
            </a:r>
            <a:r>
              <a:rPr lang="en-US" altLang="en-US" sz="2400" b="1" dirty="0">
                <a:solidFill>
                  <a:schemeClr val="tx1">
                    <a:lumMod val="95000"/>
                    <a:lumOff val="5000"/>
                  </a:schemeClr>
                </a:solidFill>
              </a:rPr>
              <a:t>20 years of service eligible for CRDP?</a:t>
            </a:r>
          </a:p>
          <a:p>
            <a:pPr lvl="1"/>
            <a:r>
              <a:rPr lang="en-US" altLang="en-US" dirty="0">
                <a:solidFill>
                  <a:schemeClr val="tx1">
                    <a:lumMod val="95000"/>
                    <a:lumOff val="5000"/>
                  </a:schemeClr>
                </a:solidFill>
              </a:rPr>
              <a:t>Answer: Yes, provided the Veteran has a combined service- connected evaluation of 50% or greater</a:t>
            </a:r>
            <a:r>
              <a:rPr lang="en-US" altLang="en-US" dirty="0" smtClean="0">
                <a:solidFill>
                  <a:schemeClr val="tx1">
                    <a:lumMod val="95000"/>
                    <a:lumOff val="5000"/>
                  </a:schemeClr>
                </a:solidFill>
              </a:rPr>
              <a:t>.</a:t>
            </a:r>
          </a:p>
          <a:p>
            <a:pPr marL="457200" lvl="1" indent="0">
              <a:buNone/>
            </a:pPr>
            <a:endParaRPr lang="en-US" altLang="en-US" dirty="0">
              <a:solidFill>
                <a:schemeClr val="tx1">
                  <a:lumMod val="95000"/>
                  <a:lumOff val="5000"/>
                </a:schemeClr>
              </a:solidFill>
            </a:endParaRPr>
          </a:p>
          <a:p>
            <a:pPr marL="346075" lvl="0" indent="-346075">
              <a:buFont typeface="+mj-lt"/>
              <a:buAutoNum type="arabicPeriod"/>
            </a:pPr>
            <a:r>
              <a:rPr lang="en-US" altLang="en-US" sz="2400" b="1" dirty="0" smtClean="0">
                <a:solidFill>
                  <a:schemeClr val="tx1">
                    <a:lumMod val="95000"/>
                    <a:lumOff val="5000"/>
                  </a:schemeClr>
                </a:solidFill>
              </a:rPr>
              <a:t>Can </a:t>
            </a:r>
            <a:r>
              <a:rPr lang="en-US" altLang="en-US" sz="2400" b="1" dirty="0">
                <a:solidFill>
                  <a:schemeClr val="tx1">
                    <a:lumMod val="95000"/>
                    <a:lumOff val="5000"/>
                  </a:schemeClr>
                </a:solidFill>
              </a:rPr>
              <a:t>a Service member apply for CRSC prior to being discharged?</a:t>
            </a:r>
          </a:p>
          <a:p>
            <a:pPr lvl="1"/>
            <a:r>
              <a:rPr lang="en-US" altLang="en-US" dirty="0">
                <a:solidFill>
                  <a:schemeClr val="tx1">
                    <a:lumMod val="95000"/>
                    <a:lumOff val="5000"/>
                  </a:schemeClr>
                </a:solidFill>
              </a:rPr>
              <a:t>Answer: No.  A VA rating decision is required before applying for CRSC</a:t>
            </a:r>
            <a:r>
              <a:rPr lang="en-US" altLang="en-US" dirty="0" smtClean="0">
                <a:solidFill>
                  <a:schemeClr val="tx1">
                    <a:lumMod val="95000"/>
                    <a:lumOff val="5000"/>
                  </a:schemeClr>
                </a:solidFill>
              </a:rPr>
              <a:t>.</a:t>
            </a:r>
          </a:p>
          <a:p>
            <a:pPr marL="457200" lvl="1" indent="0">
              <a:buNone/>
            </a:pPr>
            <a:endParaRPr lang="en-US" altLang="en-US" dirty="0">
              <a:solidFill>
                <a:schemeClr val="tx1">
                  <a:lumMod val="95000"/>
                  <a:lumOff val="5000"/>
                </a:schemeClr>
              </a:solidFill>
            </a:endParaRPr>
          </a:p>
          <a:p>
            <a:pPr marL="346075" lvl="0" indent="-346075">
              <a:buFont typeface="+mj-lt"/>
              <a:buAutoNum type="arabicPeriod"/>
            </a:pPr>
            <a:r>
              <a:rPr lang="en-US" altLang="en-US" sz="2400" b="1" dirty="0" smtClean="0">
                <a:solidFill>
                  <a:schemeClr val="tx1">
                    <a:lumMod val="95000"/>
                    <a:lumOff val="5000"/>
                  </a:schemeClr>
                </a:solidFill>
              </a:rPr>
              <a:t>Is </a:t>
            </a:r>
            <a:r>
              <a:rPr lang="en-US" altLang="en-US" sz="2400" b="1" dirty="0">
                <a:solidFill>
                  <a:schemeClr val="tx1">
                    <a:lumMod val="95000"/>
                    <a:lumOff val="5000"/>
                  </a:schemeClr>
                </a:solidFill>
              </a:rPr>
              <a:t>a Reservist with a 20-year letter who is in receipt of disability retired pay eligible for CRDP prior to age 60 or the eligibility age applicable under 10 U.S.C. 12731(f)(2)(A)?</a:t>
            </a:r>
          </a:p>
          <a:p>
            <a:pPr lvl="1"/>
            <a:r>
              <a:rPr lang="en-US" altLang="en-US" dirty="0">
                <a:solidFill>
                  <a:schemeClr val="tx1">
                    <a:lumMod val="95000"/>
                    <a:lumOff val="5000"/>
                  </a:schemeClr>
                </a:solidFill>
              </a:rPr>
              <a:t>Answer: No.  Such a retiree would not be eligible for CRDP until reaching age 60, or the eligibility age applicable under 10 U.S.C. 12731(f)(2)(A).</a:t>
            </a:r>
          </a:p>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29</a:t>
            </a:fld>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26501560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5FD0B-F2AF-4CE1-AF5D-BD87E064E843}"/>
              </a:ext>
            </a:extLst>
          </p:cNvPr>
          <p:cNvSpPr>
            <a:spLocks noGrp="1"/>
          </p:cNvSpPr>
          <p:nvPr>
            <p:ph type="title"/>
          </p:nvPr>
        </p:nvSpPr>
        <p:spPr>
          <a:xfrm>
            <a:off x="0" y="0"/>
            <a:ext cx="10515600" cy="1325563"/>
          </a:xfrm>
        </p:spPr>
        <p:txBody>
          <a:bodyPr/>
          <a:lstStyle/>
          <a:p>
            <a:r>
              <a:rPr lang="en-US" b="1" dirty="0"/>
              <a:t>Abbreviations</a:t>
            </a:r>
          </a:p>
        </p:txBody>
      </p:sp>
      <p:sp>
        <p:nvSpPr>
          <p:cNvPr id="3" name="Content Placeholder 2">
            <a:extLst>
              <a:ext uri="{FF2B5EF4-FFF2-40B4-BE49-F238E27FC236}">
                <a16:creationId xmlns:a16="http://schemas.microsoft.com/office/drawing/2014/main" id="{9E84C7CD-6357-4DAA-8451-9A3E90F66E12}"/>
              </a:ext>
            </a:extLst>
          </p:cNvPr>
          <p:cNvSpPr>
            <a:spLocks noGrp="1"/>
          </p:cNvSpPr>
          <p:nvPr>
            <p:ph idx="1"/>
          </p:nvPr>
        </p:nvSpPr>
        <p:spPr>
          <a:xfrm>
            <a:off x="625642" y="1489488"/>
            <a:ext cx="10943924" cy="4882058"/>
          </a:xfrm>
        </p:spPr>
        <p:txBody>
          <a:bodyPr>
            <a:noAutofit/>
          </a:bodyPr>
          <a:lstStyle/>
          <a:p>
            <a:r>
              <a:rPr lang="en-US" sz="3200" i="1" u="sng" dirty="0"/>
              <a:t>CRSC</a:t>
            </a:r>
            <a:r>
              <a:rPr lang="en-US" sz="3200" dirty="0"/>
              <a:t>- Combat Related Special Compensation</a:t>
            </a:r>
          </a:p>
          <a:p>
            <a:r>
              <a:rPr lang="en-US" sz="3200" i="1" u="sng" dirty="0"/>
              <a:t>CRDP</a:t>
            </a:r>
            <a:r>
              <a:rPr lang="en-US" sz="3200" dirty="0"/>
              <a:t>- Concurrent Retirement and Disability Pay</a:t>
            </a:r>
          </a:p>
          <a:p>
            <a:r>
              <a:rPr lang="en-US" sz="3200" i="1" u="sng" dirty="0"/>
              <a:t>DFAS</a:t>
            </a:r>
            <a:r>
              <a:rPr lang="en-US" sz="3200" dirty="0"/>
              <a:t> – Defense Finance Accounting Service</a:t>
            </a:r>
          </a:p>
          <a:p>
            <a:r>
              <a:rPr lang="en-US" sz="3200" i="1" u="sng" dirty="0"/>
              <a:t>USCG</a:t>
            </a:r>
            <a:r>
              <a:rPr lang="en-US" sz="3200" dirty="0"/>
              <a:t> – United States Coast Guard</a:t>
            </a:r>
          </a:p>
          <a:p>
            <a:r>
              <a:rPr lang="en-US" altLang="en-US" sz="3200" i="1" u="sng" dirty="0">
                <a:solidFill>
                  <a:prstClr val="black"/>
                </a:solidFill>
              </a:rPr>
              <a:t>RPBOYOS</a:t>
            </a:r>
            <a:r>
              <a:rPr lang="en-US" altLang="en-US" sz="3200" dirty="0">
                <a:solidFill>
                  <a:prstClr val="black"/>
                </a:solidFill>
              </a:rPr>
              <a:t> – Retired Pay Based on Years of </a:t>
            </a:r>
            <a:r>
              <a:rPr lang="en-US" altLang="en-US" sz="3200" dirty="0" smtClean="0">
                <a:solidFill>
                  <a:prstClr val="black"/>
                </a:solidFill>
              </a:rPr>
              <a:t>Service</a:t>
            </a:r>
          </a:p>
          <a:p>
            <a:r>
              <a:rPr lang="en-US" altLang="en-US" sz="3200" i="1" u="sng" dirty="0">
                <a:solidFill>
                  <a:prstClr val="black"/>
                </a:solidFill>
              </a:rPr>
              <a:t>GRP</a:t>
            </a:r>
            <a:r>
              <a:rPr lang="en-US" altLang="en-US" sz="3200" dirty="0">
                <a:solidFill>
                  <a:prstClr val="black"/>
                </a:solidFill>
              </a:rPr>
              <a:t>- Gross Retired Pay</a:t>
            </a:r>
          </a:p>
          <a:p>
            <a:r>
              <a:rPr lang="en-US" sz="3200" i="1" u="sng" dirty="0" smtClean="0">
                <a:solidFill>
                  <a:prstClr val="black"/>
                </a:solidFill>
              </a:rPr>
              <a:t>NRP</a:t>
            </a:r>
            <a:r>
              <a:rPr lang="en-US" sz="3200" dirty="0" smtClean="0">
                <a:solidFill>
                  <a:prstClr val="black"/>
                </a:solidFill>
              </a:rPr>
              <a:t>- </a:t>
            </a:r>
            <a:r>
              <a:rPr lang="en-US" sz="3200" dirty="0">
                <a:solidFill>
                  <a:prstClr val="black"/>
                </a:solidFill>
              </a:rPr>
              <a:t>Net Retired Pay</a:t>
            </a:r>
          </a:p>
          <a:p>
            <a:r>
              <a:rPr lang="en-US" sz="3200" i="1" u="sng" dirty="0" smtClean="0">
                <a:solidFill>
                  <a:prstClr val="black"/>
                </a:solidFill>
              </a:rPr>
              <a:t>AEW</a:t>
            </a:r>
            <a:r>
              <a:rPr lang="en-US" sz="3200" dirty="0" smtClean="0">
                <a:solidFill>
                  <a:prstClr val="black"/>
                </a:solidFill>
              </a:rPr>
              <a:t>- </a:t>
            </a:r>
            <a:r>
              <a:rPr lang="en-US" sz="3200" dirty="0">
                <a:solidFill>
                  <a:prstClr val="black"/>
                </a:solidFill>
              </a:rPr>
              <a:t>Audit Error Worksheet</a:t>
            </a:r>
          </a:p>
          <a:p>
            <a:r>
              <a:rPr lang="en-US" sz="3200" i="1" u="sng" dirty="0" smtClean="0">
                <a:solidFill>
                  <a:prstClr val="black"/>
                </a:solidFill>
              </a:rPr>
              <a:t>RPC</a:t>
            </a:r>
            <a:r>
              <a:rPr lang="en-US" sz="3200" dirty="0" smtClean="0">
                <a:solidFill>
                  <a:prstClr val="black"/>
                </a:solidFill>
              </a:rPr>
              <a:t>- </a:t>
            </a:r>
            <a:r>
              <a:rPr lang="en-US" sz="3200" dirty="0">
                <a:solidFill>
                  <a:prstClr val="black"/>
                </a:solidFill>
              </a:rPr>
              <a:t>Retired Pay Center</a:t>
            </a:r>
            <a:endParaRPr lang="en-US" sz="3200" dirty="0"/>
          </a:p>
          <a:p>
            <a:endParaRPr lang="en-US" sz="3200" dirty="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29810721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57F91-E24D-4EAF-8987-565622890676}"/>
              </a:ext>
            </a:extLst>
          </p:cNvPr>
          <p:cNvSpPr>
            <a:spLocks noGrp="1"/>
          </p:cNvSpPr>
          <p:nvPr>
            <p:ph type="title"/>
          </p:nvPr>
        </p:nvSpPr>
        <p:spPr>
          <a:xfrm>
            <a:off x="0" y="0"/>
            <a:ext cx="10515600" cy="1325563"/>
          </a:xfrm>
        </p:spPr>
        <p:txBody>
          <a:bodyPr/>
          <a:lstStyle/>
          <a:p>
            <a:r>
              <a:rPr lang="en-US" b="1" dirty="0"/>
              <a:t>Frequently Asked Questions</a:t>
            </a:r>
          </a:p>
        </p:txBody>
      </p:sp>
      <p:sp>
        <p:nvSpPr>
          <p:cNvPr id="3" name="Content Placeholder 2">
            <a:extLst>
              <a:ext uri="{FF2B5EF4-FFF2-40B4-BE49-F238E27FC236}">
                <a16:creationId xmlns:a16="http://schemas.microsoft.com/office/drawing/2014/main" id="{FEFF0333-6E5D-4A84-A6E9-6751205E83AB}"/>
              </a:ext>
            </a:extLst>
          </p:cNvPr>
          <p:cNvSpPr>
            <a:spLocks noGrp="1"/>
          </p:cNvSpPr>
          <p:nvPr>
            <p:ph idx="1"/>
          </p:nvPr>
        </p:nvSpPr>
        <p:spPr/>
        <p:txBody>
          <a:bodyPr/>
          <a:lstStyle/>
          <a:p>
            <a:pPr marL="457200" indent="-457200">
              <a:buFont typeface="+mj-lt"/>
              <a:buAutoNum type="arabicPeriod" startAt="4"/>
            </a:pPr>
            <a:r>
              <a:rPr lang="en-US" altLang="en-US" sz="2400" b="1" dirty="0" smtClean="0">
                <a:solidFill>
                  <a:prstClr val="black">
                    <a:lumMod val="95000"/>
                    <a:lumOff val="5000"/>
                  </a:prstClr>
                </a:solidFill>
              </a:rPr>
              <a:t>If </a:t>
            </a:r>
            <a:r>
              <a:rPr lang="en-US" altLang="en-US" sz="2400" b="1" dirty="0">
                <a:solidFill>
                  <a:prstClr val="black">
                    <a:lumMod val="95000"/>
                    <a:lumOff val="5000"/>
                  </a:prstClr>
                </a:solidFill>
              </a:rPr>
              <a:t>a disability retiree </a:t>
            </a:r>
            <a:r>
              <a:rPr lang="en-US" altLang="en-US" sz="2400" b="1" dirty="0" smtClean="0">
                <a:solidFill>
                  <a:prstClr val="black">
                    <a:lumMod val="95000"/>
                    <a:lumOff val="5000"/>
                  </a:prstClr>
                </a:solidFill>
              </a:rPr>
              <a:t>is in </a:t>
            </a:r>
            <a:r>
              <a:rPr lang="en-US" altLang="en-US" sz="2400" b="1" dirty="0">
                <a:solidFill>
                  <a:prstClr val="black">
                    <a:lumMod val="95000"/>
                    <a:lumOff val="5000"/>
                  </a:prstClr>
                </a:solidFill>
              </a:rPr>
              <a:t>receipt of VA compensation and </a:t>
            </a:r>
            <a:r>
              <a:rPr lang="en-US" altLang="en-US" sz="2400" b="1" dirty="0" smtClean="0">
                <a:solidFill>
                  <a:prstClr val="black">
                    <a:lumMod val="95000"/>
                    <a:lumOff val="5000"/>
                  </a:prstClr>
                </a:solidFill>
              </a:rPr>
              <a:t>their </a:t>
            </a:r>
            <a:r>
              <a:rPr lang="en-US" altLang="en-US" sz="2400" b="1" dirty="0">
                <a:solidFill>
                  <a:prstClr val="black">
                    <a:lumMod val="95000"/>
                    <a:lumOff val="5000"/>
                  </a:prstClr>
                </a:solidFill>
              </a:rPr>
              <a:t>branch of service determines that one or </a:t>
            </a:r>
            <a:r>
              <a:rPr lang="en-US" altLang="en-US" sz="2400" b="1" dirty="0" smtClean="0">
                <a:solidFill>
                  <a:prstClr val="black">
                    <a:lumMod val="95000"/>
                    <a:lumOff val="5000"/>
                  </a:prstClr>
                </a:solidFill>
              </a:rPr>
              <a:t>more </a:t>
            </a:r>
            <a:r>
              <a:rPr lang="en-US" altLang="en-US" sz="2400" b="1" dirty="0">
                <a:solidFill>
                  <a:prstClr val="black">
                    <a:lumMod val="95000"/>
                    <a:lumOff val="5000"/>
                  </a:prstClr>
                </a:solidFill>
              </a:rPr>
              <a:t>VA service connected disabilities are combat-related, will </a:t>
            </a:r>
            <a:r>
              <a:rPr lang="en-US" altLang="en-US" sz="2400" b="1" dirty="0" smtClean="0">
                <a:solidFill>
                  <a:prstClr val="black">
                    <a:lumMod val="95000"/>
                    <a:lumOff val="5000"/>
                  </a:prstClr>
                </a:solidFill>
              </a:rPr>
              <a:t>they </a:t>
            </a:r>
            <a:r>
              <a:rPr lang="en-US" altLang="en-US" sz="2400" b="1" dirty="0">
                <a:solidFill>
                  <a:prstClr val="black">
                    <a:lumMod val="95000"/>
                    <a:lumOff val="5000"/>
                  </a:prstClr>
                </a:solidFill>
              </a:rPr>
              <a:t>receive CRSC?</a:t>
            </a:r>
          </a:p>
          <a:p>
            <a:pPr lvl="1"/>
            <a:r>
              <a:rPr lang="en-US" altLang="en-US" dirty="0">
                <a:solidFill>
                  <a:prstClr val="black">
                    <a:lumMod val="95000"/>
                    <a:lumOff val="5000"/>
                  </a:prstClr>
                </a:solidFill>
              </a:rPr>
              <a:t>Answer: Maybe</a:t>
            </a:r>
            <a:r>
              <a:rPr lang="en-US" altLang="en-US" dirty="0" smtClean="0">
                <a:solidFill>
                  <a:prstClr val="black">
                    <a:lumMod val="95000"/>
                    <a:lumOff val="5000"/>
                  </a:prstClr>
                </a:solidFill>
              </a:rPr>
              <a:t>. </a:t>
            </a:r>
            <a:r>
              <a:rPr lang="en-US" altLang="en-US" dirty="0">
                <a:solidFill>
                  <a:prstClr val="black">
                    <a:lumMod val="95000"/>
                    <a:lumOff val="5000"/>
                  </a:prstClr>
                </a:solidFill>
              </a:rPr>
              <a:t>For disability retirees, if Net Retired Pay (GRP – GVA) is greater than or equal to RBOYOS, CRSC is not payable.</a:t>
            </a:r>
          </a:p>
          <a:p>
            <a:pPr marL="457200" indent="-457200">
              <a:buFont typeface="+mj-lt"/>
              <a:buAutoNum type="arabicPeriod" startAt="4"/>
            </a:pPr>
            <a:endParaRPr lang="en-US" altLang="en-US" sz="2400" dirty="0">
              <a:solidFill>
                <a:prstClr val="black">
                  <a:lumMod val="95000"/>
                  <a:lumOff val="5000"/>
                </a:prstClr>
              </a:solidFill>
            </a:endParaRPr>
          </a:p>
          <a:p>
            <a:pPr marL="457200" indent="-457200">
              <a:buFont typeface="+mj-lt"/>
              <a:buAutoNum type="arabicPeriod" startAt="4"/>
            </a:pPr>
            <a:r>
              <a:rPr lang="en-US" altLang="en-US" sz="2400" b="1" dirty="0">
                <a:solidFill>
                  <a:prstClr val="black">
                    <a:lumMod val="95000"/>
                    <a:lumOff val="5000"/>
                  </a:prstClr>
                </a:solidFill>
              </a:rPr>
              <a:t>If </a:t>
            </a:r>
            <a:r>
              <a:rPr lang="en-US" altLang="en-US" sz="2400" b="1" dirty="0" smtClean="0">
                <a:solidFill>
                  <a:prstClr val="black">
                    <a:lumMod val="95000"/>
                    <a:lumOff val="5000"/>
                  </a:prstClr>
                </a:solidFill>
              </a:rPr>
              <a:t>a veteran doesn’t </a:t>
            </a:r>
            <a:r>
              <a:rPr lang="en-US" altLang="en-US" sz="2400" b="1" dirty="0">
                <a:solidFill>
                  <a:prstClr val="black">
                    <a:lumMod val="95000"/>
                    <a:lumOff val="5000"/>
                  </a:prstClr>
                </a:solidFill>
              </a:rPr>
              <a:t>agree with the amount of CRSC </a:t>
            </a:r>
            <a:r>
              <a:rPr lang="en-US" altLang="en-US" sz="2400" b="1" dirty="0" smtClean="0">
                <a:solidFill>
                  <a:prstClr val="black">
                    <a:lumMod val="95000"/>
                    <a:lumOff val="5000"/>
                  </a:prstClr>
                </a:solidFill>
              </a:rPr>
              <a:t>received, </a:t>
            </a:r>
            <a:r>
              <a:rPr lang="en-US" altLang="en-US" sz="2400" b="1" dirty="0">
                <a:solidFill>
                  <a:prstClr val="black">
                    <a:lumMod val="95000"/>
                    <a:lumOff val="5000"/>
                  </a:prstClr>
                </a:solidFill>
              </a:rPr>
              <a:t>should </a:t>
            </a:r>
            <a:r>
              <a:rPr lang="en-US" altLang="en-US" sz="2400" b="1" dirty="0" smtClean="0">
                <a:solidFill>
                  <a:prstClr val="black">
                    <a:lumMod val="95000"/>
                    <a:lumOff val="5000"/>
                  </a:prstClr>
                </a:solidFill>
              </a:rPr>
              <a:t>they </a:t>
            </a:r>
            <a:r>
              <a:rPr lang="en-US" altLang="en-US" sz="2400" b="1" dirty="0">
                <a:solidFill>
                  <a:prstClr val="black">
                    <a:lumMod val="95000"/>
                    <a:lumOff val="5000"/>
                  </a:prstClr>
                </a:solidFill>
              </a:rPr>
              <a:t>contact VA?</a:t>
            </a:r>
          </a:p>
          <a:p>
            <a:pPr lvl="1"/>
            <a:r>
              <a:rPr lang="en-US" altLang="en-US" dirty="0">
                <a:solidFill>
                  <a:prstClr val="black">
                    <a:lumMod val="95000"/>
                    <a:lumOff val="5000"/>
                  </a:prstClr>
                </a:solidFill>
              </a:rPr>
              <a:t>Answer: No.  VA does not pay or calculate CRSC.  </a:t>
            </a:r>
            <a:r>
              <a:rPr lang="en-US" altLang="en-US" dirty="0" smtClean="0">
                <a:solidFill>
                  <a:prstClr val="black">
                    <a:lumMod val="95000"/>
                    <a:lumOff val="5000"/>
                  </a:prstClr>
                </a:solidFill>
              </a:rPr>
              <a:t>They should </a:t>
            </a:r>
            <a:r>
              <a:rPr lang="en-US" altLang="en-US" dirty="0">
                <a:solidFill>
                  <a:prstClr val="black">
                    <a:lumMod val="95000"/>
                    <a:lumOff val="5000"/>
                  </a:prstClr>
                </a:solidFill>
              </a:rPr>
              <a:t>contact </a:t>
            </a:r>
            <a:r>
              <a:rPr lang="en-US" altLang="en-US" dirty="0" smtClean="0">
                <a:solidFill>
                  <a:prstClr val="black">
                    <a:lumMod val="95000"/>
                    <a:lumOff val="5000"/>
                  </a:prstClr>
                </a:solidFill>
              </a:rPr>
              <a:t>their </a:t>
            </a:r>
            <a:r>
              <a:rPr lang="en-US" altLang="en-US" dirty="0">
                <a:solidFill>
                  <a:prstClr val="black">
                    <a:lumMod val="95000"/>
                    <a:lumOff val="5000"/>
                  </a:prstClr>
                </a:solidFill>
              </a:rPr>
              <a:t>retired pay center</a:t>
            </a:r>
            <a:r>
              <a:rPr lang="en-US" altLang="en-US" dirty="0" smtClean="0">
                <a:solidFill>
                  <a:prstClr val="black">
                    <a:lumMod val="95000"/>
                    <a:lumOff val="5000"/>
                  </a:prstClr>
                </a:solidFill>
              </a:rPr>
              <a:t>. (DFAS or CG)</a:t>
            </a:r>
            <a:endParaRPr lang="en-US" altLang="en-US" dirty="0">
              <a:solidFill>
                <a:prstClr val="black">
                  <a:lumMod val="95000"/>
                  <a:lumOff val="5000"/>
                </a:prstClr>
              </a:solidFill>
            </a:endParaRPr>
          </a:p>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30</a:t>
            </a:fld>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12958743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b="1" dirty="0"/>
              <a:t>CRSC/CRDP </a:t>
            </a:r>
            <a:r>
              <a:rPr lang="en-US" b="1" dirty="0" smtClean="0"/>
              <a:t>Fast Facts</a:t>
            </a:r>
            <a:endParaRPr lang="en-US" b="1" dirty="0"/>
          </a:p>
        </p:txBody>
      </p:sp>
      <p:sp>
        <p:nvSpPr>
          <p:cNvPr id="2" name="Content Placeholder 1"/>
          <p:cNvSpPr>
            <a:spLocks noGrp="1"/>
          </p:cNvSpPr>
          <p:nvPr>
            <p:ph sz="half" idx="1"/>
          </p:nvPr>
        </p:nvSpPr>
        <p:spPr>
          <a:xfrm>
            <a:off x="596765" y="1257734"/>
            <a:ext cx="5053263" cy="4351338"/>
          </a:xfrm>
        </p:spPr>
        <p:txBody>
          <a:bodyPr>
            <a:noAutofit/>
          </a:bodyPr>
          <a:lstStyle/>
          <a:p>
            <a:pPr marL="0" indent="0" algn="ctr">
              <a:buNone/>
            </a:pPr>
            <a:r>
              <a:rPr lang="en-US" altLang="en-US" sz="3600" dirty="0">
                <a:solidFill>
                  <a:schemeClr val="accent1">
                    <a:lumMod val="75000"/>
                  </a:schemeClr>
                </a:solidFill>
              </a:rPr>
              <a:t>CRSC</a:t>
            </a:r>
          </a:p>
          <a:p>
            <a:r>
              <a:rPr lang="en-US" sz="2400" dirty="0"/>
              <a:t>Any combat-related,  compensable service-connected disability</a:t>
            </a:r>
            <a:r>
              <a:rPr lang="en-US" altLang="en-US" sz="2400" dirty="0"/>
              <a:t>.</a:t>
            </a:r>
          </a:p>
          <a:p>
            <a:r>
              <a:rPr lang="en-US" altLang="en-US" sz="2400" dirty="0"/>
              <a:t>CRSC is</a:t>
            </a:r>
            <a:r>
              <a:rPr lang="en-US" altLang="en-US" sz="2400" dirty="0">
                <a:solidFill>
                  <a:srgbClr val="FF0000"/>
                </a:solidFill>
              </a:rPr>
              <a:t> </a:t>
            </a:r>
            <a:r>
              <a:rPr lang="en-US" altLang="en-US" sz="2400" b="1" u="sng" dirty="0"/>
              <a:t>not</a:t>
            </a:r>
            <a:r>
              <a:rPr lang="en-US" altLang="en-US" sz="2400" dirty="0">
                <a:solidFill>
                  <a:srgbClr val="FF0000"/>
                </a:solidFill>
              </a:rPr>
              <a:t> </a:t>
            </a:r>
            <a:r>
              <a:rPr lang="en-US" altLang="en-US" sz="2400" dirty="0"/>
              <a:t>retired pay and is a </a:t>
            </a:r>
            <a:r>
              <a:rPr lang="en-US" altLang="en-US" sz="2400" b="1" u="sng" dirty="0"/>
              <a:t>tax-free</a:t>
            </a:r>
            <a:r>
              <a:rPr lang="en-US" altLang="en-US" sz="2400" dirty="0"/>
              <a:t> entitlement that is paid separately from VA disability compensation and retired pay.</a:t>
            </a:r>
          </a:p>
          <a:p>
            <a:r>
              <a:rPr lang="en-US" altLang="en-US" sz="2400" dirty="0"/>
              <a:t>Enrollment is </a:t>
            </a:r>
            <a:r>
              <a:rPr lang="en-US" altLang="en-US" sz="2400" b="1" u="sng" dirty="0"/>
              <a:t>not automatic</a:t>
            </a:r>
            <a:r>
              <a:rPr lang="en-US" altLang="en-US" sz="2400" dirty="0"/>
              <a:t>. Veterans must apply to their branch of service CRSC board (</a:t>
            </a:r>
            <a:r>
              <a:rPr lang="en-US" altLang="en-US" sz="2400" b="1" dirty="0"/>
              <a:t>DD Form 2860</a:t>
            </a:r>
            <a:r>
              <a:rPr lang="en-US" altLang="en-US" sz="2400" dirty="0"/>
              <a:t>).</a:t>
            </a:r>
          </a:p>
          <a:p>
            <a:r>
              <a:rPr lang="en-US" altLang="en-US" sz="2400" dirty="0"/>
              <a:t>Payment is based on VA compensation rate tables (20% CRSC=20% rate from VA rate tables).</a:t>
            </a:r>
          </a:p>
          <a:p>
            <a:endParaRPr lang="en-US" dirty="0"/>
          </a:p>
        </p:txBody>
      </p:sp>
      <p:sp>
        <p:nvSpPr>
          <p:cNvPr id="3" name="Content Placeholder 2"/>
          <p:cNvSpPr>
            <a:spLocks noGrp="1"/>
          </p:cNvSpPr>
          <p:nvPr>
            <p:ph sz="half" idx="2"/>
          </p:nvPr>
        </p:nvSpPr>
        <p:spPr>
          <a:xfrm>
            <a:off x="6102417" y="1257734"/>
            <a:ext cx="5486400" cy="5331231"/>
          </a:xfrm>
        </p:spPr>
        <p:txBody>
          <a:bodyPr>
            <a:normAutofit/>
          </a:bodyPr>
          <a:lstStyle/>
          <a:p>
            <a:pPr marL="0" indent="0" algn="ctr">
              <a:buNone/>
            </a:pPr>
            <a:r>
              <a:rPr lang="en-US" altLang="en-US" sz="3200" dirty="0">
                <a:solidFill>
                  <a:schemeClr val="accent1">
                    <a:lumMod val="75000"/>
                  </a:schemeClr>
                </a:solidFill>
              </a:rPr>
              <a:t>CRDP</a:t>
            </a:r>
          </a:p>
          <a:p>
            <a:r>
              <a:rPr lang="en-US" altLang="en-US" sz="2400" dirty="0"/>
              <a:t>Veterans </a:t>
            </a:r>
            <a:r>
              <a:rPr lang="en-US" altLang="en-US" sz="2400" b="1" u="sng" dirty="0"/>
              <a:t>must have</a:t>
            </a:r>
            <a:r>
              <a:rPr lang="en-US" altLang="en-US" sz="2400" dirty="0"/>
              <a:t> a combined VA disability evaluation of </a:t>
            </a:r>
            <a:r>
              <a:rPr lang="en-US" altLang="en-US" sz="2400" b="1" u="sng" dirty="0"/>
              <a:t>50% or more and be retired due to longevity</a:t>
            </a:r>
            <a:r>
              <a:rPr lang="en-US" altLang="en-US" sz="2400" dirty="0"/>
              <a:t>.  Disability retirees must have at least 20 years of service.</a:t>
            </a:r>
          </a:p>
          <a:p>
            <a:r>
              <a:rPr lang="en-US" altLang="en-US" sz="2400" dirty="0"/>
              <a:t>CRDP is considered retired pay, </a:t>
            </a:r>
            <a:r>
              <a:rPr lang="en-US" altLang="en-US" sz="2400" b="1" u="sng" dirty="0"/>
              <a:t>is taxable</a:t>
            </a:r>
            <a:r>
              <a:rPr lang="en-US" altLang="en-US" sz="2400" dirty="0"/>
              <a:t>, and </a:t>
            </a:r>
            <a:r>
              <a:rPr lang="en-US" altLang="en-US" sz="2400" b="1" u="sng" dirty="0"/>
              <a:t>is not a separate payment</a:t>
            </a:r>
            <a:r>
              <a:rPr lang="en-US" altLang="en-US" sz="2400" dirty="0"/>
              <a:t>. It benefits the Veteran by increasing net retired pay.</a:t>
            </a:r>
          </a:p>
          <a:p>
            <a:r>
              <a:rPr lang="en-US" altLang="en-US" sz="2400" dirty="0"/>
              <a:t>Payment is determined by the Defense Finance and Accounting Service (DFAS) or Coast Guard (CG).</a:t>
            </a:r>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31</a:t>
            </a:fld>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18302168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0353" y="2865300"/>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Tree>
    <p:extLst>
      <p:ext uri="{BB962C8B-B14F-4D97-AF65-F5344CB8AC3E}">
        <p14:creationId xmlns:p14="http://schemas.microsoft.com/office/powerpoint/2010/main" val="2671895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5034019-E7EA-4CAB-9977-22C598903EEB}"/>
              </a:ext>
            </a:extLst>
          </p:cNvPr>
          <p:cNvSpPr>
            <a:spLocks noGrp="1"/>
          </p:cNvSpPr>
          <p:nvPr>
            <p:ph type="title"/>
          </p:nvPr>
        </p:nvSpPr>
        <p:spPr>
          <a:xfrm>
            <a:off x="0" y="0"/>
            <a:ext cx="7554568" cy="1325563"/>
          </a:xfrm>
        </p:spPr>
        <p:txBody>
          <a:bodyPr>
            <a:normAutofit fontScale="90000"/>
          </a:bodyPr>
          <a:lstStyle/>
          <a:p>
            <a:r>
              <a:rPr lang="en-US" altLang="en-US" b="1" dirty="0"/>
              <a:t>Prohibition on Concurrent Receipt </a:t>
            </a:r>
            <a:r>
              <a:rPr lang="en-US" altLang="en-US" b="1" dirty="0" smtClean="0"/>
              <a:t/>
            </a:r>
            <a:br>
              <a:rPr lang="en-US" altLang="en-US" b="1" dirty="0" smtClean="0"/>
            </a:br>
            <a:r>
              <a:rPr lang="en-US" altLang="en-US" b="1" dirty="0" smtClean="0"/>
              <a:t>and </a:t>
            </a:r>
            <a:r>
              <a:rPr lang="en-US" altLang="en-US" b="1" dirty="0"/>
              <a:t>the </a:t>
            </a:r>
            <a:r>
              <a:rPr lang="en-US" altLang="en-US" b="1" dirty="0" smtClean="0"/>
              <a:t>VA Waiver</a:t>
            </a:r>
            <a:endParaRPr lang="en-US" b="1" dirty="0"/>
          </a:p>
        </p:txBody>
      </p:sp>
      <p:sp>
        <p:nvSpPr>
          <p:cNvPr id="7" name="Content Placeholder 6">
            <a:extLst>
              <a:ext uri="{FF2B5EF4-FFF2-40B4-BE49-F238E27FC236}">
                <a16:creationId xmlns:a16="http://schemas.microsoft.com/office/drawing/2014/main" id="{790E65E6-2928-44C0-8EB5-E1F7A9A610E5}"/>
              </a:ext>
            </a:extLst>
          </p:cNvPr>
          <p:cNvSpPr>
            <a:spLocks noGrp="1"/>
          </p:cNvSpPr>
          <p:nvPr>
            <p:ph idx="1"/>
          </p:nvPr>
        </p:nvSpPr>
        <p:spPr>
          <a:xfrm>
            <a:off x="606392" y="1479116"/>
            <a:ext cx="10992050" cy="4351338"/>
          </a:xfrm>
        </p:spPr>
        <p:txBody>
          <a:bodyPr>
            <a:noAutofit/>
          </a:bodyPr>
          <a:lstStyle/>
          <a:p>
            <a:pPr>
              <a:spcBef>
                <a:spcPts val="0"/>
              </a:spcBef>
            </a:pPr>
            <a:r>
              <a:rPr lang="en-US" dirty="0" smtClean="0"/>
              <a:t>Submission </a:t>
            </a:r>
            <a:r>
              <a:rPr lang="en-US" dirty="0"/>
              <a:t>of an application for VA compensation constitutes a waiver of </a:t>
            </a:r>
            <a:r>
              <a:rPr lang="en-US" altLang="en-US" dirty="0"/>
              <a:t>retired pay</a:t>
            </a:r>
            <a:r>
              <a:rPr lang="en-US" dirty="0"/>
              <a:t>, unless the </a:t>
            </a:r>
            <a:r>
              <a:rPr lang="en-US" dirty="0" smtClean="0"/>
              <a:t>veteran </a:t>
            </a:r>
            <a:r>
              <a:rPr lang="en-US" dirty="0"/>
              <a:t>checks the box </a:t>
            </a:r>
            <a:r>
              <a:rPr lang="en-US" dirty="0" smtClean="0"/>
              <a:t>on the 21-526ez negating </a:t>
            </a:r>
            <a:r>
              <a:rPr lang="en-US" dirty="0"/>
              <a:t>the waiver.  If a uniformed service retiree checks the box negating the waiver, VA may not pay compensation.</a:t>
            </a:r>
          </a:p>
          <a:p>
            <a:pPr marL="0" indent="0">
              <a:spcBef>
                <a:spcPts val="0"/>
              </a:spcBef>
              <a:buNone/>
            </a:pPr>
            <a:endParaRPr lang="en-US" dirty="0"/>
          </a:p>
          <a:p>
            <a:pPr>
              <a:spcBef>
                <a:spcPts val="0"/>
              </a:spcBef>
            </a:pPr>
            <a:r>
              <a:rPr lang="en-US" dirty="0"/>
              <a:t>If a </a:t>
            </a:r>
            <a:r>
              <a:rPr lang="en-US" dirty="0" smtClean="0"/>
              <a:t>veteran </a:t>
            </a:r>
            <a:r>
              <a:rPr lang="en-US" dirty="0"/>
              <a:t>has waived retired pay as described above, VA will withhold retroactive VA compensation (limited to gross retired pay) and the Veteran’s retired pay center (RPC) will withhold the amount of VA compensation being paid from current retired pay.</a:t>
            </a:r>
          </a:p>
          <a:p>
            <a:pPr>
              <a:spcBef>
                <a:spcPts val="0"/>
              </a:spcBef>
            </a:pPr>
            <a:endParaRPr lang="en-US" dirty="0"/>
          </a:p>
          <a:p>
            <a:pPr>
              <a:spcBef>
                <a:spcPts val="0"/>
              </a:spcBef>
            </a:pPr>
            <a:r>
              <a:rPr lang="en-US" dirty="0"/>
              <a:t>This is where CRSC and CRDP come into the picture</a:t>
            </a:r>
          </a:p>
          <a:p>
            <a:endParaRPr lang="en-US" dirty="0"/>
          </a:p>
        </p:txBody>
      </p:sp>
      <p:sp>
        <p:nvSpPr>
          <p:cNvPr id="4" name="Slide Number Placeholder 3">
            <a:extLst>
              <a:ext uri="{FF2B5EF4-FFF2-40B4-BE49-F238E27FC236}">
                <a16:creationId xmlns:a16="http://schemas.microsoft.com/office/drawing/2014/main" id="{131C830E-25F6-4320-9B4B-845FF40888A5}"/>
              </a:ext>
            </a:extLst>
          </p:cNvPr>
          <p:cNvSpPr>
            <a:spLocks noGrp="1"/>
          </p:cNvSpPr>
          <p:nvPr>
            <p:ph type="sldNum" sz="quarter" idx="12"/>
          </p:nvPr>
        </p:nvSpPr>
        <p:spPr/>
        <p:txBody>
          <a:bodyPr/>
          <a:lstStyle/>
          <a:p>
            <a:fld id="{60B18D57-13A5-4968-950D-8FEF41FA4399}" type="slidenum">
              <a:rPr lang="en-US" smtClean="0"/>
              <a:t>4</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6207401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13D66E0-7D33-43DF-BCEE-B05F9C091B7F}"/>
              </a:ext>
            </a:extLst>
          </p:cNvPr>
          <p:cNvSpPr>
            <a:spLocks noGrp="1"/>
          </p:cNvSpPr>
          <p:nvPr>
            <p:ph type="title"/>
          </p:nvPr>
        </p:nvSpPr>
        <p:spPr>
          <a:xfrm>
            <a:off x="0" y="0"/>
            <a:ext cx="10515600" cy="1325563"/>
          </a:xfrm>
        </p:spPr>
        <p:txBody>
          <a:bodyPr/>
          <a:lstStyle/>
          <a:p>
            <a:r>
              <a:rPr lang="en-US" b="1" dirty="0" smtClean="0"/>
              <a:t>Prior to CRSC </a:t>
            </a:r>
            <a:r>
              <a:rPr lang="en-US" b="1" dirty="0"/>
              <a:t>and CRDP</a:t>
            </a:r>
          </a:p>
        </p:txBody>
      </p:sp>
      <p:sp>
        <p:nvSpPr>
          <p:cNvPr id="7" name="Content Placeholder 6">
            <a:extLst>
              <a:ext uri="{FF2B5EF4-FFF2-40B4-BE49-F238E27FC236}">
                <a16:creationId xmlns:a16="http://schemas.microsoft.com/office/drawing/2014/main" id="{58F4496C-2C5D-45A6-8BFD-2064B401C5B7}"/>
              </a:ext>
            </a:extLst>
          </p:cNvPr>
          <p:cNvSpPr>
            <a:spLocks noGrp="1"/>
          </p:cNvSpPr>
          <p:nvPr>
            <p:ph idx="1"/>
          </p:nvPr>
        </p:nvSpPr>
        <p:spPr>
          <a:xfrm>
            <a:off x="519765" y="1469490"/>
            <a:ext cx="10972800" cy="4351338"/>
          </a:xfrm>
        </p:spPr>
        <p:txBody>
          <a:bodyPr>
            <a:noAutofit/>
          </a:bodyPr>
          <a:lstStyle/>
          <a:p>
            <a:pPr marL="109537" indent="0" eaLnBrk="0" fontAlgn="base" hangingPunct="0">
              <a:lnSpc>
                <a:spcPct val="100000"/>
              </a:lnSpc>
              <a:spcBef>
                <a:spcPts val="400"/>
              </a:spcBef>
              <a:spcAft>
                <a:spcPct val="0"/>
              </a:spcAft>
              <a:buClr>
                <a:srgbClr val="2DA2BF"/>
              </a:buClr>
              <a:buSzPct val="68000"/>
              <a:buNone/>
            </a:pPr>
            <a:r>
              <a:rPr lang="en-US" altLang="en-US" dirty="0">
                <a:solidFill>
                  <a:prstClr val="black"/>
                </a:solidFill>
              </a:rPr>
              <a:t>Before 2005, there was prohibition of receipt of both VA disability pay and Military Retired Pay: if you qualified for both, they were offset.</a:t>
            </a:r>
          </a:p>
          <a:p>
            <a:pPr marL="109537" indent="0" eaLnBrk="0" fontAlgn="base" hangingPunct="0">
              <a:lnSpc>
                <a:spcPct val="100000"/>
              </a:lnSpc>
              <a:spcBef>
                <a:spcPts val="400"/>
              </a:spcBef>
              <a:spcAft>
                <a:spcPct val="0"/>
              </a:spcAft>
              <a:buClr>
                <a:srgbClr val="2DA2BF"/>
              </a:buClr>
              <a:buSzPct val="68000"/>
              <a:buNone/>
            </a:pPr>
            <a:endParaRPr lang="en-US" altLang="en-US" dirty="0">
              <a:solidFill>
                <a:prstClr val="black"/>
              </a:solidFill>
            </a:endParaRPr>
          </a:p>
          <a:p>
            <a:pPr marL="109537" indent="0" eaLnBrk="0" fontAlgn="base" hangingPunct="0">
              <a:lnSpc>
                <a:spcPct val="100000"/>
              </a:lnSpc>
              <a:spcBef>
                <a:spcPts val="400"/>
              </a:spcBef>
              <a:spcAft>
                <a:spcPct val="0"/>
              </a:spcAft>
              <a:buClr>
                <a:srgbClr val="2DA2BF"/>
              </a:buClr>
              <a:buSzPct val="68000"/>
              <a:buNone/>
            </a:pPr>
            <a:r>
              <a:rPr lang="en-US" altLang="en-US" dirty="0">
                <a:solidFill>
                  <a:prstClr val="black"/>
                </a:solidFill>
              </a:rPr>
              <a:t>Intent: no double dipping/2 pays for same event</a:t>
            </a:r>
          </a:p>
          <a:p>
            <a:pPr marL="735013" lvl="1" indent="-342900" eaLnBrk="0" fontAlgn="base" hangingPunct="0">
              <a:lnSpc>
                <a:spcPct val="100000"/>
              </a:lnSpc>
              <a:spcBef>
                <a:spcPts val="325"/>
              </a:spcBef>
              <a:spcAft>
                <a:spcPct val="0"/>
              </a:spcAft>
            </a:pPr>
            <a:r>
              <a:rPr lang="en-US" altLang="en-US" sz="2800" dirty="0">
                <a:solidFill>
                  <a:prstClr val="black"/>
                </a:solidFill>
              </a:rPr>
              <a:t>You could choose to receive only military retired pay (no waiver) – few cases where this is beneficial: usually only if disability retiree % is higher than VA%</a:t>
            </a:r>
          </a:p>
          <a:p>
            <a:pPr marL="735013" lvl="1" indent="-342900" eaLnBrk="0" fontAlgn="base" hangingPunct="0">
              <a:lnSpc>
                <a:spcPct val="100000"/>
              </a:lnSpc>
              <a:spcBef>
                <a:spcPts val="325"/>
              </a:spcBef>
              <a:spcAft>
                <a:spcPct val="0"/>
              </a:spcAft>
            </a:pPr>
            <a:endParaRPr lang="en-US" altLang="en-US" sz="2800" dirty="0">
              <a:solidFill>
                <a:prstClr val="black"/>
              </a:solidFill>
            </a:endParaRPr>
          </a:p>
          <a:p>
            <a:pPr marL="735013" lvl="1" indent="-342900" eaLnBrk="0" fontAlgn="base" hangingPunct="0">
              <a:lnSpc>
                <a:spcPct val="100000"/>
              </a:lnSpc>
              <a:spcBef>
                <a:spcPts val="325"/>
              </a:spcBef>
              <a:spcAft>
                <a:spcPct val="0"/>
              </a:spcAft>
            </a:pPr>
            <a:r>
              <a:rPr lang="en-US" altLang="en-US" sz="2800" dirty="0">
                <a:solidFill>
                  <a:prstClr val="black"/>
                </a:solidFill>
              </a:rPr>
              <a:t>Or you could choose to “waive” entitlement to the amount of military retired pay equal to VA disability compensation because VA pay non-taxable</a:t>
            </a:r>
          </a:p>
        </p:txBody>
      </p:sp>
      <p:sp>
        <p:nvSpPr>
          <p:cNvPr id="4" name="Slide Number Placeholder 3">
            <a:extLst>
              <a:ext uri="{FF2B5EF4-FFF2-40B4-BE49-F238E27FC236}">
                <a16:creationId xmlns:a16="http://schemas.microsoft.com/office/drawing/2014/main" id="{8C66CEEC-9223-428D-8277-9EC9FC328D7D}"/>
              </a:ext>
            </a:extLst>
          </p:cNvPr>
          <p:cNvSpPr>
            <a:spLocks noGrp="1"/>
          </p:cNvSpPr>
          <p:nvPr>
            <p:ph type="sldNum" sz="quarter" idx="12"/>
          </p:nvPr>
        </p:nvSpPr>
        <p:spPr/>
        <p:txBody>
          <a:bodyPr/>
          <a:lstStyle/>
          <a:p>
            <a:fld id="{60B18D57-13A5-4968-950D-8FEF41FA4399}" type="slidenum">
              <a:rPr lang="en-US" smtClean="0"/>
              <a:t>5</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2645437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13D66E0-7D33-43DF-BCEE-B05F9C091B7F}"/>
              </a:ext>
            </a:extLst>
          </p:cNvPr>
          <p:cNvSpPr>
            <a:spLocks noGrp="1"/>
          </p:cNvSpPr>
          <p:nvPr>
            <p:ph type="title"/>
          </p:nvPr>
        </p:nvSpPr>
        <p:spPr>
          <a:xfrm>
            <a:off x="0" y="0"/>
            <a:ext cx="10515600" cy="1325563"/>
          </a:xfrm>
        </p:spPr>
        <p:txBody>
          <a:bodyPr/>
          <a:lstStyle/>
          <a:p>
            <a:r>
              <a:rPr lang="en-US" b="1" dirty="0" smtClean="0"/>
              <a:t>Prior to CRSC </a:t>
            </a:r>
            <a:r>
              <a:rPr lang="en-US" b="1" dirty="0"/>
              <a:t>and CRDP</a:t>
            </a:r>
          </a:p>
        </p:txBody>
      </p:sp>
      <p:sp>
        <p:nvSpPr>
          <p:cNvPr id="7" name="Content Placeholder 6">
            <a:extLst>
              <a:ext uri="{FF2B5EF4-FFF2-40B4-BE49-F238E27FC236}">
                <a16:creationId xmlns:a16="http://schemas.microsoft.com/office/drawing/2014/main" id="{58F4496C-2C5D-45A6-8BFD-2064B401C5B7}"/>
              </a:ext>
            </a:extLst>
          </p:cNvPr>
          <p:cNvSpPr>
            <a:spLocks noGrp="1"/>
          </p:cNvSpPr>
          <p:nvPr>
            <p:ph idx="1"/>
          </p:nvPr>
        </p:nvSpPr>
        <p:spPr>
          <a:xfrm>
            <a:off x="606392" y="1825625"/>
            <a:ext cx="10972800" cy="4351338"/>
          </a:xfrm>
        </p:spPr>
        <p:txBody>
          <a:bodyPr>
            <a:normAutofit lnSpcReduction="10000"/>
          </a:bodyPr>
          <a:lstStyle/>
          <a:p>
            <a:pPr>
              <a:defRPr/>
            </a:pPr>
            <a:r>
              <a:rPr lang="en-US" sz="3200" dirty="0"/>
              <a:t>Concurrent Receipt questioned the “same event” issue</a:t>
            </a:r>
          </a:p>
          <a:p>
            <a:pPr marL="0" indent="0">
              <a:buNone/>
              <a:defRPr/>
            </a:pPr>
            <a:endParaRPr lang="en-US" sz="3200" dirty="0"/>
          </a:p>
          <a:p>
            <a:pPr>
              <a:defRPr/>
            </a:pPr>
            <a:r>
              <a:rPr lang="en-US" sz="3200" dirty="0"/>
              <a:t>Retired pay due to time served vs. VA comp disability: not the same event</a:t>
            </a:r>
          </a:p>
          <a:p>
            <a:pPr marL="0" indent="0">
              <a:buNone/>
              <a:defRPr/>
            </a:pPr>
            <a:endParaRPr lang="en-US" sz="3200" dirty="0"/>
          </a:p>
          <a:p>
            <a:pPr>
              <a:defRPr/>
            </a:pPr>
            <a:r>
              <a:rPr lang="en-US" sz="3200" dirty="0"/>
              <a:t>Concurrent Receipt (whether CRDP or CRSC) restores retired pay (in full or in part) that was waived in order to receive VA disability payments </a:t>
            </a:r>
          </a:p>
          <a:p>
            <a:pPr marL="109537" indent="0">
              <a:buNone/>
              <a:defRPr/>
            </a:pPr>
            <a:r>
              <a:rPr lang="en-US" sz="2800" dirty="0"/>
              <a:t> </a:t>
            </a:r>
          </a:p>
        </p:txBody>
      </p:sp>
      <p:sp>
        <p:nvSpPr>
          <p:cNvPr id="4" name="Slide Number Placeholder 3">
            <a:extLst>
              <a:ext uri="{FF2B5EF4-FFF2-40B4-BE49-F238E27FC236}">
                <a16:creationId xmlns:a16="http://schemas.microsoft.com/office/drawing/2014/main" id="{8C66CEEC-9223-428D-8277-9EC9FC328D7D}"/>
              </a:ext>
            </a:extLst>
          </p:cNvPr>
          <p:cNvSpPr>
            <a:spLocks noGrp="1"/>
          </p:cNvSpPr>
          <p:nvPr>
            <p:ph type="sldNum" sz="quarter" idx="12"/>
          </p:nvPr>
        </p:nvSpPr>
        <p:spPr/>
        <p:txBody>
          <a:bodyPr/>
          <a:lstStyle/>
          <a:p>
            <a:fld id="{60B18D57-13A5-4968-950D-8FEF41FA4399}" type="slidenum">
              <a:rPr lang="en-US" smtClean="0"/>
              <a:t>6</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3832673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13D66E0-7D33-43DF-BCEE-B05F9C091B7F}"/>
              </a:ext>
            </a:extLst>
          </p:cNvPr>
          <p:cNvSpPr>
            <a:spLocks noGrp="1"/>
          </p:cNvSpPr>
          <p:nvPr>
            <p:ph type="title"/>
          </p:nvPr>
        </p:nvSpPr>
        <p:spPr>
          <a:xfrm>
            <a:off x="0" y="0"/>
            <a:ext cx="10515600" cy="1325563"/>
          </a:xfrm>
        </p:spPr>
        <p:txBody>
          <a:bodyPr/>
          <a:lstStyle/>
          <a:p>
            <a:r>
              <a:rPr lang="en-US" b="1" dirty="0" smtClean="0"/>
              <a:t>What are CRSC </a:t>
            </a:r>
            <a:r>
              <a:rPr lang="en-US" b="1" dirty="0"/>
              <a:t>and </a:t>
            </a:r>
            <a:r>
              <a:rPr lang="en-US" b="1" dirty="0" smtClean="0"/>
              <a:t>CRDP?</a:t>
            </a:r>
            <a:endParaRPr lang="en-US" b="1" dirty="0"/>
          </a:p>
        </p:txBody>
      </p:sp>
      <p:sp>
        <p:nvSpPr>
          <p:cNvPr id="7" name="Content Placeholder 6">
            <a:extLst>
              <a:ext uri="{FF2B5EF4-FFF2-40B4-BE49-F238E27FC236}">
                <a16:creationId xmlns:a16="http://schemas.microsoft.com/office/drawing/2014/main" id="{58F4496C-2C5D-45A6-8BFD-2064B401C5B7}"/>
              </a:ext>
            </a:extLst>
          </p:cNvPr>
          <p:cNvSpPr>
            <a:spLocks noGrp="1"/>
          </p:cNvSpPr>
          <p:nvPr>
            <p:ph idx="1"/>
          </p:nvPr>
        </p:nvSpPr>
        <p:spPr>
          <a:xfrm>
            <a:off x="616017" y="1825625"/>
            <a:ext cx="10972800" cy="4351338"/>
          </a:xfrm>
        </p:spPr>
        <p:txBody>
          <a:bodyPr/>
          <a:lstStyle/>
          <a:p>
            <a:pPr>
              <a:defRPr/>
            </a:pPr>
            <a:r>
              <a:rPr lang="en-US" sz="3200" dirty="0"/>
              <a:t>CRDP and CRSC are Military Retiree benefits administered by the Department of Defense and Services</a:t>
            </a:r>
          </a:p>
          <a:p>
            <a:pPr>
              <a:defRPr/>
            </a:pPr>
            <a:r>
              <a:rPr lang="en-US" sz="3200" b="1" dirty="0"/>
              <a:t>They are not administered by VA</a:t>
            </a:r>
          </a:p>
          <a:p>
            <a:pPr>
              <a:defRPr/>
            </a:pPr>
            <a:r>
              <a:rPr lang="en-US" sz="3200" dirty="0"/>
              <a:t>VA’s function is to check with DFAS (Defense Finance and Accounting Services) to ensure there is no overpayment</a:t>
            </a:r>
          </a:p>
          <a:p>
            <a:pPr>
              <a:defRPr/>
            </a:pPr>
            <a:r>
              <a:rPr lang="en-US" sz="3200" dirty="0"/>
              <a:t>CRDP and CRSC restore ONLY “vested service” retired pay based on longevity and still prohibits double payment of disability pay</a:t>
            </a:r>
          </a:p>
          <a:p>
            <a:pPr marL="109537" indent="0">
              <a:buNone/>
              <a:defRPr/>
            </a:pPr>
            <a:r>
              <a:rPr lang="en-US" sz="2400" dirty="0"/>
              <a:t> </a:t>
            </a:r>
          </a:p>
        </p:txBody>
      </p:sp>
      <p:sp>
        <p:nvSpPr>
          <p:cNvPr id="4" name="Slide Number Placeholder 3">
            <a:extLst>
              <a:ext uri="{FF2B5EF4-FFF2-40B4-BE49-F238E27FC236}">
                <a16:creationId xmlns:a16="http://schemas.microsoft.com/office/drawing/2014/main" id="{8C66CEEC-9223-428D-8277-9EC9FC328D7D}"/>
              </a:ext>
            </a:extLst>
          </p:cNvPr>
          <p:cNvSpPr>
            <a:spLocks noGrp="1"/>
          </p:cNvSpPr>
          <p:nvPr>
            <p:ph type="sldNum" sz="quarter" idx="12"/>
          </p:nvPr>
        </p:nvSpPr>
        <p:spPr/>
        <p:txBody>
          <a:bodyPr/>
          <a:lstStyle/>
          <a:p>
            <a:fld id="{60B18D57-13A5-4968-950D-8FEF41FA4399}" type="slidenum">
              <a:rPr lang="en-US" smtClean="0"/>
              <a:t>7</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12665538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13D66E0-7D33-43DF-BCEE-B05F9C091B7F}"/>
              </a:ext>
            </a:extLst>
          </p:cNvPr>
          <p:cNvSpPr>
            <a:spLocks noGrp="1"/>
          </p:cNvSpPr>
          <p:nvPr>
            <p:ph type="title"/>
          </p:nvPr>
        </p:nvSpPr>
        <p:spPr>
          <a:xfrm>
            <a:off x="0" y="0"/>
            <a:ext cx="10515600" cy="1325563"/>
          </a:xfrm>
        </p:spPr>
        <p:txBody>
          <a:bodyPr/>
          <a:lstStyle/>
          <a:p>
            <a:r>
              <a:rPr lang="en-US" b="1" dirty="0" smtClean="0"/>
              <a:t>What are CRSC </a:t>
            </a:r>
            <a:r>
              <a:rPr lang="en-US" b="1" dirty="0"/>
              <a:t>and </a:t>
            </a:r>
            <a:r>
              <a:rPr lang="en-US" b="1" dirty="0" smtClean="0"/>
              <a:t>CRDP?</a:t>
            </a:r>
            <a:endParaRPr lang="en-US" b="1" dirty="0"/>
          </a:p>
        </p:txBody>
      </p:sp>
      <p:sp>
        <p:nvSpPr>
          <p:cNvPr id="7" name="Content Placeholder 6">
            <a:extLst>
              <a:ext uri="{FF2B5EF4-FFF2-40B4-BE49-F238E27FC236}">
                <a16:creationId xmlns:a16="http://schemas.microsoft.com/office/drawing/2014/main" id="{58F4496C-2C5D-45A6-8BFD-2064B401C5B7}"/>
              </a:ext>
            </a:extLst>
          </p:cNvPr>
          <p:cNvSpPr>
            <a:spLocks noGrp="1"/>
          </p:cNvSpPr>
          <p:nvPr>
            <p:ph idx="1"/>
          </p:nvPr>
        </p:nvSpPr>
        <p:spPr>
          <a:xfrm>
            <a:off x="838199" y="1825625"/>
            <a:ext cx="10750617" cy="4351338"/>
          </a:xfrm>
        </p:spPr>
        <p:txBody>
          <a:bodyPr/>
          <a:lstStyle/>
          <a:p>
            <a:pPr>
              <a:defRPr/>
            </a:pPr>
            <a:endParaRPr lang="en-US" sz="2800" dirty="0"/>
          </a:p>
          <a:p>
            <a:pPr>
              <a:defRPr/>
            </a:pPr>
            <a:r>
              <a:rPr lang="en-US" sz="3200" dirty="0"/>
              <a:t>Veterans can </a:t>
            </a:r>
            <a:r>
              <a:rPr lang="en-US" sz="3200" dirty="0" smtClean="0"/>
              <a:t>choose </a:t>
            </a:r>
            <a:r>
              <a:rPr lang="en-US" sz="3200" dirty="0"/>
              <a:t>either CRDP or CRSC </a:t>
            </a:r>
            <a:r>
              <a:rPr lang="en-US" sz="3200" b="1" i="1" u="sng" dirty="0"/>
              <a:t>not</a:t>
            </a:r>
            <a:r>
              <a:rPr lang="en-US" sz="3200" dirty="0"/>
              <a:t> both</a:t>
            </a:r>
          </a:p>
          <a:p>
            <a:pPr marL="0" indent="0">
              <a:buNone/>
              <a:defRPr/>
            </a:pPr>
            <a:endParaRPr lang="en-US" sz="3200" dirty="0"/>
          </a:p>
          <a:p>
            <a:pPr>
              <a:defRPr/>
            </a:pPr>
            <a:r>
              <a:rPr lang="en-US" sz="3200" dirty="0"/>
              <a:t>You can change your selection once a year at “open season”</a:t>
            </a:r>
          </a:p>
          <a:p>
            <a:pPr>
              <a:defRPr/>
            </a:pPr>
            <a:endParaRPr lang="en-US" sz="3600" dirty="0"/>
          </a:p>
          <a:p>
            <a:pPr marL="109537" indent="0" algn="ctr">
              <a:buNone/>
              <a:defRPr/>
            </a:pPr>
            <a:r>
              <a:rPr lang="en-US" sz="2400" dirty="0"/>
              <a:t> </a:t>
            </a:r>
          </a:p>
        </p:txBody>
      </p:sp>
      <p:sp>
        <p:nvSpPr>
          <p:cNvPr id="4" name="Slide Number Placeholder 3">
            <a:extLst>
              <a:ext uri="{FF2B5EF4-FFF2-40B4-BE49-F238E27FC236}">
                <a16:creationId xmlns:a16="http://schemas.microsoft.com/office/drawing/2014/main" id="{8C66CEEC-9223-428D-8277-9EC9FC328D7D}"/>
              </a:ext>
            </a:extLst>
          </p:cNvPr>
          <p:cNvSpPr>
            <a:spLocks noGrp="1"/>
          </p:cNvSpPr>
          <p:nvPr>
            <p:ph type="sldNum" sz="quarter" idx="12"/>
          </p:nvPr>
        </p:nvSpPr>
        <p:spPr/>
        <p:txBody>
          <a:bodyPr/>
          <a:lstStyle/>
          <a:p>
            <a:fld id="{60B18D57-13A5-4968-950D-8FEF41FA4399}" type="slidenum">
              <a:rPr lang="en-US" smtClean="0"/>
              <a:t>8</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28217434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C7580FA-80C5-4163-96F5-AE41817D4780}"/>
              </a:ext>
            </a:extLst>
          </p:cNvPr>
          <p:cNvSpPr>
            <a:spLocks noGrp="1"/>
          </p:cNvSpPr>
          <p:nvPr>
            <p:ph type="title"/>
          </p:nvPr>
        </p:nvSpPr>
        <p:spPr>
          <a:xfrm>
            <a:off x="1" y="0"/>
            <a:ext cx="7554568" cy="1309036"/>
          </a:xfrm>
        </p:spPr>
        <p:txBody>
          <a:bodyPr>
            <a:noAutofit/>
          </a:bodyPr>
          <a:lstStyle/>
          <a:p>
            <a:r>
              <a:rPr lang="en-US" altLang="en-US" b="1" dirty="0"/>
              <a:t>Combat-Related Special Compensation (CRSC)</a:t>
            </a:r>
            <a:endParaRPr lang="en-US" b="1" dirty="0"/>
          </a:p>
        </p:txBody>
      </p:sp>
      <p:sp>
        <p:nvSpPr>
          <p:cNvPr id="7" name="Content Placeholder 6">
            <a:extLst>
              <a:ext uri="{FF2B5EF4-FFF2-40B4-BE49-F238E27FC236}">
                <a16:creationId xmlns:a16="http://schemas.microsoft.com/office/drawing/2014/main" id="{AF0CB64C-81A7-4FC7-8AAE-5CC3B787755D}"/>
              </a:ext>
            </a:extLst>
          </p:cNvPr>
          <p:cNvSpPr>
            <a:spLocks noGrp="1"/>
          </p:cNvSpPr>
          <p:nvPr>
            <p:ph idx="1"/>
          </p:nvPr>
        </p:nvSpPr>
        <p:spPr>
          <a:xfrm>
            <a:off x="606391" y="1825625"/>
            <a:ext cx="10982425" cy="4351338"/>
          </a:xfrm>
        </p:spPr>
        <p:txBody>
          <a:bodyPr>
            <a:noAutofit/>
          </a:bodyPr>
          <a:lstStyle/>
          <a:p>
            <a:pPr>
              <a:spcBef>
                <a:spcPts val="0"/>
              </a:spcBef>
            </a:pPr>
            <a:r>
              <a:rPr lang="en-US" altLang="en-US" dirty="0" smtClean="0"/>
              <a:t>CRSC </a:t>
            </a:r>
            <a:r>
              <a:rPr lang="en-US" altLang="en-US" dirty="0"/>
              <a:t>is a special monthly benefit paid to Veterans who retired from the uniformed services and have VA service-connected disabilities deemed combat-related by the their branch of service.  </a:t>
            </a:r>
          </a:p>
          <a:p>
            <a:pPr>
              <a:spcBef>
                <a:spcPts val="0"/>
              </a:spcBef>
            </a:pPr>
            <a:endParaRPr lang="en-US" altLang="en-US" dirty="0"/>
          </a:p>
          <a:p>
            <a:pPr>
              <a:spcBef>
                <a:spcPts val="0"/>
              </a:spcBef>
            </a:pPr>
            <a:r>
              <a:rPr lang="en-US" altLang="en-US" dirty="0"/>
              <a:t>CRSC restores, partially or completely, retired pay that is being lost due to the VA waiver. </a:t>
            </a:r>
          </a:p>
          <a:p>
            <a:pPr marL="0" indent="0">
              <a:spcBef>
                <a:spcPts val="0"/>
              </a:spcBef>
              <a:buNone/>
            </a:pPr>
            <a:endParaRPr lang="en-US" altLang="en-US" dirty="0"/>
          </a:p>
          <a:p>
            <a:pPr>
              <a:spcBef>
                <a:spcPts val="0"/>
              </a:spcBef>
            </a:pPr>
            <a:r>
              <a:rPr lang="en-US" altLang="en-US" dirty="0"/>
              <a:t>CRSC is paid by the Defense Finance and Accounting Service (DFAS) and the U.S. Coast Guard (USGC); however, sometimes VA must reduce retroactive retired pay withholdings in order for a Veteran to receive his/her full CRSC entitlement.</a:t>
            </a:r>
          </a:p>
          <a:p>
            <a:pPr>
              <a:spcBef>
                <a:spcPts val="0"/>
              </a:spcBef>
            </a:pPr>
            <a:endParaRPr lang="en-US" altLang="en-US" sz="2000" dirty="0"/>
          </a:p>
          <a:p>
            <a:endParaRPr lang="en-US" dirty="0"/>
          </a:p>
        </p:txBody>
      </p:sp>
      <p:sp>
        <p:nvSpPr>
          <p:cNvPr id="4" name="Slide Number Placeholder 3">
            <a:extLst>
              <a:ext uri="{FF2B5EF4-FFF2-40B4-BE49-F238E27FC236}">
                <a16:creationId xmlns:a16="http://schemas.microsoft.com/office/drawing/2014/main" id="{20BF5DA2-E27A-44BF-81E6-3C8DF2095621}"/>
              </a:ext>
            </a:extLst>
          </p:cNvPr>
          <p:cNvSpPr>
            <a:spLocks noGrp="1"/>
          </p:cNvSpPr>
          <p:nvPr>
            <p:ph type="sldNum" sz="quarter" idx="12"/>
          </p:nvPr>
        </p:nvSpPr>
        <p:spPr/>
        <p:txBody>
          <a:bodyPr/>
          <a:lstStyle/>
          <a:p>
            <a:fld id="{60B18D57-13A5-4968-950D-8FEF41FA4399}" type="slidenum">
              <a:rPr lang="en-US" smtClean="0"/>
              <a:t>9</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4568" y="286466"/>
            <a:ext cx="1387011" cy="780194"/>
          </a:xfrm>
          <a:prstGeom prst="rect">
            <a:avLst/>
          </a:prstGeom>
        </p:spPr>
      </p:pic>
    </p:spTree>
    <p:extLst>
      <p:ext uri="{BB962C8B-B14F-4D97-AF65-F5344CB8AC3E}">
        <p14:creationId xmlns:p14="http://schemas.microsoft.com/office/powerpoint/2010/main" val="628624840"/>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2280</TotalTime>
  <Words>2324</Words>
  <Application>Microsoft Office PowerPoint</Application>
  <PresentationFormat>Widescreen</PresentationFormat>
  <Paragraphs>278</Paragraphs>
  <Slides>32</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32</vt:i4>
      </vt:variant>
    </vt:vector>
  </HeadingPairs>
  <TitlesOfParts>
    <vt:vector size="39" baseType="lpstr">
      <vt:lpstr>Arial</vt:lpstr>
      <vt:lpstr>Calibri</vt:lpstr>
      <vt:lpstr>Calibri Light</vt:lpstr>
      <vt:lpstr>Times New Roman</vt:lpstr>
      <vt:lpstr>Custom Design</vt:lpstr>
      <vt:lpstr>Office Theme</vt:lpstr>
      <vt:lpstr>1_Custom Design</vt:lpstr>
      <vt:lpstr>PowerPoint Presentation</vt:lpstr>
      <vt:lpstr>Objectives</vt:lpstr>
      <vt:lpstr>Abbreviations</vt:lpstr>
      <vt:lpstr>Prohibition on Concurrent Receipt  and the VA Waiver</vt:lpstr>
      <vt:lpstr>Prior to CRSC and CRDP</vt:lpstr>
      <vt:lpstr>Prior to CRSC and CRDP</vt:lpstr>
      <vt:lpstr>What are CRSC and CRDP?</vt:lpstr>
      <vt:lpstr>What are CRSC and CRDP?</vt:lpstr>
      <vt:lpstr>Combat-Related Special Compensation (CRSC)</vt:lpstr>
      <vt:lpstr>Combat-Related Special Compensation (CRSC) Eligibility</vt:lpstr>
      <vt:lpstr>CRSC: What is combat related?</vt:lpstr>
      <vt:lpstr>CRSC: Features</vt:lpstr>
      <vt:lpstr>CRSC: Features</vt:lpstr>
      <vt:lpstr>CRSC: What is needed for the application?</vt:lpstr>
      <vt:lpstr>CRSC: Application tips</vt:lpstr>
      <vt:lpstr>CRSC: When to reapply</vt:lpstr>
      <vt:lpstr>CRSC Payable</vt:lpstr>
      <vt:lpstr>CRSC CALCULATIONS FOR DISABLED RETIREES (Medical Board Retirees)</vt:lpstr>
      <vt:lpstr>Concurrent Retired and Disability Pay (CRDP) Eligibility</vt:lpstr>
      <vt:lpstr>CRDP Amount</vt:lpstr>
      <vt:lpstr>CRDP for Medically Retired Reservists</vt:lpstr>
      <vt:lpstr>CRDP Process</vt:lpstr>
      <vt:lpstr>CRDP Features</vt:lpstr>
      <vt:lpstr>Audit Error Worksheet (AEW)</vt:lpstr>
      <vt:lpstr>Audit Error Worksheet (AEW) continued</vt:lpstr>
      <vt:lpstr>AEW Payment</vt:lpstr>
      <vt:lpstr>Taxes and VA benefits</vt:lpstr>
      <vt:lpstr>Program Comparison</vt:lpstr>
      <vt:lpstr>Frequently Asked Questions</vt:lpstr>
      <vt:lpstr>Frequently Asked Questions</vt:lpstr>
      <vt:lpstr>CRSC/CRDP Fast Facts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90</cp:revision>
  <cp:lastPrinted>2019-04-23T18:47:45Z</cp:lastPrinted>
  <dcterms:created xsi:type="dcterms:W3CDTF">2018-09-13T15:53:27Z</dcterms:created>
  <dcterms:modified xsi:type="dcterms:W3CDTF">2020-08-06T17:55:59Z</dcterms:modified>
</cp:coreProperties>
</file>