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20.jpg" ContentType="image/p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7" r:id="rId2"/>
    <p:sldMasterId id="2147483700" r:id="rId3"/>
    <p:sldMasterId id="2147483719" r:id="rId4"/>
  </p:sldMasterIdLst>
  <p:notesMasterIdLst>
    <p:notesMasterId r:id="rId52"/>
  </p:notesMasterIdLst>
  <p:sldIdLst>
    <p:sldId id="310" r:id="rId5"/>
    <p:sldId id="256" r:id="rId6"/>
    <p:sldId id="304" r:id="rId7"/>
    <p:sldId id="305" r:id="rId8"/>
    <p:sldId id="306" r:id="rId9"/>
    <p:sldId id="307" r:id="rId10"/>
    <p:sldId id="311" r:id="rId11"/>
    <p:sldId id="312" r:id="rId12"/>
    <p:sldId id="271" r:id="rId13"/>
    <p:sldId id="276" r:id="rId14"/>
    <p:sldId id="293" r:id="rId15"/>
    <p:sldId id="321" r:id="rId16"/>
    <p:sldId id="322" r:id="rId17"/>
    <p:sldId id="274" r:id="rId18"/>
    <p:sldId id="313" r:id="rId19"/>
    <p:sldId id="272" r:id="rId20"/>
    <p:sldId id="279" r:id="rId21"/>
    <p:sldId id="275" r:id="rId22"/>
    <p:sldId id="300" r:id="rId23"/>
    <p:sldId id="302" r:id="rId24"/>
    <p:sldId id="314" r:id="rId25"/>
    <p:sldId id="315" r:id="rId26"/>
    <p:sldId id="273" r:id="rId27"/>
    <p:sldId id="317" r:id="rId28"/>
    <p:sldId id="277" r:id="rId29"/>
    <p:sldId id="278" r:id="rId30"/>
    <p:sldId id="316" r:id="rId31"/>
    <p:sldId id="281" r:id="rId32"/>
    <p:sldId id="282" r:id="rId33"/>
    <p:sldId id="283" r:id="rId34"/>
    <p:sldId id="284" r:id="rId35"/>
    <p:sldId id="285" r:id="rId36"/>
    <p:sldId id="286" r:id="rId37"/>
    <p:sldId id="325" r:id="rId38"/>
    <p:sldId id="291" r:id="rId39"/>
    <p:sldId id="292" r:id="rId40"/>
    <p:sldId id="318" r:id="rId41"/>
    <p:sldId id="295" r:id="rId42"/>
    <p:sldId id="296" r:id="rId43"/>
    <p:sldId id="264" r:id="rId44"/>
    <p:sldId id="298" r:id="rId45"/>
    <p:sldId id="299" r:id="rId46"/>
    <p:sldId id="323" r:id="rId47"/>
    <p:sldId id="294" r:id="rId48"/>
    <p:sldId id="320" r:id="rId49"/>
    <p:sldId id="319" r:id="rId50"/>
    <p:sldId id="32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0E10"/>
    <a:srgbClr val="981C1E"/>
    <a:srgbClr val="721416"/>
    <a:srgbClr val="991B1E"/>
    <a:srgbClr val="7E6000"/>
    <a:srgbClr val="A99256"/>
    <a:srgbClr val="4E0E10"/>
    <a:srgbClr val="A79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940" autoAdjust="0"/>
  </p:normalViewPr>
  <p:slideViewPr>
    <p:cSldViewPr snapToGrid="0">
      <p:cViewPr varScale="1">
        <p:scale>
          <a:sx n="32" d="100"/>
          <a:sy n="32" d="100"/>
        </p:scale>
        <p:origin x="96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B3563-B21F-4472-A953-CA98BFE318F2}" type="datetimeFigureOut">
              <a:rPr lang="en-US" smtClean="0"/>
              <a:t>6/22/2020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C36D78-C19F-4765-8B7F-2FE8BFF07D6C}" type="slidenum">
              <a:rPr lang="en-US" smtClean="0"/>
              <a:t>‹#›</a:t>
            </a:fld>
            <a:endParaRPr lang="en-US"/>
          </a:p>
        </p:txBody>
      </p:sp>
    </p:spTree>
    <p:extLst>
      <p:ext uri="{BB962C8B-B14F-4D97-AF65-F5344CB8AC3E}">
        <p14:creationId xmlns:p14="http://schemas.microsoft.com/office/powerpoint/2010/main" val="83041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43AE06-EB8D-4A4F-BFF9-2E571E394111}" type="slidenum">
              <a:rPr kumimoji="0" lang="en-US" sz="1200" b="0" i="0" u="none" strike="noStrike" kern="1200" cap="none" spc="0" normalizeH="0" baseline="0" noProof="0" smtClean="0">
                <a:ln>
                  <a:noFill/>
                </a:ln>
                <a:solidFill>
                  <a:prstClr val="black"/>
                </a:solidFill>
                <a:effectLst/>
                <a:uLnTx/>
                <a:uFillTx/>
                <a:latin typeface="Tw Cen MT" panose="020B0602020104020603"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2475533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Learner Discussion (5 </a:t>
            </a:r>
            <a:r>
              <a:rPr lang="en-US" baseline="0" dirty="0" err="1" smtClean="0"/>
              <a:t>mins</a:t>
            </a:r>
            <a:r>
              <a:rPr lang="en-US" baseline="0" dirty="0" smtClean="0"/>
              <a:t>): Which strategy do you like best?</a:t>
            </a:r>
          </a:p>
          <a:p>
            <a:endParaRPr lang="en-US" baseline="0" dirty="0" smtClean="0"/>
          </a:p>
          <a:p>
            <a:r>
              <a:rPr lang="en-US" baseline="0" dirty="0" smtClean="0"/>
              <a:t>If people are shy in discussing, here are a couple examples:</a:t>
            </a:r>
          </a:p>
          <a:p>
            <a:endParaRPr lang="en-US" baseline="0" dirty="0" smtClean="0"/>
          </a:p>
          <a:p>
            <a:r>
              <a:rPr lang="en-US" baseline="0" dirty="0" smtClean="0"/>
              <a:t>BUILD TRUST – Perfect Experience heavily emphasized this. Mary can discuss this one being the company differentiator.</a:t>
            </a:r>
          </a:p>
          <a:p>
            <a:endParaRPr lang="en-US" baseline="0" dirty="0" smtClean="0"/>
          </a:p>
          <a:p>
            <a:r>
              <a:rPr lang="en-US" baseline="0" dirty="0" smtClean="0"/>
              <a:t>Offer a “Fix It” statement during a broken conversation. Hey, I think this conversation might be leading us down a negative path. Let’s try to reframe it a little bit.</a:t>
            </a:r>
          </a:p>
          <a:p>
            <a:endParaRPr lang="en-US" baseline="0" dirty="0" smtClean="0"/>
          </a:p>
          <a:p>
            <a:r>
              <a:rPr lang="en-US" baseline="0" dirty="0" smtClean="0"/>
              <a:t>Be Open and Curious – try to look at other people’s motivations, ask questions about their opinions.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AC18EDA-8B9A-3D42-8B70-3EA1CC4338B3}" type="slidenum">
              <a:rPr lang="en-US" smtClean="0"/>
              <a:t>20</a:t>
            </a:fld>
            <a:endParaRPr lang="en-US"/>
          </a:p>
        </p:txBody>
      </p:sp>
    </p:spTree>
    <p:extLst>
      <p:ext uri="{BB962C8B-B14F-4D97-AF65-F5344CB8AC3E}">
        <p14:creationId xmlns:p14="http://schemas.microsoft.com/office/powerpoint/2010/main" val="636158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24</a:t>
            </a:fld>
            <a:endParaRPr lang="en-US"/>
          </a:p>
        </p:txBody>
      </p:sp>
    </p:spTree>
    <p:extLst>
      <p:ext uri="{BB962C8B-B14F-4D97-AF65-F5344CB8AC3E}">
        <p14:creationId xmlns:p14="http://schemas.microsoft.com/office/powerpoint/2010/main" val="1108960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Learner</a:t>
            </a:r>
            <a:r>
              <a:rPr lang="en-US" baseline="0" dirty="0" smtClean="0"/>
              <a:t> question (5 </a:t>
            </a:r>
            <a:r>
              <a:rPr lang="en-US" baseline="0" dirty="0" err="1" smtClean="0"/>
              <a:t>mins</a:t>
            </a:r>
            <a:r>
              <a:rPr lang="en-US" baseline="0" dirty="0" smtClean="0"/>
              <a:t>): Let’s go around the room…What do you think makes a good listener?</a:t>
            </a:r>
            <a:endParaRPr lang="en-US" dirty="0"/>
          </a:p>
        </p:txBody>
      </p:sp>
      <p:sp>
        <p:nvSpPr>
          <p:cNvPr id="4" name="Slide Number Placeholder 3"/>
          <p:cNvSpPr>
            <a:spLocks noGrp="1"/>
          </p:cNvSpPr>
          <p:nvPr>
            <p:ph type="sldNum" sz="quarter" idx="10"/>
          </p:nvPr>
        </p:nvSpPr>
        <p:spPr/>
        <p:txBody>
          <a:bodyPr/>
          <a:lstStyle/>
          <a:p>
            <a:fld id="{BAC18EDA-8B9A-3D42-8B70-3EA1CC4338B3}" type="slidenum">
              <a:rPr lang="en-US" smtClean="0"/>
              <a:t>26</a:t>
            </a:fld>
            <a:endParaRPr lang="en-US"/>
          </a:p>
        </p:txBody>
      </p:sp>
    </p:spTree>
    <p:extLst>
      <p:ext uri="{BB962C8B-B14F-4D97-AF65-F5344CB8AC3E}">
        <p14:creationId xmlns:p14="http://schemas.microsoft.com/office/powerpoint/2010/main" val="2803622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227013">
              <a:buNone/>
            </a:pPr>
            <a:r>
              <a:rPr lang="en-US" dirty="0" smtClean="0"/>
              <a:t>Good listeners practice active listening strategies. We’ll talk about specific</a:t>
            </a:r>
            <a:r>
              <a:rPr lang="en-US" baseline="0" dirty="0" smtClean="0"/>
              <a:t> examples of those in just a minute. An active listener engages their conversation partner as they talk. This helps the person talking to know you are invested in the conversation and you’re really listening to them! </a:t>
            </a:r>
            <a:r>
              <a:rPr lang="en-US" sz="2000" dirty="0" smtClean="0"/>
              <a:t>Periodically ask questions that promote discovery and insight,</a:t>
            </a:r>
            <a:r>
              <a:rPr lang="en-US" sz="2000" baseline="0" dirty="0" smtClean="0"/>
              <a:t> </a:t>
            </a:r>
            <a:r>
              <a:rPr lang="en-US" sz="2000" dirty="0" smtClean="0"/>
              <a:t>Challenge old assumptions but do it in a positive way,</a:t>
            </a:r>
            <a:r>
              <a:rPr lang="en-US" sz="2000" baseline="0" dirty="0" smtClean="0"/>
              <a:t> </a:t>
            </a:r>
            <a:r>
              <a:rPr lang="en-US" sz="2000" dirty="0" smtClean="0"/>
              <a:t>Ask for additional information,</a:t>
            </a:r>
            <a:r>
              <a:rPr lang="en-US" sz="2000" baseline="0" dirty="0" smtClean="0"/>
              <a:t> and remember that your conversation is</a:t>
            </a:r>
            <a:r>
              <a:rPr lang="en-US" sz="2000" dirty="0" smtClean="0"/>
              <a:t> a two-way dialogue!</a:t>
            </a:r>
          </a:p>
          <a:p>
            <a:endParaRPr lang="en-US" dirty="0" smtClean="0"/>
          </a:p>
          <a:p>
            <a:r>
              <a:rPr lang="en-US" dirty="0" smtClean="0"/>
              <a:t>Learner question (2 </a:t>
            </a:r>
            <a:r>
              <a:rPr lang="en-US" dirty="0" err="1" smtClean="0"/>
              <a:t>mins</a:t>
            </a:r>
            <a:r>
              <a:rPr lang="en-US" dirty="0" smtClean="0"/>
              <a:t>): Tell me some active listening strategies that</a:t>
            </a:r>
            <a:r>
              <a:rPr lang="en-US" baseline="0" dirty="0" smtClean="0"/>
              <a:t> you can think of.</a:t>
            </a:r>
            <a:endParaRPr lang="en-US" dirty="0"/>
          </a:p>
        </p:txBody>
      </p:sp>
      <p:sp>
        <p:nvSpPr>
          <p:cNvPr id="4" name="Slide Number Placeholder 3"/>
          <p:cNvSpPr>
            <a:spLocks noGrp="1"/>
          </p:cNvSpPr>
          <p:nvPr>
            <p:ph type="sldNum" sz="quarter" idx="10"/>
          </p:nvPr>
        </p:nvSpPr>
        <p:spPr/>
        <p:txBody>
          <a:bodyPr/>
          <a:lstStyle/>
          <a:p>
            <a:fld id="{BAC18EDA-8B9A-3D42-8B70-3EA1CC4338B3}" type="slidenum">
              <a:rPr lang="en-US" smtClean="0"/>
              <a:t>27</a:t>
            </a:fld>
            <a:endParaRPr lang="en-US"/>
          </a:p>
        </p:txBody>
      </p:sp>
    </p:spTree>
    <p:extLst>
      <p:ext uri="{BB962C8B-B14F-4D97-AF65-F5344CB8AC3E}">
        <p14:creationId xmlns:p14="http://schemas.microsoft.com/office/powerpoint/2010/main" val="3004871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dirty="0" smtClean="0"/>
              <a:t>(Read the slide, and ask learners to write down a few active listening strategies that will work for them.)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AC18EDA-8B9A-3D42-8B70-3EA1CC4338B3}" type="slidenum">
              <a:rPr lang="en-US" smtClean="0"/>
              <a:t>28</a:t>
            </a:fld>
            <a:endParaRPr lang="en-US"/>
          </a:p>
        </p:txBody>
      </p:sp>
    </p:spTree>
    <p:extLst>
      <p:ext uri="{BB962C8B-B14F-4D97-AF65-F5344CB8AC3E}">
        <p14:creationId xmlns:p14="http://schemas.microsoft.com/office/powerpoint/2010/main" val="4063794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Good listeners</a:t>
            </a:r>
            <a:r>
              <a:rPr lang="en-US" baseline="0" dirty="0" smtClean="0"/>
              <a:t> help speakers feel supported. You can support someone in a conversation by empathizing with their situation, and even just by allowing the speaker to finish a point before asking a question (i.e. not interrupting). You can also encourage the speaker to keep talking when they seem unsure of themselves. </a:t>
            </a:r>
          </a:p>
          <a:p>
            <a:endParaRPr lang="en-US" baseline="0" dirty="0" smtClean="0"/>
          </a:p>
          <a:p>
            <a:r>
              <a:rPr lang="en-US" baseline="0" dirty="0" smtClean="0"/>
              <a:t>Learner question (2 </a:t>
            </a:r>
            <a:r>
              <a:rPr lang="en-US" baseline="0" dirty="0" err="1" smtClean="0"/>
              <a:t>mins</a:t>
            </a:r>
            <a:r>
              <a:rPr lang="en-US" baseline="0" dirty="0" smtClean="0"/>
              <a:t>): In a conversation, how else can you show that you’re supportive, and how can you create a safe place to discuss difficult topics? (Open responses)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AC18EDA-8B9A-3D42-8B70-3EA1CC4338B3}" type="slidenum">
              <a:rPr lang="en-US" smtClean="0"/>
              <a:t>29</a:t>
            </a:fld>
            <a:endParaRPr lang="en-US"/>
          </a:p>
        </p:txBody>
      </p:sp>
    </p:spTree>
    <p:extLst>
      <p:ext uri="{BB962C8B-B14F-4D97-AF65-F5344CB8AC3E}">
        <p14:creationId xmlns:p14="http://schemas.microsoft.com/office/powerpoint/2010/main" val="1702811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If you want to build a collaborative relationship with someone else and encourage open and honest communication, keep the dialogue going back and forth between you and the speaker. You can give brief</a:t>
            </a:r>
            <a:r>
              <a:rPr lang="en-US" baseline="0" dirty="0" smtClean="0"/>
              <a:t> feedback about the other person’s ideas, you can talk through aspects of their thoughts that you find interesting, let them you’re interested in hearing more on a certain part of the topic they’re discussing, and even empathize by relating it to your own life if appropriate.</a:t>
            </a:r>
          </a:p>
          <a:p>
            <a:endParaRPr lang="en-US" dirty="0" smtClean="0"/>
          </a:p>
          <a:p>
            <a:r>
              <a:rPr lang="en-US" dirty="0" smtClean="0"/>
              <a:t>If you want to shut down a conversation really quickly,</a:t>
            </a:r>
            <a:r>
              <a:rPr lang="en-US" baseline="0" dirty="0" smtClean="0"/>
              <a:t> and ultimately lose trust with someone, you should definitely use the time while the other person is talking to think of your own counter arguments. Poor listeners are only thinking about how to respond, how to get a leg up on their conversation partner. You are NOT trying to win an argument, so you don’t want the speaker to feel like you are trying to beat them in any way.</a:t>
            </a:r>
            <a:endParaRPr lang="en-US" dirty="0"/>
          </a:p>
        </p:txBody>
      </p:sp>
      <p:sp>
        <p:nvSpPr>
          <p:cNvPr id="4" name="Slide Number Placeholder 3"/>
          <p:cNvSpPr>
            <a:spLocks noGrp="1"/>
          </p:cNvSpPr>
          <p:nvPr>
            <p:ph type="sldNum" sz="quarter" idx="10"/>
          </p:nvPr>
        </p:nvSpPr>
        <p:spPr/>
        <p:txBody>
          <a:bodyPr/>
          <a:lstStyle/>
          <a:p>
            <a:fld id="{BAC18EDA-8B9A-3D42-8B70-3EA1CC4338B3}" type="slidenum">
              <a:rPr lang="en-US" smtClean="0"/>
              <a:t>30</a:t>
            </a:fld>
            <a:endParaRPr lang="en-US"/>
          </a:p>
        </p:txBody>
      </p:sp>
    </p:spTree>
    <p:extLst>
      <p:ext uri="{BB962C8B-B14F-4D97-AF65-F5344CB8AC3E}">
        <p14:creationId xmlns:p14="http://schemas.microsoft.com/office/powerpoint/2010/main" val="3379770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You can see how every aspect of active listening is related to the previous ones. The best listeners help clarify the thinking of their conversation partners. They ask for more explanation, they gently</a:t>
            </a:r>
            <a:r>
              <a:rPr lang="en-US" baseline="0" dirty="0" smtClean="0"/>
              <a:t> explore new ideas, and they help the other person think of new ways to approach problems. You don’t necessarily need to be the problem solver, but try to at least be a sounding board for the speaker. </a:t>
            </a:r>
            <a:endParaRPr lang="en-US" dirty="0"/>
          </a:p>
        </p:txBody>
      </p:sp>
      <p:sp>
        <p:nvSpPr>
          <p:cNvPr id="4" name="Slide Number Placeholder 3"/>
          <p:cNvSpPr>
            <a:spLocks noGrp="1"/>
          </p:cNvSpPr>
          <p:nvPr>
            <p:ph type="sldNum" sz="quarter" idx="10"/>
          </p:nvPr>
        </p:nvSpPr>
        <p:spPr/>
        <p:txBody>
          <a:bodyPr/>
          <a:lstStyle/>
          <a:p>
            <a:fld id="{BAC18EDA-8B9A-3D42-8B70-3EA1CC4338B3}" type="slidenum">
              <a:rPr lang="en-US" smtClean="0"/>
              <a:t>31</a:t>
            </a:fld>
            <a:endParaRPr lang="en-US"/>
          </a:p>
        </p:txBody>
      </p:sp>
    </p:spTree>
    <p:extLst>
      <p:ext uri="{BB962C8B-B14F-4D97-AF65-F5344CB8AC3E}">
        <p14:creationId xmlns:p14="http://schemas.microsoft.com/office/powerpoint/2010/main" val="245984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Now that we have talked</a:t>
            </a:r>
            <a:r>
              <a:rPr lang="en-US" baseline="0" dirty="0" smtClean="0"/>
              <a:t> through a few aspects of active listening, let’s discuss the different levels of active listening. This pyramid sort of reminds me of Maslow’s Hierarchy of Needs; Maslow’s pyramid shows shelter and safety at the bottom of the pyramid, and with self actualization at the top. You can’t achieve self actualization if you don’t have safety and security, food, fulfillment, etc. </a:t>
            </a:r>
          </a:p>
          <a:p>
            <a:endParaRPr lang="en-US" baseline="0" dirty="0" smtClean="0"/>
          </a:p>
          <a:p>
            <a:r>
              <a:rPr lang="en-US" baseline="0" dirty="0" smtClean="0"/>
              <a:t>Learner question (2 </a:t>
            </a:r>
            <a:r>
              <a:rPr lang="en-US" baseline="0" dirty="0" err="1" smtClean="0"/>
              <a:t>mins</a:t>
            </a:r>
            <a:r>
              <a:rPr lang="en-US" baseline="0" dirty="0" smtClean="0"/>
              <a:t>): This pyramid has “creating a safe environment” at the very base of the listening levels. Why is that the case? (Answer: You can’t have a truly collaborative conversation with another person, and come up with new ideas and insights, if you don’t have trust. You need to establish trust with your conversation partner to get anywhere in your conversation! </a:t>
            </a:r>
            <a:endParaRPr lang="en-US" dirty="0"/>
          </a:p>
        </p:txBody>
      </p:sp>
      <p:sp>
        <p:nvSpPr>
          <p:cNvPr id="4" name="Slide Number Placeholder 3"/>
          <p:cNvSpPr>
            <a:spLocks noGrp="1"/>
          </p:cNvSpPr>
          <p:nvPr>
            <p:ph type="sldNum" sz="quarter" idx="10"/>
          </p:nvPr>
        </p:nvSpPr>
        <p:spPr/>
        <p:txBody>
          <a:bodyPr/>
          <a:lstStyle/>
          <a:p>
            <a:fld id="{BAC18EDA-8B9A-3D42-8B70-3EA1CC4338B3}" type="slidenum">
              <a:rPr lang="en-US" smtClean="0"/>
              <a:t>32</a:t>
            </a:fld>
            <a:endParaRPr lang="en-US"/>
          </a:p>
        </p:txBody>
      </p:sp>
    </p:spTree>
    <p:extLst>
      <p:ext uri="{BB962C8B-B14F-4D97-AF65-F5344CB8AC3E}">
        <p14:creationId xmlns:p14="http://schemas.microsoft.com/office/powerpoint/2010/main" val="2706441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Here’s a really important</a:t>
            </a:r>
            <a:r>
              <a:rPr lang="en-US" baseline="0" dirty="0" smtClean="0"/>
              <a:t> point for us, especially since we’re in sales. Never hijack the conversation with someone else!</a:t>
            </a:r>
          </a:p>
          <a:p>
            <a:endParaRPr lang="en-US" dirty="0" smtClean="0"/>
          </a:p>
          <a:p>
            <a:r>
              <a:rPr lang="en-US" dirty="0" smtClean="0"/>
              <a:t>Learner question (2 </a:t>
            </a:r>
            <a:r>
              <a:rPr lang="en-US" dirty="0" err="1" smtClean="0"/>
              <a:t>mins</a:t>
            </a:r>
            <a:r>
              <a:rPr lang="en-US" dirty="0" smtClean="0"/>
              <a:t>):</a:t>
            </a:r>
            <a:r>
              <a:rPr lang="en-US" baseline="0" dirty="0" smtClean="0"/>
              <a:t> </a:t>
            </a:r>
            <a:r>
              <a:rPr lang="en-US" dirty="0" smtClean="0"/>
              <a:t>What does it mean when you hijack the conversation? (Answer: you steer the conversation in the direction you want it to go, and away from the point</a:t>
            </a:r>
            <a:r>
              <a:rPr lang="en-US" baseline="0" dirty="0" smtClean="0"/>
              <a:t> your conversation partner was making to you).</a:t>
            </a:r>
          </a:p>
          <a:p>
            <a:endParaRPr lang="en-US" baseline="0" dirty="0" smtClean="0"/>
          </a:p>
          <a:p>
            <a:r>
              <a:rPr lang="en-US" baseline="0" dirty="0" smtClean="0"/>
              <a:t>Learner question (2 </a:t>
            </a:r>
            <a:r>
              <a:rPr lang="en-US" baseline="0" dirty="0" err="1" smtClean="0"/>
              <a:t>mins</a:t>
            </a:r>
            <a:r>
              <a:rPr lang="en-US" baseline="0" dirty="0" smtClean="0"/>
              <a:t>): Why is it bad if you hijack the conversation? (Answer: your conversation partner won’t feel that you’ve listened to them at all, and they’ll become </a:t>
            </a:r>
            <a:r>
              <a:rPr lang="en-US" baseline="0" dirty="0" err="1" smtClean="0"/>
              <a:t>uninvested</a:t>
            </a:r>
            <a:r>
              <a:rPr lang="en-US" baseline="0" dirty="0" smtClean="0"/>
              <a:t> in the conversation. They might think you’re just trying to sell them or use the conversation instead of really hearing them.</a:t>
            </a:r>
            <a:endParaRPr lang="en-US" dirty="0"/>
          </a:p>
        </p:txBody>
      </p:sp>
      <p:sp>
        <p:nvSpPr>
          <p:cNvPr id="4" name="Slide Number Placeholder 3"/>
          <p:cNvSpPr>
            <a:spLocks noGrp="1"/>
          </p:cNvSpPr>
          <p:nvPr>
            <p:ph type="sldNum" sz="quarter" idx="10"/>
          </p:nvPr>
        </p:nvSpPr>
        <p:spPr/>
        <p:txBody>
          <a:bodyPr/>
          <a:lstStyle/>
          <a:p>
            <a:fld id="{BAC18EDA-8B9A-3D42-8B70-3EA1CC4338B3}" type="slidenum">
              <a:rPr lang="en-US" smtClean="0"/>
              <a:t>33</a:t>
            </a:fld>
            <a:endParaRPr lang="en-US"/>
          </a:p>
        </p:txBody>
      </p:sp>
    </p:spTree>
    <p:extLst>
      <p:ext uri="{BB962C8B-B14F-4D97-AF65-F5344CB8AC3E}">
        <p14:creationId xmlns:p14="http://schemas.microsoft.com/office/powerpoint/2010/main" val="3758216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43AE06-EB8D-4A4F-BFF9-2E571E394111}" type="slidenum">
              <a:rPr kumimoji="0" lang="en-US" sz="1200" b="0" i="0" u="none" strike="noStrike" kern="1200" cap="none" spc="0" normalizeH="0" baseline="0" noProof="0" smtClean="0">
                <a:ln>
                  <a:noFill/>
                </a:ln>
                <a:solidFill>
                  <a:prstClr val="black"/>
                </a:solidFill>
                <a:effectLst/>
                <a:uLnTx/>
                <a:uFillTx/>
                <a:latin typeface="Tw Cen MT" panose="020B0602020104020603"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2297789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34</a:t>
            </a:fld>
            <a:endParaRPr lang="en-US"/>
          </a:p>
        </p:txBody>
      </p:sp>
    </p:spTree>
    <p:extLst>
      <p:ext uri="{BB962C8B-B14F-4D97-AF65-F5344CB8AC3E}">
        <p14:creationId xmlns:p14="http://schemas.microsoft.com/office/powerpoint/2010/main" val="3074434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 next time you meet with a partner or have a tough conversation with a family member or friend, try putting some</a:t>
            </a:r>
            <a:r>
              <a:rPr lang="en-US" baseline="0" dirty="0" smtClean="0"/>
              <a:t> active listening strategies to use! You may find that it helps you build trust and a deeper connection with the other person, understand </a:t>
            </a:r>
            <a:r>
              <a:rPr lang="en-US" baseline="0" smtClean="0"/>
              <a:t>their difficulties</a:t>
            </a:r>
            <a:r>
              <a:rPr lang="en-US" baseline="0" dirty="0" smtClean="0"/>
              <a:t>, and focus in on how you can best support them in their particular challenges. </a:t>
            </a:r>
            <a:endParaRPr lang="en-US" dirty="0"/>
          </a:p>
        </p:txBody>
      </p:sp>
      <p:sp>
        <p:nvSpPr>
          <p:cNvPr id="4" name="Slide Number Placeholder 3"/>
          <p:cNvSpPr>
            <a:spLocks noGrp="1"/>
          </p:cNvSpPr>
          <p:nvPr>
            <p:ph type="sldNum" sz="quarter" idx="10"/>
          </p:nvPr>
        </p:nvSpPr>
        <p:spPr/>
        <p:txBody>
          <a:bodyPr/>
          <a:lstStyle/>
          <a:p>
            <a:fld id="{BAC18EDA-8B9A-3D42-8B70-3EA1CC4338B3}" type="slidenum">
              <a:rPr lang="en-US" smtClean="0"/>
              <a:t>35</a:t>
            </a:fld>
            <a:endParaRPr lang="en-US"/>
          </a:p>
        </p:txBody>
      </p:sp>
    </p:spTree>
    <p:extLst>
      <p:ext uri="{BB962C8B-B14F-4D97-AF65-F5344CB8AC3E}">
        <p14:creationId xmlns:p14="http://schemas.microsoft.com/office/powerpoint/2010/main" val="1491278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36</a:t>
            </a:fld>
            <a:endParaRPr lang="en-US"/>
          </a:p>
        </p:txBody>
      </p:sp>
    </p:spTree>
    <p:extLst>
      <p:ext uri="{BB962C8B-B14F-4D97-AF65-F5344CB8AC3E}">
        <p14:creationId xmlns:p14="http://schemas.microsoft.com/office/powerpoint/2010/main" val="1078547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Needs Analysis Activity</a:t>
            </a:r>
            <a:r>
              <a:rPr lang="en-US" baseline="0" dirty="0" smtClean="0"/>
              <a:t> (5 </a:t>
            </a:r>
            <a:r>
              <a:rPr lang="en-US" baseline="0" dirty="0" err="1" smtClean="0"/>
              <a:t>mins</a:t>
            </a:r>
            <a:r>
              <a:rPr lang="en-US" baseline="0" dirty="0" smtClean="0"/>
              <a:t>): </a:t>
            </a:r>
            <a:r>
              <a:rPr lang="en-US" dirty="0" smtClean="0"/>
              <a:t>Ask audience what they think Needs Analysis is. Enter questions in the chat.</a:t>
            </a:r>
          </a:p>
          <a:p>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37</a:t>
            </a:fld>
            <a:endParaRPr lang="en-US"/>
          </a:p>
        </p:txBody>
      </p:sp>
    </p:spTree>
    <p:extLst>
      <p:ext uri="{BB962C8B-B14F-4D97-AF65-F5344CB8AC3E}">
        <p14:creationId xmlns:p14="http://schemas.microsoft.com/office/powerpoint/2010/main" val="1123459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what other eligibility questions would you ask</a:t>
            </a:r>
            <a:r>
              <a:rPr lang="en-US" baseline="0" dirty="0" smtClean="0"/>
              <a:t> clients? I’m not a service officer, so these are just high-level overview questions</a:t>
            </a:r>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40</a:t>
            </a:fld>
            <a:endParaRPr lang="en-US"/>
          </a:p>
        </p:txBody>
      </p:sp>
    </p:spTree>
    <p:extLst>
      <p:ext uri="{BB962C8B-B14F-4D97-AF65-F5344CB8AC3E}">
        <p14:creationId xmlns:p14="http://schemas.microsoft.com/office/powerpoint/2010/main" val="3906636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41</a:t>
            </a:fld>
            <a:endParaRPr lang="en-US"/>
          </a:p>
        </p:txBody>
      </p:sp>
    </p:spTree>
    <p:extLst>
      <p:ext uri="{BB962C8B-B14F-4D97-AF65-F5344CB8AC3E}">
        <p14:creationId xmlns:p14="http://schemas.microsoft.com/office/powerpoint/2010/main" val="3100374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42</a:t>
            </a:fld>
            <a:endParaRPr lang="en-US"/>
          </a:p>
        </p:txBody>
      </p:sp>
    </p:spTree>
    <p:extLst>
      <p:ext uri="{BB962C8B-B14F-4D97-AF65-F5344CB8AC3E}">
        <p14:creationId xmlns:p14="http://schemas.microsoft.com/office/powerpoint/2010/main" val="655039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43</a:t>
            </a:fld>
            <a:endParaRPr lang="en-US"/>
          </a:p>
        </p:txBody>
      </p:sp>
    </p:spTree>
    <p:extLst>
      <p:ext uri="{BB962C8B-B14F-4D97-AF65-F5344CB8AC3E}">
        <p14:creationId xmlns:p14="http://schemas.microsoft.com/office/powerpoint/2010/main" val="2272411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Answer: It ensures you</a:t>
            </a:r>
            <a:r>
              <a:rPr lang="en-US" baseline="0" dirty="0" smtClean="0"/>
              <a:t> have all the evidence needed to help the veteran access to benefits, all in one place, and it helps the veteran continue getting help and access benefits even if they move. Any service officer with access to </a:t>
            </a:r>
            <a:r>
              <a:rPr lang="en-US" baseline="0" dirty="0" err="1" smtClean="0"/>
              <a:t>VetraSpec</a:t>
            </a:r>
            <a:r>
              <a:rPr lang="en-US" baseline="0" dirty="0" smtClean="0"/>
              <a:t> could continue working on their benefits in another state.</a:t>
            </a:r>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45</a:t>
            </a:fld>
            <a:endParaRPr lang="en-US"/>
          </a:p>
        </p:txBody>
      </p:sp>
    </p:spTree>
    <p:extLst>
      <p:ext uri="{BB962C8B-B14F-4D97-AF65-F5344CB8AC3E}">
        <p14:creationId xmlns:p14="http://schemas.microsoft.com/office/powerpoint/2010/main" val="533838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Answer: It ensures you</a:t>
            </a:r>
            <a:r>
              <a:rPr lang="en-US" baseline="0" dirty="0" smtClean="0"/>
              <a:t> have all the evidence needed to help the veteran access to benefits, all in one place, and it helps the veteran continue getting help and access benefits even if they move. Any service officer with access to </a:t>
            </a:r>
            <a:r>
              <a:rPr lang="en-US" baseline="0" dirty="0" err="1" smtClean="0"/>
              <a:t>VetraSpec</a:t>
            </a:r>
            <a:r>
              <a:rPr lang="en-US" baseline="0" dirty="0" smtClean="0"/>
              <a:t> could continue working on their benefits in another state.</a:t>
            </a:r>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47</a:t>
            </a:fld>
            <a:endParaRPr lang="en-US"/>
          </a:p>
        </p:txBody>
      </p:sp>
    </p:spTree>
    <p:extLst>
      <p:ext uri="{BB962C8B-B14F-4D97-AF65-F5344CB8AC3E}">
        <p14:creationId xmlns:p14="http://schemas.microsoft.com/office/powerpoint/2010/main" val="147615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43AE06-EB8D-4A4F-BFF9-2E571E394111}" type="slidenum">
              <a:rPr kumimoji="0" lang="en-US" sz="1200" b="0" i="0" u="none" strike="noStrike" kern="1200" cap="none" spc="0" normalizeH="0" baseline="0" noProof="0" smtClean="0">
                <a:ln>
                  <a:noFill/>
                </a:ln>
                <a:solidFill>
                  <a:prstClr val="black"/>
                </a:solidFill>
                <a:effectLst/>
                <a:uLnTx/>
                <a:uFillTx/>
                <a:latin typeface="Tw Cen MT" panose="020B0602020104020603"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1582320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43AE06-EB8D-4A4F-BFF9-2E571E394111}" type="slidenum">
              <a:rPr kumimoji="0" lang="en-US" sz="1200" b="0" i="0" u="none" strike="noStrike" kern="1200" cap="none" spc="0" normalizeH="0" baseline="0" noProof="0" smtClean="0">
                <a:ln>
                  <a:noFill/>
                </a:ln>
                <a:solidFill>
                  <a:prstClr val="black"/>
                </a:solidFill>
                <a:effectLst/>
                <a:uLnTx/>
                <a:uFillTx/>
                <a:latin typeface="Tw Cen MT" panose="020B0602020104020603"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1906872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8</a:t>
            </a:fld>
            <a:endParaRPr lang="en-US"/>
          </a:p>
        </p:txBody>
      </p:sp>
    </p:spTree>
    <p:extLst>
      <p:ext uri="{BB962C8B-B14F-4D97-AF65-F5344CB8AC3E}">
        <p14:creationId xmlns:p14="http://schemas.microsoft.com/office/powerpoint/2010/main" val="4013112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300 level partner class to Workload Management, which</a:t>
            </a:r>
            <a:r>
              <a:rPr lang="en-US" baseline="0" dirty="0" smtClean="0"/>
              <a:t> you all took previously. </a:t>
            </a:r>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9</a:t>
            </a:fld>
            <a:endParaRPr lang="en-US"/>
          </a:p>
        </p:txBody>
      </p:sp>
    </p:spTree>
    <p:extLst>
      <p:ext uri="{BB962C8B-B14F-4D97-AF65-F5344CB8AC3E}">
        <p14:creationId xmlns:p14="http://schemas.microsoft.com/office/powerpoint/2010/main" val="1826587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12</a:t>
            </a:fld>
            <a:endParaRPr lang="en-US"/>
          </a:p>
        </p:txBody>
      </p:sp>
    </p:spTree>
    <p:extLst>
      <p:ext uri="{BB962C8B-B14F-4D97-AF65-F5344CB8AC3E}">
        <p14:creationId xmlns:p14="http://schemas.microsoft.com/office/powerpoint/2010/main" val="667586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your job, your role is to put people first and help them. This class is an in-depth look at how you can better serve the veterans who you encounter. Hopefully this will help you build a few more leadership skills to take back to your offices and teams, and give you a few insights into how to alleviate some of the concerns and fears your clients are facing.</a:t>
            </a:r>
            <a:endParaRPr lang="en-US" dirty="0" smtClean="0"/>
          </a:p>
          <a:p>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13</a:t>
            </a:fld>
            <a:endParaRPr lang="en-US"/>
          </a:p>
        </p:txBody>
      </p:sp>
    </p:spTree>
    <p:extLst>
      <p:ext uri="{BB962C8B-B14F-4D97-AF65-F5344CB8AC3E}">
        <p14:creationId xmlns:p14="http://schemas.microsoft.com/office/powerpoint/2010/main" val="4050954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This graphic is</a:t>
            </a:r>
            <a:r>
              <a:rPr lang="en-US" baseline="0" dirty="0" smtClean="0"/>
              <a:t> called an empathy map. It shows us a different way to approach conversations with our clients, co-workers, and even family members. When you walk into a conversation with someone, considering a few things from this map can help you consider the needs of the whole person and not just what they are saying to you. </a:t>
            </a:r>
          </a:p>
          <a:p>
            <a:endParaRPr lang="en-US" baseline="0" dirty="0" smtClean="0"/>
          </a:p>
          <a:p>
            <a:r>
              <a:rPr lang="en-US" baseline="0" dirty="0" smtClean="0"/>
              <a:t>What do they </a:t>
            </a:r>
            <a:r>
              <a:rPr lang="en-US" b="1" baseline="0" dirty="0" smtClean="0"/>
              <a:t>think and feel</a:t>
            </a:r>
            <a:r>
              <a:rPr lang="en-US" baseline="0" dirty="0" smtClean="0"/>
              <a:t>? What’s worrying/stressing them?</a:t>
            </a:r>
          </a:p>
          <a:p>
            <a:r>
              <a:rPr lang="en-US" baseline="0" dirty="0" smtClean="0"/>
              <a:t>What do they </a:t>
            </a:r>
            <a:r>
              <a:rPr lang="en-US" b="1" baseline="0" dirty="0" smtClean="0"/>
              <a:t>see</a:t>
            </a:r>
            <a:r>
              <a:rPr lang="en-US" baseline="0" dirty="0" smtClean="0"/>
              <a:t>? Who do they surround themselves with, and what is their market like?</a:t>
            </a:r>
          </a:p>
          <a:p>
            <a:r>
              <a:rPr lang="en-US" baseline="0" dirty="0" smtClean="0"/>
              <a:t>What do they </a:t>
            </a:r>
            <a:r>
              <a:rPr lang="en-US" b="1" baseline="0" dirty="0" smtClean="0"/>
              <a:t>say </a:t>
            </a:r>
            <a:r>
              <a:rPr lang="en-US" baseline="0" dirty="0" smtClean="0"/>
              <a:t>and </a:t>
            </a:r>
            <a:r>
              <a:rPr lang="en-US" b="1" baseline="0" dirty="0" smtClean="0"/>
              <a:t>do</a:t>
            </a:r>
            <a:r>
              <a:rPr lang="en-US" baseline="0" dirty="0" smtClean="0"/>
              <a:t>? We all have areas of </a:t>
            </a:r>
            <a:r>
              <a:rPr lang="en-US" b="1" baseline="0" dirty="0" smtClean="0"/>
              <a:t>pain</a:t>
            </a:r>
            <a:r>
              <a:rPr lang="en-US" baseline="0" dirty="0" smtClean="0"/>
              <a:t> or challenges, along with fears, and also </a:t>
            </a:r>
            <a:r>
              <a:rPr lang="en-US" b="1" baseline="0" dirty="0" smtClean="0"/>
              <a:t>gain</a:t>
            </a:r>
            <a:r>
              <a:rPr lang="en-US" baseline="0" dirty="0" smtClean="0"/>
              <a:t> (things we want).</a:t>
            </a:r>
          </a:p>
          <a:p>
            <a:r>
              <a:rPr lang="en-US" baseline="0" dirty="0" smtClean="0"/>
              <a:t>What do they </a:t>
            </a:r>
            <a:r>
              <a:rPr lang="en-US" b="1" baseline="0" dirty="0" smtClean="0"/>
              <a:t>hear</a:t>
            </a:r>
            <a:r>
              <a:rPr lang="en-US" baseline="0" dirty="0" smtClean="0"/>
              <a:t>? What are  people telling them about their job security, how plans are looking for next year, etc.</a:t>
            </a:r>
          </a:p>
          <a:p>
            <a:endParaRPr lang="en-US" baseline="0" dirty="0" smtClean="0"/>
          </a:p>
          <a:p>
            <a:r>
              <a:rPr lang="en-US" baseline="0" dirty="0" smtClean="0"/>
              <a:t>Learner question (5 </a:t>
            </a:r>
            <a:r>
              <a:rPr lang="en-US" baseline="0" dirty="0" err="1" smtClean="0"/>
              <a:t>mins</a:t>
            </a:r>
            <a:r>
              <a:rPr lang="en-US" baseline="0" dirty="0" smtClean="0"/>
              <a:t>): Let’s each think about one of our biggest partner agents/agencies in our area. Pick one person we work closely with at that agency. Let’s answer each of these questions for that partner.</a:t>
            </a:r>
          </a:p>
          <a:p>
            <a:endParaRPr lang="en-US" baseline="0" dirty="0" smtClean="0"/>
          </a:p>
          <a:p>
            <a:r>
              <a:rPr lang="en-US" baseline="0" dirty="0" smtClean="0"/>
              <a:t>Share-out (5 </a:t>
            </a:r>
            <a:r>
              <a:rPr lang="en-US" baseline="0" dirty="0" err="1" smtClean="0"/>
              <a:t>mins</a:t>
            </a:r>
            <a:r>
              <a:rPr lang="en-US" baseline="0" dirty="0" smtClean="0"/>
              <a:t>): Tell us a few insights you want to share about one of those partners. It could be their biggest fears, biggest measures of success, what worries them, etc.</a:t>
            </a:r>
          </a:p>
          <a:p>
            <a:endParaRPr lang="en-US" baseline="0" dirty="0" smtClean="0"/>
          </a:p>
          <a:p>
            <a:r>
              <a:rPr lang="en-US" baseline="0" dirty="0" smtClean="0"/>
              <a:t>When we approach conversations with people, we should remember that we’re interacting with a whole person. Just like us, everyone we encounter is fighting a tough battle either in their personal or professional life. They all have things they’re celebrating, worries about the future, or even assumptions about us and the company. Being a good listener, in large part, starts before the conversation starts. If you approach a conversation with an open mind, you will find that you can better listen to your conversation partner.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AC18EDA-8B9A-3D42-8B70-3EA1CC4338B3}" type="slidenum">
              <a:rPr lang="en-US" smtClean="0"/>
              <a:t>17</a:t>
            </a:fld>
            <a:endParaRPr lang="en-US"/>
          </a:p>
        </p:txBody>
      </p:sp>
    </p:spTree>
    <p:extLst>
      <p:ext uri="{BB962C8B-B14F-4D97-AF65-F5344CB8AC3E}">
        <p14:creationId xmlns:p14="http://schemas.microsoft.com/office/powerpoint/2010/main" val="953126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200649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13887" y="365127"/>
            <a:ext cx="8698492" cy="968998"/>
          </a:xfrm>
          <a:prstGeom prst="rect">
            <a:avLst/>
          </a:prstGeom>
        </p:spPr>
        <p:txBody>
          <a:bodyPr/>
          <a:lstStyle/>
          <a:p>
            <a:r>
              <a:rPr lang="en-US"/>
              <a:t>Click to edit Master title style</a:t>
            </a:r>
            <a:endParaRPr lang="en-US" dirty="0"/>
          </a:p>
        </p:txBody>
      </p:sp>
      <p:sp>
        <p:nvSpPr>
          <p:cNvPr id="8" name="Footer Placeholder 10"/>
          <p:cNvSpPr>
            <a:spLocks noGrp="1"/>
          </p:cNvSpPr>
          <p:nvPr>
            <p:ph type="ftr" sz="quarter" idx="3"/>
          </p:nvPr>
        </p:nvSpPr>
        <p:spPr>
          <a:xfrm>
            <a:off x="7497580" y="6611419"/>
            <a:ext cx="4114800" cy="187353"/>
          </a:xfrm>
          <a:prstGeom prst="rect">
            <a:avLst/>
          </a:prstGeom>
        </p:spPr>
        <p:txBody>
          <a:bodyPr vert="horz" lIns="0" tIns="0" rIns="0" bIns="0" rtlCol="0" anchor="ctr"/>
          <a:lstStyle>
            <a:lvl1pPr algn="r">
              <a:defRPr sz="800">
                <a:solidFill>
                  <a:schemeClr val="bg1"/>
                </a:solidFill>
              </a:defRPr>
            </a:lvl1pPr>
          </a:lstStyle>
          <a:p>
            <a:r>
              <a:rPr lang="en-US" dirty="0"/>
              <a:t>Confidential/For Agent Use Only</a:t>
            </a:r>
          </a:p>
        </p:txBody>
      </p:sp>
      <p:sp>
        <p:nvSpPr>
          <p:cNvPr id="4" name="Rectangle 3"/>
          <p:cNvSpPr/>
          <p:nvPr userDrawn="1"/>
        </p:nvSpPr>
        <p:spPr>
          <a:xfrm>
            <a:off x="0" y="0"/>
            <a:ext cx="2438400" cy="6556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Content Placeholder 2"/>
          <p:cNvSpPr>
            <a:spLocks noGrp="1"/>
          </p:cNvSpPr>
          <p:nvPr>
            <p:ph idx="1"/>
          </p:nvPr>
        </p:nvSpPr>
        <p:spPr>
          <a:xfrm>
            <a:off x="3029712" y="2048238"/>
            <a:ext cx="8570977" cy="372753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a:stretch>
            <a:fillRect/>
          </a:stretch>
        </p:blipFill>
        <p:spPr>
          <a:xfrm>
            <a:off x="-2225555" y="1990846"/>
            <a:ext cx="4126985" cy="3751805"/>
          </a:xfrm>
          <a:prstGeom prst="rect">
            <a:avLst/>
          </a:prstGeom>
        </p:spPr>
      </p:pic>
    </p:spTree>
    <p:extLst>
      <p:ext uri="{BB962C8B-B14F-4D97-AF65-F5344CB8AC3E}">
        <p14:creationId xmlns:p14="http://schemas.microsoft.com/office/powerpoint/2010/main" val="35288285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877812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0872298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5805123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6/22/2020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9618391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6/22/2020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1844960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6/22/2020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2516331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3962880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21858705"/>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3916173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9466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1835213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521548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92390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25537688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B73DA-5FDE-45B5-BAA4-C61223CC44F6}" type="slidenum">
              <a:rPr lang="en-US" smtClean="0"/>
              <a:pPr/>
              <a:t>‹#›</a:t>
            </a:fld>
            <a:endParaRPr lang="en-US" dirty="0"/>
          </a:p>
        </p:txBody>
      </p:sp>
    </p:spTree>
    <p:extLst>
      <p:ext uri="{BB962C8B-B14F-4D97-AF65-F5344CB8AC3E}">
        <p14:creationId xmlns:p14="http://schemas.microsoft.com/office/powerpoint/2010/main" val="7122288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2479930187"/>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6/22/2020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Tree>
    <p:extLst>
      <p:ext uri="{BB962C8B-B14F-4D97-AF65-F5344CB8AC3E}">
        <p14:creationId xmlns:p14="http://schemas.microsoft.com/office/powerpoint/2010/main" val="2047422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6/22/2020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30938482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6/22/2020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Tree>
    <p:extLst>
      <p:ext uri="{BB962C8B-B14F-4D97-AF65-F5344CB8AC3E}">
        <p14:creationId xmlns:p14="http://schemas.microsoft.com/office/powerpoint/2010/main" val="16141625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290705595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3681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4014108927"/>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274629744"/>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237692114"/>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2684368195"/>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766810" y="6573446"/>
            <a:ext cx="4502671" cy="254810"/>
          </a:xfrm>
          <a:prstGeom prst="rect">
            <a:avLst/>
          </a:prstGeom>
        </p:spPr>
        <p:txBody>
          <a:bodyPr/>
          <a:lstStyle/>
          <a:p>
            <a:r>
              <a:rPr lang="en-US"/>
              <a:t>Confidential/For Agent Use Only</a:t>
            </a:r>
            <a:endParaRPr lang="en-US" dirty="0"/>
          </a:p>
        </p:txBody>
      </p:sp>
      <p:sp>
        <p:nvSpPr>
          <p:cNvPr id="6" name="Slide Number Placeholder 5"/>
          <p:cNvSpPr>
            <a:spLocks noGrp="1"/>
          </p:cNvSpPr>
          <p:nvPr>
            <p:ph type="sldNum" sz="quarter" idx="12"/>
          </p:nvPr>
        </p:nvSpPr>
        <p:spPr>
          <a:xfrm>
            <a:off x="11394582" y="6617519"/>
            <a:ext cx="217796" cy="158678"/>
          </a:xfrm>
          <a:prstGeom prst="rect">
            <a:avLst/>
          </a:prstGeom>
        </p:spPr>
        <p:txBody>
          <a:bodyPr/>
          <a:lstStyle/>
          <a:p>
            <a:fld id="{48F63A3B-78C7-47BE-AE5E-E10140E04643}" type="slidenum">
              <a:rPr lang="en-US" smtClean="0"/>
              <a:t>‹#›</a:t>
            </a:fld>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7217" y="4880522"/>
            <a:ext cx="990064" cy="142569"/>
          </a:xfrm>
          <a:prstGeom prst="rect">
            <a:avLst/>
          </a:prstGeom>
        </p:spPr>
      </p:pic>
      <p:sp>
        <p:nvSpPr>
          <p:cNvPr id="39" name="Picture Placeholder 38"/>
          <p:cNvSpPr>
            <a:spLocks noGrp="1"/>
          </p:cNvSpPr>
          <p:nvPr>
            <p:ph type="pic" sz="quarter" idx="16"/>
          </p:nvPr>
        </p:nvSpPr>
        <p:spPr>
          <a:xfrm>
            <a:off x="4876800" y="0"/>
            <a:ext cx="7325947" cy="6858000"/>
          </a:xfrm>
          <a:custGeom>
            <a:avLst/>
            <a:gdLst>
              <a:gd name="connsiteX0" fmla="*/ 0 w 5494460"/>
              <a:gd name="connsiteY0" fmla="*/ 0 h 6858000"/>
              <a:gd name="connsiteX1" fmla="*/ 1836897 w 5494460"/>
              <a:gd name="connsiteY1" fmla="*/ 0 h 6858000"/>
              <a:gd name="connsiteX2" fmla="*/ 2643028 w 5494460"/>
              <a:gd name="connsiteY2" fmla="*/ 0 h 6858000"/>
              <a:gd name="connsiteX3" fmla="*/ 3097335 w 5494460"/>
              <a:gd name="connsiteY3" fmla="*/ 0 h 6858000"/>
              <a:gd name="connsiteX4" fmla="*/ 3665623 w 5494460"/>
              <a:gd name="connsiteY4" fmla="*/ 0 h 6858000"/>
              <a:gd name="connsiteX5" fmla="*/ 5494460 w 5494460"/>
              <a:gd name="connsiteY5" fmla="*/ 0 h 6858000"/>
              <a:gd name="connsiteX6" fmla="*/ 5494460 w 5494460"/>
              <a:gd name="connsiteY6" fmla="*/ 1828837 h 6858000"/>
              <a:gd name="connsiteX7" fmla="*/ 5494460 w 5494460"/>
              <a:gd name="connsiteY7" fmla="*/ 2405330 h 6858000"/>
              <a:gd name="connsiteX8" fmla="*/ 5494460 w 5494460"/>
              <a:gd name="connsiteY8" fmla="*/ 4733925 h 6858000"/>
              <a:gd name="connsiteX9" fmla="*/ 5494460 w 5494460"/>
              <a:gd name="connsiteY9" fmla="*/ 5029163 h 6858000"/>
              <a:gd name="connsiteX10" fmla="*/ 5494460 w 5494460"/>
              <a:gd name="connsiteY10" fmla="*/ 6858000 h 6858000"/>
              <a:gd name="connsiteX11" fmla="*/ 3665623 w 5494460"/>
              <a:gd name="connsiteY11" fmla="*/ 6858000 h 6858000"/>
              <a:gd name="connsiteX12" fmla="*/ 3251323 w 5494460"/>
              <a:gd name="connsiteY12" fmla="*/ 6858000 h 6858000"/>
              <a:gd name="connsiteX13" fmla="*/ 1836897 w 5494460"/>
              <a:gd name="connsiteY13" fmla="*/ 6858000 h 6858000"/>
              <a:gd name="connsiteX14" fmla="*/ 8060 w 5494460"/>
              <a:gd name="connsiteY14" fmla="*/ 5029163 h 6858000"/>
              <a:gd name="connsiteX15" fmla="*/ 8060 w 5494460"/>
              <a:gd name="connsiteY15" fmla="*/ 2520950 h 6858000"/>
              <a:gd name="connsiteX16" fmla="*/ 0 w 5494460"/>
              <a:gd name="connsiteY16" fmla="*/ 25209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94460" h="6858000">
                <a:moveTo>
                  <a:pt x="0" y="0"/>
                </a:moveTo>
                <a:lnTo>
                  <a:pt x="1836897" y="0"/>
                </a:lnTo>
                <a:lnTo>
                  <a:pt x="2643028" y="0"/>
                </a:lnTo>
                <a:lnTo>
                  <a:pt x="3097335" y="0"/>
                </a:lnTo>
                <a:lnTo>
                  <a:pt x="3665623" y="0"/>
                </a:lnTo>
                <a:lnTo>
                  <a:pt x="5494460" y="0"/>
                </a:lnTo>
                <a:lnTo>
                  <a:pt x="5494460" y="1828837"/>
                </a:lnTo>
                <a:lnTo>
                  <a:pt x="5494460" y="2405330"/>
                </a:lnTo>
                <a:lnTo>
                  <a:pt x="5494460" y="4733925"/>
                </a:lnTo>
                <a:lnTo>
                  <a:pt x="5494460" y="5029163"/>
                </a:lnTo>
                <a:lnTo>
                  <a:pt x="5494460" y="6858000"/>
                </a:lnTo>
                <a:lnTo>
                  <a:pt x="3665623" y="6858000"/>
                </a:lnTo>
                <a:lnTo>
                  <a:pt x="3251323" y="6858000"/>
                </a:lnTo>
                <a:lnTo>
                  <a:pt x="1836897" y="6858000"/>
                </a:lnTo>
                <a:cubicBezTo>
                  <a:pt x="826858" y="6858000"/>
                  <a:pt x="8060" y="6039202"/>
                  <a:pt x="8060" y="5029163"/>
                </a:cubicBezTo>
                <a:lnTo>
                  <a:pt x="8060" y="2520950"/>
                </a:lnTo>
                <a:lnTo>
                  <a:pt x="0" y="2520950"/>
                </a:lnTo>
                <a:close/>
              </a:path>
            </a:pathLst>
          </a:custGeom>
          <a:solidFill>
            <a:schemeClr val="bg1">
              <a:lumMod val="85000"/>
            </a:schemeClr>
          </a:solidFill>
          <a:ln>
            <a:noFill/>
          </a:ln>
        </p:spPr>
        <p:txBody>
          <a:bodyPr wrap="square">
            <a:noAutofit/>
          </a:bodyPr>
          <a:lstStyle/>
          <a:p>
            <a:endParaRPr lang="en-US"/>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0361" y="5611630"/>
            <a:ext cx="3031067" cy="440640"/>
          </a:xfrm>
          <a:prstGeom prst="rect">
            <a:avLst/>
          </a:prstGeom>
        </p:spPr>
      </p:pic>
      <p:sp>
        <p:nvSpPr>
          <p:cNvPr id="13" name="Title Placeholder 9">
            <a:extLst>
              <a:ext uri="{FF2B5EF4-FFF2-40B4-BE49-F238E27FC236}">
                <a16:creationId xmlns:a16="http://schemas.microsoft.com/office/drawing/2014/main" id="{A3B559E7-BD0D-364D-85BB-66D81D3E224D}"/>
              </a:ext>
            </a:extLst>
          </p:cNvPr>
          <p:cNvSpPr>
            <a:spLocks noGrp="1"/>
          </p:cNvSpPr>
          <p:nvPr>
            <p:ph type="title"/>
          </p:nvPr>
        </p:nvSpPr>
        <p:spPr>
          <a:xfrm>
            <a:off x="627796" y="2770391"/>
            <a:ext cx="3639405" cy="1257913"/>
          </a:xfrm>
          <a:prstGeom prst="rect">
            <a:avLst/>
          </a:prstGeom>
        </p:spPr>
        <p:txBody>
          <a:bodyPr vert="horz" lIns="0" tIns="0" rIns="0" bIns="0" rtlCol="0" anchor="ctr">
            <a:normAutofit/>
          </a:bodyPr>
          <a:lstStyle>
            <a:lvl1pPr algn="ctr">
              <a:defRPr>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BEBB5086-182C-D74F-8EA6-7EDB98FDAF88}"/>
              </a:ext>
            </a:extLst>
          </p:cNvPr>
          <p:cNvSpPr>
            <a:spLocks noGrp="1"/>
          </p:cNvSpPr>
          <p:nvPr>
            <p:ph type="body" sz="quarter" idx="17"/>
          </p:nvPr>
        </p:nvSpPr>
        <p:spPr>
          <a:xfrm>
            <a:off x="675218" y="4324351"/>
            <a:ext cx="3591983" cy="619125"/>
          </a:xfrm>
        </p:spPr>
        <p:txBody>
          <a:bodyPr/>
          <a:lstStyle>
            <a:lvl1pPr marL="0" indent="0" algn="ctr">
              <a:buFontTx/>
              <a:buNone/>
              <a:defRPr>
                <a:solidFill>
                  <a:schemeClr val="tx2"/>
                </a:solidFill>
              </a:defRPr>
            </a:lvl1pPr>
            <a:lvl2pPr marL="230187" indent="0" algn="ctr">
              <a:buFontTx/>
              <a:buNone/>
              <a:defRPr>
                <a:solidFill>
                  <a:schemeClr val="tx2"/>
                </a:solidFill>
              </a:defRPr>
            </a:lvl2pPr>
          </a:lstStyle>
          <a:p>
            <a:pPr lvl="0"/>
            <a:r>
              <a:rPr lang="en-US" dirty="0"/>
              <a:t>Edit Master text styles</a:t>
            </a:r>
          </a:p>
          <a:p>
            <a:pPr lvl="1"/>
            <a:endParaRPr lang="en-US" dirty="0"/>
          </a:p>
        </p:txBody>
      </p:sp>
    </p:spTree>
    <p:extLst>
      <p:ext uri="{BB962C8B-B14F-4D97-AF65-F5344CB8AC3E}">
        <p14:creationId xmlns:p14="http://schemas.microsoft.com/office/powerpoint/2010/main" val="390621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guide id="2" pos="2560">
          <p15:clr>
            <a:srgbClr val="FBAE40"/>
          </p15:clr>
        </p15:guide>
        <p15:guide id="3" pos="51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6_Two Content">
    <p:spTree>
      <p:nvGrpSpPr>
        <p:cNvPr id="1" name=""/>
        <p:cNvGrpSpPr/>
        <p:nvPr/>
      </p:nvGrpSpPr>
      <p:grpSpPr>
        <a:xfrm>
          <a:off x="0" y="0"/>
          <a:ext cx="0" cy="0"/>
          <a:chOff x="0" y="0"/>
          <a:chExt cx="0" cy="0"/>
        </a:xfrm>
      </p:grpSpPr>
      <p:sp>
        <p:nvSpPr>
          <p:cNvPr id="8" name="Footer Placeholder 10"/>
          <p:cNvSpPr>
            <a:spLocks noGrp="1"/>
          </p:cNvSpPr>
          <p:nvPr>
            <p:ph type="ftr" sz="quarter" idx="3"/>
          </p:nvPr>
        </p:nvSpPr>
        <p:spPr>
          <a:xfrm>
            <a:off x="7497580" y="6611419"/>
            <a:ext cx="4114800" cy="187353"/>
          </a:xfrm>
          <a:prstGeom prst="rect">
            <a:avLst/>
          </a:prstGeom>
        </p:spPr>
        <p:txBody>
          <a:bodyPr vert="horz" lIns="0" tIns="0" rIns="0" bIns="0" rtlCol="0" anchor="ctr"/>
          <a:lstStyle>
            <a:lvl1pPr algn="r">
              <a:defRPr sz="800">
                <a:solidFill>
                  <a:schemeClr val="bg1"/>
                </a:solidFill>
              </a:defRPr>
            </a:lvl1pPr>
          </a:lstStyle>
          <a:p>
            <a:r>
              <a:rPr lang="en-US" dirty="0"/>
              <a:t>Confidential/For Agent Use Only</a:t>
            </a:r>
          </a:p>
        </p:txBody>
      </p:sp>
    </p:spTree>
    <p:extLst>
      <p:ext uri="{BB962C8B-B14F-4D97-AF65-F5344CB8AC3E}">
        <p14:creationId xmlns:p14="http://schemas.microsoft.com/office/powerpoint/2010/main" val="197177288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0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1892" y="365127"/>
            <a:ext cx="11050488" cy="968998"/>
          </a:xfrm>
          <a:prstGeom prst="rect">
            <a:avLst/>
          </a:prstGeom>
        </p:spPr>
        <p:txBody>
          <a:bodyPr/>
          <a:lstStyle/>
          <a:p>
            <a:r>
              <a:rPr lang="en-US"/>
              <a:t>Agenda</a:t>
            </a:r>
            <a:endParaRPr lang="en-US" dirty="0"/>
          </a:p>
        </p:txBody>
      </p:sp>
      <p:sp>
        <p:nvSpPr>
          <p:cNvPr id="8" name="Footer Placeholder 10"/>
          <p:cNvSpPr>
            <a:spLocks noGrp="1"/>
          </p:cNvSpPr>
          <p:nvPr>
            <p:ph type="ftr" sz="quarter" idx="3"/>
          </p:nvPr>
        </p:nvSpPr>
        <p:spPr>
          <a:xfrm>
            <a:off x="7497580" y="6611419"/>
            <a:ext cx="4114800" cy="187353"/>
          </a:xfrm>
          <a:prstGeom prst="rect">
            <a:avLst/>
          </a:prstGeom>
        </p:spPr>
        <p:txBody>
          <a:bodyPr vert="horz" lIns="0" tIns="0" rIns="0" bIns="0" rtlCol="0" anchor="ctr"/>
          <a:lstStyle>
            <a:lvl1pPr algn="r">
              <a:defRPr sz="800">
                <a:solidFill>
                  <a:schemeClr val="bg1"/>
                </a:solidFill>
              </a:defRPr>
            </a:lvl1pPr>
          </a:lstStyle>
          <a:p>
            <a:r>
              <a:rPr lang="en-US" dirty="0"/>
              <a:t>Confidential/For Agent Use Only</a:t>
            </a:r>
          </a:p>
        </p:txBody>
      </p:sp>
      <p:sp>
        <p:nvSpPr>
          <p:cNvPr id="7" name="Text Placeholder 6"/>
          <p:cNvSpPr>
            <a:spLocks noGrp="1"/>
          </p:cNvSpPr>
          <p:nvPr>
            <p:ph type="body" sz="quarter" idx="10" hasCustomPrompt="1"/>
          </p:nvPr>
        </p:nvSpPr>
        <p:spPr>
          <a:xfrm>
            <a:off x="603251" y="1854201"/>
            <a:ext cx="11072512" cy="4233863"/>
          </a:xfrm>
        </p:spPr>
        <p:txBody>
          <a:bodyPr>
            <a:normAutofit/>
          </a:bodyPr>
          <a:lstStyle>
            <a:lvl1pPr marL="0" indent="0">
              <a:buFontTx/>
              <a:buNone/>
              <a:defRPr sz="1600"/>
            </a:lvl1pPr>
          </a:lstStyle>
          <a:p>
            <a:r>
              <a:rPr lang="en-US" sz="1600" b="0" dirty="0">
                <a:solidFill>
                  <a:srgbClr val="4E8416"/>
                </a:solidFill>
              </a:rPr>
              <a:t>01 |  </a:t>
            </a:r>
            <a:r>
              <a:rPr lang="en-US" sz="1600" b="0" dirty="0">
                <a:solidFill>
                  <a:schemeClr val="tx2"/>
                </a:solidFill>
              </a:rPr>
              <a:t>Lorem ipsum</a:t>
            </a:r>
          </a:p>
          <a:p>
            <a:endParaRPr lang="en-US" sz="1600" b="0" dirty="0">
              <a:solidFill>
                <a:schemeClr val="tx2"/>
              </a:solidFill>
            </a:endParaRPr>
          </a:p>
          <a:p>
            <a:r>
              <a:rPr lang="en-US" sz="1600" b="0" dirty="0">
                <a:solidFill>
                  <a:srgbClr val="4E8416"/>
                </a:solidFill>
              </a:rPr>
              <a:t>02 |  </a:t>
            </a:r>
            <a:r>
              <a:rPr lang="en-US" sz="1600" b="0" dirty="0">
                <a:solidFill>
                  <a:schemeClr val="tx2"/>
                </a:solidFill>
              </a:rPr>
              <a:t>Lorem ipsum</a:t>
            </a:r>
          </a:p>
          <a:p>
            <a:endParaRPr lang="en-US" sz="1600" b="0" dirty="0">
              <a:solidFill>
                <a:schemeClr val="tx2"/>
              </a:solidFill>
            </a:endParaRPr>
          </a:p>
          <a:p>
            <a:r>
              <a:rPr lang="en-US" sz="1600" b="0" dirty="0">
                <a:solidFill>
                  <a:srgbClr val="4E8416"/>
                </a:solidFill>
              </a:rPr>
              <a:t>03 |  </a:t>
            </a:r>
            <a:r>
              <a:rPr lang="en-US" sz="1600" b="0" dirty="0">
                <a:solidFill>
                  <a:schemeClr val="tx2"/>
                </a:solidFill>
              </a:rPr>
              <a:t>Lorem ipsum</a:t>
            </a:r>
          </a:p>
          <a:p>
            <a:endParaRPr lang="en-US" sz="1600" b="0" dirty="0">
              <a:solidFill>
                <a:schemeClr val="tx2"/>
              </a:solidFill>
            </a:endParaRPr>
          </a:p>
          <a:p>
            <a:r>
              <a:rPr lang="en-US" sz="1600" b="0" dirty="0">
                <a:solidFill>
                  <a:srgbClr val="4E8416"/>
                </a:solidFill>
              </a:rPr>
              <a:t>04 |  </a:t>
            </a:r>
            <a:r>
              <a:rPr lang="en-US" sz="1600" b="0" dirty="0">
                <a:solidFill>
                  <a:schemeClr val="tx2"/>
                </a:solidFill>
              </a:rPr>
              <a:t>Lorem ipsum</a:t>
            </a:r>
          </a:p>
          <a:p>
            <a:endParaRPr lang="en-US" sz="1600" b="0" dirty="0">
              <a:solidFill>
                <a:schemeClr val="tx2"/>
              </a:solidFill>
            </a:endParaRPr>
          </a:p>
          <a:p>
            <a:r>
              <a:rPr lang="en-US" sz="1600" b="0" dirty="0">
                <a:solidFill>
                  <a:srgbClr val="4E8416"/>
                </a:solidFill>
              </a:rPr>
              <a:t>05 |  </a:t>
            </a:r>
            <a:r>
              <a:rPr lang="en-US" sz="1600" b="0" dirty="0">
                <a:solidFill>
                  <a:schemeClr val="tx2"/>
                </a:solidFill>
              </a:rPr>
              <a:t>Lorem ipsum</a:t>
            </a:r>
          </a:p>
          <a:p>
            <a:endParaRPr lang="en-US" sz="1600" b="0" dirty="0">
              <a:solidFill>
                <a:schemeClr val="tx2"/>
              </a:solidFill>
            </a:endParaRPr>
          </a:p>
          <a:p>
            <a:r>
              <a:rPr lang="en-US" sz="1600" b="0" dirty="0">
                <a:solidFill>
                  <a:srgbClr val="4E8416"/>
                </a:solidFill>
              </a:rPr>
              <a:t>06 |  </a:t>
            </a:r>
            <a:r>
              <a:rPr lang="en-US" sz="1600" b="0" dirty="0">
                <a:solidFill>
                  <a:schemeClr val="tx2"/>
                </a:solidFill>
              </a:rPr>
              <a:t>Lorem ipsum</a:t>
            </a:r>
          </a:p>
          <a:p>
            <a:endParaRPr lang="en-US" sz="1600" b="0" dirty="0">
              <a:solidFill>
                <a:schemeClr val="tx2"/>
              </a:solidFill>
            </a:endParaRPr>
          </a:p>
          <a:p>
            <a:r>
              <a:rPr lang="en-US" sz="1600" b="0" dirty="0">
                <a:solidFill>
                  <a:srgbClr val="4E8416"/>
                </a:solidFill>
              </a:rPr>
              <a:t>07 |  </a:t>
            </a:r>
            <a:r>
              <a:rPr lang="en-US" sz="1600" b="0" dirty="0">
                <a:solidFill>
                  <a:schemeClr val="tx2"/>
                </a:solidFill>
              </a:rPr>
              <a:t>Lorem ipsum</a:t>
            </a:r>
          </a:p>
        </p:txBody>
      </p:sp>
    </p:spTree>
    <p:extLst>
      <p:ext uri="{BB962C8B-B14F-4D97-AF65-F5344CB8AC3E}">
        <p14:creationId xmlns:p14="http://schemas.microsoft.com/office/powerpoint/2010/main" val="30197918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13887" y="365127"/>
            <a:ext cx="8698492" cy="968998"/>
          </a:xfrm>
          <a:prstGeom prst="rect">
            <a:avLst/>
          </a:prstGeom>
        </p:spPr>
        <p:txBody>
          <a:bodyPr/>
          <a:lstStyle/>
          <a:p>
            <a:r>
              <a:rPr lang="en-US"/>
              <a:t>Click to edit Master title style</a:t>
            </a:r>
            <a:endParaRPr lang="en-US" dirty="0"/>
          </a:p>
        </p:txBody>
      </p:sp>
      <p:sp>
        <p:nvSpPr>
          <p:cNvPr id="8" name="Footer Placeholder 10"/>
          <p:cNvSpPr>
            <a:spLocks noGrp="1"/>
          </p:cNvSpPr>
          <p:nvPr>
            <p:ph type="ftr" sz="quarter" idx="3"/>
          </p:nvPr>
        </p:nvSpPr>
        <p:spPr>
          <a:xfrm>
            <a:off x="7497580" y="6611419"/>
            <a:ext cx="4114800" cy="187353"/>
          </a:xfrm>
          <a:prstGeom prst="rect">
            <a:avLst/>
          </a:prstGeom>
        </p:spPr>
        <p:txBody>
          <a:bodyPr vert="horz" lIns="0" tIns="0" rIns="0" bIns="0" rtlCol="0" anchor="ctr"/>
          <a:lstStyle>
            <a:lvl1pPr algn="r">
              <a:defRPr sz="800">
                <a:solidFill>
                  <a:schemeClr val="bg1"/>
                </a:solidFill>
              </a:defRPr>
            </a:lvl1pPr>
          </a:lstStyle>
          <a:p>
            <a:r>
              <a:rPr lang="en-US" dirty="0"/>
              <a:t>Confidential/For Agent Use Only</a:t>
            </a:r>
          </a:p>
        </p:txBody>
      </p:sp>
      <p:sp>
        <p:nvSpPr>
          <p:cNvPr id="16" name="Content Placeholder 2"/>
          <p:cNvSpPr>
            <a:spLocks noGrp="1"/>
          </p:cNvSpPr>
          <p:nvPr>
            <p:ph idx="1"/>
          </p:nvPr>
        </p:nvSpPr>
        <p:spPr>
          <a:xfrm>
            <a:off x="3029712" y="2048238"/>
            <a:ext cx="8570977" cy="372753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372399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25931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30A742-D074-42ED-9FAB-F6CA160CD3E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6/22/2020</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3EDE2-6D0F-423B-A0A7-C69896EF1B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6949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856883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30A742-D074-42ED-9FAB-F6CA160CD3E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6/22/2020</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3EDE2-6D0F-423B-A0A7-C69896EF1B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2064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30A742-D074-42ED-9FAB-F6CA160CD3E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6/22/2020</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3EDE2-6D0F-423B-A0A7-C69896EF1B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67405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30A742-D074-42ED-9FAB-F6CA160CD3E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6/22/2020</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3EDE2-6D0F-423B-A0A7-C69896EF1B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8698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30A742-D074-42ED-9FAB-F6CA160CD3E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6/22/2020</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3EDE2-6D0F-423B-A0A7-C69896EF1B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88711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30A742-D074-42ED-9FAB-F6CA160CD3E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6/22/2020</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3EDE2-6D0F-423B-A0A7-C69896EF1B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21652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30A742-D074-42ED-9FAB-F6CA160CD3E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6/22/2020</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3EDE2-6D0F-423B-A0A7-C69896EF1B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1046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30A742-D074-42ED-9FAB-F6CA160CD3E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6/22/2020</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3EDE2-6D0F-423B-A0A7-C69896EF1B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93541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30A742-D074-42ED-9FAB-F6CA160CD3E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6/22/2020</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3EDE2-6D0F-423B-A0A7-C69896EF1B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7846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30A742-D074-42ED-9FAB-F6CA160CD3E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6/22/2020</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3EDE2-6D0F-423B-A0A7-C69896EF1B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02915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30A742-D074-42ED-9FAB-F6CA160CD3E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6/22/2020</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3EDE2-6D0F-423B-A0A7-C69896EF1B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5092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392177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2927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766810" y="6573446"/>
            <a:ext cx="4502671" cy="254810"/>
          </a:xfrm>
          <a:prstGeom prst="rect">
            <a:avLst/>
          </a:prstGeom>
        </p:spPr>
        <p:txBody>
          <a:bodyPr/>
          <a:lstStyle/>
          <a:p>
            <a:r>
              <a:rPr lang="en-US"/>
              <a:t>Confidential/For Agent Use Only</a:t>
            </a:r>
            <a:endParaRPr lang="en-US" dirty="0"/>
          </a:p>
        </p:txBody>
      </p:sp>
      <p:sp>
        <p:nvSpPr>
          <p:cNvPr id="6" name="Slide Number Placeholder 5"/>
          <p:cNvSpPr>
            <a:spLocks noGrp="1"/>
          </p:cNvSpPr>
          <p:nvPr>
            <p:ph type="sldNum" sz="quarter" idx="12"/>
          </p:nvPr>
        </p:nvSpPr>
        <p:spPr>
          <a:xfrm>
            <a:off x="11394582" y="6617519"/>
            <a:ext cx="217796" cy="158678"/>
          </a:xfrm>
          <a:prstGeom prst="rect">
            <a:avLst/>
          </a:prstGeom>
        </p:spPr>
        <p:txBody>
          <a:bodyPr/>
          <a:lstStyle/>
          <a:p>
            <a:fld id="{48F63A3B-78C7-47BE-AE5E-E10140E04643}" type="slidenum">
              <a:rPr lang="en-US" smtClean="0"/>
              <a:t>‹#›</a:t>
            </a:fld>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7217" y="4880522"/>
            <a:ext cx="990064" cy="142569"/>
          </a:xfrm>
          <a:prstGeom prst="rect">
            <a:avLst/>
          </a:prstGeom>
        </p:spPr>
      </p:pic>
      <p:sp>
        <p:nvSpPr>
          <p:cNvPr id="39" name="Picture Placeholder 38"/>
          <p:cNvSpPr>
            <a:spLocks noGrp="1"/>
          </p:cNvSpPr>
          <p:nvPr>
            <p:ph type="pic" sz="quarter" idx="16"/>
          </p:nvPr>
        </p:nvSpPr>
        <p:spPr>
          <a:xfrm>
            <a:off x="4876800" y="0"/>
            <a:ext cx="7325947" cy="6858000"/>
          </a:xfrm>
          <a:custGeom>
            <a:avLst/>
            <a:gdLst>
              <a:gd name="connsiteX0" fmla="*/ 0 w 5494460"/>
              <a:gd name="connsiteY0" fmla="*/ 0 h 6858000"/>
              <a:gd name="connsiteX1" fmla="*/ 1836897 w 5494460"/>
              <a:gd name="connsiteY1" fmla="*/ 0 h 6858000"/>
              <a:gd name="connsiteX2" fmla="*/ 2643028 w 5494460"/>
              <a:gd name="connsiteY2" fmla="*/ 0 h 6858000"/>
              <a:gd name="connsiteX3" fmla="*/ 3097335 w 5494460"/>
              <a:gd name="connsiteY3" fmla="*/ 0 h 6858000"/>
              <a:gd name="connsiteX4" fmla="*/ 3665623 w 5494460"/>
              <a:gd name="connsiteY4" fmla="*/ 0 h 6858000"/>
              <a:gd name="connsiteX5" fmla="*/ 5494460 w 5494460"/>
              <a:gd name="connsiteY5" fmla="*/ 0 h 6858000"/>
              <a:gd name="connsiteX6" fmla="*/ 5494460 w 5494460"/>
              <a:gd name="connsiteY6" fmla="*/ 1828837 h 6858000"/>
              <a:gd name="connsiteX7" fmla="*/ 5494460 w 5494460"/>
              <a:gd name="connsiteY7" fmla="*/ 2405330 h 6858000"/>
              <a:gd name="connsiteX8" fmla="*/ 5494460 w 5494460"/>
              <a:gd name="connsiteY8" fmla="*/ 4733925 h 6858000"/>
              <a:gd name="connsiteX9" fmla="*/ 5494460 w 5494460"/>
              <a:gd name="connsiteY9" fmla="*/ 5029163 h 6858000"/>
              <a:gd name="connsiteX10" fmla="*/ 5494460 w 5494460"/>
              <a:gd name="connsiteY10" fmla="*/ 6858000 h 6858000"/>
              <a:gd name="connsiteX11" fmla="*/ 3665623 w 5494460"/>
              <a:gd name="connsiteY11" fmla="*/ 6858000 h 6858000"/>
              <a:gd name="connsiteX12" fmla="*/ 3251323 w 5494460"/>
              <a:gd name="connsiteY12" fmla="*/ 6858000 h 6858000"/>
              <a:gd name="connsiteX13" fmla="*/ 1836897 w 5494460"/>
              <a:gd name="connsiteY13" fmla="*/ 6858000 h 6858000"/>
              <a:gd name="connsiteX14" fmla="*/ 8060 w 5494460"/>
              <a:gd name="connsiteY14" fmla="*/ 5029163 h 6858000"/>
              <a:gd name="connsiteX15" fmla="*/ 8060 w 5494460"/>
              <a:gd name="connsiteY15" fmla="*/ 2520950 h 6858000"/>
              <a:gd name="connsiteX16" fmla="*/ 0 w 5494460"/>
              <a:gd name="connsiteY16" fmla="*/ 25209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94460" h="6858000">
                <a:moveTo>
                  <a:pt x="0" y="0"/>
                </a:moveTo>
                <a:lnTo>
                  <a:pt x="1836897" y="0"/>
                </a:lnTo>
                <a:lnTo>
                  <a:pt x="2643028" y="0"/>
                </a:lnTo>
                <a:lnTo>
                  <a:pt x="3097335" y="0"/>
                </a:lnTo>
                <a:lnTo>
                  <a:pt x="3665623" y="0"/>
                </a:lnTo>
                <a:lnTo>
                  <a:pt x="5494460" y="0"/>
                </a:lnTo>
                <a:lnTo>
                  <a:pt x="5494460" y="1828837"/>
                </a:lnTo>
                <a:lnTo>
                  <a:pt x="5494460" y="2405330"/>
                </a:lnTo>
                <a:lnTo>
                  <a:pt x="5494460" y="4733925"/>
                </a:lnTo>
                <a:lnTo>
                  <a:pt x="5494460" y="5029163"/>
                </a:lnTo>
                <a:lnTo>
                  <a:pt x="5494460" y="6858000"/>
                </a:lnTo>
                <a:lnTo>
                  <a:pt x="3665623" y="6858000"/>
                </a:lnTo>
                <a:lnTo>
                  <a:pt x="3251323" y="6858000"/>
                </a:lnTo>
                <a:lnTo>
                  <a:pt x="1836897" y="6858000"/>
                </a:lnTo>
                <a:cubicBezTo>
                  <a:pt x="826858" y="6858000"/>
                  <a:pt x="8060" y="6039202"/>
                  <a:pt x="8060" y="5029163"/>
                </a:cubicBezTo>
                <a:lnTo>
                  <a:pt x="8060" y="2520950"/>
                </a:lnTo>
                <a:lnTo>
                  <a:pt x="0" y="2520950"/>
                </a:lnTo>
                <a:close/>
              </a:path>
            </a:pathLst>
          </a:custGeom>
          <a:solidFill>
            <a:schemeClr val="bg1">
              <a:lumMod val="85000"/>
            </a:schemeClr>
          </a:solidFill>
          <a:ln>
            <a:noFill/>
          </a:ln>
        </p:spPr>
        <p:txBody>
          <a:bodyPr wrap="square">
            <a:noAutofit/>
          </a:bodyPr>
          <a:lstStyle/>
          <a:p>
            <a:endParaRPr lang="en-US"/>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0361" y="5611630"/>
            <a:ext cx="3031067" cy="440640"/>
          </a:xfrm>
          <a:prstGeom prst="rect">
            <a:avLst/>
          </a:prstGeom>
        </p:spPr>
      </p:pic>
      <p:sp>
        <p:nvSpPr>
          <p:cNvPr id="13" name="Title Placeholder 9">
            <a:extLst>
              <a:ext uri="{FF2B5EF4-FFF2-40B4-BE49-F238E27FC236}">
                <a16:creationId xmlns:a16="http://schemas.microsoft.com/office/drawing/2014/main" id="{A3B559E7-BD0D-364D-85BB-66D81D3E224D}"/>
              </a:ext>
            </a:extLst>
          </p:cNvPr>
          <p:cNvSpPr>
            <a:spLocks noGrp="1"/>
          </p:cNvSpPr>
          <p:nvPr>
            <p:ph type="title"/>
          </p:nvPr>
        </p:nvSpPr>
        <p:spPr>
          <a:xfrm>
            <a:off x="627796" y="2770391"/>
            <a:ext cx="3639405" cy="1257913"/>
          </a:xfrm>
          <a:prstGeom prst="rect">
            <a:avLst/>
          </a:prstGeom>
        </p:spPr>
        <p:txBody>
          <a:bodyPr vert="horz" lIns="0" tIns="0" rIns="0" bIns="0" rtlCol="0" anchor="ctr">
            <a:normAutofit/>
          </a:bodyPr>
          <a:lstStyle>
            <a:lvl1pPr algn="ctr">
              <a:defRPr>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BEBB5086-182C-D74F-8EA6-7EDB98FDAF88}"/>
              </a:ext>
            </a:extLst>
          </p:cNvPr>
          <p:cNvSpPr>
            <a:spLocks noGrp="1"/>
          </p:cNvSpPr>
          <p:nvPr>
            <p:ph type="body" sz="quarter" idx="17"/>
          </p:nvPr>
        </p:nvSpPr>
        <p:spPr>
          <a:xfrm>
            <a:off x="675218" y="4324351"/>
            <a:ext cx="3591983" cy="619125"/>
          </a:xfrm>
        </p:spPr>
        <p:txBody>
          <a:bodyPr/>
          <a:lstStyle>
            <a:lvl1pPr marL="0" indent="0" algn="ctr">
              <a:buFontTx/>
              <a:buNone/>
              <a:defRPr>
                <a:solidFill>
                  <a:schemeClr val="tx2"/>
                </a:solidFill>
              </a:defRPr>
            </a:lvl1pPr>
            <a:lvl2pPr marL="230187" indent="0" algn="ctr">
              <a:buFontTx/>
              <a:buNone/>
              <a:defRPr>
                <a:solidFill>
                  <a:schemeClr val="tx2"/>
                </a:solidFill>
              </a:defRPr>
            </a:lvl2pPr>
          </a:lstStyle>
          <a:p>
            <a:pPr lvl="0"/>
            <a:r>
              <a:rPr lang="en-US" dirty="0"/>
              <a:t>Edit Master text styles</a:t>
            </a:r>
          </a:p>
          <a:p>
            <a:pPr lvl="1"/>
            <a:endParaRPr lang="en-US" dirty="0"/>
          </a:p>
        </p:txBody>
      </p:sp>
    </p:spTree>
    <p:extLst>
      <p:ext uri="{BB962C8B-B14F-4D97-AF65-F5344CB8AC3E}">
        <p14:creationId xmlns:p14="http://schemas.microsoft.com/office/powerpoint/2010/main" val="11199258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guide id="2" pos="2560" userDrawn="1">
          <p15:clr>
            <a:srgbClr val="FBAE40"/>
          </p15:clr>
        </p15:guide>
        <p15:guide id="3" pos="512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6_Two Content">
    <p:spTree>
      <p:nvGrpSpPr>
        <p:cNvPr id="1" name=""/>
        <p:cNvGrpSpPr/>
        <p:nvPr/>
      </p:nvGrpSpPr>
      <p:grpSpPr>
        <a:xfrm>
          <a:off x="0" y="0"/>
          <a:ext cx="0" cy="0"/>
          <a:chOff x="0" y="0"/>
          <a:chExt cx="0" cy="0"/>
        </a:xfrm>
      </p:grpSpPr>
      <p:sp>
        <p:nvSpPr>
          <p:cNvPr id="4" name="Rectangle 3"/>
          <p:cNvSpPr/>
          <p:nvPr userDrawn="1"/>
        </p:nvSpPr>
        <p:spPr>
          <a:xfrm>
            <a:off x="0" y="0"/>
            <a:ext cx="12192000" cy="65049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Oval 2"/>
          <p:cNvSpPr/>
          <p:nvPr userDrawn="1"/>
        </p:nvSpPr>
        <p:spPr>
          <a:xfrm>
            <a:off x="2222340" y="419100"/>
            <a:ext cx="7654725" cy="5741044"/>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userDrawn="1"/>
        </p:nvSpPr>
        <p:spPr>
          <a:xfrm>
            <a:off x="2518136" y="619728"/>
            <a:ext cx="7112000" cy="5334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ooter Placeholder 10"/>
          <p:cNvSpPr>
            <a:spLocks noGrp="1"/>
          </p:cNvSpPr>
          <p:nvPr>
            <p:ph type="ftr" sz="quarter" idx="3"/>
          </p:nvPr>
        </p:nvSpPr>
        <p:spPr>
          <a:xfrm>
            <a:off x="7497580" y="6611419"/>
            <a:ext cx="4114800" cy="187353"/>
          </a:xfrm>
          <a:prstGeom prst="rect">
            <a:avLst/>
          </a:prstGeom>
        </p:spPr>
        <p:txBody>
          <a:bodyPr vert="horz" lIns="0" tIns="0" rIns="0" bIns="0" rtlCol="0" anchor="ctr"/>
          <a:lstStyle>
            <a:lvl1pPr algn="r">
              <a:defRPr sz="800">
                <a:solidFill>
                  <a:schemeClr val="bg1"/>
                </a:solidFill>
              </a:defRPr>
            </a:lvl1pPr>
          </a:lstStyle>
          <a:p>
            <a:r>
              <a:rPr lang="en-US" dirty="0"/>
              <a:t>Confidential/For Agent Use Only</a:t>
            </a:r>
          </a:p>
        </p:txBody>
      </p:sp>
      <p:sp>
        <p:nvSpPr>
          <p:cNvPr id="2" name="Title 1"/>
          <p:cNvSpPr>
            <a:spLocks noGrp="1"/>
          </p:cNvSpPr>
          <p:nvPr>
            <p:ph type="title"/>
          </p:nvPr>
        </p:nvSpPr>
        <p:spPr>
          <a:xfrm>
            <a:off x="4035707" y="1666271"/>
            <a:ext cx="4120587" cy="2702164"/>
          </a:xfrm>
          <a:prstGeom prst="rect">
            <a:avLst/>
          </a:prstGeom>
        </p:spPr>
        <p:txBody>
          <a:bodyPr anchor="ctr">
            <a:normAutofit/>
          </a:bodyPr>
          <a:lstStyle>
            <a:lvl1pPr algn="ctr">
              <a:defRPr sz="4400" b="1">
                <a:solidFill>
                  <a:schemeClr val="bg1"/>
                </a:solidFill>
              </a:defRPr>
            </a:lvl1pPr>
          </a:lstStyle>
          <a:p>
            <a:r>
              <a:rPr lang="en-US" dirty="0"/>
              <a:t>Click to edit Master title style</a:t>
            </a:r>
          </a:p>
        </p:txBody>
      </p:sp>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876801" y="4699323"/>
            <a:ext cx="2459308" cy="354141"/>
          </a:xfrm>
          <a:prstGeom prst="rect">
            <a:avLst/>
          </a:prstGeom>
        </p:spPr>
      </p:pic>
    </p:spTree>
    <p:extLst>
      <p:ext uri="{BB962C8B-B14F-4D97-AF65-F5344CB8AC3E}">
        <p14:creationId xmlns:p14="http://schemas.microsoft.com/office/powerpoint/2010/main" val="1363146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0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1892" y="365127"/>
            <a:ext cx="11050488" cy="968998"/>
          </a:xfrm>
          <a:prstGeom prst="rect">
            <a:avLst/>
          </a:prstGeom>
        </p:spPr>
        <p:txBody>
          <a:bodyPr/>
          <a:lstStyle/>
          <a:p>
            <a:r>
              <a:rPr lang="en-US"/>
              <a:t>Agenda</a:t>
            </a:r>
            <a:endParaRPr lang="en-US" dirty="0"/>
          </a:p>
        </p:txBody>
      </p:sp>
      <p:sp>
        <p:nvSpPr>
          <p:cNvPr id="8" name="Footer Placeholder 10"/>
          <p:cNvSpPr>
            <a:spLocks noGrp="1"/>
          </p:cNvSpPr>
          <p:nvPr>
            <p:ph type="ftr" sz="quarter" idx="3"/>
          </p:nvPr>
        </p:nvSpPr>
        <p:spPr>
          <a:xfrm>
            <a:off x="7497580" y="6611419"/>
            <a:ext cx="4114800" cy="187353"/>
          </a:xfrm>
          <a:prstGeom prst="rect">
            <a:avLst/>
          </a:prstGeom>
        </p:spPr>
        <p:txBody>
          <a:bodyPr vert="horz" lIns="0" tIns="0" rIns="0" bIns="0" rtlCol="0" anchor="ctr"/>
          <a:lstStyle>
            <a:lvl1pPr algn="r">
              <a:defRPr sz="800">
                <a:solidFill>
                  <a:schemeClr val="bg1"/>
                </a:solidFill>
              </a:defRPr>
            </a:lvl1pPr>
          </a:lstStyle>
          <a:p>
            <a:r>
              <a:rPr lang="en-US" dirty="0"/>
              <a:t>Confidential/For Agent Use Only</a:t>
            </a:r>
          </a:p>
        </p:txBody>
      </p:sp>
      <p:sp>
        <p:nvSpPr>
          <p:cNvPr id="7" name="Text Placeholder 6"/>
          <p:cNvSpPr>
            <a:spLocks noGrp="1"/>
          </p:cNvSpPr>
          <p:nvPr>
            <p:ph type="body" sz="quarter" idx="10" hasCustomPrompt="1"/>
          </p:nvPr>
        </p:nvSpPr>
        <p:spPr>
          <a:xfrm>
            <a:off x="603251" y="1854201"/>
            <a:ext cx="11072512" cy="4233863"/>
          </a:xfrm>
        </p:spPr>
        <p:txBody>
          <a:bodyPr>
            <a:normAutofit/>
          </a:bodyPr>
          <a:lstStyle>
            <a:lvl1pPr marL="0" indent="0">
              <a:buFontTx/>
              <a:buNone/>
              <a:defRPr sz="1600"/>
            </a:lvl1pPr>
          </a:lstStyle>
          <a:p>
            <a:r>
              <a:rPr lang="en-US" sz="1600" b="0" dirty="0">
                <a:solidFill>
                  <a:srgbClr val="4E8416"/>
                </a:solidFill>
              </a:rPr>
              <a:t>01 |  </a:t>
            </a:r>
            <a:r>
              <a:rPr lang="en-US" sz="1600" b="0" dirty="0">
                <a:solidFill>
                  <a:schemeClr val="tx2"/>
                </a:solidFill>
              </a:rPr>
              <a:t>Lorem ipsum</a:t>
            </a:r>
          </a:p>
          <a:p>
            <a:endParaRPr lang="en-US" sz="1600" b="0" dirty="0">
              <a:solidFill>
                <a:schemeClr val="tx2"/>
              </a:solidFill>
            </a:endParaRPr>
          </a:p>
          <a:p>
            <a:r>
              <a:rPr lang="en-US" sz="1600" b="0" dirty="0">
                <a:solidFill>
                  <a:srgbClr val="4E8416"/>
                </a:solidFill>
              </a:rPr>
              <a:t>02 |  </a:t>
            </a:r>
            <a:r>
              <a:rPr lang="en-US" sz="1600" b="0" dirty="0">
                <a:solidFill>
                  <a:schemeClr val="tx2"/>
                </a:solidFill>
              </a:rPr>
              <a:t>Lorem ipsum</a:t>
            </a:r>
          </a:p>
          <a:p>
            <a:endParaRPr lang="en-US" sz="1600" b="0" dirty="0">
              <a:solidFill>
                <a:schemeClr val="tx2"/>
              </a:solidFill>
            </a:endParaRPr>
          </a:p>
          <a:p>
            <a:r>
              <a:rPr lang="en-US" sz="1600" b="0" dirty="0">
                <a:solidFill>
                  <a:srgbClr val="4E8416"/>
                </a:solidFill>
              </a:rPr>
              <a:t>03 |  </a:t>
            </a:r>
            <a:r>
              <a:rPr lang="en-US" sz="1600" b="0" dirty="0">
                <a:solidFill>
                  <a:schemeClr val="tx2"/>
                </a:solidFill>
              </a:rPr>
              <a:t>Lorem ipsum</a:t>
            </a:r>
          </a:p>
          <a:p>
            <a:endParaRPr lang="en-US" sz="1600" b="0" dirty="0">
              <a:solidFill>
                <a:schemeClr val="tx2"/>
              </a:solidFill>
            </a:endParaRPr>
          </a:p>
          <a:p>
            <a:r>
              <a:rPr lang="en-US" sz="1600" b="0" dirty="0">
                <a:solidFill>
                  <a:srgbClr val="4E8416"/>
                </a:solidFill>
              </a:rPr>
              <a:t>04 |  </a:t>
            </a:r>
            <a:r>
              <a:rPr lang="en-US" sz="1600" b="0" dirty="0">
                <a:solidFill>
                  <a:schemeClr val="tx2"/>
                </a:solidFill>
              </a:rPr>
              <a:t>Lorem ipsum</a:t>
            </a:r>
          </a:p>
          <a:p>
            <a:endParaRPr lang="en-US" sz="1600" b="0" dirty="0">
              <a:solidFill>
                <a:schemeClr val="tx2"/>
              </a:solidFill>
            </a:endParaRPr>
          </a:p>
          <a:p>
            <a:r>
              <a:rPr lang="en-US" sz="1600" b="0" dirty="0">
                <a:solidFill>
                  <a:srgbClr val="4E8416"/>
                </a:solidFill>
              </a:rPr>
              <a:t>05 |  </a:t>
            </a:r>
            <a:r>
              <a:rPr lang="en-US" sz="1600" b="0" dirty="0">
                <a:solidFill>
                  <a:schemeClr val="tx2"/>
                </a:solidFill>
              </a:rPr>
              <a:t>Lorem ipsum</a:t>
            </a:r>
          </a:p>
          <a:p>
            <a:endParaRPr lang="en-US" sz="1600" b="0" dirty="0">
              <a:solidFill>
                <a:schemeClr val="tx2"/>
              </a:solidFill>
            </a:endParaRPr>
          </a:p>
          <a:p>
            <a:r>
              <a:rPr lang="en-US" sz="1600" b="0" dirty="0">
                <a:solidFill>
                  <a:srgbClr val="4E8416"/>
                </a:solidFill>
              </a:rPr>
              <a:t>06 |  </a:t>
            </a:r>
            <a:r>
              <a:rPr lang="en-US" sz="1600" b="0" dirty="0">
                <a:solidFill>
                  <a:schemeClr val="tx2"/>
                </a:solidFill>
              </a:rPr>
              <a:t>Lorem ipsum</a:t>
            </a:r>
          </a:p>
          <a:p>
            <a:endParaRPr lang="en-US" sz="1600" b="0" dirty="0">
              <a:solidFill>
                <a:schemeClr val="tx2"/>
              </a:solidFill>
            </a:endParaRPr>
          </a:p>
          <a:p>
            <a:r>
              <a:rPr lang="en-US" sz="1600" b="0" dirty="0">
                <a:solidFill>
                  <a:srgbClr val="4E8416"/>
                </a:solidFill>
              </a:rPr>
              <a:t>07 |  </a:t>
            </a:r>
            <a:r>
              <a:rPr lang="en-US" sz="1600" b="0" dirty="0">
                <a:solidFill>
                  <a:schemeClr val="tx2"/>
                </a:solidFill>
              </a:rPr>
              <a:t>Lorem ipsum</a:t>
            </a:r>
          </a:p>
        </p:txBody>
      </p:sp>
    </p:spTree>
    <p:extLst>
      <p:ext uri="{BB962C8B-B14F-4D97-AF65-F5344CB8AC3E}">
        <p14:creationId xmlns:p14="http://schemas.microsoft.com/office/powerpoint/2010/main" val="1035566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6.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400">
                <a:solidFill>
                  <a:schemeClr val="tx1">
                    <a:tint val="75000"/>
                  </a:schemeClr>
                </a:solidFill>
                <a:latin typeface="Times New Roman" panose="02020603050405020304" pitchFamily="18" charset="0"/>
                <a:cs typeface="Times New Roman" panose="02020603050405020304" pitchFamily="18" charset="0"/>
              </a:defRPr>
            </a:lvl1pPr>
          </a:lstStyle>
          <a:p>
            <a:fld id="{60B18D57-13A5-4968-950D-8FEF41FA4399}" type="slidenum">
              <a:rPr lang="en-US" smtClean="0"/>
              <a:pPr/>
              <a:t>‹#›</a:t>
            </a:fld>
            <a:endParaRPr lang="en-US" dirty="0"/>
          </a:p>
        </p:txBody>
      </p:sp>
      <p:cxnSp>
        <p:nvCxnSpPr>
          <p:cNvPr id="5" name="Straight Connector 4"/>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365841268"/>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80" r:id="rId3"/>
    <p:sldLayoutId id="2147483681" r:id="rId4"/>
    <p:sldLayoutId id="2147483678" r:id="rId5"/>
    <p:sldLayoutId id="2147483682" r:id="rId6"/>
    <p:sldLayoutId id="2147483683" r:id="rId7"/>
    <p:sldLayoutId id="2147483684" r:id="rId8"/>
    <p:sldLayoutId id="2147483685" r:id="rId9"/>
    <p:sldLayoutId id="2147483686" r:id="rId10"/>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6/22/2020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rotWithShape="1">
          <a:blip r:embed="rId1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283568749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6/22/2020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18D57-13A5-4968-950D-8FEF41FA4399}" type="slidenum">
              <a:rPr lang="en-US" smtClean="0"/>
              <a:pPr/>
              <a:t>‹#›</a:t>
            </a:fld>
            <a:endParaRPr lang="en-US" dirty="0"/>
          </a:p>
        </p:txBody>
      </p:sp>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8" name="Straight Connector 7"/>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74147816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3" r:id="rId12"/>
    <p:sldLayoutId id="2147483714" r:id="rId13"/>
    <p:sldLayoutId id="2147483715" r:id="rId14"/>
    <p:sldLayoutId id="2147483716" r:id="rId15"/>
    <p:sldLayoutId id="2147483717"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530A742-D074-42ED-9FAB-F6CA160CD3E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6/22/2020</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AE3EDE2-6D0F-423B-A0A7-C69896EF1B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711454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12.jpg"/><Relationship Id="rId4" Type="http://schemas.openxmlformats.org/officeDocument/2006/relationships/image" Target="../media/image11.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0.jpe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hyperlink" Target="mailto:cmacinkowicz@vfw.or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828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981C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465871" y="2938134"/>
            <a:ext cx="5302045" cy="981732"/>
          </a:xfrm>
        </p:spPr>
        <p:txBody>
          <a:bodyPr/>
          <a:lstStyle/>
          <a:p>
            <a:pPr algn="ctr"/>
            <a:r>
              <a:rPr lang="en-US" sz="4000" b="0" dirty="0" smtClean="0">
                <a:solidFill>
                  <a:schemeClr val="bg1"/>
                </a:solidFill>
                <a:latin typeface="Arial" panose="020B0604020202020204" pitchFamily="34" charset="0"/>
                <a:cs typeface="Arial" panose="020B0604020202020204" pitchFamily="34" charset="0"/>
              </a:rPr>
              <a:t>What is a Consultant?</a:t>
            </a:r>
            <a:endParaRPr lang="en-US" sz="4000" b="0" dirty="0">
              <a:solidFill>
                <a:schemeClr val="bg1"/>
              </a:solidFill>
              <a:latin typeface="Arial" panose="020B0604020202020204" pitchFamily="34" charset="0"/>
              <a:cs typeface="Arial" panose="020B0604020202020204" pitchFamily="34" charset="0"/>
            </a:endParaRPr>
          </a:p>
        </p:txBody>
      </p:sp>
      <p:sp>
        <p:nvSpPr>
          <p:cNvPr id="6" name="Oval 5"/>
          <p:cNvSpPr/>
          <p:nvPr/>
        </p:nvSpPr>
        <p:spPr>
          <a:xfrm>
            <a:off x="3309815" y="713154"/>
            <a:ext cx="5572369" cy="543169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33969" y="531446"/>
            <a:ext cx="5947508" cy="57912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6847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FB73DA-5FDE-45B5-BAA4-C61223CC44F6}" type="slidenum">
              <a:rPr lang="en-US" smtClean="0"/>
              <a:pPr/>
              <a:t>11</a:t>
            </a:fld>
            <a:endParaRPr lang="en-US" dirty="0"/>
          </a:p>
        </p:txBody>
      </p:sp>
      <p:sp>
        <p:nvSpPr>
          <p:cNvPr id="5" name="TextBox 4"/>
          <p:cNvSpPr txBox="1"/>
          <p:nvPr/>
        </p:nvSpPr>
        <p:spPr>
          <a:xfrm>
            <a:off x="267629" y="156117"/>
            <a:ext cx="8073483"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Types of Consultants</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 name="Rectangle 6"/>
          <p:cNvSpPr/>
          <p:nvPr/>
        </p:nvSpPr>
        <p:spPr>
          <a:xfrm>
            <a:off x="820609" y="2438400"/>
            <a:ext cx="2696308" cy="2751015"/>
          </a:xfrm>
          <a:prstGeom prst="rect">
            <a:avLst/>
          </a:prstGeom>
          <a:solidFill>
            <a:srgbClr val="4E0E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Expert</a:t>
            </a:r>
            <a:endParaRPr lang="en-US" sz="3600" dirty="0"/>
          </a:p>
        </p:txBody>
      </p:sp>
      <p:sp>
        <p:nvSpPr>
          <p:cNvPr id="8" name="Rectangle 7"/>
          <p:cNvSpPr/>
          <p:nvPr/>
        </p:nvSpPr>
        <p:spPr>
          <a:xfrm>
            <a:off x="4744981" y="2438399"/>
            <a:ext cx="2696308" cy="2751015"/>
          </a:xfrm>
          <a:prstGeom prst="rect">
            <a:avLst/>
          </a:prstGeom>
          <a:solidFill>
            <a:srgbClr val="A992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Pair of Hands</a:t>
            </a:r>
            <a:endParaRPr lang="en-US" sz="3600" dirty="0"/>
          </a:p>
        </p:txBody>
      </p:sp>
      <p:sp>
        <p:nvSpPr>
          <p:cNvPr id="9" name="Rectangle 8"/>
          <p:cNvSpPr/>
          <p:nvPr/>
        </p:nvSpPr>
        <p:spPr>
          <a:xfrm>
            <a:off x="8669352" y="2438399"/>
            <a:ext cx="2696308" cy="2751015"/>
          </a:xfrm>
          <a:prstGeom prst="rect">
            <a:avLst/>
          </a:prstGeom>
          <a:solidFill>
            <a:srgbClr val="981C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Collaborative</a:t>
            </a:r>
            <a:endParaRPr lang="en-US" sz="3600" dirty="0"/>
          </a:p>
        </p:txBody>
      </p:sp>
    </p:spTree>
    <p:extLst>
      <p:ext uri="{BB962C8B-B14F-4D97-AF65-F5344CB8AC3E}">
        <p14:creationId xmlns:p14="http://schemas.microsoft.com/office/powerpoint/2010/main" val="1978850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981C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465871" y="2938134"/>
            <a:ext cx="5302045" cy="981732"/>
          </a:xfrm>
        </p:spPr>
        <p:txBody>
          <a:bodyPr/>
          <a:lstStyle/>
          <a:p>
            <a:pPr algn="ctr"/>
            <a:r>
              <a:rPr lang="en-US" sz="4000" b="0" dirty="0" smtClean="0">
                <a:solidFill>
                  <a:schemeClr val="bg1"/>
                </a:solidFill>
                <a:latin typeface="Arial" panose="020B0604020202020204" pitchFamily="34" charset="0"/>
                <a:cs typeface="Arial" panose="020B0604020202020204" pitchFamily="34" charset="0"/>
              </a:rPr>
              <a:t>Why Consulting Skills?</a:t>
            </a:r>
            <a:endParaRPr lang="en-US" sz="4000" b="0" dirty="0">
              <a:solidFill>
                <a:schemeClr val="bg1"/>
              </a:solidFill>
              <a:latin typeface="Arial" panose="020B0604020202020204" pitchFamily="34" charset="0"/>
              <a:cs typeface="Arial" panose="020B0604020202020204" pitchFamily="34" charset="0"/>
            </a:endParaRPr>
          </a:p>
        </p:txBody>
      </p:sp>
      <p:sp>
        <p:nvSpPr>
          <p:cNvPr id="6" name="Oval 5"/>
          <p:cNvSpPr/>
          <p:nvPr/>
        </p:nvSpPr>
        <p:spPr>
          <a:xfrm>
            <a:off x="3309815" y="713154"/>
            <a:ext cx="5572369" cy="543169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33969" y="531446"/>
            <a:ext cx="5947508" cy="57912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973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6362" y="0"/>
            <a:ext cx="9335638" cy="6858000"/>
          </a:xfrm>
          <a:prstGeom prst="rect">
            <a:avLst/>
          </a:prstGeom>
        </p:spPr>
      </p:pic>
      <p:sp>
        <p:nvSpPr>
          <p:cNvPr id="4" name="Rectangle 3"/>
          <p:cNvSpPr/>
          <p:nvPr/>
        </p:nvSpPr>
        <p:spPr>
          <a:xfrm>
            <a:off x="0" y="0"/>
            <a:ext cx="2856362" cy="6858000"/>
          </a:xfrm>
          <a:prstGeom prst="rect">
            <a:avLst/>
          </a:prstGeom>
          <a:solidFill>
            <a:srgbClr val="981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964130" y="58994"/>
            <a:ext cx="3982064" cy="769441"/>
          </a:xfrm>
          <a:prstGeom prst="rect">
            <a:avLst/>
          </a:prstGeom>
          <a:noFill/>
        </p:spPr>
        <p:txBody>
          <a:bodyPr wrap="square" rtlCol="0">
            <a:spAutoFit/>
          </a:bodyPr>
          <a:lstStyle/>
          <a:p>
            <a:pPr algn="ctr"/>
            <a:r>
              <a:rPr lang="en-US" sz="4400" dirty="0" smtClean="0">
                <a:solidFill>
                  <a:schemeClr val="bg1"/>
                </a:solidFill>
              </a:rPr>
              <a:t>Put People First</a:t>
            </a:r>
            <a:endParaRPr lang="en-US" sz="4400" dirty="0">
              <a:solidFill>
                <a:schemeClr val="bg1"/>
              </a:solidFill>
            </a:endParaRPr>
          </a:p>
        </p:txBody>
      </p:sp>
    </p:spTree>
    <p:extLst>
      <p:ext uri="{BB962C8B-B14F-4D97-AF65-F5344CB8AC3E}">
        <p14:creationId xmlns:p14="http://schemas.microsoft.com/office/powerpoint/2010/main" val="388266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0"/>
            <a:ext cx="37477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0322" t="17364" r="17915" b="6514"/>
          <a:stretch/>
        </p:blipFill>
        <p:spPr>
          <a:xfrm>
            <a:off x="2235200" y="2336469"/>
            <a:ext cx="4694349" cy="3857223"/>
          </a:xfrm>
          <a:prstGeom prst="round1Rect">
            <a:avLst>
              <a:gd name="adj" fmla="val 13662"/>
            </a:avLst>
          </a:prstGeom>
        </p:spPr>
      </p:pic>
      <p:sp>
        <p:nvSpPr>
          <p:cNvPr id="4" name="TextBox 3"/>
          <p:cNvSpPr txBox="1"/>
          <p:nvPr/>
        </p:nvSpPr>
        <p:spPr>
          <a:xfrm>
            <a:off x="7196749" y="5587402"/>
            <a:ext cx="4526328"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Before the Meeting</a:t>
            </a:r>
          </a:p>
        </p:txBody>
      </p:sp>
    </p:spTree>
    <p:extLst>
      <p:ext uri="{BB962C8B-B14F-4D97-AF65-F5344CB8AC3E}">
        <p14:creationId xmlns:p14="http://schemas.microsoft.com/office/powerpoint/2010/main" val="3334370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Most are still working remote.</a:t>
            </a:r>
          </a:p>
          <a:p>
            <a:r>
              <a:rPr lang="en-US" dirty="0" smtClean="0"/>
              <a:t>Some in offices / </a:t>
            </a:r>
            <a:r>
              <a:rPr lang="en-US" dirty="0"/>
              <a:t>V</a:t>
            </a:r>
            <a:r>
              <a:rPr lang="en-US" dirty="0" smtClean="0"/>
              <a:t>A locations that have re-opened.</a:t>
            </a:r>
          </a:p>
          <a:p>
            <a:r>
              <a:rPr lang="en-US" dirty="0" smtClean="0"/>
              <a:t>If and when our offices re-open, we need to be sensitive to our clients’ fears about in-person meetings and provide clean, open spaces to meet with precautions in place.</a:t>
            </a:r>
          </a:p>
        </p:txBody>
      </p:sp>
      <p:sp>
        <p:nvSpPr>
          <p:cNvPr id="4" name="Slide Number Placeholder 3"/>
          <p:cNvSpPr>
            <a:spLocks noGrp="1"/>
          </p:cNvSpPr>
          <p:nvPr>
            <p:ph type="sldNum" sz="quarter" idx="12"/>
          </p:nvPr>
        </p:nvSpPr>
        <p:spPr/>
        <p:txBody>
          <a:bodyPr/>
          <a:lstStyle/>
          <a:p>
            <a:fld id="{60B18D57-13A5-4968-950D-8FEF41FA4399}" type="slidenum">
              <a:rPr lang="en-US" smtClean="0"/>
              <a:pPr/>
              <a:t>15</a:t>
            </a:fld>
            <a:endParaRPr lang="en-US" dirty="0"/>
          </a:p>
        </p:txBody>
      </p:sp>
      <p:sp>
        <p:nvSpPr>
          <p:cNvPr id="7" name="TextBox 6"/>
          <p:cNvSpPr txBox="1"/>
          <p:nvPr/>
        </p:nvSpPr>
        <p:spPr>
          <a:xfrm>
            <a:off x="267629" y="156117"/>
            <a:ext cx="8073483"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 Note on COVID and Safety</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505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Conduct background research on client’s </a:t>
            </a:r>
            <a:r>
              <a:rPr lang="en-US" dirty="0"/>
              <a:t>n</a:t>
            </a:r>
            <a:r>
              <a:rPr lang="en-US" dirty="0" smtClean="0"/>
              <a:t>eeds (if possible).</a:t>
            </a:r>
          </a:p>
          <a:p>
            <a:r>
              <a:rPr lang="en-US" dirty="0" smtClean="0"/>
              <a:t>If in person: ensure your office has a sign-in sheet to record who has visited!</a:t>
            </a:r>
          </a:p>
          <a:p>
            <a:r>
              <a:rPr lang="en-US" dirty="0" smtClean="0"/>
              <a:t>Prepare your office for visitors:</a:t>
            </a:r>
          </a:p>
          <a:p>
            <a:pPr lvl="1"/>
            <a:r>
              <a:rPr lang="en-US" dirty="0" smtClean="0"/>
              <a:t>Both virtual and in person:</a:t>
            </a:r>
          </a:p>
          <a:p>
            <a:pPr lvl="2"/>
            <a:r>
              <a:rPr lang="en-US" dirty="0" smtClean="0"/>
              <a:t>What’s on your desk / bookshelves? What do visitors see when they sit in your office / video call (if </a:t>
            </a:r>
            <a:r>
              <a:rPr lang="en-US" dirty="0"/>
              <a:t>applicable)? </a:t>
            </a:r>
            <a:endParaRPr lang="en-US" dirty="0" smtClean="0"/>
          </a:p>
          <a:p>
            <a:pPr lvl="2"/>
            <a:r>
              <a:rPr lang="en-US" dirty="0" smtClean="0"/>
              <a:t>Ensure </a:t>
            </a:r>
            <a:r>
              <a:rPr lang="en-US" dirty="0"/>
              <a:t>you have a quiet place to meet with your client</a:t>
            </a:r>
            <a:endParaRPr lang="en-US" dirty="0" smtClean="0"/>
          </a:p>
          <a:p>
            <a:pPr lvl="1"/>
            <a:r>
              <a:rPr lang="en-US" dirty="0" smtClean="0"/>
              <a:t>In person:</a:t>
            </a:r>
          </a:p>
          <a:p>
            <a:pPr lvl="2"/>
            <a:r>
              <a:rPr lang="en-US" dirty="0" smtClean="0"/>
              <a:t>Have tissue within arms’ reach</a:t>
            </a:r>
          </a:p>
          <a:p>
            <a:pPr lvl="2"/>
            <a:r>
              <a:rPr lang="en-US" dirty="0" smtClean="0"/>
              <a:t>Put away confidential information</a:t>
            </a:r>
            <a:endParaRPr lang="en-US" dirty="0"/>
          </a:p>
          <a:p>
            <a:pPr lvl="2"/>
            <a:r>
              <a:rPr lang="en-US" dirty="0" smtClean="0"/>
              <a:t>Ensure the temperature in your office is comfortable!</a:t>
            </a:r>
          </a:p>
          <a:p>
            <a:pPr lvl="1"/>
            <a:r>
              <a:rPr lang="en-US" dirty="0" smtClean="0"/>
              <a:t>Virtual / phone:</a:t>
            </a:r>
          </a:p>
          <a:p>
            <a:pPr lvl="2"/>
            <a:r>
              <a:rPr lang="en-US" dirty="0" smtClean="0"/>
              <a:t>If possible, have your client’s records open so they don’t have to wait</a:t>
            </a:r>
          </a:p>
          <a:p>
            <a:endParaRPr lang="en-US" dirty="0"/>
          </a:p>
        </p:txBody>
      </p:sp>
      <p:sp>
        <p:nvSpPr>
          <p:cNvPr id="3" name="Slide Number Placeholder 2"/>
          <p:cNvSpPr>
            <a:spLocks noGrp="1"/>
          </p:cNvSpPr>
          <p:nvPr>
            <p:ph type="sldNum" sz="quarter" idx="12"/>
          </p:nvPr>
        </p:nvSpPr>
        <p:spPr/>
        <p:txBody>
          <a:bodyPr/>
          <a:lstStyle/>
          <a:p>
            <a:fld id="{E2FB73DA-5FDE-45B5-BAA4-C61223CC44F6}" type="slidenum">
              <a:rPr lang="en-US" smtClean="0"/>
              <a:pPr/>
              <a:t>16</a:t>
            </a:fld>
            <a:endParaRPr lang="en-US" dirty="0"/>
          </a:p>
        </p:txBody>
      </p:sp>
      <p:sp>
        <p:nvSpPr>
          <p:cNvPr id="5" name="TextBox 4"/>
          <p:cNvSpPr txBox="1"/>
          <p:nvPr/>
        </p:nvSpPr>
        <p:spPr>
          <a:xfrm>
            <a:off x="267629" y="156117"/>
            <a:ext cx="8073483"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Before the Meeting</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29240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smtClean="0"/>
              <a:t>Confidential/For Agent Use Only</a:t>
            </a:r>
            <a:endParaRPr lang="en-US" dirty="0"/>
          </a:p>
        </p:txBody>
      </p:sp>
      <p:pic>
        <p:nvPicPr>
          <p:cNvPr id="1026" name="Picture 2" descr="Image result for empathy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1752" y="1257540"/>
            <a:ext cx="9106249" cy="55504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7629" y="156117"/>
            <a:ext cx="8680985"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Empathy Map</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9922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0"/>
            <a:ext cx="37477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235826" y="5568242"/>
            <a:ext cx="4549774"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During the Meeting</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7394" r="12817"/>
          <a:stretch/>
        </p:blipFill>
        <p:spPr>
          <a:xfrm>
            <a:off x="2235201" y="2281760"/>
            <a:ext cx="4624151" cy="3863662"/>
          </a:xfrm>
          <a:prstGeom prst="round1Rect">
            <a:avLst>
              <a:gd name="adj" fmla="val 14000"/>
            </a:avLst>
          </a:prstGeom>
        </p:spPr>
      </p:pic>
    </p:spTree>
    <p:extLst>
      <p:ext uri="{BB962C8B-B14F-4D97-AF65-F5344CB8AC3E}">
        <p14:creationId xmlns:p14="http://schemas.microsoft.com/office/powerpoint/2010/main" val="3380264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FB73DA-5FDE-45B5-BAA4-C61223CC44F6}" type="slidenum">
              <a:rPr lang="en-US" smtClean="0"/>
              <a:pPr/>
              <a:t>19</a:t>
            </a:fld>
            <a:endParaRPr lang="en-US" dirty="0"/>
          </a:p>
        </p:txBody>
      </p:sp>
      <p:sp>
        <p:nvSpPr>
          <p:cNvPr id="5" name="TextBox 4"/>
          <p:cNvSpPr txBox="1"/>
          <p:nvPr/>
        </p:nvSpPr>
        <p:spPr>
          <a:xfrm>
            <a:off x="3150142" y="2597210"/>
            <a:ext cx="2743200" cy="1828800"/>
          </a:xfrm>
          <a:prstGeom prst="rect">
            <a:avLst/>
          </a:prstGeom>
          <a:solidFill>
            <a:srgbClr val="991B1E"/>
          </a:solidFill>
        </p:spPr>
        <p:txBody>
          <a:bodyPr wrap="square" rtlCol="0" anchor="ctr">
            <a:noAutofit/>
          </a:bodyPr>
          <a:lstStyle/>
          <a:p>
            <a:pPr algn="ctr"/>
            <a:r>
              <a:rPr lang="en-US" sz="2400" dirty="0">
                <a:solidFill>
                  <a:schemeClr val="bg1"/>
                </a:solidFill>
              </a:rPr>
              <a:t>Self Awareness</a:t>
            </a:r>
          </a:p>
        </p:txBody>
      </p:sp>
      <p:sp>
        <p:nvSpPr>
          <p:cNvPr id="6" name="TextBox 5"/>
          <p:cNvSpPr txBox="1"/>
          <p:nvPr/>
        </p:nvSpPr>
        <p:spPr>
          <a:xfrm>
            <a:off x="6073422" y="2597210"/>
            <a:ext cx="2743200" cy="1828800"/>
          </a:xfrm>
          <a:prstGeom prst="rect">
            <a:avLst/>
          </a:prstGeom>
          <a:solidFill>
            <a:srgbClr val="4E0E10"/>
          </a:solidFill>
        </p:spPr>
        <p:txBody>
          <a:bodyPr wrap="square" rtlCol="0" anchor="ctr">
            <a:noAutofit/>
          </a:bodyPr>
          <a:lstStyle/>
          <a:p>
            <a:pPr algn="ctr"/>
            <a:r>
              <a:rPr lang="en-US" sz="2400" dirty="0">
                <a:solidFill>
                  <a:schemeClr val="bg1"/>
                </a:solidFill>
              </a:rPr>
              <a:t>Self Management</a:t>
            </a:r>
          </a:p>
        </p:txBody>
      </p:sp>
      <p:sp>
        <p:nvSpPr>
          <p:cNvPr id="7" name="TextBox 6"/>
          <p:cNvSpPr txBox="1"/>
          <p:nvPr/>
        </p:nvSpPr>
        <p:spPr>
          <a:xfrm>
            <a:off x="3150142" y="4628907"/>
            <a:ext cx="2743200" cy="1828800"/>
          </a:xfrm>
          <a:prstGeom prst="rect">
            <a:avLst/>
          </a:prstGeom>
          <a:solidFill>
            <a:srgbClr val="A99256"/>
          </a:solidFill>
        </p:spPr>
        <p:txBody>
          <a:bodyPr wrap="square" rtlCol="0" anchor="ctr">
            <a:noAutofit/>
          </a:bodyPr>
          <a:lstStyle/>
          <a:p>
            <a:pPr algn="ctr"/>
            <a:r>
              <a:rPr lang="en-US" sz="2400" dirty="0">
                <a:solidFill>
                  <a:schemeClr val="bg1"/>
                </a:solidFill>
              </a:rPr>
              <a:t>Social Awareness</a:t>
            </a:r>
          </a:p>
        </p:txBody>
      </p:sp>
      <p:sp>
        <p:nvSpPr>
          <p:cNvPr id="8" name="TextBox 7"/>
          <p:cNvSpPr txBox="1"/>
          <p:nvPr/>
        </p:nvSpPr>
        <p:spPr>
          <a:xfrm>
            <a:off x="6073422" y="4628907"/>
            <a:ext cx="2743200" cy="1828800"/>
          </a:xfrm>
          <a:prstGeom prst="rect">
            <a:avLst/>
          </a:prstGeom>
          <a:solidFill>
            <a:srgbClr val="7E6000"/>
          </a:solidFill>
        </p:spPr>
        <p:txBody>
          <a:bodyPr wrap="square" rtlCol="0" anchor="ctr">
            <a:noAutofit/>
          </a:bodyPr>
          <a:lstStyle/>
          <a:p>
            <a:pPr algn="ctr"/>
            <a:r>
              <a:rPr lang="en-US" sz="2400" dirty="0">
                <a:solidFill>
                  <a:schemeClr val="bg1"/>
                </a:solidFill>
              </a:rPr>
              <a:t>Relationship Management</a:t>
            </a:r>
          </a:p>
        </p:txBody>
      </p:sp>
      <p:sp>
        <p:nvSpPr>
          <p:cNvPr id="9" name="Rectangle 3"/>
          <p:cNvSpPr txBox="1">
            <a:spLocks noChangeArrowheads="1"/>
          </p:cNvSpPr>
          <p:nvPr/>
        </p:nvSpPr>
        <p:spPr>
          <a:xfrm>
            <a:off x="3150143" y="1535949"/>
            <a:ext cx="5666480" cy="858365"/>
          </a:xfrm>
          <a:prstGeom prst="rect">
            <a:avLst/>
          </a:prstGeom>
          <a:solidFill>
            <a:schemeClr val="tx1"/>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a:solidFill>
                  <a:schemeClr val="bg1"/>
                </a:solidFill>
              </a:rPr>
              <a:t>Four Domains</a:t>
            </a:r>
            <a:endParaRPr lang="en-US" altLang="en-US" dirty="0">
              <a:solidFill>
                <a:schemeClr val="bg1"/>
              </a:solidFill>
            </a:endParaRPr>
          </a:p>
        </p:txBody>
      </p:sp>
      <p:sp>
        <p:nvSpPr>
          <p:cNvPr id="10" name="TextBox 9"/>
          <p:cNvSpPr txBox="1"/>
          <p:nvPr/>
        </p:nvSpPr>
        <p:spPr>
          <a:xfrm>
            <a:off x="267629" y="156117"/>
            <a:ext cx="8073483"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Emotional Intelligence</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207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28308" y="3182136"/>
            <a:ext cx="7463692" cy="1569660"/>
          </a:xfrm>
          <a:prstGeom prst="rect">
            <a:avLst/>
          </a:prstGeom>
          <a:noFill/>
        </p:spPr>
        <p:txBody>
          <a:bodyPr wrap="square" rtlCol="0">
            <a:spAutoFit/>
          </a:bodyPr>
          <a:lstStyle/>
          <a:p>
            <a:r>
              <a:rPr lang="en-US" sz="4800" b="1" dirty="0">
                <a:latin typeface="Arial" panose="020B0604020202020204" pitchFamily="34" charset="0"/>
                <a:cs typeface="Arial" panose="020B0604020202020204" pitchFamily="34" charset="0"/>
              </a:rPr>
              <a:t>Consulting Skills for Veteran </a:t>
            </a:r>
            <a:r>
              <a:rPr lang="en-US" sz="4800" b="1" dirty="0" smtClean="0">
                <a:latin typeface="Arial" panose="020B0604020202020204" pitchFamily="34" charset="0"/>
                <a:cs typeface="Arial" panose="020B0604020202020204" pitchFamily="34" charset="0"/>
              </a:rPr>
              <a:t>Service Officers</a:t>
            </a:r>
            <a:endParaRPr lang="en-US" sz="4800" b="1" dirty="0">
              <a:latin typeface="Arial" panose="020B0604020202020204" pitchFamily="34" charset="0"/>
              <a:cs typeface="Arial" panose="020B0604020202020204" pitchFamily="34" charset="0"/>
            </a:endParaRPr>
          </a:p>
        </p:txBody>
      </p:sp>
      <p:sp>
        <p:nvSpPr>
          <p:cNvPr id="5" name="TextBox 4"/>
          <p:cNvSpPr txBox="1"/>
          <p:nvPr/>
        </p:nvSpPr>
        <p:spPr>
          <a:xfrm>
            <a:off x="4814277" y="4849249"/>
            <a:ext cx="4434035" cy="1200329"/>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Laura Bartus</a:t>
            </a:r>
          </a:p>
          <a:p>
            <a:r>
              <a:rPr lang="en-US" sz="3600" dirty="0">
                <a:latin typeface="Arial" panose="020B0604020202020204" pitchFamily="34" charset="0"/>
                <a:cs typeface="Arial" panose="020B0604020202020204" pitchFamily="34" charset="0"/>
              </a:rPr>
              <a:t>June 2020</a:t>
            </a:r>
          </a:p>
        </p:txBody>
      </p:sp>
    </p:spTree>
    <p:extLst>
      <p:ext uri="{BB962C8B-B14F-4D97-AF65-F5344CB8AC3E}">
        <p14:creationId xmlns:p14="http://schemas.microsoft.com/office/powerpoint/2010/main" val="1307898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1887415" y="1607574"/>
            <a:ext cx="8229600" cy="4955458"/>
          </a:xfrm>
        </p:spPr>
        <p:txBody>
          <a:bodyPr numCol="2">
            <a:noAutofit/>
          </a:bodyPr>
          <a:lstStyle/>
          <a:p>
            <a:r>
              <a:rPr lang="en-US" altLang="en-US" sz="2000" dirty="0"/>
              <a:t>Be Open and Be Curious</a:t>
            </a:r>
          </a:p>
          <a:p>
            <a:r>
              <a:rPr lang="en-US" altLang="en-US" sz="2000" dirty="0"/>
              <a:t>Enhance Your Natural Communication Style</a:t>
            </a:r>
          </a:p>
          <a:p>
            <a:r>
              <a:rPr lang="en-US" altLang="en-US" sz="2000" dirty="0"/>
              <a:t>Avoid Giving Mixed Signals</a:t>
            </a:r>
          </a:p>
          <a:p>
            <a:r>
              <a:rPr lang="en-US" altLang="en-US" sz="2000" dirty="0"/>
              <a:t>Remember the Little Things That Pack a Punch</a:t>
            </a:r>
          </a:p>
          <a:p>
            <a:r>
              <a:rPr lang="en-US" altLang="en-US" sz="2000" dirty="0"/>
              <a:t>Take Feedback Well</a:t>
            </a:r>
          </a:p>
          <a:p>
            <a:r>
              <a:rPr lang="en-US" altLang="en-US" sz="2000" dirty="0"/>
              <a:t>Build Trust</a:t>
            </a:r>
          </a:p>
          <a:p>
            <a:r>
              <a:rPr lang="en-US" altLang="en-US" sz="2000" dirty="0"/>
              <a:t>Have an “Open-Door” Policy</a:t>
            </a:r>
          </a:p>
          <a:p>
            <a:r>
              <a:rPr lang="en-US" altLang="en-US" sz="2000" dirty="0"/>
              <a:t>Only Get Mad on Purpose</a:t>
            </a:r>
          </a:p>
          <a:p>
            <a:r>
              <a:rPr lang="en-US" altLang="en-US" sz="2000" dirty="0"/>
              <a:t>Don’t Avoid the Inevitable</a:t>
            </a:r>
          </a:p>
          <a:p>
            <a:r>
              <a:rPr lang="en-US" altLang="en-US" sz="2000" dirty="0"/>
              <a:t>Acknowledge the Other Person’s Feelings</a:t>
            </a:r>
          </a:p>
          <a:p>
            <a:endParaRPr lang="en-US" altLang="en-US" sz="2000" dirty="0" smtClean="0"/>
          </a:p>
          <a:p>
            <a:r>
              <a:rPr lang="en-US" altLang="en-US" sz="2000" dirty="0" smtClean="0"/>
              <a:t>Complement </a:t>
            </a:r>
            <a:r>
              <a:rPr lang="en-US" altLang="en-US" sz="2000" dirty="0"/>
              <a:t>the Person’s Emotions or Situation</a:t>
            </a:r>
          </a:p>
          <a:p>
            <a:r>
              <a:rPr lang="en-US" altLang="en-US" sz="2000" dirty="0"/>
              <a:t>When You Care, Show It</a:t>
            </a:r>
          </a:p>
          <a:p>
            <a:r>
              <a:rPr lang="en-US" altLang="en-US" sz="2000" dirty="0"/>
              <a:t>Explain Your Decisions, Don’t Just Make Them</a:t>
            </a:r>
          </a:p>
          <a:p>
            <a:r>
              <a:rPr lang="en-US" altLang="en-US" sz="2000" dirty="0"/>
              <a:t>Make Your Feedback Direct and Constructive</a:t>
            </a:r>
          </a:p>
          <a:p>
            <a:r>
              <a:rPr lang="en-US" altLang="en-US" sz="2000" dirty="0"/>
              <a:t>Align Your Intention With Your Impact</a:t>
            </a:r>
          </a:p>
          <a:p>
            <a:r>
              <a:rPr lang="en-US" altLang="en-US" sz="2000" dirty="0"/>
              <a:t>Offer a “Fix-it” Statement during a Broken Conversation</a:t>
            </a:r>
          </a:p>
          <a:p>
            <a:r>
              <a:rPr lang="en-US" altLang="en-US" sz="2000" dirty="0"/>
              <a:t>Tackle a Tough Conversation</a:t>
            </a:r>
          </a:p>
        </p:txBody>
      </p:sp>
      <p:sp>
        <p:nvSpPr>
          <p:cNvPr id="4" name="TextBox 3"/>
          <p:cNvSpPr txBox="1"/>
          <p:nvPr/>
        </p:nvSpPr>
        <p:spPr>
          <a:xfrm>
            <a:off x="267629" y="156117"/>
            <a:ext cx="8073483"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Relationship Management Strategies</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8553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00018"/>
            <a:ext cx="4100046" cy="4547573"/>
          </a:xfrm>
          <a:solidFill>
            <a:srgbClr val="981C1E"/>
          </a:solidFill>
        </p:spPr>
        <p:txBody>
          <a:bodyPr lIns="365760" tIns="365760" rIns="365760" bIns="365760">
            <a:normAutofit fontScale="85000" lnSpcReduction="10000"/>
          </a:bodyPr>
          <a:lstStyle/>
          <a:p>
            <a:pPr marL="0" indent="0">
              <a:buNone/>
            </a:pPr>
            <a:r>
              <a:rPr lang="en-US" dirty="0" smtClean="0">
                <a:solidFill>
                  <a:schemeClr val="bg1"/>
                </a:solidFill>
              </a:rPr>
              <a:t>The same </a:t>
            </a:r>
            <a:r>
              <a:rPr lang="en-US" dirty="0">
                <a:solidFill>
                  <a:schemeClr val="bg1"/>
                </a:solidFill>
              </a:rPr>
              <a:t>principles apply whether interacting with </a:t>
            </a:r>
            <a:r>
              <a:rPr lang="en-US" dirty="0" smtClean="0">
                <a:solidFill>
                  <a:schemeClr val="bg1"/>
                </a:solidFill>
              </a:rPr>
              <a:t>clients </a:t>
            </a:r>
            <a:r>
              <a:rPr lang="en-US" dirty="0">
                <a:solidFill>
                  <a:schemeClr val="bg1"/>
                </a:solidFill>
              </a:rPr>
              <a:t>online, in-person, or over the </a:t>
            </a:r>
            <a:r>
              <a:rPr lang="en-US" dirty="0" smtClean="0">
                <a:solidFill>
                  <a:schemeClr val="bg1"/>
                </a:solidFill>
              </a:rPr>
              <a:t>phone. You need to provide psychological safety before your client will trust you. </a:t>
            </a:r>
          </a:p>
          <a:p>
            <a:pPr marL="0" indent="0">
              <a:buNone/>
            </a:pPr>
            <a:endParaRPr lang="en-US" dirty="0">
              <a:solidFill>
                <a:schemeClr val="bg1"/>
              </a:solidFill>
            </a:endParaRPr>
          </a:p>
          <a:p>
            <a:pPr marL="0" indent="0">
              <a:buNone/>
            </a:pPr>
            <a:r>
              <a:rPr lang="en-US" dirty="0" smtClean="0">
                <a:solidFill>
                  <a:schemeClr val="bg1"/>
                </a:solidFill>
              </a:rPr>
              <a:t>What you do is crucial to helping other people achieve health and happiness!</a:t>
            </a:r>
          </a:p>
        </p:txBody>
      </p:sp>
      <p:sp>
        <p:nvSpPr>
          <p:cNvPr id="4" name="Slide Number Placeholder 3"/>
          <p:cNvSpPr>
            <a:spLocks noGrp="1"/>
          </p:cNvSpPr>
          <p:nvPr>
            <p:ph type="sldNum" sz="quarter" idx="12"/>
          </p:nvPr>
        </p:nvSpPr>
        <p:spPr/>
        <p:txBody>
          <a:bodyPr/>
          <a:lstStyle/>
          <a:p>
            <a:fld id="{E2FB73DA-5FDE-45B5-BAA4-C61223CC44F6}" type="slidenum">
              <a:rPr lang="en-US" smtClean="0"/>
              <a:pPr/>
              <a:t>21</a:t>
            </a:fld>
            <a:endParaRPr lang="en-US" dirty="0"/>
          </a:p>
        </p:txBody>
      </p:sp>
      <p:sp>
        <p:nvSpPr>
          <p:cNvPr id="5" name="TextBox 4"/>
          <p:cNvSpPr txBox="1"/>
          <p:nvPr/>
        </p:nvSpPr>
        <p:spPr>
          <a:xfrm>
            <a:off x="267629" y="156117"/>
            <a:ext cx="8073483"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Providing</a:t>
            </a:r>
            <a:r>
              <a:rPr kumimoji="0" lang="en-US" sz="4000" b="1"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Psychological Safety</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0046" y="1800019"/>
            <a:ext cx="8084574" cy="4547573"/>
          </a:xfrm>
          <a:prstGeom prst="rect">
            <a:avLst/>
          </a:prstGeom>
        </p:spPr>
      </p:pic>
    </p:spTree>
    <p:extLst>
      <p:ext uri="{BB962C8B-B14F-4D97-AF65-F5344CB8AC3E}">
        <p14:creationId xmlns:p14="http://schemas.microsoft.com/office/powerpoint/2010/main" val="13855027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2716"/>
            <a:ext cx="10515600" cy="5825613"/>
          </a:xfrm>
        </p:spPr>
        <p:txBody>
          <a:bodyPr>
            <a:normAutofit fontScale="77500" lnSpcReduction="20000"/>
          </a:bodyPr>
          <a:lstStyle/>
          <a:p>
            <a:pPr marL="0" indent="0">
              <a:buNone/>
            </a:pPr>
            <a:r>
              <a:rPr lang="en-US" dirty="0" smtClean="0"/>
              <a:t>You will encounter clients with a history of domestic violence, sexual assault, or other difficult situations. Help your clients understand your meeting is a safe place by opening your discussion with a few items: </a:t>
            </a:r>
          </a:p>
          <a:p>
            <a:r>
              <a:rPr lang="en-US" b="1" dirty="0" smtClean="0"/>
              <a:t>Confidentiality</a:t>
            </a:r>
            <a:r>
              <a:rPr lang="en-US" dirty="0" smtClean="0"/>
              <a:t> – you are bound by the Privacy Act and VA restrictions to not disclose their info to anyone, except to other authorized entities who need to be involved in their benefit questions. </a:t>
            </a:r>
            <a:r>
              <a:rPr lang="en-US" i="1" dirty="0" smtClean="0"/>
              <a:t>Note: NEVER discuss a specific client’s issues with anyone else!</a:t>
            </a:r>
            <a:endParaRPr lang="en-US" i="1" dirty="0"/>
          </a:p>
          <a:p>
            <a:r>
              <a:rPr lang="en-US" b="1" dirty="0"/>
              <a:t>Medical </a:t>
            </a:r>
            <a:r>
              <a:rPr lang="en-US" b="1" dirty="0" smtClean="0"/>
              <a:t>Terminology </a:t>
            </a:r>
            <a:r>
              <a:rPr lang="en-US" dirty="0"/>
              <a:t>– you have medical terminology training, and will use formal health terminology instead of </a:t>
            </a:r>
            <a:r>
              <a:rPr lang="en-US" dirty="0" smtClean="0"/>
              <a:t>slang.</a:t>
            </a:r>
          </a:p>
          <a:p>
            <a:r>
              <a:rPr lang="en-US" b="1" dirty="0" smtClean="0"/>
              <a:t>Difficult Questions </a:t>
            </a:r>
            <a:r>
              <a:rPr lang="en-US" dirty="0" smtClean="0"/>
              <a:t>– you might need to ask tough questions as you identify their needs. Let them know you will only ask what’s necessary!</a:t>
            </a:r>
            <a:endParaRPr lang="en-US" dirty="0"/>
          </a:p>
          <a:p>
            <a:r>
              <a:rPr lang="en-US" b="1" dirty="0" smtClean="0"/>
              <a:t>Sensitivity to Difficult Topics </a:t>
            </a:r>
            <a:r>
              <a:rPr lang="en-US" dirty="0" smtClean="0"/>
              <a:t>– you will not mock or make light of their challenges or questions. What seems minor to you might not be minor to them!</a:t>
            </a:r>
            <a:r>
              <a:rPr lang="en-US" dirty="0"/>
              <a:t> </a:t>
            </a:r>
            <a:r>
              <a:rPr lang="en-US" dirty="0" smtClean="0"/>
              <a:t>You will maintain your composure and professionalism, no matter what they tell you. </a:t>
            </a:r>
            <a:r>
              <a:rPr lang="en-US" i="1" dirty="0" smtClean="0"/>
              <a:t>Note</a:t>
            </a:r>
            <a:r>
              <a:rPr lang="en-US" i="1" dirty="0"/>
              <a:t>: please become familiar with sexually transmitted infections and terminology, as these might be embarrassing for your clients </a:t>
            </a:r>
            <a:r>
              <a:rPr lang="en-US" i="1" dirty="0" smtClean="0"/>
              <a:t>to fully disclose.</a:t>
            </a:r>
          </a:p>
          <a:p>
            <a:r>
              <a:rPr lang="en-US" b="1" dirty="0" smtClean="0"/>
              <a:t>Discrimination</a:t>
            </a:r>
            <a:r>
              <a:rPr lang="en-US" i="1" dirty="0" smtClean="0"/>
              <a:t> - </a:t>
            </a:r>
            <a:r>
              <a:rPr lang="en-US" dirty="0"/>
              <a:t>as a VFW service officer, you may have to work with people who do not necessarily share your beliefs or views, however, professionally accredited representatives of the VFW assist all veterans and their families and do not discriminate or refuse services based on racial, religious, age-related, sexual or ethnic background. </a:t>
            </a:r>
            <a:endParaRPr lang="en-US" i="1" dirty="0"/>
          </a:p>
          <a:p>
            <a:endParaRPr lang="en-US" dirty="0" smtClean="0"/>
          </a:p>
        </p:txBody>
      </p:sp>
      <p:sp>
        <p:nvSpPr>
          <p:cNvPr id="4" name="Slide Number Placeholder 3"/>
          <p:cNvSpPr>
            <a:spLocks noGrp="1"/>
          </p:cNvSpPr>
          <p:nvPr>
            <p:ph type="sldNum" sz="quarter" idx="12"/>
          </p:nvPr>
        </p:nvSpPr>
        <p:spPr/>
        <p:txBody>
          <a:bodyPr/>
          <a:lstStyle/>
          <a:p>
            <a:fld id="{E2FB73DA-5FDE-45B5-BAA4-C61223CC44F6}" type="slidenum">
              <a:rPr lang="en-US" smtClean="0"/>
              <a:pPr/>
              <a:t>22</a:t>
            </a:fld>
            <a:endParaRPr lang="en-US" dirty="0"/>
          </a:p>
        </p:txBody>
      </p:sp>
      <p:sp>
        <p:nvSpPr>
          <p:cNvPr id="5" name="TextBox 4"/>
          <p:cNvSpPr txBox="1"/>
          <p:nvPr/>
        </p:nvSpPr>
        <p:spPr>
          <a:xfrm>
            <a:off x="267629" y="156117"/>
            <a:ext cx="8073483"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Providing</a:t>
            </a:r>
            <a:r>
              <a:rPr kumimoji="0" lang="en-US" sz="4000" b="1"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Psychological Safety</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04695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5754329" cy="4351338"/>
          </a:xfrm>
        </p:spPr>
        <p:txBody>
          <a:bodyPr>
            <a:normAutofit lnSpcReduction="10000"/>
          </a:bodyPr>
          <a:lstStyle/>
          <a:p>
            <a:pPr marL="514350" indent="-514350">
              <a:buFont typeface="+mj-lt"/>
              <a:buAutoNum type="arabicPeriod"/>
            </a:pPr>
            <a:r>
              <a:rPr lang="en-US" dirty="0"/>
              <a:t>Boundaries</a:t>
            </a:r>
          </a:p>
          <a:p>
            <a:pPr marL="514350" indent="-514350">
              <a:buFont typeface="+mj-lt"/>
              <a:buAutoNum type="arabicPeriod"/>
            </a:pPr>
            <a:r>
              <a:rPr lang="en-US" dirty="0"/>
              <a:t>Objectives</a:t>
            </a:r>
          </a:p>
          <a:p>
            <a:pPr marL="514350" indent="-514350">
              <a:buFont typeface="+mj-lt"/>
              <a:buAutoNum type="arabicPeriod"/>
            </a:pPr>
            <a:r>
              <a:rPr lang="en-US" dirty="0"/>
              <a:t>The kind of information sought</a:t>
            </a:r>
          </a:p>
          <a:p>
            <a:pPr marL="514350" indent="-514350">
              <a:buFont typeface="+mj-lt"/>
              <a:buAutoNum type="arabicPeriod"/>
            </a:pPr>
            <a:r>
              <a:rPr lang="en-US" dirty="0"/>
              <a:t>Your role </a:t>
            </a:r>
          </a:p>
          <a:p>
            <a:pPr marL="514350" indent="-514350">
              <a:buFont typeface="+mj-lt"/>
              <a:buAutoNum type="arabicPeriod"/>
            </a:pPr>
            <a:r>
              <a:rPr lang="en-US" dirty="0"/>
              <a:t>Product</a:t>
            </a:r>
          </a:p>
          <a:p>
            <a:pPr marL="514350" indent="-514350">
              <a:buFont typeface="+mj-lt"/>
              <a:buAutoNum type="arabicPeriod"/>
            </a:pPr>
            <a:r>
              <a:rPr lang="en-US" dirty="0"/>
              <a:t>Client support</a:t>
            </a:r>
          </a:p>
          <a:p>
            <a:pPr marL="514350" indent="-514350">
              <a:buFont typeface="+mj-lt"/>
              <a:buAutoNum type="arabicPeriod"/>
            </a:pPr>
            <a:r>
              <a:rPr lang="en-US" dirty="0"/>
              <a:t>Time </a:t>
            </a:r>
          </a:p>
          <a:p>
            <a:pPr marL="514350" indent="-514350">
              <a:buFont typeface="+mj-lt"/>
              <a:buAutoNum type="arabicPeriod"/>
            </a:pPr>
            <a:r>
              <a:rPr lang="en-US" dirty="0"/>
              <a:t>Confidentiality</a:t>
            </a:r>
          </a:p>
          <a:p>
            <a:pPr marL="514350" indent="-514350">
              <a:buFont typeface="+mj-lt"/>
              <a:buAutoNum type="arabicPeriod"/>
            </a:pPr>
            <a:r>
              <a:rPr lang="en-US" dirty="0"/>
              <a:t>Feedback</a:t>
            </a:r>
          </a:p>
        </p:txBody>
      </p:sp>
      <p:sp>
        <p:nvSpPr>
          <p:cNvPr id="3" name="Slide Number Placeholder 2"/>
          <p:cNvSpPr>
            <a:spLocks noGrp="1"/>
          </p:cNvSpPr>
          <p:nvPr>
            <p:ph type="sldNum" sz="quarter" idx="12"/>
          </p:nvPr>
        </p:nvSpPr>
        <p:spPr/>
        <p:txBody>
          <a:bodyPr/>
          <a:lstStyle/>
          <a:p>
            <a:fld id="{E2FB73DA-5FDE-45B5-BAA4-C61223CC44F6}" type="slidenum">
              <a:rPr lang="en-US" smtClean="0"/>
              <a:pPr/>
              <a:t>23</a:t>
            </a:fld>
            <a:endParaRPr lang="en-US" dirty="0"/>
          </a:p>
        </p:txBody>
      </p:sp>
      <p:sp>
        <p:nvSpPr>
          <p:cNvPr id="5" name="TextBox 4"/>
          <p:cNvSpPr txBox="1"/>
          <p:nvPr/>
        </p:nvSpPr>
        <p:spPr>
          <a:xfrm>
            <a:off x="267629" y="156117"/>
            <a:ext cx="8774771"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Client Contract and Boundaries</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8387"/>
          <a:stretch/>
        </p:blipFill>
        <p:spPr>
          <a:xfrm>
            <a:off x="7620431" y="1260988"/>
            <a:ext cx="4571569" cy="5597012"/>
          </a:xfrm>
          <a:prstGeom prst="rect">
            <a:avLst/>
          </a:prstGeom>
        </p:spPr>
      </p:pic>
    </p:spTree>
    <p:extLst>
      <p:ext uri="{BB962C8B-B14F-4D97-AF65-F5344CB8AC3E}">
        <p14:creationId xmlns:p14="http://schemas.microsoft.com/office/powerpoint/2010/main" val="28173303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99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idx="4294967295"/>
          </p:nvPr>
        </p:nvSpPr>
        <p:spPr>
          <a:xfrm>
            <a:off x="4018935" y="2077918"/>
            <a:ext cx="4687530" cy="2702164"/>
          </a:xfrm>
        </p:spPr>
        <p:txBody>
          <a:bodyPr>
            <a:normAutofit/>
          </a:bodyPr>
          <a:lstStyle/>
          <a:p>
            <a:r>
              <a:rPr lang="en-US" b="0" dirty="0" smtClean="0">
                <a:solidFill>
                  <a:schemeClr val="bg1"/>
                </a:solidFill>
                <a:latin typeface="Arial" panose="020B0604020202020204" pitchFamily="34" charset="0"/>
                <a:cs typeface="Arial" panose="020B0604020202020204" pitchFamily="34" charset="0"/>
              </a:rPr>
              <a:t>Do you have questions about preparing for client meetings?</a:t>
            </a:r>
            <a:endParaRPr lang="en-US" b="0" dirty="0">
              <a:solidFill>
                <a:schemeClr val="bg1"/>
              </a:solidFill>
              <a:latin typeface="Arial" panose="020B0604020202020204" pitchFamily="34" charset="0"/>
              <a:cs typeface="Arial" panose="020B0604020202020204" pitchFamily="34" charset="0"/>
            </a:endParaRPr>
          </a:p>
        </p:txBody>
      </p:sp>
      <p:sp>
        <p:nvSpPr>
          <p:cNvPr id="5" name="Oval 4"/>
          <p:cNvSpPr/>
          <p:nvPr/>
        </p:nvSpPr>
        <p:spPr>
          <a:xfrm>
            <a:off x="3309815" y="713154"/>
            <a:ext cx="5572369" cy="543169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133969" y="531446"/>
            <a:ext cx="5947508" cy="57912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29925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1707" y="0"/>
            <a:ext cx="412217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p:cNvPicPr>
            <a:picLocks noGrp="1" noChangeAspect="1"/>
          </p:cNvPicPr>
          <p:nvPr>
            <p:ph type="pic" sz="quarter" idx="4294967295"/>
          </p:nvPr>
        </p:nvPicPr>
        <p:blipFill rotWithShape="1">
          <a:blip r:embed="rId2" cstate="print">
            <a:extLst>
              <a:ext uri="{28A0092B-C50C-407E-A947-70E740481C1C}">
                <a14:useLocalDpi xmlns:a14="http://schemas.microsoft.com/office/drawing/2010/main" val="0"/>
              </a:ext>
            </a:extLst>
          </a:blip>
          <a:srcRect l="14398" r="14398" b="14953"/>
          <a:stretch/>
        </p:blipFill>
        <p:spPr>
          <a:xfrm>
            <a:off x="2177459" y="2485947"/>
            <a:ext cx="4713725" cy="3752622"/>
          </a:xfrm>
          <a:prstGeom prst="round1Rect">
            <a:avLst>
              <a:gd name="adj" fmla="val 13157"/>
            </a:avLst>
          </a:prstGeom>
        </p:spPr>
      </p:pic>
      <p:sp>
        <p:nvSpPr>
          <p:cNvPr id="3" name="Title 2"/>
          <p:cNvSpPr>
            <a:spLocks noGrp="1"/>
          </p:cNvSpPr>
          <p:nvPr>
            <p:ph type="title" idx="4294967295"/>
          </p:nvPr>
        </p:nvSpPr>
        <p:spPr>
          <a:xfrm>
            <a:off x="7556936" y="5447020"/>
            <a:ext cx="3640138" cy="1258887"/>
          </a:xfrm>
        </p:spPr>
        <p:txBody>
          <a:bodyPr>
            <a:normAutofit fontScale="90000"/>
          </a:bodyPr>
          <a:lstStyle/>
          <a:p>
            <a:r>
              <a:rPr lang="en-US" dirty="0" smtClean="0">
                <a:latin typeface="Arial" panose="020B0604020202020204" pitchFamily="34" charset="0"/>
                <a:cs typeface="Arial" panose="020B0604020202020204" pitchFamily="34" charset="0"/>
              </a:rPr>
              <a:t>Listening Skills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362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99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idx="4294967295"/>
          </p:nvPr>
        </p:nvSpPr>
        <p:spPr>
          <a:xfrm>
            <a:off x="4358148" y="2040593"/>
            <a:ext cx="3809868" cy="2702164"/>
          </a:xfrm>
        </p:spPr>
        <p:txBody>
          <a:bodyPr>
            <a:noAutofit/>
          </a:bodyPr>
          <a:lstStyle/>
          <a:p>
            <a:r>
              <a:rPr lang="en-US" b="0" dirty="0" smtClean="0">
                <a:solidFill>
                  <a:schemeClr val="bg1"/>
                </a:solidFill>
                <a:latin typeface="Arial" panose="020B0604020202020204" pitchFamily="34" charset="0"/>
                <a:cs typeface="Arial" panose="020B0604020202020204" pitchFamily="34" charset="0"/>
              </a:rPr>
              <a:t>What do you think makes people good listeners?</a:t>
            </a:r>
            <a:endParaRPr lang="en-US" b="0" dirty="0">
              <a:solidFill>
                <a:schemeClr val="bg1"/>
              </a:solidFill>
              <a:latin typeface="Arial" panose="020B0604020202020204" pitchFamily="34" charset="0"/>
              <a:cs typeface="Arial" panose="020B0604020202020204" pitchFamily="34" charset="0"/>
            </a:endParaRPr>
          </a:p>
        </p:txBody>
      </p:sp>
      <p:sp>
        <p:nvSpPr>
          <p:cNvPr id="5" name="Oval 4"/>
          <p:cNvSpPr/>
          <p:nvPr/>
        </p:nvSpPr>
        <p:spPr>
          <a:xfrm>
            <a:off x="3309815" y="713154"/>
            <a:ext cx="5572369" cy="543169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133969" y="531446"/>
            <a:ext cx="5947508" cy="57912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4568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2800" dirty="0"/>
              <a:t>Good listening is much more than being silent while the other person talks!</a:t>
            </a:r>
          </a:p>
          <a:p>
            <a:pPr marL="687387" lvl="2" indent="0">
              <a:buNone/>
            </a:pPr>
            <a:r>
              <a:rPr lang="en-US" dirty="0" smtClean="0"/>
              <a:t>Periodically ask questions that promote discovery and insight</a:t>
            </a:r>
          </a:p>
          <a:p>
            <a:pPr marL="687387" lvl="2" indent="0">
              <a:buNone/>
            </a:pPr>
            <a:r>
              <a:rPr lang="en-US" dirty="0" smtClean="0"/>
              <a:t>Challenge old assumptions but do it in a positive way</a:t>
            </a:r>
          </a:p>
          <a:p>
            <a:pPr marL="687387" lvl="2" indent="0">
              <a:buNone/>
            </a:pPr>
            <a:r>
              <a:rPr lang="en-US" dirty="0" smtClean="0"/>
              <a:t>Ask for additional information</a:t>
            </a:r>
          </a:p>
          <a:p>
            <a:pPr marL="687387" lvl="2" indent="0">
              <a:buNone/>
            </a:pPr>
            <a:r>
              <a:rPr lang="en-US" dirty="0" smtClean="0"/>
              <a:t>It’s a two-way dialogue</a:t>
            </a:r>
          </a:p>
          <a:p>
            <a:pPr marL="230187" lvl="1" indent="0">
              <a:buNone/>
            </a:pPr>
            <a:endParaRPr lang="en-US" sz="2000" dirty="0"/>
          </a:p>
          <a:p>
            <a:pPr marL="230187" lvl="1" indent="0">
              <a:buNone/>
            </a:pPr>
            <a:endParaRPr lang="en-US" sz="2000" dirty="0"/>
          </a:p>
          <a:p>
            <a:pPr marL="230187" lvl="1" indent="0">
              <a:buNone/>
            </a:pPr>
            <a:endParaRPr lang="en-US" sz="2000" dirty="0"/>
          </a:p>
          <a:p>
            <a:pPr marL="230187" lvl="1" indent="0" algn="ctr">
              <a:buNone/>
            </a:pPr>
            <a:r>
              <a:rPr lang="en-US" sz="3600" i="1" dirty="0"/>
              <a:t>The best conversations are active!</a:t>
            </a:r>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TextBox 4"/>
          <p:cNvSpPr txBox="1"/>
          <p:nvPr/>
        </p:nvSpPr>
        <p:spPr>
          <a:xfrm>
            <a:off x="267629" y="156117"/>
            <a:ext cx="8680985"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What Good Listeners Do </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93369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smtClean="0"/>
              <a:t>Confidential/For Agent Use Only</a:t>
            </a:r>
            <a:endParaRPr lang="en-US" dirty="0"/>
          </a:p>
        </p:txBody>
      </p:sp>
      <p:sp>
        <p:nvSpPr>
          <p:cNvPr id="4" name="Text Placeholder 3"/>
          <p:cNvSpPr>
            <a:spLocks noGrp="1"/>
          </p:cNvSpPr>
          <p:nvPr>
            <p:ph type="body" sz="quarter" idx="10"/>
          </p:nvPr>
        </p:nvSpPr>
        <p:spPr>
          <a:xfrm>
            <a:off x="1976438" y="1528087"/>
            <a:ext cx="8304384" cy="4753938"/>
          </a:xfrm>
        </p:spPr>
        <p:txBody>
          <a:bodyPr>
            <a:noAutofit/>
          </a:bodyPr>
          <a:lstStyle/>
          <a:p>
            <a:r>
              <a:rPr lang="en-US" sz="2000" b="1" dirty="0">
                <a:latin typeface="Arial" panose="020B0604020202020204" pitchFamily="34" charset="0"/>
                <a:cs typeface="Arial" panose="020B0604020202020204" pitchFamily="34" charset="0"/>
              </a:rPr>
              <a:t>Body language </a:t>
            </a:r>
            <a:r>
              <a:rPr lang="en-US" sz="2000" dirty="0">
                <a:latin typeface="Arial" panose="020B0604020202020204" pitchFamily="34" charset="0"/>
                <a:cs typeface="Arial" panose="020B0604020202020204" pitchFamily="34" charset="0"/>
              </a:rPr>
              <a:t>– look the person in the eye, and position your body toward them while they talk. Have an open stance (i.e. no crossed arms or frowning).</a:t>
            </a:r>
          </a:p>
          <a:p>
            <a:pPr>
              <a:defRPr/>
            </a:pPr>
            <a:r>
              <a:rPr lang="en-US" sz="2000" b="1" dirty="0">
                <a:latin typeface="Arial" panose="020B0604020202020204" pitchFamily="34" charset="0"/>
                <a:cs typeface="Arial" panose="020B0604020202020204" pitchFamily="34" charset="0"/>
              </a:rPr>
              <a:t>Reduce distance between you and the speaker </a:t>
            </a:r>
            <a:r>
              <a:rPr lang="en-US" sz="2000" dirty="0">
                <a:latin typeface="Arial" panose="020B0604020202020204" pitchFamily="34" charset="0"/>
                <a:cs typeface="Arial" panose="020B0604020202020204" pitchFamily="34" charset="0"/>
              </a:rPr>
              <a:t>– Don’t sit awkwardly close, but close enough to converse in a natural way.</a:t>
            </a:r>
          </a:p>
          <a:p>
            <a:pPr>
              <a:defRPr/>
            </a:pPr>
            <a:r>
              <a:rPr lang="en-US" sz="2000" b="1" dirty="0">
                <a:latin typeface="Arial" panose="020B0604020202020204" pitchFamily="34" charset="0"/>
                <a:cs typeface="Arial" panose="020B0604020202020204" pitchFamily="34" charset="0"/>
              </a:rPr>
              <a:t>Ask clarifying questions </a:t>
            </a:r>
            <a:r>
              <a:rPr lang="en-US" sz="2000" dirty="0">
                <a:latin typeface="Arial" panose="020B0604020202020204" pitchFamily="34" charset="0"/>
                <a:cs typeface="Arial" panose="020B0604020202020204" pitchFamily="34" charset="0"/>
              </a:rPr>
              <a:t>– if you don’t understand something, ask the speaker what they mean!</a:t>
            </a:r>
          </a:p>
          <a:p>
            <a:pPr>
              <a:defRPr/>
            </a:pPr>
            <a:r>
              <a:rPr lang="en-US" sz="2000" b="1" dirty="0">
                <a:latin typeface="Arial" panose="020B0604020202020204" pitchFamily="34" charset="0"/>
                <a:cs typeface="Arial" panose="020B0604020202020204" pitchFamily="34" charset="0"/>
              </a:rPr>
              <a:t>Eliminate Distractions </a:t>
            </a:r>
            <a:r>
              <a:rPr lang="en-US" sz="2000" dirty="0">
                <a:latin typeface="Arial" panose="020B0604020202020204" pitchFamily="34" charset="0"/>
                <a:cs typeface="Arial" panose="020B0604020202020204" pitchFamily="34" charset="0"/>
              </a:rPr>
              <a:t>– If your cell phone keeps dinging or vibrating, it will automatically distract both you and the speaker. Just put it away! Similarly, turn off other media like televisions and background music if appropriate. </a:t>
            </a:r>
          </a:p>
          <a:p>
            <a:pPr>
              <a:defRPr/>
            </a:pPr>
            <a:r>
              <a:rPr lang="en-US" sz="2000" b="1" dirty="0">
                <a:latin typeface="Arial" panose="020B0604020202020204" pitchFamily="34" charset="0"/>
                <a:cs typeface="Arial" panose="020B0604020202020204" pitchFamily="34" charset="0"/>
              </a:rPr>
              <a:t>Focus on the Speaker </a:t>
            </a:r>
            <a:r>
              <a:rPr lang="en-US" sz="2000" dirty="0">
                <a:latin typeface="Arial" panose="020B0604020202020204" pitchFamily="34" charset="0"/>
                <a:cs typeface="Arial" panose="020B0604020202020204" pitchFamily="34" charset="0"/>
              </a:rPr>
              <a:t>– Let distracting thoughts go. Stop worrying about how you are going to respond and instead pay attention to the speaker.</a:t>
            </a:r>
          </a:p>
        </p:txBody>
      </p:sp>
      <p:sp>
        <p:nvSpPr>
          <p:cNvPr id="6" name="TextBox 5"/>
          <p:cNvSpPr txBox="1"/>
          <p:nvPr/>
        </p:nvSpPr>
        <p:spPr>
          <a:xfrm>
            <a:off x="267629" y="156117"/>
            <a:ext cx="8680985"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Active Listening Strategies</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1604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2800" dirty="0"/>
              <a:t>Good listening includes interactions that build a person’s self-esteem!</a:t>
            </a:r>
          </a:p>
          <a:p>
            <a:pPr>
              <a:buFont typeface="Wingdings" panose="05000000000000000000" pitchFamily="2" charset="2"/>
              <a:buChar char="ü"/>
            </a:pPr>
            <a:r>
              <a:rPr lang="en-US" sz="2800" dirty="0"/>
              <a:t>Make the conversation a positive experience for the other party</a:t>
            </a:r>
          </a:p>
          <a:p>
            <a:pPr>
              <a:buFont typeface="Wingdings" panose="05000000000000000000" pitchFamily="2" charset="2"/>
              <a:buChar char="ü"/>
            </a:pPr>
            <a:r>
              <a:rPr lang="en-US" sz="2800" dirty="0"/>
              <a:t>Make the other person feel supported and convey confidence in them</a:t>
            </a:r>
          </a:p>
          <a:p>
            <a:pPr>
              <a:buFont typeface="Wingdings" panose="05000000000000000000" pitchFamily="2" charset="2"/>
              <a:buChar char="ü"/>
            </a:pPr>
            <a:r>
              <a:rPr lang="en-US" sz="2800" dirty="0"/>
              <a:t>Create a safe environment in which you can discuss issues and differences</a:t>
            </a:r>
          </a:p>
          <a:p>
            <a:pPr marL="230187" lvl="1" indent="0">
              <a:buNone/>
            </a:pPr>
            <a:endParaRPr lang="en-US" dirty="0"/>
          </a:p>
          <a:p>
            <a:pPr marL="230187" lvl="1" indent="0" algn="ctr">
              <a:buNone/>
            </a:pPr>
            <a:r>
              <a:rPr lang="en-US" sz="3600" i="1" dirty="0"/>
              <a:t>The best conversations are supportive!</a:t>
            </a:r>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TextBox 4"/>
          <p:cNvSpPr txBox="1"/>
          <p:nvPr/>
        </p:nvSpPr>
        <p:spPr>
          <a:xfrm>
            <a:off x="267629" y="156117"/>
            <a:ext cx="8680985"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What Good Listeners Do </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4756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2800" dirty="0" smtClean="0"/>
              <a:t>Before we get started, let’s perform a functions check to ensure everyone can participate and follow along.</a:t>
            </a:r>
          </a:p>
          <a:p>
            <a:r>
              <a:rPr lang="en-US" sz="2800" dirty="0"/>
              <a:t>E</a:t>
            </a:r>
            <a:r>
              <a:rPr lang="en-US" sz="2800" dirty="0" smtClean="0"/>
              <a:t>nsure </a:t>
            </a:r>
            <a:r>
              <a:rPr lang="en-US" sz="2800" dirty="0"/>
              <a:t>that you’re in a quiet space in your home or </a:t>
            </a:r>
            <a:r>
              <a:rPr lang="en-US" sz="2800" dirty="0" smtClean="0"/>
              <a:t>office</a:t>
            </a:r>
          </a:p>
          <a:p>
            <a:r>
              <a:rPr lang="en-US" sz="2800" dirty="0" smtClean="0"/>
              <a:t>Ensure that your computer is charged and/or plugged in.</a:t>
            </a:r>
            <a:endParaRPr lang="en-US" sz="2800" dirty="0"/>
          </a:p>
          <a:p>
            <a:r>
              <a:rPr lang="en-US" sz="2800" dirty="0" smtClean="0"/>
              <a:t>Next, please keep your microphone on mute unless you are speaking. To mute or unmute your microphone, click on the microphone icon in the lower, left corner of the screen. Click on the icon to mute or unmute </a:t>
            </a:r>
          </a:p>
          <a:p>
            <a:endParaRPr lang="en-US" sz="1100" dirty="0" smtClean="0"/>
          </a:p>
          <a:p>
            <a:endParaRPr lang="en-US" sz="1200" dirty="0" smtClean="0"/>
          </a:p>
          <a:p>
            <a:r>
              <a:rPr lang="en-US" sz="2800" dirty="0" smtClean="0"/>
              <a:t>You can start or stop your video at any time by clicking on the video icon in the lower, left corner of the screen. Click on the icon to start or stop.</a:t>
            </a: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2124A5-1B9B-4B07-834C-F8730363EEE2}" type="slidenum">
              <a:rPr kumimoji="0" lang="en-US" alt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20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267629" y="156117"/>
            <a:ext cx="8073483"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Functions Check</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1245" y="4356589"/>
            <a:ext cx="1068117" cy="62674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8919" y="6154069"/>
            <a:ext cx="1112771" cy="578713"/>
          </a:xfrm>
          <a:prstGeom prst="rect">
            <a:avLst/>
          </a:prstGeom>
        </p:spPr>
      </p:pic>
      <p:sp>
        <p:nvSpPr>
          <p:cNvPr id="2" name="Rectangle 1"/>
          <p:cNvSpPr/>
          <p:nvPr/>
        </p:nvSpPr>
        <p:spPr>
          <a:xfrm>
            <a:off x="1938919" y="4361617"/>
            <a:ext cx="1068117" cy="6139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1938919" y="6142763"/>
            <a:ext cx="1112771" cy="5787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0957" y="277403"/>
            <a:ext cx="1387011" cy="780194"/>
          </a:xfrm>
          <a:prstGeom prst="rect">
            <a:avLst/>
          </a:prstGeom>
        </p:spPr>
      </p:pic>
    </p:spTree>
    <p:extLst>
      <p:ext uri="{BB962C8B-B14F-4D97-AF65-F5344CB8AC3E}">
        <p14:creationId xmlns:p14="http://schemas.microsoft.com/office/powerpoint/2010/main" val="19768640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2800" dirty="0"/>
              <a:t>Good listening is seen as a cooperative conversation!</a:t>
            </a:r>
          </a:p>
          <a:p>
            <a:pPr>
              <a:buFont typeface="Wingdings" panose="05000000000000000000" pitchFamily="2" charset="2"/>
              <a:buChar char="ü"/>
            </a:pPr>
            <a:r>
              <a:rPr lang="en-US" sz="2800" dirty="0"/>
              <a:t>Feedback flows smoothly in both directions with neither party becoming defensive about comments the other made</a:t>
            </a:r>
          </a:p>
          <a:p>
            <a:pPr>
              <a:buFont typeface="Wingdings" panose="05000000000000000000" pitchFamily="2" charset="2"/>
              <a:buChar char="ü"/>
            </a:pPr>
            <a:r>
              <a:rPr lang="en-US" sz="2800" dirty="0"/>
              <a:t>In contrast, poor listeners are competitive – listening only to identify errors in reasoning/logic, using your silence to prepare their next response</a:t>
            </a:r>
          </a:p>
          <a:p>
            <a:pPr>
              <a:buFont typeface="Wingdings" panose="05000000000000000000" pitchFamily="2" charset="2"/>
              <a:buChar char="ü"/>
            </a:pPr>
            <a:r>
              <a:rPr lang="en-US" sz="2800" dirty="0"/>
              <a:t>You can challenge assumptions and disagree, but the person being listened to should feel you’re trying to help and not win an argument</a:t>
            </a:r>
          </a:p>
          <a:p>
            <a:pPr marL="230187" lvl="1" indent="0">
              <a:buNone/>
            </a:pPr>
            <a:endParaRPr lang="en-US" dirty="0"/>
          </a:p>
          <a:p>
            <a:pPr marL="230187" lvl="1" indent="0">
              <a:buNone/>
            </a:pPr>
            <a:endParaRPr lang="en-US" dirty="0" smtClean="0"/>
          </a:p>
          <a:p>
            <a:pPr marL="230187" lvl="1" indent="0" algn="ctr">
              <a:buNone/>
            </a:pPr>
            <a:r>
              <a:rPr lang="en-US" sz="3600" i="1" dirty="0" smtClean="0"/>
              <a:t>The best conversations are collaborative!</a:t>
            </a:r>
            <a:endParaRPr lang="en-US" sz="3600" i="1"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TextBox 4"/>
          <p:cNvSpPr txBox="1"/>
          <p:nvPr/>
        </p:nvSpPr>
        <p:spPr>
          <a:xfrm>
            <a:off x="267629" y="156117"/>
            <a:ext cx="8680985"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What Good Listeners Do </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70832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2800" dirty="0"/>
              <a:t>Good listeners tend to make suggestions!</a:t>
            </a:r>
          </a:p>
          <a:p>
            <a:pPr>
              <a:buFont typeface="Wingdings" panose="05000000000000000000" pitchFamily="2" charset="2"/>
              <a:buChar char="ü"/>
            </a:pPr>
            <a:r>
              <a:rPr lang="en-US" sz="2800" dirty="0"/>
              <a:t>Include some feedback that others will accept and that opens up new paths to consider</a:t>
            </a:r>
          </a:p>
          <a:p>
            <a:pPr>
              <a:buFont typeface="Wingdings" panose="05000000000000000000" pitchFamily="2" charset="2"/>
              <a:buChar char="ü"/>
            </a:pPr>
            <a:r>
              <a:rPr lang="en-US" sz="2800" dirty="0"/>
              <a:t>Don’t just jump to solving the problem – bounce ideas off the other person</a:t>
            </a:r>
          </a:p>
          <a:p>
            <a:pPr>
              <a:buFont typeface="Wingdings" panose="05000000000000000000" pitchFamily="2" charset="2"/>
              <a:buChar char="ü"/>
            </a:pPr>
            <a:r>
              <a:rPr lang="en-US" sz="2800" dirty="0"/>
              <a:t>Amplify, energize, and clarify the other person’s thoughts</a:t>
            </a:r>
            <a:endParaRPr lang="en-US" dirty="0"/>
          </a:p>
          <a:p>
            <a:pPr marL="230187" lvl="1" indent="0">
              <a:buNone/>
            </a:pPr>
            <a:endParaRPr lang="en-US" dirty="0" smtClean="0"/>
          </a:p>
          <a:p>
            <a:pPr marL="230187" lvl="1" indent="0" algn="ctr">
              <a:buNone/>
            </a:pPr>
            <a:r>
              <a:rPr lang="en-US" sz="3600" i="1" dirty="0"/>
              <a:t>The best conversations are clarifying!</a:t>
            </a:r>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TextBox 4"/>
          <p:cNvSpPr txBox="1"/>
          <p:nvPr/>
        </p:nvSpPr>
        <p:spPr>
          <a:xfrm>
            <a:off x="267629" y="156117"/>
            <a:ext cx="8680985"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What Good Listeners Do </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19168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a:off x="-408534" y="-1897956"/>
            <a:ext cx="13009069" cy="8755956"/>
          </a:xfrm>
          <a:prstGeom prst="triangle">
            <a:avLst>
              <a:gd name="adj" fmla="val 49580"/>
            </a:avLst>
          </a:prstGeom>
          <a:solidFill>
            <a:srgbClr val="981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54911" y="537632"/>
            <a:ext cx="3956738" cy="1543846"/>
          </a:xfrm>
        </p:spPr>
        <p:txBody>
          <a:bodyPr anchor="ctr">
            <a:noAutofit/>
          </a:bodyPr>
          <a:lstStyle/>
          <a:p>
            <a:r>
              <a:rPr lang="en-US" sz="2800" dirty="0" smtClean="0">
                <a:solidFill>
                  <a:schemeClr val="bg1"/>
                </a:solidFill>
                <a:latin typeface="Arial" panose="020B0604020202020204" pitchFamily="34" charset="0"/>
                <a:cs typeface="Arial" panose="020B0604020202020204" pitchFamily="34" charset="0"/>
              </a:rPr>
              <a:t>What level of listening are you aiming for?</a:t>
            </a:r>
            <a:endParaRPr lang="en-US" sz="2800" dirty="0">
              <a:solidFill>
                <a:schemeClr val="bg1"/>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0"/>
          </p:nvPr>
        </p:nvSpPr>
        <p:spPr>
          <a:xfrm>
            <a:off x="3222171" y="2269066"/>
            <a:ext cx="5747657" cy="4401346"/>
          </a:xfrm>
        </p:spPr>
        <p:txBody>
          <a:bodyPr anchor="ctr">
            <a:noAutofit/>
          </a:bodyPr>
          <a:lstStyle/>
          <a:p>
            <a:r>
              <a:rPr lang="en-US" sz="2000" dirty="0">
                <a:solidFill>
                  <a:schemeClr val="bg1"/>
                </a:solidFill>
                <a:latin typeface="Arial" panose="020B0604020202020204" pitchFamily="34" charset="0"/>
                <a:cs typeface="Arial" panose="020B0604020202020204" pitchFamily="34" charset="0"/>
              </a:rPr>
              <a:t>Level 6: Ask clarifying questions to help the other person see the issue in a new light</a:t>
            </a:r>
          </a:p>
          <a:p>
            <a:r>
              <a:rPr lang="en-US" sz="2000" dirty="0">
                <a:solidFill>
                  <a:schemeClr val="bg1"/>
                </a:solidFill>
                <a:latin typeface="Arial" panose="020B0604020202020204" pitchFamily="34" charset="0"/>
                <a:cs typeface="Arial" panose="020B0604020202020204" pitchFamily="34" charset="0"/>
              </a:rPr>
              <a:t>Level 5: Increasingly understand the other person’s emotions / feelings</a:t>
            </a:r>
          </a:p>
          <a:p>
            <a:r>
              <a:rPr lang="en-US" sz="2000" dirty="0">
                <a:solidFill>
                  <a:schemeClr val="bg1"/>
                </a:solidFill>
                <a:latin typeface="Arial" panose="020B0604020202020204" pitchFamily="34" charset="0"/>
                <a:cs typeface="Arial" panose="020B0604020202020204" pitchFamily="34" charset="0"/>
              </a:rPr>
              <a:t>Level 4: Observe non-verbal cues</a:t>
            </a:r>
          </a:p>
          <a:p>
            <a:r>
              <a:rPr lang="en-US" sz="2000" dirty="0">
                <a:solidFill>
                  <a:schemeClr val="bg1"/>
                </a:solidFill>
                <a:latin typeface="Arial" panose="020B0604020202020204" pitchFamily="34" charset="0"/>
                <a:cs typeface="Arial" panose="020B0604020202020204" pitchFamily="34" charset="0"/>
              </a:rPr>
              <a:t>Level 3: Seek to understand the substance of what the other person is saying: capture ideas, ask questions, and restate issues to confirm understanding</a:t>
            </a:r>
          </a:p>
          <a:p>
            <a:r>
              <a:rPr lang="en-US" sz="2000" dirty="0">
                <a:solidFill>
                  <a:schemeClr val="bg1"/>
                </a:solidFill>
                <a:latin typeface="Arial" panose="020B0604020202020204" pitchFamily="34" charset="0"/>
                <a:cs typeface="Arial" panose="020B0604020202020204" pitchFamily="34" charset="0"/>
              </a:rPr>
              <a:t>Level 2: Clear away distractions and focus on the other person</a:t>
            </a:r>
          </a:p>
          <a:p>
            <a:r>
              <a:rPr lang="en-US" sz="2000" dirty="0">
                <a:solidFill>
                  <a:schemeClr val="bg1"/>
                </a:solidFill>
                <a:latin typeface="Arial" panose="020B0604020202020204" pitchFamily="34" charset="0"/>
                <a:cs typeface="Arial" panose="020B0604020202020204" pitchFamily="34" charset="0"/>
              </a:rPr>
              <a:t>Level 1: Create a safe environment where you can discuss difficult, complex, or emotional issues</a:t>
            </a:r>
          </a:p>
        </p:txBody>
      </p:sp>
    </p:spTree>
    <p:extLst>
      <p:ext uri="{BB962C8B-B14F-4D97-AF65-F5344CB8AC3E}">
        <p14:creationId xmlns:p14="http://schemas.microsoft.com/office/powerpoint/2010/main" val="35405791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smtClean="0"/>
              <a:t>Confidential/For Agent Use Only</a:t>
            </a:r>
            <a:endParaRPr lang="en-US" dirty="0"/>
          </a:p>
        </p:txBody>
      </p:sp>
      <p:sp>
        <p:nvSpPr>
          <p:cNvPr id="7" name="Text Placeholder 6"/>
          <p:cNvSpPr>
            <a:spLocks noGrp="1"/>
          </p:cNvSpPr>
          <p:nvPr>
            <p:ph type="body" sz="quarter" idx="10"/>
          </p:nvPr>
        </p:nvSpPr>
        <p:spPr>
          <a:xfrm>
            <a:off x="0" y="0"/>
            <a:ext cx="12192000" cy="6858000"/>
          </a:xfrm>
          <a:solidFill>
            <a:srgbClr val="520E10"/>
          </a:solidFill>
        </p:spPr>
        <p:txBody>
          <a:bodyPr anchor="ctr">
            <a:normAutofit/>
          </a:bodyPr>
          <a:lstStyle/>
          <a:p>
            <a:pPr algn="ctr"/>
            <a:r>
              <a:rPr lang="en-US" sz="6000" dirty="0" smtClean="0">
                <a:solidFill>
                  <a:schemeClr val="bg1"/>
                </a:solidFill>
                <a:latin typeface="Arial" panose="020B0604020202020204" pitchFamily="34" charset="0"/>
                <a:cs typeface="Arial" panose="020B0604020202020204" pitchFamily="34" charset="0"/>
              </a:rPr>
              <a:t>Never </a:t>
            </a:r>
            <a:r>
              <a:rPr lang="en-US" sz="6000" dirty="0">
                <a:solidFill>
                  <a:schemeClr val="bg1"/>
                </a:solidFill>
                <a:latin typeface="Arial" panose="020B0604020202020204" pitchFamily="34" charset="0"/>
                <a:cs typeface="Arial" panose="020B0604020202020204" pitchFamily="34" charset="0"/>
              </a:rPr>
              <a:t>hijack </a:t>
            </a:r>
          </a:p>
          <a:p>
            <a:pPr algn="ctr"/>
            <a:r>
              <a:rPr lang="en-US" sz="6000" dirty="0">
                <a:solidFill>
                  <a:schemeClr val="bg1"/>
                </a:solidFill>
                <a:latin typeface="Arial" panose="020B0604020202020204" pitchFamily="34" charset="0"/>
                <a:cs typeface="Arial" panose="020B0604020202020204" pitchFamily="34" charset="0"/>
              </a:rPr>
              <a:t>the conversation</a:t>
            </a:r>
            <a:r>
              <a:rPr lang="en-US" sz="6000" dirty="0" smtClean="0">
                <a:solidFill>
                  <a:schemeClr val="bg1"/>
                </a:solidFill>
                <a:latin typeface="Arial" panose="020B0604020202020204" pitchFamily="34" charset="0"/>
                <a:cs typeface="Arial" panose="020B0604020202020204" pitchFamily="34" charset="0"/>
              </a:rPr>
              <a:t>!</a:t>
            </a:r>
          </a:p>
          <a:p>
            <a:pPr algn="ctr"/>
            <a:endParaRPr lang="en-US" sz="4000" dirty="0">
              <a:solidFill>
                <a:schemeClr val="bg1"/>
              </a:solidFill>
              <a:latin typeface="Arial" panose="020B0604020202020204" pitchFamily="34" charset="0"/>
              <a:cs typeface="Arial" panose="020B0604020202020204" pitchFamily="34" charset="0"/>
            </a:endParaRPr>
          </a:p>
          <a:p>
            <a:pPr algn="ctr"/>
            <a:r>
              <a:rPr lang="en-US" sz="4800" i="1" dirty="0" smtClean="0">
                <a:solidFill>
                  <a:schemeClr val="bg1"/>
                </a:solidFill>
                <a:latin typeface="Arial" panose="020B0604020202020204" pitchFamily="34" charset="0"/>
                <a:cs typeface="Arial" panose="020B0604020202020204" pitchFamily="34" charset="0"/>
              </a:rPr>
              <a:t>(It’s a balance)</a:t>
            </a:r>
            <a:endParaRPr lang="en-US" sz="48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08789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99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2"/>
          <p:cNvSpPr txBox="1">
            <a:spLocks/>
          </p:cNvSpPr>
          <p:nvPr/>
        </p:nvSpPr>
        <p:spPr>
          <a:xfrm>
            <a:off x="3485536" y="2077918"/>
            <a:ext cx="5220929" cy="270216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b="0" dirty="0" smtClean="0">
                <a:latin typeface="Arial" panose="020B0604020202020204" pitchFamily="34" charset="0"/>
                <a:cs typeface="Arial" panose="020B0604020202020204" pitchFamily="34" charset="0"/>
              </a:rPr>
              <a:t>What can your client’s body language tell you?</a:t>
            </a:r>
            <a:endParaRPr lang="en-US" b="0" dirty="0">
              <a:latin typeface="Arial" panose="020B0604020202020204" pitchFamily="34" charset="0"/>
              <a:cs typeface="Arial" panose="020B0604020202020204" pitchFamily="34" charset="0"/>
            </a:endParaRPr>
          </a:p>
        </p:txBody>
      </p:sp>
      <p:sp>
        <p:nvSpPr>
          <p:cNvPr id="6" name="Oval 5"/>
          <p:cNvSpPr/>
          <p:nvPr/>
        </p:nvSpPr>
        <p:spPr>
          <a:xfrm>
            <a:off x="3309815" y="713154"/>
            <a:ext cx="5572369" cy="543169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33969" y="531446"/>
            <a:ext cx="5947508" cy="57912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80377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1683295"/>
            <a:ext cx="9144000" cy="1598221"/>
          </a:xfrm>
        </p:spPr>
        <p:txBody>
          <a:bodyPr>
            <a:normAutofit/>
          </a:bodyPr>
          <a:lstStyle/>
          <a:p>
            <a:r>
              <a:rPr lang="en-US" dirty="0" smtClean="0">
                <a:latin typeface="Arial" panose="020B0604020202020204" pitchFamily="34" charset="0"/>
                <a:cs typeface="Arial" panose="020B0604020202020204" pitchFamily="34" charset="0"/>
              </a:rPr>
              <a:t>What’s Next?</a:t>
            </a:r>
            <a:endParaRPr lang="en-US" dirty="0">
              <a:latin typeface="Arial" panose="020B0604020202020204" pitchFamily="34" charset="0"/>
              <a:cs typeface="Arial" panose="020B0604020202020204" pitchFamily="34" charset="0"/>
            </a:endParaRPr>
          </a:p>
        </p:txBody>
      </p:sp>
      <p:sp>
        <p:nvSpPr>
          <p:cNvPr id="6" name="Content Placeholder 5"/>
          <p:cNvSpPr>
            <a:spLocks noGrp="1"/>
          </p:cNvSpPr>
          <p:nvPr>
            <p:ph type="subTitle" idx="1"/>
          </p:nvPr>
        </p:nvSpPr>
        <p:spPr>
          <a:xfrm>
            <a:off x="1524000" y="4162970"/>
            <a:ext cx="9144000" cy="1655762"/>
          </a:xfrm>
        </p:spPr>
        <p:txBody>
          <a:bodyPr>
            <a:normAutofit/>
          </a:bodyPr>
          <a:lstStyle/>
          <a:p>
            <a:pPr marL="0" indent="0">
              <a:buNone/>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Try implementing a listening strategy or two in your next conversation with a client!</a:t>
            </a:r>
          </a:p>
          <a:p>
            <a:pPr marL="0" indent="0">
              <a:buNone/>
            </a:pPr>
            <a:endParaRPr lang="en-US" altLang="en-US" sz="2800"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endParaRPr lang="en-US" altLang="en-US" sz="2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18089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99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2"/>
          <p:cNvSpPr txBox="1">
            <a:spLocks/>
          </p:cNvSpPr>
          <p:nvPr/>
        </p:nvSpPr>
        <p:spPr>
          <a:xfrm>
            <a:off x="3485536" y="2077918"/>
            <a:ext cx="5220929" cy="270216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b="0" dirty="0" smtClean="0">
                <a:latin typeface="Arial" panose="020B0604020202020204" pitchFamily="34" charset="0"/>
                <a:cs typeface="Arial" panose="020B0604020202020204" pitchFamily="34" charset="0"/>
              </a:rPr>
              <a:t>Do you have questions about listening to clients during meetings?</a:t>
            </a:r>
            <a:endParaRPr lang="en-US" b="0" dirty="0">
              <a:latin typeface="Arial" panose="020B0604020202020204" pitchFamily="34" charset="0"/>
              <a:cs typeface="Arial" panose="020B0604020202020204" pitchFamily="34" charset="0"/>
            </a:endParaRPr>
          </a:p>
        </p:txBody>
      </p:sp>
      <p:sp>
        <p:nvSpPr>
          <p:cNvPr id="6" name="Oval 5"/>
          <p:cNvSpPr/>
          <p:nvPr/>
        </p:nvSpPr>
        <p:spPr>
          <a:xfrm>
            <a:off x="3309815" y="713154"/>
            <a:ext cx="5572369" cy="543169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33969" y="531446"/>
            <a:ext cx="5947508" cy="57912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21429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99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2"/>
          <p:cNvSpPr txBox="1">
            <a:spLocks/>
          </p:cNvSpPr>
          <p:nvPr/>
        </p:nvSpPr>
        <p:spPr>
          <a:xfrm>
            <a:off x="3485536" y="2077918"/>
            <a:ext cx="5220929" cy="270216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b="0" dirty="0" smtClean="0">
                <a:latin typeface="Arial" panose="020B0604020202020204" pitchFamily="34" charset="0"/>
                <a:cs typeface="Arial" panose="020B0604020202020204" pitchFamily="34" charset="0"/>
              </a:rPr>
              <a:t>What is Needs Analysis?</a:t>
            </a:r>
            <a:endParaRPr lang="en-US" b="0" dirty="0">
              <a:latin typeface="Arial" panose="020B0604020202020204" pitchFamily="34" charset="0"/>
              <a:cs typeface="Arial" panose="020B0604020202020204" pitchFamily="34" charset="0"/>
            </a:endParaRPr>
          </a:p>
        </p:txBody>
      </p:sp>
      <p:sp>
        <p:nvSpPr>
          <p:cNvPr id="6" name="Oval 5"/>
          <p:cNvSpPr/>
          <p:nvPr/>
        </p:nvSpPr>
        <p:spPr>
          <a:xfrm>
            <a:off x="3309815" y="713154"/>
            <a:ext cx="5572369" cy="543169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33969" y="531446"/>
            <a:ext cx="5947508" cy="57912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85418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process of identifying a gap</a:t>
            </a:r>
          </a:p>
          <a:p>
            <a:r>
              <a:rPr lang="en-US" dirty="0"/>
              <a:t>Looking deeper than surface level </a:t>
            </a:r>
            <a:r>
              <a:rPr lang="en-US" dirty="0" smtClean="0"/>
              <a:t>to see where there are issues to resolve</a:t>
            </a:r>
          </a:p>
          <a:p>
            <a:endParaRPr lang="en-US" dirty="0"/>
          </a:p>
        </p:txBody>
      </p:sp>
      <p:sp>
        <p:nvSpPr>
          <p:cNvPr id="6" name="Slide Number Placeholder 5"/>
          <p:cNvSpPr>
            <a:spLocks noGrp="1"/>
          </p:cNvSpPr>
          <p:nvPr>
            <p:ph type="sldNum" sz="quarter" idx="12"/>
          </p:nvPr>
        </p:nvSpPr>
        <p:spPr>
          <a:xfrm>
            <a:off x="8610600" y="6356351"/>
            <a:ext cx="2057400" cy="365125"/>
          </a:xfrm>
        </p:spPr>
        <p:txBody>
          <a:bodyPr/>
          <a:lstStyle/>
          <a:p>
            <a:fld id="{60B18D57-13A5-4968-950D-8FEF41FA4399}" type="slidenum">
              <a:rPr lang="en-US" smtClean="0"/>
              <a:t>38</a:t>
            </a:fld>
            <a:endParaRPr lang="en-US"/>
          </a:p>
        </p:txBody>
      </p:sp>
      <p:sp>
        <p:nvSpPr>
          <p:cNvPr id="5" name="TextBox 4"/>
          <p:cNvSpPr txBox="1"/>
          <p:nvPr/>
        </p:nvSpPr>
        <p:spPr>
          <a:xfrm>
            <a:off x="267629" y="156117"/>
            <a:ext cx="8680985"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Needs Analysis</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66414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5797" y="1636584"/>
            <a:ext cx="9918905" cy="5328239"/>
          </a:xfrm>
        </p:spPr>
        <p:txBody>
          <a:bodyPr/>
          <a:lstStyle/>
          <a:p>
            <a:pPr marL="0" indent="0">
              <a:buNone/>
            </a:pPr>
            <a:r>
              <a:rPr lang="en-US" dirty="0"/>
              <a:t>Active inquiry – </a:t>
            </a:r>
            <a:r>
              <a:rPr lang="en-US" dirty="0" smtClean="0"/>
              <a:t>you are actively </a:t>
            </a:r>
            <a:r>
              <a:rPr lang="en-US" dirty="0"/>
              <a:t>in charge of the conversation while maintaining a supportive, listening posture. Purpose:</a:t>
            </a:r>
          </a:p>
          <a:p>
            <a:pPr>
              <a:buAutoNum type="arabicPeriod"/>
            </a:pPr>
            <a:r>
              <a:rPr lang="en-US" sz="2800" dirty="0"/>
              <a:t>Build up client’s status and confidence</a:t>
            </a:r>
          </a:p>
          <a:p>
            <a:pPr>
              <a:buAutoNum type="arabicPeriod"/>
            </a:pPr>
            <a:r>
              <a:rPr lang="en-US" sz="2800" dirty="0"/>
              <a:t>Gather as much info as possible about the situation</a:t>
            </a:r>
          </a:p>
          <a:p>
            <a:pPr>
              <a:buAutoNum type="arabicPeriod"/>
            </a:pPr>
            <a:r>
              <a:rPr lang="en-US" sz="2800" dirty="0"/>
              <a:t>Involve client in process of diagnosis and action planning</a:t>
            </a:r>
          </a:p>
          <a:p>
            <a:pPr>
              <a:buAutoNum type="arabicPeriod"/>
            </a:pPr>
            <a:r>
              <a:rPr lang="en-US" sz="2800" dirty="0"/>
              <a:t>Create a situation for the client in which it is safe to reveal anxiety-provoking info and feelings</a:t>
            </a:r>
            <a:endParaRPr lang="en-US" dirty="0"/>
          </a:p>
          <a:p>
            <a:pPr>
              <a:buAutoNum type="arabicPeriod"/>
            </a:pPr>
            <a:endParaRPr lang="en-US" dirty="0"/>
          </a:p>
          <a:p>
            <a:endParaRPr lang="en-US" dirty="0"/>
          </a:p>
        </p:txBody>
      </p:sp>
      <p:sp>
        <p:nvSpPr>
          <p:cNvPr id="3" name="Slide Number Placeholder 2"/>
          <p:cNvSpPr>
            <a:spLocks noGrp="1"/>
          </p:cNvSpPr>
          <p:nvPr>
            <p:ph type="sldNum" sz="quarter" idx="12"/>
          </p:nvPr>
        </p:nvSpPr>
        <p:spPr/>
        <p:txBody>
          <a:bodyPr/>
          <a:lstStyle/>
          <a:p>
            <a:fld id="{E2FB73DA-5FDE-45B5-BAA4-C61223CC44F6}" type="slidenum">
              <a:rPr lang="en-US" smtClean="0"/>
              <a:pPr/>
              <a:t>39</a:t>
            </a:fld>
            <a:endParaRPr lang="en-US" dirty="0"/>
          </a:p>
        </p:txBody>
      </p:sp>
      <p:sp>
        <p:nvSpPr>
          <p:cNvPr id="5" name="TextBox 4"/>
          <p:cNvSpPr txBox="1"/>
          <p:nvPr/>
        </p:nvSpPr>
        <p:spPr>
          <a:xfrm>
            <a:off x="267629" y="156117"/>
            <a:ext cx="8680985" cy="769441"/>
          </a:xfrm>
          <a:prstGeom prst="rect">
            <a:avLst/>
          </a:prstGeom>
          <a:noFill/>
        </p:spPr>
        <p:txBody>
          <a:bodyPr wrap="square" rtlCol="0">
            <a:spAutoFit/>
          </a:bodyPr>
          <a:lstStyle/>
          <a:p>
            <a:pPr lvl="0" eaLnBrk="0" fontAlgn="base" hangingPunct="0">
              <a:spcBef>
                <a:spcPct val="0"/>
              </a:spcBef>
              <a:spcAft>
                <a:spcPct val="0"/>
              </a:spcAft>
              <a:defRPr/>
            </a:pPr>
            <a:r>
              <a:rPr lang="en-US" sz="4400" b="1" dirty="0"/>
              <a:t>Interview </a:t>
            </a:r>
            <a:r>
              <a:rPr lang="en-US" sz="4400" b="1" dirty="0" smtClean="0"/>
              <a:t>Technique: Active </a:t>
            </a:r>
            <a:r>
              <a:rPr lang="en-US" sz="4400" b="1" dirty="0"/>
              <a:t>Inquiry</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6094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If you’re having trouble hearing the presentation, first ensure that your volume is on and turned up. Then, if using headphones, check the settings by using the arrow next to the microphone icon to ensure that you’re using the correct settings for headphones.</a:t>
            </a:r>
          </a:p>
          <a:p>
            <a:endParaRPr lang="en-US" dirty="0"/>
          </a:p>
          <a:p>
            <a:r>
              <a:rPr lang="en-US" dirty="0" smtClean="0"/>
              <a:t>To use the chat feature, click on the chat icon at the bottom, middle of the screen.	</a:t>
            </a:r>
          </a:p>
          <a:p>
            <a:endParaRPr lang="en-US" dirty="0"/>
          </a:p>
          <a:p>
            <a:r>
              <a:rPr lang="en-US" dirty="0" smtClean="0"/>
              <a:t>You </a:t>
            </a:r>
            <a:r>
              <a:rPr lang="en-US" dirty="0"/>
              <a:t>can choose to chat with everyone or a specific </a:t>
            </a:r>
            <a:r>
              <a:rPr lang="en-US" dirty="0" smtClean="0"/>
              <a:t>person by using the arrow.</a:t>
            </a:r>
            <a:endParaRPr lang="en-US" dirty="0"/>
          </a:p>
          <a:p>
            <a:pPr marL="0" indent="0">
              <a:buNone/>
            </a:pPr>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2124A5-1B9B-4B07-834C-F8730363EEE2}" type="slidenum">
              <a:rPr kumimoji="0" lang="en-US" alt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20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267629" y="156117"/>
            <a:ext cx="8073483"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Functions Check</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462" y="3071974"/>
            <a:ext cx="1039819" cy="610142"/>
          </a:xfrm>
          <a:prstGeom prst="rect">
            <a:avLst/>
          </a:prstGeom>
        </p:spPr>
      </p:pic>
      <p:sp>
        <p:nvSpPr>
          <p:cNvPr id="8" name="Oval 7"/>
          <p:cNvSpPr/>
          <p:nvPr/>
        </p:nvSpPr>
        <p:spPr>
          <a:xfrm>
            <a:off x="8851686" y="3066018"/>
            <a:ext cx="412595" cy="43172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2369" y="4437140"/>
            <a:ext cx="826429" cy="77477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9343" y="5909599"/>
            <a:ext cx="1725730" cy="606620"/>
          </a:xfrm>
          <a:prstGeom prst="rect">
            <a:avLst/>
          </a:prstGeom>
        </p:spPr>
      </p:pic>
      <p:sp>
        <p:nvSpPr>
          <p:cNvPr id="10" name="Rectangle 9"/>
          <p:cNvSpPr/>
          <p:nvPr/>
        </p:nvSpPr>
        <p:spPr>
          <a:xfrm>
            <a:off x="3499853" y="5924697"/>
            <a:ext cx="1725730" cy="5972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4778701" y="6015685"/>
            <a:ext cx="301085" cy="33559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8224462" y="3066018"/>
            <a:ext cx="1039819" cy="6160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4812369" y="4437140"/>
            <a:ext cx="826429" cy="7747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30957" y="277403"/>
            <a:ext cx="1387011" cy="780194"/>
          </a:xfrm>
          <a:prstGeom prst="rect">
            <a:avLst/>
          </a:prstGeom>
        </p:spPr>
      </p:pic>
    </p:spTree>
    <p:extLst>
      <p:ext uri="{BB962C8B-B14F-4D97-AF65-F5344CB8AC3E}">
        <p14:creationId xmlns:p14="http://schemas.microsoft.com/office/powerpoint/2010/main" val="34314513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60B18D57-13A5-4968-950D-8FEF41FA4399}" type="slidenum">
              <a:rPr lang="en-US" smtClean="0"/>
              <a:t>40</a:t>
            </a:fld>
            <a:endParaRPr lang="en-US" dirty="0"/>
          </a:p>
        </p:txBody>
      </p:sp>
      <p:sp>
        <p:nvSpPr>
          <p:cNvPr id="2" name="TextBox 1"/>
          <p:cNvSpPr txBox="1"/>
          <p:nvPr/>
        </p:nvSpPr>
        <p:spPr>
          <a:xfrm>
            <a:off x="1739153" y="1541995"/>
            <a:ext cx="8510558" cy="452431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Eligibility</a:t>
            </a:r>
            <a:r>
              <a:rPr lang="en-US" sz="3200" dirty="0" smtClean="0">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(these are just a starting point, not all-encompassing)</a:t>
            </a:r>
            <a:endParaRPr lang="en-US" sz="3200" i="1"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pPr marL="514350" indent="-514350">
              <a:buFont typeface="+mj-lt"/>
              <a:buAutoNum type="arabicPeriod"/>
            </a:pPr>
            <a:r>
              <a:rPr lang="en-US" sz="2800" dirty="0">
                <a:latin typeface="Arial" panose="020B0604020202020204" pitchFamily="34" charset="0"/>
                <a:cs typeface="Arial" panose="020B0604020202020204" pitchFamily="34" charset="0"/>
              </a:rPr>
              <a:t>Have you ever filed a claim with VA? (If they have, you can skip basic eligibility requirements and move on, after verifying that there is a VA record) </a:t>
            </a:r>
          </a:p>
          <a:p>
            <a:pPr marL="514350" indent="-514350">
              <a:buFont typeface="+mj-lt"/>
              <a:buAutoNum type="arabicPeriod"/>
            </a:pPr>
            <a:r>
              <a:rPr lang="en-US" sz="2800" dirty="0">
                <a:latin typeface="Arial" panose="020B0604020202020204" pitchFamily="34" charset="0"/>
                <a:cs typeface="Arial" panose="020B0604020202020204" pitchFamily="34" charset="0"/>
              </a:rPr>
              <a:t>(If they’ve never filed a claim with VA) Do you have any of your service records to include medical records and your DD214 or proof of service? (If not, we can help them obtain them.)</a:t>
            </a:r>
          </a:p>
        </p:txBody>
      </p:sp>
      <p:sp>
        <p:nvSpPr>
          <p:cNvPr id="6" name="TextBox 5"/>
          <p:cNvSpPr txBox="1"/>
          <p:nvPr/>
        </p:nvSpPr>
        <p:spPr>
          <a:xfrm>
            <a:off x="267629" y="156117"/>
            <a:ext cx="8680985"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Interview Questions</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1560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60B18D57-13A5-4968-950D-8FEF41FA4399}" type="slidenum">
              <a:rPr lang="en-US" smtClean="0"/>
              <a:t>41</a:t>
            </a:fld>
            <a:endParaRPr lang="en-US" dirty="0"/>
          </a:p>
        </p:txBody>
      </p:sp>
      <p:sp>
        <p:nvSpPr>
          <p:cNvPr id="2" name="TextBox 1"/>
          <p:cNvSpPr txBox="1"/>
          <p:nvPr/>
        </p:nvSpPr>
        <p:spPr>
          <a:xfrm>
            <a:off x="1739153" y="1541995"/>
            <a:ext cx="8510558" cy="532453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Determining What Disabilities to Claim:</a:t>
            </a:r>
          </a:p>
          <a:p>
            <a:pPr marL="514350" indent="-514350">
              <a:buFont typeface="+mj-lt"/>
              <a:buAutoNum type="arabicPeriod"/>
            </a:pPr>
            <a:endParaRPr lang="en-US" sz="2800" dirty="0">
              <a:latin typeface="Arial" panose="020B0604020202020204" pitchFamily="34" charset="0"/>
              <a:cs typeface="Arial" panose="020B0604020202020204" pitchFamily="34" charset="0"/>
            </a:endParaRPr>
          </a:p>
          <a:p>
            <a:pPr marL="514350" indent="-514350">
              <a:buFont typeface="+mj-lt"/>
              <a:buAutoNum type="arabicPeriod"/>
            </a:pPr>
            <a:r>
              <a:rPr lang="en-US" sz="2800" dirty="0"/>
              <a:t>Do you have any medical records that show diagnoses or treatment for any disabilities that you believe are the result of your service</a:t>
            </a:r>
          </a:p>
          <a:p>
            <a:pPr marL="514350" indent="-514350">
              <a:buFont typeface="+mj-lt"/>
              <a:buAutoNum type="arabicPeriod"/>
            </a:pPr>
            <a:r>
              <a:rPr lang="en-US" sz="2800" dirty="0"/>
              <a:t>Is there anything medical that is bothering you today that began while you were in the military?</a:t>
            </a:r>
          </a:p>
          <a:p>
            <a:pPr marL="514350" indent="-514350">
              <a:buFont typeface="+mj-lt"/>
              <a:buAutoNum type="arabicPeriod"/>
            </a:pPr>
            <a:r>
              <a:rPr lang="en-US" sz="2800" dirty="0"/>
              <a:t>Are you currently seeking treatment for any medical conditions?</a:t>
            </a:r>
          </a:p>
          <a:p>
            <a:pPr marL="514350" indent="-514350">
              <a:buFont typeface="+mj-lt"/>
              <a:buAutoNum type="arabicPeriod"/>
            </a:pPr>
            <a:r>
              <a:rPr lang="en-US" sz="2800" dirty="0"/>
              <a:t>Did you seek/do you remember seeking treatment for any disabilities, diseases, or injuries during service? (if so, when?)</a:t>
            </a:r>
          </a:p>
        </p:txBody>
      </p:sp>
      <p:sp>
        <p:nvSpPr>
          <p:cNvPr id="6" name="TextBox 5"/>
          <p:cNvSpPr txBox="1"/>
          <p:nvPr/>
        </p:nvSpPr>
        <p:spPr>
          <a:xfrm>
            <a:off x="267629" y="156117"/>
            <a:ext cx="8680985"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Interview Questions</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65585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60B18D57-13A5-4968-950D-8FEF41FA4399}" type="slidenum">
              <a:rPr lang="en-US" smtClean="0"/>
              <a:t>42</a:t>
            </a:fld>
            <a:endParaRPr lang="en-US" dirty="0"/>
          </a:p>
        </p:txBody>
      </p:sp>
      <p:sp>
        <p:nvSpPr>
          <p:cNvPr id="2" name="TextBox 1"/>
          <p:cNvSpPr txBox="1"/>
          <p:nvPr/>
        </p:nvSpPr>
        <p:spPr>
          <a:xfrm>
            <a:off x="1739153" y="1541995"/>
            <a:ext cx="8510558" cy="5109091"/>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Other Information to Request:</a:t>
            </a:r>
          </a:p>
          <a:p>
            <a:endParaRPr lang="en-US" sz="1400" dirty="0">
              <a:latin typeface="Arial" panose="020B0604020202020204" pitchFamily="34" charset="0"/>
              <a:cs typeface="Arial" panose="020B0604020202020204" pitchFamily="34" charset="0"/>
            </a:endParaRPr>
          </a:p>
          <a:p>
            <a:pPr marL="514350" indent="-514350">
              <a:buFont typeface="+mj-lt"/>
              <a:buAutoNum type="arabicPeriod"/>
            </a:pPr>
            <a:r>
              <a:rPr lang="en-US" sz="2800" dirty="0"/>
              <a:t>Personal contact information</a:t>
            </a:r>
          </a:p>
          <a:p>
            <a:pPr marL="514350" indent="-514350">
              <a:buFont typeface="+mj-lt"/>
              <a:buAutoNum type="arabicPeriod"/>
            </a:pPr>
            <a:r>
              <a:rPr lang="en-US" sz="2800" dirty="0"/>
              <a:t>Dates and branch of service/did you have any war time service? (if so, when/where)</a:t>
            </a:r>
          </a:p>
          <a:p>
            <a:pPr marL="514350" indent="-514350">
              <a:buFont typeface="+mj-lt"/>
              <a:buAutoNum type="arabicPeriod"/>
            </a:pPr>
            <a:r>
              <a:rPr lang="en-US" sz="2800" dirty="0"/>
              <a:t>Employment </a:t>
            </a:r>
            <a:r>
              <a:rPr lang="en-US" sz="2800" dirty="0" smtClean="0"/>
              <a:t>status (TDIU)</a:t>
            </a:r>
            <a:endParaRPr lang="en-US" sz="2800" dirty="0"/>
          </a:p>
          <a:p>
            <a:pPr marL="514350" indent="-514350">
              <a:buFont typeface="+mj-lt"/>
              <a:buAutoNum type="arabicPeriod"/>
            </a:pPr>
            <a:r>
              <a:rPr lang="en-US" sz="2800" dirty="0"/>
              <a:t>Marital status/ dependent status (ages of children; if ages 18-23, are they in school full time?)</a:t>
            </a:r>
          </a:p>
          <a:p>
            <a:pPr marL="514350" indent="-514350">
              <a:buFont typeface="+mj-lt"/>
              <a:buAutoNum type="arabicPeriod"/>
            </a:pPr>
            <a:r>
              <a:rPr lang="en-US" sz="2800" dirty="0"/>
              <a:t>Housing status (are you currently or are you at risk of becoming homeless?)</a:t>
            </a:r>
          </a:p>
          <a:p>
            <a:pPr marL="514350" indent="-514350">
              <a:buFont typeface="+mj-lt"/>
              <a:buAutoNum type="arabicPeriod"/>
            </a:pPr>
            <a:r>
              <a:rPr lang="en-US" sz="2800" dirty="0"/>
              <a:t>Income (in certain cases</a:t>
            </a:r>
            <a:r>
              <a:rPr lang="en-US" sz="2800" dirty="0" smtClean="0"/>
              <a:t>)</a:t>
            </a:r>
          </a:p>
          <a:p>
            <a:endParaRPr lang="en-US" sz="2800" dirty="0"/>
          </a:p>
        </p:txBody>
      </p:sp>
      <p:sp>
        <p:nvSpPr>
          <p:cNvPr id="6" name="TextBox 5"/>
          <p:cNvSpPr txBox="1"/>
          <p:nvPr/>
        </p:nvSpPr>
        <p:spPr>
          <a:xfrm>
            <a:off x="267629" y="156117"/>
            <a:ext cx="8680985"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Interview Questions</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1302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00018"/>
            <a:ext cx="4100046" cy="4547573"/>
          </a:xfrm>
          <a:solidFill>
            <a:srgbClr val="981C1E"/>
          </a:solidFill>
        </p:spPr>
        <p:txBody>
          <a:bodyPr lIns="365760" tIns="365760" rIns="365760" bIns="365760">
            <a:noAutofit/>
          </a:bodyPr>
          <a:lstStyle/>
          <a:p>
            <a:pPr marL="0" indent="0">
              <a:buNone/>
            </a:pPr>
            <a:r>
              <a:rPr lang="en-US" sz="2200" dirty="0" smtClean="0">
                <a:solidFill>
                  <a:schemeClr val="bg1"/>
                </a:solidFill>
              </a:rPr>
              <a:t>All of </a:t>
            </a:r>
            <a:r>
              <a:rPr lang="en-US" sz="2200" dirty="0">
                <a:solidFill>
                  <a:schemeClr val="bg1"/>
                </a:solidFill>
              </a:rPr>
              <a:t>the questions you ask and all of the </a:t>
            </a:r>
            <a:r>
              <a:rPr lang="en-US" sz="2200" dirty="0" smtClean="0">
                <a:solidFill>
                  <a:schemeClr val="bg1"/>
                </a:solidFill>
              </a:rPr>
              <a:t>info </a:t>
            </a:r>
            <a:r>
              <a:rPr lang="en-US" sz="2200" dirty="0">
                <a:solidFill>
                  <a:schemeClr val="bg1"/>
                </a:solidFill>
              </a:rPr>
              <a:t>you gather will help you meet the basic needs of the veteran sitting across from you. </a:t>
            </a:r>
            <a:endParaRPr lang="en-US" sz="2200" dirty="0" smtClean="0">
              <a:solidFill>
                <a:schemeClr val="bg1"/>
              </a:solidFill>
            </a:endParaRPr>
          </a:p>
          <a:p>
            <a:pPr marL="0" indent="0">
              <a:buNone/>
            </a:pPr>
            <a:r>
              <a:rPr lang="en-US" sz="2200" dirty="0" smtClean="0">
                <a:solidFill>
                  <a:schemeClr val="bg1"/>
                </a:solidFill>
              </a:rPr>
              <a:t>You </a:t>
            </a:r>
            <a:r>
              <a:rPr lang="en-US" sz="2200" dirty="0">
                <a:solidFill>
                  <a:schemeClr val="bg1"/>
                </a:solidFill>
              </a:rPr>
              <a:t>might not be physically driving them to a food bank, but you are helping them get medical care, </a:t>
            </a:r>
            <a:r>
              <a:rPr lang="en-US" sz="2200" dirty="0" smtClean="0">
                <a:solidFill>
                  <a:schemeClr val="bg1"/>
                </a:solidFill>
              </a:rPr>
              <a:t>get </a:t>
            </a:r>
            <a:r>
              <a:rPr lang="en-US" sz="2200" dirty="0">
                <a:solidFill>
                  <a:schemeClr val="bg1"/>
                </a:solidFill>
              </a:rPr>
              <a:t>a job, increase their education, find interview help, get housing assistance, or </a:t>
            </a:r>
            <a:r>
              <a:rPr lang="en-US" sz="2200" dirty="0" smtClean="0">
                <a:solidFill>
                  <a:schemeClr val="bg1"/>
                </a:solidFill>
              </a:rPr>
              <a:t>many </a:t>
            </a:r>
            <a:r>
              <a:rPr lang="en-US" sz="2200" dirty="0">
                <a:solidFill>
                  <a:schemeClr val="bg1"/>
                </a:solidFill>
              </a:rPr>
              <a:t>other basic necessities.</a:t>
            </a:r>
          </a:p>
        </p:txBody>
      </p:sp>
      <p:sp>
        <p:nvSpPr>
          <p:cNvPr id="4" name="Slide Number Placeholder 3"/>
          <p:cNvSpPr>
            <a:spLocks noGrp="1"/>
          </p:cNvSpPr>
          <p:nvPr>
            <p:ph type="sldNum" sz="quarter" idx="12"/>
          </p:nvPr>
        </p:nvSpPr>
        <p:spPr/>
        <p:txBody>
          <a:bodyPr/>
          <a:lstStyle/>
          <a:p>
            <a:fld id="{E2FB73DA-5FDE-45B5-BAA4-C61223CC44F6}" type="slidenum">
              <a:rPr lang="en-US" smtClean="0"/>
              <a:pPr/>
              <a:t>43</a:t>
            </a:fld>
            <a:endParaRPr lang="en-US" dirty="0"/>
          </a:p>
        </p:txBody>
      </p:sp>
      <p:sp>
        <p:nvSpPr>
          <p:cNvPr id="5" name="TextBox 4"/>
          <p:cNvSpPr txBox="1"/>
          <p:nvPr/>
        </p:nvSpPr>
        <p:spPr>
          <a:xfrm>
            <a:off x="267629" y="156117"/>
            <a:ext cx="8073483"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Basic Needs</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0046" y="1800019"/>
            <a:ext cx="8084574" cy="4547573"/>
          </a:xfrm>
          <a:prstGeom prst="rect">
            <a:avLst/>
          </a:prstGeom>
        </p:spPr>
      </p:pic>
    </p:spTree>
    <p:extLst>
      <p:ext uri="{BB962C8B-B14F-4D97-AF65-F5344CB8AC3E}">
        <p14:creationId xmlns:p14="http://schemas.microsoft.com/office/powerpoint/2010/main" val="11584534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Document everything!</a:t>
            </a:r>
          </a:p>
          <a:p>
            <a:r>
              <a:rPr lang="en-US" dirty="0" smtClean="0"/>
              <a:t>Document all decisions made </a:t>
            </a:r>
            <a:r>
              <a:rPr lang="en-US" dirty="0"/>
              <a:t>and </a:t>
            </a:r>
            <a:r>
              <a:rPr lang="en-US" dirty="0" smtClean="0"/>
              <a:t>all resources </a:t>
            </a:r>
            <a:r>
              <a:rPr lang="en-US" dirty="0"/>
              <a:t>given to </a:t>
            </a:r>
            <a:r>
              <a:rPr lang="en-US" dirty="0" smtClean="0"/>
              <a:t>veteran in the Communications tab of </a:t>
            </a:r>
            <a:r>
              <a:rPr lang="en-US" dirty="0" err="1" smtClean="0"/>
              <a:t>VetraSpec</a:t>
            </a:r>
            <a:endParaRPr lang="en-US" dirty="0" smtClean="0"/>
          </a:p>
          <a:p>
            <a:r>
              <a:rPr lang="en-US" dirty="0" smtClean="0"/>
              <a:t>Enter all the client’s paperwork (medical records, statements, evidence, </a:t>
            </a:r>
            <a:r>
              <a:rPr lang="en-US" dirty="0" err="1" smtClean="0"/>
              <a:t>etc</a:t>
            </a:r>
            <a:r>
              <a:rPr lang="en-US" dirty="0" smtClean="0"/>
              <a:t>) into the Documents section of </a:t>
            </a:r>
            <a:r>
              <a:rPr lang="en-US" dirty="0" err="1" smtClean="0"/>
              <a:t>VetraSpec</a:t>
            </a:r>
            <a:endParaRPr lang="en-US" dirty="0" smtClean="0"/>
          </a:p>
          <a:p>
            <a:r>
              <a:rPr lang="en-US" i="1" dirty="0" smtClean="0"/>
              <a:t>Note: if you don’t have </a:t>
            </a:r>
            <a:r>
              <a:rPr lang="en-US" i="1" dirty="0" err="1" smtClean="0"/>
              <a:t>VetraSpec</a:t>
            </a:r>
            <a:r>
              <a:rPr lang="en-US" i="1" dirty="0" smtClean="0"/>
              <a:t>, enter the information into whatever claims management database you have!</a:t>
            </a:r>
          </a:p>
        </p:txBody>
      </p:sp>
      <p:sp>
        <p:nvSpPr>
          <p:cNvPr id="3" name="Slide Number Placeholder 2"/>
          <p:cNvSpPr>
            <a:spLocks noGrp="1"/>
          </p:cNvSpPr>
          <p:nvPr>
            <p:ph type="sldNum" sz="quarter" idx="12"/>
          </p:nvPr>
        </p:nvSpPr>
        <p:spPr/>
        <p:txBody>
          <a:bodyPr/>
          <a:lstStyle/>
          <a:p>
            <a:fld id="{E2FB73DA-5FDE-45B5-BAA4-C61223CC44F6}" type="slidenum">
              <a:rPr lang="en-US" smtClean="0"/>
              <a:pPr/>
              <a:t>44</a:t>
            </a:fld>
            <a:endParaRPr lang="en-US" dirty="0"/>
          </a:p>
        </p:txBody>
      </p:sp>
      <p:sp>
        <p:nvSpPr>
          <p:cNvPr id="5" name="TextBox 4"/>
          <p:cNvSpPr txBox="1"/>
          <p:nvPr/>
        </p:nvSpPr>
        <p:spPr>
          <a:xfrm>
            <a:off x="267629" y="156117"/>
            <a:ext cx="8680985"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After the Meeting</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49618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99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2"/>
          <p:cNvSpPr txBox="1">
            <a:spLocks/>
          </p:cNvSpPr>
          <p:nvPr/>
        </p:nvSpPr>
        <p:spPr>
          <a:xfrm>
            <a:off x="3485536" y="2417131"/>
            <a:ext cx="5220929" cy="270216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b="0" dirty="0" smtClean="0">
                <a:latin typeface="Arial" panose="020B0604020202020204" pitchFamily="34" charset="0"/>
                <a:cs typeface="Arial" panose="020B0604020202020204" pitchFamily="34" charset="0"/>
              </a:rPr>
              <a:t>Why is it important to document everything in </a:t>
            </a:r>
            <a:r>
              <a:rPr lang="en-US" b="0" dirty="0" err="1" smtClean="0">
                <a:latin typeface="Arial" panose="020B0604020202020204" pitchFamily="34" charset="0"/>
                <a:cs typeface="Arial" panose="020B0604020202020204" pitchFamily="34" charset="0"/>
              </a:rPr>
              <a:t>VetraSpec</a:t>
            </a:r>
            <a:r>
              <a:rPr lang="en-US" b="0" dirty="0" smtClean="0">
                <a:latin typeface="Arial" panose="020B0604020202020204" pitchFamily="34" charset="0"/>
                <a:cs typeface="Arial" panose="020B0604020202020204" pitchFamily="34" charset="0"/>
              </a:rPr>
              <a:t>?</a:t>
            </a:r>
            <a:endParaRPr lang="en-US" b="0" dirty="0">
              <a:latin typeface="Arial" panose="020B0604020202020204" pitchFamily="34" charset="0"/>
              <a:cs typeface="Arial" panose="020B0604020202020204" pitchFamily="34" charset="0"/>
            </a:endParaRPr>
          </a:p>
        </p:txBody>
      </p:sp>
      <p:sp>
        <p:nvSpPr>
          <p:cNvPr id="6" name="Oval 5"/>
          <p:cNvSpPr/>
          <p:nvPr/>
        </p:nvSpPr>
        <p:spPr>
          <a:xfrm>
            <a:off x="3309815" y="713154"/>
            <a:ext cx="5572369" cy="543169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33969" y="531446"/>
            <a:ext cx="5947508" cy="57912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34415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Follow Up:</a:t>
            </a:r>
          </a:p>
          <a:p>
            <a:r>
              <a:rPr lang="en-US" dirty="0" smtClean="0"/>
              <a:t>Give the veteran your contact information to follow up</a:t>
            </a:r>
          </a:p>
          <a:p>
            <a:r>
              <a:rPr lang="en-US" dirty="0" smtClean="0"/>
              <a:t>Set expectations for next steps, and when to expect them (i.e. often it’s an examination). </a:t>
            </a:r>
            <a:endParaRPr lang="en-US" i="1" dirty="0" smtClean="0"/>
          </a:p>
          <a:p>
            <a:pPr lvl="1"/>
            <a:r>
              <a:rPr lang="en-US" i="1" dirty="0" smtClean="0"/>
              <a:t>If the veteran has any deliverables, lay out those steps in writing for them</a:t>
            </a:r>
          </a:p>
          <a:p>
            <a:pPr lvl="1"/>
            <a:r>
              <a:rPr lang="en-US" i="1" dirty="0" smtClean="0"/>
              <a:t>Add goal dates. Ex: “We know a claim like yours takes 120 days, so follow up with me if you don’t hear back from the VA / other entity in that amount of time.”</a:t>
            </a:r>
          </a:p>
          <a:p>
            <a:r>
              <a:rPr lang="en-US" dirty="0" smtClean="0"/>
              <a:t>Tell the veteran to let you know if they receive communications from the VA – we don’t know what you don’t tell us!</a:t>
            </a:r>
          </a:p>
        </p:txBody>
      </p:sp>
      <p:sp>
        <p:nvSpPr>
          <p:cNvPr id="3" name="Slide Number Placeholder 2"/>
          <p:cNvSpPr>
            <a:spLocks noGrp="1"/>
          </p:cNvSpPr>
          <p:nvPr>
            <p:ph type="sldNum" sz="quarter" idx="12"/>
          </p:nvPr>
        </p:nvSpPr>
        <p:spPr/>
        <p:txBody>
          <a:bodyPr/>
          <a:lstStyle/>
          <a:p>
            <a:fld id="{E2FB73DA-5FDE-45B5-BAA4-C61223CC44F6}" type="slidenum">
              <a:rPr lang="en-US" smtClean="0"/>
              <a:pPr/>
              <a:t>46</a:t>
            </a:fld>
            <a:endParaRPr lang="en-US" dirty="0"/>
          </a:p>
        </p:txBody>
      </p:sp>
      <p:sp>
        <p:nvSpPr>
          <p:cNvPr id="5" name="TextBox 4"/>
          <p:cNvSpPr txBox="1"/>
          <p:nvPr/>
        </p:nvSpPr>
        <p:spPr>
          <a:xfrm>
            <a:off x="267629" y="156117"/>
            <a:ext cx="8680985"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After the Meeting</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92135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99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2"/>
          <p:cNvSpPr txBox="1">
            <a:spLocks/>
          </p:cNvSpPr>
          <p:nvPr/>
        </p:nvSpPr>
        <p:spPr>
          <a:xfrm>
            <a:off x="3485536" y="2417131"/>
            <a:ext cx="5220929" cy="270216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b="0" dirty="0" smtClean="0">
                <a:latin typeface="Arial" panose="020B0604020202020204" pitchFamily="34" charset="0"/>
                <a:cs typeface="Arial" panose="020B0604020202020204" pitchFamily="34" charset="0"/>
              </a:rPr>
              <a:t>Any questions on Consulting Skills?</a:t>
            </a:r>
            <a:endParaRPr lang="en-US" b="0" dirty="0">
              <a:latin typeface="Arial" panose="020B0604020202020204" pitchFamily="34" charset="0"/>
              <a:cs typeface="Arial" panose="020B0604020202020204" pitchFamily="34" charset="0"/>
            </a:endParaRPr>
          </a:p>
        </p:txBody>
      </p:sp>
      <p:sp>
        <p:nvSpPr>
          <p:cNvPr id="6" name="Oval 5"/>
          <p:cNvSpPr/>
          <p:nvPr/>
        </p:nvSpPr>
        <p:spPr>
          <a:xfrm>
            <a:off x="3309815" y="713154"/>
            <a:ext cx="5572369" cy="543169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33969" y="531446"/>
            <a:ext cx="5947508" cy="57912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4500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sz="3000" dirty="0" smtClean="0"/>
              <a:t>You can give a virtual thumbs up or clap by using the </a:t>
            </a:r>
            <a:r>
              <a:rPr lang="en-US" sz="3000" b="1" dirty="0" smtClean="0"/>
              <a:t>reactions</a:t>
            </a:r>
            <a:r>
              <a:rPr lang="en-US" sz="3000" dirty="0" smtClean="0"/>
              <a:t> icon. Click on the icon 	    then choose a reaction 	       the reaction will</a:t>
            </a:r>
          </a:p>
          <a:p>
            <a:pPr marL="0" indent="0">
              <a:buNone/>
            </a:pPr>
            <a:endParaRPr lang="en-US" sz="800" dirty="0"/>
          </a:p>
          <a:p>
            <a:pPr marL="0" indent="0">
              <a:buNone/>
            </a:pPr>
            <a:r>
              <a:rPr lang="en-US" sz="3000" dirty="0" smtClean="0"/>
              <a:t>  display on your screen for a few seconds and go away on its own.</a:t>
            </a:r>
          </a:p>
          <a:p>
            <a:pPr marL="0" indent="0">
              <a:buNone/>
            </a:pPr>
            <a:endParaRPr lang="en-US" dirty="0" smtClean="0"/>
          </a:p>
          <a:p>
            <a:pPr marL="342900" lvl="0" indent="-342900" eaLnBrk="0" fontAlgn="base" hangingPunct="0">
              <a:lnSpc>
                <a:spcPct val="100000"/>
              </a:lnSpc>
              <a:spcBef>
                <a:spcPct val="0"/>
              </a:spcBef>
              <a:spcAft>
                <a:spcPct val="0"/>
              </a:spcAft>
              <a:defRPr/>
            </a:pPr>
            <a:r>
              <a:rPr lang="en-US" altLang="en-US" b="1" dirty="0">
                <a:solidFill>
                  <a:srgbClr val="000000"/>
                </a:solidFill>
                <a:sym typeface="Arial" panose="020B0604020202020204" pitchFamily="34" charset="0"/>
              </a:rPr>
              <a:t>Annotate (</a:t>
            </a:r>
            <a:r>
              <a:rPr lang="en-US" altLang="en-US" dirty="0">
                <a:solidFill>
                  <a:srgbClr val="000000"/>
                </a:solidFill>
                <a:sym typeface="Arial" panose="020B0604020202020204" pitchFamily="34" charset="0"/>
              </a:rPr>
              <a:t>arrow)</a:t>
            </a:r>
            <a:r>
              <a:rPr lang="en-US" altLang="en-US" b="1" dirty="0">
                <a:solidFill>
                  <a:srgbClr val="000000"/>
                </a:solidFill>
                <a:sym typeface="Arial" panose="020B0604020202020204" pitchFamily="34" charset="0"/>
              </a:rPr>
              <a:t> </a:t>
            </a:r>
            <a:r>
              <a:rPr lang="en-US" altLang="en-US" dirty="0">
                <a:solidFill>
                  <a:srgbClr val="000000"/>
                </a:solidFill>
                <a:sym typeface="Arial" panose="020B0604020202020204" pitchFamily="34" charset="0"/>
              </a:rPr>
              <a:t>- </a:t>
            </a:r>
            <a:r>
              <a:rPr lang="en-US" altLang="en-US" sz="3000" dirty="0">
                <a:solidFill>
                  <a:srgbClr val="000000"/>
                </a:solidFill>
                <a:sym typeface="Arial" panose="020B0604020202020204" pitchFamily="34" charset="0"/>
              </a:rPr>
              <a:t>Top, </a:t>
            </a:r>
            <a:r>
              <a:rPr lang="en-US" altLang="en-US" sz="3000" dirty="0" smtClean="0">
                <a:solidFill>
                  <a:srgbClr val="000000"/>
                </a:solidFill>
                <a:sym typeface="Arial" panose="020B0604020202020204" pitchFamily="34" charset="0"/>
              </a:rPr>
              <a:t>middle. Choose </a:t>
            </a:r>
            <a:r>
              <a:rPr lang="en-US" altLang="en-US" sz="3000" b="1" dirty="0" smtClean="0">
                <a:solidFill>
                  <a:srgbClr val="000000"/>
                </a:solidFill>
                <a:sym typeface="Arial" panose="020B0604020202020204" pitchFamily="34" charset="0"/>
              </a:rPr>
              <a:t>View Options </a:t>
            </a:r>
            <a:r>
              <a:rPr lang="en-US" altLang="en-US" sz="3000" dirty="0" smtClean="0">
                <a:solidFill>
                  <a:srgbClr val="000000"/>
                </a:solidFill>
                <a:sym typeface="Arial" panose="020B0604020202020204" pitchFamily="34" charset="0"/>
              </a:rPr>
              <a:t>and </a:t>
            </a:r>
            <a:r>
              <a:rPr lang="en-US" altLang="en-US" sz="3000" b="1" dirty="0" smtClean="0">
                <a:solidFill>
                  <a:srgbClr val="000000"/>
                </a:solidFill>
                <a:sym typeface="Arial" panose="020B0604020202020204" pitchFamily="34" charset="0"/>
              </a:rPr>
              <a:t>Annotate</a:t>
            </a:r>
            <a:r>
              <a:rPr lang="en-US" altLang="en-US" dirty="0" smtClean="0">
                <a:solidFill>
                  <a:srgbClr val="000000"/>
                </a:solidFill>
                <a:sym typeface="Arial" panose="020B0604020202020204" pitchFamily="34" charset="0"/>
              </a:rPr>
              <a:t>.</a:t>
            </a:r>
            <a:endParaRPr lang="en-US" altLang="en-US" sz="4000" dirty="0">
              <a:solidFill>
                <a:srgbClr val="000000"/>
              </a:solidFill>
              <a:sym typeface="Arial" panose="020B0604020202020204" pitchFamily="34" charset="0"/>
            </a:endParaRPr>
          </a:p>
          <a:p>
            <a:pPr marL="0" lvl="0" indent="0" eaLnBrk="0" fontAlgn="base" hangingPunct="0">
              <a:lnSpc>
                <a:spcPct val="100000"/>
              </a:lnSpc>
              <a:spcBef>
                <a:spcPct val="0"/>
              </a:spcBef>
              <a:spcAft>
                <a:spcPct val="0"/>
              </a:spcAft>
              <a:buNone/>
              <a:defRPr/>
            </a:pPr>
            <a:r>
              <a:rPr lang="en-US" altLang="en-US" dirty="0">
                <a:solidFill>
                  <a:srgbClr val="000000"/>
                </a:solidFill>
                <a:sym typeface="Arial" panose="020B0604020202020204" pitchFamily="34" charset="0"/>
              </a:rPr>
              <a:t>	</a:t>
            </a:r>
            <a:endParaRPr lang="en-US" altLang="en-US" dirty="0" smtClean="0">
              <a:solidFill>
                <a:srgbClr val="000000"/>
              </a:solidFill>
              <a:sym typeface="Arial" panose="020B0604020202020204" pitchFamily="34" charset="0"/>
            </a:endParaRPr>
          </a:p>
          <a:p>
            <a:pPr marL="0" lvl="0" indent="0" eaLnBrk="0" fontAlgn="base" hangingPunct="0">
              <a:lnSpc>
                <a:spcPct val="100000"/>
              </a:lnSpc>
              <a:spcBef>
                <a:spcPct val="0"/>
              </a:spcBef>
              <a:spcAft>
                <a:spcPct val="0"/>
              </a:spcAft>
              <a:buNone/>
              <a:defRPr/>
            </a:pPr>
            <a:endParaRPr lang="en-US" altLang="en-US" sz="4000" dirty="0" smtClean="0">
              <a:solidFill>
                <a:srgbClr val="000000"/>
              </a:solidFill>
              <a:sym typeface="Arial" panose="020B0604020202020204" pitchFamily="34" charset="0"/>
            </a:endParaRPr>
          </a:p>
          <a:p>
            <a:pPr marL="342900" lvl="0" indent="-342900" eaLnBrk="0" fontAlgn="base" hangingPunct="0">
              <a:lnSpc>
                <a:spcPct val="100000"/>
              </a:lnSpc>
              <a:spcBef>
                <a:spcPct val="0"/>
              </a:spcBef>
              <a:spcAft>
                <a:spcPct val="0"/>
              </a:spcAft>
              <a:defRPr/>
            </a:pPr>
            <a:r>
              <a:rPr lang="en-US" altLang="en-US" sz="3500" dirty="0" smtClean="0">
                <a:solidFill>
                  <a:srgbClr val="000000"/>
                </a:solidFill>
                <a:sym typeface="Arial" panose="020B0604020202020204" pitchFamily="34" charset="0"/>
              </a:rPr>
              <a:t>Then </a:t>
            </a:r>
            <a:r>
              <a:rPr lang="en-US" altLang="en-US" sz="3500" dirty="0">
                <a:solidFill>
                  <a:srgbClr val="000000"/>
                </a:solidFill>
                <a:sym typeface="Arial" panose="020B0604020202020204" pitchFamily="34" charset="0"/>
              </a:rPr>
              <a:t>choose </a:t>
            </a:r>
            <a:r>
              <a:rPr lang="en-US" altLang="en-US" b="1" dirty="0">
                <a:solidFill>
                  <a:srgbClr val="000000"/>
                </a:solidFill>
                <a:sym typeface="Arial" panose="020B0604020202020204" pitchFamily="34" charset="0"/>
              </a:rPr>
              <a:t>Arrow - </a:t>
            </a:r>
            <a:r>
              <a:rPr lang="en-US" altLang="en-US" sz="4000" dirty="0">
                <a:solidFill>
                  <a:srgbClr val="000000"/>
                </a:solidFill>
                <a:sym typeface="Arial" panose="020B0604020202020204" pitchFamily="34" charset="0"/>
              </a:rPr>
              <a:t>  </a:t>
            </a:r>
            <a:endParaRPr lang="en-US" altLang="en-US" sz="4000" dirty="0" smtClean="0">
              <a:solidFill>
                <a:srgbClr val="000000"/>
              </a:solidFill>
              <a:sym typeface="Arial" panose="020B0604020202020204" pitchFamily="34" charset="0"/>
            </a:endParaRPr>
          </a:p>
          <a:p>
            <a:pPr marL="0" lvl="0" indent="0" eaLnBrk="0" fontAlgn="base" hangingPunct="0">
              <a:lnSpc>
                <a:spcPct val="100000"/>
              </a:lnSpc>
              <a:spcBef>
                <a:spcPct val="0"/>
              </a:spcBef>
              <a:spcAft>
                <a:spcPct val="0"/>
              </a:spcAft>
              <a:buNone/>
              <a:defRPr/>
            </a:pPr>
            <a:endParaRPr lang="en-US" altLang="en-US" sz="4000" dirty="0">
              <a:solidFill>
                <a:srgbClr val="000000"/>
              </a:solidFill>
              <a:sym typeface="Arial" panose="020B0604020202020204" pitchFamily="34" charset="0"/>
            </a:endParaRPr>
          </a:p>
          <a:p>
            <a:pPr marL="0" indent="0">
              <a:buNone/>
            </a:pPr>
            <a:r>
              <a:rPr lang="en-US" b="1" dirty="0" smtClean="0">
                <a:solidFill>
                  <a:srgbClr val="FF0000"/>
                </a:solidFill>
              </a:rPr>
              <a:t>**</a:t>
            </a:r>
            <a:r>
              <a:rPr lang="en-US" b="1" u="sng" dirty="0" smtClean="0">
                <a:solidFill>
                  <a:srgbClr val="FF0000"/>
                </a:solidFill>
              </a:rPr>
              <a:t>Please only use these features when instructed to do so. </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2124A5-1B9B-4B07-834C-F8730363EEE2}" type="slidenum">
              <a:rPr kumimoji="0" lang="en-US" alt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20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267629" y="156117"/>
            <a:ext cx="8073483"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Functions Check</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2154" y="1867583"/>
            <a:ext cx="862748" cy="61737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6828" y="1867583"/>
            <a:ext cx="878001" cy="569330"/>
          </a:xfrm>
          <a:prstGeom prst="rect">
            <a:avLst/>
          </a:prstGeom>
        </p:spPr>
      </p:pic>
      <p:sp>
        <p:nvSpPr>
          <p:cNvPr id="14" name="Rectangle 13"/>
          <p:cNvSpPr/>
          <p:nvPr/>
        </p:nvSpPr>
        <p:spPr>
          <a:xfrm>
            <a:off x="3312154" y="1861679"/>
            <a:ext cx="862748" cy="6173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8116828" y="1878780"/>
            <a:ext cx="878001" cy="5469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0957" y="277403"/>
            <a:ext cx="1387011" cy="780194"/>
          </a:xfrm>
          <a:prstGeom prst="rect">
            <a:avLst/>
          </a:prstGeom>
        </p:spPr>
      </p:pic>
      <p:pic>
        <p:nvPicPr>
          <p:cNvPr id="20"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0098" y="3958703"/>
            <a:ext cx="5842025" cy="333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49775" y="4206849"/>
            <a:ext cx="1725494" cy="922812"/>
          </a:xfrm>
          <a:prstGeom prst="rect">
            <a:avLst/>
          </a:prstGeom>
        </p:spPr>
      </p:pic>
      <p:sp>
        <p:nvSpPr>
          <p:cNvPr id="22" name="Oval 21"/>
          <p:cNvSpPr/>
          <p:nvPr/>
        </p:nvSpPr>
        <p:spPr>
          <a:xfrm>
            <a:off x="8165494" y="3912052"/>
            <a:ext cx="1396839" cy="4429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sym typeface="Arial" panose="020B0604020202020204" pitchFamily="34" charset="0"/>
            </a:endParaRPr>
          </a:p>
        </p:txBody>
      </p:sp>
      <p:sp>
        <p:nvSpPr>
          <p:cNvPr id="24" name="Oval 23"/>
          <p:cNvSpPr/>
          <p:nvPr/>
        </p:nvSpPr>
        <p:spPr>
          <a:xfrm>
            <a:off x="8020672" y="4615527"/>
            <a:ext cx="974157" cy="2536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sym typeface="Arial" panose="020B0604020202020204" pitchFamily="34" charset="0"/>
            </a:endParaRPr>
          </a:p>
        </p:txBody>
      </p:sp>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62307" y="4937932"/>
            <a:ext cx="842925" cy="637334"/>
          </a:xfrm>
          <a:prstGeom prst="rect">
            <a:avLst/>
          </a:prstGeom>
        </p:spPr>
      </p:pic>
      <p:sp>
        <p:nvSpPr>
          <p:cNvPr id="26" name="Rectangle 25"/>
          <p:cNvSpPr/>
          <p:nvPr/>
        </p:nvSpPr>
        <p:spPr>
          <a:xfrm>
            <a:off x="4562307" y="4957887"/>
            <a:ext cx="842925" cy="6173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247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If you have a </a:t>
            </a:r>
            <a:r>
              <a:rPr lang="en-US" b="1" dirty="0" smtClean="0"/>
              <a:t>QUESTION</a:t>
            </a:r>
            <a:r>
              <a:rPr lang="en-US" dirty="0" smtClean="0"/>
              <a:t> during the presentation, please enter a question mark (</a:t>
            </a:r>
            <a:r>
              <a:rPr lang="en-US" b="1" dirty="0" smtClean="0"/>
              <a:t>?</a:t>
            </a:r>
            <a:r>
              <a:rPr lang="en-US" dirty="0" smtClean="0"/>
              <a:t>) into the chat box and the presenter or facilitator will call on you to address your question.</a:t>
            </a:r>
          </a:p>
          <a:p>
            <a:pPr marL="0" indent="0">
              <a:buNone/>
            </a:pPr>
            <a:endParaRPr lang="en-US" dirty="0" smtClean="0"/>
          </a:p>
          <a:p>
            <a:r>
              <a:rPr lang="en-US" b="1" dirty="0" smtClean="0"/>
              <a:t>PLEASE WAIT UNTIL YOU ARE RECOGNIZED BEFORE UNMUTING YOUR MICROPHONE</a:t>
            </a:r>
          </a:p>
          <a:p>
            <a:pPr marL="0" indent="0">
              <a:buNone/>
            </a:pPr>
            <a:endParaRPr lang="en-US" dirty="0" smtClean="0"/>
          </a:p>
          <a:p>
            <a:r>
              <a:rPr lang="en-US" dirty="0" smtClean="0"/>
              <a:t>If you’re having technical difficulties please contact </a:t>
            </a:r>
            <a:r>
              <a:rPr lang="en-US" b="1" dirty="0" smtClean="0"/>
              <a:t>Chris Macinkowicz </a:t>
            </a:r>
            <a:r>
              <a:rPr lang="en-US" dirty="0" smtClean="0"/>
              <a:t>via private message in the chat box or at </a:t>
            </a:r>
            <a:r>
              <a:rPr lang="en-US" dirty="0" smtClean="0">
                <a:hlinkClick r:id="rId3"/>
              </a:rPr>
              <a:t>cmacinkowicz@vfw.org</a:t>
            </a:r>
            <a:r>
              <a:rPr lang="en-US" dirty="0" smtClean="0"/>
              <a:t>. </a:t>
            </a:r>
          </a:p>
          <a:p>
            <a:endParaRPr lang="en-US" dirty="0" smtClean="0"/>
          </a:p>
          <a:p>
            <a:r>
              <a:rPr lang="en-US" dirty="0" smtClean="0"/>
              <a:t>If </a:t>
            </a:r>
            <a:r>
              <a:rPr lang="en-US" dirty="0"/>
              <a:t>you need </a:t>
            </a:r>
            <a:r>
              <a:rPr lang="en-US" dirty="0" smtClean="0"/>
              <a:t>a comfort break, </a:t>
            </a:r>
            <a:r>
              <a:rPr lang="en-US" dirty="0"/>
              <a:t>please do so and return as soon as possible.</a:t>
            </a:r>
          </a:p>
          <a:p>
            <a:endParaRPr lang="en-US" dirty="0" smtClean="0"/>
          </a:p>
          <a:p>
            <a:r>
              <a:rPr lang="en-US" dirty="0" smtClean="0"/>
              <a:t>Please remember, these sessions will be recorded for future use.           </a:t>
            </a:r>
          </a:p>
          <a:p>
            <a:pPr marL="0" indent="0">
              <a:buNone/>
            </a:pPr>
            <a:r>
              <a:rPr lang="en-US" dirty="0"/>
              <a:t> </a:t>
            </a:r>
            <a:r>
              <a:rPr lang="en-US" dirty="0" smtClean="0"/>
              <a:t>                          </a:t>
            </a:r>
            <a:r>
              <a:rPr lang="en-US" b="1" u="sng" dirty="0" smtClean="0"/>
              <a:t>Everything on the internet lasts forever!</a:t>
            </a:r>
            <a:endParaRPr lang="en-US" b="1" u="sng" dirty="0"/>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2124A5-1B9B-4B07-834C-F8730363EEE2}" type="slidenum">
              <a:rPr kumimoji="0" lang="en-US" alt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267629" y="156117"/>
            <a:ext cx="8073483"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Functions Check</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0957" y="277403"/>
            <a:ext cx="1387011" cy="780194"/>
          </a:xfrm>
          <a:prstGeom prst="rect">
            <a:avLst/>
          </a:prstGeom>
        </p:spPr>
      </p:pic>
    </p:spTree>
    <p:extLst>
      <p:ext uri="{BB962C8B-B14F-4D97-AF65-F5344CB8AC3E}">
        <p14:creationId xmlns:p14="http://schemas.microsoft.com/office/powerpoint/2010/main" val="1233713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B18D57-13A5-4968-950D-8FEF41FA4399}" type="slidenum">
              <a:rPr lang="en-US" smtClean="0"/>
              <a:t>7</a:t>
            </a:fld>
            <a:endParaRPr lang="en-US"/>
          </a:p>
        </p:txBody>
      </p:sp>
      <p:sp>
        <p:nvSpPr>
          <p:cNvPr id="5" name="Rectangle 4"/>
          <p:cNvSpPr/>
          <p:nvPr/>
        </p:nvSpPr>
        <p:spPr>
          <a:xfrm>
            <a:off x="5908431" y="1383323"/>
            <a:ext cx="6135077" cy="5338153"/>
          </a:xfrm>
          <a:prstGeom prst="rect">
            <a:avLst/>
          </a:prstGeom>
          <a:solidFill>
            <a:srgbClr val="981C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67629" y="156117"/>
            <a:ext cx="8073483"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Presenter</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TextBox 7"/>
          <p:cNvSpPr txBox="1"/>
          <p:nvPr/>
        </p:nvSpPr>
        <p:spPr>
          <a:xfrm>
            <a:off x="398585" y="1484923"/>
            <a:ext cx="4743938" cy="5262979"/>
          </a:xfrm>
          <a:prstGeom prst="rect">
            <a:avLst/>
          </a:prstGeom>
          <a:noFill/>
        </p:spPr>
        <p:txBody>
          <a:bodyPr wrap="square" rtlCol="0">
            <a:spAutoFit/>
          </a:bodyPr>
          <a:lstStyle/>
          <a:p>
            <a:r>
              <a:rPr lang="en-US" sz="4400" dirty="0" smtClean="0"/>
              <a:t>Laura Bartus</a:t>
            </a:r>
          </a:p>
          <a:p>
            <a:r>
              <a:rPr lang="en-US" sz="3200" dirty="0" smtClean="0"/>
              <a:t>Learning Systems Lead</a:t>
            </a:r>
          </a:p>
          <a:p>
            <a:r>
              <a:rPr lang="en-US" sz="3200" dirty="0" smtClean="0"/>
              <a:t>At Humana</a:t>
            </a:r>
          </a:p>
          <a:p>
            <a:endParaRPr lang="en-US" sz="3600" dirty="0"/>
          </a:p>
          <a:p>
            <a:pPr marL="227013" indent="-227013">
              <a:buFont typeface="Arial" panose="020B0604020202020204" pitchFamily="34" charset="0"/>
              <a:buChar char="•"/>
            </a:pPr>
            <a:r>
              <a:rPr lang="en-US" sz="3200" dirty="0" smtClean="0"/>
              <a:t>Former high school English teacher</a:t>
            </a:r>
          </a:p>
          <a:p>
            <a:pPr marL="227013" indent="-227013">
              <a:buFont typeface="Arial" panose="020B0604020202020204" pitchFamily="34" charset="0"/>
              <a:buChar char="•"/>
            </a:pPr>
            <a:r>
              <a:rPr lang="en-US" sz="3200" dirty="0" smtClean="0"/>
              <a:t>My team trains Humana’s sales agents</a:t>
            </a:r>
          </a:p>
          <a:p>
            <a:pPr marL="227013" indent="-227013">
              <a:buFont typeface="Arial" panose="020B0604020202020204" pitchFamily="34" charset="0"/>
              <a:buChar char="•"/>
            </a:pPr>
            <a:r>
              <a:rPr lang="en-US" sz="3200" dirty="0" smtClean="0"/>
              <a:t>I partner with Humana’s Veterans team </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456"/>
          <a:stretch/>
        </p:blipFill>
        <p:spPr>
          <a:xfrm>
            <a:off x="5275385" y="1917531"/>
            <a:ext cx="6180738" cy="426973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3397" y="2186462"/>
            <a:ext cx="1257143" cy="253968"/>
          </a:xfrm>
          <a:prstGeom prst="rect">
            <a:avLst/>
          </a:prstGeom>
        </p:spPr>
      </p:pic>
    </p:spTree>
    <p:extLst>
      <p:ext uri="{BB962C8B-B14F-4D97-AF65-F5344CB8AC3E}">
        <p14:creationId xmlns:p14="http://schemas.microsoft.com/office/powerpoint/2010/main" val="3999341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620432" y="1383323"/>
            <a:ext cx="3423076" cy="5338153"/>
          </a:xfrm>
          <a:prstGeom prst="rect">
            <a:avLst/>
          </a:prstGeom>
          <a:solidFill>
            <a:srgbClr val="981C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336062" y="1393236"/>
            <a:ext cx="7583822" cy="5328240"/>
          </a:xfrm>
        </p:spPr>
        <p:txBody>
          <a:bodyPr/>
          <a:lstStyle/>
          <a:p>
            <a:r>
              <a:rPr lang="en-US" sz="2800" dirty="0" smtClean="0"/>
              <a:t>Headquartered in Louisville, KY</a:t>
            </a:r>
          </a:p>
          <a:p>
            <a:r>
              <a:rPr lang="en-US" sz="2800" dirty="0" smtClean="0"/>
              <a:t>46,000 employees</a:t>
            </a:r>
          </a:p>
          <a:p>
            <a:r>
              <a:rPr lang="en-US" sz="2800" dirty="0" smtClean="0"/>
              <a:t>Number 52 on Fortune 500 </a:t>
            </a:r>
          </a:p>
          <a:p>
            <a:r>
              <a:rPr lang="en-US" sz="2800" dirty="0" smtClean="0"/>
              <a:t>Over 13 Million members</a:t>
            </a:r>
          </a:p>
          <a:p>
            <a:r>
              <a:rPr lang="en-US" sz="2800" dirty="0" smtClean="0"/>
              <a:t>Founded in 1961 as a nursing home, purchased hospitals, branched out into health insurance</a:t>
            </a:r>
          </a:p>
          <a:p>
            <a:r>
              <a:rPr lang="en-US" sz="2800" dirty="0" smtClean="0"/>
              <a:t>We focus mainly on Medicare Advantage and Prescription Drug Plans</a:t>
            </a:r>
          </a:p>
          <a:p>
            <a:r>
              <a:rPr lang="en-US" sz="2800" dirty="0" smtClean="0"/>
              <a:t>Our name is indicative of our focus on </a:t>
            </a:r>
            <a:r>
              <a:rPr lang="en-US" sz="2800" b="1" dirty="0" smtClean="0"/>
              <a:t>Human Care</a:t>
            </a:r>
            <a:r>
              <a:rPr lang="en-US" sz="2800" dirty="0" smtClean="0"/>
              <a:t> (humane care)</a:t>
            </a:r>
          </a:p>
          <a:p>
            <a:endParaRPr lang="en-US" sz="2800" dirty="0" smtClean="0"/>
          </a:p>
          <a:p>
            <a:endParaRPr lang="en-US" sz="2800" dirty="0"/>
          </a:p>
        </p:txBody>
      </p:sp>
      <p:sp>
        <p:nvSpPr>
          <p:cNvPr id="5" name="TextBox 4"/>
          <p:cNvSpPr txBox="1"/>
          <p:nvPr/>
        </p:nvSpPr>
        <p:spPr>
          <a:xfrm>
            <a:off x="267629" y="156117"/>
            <a:ext cx="8073483"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About Humana</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9133" r="10537" b="12276"/>
          <a:stretch/>
        </p:blipFill>
        <p:spPr>
          <a:xfrm>
            <a:off x="8065477" y="1899657"/>
            <a:ext cx="3451754" cy="4305483"/>
          </a:xfrm>
          <a:prstGeom prst="rect">
            <a:avLst/>
          </a:prstGeom>
        </p:spPr>
      </p:pic>
    </p:spTree>
    <p:extLst>
      <p:ext uri="{BB962C8B-B14F-4D97-AF65-F5344CB8AC3E}">
        <p14:creationId xmlns:p14="http://schemas.microsoft.com/office/powerpoint/2010/main" val="3377156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5186516" cy="4351338"/>
          </a:xfrm>
        </p:spPr>
        <p:txBody>
          <a:bodyPr>
            <a:normAutofit fontScale="92500" lnSpcReduction="10000"/>
          </a:bodyPr>
          <a:lstStyle/>
          <a:p>
            <a:r>
              <a:rPr lang="en-US" dirty="0" smtClean="0"/>
              <a:t>Defining Consulting Skills </a:t>
            </a:r>
          </a:p>
          <a:p>
            <a:r>
              <a:rPr lang="en-US" dirty="0" smtClean="0"/>
              <a:t>Relationship Management</a:t>
            </a:r>
          </a:p>
          <a:p>
            <a:r>
              <a:rPr lang="en-US" dirty="0" smtClean="0"/>
              <a:t>Before your meeting</a:t>
            </a:r>
          </a:p>
          <a:p>
            <a:r>
              <a:rPr lang="en-US" dirty="0" smtClean="0"/>
              <a:t>During the Meeting</a:t>
            </a:r>
          </a:p>
          <a:p>
            <a:pPr lvl="1"/>
            <a:r>
              <a:rPr lang="en-US" dirty="0" smtClean="0"/>
              <a:t>Client Contract and Boundaries</a:t>
            </a:r>
          </a:p>
          <a:p>
            <a:pPr lvl="1"/>
            <a:r>
              <a:rPr lang="en-US" dirty="0" smtClean="0"/>
              <a:t>Active Listening Skills / </a:t>
            </a:r>
            <a:r>
              <a:rPr lang="en-US" dirty="0"/>
              <a:t>Establishing Trust </a:t>
            </a:r>
            <a:endParaRPr lang="en-US" dirty="0" smtClean="0"/>
          </a:p>
          <a:p>
            <a:pPr lvl="1"/>
            <a:r>
              <a:rPr lang="en-US" dirty="0"/>
              <a:t>Needs Analysis </a:t>
            </a:r>
            <a:endParaRPr lang="en-US" dirty="0" smtClean="0"/>
          </a:p>
          <a:p>
            <a:pPr lvl="1"/>
            <a:r>
              <a:rPr lang="en-US" dirty="0" smtClean="0"/>
              <a:t>Interview Techniques</a:t>
            </a:r>
          </a:p>
          <a:p>
            <a:pPr lvl="1"/>
            <a:r>
              <a:rPr lang="en-US" dirty="0" smtClean="0"/>
              <a:t>Interview Questions</a:t>
            </a:r>
          </a:p>
          <a:p>
            <a:r>
              <a:rPr lang="en-US" dirty="0" smtClean="0"/>
              <a:t>After the Meeting</a:t>
            </a:r>
            <a:endParaRPr lang="en-US" dirty="0"/>
          </a:p>
        </p:txBody>
      </p:sp>
      <p:sp>
        <p:nvSpPr>
          <p:cNvPr id="3" name="Slide Number Placeholder 2"/>
          <p:cNvSpPr>
            <a:spLocks noGrp="1"/>
          </p:cNvSpPr>
          <p:nvPr>
            <p:ph type="sldNum" sz="quarter" idx="12"/>
          </p:nvPr>
        </p:nvSpPr>
        <p:spPr/>
        <p:txBody>
          <a:bodyPr/>
          <a:lstStyle/>
          <a:p>
            <a:fld id="{E2FB73DA-5FDE-45B5-BAA4-C61223CC44F6}" type="slidenum">
              <a:rPr lang="en-US" smtClean="0"/>
              <a:pPr/>
              <a:t>9</a:t>
            </a:fld>
            <a:endParaRPr lang="en-US" dirty="0"/>
          </a:p>
        </p:txBody>
      </p:sp>
      <p:sp>
        <p:nvSpPr>
          <p:cNvPr id="5" name="TextBox 4"/>
          <p:cNvSpPr txBox="1"/>
          <p:nvPr/>
        </p:nvSpPr>
        <p:spPr>
          <a:xfrm>
            <a:off x="267629" y="156117"/>
            <a:ext cx="8073483"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Consulting Skills Agenda</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4933"/>
          <a:stretch/>
        </p:blipFill>
        <p:spPr>
          <a:xfrm>
            <a:off x="6024716" y="1234460"/>
            <a:ext cx="6167284" cy="5623540"/>
          </a:xfrm>
          <a:prstGeom prst="rect">
            <a:avLst/>
          </a:prstGeom>
        </p:spPr>
      </p:pic>
    </p:spTree>
    <p:extLst>
      <p:ext uri="{BB962C8B-B14F-4D97-AF65-F5344CB8AC3E}">
        <p14:creationId xmlns:p14="http://schemas.microsoft.com/office/powerpoint/2010/main" val="3164252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14513</TotalTime>
  <Words>3800</Words>
  <Application>Microsoft Office PowerPoint</Application>
  <PresentationFormat>Widescreen</PresentationFormat>
  <Paragraphs>359</Paragraphs>
  <Slides>47</Slides>
  <Notes>29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47</vt:i4>
      </vt:variant>
    </vt:vector>
  </HeadingPairs>
  <TitlesOfParts>
    <vt:vector size="57" baseType="lpstr">
      <vt:lpstr>Arial</vt:lpstr>
      <vt:lpstr>Calibri</vt:lpstr>
      <vt:lpstr>Calibri Light</vt:lpstr>
      <vt:lpstr>Times New Roman</vt:lpstr>
      <vt:lpstr>Tw Cen MT</vt:lpstr>
      <vt:lpstr>Wingdings</vt:lpstr>
      <vt:lpstr>Custom Design</vt:lpstr>
      <vt:lpstr>Office Theme</vt:lpstr>
      <vt:lpstr>1_Custom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 Consultant?</vt:lpstr>
      <vt:lpstr>PowerPoint Presentation</vt:lpstr>
      <vt:lpstr>Why Consulting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 you have questions about preparing for client meetings?</vt:lpstr>
      <vt:lpstr>Listening Skills</vt:lpstr>
      <vt:lpstr>What do you think makes people good listeners?</vt:lpstr>
      <vt:lpstr>PowerPoint Presentation</vt:lpstr>
      <vt:lpstr>PowerPoint Presentation</vt:lpstr>
      <vt:lpstr>PowerPoint Presentation</vt:lpstr>
      <vt:lpstr>PowerPoint Presentation</vt:lpstr>
      <vt:lpstr>PowerPoint Presentation</vt:lpstr>
      <vt:lpstr>What level of listening are you aiming for?</vt:lpstr>
      <vt:lpstr>PowerPoint Presentation</vt:lpstr>
      <vt:lpstr>PowerPoint Presentation</vt:lpstr>
      <vt:lpstr>What’s Next?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Macinkowicz</dc:creator>
  <cp:lastModifiedBy>Christopher Macinkowicz</cp:lastModifiedBy>
  <cp:revision>102</cp:revision>
  <dcterms:created xsi:type="dcterms:W3CDTF">2018-09-13T15:53:27Z</dcterms:created>
  <dcterms:modified xsi:type="dcterms:W3CDTF">2020-06-22T21:02:47Z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cea79b95-3813-4d23-a9c8-6de23ff1b8d7</vt:lpwstr>
  </property>
  <property fmtid="{D5CDD505-2E9C-101B-9397-08002B2CF9AE}" pid="3" name="ScannedBy">
    <vt:lpwstr>TCS-ContentScanned</vt:lpwstr>
  </property>
  <property fmtid="{D5CDD505-2E9C-101B-9397-08002B2CF9AE}" pid="4" name="HumanaClassification">
    <vt:lpwstr>I</vt:lpwstr>
  </property>
</Properties>
</file>