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62"/>
  </p:notesMasterIdLst>
  <p:handoutMasterIdLst>
    <p:handoutMasterId r:id="rId63"/>
  </p:handoutMasterIdLst>
  <p:sldIdLst>
    <p:sldId id="257" r:id="rId6"/>
    <p:sldId id="564" r:id="rId7"/>
    <p:sldId id="279" r:id="rId8"/>
    <p:sldId id="292" r:id="rId9"/>
    <p:sldId id="411" r:id="rId10"/>
    <p:sldId id="4347" r:id="rId11"/>
    <p:sldId id="4338" r:id="rId12"/>
    <p:sldId id="4346" r:id="rId13"/>
    <p:sldId id="4339" r:id="rId14"/>
    <p:sldId id="589" r:id="rId15"/>
    <p:sldId id="4341" r:id="rId16"/>
    <p:sldId id="535" r:id="rId17"/>
    <p:sldId id="584" r:id="rId18"/>
    <p:sldId id="4349" r:id="rId19"/>
    <p:sldId id="4351" r:id="rId20"/>
    <p:sldId id="4353" r:id="rId21"/>
    <p:sldId id="4352" r:id="rId22"/>
    <p:sldId id="4354" r:id="rId23"/>
    <p:sldId id="4355" r:id="rId24"/>
    <p:sldId id="4356" r:id="rId25"/>
    <p:sldId id="4350" r:id="rId26"/>
    <p:sldId id="4357" r:id="rId27"/>
    <p:sldId id="4358" r:id="rId28"/>
    <p:sldId id="4359" r:id="rId29"/>
    <p:sldId id="4385" r:id="rId30"/>
    <p:sldId id="4390" r:id="rId31"/>
    <p:sldId id="4360" r:id="rId32"/>
    <p:sldId id="4361" r:id="rId33"/>
    <p:sldId id="4362" r:id="rId34"/>
    <p:sldId id="4363" r:id="rId35"/>
    <p:sldId id="4364" r:id="rId36"/>
    <p:sldId id="4365" r:id="rId37"/>
    <p:sldId id="4366" r:id="rId38"/>
    <p:sldId id="4367" r:id="rId39"/>
    <p:sldId id="4368" r:id="rId40"/>
    <p:sldId id="4369" r:id="rId41"/>
    <p:sldId id="4370" r:id="rId42"/>
    <p:sldId id="4371" r:id="rId43"/>
    <p:sldId id="4394" r:id="rId44"/>
    <p:sldId id="4372" r:id="rId45"/>
    <p:sldId id="4374" r:id="rId46"/>
    <p:sldId id="4375" r:id="rId47"/>
    <p:sldId id="4376" r:id="rId48"/>
    <p:sldId id="4377" r:id="rId49"/>
    <p:sldId id="4379" r:id="rId50"/>
    <p:sldId id="4380" r:id="rId51"/>
    <p:sldId id="4391" r:id="rId52"/>
    <p:sldId id="4381" r:id="rId53"/>
    <p:sldId id="4392" r:id="rId54"/>
    <p:sldId id="4393" r:id="rId55"/>
    <p:sldId id="4383" r:id="rId56"/>
    <p:sldId id="4384" r:id="rId57"/>
    <p:sldId id="587" r:id="rId58"/>
    <p:sldId id="4348" r:id="rId59"/>
    <p:sldId id="588" r:id="rId60"/>
    <p:sldId id="563" r:id="rId61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wrence, Julie M., (DMC St. Paul)" initials="LJM(SP" lastIdx="9" clrIdx="0">
    <p:extLst>
      <p:ext uri="{19B8F6BF-5375-455C-9EA6-DF929625EA0E}">
        <p15:presenceInfo xmlns:p15="http://schemas.microsoft.com/office/powerpoint/2012/main" userId="S::Julie.Lawrence@va.gov::504b6d33-938b-4647-a8d2-3642794676f7" providerId="AD"/>
      </p:ext>
    </p:extLst>
  </p:cmAuthor>
  <p:cmAuthor id="2" name="Haselberger, Nicole J. (DMC St. Paul)" initials="HNJ(SP" lastIdx="4" clrIdx="1">
    <p:extLst>
      <p:ext uri="{19B8F6BF-5375-455C-9EA6-DF929625EA0E}">
        <p15:presenceInfo xmlns:p15="http://schemas.microsoft.com/office/powerpoint/2012/main" userId="S::Nicole.Haselberger@va.gov::b23d7f4a-bca9-4916-b714-386a9c0c798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91" autoAdjust="0"/>
    <p:restoredTop sz="75510" autoAdjust="0"/>
  </p:normalViewPr>
  <p:slideViewPr>
    <p:cSldViewPr snapToGrid="0">
      <p:cViewPr varScale="1">
        <p:scale>
          <a:sx n="82" d="100"/>
          <a:sy n="82" d="100"/>
        </p:scale>
        <p:origin x="21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commentAuthors" Target="commentAuthors.xml"/><Relationship Id="rId69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elberger, Nicole J. (DMC St. Paul) (she/her/hers)" userId="b23d7f4a-bca9-4916-b714-386a9c0c798f" providerId="ADAL" clId="{1FEB5176-8FD0-4506-ABE3-5044C18AD452}"/>
    <pc:docChg chg="modSld">
      <pc:chgData name="Haselberger, Nicole J. (DMC St. Paul) (she/her/hers)" userId="b23d7f4a-bca9-4916-b714-386a9c0c798f" providerId="ADAL" clId="{1FEB5176-8FD0-4506-ABE3-5044C18AD452}" dt="2022-04-12T12:27:18.972" v="45" actId="20577"/>
      <pc:docMkLst>
        <pc:docMk/>
      </pc:docMkLst>
      <pc:sldChg chg="modNotesTx">
        <pc:chgData name="Haselberger, Nicole J. (DMC St. Paul) (she/her/hers)" userId="b23d7f4a-bca9-4916-b714-386a9c0c798f" providerId="ADAL" clId="{1FEB5176-8FD0-4506-ABE3-5044C18AD452}" dt="2022-04-12T12:24:39.411" v="0" actId="20577"/>
        <pc:sldMkLst>
          <pc:docMk/>
          <pc:sldMk cId="2263435170" sldId="279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4:44.810" v="1" actId="20577"/>
        <pc:sldMkLst>
          <pc:docMk/>
          <pc:sldMk cId="821884653" sldId="292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4:47.285" v="2" actId="20577"/>
        <pc:sldMkLst>
          <pc:docMk/>
          <pc:sldMk cId="3981949690" sldId="411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5:08.072" v="9" actId="20577"/>
        <pc:sldMkLst>
          <pc:docMk/>
          <pc:sldMk cId="1268004696" sldId="535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7:18.972" v="45" actId="20577"/>
        <pc:sldMkLst>
          <pc:docMk/>
          <pc:sldMk cId="480954987" sldId="563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5:10.214" v="10" actId="20577"/>
        <pc:sldMkLst>
          <pc:docMk/>
          <pc:sldMk cId="4162151255" sldId="584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7:14.002" v="43" actId="20577"/>
        <pc:sldMkLst>
          <pc:docMk/>
          <pc:sldMk cId="426169949" sldId="588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5:03.660" v="7" actId="20577"/>
        <pc:sldMkLst>
          <pc:docMk/>
          <pc:sldMk cId="1058422913" sldId="589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4:53.974" v="4" actId="20577"/>
        <pc:sldMkLst>
          <pc:docMk/>
          <pc:sldMk cId="1735164367" sldId="4338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4:59.992" v="6" actId="20577"/>
        <pc:sldMkLst>
          <pc:docMk/>
          <pc:sldMk cId="3222990523" sldId="4339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5:06.004" v="8" actId="20577"/>
        <pc:sldMkLst>
          <pc:docMk/>
          <pc:sldMk cId="3026548826" sldId="4341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4:57.330" v="5" actId="20577"/>
        <pc:sldMkLst>
          <pc:docMk/>
          <pc:sldMk cId="1149499449" sldId="4346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5:12.483" v="11" actId="20577"/>
        <pc:sldMkLst>
          <pc:docMk/>
          <pc:sldMk cId="3996255652" sldId="4349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5:31.337" v="14" actId="20577"/>
        <pc:sldMkLst>
          <pc:docMk/>
          <pc:sldMk cId="1980518464" sldId="4350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5:14.604" v="12" actId="20577"/>
        <pc:sldMkLst>
          <pc:docMk/>
          <pc:sldMk cId="3803592143" sldId="4351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5:24.291" v="13" actId="20577"/>
        <pc:sldMkLst>
          <pc:docMk/>
          <pc:sldMk cId="3409694219" sldId="4354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5:39.290" v="15" actId="20577"/>
        <pc:sldMkLst>
          <pc:docMk/>
          <pc:sldMk cId="3313035382" sldId="4359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5:51.874" v="17" actId="20577"/>
        <pc:sldMkLst>
          <pc:docMk/>
          <pc:sldMk cId="2299509870" sldId="4360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5:55.112" v="18" actId="20577"/>
        <pc:sldMkLst>
          <pc:docMk/>
          <pc:sldMk cId="68312217" sldId="4361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5:57.734" v="19" actId="20577"/>
        <pc:sldMkLst>
          <pc:docMk/>
          <pc:sldMk cId="1919274677" sldId="4362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6:00.525" v="20" actId="20577"/>
        <pc:sldMkLst>
          <pc:docMk/>
          <pc:sldMk cId="2455558895" sldId="4363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6:03.703" v="21" actId="20577"/>
        <pc:sldMkLst>
          <pc:docMk/>
          <pc:sldMk cId="2005378292" sldId="4364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6:05.923" v="22" actId="20577"/>
        <pc:sldMkLst>
          <pc:docMk/>
          <pc:sldMk cId="1176048762" sldId="4365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6:08.393" v="23" actId="20577"/>
        <pc:sldMkLst>
          <pc:docMk/>
          <pc:sldMk cId="1158218463" sldId="4366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6:12.503" v="24" actId="20577"/>
        <pc:sldMkLst>
          <pc:docMk/>
          <pc:sldMk cId="3548750242" sldId="4367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6:15.662" v="25" actId="20577"/>
        <pc:sldMkLst>
          <pc:docMk/>
          <pc:sldMk cId="3691012841" sldId="4368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6:18.301" v="26" actId="20577"/>
        <pc:sldMkLst>
          <pc:docMk/>
          <pc:sldMk cId="611626705" sldId="4369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6:21.176" v="27" actId="20577"/>
        <pc:sldMkLst>
          <pc:docMk/>
          <pc:sldMk cId="998486045" sldId="4370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6:23.978" v="28" actId="20577"/>
        <pc:sldMkLst>
          <pc:docMk/>
          <pc:sldMk cId="1259813795" sldId="4371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6:30.669" v="30" actId="20577"/>
        <pc:sldMkLst>
          <pc:docMk/>
          <pc:sldMk cId="1805758878" sldId="4372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6:33.444" v="31" actId="20577"/>
        <pc:sldMkLst>
          <pc:docMk/>
          <pc:sldMk cId="2667913608" sldId="4374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6:36.537" v="32" actId="20577"/>
        <pc:sldMkLst>
          <pc:docMk/>
          <pc:sldMk cId="1385585131" sldId="4375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6:39.554" v="33" actId="20577"/>
        <pc:sldMkLst>
          <pc:docMk/>
          <pc:sldMk cId="1498511574" sldId="4376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6:42.487" v="34" actId="20577"/>
        <pc:sldMkLst>
          <pc:docMk/>
          <pc:sldMk cId="896957630" sldId="4377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6:45.074" v="35" actId="20577"/>
        <pc:sldMkLst>
          <pc:docMk/>
          <pc:sldMk cId="2338060332" sldId="4379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6:49.936" v="36" actId="20577"/>
        <pc:sldMkLst>
          <pc:docMk/>
          <pc:sldMk cId="1389009710" sldId="4380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6:54.616" v="38" actId="20577"/>
        <pc:sldMkLst>
          <pc:docMk/>
          <pc:sldMk cId="4269457776" sldId="4381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7:05.553" v="41" actId="20577"/>
        <pc:sldMkLst>
          <pc:docMk/>
          <pc:sldMk cId="3350171270" sldId="4383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7:08.158" v="42" actId="20577"/>
        <pc:sldMkLst>
          <pc:docMk/>
          <pc:sldMk cId="3921150784" sldId="4384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5:48.559" v="16" actId="20577"/>
        <pc:sldMkLst>
          <pc:docMk/>
          <pc:sldMk cId="53614000" sldId="4390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6:52.125" v="37" actId="20577"/>
        <pc:sldMkLst>
          <pc:docMk/>
          <pc:sldMk cId="1381415378" sldId="4391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6:56.951" v="39" actId="20577"/>
        <pc:sldMkLst>
          <pc:docMk/>
          <pc:sldMk cId="4238506375" sldId="4392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7:01.290" v="40" actId="20577"/>
        <pc:sldMkLst>
          <pc:docMk/>
          <pc:sldMk cId="4057912780" sldId="4393"/>
        </pc:sldMkLst>
      </pc:sldChg>
      <pc:sldChg chg="modNotesTx">
        <pc:chgData name="Haselberger, Nicole J. (DMC St. Paul) (she/her/hers)" userId="b23d7f4a-bca9-4916-b714-386a9c0c798f" providerId="ADAL" clId="{1FEB5176-8FD0-4506-ABE3-5044C18AD452}" dt="2022-04-12T12:26:27.387" v="29" actId="20577"/>
        <pc:sldMkLst>
          <pc:docMk/>
          <pc:sldMk cId="2914144796" sldId="4394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733FC-F8FF-421C-BD7D-0E9ADA1C6315}" type="doc">
      <dgm:prSet loTypeId="urn:microsoft.com/office/officeart/2005/8/layout/vProcess5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8530C11-D504-47EB-A7B1-20055CCCCFA2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002060"/>
        </a:solidFill>
        <a:ln>
          <a:noFill/>
        </a:ln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DMC Sends 1</a:t>
          </a:r>
          <a:r>
            <a:rPr lang="en-US" sz="16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NOI</a:t>
          </a:r>
        </a:p>
      </dgm:t>
    </dgm:pt>
    <dgm:pt modelId="{55E7A3D6-CEC2-4944-B2CE-C2C6D73B89A9}" type="parTrans" cxnId="{EE31655B-CC9D-4514-8798-B056D80947AD}">
      <dgm:prSet/>
      <dgm:spPr/>
      <dgm:t>
        <a:bodyPr/>
        <a:lstStyle/>
        <a:p>
          <a:endParaRPr lang="en-US"/>
        </a:p>
      </dgm:t>
    </dgm:pt>
    <dgm:pt modelId="{F492D874-FA2B-447D-A0A7-C3E1996D3E8B}" type="sibTrans" cxnId="{EE31655B-CC9D-4514-8798-B056D80947AD}">
      <dgm:prSet custT="1"/>
      <dgm:spPr>
        <a:ln>
          <a:solidFill>
            <a:schemeClr val="accent5">
              <a:alpha val="90000"/>
            </a:schemeClr>
          </a:solidFill>
        </a:ln>
      </dgm:spPr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30 or 90 days</a:t>
          </a:r>
        </a:p>
      </dgm:t>
    </dgm:pt>
    <dgm:pt modelId="{DB906368-C174-4A8F-A86A-F9F9FDB89D63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002060"/>
        </a:solidFill>
        <a:ln>
          <a:noFill/>
        </a:ln>
      </dgm:spPr>
      <dgm:t>
        <a:bodyPr/>
        <a:lstStyle/>
        <a:p>
          <a:r>
            <a:rPr lang="en-US" sz="2100" dirty="0">
              <a:solidFill>
                <a:schemeClr val="bg1"/>
              </a:solidFill>
            </a:rPr>
            <a:t>      </a:t>
          </a:r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DMC Sends 2nd NOI</a:t>
          </a:r>
        </a:p>
      </dgm:t>
    </dgm:pt>
    <dgm:pt modelId="{B9D7025C-30D2-4A53-8E9A-639CC9ECE48D}" type="parTrans" cxnId="{B72B78F7-7AA6-4477-8CD8-6518F9151C12}">
      <dgm:prSet/>
      <dgm:spPr/>
      <dgm:t>
        <a:bodyPr/>
        <a:lstStyle/>
        <a:p>
          <a:endParaRPr lang="en-US"/>
        </a:p>
      </dgm:t>
    </dgm:pt>
    <dgm:pt modelId="{F25149E2-539C-4CBA-A87B-B7887F3ED9E9}" type="sibTrans" cxnId="{B72B78F7-7AA6-4477-8CD8-6518F9151C12}">
      <dgm:prSet custT="1"/>
      <dgm:spPr>
        <a:ln>
          <a:solidFill>
            <a:schemeClr val="accent5">
              <a:alpha val="90000"/>
            </a:schemeClr>
          </a:solidFill>
        </a:ln>
      </dgm:spPr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30 days</a:t>
          </a:r>
        </a:p>
      </dgm:t>
    </dgm:pt>
    <dgm:pt modelId="{28A33D8E-7322-4322-B9CF-89761D4B5E63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002060"/>
        </a:solidFill>
        <a:ln>
          <a:noFill/>
        </a:ln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     </a:t>
          </a:r>
          <a:r>
            <a: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DMC Sends 3rd NOI </a:t>
          </a:r>
        </a:p>
      </dgm:t>
    </dgm:pt>
    <dgm:pt modelId="{3F753493-E42D-4049-9904-B602022D160C}" type="parTrans" cxnId="{719F60FC-5B7D-4944-B26B-C35AA6FDC924}">
      <dgm:prSet/>
      <dgm:spPr/>
      <dgm:t>
        <a:bodyPr/>
        <a:lstStyle/>
        <a:p>
          <a:endParaRPr lang="en-US"/>
        </a:p>
      </dgm:t>
    </dgm:pt>
    <dgm:pt modelId="{425AA931-AB1F-4FB6-8DA3-21722544740E}" type="sibTrans" cxnId="{719F60FC-5B7D-4944-B26B-C35AA6FDC924}">
      <dgm:prSet custT="1"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en-US" sz="1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31074D-1F9E-4EBE-9D7A-089ABB5547E2}" type="pres">
      <dgm:prSet presAssocID="{BE5733FC-F8FF-421C-BD7D-0E9ADA1C6315}" presName="outerComposite" presStyleCnt="0">
        <dgm:presLayoutVars>
          <dgm:chMax val="5"/>
          <dgm:dir/>
          <dgm:resizeHandles val="exact"/>
        </dgm:presLayoutVars>
      </dgm:prSet>
      <dgm:spPr/>
    </dgm:pt>
    <dgm:pt modelId="{4E2E556B-FCA4-4D6F-B510-6020C93B8B5C}" type="pres">
      <dgm:prSet presAssocID="{BE5733FC-F8FF-421C-BD7D-0E9ADA1C6315}" presName="dummyMaxCanvas" presStyleCnt="0">
        <dgm:presLayoutVars/>
      </dgm:prSet>
      <dgm:spPr/>
    </dgm:pt>
    <dgm:pt modelId="{45A5DF96-75B3-4495-99BF-AD8FE6ADCBE4}" type="pres">
      <dgm:prSet presAssocID="{BE5733FC-F8FF-421C-BD7D-0E9ADA1C6315}" presName="ThreeNodes_1" presStyleLbl="node1" presStyleIdx="0" presStyleCnt="3" custScaleX="45787">
        <dgm:presLayoutVars>
          <dgm:bulletEnabled val="1"/>
        </dgm:presLayoutVars>
      </dgm:prSet>
      <dgm:spPr>
        <a:prstGeom prst="rightArrow">
          <a:avLst/>
        </a:prstGeom>
      </dgm:spPr>
    </dgm:pt>
    <dgm:pt modelId="{0EEBCBA5-A230-4711-A159-145967129E5D}" type="pres">
      <dgm:prSet presAssocID="{BE5733FC-F8FF-421C-BD7D-0E9ADA1C6315}" presName="ThreeNodes_2" presStyleLbl="node1" presStyleIdx="1" presStyleCnt="3" custScaleX="45278">
        <dgm:presLayoutVars>
          <dgm:bulletEnabled val="1"/>
        </dgm:presLayoutVars>
      </dgm:prSet>
      <dgm:spPr>
        <a:prstGeom prst="rightArrow">
          <a:avLst/>
        </a:prstGeom>
      </dgm:spPr>
    </dgm:pt>
    <dgm:pt modelId="{65150699-9B0A-4CE0-9B62-5AE386CF3A09}" type="pres">
      <dgm:prSet presAssocID="{BE5733FC-F8FF-421C-BD7D-0E9ADA1C6315}" presName="ThreeNodes_3" presStyleLbl="node1" presStyleIdx="2" presStyleCnt="3" custScaleX="45278">
        <dgm:presLayoutVars>
          <dgm:bulletEnabled val="1"/>
        </dgm:presLayoutVars>
      </dgm:prSet>
      <dgm:spPr>
        <a:prstGeom prst="rightArrow">
          <a:avLst/>
        </a:prstGeom>
      </dgm:spPr>
    </dgm:pt>
    <dgm:pt modelId="{C0AAB607-D039-4B05-A155-89F704918220}" type="pres">
      <dgm:prSet presAssocID="{BE5733FC-F8FF-421C-BD7D-0E9ADA1C6315}" presName="ThreeConn_1-2" presStyleLbl="fgAccFollowNode1" presStyleIdx="0" presStyleCnt="2" custScaleX="135827" custLinFactX="-181638" custLinFactNeighborX="-200000" custLinFactNeighborY="337">
        <dgm:presLayoutVars>
          <dgm:bulletEnabled val="1"/>
        </dgm:presLayoutVars>
      </dgm:prSet>
      <dgm:spPr/>
    </dgm:pt>
    <dgm:pt modelId="{25B8808E-253A-4487-8196-76926395FDA1}" type="pres">
      <dgm:prSet presAssocID="{BE5733FC-F8FF-421C-BD7D-0E9ADA1C6315}" presName="ThreeConn_2-3" presStyleLbl="fgAccFollowNode1" presStyleIdx="1" presStyleCnt="2" custScaleX="135827" custLinFactX="-200000" custLinFactNeighborX="-206574" custLinFactNeighborY="2435">
        <dgm:presLayoutVars>
          <dgm:bulletEnabled val="1"/>
        </dgm:presLayoutVars>
      </dgm:prSet>
      <dgm:spPr/>
    </dgm:pt>
    <dgm:pt modelId="{80E90F32-F8FB-482F-8D34-71EFBE67DF9E}" type="pres">
      <dgm:prSet presAssocID="{BE5733FC-F8FF-421C-BD7D-0E9ADA1C6315}" presName="ThreeNodes_1_text" presStyleLbl="node1" presStyleIdx="2" presStyleCnt="3">
        <dgm:presLayoutVars>
          <dgm:bulletEnabled val="1"/>
        </dgm:presLayoutVars>
      </dgm:prSet>
      <dgm:spPr/>
    </dgm:pt>
    <dgm:pt modelId="{FD6E92F5-00E8-4CBA-86E3-B38B40E02A0F}" type="pres">
      <dgm:prSet presAssocID="{BE5733FC-F8FF-421C-BD7D-0E9ADA1C6315}" presName="ThreeNodes_2_text" presStyleLbl="node1" presStyleIdx="2" presStyleCnt="3">
        <dgm:presLayoutVars>
          <dgm:bulletEnabled val="1"/>
        </dgm:presLayoutVars>
      </dgm:prSet>
      <dgm:spPr/>
    </dgm:pt>
    <dgm:pt modelId="{FD9331AF-0C18-4B38-9AEA-F80AA4ECBBCD}" type="pres">
      <dgm:prSet presAssocID="{BE5733FC-F8FF-421C-BD7D-0E9ADA1C631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E3F3626-17E3-4635-905F-52F07A9AFA4F}" type="presOf" srcId="{F492D874-FA2B-447D-A0A7-C3E1996D3E8B}" destId="{C0AAB607-D039-4B05-A155-89F704918220}" srcOrd="0" destOrd="0" presId="urn:microsoft.com/office/officeart/2005/8/layout/vProcess5"/>
    <dgm:cxn modelId="{64492E2A-8F5E-4C0B-9956-6E74D6FB458C}" type="presOf" srcId="{BE5733FC-F8FF-421C-BD7D-0E9ADA1C6315}" destId="{BB31074D-1F9E-4EBE-9D7A-089ABB5547E2}" srcOrd="0" destOrd="0" presId="urn:microsoft.com/office/officeart/2005/8/layout/vProcess5"/>
    <dgm:cxn modelId="{EE31655B-CC9D-4514-8798-B056D80947AD}" srcId="{BE5733FC-F8FF-421C-BD7D-0E9ADA1C6315}" destId="{18530C11-D504-47EB-A7B1-20055CCCCFA2}" srcOrd="0" destOrd="0" parTransId="{55E7A3D6-CEC2-4944-B2CE-C2C6D73B89A9}" sibTransId="{F492D874-FA2B-447D-A0A7-C3E1996D3E8B}"/>
    <dgm:cxn modelId="{2A2B6071-75FB-470A-8BC0-7F526D9C1ED7}" type="presOf" srcId="{DB906368-C174-4A8F-A86A-F9F9FDB89D63}" destId="{FD6E92F5-00E8-4CBA-86E3-B38B40E02A0F}" srcOrd="1" destOrd="0" presId="urn:microsoft.com/office/officeart/2005/8/layout/vProcess5"/>
    <dgm:cxn modelId="{A2D44351-33C5-4B73-9899-0DB2BCE03FFB}" type="presOf" srcId="{DB906368-C174-4A8F-A86A-F9F9FDB89D63}" destId="{0EEBCBA5-A230-4711-A159-145967129E5D}" srcOrd="0" destOrd="0" presId="urn:microsoft.com/office/officeart/2005/8/layout/vProcess5"/>
    <dgm:cxn modelId="{2988F58C-A9B7-4224-8458-0AA2E2F7E095}" type="presOf" srcId="{18530C11-D504-47EB-A7B1-20055CCCCFA2}" destId="{80E90F32-F8FB-482F-8D34-71EFBE67DF9E}" srcOrd="1" destOrd="0" presId="urn:microsoft.com/office/officeart/2005/8/layout/vProcess5"/>
    <dgm:cxn modelId="{1D7972AD-AD23-4CBE-80A0-5DE8982C916B}" type="presOf" srcId="{F25149E2-539C-4CBA-A87B-B7887F3ED9E9}" destId="{25B8808E-253A-4487-8196-76926395FDA1}" srcOrd="0" destOrd="0" presId="urn:microsoft.com/office/officeart/2005/8/layout/vProcess5"/>
    <dgm:cxn modelId="{F3775BBC-7DCC-453E-8AE2-D255D117CF28}" type="presOf" srcId="{28A33D8E-7322-4322-B9CF-89761D4B5E63}" destId="{FD9331AF-0C18-4B38-9AEA-F80AA4ECBBCD}" srcOrd="1" destOrd="0" presId="urn:microsoft.com/office/officeart/2005/8/layout/vProcess5"/>
    <dgm:cxn modelId="{B402B4C4-AB1B-42D8-93A7-ECE1BC725B60}" type="presOf" srcId="{28A33D8E-7322-4322-B9CF-89761D4B5E63}" destId="{65150699-9B0A-4CE0-9B62-5AE386CF3A09}" srcOrd="0" destOrd="0" presId="urn:microsoft.com/office/officeart/2005/8/layout/vProcess5"/>
    <dgm:cxn modelId="{F105AFC8-8744-408C-9140-7BDD25EE0C22}" type="presOf" srcId="{18530C11-D504-47EB-A7B1-20055CCCCFA2}" destId="{45A5DF96-75B3-4495-99BF-AD8FE6ADCBE4}" srcOrd="0" destOrd="0" presId="urn:microsoft.com/office/officeart/2005/8/layout/vProcess5"/>
    <dgm:cxn modelId="{B72B78F7-7AA6-4477-8CD8-6518F9151C12}" srcId="{BE5733FC-F8FF-421C-BD7D-0E9ADA1C6315}" destId="{DB906368-C174-4A8F-A86A-F9F9FDB89D63}" srcOrd="1" destOrd="0" parTransId="{B9D7025C-30D2-4A53-8E9A-639CC9ECE48D}" sibTransId="{F25149E2-539C-4CBA-A87B-B7887F3ED9E9}"/>
    <dgm:cxn modelId="{719F60FC-5B7D-4944-B26B-C35AA6FDC924}" srcId="{BE5733FC-F8FF-421C-BD7D-0E9ADA1C6315}" destId="{28A33D8E-7322-4322-B9CF-89761D4B5E63}" srcOrd="2" destOrd="0" parTransId="{3F753493-E42D-4049-9904-B602022D160C}" sibTransId="{425AA931-AB1F-4FB6-8DA3-21722544740E}"/>
    <dgm:cxn modelId="{6AE01CA0-7970-4123-BF37-8C91762EE0DA}" type="presParOf" srcId="{BB31074D-1F9E-4EBE-9D7A-089ABB5547E2}" destId="{4E2E556B-FCA4-4D6F-B510-6020C93B8B5C}" srcOrd="0" destOrd="0" presId="urn:microsoft.com/office/officeart/2005/8/layout/vProcess5"/>
    <dgm:cxn modelId="{75D9EE36-EE3C-4E55-A232-9F00DD2FD0ED}" type="presParOf" srcId="{BB31074D-1F9E-4EBE-9D7A-089ABB5547E2}" destId="{45A5DF96-75B3-4495-99BF-AD8FE6ADCBE4}" srcOrd="1" destOrd="0" presId="urn:microsoft.com/office/officeart/2005/8/layout/vProcess5"/>
    <dgm:cxn modelId="{F783CAF7-741A-463C-AB4F-5A1FBDB21D7E}" type="presParOf" srcId="{BB31074D-1F9E-4EBE-9D7A-089ABB5547E2}" destId="{0EEBCBA5-A230-4711-A159-145967129E5D}" srcOrd="2" destOrd="0" presId="urn:microsoft.com/office/officeart/2005/8/layout/vProcess5"/>
    <dgm:cxn modelId="{FF4CDA02-8BD4-4B63-9C81-86EFE7BB740B}" type="presParOf" srcId="{BB31074D-1F9E-4EBE-9D7A-089ABB5547E2}" destId="{65150699-9B0A-4CE0-9B62-5AE386CF3A09}" srcOrd="3" destOrd="0" presId="urn:microsoft.com/office/officeart/2005/8/layout/vProcess5"/>
    <dgm:cxn modelId="{9C23E51D-6F1E-44B2-9E76-C8230EB52AC1}" type="presParOf" srcId="{BB31074D-1F9E-4EBE-9D7A-089ABB5547E2}" destId="{C0AAB607-D039-4B05-A155-89F704918220}" srcOrd="4" destOrd="0" presId="urn:microsoft.com/office/officeart/2005/8/layout/vProcess5"/>
    <dgm:cxn modelId="{6D7E3D19-9800-4472-8F8B-E583AD690D5F}" type="presParOf" srcId="{BB31074D-1F9E-4EBE-9D7A-089ABB5547E2}" destId="{25B8808E-253A-4487-8196-76926395FDA1}" srcOrd="5" destOrd="0" presId="urn:microsoft.com/office/officeart/2005/8/layout/vProcess5"/>
    <dgm:cxn modelId="{F0553B76-C1F0-4F26-859A-D5893981FC80}" type="presParOf" srcId="{BB31074D-1F9E-4EBE-9D7A-089ABB5547E2}" destId="{80E90F32-F8FB-482F-8D34-71EFBE67DF9E}" srcOrd="6" destOrd="0" presId="urn:microsoft.com/office/officeart/2005/8/layout/vProcess5"/>
    <dgm:cxn modelId="{BB50D2A0-9CB6-401C-B331-86FA0A2A0E6E}" type="presParOf" srcId="{BB31074D-1F9E-4EBE-9D7A-089ABB5547E2}" destId="{FD6E92F5-00E8-4CBA-86E3-B38B40E02A0F}" srcOrd="7" destOrd="0" presId="urn:microsoft.com/office/officeart/2005/8/layout/vProcess5"/>
    <dgm:cxn modelId="{1B9FFBFD-AAC4-4FBF-A9AB-2BC666F81D08}" type="presParOf" srcId="{BB31074D-1F9E-4EBE-9D7A-089ABB5547E2}" destId="{FD9331AF-0C18-4B38-9AEA-F80AA4ECBBC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D65159-E2F1-4844-9A76-DE196818391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CA1775-F017-484A-BFD6-08BAD6F7B993}">
      <dgm:prSet custT="1"/>
      <dgm:spPr>
        <a:xfrm>
          <a:off x="1472986" y="545"/>
          <a:ext cx="6299413" cy="12753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Benefit Debt </a:t>
          </a:r>
        </a:p>
      </dgm:t>
    </dgm:pt>
    <dgm:pt modelId="{165DB859-1FC7-4ABD-AA6D-952929F1BEC2}" type="parTrans" cxnId="{CE6455EE-5F0B-45A4-8E71-F92D87B4645E}">
      <dgm:prSet/>
      <dgm:spPr/>
      <dgm:t>
        <a:bodyPr/>
        <a:lstStyle/>
        <a:p>
          <a:endParaRPr lang="en-US"/>
        </a:p>
      </dgm:t>
    </dgm:pt>
    <dgm:pt modelId="{21953EA2-63DF-4DED-BC1D-8FA7EF18C48D}" type="sibTrans" cxnId="{CE6455EE-5F0B-45A4-8E71-F92D87B4645E}">
      <dgm:prSet/>
      <dgm:spPr/>
      <dgm:t>
        <a:bodyPr/>
        <a:lstStyle/>
        <a:p>
          <a:endParaRPr lang="en-US"/>
        </a:p>
      </dgm:t>
    </dgm:pt>
    <dgm:pt modelId="{02150A01-3212-4968-B0A6-A940989110AB}">
      <dgm:prSet/>
      <dgm:spPr>
        <a:xfrm>
          <a:off x="1472986" y="1594686"/>
          <a:ext cx="6299413" cy="12753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Financial Status Report (FSR) VA Form 5655</a:t>
          </a:r>
        </a:p>
      </dgm:t>
    </dgm:pt>
    <dgm:pt modelId="{BE205E65-C77B-4776-A893-FDB98612CEB8}" type="parTrans" cxnId="{BD2145AA-E436-421F-9927-B5369FFB2D95}">
      <dgm:prSet/>
      <dgm:spPr/>
      <dgm:t>
        <a:bodyPr/>
        <a:lstStyle/>
        <a:p>
          <a:endParaRPr lang="en-US"/>
        </a:p>
      </dgm:t>
    </dgm:pt>
    <dgm:pt modelId="{4B5FCFF1-348B-4C06-AD7E-7B7379C3247D}" type="sibTrans" cxnId="{BD2145AA-E436-421F-9927-B5369FFB2D95}">
      <dgm:prSet/>
      <dgm:spPr/>
      <dgm:t>
        <a:bodyPr/>
        <a:lstStyle/>
        <a:p>
          <a:endParaRPr lang="en-US"/>
        </a:p>
      </dgm:t>
    </dgm:pt>
    <dgm:pt modelId="{9AB49F6D-4DC6-4866-92AC-4903A7A90D10}">
      <dgm:prSet/>
      <dgm:spPr>
        <a:xfrm>
          <a:off x="1472986" y="3188827"/>
          <a:ext cx="6299413" cy="12753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Medical Copay</a:t>
          </a:r>
        </a:p>
      </dgm:t>
    </dgm:pt>
    <dgm:pt modelId="{8A9F5EB2-F1D5-479B-A868-65F358300244}" type="parTrans" cxnId="{AEE7533C-80F8-4364-A349-26868DCA977D}">
      <dgm:prSet/>
      <dgm:spPr/>
      <dgm:t>
        <a:bodyPr/>
        <a:lstStyle/>
        <a:p>
          <a:endParaRPr lang="en-US"/>
        </a:p>
      </dgm:t>
    </dgm:pt>
    <dgm:pt modelId="{5EAC38DE-31B4-4DC5-89B0-FF6E4905B199}" type="sibTrans" cxnId="{AEE7533C-80F8-4364-A349-26868DCA977D}">
      <dgm:prSet/>
      <dgm:spPr/>
      <dgm:t>
        <a:bodyPr/>
        <a:lstStyle/>
        <a:p>
          <a:endParaRPr lang="en-US"/>
        </a:p>
      </dgm:t>
    </dgm:pt>
    <dgm:pt modelId="{9F5E4B42-24DB-4F72-AE0A-D21DAE688061}" type="pres">
      <dgm:prSet presAssocID="{A1D65159-E2F1-4844-9A76-DE196818391B}" presName="root" presStyleCnt="0">
        <dgm:presLayoutVars>
          <dgm:dir/>
          <dgm:resizeHandles val="exact"/>
        </dgm:presLayoutVars>
      </dgm:prSet>
      <dgm:spPr/>
    </dgm:pt>
    <dgm:pt modelId="{619965F9-12EF-484A-A391-0D657F41A31C}" type="pres">
      <dgm:prSet presAssocID="{E6CA1775-F017-484A-BFD6-08BAD6F7B993}" presName="compNode" presStyleCnt="0"/>
      <dgm:spPr/>
    </dgm:pt>
    <dgm:pt modelId="{B3066F81-0571-FE44-ADEF-A135FF3EC075}" type="pres">
      <dgm:prSet presAssocID="{E6CA1775-F017-484A-BFD6-08BAD6F7B993}" presName="bgRect" presStyleLbl="bgShp" presStyleIdx="0" presStyleCnt="3" custLinFactNeighborX="13999" custLinFactNeighborY="-2556"/>
      <dgm:spPr>
        <a:xfrm>
          <a:off x="0" y="0"/>
          <a:ext cx="7772400" cy="1275312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150E5C02-51EE-BC43-A46E-1EFE72886A34}" type="pres">
      <dgm:prSet presAssocID="{E6CA1775-F017-484A-BFD6-08BAD6F7B993}" presName="iconRect" presStyleLbl="node1" presStyleIdx="0" presStyleCnt="3"/>
      <dgm:spPr>
        <a:xfrm>
          <a:off x="385782" y="287490"/>
          <a:ext cx="701422" cy="7014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Books with solid fill"/>
        </a:ext>
      </dgm:extLst>
    </dgm:pt>
    <dgm:pt modelId="{A3EF09D1-C69F-D946-8432-A7739B791CAA}" type="pres">
      <dgm:prSet presAssocID="{E6CA1775-F017-484A-BFD6-08BAD6F7B993}" presName="spaceRect" presStyleCnt="0"/>
      <dgm:spPr/>
    </dgm:pt>
    <dgm:pt modelId="{844AF078-8E1B-814A-B699-F084FF8E64CF}" type="pres">
      <dgm:prSet presAssocID="{E6CA1775-F017-484A-BFD6-08BAD6F7B993}" presName="parTx" presStyleLbl="revTx" presStyleIdx="0" presStyleCnt="3">
        <dgm:presLayoutVars>
          <dgm:chMax val="0"/>
          <dgm:chPref val="0"/>
        </dgm:presLayoutVars>
      </dgm:prSet>
      <dgm:spPr/>
    </dgm:pt>
    <dgm:pt modelId="{1AED3A70-89DA-8648-9151-CE0EE638AB36}" type="pres">
      <dgm:prSet presAssocID="{21953EA2-63DF-4DED-BC1D-8FA7EF18C48D}" presName="sibTrans" presStyleCnt="0"/>
      <dgm:spPr/>
    </dgm:pt>
    <dgm:pt modelId="{59F07507-CC28-6349-90FF-8BF395D83F2E}" type="pres">
      <dgm:prSet presAssocID="{02150A01-3212-4968-B0A6-A940989110AB}" presName="compNode" presStyleCnt="0"/>
      <dgm:spPr/>
    </dgm:pt>
    <dgm:pt modelId="{A8D49E5A-A42F-CC43-BBAD-D3D819B49F41}" type="pres">
      <dgm:prSet presAssocID="{02150A01-3212-4968-B0A6-A940989110AB}" presName="bgRect" presStyleLbl="bgShp" presStyleIdx="1" presStyleCnt="3"/>
      <dgm:spPr>
        <a:xfrm>
          <a:off x="0" y="1594686"/>
          <a:ext cx="7772400" cy="1275312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E552DE6D-080C-2F4E-AE87-3D16D34B8886}" type="pres">
      <dgm:prSet presAssocID="{02150A01-3212-4968-B0A6-A940989110AB}" presName="iconRect" presStyleLbl="node1" presStyleIdx="1" presStyleCnt="3"/>
      <dgm:spPr>
        <a:xfrm>
          <a:off x="385782" y="1881631"/>
          <a:ext cx="701422" cy="701422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933E6DB2-D5D7-BA41-AAC7-440353840D43}" type="pres">
      <dgm:prSet presAssocID="{02150A01-3212-4968-B0A6-A940989110AB}" presName="spaceRect" presStyleCnt="0"/>
      <dgm:spPr/>
    </dgm:pt>
    <dgm:pt modelId="{117AAED0-450C-434E-BFE3-44526C5AD396}" type="pres">
      <dgm:prSet presAssocID="{02150A01-3212-4968-B0A6-A940989110AB}" presName="parTx" presStyleLbl="revTx" presStyleIdx="1" presStyleCnt="3">
        <dgm:presLayoutVars>
          <dgm:chMax val="0"/>
          <dgm:chPref val="0"/>
        </dgm:presLayoutVars>
      </dgm:prSet>
      <dgm:spPr/>
    </dgm:pt>
    <dgm:pt modelId="{9DD5365B-E417-2C44-AE44-983041280B6E}" type="pres">
      <dgm:prSet presAssocID="{4B5FCFF1-348B-4C06-AD7E-7B7379C3247D}" presName="sibTrans" presStyleCnt="0"/>
      <dgm:spPr/>
    </dgm:pt>
    <dgm:pt modelId="{44E62522-89B3-EE44-BE06-7295661FF4BF}" type="pres">
      <dgm:prSet presAssocID="{9AB49F6D-4DC6-4866-92AC-4903A7A90D10}" presName="compNode" presStyleCnt="0"/>
      <dgm:spPr/>
    </dgm:pt>
    <dgm:pt modelId="{1EEF0F98-6AB6-7641-9634-0B4D7EC04F25}" type="pres">
      <dgm:prSet presAssocID="{9AB49F6D-4DC6-4866-92AC-4903A7A90D10}" presName="bgRect" presStyleLbl="bgShp" presStyleIdx="2" presStyleCnt="3" custLinFactNeighborX="-27451" custLinFactNeighborY="380"/>
      <dgm:spPr>
        <a:xfrm>
          <a:off x="0" y="3188827"/>
          <a:ext cx="7772400" cy="1275312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5CFC5F47-5B96-394E-9FFC-B641CEF8F069}" type="pres">
      <dgm:prSet presAssocID="{9AB49F6D-4DC6-4866-92AC-4903A7A90D10}" presName="iconRect" presStyleLbl="node1" presStyleIdx="2" presStyleCnt="3"/>
      <dgm:spPr>
        <a:xfrm>
          <a:off x="385782" y="3475772"/>
          <a:ext cx="701422" cy="7014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60656189-C653-5342-9978-2BF7A9C38C59}" type="pres">
      <dgm:prSet presAssocID="{9AB49F6D-4DC6-4866-92AC-4903A7A90D10}" presName="spaceRect" presStyleCnt="0"/>
      <dgm:spPr/>
    </dgm:pt>
    <dgm:pt modelId="{6516D7D7-2573-D24B-BE44-F2239D2591BC}" type="pres">
      <dgm:prSet presAssocID="{9AB49F6D-4DC6-4866-92AC-4903A7A90D1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DB05507-9C9E-44CA-9A72-FC52DD2C6083}" type="presOf" srcId="{A1D65159-E2F1-4844-9A76-DE196818391B}" destId="{9F5E4B42-24DB-4F72-AE0A-D21DAE688061}" srcOrd="0" destOrd="0" presId="urn:microsoft.com/office/officeart/2018/2/layout/IconVerticalSolidList"/>
    <dgm:cxn modelId="{AEE7533C-80F8-4364-A349-26868DCA977D}" srcId="{A1D65159-E2F1-4844-9A76-DE196818391B}" destId="{9AB49F6D-4DC6-4866-92AC-4903A7A90D10}" srcOrd="2" destOrd="0" parTransId="{8A9F5EB2-F1D5-479B-A868-65F358300244}" sibTransId="{5EAC38DE-31B4-4DC5-89B0-FF6E4905B199}"/>
    <dgm:cxn modelId="{1A7A0D98-7F1A-7546-A962-0C81ADB65EED}" type="presOf" srcId="{02150A01-3212-4968-B0A6-A940989110AB}" destId="{117AAED0-450C-434E-BFE3-44526C5AD396}" srcOrd="0" destOrd="0" presId="urn:microsoft.com/office/officeart/2018/2/layout/IconVerticalSolidList"/>
    <dgm:cxn modelId="{BD2145AA-E436-421F-9927-B5369FFB2D95}" srcId="{A1D65159-E2F1-4844-9A76-DE196818391B}" destId="{02150A01-3212-4968-B0A6-A940989110AB}" srcOrd="1" destOrd="0" parTransId="{BE205E65-C77B-4776-A893-FDB98612CEB8}" sibTransId="{4B5FCFF1-348B-4C06-AD7E-7B7379C3247D}"/>
    <dgm:cxn modelId="{F75CB3AD-BB72-E647-BB97-2E932124822A}" type="presOf" srcId="{E6CA1775-F017-484A-BFD6-08BAD6F7B993}" destId="{844AF078-8E1B-814A-B699-F084FF8E64CF}" srcOrd="0" destOrd="0" presId="urn:microsoft.com/office/officeart/2018/2/layout/IconVerticalSolidList"/>
    <dgm:cxn modelId="{7EA053DE-3839-3347-87D4-0CFB22A8C98F}" type="presOf" srcId="{9AB49F6D-4DC6-4866-92AC-4903A7A90D10}" destId="{6516D7D7-2573-D24B-BE44-F2239D2591BC}" srcOrd="0" destOrd="0" presId="urn:microsoft.com/office/officeart/2018/2/layout/IconVerticalSolidList"/>
    <dgm:cxn modelId="{CE6455EE-5F0B-45A4-8E71-F92D87B4645E}" srcId="{A1D65159-E2F1-4844-9A76-DE196818391B}" destId="{E6CA1775-F017-484A-BFD6-08BAD6F7B993}" srcOrd="0" destOrd="0" parTransId="{165DB859-1FC7-4ABD-AA6D-952929F1BEC2}" sibTransId="{21953EA2-63DF-4DED-BC1D-8FA7EF18C48D}"/>
    <dgm:cxn modelId="{1FAA18C3-FB5F-C24A-9594-953531E06483}" type="presParOf" srcId="{9F5E4B42-24DB-4F72-AE0A-D21DAE688061}" destId="{619965F9-12EF-484A-A391-0D657F41A31C}" srcOrd="0" destOrd="0" presId="urn:microsoft.com/office/officeart/2018/2/layout/IconVerticalSolidList"/>
    <dgm:cxn modelId="{539191C8-428D-5C47-B8AF-52D3AC2D6C54}" type="presParOf" srcId="{619965F9-12EF-484A-A391-0D657F41A31C}" destId="{B3066F81-0571-FE44-ADEF-A135FF3EC075}" srcOrd="0" destOrd="0" presId="urn:microsoft.com/office/officeart/2018/2/layout/IconVerticalSolidList"/>
    <dgm:cxn modelId="{55F3C573-D2D2-6C40-A9C6-604A780B8E79}" type="presParOf" srcId="{619965F9-12EF-484A-A391-0D657F41A31C}" destId="{150E5C02-51EE-BC43-A46E-1EFE72886A34}" srcOrd="1" destOrd="0" presId="urn:microsoft.com/office/officeart/2018/2/layout/IconVerticalSolidList"/>
    <dgm:cxn modelId="{10421CCD-1E7F-F14A-B24F-1EAEA5DE42C6}" type="presParOf" srcId="{619965F9-12EF-484A-A391-0D657F41A31C}" destId="{A3EF09D1-C69F-D946-8432-A7739B791CAA}" srcOrd="2" destOrd="0" presId="urn:microsoft.com/office/officeart/2018/2/layout/IconVerticalSolidList"/>
    <dgm:cxn modelId="{7144835C-8DD2-D242-AD59-1FB4DBE58B0C}" type="presParOf" srcId="{619965F9-12EF-484A-A391-0D657F41A31C}" destId="{844AF078-8E1B-814A-B699-F084FF8E64CF}" srcOrd="3" destOrd="0" presId="urn:microsoft.com/office/officeart/2018/2/layout/IconVerticalSolidList"/>
    <dgm:cxn modelId="{80726C4C-3EC9-9B44-81A7-967A1AFA2B58}" type="presParOf" srcId="{9F5E4B42-24DB-4F72-AE0A-D21DAE688061}" destId="{1AED3A70-89DA-8648-9151-CE0EE638AB36}" srcOrd="1" destOrd="0" presId="urn:microsoft.com/office/officeart/2018/2/layout/IconVerticalSolidList"/>
    <dgm:cxn modelId="{08A0EADF-E39C-2B4C-8C2D-5E2B111D9CC2}" type="presParOf" srcId="{9F5E4B42-24DB-4F72-AE0A-D21DAE688061}" destId="{59F07507-CC28-6349-90FF-8BF395D83F2E}" srcOrd="2" destOrd="0" presId="urn:microsoft.com/office/officeart/2018/2/layout/IconVerticalSolidList"/>
    <dgm:cxn modelId="{9F1ED8F7-70DB-2648-B1AE-FC238E96DB32}" type="presParOf" srcId="{59F07507-CC28-6349-90FF-8BF395D83F2E}" destId="{A8D49E5A-A42F-CC43-BBAD-D3D819B49F41}" srcOrd="0" destOrd="0" presId="urn:microsoft.com/office/officeart/2018/2/layout/IconVerticalSolidList"/>
    <dgm:cxn modelId="{89C426A0-A254-6A4A-8E24-494F1FEA1BE4}" type="presParOf" srcId="{59F07507-CC28-6349-90FF-8BF395D83F2E}" destId="{E552DE6D-080C-2F4E-AE87-3D16D34B8886}" srcOrd="1" destOrd="0" presId="urn:microsoft.com/office/officeart/2018/2/layout/IconVerticalSolidList"/>
    <dgm:cxn modelId="{E0961EA7-2290-D34A-A3F6-45C6508C39FB}" type="presParOf" srcId="{59F07507-CC28-6349-90FF-8BF395D83F2E}" destId="{933E6DB2-D5D7-BA41-AAC7-440353840D43}" srcOrd="2" destOrd="0" presId="urn:microsoft.com/office/officeart/2018/2/layout/IconVerticalSolidList"/>
    <dgm:cxn modelId="{8F2C7E8A-5321-0D4B-A34F-56A0F7EBB999}" type="presParOf" srcId="{59F07507-CC28-6349-90FF-8BF395D83F2E}" destId="{117AAED0-450C-434E-BFE3-44526C5AD396}" srcOrd="3" destOrd="0" presId="urn:microsoft.com/office/officeart/2018/2/layout/IconVerticalSolidList"/>
    <dgm:cxn modelId="{C46345E4-9571-0246-AA0C-CA950519A1F6}" type="presParOf" srcId="{9F5E4B42-24DB-4F72-AE0A-D21DAE688061}" destId="{9DD5365B-E417-2C44-AE44-983041280B6E}" srcOrd="3" destOrd="0" presId="urn:microsoft.com/office/officeart/2018/2/layout/IconVerticalSolidList"/>
    <dgm:cxn modelId="{BD58B8E2-3B3C-EA45-BC29-498C2A055A51}" type="presParOf" srcId="{9F5E4B42-24DB-4F72-AE0A-D21DAE688061}" destId="{44E62522-89B3-EE44-BE06-7295661FF4BF}" srcOrd="4" destOrd="0" presId="urn:microsoft.com/office/officeart/2018/2/layout/IconVerticalSolidList"/>
    <dgm:cxn modelId="{C62042EC-98B7-B444-891F-E231F0F203B6}" type="presParOf" srcId="{44E62522-89B3-EE44-BE06-7295661FF4BF}" destId="{1EEF0F98-6AB6-7641-9634-0B4D7EC04F25}" srcOrd="0" destOrd="0" presId="urn:microsoft.com/office/officeart/2018/2/layout/IconVerticalSolidList"/>
    <dgm:cxn modelId="{C155F1C2-F734-0647-B1BC-3B8F8349B7EC}" type="presParOf" srcId="{44E62522-89B3-EE44-BE06-7295661FF4BF}" destId="{5CFC5F47-5B96-394E-9FFC-B641CEF8F069}" srcOrd="1" destOrd="0" presId="urn:microsoft.com/office/officeart/2018/2/layout/IconVerticalSolidList"/>
    <dgm:cxn modelId="{3651953B-1FDE-594A-9CC2-45E02728D571}" type="presParOf" srcId="{44E62522-89B3-EE44-BE06-7295661FF4BF}" destId="{60656189-C653-5342-9978-2BF7A9C38C59}" srcOrd="2" destOrd="0" presId="urn:microsoft.com/office/officeart/2018/2/layout/IconVerticalSolidList"/>
    <dgm:cxn modelId="{955F4FBA-33B3-9A42-8530-E4B8BDC40F08}" type="presParOf" srcId="{44E62522-89B3-EE44-BE06-7295661FF4BF}" destId="{6516D7D7-2573-D24B-BE44-F2239D2591B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5DF96-75B3-4495-99BF-AD8FE6ADCBE4}">
      <dsp:nvSpPr>
        <dsp:cNvPr id="0" name=""/>
        <dsp:cNvSpPr/>
      </dsp:nvSpPr>
      <dsp:spPr>
        <a:xfrm>
          <a:off x="1948813" y="0"/>
          <a:ext cx="3291842" cy="1242851"/>
        </a:xfrm>
        <a:prstGeom prst="rightArrow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DMC Sends 1</a:t>
          </a:r>
          <a:r>
            <a:rPr lang="en-US" sz="1600" b="1" kern="12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NOI</a:t>
          </a:r>
        </a:p>
      </dsp:txBody>
      <dsp:txXfrm>
        <a:off x="1985215" y="36402"/>
        <a:ext cx="2638308" cy="1170047"/>
      </dsp:txXfrm>
    </dsp:sp>
    <dsp:sp modelId="{0EEBCBA5-A230-4711-A159-145967129E5D}">
      <dsp:nvSpPr>
        <dsp:cNvPr id="0" name=""/>
        <dsp:cNvSpPr/>
      </dsp:nvSpPr>
      <dsp:spPr>
        <a:xfrm>
          <a:off x="2601475" y="1449993"/>
          <a:ext cx="3255248" cy="1242851"/>
        </a:xfrm>
        <a:prstGeom prst="rightArrow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      </a:t>
          </a:r>
          <a:r>
            <a:rPr lang="en-U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DMC Sends 2nd NOI</a:t>
          </a:r>
        </a:p>
      </dsp:txBody>
      <dsp:txXfrm>
        <a:off x="2637877" y="1486395"/>
        <a:ext cx="2529436" cy="1170047"/>
      </dsp:txXfrm>
    </dsp:sp>
    <dsp:sp modelId="{65150699-9B0A-4CE0-9B62-5AE386CF3A09}">
      <dsp:nvSpPr>
        <dsp:cNvPr id="0" name=""/>
        <dsp:cNvSpPr/>
      </dsp:nvSpPr>
      <dsp:spPr>
        <a:xfrm>
          <a:off x="3235840" y="2899987"/>
          <a:ext cx="3255248" cy="1242851"/>
        </a:xfrm>
        <a:prstGeom prst="rightArrow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     </a:t>
          </a:r>
          <a:r>
            <a:rPr lang="en-US" sz="16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DMC Sends 3rd NOI </a:t>
          </a:r>
        </a:p>
      </dsp:txBody>
      <dsp:txXfrm>
        <a:off x="3272242" y="2936389"/>
        <a:ext cx="2529436" cy="1170047"/>
      </dsp:txXfrm>
    </dsp:sp>
    <dsp:sp modelId="{C0AAB607-D039-4B05-A155-89F704918220}">
      <dsp:nvSpPr>
        <dsp:cNvPr id="0" name=""/>
        <dsp:cNvSpPr/>
      </dsp:nvSpPr>
      <dsp:spPr>
        <a:xfrm>
          <a:off x="3153825" y="945218"/>
          <a:ext cx="1097283" cy="80785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30 or 90 days</a:t>
          </a:r>
        </a:p>
      </dsp:txBody>
      <dsp:txXfrm>
        <a:off x="3400714" y="945218"/>
        <a:ext cx="603505" cy="607909"/>
      </dsp:txXfrm>
    </dsp:sp>
    <dsp:sp modelId="{25B8808E-253A-4487-8196-76926395FDA1}">
      <dsp:nvSpPr>
        <dsp:cNvPr id="0" name=""/>
        <dsp:cNvSpPr/>
      </dsp:nvSpPr>
      <dsp:spPr>
        <a:xfrm>
          <a:off x="3586743" y="2403875"/>
          <a:ext cx="1097283" cy="80785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30 days</a:t>
          </a:r>
        </a:p>
      </dsp:txBody>
      <dsp:txXfrm>
        <a:off x="3833632" y="2403875"/>
        <a:ext cx="603505" cy="6079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66F81-0571-FE44-ADEF-A135FF3EC075}">
      <dsp:nvSpPr>
        <dsp:cNvPr id="0" name=""/>
        <dsp:cNvSpPr/>
      </dsp:nvSpPr>
      <dsp:spPr>
        <a:xfrm>
          <a:off x="0" y="0"/>
          <a:ext cx="7772400" cy="1275312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E5C02-51EE-BC43-A46E-1EFE72886A34}">
      <dsp:nvSpPr>
        <dsp:cNvPr id="0" name=""/>
        <dsp:cNvSpPr/>
      </dsp:nvSpPr>
      <dsp:spPr>
        <a:xfrm>
          <a:off x="385782" y="287490"/>
          <a:ext cx="701422" cy="7014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AF078-8E1B-814A-B699-F084FF8E64CF}">
      <dsp:nvSpPr>
        <dsp:cNvPr id="0" name=""/>
        <dsp:cNvSpPr/>
      </dsp:nvSpPr>
      <dsp:spPr>
        <a:xfrm>
          <a:off x="1472986" y="545"/>
          <a:ext cx="6299413" cy="127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971" tIns="134971" rIns="134971" bIns="134971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Benefit Debt </a:t>
          </a:r>
        </a:p>
      </dsp:txBody>
      <dsp:txXfrm>
        <a:off x="1472986" y="545"/>
        <a:ext cx="6299413" cy="1275312"/>
      </dsp:txXfrm>
    </dsp:sp>
    <dsp:sp modelId="{A8D49E5A-A42F-CC43-BBAD-D3D819B49F41}">
      <dsp:nvSpPr>
        <dsp:cNvPr id="0" name=""/>
        <dsp:cNvSpPr/>
      </dsp:nvSpPr>
      <dsp:spPr>
        <a:xfrm>
          <a:off x="0" y="1594686"/>
          <a:ext cx="7772400" cy="1275312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2DE6D-080C-2F4E-AE87-3D16D34B8886}">
      <dsp:nvSpPr>
        <dsp:cNvPr id="0" name=""/>
        <dsp:cNvSpPr/>
      </dsp:nvSpPr>
      <dsp:spPr>
        <a:xfrm>
          <a:off x="385782" y="1881631"/>
          <a:ext cx="701422" cy="701422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AAED0-450C-434E-BFE3-44526C5AD396}">
      <dsp:nvSpPr>
        <dsp:cNvPr id="0" name=""/>
        <dsp:cNvSpPr/>
      </dsp:nvSpPr>
      <dsp:spPr>
        <a:xfrm>
          <a:off x="1472986" y="1594686"/>
          <a:ext cx="6299413" cy="127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971" tIns="134971" rIns="134971" bIns="13497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Financial Status Report (FSR) VA Form 5655</a:t>
          </a:r>
        </a:p>
      </dsp:txBody>
      <dsp:txXfrm>
        <a:off x="1472986" y="1594686"/>
        <a:ext cx="6299413" cy="1275312"/>
      </dsp:txXfrm>
    </dsp:sp>
    <dsp:sp modelId="{1EEF0F98-6AB6-7641-9634-0B4D7EC04F25}">
      <dsp:nvSpPr>
        <dsp:cNvPr id="0" name=""/>
        <dsp:cNvSpPr/>
      </dsp:nvSpPr>
      <dsp:spPr>
        <a:xfrm>
          <a:off x="0" y="3189372"/>
          <a:ext cx="7772400" cy="1275312"/>
        </a:xfrm>
        <a:prstGeom prst="roundRect">
          <a:avLst>
            <a:gd name="adj" fmla="val 10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C5F47-5B96-394E-9FFC-B641CEF8F069}">
      <dsp:nvSpPr>
        <dsp:cNvPr id="0" name=""/>
        <dsp:cNvSpPr/>
      </dsp:nvSpPr>
      <dsp:spPr>
        <a:xfrm>
          <a:off x="385782" y="3475772"/>
          <a:ext cx="701422" cy="7014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6D7D7-2573-D24B-BE44-F2239D2591BC}">
      <dsp:nvSpPr>
        <dsp:cNvPr id="0" name=""/>
        <dsp:cNvSpPr/>
      </dsp:nvSpPr>
      <dsp:spPr>
        <a:xfrm>
          <a:off x="1472986" y="3188827"/>
          <a:ext cx="6299413" cy="1275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971" tIns="134971" rIns="134971" bIns="13497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Medical Copay</a:t>
          </a:r>
        </a:p>
      </dsp:txBody>
      <dsp:txXfrm>
        <a:off x="1472986" y="3188827"/>
        <a:ext cx="6299413" cy="1275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A57F30-2593-4060-A049-0C1A4C443B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r>
              <a:rPr lang="en-US" dirty="0"/>
              <a:t>Debt Management Center PTC May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E94E6-1F8E-405E-972F-48B0AACBF5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716D8-751D-40A5-B23F-D278D167FE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CFFEE7FB-52C6-4E47-8C6D-6BD91120582E}" type="slidenum">
              <a:rPr lang="en-US" sz="16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68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892C0B58-7335-4044-BA5D-ADD054792CCD}" type="datetimeFigureOut">
              <a:rPr lang="en-US" smtClean="0"/>
              <a:t>4/19/2022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2F3E10B3-4EF5-42C2-91E6-82A4AA8501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62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60005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699">
              <a:defRPr/>
            </a:pPr>
            <a:r>
              <a:rPr lang="en-US" altLang="en-US" dirty="0"/>
              <a:t> </a:t>
            </a:r>
          </a:p>
          <a:p>
            <a:pPr defTabSz="929699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448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9628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699">
              <a:defRPr/>
            </a:pPr>
            <a:r>
              <a:rPr lang="en-US" sz="37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91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r>
              <a:rPr lang="en-US" dirty="0"/>
              <a:t> </a:t>
            </a:r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2866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871">
              <a:defRPr/>
            </a:pPr>
            <a:r>
              <a:rPr lang="en-US" altLang="en-US" dirty="0"/>
              <a:t> </a:t>
            </a:r>
            <a:r>
              <a:rPr lang="en-US" dirty="0"/>
              <a:t> </a:t>
            </a:r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0727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2859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4079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3266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2847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440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699">
              <a:defRPr/>
            </a:pPr>
            <a:r>
              <a:rPr lang="en-US" dirty="0"/>
              <a:t> </a:t>
            </a:r>
            <a:endParaRPr lang="en-US" altLang="en-US" sz="2000" dirty="0"/>
          </a:p>
          <a:p>
            <a:pPr defTabSz="929699">
              <a:defRPr/>
            </a:pPr>
            <a:endParaRPr lang="en-US" dirty="0"/>
          </a:p>
          <a:p>
            <a:pPr defTabSz="929699">
              <a:defRPr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1555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76141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2799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2334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01400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871">
              <a:defRPr/>
            </a:pPr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00452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871">
              <a:defRPr/>
            </a:pPr>
            <a:r>
              <a:rPr lang="en-US" dirty="0"/>
              <a:t> .  </a:t>
            </a:r>
          </a:p>
          <a:p>
            <a:endParaRPr lang="en-US" dirty="0"/>
          </a:p>
          <a:p>
            <a:endParaRPr lang="en-US" dirty="0"/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71685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57308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88182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88779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2551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871">
              <a:defRPr/>
            </a:pPr>
            <a:r>
              <a:rPr lang="en-US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668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69370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56251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4181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8865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64444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/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48713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/>
          </a:p>
          <a:p>
            <a:endParaRPr lang="en-US" dirty="0"/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17623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/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27152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/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10753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0596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871"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1275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/>
          </a:p>
          <a:p>
            <a:endParaRPr lang="en-US" dirty="0"/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25082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/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99343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47031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84442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/>
          </a:p>
          <a:p>
            <a:endParaRPr lang="en-US" dirty="0"/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54044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/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12464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68696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9319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75326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/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1748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39967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165715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74262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71821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86218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87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51875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871">
              <a:defRPr/>
            </a:pPr>
            <a:r>
              <a:rPr lang="en-US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18414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377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699">
              <a:defRPr/>
            </a:pPr>
            <a:r>
              <a:rPr lang="en-US" altLang="en-US" dirty="0"/>
              <a:t> </a:t>
            </a:r>
          </a:p>
          <a:p>
            <a:pPr defTabSz="929699">
              <a:defRPr/>
            </a:pPr>
            <a:endParaRPr lang="en-US" altLang="en-US" dirty="0"/>
          </a:p>
          <a:p>
            <a:pPr defTabSz="929699">
              <a:defRPr/>
            </a:pPr>
            <a:endParaRPr lang="en-US" altLang="en-US" dirty="0"/>
          </a:p>
          <a:p>
            <a:pPr defTabSz="929699">
              <a:defRPr/>
            </a:pPr>
            <a:endParaRPr lang="en-US" altLang="en-US" dirty="0"/>
          </a:p>
          <a:p>
            <a:pPr defTabSz="929699">
              <a:defRPr/>
            </a:pPr>
            <a:endParaRPr lang="en-US" altLang="en-US" dirty="0"/>
          </a:p>
          <a:p>
            <a:pPr defTabSz="929699">
              <a:defRPr/>
            </a:pPr>
            <a:endParaRPr lang="en-US" altLang="en-US" dirty="0"/>
          </a:p>
          <a:p>
            <a:pPr defTabSz="929699">
              <a:defRPr/>
            </a:pPr>
            <a:endParaRPr lang="en-US" altLang="en-US" dirty="0"/>
          </a:p>
          <a:p>
            <a:pPr defTabSz="929699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220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699">
              <a:defRPr/>
            </a:pPr>
            <a:r>
              <a:rPr lang="en-US" altLang="en-US" dirty="0"/>
              <a:t> </a:t>
            </a:r>
            <a:endParaRPr lang="en-US" dirty="0"/>
          </a:p>
          <a:p>
            <a:pPr defTabSz="929699">
              <a:defRPr/>
            </a:pPr>
            <a:r>
              <a:rPr lang="en-US" altLang="en-US" dirty="0"/>
              <a:t> </a:t>
            </a:r>
          </a:p>
          <a:p>
            <a:pPr defTabSz="929699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79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699">
              <a:defRPr/>
            </a:pPr>
            <a:r>
              <a:rPr lang="en-US" altLang="en-US" dirty="0"/>
              <a:t> </a:t>
            </a:r>
          </a:p>
          <a:p>
            <a:pPr defTabSz="929699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558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699">
              <a:defRPr/>
            </a:pPr>
            <a:r>
              <a:rPr lang="en-US" dirty="0"/>
              <a:t> </a:t>
            </a:r>
            <a:endParaRPr lang="en-US" altLang="en-US" dirty="0"/>
          </a:p>
          <a:p>
            <a:pPr defTabSz="929699">
              <a:defRPr/>
            </a:pPr>
            <a:endParaRPr lang="en-US" altLang="en-US" dirty="0"/>
          </a:p>
          <a:p>
            <a:pPr defTabSz="929699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00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626C6DD-547F-4C52-9E24-6E26F5503F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38762"/>
            <a:ext cx="2003544" cy="491391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18228436-D3CD-4709-9971-CDC1CBD70785}"/>
              </a:ext>
            </a:extLst>
          </p:cNvPr>
          <p:cNvSpPr/>
          <p:nvPr userDrawn="1"/>
        </p:nvSpPr>
        <p:spPr>
          <a:xfrm flipH="1">
            <a:off x="5535612" y="0"/>
            <a:ext cx="6656388" cy="6858001"/>
          </a:xfrm>
          <a:prstGeom prst="parallelogram">
            <a:avLst>
              <a:gd name="adj" fmla="val 40307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D9AF030B-C2B9-453E-900D-7C979FAB9AF7}"/>
              </a:ext>
            </a:extLst>
          </p:cNvPr>
          <p:cNvSpPr txBox="1">
            <a:spLocks/>
          </p:cNvSpPr>
          <p:nvPr userDrawn="1"/>
        </p:nvSpPr>
        <p:spPr>
          <a:xfrm>
            <a:off x="442912" y="2681103"/>
            <a:ext cx="4032250" cy="149579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chemeClr val="bg1"/>
                </a:solidFill>
              </a:rPr>
              <a:t>LESSONS LEARNED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05E98A-CD83-4128-83A9-96505DF33403}"/>
              </a:ext>
            </a:extLst>
          </p:cNvPr>
          <p:cNvSpPr/>
          <p:nvPr userDrawn="1"/>
        </p:nvSpPr>
        <p:spPr>
          <a:xfrm>
            <a:off x="-3810" y="0"/>
            <a:ext cx="7203440" cy="6858000"/>
          </a:xfrm>
          <a:custGeom>
            <a:avLst/>
            <a:gdLst>
              <a:gd name="connsiteX0" fmla="*/ 0 w 9055100"/>
              <a:gd name="connsiteY0" fmla="*/ 0 h 6858000"/>
              <a:gd name="connsiteX1" fmla="*/ 9055100 w 9055100"/>
              <a:gd name="connsiteY1" fmla="*/ 0 h 6858000"/>
              <a:gd name="connsiteX2" fmla="*/ 6781800 w 9055100"/>
              <a:gd name="connsiteY2" fmla="*/ 6858000 h 6858000"/>
              <a:gd name="connsiteX3" fmla="*/ 0 w 9055100"/>
              <a:gd name="connsiteY3" fmla="*/ 6858000 h 6858000"/>
              <a:gd name="connsiteX4" fmla="*/ 0 w 90551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5100" h="6858000">
                <a:moveTo>
                  <a:pt x="0" y="0"/>
                </a:moveTo>
                <a:lnTo>
                  <a:pt x="9055100" y="0"/>
                </a:lnTo>
                <a:lnTo>
                  <a:pt x="6781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A10DB7-CF1C-4454-9409-DE3FD305E6A3}"/>
              </a:ext>
            </a:extLst>
          </p:cNvPr>
          <p:cNvSpPr/>
          <p:nvPr userDrawn="1"/>
        </p:nvSpPr>
        <p:spPr>
          <a:xfrm>
            <a:off x="6833737" y="1643897"/>
            <a:ext cx="52668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3737F3-6039-4D0B-99A3-FBEBFD1A8E0A}"/>
              </a:ext>
            </a:extLst>
          </p:cNvPr>
          <p:cNvCxnSpPr/>
          <p:nvPr userDrawn="1"/>
        </p:nvCxnSpPr>
        <p:spPr>
          <a:xfrm flipH="1">
            <a:off x="6896667" y="2841325"/>
            <a:ext cx="5140960" cy="0"/>
          </a:xfrm>
          <a:prstGeom prst="line">
            <a:avLst/>
          </a:prstGeom>
          <a:ln>
            <a:solidFill>
              <a:srgbClr val="0022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998CB0B-DE38-4DA0-88FE-13A88B99D83F}"/>
              </a:ext>
            </a:extLst>
          </p:cNvPr>
          <p:cNvSpPr/>
          <p:nvPr userDrawn="1"/>
        </p:nvSpPr>
        <p:spPr>
          <a:xfrm>
            <a:off x="6658893" y="3124123"/>
            <a:ext cx="561650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00003C"/>
                </a:solidFill>
                <a:latin typeface="Arial" panose="020B0604020202020204"/>
                <a:ea typeface="+mj-ea"/>
                <a:cs typeface="+mj-cs"/>
              </a:rPr>
              <a:t>Name of Course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1141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8AC26-7952-466D-8820-645F408E3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2967AC-17DF-48CF-8157-F5DFB8BE1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4919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FB4D0A-D9AD-4294-AC54-ECEC1A63B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33DB8-237F-4FE5-926C-4EC064F02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76420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675B8-3092-4577-9585-0E7D7D8FC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6FD82-5E88-4485-96FC-1B2E797C3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73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C33B1-A71F-45FC-94B3-A385D2974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6377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756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F0A38C6-5981-46DD-BF41-A865A19E03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" b="142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8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49B0-BF53-4292-ACC2-7428A22B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1713A-B9CF-4F66-9AD3-3A6D02A50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505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49B0-BF53-4292-ACC2-7428A22BB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1713A-B9CF-4F66-9AD3-3A6D02A50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0899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00B04-2F22-4812-A83F-165DD7C3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E25EC-3402-4D37-888F-E953017F3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432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D7384-7531-40A8-AE37-7A150C33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A1B89-555C-457B-90B5-59EA0AE9A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37133-1F53-417B-B6CB-52969DD7B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7915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E758B-B65D-4433-8E97-FE3E9E5DF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A4E40-A596-49B8-BB30-424D8203B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19114-99EE-4103-92CE-F414A115E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71235-7C97-4ECE-B45E-01884DF958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5E4CE6-D82F-4D3B-A9E6-05BC8FC77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465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B6152-3424-44AD-84AE-F08B20DB7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0380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9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15FB0-FECB-49EC-9F89-EE332A782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B824E-06EA-4270-859E-B6AFB3928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D47AF-C932-49AF-914F-C5A353091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556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858F7-14BB-4641-B6EB-AE180DBE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0FB463-C723-4E35-9CAF-48FC611FC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6D321-9542-4471-85AF-192C446D69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16FD3F-AD8F-49E8-8D3C-A5B22E55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176E3-CA73-4422-976D-A370E17A2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0296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95F8F8-56E8-410D-8AB1-5DF917795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F0D1D-FFAC-4A09-AD2A-E653C169D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51BD0-BE09-4EE6-8990-D0E805F07E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3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va.gov/opa/pressrel/pressrelease.cfm?id=5758" TargetMode="External"/><Relationship Id="rId5" Type="http://schemas.openxmlformats.org/officeDocument/2006/relationships/hyperlink" Target="https://www.va.gov/opa/socialmedia.asp" TargetMode="External"/><Relationship Id="rId4" Type="http://schemas.openxmlformats.org/officeDocument/2006/relationships/hyperlink" Target="https://blogs.va.gov/VAntage/99607/va-launches-user-friendly-online-financial-status-report-form-for-vba-debt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4.jfif"/><Relationship Id="rId4" Type="http://schemas.openxmlformats.org/officeDocument/2006/relationships/image" Target="../media/image53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va.gov/COMMUNITYCARE/revenue_ops/Financial_Hardship.asp" TargetMode="External"/></Relationships>
</file>

<file path=ppt/slides/_rels/slide5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5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5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surveymonkey.com/r/DMCVS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F80075E0-19B9-4E39-B037-E08A786D82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38762"/>
            <a:ext cx="2003544" cy="491391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89825D9E-8255-4C1C-B5C9-85F869F45CA2}"/>
              </a:ext>
            </a:extLst>
          </p:cNvPr>
          <p:cNvSpPr/>
          <p:nvPr/>
        </p:nvSpPr>
        <p:spPr>
          <a:xfrm flipH="1">
            <a:off x="5535612" y="43542"/>
            <a:ext cx="6656388" cy="6858001"/>
          </a:xfrm>
          <a:prstGeom prst="parallelogram">
            <a:avLst>
              <a:gd name="adj" fmla="val 40307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80143196-ED43-4E43-BEED-D11369BE403C}"/>
              </a:ext>
            </a:extLst>
          </p:cNvPr>
          <p:cNvSpPr txBox="1">
            <a:spLocks/>
          </p:cNvSpPr>
          <p:nvPr/>
        </p:nvSpPr>
        <p:spPr>
          <a:xfrm>
            <a:off x="442912" y="2681103"/>
            <a:ext cx="4032250" cy="149579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LESSONS LEARNED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AC23BB3-F509-4B32-9C10-638673D13D05}"/>
              </a:ext>
            </a:extLst>
          </p:cNvPr>
          <p:cNvSpPr/>
          <p:nvPr/>
        </p:nvSpPr>
        <p:spPr>
          <a:xfrm>
            <a:off x="-3810" y="0"/>
            <a:ext cx="7203440" cy="6858000"/>
          </a:xfrm>
          <a:custGeom>
            <a:avLst/>
            <a:gdLst>
              <a:gd name="connsiteX0" fmla="*/ 0 w 9055100"/>
              <a:gd name="connsiteY0" fmla="*/ 0 h 6858000"/>
              <a:gd name="connsiteX1" fmla="*/ 9055100 w 9055100"/>
              <a:gd name="connsiteY1" fmla="*/ 0 h 6858000"/>
              <a:gd name="connsiteX2" fmla="*/ 6781800 w 9055100"/>
              <a:gd name="connsiteY2" fmla="*/ 6858000 h 6858000"/>
              <a:gd name="connsiteX3" fmla="*/ 0 w 9055100"/>
              <a:gd name="connsiteY3" fmla="*/ 6858000 h 6858000"/>
              <a:gd name="connsiteX4" fmla="*/ 0 w 90551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55100" h="6858000">
                <a:moveTo>
                  <a:pt x="0" y="0"/>
                </a:moveTo>
                <a:lnTo>
                  <a:pt x="9055100" y="0"/>
                </a:lnTo>
                <a:lnTo>
                  <a:pt x="6781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9AB763-7E77-476A-916E-EC197420ACC1}"/>
              </a:ext>
            </a:extLst>
          </p:cNvPr>
          <p:cNvSpPr/>
          <p:nvPr/>
        </p:nvSpPr>
        <p:spPr>
          <a:xfrm>
            <a:off x="6833737" y="1643897"/>
            <a:ext cx="526682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kern="0" dirty="0">
                <a:solidFill>
                  <a:srgbClr val="00003C"/>
                </a:solidFill>
                <a:latin typeface="Arial" panose="020B0604020202020204"/>
              </a:rPr>
              <a:t>VA Debt Management Center </a:t>
            </a:r>
          </a:p>
          <a:p>
            <a:pPr lvl="0" algn="ctr">
              <a:defRPr/>
            </a:pPr>
            <a:r>
              <a:rPr lang="en-US" sz="2800" b="1" kern="0" dirty="0">
                <a:solidFill>
                  <a:srgbClr val="00003C"/>
                </a:solidFill>
                <a:latin typeface="Arial" panose="020B0604020202020204"/>
              </a:rPr>
              <a:t>(DMC)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VFW Presentation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kern="0" dirty="0">
              <a:solidFill>
                <a:srgbClr val="00003C"/>
              </a:solidFill>
              <a:latin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00003C"/>
                </a:solidFill>
                <a:latin typeface="Arial" panose="020B0604020202020204"/>
              </a:rPr>
              <a:t>May 2022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2F121A-0AF9-46DD-948B-318A5D194013}"/>
              </a:ext>
            </a:extLst>
          </p:cNvPr>
          <p:cNvCxnSpPr/>
          <p:nvPr/>
        </p:nvCxnSpPr>
        <p:spPr>
          <a:xfrm flipH="1">
            <a:off x="6896667" y="2841325"/>
            <a:ext cx="5140960" cy="0"/>
          </a:xfrm>
          <a:prstGeom prst="line">
            <a:avLst/>
          </a:prstGeom>
          <a:ln>
            <a:solidFill>
              <a:srgbClr val="0022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AF1F96F-DDB5-49B7-AA1F-3589A339CFC9}"/>
              </a:ext>
            </a:extLst>
          </p:cNvPr>
          <p:cNvSpPr/>
          <p:nvPr/>
        </p:nvSpPr>
        <p:spPr>
          <a:xfrm>
            <a:off x="6658893" y="3124123"/>
            <a:ext cx="56165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57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Process Enhancements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582278" y="1042214"/>
            <a:ext cx="11105666" cy="4555093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Compensation and Pension debtors with VA benefits will not be offset for 90 days after their due process letter</a:t>
            </a:r>
          </a:p>
          <a:p>
            <a:pPr marL="342900" lvl="0" indent="-342900">
              <a:buFont typeface="Wingdings" panose="05000000000000000000" pitchFamily="2" charset="2"/>
              <a:buChar char="q"/>
              <a:defRPr/>
            </a:pPr>
            <a:endParaRPr lang="en-US" sz="7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Automated 36-month payment plan for Compensation and Pension debts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Financial Status Report required for payment plans up to 60 months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n-US" sz="7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Veterans with VBA debts created prior to April 6, 2020 not under Treasury jurisdiction received additional notification letters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Partnered with VA Suicide Prevention Program to support at risk Veterans</a:t>
            </a:r>
            <a:endParaRPr lang="en-US" altLang="en-US" sz="8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altLang="en-US" sz="7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a threshold for reporting to Credit Reporting Agencies that will reduce referrals by 99%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altLang="en-US" sz="7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Implemented post call survey to obtain customer experience feedback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8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340FBB6-9575-4629-87AB-B9FEEAA12D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BF15850-B362-4B8B-9322-2068A5499A80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058422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Ask VA (AVA) – DMC tips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960DE1A-A5F0-4062-A634-524263E5543D}"/>
              </a:ext>
            </a:extLst>
          </p:cNvPr>
          <p:cNvSpPr txBox="1">
            <a:spLocks/>
          </p:cNvSpPr>
          <p:nvPr/>
        </p:nvSpPr>
        <p:spPr>
          <a:xfrm>
            <a:off x="889000" y="1130300"/>
            <a:ext cx="10198100" cy="5024534"/>
          </a:xfrm>
          <a:prstGeom prst="rect">
            <a:avLst/>
          </a:prstGeom>
        </p:spPr>
        <p:txBody>
          <a:bodyPr vert="horz" lIns="112316" tIns="56158" rIns="112316" bIns="56158" rtlCol="0">
            <a:normAutofit/>
          </a:bodyPr>
          <a:lstStyle>
            <a:lvl1pPr marL="421173" indent="-421173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2543" indent="-350978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3912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478" indent="-280782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7041" indent="-280782" algn="l" defTabSz="561565" rtl="0" eaLnBrk="1" latinLnBrk="0" hangingPunct="1">
              <a:spcBef>
                <a:spcPct val="2000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8605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171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1736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3299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 offers both an option to sign in and an option to start your message without signing in</a:t>
            </a:r>
          </a:p>
          <a:p>
            <a:pPr lvl="1">
              <a:lnSpc>
                <a:spcPct val="120000"/>
              </a:lnSpc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need users to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 in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they want to discuss specific account details</a:t>
            </a:r>
          </a:p>
          <a:p>
            <a:pPr marL="561565" lvl="1" indent="0">
              <a:lnSpc>
                <a:spcPct val="120000"/>
              </a:lnSpc>
              <a:buNone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61565" lvl="1" indent="0">
              <a:lnSpc>
                <a:spcPct val="120000"/>
              </a:lnSpc>
              <a:buNone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Options to reach DMC are found under “Veteran Affairs- Debt” category and then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are used to select the type of debt for proper routing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 indent="-421173">
              <a:buFont typeface="Arial"/>
              <a:buChar char="•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91370" lvl="1" indent="0"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61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70F44F-61D2-4792-8A96-6FDC57E802DB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C78A22-3F0B-4BB1-95D9-9EB876D73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452" y="4327921"/>
            <a:ext cx="4861318" cy="1804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210913-24C0-4031-9464-910152E56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240" y="2447839"/>
            <a:ext cx="4496427" cy="836538"/>
          </a:xfrm>
          <a:prstGeom prst="rect">
            <a:avLst/>
          </a:prstGeom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EB2F3C8E-C86C-4A08-B15A-177713D62967}"/>
              </a:ext>
            </a:extLst>
          </p:cNvPr>
          <p:cNvSpPr/>
          <p:nvPr/>
        </p:nvSpPr>
        <p:spPr>
          <a:xfrm>
            <a:off x="2668555" y="2705878"/>
            <a:ext cx="597159" cy="42920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B426D393-8E19-4F9D-8388-1068C456B9AB}"/>
              </a:ext>
            </a:extLst>
          </p:cNvPr>
          <p:cNvSpPr/>
          <p:nvPr/>
        </p:nvSpPr>
        <p:spPr>
          <a:xfrm>
            <a:off x="8449854" y="2705878"/>
            <a:ext cx="597159" cy="42920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48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Outreach and Updates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582278" y="-569743"/>
            <a:ext cx="11105666" cy="7679025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12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12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VSO, SCO and Veteran emails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(VetResources, VA Benefits Newsletter)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Borne the Battle Podcast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VAntage Point Blog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VA launches user-friendly online financial status report form for VBA debts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 social media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Did you know VA has a social media directory?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 releases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February 2, 2022: VA Establishes new Threshold for Reporting Benefit and Medical debt</a:t>
            </a:r>
            <a:endParaRPr lang="en-US" sz="20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n-US" sz="20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3300" lvl="7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endParaRPr lang="en-US" sz="24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7">
              <a:spcAft>
                <a:spcPts val="600"/>
              </a:spcAft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A050BD-ADEA-4D8D-A3E5-1E0A9E55820E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68004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Portal: Mission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81200" y="157004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470B3A61-0318-439E-947F-457F7A9C444A}"/>
              </a:ext>
            </a:extLst>
          </p:cNvPr>
          <p:cNvSpPr txBox="1">
            <a:spLocks/>
          </p:cNvSpPr>
          <p:nvPr/>
        </p:nvSpPr>
        <p:spPr>
          <a:xfrm>
            <a:off x="838200" y="1196657"/>
            <a:ext cx="10515600" cy="44646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 Veterans an online experience that can help them understand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they have debt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 status of their debt is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steps they need to take to resolve their debt</a:t>
            </a:r>
          </a:p>
        </p:txBody>
      </p:sp>
    </p:spTree>
    <p:extLst>
      <p:ext uri="{BB962C8B-B14F-4D97-AF65-F5344CB8AC3E}">
        <p14:creationId xmlns:p14="http://schemas.microsoft.com/office/powerpoint/2010/main" val="4162151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Portal: Products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81200" y="157004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47C957BC-E224-4871-9437-4DF7D44F6F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624935"/>
              </p:ext>
            </p:extLst>
          </p:nvPr>
        </p:nvGraphicFramePr>
        <p:xfrm>
          <a:off x="2354483" y="1417319"/>
          <a:ext cx="7772400" cy="4464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96255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21106F8-3CF5-42A7-95B2-C593F1EE3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93" y="1019384"/>
            <a:ext cx="4551389" cy="4831307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 Features: Portal Overview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EAC98C-B2C9-4D68-A82E-569E72817F27}"/>
              </a:ext>
            </a:extLst>
          </p:cNvPr>
          <p:cNvCxnSpPr>
            <a:cxnSpLocks/>
          </p:cNvCxnSpPr>
          <p:nvPr/>
        </p:nvCxnSpPr>
        <p:spPr>
          <a:xfrm flipV="1">
            <a:off x="4967574" y="1469079"/>
            <a:ext cx="831610" cy="10229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32AD3B7-A383-4484-84F9-001076C2A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8824" y="1156643"/>
            <a:ext cx="6674353" cy="5358735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042C22-48F6-429B-A437-F62E8794FEE9}"/>
              </a:ext>
            </a:extLst>
          </p:cNvPr>
          <p:cNvSpPr txBox="1"/>
          <p:nvPr/>
        </p:nvSpPr>
        <p:spPr>
          <a:xfrm>
            <a:off x="8694287" y="6485122"/>
            <a:ext cx="2958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data in this document is mock data</a:t>
            </a:r>
          </a:p>
        </p:txBody>
      </p:sp>
    </p:spTree>
    <p:extLst>
      <p:ext uri="{BB962C8B-B14F-4D97-AF65-F5344CB8AC3E}">
        <p14:creationId xmlns:p14="http://schemas.microsoft.com/office/powerpoint/2010/main" val="3803592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AD5C6EA-8FBD-4345-A609-39654564E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46" y="949787"/>
            <a:ext cx="4297716" cy="4749704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 Features: Portal Overview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81200" y="157004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23D4EC-EAD5-43D4-9618-AE0F5AF101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9701" y="1320997"/>
            <a:ext cx="6872598" cy="5184785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8E348DA-EDC3-4AF9-BE87-7ABFDBB2C716}"/>
              </a:ext>
            </a:extLst>
          </p:cNvPr>
          <p:cNvSpPr txBox="1"/>
          <p:nvPr/>
        </p:nvSpPr>
        <p:spPr>
          <a:xfrm>
            <a:off x="8694287" y="6485122"/>
            <a:ext cx="2958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data in this document is mock data</a:t>
            </a:r>
          </a:p>
        </p:txBody>
      </p:sp>
    </p:spTree>
    <p:extLst>
      <p:ext uri="{BB962C8B-B14F-4D97-AF65-F5344CB8AC3E}">
        <p14:creationId xmlns:p14="http://schemas.microsoft.com/office/powerpoint/2010/main" val="157057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 Features: Portal Overview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81200" y="157004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pic>
        <p:nvPicPr>
          <p:cNvPr id="18" name="Content Placeholder 7">
            <a:extLst>
              <a:ext uri="{FF2B5EF4-FFF2-40B4-BE49-F238E27FC236}">
                <a16:creationId xmlns:a16="http://schemas.microsoft.com/office/drawing/2014/main" id="{5C300C31-9AFB-4997-A86B-9BF5012DCE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013" r="21203"/>
          <a:stretch/>
        </p:blipFill>
        <p:spPr>
          <a:xfrm>
            <a:off x="2115740" y="1126792"/>
            <a:ext cx="7960521" cy="5374013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F95D11E-2F6E-4E55-B180-46E74F9155F5}"/>
              </a:ext>
            </a:extLst>
          </p:cNvPr>
          <p:cNvSpPr txBox="1"/>
          <p:nvPr/>
        </p:nvSpPr>
        <p:spPr>
          <a:xfrm>
            <a:off x="8694287" y="6485122"/>
            <a:ext cx="2958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data in this document is mock data</a:t>
            </a:r>
          </a:p>
        </p:txBody>
      </p:sp>
    </p:spTree>
    <p:extLst>
      <p:ext uri="{BB962C8B-B14F-4D97-AF65-F5344CB8AC3E}">
        <p14:creationId xmlns:p14="http://schemas.microsoft.com/office/powerpoint/2010/main" val="1852316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 Features: Portal Overview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81200" y="157004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9CDDC9-C1B8-4EE6-A4B5-9468FB065F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86"/>
          <a:stretch/>
        </p:blipFill>
        <p:spPr>
          <a:xfrm>
            <a:off x="147702" y="1158221"/>
            <a:ext cx="6968311" cy="5061437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EE7BB9-F635-45BE-8785-6CB83313A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6407" y="3313590"/>
            <a:ext cx="7611537" cy="3448531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FD4BA54-FAD6-4C06-863C-CAD14D2B9FEE}"/>
              </a:ext>
            </a:extLst>
          </p:cNvPr>
          <p:cNvSpPr txBox="1"/>
          <p:nvPr/>
        </p:nvSpPr>
        <p:spPr>
          <a:xfrm>
            <a:off x="8694287" y="6485122"/>
            <a:ext cx="2958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data in this document is mock data</a:t>
            </a:r>
          </a:p>
        </p:txBody>
      </p:sp>
    </p:spTree>
    <p:extLst>
      <p:ext uri="{BB962C8B-B14F-4D97-AF65-F5344CB8AC3E}">
        <p14:creationId xmlns:p14="http://schemas.microsoft.com/office/powerpoint/2010/main" val="3409694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 Features: Portal Overview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81200" y="157004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B3B006-EDFB-43A9-890A-3806742468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462"/>
          <a:stretch/>
        </p:blipFill>
        <p:spPr>
          <a:xfrm>
            <a:off x="1077064" y="1266222"/>
            <a:ext cx="10037872" cy="4065765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710257-03C4-4573-AF5E-2533D9B8C6AB}"/>
              </a:ext>
            </a:extLst>
          </p:cNvPr>
          <p:cNvSpPr txBox="1"/>
          <p:nvPr/>
        </p:nvSpPr>
        <p:spPr>
          <a:xfrm>
            <a:off x="8694287" y="6485122"/>
            <a:ext cx="2958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data in this document is mock data</a:t>
            </a:r>
          </a:p>
        </p:txBody>
      </p:sp>
    </p:spTree>
    <p:extLst>
      <p:ext uri="{BB962C8B-B14F-4D97-AF65-F5344CB8AC3E}">
        <p14:creationId xmlns:p14="http://schemas.microsoft.com/office/powerpoint/2010/main" val="3547716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582278" y="2174811"/>
            <a:ext cx="11105666" cy="2508379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543300" lvl="7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introduction to DMC</a:t>
            </a:r>
          </a:p>
          <a:p>
            <a:pPr marL="3543300" lvl="7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COVID-19 Operations</a:t>
            </a:r>
          </a:p>
          <a:p>
            <a:pPr marL="3543300" lvl="7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Debt Portal</a:t>
            </a:r>
          </a:p>
          <a:p>
            <a:pPr marL="3543300" lvl="7" indent="-3429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questions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AA020D-E142-4F7B-8CAF-208780F80A1D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758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 Features: Portal Overview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81200" y="157004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C43E5C-2E39-4059-8F22-5B9DEEB97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0567" y="1167133"/>
            <a:ext cx="7550866" cy="4789206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E9C4D5F-B07D-4868-AE3A-0F8A30CA347C}"/>
              </a:ext>
            </a:extLst>
          </p:cNvPr>
          <p:cNvSpPr txBox="1"/>
          <p:nvPr/>
        </p:nvSpPr>
        <p:spPr>
          <a:xfrm>
            <a:off x="8694287" y="6485122"/>
            <a:ext cx="2958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data in this document is mock data</a:t>
            </a:r>
          </a:p>
        </p:txBody>
      </p:sp>
    </p:spTree>
    <p:extLst>
      <p:ext uri="{BB962C8B-B14F-4D97-AF65-F5344CB8AC3E}">
        <p14:creationId xmlns:p14="http://schemas.microsoft.com/office/powerpoint/2010/main" val="516388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Portal: Benefit Debt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81200" y="157004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F5FC7DF-A2D3-45CF-B4A2-A43D9CD39AEC}"/>
              </a:ext>
            </a:extLst>
          </p:cNvPr>
          <p:cNvSpPr txBox="1">
            <a:spLocks/>
          </p:cNvSpPr>
          <p:nvPr/>
        </p:nvSpPr>
        <p:spPr>
          <a:xfrm>
            <a:off x="838200" y="1224134"/>
            <a:ext cx="10515600" cy="44646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Allows Veterans to: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check the amount and status of each VA benefit debt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disability compensation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non-service-connected pension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education</a:t>
            </a:r>
            <a:endParaRPr lang="en-US" sz="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learn how to make payments</a:t>
            </a:r>
          </a:p>
          <a:p>
            <a:pPr marL="0" indent="0">
              <a:buNone/>
            </a:pPr>
            <a:endParaRPr lang="en-US" sz="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understand resolution options and navigate to the online FSR</a:t>
            </a:r>
          </a:p>
          <a:p>
            <a:pPr marL="0" indent="0">
              <a:buNone/>
            </a:pPr>
            <a:endParaRPr lang="en-US" sz="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download DMC’s 5 primary debt collection letters  </a:t>
            </a:r>
          </a:p>
        </p:txBody>
      </p:sp>
    </p:spTree>
    <p:extLst>
      <p:ext uri="{BB962C8B-B14F-4D97-AF65-F5344CB8AC3E}">
        <p14:creationId xmlns:p14="http://schemas.microsoft.com/office/powerpoint/2010/main" val="1980518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 Features: Benefit Debt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81200" y="157004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EF447D-85F2-4771-B812-77031833BD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41" t="14808" r="26478" b="1328"/>
          <a:stretch/>
        </p:blipFill>
        <p:spPr>
          <a:xfrm>
            <a:off x="360546" y="891687"/>
            <a:ext cx="4184558" cy="5281721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C8B5F46-8B26-474F-BB0F-48B3DC479EA2}"/>
              </a:ext>
            </a:extLst>
          </p:cNvPr>
          <p:cNvSpPr txBox="1"/>
          <p:nvPr/>
        </p:nvSpPr>
        <p:spPr>
          <a:xfrm>
            <a:off x="8694287" y="6485122"/>
            <a:ext cx="2958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data in this document is mock data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DDDA995-5FD2-488D-B3FF-9DD6793CAA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41" t="34636" r="66741" b="42904"/>
          <a:stretch/>
        </p:blipFill>
        <p:spPr>
          <a:xfrm>
            <a:off x="3291300" y="1288529"/>
            <a:ext cx="5609400" cy="5009752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3213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 Features: Benefit Debt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81200" y="157004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4A22974-7787-4959-BCCE-01ABC6BEB4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41" t="14808" r="26478"/>
          <a:stretch/>
        </p:blipFill>
        <p:spPr>
          <a:xfrm>
            <a:off x="361962" y="859284"/>
            <a:ext cx="4246468" cy="5444759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F0DDEE-755F-45E3-8D35-B91DAF3677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41" t="56323" r="32865" b="1867"/>
          <a:stretch/>
        </p:blipFill>
        <p:spPr>
          <a:xfrm>
            <a:off x="2246124" y="1114584"/>
            <a:ext cx="7699752" cy="5375243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781ADD-473E-41EC-B9A2-D1806999D27B}"/>
              </a:ext>
            </a:extLst>
          </p:cNvPr>
          <p:cNvSpPr txBox="1"/>
          <p:nvPr/>
        </p:nvSpPr>
        <p:spPr>
          <a:xfrm>
            <a:off x="8694287" y="6485122"/>
            <a:ext cx="2958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data in this document is mock data</a:t>
            </a:r>
          </a:p>
        </p:txBody>
      </p:sp>
    </p:spTree>
    <p:extLst>
      <p:ext uri="{BB962C8B-B14F-4D97-AF65-F5344CB8AC3E}">
        <p14:creationId xmlns:p14="http://schemas.microsoft.com/office/powerpoint/2010/main" val="3053241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 Features: Benefit Debt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81200" y="157004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pic>
        <p:nvPicPr>
          <p:cNvPr id="17" name="Picture 1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BC26944-0B88-4416-AE73-7174E6CF7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90" y="896895"/>
            <a:ext cx="3807342" cy="4773912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151C58B-21B9-43E3-AD39-7680E42005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67" r="11214" b="58085"/>
          <a:stretch/>
        </p:blipFill>
        <p:spPr>
          <a:xfrm>
            <a:off x="1956835" y="1112564"/>
            <a:ext cx="8278331" cy="5311004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4C8F9D3-91E7-488F-A107-B1E743FD5825}"/>
              </a:ext>
            </a:extLst>
          </p:cNvPr>
          <p:cNvSpPr txBox="1"/>
          <p:nvPr/>
        </p:nvSpPr>
        <p:spPr>
          <a:xfrm>
            <a:off x="8694287" y="6485122"/>
            <a:ext cx="2958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data in this document is mock data</a:t>
            </a:r>
          </a:p>
        </p:txBody>
      </p:sp>
    </p:spTree>
    <p:extLst>
      <p:ext uri="{BB962C8B-B14F-4D97-AF65-F5344CB8AC3E}">
        <p14:creationId xmlns:p14="http://schemas.microsoft.com/office/powerpoint/2010/main" val="3313035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 Features: Benefit Debt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81200" y="157004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pic>
        <p:nvPicPr>
          <p:cNvPr id="17" name="Picture 1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BC26944-0B88-4416-AE73-7174E6CF7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500" y="949787"/>
            <a:ext cx="3807342" cy="4773912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DCAF637-1BC6-4892-BEEF-0F02B855FC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801"/>
          <a:stretch/>
        </p:blipFill>
        <p:spPr>
          <a:xfrm>
            <a:off x="2406225" y="1134318"/>
            <a:ext cx="7379550" cy="5385173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670ACE0-1F97-449A-B7CD-DD9D09D3FA94}"/>
              </a:ext>
            </a:extLst>
          </p:cNvPr>
          <p:cNvSpPr txBox="1"/>
          <p:nvPr/>
        </p:nvSpPr>
        <p:spPr>
          <a:xfrm>
            <a:off x="8694287" y="6485122"/>
            <a:ext cx="2958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data in this document is mock data</a:t>
            </a:r>
          </a:p>
        </p:txBody>
      </p:sp>
    </p:spTree>
    <p:extLst>
      <p:ext uri="{BB962C8B-B14F-4D97-AF65-F5344CB8AC3E}">
        <p14:creationId xmlns:p14="http://schemas.microsoft.com/office/powerpoint/2010/main" val="2437413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Portal: Online FSR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81200" y="157004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F5FC7DF-A2D3-45CF-B4A2-A43D9CD39AEC}"/>
              </a:ext>
            </a:extLst>
          </p:cNvPr>
          <p:cNvSpPr txBox="1">
            <a:spLocks/>
          </p:cNvSpPr>
          <p:nvPr/>
        </p:nvSpPr>
        <p:spPr>
          <a:xfrm>
            <a:off x="838200" y="1224134"/>
            <a:ext cx="10515600" cy="44646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Veterans to: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complete and submit the form online accurately and completely (field validation and auto-calculated fields guard against incomplete data, miscalculations and omissions)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save the form while they are in-progress so they can complete it later</a:t>
            </a:r>
          </a:p>
        </p:txBody>
      </p:sp>
    </p:spTree>
    <p:extLst>
      <p:ext uri="{BB962C8B-B14F-4D97-AF65-F5344CB8AC3E}">
        <p14:creationId xmlns:p14="http://schemas.microsoft.com/office/powerpoint/2010/main" val="53614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 Features: Online FSR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81200" y="157004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E83F5B-5B5A-471A-9B07-0714F8ED4E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778" b="23729"/>
          <a:stretch/>
        </p:blipFill>
        <p:spPr>
          <a:xfrm>
            <a:off x="2690605" y="1158309"/>
            <a:ext cx="6810790" cy="5326813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5334879-75C9-4D19-820C-C5A8CB832449}"/>
              </a:ext>
            </a:extLst>
          </p:cNvPr>
          <p:cNvSpPr txBox="1"/>
          <p:nvPr/>
        </p:nvSpPr>
        <p:spPr>
          <a:xfrm>
            <a:off x="8694287" y="6485122"/>
            <a:ext cx="2958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data in this document is mock data</a:t>
            </a:r>
          </a:p>
        </p:txBody>
      </p:sp>
    </p:spTree>
    <p:extLst>
      <p:ext uri="{BB962C8B-B14F-4D97-AF65-F5344CB8AC3E}">
        <p14:creationId xmlns:p14="http://schemas.microsoft.com/office/powerpoint/2010/main" val="2299509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067A227-6EB3-4F0B-8D3A-9905ED7C5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59" y="811589"/>
            <a:ext cx="4242500" cy="5005900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 Features: Online FSR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81200" y="157004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914C17D-AE5F-487F-8514-10BD39C0C7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5" t="1799" r="23400" b="51433"/>
          <a:stretch/>
        </p:blipFill>
        <p:spPr>
          <a:xfrm>
            <a:off x="2652545" y="1100517"/>
            <a:ext cx="6886911" cy="5323050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81E659A-BE80-45BD-A712-5C5111E285EF}"/>
              </a:ext>
            </a:extLst>
          </p:cNvPr>
          <p:cNvSpPr txBox="1"/>
          <p:nvPr/>
        </p:nvSpPr>
        <p:spPr>
          <a:xfrm>
            <a:off x="8694287" y="6485122"/>
            <a:ext cx="2958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data in this document is mock data</a:t>
            </a:r>
          </a:p>
        </p:txBody>
      </p:sp>
    </p:spTree>
    <p:extLst>
      <p:ext uri="{BB962C8B-B14F-4D97-AF65-F5344CB8AC3E}">
        <p14:creationId xmlns:p14="http://schemas.microsoft.com/office/powerpoint/2010/main" val="68312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 Features: Online FSR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81200" y="157004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500D24-24EB-4F86-83F8-3765527BC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80" y="797863"/>
            <a:ext cx="5212500" cy="3932645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75A5AD-A520-4383-AC93-30E7EE7903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634" r="24261" b="1680"/>
          <a:stretch/>
        </p:blipFill>
        <p:spPr>
          <a:xfrm>
            <a:off x="2674839" y="1595562"/>
            <a:ext cx="6842322" cy="4886014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92DFD1-0CB6-459B-A80C-EC8F7925508C}"/>
              </a:ext>
            </a:extLst>
          </p:cNvPr>
          <p:cNvSpPr txBox="1"/>
          <p:nvPr/>
        </p:nvSpPr>
        <p:spPr>
          <a:xfrm>
            <a:off x="8694287" y="6485122"/>
            <a:ext cx="2958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data in this document is mock data</a:t>
            </a:r>
          </a:p>
        </p:txBody>
      </p:sp>
    </p:spTree>
    <p:extLst>
      <p:ext uri="{BB962C8B-B14F-4D97-AF65-F5344CB8AC3E}">
        <p14:creationId xmlns:p14="http://schemas.microsoft.com/office/powerpoint/2010/main" val="191927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9214479F-CA83-46A1-A0B7-7D55DA767FAE}"/>
              </a:ext>
            </a:extLst>
          </p:cNvPr>
          <p:cNvSpPr/>
          <p:nvPr/>
        </p:nvSpPr>
        <p:spPr>
          <a:xfrm>
            <a:off x="6553200" y="0"/>
            <a:ext cx="5638800" cy="68505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F9553B4-591F-4A90-9AD9-28972A80A80C}"/>
              </a:ext>
            </a:extLst>
          </p:cNvPr>
          <p:cNvSpPr txBox="1"/>
          <p:nvPr/>
        </p:nvSpPr>
        <p:spPr>
          <a:xfrm>
            <a:off x="1678495" y="42286"/>
            <a:ext cx="46508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Overview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0C0ABE2-30B1-4C46-8FE3-89E2352A8613}"/>
              </a:ext>
            </a:extLst>
          </p:cNvPr>
          <p:cNvSpPr/>
          <p:nvPr/>
        </p:nvSpPr>
        <p:spPr>
          <a:xfrm>
            <a:off x="1030001" y="982250"/>
            <a:ext cx="566990" cy="566990"/>
          </a:xfrm>
          <a:prstGeom prst="ellipse">
            <a:avLst/>
          </a:prstGeom>
          <a:solidFill>
            <a:srgbClr val="00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27186F6-2BEE-49DE-BB43-009B2EA792A8}"/>
              </a:ext>
            </a:extLst>
          </p:cNvPr>
          <p:cNvSpPr/>
          <p:nvPr/>
        </p:nvSpPr>
        <p:spPr>
          <a:xfrm>
            <a:off x="1678495" y="1026020"/>
            <a:ext cx="4002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is a franchise fund aligned with VA’s Office of Finance (OF) within the Office of Management (OM)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740D54D0-5546-435E-8BAF-A2C271BBC068}"/>
              </a:ext>
            </a:extLst>
          </p:cNvPr>
          <p:cNvSpPr/>
          <p:nvPr/>
        </p:nvSpPr>
        <p:spPr>
          <a:xfrm>
            <a:off x="1030001" y="1936326"/>
            <a:ext cx="566990" cy="566990"/>
          </a:xfrm>
          <a:prstGeom prst="ellipse">
            <a:avLst/>
          </a:prstGeom>
          <a:solidFill>
            <a:srgbClr val="002262"/>
          </a:solidFill>
          <a:ln>
            <a:solidFill>
              <a:srgbClr val="00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BED39400-A202-4F3B-A96A-9826C0F35007}"/>
              </a:ext>
            </a:extLst>
          </p:cNvPr>
          <p:cNvSpPr/>
          <p:nvPr/>
        </p:nvSpPr>
        <p:spPr>
          <a:xfrm>
            <a:off x="1678495" y="1980096"/>
            <a:ext cx="44175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DMC’s staff of approximately 320 employees works to service VA benefit debts, counsel Veterans on options and outcomes, and offer resolutions for each unique situation.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D3FFD2C-0B10-4A75-AC9C-3C3C1DB8B545}"/>
              </a:ext>
            </a:extLst>
          </p:cNvPr>
          <p:cNvSpPr/>
          <p:nvPr/>
        </p:nvSpPr>
        <p:spPr>
          <a:xfrm>
            <a:off x="1030001" y="3066252"/>
            <a:ext cx="566990" cy="566990"/>
          </a:xfrm>
          <a:prstGeom prst="ellipse">
            <a:avLst/>
          </a:prstGeom>
          <a:solidFill>
            <a:srgbClr val="002262"/>
          </a:solidFill>
          <a:ln>
            <a:solidFill>
              <a:srgbClr val="00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BB63465-B290-4613-B2C5-1418C9FB2F5C}"/>
              </a:ext>
            </a:extLst>
          </p:cNvPr>
          <p:cNvSpPr/>
          <p:nvPr/>
        </p:nvSpPr>
        <p:spPr>
          <a:xfrm>
            <a:off x="1678495" y="3110022"/>
            <a:ext cx="4002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provides accounts receivable services to VBA, VHA, NCA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6A58465F-697B-4366-8487-B0EF67926EBD}"/>
              </a:ext>
            </a:extLst>
          </p:cNvPr>
          <p:cNvSpPr/>
          <p:nvPr/>
        </p:nvSpPr>
        <p:spPr>
          <a:xfrm>
            <a:off x="1030001" y="3932403"/>
            <a:ext cx="566990" cy="566990"/>
          </a:xfrm>
          <a:prstGeom prst="ellipse">
            <a:avLst/>
          </a:prstGeom>
          <a:solidFill>
            <a:srgbClr val="002262"/>
          </a:solidFill>
          <a:ln>
            <a:solidFill>
              <a:srgbClr val="00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B44EC4B-4EB4-4B88-9081-1D76A80E3C85}"/>
              </a:ext>
            </a:extLst>
          </p:cNvPr>
          <p:cNvSpPr/>
          <p:nvPr/>
        </p:nvSpPr>
        <p:spPr>
          <a:xfrm>
            <a:off x="1678495" y="3958588"/>
            <a:ext cx="4002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DMC collects approximately $</a:t>
            </a:r>
            <a:r>
              <a:rPr lang="en-US" sz="1600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billion annually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771F13-3AD9-4CD7-8D6B-749BA0796A11}"/>
              </a:ext>
            </a:extLst>
          </p:cNvPr>
          <p:cNvGrpSpPr/>
          <p:nvPr/>
        </p:nvGrpSpPr>
        <p:grpSpPr>
          <a:xfrm>
            <a:off x="0" y="4949115"/>
            <a:ext cx="12192000" cy="1909138"/>
            <a:chOff x="-1167465" y="4206773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569A13E-BA9A-49FC-B283-8C855AC24B35}"/>
                </a:ext>
              </a:extLst>
            </p:cNvPr>
            <p:cNvSpPr/>
            <p:nvPr/>
          </p:nvSpPr>
          <p:spPr>
            <a:xfrm>
              <a:off x="-1167465" y="4206773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1040539-AFE2-4520-A2FB-49D8AA73D78F}"/>
                </a:ext>
              </a:extLst>
            </p:cNvPr>
            <p:cNvSpPr/>
            <p:nvPr/>
          </p:nvSpPr>
          <p:spPr>
            <a:xfrm>
              <a:off x="-1167465" y="480374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357544D-1C3C-4E90-9C8D-7BCB8102748C}"/>
              </a:ext>
            </a:extLst>
          </p:cNvPr>
          <p:cNvSpPr/>
          <p:nvPr/>
        </p:nvSpPr>
        <p:spPr>
          <a:xfrm>
            <a:off x="7061201" y="304800"/>
            <a:ext cx="4299229" cy="4864982"/>
          </a:xfrm>
          <a:prstGeom prst="roundRect">
            <a:avLst>
              <a:gd name="adj" fmla="val 2325"/>
            </a:avLst>
          </a:prstGeom>
          <a:solidFill>
            <a:srgbClr val="00226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Mission: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 distinctive, high quality accounts receivable services through a compassionate and value-added approach, empowering our stakeholders to focus on core missions.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8C0091-A0C0-4B35-8501-D80384E95D2D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263435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 Features: Online FSR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81200" y="157004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ADB76A7-F771-45E9-922F-D4435981EE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7645"/>
          <a:stretch/>
        </p:blipFill>
        <p:spPr>
          <a:xfrm>
            <a:off x="258357" y="851350"/>
            <a:ext cx="5303440" cy="4326949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CD4FBAF-7B1E-491B-8C18-1584801A05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095" r="33560" b="48529"/>
          <a:stretch/>
        </p:blipFill>
        <p:spPr>
          <a:xfrm>
            <a:off x="2989068" y="1267628"/>
            <a:ext cx="6213865" cy="5155939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F880AE0-D8C3-4E79-96B9-D218134D9D97}"/>
              </a:ext>
            </a:extLst>
          </p:cNvPr>
          <p:cNvSpPr txBox="1"/>
          <p:nvPr/>
        </p:nvSpPr>
        <p:spPr>
          <a:xfrm>
            <a:off x="8694287" y="6485122"/>
            <a:ext cx="2958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data in this document is mock data</a:t>
            </a:r>
          </a:p>
        </p:txBody>
      </p:sp>
    </p:spTree>
    <p:extLst>
      <p:ext uri="{BB962C8B-B14F-4D97-AF65-F5344CB8AC3E}">
        <p14:creationId xmlns:p14="http://schemas.microsoft.com/office/powerpoint/2010/main" val="2455558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 Features: Online FSR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81200" y="157004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B137F91-9BB6-42B3-BEFA-C5D105A5B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482" y="1193611"/>
            <a:ext cx="7883037" cy="5278820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6BB5B6B-F130-48E3-BCFB-C5BE258C2310}"/>
              </a:ext>
            </a:extLst>
          </p:cNvPr>
          <p:cNvSpPr txBox="1"/>
          <p:nvPr/>
        </p:nvSpPr>
        <p:spPr>
          <a:xfrm>
            <a:off x="8694287" y="6485122"/>
            <a:ext cx="2958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data in this document is mock data</a:t>
            </a:r>
          </a:p>
        </p:txBody>
      </p:sp>
    </p:spTree>
    <p:extLst>
      <p:ext uri="{BB962C8B-B14F-4D97-AF65-F5344CB8AC3E}">
        <p14:creationId xmlns:p14="http://schemas.microsoft.com/office/powerpoint/2010/main" val="2005378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 Features: Online FSR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81200" y="157004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76F940-CBB4-4883-ADE8-D9CE846151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055"/>
          <a:stretch/>
        </p:blipFill>
        <p:spPr>
          <a:xfrm>
            <a:off x="222852" y="799141"/>
            <a:ext cx="3956208" cy="5219459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2751DE-2924-47DE-A629-6CC8E85342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74" t="32247" r="35637" b="24157"/>
          <a:stretch/>
        </p:blipFill>
        <p:spPr>
          <a:xfrm>
            <a:off x="3453884" y="1156093"/>
            <a:ext cx="5284233" cy="5575407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6A1CA3F-381E-4436-9951-96773AE08879}"/>
              </a:ext>
            </a:extLst>
          </p:cNvPr>
          <p:cNvSpPr txBox="1"/>
          <p:nvPr/>
        </p:nvSpPr>
        <p:spPr>
          <a:xfrm>
            <a:off x="8694287" y="6485122"/>
            <a:ext cx="2958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data in this document is mock data</a:t>
            </a:r>
          </a:p>
        </p:txBody>
      </p:sp>
    </p:spTree>
    <p:extLst>
      <p:ext uri="{BB962C8B-B14F-4D97-AF65-F5344CB8AC3E}">
        <p14:creationId xmlns:p14="http://schemas.microsoft.com/office/powerpoint/2010/main" val="11760487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 Features: Online FSR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81200" y="157004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857CC1B-2397-4664-9281-2C4AA50334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909" r="20280" b="48600"/>
          <a:stretch/>
        </p:blipFill>
        <p:spPr>
          <a:xfrm>
            <a:off x="99576" y="1137989"/>
            <a:ext cx="6440126" cy="3846513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31F678-4C60-468C-BED2-DB56B8A857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449" t="41259" r="20729" b="15164"/>
          <a:stretch/>
        </p:blipFill>
        <p:spPr>
          <a:xfrm>
            <a:off x="5362574" y="2097658"/>
            <a:ext cx="6729850" cy="4325909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A94B50-801D-4569-A2EA-8D93048801CA}"/>
              </a:ext>
            </a:extLst>
          </p:cNvPr>
          <p:cNvSpPr txBox="1"/>
          <p:nvPr/>
        </p:nvSpPr>
        <p:spPr>
          <a:xfrm>
            <a:off x="8694287" y="6485122"/>
            <a:ext cx="2958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data in this document is mock data</a:t>
            </a:r>
          </a:p>
        </p:txBody>
      </p:sp>
    </p:spTree>
    <p:extLst>
      <p:ext uri="{BB962C8B-B14F-4D97-AF65-F5344CB8AC3E}">
        <p14:creationId xmlns:p14="http://schemas.microsoft.com/office/powerpoint/2010/main" val="1158218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 Features: Online FSR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21772" y="14926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B3F0FD2-6C08-487A-BAC6-C6A7E68816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312"/>
          <a:stretch/>
        </p:blipFill>
        <p:spPr>
          <a:xfrm>
            <a:off x="120694" y="1204083"/>
            <a:ext cx="6709404" cy="4352677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7F96320-A0E2-452C-9ACD-6CB723A008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3162" b="10523"/>
          <a:stretch/>
        </p:blipFill>
        <p:spPr>
          <a:xfrm>
            <a:off x="1863923" y="3801254"/>
            <a:ext cx="5264346" cy="2561287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8136BDF-E707-4750-B1FB-6F5FD3CB83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9054" y="3514418"/>
            <a:ext cx="4056605" cy="2401045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E3DEE2D-B232-4AE1-ACD3-4708379FF41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33" r="6831" b="7233"/>
          <a:stretch/>
        </p:blipFill>
        <p:spPr>
          <a:xfrm>
            <a:off x="7063409" y="1229490"/>
            <a:ext cx="5007897" cy="2107809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7BECF54-58F6-40FF-B7B4-12C099A83DB2}"/>
              </a:ext>
            </a:extLst>
          </p:cNvPr>
          <p:cNvSpPr txBox="1"/>
          <p:nvPr/>
        </p:nvSpPr>
        <p:spPr>
          <a:xfrm>
            <a:off x="8694287" y="6485122"/>
            <a:ext cx="2958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data in this document is mock data</a:t>
            </a:r>
          </a:p>
        </p:txBody>
      </p:sp>
    </p:spTree>
    <p:extLst>
      <p:ext uri="{BB962C8B-B14F-4D97-AF65-F5344CB8AC3E}">
        <p14:creationId xmlns:p14="http://schemas.microsoft.com/office/powerpoint/2010/main" val="35487502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 Features: Online FSR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21772" y="14926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0532A92-3186-41B8-8554-75168F507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27" y="876048"/>
            <a:ext cx="4687266" cy="4525964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94BAB8-16AA-43AA-B78F-B9CE61A922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922" b="3394"/>
          <a:stretch/>
        </p:blipFill>
        <p:spPr>
          <a:xfrm>
            <a:off x="2901268" y="1198908"/>
            <a:ext cx="6389464" cy="5224659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A7787AE-809C-444D-ABC0-8778276F393D}"/>
              </a:ext>
            </a:extLst>
          </p:cNvPr>
          <p:cNvSpPr txBox="1"/>
          <p:nvPr/>
        </p:nvSpPr>
        <p:spPr>
          <a:xfrm>
            <a:off x="8694287" y="6485122"/>
            <a:ext cx="2958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data in this document is mock data</a:t>
            </a:r>
          </a:p>
        </p:txBody>
      </p:sp>
    </p:spTree>
    <p:extLst>
      <p:ext uri="{BB962C8B-B14F-4D97-AF65-F5344CB8AC3E}">
        <p14:creationId xmlns:p14="http://schemas.microsoft.com/office/powerpoint/2010/main" val="36910128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 Features: Online FSR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21772" y="14926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F1BE316-EC03-4043-9E84-AFAF3ACAA7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887" b="13412"/>
          <a:stretch/>
        </p:blipFill>
        <p:spPr>
          <a:xfrm>
            <a:off x="380968" y="1186914"/>
            <a:ext cx="6610408" cy="2937587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0EB241-1618-4C34-99A9-C85B7495D0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161" b="18898"/>
          <a:stretch/>
        </p:blipFill>
        <p:spPr>
          <a:xfrm>
            <a:off x="3705396" y="3345962"/>
            <a:ext cx="8105636" cy="2343911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A2C3612-765A-4CB3-AC0A-996EC3C32E82}"/>
              </a:ext>
            </a:extLst>
          </p:cNvPr>
          <p:cNvSpPr txBox="1"/>
          <p:nvPr/>
        </p:nvSpPr>
        <p:spPr>
          <a:xfrm>
            <a:off x="8694287" y="6485122"/>
            <a:ext cx="2958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data in this document is mock data</a:t>
            </a:r>
          </a:p>
        </p:txBody>
      </p:sp>
    </p:spTree>
    <p:extLst>
      <p:ext uri="{BB962C8B-B14F-4D97-AF65-F5344CB8AC3E}">
        <p14:creationId xmlns:p14="http://schemas.microsoft.com/office/powerpoint/2010/main" val="6116267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 Features: Online FSR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21772" y="14926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0C36F0-B071-4029-A947-AEE2B037F0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38" r="26732"/>
          <a:stretch/>
        </p:blipFill>
        <p:spPr>
          <a:xfrm>
            <a:off x="244065" y="1506459"/>
            <a:ext cx="5452593" cy="3462468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90955F2-2A30-40E9-85B7-F3436388AA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4808"/>
          <a:stretch/>
        </p:blipFill>
        <p:spPr>
          <a:xfrm>
            <a:off x="5848454" y="1498988"/>
            <a:ext cx="6099481" cy="4232070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DA7551E-C138-4E30-AE5D-703A2DCA943A}"/>
              </a:ext>
            </a:extLst>
          </p:cNvPr>
          <p:cNvSpPr txBox="1"/>
          <p:nvPr/>
        </p:nvSpPr>
        <p:spPr>
          <a:xfrm>
            <a:off x="8694287" y="6485122"/>
            <a:ext cx="2958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data in this document is mock data</a:t>
            </a:r>
          </a:p>
        </p:txBody>
      </p:sp>
    </p:spTree>
    <p:extLst>
      <p:ext uri="{BB962C8B-B14F-4D97-AF65-F5344CB8AC3E}">
        <p14:creationId xmlns:p14="http://schemas.microsoft.com/office/powerpoint/2010/main" val="9984860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 Features: Online FSR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21772" y="14926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8B0D3F2-8BB4-48C5-950B-B4010C2E9C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702"/>
          <a:stretch/>
        </p:blipFill>
        <p:spPr>
          <a:xfrm>
            <a:off x="192341" y="1158827"/>
            <a:ext cx="6668341" cy="2968772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7C03C4C-A49E-40F4-A205-8A6F148690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75" r="8646"/>
          <a:stretch/>
        </p:blipFill>
        <p:spPr>
          <a:xfrm>
            <a:off x="5363365" y="2835238"/>
            <a:ext cx="6636294" cy="3472577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4909B5C-AAF2-4BDB-93E3-3CEFE49D941D}"/>
              </a:ext>
            </a:extLst>
          </p:cNvPr>
          <p:cNvSpPr txBox="1"/>
          <p:nvPr/>
        </p:nvSpPr>
        <p:spPr>
          <a:xfrm>
            <a:off x="8694287" y="6485122"/>
            <a:ext cx="2958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data in this document is mock data</a:t>
            </a:r>
          </a:p>
        </p:txBody>
      </p:sp>
    </p:spTree>
    <p:extLst>
      <p:ext uri="{BB962C8B-B14F-4D97-AF65-F5344CB8AC3E}">
        <p14:creationId xmlns:p14="http://schemas.microsoft.com/office/powerpoint/2010/main" val="12598137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F443016-8F89-49B8-89A4-4196F37EC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36" y="906607"/>
            <a:ext cx="3059729" cy="4525964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 Features: Online FSR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21772" y="14926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pic>
        <p:nvPicPr>
          <p:cNvPr id="20" name="Picture 1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5FB2518-2E27-49BA-9C9D-BDCC096898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09" r="20624" b="62453"/>
          <a:stretch/>
        </p:blipFill>
        <p:spPr>
          <a:xfrm>
            <a:off x="1326644" y="1346381"/>
            <a:ext cx="9538713" cy="4983866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8DFA8A3-41EE-4A0D-835C-6A16D174CA02}"/>
              </a:ext>
            </a:extLst>
          </p:cNvPr>
          <p:cNvSpPr txBox="1"/>
          <p:nvPr/>
        </p:nvSpPr>
        <p:spPr>
          <a:xfrm>
            <a:off x="8694287" y="6485122"/>
            <a:ext cx="2958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data in this document is mock data</a:t>
            </a:r>
          </a:p>
        </p:txBody>
      </p:sp>
    </p:spTree>
    <p:extLst>
      <p:ext uri="{BB962C8B-B14F-4D97-AF65-F5344CB8AC3E}">
        <p14:creationId xmlns:p14="http://schemas.microsoft.com/office/powerpoint/2010/main" val="2914144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Organization Chart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3955E8-F674-43D3-888D-D5B5505469E1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F54546-13C1-4B88-9D07-534398EEAB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2" r="2595"/>
          <a:stretch/>
        </p:blipFill>
        <p:spPr>
          <a:xfrm>
            <a:off x="1846655" y="766814"/>
            <a:ext cx="7806519" cy="509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846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F443016-8F89-49B8-89A4-4196F37EC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36" y="906607"/>
            <a:ext cx="3059729" cy="4525964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 Features: Online FSR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21772" y="14926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DFA8A3-41EE-4A0D-835C-6A16D174CA02}"/>
              </a:ext>
            </a:extLst>
          </p:cNvPr>
          <p:cNvSpPr txBox="1"/>
          <p:nvPr/>
        </p:nvSpPr>
        <p:spPr>
          <a:xfrm>
            <a:off x="8694287" y="6485122"/>
            <a:ext cx="2958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data in this document is mock data</a:t>
            </a:r>
          </a:p>
        </p:txBody>
      </p:sp>
      <p:pic>
        <p:nvPicPr>
          <p:cNvPr id="17" name="Picture 1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716AF0C-DF76-42E9-A556-B165A77DED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82" t="37473" r="17919" b="37854"/>
          <a:stretch/>
        </p:blipFill>
        <p:spPr>
          <a:xfrm>
            <a:off x="1921772" y="1552476"/>
            <a:ext cx="6572136" cy="3237022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18" name="Picture 1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A6EF693-52AA-4781-B101-0327EF0EC7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82" t="62130" r="17806" b="1835"/>
          <a:stretch/>
        </p:blipFill>
        <p:spPr>
          <a:xfrm>
            <a:off x="6683864" y="2230524"/>
            <a:ext cx="5308700" cy="398503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8057588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 Features: Online FSR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21772" y="14926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297BE9D-56B0-4BF2-8E05-B087031D2A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92"/>
          <a:stretch/>
        </p:blipFill>
        <p:spPr>
          <a:xfrm>
            <a:off x="1923786" y="1156261"/>
            <a:ext cx="8344429" cy="5253824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0A4882-5E5D-4E29-AC79-92188FB3DA30}"/>
              </a:ext>
            </a:extLst>
          </p:cNvPr>
          <p:cNvSpPr txBox="1"/>
          <p:nvPr/>
        </p:nvSpPr>
        <p:spPr>
          <a:xfrm>
            <a:off x="8694287" y="6485122"/>
            <a:ext cx="2958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data in this document is mock data</a:t>
            </a:r>
          </a:p>
        </p:txBody>
      </p:sp>
    </p:spTree>
    <p:extLst>
      <p:ext uri="{BB962C8B-B14F-4D97-AF65-F5344CB8AC3E}">
        <p14:creationId xmlns:p14="http://schemas.microsoft.com/office/powerpoint/2010/main" val="26679136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 Features: Online FSR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21772" y="14926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C50B412-AA83-439F-AAA4-9EC562C77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03" y="1146003"/>
            <a:ext cx="7089489" cy="3769373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49DE2C-7E82-4AF2-AFC3-ED23AE3B28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7560" b="3218"/>
          <a:stretch/>
        </p:blipFill>
        <p:spPr>
          <a:xfrm>
            <a:off x="7624008" y="1146003"/>
            <a:ext cx="4315964" cy="4857153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5DBF9FA-9528-4704-AFBB-F8B11828C80F}"/>
              </a:ext>
            </a:extLst>
          </p:cNvPr>
          <p:cNvSpPr txBox="1"/>
          <p:nvPr/>
        </p:nvSpPr>
        <p:spPr>
          <a:xfrm>
            <a:off x="8694287" y="6485122"/>
            <a:ext cx="2958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data in this document is mock data</a:t>
            </a:r>
          </a:p>
        </p:txBody>
      </p:sp>
    </p:spTree>
    <p:extLst>
      <p:ext uri="{BB962C8B-B14F-4D97-AF65-F5344CB8AC3E}">
        <p14:creationId xmlns:p14="http://schemas.microsoft.com/office/powerpoint/2010/main" val="13855851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 Features: Online FSR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21772" y="14926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ACF0BD3-B7CF-4B4C-A13E-7FC1CF8449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936"/>
          <a:stretch/>
        </p:blipFill>
        <p:spPr>
          <a:xfrm>
            <a:off x="118856" y="1474127"/>
            <a:ext cx="4662754" cy="4099692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EE6ABDE-DD9E-41AB-8C26-EBE2B509E1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4164"/>
          <a:stretch/>
        </p:blipFill>
        <p:spPr>
          <a:xfrm>
            <a:off x="2976691" y="1311217"/>
            <a:ext cx="3847550" cy="4521524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7785D2-0075-4BEB-A534-A248689D10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77" t="21417" b="35856"/>
          <a:stretch/>
        </p:blipFill>
        <p:spPr>
          <a:xfrm>
            <a:off x="5603943" y="1144619"/>
            <a:ext cx="6440575" cy="5120923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64E3FF4-69A2-4297-AB8F-B3071D1E442B}"/>
              </a:ext>
            </a:extLst>
          </p:cNvPr>
          <p:cNvSpPr txBox="1"/>
          <p:nvPr/>
        </p:nvSpPr>
        <p:spPr>
          <a:xfrm>
            <a:off x="8694287" y="6485122"/>
            <a:ext cx="2958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data in this document is mock data</a:t>
            </a:r>
          </a:p>
        </p:txBody>
      </p:sp>
    </p:spTree>
    <p:extLst>
      <p:ext uri="{BB962C8B-B14F-4D97-AF65-F5344CB8AC3E}">
        <p14:creationId xmlns:p14="http://schemas.microsoft.com/office/powerpoint/2010/main" val="14985115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 Features: Online FSR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21772" y="14926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39CF9D6-94CC-43EC-834B-6D3BE7B91C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8" t="2486" r="1340" b="3868"/>
          <a:stretch/>
        </p:blipFill>
        <p:spPr>
          <a:xfrm>
            <a:off x="3229233" y="1107512"/>
            <a:ext cx="5733535" cy="5629302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0AC96E-B7F5-4245-AE73-A6FC66E1EF76}"/>
              </a:ext>
            </a:extLst>
          </p:cNvPr>
          <p:cNvSpPr txBox="1"/>
          <p:nvPr/>
        </p:nvSpPr>
        <p:spPr>
          <a:xfrm>
            <a:off x="8906319" y="6498374"/>
            <a:ext cx="2958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data in this document is mock data</a:t>
            </a:r>
          </a:p>
        </p:txBody>
      </p:sp>
    </p:spTree>
    <p:extLst>
      <p:ext uri="{BB962C8B-B14F-4D97-AF65-F5344CB8AC3E}">
        <p14:creationId xmlns:p14="http://schemas.microsoft.com/office/powerpoint/2010/main" val="8969576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 Features: Online FSR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21772" y="14926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B5ACA0-2579-45D7-A05E-3544A72D929B}"/>
              </a:ext>
            </a:extLst>
          </p:cNvPr>
          <p:cNvSpPr txBox="1"/>
          <p:nvPr/>
        </p:nvSpPr>
        <p:spPr>
          <a:xfrm>
            <a:off x="8694287" y="6485122"/>
            <a:ext cx="2958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data in this document is mock data</a:t>
            </a:r>
          </a:p>
        </p:txBody>
      </p:sp>
      <p:pic>
        <p:nvPicPr>
          <p:cNvPr id="18" name="Picture 1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06E869A-3127-480E-90D6-95B4C3DF23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13"/>
          <a:stretch/>
        </p:blipFill>
        <p:spPr>
          <a:xfrm>
            <a:off x="2435802" y="1165263"/>
            <a:ext cx="7320396" cy="5316314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3380603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 Features: Online FSR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21772" y="14926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14AE17B-7051-4BB5-8E33-BD2DDDF70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26" y="825492"/>
            <a:ext cx="4095729" cy="4538204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7E26233-66EA-43E5-A385-DCF5780429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75" b="35683"/>
          <a:stretch/>
        </p:blipFill>
        <p:spPr>
          <a:xfrm>
            <a:off x="2264265" y="1146958"/>
            <a:ext cx="7663471" cy="521732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4A6FC70-81FA-4791-9AD2-018E83C60A09}"/>
              </a:ext>
            </a:extLst>
          </p:cNvPr>
          <p:cNvSpPr txBox="1"/>
          <p:nvPr/>
        </p:nvSpPr>
        <p:spPr>
          <a:xfrm>
            <a:off x="8694287" y="6485122"/>
            <a:ext cx="2958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data in this document is mock data</a:t>
            </a:r>
          </a:p>
        </p:txBody>
      </p:sp>
    </p:spTree>
    <p:extLst>
      <p:ext uri="{BB962C8B-B14F-4D97-AF65-F5344CB8AC3E}">
        <p14:creationId xmlns:p14="http://schemas.microsoft.com/office/powerpoint/2010/main" val="13890097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Portal: Medical Copay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81200" y="157004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F5FC7DF-A2D3-45CF-B4A2-A43D9CD39AEC}"/>
              </a:ext>
            </a:extLst>
          </p:cNvPr>
          <p:cNvSpPr txBox="1">
            <a:spLocks/>
          </p:cNvSpPr>
          <p:nvPr/>
        </p:nvSpPr>
        <p:spPr>
          <a:xfrm>
            <a:off x="838200" y="1224134"/>
            <a:ext cx="10515600" cy="44646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Veterans to: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review medical copay statements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find out how to make a payment thru a variety of payment options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 how to request help or dispute charges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download PDF statements</a:t>
            </a:r>
          </a:p>
        </p:txBody>
      </p:sp>
    </p:spTree>
    <p:extLst>
      <p:ext uri="{BB962C8B-B14F-4D97-AF65-F5344CB8AC3E}">
        <p14:creationId xmlns:p14="http://schemas.microsoft.com/office/powerpoint/2010/main" val="13814153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 Features: Medical Copay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21772" y="14926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B2D3CF1-E9A3-4053-8527-660B5AF66A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70" t="13787" r="3182"/>
          <a:stretch/>
        </p:blipFill>
        <p:spPr>
          <a:xfrm>
            <a:off x="198636" y="865510"/>
            <a:ext cx="3154979" cy="4191470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537ECD-73BF-4F1E-9A14-45AAFA4D90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14" t="18121" r="3182" b="46981"/>
          <a:stretch/>
        </p:blipFill>
        <p:spPr>
          <a:xfrm>
            <a:off x="2235994" y="1144736"/>
            <a:ext cx="7720013" cy="5336840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AA2CA7-A620-46F8-B65D-2274496CD20F}"/>
              </a:ext>
            </a:extLst>
          </p:cNvPr>
          <p:cNvSpPr txBox="1"/>
          <p:nvPr/>
        </p:nvSpPr>
        <p:spPr>
          <a:xfrm>
            <a:off x="8694287" y="6485122"/>
            <a:ext cx="2958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data in this document is mock data</a:t>
            </a:r>
          </a:p>
        </p:txBody>
      </p:sp>
    </p:spTree>
    <p:extLst>
      <p:ext uri="{BB962C8B-B14F-4D97-AF65-F5344CB8AC3E}">
        <p14:creationId xmlns:p14="http://schemas.microsoft.com/office/powerpoint/2010/main" val="42694577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 Features: Medical Copay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21772" y="14926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B2D3CF1-E9A3-4053-8527-660B5AF66A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70" t="13787" r="3182"/>
          <a:stretch/>
        </p:blipFill>
        <p:spPr>
          <a:xfrm>
            <a:off x="198636" y="865510"/>
            <a:ext cx="3154979" cy="4191470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BD549B-5D7E-4415-8D8A-C78DB51AC6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15" t="55285" r="30757" b="25519"/>
          <a:stretch/>
        </p:blipFill>
        <p:spPr>
          <a:xfrm>
            <a:off x="2103327" y="1263619"/>
            <a:ext cx="7985347" cy="4938398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0DE2C91-749D-4A21-BAA6-DB9D7BF9B271}"/>
              </a:ext>
            </a:extLst>
          </p:cNvPr>
          <p:cNvSpPr txBox="1"/>
          <p:nvPr/>
        </p:nvSpPr>
        <p:spPr>
          <a:xfrm>
            <a:off x="8694287" y="6485122"/>
            <a:ext cx="2958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data in this document is mock data</a:t>
            </a:r>
          </a:p>
        </p:txBody>
      </p:sp>
    </p:spTree>
    <p:extLst>
      <p:ext uri="{BB962C8B-B14F-4D97-AF65-F5344CB8AC3E}">
        <p14:creationId xmlns:p14="http://schemas.microsoft.com/office/powerpoint/2010/main" val="4238506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Collection Process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533008" y="1378259"/>
            <a:ext cx="11105666" cy="707886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sends Notice of Indebtedness letters, monitors accounts, and advises debtor of any delinquency, including the requirement to refer their account to Treasury</a:t>
            </a:r>
          </a:p>
        </p:txBody>
      </p:sp>
      <p:graphicFrame>
        <p:nvGraphicFramePr>
          <p:cNvPr id="18" name="Content Placeholder 1">
            <a:extLst>
              <a:ext uri="{FF2B5EF4-FFF2-40B4-BE49-F238E27FC236}">
                <a16:creationId xmlns:a16="http://schemas.microsoft.com/office/drawing/2014/main" id="{7746F138-3FF9-465A-8467-DE342889BA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421264"/>
              </p:ext>
            </p:extLst>
          </p:nvPr>
        </p:nvGraphicFramePr>
        <p:xfrm>
          <a:off x="-81500" y="2124945"/>
          <a:ext cx="8458200" cy="4142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Arrow: Right 19" descr="60 days">
            <a:extLst>
              <a:ext uri="{FF2B5EF4-FFF2-40B4-BE49-F238E27FC236}">
                <a16:creationId xmlns:a16="http://schemas.microsoft.com/office/drawing/2014/main" id="{983BC0DC-6471-40D0-96AD-125921AA2BFA}"/>
              </a:ext>
            </a:extLst>
          </p:cNvPr>
          <p:cNvSpPr/>
          <p:nvPr/>
        </p:nvSpPr>
        <p:spPr>
          <a:xfrm>
            <a:off x="5871242" y="3948973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days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1263EF20-EB6F-4E00-A4C7-E4590822B7ED}"/>
              </a:ext>
            </a:extLst>
          </p:cNvPr>
          <p:cNvSpPr/>
          <p:nvPr/>
        </p:nvSpPr>
        <p:spPr>
          <a:xfrm>
            <a:off x="6947534" y="3505489"/>
            <a:ext cx="2667000" cy="13716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Debt is Referred to Cross Servicing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41E40B-2E4C-4545-B0CE-805FC7E94A1C}"/>
              </a:ext>
            </a:extLst>
          </p:cNvPr>
          <p:cNvSpPr/>
          <p:nvPr/>
        </p:nvSpPr>
        <p:spPr>
          <a:xfrm>
            <a:off x="5267889" y="2365917"/>
            <a:ext cx="5791200" cy="66334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666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591337-DA64-4CF8-8DC9-F26F858BC0C3}"/>
              </a:ext>
            </a:extLst>
          </p:cNvPr>
          <p:cNvSpPr txBox="1"/>
          <p:nvPr/>
        </p:nvSpPr>
        <p:spPr>
          <a:xfrm>
            <a:off x="5328332" y="2516540"/>
            <a:ext cx="7189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If DMC receives payment, next collection letter is deferred</a:t>
            </a:r>
          </a:p>
        </p:txBody>
      </p:sp>
      <p:sp>
        <p:nvSpPr>
          <p:cNvPr id="21" name="Arrow: Right 20" descr="60 days">
            <a:extLst>
              <a:ext uri="{FF2B5EF4-FFF2-40B4-BE49-F238E27FC236}">
                <a16:creationId xmlns:a16="http://schemas.microsoft.com/office/drawing/2014/main" id="{B4B94350-07CC-45D8-B8B0-BED9AC2D60A6}"/>
              </a:ext>
            </a:extLst>
          </p:cNvPr>
          <p:cNvSpPr/>
          <p:nvPr/>
        </p:nvSpPr>
        <p:spPr>
          <a:xfrm>
            <a:off x="6521483" y="5360120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days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A87AFB78-59DF-4F88-9FCF-4EBFF4F3F7E6}"/>
              </a:ext>
            </a:extLst>
          </p:cNvPr>
          <p:cNvSpPr/>
          <p:nvPr/>
        </p:nvSpPr>
        <p:spPr>
          <a:xfrm>
            <a:off x="7589477" y="4916636"/>
            <a:ext cx="2667000" cy="13716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Debt is Referred to Treasury Offset Program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6293B7-5500-43AC-B7A9-DB38BD7FD1B7}"/>
              </a:ext>
            </a:extLst>
          </p:cNvPr>
          <p:cNvSpPr/>
          <p:nvPr/>
        </p:nvSpPr>
        <p:spPr>
          <a:xfrm>
            <a:off x="10501863" y="3505489"/>
            <a:ext cx="1382197" cy="2281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Note:</a:t>
            </a:r>
          </a:p>
          <a:p>
            <a:pPr algn="ctr"/>
            <a:r>
              <a:rPr lang="en-US" dirty="0"/>
              <a:t>Cross Servicing and TOP Referrals are paused until July 2022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A1C047-D097-4F08-B813-4017123FB154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819496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 Features: Medical Copay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21772" y="14926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B2D3CF1-E9A3-4053-8527-660B5AF66A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70" t="13787" r="3182"/>
          <a:stretch/>
        </p:blipFill>
        <p:spPr>
          <a:xfrm>
            <a:off x="198636" y="865510"/>
            <a:ext cx="3154979" cy="4191470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E4EE6F-6D7D-487F-8219-5234603451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48" t="74480" r="5179"/>
          <a:stretch/>
        </p:blipFill>
        <p:spPr>
          <a:xfrm>
            <a:off x="1633567" y="1605502"/>
            <a:ext cx="8924866" cy="4445402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C9C3E77-0EBD-4F65-909A-DAF76EAD70EF}"/>
              </a:ext>
            </a:extLst>
          </p:cNvPr>
          <p:cNvSpPr txBox="1"/>
          <p:nvPr/>
        </p:nvSpPr>
        <p:spPr>
          <a:xfrm>
            <a:off x="8694287" y="6485122"/>
            <a:ext cx="2958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data in this document is mock data</a:t>
            </a:r>
          </a:p>
        </p:txBody>
      </p:sp>
    </p:spTree>
    <p:extLst>
      <p:ext uri="{BB962C8B-B14F-4D97-AF65-F5344CB8AC3E}">
        <p14:creationId xmlns:p14="http://schemas.microsoft.com/office/powerpoint/2010/main" val="40579127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 Features: Medical Copay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21772" y="14926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ACE9F76-0EE3-46BA-A791-38C3BFE2DB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131"/>
          <a:stretch/>
        </p:blipFill>
        <p:spPr>
          <a:xfrm>
            <a:off x="99576" y="839400"/>
            <a:ext cx="4113601" cy="4963726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096E404-A0BA-4127-ABF8-A1D4A91B1A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702" r="33355" b="19604"/>
          <a:stretch/>
        </p:blipFill>
        <p:spPr>
          <a:xfrm>
            <a:off x="3130740" y="1115029"/>
            <a:ext cx="5930520" cy="5405113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88B9A16-90E3-46B1-A0FA-433E0BF8FB1C}"/>
              </a:ext>
            </a:extLst>
          </p:cNvPr>
          <p:cNvSpPr txBox="1"/>
          <p:nvPr/>
        </p:nvSpPr>
        <p:spPr>
          <a:xfrm>
            <a:off x="8694287" y="6485122"/>
            <a:ext cx="2958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data in this document is mock data</a:t>
            </a:r>
          </a:p>
        </p:txBody>
      </p:sp>
    </p:spTree>
    <p:extLst>
      <p:ext uri="{BB962C8B-B14F-4D97-AF65-F5344CB8AC3E}">
        <p14:creationId xmlns:p14="http://schemas.microsoft.com/office/powerpoint/2010/main" val="33501712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VA Debt Portal Features: Medical Copay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21772" y="149263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3568F2C-35F8-4CF6-8D01-D7F1F2498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80" y="874234"/>
            <a:ext cx="5278654" cy="5317997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EA59E0-BE9C-422B-BEAC-7EFECEAE77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897" r="60985" b="15862"/>
          <a:stretch/>
        </p:blipFill>
        <p:spPr>
          <a:xfrm>
            <a:off x="2660883" y="1440707"/>
            <a:ext cx="6870235" cy="5010049"/>
          </a:xfrm>
          <a:prstGeom prst="rect">
            <a:avLst/>
          </a:prstGeom>
          <a:ln w="1905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1593B4E-C4AF-4AB7-A69A-A73CE1619355}"/>
              </a:ext>
            </a:extLst>
          </p:cNvPr>
          <p:cNvSpPr txBox="1"/>
          <p:nvPr/>
        </p:nvSpPr>
        <p:spPr>
          <a:xfrm>
            <a:off x="8694287" y="6485122"/>
            <a:ext cx="2958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data in this document is mock data</a:t>
            </a:r>
          </a:p>
        </p:txBody>
      </p:sp>
    </p:spTree>
    <p:extLst>
      <p:ext uri="{BB962C8B-B14F-4D97-AF65-F5344CB8AC3E}">
        <p14:creationId xmlns:p14="http://schemas.microsoft.com/office/powerpoint/2010/main" val="39211507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At Risk Veterans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F0B74E-0902-483F-B1CB-53749FAFAA10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158556-4B2E-4FE8-822F-6673BFFE1A9E}"/>
              </a:ext>
            </a:extLst>
          </p:cNvPr>
          <p:cNvSpPr txBox="1"/>
          <p:nvPr/>
        </p:nvSpPr>
        <p:spPr>
          <a:xfrm>
            <a:off x="6083940" y="1680337"/>
            <a:ext cx="4206240" cy="23052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lvl="1" eaLnBrk="0" hangingPunct="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68000"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68000"/>
              <a:defRPr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Text 838255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68000"/>
              <a:defRPr/>
            </a:pP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68000"/>
              <a:defRPr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www.VeteransCrisisLine.net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68000"/>
              <a:defRPr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(online chat)</a:t>
            </a:r>
          </a:p>
          <a:p>
            <a:pPr marL="800100" lvl="1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68000"/>
              <a:buFont typeface="Wingdings" panose="05000000000000000000" pitchFamily="2" charset="2"/>
              <a:buChar char="§"/>
              <a:defRPr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0" hangingPunct="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68000"/>
              <a:defRPr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E9C5AD-CC23-46FE-94F5-E216145EA83F}"/>
              </a:ext>
            </a:extLst>
          </p:cNvPr>
          <p:cNvSpPr txBox="1"/>
          <p:nvPr/>
        </p:nvSpPr>
        <p:spPr>
          <a:xfrm>
            <a:off x="1875359" y="1145645"/>
            <a:ext cx="8412480" cy="54864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68000"/>
              <a:defRPr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If Veterans are homeless or facing eviction, please let us know when you contact DMC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D341D1-51F6-4C98-9317-04929D4116C5}"/>
              </a:ext>
            </a:extLst>
          </p:cNvPr>
          <p:cNvSpPr txBox="1"/>
          <p:nvPr/>
        </p:nvSpPr>
        <p:spPr>
          <a:xfrm>
            <a:off x="1872777" y="3816058"/>
            <a:ext cx="4206240" cy="213055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68000"/>
              <a:defRPr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68000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Veterans having difficulty with a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68000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VA-guaranteed home loan can call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68000"/>
              <a:defRPr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1-877-827-3702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68000"/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reach the nearest Loan Guaranty office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07D6D6D-3CA8-47BC-A3D7-CF597FF8A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92" y="3833546"/>
            <a:ext cx="4169664" cy="208483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3" name="Picture 1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37AE99A3-5B10-4018-B261-056F6D30F7CC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2" b="16101"/>
          <a:stretch/>
        </p:blipFill>
        <p:spPr>
          <a:xfrm>
            <a:off x="1879601" y="1705706"/>
            <a:ext cx="4156971" cy="2086460"/>
          </a:xfrm>
          <a:prstGeom prst="rect">
            <a:avLst/>
          </a:prstGeom>
          <a:ln w="38100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5EE74F-2618-4BA3-A926-9371E86033E3}"/>
              </a:ext>
            </a:extLst>
          </p:cNvPr>
          <p:cNvSpPr/>
          <p:nvPr/>
        </p:nvSpPr>
        <p:spPr>
          <a:xfrm>
            <a:off x="1872036" y="1705705"/>
            <a:ext cx="8412480" cy="210312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7826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VHA Debts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E4C1672-EEF6-49D0-A167-131EB25FE758}"/>
              </a:ext>
            </a:extLst>
          </p:cNvPr>
          <p:cNvSpPr txBox="1">
            <a:spLocks/>
          </p:cNvSpPr>
          <p:nvPr/>
        </p:nvSpPr>
        <p:spPr>
          <a:xfrm>
            <a:off x="1981200" y="157004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Arial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latin typeface="Arial" charset="0"/>
                <a:cs typeface="Arial" charset="0"/>
              </a:rPr>
              <a:t>For questions about medical care and pharmacy services copayment debt, contact the Health Resource Center: 1-866-400-1238</a:t>
            </a: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eaLnBrk="1" hangingPunct="1"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latin typeface="Arial" charset="0"/>
                <a:cs typeface="Arial" charset="0"/>
              </a:rPr>
              <a:t>VA has options for Veterans who suffer from difficult financial circumstances and struggle to pay VA copayments:</a:t>
            </a:r>
          </a:p>
          <a:p>
            <a:pPr lvl="1" eaLnBrk="1" hangingPunct="1"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charset="0"/>
                <a:cs typeface="Arial" charset="0"/>
              </a:rPr>
              <a:t>Health Resource Center: 1-866-400-1238</a:t>
            </a:r>
          </a:p>
          <a:p>
            <a:pPr lvl="1" eaLnBrk="1" hangingPunct="1"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1600" dirty="0">
                <a:latin typeface="Arial" charset="0"/>
                <a:cs typeface="Arial" charset="0"/>
                <a:hlinkClick r:id="rId4"/>
              </a:rPr>
              <a:t>https://www.va.gov/COMMUNITYCARE/revenue_ops/Financial_Hardship.asp</a:t>
            </a:r>
            <a:endParaRPr lang="en-US" sz="16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 eaLnBrk="1" hangingPunct="1">
              <a:buClr>
                <a:srgbClr val="002060"/>
              </a:buClr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endParaRPr lang="en-US" dirty="0"/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lang="en-US" sz="2200" dirty="0"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solidFill>
                <a:srgbClr val="000000"/>
              </a:solidFill>
              <a:latin typeface="Georgia" pitchFamily="18" charset="0"/>
            </a:endParaRP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en-US" sz="2200" dirty="0">
              <a:latin typeface="Georgia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8B3F7A-06C9-4D1C-91B8-0933F5F5B3B2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29575252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Become a Debt Superstar (Contact DMC)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727659-2960-447E-9844-D8E5B7E9F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1622" y="1299548"/>
            <a:ext cx="3200677" cy="2664183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6976C1C-9313-4188-89E2-92779785D9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1638" y="3232150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5" imgW="1228863" imgH="390537" progId="Excel.Sheet.12">
                  <p:embed/>
                </p:oleObj>
              </mc:Choice>
              <mc:Fallback>
                <p:oleObj name="Worksheet" r:id="rId5" imgW="1228863" imgH="390537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6976C1C-9313-4188-89E2-92779785D9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81638" y="3232150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C4B6485-2ED5-4A12-9052-4DEA6EE69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12171"/>
              </p:ext>
            </p:extLst>
          </p:nvPr>
        </p:nvGraphicFramePr>
        <p:xfrm>
          <a:off x="805528" y="1291627"/>
          <a:ext cx="7786094" cy="3745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6156">
                  <a:extLst>
                    <a:ext uri="{9D8B030D-6E8A-4147-A177-3AD203B41FA5}">
                      <a16:colId xmlns:a16="http://schemas.microsoft.com/office/drawing/2014/main" val="2560131660"/>
                    </a:ext>
                  </a:extLst>
                </a:gridCol>
                <a:gridCol w="3309938">
                  <a:extLst>
                    <a:ext uri="{9D8B030D-6E8A-4147-A177-3AD203B41FA5}">
                      <a16:colId xmlns:a16="http://schemas.microsoft.com/office/drawing/2014/main" val="4060696076"/>
                    </a:ext>
                  </a:extLst>
                </a:gridCol>
              </a:tblGrid>
              <a:tr h="40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https://www.va.gov/manage-va-debt/  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Veteran Debt Portal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457866"/>
                  </a:ext>
                </a:extLst>
              </a:tr>
              <a:tr h="405657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100976"/>
                  </a:ext>
                </a:extLst>
              </a:tr>
              <a:tr h="40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https://ask.va.gov</a:t>
                      </a:r>
                      <a:endParaRPr lang="en-US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  <a:latin typeface="+mn-lt"/>
                        </a:rPr>
                        <a:t>Online inquiry system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999721"/>
                  </a:ext>
                </a:extLst>
              </a:tr>
              <a:tr h="405657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795496"/>
                  </a:ext>
                </a:extLst>
              </a:tr>
              <a:tr h="40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+mn-lt"/>
                        </a:rPr>
                        <a:t>800-827-0648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+mn-lt"/>
                        </a:rPr>
                        <a:t>DMC Veteran Toll Free Line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089053"/>
                  </a:ext>
                </a:extLst>
              </a:tr>
              <a:tr h="40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185253"/>
                  </a:ext>
                </a:extLst>
              </a:tr>
              <a:tr h="4482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+mn-lt"/>
                        </a:rPr>
                        <a:t>612-970-5688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+mn-lt"/>
                        </a:rPr>
                        <a:t>Fax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138359"/>
                  </a:ext>
                </a:extLst>
              </a:tr>
              <a:tr h="40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775185"/>
                  </a:ext>
                </a:extLst>
              </a:tr>
              <a:tr h="405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612-970-5737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DMC VSO Only Line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403436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5B9338AC-04E6-4AE0-83B7-F04305355E6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C1936AA-3EB8-4733-83E2-4511DE2494EF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4261699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1" name="Picture 10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5ED1A1-BE64-45B3-9CD9-5B7F67A62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3" t="27289" r="553" b="27790"/>
          <a:stretch/>
        </p:blipFill>
        <p:spPr>
          <a:xfrm>
            <a:off x="99576" y="6324323"/>
            <a:ext cx="2003544" cy="491391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DMC Presentation Survey</a:t>
            </a:r>
            <a:endParaRPr kumimoji="0" lang="en-ID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960DE1A-A5F0-4062-A634-524263E5543D}"/>
              </a:ext>
            </a:extLst>
          </p:cNvPr>
          <p:cNvSpPr txBox="1">
            <a:spLocks/>
          </p:cNvSpPr>
          <p:nvPr/>
        </p:nvSpPr>
        <p:spPr>
          <a:xfrm>
            <a:off x="889000" y="1130300"/>
            <a:ext cx="10198100" cy="5024534"/>
          </a:xfrm>
          <a:prstGeom prst="rect">
            <a:avLst/>
          </a:prstGeom>
        </p:spPr>
        <p:txBody>
          <a:bodyPr vert="horz" lIns="112316" tIns="56158" rIns="112316" bIns="56158" rtlCol="0">
            <a:normAutofit/>
          </a:bodyPr>
          <a:lstStyle>
            <a:lvl1pPr marL="421173" indent="-421173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2543" indent="-350978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3912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478" indent="-280782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7041" indent="-280782" algn="l" defTabSz="561565" rtl="0" eaLnBrk="1" latinLnBrk="0" hangingPunct="1">
              <a:spcBef>
                <a:spcPct val="2000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8605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171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1736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3299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6156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0" indent="0" algn="ctr"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 values your time and feedback on our presentation.  We would appreciate it if you’re able to complete the survey below.</a:t>
            </a:r>
            <a:endParaRPr lang="en-US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21173">
              <a:buFont typeface="Arial"/>
              <a:buChar char="•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91370" lvl="1" indent="0" algn="ctr">
              <a:buNone/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https://www.surveymonkey.com/r/DMCVSO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1370" lvl="1" indent="0"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61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70F44F-61D2-4792-8A96-6FDC57E802DB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480954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Standard Debt Relief Options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340FBB6-9575-4629-87AB-B9FEEAA12D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99FDB7-1DE2-4CDA-8411-F1BCAA89F0BD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aphicFrame>
        <p:nvGraphicFramePr>
          <p:cNvPr id="20" name="Table 3">
            <a:extLst>
              <a:ext uri="{FF2B5EF4-FFF2-40B4-BE49-F238E27FC236}">
                <a16:creationId xmlns:a16="http://schemas.microsoft.com/office/drawing/2014/main" id="{CB3FAB07-42D4-4717-A1E8-323ED9992E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775631"/>
              </p:ext>
            </p:extLst>
          </p:nvPr>
        </p:nvGraphicFramePr>
        <p:xfrm>
          <a:off x="1752600" y="1143000"/>
          <a:ext cx="8686800" cy="457200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DCDDDE">
                        <a:tint val="50000"/>
                        <a:satMod val="300000"/>
                      </a:srgbClr>
                    </a:gs>
                    <a:gs pos="35000">
                      <a:srgbClr val="DCDDDE">
                        <a:tint val="37000"/>
                        <a:satMod val="300000"/>
                      </a:srgbClr>
                    </a:gs>
                    <a:gs pos="100000">
                      <a:srgbClr val="DCDDDE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2335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1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</a:t>
                      </a:r>
                    </a:p>
                  </a:txBody>
                  <a:tcPr>
                    <a:lnL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Considerations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Waiver</a:t>
                      </a:r>
                    </a:p>
                  </a:txBody>
                  <a:tcPr>
                    <a:lnL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letter determines: 180 days to request,  VA Form 5655, letter of explanation</a:t>
                      </a:r>
                    </a:p>
                  </a:txBody>
                  <a:tcPr>
                    <a:lnL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Dispute</a:t>
                      </a:r>
                    </a:p>
                  </a:txBody>
                  <a:tcPr>
                    <a:lnL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letter determines: 30 or 90 days to stop collection, clear explanation of concern</a:t>
                      </a:r>
                    </a:p>
                  </a:txBody>
                  <a:tcPr>
                    <a:lnL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Compromise</a:t>
                      </a:r>
                    </a:p>
                  </a:txBody>
                  <a:tcPr>
                    <a:lnL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 not stop collection, lump sum payment, VA Form 5655 and proposed amount</a:t>
                      </a:r>
                    </a:p>
                  </a:txBody>
                  <a:tcPr>
                    <a:lnL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Repayment Plan</a:t>
                      </a:r>
                    </a:p>
                  </a:txBody>
                  <a:tcPr>
                    <a:lnL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Eligibility varies depending on  a variety of criteria, may need VA Form 5655</a:t>
                      </a:r>
                    </a:p>
                  </a:txBody>
                  <a:tcPr>
                    <a:lnL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Disaster Relief Suspension</a:t>
                      </a:r>
                    </a:p>
                  </a:txBody>
                  <a:tcPr>
                    <a:lnL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E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Typically 90 days, requested because of impact from hurricanes, wildfires, etc.  </a:t>
                      </a:r>
                    </a:p>
                  </a:txBody>
                  <a:tcPr>
                    <a:lnL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DCDDDE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941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COVID-19 Operations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582278" y="1337029"/>
            <a:ext cx="11105666" cy="4031873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 resumed sending debt letters to Veterans on October 1, 2021 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Phased release for debts created between April 2020 &amp; October 2021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Veterans in later phases will receive quarterly informational letters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endParaRPr lang="en-US" sz="8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 resumed benefit offsets in January 2022</a:t>
            </a:r>
            <a:endParaRPr lang="en-US" sz="8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endParaRPr lang="en-US" sz="8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will not resume </a:t>
            </a: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referrals 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Credit Reporting Agencies or Credit Alert Verification Reporting System (CAIVRS) until July 2022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Department of the Treasury activity resumed October 1, 2021 for debts under their jurisdiction prior to the pandemic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endParaRPr lang="en-US" sz="8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DMC will not refer additional </a:t>
            </a: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VBA debts to Treasury until July 2022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8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340FBB6-9575-4629-87AB-B9FEEAA12D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99FDB7-1DE2-4CDA-8411-F1BCAA89F0BD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35164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COVID-19 Operations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43B48C-FDEF-4686-A6DD-AEB394E209B2}"/>
              </a:ext>
            </a:extLst>
          </p:cNvPr>
          <p:cNvSpPr/>
          <p:nvPr/>
        </p:nvSpPr>
        <p:spPr>
          <a:xfrm>
            <a:off x="582278" y="1288178"/>
            <a:ext cx="11105666" cy="1569660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Backlog of over 405,000 accounts needed due process notification as of October 1, 2021</a:t>
            </a:r>
          </a:p>
          <a:p>
            <a:pPr lvl="0">
              <a:defRPr/>
            </a:pPr>
            <a:endParaRPr lang="en-US" sz="2400" b="1" dirty="0">
              <a:solidFill>
                <a:srgbClr val="002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  <a:defRPr/>
            </a:pPr>
            <a:r>
              <a:rPr lang="en-US" sz="24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Backlog reduced to 132,100 as of March 31, 2022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340FBB6-9575-4629-87AB-B9FEEAA12D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D99FDB7-1DE2-4CDA-8411-F1BCAA89F0BD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49499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E6FCD9-7659-49D1-8CEC-0395FC2F7600}"/>
              </a:ext>
            </a:extLst>
          </p:cNvPr>
          <p:cNvGrpSpPr/>
          <p:nvPr/>
        </p:nvGrpSpPr>
        <p:grpSpPr>
          <a:xfrm>
            <a:off x="0" y="4948862"/>
            <a:ext cx="12192000" cy="1909138"/>
            <a:chOff x="-1167465" y="4182140"/>
            <a:chExt cx="12192000" cy="190913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071500-52C8-4A95-8BB8-3D536A0E3C11}"/>
                </a:ext>
              </a:extLst>
            </p:cNvPr>
            <p:cNvSpPr/>
            <p:nvPr/>
          </p:nvSpPr>
          <p:spPr>
            <a:xfrm>
              <a:off x="-1167465" y="4182140"/>
              <a:ext cx="12192000" cy="1909138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80A3BF7-B13A-4EE6-9AA4-841CFD3B0110}"/>
                </a:ext>
              </a:extLst>
            </p:cNvPr>
            <p:cNvSpPr/>
            <p:nvPr/>
          </p:nvSpPr>
          <p:spPr>
            <a:xfrm>
              <a:off x="-1167465" y="4793585"/>
              <a:ext cx="12192000" cy="1294147"/>
            </a:xfrm>
            <a:custGeom>
              <a:avLst/>
              <a:gdLst>
                <a:gd name="connsiteX0" fmla="*/ 0 w 12192000"/>
                <a:gd name="connsiteY0" fmla="*/ 0 h 1909138"/>
                <a:gd name="connsiteX1" fmla="*/ 227719 w 12192000"/>
                <a:gd name="connsiteY1" fmla="*/ 142350 h 1909138"/>
                <a:gd name="connsiteX2" fmla="*/ 6096001 w 12192000"/>
                <a:gd name="connsiteY2" fmla="*/ 1628919 h 1909138"/>
                <a:gd name="connsiteX3" fmla="*/ 11964283 w 12192000"/>
                <a:gd name="connsiteY3" fmla="*/ 142350 h 1909138"/>
                <a:gd name="connsiteX4" fmla="*/ 12192000 w 12192000"/>
                <a:gd name="connsiteY4" fmla="*/ 1 h 1909138"/>
                <a:gd name="connsiteX5" fmla="*/ 12192000 w 12192000"/>
                <a:gd name="connsiteY5" fmla="*/ 1909138 h 1909138"/>
                <a:gd name="connsiteX6" fmla="*/ 0 w 12192000"/>
                <a:gd name="connsiteY6" fmla="*/ 1909138 h 1909138"/>
                <a:gd name="connsiteX7" fmla="*/ 0 w 12192000"/>
                <a:gd name="connsiteY7" fmla="*/ 0 h 1909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09138">
                  <a:moveTo>
                    <a:pt x="0" y="0"/>
                  </a:moveTo>
                  <a:lnTo>
                    <a:pt x="227719" y="142350"/>
                  </a:lnTo>
                  <a:cubicBezTo>
                    <a:pt x="1777640" y="1065981"/>
                    <a:pt x="3836554" y="1628919"/>
                    <a:pt x="6096001" y="1628919"/>
                  </a:cubicBezTo>
                  <a:cubicBezTo>
                    <a:pt x="8355448" y="1628919"/>
                    <a:pt x="10414362" y="1065981"/>
                    <a:pt x="11964283" y="142350"/>
                  </a:cubicBezTo>
                  <a:lnTo>
                    <a:pt x="12192000" y="1"/>
                  </a:lnTo>
                  <a:lnTo>
                    <a:pt x="12192000" y="1909138"/>
                  </a:lnTo>
                  <a:lnTo>
                    <a:pt x="0" y="1909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4" name="Rounded Rectangle 109">
            <a:extLst>
              <a:ext uri="{FF2B5EF4-FFF2-40B4-BE49-F238E27FC236}">
                <a16:creationId xmlns:a16="http://schemas.microsoft.com/office/drawing/2014/main" id="{FE924B0A-EE56-47DC-A2B2-4E228E4169C0}"/>
              </a:ext>
            </a:extLst>
          </p:cNvPr>
          <p:cNvSpPr/>
          <p:nvPr/>
        </p:nvSpPr>
        <p:spPr>
          <a:xfrm>
            <a:off x="10744964" y="6914539"/>
            <a:ext cx="2094671" cy="35451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73A2AB3-8CCF-4E0E-9F1F-60D8C3A0943E}"/>
              </a:ext>
            </a:extLst>
          </p:cNvPr>
          <p:cNvGrpSpPr/>
          <p:nvPr/>
        </p:nvGrpSpPr>
        <p:grpSpPr>
          <a:xfrm>
            <a:off x="5749915" y="949787"/>
            <a:ext cx="671853" cy="98538"/>
            <a:chOff x="867230" y="5081962"/>
            <a:chExt cx="671853" cy="9853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6B5AE9A-0F3A-4736-9A0F-D3F0004E2CB2}"/>
                </a:ext>
              </a:extLst>
            </p:cNvPr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0022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26123EA-EF14-41AE-8998-BC2741D65FEC}"/>
                </a:ext>
              </a:extLst>
            </p:cNvPr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38F818C0-96E4-4987-9CB2-691F4559128E}"/>
                </a:ext>
              </a:extLst>
            </p:cNvPr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125ABE4-D83B-4B7B-87F5-29C2313FAEC4}"/>
              </a:ext>
            </a:extLst>
          </p:cNvPr>
          <p:cNvSpPr txBox="1">
            <a:spLocks/>
          </p:cNvSpPr>
          <p:nvPr/>
        </p:nvSpPr>
        <p:spPr>
          <a:xfrm>
            <a:off x="603735" y="212816"/>
            <a:ext cx="10964214" cy="5539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26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COVID-19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Debt Relief Options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340FBB6-9575-4629-87AB-B9FEEAA12D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1440" y="6196664"/>
            <a:ext cx="3037493" cy="67615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67A705-D878-4E06-9F0F-7A3839986272}"/>
              </a:ext>
            </a:extLst>
          </p:cNvPr>
          <p:cNvSpPr/>
          <p:nvPr/>
        </p:nvSpPr>
        <p:spPr>
          <a:xfrm>
            <a:off x="613893" y="1224027"/>
            <a:ext cx="10964214" cy="4278094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Veterans are </a:t>
            </a:r>
            <a:r>
              <a:rPr lang="en-US" sz="2800" b="1" dirty="0">
                <a:solidFill>
                  <a:srgbClr val="002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financial hardship, DMC is providing continued relief options: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Extending repayment plans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Requesting debt forgiveness through the waiver process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Submitting a compromise offer to settle the debt for less than the full amount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Requesting a temporary hardship suspension of repayment until September 30, 2022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FA7ABD-36AA-4EEA-9E68-8212604DF173}"/>
              </a:ext>
            </a:extLst>
          </p:cNvPr>
          <p:cNvSpPr txBox="1"/>
          <p:nvPr/>
        </p:nvSpPr>
        <p:spPr>
          <a:xfrm>
            <a:off x="11687944" y="64851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2229905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D63A31"/>
      </a:accent1>
      <a:accent2>
        <a:srgbClr val="066F89"/>
      </a:accent2>
      <a:accent3>
        <a:srgbClr val="55B0BD"/>
      </a:accent3>
      <a:accent4>
        <a:srgbClr val="D0D3C4"/>
      </a:accent4>
      <a:accent5>
        <a:srgbClr val="022B30"/>
      </a:accent5>
      <a:accent6>
        <a:srgbClr val="FFC0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CC6E657D56BB42923D0AE1AECB4FA7" ma:contentTypeVersion="10" ma:contentTypeDescription="Create a new document." ma:contentTypeScope="" ma:versionID="3a22818a0667b04a56181c3812c3c457">
  <xsd:schema xmlns:xsd="http://www.w3.org/2001/XMLSchema" xmlns:xs="http://www.w3.org/2001/XMLSchema" xmlns:p="http://schemas.microsoft.com/office/2006/metadata/properties" xmlns:ns2="763f363c-983b-46a1-a85a-a69660ffae08" xmlns:ns3="714592e8-570f-4245-a735-1fa93fa953a0" targetNamespace="http://schemas.microsoft.com/office/2006/metadata/properties" ma:root="true" ma:fieldsID="10c8918e482e5110cc651d2432b15097" ns2:_="" ns3:_="">
    <xsd:import namespace="763f363c-983b-46a1-a85a-a69660ffae08"/>
    <xsd:import namespace="714592e8-570f-4245-a735-1fa93fa953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3f363c-983b-46a1-a85a-a69660ffae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4592e8-570f-4245-a735-1fa93fa953a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4B116D-7C2A-4F7A-96DC-5BB433A47ABE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763f363c-983b-46a1-a85a-a69660ffae08"/>
    <ds:schemaRef ds:uri="714592e8-570f-4245-a735-1fa93fa953a0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4B56CF8-2096-487B-A7E1-A62467827E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3f363c-983b-46a1-a85a-a69660ffae08"/>
    <ds:schemaRef ds:uri="714592e8-570f-4245-a735-1fa93fa953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439B67-BFE8-4F93-9509-47C61FAB56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2729</TotalTime>
  <Words>1746</Words>
  <Application>Microsoft Office PowerPoint</Application>
  <PresentationFormat>Widescreen</PresentationFormat>
  <Paragraphs>683</Paragraphs>
  <Slides>56</Slides>
  <Notes>56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Arial</vt:lpstr>
      <vt:lpstr>Calibri</vt:lpstr>
      <vt:lpstr>Calibri Light</vt:lpstr>
      <vt:lpstr>Georgia</vt:lpstr>
      <vt:lpstr>Segoe UI</vt:lpstr>
      <vt:lpstr>Segoe UI Light</vt:lpstr>
      <vt:lpstr>Wingdings</vt:lpstr>
      <vt:lpstr>1_Office Theme</vt:lpstr>
      <vt:lpstr>2_Office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Haselberger, Nicole J. (DMC St. Paul)</dc:creator>
  <cp:lastModifiedBy>Christopher Macinkowicz</cp:lastModifiedBy>
  <cp:revision>198</cp:revision>
  <cp:lastPrinted>2022-04-19T13:37:17Z</cp:lastPrinted>
  <dcterms:created xsi:type="dcterms:W3CDTF">2020-11-19T13:22:18Z</dcterms:created>
  <dcterms:modified xsi:type="dcterms:W3CDTF">2022-04-19T13:39:06Z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0x010100B2CC6E657D56BB42923D0AE1AECB4FA7</vt:lpwstr>
  </property>
</Properties>
</file>