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 id="2147483697" r:id="rId3"/>
    <p:sldMasterId id="2147483709" r:id="rId4"/>
    <p:sldMasterId id="2147483721" r:id="rId5"/>
  </p:sldMasterIdLst>
  <p:notesMasterIdLst>
    <p:notesMasterId r:id="rId67"/>
  </p:notesMasterIdLst>
  <p:handoutMasterIdLst>
    <p:handoutMasterId r:id="rId68"/>
  </p:handoutMasterIdLst>
  <p:sldIdLst>
    <p:sldId id="355" r:id="rId6"/>
    <p:sldId id="256" r:id="rId7"/>
    <p:sldId id="351" r:id="rId8"/>
    <p:sldId id="352" r:id="rId9"/>
    <p:sldId id="356" r:id="rId10"/>
    <p:sldId id="354" r:id="rId11"/>
    <p:sldId id="272" r:id="rId12"/>
    <p:sldId id="277" r:id="rId13"/>
    <p:sldId id="298" r:id="rId14"/>
    <p:sldId id="299" r:id="rId15"/>
    <p:sldId id="300" r:id="rId16"/>
    <p:sldId id="301" r:id="rId17"/>
    <p:sldId id="302" r:id="rId18"/>
    <p:sldId id="303" r:id="rId19"/>
    <p:sldId id="304" r:id="rId20"/>
    <p:sldId id="305" r:id="rId21"/>
    <p:sldId id="307" r:id="rId22"/>
    <p:sldId id="308" r:id="rId23"/>
    <p:sldId id="309" r:id="rId24"/>
    <p:sldId id="310" r:id="rId25"/>
    <p:sldId id="331" r:id="rId26"/>
    <p:sldId id="334" r:id="rId27"/>
    <p:sldId id="335" r:id="rId28"/>
    <p:sldId id="336" r:id="rId29"/>
    <p:sldId id="340" r:id="rId30"/>
    <p:sldId id="338" r:id="rId31"/>
    <p:sldId id="339" r:id="rId32"/>
    <p:sldId id="341" r:id="rId33"/>
    <p:sldId id="342" r:id="rId34"/>
    <p:sldId id="343" r:id="rId35"/>
    <p:sldId id="344" r:id="rId36"/>
    <p:sldId id="345" r:id="rId37"/>
    <p:sldId id="346" r:id="rId38"/>
    <p:sldId id="347" r:id="rId39"/>
    <p:sldId id="348" r:id="rId40"/>
    <p:sldId id="349" r:id="rId41"/>
    <p:sldId id="350" r:id="rId42"/>
    <p:sldId id="311" r:id="rId43"/>
    <p:sldId id="324" r:id="rId44"/>
    <p:sldId id="312" r:id="rId45"/>
    <p:sldId id="313" r:id="rId46"/>
    <p:sldId id="314" r:id="rId47"/>
    <p:sldId id="315" r:id="rId48"/>
    <p:sldId id="321" r:id="rId49"/>
    <p:sldId id="322" r:id="rId50"/>
    <p:sldId id="332" r:id="rId51"/>
    <p:sldId id="333" r:id="rId52"/>
    <p:sldId id="326" r:id="rId53"/>
    <p:sldId id="327" r:id="rId54"/>
    <p:sldId id="275" r:id="rId55"/>
    <p:sldId id="328" r:id="rId56"/>
    <p:sldId id="278" r:id="rId57"/>
    <p:sldId id="286" r:id="rId58"/>
    <p:sldId id="273" r:id="rId59"/>
    <p:sldId id="283" r:id="rId60"/>
    <p:sldId id="285" r:id="rId61"/>
    <p:sldId id="295" r:id="rId62"/>
    <p:sldId id="330" r:id="rId63"/>
    <p:sldId id="317" r:id="rId64"/>
    <p:sldId id="323" r:id="rId65"/>
    <p:sldId id="263" r:id="rId6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Macinkowicz" initials="CM" lastIdx="9" clrIdx="0">
    <p:extLst>
      <p:ext uri="{19B8F6BF-5375-455C-9EA6-DF929625EA0E}">
        <p15:presenceInfo xmlns:p15="http://schemas.microsoft.com/office/powerpoint/2012/main" userId="Chris Macinkowic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93979" autoAdjust="0"/>
  </p:normalViewPr>
  <p:slideViewPr>
    <p:cSldViewPr snapToGrid="0">
      <p:cViewPr varScale="1">
        <p:scale>
          <a:sx n="39" d="100"/>
          <a:sy n="39" d="100"/>
        </p:scale>
        <p:origin x="648" y="64"/>
      </p:cViewPr>
      <p:guideLst/>
    </p:cSldViewPr>
  </p:slideViewPr>
  <p:notesTextViewPr>
    <p:cViewPr>
      <p:scale>
        <a:sx n="1" d="1"/>
        <a:sy n="1" d="1"/>
      </p:scale>
      <p:origin x="0" y="0"/>
    </p:cViewPr>
  </p:notesText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89584" cy="467072"/>
          </a:xfrm>
          <a:prstGeom prst="rect">
            <a:avLst/>
          </a:prstGeom>
        </p:spPr>
        <p:txBody>
          <a:bodyPr vert="horz" lIns="93324" tIns="46662" rIns="93324" bIns="46662" rtlCol="0"/>
          <a:lstStyle>
            <a:lvl1pPr algn="l">
              <a:defRPr sz="1200"/>
            </a:lvl1pPr>
          </a:lstStyle>
          <a:p>
            <a:r>
              <a:rPr lang="en-US" sz="1400" dirty="0"/>
              <a:t>Basic Part 2 Electronic Submission Systems</a:t>
            </a:r>
          </a:p>
        </p:txBody>
      </p:sp>
      <p:sp>
        <p:nvSpPr>
          <p:cNvPr id="4" name="Footer Placeholder 3"/>
          <p:cNvSpPr>
            <a:spLocks noGrp="1"/>
          </p:cNvSpPr>
          <p:nvPr>
            <p:ph type="ftr" sz="quarter" idx="2"/>
          </p:nvPr>
        </p:nvSpPr>
        <p:spPr>
          <a:xfrm>
            <a:off x="0" y="8842030"/>
            <a:ext cx="3589585" cy="467071"/>
          </a:xfrm>
          <a:prstGeom prst="rect">
            <a:avLst/>
          </a:prstGeom>
        </p:spPr>
        <p:txBody>
          <a:bodyPr vert="horz" lIns="93324" tIns="46662" rIns="93324" bIns="46662" rtlCol="0" anchor="b"/>
          <a:lstStyle>
            <a:lvl1pPr algn="l">
              <a:defRPr sz="1200"/>
            </a:lvl1pPr>
          </a:lstStyle>
          <a:p>
            <a:r>
              <a:rPr lang="en-US" sz="1400" dirty="0"/>
              <a:t>Basic Part 2 Electronic Submission Systems</a:t>
            </a:r>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E80BC03-E498-44F3-8895-127E4384BE97}" type="slidenum">
              <a:rPr lang="en-US" sz="1400"/>
              <a:t>‹#›</a:t>
            </a:fld>
            <a:endParaRPr lang="en-US" dirty="0"/>
          </a:p>
        </p:txBody>
      </p:sp>
    </p:spTree>
    <p:extLst>
      <p:ext uri="{BB962C8B-B14F-4D97-AF65-F5344CB8AC3E}">
        <p14:creationId xmlns:p14="http://schemas.microsoft.com/office/powerpoint/2010/main" val="345053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CCB3563-B21F-4472-A953-CA98BFE318F2}" type="datetimeFigureOut">
              <a:rPr lang="en-US" smtClean="0"/>
              <a:t>6/10/2020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8C36D78-C19F-4765-8B7F-2FE8BFF07D6C}" type="slidenum">
              <a:rPr lang="en-US" smtClean="0"/>
              <a:t>‹#›</a:t>
            </a:fld>
            <a:endParaRPr lang="en-US"/>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2</a:t>
            </a:fld>
            <a:endParaRPr lang="en-US"/>
          </a:p>
        </p:txBody>
      </p:sp>
    </p:spTree>
    <p:extLst>
      <p:ext uri="{BB962C8B-B14F-4D97-AF65-F5344CB8AC3E}">
        <p14:creationId xmlns:p14="http://schemas.microsoft.com/office/powerpoint/2010/main" val="22228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8C507591-7B1C-475F-9EEC-E8C5A7794730}" type="slidenum">
              <a:rPr lang="en-US" smtClean="0"/>
              <a:pPr>
                <a:defRPr/>
              </a:pPr>
              <a:t>11</a:t>
            </a:fld>
            <a:endParaRPr lang="en-US" dirty="0"/>
          </a:p>
        </p:txBody>
      </p:sp>
    </p:spTree>
    <p:extLst>
      <p:ext uri="{BB962C8B-B14F-4D97-AF65-F5344CB8AC3E}">
        <p14:creationId xmlns:p14="http://schemas.microsoft.com/office/powerpoint/2010/main" val="3566259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C03770C1-844F-4DEF-8E81-87B7A0C20F7D}" type="slidenum">
              <a:rPr lang="en-US" smtClean="0"/>
              <a:pPr>
                <a:defRPr/>
              </a:pPr>
              <a:t>12</a:t>
            </a:fld>
            <a:endParaRPr lang="en-US" dirty="0"/>
          </a:p>
        </p:txBody>
      </p:sp>
    </p:spTree>
    <p:extLst>
      <p:ext uri="{BB962C8B-B14F-4D97-AF65-F5344CB8AC3E}">
        <p14:creationId xmlns:p14="http://schemas.microsoft.com/office/powerpoint/2010/main" val="1859072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EXPLAIN TO CLASS THAT IF ANYONE PUTS ANY LIMITATION ON HEALTH INFO, THEN THEY SHOULD ATTEMPT TO FOLLOW UP WITH VETERAN AND EXPLAIN TO THEM, WHAT THE LIMITATION OF HEALTH INFO DOES TO POA ACCESS. </a:t>
            </a:r>
          </a:p>
          <a:p>
            <a:endParaRPr lang="en-US" altLang="en-US" dirty="0" smtClean="0"/>
          </a:p>
          <a:p>
            <a:r>
              <a:rPr lang="en-US" altLang="en-US" dirty="0" smtClean="0"/>
              <a:t>SUGGEST TO CLASS TO CREATE A TEMPLATE TO QUICKLY SEND EMAIL WITH EXPLANATION OF DENIAL AND REASON. </a:t>
            </a:r>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28AFC1E0-4D09-4C44-98E9-95964C4CA417}" type="slidenum">
              <a:rPr lang="en-US" smtClean="0"/>
              <a:pPr>
                <a:defRPr/>
              </a:pPr>
              <a:t>13</a:t>
            </a:fld>
            <a:endParaRPr lang="en-US" dirty="0"/>
          </a:p>
        </p:txBody>
      </p:sp>
    </p:spTree>
    <p:extLst>
      <p:ext uri="{BB962C8B-B14F-4D97-AF65-F5344CB8AC3E}">
        <p14:creationId xmlns:p14="http://schemas.microsoft.com/office/powerpoint/2010/main" val="3465478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ENCOURAGE THEM TO MAKE A POC AT LOCAL APPEALS TEAM, SO THAT THEY CAN FIND ANY STATUS OF APPEALS FOR POA REQUEST. </a:t>
            </a:r>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99FDDE84-4E14-492B-A0C3-294D7936C440}" type="slidenum">
              <a:rPr lang="en-US" smtClean="0"/>
              <a:pPr>
                <a:defRPr/>
              </a:pPr>
              <a:t>14</a:t>
            </a:fld>
            <a:endParaRPr lang="en-US" dirty="0"/>
          </a:p>
        </p:txBody>
      </p:sp>
    </p:spTree>
    <p:extLst>
      <p:ext uri="{BB962C8B-B14F-4D97-AF65-F5344CB8AC3E}">
        <p14:creationId xmlns:p14="http://schemas.microsoft.com/office/powerpoint/2010/main" val="2887352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C9CCFFF0-9E75-4971-A3AC-753AF7617384}" type="slidenum">
              <a:rPr lang="en-US" smtClean="0"/>
              <a:pPr>
                <a:defRPr/>
              </a:pPr>
              <a:t>15</a:t>
            </a:fld>
            <a:endParaRPr lang="en-US" dirty="0"/>
          </a:p>
        </p:txBody>
      </p:sp>
    </p:spTree>
    <p:extLst>
      <p:ext uri="{BB962C8B-B14F-4D97-AF65-F5344CB8AC3E}">
        <p14:creationId xmlns:p14="http://schemas.microsoft.com/office/powerpoint/2010/main" val="2811945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55231A64-B4DD-41A6-92C0-3C1A056F8046}" type="slidenum">
              <a:rPr lang="en-US" smtClean="0"/>
              <a:pPr>
                <a:defRPr/>
              </a:pPr>
              <a:t>16</a:t>
            </a:fld>
            <a:endParaRPr lang="en-US" dirty="0"/>
          </a:p>
        </p:txBody>
      </p:sp>
    </p:spTree>
    <p:extLst>
      <p:ext uri="{BB962C8B-B14F-4D97-AF65-F5344CB8AC3E}">
        <p14:creationId xmlns:p14="http://schemas.microsoft.com/office/powerpoint/2010/main" val="1089809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18</a:t>
            </a:fld>
            <a:endParaRPr lang="en-US"/>
          </a:p>
        </p:txBody>
      </p:sp>
    </p:spTree>
    <p:extLst>
      <p:ext uri="{BB962C8B-B14F-4D97-AF65-F5344CB8AC3E}">
        <p14:creationId xmlns:p14="http://schemas.microsoft.com/office/powerpoint/2010/main" val="1926453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smtClean="0"/>
              <a:t>Taking this class does not take</a:t>
            </a:r>
            <a:r>
              <a:rPr lang="en-US" baseline="0" dirty="0" smtClean="0"/>
              <a:t> place of the direct submit instructions class on the OLP</a:t>
            </a:r>
            <a:endParaRPr lang="en-US" dirty="0" smtClean="0"/>
          </a:p>
          <a:p>
            <a:endParaRPr lang="en-US" dirty="0" smtClean="0"/>
          </a:p>
          <a:p>
            <a:r>
              <a:rPr lang="en-US" dirty="0" smtClean="0"/>
              <a:t>Even though</a:t>
            </a:r>
            <a:r>
              <a:rPr lang="en-US" baseline="0" dirty="0" smtClean="0"/>
              <a:t> we have non-accredited VetraSpec users, only accredited reps should be using direct submit</a:t>
            </a:r>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23</a:t>
            </a:fld>
            <a:endParaRPr lang="en-US"/>
          </a:p>
        </p:txBody>
      </p:sp>
    </p:spTree>
    <p:extLst>
      <p:ext uri="{BB962C8B-B14F-4D97-AF65-F5344CB8AC3E}">
        <p14:creationId xmlns:p14="http://schemas.microsoft.com/office/powerpoint/2010/main" val="1393261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24</a:t>
            </a:fld>
            <a:endParaRPr lang="en-US"/>
          </a:p>
        </p:txBody>
      </p:sp>
    </p:spTree>
    <p:extLst>
      <p:ext uri="{BB962C8B-B14F-4D97-AF65-F5344CB8AC3E}">
        <p14:creationId xmlns:p14="http://schemas.microsoft.com/office/powerpoint/2010/main" val="688647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25</a:t>
            </a:fld>
            <a:endParaRPr lang="en-US"/>
          </a:p>
        </p:txBody>
      </p:sp>
    </p:spTree>
    <p:extLst>
      <p:ext uri="{BB962C8B-B14F-4D97-AF65-F5344CB8AC3E}">
        <p14:creationId xmlns:p14="http://schemas.microsoft.com/office/powerpoint/2010/main" val="2776561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3</a:t>
            </a:fld>
            <a:endParaRPr lang="en-US"/>
          </a:p>
        </p:txBody>
      </p:sp>
    </p:spTree>
    <p:extLst>
      <p:ext uri="{BB962C8B-B14F-4D97-AF65-F5344CB8AC3E}">
        <p14:creationId xmlns:p14="http://schemas.microsoft.com/office/powerpoint/2010/main" val="560429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26</a:t>
            </a:fld>
            <a:endParaRPr lang="en-US"/>
          </a:p>
        </p:txBody>
      </p:sp>
    </p:spTree>
    <p:extLst>
      <p:ext uri="{BB962C8B-B14F-4D97-AF65-F5344CB8AC3E}">
        <p14:creationId xmlns:p14="http://schemas.microsoft.com/office/powerpoint/2010/main" val="1534457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27</a:t>
            </a:fld>
            <a:endParaRPr lang="en-US"/>
          </a:p>
        </p:txBody>
      </p:sp>
    </p:spTree>
    <p:extLst>
      <p:ext uri="{BB962C8B-B14F-4D97-AF65-F5344CB8AC3E}">
        <p14:creationId xmlns:p14="http://schemas.microsoft.com/office/powerpoint/2010/main" val="1042795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28</a:t>
            </a:fld>
            <a:endParaRPr lang="en-US"/>
          </a:p>
        </p:txBody>
      </p:sp>
    </p:spTree>
    <p:extLst>
      <p:ext uri="{BB962C8B-B14F-4D97-AF65-F5344CB8AC3E}">
        <p14:creationId xmlns:p14="http://schemas.microsoft.com/office/powerpoint/2010/main" val="3953484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29</a:t>
            </a:fld>
            <a:endParaRPr lang="en-US"/>
          </a:p>
        </p:txBody>
      </p:sp>
    </p:spTree>
    <p:extLst>
      <p:ext uri="{BB962C8B-B14F-4D97-AF65-F5344CB8AC3E}">
        <p14:creationId xmlns:p14="http://schemas.microsoft.com/office/powerpoint/2010/main" val="1387044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30</a:t>
            </a:fld>
            <a:endParaRPr lang="en-US"/>
          </a:p>
        </p:txBody>
      </p:sp>
    </p:spTree>
    <p:extLst>
      <p:ext uri="{BB962C8B-B14F-4D97-AF65-F5344CB8AC3E}">
        <p14:creationId xmlns:p14="http://schemas.microsoft.com/office/powerpoint/2010/main" val="4209886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31</a:t>
            </a:fld>
            <a:endParaRPr lang="en-US"/>
          </a:p>
        </p:txBody>
      </p:sp>
    </p:spTree>
    <p:extLst>
      <p:ext uri="{BB962C8B-B14F-4D97-AF65-F5344CB8AC3E}">
        <p14:creationId xmlns:p14="http://schemas.microsoft.com/office/powerpoint/2010/main" val="3149563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32</a:t>
            </a:fld>
            <a:endParaRPr lang="en-US"/>
          </a:p>
        </p:txBody>
      </p:sp>
    </p:spTree>
    <p:extLst>
      <p:ext uri="{BB962C8B-B14F-4D97-AF65-F5344CB8AC3E}">
        <p14:creationId xmlns:p14="http://schemas.microsoft.com/office/powerpoint/2010/main" val="732586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33</a:t>
            </a:fld>
            <a:endParaRPr lang="en-US"/>
          </a:p>
        </p:txBody>
      </p:sp>
    </p:spTree>
    <p:extLst>
      <p:ext uri="{BB962C8B-B14F-4D97-AF65-F5344CB8AC3E}">
        <p14:creationId xmlns:p14="http://schemas.microsoft.com/office/powerpoint/2010/main" val="3650888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34</a:t>
            </a:fld>
            <a:endParaRPr lang="en-US"/>
          </a:p>
        </p:txBody>
      </p:sp>
    </p:spTree>
    <p:extLst>
      <p:ext uri="{BB962C8B-B14F-4D97-AF65-F5344CB8AC3E}">
        <p14:creationId xmlns:p14="http://schemas.microsoft.com/office/powerpoint/2010/main" val="4037592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35</a:t>
            </a:fld>
            <a:endParaRPr lang="en-US"/>
          </a:p>
        </p:txBody>
      </p:sp>
    </p:spTree>
    <p:extLst>
      <p:ext uri="{BB962C8B-B14F-4D97-AF65-F5344CB8AC3E}">
        <p14:creationId xmlns:p14="http://schemas.microsoft.com/office/powerpoint/2010/main" val="839287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4</a:t>
            </a:fld>
            <a:endParaRPr lang="en-US"/>
          </a:p>
        </p:txBody>
      </p:sp>
    </p:spTree>
    <p:extLst>
      <p:ext uri="{BB962C8B-B14F-4D97-AF65-F5344CB8AC3E}">
        <p14:creationId xmlns:p14="http://schemas.microsoft.com/office/powerpoint/2010/main" val="3019042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36</a:t>
            </a:fld>
            <a:endParaRPr lang="en-US"/>
          </a:p>
        </p:txBody>
      </p:sp>
    </p:spTree>
    <p:extLst>
      <p:ext uri="{BB962C8B-B14F-4D97-AF65-F5344CB8AC3E}">
        <p14:creationId xmlns:p14="http://schemas.microsoft.com/office/powerpoint/2010/main" val="282143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769E4-7B36-4E6F-98AD-8158F2FBAFC8}" type="slidenum">
              <a:rPr lang="en-US" smtClean="0"/>
              <a:t>37</a:t>
            </a:fld>
            <a:endParaRPr lang="en-US"/>
          </a:p>
        </p:txBody>
      </p:sp>
    </p:spTree>
    <p:extLst>
      <p:ext uri="{BB962C8B-B14F-4D97-AF65-F5344CB8AC3E}">
        <p14:creationId xmlns:p14="http://schemas.microsoft.com/office/powerpoint/2010/main" val="1264712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DIRECT UPLOAD IS MANY VSO’S PREFERRED SUBMITTAL PORTAL, DUE TO ITS SIMPLICITY</a:t>
            </a:r>
          </a:p>
          <a:p>
            <a:r>
              <a:rPr lang="en-US" altLang="en-US" smtClean="0"/>
              <a:t>IT IS IMPORTANT TO FOLLOW UP ON FILES, TO ENSURE THAT FILES ARE UPLOADED</a:t>
            </a:r>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11441147-5B0B-41B6-AC2E-800D82FFAEDD}" type="slidenum">
              <a:rPr lang="en-US" smtClean="0"/>
              <a:pPr>
                <a:defRPr/>
              </a:pPr>
              <a:t>38</a:t>
            </a:fld>
            <a:endParaRPr lang="en-US" dirty="0"/>
          </a:p>
        </p:txBody>
      </p:sp>
    </p:spTree>
    <p:extLst>
      <p:ext uri="{BB962C8B-B14F-4D97-AF65-F5344CB8AC3E}">
        <p14:creationId xmlns:p14="http://schemas.microsoft.com/office/powerpoint/2010/main" val="2215229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39</a:t>
            </a:fld>
            <a:endParaRPr lang="en-US"/>
          </a:p>
        </p:txBody>
      </p:sp>
    </p:spTree>
    <p:extLst>
      <p:ext uri="{BB962C8B-B14F-4D97-AF65-F5344CB8AC3E}">
        <p14:creationId xmlns:p14="http://schemas.microsoft.com/office/powerpoint/2010/main" val="1937635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ANY RESTRICTED FILES “SENSITIVE FILES” SHOULD HAVE A RESTRICTED FILE COVER SHEET. YOU CAN OBTAIN A COPY OF COVER SHEET BY CONTACTING YOUR VARO’S CMA.</a:t>
            </a:r>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0B616337-9008-4C6D-91B8-DB2834ECCB61}" type="slidenum">
              <a:rPr lang="en-US" smtClean="0"/>
              <a:pPr>
                <a:defRPr/>
              </a:pPr>
              <a:t>40</a:t>
            </a:fld>
            <a:endParaRPr lang="en-US" dirty="0"/>
          </a:p>
        </p:txBody>
      </p:sp>
    </p:spTree>
    <p:extLst>
      <p:ext uri="{BB962C8B-B14F-4D97-AF65-F5344CB8AC3E}">
        <p14:creationId xmlns:p14="http://schemas.microsoft.com/office/powerpoint/2010/main" val="964264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DEMONSTRATE HOW TO TRACK STATUS OF UPLOADED FILES</a:t>
            </a:r>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FCA4CF13-C0C9-49C9-A9DE-263B89EDA49A}" type="slidenum">
              <a:rPr lang="en-US" smtClean="0"/>
              <a:pPr>
                <a:defRPr/>
              </a:pPr>
              <a:t>42</a:t>
            </a:fld>
            <a:endParaRPr lang="en-US" dirty="0"/>
          </a:p>
        </p:txBody>
      </p:sp>
    </p:spTree>
    <p:extLst>
      <p:ext uri="{BB962C8B-B14F-4D97-AF65-F5344CB8AC3E}">
        <p14:creationId xmlns:p14="http://schemas.microsoft.com/office/powerpoint/2010/main" val="8091166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DEMONSTRATE WHERE TO CLICK TO EXPAND OPTIONS OF SELECTED FILE</a:t>
            </a:r>
          </a:p>
          <a:p>
            <a:endParaRPr lang="en-US" altLang="en-US" smtClean="0"/>
          </a:p>
          <a:p>
            <a:r>
              <a:rPr lang="en-US" altLang="en-US" smtClean="0"/>
              <a:t>THE STATUS IMAGE, IS A VISUAL THAT CAN HELP TRACK STATUS OF FILE UPLOAD, EXPLAIN TO CLASS THAT IF THE FILES HAS BEEN SITTING UNDER “AVAILABLE IN MAIL PORTAL”  STATUS FOR MORE THAN 5 BUSINESS DAYS, THEN HAVE THEM CONTACT THE IPC COACH AND USE THE CONFIRMATION NUMBER AS REFERENCE. OR THEY CAN CONTACT THE IPC INBOX</a:t>
            </a:r>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ADD58A2D-508F-47FF-811A-DCC230EDED4A}" type="slidenum">
              <a:rPr lang="en-US" smtClean="0"/>
              <a:pPr>
                <a:defRPr/>
              </a:pPr>
              <a:t>43</a:t>
            </a:fld>
            <a:endParaRPr lang="en-US" dirty="0"/>
          </a:p>
        </p:txBody>
      </p:sp>
    </p:spTree>
    <p:extLst>
      <p:ext uri="{BB962C8B-B14F-4D97-AF65-F5344CB8AC3E}">
        <p14:creationId xmlns:p14="http://schemas.microsoft.com/office/powerpoint/2010/main" val="1357950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6CC91ECD-413E-4768-B09E-4DB5B9067497}" type="slidenum">
              <a:rPr lang="en-US" smtClean="0"/>
              <a:pPr>
                <a:defRPr/>
              </a:pPr>
              <a:t>48</a:t>
            </a:fld>
            <a:endParaRPr lang="en-US" dirty="0"/>
          </a:p>
        </p:txBody>
      </p:sp>
    </p:spTree>
    <p:extLst>
      <p:ext uri="{BB962C8B-B14F-4D97-AF65-F5344CB8AC3E}">
        <p14:creationId xmlns:p14="http://schemas.microsoft.com/office/powerpoint/2010/main" val="34936482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6CC91ECD-413E-4768-B09E-4DB5B9067497}" type="slidenum">
              <a:rPr lang="en-US" smtClean="0"/>
              <a:pPr>
                <a:defRPr/>
              </a:pPr>
              <a:t>49</a:t>
            </a:fld>
            <a:endParaRPr lang="en-US" dirty="0"/>
          </a:p>
        </p:txBody>
      </p:sp>
    </p:spTree>
    <p:extLst>
      <p:ext uri="{BB962C8B-B14F-4D97-AF65-F5344CB8AC3E}">
        <p14:creationId xmlns:p14="http://schemas.microsoft.com/office/powerpoint/2010/main" val="2450512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743D8E6B-FF95-4F56-A07A-2B46B13DCAC8}" type="slidenum">
              <a:rPr lang="en-US" smtClean="0"/>
              <a:pPr>
                <a:defRPr/>
              </a:pPr>
              <a:t>50</a:t>
            </a:fld>
            <a:endParaRPr lang="en-US" dirty="0"/>
          </a:p>
        </p:txBody>
      </p:sp>
    </p:spTree>
    <p:extLst>
      <p:ext uri="{BB962C8B-B14F-4D97-AF65-F5344CB8AC3E}">
        <p14:creationId xmlns:p14="http://schemas.microsoft.com/office/powerpoint/2010/main" val="4203542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3AE06-EB8D-4A4F-BFF9-2E571E394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6144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21-22 is the key to the door</a:t>
            </a:r>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743D8E6B-FF95-4F56-A07A-2B46B13DCAC8}" type="slidenum">
              <a:rPr lang="en-US" smtClean="0"/>
              <a:pPr>
                <a:defRPr/>
              </a:pPr>
              <a:t>51</a:t>
            </a:fld>
            <a:endParaRPr lang="en-US" dirty="0"/>
          </a:p>
        </p:txBody>
      </p:sp>
    </p:spTree>
    <p:extLst>
      <p:ext uri="{BB962C8B-B14F-4D97-AF65-F5344CB8AC3E}">
        <p14:creationId xmlns:p14="http://schemas.microsoft.com/office/powerpoint/2010/main" val="25202070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6CF3A8CA-DC37-4D2B-8CC9-AE2CE96B5856}" type="slidenum">
              <a:rPr lang="en-US" smtClean="0"/>
              <a:pPr>
                <a:defRPr/>
              </a:pPr>
              <a:t>52</a:t>
            </a:fld>
            <a:endParaRPr lang="en-US" dirty="0"/>
          </a:p>
        </p:txBody>
      </p:sp>
    </p:spTree>
    <p:extLst>
      <p:ext uri="{BB962C8B-B14F-4D97-AF65-F5344CB8AC3E}">
        <p14:creationId xmlns:p14="http://schemas.microsoft.com/office/powerpoint/2010/main" val="24544657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A8AB84CA-96BC-4AB0-AE65-AEAF5681F664}" type="slidenum">
              <a:rPr lang="en-US" smtClean="0"/>
              <a:pPr>
                <a:defRPr/>
              </a:pPr>
              <a:t>53</a:t>
            </a:fld>
            <a:endParaRPr lang="en-US" dirty="0"/>
          </a:p>
        </p:txBody>
      </p:sp>
    </p:spTree>
    <p:extLst>
      <p:ext uri="{BB962C8B-B14F-4D97-AF65-F5344CB8AC3E}">
        <p14:creationId xmlns:p14="http://schemas.microsoft.com/office/powerpoint/2010/main" val="4135397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b="1" dirty="0" smtClean="0"/>
              <a:t>This is a backup slide if VetraSpec</a:t>
            </a:r>
            <a:r>
              <a:rPr lang="en-US" altLang="en-US" sz="1600" b="1" baseline="0" dirty="0" smtClean="0"/>
              <a:t> is down or the screen doesn’t share properly. During the session, the instructor will demonstrate in VetraSpec</a:t>
            </a:r>
            <a:endParaRPr lang="en-US" altLang="en-US" sz="1600" b="1" dirty="0" smtClean="0"/>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5414600C-9C84-4F00-8C40-2198423FCF6D}" type="slidenum">
              <a:rPr lang="en-US" smtClean="0"/>
              <a:pPr>
                <a:defRPr/>
              </a:pPr>
              <a:t>54</a:t>
            </a:fld>
            <a:endParaRPr lang="en-US" dirty="0"/>
          </a:p>
        </p:txBody>
      </p:sp>
    </p:spTree>
    <p:extLst>
      <p:ext uri="{BB962C8B-B14F-4D97-AF65-F5344CB8AC3E}">
        <p14:creationId xmlns:p14="http://schemas.microsoft.com/office/powerpoint/2010/main" val="28535865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292A9A3A-13F5-49A1-9DC6-F54B9DF80056}" type="slidenum">
              <a:rPr lang="en-US" smtClean="0"/>
              <a:pPr>
                <a:defRPr/>
              </a:pPr>
              <a:t>55</a:t>
            </a:fld>
            <a:endParaRPr lang="en-US" dirty="0"/>
          </a:p>
        </p:txBody>
      </p:sp>
    </p:spTree>
    <p:extLst>
      <p:ext uri="{BB962C8B-B14F-4D97-AF65-F5344CB8AC3E}">
        <p14:creationId xmlns:p14="http://schemas.microsoft.com/office/powerpoint/2010/main" val="35171258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Remind</a:t>
            </a:r>
            <a:r>
              <a:rPr lang="en-US" altLang="en-US" baseline="0" dirty="0" smtClean="0"/>
              <a:t> students to not press the confirm button in class</a:t>
            </a:r>
            <a:endParaRPr lang="en-US" altLang="en-US" dirty="0" smtClean="0"/>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31712A5D-B9E5-484A-BBCE-980849580A9A}" type="slidenum">
              <a:rPr lang="en-US" smtClean="0"/>
              <a:pPr>
                <a:defRPr/>
              </a:pPr>
              <a:t>56</a:t>
            </a:fld>
            <a:endParaRPr lang="en-US" dirty="0"/>
          </a:p>
        </p:txBody>
      </p:sp>
    </p:spTree>
    <p:extLst>
      <p:ext uri="{BB962C8B-B14F-4D97-AF65-F5344CB8AC3E}">
        <p14:creationId xmlns:p14="http://schemas.microsoft.com/office/powerpoint/2010/main" val="4770471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DDF1E2A5-CB8A-4571-93CD-641EAD5D77E0}" type="slidenum">
              <a:rPr lang="en-US" smtClean="0"/>
              <a:pPr>
                <a:defRPr/>
              </a:pPr>
              <a:t>57</a:t>
            </a:fld>
            <a:endParaRPr lang="en-US" dirty="0"/>
          </a:p>
        </p:txBody>
      </p:sp>
    </p:spTree>
    <p:extLst>
      <p:ext uri="{BB962C8B-B14F-4D97-AF65-F5344CB8AC3E}">
        <p14:creationId xmlns:p14="http://schemas.microsoft.com/office/powerpoint/2010/main" val="11463011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DDF1E2A5-CB8A-4571-93CD-641EAD5D77E0}" type="slidenum">
              <a:rPr lang="en-US" smtClean="0"/>
              <a:pPr>
                <a:defRPr/>
              </a:pPr>
              <a:t>58</a:t>
            </a:fld>
            <a:endParaRPr lang="en-US" dirty="0"/>
          </a:p>
        </p:txBody>
      </p:sp>
    </p:spTree>
    <p:extLst>
      <p:ext uri="{BB962C8B-B14F-4D97-AF65-F5344CB8AC3E}">
        <p14:creationId xmlns:p14="http://schemas.microsoft.com/office/powerpoint/2010/main" val="29146013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F442E6A5-04CB-4693-8615-B0DE006041F8}" type="slidenum">
              <a:rPr lang="en-US" smtClean="0"/>
              <a:pPr>
                <a:defRPr/>
              </a:pPr>
              <a:t>60</a:t>
            </a:fld>
            <a:endParaRPr lang="en-US" dirty="0"/>
          </a:p>
        </p:txBody>
      </p:sp>
    </p:spTree>
    <p:extLst>
      <p:ext uri="{BB962C8B-B14F-4D97-AF65-F5344CB8AC3E}">
        <p14:creationId xmlns:p14="http://schemas.microsoft.com/office/powerpoint/2010/main" val="4108749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3AE06-EB8D-4A4F-BFF9-2E571E394111}" type="slidenum">
              <a:rPr lang="en-US" smtClean="0"/>
              <a:t>6</a:t>
            </a:fld>
            <a:endParaRPr lang="en-US"/>
          </a:p>
        </p:txBody>
      </p:sp>
    </p:spTree>
    <p:extLst>
      <p:ext uri="{BB962C8B-B14F-4D97-AF65-F5344CB8AC3E}">
        <p14:creationId xmlns:p14="http://schemas.microsoft.com/office/powerpoint/2010/main" val="3954642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6CC91ECD-413E-4768-B09E-4DB5B9067497}" type="slidenum">
              <a:rPr lang="en-US" smtClean="0"/>
              <a:pPr>
                <a:defRPr/>
              </a:pPr>
              <a:t>7</a:t>
            </a:fld>
            <a:endParaRPr lang="en-US" dirty="0"/>
          </a:p>
        </p:txBody>
      </p:sp>
    </p:spTree>
    <p:extLst>
      <p:ext uri="{BB962C8B-B14F-4D97-AF65-F5344CB8AC3E}">
        <p14:creationId xmlns:p14="http://schemas.microsoft.com/office/powerpoint/2010/main" val="276948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ENSURE TO EXPLAIN THE IMPORTANCE OF CHECKING SETTINGS OF SCANNER TO ENSURE THAT FILES ARE SMALLER AND QUICKER TO UPLOAD</a:t>
            </a:r>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5B6C7B1E-0D0B-4EAB-B663-6E0985AA0860}" type="slidenum">
              <a:rPr lang="en-US" smtClean="0"/>
              <a:pPr>
                <a:defRPr/>
              </a:pPr>
              <a:t>8</a:t>
            </a:fld>
            <a:endParaRPr lang="en-US" dirty="0"/>
          </a:p>
        </p:txBody>
      </p:sp>
    </p:spTree>
    <p:extLst>
      <p:ext uri="{BB962C8B-B14F-4D97-AF65-F5344CB8AC3E}">
        <p14:creationId xmlns:p14="http://schemas.microsoft.com/office/powerpoint/2010/main" val="355624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SPEND SOME TIME EXPLAINING WHAT SEP IS GOOD FOR, SUCH AS UPLOADING RECORDS, THAT YOU WOULD LIKE UPLOADED INTO VBMS FASTER.</a:t>
            </a:r>
          </a:p>
          <a:p>
            <a:endParaRPr lang="en-US" altLang="en-US" dirty="0" smtClean="0"/>
          </a:p>
          <a:p>
            <a:r>
              <a:rPr lang="en-US" altLang="en-US" dirty="0" smtClean="0"/>
              <a:t>POA REQUEST ACCEPTANCE, USEFUL FOR ASSISTING VETERANS REMOTELY – PROVIDE EXAMPLE:</a:t>
            </a:r>
          </a:p>
          <a:p>
            <a:r>
              <a:rPr lang="en-US" altLang="en-US" dirty="0" smtClean="0"/>
              <a:t>EXAMPLE: ASSISTING VETERAN OVER THE PHONE, EMAIL. VETERAN CAN REQUEST POA ON EBENEFITS AND YOU ACCEPT ON SEP AND WORK CLAIM FROM THERE. </a:t>
            </a:r>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6D0F2DA3-9C4E-4BB2-A12F-C15F084A7F92}" type="slidenum">
              <a:rPr lang="en-US" smtClean="0"/>
              <a:pPr>
                <a:defRPr/>
              </a:pPr>
              <a:t>9</a:t>
            </a:fld>
            <a:endParaRPr lang="en-US" dirty="0"/>
          </a:p>
        </p:txBody>
      </p:sp>
    </p:spTree>
    <p:extLst>
      <p:ext uri="{BB962C8B-B14F-4D97-AF65-F5344CB8AC3E}">
        <p14:creationId xmlns:p14="http://schemas.microsoft.com/office/powerpoint/2010/main" val="1359614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EVERYONE REGISTERING FOR FIRST TIME, WILL MORE THAN LIKELY NEED TO HAVE THERESA GIVE THEM ACCESS TO ACCEPT OR DENY POA REQUEST. IT WILL BE UP TO DSO, IF THEY WANT TO PROVIDE THEM ACCESS, SO THAT HE/SHE, CAN EMAIL THERESA REQUESTING ACCESS FOR SUCH INDIVIDUAL.</a:t>
            </a:r>
          </a:p>
        </p:txBody>
      </p:sp>
      <p:sp>
        <p:nvSpPr>
          <p:cNvPr id="4" name="Header Placeholder 3"/>
          <p:cNvSpPr>
            <a:spLocks noGrp="1"/>
          </p:cNvSpPr>
          <p:nvPr>
            <p:ph type="hdr" sz="quarter"/>
          </p:nvPr>
        </p:nvSpPr>
        <p:spPr/>
        <p:txBody>
          <a:bodyPr/>
          <a:lstStyle/>
          <a:p>
            <a:pPr>
              <a:defRPr/>
            </a:pPr>
            <a:r>
              <a:rPr lang="it-IT" smtClean="0"/>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AB427924-FC6A-4844-AAA6-515394B86CA5}" type="slidenum">
              <a:rPr lang="en-US" smtClean="0"/>
              <a:pPr>
                <a:defRPr/>
              </a:pPr>
              <a:t>10</a:t>
            </a:fld>
            <a:endParaRPr lang="en-US" dirty="0"/>
          </a:p>
        </p:txBody>
      </p:sp>
    </p:spTree>
    <p:extLst>
      <p:ext uri="{BB962C8B-B14F-4D97-AF65-F5344CB8AC3E}">
        <p14:creationId xmlns:p14="http://schemas.microsoft.com/office/powerpoint/2010/main" val="2088630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200649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49064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70152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928270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619448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977701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959485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351063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3860174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7357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8818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71242482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1412164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36867991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2412311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58882062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578224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2D809A6-B977-45CA-BC64-77C86AC76C02}" type="datetime1">
              <a:rPr lang="en-US" smtClean="0"/>
              <a:pPr>
                <a:defRPr/>
              </a:pPr>
              <a:t>6/10/2020</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76F2E7C-C042-4555-B404-16BDCC60B113}" type="slidenum">
              <a:rPr lang="en-US" smtClean="0"/>
              <a:pPr>
                <a:defRPr/>
              </a:pPr>
              <a:t>‹#›</a:t>
            </a:fld>
            <a:endParaRPr lang="en-US" dirty="0"/>
          </a:p>
        </p:txBody>
      </p:sp>
    </p:spTree>
    <p:extLst>
      <p:ext uri="{BB962C8B-B14F-4D97-AF65-F5344CB8AC3E}">
        <p14:creationId xmlns:p14="http://schemas.microsoft.com/office/powerpoint/2010/main" val="264863612"/>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097940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59662758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56875239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3681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9473685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040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732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41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230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616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421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532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908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16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85688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213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690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sz="2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4550696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B18D57-13A5-4968-950D-8FEF41FA4399}"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72174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B18D57-13A5-4968-950D-8FEF41FA4399}"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smtClean="0"/>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84466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B18D57-13A5-4968-950D-8FEF41FA4399}"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smtClean="0"/>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433153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B18D57-13A5-4968-950D-8FEF41FA4399}"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5194914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8275F71-03D8-4E4B-9D1C-D9F8B6AB7123}" type="datetime1">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75AD29-2591-4391-8D28-DD298FB87CE4}" type="slidenum">
              <a:rPr kumimoji="0" lang="en-US" alt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9127112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392177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D809A6-B977-45CA-BC64-77C86AC76C02}" type="datetime1">
              <a:rPr lang="en-US"/>
              <a:pPr>
                <a:defRPr/>
              </a:pPr>
              <a:t>6/10/2020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76F2E7C-C042-4555-B404-16BDCC60B113}" type="slidenum">
              <a:rPr lang="en-US"/>
              <a:pPr>
                <a:defRPr/>
              </a:pPr>
              <a:t>‹#›</a:t>
            </a:fld>
            <a:endParaRPr lang="en-US" dirty="0"/>
          </a:p>
        </p:txBody>
      </p:sp>
    </p:spTree>
    <p:extLst>
      <p:ext uri="{BB962C8B-B14F-4D97-AF65-F5344CB8AC3E}">
        <p14:creationId xmlns:p14="http://schemas.microsoft.com/office/powerpoint/2010/main" val="122916230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697467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5531630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965017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2.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4.xml"/><Relationship Id="rId7"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 id="2147483682"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15">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164809099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8D57-13A5-4968-950D-8FEF41FA4399}" type="slidenum">
              <a:rPr lang="en-US" smtClean="0"/>
              <a:pPr/>
              <a:t>‹#›</a:t>
            </a:fld>
            <a:endParaRPr lang="en-US" dirty="0"/>
          </a:p>
        </p:txBody>
      </p:sp>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84901780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530A742-D074-42ED-9FAB-F6CA160CD3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AE3EDE2-6D0F-423B-A0A7-C69896EF1BF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29292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B18D57-13A5-4968-950D-8FEF41FA4399}"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73415757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7.jpeg"/><Relationship Id="rId4" Type="http://schemas.openxmlformats.org/officeDocument/2006/relationships/hyperlink" Target="mailto:taldana@vfw.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mailto:bhazell@vfw.org"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1.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7.jpe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1.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1.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hyperlink" Target="https://dmhs.digitalcontentservices.com/" TargetMode="External"/><Relationship Id="rId2" Type="http://schemas.openxmlformats.org/officeDocument/2006/relationships/notesSlide" Target="../notesSlides/notesSlide33.xml"/><Relationship Id="rId1" Type="http://schemas.openxmlformats.org/officeDocument/2006/relationships/slideLayout" Target="../slideLayouts/slideLayout23.xml"/><Relationship Id="rId5" Type="http://schemas.openxmlformats.org/officeDocument/2006/relationships/image" Target="../media/image32.jp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7.jpe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1.xml"/><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1.xml"/><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1.xml"/><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12.png"/><Relationship Id="rId5" Type="http://schemas.openxmlformats.org/officeDocument/2006/relationships/image" Target="../media/image7.jpe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5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4.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5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5.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7.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hyperlink" Target="mailto:cmacinkowicz@vfw.org"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687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7492" r="19003"/>
          <a:stretch/>
        </p:blipFill>
        <p:spPr>
          <a:xfrm>
            <a:off x="488389" y="1413383"/>
            <a:ext cx="3891517" cy="5294949"/>
          </a:xfrm>
        </p:spPr>
      </p:pic>
      <p:sp>
        <p:nvSpPr>
          <p:cNvPr id="2" name="Slide Number Placeholder 1"/>
          <p:cNvSpPr>
            <a:spLocks noGrp="1"/>
          </p:cNvSpPr>
          <p:nvPr>
            <p:ph type="sldNum" sz="quarter" idx="12"/>
          </p:nvPr>
        </p:nvSpPr>
        <p:spPr/>
        <p:txBody>
          <a:bodyPr/>
          <a:lstStyle/>
          <a:p>
            <a:pPr>
              <a:defRPr/>
            </a:pPr>
            <a:fld id="{2657A5E8-6D46-4496-B7E0-8BB935FDA95F}" type="slidenum">
              <a:rPr lang="en-US"/>
              <a:pPr>
                <a:defRPr/>
              </a:pPr>
              <a:t>10</a:t>
            </a:fld>
            <a:endParaRPr lang="en-US" dirty="0"/>
          </a:p>
        </p:txBody>
      </p:sp>
      <p:sp>
        <p:nvSpPr>
          <p:cNvPr id="6" name="TextBox 5"/>
          <p:cNvSpPr txBox="1"/>
          <p:nvPr/>
        </p:nvSpPr>
        <p:spPr>
          <a:xfrm>
            <a:off x="4803005" y="1413382"/>
            <a:ext cx="6805061" cy="3416320"/>
          </a:xfrm>
          <a:prstGeom prst="rect">
            <a:avLst/>
          </a:prstGeom>
          <a:noFill/>
        </p:spPr>
        <p:txBody>
          <a:bodyPr wrap="square">
            <a:spAutoFit/>
          </a:bodyPr>
          <a:lstStyle/>
          <a:p>
            <a:pPr>
              <a:defRPr/>
            </a:pPr>
            <a:endParaRPr lang="en-US" sz="2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2400" dirty="0">
                <a:latin typeface="Arial" panose="020B0604020202020204" pitchFamily="34" charset="0"/>
                <a:cs typeface="Arial" panose="020B0604020202020204" pitchFamily="34" charset="0"/>
              </a:rPr>
              <a:t>If this is your first time logging in, you will need to register for SEP</a:t>
            </a:r>
          </a:p>
          <a:p>
            <a:pPr>
              <a:defRPr/>
            </a:pPr>
            <a:r>
              <a:rPr lang="en-US" sz="2400" dirty="0">
                <a:latin typeface="Arial" panose="020B0604020202020204" pitchFamily="34" charset="0"/>
                <a:cs typeface="Arial" panose="020B0604020202020204" pitchFamily="34" charset="0"/>
              </a:rPr>
              <a:t> </a:t>
            </a:r>
          </a:p>
          <a:p>
            <a:pPr marL="214313" indent="-214313">
              <a:buFont typeface="Arial" panose="020B0604020202020204" pitchFamily="34" charset="0"/>
              <a:buChar char="•"/>
              <a:defRPr/>
            </a:pPr>
            <a:r>
              <a:rPr lang="en-US" sz="2400" dirty="0">
                <a:latin typeface="Arial" panose="020B0604020202020204" pitchFamily="34" charset="0"/>
                <a:cs typeface="Arial" panose="020B0604020202020204" pitchFamily="34" charset="0"/>
              </a:rPr>
              <a:t>Once registered, you may need to request the ability to approve or deny POA requests from Theresa Aldana (</a:t>
            </a:r>
            <a:r>
              <a:rPr lang="en-US" sz="2400" dirty="0">
                <a:latin typeface="Arial" panose="020B0604020202020204" pitchFamily="34" charset="0"/>
                <a:cs typeface="Arial" panose="020B0604020202020204" pitchFamily="34" charset="0"/>
                <a:hlinkClick r:id="rId4"/>
              </a:rPr>
              <a:t>taldana@vfw.org</a:t>
            </a:r>
            <a:r>
              <a:rPr lang="en-US" sz="2400" dirty="0">
                <a:latin typeface="Arial" panose="020B0604020202020204" pitchFamily="34" charset="0"/>
                <a:cs typeface="Arial" panose="020B0604020202020204" pitchFamily="34" charset="0"/>
              </a:rPr>
              <a:t>) </a:t>
            </a:r>
          </a:p>
          <a:p>
            <a:pPr marL="214313" indent="-214313">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p:txBody>
      </p:sp>
      <p:sp>
        <p:nvSpPr>
          <p:cNvPr id="3" name="Rectangle 2"/>
          <p:cNvSpPr/>
          <p:nvPr/>
        </p:nvSpPr>
        <p:spPr>
          <a:xfrm>
            <a:off x="1" y="271089"/>
            <a:ext cx="8116390" cy="769441"/>
          </a:xfrm>
          <a:prstGeom prst="rect">
            <a:avLst/>
          </a:prstGeom>
        </p:spPr>
        <p:txBody>
          <a:bodyPr wrap="square">
            <a:spAutoFit/>
          </a:bodyPr>
          <a:lstStyle/>
          <a:p>
            <a:r>
              <a:rPr lang="en-US" altLang="en-US" sz="4400" b="1" dirty="0">
                <a:latin typeface="Arial" panose="020B0604020202020204" pitchFamily="34" charset="0"/>
                <a:cs typeface="Arial" panose="020B0604020202020204" pitchFamily="34" charset="0"/>
              </a:rPr>
              <a:t>SEP: Registration</a:t>
            </a:r>
            <a:endParaRPr lang="en-US" sz="4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2670511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08346"/>
            <a:ext cx="8051076" cy="981732"/>
          </a:xfrm>
        </p:spPr>
        <p:txBody>
          <a:bodyPr>
            <a:noAutofit/>
          </a:bodyPr>
          <a:lstStyle/>
          <a:p>
            <a:r>
              <a:rPr lang="en-US" b="1" dirty="0" smtClean="0">
                <a:latin typeface="Arial" panose="020B0604020202020204" pitchFamily="34" charset="0"/>
                <a:cs typeface="Arial" panose="020B0604020202020204" pitchFamily="34" charset="0"/>
              </a:rPr>
              <a:t>SEP: Reviewing Representation Requests</a:t>
            </a:r>
            <a:endParaRPr lang="en-US"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FAC57BAD-54CE-4243-B6C3-6313867D8D17}" type="slidenum">
              <a:rPr lang="en-US"/>
              <a:pPr>
                <a:defRPr/>
              </a:pPr>
              <a:t>11</a:t>
            </a:fld>
            <a:endParaRPr lang="en-US" dirty="0"/>
          </a:p>
        </p:txBody>
      </p:sp>
      <p:pic>
        <p:nvPicPr>
          <p:cNvPr id="59394" name="Content Placeholder 4"/>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15538" t="7268" r="16579"/>
          <a:stretch/>
        </p:blipFill>
        <p:spPr>
          <a:xfrm>
            <a:off x="693019" y="1433513"/>
            <a:ext cx="5402263" cy="5287962"/>
          </a:xfrm>
          <a:prstGeom prst="rect">
            <a:avLst/>
          </a:prstGeom>
        </p:spPr>
      </p:pic>
      <p:sp>
        <p:nvSpPr>
          <p:cNvPr id="43012" name="TextBox 5"/>
          <p:cNvSpPr txBox="1">
            <a:spLocks noChangeArrowheads="1"/>
          </p:cNvSpPr>
          <p:nvPr/>
        </p:nvSpPr>
        <p:spPr bwMode="auto">
          <a:xfrm>
            <a:off x="6429966" y="1996102"/>
            <a:ext cx="410007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dirty="0">
              <a:latin typeface="Palatino Linotype" panose="02040502050505030304" pitchFamily="18" charset="0"/>
            </a:endParaRPr>
          </a:p>
          <a:p>
            <a:pPr>
              <a:spcBef>
                <a:spcPct val="0"/>
              </a:spcBef>
              <a:buFontTx/>
              <a:buNone/>
              <a:defRPr/>
            </a:pPr>
            <a:endParaRPr lang="en-US" altLang="en-US" sz="2400" dirty="0">
              <a:latin typeface="Palatino Linotype" panose="02040502050505030304" pitchFamily="18" charset="0"/>
            </a:endParaRPr>
          </a:p>
          <a:p>
            <a:pPr>
              <a:spcBef>
                <a:spcPct val="0"/>
              </a:spcBef>
              <a:buFontTx/>
              <a:buNone/>
              <a:defRPr/>
            </a:pPr>
            <a:endParaRPr lang="en-US" altLang="en-US" sz="2400" dirty="0">
              <a:latin typeface="Palatino Linotype" panose="02040502050505030304" pitchFamily="18" charset="0"/>
            </a:endParaRPr>
          </a:p>
          <a:p>
            <a:pPr>
              <a:spcBef>
                <a:spcPct val="0"/>
              </a:spcBef>
              <a:buFontTx/>
              <a:buNone/>
              <a:defRPr/>
            </a:pPr>
            <a:r>
              <a:rPr lang="en-US" altLang="en-US" sz="4000" dirty="0">
                <a:latin typeface="Arial" panose="020B0604020202020204" pitchFamily="34" charset="0"/>
                <a:cs typeface="Arial" panose="020B0604020202020204" pitchFamily="34" charset="0"/>
              </a:rPr>
              <a:t>Select Representation Requests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1443170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303E744-D22B-40A3-8B03-AC46705281DA}" type="slidenum">
              <a:rPr lang="en-US"/>
              <a:pPr>
                <a:defRPr/>
              </a:pPr>
              <a:t>12</a:t>
            </a:fld>
            <a:endParaRPr lang="en-US" dirty="0"/>
          </a:p>
        </p:txBody>
      </p:sp>
      <p:pic>
        <p:nvPicPr>
          <p:cNvPr id="61442"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06392" y="1304925"/>
            <a:ext cx="6457950" cy="5416550"/>
          </a:xfrm>
          <a:prstGeom prst="rect">
            <a:avLst/>
          </a:prstGeom>
        </p:spPr>
      </p:pic>
      <p:sp>
        <p:nvSpPr>
          <p:cNvPr id="6" name="TextBox 5"/>
          <p:cNvSpPr txBox="1"/>
          <p:nvPr/>
        </p:nvSpPr>
        <p:spPr>
          <a:xfrm>
            <a:off x="7981951" y="1689498"/>
            <a:ext cx="2625329" cy="4524315"/>
          </a:xfrm>
          <a:prstGeom prst="rect">
            <a:avLst/>
          </a:prstGeom>
          <a:noFill/>
        </p:spPr>
        <p:txBody>
          <a:bodyPr wrap="square">
            <a:spAutoFit/>
          </a:bodyPr>
          <a:lstStyle/>
          <a:p>
            <a:pPr marL="169863" indent="-169863">
              <a:buFont typeface="Arial" panose="020B0604020202020204" pitchFamily="34" charset="0"/>
              <a:buChar char="•"/>
              <a:defRPr/>
            </a:pPr>
            <a:r>
              <a:rPr lang="en-US" sz="2400" dirty="0">
                <a:latin typeface="Arial" panose="020B0604020202020204" pitchFamily="34" charset="0"/>
                <a:cs typeface="Arial" panose="020B0604020202020204" pitchFamily="34" charset="0"/>
              </a:rPr>
              <a:t>Select VFW </a:t>
            </a:r>
          </a:p>
          <a:p>
            <a:pPr marL="169863" indent="-169863">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169863" indent="-169863">
              <a:buFont typeface="Arial" panose="020B0604020202020204" pitchFamily="34" charset="0"/>
              <a:buChar char="•"/>
              <a:defRPr/>
            </a:pPr>
            <a:r>
              <a:rPr lang="en-US" sz="2400" dirty="0">
                <a:latin typeface="Arial" panose="020B0604020202020204" pitchFamily="34" charset="0"/>
                <a:cs typeface="Arial" panose="020B0604020202020204" pitchFamily="34" charset="0"/>
              </a:rPr>
              <a:t>Hold Ctrl and select New and Pending</a:t>
            </a:r>
          </a:p>
          <a:p>
            <a:pPr marL="169863" indent="-169863">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169863" indent="-169863">
              <a:buFont typeface="Arial" panose="020B0604020202020204" pitchFamily="34" charset="0"/>
              <a:buChar char="•"/>
              <a:defRPr/>
            </a:pPr>
            <a:r>
              <a:rPr lang="en-US" sz="2400" dirty="0">
                <a:latin typeface="Arial" panose="020B0604020202020204" pitchFamily="34" charset="0"/>
                <a:cs typeface="Arial" panose="020B0604020202020204" pitchFamily="34" charset="0"/>
              </a:rPr>
              <a:t>Choose the state that you want to search </a:t>
            </a:r>
          </a:p>
          <a:p>
            <a:pPr marL="169863" indent="-169863">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169863" indent="-169863">
              <a:buFont typeface="Arial" panose="020B0604020202020204" pitchFamily="34" charset="0"/>
              <a:buChar char="•"/>
              <a:defRPr/>
            </a:pPr>
            <a:r>
              <a:rPr lang="en-US" sz="2400" dirty="0">
                <a:latin typeface="Arial" panose="020B0604020202020204" pitchFamily="34" charset="0"/>
                <a:cs typeface="Arial" panose="020B0604020202020204" pitchFamily="34" charset="0"/>
              </a:rPr>
              <a:t>Click “Find Requests”</a:t>
            </a:r>
          </a:p>
        </p:txBody>
      </p:sp>
      <p:sp>
        <p:nvSpPr>
          <p:cNvPr id="8" name="Title 3"/>
          <p:cNvSpPr>
            <a:spLocks noGrp="1"/>
          </p:cNvSpPr>
          <p:nvPr>
            <p:ph type="title"/>
          </p:nvPr>
        </p:nvSpPr>
        <p:spPr>
          <a:xfrm>
            <a:off x="1" y="108346"/>
            <a:ext cx="8051076" cy="981732"/>
          </a:xfrm>
        </p:spPr>
        <p:txBody>
          <a:bodyPr>
            <a:noAutofit/>
          </a:bodyPr>
          <a:lstStyle/>
          <a:p>
            <a:r>
              <a:rPr lang="en-US" b="1" dirty="0" smtClean="0">
                <a:latin typeface="Arial" panose="020B0604020202020204" pitchFamily="34" charset="0"/>
                <a:cs typeface="Arial" panose="020B0604020202020204" pitchFamily="34" charset="0"/>
              </a:rPr>
              <a:t>SEP: Reviewing Representation Requests</a:t>
            </a:r>
            <a:endParaRPr lang="en-US"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112131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A5C6723-8F0A-4FDF-8896-F335C8FF6873}" type="slidenum">
              <a:rPr lang="en-US"/>
              <a:pPr>
                <a:defRPr/>
              </a:pPr>
              <a:t>13</a:t>
            </a:fld>
            <a:endParaRPr lang="en-US" dirty="0"/>
          </a:p>
        </p:txBody>
      </p:sp>
      <p:sp>
        <p:nvSpPr>
          <p:cNvPr id="6" name="TextBox 5"/>
          <p:cNvSpPr txBox="1"/>
          <p:nvPr/>
        </p:nvSpPr>
        <p:spPr>
          <a:xfrm>
            <a:off x="481264" y="1269589"/>
            <a:ext cx="10963174" cy="2923877"/>
          </a:xfrm>
          <a:prstGeom prst="rect">
            <a:avLst/>
          </a:prstGeom>
          <a:noFill/>
        </p:spPr>
        <p:txBody>
          <a:bodyPr wrap="square">
            <a:spAutoFit/>
          </a:bodyPr>
          <a:lstStyle/>
          <a:p>
            <a:pPr marL="342900" indent="-225425">
              <a:buFont typeface="Arial" panose="020B0604020202020204" pitchFamily="34" charset="0"/>
              <a:buChar char="•"/>
              <a:defRPr/>
            </a:pPr>
            <a:r>
              <a:rPr lang="en-US" sz="2300" dirty="0">
                <a:latin typeface="Arial" panose="020B0604020202020204" pitchFamily="34" charset="0"/>
                <a:cs typeface="Arial" panose="020B0604020202020204" pitchFamily="34" charset="0"/>
              </a:rPr>
              <a:t>Once requests are generated, select the name to continue and see limited information for the veteran</a:t>
            </a:r>
          </a:p>
          <a:p>
            <a:pPr marL="342900" indent="-225425">
              <a:buFont typeface="Arial" panose="020B0604020202020204" pitchFamily="34" charset="0"/>
              <a:buChar char="•"/>
              <a:defRPr/>
            </a:pPr>
            <a:endParaRPr lang="en-US" sz="1050" dirty="0">
              <a:latin typeface="Arial" panose="020B0604020202020204" pitchFamily="34" charset="0"/>
              <a:cs typeface="Arial" panose="020B0604020202020204" pitchFamily="34" charset="0"/>
            </a:endParaRPr>
          </a:p>
          <a:p>
            <a:pPr marL="342900" indent="-225425">
              <a:buFont typeface="Arial" panose="020B0604020202020204" pitchFamily="34" charset="0"/>
              <a:buChar char="•"/>
              <a:defRPr/>
            </a:pPr>
            <a:r>
              <a:rPr lang="en-US" sz="2300" dirty="0">
                <a:latin typeface="Arial" panose="020B0604020202020204" pitchFamily="34" charset="0"/>
                <a:cs typeface="Arial" panose="020B0604020202020204" pitchFamily="34" charset="0"/>
              </a:rPr>
              <a:t>Under “Limitations of Consent” ensure that the veteran did not put any limitation to health related information, otherwise the POA will need to be rejected. </a:t>
            </a:r>
          </a:p>
          <a:p>
            <a:pPr marL="342900" indent="-225425">
              <a:buFont typeface="Arial" panose="020B0604020202020204" pitchFamily="34" charset="0"/>
              <a:buChar char="•"/>
              <a:defRPr/>
            </a:pPr>
            <a:endParaRPr lang="en-US" sz="1050" dirty="0">
              <a:latin typeface="Arial" panose="020B0604020202020204" pitchFamily="34" charset="0"/>
              <a:cs typeface="Arial" panose="020B0604020202020204" pitchFamily="34" charset="0"/>
            </a:endParaRPr>
          </a:p>
          <a:p>
            <a:pPr marL="342900" indent="-225425">
              <a:buFont typeface="Arial" panose="020B0604020202020204" pitchFamily="34" charset="0"/>
              <a:buChar char="•"/>
              <a:defRPr/>
            </a:pPr>
            <a:r>
              <a:rPr lang="en-US" sz="2300" dirty="0">
                <a:latin typeface="Arial" panose="020B0604020202020204" pitchFamily="34" charset="0"/>
                <a:cs typeface="Arial" panose="020B0604020202020204" pitchFamily="34" charset="0"/>
              </a:rPr>
              <a:t>A solution is for you to contact the veteran and explain the reason for having access to health related information, so that the veteran can re-submit the request.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03" r="1886" b="9435"/>
          <a:stretch/>
        </p:blipFill>
        <p:spPr>
          <a:xfrm>
            <a:off x="1662223" y="4284922"/>
            <a:ext cx="8910084" cy="1704177"/>
          </a:xfrm>
          <a:prstGeom prst="rect">
            <a:avLst/>
          </a:prstGeom>
        </p:spPr>
      </p:pic>
      <p:sp>
        <p:nvSpPr>
          <p:cNvPr id="7" name="TextBox 6"/>
          <p:cNvSpPr txBox="1"/>
          <p:nvPr/>
        </p:nvSpPr>
        <p:spPr>
          <a:xfrm>
            <a:off x="1706840" y="4994563"/>
            <a:ext cx="1690577" cy="215444"/>
          </a:xfrm>
          <a:prstGeom prst="rect">
            <a:avLst/>
          </a:prstGeom>
          <a:noFill/>
        </p:spPr>
        <p:txBody>
          <a:bodyPr wrap="square" lIns="0" tIns="0" rIns="0" bIns="0" rtlCol="0">
            <a:spAutoFit/>
          </a:bodyPr>
          <a:lstStyle/>
          <a:p>
            <a:r>
              <a:rPr lang="en-US" sz="1400" u="sng" dirty="0">
                <a:solidFill>
                  <a:schemeClr val="accent1">
                    <a:lumMod val="75000"/>
                  </a:schemeClr>
                </a:solidFill>
              </a:rPr>
              <a:t>SMITH, JOHN PAUL</a:t>
            </a:r>
          </a:p>
        </p:txBody>
      </p:sp>
      <p:sp>
        <p:nvSpPr>
          <p:cNvPr id="9" name="TextBox 8"/>
          <p:cNvSpPr txBox="1"/>
          <p:nvPr/>
        </p:nvSpPr>
        <p:spPr>
          <a:xfrm>
            <a:off x="1706839" y="5304830"/>
            <a:ext cx="1690577" cy="215444"/>
          </a:xfrm>
          <a:prstGeom prst="rect">
            <a:avLst/>
          </a:prstGeom>
          <a:noFill/>
        </p:spPr>
        <p:txBody>
          <a:bodyPr wrap="square" lIns="0" tIns="0" rIns="0" bIns="0" rtlCol="0">
            <a:spAutoFit/>
          </a:bodyPr>
          <a:lstStyle/>
          <a:p>
            <a:r>
              <a:rPr lang="en-US" sz="1400" u="sng" dirty="0">
                <a:solidFill>
                  <a:schemeClr val="accent1">
                    <a:lumMod val="75000"/>
                  </a:schemeClr>
                </a:solidFill>
              </a:rPr>
              <a:t>JONES, DAVEY L</a:t>
            </a:r>
          </a:p>
        </p:txBody>
      </p:sp>
      <p:sp>
        <p:nvSpPr>
          <p:cNvPr id="10" name="Title 3"/>
          <p:cNvSpPr>
            <a:spLocks noGrp="1"/>
          </p:cNvSpPr>
          <p:nvPr>
            <p:ph type="title"/>
          </p:nvPr>
        </p:nvSpPr>
        <p:spPr>
          <a:xfrm>
            <a:off x="1" y="108346"/>
            <a:ext cx="8051076" cy="981732"/>
          </a:xfrm>
        </p:spPr>
        <p:txBody>
          <a:bodyPr>
            <a:noAutofit/>
          </a:bodyPr>
          <a:lstStyle/>
          <a:p>
            <a:r>
              <a:rPr lang="en-US" b="1" dirty="0" smtClean="0">
                <a:latin typeface="Arial" panose="020B0604020202020204" pitchFamily="34" charset="0"/>
                <a:cs typeface="Arial" panose="020B0604020202020204" pitchFamily="34" charset="0"/>
              </a:rPr>
              <a:t>SEP: Reviewing Representation Requests</a:t>
            </a:r>
            <a:endParaRPr lang="en-US"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58175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34FDFE7-EAEB-49B7-8306-C53922CEFA72}" type="slidenum">
              <a:rPr lang="en-US"/>
              <a:pPr>
                <a:defRPr/>
              </a:pPr>
              <a:t>14</a:t>
            </a:fld>
            <a:endParaRPr lang="en-US" dirty="0"/>
          </a:p>
        </p:txBody>
      </p:sp>
      <p:pic>
        <p:nvPicPr>
          <p:cNvPr id="65538" name="Content Placeholder 4"/>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r="33794" b="8978"/>
          <a:stretch/>
        </p:blipFill>
        <p:spPr>
          <a:xfrm>
            <a:off x="0" y="1373188"/>
            <a:ext cx="4775200" cy="5165725"/>
          </a:xfrm>
          <a:prstGeom prst="rect">
            <a:avLst/>
          </a:prstGeom>
        </p:spPr>
      </p:pic>
      <p:sp>
        <p:nvSpPr>
          <p:cNvPr id="6" name="TextBox 5"/>
          <p:cNvSpPr txBox="1"/>
          <p:nvPr/>
        </p:nvSpPr>
        <p:spPr>
          <a:xfrm>
            <a:off x="5188016" y="1373188"/>
            <a:ext cx="6362299" cy="5178341"/>
          </a:xfrm>
          <a:prstGeom prst="rect">
            <a:avLst/>
          </a:prstGeom>
          <a:noFill/>
        </p:spPr>
        <p:txBody>
          <a:bodyPr wrap="square">
            <a:spAutoFit/>
          </a:bodyPr>
          <a:lstStyle/>
          <a:p>
            <a:pPr marL="257175" indent="-139700">
              <a:buFont typeface="Arial" panose="020B0604020202020204" pitchFamily="34" charset="0"/>
              <a:buChar char="•"/>
              <a:defRPr/>
            </a:pPr>
            <a:r>
              <a:rPr lang="en-US" sz="2400" b="1" dirty="0">
                <a:latin typeface="Arial" panose="020B0604020202020204" pitchFamily="34" charset="0"/>
                <a:cs typeface="Arial" panose="020B0604020202020204" pitchFamily="34" charset="0"/>
              </a:rPr>
              <a:t>Before accepting a request, ensure that the veteran has no formal appeals pending</a:t>
            </a:r>
          </a:p>
          <a:p>
            <a:pPr marL="257175" indent="-139700">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marL="257175" indent="-139700">
              <a:buFont typeface="Arial" panose="020B0604020202020204" pitchFamily="34" charset="0"/>
              <a:buChar char="•"/>
              <a:defRPr/>
            </a:pPr>
            <a:r>
              <a:rPr lang="en-US" sz="2400" dirty="0">
                <a:latin typeface="Arial" panose="020B0604020202020204" pitchFamily="34" charset="0"/>
                <a:cs typeface="Arial" panose="020B0604020202020204" pitchFamily="34" charset="0"/>
              </a:rPr>
              <a:t>You can verify appeals statuses by contacting the local appeals team</a:t>
            </a:r>
          </a:p>
          <a:p>
            <a:pPr marL="257175" indent="-139700">
              <a:buFont typeface="Arial" panose="020B0604020202020204" pitchFamily="34" charset="0"/>
              <a:buChar char="•"/>
              <a:defRPr/>
            </a:pPr>
            <a:endParaRPr lang="en-US" sz="1050" dirty="0">
              <a:latin typeface="Arial" panose="020B0604020202020204" pitchFamily="34" charset="0"/>
              <a:cs typeface="Arial" panose="020B0604020202020204" pitchFamily="34" charset="0"/>
            </a:endParaRPr>
          </a:p>
          <a:p>
            <a:pPr marL="257175" indent="-139700">
              <a:buFont typeface="Arial" panose="020B0604020202020204" pitchFamily="34" charset="0"/>
              <a:buChar char="•"/>
              <a:defRPr/>
            </a:pPr>
            <a:r>
              <a:rPr lang="en-US" sz="2400" dirty="0">
                <a:solidFill>
                  <a:srgbClr val="FF0000"/>
                </a:solidFill>
                <a:latin typeface="Arial" panose="020B0604020202020204" pitchFamily="34" charset="0"/>
                <a:cs typeface="Arial" panose="020B0604020202020204" pitchFamily="34" charset="0"/>
              </a:rPr>
              <a:t>Remember</a:t>
            </a:r>
            <a:r>
              <a:rPr lang="en-US" sz="2400" dirty="0">
                <a:latin typeface="Arial" panose="020B0604020202020204" pitchFamily="34" charset="0"/>
                <a:cs typeface="Arial" panose="020B0604020202020204" pitchFamily="34" charset="0"/>
              </a:rPr>
              <a:t>: You can accept POA for veteran as long as an appeal to the BVA has not been submitted </a:t>
            </a:r>
          </a:p>
          <a:p>
            <a:pPr marL="257175" indent="-139700">
              <a:buFont typeface="Arial" panose="020B0604020202020204" pitchFamily="34" charset="0"/>
              <a:buChar char="•"/>
              <a:defRPr/>
            </a:pPr>
            <a:endParaRPr lang="en-US" sz="1050" dirty="0">
              <a:latin typeface="Arial" panose="020B0604020202020204" pitchFamily="34" charset="0"/>
              <a:cs typeface="Arial" panose="020B0604020202020204" pitchFamily="34" charset="0"/>
            </a:endParaRPr>
          </a:p>
          <a:p>
            <a:pPr marL="257175" indent="-139700">
              <a:buFont typeface="Arial" panose="020B0604020202020204" pitchFamily="34" charset="0"/>
              <a:buChar char="•"/>
              <a:defRPr/>
            </a:pPr>
            <a:r>
              <a:rPr lang="en-US" sz="2400" dirty="0">
                <a:latin typeface="Arial" panose="020B0604020202020204" pitchFamily="34" charset="0"/>
                <a:cs typeface="Arial" panose="020B0604020202020204" pitchFamily="34" charset="0"/>
              </a:rPr>
              <a:t>If you accept a POA that has a pending appeal at BVA contact VA Public Contact to remove the POA</a:t>
            </a:r>
          </a:p>
          <a:p>
            <a:pPr marL="257175" indent="-139700">
              <a:defRPr/>
            </a:pPr>
            <a:endParaRPr lang="en-US" sz="1050" dirty="0">
              <a:latin typeface="Arial" panose="020B0604020202020204" pitchFamily="34" charset="0"/>
              <a:cs typeface="Arial" panose="020B0604020202020204" pitchFamily="34" charset="0"/>
            </a:endParaRPr>
          </a:p>
          <a:p>
            <a:pPr marL="257175" indent="-139700">
              <a:buFont typeface="Arial" panose="020B0604020202020204" pitchFamily="34" charset="0"/>
              <a:buChar char="•"/>
              <a:defRPr/>
            </a:pPr>
            <a:r>
              <a:rPr lang="en-US" sz="2400" dirty="0">
                <a:latin typeface="Arial" panose="020B0604020202020204" pitchFamily="34" charset="0"/>
                <a:cs typeface="Arial" panose="020B0604020202020204" pitchFamily="34" charset="0"/>
              </a:rPr>
              <a:t>Select “ACCEPT” or “DECLINE”</a:t>
            </a:r>
            <a:endParaRPr lang="en-US" sz="2000" dirty="0"/>
          </a:p>
        </p:txBody>
      </p:sp>
      <p:sp>
        <p:nvSpPr>
          <p:cNvPr id="8" name="Title 3"/>
          <p:cNvSpPr>
            <a:spLocks noGrp="1"/>
          </p:cNvSpPr>
          <p:nvPr>
            <p:ph type="title"/>
          </p:nvPr>
        </p:nvSpPr>
        <p:spPr>
          <a:xfrm>
            <a:off x="1" y="108346"/>
            <a:ext cx="8051076" cy="981732"/>
          </a:xfrm>
        </p:spPr>
        <p:txBody>
          <a:bodyPr>
            <a:noAutofit/>
          </a:bodyPr>
          <a:lstStyle/>
          <a:p>
            <a:r>
              <a:rPr lang="en-US" b="1" dirty="0" smtClean="0">
                <a:latin typeface="Arial" panose="020B0604020202020204" pitchFamily="34" charset="0"/>
                <a:cs typeface="Arial" panose="020B0604020202020204" pitchFamily="34" charset="0"/>
              </a:rPr>
              <a:t>SEP: Reviewing Representation Requests</a:t>
            </a:r>
            <a:endParaRPr lang="en-US"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3927320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766" y="1956392"/>
            <a:ext cx="10982426" cy="4172353"/>
          </a:xfrm>
        </p:spPr>
        <p:txBody>
          <a:bodyPr>
            <a:normAutofit/>
          </a:bodyPr>
          <a:lstStyle/>
          <a:p>
            <a:pPr marL="0" indent="0" algn="ctr">
              <a:buNone/>
              <a:defRPr/>
            </a:pPr>
            <a:r>
              <a:rPr lang="en-US" sz="3600" dirty="0" smtClean="0">
                <a:solidFill>
                  <a:srgbClr val="FF0000"/>
                </a:solidFill>
                <a:latin typeface="Arial" panose="020B0604020202020204" pitchFamily="34" charset="0"/>
                <a:cs typeface="Arial" panose="020B0604020202020204" pitchFamily="34" charset="0"/>
              </a:rPr>
              <a:t>NVS </a:t>
            </a:r>
            <a:r>
              <a:rPr lang="en-US" sz="3600" dirty="0">
                <a:solidFill>
                  <a:srgbClr val="FF0000"/>
                </a:solidFill>
                <a:latin typeface="Arial" panose="020B0604020202020204" pitchFamily="34" charset="0"/>
                <a:cs typeface="Arial" panose="020B0604020202020204" pitchFamily="34" charset="0"/>
              </a:rPr>
              <a:t>Policy states that all POA requests must be acted upon within 5 business </a:t>
            </a:r>
            <a:r>
              <a:rPr lang="en-US" sz="3600" dirty="0" smtClean="0">
                <a:solidFill>
                  <a:srgbClr val="FF0000"/>
                </a:solidFill>
                <a:latin typeface="Arial" panose="020B0604020202020204" pitchFamily="34" charset="0"/>
                <a:cs typeface="Arial" panose="020B0604020202020204" pitchFamily="34" charset="0"/>
              </a:rPr>
              <a:t>days</a:t>
            </a:r>
            <a:endParaRPr lang="en-US" sz="3600" dirty="0">
              <a:solidFill>
                <a:srgbClr val="FF0000"/>
              </a:solidFill>
              <a:latin typeface="Arial" panose="020B0604020202020204" pitchFamily="34" charset="0"/>
              <a:cs typeface="Arial" panose="020B0604020202020204" pitchFamily="34" charset="0"/>
            </a:endParaRPr>
          </a:p>
          <a:p>
            <a:pPr marL="0" indent="0">
              <a:buNone/>
              <a:defRPr/>
            </a:pPr>
            <a:endParaRPr lang="en-US" sz="3600" dirty="0" smtClean="0">
              <a:latin typeface="Arial" panose="020B0604020202020204" pitchFamily="34" charset="0"/>
              <a:cs typeface="Arial" panose="020B0604020202020204" pitchFamily="34" charset="0"/>
            </a:endParaRPr>
          </a:p>
          <a:p>
            <a:pPr marL="0" indent="0" algn="ctr">
              <a:buNone/>
              <a:defRPr/>
            </a:pPr>
            <a:r>
              <a:rPr lang="en-US" sz="3600" dirty="0" smtClean="0">
                <a:latin typeface="Arial" panose="020B0604020202020204" pitchFamily="34" charset="0"/>
                <a:cs typeface="Arial" panose="020B0604020202020204" pitchFamily="34" charset="0"/>
              </a:rPr>
              <a:t>Not reviewing SEP POA requests is the same as ignoring a veteran that comes to your office for help</a:t>
            </a:r>
          </a:p>
        </p:txBody>
      </p:sp>
      <p:sp>
        <p:nvSpPr>
          <p:cNvPr id="4" name="Slide Number Placeholder 3"/>
          <p:cNvSpPr>
            <a:spLocks noGrp="1"/>
          </p:cNvSpPr>
          <p:nvPr>
            <p:ph type="sldNum" sz="quarter" idx="12"/>
          </p:nvPr>
        </p:nvSpPr>
        <p:spPr/>
        <p:txBody>
          <a:bodyPr/>
          <a:lstStyle/>
          <a:p>
            <a:pPr>
              <a:defRPr/>
            </a:pPr>
            <a:fld id="{748F2CAE-E40C-4A2E-B1A4-072596C86D2B}" type="slidenum">
              <a:rPr lang="en-US" smtClean="0"/>
              <a:pPr>
                <a:defRPr/>
              </a:pPr>
              <a:t>15</a:t>
            </a:fld>
            <a:endParaRPr lang="en-US" dirty="0"/>
          </a:p>
        </p:txBody>
      </p:sp>
      <p:sp>
        <p:nvSpPr>
          <p:cNvPr id="7" name="Title 3"/>
          <p:cNvSpPr>
            <a:spLocks noGrp="1"/>
          </p:cNvSpPr>
          <p:nvPr>
            <p:ph type="title"/>
          </p:nvPr>
        </p:nvSpPr>
        <p:spPr>
          <a:xfrm>
            <a:off x="1" y="108346"/>
            <a:ext cx="8051076" cy="981732"/>
          </a:xfrm>
        </p:spPr>
        <p:txBody>
          <a:bodyPr>
            <a:noAutofit/>
          </a:bodyPr>
          <a:lstStyle/>
          <a:p>
            <a:r>
              <a:rPr lang="en-US" b="1" dirty="0" smtClean="0">
                <a:latin typeface="Arial" panose="020B0604020202020204" pitchFamily="34" charset="0"/>
                <a:cs typeface="Arial" panose="020B0604020202020204" pitchFamily="34" charset="0"/>
              </a:rPr>
              <a:t>SEP: Reviewing Representation Requests</a:t>
            </a:r>
            <a:endParaRPr lang="en-US"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241256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5"/>
          <p:cNvSpPr txBox="1">
            <a:spLocks noChangeArrowheads="1"/>
          </p:cNvSpPr>
          <p:nvPr/>
        </p:nvSpPr>
        <p:spPr bwMode="auto">
          <a:xfrm>
            <a:off x="6898483" y="1689499"/>
            <a:ext cx="3708797"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a:latin typeface="Palatino Linotype" panose="02040502050505030304" pitchFamily="18" charset="0"/>
            </a:endParaRPr>
          </a:p>
          <a:p>
            <a:pPr>
              <a:spcBef>
                <a:spcPct val="0"/>
              </a:spcBef>
            </a:pPr>
            <a:endParaRPr lang="en-US" altLang="en-US" sz="1350">
              <a:latin typeface="Palatino Linotype" panose="02040502050505030304" pitchFamily="18" charset="0"/>
            </a:endParaRPr>
          </a:p>
          <a:p>
            <a:pPr>
              <a:spcBef>
                <a:spcPct val="0"/>
              </a:spcBef>
            </a:pPr>
            <a:endParaRPr lang="en-US" altLang="en-US" sz="1350">
              <a:latin typeface="Palatino Linotype" panose="02040502050505030304" pitchFamily="18" charset="0"/>
            </a:endParaRPr>
          </a:p>
        </p:txBody>
      </p:sp>
      <p:sp>
        <p:nvSpPr>
          <p:cNvPr id="50180" name="TextBox 1"/>
          <p:cNvSpPr txBox="1">
            <a:spLocks noChangeArrowheads="1"/>
          </p:cNvSpPr>
          <p:nvPr/>
        </p:nvSpPr>
        <p:spPr bwMode="auto">
          <a:xfrm>
            <a:off x="0" y="-105150"/>
            <a:ext cx="747221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4400" b="1" dirty="0">
                <a:latin typeface="Arial" panose="020B0604020202020204" pitchFamily="34" charset="0"/>
                <a:cs typeface="Arial" panose="020B0604020202020204" pitchFamily="34" charset="0"/>
              </a:rPr>
              <a:t>SEP: Viewing Accepted Requests </a:t>
            </a:r>
          </a:p>
        </p:txBody>
      </p:sp>
      <p:sp>
        <p:nvSpPr>
          <p:cNvPr id="3" name="TextBox 2"/>
          <p:cNvSpPr txBox="1"/>
          <p:nvPr/>
        </p:nvSpPr>
        <p:spPr>
          <a:xfrm>
            <a:off x="5611528" y="1512546"/>
            <a:ext cx="5742272" cy="4801314"/>
          </a:xfrm>
          <a:prstGeom prst="rect">
            <a:avLst/>
          </a:prstGeom>
          <a:noFill/>
        </p:spPr>
        <p:txBody>
          <a:bodyPr wrap="square">
            <a:spAutoFit/>
          </a:bodyPr>
          <a:lstStyle/>
          <a:p>
            <a:pPr marL="257175" indent="-257175">
              <a:buFont typeface="Arial" panose="020B0604020202020204" pitchFamily="34" charset="0"/>
              <a:buChar char="•"/>
              <a:defRPr/>
            </a:pPr>
            <a:r>
              <a:rPr lang="en-US" sz="2800" dirty="0">
                <a:latin typeface="Arial" panose="020B0604020202020204" pitchFamily="34" charset="0"/>
                <a:cs typeface="Arial" panose="020B0604020202020204" pitchFamily="34" charset="0"/>
              </a:rPr>
              <a:t>SEP allows you to view POA files you have accepted</a:t>
            </a:r>
          </a:p>
          <a:p>
            <a:pPr>
              <a:defRPr/>
            </a:pPr>
            <a:endParaRPr lang="en-US" sz="1050"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defRPr/>
            </a:pPr>
            <a:r>
              <a:rPr lang="en-US" sz="2800" dirty="0">
                <a:latin typeface="Arial" panose="020B0604020202020204" pitchFamily="34" charset="0"/>
                <a:cs typeface="Arial" panose="020B0604020202020204" pitchFamily="34" charset="0"/>
              </a:rPr>
              <a:t>In order for you to access these files select the “accepted” option displayed on the left and click on “find request”. </a:t>
            </a:r>
          </a:p>
          <a:p>
            <a:pPr marL="257175" indent="-257175">
              <a:buFont typeface="Arial" panose="020B0604020202020204" pitchFamily="34" charset="0"/>
              <a:buChar char="•"/>
              <a:defRPr/>
            </a:pPr>
            <a:endParaRPr lang="en-US" sz="1050"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defRPr/>
            </a:pPr>
            <a:r>
              <a:rPr lang="en-US" sz="2800" dirty="0">
                <a:latin typeface="Arial" panose="020B0604020202020204" pitchFamily="34" charset="0"/>
                <a:cs typeface="Arial" panose="020B0604020202020204" pitchFamily="34" charset="0"/>
              </a:rPr>
              <a:t>This will allow you to view clients accepted by VFW, so that you can add them into VetraSpec.</a:t>
            </a:r>
          </a:p>
          <a:p>
            <a:pPr>
              <a:defRPr/>
            </a:pPr>
            <a:endParaRPr lang="en-US" dirty="0"/>
          </a:p>
          <a:p>
            <a:pPr>
              <a:defRPr/>
            </a:pPr>
            <a:r>
              <a:rPr lang="en-US" sz="1500" dirty="0"/>
              <a:t> </a:t>
            </a:r>
          </a:p>
        </p:txBody>
      </p:sp>
      <p:pic>
        <p:nvPicPr>
          <p:cNvPr id="69637"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8089" t="1153" r="17305" b="4595"/>
          <a:stretch/>
        </p:blipFill>
        <p:spPr>
          <a:xfrm>
            <a:off x="609600" y="1341400"/>
            <a:ext cx="4694635" cy="5380075"/>
          </a:xfrm>
        </p:spPr>
      </p:pic>
      <p:sp>
        <p:nvSpPr>
          <p:cNvPr id="2" name="Slide Number Placeholder 1"/>
          <p:cNvSpPr>
            <a:spLocks noGrp="1"/>
          </p:cNvSpPr>
          <p:nvPr>
            <p:ph type="sldNum" sz="quarter" idx="12"/>
          </p:nvPr>
        </p:nvSpPr>
        <p:spPr/>
        <p:txBody>
          <a:bodyPr/>
          <a:lstStyle/>
          <a:p>
            <a:pPr>
              <a:defRPr/>
            </a:pPr>
            <a:fld id="{0421B8FA-552D-466A-9630-AD119F12265D}" type="slidenum">
              <a:rPr lang="en-US"/>
              <a:pPr>
                <a:defRPr/>
              </a:pPr>
              <a:t>16</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3132697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1"/>
            <a:ext cx="7563805" cy="1210491"/>
          </a:xfrm>
        </p:spPr>
        <p:txBody>
          <a:bodyPr>
            <a:normAutofit fontScale="90000"/>
          </a:bodyPr>
          <a:lstStyle/>
          <a:p>
            <a:r>
              <a:rPr lang="en-US" altLang="en-US" b="1" dirty="0" smtClean="0">
                <a:latin typeface="Arial" panose="020B0604020202020204" pitchFamily="34" charset="0"/>
                <a:cs typeface="Arial" panose="020B0604020202020204" pitchFamily="34" charset="0"/>
              </a:rPr>
              <a:t>SEP: Viewing a Veteran’s File</a:t>
            </a:r>
            <a:endParaRPr lang="en-US" altLang="en-US" dirty="0" smtClean="0">
              <a:latin typeface="Arial" panose="020B0604020202020204" pitchFamily="34" charset="0"/>
              <a:cs typeface="Arial" panose="020B0604020202020204" pitchFamily="34" charset="0"/>
            </a:endParaRPr>
          </a:p>
        </p:txBody>
      </p:sp>
      <p:pic>
        <p:nvPicPr>
          <p:cNvPr id="73731"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902" r="7675"/>
          <a:stretch/>
        </p:blipFill>
        <p:spPr>
          <a:xfrm>
            <a:off x="812178" y="1393054"/>
            <a:ext cx="5332235" cy="5328421"/>
          </a:xfrm>
        </p:spPr>
      </p:pic>
      <p:sp>
        <p:nvSpPr>
          <p:cNvPr id="4" name="Slide Number Placeholder 3"/>
          <p:cNvSpPr>
            <a:spLocks noGrp="1"/>
          </p:cNvSpPr>
          <p:nvPr>
            <p:ph type="sldNum" sz="quarter" idx="12"/>
          </p:nvPr>
        </p:nvSpPr>
        <p:spPr/>
        <p:txBody>
          <a:bodyPr/>
          <a:lstStyle/>
          <a:p>
            <a:pPr>
              <a:defRPr/>
            </a:pPr>
            <a:fld id="{A27DA1FE-F0B1-470A-9341-F47E07DCCEDA}" type="slidenum">
              <a:rPr lang="en-US" smtClean="0"/>
              <a:pPr>
                <a:defRPr/>
              </a:pPr>
              <a:t>17</a:t>
            </a:fld>
            <a:endParaRPr lang="en-US" dirty="0"/>
          </a:p>
        </p:txBody>
      </p:sp>
      <p:sp>
        <p:nvSpPr>
          <p:cNvPr id="6" name="TextBox 5"/>
          <p:cNvSpPr txBox="1"/>
          <p:nvPr/>
        </p:nvSpPr>
        <p:spPr>
          <a:xfrm>
            <a:off x="6620112" y="1757198"/>
            <a:ext cx="4681551" cy="4401205"/>
          </a:xfrm>
          <a:prstGeom prst="rect">
            <a:avLst/>
          </a:prstGeom>
          <a:noFill/>
        </p:spPr>
        <p:txBody>
          <a:bodyPr wrap="square">
            <a:spAutoFit/>
          </a:bodyPr>
          <a:lstStyle/>
          <a:p>
            <a:pPr marL="214313" indent="-214313">
              <a:buFont typeface="Arial" panose="020B0604020202020204" pitchFamily="34" charset="0"/>
              <a:buChar char="•"/>
              <a:defRPr/>
            </a:pPr>
            <a:r>
              <a:rPr lang="en-US" sz="2800" dirty="0">
                <a:latin typeface="Arial" panose="020B0604020202020204" pitchFamily="34" charset="0"/>
                <a:cs typeface="Arial" panose="020B0604020202020204" pitchFamily="34" charset="0"/>
              </a:rPr>
              <a:t>SEP allows you to view what the veteran sees in eBenefits</a:t>
            </a:r>
          </a:p>
          <a:p>
            <a:pPr marL="214313" indent="-214313">
              <a:buFont typeface="Arial" panose="020B0604020202020204" pitchFamily="34" charset="0"/>
              <a:buChar char="•"/>
              <a:defRPr/>
            </a:pPr>
            <a:endParaRPr lang="en-US" sz="28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2800" dirty="0">
                <a:latin typeface="Arial" panose="020B0604020202020204" pitchFamily="34" charset="0"/>
                <a:cs typeface="Arial" panose="020B0604020202020204" pitchFamily="34" charset="0"/>
              </a:rPr>
              <a:t>The easiest way to search for a veteran is by by SSN in the Dashboard</a:t>
            </a:r>
          </a:p>
          <a:p>
            <a:pPr marL="214313" indent="-214313">
              <a:buFont typeface="Arial" panose="020B0604020202020204" pitchFamily="34" charset="0"/>
              <a:buChar char="•"/>
              <a:defRPr/>
            </a:pPr>
            <a:endParaRPr lang="en-US" sz="28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2800" dirty="0">
                <a:latin typeface="Arial" panose="020B0604020202020204" pitchFamily="34" charset="0"/>
                <a:cs typeface="Arial" panose="020B0604020202020204" pitchFamily="34" charset="0"/>
              </a:rPr>
              <a:t>Afterwards click on “search for veterans”</a:t>
            </a:r>
            <a:endParaRPr lang="en-US"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157206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0" y="0"/>
            <a:ext cx="10210800" cy="1314995"/>
          </a:xfrm>
        </p:spPr>
        <p:txBody>
          <a:bodyPr>
            <a:normAutofit/>
          </a:bodyPr>
          <a:lstStyle/>
          <a:p>
            <a:r>
              <a:rPr lang="en-US" altLang="en-US" b="1" dirty="0" smtClean="0">
                <a:latin typeface="Arial" panose="020B0604020202020204" pitchFamily="34" charset="0"/>
                <a:cs typeface="Arial" panose="020B0604020202020204" pitchFamily="34" charset="0"/>
              </a:rPr>
              <a:t>SEP: Completing Forms </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and Uploading Documents</a:t>
            </a:r>
          </a:p>
        </p:txBody>
      </p:sp>
      <p:pic>
        <p:nvPicPr>
          <p:cNvPr id="7475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49567" y="1562781"/>
            <a:ext cx="5741608" cy="4893843"/>
          </a:xfrm>
        </p:spPr>
      </p:pic>
      <p:sp>
        <p:nvSpPr>
          <p:cNvPr id="4" name="Slide Number Placeholder 3"/>
          <p:cNvSpPr>
            <a:spLocks noGrp="1"/>
          </p:cNvSpPr>
          <p:nvPr>
            <p:ph type="sldNum" sz="quarter" idx="12"/>
          </p:nvPr>
        </p:nvSpPr>
        <p:spPr/>
        <p:txBody>
          <a:bodyPr/>
          <a:lstStyle/>
          <a:p>
            <a:pPr>
              <a:defRPr/>
            </a:pPr>
            <a:fld id="{4F290107-093A-4728-A915-41B33AB1ACA9}" type="slidenum">
              <a:rPr lang="en-US" smtClean="0"/>
              <a:pPr>
                <a:defRPr/>
              </a:pPr>
              <a:t>18</a:t>
            </a:fld>
            <a:endParaRPr lang="en-US" dirty="0"/>
          </a:p>
        </p:txBody>
      </p:sp>
      <p:sp>
        <p:nvSpPr>
          <p:cNvPr id="6" name="TextBox 5"/>
          <p:cNvSpPr txBox="1"/>
          <p:nvPr/>
        </p:nvSpPr>
        <p:spPr>
          <a:xfrm>
            <a:off x="6872176" y="1314994"/>
            <a:ext cx="4697389" cy="4524315"/>
          </a:xfrm>
          <a:prstGeom prst="rect">
            <a:avLst/>
          </a:prstGeom>
          <a:noFill/>
        </p:spPr>
        <p:txBody>
          <a:bodyPr wrap="square">
            <a:spAutoFit/>
          </a:bodyPr>
          <a:lstStyle/>
          <a:p>
            <a:pPr marL="214313" indent="-214313">
              <a:buFont typeface="Arial" panose="020B0604020202020204" pitchFamily="34" charset="0"/>
              <a:buChar char="•"/>
              <a:defRPr/>
            </a:pPr>
            <a:endParaRPr lang="en-US" sz="32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3200" dirty="0">
                <a:latin typeface="Arial" panose="020B0604020202020204" pitchFamily="34" charset="0"/>
                <a:cs typeface="Arial" panose="020B0604020202020204" pitchFamily="34" charset="0"/>
              </a:rPr>
              <a:t>After you search for veterans file, this screen on left will appear</a:t>
            </a:r>
          </a:p>
          <a:p>
            <a:pPr marL="214313" indent="-214313">
              <a:buFont typeface="Arial" panose="020B0604020202020204" pitchFamily="34" charset="0"/>
              <a:buChar char="•"/>
              <a:defRPr/>
            </a:pPr>
            <a:endParaRPr lang="en-US" sz="32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3200" dirty="0">
                <a:latin typeface="Arial" panose="020B0604020202020204" pitchFamily="34" charset="0"/>
                <a:cs typeface="Arial" panose="020B0604020202020204" pitchFamily="34" charset="0"/>
              </a:rPr>
              <a:t>From here there are many actions that you can select from</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1316168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36345" y="1520622"/>
            <a:ext cx="5743074" cy="5115122"/>
          </a:xfrm>
        </p:spPr>
      </p:pic>
      <p:sp>
        <p:nvSpPr>
          <p:cNvPr id="4" name="Slide Number Placeholder 3"/>
          <p:cNvSpPr>
            <a:spLocks noGrp="1"/>
          </p:cNvSpPr>
          <p:nvPr>
            <p:ph type="sldNum" sz="quarter" idx="12"/>
          </p:nvPr>
        </p:nvSpPr>
        <p:spPr/>
        <p:txBody>
          <a:bodyPr/>
          <a:lstStyle/>
          <a:p>
            <a:pPr>
              <a:defRPr/>
            </a:pPr>
            <a:fld id="{FED17764-04C7-4564-BB9D-0FFD857FC6EF}" type="slidenum">
              <a:rPr lang="en-US" smtClean="0"/>
              <a:pPr>
                <a:defRPr/>
              </a:pPr>
              <a:t>19</a:t>
            </a:fld>
            <a:endParaRPr lang="en-US" dirty="0"/>
          </a:p>
        </p:txBody>
      </p:sp>
      <p:sp>
        <p:nvSpPr>
          <p:cNvPr id="6" name="TextBox 5"/>
          <p:cNvSpPr txBox="1"/>
          <p:nvPr/>
        </p:nvSpPr>
        <p:spPr>
          <a:xfrm>
            <a:off x="6595730" y="1520622"/>
            <a:ext cx="5002712" cy="4154984"/>
          </a:xfrm>
          <a:prstGeom prst="rect">
            <a:avLst/>
          </a:prstGeom>
          <a:noFill/>
        </p:spPr>
        <p:txBody>
          <a:bodyPr wrap="square">
            <a:spAutoFit/>
          </a:bodyPr>
          <a:lstStyle/>
          <a:p>
            <a:pPr marL="214313" indent="-214313">
              <a:buFont typeface="Arial" panose="020B0604020202020204" pitchFamily="34" charset="0"/>
              <a:buChar char="•"/>
              <a:defRPr/>
            </a:pPr>
            <a:r>
              <a:rPr lang="en-US" sz="2400" dirty="0">
                <a:latin typeface="Arial" panose="020B0604020202020204" pitchFamily="34" charset="0"/>
                <a:cs typeface="Arial" panose="020B0604020202020204" pitchFamily="34" charset="0"/>
              </a:rPr>
              <a:t>To upload documents, first click on “actions” then click on “Claim Status”</a:t>
            </a:r>
          </a:p>
          <a:p>
            <a:pPr marL="214313" indent="-214313">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2400" dirty="0">
                <a:latin typeface="Arial" panose="020B0604020202020204" pitchFamily="34" charset="0"/>
                <a:cs typeface="Arial" panose="020B0604020202020204" pitchFamily="34" charset="0"/>
              </a:rPr>
              <a:t>This will bring you to the Work in </a:t>
            </a:r>
            <a:r>
              <a:rPr lang="en-US" sz="2400" dirty="0" smtClean="0">
                <a:latin typeface="Arial" panose="020B0604020202020204" pitchFamily="34" charset="0"/>
                <a:cs typeface="Arial" panose="020B0604020202020204" pitchFamily="34" charset="0"/>
              </a:rPr>
              <a:t>Process </a:t>
            </a:r>
            <a:r>
              <a:rPr lang="en-US" sz="2400" dirty="0">
                <a:latin typeface="Arial" panose="020B0604020202020204" pitchFamily="34" charset="0"/>
                <a:cs typeface="Arial" panose="020B0604020202020204" pitchFamily="34" charset="0"/>
              </a:rPr>
              <a:t>screen as shown on next slide</a:t>
            </a:r>
          </a:p>
          <a:p>
            <a:pPr>
              <a:defRPr/>
            </a:pPr>
            <a:endParaRPr lang="en-US" sz="2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2400" dirty="0">
                <a:latin typeface="Arial" panose="020B0604020202020204" pitchFamily="34" charset="0"/>
                <a:cs typeface="Arial" panose="020B0604020202020204" pitchFamily="34" charset="0"/>
              </a:rPr>
              <a:t>You can also start a new form, such as VA form 21-526ez by selecting “online forms”</a:t>
            </a:r>
          </a:p>
        </p:txBody>
      </p:sp>
      <p:sp>
        <p:nvSpPr>
          <p:cNvPr id="8" name="Title 1"/>
          <p:cNvSpPr>
            <a:spLocks noGrp="1"/>
          </p:cNvSpPr>
          <p:nvPr>
            <p:ph type="title"/>
          </p:nvPr>
        </p:nvSpPr>
        <p:spPr>
          <a:xfrm>
            <a:off x="0" y="0"/>
            <a:ext cx="10210800" cy="1314995"/>
          </a:xfrm>
        </p:spPr>
        <p:txBody>
          <a:bodyPr>
            <a:normAutofit/>
          </a:bodyPr>
          <a:lstStyle/>
          <a:p>
            <a:r>
              <a:rPr lang="en-US" altLang="en-US" b="1" dirty="0" smtClean="0">
                <a:latin typeface="Arial" panose="020B0604020202020204" pitchFamily="34" charset="0"/>
                <a:cs typeface="Arial" panose="020B0604020202020204" pitchFamily="34" charset="0"/>
              </a:rPr>
              <a:t>SEP: Completing Forms </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and Uploading Documents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2497985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68806" y="2343853"/>
            <a:ext cx="6531429" cy="1446550"/>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Using Electronic Submission Systems</a:t>
            </a:r>
          </a:p>
        </p:txBody>
      </p:sp>
      <p:sp>
        <p:nvSpPr>
          <p:cNvPr id="2" name="TextBox 1"/>
          <p:cNvSpPr txBox="1"/>
          <p:nvPr/>
        </p:nvSpPr>
        <p:spPr>
          <a:xfrm>
            <a:off x="5255395" y="4541837"/>
            <a:ext cx="6197594" cy="2123658"/>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Brad Hazell</a:t>
            </a:r>
          </a:p>
          <a:p>
            <a:pPr algn="r"/>
            <a:r>
              <a:rPr lang="en-US" sz="2800" b="1" dirty="0">
                <a:latin typeface="Arial" panose="020B0604020202020204" pitchFamily="34" charset="0"/>
                <a:cs typeface="Arial" panose="020B0604020202020204" pitchFamily="34" charset="0"/>
              </a:rPr>
              <a:t>Assistant Director,      Compensation and Pension Policy</a:t>
            </a:r>
          </a:p>
          <a:p>
            <a:pPr algn="r"/>
            <a:r>
              <a:rPr lang="en-US" sz="2800" b="1" dirty="0" smtClean="0">
                <a:latin typeface="Arial" panose="020B0604020202020204" pitchFamily="34" charset="0"/>
                <a:cs typeface="Arial" panose="020B0604020202020204" pitchFamily="34" charset="0"/>
                <a:hlinkClick r:id="rId3"/>
              </a:rPr>
              <a:t>bhazell@vfw.org</a:t>
            </a:r>
            <a:r>
              <a:rPr lang="en-US" sz="2800" b="1" dirty="0" smtClean="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a:p>
            <a:pPr algn="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898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088" r="5350" b="4134"/>
          <a:stretch/>
        </p:blipFill>
        <p:spPr>
          <a:xfrm>
            <a:off x="450256" y="1541644"/>
            <a:ext cx="5417144" cy="5179831"/>
          </a:xfrm>
        </p:spPr>
      </p:pic>
      <p:sp>
        <p:nvSpPr>
          <p:cNvPr id="4" name="Slide Number Placeholder 3"/>
          <p:cNvSpPr>
            <a:spLocks noGrp="1"/>
          </p:cNvSpPr>
          <p:nvPr>
            <p:ph type="sldNum" sz="quarter" idx="12"/>
          </p:nvPr>
        </p:nvSpPr>
        <p:spPr/>
        <p:txBody>
          <a:bodyPr/>
          <a:lstStyle/>
          <a:p>
            <a:pPr>
              <a:defRPr/>
            </a:pPr>
            <a:fld id="{46230FC5-680A-4506-9AC8-C6B978AA40CE}" type="slidenum">
              <a:rPr lang="en-US" smtClean="0"/>
              <a:pPr>
                <a:defRPr/>
              </a:pPr>
              <a:t>20</a:t>
            </a:fld>
            <a:endParaRPr lang="en-US" dirty="0"/>
          </a:p>
        </p:txBody>
      </p:sp>
      <p:sp>
        <p:nvSpPr>
          <p:cNvPr id="6" name="TextBox 5"/>
          <p:cNvSpPr txBox="1"/>
          <p:nvPr/>
        </p:nvSpPr>
        <p:spPr>
          <a:xfrm>
            <a:off x="6258258" y="1566854"/>
            <a:ext cx="5292058" cy="4616648"/>
          </a:xfrm>
          <a:prstGeom prst="rect">
            <a:avLst/>
          </a:prstGeom>
          <a:noFill/>
        </p:spPr>
        <p:txBody>
          <a:bodyPr wrap="square">
            <a:spAutoFit/>
          </a:bodyPr>
          <a:lstStyle/>
          <a:p>
            <a:pPr marL="214313" indent="-214313">
              <a:buFont typeface="Arial" panose="020B0604020202020204" pitchFamily="34" charset="0"/>
              <a:buChar char="•"/>
              <a:defRPr/>
            </a:pPr>
            <a:r>
              <a:rPr lang="en-US" sz="2400" dirty="0">
                <a:latin typeface="Arial" panose="020B0604020202020204" pitchFamily="34" charset="0"/>
                <a:cs typeface="Arial" panose="020B0604020202020204" pitchFamily="34" charset="0"/>
              </a:rPr>
              <a:t>To upload documents into a pending claim, select “Open Claims” </a:t>
            </a:r>
          </a:p>
          <a:p>
            <a:pPr marL="214313" indent="-214313">
              <a:buFont typeface="Arial" panose="020B0604020202020204" pitchFamily="34" charset="0"/>
              <a:buChar char="•"/>
              <a:defRPr/>
            </a:pPr>
            <a:endParaRPr lang="en-US" sz="10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2400" dirty="0">
                <a:latin typeface="Arial" panose="020B0604020202020204" pitchFamily="34" charset="0"/>
                <a:cs typeface="Arial" panose="020B0604020202020204" pitchFamily="34" charset="0"/>
              </a:rPr>
              <a:t>This will expand the window to allow you to “upload documents”</a:t>
            </a:r>
          </a:p>
          <a:p>
            <a:pPr marL="214313" indent="-214313">
              <a:buFont typeface="Arial" panose="020B0604020202020204" pitchFamily="34" charset="0"/>
              <a:buChar char="•"/>
              <a:defRPr/>
            </a:pPr>
            <a:endParaRPr lang="en-US" sz="10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2400" dirty="0">
                <a:latin typeface="Arial" panose="020B0604020202020204" pitchFamily="34" charset="0"/>
                <a:cs typeface="Arial" panose="020B0604020202020204" pitchFamily="34" charset="0"/>
              </a:rPr>
              <a:t>This screen also shows what the file has open or pending you can get a quick idea of any ITF’s, pending claims or open claims. </a:t>
            </a:r>
          </a:p>
          <a:p>
            <a:pPr marL="214313" indent="-214313">
              <a:buFont typeface="Arial" panose="020B0604020202020204" pitchFamily="34" charset="0"/>
              <a:buChar char="•"/>
              <a:defRPr/>
            </a:pPr>
            <a:endParaRPr lang="en-US" sz="10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defRPr/>
            </a:pPr>
            <a:r>
              <a:rPr lang="en-US" sz="2400" dirty="0">
                <a:latin typeface="Arial" panose="020B0604020202020204" pitchFamily="34" charset="0"/>
                <a:cs typeface="Arial" panose="020B0604020202020204" pitchFamily="34" charset="0"/>
              </a:rPr>
              <a:t>For more detailed claim information use VBMS</a:t>
            </a:r>
          </a:p>
        </p:txBody>
      </p:sp>
      <p:sp>
        <p:nvSpPr>
          <p:cNvPr id="8" name="Title 1"/>
          <p:cNvSpPr>
            <a:spLocks noGrp="1"/>
          </p:cNvSpPr>
          <p:nvPr>
            <p:ph type="title"/>
          </p:nvPr>
        </p:nvSpPr>
        <p:spPr>
          <a:xfrm>
            <a:off x="0" y="0"/>
            <a:ext cx="10210800" cy="1314995"/>
          </a:xfrm>
        </p:spPr>
        <p:txBody>
          <a:bodyPr>
            <a:normAutofit/>
          </a:bodyPr>
          <a:lstStyle/>
          <a:p>
            <a:r>
              <a:rPr lang="en-US" altLang="en-US" b="1" dirty="0" smtClean="0">
                <a:latin typeface="Arial" panose="020B0604020202020204" pitchFamily="34" charset="0"/>
                <a:cs typeface="Arial" panose="020B0604020202020204" pitchFamily="34" charset="0"/>
              </a:rPr>
              <a:t>SEP: Completing Forms </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and Uploading Documents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3451916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230FC5-680A-4506-9AC8-C6B978AA40CE}" type="slidenum">
              <a:rPr lang="en-US" smtClean="0"/>
              <a:pPr>
                <a:defRPr/>
              </a:pPr>
              <a:t>21</a:t>
            </a:fld>
            <a:endParaRPr lang="en-US" dirty="0"/>
          </a:p>
        </p:txBody>
      </p:sp>
      <p:sp>
        <p:nvSpPr>
          <p:cNvPr id="6" name="TextBox 5"/>
          <p:cNvSpPr txBox="1"/>
          <p:nvPr/>
        </p:nvSpPr>
        <p:spPr>
          <a:xfrm>
            <a:off x="606392" y="1835989"/>
            <a:ext cx="10982425" cy="3046988"/>
          </a:xfrm>
          <a:prstGeom prst="rect">
            <a:avLst/>
          </a:prstGeom>
          <a:noFill/>
        </p:spPr>
        <p:txBody>
          <a:bodyPr wrap="square">
            <a:spAutoFit/>
          </a:bodyPr>
          <a:lstStyle/>
          <a:p>
            <a:pPr>
              <a:defRPr/>
            </a:pPr>
            <a:r>
              <a:rPr lang="en-US" sz="3200" dirty="0">
                <a:latin typeface="Arial" panose="020B0604020202020204" pitchFamily="34" charset="0"/>
                <a:cs typeface="Arial" panose="020B0604020202020204" pitchFamily="34" charset="0"/>
              </a:rPr>
              <a:t>Once you have finished uploading evidence or creating forms in SEP you </a:t>
            </a:r>
            <a:r>
              <a:rPr lang="en-US" sz="3200" b="1" u="sng" dirty="0">
                <a:solidFill>
                  <a:srgbClr val="FF0000"/>
                </a:solidFill>
                <a:latin typeface="Arial" panose="020B0604020202020204" pitchFamily="34" charset="0"/>
                <a:cs typeface="Arial" panose="020B0604020202020204" pitchFamily="34" charset="0"/>
              </a:rPr>
              <a:t>MUST</a:t>
            </a:r>
            <a:r>
              <a:rPr lang="en-US" sz="3200" dirty="0">
                <a:latin typeface="Arial" panose="020B0604020202020204" pitchFamily="34" charset="0"/>
                <a:cs typeface="Arial" panose="020B0604020202020204" pitchFamily="34" charset="0"/>
              </a:rPr>
              <a:t> enter a communication in VetraSpec with a brief description of what was submitted.</a:t>
            </a:r>
          </a:p>
          <a:p>
            <a:pPr>
              <a:defRPr/>
            </a:pPr>
            <a:endParaRPr lang="en-US" sz="3200" dirty="0">
              <a:latin typeface="Arial" panose="020B0604020202020204" pitchFamily="34" charset="0"/>
              <a:cs typeface="Arial" panose="020B0604020202020204" pitchFamily="34" charset="0"/>
            </a:endParaRPr>
          </a:p>
          <a:p>
            <a:pPr>
              <a:defRPr/>
            </a:pPr>
            <a:r>
              <a:rPr lang="en-US" sz="3200" dirty="0">
                <a:latin typeface="Arial" panose="020B0604020202020204" pitchFamily="34" charset="0"/>
                <a:cs typeface="Arial" panose="020B0604020202020204" pitchFamily="34" charset="0"/>
              </a:rPr>
              <a:t>If any evidence was uploaded to SEP, you </a:t>
            </a:r>
            <a:r>
              <a:rPr lang="en-US" sz="3200" b="1" u="sng" dirty="0">
                <a:solidFill>
                  <a:srgbClr val="FF0000"/>
                </a:solidFill>
                <a:latin typeface="Arial" panose="020B0604020202020204" pitchFamily="34" charset="0"/>
                <a:cs typeface="Arial" panose="020B0604020202020204" pitchFamily="34" charset="0"/>
              </a:rPr>
              <a:t>SHOULD</a:t>
            </a:r>
            <a:r>
              <a:rPr lang="en-US" sz="3200" dirty="0">
                <a:latin typeface="Arial" panose="020B0604020202020204" pitchFamily="34" charset="0"/>
                <a:cs typeface="Arial" panose="020B0604020202020204" pitchFamily="34" charset="0"/>
              </a:rPr>
              <a:t> upload it to VetraSpec as well  </a:t>
            </a:r>
          </a:p>
        </p:txBody>
      </p:sp>
      <p:sp>
        <p:nvSpPr>
          <p:cNvPr id="8" name="Title 1"/>
          <p:cNvSpPr>
            <a:spLocks noGrp="1"/>
          </p:cNvSpPr>
          <p:nvPr>
            <p:ph type="title"/>
          </p:nvPr>
        </p:nvSpPr>
        <p:spPr>
          <a:xfrm>
            <a:off x="0" y="0"/>
            <a:ext cx="10210800" cy="1314995"/>
          </a:xfrm>
        </p:spPr>
        <p:txBody>
          <a:bodyPr>
            <a:normAutofit/>
          </a:bodyPr>
          <a:lstStyle/>
          <a:p>
            <a:r>
              <a:rPr lang="en-US" altLang="en-US" b="1" dirty="0" smtClean="0">
                <a:latin typeface="Arial" panose="020B0604020202020204" pitchFamily="34" charset="0"/>
                <a:cs typeface="Arial" panose="020B0604020202020204" pitchFamily="34" charset="0"/>
              </a:rPr>
              <a:t>SEP: Completing Forms </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and Uploading Documents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2672943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1353800" cy="1713296"/>
          </a:xfrm>
        </p:spPr>
        <p:txBody>
          <a:bodyPr/>
          <a:lstStyle/>
          <a:p>
            <a:r>
              <a:rPr lang="en-US" b="1" dirty="0" smtClean="0">
                <a:latin typeface="Arial" panose="020B0604020202020204" pitchFamily="34" charset="0"/>
                <a:cs typeface="Arial" panose="020B0604020202020204" pitchFamily="34" charset="0"/>
              </a:rPr>
              <a:t>Direct Submit	</a:t>
            </a:r>
            <a:endParaRPr lang="en-US" b="1"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25642" y="1713297"/>
            <a:ext cx="10963175" cy="3674698"/>
          </a:xfrm>
        </p:spPr>
        <p:txBody>
          <a:bodyPr/>
          <a:lstStyle/>
          <a:p>
            <a:r>
              <a:rPr lang="en-US" sz="3200" dirty="0" smtClean="0">
                <a:latin typeface="Arial" panose="020B0604020202020204" pitchFamily="34" charset="0"/>
                <a:cs typeface="Arial" panose="020B0604020202020204" pitchFamily="34" charset="0"/>
              </a:rPr>
              <a:t>Direct Submit is a new tool that was recently added to VetraSpec</a:t>
            </a:r>
          </a:p>
          <a:p>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Allows accredited reps the ability to submit all claims and evidence directly from VetraSpec</a:t>
            </a:r>
          </a:p>
          <a:p>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Works </a:t>
            </a:r>
            <a:r>
              <a:rPr lang="en-US" sz="3200" dirty="0">
                <a:latin typeface="Arial" panose="020B0604020202020204" pitchFamily="34" charset="0"/>
                <a:cs typeface="Arial" panose="020B0604020202020204" pitchFamily="34" charset="0"/>
              </a:rPr>
              <a:t>similarly to the Centralized Mail Portal</a:t>
            </a:r>
          </a:p>
          <a:p>
            <a:pPr marL="0" indent="0">
              <a:buNone/>
            </a:pPr>
            <a:endParaRPr lang="en-US"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22</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370855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5267" y="1424649"/>
            <a:ext cx="10953549" cy="4069671"/>
          </a:xfrm>
        </p:spPr>
        <p:txBody>
          <a:bodyPr/>
          <a:lstStyle/>
          <a:p>
            <a:r>
              <a:rPr lang="en-US" dirty="0" smtClean="0">
                <a:latin typeface="Arial" panose="020B0604020202020204" pitchFamily="34" charset="0"/>
                <a:cs typeface="Arial" panose="020B0604020202020204" pitchFamily="34" charset="0"/>
              </a:rPr>
              <a:t>In order to gain access to Direct Submit, you must successfully complete the Direct Submit Instructions in the VFW Online Learning Portal (OLP)</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Attending this session </a:t>
            </a:r>
            <a:r>
              <a:rPr lang="en-US" b="1" u="sng" dirty="0" smtClean="0">
                <a:latin typeface="Arial" panose="020B0604020202020204" pitchFamily="34" charset="0"/>
                <a:cs typeface="Arial" panose="020B0604020202020204" pitchFamily="34" charset="0"/>
              </a:rPr>
              <a:t>does not</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exclude you from the Online Learning Portal Class</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Only accredited representatives can use Direct Submit</a:t>
            </a:r>
            <a:endParaRPr lang="en-US" dirty="0">
              <a:latin typeface="Arial" panose="020B0604020202020204" pitchFamily="34" charset="0"/>
              <a:cs typeface="Arial" panose="020B0604020202020204" pitchFamily="34" charset="0"/>
            </a:endParaRPr>
          </a:p>
          <a:p>
            <a:pPr marL="0" indent="0">
              <a:buNone/>
            </a:pPr>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23</a:t>
            </a:fld>
            <a:endParaRPr lang="en-US" dirty="0"/>
          </a:p>
        </p:txBody>
      </p:sp>
      <p:sp>
        <p:nvSpPr>
          <p:cNvPr id="6" name="Title 3"/>
          <p:cNvSpPr>
            <a:spLocks noGrp="1"/>
          </p:cNvSpPr>
          <p:nvPr>
            <p:ph type="title"/>
          </p:nvPr>
        </p:nvSpPr>
        <p:spPr>
          <a:xfrm>
            <a:off x="0" y="1"/>
            <a:ext cx="11353800" cy="1713296"/>
          </a:xfrm>
        </p:spPr>
        <p:txBody>
          <a:bodyPr/>
          <a:lstStyle/>
          <a:p>
            <a:r>
              <a:rPr lang="en-US" b="1" dirty="0" smtClean="0">
                <a:latin typeface="Arial" panose="020B0604020202020204" pitchFamily="34" charset="0"/>
                <a:cs typeface="Arial" panose="020B0604020202020204" pitchFamily="34" charset="0"/>
              </a:rPr>
              <a:t>Direct Submit	</a:t>
            </a:r>
            <a:endParaRPr lang="en-US"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3647689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36884"/>
            <a:ext cx="7563805" cy="1023742"/>
          </a:xfrm>
        </p:spPr>
        <p:txBody>
          <a:bodyPr>
            <a:normAutofit fontScale="90000"/>
          </a:bodyPr>
          <a:lstStyle/>
          <a:p>
            <a:r>
              <a:rPr lang="en-US" b="1" dirty="0" smtClean="0">
                <a:latin typeface="Arial" panose="020B0604020202020204" pitchFamily="34" charset="0"/>
                <a:cs typeface="Arial" panose="020B0604020202020204" pitchFamily="34" charset="0"/>
              </a:rPr>
              <a:t>Direct Submit	- Key Features			</a:t>
            </a:r>
            <a:endParaRPr lang="en-US" b="1"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54519" y="2045815"/>
            <a:ext cx="11040176" cy="4069671"/>
          </a:xfrm>
        </p:spPr>
        <p:txBody>
          <a:bodyPr>
            <a:normAutofit fontScale="92500"/>
          </a:bodyPr>
          <a:lstStyle/>
          <a:p>
            <a:pPr>
              <a:tabLst>
                <a:tab pos="89297" algn="l"/>
              </a:tabLst>
            </a:pPr>
            <a:r>
              <a:rPr lang="en-US" sz="2800" dirty="0">
                <a:latin typeface="Arial" panose="020B0604020202020204" pitchFamily="34" charset="0"/>
                <a:cs typeface="Arial" panose="020B0604020202020204" pitchFamily="34" charset="0"/>
              </a:rPr>
              <a:t>A VA issued PIV card and/or remote access to VA systems is </a:t>
            </a:r>
            <a:r>
              <a:rPr lang="en-US" sz="2800" b="1" dirty="0">
                <a:latin typeface="Arial" panose="020B0604020202020204" pitchFamily="34" charset="0"/>
                <a:cs typeface="Arial" panose="020B0604020202020204" pitchFamily="34" charset="0"/>
              </a:rPr>
              <a:t>NOT</a:t>
            </a:r>
            <a:r>
              <a:rPr lang="en-US" sz="2800" dirty="0">
                <a:latin typeface="Arial" panose="020B0604020202020204" pitchFamily="34" charset="0"/>
                <a:cs typeface="Arial" panose="020B0604020202020204" pitchFamily="34" charset="0"/>
              </a:rPr>
              <a:t> required to use this tool</a:t>
            </a:r>
          </a:p>
          <a:p>
            <a:pPr>
              <a:tabLst>
                <a:tab pos="89297" algn="l"/>
              </a:tabLst>
            </a:pPr>
            <a:endParaRPr lang="en-US" sz="1000" dirty="0">
              <a:latin typeface="Arial" panose="020B0604020202020204" pitchFamily="34" charset="0"/>
              <a:cs typeface="Arial" panose="020B0604020202020204" pitchFamily="34" charset="0"/>
            </a:endParaRPr>
          </a:p>
          <a:p>
            <a:pPr>
              <a:tabLst>
                <a:tab pos="89297" algn="l"/>
              </a:tabLst>
            </a:pPr>
            <a:r>
              <a:rPr lang="en-US" sz="2800" dirty="0">
                <a:latin typeface="Arial" panose="020B0604020202020204" pitchFamily="34" charset="0"/>
                <a:cs typeface="Arial" panose="020B0604020202020204" pitchFamily="34" charset="0"/>
              </a:rPr>
              <a:t>Any documents or forms that are created in or stored in VetraSpec can be submitted using Direct Submit</a:t>
            </a:r>
          </a:p>
          <a:p>
            <a:pPr>
              <a:tabLst>
                <a:tab pos="89297" algn="l"/>
              </a:tabLst>
            </a:pPr>
            <a:endParaRPr lang="en-US" sz="1000" dirty="0">
              <a:latin typeface="Arial" panose="020B0604020202020204" pitchFamily="34" charset="0"/>
              <a:cs typeface="Arial" panose="020B0604020202020204" pitchFamily="34" charset="0"/>
            </a:endParaRPr>
          </a:p>
          <a:p>
            <a:pPr>
              <a:tabLst>
                <a:tab pos="89297" algn="l"/>
              </a:tabLst>
            </a:pPr>
            <a:r>
              <a:rPr lang="en-US" sz="2800" dirty="0">
                <a:latin typeface="Arial" panose="020B0604020202020204" pitchFamily="34" charset="0"/>
                <a:cs typeface="Arial" panose="020B0604020202020204" pitchFamily="34" charset="0"/>
              </a:rPr>
              <a:t>Once successfully submitted, VetraSpec automatically logs the proof of submission in the veteran’s record</a:t>
            </a:r>
          </a:p>
          <a:p>
            <a:pPr marL="0" indent="0">
              <a:buNone/>
              <a:tabLst>
                <a:tab pos="89297" algn="l"/>
              </a:tabLst>
            </a:pPr>
            <a:endParaRPr lang="en-US" sz="2800" dirty="0">
              <a:latin typeface="Arial" panose="020B0604020202020204" pitchFamily="34" charset="0"/>
              <a:cs typeface="Arial" panose="020B0604020202020204" pitchFamily="34" charset="0"/>
            </a:endParaRPr>
          </a:p>
          <a:p>
            <a:pPr marL="0" indent="0" algn="ctr">
              <a:buNone/>
            </a:pPr>
            <a:r>
              <a:rPr lang="en-US" sz="2400" b="1" dirty="0">
                <a:solidFill>
                  <a:srgbClr val="FF0000"/>
                </a:solidFill>
                <a:latin typeface="Arial" panose="020B0604020202020204" pitchFamily="34" charset="0"/>
                <a:cs typeface="Arial" panose="020B0604020202020204" pitchFamily="34" charset="0"/>
              </a:rPr>
              <a:t>If it is stored or created in VetraSpec, you can submit it using Direct Submit</a:t>
            </a:r>
          </a:p>
          <a:p>
            <a:pPr marL="0" indent="0">
              <a:buNone/>
            </a:pPr>
            <a:endParaRPr lang="en-US" sz="2800" dirty="0"/>
          </a:p>
          <a:p>
            <a:pPr marL="0" indent="0">
              <a:buNone/>
            </a:pPr>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24</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4152082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5642" y="1509711"/>
            <a:ext cx="10953550" cy="4846639"/>
          </a:xfrm>
        </p:spPr>
        <p:txBody>
          <a:bodyPr>
            <a:normAutofit/>
          </a:bodyPr>
          <a:lstStyle/>
          <a:p>
            <a:pPr lvl="0"/>
            <a:r>
              <a:rPr lang="en-US" sz="2800" dirty="0">
                <a:latin typeface="Arial" panose="020B0604020202020204" pitchFamily="34" charset="0"/>
                <a:cs typeface="Arial" panose="020B0604020202020204" pitchFamily="34" charset="0"/>
              </a:rPr>
              <a:t>Forms created and digitally signed in VetraSpec can be sent with no additional steps </a:t>
            </a:r>
          </a:p>
          <a:p>
            <a:pPr lvl="0"/>
            <a:r>
              <a:rPr lang="en-US" sz="2800" b="1" dirty="0">
                <a:latin typeface="Arial" panose="020B0604020202020204" pitchFamily="34" charset="0"/>
                <a:cs typeface="Arial" panose="020B0604020202020204" pitchFamily="34" charset="0"/>
              </a:rPr>
              <a:t>If the form is not </a:t>
            </a:r>
            <a:r>
              <a:rPr lang="en-US" sz="2800" b="1" dirty="0" smtClean="0">
                <a:latin typeface="Arial" panose="020B0604020202020204" pitchFamily="34" charset="0"/>
                <a:cs typeface="Arial" panose="020B0604020202020204" pitchFamily="34" charset="0"/>
              </a:rPr>
              <a:t>signed</a:t>
            </a:r>
            <a:r>
              <a:rPr lang="en-US" sz="2800" b="1" dirty="0">
                <a:latin typeface="Arial" panose="020B0604020202020204" pitchFamily="34" charset="0"/>
                <a:cs typeface="Arial" panose="020B0604020202020204" pitchFamily="34" charset="0"/>
              </a:rPr>
              <a:t>, the entire form must be printed, signed, and uploaded to the documents section</a:t>
            </a:r>
          </a:p>
          <a:p>
            <a:pPr lvl="0"/>
            <a:r>
              <a:rPr lang="en-US" sz="2800" dirty="0">
                <a:latin typeface="Arial" panose="020B0604020202020204" pitchFamily="34" charset="0"/>
                <a:cs typeface="Arial" panose="020B0604020202020204" pitchFamily="34" charset="0"/>
              </a:rPr>
              <a:t>Only documents in PDF format are accepted</a:t>
            </a:r>
          </a:p>
          <a:p>
            <a:pPr lvl="0"/>
            <a:r>
              <a:rPr lang="en-US" sz="2800" dirty="0">
                <a:latin typeface="Arial" panose="020B0604020202020204" pitchFamily="34" charset="0"/>
                <a:cs typeface="Arial" panose="020B0604020202020204" pitchFamily="34" charset="0"/>
              </a:rPr>
              <a:t>All uploaded documents must be named properly when saved to your computer. Spaces and special characters are not allowed in the filename. </a:t>
            </a:r>
          </a:p>
          <a:p>
            <a:pPr lvl="0"/>
            <a:r>
              <a:rPr lang="en-US" sz="2800" dirty="0">
                <a:latin typeface="Arial" panose="020B0604020202020204" pitchFamily="34" charset="0"/>
                <a:cs typeface="Arial" panose="020B0604020202020204" pitchFamily="34" charset="0"/>
              </a:rPr>
              <a:t>PDF’s cannot be password </a:t>
            </a:r>
            <a:r>
              <a:rPr lang="en-US" sz="2800" dirty="0" smtClean="0">
                <a:latin typeface="Arial" panose="020B0604020202020204" pitchFamily="34" charset="0"/>
                <a:cs typeface="Arial" panose="020B0604020202020204" pitchFamily="34" charset="0"/>
              </a:rPr>
              <a:t>protected</a:t>
            </a:r>
            <a:r>
              <a:rPr lang="en-US" dirty="0" smtClean="0">
                <a:latin typeface="Arial" panose="020B0604020202020204" pitchFamily="34" charset="0"/>
                <a:cs typeface="Arial" panose="020B0604020202020204" pitchFamily="34" charset="0"/>
              </a:rPr>
              <a:t>, this often happens when medical records are stored on a CD (DoD)</a:t>
            </a:r>
            <a:endParaRPr lang="en-US" sz="2800" dirty="0">
              <a:latin typeface="Arial" panose="020B0604020202020204" pitchFamily="34" charset="0"/>
              <a:cs typeface="Arial" panose="020B0604020202020204" pitchFamily="34" charset="0"/>
            </a:endParaRPr>
          </a:p>
          <a:p>
            <a:pPr marL="0" indent="0">
              <a:buNone/>
              <a:tabLst>
                <a:tab pos="89297" algn="l"/>
              </a:tabLst>
            </a:pPr>
            <a:endParaRPr lang="en-US" sz="2800" dirty="0"/>
          </a:p>
          <a:p>
            <a:pPr marL="0" indent="0">
              <a:buNone/>
            </a:pPr>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25</a:t>
            </a:fld>
            <a:endParaRPr lang="en-US" dirty="0"/>
          </a:p>
        </p:txBody>
      </p:sp>
      <p:sp>
        <p:nvSpPr>
          <p:cNvPr id="6" name="Title 3"/>
          <p:cNvSpPr>
            <a:spLocks noGrp="1"/>
          </p:cNvSpPr>
          <p:nvPr>
            <p:ph type="title"/>
          </p:nvPr>
        </p:nvSpPr>
        <p:spPr>
          <a:xfrm>
            <a:off x="0" y="336884"/>
            <a:ext cx="7563805" cy="1023742"/>
          </a:xfrm>
        </p:spPr>
        <p:txBody>
          <a:bodyPr>
            <a:normAutofit fontScale="90000"/>
          </a:bodyPr>
          <a:lstStyle/>
          <a:p>
            <a:r>
              <a:rPr lang="en-US" b="1" dirty="0" smtClean="0">
                <a:latin typeface="Arial" panose="020B0604020202020204" pitchFamily="34" charset="0"/>
                <a:cs typeface="Arial" panose="020B0604020202020204" pitchFamily="34" charset="0"/>
              </a:rPr>
              <a:t>Direct Submit	- Key Features			</a:t>
            </a:r>
            <a:endParaRPr lang="en-US"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1902569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4005"/>
            <a:ext cx="11353800" cy="1536684"/>
          </a:xfrm>
        </p:spPr>
        <p:txBody>
          <a:bodyPr/>
          <a:lstStyle/>
          <a:p>
            <a:r>
              <a:rPr lang="en-US" b="1" dirty="0" smtClean="0">
                <a:latin typeface="Arial" panose="020B0604020202020204" pitchFamily="34" charset="0"/>
                <a:cs typeface="Arial" panose="020B0604020202020204" pitchFamily="34" charset="0"/>
              </a:rPr>
              <a:t>How to use Direct Submit			</a:t>
            </a:r>
            <a:endParaRPr lang="en-US" b="1"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44893" y="1722476"/>
            <a:ext cx="10943923" cy="1838871"/>
          </a:xfrm>
        </p:spPr>
        <p:txBody>
          <a:bodyPr>
            <a:normAutofit/>
          </a:bodyPr>
          <a:lstStyle/>
          <a:p>
            <a:pPr marL="0" indent="0" algn="ctr">
              <a:buNone/>
              <a:tabLst>
                <a:tab pos="89297" algn="l"/>
              </a:tabLst>
            </a:pPr>
            <a:r>
              <a:rPr lang="en-US" sz="3200" dirty="0">
                <a:latin typeface="Arial" panose="020B0604020202020204" pitchFamily="34" charset="0"/>
                <a:cs typeface="Arial" panose="020B0604020202020204" pitchFamily="34" charset="0"/>
              </a:rPr>
              <a:t>Once Direct submit is enabled on your VetraSpec Account, and you have a submission ready, click the Direct Submit Button to begin submitting a claim or evidence</a:t>
            </a:r>
          </a:p>
          <a:p>
            <a:pPr marL="0" indent="0">
              <a:buNone/>
            </a:pPr>
            <a:endParaRPr lang="en-US" sz="2800" dirty="0"/>
          </a:p>
          <a:p>
            <a:pPr marL="0" indent="0">
              <a:buNone/>
            </a:pPr>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26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247" y="3765440"/>
            <a:ext cx="4206954" cy="178132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1740834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7516" y="1607419"/>
            <a:ext cx="11001676" cy="975445"/>
          </a:xfrm>
        </p:spPr>
        <p:txBody>
          <a:bodyPr/>
          <a:lstStyle/>
          <a:p>
            <a:pPr marL="0" indent="0" algn="ctr">
              <a:buNone/>
              <a:tabLst>
                <a:tab pos="89297" algn="l"/>
              </a:tabLst>
            </a:pPr>
            <a:r>
              <a:rPr lang="en-US" sz="2800" dirty="0">
                <a:latin typeface="Arial" panose="020B0604020202020204" pitchFamily="34" charset="0"/>
                <a:cs typeface="Arial" panose="020B0604020202020204" pitchFamily="34" charset="0"/>
              </a:rPr>
              <a:t>Select the forms and/or documents you want to attach and then click Direct Submit</a:t>
            </a:r>
          </a:p>
          <a:p>
            <a:pPr marL="0" indent="0">
              <a:buNone/>
            </a:pPr>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27</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543" t="7121" r="1400" b="10527"/>
          <a:stretch/>
        </p:blipFill>
        <p:spPr>
          <a:xfrm>
            <a:off x="1524000" y="2881423"/>
            <a:ext cx="9145598" cy="2923954"/>
          </a:xfrm>
          <a:prstGeom prst="rect">
            <a:avLst/>
          </a:prstGeom>
        </p:spPr>
      </p:pic>
      <p:sp>
        <p:nvSpPr>
          <p:cNvPr id="7" name="Title 3"/>
          <p:cNvSpPr>
            <a:spLocks noGrp="1"/>
          </p:cNvSpPr>
          <p:nvPr>
            <p:ph type="title"/>
          </p:nvPr>
        </p:nvSpPr>
        <p:spPr>
          <a:xfrm>
            <a:off x="0" y="154005"/>
            <a:ext cx="11353800" cy="1536684"/>
          </a:xfrm>
        </p:spPr>
        <p:txBody>
          <a:bodyPr/>
          <a:lstStyle/>
          <a:p>
            <a:r>
              <a:rPr lang="en-US" b="1" dirty="0" smtClean="0">
                <a:latin typeface="Arial" panose="020B0604020202020204" pitchFamily="34" charset="0"/>
                <a:cs typeface="Arial" panose="020B0604020202020204" pitchFamily="34" charset="0"/>
              </a:rPr>
              <a:t>How to use Direct Submit			</a:t>
            </a:r>
            <a:endParaRPr lang="en-US"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3834705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372560"/>
            <a:ext cx="8240233" cy="4804957"/>
          </a:xfrm>
        </p:spPr>
        <p:txBody>
          <a:bodyPr/>
          <a:lstStyle/>
          <a:p>
            <a:pPr marL="0" indent="0" algn="ctr">
              <a:buNone/>
              <a:tabLst>
                <a:tab pos="89297" algn="l"/>
              </a:tabLst>
            </a:pPr>
            <a:r>
              <a:rPr lang="en-US" sz="2800" dirty="0">
                <a:latin typeface="Arial" panose="020B0604020202020204" pitchFamily="34" charset="0"/>
                <a:cs typeface="Arial" panose="020B0604020202020204" pitchFamily="34" charset="0"/>
              </a:rPr>
              <a:t>Confirm that your submission is correct and click the Confirm and Direct Submit button once.</a:t>
            </a:r>
          </a:p>
          <a:p>
            <a:pPr marL="0" indent="0" algn="ctr">
              <a:buNone/>
              <a:tabLst>
                <a:tab pos="89297" algn="l"/>
              </a:tabLst>
            </a:pPr>
            <a:endParaRPr lang="en-US" sz="2800" dirty="0"/>
          </a:p>
          <a:p>
            <a:pPr marL="0" indent="0" algn="ctr">
              <a:buNone/>
              <a:tabLst>
                <a:tab pos="89297" algn="l"/>
              </a:tabLst>
            </a:pPr>
            <a:endParaRPr lang="en-US" sz="2800" dirty="0"/>
          </a:p>
          <a:p>
            <a:pPr marL="0" indent="0" algn="ctr">
              <a:buNone/>
              <a:tabLst>
                <a:tab pos="89297" algn="l"/>
              </a:tabLst>
            </a:pPr>
            <a:endParaRPr lang="en-US" sz="2800" dirty="0"/>
          </a:p>
          <a:p>
            <a:pPr marL="0" indent="0" algn="ctr">
              <a:buNone/>
              <a:tabLst>
                <a:tab pos="89297" algn="l"/>
              </a:tabLst>
            </a:pPr>
            <a:endParaRPr lang="en-US" sz="2800" dirty="0"/>
          </a:p>
          <a:p>
            <a:pPr marL="0" indent="0" algn="ctr">
              <a:buNone/>
              <a:tabLst>
                <a:tab pos="89297" algn="l"/>
              </a:tabLst>
            </a:pPr>
            <a:endParaRPr lang="en-US" sz="2800" dirty="0"/>
          </a:p>
          <a:p>
            <a:pPr marL="0" indent="0" algn="ctr">
              <a:buNone/>
              <a:tabLst>
                <a:tab pos="89297" algn="l"/>
              </a:tabLst>
            </a:pPr>
            <a:r>
              <a:rPr lang="en-US" sz="2800" dirty="0">
                <a:latin typeface="Arial" panose="020B0604020202020204" pitchFamily="34" charset="0"/>
                <a:cs typeface="Arial" panose="020B0604020202020204" pitchFamily="34" charset="0"/>
              </a:rPr>
              <a:t>Once the submission process begins you will be shown a success page.</a:t>
            </a:r>
          </a:p>
          <a:p>
            <a:pPr marL="0" indent="0">
              <a:buNone/>
            </a:pPr>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28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24" y="2489727"/>
            <a:ext cx="10765476" cy="2284403"/>
          </a:xfrm>
          <a:prstGeom prst="rect">
            <a:avLst/>
          </a:prstGeom>
        </p:spPr>
      </p:pic>
      <p:sp>
        <p:nvSpPr>
          <p:cNvPr id="7" name="Title 3"/>
          <p:cNvSpPr>
            <a:spLocks noGrp="1"/>
          </p:cNvSpPr>
          <p:nvPr>
            <p:ph type="title"/>
          </p:nvPr>
        </p:nvSpPr>
        <p:spPr>
          <a:xfrm>
            <a:off x="0" y="154005"/>
            <a:ext cx="11353800" cy="1536684"/>
          </a:xfrm>
        </p:spPr>
        <p:txBody>
          <a:bodyPr/>
          <a:lstStyle/>
          <a:p>
            <a:r>
              <a:rPr lang="en-US" b="1" dirty="0" smtClean="0">
                <a:latin typeface="Arial" panose="020B0604020202020204" pitchFamily="34" charset="0"/>
                <a:cs typeface="Arial" panose="020B0604020202020204" pitchFamily="34" charset="0"/>
              </a:rPr>
              <a:t>How to use Direct Submit			</a:t>
            </a:r>
            <a:endParaRPr lang="en-US"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952154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50257"/>
            <a:ext cx="7563805" cy="1228675"/>
          </a:xfrm>
        </p:spPr>
        <p:txBody>
          <a:bodyPr>
            <a:normAutofit fontScale="90000"/>
          </a:bodyPr>
          <a:lstStyle/>
          <a:p>
            <a:r>
              <a:rPr lang="en-US" sz="4200" b="1" dirty="0" smtClean="0">
                <a:latin typeface="Arial" panose="020B0604020202020204" pitchFamily="34" charset="0"/>
                <a:cs typeface="Arial" panose="020B0604020202020204" pitchFamily="34" charset="0"/>
              </a:rPr>
              <a:t>Direct Submit: Checking Status</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587141" y="1372560"/>
            <a:ext cx="11001675" cy="4804957"/>
          </a:xfrm>
        </p:spPr>
        <p:txBody>
          <a:bodyPr/>
          <a:lstStyle/>
          <a:p>
            <a:pPr marL="0" indent="0" algn="ctr">
              <a:buNone/>
              <a:tabLst>
                <a:tab pos="89297" algn="l"/>
              </a:tabLst>
            </a:pPr>
            <a:r>
              <a:rPr lang="en-US" sz="2800" dirty="0">
                <a:latin typeface="Arial" panose="020B0604020202020204" pitchFamily="34" charset="0"/>
                <a:cs typeface="Arial" panose="020B0604020202020204" pitchFamily="34" charset="0"/>
              </a:rPr>
              <a:t>After submitting forms or documents with Direct Submit, you must check the status to ensure the submission was successful</a:t>
            </a:r>
          </a:p>
          <a:p>
            <a:pPr marL="0" indent="0" algn="ctr">
              <a:buNone/>
              <a:tabLst>
                <a:tab pos="89297" algn="l"/>
              </a:tabLst>
            </a:pPr>
            <a:endParaRPr lang="en-US" sz="2800" dirty="0">
              <a:latin typeface="Arial" panose="020B0604020202020204" pitchFamily="34" charset="0"/>
              <a:cs typeface="Arial" panose="020B0604020202020204" pitchFamily="34" charset="0"/>
            </a:endParaRPr>
          </a:p>
          <a:p>
            <a:pPr marL="0" indent="0" algn="ctr">
              <a:buNone/>
              <a:tabLst>
                <a:tab pos="89297" algn="l"/>
              </a:tabLst>
            </a:pPr>
            <a:r>
              <a:rPr lang="en-US" sz="2800" dirty="0">
                <a:latin typeface="Arial" panose="020B0604020202020204" pitchFamily="34" charset="0"/>
                <a:cs typeface="Arial" panose="020B0604020202020204" pitchFamily="34" charset="0"/>
              </a:rPr>
              <a:t>There are 2 ways to do this: </a:t>
            </a:r>
          </a:p>
          <a:p>
            <a:pPr marL="0" indent="0" algn="ctr">
              <a:buNone/>
              <a:tabLst>
                <a:tab pos="89297" algn="l"/>
              </a:tabLst>
            </a:pPr>
            <a:endParaRPr lang="en-US" sz="2800" dirty="0">
              <a:latin typeface="Arial" panose="020B0604020202020204" pitchFamily="34" charset="0"/>
              <a:cs typeface="Arial" panose="020B0604020202020204" pitchFamily="34" charset="0"/>
            </a:endParaRPr>
          </a:p>
          <a:p>
            <a:pPr marL="0" indent="0" algn="ctr">
              <a:buNone/>
              <a:tabLst>
                <a:tab pos="89297" algn="l"/>
              </a:tabLst>
            </a:pPr>
            <a:r>
              <a:rPr lang="en-US" sz="2800" dirty="0">
                <a:latin typeface="Arial" panose="020B0604020202020204" pitchFamily="34" charset="0"/>
                <a:cs typeface="Arial" panose="020B0604020202020204" pitchFamily="34" charset="0"/>
              </a:rPr>
              <a:t>Select the Direct Submit button in the veteran’s </a:t>
            </a:r>
            <a:r>
              <a:rPr lang="en-US" sz="2800" dirty="0" smtClean="0">
                <a:latin typeface="Arial" panose="020B0604020202020204" pitchFamily="34" charset="0"/>
                <a:cs typeface="Arial" panose="020B0604020202020204" pitchFamily="34" charset="0"/>
              </a:rPr>
              <a:t>record</a:t>
            </a:r>
          </a:p>
          <a:p>
            <a:pPr marL="0" indent="0" algn="ctr">
              <a:buNone/>
              <a:tabLst>
                <a:tab pos="89297" algn="l"/>
              </a:tabLst>
            </a:pPr>
            <a:r>
              <a:rPr lang="en-US" sz="2800" dirty="0" smtClean="0">
                <a:latin typeface="Arial" panose="020B0604020202020204" pitchFamily="34" charset="0"/>
                <a:cs typeface="Arial" panose="020B0604020202020204" pitchFamily="34" charset="0"/>
              </a:rPr>
              <a:t>or</a:t>
            </a:r>
            <a:endParaRPr lang="en-US" sz="2800" dirty="0">
              <a:latin typeface="Arial" panose="020B0604020202020204" pitchFamily="34" charset="0"/>
              <a:cs typeface="Arial" panose="020B0604020202020204" pitchFamily="34" charset="0"/>
            </a:endParaRPr>
          </a:p>
          <a:p>
            <a:pPr marL="0" indent="0" algn="ctr">
              <a:buNone/>
              <a:tabLst>
                <a:tab pos="89297" algn="l"/>
              </a:tabLst>
            </a:pPr>
            <a:r>
              <a:rPr lang="en-US" sz="2800" dirty="0">
                <a:latin typeface="Arial" panose="020B0604020202020204" pitchFamily="34" charset="0"/>
                <a:cs typeface="Arial" panose="020B0604020202020204" pitchFamily="34" charset="0"/>
              </a:rPr>
              <a:t>Select Direct Submit Status on the Home Screen</a:t>
            </a:r>
          </a:p>
          <a:p>
            <a:pPr marL="0" indent="0" algn="ctr">
              <a:buNone/>
              <a:tabLst>
                <a:tab pos="89297" algn="l"/>
              </a:tabLst>
            </a:pPr>
            <a:endParaRPr lang="en-US" sz="2800" dirty="0"/>
          </a:p>
          <a:p>
            <a:pPr marL="0" indent="0" algn="ctr">
              <a:buNone/>
              <a:tabLst>
                <a:tab pos="89297" algn="l"/>
              </a:tabLst>
            </a:pPr>
            <a:endParaRPr lang="en-US" sz="2800" dirty="0"/>
          </a:p>
          <a:p>
            <a:pPr marL="0" indent="0">
              <a:buNone/>
            </a:pPr>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29</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1558064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077" y="1210672"/>
            <a:ext cx="10954488" cy="5328240"/>
          </a:xfrm>
        </p:spPr>
        <p:txBody>
          <a:bodyPr>
            <a:normAutofit/>
          </a:bodyPr>
          <a:lstStyle/>
          <a:p>
            <a:r>
              <a:rPr lang="en-US" dirty="0" smtClean="0">
                <a:latin typeface="Arial" panose="020B0604020202020204" pitchFamily="34" charset="0"/>
                <a:cs typeface="Arial" panose="020B0604020202020204" pitchFamily="34" charset="0"/>
              </a:rPr>
              <a:t>Before we get started, let’s perform a functions check to ensure everyone can participate and follow along.</a:t>
            </a:r>
          </a:p>
          <a:p>
            <a:r>
              <a:rPr lang="en-US" dirty="0">
                <a:latin typeface="Arial" panose="020B0604020202020204" pitchFamily="34" charset="0"/>
                <a:cs typeface="Arial" panose="020B0604020202020204" pitchFamily="34" charset="0"/>
              </a:rPr>
              <a:t>E</a:t>
            </a:r>
            <a:r>
              <a:rPr lang="en-US" dirty="0" smtClean="0">
                <a:latin typeface="Arial" panose="020B0604020202020204" pitchFamily="34" charset="0"/>
                <a:cs typeface="Arial" panose="020B0604020202020204" pitchFamily="34" charset="0"/>
              </a:rPr>
              <a:t>nsure </a:t>
            </a:r>
            <a:r>
              <a:rPr lang="en-US" dirty="0">
                <a:latin typeface="Arial" panose="020B0604020202020204" pitchFamily="34" charset="0"/>
                <a:cs typeface="Arial" panose="020B0604020202020204" pitchFamily="34" charset="0"/>
              </a:rPr>
              <a:t>that you’re in a quiet space in your home or </a:t>
            </a:r>
            <a:r>
              <a:rPr lang="en-US" dirty="0" smtClean="0">
                <a:latin typeface="Arial" panose="020B0604020202020204" pitchFamily="34" charset="0"/>
                <a:cs typeface="Arial" panose="020B0604020202020204" pitchFamily="34" charset="0"/>
              </a:rPr>
              <a:t>office</a:t>
            </a:r>
          </a:p>
          <a:p>
            <a:r>
              <a:rPr lang="en-US" dirty="0" smtClean="0">
                <a:latin typeface="Arial" panose="020B0604020202020204" pitchFamily="34" charset="0"/>
                <a:cs typeface="Arial" panose="020B0604020202020204" pitchFamily="34" charset="0"/>
              </a:rPr>
              <a:t>Make sure that your computer is charged and/or plugged in.</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Next, please keep your microphone on </a:t>
            </a:r>
            <a:r>
              <a:rPr lang="en-US" b="1" dirty="0" smtClean="0">
                <a:latin typeface="Arial" panose="020B0604020202020204" pitchFamily="34" charset="0"/>
                <a:cs typeface="Arial" panose="020B0604020202020204" pitchFamily="34" charset="0"/>
              </a:rPr>
              <a:t>MUTE</a:t>
            </a:r>
            <a:r>
              <a:rPr lang="en-US" dirty="0" smtClean="0">
                <a:latin typeface="Arial" panose="020B0604020202020204" pitchFamily="34" charset="0"/>
                <a:cs typeface="Arial" panose="020B0604020202020204" pitchFamily="34" charset="0"/>
              </a:rPr>
              <a:t> unless you are speaking. To mute or unmute your microphone, click on the microphone icon in the lower, left corner of the screen. </a:t>
            </a:r>
          </a:p>
          <a:p>
            <a:endParaRPr lang="en-US" sz="12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You can start or stop your camera video at any time by clicking on the video icon in the lower, left corner of the screen. Click on the icon to start or stop.</a:t>
            </a: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a:t>
            </a:fld>
            <a:endParaRPr lang="en-US" altLang="en-US"/>
          </a:p>
        </p:txBody>
      </p:sp>
      <p:sp>
        <p:nvSpPr>
          <p:cNvPr id="5" name="TextBox 4"/>
          <p:cNvSpPr txBox="1"/>
          <p:nvPr/>
        </p:nvSpPr>
        <p:spPr>
          <a:xfrm>
            <a:off x="267629" y="156117"/>
            <a:ext cx="8073483" cy="769441"/>
          </a:xfrm>
          <a:prstGeom prst="rect">
            <a:avLst/>
          </a:prstGeom>
          <a:noFill/>
        </p:spPr>
        <p:txBody>
          <a:bodyPr wrap="square" rtlCol="0">
            <a:spAutoFit/>
          </a:bodyPr>
          <a:lstStyle/>
          <a:p>
            <a:r>
              <a:rPr lang="en-US" sz="4400" b="1" dirty="0" smtClean="0">
                <a:latin typeface="Arial" panose="020B0604020202020204" pitchFamily="34" charset="0"/>
                <a:cs typeface="Arial" panose="020B0604020202020204" pitchFamily="34" charset="0"/>
              </a:rPr>
              <a:t>Functions Check</a:t>
            </a:r>
            <a:endParaRPr lang="en-US" sz="4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076" y="4415838"/>
            <a:ext cx="1068117" cy="62674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3421" y="6066993"/>
            <a:ext cx="1112771" cy="578713"/>
          </a:xfrm>
          <a:prstGeom prst="rect">
            <a:avLst/>
          </a:prstGeom>
        </p:spPr>
      </p:pic>
      <p:sp>
        <p:nvSpPr>
          <p:cNvPr id="2" name="Rectangle 1"/>
          <p:cNvSpPr/>
          <p:nvPr/>
        </p:nvSpPr>
        <p:spPr>
          <a:xfrm>
            <a:off x="4868075" y="4415838"/>
            <a:ext cx="1068117" cy="6139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23420" y="6054152"/>
            <a:ext cx="1112771" cy="5787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14322689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0" y="270779"/>
            <a:ext cx="7481455" cy="731509"/>
          </a:xfrm>
        </p:spPr>
        <p:txBody>
          <a:bodyPr>
            <a:noAutofit/>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Direct Submit: Checking Status in the Veteran’s Record</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548641" y="1667970"/>
            <a:ext cx="11001676" cy="4040373"/>
          </a:xfrm>
        </p:spPr>
        <p:txBody>
          <a:bodyPr>
            <a:normAutofit lnSpcReduction="10000"/>
          </a:bodyPr>
          <a:lstStyle/>
          <a:p>
            <a:pPr marL="0" indent="0">
              <a:buNone/>
              <a:tabLst>
                <a:tab pos="89297" algn="l"/>
              </a:tabLst>
            </a:pPr>
            <a:r>
              <a:rPr lang="en-US" sz="3200" dirty="0">
                <a:latin typeface="Arial" panose="020B0604020202020204" pitchFamily="34" charset="0"/>
                <a:cs typeface="Arial" panose="020B0604020202020204" pitchFamily="34" charset="0"/>
              </a:rPr>
              <a:t>To check the status in the veteran’s record:</a:t>
            </a:r>
          </a:p>
          <a:p>
            <a:pPr marL="0" indent="0">
              <a:buNone/>
              <a:tabLst>
                <a:tab pos="89297" algn="l"/>
              </a:tabLst>
            </a:pPr>
            <a:endParaRPr lang="en-US" sz="3200" dirty="0">
              <a:latin typeface="Arial" panose="020B0604020202020204" pitchFamily="34" charset="0"/>
              <a:cs typeface="Arial" panose="020B0604020202020204" pitchFamily="34" charset="0"/>
            </a:endParaRPr>
          </a:p>
          <a:p>
            <a:pPr marL="0" indent="0">
              <a:spcBef>
                <a:spcPts val="0"/>
              </a:spcBef>
              <a:buNone/>
              <a:tabLst>
                <a:tab pos="89297" algn="l"/>
              </a:tabLst>
            </a:pPr>
            <a:endParaRPr lang="en-US" sz="1050" dirty="0">
              <a:latin typeface="Arial" panose="020B0604020202020204" pitchFamily="34" charset="0"/>
              <a:cs typeface="Arial" panose="020B0604020202020204" pitchFamily="34" charset="0"/>
            </a:endParaRPr>
          </a:p>
          <a:p>
            <a:pPr marL="0" indent="0">
              <a:buNone/>
              <a:tabLst>
                <a:tab pos="89297" algn="l"/>
              </a:tabLst>
            </a:pPr>
            <a:r>
              <a:rPr lang="en-US" sz="3200" b="1" dirty="0">
                <a:latin typeface="Arial" panose="020B0604020202020204" pitchFamily="34" charset="0"/>
                <a:cs typeface="Arial" panose="020B0604020202020204" pitchFamily="34" charset="0"/>
              </a:rPr>
              <a:t>Direct Submit does not automatically refresh the status update.</a:t>
            </a:r>
            <a:r>
              <a:rPr lang="en-US" sz="3200" dirty="0">
                <a:latin typeface="Arial" panose="020B0604020202020204" pitchFamily="34" charset="0"/>
                <a:cs typeface="Arial" panose="020B0604020202020204" pitchFamily="34" charset="0"/>
              </a:rPr>
              <a:t> There is a Check Status link under Action that must be selected to view the most up-to-date status of the submission. </a:t>
            </a:r>
          </a:p>
          <a:p>
            <a:pPr marL="0" indent="0">
              <a:spcBef>
                <a:spcPts val="0"/>
              </a:spcBef>
              <a:buNone/>
              <a:tabLst>
                <a:tab pos="89297" algn="l"/>
              </a:tabLst>
            </a:pPr>
            <a:endParaRPr lang="en-US" sz="1000" dirty="0">
              <a:latin typeface="Arial" panose="020B0604020202020204" pitchFamily="34" charset="0"/>
              <a:cs typeface="Arial" panose="020B0604020202020204" pitchFamily="34" charset="0"/>
            </a:endParaRPr>
          </a:p>
          <a:p>
            <a:pPr marL="0" indent="0">
              <a:spcBef>
                <a:spcPts val="0"/>
              </a:spcBef>
              <a:buNone/>
              <a:tabLst>
                <a:tab pos="89297" algn="l"/>
              </a:tabLst>
            </a:pPr>
            <a:endParaRPr lang="en-US" sz="1000" dirty="0">
              <a:latin typeface="Arial" panose="020B0604020202020204" pitchFamily="34" charset="0"/>
              <a:cs typeface="Arial" panose="020B0604020202020204" pitchFamily="34" charset="0"/>
            </a:endParaRPr>
          </a:p>
          <a:p>
            <a:pPr marL="0" indent="0">
              <a:buNone/>
              <a:tabLst>
                <a:tab pos="89297" algn="l"/>
              </a:tabLst>
            </a:pPr>
            <a:r>
              <a:rPr lang="en-US" sz="3200" dirty="0">
                <a:latin typeface="Arial" panose="020B0604020202020204" pitchFamily="34" charset="0"/>
                <a:cs typeface="Arial" panose="020B0604020202020204" pitchFamily="34" charset="0"/>
              </a:rPr>
              <a:t>You may have to refresh your screen after clicking Check Status to see the most current status.</a:t>
            </a:r>
          </a:p>
          <a:p>
            <a:pPr marL="0" indent="0" algn="ctr">
              <a:buNone/>
              <a:tabLst>
                <a:tab pos="89297" algn="l"/>
              </a:tabLst>
            </a:pPr>
            <a:endParaRPr lang="en-US" sz="2800" dirty="0"/>
          </a:p>
          <a:p>
            <a:pPr marL="0" indent="0">
              <a:buNone/>
            </a:pPr>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30</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20360535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0568" y="1872290"/>
            <a:ext cx="8240233" cy="3518418"/>
          </a:xfrm>
        </p:spPr>
        <p:txBody>
          <a:bodyPr/>
          <a:lstStyle/>
          <a:p>
            <a:pPr marL="0" indent="0" algn="ctr">
              <a:buNone/>
              <a:tabLst>
                <a:tab pos="89297" algn="l"/>
              </a:tabLst>
            </a:pPr>
            <a:endParaRPr lang="en-US" sz="2800" dirty="0"/>
          </a:p>
          <a:p>
            <a:pPr marL="0" indent="0">
              <a:buNone/>
            </a:pPr>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31</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542" y="1456660"/>
            <a:ext cx="8562759" cy="4146698"/>
          </a:xfrm>
          <a:prstGeom prst="rect">
            <a:avLst/>
          </a:prstGeom>
        </p:spPr>
      </p:pic>
      <p:sp>
        <p:nvSpPr>
          <p:cNvPr id="5" name="Down Arrow 4"/>
          <p:cNvSpPr/>
          <p:nvPr/>
        </p:nvSpPr>
        <p:spPr>
          <a:xfrm rot="10800000">
            <a:off x="8872428" y="5190854"/>
            <a:ext cx="478465" cy="77735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0800000">
            <a:off x="2857945" y="5578998"/>
            <a:ext cx="478465" cy="77735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36382" y="6352143"/>
            <a:ext cx="2838893" cy="369332"/>
          </a:xfrm>
          <a:prstGeom prst="rect">
            <a:avLst/>
          </a:prstGeom>
          <a:noFill/>
        </p:spPr>
        <p:txBody>
          <a:bodyPr wrap="square" rtlCol="0">
            <a:spAutoFit/>
          </a:bodyPr>
          <a:lstStyle/>
          <a:p>
            <a:r>
              <a:rPr lang="en-US" dirty="0"/>
              <a:t>Displayed Status</a:t>
            </a:r>
          </a:p>
        </p:txBody>
      </p:sp>
      <p:sp>
        <p:nvSpPr>
          <p:cNvPr id="10" name="Title 3"/>
          <p:cNvSpPr>
            <a:spLocks noGrp="1"/>
          </p:cNvSpPr>
          <p:nvPr>
            <p:ph type="title"/>
          </p:nvPr>
        </p:nvSpPr>
        <p:spPr>
          <a:xfrm>
            <a:off x="0" y="265252"/>
            <a:ext cx="6918036" cy="731509"/>
          </a:xfrm>
        </p:spPr>
        <p:txBody>
          <a:bodyPr>
            <a:noAutofit/>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Direct Submit: Checking Status in the Veteran’s Record</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3178242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34472"/>
            <a:ext cx="7563805" cy="981732"/>
          </a:xfrm>
        </p:spPr>
        <p:txBody>
          <a:bodyPr>
            <a:noAutofit/>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Direct Submit: Checking Status From the Home Screen</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1970568" y="1872290"/>
            <a:ext cx="8240233" cy="3518418"/>
          </a:xfrm>
        </p:spPr>
        <p:txBody>
          <a:bodyPr/>
          <a:lstStyle/>
          <a:p>
            <a:pPr marL="0" indent="0" algn="ctr">
              <a:buNone/>
              <a:tabLst>
                <a:tab pos="89297" algn="l"/>
              </a:tabLst>
            </a:pPr>
            <a:endParaRPr lang="en-US" sz="2800" dirty="0"/>
          </a:p>
          <a:p>
            <a:pPr marL="0" indent="0">
              <a:buNone/>
            </a:pPr>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32</a:t>
            </a:fld>
            <a:endParaRPr lang="en-US" dirty="0"/>
          </a:p>
        </p:txBody>
      </p:sp>
      <p:pic>
        <p:nvPicPr>
          <p:cNvPr id="9" name="Picture 8"/>
          <p:cNvPicPr>
            <a:picLocks noChangeAspect="1"/>
          </p:cNvPicPr>
          <p:nvPr/>
        </p:nvPicPr>
        <p:blipFill>
          <a:blip r:embed="rId3"/>
          <a:stretch>
            <a:fillRect/>
          </a:stretch>
        </p:blipFill>
        <p:spPr>
          <a:xfrm>
            <a:off x="1662224" y="1332416"/>
            <a:ext cx="8908965" cy="3686152"/>
          </a:xfrm>
          <a:prstGeom prst="rect">
            <a:avLst/>
          </a:prstGeom>
        </p:spPr>
      </p:pic>
      <p:sp>
        <p:nvSpPr>
          <p:cNvPr id="10" name="Right Arrow 9"/>
          <p:cNvSpPr/>
          <p:nvPr/>
        </p:nvSpPr>
        <p:spPr>
          <a:xfrm rot="10800000">
            <a:off x="3607982" y="3934048"/>
            <a:ext cx="882503" cy="5847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39154" y="5390709"/>
            <a:ext cx="8471647" cy="954107"/>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To check the status from the Home Screen, select Direct Submit Status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3752968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6392" y="1425723"/>
            <a:ext cx="10953549" cy="3518418"/>
          </a:xfrm>
        </p:spPr>
        <p:txBody>
          <a:bodyPr/>
          <a:lstStyle/>
          <a:p>
            <a:pPr marL="0" indent="0">
              <a:buNone/>
              <a:tabLst>
                <a:tab pos="89297" algn="l"/>
              </a:tabLst>
            </a:pPr>
            <a:r>
              <a:rPr lang="en-US" sz="2800" dirty="0">
                <a:latin typeface="Arial" panose="020B0604020202020204" pitchFamily="34" charset="0"/>
                <a:cs typeface="Arial" panose="020B0604020202020204" pitchFamily="34" charset="0"/>
              </a:rPr>
              <a:t>My Submissions will show you all direct submissions you have personally sent. </a:t>
            </a:r>
          </a:p>
          <a:p>
            <a:pPr marL="0" indent="0">
              <a:buNone/>
              <a:tabLst>
                <a:tab pos="89297" algn="l"/>
              </a:tabLst>
            </a:pPr>
            <a:endParaRPr lang="en-US" sz="1600" dirty="0">
              <a:latin typeface="Arial" panose="020B0604020202020204" pitchFamily="34" charset="0"/>
              <a:cs typeface="Arial" panose="020B0604020202020204" pitchFamily="34" charset="0"/>
            </a:endParaRPr>
          </a:p>
          <a:p>
            <a:pPr marL="0" indent="0">
              <a:buNone/>
              <a:tabLst>
                <a:tab pos="89297" algn="l"/>
              </a:tabLst>
            </a:pPr>
            <a:r>
              <a:rPr lang="en-US" sz="2800" dirty="0">
                <a:latin typeface="Arial" panose="020B0604020202020204" pitchFamily="34" charset="0"/>
                <a:cs typeface="Arial" panose="020B0604020202020204" pitchFamily="34" charset="0"/>
              </a:rPr>
              <a:t>All Submissions will show you all submissions that have been sent to VA by any VetraSpec user. </a:t>
            </a:r>
          </a:p>
          <a:p>
            <a:pPr marL="0" indent="0">
              <a:buNone/>
            </a:pPr>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33</a:t>
            </a:fld>
            <a:endParaRPr lang="en-US" dirty="0"/>
          </a:p>
        </p:txBody>
      </p:sp>
      <p:pic>
        <p:nvPicPr>
          <p:cNvPr id="8" name="Picture 7"/>
          <p:cNvPicPr/>
          <p:nvPr/>
        </p:nvPicPr>
        <p:blipFill>
          <a:blip r:embed="rId3"/>
          <a:stretch>
            <a:fillRect/>
          </a:stretch>
        </p:blipFill>
        <p:spPr>
          <a:xfrm>
            <a:off x="1894732" y="3657601"/>
            <a:ext cx="8316069" cy="2698750"/>
          </a:xfrm>
          <a:prstGeom prst="rect">
            <a:avLst/>
          </a:prstGeom>
        </p:spPr>
      </p:pic>
      <p:sp>
        <p:nvSpPr>
          <p:cNvPr id="7" name="Title 3"/>
          <p:cNvSpPr>
            <a:spLocks noGrp="1"/>
          </p:cNvSpPr>
          <p:nvPr>
            <p:ph type="title"/>
          </p:nvPr>
        </p:nvSpPr>
        <p:spPr>
          <a:xfrm>
            <a:off x="0" y="134472"/>
            <a:ext cx="7563805" cy="981732"/>
          </a:xfrm>
        </p:spPr>
        <p:txBody>
          <a:bodyPr>
            <a:noAutofit/>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Direct Submit: Checking Status From the Home Screen</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2386563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6017" y="1324018"/>
            <a:ext cx="10934299" cy="3518418"/>
          </a:xfrm>
        </p:spPr>
        <p:txBody>
          <a:bodyPr/>
          <a:lstStyle/>
          <a:p>
            <a:pPr marL="0" indent="0">
              <a:buNone/>
            </a:pPr>
            <a:r>
              <a:rPr lang="en-US" sz="2400" dirty="0">
                <a:latin typeface="Arial" panose="020B0604020202020204" pitchFamily="34" charset="0"/>
                <a:cs typeface="Arial" panose="020B0604020202020204" pitchFamily="34" charset="0"/>
              </a:rPr>
              <a:t>The report will show you the Direct Submit items that have been sent to VA during the time frame you selected. </a:t>
            </a:r>
          </a:p>
          <a:p>
            <a:pPr marL="0" indent="0">
              <a:buNone/>
            </a:pPr>
            <a:r>
              <a:rPr lang="en-US" sz="2400" dirty="0">
                <a:latin typeface="Arial" panose="020B0604020202020204" pitchFamily="34" charset="0"/>
                <a:cs typeface="Arial" panose="020B0604020202020204" pitchFamily="34" charset="0"/>
              </a:rPr>
              <a:t>From here you can Check Status of each submission. Once you click Check Status next to a submission, click Refresh All to see the updated status. </a:t>
            </a:r>
          </a:p>
          <a:p>
            <a:pPr marL="0" indent="0">
              <a:buNone/>
            </a:pPr>
            <a:r>
              <a:rPr lang="en-US" sz="2400" dirty="0">
                <a:latin typeface="Arial" panose="020B0604020202020204" pitchFamily="34" charset="0"/>
                <a:cs typeface="Arial" panose="020B0604020202020204" pitchFamily="34" charset="0"/>
              </a:rPr>
              <a:t>You can click as many Check Status buttons as you want prior to clicking Refresh All, however to see the updated status of any submission you must select Refresh All. </a:t>
            </a:r>
          </a:p>
        </p:txBody>
      </p:sp>
      <p:sp>
        <p:nvSpPr>
          <p:cNvPr id="3" name="Slide Number Placeholder 2"/>
          <p:cNvSpPr>
            <a:spLocks noGrp="1"/>
          </p:cNvSpPr>
          <p:nvPr>
            <p:ph type="sldNum" sz="quarter" idx="12"/>
          </p:nvPr>
        </p:nvSpPr>
        <p:spPr/>
        <p:txBody>
          <a:bodyPr/>
          <a:lstStyle/>
          <a:p>
            <a:fld id="{E2FB73DA-5FDE-45B5-BAA4-C61223CC44F6}" type="slidenum">
              <a:rPr lang="en-US" smtClean="0"/>
              <a:pPr/>
              <a:t>34</a:t>
            </a:fld>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96" t="9417" r="1396" b="46758"/>
          <a:stretch/>
        </p:blipFill>
        <p:spPr>
          <a:xfrm>
            <a:off x="813195" y="3947719"/>
            <a:ext cx="10218103" cy="2591193"/>
          </a:xfrm>
          <a:prstGeom prst="rect">
            <a:avLst/>
          </a:prstGeom>
        </p:spPr>
      </p:pic>
      <p:sp>
        <p:nvSpPr>
          <p:cNvPr id="7" name="Title 3"/>
          <p:cNvSpPr>
            <a:spLocks noGrp="1"/>
          </p:cNvSpPr>
          <p:nvPr>
            <p:ph type="title"/>
          </p:nvPr>
        </p:nvSpPr>
        <p:spPr>
          <a:xfrm>
            <a:off x="0" y="134472"/>
            <a:ext cx="7563805" cy="981732"/>
          </a:xfrm>
        </p:spPr>
        <p:txBody>
          <a:bodyPr>
            <a:noAutofit/>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Direct Submit: Checking Status From the Home Screen</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2004264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96253" y="250256"/>
            <a:ext cx="7981950" cy="239780"/>
          </a:xfrm>
        </p:spPr>
        <p:txBody>
          <a:bodyPr>
            <a:normAutofit fontScale="90000"/>
          </a:bodyPr>
          <a:lstStyle/>
          <a:p>
            <a:r>
              <a:rPr lang="en-US" sz="4900" b="1" dirty="0" smtClean="0">
                <a:latin typeface="Arial" panose="020B0604020202020204" pitchFamily="34" charset="0"/>
                <a:cs typeface="Arial" panose="020B0604020202020204" pitchFamily="34" charset="0"/>
              </a:rPr>
              <a:t/>
            </a:r>
            <a:br>
              <a:rPr lang="en-US" sz="4900" b="1" dirty="0" smtClean="0">
                <a:latin typeface="Arial" panose="020B0604020202020204" pitchFamily="34" charset="0"/>
                <a:cs typeface="Arial" panose="020B0604020202020204" pitchFamily="34" charset="0"/>
              </a:rPr>
            </a:br>
            <a:r>
              <a:rPr lang="en-US" sz="4900" b="1" dirty="0" smtClean="0">
                <a:latin typeface="Arial" panose="020B0604020202020204" pitchFamily="34" charset="0"/>
                <a:cs typeface="Arial" panose="020B0604020202020204" pitchFamily="34" charset="0"/>
              </a:rPr>
              <a:t>Direct Submit: Potential Statuses	</a:t>
            </a:r>
            <a:r>
              <a:rPr lang="en-US" dirty="0" smtClean="0"/>
              <a:t>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08396856"/>
              </p:ext>
            </p:extLst>
          </p:nvPr>
        </p:nvGraphicFramePr>
        <p:xfrm>
          <a:off x="1779179" y="1424762"/>
          <a:ext cx="8399722" cy="4680526"/>
        </p:xfrm>
        <a:graphic>
          <a:graphicData uri="http://schemas.openxmlformats.org/drawingml/2006/table">
            <a:tbl>
              <a:tblPr firstRow="1" firstCol="1" bandRow="1"/>
              <a:tblGrid>
                <a:gridCol w="4199861">
                  <a:extLst>
                    <a:ext uri="{9D8B030D-6E8A-4147-A177-3AD203B41FA5}">
                      <a16:colId xmlns:a16="http://schemas.microsoft.com/office/drawing/2014/main" val="3119650523"/>
                    </a:ext>
                  </a:extLst>
                </a:gridCol>
                <a:gridCol w="4199861">
                  <a:extLst>
                    <a:ext uri="{9D8B030D-6E8A-4147-A177-3AD203B41FA5}">
                      <a16:colId xmlns:a16="http://schemas.microsoft.com/office/drawing/2014/main" val="3341969104"/>
                    </a:ext>
                  </a:extLst>
                </a:gridCol>
              </a:tblGrid>
              <a:tr h="125029">
                <a:tc>
                  <a:txBody>
                    <a:bodyPr/>
                    <a:lstStyle/>
                    <a:p>
                      <a:pPr marL="0" marR="0" algn="ctr">
                        <a:lnSpc>
                          <a:spcPct val="107000"/>
                        </a:lnSpc>
                        <a:spcBef>
                          <a:spcPts val="0"/>
                        </a:spcBef>
                        <a:spcAft>
                          <a:spcPts val="0"/>
                        </a:spcAft>
                      </a:pPr>
                      <a:r>
                        <a:rPr lang="en-US" sz="600" b="1">
                          <a:effectLst/>
                          <a:latin typeface="Arial" panose="020B0604020202020204" pitchFamily="34" charset="0"/>
                          <a:ea typeface="Calibri" panose="020F0502020204030204" pitchFamily="34" charset="0"/>
                          <a:cs typeface="Times New Roman" panose="02020603050405020304" pitchFamily="18" charset="0"/>
                        </a:rPr>
                        <a:t>STATUS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b="1">
                          <a:effectLst/>
                          <a:latin typeface="Arial" panose="020B0604020202020204" pitchFamily="34" charset="0"/>
                          <a:ea typeface="Calibri" panose="020F0502020204030204" pitchFamily="34" charset="0"/>
                          <a:cs typeface="Times New Roman" panose="02020603050405020304" pitchFamily="18" charset="0"/>
                        </a:rPr>
                        <a:t>Explanation</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6551834"/>
                  </a:ext>
                </a:extLst>
              </a:tr>
              <a:tr h="233666">
                <a:tc>
                  <a:txBody>
                    <a:bodyPr/>
                    <a:lstStyle/>
                    <a:p>
                      <a:pPr marL="0" marR="0">
                        <a:spcBef>
                          <a:spcPts val="0"/>
                        </a:spcBef>
                        <a:spcAft>
                          <a:spcPts val="0"/>
                        </a:spcAft>
                      </a:pPr>
                      <a:r>
                        <a:rPr lang="en-US" sz="2400" dirty="0">
                          <a:solidFill>
                            <a:srgbClr val="1A1A1A"/>
                          </a:solidFill>
                          <a:effectLst/>
                          <a:latin typeface="Arial" panose="020B0604020202020204" pitchFamily="34" charset="0"/>
                          <a:ea typeface="Calibri" panose="020F0502020204030204" pitchFamily="34" charset="0"/>
                          <a:cs typeface="Times New Roman" panose="02020603050405020304" pitchFamily="18" charset="0"/>
                        </a:rPr>
                        <a:t>PENDING </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1A1A1A"/>
                          </a:solidFill>
                          <a:effectLst/>
                          <a:latin typeface="Arial" panose="020B0604020202020204" pitchFamily="34" charset="0"/>
                          <a:ea typeface="Calibri" panose="020F0502020204030204" pitchFamily="34" charset="0"/>
                          <a:cs typeface="Times New Roman" panose="02020603050405020304" pitchFamily="18" charset="0"/>
                        </a:rPr>
                        <a:t>The package is being transferred electronically. </a:t>
                      </a:r>
                      <a:endParaRPr lang="en-US"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977807"/>
                  </a:ext>
                </a:extLst>
              </a:tr>
              <a:tr h="350500">
                <a:tc>
                  <a:txBody>
                    <a:bodyPr/>
                    <a:lstStyle/>
                    <a:p>
                      <a:pPr marL="0" marR="0">
                        <a:spcBef>
                          <a:spcPts val="0"/>
                        </a:spcBef>
                        <a:spcAft>
                          <a:spcPts val="0"/>
                        </a:spcAft>
                      </a:pPr>
                      <a:r>
                        <a:rPr lang="en-US" sz="2400" dirty="0">
                          <a:solidFill>
                            <a:srgbClr val="1A1A1A"/>
                          </a:solidFill>
                          <a:effectLst/>
                          <a:latin typeface="Arial" panose="020B0604020202020204" pitchFamily="34" charset="0"/>
                          <a:ea typeface="Calibri" panose="020F0502020204030204" pitchFamily="34" charset="0"/>
                          <a:cs typeface="Times New Roman" panose="02020603050405020304" pitchFamily="18" charset="0"/>
                        </a:rPr>
                        <a:t>UPLOADED </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1A1A1A"/>
                          </a:solidFill>
                          <a:effectLst/>
                          <a:latin typeface="Arial" panose="020B0604020202020204" pitchFamily="34" charset="0"/>
                          <a:ea typeface="Calibri" panose="020F0502020204030204" pitchFamily="34" charset="0"/>
                          <a:cs typeface="Times New Roman" panose="02020603050405020304" pitchFamily="18" charset="0"/>
                        </a:rPr>
                        <a:t>The package has been uploaded, but NOT yet processed or added to Centralized Mail. </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2779537"/>
                  </a:ext>
                </a:extLst>
              </a:tr>
              <a:tr h="1603826">
                <a:tc>
                  <a:txBody>
                    <a:bodyPr/>
                    <a:lstStyle/>
                    <a:p>
                      <a:pPr marL="0" marR="0">
                        <a:spcBef>
                          <a:spcPts val="0"/>
                        </a:spcBef>
                        <a:spcAft>
                          <a:spcPts val="0"/>
                        </a:spcAft>
                      </a:pPr>
                      <a:r>
                        <a:rPr lang="en-US" sz="2400" dirty="0">
                          <a:solidFill>
                            <a:srgbClr val="1A1A1A"/>
                          </a:solidFill>
                          <a:effectLst/>
                          <a:latin typeface="Arial" panose="020B0604020202020204" pitchFamily="34" charset="0"/>
                          <a:ea typeface="Calibri" panose="020F0502020204030204" pitchFamily="34" charset="0"/>
                          <a:cs typeface="Times New Roman" panose="02020603050405020304" pitchFamily="18" charset="0"/>
                        </a:rPr>
                        <a:t>RECEIVED – </a:t>
                      </a:r>
                      <a:r>
                        <a:rPr lang="en-US" sz="2400" b="1" dirty="0">
                          <a:solidFill>
                            <a:srgbClr val="1A1A1A"/>
                          </a:solidFill>
                          <a:effectLst/>
                          <a:latin typeface="Arial" panose="020B0604020202020204" pitchFamily="34" charset="0"/>
                          <a:ea typeface="Calibri" panose="020F0502020204030204" pitchFamily="34" charset="0"/>
                          <a:cs typeface="Times New Roman" panose="02020603050405020304" pitchFamily="18" charset="0"/>
                        </a:rPr>
                        <a:t>Once you receive this status the submission date is preserved.</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1A1A1A"/>
                          </a:solidFill>
                          <a:effectLst/>
                          <a:latin typeface="Arial" panose="020B0604020202020204" pitchFamily="34" charset="0"/>
                          <a:ea typeface="Calibri" panose="020F0502020204030204" pitchFamily="34" charset="0"/>
                          <a:cs typeface="Times New Roman" panose="02020603050405020304" pitchFamily="18" charset="0"/>
                        </a:rPr>
                        <a:t>Indicates package has been successfully added to Centralized Mail. </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12" marR="32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655034"/>
                  </a:ext>
                </a:extLst>
              </a:tr>
              <a:tr h="241862">
                <a:tc>
                  <a:txBody>
                    <a:bodyPr/>
                    <a:lstStyle/>
                    <a:p>
                      <a:pPr marL="0" marR="0">
                        <a:spcBef>
                          <a:spcPts val="0"/>
                        </a:spcBef>
                        <a:spcAft>
                          <a:spcPts val="0"/>
                        </a:spcAft>
                      </a:pPr>
                      <a:r>
                        <a:rPr lang="en-US" sz="2400" dirty="0">
                          <a:solidFill>
                            <a:srgbClr val="1A1A1A"/>
                          </a:solidFill>
                          <a:effectLst/>
                          <a:latin typeface="Arial" panose="020B0604020202020204" pitchFamily="34" charset="0"/>
                          <a:ea typeface="Calibri" panose="020F0502020204030204" pitchFamily="34" charset="0"/>
                          <a:cs typeface="Times New Roman" panose="02020603050405020304" pitchFamily="18" charset="0"/>
                        </a:rPr>
                        <a:t>PROCESSING </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1A1A1A"/>
                          </a:solidFill>
                          <a:effectLst/>
                          <a:latin typeface="Arial" panose="020B0604020202020204" pitchFamily="34" charset="0"/>
                          <a:ea typeface="Calibri" panose="020F0502020204030204" pitchFamily="34" charset="0"/>
                          <a:cs typeface="Times New Roman" panose="02020603050405020304" pitchFamily="18" charset="0"/>
                        </a:rPr>
                        <a:t>The package is being processed by VA systems. </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1490569"/>
                  </a:ext>
                </a:extLst>
              </a:tr>
            </a:tbl>
          </a:graphicData>
        </a:graphic>
      </p:graphicFrame>
      <p:sp>
        <p:nvSpPr>
          <p:cNvPr id="3" name="Slide Number Placeholder 2"/>
          <p:cNvSpPr>
            <a:spLocks noGrp="1"/>
          </p:cNvSpPr>
          <p:nvPr>
            <p:ph type="sldNum" sz="quarter" idx="12"/>
          </p:nvPr>
        </p:nvSpPr>
        <p:spPr/>
        <p:txBody>
          <a:bodyPr/>
          <a:lstStyle/>
          <a:p>
            <a:fld id="{E2FB73DA-5FDE-45B5-BAA4-C61223CC44F6}" type="slidenum">
              <a:rPr lang="en-US" smtClean="0"/>
              <a:pPr/>
              <a:t>35</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8034029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74162774"/>
              </p:ext>
            </p:extLst>
          </p:nvPr>
        </p:nvGraphicFramePr>
        <p:xfrm>
          <a:off x="1736650" y="1311872"/>
          <a:ext cx="8399722" cy="4861280"/>
        </p:xfrm>
        <a:graphic>
          <a:graphicData uri="http://schemas.openxmlformats.org/drawingml/2006/table">
            <a:tbl>
              <a:tblPr firstRow="1" firstCol="1" bandRow="1"/>
              <a:tblGrid>
                <a:gridCol w="4199861">
                  <a:extLst>
                    <a:ext uri="{9D8B030D-6E8A-4147-A177-3AD203B41FA5}">
                      <a16:colId xmlns:a16="http://schemas.microsoft.com/office/drawing/2014/main" val="3119650523"/>
                    </a:ext>
                  </a:extLst>
                </a:gridCol>
                <a:gridCol w="4199861">
                  <a:extLst>
                    <a:ext uri="{9D8B030D-6E8A-4147-A177-3AD203B41FA5}">
                      <a16:colId xmlns:a16="http://schemas.microsoft.com/office/drawing/2014/main" val="3341969104"/>
                    </a:ext>
                  </a:extLst>
                </a:gridCol>
              </a:tblGrid>
              <a:tr h="446569">
                <a:tc>
                  <a:txBody>
                    <a:bodyPr/>
                    <a:lstStyle/>
                    <a:p>
                      <a:pPr marL="0" marR="0" algn="ctr">
                        <a:lnSpc>
                          <a:spcPct val="107000"/>
                        </a:lnSpc>
                        <a:spcBef>
                          <a:spcPts val="0"/>
                        </a:spcBef>
                        <a:spcAft>
                          <a:spcPts val="0"/>
                        </a:spcAft>
                      </a:pPr>
                      <a:r>
                        <a:rPr lang="en-US" sz="2400" b="1" dirty="0">
                          <a:effectLst/>
                          <a:latin typeface="Arial" panose="020B0604020202020204" pitchFamily="34" charset="0"/>
                          <a:ea typeface="Calibri" panose="020F0502020204030204" pitchFamily="34" charset="0"/>
                          <a:cs typeface="Times New Roman" panose="02020603050405020304" pitchFamily="18" charset="0"/>
                        </a:rPr>
                        <a:t>STATUS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effectLst/>
                          <a:latin typeface="Arial" panose="020B0604020202020204" pitchFamily="34" charset="0"/>
                          <a:ea typeface="Calibri" panose="020F0502020204030204" pitchFamily="34" charset="0"/>
                          <a:cs typeface="Times New Roman" panose="02020603050405020304" pitchFamily="18" charset="0"/>
                        </a:rPr>
                        <a:t>Explanation</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6551834"/>
                  </a:ext>
                </a:extLst>
              </a:tr>
              <a:tr h="350500">
                <a:tc>
                  <a:txBody>
                    <a:bodyPr/>
                    <a:lstStyle/>
                    <a:p>
                      <a:pPr marL="0" marR="0">
                        <a:spcBef>
                          <a:spcPts val="0"/>
                        </a:spcBef>
                        <a:spcAft>
                          <a:spcPts val="0"/>
                        </a:spcAft>
                      </a:pPr>
                      <a:r>
                        <a:rPr lang="en-US" sz="2400" dirty="0">
                          <a:solidFill>
                            <a:srgbClr val="1A1A1A"/>
                          </a:solidFill>
                          <a:effectLst/>
                          <a:latin typeface="Arial" panose="020B0604020202020204" pitchFamily="34" charset="0"/>
                          <a:ea typeface="Calibri" panose="020F0502020204030204" pitchFamily="34" charset="0"/>
                          <a:cs typeface="Times New Roman" panose="02020603050405020304" pitchFamily="18" charset="0"/>
                        </a:rPr>
                        <a:t>SUCCESS </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1A1A1A"/>
                          </a:solidFill>
                          <a:effectLst/>
                          <a:latin typeface="Arial" panose="020B0604020202020204" pitchFamily="34" charset="0"/>
                          <a:ea typeface="Calibri" panose="020F0502020204030204" pitchFamily="34" charset="0"/>
                          <a:cs typeface="Times New Roman" panose="02020603050405020304" pitchFamily="18" charset="0"/>
                        </a:rPr>
                        <a:t>The package has been received, processed and is being worked by a human at VA. </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3107971"/>
                  </a:ext>
                </a:extLst>
              </a:tr>
              <a:tr h="241862">
                <a:tc>
                  <a:txBody>
                    <a:bodyPr/>
                    <a:lstStyle/>
                    <a:p>
                      <a:pPr marL="0" marR="0">
                        <a:spcBef>
                          <a:spcPts val="0"/>
                        </a:spcBef>
                        <a:spcAft>
                          <a:spcPts val="0"/>
                        </a:spcAft>
                      </a:pPr>
                      <a:r>
                        <a:rPr lang="en-US" sz="2400" dirty="0">
                          <a:solidFill>
                            <a:srgbClr val="1A1A1A"/>
                          </a:solidFill>
                          <a:effectLst/>
                          <a:latin typeface="Arial" panose="020B0604020202020204" pitchFamily="34" charset="0"/>
                          <a:ea typeface="Calibri" panose="020F0502020204030204" pitchFamily="34" charset="0"/>
                          <a:cs typeface="Times New Roman" panose="02020603050405020304" pitchFamily="18" charset="0"/>
                        </a:rPr>
                        <a:t>VBMS </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1A1A1A"/>
                          </a:solidFill>
                          <a:effectLst/>
                          <a:latin typeface="Arial" panose="020B0604020202020204" pitchFamily="34" charset="0"/>
                          <a:ea typeface="Calibri" panose="020F0502020204030204" pitchFamily="34" charset="0"/>
                          <a:cs typeface="Times New Roman" panose="02020603050405020304" pitchFamily="18" charset="0"/>
                        </a:rPr>
                        <a:t>Package has been uploaded successfully into VBMS. </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292271"/>
                  </a:ext>
                </a:extLst>
              </a:tr>
              <a:tr h="350500">
                <a:tc>
                  <a:txBody>
                    <a:bodyPr/>
                    <a:lstStyle/>
                    <a:p>
                      <a:pPr marL="0" marR="0">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EXPIRED </a:t>
                      </a:r>
                    </a:p>
                    <a:p>
                      <a:pPr marL="0" marR="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There was a lag on the VA system and the submission was not </a:t>
                      </a:r>
                      <a:r>
                        <a:rPr lang="en-US" sz="2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accepted. Resubmit</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5372713"/>
                  </a:ext>
                </a:extLst>
              </a:tr>
              <a:tr h="750586">
                <a:tc>
                  <a:txBody>
                    <a:bodyPr/>
                    <a:lstStyle/>
                    <a:p>
                      <a:pPr marL="0" marR="0">
                        <a:spcBef>
                          <a:spcPts val="0"/>
                        </a:spcBef>
                        <a:spcAft>
                          <a:spcPts val="0"/>
                        </a:spcAft>
                      </a:pPr>
                      <a:r>
                        <a:rPr lang="en-US" sz="2400" dirty="0">
                          <a:solidFill>
                            <a:srgbClr val="1A1A1A"/>
                          </a:solidFill>
                          <a:effectLst/>
                          <a:latin typeface="Arial" panose="020B0604020202020204" pitchFamily="34" charset="0"/>
                          <a:ea typeface="Calibri" panose="020F0502020204030204" pitchFamily="34" charset="0"/>
                          <a:cs typeface="Times New Roman" panose="02020603050405020304" pitchFamily="18" charset="0"/>
                        </a:rPr>
                        <a:t>ERROR </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There was an error in the submission,</a:t>
                      </a:r>
                      <a:r>
                        <a:rPr lang="en-US" sz="24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look at the error code to determine the solution</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2012" marR="32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394089"/>
                  </a:ext>
                </a:extLst>
              </a:tr>
            </a:tbl>
          </a:graphicData>
        </a:graphic>
      </p:graphicFrame>
      <p:sp>
        <p:nvSpPr>
          <p:cNvPr id="3" name="Slide Number Placeholder 2"/>
          <p:cNvSpPr>
            <a:spLocks noGrp="1"/>
          </p:cNvSpPr>
          <p:nvPr>
            <p:ph type="sldNum" sz="quarter" idx="12"/>
          </p:nvPr>
        </p:nvSpPr>
        <p:spPr/>
        <p:txBody>
          <a:bodyPr/>
          <a:lstStyle/>
          <a:p>
            <a:fld id="{E2FB73DA-5FDE-45B5-BAA4-C61223CC44F6}" type="slidenum">
              <a:rPr lang="en-US" smtClean="0"/>
              <a:pPr/>
              <a:t>36</a:t>
            </a:fld>
            <a:endParaRPr lang="en-US" dirty="0"/>
          </a:p>
        </p:txBody>
      </p:sp>
      <p:sp>
        <p:nvSpPr>
          <p:cNvPr id="8" name="Title 3"/>
          <p:cNvSpPr>
            <a:spLocks noGrp="1"/>
          </p:cNvSpPr>
          <p:nvPr>
            <p:ph type="title"/>
          </p:nvPr>
        </p:nvSpPr>
        <p:spPr>
          <a:xfrm>
            <a:off x="96253" y="250256"/>
            <a:ext cx="7981950" cy="239780"/>
          </a:xfrm>
        </p:spPr>
        <p:txBody>
          <a:bodyPr>
            <a:normAutofit fontScale="90000"/>
          </a:bodyPr>
          <a:lstStyle/>
          <a:p>
            <a:r>
              <a:rPr lang="en-US" sz="4900" b="1" dirty="0" smtClean="0">
                <a:latin typeface="Arial" panose="020B0604020202020204" pitchFamily="34" charset="0"/>
                <a:cs typeface="Arial" panose="020B0604020202020204" pitchFamily="34" charset="0"/>
              </a:rPr>
              <a:t/>
            </a:r>
            <a:br>
              <a:rPr lang="en-US" sz="4900" b="1" dirty="0" smtClean="0">
                <a:latin typeface="Arial" panose="020B0604020202020204" pitchFamily="34" charset="0"/>
                <a:cs typeface="Arial" panose="020B0604020202020204" pitchFamily="34" charset="0"/>
              </a:rPr>
            </a:br>
            <a:r>
              <a:rPr lang="en-US" sz="4900" b="1" dirty="0" smtClean="0">
                <a:latin typeface="Arial" panose="020B0604020202020204" pitchFamily="34" charset="0"/>
                <a:cs typeface="Arial" panose="020B0604020202020204" pitchFamily="34" charset="0"/>
              </a:rPr>
              <a:t>Direct Submit: Potential Statuses	</a:t>
            </a:r>
            <a:r>
              <a:rPr lang="en-US" dirty="0" smtClean="0"/>
              <a:t>	</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19620945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5267" y="1744111"/>
            <a:ext cx="10953549" cy="4882058"/>
          </a:xfrm>
        </p:spPr>
        <p:txBody>
          <a:bodyPr/>
          <a:lstStyle/>
          <a:p>
            <a:r>
              <a:rPr lang="en-US" sz="3600" dirty="0" smtClean="0">
                <a:latin typeface="Arial" panose="020B0604020202020204" pitchFamily="34" charset="0"/>
                <a:cs typeface="Arial" panose="020B0604020202020204" pitchFamily="34" charset="0"/>
              </a:rPr>
              <a:t>Be aware that the status will not automatically refresh. You must refresh manually to see the current status</a:t>
            </a:r>
          </a:p>
          <a:p>
            <a:endParaRPr lang="en-US" sz="3600" dirty="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An error can occur at any step in the process</a:t>
            </a:r>
          </a:p>
          <a:p>
            <a:endParaRPr lang="en-US" dirty="0"/>
          </a:p>
          <a:p>
            <a:endParaRPr lang="en-US"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37</a:t>
            </a:fld>
            <a:endParaRPr lang="en-US" dirty="0"/>
          </a:p>
        </p:txBody>
      </p:sp>
      <p:sp>
        <p:nvSpPr>
          <p:cNvPr id="7" name="Title 3"/>
          <p:cNvSpPr>
            <a:spLocks noGrp="1"/>
          </p:cNvSpPr>
          <p:nvPr>
            <p:ph type="title"/>
          </p:nvPr>
        </p:nvSpPr>
        <p:spPr>
          <a:xfrm>
            <a:off x="96253" y="250256"/>
            <a:ext cx="7981950" cy="239780"/>
          </a:xfrm>
        </p:spPr>
        <p:txBody>
          <a:bodyPr>
            <a:normAutofit fontScale="90000"/>
          </a:bodyPr>
          <a:lstStyle/>
          <a:p>
            <a:r>
              <a:rPr lang="en-US" sz="4900" b="1" dirty="0" smtClean="0">
                <a:latin typeface="Arial" panose="020B0604020202020204" pitchFamily="34" charset="0"/>
                <a:cs typeface="Arial" panose="020B0604020202020204" pitchFamily="34" charset="0"/>
              </a:rPr>
              <a:t/>
            </a:r>
            <a:br>
              <a:rPr lang="en-US" sz="4900" b="1" dirty="0" smtClean="0">
                <a:latin typeface="Arial" panose="020B0604020202020204" pitchFamily="34" charset="0"/>
                <a:cs typeface="Arial" panose="020B0604020202020204" pitchFamily="34" charset="0"/>
              </a:rPr>
            </a:br>
            <a:r>
              <a:rPr lang="en-US" sz="4900" b="1" dirty="0" smtClean="0">
                <a:latin typeface="Arial" panose="020B0604020202020204" pitchFamily="34" charset="0"/>
                <a:cs typeface="Arial" panose="020B0604020202020204" pitchFamily="34" charset="0"/>
              </a:rPr>
              <a:t>Direct Submit: Potential Statuses	</a:t>
            </a:r>
            <a:r>
              <a:rPr lang="en-US" dirty="0" smtClean="0"/>
              <a:t>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6044898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0" y="200298"/>
            <a:ext cx="10210800" cy="957942"/>
          </a:xfrm>
        </p:spPr>
        <p:txBody>
          <a:bodyPr/>
          <a:lstStyle/>
          <a:p>
            <a:pPr eaLnBrk="1" hangingPunct="1"/>
            <a:r>
              <a:rPr lang="en-US" altLang="en-US" b="1" dirty="0">
                <a:latin typeface="Arial" panose="020B0604020202020204" pitchFamily="34" charset="0"/>
                <a:cs typeface="Arial" panose="020B0604020202020204" pitchFamily="34" charset="0"/>
              </a:rPr>
              <a:t>Centralized Mail Portal</a:t>
            </a:r>
            <a:endParaRPr lang="en-US" altLang="en-US" b="1" dirty="0" smtClean="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77515" y="1846217"/>
            <a:ext cx="11040177" cy="4415246"/>
          </a:xfrm>
        </p:spPr>
        <p:txBody>
          <a:bodyPr>
            <a:normAutofit fontScale="85000" lnSpcReduction="20000"/>
          </a:bodyPr>
          <a:lstStyle/>
          <a:p>
            <a:pPr eaLnBrk="1" hangingPunct="1">
              <a:defRPr/>
            </a:pPr>
            <a:r>
              <a:rPr lang="en-US" sz="3900" dirty="0">
                <a:latin typeface="Arial" panose="020B0604020202020204" pitchFamily="34" charset="0"/>
                <a:cs typeface="Arial" panose="020B0604020202020204" pitchFamily="34" charset="0"/>
              </a:rPr>
              <a:t>Formally known as Dimensions 360 is now called Centralized Mail Portal </a:t>
            </a:r>
          </a:p>
          <a:p>
            <a:pPr eaLnBrk="1" hangingPunct="1">
              <a:defRPr/>
            </a:pPr>
            <a:endParaRPr lang="en-US" sz="3900" dirty="0">
              <a:latin typeface="Arial" panose="020B0604020202020204" pitchFamily="34" charset="0"/>
              <a:cs typeface="Arial" panose="020B0604020202020204" pitchFamily="34" charset="0"/>
            </a:endParaRPr>
          </a:p>
          <a:p>
            <a:pPr eaLnBrk="1" hangingPunct="1">
              <a:defRPr/>
            </a:pPr>
            <a:r>
              <a:rPr lang="en-US" sz="3900" dirty="0">
                <a:latin typeface="Arial" panose="020B0604020202020204" pitchFamily="34" charset="0"/>
                <a:cs typeface="Arial" panose="020B0604020202020204" pitchFamily="34" charset="0"/>
              </a:rPr>
              <a:t>Several names including the following: CMP, Direct Upload, and Direct Upload Mail Portal (DUMP)</a:t>
            </a:r>
          </a:p>
          <a:p>
            <a:pPr eaLnBrk="1" hangingPunct="1">
              <a:defRPr/>
            </a:pPr>
            <a:endParaRPr lang="en-US" sz="3900" dirty="0">
              <a:latin typeface="Arial" panose="020B0604020202020204" pitchFamily="34" charset="0"/>
              <a:cs typeface="Arial" panose="020B0604020202020204" pitchFamily="34" charset="0"/>
            </a:endParaRPr>
          </a:p>
          <a:p>
            <a:pPr eaLnBrk="1" hangingPunct="1">
              <a:defRPr/>
            </a:pPr>
            <a:r>
              <a:rPr lang="en-US" sz="3900" dirty="0">
                <a:latin typeface="Arial" panose="020B0604020202020204" pitchFamily="34" charset="0"/>
                <a:cs typeface="Arial" panose="020B0604020202020204" pitchFamily="34" charset="0"/>
              </a:rPr>
              <a:t>You can “DUMP” anything into the VA file</a:t>
            </a:r>
          </a:p>
          <a:p>
            <a:pPr eaLnBrk="1" hangingPunct="1">
              <a:defRPr/>
            </a:pPr>
            <a:endParaRPr lang="en-US" sz="3900" dirty="0">
              <a:latin typeface="Arial" panose="020B0604020202020204" pitchFamily="34" charset="0"/>
              <a:cs typeface="Arial" panose="020B0604020202020204" pitchFamily="34" charset="0"/>
            </a:endParaRPr>
          </a:p>
          <a:p>
            <a:pPr eaLnBrk="1" hangingPunct="1">
              <a:defRPr/>
            </a:pPr>
            <a:r>
              <a:rPr lang="en-US" sz="3900" dirty="0" smtClean="0">
                <a:latin typeface="Arial" panose="020B0604020202020204" pitchFamily="34" charset="0"/>
                <a:cs typeface="Arial" panose="020B0604020202020204" pitchFamily="34" charset="0"/>
              </a:rPr>
              <a:t>Provides another option instead of sending </a:t>
            </a:r>
            <a:r>
              <a:rPr lang="en-US" sz="3900" dirty="0">
                <a:latin typeface="Arial" panose="020B0604020202020204" pitchFamily="34" charset="0"/>
                <a:cs typeface="Arial" panose="020B0604020202020204" pitchFamily="34" charset="0"/>
              </a:rPr>
              <a:t>faxes to Janesville </a:t>
            </a:r>
          </a:p>
          <a:p>
            <a:pPr marL="0" indent="0">
              <a:buNone/>
              <a:defRPr/>
            </a:pPr>
            <a:endParaRPr lang="en-US" dirty="0" smtClean="0"/>
          </a:p>
          <a:p>
            <a:pPr eaLnBrk="1" hangingPunct="1">
              <a:defRPr/>
            </a:pPr>
            <a:endParaRPr lang="en-US" dirty="0" smtClean="0"/>
          </a:p>
        </p:txBody>
      </p:sp>
      <p:sp>
        <p:nvSpPr>
          <p:cNvPr id="4" name="Slide Number Placeholder 3"/>
          <p:cNvSpPr>
            <a:spLocks noGrp="1"/>
          </p:cNvSpPr>
          <p:nvPr>
            <p:ph type="sldNum" sz="quarter" idx="12"/>
          </p:nvPr>
        </p:nvSpPr>
        <p:spPr/>
        <p:txBody>
          <a:bodyPr/>
          <a:lstStyle/>
          <a:p>
            <a:pPr>
              <a:defRPr/>
            </a:pPr>
            <a:fld id="{B48F382F-5FAA-443A-9C04-3B2A56346F9B}" type="slidenum">
              <a:rPr lang="en-US"/>
              <a:pPr>
                <a:defRPr/>
              </a:pPr>
              <a:t>38</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2527288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134472"/>
            <a:ext cx="8077202" cy="981732"/>
          </a:xfrm>
        </p:spPr>
        <p:txBody>
          <a:bodyPr>
            <a:normAutofit fontScale="90000"/>
          </a:bodyPr>
          <a:lstStyle/>
          <a:p>
            <a:r>
              <a:rPr lang="en-US" b="1" dirty="0" smtClean="0">
                <a:latin typeface="Arial" panose="020B0604020202020204" pitchFamily="34" charset="0"/>
                <a:cs typeface="Arial" panose="020B0604020202020204" pitchFamily="34" charset="0"/>
              </a:rPr>
              <a:t>Centralized Mail Portal: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Getting started </a:t>
            </a:r>
            <a:endParaRPr lang="en-US" b="1" dirty="0">
              <a:latin typeface="Arial" panose="020B0604020202020204" pitchFamily="34" charset="0"/>
              <a:cs typeface="Arial" panose="020B0604020202020204" pitchFamily="34" charset="0"/>
            </a:endParaRPr>
          </a:p>
        </p:txBody>
      </p:sp>
      <p:sp>
        <p:nvSpPr>
          <p:cNvPr id="2" name="Content Placeholder 1"/>
          <p:cNvSpPr>
            <a:spLocks noGrp="1"/>
          </p:cNvSpPr>
          <p:nvPr>
            <p:ph sz="half" idx="1"/>
          </p:nvPr>
        </p:nvSpPr>
        <p:spPr>
          <a:xfrm>
            <a:off x="616017" y="1819175"/>
            <a:ext cx="10972800" cy="4447155"/>
          </a:xfrm>
        </p:spPr>
        <p:txBody>
          <a:bodyPr>
            <a:normAutofit/>
          </a:bodyPr>
          <a:lstStyle/>
          <a:p>
            <a:r>
              <a:rPr lang="en-US" sz="3200" dirty="0" smtClean="0">
                <a:latin typeface="Arial" panose="020B0604020202020204" pitchFamily="34" charset="0"/>
                <a:cs typeface="Arial" panose="020B0604020202020204" pitchFamily="34" charset="0"/>
              </a:rPr>
              <a:t>Link: </a:t>
            </a:r>
            <a:r>
              <a:rPr lang="en-US" sz="3200" u="sng" dirty="0" smtClean="0">
                <a:latin typeface="Arial" panose="020B0604020202020204" pitchFamily="34" charset="0"/>
                <a:cs typeface="Arial" panose="020B0604020202020204" pitchFamily="34" charset="0"/>
                <a:hlinkClick r:id="rId3"/>
              </a:rPr>
              <a:t>https</a:t>
            </a:r>
            <a:r>
              <a:rPr lang="en-US" sz="3200" u="sng" dirty="0">
                <a:latin typeface="Arial" panose="020B0604020202020204" pitchFamily="34" charset="0"/>
                <a:cs typeface="Arial" panose="020B0604020202020204" pitchFamily="34" charset="0"/>
                <a:hlinkClick r:id="rId3"/>
              </a:rPr>
              <a:t>://dmhs.digitalcontentservices.com</a:t>
            </a:r>
            <a:r>
              <a:rPr lang="en-US" sz="3200" u="sng" dirty="0" smtClean="0">
                <a:latin typeface="Arial" panose="020B0604020202020204" pitchFamily="34" charset="0"/>
                <a:cs typeface="Arial" panose="020B0604020202020204" pitchFamily="34" charset="0"/>
                <a:hlinkClick r:id="rId3"/>
              </a:rPr>
              <a:t>/</a:t>
            </a:r>
            <a:r>
              <a:rPr lang="en-US" sz="3200" u="sng"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(This link can be accessed inside or outside of the VA firewall)</a:t>
            </a:r>
          </a:p>
          <a:p>
            <a:endParaRPr lang="en-US" altLang="en-US" sz="1100" dirty="0">
              <a:latin typeface="Arial" panose="020B0604020202020204" pitchFamily="34" charset="0"/>
              <a:cs typeface="Arial" panose="020B0604020202020204" pitchFamily="34" charset="0"/>
            </a:endParaRPr>
          </a:p>
          <a:p>
            <a:r>
              <a:rPr lang="en-US" altLang="en-US" sz="3200" b="1" dirty="0" smtClean="0">
                <a:latin typeface="Arial" panose="020B0604020202020204" pitchFamily="34" charset="0"/>
                <a:cs typeface="Arial" panose="020B0604020202020204" pitchFamily="34" charset="0"/>
              </a:rPr>
              <a:t>A DoD CAC, a </a:t>
            </a:r>
            <a:r>
              <a:rPr lang="en-US" altLang="en-US" sz="3200" b="1" dirty="0">
                <a:latin typeface="Arial" panose="020B0604020202020204" pitchFamily="34" charset="0"/>
                <a:cs typeface="Arial" panose="020B0604020202020204" pitchFamily="34" charset="0"/>
              </a:rPr>
              <a:t>VA </a:t>
            </a:r>
            <a:r>
              <a:rPr lang="en-US" altLang="en-US" sz="3200" b="1" dirty="0" smtClean="0">
                <a:latin typeface="Arial" panose="020B0604020202020204" pitchFamily="34" charset="0"/>
                <a:cs typeface="Arial" panose="020B0604020202020204" pitchFamily="34" charset="0"/>
              </a:rPr>
              <a:t>issued PIV card, or an ID.me account is required to use this program</a:t>
            </a:r>
          </a:p>
          <a:p>
            <a:endParaRPr lang="en-US" altLang="en-US" sz="3200" b="1" dirty="0" smtClean="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You will need to create an account</a:t>
            </a:r>
          </a:p>
          <a:p>
            <a:endParaRPr lang="en-US" sz="105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If you encounter errors registering, submit a VA IT ticket</a:t>
            </a:r>
          </a:p>
          <a:p>
            <a:pPr marL="0" indent="0">
              <a:buNone/>
            </a:pPr>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t>39</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381" y="4042752"/>
            <a:ext cx="10058400" cy="686352"/>
          </a:xfrm>
          <a:prstGeom prst="rect">
            <a:avLst/>
          </a:prstGeom>
        </p:spPr>
      </p:pic>
      <p:sp>
        <p:nvSpPr>
          <p:cNvPr id="7" name="Down Arrow 6"/>
          <p:cNvSpPr/>
          <p:nvPr/>
        </p:nvSpPr>
        <p:spPr>
          <a:xfrm>
            <a:off x="5477819" y="3952732"/>
            <a:ext cx="330200" cy="4452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8950816" y="3952731"/>
            <a:ext cx="330200" cy="4452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2169922" y="3940673"/>
            <a:ext cx="330200" cy="4452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259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815" y="1393236"/>
            <a:ext cx="12058185" cy="5328240"/>
          </a:xfrm>
        </p:spPr>
        <p:txBody>
          <a:bodyPr>
            <a:normAutofit/>
          </a:bodyPr>
          <a:lstStyle/>
          <a:p>
            <a:r>
              <a:rPr lang="en-US" dirty="0" smtClean="0">
                <a:latin typeface="Arial" panose="020B0604020202020204" pitchFamily="34" charset="0"/>
                <a:cs typeface="Arial" panose="020B0604020202020204" pitchFamily="34" charset="0"/>
              </a:rPr>
              <a:t>If you’re having trouble hearing the presentation, first ensure that your volume is on and turned up. Then, if using headphones, check the settings by using the arrow next to the microphone icon to ensure that you’re using the correct settings for headphones.</a:t>
            </a:r>
          </a:p>
          <a:p>
            <a:endParaRPr lang="en-US" dirty="0">
              <a:latin typeface="Times New Roman" panose="02020603050405020304" pitchFamily="18" charset="0"/>
              <a:cs typeface="Times New Roman" panose="02020603050405020304" pitchFamily="18" charset="0"/>
            </a:endParaRPr>
          </a:p>
          <a:p>
            <a:r>
              <a:rPr lang="en-US" dirty="0" smtClean="0">
                <a:latin typeface="Arial" panose="020B0604020202020204" pitchFamily="34" charset="0"/>
                <a:cs typeface="Arial" panose="020B0604020202020204" pitchFamily="34" charset="0"/>
              </a:rPr>
              <a:t>To use the </a:t>
            </a:r>
            <a:r>
              <a:rPr lang="en-US" b="1" dirty="0" smtClean="0">
                <a:latin typeface="Arial" panose="020B0604020202020204" pitchFamily="34" charset="0"/>
                <a:cs typeface="Arial" panose="020B0604020202020204" pitchFamily="34" charset="0"/>
              </a:rPr>
              <a:t>CHAT</a:t>
            </a:r>
            <a:r>
              <a:rPr lang="en-US" dirty="0" smtClean="0">
                <a:latin typeface="Arial" panose="020B0604020202020204" pitchFamily="34" charset="0"/>
                <a:cs typeface="Arial" panose="020B0604020202020204" pitchFamily="34" charset="0"/>
              </a:rPr>
              <a:t> feature, click on the chat icon at the bottom, middle of the screen.	</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You </a:t>
            </a:r>
            <a:r>
              <a:rPr lang="en-US" dirty="0">
                <a:latin typeface="Arial" panose="020B0604020202020204" pitchFamily="34" charset="0"/>
                <a:cs typeface="Arial" panose="020B0604020202020204" pitchFamily="34" charset="0"/>
              </a:rPr>
              <a:t>can choose to chat with everyone or a specific </a:t>
            </a:r>
            <a:r>
              <a:rPr lang="en-US" dirty="0" smtClean="0">
                <a:latin typeface="Arial" panose="020B0604020202020204" pitchFamily="34" charset="0"/>
                <a:cs typeface="Arial" panose="020B0604020202020204" pitchFamily="34" charset="0"/>
              </a:rPr>
              <a:t>person by using the arrow.</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a:t>
            </a:fld>
            <a:endParaRPr lang="en-US" altLang="en-US"/>
          </a:p>
        </p:txBody>
      </p:sp>
      <p:sp>
        <p:nvSpPr>
          <p:cNvPr id="5" name="TextBox 4"/>
          <p:cNvSpPr txBox="1"/>
          <p:nvPr/>
        </p:nvSpPr>
        <p:spPr>
          <a:xfrm>
            <a:off x="267629" y="156117"/>
            <a:ext cx="8073483" cy="769441"/>
          </a:xfrm>
          <a:prstGeom prst="rect">
            <a:avLst/>
          </a:prstGeom>
          <a:noFill/>
        </p:spPr>
        <p:txBody>
          <a:bodyPr wrap="square" rtlCol="0">
            <a:spAutoFit/>
          </a:bodyPr>
          <a:lstStyle/>
          <a:p>
            <a:r>
              <a:rPr lang="en-US" sz="4400" b="1" dirty="0" smtClean="0">
                <a:latin typeface="Arial" panose="020B0604020202020204" pitchFamily="34" charset="0"/>
                <a:cs typeface="Arial" panose="020B0604020202020204" pitchFamily="34" charset="0"/>
              </a:rPr>
              <a:t>Functions Check</a:t>
            </a:r>
            <a:endParaRPr lang="en-US" sz="4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3771" y="2670683"/>
            <a:ext cx="1039819" cy="610142"/>
          </a:xfrm>
          <a:prstGeom prst="rect">
            <a:avLst/>
          </a:prstGeom>
        </p:spPr>
      </p:pic>
      <p:sp>
        <p:nvSpPr>
          <p:cNvPr id="8" name="Oval 7"/>
          <p:cNvSpPr/>
          <p:nvPr/>
        </p:nvSpPr>
        <p:spPr>
          <a:xfrm>
            <a:off x="9069293" y="2577424"/>
            <a:ext cx="412595" cy="43172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0552" y="4129133"/>
            <a:ext cx="826429" cy="77477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0901" y="5749730"/>
            <a:ext cx="1725730" cy="606620"/>
          </a:xfrm>
          <a:prstGeom prst="rect">
            <a:avLst/>
          </a:prstGeom>
        </p:spPr>
      </p:pic>
      <p:sp>
        <p:nvSpPr>
          <p:cNvPr id="10" name="Rectangle 9"/>
          <p:cNvSpPr/>
          <p:nvPr/>
        </p:nvSpPr>
        <p:spPr>
          <a:xfrm>
            <a:off x="4990901" y="5749730"/>
            <a:ext cx="1725730" cy="5972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266981" y="5885241"/>
            <a:ext cx="301085" cy="33559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5473" y="2689924"/>
            <a:ext cx="1068117" cy="6160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40552" y="4129133"/>
            <a:ext cx="826429" cy="7747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404681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 y="148047"/>
            <a:ext cx="7563804" cy="1036320"/>
          </a:xfrm>
        </p:spPr>
        <p:txBody>
          <a:bodyPr>
            <a:noAutofit/>
          </a:bodyPr>
          <a:lstStyle/>
          <a:p>
            <a:pPr eaLnBrk="1" hangingPunct="1"/>
            <a:r>
              <a:rPr lang="en-US" altLang="en-US" sz="3600" b="1" dirty="0" smtClean="0">
                <a:latin typeface="Arial" panose="020B0604020202020204" pitchFamily="34" charset="0"/>
                <a:cs typeface="Arial" panose="020B0604020202020204" pitchFamily="34" charset="0"/>
              </a:rPr>
              <a:t>How to use the Centralized </a:t>
            </a:r>
            <a:r>
              <a:rPr lang="en-US" altLang="en-US" sz="3600" b="1" dirty="0">
                <a:latin typeface="Arial" panose="020B0604020202020204" pitchFamily="34" charset="0"/>
                <a:cs typeface="Arial" panose="020B0604020202020204" pitchFamily="34" charset="0"/>
              </a:rPr>
              <a:t>Mail </a:t>
            </a:r>
            <a:r>
              <a:rPr lang="en-US" altLang="en-US" sz="3600" b="1" dirty="0" smtClean="0">
                <a:latin typeface="Arial" panose="020B0604020202020204" pitchFamily="34" charset="0"/>
                <a:cs typeface="Arial" panose="020B0604020202020204" pitchFamily="34" charset="0"/>
              </a:rPr>
              <a:t/>
            </a:r>
            <a:br>
              <a:rPr lang="en-US" altLang="en-US" sz="3600" b="1" dirty="0" smtClean="0">
                <a:latin typeface="Arial" panose="020B0604020202020204" pitchFamily="34" charset="0"/>
                <a:cs typeface="Arial" panose="020B0604020202020204" pitchFamily="34" charset="0"/>
              </a:rPr>
            </a:br>
            <a:r>
              <a:rPr lang="en-US" altLang="en-US" sz="3600" b="1" dirty="0" smtClean="0">
                <a:latin typeface="Arial" panose="020B0604020202020204" pitchFamily="34" charset="0"/>
                <a:cs typeface="Arial" panose="020B0604020202020204" pitchFamily="34" charset="0"/>
              </a:rPr>
              <a:t>Portal</a:t>
            </a:r>
          </a:p>
        </p:txBody>
      </p:sp>
      <p:pic>
        <p:nvPicPr>
          <p:cNvPr id="3" name="Content Placeholder 2"/>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398" t="8124" r="1687" b="13147"/>
          <a:stretch/>
        </p:blipFill>
        <p:spPr>
          <a:xfrm>
            <a:off x="798897" y="1783320"/>
            <a:ext cx="7183053" cy="4961489"/>
          </a:xfrm>
        </p:spPr>
      </p:pic>
      <p:sp>
        <p:nvSpPr>
          <p:cNvPr id="4" name="Slide Number Placeholder 3"/>
          <p:cNvSpPr>
            <a:spLocks noGrp="1"/>
          </p:cNvSpPr>
          <p:nvPr>
            <p:ph type="sldNum" sz="quarter" idx="12"/>
          </p:nvPr>
        </p:nvSpPr>
        <p:spPr/>
        <p:txBody>
          <a:bodyPr/>
          <a:lstStyle/>
          <a:p>
            <a:pPr>
              <a:defRPr/>
            </a:pPr>
            <a:fld id="{B1124A23-882F-4D8F-B1F7-FEC46A8D035C}" type="slidenum">
              <a:rPr lang="en-US"/>
              <a:pPr>
                <a:defRPr/>
              </a:pPr>
              <a:t>40</a:t>
            </a:fld>
            <a:endParaRPr lang="en-US" dirty="0"/>
          </a:p>
        </p:txBody>
      </p:sp>
      <p:sp>
        <p:nvSpPr>
          <p:cNvPr id="53253" name="TextBox 7"/>
          <p:cNvSpPr txBox="1">
            <a:spLocks noChangeArrowheads="1"/>
          </p:cNvSpPr>
          <p:nvPr/>
        </p:nvSpPr>
        <p:spPr bwMode="auto">
          <a:xfrm>
            <a:off x="8103523" y="2123754"/>
            <a:ext cx="3639752"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defRPr/>
            </a:pPr>
            <a:r>
              <a:rPr lang="en-US" altLang="en-US" sz="2400" dirty="0">
                <a:latin typeface="Arial" panose="020B0604020202020204" pitchFamily="34" charset="0"/>
                <a:cs typeface="Arial" panose="020B0604020202020204" pitchFamily="34" charset="0"/>
              </a:rPr>
              <a:t>1 - Select Direct Upload </a:t>
            </a:r>
          </a:p>
          <a:p>
            <a:pPr>
              <a:spcBef>
                <a:spcPct val="0"/>
              </a:spcBef>
              <a:defRPr/>
            </a:pPr>
            <a:endParaRPr lang="en-US" altLang="en-US" sz="1000" dirty="0">
              <a:latin typeface="Arial" panose="020B0604020202020204" pitchFamily="34" charset="0"/>
              <a:cs typeface="Arial" panose="020B0604020202020204" pitchFamily="34" charset="0"/>
            </a:endParaRPr>
          </a:p>
          <a:p>
            <a:pPr marL="0" indent="0">
              <a:spcBef>
                <a:spcPct val="0"/>
              </a:spcBef>
              <a:buNone/>
              <a:defRPr/>
            </a:pPr>
            <a:r>
              <a:rPr lang="en-US" altLang="en-US" sz="2400" dirty="0">
                <a:latin typeface="Arial" panose="020B0604020202020204" pitchFamily="34" charset="0"/>
                <a:cs typeface="Arial" panose="020B0604020202020204" pitchFamily="34" charset="0"/>
              </a:rPr>
              <a:t>2 - Enter the veteran’s information </a:t>
            </a:r>
          </a:p>
          <a:p>
            <a:pPr>
              <a:spcBef>
                <a:spcPct val="0"/>
              </a:spcBef>
              <a:defRPr/>
            </a:pPr>
            <a:endParaRPr lang="en-US" altLang="en-US" sz="1000" dirty="0">
              <a:latin typeface="Arial" panose="020B0604020202020204" pitchFamily="34" charset="0"/>
              <a:cs typeface="Arial" panose="020B0604020202020204" pitchFamily="34" charset="0"/>
            </a:endParaRPr>
          </a:p>
          <a:p>
            <a:pPr marL="0" indent="0">
              <a:spcBef>
                <a:spcPct val="0"/>
              </a:spcBef>
              <a:buNone/>
              <a:defRPr/>
            </a:pPr>
            <a:r>
              <a:rPr lang="en-US" altLang="en-US" sz="2400" dirty="0">
                <a:latin typeface="Arial" panose="020B0604020202020204" pitchFamily="34" charset="0"/>
                <a:cs typeface="Arial" panose="020B0604020202020204" pitchFamily="34" charset="0"/>
              </a:rPr>
              <a:t>3 - Check any emergent flashes that apply</a:t>
            </a:r>
          </a:p>
          <a:p>
            <a:pPr>
              <a:spcBef>
                <a:spcPct val="0"/>
              </a:spcBef>
              <a:defRPr/>
            </a:pPr>
            <a:endParaRPr lang="en-US" altLang="en-US" sz="1000" dirty="0">
              <a:latin typeface="Arial" panose="020B0604020202020204" pitchFamily="34" charset="0"/>
              <a:cs typeface="Arial" panose="020B0604020202020204" pitchFamily="34" charset="0"/>
            </a:endParaRPr>
          </a:p>
          <a:p>
            <a:pPr marL="0" indent="0">
              <a:spcBef>
                <a:spcPct val="0"/>
              </a:spcBef>
              <a:buNone/>
              <a:defRPr/>
            </a:pPr>
            <a:r>
              <a:rPr lang="en-US" altLang="en-US" sz="2400" dirty="0">
                <a:latin typeface="Arial" panose="020B0604020202020204" pitchFamily="34" charset="0"/>
                <a:cs typeface="Arial" panose="020B0604020202020204" pitchFamily="34" charset="0"/>
              </a:rPr>
              <a:t>4 - Attach Files</a:t>
            </a:r>
          </a:p>
          <a:p>
            <a:pPr>
              <a:spcBef>
                <a:spcPct val="0"/>
              </a:spcBef>
              <a:defRPr/>
            </a:pPr>
            <a:endParaRPr lang="en-US" altLang="en-US" sz="1000" dirty="0">
              <a:latin typeface="Arial" panose="020B0604020202020204" pitchFamily="34" charset="0"/>
              <a:cs typeface="Arial" panose="020B0604020202020204" pitchFamily="34" charset="0"/>
            </a:endParaRPr>
          </a:p>
          <a:p>
            <a:pPr marL="0" indent="0">
              <a:spcBef>
                <a:spcPct val="0"/>
              </a:spcBef>
              <a:buNone/>
              <a:defRPr/>
            </a:pPr>
            <a:r>
              <a:rPr lang="en-US" altLang="en-US" sz="2400" dirty="0">
                <a:latin typeface="Arial" panose="020B0604020202020204" pitchFamily="34" charset="0"/>
                <a:cs typeface="Arial" panose="020B0604020202020204" pitchFamily="34" charset="0"/>
              </a:rPr>
              <a:t>5 - Click SUBMIT</a:t>
            </a:r>
          </a:p>
        </p:txBody>
      </p:sp>
      <p:sp>
        <p:nvSpPr>
          <p:cNvPr id="2" name="Down Arrow 1"/>
          <p:cNvSpPr/>
          <p:nvPr/>
        </p:nvSpPr>
        <p:spPr>
          <a:xfrm>
            <a:off x="2208147" y="1292633"/>
            <a:ext cx="330200" cy="4452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02954" y="1311927"/>
            <a:ext cx="140586" cy="276999"/>
          </a:xfrm>
          <a:prstGeom prst="rect">
            <a:avLst/>
          </a:prstGeom>
          <a:noFill/>
        </p:spPr>
        <p:txBody>
          <a:bodyPr wrap="square" lIns="0" tIns="0" rIns="0" bIns="0" rtlCol="0">
            <a:spAutoFit/>
          </a:bodyPr>
          <a:lstStyle/>
          <a:p>
            <a:r>
              <a:rPr lang="en-US" dirty="0"/>
              <a:t>1</a:t>
            </a:r>
          </a:p>
        </p:txBody>
      </p:sp>
      <p:sp>
        <p:nvSpPr>
          <p:cNvPr id="8" name="Down Arrow 7"/>
          <p:cNvSpPr/>
          <p:nvPr/>
        </p:nvSpPr>
        <p:spPr>
          <a:xfrm>
            <a:off x="1235075" y="2592309"/>
            <a:ext cx="330200" cy="4452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3556369" y="2508180"/>
            <a:ext cx="330200" cy="4452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445189" y="1866454"/>
            <a:ext cx="330200" cy="4452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045200" y="2369682"/>
            <a:ext cx="330200" cy="4452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361858" y="2592309"/>
            <a:ext cx="104776" cy="276999"/>
          </a:xfrm>
          <a:prstGeom prst="rect">
            <a:avLst/>
          </a:prstGeom>
          <a:noFill/>
        </p:spPr>
        <p:txBody>
          <a:bodyPr wrap="square" lIns="0" tIns="0" rIns="0" bIns="0" rtlCol="0">
            <a:spAutoFit/>
          </a:bodyPr>
          <a:lstStyle/>
          <a:p>
            <a:r>
              <a:rPr lang="en-US" dirty="0"/>
              <a:t>2</a:t>
            </a:r>
          </a:p>
        </p:txBody>
      </p:sp>
      <p:sp>
        <p:nvSpPr>
          <p:cNvPr id="13" name="TextBox 12"/>
          <p:cNvSpPr txBox="1"/>
          <p:nvPr/>
        </p:nvSpPr>
        <p:spPr>
          <a:xfrm>
            <a:off x="4566762" y="1950583"/>
            <a:ext cx="87054" cy="276999"/>
          </a:xfrm>
          <a:prstGeom prst="rect">
            <a:avLst/>
          </a:prstGeom>
          <a:noFill/>
        </p:spPr>
        <p:txBody>
          <a:bodyPr wrap="square" lIns="0" tIns="0" rIns="0" bIns="0" rtlCol="0">
            <a:spAutoFit/>
          </a:bodyPr>
          <a:lstStyle/>
          <a:p>
            <a:r>
              <a:rPr lang="en-US" dirty="0"/>
              <a:t>5</a:t>
            </a:r>
          </a:p>
        </p:txBody>
      </p:sp>
      <p:sp>
        <p:nvSpPr>
          <p:cNvPr id="14" name="TextBox 13"/>
          <p:cNvSpPr txBox="1"/>
          <p:nvPr/>
        </p:nvSpPr>
        <p:spPr>
          <a:xfrm>
            <a:off x="6133362" y="2377679"/>
            <a:ext cx="140438" cy="276999"/>
          </a:xfrm>
          <a:prstGeom prst="rect">
            <a:avLst/>
          </a:prstGeom>
          <a:noFill/>
        </p:spPr>
        <p:txBody>
          <a:bodyPr wrap="square" lIns="0" tIns="0" rIns="0" bIns="0" rtlCol="0">
            <a:spAutoFit/>
          </a:bodyPr>
          <a:lstStyle/>
          <a:p>
            <a:r>
              <a:rPr lang="en-US" dirty="0"/>
              <a:t>4</a:t>
            </a:r>
          </a:p>
        </p:txBody>
      </p:sp>
      <p:sp>
        <p:nvSpPr>
          <p:cNvPr id="15" name="TextBox 14"/>
          <p:cNvSpPr txBox="1"/>
          <p:nvPr/>
        </p:nvSpPr>
        <p:spPr>
          <a:xfrm>
            <a:off x="3657968" y="2516178"/>
            <a:ext cx="127001" cy="276999"/>
          </a:xfrm>
          <a:prstGeom prst="rect">
            <a:avLst/>
          </a:prstGeom>
          <a:noFill/>
        </p:spPr>
        <p:txBody>
          <a:bodyPr wrap="square" lIns="0" tIns="0" rIns="0" bIns="0" rtlCol="0">
            <a:spAutoFit/>
          </a:bodyPr>
          <a:lstStyle/>
          <a:p>
            <a:r>
              <a:rPr lang="en-US" dirty="0"/>
              <a:t>3</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281921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1" y="191589"/>
            <a:ext cx="7563804" cy="957942"/>
          </a:xfrm>
        </p:spPr>
        <p:txBody>
          <a:bodyPr>
            <a:noAutofit/>
          </a:bodyPr>
          <a:lstStyle/>
          <a:p>
            <a:pPr eaLnBrk="1" hangingPunct="1"/>
            <a:r>
              <a:rPr lang="en-US" altLang="en-US" sz="4000" b="1" dirty="0">
                <a:latin typeface="Arial" panose="020B0604020202020204" pitchFamily="34" charset="0"/>
                <a:cs typeface="Arial" panose="020B0604020202020204" pitchFamily="34" charset="0"/>
              </a:rPr>
              <a:t>Centralized Mail </a:t>
            </a:r>
            <a:r>
              <a:rPr lang="en-US" altLang="en-US" sz="4000" b="1" dirty="0" smtClean="0">
                <a:latin typeface="Arial" panose="020B0604020202020204" pitchFamily="34" charset="0"/>
                <a:cs typeface="Arial" panose="020B0604020202020204" pitchFamily="34" charset="0"/>
              </a:rPr>
              <a:t>Portal: Proof of Submissions</a:t>
            </a:r>
          </a:p>
        </p:txBody>
      </p:sp>
      <p:sp>
        <p:nvSpPr>
          <p:cNvPr id="81923" name="Content Placeholder 2"/>
          <p:cNvSpPr>
            <a:spLocks noGrp="1"/>
          </p:cNvSpPr>
          <p:nvPr>
            <p:ph idx="1"/>
          </p:nvPr>
        </p:nvSpPr>
        <p:spPr>
          <a:xfrm>
            <a:off x="596767" y="1654631"/>
            <a:ext cx="10992050" cy="4554784"/>
          </a:xfrm>
        </p:spPr>
        <p:txBody>
          <a:bodyPr/>
          <a:lstStyle/>
          <a:p>
            <a:pPr eaLnBrk="1" hangingPunct="1"/>
            <a:r>
              <a:rPr lang="en-US" altLang="en-US" sz="2800" dirty="0">
                <a:latin typeface="Arial" panose="020B0604020202020204" pitchFamily="34" charset="0"/>
                <a:cs typeface="Arial" panose="020B0604020202020204" pitchFamily="34" charset="0"/>
              </a:rPr>
              <a:t>After you submit documents in direct upload, you </a:t>
            </a:r>
            <a:r>
              <a:rPr lang="en-US" altLang="en-US" sz="2800" b="1" u="sng" dirty="0">
                <a:solidFill>
                  <a:srgbClr val="FF0000"/>
                </a:solidFill>
                <a:latin typeface="Arial" panose="020B0604020202020204" pitchFamily="34" charset="0"/>
                <a:cs typeface="Arial" panose="020B0604020202020204" pitchFamily="34" charset="0"/>
              </a:rPr>
              <a:t>MUST</a:t>
            </a:r>
            <a:r>
              <a:rPr lang="en-US" altLang="en-US" sz="2800" dirty="0">
                <a:latin typeface="Arial" panose="020B0604020202020204" pitchFamily="34" charset="0"/>
                <a:cs typeface="Arial" panose="020B0604020202020204" pitchFamily="34" charset="0"/>
              </a:rPr>
              <a:t> copy and paste the confirmation number into the communications section of the veteran’s VetraSpec file </a:t>
            </a:r>
          </a:p>
          <a:p>
            <a:pPr eaLnBrk="1" hangingPunct="1"/>
            <a:endParaRPr lang="en-US" altLang="en-US" sz="2800" dirty="0">
              <a:latin typeface="Arial" panose="020B0604020202020204" pitchFamily="34" charset="0"/>
              <a:cs typeface="Arial" panose="020B0604020202020204" pitchFamily="34" charset="0"/>
            </a:endParaRPr>
          </a:p>
          <a:p>
            <a:pPr eaLnBrk="1" hangingPunct="1"/>
            <a:r>
              <a:rPr lang="en-US" altLang="en-US" sz="2800" dirty="0">
                <a:latin typeface="Arial" panose="020B0604020202020204" pitchFamily="34" charset="0"/>
                <a:cs typeface="Arial" panose="020B0604020202020204" pitchFamily="34" charset="0"/>
              </a:rPr>
              <a:t>The confirmation number will display on the screen after submission, and will also be e-mailed to you</a:t>
            </a:r>
          </a:p>
          <a:p>
            <a:pPr eaLnBrk="1" hangingPunct="1"/>
            <a:endParaRPr lang="en-US" altLang="en-US" sz="2800" dirty="0">
              <a:latin typeface="Arial" panose="020B0604020202020204" pitchFamily="34" charset="0"/>
              <a:cs typeface="Arial" panose="020B0604020202020204" pitchFamily="34" charset="0"/>
            </a:endParaRPr>
          </a:p>
          <a:p>
            <a:pPr eaLnBrk="1" hangingPunct="1"/>
            <a:r>
              <a:rPr lang="en-US" altLang="en-US" sz="2800" dirty="0">
                <a:latin typeface="Arial" panose="020B0604020202020204" pitchFamily="34" charset="0"/>
                <a:cs typeface="Arial" panose="020B0604020202020204" pitchFamily="34" charset="0"/>
              </a:rPr>
              <a:t>You will need the confirmation number to track packets after submission</a:t>
            </a:r>
          </a:p>
          <a:p>
            <a:pPr eaLnBrk="1" hangingPunct="1"/>
            <a:endParaRPr lang="en-US" altLang="en-US" dirty="0" smtClean="0"/>
          </a:p>
        </p:txBody>
      </p:sp>
      <p:sp>
        <p:nvSpPr>
          <p:cNvPr id="4" name="Slide Number Placeholder 3"/>
          <p:cNvSpPr>
            <a:spLocks noGrp="1"/>
          </p:cNvSpPr>
          <p:nvPr>
            <p:ph type="sldNum" sz="quarter" idx="12"/>
          </p:nvPr>
        </p:nvSpPr>
        <p:spPr/>
        <p:txBody>
          <a:bodyPr/>
          <a:lstStyle/>
          <a:p>
            <a:pPr>
              <a:defRPr/>
            </a:pPr>
            <a:fld id="{7B04B3C2-6B00-4A7B-B613-E166333F0036}" type="slidenum">
              <a:rPr lang="en-US"/>
              <a:pPr>
                <a:defRPr/>
              </a:pPr>
              <a:t>41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412218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0" y="139338"/>
            <a:ext cx="7563805" cy="1071154"/>
          </a:xfrm>
        </p:spPr>
        <p:txBody>
          <a:bodyPr>
            <a:noAutofit/>
          </a:bodyPr>
          <a:lstStyle/>
          <a:p>
            <a:pPr eaLnBrk="1" hangingPunct="1"/>
            <a:r>
              <a:rPr lang="en-US" altLang="en-US" sz="4000" b="1" dirty="0">
                <a:latin typeface="Arial" panose="020B0604020202020204" pitchFamily="34" charset="0"/>
                <a:cs typeface="Arial" panose="020B0604020202020204" pitchFamily="34" charset="0"/>
              </a:rPr>
              <a:t>Centralized Mail </a:t>
            </a:r>
            <a:r>
              <a:rPr lang="en-US" altLang="en-US" sz="4000" b="1" dirty="0" smtClean="0">
                <a:latin typeface="Arial" panose="020B0604020202020204" pitchFamily="34" charset="0"/>
                <a:cs typeface="Arial" panose="020B0604020202020204" pitchFamily="34" charset="0"/>
              </a:rPr>
              <a:t>Portal: Tracking Submissions</a:t>
            </a:r>
          </a:p>
        </p:txBody>
      </p:sp>
      <p:sp>
        <p:nvSpPr>
          <p:cNvPr id="2" name="Content Placeholder 1"/>
          <p:cNvSpPr>
            <a:spLocks noGrp="1"/>
          </p:cNvSpPr>
          <p:nvPr>
            <p:ph idx="1"/>
          </p:nvPr>
        </p:nvSpPr>
        <p:spPr>
          <a:xfrm>
            <a:off x="5399773" y="2221009"/>
            <a:ext cx="6112042" cy="2967007"/>
          </a:xfrm>
        </p:spPr>
        <p:txBody>
          <a:bodyPr>
            <a:noAutofit/>
          </a:bodyPr>
          <a:lstStyle/>
          <a:p>
            <a:pPr marL="0" indent="0">
              <a:buNone/>
            </a:pPr>
            <a:r>
              <a:rPr lang="en-US" sz="3200" dirty="0" smtClean="0">
                <a:latin typeface="Arial" panose="020B0604020202020204" pitchFamily="34" charset="0"/>
                <a:cs typeface="Arial" panose="020B0604020202020204" pitchFamily="34" charset="0"/>
              </a:rPr>
              <a:t>To track your submissions in CMP, first select My Uploads</a:t>
            </a:r>
          </a:p>
          <a:p>
            <a:pPr marL="0" indent="0">
              <a:buNone/>
            </a:pPr>
            <a:endParaRPr lang="en-US" sz="3200" dirty="0">
              <a:latin typeface="Arial" panose="020B0604020202020204" pitchFamily="34" charset="0"/>
              <a:cs typeface="Arial" panose="020B0604020202020204" pitchFamily="34" charset="0"/>
            </a:endParaRPr>
          </a:p>
          <a:p>
            <a:pPr marL="0" indent="0">
              <a:buNone/>
            </a:pPr>
            <a:r>
              <a:rPr lang="en-US" sz="3200" dirty="0" smtClean="0">
                <a:latin typeface="Arial" panose="020B0604020202020204" pitchFamily="34" charset="0"/>
                <a:cs typeface="Arial" panose="020B0604020202020204" pitchFamily="34" charset="0"/>
              </a:rPr>
              <a:t>Then, enter your search criteria and select Search</a:t>
            </a:r>
            <a:endParaRPr lang="en-US" sz="3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27AFFBA-3C0B-4CB6-8A8F-7C07ABDE93D1}" type="slidenum">
              <a:rPr lang="en-US"/>
              <a:pPr>
                <a:defRPr/>
              </a:pPr>
              <a:t>42</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525"/>
          <a:stretch/>
        </p:blipFill>
        <p:spPr>
          <a:xfrm>
            <a:off x="1104481" y="1210492"/>
            <a:ext cx="4015220" cy="5510983"/>
          </a:xfrm>
          <a:prstGeom prst="rect">
            <a:avLst/>
          </a:prstGeom>
        </p:spPr>
      </p:pic>
      <p:sp>
        <p:nvSpPr>
          <p:cNvPr id="7" name="Down Arrow 6"/>
          <p:cNvSpPr/>
          <p:nvPr/>
        </p:nvSpPr>
        <p:spPr>
          <a:xfrm>
            <a:off x="3112091" y="1536686"/>
            <a:ext cx="435640" cy="52647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399821" y="5516247"/>
            <a:ext cx="435640" cy="52647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399398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39338"/>
            <a:ext cx="7563805" cy="1071154"/>
          </a:xfrm>
        </p:spPr>
        <p:txBody>
          <a:bodyPr>
            <a:noAutofit/>
          </a:bodyPr>
          <a:lstStyle/>
          <a:p>
            <a:pPr eaLnBrk="1" hangingPunct="1"/>
            <a:r>
              <a:rPr lang="en-US" altLang="en-US" sz="4000" b="1" dirty="0">
                <a:latin typeface="Arial" panose="020B0604020202020204" pitchFamily="34" charset="0"/>
                <a:cs typeface="Arial" panose="020B0604020202020204" pitchFamily="34" charset="0"/>
              </a:rPr>
              <a:t>Centralized Mail </a:t>
            </a:r>
            <a:r>
              <a:rPr lang="en-US" altLang="en-US" sz="4000" b="1" dirty="0" smtClean="0">
                <a:latin typeface="Arial" panose="020B0604020202020204" pitchFamily="34" charset="0"/>
                <a:cs typeface="Arial" panose="020B0604020202020204" pitchFamily="34" charset="0"/>
              </a:rPr>
              <a:t>Portal: Tracking Submissions</a:t>
            </a:r>
          </a:p>
        </p:txBody>
      </p:sp>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b="35523"/>
          <a:stretch/>
        </p:blipFill>
        <p:spPr>
          <a:xfrm>
            <a:off x="369907" y="1305566"/>
            <a:ext cx="10983893" cy="3173876"/>
          </a:xfrm>
        </p:spPr>
      </p:pic>
      <p:sp>
        <p:nvSpPr>
          <p:cNvPr id="4" name="Slide Number Placeholder 3"/>
          <p:cNvSpPr>
            <a:spLocks noGrp="1"/>
          </p:cNvSpPr>
          <p:nvPr>
            <p:ph type="sldNum" sz="quarter" idx="12"/>
          </p:nvPr>
        </p:nvSpPr>
        <p:spPr/>
        <p:txBody>
          <a:bodyPr/>
          <a:lstStyle/>
          <a:p>
            <a:pPr>
              <a:defRPr/>
            </a:pPr>
            <a:fld id="{7FAEE5B3-6D39-4881-AA00-E262F73E8243}" type="slidenum">
              <a:rPr lang="en-US"/>
              <a:pPr>
                <a:defRPr/>
              </a:pPr>
              <a:t>43</a:t>
            </a:fld>
            <a:endParaRPr lang="en-US" dirty="0"/>
          </a:p>
        </p:txBody>
      </p:sp>
      <p:sp>
        <p:nvSpPr>
          <p:cNvPr id="2" name="TextBox 1"/>
          <p:cNvSpPr txBox="1"/>
          <p:nvPr/>
        </p:nvSpPr>
        <p:spPr>
          <a:xfrm>
            <a:off x="616017" y="4479442"/>
            <a:ext cx="10963175" cy="2616101"/>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Once you select Search, any submissions that meet the search criteria will be displayed</a:t>
            </a:r>
          </a:p>
          <a:p>
            <a:pPr algn="ctr"/>
            <a:endParaRPr lang="en-US" sz="2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You can double click on any claim or check the box and click view packet to view what was submitted </a:t>
            </a:r>
          </a:p>
          <a:p>
            <a:pPr algn="ctr"/>
            <a:endParaRPr lang="en-US"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2587863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39338"/>
            <a:ext cx="7563805" cy="1071154"/>
          </a:xfrm>
        </p:spPr>
        <p:txBody>
          <a:bodyPr>
            <a:noAutofit/>
          </a:bodyPr>
          <a:lstStyle/>
          <a:p>
            <a:pPr eaLnBrk="1" hangingPunct="1"/>
            <a:r>
              <a:rPr lang="en-US" altLang="en-US" sz="4000" b="1" dirty="0">
                <a:latin typeface="Arial" panose="020B0604020202020204" pitchFamily="34" charset="0"/>
                <a:cs typeface="Arial" panose="020B0604020202020204" pitchFamily="34" charset="0"/>
              </a:rPr>
              <a:t>Centralized Mail </a:t>
            </a:r>
            <a:r>
              <a:rPr lang="en-US" altLang="en-US" sz="4000" b="1" dirty="0" smtClean="0">
                <a:latin typeface="Arial" panose="020B0604020202020204" pitchFamily="34" charset="0"/>
                <a:cs typeface="Arial" panose="020B0604020202020204" pitchFamily="34" charset="0"/>
              </a:rPr>
              <a:t>Portal: Tracking Submissions</a:t>
            </a:r>
          </a:p>
        </p:txBody>
      </p:sp>
      <p:sp>
        <p:nvSpPr>
          <p:cNvPr id="4" name="Slide Number Placeholder 3"/>
          <p:cNvSpPr>
            <a:spLocks noGrp="1"/>
          </p:cNvSpPr>
          <p:nvPr>
            <p:ph type="sldNum" sz="quarter" idx="12"/>
          </p:nvPr>
        </p:nvSpPr>
        <p:spPr/>
        <p:txBody>
          <a:bodyPr/>
          <a:lstStyle/>
          <a:p>
            <a:fld id="{60B18D57-13A5-4968-950D-8FEF41FA4399}" type="slidenum">
              <a:rPr lang="en-US" smtClean="0"/>
              <a:t>44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27" y="1448888"/>
            <a:ext cx="9667345" cy="527258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9049598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134472"/>
            <a:ext cx="7744048" cy="981732"/>
          </a:xfrm>
        </p:spPr>
        <p:txBody>
          <a:bodyPr>
            <a:noAutofit/>
          </a:bodyPr>
          <a:lstStyle/>
          <a:p>
            <a:r>
              <a:rPr lang="en-US" sz="4000" b="1" dirty="0" smtClean="0">
                <a:latin typeface="Arial" panose="020B0604020202020204" pitchFamily="34" charset="0"/>
                <a:cs typeface="Arial" panose="020B0604020202020204" pitchFamily="34" charset="0"/>
              </a:rPr>
              <a:t>Centralized Mail Portal: Package History</a:t>
            </a:r>
            <a:endParaRPr lang="en-US" sz="4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0B18D57-13A5-4968-950D-8FEF41FA4399}" type="slidenum">
              <a:rPr lang="en-US" smtClean="0"/>
              <a:t>45</a:t>
            </a:fld>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460" t="2433" r="3458" b="2878"/>
          <a:stretch/>
        </p:blipFill>
        <p:spPr>
          <a:xfrm>
            <a:off x="2133069" y="2202193"/>
            <a:ext cx="7723200" cy="4336719"/>
          </a:xfrm>
          <a:prstGeom prst="rect">
            <a:avLst/>
          </a:prstGeom>
        </p:spPr>
      </p:pic>
      <p:sp>
        <p:nvSpPr>
          <p:cNvPr id="3" name="TextBox 2"/>
          <p:cNvSpPr txBox="1"/>
          <p:nvPr/>
        </p:nvSpPr>
        <p:spPr>
          <a:xfrm>
            <a:off x="625642" y="1360968"/>
            <a:ext cx="10963175"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If you click the history button at the top of the Packet Detail screen, it will show all of the steps that have taken place to upload the packet to VBMS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4161902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34472"/>
            <a:ext cx="7563805" cy="981732"/>
          </a:xfrm>
        </p:spPr>
        <p:txBody>
          <a:bodyPr>
            <a:noAutofit/>
          </a:bodyPr>
          <a:lstStyle/>
          <a:p>
            <a:r>
              <a:rPr lang="en-US" sz="4000" b="1" dirty="0" smtClean="0">
                <a:latin typeface="Arial" panose="020B0604020202020204" pitchFamily="34" charset="0"/>
                <a:cs typeface="Arial" panose="020B0604020202020204" pitchFamily="34" charset="0"/>
              </a:rPr>
              <a:t>Centralized Mail Portal: Packet Status</a:t>
            </a:r>
            <a:endParaRPr lang="en-US" sz="4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0B18D57-13A5-4968-950D-8FEF41FA4399}" type="slidenum">
              <a:rPr lang="en-US" smtClean="0"/>
              <a:t>46</a:t>
            </a:fld>
            <a:endParaRPr lang="en-US"/>
          </a:p>
        </p:txBody>
      </p:sp>
      <p:sp>
        <p:nvSpPr>
          <p:cNvPr id="3" name="TextBox 2"/>
          <p:cNvSpPr txBox="1"/>
          <p:nvPr/>
        </p:nvSpPr>
        <p:spPr>
          <a:xfrm>
            <a:off x="635267" y="1244010"/>
            <a:ext cx="10963175" cy="492442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Uploading</a:t>
            </a:r>
            <a:r>
              <a:rPr lang="en-US" sz="2400" dirty="0">
                <a:latin typeface="Arial" panose="020B0604020202020204" pitchFamily="34" charset="0"/>
                <a:cs typeface="Arial" panose="020B0604020202020204" pitchFamily="34" charset="0"/>
              </a:rPr>
              <a:t> – The packet is being sent to VA</a:t>
            </a:r>
          </a:p>
          <a:p>
            <a:endParaRPr lang="en-US" sz="10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Evidence Received </a:t>
            </a:r>
            <a:r>
              <a:rPr lang="en-US" sz="2400" dirty="0">
                <a:latin typeface="Arial" panose="020B0604020202020204" pitchFamily="34" charset="0"/>
                <a:cs typeface="Arial" panose="020B0604020202020204" pitchFamily="34" charset="0"/>
              </a:rPr>
              <a:t>– The packet has been received by the Janesville Centralized Intake Center (JCIC) but has not been processed or uploaded to the veteran’s claim file</a:t>
            </a:r>
          </a:p>
          <a:p>
            <a:endParaRPr lang="en-US" sz="10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Vendor Processing </a:t>
            </a:r>
            <a:r>
              <a:rPr lang="en-US" sz="2400" dirty="0">
                <a:latin typeface="Arial" panose="020B0604020202020204" pitchFamily="34" charset="0"/>
                <a:cs typeface="Arial" panose="020B0604020202020204" pitchFamily="34" charset="0"/>
              </a:rPr>
              <a:t>– The JCIC is preparing the packet to be uploaded to VBMS</a:t>
            </a:r>
          </a:p>
          <a:p>
            <a:endParaRPr lang="en-US" sz="10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Available in Mail Portal </a:t>
            </a:r>
            <a:r>
              <a:rPr lang="en-US" sz="2400" dirty="0">
                <a:latin typeface="Arial" panose="020B0604020202020204" pitchFamily="34" charset="0"/>
                <a:cs typeface="Arial" panose="020B0604020202020204" pitchFamily="34" charset="0"/>
              </a:rPr>
              <a:t>– The packet is now with a VSR at a VARO to establish the packet in VBMS</a:t>
            </a:r>
          </a:p>
          <a:p>
            <a:endParaRPr lang="en-US" sz="10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Complete</a:t>
            </a:r>
            <a:r>
              <a:rPr lang="en-US" sz="2400" dirty="0">
                <a:latin typeface="Arial" panose="020B0604020202020204" pitchFamily="34" charset="0"/>
                <a:cs typeface="Arial" panose="020B0604020202020204" pitchFamily="34" charset="0"/>
              </a:rPr>
              <a:t> – The packet has been successfully uploaded to VBMS</a:t>
            </a:r>
          </a:p>
          <a:p>
            <a:endParaRPr lang="en-US" sz="10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Quarantine</a:t>
            </a:r>
            <a:r>
              <a:rPr lang="en-US" sz="2400" dirty="0">
                <a:latin typeface="Arial" panose="020B0604020202020204" pitchFamily="34" charset="0"/>
                <a:cs typeface="Arial" panose="020B0604020202020204" pitchFamily="34" charset="0"/>
              </a:rPr>
              <a:t> – Errors have been identified and the packet will not be uploaded until any errors are resolved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5626753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134472"/>
            <a:ext cx="8077202" cy="981732"/>
          </a:xfrm>
        </p:spPr>
        <p:txBody>
          <a:bodyPr>
            <a:noAutofit/>
          </a:bodyPr>
          <a:lstStyle/>
          <a:p>
            <a:r>
              <a:rPr lang="en-US" b="1" dirty="0" smtClean="0">
                <a:latin typeface="Arial" panose="020B0604020202020204" pitchFamily="34" charset="0"/>
                <a:cs typeface="Arial" panose="020B0604020202020204" pitchFamily="34" charset="0"/>
              </a:rPr>
              <a:t>Centralized Mail Portal: Quarantined Packets</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0B18D57-13A5-4968-950D-8FEF41FA4399}" type="slidenum">
              <a:rPr lang="en-US" smtClean="0"/>
              <a:t>47</a:t>
            </a:fld>
            <a:endParaRPr lang="en-US"/>
          </a:p>
        </p:txBody>
      </p:sp>
      <p:sp>
        <p:nvSpPr>
          <p:cNvPr id="2" name="TextBox 1"/>
          <p:cNvSpPr txBox="1"/>
          <p:nvPr/>
        </p:nvSpPr>
        <p:spPr>
          <a:xfrm>
            <a:off x="616017" y="1616150"/>
            <a:ext cx="10992050" cy="2862322"/>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If one of your submissions </a:t>
            </a:r>
            <a:r>
              <a:rPr lang="en-US" sz="3600" dirty="0" smtClean="0">
                <a:latin typeface="Arial" panose="020B0604020202020204" pitchFamily="34" charset="0"/>
                <a:cs typeface="Arial" panose="020B0604020202020204" pitchFamily="34" charset="0"/>
              </a:rPr>
              <a:t>becomes </a:t>
            </a:r>
            <a:r>
              <a:rPr lang="en-US" sz="3600" b="1" dirty="0" smtClean="0">
                <a:latin typeface="Arial" panose="020B0604020202020204" pitchFamily="34" charset="0"/>
                <a:cs typeface="Arial" panose="020B0604020202020204" pitchFamily="34" charset="0"/>
              </a:rPr>
              <a:t>quarantined</a:t>
            </a:r>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you will need to resubmit the packet.  Prior to resubmitting, verify that none of the files are password protected and that none of the files have been corrupted.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14027939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493"/>
            <a:ext cx="8636625" cy="928688"/>
          </a:xfrm>
        </p:spPr>
        <p:txBody>
          <a:bodyPr rtlCol="0">
            <a:noAutofit/>
          </a:bodyPr>
          <a:lstStyle/>
          <a:p>
            <a:pPr>
              <a:defRPr/>
            </a:pPr>
            <a:r>
              <a:rPr lang="en-US" b="1" dirty="0" smtClean="0">
                <a:latin typeface="Arial" panose="020B0604020202020204" pitchFamily="34" charset="0"/>
                <a:cs typeface="Arial" panose="020B0604020202020204" pitchFamily="34" charset="0"/>
              </a:rPr>
              <a:t>What is D2D?</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47" name="Content Placeholder 2"/>
          <p:cNvSpPr>
            <a:spLocks noGrp="1"/>
          </p:cNvSpPr>
          <p:nvPr>
            <p:ph idx="1"/>
          </p:nvPr>
        </p:nvSpPr>
        <p:spPr>
          <a:xfrm>
            <a:off x="605481" y="1484908"/>
            <a:ext cx="10985157" cy="4266248"/>
          </a:xfrm>
        </p:spPr>
        <p:txBody>
          <a:bodyPr>
            <a:normAutofit/>
          </a:bodyPr>
          <a:lstStyle/>
          <a:p>
            <a:pPr eaLnBrk="1" hangingPunct="1">
              <a:lnSpc>
                <a:spcPct val="100000"/>
              </a:lnSpc>
              <a:defRPr/>
            </a:pPr>
            <a:r>
              <a:rPr lang="en-US" altLang="en-US" sz="2800" dirty="0"/>
              <a:t>D2D is a VetraSpec system that allows users to submit </a:t>
            </a:r>
            <a:r>
              <a:rPr lang="en-US" altLang="en-US" sz="2800" b="1" u="sng" dirty="0"/>
              <a:t>COMPENSATION</a:t>
            </a:r>
            <a:r>
              <a:rPr lang="en-US" altLang="en-US" sz="2800" dirty="0"/>
              <a:t> claims directly to VA which will then be added to the veteran’s file within minutes</a:t>
            </a:r>
          </a:p>
          <a:p>
            <a:pPr marL="0" indent="0">
              <a:lnSpc>
                <a:spcPct val="100000"/>
              </a:lnSpc>
              <a:buNone/>
              <a:defRPr/>
            </a:pPr>
            <a:endParaRPr lang="en-US" altLang="en-US" sz="1000" dirty="0"/>
          </a:p>
          <a:p>
            <a:pPr eaLnBrk="1" hangingPunct="1">
              <a:lnSpc>
                <a:spcPct val="100000"/>
              </a:lnSpc>
              <a:defRPr/>
            </a:pPr>
            <a:r>
              <a:rPr lang="en-US" altLang="en-US" sz="2800" dirty="0"/>
              <a:t>D2D can only send forms that were created and electronically signed in VetraSpec using a digital signature pad</a:t>
            </a:r>
          </a:p>
          <a:p>
            <a:pPr eaLnBrk="1" hangingPunct="1">
              <a:lnSpc>
                <a:spcPct val="100000"/>
              </a:lnSpc>
              <a:defRPr/>
            </a:pPr>
            <a:endParaRPr lang="en-US" altLang="en-US" sz="1000" dirty="0"/>
          </a:p>
          <a:p>
            <a:pPr eaLnBrk="1" hangingPunct="1">
              <a:lnSpc>
                <a:spcPct val="100000"/>
              </a:lnSpc>
              <a:defRPr/>
            </a:pPr>
            <a:r>
              <a:rPr lang="en-US" altLang="en-US" sz="2800" dirty="0"/>
              <a:t>You can only send evidence if it is accompanied by a claim form</a:t>
            </a:r>
          </a:p>
          <a:p>
            <a:pPr eaLnBrk="1" hangingPunct="1">
              <a:lnSpc>
                <a:spcPct val="100000"/>
              </a:lnSpc>
              <a:defRPr/>
            </a:pPr>
            <a:endParaRPr lang="en-US" altLang="en-US" sz="1000" dirty="0"/>
          </a:p>
          <a:p>
            <a:pPr eaLnBrk="1" hangingPunct="1">
              <a:lnSpc>
                <a:spcPct val="100000"/>
              </a:lnSpc>
              <a:defRPr/>
            </a:pPr>
            <a:endParaRPr lang="en-US" altLang="en-US" sz="1000" dirty="0"/>
          </a:p>
          <a:p>
            <a:pPr marL="0" indent="0">
              <a:lnSpc>
                <a:spcPct val="100000"/>
              </a:lnSpc>
              <a:buNone/>
              <a:defRPr/>
            </a:pPr>
            <a:endParaRPr lang="en-US" altLang="en-US" sz="2100" dirty="0"/>
          </a:p>
        </p:txBody>
      </p:sp>
      <p:sp>
        <p:nvSpPr>
          <p:cNvPr id="614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defRPr/>
            </a:pPr>
            <a:fld id="{D6DE287A-F147-4743-8801-2BF03EED09A2}" type="slidenum">
              <a:rPr lang="en-US" altLang="en-US">
                <a:solidFill>
                  <a:schemeClr val="tx1">
                    <a:lumMod val="50000"/>
                    <a:lumOff val="50000"/>
                  </a:schemeClr>
                </a:solidFill>
                <a:latin typeface="Times New Roman" panose="02020603050405020304" pitchFamily="18" charset="0"/>
              </a:rPr>
              <a:pPr>
                <a:spcBef>
                  <a:spcPct val="0"/>
                </a:spcBef>
                <a:buFontTx/>
                <a:buNone/>
                <a:defRPr/>
              </a:pPr>
              <a:t>48</a:t>
            </a:fld>
            <a:endParaRPr lang="en-US" altLang="en-US" dirty="0">
              <a:solidFill>
                <a:schemeClr val="tx1">
                  <a:lumMod val="50000"/>
                  <a:lumOff val="50000"/>
                </a:schemeClr>
              </a:solidFill>
              <a:latin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981006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493"/>
            <a:ext cx="8636625" cy="928688"/>
          </a:xfrm>
        </p:spPr>
        <p:txBody>
          <a:bodyPr rtlCol="0">
            <a:noAutofit/>
          </a:bodyPr>
          <a:lstStyle/>
          <a:p>
            <a:pPr>
              <a:defRPr/>
            </a:pPr>
            <a:r>
              <a:rPr lang="en-US" b="1" dirty="0" smtClean="0">
                <a:latin typeface="Arial" panose="020B0604020202020204" pitchFamily="34" charset="0"/>
                <a:cs typeface="Arial" panose="020B0604020202020204" pitchFamily="34" charset="0"/>
              </a:rPr>
              <a:t>What is D2D?</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47" name="Content Placeholder 2"/>
          <p:cNvSpPr>
            <a:spLocks noGrp="1"/>
          </p:cNvSpPr>
          <p:nvPr>
            <p:ph idx="1"/>
          </p:nvPr>
        </p:nvSpPr>
        <p:spPr>
          <a:xfrm>
            <a:off x="593124" y="1667788"/>
            <a:ext cx="10960444" cy="4266248"/>
          </a:xfrm>
        </p:spPr>
        <p:txBody>
          <a:bodyPr>
            <a:normAutofit lnSpcReduction="10000"/>
          </a:bodyPr>
          <a:lstStyle/>
          <a:p>
            <a:pPr>
              <a:lnSpc>
                <a:spcPct val="100000"/>
              </a:lnSpc>
              <a:defRPr/>
            </a:pPr>
            <a:r>
              <a:rPr lang="en-US" altLang="en-US" sz="3600" dirty="0"/>
              <a:t>Do not create blank forms to submit evidence to VA using D2D</a:t>
            </a:r>
          </a:p>
          <a:p>
            <a:pPr eaLnBrk="1" hangingPunct="1">
              <a:lnSpc>
                <a:spcPct val="100000"/>
              </a:lnSpc>
              <a:defRPr/>
            </a:pPr>
            <a:endParaRPr lang="en-US" altLang="en-US" sz="1100" dirty="0"/>
          </a:p>
          <a:p>
            <a:pPr eaLnBrk="1" hangingPunct="1">
              <a:lnSpc>
                <a:spcPct val="100000"/>
              </a:lnSpc>
              <a:defRPr/>
            </a:pPr>
            <a:r>
              <a:rPr lang="en-US" altLang="en-US" sz="3600" dirty="0"/>
              <a:t>This can create issues with the claim when VA establishes or updates the veteran’s file</a:t>
            </a:r>
          </a:p>
          <a:p>
            <a:pPr eaLnBrk="1" hangingPunct="1">
              <a:lnSpc>
                <a:spcPct val="100000"/>
              </a:lnSpc>
              <a:defRPr/>
            </a:pPr>
            <a:endParaRPr lang="en-US" altLang="en-US" sz="3600" dirty="0"/>
          </a:p>
          <a:p>
            <a:pPr eaLnBrk="1" hangingPunct="1">
              <a:lnSpc>
                <a:spcPct val="100000"/>
              </a:lnSpc>
              <a:defRPr/>
            </a:pPr>
            <a:r>
              <a:rPr lang="en-US" altLang="en-US" sz="3600" dirty="0"/>
              <a:t>If you have evidence to send without a claim form do not use D2D</a:t>
            </a:r>
          </a:p>
          <a:p>
            <a:pPr marL="0" indent="0">
              <a:lnSpc>
                <a:spcPct val="100000"/>
              </a:lnSpc>
              <a:buNone/>
              <a:defRPr/>
            </a:pPr>
            <a:endParaRPr lang="en-US" altLang="en-US" sz="2100" dirty="0"/>
          </a:p>
        </p:txBody>
      </p:sp>
      <p:sp>
        <p:nvSpPr>
          <p:cNvPr id="614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defRPr/>
            </a:pPr>
            <a:fld id="{D6DE287A-F147-4743-8801-2BF03EED09A2}" type="slidenum">
              <a:rPr lang="en-US" altLang="en-US">
                <a:solidFill>
                  <a:schemeClr val="tx1">
                    <a:lumMod val="50000"/>
                    <a:lumOff val="50000"/>
                  </a:schemeClr>
                </a:solidFill>
                <a:latin typeface="Times New Roman" panose="02020603050405020304" pitchFamily="18" charset="0"/>
              </a:rPr>
              <a:pPr>
                <a:spcBef>
                  <a:spcPct val="0"/>
                </a:spcBef>
                <a:buFontTx/>
                <a:buNone/>
                <a:defRPr/>
              </a:pPr>
              <a:t>49</a:t>
            </a:fld>
            <a:endParaRPr lang="en-US" altLang="en-US" dirty="0">
              <a:solidFill>
                <a:schemeClr val="tx1">
                  <a:lumMod val="50000"/>
                  <a:lumOff val="50000"/>
                </a:schemeClr>
              </a:solidFill>
              <a:latin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1907143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815" y="1393236"/>
            <a:ext cx="12058185" cy="5464764"/>
          </a:xfrm>
        </p:spPr>
        <p:txBody>
          <a:bodyPr>
            <a:noAutofit/>
          </a:bodyPr>
          <a:lstStyle/>
          <a:p>
            <a:r>
              <a:rPr lang="en-US" sz="3600" dirty="0" smtClean="0"/>
              <a:t>You can give a virtual thumbs up or clap by using the </a:t>
            </a:r>
            <a:r>
              <a:rPr lang="en-US" sz="3600" b="1" dirty="0" smtClean="0"/>
              <a:t>reactions</a:t>
            </a:r>
            <a:r>
              <a:rPr lang="en-US" sz="3600" dirty="0" smtClean="0"/>
              <a:t> icon. Click on the icon 	    then choose a reaction 	   the reaction will display on your screen for a few seconds and go away on its own.</a:t>
            </a:r>
          </a:p>
          <a:p>
            <a:pPr marL="0" indent="0">
              <a:buNone/>
            </a:pPr>
            <a:endParaRPr lang="en-US" dirty="0" smtClean="0"/>
          </a:p>
          <a:p>
            <a:pPr marL="342900" lvl="0" indent="-342900" eaLnBrk="0" fontAlgn="base" hangingPunct="0">
              <a:lnSpc>
                <a:spcPct val="100000"/>
              </a:lnSpc>
              <a:spcBef>
                <a:spcPct val="0"/>
              </a:spcBef>
              <a:spcAft>
                <a:spcPct val="0"/>
              </a:spcAft>
              <a:defRPr/>
            </a:pPr>
            <a:r>
              <a:rPr lang="en-US" altLang="en-US" b="1" dirty="0">
                <a:solidFill>
                  <a:srgbClr val="000000"/>
                </a:solidFill>
                <a:sym typeface="Arial" panose="020B0604020202020204" pitchFamily="34" charset="0"/>
              </a:rPr>
              <a:t>Annotate (</a:t>
            </a:r>
            <a:r>
              <a:rPr lang="en-US" altLang="en-US" dirty="0">
                <a:solidFill>
                  <a:srgbClr val="000000"/>
                </a:solidFill>
                <a:sym typeface="Arial" panose="020B0604020202020204" pitchFamily="34" charset="0"/>
              </a:rPr>
              <a:t>arrow)</a:t>
            </a:r>
            <a:r>
              <a:rPr lang="en-US" altLang="en-US" b="1" dirty="0">
                <a:solidFill>
                  <a:srgbClr val="000000"/>
                </a:solidFill>
                <a:sym typeface="Arial" panose="020B0604020202020204" pitchFamily="34" charset="0"/>
              </a:rPr>
              <a:t> </a:t>
            </a:r>
            <a:r>
              <a:rPr lang="en-US" altLang="en-US" dirty="0">
                <a:solidFill>
                  <a:srgbClr val="000000"/>
                </a:solidFill>
                <a:sym typeface="Arial" panose="020B0604020202020204" pitchFamily="34" charset="0"/>
              </a:rPr>
              <a:t>- </a:t>
            </a:r>
            <a:r>
              <a:rPr lang="en-US" altLang="en-US" sz="3000" dirty="0">
                <a:solidFill>
                  <a:srgbClr val="000000"/>
                </a:solidFill>
                <a:sym typeface="Arial" panose="020B0604020202020204" pitchFamily="34" charset="0"/>
              </a:rPr>
              <a:t>Top, </a:t>
            </a:r>
            <a:r>
              <a:rPr lang="en-US" altLang="en-US" sz="3000" dirty="0" smtClean="0">
                <a:solidFill>
                  <a:srgbClr val="000000"/>
                </a:solidFill>
                <a:sym typeface="Arial" panose="020B0604020202020204" pitchFamily="34" charset="0"/>
              </a:rPr>
              <a:t>middle. Choose </a:t>
            </a:r>
            <a:r>
              <a:rPr lang="en-US" altLang="en-US" sz="3000" b="1" dirty="0" smtClean="0">
                <a:solidFill>
                  <a:srgbClr val="000000"/>
                </a:solidFill>
                <a:sym typeface="Arial" panose="020B0604020202020204" pitchFamily="34" charset="0"/>
              </a:rPr>
              <a:t>View Options </a:t>
            </a:r>
            <a:r>
              <a:rPr lang="en-US" altLang="en-US" sz="3000" dirty="0" smtClean="0">
                <a:solidFill>
                  <a:srgbClr val="000000"/>
                </a:solidFill>
                <a:sym typeface="Arial" panose="020B0604020202020204" pitchFamily="34" charset="0"/>
              </a:rPr>
              <a:t>and </a:t>
            </a:r>
            <a:r>
              <a:rPr lang="en-US" altLang="en-US" sz="3000" b="1" dirty="0" smtClean="0">
                <a:solidFill>
                  <a:srgbClr val="000000"/>
                </a:solidFill>
                <a:sym typeface="Arial" panose="020B0604020202020204" pitchFamily="34" charset="0"/>
              </a:rPr>
              <a:t>Annotate</a:t>
            </a:r>
            <a:r>
              <a:rPr lang="en-US" altLang="en-US" dirty="0" smtClean="0">
                <a:solidFill>
                  <a:srgbClr val="000000"/>
                </a:solidFill>
                <a:sym typeface="Arial" panose="020B0604020202020204" pitchFamily="34" charset="0"/>
              </a:rPr>
              <a:t>.</a:t>
            </a:r>
            <a:endParaRPr lang="en-US" altLang="en-US" sz="4000" dirty="0">
              <a:solidFill>
                <a:srgbClr val="000000"/>
              </a:solidFill>
              <a:sym typeface="Arial" panose="020B0604020202020204" pitchFamily="34" charset="0"/>
            </a:endParaRPr>
          </a:p>
          <a:p>
            <a:pPr marL="0" lvl="0" indent="0" eaLnBrk="0" fontAlgn="base" hangingPunct="0">
              <a:lnSpc>
                <a:spcPct val="100000"/>
              </a:lnSpc>
              <a:spcBef>
                <a:spcPct val="0"/>
              </a:spcBef>
              <a:spcAft>
                <a:spcPct val="0"/>
              </a:spcAft>
              <a:buNone/>
              <a:defRPr/>
            </a:pPr>
            <a:r>
              <a:rPr lang="en-US" altLang="en-US" dirty="0">
                <a:solidFill>
                  <a:srgbClr val="000000"/>
                </a:solidFill>
                <a:sym typeface="Arial" panose="020B0604020202020204" pitchFamily="34" charset="0"/>
              </a:rPr>
              <a:t>	</a:t>
            </a:r>
            <a:endParaRPr lang="en-US" altLang="en-US" dirty="0" smtClean="0">
              <a:solidFill>
                <a:srgbClr val="000000"/>
              </a:solidFill>
              <a:sym typeface="Arial" panose="020B0604020202020204" pitchFamily="34" charset="0"/>
            </a:endParaRPr>
          </a:p>
          <a:p>
            <a:pPr marL="342900" lvl="0" indent="-342900" eaLnBrk="0" fontAlgn="base" hangingPunct="0">
              <a:lnSpc>
                <a:spcPct val="100000"/>
              </a:lnSpc>
              <a:spcBef>
                <a:spcPct val="0"/>
              </a:spcBef>
              <a:spcAft>
                <a:spcPct val="0"/>
              </a:spcAft>
              <a:defRPr/>
            </a:pPr>
            <a:r>
              <a:rPr lang="en-US" altLang="en-US" sz="3500" dirty="0" smtClean="0">
                <a:solidFill>
                  <a:srgbClr val="000000"/>
                </a:solidFill>
                <a:sym typeface="Arial" panose="020B0604020202020204" pitchFamily="34" charset="0"/>
              </a:rPr>
              <a:t>Then </a:t>
            </a:r>
            <a:r>
              <a:rPr lang="en-US" altLang="en-US" sz="3500" dirty="0">
                <a:solidFill>
                  <a:srgbClr val="000000"/>
                </a:solidFill>
                <a:sym typeface="Arial" panose="020B0604020202020204" pitchFamily="34" charset="0"/>
              </a:rPr>
              <a:t>choose </a:t>
            </a:r>
            <a:r>
              <a:rPr lang="en-US" altLang="en-US" b="1" dirty="0">
                <a:solidFill>
                  <a:srgbClr val="000000"/>
                </a:solidFill>
                <a:sym typeface="Arial" panose="020B0604020202020204" pitchFamily="34" charset="0"/>
              </a:rPr>
              <a:t>Arrow - </a:t>
            </a:r>
            <a:r>
              <a:rPr lang="en-US" altLang="en-US" sz="4000" dirty="0">
                <a:solidFill>
                  <a:srgbClr val="000000"/>
                </a:solidFill>
                <a:sym typeface="Arial" panose="020B0604020202020204" pitchFamily="34" charset="0"/>
              </a:rPr>
              <a:t>  </a:t>
            </a:r>
            <a:endParaRPr lang="en-US" altLang="en-US" sz="4000" dirty="0" smtClean="0">
              <a:solidFill>
                <a:srgbClr val="000000"/>
              </a:solidFill>
              <a:sym typeface="Arial" panose="020B0604020202020204" pitchFamily="34" charset="0"/>
            </a:endParaRPr>
          </a:p>
          <a:p>
            <a:pPr marL="0" indent="0">
              <a:buNone/>
            </a:pPr>
            <a:r>
              <a:rPr lang="en-US" b="1" dirty="0" smtClean="0">
                <a:solidFill>
                  <a:srgbClr val="FF0000"/>
                </a:solidFill>
              </a:rPr>
              <a:t>**</a:t>
            </a:r>
            <a:r>
              <a:rPr lang="en-US" b="1" u="sng" dirty="0" smtClean="0">
                <a:solidFill>
                  <a:srgbClr val="FF0000"/>
                </a:solidFill>
              </a:rPr>
              <a:t>Please only use these features when instructed to do so.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124A5-1B9B-4B07-834C-F8730363EEE2}" type="slidenum">
              <a:rPr kumimoji="0" lang="en-US" alt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2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67629" y="156117"/>
            <a:ext cx="807348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Functions Check</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9584" y="1873974"/>
            <a:ext cx="862748" cy="6173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6980" y="2432936"/>
            <a:ext cx="878001" cy="569330"/>
          </a:xfrm>
          <a:prstGeom prst="rect">
            <a:avLst/>
          </a:prstGeom>
        </p:spPr>
      </p:pic>
      <p:sp>
        <p:nvSpPr>
          <p:cNvPr id="14" name="Rectangle 13"/>
          <p:cNvSpPr/>
          <p:nvPr/>
        </p:nvSpPr>
        <p:spPr>
          <a:xfrm>
            <a:off x="7087027" y="1873974"/>
            <a:ext cx="862748" cy="6173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2264424" y="2432936"/>
            <a:ext cx="878000" cy="5693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0957" y="277403"/>
            <a:ext cx="1387011" cy="780194"/>
          </a:xfrm>
          <a:prstGeom prst="rect">
            <a:avLst/>
          </a:prstGeom>
        </p:spPr>
      </p:pic>
      <p:pic>
        <p:nvPicPr>
          <p:cNvPr id="20"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25326" y="4444752"/>
            <a:ext cx="5842025" cy="33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6839" y="4742342"/>
            <a:ext cx="1725494" cy="922812"/>
          </a:xfrm>
          <a:prstGeom prst="rect">
            <a:avLst/>
          </a:prstGeom>
        </p:spPr>
      </p:pic>
      <p:sp>
        <p:nvSpPr>
          <p:cNvPr id="22" name="Oval 21"/>
          <p:cNvSpPr/>
          <p:nvPr/>
        </p:nvSpPr>
        <p:spPr>
          <a:xfrm>
            <a:off x="8001166" y="4369983"/>
            <a:ext cx="1396839" cy="4429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sp>
        <p:nvSpPr>
          <p:cNvPr id="24" name="Oval 23"/>
          <p:cNvSpPr/>
          <p:nvPr/>
        </p:nvSpPr>
        <p:spPr>
          <a:xfrm>
            <a:off x="7831821" y="5114221"/>
            <a:ext cx="974157" cy="2536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sym typeface="Arial" panose="020B0604020202020204" pitchFamily="34" charset="0"/>
            </a:endParaRPr>
          </a:p>
        </p:txBody>
      </p: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96697" y="5489109"/>
            <a:ext cx="842925" cy="637334"/>
          </a:xfrm>
          <a:prstGeom prst="rect">
            <a:avLst/>
          </a:prstGeom>
        </p:spPr>
      </p:pic>
      <p:sp>
        <p:nvSpPr>
          <p:cNvPr id="26" name="Rectangle 25"/>
          <p:cNvSpPr/>
          <p:nvPr/>
        </p:nvSpPr>
        <p:spPr>
          <a:xfrm>
            <a:off x="5096697" y="5509601"/>
            <a:ext cx="842925" cy="6173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8043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defRPr/>
            </a:pPr>
            <a:fld id="{30680EFE-6EA7-47B4-A205-18D6A7BFA6F7}" type="slidenum">
              <a:rPr lang="en-US" altLang="en-US">
                <a:solidFill>
                  <a:srgbClr val="898989"/>
                </a:solidFill>
                <a:latin typeface="Times New Roman" panose="02020603050405020304" pitchFamily="18" charset="0"/>
              </a:rPr>
              <a:pPr>
                <a:spcBef>
                  <a:spcPct val="0"/>
                </a:spcBef>
                <a:buFontTx/>
                <a:buNone/>
                <a:defRPr/>
              </a:pPr>
              <a:t>50</a:t>
            </a:fld>
            <a:endParaRPr lang="en-US" altLang="en-US" dirty="0">
              <a:solidFill>
                <a:srgbClr val="898989"/>
              </a:solidFill>
              <a:latin typeface="Times New Roman" panose="02020603050405020304" pitchFamily="18" charset="0"/>
            </a:endParaRPr>
          </a:p>
        </p:txBody>
      </p:sp>
      <p:sp>
        <p:nvSpPr>
          <p:cNvPr id="12292" name="TextBox 3"/>
          <p:cNvSpPr txBox="1">
            <a:spLocks noChangeArrowheads="1"/>
          </p:cNvSpPr>
          <p:nvPr/>
        </p:nvSpPr>
        <p:spPr bwMode="auto">
          <a:xfrm>
            <a:off x="642551" y="2203079"/>
            <a:ext cx="10972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defRPr/>
            </a:pPr>
            <a:r>
              <a:rPr lang="en-US" altLang="en-US" dirty="0">
                <a:latin typeface="Arial" panose="020B0604020202020204" pitchFamily="34" charset="0"/>
                <a:cs typeface="Arial" panose="020B0604020202020204" pitchFamily="34" charset="0"/>
              </a:rPr>
              <a:t>Before you can use D2D you (or VA IT) must install signature pad software and pDoc Signer on your computer. </a:t>
            </a:r>
          </a:p>
          <a:p>
            <a:pPr marL="457200" indent="-457200">
              <a:spcBef>
                <a:spcPct val="0"/>
              </a:spcBef>
              <a:defRPr/>
            </a:pPr>
            <a:endParaRPr lang="en-US" altLang="en-US" dirty="0">
              <a:latin typeface="Arial" panose="020B0604020202020204" pitchFamily="34" charset="0"/>
              <a:cs typeface="Arial" panose="020B0604020202020204" pitchFamily="34" charset="0"/>
            </a:endParaRPr>
          </a:p>
          <a:p>
            <a:pPr marL="457200" indent="-457200">
              <a:spcBef>
                <a:spcPct val="0"/>
              </a:spcBef>
              <a:defRPr/>
            </a:pPr>
            <a:r>
              <a:rPr lang="en-US" altLang="en-US" b="1" dirty="0">
                <a:latin typeface="Arial" panose="020B0604020202020204" pitchFamily="34" charset="0"/>
                <a:cs typeface="Arial" panose="020B0604020202020204" pitchFamily="34" charset="0"/>
              </a:rPr>
              <a:t>Instructions on how to install and use the digital signature pad can be found on the VFW Online Learning Portal in the Resources area</a:t>
            </a:r>
          </a:p>
          <a:p>
            <a:pPr marL="457200" indent="-457200">
              <a:spcBef>
                <a:spcPct val="0"/>
              </a:spcBef>
              <a:defRPr/>
            </a:pPr>
            <a:endParaRPr lang="en-US" altLang="en-US" sz="2800" dirty="0">
              <a:latin typeface="Arial" panose="020B0604020202020204" pitchFamily="34" charset="0"/>
              <a:cs typeface="Arial" panose="020B0604020202020204" pitchFamily="34" charset="0"/>
            </a:endParaRPr>
          </a:p>
        </p:txBody>
      </p:sp>
      <p:sp>
        <p:nvSpPr>
          <p:cNvPr id="7" name="Title 1"/>
          <p:cNvSpPr txBox="1">
            <a:spLocks/>
          </p:cNvSpPr>
          <p:nvPr/>
        </p:nvSpPr>
        <p:spPr>
          <a:xfrm>
            <a:off x="0" y="555193"/>
            <a:ext cx="8636625" cy="695988"/>
          </a:xfrm>
          <a:prstGeom prst="rect">
            <a:avLst/>
          </a:prstGeom>
        </p:spPr>
        <p:txBody>
          <a:bodyPr rtlCol="0">
            <a:noAutofit/>
          </a:bodyPr>
          <a:lst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a:lstStyle>
          <a:p>
            <a:pPr>
              <a:defRPr/>
            </a:pPr>
            <a:r>
              <a:rPr lang="en-US" sz="4400" b="1" dirty="0">
                <a:latin typeface="Arial" panose="020B0604020202020204" pitchFamily="34" charset="0"/>
                <a:cs typeface="Arial" panose="020B0604020202020204" pitchFamily="34" charset="0"/>
              </a:rPr>
              <a:t>What is </a:t>
            </a:r>
            <a:r>
              <a:rPr lang="en-US" sz="4400" b="1" dirty="0" smtClean="0">
                <a:latin typeface="Arial" panose="020B0604020202020204" pitchFamily="34" charset="0"/>
                <a:cs typeface="Arial" panose="020B0604020202020204" pitchFamily="34" charset="0"/>
              </a:rPr>
              <a:t>D2D?</a:t>
            </a:r>
            <a:endPar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782700021"/>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defRPr/>
            </a:pPr>
            <a:fld id="{30680EFE-6EA7-47B4-A205-18D6A7BFA6F7}" type="slidenum">
              <a:rPr lang="en-US" altLang="en-US">
                <a:solidFill>
                  <a:srgbClr val="898989"/>
                </a:solidFill>
                <a:latin typeface="Times New Roman" panose="02020603050405020304" pitchFamily="18" charset="0"/>
              </a:rPr>
              <a:pPr>
                <a:spcBef>
                  <a:spcPct val="0"/>
                </a:spcBef>
                <a:buFontTx/>
                <a:buNone/>
                <a:defRPr/>
              </a:pPr>
              <a:t>51</a:t>
            </a:fld>
            <a:endParaRPr lang="en-US" altLang="en-US" dirty="0">
              <a:solidFill>
                <a:srgbClr val="898989"/>
              </a:solidFill>
              <a:latin typeface="Times New Roman" panose="02020603050405020304" pitchFamily="18" charset="0"/>
            </a:endParaRPr>
          </a:p>
        </p:txBody>
      </p:sp>
      <p:sp>
        <p:nvSpPr>
          <p:cNvPr id="12292" name="TextBox 3"/>
          <p:cNvSpPr txBox="1">
            <a:spLocks noChangeArrowheads="1"/>
          </p:cNvSpPr>
          <p:nvPr/>
        </p:nvSpPr>
        <p:spPr bwMode="auto">
          <a:xfrm>
            <a:off x="605481" y="1367828"/>
            <a:ext cx="1098515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en-US" sz="2800" dirty="0">
                <a:latin typeface="Arial" panose="020B0604020202020204" pitchFamily="34" charset="0"/>
                <a:cs typeface="Arial" panose="020B0604020202020204" pitchFamily="34" charset="0"/>
              </a:rPr>
              <a:t>If the VFW does not have POA for the veteran, the VA Form 21-22 must be sent first by itself</a:t>
            </a:r>
          </a:p>
          <a:p>
            <a:pPr>
              <a:spcBef>
                <a:spcPct val="0"/>
              </a:spcBef>
              <a:buNone/>
              <a:defRPr/>
            </a:pPr>
            <a:endParaRPr lang="en-US" altLang="en-US" sz="2800" dirty="0">
              <a:latin typeface="Arial" panose="020B0604020202020204" pitchFamily="34" charset="0"/>
              <a:cs typeface="Arial" panose="020B0604020202020204" pitchFamily="34" charset="0"/>
            </a:endParaRPr>
          </a:p>
          <a:p>
            <a:pPr>
              <a:spcBef>
                <a:spcPct val="0"/>
              </a:spcBef>
              <a:buNone/>
              <a:defRPr/>
            </a:pPr>
            <a:r>
              <a:rPr lang="en-US" altLang="en-US" sz="2800" dirty="0">
                <a:latin typeface="Arial" panose="020B0604020202020204" pitchFamily="34" charset="0"/>
                <a:cs typeface="Arial" panose="020B0604020202020204" pitchFamily="34" charset="0"/>
              </a:rPr>
              <a:t>The VA Form 21-0966 </a:t>
            </a:r>
            <a:r>
              <a:rPr lang="en-US" altLang="en-US" sz="2800" dirty="0" smtClean="0">
                <a:latin typeface="Arial" panose="020B0604020202020204" pitchFamily="34" charset="0"/>
                <a:cs typeface="Arial" panose="020B0604020202020204" pitchFamily="34" charset="0"/>
              </a:rPr>
              <a:t>(ITF) must </a:t>
            </a:r>
            <a:r>
              <a:rPr lang="en-US" altLang="en-US" sz="2800" dirty="0">
                <a:latin typeface="Arial" panose="020B0604020202020204" pitchFamily="34" charset="0"/>
                <a:cs typeface="Arial" panose="020B0604020202020204" pitchFamily="34" charset="0"/>
              </a:rPr>
              <a:t>be sent alone</a:t>
            </a:r>
          </a:p>
          <a:p>
            <a:pPr>
              <a:spcBef>
                <a:spcPct val="0"/>
              </a:spcBef>
              <a:buNone/>
              <a:defRPr/>
            </a:pPr>
            <a:endParaRPr lang="en-US" altLang="en-US" sz="2800" dirty="0">
              <a:latin typeface="Arial" panose="020B0604020202020204" pitchFamily="34" charset="0"/>
              <a:cs typeface="Arial" panose="020B0604020202020204" pitchFamily="34" charset="0"/>
            </a:endParaRPr>
          </a:p>
          <a:p>
            <a:pPr>
              <a:spcBef>
                <a:spcPct val="0"/>
              </a:spcBef>
              <a:buNone/>
              <a:defRPr/>
            </a:pPr>
            <a:r>
              <a:rPr lang="en-US" altLang="en-US" sz="2800" dirty="0">
                <a:latin typeface="Arial" panose="020B0604020202020204" pitchFamily="34" charset="0"/>
                <a:cs typeface="Arial" panose="020B0604020202020204" pitchFamily="34" charset="0"/>
              </a:rPr>
              <a:t>The VA Form 21-526ez can be sent alone or with other documents/evidence</a:t>
            </a:r>
          </a:p>
          <a:p>
            <a:pPr>
              <a:spcBef>
                <a:spcPct val="0"/>
              </a:spcBef>
              <a:buNone/>
              <a:defRPr/>
            </a:pPr>
            <a:endParaRPr lang="en-US" altLang="en-US" sz="2800" dirty="0">
              <a:latin typeface="Arial" panose="020B0604020202020204" pitchFamily="34" charset="0"/>
              <a:cs typeface="Arial" panose="020B0604020202020204" pitchFamily="34" charset="0"/>
            </a:endParaRPr>
          </a:p>
          <a:p>
            <a:pPr>
              <a:spcBef>
                <a:spcPct val="0"/>
              </a:spcBef>
              <a:buNone/>
              <a:defRPr/>
            </a:pPr>
            <a:r>
              <a:rPr lang="en-US" altLang="en-US" sz="2800" dirty="0">
                <a:latin typeface="Arial" panose="020B0604020202020204" pitchFamily="34" charset="0"/>
                <a:cs typeface="Arial" panose="020B0604020202020204" pitchFamily="34" charset="0"/>
              </a:rPr>
              <a:t>All other forms/evidence must be sent with the VA Form 21-526ez</a:t>
            </a:r>
          </a:p>
          <a:p>
            <a:pPr>
              <a:spcBef>
                <a:spcPct val="0"/>
              </a:spcBef>
              <a:buNone/>
              <a:defRPr/>
            </a:pPr>
            <a:endParaRPr lang="en-US" altLang="en-US" sz="2800" dirty="0">
              <a:latin typeface="Arial" panose="020B0604020202020204" pitchFamily="34" charset="0"/>
              <a:cs typeface="Arial" panose="020B0604020202020204" pitchFamily="34" charset="0"/>
            </a:endParaRPr>
          </a:p>
          <a:p>
            <a:pPr>
              <a:spcBef>
                <a:spcPct val="0"/>
              </a:spcBef>
              <a:buNone/>
              <a:defRPr/>
            </a:pPr>
            <a:r>
              <a:rPr lang="en-US" altLang="en-US" sz="2800" dirty="0">
                <a:latin typeface="Arial" panose="020B0604020202020204" pitchFamily="34" charset="0"/>
                <a:cs typeface="Arial" panose="020B0604020202020204" pitchFamily="34" charset="0"/>
              </a:rPr>
              <a:t>If you have evidence to submit but do not have a VA Form 21-526ez to submit, use a different submission method</a:t>
            </a:r>
          </a:p>
        </p:txBody>
      </p:sp>
      <p:sp>
        <p:nvSpPr>
          <p:cNvPr id="7" name="Title 1"/>
          <p:cNvSpPr txBox="1">
            <a:spLocks/>
          </p:cNvSpPr>
          <p:nvPr/>
        </p:nvSpPr>
        <p:spPr>
          <a:xfrm>
            <a:off x="0" y="0"/>
            <a:ext cx="8636624" cy="921572"/>
          </a:xfrm>
          <a:prstGeom prst="rect">
            <a:avLst/>
          </a:prstGeom>
        </p:spPr>
        <p:txBody>
          <a:bodyPr rtlCol="0">
            <a:noAutofit/>
          </a:bodyPr>
          <a:lst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a:lstStyle>
          <a:p>
            <a:pPr>
              <a:defRPr/>
            </a:pPr>
            <a:r>
              <a:rPr lang="en-US" sz="4400" b="1" dirty="0">
                <a:latin typeface="Arial" panose="020B0604020202020204" pitchFamily="34" charset="0"/>
                <a:cs typeface="Arial" panose="020B0604020202020204" pitchFamily="34" charset="0"/>
              </a:rPr>
              <a:t>What can be Submitted via D2D?</a:t>
            </a:r>
            <a:endPar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2021821580"/>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defRPr/>
            </a:pPr>
            <a:fld id="{7D04E87F-53CD-4FE9-98B1-96A8B9E8C319}" type="slidenum">
              <a:rPr lang="en-US" altLang="en-US">
                <a:solidFill>
                  <a:srgbClr val="898989"/>
                </a:solidFill>
                <a:latin typeface="Times New Roman" panose="02020603050405020304" pitchFamily="18" charset="0"/>
              </a:rPr>
              <a:pPr>
                <a:spcBef>
                  <a:spcPct val="0"/>
                </a:spcBef>
                <a:buFontTx/>
                <a:buNone/>
                <a:defRPr/>
              </a:pPr>
              <a:t>52</a:t>
            </a:fld>
            <a:endParaRPr lang="en-US" altLang="en-US" dirty="0">
              <a:solidFill>
                <a:srgbClr val="898989"/>
              </a:solidFill>
              <a:latin typeface="Times New Roman" panose="02020603050405020304" pitchFamily="18" charset="0"/>
            </a:endParaRPr>
          </a:p>
        </p:txBody>
      </p:sp>
      <p:sp>
        <p:nvSpPr>
          <p:cNvPr id="16387" name="Title 1"/>
          <p:cNvSpPr txBox="1">
            <a:spLocks/>
          </p:cNvSpPr>
          <p:nvPr/>
        </p:nvSpPr>
        <p:spPr bwMode="auto">
          <a:xfrm>
            <a:off x="0" y="20731"/>
            <a:ext cx="7563806" cy="88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4000" b="1" dirty="0" smtClean="0">
                <a:latin typeface="Arial" panose="020B0604020202020204" pitchFamily="34" charset="0"/>
                <a:cs typeface="Arial" panose="020B0604020202020204" pitchFamily="34" charset="0"/>
              </a:rPr>
              <a:t>D2D: Required Info in </a:t>
            </a:r>
            <a:r>
              <a:rPr lang="en-US" altLang="en-US" sz="4000" b="1" dirty="0" err="1" smtClean="0">
                <a:latin typeface="Arial" panose="020B0604020202020204" pitchFamily="34" charset="0"/>
                <a:cs typeface="Arial" panose="020B0604020202020204" pitchFamily="34" charset="0"/>
              </a:rPr>
              <a:t>VetraSpec</a:t>
            </a:r>
            <a:endParaRPr lang="en-US" altLang="en-US" sz="4000" b="1" dirty="0">
              <a:latin typeface="Arial" panose="020B0604020202020204" pitchFamily="34" charset="0"/>
              <a:cs typeface="Arial" panose="020B0604020202020204" pitchFamily="34" charset="0"/>
            </a:endParaRPr>
          </a:p>
        </p:txBody>
      </p:sp>
      <p:sp>
        <p:nvSpPr>
          <p:cNvPr id="16388" name="TextBox 3"/>
          <p:cNvSpPr txBox="1">
            <a:spLocks noChangeArrowheads="1"/>
          </p:cNvSpPr>
          <p:nvPr/>
        </p:nvSpPr>
        <p:spPr bwMode="auto">
          <a:xfrm>
            <a:off x="679621" y="1870404"/>
            <a:ext cx="1096044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defRPr/>
            </a:pPr>
            <a:r>
              <a:rPr lang="en-US" altLang="en-US" dirty="0">
                <a:latin typeface="Arial" panose="020B0604020202020204" pitchFamily="34" charset="0"/>
                <a:cs typeface="Arial" panose="020B0604020202020204" pitchFamily="34" charset="0"/>
              </a:rPr>
              <a:t>Your OGC number (in the control panel)</a:t>
            </a:r>
          </a:p>
          <a:p>
            <a:pPr marL="0" indent="0">
              <a:spcBef>
                <a:spcPct val="0"/>
              </a:spcBef>
              <a:buNone/>
              <a:defRPr/>
            </a:pPr>
            <a:endParaRPr lang="en-US" altLang="en-US" dirty="0">
              <a:latin typeface="Arial" panose="020B0604020202020204" pitchFamily="34" charset="0"/>
              <a:cs typeface="Arial" panose="020B0604020202020204" pitchFamily="34" charset="0"/>
            </a:endParaRPr>
          </a:p>
          <a:p>
            <a:pPr>
              <a:spcBef>
                <a:spcPct val="0"/>
              </a:spcBef>
              <a:defRPr/>
            </a:pPr>
            <a:r>
              <a:rPr lang="en-US" altLang="en-US" dirty="0">
                <a:latin typeface="Arial" panose="020B0604020202020204" pitchFamily="34" charset="0"/>
                <a:cs typeface="Arial" panose="020B0604020202020204" pitchFamily="34" charset="0"/>
              </a:rPr>
              <a:t>Personal information for the veteran (must contain date of birth &amp; phone number)</a:t>
            </a:r>
          </a:p>
          <a:p>
            <a:pPr>
              <a:spcBef>
                <a:spcPct val="0"/>
              </a:spcBef>
              <a:defRPr/>
            </a:pPr>
            <a:endParaRPr lang="en-US" altLang="en-US" dirty="0">
              <a:latin typeface="Arial" panose="020B0604020202020204" pitchFamily="34" charset="0"/>
              <a:cs typeface="Arial" panose="020B0604020202020204" pitchFamily="34" charset="0"/>
            </a:endParaRPr>
          </a:p>
          <a:p>
            <a:pPr>
              <a:spcBef>
                <a:spcPct val="0"/>
              </a:spcBef>
              <a:defRPr/>
            </a:pPr>
            <a:r>
              <a:rPr lang="en-US" altLang="en-US" dirty="0">
                <a:latin typeface="Arial" panose="020B0604020202020204" pitchFamily="34" charset="0"/>
                <a:cs typeface="Arial" panose="020B0604020202020204" pitchFamily="34" charset="0"/>
              </a:rPr>
              <a:t>A correctly completed, electronically signed form with no special characters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2598371656"/>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txBox="1">
            <a:spLocks/>
          </p:cNvSpPr>
          <p:nvPr/>
        </p:nvSpPr>
        <p:spPr bwMode="auto">
          <a:xfrm>
            <a:off x="0" y="54328"/>
            <a:ext cx="7563805" cy="101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4000" b="1" dirty="0">
                <a:latin typeface="Arial" panose="020B0604020202020204" pitchFamily="34" charset="0"/>
                <a:cs typeface="Arial" panose="020B0604020202020204" pitchFamily="34" charset="0"/>
              </a:rPr>
              <a:t>D2D: Tips on completing forms</a:t>
            </a:r>
          </a:p>
        </p:txBody>
      </p:sp>
      <p:sp>
        <p:nvSpPr>
          <p:cNvPr id="23557" name="TextBox 5"/>
          <p:cNvSpPr txBox="1">
            <a:spLocks noChangeArrowheads="1"/>
          </p:cNvSpPr>
          <p:nvPr/>
        </p:nvSpPr>
        <p:spPr bwMode="auto">
          <a:xfrm>
            <a:off x="635267" y="1734503"/>
            <a:ext cx="10924674" cy="44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defRPr/>
            </a:pPr>
            <a:r>
              <a:rPr lang="en-US" altLang="en-US" sz="2800" b="1" dirty="0">
                <a:latin typeface="Arial" panose="020B0604020202020204" pitchFamily="34" charset="0"/>
                <a:cs typeface="Arial" panose="020B0604020202020204" pitchFamily="34" charset="0"/>
              </a:rPr>
              <a:t>Items to Remember:</a:t>
            </a:r>
          </a:p>
          <a:p>
            <a:pPr>
              <a:spcBef>
                <a:spcPct val="0"/>
              </a:spcBef>
              <a:buFont typeface="Arial" panose="020B0604020202020204" pitchFamily="34" charset="0"/>
              <a:buNone/>
              <a:defRPr/>
            </a:pPr>
            <a:endParaRPr lang="en-US" altLang="en-US" sz="2800" dirty="0">
              <a:latin typeface="Arial" panose="020B0604020202020204" pitchFamily="34" charset="0"/>
              <a:cs typeface="Arial" panose="020B0604020202020204" pitchFamily="34" charset="0"/>
            </a:endParaRPr>
          </a:p>
          <a:p>
            <a:pPr marL="342900" indent="-342900">
              <a:spcBef>
                <a:spcPct val="0"/>
              </a:spcBef>
              <a:defRPr/>
            </a:pPr>
            <a:r>
              <a:rPr lang="en-US" altLang="en-US" sz="2800" dirty="0">
                <a:latin typeface="Arial" panose="020B0604020202020204" pitchFamily="34" charset="0"/>
                <a:cs typeface="Arial" panose="020B0604020202020204" pitchFamily="34" charset="0"/>
              </a:rPr>
              <a:t>D2D uses “Skip Logic”:  If you select yes to a question that has a follow up answer in a form, you must complete the second answer.</a:t>
            </a:r>
          </a:p>
          <a:p>
            <a:pPr>
              <a:spcBef>
                <a:spcPct val="0"/>
              </a:spcBef>
              <a:buFont typeface="Arial" panose="020B0604020202020204" pitchFamily="34" charset="0"/>
              <a:buNone/>
              <a:defRPr/>
            </a:pPr>
            <a:endParaRPr lang="en-US" altLang="en-US" sz="2800"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r>
              <a:rPr lang="en-US" altLang="en-US" sz="2800" dirty="0">
                <a:latin typeface="Arial" panose="020B0604020202020204" pitchFamily="34" charset="0"/>
                <a:cs typeface="Arial" panose="020B0604020202020204" pitchFamily="34" charset="0"/>
              </a:rPr>
              <a:t>Example:  </a:t>
            </a:r>
          </a:p>
          <a:p>
            <a:pPr>
              <a:spcBef>
                <a:spcPct val="0"/>
              </a:spcBef>
              <a:buFontTx/>
              <a:buNone/>
              <a:defRPr/>
            </a:pPr>
            <a:r>
              <a:rPr lang="en-US" altLang="en-US" i="1" dirty="0">
                <a:latin typeface="Arial" panose="020B0604020202020204" pitchFamily="34" charset="0"/>
                <a:cs typeface="Arial" panose="020B0604020202020204" pitchFamily="34" charset="0"/>
              </a:rPr>
              <a:t>Have you ever filed a claim?  If “yes”, you MUST write claim number</a:t>
            </a:r>
            <a:r>
              <a:rPr lang="en-US" altLang="en-US" dirty="0">
                <a:latin typeface="Arial" panose="020B0604020202020204" pitchFamily="34" charset="0"/>
                <a:cs typeface="Arial" panose="020B0604020202020204" pitchFamily="34" charset="0"/>
              </a:rPr>
              <a:t>.</a:t>
            </a:r>
          </a:p>
          <a:p>
            <a:pPr>
              <a:spcBef>
                <a:spcPct val="0"/>
              </a:spcBef>
              <a:buFontTx/>
              <a:buNone/>
              <a:defRPr/>
            </a:pPr>
            <a:endParaRPr lang="en-US" altLang="en-US" sz="2100" i="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1222667A-7E2F-496A-82EE-B8DDEA0531A6}" type="slidenum">
              <a:rPr lang="en-US"/>
              <a:pPr>
                <a:defRPr/>
              </a:pPr>
              <a:t>53</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1279807924"/>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D1CB28C6-AB68-4606-83BC-3BEB9F341F30}" type="slidenum">
              <a:rPr lang="en-US" altLang="en-US">
                <a:solidFill>
                  <a:srgbClr val="898989"/>
                </a:solidFill>
                <a:latin typeface="Times New Roman" panose="02020603050405020304" pitchFamily="18" charset="0"/>
              </a:rPr>
              <a:pPr>
                <a:spcBef>
                  <a:spcPct val="0"/>
                </a:spcBef>
                <a:buFontTx/>
                <a:buNone/>
              </a:pPr>
              <a:t>54</a:t>
            </a:fld>
            <a:endParaRPr lang="en-US" altLang="en-US" dirty="0">
              <a:solidFill>
                <a:srgbClr val="898989"/>
              </a:solidFill>
              <a:latin typeface="Times New Roman" panose="02020603050405020304" pitchFamily="18" charset="0"/>
            </a:endParaRPr>
          </a:p>
        </p:txBody>
      </p:sp>
      <p:sp>
        <p:nvSpPr>
          <p:cNvPr id="10243" name="Title 1"/>
          <p:cNvSpPr txBox="1">
            <a:spLocks/>
          </p:cNvSpPr>
          <p:nvPr/>
        </p:nvSpPr>
        <p:spPr bwMode="auto">
          <a:xfrm>
            <a:off x="89835" y="339025"/>
            <a:ext cx="7961812" cy="96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4400" b="1" dirty="0">
                <a:latin typeface="Arial" panose="020B0604020202020204" pitchFamily="34" charset="0"/>
                <a:cs typeface="Arial" panose="020B0604020202020204" pitchFamily="34" charset="0"/>
              </a:rPr>
              <a:t>How to use D2D</a:t>
            </a:r>
          </a:p>
        </p:txBody>
      </p:sp>
      <p:sp>
        <p:nvSpPr>
          <p:cNvPr id="10244" name="Title 1"/>
          <p:cNvSpPr txBox="1">
            <a:spLocks/>
          </p:cNvSpPr>
          <p:nvPr/>
        </p:nvSpPr>
        <p:spPr bwMode="auto">
          <a:xfrm>
            <a:off x="606392" y="1456332"/>
            <a:ext cx="10982425" cy="143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dirty="0">
                <a:latin typeface="Arial" panose="020B0604020202020204" pitchFamily="34" charset="0"/>
                <a:cs typeface="Arial" panose="020B0604020202020204" pitchFamily="34" charset="0"/>
              </a:rPr>
              <a:t>In the Veteran’s VetraSpec File, once you have completed and electronically filled out a form in VetraSpec, Select Package This Claim to get to the D2D area. </a:t>
            </a:r>
          </a:p>
        </p:txBody>
      </p:sp>
      <p:pic>
        <p:nvPicPr>
          <p:cNvPr id="819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5534" y="3527755"/>
            <a:ext cx="3640931" cy="1325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3878520973"/>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BCC98643-D1DC-443F-B70A-D027CFD6FCEF}" type="slidenum">
              <a:rPr lang="en-US" altLang="en-US">
                <a:solidFill>
                  <a:srgbClr val="898989"/>
                </a:solidFill>
                <a:latin typeface="Times New Roman" panose="02020603050405020304" pitchFamily="18" charset="0"/>
              </a:rPr>
              <a:pPr>
                <a:spcBef>
                  <a:spcPct val="0"/>
                </a:spcBef>
                <a:buFontTx/>
                <a:buNone/>
              </a:pPr>
              <a:t>55</a:t>
            </a:fld>
            <a:endParaRPr lang="en-US" altLang="en-US" dirty="0">
              <a:solidFill>
                <a:srgbClr val="898989"/>
              </a:solidFill>
              <a:latin typeface="Times New Roman" panose="02020603050405020304" pitchFamily="18" charset="0"/>
            </a:endParaRPr>
          </a:p>
        </p:txBody>
      </p:sp>
      <p:sp>
        <p:nvSpPr>
          <p:cNvPr id="21508" name="TextBox 4"/>
          <p:cNvSpPr txBox="1">
            <a:spLocks noChangeArrowheads="1"/>
          </p:cNvSpPr>
          <p:nvPr/>
        </p:nvSpPr>
        <p:spPr bwMode="auto">
          <a:xfrm>
            <a:off x="616017" y="931710"/>
            <a:ext cx="1099205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85763" indent="-385763">
              <a:spcBef>
                <a:spcPct val="0"/>
              </a:spcBef>
              <a:defRPr/>
            </a:pPr>
            <a:endParaRPr lang="en-US" altLang="en-US" sz="2400" dirty="0">
              <a:latin typeface="Arial" panose="020B0604020202020204" pitchFamily="34" charset="0"/>
              <a:cs typeface="Arial" panose="020B0604020202020204" pitchFamily="34" charset="0"/>
            </a:endParaRPr>
          </a:p>
          <a:p>
            <a:pPr>
              <a:spcBef>
                <a:spcPct val="0"/>
              </a:spcBef>
              <a:buNone/>
              <a:defRPr/>
            </a:pPr>
            <a:r>
              <a:rPr lang="en-US" altLang="en-US" sz="2800" dirty="0">
                <a:latin typeface="Arial" panose="020B0604020202020204" pitchFamily="34" charset="0"/>
                <a:cs typeface="Arial" panose="020B0604020202020204" pitchFamily="34" charset="0"/>
              </a:rPr>
              <a:t>Select the form(s)/evidence you want to submit under “Forms to Attach” or “Documents to attach and click “Send to VA”</a:t>
            </a:r>
          </a:p>
          <a:p>
            <a:pPr marL="385763" indent="-385763">
              <a:spcBef>
                <a:spcPct val="0"/>
              </a:spcBef>
              <a:buFontTx/>
              <a:buAutoNum type="arabicPeriod" startAt="7"/>
              <a:defRPr/>
            </a:pPr>
            <a:endParaRPr lang="en-US" altLang="en-US" sz="2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212" r="1102"/>
          <a:stretch/>
        </p:blipFill>
        <p:spPr>
          <a:xfrm>
            <a:off x="1907299" y="2434699"/>
            <a:ext cx="8325293" cy="3949700"/>
          </a:xfrm>
          <a:prstGeom prst="rect">
            <a:avLst/>
          </a:prstGeom>
        </p:spPr>
      </p:pic>
      <p:sp>
        <p:nvSpPr>
          <p:cNvPr id="3" name="Rounded Rectangle 2"/>
          <p:cNvSpPr/>
          <p:nvPr/>
        </p:nvSpPr>
        <p:spPr>
          <a:xfrm>
            <a:off x="1907297" y="3799033"/>
            <a:ext cx="1498666" cy="15627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519901" y="3799032"/>
            <a:ext cx="1498666" cy="15627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20610" y="6141147"/>
            <a:ext cx="1498666" cy="27452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0" y="341446"/>
            <a:ext cx="9485812" cy="96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4400" b="1" dirty="0">
                <a:latin typeface="Arial" panose="020B0604020202020204" pitchFamily="34" charset="0"/>
                <a:cs typeface="Arial" panose="020B0604020202020204" pitchFamily="34" charset="0"/>
              </a:rPr>
              <a:t>How to use D2D</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742441155"/>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11760A53-9077-4F5C-8C88-CACA09326334}" type="slidenum">
              <a:rPr lang="en-US" altLang="en-US">
                <a:solidFill>
                  <a:srgbClr val="898989"/>
                </a:solidFill>
                <a:latin typeface="Times New Roman" panose="02020603050405020304" pitchFamily="18" charset="0"/>
              </a:rPr>
              <a:pPr>
                <a:spcBef>
                  <a:spcPct val="0"/>
                </a:spcBef>
                <a:buFontTx/>
                <a:buNone/>
              </a:pPr>
              <a:t>56</a:t>
            </a:fld>
            <a:endParaRPr lang="en-US" altLang="en-US" dirty="0">
              <a:solidFill>
                <a:srgbClr val="898989"/>
              </a:solidFill>
              <a:latin typeface="Times New Roman" panose="02020603050405020304" pitchFamily="18" charset="0"/>
            </a:endParaRPr>
          </a:p>
        </p:txBody>
      </p:sp>
      <p:sp>
        <p:nvSpPr>
          <p:cNvPr id="2" name="TextBox 1"/>
          <p:cNvSpPr txBox="1"/>
          <p:nvPr/>
        </p:nvSpPr>
        <p:spPr>
          <a:xfrm>
            <a:off x="596765" y="1442186"/>
            <a:ext cx="11020927" cy="95410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After you select Send to VA, you will be asked to confirm your </a:t>
            </a:r>
            <a:r>
              <a:rPr lang="en-US" sz="3200" dirty="0">
                <a:latin typeface="Arial" panose="020B0604020202020204" pitchFamily="34" charset="0"/>
                <a:cs typeface="Arial" panose="020B0604020202020204" pitchFamily="34" charset="0"/>
              </a:rPr>
              <a:t>submission</a:t>
            </a:r>
            <a:r>
              <a:rPr lang="en-US" sz="2400" dirty="0">
                <a:latin typeface="Arial" panose="020B0604020202020204" pitchFamily="34" charset="0"/>
                <a:cs typeface="Arial" panose="020B0604020202020204" pitchFamily="34" charset="0"/>
              </a:rPr>
              <a:t>. Answer the questions accurately and then click “Confirm and Submit to VA”</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10" r="3318"/>
          <a:stretch/>
        </p:blipFill>
        <p:spPr>
          <a:xfrm>
            <a:off x="816539" y="2680905"/>
            <a:ext cx="10731502" cy="2583813"/>
          </a:xfrm>
          <a:prstGeom prst="rect">
            <a:avLst/>
          </a:prstGeom>
        </p:spPr>
      </p:pic>
      <p:sp>
        <p:nvSpPr>
          <p:cNvPr id="9" name="Rounded Rectangle 8"/>
          <p:cNvSpPr/>
          <p:nvPr/>
        </p:nvSpPr>
        <p:spPr>
          <a:xfrm>
            <a:off x="5351941" y="4080318"/>
            <a:ext cx="2030636" cy="28955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bwMode="auto">
          <a:xfrm>
            <a:off x="0" y="341446"/>
            <a:ext cx="9485812" cy="96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4400" b="1" dirty="0">
                <a:latin typeface="Arial" panose="020B0604020202020204" pitchFamily="34" charset="0"/>
                <a:cs typeface="Arial" panose="020B0604020202020204" pitchFamily="34" charset="0"/>
              </a:rPr>
              <a:t>How to use D2D</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791932093"/>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p:cNvSpPr txBox="1">
            <a:spLocks/>
          </p:cNvSpPr>
          <p:nvPr/>
        </p:nvSpPr>
        <p:spPr bwMode="auto">
          <a:xfrm>
            <a:off x="0" y="0"/>
            <a:ext cx="7563805" cy="1060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4000" b="1" dirty="0">
                <a:latin typeface="Arial" panose="020B0604020202020204" pitchFamily="34" charset="0"/>
                <a:cs typeface="Arial" panose="020B0604020202020204" pitchFamily="34" charset="0"/>
              </a:rPr>
              <a:t>D2D: Ensure Claim was Submitted</a:t>
            </a:r>
          </a:p>
        </p:txBody>
      </p:sp>
      <p:sp>
        <p:nvSpPr>
          <p:cNvPr id="37892" name="TextBox 3"/>
          <p:cNvSpPr txBox="1">
            <a:spLocks noChangeArrowheads="1"/>
          </p:cNvSpPr>
          <p:nvPr/>
        </p:nvSpPr>
        <p:spPr bwMode="auto">
          <a:xfrm>
            <a:off x="616016" y="1645265"/>
            <a:ext cx="1096317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defRPr/>
            </a:pPr>
            <a:r>
              <a:rPr lang="en-US" altLang="en-US" sz="2400" dirty="0">
                <a:latin typeface="Arial" panose="020B0604020202020204" pitchFamily="34" charset="0"/>
                <a:cs typeface="Arial" panose="020B0604020202020204" pitchFamily="34" charset="0"/>
              </a:rPr>
              <a:t>Allow VetraSpec several minutes to upload the claim to VA Computer Systems (use this time to explain claims process if the veteran is in your office)</a:t>
            </a:r>
          </a:p>
          <a:p>
            <a:pPr marL="342900" indent="-342900">
              <a:spcBef>
                <a:spcPct val="0"/>
              </a:spcBef>
              <a:defRPr/>
            </a:pPr>
            <a:endParaRPr lang="en-US" altLang="en-US" sz="2400" dirty="0">
              <a:latin typeface="Arial" panose="020B0604020202020204" pitchFamily="34" charset="0"/>
              <a:cs typeface="Arial" panose="020B0604020202020204" pitchFamily="34" charset="0"/>
            </a:endParaRPr>
          </a:p>
          <a:p>
            <a:pPr marL="342900" indent="-342900">
              <a:spcBef>
                <a:spcPct val="0"/>
              </a:spcBef>
              <a:defRPr/>
            </a:pPr>
            <a:r>
              <a:rPr lang="en-US" altLang="en-US" sz="2400" dirty="0">
                <a:latin typeface="Arial" panose="020B0604020202020204" pitchFamily="34" charset="0"/>
                <a:cs typeface="Arial" panose="020B0604020202020204" pitchFamily="34" charset="0"/>
              </a:rPr>
              <a:t>Refresh VetraSpec (select “Package This Claim”) </a:t>
            </a:r>
          </a:p>
          <a:p>
            <a:pPr marL="342900" indent="-342900">
              <a:spcBef>
                <a:spcPct val="0"/>
              </a:spcBef>
              <a:defRPr/>
            </a:pPr>
            <a:endParaRPr lang="en-US" altLang="en-US" sz="2400" dirty="0">
              <a:latin typeface="Arial" panose="020B0604020202020204" pitchFamily="34" charset="0"/>
              <a:cs typeface="Arial" panose="020B0604020202020204" pitchFamily="34" charset="0"/>
            </a:endParaRPr>
          </a:p>
          <a:p>
            <a:pPr marL="342900" indent="-342900">
              <a:spcBef>
                <a:spcPct val="0"/>
              </a:spcBef>
              <a:defRPr/>
            </a:pPr>
            <a:r>
              <a:rPr lang="en-US" altLang="en-US" sz="2400" dirty="0">
                <a:latin typeface="Arial" panose="020B0604020202020204" pitchFamily="34" charset="0"/>
                <a:cs typeface="Arial" panose="020B0604020202020204" pitchFamily="34" charset="0"/>
              </a:rPr>
              <a:t>You should see that the claim was processed with all attachments “Failed-None” at the bottom of the screen</a:t>
            </a:r>
          </a:p>
          <a:p>
            <a:pPr marL="342900" indent="-342900">
              <a:spcBef>
                <a:spcPct val="0"/>
              </a:spcBef>
              <a:defRPr/>
            </a:pPr>
            <a:endParaRPr lang="en-US" altLang="en-US" sz="2400" dirty="0">
              <a:latin typeface="Arial" panose="020B0604020202020204" pitchFamily="34" charset="0"/>
              <a:cs typeface="Arial" panose="020B0604020202020204" pitchFamily="34" charset="0"/>
            </a:endParaRPr>
          </a:p>
          <a:p>
            <a:pPr marL="342900" indent="-342900">
              <a:spcBef>
                <a:spcPct val="0"/>
              </a:spcBef>
              <a:defRPr/>
            </a:pPr>
            <a:r>
              <a:rPr lang="en-US" altLang="en-US" sz="2400" dirty="0">
                <a:latin typeface="Arial" panose="020B0604020202020204" pitchFamily="34" charset="0"/>
                <a:cs typeface="Arial" panose="020B0604020202020204" pitchFamily="34" charset="0"/>
              </a:rPr>
              <a:t>Another option to check submission status is to select “Claims” on the left side of the Home screen in VetraSpec.</a:t>
            </a:r>
            <a:endParaRPr lang="en-US" alt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4E23739D-7BD6-4C03-B8D2-E1283EC9ED11}" type="slidenum">
              <a:rPr lang="en-US"/>
              <a:pPr>
                <a:defRPr/>
              </a:pPr>
              <a:t>57</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2693627583"/>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Box 3"/>
          <p:cNvSpPr txBox="1">
            <a:spLocks noChangeArrowheads="1"/>
          </p:cNvSpPr>
          <p:nvPr/>
        </p:nvSpPr>
        <p:spPr bwMode="auto">
          <a:xfrm>
            <a:off x="596766" y="1645265"/>
            <a:ext cx="109535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en-US" sz="2800" dirty="0">
                <a:latin typeface="Arial" panose="020B0604020202020204" pitchFamily="34" charset="0"/>
                <a:cs typeface="Arial" panose="020B0604020202020204" pitchFamily="34" charset="0"/>
              </a:rPr>
              <a:t>If, when checking the status of a D2D submission, you receive an error code, you can select “D2D error codes” to see a list of errors and how to resolve your error.</a:t>
            </a:r>
          </a:p>
          <a:p>
            <a:pPr>
              <a:spcBef>
                <a:spcPct val="0"/>
              </a:spcBef>
              <a:buFont typeface="Arial" panose="020B0604020202020204" pitchFamily="34" charset="0"/>
              <a:buNone/>
              <a:defRPr/>
            </a:pPr>
            <a:endParaRPr lang="en-US" altLang="en-US" sz="2400" dirty="0">
              <a:latin typeface="Times New Roman" panose="02020603050405020304" pitchFamily="18" charset="0"/>
              <a:cs typeface="Times New Roman" panose="02020603050405020304" pitchFamily="18" charset="0"/>
            </a:endParaRPr>
          </a:p>
          <a:p>
            <a:pPr>
              <a:spcBef>
                <a:spcPct val="0"/>
              </a:spcBef>
              <a:buFontTx/>
              <a:buNone/>
              <a:defRPr/>
            </a:pPr>
            <a:endParaRPr lang="en-US" alt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4E23739D-7BD6-4C03-B8D2-E1283EC9ED11}" type="slidenum">
              <a:rPr lang="en-US"/>
              <a:pPr>
                <a:defRPr/>
              </a:pPr>
              <a:t>58</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8" y="3395904"/>
            <a:ext cx="11938876" cy="2321503"/>
          </a:xfrm>
          <a:prstGeom prst="rect">
            <a:avLst/>
          </a:prstGeom>
        </p:spPr>
      </p:pic>
      <p:sp>
        <p:nvSpPr>
          <p:cNvPr id="6" name="Rounded Rectangle 5"/>
          <p:cNvSpPr/>
          <p:nvPr/>
        </p:nvSpPr>
        <p:spPr>
          <a:xfrm>
            <a:off x="1402785" y="3777455"/>
            <a:ext cx="1754153" cy="2870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0" y="49585"/>
            <a:ext cx="7563805" cy="1060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4000" b="1" dirty="0">
                <a:latin typeface="Arial" panose="020B0604020202020204" pitchFamily="34" charset="0"/>
                <a:cs typeface="Arial" panose="020B0604020202020204" pitchFamily="34" charset="0"/>
              </a:rPr>
              <a:t>D2D: Ensure Claim was Submitted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2173434111"/>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0" y="0"/>
            <a:ext cx="7563805" cy="1393236"/>
          </a:xfrm>
        </p:spPr>
        <p:txBody>
          <a:bodyPr>
            <a:normAutofit fontScale="90000"/>
          </a:bodyPr>
          <a:lstStyle/>
          <a:p>
            <a:r>
              <a:rPr lang="en-US" altLang="en-US" b="1" dirty="0" smtClean="0">
                <a:latin typeface="Arial" panose="020B0604020202020204" pitchFamily="34" charset="0"/>
                <a:cs typeface="Arial" panose="020B0604020202020204" pitchFamily="34" charset="0"/>
              </a:rPr>
              <a:t>Electronic Systems: How big of a file can be submitted?</a:t>
            </a:r>
          </a:p>
        </p:txBody>
      </p:sp>
      <p:sp>
        <p:nvSpPr>
          <p:cNvPr id="89091" name="Content Placeholder 2"/>
          <p:cNvSpPr>
            <a:spLocks noGrp="1"/>
          </p:cNvSpPr>
          <p:nvPr>
            <p:ph idx="1"/>
          </p:nvPr>
        </p:nvSpPr>
        <p:spPr>
          <a:xfrm>
            <a:off x="616017" y="1393236"/>
            <a:ext cx="10943923" cy="4882058"/>
          </a:xfrm>
        </p:spPr>
        <p:txBody>
          <a:bodyPr>
            <a:normAutofit/>
          </a:bodyPr>
          <a:lstStyle/>
          <a:p>
            <a:pPr marL="0" indent="0">
              <a:buNone/>
              <a:defRPr/>
            </a:pPr>
            <a:r>
              <a:rPr lang="en-US" altLang="en-US" sz="3200" dirty="0" smtClean="0">
                <a:latin typeface="Arial" panose="020B0604020202020204" pitchFamily="34" charset="0"/>
                <a:cs typeface="Arial" panose="020B0604020202020204" pitchFamily="34" charset="0"/>
              </a:rPr>
              <a:t>Uploading size limits in the different systems:</a:t>
            </a:r>
          </a:p>
          <a:p>
            <a:pPr marL="0" indent="0">
              <a:buNone/>
              <a:defRPr/>
            </a:pPr>
            <a:endParaRPr lang="en-US" altLang="en-US" sz="3200" dirty="0" smtClean="0">
              <a:latin typeface="Arial" panose="020B0604020202020204" pitchFamily="34" charset="0"/>
              <a:cs typeface="Arial" panose="020B0604020202020204" pitchFamily="34" charset="0"/>
            </a:endParaRPr>
          </a:p>
          <a:p>
            <a:pPr>
              <a:defRPr/>
            </a:pPr>
            <a:r>
              <a:rPr lang="en-US" altLang="en-US" sz="3200" dirty="0" smtClean="0">
                <a:latin typeface="Arial" panose="020B0604020202020204" pitchFamily="34" charset="0"/>
                <a:cs typeface="Arial" panose="020B0604020202020204" pitchFamily="34" charset="0"/>
              </a:rPr>
              <a:t>D2D size limit = 5mb per file</a:t>
            </a:r>
          </a:p>
          <a:p>
            <a:pPr>
              <a:defRPr/>
            </a:pPr>
            <a:r>
              <a:rPr lang="en-US" altLang="en-US" sz="3200" dirty="0" smtClean="0">
                <a:latin typeface="Arial" panose="020B0604020202020204" pitchFamily="34" charset="0"/>
                <a:cs typeface="Arial" panose="020B0604020202020204" pitchFamily="34" charset="0"/>
              </a:rPr>
              <a:t>Direct Submit size limit = 5mb per file 10 files per upload</a:t>
            </a:r>
          </a:p>
          <a:p>
            <a:pPr>
              <a:defRPr/>
            </a:pPr>
            <a:r>
              <a:rPr lang="en-US" altLang="en-US" sz="3200" dirty="0" smtClean="0">
                <a:latin typeface="Arial" panose="020B0604020202020204" pitchFamily="34" charset="0"/>
                <a:cs typeface="Arial" panose="020B0604020202020204" pitchFamily="34" charset="0"/>
              </a:rPr>
              <a:t>SEP size limit = 25mb per file </a:t>
            </a:r>
          </a:p>
          <a:p>
            <a:pPr>
              <a:defRPr/>
            </a:pPr>
            <a:r>
              <a:rPr lang="en-US" altLang="en-US" sz="3200" dirty="0" smtClean="0">
                <a:latin typeface="Arial" panose="020B0604020202020204" pitchFamily="34" charset="0"/>
                <a:cs typeface="Arial" panose="020B0604020202020204" pitchFamily="34" charset="0"/>
              </a:rPr>
              <a:t>Centralized Mail Portal size limit = 25mb per file, 10 files per upload</a:t>
            </a:r>
          </a:p>
        </p:txBody>
      </p:sp>
      <p:sp>
        <p:nvSpPr>
          <p:cNvPr id="4" name="Slide Number Placeholder 3"/>
          <p:cNvSpPr>
            <a:spLocks noGrp="1"/>
          </p:cNvSpPr>
          <p:nvPr>
            <p:ph type="sldNum" sz="quarter" idx="12"/>
          </p:nvPr>
        </p:nvSpPr>
        <p:spPr/>
        <p:txBody>
          <a:bodyPr/>
          <a:lstStyle/>
          <a:p>
            <a:pPr>
              <a:defRPr/>
            </a:pPr>
            <a:fld id="{BD1E9795-2C70-4C63-9034-835C3AD7BF1B}" type="slidenum">
              <a:rPr lang="en-US" smtClean="0"/>
              <a:pPr>
                <a:defRPr/>
              </a:pPr>
              <a:t>59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3396980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766" y="1393236"/>
            <a:ext cx="10992052" cy="5328240"/>
          </a:xfrm>
        </p:spPr>
        <p:txBody>
          <a:bodyPr>
            <a:normAutofit fontScale="85000" lnSpcReduction="20000"/>
          </a:bodyPr>
          <a:lstStyle/>
          <a:p>
            <a:r>
              <a:rPr lang="en-US" dirty="0" smtClean="0">
                <a:latin typeface="Arial" panose="020B0604020202020204" pitchFamily="34" charset="0"/>
                <a:cs typeface="Arial" panose="020B0604020202020204" pitchFamily="34" charset="0"/>
              </a:rPr>
              <a:t>If you have a </a:t>
            </a:r>
            <a:r>
              <a:rPr lang="en-US" b="1" dirty="0" smtClean="0">
                <a:latin typeface="Arial" panose="020B0604020202020204" pitchFamily="34" charset="0"/>
                <a:cs typeface="Arial" panose="020B0604020202020204" pitchFamily="34" charset="0"/>
              </a:rPr>
              <a:t>QUESTION</a:t>
            </a:r>
            <a:r>
              <a:rPr lang="en-US" dirty="0" smtClean="0">
                <a:latin typeface="Arial" panose="020B0604020202020204" pitchFamily="34" charset="0"/>
                <a:cs typeface="Arial" panose="020B0604020202020204" pitchFamily="34" charset="0"/>
              </a:rPr>
              <a:t> during the presentation, please enter a question mark (</a:t>
            </a:r>
            <a:r>
              <a:rPr lang="en-US" b="1"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into the chat box and the presenter or facilitator will call on you to address your question.</a:t>
            </a:r>
          </a:p>
          <a:p>
            <a:pPr marL="0" indent="0">
              <a:buNone/>
            </a:pPr>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PLEASE WAIT UNTIL YOU ARE RECOGNIZED BEFORE UNMUTING YOUR MICROPHONE</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If you’re having technical difficulties please contact Chris Macinkowicz via private message in the chat box or at </a:t>
            </a:r>
            <a:r>
              <a:rPr lang="en-US" dirty="0" smtClean="0">
                <a:latin typeface="Arial" panose="020B0604020202020204" pitchFamily="34" charset="0"/>
                <a:cs typeface="Arial" panose="020B0604020202020204" pitchFamily="34" charset="0"/>
                <a:hlinkClick r:id="rId3"/>
              </a:rPr>
              <a:t>cmacinkowicz@vfw.org</a:t>
            </a:r>
            <a:r>
              <a:rPr lang="en-US" dirty="0" smtClean="0">
                <a:latin typeface="Arial" panose="020B0604020202020204" pitchFamily="34" charset="0"/>
                <a:cs typeface="Arial" panose="020B0604020202020204" pitchFamily="34" charset="0"/>
              </a:rPr>
              <a:t>.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If </a:t>
            </a:r>
            <a:r>
              <a:rPr lang="en-US" dirty="0">
                <a:latin typeface="Arial" panose="020B0604020202020204" pitchFamily="34" charset="0"/>
                <a:cs typeface="Arial" panose="020B0604020202020204" pitchFamily="34" charset="0"/>
              </a:rPr>
              <a:t>you need </a:t>
            </a:r>
            <a:r>
              <a:rPr lang="en-US" dirty="0" smtClean="0">
                <a:latin typeface="Arial" panose="020B0604020202020204" pitchFamily="34" charset="0"/>
                <a:cs typeface="Arial" panose="020B0604020202020204" pitchFamily="34" charset="0"/>
              </a:rPr>
              <a:t>a comfort break, </a:t>
            </a:r>
            <a:r>
              <a:rPr lang="en-US" dirty="0">
                <a:latin typeface="Arial" panose="020B0604020202020204" pitchFamily="34" charset="0"/>
                <a:cs typeface="Arial" panose="020B0604020202020204" pitchFamily="34" charset="0"/>
              </a:rPr>
              <a:t>please do so and return as soon as possible.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Please remember, these sessions will be recorded for future use.           </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b="1" u="sng" dirty="0" smtClean="0">
                <a:latin typeface="Arial" panose="020B0604020202020204" pitchFamily="34" charset="0"/>
                <a:cs typeface="Arial" panose="020B0604020202020204" pitchFamily="34" charset="0"/>
              </a:rPr>
              <a:t>Everything on the internet lasts forever!</a:t>
            </a:r>
            <a:endParaRPr lang="en-US" b="1" u="sng" dirty="0">
              <a:latin typeface="Arial" panose="020B0604020202020204" pitchFamily="34" charset="0"/>
              <a:cs typeface="Arial" panose="020B0604020202020204" pitchFamily="34"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a:t>
            </a:fld>
            <a:endParaRPr lang="en-US" altLang="en-US"/>
          </a:p>
        </p:txBody>
      </p:sp>
      <p:sp>
        <p:nvSpPr>
          <p:cNvPr id="5" name="TextBox 4"/>
          <p:cNvSpPr txBox="1"/>
          <p:nvPr/>
        </p:nvSpPr>
        <p:spPr>
          <a:xfrm>
            <a:off x="267629" y="156117"/>
            <a:ext cx="8073483" cy="769441"/>
          </a:xfrm>
          <a:prstGeom prst="rect">
            <a:avLst/>
          </a:prstGeom>
          <a:noFill/>
        </p:spPr>
        <p:txBody>
          <a:bodyPr wrap="square" rtlCol="0">
            <a:spAutoFit/>
          </a:bodyPr>
          <a:lstStyle/>
          <a:p>
            <a:r>
              <a:rPr lang="en-US" sz="4400" b="1" dirty="0" smtClean="0">
                <a:latin typeface="Arial" panose="020B0604020202020204" pitchFamily="34" charset="0"/>
                <a:cs typeface="Arial" panose="020B0604020202020204" pitchFamily="34" charset="0"/>
              </a:rPr>
              <a:t>Functions Check</a:t>
            </a:r>
            <a:endParaRPr lang="en-US" sz="4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36773118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95794"/>
            <a:ext cx="10210800" cy="1140824"/>
          </a:xfrm>
        </p:spPr>
        <p:txBody>
          <a:bodyPr/>
          <a:lstStyle/>
          <a:p>
            <a:r>
              <a:rPr lang="en-US" altLang="en-US" b="1" dirty="0" smtClean="0">
                <a:latin typeface="Arial" panose="020B0604020202020204" pitchFamily="34" charset="0"/>
                <a:cs typeface="Arial" panose="020B0604020202020204" pitchFamily="34" charset="0"/>
              </a:rPr>
              <a:t>Review</a:t>
            </a:r>
          </a:p>
        </p:txBody>
      </p:sp>
      <p:sp>
        <p:nvSpPr>
          <p:cNvPr id="89091" name="Content Placeholder 2"/>
          <p:cNvSpPr>
            <a:spLocks noGrp="1"/>
          </p:cNvSpPr>
          <p:nvPr>
            <p:ph idx="1"/>
          </p:nvPr>
        </p:nvSpPr>
        <p:spPr>
          <a:xfrm>
            <a:off x="625642" y="1445623"/>
            <a:ext cx="10953550" cy="4987075"/>
          </a:xfrm>
        </p:spPr>
        <p:txBody>
          <a:bodyPr>
            <a:noAutofit/>
          </a:bodyPr>
          <a:lstStyle/>
          <a:p>
            <a:pPr marL="0" indent="0">
              <a:buNone/>
              <a:defRPr/>
            </a:pPr>
            <a:r>
              <a:rPr lang="en-US" altLang="en-US" sz="3600" dirty="0" smtClean="0"/>
              <a:t>Remember what each system is most useful for:</a:t>
            </a:r>
          </a:p>
          <a:p>
            <a:pPr>
              <a:defRPr/>
            </a:pPr>
            <a:endParaRPr lang="en-US" altLang="en-US" sz="1800" dirty="0"/>
          </a:p>
          <a:p>
            <a:pPr>
              <a:defRPr/>
            </a:pPr>
            <a:r>
              <a:rPr lang="en-US" altLang="en-US" sz="3600" dirty="0"/>
              <a:t>D2D- submitting POA’s, Compensation claims</a:t>
            </a:r>
          </a:p>
          <a:p>
            <a:pPr marL="0" indent="0">
              <a:buNone/>
              <a:defRPr/>
            </a:pPr>
            <a:endParaRPr lang="en-US" altLang="en-US" sz="1800" dirty="0"/>
          </a:p>
          <a:p>
            <a:pPr>
              <a:defRPr/>
            </a:pPr>
            <a:r>
              <a:rPr lang="en-US" altLang="en-US" sz="3600" dirty="0"/>
              <a:t>SEP- Accepting POA requests, VAF 686c &amp; VAF 674 </a:t>
            </a:r>
          </a:p>
          <a:p>
            <a:pPr marL="0" indent="0">
              <a:buNone/>
              <a:defRPr/>
            </a:pPr>
            <a:endParaRPr lang="en-US" altLang="en-US" sz="1800" dirty="0"/>
          </a:p>
          <a:p>
            <a:pPr>
              <a:defRPr/>
            </a:pPr>
            <a:r>
              <a:rPr lang="en-US" altLang="en-US" sz="3600" dirty="0"/>
              <a:t>CMP / Direct Submit - Useful for submitting anything (replaces fax machines)</a:t>
            </a:r>
          </a:p>
        </p:txBody>
      </p:sp>
      <p:sp>
        <p:nvSpPr>
          <p:cNvPr id="4" name="Slide Number Placeholder 3"/>
          <p:cNvSpPr>
            <a:spLocks noGrp="1"/>
          </p:cNvSpPr>
          <p:nvPr>
            <p:ph type="sldNum" sz="quarter" idx="12"/>
          </p:nvPr>
        </p:nvSpPr>
        <p:spPr/>
        <p:txBody>
          <a:bodyPr/>
          <a:lstStyle/>
          <a:p>
            <a:pPr>
              <a:defRPr/>
            </a:pPr>
            <a:fld id="{55597DA8-5481-4BD8-99AA-BC9FFE98BC6D}" type="slidenum">
              <a:rPr lang="en-US" smtClean="0"/>
              <a:pPr>
                <a:defRPr/>
              </a:pPr>
              <a:t>60</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282620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0353" y="2865300"/>
            <a:ext cx="5585280" cy="1015663"/>
          </a:xfrm>
          <a:prstGeom prst="rect">
            <a:avLst/>
          </a:prstGeom>
          <a:noFill/>
        </p:spPr>
        <p:txBody>
          <a:bodyPr wrap="square" rtlCol="0">
            <a:spAutoFit/>
          </a:bodyPr>
          <a:lstStyle/>
          <a:p>
            <a:pPr algn="r"/>
            <a:r>
              <a:rPr lang="en-US" sz="6000" b="1"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2671895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066"/>
            <a:ext cx="7112624" cy="928688"/>
          </a:xfrm>
        </p:spPr>
        <p:txBody>
          <a:bodyPr rtlCol="0">
            <a:noAutofit/>
          </a:bodyPr>
          <a:lstStyle/>
          <a:p>
            <a:pPr>
              <a:defRPr/>
            </a:pPr>
            <a:r>
              <a:rPr lang="en-US" b="1" dirty="0" smtClean="0">
                <a:latin typeface="Arial" panose="020B0604020202020204" pitchFamily="34" charset="0"/>
                <a:cs typeface="Arial" panose="020B0604020202020204" pitchFamily="34" charset="0"/>
              </a:rPr>
              <a:t>Lesson Plan</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47" name="Content Placeholder 2"/>
          <p:cNvSpPr>
            <a:spLocks noGrp="1"/>
          </p:cNvSpPr>
          <p:nvPr>
            <p:ph idx="1"/>
          </p:nvPr>
        </p:nvSpPr>
        <p:spPr>
          <a:xfrm>
            <a:off x="637089" y="1722922"/>
            <a:ext cx="10948086" cy="4492086"/>
          </a:xfrm>
        </p:spPr>
        <p:txBody>
          <a:bodyPr>
            <a:normAutofit fontScale="92500"/>
          </a:bodyPr>
          <a:lstStyle/>
          <a:p>
            <a:pPr>
              <a:lnSpc>
                <a:spcPct val="100000"/>
              </a:lnSpc>
              <a:defRPr/>
            </a:pPr>
            <a:r>
              <a:rPr lang="en-US" altLang="en-US" sz="3200" dirty="0" smtClean="0">
                <a:latin typeface="Arial" panose="020B0604020202020204" pitchFamily="34" charset="0"/>
                <a:cs typeface="Arial" panose="020B0604020202020204" pitchFamily="34" charset="0"/>
              </a:rPr>
              <a:t>Reviewing </a:t>
            </a:r>
            <a:r>
              <a:rPr lang="en-US" altLang="en-US" sz="3200" dirty="0">
                <a:latin typeface="Arial" panose="020B0604020202020204" pitchFamily="34" charset="0"/>
                <a:cs typeface="Arial" panose="020B0604020202020204" pitchFamily="34" charset="0"/>
              </a:rPr>
              <a:t>POA requests, </a:t>
            </a:r>
            <a:r>
              <a:rPr lang="en-US" altLang="en-US" sz="3200" dirty="0" smtClean="0">
                <a:latin typeface="Arial" panose="020B0604020202020204" pitchFamily="34" charset="0"/>
                <a:cs typeface="Arial" panose="020B0604020202020204" pitchFamily="34" charset="0"/>
              </a:rPr>
              <a:t>submitting </a:t>
            </a:r>
            <a:r>
              <a:rPr lang="en-US" altLang="en-US" sz="3200" dirty="0">
                <a:latin typeface="Arial" panose="020B0604020202020204" pitchFamily="34" charset="0"/>
                <a:cs typeface="Arial" panose="020B0604020202020204" pitchFamily="34" charset="0"/>
              </a:rPr>
              <a:t>claims and evidence using the VA Stakeholder Enterprise Portal (SEP)</a:t>
            </a:r>
          </a:p>
          <a:p>
            <a:pPr>
              <a:lnSpc>
                <a:spcPct val="100000"/>
              </a:lnSpc>
              <a:defRPr/>
            </a:pPr>
            <a:r>
              <a:rPr lang="en-US" altLang="en-US" sz="3200" dirty="0" smtClean="0">
                <a:latin typeface="Arial" panose="020B0604020202020204" pitchFamily="34" charset="0"/>
                <a:cs typeface="Arial" panose="020B0604020202020204" pitchFamily="34" charset="0"/>
              </a:rPr>
              <a:t>How </a:t>
            </a:r>
            <a:r>
              <a:rPr lang="en-US" altLang="en-US" sz="3200" dirty="0">
                <a:latin typeface="Arial" panose="020B0604020202020204" pitchFamily="34" charset="0"/>
                <a:cs typeface="Arial" panose="020B0604020202020204" pitchFamily="34" charset="0"/>
              </a:rPr>
              <a:t>to submit claims and evidence using the VetraSpec Direct Submit Tool </a:t>
            </a:r>
          </a:p>
          <a:p>
            <a:pPr eaLnBrk="1" hangingPunct="1">
              <a:lnSpc>
                <a:spcPct val="100000"/>
              </a:lnSpc>
              <a:defRPr/>
            </a:pPr>
            <a:r>
              <a:rPr lang="en-US" altLang="en-US" sz="3200" dirty="0" smtClean="0">
                <a:latin typeface="Arial" panose="020B0604020202020204" pitchFamily="34" charset="0"/>
                <a:cs typeface="Arial" panose="020B0604020202020204" pitchFamily="34" charset="0"/>
              </a:rPr>
              <a:t>Submitting </a:t>
            </a:r>
            <a:r>
              <a:rPr lang="en-US" altLang="en-US" sz="3200" dirty="0">
                <a:latin typeface="Arial" panose="020B0604020202020204" pitchFamily="34" charset="0"/>
                <a:cs typeface="Arial" panose="020B0604020202020204" pitchFamily="34" charset="0"/>
              </a:rPr>
              <a:t>claims and evidence using the VA Direct Upload Tool in Centralized Mail Portal </a:t>
            </a:r>
            <a:r>
              <a:rPr lang="en-US" altLang="en-US" sz="3200" dirty="0" smtClean="0">
                <a:latin typeface="Arial" panose="020B0604020202020204" pitchFamily="34" charset="0"/>
                <a:cs typeface="Arial" panose="020B0604020202020204" pitchFamily="34" charset="0"/>
              </a:rPr>
              <a:t>(CMP)</a:t>
            </a:r>
            <a:endParaRPr lang="en-US" altLang="en-US" sz="3200" dirty="0">
              <a:latin typeface="Arial" panose="020B0604020202020204" pitchFamily="34" charset="0"/>
              <a:cs typeface="Arial" panose="020B0604020202020204" pitchFamily="34" charset="0"/>
            </a:endParaRPr>
          </a:p>
          <a:p>
            <a:pPr>
              <a:lnSpc>
                <a:spcPct val="100000"/>
              </a:lnSpc>
              <a:defRPr/>
            </a:pPr>
            <a:r>
              <a:rPr lang="en-US" altLang="en-US" sz="3200" dirty="0" smtClean="0">
                <a:latin typeface="Arial" panose="020B0604020202020204" pitchFamily="34" charset="0"/>
                <a:cs typeface="Arial" panose="020B0604020202020204" pitchFamily="34" charset="0"/>
              </a:rPr>
              <a:t>How </a:t>
            </a:r>
            <a:r>
              <a:rPr lang="en-US" altLang="en-US" sz="3200" dirty="0">
                <a:latin typeface="Arial" panose="020B0604020202020204" pitchFamily="34" charset="0"/>
                <a:cs typeface="Arial" panose="020B0604020202020204" pitchFamily="34" charset="0"/>
              </a:rPr>
              <a:t>to submit claims and evidence using D2D in </a:t>
            </a:r>
            <a:r>
              <a:rPr lang="en-US" altLang="en-US" sz="3200" dirty="0" smtClean="0">
                <a:latin typeface="Arial" panose="020B0604020202020204" pitchFamily="34" charset="0"/>
                <a:cs typeface="Arial" panose="020B0604020202020204" pitchFamily="34" charset="0"/>
              </a:rPr>
              <a:t>VetraSpec</a:t>
            </a:r>
            <a:endParaRPr lang="en-US" altLang="en-US" sz="3200" dirty="0">
              <a:latin typeface="Arial" panose="020B0604020202020204" pitchFamily="34" charset="0"/>
              <a:cs typeface="Arial" panose="020B0604020202020204" pitchFamily="34" charset="0"/>
            </a:endParaRPr>
          </a:p>
          <a:p>
            <a:pPr eaLnBrk="1" hangingPunct="1">
              <a:lnSpc>
                <a:spcPct val="100000"/>
              </a:lnSpc>
              <a:defRPr/>
            </a:pPr>
            <a:r>
              <a:rPr lang="en-US" altLang="en-US" sz="3200" dirty="0" smtClean="0">
                <a:latin typeface="Arial" panose="020B0604020202020204" pitchFamily="34" charset="0"/>
                <a:cs typeface="Arial" panose="020B0604020202020204" pitchFamily="34" charset="0"/>
              </a:rPr>
              <a:t>Understanding </a:t>
            </a:r>
            <a:r>
              <a:rPr lang="en-US" altLang="en-US" sz="3200" dirty="0">
                <a:latin typeface="Arial" panose="020B0604020202020204" pitchFamily="34" charset="0"/>
                <a:cs typeface="Arial" panose="020B0604020202020204" pitchFamily="34" charset="0"/>
              </a:rPr>
              <a:t>when to use each system</a:t>
            </a:r>
          </a:p>
          <a:p>
            <a:pPr marL="0" indent="0">
              <a:buNone/>
              <a:defRPr/>
            </a:pPr>
            <a:endParaRPr lang="en-US" altLang="en-US" sz="2100" dirty="0"/>
          </a:p>
        </p:txBody>
      </p:sp>
      <p:sp>
        <p:nvSpPr>
          <p:cNvPr id="614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defRPr/>
            </a:pPr>
            <a:fld id="{D6DE287A-F147-4743-8801-2BF03EED09A2}" type="slidenum">
              <a:rPr lang="en-US" altLang="en-US">
                <a:solidFill>
                  <a:schemeClr val="tx1">
                    <a:lumMod val="50000"/>
                    <a:lumOff val="50000"/>
                  </a:schemeClr>
                </a:solidFill>
                <a:latin typeface="Times New Roman" panose="02020603050405020304" pitchFamily="18" charset="0"/>
              </a:rPr>
              <a:pPr>
                <a:spcBef>
                  <a:spcPct val="0"/>
                </a:spcBef>
                <a:buFontTx/>
                <a:buNone/>
                <a:defRPr/>
              </a:pPr>
              <a:t>7</a:t>
            </a:fld>
            <a:endParaRPr lang="en-US" altLang="en-US" dirty="0">
              <a:solidFill>
                <a:schemeClr val="tx1">
                  <a:lumMod val="50000"/>
                  <a:lumOff val="50000"/>
                </a:schemeClr>
              </a:solidFill>
              <a:latin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3403648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defRPr/>
            </a:pPr>
            <a:fld id="{3DC45D9E-7BD2-4F47-BBFE-B5D80C73EACB}" type="slidenum">
              <a:rPr lang="en-US" altLang="en-US">
                <a:solidFill>
                  <a:srgbClr val="898989"/>
                </a:solidFill>
                <a:latin typeface="Times New Roman" panose="02020603050405020304" pitchFamily="18" charset="0"/>
              </a:rPr>
              <a:pPr>
                <a:spcBef>
                  <a:spcPct val="0"/>
                </a:spcBef>
                <a:buFontTx/>
                <a:buNone/>
                <a:defRPr/>
              </a:pPr>
              <a:t>8</a:t>
            </a:fld>
            <a:endParaRPr lang="en-US" altLang="en-US" dirty="0">
              <a:solidFill>
                <a:srgbClr val="898989"/>
              </a:solidFill>
              <a:latin typeface="Times New Roman" panose="02020603050405020304" pitchFamily="18" charset="0"/>
            </a:endParaRPr>
          </a:p>
        </p:txBody>
      </p:sp>
      <p:sp>
        <p:nvSpPr>
          <p:cNvPr id="14339" name="Title 1"/>
          <p:cNvSpPr txBox="1">
            <a:spLocks/>
          </p:cNvSpPr>
          <p:nvPr/>
        </p:nvSpPr>
        <p:spPr bwMode="auto">
          <a:xfrm>
            <a:off x="67377" y="-50440"/>
            <a:ext cx="7496428" cy="118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4000" b="1" dirty="0">
                <a:latin typeface="Arial" panose="020B0604020202020204" pitchFamily="34" charset="0"/>
                <a:cs typeface="Arial" panose="020B0604020202020204" pitchFamily="34" charset="0"/>
              </a:rPr>
              <a:t>Before using any Electronic Submission Method</a:t>
            </a:r>
          </a:p>
        </p:txBody>
      </p:sp>
      <p:sp>
        <p:nvSpPr>
          <p:cNvPr id="15364" name="Title 1"/>
          <p:cNvSpPr txBox="1">
            <a:spLocks/>
          </p:cNvSpPr>
          <p:nvPr/>
        </p:nvSpPr>
        <p:spPr bwMode="auto">
          <a:xfrm>
            <a:off x="2185988" y="2014538"/>
            <a:ext cx="7772400" cy="58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3000" b="1" u="sng">
              <a:latin typeface="Times New Roman" panose="02020603050405020304" pitchFamily="18" charset="0"/>
              <a:cs typeface="Times New Roman" panose="02020603050405020304" pitchFamily="18" charset="0"/>
            </a:endParaRPr>
          </a:p>
        </p:txBody>
      </p:sp>
      <p:sp>
        <p:nvSpPr>
          <p:cNvPr id="14341" name="Title 1"/>
          <p:cNvSpPr txBox="1">
            <a:spLocks/>
          </p:cNvSpPr>
          <p:nvPr/>
        </p:nvSpPr>
        <p:spPr bwMode="auto">
          <a:xfrm>
            <a:off x="617838" y="1425974"/>
            <a:ext cx="10935730" cy="419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400" dirty="0">
                <a:latin typeface="Arial" panose="020B0604020202020204" pitchFamily="34" charset="0"/>
                <a:cs typeface="Arial" panose="020B0604020202020204" pitchFamily="34" charset="0"/>
              </a:rPr>
              <a:t>Recommended Scanner Settings:</a:t>
            </a:r>
          </a:p>
          <a:p>
            <a:pPr eaLnBrk="1" hangingPunct="1">
              <a:spcBef>
                <a:spcPct val="0"/>
              </a:spcBef>
              <a:buFontTx/>
              <a:buNone/>
              <a:defRPr/>
            </a:pPr>
            <a:endParaRPr lang="en-US" altLang="en-US" sz="500" dirty="0">
              <a:latin typeface="Arial" panose="020B0604020202020204" pitchFamily="34" charset="0"/>
              <a:cs typeface="Arial" panose="020B0604020202020204" pitchFamily="34" charset="0"/>
            </a:endParaRPr>
          </a:p>
          <a:p>
            <a:pPr marL="342900" indent="-342900">
              <a:lnSpc>
                <a:spcPct val="150000"/>
              </a:lnSpc>
              <a:spcBef>
                <a:spcPct val="0"/>
              </a:spcBef>
              <a:defRPr/>
            </a:pPr>
            <a:r>
              <a:rPr lang="en-US" altLang="en-US" sz="2400" dirty="0">
                <a:latin typeface="Arial" panose="020B0604020202020204" pitchFamily="34" charset="0"/>
                <a:cs typeface="Arial" panose="020B0604020202020204" pitchFamily="34" charset="0"/>
              </a:rPr>
              <a:t>Image quality: Normal (300 dpi)</a:t>
            </a:r>
          </a:p>
          <a:p>
            <a:pPr marL="342900" indent="-342900">
              <a:lnSpc>
                <a:spcPct val="150000"/>
              </a:lnSpc>
              <a:spcBef>
                <a:spcPct val="0"/>
              </a:spcBef>
              <a:defRPr/>
            </a:pPr>
            <a:r>
              <a:rPr lang="en-US" altLang="en-US" sz="2400" dirty="0">
                <a:latin typeface="Arial" panose="020B0604020202020204" pitchFamily="34" charset="0"/>
                <a:cs typeface="Arial" panose="020B0604020202020204" pitchFamily="34" charset="0"/>
              </a:rPr>
              <a:t>Color Mode: B&amp;W</a:t>
            </a:r>
          </a:p>
          <a:p>
            <a:pPr marL="342900" indent="-342900">
              <a:lnSpc>
                <a:spcPct val="150000"/>
              </a:lnSpc>
              <a:spcBef>
                <a:spcPct val="0"/>
              </a:spcBef>
              <a:defRPr/>
            </a:pPr>
            <a:r>
              <a:rPr lang="en-US" altLang="en-US" sz="2400" dirty="0">
                <a:latin typeface="Arial" panose="020B0604020202020204" pitchFamily="34" charset="0"/>
                <a:cs typeface="Arial" panose="020B0604020202020204" pitchFamily="34" charset="0"/>
              </a:rPr>
              <a:t>Scanning Side: Duplex (Double-sided)</a:t>
            </a:r>
          </a:p>
          <a:p>
            <a:pPr marL="342900" indent="-342900">
              <a:lnSpc>
                <a:spcPct val="150000"/>
              </a:lnSpc>
              <a:spcBef>
                <a:spcPct val="0"/>
              </a:spcBef>
              <a:defRPr/>
            </a:pPr>
            <a:r>
              <a:rPr lang="en-US" altLang="en-US" sz="2400" dirty="0">
                <a:latin typeface="Arial" panose="020B0604020202020204" pitchFamily="34" charset="0"/>
                <a:cs typeface="Arial" panose="020B0604020202020204" pitchFamily="34" charset="0"/>
              </a:rPr>
              <a:t>Image Rotation: Automatic</a:t>
            </a:r>
          </a:p>
          <a:p>
            <a:pPr marL="342900" indent="-342900">
              <a:lnSpc>
                <a:spcPct val="150000"/>
              </a:lnSpc>
              <a:spcBef>
                <a:spcPct val="0"/>
              </a:spcBef>
              <a:defRPr/>
            </a:pPr>
            <a:r>
              <a:rPr lang="en-US" altLang="en-US" sz="2400" dirty="0">
                <a:latin typeface="Arial" panose="020B0604020202020204" pitchFamily="34" charset="0"/>
                <a:cs typeface="Arial" panose="020B0604020202020204" pitchFamily="34" charset="0"/>
              </a:rPr>
              <a:t>Blank Page Removal: Yes</a:t>
            </a:r>
          </a:p>
          <a:p>
            <a:pPr marL="342900" indent="-342900">
              <a:lnSpc>
                <a:spcPct val="150000"/>
              </a:lnSpc>
              <a:spcBef>
                <a:spcPct val="0"/>
              </a:spcBef>
              <a:defRPr/>
            </a:pPr>
            <a:r>
              <a:rPr lang="en-US" altLang="en-US" sz="2400" dirty="0">
                <a:latin typeface="Arial" panose="020B0604020202020204" pitchFamily="34" charset="0"/>
                <a:cs typeface="Arial" panose="020B0604020202020204" pitchFamily="34" charset="0"/>
              </a:rPr>
              <a:t>Continue Scanning after last page: Yes</a:t>
            </a:r>
          </a:p>
          <a:p>
            <a:pPr marL="342900" indent="-342900">
              <a:spcBef>
                <a:spcPct val="0"/>
              </a:spcBef>
              <a:defRPr/>
            </a:pPr>
            <a:r>
              <a:rPr lang="en-US" altLang="en-US" sz="2400" dirty="0">
                <a:latin typeface="Arial" panose="020B0604020202020204" pitchFamily="34" charset="0"/>
                <a:cs typeface="Arial" panose="020B0604020202020204" pitchFamily="34" charset="0"/>
              </a:rPr>
              <a:t>You May want to have a PDF editor installed such as Adobe Acrobat DC or Nuance Power PDF Standard if you have large files that need to be split </a:t>
            </a:r>
          </a:p>
          <a:p>
            <a:pPr marL="342900" indent="-342900">
              <a:spcBef>
                <a:spcPct val="0"/>
              </a:spcBef>
              <a:defRPr/>
            </a:pPr>
            <a:endParaRPr lang="en-US" altLang="en-US"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180951716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0" y="0"/>
            <a:ext cx="8530856" cy="1158242"/>
          </a:xfrm>
        </p:spPr>
        <p:txBody>
          <a:bodyPr>
            <a:normAutofit fontScale="90000"/>
          </a:bodyPr>
          <a:lstStyle/>
          <a:p>
            <a:pPr eaLnBrk="1" hangingPunct="1"/>
            <a:r>
              <a:rPr lang="en-US" altLang="en-US" b="1" dirty="0" smtClean="0">
                <a:latin typeface="Arial" panose="020B0604020202020204" pitchFamily="34" charset="0"/>
                <a:cs typeface="Arial" panose="020B0604020202020204" pitchFamily="34" charset="0"/>
              </a:rPr>
              <a:t>Stakeholder Enterprise Portal (SEP)</a:t>
            </a:r>
          </a:p>
        </p:txBody>
      </p:sp>
      <p:sp>
        <p:nvSpPr>
          <p:cNvPr id="55299" name="Content Placeholder 2"/>
          <p:cNvSpPr>
            <a:spLocks noGrp="1"/>
          </p:cNvSpPr>
          <p:nvPr>
            <p:ph idx="1"/>
          </p:nvPr>
        </p:nvSpPr>
        <p:spPr>
          <a:xfrm>
            <a:off x="596767" y="1282733"/>
            <a:ext cx="11011300" cy="4969211"/>
          </a:xfrm>
        </p:spPr>
        <p:txBody>
          <a:bodyPr/>
          <a:lstStyle/>
          <a:p>
            <a:pPr eaLnBrk="1" hangingPunct="1"/>
            <a:endParaRPr lang="en-US" altLang="en-US" dirty="0" smtClean="0">
              <a:latin typeface="Arial" panose="020B0604020202020204" pitchFamily="34" charset="0"/>
              <a:cs typeface="Arial" panose="020B0604020202020204" pitchFamily="34" charset="0"/>
            </a:endParaRPr>
          </a:p>
          <a:p>
            <a:pPr marL="0" indent="0">
              <a:buNone/>
            </a:pPr>
            <a:r>
              <a:rPr lang="en-US" altLang="en-US" sz="2800" dirty="0">
                <a:latin typeface="Arial" panose="020B0604020202020204" pitchFamily="34" charset="0"/>
                <a:cs typeface="Arial" panose="020B0604020202020204" pitchFamily="34" charset="0"/>
              </a:rPr>
              <a:t>The Stakeholder Enterprise Portal was created to allow accredited representatives a way to see what the veteran sees in eBenefits</a:t>
            </a:r>
          </a:p>
          <a:p>
            <a:pPr marL="0" indent="0">
              <a:buNone/>
            </a:pPr>
            <a:endParaRPr lang="en-US" altLang="en-US" sz="2800" dirty="0">
              <a:latin typeface="Arial" panose="020B0604020202020204" pitchFamily="34" charset="0"/>
              <a:cs typeface="Arial" panose="020B0604020202020204" pitchFamily="34" charset="0"/>
            </a:endParaRPr>
          </a:p>
          <a:p>
            <a:pPr marL="0" indent="0">
              <a:buNone/>
            </a:pPr>
            <a:r>
              <a:rPr lang="en-US" altLang="en-US" sz="2800" dirty="0">
                <a:latin typeface="Arial" panose="020B0604020202020204" pitchFamily="34" charset="0"/>
                <a:cs typeface="Arial" panose="020B0604020202020204" pitchFamily="34" charset="0"/>
              </a:rPr>
              <a:t>Claims and evidence can be uploaded through this portal</a:t>
            </a:r>
          </a:p>
          <a:p>
            <a:pPr marL="0" indent="0">
              <a:buNone/>
            </a:pPr>
            <a:endParaRPr lang="en-US" altLang="en-US" sz="2800" dirty="0">
              <a:latin typeface="Arial" panose="020B0604020202020204" pitchFamily="34" charset="0"/>
              <a:cs typeface="Arial" panose="020B0604020202020204" pitchFamily="34" charset="0"/>
            </a:endParaRPr>
          </a:p>
          <a:p>
            <a:pPr marL="0" indent="0">
              <a:buNone/>
            </a:pPr>
            <a:r>
              <a:rPr lang="en-US" altLang="en-US" sz="2800" dirty="0">
                <a:latin typeface="Arial" panose="020B0604020202020204" pitchFamily="34" charset="0"/>
                <a:cs typeface="Arial" panose="020B0604020202020204" pitchFamily="34" charset="0"/>
              </a:rPr>
              <a:t>This is where electronic POA requests are reviewed</a:t>
            </a:r>
          </a:p>
          <a:p>
            <a:pPr marL="0" indent="0">
              <a:buNone/>
            </a:pPr>
            <a:endParaRPr lang="en-US" altLang="en-US" sz="2800" dirty="0"/>
          </a:p>
        </p:txBody>
      </p:sp>
      <p:sp>
        <p:nvSpPr>
          <p:cNvPr id="4" name="Slide Number Placeholder 3"/>
          <p:cNvSpPr>
            <a:spLocks noGrp="1"/>
          </p:cNvSpPr>
          <p:nvPr>
            <p:ph type="sldNum" sz="quarter" idx="12"/>
          </p:nvPr>
        </p:nvSpPr>
        <p:spPr/>
        <p:txBody>
          <a:bodyPr/>
          <a:lstStyle/>
          <a:p>
            <a:pPr>
              <a:defRPr/>
            </a:pPr>
            <a:fld id="{A7EBDD1A-5BED-4F07-BE0E-4A5329A0BCA2}" type="slidenum">
              <a:rPr lang="en-US"/>
              <a:pPr>
                <a:defRPr/>
              </a:pPr>
              <a:t>9</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05" y="287921"/>
            <a:ext cx="1387011" cy="780194"/>
          </a:xfrm>
          <a:prstGeom prst="rect">
            <a:avLst/>
          </a:prstGeom>
        </p:spPr>
      </p:pic>
    </p:spTree>
    <p:extLst>
      <p:ext uri="{BB962C8B-B14F-4D97-AF65-F5344CB8AC3E}">
        <p14:creationId xmlns:p14="http://schemas.microsoft.com/office/powerpoint/2010/main" val="3828111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4106</TotalTime>
  <Words>3616</Words>
  <Application>Microsoft Office PowerPoint</Application>
  <PresentationFormat>Widescreen</PresentationFormat>
  <Paragraphs>537</Paragraphs>
  <Slides>61</Slides>
  <Notes>48</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61</vt:i4>
      </vt:variant>
    </vt:vector>
  </HeadingPairs>
  <TitlesOfParts>
    <vt:vector size="71" baseType="lpstr">
      <vt:lpstr>Arial</vt:lpstr>
      <vt:lpstr>Calibri</vt:lpstr>
      <vt:lpstr>Calibri Light</vt:lpstr>
      <vt:lpstr>Palatino Linotype</vt:lpstr>
      <vt:lpstr>Times New Roman</vt:lpstr>
      <vt:lpstr>Custom Design</vt:lpstr>
      <vt:lpstr>Office Theme</vt:lpstr>
      <vt:lpstr>1_Custom Design</vt:lpstr>
      <vt:lpstr>1_Office Theme</vt:lpstr>
      <vt:lpstr>2_Custom Design</vt:lpstr>
      <vt:lpstr>PowerPoint Presentation</vt:lpstr>
      <vt:lpstr>PowerPoint Presentation</vt:lpstr>
      <vt:lpstr>PowerPoint Presentation</vt:lpstr>
      <vt:lpstr>PowerPoint Presentation</vt:lpstr>
      <vt:lpstr>PowerPoint Presentation</vt:lpstr>
      <vt:lpstr>PowerPoint Presentation</vt:lpstr>
      <vt:lpstr>Lesson Plan</vt:lpstr>
      <vt:lpstr>PowerPoint Presentation</vt:lpstr>
      <vt:lpstr>Stakeholder Enterprise Portal (SEP)</vt:lpstr>
      <vt:lpstr>PowerPoint Presentation</vt:lpstr>
      <vt:lpstr>SEP: Reviewing Representation Requests</vt:lpstr>
      <vt:lpstr>SEP: Reviewing Representation Requests</vt:lpstr>
      <vt:lpstr>SEP: Reviewing Representation Requests</vt:lpstr>
      <vt:lpstr>SEP: Reviewing Representation Requests</vt:lpstr>
      <vt:lpstr>SEP: Reviewing Representation Requests</vt:lpstr>
      <vt:lpstr>PowerPoint Presentation</vt:lpstr>
      <vt:lpstr>SEP: Viewing a Veteran’s File</vt:lpstr>
      <vt:lpstr>SEP: Completing Forms  and Uploading Documents</vt:lpstr>
      <vt:lpstr>SEP: Completing Forms  and Uploading Documents</vt:lpstr>
      <vt:lpstr>SEP: Completing Forms  and Uploading Documents</vt:lpstr>
      <vt:lpstr>SEP: Completing Forms  and Uploading Documents</vt:lpstr>
      <vt:lpstr>Direct Submit </vt:lpstr>
      <vt:lpstr>Direct Submit </vt:lpstr>
      <vt:lpstr>Direct Submit - Key Features   </vt:lpstr>
      <vt:lpstr>Direct Submit - Key Features   </vt:lpstr>
      <vt:lpstr>How to use Direct Submit   </vt:lpstr>
      <vt:lpstr>How to use Direct Submit   </vt:lpstr>
      <vt:lpstr>How to use Direct Submit   </vt:lpstr>
      <vt:lpstr>Direct Submit: Checking Status   </vt:lpstr>
      <vt:lpstr> Direct Submit: Checking Status in the Veteran’s Record   </vt:lpstr>
      <vt:lpstr> Direct Submit: Checking Status in the Veteran’s Record   </vt:lpstr>
      <vt:lpstr> Direct Submit: Checking Status From the Home Screen   </vt:lpstr>
      <vt:lpstr> Direct Submit: Checking Status From the Home Screen   </vt:lpstr>
      <vt:lpstr> Direct Submit: Checking Status From the Home Screen   </vt:lpstr>
      <vt:lpstr> Direct Submit: Potential Statuses  </vt:lpstr>
      <vt:lpstr> Direct Submit: Potential Statuses  </vt:lpstr>
      <vt:lpstr> Direct Submit: Potential Statuses  </vt:lpstr>
      <vt:lpstr>Centralized Mail Portal</vt:lpstr>
      <vt:lpstr>Centralized Mail Portal:  Getting started </vt:lpstr>
      <vt:lpstr>How to use the Centralized Mail  Portal</vt:lpstr>
      <vt:lpstr>Centralized Mail Portal: Proof of Submissions</vt:lpstr>
      <vt:lpstr>Centralized Mail Portal: Tracking Submissions</vt:lpstr>
      <vt:lpstr>Centralized Mail Portal: Tracking Submissions</vt:lpstr>
      <vt:lpstr>Centralized Mail Portal: Tracking Submissions</vt:lpstr>
      <vt:lpstr>Centralized Mail Portal: Package History</vt:lpstr>
      <vt:lpstr>Centralized Mail Portal: Packet Status</vt:lpstr>
      <vt:lpstr>Centralized Mail Portal: Quarantined Packets</vt:lpstr>
      <vt:lpstr>What is D2D?</vt:lpstr>
      <vt:lpstr>What is D2D?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Electronic Systems: How big of a file can be submitted?</vt:lpstr>
      <vt:lpstr>Review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Christopher Macinkowicz</cp:lastModifiedBy>
  <cp:revision>153</cp:revision>
  <cp:lastPrinted>2019-04-23T12:55:55Z</cp:lastPrinted>
  <dcterms:created xsi:type="dcterms:W3CDTF">2018-09-13T15:53:27Z</dcterms:created>
  <dcterms:modified xsi:type="dcterms:W3CDTF">2020-06-10T18:58:56Z</dcterms:modified>
</cp:coreProperties>
</file>