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37" r:id="rId2"/>
  </p:sldMasterIdLst>
  <p:notesMasterIdLst>
    <p:notesMasterId r:id="rId43"/>
  </p:notesMasterIdLst>
  <p:handoutMasterIdLst>
    <p:handoutMasterId r:id="rId44"/>
  </p:handoutMasterIdLst>
  <p:sldIdLst>
    <p:sldId id="341" r:id="rId3"/>
    <p:sldId id="257" r:id="rId4"/>
    <p:sldId id="259" r:id="rId5"/>
    <p:sldId id="342" r:id="rId6"/>
    <p:sldId id="343" r:id="rId7"/>
    <p:sldId id="344" r:id="rId8"/>
    <p:sldId id="345" r:id="rId9"/>
    <p:sldId id="346" r:id="rId10"/>
    <p:sldId id="347" r:id="rId11"/>
    <p:sldId id="348" r:id="rId12"/>
    <p:sldId id="349" r:id="rId13"/>
    <p:sldId id="350" r:id="rId14"/>
    <p:sldId id="351" r:id="rId15"/>
    <p:sldId id="352" r:id="rId16"/>
    <p:sldId id="353" r:id="rId17"/>
    <p:sldId id="354" r:id="rId18"/>
    <p:sldId id="355" r:id="rId19"/>
    <p:sldId id="356" r:id="rId20"/>
    <p:sldId id="357" r:id="rId21"/>
    <p:sldId id="358" r:id="rId22"/>
    <p:sldId id="359" r:id="rId23"/>
    <p:sldId id="360" r:id="rId24"/>
    <p:sldId id="361" r:id="rId25"/>
    <p:sldId id="362" r:id="rId26"/>
    <p:sldId id="363" r:id="rId27"/>
    <p:sldId id="364" r:id="rId28"/>
    <p:sldId id="365" r:id="rId29"/>
    <p:sldId id="366" r:id="rId30"/>
    <p:sldId id="367" r:id="rId31"/>
    <p:sldId id="368" r:id="rId32"/>
    <p:sldId id="369" r:id="rId33"/>
    <p:sldId id="370" r:id="rId34"/>
    <p:sldId id="371" r:id="rId35"/>
    <p:sldId id="372" r:id="rId36"/>
    <p:sldId id="373" r:id="rId37"/>
    <p:sldId id="374" r:id="rId38"/>
    <p:sldId id="375" r:id="rId39"/>
    <p:sldId id="376" r:id="rId40"/>
    <p:sldId id="377" r:id="rId41"/>
    <p:sldId id="378" r:id="rId42"/>
  </p:sldIdLst>
  <p:sldSz cx="12192000" cy="6858000"/>
  <p:notesSz cx="7023100" cy="9309100"/>
  <p:defaultTex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42" clrIdx="0">
    <p:extLst>
      <p:ext uri="{19B8F6BF-5375-455C-9EA6-DF929625EA0E}">
        <p15:presenceInfo xmlns:p15="http://schemas.microsoft.com/office/powerpoint/2012/main" userId="S-1-5-21-1147415601-746390328-441284377-36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0895" autoAdjust="0"/>
  </p:normalViewPr>
  <p:slideViewPr>
    <p:cSldViewPr snapToGrid="0">
      <p:cViewPr varScale="1">
        <p:scale>
          <a:sx n="54" d="100"/>
          <a:sy n="54" d="100"/>
        </p:scale>
        <p:origin x="1260" y="78"/>
      </p:cViewPr>
      <p:guideLst>
        <p:guide orient="horz" pos="2160"/>
        <p:guide pos="3840"/>
      </p:guideLst>
    </p:cSldViewPr>
  </p:slideViewPr>
  <p:notesTextViewPr>
    <p:cViewPr>
      <p:scale>
        <a:sx n="1" d="1"/>
        <a:sy n="1" d="1"/>
      </p:scale>
      <p:origin x="0" y="0"/>
    </p:cViewPr>
  </p:notesTextViewPr>
  <p:notesViewPr>
    <p:cSldViewPr snapToGrid="0">
      <p:cViewPr varScale="1">
        <p:scale>
          <a:sx n="51" d="100"/>
          <a:sy n="51" d="100"/>
        </p:scale>
        <p:origin x="2862" y="12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r>
              <a:rPr lang="en-US" dirty="0"/>
              <a:t>Special Monthly Compensation</a:t>
            </a:r>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r>
              <a:rPr lang="en-US" dirty="0"/>
              <a:t>Special Monthly Compensation</a:t>
            </a:r>
          </a:p>
          <a:p>
            <a:endParaRPr lang="en-US" dirty="0"/>
          </a:p>
        </p:txBody>
      </p:sp>
      <p:sp>
        <p:nvSpPr>
          <p:cNvPr id="3" name="Slide Number Placeholder 2"/>
          <p:cNvSpPr>
            <a:spLocks noGrp="1"/>
          </p:cNvSpPr>
          <p:nvPr>
            <p:ph type="sldNum" sz="quarter" idx="3"/>
          </p:nvPr>
        </p:nvSpPr>
        <p:spPr>
          <a:xfrm>
            <a:off x="3978275" y="8842375"/>
            <a:ext cx="3043238" cy="466725"/>
          </a:xfrm>
          <a:prstGeom prst="rect">
            <a:avLst/>
          </a:prstGeom>
        </p:spPr>
        <p:txBody>
          <a:bodyPr vert="horz" lIns="91440" tIns="45720" rIns="91440" bIns="45720" rtlCol="0" anchor="b"/>
          <a:lstStyle>
            <a:lvl1pPr algn="r">
              <a:defRPr sz="1200"/>
            </a:lvl1pPr>
          </a:lstStyle>
          <a:p>
            <a:fld id="{6AB4FB19-6B38-4EC5-8B47-D6F71AAFCA89}" type="slidenum">
              <a:rPr lang="en-US" smtClean="0"/>
              <a:t>‹#›</a:t>
            </a:fld>
            <a:endParaRPr lang="en-US"/>
          </a:p>
        </p:txBody>
      </p:sp>
    </p:spTree>
    <p:extLst>
      <p:ext uri="{BB962C8B-B14F-4D97-AF65-F5344CB8AC3E}">
        <p14:creationId xmlns:p14="http://schemas.microsoft.com/office/powerpoint/2010/main" val="19270043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FB3BEF-159F-4F4D-8682-9CF29EC51C52}" type="datetimeFigureOut">
              <a:rPr lang="en-US" smtClean="0"/>
              <a:t>9/7/2022</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A637332C-8404-425B-A91F-7274EA9EB158}" type="slidenum">
              <a:rPr lang="en-US" smtClean="0"/>
              <a:t>‹#›</a:t>
            </a:fld>
            <a:endParaRPr lang="en-US"/>
          </a:p>
        </p:txBody>
      </p:sp>
    </p:spTree>
    <p:extLst>
      <p:ext uri="{BB962C8B-B14F-4D97-AF65-F5344CB8AC3E}">
        <p14:creationId xmlns:p14="http://schemas.microsoft.com/office/powerpoint/2010/main" val="59272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637332C-8404-425B-A91F-7274EA9EB158}" type="slidenum">
              <a:rPr lang="en-US" smtClean="0"/>
              <a:t>2</a:t>
            </a:fld>
            <a:endParaRPr lang="en-US"/>
          </a:p>
        </p:txBody>
      </p:sp>
    </p:spTree>
    <p:extLst>
      <p:ext uri="{BB962C8B-B14F-4D97-AF65-F5344CB8AC3E}">
        <p14:creationId xmlns:p14="http://schemas.microsoft.com/office/powerpoint/2010/main" val="322119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833453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5145060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2356477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3300341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7871570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3512852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4544222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2630126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0620875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432234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7332C-8404-425B-A91F-7274EA9EB158}" type="slidenum">
              <a:rPr lang="en-US" smtClean="0"/>
              <a:t>3</a:t>
            </a:fld>
            <a:endParaRPr lang="en-US"/>
          </a:p>
        </p:txBody>
      </p:sp>
    </p:spTree>
    <p:extLst>
      <p:ext uri="{BB962C8B-B14F-4D97-AF65-F5344CB8AC3E}">
        <p14:creationId xmlns:p14="http://schemas.microsoft.com/office/powerpoint/2010/main" val="41064232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2251889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772495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8717882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0341864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4152782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651244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3266961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3665768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9130043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903971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68311824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17872878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44751853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4078233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34</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27078305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35</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83573999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36</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31803871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37</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82516546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38</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22064084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39</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356387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5239953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0576614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40730029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368825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4112676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637332C-8404-425B-A91F-7274EA9EB158}"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692943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8868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F675AD29-2591-4391-8D28-DD298FB87CE4}" type="slidenum">
              <a:rPr lang="en-US" altLang="en-US" smtClean="0"/>
              <a:pPr/>
              <a:t>‹#›</a:t>
            </a:fld>
            <a:endParaRPr lang="en-US" altLang="en-US" dirty="0"/>
          </a:p>
        </p:txBody>
      </p:sp>
    </p:spTree>
    <p:extLst>
      <p:ext uri="{BB962C8B-B14F-4D97-AF65-F5344CB8AC3E}">
        <p14:creationId xmlns:p14="http://schemas.microsoft.com/office/powerpoint/2010/main" val="213770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a:defRPr/>
            </a:lvl1pPr>
          </a:lstStyle>
          <a:p>
            <a:pPr>
              <a:defRPr/>
            </a:pPr>
            <a:endParaRPr lang="en-US"/>
          </a:p>
        </p:txBody>
      </p:sp>
      <p:sp>
        <p:nvSpPr>
          <p:cNvPr id="4" name="Footer Placeholder 3"/>
          <p:cNvSpPr>
            <a:spLocks noGrp="1"/>
          </p:cNvSpPr>
          <p:nvPr>
            <p:ph type="ftr" sz="quarter" idx="11"/>
          </p:nvPr>
        </p:nvSpPr>
        <p:spPr>
          <a:xfrm>
            <a:off x="4165600" y="6356351"/>
            <a:ext cx="4368800" cy="365125"/>
          </a:xfrm>
          <a:prstGeom prst="rect">
            <a:avLst/>
          </a:prstGeom>
        </p:spPr>
        <p:txBody>
          <a:bodyPr/>
          <a:lstStyle>
            <a:lvl1pPr>
              <a:defRPr sz="1400">
                <a:solidFill>
                  <a:schemeClr val="tx1"/>
                </a:solidFill>
              </a:defRPr>
            </a:lvl1pPr>
          </a:lstStyle>
          <a:p>
            <a:pPr>
              <a:defRPr/>
            </a:pPr>
            <a:r>
              <a:rPr lang="en-US"/>
              <a:t>Special Monthly Compensation</a:t>
            </a: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sz="2400"/>
            </a:lvl1pPr>
          </a:lstStyle>
          <a:p>
            <a:fld id="{D2883AC6-3BCB-4E2C-97F6-0CA5EF156167}" type="slidenum">
              <a:rPr lang="en-US" altLang="en-US" smtClean="0"/>
              <a:pPr/>
              <a:t>‹#›</a:t>
            </a:fld>
            <a:endParaRPr lang="en-US" altLang="en-US"/>
          </a:p>
        </p:txBody>
      </p:sp>
    </p:spTree>
    <p:extLst>
      <p:ext uri="{BB962C8B-B14F-4D97-AF65-F5344CB8AC3E}">
        <p14:creationId xmlns:p14="http://schemas.microsoft.com/office/powerpoint/2010/main" val="1654834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3"/>
            <a:ext cx="10972800" cy="452596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609599" y="6356353"/>
            <a:ext cx="3154532" cy="365125"/>
          </a:xfrm>
          <a:prstGeom prst="rect">
            <a:avLst/>
          </a:prstGeom>
        </p:spPr>
        <p:txBody>
          <a:bodyPr/>
          <a:lstStyle/>
          <a:p>
            <a:pPr>
              <a:defRPr/>
            </a:pPr>
            <a:endParaRPr lang="en-US"/>
          </a:p>
        </p:txBody>
      </p:sp>
      <p:sp>
        <p:nvSpPr>
          <p:cNvPr id="5" name="Footer Placeholder 4"/>
          <p:cNvSpPr>
            <a:spLocks noGrp="1"/>
          </p:cNvSpPr>
          <p:nvPr>
            <p:ph type="ftr" sz="quarter" idx="11"/>
          </p:nvPr>
        </p:nvSpPr>
        <p:spPr>
          <a:xfrm>
            <a:off x="2426563" y="6356353"/>
            <a:ext cx="7315200" cy="365125"/>
          </a:xfrm>
          <a:prstGeom prst="rect">
            <a:avLst/>
          </a:prstGeom>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r>
              <a:rPr lang="en-US"/>
              <a:t>Special Monthly Compensation</a:t>
            </a:r>
            <a:endParaRPr lang="en-US" dirty="0"/>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lvl1pPr>
              <a:defRPr sz="2000">
                <a:solidFill>
                  <a:schemeClr val="tx1"/>
                </a:solidFill>
              </a:defRPr>
            </a:lvl1pPr>
          </a:lstStyle>
          <a:p>
            <a:fld id="{A52124A5-1B9B-4B07-834C-F8730363EEE2}" type="slidenum">
              <a:rPr lang="en-US" altLang="en-US" smtClean="0"/>
              <a:pPr/>
              <a:t>‹#›</a:t>
            </a:fld>
            <a:endParaRPr lang="en-US" altLang="en-US" dirty="0"/>
          </a:p>
        </p:txBody>
      </p:sp>
    </p:spTree>
    <p:extLst>
      <p:ext uri="{BB962C8B-B14F-4D97-AF65-F5344CB8AC3E}">
        <p14:creationId xmlns:p14="http://schemas.microsoft.com/office/powerpoint/2010/main" val="2703120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297831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61626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64636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085067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9022947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3.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24365575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8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63585345"/>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s://efiling.uscourts.cavc.gov/"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5.JPG"/><Relationship Id="rId4" Type="http://schemas.openxmlformats.org/officeDocument/2006/relationships/hyperlink" Target="http://www.cafc.uscourts.gov/"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s://legaldictionary.net/precedent/"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A961B9B-C37B-4BDC-B1A7-C83443598281}"/>
              </a:ext>
            </a:extLst>
          </p:cNvPr>
          <p:cNvSpPr>
            <a:spLocks noGrp="1"/>
          </p:cNvSpPr>
          <p:nvPr>
            <p:ph type="ctrTitle"/>
          </p:nvPr>
        </p:nvSpPr>
        <p:spPr>
          <a:xfrm>
            <a:off x="3886200" y="2057400"/>
            <a:ext cx="6341327" cy="2743200"/>
          </a:xfrm>
        </p:spPr>
        <p:txBody>
          <a:bodyPr/>
          <a:lstStyle/>
          <a:p>
            <a:pPr marL="0" marR="0" lvl="0" indent="0" algn="l" defTabSz="914400" eaLnBrk="1" fontAlgn="auto" latinLnBrk="0" hangingPunct="1">
              <a:lnSpc>
                <a:spcPts val="5500"/>
              </a:lnSpc>
              <a:spcBef>
                <a:spcPts val="0"/>
              </a:spcBef>
              <a:spcAft>
                <a:spcPts val="0"/>
              </a:spcAft>
              <a:buClrTx/>
              <a:buSzTx/>
              <a:buFontTx/>
              <a:buNone/>
              <a:tabLst/>
              <a:defRPr/>
            </a:pPr>
            <a:r>
              <a:rPr kumimoji="0" lang="en-US" sz="4750" b="1" i="0" u="none" strike="noStrike" kern="0" cap="none" spc="0" normalizeH="0" baseline="0" noProof="0" dirty="0">
                <a:ln>
                  <a:noFill/>
                </a:ln>
                <a:solidFill>
                  <a:srgbClr val="000000"/>
                </a:solidFill>
                <a:effectLst/>
                <a:uLnTx/>
                <a:uFillTx/>
                <a:latin typeface="Times New Roman" panose="02020603050405020304" pitchFamily="1"/>
              </a:rPr>
              <a:t>How to apply court decisions in appeals </a:t>
            </a:r>
          </a:p>
        </p:txBody>
      </p:sp>
      <p:sp>
        <p:nvSpPr>
          <p:cNvPr id="2" name="TextBox 1">
            <a:extLst>
              <a:ext uri="{FF2B5EF4-FFF2-40B4-BE49-F238E27FC236}">
                <a16:creationId xmlns:a16="http://schemas.microsoft.com/office/drawing/2014/main" id="{F7BEAA0B-F8E3-9379-EBAA-62391254D5CB}"/>
              </a:ext>
            </a:extLst>
          </p:cNvPr>
          <p:cNvSpPr txBox="1"/>
          <p:nvPr/>
        </p:nvSpPr>
        <p:spPr>
          <a:xfrm>
            <a:off x="8013469" y="5619404"/>
            <a:ext cx="3740727" cy="954107"/>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By Crystal M. Trulove September 2022</a:t>
            </a:r>
          </a:p>
        </p:txBody>
      </p:sp>
    </p:spTree>
    <p:extLst>
      <p:ext uri="{BB962C8B-B14F-4D97-AF65-F5344CB8AC3E}">
        <p14:creationId xmlns:p14="http://schemas.microsoft.com/office/powerpoint/2010/main" val="1809029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496292"/>
            <a:ext cx="11180180" cy="5361708"/>
          </a:xfrm>
        </p:spPr>
        <p:txBody>
          <a:bodyPr>
            <a:normAutofit/>
          </a:bodyPr>
          <a:lstStyle/>
          <a:p>
            <a:pPr marL="0" indent="0">
              <a:buNone/>
            </a:pPr>
            <a:r>
              <a:rPr lang="en-US" dirty="0"/>
              <a:t>Gilbert v </a:t>
            </a:r>
            <a:r>
              <a:rPr lang="en-US" dirty="0" err="1"/>
              <a:t>Derwinski</a:t>
            </a:r>
            <a:r>
              <a:rPr lang="en-US" dirty="0"/>
              <a:t> (decided October 12, 1990)</a:t>
            </a:r>
          </a:p>
          <a:p>
            <a:pPr marL="0" indent="0">
              <a:buNone/>
            </a:pPr>
            <a:endParaRPr lang="en-US" dirty="0"/>
          </a:p>
          <a:p>
            <a:pPr marL="0" indent="0">
              <a:buNone/>
            </a:pPr>
            <a:r>
              <a:rPr lang="en-US" dirty="0"/>
              <a:t>Considers three statutory provisions of VA law:</a:t>
            </a:r>
          </a:p>
          <a:p>
            <a:pPr marL="0" indent="0">
              <a:buNone/>
            </a:pPr>
            <a:r>
              <a:rPr lang="en-US" dirty="0"/>
              <a:t>	1. “clearly erroneous”</a:t>
            </a:r>
          </a:p>
          <a:p>
            <a:pPr marL="0" indent="0">
              <a:buNone/>
            </a:pPr>
            <a:r>
              <a:rPr lang="en-US" dirty="0"/>
              <a:t>	2. “benefit of the doubt”</a:t>
            </a:r>
          </a:p>
          <a:p>
            <a:pPr marL="0" indent="0">
              <a:buNone/>
            </a:pPr>
            <a:r>
              <a:rPr lang="en-US" dirty="0"/>
              <a:t>	3. “reasons or bases”</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Benefit of the Doubt</a:t>
            </a:r>
            <a:endParaRPr lang="en-US" b="1" dirty="0"/>
          </a:p>
        </p:txBody>
      </p:sp>
    </p:spTree>
    <p:extLst>
      <p:ext uri="{BB962C8B-B14F-4D97-AF65-F5344CB8AC3E}">
        <p14:creationId xmlns:p14="http://schemas.microsoft.com/office/powerpoint/2010/main" val="2764071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359768"/>
            <a:ext cx="11892875" cy="5361708"/>
          </a:xfrm>
        </p:spPr>
        <p:txBody>
          <a:bodyPr>
            <a:noAutofit/>
          </a:bodyPr>
          <a:lstStyle/>
          <a:p>
            <a:pPr marL="0" indent="0">
              <a:buNone/>
            </a:pPr>
            <a:r>
              <a:rPr lang="en-US" b="1" dirty="0"/>
              <a:t>38 CFR 3.102 Reasonable Doubt</a:t>
            </a:r>
          </a:p>
          <a:p>
            <a:pPr marL="0" indent="0">
              <a:buNone/>
            </a:pPr>
            <a:r>
              <a:rPr lang="en-US" dirty="0"/>
              <a:t>• </a:t>
            </a:r>
            <a:r>
              <a:rPr lang="en-US" sz="2800" dirty="0"/>
              <a:t>This rule does not ease the veteran’s initial burden of proof, and the submission of a valid claim is necessary. Once VA has assisted the veteran with obtaining evidence and completing the claim, THEN the evidence is weighed.</a:t>
            </a:r>
          </a:p>
          <a:p>
            <a:pPr marL="0" indent="0">
              <a:buNone/>
            </a:pPr>
            <a:r>
              <a:rPr lang="en-US" sz="2800" dirty="0"/>
              <a:t>• Baseball analogy</a:t>
            </a:r>
          </a:p>
          <a:p>
            <a:pPr marL="0" indent="0">
              <a:buNone/>
            </a:pPr>
            <a:r>
              <a:rPr lang="en-US" sz="2800" dirty="0"/>
              <a:t>• A veteran need only demonstrate that there is an “approximate balance of positive and negative evidence” in order to prevail.</a:t>
            </a:r>
          </a:p>
          <a:p>
            <a:pPr marL="0" indent="0">
              <a:buNone/>
            </a:pPr>
            <a:r>
              <a:rPr lang="en-US" sz="2800" dirty="0"/>
              <a:t>• It is not a means of reconciling conflict or contradiction within the</a:t>
            </a:r>
          </a:p>
          <a:p>
            <a:pPr marL="0" indent="0">
              <a:buNone/>
            </a:pPr>
            <a:r>
              <a:rPr lang="en-US" sz="2800" dirty="0"/>
              <a:t>evidence.</a:t>
            </a:r>
          </a:p>
          <a:p>
            <a:pPr marL="0" indent="0">
              <a:buNone/>
            </a:pPr>
            <a:r>
              <a:rPr lang="en-US" b="1" dirty="0"/>
              <a:t>38 CFR 4.3 Resolution of Reasonable Doubt</a:t>
            </a:r>
          </a:p>
          <a:p>
            <a:pPr marL="0" indent="0">
              <a:buNone/>
            </a:pPr>
            <a:r>
              <a:rPr lang="en-US" sz="2800" dirty="0"/>
              <a:t>• Applied just to degree of disability</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Benefit of the Doubt</a:t>
            </a:r>
            <a:endParaRPr lang="en-US" b="1" dirty="0"/>
          </a:p>
        </p:txBody>
      </p:sp>
    </p:spTree>
    <p:extLst>
      <p:ext uri="{BB962C8B-B14F-4D97-AF65-F5344CB8AC3E}">
        <p14:creationId xmlns:p14="http://schemas.microsoft.com/office/powerpoint/2010/main" val="2402712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496292"/>
            <a:ext cx="11180180" cy="5361708"/>
          </a:xfrm>
        </p:spPr>
        <p:txBody>
          <a:bodyPr>
            <a:normAutofit/>
          </a:bodyPr>
          <a:lstStyle/>
          <a:p>
            <a:pPr marL="0" indent="0">
              <a:buNone/>
            </a:pPr>
            <a:r>
              <a:rPr lang="en-US" dirty="0"/>
              <a:t>M21-1 V.iv.1.A.5.a.  Purpose of the Reasons for Decision</a:t>
            </a:r>
          </a:p>
          <a:p>
            <a:pPr marL="0" indent="0">
              <a:buNone/>
            </a:pPr>
            <a:endParaRPr lang="en-US" dirty="0"/>
          </a:p>
          <a:p>
            <a:pPr marL="0" indent="0">
              <a:buNone/>
            </a:pPr>
            <a:r>
              <a:rPr lang="en-US" dirty="0"/>
              <a:t>•“A decision of the Board shall be in writing and contain findings of fact and conclusions of law separately stated…and include reasons and bases”</a:t>
            </a:r>
          </a:p>
          <a:p>
            <a:pPr marL="0" indent="0">
              <a:buNone/>
            </a:pPr>
            <a:endParaRPr lang="en-US" dirty="0"/>
          </a:p>
          <a:p>
            <a:pPr marL="0" indent="0">
              <a:buNone/>
            </a:pPr>
            <a:r>
              <a:rPr lang="en-US" dirty="0"/>
              <a:t>•Will permit a claimant to understand the Board’s response to the claim</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Reasons or Bases</a:t>
            </a:r>
            <a:endParaRPr lang="en-US" b="1" dirty="0"/>
          </a:p>
        </p:txBody>
      </p:sp>
    </p:spTree>
    <p:extLst>
      <p:ext uri="{BB962C8B-B14F-4D97-AF65-F5344CB8AC3E}">
        <p14:creationId xmlns:p14="http://schemas.microsoft.com/office/powerpoint/2010/main" val="1061944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496292"/>
            <a:ext cx="11180180" cy="5361708"/>
          </a:xfrm>
        </p:spPr>
        <p:txBody>
          <a:bodyPr>
            <a:normAutofit/>
          </a:bodyPr>
          <a:lstStyle/>
          <a:p>
            <a:pPr marL="0" indent="0">
              <a:buNone/>
            </a:pPr>
            <a:r>
              <a:rPr lang="en-US" dirty="0"/>
              <a:t>Extra!  Gilbert v. </a:t>
            </a:r>
            <a:r>
              <a:rPr lang="en-US" dirty="0" err="1"/>
              <a:t>Derwinski</a:t>
            </a:r>
            <a:endParaRPr lang="en-US" dirty="0"/>
          </a:p>
          <a:p>
            <a:pPr marL="0" indent="0">
              <a:buNone/>
            </a:pPr>
            <a:endParaRPr lang="en-US" dirty="0"/>
          </a:p>
          <a:p>
            <a:pPr marL="0" indent="0">
              <a:buNone/>
            </a:pPr>
            <a:r>
              <a:rPr lang="en-US" dirty="0"/>
              <a:t>“A finding is ‘clearly erroneous’ when although there is evidence to support it, the reviewing court on the entire evidence is left with the definite and firm conviction that a mistake has been committed.”</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More helpful information</a:t>
            </a:r>
            <a:endParaRPr lang="en-US" b="1" dirty="0"/>
          </a:p>
        </p:txBody>
      </p:sp>
    </p:spTree>
    <p:extLst>
      <p:ext uri="{BB962C8B-B14F-4D97-AF65-F5344CB8AC3E}">
        <p14:creationId xmlns:p14="http://schemas.microsoft.com/office/powerpoint/2010/main" val="1228279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496292"/>
            <a:ext cx="11180180" cy="5361708"/>
          </a:xfrm>
        </p:spPr>
        <p:txBody>
          <a:bodyPr>
            <a:normAutofit/>
          </a:bodyPr>
          <a:lstStyle/>
          <a:p>
            <a:pPr marL="0" indent="0">
              <a:buNone/>
            </a:pPr>
            <a:r>
              <a:rPr lang="en-US" dirty="0"/>
              <a:t>Veteran’s DD214 states that she worked in personnel and administration at HHS in the Marines. VA denied her HL claim stating that the job has a low probability of noise exposure. Her claim was that she had to fill in as one of the trainers at field artillery training for three weeks. Her file contains a buddy statement from another Marine who was a trainer with her.</a:t>
            </a:r>
          </a:p>
          <a:p>
            <a:pPr marL="0" indent="0">
              <a:buNone/>
            </a:pPr>
            <a:endParaRPr lang="en-US" dirty="0"/>
          </a:p>
          <a:p>
            <a:pPr marL="0" indent="0">
              <a:buNone/>
            </a:pPr>
            <a:r>
              <a:rPr lang="en-US" dirty="0"/>
              <a:t>Would the Benefit of the Doubt Rule apply?</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Example Scenario</a:t>
            </a:r>
            <a:endParaRPr lang="en-US" b="1" dirty="0"/>
          </a:p>
        </p:txBody>
      </p:sp>
    </p:spTree>
    <p:extLst>
      <p:ext uri="{BB962C8B-B14F-4D97-AF65-F5344CB8AC3E}">
        <p14:creationId xmlns:p14="http://schemas.microsoft.com/office/powerpoint/2010/main" val="21565967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496292"/>
            <a:ext cx="11180180" cy="5361708"/>
          </a:xfrm>
        </p:spPr>
        <p:txBody>
          <a:bodyPr>
            <a:normAutofit/>
          </a:bodyPr>
          <a:lstStyle/>
          <a:p>
            <a:pPr marL="0" indent="0">
              <a:buNone/>
            </a:pPr>
            <a:r>
              <a:rPr lang="en-US" dirty="0"/>
              <a:t>Barr v. Nicholson (decided June 15, 2007)</a:t>
            </a:r>
          </a:p>
          <a:p>
            <a:pPr marL="0" indent="0">
              <a:buNone/>
            </a:pPr>
            <a:endParaRPr lang="en-US" dirty="0"/>
          </a:p>
          <a:p>
            <a:pPr marL="0" indent="0">
              <a:buNone/>
            </a:pPr>
            <a:r>
              <a:rPr lang="en-US" dirty="0"/>
              <a:t>•Veteran is competent to report observable symptoms</a:t>
            </a:r>
          </a:p>
          <a:p>
            <a:pPr marL="0" indent="0">
              <a:buNone/>
            </a:pPr>
            <a:r>
              <a:rPr lang="en-US" dirty="0"/>
              <a:t>•In certain circumstances, lay evidence of a nexus between the present disability and post service symptomatology meets criteria.</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Accepting Lay testimony</a:t>
            </a:r>
            <a:endParaRPr lang="en-US" b="1" dirty="0"/>
          </a:p>
        </p:txBody>
      </p:sp>
    </p:spTree>
    <p:extLst>
      <p:ext uri="{BB962C8B-B14F-4D97-AF65-F5344CB8AC3E}">
        <p14:creationId xmlns:p14="http://schemas.microsoft.com/office/powerpoint/2010/main" val="1444956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496292"/>
            <a:ext cx="11180180" cy="5361708"/>
          </a:xfrm>
        </p:spPr>
        <p:txBody>
          <a:bodyPr>
            <a:normAutofit/>
          </a:bodyPr>
          <a:lstStyle/>
          <a:p>
            <a:pPr marL="0" indent="0">
              <a:buNone/>
            </a:pPr>
            <a:r>
              <a:rPr lang="en-US" dirty="0"/>
              <a:t>38 CFR 3.159(a)(2) &amp; M21-1 V.ii.1.B.2.b.</a:t>
            </a:r>
          </a:p>
          <a:p>
            <a:pPr marL="0" indent="0">
              <a:buNone/>
            </a:pPr>
            <a:r>
              <a:rPr lang="en-US" dirty="0"/>
              <a:t>• Lay evidence is generally afforded probative value if it is provided by a person who has knowledge of facts or circumstances and conveys matters that can be observed and described by a lay person.</a:t>
            </a:r>
          </a:p>
          <a:p>
            <a:pPr marL="0" indent="0">
              <a:buNone/>
            </a:pPr>
            <a:r>
              <a:rPr lang="en-US" dirty="0"/>
              <a:t>• A medically-untrained individual is not usually competent to offer a medical opinion regarding the etiology of disorders and such an opinion is generally assigned little probative weight.</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Accepting Lay testimony</a:t>
            </a:r>
            <a:endParaRPr lang="en-US" b="1" dirty="0"/>
          </a:p>
        </p:txBody>
      </p:sp>
    </p:spTree>
    <p:extLst>
      <p:ext uri="{BB962C8B-B14F-4D97-AF65-F5344CB8AC3E}">
        <p14:creationId xmlns:p14="http://schemas.microsoft.com/office/powerpoint/2010/main" val="984315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496292"/>
            <a:ext cx="11180180" cy="5361708"/>
          </a:xfrm>
        </p:spPr>
        <p:txBody>
          <a:bodyPr>
            <a:normAutofit/>
          </a:bodyPr>
          <a:lstStyle/>
          <a:p>
            <a:pPr marL="0" indent="0">
              <a:buNone/>
            </a:pPr>
            <a:r>
              <a:rPr lang="en-US" dirty="0"/>
              <a:t>Extra! Barr v. Nicholson</a:t>
            </a:r>
          </a:p>
          <a:p>
            <a:pPr marL="0" indent="0">
              <a:buNone/>
            </a:pPr>
            <a:endParaRPr lang="en-US" dirty="0"/>
          </a:p>
          <a:p>
            <a:pPr marL="0" indent="0">
              <a:buNone/>
            </a:pPr>
            <a:r>
              <a:rPr lang="en-US" dirty="0"/>
              <a:t>•When VA provides an exam – even if it didn’t have to – the exam must be adequate</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More helpful Information</a:t>
            </a:r>
            <a:endParaRPr lang="en-US" b="1" dirty="0"/>
          </a:p>
        </p:txBody>
      </p:sp>
    </p:spTree>
    <p:extLst>
      <p:ext uri="{BB962C8B-B14F-4D97-AF65-F5344CB8AC3E}">
        <p14:creationId xmlns:p14="http://schemas.microsoft.com/office/powerpoint/2010/main" val="27307834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496292"/>
            <a:ext cx="11180180" cy="5361708"/>
          </a:xfrm>
        </p:spPr>
        <p:txBody>
          <a:bodyPr>
            <a:normAutofit/>
          </a:bodyPr>
          <a:lstStyle/>
          <a:p>
            <a:pPr marL="0" indent="0">
              <a:buNone/>
            </a:pPr>
            <a:r>
              <a:rPr lang="en-US" dirty="0"/>
              <a:t>Veteran tells you he wants to make a claim for SC of chronic diarrhea, but he has no medical diagnosis. </a:t>
            </a:r>
          </a:p>
          <a:p>
            <a:pPr marL="0" indent="0">
              <a:buNone/>
            </a:pPr>
            <a:endParaRPr lang="en-US" dirty="0"/>
          </a:p>
          <a:p>
            <a:pPr marL="0" indent="0">
              <a:buNone/>
            </a:pPr>
            <a:r>
              <a:rPr lang="en-US" dirty="0"/>
              <a:t>In Barr, CAVC explained that because varicose veins may be diagnosed by their unique and readily identifiable features, determining the presence of varicose veins is not “medical in nature” and can be made through lay observation.</a:t>
            </a:r>
          </a:p>
          <a:p>
            <a:pPr marL="0" indent="0">
              <a:buNone/>
            </a:pPr>
            <a:endParaRPr lang="en-US" dirty="0"/>
          </a:p>
          <a:p>
            <a:pPr marL="0" indent="0">
              <a:buNone/>
            </a:pPr>
            <a:r>
              <a:rPr lang="en-US" dirty="0"/>
              <a:t>Could diarrhea fall under the same criteria?</a:t>
            </a:r>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Example scenario</a:t>
            </a:r>
            <a:endParaRPr lang="en-US" b="1" dirty="0"/>
          </a:p>
        </p:txBody>
      </p:sp>
    </p:spTree>
    <p:extLst>
      <p:ext uri="{BB962C8B-B14F-4D97-AF65-F5344CB8AC3E}">
        <p14:creationId xmlns:p14="http://schemas.microsoft.com/office/powerpoint/2010/main" val="22113868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496292"/>
            <a:ext cx="11180180" cy="5361708"/>
          </a:xfrm>
        </p:spPr>
        <p:txBody>
          <a:bodyPr>
            <a:normAutofit/>
          </a:bodyPr>
          <a:lstStyle/>
          <a:p>
            <a:pPr marL="0" indent="0">
              <a:buNone/>
            </a:pPr>
            <a:r>
              <a:rPr lang="en-US" dirty="0"/>
              <a:t>Clemons v. Shinseki (Decided February 17, 2009)</a:t>
            </a:r>
          </a:p>
          <a:p>
            <a:pPr marL="0" indent="0">
              <a:buNone/>
            </a:pPr>
            <a:endParaRPr lang="en-US" dirty="0"/>
          </a:p>
          <a:p>
            <a:pPr marL="0" indent="0">
              <a:buNone/>
            </a:pPr>
            <a:r>
              <a:rPr lang="en-US" dirty="0"/>
              <a:t>•Adjudication of the claim does not end in the face of currently diagnosed mental conditions that are different from the lay hypothesis</a:t>
            </a:r>
          </a:p>
          <a:p>
            <a:pPr marL="0" indent="0">
              <a:buNone/>
            </a:pPr>
            <a:endParaRPr lang="en-US" dirty="0"/>
          </a:p>
          <a:p>
            <a:pPr marL="0" indent="0">
              <a:buNone/>
            </a:pPr>
            <a:r>
              <a:rPr lang="en-US" dirty="0"/>
              <a:t>•Claim for any mental health condition is a claim for all mental health conditions relevant to veteran’s case</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Lay Evidence</a:t>
            </a:r>
            <a:endParaRPr lang="en-US" b="1" dirty="0"/>
          </a:p>
        </p:txBody>
      </p:sp>
    </p:spTree>
    <p:extLst>
      <p:ext uri="{BB962C8B-B14F-4D97-AF65-F5344CB8AC3E}">
        <p14:creationId xmlns:p14="http://schemas.microsoft.com/office/powerpoint/2010/main" val="207162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0310" y="1605888"/>
            <a:ext cx="5295102" cy="4603527"/>
          </a:xfrm>
        </p:spPr>
        <p:txBody>
          <a:bodyPr>
            <a:normAutofit/>
          </a:bodyPr>
          <a:lstStyle/>
          <a:p>
            <a:pPr marL="0" indent="0">
              <a:buNone/>
            </a:pPr>
            <a:endParaRPr lang="en-US" sz="1100" dirty="0"/>
          </a:p>
          <a:p>
            <a:pPr marL="0" indent="0">
              <a:buNone/>
            </a:pPr>
            <a:r>
              <a:rPr lang="en-US" dirty="0"/>
              <a:t>• Crystal M. Trulove</a:t>
            </a:r>
          </a:p>
          <a:p>
            <a:pPr marL="0" indent="0">
              <a:buNone/>
            </a:pPr>
            <a:r>
              <a:rPr lang="en-US" dirty="0"/>
              <a:t>• crystal.trulove@gmail.com</a:t>
            </a:r>
          </a:p>
          <a:p>
            <a:pPr marL="0" indent="0">
              <a:buNone/>
            </a:pPr>
            <a:r>
              <a:rPr lang="en-US" dirty="0"/>
              <a:t>• Air Force</a:t>
            </a:r>
          </a:p>
          <a:p>
            <a:pPr marL="0" indent="0">
              <a:buNone/>
            </a:pPr>
            <a:r>
              <a:rPr lang="en-US" dirty="0"/>
              <a:t>• Veterans Affairs</a:t>
            </a:r>
          </a:p>
          <a:p>
            <a:pPr marL="0" indent="0">
              <a:buNone/>
            </a:pPr>
            <a:r>
              <a:rPr lang="en-US" dirty="0"/>
              <a:t>• RVSR</a:t>
            </a:r>
          </a:p>
          <a:p>
            <a:pPr marL="0" indent="0">
              <a:buNone/>
            </a:pPr>
            <a:r>
              <a:rPr lang="en-US" dirty="0"/>
              <a:t>• DRO</a:t>
            </a: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2</a:t>
            </a:fld>
            <a:endParaRPr lang="en-US" altLang="en-US" dirty="0"/>
          </a:p>
        </p:txBody>
      </p:sp>
      <p:sp>
        <p:nvSpPr>
          <p:cNvPr id="2" name="Title 1"/>
          <p:cNvSpPr>
            <a:spLocks noGrp="1"/>
          </p:cNvSpPr>
          <p:nvPr>
            <p:ph type="title"/>
          </p:nvPr>
        </p:nvSpPr>
        <p:spPr>
          <a:xfrm>
            <a:off x="185194" y="393540"/>
            <a:ext cx="9568405" cy="823378"/>
          </a:xfrm>
        </p:spPr>
        <p:txBody>
          <a:bodyPr>
            <a:normAutofit/>
          </a:bodyPr>
          <a:lstStyle/>
          <a:p>
            <a:r>
              <a:rPr lang="en-US" b="1" dirty="0"/>
              <a:t>Introduction</a:t>
            </a:r>
          </a:p>
        </p:txBody>
      </p:sp>
      <p:pic>
        <p:nvPicPr>
          <p:cNvPr id="6" name="Picture 5" descr="A picture containing text, clipart&#10;&#10;Description automatically generated">
            <a:extLst>
              <a:ext uri="{FF2B5EF4-FFF2-40B4-BE49-F238E27FC236}">
                <a16:creationId xmlns:a16="http://schemas.microsoft.com/office/drawing/2014/main" id="{B4A01B77-D032-3E5F-6A62-C22206E2D1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78982" y="1498595"/>
            <a:ext cx="2394059" cy="4601569"/>
          </a:xfrm>
          <a:prstGeom prst="rect">
            <a:avLst/>
          </a:prstGeom>
        </p:spPr>
      </p:pic>
    </p:spTree>
    <p:extLst>
      <p:ext uri="{BB962C8B-B14F-4D97-AF65-F5344CB8AC3E}">
        <p14:creationId xmlns:p14="http://schemas.microsoft.com/office/powerpoint/2010/main" val="24311818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496292"/>
            <a:ext cx="11180180" cy="5361708"/>
          </a:xfrm>
        </p:spPr>
        <p:txBody>
          <a:bodyPr>
            <a:normAutofit/>
          </a:bodyPr>
          <a:lstStyle/>
          <a:p>
            <a:pPr marL="0" indent="0">
              <a:buNone/>
            </a:pPr>
            <a:r>
              <a:rPr lang="en-US" dirty="0"/>
              <a:t>M21-1 I.i.1.A.4.e. &amp; 38 CFR 3.159(a)(2) Competent Lay Evidence</a:t>
            </a:r>
          </a:p>
          <a:p>
            <a:pPr marL="0" indent="0">
              <a:buNone/>
            </a:pPr>
            <a:endParaRPr lang="en-US" dirty="0"/>
          </a:p>
          <a:p>
            <a:pPr marL="0" indent="0">
              <a:buNone/>
            </a:pPr>
            <a:r>
              <a:rPr lang="en-US" dirty="0"/>
              <a:t>• Any evidence not requiring that the proponent have specialized education, training, or experience. Lay evidence is competent if it is provided by a person who has knowledge of facts or circumstances and conveys matters that can be observed and described by a lay person.</a:t>
            </a:r>
          </a:p>
          <a:p>
            <a:pPr marL="0" indent="0">
              <a:buNone/>
            </a:pPr>
            <a:endParaRPr lang="en-US" dirty="0"/>
          </a:p>
          <a:p>
            <a:pPr marL="0" indent="0">
              <a:buNone/>
            </a:pPr>
            <a:r>
              <a:rPr lang="en-US" dirty="0"/>
              <a:t>M21-1 V.iii.13.1.b.  Applying Guidance on</a:t>
            </a:r>
          </a:p>
          <a:p>
            <a:pPr marL="0" indent="0">
              <a:buNone/>
            </a:pPr>
            <a:r>
              <a:rPr lang="en-US" dirty="0"/>
              <a:t>Sympathetic Reading to Mental Disorders Claims</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Lay Evidence</a:t>
            </a:r>
            <a:endParaRPr lang="en-US" b="1" dirty="0"/>
          </a:p>
        </p:txBody>
      </p:sp>
    </p:spTree>
    <p:extLst>
      <p:ext uri="{BB962C8B-B14F-4D97-AF65-F5344CB8AC3E}">
        <p14:creationId xmlns:p14="http://schemas.microsoft.com/office/powerpoint/2010/main" val="34143706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3388" y="1496292"/>
            <a:ext cx="10690412" cy="5361708"/>
          </a:xfrm>
        </p:spPr>
        <p:txBody>
          <a:bodyPr>
            <a:normAutofit/>
          </a:bodyPr>
          <a:lstStyle/>
          <a:p>
            <a:pPr marL="0" indent="0">
              <a:buNone/>
            </a:pPr>
            <a:r>
              <a:rPr lang="en-US" dirty="0"/>
              <a:t>Veteran made a claim for Generalized Anxiety Disorder. VA requested a mental health examination, where the examiner diagnosed Substance Use DO. VA denied the claim with the rationale that there was no diagnosis of GAD, therefore GAD could not be granted SC.</a:t>
            </a:r>
          </a:p>
          <a:p>
            <a:pPr marL="0" indent="0">
              <a:buNone/>
            </a:pPr>
            <a:endParaRPr lang="en-US" dirty="0"/>
          </a:p>
          <a:p>
            <a:pPr marL="0" indent="0">
              <a:buNone/>
            </a:pPr>
            <a:r>
              <a:rPr lang="en-US" dirty="0"/>
              <a:t>Is the CAVC decision on Clemons relevant in this veteran’s appeal?</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Example Scenario</a:t>
            </a:r>
            <a:endParaRPr lang="en-US" b="1" dirty="0"/>
          </a:p>
        </p:txBody>
      </p:sp>
    </p:spTree>
    <p:extLst>
      <p:ext uri="{BB962C8B-B14F-4D97-AF65-F5344CB8AC3E}">
        <p14:creationId xmlns:p14="http://schemas.microsoft.com/office/powerpoint/2010/main" val="15447895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96292"/>
            <a:ext cx="10515600" cy="4671426"/>
          </a:xfrm>
        </p:spPr>
        <p:txBody>
          <a:bodyPr>
            <a:normAutofit/>
          </a:bodyPr>
          <a:lstStyle/>
          <a:p>
            <a:pPr marL="0" indent="0">
              <a:buNone/>
            </a:pPr>
            <a:r>
              <a:rPr lang="en-US" dirty="0"/>
              <a:t>McLendon v. Nicholson (decided June 5, 2006)</a:t>
            </a:r>
          </a:p>
          <a:p>
            <a:pPr marL="0" indent="0">
              <a:buNone/>
            </a:pPr>
            <a:endParaRPr lang="en-US" dirty="0"/>
          </a:p>
          <a:p>
            <a:pPr marL="0" indent="0">
              <a:buNone/>
            </a:pPr>
            <a:r>
              <a:rPr lang="en-US" dirty="0"/>
              <a:t>If the first two elements are of record, evidence that suggests a nexus but remains unclear still triggers VA duty to assist in obtaining a medical examination if evidence shows the condition may be associated with service.</a:t>
            </a:r>
          </a:p>
          <a:p>
            <a:pPr marL="0" indent="0">
              <a:buNone/>
            </a:pPr>
            <a:endParaRPr lang="en-US" dirty="0"/>
          </a:p>
          <a:p>
            <a:pPr marL="0" indent="0">
              <a:buNone/>
            </a:pPr>
            <a:r>
              <a:rPr lang="en-US" dirty="0"/>
              <a:t>•Ex. Paratrooper with arthritic knees</a:t>
            </a:r>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Nexus has low threshold</a:t>
            </a:r>
            <a:endParaRPr lang="en-US" b="1" dirty="0"/>
          </a:p>
        </p:txBody>
      </p:sp>
    </p:spTree>
    <p:extLst>
      <p:ext uri="{BB962C8B-B14F-4D97-AF65-F5344CB8AC3E}">
        <p14:creationId xmlns:p14="http://schemas.microsoft.com/office/powerpoint/2010/main" val="37741864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496292"/>
            <a:ext cx="11180180" cy="5361708"/>
          </a:xfrm>
        </p:spPr>
        <p:txBody>
          <a:bodyPr>
            <a:normAutofit fontScale="92500" lnSpcReduction="20000"/>
          </a:bodyPr>
          <a:lstStyle/>
          <a:p>
            <a:pPr marL="0" indent="0">
              <a:buNone/>
            </a:pPr>
            <a:r>
              <a:rPr lang="en-US" dirty="0"/>
              <a:t>38 CFR 3.159(c)(4)(</a:t>
            </a:r>
            <a:r>
              <a:rPr lang="en-US" dirty="0" err="1"/>
              <a:t>i</a:t>
            </a:r>
            <a:r>
              <a:rPr lang="en-US" dirty="0"/>
              <a:t>)(C)</a:t>
            </a:r>
          </a:p>
          <a:p>
            <a:pPr marL="0" indent="0">
              <a:buNone/>
            </a:pPr>
            <a:r>
              <a:rPr lang="en-US" b="1" dirty="0"/>
              <a:t>Three criteria for a valid claim:</a:t>
            </a:r>
          </a:p>
          <a:p>
            <a:pPr marL="0" indent="0">
              <a:buNone/>
            </a:pPr>
            <a:r>
              <a:rPr lang="en-US" dirty="0"/>
              <a:t>	</a:t>
            </a:r>
            <a:r>
              <a:rPr lang="en-US" dirty="0" err="1"/>
              <a:t>i</a:t>
            </a:r>
            <a:r>
              <a:rPr lang="en-US" dirty="0"/>
              <a:t>. Event in service</a:t>
            </a:r>
          </a:p>
          <a:p>
            <a:pPr marL="0" indent="0">
              <a:buNone/>
            </a:pPr>
            <a:r>
              <a:rPr lang="en-US" dirty="0"/>
              <a:t>	ii. Current disability</a:t>
            </a:r>
          </a:p>
          <a:p>
            <a:pPr marL="0" indent="0">
              <a:buNone/>
            </a:pPr>
            <a:r>
              <a:rPr lang="en-US" dirty="0"/>
              <a:t>	iii. Nexus between the two (not limited to medical evidence)</a:t>
            </a:r>
          </a:p>
          <a:p>
            <a:pPr marL="0" indent="0">
              <a:buNone/>
            </a:pPr>
            <a:r>
              <a:rPr lang="en-US" b="1" dirty="0"/>
              <a:t>A fourth criteria that triggers an exam:</a:t>
            </a:r>
          </a:p>
          <a:p>
            <a:pPr marL="0" indent="0">
              <a:buNone/>
            </a:pPr>
            <a:r>
              <a:rPr lang="en-US" dirty="0"/>
              <a:t>	iv. Inadequate medical evidence in file</a:t>
            </a:r>
          </a:p>
          <a:p>
            <a:pPr marL="0" indent="0">
              <a:buNone/>
            </a:pPr>
            <a:endParaRPr lang="en-US" dirty="0"/>
          </a:p>
          <a:p>
            <a:pPr marL="0" indent="0">
              <a:buNone/>
            </a:pPr>
            <a:r>
              <a:rPr lang="en-US" dirty="0"/>
              <a:t>“Determine whether evidence ‘indicates’ that a disability, or persistent or recurrent symptoms of a disability, ‘may’ be associated with the claimant’s service or with a service-connected disability. This is a low threshold.”</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Nexus has low threshold</a:t>
            </a:r>
            <a:endParaRPr lang="en-US" b="1" dirty="0"/>
          </a:p>
        </p:txBody>
      </p:sp>
    </p:spTree>
    <p:extLst>
      <p:ext uri="{BB962C8B-B14F-4D97-AF65-F5344CB8AC3E}">
        <p14:creationId xmlns:p14="http://schemas.microsoft.com/office/powerpoint/2010/main" val="15547883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496292"/>
            <a:ext cx="11180180" cy="5361708"/>
          </a:xfrm>
        </p:spPr>
        <p:txBody>
          <a:bodyPr>
            <a:normAutofit/>
          </a:bodyPr>
          <a:lstStyle/>
          <a:p>
            <a:pPr marL="0" indent="0">
              <a:buNone/>
            </a:pPr>
            <a:r>
              <a:rPr lang="en-US" dirty="0"/>
              <a:t>Extra! McLendon v. Nicholson</a:t>
            </a:r>
          </a:p>
          <a:p>
            <a:pPr marL="0" indent="0">
              <a:buNone/>
            </a:pPr>
            <a:endParaRPr lang="en-US" dirty="0"/>
          </a:p>
          <a:p>
            <a:pPr marL="0" indent="0">
              <a:buNone/>
            </a:pPr>
            <a:r>
              <a:rPr lang="en-US" dirty="0"/>
              <a:t>Adjudicators cannot arbitrarily determine in-service injuries to be “acute and transitory” without relying on competent medical evidence determining that chronic disability was not demonstrated.</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More helpful information</a:t>
            </a:r>
            <a:endParaRPr lang="en-US" b="1" dirty="0"/>
          </a:p>
        </p:txBody>
      </p:sp>
    </p:spTree>
    <p:extLst>
      <p:ext uri="{BB962C8B-B14F-4D97-AF65-F5344CB8AC3E}">
        <p14:creationId xmlns:p14="http://schemas.microsoft.com/office/powerpoint/2010/main" val="23638340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496292"/>
            <a:ext cx="11180180" cy="5361708"/>
          </a:xfrm>
        </p:spPr>
        <p:txBody>
          <a:bodyPr>
            <a:normAutofit/>
          </a:bodyPr>
          <a:lstStyle/>
          <a:p>
            <a:pPr marL="0" indent="0">
              <a:buNone/>
            </a:pPr>
            <a:r>
              <a:rPr lang="en-US" dirty="0"/>
              <a:t>Veteran was stationed at Elmendorf AFB in Anchorage, AK. She claims that on one occasion, she slipped on ice and landed hard on her hip. She did not go to the doctor at the time, but states that she has had a lot of pain in her hip joint ever since the fall.</a:t>
            </a:r>
          </a:p>
          <a:p>
            <a:pPr marL="0" indent="0">
              <a:buNone/>
            </a:pPr>
            <a:endParaRPr lang="en-US" dirty="0"/>
          </a:p>
          <a:p>
            <a:pPr marL="0" indent="0">
              <a:buNone/>
            </a:pPr>
            <a:r>
              <a:rPr lang="en-US" dirty="0"/>
              <a:t>• Does evidence show condition may be associated with service? 	Why?</a:t>
            </a:r>
          </a:p>
          <a:p>
            <a:pPr marL="0" indent="0">
              <a:buNone/>
            </a:pPr>
            <a:endParaRPr lang="en-US" dirty="0"/>
          </a:p>
          <a:p>
            <a:pPr marL="0" indent="0">
              <a:buNone/>
            </a:pPr>
            <a:r>
              <a:rPr lang="en-US" dirty="0"/>
              <a:t>• Does the statement suggest a nexus?</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Example scenario</a:t>
            </a:r>
            <a:endParaRPr lang="en-US" b="1" dirty="0"/>
          </a:p>
        </p:txBody>
      </p:sp>
    </p:spTree>
    <p:extLst>
      <p:ext uri="{BB962C8B-B14F-4D97-AF65-F5344CB8AC3E}">
        <p14:creationId xmlns:p14="http://schemas.microsoft.com/office/powerpoint/2010/main" val="22667186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4446" y="1496292"/>
            <a:ext cx="10959353" cy="5361708"/>
          </a:xfrm>
        </p:spPr>
        <p:txBody>
          <a:bodyPr>
            <a:normAutofit/>
          </a:bodyPr>
          <a:lstStyle/>
          <a:p>
            <a:pPr marL="0" indent="0">
              <a:buNone/>
            </a:pPr>
            <a:r>
              <a:rPr lang="en-US" dirty="0" err="1"/>
              <a:t>Stefl</a:t>
            </a:r>
            <a:r>
              <a:rPr lang="en-US" dirty="0"/>
              <a:t> v. Nicholson (decided March 27, 2007)</a:t>
            </a:r>
          </a:p>
          <a:p>
            <a:pPr marL="0" indent="0">
              <a:buNone/>
            </a:pPr>
            <a:endParaRPr lang="en-US" dirty="0"/>
          </a:p>
          <a:p>
            <a:pPr marL="0" indent="0">
              <a:buNone/>
            </a:pPr>
            <a:r>
              <a:rPr lang="en-US" dirty="0"/>
              <a:t>•Medical opinion regarding direct service connection is required even if condition does not meet presumptive criteria</a:t>
            </a:r>
          </a:p>
          <a:p>
            <a:pPr marL="0" indent="0">
              <a:buNone/>
            </a:pPr>
            <a:endParaRPr lang="en-US" dirty="0"/>
          </a:p>
          <a:p>
            <a:pPr marL="0" indent="0">
              <a:buNone/>
            </a:pPr>
            <a:r>
              <a:rPr lang="en-US" dirty="0"/>
              <a:t>•Medical opinions without rationale/analysis are inadequate</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Inadequate medical opinion</a:t>
            </a:r>
            <a:endParaRPr lang="en-US" b="1" dirty="0"/>
          </a:p>
        </p:txBody>
      </p:sp>
    </p:spTree>
    <p:extLst>
      <p:ext uri="{BB962C8B-B14F-4D97-AF65-F5344CB8AC3E}">
        <p14:creationId xmlns:p14="http://schemas.microsoft.com/office/powerpoint/2010/main" val="24982379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1670" y="1496292"/>
            <a:ext cx="11062447" cy="5361708"/>
          </a:xfrm>
        </p:spPr>
        <p:txBody>
          <a:bodyPr>
            <a:normAutofit fontScale="92500" lnSpcReduction="10000"/>
          </a:bodyPr>
          <a:lstStyle/>
          <a:p>
            <a:pPr marL="0" indent="0">
              <a:buNone/>
            </a:pPr>
            <a:r>
              <a:rPr lang="en-US" dirty="0"/>
              <a:t>M21-1 V.ii.1.A.3.g. A medical opinion is a conclusion supported by evidence.</a:t>
            </a:r>
          </a:p>
          <a:p>
            <a:pPr marL="0" indent="0">
              <a:buNone/>
            </a:pPr>
            <a:r>
              <a:rPr lang="en-US" dirty="0"/>
              <a:t>• In </a:t>
            </a:r>
            <a:r>
              <a:rPr lang="en-US" dirty="0" err="1"/>
              <a:t>Stefl</a:t>
            </a:r>
            <a:r>
              <a:rPr lang="en-US" dirty="0"/>
              <a:t>, the opinion that the condition was not related to AO</a:t>
            </a:r>
          </a:p>
          <a:p>
            <a:pPr marL="0" indent="0">
              <a:buNone/>
            </a:pPr>
            <a:r>
              <a:rPr lang="en-US" dirty="0"/>
              <a:t>exposure may be correct, but the rational was inadequate.</a:t>
            </a:r>
          </a:p>
          <a:p>
            <a:pPr marL="0" indent="0">
              <a:buNone/>
            </a:pPr>
            <a:endParaRPr lang="en-US" dirty="0"/>
          </a:p>
          <a:p>
            <a:pPr marL="0" indent="0">
              <a:buNone/>
            </a:pPr>
            <a:r>
              <a:rPr lang="en-US" dirty="0"/>
              <a:t>Presumptive conditions are those which VA finds have a positive association with exposure to herbicides.</a:t>
            </a:r>
          </a:p>
          <a:p>
            <a:pPr marL="0" indent="0">
              <a:buNone/>
            </a:pPr>
            <a:r>
              <a:rPr lang="en-US" dirty="0"/>
              <a:t>• It does not preclude those conditions from being considered for</a:t>
            </a:r>
          </a:p>
          <a:p>
            <a:pPr marL="0" indent="0">
              <a:buNone/>
            </a:pPr>
            <a:r>
              <a:rPr lang="en-US" dirty="0"/>
              <a:t>direct service connection, even on a basis of exposure to herbicide.</a:t>
            </a:r>
          </a:p>
          <a:p>
            <a:pPr marL="0" indent="0">
              <a:buNone/>
            </a:pPr>
            <a:r>
              <a:rPr lang="en-US" dirty="0"/>
              <a:t>• For each condition on the list, someone had to determine the positive association in the first place</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Inadequate medical opinion</a:t>
            </a:r>
            <a:endParaRPr lang="en-US" b="1" dirty="0"/>
          </a:p>
        </p:txBody>
      </p:sp>
    </p:spTree>
    <p:extLst>
      <p:ext uri="{BB962C8B-B14F-4D97-AF65-F5344CB8AC3E}">
        <p14:creationId xmlns:p14="http://schemas.microsoft.com/office/powerpoint/2010/main" val="41771666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1670" y="1496292"/>
            <a:ext cx="10762129" cy="5361708"/>
          </a:xfrm>
        </p:spPr>
        <p:txBody>
          <a:bodyPr>
            <a:normAutofit/>
          </a:bodyPr>
          <a:lstStyle/>
          <a:p>
            <a:pPr marL="0" indent="0">
              <a:buNone/>
            </a:pPr>
            <a:r>
              <a:rPr lang="en-US" dirty="0"/>
              <a:t>Nieves-Rodriguez v Peake(Decided December 1, 2008)</a:t>
            </a:r>
          </a:p>
          <a:p>
            <a:pPr marL="0" indent="0">
              <a:buNone/>
            </a:pPr>
            <a:endParaRPr lang="en-US" dirty="0"/>
          </a:p>
          <a:p>
            <a:pPr marL="0" indent="0">
              <a:buNone/>
            </a:pPr>
            <a:r>
              <a:rPr lang="en-US" dirty="0"/>
              <a:t>The value of a medical opinion is based in the sound reasoning</a:t>
            </a:r>
          </a:p>
          <a:p>
            <a:pPr marL="0" indent="0">
              <a:buNone/>
            </a:pPr>
            <a:r>
              <a:rPr lang="en-US" dirty="0"/>
              <a:t>provided and not in the fact that the file was reviewed.</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Medical opinions</a:t>
            </a:r>
            <a:endParaRPr lang="en-US" b="1" dirty="0"/>
          </a:p>
        </p:txBody>
      </p:sp>
    </p:spTree>
    <p:extLst>
      <p:ext uri="{BB962C8B-B14F-4D97-AF65-F5344CB8AC3E}">
        <p14:creationId xmlns:p14="http://schemas.microsoft.com/office/powerpoint/2010/main" val="19295215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639727"/>
            <a:ext cx="11180180" cy="5361708"/>
          </a:xfrm>
        </p:spPr>
        <p:txBody>
          <a:bodyPr>
            <a:normAutofit/>
          </a:bodyPr>
          <a:lstStyle/>
          <a:p>
            <a:pPr marL="0" indent="0">
              <a:buNone/>
            </a:pPr>
            <a:r>
              <a:rPr lang="en-US" dirty="0"/>
              <a:t>CAVC held that the probative value of a medical opinion primarily comes from the physician’s reasoning.</a:t>
            </a:r>
          </a:p>
          <a:p>
            <a:pPr marL="0" indent="0">
              <a:buNone/>
            </a:pPr>
            <a:endParaRPr lang="en-US" dirty="0"/>
          </a:p>
          <a:p>
            <a:pPr marL="466725" indent="0">
              <a:buNone/>
            </a:pPr>
            <a:r>
              <a:rPr lang="en-US" dirty="0"/>
              <a:t>• Review of claims file is not required</a:t>
            </a:r>
          </a:p>
          <a:p>
            <a:pPr marL="466725" indent="0">
              <a:buNone/>
            </a:pPr>
            <a:r>
              <a:rPr lang="en-US" dirty="0"/>
              <a:t>• Therefore, duty to assist doesn’t include this</a:t>
            </a:r>
          </a:p>
          <a:p>
            <a:pPr marL="735013" indent="-268288">
              <a:buNone/>
            </a:pPr>
            <a:r>
              <a:rPr lang="en-US" dirty="0"/>
              <a:t>• Private Physician’s opinion shouldn’t automatically have less weight</a:t>
            </a:r>
          </a:p>
          <a:p>
            <a:pPr marL="466725" indent="0">
              <a:buNone/>
            </a:pPr>
            <a:r>
              <a:rPr lang="en-US" dirty="0"/>
              <a:t>• VA can reject a private physician’s opinion, as long as a rationale is provided.</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29</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Medical opinions</a:t>
            </a:r>
            <a:endParaRPr lang="en-US" b="1" dirty="0"/>
          </a:p>
        </p:txBody>
      </p:sp>
    </p:spTree>
    <p:extLst>
      <p:ext uri="{BB962C8B-B14F-4D97-AF65-F5344CB8AC3E}">
        <p14:creationId xmlns:p14="http://schemas.microsoft.com/office/powerpoint/2010/main" val="2365503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9259" y="1496292"/>
            <a:ext cx="9328835" cy="5361708"/>
          </a:xfrm>
        </p:spPr>
        <p:txBody>
          <a:bodyPr>
            <a:normAutofit fontScale="92500" lnSpcReduction="10000"/>
          </a:bodyPr>
          <a:lstStyle/>
          <a:p>
            <a:pPr marL="0" indent="0">
              <a:buNone/>
            </a:pPr>
            <a:r>
              <a:rPr lang="en-US" dirty="0"/>
              <a:t>• </a:t>
            </a:r>
            <a:r>
              <a:rPr lang="en-US" dirty="0">
                <a:hlinkClick r:id="rId3"/>
              </a:rPr>
              <a:t>https://efiling.uscourts.cavc.gov/</a:t>
            </a:r>
            <a:r>
              <a:rPr lang="en-US" dirty="0"/>
              <a:t> </a:t>
            </a:r>
          </a:p>
          <a:p>
            <a:pPr marL="0" indent="0">
              <a:buNone/>
            </a:pPr>
            <a:r>
              <a:rPr lang="en-US" dirty="0"/>
              <a:t>• </a:t>
            </a:r>
            <a:r>
              <a:rPr lang="en-US" dirty="0">
                <a:hlinkClick r:id="rId4"/>
              </a:rPr>
              <a:t>http://www.cafc.uscourts.gov/</a:t>
            </a:r>
            <a:r>
              <a:rPr lang="en-US" dirty="0"/>
              <a:t>   </a:t>
            </a:r>
          </a:p>
          <a:p>
            <a:pPr marL="0" indent="0">
              <a:buNone/>
            </a:pPr>
            <a:r>
              <a:rPr lang="en-US" dirty="0"/>
              <a:t>• 38 CFR 3.102 Reasonable Doubt</a:t>
            </a:r>
          </a:p>
          <a:p>
            <a:pPr marL="233363" indent="-233363">
              <a:buNone/>
            </a:pPr>
            <a:r>
              <a:rPr lang="en-US" dirty="0"/>
              <a:t>• 38 CFR 3.159 Department of Veterans  Affairs assistance in developing claims.</a:t>
            </a:r>
          </a:p>
          <a:p>
            <a:pPr marL="0" indent="0">
              <a:buNone/>
            </a:pPr>
            <a:r>
              <a:rPr lang="en-US" dirty="0"/>
              <a:t>• 38 CFR 3.326 Examinations</a:t>
            </a:r>
          </a:p>
          <a:p>
            <a:pPr marL="0" indent="0">
              <a:buNone/>
            </a:pPr>
            <a:r>
              <a:rPr lang="en-US" dirty="0"/>
              <a:t>• 38 CFR 4.1 Essentials of Evaluative Rating</a:t>
            </a:r>
          </a:p>
          <a:p>
            <a:pPr marL="0" indent="0">
              <a:buNone/>
            </a:pPr>
            <a:r>
              <a:rPr lang="en-US" dirty="0"/>
              <a:t>• 38 CFR 4.10 Functional Impairment</a:t>
            </a:r>
          </a:p>
          <a:p>
            <a:pPr marL="0" indent="0">
              <a:buNone/>
            </a:pPr>
            <a:r>
              <a:rPr lang="en-US" dirty="0"/>
              <a:t>• 38 CFR 4.13 Effect of Change of Diagnosis</a:t>
            </a:r>
          </a:p>
          <a:p>
            <a:pPr marL="0" indent="0">
              <a:buNone/>
            </a:pPr>
            <a:r>
              <a:rPr lang="en-US" dirty="0"/>
              <a:t>• 38 CFR 4.2 Interpretation of Examination Reports</a:t>
            </a:r>
          </a:p>
          <a:p>
            <a:pPr marL="0" indent="0">
              <a:buNone/>
            </a:pPr>
            <a:r>
              <a:rPr lang="en-US" dirty="0"/>
              <a:t>• 38 CFR 4.3 Resolution of Reasonable Doubt</a:t>
            </a:r>
          </a:p>
          <a:p>
            <a:pPr marL="0" indent="0">
              <a:buNone/>
            </a:pPr>
            <a:endParaRPr lang="en-US" dirty="0"/>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3</a:t>
            </a:fld>
            <a:endParaRPr lang="en-US" altLang="en-US" dirty="0"/>
          </a:p>
        </p:txBody>
      </p:sp>
      <p:sp>
        <p:nvSpPr>
          <p:cNvPr id="2" name="Title 1"/>
          <p:cNvSpPr>
            <a:spLocks noGrp="1"/>
          </p:cNvSpPr>
          <p:nvPr>
            <p:ph type="title"/>
          </p:nvPr>
        </p:nvSpPr>
        <p:spPr>
          <a:xfrm>
            <a:off x="173620" y="330761"/>
            <a:ext cx="9579980" cy="538749"/>
          </a:xfrm>
        </p:spPr>
        <p:txBody>
          <a:bodyPr>
            <a:normAutofit/>
          </a:bodyPr>
          <a:lstStyle/>
          <a:p>
            <a:r>
              <a:rPr lang="en-US" b="1" dirty="0"/>
              <a:t>References</a:t>
            </a:r>
          </a:p>
        </p:txBody>
      </p:sp>
      <p:pic>
        <p:nvPicPr>
          <p:cNvPr id="6" name="Picture 5" descr="A picture containing device, scale&#10;&#10;Description automatically generated">
            <a:extLst>
              <a:ext uri="{FF2B5EF4-FFF2-40B4-BE49-F238E27FC236}">
                <a16:creationId xmlns:a16="http://schemas.microsoft.com/office/drawing/2014/main" id="{350A896A-D5EF-EE8F-0B9F-1BD3D09600E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543210" y="3843619"/>
            <a:ext cx="1895475" cy="1885950"/>
          </a:xfrm>
          <a:prstGeom prst="rect">
            <a:avLst/>
          </a:prstGeom>
        </p:spPr>
      </p:pic>
    </p:spTree>
    <p:extLst>
      <p:ext uri="{BB962C8B-B14F-4D97-AF65-F5344CB8AC3E}">
        <p14:creationId xmlns:p14="http://schemas.microsoft.com/office/powerpoint/2010/main" val="20297442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96292"/>
            <a:ext cx="10515600" cy="5361708"/>
          </a:xfrm>
        </p:spPr>
        <p:txBody>
          <a:bodyPr>
            <a:normAutofit/>
          </a:bodyPr>
          <a:lstStyle/>
          <a:p>
            <a:pPr marL="0" indent="0">
              <a:buNone/>
            </a:pPr>
            <a:r>
              <a:rPr lang="en-US" dirty="0"/>
              <a:t>Extra! Nieves-Rodriguez v Peake</a:t>
            </a:r>
          </a:p>
          <a:p>
            <a:pPr marL="0" indent="0">
              <a:buNone/>
            </a:pPr>
            <a:endParaRPr lang="en-US" dirty="0"/>
          </a:p>
          <a:p>
            <a:pPr marL="0" indent="0">
              <a:buNone/>
            </a:pPr>
            <a:r>
              <a:rPr lang="en-US" dirty="0"/>
              <a:t>Duty to assist does not include informing every veteran of the availability of the claims file</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More helpful information</a:t>
            </a:r>
            <a:endParaRPr lang="en-US" b="1" dirty="0"/>
          </a:p>
        </p:txBody>
      </p:sp>
    </p:spTree>
    <p:extLst>
      <p:ext uri="{BB962C8B-B14F-4D97-AF65-F5344CB8AC3E}">
        <p14:creationId xmlns:p14="http://schemas.microsoft.com/office/powerpoint/2010/main" val="12722300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5458" y="1496292"/>
            <a:ext cx="10708341" cy="4438343"/>
          </a:xfrm>
        </p:spPr>
        <p:txBody>
          <a:bodyPr>
            <a:normAutofit/>
          </a:bodyPr>
          <a:lstStyle/>
          <a:p>
            <a:pPr marL="0" indent="0">
              <a:buNone/>
            </a:pPr>
            <a:r>
              <a:rPr lang="en-US" dirty="0"/>
              <a:t>Veteran’s claim was denied, even though her private doctor provided a medical opinion. You look at the letter from VA and you see that there was one positive opinion with a rationale from the private doctor, and one negative opinion with a rationale from the VA examiner.</a:t>
            </a:r>
          </a:p>
          <a:p>
            <a:pPr marL="0" indent="0">
              <a:buNone/>
            </a:pPr>
            <a:endParaRPr lang="en-US" dirty="0"/>
          </a:p>
          <a:p>
            <a:pPr marL="0" indent="0">
              <a:buNone/>
            </a:pPr>
            <a:r>
              <a:rPr lang="en-US" dirty="0"/>
              <a:t>•Is Nieves-Rodrigues v Peak applicable?</a:t>
            </a:r>
          </a:p>
          <a:p>
            <a:pPr marL="0" indent="0">
              <a:buNone/>
            </a:pPr>
            <a:r>
              <a:rPr lang="en-US" dirty="0"/>
              <a:t>•What other court case comes to mind?</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31</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Example scenario</a:t>
            </a:r>
            <a:endParaRPr lang="en-US" b="1" dirty="0"/>
          </a:p>
        </p:txBody>
      </p:sp>
    </p:spTree>
    <p:extLst>
      <p:ext uri="{BB962C8B-B14F-4D97-AF65-F5344CB8AC3E}">
        <p14:creationId xmlns:p14="http://schemas.microsoft.com/office/powerpoint/2010/main" val="38167185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5812" y="1496292"/>
            <a:ext cx="10797988" cy="4402484"/>
          </a:xfrm>
        </p:spPr>
        <p:txBody>
          <a:bodyPr>
            <a:normAutofit/>
          </a:bodyPr>
          <a:lstStyle/>
          <a:p>
            <a:pPr marL="0" indent="0">
              <a:buNone/>
            </a:pPr>
            <a:r>
              <a:rPr lang="en-US" dirty="0"/>
              <a:t>Saunders v. </a:t>
            </a:r>
            <a:r>
              <a:rPr lang="en-US" dirty="0" err="1"/>
              <a:t>Wilkie</a:t>
            </a:r>
            <a:r>
              <a:rPr lang="en-US" dirty="0"/>
              <a:t> (CAFC) (Decided April 3, 2018)</a:t>
            </a:r>
          </a:p>
          <a:p>
            <a:pPr marL="0" indent="0">
              <a:buNone/>
            </a:pPr>
            <a:endParaRPr lang="en-US" dirty="0"/>
          </a:p>
          <a:p>
            <a:pPr marL="0" indent="0">
              <a:buNone/>
            </a:pPr>
            <a:r>
              <a:rPr lang="en-US" dirty="0"/>
              <a:t>•Pain alone can be a functional impairment warranting service connection</a:t>
            </a:r>
          </a:p>
          <a:p>
            <a:pPr marL="0" indent="0">
              <a:buNone/>
            </a:pPr>
            <a:endParaRPr lang="en-US" dirty="0"/>
          </a:p>
          <a:p>
            <a:pPr marL="0" indent="0">
              <a:buNone/>
            </a:pPr>
            <a:r>
              <a:rPr lang="en-US" dirty="0"/>
              <a:t>•Disability refers to functional impairment and not necessarily the underlying cause (diagnosis)</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32</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Pain as a disability</a:t>
            </a:r>
            <a:endParaRPr lang="en-US" b="1" dirty="0"/>
          </a:p>
        </p:txBody>
      </p:sp>
    </p:spTree>
    <p:extLst>
      <p:ext uri="{BB962C8B-B14F-4D97-AF65-F5344CB8AC3E}">
        <p14:creationId xmlns:p14="http://schemas.microsoft.com/office/powerpoint/2010/main" val="20903671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96292"/>
            <a:ext cx="10515600" cy="5361708"/>
          </a:xfrm>
        </p:spPr>
        <p:txBody>
          <a:bodyPr>
            <a:normAutofit/>
          </a:bodyPr>
          <a:lstStyle/>
          <a:p>
            <a:pPr marL="0" indent="0">
              <a:buNone/>
            </a:pPr>
            <a:r>
              <a:rPr lang="en-US" dirty="0"/>
              <a:t>M21-1V.ii.3.C.2.c.  Impact of Saunders v. </a:t>
            </a:r>
            <a:r>
              <a:rPr lang="en-US" dirty="0" err="1"/>
              <a:t>Wilkie</a:t>
            </a:r>
            <a:r>
              <a:rPr lang="en-US" dirty="0"/>
              <a:t> on Diagnoses of Pain</a:t>
            </a:r>
          </a:p>
          <a:p>
            <a:pPr marL="0" indent="0">
              <a:buNone/>
            </a:pPr>
            <a:endParaRPr lang="en-US" dirty="0"/>
          </a:p>
          <a:p>
            <a:pPr marL="0" indent="0">
              <a:buNone/>
            </a:pPr>
            <a:r>
              <a:rPr lang="en-US" dirty="0"/>
              <a:t>•Pain, even in the absence of a presently diagnosed condition, can cause functional impairment.</a:t>
            </a:r>
          </a:p>
          <a:p>
            <a:pPr marL="0" indent="0">
              <a:buNone/>
            </a:pPr>
            <a:endParaRPr lang="en-US" dirty="0"/>
          </a:p>
          <a:p>
            <a:pPr marL="0" indent="0">
              <a:buNone/>
            </a:pPr>
            <a:r>
              <a:rPr lang="en-US" dirty="0"/>
              <a:t>•To establish the presence of a disability, a veteran needs to demonstrate that the pain reaches the level of a functional impairment of earning capacity. </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33</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Pain as a disability</a:t>
            </a:r>
            <a:endParaRPr lang="en-US" b="1" dirty="0"/>
          </a:p>
        </p:txBody>
      </p:sp>
    </p:spTree>
    <p:extLst>
      <p:ext uri="{BB962C8B-B14F-4D97-AF65-F5344CB8AC3E}">
        <p14:creationId xmlns:p14="http://schemas.microsoft.com/office/powerpoint/2010/main" val="20429241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4046" y="1496292"/>
            <a:ext cx="10349753" cy="5361708"/>
          </a:xfrm>
        </p:spPr>
        <p:txBody>
          <a:bodyPr>
            <a:normAutofit/>
          </a:bodyPr>
          <a:lstStyle/>
          <a:p>
            <a:pPr marL="0" indent="0">
              <a:buNone/>
            </a:pPr>
            <a:r>
              <a:rPr lang="en-US" dirty="0"/>
              <a:t>Brown v. Brown (Decided August 16, 1993)</a:t>
            </a:r>
          </a:p>
          <a:p>
            <a:pPr marL="0" indent="0">
              <a:buNone/>
            </a:pPr>
            <a:endParaRPr lang="en-US" dirty="0"/>
          </a:p>
          <a:p>
            <a:pPr marL="0" indent="0">
              <a:buNone/>
            </a:pPr>
            <a:r>
              <a:rPr lang="en-US" dirty="0"/>
              <a:t>•Evaluation cannot be reduced without finding improvement in ability to function under the ordinary conditions of life</a:t>
            </a:r>
          </a:p>
          <a:p>
            <a:pPr marL="0" indent="0">
              <a:buNone/>
            </a:pPr>
            <a:endParaRPr lang="en-US" dirty="0"/>
          </a:p>
          <a:p>
            <a:pPr marL="0" indent="0">
              <a:buNone/>
            </a:pPr>
            <a:r>
              <a:rPr lang="en-US" dirty="0"/>
              <a:t>• even if in effect for less than 5 years</a:t>
            </a:r>
          </a:p>
          <a:p>
            <a:pPr marL="0" indent="0">
              <a:buNone/>
            </a:pPr>
            <a:endParaRPr lang="en-US" dirty="0"/>
          </a:p>
          <a:p>
            <a:pPr marL="0" indent="0">
              <a:buNone/>
            </a:pPr>
            <a:r>
              <a:rPr lang="en-US" dirty="0"/>
              <a:t>•Ratings in effect for 5 years or more cannot be reduced after one exam</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34</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Rating Reductions</a:t>
            </a:r>
            <a:endParaRPr lang="en-US" b="1" dirty="0"/>
          </a:p>
        </p:txBody>
      </p:sp>
    </p:spTree>
    <p:extLst>
      <p:ext uri="{BB962C8B-B14F-4D97-AF65-F5344CB8AC3E}">
        <p14:creationId xmlns:p14="http://schemas.microsoft.com/office/powerpoint/2010/main" val="8301028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96292"/>
            <a:ext cx="10515600" cy="5361708"/>
          </a:xfrm>
        </p:spPr>
        <p:txBody>
          <a:bodyPr>
            <a:normAutofit/>
          </a:bodyPr>
          <a:lstStyle/>
          <a:p>
            <a:pPr marL="0" indent="0">
              <a:buNone/>
            </a:pPr>
            <a:r>
              <a:rPr lang="en-US" dirty="0"/>
              <a:t>Brown v. Brown (Continued)</a:t>
            </a:r>
          </a:p>
          <a:p>
            <a:pPr marL="0" indent="0">
              <a:buNone/>
            </a:pPr>
            <a:endParaRPr lang="en-US" dirty="0"/>
          </a:p>
          <a:p>
            <a:pPr marL="0" indent="0">
              <a:buNone/>
            </a:pPr>
            <a:r>
              <a:rPr lang="en-US" dirty="0"/>
              <a:t>•Examinations less full and complete than those used to determine an evaluation cannot be used to reduce an evaluation.</a:t>
            </a:r>
          </a:p>
          <a:p>
            <a:pPr marL="0" indent="0">
              <a:buNone/>
            </a:pPr>
            <a:endParaRPr lang="en-US" dirty="0"/>
          </a:p>
          <a:p>
            <a:pPr marL="0" indent="0">
              <a:buNone/>
            </a:pPr>
            <a:r>
              <a:rPr lang="en-US" dirty="0"/>
              <a:t>•Ratings for episodic conditions such as asthma cannot be reduced after only one examination.</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35</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Rating Reductions</a:t>
            </a:r>
            <a:endParaRPr lang="en-US" b="1" dirty="0"/>
          </a:p>
        </p:txBody>
      </p:sp>
    </p:spTree>
    <p:extLst>
      <p:ext uri="{BB962C8B-B14F-4D97-AF65-F5344CB8AC3E}">
        <p14:creationId xmlns:p14="http://schemas.microsoft.com/office/powerpoint/2010/main" val="595554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96292"/>
            <a:ext cx="10515600" cy="5361708"/>
          </a:xfrm>
        </p:spPr>
        <p:txBody>
          <a:bodyPr>
            <a:normAutofit/>
          </a:bodyPr>
          <a:lstStyle/>
          <a:p>
            <a:pPr marL="0" indent="0">
              <a:buNone/>
            </a:pPr>
            <a:r>
              <a:rPr lang="en-US" dirty="0"/>
              <a:t>M21-1 X.ii.4.A.1.b.  Evidentiary Standard for Reduction Due to Improvement</a:t>
            </a:r>
          </a:p>
          <a:p>
            <a:pPr marL="0" indent="0">
              <a:buNone/>
            </a:pPr>
            <a:endParaRPr lang="en-US" dirty="0"/>
          </a:p>
          <a:p>
            <a:pPr marL="0" indent="0">
              <a:buNone/>
            </a:pPr>
            <a:r>
              <a:rPr lang="en-US" dirty="0"/>
              <a:t>•shown by a thorough examination adequate for rating purposes, and</a:t>
            </a:r>
          </a:p>
          <a:p>
            <a:pPr marL="0" indent="0">
              <a:buNone/>
            </a:pPr>
            <a:endParaRPr lang="en-US" dirty="0"/>
          </a:p>
          <a:p>
            <a:pPr marL="0" indent="0">
              <a:buNone/>
            </a:pPr>
            <a:r>
              <a:rPr lang="en-US" dirty="0"/>
              <a:t>•reflects an improvement in ability to function under the ordinary conditions of life, including employment.</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36</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Rating Reductions</a:t>
            </a:r>
            <a:endParaRPr lang="en-US" b="1" dirty="0"/>
          </a:p>
        </p:txBody>
      </p:sp>
    </p:spTree>
    <p:extLst>
      <p:ext uri="{BB962C8B-B14F-4D97-AF65-F5344CB8AC3E}">
        <p14:creationId xmlns:p14="http://schemas.microsoft.com/office/powerpoint/2010/main" val="14864043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7834" y="1496292"/>
            <a:ext cx="10295965" cy="4061826"/>
          </a:xfrm>
        </p:spPr>
        <p:txBody>
          <a:bodyPr>
            <a:normAutofit/>
          </a:bodyPr>
          <a:lstStyle/>
          <a:p>
            <a:pPr marL="0" indent="0">
              <a:buNone/>
            </a:pPr>
            <a:r>
              <a:rPr lang="en-US" dirty="0"/>
              <a:t>Extra! Brown v Brown</a:t>
            </a:r>
          </a:p>
          <a:p>
            <a:pPr marL="0" indent="0">
              <a:buNone/>
            </a:pPr>
            <a:endParaRPr lang="en-US" dirty="0"/>
          </a:p>
          <a:p>
            <a:pPr marL="0" indent="0">
              <a:buNone/>
            </a:pPr>
            <a:r>
              <a:rPr lang="en-US" dirty="0"/>
              <a:t>Effective dates for determining the 5-year period are based on the actual, assigned effective dates, not on the day the decision was made to assign an effective date.</a:t>
            </a:r>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37</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More helpful information</a:t>
            </a:r>
            <a:endParaRPr lang="en-US" b="1" dirty="0"/>
          </a:p>
        </p:txBody>
      </p:sp>
    </p:spTree>
    <p:extLst>
      <p:ext uri="{BB962C8B-B14F-4D97-AF65-F5344CB8AC3E}">
        <p14:creationId xmlns:p14="http://schemas.microsoft.com/office/powerpoint/2010/main" val="17204307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96292"/>
            <a:ext cx="10515600" cy="5361708"/>
          </a:xfrm>
        </p:spPr>
        <p:txBody>
          <a:bodyPr>
            <a:normAutofit/>
          </a:bodyPr>
          <a:lstStyle/>
          <a:p>
            <a:pPr marL="0" indent="0">
              <a:buNone/>
            </a:pPr>
            <a:r>
              <a:rPr lang="en-US" dirty="0"/>
              <a:t>Veteran has been SC for MDD at 70% for six years. With social security benefits, the income allows her to work part time. She is claiming IU, and just saw her results from a mental health exam where the examiner said she is doing well. The veteran calls you, worried that VA will reduce her evaluation.</a:t>
            </a:r>
          </a:p>
          <a:p>
            <a:pPr marL="0" indent="0">
              <a:buNone/>
            </a:pPr>
            <a:endParaRPr lang="en-US" dirty="0"/>
          </a:p>
          <a:p>
            <a:pPr marL="0" indent="0">
              <a:buNone/>
            </a:pPr>
            <a:r>
              <a:rPr lang="en-US" dirty="0"/>
              <a:t>What can you tell her?</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38</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Example scenario</a:t>
            </a:r>
            <a:endParaRPr lang="en-US" b="1" dirty="0"/>
          </a:p>
        </p:txBody>
      </p:sp>
    </p:spTree>
    <p:extLst>
      <p:ext uri="{BB962C8B-B14F-4D97-AF65-F5344CB8AC3E}">
        <p14:creationId xmlns:p14="http://schemas.microsoft.com/office/powerpoint/2010/main" val="21483478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96292"/>
            <a:ext cx="10515600" cy="5361708"/>
          </a:xfrm>
        </p:spPr>
        <p:txBody>
          <a:bodyPr>
            <a:normAutofit/>
          </a:bodyPr>
          <a:lstStyle/>
          <a:p>
            <a:pPr marL="0" indent="0">
              <a:buNone/>
            </a:pPr>
            <a:r>
              <a:rPr lang="en-US" dirty="0"/>
              <a:t>•</a:t>
            </a:r>
            <a:r>
              <a:rPr lang="en-US" dirty="0" err="1"/>
              <a:t>Ruma</a:t>
            </a:r>
            <a:r>
              <a:rPr lang="en-US" dirty="0"/>
              <a:t> Nandini – claim for throat cancer denied</a:t>
            </a:r>
          </a:p>
          <a:p>
            <a:pPr marL="0" indent="0">
              <a:buNone/>
            </a:pPr>
            <a:endParaRPr lang="en-US" dirty="0"/>
          </a:p>
          <a:p>
            <a:pPr marL="0" indent="0">
              <a:buNone/>
            </a:pPr>
            <a:r>
              <a:rPr lang="en-US" dirty="0"/>
              <a:t>•Jeremy Li – claim for cirrhosis of the liver denied</a:t>
            </a:r>
          </a:p>
          <a:p>
            <a:pPr marL="0" indent="0">
              <a:buNone/>
            </a:pPr>
            <a:endParaRPr lang="en-US" dirty="0"/>
          </a:p>
          <a:p>
            <a:pPr marL="0" indent="0">
              <a:buNone/>
            </a:pPr>
            <a:r>
              <a:rPr lang="en-US" dirty="0"/>
              <a:t>•Celia Clark – claim for patellar tendinitis of the left knee denied</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39</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Practical Exercises</a:t>
            </a:r>
            <a:endParaRPr lang="en-US" b="1" dirty="0"/>
          </a:p>
        </p:txBody>
      </p:sp>
    </p:spTree>
    <p:extLst>
      <p:ext uri="{BB962C8B-B14F-4D97-AF65-F5344CB8AC3E}">
        <p14:creationId xmlns:p14="http://schemas.microsoft.com/office/powerpoint/2010/main" val="1849145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359768"/>
            <a:ext cx="12018380" cy="5361708"/>
          </a:xfrm>
        </p:spPr>
        <p:txBody>
          <a:bodyPr>
            <a:noAutofit/>
          </a:bodyPr>
          <a:lstStyle/>
          <a:p>
            <a:r>
              <a:rPr lang="en-US" sz="2800" dirty="0"/>
              <a:t>M21-1 I.i.1.A.4.e. Competent Lay Evidence</a:t>
            </a:r>
          </a:p>
          <a:p>
            <a:pPr marL="233363" indent="-233363">
              <a:buNone/>
              <a:tabLst>
                <a:tab pos="179388" algn="l"/>
              </a:tabLst>
            </a:pPr>
            <a:r>
              <a:rPr lang="en-US" sz="2800" dirty="0"/>
              <a:t>• M21-1 IV.i.1.B. Evidentiary Standards for finding and Examination for Opinion Necessary</a:t>
            </a:r>
          </a:p>
          <a:p>
            <a:pPr marL="0" indent="0">
              <a:buNone/>
            </a:pPr>
            <a:r>
              <a:rPr lang="en-US" sz="2800" dirty="0"/>
              <a:t>• M21-1 IV.i.3.C.1.b. Handling Insufficient Examination Reports</a:t>
            </a:r>
          </a:p>
          <a:p>
            <a:pPr marL="0" indent="0">
              <a:buNone/>
            </a:pPr>
            <a:r>
              <a:rPr lang="en-US" sz="2800" dirty="0"/>
              <a:t>• M21-1 V.ii.1.A.1.j. Reasonable Doubt Rule</a:t>
            </a:r>
          </a:p>
          <a:p>
            <a:pPr marL="0" indent="0">
              <a:buNone/>
            </a:pPr>
            <a:r>
              <a:rPr lang="en-US" sz="2800" dirty="0"/>
              <a:t>• M21-1 V.ii.1.A.2.i. Court Holdings on Negative Evidence and the Duty to Assist</a:t>
            </a:r>
          </a:p>
          <a:p>
            <a:pPr marL="0" indent="0">
              <a:buNone/>
            </a:pPr>
            <a:r>
              <a:rPr lang="en-US" sz="2800" dirty="0"/>
              <a:t>• M21-1 V.ii.1.A.3.g. A medical opinion is a conclusion supported by evidence</a:t>
            </a:r>
          </a:p>
          <a:p>
            <a:pPr marL="0" indent="0">
              <a:buNone/>
            </a:pPr>
            <a:r>
              <a:rPr lang="en-US" sz="2800" dirty="0"/>
              <a:t>• M21-1 V.ii.1.B. Reviewing Testimony and Lay Evidence</a:t>
            </a:r>
          </a:p>
          <a:p>
            <a:pPr marL="0" indent="0">
              <a:buNone/>
            </a:pPr>
            <a:r>
              <a:rPr lang="en-US" sz="2800" dirty="0"/>
              <a:t>• M21-1 V.ii.3.C.2.c. Impact of Saunders v. </a:t>
            </a:r>
            <a:r>
              <a:rPr lang="en-US" sz="2800" dirty="0" err="1"/>
              <a:t>Wilkie</a:t>
            </a:r>
            <a:r>
              <a:rPr lang="en-US" sz="2800" dirty="0"/>
              <a:t> on Diagnoses of Pain</a:t>
            </a:r>
          </a:p>
          <a:p>
            <a:pPr marL="0" indent="0">
              <a:buNone/>
            </a:pPr>
            <a:r>
              <a:rPr lang="en-US" sz="2800" dirty="0"/>
              <a:t>• M21-1 V.iii.13.1.b. Applying Guidance on Sympathetic Reading to Mental Disorders Claims</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ea typeface="+mn-ea"/>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altLang="en-US" sz="1800" b="0" i="0" u="none" strike="noStrike" kern="1200" cap="none" spc="0" normalizeH="0" baseline="0" noProof="0" dirty="0">
              <a:ln>
                <a:noFill/>
              </a:ln>
              <a:solidFill>
                <a:prstClr val="black">
                  <a:tint val="75000"/>
                </a:prstClr>
              </a:solidFill>
              <a:effectLst/>
              <a:uLnTx/>
              <a:uFillTx/>
              <a:ea typeface="+mn-ea"/>
            </a:endParaRPr>
          </a:p>
        </p:txBody>
      </p:sp>
      <p:sp>
        <p:nvSpPr>
          <p:cNvPr id="2" name="Title 1"/>
          <p:cNvSpPr>
            <a:spLocks noGrp="1"/>
          </p:cNvSpPr>
          <p:nvPr>
            <p:ph type="title"/>
          </p:nvPr>
        </p:nvSpPr>
        <p:spPr>
          <a:xfrm>
            <a:off x="173620" y="330761"/>
            <a:ext cx="9579980" cy="538749"/>
          </a:xfrm>
        </p:spPr>
        <p:txBody>
          <a:bodyPr>
            <a:normAutofit/>
          </a:bodyPr>
          <a:lstStyle/>
          <a:p>
            <a:r>
              <a:rPr lang="en-US" b="1" dirty="0"/>
              <a:t>Refences continued</a:t>
            </a:r>
          </a:p>
        </p:txBody>
      </p:sp>
    </p:spTree>
    <p:extLst>
      <p:ext uri="{BB962C8B-B14F-4D97-AF65-F5344CB8AC3E}">
        <p14:creationId xmlns:p14="http://schemas.microsoft.com/office/powerpoint/2010/main" val="24704347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A961B9B-C37B-4BDC-B1A7-C83443598281}"/>
              </a:ext>
            </a:extLst>
          </p:cNvPr>
          <p:cNvSpPr>
            <a:spLocks noGrp="1"/>
          </p:cNvSpPr>
          <p:nvPr>
            <p:ph type="ctrTitle"/>
          </p:nvPr>
        </p:nvSpPr>
        <p:spPr>
          <a:xfrm>
            <a:off x="6417366" y="2981740"/>
            <a:ext cx="7019856" cy="2017594"/>
          </a:xfrm>
        </p:spPr>
        <p:txBody>
          <a:bodyPr/>
          <a:lstStyle/>
          <a:p>
            <a:pPr marL="0" marR="0" lvl="0" indent="0" algn="l" defTabSz="914400" eaLnBrk="1" fontAlgn="auto" latinLnBrk="0" hangingPunct="1">
              <a:lnSpc>
                <a:spcPts val="5500"/>
              </a:lnSpc>
              <a:spcBef>
                <a:spcPts val="0"/>
              </a:spcBef>
              <a:spcAft>
                <a:spcPts val="0"/>
              </a:spcAft>
              <a:buClrTx/>
              <a:buSzTx/>
              <a:buFontTx/>
              <a:buNone/>
              <a:tabLst/>
              <a:defRPr/>
            </a:pPr>
            <a:r>
              <a:rPr kumimoji="0" lang="en-US" sz="8000" b="1" i="0" u="none" strike="noStrike" kern="0" cap="none" spc="0" normalizeH="0" baseline="0" noProof="0" dirty="0">
                <a:ln>
                  <a:noFill/>
                </a:ln>
                <a:solidFill>
                  <a:srgbClr val="000000"/>
                </a:solidFill>
                <a:effectLst/>
                <a:uLnTx/>
                <a:uFillTx/>
                <a:latin typeface="Times New Roman" panose="02020603050405020304" pitchFamily="1"/>
              </a:rPr>
              <a:t>Questions?</a:t>
            </a:r>
          </a:p>
        </p:txBody>
      </p:sp>
      <p:sp>
        <p:nvSpPr>
          <p:cNvPr id="2" name="TextBox 1">
            <a:extLst>
              <a:ext uri="{FF2B5EF4-FFF2-40B4-BE49-F238E27FC236}">
                <a16:creationId xmlns:a16="http://schemas.microsoft.com/office/drawing/2014/main" id="{F7BEAA0B-F8E3-9379-EBAA-62391254D5CB}"/>
              </a:ext>
            </a:extLst>
          </p:cNvPr>
          <p:cNvSpPr txBox="1"/>
          <p:nvPr/>
        </p:nvSpPr>
        <p:spPr>
          <a:xfrm>
            <a:off x="7553739" y="5619404"/>
            <a:ext cx="4200457" cy="95410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Crystal M. Trulove crystal.trulove@gmail.com</a:t>
            </a:r>
          </a:p>
        </p:txBody>
      </p:sp>
    </p:spTree>
    <p:extLst>
      <p:ext uri="{BB962C8B-B14F-4D97-AF65-F5344CB8AC3E}">
        <p14:creationId xmlns:p14="http://schemas.microsoft.com/office/powerpoint/2010/main" val="43182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1496292"/>
            <a:ext cx="12018380" cy="5361708"/>
          </a:xfrm>
        </p:spPr>
        <p:txBody>
          <a:bodyPr>
            <a:normAutofit/>
          </a:bodyPr>
          <a:lstStyle/>
          <a:p>
            <a:pPr marL="0" indent="0">
              <a:buNone/>
            </a:pPr>
            <a:r>
              <a:rPr lang="en-US" dirty="0"/>
              <a:t>Course Objectives:</a:t>
            </a:r>
          </a:p>
          <a:p>
            <a:pPr marL="0" indent="0">
              <a:buNone/>
            </a:pPr>
            <a:endParaRPr lang="en-US" sz="4000" dirty="0"/>
          </a:p>
          <a:p>
            <a:pPr marL="1022350" indent="-341313"/>
            <a:r>
              <a:rPr lang="en-US" sz="4000" dirty="0"/>
              <a:t>Understand 8 important court decisions</a:t>
            </a:r>
          </a:p>
          <a:p>
            <a:pPr marL="1022350" indent="-341313"/>
            <a:r>
              <a:rPr lang="en-US" sz="4000" dirty="0"/>
              <a:t>Understand precedent</a:t>
            </a:r>
          </a:p>
          <a:p>
            <a:pPr marL="1022350" indent="-341313"/>
            <a:r>
              <a:rPr lang="en-US" sz="4000" dirty="0"/>
              <a:t>Understand how to use these decision in appeals</a:t>
            </a:r>
          </a:p>
          <a:p>
            <a:pPr marL="1022350" indent="-341313"/>
            <a:r>
              <a:rPr lang="en-US" sz="4000" dirty="0"/>
              <a:t>Know where to look up court decisions</a:t>
            </a:r>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ea typeface="+mn-ea"/>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altLang="en-US" sz="1800" b="0" i="0" u="none" strike="noStrike" kern="1200" cap="none" spc="0" normalizeH="0" baseline="0" noProof="0" dirty="0">
              <a:ln>
                <a:noFill/>
              </a:ln>
              <a:solidFill>
                <a:prstClr val="black">
                  <a:tint val="75000"/>
                </a:prstClr>
              </a:solidFill>
              <a:effectLst/>
              <a:uLnTx/>
              <a:uFillTx/>
              <a:ea typeface="+mn-ea"/>
            </a:endParaRPr>
          </a:p>
        </p:txBody>
      </p:sp>
      <p:sp>
        <p:nvSpPr>
          <p:cNvPr id="2" name="Title 1"/>
          <p:cNvSpPr>
            <a:spLocks noGrp="1"/>
          </p:cNvSpPr>
          <p:nvPr>
            <p:ph type="title"/>
          </p:nvPr>
        </p:nvSpPr>
        <p:spPr>
          <a:xfrm>
            <a:off x="173620" y="330761"/>
            <a:ext cx="9579980" cy="538749"/>
          </a:xfrm>
        </p:spPr>
        <p:txBody>
          <a:bodyPr>
            <a:normAutofit/>
          </a:bodyPr>
          <a:lstStyle/>
          <a:p>
            <a:r>
              <a:rPr lang="en-US" b="1" dirty="0"/>
              <a:t>Why use Court Cases?</a:t>
            </a:r>
          </a:p>
        </p:txBody>
      </p:sp>
    </p:spTree>
    <p:extLst>
      <p:ext uri="{BB962C8B-B14F-4D97-AF65-F5344CB8AC3E}">
        <p14:creationId xmlns:p14="http://schemas.microsoft.com/office/powerpoint/2010/main" val="2317718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Diagram&#10;&#10;Description automatically generated">
            <a:extLst>
              <a:ext uri="{FF2B5EF4-FFF2-40B4-BE49-F238E27FC236}">
                <a16:creationId xmlns:a16="http://schemas.microsoft.com/office/drawing/2014/main" id="{646E8E3C-31B5-435E-8860-07EB3F7A9AFA}"/>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l="5623" r="12434"/>
          <a:stretch/>
        </p:blipFill>
        <p:spPr>
          <a:xfrm>
            <a:off x="1911927" y="1296785"/>
            <a:ext cx="7544915" cy="5561216"/>
          </a:xfrm>
        </p:spPr>
      </p:pic>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ea typeface="+mn-ea"/>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altLang="en-US" sz="1800" b="0" i="0" u="none" strike="noStrike" kern="1200" cap="none" spc="0" normalizeH="0" baseline="0" noProof="0" dirty="0">
              <a:ln>
                <a:noFill/>
              </a:ln>
              <a:solidFill>
                <a:prstClr val="black">
                  <a:tint val="75000"/>
                </a:prstClr>
              </a:solidFill>
              <a:effectLst/>
              <a:uLnTx/>
              <a:uFillTx/>
              <a:ea typeface="+mn-ea"/>
            </a:endParaRPr>
          </a:p>
        </p:txBody>
      </p:sp>
      <p:sp>
        <p:nvSpPr>
          <p:cNvPr id="2" name="Title 1"/>
          <p:cNvSpPr>
            <a:spLocks noGrp="1"/>
          </p:cNvSpPr>
          <p:nvPr>
            <p:ph type="title"/>
          </p:nvPr>
        </p:nvSpPr>
        <p:spPr>
          <a:xfrm>
            <a:off x="173620" y="330761"/>
            <a:ext cx="9579980" cy="538749"/>
          </a:xfrm>
        </p:spPr>
        <p:txBody>
          <a:bodyPr>
            <a:normAutofit/>
          </a:bodyPr>
          <a:lstStyle/>
          <a:p>
            <a:r>
              <a:rPr lang="en-US" b="1" dirty="0"/>
              <a:t>Setup of the courts</a:t>
            </a:r>
          </a:p>
        </p:txBody>
      </p:sp>
    </p:spTree>
    <p:extLst>
      <p:ext uri="{BB962C8B-B14F-4D97-AF65-F5344CB8AC3E}">
        <p14:creationId xmlns:p14="http://schemas.microsoft.com/office/powerpoint/2010/main" val="1693374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ea typeface="+mn-ea"/>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altLang="en-US" sz="1800" b="0" i="0" u="none" strike="noStrike" kern="1200" cap="none" spc="0" normalizeH="0" baseline="0" noProof="0" dirty="0">
              <a:ln>
                <a:noFill/>
              </a:ln>
              <a:solidFill>
                <a:prstClr val="black">
                  <a:tint val="75000"/>
                </a:prstClr>
              </a:solidFill>
              <a:effectLst/>
              <a:uLnTx/>
              <a:uFillTx/>
              <a:ea typeface="+mn-ea"/>
            </a:endParaRPr>
          </a:p>
        </p:txBody>
      </p:sp>
      <p:sp>
        <p:nvSpPr>
          <p:cNvPr id="2" name="Title 1"/>
          <p:cNvSpPr>
            <a:spLocks noGrp="1"/>
          </p:cNvSpPr>
          <p:nvPr>
            <p:ph type="title"/>
          </p:nvPr>
        </p:nvSpPr>
        <p:spPr>
          <a:xfrm>
            <a:off x="173620" y="330761"/>
            <a:ext cx="9579980" cy="538749"/>
          </a:xfrm>
        </p:spPr>
        <p:txBody>
          <a:bodyPr>
            <a:normAutofit/>
          </a:bodyPr>
          <a:lstStyle/>
          <a:p>
            <a:r>
              <a:rPr lang="en-US" b="1" dirty="0"/>
              <a:t>Setup of the courts</a:t>
            </a:r>
          </a:p>
        </p:txBody>
      </p:sp>
      <p:sp>
        <p:nvSpPr>
          <p:cNvPr id="5" name="Content Placeholder 4">
            <a:extLst>
              <a:ext uri="{FF2B5EF4-FFF2-40B4-BE49-F238E27FC236}">
                <a16:creationId xmlns:a16="http://schemas.microsoft.com/office/drawing/2014/main" id="{12468D53-ED8A-8EF9-7275-EF266792D504}"/>
              </a:ext>
            </a:extLst>
          </p:cNvPr>
          <p:cNvSpPr>
            <a:spLocks noGrp="1"/>
          </p:cNvSpPr>
          <p:nvPr>
            <p:ph idx="1"/>
          </p:nvPr>
        </p:nvSpPr>
        <p:spPr>
          <a:xfrm>
            <a:off x="173620" y="1393235"/>
            <a:ext cx="5904321" cy="5134004"/>
          </a:xfrm>
        </p:spPr>
        <p:txBody>
          <a:bodyPr>
            <a:noAutofit/>
          </a:bodyPr>
          <a:lstStyle/>
          <a:p>
            <a:pPr marL="0" indent="0">
              <a:buNone/>
            </a:pPr>
            <a:r>
              <a:rPr lang="en-US" sz="2400" b="1" dirty="0">
                <a:latin typeface="Times New Roman" panose="02020603050405020304" pitchFamily="18" charset="0"/>
                <a:cs typeface="Times New Roman" panose="02020603050405020304" pitchFamily="18" charset="0"/>
              </a:rPr>
              <a:t>United States Court of Appeals for Veterans Claims (CAVC)</a:t>
            </a:r>
          </a:p>
          <a:p>
            <a:pPr marL="0" indent="0">
              <a:buNone/>
            </a:pPr>
            <a:r>
              <a:rPr lang="en-US" sz="2800" dirty="0">
                <a:latin typeface="Times New Roman" panose="02020603050405020304" pitchFamily="18" charset="0"/>
                <a:cs typeface="Times New Roman" panose="02020603050405020304" pitchFamily="18" charset="0"/>
              </a:rPr>
              <a:t>• 12 judges appointed for life by the President </a:t>
            </a:r>
          </a:p>
          <a:p>
            <a:r>
              <a:rPr lang="en-US" sz="2800" dirty="0">
                <a:latin typeface="Times New Roman" panose="02020603050405020304" pitchFamily="18" charset="0"/>
                <a:cs typeface="Times New Roman" panose="02020603050405020304" pitchFamily="18" charset="0"/>
              </a:rPr>
              <a:t>Exclusive jurisdiction to review decisions of the BVA</a:t>
            </a:r>
          </a:p>
          <a:p>
            <a:pPr marL="0" indent="0">
              <a:buNone/>
            </a:pPr>
            <a:r>
              <a:rPr lang="en-US" sz="2800" dirty="0">
                <a:latin typeface="Times New Roman" panose="02020603050405020304" pitchFamily="18" charset="0"/>
                <a:cs typeface="Times New Roman" panose="02020603050405020304" pitchFamily="18" charset="0"/>
              </a:rPr>
              <a:t>• If the panel determines that its decision will add significantly to a body of law, it issues a precedential opinion. Otherwise, they are issued as nonprecedential.</a:t>
            </a:r>
          </a:p>
          <a:p>
            <a:endParaRPr lang="en-US" dirty="0"/>
          </a:p>
        </p:txBody>
      </p:sp>
      <p:sp>
        <p:nvSpPr>
          <p:cNvPr id="7" name="TextBox 6">
            <a:extLst>
              <a:ext uri="{FF2B5EF4-FFF2-40B4-BE49-F238E27FC236}">
                <a16:creationId xmlns:a16="http://schemas.microsoft.com/office/drawing/2014/main" id="{A7534F20-9D4B-1134-4BD3-9530043DD35B}"/>
              </a:ext>
            </a:extLst>
          </p:cNvPr>
          <p:cNvSpPr txBox="1"/>
          <p:nvPr/>
        </p:nvSpPr>
        <p:spPr>
          <a:xfrm>
            <a:off x="6114061" y="1318022"/>
            <a:ext cx="5647633" cy="5416868"/>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United States Court of Appeals for the Federal Circuit (CAFC)</a:t>
            </a:r>
          </a:p>
          <a:p>
            <a:r>
              <a:rPr lang="en-US" sz="24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12 judges appointed for life by the</a:t>
            </a:r>
          </a:p>
          <a:p>
            <a:r>
              <a:rPr lang="en-US" sz="2800" dirty="0">
                <a:latin typeface="Times New Roman" panose="02020603050405020304" pitchFamily="18" charset="0"/>
                <a:cs typeface="Times New Roman" panose="02020603050405020304" pitchFamily="18" charset="0"/>
              </a:rPr>
              <a:t>President</a:t>
            </a:r>
          </a:p>
          <a:p>
            <a:r>
              <a:rPr lang="en-US" sz="2800" dirty="0">
                <a:latin typeface="Times New Roman" panose="02020603050405020304" pitchFamily="18" charset="0"/>
                <a:cs typeface="Times New Roman" panose="02020603050405020304" pitchFamily="18" charset="0"/>
              </a:rPr>
              <a:t>• Appeals to the court come from all</a:t>
            </a:r>
          </a:p>
          <a:p>
            <a:pPr marL="287338" indent="-287338"/>
            <a:r>
              <a:rPr lang="en-US" sz="2800" dirty="0">
                <a:latin typeface="Times New Roman" panose="02020603050405020304" pitchFamily="18" charset="0"/>
                <a:cs typeface="Times New Roman" panose="02020603050405020304" pitchFamily="18" charset="0"/>
              </a:rPr>
              <a:t>U.S. federal district courts, including:</a:t>
            </a:r>
          </a:p>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United States CAVC…and more (trademarks, patents, Armed Services, Postal Service, international trade, etc.)</a:t>
            </a:r>
          </a:p>
          <a:p>
            <a:r>
              <a:rPr lang="en-US" sz="2800" dirty="0">
                <a:latin typeface="Times New Roman" panose="02020603050405020304" pitchFamily="18" charset="0"/>
                <a:cs typeface="Times New Roman" panose="02020603050405020304" pitchFamily="18" charset="0"/>
              </a:rPr>
              <a:t>Decisions are binding precedent throughout the U.S.</a:t>
            </a:r>
          </a:p>
          <a:p>
            <a:endParaRPr lang="en-US" dirty="0"/>
          </a:p>
        </p:txBody>
      </p:sp>
    </p:spTree>
    <p:extLst>
      <p:ext uri="{BB962C8B-B14F-4D97-AF65-F5344CB8AC3E}">
        <p14:creationId xmlns:p14="http://schemas.microsoft.com/office/powerpoint/2010/main" val="4224346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1670" y="1496292"/>
            <a:ext cx="11600329" cy="5361708"/>
          </a:xfrm>
        </p:spPr>
        <p:txBody>
          <a:bodyPr>
            <a:normAutofit/>
          </a:bodyPr>
          <a:lstStyle/>
          <a:p>
            <a:pPr marL="0" indent="0">
              <a:buNone/>
            </a:pPr>
            <a:r>
              <a:rPr lang="en-US" b="1" dirty="0"/>
              <a:t>Precedent:  </a:t>
            </a:r>
            <a:r>
              <a:rPr lang="en-US" dirty="0"/>
              <a:t>A legal decision made by a court of authority, which serves as an authoritative rule in future, similar cases. </a:t>
            </a:r>
            <a:r>
              <a:rPr lang="en-US" sz="2000" dirty="0">
                <a:hlinkClick r:id="rId3"/>
              </a:rPr>
              <a:t>https://legaldictionary.net/precedent/</a:t>
            </a:r>
            <a:r>
              <a:rPr lang="en-US" sz="2000" dirty="0"/>
              <a:t> </a:t>
            </a:r>
          </a:p>
          <a:p>
            <a:pPr marL="0" indent="0">
              <a:buNone/>
            </a:pPr>
            <a:endParaRPr lang="en-US" dirty="0"/>
          </a:p>
          <a:p>
            <a:r>
              <a:rPr lang="en-US" dirty="0"/>
              <a:t>If the panel determines that its decision will add significantly to a  body of law, it issues a precedential opinion. </a:t>
            </a:r>
          </a:p>
          <a:p>
            <a:r>
              <a:rPr lang="en-US" dirty="0"/>
              <a:t>Otherwise, they are issued as nonprecedential.</a:t>
            </a:r>
          </a:p>
          <a:p>
            <a:r>
              <a:rPr lang="en-US" dirty="0"/>
              <a:t>A decision is precedential if there is no heading at the top saying “Not Published” or “Designated for Electronic Publication.”</a:t>
            </a:r>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CAVC Precedent</a:t>
            </a:r>
            <a:endParaRPr lang="en-US" b="1" dirty="0"/>
          </a:p>
        </p:txBody>
      </p:sp>
    </p:spTree>
    <p:extLst>
      <p:ext uri="{BB962C8B-B14F-4D97-AF65-F5344CB8AC3E}">
        <p14:creationId xmlns:p14="http://schemas.microsoft.com/office/powerpoint/2010/main" val="3651890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18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altLang="en-US" sz="18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2" name="Title 1"/>
          <p:cNvSpPr>
            <a:spLocks noGrp="1"/>
          </p:cNvSpPr>
          <p:nvPr>
            <p:ph type="title"/>
          </p:nvPr>
        </p:nvSpPr>
        <p:spPr>
          <a:xfrm>
            <a:off x="173620" y="330761"/>
            <a:ext cx="9579980" cy="538749"/>
          </a:xfrm>
        </p:spPr>
        <p:txBody>
          <a:bodyPr>
            <a:normAutofit/>
          </a:bodyPr>
          <a:lstStyle/>
          <a:p>
            <a:r>
              <a:rPr lang="en-US" dirty="0"/>
              <a:t>CAVC Precedent</a:t>
            </a:r>
            <a:endParaRPr lang="en-US" b="1" dirty="0"/>
          </a:p>
        </p:txBody>
      </p:sp>
      <p:pic>
        <p:nvPicPr>
          <p:cNvPr id="8" name="Content Placeholder 7" descr="Text&#10;&#10;Description automatically generated">
            <a:extLst>
              <a:ext uri="{FF2B5EF4-FFF2-40B4-BE49-F238E27FC236}">
                <a16:creationId xmlns:a16="http://schemas.microsoft.com/office/drawing/2014/main" id="{06896388-FC28-EF1D-4494-1B2ED3122461}"/>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213114" y="1376854"/>
            <a:ext cx="7540486" cy="5066888"/>
          </a:xfrm>
        </p:spPr>
      </p:pic>
    </p:spTree>
    <p:extLst>
      <p:ext uri="{BB962C8B-B14F-4D97-AF65-F5344CB8AC3E}">
        <p14:creationId xmlns:p14="http://schemas.microsoft.com/office/powerpoint/2010/main" val="3693569113"/>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13609</TotalTime>
  <Words>2481</Words>
  <Application>Microsoft Office PowerPoint</Application>
  <PresentationFormat>Widescreen</PresentationFormat>
  <Paragraphs>310</Paragraphs>
  <Slides>40</Slides>
  <Notes>38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40</vt:i4>
      </vt:variant>
    </vt:vector>
  </HeadingPairs>
  <TitlesOfParts>
    <vt:vector size="47" baseType="lpstr">
      <vt:lpstr>Arial</vt:lpstr>
      <vt:lpstr>Calibri</vt:lpstr>
      <vt:lpstr>Calibri Light</vt:lpstr>
      <vt:lpstr>Times New Roman</vt:lpstr>
      <vt:lpstr>Tw Cen MT</vt:lpstr>
      <vt:lpstr>NEW Logo</vt:lpstr>
      <vt:lpstr>Custom Design</vt:lpstr>
      <vt:lpstr>How to apply court decisions in appeals </vt:lpstr>
      <vt:lpstr>Introduction</vt:lpstr>
      <vt:lpstr>References</vt:lpstr>
      <vt:lpstr>Refences continued</vt:lpstr>
      <vt:lpstr>Why use Court Cases?</vt:lpstr>
      <vt:lpstr>Setup of the courts</vt:lpstr>
      <vt:lpstr>Setup of the courts</vt:lpstr>
      <vt:lpstr>CAVC Precedent</vt:lpstr>
      <vt:lpstr>CAVC Precedent</vt:lpstr>
      <vt:lpstr>Benefit of the Doubt</vt:lpstr>
      <vt:lpstr>Benefit of the Doubt</vt:lpstr>
      <vt:lpstr>Reasons or Bases</vt:lpstr>
      <vt:lpstr>More helpful information</vt:lpstr>
      <vt:lpstr>Example Scenario</vt:lpstr>
      <vt:lpstr>Accepting Lay testimony</vt:lpstr>
      <vt:lpstr>Accepting Lay testimony</vt:lpstr>
      <vt:lpstr>More helpful Information</vt:lpstr>
      <vt:lpstr>Example scenario</vt:lpstr>
      <vt:lpstr>Lay Evidence</vt:lpstr>
      <vt:lpstr>Lay Evidence</vt:lpstr>
      <vt:lpstr>Example Scenario</vt:lpstr>
      <vt:lpstr>Nexus has low threshold</vt:lpstr>
      <vt:lpstr>Nexus has low threshold</vt:lpstr>
      <vt:lpstr>More helpful information</vt:lpstr>
      <vt:lpstr>Example scenario</vt:lpstr>
      <vt:lpstr>Inadequate medical opinion</vt:lpstr>
      <vt:lpstr>Inadequate medical opinion</vt:lpstr>
      <vt:lpstr>Medical opinions</vt:lpstr>
      <vt:lpstr>Medical opinions</vt:lpstr>
      <vt:lpstr>More helpful information</vt:lpstr>
      <vt:lpstr>Example scenario</vt:lpstr>
      <vt:lpstr>Pain as a disability</vt:lpstr>
      <vt:lpstr>Pain as a disability</vt:lpstr>
      <vt:lpstr>Rating Reductions</vt:lpstr>
      <vt:lpstr>Rating Reductions</vt:lpstr>
      <vt:lpstr>Rating Reductions</vt:lpstr>
      <vt:lpstr>More helpful information</vt:lpstr>
      <vt:lpstr>Example scenario</vt:lpstr>
      <vt:lpstr>Practical Exercises</vt:lpstr>
      <vt:lpstr>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Monthly Compensation</dc:title>
  <dc:creator>Chris Macinkowicz</dc:creator>
  <cp:lastModifiedBy>Christopher Macinkowicz</cp:lastModifiedBy>
  <cp:revision>153</cp:revision>
  <cp:lastPrinted>2019-04-02T14:07:33Z</cp:lastPrinted>
  <dcterms:created xsi:type="dcterms:W3CDTF">2018-02-15T15:04:26Z</dcterms:created>
  <dcterms:modified xsi:type="dcterms:W3CDTF">2022-09-07T14:25:54Z</dcterms:modified>
</cp:coreProperties>
</file>