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6" r:id="rId2"/>
    <p:sldMasterId id="2147483746" r:id="rId3"/>
  </p:sldMasterIdLst>
  <p:notesMasterIdLst>
    <p:notesMasterId r:id="rId52"/>
  </p:notesMasterIdLst>
  <p:handoutMasterIdLst>
    <p:handoutMasterId r:id="rId53"/>
  </p:handoutMasterIdLst>
  <p:sldIdLst>
    <p:sldId id="326" r:id="rId4"/>
    <p:sldId id="272" r:id="rId5"/>
    <p:sldId id="296" r:id="rId6"/>
    <p:sldId id="297" r:id="rId7"/>
    <p:sldId id="298" r:id="rId8"/>
    <p:sldId id="299" r:id="rId9"/>
    <p:sldId id="327" r:id="rId10"/>
    <p:sldId id="300" r:id="rId11"/>
    <p:sldId id="301" r:id="rId12"/>
    <p:sldId id="329" r:id="rId13"/>
    <p:sldId id="302" r:id="rId14"/>
    <p:sldId id="334" r:id="rId15"/>
    <p:sldId id="335" r:id="rId16"/>
    <p:sldId id="336" r:id="rId17"/>
    <p:sldId id="303" r:id="rId18"/>
    <p:sldId id="304" r:id="rId19"/>
    <p:sldId id="305" r:id="rId20"/>
    <p:sldId id="340" r:id="rId21"/>
    <p:sldId id="341" r:id="rId22"/>
    <p:sldId id="308" r:id="rId23"/>
    <p:sldId id="309" r:id="rId24"/>
    <p:sldId id="310" r:id="rId25"/>
    <p:sldId id="311" r:id="rId26"/>
    <p:sldId id="312" r:id="rId27"/>
    <p:sldId id="313" r:id="rId28"/>
    <p:sldId id="314" r:id="rId29"/>
    <p:sldId id="315" r:id="rId30"/>
    <p:sldId id="328" r:id="rId31"/>
    <p:sldId id="316" r:id="rId32"/>
    <p:sldId id="317" r:id="rId33"/>
    <p:sldId id="318" r:id="rId34"/>
    <p:sldId id="319" r:id="rId35"/>
    <p:sldId id="320" r:id="rId36"/>
    <p:sldId id="321" r:id="rId37"/>
    <p:sldId id="322" r:id="rId38"/>
    <p:sldId id="323" r:id="rId39"/>
    <p:sldId id="324" r:id="rId40"/>
    <p:sldId id="325" r:id="rId41"/>
    <p:sldId id="338" r:id="rId42"/>
    <p:sldId id="331" r:id="rId43"/>
    <p:sldId id="330" r:id="rId44"/>
    <p:sldId id="339" r:id="rId45"/>
    <p:sldId id="332" r:id="rId46"/>
    <p:sldId id="337" r:id="rId47"/>
    <p:sldId id="342" r:id="rId48"/>
    <p:sldId id="345" r:id="rId49"/>
    <p:sldId id="344" r:id="rId50"/>
    <p:sldId id="295" r:id="rId5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32" autoAdjust="0"/>
    <p:restoredTop sz="84230" autoAdjust="0"/>
  </p:normalViewPr>
  <p:slideViewPr>
    <p:cSldViewPr snapToGrid="0">
      <p:cViewPr varScale="1">
        <p:scale>
          <a:sx n="75" d="100"/>
          <a:sy n="75" d="100"/>
        </p:scale>
        <p:origin x="792" y="72"/>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handoutMaster" Target="handoutMasters/handoutMaster1.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4A0AC-35C7-30F7-6899-181EA36FB4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z="1400" dirty="0"/>
              <a:t>Individual Unemployability - Garrison</a:t>
            </a:r>
          </a:p>
        </p:txBody>
      </p:sp>
      <p:sp>
        <p:nvSpPr>
          <p:cNvPr id="4" name="Footer Placeholder 3">
            <a:extLst>
              <a:ext uri="{FF2B5EF4-FFF2-40B4-BE49-F238E27FC236}">
                <a16:creationId xmlns:a16="http://schemas.microsoft.com/office/drawing/2014/main" id="{6B58651A-8D78-C907-FCB5-86078E67D8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E1EC495-EBC6-4477-0DC3-AC9CBB58D3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F19312-D799-40AD-A42C-8A0F9DA8E305}" type="slidenum">
              <a:rPr lang="en-US" sz="1600" smtClean="0"/>
              <a:t>‹#›</a:t>
            </a:fld>
            <a:endParaRPr lang="en-US" dirty="0"/>
          </a:p>
        </p:txBody>
      </p:sp>
    </p:spTree>
    <p:extLst>
      <p:ext uri="{BB962C8B-B14F-4D97-AF65-F5344CB8AC3E}">
        <p14:creationId xmlns:p14="http://schemas.microsoft.com/office/powerpoint/2010/main" val="3096100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A1900-FE5A-4964-97C4-D396839ECA63}" type="datetimeFigureOut">
              <a:rPr lang="en-US" smtClean="0"/>
              <a:t>9/13/2022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993E8F-7375-4744-8D18-87C1C8BBCBC1}" type="slidenum">
              <a:rPr lang="en-US" smtClean="0"/>
              <a:t>‹#›</a:t>
            </a:fld>
            <a:endParaRPr lang="en-US" dirty="0"/>
          </a:p>
        </p:txBody>
      </p:sp>
    </p:spTree>
    <p:extLst>
      <p:ext uri="{BB962C8B-B14F-4D97-AF65-F5344CB8AC3E}">
        <p14:creationId xmlns:p14="http://schemas.microsoft.com/office/powerpoint/2010/main" val="2796715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0EB8F4B-D89B-483F-B501-A08A9F7FCDCE}" type="slidenum">
              <a:rPr lang="en-US" altLang="en-US">
                <a:latin typeface="Calibri" panose="020F0502020204030204" pitchFamily="34" charset="0"/>
              </a:rPr>
              <a:pPr eaLnBrk="1" hangingPunct="1"/>
              <a:t>1</a:t>
            </a:fld>
            <a:endParaRPr lang="en-US" altLang="en-US" dirty="0">
              <a:latin typeface="Calibri" panose="020F0502020204030204" pitchFamily="34" charset="0"/>
            </a:endParaRPr>
          </a:p>
        </p:txBody>
      </p:sp>
    </p:spTree>
    <p:extLst>
      <p:ext uri="{BB962C8B-B14F-4D97-AF65-F5344CB8AC3E}">
        <p14:creationId xmlns:p14="http://schemas.microsoft.com/office/powerpoint/2010/main" val="2810948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2F6A04-CE53-4C6D-9064-07B81F7F31DA}" type="slidenum">
              <a:rPr lang="en-US" altLang="en-US">
                <a:latin typeface="Calibri" panose="020F0502020204030204" pitchFamily="34" charset="0"/>
              </a:rPr>
              <a:pPr eaLnBrk="1" hangingPunct="1"/>
              <a:t>12</a:t>
            </a:fld>
            <a:endParaRPr lang="en-US" altLang="en-US" dirty="0">
              <a:latin typeface="Calibri" panose="020F0502020204030204" pitchFamily="34" charset="0"/>
            </a:endParaRPr>
          </a:p>
        </p:txBody>
      </p:sp>
    </p:spTree>
    <p:extLst>
      <p:ext uri="{BB962C8B-B14F-4D97-AF65-F5344CB8AC3E}">
        <p14:creationId xmlns:p14="http://schemas.microsoft.com/office/powerpoint/2010/main" val="802470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2F6A04-CE53-4C6D-9064-07B81F7F31DA}" type="slidenum">
              <a:rPr lang="en-US" altLang="en-US">
                <a:latin typeface="Calibri" panose="020F0502020204030204" pitchFamily="34" charset="0"/>
              </a:rPr>
              <a:pPr eaLnBrk="1" hangingPunct="1"/>
              <a:t>13</a:t>
            </a:fld>
            <a:endParaRPr lang="en-US" altLang="en-US" dirty="0">
              <a:latin typeface="Calibri" panose="020F0502020204030204" pitchFamily="34" charset="0"/>
            </a:endParaRPr>
          </a:p>
        </p:txBody>
      </p:sp>
    </p:spTree>
    <p:extLst>
      <p:ext uri="{BB962C8B-B14F-4D97-AF65-F5344CB8AC3E}">
        <p14:creationId xmlns:p14="http://schemas.microsoft.com/office/powerpoint/2010/main" val="390833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2F6A04-CE53-4C6D-9064-07B81F7F31DA}" type="slidenum">
              <a:rPr lang="en-US" altLang="en-US">
                <a:latin typeface="Calibri" panose="020F0502020204030204" pitchFamily="34" charset="0"/>
              </a:rPr>
              <a:pPr eaLnBrk="1" hangingPunct="1"/>
              <a:t>14</a:t>
            </a:fld>
            <a:endParaRPr lang="en-US" altLang="en-US" dirty="0">
              <a:latin typeface="Calibri" panose="020F0502020204030204" pitchFamily="34" charset="0"/>
            </a:endParaRPr>
          </a:p>
        </p:txBody>
      </p:sp>
    </p:spTree>
    <p:extLst>
      <p:ext uri="{BB962C8B-B14F-4D97-AF65-F5344CB8AC3E}">
        <p14:creationId xmlns:p14="http://schemas.microsoft.com/office/powerpoint/2010/main" val="611127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2F6A04-CE53-4C6D-9064-07B81F7F31DA}" type="slidenum">
              <a:rPr lang="en-US" altLang="en-US">
                <a:latin typeface="Calibri" panose="020F0502020204030204" pitchFamily="34" charset="0"/>
              </a:rPr>
              <a:pPr eaLnBrk="1" hangingPunct="1"/>
              <a:t>15</a:t>
            </a:fld>
            <a:endParaRPr lang="en-US" altLang="en-US" dirty="0">
              <a:latin typeface="Calibri" panose="020F0502020204030204" pitchFamily="34" charset="0"/>
            </a:endParaRPr>
          </a:p>
        </p:txBody>
      </p:sp>
    </p:spTree>
    <p:extLst>
      <p:ext uri="{BB962C8B-B14F-4D97-AF65-F5344CB8AC3E}">
        <p14:creationId xmlns:p14="http://schemas.microsoft.com/office/powerpoint/2010/main" val="4232057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ABE30AA-86BE-4A63-BEBA-FAAC0D8B71D0}" type="slidenum">
              <a:rPr lang="en-US" altLang="en-US">
                <a:latin typeface="Calibri" panose="020F0502020204030204" pitchFamily="34" charset="0"/>
              </a:rPr>
              <a:pPr eaLnBrk="1" hangingPunct="1"/>
              <a:t>16</a:t>
            </a:fld>
            <a:endParaRPr lang="en-US" altLang="en-US" dirty="0">
              <a:latin typeface="Calibri" panose="020F0502020204030204" pitchFamily="34" charset="0"/>
            </a:endParaRPr>
          </a:p>
        </p:txBody>
      </p:sp>
    </p:spTree>
    <p:extLst>
      <p:ext uri="{BB962C8B-B14F-4D97-AF65-F5344CB8AC3E}">
        <p14:creationId xmlns:p14="http://schemas.microsoft.com/office/powerpoint/2010/main" val="1256864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C77F474-5CDB-49C4-829B-91B600A9B0FD}" type="slidenum">
              <a:rPr lang="en-US" altLang="en-US">
                <a:latin typeface="Calibri" panose="020F0502020204030204" pitchFamily="34" charset="0"/>
              </a:rPr>
              <a:pPr eaLnBrk="1" hangingPunct="1"/>
              <a:t>17</a:t>
            </a:fld>
            <a:endParaRPr lang="en-US" altLang="en-US" dirty="0">
              <a:latin typeface="Calibri" panose="020F0502020204030204" pitchFamily="34" charset="0"/>
            </a:endParaRPr>
          </a:p>
        </p:txBody>
      </p:sp>
    </p:spTree>
    <p:extLst>
      <p:ext uri="{BB962C8B-B14F-4D97-AF65-F5344CB8AC3E}">
        <p14:creationId xmlns:p14="http://schemas.microsoft.com/office/powerpoint/2010/main" val="2965662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9F971A-E4F7-42DC-916D-A587CBBA5D70}" type="slidenum">
              <a:rPr lang="en-US" altLang="en-US">
                <a:latin typeface="Calibri" panose="020F0502020204030204" pitchFamily="34" charset="0"/>
              </a:rPr>
              <a:pPr eaLnBrk="1" hangingPunct="1"/>
              <a:t>18</a:t>
            </a:fld>
            <a:endParaRPr lang="en-US" altLang="en-US" dirty="0">
              <a:latin typeface="Calibri" panose="020F0502020204030204" pitchFamily="34" charset="0"/>
            </a:endParaRPr>
          </a:p>
        </p:txBody>
      </p:sp>
    </p:spTree>
    <p:extLst>
      <p:ext uri="{BB962C8B-B14F-4D97-AF65-F5344CB8AC3E}">
        <p14:creationId xmlns:p14="http://schemas.microsoft.com/office/powerpoint/2010/main" val="21914654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9F971A-E4F7-42DC-916D-A587CBBA5D70}" type="slidenum">
              <a:rPr lang="en-US" altLang="en-US">
                <a:latin typeface="Calibri" panose="020F0502020204030204" pitchFamily="34" charset="0"/>
              </a:rPr>
              <a:pPr eaLnBrk="1" hangingPunct="1"/>
              <a:t>19</a:t>
            </a:fld>
            <a:endParaRPr lang="en-US" altLang="en-US" dirty="0">
              <a:latin typeface="Calibri" panose="020F0502020204030204" pitchFamily="34" charset="0"/>
            </a:endParaRPr>
          </a:p>
        </p:txBody>
      </p:sp>
    </p:spTree>
    <p:extLst>
      <p:ext uri="{BB962C8B-B14F-4D97-AF65-F5344CB8AC3E}">
        <p14:creationId xmlns:p14="http://schemas.microsoft.com/office/powerpoint/2010/main" val="8375158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FDCAEBD-3642-4380-AB94-3930CAB0D8ED}" type="slidenum">
              <a:rPr lang="en-US" altLang="en-US">
                <a:latin typeface="Calibri" panose="020F0502020204030204" pitchFamily="34" charset="0"/>
              </a:rPr>
              <a:pPr eaLnBrk="1" hangingPunct="1"/>
              <a:t>20</a:t>
            </a:fld>
            <a:endParaRPr lang="en-US" altLang="en-US" dirty="0">
              <a:latin typeface="Calibri" panose="020F0502020204030204" pitchFamily="34" charset="0"/>
            </a:endParaRPr>
          </a:p>
        </p:txBody>
      </p:sp>
    </p:spTree>
    <p:extLst>
      <p:ext uri="{BB962C8B-B14F-4D97-AF65-F5344CB8AC3E}">
        <p14:creationId xmlns:p14="http://schemas.microsoft.com/office/powerpoint/2010/main" val="1184174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FCE80E-85B5-40D4-836F-A6CC11FCC2EF}" type="slidenum">
              <a:rPr lang="en-US" altLang="en-US">
                <a:latin typeface="Calibri" panose="020F0502020204030204" pitchFamily="34" charset="0"/>
              </a:rPr>
              <a:pPr eaLnBrk="1" hangingPunct="1"/>
              <a:t>21</a:t>
            </a:fld>
            <a:endParaRPr lang="en-US" altLang="en-US" dirty="0">
              <a:latin typeface="Calibri" panose="020F0502020204030204" pitchFamily="34" charset="0"/>
            </a:endParaRPr>
          </a:p>
        </p:txBody>
      </p:sp>
    </p:spTree>
    <p:extLst>
      <p:ext uri="{BB962C8B-B14F-4D97-AF65-F5344CB8AC3E}">
        <p14:creationId xmlns:p14="http://schemas.microsoft.com/office/powerpoint/2010/main" val="149112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F58231F-033A-476C-8AA2-E3B88A0539B5}" type="slidenum">
              <a:rPr lang="en-US" altLang="en-US">
                <a:latin typeface="Calibri" panose="020F0502020204030204" pitchFamily="34" charset="0"/>
              </a:rPr>
              <a:pPr eaLnBrk="1" hangingPunct="1"/>
              <a:t>4</a:t>
            </a:fld>
            <a:endParaRPr lang="en-US" altLang="en-US" dirty="0">
              <a:latin typeface="Calibri" panose="020F0502020204030204" pitchFamily="34" charset="0"/>
            </a:endParaRPr>
          </a:p>
        </p:txBody>
      </p:sp>
    </p:spTree>
    <p:extLst>
      <p:ext uri="{BB962C8B-B14F-4D97-AF65-F5344CB8AC3E}">
        <p14:creationId xmlns:p14="http://schemas.microsoft.com/office/powerpoint/2010/main" val="21495384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754DCE9-8899-4591-8702-1D7F3E89B646}" type="slidenum">
              <a:rPr lang="en-US" altLang="en-US">
                <a:latin typeface="Calibri" panose="020F0502020204030204" pitchFamily="34" charset="0"/>
              </a:rPr>
              <a:pPr eaLnBrk="1" hangingPunct="1"/>
              <a:t>22</a:t>
            </a:fld>
            <a:endParaRPr lang="en-US" altLang="en-US" dirty="0">
              <a:latin typeface="Calibri" panose="020F0502020204030204" pitchFamily="34" charset="0"/>
            </a:endParaRPr>
          </a:p>
        </p:txBody>
      </p:sp>
    </p:spTree>
    <p:extLst>
      <p:ext uri="{BB962C8B-B14F-4D97-AF65-F5344CB8AC3E}">
        <p14:creationId xmlns:p14="http://schemas.microsoft.com/office/powerpoint/2010/main" val="3280370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45F8274-A6EB-48CC-97AF-9019FCABF718}" type="slidenum">
              <a:rPr lang="en-US" altLang="en-US">
                <a:latin typeface="Calibri" panose="020F0502020204030204" pitchFamily="34" charset="0"/>
              </a:rPr>
              <a:pPr eaLnBrk="1" hangingPunct="1"/>
              <a:t>23</a:t>
            </a:fld>
            <a:endParaRPr lang="en-US" altLang="en-US" dirty="0">
              <a:latin typeface="Calibri" panose="020F0502020204030204" pitchFamily="34" charset="0"/>
            </a:endParaRPr>
          </a:p>
        </p:txBody>
      </p:sp>
    </p:spTree>
    <p:extLst>
      <p:ext uri="{BB962C8B-B14F-4D97-AF65-F5344CB8AC3E}">
        <p14:creationId xmlns:p14="http://schemas.microsoft.com/office/powerpoint/2010/main" val="4150992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943C28-C081-4E0D-A247-672912B18B0F}" type="slidenum">
              <a:rPr lang="en-US" altLang="en-US">
                <a:latin typeface="Calibri" panose="020F0502020204030204" pitchFamily="34" charset="0"/>
              </a:rPr>
              <a:pPr eaLnBrk="1" hangingPunct="1"/>
              <a:t>26</a:t>
            </a:fld>
            <a:endParaRPr lang="en-US" altLang="en-US" dirty="0">
              <a:latin typeface="Calibri" panose="020F0502020204030204" pitchFamily="34" charset="0"/>
            </a:endParaRPr>
          </a:p>
        </p:txBody>
      </p:sp>
    </p:spTree>
    <p:extLst>
      <p:ext uri="{BB962C8B-B14F-4D97-AF65-F5344CB8AC3E}">
        <p14:creationId xmlns:p14="http://schemas.microsoft.com/office/powerpoint/2010/main" val="26292006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9F971A-E4F7-42DC-916D-A587CBBA5D70}" type="slidenum">
              <a:rPr lang="en-US" altLang="en-US">
                <a:latin typeface="Calibri" panose="020F0502020204030204" pitchFamily="34" charset="0"/>
              </a:rPr>
              <a:pPr eaLnBrk="1" hangingPunct="1"/>
              <a:t>27</a:t>
            </a:fld>
            <a:endParaRPr lang="en-US" altLang="en-US" dirty="0">
              <a:latin typeface="Calibri" panose="020F0502020204030204" pitchFamily="34" charset="0"/>
            </a:endParaRPr>
          </a:p>
        </p:txBody>
      </p:sp>
    </p:spTree>
    <p:extLst>
      <p:ext uri="{BB962C8B-B14F-4D97-AF65-F5344CB8AC3E}">
        <p14:creationId xmlns:p14="http://schemas.microsoft.com/office/powerpoint/2010/main" val="3544120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9F971A-E4F7-42DC-916D-A587CBBA5D70}" type="slidenum">
              <a:rPr lang="en-US" altLang="en-US">
                <a:latin typeface="Calibri" panose="020F0502020204030204" pitchFamily="34" charset="0"/>
              </a:rPr>
              <a:pPr eaLnBrk="1" hangingPunct="1"/>
              <a:t>28</a:t>
            </a:fld>
            <a:endParaRPr lang="en-US" altLang="en-US" dirty="0">
              <a:latin typeface="Calibri" panose="020F0502020204030204" pitchFamily="34" charset="0"/>
            </a:endParaRPr>
          </a:p>
        </p:txBody>
      </p:sp>
    </p:spTree>
    <p:extLst>
      <p:ext uri="{BB962C8B-B14F-4D97-AF65-F5344CB8AC3E}">
        <p14:creationId xmlns:p14="http://schemas.microsoft.com/office/powerpoint/2010/main" val="30395227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BFB41E1-E794-4B70-989A-86E579BD9038}" type="slidenum">
              <a:rPr lang="en-US" altLang="en-US">
                <a:latin typeface="Calibri" panose="020F0502020204030204" pitchFamily="34" charset="0"/>
              </a:rPr>
              <a:pPr eaLnBrk="1" hangingPunct="1"/>
              <a:t>32</a:t>
            </a:fld>
            <a:endParaRPr lang="en-US" altLang="en-US" dirty="0">
              <a:latin typeface="Calibri" panose="020F0502020204030204" pitchFamily="34" charset="0"/>
            </a:endParaRPr>
          </a:p>
        </p:txBody>
      </p:sp>
    </p:spTree>
    <p:extLst>
      <p:ext uri="{BB962C8B-B14F-4D97-AF65-F5344CB8AC3E}">
        <p14:creationId xmlns:p14="http://schemas.microsoft.com/office/powerpoint/2010/main" val="25135413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C556C33-8C55-4D95-9C31-1ABA8691EA7F}" type="slidenum">
              <a:rPr lang="en-US" altLang="en-US">
                <a:latin typeface="Calibri" panose="020F0502020204030204" pitchFamily="34" charset="0"/>
              </a:rPr>
              <a:pPr eaLnBrk="1" hangingPunct="1"/>
              <a:t>33</a:t>
            </a:fld>
            <a:endParaRPr lang="en-US" altLang="en-US" dirty="0">
              <a:latin typeface="Calibri" panose="020F0502020204030204" pitchFamily="34" charset="0"/>
            </a:endParaRPr>
          </a:p>
        </p:txBody>
      </p:sp>
    </p:spTree>
    <p:extLst>
      <p:ext uri="{BB962C8B-B14F-4D97-AF65-F5344CB8AC3E}">
        <p14:creationId xmlns:p14="http://schemas.microsoft.com/office/powerpoint/2010/main" val="2656831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BD20B34-DC74-43A7-B98F-DF9074AB5B24}" type="slidenum">
              <a:rPr lang="en-US" altLang="en-US">
                <a:latin typeface="Calibri" panose="020F0502020204030204" pitchFamily="34" charset="0"/>
              </a:rPr>
              <a:pPr eaLnBrk="1" hangingPunct="1"/>
              <a:t>34</a:t>
            </a:fld>
            <a:endParaRPr lang="en-US" altLang="en-US" dirty="0">
              <a:latin typeface="Calibri" panose="020F0502020204030204" pitchFamily="34" charset="0"/>
            </a:endParaRPr>
          </a:p>
        </p:txBody>
      </p:sp>
    </p:spTree>
    <p:extLst>
      <p:ext uri="{BB962C8B-B14F-4D97-AF65-F5344CB8AC3E}">
        <p14:creationId xmlns:p14="http://schemas.microsoft.com/office/powerpoint/2010/main" val="38284401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93E8F-7375-4744-8D18-87C1C8BBCBC1}" type="slidenum">
              <a:rPr lang="en-US" smtClean="0"/>
              <a:t>40</a:t>
            </a:fld>
            <a:endParaRPr lang="en-US" dirty="0"/>
          </a:p>
        </p:txBody>
      </p:sp>
    </p:spTree>
    <p:extLst>
      <p:ext uri="{BB962C8B-B14F-4D97-AF65-F5344CB8AC3E}">
        <p14:creationId xmlns:p14="http://schemas.microsoft.com/office/powerpoint/2010/main" val="6477209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the veteran is eligible for IU based on disabilities (both upper extremities equaling 40% or more) needs medical opinion</a:t>
            </a:r>
          </a:p>
        </p:txBody>
      </p:sp>
      <p:sp>
        <p:nvSpPr>
          <p:cNvPr id="4" name="Slide Number Placeholder 3"/>
          <p:cNvSpPr>
            <a:spLocks noGrp="1"/>
          </p:cNvSpPr>
          <p:nvPr>
            <p:ph type="sldNum" sz="quarter" idx="5"/>
          </p:nvPr>
        </p:nvSpPr>
        <p:spPr/>
        <p:txBody>
          <a:bodyPr/>
          <a:lstStyle/>
          <a:p>
            <a:fld id="{85993E8F-7375-4744-8D18-87C1C8BBCBC1}" type="slidenum">
              <a:rPr lang="en-US" smtClean="0"/>
              <a:t>41</a:t>
            </a:fld>
            <a:endParaRPr lang="en-US" dirty="0"/>
          </a:p>
        </p:txBody>
      </p:sp>
    </p:spTree>
    <p:extLst>
      <p:ext uri="{BB962C8B-B14F-4D97-AF65-F5344CB8AC3E}">
        <p14:creationId xmlns:p14="http://schemas.microsoft.com/office/powerpoint/2010/main" val="3546391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33C6CDE-4E47-4EEC-8B05-D64DFD5BFF88}" type="slidenum">
              <a:rPr lang="en-US" altLang="en-US">
                <a:latin typeface="Calibri" panose="020F0502020204030204" pitchFamily="34" charset="0"/>
              </a:rPr>
              <a:pPr eaLnBrk="1" hangingPunct="1"/>
              <a:t>5</a:t>
            </a:fld>
            <a:endParaRPr lang="en-US" altLang="en-US" dirty="0">
              <a:latin typeface="Calibri" panose="020F0502020204030204" pitchFamily="34" charset="0"/>
            </a:endParaRPr>
          </a:p>
        </p:txBody>
      </p:sp>
    </p:spTree>
    <p:extLst>
      <p:ext uri="{BB962C8B-B14F-4D97-AF65-F5344CB8AC3E}">
        <p14:creationId xmlns:p14="http://schemas.microsoft.com/office/powerpoint/2010/main" val="22664530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 does not meet the requirements for IU. Best course is to file an increase for MH and IU at the same time. Night shift may be a protected workspace if position normally doesn’t work at night</a:t>
            </a:r>
          </a:p>
        </p:txBody>
      </p:sp>
      <p:sp>
        <p:nvSpPr>
          <p:cNvPr id="4" name="Slide Number Placeholder 3"/>
          <p:cNvSpPr>
            <a:spLocks noGrp="1"/>
          </p:cNvSpPr>
          <p:nvPr>
            <p:ph type="sldNum" sz="quarter" idx="5"/>
          </p:nvPr>
        </p:nvSpPr>
        <p:spPr/>
        <p:txBody>
          <a:bodyPr/>
          <a:lstStyle/>
          <a:p>
            <a:fld id="{85993E8F-7375-4744-8D18-87C1C8BBCBC1}" type="slidenum">
              <a:rPr lang="en-US" smtClean="0"/>
              <a:t>42</a:t>
            </a:fld>
            <a:endParaRPr lang="en-US" dirty="0"/>
          </a:p>
        </p:txBody>
      </p:sp>
    </p:spTree>
    <p:extLst>
      <p:ext uri="{BB962C8B-B14F-4D97-AF65-F5344CB8AC3E}">
        <p14:creationId xmlns:p14="http://schemas.microsoft.com/office/powerpoint/2010/main" val="24891524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 is eligible for IU based on Disabilities of one lower extremity equaling 40% or more (30% for Total knee replacement and 10% for L Foot. </a:t>
            </a:r>
          </a:p>
          <a:p>
            <a:endParaRPr lang="en-US" dirty="0"/>
          </a:p>
        </p:txBody>
      </p:sp>
      <p:sp>
        <p:nvSpPr>
          <p:cNvPr id="4" name="Slide Number Placeholder 3"/>
          <p:cNvSpPr>
            <a:spLocks noGrp="1"/>
          </p:cNvSpPr>
          <p:nvPr>
            <p:ph type="sldNum" sz="quarter" idx="5"/>
          </p:nvPr>
        </p:nvSpPr>
        <p:spPr/>
        <p:txBody>
          <a:bodyPr/>
          <a:lstStyle/>
          <a:p>
            <a:fld id="{85993E8F-7375-4744-8D18-87C1C8BBCBC1}" type="slidenum">
              <a:rPr lang="en-US" smtClean="0"/>
              <a:t>43</a:t>
            </a:fld>
            <a:endParaRPr lang="en-US" dirty="0"/>
          </a:p>
        </p:txBody>
      </p:sp>
    </p:spTree>
    <p:extLst>
      <p:ext uri="{BB962C8B-B14F-4D97-AF65-F5344CB8AC3E}">
        <p14:creationId xmlns:p14="http://schemas.microsoft.com/office/powerpoint/2010/main" val="6356490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 is eligible for IU based on Disabilities from a common etiology/accident</a:t>
            </a:r>
          </a:p>
          <a:p>
            <a:endParaRPr lang="en-US" dirty="0"/>
          </a:p>
        </p:txBody>
      </p:sp>
      <p:sp>
        <p:nvSpPr>
          <p:cNvPr id="4" name="Slide Number Placeholder 3"/>
          <p:cNvSpPr>
            <a:spLocks noGrp="1"/>
          </p:cNvSpPr>
          <p:nvPr>
            <p:ph type="sldNum" sz="quarter" idx="5"/>
          </p:nvPr>
        </p:nvSpPr>
        <p:spPr/>
        <p:txBody>
          <a:bodyPr/>
          <a:lstStyle/>
          <a:p>
            <a:fld id="{85993E8F-7375-4744-8D18-87C1C8BBCBC1}" type="slidenum">
              <a:rPr lang="en-US" smtClean="0"/>
              <a:t>44</a:t>
            </a:fld>
            <a:endParaRPr lang="en-US" dirty="0"/>
          </a:p>
        </p:txBody>
      </p:sp>
    </p:spTree>
    <p:extLst>
      <p:ext uri="{BB962C8B-B14F-4D97-AF65-F5344CB8AC3E}">
        <p14:creationId xmlns:p14="http://schemas.microsoft.com/office/powerpoint/2010/main" val="14826324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 is eligible for IU based on disabilities from a single body system</a:t>
            </a:r>
          </a:p>
          <a:p>
            <a:endParaRPr lang="en-US" dirty="0"/>
          </a:p>
          <a:p>
            <a:endParaRPr lang="en-US" dirty="0"/>
          </a:p>
        </p:txBody>
      </p:sp>
      <p:sp>
        <p:nvSpPr>
          <p:cNvPr id="4" name="Slide Number Placeholder 3"/>
          <p:cNvSpPr>
            <a:spLocks noGrp="1"/>
          </p:cNvSpPr>
          <p:nvPr>
            <p:ph type="sldNum" sz="quarter" idx="5"/>
          </p:nvPr>
        </p:nvSpPr>
        <p:spPr/>
        <p:txBody>
          <a:bodyPr/>
          <a:lstStyle/>
          <a:p>
            <a:fld id="{85993E8F-7375-4744-8D18-87C1C8BBCBC1}" type="slidenum">
              <a:rPr lang="en-US" smtClean="0"/>
              <a:t>45</a:t>
            </a:fld>
            <a:endParaRPr lang="en-US" dirty="0"/>
          </a:p>
        </p:txBody>
      </p:sp>
    </p:spTree>
    <p:extLst>
      <p:ext uri="{BB962C8B-B14F-4D97-AF65-F5344CB8AC3E}">
        <p14:creationId xmlns:p14="http://schemas.microsoft.com/office/powerpoint/2010/main" val="22503980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 financials for 3 years, medical expenses, ensure all write offs </a:t>
            </a:r>
          </a:p>
          <a:p>
            <a:endParaRPr lang="en-US" dirty="0"/>
          </a:p>
        </p:txBody>
      </p:sp>
      <p:sp>
        <p:nvSpPr>
          <p:cNvPr id="4" name="Slide Number Placeholder 3"/>
          <p:cNvSpPr>
            <a:spLocks noGrp="1"/>
          </p:cNvSpPr>
          <p:nvPr>
            <p:ph type="sldNum" sz="quarter" idx="5"/>
          </p:nvPr>
        </p:nvSpPr>
        <p:spPr/>
        <p:txBody>
          <a:bodyPr/>
          <a:lstStyle/>
          <a:p>
            <a:fld id="{85993E8F-7375-4744-8D18-87C1C8BBCBC1}" type="slidenum">
              <a:rPr lang="en-US" smtClean="0"/>
              <a:t>46</a:t>
            </a:fld>
            <a:endParaRPr lang="en-US" dirty="0"/>
          </a:p>
        </p:txBody>
      </p:sp>
    </p:spTree>
    <p:extLst>
      <p:ext uri="{BB962C8B-B14F-4D97-AF65-F5344CB8AC3E}">
        <p14:creationId xmlns:p14="http://schemas.microsoft.com/office/powerpoint/2010/main" val="23104982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Randy can receive both TDIU and work for his brother if they submit evidence to VA that the street sweeper work is a protected environment. The veteran stated he is unable to work with people, he now works by himself in a street sweeper. Would he have gotten the job if it wasn’t his brother’s company?</a:t>
            </a:r>
          </a:p>
        </p:txBody>
      </p:sp>
      <p:sp>
        <p:nvSpPr>
          <p:cNvPr id="4" name="Slide Number Placeholder 3"/>
          <p:cNvSpPr>
            <a:spLocks noGrp="1"/>
          </p:cNvSpPr>
          <p:nvPr>
            <p:ph type="sldNum" sz="quarter" idx="5"/>
          </p:nvPr>
        </p:nvSpPr>
        <p:spPr/>
        <p:txBody>
          <a:bodyPr/>
          <a:lstStyle/>
          <a:p>
            <a:fld id="{85993E8F-7375-4744-8D18-87C1C8BBCBC1}" type="slidenum">
              <a:rPr lang="en-US" smtClean="0"/>
              <a:t>47</a:t>
            </a:fld>
            <a:endParaRPr lang="en-US" dirty="0"/>
          </a:p>
        </p:txBody>
      </p:sp>
    </p:spTree>
    <p:extLst>
      <p:ext uri="{BB962C8B-B14F-4D97-AF65-F5344CB8AC3E}">
        <p14:creationId xmlns:p14="http://schemas.microsoft.com/office/powerpoint/2010/main" val="4221934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750E2B-D54E-4E6F-B91A-304014C946EA}" type="slidenum">
              <a:rPr lang="en-US" altLang="en-US">
                <a:latin typeface="Calibri" panose="020F0502020204030204" pitchFamily="34" charset="0"/>
              </a:rPr>
              <a:pPr eaLnBrk="1" hangingPunct="1"/>
              <a:t>6</a:t>
            </a:fld>
            <a:endParaRPr lang="en-US" altLang="en-US" dirty="0">
              <a:latin typeface="Calibri" panose="020F0502020204030204" pitchFamily="34" charset="0"/>
            </a:endParaRPr>
          </a:p>
        </p:txBody>
      </p:sp>
    </p:spTree>
    <p:extLst>
      <p:ext uri="{BB962C8B-B14F-4D97-AF65-F5344CB8AC3E}">
        <p14:creationId xmlns:p14="http://schemas.microsoft.com/office/powerpoint/2010/main" val="3977111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750E2B-D54E-4E6F-B91A-304014C946EA}" type="slidenum">
              <a:rPr lang="en-US" altLang="en-US">
                <a:latin typeface="Calibri" panose="020F0502020204030204" pitchFamily="34" charset="0"/>
              </a:rPr>
              <a:pPr eaLnBrk="1" hangingPunct="1"/>
              <a:t>7</a:t>
            </a:fld>
            <a:endParaRPr lang="en-US" altLang="en-US" dirty="0">
              <a:latin typeface="Calibri" panose="020F0502020204030204" pitchFamily="34" charset="0"/>
            </a:endParaRPr>
          </a:p>
        </p:txBody>
      </p:sp>
    </p:spTree>
    <p:extLst>
      <p:ext uri="{BB962C8B-B14F-4D97-AF65-F5344CB8AC3E}">
        <p14:creationId xmlns:p14="http://schemas.microsoft.com/office/powerpoint/2010/main" val="1437701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F384B56-87A9-4C5C-BF9A-01916CC428DC}" type="slidenum">
              <a:rPr lang="en-US" altLang="en-US">
                <a:latin typeface="Calibri" panose="020F0502020204030204" pitchFamily="34" charset="0"/>
              </a:rPr>
              <a:pPr eaLnBrk="1" hangingPunct="1"/>
              <a:t>8</a:t>
            </a:fld>
            <a:endParaRPr lang="en-US" altLang="en-US" dirty="0">
              <a:latin typeface="Calibri" panose="020F0502020204030204" pitchFamily="34" charset="0"/>
            </a:endParaRPr>
          </a:p>
        </p:txBody>
      </p:sp>
    </p:spTree>
    <p:extLst>
      <p:ext uri="{BB962C8B-B14F-4D97-AF65-F5344CB8AC3E}">
        <p14:creationId xmlns:p14="http://schemas.microsoft.com/office/powerpoint/2010/main" val="820410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BFD2C3B-229B-46C5-A60E-A2228F81FC06}" type="slidenum">
              <a:rPr lang="en-US" altLang="en-US">
                <a:latin typeface="Calibri" panose="020F0502020204030204" pitchFamily="34" charset="0"/>
              </a:rPr>
              <a:pPr eaLnBrk="1" hangingPunct="1"/>
              <a:t>9</a:t>
            </a:fld>
            <a:endParaRPr lang="en-US" altLang="en-US" dirty="0">
              <a:latin typeface="Calibri" panose="020F0502020204030204" pitchFamily="34" charset="0"/>
            </a:endParaRPr>
          </a:p>
        </p:txBody>
      </p:sp>
    </p:spTree>
    <p:extLst>
      <p:ext uri="{BB962C8B-B14F-4D97-AF65-F5344CB8AC3E}">
        <p14:creationId xmlns:p14="http://schemas.microsoft.com/office/powerpoint/2010/main" val="3097280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2F6A04-CE53-4C6D-9064-07B81F7F31DA}" type="slidenum">
              <a:rPr lang="en-US" altLang="en-US">
                <a:latin typeface="Calibri" panose="020F0502020204030204" pitchFamily="34" charset="0"/>
              </a:rPr>
              <a:pPr eaLnBrk="1" hangingPunct="1"/>
              <a:t>10</a:t>
            </a:fld>
            <a:endParaRPr lang="en-US" altLang="en-US" dirty="0">
              <a:latin typeface="Calibri" panose="020F0502020204030204" pitchFamily="34" charset="0"/>
            </a:endParaRPr>
          </a:p>
        </p:txBody>
      </p:sp>
    </p:spTree>
    <p:extLst>
      <p:ext uri="{BB962C8B-B14F-4D97-AF65-F5344CB8AC3E}">
        <p14:creationId xmlns:p14="http://schemas.microsoft.com/office/powerpoint/2010/main" val="1520357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FCD2DB3-56A7-4CAF-BB0E-69A88A773F9E}" type="slidenum">
              <a:rPr lang="en-US" altLang="en-US">
                <a:latin typeface="Calibri" panose="020F0502020204030204" pitchFamily="34" charset="0"/>
              </a:rPr>
              <a:pPr eaLnBrk="1" hangingPunct="1"/>
              <a:t>11</a:t>
            </a:fld>
            <a:endParaRPr lang="en-US" altLang="en-US" dirty="0">
              <a:latin typeface="Calibri" panose="020F0502020204030204" pitchFamily="34" charset="0"/>
            </a:endParaRPr>
          </a:p>
        </p:txBody>
      </p:sp>
    </p:spTree>
    <p:extLst>
      <p:ext uri="{BB962C8B-B14F-4D97-AF65-F5344CB8AC3E}">
        <p14:creationId xmlns:p14="http://schemas.microsoft.com/office/powerpoint/2010/main" val="2704916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087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93D2595A-66AF-4FC8-B4B9-7BCE784C3658}" type="slidenum">
              <a:rPr lang="en-US" altLang="en-US" smtClean="0"/>
              <a:pPr/>
              <a:t>‹#›</a:t>
            </a:fld>
            <a:endParaRPr lang="en-US" altLang="en-US" dirty="0"/>
          </a:p>
        </p:txBody>
      </p:sp>
    </p:spTree>
    <p:extLst>
      <p:ext uri="{BB962C8B-B14F-4D97-AF65-F5344CB8AC3E}">
        <p14:creationId xmlns:p14="http://schemas.microsoft.com/office/powerpoint/2010/main" val="3878316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fld id="{FF9F61E9-213B-4670-A4B2-79E6E6C9DE89}" type="slidenum">
              <a:rPr lang="en-US" altLang="en-US" smtClean="0"/>
              <a:pPr/>
              <a:t>‹#›</a:t>
            </a:fld>
            <a:endParaRPr lang="en-US" altLang="en-US" dirty="0"/>
          </a:p>
        </p:txBody>
      </p:sp>
    </p:spTree>
    <p:extLst>
      <p:ext uri="{BB962C8B-B14F-4D97-AF65-F5344CB8AC3E}">
        <p14:creationId xmlns:p14="http://schemas.microsoft.com/office/powerpoint/2010/main" val="1691568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80250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800">
                <a:solidFill>
                  <a:schemeClr val="tx1"/>
                </a:solidFill>
              </a:defRPr>
            </a:lvl1p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574661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485509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5770320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448530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953682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224668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997882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fld id="{FF9F61E9-213B-4670-A4B2-79E6E6C9DE89}" type="slidenum">
              <a:rPr lang="en-US" altLang="en-US" smtClean="0"/>
              <a:pPr/>
              <a:t>‹#›</a:t>
            </a:fld>
            <a:endParaRPr lang="en-US" altLang="en-US" dirty="0"/>
          </a:p>
        </p:txBody>
      </p:sp>
    </p:spTree>
    <p:extLst>
      <p:ext uri="{BB962C8B-B14F-4D97-AF65-F5344CB8AC3E}">
        <p14:creationId xmlns:p14="http://schemas.microsoft.com/office/powerpoint/2010/main" val="14081005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040982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66666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716766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060182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3356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9917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5458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1052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0419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46053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624897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3.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07013331"/>
      </p:ext>
    </p:extLst>
  </p:cSld>
  <p:clrMap bg1="lt1" tx1="dk1" bg2="lt2" tx2="dk2" accent1="accent1" accent2="accent2" accent3="accent3" accent4="accent4" accent5="accent5" accent6="accent6" hlink="hlink" folHlink="folHlink"/>
  <p:sldLayoutIdLst>
    <p:sldLayoutId id="2147483733" r:id="rId1"/>
    <p:sldLayoutId id="2147483735" r:id="rId2"/>
    <p:sldLayoutId id="2147483744" r:id="rId3"/>
    <p:sldLayoutId id="2147483745"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b="1">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74359445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1612628-F3C9-480F-B236-0AB92D70B536}"/>
              </a:ext>
            </a:extLst>
          </p:cNvPr>
          <p:cNvSpPr/>
          <p:nvPr userDrawn="1"/>
        </p:nvSpPr>
        <p:spPr>
          <a:xfrm>
            <a:off x="0" y="1323825"/>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1362B747-DA36-4F1E-8346-B14B92D1DE3F}"/>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5FC9C0-34CE-4B79-A431-926F49CCEA1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10" name="Slide Number Placeholder 5">
            <a:extLst>
              <a:ext uri="{FF2B5EF4-FFF2-40B4-BE49-F238E27FC236}">
                <a16:creationId xmlns:a16="http://schemas.microsoft.com/office/drawing/2014/main" id="{4FC956AF-046A-CFE0-561A-CF859FF7B67F}"/>
              </a:ext>
            </a:extLst>
          </p:cNvPr>
          <p:cNvSpPr txBox="1">
            <a:spLocks/>
          </p:cNvSpPr>
          <p:nvPr userDrawn="1"/>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93D2595A-66AF-4FC8-B4B9-7BCE784C3658}" type="slidenum">
              <a:rPr lang="en-US" altLang="en-US" smtClean="0"/>
              <a:pPr algn="r"/>
              <a:t>‹#›</a:t>
            </a:fld>
            <a:endParaRPr lang="en-US" altLang="en-US" dirty="0"/>
          </a:p>
        </p:txBody>
      </p:sp>
    </p:spTree>
    <p:extLst>
      <p:ext uri="{BB962C8B-B14F-4D97-AF65-F5344CB8AC3E}">
        <p14:creationId xmlns:p14="http://schemas.microsoft.com/office/powerpoint/2010/main" val="2829033481"/>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garrison@vfw.org"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ecfr.gov/current/title-38/chapter-I/part-4/subpart-A/section-4.1"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38/chapter-I/part-4/subpart-A/section-4.16#p-4.16(b)"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3" TargetMode="External"/><Relationship Id="rId4"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2"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2b"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2c"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3"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hyperlink" Target="https://www.knowva.ebenefits.va.gov/system/templates/selfservice/va_ssnew/help/customer/locale/en-US/portal/554400000001018/content/554400000177474/M21-1-Part-VIII-Subpart-iv-Chapter-3-Section-A-General-Information-on-IU-Claims?query=individual%20unemployability#3c"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21"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efiling.uscourts.cavc.gov/cmecf/servlet/TransportRoom?servlet=ShowDoc&amp;dls_id=01204376046&amp;caseId=87284&amp;dktType=dktPublic"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www.ecfr.gov/current/title-38/chapter-I/part-4/subpart-A/section-4.16" TargetMode="External"/><Relationship Id="rId2" Type="http://schemas.openxmlformats.org/officeDocument/2006/relationships/hyperlink" Target="https://www.ecfr.gov/current/title-38/chapter-I/part-3/subpart-A/subject-group-ECFR39056aee4e9ff13/section-3.341" TargetMode="External"/><Relationship Id="rId1" Type="http://schemas.openxmlformats.org/officeDocument/2006/relationships/slideLayout" Target="../slideLayouts/slideLayout5.xml"/><Relationship Id="rId4" Type="http://schemas.openxmlformats.org/officeDocument/2006/relationships/hyperlink" Target="https://www.knowva.ebenefits.va.gov/system/templates/selfservice/va_ssnew/help/customer/locale/en-US/portal/554400000001018/content/554400000177475/M21-1,-Part-VIII,-Subpart-iv,-Chapter-3,-Section-B---Individual-Unemployability-(IU)-Claims-Development"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99664/Withers-v.-Wilkie,-Aug-20,-2018,-30-Vet.App.-139-(2018)"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s://www.ecfr.gov/current/title-38/chapter-I/part-4/subpart-A/section-4.16" TargetMode="Externa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9491" y="2178269"/>
            <a:ext cx="9120352" cy="2501462"/>
          </a:xfrm>
        </p:spPr>
        <p:txBody>
          <a:bodyPr>
            <a:noAutofit/>
          </a:bodyPr>
          <a:lstStyle/>
          <a:p>
            <a:pPr algn="ctr">
              <a:defRPr/>
            </a:pPr>
            <a:r>
              <a:rPr lang="en-US" sz="6600" dirty="0">
                <a:latin typeface="Calibri" panose="020F0502020204030204" pitchFamily="34" charset="0"/>
                <a:cs typeface="Calibri" panose="020F0502020204030204" pitchFamily="34" charset="0"/>
              </a:rPr>
              <a:t>Individual Unemployability</a:t>
            </a:r>
          </a:p>
        </p:txBody>
      </p:sp>
      <p:sp>
        <p:nvSpPr>
          <p:cNvPr id="3" name="TextBox 2">
            <a:extLst>
              <a:ext uri="{FF2B5EF4-FFF2-40B4-BE49-F238E27FC236}">
                <a16:creationId xmlns:a16="http://schemas.microsoft.com/office/drawing/2014/main" id="{9E28AFC0-D181-7573-36D6-FF46CCCC285D}"/>
              </a:ext>
            </a:extLst>
          </p:cNvPr>
          <p:cNvSpPr txBox="1"/>
          <p:nvPr/>
        </p:nvSpPr>
        <p:spPr>
          <a:xfrm>
            <a:off x="7652825" y="5087694"/>
            <a:ext cx="4065563" cy="1384995"/>
          </a:xfrm>
          <a:prstGeom prst="rect">
            <a:avLst/>
          </a:prstGeom>
          <a:noFill/>
        </p:spPr>
        <p:txBody>
          <a:bodyPr wrap="square" rtlCol="0">
            <a:spAutoFit/>
          </a:bodyPr>
          <a:lstStyle/>
          <a:p>
            <a:r>
              <a:rPr lang="en-US" sz="2800" dirty="0">
                <a:latin typeface="+mn-lt"/>
              </a:rPr>
              <a:t>Keith Garrison</a:t>
            </a:r>
          </a:p>
          <a:p>
            <a:r>
              <a:rPr lang="en-US" sz="2800" dirty="0">
                <a:latin typeface="+mn-lt"/>
              </a:rPr>
              <a:t>Associate Director, NCRBO </a:t>
            </a:r>
            <a:r>
              <a:rPr lang="en-US" sz="2800" dirty="0">
                <a:latin typeface="+mn-lt"/>
                <a:hlinkClick r:id="rId3"/>
              </a:rPr>
              <a:t>Kgarrison@vfw.org</a:t>
            </a:r>
            <a:r>
              <a:rPr lang="en-US" sz="2800" dirty="0">
                <a:latin typeface="+mn-lt"/>
              </a:rPr>
              <a:t> </a:t>
            </a:r>
          </a:p>
        </p:txBody>
      </p:sp>
      <p:sp>
        <p:nvSpPr>
          <p:cNvPr id="4" name="Slide Number Placeholder 3">
            <a:extLst>
              <a:ext uri="{FF2B5EF4-FFF2-40B4-BE49-F238E27FC236}">
                <a16:creationId xmlns:a16="http://schemas.microsoft.com/office/drawing/2014/main" id="{905AB24C-5313-8CFC-F1B7-2C557CD3941F}"/>
              </a:ext>
            </a:extLst>
          </p:cNvPr>
          <p:cNvSpPr>
            <a:spLocks noGrp="1"/>
          </p:cNvSpPr>
          <p:nvPr>
            <p:ph type="sldNum" sz="quarter" idx="12"/>
          </p:nvPr>
        </p:nvSpPr>
        <p:spPr/>
        <p:txBody>
          <a:bodyPr/>
          <a:lstStyle/>
          <a:p>
            <a:fld id="{60B18D57-13A5-4968-950D-8FEF41FA4399}" type="slidenum">
              <a:rPr lang="en-US" smtClean="0"/>
              <a:t>1</a:t>
            </a:fld>
            <a:endParaRPr lang="en-US" dirty="0"/>
          </a:p>
        </p:txBody>
      </p:sp>
    </p:spTree>
    <p:extLst>
      <p:ext uri="{BB962C8B-B14F-4D97-AF65-F5344CB8AC3E}">
        <p14:creationId xmlns:p14="http://schemas.microsoft.com/office/powerpoint/2010/main" val="650493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253218" y="1420837"/>
            <a:ext cx="11830930" cy="5183945"/>
          </a:xfrm>
        </p:spPr>
        <p:txBody>
          <a:bodyPr>
            <a:noAutofit/>
          </a:bodyPr>
          <a:lstStyle/>
          <a:p>
            <a:pPr marL="0" indent="0" eaLnBrk="1" hangingPunct="1">
              <a:buNone/>
            </a:pPr>
            <a:r>
              <a:rPr lang="en-US" altLang="en-US" sz="2800" dirty="0"/>
              <a:t>Being unemployable and being unemployed are not synonymous for the purpose of determining entitlement to an IU rating under </a:t>
            </a:r>
            <a:r>
              <a:rPr lang="en-US" altLang="en-US" sz="2800" dirty="0">
                <a:hlinkClick r:id="rId3"/>
              </a:rPr>
              <a:t>38 CFR 4.1</a:t>
            </a:r>
            <a:endParaRPr lang="en-US" altLang="en-US" sz="2800" dirty="0"/>
          </a:p>
          <a:p>
            <a:pPr marL="0" indent="0" eaLnBrk="1" hangingPunct="1">
              <a:buNone/>
            </a:pPr>
            <a:endParaRPr lang="en-US" altLang="en-US" sz="100" dirty="0"/>
          </a:p>
          <a:p>
            <a:pPr eaLnBrk="1" hangingPunct="1"/>
            <a:r>
              <a:rPr lang="en-US" altLang="en-US" sz="2800" dirty="0"/>
              <a:t>A veteran may be unemployed and even have a history of unemployment from several jobs, but not be incapable of substantially gainful employment </a:t>
            </a:r>
            <a:r>
              <a:rPr lang="en-US" altLang="en-US" sz="2800" b="1" dirty="0"/>
              <a:t>(unemployable).  </a:t>
            </a:r>
          </a:p>
          <a:p>
            <a:pPr eaLnBrk="1" hangingPunct="1"/>
            <a:endParaRPr lang="en-US" altLang="en-US" sz="100" dirty="0"/>
          </a:p>
          <a:p>
            <a:pPr eaLnBrk="1" hangingPunct="1"/>
            <a:r>
              <a:rPr lang="en-US" altLang="en-US" sz="2800" b="1" dirty="0"/>
              <a:t>Unemployment</a:t>
            </a:r>
            <a:r>
              <a:rPr lang="en-US" altLang="en-US" sz="2800" dirty="0"/>
              <a:t> can be due to economic factors, work performance issues, or other reasons and not necessarily related to being unable to secure or follow substantially gainful employment due to an SC disability</a:t>
            </a:r>
          </a:p>
          <a:p>
            <a:pPr eaLnBrk="1" hangingPunct="1"/>
            <a:endParaRPr lang="en-US" altLang="en-US" sz="100" dirty="0"/>
          </a:p>
          <a:p>
            <a:pPr eaLnBrk="1" hangingPunct="1"/>
            <a:r>
              <a:rPr lang="en-US" altLang="en-US" sz="2800" dirty="0"/>
              <a:t>A veteran might also be unemployed from one job due to an SC disability, but still be capable of securing or following another substantially gainful occupation. </a:t>
            </a:r>
          </a:p>
        </p:txBody>
      </p:sp>
      <p:sp>
        <p:nvSpPr>
          <p:cNvPr id="16386" name="Title 1"/>
          <p:cNvSpPr>
            <a:spLocks noGrp="1"/>
          </p:cNvSpPr>
          <p:nvPr>
            <p:ph type="title"/>
          </p:nvPr>
        </p:nvSpPr>
        <p:spPr>
          <a:xfrm>
            <a:off x="0" y="0"/>
            <a:ext cx="8229600" cy="1371600"/>
          </a:xfrm>
        </p:spPr>
        <p:txBody>
          <a:bodyPr/>
          <a:lstStyle/>
          <a:p>
            <a:pPr eaLnBrk="1" hangingPunct="1"/>
            <a:r>
              <a:rPr lang="en-US" altLang="en-US" dirty="0"/>
              <a:t>Unemployable Vs. Unemployed</a:t>
            </a:r>
          </a:p>
        </p:txBody>
      </p:sp>
      <p:sp>
        <p:nvSpPr>
          <p:cNvPr id="3" name="Slide Number Placeholder 2">
            <a:extLst>
              <a:ext uri="{FF2B5EF4-FFF2-40B4-BE49-F238E27FC236}">
                <a16:creationId xmlns:a16="http://schemas.microsoft.com/office/drawing/2014/main" id="{7510A288-F950-A671-A1EE-D642196CB91D}"/>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10</a:t>
            </a:fld>
            <a:endParaRPr lang="en-US" dirty="0"/>
          </a:p>
        </p:txBody>
      </p:sp>
      <p:sp>
        <p:nvSpPr>
          <p:cNvPr id="2" name="Slide Number Placeholder 1">
            <a:extLst>
              <a:ext uri="{FF2B5EF4-FFF2-40B4-BE49-F238E27FC236}">
                <a16:creationId xmlns:a16="http://schemas.microsoft.com/office/drawing/2014/main" id="{388F1D7D-25A1-5168-B73F-61487A78204E}"/>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3198253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9649"/>
            <a:ext cx="12192000" cy="2954215"/>
          </a:xfrm>
        </p:spPr>
        <p:txBody>
          <a:bodyPr>
            <a:noAutofit/>
          </a:bodyPr>
          <a:lstStyle/>
          <a:p>
            <a:pPr algn="ctr">
              <a:defRPr/>
            </a:pPr>
            <a:r>
              <a:rPr lang="en-US" sz="4000" dirty="0"/>
              <a:t>Does the veteran have to meet the schedular requirement of 38 CFR 4.16 to be entitled to individual unemployability?</a:t>
            </a:r>
            <a:br>
              <a:rPr lang="en-US" dirty="0"/>
            </a:br>
            <a:br>
              <a:rPr lang="en-US" dirty="0"/>
            </a:br>
            <a:endParaRPr lang="en-US" dirty="0"/>
          </a:p>
        </p:txBody>
      </p:sp>
      <p:sp>
        <p:nvSpPr>
          <p:cNvPr id="3" name="TextBox 2"/>
          <p:cNvSpPr txBox="1"/>
          <p:nvPr/>
        </p:nvSpPr>
        <p:spPr>
          <a:xfrm>
            <a:off x="3810000" y="3657600"/>
            <a:ext cx="4724400" cy="2646878"/>
          </a:xfrm>
          <a:prstGeom prst="rect">
            <a:avLst/>
          </a:prstGeom>
          <a:noFill/>
        </p:spPr>
        <p:txBody>
          <a:bodyPr wrap="square" rtlCol="0">
            <a:spAutoFit/>
          </a:bodyPr>
          <a:lstStyle/>
          <a:p>
            <a:r>
              <a:rPr lang="en-US" sz="16600" dirty="0">
                <a:latin typeface="+mn-lt"/>
              </a:rPr>
              <a:t>NO!!</a:t>
            </a:r>
          </a:p>
        </p:txBody>
      </p:sp>
      <p:sp>
        <p:nvSpPr>
          <p:cNvPr id="4" name="Slide Number Placeholder 3">
            <a:extLst>
              <a:ext uri="{FF2B5EF4-FFF2-40B4-BE49-F238E27FC236}">
                <a16:creationId xmlns:a16="http://schemas.microsoft.com/office/drawing/2014/main" id="{7C76FD1D-6E00-5167-C5B6-3DC13B99AE6D}"/>
              </a:ext>
            </a:extLst>
          </p:cNvPr>
          <p:cNvSpPr>
            <a:spLocks noGrp="1"/>
          </p:cNvSpPr>
          <p:nvPr>
            <p:ph type="sldNum" sz="quarter" idx="12"/>
          </p:nvPr>
        </p:nvSpPr>
        <p:spPr/>
        <p:txBody>
          <a:bodyPr/>
          <a:lstStyle/>
          <a:p>
            <a:fld id="{60B18D57-13A5-4968-950D-8FEF41FA4399}" type="slidenum">
              <a:rPr lang="en-US" smtClean="0"/>
              <a:t>11</a:t>
            </a:fld>
            <a:endParaRPr lang="en-US" dirty="0"/>
          </a:p>
        </p:txBody>
      </p:sp>
    </p:spTree>
    <p:extLst>
      <p:ext uri="{BB962C8B-B14F-4D97-AF65-F5344CB8AC3E}">
        <p14:creationId xmlns:p14="http://schemas.microsoft.com/office/powerpoint/2010/main" val="219337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303667" y="1609578"/>
            <a:ext cx="11414721" cy="4516821"/>
          </a:xfrm>
        </p:spPr>
        <p:txBody>
          <a:bodyPr>
            <a:normAutofit/>
          </a:bodyPr>
          <a:lstStyle/>
          <a:p>
            <a:pPr marL="0" indent="0" eaLnBrk="1" hangingPunct="1">
              <a:buNone/>
            </a:pPr>
            <a:r>
              <a:rPr lang="en-US" altLang="en-US" dirty="0"/>
              <a:t>The inability to secure or follow a substantially gainful occupation, as defined in </a:t>
            </a:r>
            <a:r>
              <a:rPr lang="en-US" altLang="en-US" dirty="0">
                <a:hlinkClick r:id="rId3"/>
              </a:rPr>
              <a:t>38 CFR 4.16(b), </a:t>
            </a:r>
            <a:r>
              <a:rPr lang="en-US" altLang="en-US" dirty="0"/>
              <a:t>hinges on two components:</a:t>
            </a:r>
          </a:p>
          <a:p>
            <a:pPr marL="0" indent="0" eaLnBrk="1" hangingPunct="1">
              <a:buNone/>
            </a:pPr>
            <a:endParaRPr lang="en-US" altLang="en-US" dirty="0"/>
          </a:p>
          <a:p>
            <a:pPr lvl="2"/>
            <a:r>
              <a:rPr lang="en-US" sz="3200" b="1" dirty="0">
                <a:solidFill>
                  <a:srgbClr val="333333"/>
                </a:solidFill>
                <a:latin typeface="arial" panose="020B0604020202020204" pitchFamily="34" charset="0"/>
              </a:rPr>
              <a:t>E</a:t>
            </a:r>
            <a:r>
              <a:rPr lang="en-US" sz="3200" b="1" i="0" dirty="0">
                <a:solidFill>
                  <a:srgbClr val="333333"/>
                </a:solidFill>
                <a:effectLst/>
                <a:latin typeface="arial" panose="020B0604020202020204" pitchFamily="34" charset="0"/>
              </a:rPr>
              <a:t>conomic</a:t>
            </a:r>
            <a:r>
              <a:rPr lang="en-US" sz="3200" b="0" i="0" dirty="0">
                <a:solidFill>
                  <a:srgbClr val="333333"/>
                </a:solidFill>
                <a:effectLst/>
                <a:latin typeface="arial" panose="020B0604020202020204" pitchFamily="34" charset="0"/>
              </a:rPr>
              <a:t>, as discussed in </a:t>
            </a:r>
            <a:r>
              <a:rPr lang="en-US" sz="3200" b="1" i="0" u="sng" dirty="0">
                <a:solidFill>
                  <a:srgbClr val="0000FF"/>
                </a:solidFill>
                <a:effectLst/>
                <a:latin typeface="arial" panose="020B0604020202020204" pitchFamily="34" charset="0"/>
                <a:hlinkClick r:id="rId4"/>
              </a:rPr>
              <a:t>M21-1 VIII, Subpart iv, 3.A.2</a:t>
            </a:r>
            <a:r>
              <a:rPr lang="en-US" sz="3200" b="0" i="0" dirty="0">
                <a:solidFill>
                  <a:srgbClr val="333333"/>
                </a:solidFill>
                <a:effectLst/>
                <a:latin typeface="arial" panose="020B0604020202020204" pitchFamily="34" charset="0"/>
              </a:rPr>
              <a:t>, </a:t>
            </a:r>
          </a:p>
          <a:p>
            <a:pPr lvl="2"/>
            <a:endParaRPr lang="en-US" sz="3200" b="0" i="0" dirty="0">
              <a:solidFill>
                <a:srgbClr val="333333"/>
              </a:solidFill>
              <a:effectLst/>
              <a:latin typeface="Helvetica Neue"/>
            </a:endParaRPr>
          </a:p>
          <a:p>
            <a:pPr lvl="2"/>
            <a:r>
              <a:rPr lang="en-US" sz="3200" b="1" i="0" dirty="0">
                <a:solidFill>
                  <a:srgbClr val="333333"/>
                </a:solidFill>
                <a:effectLst/>
                <a:latin typeface="arial" panose="020B0604020202020204" pitchFamily="34" charset="0"/>
              </a:rPr>
              <a:t>Non-Economic</a:t>
            </a:r>
            <a:r>
              <a:rPr lang="en-US" sz="3200" b="0" i="0" dirty="0">
                <a:solidFill>
                  <a:srgbClr val="333333"/>
                </a:solidFill>
                <a:effectLst/>
                <a:latin typeface="arial" panose="020B0604020202020204" pitchFamily="34" charset="0"/>
              </a:rPr>
              <a:t>, as discussed in </a:t>
            </a:r>
            <a:r>
              <a:rPr lang="en-US" sz="3200" b="1" i="0" u="sng" dirty="0">
                <a:solidFill>
                  <a:srgbClr val="0000FF"/>
                </a:solidFill>
                <a:effectLst/>
                <a:latin typeface="arial" panose="020B0604020202020204" pitchFamily="34" charset="0"/>
                <a:hlinkClick r:id="rId5"/>
              </a:rPr>
              <a:t>M21-1, Part VIII, Subpart iv, 3.A.3</a:t>
            </a:r>
            <a:r>
              <a:rPr lang="en-US" sz="3200" b="0" i="0" dirty="0">
                <a:solidFill>
                  <a:srgbClr val="333333"/>
                </a:solidFill>
                <a:effectLst/>
                <a:latin typeface="arial" panose="020B0604020202020204" pitchFamily="34" charset="0"/>
              </a:rPr>
              <a:t>.</a:t>
            </a:r>
            <a:endParaRPr lang="en-US" sz="3200" b="0" i="0" dirty="0">
              <a:solidFill>
                <a:srgbClr val="333333"/>
              </a:solidFill>
              <a:effectLst/>
              <a:latin typeface="Helvetica Neue"/>
            </a:endParaRPr>
          </a:p>
          <a:p>
            <a:pPr marL="0" indent="0" eaLnBrk="1" hangingPunct="1">
              <a:buNone/>
            </a:pPr>
            <a:endParaRPr lang="en-US" altLang="en-US" dirty="0"/>
          </a:p>
          <a:p>
            <a:pPr marL="0" indent="0" eaLnBrk="1" hangingPunct="1">
              <a:buNone/>
            </a:pPr>
            <a:endParaRPr lang="en-US" altLang="en-US" dirty="0"/>
          </a:p>
          <a:p>
            <a:pPr eaLnBrk="1" hangingPunct="1"/>
            <a:endParaRPr lang="en-US" altLang="en-US" dirty="0"/>
          </a:p>
        </p:txBody>
      </p:sp>
      <p:sp>
        <p:nvSpPr>
          <p:cNvPr id="16386" name="Title 1"/>
          <p:cNvSpPr>
            <a:spLocks noGrp="1"/>
          </p:cNvSpPr>
          <p:nvPr>
            <p:ph type="title"/>
          </p:nvPr>
        </p:nvSpPr>
        <p:spPr>
          <a:xfrm>
            <a:off x="0" y="436180"/>
            <a:ext cx="8229600" cy="935420"/>
          </a:xfrm>
        </p:spPr>
        <p:txBody>
          <a:bodyPr/>
          <a:lstStyle/>
          <a:p>
            <a:pPr eaLnBrk="1" hangingPunct="1"/>
            <a:r>
              <a:rPr lang="en-US" altLang="en-US" dirty="0"/>
              <a:t>Components of inability to secure or follow a substantially gainful occupation	</a:t>
            </a:r>
          </a:p>
        </p:txBody>
      </p:sp>
      <p:sp>
        <p:nvSpPr>
          <p:cNvPr id="3" name="Slide Number Placeholder 2">
            <a:extLst>
              <a:ext uri="{FF2B5EF4-FFF2-40B4-BE49-F238E27FC236}">
                <a16:creationId xmlns:a16="http://schemas.microsoft.com/office/drawing/2014/main" id="{DADEB64D-711D-8152-51FC-CB7557D24711}"/>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12</a:t>
            </a:fld>
            <a:endParaRPr lang="en-US" dirty="0"/>
          </a:p>
        </p:txBody>
      </p:sp>
      <p:sp>
        <p:nvSpPr>
          <p:cNvPr id="2" name="Slide Number Placeholder 1">
            <a:extLst>
              <a:ext uri="{FF2B5EF4-FFF2-40B4-BE49-F238E27FC236}">
                <a16:creationId xmlns:a16="http://schemas.microsoft.com/office/drawing/2014/main" id="{C8D2105E-4FAD-5462-BD15-EC5ECCB28EA6}"/>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2031759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735077" y="1371600"/>
            <a:ext cx="10721846" cy="4516821"/>
          </a:xfrm>
        </p:spPr>
        <p:txBody>
          <a:bodyPr>
            <a:noAutofit/>
          </a:bodyPr>
          <a:lstStyle/>
          <a:p>
            <a:pPr marL="0" indent="0" algn="l">
              <a:buNone/>
            </a:pPr>
            <a:r>
              <a:rPr lang="en-US" sz="2800" b="0" i="0" dirty="0">
                <a:solidFill>
                  <a:srgbClr val="333333"/>
                </a:solidFill>
                <a:effectLst/>
                <a:latin typeface="arial" panose="020B0604020202020204" pitchFamily="34" charset="0"/>
              </a:rPr>
              <a:t>The </a:t>
            </a:r>
            <a:r>
              <a:rPr lang="en-US" sz="2800" b="1" dirty="0">
                <a:solidFill>
                  <a:srgbClr val="333333"/>
                </a:solidFill>
                <a:latin typeface="arial" panose="020B0604020202020204" pitchFamily="34" charset="0"/>
              </a:rPr>
              <a:t>E</a:t>
            </a:r>
            <a:r>
              <a:rPr lang="en-US" sz="2800" b="1" i="0" dirty="0">
                <a:solidFill>
                  <a:srgbClr val="333333"/>
                </a:solidFill>
                <a:effectLst/>
                <a:latin typeface="arial" panose="020B0604020202020204" pitchFamily="34" charset="0"/>
              </a:rPr>
              <a:t>conomic </a:t>
            </a:r>
            <a:r>
              <a:rPr lang="en-US" sz="2800" b="1" dirty="0">
                <a:solidFill>
                  <a:srgbClr val="333333"/>
                </a:solidFill>
                <a:latin typeface="arial" panose="020B0604020202020204" pitchFamily="34" charset="0"/>
              </a:rPr>
              <a:t>C</a:t>
            </a:r>
            <a:r>
              <a:rPr lang="en-US" sz="2800" b="1" i="0" dirty="0">
                <a:solidFill>
                  <a:srgbClr val="333333"/>
                </a:solidFill>
                <a:effectLst/>
                <a:latin typeface="arial" panose="020B0604020202020204" pitchFamily="34" charset="0"/>
              </a:rPr>
              <a:t>omponent </a:t>
            </a:r>
            <a:r>
              <a:rPr lang="en-US" sz="2800" b="0" i="0" dirty="0">
                <a:solidFill>
                  <a:srgbClr val="333333"/>
                </a:solidFill>
                <a:effectLst/>
                <a:latin typeface="arial" panose="020B0604020202020204" pitchFamily="34" charset="0"/>
              </a:rPr>
              <a:t>of an IU determination is based on a decision about the wages an individual is capable of earning. </a:t>
            </a:r>
            <a:endParaRPr lang="en-US" sz="2800" b="0" i="0" dirty="0">
              <a:solidFill>
                <a:srgbClr val="333333"/>
              </a:solidFill>
              <a:effectLst/>
              <a:latin typeface="Helvetica Neue"/>
            </a:endParaRPr>
          </a:p>
          <a:p>
            <a:pPr marL="0" indent="0" algn="l">
              <a:buNone/>
            </a:pPr>
            <a:endParaRPr lang="en-US" sz="1000" b="0" i="0" dirty="0">
              <a:solidFill>
                <a:srgbClr val="333333"/>
              </a:solidFill>
              <a:effectLst/>
              <a:latin typeface="arial" panose="020B0604020202020204" pitchFamily="34" charset="0"/>
            </a:endParaRPr>
          </a:p>
          <a:p>
            <a:pPr marL="0" indent="0" algn="l">
              <a:buNone/>
            </a:pPr>
            <a:r>
              <a:rPr lang="en-US" sz="2600" b="0" i="0" dirty="0">
                <a:solidFill>
                  <a:srgbClr val="333333"/>
                </a:solidFill>
                <a:effectLst/>
                <a:latin typeface="arial" panose="020B0604020202020204" pitchFamily="34" charset="0"/>
              </a:rPr>
              <a:t>The evidence must be reviewed to determine the nature of any employment or ability to be employed. VA must take into account the Veteran’s earning capacity in employment or potential employment scenarios including whether such employment would be:</a:t>
            </a:r>
          </a:p>
          <a:p>
            <a:pPr marL="0" indent="0" algn="l">
              <a:buNone/>
            </a:pPr>
            <a:endParaRPr lang="en-US" sz="800" b="0" i="0" dirty="0">
              <a:solidFill>
                <a:srgbClr val="333333"/>
              </a:solidFill>
              <a:effectLst/>
              <a:latin typeface="Helvetica Neue"/>
            </a:endParaRPr>
          </a:p>
          <a:p>
            <a:pPr lvl="2"/>
            <a:r>
              <a:rPr lang="en-US" sz="2800" b="1" dirty="0">
                <a:solidFill>
                  <a:srgbClr val="333333"/>
                </a:solidFill>
                <a:latin typeface="arial" panose="020B0604020202020204" pitchFamily="34" charset="0"/>
              </a:rPr>
              <a:t>S</a:t>
            </a:r>
            <a:r>
              <a:rPr lang="en-US" sz="2800" b="1" i="0" dirty="0">
                <a:solidFill>
                  <a:srgbClr val="333333"/>
                </a:solidFill>
                <a:effectLst/>
                <a:latin typeface="arial" panose="020B0604020202020204" pitchFamily="34" charset="0"/>
              </a:rPr>
              <a:t>ubstantially </a:t>
            </a:r>
            <a:r>
              <a:rPr lang="en-US" sz="2800" b="1" dirty="0">
                <a:solidFill>
                  <a:srgbClr val="333333"/>
                </a:solidFill>
                <a:latin typeface="arial" panose="020B0604020202020204" pitchFamily="34" charset="0"/>
              </a:rPr>
              <a:t>G</a:t>
            </a:r>
            <a:r>
              <a:rPr lang="en-US" sz="2800" b="1" i="0" dirty="0">
                <a:solidFill>
                  <a:srgbClr val="333333"/>
                </a:solidFill>
                <a:effectLst/>
                <a:latin typeface="arial" panose="020B0604020202020204" pitchFamily="34" charset="0"/>
              </a:rPr>
              <a:t>ainful</a:t>
            </a:r>
            <a:r>
              <a:rPr lang="en-US" sz="2800" b="0" i="0" dirty="0">
                <a:solidFill>
                  <a:srgbClr val="333333"/>
                </a:solidFill>
                <a:effectLst/>
                <a:latin typeface="arial" panose="020B0604020202020204" pitchFamily="34" charset="0"/>
              </a:rPr>
              <a:t>, as defined in </a:t>
            </a:r>
            <a:r>
              <a:rPr lang="en-US" sz="2800" b="1" i="0" u="sng" dirty="0">
                <a:solidFill>
                  <a:srgbClr val="0000FF"/>
                </a:solidFill>
                <a:effectLst/>
                <a:latin typeface="arial" panose="020B0604020202020204" pitchFamily="34" charset="0"/>
                <a:hlinkClick r:id="rId3"/>
              </a:rPr>
              <a:t>M21-1, Part VIII, Subpart iv, 3.A.2.b</a:t>
            </a:r>
            <a:r>
              <a:rPr lang="en-US" sz="2800" b="0" i="0" dirty="0">
                <a:solidFill>
                  <a:srgbClr val="333333"/>
                </a:solidFill>
                <a:effectLst/>
                <a:latin typeface="arial" panose="020B0604020202020204" pitchFamily="34" charset="0"/>
              </a:rPr>
              <a:t>, </a:t>
            </a:r>
          </a:p>
          <a:p>
            <a:pPr marL="914400" lvl="2" indent="0">
              <a:buNone/>
            </a:pPr>
            <a:r>
              <a:rPr lang="en-US" sz="2800" dirty="0">
                <a:solidFill>
                  <a:srgbClr val="333333"/>
                </a:solidFill>
                <a:latin typeface="arial" panose="020B0604020202020204" pitchFamily="34" charset="0"/>
              </a:rPr>
              <a:t>			</a:t>
            </a:r>
            <a:r>
              <a:rPr lang="en-US" sz="2800" b="0" i="1" dirty="0">
                <a:solidFill>
                  <a:srgbClr val="333333"/>
                </a:solidFill>
                <a:effectLst/>
                <a:latin typeface="arial" panose="020B0604020202020204" pitchFamily="34" charset="0"/>
              </a:rPr>
              <a:t>OR</a:t>
            </a:r>
            <a:endParaRPr lang="en-US" sz="2800" b="0" i="1" dirty="0">
              <a:solidFill>
                <a:srgbClr val="333333"/>
              </a:solidFill>
              <a:effectLst/>
              <a:latin typeface="Helvetica Neue"/>
            </a:endParaRPr>
          </a:p>
          <a:p>
            <a:pPr lvl="2"/>
            <a:r>
              <a:rPr lang="en-US" sz="2800" b="1" dirty="0">
                <a:solidFill>
                  <a:srgbClr val="333333"/>
                </a:solidFill>
                <a:latin typeface="arial" panose="020B0604020202020204" pitchFamily="34" charset="0"/>
              </a:rPr>
              <a:t>M</a:t>
            </a:r>
            <a:r>
              <a:rPr lang="en-US" sz="2800" b="1" i="0" dirty="0">
                <a:solidFill>
                  <a:srgbClr val="333333"/>
                </a:solidFill>
                <a:effectLst/>
                <a:latin typeface="arial" panose="020B0604020202020204" pitchFamily="34" charset="0"/>
              </a:rPr>
              <a:t>arginal</a:t>
            </a:r>
            <a:r>
              <a:rPr lang="en-US" sz="2800" b="0" i="0" dirty="0">
                <a:solidFill>
                  <a:srgbClr val="333333"/>
                </a:solidFill>
                <a:effectLst/>
                <a:latin typeface="arial" panose="020B0604020202020204" pitchFamily="34" charset="0"/>
              </a:rPr>
              <a:t>, as defined in </a:t>
            </a:r>
            <a:r>
              <a:rPr lang="en-US" sz="2800" b="1" i="0" u="sng" dirty="0">
                <a:solidFill>
                  <a:srgbClr val="0000FF"/>
                </a:solidFill>
                <a:effectLst/>
                <a:latin typeface="arial" panose="020B0604020202020204" pitchFamily="34" charset="0"/>
                <a:hlinkClick r:id="rId4"/>
              </a:rPr>
              <a:t>M21-1, Part VIII, Subpart iv, 3.A.2.c</a:t>
            </a:r>
            <a:r>
              <a:rPr lang="en-US" sz="2800" b="0" i="0" dirty="0">
                <a:solidFill>
                  <a:srgbClr val="333333"/>
                </a:solidFill>
                <a:effectLst/>
                <a:latin typeface="arial" panose="020B0604020202020204" pitchFamily="34" charset="0"/>
              </a:rPr>
              <a:t>.</a:t>
            </a:r>
            <a:endParaRPr lang="en-US" sz="2800" b="0" i="0" dirty="0">
              <a:solidFill>
                <a:srgbClr val="333333"/>
              </a:solidFill>
              <a:effectLst/>
              <a:latin typeface="Helvetica Neue"/>
            </a:endParaRPr>
          </a:p>
          <a:p>
            <a:pPr marL="0" indent="0" eaLnBrk="1" hangingPunct="1">
              <a:buNone/>
            </a:pPr>
            <a:endParaRPr lang="en-US" altLang="en-US" sz="2800" dirty="0"/>
          </a:p>
          <a:p>
            <a:pPr eaLnBrk="1" hangingPunct="1"/>
            <a:endParaRPr lang="en-US" altLang="en-US" dirty="0"/>
          </a:p>
        </p:txBody>
      </p:sp>
      <p:sp>
        <p:nvSpPr>
          <p:cNvPr id="16386" name="Title 1"/>
          <p:cNvSpPr>
            <a:spLocks noGrp="1"/>
          </p:cNvSpPr>
          <p:nvPr>
            <p:ph type="title"/>
          </p:nvPr>
        </p:nvSpPr>
        <p:spPr>
          <a:xfrm>
            <a:off x="0" y="0"/>
            <a:ext cx="8229600" cy="1371600"/>
          </a:xfrm>
        </p:spPr>
        <p:txBody>
          <a:bodyPr/>
          <a:lstStyle/>
          <a:p>
            <a:pPr eaLnBrk="1" hangingPunct="1"/>
            <a:br>
              <a:rPr lang="en-US" altLang="en-US" dirty="0"/>
            </a:br>
            <a:r>
              <a:rPr lang="en-US" altLang="en-US" dirty="0"/>
              <a:t>Components of inability to secure or follow a substantially gainful occupation	</a:t>
            </a:r>
          </a:p>
        </p:txBody>
      </p:sp>
      <p:sp>
        <p:nvSpPr>
          <p:cNvPr id="3" name="Slide Number Placeholder 2">
            <a:extLst>
              <a:ext uri="{FF2B5EF4-FFF2-40B4-BE49-F238E27FC236}">
                <a16:creationId xmlns:a16="http://schemas.microsoft.com/office/drawing/2014/main" id="{91A59648-8A59-8492-16D6-D9E68ED910A8}"/>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13</a:t>
            </a:fld>
            <a:endParaRPr lang="en-US" dirty="0"/>
          </a:p>
        </p:txBody>
      </p:sp>
      <p:sp>
        <p:nvSpPr>
          <p:cNvPr id="2" name="Slide Number Placeholder 1">
            <a:extLst>
              <a:ext uri="{FF2B5EF4-FFF2-40B4-BE49-F238E27FC236}">
                <a16:creationId xmlns:a16="http://schemas.microsoft.com/office/drawing/2014/main" id="{BF256CBF-1DD3-EE5F-C0EA-561585996B24}"/>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2234455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458412" y="1371600"/>
            <a:ext cx="10669134" cy="4516821"/>
          </a:xfrm>
        </p:spPr>
        <p:txBody>
          <a:bodyPr>
            <a:noAutofit/>
          </a:bodyPr>
          <a:lstStyle/>
          <a:p>
            <a:pPr marL="0" indent="0" eaLnBrk="1" hangingPunct="1">
              <a:buNone/>
            </a:pPr>
            <a:r>
              <a:rPr lang="en-US" altLang="en-US" sz="2800" dirty="0"/>
              <a:t>The </a:t>
            </a:r>
            <a:r>
              <a:rPr lang="en-US" altLang="en-US" sz="2800" b="1" dirty="0"/>
              <a:t>Non-Economic Component </a:t>
            </a:r>
            <a:r>
              <a:rPr lang="en-US" altLang="en-US" sz="2800" dirty="0"/>
              <a:t>of an IU determination is based on factors contributing to a Veteran’s abilities and inabilities.</a:t>
            </a:r>
          </a:p>
          <a:p>
            <a:pPr marL="0" indent="0" eaLnBrk="1" hangingPunct="1">
              <a:buNone/>
            </a:pPr>
            <a:r>
              <a:rPr lang="en-US" altLang="en-US" sz="2800" dirty="0"/>
              <a:t>In determining whether a Veteran can secure and follow a substantially gainful occupation, attention must be given to whether the Veteran has the ability to perform the type of activities required by the occupation at issue. </a:t>
            </a:r>
          </a:p>
          <a:p>
            <a:pPr marL="0" indent="0" eaLnBrk="1" hangingPunct="1">
              <a:buNone/>
            </a:pPr>
            <a:r>
              <a:rPr lang="en-US" altLang="en-US" sz="2800" b="1" dirty="0"/>
              <a:t>Factors to consider include:</a:t>
            </a:r>
          </a:p>
          <a:p>
            <a:pPr lvl="1"/>
            <a:endParaRPr lang="en-US" altLang="en-US" sz="400" b="1" dirty="0"/>
          </a:p>
          <a:p>
            <a:pPr lvl="1"/>
            <a:r>
              <a:rPr lang="en-US" altLang="en-US" sz="2400" b="1" dirty="0"/>
              <a:t>vocational and educational history</a:t>
            </a:r>
            <a:r>
              <a:rPr lang="en-US" altLang="en-US" sz="2400" dirty="0"/>
              <a:t>, as discussed in                       </a:t>
            </a:r>
            <a:r>
              <a:rPr lang="en-US" altLang="en-US" sz="2400" dirty="0">
                <a:hlinkClick r:id="rId3"/>
              </a:rPr>
              <a:t>M21-1, Part VIII, Subpart iv, 3.A.3.b</a:t>
            </a:r>
            <a:r>
              <a:rPr lang="en-US" altLang="en-US" sz="2400" dirty="0"/>
              <a:t>, </a:t>
            </a:r>
          </a:p>
          <a:p>
            <a:pPr lvl="1"/>
            <a:endParaRPr lang="en-US" altLang="en-US" sz="1100" b="1" dirty="0"/>
          </a:p>
          <a:p>
            <a:pPr lvl="1"/>
            <a:r>
              <a:rPr lang="en-US" altLang="en-US" sz="2400" b="1" dirty="0"/>
              <a:t>limitation of ability</a:t>
            </a:r>
            <a:r>
              <a:rPr lang="en-US" altLang="en-US" sz="2400" dirty="0"/>
              <a:t>, as discussed in </a:t>
            </a:r>
            <a:r>
              <a:rPr lang="en-US" altLang="en-US" sz="2400" dirty="0">
                <a:hlinkClick r:id="rId4"/>
              </a:rPr>
              <a:t>M21-1, Part VIII, Subpart iv, 3.A.3.c.</a:t>
            </a:r>
            <a:endParaRPr lang="en-US" altLang="en-US" sz="2400"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eaLnBrk="1" hangingPunct="1"/>
            <a:endParaRPr lang="en-US" altLang="en-US" dirty="0"/>
          </a:p>
        </p:txBody>
      </p:sp>
      <p:sp>
        <p:nvSpPr>
          <p:cNvPr id="16386" name="Title 1"/>
          <p:cNvSpPr>
            <a:spLocks noGrp="1"/>
          </p:cNvSpPr>
          <p:nvPr>
            <p:ph type="title"/>
          </p:nvPr>
        </p:nvSpPr>
        <p:spPr>
          <a:xfrm>
            <a:off x="0" y="0"/>
            <a:ext cx="8229600" cy="1371600"/>
          </a:xfrm>
        </p:spPr>
        <p:txBody>
          <a:bodyPr/>
          <a:lstStyle/>
          <a:p>
            <a:pPr eaLnBrk="1" hangingPunct="1"/>
            <a:br>
              <a:rPr lang="en-US" altLang="en-US" dirty="0"/>
            </a:br>
            <a:r>
              <a:rPr lang="en-US" altLang="en-US" dirty="0"/>
              <a:t>Components of inability to secure or follow a substantially gainful occupation	</a:t>
            </a:r>
          </a:p>
        </p:txBody>
      </p:sp>
      <p:sp>
        <p:nvSpPr>
          <p:cNvPr id="3" name="Slide Number Placeholder 2">
            <a:extLst>
              <a:ext uri="{FF2B5EF4-FFF2-40B4-BE49-F238E27FC236}">
                <a16:creationId xmlns:a16="http://schemas.microsoft.com/office/drawing/2014/main" id="{D5DB9AA8-6CCD-B767-CC61-1D68B07BAFA0}"/>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14</a:t>
            </a:fld>
            <a:endParaRPr lang="en-US" dirty="0"/>
          </a:p>
        </p:txBody>
      </p:sp>
      <p:sp>
        <p:nvSpPr>
          <p:cNvPr id="2" name="Slide Number Placeholder 1">
            <a:extLst>
              <a:ext uri="{FF2B5EF4-FFF2-40B4-BE49-F238E27FC236}">
                <a16:creationId xmlns:a16="http://schemas.microsoft.com/office/drawing/2014/main" id="{ED9E6C19-E5F6-0531-24A7-41B61CB4EEE6}"/>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035327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599089" y="1904999"/>
            <a:ext cx="11014841" cy="4516821"/>
          </a:xfrm>
        </p:spPr>
        <p:txBody>
          <a:bodyPr>
            <a:normAutofit/>
          </a:bodyPr>
          <a:lstStyle/>
          <a:p>
            <a:pPr eaLnBrk="1" hangingPunct="1"/>
            <a:r>
              <a:rPr lang="en-US" altLang="en-US" dirty="0">
                <a:hlinkClick r:id="rId3"/>
              </a:rPr>
              <a:t>38 CFR 3.321 </a:t>
            </a:r>
            <a:r>
              <a:rPr lang="en-US" altLang="en-US" dirty="0"/>
              <a:t>General rating considerations</a:t>
            </a:r>
          </a:p>
          <a:p>
            <a:pPr eaLnBrk="1" hangingPunct="1"/>
            <a:endParaRPr lang="en-US" altLang="en-US" dirty="0"/>
          </a:p>
          <a:p>
            <a:pPr eaLnBrk="1" hangingPunct="1"/>
            <a:r>
              <a:rPr lang="en-US" altLang="en-US" dirty="0"/>
              <a:t>The Schedule for Rating Disabilities will be used for evaluating the degree of disability</a:t>
            </a:r>
          </a:p>
          <a:p>
            <a:pPr eaLnBrk="1" hangingPunct="1"/>
            <a:endParaRPr lang="en-US" altLang="en-US" dirty="0"/>
          </a:p>
          <a:p>
            <a:pPr eaLnBrk="1" hangingPunct="1"/>
            <a:r>
              <a:rPr lang="en-US" altLang="en-US" dirty="0"/>
              <a:t>The rating schedule represents the average impairment in earning capacity  resulting from disability</a:t>
            </a:r>
          </a:p>
        </p:txBody>
      </p:sp>
      <p:sp>
        <p:nvSpPr>
          <p:cNvPr id="16386" name="Title 1"/>
          <p:cNvSpPr>
            <a:spLocks noGrp="1"/>
          </p:cNvSpPr>
          <p:nvPr>
            <p:ph type="title"/>
          </p:nvPr>
        </p:nvSpPr>
        <p:spPr>
          <a:xfrm>
            <a:off x="0" y="0"/>
            <a:ext cx="8229600" cy="1371600"/>
          </a:xfrm>
        </p:spPr>
        <p:txBody>
          <a:bodyPr/>
          <a:lstStyle/>
          <a:p>
            <a:pPr eaLnBrk="1" hangingPunct="1"/>
            <a:r>
              <a:rPr lang="en-US" altLang="en-US" dirty="0"/>
              <a:t>Extra-schedular Evaluations	</a:t>
            </a:r>
          </a:p>
        </p:txBody>
      </p:sp>
      <p:sp>
        <p:nvSpPr>
          <p:cNvPr id="3" name="Slide Number Placeholder 2">
            <a:extLst>
              <a:ext uri="{FF2B5EF4-FFF2-40B4-BE49-F238E27FC236}">
                <a16:creationId xmlns:a16="http://schemas.microsoft.com/office/drawing/2014/main" id="{BB4A4536-98A6-7EAD-016D-ED630D420C80}"/>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15</a:t>
            </a:fld>
            <a:endParaRPr lang="en-US" dirty="0"/>
          </a:p>
        </p:txBody>
      </p:sp>
      <p:sp>
        <p:nvSpPr>
          <p:cNvPr id="2" name="Slide Number Placeholder 1">
            <a:extLst>
              <a:ext uri="{FF2B5EF4-FFF2-40B4-BE49-F238E27FC236}">
                <a16:creationId xmlns:a16="http://schemas.microsoft.com/office/drawing/2014/main" id="{2A885570-7CEF-3DEC-B1FA-21FD4E15CC8E}"/>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151096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55228"/>
            <a:ext cx="10515600" cy="4520066"/>
          </a:xfrm>
        </p:spPr>
        <p:txBody>
          <a:bodyPr>
            <a:normAutofit/>
          </a:bodyPr>
          <a:lstStyle/>
          <a:p>
            <a:pPr marL="274320" indent="-274320">
              <a:buClr>
                <a:schemeClr val="accent3"/>
              </a:buClr>
              <a:buFont typeface="Wingdings 2"/>
              <a:buChar char=""/>
              <a:defRPr/>
            </a:pPr>
            <a:r>
              <a:rPr lang="en-US" sz="3600" dirty="0"/>
              <a:t>An extra-schedular evaluation can be granted when a case presents such an exceptional or unusual disability picture due to marked interference with employment or frequent periods of hospitalization which are not reflected by regular schedular standards.</a:t>
            </a:r>
          </a:p>
          <a:p>
            <a:pPr marL="274320" indent="-274320">
              <a:buClr>
                <a:schemeClr val="accent3"/>
              </a:buClr>
              <a:buFont typeface="Wingdings 2"/>
              <a:buChar char=""/>
              <a:defRPr/>
            </a:pPr>
            <a:endParaRPr lang="en-US" dirty="0"/>
          </a:p>
        </p:txBody>
      </p:sp>
      <p:sp>
        <p:nvSpPr>
          <p:cNvPr id="17410" name="Title 1"/>
          <p:cNvSpPr>
            <a:spLocks noGrp="1"/>
          </p:cNvSpPr>
          <p:nvPr>
            <p:ph type="title"/>
          </p:nvPr>
        </p:nvSpPr>
        <p:spPr/>
        <p:txBody>
          <a:bodyPr/>
          <a:lstStyle/>
          <a:p>
            <a:pPr eaLnBrk="1" hangingPunct="1"/>
            <a:r>
              <a:rPr lang="en-US" altLang="en-US" dirty="0"/>
              <a:t>Exceptional Cases</a:t>
            </a:r>
          </a:p>
        </p:txBody>
      </p:sp>
      <p:sp>
        <p:nvSpPr>
          <p:cNvPr id="4" name="Slide Number Placeholder 2">
            <a:extLst>
              <a:ext uri="{FF2B5EF4-FFF2-40B4-BE49-F238E27FC236}">
                <a16:creationId xmlns:a16="http://schemas.microsoft.com/office/drawing/2014/main" id="{4773806A-7BDB-07CF-D6DD-102DB13CD71F}"/>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16</a:t>
            </a:fld>
            <a:endParaRPr lang="en-US" dirty="0"/>
          </a:p>
        </p:txBody>
      </p:sp>
      <p:sp>
        <p:nvSpPr>
          <p:cNvPr id="2" name="Slide Number Placeholder 1">
            <a:extLst>
              <a:ext uri="{FF2B5EF4-FFF2-40B4-BE49-F238E27FC236}">
                <a16:creationId xmlns:a16="http://schemas.microsoft.com/office/drawing/2014/main" id="{CB7AC066-9DBC-F02D-EF1C-5466EFA0FAFA}"/>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3757009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33854" y="1797432"/>
            <a:ext cx="11168939" cy="4569372"/>
          </a:xfrm>
        </p:spPr>
        <p:txBody>
          <a:bodyPr>
            <a:noAutofit/>
          </a:bodyPr>
          <a:lstStyle/>
          <a:p>
            <a:pPr eaLnBrk="1" hangingPunct="1"/>
            <a:r>
              <a:rPr lang="en-US" altLang="en-US" dirty="0"/>
              <a:t>When the issue is expressly raised by the veteran                      </a:t>
            </a:r>
          </a:p>
          <a:p>
            <a:pPr eaLnBrk="1" hangingPunct="1"/>
            <a:endParaRPr lang="en-US" altLang="en-US" sz="1000" dirty="0"/>
          </a:p>
          <a:p>
            <a:pPr marL="457200" lvl="1" indent="0">
              <a:buNone/>
            </a:pPr>
            <a:r>
              <a:rPr lang="en-US" altLang="en-US" dirty="0"/>
              <a:t>					</a:t>
            </a:r>
            <a:r>
              <a:rPr lang="en-US" altLang="en-US" sz="3200" dirty="0"/>
              <a:t>Or</a:t>
            </a:r>
            <a:endParaRPr lang="en-US" altLang="en-US" dirty="0"/>
          </a:p>
          <a:p>
            <a:pPr eaLnBrk="1" hangingPunct="1"/>
            <a:r>
              <a:rPr lang="en-US" altLang="en-US" dirty="0"/>
              <a:t>When there is evidence the veteran may be unable to secure or follow a substantially gainful occupation and IU cannot be granted because the minimum requirements are not met because there is evidence of exceptional or unusual circumstances indicating that the rating schedule may be inadequate </a:t>
            </a:r>
          </a:p>
          <a:p>
            <a:pPr marL="0" indent="0" eaLnBrk="1" hangingPunct="1">
              <a:buNone/>
            </a:pPr>
            <a:endParaRPr lang="en-US" altLang="en-US" sz="3600" dirty="0"/>
          </a:p>
        </p:txBody>
      </p:sp>
      <p:sp>
        <p:nvSpPr>
          <p:cNvPr id="2" name="Title 1"/>
          <p:cNvSpPr>
            <a:spLocks noGrp="1"/>
          </p:cNvSpPr>
          <p:nvPr>
            <p:ph type="title"/>
          </p:nvPr>
        </p:nvSpPr>
        <p:spPr>
          <a:xfrm>
            <a:off x="0" y="102476"/>
            <a:ext cx="8229600" cy="1143000"/>
          </a:xfrm>
        </p:spPr>
        <p:txBody>
          <a:bodyPr>
            <a:normAutofit/>
          </a:bodyPr>
          <a:lstStyle/>
          <a:p>
            <a:pPr>
              <a:defRPr/>
            </a:pPr>
            <a:r>
              <a:rPr lang="en-US" dirty="0"/>
              <a:t>When should extra-schedular evaluation be considered?</a:t>
            </a:r>
          </a:p>
        </p:txBody>
      </p:sp>
      <p:sp>
        <p:nvSpPr>
          <p:cNvPr id="4" name="Slide Number Placeholder 2">
            <a:extLst>
              <a:ext uri="{FF2B5EF4-FFF2-40B4-BE49-F238E27FC236}">
                <a16:creationId xmlns:a16="http://schemas.microsoft.com/office/drawing/2014/main" id="{4D5F0507-0E67-0489-C16C-EA89E5287803}"/>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17</a:t>
            </a:fld>
            <a:endParaRPr lang="en-US" dirty="0"/>
          </a:p>
        </p:txBody>
      </p:sp>
      <p:sp>
        <p:nvSpPr>
          <p:cNvPr id="3" name="Slide Number Placeholder 2">
            <a:extLst>
              <a:ext uri="{FF2B5EF4-FFF2-40B4-BE49-F238E27FC236}">
                <a16:creationId xmlns:a16="http://schemas.microsoft.com/office/drawing/2014/main" id="{29D921F3-AA53-E8EB-B433-5ACE2D5FCF9D}"/>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433802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599091" y="1318420"/>
            <a:ext cx="11014840" cy="5450242"/>
          </a:xfrm>
        </p:spPr>
        <p:txBody>
          <a:bodyPr>
            <a:normAutofit/>
          </a:bodyPr>
          <a:lstStyle/>
          <a:p>
            <a:endParaRPr lang="en-US" sz="2400" b="1" i="1" dirty="0"/>
          </a:p>
          <a:p>
            <a:pPr marL="0" indent="0">
              <a:buNone/>
            </a:pPr>
            <a:r>
              <a:rPr lang="en-US" i="1" dirty="0"/>
              <a:t>Cantrell v. Shulkin, docket no. 15-3439 (Apr. 18, 2017)</a:t>
            </a:r>
          </a:p>
          <a:p>
            <a:pPr marL="0" indent="0">
              <a:buNone/>
            </a:pPr>
            <a:endParaRPr lang="en-US" i="1" dirty="0"/>
          </a:p>
          <a:p>
            <a:pPr marL="0" indent="0">
              <a:buNone/>
            </a:pPr>
            <a:r>
              <a:rPr lang="en-US" dirty="0"/>
              <a:t>The Court of Veterans Appeals ruled that “the Board’s approach in this case improperly focused on individual symptoms, rather than the collective impact of those symptoms on the veteran’s disability picture.” </a:t>
            </a:r>
          </a:p>
          <a:p>
            <a:pPr marL="0" indent="0">
              <a:buNone/>
            </a:pPr>
            <a:endParaRPr lang="en-US" dirty="0"/>
          </a:p>
          <a:p>
            <a:pPr marL="0" indent="0">
              <a:buNone/>
            </a:pPr>
            <a:r>
              <a:rPr lang="en-US" dirty="0"/>
              <a:t>In other words, TDIU requires a comprehensive evaluation</a:t>
            </a:r>
            <a:br>
              <a:rPr lang="en-US" dirty="0"/>
            </a:br>
            <a:r>
              <a:rPr lang="en-US" dirty="0"/>
              <a:t>of all the evidence, including a vocational expert’s report.</a:t>
            </a:r>
          </a:p>
          <a:p>
            <a:pPr marL="0" indent="0">
              <a:buNone/>
            </a:pPr>
            <a:endParaRPr lang="en-US" dirty="0"/>
          </a:p>
          <a:p>
            <a:endParaRPr lang="en-US" sz="2400" b="1" i="1" dirty="0"/>
          </a:p>
        </p:txBody>
      </p:sp>
      <p:sp>
        <p:nvSpPr>
          <p:cNvPr id="13314" name="Title 1"/>
          <p:cNvSpPr>
            <a:spLocks noGrp="1"/>
          </p:cNvSpPr>
          <p:nvPr>
            <p:ph type="title"/>
          </p:nvPr>
        </p:nvSpPr>
        <p:spPr>
          <a:xfrm>
            <a:off x="0" y="162282"/>
            <a:ext cx="8229600" cy="1043780"/>
          </a:xfrm>
        </p:spPr>
        <p:txBody>
          <a:bodyPr/>
          <a:lstStyle/>
          <a:p>
            <a:pPr eaLnBrk="1" hangingPunct="1"/>
            <a:r>
              <a:rPr lang="en-US" altLang="en-US" dirty="0"/>
              <a:t>Employment in a Protected Environment </a:t>
            </a:r>
          </a:p>
        </p:txBody>
      </p:sp>
      <p:sp>
        <p:nvSpPr>
          <p:cNvPr id="3" name="Slide Number Placeholder 2">
            <a:extLst>
              <a:ext uri="{FF2B5EF4-FFF2-40B4-BE49-F238E27FC236}">
                <a16:creationId xmlns:a16="http://schemas.microsoft.com/office/drawing/2014/main" id="{46775BF0-6B18-4772-BAD9-33EC3F05DB96}"/>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18</a:t>
            </a:fld>
            <a:endParaRPr lang="en-US" dirty="0"/>
          </a:p>
        </p:txBody>
      </p:sp>
      <p:sp>
        <p:nvSpPr>
          <p:cNvPr id="2" name="Slide Number Placeholder 1">
            <a:extLst>
              <a:ext uri="{FF2B5EF4-FFF2-40B4-BE49-F238E27FC236}">
                <a16:creationId xmlns:a16="http://schemas.microsoft.com/office/drawing/2014/main" id="{EBB3E017-424E-53AB-89A5-504AF0BADE16}"/>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328287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599091" y="1318420"/>
            <a:ext cx="11014840" cy="5450242"/>
          </a:xfrm>
        </p:spPr>
        <p:txBody>
          <a:bodyPr>
            <a:normAutofit/>
          </a:bodyPr>
          <a:lstStyle/>
          <a:p>
            <a:pPr marL="0" indent="0">
              <a:buNone/>
            </a:pPr>
            <a:r>
              <a:rPr lang="en-US" i="1" dirty="0">
                <a:hlinkClick r:id="rId3"/>
              </a:rPr>
              <a:t>Cantrell v. Shulkin, docket no. 15-3439 (Apr. 18, 2017)</a:t>
            </a:r>
            <a:endParaRPr lang="en-US" i="1" dirty="0"/>
          </a:p>
          <a:p>
            <a:pPr marL="0" indent="0">
              <a:buNone/>
            </a:pPr>
            <a:endParaRPr lang="en-US" dirty="0"/>
          </a:p>
          <a:p>
            <a:pPr marL="0" indent="0">
              <a:buNone/>
            </a:pPr>
            <a:r>
              <a:rPr lang="en-US" sz="2400" dirty="0"/>
              <a:t>VA has not defined “employment in a protected environment” for purposes of entitlement to TDIU, but factors to consider include:</a:t>
            </a:r>
          </a:p>
          <a:p>
            <a:pPr marL="0" indent="0">
              <a:buNone/>
            </a:pPr>
            <a:endParaRPr lang="en-US" sz="2400" dirty="0"/>
          </a:p>
          <a:p>
            <a:r>
              <a:rPr lang="en-US" sz="2400" dirty="0"/>
              <a:t>The magnitude of a veteran’s job responsibilities </a:t>
            </a:r>
          </a:p>
          <a:p>
            <a:r>
              <a:rPr lang="en-US" sz="2400" dirty="0"/>
              <a:t>The degree of accommodation necessary for successful, full-time work</a:t>
            </a:r>
          </a:p>
          <a:p>
            <a:endParaRPr lang="en-US" sz="2400" dirty="0"/>
          </a:p>
          <a:p>
            <a:pPr marL="0" indent="0">
              <a:buNone/>
            </a:pPr>
            <a:r>
              <a:rPr lang="en-US" sz="2400" dirty="0"/>
              <a:t>VA adjudicators must consider the combined impact of a veteran’s multiple service-connected disabilities in determining whether referral for extra schedular consideration is warranted.</a:t>
            </a:r>
          </a:p>
        </p:txBody>
      </p:sp>
      <p:sp>
        <p:nvSpPr>
          <p:cNvPr id="13314" name="Title 1"/>
          <p:cNvSpPr>
            <a:spLocks noGrp="1"/>
          </p:cNvSpPr>
          <p:nvPr>
            <p:ph type="title"/>
          </p:nvPr>
        </p:nvSpPr>
        <p:spPr>
          <a:xfrm>
            <a:off x="0" y="162282"/>
            <a:ext cx="8229600" cy="1043780"/>
          </a:xfrm>
        </p:spPr>
        <p:txBody>
          <a:bodyPr/>
          <a:lstStyle/>
          <a:p>
            <a:pPr eaLnBrk="1" hangingPunct="1"/>
            <a:r>
              <a:rPr lang="en-US" altLang="en-US" dirty="0"/>
              <a:t>Employment in a Protected Environment </a:t>
            </a:r>
          </a:p>
        </p:txBody>
      </p:sp>
      <p:sp>
        <p:nvSpPr>
          <p:cNvPr id="3" name="Slide Number Placeholder 2">
            <a:extLst>
              <a:ext uri="{FF2B5EF4-FFF2-40B4-BE49-F238E27FC236}">
                <a16:creationId xmlns:a16="http://schemas.microsoft.com/office/drawing/2014/main" id="{0896EBEB-0A25-0882-6D2F-3E256539648B}"/>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19</a:t>
            </a:fld>
            <a:endParaRPr lang="en-US" dirty="0"/>
          </a:p>
        </p:txBody>
      </p:sp>
      <p:sp>
        <p:nvSpPr>
          <p:cNvPr id="2" name="Slide Number Placeholder 1">
            <a:extLst>
              <a:ext uri="{FF2B5EF4-FFF2-40B4-BE49-F238E27FC236}">
                <a16:creationId xmlns:a16="http://schemas.microsoft.com/office/drawing/2014/main" id="{7AB5C119-C8B0-E84D-F935-271EF0D6130B}"/>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249020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1245645"/>
          </a:xfrm>
        </p:spPr>
        <p:txBody>
          <a:bodyPr>
            <a:normAutofit/>
          </a:bodyPr>
          <a:lstStyle/>
          <a:p>
            <a:r>
              <a:rPr lang="en-US" sz="3200" b="1" dirty="0">
                <a:latin typeface="Arial" panose="020B0604020202020204" pitchFamily="34" charset="0"/>
                <a:cs typeface="Arial" panose="020B0604020202020204" pitchFamily="34" charset="0"/>
              </a:rPr>
              <a:t>Objectives</a:t>
            </a:r>
            <a:r>
              <a:rPr lang="en-US" sz="3200" dirty="0">
                <a:latin typeface="Arial" panose="020B0604020202020204" pitchFamily="34" charset="0"/>
                <a:cs typeface="Arial" panose="020B0604020202020204" pitchFamily="34" charset="0"/>
              </a:rPr>
              <a:t>	</a:t>
            </a:r>
          </a:p>
        </p:txBody>
      </p:sp>
      <p:sp>
        <p:nvSpPr>
          <p:cNvPr id="2" name="Content Placeholder 1"/>
          <p:cNvSpPr>
            <a:spLocks noGrp="1"/>
          </p:cNvSpPr>
          <p:nvPr>
            <p:ph idx="1"/>
          </p:nvPr>
        </p:nvSpPr>
        <p:spPr>
          <a:xfrm>
            <a:off x="838200" y="1625328"/>
            <a:ext cx="10515600" cy="4351338"/>
          </a:xfrm>
        </p:spPr>
        <p:txBody>
          <a:bodyPr>
            <a:normAutofit/>
          </a:bodyPr>
          <a:lstStyle/>
          <a:p>
            <a:r>
              <a:rPr lang="en-US" sz="3500" dirty="0"/>
              <a:t>What is TDIU</a:t>
            </a:r>
          </a:p>
          <a:p>
            <a:r>
              <a:rPr lang="en-US" sz="3500" dirty="0"/>
              <a:t>TDIU Requirements</a:t>
            </a:r>
          </a:p>
          <a:p>
            <a:r>
              <a:rPr lang="en-US" sz="3500" dirty="0"/>
              <a:t>Ways to compute the Single 60% or 40% disability</a:t>
            </a:r>
          </a:p>
          <a:p>
            <a:r>
              <a:rPr lang="en-US" sz="3500" dirty="0"/>
              <a:t>Unemployable Vs. Unemployed</a:t>
            </a:r>
          </a:p>
          <a:p>
            <a:r>
              <a:rPr lang="en-US" sz="3500" dirty="0"/>
              <a:t>What is a “Protective Environment” </a:t>
            </a:r>
          </a:p>
          <a:p>
            <a:r>
              <a:rPr lang="en-US" sz="3500" dirty="0"/>
              <a:t>What is “Substantial Gainful Employment”</a:t>
            </a:r>
          </a:p>
          <a:p>
            <a:r>
              <a:rPr lang="en-US" sz="3500" dirty="0"/>
              <a:t>Scenarios</a:t>
            </a:r>
          </a:p>
          <a:p>
            <a:endParaRPr lang="en-US" sz="3500" dirty="0"/>
          </a:p>
          <a:p>
            <a:pPr marL="0" indent="0">
              <a:buNone/>
            </a:pPr>
            <a:endParaRPr lang="en-US" dirty="0"/>
          </a:p>
          <a:p>
            <a:endParaRPr lang="en-US" dirty="0"/>
          </a:p>
          <a:p>
            <a:endParaRPr lang="en-US" dirty="0"/>
          </a:p>
        </p:txBody>
      </p:sp>
      <p:sp>
        <p:nvSpPr>
          <p:cNvPr id="3" name="Slide Number Placeholder 2">
            <a:extLst>
              <a:ext uri="{FF2B5EF4-FFF2-40B4-BE49-F238E27FC236}">
                <a16:creationId xmlns:a16="http://schemas.microsoft.com/office/drawing/2014/main" id="{5A42C814-142D-5134-5260-E0C4D2457B27}"/>
              </a:ext>
            </a:extLst>
          </p:cNvPr>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860920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6" y="6207"/>
            <a:ext cx="8305800" cy="1295400"/>
          </a:xfrm>
        </p:spPr>
        <p:txBody>
          <a:bodyPr>
            <a:normAutofit/>
          </a:bodyPr>
          <a:lstStyle/>
          <a:p>
            <a:pPr>
              <a:defRPr/>
            </a:pPr>
            <a:r>
              <a:rPr lang="en-US" dirty="0"/>
              <a:t>Filing a claim for TDIU</a:t>
            </a:r>
          </a:p>
        </p:txBody>
      </p:sp>
      <p:sp>
        <p:nvSpPr>
          <p:cNvPr id="3" name="Content Placeholder 2"/>
          <p:cNvSpPr txBox="1">
            <a:spLocks/>
          </p:cNvSpPr>
          <p:nvPr/>
        </p:nvSpPr>
        <p:spPr>
          <a:xfrm>
            <a:off x="115614" y="2133600"/>
            <a:ext cx="11792607" cy="3777622"/>
          </a:xfrm>
          <a:prstGeom prst="rect">
            <a:avLst/>
          </a:prstGeom>
        </p:spPr>
        <p:txBody>
          <a:bodyPr>
            <a:normAutofit fontScale="92500"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fontAlgn="auto">
              <a:buNone/>
              <a:defRPr/>
            </a:pPr>
            <a:endParaRPr lang="en-US" altLang="en-US" sz="3200" dirty="0">
              <a:latin typeface="Arial" panose="020B0604020202020204" pitchFamily="34" charset="0"/>
              <a:cs typeface="Arial" panose="020B0604020202020204" pitchFamily="34" charset="0"/>
            </a:endParaRPr>
          </a:p>
          <a:p>
            <a:pPr fontAlgn="auto">
              <a:buClr>
                <a:schemeClr val="tx1"/>
              </a:buClr>
              <a:buFont typeface="Arial" panose="020B0604020202020204" pitchFamily="34" charset="0"/>
              <a:buChar char="•"/>
              <a:defRPr/>
            </a:pPr>
            <a:r>
              <a:rPr lang="en-US" altLang="en-US" sz="3200" dirty="0">
                <a:solidFill>
                  <a:schemeClr val="tx1"/>
                </a:solidFill>
                <a:latin typeface="Arial" panose="020B0604020202020204" pitchFamily="34" charset="0"/>
                <a:cs typeface="Arial" panose="020B0604020202020204" pitchFamily="34" charset="0"/>
              </a:rPr>
              <a:t>VA Form 21-8940</a:t>
            </a:r>
          </a:p>
          <a:p>
            <a:pPr fontAlgn="auto">
              <a:buClr>
                <a:schemeClr val="tx1"/>
              </a:buClr>
              <a:buFont typeface="Arial" panose="020B0604020202020204" pitchFamily="34" charset="0"/>
              <a:buChar char="•"/>
              <a:defRPr/>
            </a:pPr>
            <a:endParaRPr lang="en-US" altLang="en-US" sz="3200" dirty="0">
              <a:solidFill>
                <a:schemeClr val="tx1"/>
              </a:solidFill>
              <a:latin typeface="Arial" panose="020B0604020202020204" pitchFamily="34" charset="0"/>
              <a:cs typeface="Arial" panose="020B0604020202020204" pitchFamily="34" charset="0"/>
            </a:endParaRPr>
          </a:p>
          <a:p>
            <a:pPr fontAlgn="auto">
              <a:buClr>
                <a:schemeClr val="tx1"/>
              </a:buClr>
              <a:buFont typeface="Arial" panose="020B0604020202020204" pitchFamily="34" charset="0"/>
              <a:buChar char="•"/>
              <a:defRPr/>
            </a:pPr>
            <a:r>
              <a:rPr lang="en-US" altLang="en-US" sz="3200" dirty="0">
                <a:solidFill>
                  <a:schemeClr val="tx1"/>
                </a:solidFill>
                <a:latin typeface="Arial" panose="020B0604020202020204" pitchFamily="34" charset="0"/>
                <a:cs typeface="Arial" panose="020B0604020202020204" pitchFamily="34" charset="0"/>
              </a:rPr>
              <a:t>IU cannot be granted without VA Form 21-8940</a:t>
            </a:r>
          </a:p>
          <a:p>
            <a:pPr fontAlgn="auto">
              <a:buClr>
                <a:schemeClr val="tx1"/>
              </a:buClr>
              <a:buFont typeface="Arial" panose="020B0604020202020204" pitchFamily="34" charset="0"/>
              <a:buChar char="•"/>
              <a:defRPr/>
            </a:pPr>
            <a:endParaRPr lang="en-US" altLang="en-US" sz="3200" dirty="0">
              <a:solidFill>
                <a:schemeClr val="tx1"/>
              </a:solidFill>
              <a:latin typeface="Arial" panose="020B0604020202020204" pitchFamily="34" charset="0"/>
              <a:cs typeface="Arial" panose="020B0604020202020204" pitchFamily="34" charset="0"/>
            </a:endParaRPr>
          </a:p>
          <a:p>
            <a:pPr fontAlgn="auto">
              <a:buClr>
                <a:schemeClr val="tx1"/>
              </a:buClr>
              <a:buFont typeface="Arial" panose="020B0604020202020204" pitchFamily="34" charset="0"/>
              <a:buChar char="•"/>
              <a:defRPr/>
            </a:pPr>
            <a:r>
              <a:rPr lang="en-US" altLang="en-US" sz="3200" dirty="0">
                <a:solidFill>
                  <a:schemeClr val="tx1"/>
                </a:solidFill>
                <a:latin typeface="Arial" panose="020B0604020202020204" pitchFamily="34" charset="0"/>
                <a:cs typeface="Arial" panose="020B0604020202020204" pitchFamily="34" charset="0"/>
              </a:rPr>
              <a:t>Supporting Evidence, including statements from doctor, VR&amp;E records, employment records, SSA decision, if applicable</a:t>
            </a:r>
          </a:p>
          <a:p>
            <a:pPr algn="ctr" fontAlgn="auto">
              <a:defRPr/>
            </a:pPr>
            <a:endParaRPr lang="en-US" altLang="en-US" dirty="0"/>
          </a:p>
        </p:txBody>
      </p:sp>
      <p:sp>
        <p:nvSpPr>
          <p:cNvPr id="4" name="TextBox 3"/>
          <p:cNvSpPr txBox="1"/>
          <p:nvPr/>
        </p:nvSpPr>
        <p:spPr>
          <a:xfrm>
            <a:off x="231229" y="1384013"/>
            <a:ext cx="8060936"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What is required?</a:t>
            </a:r>
          </a:p>
        </p:txBody>
      </p:sp>
      <p:sp>
        <p:nvSpPr>
          <p:cNvPr id="5" name="Slide Number Placeholder 4">
            <a:extLst>
              <a:ext uri="{FF2B5EF4-FFF2-40B4-BE49-F238E27FC236}">
                <a16:creationId xmlns:a16="http://schemas.microsoft.com/office/drawing/2014/main" id="{984741F5-D836-8A71-DD31-65045E6EDE00}"/>
              </a:ext>
            </a:extLst>
          </p:cNvPr>
          <p:cNvSpPr>
            <a:spLocks noGrp="1"/>
          </p:cNvSpPr>
          <p:nvPr>
            <p:ph type="sldNum" sz="quarter" idx="12"/>
          </p:nvPr>
        </p:nvSpPr>
        <p:spPr/>
        <p:txBody>
          <a:bodyPr/>
          <a:lstStyle/>
          <a:p>
            <a:fld id="{60B18D57-13A5-4968-950D-8FEF41FA4399}" type="slidenum">
              <a:rPr lang="en-US" smtClean="0"/>
              <a:t>20</a:t>
            </a:fld>
            <a:endParaRPr lang="en-US" dirty="0"/>
          </a:p>
        </p:txBody>
      </p:sp>
    </p:spTree>
    <p:extLst>
      <p:ext uri="{BB962C8B-B14F-4D97-AF65-F5344CB8AC3E}">
        <p14:creationId xmlns:p14="http://schemas.microsoft.com/office/powerpoint/2010/main" val="197992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543789" y="1790114"/>
            <a:ext cx="10473559" cy="4114800"/>
          </a:xfrm>
        </p:spPr>
        <p:txBody>
          <a:bodyPr>
            <a:normAutofit/>
          </a:bodyPr>
          <a:lstStyle/>
          <a:p>
            <a:pPr eaLnBrk="1" hangingPunct="1"/>
            <a:r>
              <a:rPr lang="en-US" altLang="en-US" dirty="0"/>
              <a:t>The date the veteran became unemployable</a:t>
            </a:r>
          </a:p>
          <a:p>
            <a:pPr eaLnBrk="1" hangingPunct="1"/>
            <a:endParaRPr lang="en-US" altLang="en-US" dirty="0"/>
          </a:p>
          <a:p>
            <a:pPr eaLnBrk="1" hangingPunct="1"/>
            <a:r>
              <a:rPr lang="en-US" altLang="en-US" dirty="0"/>
              <a:t>An employment history for the five-year period preceding the date on which the veteran claims to have become too disabled to work</a:t>
            </a:r>
          </a:p>
          <a:p>
            <a:pPr eaLnBrk="1" hangingPunct="1"/>
            <a:endParaRPr lang="en-US" altLang="en-US" dirty="0"/>
          </a:p>
          <a:p>
            <a:pPr eaLnBrk="1" hangingPunct="1"/>
            <a:r>
              <a:rPr lang="en-US" altLang="en-US" dirty="0"/>
              <a:t>Name and address of places worked</a:t>
            </a:r>
          </a:p>
        </p:txBody>
      </p:sp>
      <p:sp>
        <p:nvSpPr>
          <p:cNvPr id="2" name="Title 1"/>
          <p:cNvSpPr>
            <a:spLocks noGrp="1"/>
          </p:cNvSpPr>
          <p:nvPr>
            <p:ph type="title"/>
          </p:nvPr>
        </p:nvSpPr>
        <p:spPr>
          <a:xfrm>
            <a:off x="0" y="126781"/>
            <a:ext cx="8229600" cy="1123950"/>
          </a:xfrm>
        </p:spPr>
        <p:txBody>
          <a:bodyPr>
            <a:normAutofit/>
          </a:bodyPr>
          <a:lstStyle/>
          <a:p>
            <a:pPr>
              <a:defRPr/>
            </a:pPr>
            <a:r>
              <a:rPr lang="en-US" dirty="0"/>
              <a:t>Information needed on 21-8940	</a:t>
            </a:r>
          </a:p>
        </p:txBody>
      </p:sp>
      <p:sp>
        <p:nvSpPr>
          <p:cNvPr id="4" name="Slide Number Placeholder 2">
            <a:extLst>
              <a:ext uri="{FF2B5EF4-FFF2-40B4-BE49-F238E27FC236}">
                <a16:creationId xmlns:a16="http://schemas.microsoft.com/office/drawing/2014/main" id="{1B809180-80FA-A4D3-09F2-14AB3D68FEA1}"/>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21</a:t>
            </a:fld>
            <a:endParaRPr lang="en-US" dirty="0"/>
          </a:p>
        </p:txBody>
      </p:sp>
      <p:sp>
        <p:nvSpPr>
          <p:cNvPr id="3" name="Slide Number Placeholder 2">
            <a:extLst>
              <a:ext uri="{FF2B5EF4-FFF2-40B4-BE49-F238E27FC236}">
                <a16:creationId xmlns:a16="http://schemas.microsoft.com/office/drawing/2014/main" id="{FA583B6F-98E2-901A-3CA3-01AACE03A888}"/>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11551804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186" y="1305910"/>
            <a:ext cx="11592910" cy="4953000"/>
          </a:xfrm>
        </p:spPr>
        <p:txBody>
          <a:bodyPr>
            <a:noAutofit/>
          </a:bodyPr>
          <a:lstStyle/>
          <a:p>
            <a:pPr marL="674370" lvl="1" indent="-274320">
              <a:lnSpc>
                <a:spcPct val="120000"/>
              </a:lnSpc>
              <a:buFont typeface="Wingdings 2"/>
              <a:buChar char=""/>
              <a:defRPr/>
            </a:pPr>
            <a:r>
              <a:rPr lang="en-US" dirty="0"/>
              <a:t>The VA must obtain and consider complete copies of the SSA decision if the veteran has been examined or awarded disability benefits by SSA</a:t>
            </a:r>
          </a:p>
          <a:p>
            <a:pPr marL="674370" lvl="1" indent="-274320">
              <a:lnSpc>
                <a:spcPct val="120000"/>
              </a:lnSpc>
              <a:buFont typeface="Wingdings 2"/>
              <a:buChar char=""/>
              <a:defRPr/>
            </a:pPr>
            <a:endParaRPr lang="en-US" sz="900" dirty="0"/>
          </a:p>
          <a:p>
            <a:pPr marL="674370" lvl="1" indent="-274320">
              <a:lnSpc>
                <a:spcPct val="120000"/>
              </a:lnSpc>
              <a:buFont typeface="Wingdings 2"/>
              <a:buChar char=""/>
              <a:defRPr/>
            </a:pPr>
            <a:r>
              <a:rPr lang="en-US" dirty="0"/>
              <a:t>The decision by SSA is not binding on the VA but may indicate the level of impairment of the veteran’s SC disability</a:t>
            </a:r>
          </a:p>
          <a:p>
            <a:pPr marL="674370" lvl="1" indent="-274320">
              <a:lnSpc>
                <a:spcPct val="120000"/>
              </a:lnSpc>
              <a:buFont typeface="Wingdings 2"/>
              <a:buChar char=""/>
              <a:defRPr/>
            </a:pPr>
            <a:endParaRPr lang="en-US" sz="900" dirty="0"/>
          </a:p>
          <a:p>
            <a:pPr marL="674370" lvl="1" indent="-274320">
              <a:lnSpc>
                <a:spcPct val="120000"/>
              </a:lnSpc>
              <a:buFont typeface="Wingdings 2"/>
              <a:buChar char=""/>
              <a:defRPr/>
            </a:pPr>
            <a:r>
              <a:rPr lang="en-US" dirty="0"/>
              <a:t>The VA should pay close attention to what disability resulted in a grant of SSA benefits, and whether that disability is one for which service connection has been granted.   </a:t>
            </a:r>
          </a:p>
          <a:p>
            <a:pPr marL="274320" indent="-274320">
              <a:buClr>
                <a:schemeClr val="accent3"/>
              </a:buClr>
              <a:buNone/>
              <a:defRPr/>
            </a:pPr>
            <a:endParaRPr lang="en-US" dirty="0"/>
          </a:p>
          <a:p>
            <a:pPr marL="274320" indent="-274320">
              <a:buClr>
                <a:schemeClr val="accent3"/>
              </a:buClr>
              <a:buNone/>
              <a:defRPr/>
            </a:pPr>
            <a:r>
              <a:rPr lang="en-US" dirty="0"/>
              <a:t>	</a:t>
            </a:r>
          </a:p>
        </p:txBody>
      </p:sp>
      <p:sp>
        <p:nvSpPr>
          <p:cNvPr id="24578" name="Title 1"/>
          <p:cNvSpPr>
            <a:spLocks noGrp="1"/>
          </p:cNvSpPr>
          <p:nvPr>
            <p:ph type="title"/>
          </p:nvPr>
        </p:nvSpPr>
        <p:spPr>
          <a:xfrm>
            <a:off x="0" y="84740"/>
            <a:ext cx="8229600" cy="971550"/>
          </a:xfrm>
        </p:spPr>
        <p:txBody>
          <a:bodyPr/>
          <a:lstStyle/>
          <a:p>
            <a:pPr eaLnBrk="1" hangingPunct="1"/>
            <a:r>
              <a:rPr lang="en-US" altLang="en-US" dirty="0"/>
              <a:t>What is the VA required to do?</a:t>
            </a:r>
          </a:p>
        </p:txBody>
      </p:sp>
      <p:sp>
        <p:nvSpPr>
          <p:cNvPr id="4" name="Slide Number Placeholder 2">
            <a:extLst>
              <a:ext uri="{FF2B5EF4-FFF2-40B4-BE49-F238E27FC236}">
                <a16:creationId xmlns:a16="http://schemas.microsoft.com/office/drawing/2014/main" id="{7425766A-37C1-10A5-7E83-067DE4FC9F58}"/>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22</a:t>
            </a:fld>
            <a:endParaRPr lang="en-US" dirty="0"/>
          </a:p>
        </p:txBody>
      </p:sp>
      <p:sp>
        <p:nvSpPr>
          <p:cNvPr id="2" name="Slide Number Placeholder 1">
            <a:extLst>
              <a:ext uri="{FF2B5EF4-FFF2-40B4-BE49-F238E27FC236}">
                <a16:creationId xmlns:a16="http://schemas.microsoft.com/office/drawing/2014/main" id="{53505A25-41CA-E10E-4DBA-E63C83D35552}"/>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2936496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609599" y="1555531"/>
            <a:ext cx="11004331" cy="5023945"/>
          </a:xfrm>
        </p:spPr>
        <p:txBody>
          <a:bodyPr>
            <a:noAutofit/>
          </a:bodyPr>
          <a:lstStyle/>
          <a:p>
            <a:pPr eaLnBrk="1" hangingPunct="1"/>
            <a:r>
              <a:rPr lang="en-US" altLang="en-US" sz="2800" dirty="0"/>
              <a:t>When a veteran’s claims folder indicates that he/she was seen by the Vocational Rehabilitation and Employment Service (VR&amp;E), the VA must obtain and evaluate those records</a:t>
            </a:r>
          </a:p>
          <a:p>
            <a:pPr eaLnBrk="1" hangingPunct="1"/>
            <a:endParaRPr lang="en-US" altLang="en-US" sz="2800" dirty="0"/>
          </a:p>
          <a:p>
            <a:pPr eaLnBrk="1" hangingPunct="1"/>
            <a:r>
              <a:rPr lang="en-US" altLang="en-US" sz="2800" dirty="0"/>
              <a:t>Those records may document the veteran’s participation in a training program, or show that training was not feasible or was unsuccessful</a:t>
            </a:r>
          </a:p>
          <a:p>
            <a:pPr eaLnBrk="1" hangingPunct="1"/>
            <a:endParaRPr lang="en-US" altLang="en-US" sz="2800" dirty="0"/>
          </a:p>
          <a:p>
            <a:pPr eaLnBrk="1" hangingPunct="1"/>
            <a:r>
              <a:rPr lang="en-US" altLang="en-US" sz="2800" dirty="0"/>
              <a:t>The VA will send form 21-4192 unless it has been more than 5 years since the veteran last worked</a:t>
            </a:r>
          </a:p>
        </p:txBody>
      </p:sp>
      <p:sp>
        <p:nvSpPr>
          <p:cNvPr id="25602" name="Title 1"/>
          <p:cNvSpPr>
            <a:spLocks noGrp="1"/>
          </p:cNvSpPr>
          <p:nvPr>
            <p:ph type="title"/>
          </p:nvPr>
        </p:nvSpPr>
        <p:spPr/>
        <p:txBody>
          <a:bodyPr/>
          <a:lstStyle/>
          <a:p>
            <a:pPr eaLnBrk="1" hangingPunct="1"/>
            <a:r>
              <a:rPr lang="en-US" altLang="en-US" dirty="0"/>
              <a:t>Evidence Development</a:t>
            </a:r>
          </a:p>
        </p:txBody>
      </p:sp>
      <p:sp>
        <p:nvSpPr>
          <p:cNvPr id="3" name="Slide Number Placeholder 2">
            <a:extLst>
              <a:ext uri="{FF2B5EF4-FFF2-40B4-BE49-F238E27FC236}">
                <a16:creationId xmlns:a16="http://schemas.microsoft.com/office/drawing/2014/main" id="{E6444F4F-1DCA-5697-81FD-02E7F5FCF1E5}"/>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23</a:t>
            </a:fld>
            <a:endParaRPr lang="en-US" dirty="0"/>
          </a:p>
        </p:txBody>
      </p:sp>
      <p:sp>
        <p:nvSpPr>
          <p:cNvPr id="2" name="Slide Number Placeholder 1">
            <a:extLst>
              <a:ext uri="{FF2B5EF4-FFF2-40B4-BE49-F238E27FC236}">
                <a16:creationId xmlns:a16="http://schemas.microsoft.com/office/drawing/2014/main" id="{C5B757F8-FE37-7001-4C9E-09E3821A862D}"/>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2326689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457200" y="1256410"/>
            <a:ext cx="10972799" cy="5467117"/>
          </a:xfrm>
        </p:spPr>
        <p:txBody>
          <a:bodyPr>
            <a:noAutofit/>
          </a:bodyPr>
          <a:lstStyle/>
          <a:p>
            <a:pPr marL="0" indent="0">
              <a:buNone/>
            </a:pPr>
            <a:r>
              <a:rPr lang="en-US" altLang="en-US" dirty="0"/>
              <a:t>Oftentimes the VA Rater will not look at the big picture:</a:t>
            </a:r>
          </a:p>
          <a:p>
            <a:pPr marL="400050" lvl="1" indent="0">
              <a:buNone/>
            </a:pPr>
            <a:endParaRPr lang="en-US" altLang="en-US" sz="3200" dirty="0"/>
          </a:p>
          <a:p>
            <a:pPr marL="0" indent="0">
              <a:buNone/>
            </a:pPr>
            <a:endParaRPr lang="en-US" altLang="en-US" sz="1600" dirty="0"/>
          </a:p>
          <a:p>
            <a:pPr marL="0" indent="0">
              <a:buNone/>
            </a:pPr>
            <a:endParaRPr lang="en-US" altLang="en-US" sz="1600" dirty="0"/>
          </a:p>
          <a:p>
            <a:pPr marL="0" indent="0">
              <a:buNone/>
            </a:pPr>
            <a:endParaRPr lang="en-US" altLang="en-US" sz="1600" dirty="0"/>
          </a:p>
          <a:p>
            <a:pPr marL="0" indent="0">
              <a:buNone/>
            </a:pPr>
            <a:endParaRPr lang="en-US" altLang="en-US" sz="1600" dirty="0"/>
          </a:p>
          <a:p>
            <a:pPr marL="0" indent="0">
              <a:buNone/>
            </a:pPr>
            <a:endParaRPr lang="en-US" altLang="en-US" sz="1600" dirty="0"/>
          </a:p>
          <a:p>
            <a:pPr marL="0" indent="0">
              <a:buNone/>
            </a:pPr>
            <a:endParaRPr lang="en-US" altLang="en-US" sz="1600" dirty="0"/>
          </a:p>
          <a:p>
            <a:pPr marL="0" indent="0">
              <a:buNone/>
            </a:pPr>
            <a:endParaRPr lang="en-US" altLang="en-US" sz="1600" dirty="0"/>
          </a:p>
          <a:p>
            <a:pPr marL="0" indent="0">
              <a:buNone/>
            </a:pPr>
            <a:endParaRPr lang="en-US" altLang="en-US" dirty="0"/>
          </a:p>
          <a:p>
            <a:pPr marL="0" indent="0">
              <a:buNone/>
            </a:pPr>
            <a:r>
              <a:rPr lang="en-US" altLang="en-US" dirty="0"/>
              <a:t>In this case, neither phrase on their own would be enough to grant TDIU. However, when put together, TDIU should be granted.</a:t>
            </a:r>
          </a:p>
        </p:txBody>
      </p:sp>
      <p:sp>
        <p:nvSpPr>
          <p:cNvPr id="26626" name="Title 1"/>
          <p:cNvSpPr>
            <a:spLocks noGrp="1"/>
          </p:cNvSpPr>
          <p:nvPr>
            <p:ph type="title"/>
          </p:nvPr>
        </p:nvSpPr>
        <p:spPr/>
        <p:txBody>
          <a:bodyPr/>
          <a:lstStyle/>
          <a:p>
            <a:pPr eaLnBrk="1" hangingPunct="1"/>
            <a:r>
              <a:rPr lang="en-US" altLang="en-US" dirty="0"/>
              <a:t>Common Errors in TDIU denials</a:t>
            </a:r>
          </a:p>
        </p:txBody>
      </p:sp>
      <p:sp>
        <p:nvSpPr>
          <p:cNvPr id="2" name="TextBox 1">
            <a:extLst>
              <a:ext uri="{FF2B5EF4-FFF2-40B4-BE49-F238E27FC236}">
                <a16:creationId xmlns:a16="http://schemas.microsoft.com/office/drawing/2014/main" id="{5B5A653A-3AA4-AAA2-B1D0-D73F1D7FCE7B}"/>
              </a:ext>
            </a:extLst>
          </p:cNvPr>
          <p:cNvSpPr txBox="1"/>
          <p:nvPr/>
        </p:nvSpPr>
        <p:spPr>
          <a:xfrm>
            <a:off x="562709" y="1997613"/>
            <a:ext cx="10972799" cy="3093154"/>
          </a:xfrm>
          <a:prstGeom prst="rect">
            <a:avLst/>
          </a:prstGeom>
          <a:noFill/>
        </p:spPr>
        <p:txBody>
          <a:bodyPr wrap="square" rtlCol="0">
            <a:spAutoFit/>
          </a:bodyPr>
          <a:lstStyle/>
          <a:p>
            <a:pPr marL="400050" lvl="1" indent="0">
              <a:buNone/>
            </a:pPr>
            <a:r>
              <a:rPr lang="en-US" altLang="en-US" sz="2800" i="1" dirty="0">
                <a:latin typeface="+mn-lt"/>
              </a:rPr>
              <a:t>“Though the veteran cannot work in a physical environment, Veteran’s knee conditions do not prevent sedentary employment” </a:t>
            </a:r>
          </a:p>
          <a:p>
            <a:pPr marL="400050" lvl="1" indent="0">
              <a:buNone/>
            </a:pPr>
            <a:endParaRPr lang="en-US" altLang="en-US" sz="900" i="1" dirty="0">
              <a:latin typeface="+mn-lt"/>
            </a:endParaRPr>
          </a:p>
          <a:p>
            <a:pPr marL="400050" lvl="1" indent="0">
              <a:buNone/>
            </a:pPr>
            <a:endParaRPr lang="en-US" altLang="en-US" sz="2800" i="1" dirty="0">
              <a:latin typeface="+mn-lt"/>
            </a:endParaRPr>
          </a:p>
          <a:p>
            <a:pPr marL="400050" lvl="1" indent="0">
              <a:buNone/>
            </a:pPr>
            <a:r>
              <a:rPr lang="en-US" altLang="en-US" sz="2800" i="1" dirty="0">
                <a:latin typeface="+mn-lt"/>
              </a:rPr>
              <a:t>“Veteran’s back condition limits the veteran’s ability to sit for more than 15 minutes at a time but does not prevent employment in a physical environment”</a:t>
            </a:r>
          </a:p>
          <a:p>
            <a:endParaRPr lang="en-US" dirty="0"/>
          </a:p>
        </p:txBody>
      </p:sp>
      <p:sp>
        <p:nvSpPr>
          <p:cNvPr id="4" name="Slide Number Placeholder 2">
            <a:extLst>
              <a:ext uri="{FF2B5EF4-FFF2-40B4-BE49-F238E27FC236}">
                <a16:creationId xmlns:a16="http://schemas.microsoft.com/office/drawing/2014/main" id="{D6CDE55A-1211-8561-DBA1-3D66015B80C0}"/>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24</a:t>
            </a:fld>
            <a:endParaRPr lang="en-US" dirty="0"/>
          </a:p>
        </p:txBody>
      </p:sp>
      <p:sp>
        <p:nvSpPr>
          <p:cNvPr id="3" name="Slide Number Placeholder 2">
            <a:extLst>
              <a:ext uri="{FF2B5EF4-FFF2-40B4-BE49-F238E27FC236}">
                <a16:creationId xmlns:a16="http://schemas.microsoft.com/office/drawing/2014/main" id="{A4BA84ED-A5D7-55F0-4362-259CD718F094}"/>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2400434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dirty="0"/>
              <a:t>VA is supposed to consider the veteran’s education level, any specialized training, geographic location, and previous work experience when determining employability. </a:t>
            </a:r>
          </a:p>
          <a:p>
            <a:pPr marL="0" indent="0">
              <a:buNone/>
            </a:pPr>
            <a:endParaRPr lang="en-US" dirty="0"/>
          </a:p>
          <a:p>
            <a:pPr marL="0" indent="0">
              <a:buNone/>
            </a:pPr>
            <a:r>
              <a:rPr lang="en-US" dirty="0"/>
              <a:t>This rule is often overlooked by VA Raters.</a:t>
            </a:r>
          </a:p>
          <a:p>
            <a:endParaRPr lang="en-US" sz="1000" dirty="0"/>
          </a:p>
          <a:p>
            <a:r>
              <a:rPr lang="en-US" dirty="0">
                <a:hlinkClick r:id="rId2"/>
              </a:rPr>
              <a:t>38 C.F.R. § 3.341</a:t>
            </a:r>
            <a:endParaRPr lang="en-US" dirty="0"/>
          </a:p>
          <a:p>
            <a:r>
              <a:rPr lang="en-US" dirty="0">
                <a:hlinkClick r:id="rId3"/>
              </a:rPr>
              <a:t>38 C.F.R. § 4.16 </a:t>
            </a:r>
            <a:endParaRPr lang="en-US" dirty="0"/>
          </a:p>
          <a:p>
            <a:r>
              <a:rPr lang="en-US" dirty="0">
                <a:hlinkClick r:id="rId4"/>
              </a:rPr>
              <a:t>M21-1</a:t>
            </a:r>
            <a:r>
              <a:rPr lang="pt-BR" dirty="0">
                <a:hlinkClick r:id="rId4"/>
              </a:rPr>
              <a:t>VIII.iv.3.B.1.a. </a:t>
            </a:r>
            <a:endParaRPr lang="en-US" dirty="0"/>
          </a:p>
        </p:txBody>
      </p:sp>
      <p:sp>
        <p:nvSpPr>
          <p:cNvPr id="2" name="Title 1"/>
          <p:cNvSpPr>
            <a:spLocks noGrp="1"/>
          </p:cNvSpPr>
          <p:nvPr>
            <p:ph type="title"/>
          </p:nvPr>
        </p:nvSpPr>
        <p:spPr/>
        <p:txBody>
          <a:bodyPr/>
          <a:lstStyle/>
          <a:p>
            <a:r>
              <a:rPr lang="en-US" dirty="0"/>
              <a:t>Common Errors in TDIU denials</a:t>
            </a:r>
          </a:p>
        </p:txBody>
      </p:sp>
      <p:sp>
        <p:nvSpPr>
          <p:cNvPr id="5" name="Slide Number Placeholder 2">
            <a:extLst>
              <a:ext uri="{FF2B5EF4-FFF2-40B4-BE49-F238E27FC236}">
                <a16:creationId xmlns:a16="http://schemas.microsoft.com/office/drawing/2014/main" id="{ABABD71E-B798-7680-5C16-318C8E6C5A6D}"/>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25</a:t>
            </a:fld>
            <a:endParaRPr lang="en-US" dirty="0"/>
          </a:p>
        </p:txBody>
      </p:sp>
      <p:sp>
        <p:nvSpPr>
          <p:cNvPr id="4" name="Slide Number Placeholder 3">
            <a:extLst>
              <a:ext uri="{FF2B5EF4-FFF2-40B4-BE49-F238E27FC236}">
                <a16:creationId xmlns:a16="http://schemas.microsoft.com/office/drawing/2014/main" id="{9D829CE0-8107-D436-E3E1-746B8076CF5A}"/>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1801924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068762"/>
          </a:xfrm>
        </p:spPr>
        <p:txBody>
          <a:bodyPr/>
          <a:lstStyle/>
          <a:p>
            <a:pPr algn="ctr">
              <a:defRPr/>
            </a:pPr>
            <a:r>
              <a:rPr lang="en-US" dirty="0"/>
              <a:t>Does a disabled veteran have to be unemployed to be entitled to unemployability?</a:t>
            </a:r>
          </a:p>
        </p:txBody>
      </p:sp>
      <p:sp>
        <p:nvSpPr>
          <p:cNvPr id="3" name="TextBox 2"/>
          <p:cNvSpPr txBox="1"/>
          <p:nvPr/>
        </p:nvSpPr>
        <p:spPr>
          <a:xfrm>
            <a:off x="3695699" y="2864069"/>
            <a:ext cx="4800600" cy="2646878"/>
          </a:xfrm>
          <a:prstGeom prst="rect">
            <a:avLst/>
          </a:prstGeom>
          <a:noFill/>
        </p:spPr>
        <p:txBody>
          <a:bodyPr wrap="square" rtlCol="0">
            <a:spAutoFit/>
          </a:bodyPr>
          <a:lstStyle/>
          <a:p>
            <a:r>
              <a:rPr lang="en-US" sz="16600" dirty="0">
                <a:latin typeface="+mn-lt"/>
              </a:rPr>
              <a:t>NO!!</a:t>
            </a:r>
          </a:p>
        </p:txBody>
      </p:sp>
      <p:sp>
        <p:nvSpPr>
          <p:cNvPr id="4" name="TextBox 3"/>
          <p:cNvSpPr txBox="1"/>
          <p:nvPr/>
        </p:nvSpPr>
        <p:spPr>
          <a:xfrm>
            <a:off x="1" y="5819129"/>
            <a:ext cx="12192000"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If the employment is not Substantially Gainful, TDIU may be granted</a:t>
            </a:r>
          </a:p>
        </p:txBody>
      </p:sp>
      <p:sp>
        <p:nvSpPr>
          <p:cNvPr id="5" name="Slide Number Placeholder 4">
            <a:extLst>
              <a:ext uri="{FF2B5EF4-FFF2-40B4-BE49-F238E27FC236}">
                <a16:creationId xmlns:a16="http://schemas.microsoft.com/office/drawing/2014/main" id="{20B737E3-1F3A-1B12-04A5-9C9CAE7CB95A}"/>
              </a:ext>
            </a:extLst>
          </p:cNvPr>
          <p:cNvSpPr>
            <a:spLocks noGrp="1"/>
          </p:cNvSpPr>
          <p:nvPr>
            <p:ph type="sldNum" sz="quarter" idx="12"/>
          </p:nvPr>
        </p:nvSpPr>
        <p:spPr/>
        <p:txBody>
          <a:bodyPr/>
          <a:lstStyle/>
          <a:p>
            <a:fld id="{60B18D57-13A5-4968-950D-8FEF41FA4399}" type="slidenum">
              <a:rPr lang="en-US" smtClean="0"/>
              <a:t>26</a:t>
            </a:fld>
            <a:endParaRPr lang="en-US" dirty="0"/>
          </a:p>
        </p:txBody>
      </p:sp>
    </p:spTree>
    <p:extLst>
      <p:ext uri="{BB962C8B-B14F-4D97-AF65-F5344CB8AC3E}">
        <p14:creationId xmlns:p14="http://schemas.microsoft.com/office/powerpoint/2010/main" val="969849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599091" y="1318420"/>
            <a:ext cx="11014840" cy="5450242"/>
          </a:xfrm>
        </p:spPr>
        <p:txBody>
          <a:bodyPr>
            <a:normAutofit/>
          </a:bodyPr>
          <a:lstStyle/>
          <a:p>
            <a:endParaRPr lang="en-US" sz="2400" b="1" i="1" dirty="0"/>
          </a:p>
          <a:p>
            <a:endParaRPr lang="en-US" sz="2400" b="1" i="1" dirty="0"/>
          </a:p>
          <a:p>
            <a:r>
              <a:rPr lang="en-US" sz="2800" b="1" dirty="0"/>
              <a:t>Substantially gainful employment</a:t>
            </a:r>
            <a:r>
              <a:rPr lang="en-US" sz="2800" dirty="0"/>
              <a:t> is defined as employment at which non-disabled individuals earn their livelihood with earnings comparable to the particular occupation in the community where the veteran resides.</a:t>
            </a:r>
          </a:p>
          <a:p>
            <a:pPr marL="0" indent="0">
              <a:buNone/>
            </a:pPr>
            <a:endParaRPr lang="en-US" sz="2800" dirty="0"/>
          </a:p>
          <a:p>
            <a:r>
              <a:rPr lang="en-US" altLang="en-US" sz="2800" dirty="0"/>
              <a:t>Marginal Employment shall not be considered as substantially gainful employment</a:t>
            </a:r>
          </a:p>
        </p:txBody>
      </p:sp>
      <p:sp>
        <p:nvSpPr>
          <p:cNvPr id="13314" name="Title 1"/>
          <p:cNvSpPr>
            <a:spLocks noGrp="1"/>
          </p:cNvSpPr>
          <p:nvPr>
            <p:ph type="title"/>
          </p:nvPr>
        </p:nvSpPr>
        <p:spPr>
          <a:xfrm>
            <a:off x="0" y="162282"/>
            <a:ext cx="8229600" cy="1043780"/>
          </a:xfrm>
        </p:spPr>
        <p:txBody>
          <a:bodyPr/>
          <a:lstStyle/>
          <a:p>
            <a:pPr eaLnBrk="1" hangingPunct="1"/>
            <a:r>
              <a:rPr lang="en-US" altLang="en-US" dirty="0"/>
              <a:t>Substantially Gainful Employment</a:t>
            </a:r>
          </a:p>
        </p:txBody>
      </p:sp>
      <p:sp>
        <p:nvSpPr>
          <p:cNvPr id="3" name="Slide Number Placeholder 2">
            <a:extLst>
              <a:ext uri="{FF2B5EF4-FFF2-40B4-BE49-F238E27FC236}">
                <a16:creationId xmlns:a16="http://schemas.microsoft.com/office/drawing/2014/main" id="{C1B79009-20DF-19F5-0C71-44F4C0F11107}"/>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27</a:t>
            </a:fld>
            <a:endParaRPr lang="en-US" dirty="0"/>
          </a:p>
        </p:txBody>
      </p:sp>
      <p:sp>
        <p:nvSpPr>
          <p:cNvPr id="2" name="Slide Number Placeholder 1">
            <a:extLst>
              <a:ext uri="{FF2B5EF4-FFF2-40B4-BE49-F238E27FC236}">
                <a16:creationId xmlns:a16="http://schemas.microsoft.com/office/drawing/2014/main" id="{AD3CFDFF-A4DA-A88D-16D0-1E0C93324F33}"/>
              </a:ext>
            </a:extLst>
          </p:cNvPr>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4065575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599091" y="1318420"/>
            <a:ext cx="11014840" cy="5450242"/>
          </a:xfrm>
        </p:spPr>
        <p:txBody>
          <a:bodyPr>
            <a:normAutofit/>
          </a:bodyPr>
          <a:lstStyle/>
          <a:p>
            <a:endParaRPr lang="en-US" sz="2400" b="1" i="1" dirty="0"/>
          </a:p>
          <a:p>
            <a:pPr marL="0" indent="0">
              <a:buNone/>
            </a:pPr>
            <a:r>
              <a:rPr lang="en-US" i="1" dirty="0">
                <a:hlinkClick r:id="rId3"/>
              </a:rPr>
              <a:t>Withers v. </a:t>
            </a:r>
            <a:r>
              <a:rPr lang="en-US" i="1" dirty="0" err="1">
                <a:hlinkClick r:id="rId3"/>
              </a:rPr>
              <a:t>Wilkie</a:t>
            </a:r>
            <a:r>
              <a:rPr lang="en-US" i="1" dirty="0">
                <a:hlinkClick r:id="rId3"/>
              </a:rPr>
              <a:t>, Aug 20, 2018, 30 </a:t>
            </a:r>
            <a:r>
              <a:rPr lang="en-US" i="1" dirty="0" err="1">
                <a:hlinkClick r:id="rId3"/>
              </a:rPr>
              <a:t>Vet.App</a:t>
            </a:r>
            <a:r>
              <a:rPr lang="en-US" i="1" dirty="0">
                <a:hlinkClick r:id="rId3"/>
              </a:rPr>
              <a:t>. 139 (2018)</a:t>
            </a:r>
            <a:endParaRPr lang="en-US" i="1" dirty="0"/>
          </a:p>
          <a:p>
            <a:pPr marL="0" indent="0">
              <a:buNone/>
            </a:pPr>
            <a:endParaRPr lang="en-US" i="1" dirty="0"/>
          </a:p>
          <a:p>
            <a:pPr marL="0" indent="0">
              <a:buNone/>
            </a:pPr>
            <a:r>
              <a:rPr lang="en-US" dirty="0"/>
              <a:t>The court ruled that the meaning of sedentary work must be determined from the particulars of the medical opinion that employs the term. The Board must explain this meaning as well as how the concept of sedentary work factors into the veteran’s overall disability picture, vocational history, and ability to secure or follow substantially gainful occupation. </a:t>
            </a:r>
          </a:p>
          <a:p>
            <a:endParaRPr lang="en-US" sz="2400" b="1" i="1" dirty="0"/>
          </a:p>
        </p:txBody>
      </p:sp>
      <p:sp>
        <p:nvSpPr>
          <p:cNvPr id="13314" name="Title 1"/>
          <p:cNvSpPr>
            <a:spLocks noGrp="1"/>
          </p:cNvSpPr>
          <p:nvPr>
            <p:ph type="title"/>
          </p:nvPr>
        </p:nvSpPr>
        <p:spPr>
          <a:xfrm>
            <a:off x="0" y="162282"/>
            <a:ext cx="8229600" cy="1043780"/>
          </a:xfrm>
        </p:spPr>
        <p:txBody>
          <a:bodyPr/>
          <a:lstStyle/>
          <a:p>
            <a:pPr eaLnBrk="1" hangingPunct="1"/>
            <a:r>
              <a:rPr lang="en-US" altLang="en-US" dirty="0"/>
              <a:t>Substantially Gainful Employment</a:t>
            </a:r>
          </a:p>
        </p:txBody>
      </p:sp>
      <p:sp>
        <p:nvSpPr>
          <p:cNvPr id="3" name="Slide Number Placeholder 2">
            <a:extLst>
              <a:ext uri="{FF2B5EF4-FFF2-40B4-BE49-F238E27FC236}">
                <a16:creationId xmlns:a16="http://schemas.microsoft.com/office/drawing/2014/main" id="{DAB9B1F0-AA88-7DC9-673A-4D8EA8CEFE45}"/>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28</a:t>
            </a:fld>
            <a:endParaRPr lang="en-US" dirty="0"/>
          </a:p>
        </p:txBody>
      </p:sp>
      <p:sp>
        <p:nvSpPr>
          <p:cNvPr id="2" name="Slide Number Placeholder 1">
            <a:extLst>
              <a:ext uri="{FF2B5EF4-FFF2-40B4-BE49-F238E27FC236}">
                <a16:creationId xmlns:a16="http://schemas.microsoft.com/office/drawing/2014/main" id="{B8A41895-D59C-48BF-95DA-4FE27A898C19}"/>
              </a:ext>
            </a:extLst>
          </p:cNvPr>
          <p:cNvSpPr>
            <a:spLocks noGrp="1"/>
          </p:cNvSpPr>
          <p:nvPr>
            <p:ph type="sldNum" sz="quarter" idx="12"/>
          </p:nvPr>
        </p:nvSpPr>
        <p:spPr/>
        <p:txBody>
          <a:bodyPr/>
          <a:lstStyle/>
          <a:p>
            <a:fld id="{E2FB73DA-5FDE-45B5-BAA4-C61223CC44F6}" type="slidenum">
              <a:rPr lang="en-US" smtClean="0"/>
              <a:pPr/>
              <a:t>28</a:t>
            </a:fld>
            <a:endParaRPr lang="en-US" dirty="0"/>
          </a:p>
        </p:txBody>
      </p:sp>
    </p:spTree>
    <p:extLst>
      <p:ext uri="{BB962C8B-B14F-4D97-AF65-F5344CB8AC3E}">
        <p14:creationId xmlns:p14="http://schemas.microsoft.com/office/powerpoint/2010/main" val="85640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03989"/>
            <a:ext cx="10515600" cy="3878935"/>
          </a:xfrm>
        </p:spPr>
        <p:txBody>
          <a:bodyPr>
            <a:normAutofit/>
          </a:bodyPr>
          <a:lstStyle/>
          <a:p>
            <a:pPr marL="0" indent="0">
              <a:buNone/>
            </a:pPr>
            <a:r>
              <a:rPr lang="en-US" sz="3600" dirty="0"/>
              <a:t>Marginal employment generally shall be deemed to exist when a veteran's earned annual income is less than the amount established by the U.S. Department of Commerce, Bureau of the Census, as the poverty threshold for one person. </a:t>
            </a:r>
          </a:p>
        </p:txBody>
      </p:sp>
      <p:sp>
        <p:nvSpPr>
          <p:cNvPr id="2" name="Title 1"/>
          <p:cNvSpPr>
            <a:spLocks noGrp="1"/>
          </p:cNvSpPr>
          <p:nvPr>
            <p:ph type="title"/>
          </p:nvPr>
        </p:nvSpPr>
        <p:spPr/>
        <p:txBody>
          <a:bodyPr/>
          <a:lstStyle/>
          <a:p>
            <a:r>
              <a:rPr lang="en-US" dirty="0"/>
              <a:t>Marginal Employment</a:t>
            </a:r>
          </a:p>
        </p:txBody>
      </p:sp>
      <p:sp>
        <p:nvSpPr>
          <p:cNvPr id="5" name="Slide Number Placeholder 2">
            <a:extLst>
              <a:ext uri="{FF2B5EF4-FFF2-40B4-BE49-F238E27FC236}">
                <a16:creationId xmlns:a16="http://schemas.microsoft.com/office/drawing/2014/main" id="{63A82679-3FEF-54D2-748E-E56FD320707F}"/>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29</a:t>
            </a:fld>
            <a:endParaRPr lang="en-US" dirty="0"/>
          </a:p>
        </p:txBody>
      </p:sp>
      <p:sp>
        <p:nvSpPr>
          <p:cNvPr id="4" name="Slide Number Placeholder 3">
            <a:extLst>
              <a:ext uri="{FF2B5EF4-FFF2-40B4-BE49-F238E27FC236}">
                <a16:creationId xmlns:a16="http://schemas.microsoft.com/office/drawing/2014/main" id="{7CF1BE66-6751-8694-95B1-DC8B3DCB445B}"/>
              </a:ext>
            </a:extLst>
          </p:cNvPr>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3925150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1131" y="2133600"/>
            <a:ext cx="10930759" cy="3777622"/>
          </a:xfrm>
        </p:spPr>
        <p:txBody>
          <a:bodyPr>
            <a:normAutofit/>
          </a:bodyPr>
          <a:lstStyle/>
          <a:p>
            <a:r>
              <a:rPr lang="en-US" sz="3300" dirty="0"/>
              <a:t>Compensation will be paid as if the veteran was rated 100% disabled if it is shown that service-connected disabilities prevent the veteran from securing or maintaining substantially gainful employment.</a:t>
            </a:r>
          </a:p>
          <a:p>
            <a:pPr marL="0" indent="0">
              <a:buNone/>
            </a:pPr>
            <a:endParaRPr lang="en-US" dirty="0"/>
          </a:p>
          <a:p>
            <a:pPr marL="0" indent="0">
              <a:buNone/>
            </a:pPr>
            <a:r>
              <a:rPr lang="en-US" sz="2600" dirty="0">
                <a:hlinkClick r:id="rId2"/>
              </a:rPr>
              <a:t>38 CFR 4.16</a:t>
            </a:r>
            <a:endParaRPr lang="en-US" sz="2600" dirty="0"/>
          </a:p>
          <a:p>
            <a:endParaRPr lang="en-US" dirty="0"/>
          </a:p>
        </p:txBody>
      </p:sp>
      <p:sp>
        <p:nvSpPr>
          <p:cNvPr id="4" name="Title 1"/>
          <p:cNvSpPr txBox="1">
            <a:spLocks/>
          </p:cNvSpPr>
          <p:nvPr/>
        </p:nvSpPr>
        <p:spPr>
          <a:xfrm>
            <a:off x="1" y="304800"/>
            <a:ext cx="6799800" cy="93542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pPr>
            <a:r>
              <a:rPr lang="en-US" altLang="en-US" sz="3200" b="1" dirty="0">
                <a:latin typeface="Arial" panose="020B0604020202020204" pitchFamily="34" charset="0"/>
                <a:cs typeface="Arial" panose="020B0604020202020204" pitchFamily="34" charset="0"/>
              </a:rPr>
              <a:t>TDIU Basics 	</a:t>
            </a:r>
          </a:p>
        </p:txBody>
      </p:sp>
      <p:sp>
        <p:nvSpPr>
          <p:cNvPr id="5" name="Slide Number Placeholder 2">
            <a:extLst>
              <a:ext uri="{FF2B5EF4-FFF2-40B4-BE49-F238E27FC236}">
                <a16:creationId xmlns:a16="http://schemas.microsoft.com/office/drawing/2014/main" id="{28E2F2EB-0F06-5B41-D4D6-824BAD850D13}"/>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a:t>
            </a:fld>
            <a:endParaRPr lang="en-US" dirty="0"/>
          </a:p>
        </p:txBody>
      </p:sp>
      <p:sp>
        <p:nvSpPr>
          <p:cNvPr id="2" name="Slide Number Placeholder 1">
            <a:extLst>
              <a:ext uri="{FF2B5EF4-FFF2-40B4-BE49-F238E27FC236}">
                <a16:creationId xmlns:a16="http://schemas.microsoft.com/office/drawing/2014/main" id="{4BBB4A57-6498-440D-9CBB-A862133D196B}"/>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871122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2152" y="1463040"/>
            <a:ext cx="10888717" cy="4861560"/>
          </a:xfrm>
        </p:spPr>
        <p:txBody>
          <a:bodyPr>
            <a:noAutofit/>
          </a:bodyPr>
          <a:lstStyle/>
          <a:p>
            <a:pPr marL="0" indent="0">
              <a:buNone/>
            </a:pPr>
            <a:r>
              <a:rPr lang="en-US" sz="3600" dirty="0"/>
              <a:t>Marginal employment also exists if, by reason of disability, the veteran:</a:t>
            </a:r>
          </a:p>
          <a:p>
            <a:pPr marL="0" indent="0">
              <a:buNone/>
            </a:pPr>
            <a:endParaRPr lang="en-US" sz="1000" dirty="0"/>
          </a:p>
          <a:p>
            <a:pPr lvl="1"/>
            <a:r>
              <a:rPr lang="en-US" sz="3200" dirty="0"/>
              <a:t>works less than one-half the usual hours</a:t>
            </a:r>
          </a:p>
          <a:p>
            <a:pPr marL="457200" lvl="1" indent="0">
              <a:buNone/>
            </a:pPr>
            <a:r>
              <a:rPr lang="en-US" sz="3200" dirty="0"/>
              <a:t>                       OR</a:t>
            </a:r>
          </a:p>
          <a:p>
            <a:pPr lvl="1"/>
            <a:r>
              <a:rPr lang="en-US" sz="3200" dirty="0"/>
              <a:t>receives less than one-half the prevailing community wage for the particular occupation.</a:t>
            </a:r>
            <a:r>
              <a:rPr lang="en-US" altLang="en-US" sz="3200" dirty="0"/>
              <a:t> </a:t>
            </a:r>
          </a:p>
          <a:p>
            <a:pPr marL="457200" lvl="1" indent="0">
              <a:buNone/>
            </a:pPr>
            <a:r>
              <a:rPr lang="en-US" altLang="en-US" sz="3200" dirty="0"/>
              <a:t>                      AND</a:t>
            </a:r>
          </a:p>
          <a:p>
            <a:pPr lvl="1"/>
            <a:r>
              <a:rPr lang="en-US" altLang="en-US" sz="3200" dirty="0"/>
              <a:t>is not capable of performing at a higher level due to s/c disabilities</a:t>
            </a:r>
          </a:p>
          <a:p>
            <a:pPr lvl="1"/>
            <a:endParaRPr lang="en-US" dirty="0"/>
          </a:p>
          <a:p>
            <a:endParaRPr lang="en-US" dirty="0"/>
          </a:p>
        </p:txBody>
      </p:sp>
      <p:sp>
        <p:nvSpPr>
          <p:cNvPr id="2" name="Title 1"/>
          <p:cNvSpPr>
            <a:spLocks noGrp="1"/>
          </p:cNvSpPr>
          <p:nvPr>
            <p:ph type="title"/>
          </p:nvPr>
        </p:nvSpPr>
        <p:spPr/>
        <p:txBody>
          <a:bodyPr/>
          <a:lstStyle/>
          <a:p>
            <a:r>
              <a:rPr lang="en-US" dirty="0"/>
              <a:t>Marginal Employment</a:t>
            </a:r>
          </a:p>
        </p:txBody>
      </p:sp>
      <p:sp>
        <p:nvSpPr>
          <p:cNvPr id="5" name="Slide Number Placeholder 2">
            <a:extLst>
              <a:ext uri="{FF2B5EF4-FFF2-40B4-BE49-F238E27FC236}">
                <a16:creationId xmlns:a16="http://schemas.microsoft.com/office/drawing/2014/main" id="{C0E4DB67-8419-3FC3-47C4-74752EE99AEC}"/>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30</a:t>
            </a:fld>
            <a:endParaRPr lang="en-US" dirty="0"/>
          </a:p>
        </p:txBody>
      </p:sp>
      <p:sp>
        <p:nvSpPr>
          <p:cNvPr id="4" name="Slide Number Placeholder 3">
            <a:extLst>
              <a:ext uri="{FF2B5EF4-FFF2-40B4-BE49-F238E27FC236}">
                <a16:creationId xmlns:a16="http://schemas.microsoft.com/office/drawing/2014/main" id="{B6265CF8-63B2-5B6F-B8DE-35622E534CE5}"/>
              </a:ext>
            </a:extLst>
          </p:cNvPr>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792723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855" y="1894449"/>
            <a:ext cx="10962290" cy="3886200"/>
          </a:xfrm>
        </p:spPr>
        <p:txBody>
          <a:bodyPr>
            <a:normAutofit/>
          </a:bodyPr>
          <a:lstStyle/>
          <a:p>
            <a:r>
              <a:rPr lang="en-US" dirty="0"/>
              <a:t>In many areas there are jobs available where the pay is too low to attract the able-bodied, therefore, they must be filled by older or disabled persons.  </a:t>
            </a:r>
          </a:p>
          <a:p>
            <a:endParaRPr lang="en-US" dirty="0"/>
          </a:p>
          <a:p>
            <a:r>
              <a:rPr lang="en-US" dirty="0"/>
              <a:t>Such jobs are still considered marginal employment, even though they require the employees to be present for a full work week and pay the same for the particular occupation throughout the community.</a:t>
            </a:r>
          </a:p>
        </p:txBody>
      </p:sp>
      <p:sp>
        <p:nvSpPr>
          <p:cNvPr id="2" name="Title 1"/>
          <p:cNvSpPr>
            <a:spLocks noGrp="1"/>
          </p:cNvSpPr>
          <p:nvPr>
            <p:ph type="title"/>
          </p:nvPr>
        </p:nvSpPr>
        <p:spPr/>
        <p:txBody>
          <a:bodyPr/>
          <a:lstStyle/>
          <a:p>
            <a:r>
              <a:rPr lang="en-US" dirty="0"/>
              <a:t>Exceptions to the Marginal Employment Criteria</a:t>
            </a:r>
          </a:p>
        </p:txBody>
      </p:sp>
      <p:sp>
        <p:nvSpPr>
          <p:cNvPr id="5" name="Slide Number Placeholder 2">
            <a:extLst>
              <a:ext uri="{FF2B5EF4-FFF2-40B4-BE49-F238E27FC236}">
                <a16:creationId xmlns:a16="http://schemas.microsoft.com/office/drawing/2014/main" id="{84C46106-9DBF-905A-6320-B3B0AB300658}"/>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31</a:t>
            </a:fld>
            <a:endParaRPr lang="en-US" dirty="0"/>
          </a:p>
        </p:txBody>
      </p:sp>
      <p:sp>
        <p:nvSpPr>
          <p:cNvPr id="4" name="Slide Number Placeholder 3">
            <a:extLst>
              <a:ext uri="{FF2B5EF4-FFF2-40B4-BE49-F238E27FC236}">
                <a16:creationId xmlns:a16="http://schemas.microsoft.com/office/drawing/2014/main" id="{9888941F-151B-8E90-D61F-867847C47F23}"/>
              </a:ext>
            </a:extLst>
          </p:cNvPr>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4043680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630621" y="2133600"/>
            <a:ext cx="10972800" cy="3505200"/>
          </a:xfrm>
        </p:spPr>
        <p:txBody>
          <a:bodyPr>
            <a:normAutofit lnSpcReduction="10000"/>
          </a:bodyPr>
          <a:lstStyle/>
          <a:p>
            <a:pPr eaLnBrk="1" hangingPunct="1"/>
            <a:r>
              <a:rPr lang="en-US" altLang="en-US" sz="3600" dirty="0"/>
              <a:t>Usually a family business</a:t>
            </a:r>
          </a:p>
          <a:p>
            <a:pPr eaLnBrk="1" hangingPunct="1"/>
            <a:endParaRPr lang="en-US" altLang="en-US" sz="3600" dirty="0"/>
          </a:p>
          <a:p>
            <a:pPr eaLnBrk="1" hangingPunct="1"/>
            <a:r>
              <a:rPr lang="en-US" altLang="en-US" sz="3600" dirty="0"/>
              <a:t>Wages and profits will be considered</a:t>
            </a:r>
          </a:p>
          <a:p>
            <a:pPr eaLnBrk="1" hangingPunct="1"/>
            <a:endParaRPr lang="en-US" altLang="en-US" sz="3600" dirty="0"/>
          </a:p>
          <a:p>
            <a:pPr eaLnBrk="1" hangingPunct="1"/>
            <a:r>
              <a:rPr lang="en-US" altLang="en-US" sz="3600" dirty="0"/>
              <a:t>Determinations are based on frequency and types of services or duties performed</a:t>
            </a:r>
          </a:p>
        </p:txBody>
      </p:sp>
      <p:sp>
        <p:nvSpPr>
          <p:cNvPr id="30722" name="Title 1"/>
          <p:cNvSpPr>
            <a:spLocks noGrp="1"/>
          </p:cNvSpPr>
          <p:nvPr>
            <p:ph type="title"/>
          </p:nvPr>
        </p:nvSpPr>
        <p:spPr>
          <a:xfrm>
            <a:off x="0" y="0"/>
            <a:ext cx="8177048" cy="1280890"/>
          </a:xfrm>
        </p:spPr>
        <p:txBody>
          <a:bodyPr/>
          <a:lstStyle/>
          <a:p>
            <a:pPr eaLnBrk="1" hangingPunct="1"/>
            <a:r>
              <a:rPr lang="en-US" altLang="en-US" dirty="0"/>
              <a:t>Tightly held corporation</a:t>
            </a:r>
            <a:br>
              <a:rPr lang="en-US" altLang="en-US" dirty="0"/>
            </a:br>
            <a:r>
              <a:rPr lang="en-US" altLang="en-US" dirty="0"/>
              <a:t>(Sheltered Workshop)</a:t>
            </a:r>
          </a:p>
        </p:txBody>
      </p:sp>
      <p:sp>
        <p:nvSpPr>
          <p:cNvPr id="3" name="Slide Number Placeholder 2">
            <a:extLst>
              <a:ext uri="{FF2B5EF4-FFF2-40B4-BE49-F238E27FC236}">
                <a16:creationId xmlns:a16="http://schemas.microsoft.com/office/drawing/2014/main" id="{2E196F8D-B498-93F2-3764-B4D833B538DE}"/>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32</a:t>
            </a:fld>
            <a:endParaRPr lang="en-US" dirty="0"/>
          </a:p>
        </p:txBody>
      </p:sp>
      <p:sp>
        <p:nvSpPr>
          <p:cNvPr id="2" name="Slide Number Placeholder 1">
            <a:extLst>
              <a:ext uri="{FF2B5EF4-FFF2-40B4-BE49-F238E27FC236}">
                <a16:creationId xmlns:a16="http://schemas.microsoft.com/office/drawing/2014/main" id="{A1CE2CA0-C8EB-3320-0AFB-2E425E75B273}"/>
              </a:ext>
            </a:extLst>
          </p:cNvPr>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2083432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a:xfrm>
            <a:off x="614855" y="1618515"/>
            <a:ext cx="10962290" cy="4808483"/>
          </a:xfrm>
        </p:spPr>
        <p:txBody>
          <a:bodyPr>
            <a:noAutofit/>
          </a:bodyPr>
          <a:lstStyle/>
          <a:p>
            <a:pPr marL="0" indent="0">
              <a:buNone/>
            </a:pPr>
            <a:r>
              <a:rPr lang="en-US" altLang="en-US" sz="2800" dirty="0"/>
              <a:t>Self Employed veterans need to provide the following evidence with their claim:</a:t>
            </a:r>
          </a:p>
          <a:p>
            <a:pPr marL="0" indent="0">
              <a:buNone/>
            </a:pPr>
            <a:endParaRPr lang="en-US" altLang="en-US" sz="2800" dirty="0"/>
          </a:p>
          <a:p>
            <a:pPr lvl="1"/>
            <a:r>
              <a:rPr lang="en-US" altLang="en-US" dirty="0"/>
              <a:t>Type of work performed</a:t>
            </a:r>
          </a:p>
          <a:p>
            <a:pPr lvl="1"/>
            <a:r>
              <a:rPr lang="en-US" altLang="en-US" dirty="0"/>
              <a:t>Veteran’s net and gross income for the past year</a:t>
            </a:r>
          </a:p>
          <a:p>
            <a:pPr lvl="1"/>
            <a:r>
              <a:rPr lang="en-US" altLang="en-US" dirty="0"/>
              <a:t>Hours worked per week over the past year</a:t>
            </a:r>
          </a:p>
          <a:p>
            <a:pPr lvl="1"/>
            <a:r>
              <a:rPr lang="en-US" altLang="en-US" dirty="0"/>
              <a:t>Amount of time lost due to s/c disabilities over the past year</a:t>
            </a:r>
          </a:p>
          <a:p>
            <a:pPr lvl="1"/>
            <a:r>
              <a:rPr lang="en-US" altLang="en-US" dirty="0"/>
              <a:t>Work limitations due to s/c disabilities</a:t>
            </a:r>
          </a:p>
          <a:p>
            <a:pPr marL="457200" lvl="1" indent="0">
              <a:buNone/>
            </a:pPr>
            <a:endParaRPr lang="en-US" altLang="en-US" sz="2400" dirty="0"/>
          </a:p>
          <a:p>
            <a:pPr marL="0" indent="0">
              <a:buNone/>
            </a:pPr>
            <a:r>
              <a:rPr lang="en-US" altLang="en-US" sz="2800" dirty="0"/>
              <a:t>The VA will make a determination based on the relationship between the veteran’s earnings and the work performed</a:t>
            </a:r>
          </a:p>
        </p:txBody>
      </p:sp>
      <p:sp>
        <p:nvSpPr>
          <p:cNvPr id="2" name="Title 1"/>
          <p:cNvSpPr>
            <a:spLocks noGrp="1"/>
          </p:cNvSpPr>
          <p:nvPr>
            <p:ph type="title"/>
          </p:nvPr>
        </p:nvSpPr>
        <p:spPr>
          <a:xfrm>
            <a:off x="0" y="0"/>
            <a:ext cx="6589199" cy="1280890"/>
          </a:xfrm>
        </p:spPr>
        <p:txBody>
          <a:bodyPr>
            <a:normAutofit/>
          </a:bodyPr>
          <a:lstStyle/>
          <a:p>
            <a:pPr>
              <a:defRPr/>
            </a:pPr>
            <a:r>
              <a:rPr lang="en-US" dirty="0"/>
              <a:t>Evidence needed for self employed veterans</a:t>
            </a:r>
          </a:p>
        </p:txBody>
      </p:sp>
      <p:sp>
        <p:nvSpPr>
          <p:cNvPr id="4" name="Slide Number Placeholder 2">
            <a:extLst>
              <a:ext uri="{FF2B5EF4-FFF2-40B4-BE49-F238E27FC236}">
                <a16:creationId xmlns:a16="http://schemas.microsoft.com/office/drawing/2014/main" id="{494E2DBF-889E-C2B3-F0AF-4B89D53E8843}"/>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33</a:t>
            </a:fld>
            <a:endParaRPr lang="en-US" dirty="0"/>
          </a:p>
        </p:txBody>
      </p:sp>
      <p:sp>
        <p:nvSpPr>
          <p:cNvPr id="3" name="Slide Number Placeholder 2">
            <a:extLst>
              <a:ext uri="{FF2B5EF4-FFF2-40B4-BE49-F238E27FC236}">
                <a16:creationId xmlns:a16="http://schemas.microsoft.com/office/drawing/2014/main" id="{5263E044-7C47-1390-58BB-7AA00B5EA9AF}"/>
              </a:ext>
            </a:extLst>
          </p:cNvPr>
          <p:cNvSpPr>
            <a:spLocks noGrp="1"/>
          </p:cNvSpPr>
          <p:nvPr>
            <p:ph type="sldNum" sz="quarter" idx="12"/>
          </p:nvPr>
        </p:nvSpPr>
        <p:spPr/>
        <p:txBody>
          <a:bodyPr/>
          <a:lstStyle/>
          <a:p>
            <a:fld id="{E2FB73DA-5FDE-45B5-BAA4-C61223CC44F6}" type="slidenum">
              <a:rPr lang="en-US" smtClean="0"/>
              <a:pPr/>
              <a:t>33</a:t>
            </a:fld>
            <a:endParaRPr lang="en-US" dirty="0"/>
          </a:p>
        </p:txBody>
      </p:sp>
    </p:spTree>
    <p:extLst>
      <p:ext uri="{BB962C8B-B14F-4D97-AF65-F5344CB8AC3E}">
        <p14:creationId xmlns:p14="http://schemas.microsoft.com/office/powerpoint/2010/main" val="39113221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idx="1"/>
          </p:nvPr>
        </p:nvSpPr>
        <p:spPr>
          <a:xfrm>
            <a:off x="609600" y="1981200"/>
            <a:ext cx="10972800" cy="2895600"/>
          </a:xfrm>
        </p:spPr>
        <p:txBody>
          <a:bodyPr>
            <a:normAutofit/>
          </a:bodyPr>
          <a:lstStyle/>
          <a:p>
            <a:pPr eaLnBrk="1" hangingPunct="1"/>
            <a:r>
              <a:rPr lang="en-US" altLang="en-US" sz="3600" dirty="0"/>
              <a:t>Does the work performed by the veteran constitute substantially gainful employment?</a:t>
            </a:r>
          </a:p>
          <a:p>
            <a:pPr marL="0" indent="0">
              <a:buNone/>
            </a:pPr>
            <a:endParaRPr lang="en-US" altLang="en-US" dirty="0"/>
          </a:p>
          <a:p>
            <a:pPr eaLnBrk="1" hangingPunct="1"/>
            <a:r>
              <a:rPr lang="en-US" altLang="en-US" sz="3600" dirty="0"/>
              <a:t>If not, the veteran may be eligible for TDIU</a:t>
            </a:r>
          </a:p>
        </p:txBody>
      </p:sp>
      <p:sp>
        <p:nvSpPr>
          <p:cNvPr id="31746" name="Title 1"/>
          <p:cNvSpPr>
            <a:spLocks noGrp="1"/>
          </p:cNvSpPr>
          <p:nvPr>
            <p:ph type="title"/>
          </p:nvPr>
        </p:nvSpPr>
        <p:spPr>
          <a:xfrm>
            <a:off x="0" y="0"/>
            <a:ext cx="6589199" cy="1280890"/>
          </a:xfrm>
        </p:spPr>
        <p:txBody>
          <a:bodyPr/>
          <a:lstStyle/>
          <a:p>
            <a:pPr eaLnBrk="1" hangingPunct="1"/>
            <a:r>
              <a:rPr lang="en-US" altLang="en-US" dirty="0"/>
              <a:t>The Bottom Line</a:t>
            </a:r>
          </a:p>
        </p:txBody>
      </p:sp>
      <p:sp>
        <p:nvSpPr>
          <p:cNvPr id="3" name="Slide Number Placeholder 2">
            <a:extLst>
              <a:ext uri="{FF2B5EF4-FFF2-40B4-BE49-F238E27FC236}">
                <a16:creationId xmlns:a16="http://schemas.microsoft.com/office/drawing/2014/main" id="{055A6771-3EE2-BDDF-1BDE-DF1C7D1821FC}"/>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34</a:t>
            </a:fld>
            <a:endParaRPr lang="en-US" dirty="0"/>
          </a:p>
        </p:txBody>
      </p:sp>
      <p:sp>
        <p:nvSpPr>
          <p:cNvPr id="2" name="Slide Number Placeholder 1">
            <a:extLst>
              <a:ext uri="{FF2B5EF4-FFF2-40B4-BE49-F238E27FC236}">
                <a16:creationId xmlns:a16="http://schemas.microsoft.com/office/drawing/2014/main" id="{A47D0DAD-D749-124A-750C-C8CEF6B5849C}"/>
              </a:ext>
            </a:extLst>
          </p:cNvPr>
          <p:cNvSpPr>
            <a:spLocks noGrp="1"/>
          </p:cNvSpPr>
          <p:nvPr>
            <p:ph type="sldNum" sz="quarter" idx="12"/>
          </p:nvPr>
        </p:nvSpPr>
        <p:spPr/>
        <p:txBody>
          <a:bodyPr/>
          <a:lstStyle/>
          <a:p>
            <a:fld id="{E2FB73DA-5FDE-45B5-BAA4-C61223CC44F6}" type="slidenum">
              <a:rPr lang="en-US" smtClean="0"/>
              <a:pPr/>
              <a:t>34</a:t>
            </a:fld>
            <a:endParaRPr lang="en-US" dirty="0"/>
          </a:p>
        </p:txBody>
      </p:sp>
    </p:spTree>
    <p:extLst>
      <p:ext uri="{BB962C8B-B14F-4D97-AF65-F5344CB8AC3E}">
        <p14:creationId xmlns:p14="http://schemas.microsoft.com/office/powerpoint/2010/main" val="3277310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609600" y="1697501"/>
            <a:ext cx="10972800" cy="3777622"/>
          </a:xfrm>
        </p:spPr>
        <p:txBody>
          <a:bodyPr>
            <a:noAutofit/>
          </a:bodyPr>
          <a:lstStyle/>
          <a:p>
            <a:pPr eaLnBrk="1" hangingPunct="1"/>
            <a:r>
              <a:rPr lang="en-US" altLang="en-US" sz="2800" dirty="0"/>
              <a:t>If the most recent examination shows that the veteran’s disabilities will permanently affect employability, a permanent and total (P&amp;T) rating should be awarded.</a:t>
            </a:r>
          </a:p>
          <a:p>
            <a:pPr eaLnBrk="1" hangingPunct="1"/>
            <a:endParaRPr lang="en-US" altLang="en-US" sz="2800" dirty="0"/>
          </a:p>
          <a:p>
            <a:r>
              <a:rPr lang="en-US" altLang="en-US" sz="2800" dirty="0"/>
              <a:t>A P&amp;T rating for TDIU is treated just like a 100% P&amp;T rating. (Chapter 35 benefits)</a:t>
            </a:r>
          </a:p>
          <a:p>
            <a:endParaRPr lang="en-US" altLang="en-US" sz="2800" dirty="0"/>
          </a:p>
          <a:p>
            <a:r>
              <a:rPr lang="en-US" altLang="en-US" sz="2800" dirty="0"/>
              <a:t>If the examination does not show that the veteran’s disabilities will permanently affect employability, a future examination will likely be required</a:t>
            </a:r>
          </a:p>
        </p:txBody>
      </p:sp>
      <p:sp>
        <p:nvSpPr>
          <p:cNvPr id="32770" name="Title 1"/>
          <p:cNvSpPr>
            <a:spLocks noGrp="1"/>
          </p:cNvSpPr>
          <p:nvPr>
            <p:ph type="title"/>
          </p:nvPr>
        </p:nvSpPr>
        <p:spPr>
          <a:xfrm>
            <a:off x="0" y="0"/>
            <a:ext cx="6858000" cy="1280890"/>
          </a:xfrm>
        </p:spPr>
        <p:txBody>
          <a:bodyPr/>
          <a:lstStyle/>
          <a:p>
            <a:pPr eaLnBrk="1" hangingPunct="1"/>
            <a:r>
              <a:rPr lang="en-US" altLang="en-US" dirty="0"/>
              <a:t>Temporary vs Permanent TDIU</a:t>
            </a:r>
          </a:p>
        </p:txBody>
      </p:sp>
      <p:sp>
        <p:nvSpPr>
          <p:cNvPr id="3" name="Slide Number Placeholder 2">
            <a:extLst>
              <a:ext uri="{FF2B5EF4-FFF2-40B4-BE49-F238E27FC236}">
                <a16:creationId xmlns:a16="http://schemas.microsoft.com/office/drawing/2014/main" id="{9278E6E1-0DC1-210A-ACBF-8025E4ADF00A}"/>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35</a:t>
            </a:fld>
            <a:endParaRPr lang="en-US" dirty="0"/>
          </a:p>
        </p:txBody>
      </p:sp>
      <p:sp>
        <p:nvSpPr>
          <p:cNvPr id="2" name="Slide Number Placeholder 1">
            <a:extLst>
              <a:ext uri="{FF2B5EF4-FFF2-40B4-BE49-F238E27FC236}">
                <a16:creationId xmlns:a16="http://schemas.microsoft.com/office/drawing/2014/main" id="{28B67A0A-E071-1D8B-240F-582FE79B6C20}"/>
              </a:ext>
            </a:extLst>
          </p:cNvPr>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1095102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20" y="1294761"/>
            <a:ext cx="10515600" cy="4882058"/>
          </a:xfrm>
        </p:spPr>
        <p:txBody>
          <a:bodyPr>
            <a:noAutofit/>
          </a:bodyPr>
          <a:lstStyle/>
          <a:p>
            <a:endParaRPr lang="en-US" dirty="0"/>
          </a:p>
          <a:p>
            <a:r>
              <a:rPr lang="en-US" dirty="0"/>
              <a:t>After the initial TDIU award has been made, the veteran must submit a VAF 21-4140, Employment Questionnaire, on a yearly basis to certify continuing unemployability. </a:t>
            </a:r>
          </a:p>
          <a:p>
            <a:endParaRPr lang="en-US" dirty="0"/>
          </a:p>
          <a:p>
            <a:r>
              <a:rPr lang="en-US" dirty="0"/>
              <a:t>The VAF 21-4140 is required unless the veteran is 70 years of age or older, has been in receipt of IU for a period of 20 or more consecutive years, or if the veteran is in receipt of a 100% schedular rating</a:t>
            </a:r>
          </a:p>
        </p:txBody>
      </p:sp>
      <p:sp>
        <p:nvSpPr>
          <p:cNvPr id="2" name="Title 1"/>
          <p:cNvSpPr>
            <a:spLocks noGrp="1"/>
          </p:cNvSpPr>
          <p:nvPr>
            <p:ph type="title"/>
          </p:nvPr>
        </p:nvSpPr>
        <p:spPr/>
        <p:txBody>
          <a:bodyPr/>
          <a:lstStyle/>
          <a:p>
            <a:r>
              <a:rPr lang="en-US" dirty="0"/>
              <a:t>Employment Verification Form VA Form 21-4140</a:t>
            </a:r>
          </a:p>
        </p:txBody>
      </p:sp>
      <p:sp>
        <p:nvSpPr>
          <p:cNvPr id="5" name="Slide Number Placeholder 2">
            <a:extLst>
              <a:ext uri="{FF2B5EF4-FFF2-40B4-BE49-F238E27FC236}">
                <a16:creationId xmlns:a16="http://schemas.microsoft.com/office/drawing/2014/main" id="{D0A29161-3F00-2DD1-5678-A79D6BC6600B}"/>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36</a:t>
            </a:fld>
            <a:endParaRPr lang="en-US" dirty="0"/>
          </a:p>
        </p:txBody>
      </p:sp>
      <p:sp>
        <p:nvSpPr>
          <p:cNvPr id="4" name="Slide Number Placeholder 3">
            <a:extLst>
              <a:ext uri="{FF2B5EF4-FFF2-40B4-BE49-F238E27FC236}">
                <a16:creationId xmlns:a16="http://schemas.microsoft.com/office/drawing/2014/main" id="{8A175D70-6048-A6C6-9796-9733DF6B60E3}"/>
              </a:ext>
            </a:extLst>
          </p:cNvPr>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33600788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697524" y="1660522"/>
            <a:ext cx="10515600" cy="4882058"/>
          </a:xfrm>
        </p:spPr>
        <p:txBody>
          <a:bodyPr>
            <a:noAutofit/>
          </a:bodyPr>
          <a:lstStyle/>
          <a:p>
            <a:pPr eaLnBrk="1" hangingPunct="1"/>
            <a:r>
              <a:rPr lang="en-US" altLang="en-US" dirty="0"/>
              <a:t>If the veteran fails to recertify his or her unemployability using the Employment Questionnaire Form, the VA will reduce the rating to the actual percentage of disability.</a:t>
            </a:r>
          </a:p>
          <a:p>
            <a:pPr eaLnBrk="1" hangingPunct="1"/>
            <a:endParaRPr lang="en-US" altLang="en-US" sz="1050" dirty="0"/>
          </a:p>
          <a:p>
            <a:pPr eaLnBrk="1" hangingPunct="1"/>
            <a:r>
              <a:rPr lang="en-US" altLang="en-US" dirty="0"/>
              <a:t>If the veteran recertifies within one year of the reduction, the VA will reinstate the TDIU benefit as if it were never reduced and pay any retroactive entitlement.</a:t>
            </a:r>
          </a:p>
          <a:p>
            <a:pPr eaLnBrk="1" hangingPunct="1"/>
            <a:endParaRPr lang="en-US" altLang="en-US" sz="1050" dirty="0"/>
          </a:p>
          <a:p>
            <a:pPr eaLnBrk="1" hangingPunct="1"/>
            <a:r>
              <a:rPr lang="en-US" altLang="en-US" dirty="0"/>
              <a:t>If the veteran fails to recertify within one year, the veteran must reapply for TDIU</a:t>
            </a:r>
          </a:p>
        </p:txBody>
      </p:sp>
      <p:sp>
        <p:nvSpPr>
          <p:cNvPr id="33794" name="Title 1"/>
          <p:cNvSpPr>
            <a:spLocks noGrp="1"/>
          </p:cNvSpPr>
          <p:nvPr>
            <p:ph type="title"/>
          </p:nvPr>
        </p:nvSpPr>
        <p:spPr/>
        <p:txBody>
          <a:bodyPr/>
          <a:lstStyle/>
          <a:p>
            <a:pPr eaLnBrk="1" hangingPunct="1"/>
            <a:r>
              <a:rPr lang="en-US" altLang="en-US" dirty="0"/>
              <a:t>Reductions of TDIU due to lack of recertification</a:t>
            </a:r>
          </a:p>
        </p:txBody>
      </p:sp>
      <p:sp>
        <p:nvSpPr>
          <p:cNvPr id="3" name="Slide Number Placeholder 2">
            <a:extLst>
              <a:ext uri="{FF2B5EF4-FFF2-40B4-BE49-F238E27FC236}">
                <a16:creationId xmlns:a16="http://schemas.microsoft.com/office/drawing/2014/main" id="{573BB4C6-1BED-F855-1520-AD313E9B9229}"/>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37</a:t>
            </a:fld>
            <a:endParaRPr lang="en-US" dirty="0"/>
          </a:p>
        </p:txBody>
      </p:sp>
      <p:sp>
        <p:nvSpPr>
          <p:cNvPr id="2" name="Slide Number Placeholder 1">
            <a:extLst>
              <a:ext uri="{FF2B5EF4-FFF2-40B4-BE49-F238E27FC236}">
                <a16:creationId xmlns:a16="http://schemas.microsoft.com/office/drawing/2014/main" id="{336F328A-9F90-CE29-0DC9-3FFA30407E24}"/>
              </a:ext>
            </a:extLst>
          </p:cNvPr>
          <p:cNvSpPr>
            <a:spLocks noGrp="1"/>
          </p:cNvSpPr>
          <p:nvPr>
            <p:ph type="sldNum" sz="quarter" idx="12"/>
          </p:nvPr>
        </p:nvSpPr>
        <p:spPr/>
        <p:txBody>
          <a:bodyPr/>
          <a:lstStyle/>
          <a:p>
            <a:fld id="{E2FB73DA-5FDE-45B5-BAA4-C61223CC44F6}" type="slidenum">
              <a:rPr lang="en-US" smtClean="0"/>
              <a:pPr/>
              <a:t>37</a:t>
            </a:fld>
            <a:endParaRPr lang="en-US" dirty="0"/>
          </a:p>
        </p:txBody>
      </p:sp>
    </p:spTree>
    <p:extLst>
      <p:ext uri="{BB962C8B-B14F-4D97-AF65-F5344CB8AC3E}">
        <p14:creationId xmlns:p14="http://schemas.microsoft.com/office/powerpoint/2010/main" val="743919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4911" y="1393236"/>
            <a:ext cx="11057205" cy="5464764"/>
          </a:xfrm>
        </p:spPr>
        <p:txBody>
          <a:bodyPr>
            <a:noAutofit/>
          </a:bodyPr>
          <a:lstStyle/>
          <a:p>
            <a:r>
              <a:rPr lang="en-US" sz="2700" dirty="0"/>
              <a:t>If the veteran’s disabilities improve or the veteran returns to work, TDIU benefits will be terminated and the veteran will receive their actual percentage of disability.</a:t>
            </a:r>
          </a:p>
          <a:p>
            <a:endParaRPr lang="en-US" sz="400" dirty="0"/>
          </a:p>
          <a:p>
            <a:r>
              <a:rPr lang="en-US" sz="2700" dirty="0"/>
              <a:t>Ensure the VA is notified immediately upon the veteran’s return to work as a significant overpayment could result if the VA is not notified</a:t>
            </a:r>
          </a:p>
          <a:p>
            <a:endParaRPr lang="en-US" sz="400" dirty="0"/>
          </a:p>
          <a:p>
            <a:r>
              <a:rPr lang="en-US" sz="2700" dirty="0"/>
              <a:t>VA will continue TDIU benefits during a trial period of 1 year to determine whether the veteran can maintain full time work or if it should be considered only marginal employment </a:t>
            </a:r>
          </a:p>
          <a:p>
            <a:endParaRPr lang="en-US" sz="400" dirty="0"/>
          </a:p>
          <a:p>
            <a:r>
              <a:rPr lang="en-US" sz="2700" dirty="0"/>
              <a:t>If the veteran cannot sustain the employment, then VA will continue TDIU, if after the 1 year period, the veteran is still working then VA will reduce their benefit </a:t>
            </a:r>
          </a:p>
        </p:txBody>
      </p:sp>
      <p:sp>
        <p:nvSpPr>
          <p:cNvPr id="2" name="Title 1"/>
          <p:cNvSpPr>
            <a:spLocks noGrp="1"/>
          </p:cNvSpPr>
          <p:nvPr>
            <p:ph type="title"/>
          </p:nvPr>
        </p:nvSpPr>
        <p:spPr/>
        <p:txBody>
          <a:bodyPr/>
          <a:lstStyle/>
          <a:p>
            <a:r>
              <a:rPr lang="en-US" dirty="0"/>
              <a:t>Reductions of TDIU</a:t>
            </a:r>
          </a:p>
        </p:txBody>
      </p:sp>
      <p:sp>
        <p:nvSpPr>
          <p:cNvPr id="5" name="Slide Number Placeholder 2">
            <a:extLst>
              <a:ext uri="{FF2B5EF4-FFF2-40B4-BE49-F238E27FC236}">
                <a16:creationId xmlns:a16="http://schemas.microsoft.com/office/drawing/2014/main" id="{76042DE3-DA8B-4ACE-127B-5A38C0009DCC}"/>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38</a:t>
            </a:fld>
            <a:endParaRPr lang="en-US" dirty="0"/>
          </a:p>
        </p:txBody>
      </p:sp>
      <p:sp>
        <p:nvSpPr>
          <p:cNvPr id="4" name="Slide Number Placeholder 3">
            <a:extLst>
              <a:ext uri="{FF2B5EF4-FFF2-40B4-BE49-F238E27FC236}">
                <a16:creationId xmlns:a16="http://schemas.microsoft.com/office/drawing/2014/main" id="{1D87E4F3-FD41-D7FB-C039-AD376FA1204A}"/>
              </a:ext>
            </a:extLst>
          </p:cNvPr>
          <p:cNvSpPr>
            <a:spLocks noGrp="1"/>
          </p:cNvSpPr>
          <p:nvPr>
            <p:ph type="sldNum" sz="quarter" idx="12"/>
          </p:nvPr>
        </p:nvSpPr>
        <p:spPr/>
        <p:txBody>
          <a:bodyPr/>
          <a:lstStyle/>
          <a:p>
            <a:fld id="{E2FB73DA-5FDE-45B5-BAA4-C61223CC44F6}" type="slidenum">
              <a:rPr lang="en-US" smtClean="0"/>
              <a:pPr/>
              <a:t>38</a:t>
            </a:fld>
            <a:endParaRPr lang="en-US" dirty="0"/>
          </a:p>
        </p:txBody>
      </p:sp>
    </p:spTree>
    <p:extLst>
      <p:ext uri="{BB962C8B-B14F-4D97-AF65-F5344CB8AC3E}">
        <p14:creationId xmlns:p14="http://schemas.microsoft.com/office/powerpoint/2010/main" val="3602610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2424114" y="1484313"/>
            <a:ext cx="73437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alt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4035" name="Text Box 2"/>
          <p:cNvSpPr txBox="1">
            <a:spLocks noChangeArrowheads="1"/>
          </p:cNvSpPr>
          <p:nvPr/>
        </p:nvSpPr>
        <p:spPr bwMode="auto">
          <a:xfrm>
            <a:off x="3532122" y="2761931"/>
            <a:ext cx="512775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en-US"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Arial" panose="020B0604020202020204" pitchFamily="34" charset="0"/>
              </a:rPr>
              <a:t>Scenarios </a:t>
            </a:r>
            <a:endParaRPr kumimoji="0" lang="fr-FR" altLang="en-US"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Slide Number Placeholder 2"/>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31119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74320" indent="-274320">
              <a:buClr>
                <a:schemeClr val="accent3"/>
              </a:buClr>
              <a:buFont typeface="Wingdings 2"/>
              <a:buChar char=""/>
              <a:defRPr/>
            </a:pPr>
            <a:endParaRPr lang="en-US" dirty="0"/>
          </a:p>
          <a:p>
            <a:pPr>
              <a:buClr>
                <a:schemeClr val="accent3"/>
              </a:buClr>
              <a:defRPr/>
            </a:pPr>
            <a:r>
              <a:rPr lang="en-US" sz="3600" dirty="0"/>
              <a:t>A </a:t>
            </a:r>
            <a:r>
              <a:rPr lang="en-US" sz="3600" b="1" dirty="0"/>
              <a:t>single disability </a:t>
            </a:r>
            <a:r>
              <a:rPr lang="en-US" sz="3600" dirty="0"/>
              <a:t>evaluated at 60% or more</a:t>
            </a:r>
          </a:p>
          <a:p>
            <a:pPr marL="393192" lvl="1" indent="0">
              <a:buNone/>
              <a:defRPr/>
            </a:pPr>
            <a:r>
              <a:rPr lang="en-US" sz="3600" b="1" dirty="0"/>
              <a:t>                     </a:t>
            </a:r>
          </a:p>
          <a:p>
            <a:pPr marL="393192" lvl="1" indent="0">
              <a:buNone/>
              <a:defRPr/>
            </a:pPr>
            <a:r>
              <a:rPr lang="en-US" sz="3600" b="1" dirty="0"/>
              <a:t>OR</a:t>
            </a:r>
          </a:p>
          <a:p>
            <a:pPr>
              <a:buClr>
                <a:schemeClr val="accent3"/>
              </a:buClr>
              <a:defRPr/>
            </a:pPr>
            <a:endParaRPr lang="en-US" sz="3600" dirty="0"/>
          </a:p>
          <a:p>
            <a:pPr>
              <a:buClr>
                <a:schemeClr val="accent3"/>
              </a:buClr>
              <a:defRPr/>
            </a:pPr>
            <a:r>
              <a:rPr lang="en-US" sz="3600" b="1" dirty="0"/>
              <a:t>Two or more disabilities </a:t>
            </a:r>
            <a:r>
              <a:rPr lang="en-US" sz="3600" dirty="0"/>
              <a:t>that equal a combined 70% and at least one 40% rating</a:t>
            </a:r>
          </a:p>
          <a:p>
            <a:pPr marL="274320" indent="-274320">
              <a:buClr>
                <a:schemeClr val="accent3"/>
              </a:buClr>
              <a:buFont typeface="Wingdings 2"/>
              <a:buChar char=""/>
              <a:defRPr/>
            </a:pPr>
            <a:endParaRPr lang="en-US" dirty="0"/>
          </a:p>
        </p:txBody>
      </p:sp>
      <p:sp>
        <p:nvSpPr>
          <p:cNvPr id="7170" name="Title 1"/>
          <p:cNvSpPr>
            <a:spLocks noGrp="1"/>
          </p:cNvSpPr>
          <p:nvPr>
            <p:ph type="title"/>
          </p:nvPr>
        </p:nvSpPr>
        <p:spPr/>
        <p:txBody>
          <a:bodyPr/>
          <a:lstStyle/>
          <a:p>
            <a:pPr eaLnBrk="1" hangingPunct="1"/>
            <a:r>
              <a:rPr lang="en-US" altLang="en-US" dirty="0"/>
              <a:t>Degree of Disability Requirements</a:t>
            </a:r>
          </a:p>
        </p:txBody>
      </p:sp>
      <p:sp>
        <p:nvSpPr>
          <p:cNvPr id="4" name="Slide Number Placeholder 2">
            <a:extLst>
              <a:ext uri="{FF2B5EF4-FFF2-40B4-BE49-F238E27FC236}">
                <a16:creationId xmlns:a16="http://schemas.microsoft.com/office/drawing/2014/main" id="{3C0E5E44-BF7F-ED57-868F-EF1EE900EBDA}"/>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4</a:t>
            </a:fld>
            <a:endParaRPr lang="en-US" dirty="0"/>
          </a:p>
        </p:txBody>
      </p:sp>
      <p:sp>
        <p:nvSpPr>
          <p:cNvPr id="2" name="Slide Number Placeholder 1">
            <a:extLst>
              <a:ext uri="{FF2B5EF4-FFF2-40B4-BE49-F238E27FC236}">
                <a16:creationId xmlns:a16="http://schemas.microsoft.com/office/drawing/2014/main" id="{1F66C3A3-64C9-C46B-5688-6BBB85D4393E}"/>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24838113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5464764"/>
          </a:xfrm>
        </p:spPr>
        <p:txBody>
          <a:bodyPr>
            <a:normAutofit lnSpcReduction="10000"/>
          </a:bodyPr>
          <a:lstStyle/>
          <a:p>
            <a:pPr marL="0" indent="0">
              <a:buNone/>
            </a:pPr>
            <a:r>
              <a:rPr lang="en-US" sz="2800" dirty="0"/>
              <a:t>For scenarios 1-6 please answer all the applicable questions:</a:t>
            </a:r>
          </a:p>
          <a:p>
            <a:pPr marL="0" indent="0">
              <a:buNone/>
            </a:pPr>
            <a:endParaRPr lang="en-US" sz="2800" dirty="0"/>
          </a:p>
          <a:p>
            <a:pPr marL="514350" indent="-514350">
              <a:buFont typeface="+mj-lt"/>
              <a:buAutoNum type="arabicPeriod"/>
            </a:pPr>
            <a:r>
              <a:rPr lang="en-US" sz="2800" dirty="0"/>
              <a:t>Does the veteran meet the eligibility for IU?</a:t>
            </a:r>
          </a:p>
          <a:p>
            <a:pPr marL="514350" indent="-514350">
              <a:buFont typeface="+mj-lt"/>
              <a:buAutoNum type="arabicPeriod"/>
            </a:pPr>
            <a:endParaRPr lang="en-US" sz="2800" dirty="0"/>
          </a:p>
          <a:p>
            <a:pPr marL="514350" indent="-514350">
              <a:buFont typeface="+mj-lt"/>
              <a:buAutoNum type="arabicPeriod"/>
            </a:pPr>
            <a:r>
              <a:rPr lang="en-US" sz="2800" dirty="0"/>
              <a:t>If not, why?</a:t>
            </a:r>
          </a:p>
          <a:p>
            <a:pPr marL="514350" indent="-514350">
              <a:buFont typeface="+mj-lt"/>
              <a:buAutoNum type="arabicPeriod"/>
            </a:pPr>
            <a:endParaRPr lang="en-US" sz="2800" dirty="0"/>
          </a:p>
          <a:p>
            <a:pPr marL="514350" indent="-514350">
              <a:buFont typeface="+mj-lt"/>
              <a:buAutoNum type="arabicPeriod"/>
            </a:pPr>
            <a:r>
              <a:rPr lang="en-US" sz="2800" dirty="0"/>
              <a:t>If the veteran does not meet the eligibility requirements, what could be done to assist them in meeting the requirement given the information provided?</a:t>
            </a:r>
          </a:p>
          <a:p>
            <a:pPr marL="514350" indent="-514350">
              <a:buFont typeface="+mj-lt"/>
              <a:buAutoNum type="arabicPeriod"/>
            </a:pPr>
            <a:endParaRPr lang="en-US" sz="2800" dirty="0"/>
          </a:p>
          <a:p>
            <a:pPr marL="514350" indent="-514350">
              <a:buFont typeface="+mj-lt"/>
              <a:buAutoNum type="arabicPeriod"/>
            </a:pPr>
            <a:r>
              <a:rPr lang="en-US" sz="2800" dirty="0"/>
              <a:t>If they are eligible for IU, what special rule is used to meet the eligibility requirement?</a:t>
            </a:r>
          </a:p>
          <a:p>
            <a:pPr marL="0" indent="0">
              <a:buNone/>
            </a:pPr>
            <a:endParaRPr lang="en-US" sz="2800" dirty="0"/>
          </a:p>
          <a:p>
            <a:pPr marL="0" indent="0">
              <a:buNone/>
            </a:pPr>
            <a:endParaRPr lang="en-US" sz="2800" dirty="0"/>
          </a:p>
          <a:p>
            <a:pPr marL="0" indent="0">
              <a:buNone/>
            </a:pPr>
            <a:endParaRPr lang="en-US" sz="2800" dirty="0"/>
          </a:p>
        </p:txBody>
      </p:sp>
      <p:sp>
        <p:nvSpPr>
          <p:cNvPr id="2" name="Title 1"/>
          <p:cNvSpPr>
            <a:spLocks noGrp="1"/>
          </p:cNvSpPr>
          <p:nvPr>
            <p:ph type="title"/>
          </p:nvPr>
        </p:nvSpPr>
        <p:spPr/>
        <p:txBody>
          <a:bodyPr/>
          <a:lstStyle/>
          <a:p>
            <a:r>
              <a:rPr lang="en-US" dirty="0"/>
              <a:t>Scenarios</a:t>
            </a:r>
            <a:endParaRPr lang="en-US" dirty="0">
              <a:highlight>
                <a:srgbClr val="FFFF00"/>
              </a:highlight>
            </a:endParaRPr>
          </a:p>
        </p:txBody>
      </p:sp>
      <p:sp>
        <p:nvSpPr>
          <p:cNvPr id="4" name="Slide Number Placeholder 3">
            <a:extLst>
              <a:ext uri="{FF2B5EF4-FFF2-40B4-BE49-F238E27FC236}">
                <a16:creationId xmlns:a16="http://schemas.microsoft.com/office/drawing/2014/main" id="{904C7A70-C249-5CC2-DC7D-3A1260F6AC81}"/>
              </a:ext>
            </a:extLst>
          </p:cNvPr>
          <p:cNvSpPr>
            <a:spLocks noGrp="1"/>
          </p:cNvSpPr>
          <p:nvPr>
            <p:ph type="sldNum" sz="quarter" idx="12"/>
          </p:nvPr>
        </p:nvSpPr>
        <p:spPr/>
        <p:txBody>
          <a:bodyPr/>
          <a:lstStyle/>
          <a:p>
            <a:fld id="{E2FB73DA-5FDE-45B5-BAA4-C61223CC44F6}" type="slidenum">
              <a:rPr lang="en-US" smtClean="0"/>
              <a:pPr/>
              <a:t>40</a:t>
            </a:fld>
            <a:endParaRPr lang="en-US" dirty="0"/>
          </a:p>
        </p:txBody>
      </p:sp>
    </p:spTree>
    <p:extLst>
      <p:ext uri="{BB962C8B-B14F-4D97-AF65-F5344CB8AC3E}">
        <p14:creationId xmlns:p14="http://schemas.microsoft.com/office/powerpoint/2010/main" val="11953922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2707" y="1393236"/>
            <a:ext cx="11099409" cy="5176376"/>
          </a:xfrm>
        </p:spPr>
        <p:txBody>
          <a:bodyPr>
            <a:normAutofit lnSpcReduction="10000"/>
          </a:bodyPr>
          <a:lstStyle/>
          <a:p>
            <a:pPr marL="0" indent="0">
              <a:buNone/>
            </a:pPr>
            <a:r>
              <a:rPr lang="en-US" sz="2800" dirty="0"/>
              <a:t>John Dorian came into your office upset because he was fired this week. This is the 3</a:t>
            </a:r>
            <a:r>
              <a:rPr lang="en-US" sz="2800" baseline="30000" dirty="0"/>
              <a:t>rd</a:t>
            </a:r>
            <a:r>
              <a:rPr lang="en-US" sz="2800" dirty="0"/>
              <a:t> job he was let go from since he exited the Army last year. </a:t>
            </a:r>
          </a:p>
          <a:p>
            <a:pPr marL="0" indent="0">
              <a:buNone/>
            </a:pPr>
            <a:endParaRPr lang="en-US" sz="2800" dirty="0"/>
          </a:p>
          <a:p>
            <a:pPr marL="0" indent="0">
              <a:buNone/>
            </a:pPr>
            <a:r>
              <a:rPr lang="en-US" sz="2800" dirty="0"/>
              <a:t>You look at his rating and see he is service-connected for the following:</a:t>
            </a:r>
          </a:p>
          <a:p>
            <a:pPr marL="0" indent="0">
              <a:buNone/>
            </a:pPr>
            <a:endParaRPr lang="en-US" sz="2800" dirty="0"/>
          </a:p>
          <a:p>
            <a:pPr lvl="7"/>
            <a:r>
              <a:rPr lang="en-US" sz="3200" dirty="0"/>
              <a:t>Headaches at 30 %</a:t>
            </a:r>
          </a:p>
          <a:p>
            <a:pPr lvl="7"/>
            <a:r>
              <a:rPr lang="en-US" sz="3200" dirty="0"/>
              <a:t>R Shoulder 20%</a:t>
            </a:r>
          </a:p>
          <a:p>
            <a:pPr lvl="7"/>
            <a:r>
              <a:rPr lang="en-US" sz="3200" dirty="0"/>
              <a:t>L Shoulder 20%</a:t>
            </a:r>
          </a:p>
          <a:p>
            <a:pPr lvl="7"/>
            <a:r>
              <a:rPr lang="en-US" sz="3200" dirty="0"/>
              <a:t>Lumbar strain 20%</a:t>
            </a:r>
          </a:p>
          <a:p>
            <a:pPr lvl="7"/>
            <a:r>
              <a:rPr lang="en-US" sz="3200" dirty="0"/>
              <a:t>Tinnitus 10%</a:t>
            </a:r>
          </a:p>
          <a:p>
            <a:endParaRPr lang="en-US" sz="2800" dirty="0"/>
          </a:p>
        </p:txBody>
      </p:sp>
      <p:sp>
        <p:nvSpPr>
          <p:cNvPr id="2" name="Title 1"/>
          <p:cNvSpPr>
            <a:spLocks noGrp="1"/>
          </p:cNvSpPr>
          <p:nvPr>
            <p:ph type="title"/>
          </p:nvPr>
        </p:nvSpPr>
        <p:spPr/>
        <p:txBody>
          <a:bodyPr/>
          <a:lstStyle/>
          <a:p>
            <a:r>
              <a:rPr lang="en-US" dirty="0"/>
              <a:t>Scenario 1</a:t>
            </a:r>
          </a:p>
        </p:txBody>
      </p:sp>
      <p:sp>
        <p:nvSpPr>
          <p:cNvPr id="4" name="Slide Number Placeholder 3">
            <a:extLst>
              <a:ext uri="{FF2B5EF4-FFF2-40B4-BE49-F238E27FC236}">
                <a16:creationId xmlns:a16="http://schemas.microsoft.com/office/drawing/2014/main" id="{257447F9-E0BC-D6D9-6071-17339AF770A5}"/>
              </a:ext>
            </a:extLst>
          </p:cNvPr>
          <p:cNvSpPr>
            <a:spLocks noGrp="1"/>
          </p:cNvSpPr>
          <p:nvPr>
            <p:ph type="sldNum" sz="quarter" idx="12"/>
          </p:nvPr>
        </p:nvSpPr>
        <p:spPr/>
        <p:txBody>
          <a:bodyPr/>
          <a:lstStyle/>
          <a:p>
            <a:fld id="{E2FB73DA-5FDE-45B5-BAA4-C61223CC44F6}" type="slidenum">
              <a:rPr lang="en-US" smtClean="0"/>
              <a:pPr/>
              <a:t>41</a:t>
            </a:fld>
            <a:endParaRPr lang="en-US" dirty="0"/>
          </a:p>
        </p:txBody>
      </p:sp>
    </p:spTree>
    <p:extLst>
      <p:ext uri="{BB962C8B-B14F-4D97-AF65-F5344CB8AC3E}">
        <p14:creationId xmlns:p14="http://schemas.microsoft.com/office/powerpoint/2010/main" val="18204821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5464764"/>
          </a:xfrm>
        </p:spPr>
        <p:txBody>
          <a:bodyPr>
            <a:normAutofit lnSpcReduction="10000"/>
          </a:bodyPr>
          <a:lstStyle/>
          <a:p>
            <a:pPr marL="0" indent="0">
              <a:buNone/>
            </a:pPr>
            <a:r>
              <a:rPr lang="en-US" sz="2800" dirty="0"/>
              <a:t>Zelda Williams was just fired from her work due to her constant tardiness. Her supervisor offered to have her switch to the night shift, but Zelda felt that would make things worse. She says that she is having difficulties sleeping and that her anxiety has gotten worse which is why she is always late. </a:t>
            </a:r>
          </a:p>
          <a:p>
            <a:pPr marL="0" indent="0">
              <a:buNone/>
            </a:pPr>
            <a:endParaRPr lang="en-US" sz="2800" dirty="0"/>
          </a:p>
          <a:p>
            <a:pPr marL="0" indent="0">
              <a:buNone/>
            </a:pPr>
            <a:r>
              <a:rPr lang="en-US" sz="2800" dirty="0"/>
              <a:t>Her overall is 60% and she is service-connected for the following conditions:</a:t>
            </a:r>
          </a:p>
          <a:p>
            <a:pPr marL="0" indent="0">
              <a:buNone/>
            </a:pPr>
            <a:endParaRPr lang="en-US" sz="2800" dirty="0"/>
          </a:p>
          <a:p>
            <a:pPr lvl="2"/>
            <a:r>
              <a:rPr lang="en-US" sz="2800" dirty="0"/>
              <a:t>Anxiety Disorder 30%</a:t>
            </a:r>
          </a:p>
          <a:p>
            <a:pPr lvl="2"/>
            <a:r>
              <a:rPr lang="en-US" sz="2800" dirty="0"/>
              <a:t>Migraines 30%</a:t>
            </a:r>
          </a:p>
          <a:p>
            <a:pPr lvl="2"/>
            <a:r>
              <a:rPr lang="en-US" sz="2800" dirty="0"/>
              <a:t>Tinnitus 10%</a:t>
            </a:r>
          </a:p>
          <a:p>
            <a:pPr lvl="2"/>
            <a:r>
              <a:rPr lang="en-US" sz="2800" dirty="0"/>
              <a:t>L Ankle 10%</a:t>
            </a:r>
          </a:p>
          <a:p>
            <a:pPr marL="0" indent="0">
              <a:buNone/>
            </a:pPr>
            <a:endParaRPr lang="en-US" sz="2800" dirty="0"/>
          </a:p>
        </p:txBody>
      </p:sp>
      <p:sp>
        <p:nvSpPr>
          <p:cNvPr id="2" name="Title 1"/>
          <p:cNvSpPr>
            <a:spLocks noGrp="1"/>
          </p:cNvSpPr>
          <p:nvPr>
            <p:ph type="title"/>
          </p:nvPr>
        </p:nvSpPr>
        <p:spPr/>
        <p:txBody>
          <a:bodyPr/>
          <a:lstStyle/>
          <a:p>
            <a:r>
              <a:rPr lang="en-US" dirty="0"/>
              <a:t>Scenario 2</a:t>
            </a:r>
          </a:p>
        </p:txBody>
      </p:sp>
      <p:sp>
        <p:nvSpPr>
          <p:cNvPr id="4" name="Slide Number Placeholder 3">
            <a:extLst>
              <a:ext uri="{FF2B5EF4-FFF2-40B4-BE49-F238E27FC236}">
                <a16:creationId xmlns:a16="http://schemas.microsoft.com/office/drawing/2014/main" id="{18D56B7C-C8E2-D778-0C5C-B4CD1A9C404D}"/>
              </a:ext>
            </a:extLst>
          </p:cNvPr>
          <p:cNvSpPr>
            <a:spLocks noGrp="1"/>
          </p:cNvSpPr>
          <p:nvPr>
            <p:ph type="sldNum" sz="quarter" idx="12"/>
          </p:nvPr>
        </p:nvSpPr>
        <p:spPr/>
        <p:txBody>
          <a:bodyPr/>
          <a:lstStyle/>
          <a:p>
            <a:fld id="{E2FB73DA-5FDE-45B5-BAA4-C61223CC44F6}" type="slidenum">
              <a:rPr lang="en-US" smtClean="0"/>
              <a:pPr/>
              <a:t>42</a:t>
            </a:fld>
            <a:endParaRPr lang="en-US" dirty="0"/>
          </a:p>
        </p:txBody>
      </p:sp>
    </p:spTree>
    <p:extLst>
      <p:ext uri="{BB962C8B-B14F-4D97-AF65-F5344CB8AC3E}">
        <p14:creationId xmlns:p14="http://schemas.microsoft.com/office/powerpoint/2010/main" val="8851664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8764"/>
            <a:ext cx="10515600" cy="5464764"/>
          </a:xfrm>
        </p:spPr>
        <p:txBody>
          <a:bodyPr>
            <a:noAutofit/>
          </a:bodyPr>
          <a:lstStyle/>
          <a:p>
            <a:pPr marL="0" indent="0">
              <a:buNone/>
            </a:pPr>
            <a:r>
              <a:rPr lang="en-US" sz="2800" dirty="0"/>
              <a:t>Cosmo Kramer came into your office with a copy of his most recent rating decision. The decision granted his claim for an increase on his L knee due to a total knee replacement which brought his overall rating to 60%. Though his convalescence time is completed, he is currently not working and says it is due to the daily pain he experiences. </a:t>
            </a:r>
          </a:p>
          <a:p>
            <a:pPr marL="0" indent="0">
              <a:buNone/>
            </a:pPr>
            <a:endParaRPr lang="en-US" sz="900" dirty="0"/>
          </a:p>
          <a:p>
            <a:pPr marL="0" indent="0">
              <a:buNone/>
            </a:pPr>
            <a:r>
              <a:rPr lang="en-US" sz="2800" dirty="0"/>
              <a:t>In addition to his total knee replacement, Mr. Kramer currently has the following conditions granted at the minimal compensable evaluation: </a:t>
            </a:r>
          </a:p>
          <a:p>
            <a:pPr marL="0" indent="0">
              <a:buNone/>
            </a:pPr>
            <a:endParaRPr lang="en-US" sz="1100" dirty="0"/>
          </a:p>
          <a:p>
            <a:pPr lvl="3"/>
            <a:r>
              <a:rPr lang="en-US" sz="2800" dirty="0"/>
              <a:t>Bilateral Feet</a:t>
            </a:r>
          </a:p>
          <a:p>
            <a:pPr lvl="3"/>
            <a:r>
              <a:rPr lang="en-US" sz="2800" dirty="0"/>
              <a:t>R ankle</a:t>
            </a:r>
          </a:p>
          <a:p>
            <a:pPr lvl="3"/>
            <a:r>
              <a:rPr lang="en-US" sz="2800" dirty="0"/>
              <a:t>R Knee</a:t>
            </a:r>
          </a:p>
          <a:p>
            <a:endParaRPr lang="en-US" sz="2800" dirty="0"/>
          </a:p>
        </p:txBody>
      </p:sp>
      <p:sp>
        <p:nvSpPr>
          <p:cNvPr id="2" name="Title 1"/>
          <p:cNvSpPr>
            <a:spLocks noGrp="1"/>
          </p:cNvSpPr>
          <p:nvPr>
            <p:ph type="title"/>
          </p:nvPr>
        </p:nvSpPr>
        <p:spPr/>
        <p:txBody>
          <a:bodyPr/>
          <a:lstStyle/>
          <a:p>
            <a:r>
              <a:rPr lang="en-US" dirty="0"/>
              <a:t>Scenario 3</a:t>
            </a:r>
          </a:p>
        </p:txBody>
      </p:sp>
      <p:sp>
        <p:nvSpPr>
          <p:cNvPr id="4" name="Slide Number Placeholder 3">
            <a:extLst>
              <a:ext uri="{FF2B5EF4-FFF2-40B4-BE49-F238E27FC236}">
                <a16:creationId xmlns:a16="http://schemas.microsoft.com/office/drawing/2014/main" id="{4F9D5256-3D9F-071D-6A2A-F7D51D6A5D83}"/>
              </a:ext>
            </a:extLst>
          </p:cNvPr>
          <p:cNvSpPr>
            <a:spLocks noGrp="1"/>
          </p:cNvSpPr>
          <p:nvPr>
            <p:ph type="sldNum" sz="quarter" idx="12"/>
          </p:nvPr>
        </p:nvSpPr>
        <p:spPr/>
        <p:txBody>
          <a:bodyPr/>
          <a:lstStyle/>
          <a:p>
            <a:fld id="{E2FB73DA-5FDE-45B5-BAA4-C61223CC44F6}" type="slidenum">
              <a:rPr lang="en-US" smtClean="0"/>
              <a:pPr/>
              <a:t>43</a:t>
            </a:fld>
            <a:endParaRPr lang="en-US" dirty="0"/>
          </a:p>
        </p:txBody>
      </p:sp>
    </p:spTree>
    <p:extLst>
      <p:ext uri="{BB962C8B-B14F-4D97-AF65-F5344CB8AC3E}">
        <p14:creationId xmlns:p14="http://schemas.microsoft.com/office/powerpoint/2010/main" val="17687957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871" y="1393236"/>
            <a:ext cx="11474205" cy="5464764"/>
          </a:xfrm>
        </p:spPr>
        <p:txBody>
          <a:bodyPr>
            <a:noAutofit/>
          </a:bodyPr>
          <a:lstStyle/>
          <a:p>
            <a:pPr marL="0" indent="0">
              <a:buNone/>
            </a:pPr>
            <a:r>
              <a:rPr lang="en-US" sz="2800" dirty="0"/>
              <a:t>Frank Castle has come to your office looking for help. Frank hasn’t been able to find work since he was discharged from the military last year. While in the military, Frank’s Humvee was hit with an IED. </a:t>
            </a:r>
          </a:p>
          <a:p>
            <a:pPr marL="0" indent="0">
              <a:buNone/>
            </a:pPr>
            <a:endParaRPr lang="en-US" sz="900" dirty="0"/>
          </a:p>
          <a:p>
            <a:pPr marL="0" indent="0">
              <a:buNone/>
            </a:pPr>
            <a:r>
              <a:rPr lang="en-US" sz="2800" dirty="0"/>
              <a:t>Frank submitted a VA claim for the injuries sustained from the explosion. Frank’s overall is 60% and he is currently service-connected for the minimum compensable evaluation for the following conditions. </a:t>
            </a:r>
          </a:p>
          <a:p>
            <a:pPr marL="0" indent="0">
              <a:buNone/>
            </a:pPr>
            <a:endParaRPr lang="en-US" sz="600" dirty="0"/>
          </a:p>
          <a:p>
            <a:pPr lvl="7"/>
            <a:r>
              <a:rPr lang="en-US" sz="2400" dirty="0"/>
              <a:t>Migraines – 10%</a:t>
            </a:r>
          </a:p>
          <a:p>
            <a:pPr lvl="7"/>
            <a:r>
              <a:rPr lang="en-US" sz="2400" dirty="0"/>
              <a:t>R Shoulder – 20%   </a:t>
            </a:r>
          </a:p>
          <a:p>
            <a:pPr lvl="7"/>
            <a:r>
              <a:rPr lang="en-US" sz="2400" dirty="0"/>
              <a:t>L Elbow – 10%</a:t>
            </a:r>
          </a:p>
          <a:p>
            <a:pPr lvl="7"/>
            <a:r>
              <a:rPr lang="en-US" sz="2400" dirty="0"/>
              <a:t>R Hip – 10%</a:t>
            </a:r>
          </a:p>
          <a:p>
            <a:pPr lvl="7"/>
            <a:r>
              <a:rPr lang="en-US" sz="2400" dirty="0"/>
              <a:t>L Hip – 10%</a:t>
            </a:r>
          </a:p>
          <a:p>
            <a:pPr lvl="7"/>
            <a:r>
              <a:rPr lang="en-US" sz="2400" dirty="0"/>
              <a:t>R Ankle – 10%</a:t>
            </a:r>
          </a:p>
        </p:txBody>
      </p:sp>
      <p:sp>
        <p:nvSpPr>
          <p:cNvPr id="2" name="Title 1"/>
          <p:cNvSpPr>
            <a:spLocks noGrp="1"/>
          </p:cNvSpPr>
          <p:nvPr>
            <p:ph type="title"/>
          </p:nvPr>
        </p:nvSpPr>
        <p:spPr/>
        <p:txBody>
          <a:bodyPr/>
          <a:lstStyle/>
          <a:p>
            <a:r>
              <a:rPr lang="en-US" dirty="0"/>
              <a:t>Scenario 4</a:t>
            </a:r>
          </a:p>
        </p:txBody>
      </p:sp>
      <p:sp>
        <p:nvSpPr>
          <p:cNvPr id="4" name="Slide Number Placeholder 3">
            <a:extLst>
              <a:ext uri="{FF2B5EF4-FFF2-40B4-BE49-F238E27FC236}">
                <a16:creationId xmlns:a16="http://schemas.microsoft.com/office/drawing/2014/main" id="{64F2CF00-DC3C-A3EB-9A8A-BFCA20ED27B6}"/>
              </a:ext>
            </a:extLst>
          </p:cNvPr>
          <p:cNvSpPr>
            <a:spLocks noGrp="1"/>
          </p:cNvSpPr>
          <p:nvPr>
            <p:ph type="sldNum" sz="quarter" idx="12"/>
          </p:nvPr>
        </p:nvSpPr>
        <p:spPr/>
        <p:txBody>
          <a:bodyPr/>
          <a:lstStyle/>
          <a:p>
            <a:fld id="{E2FB73DA-5FDE-45B5-BAA4-C61223CC44F6}" type="slidenum">
              <a:rPr lang="en-US" smtClean="0"/>
              <a:pPr/>
              <a:t>44</a:t>
            </a:fld>
            <a:endParaRPr lang="en-US" dirty="0"/>
          </a:p>
        </p:txBody>
      </p:sp>
    </p:spTree>
    <p:extLst>
      <p:ext uri="{BB962C8B-B14F-4D97-AF65-F5344CB8AC3E}">
        <p14:creationId xmlns:p14="http://schemas.microsoft.com/office/powerpoint/2010/main" val="29215352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5464764"/>
          </a:xfrm>
        </p:spPr>
        <p:txBody>
          <a:bodyPr>
            <a:normAutofit/>
          </a:bodyPr>
          <a:lstStyle/>
          <a:p>
            <a:pPr marL="0" indent="0">
              <a:buNone/>
            </a:pPr>
            <a:r>
              <a:rPr lang="en-US" sz="2800" dirty="0"/>
              <a:t>Jessica Jones has come to your office looking for help. She has been working odd jobs to keep the lights on but is running out of money. She has not been able to find or keep a steady job for 2 years now. </a:t>
            </a:r>
          </a:p>
          <a:p>
            <a:pPr marL="0" indent="0">
              <a:buNone/>
            </a:pPr>
            <a:endParaRPr lang="en-US" sz="2800" dirty="0"/>
          </a:p>
          <a:p>
            <a:pPr marL="0" indent="0">
              <a:buNone/>
            </a:pPr>
            <a:r>
              <a:rPr lang="en-US" sz="2800" dirty="0"/>
              <a:t>Jessica’s overall is 60% and she is currently service-connected for the following conditions. </a:t>
            </a:r>
          </a:p>
          <a:p>
            <a:pPr marL="0" indent="0">
              <a:buNone/>
            </a:pPr>
            <a:endParaRPr lang="en-US" sz="2800" dirty="0"/>
          </a:p>
          <a:p>
            <a:pPr lvl="2"/>
            <a:r>
              <a:rPr lang="en-US" sz="2800" dirty="0"/>
              <a:t>Headaches at 30%</a:t>
            </a:r>
          </a:p>
          <a:p>
            <a:pPr lvl="2"/>
            <a:r>
              <a:rPr lang="en-US" sz="2800" dirty="0"/>
              <a:t>PTSD at 30%</a:t>
            </a:r>
          </a:p>
          <a:p>
            <a:pPr lvl="2"/>
            <a:r>
              <a:rPr lang="en-US" sz="2800" dirty="0"/>
              <a:t>Fibromyalgia 20%</a:t>
            </a:r>
          </a:p>
          <a:p>
            <a:endParaRPr lang="en-US" sz="2800" dirty="0"/>
          </a:p>
          <a:p>
            <a:endParaRPr lang="en-US" sz="2800" dirty="0"/>
          </a:p>
        </p:txBody>
      </p:sp>
      <p:sp>
        <p:nvSpPr>
          <p:cNvPr id="2" name="Title 1"/>
          <p:cNvSpPr>
            <a:spLocks noGrp="1"/>
          </p:cNvSpPr>
          <p:nvPr>
            <p:ph type="title"/>
          </p:nvPr>
        </p:nvSpPr>
        <p:spPr/>
        <p:txBody>
          <a:bodyPr/>
          <a:lstStyle/>
          <a:p>
            <a:r>
              <a:rPr lang="en-US" dirty="0"/>
              <a:t>Scenario 6</a:t>
            </a:r>
          </a:p>
        </p:txBody>
      </p:sp>
      <p:sp>
        <p:nvSpPr>
          <p:cNvPr id="4" name="Slide Number Placeholder 3">
            <a:extLst>
              <a:ext uri="{FF2B5EF4-FFF2-40B4-BE49-F238E27FC236}">
                <a16:creationId xmlns:a16="http://schemas.microsoft.com/office/drawing/2014/main" id="{FFFF7B04-07A6-BA1D-CBD3-B1F708A25B83}"/>
              </a:ext>
            </a:extLst>
          </p:cNvPr>
          <p:cNvSpPr>
            <a:spLocks noGrp="1"/>
          </p:cNvSpPr>
          <p:nvPr>
            <p:ph type="sldNum" sz="quarter" idx="12"/>
          </p:nvPr>
        </p:nvSpPr>
        <p:spPr/>
        <p:txBody>
          <a:bodyPr/>
          <a:lstStyle/>
          <a:p>
            <a:fld id="{E2FB73DA-5FDE-45B5-BAA4-C61223CC44F6}" type="slidenum">
              <a:rPr lang="en-US" smtClean="0"/>
              <a:pPr/>
              <a:t>45</a:t>
            </a:fld>
            <a:endParaRPr lang="en-US" dirty="0"/>
          </a:p>
        </p:txBody>
      </p:sp>
    </p:spTree>
    <p:extLst>
      <p:ext uri="{BB962C8B-B14F-4D97-AF65-F5344CB8AC3E}">
        <p14:creationId xmlns:p14="http://schemas.microsoft.com/office/powerpoint/2010/main" val="31022762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5464764"/>
          </a:xfrm>
        </p:spPr>
        <p:txBody>
          <a:bodyPr>
            <a:normAutofit/>
          </a:bodyPr>
          <a:lstStyle/>
          <a:p>
            <a:pPr marL="0" indent="0">
              <a:buNone/>
            </a:pPr>
            <a:endParaRPr lang="en-US" sz="2800" dirty="0"/>
          </a:p>
          <a:p>
            <a:pPr marL="0" indent="0">
              <a:buNone/>
            </a:pPr>
            <a:r>
              <a:rPr lang="en-US" sz="2800" dirty="0"/>
              <a:t>Bruce Wayne has come into your office due to his IU claim being denied. The reason for the denial was due to him being over the net worth and income. </a:t>
            </a:r>
          </a:p>
          <a:p>
            <a:pPr marL="0" indent="0">
              <a:buNone/>
            </a:pPr>
            <a:endParaRPr lang="en-US" sz="2800" dirty="0"/>
          </a:p>
          <a:p>
            <a:pPr marL="0" indent="0">
              <a:buNone/>
            </a:pPr>
            <a:r>
              <a:rPr lang="en-US" sz="2800" dirty="0"/>
              <a:t>To successfully appeal this decision, what evidence would Bruce need?  </a:t>
            </a:r>
          </a:p>
          <a:p>
            <a:pPr marL="0" indent="0">
              <a:buNone/>
            </a:pPr>
            <a:endParaRPr lang="en-US" sz="2800" dirty="0"/>
          </a:p>
        </p:txBody>
      </p:sp>
      <p:sp>
        <p:nvSpPr>
          <p:cNvPr id="2" name="Title 1"/>
          <p:cNvSpPr>
            <a:spLocks noGrp="1"/>
          </p:cNvSpPr>
          <p:nvPr>
            <p:ph type="title"/>
          </p:nvPr>
        </p:nvSpPr>
        <p:spPr/>
        <p:txBody>
          <a:bodyPr/>
          <a:lstStyle/>
          <a:p>
            <a:r>
              <a:rPr lang="en-US" dirty="0"/>
              <a:t>Scenario 7</a:t>
            </a:r>
          </a:p>
        </p:txBody>
      </p:sp>
      <p:sp>
        <p:nvSpPr>
          <p:cNvPr id="4" name="Slide Number Placeholder 3">
            <a:extLst>
              <a:ext uri="{FF2B5EF4-FFF2-40B4-BE49-F238E27FC236}">
                <a16:creationId xmlns:a16="http://schemas.microsoft.com/office/drawing/2014/main" id="{74E8E4C5-80E6-5749-C58A-676353E28FA7}"/>
              </a:ext>
            </a:extLst>
          </p:cNvPr>
          <p:cNvSpPr>
            <a:spLocks noGrp="1"/>
          </p:cNvSpPr>
          <p:nvPr>
            <p:ph type="sldNum" sz="quarter" idx="12"/>
          </p:nvPr>
        </p:nvSpPr>
        <p:spPr/>
        <p:txBody>
          <a:bodyPr/>
          <a:lstStyle/>
          <a:p>
            <a:fld id="{E2FB73DA-5FDE-45B5-BAA4-C61223CC44F6}" type="slidenum">
              <a:rPr lang="en-US" smtClean="0"/>
              <a:pPr/>
              <a:t>46</a:t>
            </a:fld>
            <a:endParaRPr lang="en-US" dirty="0"/>
          </a:p>
        </p:txBody>
      </p:sp>
    </p:spTree>
    <p:extLst>
      <p:ext uri="{BB962C8B-B14F-4D97-AF65-F5344CB8AC3E}">
        <p14:creationId xmlns:p14="http://schemas.microsoft.com/office/powerpoint/2010/main" val="6932359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871" y="1393236"/>
            <a:ext cx="11568798" cy="5464764"/>
          </a:xfrm>
        </p:spPr>
        <p:txBody>
          <a:bodyPr>
            <a:noAutofit/>
          </a:bodyPr>
          <a:lstStyle/>
          <a:p>
            <a:pPr marL="0" indent="0">
              <a:buNone/>
            </a:pPr>
            <a:r>
              <a:rPr lang="en-US" sz="2800" dirty="0"/>
              <a:t>Randy Hamann has come to your office today to thank you for helping him file for TDIU which was granted last week based on the veteran’s PTSD. </a:t>
            </a:r>
          </a:p>
          <a:p>
            <a:pPr marL="0" indent="0">
              <a:buNone/>
            </a:pPr>
            <a:endParaRPr lang="en-US" sz="500" dirty="0"/>
          </a:p>
          <a:p>
            <a:pPr marL="0" indent="0">
              <a:buNone/>
            </a:pPr>
            <a:r>
              <a:rPr lang="en-US" sz="2800" dirty="0"/>
              <a:t>Randy says he has been let go from 5 jobs in the last year due to not being able to deal with people, especially civilians. </a:t>
            </a:r>
          </a:p>
          <a:p>
            <a:pPr marL="0" indent="0">
              <a:buNone/>
            </a:pPr>
            <a:endParaRPr lang="en-US" sz="500" dirty="0"/>
          </a:p>
          <a:p>
            <a:pPr marL="0" indent="0">
              <a:buNone/>
            </a:pPr>
            <a:r>
              <a:rPr lang="en-US" sz="2800" dirty="0"/>
              <a:t>While waiting for the TDIU claim to be processed, Randy started working for his brother Ricky who owns a parking lot sweeper service. Five nights a week Randy drives his street sweeper in their client’s parking lots removing trash and debris. </a:t>
            </a:r>
          </a:p>
          <a:p>
            <a:pPr marL="0" indent="0">
              <a:buNone/>
            </a:pPr>
            <a:endParaRPr lang="en-US" sz="400" dirty="0"/>
          </a:p>
          <a:p>
            <a:pPr marL="0" indent="0">
              <a:buNone/>
            </a:pPr>
            <a:r>
              <a:rPr lang="en-US" sz="2800" dirty="0"/>
              <a:t>Will Randy be able to continue to work for Ricky and keep his TDIU? Defend your answer.</a:t>
            </a:r>
          </a:p>
          <a:p>
            <a:endParaRPr lang="en-US" sz="2800" dirty="0"/>
          </a:p>
        </p:txBody>
      </p:sp>
      <p:sp>
        <p:nvSpPr>
          <p:cNvPr id="2" name="Title 1"/>
          <p:cNvSpPr>
            <a:spLocks noGrp="1"/>
          </p:cNvSpPr>
          <p:nvPr>
            <p:ph type="title"/>
          </p:nvPr>
        </p:nvSpPr>
        <p:spPr/>
        <p:txBody>
          <a:bodyPr/>
          <a:lstStyle/>
          <a:p>
            <a:r>
              <a:rPr lang="en-US" dirty="0"/>
              <a:t>Bonus Scenario</a:t>
            </a:r>
          </a:p>
        </p:txBody>
      </p:sp>
      <p:sp>
        <p:nvSpPr>
          <p:cNvPr id="4" name="Slide Number Placeholder 3">
            <a:extLst>
              <a:ext uri="{FF2B5EF4-FFF2-40B4-BE49-F238E27FC236}">
                <a16:creationId xmlns:a16="http://schemas.microsoft.com/office/drawing/2014/main" id="{733FB6A6-6127-C9C8-0448-38F80FCD1066}"/>
              </a:ext>
            </a:extLst>
          </p:cNvPr>
          <p:cNvSpPr>
            <a:spLocks noGrp="1"/>
          </p:cNvSpPr>
          <p:nvPr>
            <p:ph type="sldNum" sz="quarter" idx="12"/>
          </p:nvPr>
        </p:nvSpPr>
        <p:spPr/>
        <p:txBody>
          <a:bodyPr/>
          <a:lstStyle/>
          <a:p>
            <a:fld id="{E2FB73DA-5FDE-45B5-BAA4-C61223CC44F6}" type="slidenum">
              <a:rPr lang="en-US" smtClean="0"/>
              <a:pPr/>
              <a:t>47</a:t>
            </a:fld>
            <a:endParaRPr lang="en-US" dirty="0"/>
          </a:p>
        </p:txBody>
      </p:sp>
    </p:spTree>
    <p:extLst>
      <p:ext uri="{BB962C8B-B14F-4D97-AF65-F5344CB8AC3E}">
        <p14:creationId xmlns:p14="http://schemas.microsoft.com/office/powerpoint/2010/main" val="24469052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2424114" y="1484313"/>
            <a:ext cx="73437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endParaRPr lang="en-US" altLang="en-US" sz="2400" dirty="0">
              <a:solidFill>
                <a:srgbClr val="000000"/>
              </a:solidFill>
            </a:endParaRPr>
          </a:p>
        </p:txBody>
      </p:sp>
      <p:sp>
        <p:nvSpPr>
          <p:cNvPr id="44035" name="Text Box 2"/>
          <p:cNvSpPr txBox="1">
            <a:spLocks noChangeArrowheads="1"/>
          </p:cNvSpPr>
          <p:nvPr/>
        </p:nvSpPr>
        <p:spPr bwMode="auto">
          <a:xfrm>
            <a:off x="3532122" y="2761931"/>
            <a:ext cx="512775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en-US" sz="6000" b="1" dirty="0">
                <a:latin typeface="Verdana" panose="020B0604030504040204" pitchFamily="34" charset="0"/>
              </a:rPr>
              <a:t>Questions?</a:t>
            </a:r>
            <a:endParaRPr lang="fr-FR" altLang="en-US" sz="4000" dirty="0"/>
          </a:p>
        </p:txBody>
      </p:sp>
      <p:sp>
        <p:nvSpPr>
          <p:cNvPr id="3" name="Slide Number Placeholder 2"/>
          <p:cNvSpPr>
            <a:spLocks noGrp="1"/>
          </p:cNvSpPr>
          <p:nvPr>
            <p:ph type="sldNum" sz="quarter" idx="12"/>
          </p:nvPr>
        </p:nvSpPr>
        <p:spPr/>
        <p:txBody>
          <a:bodyPr/>
          <a:lstStyle/>
          <a:p>
            <a:endParaRPr lang="en-US" altLang="en-US" dirty="0"/>
          </a:p>
        </p:txBody>
      </p:sp>
    </p:spTree>
    <p:extLst>
      <p:ext uri="{BB962C8B-B14F-4D97-AF65-F5344CB8AC3E}">
        <p14:creationId xmlns:p14="http://schemas.microsoft.com/office/powerpoint/2010/main" val="2509059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286871" y="1580507"/>
            <a:ext cx="11315516" cy="3696986"/>
          </a:xfrm>
        </p:spPr>
        <p:txBody>
          <a:bodyPr>
            <a:noAutofit/>
          </a:bodyPr>
          <a:lstStyle/>
          <a:p>
            <a:pPr marL="0" indent="0" eaLnBrk="1" hangingPunct="1">
              <a:buNone/>
            </a:pPr>
            <a:r>
              <a:rPr lang="en-US" altLang="en-US" dirty="0"/>
              <a:t>If a veteran does not meet the single disability requirement, the following combinations of disabilities may be used:</a:t>
            </a:r>
          </a:p>
          <a:p>
            <a:pPr eaLnBrk="1" hangingPunct="1"/>
            <a:endParaRPr lang="en-US" altLang="en-US" sz="1000" dirty="0"/>
          </a:p>
          <a:p>
            <a:pPr marL="914400" eaLnBrk="1" hangingPunct="1"/>
            <a:r>
              <a:rPr lang="en-US" altLang="en-US" dirty="0"/>
              <a:t>Disabilities of one or both upper extremities</a:t>
            </a:r>
          </a:p>
          <a:p>
            <a:pPr marL="914400" eaLnBrk="1" hangingPunct="1"/>
            <a:r>
              <a:rPr lang="en-US" altLang="en-US" dirty="0"/>
              <a:t>Disabilities of one or both lower extremities</a:t>
            </a:r>
          </a:p>
          <a:p>
            <a:pPr marL="914400" eaLnBrk="1" hangingPunct="1"/>
            <a:r>
              <a:rPr lang="en-US" altLang="en-US" dirty="0"/>
              <a:t>Disabilities from a common etiology/accident</a:t>
            </a:r>
          </a:p>
          <a:p>
            <a:pPr marL="914400" eaLnBrk="1" hangingPunct="1"/>
            <a:r>
              <a:rPr lang="en-US" altLang="en-US" dirty="0"/>
              <a:t>Disabilities from a single body system</a:t>
            </a:r>
          </a:p>
          <a:p>
            <a:pPr marL="914400" eaLnBrk="1" hangingPunct="1"/>
            <a:r>
              <a:rPr lang="en-US" altLang="en-US" dirty="0"/>
              <a:t>Multiple injuries incurred in action</a:t>
            </a:r>
          </a:p>
          <a:p>
            <a:pPr marL="914400" eaLnBrk="1" hangingPunct="1"/>
            <a:r>
              <a:rPr lang="en-US" altLang="en-US" dirty="0"/>
              <a:t>Multiple disabilities incurred as a POW</a:t>
            </a:r>
          </a:p>
          <a:p>
            <a:pPr eaLnBrk="1" hangingPunct="1"/>
            <a:endParaRPr lang="en-US" altLang="en-US" dirty="0"/>
          </a:p>
          <a:p>
            <a:pPr eaLnBrk="1" hangingPunct="1"/>
            <a:endParaRPr lang="en-US" altLang="en-US" dirty="0"/>
          </a:p>
          <a:p>
            <a:pPr eaLnBrk="1" hangingPunct="1"/>
            <a:endParaRPr lang="en-US" altLang="en-US" dirty="0"/>
          </a:p>
        </p:txBody>
      </p:sp>
      <p:sp>
        <p:nvSpPr>
          <p:cNvPr id="8194" name="Title 1"/>
          <p:cNvSpPr>
            <a:spLocks noGrp="1"/>
          </p:cNvSpPr>
          <p:nvPr>
            <p:ph type="title"/>
          </p:nvPr>
        </p:nvSpPr>
        <p:spPr/>
        <p:txBody>
          <a:bodyPr/>
          <a:lstStyle/>
          <a:p>
            <a:pPr eaLnBrk="1" hangingPunct="1"/>
            <a:r>
              <a:rPr lang="en-US" altLang="en-US" dirty="0"/>
              <a:t>Ways to compute the Single 60% or 40% disability	</a:t>
            </a:r>
          </a:p>
        </p:txBody>
      </p:sp>
      <p:sp>
        <p:nvSpPr>
          <p:cNvPr id="3" name="Slide Number Placeholder 2">
            <a:extLst>
              <a:ext uri="{FF2B5EF4-FFF2-40B4-BE49-F238E27FC236}">
                <a16:creationId xmlns:a16="http://schemas.microsoft.com/office/drawing/2014/main" id="{798647C9-C0B0-B9D9-72C2-C731C5193EAB}"/>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5</a:t>
            </a:fld>
            <a:endParaRPr lang="en-US" dirty="0"/>
          </a:p>
        </p:txBody>
      </p:sp>
      <p:sp>
        <p:nvSpPr>
          <p:cNvPr id="2" name="Slide Number Placeholder 1">
            <a:extLst>
              <a:ext uri="{FF2B5EF4-FFF2-40B4-BE49-F238E27FC236}">
                <a16:creationId xmlns:a16="http://schemas.microsoft.com/office/drawing/2014/main" id="{B9ACD07B-A711-6FDE-0BB8-852315D19356}"/>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2604103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838200" y="1772528"/>
            <a:ext cx="10515600" cy="4502765"/>
          </a:xfrm>
        </p:spPr>
        <p:txBody>
          <a:bodyPr>
            <a:normAutofit/>
          </a:bodyPr>
          <a:lstStyle/>
          <a:p>
            <a:r>
              <a:rPr lang="en-US" altLang="en-US" sz="3600" dirty="0"/>
              <a:t>If a veteran has multiple service-connected injuries that affect their extremities (arms, legs) those disabilities may be combined to meet the single disability requirement</a:t>
            </a:r>
          </a:p>
          <a:p>
            <a:endParaRPr lang="en-US" altLang="en-US" sz="3600" dirty="0"/>
          </a:p>
          <a:p>
            <a:r>
              <a:rPr lang="en-US" altLang="en-US" sz="3600" dirty="0"/>
              <a:t>The conditions may also be combined with any other disabilities resulting from the same incident or etiology</a:t>
            </a:r>
          </a:p>
        </p:txBody>
      </p:sp>
      <p:sp>
        <p:nvSpPr>
          <p:cNvPr id="9218" name="Title 1"/>
          <p:cNvSpPr>
            <a:spLocks noGrp="1"/>
          </p:cNvSpPr>
          <p:nvPr>
            <p:ph type="title"/>
          </p:nvPr>
        </p:nvSpPr>
        <p:spPr/>
        <p:txBody>
          <a:bodyPr/>
          <a:lstStyle/>
          <a:p>
            <a:pPr eaLnBrk="1" hangingPunct="1"/>
            <a:r>
              <a:rPr lang="en-US" altLang="en-US" dirty="0"/>
              <a:t>Ways to compute the Single 60% or 40% disability		</a:t>
            </a:r>
          </a:p>
        </p:txBody>
      </p:sp>
      <p:sp>
        <p:nvSpPr>
          <p:cNvPr id="3" name="Slide Number Placeholder 2">
            <a:extLst>
              <a:ext uri="{FF2B5EF4-FFF2-40B4-BE49-F238E27FC236}">
                <a16:creationId xmlns:a16="http://schemas.microsoft.com/office/drawing/2014/main" id="{63DAD4CE-142F-8545-E0EA-8FF3F7DCBAA3}"/>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6</a:t>
            </a:fld>
            <a:endParaRPr lang="en-US" dirty="0"/>
          </a:p>
        </p:txBody>
      </p:sp>
      <p:sp>
        <p:nvSpPr>
          <p:cNvPr id="2" name="Slide Number Placeholder 1">
            <a:extLst>
              <a:ext uri="{FF2B5EF4-FFF2-40B4-BE49-F238E27FC236}">
                <a16:creationId xmlns:a16="http://schemas.microsoft.com/office/drawing/2014/main" id="{6AAD6E70-F943-7624-32DB-9A1CBCFFCC51}"/>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1263122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369757" y="1707264"/>
            <a:ext cx="11452485" cy="4416514"/>
          </a:xfrm>
        </p:spPr>
        <p:txBody>
          <a:bodyPr>
            <a:normAutofit fontScale="92500" lnSpcReduction="10000"/>
          </a:bodyPr>
          <a:lstStyle/>
          <a:p>
            <a:r>
              <a:rPr lang="en-US" altLang="en-US" sz="4000" dirty="0"/>
              <a:t>If the veteran has multiple disabilities that affect the same body system (respiratory, cardiovascular, etc...) or were caused by the same incident or event (car accident, combat action, etc…) these conditions may be combined to meet the requirement for a single condition.</a:t>
            </a:r>
          </a:p>
          <a:p>
            <a:endParaRPr lang="en-US" altLang="en-US" sz="4000" dirty="0"/>
          </a:p>
          <a:p>
            <a:r>
              <a:rPr lang="en-US" altLang="en-US" sz="4000" dirty="0"/>
              <a:t>Disabilities incurred as a POW may also be combined to meet the single disability requirement </a:t>
            </a:r>
          </a:p>
        </p:txBody>
      </p:sp>
      <p:sp>
        <p:nvSpPr>
          <p:cNvPr id="9218" name="Title 1"/>
          <p:cNvSpPr>
            <a:spLocks noGrp="1"/>
          </p:cNvSpPr>
          <p:nvPr>
            <p:ph type="title"/>
          </p:nvPr>
        </p:nvSpPr>
        <p:spPr/>
        <p:txBody>
          <a:bodyPr/>
          <a:lstStyle/>
          <a:p>
            <a:pPr eaLnBrk="1" hangingPunct="1"/>
            <a:r>
              <a:rPr lang="en-US" altLang="en-US" dirty="0"/>
              <a:t>Ways to compute the Single 60% or 40% disability		</a:t>
            </a:r>
          </a:p>
        </p:txBody>
      </p:sp>
      <p:sp>
        <p:nvSpPr>
          <p:cNvPr id="2" name="Slide Number Placeholder 2">
            <a:extLst>
              <a:ext uri="{FF2B5EF4-FFF2-40B4-BE49-F238E27FC236}">
                <a16:creationId xmlns:a16="http://schemas.microsoft.com/office/drawing/2014/main" id="{F06785A7-2FD7-1881-2DB9-9C1E15CB9735}"/>
              </a:ext>
            </a:extLst>
          </p:cNvPr>
          <p:cNvSpPr txBox="1">
            <a:spLocks/>
          </p:cNvSpPr>
          <p:nvPr/>
        </p:nvSpPr>
        <p:spPr>
          <a:xfrm>
            <a:off x="8610600" y="6356351"/>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7</a:t>
            </a:fld>
            <a:endParaRPr lang="en-US" dirty="0"/>
          </a:p>
        </p:txBody>
      </p:sp>
      <p:sp>
        <p:nvSpPr>
          <p:cNvPr id="3" name="Slide Number Placeholder 2">
            <a:extLst>
              <a:ext uri="{FF2B5EF4-FFF2-40B4-BE49-F238E27FC236}">
                <a16:creationId xmlns:a16="http://schemas.microsoft.com/office/drawing/2014/main" id="{0172CCF9-7FA8-01E1-B016-3CA146A28ABD}"/>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4087770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83171" y="1274164"/>
            <a:ext cx="10920249" cy="5583836"/>
          </a:xfrm>
        </p:spPr>
        <p:txBody>
          <a:bodyPr>
            <a:normAutofit/>
          </a:bodyPr>
          <a:lstStyle/>
          <a:p>
            <a:pPr eaLnBrk="1" hangingPunct="1"/>
            <a:endParaRPr lang="en-US" altLang="en-US" dirty="0"/>
          </a:p>
          <a:p>
            <a:pPr eaLnBrk="1" hangingPunct="1"/>
            <a:r>
              <a:rPr lang="en-US" altLang="en-US" sz="3600" dirty="0"/>
              <a:t>That the veteran is unable to work solely due to service-connected disabilities.</a:t>
            </a:r>
          </a:p>
          <a:p>
            <a:pPr eaLnBrk="1" hangingPunct="1"/>
            <a:endParaRPr lang="en-US" altLang="en-US" sz="3600" dirty="0"/>
          </a:p>
          <a:p>
            <a:pPr eaLnBrk="1" hangingPunct="1"/>
            <a:r>
              <a:rPr lang="en-US" altLang="en-US" sz="3600" dirty="0"/>
              <a:t>It is not sufficient to state that the veteran is unemployable due to nonservice-connected disabilities.</a:t>
            </a:r>
          </a:p>
          <a:p>
            <a:pPr eaLnBrk="1" hangingPunct="1"/>
            <a:endParaRPr lang="en-US" altLang="en-US" sz="3600" dirty="0"/>
          </a:p>
          <a:p>
            <a:pPr eaLnBrk="1" hangingPunct="1"/>
            <a:endParaRPr lang="en-US" altLang="en-US" sz="3600" dirty="0"/>
          </a:p>
        </p:txBody>
      </p:sp>
      <p:sp>
        <p:nvSpPr>
          <p:cNvPr id="10242" name="Title 1"/>
          <p:cNvSpPr>
            <a:spLocks noGrp="1"/>
          </p:cNvSpPr>
          <p:nvPr>
            <p:ph type="title"/>
          </p:nvPr>
        </p:nvSpPr>
        <p:spPr/>
        <p:txBody>
          <a:bodyPr/>
          <a:lstStyle/>
          <a:p>
            <a:pPr eaLnBrk="1" hangingPunct="1"/>
            <a:r>
              <a:rPr lang="en-US" altLang="en-US" dirty="0"/>
              <a:t>What the VA must find</a:t>
            </a:r>
          </a:p>
        </p:txBody>
      </p:sp>
      <p:sp>
        <p:nvSpPr>
          <p:cNvPr id="4" name="Slide Number Placeholder 2">
            <a:extLst>
              <a:ext uri="{FF2B5EF4-FFF2-40B4-BE49-F238E27FC236}">
                <a16:creationId xmlns:a16="http://schemas.microsoft.com/office/drawing/2014/main" id="{FD800FDC-3D5E-F458-02E3-F36ED47AB1AB}"/>
              </a:ext>
            </a:extLst>
          </p:cNvPr>
          <p:cNvSpPr txBox="1">
            <a:spLocks/>
          </p:cNvSpPr>
          <p:nvPr/>
        </p:nvSpPr>
        <p:spPr>
          <a:xfrm>
            <a:off x="8765629" y="6173788"/>
            <a:ext cx="2743200" cy="365125"/>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lgn="r"/>
            <a:fld id="{60B18D57-13A5-4968-950D-8FEF41FA4399}" type="slidenum">
              <a:rPr lang="en-US" smtClean="0"/>
              <a:pPr algn="r"/>
              <a:t>8</a:t>
            </a:fld>
            <a:endParaRPr lang="en-US" dirty="0"/>
          </a:p>
        </p:txBody>
      </p:sp>
      <p:sp>
        <p:nvSpPr>
          <p:cNvPr id="2" name="Slide Number Placeholder 1">
            <a:extLst>
              <a:ext uri="{FF2B5EF4-FFF2-40B4-BE49-F238E27FC236}">
                <a16:creationId xmlns:a16="http://schemas.microsoft.com/office/drawing/2014/main" id="{8A6AA1EF-9088-2F27-5A22-233276FC8DCF}"/>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130187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3611562"/>
          </a:xfrm>
        </p:spPr>
        <p:txBody>
          <a:bodyPr/>
          <a:lstStyle/>
          <a:p>
            <a:pPr algn="ctr">
              <a:defRPr/>
            </a:pPr>
            <a:r>
              <a:rPr lang="en-US" dirty="0"/>
              <a:t>Are Unemployed and Unemployable the same thing?</a:t>
            </a:r>
          </a:p>
        </p:txBody>
      </p:sp>
      <p:sp>
        <p:nvSpPr>
          <p:cNvPr id="3" name="TextBox 2"/>
          <p:cNvSpPr txBox="1"/>
          <p:nvPr/>
        </p:nvSpPr>
        <p:spPr>
          <a:xfrm>
            <a:off x="3962400" y="2514600"/>
            <a:ext cx="5257800" cy="2646878"/>
          </a:xfrm>
          <a:prstGeom prst="rect">
            <a:avLst/>
          </a:prstGeom>
          <a:noFill/>
        </p:spPr>
        <p:txBody>
          <a:bodyPr wrap="square" rtlCol="0">
            <a:spAutoFit/>
          </a:bodyPr>
          <a:lstStyle/>
          <a:p>
            <a:r>
              <a:rPr lang="en-US" sz="16600" dirty="0">
                <a:latin typeface="+mn-lt"/>
              </a:rPr>
              <a:t>NO!!</a:t>
            </a:r>
          </a:p>
        </p:txBody>
      </p:sp>
      <p:sp>
        <p:nvSpPr>
          <p:cNvPr id="4" name="Slide Number Placeholder 3">
            <a:extLst>
              <a:ext uri="{FF2B5EF4-FFF2-40B4-BE49-F238E27FC236}">
                <a16:creationId xmlns:a16="http://schemas.microsoft.com/office/drawing/2014/main" id="{620F190E-B2BA-54C0-559B-AB6BA118C450}"/>
              </a:ext>
            </a:extLst>
          </p:cNvPr>
          <p:cNvSpPr>
            <a:spLocks noGrp="1"/>
          </p:cNvSpPr>
          <p:nvPr>
            <p:ph type="sldNum" sz="quarter" idx="12"/>
          </p:nvPr>
        </p:nvSpPr>
        <p:spPr/>
        <p:txBody>
          <a:bodyPr/>
          <a:lstStyle/>
          <a:p>
            <a:fld id="{60B18D57-13A5-4968-950D-8FEF41FA4399}" type="slidenum">
              <a:rPr lang="en-US" smtClean="0"/>
              <a:t>9</a:t>
            </a:fld>
            <a:endParaRPr lang="en-US" dirty="0"/>
          </a:p>
        </p:txBody>
      </p:sp>
    </p:spTree>
    <p:extLst>
      <p:ext uri="{BB962C8B-B14F-4D97-AF65-F5344CB8AC3E}">
        <p14:creationId xmlns:p14="http://schemas.microsoft.com/office/powerpoint/2010/main" val="351511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PPT Template - Standard">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 - Standard</Template>
  <TotalTime>943</TotalTime>
  <Words>3324</Words>
  <Application>Microsoft Office PowerPoint</Application>
  <PresentationFormat>Widescreen</PresentationFormat>
  <Paragraphs>431</Paragraphs>
  <Slides>48</Slides>
  <Notes>35</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48</vt:i4>
      </vt:variant>
    </vt:vector>
  </HeadingPairs>
  <TitlesOfParts>
    <vt:vector size="61" baseType="lpstr">
      <vt:lpstr>arial</vt:lpstr>
      <vt:lpstr>arial</vt:lpstr>
      <vt:lpstr>Calibri</vt:lpstr>
      <vt:lpstr>Calibri Light</vt:lpstr>
      <vt:lpstr>Helvetica Neue</vt:lpstr>
      <vt:lpstr>Times New Roman</vt:lpstr>
      <vt:lpstr>Tw Cen MT</vt:lpstr>
      <vt:lpstr>Verdana</vt:lpstr>
      <vt:lpstr>Wingdings 2</vt:lpstr>
      <vt:lpstr>Wingdings 3</vt:lpstr>
      <vt:lpstr>PPT Template - Standard</vt:lpstr>
      <vt:lpstr>Custom Design</vt:lpstr>
      <vt:lpstr>1_Custom Design</vt:lpstr>
      <vt:lpstr>Individual Unemployability</vt:lpstr>
      <vt:lpstr>Objectives </vt:lpstr>
      <vt:lpstr>PowerPoint Presentation</vt:lpstr>
      <vt:lpstr>Degree of Disability Requirements</vt:lpstr>
      <vt:lpstr>Ways to compute the Single 60% or 40% disability </vt:lpstr>
      <vt:lpstr>Ways to compute the Single 60% or 40% disability  </vt:lpstr>
      <vt:lpstr>Ways to compute the Single 60% or 40% disability  </vt:lpstr>
      <vt:lpstr>What the VA must find</vt:lpstr>
      <vt:lpstr>Are Unemployed and Unemployable the same thing?</vt:lpstr>
      <vt:lpstr>Unemployable Vs. Unemployed</vt:lpstr>
      <vt:lpstr>Does the veteran have to meet the schedular requirement of 38 CFR 4.16 to be entitled to individual unemployability?  </vt:lpstr>
      <vt:lpstr>Components of inability to secure or follow a substantially gainful occupation </vt:lpstr>
      <vt:lpstr> Components of inability to secure or follow a substantially gainful occupation </vt:lpstr>
      <vt:lpstr> Components of inability to secure or follow a substantially gainful occupation </vt:lpstr>
      <vt:lpstr>Extra-schedular Evaluations </vt:lpstr>
      <vt:lpstr>Exceptional Cases</vt:lpstr>
      <vt:lpstr>When should extra-schedular evaluation be considered?</vt:lpstr>
      <vt:lpstr>Employment in a Protected Environment </vt:lpstr>
      <vt:lpstr>Employment in a Protected Environment </vt:lpstr>
      <vt:lpstr>Filing a claim for TDIU</vt:lpstr>
      <vt:lpstr>Information needed on 21-8940 </vt:lpstr>
      <vt:lpstr>What is the VA required to do?</vt:lpstr>
      <vt:lpstr>Evidence Development</vt:lpstr>
      <vt:lpstr>Common Errors in TDIU denials</vt:lpstr>
      <vt:lpstr>Common Errors in TDIU denials</vt:lpstr>
      <vt:lpstr>Does a disabled veteran have to be unemployed to be entitled to unemployability?</vt:lpstr>
      <vt:lpstr>Substantially Gainful Employment</vt:lpstr>
      <vt:lpstr>Substantially Gainful Employment</vt:lpstr>
      <vt:lpstr>Marginal Employment</vt:lpstr>
      <vt:lpstr>Marginal Employment</vt:lpstr>
      <vt:lpstr>Exceptions to the Marginal Employment Criteria</vt:lpstr>
      <vt:lpstr>Tightly held corporation (Sheltered Workshop)</vt:lpstr>
      <vt:lpstr>Evidence needed for self employed veterans</vt:lpstr>
      <vt:lpstr>The Bottom Line</vt:lpstr>
      <vt:lpstr>Temporary vs Permanent TDIU</vt:lpstr>
      <vt:lpstr>Employment Verification Form VA Form 21-4140</vt:lpstr>
      <vt:lpstr>Reductions of TDIU due to lack of recertification</vt:lpstr>
      <vt:lpstr>Reductions of TDIU</vt:lpstr>
      <vt:lpstr>PowerPoint Presentation</vt:lpstr>
      <vt:lpstr>Scenarios</vt:lpstr>
      <vt:lpstr>Scenario 1</vt:lpstr>
      <vt:lpstr>Scenario 2</vt:lpstr>
      <vt:lpstr>Scenario 3</vt:lpstr>
      <vt:lpstr>Scenario 4</vt:lpstr>
      <vt:lpstr>Scenario 6</vt:lpstr>
      <vt:lpstr>Scenario 7</vt:lpstr>
      <vt:lpstr>Bonus Scenario</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Effective 646</dc:title>
  <dc:creator>Chris Macinkowicz</dc:creator>
  <cp:lastModifiedBy>Dale Phillips</cp:lastModifiedBy>
  <cp:revision>64</cp:revision>
  <dcterms:created xsi:type="dcterms:W3CDTF">2018-04-02T15:07:14Z</dcterms:created>
  <dcterms:modified xsi:type="dcterms:W3CDTF">2022-09-13T15:11:07Z</dcterms:modified>
</cp:coreProperties>
</file>