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737" r:id="rId2"/>
    <p:sldMasterId id="2147483744" r:id="rId3"/>
  </p:sldMasterIdLst>
  <p:notesMasterIdLst>
    <p:notesMasterId r:id="rId30"/>
  </p:notesMasterIdLst>
  <p:handoutMasterIdLst>
    <p:handoutMasterId r:id="rId31"/>
  </p:handoutMasterIdLst>
  <p:sldIdLst>
    <p:sldId id="296" r:id="rId4"/>
    <p:sldId id="272" r:id="rId5"/>
    <p:sldId id="273" r:id="rId6"/>
    <p:sldId id="274" r:id="rId7"/>
    <p:sldId id="276" r:id="rId8"/>
    <p:sldId id="275" r:id="rId9"/>
    <p:sldId id="277" r:id="rId10"/>
    <p:sldId id="278" r:id="rId11"/>
    <p:sldId id="279" r:id="rId12"/>
    <p:sldId id="280" r:id="rId13"/>
    <p:sldId id="281" r:id="rId14"/>
    <p:sldId id="299" r:id="rId15"/>
    <p:sldId id="283" r:id="rId16"/>
    <p:sldId id="284" r:id="rId17"/>
    <p:sldId id="286" r:id="rId18"/>
    <p:sldId id="287" r:id="rId19"/>
    <p:sldId id="288" r:id="rId20"/>
    <p:sldId id="297" r:id="rId21"/>
    <p:sldId id="289" r:id="rId22"/>
    <p:sldId id="295" r:id="rId23"/>
    <p:sldId id="291" r:id="rId24"/>
    <p:sldId id="292" r:id="rId25"/>
    <p:sldId id="293" r:id="rId26"/>
    <p:sldId id="294" r:id="rId27"/>
    <p:sldId id="298" r:id="rId28"/>
    <p:sldId id="290" r:id="rId29"/>
  </p:sldIdLst>
  <p:sldSz cx="12192000" cy="6858000"/>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3434" autoAdjust="0"/>
  </p:normalViewPr>
  <p:slideViewPr>
    <p:cSldViewPr snapToGrid="0">
      <p:cViewPr varScale="1">
        <p:scale>
          <a:sx n="54" d="100"/>
          <a:sy n="54" d="100"/>
        </p:scale>
        <p:origin x="1080" y="4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82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5209725" cy="466913"/>
          </a:xfrm>
          <a:prstGeom prst="rect">
            <a:avLst/>
          </a:prstGeom>
        </p:spPr>
        <p:txBody>
          <a:bodyPr vert="horz" lIns="93287" tIns="46643" rIns="93287" bIns="46643" rtlCol="0"/>
          <a:lstStyle>
            <a:lvl1pPr algn="l">
              <a:defRPr sz="1200"/>
            </a:lvl1pPr>
          </a:lstStyle>
          <a:p>
            <a:r>
              <a:rPr lang="en-US" sz="1600" dirty="0">
                <a:latin typeface="Times New Roman" panose="02020603050405020304" pitchFamily="18" charset="0"/>
                <a:cs typeface="Times New Roman" panose="02020603050405020304" pitchFamily="18" charset="0"/>
              </a:rPr>
              <a:t>Basic Decision Making Scenarios - </a:t>
            </a:r>
            <a:r>
              <a:rPr lang="en-US" sz="1600" dirty="0" err="1" smtClean="0">
                <a:latin typeface="Times New Roman" panose="02020603050405020304" pitchFamily="18" charset="0"/>
                <a:cs typeface="Times New Roman" panose="02020603050405020304" pitchFamily="18" charset="0"/>
              </a:rPr>
              <a:t>Gallucci</a:t>
            </a:r>
            <a:endParaRPr lang="en-US" sz="1600" dirty="0">
              <a:latin typeface="Times New Roman" panose="02020603050405020304" pitchFamily="18" charset="0"/>
              <a:cs typeface="Times New Roman" panose="02020603050405020304" pitchFamily="18" charset="0"/>
            </a:endParaRPr>
          </a:p>
        </p:txBody>
      </p:sp>
      <p:sp>
        <p:nvSpPr>
          <p:cNvPr id="3" name="Header Placeholder 1"/>
          <p:cNvSpPr txBox="1">
            <a:spLocks/>
          </p:cNvSpPr>
          <p:nvPr/>
        </p:nvSpPr>
        <p:spPr>
          <a:xfrm>
            <a:off x="95999" y="8839012"/>
            <a:ext cx="4759555" cy="466913"/>
          </a:xfrm>
          <a:prstGeom prst="rect">
            <a:avLst/>
          </a:prstGeom>
        </p:spPr>
        <p:txBody>
          <a:bodyPr vert="horz" lIns="93287" tIns="46643" rIns="93287" bIns="46643" rtlCol="0"/>
          <a:lstStyle>
            <a:defPPr>
              <a:defRPr lang="en-US"/>
            </a:defPPr>
            <a:lvl1pPr algn="l" rtl="0" eaLnBrk="0" fontAlgn="base" hangingPunct="0">
              <a:spcBef>
                <a:spcPct val="0"/>
              </a:spcBef>
              <a:spcAft>
                <a:spcPct val="0"/>
              </a:spcAft>
              <a:defRPr sz="1200"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r>
              <a:rPr lang="en-US" sz="1600" dirty="0">
                <a:latin typeface="Times New Roman" panose="02020603050405020304" pitchFamily="18" charset="0"/>
                <a:cs typeface="Times New Roman" panose="02020603050405020304" pitchFamily="18" charset="0"/>
              </a:rPr>
              <a:t>Basic Decision Making Scenarios - </a:t>
            </a:r>
            <a:r>
              <a:rPr lang="en-US" sz="1600" dirty="0" err="1" smtClean="0">
                <a:latin typeface="Times New Roman" panose="02020603050405020304" pitchFamily="18" charset="0"/>
                <a:cs typeface="Times New Roman" panose="02020603050405020304" pitchFamily="18" charset="0"/>
              </a:rPr>
              <a:t>Gallucci</a:t>
            </a:r>
            <a:endParaRPr lang="en-US" sz="16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3"/>
          </p:nvPr>
        </p:nvSpPr>
        <p:spPr>
          <a:xfrm>
            <a:off x="3976477" y="8839360"/>
            <a:ext cx="3041862" cy="466566"/>
          </a:xfrm>
          <a:prstGeom prst="rect">
            <a:avLst/>
          </a:prstGeom>
        </p:spPr>
        <p:txBody>
          <a:bodyPr vert="horz" lIns="91403" tIns="45702" rIns="91403" bIns="45702" rtlCol="0" anchor="b"/>
          <a:lstStyle>
            <a:lvl1pPr algn="r">
              <a:defRPr sz="1200"/>
            </a:lvl1pPr>
          </a:lstStyle>
          <a:p>
            <a:fld id="{BA7BE42A-B82D-439B-8ED7-185EA997A3A7}" type="slidenum">
              <a:rPr lang="en-US" sz="1600"/>
              <a:t>‹#›</a:t>
            </a:fld>
            <a:endParaRPr lang="en-US" dirty="0"/>
          </a:p>
        </p:txBody>
      </p:sp>
    </p:spTree>
    <p:extLst>
      <p:ext uri="{BB962C8B-B14F-4D97-AF65-F5344CB8AC3E}">
        <p14:creationId xmlns:p14="http://schemas.microsoft.com/office/powerpoint/2010/main" val="33596831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7" cy="466913"/>
          </a:xfrm>
          <a:prstGeom prst="rect">
            <a:avLst/>
          </a:prstGeom>
        </p:spPr>
        <p:txBody>
          <a:bodyPr vert="horz" lIns="93287" tIns="46643" rIns="93287" bIns="46643" rtlCol="0"/>
          <a:lstStyle>
            <a:lvl1pPr algn="l">
              <a:defRPr sz="1200"/>
            </a:lvl1pPr>
          </a:lstStyle>
          <a:p>
            <a:endParaRPr lang="en-US"/>
          </a:p>
        </p:txBody>
      </p:sp>
      <p:sp>
        <p:nvSpPr>
          <p:cNvPr id="3" name="Date Placeholder 2"/>
          <p:cNvSpPr>
            <a:spLocks noGrp="1"/>
          </p:cNvSpPr>
          <p:nvPr>
            <p:ph type="dt" idx="1"/>
          </p:nvPr>
        </p:nvSpPr>
        <p:spPr>
          <a:xfrm>
            <a:off x="3976334" y="0"/>
            <a:ext cx="3041967" cy="466913"/>
          </a:xfrm>
          <a:prstGeom prst="rect">
            <a:avLst/>
          </a:prstGeom>
        </p:spPr>
        <p:txBody>
          <a:bodyPr vert="horz" lIns="93287" tIns="46643" rIns="93287" bIns="46643" rtlCol="0"/>
          <a:lstStyle>
            <a:lvl1pPr algn="r">
              <a:defRPr sz="1200"/>
            </a:lvl1pPr>
          </a:lstStyle>
          <a:p>
            <a:fld id="{8BF66149-AFC0-4C8A-B5D5-0F0AEBA6BFC2}" type="datetimeFigureOut">
              <a:rPr lang="en-US" smtClean="0"/>
              <a:t>6/8/2020</a:t>
            </a:fld>
            <a:endParaRPr lang="en-US"/>
          </a:p>
        </p:txBody>
      </p:sp>
      <p:sp>
        <p:nvSpPr>
          <p:cNvPr id="4" name="Slide Image Placeholder 3"/>
          <p:cNvSpPr>
            <a:spLocks noGrp="1" noRot="1" noChangeAspect="1"/>
          </p:cNvSpPr>
          <p:nvPr>
            <p:ph type="sldImg" idx="2"/>
          </p:nvPr>
        </p:nvSpPr>
        <p:spPr>
          <a:xfrm>
            <a:off x="719138" y="1163638"/>
            <a:ext cx="5581650" cy="3140075"/>
          </a:xfrm>
          <a:prstGeom prst="rect">
            <a:avLst/>
          </a:prstGeom>
          <a:noFill/>
          <a:ln w="12700">
            <a:solidFill>
              <a:prstClr val="black"/>
            </a:solidFill>
          </a:ln>
        </p:spPr>
        <p:txBody>
          <a:bodyPr vert="horz" lIns="93287" tIns="46643" rIns="93287" bIns="46643" rtlCol="0" anchor="ctr"/>
          <a:lstStyle/>
          <a:p>
            <a:endParaRPr lang="en-US"/>
          </a:p>
        </p:txBody>
      </p:sp>
      <p:sp>
        <p:nvSpPr>
          <p:cNvPr id="5" name="Notes Placeholder 4"/>
          <p:cNvSpPr>
            <a:spLocks noGrp="1"/>
          </p:cNvSpPr>
          <p:nvPr>
            <p:ph type="body" sz="quarter" idx="3"/>
          </p:nvPr>
        </p:nvSpPr>
        <p:spPr>
          <a:xfrm>
            <a:off x="701993" y="4478476"/>
            <a:ext cx="5615940" cy="3664208"/>
          </a:xfrm>
          <a:prstGeom prst="rect">
            <a:avLst/>
          </a:prstGeom>
        </p:spPr>
        <p:txBody>
          <a:bodyPr vert="horz" lIns="93287" tIns="46643" rIns="93287" bIns="4664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39015"/>
            <a:ext cx="3041967" cy="466912"/>
          </a:xfrm>
          <a:prstGeom prst="rect">
            <a:avLst/>
          </a:prstGeom>
        </p:spPr>
        <p:txBody>
          <a:bodyPr vert="horz" lIns="93287" tIns="46643" rIns="93287" bIns="46643" rtlCol="0" anchor="b"/>
          <a:lstStyle>
            <a:lvl1pPr algn="l">
              <a:defRPr sz="1200"/>
            </a:lvl1pPr>
          </a:lstStyle>
          <a:p>
            <a:endParaRPr lang="en-US"/>
          </a:p>
        </p:txBody>
      </p:sp>
      <p:sp>
        <p:nvSpPr>
          <p:cNvPr id="7" name="Slide Number Placeholder 6"/>
          <p:cNvSpPr>
            <a:spLocks noGrp="1"/>
          </p:cNvSpPr>
          <p:nvPr>
            <p:ph type="sldNum" sz="quarter" idx="5"/>
          </p:nvPr>
        </p:nvSpPr>
        <p:spPr>
          <a:xfrm>
            <a:off x="3976334" y="8839015"/>
            <a:ext cx="3041967" cy="466912"/>
          </a:xfrm>
          <a:prstGeom prst="rect">
            <a:avLst/>
          </a:prstGeom>
        </p:spPr>
        <p:txBody>
          <a:bodyPr vert="horz" lIns="93287" tIns="46643" rIns="93287" bIns="46643" rtlCol="0" anchor="b"/>
          <a:lstStyle>
            <a:lvl1pPr algn="r">
              <a:defRPr sz="1200"/>
            </a:lvl1pPr>
          </a:lstStyle>
          <a:p>
            <a:fld id="{7F43AE06-EB8D-4A4F-BFF9-2E571E394111}" type="slidenum">
              <a:rPr lang="en-US" smtClean="0"/>
              <a:t>‹#›</a:t>
            </a:fld>
            <a:endParaRPr lang="en-US"/>
          </a:p>
        </p:txBody>
      </p:sp>
    </p:spTree>
    <p:extLst>
      <p:ext uri="{BB962C8B-B14F-4D97-AF65-F5344CB8AC3E}">
        <p14:creationId xmlns:p14="http://schemas.microsoft.com/office/powerpoint/2010/main" val="486133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2</a:t>
            </a:fld>
            <a:endParaRPr lang="en-US"/>
          </a:p>
        </p:txBody>
      </p:sp>
    </p:spTree>
    <p:extLst>
      <p:ext uri="{BB962C8B-B14F-4D97-AF65-F5344CB8AC3E}">
        <p14:creationId xmlns:p14="http://schemas.microsoft.com/office/powerpoint/2010/main" val="1931829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10</a:t>
            </a:fld>
            <a:endParaRPr lang="en-US"/>
          </a:p>
        </p:txBody>
      </p:sp>
    </p:spTree>
    <p:extLst>
      <p:ext uri="{BB962C8B-B14F-4D97-AF65-F5344CB8AC3E}">
        <p14:creationId xmlns:p14="http://schemas.microsoft.com/office/powerpoint/2010/main" val="4303818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11</a:t>
            </a:fld>
            <a:endParaRPr lang="en-US"/>
          </a:p>
        </p:txBody>
      </p:sp>
    </p:spTree>
    <p:extLst>
      <p:ext uri="{BB962C8B-B14F-4D97-AF65-F5344CB8AC3E}">
        <p14:creationId xmlns:p14="http://schemas.microsoft.com/office/powerpoint/2010/main" val="31344103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12</a:t>
            </a:fld>
            <a:endParaRPr lang="en-US"/>
          </a:p>
        </p:txBody>
      </p:sp>
    </p:spTree>
    <p:extLst>
      <p:ext uri="{BB962C8B-B14F-4D97-AF65-F5344CB8AC3E}">
        <p14:creationId xmlns:p14="http://schemas.microsoft.com/office/powerpoint/2010/main" val="36114432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13</a:t>
            </a:fld>
            <a:endParaRPr lang="en-US"/>
          </a:p>
        </p:txBody>
      </p:sp>
    </p:spTree>
    <p:extLst>
      <p:ext uri="{BB962C8B-B14F-4D97-AF65-F5344CB8AC3E}">
        <p14:creationId xmlns:p14="http://schemas.microsoft.com/office/powerpoint/2010/main" val="2687085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93786087"/>
      </p:ext>
    </p:extLst>
  </p:cSld>
  <p:clrMapOvr>
    <a:masterClrMapping/>
  </p:clrMapOvr>
  <p:timing>
    <p:tnLst>
      <p:par>
        <p:cTn id="1" dur="indefinite" restart="never" nodeType="tmRoot"/>
      </p:par>
    </p:tnLst>
  </p:timing>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42889242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5576335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smtClean="0"/>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27412742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smtClean="0"/>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42822688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259142738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smtClean="0"/>
              <a:t>Click to edit Master title style</a:t>
            </a:r>
            <a:endParaRPr lang="en-US"/>
          </a:p>
        </p:txBody>
      </p:sp>
      <p:sp>
        <p:nvSpPr>
          <p:cNvPr id="3" name="Content Placeholder 2"/>
          <p:cNvSpPr>
            <a:spLocks noGrp="1"/>
          </p:cNvSpPr>
          <p:nvPr>
            <p:ph idx="1"/>
          </p:nvPr>
        </p:nvSpPr>
        <p:spPr>
          <a:xfrm>
            <a:off x="609600" y="1915064"/>
            <a:ext cx="10972800" cy="42111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AFC21497-2417-4EBA-B572-3869D70C0B26}" type="datetime1">
              <a:rPr lang="en-US" smtClean="0"/>
              <a:pPr>
                <a:defRPr/>
              </a:pPr>
              <a:t>6/8/2020</a:t>
            </a:fld>
            <a:endParaRPr lang="en-US"/>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fld id="{A52124A5-1B9B-4B07-834C-F8730363EEE2}" type="slidenum">
              <a:rPr lang="en-US" altLang="en-US" smtClean="0"/>
              <a:pPr/>
              <a:t>‹#›</a:t>
            </a:fld>
            <a:endParaRPr lang="en-US" altLang="en-US"/>
          </a:p>
        </p:txBody>
      </p:sp>
    </p:spTree>
    <p:extLst>
      <p:ext uri="{BB962C8B-B14F-4D97-AF65-F5344CB8AC3E}">
        <p14:creationId xmlns:p14="http://schemas.microsoft.com/office/powerpoint/2010/main" val="3583250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F34E32F0-35EE-4051-9FFB-85210272A7B7}" type="datetime1">
              <a:rPr lang="en-US" smtClean="0"/>
              <a:pPr>
                <a:defRPr/>
              </a:pPr>
              <a:t>6/8/2020</a:t>
            </a:fld>
            <a:endParaRPr lang="en-US"/>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p:txBody>
          <a:bodyPr/>
          <a:lstStyle/>
          <a:p>
            <a:fld id="{9CC4FE31-0F3F-45DF-BC96-BBE0981CC052}" type="slidenum">
              <a:rPr lang="en-US" altLang="en-US" smtClean="0"/>
              <a:pPr/>
              <a:t>‹#›</a:t>
            </a:fld>
            <a:endParaRPr lang="en-US" altLang="en-US"/>
          </a:p>
        </p:txBody>
      </p:sp>
    </p:spTree>
    <p:extLst>
      <p:ext uri="{BB962C8B-B14F-4D97-AF65-F5344CB8AC3E}">
        <p14:creationId xmlns:p14="http://schemas.microsoft.com/office/powerpoint/2010/main" val="3205823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lvl1pPr>
              <a:defRPr sz="2000"/>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102271118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299027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smtClean="0"/>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2274444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smtClean="0"/>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924631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300272627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58275F71-03D8-4E4B-9D1C-D9F8B6AB7123}" type="datetime1">
              <a:rPr lang="en-US" smtClean="0"/>
              <a:pPr>
                <a:defRPr/>
              </a:pPr>
              <a:t>6/8/2020</a:t>
            </a:fld>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fld id="{F675AD29-2591-4391-8D28-DD298FB87CE4}" type="slidenum">
              <a:rPr lang="en-US" altLang="en-US" smtClean="0"/>
              <a:pPr/>
              <a:t>‹#›</a:t>
            </a:fld>
            <a:endParaRPr lang="en-US" altLang="en-US" dirty="0"/>
          </a:p>
        </p:txBody>
      </p:sp>
    </p:spTree>
    <p:extLst>
      <p:ext uri="{BB962C8B-B14F-4D97-AF65-F5344CB8AC3E}">
        <p14:creationId xmlns:p14="http://schemas.microsoft.com/office/powerpoint/2010/main" val="1699267279"/>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2.xml"/><Relationship Id="rId7" Type="http://schemas.openxmlformats.org/officeDocument/2006/relationships/image" Target="../media/image3.png"/><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theme" Target="../theme/theme3.xml"/><Relationship Id="rId5" Type="http://schemas.openxmlformats.org/officeDocument/2006/relationships/slideLayout" Target="../slideLayouts/slideLayout14.xml"/><Relationship Id="rId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1403105799"/>
      </p:ext>
    </p:extLst>
  </p:cSld>
  <p:clrMap bg1="lt1" tx1="dk1" bg2="lt2" tx2="dk2" accent1="accent1" accent2="accent2" accent3="accent3" accent4="accent4" accent5="accent5" accent6="accent6" hlink="hlink" folHlink="folHlink"/>
  <p:sldLayoutIdLst>
    <p:sldLayoutId id="2147483733" r:id="rId1"/>
    <p:sldLayoutId id="2147483735" r:id="rId2"/>
    <p:sldLayoutId id="2147483736" r:id="rId3"/>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362175179"/>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93026493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5.jpeg"/><Relationship Id="rId4" Type="http://schemas.openxmlformats.org/officeDocument/2006/relationships/image" Target="../media/image7.jpg"/></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5.jpeg"/><Relationship Id="rId5" Type="http://schemas.openxmlformats.org/officeDocument/2006/relationships/image" Target="../media/image9.jpg"/><Relationship Id="rId4" Type="http://schemas.openxmlformats.org/officeDocument/2006/relationships/image" Target="../media/image8.jpg"/></Relationships>
</file>

<file path=ppt/slides/_rels/slide12.xml.rels><?xml version="1.0" encoding="UTF-8" standalone="yes"?>
<Relationships xmlns="http://schemas.openxmlformats.org/package/2006/relationships"><Relationship Id="rId8" Type="http://schemas.openxmlformats.org/officeDocument/2006/relationships/image" Target="../media/image14.jpg"/><Relationship Id="rId3" Type="http://schemas.openxmlformats.org/officeDocument/2006/relationships/image" Target="../media/image10.jpg"/><Relationship Id="rId7" Type="http://schemas.openxmlformats.org/officeDocument/2006/relationships/image" Target="../media/image13.jp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12.png"/><Relationship Id="rId5" Type="http://schemas.openxmlformats.org/officeDocument/2006/relationships/image" Target="../media/image5.jpeg"/><Relationship Id="rId4" Type="http://schemas.openxmlformats.org/officeDocument/2006/relationships/image" Target="../media/image11.jpg"/></Relationships>
</file>

<file path=ppt/slides/_rels/slide13.xml.rels><?xml version="1.0" encoding="UTF-8" standalone="yes"?>
<Relationships xmlns="http://schemas.openxmlformats.org/package/2006/relationships"><Relationship Id="rId3" Type="http://schemas.openxmlformats.org/officeDocument/2006/relationships/hyperlink" Target="mailto:cmacinkowicz@vfw.org"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5.jpeg"/></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hyperlink" Target="mailto:rgallucci@vfw.org"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hyperlink" Target="mailto:mfiglioli@vfw.org" TargetMode="External"/><Relationship Id="rId4" Type="http://schemas.openxmlformats.org/officeDocument/2006/relationships/hyperlink" Target="mailto:djirak@vfw.org"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240641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629" y="1210672"/>
            <a:ext cx="11393940" cy="5328240"/>
          </a:xfrm>
        </p:spPr>
        <p:txBody>
          <a:bodyPr>
            <a:normAutofit/>
          </a:bodyPr>
          <a:lstStyle/>
          <a:p>
            <a:r>
              <a:rPr lang="en-US" sz="2800" dirty="0" smtClean="0">
                <a:latin typeface="Arial" panose="020B0604020202020204" pitchFamily="34" charset="0"/>
                <a:cs typeface="Arial" panose="020B0604020202020204" pitchFamily="34" charset="0"/>
              </a:rPr>
              <a:t>Before we get started, let’s perform a functions check to ensure everyone can participate and follow along.</a:t>
            </a:r>
          </a:p>
          <a:p>
            <a:r>
              <a:rPr lang="en-US" sz="2800" dirty="0">
                <a:latin typeface="Arial" panose="020B0604020202020204" pitchFamily="34" charset="0"/>
                <a:cs typeface="Arial" panose="020B0604020202020204" pitchFamily="34" charset="0"/>
              </a:rPr>
              <a:t>E</a:t>
            </a:r>
            <a:r>
              <a:rPr lang="en-US" sz="2800" dirty="0" smtClean="0">
                <a:latin typeface="Arial" panose="020B0604020202020204" pitchFamily="34" charset="0"/>
                <a:cs typeface="Arial" panose="020B0604020202020204" pitchFamily="34" charset="0"/>
              </a:rPr>
              <a:t>nsure </a:t>
            </a:r>
            <a:r>
              <a:rPr lang="en-US" sz="2800" dirty="0">
                <a:latin typeface="Arial" panose="020B0604020202020204" pitchFamily="34" charset="0"/>
                <a:cs typeface="Arial" panose="020B0604020202020204" pitchFamily="34" charset="0"/>
              </a:rPr>
              <a:t>that you’re in a quiet space in your home or </a:t>
            </a:r>
            <a:r>
              <a:rPr lang="en-US" sz="2800" dirty="0" smtClean="0">
                <a:latin typeface="Arial" panose="020B0604020202020204" pitchFamily="34" charset="0"/>
                <a:cs typeface="Arial" panose="020B0604020202020204" pitchFamily="34" charset="0"/>
              </a:rPr>
              <a:t>office</a:t>
            </a:r>
          </a:p>
          <a:p>
            <a:r>
              <a:rPr lang="en-US" sz="2800" dirty="0" smtClean="0">
                <a:latin typeface="Arial" panose="020B0604020202020204" pitchFamily="34" charset="0"/>
                <a:cs typeface="Arial" panose="020B0604020202020204" pitchFamily="34" charset="0"/>
              </a:rPr>
              <a:t>Make sure that your computer is charged and/or plugged in.</a:t>
            </a:r>
            <a:endParaRPr lang="en-US" sz="2800" dirty="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Next, please keep your microphone on </a:t>
            </a:r>
            <a:r>
              <a:rPr lang="en-US" sz="2800" b="1" dirty="0" smtClean="0">
                <a:latin typeface="Arial" panose="020B0604020202020204" pitchFamily="34" charset="0"/>
                <a:cs typeface="Arial" panose="020B0604020202020204" pitchFamily="34" charset="0"/>
              </a:rPr>
              <a:t>MUTE</a:t>
            </a:r>
            <a:r>
              <a:rPr lang="en-US" sz="2800" dirty="0" smtClean="0">
                <a:latin typeface="Arial" panose="020B0604020202020204" pitchFamily="34" charset="0"/>
                <a:cs typeface="Arial" panose="020B0604020202020204" pitchFamily="34" charset="0"/>
              </a:rPr>
              <a:t> unless you are speaking. To mute or unmute your microphone, click on the microphone icon in the lower, left corner of the screen. </a:t>
            </a:r>
          </a:p>
          <a:p>
            <a:endParaRPr lang="en-US" sz="1100" dirty="0" smtClean="0">
              <a:latin typeface="Arial" panose="020B0604020202020204" pitchFamily="34" charset="0"/>
              <a:cs typeface="Arial" panose="020B0604020202020204" pitchFamily="34" charset="0"/>
            </a:endParaRPr>
          </a:p>
          <a:p>
            <a:endParaRPr lang="en-US" sz="1100" dirty="0" smtClean="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You can start or stop your camera video at any time by clicking on the video icon in the lower, left corner of the screen. Click on the icon to start or stop.</a:t>
            </a:r>
          </a:p>
          <a:p>
            <a:endParaRPr lang="en-US"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10</a:t>
            </a:fld>
            <a:endParaRPr lang="en-US" altLang="en-US"/>
          </a:p>
        </p:txBody>
      </p:sp>
      <p:sp>
        <p:nvSpPr>
          <p:cNvPr id="5" name="TextBox 4"/>
          <p:cNvSpPr txBox="1"/>
          <p:nvPr/>
        </p:nvSpPr>
        <p:spPr>
          <a:xfrm>
            <a:off x="267629" y="156117"/>
            <a:ext cx="8073483" cy="769441"/>
          </a:xfrm>
          <a:prstGeom prst="rect">
            <a:avLst/>
          </a:prstGeom>
          <a:noFill/>
        </p:spPr>
        <p:txBody>
          <a:bodyPr wrap="square" rtlCol="0">
            <a:spAutoFit/>
          </a:bodyPr>
          <a:lstStyle/>
          <a:p>
            <a:r>
              <a:rPr lang="en-US" sz="4400" b="1" dirty="0" smtClean="0">
                <a:latin typeface="Arial" panose="020B0604020202020204" pitchFamily="34" charset="0"/>
                <a:cs typeface="Arial" panose="020B0604020202020204" pitchFamily="34" charset="0"/>
              </a:rPr>
              <a:t>Functions Check</a:t>
            </a:r>
            <a:endParaRPr lang="en-US" sz="4400" b="1" dirty="0">
              <a:latin typeface="Arial" panose="020B0604020202020204" pitchFamily="34" charset="0"/>
              <a:cs typeface="Arial" panose="020B0604020202020204" pitchFamily="34"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68076" y="4415838"/>
            <a:ext cx="1068117" cy="626746"/>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23421" y="6066993"/>
            <a:ext cx="1112771" cy="578713"/>
          </a:xfrm>
          <a:prstGeom prst="rect">
            <a:avLst/>
          </a:prstGeom>
        </p:spPr>
      </p:pic>
      <p:sp>
        <p:nvSpPr>
          <p:cNvPr id="2" name="Rectangle 1"/>
          <p:cNvSpPr/>
          <p:nvPr/>
        </p:nvSpPr>
        <p:spPr>
          <a:xfrm>
            <a:off x="4868075" y="4415838"/>
            <a:ext cx="1068117" cy="61390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823420" y="6054152"/>
            <a:ext cx="1112771" cy="57871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11546766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815" y="1393236"/>
            <a:ext cx="12058185" cy="5328240"/>
          </a:xfrm>
        </p:spPr>
        <p:txBody>
          <a:bodyPr>
            <a:normAutofit/>
          </a:bodyPr>
          <a:lstStyle/>
          <a:p>
            <a:r>
              <a:rPr lang="en-US" sz="2800" dirty="0" smtClean="0"/>
              <a:t>If you’re having trouble hearing the presentation, first ensure that your volume is on and turned up. Then, if using headphones, check the settings by using the arrow next to the microphone icon to ensure that you’re using the correct settings for headphones.</a:t>
            </a:r>
          </a:p>
          <a:p>
            <a:endParaRPr lang="en-US" sz="2800" dirty="0"/>
          </a:p>
          <a:p>
            <a:r>
              <a:rPr lang="en-US" sz="2800" dirty="0" smtClean="0"/>
              <a:t>To use the </a:t>
            </a:r>
            <a:r>
              <a:rPr lang="en-US" sz="2800" b="1" dirty="0" smtClean="0"/>
              <a:t>CHAT</a:t>
            </a:r>
            <a:r>
              <a:rPr lang="en-US" sz="2800" dirty="0" smtClean="0"/>
              <a:t> feature, click on the chat icon at the bottom, middle of the screen.	</a:t>
            </a:r>
          </a:p>
          <a:p>
            <a:endParaRPr lang="en-US" sz="2800" dirty="0"/>
          </a:p>
          <a:p>
            <a:r>
              <a:rPr lang="en-US" sz="2800" dirty="0" smtClean="0"/>
              <a:t>You </a:t>
            </a:r>
            <a:r>
              <a:rPr lang="en-US" sz="2800" dirty="0"/>
              <a:t>can choose to chat with everyone or a specific </a:t>
            </a:r>
            <a:r>
              <a:rPr lang="en-US" sz="2800" dirty="0" smtClean="0"/>
              <a:t>person by using the arrow.</a:t>
            </a:r>
            <a:endParaRPr lang="en-US" sz="2800" dirty="0"/>
          </a:p>
          <a:p>
            <a:pPr marL="0" indent="0">
              <a:buNone/>
            </a:pPr>
            <a:endParaRPr lang="en-US" dirty="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11</a:t>
            </a:fld>
            <a:endParaRPr lang="en-US" altLang="en-US"/>
          </a:p>
        </p:txBody>
      </p:sp>
      <p:sp>
        <p:nvSpPr>
          <p:cNvPr id="5" name="TextBox 4"/>
          <p:cNvSpPr txBox="1"/>
          <p:nvPr/>
        </p:nvSpPr>
        <p:spPr>
          <a:xfrm>
            <a:off x="267629" y="156117"/>
            <a:ext cx="8073483" cy="769441"/>
          </a:xfrm>
          <a:prstGeom prst="rect">
            <a:avLst/>
          </a:prstGeom>
          <a:noFill/>
        </p:spPr>
        <p:txBody>
          <a:bodyPr wrap="square" rtlCol="0">
            <a:spAutoFit/>
          </a:bodyPr>
          <a:lstStyle/>
          <a:p>
            <a:r>
              <a:rPr lang="en-US" sz="4400" b="1" dirty="0" smtClean="0">
                <a:latin typeface="Arial" panose="020B0604020202020204" pitchFamily="34" charset="0"/>
                <a:cs typeface="Arial" panose="020B0604020202020204" pitchFamily="34" charset="0"/>
              </a:rPr>
              <a:t>Functions Check</a:t>
            </a:r>
            <a:endParaRPr lang="en-US" sz="4400" b="1" dirty="0">
              <a:latin typeface="Arial" panose="020B0604020202020204" pitchFamily="34" charset="0"/>
              <a:cs typeface="Arial" panose="020B0604020202020204" pitchFamily="34"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3771" y="2670683"/>
            <a:ext cx="1039819" cy="610142"/>
          </a:xfrm>
          <a:prstGeom prst="rect">
            <a:avLst/>
          </a:prstGeom>
        </p:spPr>
      </p:pic>
      <p:sp>
        <p:nvSpPr>
          <p:cNvPr id="8" name="Oval 7"/>
          <p:cNvSpPr/>
          <p:nvPr/>
        </p:nvSpPr>
        <p:spPr>
          <a:xfrm>
            <a:off x="9069293" y="2577424"/>
            <a:ext cx="412595" cy="431722"/>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40552" y="4129133"/>
            <a:ext cx="826429" cy="774777"/>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990901" y="5749730"/>
            <a:ext cx="1725730" cy="606620"/>
          </a:xfrm>
          <a:prstGeom prst="rect">
            <a:avLst/>
          </a:prstGeom>
        </p:spPr>
      </p:pic>
      <p:sp>
        <p:nvSpPr>
          <p:cNvPr id="10" name="Rectangle 9"/>
          <p:cNvSpPr/>
          <p:nvPr/>
        </p:nvSpPr>
        <p:spPr>
          <a:xfrm>
            <a:off x="4990901" y="5749730"/>
            <a:ext cx="1725730" cy="59724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6266981" y="5885241"/>
            <a:ext cx="301085" cy="335597"/>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385473" y="2689924"/>
            <a:ext cx="1068117" cy="61609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5440552" y="4129133"/>
            <a:ext cx="826429" cy="77477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32274214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815" y="1393236"/>
            <a:ext cx="12058185" cy="5464764"/>
          </a:xfrm>
        </p:spPr>
        <p:txBody>
          <a:bodyPr>
            <a:noAutofit/>
          </a:bodyPr>
          <a:lstStyle/>
          <a:p>
            <a:r>
              <a:rPr lang="en-US" sz="3600" dirty="0" smtClean="0"/>
              <a:t>You can give a virtual thumbs up or clap by using the </a:t>
            </a:r>
            <a:r>
              <a:rPr lang="en-US" sz="3600" b="1" dirty="0" smtClean="0"/>
              <a:t>reactions</a:t>
            </a:r>
            <a:r>
              <a:rPr lang="en-US" sz="3600" dirty="0" smtClean="0"/>
              <a:t> icon. Click on the icon 	    then choose a reaction 	   the reaction will display on your screen for a few seconds and go away on its own.</a:t>
            </a:r>
          </a:p>
          <a:p>
            <a:pPr marL="0" indent="0">
              <a:buNone/>
            </a:pPr>
            <a:endParaRPr lang="en-US" dirty="0" smtClean="0"/>
          </a:p>
          <a:p>
            <a:pPr marL="342900" lvl="0" indent="-342900" eaLnBrk="0" fontAlgn="base" hangingPunct="0">
              <a:lnSpc>
                <a:spcPct val="100000"/>
              </a:lnSpc>
              <a:spcBef>
                <a:spcPct val="0"/>
              </a:spcBef>
              <a:spcAft>
                <a:spcPct val="0"/>
              </a:spcAft>
              <a:defRPr/>
            </a:pPr>
            <a:r>
              <a:rPr lang="en-US" altLang="en-US" b="1" dirty="0">
                <a:solidFill>
                  <a:srgbClr val="000000"/>
                </a:solidFill>
                <a:sym typeface="Arial" panose="020B0604020202020204" pitchFamily="34" charset="0"/>
              </a:rPr>
              <a:t>Annotate (</a:t>
            </a:r>
            <a:r>
              <a:rPr lang="en-US" altLang="en-US" dirty="0">
                <a:solidFill>
                  <a:srgbClr val="000000"/>
                </a:solidFill>
                <a:sym typeface="Arial" panose="020B0604020202020204" pitchFamily="34" charset="0"/>
              </a:rPr>
              <a:t>arrow)</a:t>
            </a:r>
            <a:r>
              <a:rPr lang="en-US" altLang="en-US" b="1" dirty="0">
                <a:solidFill>
                  <a:srgbClr val="000000"/>
                </a:solidFill>
                <a:sym typeface="Arial" panose="020B0604020202020204" pitchFamily="34" charset="0"/>
              </a:rPr>
              <a:t> </a:t>
            </a:r>
            <a:r>
              <a:rPr lang="en-US" altLang="en-US" dirty="0">
                <a:solidFill>
                  <a:srgbClr val="000000"/>
                </a:solidFill>
                <a:sym typeface="Arial" panose="020B0604020202020204" pitchFamily="34" charset="0"/>
              </a:rPr>
              <a:t>- </a:t>
            </a:r>
            <a:r>
              <a:rPr lang="en-US" altLang="en-US" sz="3000" dirty="0">
                <a:solidFill>
                  <a:srgbClr val="000000"/>
                </a:solidFill>
                <a:sym typeface="Arial" panose="020B0604020202020204" pitchFamily="34" charset="0"/>
              </a:rPr>
              <a:t>Top, </a:t>
            </a:r>
            <a:r>
              <a:rPr lang="en-US" altLang="en-US" sz="3000" dirty="0" smtClean="0">
                <a:solidFill>
                  <a:srgbClr val="000000"/>
                </a:solidFill>
                <a:sym typeface="Arial" panose="020B0604020202020204" pitchFamily="34" charset="0"/>
              </a:rPr>
              <a:t>middle. Choose </a:t>
            </a:r>
            <a:r>
              <a:rPr lang="en-US" altLang="en-US" sz="3000" b="1" dirty="0" smtClean="0">
                <a:solidFill>
                  <a:srgbClr val="000000"/>
                </a:solidFill>
                <a:sym typeface="Arial" panose="020B0604020202020204" pitchFamily="34" charset="0"/>
              </a:rPr>
              <a:t>View Options </a:t>
            </a:r>
            <a:r>
              <a:rPr lang="en-US" altLang="en-US" sz="3000" dirty="0" smtClean="0">
                <a:solidFill>
                  <a:srgbClr val="000000"/>
                </a:solidFill>
                <a:sym typeface="Arial" panose="020B0604020202020204" pitchFamily="34" charset="0"/>
              </a:rPr>
              <a:t>and </a:t>
            </a:r>
            <a:r>
              <a:rPr lang="en-US" altLang="en-US" sz="3000" b="1" dirty="0" smtClean="0">
                <a:solidFill>
                  <a:srgbClr val="000000"/>
                </a:solidFill>
                <a:sym typeface="Arial" panose="020B0604020202020204" pitchFamily="34" charset="0"/>
              </a:rPr>
              <a:t>Annotate</a:t>
            </a:r>
            <a:r>
              <a:rPr lang="en-US" altLang="en-US" dirty="0" smtClean="0">
                <a:solidFill>
                  <a:srgbClr val="000000"/>
                </a:solidFill>
                <a:sym typeface="Arial" panose="020B0604020202020204" pitchFamily="34" charset="0"/>
              </a:rPr>
              <a:t>.</a:t>
            </a:r>
            <a:endParaRPr lang="en-US" altLang="en-US" sz="4000" dirty="0">
              <a:solidFill>
                <a:srgbClr val="000000"/>
              </a:solidFill>
              <a:sym typeface="Arial" panose="020B0604020202020204" pitchFamily="34" charset="0"/>
            </a:endParaRPr>
          </a:p>
          <a:p>
            <a:pPr marL="0" lvl="0" indent="0" eaLnBrk="0" fontAlgn="base" hangingPunct="0">
              <a:lnSpc>
                <a:spcPct val="100000"/>
              </a:lnSpc>
              <a:spcBef>
                <a:spcPct val="0"/>
              </a:spcBef>
              <a:spcAft>
                <a:spcPct val="0"/>
              </a:spcAft>
              <a:buNone/>
              <a:defRPr/>
            </a:pPr>
            <a:r>
              <a:rPr lang="en-US" altLang="en-US" dirty="0">
                <a:solidFill>
                  <a:srgbClr val="000000"/>
                </a:solidFill>
                <a:sym typeface="Arial" panose="020B0604020202020204" pitchFamily="34" charset="0"/>
              </a:rPr>
              <a:t>	</a:t>
            </a:r>
            <a:endParaRPr lang="en-US" altLang="en-US" dirty="0" smtClean="0">
              <a:solidFill>
                <a:srgbClr val="000000"/>
              </a:solidFill>
              <a:sym typeface="Arial" panose="020B0604020202020204" pitchFamily="34" charset="0"/>
            </a:endParaRPr>
          </a:p>
          <a:p>
            <a:pPr marL="342900" lvl="0" indent="-342900" eaLnBrk="0" fontAlgn="base" hangingPunct="0">
              <a:lnSpc>
                <a:spcPct val="100000"/>
              </a:lnSpc>
              <a:spcBef>
                <a:spcPct val="0"/>
              </a:spcBef>
              <a:spcAft>
                <a:spcPct val="0"/>
              </a:spcAft>
              <a:defRPr/>
            </a:pPr>
            <a:r>
              <a:rPr lang="en-US" altLang="en-US" sz="3500" dirty="0" smtClean="0">
                <a:solidFill>
                  <a:srgbClr val="000000"/>
                </a:solidFill>
                <a:sym typeface="Arial" panose="020B0604020202020204" pitchFamily="34" charset="0"/>
              </a:rPr>
              <a:t>Then </a:t>
            </a:r>
            <a:r>
              <a:rPr lang="en-US" altLang="en-US" sz="3500" dirty="0">
                <a:solidFill>
                  <a:srgbClr val="000000"/>
                </a:solidFill>
                <a:sym typeface="Arial" panose="020B0604020202020204" pitchFamily="34" charset="0"/>
              </a:rPr>
              <a:t>choose </a:t>
            </a:r>
            <a:r>
              <a:rPr lang="en-US" altLang="en-US" b="1" dirty="0">
                <a:solidFill>
                  <a:srgbClr val="000000"/>
                </a:solidFill>
                <a:sym typeface="Arial" panose="020B0604020202020204" pitchFamily="34" charset="0"/>
              </a:rPr>
              <a:t>Arrow - </a:t>
            </a:r>
            <a:r>
              <a:rPr lang="en-US" altLang="en-US" sz="4000" dirty="0">
                <a:solidFill>
                  <a:srgbClr val="000000"/>
                </a:solidFill>
                <a:sym typeface="Arial" panose="020B0604020202020204" pitchFamily="34" charset="0"/>
              </a:rPr>
              <a:t>  </a:t>
            </a:r>
            <a:endParaRPr lang="en-US" altLang="en-US" sz="4000" dirty="0" smtClean="0">
              <a:solidFill>
                <a:srgbClr val="000000"/>
              </a:solidFill>
              <a:sym typeface="Arial" panose="020B0604020202020204" pitchFamily="34" charset="0"/>
            </a:endParaRPr>
          </a:p>
          <a:p>
            <a:pPr marL="0" indent="0">
              <a:buNone/>
            </a:pPr>
            <a:r>
              <a:rPr lang="en-US" b="1" dirty="0" smtClean="0">
                <a:solidFill>
                  <a:srgbClr val="FF0000"/>
                </a:solidFill>
              </a:rPr>
              <a:t>**</a:t>
            </a:r>
            <a:r>
              <a:rPr lang="en-US" b="1" u="sng" dirty="0" smtClean="0">
                <a:solidFill>
                  <a:srgbClr val="FF0000"/>
                </a:solidFill>
              </a:rPr>
              <a:t>Please only use these features when instructed to do so. </a:t>
            </a:r>
          </a:p>
          <a:p>
            <a:pPr marL="0" indent="0">
              <a:buNone/>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12</a:t>
            </a:fld>
            <a:endParaRPr lang="en-US" altLang="en-US"/>
          </a:p>
        </p:txBody>
      </p:sp>
      <p:sp>
        <p:nvSpPr>
          <p:cNvPr id="5" name="TextBox 4"/>
          <p:cNvSpPr txBox="1"/>
          <p:nvPr/>
        </p:nvSpPr>
        <p:spPr>
          <a:xfrm>
            <a:off x="267629" y="156117"/>
            <a:ext cx="8073483" cy="769441"/>
          </a:xfrm>
          <a:prstGeom prst="rect">
            <a:avLst/>
          </a:prstGeom>
          <a:noFill/>
        </p:spPr>
        <p:txBody>
          <a:bodyPr wrap="square" rtlCol="0">
            <a:spAutoFit/>
          </a:bodyPr>
          <a:lstStyle/>
          <a:p>
            <a:r>
              <a:rPr lang="en-US" sz="4400" b="1" dirty="0" smtClean="0">
                <a:latin typeface="Arial" panose="020B0604020202020204" pitchFamily="34" charset="0"/>
                <a:cs typeface="Arial" panose="020B0604020202020204" pitchFamily="34" charset="0"/>
              </a:rPr>
              <a:t>Functions Check</a:t>
            </a:r>
            <a:endParaRPr lang="en-US" sz="4400" b="1" dirty="0">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99584" y="1873974"/>
            <a:ext cx="862748" cy="617379"/>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76980" y="2432936"/>
            <a:ext cx="878001" cy="569330"/>
          </a:xfrm>
          <a:prstGeom prst="rect">
            <a:avLst/>
          </a:prstGeom>
        </p:spPr>
      </p:pic>
      <p:sp>
        <p:nvSpPr>
          <p:cNvPr id="14" name="Rectangle 13"/>
          <p:cNvSpPr/>
          <p:nvPr/>
        </p:nvSpPr>
        <p:spPr>
          <a:xfrm>
            <a:off x="7087027" y="1873974"/>
            <a:ext cx="862748" cy="61737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2264424" y="2432936"/>
            <a:ext cx="878000" cy="56933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pic>
        <p:nvPicPr>
          <p:cNvPr id="20" name="Picture 10"/>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725326" y="4444752"/>
            <a:ext cx="5842025" cy="333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2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836839" y="4742342"/>
            <a:ext cx="1725494" cy="922812"/>
          </a:xfrm>
          <a:prstGeom prst="rect">
            <a:avLst/>
          </a:prstGeom>
        </p:spPr>
      </p:pic>
      <p:sp>
        <p:nvSpPr>
          <p:cNvPr id="22" name="Oval 21"/>
          <p:cNvSpPr/>
          <p:nvPr/>
        </p:nvSpPr>
        <p:spPr>
          <a:xfrm>
            <a:off x="8001166" y="4369983"/>
            <a:ext cx="1396839" cy="44297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prstClr val="white"/>
              </a:solidFill>
              <a:effectLst/>
              <a:uLnTx/>
              <a:uFillTx/>
              <a:latin typeface="Calibri" panose="020F0502020204030204"/>
              <a:ea typeface="+mn-ea"/>
              <a:cs typeface="+mn-cs"/>
              <a:sym typeface="Arial" panose="020B0604020202020204" pitchFamily="34" charset="0"/>
            </a:endParaRPr>
          </a:p>
        </p:txBody>
      </p:sp>
      <p:sp>
        <p:nvSpPr>
          <p:cNvPr id="24" name="Oval 23"/>
          <p:cNvSpPr/>
          <p:nvPr/>
        </p:nvSpPr>
        <p:spPr>
          <a:xfrm>
            <a:off x="7831821" y="5114221"/>
            <a:ext cx="974157" cy="253631"/>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prstClr val="white"/>
              </a:solidFill>
              <a:effectLst/>
              <a:uLnTx/>
              <a:uFillTx/>
              <a:latin typeface="Calibri" panose="020F0502020204030204"/>
              <a:ea typeface="+mn-ea"/>
              <a:cs typeface="+mn-cs"/>
              <a:sym typeface="Arial" panose="020B0604020202020204" pitchFamily="34" charset="0"/>
            </a:endParaRPr>
          </a:p>
        </p:txBody>
      </p:sp>
      <p:pic>
        <p:nvPicPr>
          <p:cNvPr id="25" name="Picture 2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096697" y="5489109"/>
            <a:ext cx="842925" cy="637334"/>
          </a:xfrm>
          <a:prstGeom prst="rect">
            <a:avLst/>
          </a:prstGeom>
        </p:spPr>
      </p:pic>
      <p:sp>
        <p:nvSpPr>
          <p:cNvPr id="26" name="Rectangle 25"/>
          <p:cNvSpPr/>
          <p:nvPr/>
        </p:nvSpPr>
        <p:spPr>
          <a:xfrm>
            <a:off x="5096697" y="5509601"/>
            <a:ext cx="842925" cy="61737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065332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6766" y="1393236"/>
            <a:ext cx="10992052" cy="5328240"/>
          </a:xfrm>
        </p:spPr>
        <p:txBody>
          <a:bodyPr>
            <a:normAutofit fontScale="77500" lnSpcReduction="20000"/>
          </a:bodyPr>
          <a:lstStyle/>
          <a:p>
            <a:r>
              <a:rPr lang="en-US" dirty="0" smtClean="0">
                <a:latin typeface="Arial" panose="020B0604020202020204" pitchFamily="34" charset="0"/>
                <a:cs typeface="Arial" panose="020B0604020202020204" pitchFamily="34" charset="0"/>
              </a:rPr>
              <a:t>If you have a </a:t>
            </a:r>
            <a:r>
              <a:rPr lang="en-US" b="1" dirty="0" smtClean="0">
                <a:latin typeface="Arial" panose="020B0604020202020204" pitchFamily="34" charset="0"/>
                <a:cs typeface="Arial" panose="020B0604020202020204" pitchFamily="34" charset="0"/>
              </a:rPr>
              <a:t>QUESTION</a:t>
            </a:r>
            <a:r>
              <a:rPr lang="en-US" dirty="0" smtClean="0">
                <a:latin typeface="Arial" panose="020B0604020202020204" pitchFamily="34" charset="0"/>
                <a:cs typeface="Arial" panose="020B0604020202020204" pitchFamily="34" charset="0"/>
              </a:rPr>
              <a:t> during the presentation, please enter a question mark (</a:t>
            </a:r>
            <a:r>
              <a:rPr lang="en-US" b="1" dirty="0" smtClean="0">
                <a:latin typeface="Arial" panose="020B0604020202020204" pitchFamily="34" charset="0"/>
                <a:cs typeface="Arial" panose="020B0604020202020204" pitchFamily="34" charset="0"/>
              </a:rPr>
              <a:t>?</a:t>
            </a:r>
            <a:r>
              <a:rPr lang="en-US" dirty="0" smtClean="0">
                <a:latin typeface="Arial" panose="020B0604020202020204" pitchFamily="34" charset="0"/>
                <a:cs typeface="Arial" panose="020B0604020202020204" pitchFamily="34" charset="0"/>
              </a:rPr>
              <a:t>) into the chat box and the presenter or facilitator will call on you to address your question.</a:t>
            </a:r>
          </a:p>
          <a:p>
            <a:pPr marL="0" indent="0">
              <a:buNone/>
            </a:pPr>
            <a:endParaRPr lang="en-US" dirty="0" smtClean="0">
              <a:latin typeface="Arial" panose="020B0604020202020204" pitchFamily="34" charset="0"/>
              <a:cs typeface="Arial" panose="020B0604020202020204" pitchFamily="34" charset="0"/>
            </a:endParaRPr>
          </a:p>
          <a:p>
            <a:r>
              <a:rPr lang="en-US" b="1" dirty="0" smtClean="0">
                <a:latin typeface="Arial" panose="020B0604020202020204" pitchFamily="34" charset="0"/>
                <a:cs typeface="Arial" panose="020B0604020202020204" pitchFamily="34" charset="0"/>
              </a:rPr>
              <a:t>PLEASE WAIT UNTIL YOU ARE RECOGNIZED BEFORE UNMUTING YOUR MICROPHONE</a:t>
            </a:r>
          </a:p>
          <a:p>
            <a:pPr marL="0" indent="0">
              <a:buNone/>
            </a:pPr>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If you’re having technical difficulties please contact Chris Macinkowicz via private message in the chat box or at </a:t>
            </a:r>
            <a:r>
              <a:rPr lang="en-US" dirty="0" smtClean="0">
                <a:latin typeface="Arial" panose="020B0604020202020204" pitchFamily="34" charset="0"/>
                <a:cs typeface="Arial" panose="020B0604020202020204" pitchFamily="34" charset="0"/>
                <a:hlinkClick r:id="rId3"/>
              </a:rPr>
              <a:t>cmacinkowicz@vfw.org</a:t>
            </a:r>
            <a:r>
              <a:rPr lang="en-US" dirty="0" smtClean="0">
                <a:latin typeface="Arial" panose="020B0604020202020204" pitchFamily="34" charset="0"/>
                <a:cs typeface="Arial" panose="020B0604020202020204" pitchFamily="34" charset="0"/>
              </a:rPr>
              <a:t>. </a:t>
            </a:r>
          </a:p>
          <a:p>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If </a:t>
            </a:r>
            <a:r>
              <a:rPr lang="en-US" dirty="0">
                <a:latin typeface="Arial" panose="020B0604020202020204" pitchFamily="34" charset="0"/>
                <a:cs typeface="Arial" panose="020B0604020202020204" pitchFamily="34" charset="0"/>
              </a:rPr>
              <a:t>you need </a:t>
            </a:r>
            <a:r>
              <a:rPr lang="en-US" dirty="0" smtClean="0">
                <a:latin typeface="Arial" panose="020B0604020202020204" pitchFamily="34" charset="0"/>
                <a:cs typeface="Arial" panose="020B0604020202020204" pitchFamily="34" charset="0"/>
              </a:rPr>
              <a:t>a comfort break, </a:t>
            </a:r>
            <a:r>
              <a:rPr lang="en-US" dirty="0">
                <a:latin typeface="Arial" panose="020B0604020202020204" pitchFamily="34" charset="0"/>
                <a:cs typeface="Arial" panose="020B0604020202020204" pitchFamily="34" charset="0"/>
              </a:rPr>
              <a:t>please do so and return as soon as possible.</a:t>
            </a:r>
          </a:p>
          <a:p>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Please remember, these sessions will be recorded for future use.           </a:t>
            </a:r>
          </a:p>
          <a:p>
            <a:pPr marL="0"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a:t>
            </a:r>
            <a:r>
              <a:rPr lang="en-US" b="1" u="sng" dirty="0" smtClean="0">
                <a:latin typeface="Arial" panose="020B0604020202020204" pitchFamily="34" charset="0"/>
                <a:cs typeface="Arial" panose="020B0604020202020204" pitchFamily="34" charset="0"/>
              </a:rPr>
              <a:t>Everything on the internet lasts forever!</a:t>
            </a:r>
            <a:endParaRPr lang="en-US" b="1" u="sng" dirty="0">
              <a:latin typeface="Arial" panose="020B0604020202020204" pitchFamily="34" charset="0"/>
              <a:cs typeface="Arial" panose="020B0604020202020204" pitchFamily="34" charset="0"/>
            </a:endParaRPr>
          </a:p>
          <a:p>
            <a:endParaRPr lang="en-US" dirty="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13</a:t>
            </a:fld>
            <a:endParaRPr lang="en-US" altLang="en-US"/>
          </a:p>
        </p:txBody>
      </p:sp>
      <p:sp>
        <p:nvSpPr>
          <p:cNvPr id="5" name="TextBox 4"/>
          <p:cNvSpPr txBox="1"/>
          <p:nvPr/>
        </p:nvSpPr>
        <p:spPr>
          <a:xfrm>
            <a:off x="267629" y="156117"/>
            <a:ext cx="8073483" cy="769441"/>
          </a:xfrm>
          <a:prstGeom prst="rect">
            <a:avLst/>
          </a:prstGeom>
          <a:noFill/>
        </p:spPr>
        <p:txBody>
          <a:bodyPr wrap="square" rtlCol="0">
            <a:spAutoFit/>
          </a:bodyPr>
          <a:lstStyle/>
          <a:p>
            <a:r>
              <a:rPr lang="en-US" sz="4400" b="1" dirty="0" smtClean="0">
                <a:latin typeface="Arial" panose="020B0604020202020204" pitchFamily="34" charset="0"/>
                <a:cs typeface="Arial" panose="020B0604020202020204" pitchFamily="34" charset="0"/>
              </a:rPr>
              <a:t>Functions Check</a:t>
            </a:r>
            <a:endParaRPr lang="en-US" sz="4400" b="1" dirty="0">
              <a:latin typeface="Arial" panose="020B0604020202020204" pitchFamily="34" charset="0"/>
              <a:cs typeface="Arial" panose="020B0604020202020204" pitchFamily="34"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25940605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605643" y="1458073"/>
            <a:ext cx="10972800" cy="4808257"/>
          </a:xfrm>
        </p:spPr>
        <p:txBody>
          <a:bodyPr/>
          <a:lstStyle/>
          <a:p>
            <a:pPr marL="0" indent="0">
              <a:buNone/>
            </a:pPr>
            <a:endParaRPr lang="en-US" dirty="0" smtClean="0"/>
          </a:p>
          <a:p>
            <a:pPr marL="0" indent="0">
              <a:buNone/>
            </a:pPr>
            <a:endParaRPr lang="en-US" dirty="0"/>
          </a:p>
          <a:p>
            <a:pPr marL="0" indent="0">
              <a:buNone/>
            </a:pPr>
            <a:r>
              <a:rPr lang="en-US" dirty="0" smtClean="0"/>
              <a:t>NVS, in accordance with state and local guidance, has implemented a temporary telework policy that began on March 17, 2020 and will remain in effect until the VFW leadership determines it is safe to resume in-office activities</a:t>
            </a:r>
          </a:p>
          <a:p>
            <a:pPr marL="0" indent="0">
              <a:buNone/>
            </a:pPr>
            <a:endParaRPr lang="en-US" dirty="0" smtClean="0"/>
          </a:p>
        </p:txBody>
      </p:sp>
      <p:sp>
        <p:nvSpPr>
          <p:cNvPr id="4" name="Slide Number Placeholder 3"/>
          <p:cNvSpPr>
            <a:spLocks noGrp="1"/>
          </p:cNvSpPr>
          <p:nvPr>
            <p:ph type="sldNum" sz="quarter" idx="12"/>
          </p:nvPr>
        </p:nvSpPr>
        <p:spPr/>
        <p:txBody>
          <a:bodyPr/>
          <a:lstStyle/>
          <a:p>
            <a:fld id="{60B18D57-13A5-4968-950D-8FEF41FA4399}" type="slidenum">
              <a:rPr lang="en-US" smtClean="0"/>
              <a:t>14</a:t>
            </a:fld>
            <a:endParaRPr lang="en-US"/>
          </a:p>
        </p:txBody>
      </p:sp>
      <p:sp>
        <p:nvSpPr>
          <p:cNvPr id="5" name="Title 4"/>
          <p:cNvSpPr>
            <a:spLocks noGrp="1"/>
          </p:cNvSpPr>
          <p:nvPr>
            <p:ph type="title"/>
          </p:nvPr>
        </p:nvSpPr>
        <p:spPr>
          <a:xfrm>
            <a:off x="286872" y="134472"/>
            <a:ext cx="6695820" cy="981732"/>
          </a:xfrm>
        </p:spPr>
        <p:txBody>
          <a:bodyPr/>
          <a:lstStyle/>
          <a:p>
            <a:r>
              <a:rPr lang="en-US" dirty="0" smtClean="0"/>
              <a:t>What has NVS done during COVID-19?</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15996888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653144" y="1332149"/>
            <a:ext cx="10972800" cy="4808257"/>
          </a:xfrm>
        </p:spPr>
        <p:txBody>
          <a:bodyPr/>
          <a:lstStyle/>
          <a:p>
            <a:pPr marL="0" indent="0">
              <a:buNone/>
            </a:pPr>
            <a:r>
              <a:rPr lang="en-US" dirty="0" smtClean="0"/>
              <a:t>Although our physical offices are closed:</a:t>
            </a:r>
          </a:p>
          <a:p>
            <a:pPr marL="0" indent="0">
              <a:buNone/>
            </a:pPr>
            <a:endParaRPr lang="en-US" sz="900" dirty="0" smtClean="0"/>
          </a:p>
          <a:p>
            <a:r>
              <a:rPr lang="en-US" sz="2800" dirty="0" smtClean="0"/>
              <a:t>NVS </a:t>
            </a:r>
            <a:r>
              <a:rPr lang="en-US" sz="2800" dirty="0"/>
              <a:t>is attending meetings with VA to determine how their policies will affect veterans</a:t>
            </a:r>
          </a:p>
          <a:p>
            <a:endParaRPr lang="en-US" sz="1000" dirty="0"/>
          </a:p>
          <a:p>
            <a:r>
              <a:rPr lang="en-US" sz="2800" dirty="0" smtClean="0"/>
              <a:t>NVS BDD representatives are meeting with transitioning service members virtually with minimal decreases in production</a:t>
            </a:r>
          </a:p>
          <a:p>
            <a:endParaRPr lang="en-US" sz="1000" dirty="0"/>
          </a:p>
          <a:p>
            <a:r>
              <a:rPr lang="en-US" sz="2800" dirty="0" smtClean="0"/>
              <a:t>The VFW Appeals Consultants are representing veterans at the BVA by completing Informal Hearing Presentations </a:t>
            </a:r>
          </a:p>
          <a:p>
            <a:endParaRPr lang="en-US" sz="1000" dirty="0"/>
          </a:p>
          <a:p>
            <a:r>
              <a:rPr lang="en-US" sz="2800" dirty="0" smtClean="0"/>
              <a:t>The Tactical Assessment Center is responding to veterans and service officers to help solve issues and offer advice</a:t>
            </a:r>
          </a:p>
          <a:p>
            <a:pPr marL="0" indent="0">
              <a:buNone/>
            </a:pPr>
            <a:endParaRPr lang="en-US" sz="2800" dirty="0"/>
          </a:p>
        </p:txBody>
      </p:sp>
      <p:sp>
        <p:nvSpPr>
          <p:cNvPr id="4" name="Slide Number Placeholder 3"/>
          <p:cNvSpPr>
            <a:spLocks noGrp="1"/>
          </p:cNvSpPr>
          <p:nvPr>
            <p:ph type="sldNum" sz="quarter" idx="12"/>
          </p:nvPr>
        </p:nvSpPr>
        <p:spPr/>
        <p:txBody>
          <a:bodyPr/>
          <a:lstStyle/>
          <a:p>
            <a:fld id="{60B18D57-13A5-4968-950D-8FEF41FA4399}" type="slidenum">
              <a:rPr lang="en-US" smtClean="0"/>
              <a:t>15</a:t>
            </a:fld>
            <a:endParaRPr lang="en-US" dirty="0"/>
          </a:p>
        </p:txBody>
      </p:sp>
      <p:sp>
        <p:nvSpPr>
          <p:cNvPr id="5" name="Title 4"/>
          <p:cNvSpPr>
            <a:spLocks noGrp="1"/>
          </p:cNvSpPr>
          <p:nvPr>
            <p:ph type="title"/>
          </p:nvPr>
        </p:nvSpPr>
        <p:spPr>
          <a:xfrm>
            <a:off x="286872" y="134472"/>
            <a:ext cx="6660194" cy="981732"/>
          </a:xfrm>
        </p:spPr>
        <p:txBody>
          <a:bodyPr/>
          <a:lstStyle/>
          <a:p>
            <a:r>
              <a:rPr lang="en-US" dirty="0" smtClean="0"/>
              <a:t>What has NVS done during COVID-19?</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6540589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653144" y="1332149"/>
            <a:ext cx="10972800" cy="4808257"/>
          </a:xfrm>
        </p:spPr>
        <p:txBody>
          <a:bodyPr/>
          <a:lstStyle/>
          <a:p>
            <a:pPr marL="0" indent="0">
              <a:buNone/>
            </a:pPr>
            <a:r>
              <a:rPr lang="en-US" b="1" dirty="0" smtClean="0"/>
              <a:t>48 Hour review clock</a:t>
            </a:r>
          </a:p>
          <a:p>
            <a:endParaRPr lang="en-US" sz="2800" dirty="0"/>
          </a:p>
          <a:p>
            <a:r>
              <a:rPr lang="en-US" sz="2800" dirty="0" smtClean="0"/>
              <a:t>On April 26, 2020 VA </a:t>
            </a:r>
            <a:r>
              <a:rPr lang="en-US" sz="2800" dirty="0"/>
              <a:t>proceeded with changes to eliminate the 48 hour VSO review </a:t>
            </a:r>
            <a:r>
              <a:rPr lang="en-US" sz="2800" dirty="0" smtClean="0"/>
              <a:t>period</a:t>
            </a:r>
          </a:p>
          <a:p>
            <a:endParaRPr lang="en-US" sz="2800" dirty="0"/>
          </a:p>
          <a:p>
            <a:r>
              <a:rPr lang="en-US" sz="2800" dirty="0" smtClean="0"/>
              <a:t>VFW strongly opposes this change and has been working with VA and Congress to have the review period reinstated</a:t>
            </a:r>
          </a:p>
          <a:p>
            <a:endParaRPr lang="en-US" sz="2800" dirty="0"/>
          </a:p>
          <a:p>
            <a:r>
              <a:rPr lang="en-US" sz="2800" dirty="0" smtClean="0"/>
              <a:t>On May 19, </a:t>
            </a:r>
            <a:r>
              <a:rPr lang="en-US" sz="2800" dirty="0"/>
              <a:t>2020 Sen. Jon Tester (D-MT) introduced VFW-supported S. 3761, the Veterans Claim Transparency Act.</a:t>
            </a:r>
          </a:p>
        </p:txBody>
      </p:sp>
      <p:sp>
        <p:nvSpPr>
          <p:cNvPr id="4" name="Slide Number Placeholder 3"/>
          <p:cNvSpPr>
            <a:spLocks noGrp="1"/>
          </p:cNvSpPr>
          <p:nvPr>
            <p:ph type="sldNum" sz="quarter" idx="12"/>
          </p:nvPr>
        </p:nvSpPr>
        <p:spPr/>
        <p:txBody>
          <a:bodyPr/>
          <a:lstStyle/>
          <a:p>
            <a:fld id="{60B18D57-13A5-4968-950D-8FEF41FA4399}" type="slidenum">
              <a:rPr lang="en-US" smtClean="0"/>
              <a:t>16</a:t>
            </a:fld>
            <a:endParaRPr lang="en-US" dirty="0"/>
          </a:p>
        </p:txBody>
      </p:sp>
      <p:sp>
        <p:nvSpPr>
          <p:cNvPr id="5" name="Title 4"/>
          <p:cNvSpPr>
            <a:spLocks noGrp="1"/>
          </p:cNvSpPr>
          <p:nvPr>
            <p:ph type="title"/>
          </p:nvPr>
        </p:nvSpPr>
        <p:spPr/>
        <p:txBody>
          <a:bodyPr/>
          <a:lstStyle/>
          <a:p>
            <a:r>
              <a:rPr lang="en-US" dirty="0" smtClean="0"/>
              <a:t>Current Events at VA</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33621483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93766" y="1458073"/>
            <a:ext cx="10984676" cy="4790328"/>
          </a:xfrm>
        </p:spPr>
        <p:txBody>
          <a:bodyPr/>
          <a:lstStyle/>
          <a:p>
            <a:pPr marL="0" indent="0">
              <a:buNone/>
            </a:pPr>
            <a:r>
              <a:rPr lang="en-US" b="1" dirty="0" smtClean="0"/>
              <a:t>Public Facing DBQ’s</a:t>
            </a:r>
          </a:p>
          <a:p>
            <a:endParaRPr lang="en-US" dirty="0"/>
          </a:p>
          <a:p>
            <a:r>
              <a:rPr lang="en-US" dirty="0" smtClean="0"/>
              <a:t>On March 25, 2020 VA removed the public facing Disability Benefits Questionnaires from their website  </a:t>
            </a:r>
          </a:p>
          <a:p>
            <a:endParaRPr lang="en-US" dirty="0" smtClean="0"/>
          </a:p>
          <a:p>
            <a:r>
              <a:rPr lang="en-US" dirty="0" smtClean="0"/>
              <a:t>On April 15, 2020 Rep. </a:t>
            </a:r>
            <a:r>
              <a:rPr lang="en-US" dirty="0"/>
              <a:t>Andy Barr </a:t>
            </a:r>
            <a:r>
              <a:rPr lang="en-US" dirty="0" smtClean="0"/>
              <a:t>(R-KY) </a:t>
            </a:r>
            <a:r>
              <a:rPr lang="en-US" dirty="0"/>
              <a:t>introduced H.R. 6493, </a:t>
            </a:r>
            <a:r>
              <a:rPr lang="en-US" dirty="0" smtClean="0"/>
              <a:t>“Veterans </a:t>
            </a:r>
            <a:r>
              <a:rPr lang="en-US" dirty="0"/>
              <a:t>Benefits Fairness and Transparency </a:t>
            </a:r>
            <a:r>
              <a:rPr lang="en-US" dirty="0" smtClean="0"/>
              <a:t>Act” to reintroduce publicly-accessible DBQs</a:t>
            </a:r>
            <a:r>
              <a:rPr lang="en-US" dirty="0"/>
              <a:t> </a:t>
            </a:r>
            <a:endParaRPr lang="en-US" dirty="0" smtClean="0"/>
          </a:p>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17</a:t>
            </a:fld>
            <a:endParaRPr lang="en-US"/>
          </a:p>
        </p:txBody>
      </p:sp>
      <p:sp>
        <p:nvSpPr>
          <p:cNvPr id="5" name="Title 4"/>
          <p:cNvSpPr>
            <a:spLocks noGrp="1"/>
          </p:cNvSpPr>
          <p:nvPr>
            <p:ph type="title"/>
          </p:nvPr>
        </p:nvSpPr>
        <p:spPr/>
        <p:txBody>
          <a:bodyPr/>
          <a:lstStyle/>
          <a:p>
            <a:r>
              <a:rPr lang="en-US" dirty="0"/>
              <a:t>Current Events at VA</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1390303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93766" y="1458073"/>
            <a:ext cx="10984676" cy="4790328"/>
          </a:xfrm>
        </p:spPr>
        <p:txBody>
          <a:bodyPr/>
          <a:lstStyle/>
          <a:p>
            <a:pPr marL="0" indent="0">
              <a:buNone/>
            </a:pPr>
            <a:r>
              <a:rPr lang="en-US" b="1" dirty="0" smtClean="0"/>
              <a:t>C&amp;P Exams</a:t>
            </a:r>
          </a:p>
          <a:p>
            <a:r>
              <a:rPr lang="en-US" dirty="0" smtClean="0"/>
              <a:t>VA suspended all in-person C&amp;P exams on April 6, 2020 due to COVID-19</a:t>
            </a:r>
          </a:p>
          <a:p>
            <a:r>
              <a:rPr lang="en-US" dirty="0" smtClean="0"/>
              <a:t>VA guidance is that veterans who cannot complete C&amp;P exams due to COVID-19 closures should not have conditions denied</a:t>
            </a:r>
          </a:p>
          <a:p>
            <a:r>
              <a:rPr lang="en-US" dirty="0" smtClean="0"/>
              <a:t>VA presented a phased-in plan to restart C&amp;P exams on May 28, 2020, with further clarification that veterans can opt to reschedule exams without it affecting their claims. </a:t>
            </a:r>
            <a:r>
              <a:rPr lang="en-US" dirty="0"/>
              <a:t> </a:t>
            </a:r>
            <a:endParaRPr lang="en-US" dirty="0" smtClean="0"/>
          </a:p>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18</a:t>
            </a:fld>
            <a:endParaRPr lang="en-US"/>
          </a:p>
        </p:txBody>
      </p:sp>
      <p:sp>
        <p:nvSpPr>
          <p:cNvPr id="5" name="Title 4"/>
          <p:cNvSpPr>
            <a:spLocks noGrp="1"/>
          </p:cNvSpPr>
          <p:nvPr>
            <p:ph type="title"/>
          </p:nvPr>
        </p:nvSpPr>
        <p:spPr/>
        <p:txBody>
          <a:bodyPr/>
          <a:lstStyle/>
          <a:p>
            <a:r>
              <a:rPr lang="en-US" dirty="0"/>
              <a:t>Current Events at VA</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31127094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93766" y="1458073"/>
            <a:ext cx="10984676" cy="4790328"/>
          </a:xfrm>
        </p:spPr>
        <p:txBody>
          <a:bodyPr/>
          <a:lstStyle/>
          <a:p>
            <a:pPr marL="0" indent="0">
              <a:buNone/>
            </a:pPr>
            <a:r>
              <a:rPr lang="en-US" b="1" dirty="0" smtClean="0"/>
              <a:t>New Form 21</a:t>
            </a:r>
          </a:p>
          <a:p>
            <a:endParaRPr lang="en-US" dirty="0" smtClean="0"/>
          </a:p>
          <a:p>
            <a:r>
              <a:rPr lang="en-US" dirty="0" smtClean="0"/>
              <a:t>On March 2, 2020 VA updated the VA21</a:t>
            </a:r>
          </a:p>
          <a:p>
            <a:endParaRPr lang="en-US" dirty="0"/>
          </a:p>
          <a:p>
            <a:r>
              <a:rPr lang="en-US" dirty="0"/>
              <a:t>C</a:t>
            </a:r>
            <a:r>
              <a:rPr lang="en-US" dirty="0" smtClean="0"/>
              <a:t>hanges include the method of qualification which is now limited to prior experience or completion of appropriate training, and stating the type of accreditation</a:t>
            </a:r>
          </a:p>
          <a:p>
            <a:endParaRPr lang="en-US" dirty="0"/>
          </a:p>
          <a:p>
            <a:r>
              <a:rPr lang="en-US" dirty="0" smtClean="0"/>
              <a:t>VA TRIP training can be used as the training qualification</a:t>
            </a:r>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19</a:t>
            </a:fld>
            <a:endParaRPr lang="en-US"/>
          </a:p>
        </p:txBody>
      </p:sp>
      <p:sp>
        <p:nvSpPr>
          <p:cNvPr id="5" name="Title 4"/>
          <p:cNvSpPr>
            <a:spLocks noGrp="1"/>
          </p:cNvSpPr>
          <p:nvPr>
            <p:ph type="title"/>
          </p:nvPr>
        </p:nvSpPr>
        <p:spPr/>
        <p:txBody>
          <a:bodyPr/>
          <a:lstStyle/>
          <a:p>
            <a:r>
              <a:rPr lang="en-US" dirty="0"/>
              <a:t>Current Events at VA</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13765072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871355" y="2121427"/>
            <a:ext cx="7291450" cy="1738053"/>
          </a:xfrm>
        </p:spPr>
        <p:txBody>
          <a:bodyPr/>
          <a:lstStyle/>
          <a:p>
            <a:r>
              <a:rPr lang="en-US" b="1" dirty="0" smtClean="0">
                <a:latin typeface="Arial" panose="020B0604020202020204" pitchFamily="34" charset="0"/>
                <a:cs typeface="Arial" panose="020B0604020202020204" pitchFamily="34" charset="0"/>
              </a:rPr>
              <a:t>Introduction to vPTC </a:t>
            </a:r>
            <a:br>
              <a:rPr lang="en-US" b="1" dirty="0" smtClean="0">
                <a:latin typeface="Arial" panose="020B0604020202020204" pitchFamily="34" charset="0"/>
                <a:cs typeface="Arial" panose="020B0604020202020204" pitchFamily="34" charset="0"/>
              </a:rPr>
            </a:br>
            <a:r>
              <a:rPr lang="en-US" b="1" dirty="0" smtClean="0">
                <a:latin typeface="Arial" panose="020B0604020202020204" pitchFamily="34" charset="0"/>
                <a:cs typeface="Arial" panose="020B0604020202020204" pitchFamily="34" charset="0"/>
              </a:rPr>
              <a:t>			&amp; </a:t>
            </a:r>
            <a:br>
              <a:rPr lang="en-US" b="1" dirty="0" smtClean="0">
                <a:latin typeface="Arial" panose="020B0604020202020204" pitchFamily="34" charset="0"/>
                <a:cs typeface="Arial" panose="020B0604020202020204" pitchFamily="34" charset="0"/>
              </a:rPr>
            </a:br>
            <a:r>
              <a:rPr lang="en-US" b="1" dirty="0" smtClean="0">
                <a:latin typeface="Arial" panose="020B0604020202020204" pitchFamily="34" charset="0"/>
                <a:cs typeface="Arial" panose="020B0604020202020204" pitchFamily="34" charset="0"/>
              </a:rPr>
              <a:t>Current Events at the VA</a:t>
            </a:r>
            <a:endParaRPr lang="en-US"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60B18D57-13A5-4968-950D-8FEF41FA4399}" type="slidenum">
              <a:rPr lang="en-US" smtClean="0"/>
              <a:t>2</a:t>
            </a:fld>
            <a:endParaRPr lang="en-US" dirty="0"/>
          </a:p>
        </p:txBody>
      </p:sp>
      <p:sp>
        <p:nvSpPr>
          <p:cNvPr id="6" name="TextBox 5"/>
          <p:cNvSpPr txBox="1"/>
          <p:nvPr/>
        </p:nvSpPr>
        <p:spPr>
          <a:xfrm>
            <a:off x="6175169" y="4322618"/>
            <a:ext cx="5308271" cy="2308324"/>
          </a:xfrm>
          <a:prstGeom prst="rect">
            <a:avLst/>
          </a:prstGeom>
          <a:noFill/>
        </p:spPr>
        <p:txBody>
          <a:bodyPr wrap="square" rtlCol="0">
            <a:spAutoFit/>
          </a:bodyPr>
          <a:lstStyle/>
          <a:p>
            <a:pPr algn="r"/>
            <a:r>
              <a:rPr lang="en-US" sz="2400" b="1" dirty="0" smtClean="0">
                <a:latin typeface="Arial" panose="020B0604020202020204" pitchFamily="34" charset="0"/>
                <a:cs typeface="Arial" panose="020B0604020202020204" pitchFamily="34" charset="0"/>
              </a:rPr>
              <a:t>Ryan Gallucci, Director, NVS</a:t>
            </a:r>
          </a:p>
          <a:p>
            <a:pPr algn="r"/>
            <a:r>
              <a:rPr lang="en-US" sz="2400" dirty="0" smtClean="0">
                <a:latin typeface="Arial" panose="020B0604020202020204" pitchFamily="34" charset="0"/>
                <a:cs typeface="Arial" panose="020B0604020202020204" pitchFamily="34" charset="0"/>
                <a:hlinkClick r:id="rId3"/>
              </a:rPr>
              <a:t>rgallucci@vfw.org</a:t>
            </a:r>
            <a:r>
              <a:rPr lang="en-US" sz="2400" dirty="0" smtClean="0">
                <a:latin typeface="Arial" panose="020B0604020202020204" pitchFamily="34" charset="0"/>
                <a:cs typeface="Arial" panose="020B0604020202020204" pitchFamily="34" charset="0"/>
              </a:rPr>
              <a:t> </a:t>
            </a:r>
          </a:p>
          <a:p>
            <a:pPr algn="r"/>
            <a:r>
              <a:rPr lang="en-US" sz="2400" b="1" dirty="0" smtClean="0">
                <a:latin typeface="Arial" panose="020B0604020202020204" pitchFamily="34" charset="0"/>
                <a:cs typeface="Arial" panose="020B0604020202020204" pitchFamily="34" charset="0"/>
              </a:rPr>
              <a:t>Dawn Jirak, Deputy Director, NVS</a:t>
            </a:r>
          </a:p>
          <a:p>
            <a:pPr algn="r"/>
            <a:r>
              <a:rPr lang="en-US" sz="2400" dirty="0" smtClean="0">
                <a:latin typeface="Arial" panose="020B0604020202020204" pitchFamily="34" charset="0"/>
                <a:cs typeface="Arial" panose="020B0604020202020204" pitchFamily="34" charset="0"/>
                <a:hlinkClick r:id="rId4"/>
              </a:rPr>
              <a:t>djirak@vfw.org</a:t>
            </a:r>
            <a:endParaRPr lang="en-US" sz="2400" dirty="0" smtClean="0">
              <a:latin typeface="Arial" panose="020B0604020202020204" pitchFamily="34" charset="0"/>
              <a:cs typeface="Arial" panose="020B0604020202020204" pitchFamily="34" charset="0"/>
            </a:endParaRPr>
          </a:p>
          <a:p>
            <a:pPr algn="r"/>
            <a:r>
              <a:rPr lang="en-US" sz="2400" b="1" dirty="0" smtClean="0">
                <a:latin typeface="Arial" panose="020B0604020202020204" pitchFamily="34" charset="0"/>
                <a:cs typeface="Arial" panose="020B0604020202020204" pitchFamily="34" charset="0"/>
              </a:rPr>
              <a:t>Mike Figlioli, Deputy Director, NVS</a:t>
            </a:r>
          </a:p>
          <a:p>
            <a:pPr algn="r"/>
            <a:r>
              <a:rPr lang="en-US" sz="2400" dirty="0" smtClean="0">
                <a:latin typeface="Arial" panose="020B0604020202020204" pitchFamily="34" charset="0"/>
                <a:cs typeface="Arial" panose="020B0604020202020204" pitchFamily="34" charset="0"/>
                <a:hlinkClick r:id="rId5"/>
              </a:rPr>
              <a:t>mfiglioli@vfw.org</a:t>
            </a:r>
            <a:r>
              <a:rPr lang="en-US" sz="2400" dirty="0" smtClean="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497673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93766" y="1458073"/>
            <a:ext cx="10984676" cy="4790328"/>
          </a:xfrm>
        </p:spPr>
        <p:txBody>
          <a:bodyPr/>
          <a:lstStyle/>
          <a:p>
            <a:pPr marL="0" indent="0">
              <a:buNone/>
            </a:pPr>
            <a:r>
              <a:rPr lang="en-US" b="1" dirty="0" smtClean="0"/>
              <a:t>New Form 21</a:t>
            </a:r>
          </a:p>
          <a:p>
            <a:endParaRPr lang="en-US" dirty="0" smtClean="0"/>
          </a:p>
          <a:p>
            <a:r>
              <a:rPr lang="en-US" dirty="0" smtClean="0"/>
              <a:t>If the old form 21 is submitted to NVS it will be returned and will delay the accreditation process</a:t>
            </a:r>
          </a:p>
          <a:p>
            <a:pPr marL="0" indent="0">
              <a:buNone/>
            </a:pPr>
            <a:endParaRPr lang="en-US" dirty="0"/>
          </a:p>
          <a:p>
            <a:r>
              <a:rPr lang="en-US" dirty="0"/>
              <a:t>It is important that </a:t>
            </a:r>
            <a:r>
              <a:rPr lang="en-US" dirty="0" smtClean="0"/>
              <a:t>the form is filled out correctly to </a:t>
            </a:r>
            <a:r>
              <a:rPr lang="en-US" dirty="0"/>
              <a:t>include </a:t>
            </a:r>
            <a:r>
              <a:rPr lang="en-US" dirty="0" smtClean="0"/>
              <a:t>the </a:t>
            </a:r>
            <a:r>
              <a:rPr lang="en-US" b="1" u="sng" dirty="0"/>
              <a:t>FULL</a:t>
            </a:r>
            <a:r>
              <a:rPr lang="en-US" dirty="0"/>
              <a:t> middle name, as well as </a:t>
            </a:r>
            <a:r>
              <a:rPr lang="en-US" b="1" u="sng" dirty="0"/>
              <a:t>FULL</a:t>
            </a:r>
            <a:r>
              <a:rPr lang="en-US" dirty="0"/>
              <a:t> dates of service (not just month/year) as OGC will </a:t>
            </a:r>
            <a:r>
              <a:rPr lang="en-US" dirty="0" smtClean="0"/>
              <a:t>return the form if it is not correctly completed </a:t>
            </a:r>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20</a:t>
            </a:fld>
            <a:endParaRPr lang="en-US"/>
          </a:p>
        </p:txBody>
      </p:sp>
      <p:sp>
        <p:nvSpPr>
          <p:cNvPr id="5" name="Title 4"/>
          <p:cNvSpPr>
            <a:spLocks noGrp="1"/>
          </p:cNvSpPr>
          <p:nvPr>
            <p:ph type="title"/>
          </p:nvPr>
        </p:nvSpPr>
        <p:spPr/>
        <p:txBody>
          <a:bodyPr/>
          <a:lstStyle/>
          <a:p>
            <a:r>
              <a:rPr lang="en-US" dirty="0"/>
              <a:t>Current Events at VA</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37744099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93766" y="1458073"/>
            <a:ext cx="10984676" cy="4790328"/>
          </a:xfrm>
        </p:spPr>
        <p:txBody>
          <a:bodyPr/>
          <a:lstStyle/>
          <a:p>
            <a:pPr marL="0" indent="0">
              <a:buNone/>
            </a:pPr>
            <a:r>
              <a:rPr lang="en-US" b="1" dirty="0" smtClean="0"/>
              <a:t>BVA Supervisor Briefing</a:t>
            </a:r>
          </a:p>
          <a:p>
            <a:pPr marL="0" indent="0">
              <a:buNone/>
            </a:pPr>
            <a:endParaRPr lang="en-US" dirty="0" smtClean="0"/>
          </a:p>
          <a:p>
            <a:r>
              <a:rPr lang="en-US" dirty="0" smtClean="0"/>
              <a:t>Tele-hearings – On April 10, 2020 Present Trump signed the Tele-hearing modernization act which authorized BVA to begin conducting Virtual Hearings which can take place anywhere an internet connection is available</a:t>
            </a:r>
          </a:p>
          <a:p>
            <a:pPr marL="0" indent="0">
              <a:buNone/>
            </a:pPr>
            <a:endParaRPr lang="en-US" dirty="0" smtClean="0"/>
          </a:p>
          <a:p>
            <a:endParaRPr lang="en-US" dirty="0"/>
          </a:p>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21</a:t>
            </a:fld>
            <a:endParaRPr lang="en-US"/>
          </a:p>
        </p:txBody>
      </p:sp>
      <p:sp>
        <p:nvSpPr>
          <p:cNvPr id="5" name="Title 4"/>
          <p:cNvSpPr>
            <a:spLocks noGrp="1"/>
          </p:cNvSpPr>
          <p:nvPr>
            <p:ph type="title"/>
          </p:nvPr>
        </p:nvSpPr>
        <p:spPr/>
        <p:txBody>
          <a:bodyPr/>
          <a:lstStyle/>
          <a:p>
            <a:r>
              <a:rPr lang="en-US" dirty="0" smtClean="0"/>
              <a:t>Board of Veterans Appeals Update</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11339244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93766" y="1458073"/>
            <a:ext cx="10984676" cy="4790328"/>
          </a:xfrm>
        </p:spPr>
        <p:txBody>
          <a:bodyPr/>
          <a:lstStyle/>
          <a:p>
            <a:r>
              <a:rPr lang="en-US" dirty="0" smtClean="0"/>
              <a:t>VFW National staff on remote work through July 13</a:t>
            </a:r>
          </a:p>
          <a:p>
            <a:r>
              <a:rPr lang="en-US" b="1" dirty="0" smtClean="0"/>
              <a:t>Check with local leadership on access and safety protocols for your facility</a:t>
            </a:r>
          </a:p>
          <a:p>
            <a:r>
              <a:rPr lang="en-US" dirty="0" smtClean="0"/>
              <a:t>Ensure your VFW Department leadership knows your availability and preferences to serve clients</a:t>
            </a:r>
          </a:p>
          <a:p>
            <a:r>
              <a:rPr lang="en-US" dirty="0" smtClean="0"/>
              <a:t>Update out-of-office messages with important client contact information</a:t>
            </a:r>
          </a:p>
          <a:p>
            <a:r>
              <a:rPr lang="en-US" dirty="0" smtClean="0"/>
              <a:t>Safety for staff members and clients must be paramount</a:t>
            </a:r>
          </a:p>
          <a:p>
            <a:endParaRPr lang="en-US" dirty="0"/>
          </a:p>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22</a:t>
            </a:fld>
            <a:endParaRPr lang="en-US"/>
          </a:p>
        </p:txBody>
      </p:sp>
      <p:sp>
        <p:nvSpPr>
          <p:cNvPr id="5" name="Title 4"/>
          <p:cNvSpPr>
            <a:spLocks noGrp="1"/>
          </p:cNvSpPr>
          <p:nvPr>
            <p:ph type="title"/>
          </p:nvPr>
        </p:nvSpPr>
        <p:spPr/>
        <p:txBody>
          <a:bodyPr/>
          <a:lstStyle/>
          <a:p>
            <a:r>
              <a:rPr lang="en-US" dirty="0" smtClean="0"/>
              <a:t>Safe Return to the Office</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20333285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9837" y="1254029"/>
            <a:ext cx="11344235" cy="4790328"/>
          </a:xfrm>
        </p:spPr>
        <p:txBody>
          <a:bodyPr/>
          <a:lstStyle/>
          <a:p>
            <a:pPr marL="0" indent="0">
              <a:buNone/>
            </a:pPr>
            <a:r>
              <a:rPr lang="en-US" b="1" dirty="0" smtClean="0"/>
              <a:t>Safety Considerations: </a:t>
            </a:r>
          </a:p>
          <a:p>
            <a:r>
              <a:rPr lang="en-US" sz="3100" dirty="0" smtClean="0"/>
              <a:t>CDC recommends continued social distancing</a:t>
            </a:r>
          </a:p>
          <a:p>
            <a:r>
              <a:rPr lang="en-US" sz="3100" dirty="0" smtClean="0"/>
              <a:t>Face-to-face meetings with clients should be conducted safely</a:t>
            </a:r>
          </a:p>
          <a:p>
            <a:r>
              <a:rPr lang="en-US" sz="3100" dirty="0" smtClean="0"/>
              <a:t>Ensure your office has a supply of masks, cleanser, and hand sanitizer</a:t>
            </a:r>
          </a:p>
          <a:p>
            <a:r>
              <a:rPr lang="en-US" sz="3100" dirty="0" smtClean="0"/>
              <a:t>Work with your hosts to better understand cleaning protocols for your office and availability of supplies</a:t>
            </a:r>
          </a:p>
          <a:p>
            <a:r>
              <a:rPr lang="en-US" sz="3100" dirty="0" smtClean="0"/>
              <a:t>NVS is unable to provide direct assistance for acquisition of supplies, but the restricted grants CAN BE USED for this purpose</a:t>
            </a:r>
          </a:p>
        </p:txBody>
      </p:sp>
      <p:sp>
        <p:nvSpPr>
          <p:cNvPr id="4" name="Slide Number Placeholder 3"/>
          <p:cNvSpPr>
            <a:spLocks noGrp="1"/>
          </p:cNvSpPr>
          <p:nvPr>
            <p:ph type="sldNum" sz="quarter" idx="12"/>
          </p:nvPr>
        </p:nvSpPr>
        <p:spPr/>
        <p:txBody>
          <a:bodyPr/>
          <a:lstStyle/>
          <a:p>
            <a:fld id="{60B18D57-13A5-4968-950D-8FEF41FA4399}" type="slidenum">
              <a:rPr lang="en-US" smtClean="0"/>
              <a:t>23</a:t>
            </a:fld>
            <a:endParaRPr lang="en-US"/>
          </a:p>
        </p:txBody>
      </p:sp>
      <p:sp>
        <p:nvSpPr>
          <p:cNvPr id="5" name="Title 4"/>
          <p:cNvSpPr>
            <a:spLocks noGrp="1"/>
          </p:cNvSpPr>
          <p:nvPr>
            <p:ph type="title"/>
          </p:nvPr>
        </p:nvSpPr>
        <p:spPr/>
        <p:txBody>
          <a:bodyPr/>
          <a:lstStyle/>
          <a:p>
            <a:r>
              <a:rPr lang="en-US" dirty="0" smtClean="0"/>
              <a:t>Safe Return to the Office</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36429294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63138" y="1246909"/>
            <a:ext cx="11115304" cy="5001492"/>
          </a:xfrm>
        </p:spPr>
        <p:txBody>
          <a:bodyPr/>
          <a:lstStyle/>
          <a:p>
            <a:pPr marL="0" indent="0">
              <a:buNone/>
            </a:pPr>
            <a:r>
              <a:rPr lang="en-US" b="1" dirty="0" smtClean="0"/>
              <a:t>Safety Considerations: </a:t>
            </a:r>
          </a:p>
          <a:p>
            <a:r>
              <a:rPr lang="en-US" dirty="0"/>
              <a:t>Instruct clients to bring their own pens, or ensure that clean and sanitized pens are available for each </a:t>
            </a:r>
            <a:r>
              <a:rPr lang="en-US" dirty="0" smtClean="0"/>
              <a:t>client’s use</a:t>
            </a:r>
            <a:endParaRPr lang="en-US" dirty="0"/>
          </a:p>
          <a:p>
            <a:r>
              <a:rPr lang="en-US" dirty="0"/>
              <a:t>Sanitize electronic signature pads </a:t>
            </a:r>
            <a:r>
              <a:rPr lang="en-US" dirty="0" smtClean="0"/>
              <a:t>after </a:t>
            </a:r>
            <a:r>
              <a:rPr lang="en-US" dirty="0"/>
              <a:t>each </a:t>
            </a:r>
            <a:r>
              <a:rPr lang="en-US" dirty="0" smtClean="0"/>
              <a:t>use</a:t>
            </a:r>
          </a:p>
          <a:p>
            <a:r>
              <a:rPr lang="en-US" dirty="0" smtClean="0"/>
              <a:t>Consider plexiglass barriers between you and clients</a:t>
            </a:r>
          </a:p>
          <a:p>
            <a:r>
              <a:rPr lang="en-US" dirty="0" smtClean="0"/>
              <a:t>Ensure clients are not congregating in the office. Consider limiting walk-in access to assistance and/or requesting clients to wait in an area other than the office waiting area. (Many doctor’s offices are “calling in” clients from their cars or outside the building for their appointments)</a:t>
            </a:r>
            <a:endParaRPr lang="en-US" dirty="0"/>
          </a:p>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24</a:t>
            </a:fld>
            <a:endParaRPr lang="en-US"/>
          </a:p>
        </p:txBody>
      </p:sp>
      <p:sp>
        <p:nvSpPr>
          <p:cNvPr id="5" name="Title 4"/>
          <p:cNvSpPr>
            <a:spLocks noGrp="1"/>
          </p:cNvSpPr>
          <p:nvPr>
            <p:ph type="title"/>
          </p:nvPr>
        </p:nvSpPr>
        <p:spPr/>
        <p:txBody>
          <a:bodyPr/>
          <a:lstStyle/>
          <a:p>
            <a:r>
              <a:rPr lang="en-US" dirty="0" smtClean="0"/>
              <a:t>Safe Return to the Office</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19145729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63138" y="1246908"/>
            <a:ext cx="11115304" cy="5474567"/>
          </a:xfrm>
        </p:spPr>
        <p:txBody>
          <a:bodyPr/>
          <a:lstStyle/>
          <a:p>
            <a:pPr marL="0" indent="0">
              <a:buNone/>
            </a:pPr>
            <a:r>
              <a:rPr lang="en-US" b="1" dirty="0" smtClean="0"/>
              <a:t>National Convention</a:t>
            </a:r>
          </a:p>
          <a:p>
            <a:r>
              <a:rPr lang="en-US" sz="2800" dirty="0" smtClean="0"/>
              <a:t>VFW canceled the 2020 National Convention in Reno, Nevada</a:t>
            </a:r>
            <a:endParaRPr lang="en-US" sz="2800" dirty="0"/>
          </a:p>
          <a:p>
            <a:r>
              <a:rPr lang="en-US" sz="2800" dirty="0" smtClean="0"/>
              <a:t>Most organizational business, such as election and installment of officers, will be handled by the National Council of Administration in accordance with the National Bylaws</a:t>
            </a:r>
          </a:p>
          <a:p>
            <a:r>
              <a:rPr lang="en-US" sz="2800" dirty="0" smtClean="0"/>
              <a:t>NVS Resolutions Committee will meet on Friday, July 10, 2020 via video teleconference</a:t>
            </a:r>
          </a:p>
          <a:p>
            <a:r>
              <a:rPr lang="en-US" sz="2800" dirty="0" smtClean="0"/>
              <a:t>NVS Advisory Committee will meet </a:t>
            </a:r>
            <a:r>
              <a:rPr lang="en-US" sz="2800" smtClean="0"/>
              <a:t>on Wednesday, </a:t>
            </a:r>
            <a:r>
              <a:rPr lang="en-US" sz="2800" dirty="0" smtClean="0"/>
              <a:t>July 15</a:t>
            </a:r>
            <a:r>
              <a:rPr lang="en-US" sz="2800" smtClean="0"/>
              <a:t>, 2020 </a:t>
            </a:r>
            <a:r>
              <a:rPr lang="en-US" sz="2800" dirty="0" smtClean="0"/>
              <a:t>via video teleconference</a:t>
            </a:r>
          </a:p>
          <a:p>
            <a:r>
              <a:rPr lang="en-US" sz="2800" dirty="0" smtClean="0"/>
              <a:t>Alternate arrangements will be made to recognize </a:t>
            </a:r>
            <a:r>
              <a:rPr lang="en-US" sz="2800" dirty="0"/>
              <a:t>the </a:t>
            </a:r>
            <a:r>
              <a:rPr lang="en-US" sz="2800" b="1" i="1" dirty="0"/>
              <a:t>Past Commander-in-Chief John A. </a:t>
            </a:r>
            <a:r>
              <a:rPr lang="en-US" sz="2800" b="1" i="1" dirty="0" err="1"/>
              <a:t>Biedrzycki</a:t>
            </a:r>
            <a:r>
              <a:rPr lang="en-US" sz="2800" b="1" i="1" dirty="0"/>
              <a:t> Accredited Representative of the Year Award </a:t>
            </a:r>
            <a:r>
              <a:rPr lang="en-US" sz="2800" dirty="0" smtClean="0"/>
              <a:t>winner </a:t>
            </a:r>
            <a:r>
              <a:rPr lang="en-US" sz="2800" dirty="0"/>
              <a:t>for 2019-2020</a:t>
            </a:r>
            <a:endParaRPr lang="en-US" sz="2800" dirty="0" smtClean="0"/>
          </a:p>
        </p:txBody>
      </p:sp>
      <p:sp>
        <p:nvSpPr>
          <p:cNvPr id="4" name="Slide Number Placeholder 3"/>
          <p:cNvSpPr>
            <a:spLocks noGrp="1"/>
          </p:cNvSpPr>
          <p:nvPr>
            <p:ph type="sldNum" sz="quarter" idx="12"/>
          </p:nvPr>
        </p:nvSpPr>
        <p:spPr/>
        <p:txBody>
          <a:bodyPr/>
          <a:lstStyle/>
          <a:p>
            <a:fld id="{60B18D57-13A5-4968-950D-8FEF41FA4399}" type="slidenum">
              <a:rPr lang="en-US" smtClean="0"/>
              <a:t>25</a:t>
            </a:fld>
            <a:endParaRPr lang="en-US"/>
          </a:p>
        </p:txBody>
      </p:sp>
      <p:sp>
        <p:nvSpPr>
          <p:cNvPr id="5" name="Title 4"/>
          <p:cNvSpPr>
            <a:spLocks noGrp="1"/>
          </p:cNvSpPr>
          <p:nvPr>
            <p:ph type="title"/>
          </p:nvPr>
        </p:nvSpPr>
        <p:spPr/>
        <p:txBody>
          <a:bodyPr/>
          <a:lstStyle/>
          <a:p>
            <a:r>
              <a:rPr lang="en-US" dirty="0" smtClean="0"/>
              <a:t>VFW Business</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145518011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45029" y="1341113"/>
            <a:ext cx="9550400" cy="4790328"/>
          </a:xfrm>
        </p:spPr>
        <p:txBody>
          <a:bodyPr/>
          <a:lstStyle/>
          <a:p>
            <a:pPr marL="0" indent="0">
              <a:buNone/>
            </a:pPr>
            <a:r>
              <a:rPr lang="en-US" sz="2800" b="1" i="1" dirty="0" smtClean="0"/>
              <a:t>Now it’s your turn:</a:t>
            </a:r>
          </a:p>
          <a:p>
            <a:pPr marL="0" indent="0">
              <a:buNone/>
            </a:pPr>
            <a:endParaRPr lang="en-US" sz="2800" dirty="0" smtClean="0"/>
          </a:p>
          <a:p>
            <a:r>
              <a:rPr lang="en-US" sz="2800" dirty="0" smtClean="0"/>
              <a:t>We want to hear what is going on in your offices and how you and your staff are handling the current situation</a:t>
            </a:r>
          </a:p>
          <a:p>
            <a:endParaRPr lang="en-US" sz="2800" dirty="0"/>
          </a:p>
          <a:p>
            <a:r>
              <a:rPr lang="en-US" sz="2800" dirty="0" smtClean="0"/>
              <a:t>We are also here to listen to your concerns and answer your questions.</a:t>
            </a:r>
          </a:p>
          <a:p>
            <a:pPr marL="0" indent="0">
              <a:buNone/>
            </a:pPr>
            <a:endParaRPr lang="en-US" dirty="0"/>
          </a:p>
          <a:p>
            <a:pPr marL="0" indent="0" algn="ctr">
              <a:buNone/>
            </a:pPr>
            <a:r>
              <a:rPr lang="en-US" b="1" dirty="0" smtClean="0"/>
              <a:t>Place a question mark (?) in the chat box and wait to be called upon before unmuting your microphone and speaking</a:t>
            </a:r>
          </a:p>
          <a:p>
            <a:endParaRPr lang="en-US" dirty="0"/>
          </a:p>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26</a:t>
            </a:fld>
            <a:endParaRPr lang="en-US"/>
          </a:p>
        </p:txBody>
      </p:sp>
      <p:sp>
        <p:nvSpPr>
          <p:cNvPr id="5" name="Title 4"/>
          <p:cNvSpPr>
            <a:spLocks noGrp="1"/>
          </p:cNvSpPr>
          <p:nvPr>
            <p:ph type="title"/>
          </p:nvPr>
        </p:nvSpPr>
        <p:spPr/>
        <p:txBody>
          <a:bodyPr/>
          <a:lstStyle/>
          <a:p>
            <a:r>
              <a:rPr lang="en-US" dirty="0" smtClean="0"/>
              <a:t>Discussion</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16785403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593767" y="1458073"/>
            <a:ext cx="10996550" cy="4808257"/>
          </a:xfrm>
        </p:spPr>
        <p:txBody>
          <a:bodyPr/>
          <a:lstStyle/>
          <a:p>
            <a:r>
              <a:rPr lang="en-US" dirty="0" smtClean="0"/>
              <a:t>Even though many of us are working from our homes due to Covid-19, veterans and their families still need our help</a:t>
            </a:r>
          </a:p>
          <a:p>
            <a:endParaRPr lang="en-US" sz="1800" dirty="0"/>
          </a:p>
          <a:p>
            <a:r>
              <a:rPr lang="en-US" dirty="0" smtClean="0"/>
              <a:t>The purpose of this virtual conference is to give you information and tools that will help you continue the VFW’s mission no matter where you are physically located</a:t>
            </a:r>
          </a:p>
          <a:p>
            <a:endParaRPr lang="en-US" sz="1800" dirty="0"/>
          </a:p>
          <a:p>
            <a:r>
              <a:rPr lang="en-US" dirty="0" smtClean="0"/>
              <a:t>While we are excited to add virtual learning into our curriculum, we fully intend to continue live training conferences once it is safe to do so</a:t>
            </a:r>
          </a:p>
          <a:p>
            <a:endParaRPr lang="en-US" dirty="0"/>
          </a:p>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3</a:t>
            </a:fld>
            <a:endParaRPr lang="en-US"/>
          </a:p>
        </p:txBody>
      </p:sp>
      <p:sp>
        <p:nvSpPr>
          <p:cNvPr id="5" name="Title 4"/>
          <p:cNvSpPr>
            <a:spLocks noGrp="1"/>
          </p:cNvSpPr>
          <p:nvPr>
            <p:ph type="title"/>
          </p:nvPr>
        </p:nvSpPr>
        <p:spPr/>
        <p:txBody>
          <a:bodyPr/>
          <a:lstStyle/>
          <a:p>
            <a:r>
              <a:rPr lang="en-US" dirty="0" smtClean="0"/>
              <a:t>Why a Virtual Proficiency Training Conference?</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41652284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593767" y="1458073"/>
            <a:ext cx="10996550" cy="4808257"/>
          </a:xfrm>
        </p:spPr>
        <p:txBody>
          <a:bodyPr/>
          <a:lstStyle/>
          <a:p>
            <a:r>
              <a:rPr lang="en-US" dirty="0" smtClean="0"/>
              <a:t>The Virtual Proficiency Training Conference (vPTC) will take place over the next three weeks with courses taking place each Tuesday and Thursday at either 9</a:t>
            </a:r>
            <a:r>
              <a:rPr lang="en-US" dirty="0" smtClean="0">
                <a:sym typeface="Wingdings" panose="05000000000000000000" pitchFamily="2" charset="2"/>
              </a:rPr>
              <a:t>:00AM EST or 2:00PM EST</a:t>
            </a:r>
            <a:endParaRPr lang="en-US" dirty="0" smtClean="0"/>
          </a:p>
          <a:p>
            <a:endParaRPr lang="en-US" dirty="0"/>
          </a:p>
          <a:p>
            <a:r>
              <a:rPr lang="en-US" dirty="0" smtClean="0"/>
              <a:t>The final course will take place on Tuesday, June 23, 2020.</a:t>
            </a:r>
          </a:p>
          <a:p>
            <a:endParaRPr lang="en-US" dirty="0" smtClean="0"/>
          </a:p>
          <a:p>
            <a:r>
              <a:rPr lang="en-US" dirty="0" smtClean="0"/>
              <a:t>Please only attend the workgroup session to which you are assigned </a:t>
            </a:r>
            <a:endParaRPr lang="en-US" dirty="0"/>
          </a:p>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4</a:t>
            </a:fld>
            <a:endParaRPr lang="en-US"/>
          </a:p>
        </p:txBody>
      </p:sp>
      <p:sp>
        <p:nvSpPr>
          <p:cNvPr id="5" name="Title 4"/>
          <p:cNvSpPr>
            <a:spLocks noGrp="1"/>
          </p:cNvSpPr>
          <p:nvPr>
            <p:ph type="title"/>
          </p:nvPr>
        </p:nvSpPr>
        <p:spPr/>
        <p:txBody>
          <a:bodyPr/>
          <a:lstStyle/>
          <a:p>
            <a:r>
              <a:rPr lang="en-US" dirty="0" smtClean="0"/>
              <a:t>How will vPTC work?</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29789920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653143" y="1636203"/>
            <a:ext cx="10996550" cy="4808257"/>
          </a:xfrm>
        </p:spPr>
        <p:txBody>
          <a:bodyPr/>
          <a:lstStyle/>
          <a:p>
            <a:r>
              <a:rPr lang="en-US" dirty="0" smtClean="0"/>
              <a:t>After each workgroup session is completed, a recording of the class will be posted in the VFW OLP </a:t>
            </a:r>
          </a:p>
          <a:p>
            <a:endParaRPr lang="en-US" dirty="0"/>
          </a:p>
          <a:p>
            <a:r>
              <a:rPr lang="en-US" dirty="0" smtClean="0"/>
              <a:t>There will be two recordings for each workgroup topic, one from each session</a:t>
            </a:r>
          </a:p>
          <a:p>
            <a:endParaRPr lang="en-US" dirty="0"/>
          </a:p>
          <a:p>
            <a:r>
              <a:rPr lang="en-US" dirty="0" smtClean="0"/>
              <a:t>Be respectful during the sessions and in the chat box </a:t>
            </a:r>
            <a:endParaRPr lang="en-US" dirty="0"/>
          </a:p>
          <a:p>
            <a:endParaRPr lang="en-US" dirty="0" smtClean="0"/>
          </a:p>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5</a:t>
            </a:fld>
            <a:endParaRPr lang="en-US"/>
          </a:p>
        </p:txBody>
      </p:sp>
      <p:sp>
        <p:nvSpPr>
          <p:cNvPr id="5" name="Title 4"/>
          <p:cNvSpPr>
            <a:spLocks noGrp="1"/>
          </p:cNvSpPr>
          <p:nvPr>
            <p:ph type="title"/>
          </p:nvPr>
        </p:nvSpPr>
        <p:spPr/>
        <p:txBody>
          <a:bodyPr/>
          <a:lstStyle/>
          <a:p>
            <a:r>
              <a:rPr lang="en-US" dirty="0"/>
              <a:t>How will vPTC work?</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3029942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653143" y="1636203"/>
            <a:ext cx="10996550" cy="4808257"/>
          </a:xfrm>
        </p:spPr>
        <p:txBody>
          <a:bodyPr/>
          <a:lstStyle/>
          <a:p>
            <a:r>
              <a:rPr lang="en-US" dirty="0" smtClean="0"/>
              <a:t>On Wednesday, June 24, 2020 at 9:00AM EST the test will be made available for all PTC attendees and will remain available until 4:30PM EST on Monday June 29, 2020</a:t>
            </a:r>
          </a:p>
          <a:p>
            <a:endParaRPr lang="en-US" dirty="0" smtClean="0"/>
          </a:p>
          <a:p>
            <a:r>
              <a:rPr lang="en-US" dirty="0" smtClean="0"/>
              <a:t>The test can be accessed in the VFW Online Learning Portal (OLP) in the course library under vPTC Test</a:t>
            </a:r>
          </a:p>
          <a:p>
            <a:endParaRPr lang="en-US" dirty="0"/>
          </a:p>
          <a:p>
            <a:r>
              <a:rPr lang="en-US" b="1" dirty="0" smtClean="0"/>
              <a:t>All of the material presented in the course sessions is testable </a:t>
            </a:r>
            <a:r>
              <a:rPr lang="en-US" dirty="0" smtClean="0"/>
              <a:t>and will be available to view and/or download in the resources section of the OLP</a:t>
            </a:r>
            <a:endParaRPr lang="en-US" dirty="0"/>
          </a:p>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6</a:t>
            </a:fld>
            <a:endParaRPr lang="en-US"/>
          </a:p>
        </p:txBody>
      </p:sp>
      <p:sp>
        <p:nvSpPr>
          <p:cNvPr id="5" name="Title 4"/>
          <p:cNvSpPr>
            <a:spLocks noGrp="1"/>
          </p:cNvSpPr>
          <p:nvPr>
            <p:ph type="title"/>
          </p:nvPr>
        </p:nvSpPr>
        <p:spPr/>
        <p:txBody>
          <a:bodyPr/>
          <a:lstStyle/>
          <a:p>
            <a:r>
              <a:rPr lang="en-US" dirty="0" smtClean="0"/>
              <a:t>vPTC: Will there be a test?</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1300834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653143" y="1636203"/>
            <a:ext cx="10996550" cy="4808257"/>
          </a:xfrm>
        </p:spPr>
        <p:txBody>
          <a:bodyPr/>
          <a:lstStyle/>
          <a:p>
            <a:r>
              <a:rPr lang="en-US" dirty="0" smtClean="0"/>
              <a:t>Although this is a virtual conference, there are still space and technology limitations</a:t>
            </a:r>
          </a:p>
          <a:p>
            <a:endParaRPr lang="en-US" dirty="0"/>
          </a:p>
          <a:p>
            <a:r>
              <a:rPr lang="en-US" dirty="0" smtClean="0"/>
              <a:t>None of what we are teaching is a secret and we encourage you to share the information with your fellow accredited representatives</a:t>
            </a:r>
          </a:p>
          <a:p>
            <a:endParaRPr lang="en-US" dirty="0"/>
          </a:p>
          <a:p>
            <a:r>
              <a:rPr lang="en-US" dirty="0" smtClean="0"/>
              <a:t>All presentations and workgroup recordings are available to all registered users of the OLP</a:t>
            </a:r>
            <a:endParaRPr lang="en-US" dirty="0"/>
          </a:p>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7</a:t>
            </a:fld>
            <a:endParaRPr lang="en-US"/>
          </a:p>
        </p:txBody>
      </p:sp>
      <p:sp>
        <p:nvSpPr>
          <p:cNvPr id="5" name="Title 4"/>
          <p:cNvSpPr>
            <a:spLocks noGrp="1"/>
          </p:cNvSpPr>
          <p:nvPr>
            <p:ph type="title"/>
          </p:nvPr>
        </p:nvSpPr>
        <p:spPr/>
        <p:txBody>
          <a:bodyPr/>
          <a:lstStyle/>
          <a:p>
            <a:r>
              <a:rPr lang="en-US" dirty="0" smtClean="0"/>
              <a:t>vPTC: What about staff members </a:t>
            </a:r>
            <a:br>
              <a:rPr lang="en-US" dirty="0" smtClean="0"/>
            </a:br>
            <a:r>
              <a:rPr lang="en-US" dirty="0" smtClean="0"/>
              <a:t>that weren’t invited?</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30738640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641268" y="1332149"/>
            <a:ext cx="10996550" cy="4808257"/>
          </a:xfrm>
        </p:spPr>
        <p:txBody>
          <a:bodyPr/>
          <a:lstStyle/>
          <a:p>
            <a:pPr marL="0" indent="0">
              <a:buNone/>
            </a:pPr>
            <a:r>
              <a:rPr lang="en-US" dirty="0" smtClean="0"/>
              <a:t>The following individuals will be your instructors and/or facilitators during vPTC:</a:t>
            </a:r>
          </a:p>
          <a:p>
            <a:pPr marL="0" indent="0">
              <a:buNone/>
            </a:pPr>
            <a:endParaRPr lang="en-US" sz="100" dirty="0" smtClean="0"/>
          </a:p>
          <a:p>
            <a:r>
              <a:rPr lang="en-US" sz="2800" b="1" dirty="0" smtClean="0"/>
              <a:t>Ryan Gallucci: </a:t>
            </a:r>
            <a:r>
              <a:rPr lang="en-US" sz="2800" dirty="0" smtClean="0"/>
              <a:t>Director, NVS</a:t>
            </a:r>
          </a:p>
          <a:p>
            <a:r>
              <a:rPr lang="en-US" sz="2800" b="1" dirty="0" smtClean="0"/>
              <a:t>Dawn Jirak: </a:t>
            </a:r>
            <a:r>
              <a:rPr lang="en-US" sz="2800" dirty="0" smtClean="0"/>
              <a:t>Deputy Director, NVS</a:t>
            </a:r>
          </a:p>
          <a:p>
            <a:r>
              <a:rPr lang="en-US" sz="2800" b="1" dirty="0" smtClean="0"/>
              <a:t>Mike Figlioli: </a:t>
            </a:r>
            <a:r>
              <a:rPr lang="en-US" sz="2800" dirty="0" smtClean="0"/>
              <a:t>Deputy Director, NVS</a:t>
            </a:r>
          </a:p>
          <a:p>
            <a:r>
              <a:rPr lang="en-US" sz="2800" b="1" dirty="0" smtClean="0"/>
              <a:t>Gregg Orto: </a:t>
            </a:r>
            <a:r>
              <a:rPr lang="en-US" sz="2800" dirty="0" smtClean="0"/>
              <a:t>Assistant Director, Field Operations</a:t>
            </a:r>
          </a:p>
          <a:p>
            <a:r>
              <a:rPr lang="en-US" sz="2800" b="1" dirty="0" smtClean="0"/>
              <a:t>Brad Hazell: </a:t>
            </a:r>
            <a:r>
              <a:rPr lang="en-US" sz="2800" dirty="0" smtClean="0"/>
              <a:t>Assistant Director, Compensation &amp; Pension Policy</a:t>
            </a:r>
          </a:p>
          <a:p>
            <a:r>
              <a:rPr lang="en-US" sz="2800" b="1" dirty="0" smtClean="0"/>
              <a:t>Chris Macinkowicz: </a:t>
            </a:r>
            <a:r>
              <a:rPr lang="en-US" sz="2800" dirty="0" smtClean="0"/>
              <a:t>Associate Director, Training &amp; QA</a:t>
            </a:r>
          </a:p>
          <a:p>
            <a:r>
              <a:rPr lang="en-US" sz="2800" b="1" dirty="0" smtClean="0"/>
              <a:t>Dan Fletcher: </a:t>
            </a:r>
            <a:r>
              <a:rPr lang="en-US" sz="2800" dirty="0" smtClean="0"/>
              <a:t>Special Assistant, Training &amp; QA</a:t>
            </a:r>
          </a:p>
          <a:p>
            <a:r>
              <a:rPr lang="en-US" sz="2800" b="1" dirty="0" smtClean="0"/>
              <a:t>Laura Bartus: </a:t>
            </a:r>
            <a:r>
              <a:rPr lang="en-US" sz="2800" dirty="0" smtClean="0"/>
              <a:t>Learning Systems Lead, Humana</a:t>
            </a:r>
          </a:p>
          <a:p>
            <a:endParaRPr lang="en-US" dirty="0"/>
          </a:p>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8</a:t>
            </a:fld>
            <a:endParaRPr lang="en-US"/>
          </a:p>
        </p:txBody>
      </p:sp>
      <p:sp>
        <p:nvSpPr>
          <p:cNvPr id="5" name="Title 4"/>
          <p:cNvSpPr>
            <a:spLocks noGrp="1"/>
          </p:cNvSpPr>
          <p:nvPr>
            <p:ph type="title"/>
          </p:nvPr>
        </p:nvSpPr>
        <p:spPr/>
        <p:txBody>
          <a:bodyPr/>
          <a:lstStyle/>
          <a:p>
            <a:r>
              <a:rPr lang="en-US" dirty="0" smtClean="0"/>
              <a:t>vPTC: Key Staff</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10468081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641268" y="2363190"/>
            <a:ext cx="10996550" cy="3777216"/>
          </a:xfrm>
        </p:spPr>
        <p:txBody>
          <a:bodyPr/>
          <a:lstStyle/>
          <a:p>
            <a:pPr marL="0" indent="0">
              <a:buNone/>
            </a:pPr>
            <a:r>
              <a:rPr lang="en-US" dirty="0" smtClean="0"/>
              <a:t>At the beginning of each class, there will be a “Functions Check” to help you ensure that your equipment is working and to show you how to engage with the class</a:t>
            </a:r>
            <a:endParaRPr lang="en-US" sz="2800" dirty="0" smtClean="0"/>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9</a:t>
            </a:fld>
            <a:endParaRPr lang="en-US" dirty="0"/>
          </a:p>
        </p:txBody>
      </p:sp>
      <p:sp>
        <p:nvSpPr>
          <p:cNvPr id="5" name="Title 4"/>
          <p:cNvSpPr>
            <a:spLocks noGrp="1"/>
          </p:cNvSpPr>
          <p:nvPr>
            <p:ph type="title"/>
          </p:nvPr>
        </p:nvSpPr>
        <p:spPr/>
        <p:txBody>
          <a:bodyPr/>
          <a:lstStyle/>
          <a:p>
            <a:r>
              <a:rPr lang="en-US" dirty="0" smtClean="0"/>
              <a:t>vPTC: How will the classes work?</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0957" y="277403"/>
            <a:ext cx="1387011" cy="780194"/>
          </a:xfrm>
          <a:prstGeom prst="rect">
            <a:avLst/>
          </a:prstGeom>
        </p:spPr>
      </p:pic>
    </p:spTree>
    <p:extLst>
      <p:ext uri="{BB962C8B-B14F-4D97-AF65-F5344CB8AC3E}">
        <p14:creationId xmlns:p14="http://schemas.microsoft.com/office/powerpoint/2010/main" val="586692600"/>
      </p:ext>
    </p:extLst>
  </p:cSld>
  <p:clrMapOvr>
    <a:masterClrMapping/>
  </p:clrMapOvr>
  <p:timing>
    <p:tnLst>
      <p:par>
        <p:cTn id="1" dur="indefinite" restart="never" nodeType="tmRoot"/>
      </p:par>
    </p:tnLst>
  </p:timing>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4039</TotalTime>
  <Words>1674</Words>
  <Application>Microsoft Office PowerPoint</Application>
  <PresentationFormat>Widescreen</PresentationFormat>
  <Paragraphs>208</Paragraphs>
  <Slides>26</Slides>
  <Notes>5</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26</vt:i4>
      </vt:variant>
    </vt:vector>
  </HeadingPairs>
  <TitlesOfParts>
    <vt:vector size="34" baseType="lpstr">
      <vt:lpstr>Arial</vt:lpstr>
      <vt:lpstr>Calibri</vt:lpstr>
      <vt:lpstr>Calibri Light</vt:lpstr>
      <vt:lpstr>Times New Roman</vt:lpstr>
      <vt:lpstr>Wingdings</vt:lpstr>
      <vt:lpstr>NEW LOGO</vt:lpstr>
      <vt:lpstr>Custom Design</vt:lpstr>
      <vt:lpstr>1_Custom Design</vt:lpstr>
      <vt:lpstr>PowerPoint Presentation</vt:lpstr>
      <vt:lpstr>Introduction to vPTC     &amp;  Current Events at the VA</vt:lpstr>
      <vt:lpstr>Why a Virtual Proficiency Training Conference?</vt:lpstr>
      <vt:lpstr>How will vPTC work?</vt:lpstr>
      <vt:lpstr>How will vPTC work?</vt:lpstr>
      <vt:lpstr>vPTC: Will there be a test?</vt:lpstr>
      <vt:lpstr>vPTC: What about staff members  that weren’t invited?</vt:lpstr>
      <vt:lpstr>vPTC: Key Staff</vt:lpstr>
      <vt:lpstr>vPTC: How will the classes work?</vt:lpstr>
      <vt:lpstr>PowerPoint Presentation</vt:lpstr>
      <vt:lpstr>PowerPoint Presentation</vt:lpstr>
      <vt:lpstr>PowerPoint Presentation</vt:lpstr>
      <vt:lpstr>PowerPoint Presentation</vt:lpstr>
      <vt:lpstr>What has NVS done during COVID-19?</vt:lpstr>
      <vt:lpstr>What has NVS done during COVID-19?</vt:lpstr>
      <vt:lpstr>Current Events at VA</vt:lpstr>
      <vt:lpstr>Current Events at VA</vt:lpstr>
      <vt:lpstr>Current Events at VA</vt:lpstr>
      <vt:lpstr>Current Events at VA</vt:lpstr>
      <vt:lpstr>Current Events at VA</vt:lpstr>
      <vt:lpstr>Board of Veterans Appeals Update</vt:lpstr>
      <vt:lpstr>Safe Return to the Office</vt:lpstr>
      <vt:lpstr>Safe Return to the Office</vt:lpstr>
      <vt:lpstr>Safe Return to the Office</vt:lpstr>
      <vt:lpstr>VFW Business</vt:lpstr>
      <vt:lpstr>Discussion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Macinkowicz</dc:creator>
  <cp:lastModifiedBy>Christopher Macinkowicz</cp:lastModifiedBy>
  <cp:revision>88</cp:revision>
  <cp:lastPrinted>2020-01-07T17:17:22Z</cp:lastPrinted>
  <dcterms:created xsi:type="dcterms:W3CDTF">2017-11-29T21:07:40Z</dcterms:created>
  <dcterms:modified xsi:type="dcterms:W3CDTF">2020-06-08T16:01:44Z</dcterms:modified>
</cp:coreProperties>
</file>