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5" r:id="rId3"/>
  </p:sldMasterIdLst>
  <p:notesMasterIdLst>
    <p:notesMasterId r:id="rId41"/>
  </p:notesMasterIdLst>
  <p:sldIdLst>
    <p:sldId id="311" r:id="rId4"/>
    <p:sldId id="256" r:id="rId5"/>
    <p:sldId id="278" r:id="rId6"/>
    <p:sldId id="271" r:id="rId7"/>
    <p:sldId id="274" r:id="rId8"/>
    <p:sldId id="273" r:id="rId9"/>
    <p:sldId id="277" r:id="rId10"/>
    <p:sldId id="310" r:id="rId11"/>
    <p:sldId id="279" r:id="rId12"/>
    <p:sldId id="285" r:id="rId13"/>
    <p:sldId id="282" r:id="rId14"/>
    <p:sldId id="276" r:id="rId15"/>
    <p:sldId id="281" r:id="rId16"/>
    <p:sldId id="275" r:id="rId17"/>
    <p:sldId id="287" r:id="rId18"/>
    <p:sldId id="283" r:id="rId19"/>
    <p:sldId id="284" r:id="rId20"/>
    <p:sldId id="286" r:id="rId21"/>
    <p:sldId id="288" r:id="rId22"/>
    <p:sldId id="289" r:id="rId23"/>
    <p:sldId id="290" r:id="rId24"/>
    <p:sldId id="291" r:id="rId25"/>
    <p:sldId id="292" r:id="rId26"/>
    <p:sldId id="293" r:id="rId27"/>
    <p:sldId id="294" r:id="rId28"/>
    <p:sldId id="295" r:id="rId29"/>
    <p:sldId id="296" r:id="rId30"/>
    <p:sldId id="304" r:id="rId31"/>
    <p:sldId id="298" r:id="rId32"/>
    <p:sldId id="299" r:id="rId33"/>
    <p:sldId id="309" r:id="rId34"/>
    <p:sldId id="305" r:id="rId35"/>
    <p:sldId id="306" r:id="rId36"/>
    <p:sldId id="307" r:id="rId37"/>
    <p:sldId id="308" r:id="rId38"/>
    <p:sldId id="303" r:id="rId39"/>
    <p:sldId id="263"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2" d="100"/>
          <a:sy n="102" d="100"/>
        </p:scale>
        <p:origin x="138" y="288"/>
      </p:cViewPr>
      <p:guideLst/>
    </p:cSldViewPr>
  </p:slideViewPr>
  <p:notesTextViewPr>
    <p:cViewPr>
      <p:scale>
        <a:sx n="1" d="1"/>
        <a:sy n="1" d="1"/>
      </p:scale>
      <p:origin x="0" y="0"/>
    </p:cViewPr>
  </p:notesTextViewPr>
  <p:sorterViewPr>
    <p:cViewPr varScale="1">
      <p:scale>
        <a:sx n="100" d="100"/>
        <a:sy n="100" d="100"/>
      </p:scale>
      <p:origin x="0" y="-10171"/>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0" Type="http://schemas.openxmlformats.org/officeDocument/2006/relationships/slide" Target="slides/slide17.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CB3563-B21F-4472-A953-CA98BFE318F2}" type="datetimeFigureOut">
              <a:rPr lang="en-US" smtClean="0"/>
              <a:t>5/11/2021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5/11/2021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7822010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5/11/2021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9667520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7732367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1166099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8364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5133249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68179564"/>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0905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3508598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360000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63717192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40700835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5/11/2021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16975774"/>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5/11/2021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7234536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13509915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13566235"/>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930033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32765403"/>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72875730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2971823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6976353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4936158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26897979"/>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5/11/2021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87739E06-FEC5-4B73-843E-761C636C002F}"/>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1AD877C8-8BD6-4FFA-B010-3977FC15D992}"/>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FADE8BE6-6C80-4448-B59A-247FC9BF2C12}"/>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6154343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5/11/2021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41612628-F3C9-480F-B236-0AB92D70B536}"/>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1362B747-DA36-4F1E-8346-B14B92D1DE3F}"/>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15FC9C0-34CE-4B79-A431-926F49CCEA18}"/>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07451934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3" Type="http://schemas.openxmlformats.org/officeDocument/2006/relationships/hyperlink" Target="https://www.helpguide.org/" TargetMode="External"/><Relationship Id="rId2" Type="http://schemas.openxmlformats.org/officeDocument/2006/relationships/hyperlink" Target="https://www.cdc.gov/niosh/docs/99-101/" TargetMode="External"/><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hyperlink" Target="https://owl.excelsior.edu/research/evaluating-sources/evaluating-sources-authorship-and-authority/" TargetMode="External"/><Relationship Id="rId2" Type="http://schemas.openxmlformats.org/officeDocument/2006/relationships/image" Target="../media/image5.jpe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hyperlink" Target="https://www.hrbartender.com/2020/employee-engagement/remote-work-strategies-support/" TargetMode="External"/><Relationship Id="rId2" Type="http://schemas.openxmlformats.org/officeDocument/2006/relationships/image" Target="../media/image6.jpg"/><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10;&#10;Description automatically generated">
            <a:extLst>
              <a:ext uri="{FF2B5EF4-FFF2-40B4-BE49-F238E27FC236}">
                <a16:creationId xmlns:a16="http://schemas.microsoft.com/office/drawing/2014/main" id="{57876055-9F68-40E0-85C7-C5DF81ADDC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696178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B1400D-6C05-44B8-8149-2BD00BF67F95}"/>
              </a:ext>
            </a:extLst>
          </p:cNvPr>
          <p:cNvSpPr>
            <a:spLocks noGrp="1"/>
          </p:cNvSpPr>
          <p:nvPr>
            <p:ph idx="1"/>
          </p:nvPr>
        </p:nvSpPr>
        <p:spPr>
          <a:xfrm>
            <a:off x="2112885" y="2187574"/>
            <a:ext cx="8140824" cy="3112395"/>
          </a:xfrm>
        </p:spPr>
        <p:txBody>
          <a:bodyPr/>
          <a:lstStyle/>
          <a:p>
            <a:pPr marL="0" indent="0">
              <a:buClr>
                <a:schemeClr val="accent6">
                  <a:lumMod val="75000"/>
                </a:schemeClr>
              </a:buClr>
              <a:buSzPct val="90000"/>
              <a:buNone/>
            </a:pPr>
            <a:r>
              <a:rPr lang="en-US" sz="3600" i="1" dirty="0"/>
              <a:t>"You will never find time for anything. </a:t>
            </a:r>
          </a:p>
          <a:p>
            <a:pPr marL="0" indent="0">
              <a:buClr>
                <a:schemeClr val="accent6">
                  <a:lumMod val="75000"/>
                </a:schemeClr>
              </a:buClr>
              <a:buSzPct val="90000"/>
              <a:buNone/>
            </a:pPr>
            <a:r>
              <a:rPr lang="en-US" sz="3600" i="1" dirty="0"/>
              <a:t>If you want time, </a:t>
            </a:r>
            <a:r>
              <a:rPr lang="en-US" sz="3600" b="1" i="1" dirty="0"/>
              <a:t>you must make it.”</a:t>
            </a:r>
          </a:p>
          <a:p>
            <a:pPr marL="0" indent="0">
              <a:buClr>
                <a:schemeClr val="accent6">
                  <a:lumMod val="75000"/>
                </a:schemeClr>
              </a:buClr>
              <a:buSzPct val="90000"/>
              <a:buNone/>
            </a:pPr>
            <a:endParaRPr lang="en-US" sz="1600" b="1" dirty="0">
              <a:solidFill>
                <a:schemeClr val="accent6">
                  <a:lumMod val="75000"/>
                </a:schemeClr>
              </a:solidFill>
            </a:endParaRPr>
          </a:p>
          <a:p>
            <a:pPr marL="0" indent="0">
              <a:buClr>
                <a:schemeClr val="accent6">
                  <a:lumMod val="75000"/>
                </a:schemeClr>
              </a:buClr>
              <a:buSzPct val="90000"/>
              <a:buNone/>
            </a:pPr>
            <a:r>
              <a:rPr lang="en-US" sz="3200" b="1" dirty="0">
                <a:solidFill>
                  <a:schemeClr val="accent6">
                    <a:lumMod val="75000"/>
                  </a:schemeClr>
                </a:solidFill>
              </a:rPr>
              <a:t>					</a:t>
            </a:r>
            <a:r>
              <a:rPr lang="en-US" sz="3200" b="1" dirty="0"/>
              <a:t>- Charles Buxton</a:t>
            </a:r>
            <a:endParaRPr lang="en-US" dirty="0"/>
          </a:p>
        </p:txBody>
      </p:sp>
      <p:sp>
        <p:nvSpPr>
          <p:cNvPr id="4" name="Slide Number Placeholder 3">
            <a:extLst>
              <a:ext uri="{FF2B5EF4-FFF2-40B4-BE49-F238E27FC236}">
                <a16:creationId xmlns:a16="http://schemas.microsoft.com/office/drawing/2014/main" id="{96B32CB1-C27A-4D2B-B19E-17A05539C125}"/>
              </a:ext>
            </a:extLst>
          </p:cNvPr>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2431293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Managing Time - Tips for Employees</a:t>
            </a:r>
          </a:p>
        </p:txBody>
      </p:sp>
      <p:sp>
        <p:nvSpPr>
          <p:cNvPr id="2" name="Content Placeholder 1"/>
          <p:cNvSpPr>
            <a:spLocks noGrp="1"/>
          </p:cNvSpPr>
          <p:nvPr>
            <p:ph idx="1"/>
          </p:nvPr>
        </p:nvSpPr>
        <p:spPr>
          <a:xfrm>
            <a:off x="838200" y="1484915"/>
            <a:ext cx="10515600" cy="5377016"/>
          </a:xfrm>
        </p:spPr>
        <p:txBody>
          <a:bodyPr>
            <a:normAutofit lnSpcReduction="10000"/>
          </a:bodyPr>
          <a:lstStyle/>
          <a:p>
            <a:r>
              <a:rPr lang="en-US" dirty="0"/>
              <a:t>Helping remote employees get organized will help them get it right the first time.  Here are some tips you can offer them:</a:t>
            </a:r>
          </a:p>
          <a:p>
            <a:pPr lvl="1"/>
            <a:endParaRPr lang="en-US" dirty="0"/>
          </a:p>
          <a:p>
            <a:pPr lvl="1"/>
            <a:r>
              <a:rPr lang="en-US" dirty="0"/>
              <a:t>Write everything down in one place, such as a notebook</a:t>
            </a:r>
          </a:p>
          <a:p>
            <a:pPr lvl="1"/>
            <a:r>
              <a:rPr lang="en-US" b="0" i="0" dirty="0">
                <a:effectLst/>
              </a:rPr>
              <a:t>Arrange a specific place for files, letters, templates, tools, for easy access. </a:t>
            </a:r>
            <a:br>
              <a:rPr lang="en-US" sz="2400" dirty="0"/>
            </a:br>
            <a:r>
              <a:rPr lang="en-US" sz="2400" b="0" i="0" dirty="0">
                <a:effectLst/>
              </a:rPr>
              <a:t>Clutter makes it more difficult to find what you really need.</a:t>
            </a:r>
            <a:endParaRPr lang="en-US" b="0" i="0" dirty="0">
              <a:effectLst/>
            </a:endParaRPr>
          </a:p>
          <a:p>
            <a:pPr lvl="1"/>
            <a:r>
              <a:rPr lang="en-US" dirty="0"/>
              <a:t>P</a:t>
            </a:r>
            <a:r>
              <a:rPr lang="en-US" sz="2400" b="0" i="0" dirty="0">
                <a:effectLst/>
              </a:rPr>
              <a:t>rioritize your </a:t>
            </a:r>
            <a:r>
              <a:rPr lang="en-US" dirty="0"/>
              <a:t>to-do </a:t>
            </a:r>
            <a:r>
              <a:rPr lang="en-US" sz="2400" b="0" i="0" dirty="0">
                <a:effectLst/>
              </a:rPr>
              <a:t>list according to importance, not how easily a task can be completed</a:t>
            </a:r>
            <a:r>
              <a:rPr lang="en-US" b="0" i="0" dirty="0">
                <a:effectLst/>
              </a:rPr>
              <a:t> (</a:t>
            </a:r>
            <a:r>
              <a:rPr lang="en-US" dirty="0"/>
              <a:t>urgent/now, later, and latest)</a:t>
            </a:r>
          </a:p>
          <a:p>
            <a:pPr lvl="1"/>
            <a:r>
              <a:rPr lang="en-US" b="0" i="0" dirty="0">
                <a:effectLst/>
              </a:rPr>
              <a:t>Pro</a:t>
            </a:r>
            <a:r>
              <a:rPr lang="en-US" dirty="0"/>
              <a:t>vide exact timeframes for task completion</a:t>
            </a:r>
          </a:p>
          <a:p>
            <a:pPr lvl="1"/>
            <a:r>
              <a:rPr lang="en-US" dirty="0"/>
              <a:t>Break things down into manageable parts </a:t>
            </a:r>
          </a:p>
          <a:p>
            <a:pPr lvl="1"/>
            <a:r>
              <a:rPr lang="en-US" b="0" i="0" dirty="0">
                <a:effectLst/>
              </a:rPr>
              <a:t>Take </a:t>
            </a:r>
            <a:r>
              <a:rPr lang="en-US" dirty="0"/>
              <a:t>a next step/action when you are overwhelmed</a:t>
            </a:r>
          </a:p>
          <a:p>
            <a:pPr lvl="1"/>
            <a:r>
              <a:rPr lang="en-US" sz="2400" dirty="0">
                <a:cs typeface="Times New Roman" pitchFamily="18" charset="0"/>
              </a:rPr>
              <a:t>Explain which messages that need to be answered right away, and which ones can wait. </a:t>
            </a:r>
            <a:endParaRPr lang="en-US" dirty="0"/>
          </a:p>
          <a:p>
            <a:pPr lvl="1"/>
            <a:r>
              <a:rPr lang="en-US" b="0" i="0" dirty="0">
                <a:effectLst/>
              </a:rPr>
              <a:t>Ask for help if you have questions</a:t>
            </a:r>
          </a:p>
          <a:p>
            <a:pPr algn="l">
              <a:buFont typeface="Arial" panose="020B0604020202020204" pitchFamily="34" charset="0"/>
              <a:buChar char="•"/>
            </a:pPr>
            <a:endParaRPr lang="en-US" dirty="0"/>
          </a:p>
          <a:p>
            <a:pPr marL="0" indent="0" algn="l">
              <a:buNone/>
            </a:pPr>
            <a:endParaRPr lang="en-US" dirty="0"/>
          </a:p>
          <a:p>
            <a:pPr algn="l">
              <a:buFont typeface="Arial" panose="020B0604020202020204" pitchFamily="34" charset="0"/>
              <a:buChar char="•"/>
            </a:pPr>
            <a:endParaRPr lang="en-US" sz="2800" dirty="0"/>
          </a:p>
          <a:p>
            <a:pPr algn="l">
              <a:buFont typeface="Arial" panose="020B0604020202020204" pitchFamily="34" charset="0"/>
              <a:buChar char="•"/>
            </a:pPr>
            <a:endParaRPr lang="en-US" b="0" i="0" dirty="0">
              <a:effectLst/>
            </a:endParaRPr>
          </a:p>
          <a:p>
            <a:pPr marL="0" indent="0" algn="l">
              <a:buNone/>
            </a:pPr>
            <a:endParaRPr lang="en-US" b="0" i="0" dirty="0">
              <a:effectLst/>
            </a:endParaRP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634120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Managing Time – More General Tips</a:t>
            </a:r>
          </a:p>
        </p:txBody>
      </p:sp>
      <p:sp>
        <p:nvSpPr>
          <p:cNvPr id="2" name="Content Placeholder 1"/>
          <p:cNvSpPr>
            <a:spLocks noGrp="1"/>
          </p:cNvSpPr>
          <p:nvPr>
            <p:ph idx="1"/>
          </p:nvPr>
        </p:nvSpPr>
        <p:spPr>
          <a:xfrm>
            <a:off x="838200" y="1690688"/>
            <a:ext cx="10515600" cy="4065678"/>
          </a:xfrm>
        </p:spPr>
        <p:txBody>
          <a:bodyPr>
            <a:normAutofit/>
          </a:bodyPr>
          <a:lstStyle/>
          <a:p>
            <a:r>
              <a:rPr lang="en-US" dirty="0"/>
              <a:t>Create a schedule every day. Use the 1-3-5 rule.  Work in time blocks. </a:t>
            </a:r>
          </a:p>
          <a:p>
            <a:endParaRPr lang="en-US" b="0" i="0" dirty="0">
              <a:effectLst/>
            </a:endParaRPr>
          </a:p>
          <a:p>
            <a:r>
              <a:rPr lang="en-US" dirty="0"/>
              <a:t>T</a:t>
            </a:r>
            <a:r>
              <a:rPr lang="en-US" b="0" i="0" dirty="0">
                <a:effectLst/>
              </a:rPr>
              <a:t>ackle tasks according to how much energy you have, and how much you'll be able to focus on at different times during the day.</a:t>
            </a:r>
          </a:p>
          <a:p>
            <a:pPr marL="0" indent="0">
              <a:buNone/>
            </a:pPr>
            <a:endParaRPr lang="en-US" b="0" i="0" dirty="0">
              <a:effectLst/>
            </a:endParaRPr>
          </a:p>
          <a:p>
            <a:pPr algn="l">
              <a:buFont typeface="Arial" panose="020B0604020202020204" pitchFamily="34" charset="0"/>
              <a:buChar char="•"/>
            </a:pPr>
            <a:r>
              <a:rPr lang="en-US" i="0" dirty="0">
                <a:effectLst/>
              </a:rPr>
              <a:t>Reduce distractions and interruptions.  E.g.: </a:t>
            </a:r>
            <a:r>
              <a:rPr lang="en-US" sz="2800" i="1" dirty="0"/>
              <a:t>“do not disturb” </a:t>
            </a:r>
            <a:r>
              <a:rPr lang="en-US" sz="2800" dirty="0"/>
              <a:t>sign on the door.</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446158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B1400D-6C05-44B8-8149-2BD00BF67F95}"/>
              </a:ext>
            </a:extLst>
          </p:cNvPr>
          <p:cNvSpPr>
            <a:spLocks noGrp="1"/>
          </p:cNvSpPr>
          <p:nvPr>
            <p:ph idx="1"/>
          </p:nvPr>
        </p:nvSpPr>
        <p:spPr>
          <a:xfrm>
            <a:off x="2112885" y="2187574"/>
            <a:ext cx="8140824" cy="3112395"/>
          </a:xfrm>
        </p:spPr>
        <p:txBody>
          <a:bodyPr/>
          <a:lstStyle/>
          <a:p>
            <a:pPr marL="0" indent="0">
              <a:buNone/>
            </a:pPr>
            <a:r>
              <a:rPr lang="en-US" sz="3600" b="1" i="1" dirty="0">
                <a:solidFill>
                  <a:srgbClr val="000000"/>
                </a:solidFill>
                <a:effectLst/>
              </a:rPr>
              <a:t>Employees look to their supervisors to be calm and deliberate in their decisions and actions. Even when facing the demands of a very challenging time, supervisors who regularly take breaks to reset and refocus-- are much better leaders.</a:t>
            </a:r>
            <a:endParaRPr lang="en-US" sz="3600" b="1" i="1" dirty="0"/>
          </a:p>
          <a:p>
            <a:endParaRPr lang="en-US" dirty="0"/>
          </a:p>
        </p:txBody>
      </p:sp>
      <p:sp>
        <p:nvSpPr>
          <p:cNvPr id="4" name="Slide Number Placeholder 3">
            <a:extLst>
              <a:ext uri="{FF2B5EF4-FFF2-40B4-BE49-F238E27FC236}">
                <a16:creationId xmlns:a16="http://schemas.microsoft.com/office/drawing/2014/main" id="{96B32CB1-C27A-4D2B-B19E-17A05539C125}"/>
              </a:ext>
            </a:extLst>
          </p:cNvPr>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2801194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Taking Breaks</a:t>
            </a:r>
          </a:p>
        </p:txBody>
      </p:sp>
      <p:sp>
        <p:nvSpPr>
          <p:cNvPr id="2" name="Content Placeholder 1"/>
          <p:cNvSpPr>
            <a:spLocks noGrp="1"/>
          </p:cNvSpPr>
          <p:nvPr>
            <p:ph idx="1"/>
          </p:nvPr>
        </p:nvSpPr>
        <p:spPr>
          <a:xfrm>
            <a:off x="838200" y="1027906"/>
            <a:ext cx="10515600" cy="5830094"/>
          </a:xfrm>
        </p:spPr>
        <p:txBody>
          <a:bodyPr>
            <a:normAutofit fontScale="92500" lnSpcReduction="20000"/>
          </a:bodyPr>
          <a:lstStyle/>
          <a:p>
            <a:pPr marL="0" indent="0" algn="l">
              <a:buNone/>
            </a:pPr>
            <a:endParaRPr lang="en-US" b="0" i="0" dirty="0">
              <a:effectLst/>
            </a:endParaRPr>
          </a:p>
          <a:p>
            <a:pPr algn="l">
              <a:buFont typeface="Arial" panose="020B0604020202020204" pitchFamily="34" charset="0"/>
              <a:buChar char="•"/>
            </a:pPr>
            <a:r>
              <a:rPr lang="en-US" sz="2800" dirty="0"/>
              <a:t>Take regular breaks throughout the day to reduce </a:t>
            </a:r>
            <a:r>
              <a:rPr lang="en-US" sz="2800" b="1" i="1" dirty="0"/>
              <a:t>decision fatigue</a:t>
            </a:r>
            <a:r>
              <a:rPr lang="en-US" sz="2800" dirty="0"/>
              <a:t>.  Include movement if you can. </a:t>
            </a:r>
          </a:p>
          <a:p>
            <a:pPr algn="l">
              <a:buFont typeface="Arial" panose="020B0604020202020204" pitchFamily="34" charset="0"/>
              <a:buChar char="•"/>
            </a:pPr>
            <a:endParaRPr lang="en-US" dirty="0"/>
          </a:p>
          <a:p>
            <a:pPr lvl="1"/>
            <a:r>
              <a:rPr lang="en-US" b="0" i="1" dirty="0">
                <a:solidFill>
                  <a:srgbClr val="000000"/>
                </a:solidFill>
                <a:effectLst/>
              </a:rPr>
              <a:t>According </a:t>
            </a:r>
            <a:r>
              <a:rPr lang="en-US" i="1" dirty="0">
                <a:solidFill>
                  <a:srgbClr val="000000"/>
                </a:solidFill>
              </a:rPr>
              <a:t>to the APA - </a:t>
            </a:r>
            <a:r>
              <a:rPr lang="en-US" b="0" i="1" dirty="0">
                <a:solidFill>
                  <a:srgbClr val="000000"/>
                </a:solidFill>
                <a:effectLst/>
              </a:rPr>
              <a:t>regularly detaching from tasks</a:t>
            </a:r>
            <a:r>
              <a:rPr lang="en-US" i="1" dirty="0">
                <a:solidFill>
                  <a:srgbClr val="000000"/>
                </a:solidFill>
              </a:rPr>
              <a:t> </a:t>
            </a:r>
            <a:r>
              <a:rPr lang="en-US" b="0" i="1" dirty="0">
                <a:solidFill>
                  <a:srgbClr val="000000"/>
                </a:solidFill>
                <a:effectLst/>
              </a:rPr>
              <a:t>can help </a:t>
            </a:r>
            <a:r>
              <a:rPr lang="en-US" b="1" i="1" dirty="0">
                <a:solidFill>
                  <a:srgbClr val="000000"/>
                </a:solidFill>
                <a:effectLst/>
              </a:rPr>
              <a:t>restore energy </a:t>
            </a:r>
            <a:r>
              <a:rPr lang="en-US" b="0" i="1" dirty="0">
                <a:solidFill>
                  <a:srgbClr val="000000"/>
                </a:solidFill>
                <a:effectLst/>
              </a:rPr>
              <a:t>in the short term and </a:t>
            </a:r>
            <a:r>
              <a:rPr lang="en-US" b="1" i="1" dirty="0">
                <a:solidFill>
                  <a:srgbClr val="000000"/>
                </a:solidFill>
                <a:effectLst/>
              </a:rPr>
              <a:t>prevent burnout </a:t>
            </a:r>
            <a:r>
              <a:rPr lang="en-US" b="0" i="1" dirty="0">
                <a:solidFill>
                  <a:srgbClr val="000000"/>
                </a:solidFill>
                <a:effectLst/>
              </a:rPr>
              <a:t>in the long term.</a:t>
            </a:r>
          </a:p>
          <a:p>
            <a:pPr lvl="1"/>
            <a:endParaRPr lang="en-US" i="1" dirty="0">
              <a:solidFill>
                <a:srgbClr val="000000"/>
              </a:solidFill>
            </a:endParaRPr>
          </a:p>
          <a:p>
            <a:pPr lvl="1"/>
            <a:r>
              <a:rPr lang="en-US" b="0" i="1" dirty="0">
                <a:solidFill>
                  <a:srgbClr val="000000"/>
                </a:solidFill>
                <a:effectLst/>
              </a:rPr>
              <a:t>Focusing our attention for too long can wear us out. You start to fade out and there’s a decline in performance</a:t>
            </a:r>
            <a:r>
              <a:rPr lang="en-US" i="1" dirty="0"/>
              <a:t> </a:t>
            </a:r>
          </a:p>
          <a:p>
            <a:pPr marL="0" indent="0" algn="l">
              <a:buNone/>
            </a:pPr>
            <a:endParaRPr lang="en-US" b="0" i="0" dirty="0">
              <a:effectLst/>
            </a:endParaRPr>
          </a:p>
          <a:p>
            <a:pPr algn="l">
              <a:buFont typeface="Arial" panose="020B0604020202020204" pitchFamily="34" charset="0"/>
              <a:buChar char="•"/>
            </a:pPr>
            <a:r>
              <a:rPr lang="en-US" b="0" i="0" dirty="0">
                <a:solidFill>
                  <a:srgbClr val="000000"/>
                </a:solidFill>
                <a:effectLst/>
              </a:rPr>
              <a:t>Consider mini-breaks that you </a:t>
            </a:r>
            <a:r>
              <a:rPr lang="en-US" b="1" i="1" dirty="0">
                <a:solidFill>
                  <a:srgbClr val="000000"/>
                </a:solidFill>
                <a:effectLst/>
              </a:rPr>
              <a:t>enjoy </a:t>
            </a:r>
            <a:r>
              <a:rPr lang="en-US" b="0" i="0" dirty="0">
                <a:solidFill>
                  <a:srgbClr val="000000"/>
                </a:solidFill>
                <a:effectLst/>
              </a:rPr>
              <a:t>such as: stretching, taking a walk, talking with co­workers, texting friends, reading</a:t>
            </a:r>
            <a:r>
              <a:rPr lang="en-US" dirty="0">
                <a:solidFill>
                  <a:srgbClr val="000000"/>
                </a:solidFill>
              </a:rPr>
              <a:t>, </a:t>
            </a:r>
            <a:r>
              <a:rPr lang="en-US" b="0" i="0" dirty="0">
                <a:solidFill>
                  <a:srgbClr val="000000"/>
                </a:solidFill>
                <a:effectLst/>
              </a:rPr>
              <a:t>watching a video clip, having a snack or drink. </a:t>
            </a:r>
          </a:p>
          <a:p>
            <a:pPr algn="l">
              <a:buFont typeface="Arial" panose="020B0604020202020204" pitchFamily="34" charset="0"/>
              <a:buChar char="•"/>
            </a:pPr>
            <a:endParaRPr lang="en-US" dirty="0">
              <a:solidFill>
                <a:srgbClr val="000000"/>
              </a:solidFill>
            </a:endParaRPr>
          </a:p>
          <a:p>
            <a:r>
              <a:rPr lang="en-US" dirty="0">
                <a:solidFill>
                  <a:srgbClr val="000000"/>
                </a:solidFill>
                <a:latin typeface="ProximaNova"/>
              </a:rPr>
              <a:t>I</a:t>
            </a:r>
            <a:r>
              <a:rPr lang="en-US" b="0" i="0" dirty="0">
                <a:solidFill>
                  <a:srgbClr val="000000"/>
                </a:solidFill>
                <a:effectLst/>
                <a:latin typeface="ProximaNova"/>
              </a:rPr>
              <a:t>t’s also important to take nights, weekends and vacations to disconnect from the demands of the job, to relieve stress and increase well-being.</a:t>
            </a:r>
          </a:p>
          <a:p>
            <a:pPr algn="l">
              <a:buFont typeface="Arial" panose="020B0604020202020204" pitchFamily="34" charset="0"/>
              <a:buChar char="•"/>
            </a:pPr>
            <a:endParaRPr lang="en-US" b="0" i="0" dirty="0">
              <a:effectLst/>
            </a:endParaRP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3877588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335011"/>
            <a:ext cx="10515600" cy="5377016"/>
          </a:xfrm>
        </p:spPr>
        <p:txBody>
          <a:bodyPr>
            <a:normAutofit/>
          </a:bodyPr>
          <a:lstStyle/>
          <a:p>
            <a:endParaRPr lang="en-US" b="0" i="0" dirty="0">
              <a:effectLst/>
            </a:endParaRPr>
          </a:p>
          <a:p>
            <a:pPr marL="0" indent="0">
              <a:buNone/>
            </a:pPr>
            <a:endParaRPr lang="en-US" dirty="0"/>
          </a:p>
          <a:p>
            <a:endParaRPr lang="en-US" sz="2800" dirty="0"/>
          </a:p>
          <a:p>
            <a:pPr marL="0" indent="0">
              <a:buNone/>
            </a:pPr>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
        <p:nvSpPr>
          <p:cNvPr id="5" name="Content Placeholder 2">
            <a:extLst>
              <a:ext uri="{FF2B5EF4-FFF2-40B4-BE49-F238E27FC236}">
                <a16:creationId xmlns:a16="http://schemas.microsoft.com/office/drawing/2014/main" id="{D808DA68-54F7-436E-97E6-7D2492377513}"/>
              </a:ext>
            </a:extLst>
          </p:cNvPr>
          <p:cNvSpPr txBox="1">
            <a:spLocks/>
          </p:cNvSpPr>
          <p:nvPr/>
        </p:nvSpPr>
        <p:spPr>
          <a:xfrm>
            <a:off x="2104007" y="2551559"/>
            <a:ext cx="8140824" cy="31123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i="1" dirty="0">
                <a:ea typeface="Calibri" panose="020F0502020204030204" pitchFamily="34" charset="0"/>
              </a:rPr>
              <a:t>W</a:t>
            </a:r>
            <a:r>
              <a:rPr lang="en-US" sz="3600" b="1" i="1" dirty="0">
                <a:effectLst/>
                <a:ea typeface="Calibri" panose="020F0502020204030204" pitchFamily="34" charset="0"/>
              </a:rPr>
              <a:t>hat new strategies in the virtual environment do you use that are effective for you, your team, or with an employee that you supervise?</a:t>
            </a:r>
            <a:endParaRPr lang="en-US" sz="3600" b="1" i="1" dirty="0"/>
          </a:p>
          <a:p>
            <a:endParaRPr lang="en-US" dirty="0"/>
          </a:p>
        </p:txBody>
      </p:sp>
    </p:spTree>
    <p:extLst>
      <p:ext uri="{BB962C8B-B14F-4D97-AF65-F5344CB8AC3E}">
        <p14:creationId xmlns:p14="http://schemas.microsoft.com/office/powerpoint/2010/main" val="3299023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Balancing Work/Life</a:t>
            </a:r>
          </a:p>
        </p:txBody>
      </p:sp>
      <p:sp>
        <p:nvSpPr>
          <p:cNvPr id="2" name="Content Placeholder 1"/>
          <p:cNvSpPr>
            <a:spLocks noGrp="1"/>
          </p:cNvSpPr>
          <p:nvPr>
            <p:ph idx="1"/>
          </p:nvPr>
        </p:nvSpPr>
        <p:spPr>
          <a:xfrm>
            <a:off x="838200" y="1690688"/>
            <a:ext cx="10515600" cy="4391457"/>
          </a:xfrm>
        </p:spPr>
        <p:txBody>
          <a:bodyPr>
            <a:normAutofit fontScale="77500" lnSpcReduction="20000"/>
          </a:bodyPr>
          <a:lstStyle/>
          <a:p>
            <a:r>
              <a:rPr lang="en-US" sz="2800" b="0" i="0" dirty="0">
                <a:effectLst/>
              </a:rPr>
              <a:t>If you're spending too much time working, and your personal time disappears, it's likely you'll become exhausted, stressed and irritable.</a:t>
            </a:r>
          </a:p>
          <a:p>
            <a:endParaRPr lang="en-US" dirty="0"/>
          </a:p>
          <a:p>
            <a:r>
              <a:rPr lang="en-US" sz="2800" b="0" i="0" dirty="0">
                <a:effectLst/>
              </a:rPr>
              <a:t>Studies have found that people who take time for breaks in the evenings, weekends and on vacations: </a:t>
            </a:r>
          </a:p>
          <a:p>
            <a:pPr lvl="1"/>
            <a:r>
              <a:rPr lang="en-US" sz="2200" b="0" i="0" dirty="0">
                <a:effectLst/>
              </a:rPr>
              <a:t>accomplish more </a:t>
            </a:r>
          </a:p>
          <a:p>
            <a:pPr lvl="1"/>
            <a:r>
              <a:rPr lang="en-US" sz="2200" b="0" i="0" dirty="0">
                <a:effectLst/>
              </a:rPr>
              <a:t>are happier, satisfied, and in control</a:t>
            </a:r>
          </a:p>
          <a:p>
            <a:pPr lvl="1"/>
            <a:r>
              <a:rPr lang="en-US" sz="2200" dirty="0"/>
              <a:t>h</a:t>
            </a:r>
            <a:r>
              <a:rPr lang="en-US" sz="2200" b="0" i="0" dirty="0">
                <a:effectLst/>
              </a:rPr>
              <a:t>ave more creative ideas</a:t>
            </a:r>
          </a:p>
          <a:p>
            <a:pPr lvl="1"/>
            <a:r>
              <a:rPr lang="en-US" sz="2200" b="0" i="0" dirty="0">
                <a:effectLst/>
              </a:rPr>
              <a:t>energized</a:t>
            </a:r>
            <a:endParaRPr lang="en-US" sz="2800" b="0" i="0" dirty="0">
              <a:effectLst/>
            </a:endParaRPr>
          </a:p>
          <a:p>
            <a:endParaRPr lang="en-US" sz="2800" b="0" i="0" dirty="0">
              <a:effectLst/>
            </a:endParaRPr>
          </a:p>
          <a:p>
            <a:r>
              <a:rPr lang="en-US" sz="2800" b="0" i="0" dirty="0">
                <a:effectLst/>
              </a:rPr>
              <a:t>Each of us has an average of 112 waking hours a week.</a:t>
            </a:r>
          </a:p>
          <a:p>
            <a:endParaRPr lang="en-US" dirty="0"/>
          </a:p>
          <a:p>
            <a:r>
              <a:rPr lang="en-US" sz="2800" b="0" i="0" dirty="0">
                <a:effectLst/>
              </a:rPr>
              <a:t>Set aside a half-hour or hour a day. Treat these appointments with yourself with as much respect as you would a meeting.</a:t>
            </a:r>
          </a:p>
          <a:p>
            <a:pPr marL="457200" lvl="1" indent="0">
              <a:buNone/>
            </a:pPr>
            <a:endParaRPr lang="en-US" dirty="0"/>
          </a:p>
          <a:p>
            <a:endParaRPr lang="en-US" dirty="0"/>
          </a:p>
          <a:p>
            <a:endParaRPr lang="en-US" sz="2800" b="0" i="0" dirty="0">
              <a:effectLst/>
            </a:endParaRPr>
          </a:p>
          <a:p>
            <a:pPr algn="l"/>
            <a:endParaRPr lang="en-US" dirty="0"/>
          </a:p>
          <a:p>
            <a:pPr algn="l">
              <a:buFont typeface="Arial" panose="020B0604020202020204" pitchFamily="34" charset="0"/>
              <a:buChar char="•"/>
            </a:pPr>
            <a:endParaRPr lang="en-US" sz="2800" dirty="0"/>
          </a:p>
          <a:p>
            <a:pPr algn="l">
              <a:buFont typeface="Arial" panose="020B0604020202020204" pitchFamily="34" charset="0"/>
              <a:buChar char="•"/>
            </a:pPr>
            <a:endParaRPr lang="en-US" b="0" i="0" dirty="0">
              <a:effectLst/>
            </a:endParaRPr>
          </a:p>
          <a:p>
            <a:pPr marL="0" indent="0" algn="l">
              <a:buNone/>
            </a:pPr>
            <a:endParaRPr lang="en-US" b="0" i="0" dirty="0">
              <a:effectLst/>
            </a:endParaRP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16</a:t>
            </a:fld>
            <a:endParaRPr lang="en-US" dirty="0"/>
          </a:p>
        </p:txBody>
      </p:sp>
    </p:spTree>
    <p:extLst>
      <p:ext uri="{BB962C8B-B14F-4D97-AF65-F5344CB8AC3E}">
        <p14:creationId xmlns:p14="http://schemas.microsoft.com/office/powerpoint/2010/main" val="836045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Balancing Work/Life Tips</a:t>
            </a:r>
          </a:p>
        </p:txBody>
      </p:sp>
      <p:sp>
        <p:nvSpPr>
          <p:cNvPr id="2" name="Content Placeholder 1"/>
          <p:cNvSpPr>
            <a:spLocks noGrp="1"/>
          </p:cNvSpPr>
          <p:nvPr>
            <p:ph idx="1"/>
          </p:nvPr>
        </p:nvSpPr>
        <p:spPr>
          <a:xfrm>
            <a:off x="838200" y="1335011"/>
            <a:ext cx="10515600" cy="5377016"/>
          </a:xfrm>
        </p:spPr>
        <p:txBody>
          <a:bodyPr>
            <a:normAutofit/>
          </a:bodyPr>
          <a:lstStyle/>
          <a:p>
            <a:pPr marL="0" indent="0">
              <a:buNone/>
            </a:pPr>
            <a:endParaRPr lang="en-US" dirty="0"/>
          </a:p>
          <a:p>
            <a:r>
              <a:rPr lang="en-US" altLang="en-US" sz="2800" dirty="0"/>
              <a:t>The </a:t>
            </a:r>
            <a:r>
              <a:rPr lang="en-US" altLang="en-US" sz="2800" b="1" dirty="0"/>
              <a:t>KEY</a:t>
            </a:r>
            <a:r>
              <a:rPr lang="en-US" altLang="en-US" sz="2800" dirty="0"/>
              <a:t> is to </a:t>
            </a:r>
            <a:r>
              <a:rPr lang="en-US" altLang="en-US" sz="2800" b="1" dirty="0"/>
              <a:t>develop creative solutions </a:t>
            </a:r>
            <a:r>
              <a:rPr lang="en-US" altLang="en-US" sz="2800" dirty="0"/>
              <a:t>that work for you.</a:t>
            </a:r>
          </a:p>
          <a:p>
            <a:r>
              <a:rPr lang="en-US" b="0" i="0" dirty="0">
                <a:effectLst/>
              </a:rPr>
              <a:t>Strive for a great job; perfectionism can be a barrier</a:t>
            </a:r>
          </a:p>
          <a:p>
            <a:r>
              <a:rPr lang="en-US" sz="2800" dirty="0"/>
              <a:t>Say “no” sometimes and set firm boundaries</a:t>
            </a:r>
          </a:p>
          <a:p>
            <a:r>
              <a:rPr lang="en-US" dirty="0"/>
              <a:t>Unplug</a:t>
            </a:r>
          </a:p>
          <a:p>
            <a:r>
              <a:rPr lang="en-US" sz="2800" dirty="0"/>
              <a:t>When you are working, be </a:t>
            </a:r>
            <a:r>
              <a:rPr lang="en-US" sz="2800" b="1" dirty="0"/>
              <a:t>100% </a:t>
            </a:r>
            <a:r>
              <a:rPr lang="en-US" sz="2800" dirty="0"/>
              <a:t>at work, and when you are in your “home” mode be focused completely on that</a:t>
            </a:r>
          </a:p>
          <a:p>
            <a:r>
              <a:rPr lang="en-US" dirty="0"/>
              <a:t>Seek support</a:t>
            </a:r>
          </a:p>
          <a:p>
            <a:r>
              <a:rPr lang="en-US" altLang="en-US" sz="2800" dirty="0">
                <a:ea typeface="Arial Unicode MS" pitchFamily="34" charset="-128"/>
                <a:cs typeface="Arial Unicode MS" pitchFamily="34" charset="-128"/>
              </a:rPr>
              <a:t>Set realistic small achievable goals in 2 or 3 of the categories: </a:t>
            </a:r>
            <a:r>
              <a:rPr lang="en-US" altLang="en-US" sz="2800" b="1" dirty="0">
                <a:ea typeface="Arial Unicode MS" pitchFamily="34" charset="-128"/>
                <a:cs typeface="Arial Unicode MS" pitchFamily="34" charset="-128"/>
              </a:rPr>
              <a:t>Career, Health, Finances, Family, Friends, Fun, Other</a:t>
            </a:r>
          </a:p>
          <a:p>
            <a:pPr marL="0" indent="0">
              <a:buNone/>
            </a:pP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Tree>
    <p:extLst>
      <p:ext uri="{BB962C8B-B14F-4D97-AF65-F5344CB8AC3E}">
        <p14:creationId xmlns:p14="http://schemas.microsoft.com/office/powerpoint/2010/main" val="2841932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335011"/>
            <a:ext cx="10515600" cy="5377016"/>
          </a:xfrm>
        </p:spPr>
        <p:txBody>
          <a:bodyPr>
            <a:normAutofit/>
          </a:bodyPr>
          <a:lstStyle/>
          <a:p>
            <a:endParaRPr lang="en-US" b="0" i="0" dirty="0">
              <a:effectLst/>
            </a:endParaRPr>
          </a:p>
          <a:p>
            <a:pPr marL="0" indent="0">
              <a:buNone/>
            </a:pPr>
            <a:endParaRPr lang="en-US" dirty="0"/>
          </a:p>
          <a:p>
            <a:pPr marL="0" indent="0">
              <a:buNone/>
            </a:pPr>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18</a:t>
            </a:fld>
            <a:endParaRPr lang="en-US" dirty="0"/>
          </a:p>
        </p:txBody>
      </p:sp>
      <p:sp>
        <p:nvSpPr>
          <p:cNvPr id="5" name="Content Placeholder 2">
            <a:extLst>
              <a:ext uri="{FF2B5EF4-FFF2-40B4-BE49-F238E27FC236}">
                <a16:creationId xmlns:a16="http://schemas.microsoft.com/office/drawing/2014/main" id="{D808DA68-54F7-436E-97E6-7D2492377513}"/>
              </a:ext>
            </a:extLst>
          </p:cNvPr>
          <p:cNvSpPr txBox="1">
            <a:spLocks/>
          </p:cNvSpPr>
          <p:nvPr/>
        </p:nvSpPr>
        <p:spPr>
          <a:xfrm>
            <a:off x="2450977" y="3088757"/>
            <a:ext cx="7643674" cy="31123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i="1" dirty="0">
                <a:solidFill>
                  <a:srgbClr val="000000"/>
                </a:solidFill>
              </a:rPr>
              <a:t>Why is it difficult to provide feedback to employees with performance issues? </a:t>
            </a:r>
            <a:endParaRPr lang="en-US" sz="3600" b="1" i="1" dirty="0"/>
          </a:p>
          <a:p>
            <a:endParaRPr lang="en-US" dirty="0"/>
          </a:p>
        </p:txBody>
      </p:sp>
    </p:spTree>
    <p:extLst>
      <p:ext uri="{BB962C8B-B14F-4D97-AF65-F5344CB8AC3E}">
        <p14:creationId xmlns:p14="http://schemas.microsoft.com/office/powerpoint/2010/main" val="2125882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Why Is It So Difficult?</a:t>
            </a:r>
          </a:p>
        </p:txBody>
      </p:sp>
      <p:sp>
        <p:nvSpPr>
          <p:cNvPr id="2" name="Content Placeholder 1"/>
          <p:cNvSpPr>
            <a:spLocks noGrp="1"/>
          </p:cNvSpPr>
          <p:nvPr>
            <p:ph idx="1"/>
          </p:nvPr>
        </p:nvSpPr>
        <p:spPr>
          <a:xfrm>
            <a:off x="838200" y="1335011"/>
            <a:ext cx="10515600" cy="5377016"/>
          </a:xfrm>
        </p:spPr>
        <p:txBody>
          <a:bodyPr>
            <a:normAutofit fontScale="85000" lnSpcReduction="20000"/>
          </a:bodyPr>
          <a:lstStyle/>
          <a:p>
            <a:endParaRPr lang="en-US" b="0" i="0" dirty="0">
              <a:effectLst/>
            </a:endParaRPr>
          </a:p>
          <a:p>
            <a:pPr eaLnBrk="1" hangingPunct="1">
              <a:lnSpc>
                <a:spcPct val="150000"/>
              </a:lnSpc>
            </a:pPr>
            <a:r>
              <a:rPr lang="en-US" altLang="en-US" sz="2800" dirty="0"/>
              <a:t>Avoiding the situation seems easier.  </a:t>
            </a:r>
          </a:p>
          <a:p>
            <a:pPr eaLnBrk="1" hangingPunct="1">
              <a:lnSpc>
                <a:spcPct val="150000"/>
              </a:lnSpc>
            </a:pPr>
            <a:r>
              <a:rPr lang="en-US" altLang="en-US" sz="2800" dirty="0"/>
              <a:t>Time pressures.</a:t>
            </a:r>
          </a:p>
          <a:p>
            <a:pPr eaLnBrk="1" hangingPunct="1">
              <a:lnSpc>
                <a:spcPct val="150000"/>
              </a:lnSpc>
            </a:pPr>
            <a:r>
              <a:rPr lang="en-US" altLang="en-US" sz="2800" dirty="0"/>
              <a:t>Don’t want to pry/feels too personal.</a:t>
            </a:r>
          </a:p>
          <a:p>
            <a:pPr eaLnBrk="1" hangingPunct="1">
              <a:lnSpc>
                <a:spcPct val="150000"/>
              </a:lnSpc>
            </a:pPr>
            <a:r>
              <a:rPr lang="en-US" altLang="en-US" sz="2800" dirty="0"/>
              <a:t>Difficulty recognizing the warning signs.</a:t>
            </a:r>
          </a:p>
          <a:p>
            <a:pPr eaLnBrk="1" hangingPunct="1">
              <a:lnSpc>
                <a:spcPct val="150000"/>
              </a:lnSpc>
            </a:pPr>
            <a:r>
              <a:rPr lang="en-US" altLang="en-US" sz="2800" dirty="0"/>
              <a:t>Concern about negative reactions.</a:t>
            </a:r>
          </a:p>
          <a:p>
            <a:pPr eaLnBrk="1" hangingPunct="1">
              <a:lnSpc>
                <a:spcPct val="150000"/>
              </a:lnSpc>
            </a:pPr>
            <a:r>
              <a:rPr lang="en-US" altLang="en-US" sz="2800" dirty="0"/>
              <a:t>Fear of being incorrect in your assessment.</a:t>
            </a:r>
          </a:p>
          <a:p>
            <a:pPr eaLnBrk="1" hangingPunct="1">
              <a:lnSpc>
                <a:spcPct val="150000"/>
              </a:lnSpc>
            </a:pPr>
            <a:r>
              <a:rPr lang="en-US" altLang="en-US" sz="2800" dirty="0"/>
              <a:t>Don’t want to be the “bad guy.”</a:t>
            </a:r>
          </a:p>
          <a:p>
            <a:pPr eaLnBrk="1" hangingPunct="1">
              <a:lnSpc>
                <a:spcPct val="150000"/>
              </a:lnSpc>
            </a:pPr>
            <a:r>
              <a:rPr lang="en-US" altLang="en-US" sz="2800" dirty="0"/>
              <a:t>Not sure what steps to take.</a:t>
            </a:r>
          </a:p>
          <a:p>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19</a:t>
            </a:fld>
            <a:endParaRPr lang="en-US" dirty="0"/>
          </a:p>
        </p:txBody>
      </p:sp>
    </p:spTree>
    <p:extLst>
      <p:ext uri="{BB962C8B-B14F-4D97-AF65-F5344CB8AC3E}">
        <p14:creationId xmlns:p14="http://schemas.microsoft.com/office/powerpoint/2010/main" val="193588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5481" y="2644170"/>
            <a:ext cx="6134470" cy="1569660"/>
          </a:xfrm>
          <a:prstGeom prst="rect">
            <a:avLst/>
          </a:prstGeom>
          <a:noFill/>
        </p:spPr>
        <p:txBody>
          <a:bodyPr wrap="square" rtlCol="0">
            <a:spAutoFit/>
          </a:bodyPr>
          <a:lstStyle/>
          <a:p>
            <a:pPr algn="ctr"/>
            <a:r>
              <a:rPr lang="en-US" sz="4800" b="1" dirty="0">
                <a:latin typeface="Times New Roman" panose="02020603050405020304" pitchFamily="18" charset="0"/>
                <a:cs typeface="Times New Roman" panose="02020603050405020304" pitchFamily="18" charset="0"/>
              </a:rPr>
              <a:t>Managing in a Virtual Work Environment</a:t>
            </a:r>
          </a:p>
        </p:txBody>
      </p:sp>
      <p:sp>
        <p:nvSpPr>
          <p:cNvPr id="5" name="TextBox 4"/>
          <p:cNvSpPr txBox="1"/>
          <p:nvPr/>
        </p:nvSpPr>
        <p:spPr>
          <a:xfrm>
            <a:off x="5491598" y="5279095"/>
            <a:ext cx="4434035" cy="954107"/>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By Michelle Lieblein, LCSW</a:t>
            </a:r>
          </a:p>
          <a:p>
            <a:pPr algn="r"/>
            <a:r>
              <a:rPr lang="en-US" sz="2800" dirty="0">
                <a:latin typeface="Times New Roman" panose="02020603050405020304" pitchFamily="18" charset="0"/>
                <a:cs typeface="Times New Roman" panose="02020603050405020304" pitchFamily="18" charset="0"/>
              </a:rPr>
              <a:t>May 11, 2021</a:t>
            </a:r>
          </a:p>
        </p:txBody>
      </p:sp>
    </p:spTree>
    <p:extLst>
      <p:ext uri="{BB962C8B-B14F-4D97-AF65-F5344CB8AC3E}">
        <p14:creationId xmlns:p14="http://schemas.microsoft.com/office/powerpoint/2010/main" val="1307898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Steps in Addressing Employees</a:t>
            </a:r>
          </a:p>
        </p:txBody>
      </p:sp>
      <p:sp>
        <p:nvSpPr>
          <p:cNvPr id="2" name="Content Placeholder 1"/>
          <p:cNvSpPr>
            <a:spLocks noGrp="1"/>
          </p:cNvSpPr>
          <p:nvPr>
            <p:ph idx="1"/>
          </p:nvPr>
        </p:nvSpPr>
        <p:spPr>
          <a:xfrm>
            <a:off x="838200" y="1335011"/>
            <a:ext cx="10515600" cy="5377016"/>
          </a:xfrm>
        </p:spPr>
        <p:txBody>
          <a:bodyPr>
            <a:normAutofit/>
          </a:bodyPr>
          <a:lstStyle/>
          <a:p>
            <a:endParaRPr lang="en-US" b="0" i="0" dirty="0">
              <a:effectLst/>
            </a:endParaRPr>
          </a:p>
          <a:p>
            <a:pPr eaLnBrk="1" hangingPunct="1">
              <a:lnSpc>
                <a:spcPct val="150000"/>
              </a:lnSpc>
            </a:pPr>
            <a:r>
              <a:rPr lang="en-US" altLang="en-US" sz="2800" dirty="0"/>
              <a:t>Know and </a:t>
            </a:r>
            <a:r>
              <a:rPr lang="en-US" altLang="en-US" sz="2800" b="1" dirty="0"/>
              <a:t>Observe</a:t>
            </a:r>
            <a:r>
              <a:rPr lang="en-US" altLang="en-US" sz="2800" dirty="0"/>
              <a:t> the warning signs.</a:t>
            </a:r>
          </a:p>
          <a:p>
            <a:pPr eaLnBrk="1" hangingPunct="1">
              <a:lnSpc>
                <a:spcPct val="150000"/>
              </a:lnSpc>
            </a:pPr>
            <a:r>
              <a:rPr lang="en-US" altLang="en-US" dirty="0"/>
              <a:t>Act early.</a:t>
            </a:r>
            <a:endParaRPr lang="en-US" altLang="en-US" sz="2800" dirty="0"/>
          </a:p>
          <a:p>
            <a:pPr eaLnBrk="1" hangingPunct="1">
              <a:lnSpc>
                <a:spcPct val="150000"/>
              </a:lnSpc>
            </a:pPr>
            <a:r>
              <a:rPr lang="en-US" altLang="en-US" sz="2800" b="1" dirty="0"/>
              <a:t>Document</a:t>
            </a:r>
            <a:r>
              <a:rPr lang="en-US" altLang="en-US" sz="2800" dirty="0"/>
              <a:t> the behavior(s).</a:t>
            </a:r>
          </a:p>
          <a:p>
            <a:pPr eaLnBrk="1" hangingPunct="1">
              <a:lnSpc>
                <a:spcPct val="150000"/>
              </a:lnSpc>
            </a:pPr>
            <a:r>
              <a:rPr lang="en-US" altLang="en-US" sz="2800" b="1" dirty="0"/>
              <a:t>Discuss</a:t>
            </a:r>
            <a:r>
              <a:rPr lang="en-US" altLang="en-US" sz="2800" dirty="0"/>
              <a:t> the issues.</a:t>
            </a:r>
          </a:p>
          <a:p>
            <a:pPr marL="0" indent="0">
              <a:buNone/>
            </a:pP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20</a:t>
            </a:fld>
            <a:endParaRPr lang="en-US" dirty="0"/>
          </a:p>
        </p:txBody>
      </p:sp>
    </p:spTree>
    <p:extLst>
      <p:ext uri="{BB962C8B-B14F-4D97-AF65-F5344CB8AC3E}">
        <p14:creationId xmlns:p14="http://schemas.microsoft.com/office/powerpoint/2010/main" val="37445286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Warning Signs</a:t>
            </a:r>
          </a:p>
        </p:txBody>
      </p:sp>
      <p:sp>
        <p:nvSpPr>
          <p:cNvPr id="2" name="Content Placeholder 1"/>
          <p:cNvSpPr>
            <a:spLocks noGrp="1"/>
          </p:cNvSpPr>
          <p:nvPr>
            <p:ph idx="1"/>
          </p:nvPr>
        </p:nvSpPr>
        <p:spPr>
          <a:xfrm>
            <a:off x="713912" y="979334"/>
            <a:ext cx="10515600" cy="5377016"/>
          </a:xfrm>
        </p:spPr>
        <p:txBody>
          <a:bodyPr>
            <a:normAutofit/>
          </a:bodyPr>
          <a:lstStyle/>
          <a:p>
            <a:endParaRPr lang="en-US" b="0" i="0" dirty="0">
              <a:effectLst/>
            </a:endParaRPr>
          </a:p>
          <a:p>
            <a:pPr eaLnBrk="1" hangingPunct="1">
              <a:lnSpc>
                <a:spcPct val="150000"/>
              </a:lnSpc>
            </a:pPr>
            <a:r>
              <a:rPr lang="en-US" altLang="en-US" sz="2800" b="1" dirty="0"/>
              <a:t>Performance deteriorates </a:t>
            </a:r>
            <a:r>
              <a:rPr lang="en-US" altLang="en-US" sz="2800" dirty="0"/>
              <a:t>– inconsistent, more mistakes, etc.</a:t>
            </a:r>
          </a:p>
          <a:p>
            <a:pPr eaLnBrk="1" hangingPunct="1">
              <a:lnSpc>
                <a:spcPct val="150000"/>
              </a:lnSpc>
            </a:pPr>
            <a:r>
              <a:rPr lang="en-US" altLang="en-US" sz="2800" b="1" dirty="0"/>
              <a:t>Absenteeism</a:t>
            </a:r>
            <a:r>
              <a:rPr lang="en-US" altLang="en-US" sz="2800" dirty="0"/>
              <a:t> – unexplained, disappears, etc.</a:t>
            </a:r>
          </a:p>
          <a:p>
            <a:pPr eaLnBrk="1" hangingPunct="1">
              <a:lnSpc>
                <a:spcPct val="150000"/>
              </a:lnSpc>
            </a:pPr>
            <a:r>
              <a:rPr lang="en-US" altLang="en-US" sz="2800" b="1" dirty="0"/>
              <a:t>Attitude &amp; physical appearance </a:t>
            </a:r>
            <a:r>
              <a:rPr lang="en-US" altLang="en-US" sz="2800" dirty="0"/>
              <a:t>– avoiding, interactions change, etc.</a:t>
            </a:r>
          </a:p>
          <a:p>
            <a:pPr>
              <a:lnSpc>
                <a:spcPct val="150000"/>
              </a:lnSpc>
            </a:pPr>
            <a:r>
              <a:rPr lang="en-US" altLang="en-US" b="1" dirty="0"/>
              <a:t>Increased Health &amp; Safety Hazards </a:t>
            </a:r>
            <a:r>
              <a:rPr lang="en-US" altLang="en-US" dirty="0"/>
              <a:t>– judgement errors, careless, etc.</a:t>
            </a:r>
          </a:p>
          <a:p>
            <a:pPr>
              <a:lnSpc>
                <a:spcPct val="150000"/>
              </a:lnSpc>
            </a:pPr>
            <a:r>
              <a:rPr lang="en-US" altLang="en-US" b="1" dirty="0"/>
              <a:t>Interpersonal Problems </a:t>
            </a:r>
            <a:r>
              <a:rPr lang="en-US" altLang="en-US" dirty="0"/>
              <a:t>– low participation, conflict, etc.</a:t>
            </a:r>
          </a:p>
          <a:p>
            <a:pPr marL="0" indent="0" eaLnBrk="1" hangingPunct="1">
              <a:lnSpc>
                <a:spcPct val="150000"/>
              </a:lnSpc>
              <a:buNone/>
            </a:pPr>
            <a:endParaRPr lang="en-US" altLang="en-US" sz="2800" dirty="0"/>
          </a:p>
          <a:p>
            <a:pPr marL="0" indent="0">
              <a:buNone/>
            </a:pP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Tree>
    <p:extLst>
      <p:ext uri="{BB962C8B-B14F-4D97-AF65-F5344CB8AC3E}">
        <p14:creationId xmlns:p14="http://schemas.microsoft.com/office/powerpoint/2010/main" val="3028386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Observe</a:t>
            </a:r>
          </a:p>
        </p:txBody>
      </p:sp>
      <p:sp>
        <p:nvSpPr>
          <p:cNvPr id="2" name="Content Placeholder 1"/>
          <p:cNvSpPr>
            <a:spLocks noGrp="1"/>
          </p:cNvSpPr>
          <p:nvPr>
            <p:ph idx="1"/>
          </p:nvPr>
        </p:nvSpPr>
        <p:spPr>
          <a:xfrm>
            <a:off x="838200" y="1335011"/>
            <a:ext cx="10515600" cy="5386464"/>
          </a:xfrm>
        </p:spPr>
        <p:txBody>
          <a:bodyPr>
            <a:normAutofit lnSpcReduction="10000"/>
          </a:bodyPr>
          <a:lstStyle/>
          <a:p>
            <a:endParaRPr lang="en-US" b="0" i="0" dirty="0">
              <a:effectLst/>
            </a:endParaRPr>
          </a:p>
          <a:p>
            <a:pPr eaLnBrk="1" hangingPunct="1">
              <a:lnSpc>
                <a:spcPct val="90000"/>
              </a:lnSpc>
              <a:buSzPct val="120000"/>
            </a:pPr>
            <a:r>
              <a:rPr lang="en-US" altLang="en-US" dirty="0"/>
              <a:t>Identify the warning signs, but don’t diagnose, or solve a personal problem.</a:t>
            </a:r>
            <a:br>
              <a:rPr lang="en-US" altLang="en-US" dirty="0"/>
            </a:br>
            <a:endParaRPr lang="en-US" altLang="en-US" dirty="0"/>
          </a:p>
          <a:p>
            <a:pPr eaLnBrk="1" hangingPunct="1">
              <a:lnSpc>
                <a:spcPct val="90000"/>
              </a:lnSpc>
              <a:buSzPct val="120000"/>
            </a:pPr>
            <a:r>
              <a:rPr lang="en-US" altLang="en-US" dirty="0"/>
              <a:t>No one is in a better position than you to notice specific behavioral changes that affect job performance.</a:t>
            </a:r>
          </a:p>
          <a:p>
            <a:pPr eaLnBrk="1" hangingPunct="1">
              <a:lnSpc>
                <a:spcPct val="90000"/>
              </a:lnSpc>
              <a:buSzPct val="120000"/>
            </a:pPr>
            <a:endParaRPr lang="en-US" altLang="en-US" sz="2800" dirty="0"/>
          </a:p>
          <a:p>
            <a:pPr eaLnBrk="1" hangingPunct="1">
              <a:lnSpc>
                <a:spcPct val="90000"/>
              </a:lnSpc>
              <a:buSzPct val="120000"/>
            </a:pPr>
            <a:r>
              <a:rPr lang="en-US" altLang="en-US" sz="2800" dirty="0"/>
              <a:t>Avoid g</a:t>
            </a:r>
            <a:r>
              <a:rPr lang="en-US" altLang="en-US" dirty="0"/>
              <a:t>etting personally involved in employee problems and/or offering friendly, well-meaning advice.</a:t>
            </a:r>
          </a:p>
          <a:p>
            <a:pPr marL="0" indent="0" eaLnBrk="1" hangingPunct="1">
              <a:lnSpc>
                <a:spcPct val="90000"/>
              </a:lnSpc>
              <a:buSzPct val="120000"/>
              <a:buNone/>
            </a:pPr>
            <a:endParaRPr lang="en-US" altLang="en-US" dirty="0"/>
          </a:p>
          <a:p>
            <a:pPr marL="0" indent="0" eaLnBrk="1" hangingPunct="1">
              <a:lnSpc>
                <a:spcPct val="90000"/>
              </a:lnSpc>
              <a:buSzPct val="120000"/>
              <a:buNone/>
            </a:pPr>
            <a:br>
              <a:rPr lang="en-US" altLang="en-US" dirty="0"/>
            </a:br>
            <a:endParaRPr lang="en-US" altLang="en-US" dirty="0"/>
          </a:p>
          <a:p>
            <a:pPr marL="0" indent="0">
              <a:buNone/>
            </a:pP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22</a:t>
            </a:fld>
            <a:endParaRPr lang="en-US" dirty="0"/>
          </a:p>
        </p:txBody>
      </p:sp>
    </p:spTree>
    <p:extLst>
      <p:ext uri="{BB962C8B-B14F-4D97-AF65-F5344CB8AC3E}">
        <p14:creationId xmlns:p14="http://schemas.microsoft.com/office/powerpoint/2010/main" val="2709193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Document and Plan</a:t>
            </a:r>
          </a:p>
        </p:txBody>
      </p:sp>
      <p:sp>
        <p:nvSpPr>
          <p:cNvPr id="2" name="Content Placeholder 1"/>
          <p:cNvSpPr>
            <a:spLocks noGrp="1"/>
          </p:cNvSpPr>
          <p:nvPr>
            <p:ph idx="1"/>
          </p:nvPr>
        </p:nvSpPr>
        <p:spPr>
          <a:xfrm>
            <a:off x="838200" y="1335011"/>
            <a:ext cx="10515600" cy="5377016"/>
          </a:xfrm>
        </p:spPr>
        <p:txBody>
          <a:bodyPr>
            <a:normAutofit fontScale="92500" lnSpcReduction="10000"/>
          </a:bodyPr>
          <a:lstStyle/>
          <a:p>
            <a:endParaRPr lang="en-US" b="0" i="0" dirty="0">
              <a:effectLst/>
            </a:endParaRPr>
          </a:p>
          <a:p>
            <a:pPr eaLnBrk="1" hangingPunct="1">
              <a:lnSpc>
                <a:spcPct val="90000"/>
              </a:lnSpc>
              <a:buSzPct val="120000"/>
              <a:defRPr/>
            </a:pPr>
            <a:r>
              <a:rPr lang="en-US" altLang="en-US" dirty="0"/>
              <a:t>Keep a record of all details.</a:t>
            </a:r>
            <a:br>
              <a:rPr lang="en-US" altLang="en-US" dirty="0"/>
            </a:br>
            <a:endParaRPr lang="en-US" altLang="en-US" sz="1400" dirty="0"/>
          </a:p>
          <a:p>
            <a:pPr eaLnBrk="1" hangingPunct="1">
              <a:lnSpc>
                <a:spcPct val="90000"/>
              </a:lnSpc>
              <a:buSzPct val="120000"/>
              <a:defRPr/>
            </a:pPr>
            <a:r>
              <a:rPr lang="en-US" altLang="en-US" dirty="0"/>
              <a:t>Write down the specifics of the performance problem, expected improvements, and consequences.</a:t>
            </a:r>
          </a:p>
          <a:p>
            <a:pPr eaLnBrk="1" hangingPunct="1">
              <a:lnSpc>
                <a:spcPct val="90000"/>
              </a:lnSpc>
              <a:buSzPct val="120000"/>
              <a:defRPr/>
            </a:pPr>
            <a:endParaRPr lang="en-US" altLang="en-US" sz="2800" dirty="0"/>
          </a:p>
          <a:p>
            <a:pPr eaLnBrk="1" hangingPunct="1">
              <a:lnSpc>
                <a:spcPct val="90000"/>
              </a:lnSpc>
              <a:buSzPct val="120000"/>
              <a:defRPr/>
            </a:pPr>
            <a:r>
              <a:rPr lang="en-US" altLang="en-US" sz="2800" dirty="0"/>
              <a:t>Consider legal and safety issues.</a:t>
            </a:r>
          </a:p>
          <a:p>
            <a:pPr eaLnBrk="1" hangingPunct="1">
              <a:lnSpc>
                <a:spcPct val="90000"/>
              </a:lnSpc>
              <a:buSzPct val="120000"/>
              <a:defRPr/>
            </a:pPr>
            <a:endParaRPr lang="en-US" altLang="en-US" sz="2800" dirty="0"/>
          </a:p>
          <a:p>
            <a:pPr eaLnBrk="1" hangingPunct="1">
              <a:lnSpc>
                <a:spcPct val="90000"/>
              </a:lnSpc>
              <a:buSzPct val="120000"/>
              <a:defRPr/>
            </a:pPr>
            <a:r>
              <a:rPr lang="en-US" altLang="en-US" sz="2800" dirty="0"/>
              <a:t>Anticipate reactions (theirs and yours).</a:t>
            </a:r>
          </a:p>
          <a:p>
            <a:pPr eaLnBrk="1" hangingPunct="1">
              <a:lnSpc>
                <a:spcPct val="90000"/>
              </a:lnSpc>
              <a:buSzPct val="120000"/>
              <a:defRPr/>
            </a:pPr>
            <a:endParaRPr lang="en-US" altLang="en-US" sz="2800" dirty="0"/>
          </a:p>
          <a:p>
            <a:pPr eaLnBrk="1" hangingPunct="1">
              <a:lnSpc>
                <a:spcPct val="90000"/>
              </a:lnSpc>
              <a:buSzPct val="120000"/>
              <a:defRPr/>
            </a:pPr>
            <a:r>
              <a:rPr lang="en-US" altLang="en-US" sz="2800" dirty="0"/>
              <a:t>Develop a script and know what you want to accomplish.</a:t>
            </a:r>
          </a:p>
          <a:p>
            <a:pPr marL="0" indent="0" eaLnBrk="1" hangingPunct="1">
              <a:lnSpc>
                <a:spcPct val="90000"/>
              </a:lnSpc>
              <a:buSzPct val="120000"/>
              <a:buNone/>
              <a:defRPr/>
            </a:pPr>
            <a:br>
              <a:rPr lang="en-US" altLang="en-US" dirty="0"/>
            </a:b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23</a:t>
            </a:fld>
            <a:endParaRPr lang="en-US" dirty="0"/>
          </a:p>
        </p:txBody>
      </p:sp>
    </p:spTree>
    <p:extLst>
      <p:ext uri="{BB962C8B-B14F-4D97-AF65-F5344CB8AC3E}">
        <p14:creationId xmlns:p14="http://schemas.microsoft.com/office/powerpoint/2010/main" val="16611321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Discuss the Issues</a:t>
            </a:r>
          </a:p>
        </p:txBody>
      </p:sp>
      <p:sp>
        <p:nvSpPr>
          <p:cNvPr id="2" name="Content Placeholder 1"/>
          <p:cNvSpPr>
            <a:spLocks noGrp="1"/>
          </p:cNvSpPr>
          <p:nvPr>
            <p:ph idx="1"/>
          </p:nvPr>
        </p:nvSpPr>
        <p:spPr>
          <a:xfrm>
            <a:off x="758300" y="1161896"/>
            <a:ext cx="10515600" cy="5696104"/>
          </a:xfrm>
        </p:spPr>
        <p:txBody>
          <a:bodyPr>
            <a:normAutofit fontScale="70000" lnSpcReduction="20000"/>
          </a:bodyPr>
          <a:lstStyle/>
          <a:p>
            <a:endParaRPr lang="en-US" b="0" i="0" dirty="0">
              <a:effectLst/>
            </a:endParaRPr>
          </a:p>
          <a:p>
            <a:pPr eaLnBrk="1" hangingPunct="1">
              <a:lnSpc>
                <a:spcPct val="90000"/>
              </a:lnSpc>
              <a:buFont typeface="Arial" charset="0"/>
              <a:buChar char="•"/>
              <a:defRPr/>
            </a:pPr>
            <a:r>
              <a:rPr lang="en-US" altLang="en-US" dirty="0"/>
              <a:t>Explain that the purpose is to decide on a course of action to resolve the person's performance problem(s).  </a:t>
            </a:r>
          </a:p>
          <a:p>
            <a:pPr eaLnBrk="1" hangingPunct="1">
              <a:lnSpc>
                <a:spcPct val="90000"/>
              </a:lnSpc>
              <a:buFont typeface="Arial" charset="0"/>
              <a:buChar char="•"/>
              <a:defRPr/>
            </a:pPr>
            <a:endParaRPr lang="en-US" altLang="en-US" dirty="0"/>
          </a:p>
          <a:p>
            <a:pPr eaLnBrk="1" hangingPunct="1">
              <a:lnSpc>
                <a:spcPct val="90000"/>
              </a:lnSpc>
              <a:buFont typeface="Arial" charset="0"/>
              <a:buChar char="•"/>
              <a:defRPr/>
            </a:pPr>
            <a:r>
              <a:rPr lang="en-US" altLang="en-US" dirty="0"/>
              <a:t>Emphasize your concern and the commitment to support their efforts to resolve the performance problem.</a:t>
            </a:r>
            <a:br>
              <a:rPr lang="en-US" altLang="en-US" dirty="0"/>
            </a:br>
            <a:endParaRPr lang="en-US" altLang="en-US" dirty="0"/>
          </a:p>
          <a:p>
            <a:pPr eaLnBrk="1" hangingPunct="1">
              <a:lnSpc>
                <a:spcPct val="90000"/>
              </a:lnSpc>
              <a:buFont typeface="Arial" charset="0"/>
              <a:buChar char="•"/>
              <a:defRPr/>
            </a:pPr>
            <a:r>
              <a:rPr lang="en-US" altLang="en-US" dirty="0"/>
              <a:t>Review the performance problems discussed in previous meeting(s).</a:t>
            </a:r>
          </a:p>
          <a:p>
            <a:pPr marL="0" indent="0" eaLnBrk="1" hangingPunct="1">
              <a:lnSpc>
                <a:spcPct val="90000"/>
              </a:lnSpc>
              <a:buNone/>
              <a:defRPr/>
            </a:pPr>
            <a:endParaRPr lang="en-US" altLang="en-US" dirty="0"/>
          </a:p>
          <a:p>
            <a:pPr eaLnBrk="1" hangingPunct="1">
              <a:lnSpc>
                <a:spcPct val="90000"/>
              </a:lnSpc>
              <a:buFont typeface="Arial" charset="0"/>
              <a:buChar char="•"/>
              <a:defRPr/>
            </a:pPr>
            <a:r>
              <a:rPr lang="en-US" altLang="en-US" dirty="0"/>
              <a:t>Describe the performance that hasn’t improved. Be specific.  Give job-related examples:</a:t>
            </a:r>
            <a:br>
              <a:rPr lang="en-US" altLang="en-US" dirty="0"/>
            </a:br>
            <a:endParaRPr lang="en-US" altLang="en-US" sz="200" dirty="0"/>
          </a:p>
          <a:p>
            <a:pPr marL="514350" lvl="2" eaLnBrk="1" hangingPunct="1">
              <a:lnSpc>
                <a:spcPct val="150000"/>
              </a:lnSpc>
              <a:defRPr/>
            </a:pPr>
            <a:r>
              <a:rPr lang="en-US" altLang="en-US" dirty="0"/>
              <a:t>Number of times late/absent </a:t>
            </a:r>
          </a:p>
          <a:p>
            <a:pPr marL="514350" lvl="2" eaLnBrk="1" hangingPunct="1">
              <a:lnSpc>
                <a:spcPct val="150000"/>
              </a:lnSpc>
              <a:defRPr/>
            </a:pPr>
            <a:r>
              <a:rPr lang="en-US" altLang="en-US" dirty="0"/>
              <a:t>Deadline(s) missed</a:t>
            </a:r>
          </a:p>
          <a:p>
            <a:pPr marL="514350" lvl="2" eaLnBrk="1" hangingPunct="1">
              <a:lnSpc>
                <a:spcPct val="150000"/>
              </a:lnSpc>
              <a:defRPr/>
            </a:pPr>
            <a:r>
              <a:rPr lang="en-US" altLang="en-US" dirty="0"/>
              <a:t>Number of errors, complaints</a:t>
            </a:r>
          </a:p>
          <a:p>
            <a:pPr marL="514350" lvl="2" eaLnBrk="1" hangingPunct="1">
              <a:lnSpc>
                <a:spcPct val="150000"/>
              </a:lnSpc>
              <a:defRPr/>
            </a:pPr>
            <a:r>
              <a:rPr lang="en-US" altLang="en-US" dirty="0"/>
              <a:t>Decline in performance</a:t>
            </a:r>
          </a:p>
          <a:p>
            <a:pPr marL="514350" lvl="2" eaLnBrk="1" hangingPunct="1">
              <a:lnSpc>
                <a:spcPct val="150000"/>
              </a:lnSpc>
              <a:defRPr/>
            </a:pPr>
            <a:r>
              <a:rPr lang="en-US" altLang="en-US" dirty="0"/>
              <a:t>Impact on others</a:t>
            </a:r>
          </a:p>
          <a:p>
            <a:pPr eaLnBrk="1" hangingPunct="1">
              <a:lnSpc>
                <a:spcPct val="90000"/>
              </a:lnSpc>
              <a:buFont typeface="Arial" charset="0"/>
              <a:buChar char="•"/>
              <a:defRPr/>
            </a:pPr>
            <a:endParaRPr lang="en-US" altLang="en-US" dirty="0"/>
          </a:p>
          <a:p>
            <a:pPr eaLnBrk="1" hangingPunct="1">
              <a:lnSpc>
                <a:spcPct val="90000"/>
              </a:lnSpc>
              <a:buFont typeface="Arial" charset="0"/>
              <a:buChar char="•"/>
              <a:defRPr/>
            </a:pPr>
            <a:r>
              <a:rPr lang="en-US" altLang="en-US" dirty="0"/>
              <a:t>Make it clear that you do expect that the performance will improve, and provide a timeline.</a:t>
            </a:r>
          </a:p>
          <a:p>
            <a:pPr marL="0" indent="0" eaLnBrk="1" hangingPunct="1">
              <a:lnSpc>
                <a:spcPct val="90000"/>
              </a:lnSpc>
              <a:buNone/>
              <a:defRPr/>
            </a:pPr>
            <a:endParaRPr lang="en-US" altLang="en-US" dirty="0"/>
          </a:p>
          <a:p>
            <a:pPr marL="0" indent="0">
              <a:buNone/>
            </a:pP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24</a:t>
            </a:fld>
            <a:endParaRPr lang="en-US" dirty="0"/>
          </a:p>
        </p:txBody>
      </p:sp>
    </p:spTree>
    <p:extLst>
      <p:ext uri="{BB962C8B-B14F-4D97-AF65-F5344CB8AC3E}">
        <p14:creationId xmlns:p14="http://schemas.microsoft.com/office/powerpoint/2010/main" val="3269299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Case Study #1 – Break Out Rooms</a:t>
            </a:r>
          </a:p>
        </p:txBody>
      </p:sp>
      <p:sp>
        <p:nvSpPr>
          <p:cNvPr id="2" name="Content Placeholder 1"/>
          <p:cNvSpPr>
            <a:spLocks noGrp="1"/>
          </p:cNvSpPr>
          <p:nvPr>
            <p:ph idx="1"/>
          </p:nvPr>
        </p:nvSpPr>
        <p:spPr>
          <a:xfrm>
            <a:off x="838200" y="1335011"/>
            <a:ext cx="10515600" cy="5377016"/>
          </a:xfrm>
        </p:spPr>
        <p:txBody>
          <a:bodyPr>
            <a:normAutofit/>
          </a:bodyPr>
          <a:lstStyle/>
          <a:p>
            <a:endParaRPr lang="en-US" b="0" i="0" dirty="0">
              <a:effectLst/>
            </a:endParaRPr>
          </a:p>
          <a:p>
            <a:pPr marL="0" indent="0">
              <a:buNone/>
            </a:pPr>
            <a:r>
              <a:rPr lang="en-US" dirty="0">
                <a:effectLst/>
                <a:latin typeface="Calibri" panose="020F0502020204030204" pitchFamily="34" charset="0"/>
                <a:ea typeface="Calibri" panose="020F0502020204030204" pitchFamily="34" charset="0"/>
              </a:rPr>
              <a:t>Stanley who is usually very easy-going, recently had an angry outburst during a staff meeting– saying that he is: “fed up!” and at the “end of his ro</a:t>
            </a:r>
            <a:r>
              <a:rPr lang="en-US" dirty="0">
                <a:latin typeface="Calibri" panose="020F0502020204030204" pitchFamily="34" charset="0"/>
                <a:ea typeface="Calibri" panose="020F0502020204030204" pitchFamily="34" charset="0"/>
              </a:rPr>
              <a:t>pe!”</a:t>
            </a:r>
            <a:r>
              <a:rPr lang="en-US" dirty="0">
                <a:effectLst/>
                <a:latin typeface="Calibri" panose="020F0502020204030204" pitchFamily="34" charset="0"/>
                <a:ea typeface="Calibri" panose="020F0502020204030204" pitchFamily="34" charset="0"/>
              </a:rPr>
              <a:t> In addition, a few of Stanley’s co-workers have said to you that when they ask him questions about work, he “snaps” at them for no reason.</a:t>
            </a:r>
          </a:p>
          <a:p>
            <a:pPr marL="0" indent="0">
              <a:buNone/>
            </a:pPr>
            <a:endParaRPr lang="en-US" dirty="0">
              <a:latin typeface="Calibri" panose="020F0502020204030204" pitchFamily="34" charset="0"/>
              <a:ea typeface="Calibri" panose="020F0502020204030204" pitchFamily="34" charset="0"/>
            </a:endParaRPr>
          </a:p>
          <a:p>
            <a:pPr marL="0" indent="0">
              <a:buNone/>
            </a:pPr>
            <a:r>
              <a:rPr lang="en-US" dirty="0">
                <a:effectLst/>
                <a:latin typeface="Calibri" panose="020F0502020204030204" pitchFamily="34" charset="0"/>
                <a:ea typeface="Calibri" panose="020F0502020204030204" pitchFamily="34" charset="0"/>
              </a:rPr>
              <a:t>Questions:</a:t>
            </a:r>
          </a:p>
          <a:p>
            <a:pPr marL="514350" indent="-514350">
              <a:buFont typeface="+mj-lt"/>
              <a:buAutoNum type="arabicPeriod"/>
            </a:pPr>
            <a:r>
              <a:rPr lang="en-US" dirty="0">
                <a:effectLst/>
                <a:latin typeface="Calibri" panose="020F0502020204030204" pitchFamily="34" charset="0"/>
                <a:ea typeface="Calibri" panose="020F0502020204030204" pitchFamily="34" charset="0"/>
              </a:rPr>
              <a:t>What do you think is going on?</a:t>
            </a:r>
          </a:p>
          <a:p>
            <a:pPr marL="514350" indent="-514350">
              <a:buFont typeface="+mj-lt"/>
              <a:buAutoNum type="arabicPeriod"/>
            </a:pPr>
            <a:r>
              <a:rPr lang="en-US" dirty="0">
                <a:effectLst/>
                <a:latin typeface="Calibri" panose="020F0502020204030204" pitchFamily="34" charset="0"/>
                <a:ea typeface="Calibri" panose="020F0502020204030204" pitchFamily="34" charset="0"/>
              </a:rPr>
              <a:t>How would you handle this?  </a:t>
            </a:r>
          </a:p>
          <a:p>
            <a:pPr marL="514350" indent="-514350">
              <a:buFont typeface="+mj-lt"/>
              <a:buAutoNum type="arabicPeriod"/>
            </a:pPr>
            <a:r>
              <a:rPr lang="en-US" dirty="0">
                <a:effectLst/>
                <a:latin typeface="Calibri" panose="020F0502020204030204" pitchFamily="34" charset="0"/>
                <a:ea typeface="Calibri" panose="020F0502020204030204" pitchFamily="34" charset="0"/>
              </a:rPr>
              <a:t>What steps would you take?</a:t>
            </a:r>
          </a:p>
          <a:p>
            <a:pPr marL="0" indent="0">
              <a:buNone/>
            </a:pP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25</a:t>
            </a:fld>
            <a:endParaRPr lang="en-US" dirty="0"/>
          </a:p>
        </p:txBody>
      </p:sp>
    </p:spTree>
    <p:extLst>
      <p:ext uri="{BB962C8B-B14F-4D97-AF65-F5344CB8AC3E}">
        <p14:creationId xmlns:p14="http://schemas.microsoft.com/office/powerpoint/2010/main" val="4232522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Stress and Burnout</a:t>
            </a:r>
          </a:p>
        </p:txBody>
      </p:sp>
      <p:sp>
        <p:nvSpPr>
          <p:cNvPr id="2" name="Content Placeholder 1"/>
          <p:cNvSpPr>
            <a:spLocks noGrp="1"/>
          </p:cNvSpPr>
          <p:nvPr>
            <p:ph idx="1"/>
          </p:nvPr>
        </p:nvSpPr>
        <p:spPr>
          <a:xfrm>
            <a:off x="838200" y="1335011"/>
            <a:ext cx="10515600" cy="5377016"/>
          </a:xfrm>
        </p:spPr>
        <p:txBody>
          <a:bodyPr>
            <a:normAutofit lnSpcReduction="10000"/>
          </a:bodyPr>
          <a:lstStyle/>
          <a:p>
            <a:pPr marL="0" indent="0" eaLnBrk="1" hangingPunct="1">
              <a:lnSpc>
                <a:spcPct val="90000"/>
              </a:lnSpc>
              <a:buSzPct val="120000"/>
              <a:buNone/>
              <a:defRPr/>
            </a:pPr>
            <a:endParaRPr lang="en-US" altLang="en-US" dirty="0"/>
          </a:p>
          <a:p>
            <a:r>
              <a:rPr lang="en-US" b="0" i="0" dirty="0">
                <a:solidFill>
                  <a:srgbClr val="111111"/>
                </a:solidFill>
                <a:effectLst/>
              </a:rPr>
              <a:t>Taking care of oneself is </a:t>
            </a:r>
            <a:r>
              <a:rPr lang="en-US" b="1" i="1" dirty="0">
                <a:solidFill>
                  <a:srgbClr val="111111"/>
                </a:solidFill>
                <a:effectLst/>
              </a:rPr>
              <a:t>critical</a:t>
            </a:r>
            <a:r>
              <a:rPr lang="en-US" b="0" i="0" dirty="0">
                <a:solidFill>
                  <a:srgbClr val="111111"/>
                </a:solidFill>
                <a:effectLst/>
              </a:rPr>
              <a:t> to survival as helping professionals, yet it is often neglected.</a:t>
            </a:r>
          </a:p>
          <a:p>
            <a:pPr marL="0" indent="0">
              <a:buNone/>
            </a:pPr>
            <a:endParaRPr lang="en-US" dirty="0">
              <a:solidFill>
                <a:srgbClr val="111111"/>
              </a:solidFill>
            </a:endParaRPr>
          </a:p>
          <a:p>
            <a:r>
              <a:rPr lang="en-US" dirty="0">
                <a:solidFill>
                  <a:srgbClr val="111111"/>
                </a:solidFill>
              </a:rPr>
              <a:t>T</a:t>
            </a:r>
            <a:r>
              <a:rPr lang="en-US" b="0" i="0" dirty="0">
                <a:solidFill>
                  <a:srgbClr val="111111"/>
                </a:solidFill>
                <a:effectLst/>
              </a:rPr>
              <a:t>he word burnout, was first used by an American psychologist to describe the phenomenon that he observed in human service professionals with unmanageable numbers in their caseloads.</a:t>
            </a:r>
            <a:endParaRPr lang="en-US" dirty="0">
              <a:solidFill>
                <a:srgbClr val="111111"/>
              </a:solidFill>
            </a:endParaRPr>
          </a:p>
          <a:p>
            <a:endParaRPr lang="en-US" dirty="0"/>
          </a:p>
          <a:p>
            <a:r>
              <a:rPr lang="en-US" b="0" i="0" dirty="0">
                <a:solidFill>
                  <a:srgbClr val="111111"/>
                </a:solidFill>
                <a:effectLst/>
              </a:rPr>
              <a:t>Stress and burnout are terms that are often used interchangeably-- but their meanings are quite different.</a:t>
            </a:r>
          </a:p>
          <a:p>
            <a:pPr marL="0" indent="0" eaLnBrk="1" hangingPunct="1">
              <a:lnSpc>
                <a:spcPct val="90000"/>
              </a:lnSpc>
              <a:buSzPct val="120000"/>
              <a:buNone/>
              <a:defRPr/>
            </a:pPr>
            <a:br>
              <a:rPr lang="en-US" altLang="en-US" dirty="0"/>
            </a:b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26</a:t>
            </a:fld>
            <a:endParaRPr lang="en-US" dirty="0"/>
          </a:p>
        </p:txBody>
      </p:sp>
    </p:spTree>
    <p:extLst>
      <p:ext uri="{BB962C8B-B14F-4D97-AF65-F5344CB8AC3E}">
        <p14:creationId xmlns:p14="http://schemas.microsoft.com/office/powerpoint/2010/main" val="1015559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Stress and Burnout (cont’d)</a:t>
            </a:r>
          </a:p>
        </p:txBody>
      </p:sp>
      <p:sp>
        <p:nvSpPr>
          <p:cNvPr id="2" name="Content Placeholder 1"/>
          <p:cNvSpPr>
            <a:spLocks noGrp="1"/>
          </p:cNvSpPr>
          <p:nvPr>
            <p:ph idx="1"/>
          </p:nvPr>
        </p:nvSpPr>
        <p:spPr>
          <a:xfrm>
            <a:off x="838200" y="1335011"/>
            <a:ext cx="10515600" cy="5377016"/>
          </a:xfrm>
        </p:spPr>
        <p:txBody>
          <a:bodyPr>
            <a:normAutofit fontScale="85000" lnSpcReduction="10000"/>
          </a:bodyPr>
          <a:lstStyle/>
          <a:p>
            <a:r>
              <a:rPr lang="en-US" b="0" i="0" dirty="0">
                <a:solidFill>
                  <a:srgbClr val="111111"/>
                </a:solidFill>
                <a:effectLst/>
              </a:rPr>
              <a:t>STRESS - a state of physiological or psychological response to internal or external stressors. </a:t>
            </a:r>
          </a:p>
          <a:p>
            <a:endParaRPr lang="en-US" dirty="0">
              <a:solidFill>
                <a:srgbClr val="111111"/>
              </a:solidFill>
            </a:endParaRPr>
          </a:p>
          <a:p>
            <a:r>
              <a:rPr lang="en-US" dirty="0"/>
              <a:t>BURNOUT - </a:t>
            </a:r>
            <a:r>
              <a:rPr lang="en-US" b="0" i="0" dirty="0">
                <a:solidFill>
                  <a:srgbClr val="111111"/>
                </a:solidFill>
                <a:effectLst/>
              </a:rPr>
              <a:t>Physical, emotional, or mental exhaustion, accompanied by</a:t>
            </a:r>
          </a:p>
          <a:p>
            <a:pPr lvl="1"/>
            <a:r>
              <a:rPr lang="en-US" b="0" i="0" dirty="0">
                <a:solidFill>
                  <a:srgbClr val="111111"/>
                </a:solidFill>
                <a:effectLst/>
              </a:rPr>
              <a:t>decreased motivation, lowered performance, and negative attitude. </a:t>
            </a:r>
          </a:p>
          <a:p>
            <a:pPr lvl="1"/>
            <a:r>
              <a:rPr lang="en-US" dirty="0">
                <a:solidFill>
                  <a:srgbClr val="111111"/>
                </a:solidFill>
              </a:rPr>
              <a:t>i</a:t>
            </a:r>
            <a:r>
              <a:rPr lang="en-US" b="0" i="0" dirty="0">
                <a:solidFill>
                  <a:srgbClr val="111111"/>
                </a:solidFill>
                <a:effectLst/>
              </a:rPr>
              <a:t>t results from performing at a high level until stress and tension, especially from extreme and prolonged physical and mental exhaustion, or an overburdening workload, take their toll.</a:t>
            </a:r>
          </a:p>
          <a:p>
            <a:endParaRPr lang="en-US" dirty="0">
              <a:solidFill>
                <a:srgbClr val="111111"/>
              </a:solidFill>
            </a:endParaRPr>
          </a:p>
          <a:p>
            <a:r>
              <a:rPr lang="en-US" dirty="0">
                <a:solidFill>
                  <a:srgbClr val="111111"/>
                </a:solidFill>
              </a:rPr>
              <a:t>Fireplace example – fire out of control/but managed v. fire going cold. </a:t>
            </a:r>
          </a:p>
          <a:p>
            <a:endParaRPr lang="en-US" dirty="0">
              <a:solidFill>
                <a:srgbClr val="111111"/>
              </a:solidFill>
            </a:endParaRPr>
          </a:p>
          <a:p>
            <a:r>
              <a:rPr lang="en-US" dirty="0">
                <a:solidFill>
                  <a:srgbClr val="111111"/>
                </a:solidFill>
              </a:rPr>
              <a:t>B</a:t>
            </a:r>
            <a:r>
              <a:rPr lang="en-US" b="0" i="0" dirty="0">
                <a:solidFill>
                  <a:srgbClr val="111111"/>
                </a:solidFill>
                <a:effectLst/>
              </a:rPr>
              <a:t>urnout implies no hope of improvement; feeling empty and beyond caring. </a:t>
            </a:r>
          </a:p>
          <a:p>
            <a:pPr marL="0" indent="0">
              <a:buNone/>
            </a:pPr>
            <a:endParaRPr lang="en-US" dirty="0">
              <a:solidFill>
                <a:srgbClr val="111111"/>
              </a:solidFill>
            </a:endParaRPr>
          </a:p>
          <a:p>
            <a:r>
              <a:rPr lang="en-US" dirty="0">
                <a:solidFill>
                  <a:srgbClr val="111111"/>
                </a:solidFill>
              </a:rPr>
              <a:t>L</a:t>
            </a:r>
            <a:r>
              <a:rPr lang="en-US" b="0" i="0" dirty="0">
                <a:solidFill>
                  <a:srgbClr val="111111"/>
                </a:solidFill>
                <a:effectLst/>
              </a:rPr>
              <a:t>earning to prevent and to deal with stress now-- can help prevent burnout, which is a much more difficult condition to address.</a:t>
            </a:r>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27</a:t>
            </a:fld>
            <a:endParaRPr lang="en-US" dirty="0"/>
          </a:p>
        </p:txBody>
      </p:sp>
    </p:spTree>
    <p:extLst>
      <p:ext uri="{BB962C8B-B14F-4D97-AF65-F5344CB8AC3E}">
        <p14:creationId xmlns:p14="http://schemas.microsoft.com/office/powerpoint/2010/main" val="1559099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335011"/>
            <a:ext cx="10515600" cy="5377016"/>
          </a:xfrm>
        </p:spPr>
        <p:txBody>
          <a:bodyPr>
            <a:normAutofit/>
          </a:bodyPr>
          <a:lstStyle/>
          <a:p>
            <a:endParaRPr lang="en-US" b="0" i="0" dirty="0">
              <a:effectLst/>
            </a:endParaRPr>
          </a:p>
          <a:p>
            <a:pPr marL="0" indent="0">
              <a:buNone/>
            </a:pPr>
            <a:endParaRPr lang="en-US" dirty="0"/>
          </a:p>
          <a:p>
            <a:pPr marL="0" indent="0">
              <a:buNone/>
            </a:pPr>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28</a:t>
            </a:fld>
            <a:endParaRPr lang="en-US" dirty="0"/>
          </a:p>
        </p:txBody>
      </p:sp>
      <p:sp>
        <p:nvSpPr>
          <p:cNvPr id="5" name="Content Placeholder 2">
            <a:extLst>
              <a:ext uri="{FF2B5EF4-FFF2-40B4-BE49-F238E27FC236}">
                <a16:creationId xmlns:a16="http://schemas.microsoft.com/office/drawing/2014/main" id="{D808DA68-54F7-436E-97E6-7D2492377513}"/>
              </a:ext>
            </a:extLst>
          </p:cNvPr>
          <p:cNvSpPr txBox="1">
            <a:spLocks/>
          </p:cNvSpPr>
          <p:nvPr/>
        </p:nvSpPr>
        <p:spPr>
          <a:xfrm>
            <a:off x="2388833" y="2467321"/>
            <a:ext cx="7643674" cy="31123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i="1" dirty="0">
                <a:solidFill>
                  <a:srgbClr val="000000"/>
                </a:solidFill>
              </a:rPr>
              <a:t>What do you think are some of the causes of stress and burnout among employees who work remotely? </a:t>
            </a:r>
            <a:endParaRPr lang="en-US" sz="3600" b="1" i="1" dirty="0"/>
          </a:p>
          <a:p>
            <a:endParaRPr lang="en-US" dirty="0"/>
          </a:p>
        </p:txBody>
      </p:sp>
    </p:spTree>
    <p:extLst>
      <p:ext uri="{BB962C8B-B14F-4D97-AF65-F5344CB8AC3E}">
        <p14:creationId xmlns:p14="http://schemas.microsoft.com/office/powerpoint/2010/main" val="39127292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Factors that Lead to Burnout</a:t>
            </a:r>
          </a:p>
        </p:txBody>
      </p:sp>
      <p:sp>
        <p:nvSpPr>
          <p:cNvPr id="2" name="Content Placeholder 1"/>
          <p:cNvSpPr>
            <a:spLocks noGrp="1"/>
          </p:cNvSpPr>
          <p:nvPr>
            <p:ph idx="1"/>
          </p:nvPr>
        </p:nvSpPr>
        <p:spPr>
          <a:xfrm>
            <a:off x="838200" y="1335011"/>
            <a:ext cx="10515600" cy="5377016"/>
          </a:xfrm>
        </p:spPr>
        <p:txBody>
          <a:bodyPr>
            <a:normAutofit fontScale="85000" lnSpcReduction="20000"/>
          </a:bodyPr>
          <a:lstStyle/>
          <a:p>
            <a:endParaRPr lang="en-US" b="0" i="0" dirty="0">
              <a:effectLst/>
            </a:endParaRPr>
          </a:p>
          <a:p>
            <a:pPr algn="l">
              <a:lnSpc>
                <a:spcPct val="100000"/>
              </a:lnSpc>
              <a:buFont typeface="Arial" panose="020B0604020202020204" pitchFamily="34" charset="0"/>
              <a:buChar char="•"/>
            </a:pPr>
            <a:r>
              <a:rPr lang="en-US" sz="2800" b="1" i="0" dirty="0">
                <a:solidFill>
                  <a:srgbClr val="111111"/>
                </a:solidFill>
                <a:effectLst/>
              </a:rPr>
              <a:t>Work-related</a:t>
            </a:r>
            <a:r>
              <a:rPr lang="en-US" sz="2800" b="0" i="0" dirty="0">
                <a:solidFill>
                  <a:srgbClr val="111111"/>
                </a:solidFill>
                <a:effectLst/>
              </a:rPr>
              <a:t>: a workplace that is too stressful or is not challenging enough. The perception of a lack of control in the workplace or a lack of acknowledgement from management or coworkers.</a:t>
            </a:r>
          </a:p>
          <a:p>
            <a:pPr marL="0" indent="0" algn="l">
              <a:lnSpc>
                <a:spcPct val="100000"/>
              </a:lnSpc>
              <a:buNone/>
            </a:pPr>
            <a:endParaRPr lang="en-US" sz="2800" b="0" i="0" dirty="0">
              <a:solidFill>
                <a:srgbClr val="111111"/>
              </a:solidFill>
              <a:effectLst/>
            </a:endParaRPr>
          </a:p>
          <a:p>
            <a:pPr algn="l">
              <a:lnSpc>
                <a:spcPct val="100000"/>
              </a:lnSpc>
              <a:buFont typeface="Arial" panose="020B0604020202020204" pitchFamily="34" charset="0"/>
              <a:buChar char="•"/>
            </a:pPr>
            <a:r>
              <a:rPr lang="en-US" sz="2800" b="1" i="0" dirty="0">
                <a:solidFill>
                  <a:srgbClr val="111111"/>
                </a:solidFill>
                <a:effectLst/>
              </a:rPr>
              <a:t>Lifestyle</a:t>
            </a:r>
            <a:r>
              <a:rPr lang="en-US" sz="2800" b="0" i="0" dirty="0">
                <a:solidFill>
                  <a:srgbClr val="111111"/>
                </a:solidFill>
                <a:effectLst/>
              </a:rPr>
              <a:t>: an employee has too many roles and responsibilities, works too many hours, or lacks support often provided through close, personal relationships. Similarly, burnout can be caused by a lack of sleep and personal time to relax and spend time with family and friends.</a:t>
            </a:r>
          </a:p>
          <a:p>
            <a:pPr marL="0" indent="0" algn="l">
              <a:lnSpc>
                <a:spcPct val="100000"/>
              </a:lnSpc>
              <a:buNone/>
            </a:pPr>
            <a:endParaRPr lang="en-US" sz="2800" b="0" i="0" dirty="0">
              <a:solidFill>
                <a:srgbClr val="111111"/>
              </a:solidFill>
              <a:effectLst/>
            </a:endParaRPr>
          </a:p>
          <a:p>
            <a:pPr algn="l">
              <a:lnSpc>
                <a:spcPct val="100000"/>
              </a:lnSpc>
              <a:buFont typeface="Arial" panose="020B0604020202020204" pitchFamily="34" charset="0"/>
              <a:buChar char="•"/>
            </a:pPr>
            <a:r>
              <a:rPr lang="en-US" sz="2800" b="1" i="0" dirty="0">
                <a:solidFill>
                  <a:srgbClr val="111111"/>
                </a:solidFill>
                <a:effectLst/>
              </a:rPr>
              <a:t>Personality</a:t>
            </a:r>
            <a:r>
              <a:rPr lang="en-US" sz="2800" b="0" i="0" dirty="0">
                <a:solidFill>
                  <a:srgbClr val="111111"/>
                </a:solidFill>
                <a:effectLst/>
              </a:rPr>
              <a:t>: employees who are perfectionists, overachievers, or who take on more tasks without sharing responsibilities with other employees. Also, employees who have a more negative worldview.</a:t>
            </a:r>
          </a:p>
          <a:p>
            <a:pPr marL="0" indent="0" eaLnBrk="1" hangingPunct="1">
              <a:lnSpc>
                <a:spcPct val="90000"/>
              </a:lnSpc>
              <a:buSzPct val="120000"/>
              <a:buNone/>
              <a:defRPr/>
            </a:pPr>
            <a:br>
              <a:rPr lang="en-US" altLang="en-US" dirty="0"/>
            </a:b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29</a:t>
            </a:fld>
            <a:endParaRPr lang="en-US" dirty="0"/>
          </a:p>
        </p:txBody>
      </p:sp>
    </p:spTree>
    <p:extLst>
      <p:ext uri="{BB962C8B-B14F-4D97-AF65-F5344CB8AC3E}">
        <p14:creationId xmlns:p14="http://schemas.microsoft.com/office/powerpoint/2010/main" val="3128304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Course Overview</a:t>
            </a:r>
          </a:p>
        </p:txBody>
      </p:sp>
      <p:sp>
        <p:nvSpPr>
          <p:cNvPr id="2" name="Content Placeholder 1"/>
          <p:cNvSpPr>
            <a:spLocks noGrp="1"/>
          </p:cNvSpPr>
          <p:nvPr>
            <p:ph idx="1"/>
          </p:nvPr>
        </p:nvSpPr>
        <p:spPr>
          <a:xfrm>
            <a:off x="838200" y="1488273"/>
            <a:ext cx="10515600" cy="5233201"/>
          </a:xfrm>
        </p:spPr>
        <p:txBody>
          <a:bodyPr>
            <a:normAutofit lnSpcReduction="10000"/>
          </a:bodyPr>
          <a:lstStyle/>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Challenges</a:t>
            </a:r>
          </a:p>
          <a:p>
            <a:pPr marL="0" marR="0" indent="0">
              <a:spcBef>
                <a:spcPts val="0"/>
              </a:spcBef>
              <a:spcAft>
                <a:spcPts val="0"/>
              </a:spcAft>
              <a:buNone/>
            </a:pPr>
            <a:endParaRPr lang="en-US" sz="20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Strategies/Tips for Remot</a:t>
            </a:r>
            <a:r>
              <a:rPr lang="en-US" sz="2000" dirty="0">
                <a:latin typeface="Calibri" panose="020F0502020204030204" pitchFamily="34" charset="0"/>
                <a:ea typeface="Calibri" panose="020F0502020204030204" pitchFamily="34" charset="0"/>
              </a:rPr>
              <a:t>e Work</a:t>
            </a:r>
            <a:endParaRPr lang="en-US" sz="20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20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Managing Performance </a:t>
            </a:r>
            <a:r>
              <a:rPr lang="en-US" sz="2000" dirty="0">
                <a:latin typeface="Calibri" panose="020F0502020204030204" pitchFamily="34" charset="0"/>
                <a:ea typeface="Calibri" panose="020F0502020204030204" pitchFamily="34" charset="0"/>
              </a:rPr>
              <a:t>I</a:t>
            </a:r>
            <a:r>
              <a:rPr lang="en-US" sz="2000" dirty="0">
                <a:effectLst/>
                <a:latin typeface="Calibri" panose="020F0502020204030204" pitchFamily="34" charset="0"/>
                <a:ea typeface="Calibri" panose="020F0502020204030204" pitchFamily="34" charset="0"/>
              </a:rPr>
              <a:t>ssues </a:t>
            </a:r>
          </a:p>
          <a:p>
            <a:pPr marL="0" marR="0" indent="0">
              <a:spcBef>
                <a:spcPts val="0"/>
              </a:spcBef>
              <a:spcAft>
                <a:spcPts val="0"/>
              </a:spcAft>
              <a:buNone/>
            </a:pPr>
            <a:endParaRPr lang="en-US" sz="20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Case Study </a:t>
            </a:r>
          </a:p>
          <a:p>
            <a:pPr marL="0" marR="0" indent="0">
              <a:spcBef>
                <a:spcPts val="0"/>
              </a:spcBef>
              <a:spcAft>
                <a:spcPts val="0"/>
              </a:spcAft>
              <a:buNone/>
            </a:pPr>
            <a:endParaRPr lang="en-US" sz="20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Understanding Stress versus Burnout</a:t>
            </a:r>
          </a:p>
          <a:p>
            <a:pPr marL="0" marR="0" indent="0">
              <a:spcBef>
                <a:spcPts val="0"/>
              </a:spcBef>
              <a:spcAft>
                <a:spcPts val="0"/>
              </a:spcAft>
              <a:buNone/>
            </a:pPr>
            <a:endParaRPr lang="en-US" sz="20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Recognizing the Signs </a:t>
            </a:r>
          </a:p>
          <a:p>
            <a:pPr marL="0" marR="0" indent="0">
              <a:spcBef>
                <a:spcPts val="0"/>
              </a:spcBef>
              <a:spcAft>
                <a:spcPts val="0"/>
              </a:spcAft>
              <a:buNone/>
            </a:pPr>
            <a:endParaRPr lang="en-US" sz="20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Addressing Stress and Burnout</a:t>
            </a:r>
          </a:p>
          <a:p>
            <a:pPr marL="0" marR="0" indent="0">
              <a:spcBef>
                <a:spcPts val="0"/>
              </a:spcBef>
              <a:spcAft>
                <a:spcPts val="0"/>
              </a:spcAft>
              <a:buNone/>
            </a:pPr>
            <a:endParaRPr lang="en-US" sz="20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Case Study </a:t>
            </a:r>
          </a:p>
          <a:p>
            <a:pPr marL="0" marR="0" indent="0">
              <a:spcBef>
                <a:spcPts val="0"/>
              </a:spcBef>
              <a:spcAft>
                <a:spcPts val="0"/>
              </a:spcAft>
              <a:buNone/>
            </a:pPr>
            <a:endParaRPr lang="en-US" sz="20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Burnout Prevention and Strategies</a:t>
            </a:r>
          </a:p>
          <a:p>
            <a:pPr marL="0" marR="0" indent="0">
              <a:spcBef>
                <a:spcPts val="0"/>
              </a:spcBef>
              <a:spcAft>
                <a:spcPts val="0"/>
              </a:spcAft>
              <a:buNone/>
            </a:pPr>
            <a:endParaRPr lang="en-US" sz="20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effectLst/>
                <a:latin typeface="Calibri" panose="020F0502020204030204" pitchFamily="34" charset="0"/>
                <a:ea typeface="Calibri" panose="020F0502020204030204" pitchFamily="34" charset="0"/>
              </a:rPr>
              <a:t>Resources</a:t>
            </a: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36769847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Recognize the Signs of Burnout</a:t>
            </a:r>
          </a:p>
        </p:txBody>
      </p:sp>
      <p:sp>
        <p:nvSpPr>
          <p:cNvPr id="2" name="Content Placeholder 1"/>
          <p:cNvSpPr>
            <a:spLocks noGrp="1"/>
          </p:cNvSpPr>
          <p:nvPr>
            <p:ph idx="1"/>
          </p:nvPr>
        </p:nvSpPr>
        <p:spPr>
          <a:xfrm>
            <a:off x="838200" y="1335011"/>
            <a:ext cx="10515600" cy="5377016"/>
          </a:xfrm>
        </p:spPr>
        <p:txBody>
          <a:bodyPr>
            <a:normAutofit/>
          </a:bodyPr>
          <a:lstStyle/>
          <a:p>
            <a:pPr marL="0" indent="0" eaLnBrk="1" hangingPunct="1">
              <a:lnSpc>
                <a:spcPct val="90000"/>
              </a:lnSpc>
              <a:buSzPct val="120000"/>
              <a:buNone/>
              <a:defRPr/>
            </a:pPr>
            <a:endParaRPr lang="en-US" altLang="en-US" dirty="0"/>
          </a:p>
          <a:p>
            <a:r>
              <a:rPr lang="en-US" b="0" i="0" dirty="0">
                <a:solidFill>
                  <a:srgbClr val="111111"/>
                </a:solidFill>
                <a:effectLst/>
              </a:rPr>
              <a:t>Disengagement and disconnection</a:t>
            </a:r>
            <a:endParaRPr lang="en-US" dirty="0">
              <a:solidFill>
                <a:srgbClr val="111111"/>
              </a:solidFill>
            </a:endParaRPr>
          </a:p>
          <a:p>
            <a:r>
              <a:rPr lang="en-US" dirty="0">
                <a:solidFill>
                  <a:srgbClr val="111111"/>
                </a:solidFill>
              </a:rPr>
              <a:t>Lack of follow-through</a:t>
            </a:r>
          </a:p>
          <a:p>
            <a:r>
              <a:rPr lang="en-US" dirty="0">
                <a:solidFill>
                  <a:srgbClr val="111111"/>
                </a:solidFill>
              </a:rPr>
              <a:t>Careless</a:t>
            </a:r>
          </a:p>
          <a:p>
            <a:r>
              <a:rPr lang="en-US" dirty="0">
                <a:solidFill>
                  <a:srgbClr val="111111"/>
                </a:solidFill>
              </a:rPr>
              <a:t>Taking more sick time</a:t>
            </a:r>
          </a:p>
          <a:p>
            <a:r>
              <a:rPr lang="en-US" dirty="0">
                <a:solidFill>
                  <a:srgbClr val="111111"/>
                </a:solidFill>
              </a:rPr>
              <a:t>Negative outlook</a:t>
            </a:r>
          </a:p>
          <a:p>
            <a:r>
              <a:rPr lang="en-US" dirty="0">
                <a:solidFill>
                  <a:srgbClr val="111111"/>
                </a:solidFill>
              </a:rPr>
              <a:t>Unable to concentrate/foggy/forgetful</a:t>
            </a:r>
          </a:p>
          <a:p>
            <a:r>
              <a:rPr lang="en-US" dirty="0">
                <a:solidFill>
                  <a:srgbClr val="111111"/>
                </a:solidFill>
              </a:rPr>
              <a:t>Low energy</a:t>
            </a:r>
          </a:p>
          <a:p>
            <a:r>
              <a:rPr lang="en-US" dirty="0">
                <a:solidFill>
                  <a:srgbClr val="111111"/>
                </a:solidFill>
              </a:rPr>
              <a:t>Uninspired</a:t>
            </a:r>
          </a:p>
          <a:p>
            <a:endParaRPr lang="en-US" dirty="0">
              <a:solidFill>
                <a:srgbClr val="111111"/>
              </a:solidFill>
            </a:endParaRPr>
          </a:p>
          <a:p>
            <a:pPr marL="0" indent="0">
              <a:buNone/>
            </a:pPr>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30</a:t>
            </a:fld>
            <a:endParaRPr lang="en-US" dirty="0"/>
          </a:p>
        </p:txBody>
      </p:sp>
    </p:spTree>
    <p:extLst>
      <p:ext uri="{BB962C8B-B14F-4D97-AF65-F5344CB8AC3E}">
        <p14:creationId xmlns:p14="http://schemas.microsoft.com/office/powerpoint/2010/main" val="15726186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Case Study #2 – Break Out Rooms</a:t>
            </a:r>
          </a:p>
        </p:txBody>
      </p:sp>
      <p:sp>
        <p:nvSpPr>
          <p:cNvPr id="2" name="Content Placeholder 1"/>
          <p:cNvSpPr>
            <a:spLocks noGrp="1"/>
          </p:cNvSpPr>
          <p:nvPr>
            <p:ph idx="1"/>
          </p:nvPr>
        </p:nvSpPr>
        <p:spPr>
          <a:xfrm>
            <a:off x="838200" y="1574708"/>
            <a:ext cx="10515600" cy="5377016"/>
          </a:xfrm>
        </p:spPr>
        <p:txBody>
          <a:bodyPr>
            <a:normAutofit/>
          </a:bodyPr>
          <a:lstStyle/>
          <a:p>
            <a:pPr marL="0" indent="0">
              <a:buNone/>
            </a:pPr>
            <a:r>
              <a:rPr lang="en-US" dirty="0">
                <a:effectLst/>
                <a:ea typeface="Calibri" panose="020F0502020204030204" pitchFamily="34" charset="0"/>
              </a:rPr>
              <a:t>Rita, a long-time employee didn’t show up during the last virtual meeting, and she often logs on to the calls late without an explanation.  People have complained that they aren’t able to reach her during the day.  Rita is also not completing her work in a timely fashion. You heard from one of her co-workers that she isn’t “doing well.”</a:t>
            </a:r>
          </a:p>
          <a:p>
            <a:pPr marL="0" indent="0">
              <a:buNone/>
            </a:pPr>
            <a:endParaRPr lang="en-US" dirty="0">
              <a:effectLst/>
              <a:ea typeface="Calibri" panose="020F0502020204030204" pitchFamily="34" charset="0"/>
            </a:endParaRPr>
          </a:p>
          <a:p>
            <a:pPr marL="0" indent="0">
              <a:buNone/>
            </a:pPr>
            <a:endParaRPr lang="en-US" dirty="0">
              <a:ea typeface="Calibri" panose="020F0502020204030204" pitchFamily="34" charset="0"/>
            </a:endParaRPr>
          </a:p>
          <a:p>
            <a:pPr marL="0" indent="0">
              <a:buNone/>
            </a:pPr>
            <a:r>
              <a:rPr lang="en-US" dirty="0">
                <a:effectLst/>
                <a:ea typeface="Calibri" panose="020F0502020204030204" pitchFamily="34" charset="0"/>
              </a:rPr>
              <a:t>Questions:</a:t>
            </a:r>
          </a:p>
          <a:p>
            <a:pPr marL="514350" indent="-514350">
              <a:buFont typeface="+mj-lt"/>
              <a:buAutoNum type="arabicPeriod"/>
            </a:pPr>
            <a:r>
              <a:rPr lang="en-US" dirty="0">
                <a:effectLst/>
                <a:ea typeface="Calibri" panose="020F0502020204030204" pitchFamily="34" charset="0"/>
              </a:rPr>
              <a:t>What do you think is going on?</a:t>
            </a:r>
          </a:p>
          <a:p>
            <a:pPr marL="514350" indent="-514350">
              <a:buFont typeface="+mj-lt"/>
              <a:buAutoNum type="arabicPeriod"/>
            </a:pPr>
            <a:r>
              <a:rPr lang="en-US" dirty="0">
                <a:effectLst/>
                <a:ea typeface="Calibri" panose="020F0502020204030204" pitchFamily="34" charset="0"/>
              </a:rPr>
              <a:t>How would you handle this?  </a:t>
            </a:r>
          </a:p>
          <a:p>
            <a:pPr marL="514350" indent="-514350">
              <a:buFont typeface="+mj-lt"/>
              <a:buAutoNum type="arabicPeriod"/>
            </a:pPr>
            <a:r>
              <a:rPr lang="en-US" dirty="0">
                <a:effectLst/>
                <a:ea typeface="Calibri" panose="020F0502020204030204" pitchFamily="34" charset="0"/>
              </a:rPr>
              <a:t>What steps would you take?</a:t>
            </a:r>
          </a:p>
          <a:p>
            <a:pPr marL="0" indent="0">
              <a:buNone/>
            </a:pP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31</a:t>
            </a:fld>
            <a:endParaRPr lang="en-US" dirty="0"/>
          </a:p>
        </p:txBody>
      </p:sp>
    </p:spTree>
    <p:extLst>
      <p:ext uri="{BB962C8B-B14F-4D97-AF65-F5344CB8AC3E}">
        <p14:creationId xmlns:p14="http://schemas.microsoft.com/office/powerpoint/2010/main" val="14557376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8099" y="0"/>
            <a:ext cx="10515600" cy="1325563"/>
          </a:xfrm>
        </p:spPr>
        <p:txBody>
          <a:bodyPr>
            <a:normAutofit/>
          </a:bodyPr>
          <a:lstStyle/>
          <a:p>
            <a:r>
              <a:rPr lang="en-US" sz="4000" b="1" dirty="0"/>
              <a:t>Addressing and Preventing Stress and </a:t>
            </a:r>
            <a:br>
              <a:rPr lang="en-US" sz="4000" b="1" dirty="0"/>
            </a:br>
            <a:r>
              <a:rPr lang="en-US" sz="4000" b="1" dirty="0"/>
              <a:t>Burnout in Employees</a:t>
            </a:r>
          </a:p>
        </p:txBody>
      </p:sp>
      <p:sp>
        <p:nvSpPr>
          <p:cNvPr id="2" name="Content Placeholder 1"/>
          <p:cNvSpPr>
            <a:spLocks noGrp="1"/>
          </p:cNvSpPr>
          <p:nvPr>
            <p:ph idx="1"/>
          </p:nvPr>
        </p:nvSpPr>
        <p:spPr>
          <a:xfrm>
            <a:off x="838200" y="1444586"/>
            <a:ext cx="10515600" cy="5413413"/>
          </a:xfrm>
        </p:spPr>
        <p:txBody>
          <a:bodyPr>
            <a:normAutofit fontScale="70000" lnSpcReduction="20000"/>
          </a:bodyPr>
          <a:lstStyle/>
          <a:p>
            <a:pPr marL="0" indent="0" algn="l">
              <a:lnSpc>
                <a:spcPct val="120000"/>
              </a:lnSpc>
              <a:buNone/>
            </a:pPr>
            <a:r>
              <a:rPr lang="en-US" sz="2800" b="1" i="0" dirty="0">
                <a:solidFill>
                  <a:srgbClr val="111111"/>
                </a:solidFill>
                <a:effectLst/>
              </a:rPr>
              <a:t>Design of tasks</a:t>
            </a:r>
            <a:r>
              <a:rPr lang="en-US" sz="2800" dirty="0">
                <a:solidFill>
                  <a:srgbClr val="111111"/>
                </a:solidFill>
              </a:rPr>
              <a:t>: Help employees manage their workload, encourage breaks, explain how their job is meaningful, and utilize the employee’s skills and abilities to the fullest degree.</a:t>
            </a:r>
          </a:p>
          <a:p>
            <a:pPr marL="0" indent="0" algn="l">
              <a:lnSpc>
                <a:spcPct val="120000"/>
              </a:lnSpc>
              <a:buNone/>
            </a:pPr>
            <a:r>
              <a:rPr lang="en-US" sz="2800" b="1" i="0" dirty="0">
                <a:solidFill>
                  <a:srgbClr val="111111"/>
                </a:solidFill>
                <a:effectLst/>
              </a:rPr>
              <a:t>Management style</a:t>
            </a:r>
            <a:r>
              <a:rPr lang="en-US" sz="2800" b="0" i="0" dirty="0">
                <a:solidFill>
                  <a:srgbClr val="111111"/>
                </a:solidFill>
                <a:effectLst/>
              </a:rPr>
              <a:t>: </a:t>
            </a:r>
            <a:r>
              <a:rPr lang="en-US" dirty="0">
                <a:solidFill>
                  <a:srgbClr val="111111"/>
                </a:solidFill>
              </a:rPr>
              <a:t>Engage in r</a:t>
            </a:r>
            <a:r>
              <a:rPr lang="en-US" sz="2800" b="0" i="0" dirty="0">
                <a:solidFill>
                  <a:srgbClr val="111111"/>
                </a:solidFill>
                <a:effectLst/>
              </a:rPr>
              <a:t>egular communication and coaching.  Be open to feedback. Empathize with their situation. Use a real open-door policy.  Be approachable. </a:t>
            </a:r>
          </a:p>
          <a:p>
            <a:pPr marL="0" indent="0" algn="l">
              <a:lnSpc>
                <a:spcPct val="120000"/>
              </a:lnSpc>
              <a:buNone/>
            </a:pPr>
            <a:r>
              <a:rPr lang="en-US" sz="2800" b="1" i="0" dirty="0">
                <a:solidFill>
                  <a:srgbClr val="111111"/>
                </a:solidFill>
                <a:effectLst/>
              </a:rPr>
              <a:t>Interpersonal relationships</a:t>
            </a:r>
            <a:r>
              <a:rPr lang="en-US" sz="2800" b="0" i="0" dirty="0">
                <a:solidFill>
                  <a:srgbClr val="111111"/>
                </a:solidFill>
                <a:effectLst/>
              </a:rPr>
              <a:t>: Provide needed support and resources.  Create a positive work environment.</a:t>
            </a:r>
          </a:p>
          <a:p>
            <a:pPr marL="0" indent="0" algn="l">
              <a:lnSpc>
                <a:spcPct val="120000"/>
              </a:lnSpc>
              <a:buNone/>
            </a:pPr>
            <a:r>
              <a:rPr lang="en-US" sz="2800" b="1" i="0" dirty="0">
                <a:solidFill>
                  <a:srgbClr val="111111"/>
                </a:solidFill>
                <a:effectLst/>
              </a:rPr>
              <a:t>Work roles</a:t>
            </a:r>
            <a:r>
              <a:rPr lang="en-US" sz="2800" b="0" i="0" dirty="0">
                <a:solidFill>
                  <a:srgbClr val="111111"/>
                </a:solidFill>
                <a:effectLst/>
              </a:rPr>
              <a:t>: Continue to be clear about job responsibilities.  Ensure that employees are not taking on more than they should or covering for another co-worker who isn’t following though.  </a:t>
            </a:r>
          </a:p>
          <a:p>
            <a:pPr marL="0" indent="0" algn="l">
              <a:lnSpc>
                <a:spcPct val="120000"/>
              </a:lnSpc>
              <a:buNone/>
            </a:pPr>
            <a:r>
              <a:rPr lang="en-US" sz="2800" b="1" i="0" dirty="0">
                <a:solidFill>
                  <a:srgbClr val="111111"/>
                </a:solidFill>
                <a:effectLst/>
              </a:rPr>
              <a:t>Career concerns</a:t>
            </a:r>
            <a:r>
              <a:rPr lang="en-US" sz="2800" b="0" i="0" dirty="0">
                <a:solidFill>
                  <a:srgbClr val="111111"/>
                </a:solidFill>
                <a:effectLst/>
              </a:rPr>
              <a:t>: Communicate about changes – even if you </a:t>
            </a:r>
            <a:r>
              <a:rPr lang="en-US" dirty="0">
                <a:solidFill>
                  <a:srgbClr val="111111"/>
                </a:solidFill>
              </a:rPr>
              <a:t>don’t know all the answers.  Discuss </a:t>
            </a:r>
            <a:r>
              <a:rPr lang="en-US" sz="2800" b="0" i="0" dirty="0">
                <a:solidFill>
                  <a:srgbClr val="111111"/>
                </a:solidFill>
                <a:effectLst/>
              </a:rPr>
              <a:t>opportunities for advancement.</a:t>
            </a:r>
          </a:p>
          <a:p>
            <a:pPr marL="0" indent="0" algn="l">
              <a:lnSpc>
                <a:spcPct val="120000"/>
              </a:lnSpc>
              <a:buNone/>
            </a:pPr>
            <a:r>
              <a:rPr lang="en-US" sz="2800" b="1" i="0" dirty="0">
                <a:solidFill>
                  <a:srgbClr val="111111"/>
                </a:solidFill>
                <a:effectLst/>
              </a:rPr>
              <a:t>Environmental conditions</a:t>
            </a:r>
            <a:r>
              <a:rPr lang="en-US" sz="2800" b="0" i="0" dirty="0">
                <a:solidFill>
                  <a:srgbClr val="111111"/>
                </a:solidFill>
                <a:effectLst/>
              </a:rPr>
              <a:t>: Address distractions, high noise levels, cramped office space, etc.</a:t>
            </a:r>
          </a:p>
          <a:p>
            <a:pPr marL="0" indent="0" eaLnBrk="1" hangingPunct="1">
              <a:lnSpc>
                <a:spcPct val="90000"/>
              </a:lnSpc>
              <a:buSzPct val="120000"/>
              <a:buNone/>
              <a:defRPr/>
            </a:pPr>
            <a:br>
              <a:rPr lang="en-US" altLang="en-US" dirty="0"/>
            </a:br>
            <a:endParaRPr lang="en-US" dirty="0"/>
          </a:p>
          <a:p>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32</a:t>
            </a:fld>
            <a:endParaRPr lang="en-US" dirty="0"/>
          </a:p>
        </p:txBody>
      </p:sp>
    </p:spTree>
    <p:extLst>
      <p:ext uri="{BB962C8B-B14F-4D97-AF65-F5344CB8AC3E}">
        <p14:creationId xmlns:p14="http://schemas.microsoft.com/office/powerpoint/2010/main" val="20465736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7481" y="9448"/>
            <a:ext cx="10515600" cy="1325563"/>
          </a:xfrm>
        </p:spPr>
        <p:txBody>
          <a:bodyPr>
            <a:normAutofit/>
          </a:bodyPr>
          <a:lstStyle/>
          <a:p>
            <a:r>
              <a:rPr lang="en-US" sz="4000" b="1" dirty="0"/>
              <a:t>Three Essential Components of Self-Care</a:t>
            </a:r>
          </a:p>
        </p:txBody>
      </p:sp>
      <p:sp>
        <p:nvSpPr>
          <p:cNvPr id="2" name="Content Placeholder 1"/>
          <p:cNvSpPr>
            <a:spLocks noGrp="1"/>
          </p:cNvSpPr>
          <p:nvPr>
            <p:ph idx="1"/>
          </p:nvPr>
        </p:nvSpPr>
        <p:spPr>
          <a:xfrm>
            <a:off x="1816963" y="1952817"/>
            <a:ext cx="8558074" cy="2952365"/>
          </a:xfrm>
        </p:spPr>
        <p:txBody>
          <a:bodyPr>
            <a:normAutofit fontScale="92500" lnSpcReduction="10000"/>
          </a:bodyPr>
          <a:lstStyle/>
          <a:p>
            <a:pPr marL="0" indent="0" eaLnBrk="1" hangingPunct="1">
              <a:lnSpc>
                <a:spcPct val="90000"/>
              </a:lnSpc>
              <a:buSzPct val="120000"/>
              <a:buNone/>
              <a:defRPr/>
            </a:pPr>
            <a:endParaRPr lang="en-US" altLang="en-US" dirty="0"/>
          </a:p>
          <a:p>
            <a:pPr marL="457200" lvl="1" indent="0">
              <a:buNone/>
            </a:pPr>
            <a:r>
              <a:rPr lang="en-US" sz="3600" dirty="0">
                <a:solidFill>
                  <a:srgbClr val="111111"/>
                </a:solidFill>
              </a:rPr>
              <a:t>1. Balance between work and personal life</a:t>
            </a:r>
          </a:p>
          <a:p>
            <a:pPr marL="457200" lvl="1" indent="0">
              <a:buNone/>
            </a:pPr>
            <a:endParaRPr lang="en-US" sz="3600" dirty="0">
              <a:solidFill>
                <a:srgbClr val="111111"/>
              </a:solidFill>
            </a:endParaRPr>
          </a:p>
          <a:p>
            <a:pPr marL="457200" lvl="1" indent="0">
              <a:buNone/>
            </a:pPr>
            <a:r>
              <a:rPr lang="en-US" sz="3600" dirty="0">
                <a:solidFill>
                  <a:srgbClr val="111111"/>
                </a:solidFill>
              </a:rPr>
              <a:t>2. A support network of friends and family</a:t>
            </a:r>
          </a:p>
          <a:p>
            <a:pPr marL="457200" lvl="1" indent="0">
              <a:buNone/>
            </a:pPr>
            <a:endParaRPr lang="en-US" sz="3600" dirty="0">
              <a:solidFill>
                <a:srgbClr val="111111"/>
              </a:solidFill>
            </a:endParaRPr>
          </a:p>
          <a:p>
            <a:pPr marL="457200" lvl="1" indent="0">
              <a:buNone/>
            </a:pPr>
            <a:r>
              <a:rPr lang="en-US" sz="3600" dirty="0">
                <a:solidFill>
                  <a:srgbClr val="111111"/>
                </a:solidFill>
              </a:rPr>
              <a:t>3. A relaxed and positive outlook</a:t>
            </a:r>
          </a:p>
          <a:p>
            <a:pPr lvl="1"/>
            <a:endParaRPr lang="en-US" dirty="0">
              <a:solidFill>
                <a:srgbClr val="111111"/>
              </a:solidFill>
            </a:endParaRPr>
          </a:p>
          <a:p>
            <a:pPr marL="0" indent="0">
              <a:buNone/>
            </a:pPr>
            <a:endParaRPr lang="en-US" dirty="0">
              <a:solidFill>
                <a:srgbClr val="111111"/>
              </a:solidFill>
            </a:endParaRPr>
          </a:p>
          <a:p>
            <a:pPr marL="0" indent="0">
              <a:buNone/>
            </a:pPr>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33</a:t>
            </a:fld>
            <a:endParaRPr lang="en-US" dirty="0"/>
          </a:p>
        </p:txBody>
      </p:sp>
    </p:spTree>
    <p:extLst>
      <p:ext uri="{BB962C8B-B14F-4D97-AF65-F5344CB8AC3E}">
        <p14:creationId xmlns:p14="http://schemas.microsoft.com/office/powerpoint/2010/main" val="16439786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1" y="214205"/>
            <a:ext cx="10515600" cy="1325563"/>
          </a:xfrm>
        </p:spPr>
        <p:txBody>
          <a:bodyPr>
            <a:normAutofit/>
          </a:bodyPr>
          <a:lstStyle/>
          <a:p>
            <a:r>
              <a:rPr lang="en-US" sz="4000" b="1" dirty="0"/>
              <a:t>Strategies to Manage Stress and Burnout</a:t>
            </a:r>
          </a:p>
        </p:txBody>
      </p:sp>
      <p:sp>
        <p:nvSpPr>
          <p:cNvPr id="2" name="Content Placeholder 1"/>
          <p:cNvSpPr>
            <a:spLocks noGrp="1"/>
          </p:cNvSpPr>
          <p:nvPr>
            <p:ph sz="half" idx="1"/>
          </p:nvPr>
        </p:nvSpPr>
        <p:spPr>
          <a:xfrm>
            <a:off x="838199" y="1340105"/>
            <a:ext cx="5181600" cy="5396359"/>
          </a:xfrm>
        </p:spPr>
        <p:txBody>
          <a:bodyPr>
            <a:normAutofit/>
          </a:bodyPr>
          <a:lstStyle/>
          <a:p>
            <a:pPr marL="0" indent="0">
              <a:buNone/>
            </a:pPr>
            <a:r>
              <a:rPr lang="en-US" b="1" dirty="0"/>
              <a:t>Work:</a:t>
            </a:r>
          </a:p>
          <a:p>
            <a:r>
              <a:rPr lang="en-US" dirty="0"/>
              <a:t>Resist perfectionism</a:t>
            </a:r>
          </a:p>
          <a:p>
            <a:r>
              <a:rPr lang="en-US" dirty="0"/>
              <a:t>Find humor </a:t>
            </a:r>
          </a:p>
          <a:p>
            <a:r>
              <a:rPr lang="en-US" dirty="0"/>
              <a:t>Delegate</a:t>
            </a:r>
          </a:p>
          <a:p>
            <a:r>
              <a:rPr lang="en-US" dirty="0"/>
              <a:t>Be willing to compromise</a:t>
            </a:r>
          </a:p>
          <a:p>
            <a:r>
              <a:rPr lang="en-US" dirty="0"/>
              <a:t>Reframe problems</a:t>
            </a:r>
          </a:p>
          <a:p>
            <a:r>
              <a:rPr lang="en-US" dirty="0"/>
              <a:t>Do something you enjoy everyday</a:t>
            </a:r>
          </a:p>
          <a:p>
            <a:r>
              <a:rPr lang="en-US" dirty="0"/>
              <a:t>Be more assertive</a:t>
            </a:r>
          </a:p>
          <a:p>
            <a:r>
              <a:rPr lang="en-US" dirty="0"/>
              <a:t>Don’t try to control the uncontrollable</a:t>
            </a:r>
          </a:p>
        </p:txBody>
      </p:sp>
      <p:sp>
        <p:nvSpPr>
          <p:cNvPr id="3" name="Content Placeholder 2"/>
          <p:cNvSpPr>
            <a:spLocks noGrp="1"/>
          </p:cNvSpPr>
          <p:nvPr>
            <p:ph sz="half" idx="2"/>
          </p:nvPr>
        </p:nvSpPr>
        <p:spPr>
          <a:xfrm>
            <a:off x="6239523" y="1357187"/>
            <a:ext cx="5181600" cy="5181745"/>
          </a:xfrm>
        </p:spPr>
        <p:txBody>
          <a:bodyPr>
            <a:normAutofit/>
          </a:bodyPr>
          <a:lstStyle/>
          <a:p>
            <a:pPr marL="0" indent="0">
              <a:buNone/>
            </a:pPr>
            <a:r>
              <a:rPr lang="en-US" sz="2600" b="1" dirty="0">
                <a:cs typeface="Times New Roman" pitchFamily="18" charset="0"/>
              </a:rPr>
              <a:t>Personal Life:</a:t>
            </a:r>
          </a:p>
          <a:p>
            <a:r>
              <a:rPr lang="en-US" dirty="0"/>
              <a:t>Exercise regularly</a:t>
            </a:r>
          </a:p>
          <a:p>
            <a:r>
              <a:rPr lang="en-US" dirty="0"/>
              <a:t>Eat healthy</a:t>
            </a:r>
          </a:p>
          <a:p>
            <a:r>
              <a:rPr lang="en-US" dirty="0"/>
              <a:t>Use relaxation techniques</a:t>
            </a:r>
          </a:p>
          <a:p>
            <a:r>
              <a:rPr lang="en-US" dirty="0"/>
              <a:t>Spend time outdoors</a:t>
            </a:r>
          </a:p>
          <a:p>
            <a:r>
              <a:rPr lang="en-US" dirty="0"/>
              <a:t>Talk to a supportive friend</a:t>
            </a:r>
          </a:p>
          <a:p>
            <a:r>
              <a:rPr lang="en-US" dirty="0"/>
              <a:t>Sleep seven to eight hours/night</a:t>
            </a:r>
          </a:p>
          <a:p>
            <a:r>
              <a:rPr lang="en-US" dirty="0"/>
              <a:t>Play with a pet</a:t>
            </a:r>
          </a:p>
          <a:p>
            <a:r>
              <a:rPr lang="en-US" dirty="0"/>
              <a:t>Get together with friends/family</a:t>
            </a:r>
          </a:p>
          <a:p>
            <a:r>
              <a:rPr lang="en-US" dirty="0"/>
              <a:t>Ask for help</a:t>
            </a:r>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34</a:t>
            </a:fld>
            <a:endParaRPr lang="en-US"/>
          </a:p>
        </p:txBody>
      </p:sp>
    </p:spTree>
    <p:extLst>
      <p:ext uri="{BB962C8B-B14F-4D97-AF65-F5344CB8AC3E}">
        <p14:creationId xmlns:p14="http://schemas.microsoft.com/office/powerpoint/2010/main" val="19997072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Five-Minute Activities </a:t>
            </a:r>
          </a:p>
        </p:txBody>
      </p:sp>
      <p:sp>
        <p:nvSpPr>
          <p:cNvPr id="2" name="Content Placeholder 1"/>
          <p:cNvSpPr>
            <a:spLocks noGrp="1"/>
          </p:cNvSpPr>
          <p:nvPr>
            <p:ph idx="1"/>
          </p:nvPr>
        </p:nvSpPr>
        <p:spPr>
          <a:xfrm>
            <a:off x="838200" y="979334"/>
            <a:ext cx="10515600" cy="5377016"/>
          </a:xfrm>
        </p:spPr>
        <p:txBody>
          <a:bodyPr>
            <a:normAutofit/>
          </a:bodyPr>
          <a:lstStyle/>
          <a:p>
            <a:pPr marL="0" indent="0" eaLnBrk="1" hangingPunct="1">
              <a:lnSpc>
                <a:spcPct val="90000"/>
              </a:lnSpc>
              <a:buSzPct val="120000"/>
              <a:buNone/>
              <a:defRPr/>
            </a:pPr>
            <a:endParaRPr lang="en-US" altLang="en-US" dirty="0"/>
          </a:p>
          <a:p>
            <a:r>
              <a:rPr lang="en-US" b="1" i="0" dirty="0">
                <a:solidFill>
                  <a:srgbClr val="111111"/>
                </a:solidFill>
                <a:effectLst/>
              </a:rPr>
              <a:t>ACE</a:t>
            </a:r>
            <a:r>
              <a:rPr lang="en-US" b="0" i="0" dirty="0">
                <a:solidFill>
                  <a:srgbClr val="111111"/>
                </a:solidFill>
                <a:effectLst/>
              </a:rPr>
              <a:t> - </a:t>
            </a:r>
            <a:r>
              <a:rPr lang="en-US" b="0" i="0" dirty="0">
                <a:solidFill>
                  <a:srgbClr val="111111"/>
                </a:solidFill>
                <a:effectLst/>
                <a:latin typeface="proxima-nova"/>
              </a:rPr>
              <a:t>(Accept, Change, or Eliminate) can help when feeling stuck or overwhelmed. </a:t>
            </a:r>
            <a:endParaRPr lang="en-US" dirty="0">
              <a:solidFill>
                <a:srgbClr val="111111"/>
              </a:solidFill>
              <a:latin typeface="proxima-nova"/>
            </a:endParaRPr>
          </a:p>
          <a:p>
            <a:endParaRPr lang="en-US" sz="2800" b="1" dirty="0">
              <a:solidFill>
                <a:srgbClr val="111111"/>
              </a:solidFill>
              <a:latin typeface="proxima-nova"/>
            </a:endParaRPr>
          </a:p>
          <a:p>
            <a:r>
              <a:rPr lang="en-US" sz="2800" b="1" dirty="0"/>
              <a:t>Breath focus</a:t>
            </a:r>
            <a:r>
              <a:rPr lang="en-US" b="1" dirty="0"/>
              <a:t> - </a:t>
            </a:r>
            <a:r>
              <a:rPr lang="en-US" sz="2800" dirty="0"/>
              <a:t>Take long, slow, deep breaths and gently disengage your mind from distracting thoughts and sensations. Focus on the sensation of air going in and out of your nose.</a:t>
            </a:r>
          </a:p>
          <a:p>
            <a:endParaRPr lang="en-US" dirty="0">
              <a:solidFill>
                <a:srgbClr val="111111"/>
              </a:solidFill>
              <a:latin typeface="proxima-nova"/>
            </a:endParaRPr>
          </a:p>
          <a:p>
            <a:r>
              <a:rPr lang="en-US" b="1" dirty="0">
                <a:solidFill>
                  <a:srgbClr val="111111"/>
                </a:solidFill>
                <a:latin typeface="proxima-nova"/>
              </a:rPr>
              <a:t>Mantras</a:t>
            </a:r>
            <a:r>
              <a:rPr lang="en-US" dirty="0">
                <a:solidFill>
                  <a:srgbClr val="111111"/>
                </a:solidFill>
                <a:latin typeface="proxima-nova"/>
              </a:rPr>
              <a:t> – e.g.: Fake it until You Make it; Have an Attitude of Gratitude; I’ve Got This.</a:t>
            </a:r>
            <a:endParaRPr lang="en-US" dirty="0">
              <a:solidFill>
                <a:srgbClr val="111111"/>
              </a:solidFill>
            </a:endParaRPr>
          </a:p>
          <a:p>
            <a:endParaRPr lang="en-US" dirty="0">
              <a:solidFill>
                <a:srgbClr val="111111"/>
              </a:solidFill>
            </a:endParaRPr>
          </a:p>
          <a:p>
            <a:pPr marL="0" indent="0">
              <a:buNone/>
            </a:pPr>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35</a:t>
            </a:fld>
            <a:endParaRPr lang="en-US" dirty="0"/>
          </a:p>
        </p:txBody>
      </p:sp>
    </p:spTree>
    <p:extLst>
      <p:ext uri="{BB962C8B-B14F-4D97-AF65-F5344CB8AC3E}">
        <p14:creationId xmlns:p14="http://schemas.microsoft.com/office/powerpoint/2010/main" val="15595399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Resources</a:t>
            </a:r>
          </a:p>
        </p:txBody>
      </p:sp>
      <p:sp>
        <p:nvSpPr>
          <p:cNvPr id="2" name="Content Placeholder 1"/>
          <p:cNvSpPr>
            <a:spLocks noGrp="1"/>
          </p:cNvSpPr>
          <p:nvPr>
            <p:ph idx="1"/>
          </p:nvPr>
        </p:nvSpPr>
        <p:spPr>
          <a:xfrm>
            <a:off x="838200" y="1335011"/>
            <a:ext cx="10515600" cy="5377016"/>
          </a:xfrm>
        </p:spPr>
        <p:txBody>
          <a:bodyPr>
            <a:normAutofit/>
          </a:bodyPr>
          <a:lstStyle/>
          <a:p>
            <a:pPr marL="0" indent="0" eaLnBrk="1" hangingPunct="1">
              <a:lnSpc>
                <a:spcPct val="90000"/>
              </a:lnSpc>
              <a:buSzPct val="120000"/>
              <a:buNone/>
              <a:defRPr/>
            </a:pPr>
            <a:endParaRPr lang="en-US" altLang="en-US" dirty="0"/>
          </a:p>
          <a:p>
            <a:r>
              <a:rPr lang="en-US" dirty="0">
                <a:solidFill>
                  <a:srgbClr val="111111"/>
                </a:solidFill>
              </a:rPr>
              <a:t>National Institute for Occupational Safety and Health.  </a:t>
            </a:r>
            <a:r>
              <a:rPr lang="en-US" i="1" dirty="0">
                <a:solidFill>
                  <a:srgbClr val="111111"/>
                </a:solidFill>
              </a:rPr>
              <a:t>Stress at Work   </a:t>
            </a:r>
            <a:r>
              <a:rPr lang="en-US" dirty="0">
                <a:solidFill>
                  <a:srgbClr val="111111"/>
                </a:solidFill>
                <a:hlinkClick r:id="rId2"/>
              </a:rPr>
              <a:t>https://www.cdc.gov/niosh/docs/99-101/</a:t>
            </a:r>
            <a:r>
              <a:rPr lang="en-US" dirty="0">
                <a:solidFill>
                  <a:srgbClr val="111111"/>
                </a:solidFill>
              </a:rPr>
              <a:t> </a:t>
            </a:r>
          </a:p>
          <a:p>
            <a:endParaRPr lang="en-US" dirty="0">
              <a:solidFill>
                <a:srgbClr val="111111"/>
              </a:solidFill>
            </a:endParaRPr>
          </a:p>
          <a:p>
            <a:r>
              <a:rPr lang="en-US" dirty="0">
                <a:solidFill>
                  <a:srgbClr val="111111"/>
                </a:solidFill>
              </a:rPr>
              <a:t>Help Guide - </a:t>
            </a:r>
            <a:r>
              <a:rPr lang="en-US" dirty="0">
                <a:solidFill>
                  <a:srgbClr val="111111"/>
                </a:solidFill>
                <a:hlinkClick r:id="rId3"/>
              </a:rPr>
              <a:t>https://www.helpguide.org/</a:t>
            </a:r>
            <a:r>
              <a:rPr lang="en-US" dirty="0">
                <a:solidFill>
                  <a:srgbClr val="111111"/>
                </a:solidFill>
              </a:rPr>
              <a:t> </a:t>
            </a:r>
          </a:p>
          <a:p>
            <a:endParaRPr lang="en-US" dirty="0">
              <a:solidFill>
                <a:srgbClr val="111111"/>
              </a:solidFill>
            </a:endParaRPr>
          </a:p>
          <a:p>
            <a:r>
              <a:rPr lang="en-US" dirty="0">
                <a:solidFill>
                  <a:srgbClr val="111111"/>
                </a:solidFill>
              </a:rPr>
              <a:t>Book: </a:t>
            </a:r>
            <a:r>
              <a:rPr lang="en-US" b="0" i="1" dirty="0">
                <a:solidFill>
                  <a:srgbClr val="111111"/>
                </a:solidFill>
                <a:effectLst/>
                <a:latin typeface="proxima-nova"/>
              </a:rPr>
              <a:t>Oasis in the Overwhelm: 60-Second Strategies for Balance in a Busy World</a:t>
            </a:r>
            <a:r>
              <a:rPr lang="en-US" b="0" i="0" dirty="0">
                <a:solidFill>
                  <a:srgbClr val="111111"/>
                </a:solidFill>
                <a:effectLst/>
                <a:latin typeface="proxima-nova"/>
              </a:rPr>
              <a:t> by Millie </a:t>
            </a:r>
            <a:r>
              <a:rPr lang="en-US" b="0" i="0" dirty="0" err="1">
                <a:solidFill>
                  <a:srgbClr val="111111"/>
                </a:solidFill>
                <a:effectLst/>
                <a:latin typeface="proxima-nova"/>
              </a:rPr>
              <a:t>Grenough</a:t>
            </a:r>
            <a:endParaRPr lang="en-US" b="0" i="0" dirty="0">
              <a:solidFill>
                <a:srgbClr val="111111"/>
              </a:solidFill>
              <a:effectLst/>
              <a:latin typeface="proxima-nova"/>
            </a:endParaRPr>
          </a:p>
          <a:p>
            <a:endParaRPr lang="en-US" dirty="0">
              <a:solidFill>
                <a:srgbClr val="111111"/>
              </a:solidFill>
              <a:latin typeface="proxima-nova"/>
            </a:endParaRPr>
          </a:p>
          <a:p>
            <a:endParaRPr lang="en-US" dirty="0">
              <a:solidFill>
                <a:srgbClr val="111111"/>
              </a:solidFill>
            </a:endParaRPr>
          </a:p>
          <a:p>
            <a:endParaRPr lang="en-US" dirty="0">
              <a:solidFill>
                <a:srgbClr val="111111"/>
              </a:solidFill>
            </a:endParaRPr>
          </a:p>
          <a:p>
            <a:pPr marL="0" indent="0">
              <a:buNone/>
            </a:pPr>
            <a:endParaRPr lang="en-US" dirty="0"/>
          </a:p>
          <a:p>
            <a:endParaRPr lang="en-US" sz="2800" dirty="0"/>
          </a:p>
          <a:p>
            <a:endParaRPr lang="en-US" sz="2800" b="0" i="0" dirty="0">
              <a:effectLst/>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36</a:t>
            </a:fld>
            <a:endParaRPr lang="en-US" dirty="0"/>
          </a:p>
        </p:txBody>
      </p:sp>
    </p:spTree>
    <p:extLst>
      <p:ext uri="{BB962C8B-B14F-4D97-AF65-F5344CB8AC3E}">
        <p14:creationId xmlns:p14="http://schemas.microsoft.com/office/powerpoint/2010/main" val="35665496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
        <p:nvSpPr>
          <p:cNvPr id="3" name="TextBox 2"/>
          <p:cNvSpPr txBox="1"/>
          <p:nvPr/>
        </p:nvSpPr>
        <p:spPr>
          <a:xfrm>
            <a:off x="5491598" y="4959055"/>
            <a:ext cx="4434035" cy="1384995"/>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&lt;&lt;Name&gt;&gt;</a:t>
            </a:r>
          </a:p>
          <a:p>
            <a:pPr algn="r"/>
            <a:r>
              <a:rPr lang="en-US" sz="2800" dirty="0">
                <a:latin typeface="Times New Roman" panose="02020603050405020304" pitchFamily="18" charset="0"/>
                <a:cs typeface="Times New Roman" panose="02020603050405020304" pitchFamily="18" charset="0"/>
              </a:rPr>
              <a:t>&lt;&lt;Phone Number&gt;&gt;</a:t>
            </a:r>
          </a:p>
          <a:p>
            <a:pPr algn="r"/>
            <a:r>
              <a:rPr lang="en-US" sz="2800" dirty="0">
                <a:latin typeface="Times New Roman" panose="02020603050405020304" pitchFamily="18" charset="0"/>
                <a:cs typeface="Times New Roman" panose="02020603050405020304" pitchFamily="18" charset="0"/>
              </a:rPr>
              <a:t>&lt;&lt;Email&gt;&gt;</a:t>
            </a:r>
          </a:p>
        </p:txBody>
      </p:sp>
    </p:spTree>
    <p:extLst>
      <p:ext uri="{BB962C8B-B14F-4D97-AF65-F5344CB8AC3E}">
        <p14:creationId xmlns:p14="http://schemas.microsoft.com/office/powerpoint/2010/main" val="2671895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Introduction</a:t>
            </a:r>
          </a:p>
        </p:txBody>
      </p:sp>
      <p:sp>
        <p:nvSpPr>
          <p:cNvPr id="2" name="Content Placeholder 1"/>
          <p:cNvSpPr>
            <a:spLocks noGrp="1"/>
          </p:cNvSpPr>
          <p:nvPr>
            <p:ph idx="1"/>
          </p:nvPr>
        </p:nvSpPr>
        <p:spPr/>
        <p:txBody>
          <a:bodyPr/>
          <a:lstStyle/>
          <a:p>
            <a:r>
              <a:rPr lang="en-US" dirty="0"/>
              <a:t>Over the past year, many of us have had to quickly adapt to a new reality of managing virtual employees and working remotely.</a:t>
            </a:r>
          </a:p>
          <a:p>
            <a:endParaRPr lang="en-US" dirty="0"/>
          </a:p>
          <a:p>
            <a:r>
              <a:rPr lang="en-US" dirty="0"/>
              <a:t>Working from home has its benefits, but it can also present several challenges.</a:t>
            </a:r>
          </a:p>
          <a:p>
            <a:pPr marL="0" indent="0">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pic>
        <p:nvPicPr>
          <p:cNvPr id="6" name="Picture 5">
            <a:extLst>
              <a:ext uri="{FF2B5EF4-FFF2-40B4-BE49-F238E27FC236}">
                <a16:creationId xmlns:a16="http://schemas.microsoft.com/office/drawing/2014/main" id="{51B1870A-46E9-49FF-A56A-258E2565CA7B}"/>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190259" y="4331085"/>
            <a:ext cx="3311741" cy="2207827"/>
          </a:xfrm>
          <a:prstGeom prst="rect">
            <a:avLst/>
          </a:prstGeom>
        </p:spPr>
      </p:pic>
    </p:spTree>
    <p:extLst>
      <p:ext uri="{BB962C8B-B14F-4D97-AF65-F5344CB8AC3E}">
        <p14:creationId xmlns:p14="http://schemas.microsoft.com/office/powerpoint/2010/main" val="3164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2109" y="288524"/>
            <a:ext cx="10515600" cy="1325563"/>
          </a:xfrm>
        </p:spPr>
        <p:txBody>
          <a:bodyPr>
            <a:normAutofit/>
          </a:bodyPr>
          <a:lstStyle/>
          <a:p>
            <a:r>
              <a:rPr lang="en-US" sz="4000" b="1" dirty="0"/>
              <a:t>Challenges of a Virtual Work Environment</a:t>
            </a:r>
          </a:p>
        </p:txBody>
      </p:sp>
      <p:sp>
        <p:nvSpPr>
          <p:cNvPr id="2" name="Content Placeholder 1"/>
          <p:cNvSpPr>
            <a:spLocks noGrp="1"/>
          </p:cNvSpPr>
          <p:nvPr>
            <p:ph idx="1"/>
          </p:nvPr>
        </p:nvSpPr>
        <p:spPr>
          <a:xfrm>
            <a:off x="838200" y="1488274"/>
            <a:ext cx="10515600" cy="5081202"/>
          </a:xfrm>
        </p:spPr>
        <p:txBody>
          <a:bodyPr>
            <a:normAutofit lnSpcReduction="10000"/>
          </a:bodyPr>
          <a:lstStyle/>
          <a:p>
            <a:r>
              <a:rPr lang="en-US" dirty="0"/>
              <a:t>W</a:t>
            </a:r>
            <a:r>
              <a:rPr lang="en-US" b="0" i="0" dirty="0">
                <a:effectLst/>
              </a:rPr>
              <a:t>hen you have an office routine, sometimes it’s much easier to leave what you do at the workplace and “turn off.”</a:t>
            </a:r>
          </a:p>
          <a:p>
            <a:endParaRPr lang="en-US" b="0" i="0" dirty="0">
              <a:effectLst/>
            </a:endParaRPr>
          </a:p>
          <a:p>
            <a:r>
              <a:rPr lang="en-US" b="0" i="0" dirty="0">
                <a:effectLst/>
              </a:rPr>
              <a:t>When you work from home, your office is where you live, so the lines can be blurred.</a:t>
            </a:r>
          </a:p>
          <a:p>
            <a:pPr marL="0" indent="0">
              <a:buNone/>
            </a:pPr>
            <a:endParaRPr lang="en-US" b="0" i="0" dirty="0">
              <a:effectLst/>
            </a:endParaRPr>
          </a:p>
          <a:p>
            <a:r>
              <a:rPr lang="en-US" dirty="0"/>
              <a:t>W</a:t>
            </a:r>
            <a:r>
              <a:rPr lang="en-US" b="0" i="0" dirty="0">
                <a:effectLst/>
              </a:rPr>
              <a:t>hile most employees are more productive when they work outside of the conventional office, they're also more vulnerable to: </a:t>
            </a:r>
          </a:p>
          <a:p>
            <a:pPr lvl="1"/>
            <a:r>
              <a:rPr lang="en-US" b="0" i="0" dirty="0">
                <a:effectLst/>
              </a:rPr>
              <a:t>working longer hours</a:t>
            </a:r>
          </a:p>
          <a:p>
            <a:pPr lvl="1"/>
            <a:r>
              <a:rPr lang="en-US" b="0" i="0" dirty="0">
                <a:effectLst/>
              </a:rPr>
              <a:t>a more intense work pace</a:t>
            </a:r>
          </a:p>
          <a:p>
            <a:pPr lvl="1"/>
            <a:r>
              <a:rPr lang="en-US" b="0" i="0" dirty="0">
                <a:effectLst/>
              </a:rPr>
              <a:t>distractions</a:t>
            </a:r>
          </a:p>
          <a:p>
            <a:pPr lvl="1"/>
            <a:r>
              <a:rPr lang="en-US" b="0" i="0" dirty="0">
                <a:effectLst/>
              </a:rPr>
              <a:t>greater stress</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spTree>
    <p:extLst>
      <p:ext uri="{BB962C8B-B14F-4D97-AF65-F5344CB8AC3E}">
        <p14:creationId xmlns:p14="http://schemas.microsoft.com/office/powerpoint/2010/main" val="3804462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89608" y="2200232"/>
            <a:ext cx="9596762" cy="3090860"/>
          </a:xfrm>
        </p:spPr>
        <p:txBody>
          <a:bodyPr>
            <a:noAutofit/>
          </a:bodyPr>
          <a:lstStyle/>
          <a:p>
            <a:pPr marL="0" indent="0">
              <a:buNone/>
            </a:pPr>
            <a:r>
              <a:rPr lang="en-US" sz="3600" b="1" i="1" dirty="0">
                <a:effectLst/>
              </a:rPr>
              <a:t>When most of the work communication happens via email, it doesn't take much for mis-understandings to develop. Small mix-ups that could have been eliminated with face-to-face conversations-- can quickly snowball into resentments.</a:t>
            </a:r>
            <a:endParaRPr lang="en-US" sz="3600" b="1"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3669593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434795"/>
            <a:ext cx="7772400" cy="497024"/>
          </a:xfrm>
        </p:spPr>
        <p:txBody>
          <a:bodyPr>
            <a:normAutofit fontScale="90000"/>
          </a:bodyPr>
          <a:lstStyle/>
          <a:p>
            <a:r>
              <a:rPr lang="en-US" b="1" dirty="0"/>
              <a:t>Communicating with Remote Employees</a:t>
            </a:r>
            <a:endParaRPr lang="en-US" sz="3600" b="1" dirty="0"/>
          </a:p>
        </p:txBody>
      </p:sp>
      <p:sp>
        <p:nvSpPr>
          <p:cNvPr id="2" name="Content Placeholder 1"/>
          <p:cNvSpPr>
            <a:spLocks noGrp="1"/>
          </p:cNvSpPr>
          <p:nvPr>
            <p:ph idx="1"/>
          </p:nvPr>
        </p:nvSpPr>
        <p:spPr>
          <a:xfrm>
            <a:off x="776055" y="1116805"/>
            <a:ext cx="10577745" cy="5604670"/>
          </a:xfrm>
        </p:spPr>
        <p:txBody>
          <a:bodyPr>
            <a:normAutofit fontScale="77500" lnSpcReduction="20000"/>
          </a:bodyPr>
          <a:lstStyle/>
          <a:p>
            <a:pPr marL="0" indent="0">
              <a:buNone/>
            </a:pPr>
            <a:endParaRPr lang="en-US" b="1" dirty="0"/>
          </a:p>
          <a:p>
            <a:r>
              <a:rPr lang="en-US" dirty="0"/>
              <a:t>Overcommunication with remote employees is </a:t>
            </a:r>
            <a:r>
              <a:rPr lang="en-US" b="1" i="1" dirty="0"/>
              <a:t>vital</a:t>
            </a:r>
            <a:r>
              <a:rPr lang="en-US" dirty="0"/>
              <a:t> in order to: </a:t>
            </a:r>
          </a:p>
          <a:p>
            <a:pPr lvl="1"/>
            <a:r>
              <a:rPr lang="en-US" dirty="0"/>
              <a:t>Reduce misunderstandings</a:t>
            </a:r>
          </a:p>
          <a:p>
            <a:pPr lvl="1"/>
            <a:r>
              <a:rPr lang="en-US" dirty="0"/>
              <a:t>Clarify information, procedures, and expectations </a:t>
            </a:r>
          </a:p>
          <a:p>
            <a:pPr lvl="1"/>
            <a:r>
              <a:rPr lang="en-US" dirty="0"/>
              <a:t>Increase productivity and engagement</a:t>
            </a:r>
          </a:p>
          <a:p>
            <a:pPr lvl="1"/>
            <a:r>
              <a:rPr lang="en-US" dirty="0"/>
              <a:t>Combat isolation</a:t>
            </a:r>
          </a:p>
          <a:p>
            <a:pPr marL="0" indent="0">
              <a:buNone/>
            </a:pPr>
            <a:endParaRPr lang="en-US" dirty="0"/>
          </a:p>
          <a:p>
            <a:r>
              <a:rPr lang="en-US" dirty="0"/>
              <a:t>Help team members share best practices, learn about everyone’s job responsibilities, get to know each other better, etc. during regular virtual team meetings.</a:t>
            </a:r>
          </a:p>
          <a:p>
            <a:endParaRPr lang="en-US" dirty="0"/>
          </a:p>
          <a:p>
            <a:r>
              <a:rPr lang="en-US" dirty="0"/>
              <a:t>Determine when it’s best to use video conferencing, emails and the phone to connect with employees. Consider adjustments based on individual preferences.</a:t>
            </a:r>
          </a:p>
          <a:p>
            <a:endParaRPr lang="en-US" dirty="0"/>
          </a:p>
          <a:p>
            <a:pPr algn="l">
              <a:buFont typeface="Arial" panose="020B0604020202020204" pitchFamily="34" charset="0"/>
              <a:buChar char="•"/>
            </a:pPr>
            <a:r>
              <a:rPr lang="en-US" dirty="0"/>
              <a:t>Determine email response times and expectations. Agree that communication will end at a certain time each day, and on the weekends-- unless there is an emergency.  </a:t>
            </a:r>
          </a:p>
          <a:p>
            <a:pPr marL="0" indent="0" algn="l">
              <a:buNone/>
            </a:pPr>
            <a:endParaRPr lang="en-US" b="0" i="0" dirty="0">
              <a:effectLst/>
            </a:endParaRPr>
          </a:p>
          <a:p>
            <a:r>
              <a:rPr lang="en-US" dirty="0"/>
              <a:t>Let everyone know when you are </a:t>
            </a:r>
            <a:r>
              <a:rPr lang="en-US" b="1" dirty="0"/>
              <a:t>available </a:t>
            </a:r>
            <a:r>
              <a:rPr lang="en-US" dirty="0"/>
              <a:t>and </a:t>
            </a:r>
            <a:r>
              <a:rPr lang="en-US" b="1" dirty="0"/>
              <a:t>“off the clock.”</a:t>
            </a:r>
          </a:p>
          <a:p>
            <a:endParaRPr lang="en-US"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7</a:t>
            </a:fld>
            <a:endParaRPr lang="en-US" dirty="0"/>
          </a:p>
        </p:txBody>
      </p:sp>
    </p:spTree>
    <p:extLst>
      <p:ext uri="{BB962C8B-B14F-4D97-AF65-F5344CB8AC3E}">
        <p14:creationId xmlns:p14="http://schemas.microsoft.com/office/powerpoint/2010/main" val="1736923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98485" y="1747471"/>
            <a:ext cx="9596762" cy="3872094"/>
          </a:xfrm>
        </p:spPr>
        <p:txBody>
          <a:bodyPr>
            <a:noAutofit/>
          </a:bodyPr>
          <a:lstStyle/>
          <a:p>
            <a:pPr marL="0" indent="0">
              <a:buNone/>
            </a:pPr>
            <a:r>
              <a:rPr lang="en-US" sz="3600" b="1" i="1" dirty="0">
                <a:cs typeface="Calibri Light" panose="020F0302020204030204" pitchFamily="34" charset="0"/>
              </a:rPr>
              <a:t>When a manager doesn’t meet with employees </a:t>
            </a:r>
            <a:br>
              <a:rPr lang="en-US" sz="3600" b="1" i="1" dirty="0">
                <a:cs typeface="Calibri Light" panose="020F0302020204030204" pitchFamily="34" charset="0"/>
              </a:rPr>
            </a:br>
            <a:r>
              <a:rPr lang="en-US" sz="3600" b="1" i="1" dirty="0">
                <a:cs typeface="Calibri Light" panose="020F0302020204030204" pitchFamily="34" charset="0"/>
              </a:rPr>
              <a:t>one-on-one at all…</a:t>
            </a:r>
          </a:p>
          <a:p>
            <a:pPr marL="0" indent="0">
              <a:buNone/>
            </a:pPr>
            <a:r>
              <a:rPr lang="en-US" sz="3600" b="1" i="1" dirty="0">
                <a:cs typeface="Calibri Light" panose="020F0302020204030204" pitchFamily="34" charset="0"/>
              </a:rPr>
              <a:t>Employees are four times as likely to be disengaged…and are </a:t>
            </a:r>
          </a:p>
          <a:p>
            <a:pPr marL="0" indent="0">
              <a:buNone/>
            </a:pPr>
            <a:r>
              <a:rPr lang="en-US" sz="3600" b="1" i="1" dirty="0">
                <a:cs typeface="Calibri Light" panose="020F0302020204030204" pitchFamily="34" charset="0"/>
              </a:rPr>
              <a:t>two times as likely to view leadership more unfavorably compared to those who meet with their managers regularly.</a:t>
            </a:r>
          </a:p>
          <a:p>
            <a:pPr marL="0" indent="0">
              <a:buNone/>
            </a:pPr>
            <a:endParaRPr lang="en-US" sz="3600" b="1" i="1" dirty="0">
              <a:cs typeface="Calibri Light" panose="020F0302020204030204" pitchFamily="34" charset="0"/>
            </a:endParaRPr>
          </a:p>
          <a:p>
            <a:pPr marL="0" indent="0">
              <a:buNone/>
            </a:pPr>
            <a:r>
              <a:rPr lang="en-US" sz="1800" b="1" i="1" dirty="0">
                <a:cs typeface="Calibri Light" panose="020F0302020204030204" pitchFamily="34" charset="0"/>
              </a:rPr>
              <a:t>-Harvard Business Review</a:t>
            </a:r>
            <a:endParaRPr lang="en-US" sz="1800" b="1"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4194925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Tips to Keep Connected and Cohesive</a:t>
            </a:r>
          </a:p>
        </p:txBody>
      </p:sp>
      <p:sp>
        <p:nvSpPr>
          <p:cNvPr id="2" name="Content Placeholder 1"/>
          <p:cNvSpPr>
            <a:spLocks noGrp="1"/>
          </p:cNvSpPr>
          <p:nvPr>
            <p:ph idx="1"/>
          </p:nvPr>
        </p:nvSpPr>
        <p:spPr>
          <a:xfrm>
            <a:off x="838201" y="1690688"/>
            <a:ext cx="7977326" cy="5377016"/>
          </a:xfrm>
        </p:spPr>
        <p:txBody>
          <a:bodyPr>
            <a:normAutofit/>
          </a:bodyPr>
          <a:lstStyle/>
          <a:p>
            <a:r>
              <a:rPr lang="en-US" b="0" i="0" dirty="0">
                <a:effectLst/>
              </a:rPr>
              <a:t>Here are a few ideas to implement with your team, to maintain a sense of community, check in in on how team members are doing, and to stay focused on key priorities-- so that momentum and performance is maintained.</a:t>
            </a:r>
            <a:endParaRPr lang="en-US" dirty="0"/>
          </a:p>
          <a:p>
            <a:pPr marL="0" indent="0">
              <a:buNone/>
            </a:pPr>
            <a:endParaRPr lang="en-US" b="0" i="0" dirty="0">
              <a:effectLst/>
            </a:endParaRPr>
          </a:p>
          <a:p>
            <a:pPr lvl="1"/>
            <a:r>
              <a:rPr lang="en-US" dirty="0"/>
              <a:t>Create new team rituals – like weekly virtual coffee, fun facts, etc.</a:t>
            </a:r>
          </a:p>
          <a:p>
            <a:pPr lvl="1"/>
            <a:r>
              <a:rPr lang="en-US" dirty="0"/>
              <a:t>Morning status updates </a:t>
            </a:r>
          </a:p>
          <a:p>
            <a:pPr lvl="1"/>
            <a:r>
              <a:rPr lang="en-US" dirty="0"/>
              <a:t>Share (appropriate) stories, photos, and videos</a:t>
            </a:r>
          </a:p>
          <a:p>
            <a:pPr lvl="1"/>
            <a:r>
              <a:rPr lang="en-US" dirty="0"/>
              <a:t>E</a:t>
            </a:r>
            <a:r>
              <a:rPr lang="en-US" b="0" i="0" dirty="0">
                <a:effectLst/>
              </a:rPr>
              <a:t>ncourage team members to let you know if they need any kind of support</a:t>
            </a:r>
            <a:endParaRPr lang="en-US" dirty="0"/>
          </a:p>
          <a:p>
            <a:endParaRPr lang="en-US" sz="2800" dirty="0"/>
          </a:p>
          <a:p>
            <a:pPr marL="0" indent="0" algn="l">
              <a:buNone/>
            </a:pPr>
            <a:endParaRPr lang="en-US" dirty="0"/>
          </a:p>
          <a:p>
            <a:pPr algn="l">
              <a:buFont typeface="Arial" panose="020B0604020202020204" pitchFamily="34" charset="0"/>
              <a:buChar char="•"/>
            </a:pPr>
            <a:endParaRPr lang="en-US" sz="2800" dirty="0"/>
          </a:p>
          <a:p>
            <a:pPr algn="l">
              <a:buFont typeface="Arial" panose="020B0604020202020204" pitchFamily="34" charset="0"/>
              <a:buChar char="•"/>
            </a:pPr>
            <a:endParaRPr lang="en-US" b="0" i="0" dirty="0">
              <a:effectLst/>
            </a:endParaRPr>
          </a:p>
          <a:p>
            <a:pPr marL="0" indent="0" algn="l">
              <a:buNone/>
            </a:pPr>
            <a:endParaRPr lang="en-US" b="0" i="0" dirty="0">
              <a:effectLst/>
            </a:endParaRP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pic>
        <p:nvPicPr>
          <p:cNvPr id="5" name="Picture 4">
            <a:extLst>
              <a:ext uri="{FF2B5EF4-FFF2-40B4-BE49-F238E27FC236}">
                <a16:creationId xmlns:a16="http://schemas.microsoft.com/office/drawing/2014/main" id="{765C6C90-CC6D-4A33-85BB-7E8575DE0CD0}"/>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257091" y="2308336"/>
            <a:ext cx="2934909" cy="2064202"/>
          </a:xfrm>
          <a:prstGeom prst="rect">
            <a:avLst/>
          </a:prstGeom>
        </p:spPr>
      </p:pic>
    </p:spTree>
    <p:extLst>
      <p:ext uri="{BB962C8B-B14F-4D97-AF65-F5344CB8AC3E}">
        <p14:creationId xmlns:p14="http://schemas.microsoft.com/office/powerpoint/2010/main" val="3670525341"/>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1443</TotalTime>
  <Words>2452</Words>
  <Application>Microsoft Office PowerPoint</Application>
  <PresentationFormat>Widescreen</PresentationFormat>
  <Paragraphs>373</Paragraphs>
  <Slides>37</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37</vt:i4>
      </vt:variant>
    </vt:vector>
  </HeadingPairs>
  <TitlesOfParts>
    <vt:vector size="46" baseType="lpstr">
      <vt:lpstr>Arial</vt:lpstr>
      <vt:lpstr>Calibri</vt:lpstr>
      <vt:lpstr>Calibri Light</vt:lpstr>
      <vt:lpstr>proxima-nova</vt:lpstr>
      <vt:lpstr>ProximaNova</vt:lpstr>
      <vt:lpstr>Times New Roman</vt:lpstr>
      <vt:lpstr>Custom Design</vt:lpstr>
      <vt:lpstr>Office Theme</vt:lpstr>
      <vt:lpstr>1_Custom Design</vt:lpstr>
      <vt:lpstr>PowerPoint Presentation</vt:lpstr>
      <vt:lpstr>PowerPoint Presentation</vt:lpstr>
      <vt:lpstr>Course Overview</vt:lpstr>
      <vt:lpstr>Introduction</vt:lpstr>
      <vt:lpstr>Challenges of a Virtual Work Environment</vt:lpstr>
      <vt:lpstr>PowerPoint Presentation</vt:lpstr>
      <vt:lpstr>Communicating with Remote Employees</vt:lpstr>
      <vt:lpstr>PowerPoint Presentation</vt:lpstr>
      <vt:lpstr>Tips to Keep Connected and Cohesive</vt:lpstr>
      <vt:lpstr>PowerPoint Presentation</vt:lpstr>
      <vt:lpstr>Managing Time - Tips for Employees</vt:lpstr>
      <vt:lpstr>Managing Time – More General Tips</vt:lpstr>
      <vt:lpstr>PowerPoint Presentation</vt:lpstr>
      <vt:lpstr>Taking Breaks</vt:lpstr>
      <vt:lpstr>PowerPoint Presentation</vt:lpstr>
      <vt:lpstr>Balancing Work/Life</vt:lpstr>
      <vt:lpstr>Balancing Work/Life Tips</vt:lpstr>
      <vt:lpstr>PowerPoint Presentation</vt:lpstr>
      <vt:lpstr>Why Is It So Difficult?</vt:lpstr>
      <vt:lpstr>Steps in Addressing Employees</vt:lpstr>
      <vt:lpstr>Warning Signs</vt:lpstr>
      <vt:lpstr>Observe</vt:lpstr>
      <vt:lpstr>Document and Plan</vt:lpstr>
      <vt:lpstr>Discuss the Issues</vt:lpstr>
      <vt:lpstr>Case Study #1 – Break Out Rooms</vt:lpstr>
      <vt:lpstr>Stress and Burnout</vt:lpstr>
      <vt:lpstr>Stress and Burnout (cont’d)</vt:lpstr>
      <vt:lpstr>PowerPoint Presentation</vt:lpstr>
      <vt:lpstr>Factors that Lead to Burnout</vt:lpstr>
      <vt:lpstr>Recognize the Signs of Burnout</vt:lpstr>
      <vt:lpstr>Case Study #2 – Break Out Rooms</vt:lpstr>
      <vt:lpstr>Addressing and Preventing Stress and  Burnout in Employees</vt:lpstr>
      <vt:lpstr>Three Essential Components of Self-Care</vt:lpstr>
      <vt:lpstr>Strategies to Manage Stress and Burnout</vt:lpstr>
      <vt:lpstr>Five-Minute Activities </vt:lpstr>
      <vt:lpstr>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116</cp:revision>
  <dcterms:created xsi:type="dcterms:W3CDTF">2018-09-13T15:53:27Z</dcterms:created>
  <dcterms:modified xsi:type="dcterms:W3CDTF">2021-05-11T17:44:35Z</dcterms:modified>
</cp:coreProperties>
</file>