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5" r:id="rId3"/>
  </p:sldMasterIdLst>
  <p:notesMasterIdLst>
    <p:notesMasterId r:id="rId61"/>
  </p:notesMasterIdLst>
  <p:sldIdLst>
    <p:sldId id="256" r:id="rId4"/>
    <p:sldId id="266" r:id="rId5"/>
    <p:sldId id="318" r:id="rId6"/>
    <p:sldId id="319" r:id="rId7"/>
    <p:sldId id="299" r:id="rId8"/>
    <p:sldId id="320" r:id="rId9"/>
    <p:sldId id="321" r:id="rId10"/>
    <p:sldId id="273" r:id="rId11"/>
    <p:sldId id="306" r:id="rId12"/>
    <p:sldId id="322" r:id="rId13"/>
    <p:sldId id="296" r:id="rId14"/>
    <p:sldId id="323" r:id="rId15"/>
    <p:sldId id="311" r:id="rId16"/>
    <p:sldId id="298" r:id="rId17"/>
    <p:sldId id="283" r:id="rId18"/>
    <p:sldId id="272" r:id="rId19"/>
    <p:sldId id="324" r:id="rId20"/>
    <p:sldId id="307" r:id="rId21"/>
    <p:sldId id="325" r:id="rId22"/>
    <p:sldId id="308" r:id="rId23"/>
    <p:sldId id="326" r:id="rId24"/>
    <p:sldId id="327" r:id="rId25"/>
    <p:sldId id="309" r:id="rId26"/>
    <p:sldId id="328" r:id="rId27"/>
    <p:sldId id="312" r:id="rId28"/>
    <p:sldId id="330" r:id="rId29"/>
    <p:sldId id="274" r:id="rId30"/>
    <p:sldId id="331" r:id="rId31"/>
    <p:sldId id="332" r:id="rId32"/>
    <p:sldId id="300" r:id="rId33"/>
    <p:sldId id="333" r:id="rId34"/>
    <p:sldId id="334" r:id="rId35"/>
    <p:sldId id="313" r:id="rId36"/>
    <p:sldId id="335" r:id="rId37"/>
    <p:sldId id="265" r:id="rId38"/>
    <p:sldId id="336" r:id="rId39"/>
    <p:sldId id="297" r:id="rId40"/>
    <p:sldId id="337" r:id="rId41"/>
    <p:sldId id="271" r:id="rId42"/>
    <p:sldId id="293" r:id="rId43"/>
    <p:sldId id="294" r:id="rId44"/>
    <p:sldId id="305" r:id="rId45"/>
    <p:sldId id="317" r:id="rId46"/>
    <p:sldId id="295" r:id="rId47"/>
    <p:sldId id="275" r:id="rId48"/>
    <p:sldId id="338" r:id="rId49"/>
    <p:sldId id="280" r:id="rId50"/>
    <p:sldId id="302" r:id="rId51"/>
    <p:sldId id="277" r:id="rId52"/>
    <p:sldId id="316" r:id="rId53"/>
    <p:sldId id="276" r:id="rId54"/>
    <p:sldId id="339" r:id="rId55"/>
    <p:sldId id="303" r:id="rId56"/>
    <p:sldId id="340" r:id="rId57"/>
    <p:sldId id="314" r:id="rId58"/>
    <p:sldId id="263" r:id="rId59"/>
    <p:sldId id="30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50D603-1B9E-4EC7-A830-FA858340BFA2}">
          <p14:sldIdLst>
            <p14:sldId id="256"/>
            <p14:sldId id="266"/>
            <p14:sldId id="318"/>
            <p14:sldId id="319"/>
            <p14:sldId id="299"/>
            <p14:sldId id="320"/>
            <p14:sldId id="321"/>
            <p14:sldId id="273"/>
            <p14:sldId id="306"/>
            <p14:sldId id="322"/>
            <p14:sldId id="296"/>
            <p14:sldId id="323"/>
            <p14:sldId id="311"/>
            <p14:sldId id="298"/>
            <p14:sldId id="283"/>
            <p14:sldId id="272"/>
            <p14:sldId id="324"/>
            <p14:sldId id="307"/>
            <p14:sldId id="325"/>
            <p14:sldId id="308"/>
            <p14:sldId id="326"/>
            <p14:sldId id="327"/>
            <p14:sldId id="309"/>
            <p14:sldId id="328"/>
            <p14:sldId id="312"/>
            <p14:sldId id="330"/>
            <p14:sldId id="274"/>
            <p14:sldId id="331"/>
            <p14:sldId id="332"/>
            <p14:sldId id="300"/>
            <p14:sldId id="333"/>
            <p14:sldId id="334"/>
            <p14:sldId id="313"/>
            <p14:sldId id="335"/>
            <p14:sldId id="265"/>
            <p14:sldId id="336"/>
            <p14:sldId id="297"/>
            <p14:sldId id="337"/>
            <p14:sldId id="271"/>
            <p14:sldId id="293"/>
            <p14:sldId id="294"/>
            <p14:sldId id="305"/>
            <p14:sldId id="317"/>
            <p14:sldId id="295"/>
            <p14:sldId id="275"/>
            <p14:sldId id="338"/>
            <p14:sldId id="280"/>
            <p14:sldId id="302"/>
            <p14:sldId id="277"/>
            <p14:sldId id="316"/>
            <p14:sldId id="276"/>
            <p14:sldId id="339"/>
            <p14:sldId id="303"/>
            <p14:sldId id="340"/>
            <p14:sldId id="314"/>
            <p14:sldId id="263"/>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87384" autoAdjust="0"/>
  </p:normalViewPr>
  <p:slideViewPr>
    <p:cSldViewPr snapToGrid="0">
      <p:cViewPr varScale="1">
        <p:scale>
          <a:sx n="59" d="100"/>
          <a:sy n="59" d="100"/>
        </p:scale>
        <p:origin x="10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B3563-B21F-4472-A953-CA98BFE318F2}"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000" b="1" dirty="0"/>
              <a:t>INCLUDE—Dr. should reference any and ALL medical records, personnel records, STR, VAMC records, private records, DD 214, lab reports, </a:t>
            </a:r>
            <a:r>
              <a:rPr lang="en-US" sz="2000" b="1" dirty="0" err="1"/>
              <a:t>etc</a:t>
            </a:r>
            <a:r>
              <a:rPr lang="en-US" sz="2000" b="1" dirty="0"/>
              <a:t>…</a:t>
            </a:r>
          </a:p>
          <a:p>
            <a:endParaRPr lang="en-US" sz="2000" b="1" dirty="0"/>
          </a:p>
          <a:p>
            <a:r>
              <a:rPr lang="en-US" sz="2000" b="1" dirty="0"/>
              <a:t>”I have personally reviewed the veteran’s medical history, to include STRs and current VA records, from DATE to present.”   Increases CREDIBILITY</a:t>
            </a:r>
          </a:p>
          <a:p>
            <a:endParaRPr lang="en-US" b="1" dirty="0"/>
          </a:p>
          <a:p>
            <a:r>
              <a:rPr lang="en-US" sz="2000" b="1" dirty="0"/>
              <a:t>Rationale is medical reason why the disability is isolated to the vet’s active duty military service.</a:t>
            </a:r>
          </a:p>
          <a:p>
            <a:endParaRPr lang="en-US" sz="2000" b="1" dirty="0"/>
          </a:p>
          <a:p>
            <a:endParaRPr lang="en-US" sz="2000" b="1" dirty="0"/>
          </a:p>
          <a:p>
            <a:r>
              <a:rPr lang="en-US" sz="2000" b="1" dirty="0"/>
              <a:t>Dr. should list any medical research studies, scientific journals, BVA case law precedents, </a:t>
            </a:r>
            <a:r>
              <a:rPr lang="en-US" sz="2000" b="1" dirty="0" err="1"/>
              <a:t>etc</a:t>
            </a:r>
            <a:r>
              <a:rPr lang="en-US" sz="2000" b="1" dirty="0"/>
              <a:t> that supports the medical etiology of the veteran’s condition.</a:t>
            </a:r>
          </a:p>
        </p:txBody>
      </p:sp>
      <p:sp>
        <p:nvSpPr>
          <p:cNvPr id="4" name="Slide Number Placeholder 3"/>
          <p:cNvSpPr>
            <a:spLocks noGrp="1"/>
          </p:cNvSpPr>
          <p:nvPr>
            <p:ph type="sldNum" sz="quarter" idx="5"/>
          </p:nvPr>
        </p:nvSpPr>
        <p:spPr/>
        <p:txBody>
          <a:bodyPr/>
          <a:lstStyle/>
          <a:p>
            <a:fld id="{B8C36D78-C19F-4765-8B7F-2FE8BFF07D6C}" type="slidenum">
              <a:rPr lang="en-US" smtClean="0"/>
              <a:t>7</a:t>
            </a:fld>
            <a:endParaRPr lang="en-US"/>
          </a:p>
        </p:txBody>
      </p:sp>
    </p:spTree>
    <p:extLst>
      <p:ext uri="{BB962C8B-B14F-4D97-AF65-F5344CB8AC3E}">
        <p14:creationId xmlns:p14="http://schemas.microsoft.com/office/powerpoint/2010/main" val="3890049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Conflicting Med Opinions—most returned now due to strict Quality Review</a:t>
            </a:r>
          </a:p>
        </p:txBody>
      </p:sp>
      <p:sp>
        <p:nvSpPr>
          <p:cNvPr id="4" name="Slide Number Placeholder 3"/>
          <p:cNvSpPr>
            <a:spLocks noGrp="1"/>
          </p:cNvSpPr>
          <p:nvPr>
            <p:ph type="sldNum" sz="quarter" idx="5"/>
          </p:nvPr>
        </p:nvSpPr>
        <p:spPr/>
        <p:txBody>
          <a:bodyPr/>
          <a:lstStyle/>
          <a:p>
            <a:fld id="{B8C36D78-C19F-4765-8B7F-2FE8BFF07D6C}" type="slidenum">
              <a:rPr lang="en-US" smtClean="0"/>
              <a:t>24</a:t>
            </a:fld>
            <a:endParaRPr lang="en-US"/>
          </a:p>
        </p:txBody>
      </p:sp>
    </p:spTree>
    <p:extLst>
      <p:ext uri="{BB962C8B-B14F-4D97-AF65-F5344CB8AC3E}">
        <p14:creationId xmlns:p14="http://schemas.microsoft.com/office/powerpoint/2010/main" val="1925286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HANDOUT # 2</a:t>
            </a:r>
          </a:p>
        </p:txBody>
      </p:sp>
      <p:sp>
        <p:nvSpPr>
          <p:cNvPr id="4" name="Slide Number Placeholder 3"/>
          <p:cNvSpPr>
            <a:spLocks noGrp="1"/>
          </p:cNvSpPr>
          <p:nvPr>
            <p:ph type="sldNum" sz="quarter" idx="5"/>
          </p:nvPr>
        </p:nvSpPr>
        <p:spPr/>
        <p:txBody>
          <a:bodyPr/>
          <a:lstStyle/>
          <a:p>
            <a:fld id="{B8C36D78-C19F-4765-8B7F-2FE8BFF07D6C}" type="slidenum">
              <a:rPr lang="en-US" smtClean="0"/>
              <a:t>25</a:t>
            </a:fld>
            <a:endParaRPr lang="en-US"/>
          </a:p>
        </p:txBody>
      </p:sp>
    </p:spTree>
    <p:extLst>
      <p:ext uri="{BB962C8B-B14F-4D97-AF65-F5344CB8AC3E}">
        <p14:creationId xmlns:p14="http://schemas.microsoft.com/office/powerpoint/2010/main" val="492797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HANDOUT # 2</a:t>
            </a:r>
          </a:p>
        </p:txBody>
      </p:sp>
      <p:sp>
        <p:nvSpPr>
          <p:cNvPr id="4" name="Slide Number Placeholder 3"/>
          <p:cNvSpPr>
            <a:spLocks noGrp="1"/>
          </p:cNvSpPr>
          <p:nvPr>
            <p:ph type="sldNum" sz="quarter" idx="5"/>
          </p:nvPr>
        </p:nvSpPr>
        <p:spPr/>
        <p:txBody>
          <a:bodyPr/>
          <a:lstStyle/>
          <a:p>
            <a:fld id="{B8C36D78-C19F-4765-8B7F-2FE8BFF07D6C}" type="slidenum">
              <a:rPr lang="en-US" smtClean="0"/>
              <a:t>26</a:t>
            </a:fld>
            <a:endParaRPr lang="en-US"/>
          </a:p>
        </p:txBody>
      </p:sp>
    </p:spTree>
    <p:extLst>
      <p:ext uri="{BB962C8B-B14F-4D97-AF65-F5344CB8AC3E}">
        <p14:creationId xmlns:p14="http://schemas.microsoft.com/office/powerpoint/2010/main" val="412075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Example of :  letters home to Mom or family to verify locations, incidents that happened….documents support.</a:t>
            </a:r>
          </a:p>
          <a:p>
            <a:endParaRPr lang="en-US" sz="2000" b="1" dirty="0"/>
          </a:p>
          <a:p>
            <a:r>
              <a:rPr lang="en-US" sz="2000" b="1" dirty="0"/>
              <a:t>Private lay </a:t>
            </a:r>
            <a:r>
              <a:rPr lang="en-US" sz="2000" b="1" dirty="0" err="1"/>
              <a:t>stmt</a:t>
            </a:r>
            <a:r>
              <a:rPr lang="en-US" sz="2000" b="1" dirty="0"/>
              <a:t> also known as “buddy statements” (reference)</a:t>
            </a:r>
          </a:p>
          <a:p>
            <a:endParaRPr lang="en-US" sz="2000" b="1" dirty="0"/>
          </a:p>
          <a:p>
            <a:r>
              <a:rPr lang="en-US" sz="2000" b="1" dirty="0"/>
              <a:t>Vet is competent to describe his symptoms of a disability, but not to make his own medical diagnosis.</a:t>
            </a:r>
          </a:p>
        </p:txBody>
      </p:sp>
      <p:sp>
        <p:nvSpPr>
          <p:cNvPr id="4" name="Slide Number Placeholder 3"/>
          <p:cNvSpPr>
            <a:spLocks noGrp="1"/>
          </p:cNvSpPr>
          <p:nvPr>
            <p:ph type="sldNum" sz="quarter" idx="5"/>
          </p:nvPr>
        </p:nvSpPr>
        <p:spPr/>
        <p:txBody>
          <a:bodyPr/>
          <a:lstStyle/>
          <a:p>
            <a:fld id="{B8C36D78-C19F-4765-8B7F-2FE8BFF07D6C}" type="slidenum">
              <a:rPr lang="en-US" smtClean="0"/>
              <a:t>27</a:t>
            </a:fld>
            <a:endParaRPr lang="en-US"/>
          </a:p>
        </p:txBody>
      </p:sp>
    </p:spTree>
    <p:extLst>
      <p:ext uri="{BB962C8B-B14F-4D97-AF65-F5344CB8AC3E}">
        <p14:creationId xmlns:p14="http://schemas.microsoft.com/office/powerpoint/2010/main" val="3890772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Example of :  letters home to Mom or family to verify locations, incidents that happened….documents support.</a:t>
            </a:r>
          </a:p>
          <a:p>
            <a:endParaRPr lang="en-US" sz="2000" b="1" dirty="0"/>
          </a:p>
          <a:p>
            <a:r>
              <a:rPr lang="en-US" sz="2000" b="1" dirty="0"/>
              <a:t>Private lay </a:t>
            </a:r>
            <a:r>
              <a:rPr lang="en-US" sz="2000" b="1" dirty="0" err="1"/>
              <a:t>stmt</a:t>
            </a:r>
            <a:r>
              <a:rPr lang="en-US" sz="2000" b="1" dirty="0"/>
              <a:t> also known as “buddy statements” (reference)</a:t>
            </a:r>
          </a:p>
          <a:p>
            <a:endParaRPr lang="en-US" sz="2000" b="1" dirty="0"/>
          </a:p>
          <a:p>
            <a:r>
              <a:rPr lang="en-US" sz="2000" b="1" dirty="0"/>
              <a:t>Vet is competent to describe his symptoms of a disability, but not to make his own medical diagnosis.</a:t>
            </a:r>
          </a:p>
        </p:txBody>
      </p:sp>
      <p:sp>
        <p:nvSpPr>
          <p:cNvPr id="4" name="Slide Number Placeholder 3"/>
          <p:cNvSpPr>
            <a:spLocks noGrp="1"/>
          </p:cNvSpPr>
          <p:nvPr>
            <p:ph type="sldNum" sz="quarter" idx="5"/>
          </p:nvPr>
        </p:nvSpPr>
        <p:spPr/>
        <p:txBody>
          <a:bodyPr/>
          <a:lstStyle/>
          <a:p>
            <a:fld id="{B8C36D78-C19F-4765-8B7F-2FE8BFF07D6C}" type="slidenum">
              <a:rPr lang="en-US" smtClean="0"/>
              <a:t>28</a:t>
            </a:fld>
            <a:endParaRPr lang="en-US"/>
          </a:p>
        </p:txBody>
      </p:sp>
    </p:spTree>
    <p:extLst>
      <p:ext uri="{BB962C8B-B14F-4D97-AF65-F5344CB8AC3E}">
        <p14:creationId xmlns:p14="http://schemas.microsoft.com/office/powerpoint/2010/main" val="1266329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Example of :  letters home to Mom or family to verify locations, incidents that happened….documents support.</a:t>
            </a:r>
          </a:p>
          <a:p>
            <a:endParaRPr lang="en-US" sz="2000" b="1" dirty="0"/>
          </a:p>
          <a:p>
            <a:r>
              <a:rPr lang="en-US" sz="2000" b="1" dirty="0"/>
              <a:t>Private lay </a:t>
            </a:r>
            <a:r>
              <a:rPr lang="en-US" sz="2000" b="1" dirty="0" err="1"/>
              <a:t>stmt</a:t>
            </a:r>
            <a:r>
              <a:rPr lang="en-US" sz="2000" b="1" dirty="0"/>
              <a:t> also known as “buddy statements” (reference)</a:t>
            </a:r>
          </a:p>
          <a:p>
            <a:endParaRPr lang="en-US" sz="2000" b="1" dirty="0"/>
          </a:p>
          <a:p>
            <a:r>
              <a:rPr lang="en-US" sz="2000" b="1" dirty="0"/>
              <a:t>Vet is competent to describe his symptoms of a disability, but not to make his own medical diagnosis.</a:t>
            </a:r>
          </a:p>
        </p:txBody>
      </p:sp>
      <p:sp>
        <p:nvSpPr>
          <p:cNvPr id="4" name="Slide Number Placeholder 3"/>
          <p:cNvSpPr>
            <a:spLocks noGrp="1"/>
          </p:cNvSpPr>
          <p:nvPr>
            <p:ph type="sldNum" sz="quarter" idx="5"/>
          </p:nvPr>
        </p:nvSpPr>
        <p:spPr/>
        <p:txBody>
          <a:bodyPr/>
          <a:lstStyle/>
          <a:p>
            <a:fld id="{B8C36D78-C19F-4765-8B7F-2FE8BFF07D6C}" type="slidenum">
              <a:rPr lang="en-US" smtClean="0"/>
              <a:t>29</a:t>
            </a:fld>
            <a:endParaRPr lang="en-US"/>
          </a:p>
        </p:txBody>
      </p:sp>
    </p:spTree>
    <p:extLst>
      <p:ext uri="{BB962C8B-B14F-4D97-AF65-F5344CB8AC3E}">
        <p14:creationId xmlns:p14="http://schemas.microsoft.com/office/powerpoint/2010/main" val="1642618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Handout # 3</a:t>
            </a:r>
          </a:p>
        </p:txBody>
      </p:sp>
      <p:sp>
        <p:nvSpPr>
          <p:cNvPr id="4" name="Slide Number Placeholder 3"/>
          <p:cNvSpPr>
            <a:spLocks noGrp="1"/>
          </p:cNvSpPr>
          <p:nvPr>
            <p:ph type="sldNum" sz="quarter" idx="5"/>
          </p:nvPr>
        </p:nvSpPr>
        <p:spPr/>
        <p:txBody>
          <a:bodyPr/>
          <a:lstStyle/>
          <a:p>
            <a:fld id="{B8C36D78-C19F-4765-8B7F-2FE8BFF07D6C}" type="slidenum">
              <a:rPr lang="en-US" smtClean="0"/>
              <a:t>32</a:t>
            </a:fld>
            <a:endParaRPr lang="en-US"/>
          </a:p>
        </p:txBody>
      </p:sp>
    </p:spTree>
    <p:extLst>
      <p:ext uri="{BB962C8B-B14F-4D97-AF65-F5344CB8AC3E}">
        <p14:creationId xmlns:p14="http://schemas.microsoft.com/office/powerpoint/2010/main" val="189080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Handout # 3</a:t>
            </a:r>
          </a:p>
        </p:txBody>
      </p:sp>
      <p:sp>
        <p:nvSpPr>
          <p:cNvPr id="4" name="Slide Number Placeholder 3"/>
          <p:cNvSpPr>
            <a:spLocks noGrp="1"/>
          </p:cNvSpPr>
          <p:nvPr>
            <p:ph type="sldNum" sz="quarter" idx="5"/>
          </p:nvPr>
        </p:nvSpPr>
        <p:spPr/>
        <p:txBody>
          <a:bodyPr/>
          <a:lstStyle/>
          <a:p>
            <a:fld id="{B8C36D78-C19F-4765-8B7F-2FE8BFF07D6C}" type="slidenum">
              <a:rPr lang="en-US" smtClean="0"/>
              <a:t>33</a:t>
            </a:fld>
            <a:endParaRPr lang="en-US"/>
          </a:p>
        </p:txBody>
      </p:sp>
    </p:spTree>
    <p:extLst>
      <p:ext uri="{BB962C8B-B14F-4D97-AF65-F5344CB8AC3E}">
        <p14:creationId xmlns:p14="http://schemas.microsoft.com/office/powerpoint/2010/main" val="2469924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000" b="1" dirty="0"/>
              <a:t>VA remembers specialists by :  Eyes, Ears, Mouth, and Mental</a:t>
            </a:r>
          </a:p>
        </p:txBody>
      </p:sp>
      <p:sp>
        <p:nvSpPr>
          <p:cNvPr id="4" name="Slide Number Placeholder 3"/>
          <p:cNvSpPr>
            <a:spLocks noGrp="1"/>
          </p:cNvSpPr>
          <p:nvPr>
            <p:ph type="sldNum" sz="quarter" idx="5"/>
          </p:nvPr>
        </p:nvSpPr>
        <p:spPr/>
        <p:txBody>
          <a:bodyPr/>
          <a:lstStyle/>
          <a:p>
            <a:fld id="{B8C36D78-C19F-4765-8B7F-2FE8BFF07D6C}" type="slidenum">
              <a:rPr lang="en-US" smtClean="0"/>
              <a:t>34</a:t>
            </a:fld>
            <a:endParaRPr lang="en-US"/>
          </a:p>
        </p:txBody>
      </p:sp>
    </p:spTree>
    <p:extLst>
      <p:ext uri="{BB962C8B-B14F-4D97-AF65-F5344CB8AC3E}">
        <p14:creationId xmlns:p14="http://schemas.microsoft.com/office/powerpoint/2010/main" val="2298666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000" b="1" dirty="0"/>
              <a:t>VA remembers specialists by :  Eyes, Ears, Mouth, and Mental</a:t>
            </a:r>
          </a:p>
        </p:txBody>
      </p:sp>
      <p:sp>
        <p:nvSpPr>
          <p:cNvPr id="4" name="Slide Number Placeholder 3"/>
          <p:cNvSpPr>
            <a:spLocks noGrp="1"/>
          </p:cNvSpPr>
          <p:nvPr>
            <p:ph type="sldNum" sz="quarter" idx="5"/>
          </p:nvPr>
        </p:nvSpPr>
        <p:spPr/>
        <p:txBody>
          <a:bodyPr/>
          <a:lstStyle/>
          <a:p>
            <a:fld id="{B8C36D78-C19F-4765-8B7F-2FE8BFF07D6C}" type="slidenum">
              <a:rPr lang="en-US" smtClean="0"/>
              <a:t>35</a:t>
            </a:fld>
            <a:endParaRPr lang="en-US"/>
          </a:p>
        </p:txBody>
      </p:sp>
    </p:spTree>
    <p:extLst>
      <p:ext uri="{BB962C8B-B14F-4D97-AF65-F5344CB8AC3E}">
        <p14:creationId xmlns:p14="http://schemas.microsoft.com/office/powerpoint/2010/main" val="346700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2000" b="1" dirty="0"/>
          </a:p>
        </p:txBody>
      </p:sp>
      <p:sp>
        <p:nvSpPr>
          <p:cNvPr id="4" name="Slide Number Placeholder 3"/>
          <p:cNvSpPr>
            <a:spLocks noGrp="1"/>
          </p:cNvSpPr>
          <p:nvPr>
            <p:ph type="sldNum" sz="quarter" idx="5"/>
          </p:nvPr>
        </p:nvSpPr>
        <p:spPr/>
        <p:txBody>
          <a:bodyPr/>
          <a:lstStyle/>
          <a:p>
            <a:fld id="{B8C36D78-C19F-4765-8B7F-2FE8BFF07D6C}" type="slidenum">
              <a:rPr lang="en-US" smtClean="0"/>
              <a:t>8</a:t>
            </a:fld>
            <a:endParaRPr lang="en-US"/>
          </a:p>
        </p:txBody>
      </p:sp>
    </p:spTree>
    <p:extLst>
      <p:ext uri="{BB962C8B-B14F-4D97-AF65-F5344CB8AC3E}">
        <p14:creationId xmlns:p14="http://schemas.microsoft.com/office/powerpoint/2010/main" val="2729460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000" b="1" dirty="0"/>
              <a:t>VA remembers specialists by :  Eyes, Ears, Mouth, and Mental</a:t>
            </a:r>
          </a:p>
        </p:txBody>
      </p:sp>
      <p:sp>
        <p:nvSpPr>
          <p:cNvPr id="4" name="Slide Number Placeholder 3"/>
          <p:cNvSpPr>
            <a:spLocks noGrp="1"/>
          </p:cNvSpPr>
          <p:nvPr>
            <p:ph type="sldNum" sz="quarter" idx="5"/>
          </p:nvPr>
        </p:nvSpPr>
        <p:spPr/>
        <p:txBody>
          <a:bodyPr/>
          <a:lstStyle/>
          <a:p>
            <a:fld id="{B8C36D78-C19F-4765-8B7F-2FE8BFF07D6C}" type="slidenum">
              <a:rPr lang="en-US" smtClean="0"/>
              <a:t>36</a:t>
            </a:fld>
            <a:endParaRPr lang="en-US"/>
          </a:p>
        </p:txBody>
      </p:sp>
    </p:spTree>
    <p:extLst>
      <p:ext uri="{BB962C8B-B14F-4D97-AF65-F5344CB8AC3E}">
        <p14:creationId xmlns:p14="http://schemas.microsoft.com/office/powerpoint/2010/main" val="306531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(b) Example:  surgical report from Mayo Clinic reflects surgery performed and convalescence is 2 months …..this would be sufficient for Rater to set up the </a:t>
            </a:r>
            <a:r>
              <a:rPr lang="en-US" sz="2000" b="1" dirty="0" err="1"/>
              <a:t>followup</a:t>
            </a:r>
            <a:r>
              <a:rPr lang="en-US" sz="2000" b="1" dirty="0"/>
              <a:t> exam and end the convalescence period.</a:t>
            </a:r>
          </a:p>
        </p:txBody>
      </p:sp>
      <p:sp>
        <p:nvSpPr>
          <p:cNvPr id="4" name="Slide Number Placeholder 3"/>
          <p:cNvSpPr>
            <a:spLocks noGrp="1"/>
          </p:cNvSpPr>
          <p:nvPr>
            <p:ph type="sldNum" sz="quarter" idx="5"/>
          </p:nvPr>
        </p:nvSpPr>
        <p:spPr/>
        <p:txBody>
          <a:bodyPr/>
          <a:lstStyle/>
          <a:p>
            <a:fld id="{B8C36D78-C19F-4765-8B7F-2FE8BFF07D6C}" type="slidenum">
              <a:rPr lang="en-US" smtClean="0"/>
              <a:t>40</a:t>
            </a:fld>
            <a:endParaRPr lang="en-US"/>
          </a:p>
        </p:txBody>
      </p:sp>
    </p:spTree>
    <p:extLst>
      <p:ext uri="{BB962C8B-B14F-4D97-AF65-F5344CB8AC3E}">
        <p14:creationId xmlns:p14="http://schemas.microsoft.com/office/powerpoint/2010/main" val="1323075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Again…Specialists required exams are….EYES,  EARS,  DENTAL,  AND MENTAL (includes TBI)</a:t>
            </a:r>
          </a:p>
        </p:txBody>
      </p:sp>
      <p:sp>
        <p:nvSpPr>
          <p:cNvPr id="4" name="Slide Number Placeholder 3"/>
          <p:cNvSpPr>
            <a:spLocks noGrp="1"/>
          </p:cNvSpPr>
          <p:nvPr>
            <p:ph type="sldNum" sz="quarter" idx="5"/>
          </p:nvPr>
        </p:nvSpPr>
        <p:spPr/>
        <p:txBody>
          <a:bodyPr/>
          <a:lstStyle/>
          <a:p>
            <a:fld id="{B8C36D78-C19F-4765-8B7F-2FE8BFF07D6C}" type="slidenum">
              <a:rPr lang="en-US" smtClean="0"/>
              <a:t>41</a:t>
            </a:fld>
            <a:endParaRPr lang="en-US"/>
          </a:p>
        </p:txBody>
      </p:sp>
    </p:spTree>
    <p:extLst>
      <p:ext uri="{BB962C8B-B14F-4D97-AF65-F5344CB8AC3E}">
        <p14:creationId xmlns:p14="http://schemas.microsoft.com/office/powerpoint/2010/main" val="3448160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8C36D78-C19F-4765-8B7F-2FE8BFF07D6C}" type="slidenum">
              <a:rPr lang="en-US" smtClean="0"/>
              <a:t>42</a:t>
            </a:fld>
            <a:endParaRPr lang="en-US"/>
          </a:p>
        </p:txBody>
      </p:sp>
    </p:spTree>
    <p:extLst>
      <p:ext uri="{BB962C8B-B14F-4D97-AF65-F5344CB8AC3E}">
        <p14:creationId xmlns:p14="http://schemas.microsoft.com/office/powerpoint/2010/main" val="1275739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 IMPORTANT…..EMPHASIZE….EXAMS NOT RETURNED </a:t>
            </a:r>
            <a:r>
              <a:rPr lang="en-US" sz="2000" b="1" u="sng" dirty="0">
                <a:solidFill>
                  <a:srgbClr val="FF0000"/>
                </a:solidFill>
              </a:rPr>
              <a:t>UNLESS </a:t>
            </a:r>
          </a:p>
          <a:p>
            <a:endParaRPr lang="en-US" sz="2000" b="1" dirty="0"/>
          </a:p>
          <a:p>
            <a:r>
              <a:rPr lang="en-US" sz="2000" b="1" dirty="0"/>
              <a:t>STATED a </a:t>
            </a:r>
            <a:r>
              <a:rPr lang="en-US" sz="2000" b="1" dirty="0" err="1"/>
              <a:t>Goniomenter</a:t>
            </a:r>
            <a:r>
              <a:rPr lang="en-US" sz="2000" b="1" dirty="0"/>
              <a:t> was NOT used.</a:t>
            </a:r>
          </a:p>
        </p:txBody>
      </p:sp>
      <p:sp>
        <p:nvSpPr>
          <p:cNvPr id="4" name="Slide Number Placeholder 3"/>
          <p:cNvSpPr>
            <a:spLocks noGrp="1"/>
          </p:cNvSpPr>
          <p:nvPr>
            <p:ph type="sldNum" sz="quarter" idx="5"/>
          </p:nvPr>
        </p:nvSpPr>
        <p:spPr/>
        <p:txBody>
          <a:bodyPr/>
          <a:lstStyle/>
          <a:p>
            <a:fld id="{B8C36D78-C19F-4765-8B7F-2FE8BFF07D6C}" type="slidenum">
              <a:rPr lang="en-US" smtClean="0"/>
              <a:t>43</a:t>
            </a:fld>
            <a:endParaRPr lang="en-US"/>
          </a:p>
        </p:txBody>
      </p:sp>
    </p:spTree>
    <p:extLst>
      <p:ext uri="{BB962C8B-B14F-4D97-AF65-F5344CB8AC3E}">
        <p14:creationId xmlns:p14="http://schemas.microsoft.com/office/powerpoint/2010/main" val="271406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HANDOUT #4</a:t>
            </a:r>
          </a:p>
        </p:txBody>
      </p:sp>
      <p:sp>
        <p:nvSpPr>
          <p:cNvPr id="4" name="Slide Number Placeholder 3"/>
          <p:cNvSpPr>
            <a:spLocks noGrp="1"/>
          </p:cNvSpPr>
          <p:nvPr>
            <p:ph type="sldNum" sz="quarter" idx="5"/>
          </p:nvPr>
        </p:nvSpPr>
        <p:spPr/>
        <p:txBody>
          <a:bodyPr/>
          <a:lstStyle/>
          <a:p>
            <a:fld id="{B8C36D78-C19F-4765-8B7F-2FE8BFF07D6C}" type="slidenum">
              <a:rPr lang="en-US" smtClean="0"/>
              <a:t>44</a:t>
            </a:fld>
            <a:endParaRPr lang="en-US"/>
          </a:p>
        </p:txBody>
      </p:sp>
    </p:spTree>
    <p:extLst>
      <p:ext uri="{BB962C8B-B14F-4D97-AF65-F5344CB8AC3E}">
        <p14:creationId xmlns:p14="http://schemas.microsoft.com/office/powerpoint/2010/main" val="2592354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NOTE:  Appointed representative has authority to request an Independent Medical Opinion</a:t>
            </a:r>
          </a:p>
        </p:txBody>
      </p:sp>
      <p:sp>
        <p:nvSpPr>
          <p:cNvPr id="4" name="Slide Number Placeholder 3"/>
          <p:cNvSpPr>
            <a:spLocks noGrp="1"/>
          </p:cNvSpPr>
          <p:nvPr>
            <p:ph type="sldNum" sz="quarter" idx="5"/>
          </p:nvPr>
        </p:nvSpPr>
        <p:spPr/>
        <p:txBody>
          <a:bodyPr/>
          <a:lstStyle/>
          <a:p>
            <a:fld id="{B8C36D78-C19F-4765-8B7F-2FE8BFF07D6C}" type="slidenum">
              <a:rPr lang="en-US" smtClean="0"/>
              <a:t>45</a:t>
            </a:fld>
            <a:endParaRPr lang="en-US"/>
          </a:p>
        </p:txBody>
      </p:sp>
    </p:spTree>
    <p:extLst>
      <p:ext uri="{BB962C8B-B14F-4D97-AF65-F5344CB8AC3E}">
        <p14:creationId xmlns:p14="http://schemas.microsoft.com/office/powerpoint/2010/main" val="2241370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NOTE:  Appointed representative has authority to request an Independent Medical Opinion</a:t>
            </a:r>
          </a:p>
        </p:txBody>
      </p:sp>
      <p:sp>
        <p:nvSpPr>
          <p:cNvPr id="4" name="Slide Number Placeholder 3"/>
          <p:cNvSpPr>
            <a:spLocks noGrp="1"/>
          </p:cNvSpPr>
          <p:nvPr>
            <p:ph type="sldNum" sz="quarter" idx="5"/>
          </p:nvPr>
        </p:nvSpPr>
        <p:spPr/>
        <p:txBody>
          <a:bodyPr/>
          <a:lstStyle/>
          <a:p>
            <a:fld id="{B8C36D78-C19F-4765-8B7F-2FE8BFF07D6C}" type="slidenum">
              <a:rPr lang="en-US" smtClean="0"/>
              <a:t>46</a:t>
            </a:fld>
            <a:endParaRPr lang="en-US"/>
          </a:p>
        </p:txBody>
      </p:sp>
    </p:spTree>
    <p:extLst>
      <p:ext uri="{BB962C8B-B14F-4D97-AF65-F5344CB8AC3E}">
        <p14:creationId xmlns:p14="http://schemas.microsoft.com/office/powerpoint/2010/main" val="906064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 </a:t>
            </a:r>
            <a:r>
              <a:rPr lang="en-US" sz="2000" b="1" dirty="0"/>
              <a:t>Discuss scar issue with bilateral codes reported to Rep </a:t>
            </a:r>
          </a:p>
        </p:txBody>
      </p:sp>
      <p:sp>
        <p:nvSpPr>
          <p:cNvPr id="4" name="Slide Number Placeholder 3"/>
          <p:cNvSpPr>
            <a:spLocks noGrp="1"/>
          </p:cNvSpPr>
          <p:nvPr>
            <p:ph type="sldNum" sz="quarter" idx="5"/>
          </p:nvPr>
        </p:nvSpPr>
        <p:spPr/>
        <p:txBody>
          <a:bodyPr/>
          <a:lstStyle/>
          <a:p>
            <a:fld id="{B8C36D78-C19F-4765-8B7F-2FE8BFF07D6C}" type="slidenum">
              <a:rPr lang="en-US" smtClean="0"/>
              <a:t>47</a:t>
            </a:fld>
            <a:endParaRPr lang="en-US"/>
          </a:p>
        </p:txBody>
      </p:sp>
    </p:spTree>
    <p:extLst>
      <p:ext uri="{BB962C8B-B14F-4D97-AF65-F5344CB8AC3E}">
        <p14:creationId xmlns:p14="http://schemas.microsoft.com/office/powerpoint/2010/main" val="2363460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51</a:t>
            </a:fld>
            <a:endParaRPr lang="en-US"/>
          </a:p>
        </p:txBody>
      </p:sp>
    </p:spTree>
    <p:extLst>
      <p:ext uri="{BB962C8B-B14F-4D97-AF65-F5344CB8AC3E}">
        <p14:creationId xmlns:p14="http://schemas.microsoft.com/office/powerpoint/2010/main" val="40996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Handout #1</a:t>
            </a:r>
          </a:p>
        </p:txBody>
      </p:sp>
      <p:sp>
        <p:nvSpPr>
          <p:cNvPr id="4" name="Slide Number Placeholder 3"/>
          <p:cNvSpPr>
            <a:spLocks noGrp="1"/>
          </p:cNvSpPr>
          <p:nvPr>
            <p:ph type="sldNum" sz="quarter" idx="5"/>
          </p:nvPr>
        </p:nvSpPr>
        <p:spPr/>
        <p:txBody>
          <a:bodyPr/>
          <a:lstStyle/>
          <a:p>
            <a:fld id="{B8C36D78-C19F-4765-8B7F-2FE8BFF07D6C}" type="slidenum">
              <a:rPr lang="en-US" smtClean="0"/>
              <a:t>15</a:t>
            </a:fld>
            <a:endParaRPr lang="en-US"/>
          </a:p>
        </p:txBody>
      </p:sp>
    </p:spTree>
    <p:extLst>
      <p:ext uri="{BB962C8B-B14F-4D97-AF65-F5344CB8AC3E}">
        <p14:creationId xmlns:p14="http://schemas.microsoft.com/office/powerpoint/2010/main" val="2080439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52</a:t>
            </a:fld>
            <a:endParaRPr lang="en-US"/>
          </a:p>
        </p:txBody>
      </p:sp>
    </p:spTree>
    <p:extLst>
      <p:ext uri="{BB962C8B-B14F-4D97-AF65-F5344CB8AC3E}">
        <p14:creationId xmlns:p14="http://schemas.microsoft.com/office/powerpoint/2010/main" val="4250066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Inadequate exams…Now contract exams prevents “personal conferences” </a:t>
            </a:r>
          </a:p>
          <a:p>
            <a:endParaRPr lang="en-US" sz="2000" b="1" dirty="0"/>
          </a:p>
          <a:p>
            <a:r>
              <a:rPr lang="en-US" sz="2000" b="1" dirty="0"/>
              <a:t>so nearly all returned thru CAPRI</a:t>
            </a:r>
          </a:p>
          <a:p>
            <a:endParaRPr lang="en-US" sz="1600" b="1" dirty="0"/>
          </a:p>
        </p:txBody>
      </p:sp>
      <p:sp>
        <p:nvSpPr>
          <p:cNvPr id="4" name="Slide Number Placeholder 3"/>
          <p:cNvSpPr>
            <a:spLocks noGrp="1"/>
          </p:cNvSpPr>
          <p:nvPr>
            <p:ph type="sldNum" sz="quarter" idx="5"/>
          </p:nvPr>
        </p:nvSpPr>
        <p:spPr/>
        <p:txBody>
          <a:bodyPr/>
          <a:lstStyle/>
          <a:p>
            <a:fld id="{B8C36D78-C19F-4765-8B7F-2FE8BFF07D6C}" type="slidenum">
              <a:rPr lang="en-US" smtClean="0"/>
              <a:t>53</a:t>
            </a:fld>
            <a:endParaRPr lang="en-US"/>
          </a:p>
        </p:txBody>
      </p:sp>
    </p:spTree>
    <p:extLst>
      <p:ext uri="{BB962C8B-B14F-4D97-AF65-F5344CB8AC3E}">
        <p14:creationId xmlns:p14="http://schemas.microsoft.com/office/powerpoint/2010/main" val="3133737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5"/>
          </p:nvPr>
        </p:nvSpPr>
        <p:spPr/>
        <p:txBody>
          <a:bodyPr/>
          <a:lstStyle/>
          <a:p>
            <a:fld id="{B8C36D78-C19F-4765-8B7F-2FE8BFF07D6C}" type="slidenum">
              <a:rPr lang="en-US" smtClean="0"/>
              <a:t>54</a:t>
            </a:fld>
            <a:endParaRPr lang="en-US"/>
          </a:p>
        </p:txBody>
      </p:sp>
    </p:spTree>
    <p:extLst>
      <p:ext uri="{BB962C8B-B14F-4D97-AF65-F5344CB8AC3E}">
        <p14:creationId xmlns:p14="http://schemas.microsoft.com/office/powerpoint/2010/main" val="266538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On Direct SC—often the serviceman may have symptoms that do not materialize</a:t>
            </a:r>
          </a:p>
          <a:p>
            <a:r>
              <a:rPr lang="en-US" sz="2400" b="1" dirty="0"/>
              <a:t> into a diagnosed condition until a later date.</a:t>
            </a:r>
          </a:p>
          <a:p>
            <a:endParaRPr lang="en-US" sz="2400" b="1" dirty="0"/>
          </a:p>
          <a:p>
            <a:r>
              <a:rPr lang="en-US" sz="2400" b="1" dirty="0"/>
              <a:t>Rationale could link MOS assignment or exposure with a disability.</a:t>
            </a:r>
          </a:p>
          <a:p>
            <a:endParaRPr lang="en-US" sz="2400" b="1" dirty="0"/>
          </a:p>
          <a:p>
            <a:r>
              <a:rPr lang="en-US" sz="2400" b="1" dirty="0"/>
              <a:t>EX:  common…Left HIP condition is secondary to a Service connected Left KNEE condition.</a:t>
            </a:r>
          </a:p>
        </p:txBody>
      </p:sp>
      <p:sp>
        <p:nvSpPr>
          <p:cNvPr id="4" name="Slide Number Placeholder 3"/>
          <p:cNvSpPr>
            <a:spLocks noGrp="1"/>
          </p:cNvSpPr>
          <p:nvPr>
            <p:ph type="sldNum" sz="quarter" idx="5"/>
          </p:nvPr>
        </p:nvSpPr>
        <p:spPr/>
        <p:txBody>
          <a:bodyPr/>
          <a:lstStyle/>
          <a:p>
            <a:fld id="{B8C36D78-C19F-4765-8B7F-2FE8BFF07D6C}" type="slidenum">
              <a:rPr lang="en-US" smtClean="0"/>
              <a:t>18</a:t>
            </a:fld>
            <a:endParaRPr lang="en-US"/>
          </a:p>
        </p:txBody>
      </p:sp>
    </p:spTree>
    <p:extLst>
      <p:ext uri="{BB962C8B-B14F-4D97-AF65-F5344CB8AC3E}">
        <p14:creationId xmlns:p14="http://schemas.microsoft.com/office/powerpoint/2010/main" val="62410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On Direct SC—often the serviceman may have symptoms that do not materialize</a:t>
            </a:r>
          </a:p>
          <a:p>
            <a:r>
              <a:rPr lang="en-US" sz="2400" b="1" dirty="0"/>
              <a:t> into a diagnosed condition until a later date.</a:t>
            </a:r>
          </a:p>
          <a:p>
            <a:endParaRPr lang="en-US" sz="2400" b="1" dirty="0"/>
          </a:p>
          <a:p>
            <a:r>
              <a:rPr lang="en-US" sz="2400" b="1" dirty="0"/>
              <a:t>Rationale could link MOS assignment or exposure with a disability.</a:t>
            </a:r>
          </a:p>
          <a:p>
            <a:endParaRPr lang="en-US" sz="2400" b="1" dirty="0"/>
          </a:p>
          <a:p>
            <a:r>
              <a:rPr lang="en-US" sz="2400" b="1" dirty="0"/>
              <a:t>EX:  common…Left HIP condition is secondary to a Service connected Left KNEE condition.</a:t>
            </a:r>
          </a:p>
        </p:txBody>
      </p:sp>
      <p:sp>
        <p:nvSpPr>
          <p:cNvPr id="4" name="Slide Number Placeholder 3"/>
          <p:cNvSpPr>
            <a:spLocks noGrp="1"/>
          </p:cNvSpPr>
          <p:nvPr>
            <p:ph type="sldNum" sz="quarter" idx="5"/>
          </p:nvPr>
        </p:nvSpPr>
        <p:spPr/>
        <p:txBody>
          <a:bodyPr/>
          <a:lstStyle/>
          <a:p>
            <a:fld id="{B8C36D78-C19F-4765-8B7F-2FE8BFF07D6C}" type="slidenum">
              <a:rPr lang="en-US" smtClean="0"/>
              <a:t>19</a:t>
            </a:fld>
            <a:endParaRPr lang="en-US"/>
          </a:p>
        </p:txBody>
      </p:sp>
    </p:spTree>
    <p:extLst>
      <p:ext uri="{BB962C8B-B14F-4D97-AF65-F5344CB8AC3E}">
        <p14:creationId xmlns:p14="http://schemas.microsoft.com/office/powerpoint/2010/main" val="76469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STRs can be reviewed by VA physicians as they are available to them in computer system….</a:t>
            </a:r>
          </a:p>
          <a:p>
            <a:endParaRPr lang="en-US" sz="2000" b="1" dirty="0"/>
          </a:p>
          <a:p>
            <a:r>
              <a:rPr lang="en-US" sz="2000" b="1" dirty="0"/>
              <a:t>VA requester of the exam</a:t>
            </a:r>
          </a:p>
          <a:p>
            <a:r>
              <a:rPr lang="en-US" sz="2000" b="1" dirty="0"/>
              <a:t>Should TAB the documents of relevance.</a:t>
            </a:r>
          </a:p>
        </p:txBody>
      </p:sp>
      <p:sp>
        <p:nvSpPr>
          <p:cNvPr id="4" name="Slide Number Placeholder 3"/>
          <p:cNvSpPr>
            <a:spLocks noGrp="1"/>
          </p:cNvSpPr>
          <p:nvPr>
            <p:ph type="sldNum" sz="quarter" idx="5"/>
          </p:nvPr>
        </p:nvSpPr>
        <p:spPr/>
        <p:txBody>
          <a:bodyPr/>
          <a:lstStyle/>
          <a:p>
            <a:fld id="{B8C36D78-C19F-4765-8B7F-2FE8BFF07D6C}" type="slidenum">
              <a:rPr lang="en-US" smtClean="0"/>
              <a:t>20</a:t>
            </a:fld>
            <a:endParaRPr lang="en-US"/>
          </a:p>
        </p:txBody>
      </p:sp>
    </p:spTree>
    <p:extLst>
      <p:ext uri="{BB962C8B-B14F-4D97-AF65-F5344CB8AC3E}">
        <p14:creationId xmlns:p14="http://schemas.microsoft.com/office/powerpoint/2010/main" val="220873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dirty="0"/>
          </a:p>
        </p:txBody>
      </p:sp>
      <p:sp>
        <p:nvSpPr>
          <p:cNvPr id="4" name="Slide Number Placeholder 3"/>
          <p:cNvSpPr>
            <a:spLocks noGrp="1"/>
          </p:cNvSpPr>
          <p:nvPr>
            <p:ph type="sldNum" sz="quarter" idx="5"/>
          </p:nvPr>
        </p:nvSpPr>
        <p:spPr/>
        <p:txBody>
          <a:bodyPr/>
          <a:lstStyle/>
          <a:p>
            <a:fld id="{B8C36D78-C19F-4765-8B7F-2FE8BFF07D6C}" type="slidenum">
              <a:rPr lang="en-US" smtClean="0"/>
              <a:t>21</a:t>
            </a:fld>
            <a:endParaRPr lang="en-US"/>
          </a:p>
        </p:txBody>
      </p:sp>
    </p:spTree>
    <p:extLst>
      <p:ext uri="{BB962C8B-B14F-4D97-AF65-F5344CB8AC3E}">
        <p14:creationId xmlns:p14="http://schemas.microsoft.com/office/powerpoint/2010/main" val="71608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dirty="0"/>
          </a:p>
        </p:txBody>
      </p:sp>
      <p:sp>
        <p:nvSpPr>
          <p:cNvPr id="4" name="Slide Number Placeholder 3"/>
          <p:cNvSpPr>
            <a:spLocks noGrp="1"/>
          </p:cNvSpPr>
          <p:nvPr>
            <p:ph type="sldNum" sz="quarter" idx="5"/>
          </p:nvPr>
        </p:nvSpPr>
        <p:spPr/>
        <p:txBody>
          <a:bodyPr/>
          <a:lstStyle/>
          <a:p>
            <a:fld id="{B8C36D78-C19F-4765-8B7F-2FE8BFF07D6C}" type="slidenum">
              <a:rPr lang="en-US" smtClean="0"/>
              <a:t>22</a:t>
            </a:fld>
            <a:endParaRPr lang="en-US"/>
          </a:p>
        </p:txBody>
      </p:sp>
    </p:spTree>
    <p:extLst>
      <p:ext uri="{BB962C8B-B14F-4D97-AF65-F5344CB8AC3E}">
        <p14:creationId xmlns:p14="http://schemas.microsoft.com/office/powerpoint/2010/main" val="370034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dirty="0"/>
          </a:p>
        </p:txBody>
      </p:sp>
      <p:sp>
        <p:nvSpPr>
          <p:cNvPr id="4" name="Slide Number Placeholder 3"/>
          <p:cNvSpPr>
            <a:spLocks noGrp="1"/>
          </p:cNvSpPr>
          <p:nvPr>
            <p:ph type="sldNum" sz="quarter" idx="5"/>
          </p:nvPr>
        </p:nvSpPr>
        <p:spPr/>
        <p:txBody>
          <a:bodyPr/>
          <a:lstStyle/>
          <a:p>
            <a:fld id="{B8C36D78-C19F-4765-8B7F-2FE8BFF07D6C}" type="slidenum">
              <a:rPr lang="en-US" smtClean="0"/>
              <a:t>23</a:t>
            </a:fld>
            <a:endParaRPr lang="en-US"/>
          </a:p>
        </p:txBody>
      </p:sp>
    </p:spTree>
    <p:extLst>
      <p:ext uri="{BB962C8B-B14F-4D97-AF65-F5344CB8AC3E}">
        <p14:creationId xmlns:p14="http://schemas.microsoft.com/office/powerpoint/2010/main" val="1641095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085345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49085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42479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62053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853429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972235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891549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486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60070074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329082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5129557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451747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84289026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3901985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70532209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45424573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6236028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20771301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09651700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137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801085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267053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47163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67558231"/>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C3424F02-0B5A-7B7F-4BC9-08035E62112A}"/>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374E4415-6D25-4339-4777-3448847DC29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199A75A7-E207-D5CB-7764-DF9410D1470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9574411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6B67F238-1279-041C-1814-6FF1A8FE166C}"/>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D57B625F-D305-4118-879F-37669FDF9224}"/>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B59DBA5-61D4-05AE-6D9A-E3BA97830CE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1070785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disapprove-bad-down-rate-rated-149251/" TargetMode="External"/><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freesvg.org/medicine-doctor" TargetMode="External"/><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www.oercommons.org/courseware/lesson/10511" TargetMode="External"/><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medinstrum.com/best-stethoscope-for-nurses/" TargetMode="External"/><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United_States_Department_of_Veterans_Affairs" TargetMode="External"/><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https://www.deviantart.com/mondspeer/art/Just-another-thumbsup-smiley-84655696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s://pixabay.com/en/disapprove-bad-down-rate-rated-14925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8" Type="http://schemas.openxmlformats.org/officeDocument/2006/relationships/hyperlink" Target="https://es.abcdef.wiki/wiki/Army_Service_Uniform"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hyperlink" Target="https://morningstarnews.org/2019/03/christian-clergy-among-those-caught-in-wave-of-kidnappings-in-nigeria/" TargetMode="External"/><Relationship Id="rId5" Type="http://schemas.openxmlformats.org/officeDocument/2006/relationships/image" Target="../media/image12.jpeg"/><Relationship Id="rId4" Type="http://schemas.openxmlformats.org/officeDocument/2006/relationships/hyperlink" Target="https://openclipart.org/detail/214724/family"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s.abcdef.wiki/wiki/Army_Service_Uniform"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hyperlink" Target="https://morningstarnews.org/2019/03/christian-clergy-among-those-caught-in-wave-of-kidnappings-in-nigeria/" TargetMode="External"/><Relationship Id="rId5" Type="http://schemas.openxmlformats.org/officeDocument/2006/relationships/image" Target="../media/image12.jpeg"/><Relationship Id="rId4" Type="http://schemas.openxmlformats.org/officeDocument/2006/relationships/hyperlink" Target="https://openclipart.org/detail/214724/family"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es.abcdef.wiki/wiki/Army_Service_Uniform"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hyperlink" Target="https://morningstarnews.org/2019/03/christian-clergy-among-those-caught-in-wave-of-kidnappings-in-nigeria/" TargetMode="External"/><Relationship Id="rId5" Type="http://schemas.openxmlformats.org/officeDocument/2006/relationships/image" Target="../media/image12.jpeg"/><Relationship Id="rId4" Type="http://schemas.openxmlformats.org/officeDocument/2006/relationships/hyperlink" Target="https://openclipart.org/detail/214724/famil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openxmlformats.org/officeDocument/2006/relationships/hyperlink" Target="https://www.pexels.com/photo/black-framed-clubmaster-style-eyeglasses-131018/" TargetMode="External"/><Relationship Id="rId3" Type="http://schemas.openxmlformats.org/officeDocument/2006/relationships/image" Target="../media/image14.jpg"/><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hyperlink" Target="https://crochetincolor.blogspot.com/2012/11/minnie-mouse-ears.html" TargetMode="External"/><Relationship Id="rId5" Type="http://schemas.openxmlformats.org/officeDocument/2006/relationships/image" Target="../media/image15.jpeg"/><Relationship Id="rId4" Type="http://schemas.openxmlformats.org/officeDocument/2006/relationships/hyperlink" Target="http://halifax.mediacoop.ca/story/whitewashed/33600"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pexels.com/photo/black-framed-clubmaster-style-eyeglasses-131018/" TargetMode="External"/><Relationship Id="rId3" Type="http://schemas.openxmlformats.org/officeDocument/2006/relationships/image" Target="../media/image14.jpg"/><Relationship Id="rId7"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hyperlink" Target="https://crochetincolor.blogspot.com/2012/11/minnie-mouse-ears.html" TargetMode="External"/><Relationship Id="rId5" Type="http://schemas.openxmlformats.org/officeDocument/2006/relationships/image" Target="../media/image15.jpeg"/><Relationship Id="rId4" Type="http://schemas.openxmlformats.org/officeDocument/2006/relationships/hyperlink" Target="http://halifax.mediacoop.ca/story/whitewashed/33600"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pexels.com/photo/black-framed-clubmaster-style-eyeglasses-131018/" TargetMode="External"/><Relationship Id="rId3" Type="http://schemas.openxmlformats.org/officeDocument/2006/relationships/image" Target="../media/image14.jpg"/><Relationship Id="rId7"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hyperlink" Target="https://crochetincolor.blogspot.com/2012/11/minnie-mouse-ears.html" TargetMode="External"/><Relationship Id="rId5" Type="http://schemas.openxmlformats.org/officeDocument/2006/relationships/image" Target="../media/image15.jpeg"/><Relationship Id="rId4" Type="http://schemas.openxmlformats.org/officeDocument/2006/relationships/hyperlink" Target="http://halifax.mediacoop.ca/story/whitewashed/3360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hyperlink" Target="https://freesvg.org/medicine-doctor"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hyperlink" Target="http://www.magpiemusing.com/2012/08/the-beach.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hyperlink" Target="https://www.publicdomainpictures.net/en/view-image.php?image=86528&amp;picture=wrist-extension"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hyperlink" Target="http://boingboing.net/2014/05/27/the-va-whistleblower-comes-out.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hyperlink" Target="http://boingboing.net/2014/05/27/the-va-whistleblower-comes-out.html"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hyperlink" Target="https://pixabay.com/en/equality-business-man-woman-equal-1245578/" TargetMode="External"/><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hyperlink" Target="https://momworksitout.com/2016/08/01/mondaymotivation-attitude-gives-strength/" TargetMode="External"/><Relationship Id="rId2" Type="http://schemas.openxmlformats.org/officeDocument/2006/relationships/image" Target="../media/image22.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https://www.deviantart.com/mondspeer/art/Just-another-thumbsup-smiley-846556961" TargetMode="External"/><Relationship Id="rId2" Type="http://schemas.openxmlformats.org/officeDocument/2006/relationships/image" Target="../media/image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2726871"/>
            <a:ext cx="5201233" cy="1569660"/>
          </a:xfrm>
          <a:prstGeom prst="rect">
            <a:avLst/>
          </a:prstGeom>
          <a:noFill/>
        </p:spPr>
        <p:txBody>
          <a:bodyPr wrap="square" rtlCol="0">
            <a:spAutoFit/>
          </a:bodyPr>
          <a:lstStyle/>
          <a:p>
            <a:pPr algn="r"/>
            <a:r>
              <a:rPr lang="en-US" sz="4800" b="1" dirty="0">
                <a:latin typeface="Times New Roman" panose="02020603050405020304" pitchFamily="18" charset="0"/>
                <a:cs typeface="Times New Roman" panose="02020603050405020304" pitchFamily="18" charset="0"/>
              </a:rPr>
              <a:t>Nexus Letters and Medical Opinions</a:t>
            </a:r>
          </a:p>
        </p:txBody>
      </p:sp>
      <p:sp>
        <p:nvSpPr>
          <p:cNvPr id="5" name="TextBox 4"/>
          <p:cNvSpPr txBox="1"/>
          <p:nvPr/>
        </p:nvSpPr>
        <p:spPr>
          <a:xfrm>
            <a:off x="6332846" y="5388823"/>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Jan Avant</a:t>
            </a:r>
          </a:p>
          <a:p>
            <a:pPr algn="r"/>
            <a:r>
              <a:rPr lang="en-US" sz="2800" dirty="0">
                <a:latin typeface="Times New Roman" panose="02020603050405020304" pitchFamily="18" charset="0"/>
                <a:cs typeface="Times New Roman" panose="02020603050405020304" pitchFamily="18" charset="0"/>
              </a:rPr>
              <a:t>September 2022</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1C85-54B8-E724-E4AF-E407B05AE0BA}"/>
              </a:ext>
            </a:extLst>
          </p:cNvPr>
          <p:cNvSpPr>
            <a:spLocks noGrp="1"/>
          </p:cNvSpPr>
          <p:nvPr>
            <p:ph type="title"/>
          </p:nvPr>
        </p:nvSpPr>
        <p:spPr>
          <a:xfrm>
            <a:off x="198120" y="136525"/>
            <a:ext cx="8793480" cy="945515"/>
          </a:xfrm>
        </p:spPr>
        <p:txBody>
          <a:bodyPr>
            <a:normAutofit/>
          </a:bodyPr>
          <a:lstStyle/>
          <a:p>
            <a:r>
              <a:rPr lang="en-US" sz="3200" b="1" dirty="0">
                <a:latin typeface="Arial" panose="020B0604020202020204" pitchFamily="34" charset="0"/>
                <a:cs typeface="Arial" panose="020B0604020202020204" pitchFamily="34" charset="0"/>
              </a:rPr>
              <a:t>Nexus Letters (continued), Terminology</a:t>
            </a:r>
            <a:endParaRPr lang="en-US" sz="3200" dirty="0"/>
          </a:p>
        </p:txBody>
      </p:sp>
      <p:sp>
        <p:nvSpPr>
          <p:cNvPr id="3" name="Content Placeholder 2">
            <a:extLst>
              <a:ext uri="{FF2B5EF4-FFF2-40B4-BE49-F238E27FC236}">
                <a16:creationId xmlns:a16="http://schemas.microsoft.com/office/drawing/2014/main" id="{27C64717-CF61-95C6-5B3F-51CC78FDC0C1}"/>
              </a:ext>
            </a:extLst>
          </p:cNvPr>
          <p:cNvSpPr>
            <a:spLocks noGrp="1"/>
          </p:cNvSpPr>
          <p:nvPr>
            <p:ph idx="1"/>
          </p:nvPr>
        </p:nvSpPr>
        <p:spPr>
          <a:xfrm>
            <a:off x="198120" y="1402080"/>
            <a:ext cx="11155680" cy="4954270"/>
          </a:xfrm>
        </p:spPr>
        <p:txBody>
          <a:bodyPr>
            <a:noAutofit/>
          </a:bodyPr>
          <a:lstStyle/>
          <a:p>
            <a:pPr marL="0" indent="0">
              <a:lnSpc>
                <a:spcPct val="120000"/>
              </a:lnSpc>
              <a:spcBef>
                <a:spcPts val="0"/>
              </a:spcBef>
              <a:buNone/>
            </a:pPr>
            <a:r>
              <a:rPr lang="en-US" sz="3200" b="1" dirty="0"/>
              <a:t>WHAT terminology is needed?</a:t>
            </a:r>
          </a:p>
          <a:p>
            <a:pPr marL="0" indent="0">
              <a:lnSpc>
                <a:spcPct val="120000"/>
              </a:lnSpc>
              <a:spcBef>
                <a:spcPts val="0"/>
              </a:spcBef>
              <a:buNone/>
            </a:pPr>
            <a:r>
              <a:rPr lang="en-US" sz="2400" b="1" dirty="0"/>
              <a:t>											</a:t>
            </a:r>
          </a:p>
          <a:p>
            <a:pPr marL="0" indent="0">
              <a:lnSpc>
                <a:spcPct val="120000"/>
              </a:lnSpc>
              <a:spcBef>
                <a:spcPts val="0"/>
              </a:spcBef>
              <a:buNone/>
            </a:pPr>
            <a:r>
              <a:rPr lang="en-US" b="1" u="sng" dirty="0"/>
              <a:t>“Not likely due to”:</a:t>
            </a:r>
            <a:r>
              <a:rPr lang="en-US" b="1" dirty="0"/>
              <a:t> </a:t>
            </a:r>
            <a:r>
              <a:rPr lang="en-US" dirty="0"/>
              <a:t>Medical professional thinks there is </a:t>
            </a:r>
            <a:r>
              <a:rPr lang="en-US" b="1" dirty="0"/>
              <a:t>less than 50% chance </a:t>
            </a:r>
            <a:r>
              <a:rPr lang="en-US" dirty="0"/>
              <a:t>the disability was caused by active duty or another SC disability.</a:t>
            </a:r>
          </a:p>
          <a:p>
            <a:pPr marL="0" indent="0">
              <a:lnSpc>
                <a:spcPct val="120000"/>
              </a:lnSpc>
              <a:spcBef>
                <a:spcPts val="0"/>
              </a:spcBef>
              <a:buNone/>
            </a:pPr>
            <a:endParaRPr lang="en-US" dirty="0"/>
          </a:p>
          <a:p>
            <a:pPr marL="0" indent="0">
              <a:lnSpc>
                <a:spcPct val="120000"/>
              </a:lnSpc>
              <a:spcBef>
                <a:spcPts val="0"/>
              </a:spcBef>
              <a:buNone/>
            </a:pPr>
            <a:r>
              <a:rPr lang="en-US" b="1" u="sng" dirty="0"/>
              <a:t>“Is not due to”:</a:t>
            </a:r>
            <a:r>
              <a:rPr lang="en-US" dirty="0"/>
              <a:t> Medical professional thinks there is a </a:t>
            </a:r>
            <a:r>
              <a:rPr lang="en-US" b="1" dirty="0"/>
              <a:t>0% chance </a:t>
            </a:r>
            <a:r>
              <a:rPr lang="en-US" dirty="0"/>
              <a:t>the disability is related to active duty or an in-service incident.</a:t>
            </a:r>
            <a:r>
              <a:rPr lang="en-US" sz="2400" dirty="0"/>
              <a:t>	</a:t>
            </a:r>
          </a:p>
          <a:p>
            <a:pPr marL="0" indent="0">
              <a:lnSpc>
                <a:spcPct val="120000"/>
              </a:lnSpc>
              <a:spcBef>
                <a:spcPts val="0"/>
              </a:spcBef>
              <a:buNone/>
            </a:pPr>
            <a:r>
              <a:rPr lang="en-US" sz="2400" dirty="0"/>
              <a:t>											</a:t>
            </a:r>
          </a:p>
          <a:p>
            <a:endParaRPr lang="en-US" dirty="0"/>
          </a:p>
        </p:txBody>
      </p:sp>
      <p:sp>
        <p:nvSpPr>
          <p:cNvPr id="4" name="Slide Number Placeholder 3">
            <a:extLst>
              <a:ext uri="{FF2B5EF4-FFF2-40B4-BE49-F238E27FC236}">
                <a16:creationId xmlns:a16="http://schemas.microsoft.com/office/drawing/2014/main" id="{FE4273F7-999A-C572-C56A-C7A31AC16178}"/>
              </a:ext>
            </a:extLst>
          </p:cNvPr>
          <p:cNvSpPr>
            <a:spLocks noGrp="1"/>
          </p:cNvSpPr>
          <p:nvPr>
            <p:ph type="sldNum" sz="quarter" idx="12"/>
          </p:nvPr>
        </p:nvSpPr>
        <p:spPr/>
        <p:txBody>
          <a:bodyPr/>
          <a:lstStyle/>
          <a:p>
            <a:fld id="{E2FB73DA-5FDE-45B5-BAA4-C61223CC44F6}" type="slidenum">
              <a:rPr lang="en-US" smtClean="0"/>
              <a:pPr/>
              <a:t>10</a:t>
            </a:fld>
            <a:endParaRPr lang="en-US" dirty="0"/>
          </a:p>
        </p:txBody>
      </p:sp>
      <p:sp>
        <p:nvSpPr>
          <p:cNvPr id="5" name="Arrow: Down 4">
            <a:extLst>
              <a:ext uri="{FF2B5EF4-FFF2-40B4-BE49-F238E27FC236}">
                <a16:creationId xmlns:a16="http://schemas.microsoft.com/office/drawing/2014/main" id="{2A6DE23F-CC43-34EF-7A49-E4EC14C771F3}"/>
              </a:ext>
            </a:extLst>
          </p:cNvPr>
          <p:cNvSpPr/>
          <p:nvPr/>
        </p:nvSpPr>
        <p:spPr>
          <a:xfrm>
            <a:off x="10424160" y="4914900"/>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pic>
        <p:nvPicPr>
          <p:cNvPr id="7" name="Picture 6">
            <a:extLst>
              <a:ext uri="{FF2B5EF4-FFF2-40B4-BE49-F238E27FC236}">
                <a16:creationId xmlns:a16="http://schemas.microsoft.com/office/drawing/2014/main" id="{935931A6-F641-1F72-5343-AD3AA123206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5110985"/>
            <a:ext cx="1487425" cy="1427927"/>
          </a:xfrm>
          <a:prstGeom prst="rect">
            <a:avLst/>
          </a:prstGeom>
        </p:spPr>
      </p:pic>
    </p:spTree>
    <p:extLst>
      <p:ext uri="{BB962C8B-B14F-4D97-AF65-F5344CB8AC3E}">
        <p14:creationId xmlns:p14="http://schemas.microsoft.com/office/powerpoint/2010/main" val="1173080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E68B-6808-0A9E-9CCE-684811BFE6E5}"/>
              </a:ext>
            </a:extLst>
          </p:cNvPr>
          <p:cNvSpPr>
            <a:spLocks noGrp="1"/>
          </p:cNvSpPr>
          <p:nvPr>
            <p:ph type="title"/>
          </p:nvPr>
        </p:nvSpPr>
        <p:spPr>
          <a:xfrm>
            <a:off x="396240" y="136525"/>
            <a:ext cx="8580120" cy="1036955"/>
          </a:xfrm>
        </p:spPr>
        <p:txBody>
          <a:bodyPr>
            <a:normAutofit/>
          </a:bodyPr>
          <a:lstStyle/>
          <a:p>
            <a:r>
              <a:rPr lang="en-US" sz="3200" b="1" dirty="0">
                <a:latin typeface="Arial" panose="020B0604020202020204" pitchFamily="34" charset="0"/>
                <a:cs typeface="Arial" panose="020B0604020202020204" pitchFamily="34" charset="0"/>
              </a:rPr>
              <a:t>Nexus Letters (continued)</a:t>
            </a:r>
          </a:p>
        </p:txBody>
      </p:sp>
      <p:sp>
        <p:nvSpPr>
          <p:cNvPr id="3" name="Content Placeholder 2">
            <a:extLst>
              <a:ext uri="{FF2B5EF4-FFF2-40B4-BE49-F238E27FC236}">
                <a16:creationId xmlns:a16="http://schemas.microsoft.com/office/drawing/2014/main" id="{A90A7C3D-1C02-2761-7DCC-F8215C70B671}"/>
              </a:ext>
            </a:extLst>
          </p:cNvPr>
          <p:cNvSpPr>
            <a:spLocks noGrp="1"/>
          </p:cNvSpPr>
          <p:nvPr>
            <p:ph idx="1"/>
          </p:nvPr>
        </p:nvSpPr>
        <p:spPr>
          <a:xfrm>
            <a:off x="341376" y="1352867"/>
            <a:ext cx="11509248" cy="4351338"/>
          </a:xfrm>
        </p:spPr>
        <p:txBody>
          <a:bodyPr>
            <a:noAutofit/>
          </a:bodyPr>
          <a:lstStyle/>
          <a:p>
            <a:pPr marL="0" indent="0">
              <a:lnSpc>
                <a:spcPct val="100000"/>
              </a:lnSpc>
              <a:spcBef>
                <a:spcPts val="0"/>
              </a:spcBef>
              <a:buNone/>
            </a:pPr>
            <a:r>
              <a:rPr lang="en-US" sz="3200" b="1" dirty="0"/>
              <a:t>WHO can provide them?</a:t>
            </a:r>
          </a:p>
          <a:p>
            <a:pPr marL="0" indent="0">
              <a:lnSpc>
                <a:spcPct val="100000"/>
              </a:lnSpc>
              <a:spcBef>
                <a:spcPts val="0"/>
              </a:spcBef>
              <a:buNone/>
            </a:pPr>
            <a:r>
              <a:rPr lang="en-US" sz="3200" dirty="0"/>
              <a:t>Physician (best is veteran’s current treating physician)   </a:t>
            </a:r>
          </a:p>
          <a:p>
            <a:pPr marL="0" indent="0">
              <a:lnSpc>
                <a:spcPct val="100000"/>
              </a:lnSpc>
              <a:spcBef>
                <a:spcPts val="0"/>
              </a:spcBef>
              <a:buNone/>
            </a:pPr>
            <a:r>
              <a:rPr lang="en-US" sz="3200" dirty="0"/>
              <a:t>Other medical professionals/specialists</a:t>
            </a:r>
          </a:p>
          <a:p>
            <a:pPr marL="0" indent="0">
              <a:lnSpc>
                <a:spcPct val="100000"/>
              </a:lnSpc>
              <a:spcBef>
                <a:spcPts val="0"/>
              </a:spcBef>
              <a:buNone/>
            </a:pPr>
            <a:r>
              <a:rPr lang="en-US" sz="3200" dirty="0"/>
              <a:t>		</a:t>
            </a:r>
          </a:p>
          <a:p>
            <a:pPr marL="0" indent="0">
              <a:lnSpc>
                <a:spcPct val="100000"/>
              </a:lnSpc>
              <a:spcBef>
                <a:spcPts val="0"/>
              </a:spcBef>
              <a:buNone/>
            </a:pPr>
            <a:r>
              <a:rPr lang="en-US" sz="3200" b="1" dirty="0"/>
              <a:t>38 CFR 3.159 (a)(1) </a:t>
            </a:r>
            <a:r>
              <a:rPr lang="en-US" sz="3200" dirty="0"/>
              <a:t>requires competent medical evidence be provided by </a:t>
            </a:r>
            <a:r>
              <a:rPr lang="en-US" sz="3200" u="sng" dirty="0"/>
              <a:t>persons medically qualified </a:t>
            </a:r>
            <a:r>
              <a:rPr lang="en-US" sz="3200" dirty="0"/>
              <a:t>through education, training or experience to offer diagnoses, statements or opinions.</a:t>
            </a:r>
          </a:p>
          <a:p>
            <a:pPr marL="0" indent="0">
              <a:lnSpc>
                <a:spcPct val="100000"/>
              </a:lnSpc>
              <a:spcBef>
                <a:spcPts val="0"/>
              </a:spcBef>
              <a:buNone/>
            </a:pPr>
            <a:r>
              <a:rPr lang="en-US" sz="2400" dirty="0"/>
              <a:t>	</a:t>
            </a:r>
          </a:p>
          <a:p>
            <a:pPr marL="0" indent="0">
              <a:lnSpc>
                <a:spcPct val="100000"/>
              </a:lnSpc>
              <a:spcBef>
                <a:spcPts val="0"/>
              </a:spcBef>
              <a:buNone/>
            </a:pPr>
            <a:endParaRPr lang="en-US" sz="1800" dirty="0"/>
          </a:p>
        </p:txBody>
      </p:sp>
      <p:sp>
        <p:nvSpPr>
          <p:cNvPr id="4" name="Slide Number Placeholder 3">
            <a:extLst>
              <a:ext uri="{FF2B5EF4-FFF2-40B4-BE49-F238E27FC236}">
                <a16:creationId xmlns:a16="http://schemas.microsoft.com/office/drawing/2014/main" id="{D833DB25-9221-AC04-AC5A-0785694B1723}"/>
              </a:ext>
            </a:extLst>
          </p:cNvPr>
          <p:cNvSpPr>
            <a:spLocks noGrp="1"/>
          </p:cNvSpPr>
          <p:nvPr>
            <p:ph type="sldNum" sz="quarter" idx="12"/>
          </p:nvPr>
        </p:nvSpPr>
        <p:spPr/>
        <p:txBody>
          <a:bodyPr/>
          <a:lstStyle/>
          <a:p>
            <a:fld id="{E2FB73DA-5FDE-45B5-BAA4-C61223CC44F6}" type="slidenum">
              <a:rPr lang="en-US" smtClean="0"/>
              <a:pPr/>
              <a:t>11</a:t>
            </a:fld>
            <a:endParaRPr lang="en-US" dirty="0"/>
          </a:p>
        </p:txBody>
      </p:sp>
      <p:pic>
        <p:nvPicPr>
          <p:cNvPr id="5" name="Picture 4">
            <a:extLst>
              <a:ext uri="{FF2B5EF4-FFF2-40B4-BE49-F238E27FC236}">
                <a16:creationId xmlns:a16="http://schemas.microsoft.com/office/drawing/2014/main" id="{9080C54A-A885-425C-6B96-2C11C4A2569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75076" y="1367980"/>
            <a:ext cx="1704404" cy="1704404"/>
          </a:xfrm>
          <a:prstGeom prst="rect">
            <a:avLst/>
          </a:prstGeom>
        </p:spPr>
      </p:pic>
    </p:spTree>
    <p:extLst>
      <p:ext uri="{BB962C8B-B14F-4D97-AF65-F5344CB8AC3E}">
        <p14:creationId xmlns:p14="http://schemas.microsoft.com/office/powerpoint/2010/main" val="88536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E68B-6808-0A9E-9CCE-684811BFE6E5}"/>
              </a:ext>
            </a:extLst>
          </p:cNvPr>
          <p:cNvSpPr>
            <a:spLocks noGrp="1"/>
          </p:cNvSpPr>
          <p:nvPr>
            <p:ph type="title"/>
          </p:nvPr>
        </p:nvSpPr>
        <p:spPr>
          <a:xfrm>
            <a:off x="396240" y="136525"/>
            <a:ext cx="8580120" cy="1036955"/>
          </a:xfrm>
        </p:spPr>
        <p:txBody>
          <a:bodyPr>
            <a:normAutofit/>
          </a:bodyPr>
          <a:lstStyle/>
          <a:p>
            <a:r>
              <a:rPr lang="en-US" sz="3200" b="1" dirty="0">
                <a:latin typeface="Arial" panose="020B0604020202020204" pitchFamily="34" charset="0"/>
                <a:cs typeface="Arial" panose="020B0604020202020204" pitchFamily="34" charset="0"/>
              </a:rPr>
              <a:t>Nexus Letters (continued)</a:t>
            </a:r>
          </a:p>
        </p:txBody>
      </p:sp>
      <p:sp>
        <p:nvSpPr>
          <p:cNvPr id="3" name="Content Placeholder 2">
            <a:extLst>
              <a:ext uri="{FF2B5EF4-FFF2-40B4-BE49-F238E27FC236}">
                <a16:creationId xmlns:a16="http://schemas.microsoft.com/office/drawing/2014/main" id="{A90A7C3D-1C02-2761-7DCC-F8215C70B671}"/>
              </a:ext>
            </a:extLst>
          </p:cNvPr>
          <p:cNvSpPr>
            <a:spLocks noGrp="1"/>
          </p:cNvSpPr>
          <p:nvPr>
            <p:ph idx="1"/>
          </p:nvPr>
        </p:nvSpPr>
        <p:spPr>
          <a:xfrm>
            <a:off x="341376" y="1352867"/>
            <a:ext cx="11509248" cy="4351338"/>
          </a:xfrm>
        </p:spPr>
        <p:txBody>
          <a:bodyPr>
            <a:noAutofit/>
          </a:bodyPr>
          <a:lstStyle/>
          <a:p>
            <a:pPr>
              <a:lnSpc>
                <a:spcPct val="100000"/>
              </a:lnSpc>
              <a:spcBef>
                <a:spcPts val="0"/>
              </a:spcBef>
            </a:pPr>
            <a:r>
              <a:rPr lang="en-US" sz="3200" dirty="0"/>
              <a:t>VA physicians </a:t>
            </a:r>
            <a:r>
              <a:rPr lang="en-US" sz="3200" b="1" i="1" u="sng" dirty="0"/>
              <a:t>CAN </a:t>
            </a:r>
            <a:r>
              <a:rPr lang="en-US" sz="3200" dirty="0"/>
              <a:t>write medical opinions, they are just not required to.</a:t>
            </a:r>
          </a:p>
          <a:p>
            <a:pPr>
              <a:lnSpc>
                <a:spcPct val="100000"/>
              </a:lnSpc>
              <a:spcBef>
                <a:spcPts val="0"/>
              </a:spcBef>
            </a:pPr>
            <a:endParaRPr lang="en-US" sz="1000" dirty="0"/>
          </a:p>
          <a:p>
            <a:pPr>
              <a:lnSpc>
                <a:spcPct val="100000"/>
              </a:lnSpc>
              <a:spcBef>
                <a:spcPts val="0"/>
              </a:spcBef>
            </a:pPr>
            <a:r>
              <a:rPr lang="en-US" sz="3200" dirty="0"/>
              <a:t>Seek an expert physician who will review complete medical records and write a letter stating that it is their opinion that the injury or condition today is related to military service.</a:t>
            </a:r>
          </a:p>
          <a:p>
            <a:pPr>
              <a:lnSpc>
                <a:spcPct val="100000"/>
              </a:lnSpc>
              <a:spcBef>
                <a:spcPts val="0"/>
              </a:spcBef>
            </a:pPr>
            <a:endParaRPr lang="en-US" sz="1000" dirty="0"/>
          </a:p>
          <a:p>
            <a:pPr>
              <a:lnSpc>
                <a:spcPct val="100000"/>
              </a:lnSpc>
              <a:spcBef>
                <a:spcPts val="0"/>
              </a:spcBef>
            </a:pPr>
            <a:r>
              <a:rPr lang="en-US" sz="3200" dirty="0"/>
              <a:t>Acceptable for the veteran to write the letter on behalf of the physician and then ask him personally to sign it.  Best if brief, </a:t>
            </a:r>
            <a:r>
              <a:rPr lang="en-US" sz="3200" b="1" dirty="0"/>
              <a:t>to the point and factual</a:t>
            </a:r>
            <a:r>
              <a:rPr lang="en-US" sz="3200" dirty="0"/>
              <a:t>.  </a:t>
            </a:r>
            <a:r>
              <a:rPr lang="en-US" sz="3200" u="sng" dirty="0"/>
              <a:t>Some will review records </a:t>
            </a:r>
            <a:r>
              <a:rPr lang="en-US" sz="3200" dirty="0"/>
              <a:t>and provide opinions and some charge fees</a:t>
            </a:r>
            <a:r>
              <a:rPr lang="en-US" sz="3200" b="1" i="1" dirty="0"/>
              <a:t>.  </a:t>
            </a:r>
          </a:p>
          <a:p>
            <a:pPr marL="0" indent="0" algn="ctr">
              <a:lnSpc>
                <a:spcPct val="100000"/>
              </a:lnSpc>
              <a:spcBef>
                <a:spcPts val="0"/>
              </a:spcBef>
              <a:buNone/>
            </a:pPr>
            <a:r>
              <a:rPr lang="en-US" sz="3200" b="1" i="1" dirty="0"/>
              <a:t>Importance can’t be emphasized enough!</a:t>
            </a:r>
          </a:p>
          <a:p>
            <a:pPr>
              <a:lnSpc>
                <a:spcPct val="100000"/>
              </a:lnSpc>
              <a:spcBef>
                <a:spcPts val="0"/>
              </a:spcBef>
            </a:pPr>
            <a:endParaRPr lang="en-US" sz="2400" dirty="0"/>
          </a:p>
          <a:p>
            <a:pPr marL="0" indent="0">
              <a:lnSpc>
                <a:spcPct val="100000"/>
              </a:lnSpc>
              <a:spcBef>
                <a:spcPts val="0"/>
              </a:spcBef>
              <a:buNone/>
            </a:pPr>
            <a:endParaRPr lang="en-US" sz="1800" dirty="0"/>
          </a:p>
        </p:txBody>
      </p:sp>
      <p:sp>
        <p:nvSpPr>
          <p:cNvPr id="4" name="Slide Number Placeholder 3">
            <a:extLst>
              <a:ext uri="{FF2B5EF4-FFF2-40B4-BE49-F238E27FC236}">
                <a16:creationId xmlns:a16="http://schemas.microsoft.com/office/drawing/2014/main" id="{D833DB25-9221-AC04-AC5A-0785694B1723}"/>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362921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2ADDE-FEAD-1CA9-25C0-909B011BF7FB}"/>
              </a:ext>
            </a:extLst>
          </p:cNvPr>
          <p:cNvSpPr>
            <a:spLocks noGrp="1"/>
          </p:cNvSpPr>
          <p:nvPr>
            <p:ph type="title"/>
          </p:nvPr>
        </p:nvSpPr>
        <p:spPr>
          <a:xfrm>
            <a:off x="411480" y="136525"/>
            <a:ext cx="8618220" cy="1097915"/>
          </a:xfrm>
        </p:spPr>
        <p:txBody>
          <a:bodyPr>
            <a:normAutofit/>
          </a:bodyPr>
          <a:lstStyle/>
          <a:p>
            <a:r>
              <a:rPr lang="en-US" sz="3200" b="1" dirty="0">
                <a:latin typeface="Arial" panose="020B0604020202020204" pitchFamily="34" charset="0"/>
                <a:cs typeface="Arial" panose="020B0604020202020204" pitchFamily="34" charset="0"/>
              </a:rPr>
              <a:t>Nexus letters (continued)</a:t>
            </a:r>
          </a:p>
        </p:txBody>
      </p:sp>
      <p:sp>
        <p:nvSpPr>
          <p:cNvPr id="3" name="Content Placeholder 2">
            <a:extLst>
              <a:ext uri="{FF2B5EF4-FFF2-40B4-BE49-F238E27FC236}">
                <a16:creationId xmlns:a16="http://schemas.microsoft.com/office/drawing/2014/main" id="{746BE52B-0D15-FD51-B407-D0A20F16B15A}"/>
              </a:ext>
            </a:extLst>
          </p:cNvPr>
          <p:cNvSpPr>
            <a:spLocks noGrp="1"/>
          </p:cNvSpPr>
          <p:nvPr>
            <p:ph idx="1"/>
          </p:nvPr>
        </p:nvSpPr>
        <p:spPr>
          <a:xfrm>
            <a:off x="246888" y="1267519"/>
            <a:ext cx="11420856" cy="4467433"/>
          </a:xfrm>
        </p:spPr>
        <p:txBody>
          <a:bodyPr>
            <a:noAutofit/>
          </a:bodyPr>
          <a:lstStyle/>
          <a:p>
            <a:pPr marL="0" indent="0">
              <a:buNone/>
            </a:pPr>
            <a:r>
              <a:rPr lang="en-US" sz="2400" b="1" dirty="0"/>
              <a:t>“Proximate result of”</a:t>
            </a:r>
          </a:p>
          <a:p>
            <a:pPr marL="0" indent="0">
              <a:buNone/>
            </a:pPr>
            <a:r>
              <a:rPr lang="en-US" sz="2400" dirty="0"/>
              <a:t>An event in service that caused an injury or disease and without that injury or exposure, </a:t>
            </a:r>
          </a:p>
          <a:p>
            <a:pPr marL="0" indent="0">
              <a:buNone/>
            </a:pPr>
            <a:r>
              <a:rPr lang="en-US" sz="2400" dirty="0"/>
              <a:t>the natural and probable sequence produced the claimed injury, this new disability would not have occurred.  </a:t>
            </a:r>
          </a:p>
          <a:p>
            <a:pPr marL="0" indent="0">
              <a:buNone/>
            </a:pPr>
            <a:endParaRPr lang="en-US" sz="900" dirty="0"/>
          </a:p>
          <a:p>
            <a:pPr marL="0" indent="0">
              <a:lnSpc>
                <a:spcPct val="120000"/>
              </a:lnSpc>
              <a:spcBef>
                <a:spcPts val="0"/>
              </a:spcBef>
              <a:buNone/>
            </a:pPr>
            <a:r>
              <a:rPr lang="en-US" sz="2400" b="1" dirty="0"/>
              <a:t>38 CFR 3.310  </a:t>
            </a:r>
            <a:r>
              <a:rPr lang="en-US" sz="2400" dirty="0"/>
              <a:t>Disabilities Proximately Due to SC Disability or Injury </a:t>
            </a:r>
            <a:endParaRPr lang="en-US" sz="2000" dirty="0"/>
          </a:p>
          <a:p>
            <a:pPr marL="0" indent="0">
              <a:lnSpc>
                <a:spcPct val="120000"/>
              </a:lnSpc>
              <a:spcBef>
                <a:spcPts val="0"/>
              </a:spcBef>
              <a:buNone/>
            </a:pPr>
            <a:r>
              <a:rPr lang="en-US" sz="2400" b="1" dirty="0"/>
              <a:t>(c)  Cardiovascular</a:t>
            </a:r>
            <a:r>
              <a:rPr lang="en-US" sz="2400" dirty="0"/>
              <a:t>—Ischemic heart disease or other</a:t>
            </a:r>
          </a:p>
          <a:p>
            <a:pPr marL="0" indent="0">
              <a:lnSpc>
                <a:spcPct val="120000"/>
              </a:lnSpc>
              <a:spcBef>
                <a:spcPts val="0"/>
              </a:spcBef>
              <a:buNone/>
            </a:pPr>
            <a:r>
              <a:rPr lang="en-US" sz="2400" dirty="0"/>
              <a:t>cardiovascular disease develops in a veteran that has a SC</a:t>
            </a:r>
          </a:p>
          <a:p>
            <a:pPr marL="0" indent="0">
              <a:lnSpc>
                <a:spcPct val="120000"/>
              </a:lnSpc>
              <a:spcBef>
                <a:spcPts val="0"/>
              </a:spcBef>
              <a:buNone/>
            </a:pPr>
            <a:r>
              <a:rPr lang="en-US" sz="2400" dirty="0"/>
              <a:t>amputation of </a:t>
            </a:r>
            <a:r>
              <a:rPr lang="en-US" sz="2400" u="sng" dirty="0"/>
              <a:t>one lower extremity at or above the knee </a:t>
            </a:r>
            <a:r>
              <a:rPr lang="en-US" sz="2400" dirty="0"/>
              <a:t>or SC</a:t>
            </a:r>
          </a:p>
          <a:p>
            <a:pPr marL="0" indent="0">
              <a:lnSpc>
                <a:spcPct val="120000"/>
              </a:lnSpc>
              <a:spcBef>
                <a:spcPts val="0"/>
              </a:spcBef>
              <a:buNone/>
            </a:pPr>
            <a:r>
              <a:rPr lang="en-US" sz="2400" dirty="0"/>
              <a:t>amputations of </a:t>
            </a:r>
            <a:r>
              <a:rPr lang="en-US" sz="2400" u="sng" dirty="0"/>
              <a:t>both lower extremities at or above the ankles</a:t>
            </a:r>
            <a:r>
              <a:rPr lang="en-US" sz="2400" dirty="0"/>
              <a:t>,</a:t>
            </a:r>
          </a:p>
          <a:p>
            <a:pPr marL="0" indent="0">
              <a:lnSpc>
                <a:spcPct val="120000"/>
              </a:lnSpc>
              <a:spcBef>
                <a:spcPts val="0"/>
              </a:spcBef>
              <a:buNone/>
            </a:pPr>
            <a:r>
              <a:rPr lang="en-US" sz="2400" dirty="0"/>
              <a:t>shall be held to be the proximate result of the SC amputations.</a:t>
            </a:r>
          </a:p>
          <a:p>
            <a:pPr marL="0" indent="0">
              <a:buNone/>
            </a:pP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E4C12B98-7C43-32CB-5CBB-6D9B98C30641}"/>
              </a:ext>
            </a:extLst>
          </p:cNvPr>
          <p:cNvSpPr>
            <a:spLocks noGrp="1"/>
          </p:cNvSpPr>
          <p:nvPr>
            <p:ph type="sldNum" sz="quarter" idx="12"/>
          </p:nvPr>
        </p:nvSpPr>
        <p:spPr/>
        <p:txBody>
          <a:bodyPr/>
          <a:lstStyle/>
          <a:p>
            <a:fld id="{E2FB73DA-5FDE-45B5-BAA4-C61223CC44F6}" type="slidenum">
              <a:rPr lang="en-US" smtClean="0"/>
              <a:pPr/>
              <a:t>13</a:t>
            </a:fld>
            <a:endParaRPr lang="en-US" dirty="0"/>
          </a:p>
        </p:txBody>
      </p:sp>
      <p:pic>
        <p:nvPicPr>
          <p:cNvPr id="5" name="Picture 4">
            <a:extLst>
              <a:ext uri="{FF2B5EF4-FFF2-40B4-BE49-F238E27FC236}">
                <a16:creationId xmlns:a16="http://schemas.microsoft.com/office/drawing/2014/main" id="{96464838-8A92-4027-9557-0BF44FF1DDA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10600" y="3270035"/>
            <a:ext cx="3310763" cy="2655277"/>
          </a:xfrm>
          <a:prstGeom prst="rect">
            <a:avLst/>
          </a:prstGeom>
        </p:spPr>
      </p:pic>
    </p:spTree>
    <p:extLst>
      <p:ext uri="{BB962C8B-B14F-4D97-AF65-F5344CB8AC3E}">
        <p14:creationId xmlns:p14="http://schemas.microsoft.com/office/powerpoint/2010/main" val="154680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4611-F400-728F-D01D-B2EFDC52DB0D}"/>
              </a:ext>
            </a:extLst>
          </p:cNvPr>
          <p:cNvSpPr>
            <a:spLocks noGrp="1"/>
          </p:cNvSpPr>
          <p:nvPr>
            <p:ph type="title"/>
          </p:nvPr>
        </p:nvSpPr>
        <p:spPr>
          <a:xfrm>
            <a:off x="335280" y="136525"/>
            <a:ext cx="8641080" cy="960755"/>
          </a:xfrm>
        </p:spPr>
        <p:txBody>
          <a:bodyPr>
            <a:normAutofit/>
          </a:bodyPr>
          <a:lstStyle/>
          <a:p>
            <a:r>
              <a:rPr lang="en-US" sz="3200" b="1" dirty="0">
                <a:latin typeface="Arial" panose="020B0604020202020204" pitchFamily="34" charset="0"/>
                <a:cs typeface="Arial" panose="020B0604020202020204" pitchFamily="34" charset="0"/>
              </a:rPr>
              <a:t>Nexus Letters (continued)</a:t>
            </a:r>
            <a:endParaRPr lang="en-US" sz="3200" dirty="0"/>
          </a:p>
        </p:txBody>
      </p:sp>
      <p:sp>
        <p:nvSpPr>
          <p:cNvPr id="3" name="Content Placeholder 2">
            <a:extLst>
              <a:ext uri="{FF2B5EF4-FFF2-40B4-BE49-F238E27FC236}">
                <a16:creationId xmlns:a16="http://schemas.microsoft.com/office/drawing/2014/main" id="{658B8C91-5237-7CC7-A361-B4D2BF1819BB}"/>
              </a:ext>
            </a:extLst>
          </p:cNvPr>
          <p:cNvSpPr>
            <a:spLocks noGrp="1"/>
          </p:cNvSpPr>
          <p:nvPr>
            <p:ph idx="1"/>
          </p:nvPr>
        </p:nvSpPr>
        <p:spPr>
          <a:xfrm>
            <a:off x="194604" y="1333500"/>
            <a:ext cx="11463996" cy="5022850"/>
          </a:xfrm>
        </p:spPr>
        <p:txBody>
          <a:bodyPr>
            <a:normAutofit lnSpcReduction="10000"/>
          </a:bodyPr>
          <a:lstStyle/>
          <a:p>
            <a:pPr marL="0" indent="0">
              <a:lnSpc>
                <a:spcPct val="120000"/>
              </a:lnSpc>
              <a:spcBef>
                <a:spcPts val="0"/>
              </a:spcBef>
              <a:buNone/>
            </a:pPr>
            <a:r>
              <a:rPr lang="en-US" b="1" dirty="0"/>
              <a:t>M21-1MR, Part III, Subpart iv, Chapter 4, Section E, Topic 20  </a:t>
            </a:r>
          </a:p>
          <a:p>
            <a:pPr marL="0" indent="0">
              <a:lnSpc>
                <a:spcPct val="120000"/>
              </a:lnSpc>
              <a:spcBef>
                <a:spcPts val="0"/>
              </a:spcBef>
              <a:buNone/>
            </a:pPr>
            <a:endParaRPr lang="en-US" b="1" dirty="0"/>
          </a:p>
          <a:p>
            <a:pPr marL="0" indent="0">
              <a:lnSpc>
                <a:spcPct val="120000"/>
              </a:lnSpc>
              <a:spcBef>
                <a:spcPts val="0"/>
              </a:spcBef>
              <a:buNone/>
            </a:pPr>
            <a:r>
              <a:rPr lang="en-US" b="1" i="1" dirty="0"/>
              <a:t>j. Considering Conditions Subsequent to Amputation. </a:t>
            </a:r>
            <a:r>
              <a:rPr lang="en-US" dirty="0"/>
              <a:t>Grant service connection on a </a:t>
            </a:r>
            <a:r>
              <a:rPr lang="en-US" b="1" dirty="0"/>
              <a:t>secondary</a:t>
            </a:r>
            <a:r>
              <a:rPr lang="en-US" dirty="0"/>
              <a:t> basis for the following conditions that develop subsequent to the SC of </a:t>
            </a:r>
            <a:r>
              <a:rPr lang="en-US" u="sng" dirty="0"/>
              <a:t>one lower extremity at or above the knee</a:t>
            </a:r>
            <a:r>
              <a:rPr lang="en-US" dirty="0"/>
              <a:t>, OR  SC amputations of </a:t>
            </a:r>
            <a:r>
              <a:rPr lang="en-US" u="sng" dirty="0"/>
              <a:t>both lower extremities at or above the ankles</a:t>
            </a:r>
            <a:r>
              <a:rPr lang="en-US" dirty="0"/>
              <a:t>: 		 ischemic heart disease, or other cardiovascular disease, including hypertension.  </a:t>
            </a:r>
          </a:p>
          <a:p>
            <a:pPr marL="0" indent="0">
              <a:lnSpc>
                <a:spcPct val="120000"/>
              </a:lnSpc>
              <a:spcBef>
                <a:spcPts val="0"/>
              </a:spcBef>
              <a:buNone/>
            </a:pPr>
            <a:endParaRPr lang="en-US" dirty="0"/>
          </a:p>
          <a:p>
            <a:pPr marL="0" indent="0">
              <a:lnSpc>
                <a:spcPct val="120000"/>
              </a:lnSpc>
              <a:spcBef>
                <a:spcPts val="0"/>
              </a:spcBef>
              <a:buNone/>
            </a:pPr>
            <a:r>
              <a:rPr lang="en-US" b="1" dirty="0"/>
              <a:t>Secondary M21-1, Part V, Subpart iii, Chapter 5</a:t>
            </a:r>
          </a:p>
          <a:p>
            <a:pPr marL="0" indent="0">
              <a:lnSpc>
                <a:spcPct val="120000"/>
              </a:lnSpc>
              <a:spcBef>
                <a:spcPts val="0"/>
              </a:spcBef>
              <a:buNone/>
            </a:pPr>
            <a:endParaRPr lang="en-US" sz="7200" b="1" dirty="0"/>
          </a:p>
          <a:p>
            <a:pPr marL="0" indent="0">
              <a:lnSpc>
                <a:spcPct val="120000"/>
              </a:lnSpc>
              <a:spcBef>
                <a:spcPts val="0"/>
              </a:spcBef>
              <a:buNone/>
            </a:pPr>
            <a:endParaRPr lang="en-US" sz="7200" b="1" dirty="0"/>
          </a:p>
          <a:p>
            <a:pPr marL="0" indent="0">
              <a:lnSpc>
                <a:spcPct val="120000"/>
              </a:lnSpc>
              <a:spcBef>
                <a:spcPts val="0"/>
              </a:spcBef>
              <a:buNone/>
            </a:pPr>
            <a:endParaRPr lang="en-US" sz="7200" b="1" dirty="0"/>
          </a:p>
          <a:p>
            <a:pPr marL="0" indent="0">
              <a:lnSpc>
                <a:spcPct val="120000"/>
              </a:lnSpc>
              <a:spcBef>
                <a:spcPts val="0"/>
              </a:spcBef>
              <a:buNone/>
            </a:pPr>
            <a:endParaRPr lang="en-US" sz="7200" b="1" dirty="0"/>
          </a:p>
          <a:p>
            <a:pPr marL="0" indent="0">
              <a:lnSpc>
                <a:spcPct val="120000"/>
              </a:lnSpc>
              <a:spcBef>
                <a:spcPts val="0"/>
              </a:spcBef>
              <a:buNone/>
            </a:pPr>
            <a:endParaRPr lang="en-US" sz="7200" b="1" dirty="0"/>
          </a:p>
          <a:p>
            <a:pPr marL="0" indent="0">
              <a:lnSpc>
                <a:spcPct val="120000"/>
              </a:lnSpc>
              <a:spcBef>
                <a:spcPts val="0"/>
              </a:spcBef>
              <a:buNone/>
            </a:pPr>
            <a:endParaRPr lang="en-US" sz="7200" b="1" dirty="0"/>
          </a:p>
          <a:p>
            <a:pPr marL="0" indent="0">
              <a:lnSpc>
                <a:spcPct val="120000"/>
              </a:lnSpc>
              <a:spcBef>
                <a:spcPts val="0"/>
              </a:spcBef>
              <a:buNone/>
            </a:pPr>
            <a:endParaRPr lang="en-US" sz="7200" b="1" dirty="0"/>
          </a:p>
          <a:p>
            <a:pPr marL="0" indent="0">
              <a:lnSpc>
                <a:spcPct val="120000"/>
              </a:lnSpc>
              <a:spcBef>
                <a:spcPts val="0"/>
              </a:spcBef>
              <a:buNone/>
            </a:pPr>
            <a:endParaRPr lang="en-US" sz="7200" b="1" dirty="0"/>
          </a:p>
          <a:p>
            <a:pPr marL="0" indent="0">
              <a:lnSpc>
                <a:spcPct val="120000"/>
              </a:lnSpc>
              <a:spcBef>
                <a:spcPts val="0"/>
              </a:spcBef>
              <a:buNone/>
            </a:pPr>
            <a:endParaRPr lang="en-US" sz="7200" b="1" dirty="0"/>
          </a:p>
          <a:p>
            <a:pPr marL="0" indent="0">
              <a:lnSpc>
                <a:spcPct val="120000"/>
              </a:lnSpc>
              <a:spcBef>
                <a:spcPts val="0"/>
              </a:spcBef>
              <a:buNone/>
            </a:pPr>
            <a:endParaRPr lang="en-US" sz="7200" b="1" dirty="0"/>
          </a:p>
          <a:p>
            <a:pPr marL="0" indent="0">
              <a:lnSpc>
                <a:spcPct val="120000"/>
              </a:lnSpc>
              <a:spcBef>
                <a:spcPts val="0"/>
              </a:spcBef>
              <a:buNone/>
            </a:pPr>
            <a:endParaRPr lang="en-US" sz="7200" b="1" dirty="0"/>
          </a:p>
          <a:p>
            <a:endParaRPr lang="en-US" sz="4500" dirty="0"/>
          </a:p>
        </p:txBody>
      </p:sp>
      <p:sp>
        <p:nvSpPr>
          <p:cNvPr id="4" name="Slide Number Placeholder 3">
            <a:extLst>
              <a:ext uri="{FF2B5EF4-FFF2-40B4-BE49-F238E27FC236}">
                <a16:creationId xmlns:a16="http://schemas.microsoft.com/office/drawing/2014/main" id="{318A16B1-6AC8-B764-5401-8FFCD75EDB7E}"/>
              </a:ext>
            </a:extLst>
          </p:cNvPr>
          <p:cNvSpPr>
            <a:spLocks noGrp="1"/>
          </p:cNvSpPr>
          <p:nvPr>
            <p:ph type="sldNum" sz="quarter" idx="12"/>
          </p:nvPr>
        </p:nvSpPr>
        <p:spPr/>
        <p:txBody>
          <a:bodyPr/>
          <a:lstStyle/>
          <a:p>
            <a:fld id="{E2FB73DA-5FDE-45B5-BAA4-C61223CC44F6}" type="slidenum">
              <a:rPr lang="en-US" smtClean="0"/>
              <a:pPr/>
              <a:t>14</a:t>
            </a:fld>
            <a:endParaRPr lang="en-US" dirty="0"/>
          </a:p>
        </p:txBody>
      </p:sp>
    </p:spTree>
    <p:extLst>
      <p:ext uri="{BB962C8B-B14F-4D97-AF65-F5344CB8AC3E}">
        <p14:creationId xmlns:p14="http://schemas.microsoft.com/office/powerpoint/2010/main" val="2674434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marR="0">
              <a:spcBef>
                <a:spcPts val="0"/>
              </a:spcBef>
              <a:spcAft>
                <a:spcPts val="0"/>
              </a:spcAft>
            </a:pPr>
            <a:endParaRPr lang="en-US" sz="2400" dirty="0">
              <a:solidFill>
                <a:srgbClr val="000000"/>
              </a:solidFill>
              <a:ea typeface="Calibri" panose="020F0502020204030204" pitchFamily="34" charset="0"/>
              <a:cs typeface="Arial" panose="020B0604020202020204" pitchFamily="34" charset="0"/>
            </a:endParaRPr>
          </a:p>
          <a:p>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15</a:t>
            </a:fld>
            <a:endParaRPr lang="en-US" dirty="0"/>
          </a:p>
        </p:txBody>
      </p:sp>
      <p:sp>
        <p:nvSpPr>
          <p:cNvPr id="4" name="Title 3"/>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Nexus letters (</a:t>
            </a:r>
            <a:r>
              <a:rPr lang="en-US" sz="3200" b="1" dirty="0" err="1">
                <a:latin typeface="Arial" panose="020B0604020202020204" pitchFamily="34" charset="0"/>
                <a:cs typeface="Arial" panose="020B0604020202020204" pitchFamily="34" charset="0"/>
              </a:rPr>
              <a:t>cont</a:t>
            </a:r>
            <a:r>
              <a:rPr lang="en-US" sz="3200" b="1"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9266EE4C-AE32-CD14-FE5F-209ADDA1AE65}"/>
              </a:ext>
            </a:extLst>
          </p:cNvPr>
          <p:cNvSpPr txBox="1"/>
          <p:nvPr/>
        </p:nvSpPr>
        <p:spPr>
          <a:xfrm>
            <a:off x="286871" y="1174416"/>
            <a:ext cx="11508889" cy="5509200"/>
          </a:xfrm>
          <a:prstGeom prst="rect">
            <a:avLst/>
          </a:prstGeom>
          <a:noFill/>
        </p:spPr>
        <p:txBody>
          <a:bodyPr wrap="square">
            <a:spAutoFit/>
          </a:bodyPr>
          <a:lstStyle/>
          <a:p>
            <a:pPr marL="0" indent="0">
              <a:spcBef>
                <a:spcPts val="0"/>
              </a:spcBef>
              <a:buNone/>
            </a:pPr>
            <a:r>
              <a:rPr lang="en-US" sz="3200" b="1" dirty="0"/>
              <a:t>38 CFR 3.310 Disabilities Proximately Due to SC Disability or Injury</a:t>
            </a:r>
            <a:endParaRPr lang="en-US" sz="2800" dirty="0"/>
          </a:p>
          <a:p>
            <a:pPr marL="0" indent="0">
              <a:spcBef>
                <a:spcPts val="0"/>
              </a:spcBef>
              <a:buNone/>
            </a:pPr>
            <a:r>
              <a:rPr lang="en-US" sz="2800" b="1" dirty="0"/>
              <a:t>(d)Traumatic brain injury (TBI)—   </a:t>
            </a:r>
            <a:r>
              <a:rPr lang="en-US" sz="2800" dirty="0"/>
              <a:t>if there is no evidence, it could be related to another reason, these </a:t>
            </a:r>
            <a:r>
              <a:rPr lang="en-US" sz="2800" u="sng" dirty="0"/>
              <a:t>shall be held to be the proximate result </a:t>
            </a:r>
            <a:r>
              <a:rPr lang="en-US" sz="2800" dirty="0"/>
              <a:t>of the service connected TBI considering the severity:</a:t>
            </a:r>
          </a:p>
          <a:p>
            <a:pPr marL="0" indent="0">
              <a:spcBef>
                <a:spcPts val="0"/>
              </a:spcBef>
              <a:buNone/>
            </a:pPr>
            <a:endParaRPr lang="en-US" sz="1200" dirty="0"/>
          </a:p>
          <a:p>
            <a:pPr marL="0" indent="0">
              <a:spcBef>
                <a:spcPts val="0"/>
              </a:spcBef>
              <a:buNone/>
            </a:pPr>
            <a:r>
              <a:rPr lang="en-US" sz="2800" dirty="0"/>
              <a:t>Parkinsonism, including Parkinson’s disease,</a:t>
            </a:r>
          </a:p>
          <a:p>
            <a:pPr marL="0" indent="0">
              <a:spcBef>
                <a:spcPts val="0"/>
              </a:spcBef>
              <a:buNone/>
            </a:pPr>
            <a:r>
              <a:rPr lang="en-US" sz="2800" dirty="0"/>
              <a:t>Unprovoked seizures</a:t>
            </a:r>
          </a:p>
          <a:p>
            <a:pPr marL="0" indent="0">
              <a:spcBef>
                <a:spcPts val="0"/>
              </a:spcBef>
              <a:buNone/>
            </a:pPr>
            <a:r>
              <a:rPr lang="en-US" sz="2800" dirty="0"/>
              <a:t>Depression</a:t>
            </a:r>
          </a:p>
          <a:p>
            <a:pPr marL="0" indent="0">
              <a:spcBef>
                <a:spcPts val="0"/>
              </a:spcBef>
              <a:buNone/>
            </a:pPr>
            <a:r>
              <a:rPr lang="en-US" sz="2800" dirty="0"/>
              <a:t>Dementias—pre-senile dementia of the Alzheimer type; frontotemporal dementia; and dementia with Lewy bodies</a:t>
            </a:r>
          </a:p>
          <a:p>
            <a:pPr marL="0" indent="0">
              <a:spcBef>
                <a:spcPts val="0"/>
              </a:spcBef>
              <a:buNone/>
            </a:pPr>
            <a:r>
              <a:rPr lang="en-US" sz="2800" dirty="0"/>
              <a:t>Diseases of hormone deficiency resulting from hypothalamopituitary changes</a:t>
            </a:r>
          </a:p>
          <a:p>
            <a:pPr marL="0" indent="0">
              <a:spcBef>
                <a:spcPts val="0"/>
              </a:spcBef>
              <a:buNone/>
            </a:pPr>
            <a:endParaRPr lang="en-US" sz="1600" b="1" dirty="0"/>
          </a:p>
          <a:p>
            <a:pPr marL="0" indent="0">
              <a:spcBef>
                <a:spcPts val="0"/>
              </a:spcBef>
              <a:buNone/>
            </a:pPr>
            <a:r>
              <a:rPr lang="en-US" sz="2800" b="1" dirty="0"/>
              <a:t>Handout</a:t>
            </a:r>
            <a:r>
              <a:rPr lang="en-US" sz="2800" dirty="0"/>
              <a:t>: Example of a Nexus Letter #1</a:t>
            </a:r>
          </a:p>
        </p:txBody>
      </p:sp>
    </p:spTree>
    <p:extLst>
      <p:ext uri="{BB962C8B-B14F-4D97-AF65-F5344CB8AC3E}">
        <p14:creationId xmlns:p14="http://schemas.microsoft.com/office/powerpoint/2010/main" val="409670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45F931-4E20-04D4-AE99-40157C596D6F}"/>
              </a:ext>
            </a:extLst>
          </p:cNvPr>
          <p:cNvSpPr>
            <a:spLocks noGrp="1"/>
          </p:cNvSpPr>
          <p:nvPr>
            <p:ph type="title"/>
          </p:nvPr>
        </p:nvSpPr>
        <p:spPr>
          <a:xfrm>
            <a:off x="259080" y="136525"/>
            <a:ext cx="8763000" cy="930275"/>
          </a:xfrm>
        </p:spPr>
        <p:txBody>
          <a:bodyPr>
            <a:normAutofit/>
          </a:bodyPr>
          <a:lstStyle/>
          <a:p>
            <a:r>
              <a:rPr lang="en-US" sz="3200" b="1" dirty="0">
                <a:latin typeface="Arial" panose="020B0604020202020204" pitchFamily="34" charset="0"/>
                <a:cs typeface="Arial" panose="020B0604020202020204" pitchFamily="34" charset="0"/>
              </a:rPr>
              <a:t>Medical Opinions</a:t>
            </a:r>
          </a:p>
        </p:txBody>
      </p:sp>
      <p:sp>
        <p:nvSpPr>
          <p:cNvPr id="2" name="Slide Number Placeholder 1">
            <a:extLst>
              <a:ext uri="{FF2B5EF4-FFF2-40B4-BE49-F238E27FC236}">
                <a16:creationId xmlns:a16="http://schemas.microsoft.com/office/drawing/2014/main" id="{F595B4FB-4A1D-15C8-7534-224F42D3A0C4}"/>
              </a:ext>
            </a:extLst>
          </p:cNvPr>
          <p:cNvSpPr>
            <a:spLocks noGrp="1"/>
          </p:cNvSpPr>
          <p:nvPr>
            <p:ph type="sldNum" sz="quarter" idx="12"/>
          </p:nvPr>
        </p:nvSpPr>
        <p:spPr/>
        <p:txBody>
          <a:bodyPr/>
          <a:lstStyle/>
          <a:p>
            <a:fld id="{60B18D57-13A5-4968-950D-8FEF41FA4399}" type="slidenum">
              <a:rPr lang="en-US" smtClean="0"/>
              <a:t>16</a:t>
            </a:fld>
            <a:endParaRPr lang="en-US" dirty="0"/>
          </a:p>
        </p:txBody>
      </p:sp>
      <p:sp>
        <p:nvSpPr>
          <p:cNvPr id="4" name="TextBox 3">
            <a:extLst>
              <a:ext uri="{FF2B5EF4-FFF2-40B4-BE49-F238E27FC236}">
                <a16:creationId xmlns:a16="http://schemas.microsoft.com/office/drawing/2014/main" id="{B492A4EE-D8C7-B795-F811-2FE4317D86C9}"/>
              </a:ext>
            </a:extLst>
          </p:cNvPr>
          <p:cNvSpPr txBox="1"/>
          <p:nvPr/>
        </p:nvSpPr>
        <p:spPr>
          <a:xfrm>
            <a:off x="297180" y="1411879"/>
            <a:ext cx="11590020" cy="5232202"/>
          </a:xfrm>
          <a:prstGeom prst="rect">
            <a:avLst/>
          </a:prstGeom>
          <a:noFill/>
        </p:spPr>
        <p:txBody>
          <a:bodyPr wrap="square" rtlCol="0">
            <a:spAutoFit/>
          </a:bodyPr>
          <a:lstStyle/>
          <a:p>
            <a:r>
              <a:rPr lang="en-US" sz="2800" b="1" dirty="0"/>
              <a:t>WHAT are they?</a:t>
            </a:r>
          </a:p>
          <a:p>
            <a:r>
              <a:rPr lang="en-US" sz="2800" dirty="0"/>
              <a:t>Medical statement provided by the medical examiner/professional that includes, in addition to ordinary medical classifications of the body or psyche or organ, a full description of the effects of the disability upon the person’s ordinary activity, from his active military service. 38 CFR 4.10</a:t>
            </a:r>
          </a:p>
          <a:p>
            <a:endParaRPr lang="en-US" sz="2800" dirty="0"/>
          </a:p>
          <a:p>
            <a:r>
              <a:rPr lang="en-US" sz="2800" b="1" dirty="0"/>
              <a:t>WHO can Request Medical Opinions? </a:t>
            </a:r>
            <a:r>
              <a:rPr lang="en-US" sz="2800" dirty="0"/>
              <a:t> </a:t>
            </a:r>
          </a:p>
          <a:p>
            <a:r>
              <a:rPr lang="en-US" sz="2800" dirty="0"/>
              <a:t>Medical Opinions can be requested by VBA employees: VSR,</a:t>
            </a:r>
          </a:p>
          <a:p>
            <a:r>
              <a:rPr lang="en-US" sz="2800" dirty="0"/>
              <a:t>RVSR, QVSR, a VSCM or designee, medical examiner, </a:t>
            </a:r>
          </a:p>
          <a:p>
            <a:r>
              <a:rPr lang="en-US" sz="2800" dirty="0"/>
              <a:t>or Appeal employees    	</a:t>
            </a:r>
          </a:p>
          <a:p>
            <a:endParaRPr lang="en-US" b="1" dirty="0"/>
          </a:p>
          <a:p>
            <a:endParaRPr lang="en-US" b="1" dirty="0"/>
          </a:p>
          <a:p>
            <a:endParaRPr lang="en-US" dirty="0"/>
          </a:p>
        </p:txBody>
      </p:sp>
      <p:pic>
        <p:nvPicPr>
          <p:cNvPr id="5" name="Picture 4">
            <a:extLst>
              <a:ext uri="{FF2B5EF4-FFF2-40B4-BE49-F238E27FC236}">
                <a16:creationId xmlns:a16="http://schemas.microsoft.com/office/drawing/2014/main" id="{8B5C2653-426F-F987-43B6-B4597CA18D9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46910" y="3429000"/>
            <a:ext cx="1825943" cy="2686494"/>
          </a:xfrm>
          <a:prstGeom prst="rect">
            <a:avLst/>
          </a:prstGeom>
        </p:spPr>
      </p:pic>
    </p:spTree>
    <p:extLst>
      <p:ext uri="{BB962C8B-B14F-4D97-AF65-F5344CB8AC3E}">
        <p14:creationId xmlns:p14="http://schemas.microsoft.com/office/powerpoint/2010/main" val="1615989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45F931-4E20-04D4-AE99-40157C596D6F}"/>
              </a:ext>
            </a:extLst>
          </p:cNvPr>
          <p:cNvSpPr>
            <a:spLocks noGrp="1"/>
          </p:cNvSpPr>
          <p:nvPr>
            <p:ph type="title"/>
          </p:nvPr>
        </p:nvSpPr>
        <p:spPr>
          <a:xfrm>
            <a:off x="259080" y="136525"/>
            <a:ext cx="8763000" cy="930275"/>
          </a:xfrm>
        </p:spPr>
        <p:txBody>
          <a:bodyPr>
            <a:normAutofit/>
          </a:bodyPr>
          <a:lstStyle/>
          <a:p>
            <a:r>
              <a:rPr lang="en-US" sz="3200" b="1" dirty="0">
                <a:latin typeface="Arial" panose="020B0604020202020204" pitchFamily="34" charset="0"/>
                <a:cs typeface="Arial" panose="020B0604020202020204" pitchFamily="34" charset="0"/>
              </a:rPr>
              <a:t>Medical Opinions</a:t>
            </a:r>
          </a:p>
        </p:txBody>
      </p:sp>
      <p:sp>
        <p:nvSpPr>
          <p:cNvPr id="2" name="Slide Number Placeholder 1">
            <a:extLst>
              <a:ext uri="{FF2B5EF4-FFF2-40B4-BE49-F238E27FC236}">
                <a16:creationId xmlns:a16="http://schemas.microsoft.com/office/drawing/2014/main" id="{F595B4FB-4A1D-15C8-7534-224F42D3A0C4}"/>
              </a:ext>
            </a:extLst>
          </p:cNvPr>
          <p:cNvSpPr>
            <a:spLocks noGrp="1"/>
          </p:cNvSpPr>
          <p:nvPr>
            <p:ph type="sldNum" sz="quarter" idx="12"/>
          </p:nvPr>
        </p:nvSpPr>
        <p:spPr/>
        <p:txBody>
          <a:bodyPr/>
          <a:lstStyle/>
          <a:p>
            <a:fld id="{60B18D57-13A5-4968-950D-8FEF41FA4399}" type="slidenum">
              <a:rPr lang="en-US" smtClean="0"/>
              <a:t>17</a:t>
            </a:fld>
            <a:endParaRPr lang="en-US" dirty="0"/>
          </a:p>
        </p:txBody>
      </p:sp>
      <p:sp>
        <p:nvSpPr>
          <p:cNvPr id="4" name="TextBox 3">
            <a:extLst>
              <a:ext uri="{FF2B5EF4-FFF2-40B4-BE49-F238E27FC236}">
                <a16:creationId xmlns:a16="http://schemas.microsoft.com/office/drawing/2014/main" id="{B492A4EE-D8C7-B795-F811-2FE4317D86C9}"/>
              </a:ext>
            </a:extLst>
          </p:cNvPr>
          <p:cNvSpPr txBox="1"/>
          <p:nvPr/>
        </p:nvSpPr>
        <p:spPr>
          <a:xfrm>
            <a:off x="297180" y="1411879"/>
            <a:ext cx="11426734" cy="5293757"/>
          </a:xfrm>
          <a:prstGeom prst="rect">
            <a:avLst/>
          </a:prstGeom>
          <a:noFill/>
        </p:spPr>
        <p:txBody>
          <a:bodyPr wrap="square" rtlCol="0">
            <a:spAutoFit/>
          </a:bodyPr>
          <a:lstStyle/>
          <a:p>
            <a:r>
              <a:rPr lang="en-US" sz="3200" b="1" dirty="0"/>
              <a:t>WHO can Provide Medical Opinions?</a:t>
            </a:r>
            <a:endParaRPr lang="en-US" sz="3200" dirty="0"/>
          </a:p>
          <a:p>
            <a:endParaRPr lang="en-US" dirty="0"/>
          </a:p>
          <a:p>
            <a:r>
              <a:rPr lang="en-US" sz="3200" dirty="0"/>
              <a:t>Medical professionals/specialists with appropriate credentials, same as DBQ’s at VA</a:t>
            </a:r>
          </a:p>
          <a:p>
            <a:r>
              <a:rPr lang="en-US" sz="3200" dirty="0"/>
              <a:t>	</a:t>
            </a:r>
          </a:p>
          <a:p>
            <a:r>
              <a:rPr lang="en-US" sz="3200" dirty="0"/>
              <a:t>38 CFR 3.159 requires competent medical evidence be provided by a person medically qualified through education, training or  experience to offer diagnoses, statements rationale or opinions.</a:t>
            </a:r>
          </a:p>
          <a:p>
            <a:endParaRPr lang="en-US" sz="3200" dirty="0"/>
          </a:p>
          <a:p>
            <a:r>
              <a:rPr lang="en-US" sz="3200" dirty="0"/>
              <a:t>M21-1, III.iv.3.A.1.a </a:t>
            </a:r>
          </a:p>
          <a:p>
            <a:r>
              <a:rPr lang="en-US" sz="3200" dirty="0"/>
              <a:t>M21-1, III.iv.3.A.6.b</a:t>
            </a:r>
            <a:endParaRPr lang="en-US" dirty="0"/>
          </a:p>
        </p:txBody>
      </p:sp>
    </p:spTree>
    <p:extLst>
      <p:ext uri="{BB962C8B-B14F-4D97-AF65-F5344CB8AC3E}">
        <p14:creationId xmlns:p14="http://schemas.microsoft.com/office/powerpoint/2010/main" val="194004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336A-64EF-C514-D092-3E60ADDC8DDE}"/>
              </a:ext>
            </a:extLst>
          </p:cNvPr>
          <p:cNvSpPr>
            <a:spLocks noGrp="1"/>
          </p:cNvSpPr>
          <p:nvPr>
            <p:ph type="title"/>
          </p:nvPr>
        </p:nvSpPr>
        <p:spPr>
          <a:xfrm>
            <a:off x="365760" y="259081"/>
            <a:ext cx="8702040" cy="929640"/>
          </a:xfrm>
        </p:spPr>
        <p:txBody>
          <a:bodyPr>
            <a:normAutofit/>
          </a:bodyPr>
          <a:lstStyle/>
          <a:p>
            <a:r>
              <a:rPr lang="en-US" sz="3200" b="1" dirty="0">
                <a:latin typeface="Arial" panose="020B0604020202020204" pitchFamily="34" charset="0"/>
                <a:cs typeface="Arial" panose="020B0604020202020204" pitchFamily="34" charset="0"/>
              </a:rPr>
              <a:t>Medical Opinions (continued)</a:t>
            </a:r>
            <a:endParaRPr lang="en-US" sz="3200" dirty="0"/>
          </a:p>
        </p:txBody>
      </p:sp>
      <p:sp>
        <p:nvSpPr>
          <p:cNvPr id="3" name="Content Placeholder 2">
            <a:extLst>
              <a:ext uri="{FF2B5EF4-FFF2-40B4-BE49-F238E27FC236}">
                <a16:creationId xmlns:a16="http://schemas.microsoft.com/office/drawing/2014/main" id="{50C93B0B-D16A-4D45-2426-5691410E7DE8}"/>
              </a:ext>
            </a:extLst>
          </p:cNvPr>
          <p:cNvSpPr>
            <a:spLocks noGrp="1"/>
          </p:cNvSpPr>
          <p:nvPr>
            <p:ph idx="1"/>
          </p:nvPr>
        </p:nvSpPr>
        <p:spPr>
          <a:xfrm>
            <a:off x="502920" y="1493520"/>
            <a:ext cx="10850880" cy="4754880"/>
          </a:xfrm>
        </p:spPr>
        <p:txBody>
          <a:bodyPr>
            <a:normAutofit/>
          </a:bodyPr>
          <a:lstStyle/>
          <a:p>
            <a:pPr marL="0" indent="0">
              <a:lnSpc>
                <a:spcPct val="100000"/>
              </a:lnSpc>
              <a:buNone/>
            </a:pPr>
            <a:r>
              <a:rPr lang="en-US" b="1" dirty="0"/>
              <a:t>WHEN are they needed?    </a:t>
            </a:r>
            <a:r>
              <a:rPr lang="en-US" dirty="0"/>
              <a:t>38 CFR 3.303(a)</a:t>
            </a:r>
          </a:p>
          <a:p>
            <a:pPr marL="0" indent="0">
              <a:lnSpc>
                <a:spcPct val="100000"/>
              </a:lnSpc>
              <a:buNone/>
            </a:pPr>
            <a:r>
              <a:rPr lang="en-US" b="1" u="sng" dirty="0"/>
              <a:t>Direct Service Connection </a:t>
            </a:r>
            <a:r>
              <a:rPr lang="en-US" dirty="0"/>
              <a:t>based on chronicity when the disability is not a presumptive condition and must be associated with military incurrence.</a:t>
            </a:r>
          </a:p>
          <a:p>
            <a:pPr marL="0" indent="0">
              <a:lnSpc>
                <a:spcPct val="100000"/>
              </a:lnSpc>
              <a:buNone/>
            </a:pPr>
            <a:endParaRPr lang="en-US" dirty="0"/>
          </a:p>
          <a:p>
            <a:pPr marL="914400" lvl="2" indent="0">
              <a:lnSpc>
                <a:spcPct val="100000"/>
              </a:lnSpc>
              <a:buNone/>
            </a:pPr>
            <a:r>
              <a:rPr lang="en-US" sz="2800" i="1" dirty="0"/>
              <a:t>“I have reviewed the veteran’s STR’s and the current treatment records, and in my opinion ‘it is more likely than not’ that the veteran’s (diagnosis) is related to their military duty.  I base my opinion on this because (Dr. will write sound medical opinion).</a:t>
            </a:r>
          </a:p>
          <a:p>
            <a:endParaRPr lang="en-US" dirty="0"/>
          </a:p>
        </p:txBody>
      </p:sp>
      <p:sp>
        <p:nvSpPr>
          <p:cNvPr id="4" name="Slide Number Placeholder 3">
            <a:extLst>
              <a:ext uri="{FF2B5EF4-FFF2-40B4-BE49-F238E27FC236}">
                <a16:creationId xmlns:a16="http://schemas.microsoft.com/office/drawing/2014/main" id="{116A0804-26CC-895B-B174-22CCF6C036BC}"/>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Tree>
    <p:extLst>
      <p:ext uri="{BB962C8B-B14F-4D97-AF65-F5344CB8AC3E}">
        <p14:creationId xmlns:p14="http://schemas.microsoft.com/office/powerpoint/2010/main" val="1827256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336A-64EF-C514-D092-3E60ADDC8DDE}"/>
              </a:ext>
            </a:extLst>
          </p:cNvPr>
          <p:cNvSpPr>
            <a:spLocks noGrp="1"/>
          </p:cNvSpPr>
          <p:nvPr>
            <p:ph type="title"/>
          </p:nvPr>
        </p:nvSpPr>
        <p:spPr>
          <a:xfrm>
            <a:off x="365760" y="259081"/>
            <a:ext cx="8702040" cy="929640"/>
          </a:xfrm>
        </p:spPr>
        <p:txBody>
          <a:bodyPr>
            <a:normAutofit/>
          </a:bodyPr>
          <a:lstStyle/>
          <a:p>
            <a:r>
              <a:rPr lang="en-US" sz="3200" b="1" dirty="0">
                <a:latin typeface="Arial" panose="020B0604020202020204" pitchFamily="34" charset="0"/>
                <a:cs typeface="Arial" panose="020B0604020202020204" pitchFamily="34" charset="0"/>
              </a:rPr>
              <a:t>Medical Opinions (continued)</a:t>
            </a:r>
            <a:endParaRPr lang="en-US" sz="3200" dirty="0"/>
          </a:p>
        </p:txBody>
      </p:sp>
      <p:sp>
        <p:nvSpPr>
          <p:cNvPr id="3" name="Content Placeholder 2">
            <a:extLst>
              <a:ext uri="{FF2B5EF4-FFF2-40B4-BE49-F238E27FC236}">
                <a16:creationId xmlns:a16="http://schemas.microsoft.com/office/drawing/2014/main" id="{50C93B0B-D16A-4D45-2426-5691410E7DE8}"/>
              </a:ext>
            </a:extLst>
          </p:cNvPr>
          <p:cNvSpPr>
            <a:spLocks noGrp="1"/>
          </p:cNvSpPr>
          <p:nvPr>
            <p:ph idx="1"/>
          </p:nvPr>
        </p:nvSpPr>
        <p:spPr>
          <a:xfrm>
            <a:off x="502920" y="1493520"/>
            <a:ext cx="10850880" cy="4754880"/>
          </a:xfrm>
        </p:spPr>
        <p:txBody>
          <a:bodyPr>
            <a:normAutofit/>
          </a:bodyPr>
          <a:lstStyle/>
          <a:p>
            <a:pPr marL="0" indent="0">
              <a:lnSpc>
                <a:spcPct val="100000"/>
              </a:lnSpc>
              <a:buNone/>
            </a:pPr>
            <a:r>
              <a:rPr lang="en-US" b="1" dirty="0"/>
              <a:t>WHEN are they needed?    </a:t>
            </a:r>
            <a:r>
              <a:rPr lang="en-US" dirty="0"/>
              <a:t>38 CFR 3.303(a)</a:t>
            </a:r>
          </a:p>
          <a:p>
            <a:pPr marL="0" indent="0">
              <a:lnSpc>
                <a:spcPct val="100000"/>
              </a:lnSpc>
              <a:buNone/>
            </a:pPr>
            <a:r>
              <a:rPr lang="en-US" b="1" u="sng" dirty="0"/>
              <a:t>Secondary Service Connection </a:t>
            </a:r>
            <a:r>
              <a:rPr lang="en-US" dirty="0"/>
              <a:t>based on a current diagnosis for the injury/disease/illness believed to be secondary/proximate to the SC condition along with the physician’s link of this condition to the SC condition with a medical nexus.</a:t>
            </a:r>
          </a:p>
          <a:p>
            <a:pPr marL="0" indent="0">
              <a:lnSpc>
                <a:spcPct val="100000"/>
              </a:lnSpc>
              <a:buNone/>
            </a:pPr>
            <a:endParaRPr lang="en-US" sz="800" dirty="0"/>
          </a:p>
          <a:p>
            <a:pPr marL="0" indent="0" algn="ctr">
              <a:lnSpc>
                <a:spcPct val="100000"/>
              </a:lnSpc>
              <a:buNone/>
            </a:pPr>
            <a:r>
              <a:rPr lang="en-US" i="1" dirty="0"/>
              <a:t>“I have reviewed the veteran’s current treatment records and in my opinion “it is more likely 	than not” that the veteran’s (diagnosis) is secondary and/or proximate to the veteran’s SC (condition).  I base my opinion on this because (the Dr. will write sound medical opinion).</a:t>
            </a:r>
          </a:p>
          <a:p>
            <a:endParaRPr lang="en-US" dirty="0"/>
          </a:p>
        </p:txBody>
      </p:sp>
      <p:sp>
        <p:nvSpPr>
          <p:cNvPr id="4" name="Slide Number Placeholder 3">
            <a:extLst>
              <a:ext uri="{FF2B5EF4-FFF2-40B4-BE49-F238E27FC236}">
                <a16:creationId xmlns:a16="http://schemas.microsoft.com/office/drawing/2014/main" id="{116A0804-26CC-895B-B174-22CCF6C036BC}"/>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Tree>
    <p:extLst>
      <p:ext uri="{BB962C8B-B14F-4D97-AF65-F5344CB8AC3E}">
        <p14:creationId xmlns:p14="http://schemas.microsoft.com/office/powerpoint/2010/main" val="73865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136525"/>
            <a:ext cx="8732520" cy="952639"/>
          </a:xfrm>
        </p:spPr>
        <p:txBody>
          <a:bodyPr>
            <a:normAutofit/>
          </a:bodyPr>
          <a:lstStyle/>
          <a:p>
            <a:r>
              <a:rPr lang="en-US" sz="3200" b="1" dirty="0">
                <a:latin typeface="Arial" panose="020B0604020202020204" pitchFamily="34" charset="0"/>
                <a:cs typeface="Arial" panose="020B0604020202020204" pitchFamily="34" charset="0"/>
              </a:rPr>
              <a:t>My Introduction</a:t>
            </a:r>
          </a:p>
        </p:txBody>
      </p:sp>
      <p:sp>
        <p:nvSpPr>
          <p:cNvPr id="3" name="Slide Number Placeholder 2"/>
          <p:cNvSpPr>
            <a:spLocks noGrp="1"/>
          </p:cNvSpPr>
          <p:nvPr>
            <p:ph type="sldNum" sz="quarter" idx="12"/>
          </p:nvPr>
        </p:nvSpPr>
        <p:spPr/>
        <p:txBody>
          <a:bodyPr/>
          <a:lstStyle/>
          <a:p>
            <a:fld id="{60B18D57-13A5-4968-950D-8FEF41FA4399}" type="slidenum">
              <a:rPr lang="en-US" smtClean="0"/>
              <a:pPr/>
              <a:t>2</a:t>
            </a:fld>
            <a:endParaRPr lang="en-US"/>
          </a:p>
        </p:txBody>
      </p:sp>
      <p:sp>
        <p:nvSpPr>
          <p:cNvPr id="9" name="TextBox 8">
            <a:extLst>
              <a:ext uri="{FF2B5EF4-FFF2-40B4-BE49-F238E27FC236}">
                <a16:creationId xmlns:a16="http://schemas.microsoft.com/office/drawing/2014/main" id="{4A23C08A-B2DE-4A58-77CC-A4C7131B1D4B}"/>
              </a:ext>
            </a:extLst>
          </p:cNvPr>
          <p:cNvSpPr txBox="1"/>
          <p:nvPr/>
        </p:nvSpPr>
        <p:spPr>
          <a:xfrm>
            <a:off x="289560" y="1617787"/>
            <a:ext cx="10648071" cy="1200329"/>
          </a:xfrm>
          <a:prstGeom prst="rect">
            <a:avLst/>
          </a:prstGeom>
          <a:noFill/>
        </p:spPr>
        <p:txBody>
          <a:bodyPr wrap="square" rtlCol="0">
            <a:spAutoFit/>
          </a:bodyPr>
          <a:lstStyle/>
          <a:p>
            <a:endParaRPr lang="en-US" dirty="0"/>
          </a:p>
          <a:p>
            <a:r>
              <a:rPr lang="en-US" dirty="0"/>
              <a:t>		</a:t>
            </a:r>
          </a:p>
          <a:p>
            <a:endParaRPr lang="en-US" dirty="0"/>
          </a:p>
          <a:p>
            <a:endParaRPr lang="en-US" dirty="0"/>
          </a:p>
        </p:txBody>
      </p:sp>
      <p:pic>
        <p:nvPicPr>
          <p:cNvPr id="5" name="Content Placeholder 6">
            <a:extLst>
              <a:ext uri="{FF2B5EF4-FFF2-40B4-BE49-F238E27FC236}">
                <a16:creationId xmlns:a16="http://schemas.microsoft.com/office/drawing/2014/main" id="{DAE3C98F-E038-1BA9-1A64-C39C59BA780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56586" y="1326356"/>
            <a:ext cx="4445854" cy="4205288"/>
          </a:xfrm>
          <a:prstGeom prst="rect">
            <a:avLst/>
          </a:prstGeom>
        </p:spPr>
      </p:pic>
      <p:sp>
        <p:nvSpPr>
          <p:cNvPr id="6" name="Content Placeholder 2">
            <a:extLst>
              <a:ext uri="{FF2B5EF4-FFF2-40B4-BE49-F238E27FC236}">
                <a16:creationId xmlns:a16="http://schemas.microsoft.com/office/drawing/2014/main" id="{4D5D3BEF-BD2F-66EA-303E-38E92AD713DC}"/>
              </a:ext>
            </a:extLst>
          </p:cNvPr>
          <p:cNvSpPr txBox="1">
            <a:spLocks/>
          </p:cNvSpPr>
          <p:nvPr/>
        </p:nvSpPr>
        <p:spPr>
          <a:xfrm>
            <a:off x="838200" y="1825625"/>
            <a:ext cx="5611019" cy="42052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latin typeface="Arial" panose="020B0604020202020204" pitchFamily="34" charset="0"/>
                <a:cs typeface="Arial" panose="020B0604020202020204" pitchFamily="34" charset="0"/>
              </a:rPr>
              <a:t>Jan Avant</a:t>
            </a:r>
          </a:p>
          <a:p>
            <a:pPr marL="0" indent="0">
              <a:buNone/>
            </a:pP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Quality Rating Specialist,       Retired</a:t>
            </a:r>
          </a:p>
          <a:p>
            <a:r>
              <a:rPr lang="en-US" sz="3600" dirty="0">
                <a:latin typeface="Arial" panose="020B0604020202020204" pitchFamily="34" charset="0"/>
                <a:cs typeface="Arial" panose="020B0604020202020204" pitchFamily="34" charset="0"/>
              </a:rPr>
              <a:t>Worked at VA Regional Office</a:t>
            </a:r>
          </a:p>
          <a:p>
            <a:r>
              <a:rPr lang="en-US" sz="3600" dirty="0">
                <a:latin typeface="Arial" panose="020B0604020202020204" pitchFamily="34" charset="0"/>
                <a:cs typeface="Arial" panose="020B0604020202020204" pitchFamily="34" charset="0"/>
              </a:rPr>
              <a:t>Little Rock, AR</a:t>
            </a:r>
          </a:p>
        </p:txBody>
      </p:sp>
    </p:spTree>
    <p:extLst>
      <p:ext uri="{BB962C8B-B14F-4D97-AF65-F5344CB8AC3E}">
        <p14:creationId xmlns:p14="http://schemas.microsoft.com/office/powerpoint/2010/main" val="398835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E738-52EF-43C9-B83A-CCA4EC9D0F8D}"/>
              </a:ext>
            </a:extLst>
          </p:cNvPr>
          <p:cNvSpPr>
            <a:spLocks noGrp="1"/>
          </p:cNvSpPr>
          <p:nvPr>
            <p:ph type="title"/>
          </p:nvPr>
        </p:nvSpPr>
        <p:spPr>
          <a:xfrm>
            <a:off x="335280" y="136525"/>
            <a:ext cx="8738382" cy="1111983"/>
          </a:xfrm>
        </p:spPr>
        <p:txBody>
          <a:bodyPr>
            <a:normAutofit/>
          </a:bodyPr>
          <a:lstStyle/>
          <a:p>
            <a:r>
              <a:rPr lang="en-US" sz="3200" b="1" dirty="0">
                <a:latin typeface="Arial" panose="020B0604020202020204" pitchFamily="34" charset="0"/>
                <a:cs typeface="Arial" panose="020B0604020202020204" pitchFamily="34" charset="0"/>
              </a:rPr>
              <a:t>Medical Opinions, (continued)</a:t>
            </a:r>
            <a:endParaRPr lang="en-US" sz="3200" dirty="0"/>
          </a:p>
        </p:txBody>
      </p:sp>
      <p:sp>
        <p:nvSpPr>
          <p:cNvPr id="3" name="Content Placeholder 2">
            <a:extLst>
              <a:ext uri="{FF2B5EF4-FFF2-40B4-BE49-F238E27FC236}">
                <a16:creationId xmlns:a16="http://schemas.microsoft.com/office/drawing/2014/main" id="{7DA206B5-8C50-904A-6E99-42F9D141980C}"/>
              </a:ext>
            </a:extLst>
          </p:cNvPr>
          <p:cNvSpPr>
            <a:spLocks noGrp="1"/>
          </p:cNvSpPr>
          <p:nvPr>
            <p:ph idx="1"/>
          </p:nvPr>
        </p:nvSpPr>
        <p:spPr>
          <a:xfrm>
            <a:off x="335280" y="1529863"/>
            <a:ext cx="11018520" cy="5191612"/>
          </a:xfrm>
        </p:spPr>
        <p:txBody>
          <a:bodyPr>
            <a:noAutofit/>
          </a:bodyPr>
          <a:lstStyle/>
          <a:p>
            <a:pPr marL="0" indent="0">
              <a:lnSpc>
                <a:spcPct val="100000"/>
              </a:lnSpc>
              <a:spcBef>
                <a:spcPts val="0"/>
              </a:spcBef>
              <a:buNone/>
            </a:pPr>
            <a:r>
              <a:rPr lang="en-US" sz="3200" b="1" dirty="0"/>
              <a:t>WHEN do STR’s need to be reviewed by Private Providers?</a:t>
            </a:r>
          </a:p>
          <a:p>
            <a:pPr marL="0" indent="0">
              <a:lnSpc>
                <a:spcPct val="100000"/>
              </a:lnSpc>
              <a:spcBef>
                <a:spcPts val="0"/>
              </a:spcBef>
              <a:buNone/>
            </a:pPr>
            <a:r>
              <a:rPr lang="en-US" sz="3200" dirty="0"/>
              <a:t>	</a:t>
            </a:r>
          </a:p>
          <a:p>
            <a:pPr marL="0" indent="0">
              <a:lnSpc>
                <a:spcPct val="100000"/>
              </a:lnSpc>
              <a:spcBef>
                <a:spcPts val="0"/>
              </a:spcBef>
              <a:buNone/>
            </a:pPr>
            <a:r>
              <a:rPr lang="en-US" sz="3200" dirty="0"/>
              <a:t>When writing a Nexus or Medical Opinion,  STRs should be provided to the private provider so that referral to the review can be stated in the opinion.</a:t>
            </a:r>
          </a:p>
          <a:p>
            <a:pPr marL="0" indent="0">
              <a:lnSpc>
                <a:spcPct val="100000"/>
              </a:lnSpc>
              <a:spcBef>
                <a:spcPts val="0"/>
              </a:spcBef>
              <a:buNone/>
            </a:pPr>
            <a:endParaRPr lang="en-US" sz="1800" dirty="0"/>
          </a:p>
          <a:p>
            <a:pPr marL="0" indent="0">
              <a:lnSpc>
                <a:spcPct val="100000"/>
              </a:lnSpc>
              <a:spcBef>
                <a:spcPts val="0"/>
              </a:spcBef>
              <a:buNone/>
            </a:pPr>
            <a:endParaRPr lang="en-US" sz="1800" dirty="0"/>
          </a:p>
          <a:p>
            <a:pPr marL="0" indent="0">
              <a:lnSpc>
                <a:spcPct val="100000"/>
              </a:lnSpc>
              <a:spcBef>
                <a:spcPts val="0"/>
              </a:spcBef>
              <a:buNone/>
            </a:pPr>
            <a:endParaRPr lang="en-US" dirty="0"/>
          </a:p>
        </p:txBody>
      </p:sp>
      <p:sp>
        <p:nvSpPr>
          <p:cNvPr id="4" name="Slide Number Placeholder 3">
            <a:extLst>
              <a:ext uri="{FF2B5EF4-FFF2-40B4-BE49-F238E27FC236}">
                <a16:creationId xmlns:a16="http://schemas.microsoft.com/office/drawing/2014/main" id="{B048E393-CD8A-62BE-DD05-B71C6E117A08}"/>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Tree>
    <p:extLst>
      <p:ext uri="{BB962C8B-B14F-4D97-AF65-F5344CB8AC3E}">
        <p14:creationId xmlns:p14="http://schemas.microsoft.com/office/powerpoint/2010/main" val="259588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E738-52EF-43C9-B83A-CCA4EC9D0F8D}"/>
              </a:ext>
            </a:extLst>
          </p:cNvPr>
          <p:cNvSpPr>
            <a:spLocks noGrp="1"/>
          </p:cNvSpPr>
          <p:nvPr>
            <p:ph type="title"/>
          </p:nvPr>
        </p:nvSpPr>
        <p:spPr>
          <a:xfrm>
            <a:off x="335280" y="136525"/>
            <a:ext cx="8738382" cy="1111983"/>
          </a:xfrm>
        </p:spPr>
        <p:txBody>
          <a:bodyPr>
            <a:normAutofit/>
          </a:bodyPr>
          <a:lstStyle/>
          <a:p>
            <a:r>
              <a:rPr lang="en-US" sz="3200" b="1" dirty="0">
                <a:latin typeface="Arial" panose="020B0604020202020204" pitchFamily="34" charset="0"/>
                <a:cs typeface="Arial" panose="020B0604020202020204" pitchFamily="34" charset="0"/>
              </a:rPr>
              <a:t>Medical Opinions, (continued)</a:t>
            </a:r>
            <a:endParaRPr lang="en-US" sz="3200" dirty="0"/>
          </a:p>
        </p:txBody>
      </p:sp>
      <p:sp>
        <p:nvSpPr>
          <p:cNvPr id="3" name="Content Placeholder 2">
            <a:extLst>
              <a:ext uri="{FF2B5EF4-FFF2-40B4-BE49-F238E27FC236}">
                <a16:creationId xmlns:a16="http://schemas.microsoft.com/office/drawing/2014/main" id="{7DA206B5-8C50-904A-6E99-42F9D141980C}"/>
              </a:ext>
            </a:extLst>
          </p:cNvPr>
          <p:cNvSpPr>
            <a:spLocks noGrp="1"/>
          </p:cNvSpPr>
          <p:nvPr>
            <p:ph idx="1"/>
          </p:nvPr>
        </p:nvSpPr>
        <p:spPr>
          <a:xfrm>
            <a:off x="335280" y="1347300"/>
            <a:ext cx="11387328" cy="5191612"/>
          </a:xfrm>
        </p:spPr>
        <p:txBody>
          <a:bodyPr>
            <a:noAutofit/>
          </a:bodyPr>
          <a:lstStyle/>
          <a:p>
            <a:pPr marL="0" indent="0">
              <a:lnSpc>
                <a:spcPct val="100000"/>
              </a:lnSpc>
              <a:spcBef>
                <a:spcPts val="0"/>
              </a:spcBef>
              <a:buNone/>
            </a:pPr>
            <a:r>
              <a:rPr lang="en-US" b="1" dirty="0"/>
              <a:t>What terminology is needed in the requests?   .</a:t>
            </a:r>
            <a:endParaRPr lang="en-US" dirty="0"/>
          </a:p>
          <a:p>
            <a:pPr marL="0" indent="0">
              <a:lnSpc>
                <a:spcPct val="100000"/>
              </a:lnSpc>
              <a:spcBef>
                <a:spcPts val="0"/>
              </a:spcBef>
              <a:buNone/>
            </a:pPr>
            <a:r>
              <a:rPr lang="en-US" dirty="0"/>
              <a:t>Requests should be impartial yet identify all relevant evidence for the examiner’s review, both favorable and unfavorable and ask that the degree of relationship be provided.  </a:t>
            </a:r>
            <a:r>
              <a:rPr lang="en-US" u="sng" dirty="0"/>
              <a:t>These degrees are the same as for Nexus letters:   </a:t>
            </a:r>
          </a:p>
          <a:p>
            <a:pPr marL="0" indent="0">
              <a:lnSpc>
                <a:spcPct val="100000"/>
              </a:lnSpc>
              <a:spcBef>
                <a:spcPts val="0"/>
              </a:spcBef>
              <a:buNone/>
            </a:pPr>
            <a:endParaRPr lang="en-US" sz="900" b="1" u="sng" dirty="0"/>
          </a:p>
          <a:p>
            <a:pPr marL="0" indent="0">
              <a:lnSpc>
                <a:spcPct val="100000"/>
              </a:lnSpc>
              <a:spcBef>
                <a:spcPts val="0"/>
              </a:spcBef>
              <a:buNone/>
            </a:pPr>
            <a:r>
              <a:rPr lang="en-US" b="1" u="sng" dirty="0"/>
              <a:t>“Is due to”:</a:t>
            </a:r>
            <a:r>
              <a:rPr lang="en-US" b="1" dirty="0"/>
              <a:t> </a:t>
            </a:r>
            <a:r>
              <a:rPr lang="en-US" dirty="0"/>
              <a:t>Doctor is </a:t>
            </a:r>
            <a:r>
              <a:rPr lang="en-US" b="1" dirty="0"/>
              <a:t>100% certain </a:t>
            </a:r>
            <a:r>
              <a:rPr lang="en-US" dirty="0"/>
              <a:t>the veteran’s condition was caused or made worse by active duty or by another SC disability.</a:t>
            </a:r>
          </a:p>
          <a:p>
            <a:pPr marL="0" indent="0">
              <a:lnSpc>
                <a:spcPct val="100000"/>
              </a:lnSpc>
              <a:spcBef>
                <a:spcPts val="0"/>
              </a:spcBef>
              <a:buNone/>
            </a:pPr>
            <a:r>
              <a:rPr lang="en-US" b="1" u="sng" dirty="0"/>
              <a:t>“Most likely or Highly likely” or  “More likely than not”:</a:t>
            </a:r>
            <a:r>
              <a:rPr lang="en-US" b="1" dirty="0"/>
              <a:t> </a:t>
            </a:r>
            <a:r>
              <a:rPr lang="en-US" dirty="0"/>
              <a:t>Medical professional believes there is a </a:t>
            </a:r>
            <a:r>
              <a:rPr lang="en-US" b="1" dirty="0"/>
              <a:t>greater than 50% chance </a:t>
            </a:r>
            <a:r>
              <a:rPr lang="en-US" dirty="0"/>
              <a:t>the disability was caused by or made worse by active duty or a service connected disability.</a:t>
            </a:r>
          </a:p>
          <a:p>
            <a:pPr marL="0" indent="0">
              <a:lnSpc>
                <a:spcPct val="100000"/>
              </a:lnSpc>
              <a:spcBef>
                <a:spcPts val="0"/>
              </a:spcBef>
              <a:buNone/>
            </a:pPr>
            <a:r>
              <a:rPr lang="en-US" b="1" u="sng" dirty="0"/>
              <a:t>“At least as likely as not”:</a:t>
            </a:r>
            <a:r>
              <a:rPr lang="en-US" b="1" dirty="0"/>
              <a:t> </a:t>
            </a:r>
            <a:r>
              <a:rPr lang="en-US" dirty="0"/>
              <a:t>Medical professional thinks there is an approximate </a:t>
            </a:r>
            <a:r>
              <a:rPr lang="en-US" b="1" dirty="0"/>
              <a:t>even balance </a:t>
            </a:r>
            <a:r>
              <a:rPr lang="en-US" dirty="0"/>
              <a:t>of evidence for and against the condition was caused or made worse by active duty or another SC disability.</a:t>
            </a:r>
          </a:p>
          <a:p>
            <a:pPr marL="0" indent="0">
              <a:lnSpc>
                <a:spcPct val="120000"/>
              </a:lnSpc>
              <a:spcBef>
                <a:spcPts val="0"/>
              </a:spcBef>
              <a:buNone/>
            </a:pPr>
            <a:r>
              <a:rPr lang="en-US" dirty="0"/>
              <a:t>	</a:t>
            </a:r>
          </a:p>
        </p:txBody>
      </p:sp>
      <p:sp>
        <p:nvSpPr>
          <p:cNvPr id="4" name="Slide Number Placeholder 3">
            <a:extLst>
              <a:ext uri="{FF2B5EF4-FFF2-40B4-BE49-F238E27FC236}">
                <a16:creationId xmlns:a16="http://schemas.microsoft.com/office/drawing/2014/main" id="{B048E393-CD8A-62BE-DD05-B71C6E117A08}"/>
              </a:ext>
            </a:extLst>
          </p:cNvPr>
          <p:cNvSpPr>
            <a:spLocks noGrp="1"/>
          </p:cNvSpPr>
          <p:nvPr>
            <p:ph type="sldNum" sz="quarter" idx="12"/>
          </p:nvPr>
        </p:nvSpPr>
        <p:spPr/>
        <p:txBody>
          <a:bodyPr/>
          <a:lstStyle/>
          <a:p>
            <a:fld id="{E2FB73DA-5FDE-45B5-BAA4-C61223CC44F6}" type="slidenum">
              <a:rPr lang="en-US" smtClean="0"/>
              <a:pPr/>
              <a:t>21</a:t>
            </a:fld>
            <a:endParaRPr lang="en-US" dirty="0"/>
          </a:p>
        </p:txBody>
      </p:sp>
      <p:pic>
        <p:nvPicPr>
          <p:cNvPr id="6" name="Picture 5">
            <a:extLst>
              <a:ext uri="{FF2B5EF4-FFF2-40B4-BE49-F238E27FC236}">
                <a16:creationId xmlns:a16="http://schemas.microsoft.com/office/drawing/2014/main" id="{4BA11C34-BA17-D26C-066F-1B92E3929F2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670708">
            <a:off x="10094646" y="3663442"/>
            <a:ext cx="1196756" cy="778145"/>
          </a:xfrm>
          <a:prstGeom prst="rect">
            <a:avLst/>
          </a:prstGeom>
        </p:spPr>
      </p:pic>
    </p:spTree>
    <p:extLst>
      <p:ext uri="{BB962C8B-B14F-4D97-AF65-F5344CB8AC3E}">
        <p14:creationId xmlns:p14="http://schemas.microsoft.com/office/powerpoint/2010/main" val="3800927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E738-52EF-43C9-B83A-CCA4EC9D0F8D}"/>
              </a:ext>
            </a:extLst>
          </p:cNvPr>
          <p:cNvSpPr>
            <a:spLocks noGrp="1"/>
          </p:cNvSpPr>
          <p:nvPr>
            <p:ph type="title"/>
          </p:nvPr>
        </p:nvSpPr>
        <p:spPr>
          <a:xfrm>
            <a:off x="335280" y="136525"/>
            <a:ext cx="8738382" cy="1111983"/>
          </a:xfrm>
        </p:spPr>
        <p:txBody>
          <a:bodyPr>
            <a:normAutofit/>
          </a:bodyPr>
          <a:lstStyle/>
          <a:p>
            <a:r>
              <a:rPr lang="en-US" sz="3200" b="1" dirty="0">
                <a:latin typeface="Arial" panose="020B0604020202020204" pitchFamily="34" charset="0"/>
                <a:cs typeface="Arial" panose="020B0604020202020204" pitchFamily="34" charset="0"/>
              </a:rPr>
              <a:t>Medical Opinions, (continued)</a:t>
            </a:r>
            <a:endParaRPr lang="en-US" sz="3200" dirty="0"/>
          </a:p>
        </p:txBody>
      </p:sp>
      <p:sp>
        <p:nvSpPr>
          <p:cNvPr id="3" name="Content Placeholder 2">
            <a:extLst>
              <a:ext uri="{FF2B5EF4-FFF2-40B4-BE49-F238E27FC236}">
                <a16:creationId xmlns:a16="http://schemas.microsoft.com/office/drawing/2014/main" id="{7DA206B5-8C50-904A-6E99-42F9D141980C}"/>
              </a:ext>
            </a:extLst>
          </p:cNvPr>
          <p:cNvSpPr>
            <a:spLocks noGrp="1"/>
          </p:cNvSpPr>
          <p:nvPr>
            <p:ph idx="1"/>
          </p:nvPr>
        </p:nvSpPr>
        <p:spPr>
          <a:xfrm>
            <a:off x="335280" y="1347300"/>
            <a:ext cx="11387328" cy="5191612"/>
          </a:xfrm>
        </p:spPr>
        <p:txBody>
          <a:bodyPr>
            <a:noAutofit/>
          </a:bodyPr>
          <a:lstStyle/>
          <a:p>
            <a:pPr marL="0" indent="0">
              <a:lnSpc>
                <a:spcPct val="100000"/>
              </a:lnSpc>
              <a:spcBef>
                <a:spcPts val="0"/>
              </a:spcBef>
              <a:buNone/>
            </a:pPr>
            <a:r>
              <a:rPr lang="en-US" b="1" dirty="0"/>
              <a:t>What terminology is needed in the requests?   </a:t>
            </a:r>
          </a:p>
          <a:p>
            <a:pPr marL="0" indent="0">
              <a:lnSpc>
                <a:spcPct val="100000"/>
              </a:lnSpc>
              <a:spcBef>
                <a:spcPts val="0"/>
              </a:spcBef>
              <a:buNone/>
            </a:pPr>
            <a:endParaRPr lang="en-US" dirty="0"/>
          </a:p>
          <a:p>
            <a:pPr marL="0" indent="0">
              <a:lnSpc>
                <a:spcPct val="120000"/>
              </a:lnSpc>
              <a:spcBef>
                <a:spcPts val="0"/>
              </a:spcBef>
              <a:buNone/>
            </a:pPr>
            <a:r>
              <a:rPr lang="en-US" b="1" u="sng" dirty="0"/>
              <a:t>“Not likely due to”:</a:t>
            </a:r>
            <a:r>
              <a:rPr lang="en-US" b="1" dirty="0"/>
              <a:t> </a:t>
            </a:r>
            <a:r>
              <a:rPr lang="en-US" dirty="0"/>
              <a:t>Medical professional thinks there is </a:t>
            </a:r>
            <a:r>
              <a:rPr lang="en-US" b="1" dirty="0"/>
              <a:t>less than 50% chance </a:t>
            </a:r>
            <a:r>
              <a:rPr lang="en-US" dirty="0"/>
              <a:t>the disability was caused by active duty or another SC disability.</a:t>
            </a:r>
          </a:p>
          <a:p>
            <a:pPr marL="0" indent="0">
              <a:lnSpc>
                <a:spcPct val="120000"/>
              </a:lnSpc>
              <a:spcBef>
                <a:spcPts val="0"/>
              </a:spcBef>
              <a:buNone/>
            </a:pPr>
            <a:endParaRPr lang="en-US" dirty="0"/>
          </a:p>
          <a:p>
            <a:pPr marL="0" indent="0">
              <a:lnSpc>
                <a:spcPct val="120000"/>
              </a:lnSpc>
              <a:spcBef>
                <a:spcPts val="0"/>
              </a:spcBef>
              <a:buNone/>
            </a:pPr>
            <a:r>
              <a:rPr lang="en-US" b="1" u="sng" dirty="0"/>
              <a:t>“Is not due to”:</a:t>
            </a:r>
            <a:r>
              <a:rPr lang="en-US" dirty="0"/>
              <a:t> Medical professional thinks there is a </a:t>
            </a:r>
            <a:r>
              <a:rPr lang="en-US" b="1" dirty="0"/>
              <a:t>0% chance </a:t>
            </a:r>
            <a:r>
              <a:rPr lang="en-US" dirty="0"/>
              <a:t>the disability is related to active duty or an in-service incident.</a:t>
            </a:r>
            <a:r>
              <a:rPr lang="en-US" sz="2400" dirty="0"/>
              <a:t>	</a:t>
            </a:r>
          </a:p>
          <a:p>
            <a:pPr marL="0" indent="0">
              <a:lnSpc>
                <a:spcPct val="120000"/>
              </a:lnSpc>
              <a:spcBef>
                <a:spcPts val="0"/>
              </a:spcBef>
              <a:buNone/>
            </a:pPr>
            <a:r>
              <a:rPr lang="en-US" sz="2400" dirty="0"/>
              <a:t>											</a:t>
            </a:r>
          </a:p>
          <a:p>
            <a:pPr marL="0" indent="0">
              <a:lnSpc>
                <a:spcPct val="120000"/>
              </a:lnSpc>
              <a:spcBef>
                <a:spcPts val="0"/>
              </a:spcBef>
              <a:buNone/>
            </a:pPr>
            <a:r>
              <a:rPr lang="en-US" dirty="0"/>
              <a:t>	</a:t>
            </a:r>
          </a:p>
        </p:txBody>
      </p:sp>
      <p:sp>
        <p:nvSpPr>
          <p:cNvPr id="4" name="Slide Number Placeholder 3">
            <a:extLst>
              <a:ext uri="{FF2B5EF4-FFF2-40B4-BE49-F238E27FC236}">
                <a16:creationId xmlns:a16="http://schemas.microsoft.com/office/drawing/2014/main" id="{B048E393-CD8A-62BE-DD05-B71C6E117A08}"/>
              </a:ext>
            </a:extLst>
          </p:cNvPr>
          <p:cNvSpPr>
            <a:spLocks noGrp="1"/>
          </p:cNvSpPr>
          <p:nvPr>
            <p:ph type="sldNum" sz="quarter" idx="12"/>
          </p:nvPr>
        </p:nvSpPr>
        <p:spPr/>
        <p:txBody>
          <a:bodyPr/>
          <a:lstStyle/>
          <a:p>
            <a:fld id="{E2FB73DA-5FDE-45B5-BAA4-C61223CC44F6}" type="slidenum">
              <a:rPr lang="en-US" smtClean="0"/>
              <a:pPr/>
              <a:t>22</a:t>
            </a:fld>
            <a:endParaRPr lang="en-US" dirty="0"/>
          </a:p>
        </p:txBody>
      </p:sp>
      <p:pic>
        <p:nvPicPr>
          <p:cNvPr id="7" name="Picture 6">
            <a:extLst>
              <a:ext uri="{FF2B5EF4-FFF2-40B4-BE49-F238E27FC236}">
                <a16:creationId xmlns:a16="http://schemas.microsoft.com/office/drawing/2014/main" id="{9E114B74-C2B3-BBC0-D9ED-160BC0166AD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8200" y="5110985"/>
            <a:ext cx="1487425" cy="1427927"/>
          </a:xfrm>
          <a:prstGeom prst="rect">
            <a:avLst/>
          </a:prstGeom>
        </p:spPr>
      </p:pic>
    </p:spTree>
    <p:extLst>
      <p:ext uri="{BB962C8B-B14F-4D97-AF65-F5344CB8AC3E}">
        <p14:creationId xmlns:p14="http://schemas.microsoft.com/office/powerpoint/2010/main" val="2776962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EF85-9F68-81BD-0BA6-C91131B2FB29}"/>
              </a:ext>
            </a:extLst>
          </p:cNvPr>
          <p:cNvSpPr>
            <a:spLocks noGrp="1"/>
          </p:cNvSpPr>
          <p:nvPr>
            <p:ph type="title"/>
          </p:nvPr>
        </p:nvSpPr>
        <p:spPr>
          <a:xfrm>
            <a:off x="289560" y="136525"/>
            <a:ext cx="8763000" cy="930275"/>
          </a:xfrm>
        </p:spPr>
        <p:txBody>
          <a:bodyPr>
            <a:normAutofit/>
          </a:bodyPr>
          <a:lstStyle/>
          <a:p>
            <a:r>
              <a:rPr lang="en-US" sz="3200" b="1" dirty="0">
                <a:latin typeface="Arial" panose="020B0604020202020204" pitchFamily="34" charset="0"/>
                <a:cs typeface="Arial" panose="020B0604020202020204" pitchFamily="34" charset="0"/>
              </a:rPr>
              <a:t>Medical Opinions, (continued)</a:t>
            </a:r>
            <a:endParaRPr lang="en-US" sz="3200" dirty="0"/>
          </a:p>
        </p:txBody>
      </p:sp>
      <p:sp>
        <p:nvSpPr>
          <p:cNvPr id="3" name="Content Placeholder 2">
            <a:extLst>
              <a:ext uri="{FF2B5EF4-FFF2-40B4-BE49-F238E27FC236}">
                <a16:creationId xmlns:a16="http://schemas.microsoft.com/office/drawing/2014/main" id="{1AABE15E-B620-92DA-664C-2181BF7C8D19}"/>
              </a:ext>
            </a:extLst>
          </p:cNvPr>
          <p:cNvSpPr>
            <a:spLocks noGrp="1"/>
          </p:cNvSpPr>
          <p:nvPr>
            <p:ph idx="1"/>
          </p:nvPr>
        </p:nvSpPr>
        <p:spPr>
          <a:xfrm>
            <a:off x="289560" y="1371600"/>
            <a:ext cx="11384280" cy="5486399"/>
          </a:xfrm>
        </p:spPr>
        <p:txBody>
          <a:bodyPr>
            <a:normAutofit/>
          </a:bodyPr>
          <a:lstStyle/>
          <a:p>
            <a:pPr marL="0" indent="0">
              <a:buNone/>
            </a:pPr>
            <a:endParaRPr lang="en-US" sz="2400" b="1" dirty="0"/>
          </a:p>
          <a:p>
            <a:pPr marL="0" indent="0">
              <a:buNone/>
            </a:pPr>
            <a:r>
              <a:rPr lang="en-US" sz="3200" b="1" dirty="0"/>
              <a:t>INADEQUATE/INSUFFICIENT Medical Opinions?</a:t>
            </a:r>
          </a:p>
          <a:p>
            <a:endParaRPr lang="en-US" sz="3200" dirty="0"/>
          </a:p>
          <a:p>
            <a:r>
              <a:rPr lang="en-US" sz="3200" dirty="0"/>
              <a:t>Findings not specific 			</a:t>
            </a:r>
          </a:p>
          <a:p>
            <a:r>
              <a:rPr lang="en-US" sz="3200" dirty="0"/>
              <a:t>STR’s not reviewed and stated if requested</a:t>
            </a:r>
          </a:p>
          <a:p>
            <a:r>
              <a:rPr lang="en-US" sz="3200" dirty="0"/>
              <a:t>Rationale not provided			</a:t>
            </a:r>
          </a:p>
          <a:p>
            <a:r>
              <a:rPr lang="en-US" sz="3200" dirty="0"/>
              <a:t>Appropriate examiner not used</a:t>
            </a:r>
          </a:p>
          <a:p>
            <a:r>
              <a:rPr lang="en-US" sz="3200" dirty="0"/>
              <a:t>Degree of relationship not given</a:t>
            </a:r>
          </a:p>
          <a:p>
            <a:pPr marL="0" indent="0">
              <a:buNone/>
            </a:pPr>
            <a:r>
              <a:rPr lang="en-US" sz="3200" dirty="0"/>
              <a:t>	</a:t>
            </a:r>
          </a:p>
          <a:p>
            <a:pPr marL="0" indent="0">
              <a:buNone/>
            </a:pPr>
            <a:endParaRPr lang="en-US" sz="2400" b="1" dirty="0"/>
          </a:p>
          <a:p>
            <a:pPr marL="0" indent="0">
              <a:lnSpc>
                <a:spcPct val="100000"/>
              </a:lnSpc>
              <a:spcBef>
                <a:spcPts val="0"/>
              </a:spcBef>
              <a:buNone/>
            </a:pPr>
            <a:endParaRPr lang="en-US" sz="2400" dirty="0"/>
          </a:p>
          <a:p>
            <a:endParaRPr lang="en-US" dirty="0"/>
          </a:p>
        </p:txBody>
      </p:sp>
      <p:sp>
        <p:nvSpPr>
          <p:cNvPr id="4" name="Slide Number Placeholder 3">
            <a:extLst>
              <a:ext uri="{FF2B5EF4-FFF2-40B4-BE49-F238E27FC236}">
                <a16:creationId xmlns:a16="http://schemas.microsoft.com/office/drawing/2014/main" id="{B872C95C-5F2C-DF66-3607-3245AD84DF4D}"/>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Tree>
    <p:extLst>
      <p:ext uri="{BB962C8B-B14F-4D97-AF65-F5344CB8AC3E}">
        <p14:creationId xmlns:p14="http://schemas.microsoft.com/office/powerpoint/2010/main" val="4119444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EF85-9F68-81BD-0BA6-C91131B2FB29}"/>
              </a:ext>
            </a:extLst>
          </p:cNvPr>
          <p:cNvSpPr>
            <a:spLocks noGrp="1"/>
          </p:cNvSpPr>
          <p:nvPr>
            <p:ph type="title"/>
          </p:nvPr>
        </p:nvSpPr>
        <p:spPr>
          <a:xfrm>
            <a:off x="289560" y="136525"/>
            <a:ext cx="8763000" cy="930275"/>
          </a:xfrm>
        </p:spPr>
        <p:txBody>
          <a:bodyPr>
            <a:normAutofit/>
          </a:bodyPr>
          <a:lstStyle/>
          <a:p>
            <a:r>
              <a:rPr lang="en-US" sz="3200" b="1" dirty="0">
                <a:latin typeface="Arial" panose="020B0604020202020204" pitchFamily="34" charset="0"/>
                <a:cs typeface="Arial" panose="020B0604020202020204" pitchFamily="34" charset="0"/>
              </a:rPr>
              <a:t>Medical Opinions, (continued)</a:t>
            </a:r>
            <a:endParaRPr lang="en-US" sz="3200" dirty="0"/>
          </a:p>
        </p:txBody>
      </p:sp>
      <p:sp>
        <p:nvSpPr>
          <p:cNvPr id="3" name="Content Placeholder 2">
            <a:extLst>
              <a:ext uri="{FF2B5EF4-FFF2-40B4-BE49-F238E27FC236}">
                <a16:creationId xmlns:a16="http://schemas.microsoft.com/office/drawing/2014/main" id="{1AABE15E-B620-92DA-664C-2181BF7C8D19}"/>
              </a:ext>
            </a:extLst>
          </p:cNvPr>
          <p:cNvSpPr>
            <a:spLocks noGrp="1"/>
          </p:cNvSpPr>
          <p:nvPr>
            <p:ph idx="1"/>
          </p:nvPr>
        </p:nvSpPr>
        <p:spPr>
          <a:xfrm>
            <a:off x="289560" y="1371600"/>
            <a:ext cx="11384280" cy="5486399"/>
          </a:xfrm>
        </p:spPr>
        <p:txBody>
          <a:bodyPr>
            <a:noAutofit/>
          </a:bodyPr>
          <a:lstStyle/>
          <a:p>
            <a:pPr marL="0" indent="0">
              <a:buNone/>
            </a:pPr>
            <a:r>
              <a:rPr lang="en-US" b="1" dirty="0"/>
              <a:t>HOW to address conflicting Medical Opinions? </a:t>
            </a:r>
          </a:p>
          <a:p>
            <a:pPr marL="0" indent="0">
              <a:lnSpc>
                <a:spcPct val="100000"/>
              </a:lnSpc>
              <a:spcBef>
                <a:spcPts val="0"/>
              </a:spcBef>
              <a:buNone/>
            </a:pPr>
            <a:r>
              <a:rPr lang="en-US" dirty="0"/>
              <a:t>This is common….VA examination states the disability relationship is “less likely than not”. </a:t>
            </a:r>
          </a:p>
          <a:p>
            <a:pPr marL="0" indent="0">
              <a:lnSpc>
                <a:spcPct val="100000"/>
              </a:lnSpc>
              <a:spcBef>
                <a:spcPts val="0"/>
              </a:spcBef>
              <a:buNone/>
            </a:pPr>
            <a:r>
              <a:rPr lang="en-US" dirty="0"/>
              <a:t>A private medical opinion from the veteran’s treating specialist found the relationship is “as likely as not”.   	</a:t>
            </a:r>
          </a:p>
          <a:p>
            <a:pPr marL="0" indent="0">
              <a:lnSpc>
                <a:spcPct val="100000"/>
              </a:lnSpc>
              <a:spcBef>
                <a:spcPts val="0"/>
              </a:spcBef>
              <a:buNone/>
            </a:pPr>
            <a:endParaRPr lang="en-US" sz="1000" dirty="0"/>
          </a:p>
          <a:p>
            <a:pPr marL="0" indent="0">
              <a:lnSpc>
                <a:spcPct val="100000"/>
              </a:lnSpc>
              <a:spcBef>
                <a:spcPts val="0"/>
              </a:spcBef>
              <a:buNone/>
            </a:pPr>
            <a:r>
              <a:rPr lang="en-US" dirty="0"/>
              <a:t>The rater must evaluate which opinion holds more </a:t>
            </a:r>
            <a:r>
              <a:rPr lang="en-US" u="sng" dirty="0"/>
              <a:t>probative value</a:t>
            </a:r>
            <a:endParaRPr lang="en-US" dirty="0"/>
          </a:p>
          <a:p>
            <a:pPr marL="0" indent="0">
              <a:lnSpc>
                <a:spcPct val="100000"/>
              </a:lnSpc>
              <a:spcBef>
                <a:spcPts val="0"/>
              </a:spcBef>
              <a:buNone/>
            </a:pPr>
            <a:endParaRPr lang="en-US" sz="1000" dirty="0"/>
          </a:p>
          <a:p>
            <a:pPr marL="0" indent="0">
              <a:lnSpc>
                <a:spcPct val="100000"/>
              </a:lnSpc>
              <a:spcBef>
                <a:spcPts val="0"/>
              </a:spcBef>
              <a:buNone/>
            </a:pPr>
            <a:r>
              <a:rPr lang="en-US" dirty="0"/>
              <a:t>Was the evidence equal for both when reviewing? Both needed complete STR’s to review and state… </a:t>
            </a:r>
          </a:p>
          <a:p>
            <a:pPr marL="0" indent="0">
              <a:lnSpc>
                <a:spcPct val="100000"/>
              </a:lnSpc>
              <a:spcBef>
                <a:spcPts val="0"/>
              </a:spcBef>
              <a:buNone/>
            </a:pPr>
            <a:endParaRPr lang="en-US" sz="1000" dirty="0"/>
          </a:p>
          <a:p>
            <a:pPr marL="0" indent="0">
              <a:lnSpc>
                <a:spcPct val="100000"/>
              </a:lnSpc>
              <a:spcBef>
                <a:spcPts val="0"/>
              </a:spcBef>
              <a:buNone/>
            </a:pPr>
            <a:r>
              <a:rPr lang="en-US" dirty="0"/>
              <a:t>So, ensure private physician states he has treated for extended period of time, that the condition is not present in family members, </a:t>
            </a:r>
            <a:r>
              <a:rPr lang="en-US" dirty="0" err="1"/>
              <a:t>etc</a:t>
            </a:r>
            <a:r>
              <a:rPr lang="en-US" dirty="0"/>
              <a:t>….greatest probative value will be selected. This holds for evaluations also.  38 CFR 4.7</a:t>
            </a:r>
          </a:p>
          <a:p>
            <a:pPr marL="0" indent="0">
              <a:lnSpc>
                <a:spcPct val="100000"/>
              </a:lnSpc>
              <a:spcBef>
                <a:spcPts val="0"/>
              </a:spcBef>
              <a:buNone/>
            </a:pPr>
            <a:endParaRPr lang="en-US" sz="1800" dirty="0"/>
          </a:p>
          <a:p>
            <a:pPr marL="0" indent="0">
              <a:lnSpc>
                <a:spcPct val="100000"/>
              </a:lnSpc>
              <a:spcBef>
                <a:spcPts val="0"/>
              </a:spcBef>
              <a:buNone/>
            </a:pPr>
            <a:endParaRPr lang="en-US" sz="1800" dirty="0"/>
          </a:p>
          <a:p>
            <a:endParaRPr lang="en-US" dirty="0"/>
          </a:p>
        </p:txBody>
      </p:sp>
      <p:sp>
        <p:nvSpPr>
          <p:cNvPr id="4" name="Slide Number Placeholder 3">
            <a:extLst>
              <a:ext uri="{FF2B5EF4-FFF2-40B4-BE49-F238E27FC236}">
                <a16:creationId xmlns:a16="http://schemas.microsoft.com/office/drawing/2014/main" id="{B872C95C-5F2C-DF66-3607-3245AD84DF4D}"/>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Tree>
    <p:extLst>
      <p:ext uri="{BB962C8B-B14F-4D97-AF65-F5344CB8AC3E}">
        <p14:creationId xmlns:p14="http://schemas.microsoft.com/office/powerpoint/2010/main" val="1081403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2D14-36C1-8C7C-AA20-158FA8984EE7}"/>
              </a:ext>
            </a:extLst>
          </p:cNvPr>
          <p:cNvSpPr>
            <a:spLocks noGrp="1"/>
          </p:cNvSpPr>
          <p:nvPr>
            <p:ph type="title"/>
          </p:nvPr>
        </p:nvSpPr>
        <p:spPr>
          <a:xfrm>
            <a:off x="298938" y="136525"/>
            <a:ext cx="8757139" cy="1076813"/>
          </a:xfrm>
        </p:spPr>
        <p:txBody>
          <a:bodyPr>
            <a:normAutofit/>
          </a:bodyPr>
          <a:lstStyle/>
          <a:p>
            <a:r>
              <a:rPr lang="en-US" sz="3200" b="1" dirty="0">
                <a:latin typeface="Arial" panose="020B0604020202020204" pitchFamily="34" charset="0"/>
                <a:cs typeface="Arial" panose="020B0604020202020204" pitchFamily="34" charset="0"/>
              </a:rPr>
              <a:t>Medical Opinions, (continued)</a:t>
            </a:r>
          </a:p>
        </p:txBody>
      </p:sp>
      <p:sp>
        <p:nvSpPr>
          <p:cNvPr id="3" name="Content Placeholder 2">
            <a:extLst>
              <a:ext uri="{FF2B5EF4-FFF2-40B4-BE49-F238E27FC236}">
                <a16:creationId xmlns:a16="http://schemas.microsoft.com/office/drawing/2014/main" id="{F01C1101-98F5-6D5B-F63C-52859C53EA61}"/>
              </a:ext>
            </a:extLst>
          </p:cNvPr>
          <p:cNvSpPr>
            <a:spLocks noGrp="1"/>
          </p:cNvSpPr>
          <p:nvPr>
            <p:ph idx="1"/>
          </p:nvPr>
        </p:nvSpPr>
        <p:spPr>
          <a:xfrm>
            <a:off x="298938" y="1336431"/>
            <a:ext cx="11054862" cy="5019919"/>
          </a:xfrm>
        </p:spPr>
        <p:txBody>
          <a:bodyPr>
            <a:noAutofit/>
          </a:bodyPr>
          <a:lstStyle/>
          <a:p>
            <a:pPr marL="0" indent="0">
              <a:lnSpc>
                <a:spcPct val="120000"/>
              </a:lnSpc>
              <a:spcBef>
                <a:spcPts val="0"/>
              </a:spcBef>
              <a:buNone/>
            </a:pPr>
            <a:r>
              <a:rPr lang="en-US" b="1" dirty="0"/>
              <a:t>38 CFR 4.6    Evaluation of evidence/ Probative Value</a:t>
            </a:r>
          </a:p>
          <a:p>
            <a:pPr marL="0" indent="0">
              <a:lnSpc>
                <a:spcPct val="120000"/>
              </a:lnSpc>
              <a:spcBef>
                <a:spcPts val="0"/>
              </a:spcBef>
              <a:buNone/>
            </a:pPr>
            <a:r>
              <a:rPr lang="en-US" sz="2700" dirty="0"/>
              <a:t>Every element affecting the probative value to be assigned to evidence must be thoroughly and conscientiously studied by the raters so that decisions will be equitable and just as contemplated by the requirement of the law.  </a:t>
            </a:r>
          </a:p>
          <a:p>
            <a:pPr marL="0" indent="0">
              <a:lnSpc>
                <a:spcPct val="120000"/>
              </a:lnSpc>
              <a:spcBef>
                <a:spcPts val="0"/>
              </a:spcBef>
              <a:buNone/>
            </a:pPr>
            <a:r>
              <a:rPr lang="en-US" sz="2700" dirty="0"/>
              <a:t>Any exam, test, official statement, correspondence or even emails that provide significant 	evidence about the veteran’s condition should be referred to the rater so all information can be considered and those with the highest probative value will  closely be examined to make their decision.  An exam by a specialist using state-of-the-art tools would hold higher probative value than a primary care physician with a ruler.</a:t>
            </a:r>
          </a:p>
          <a:p>
            <a:endParaRPr lang="en-US" sz="2700" dirty="0"/>
          </a:p>
          <a:p>
            <a:pPr marL="0" indent="0">
              <a:lnSpc>
                <a:spcPct val="110000"/>
              </a:lnSpc>
              <a:spcBef>
                <a:spcPts val="0"/>
              </a:spcBef>
              <a:buNone/>
            </a:pPr>
            <a:endParaRPr lang="en-US" dirty="0"/>
          </a:p>
          <a:p>
            <a:endParaRPr lang="en-US" dirty="0"/>
          </a:p>
        </p:txBody>
      </p:sp>
      <p:sp>
        <p:nvSpPr>
          <p:cNvPr id="4" name="Slide Number Placeholder 3">
            <a:extLst>
              <a:ext uri="{FF2B5EF4-FFF2-40B4-BE49-F238E27FC236}">
                <a16:creationId xmlns:a16="http://schemas.microsoft.com/office/drawing/2014/main" id="{31BE7CA4-424B-A802-7473-84965D61ECFE}"/>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Tree>
    <p:extLst>
      <p:ext uri="{BB962C8B-B14F-4D97-AF65-F5344CB8AC3E}">
        <p14:creationId xmlns:p14="http://schemas.microsoft.com/office/powerpoint/2010/main" val="964672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2D14-36C1-8C7C-AA20-158FA8984EE7}"/>
              </a:ext>
            </a:extLst>
          </p:cNvPr>
          <p:cNvSpPr>
            <a:spLocks noGrp="1"/>
          </p:cNvSpPr>
          <p:nvPr>
            <p:ph type="title"/>
          </p:nvPr>
        </p:nvSpPr>
        <p:spPr>
          <a:xfrm>
            <a:off x="298938" y="136525"/>
            <a:ext cx="8757139" cy="1076813"/>
          </a:xfrm>
        </p:spPr>
        <p:txBody>
          <a:bodyPr>
            <a:normAutofit/>
          </a:bodyPr>
          <a:lstStyle/>
          <a:p>
            <a:r>
              <a:rPr lang="en-US" sz="3200" b="1" dirty="0">
                <a:latin typeface="Arial" panose="020B0604020202020204" pitchFamily="34" charset="0"/>
                <a:cs typeface="Arial" panose="020B0604020202020204" pitchFamily="34" charset="0"/>
              </a:rPr>
              <a:t>Medical Opinions, (continued)</a:t>
            </a:r>
          </a:p>
        </p:txBody>
      </p:sp>
      <p:sp>
        <p:nvSpPr>
          <p:cNvPr id="3" name="Content Placeholder 2">
            <a:extLst>
              <a:ext uri="{FF2B5EF4-FFF2-40B4-BE49-F238E27FC236}">
                <a16:creationId xmlns:a16="http://schemas.microsoft.com/office/drawing/2014/main" id="{F01C1101-98F5-6D5B-F63C-52859C53EA61}"/>
              </a:ext>
            </a:extLst>
          </p:cNvPr>
          <p:cNvSpPr>
            <a:spLocks noGrp="1"/>
          </p:cNvSpPr>
          <p:nvPr>
            <p:ph idx="1"/>
          </p:nvPr>
        </p:nvSpPr>
        <p:spPr>
          <a:xfrm>
            <a:off x="298938" y="1336431"/>
            <a:ext cx="11054862" cy="5019919"/>
          </a:xfrm>
        </p:spPr>
        <p:txBody>
          <a:bodyPr>
            <a:normAutofit/>
          </a:bodyPr>
          <a:lstStyle/>
          <a:p>
            <a:endParaRPr lang="en-US" sz="1900" dirty="0"/>
          </a:p>
          <a:p>
            <a:pPr marL="0" indent="0">
              <a:buNone/>
            </a:pPr>
            <a:r>
              <a:rPr lang="en-US" sz="3200" b="1" dirty="0"/>
              <a:t>HOW is rationale important and when is it not needed?  </a:t>
            </a:r>
          </a:p>
          <a:p>
            <a:pPr marL="0" indent="0">
              <a:lnSpc>
                <a:spcPct val="110000"/>
              </a:lnSpc>
              <a:spcBef>
                <a:spcPts val="0"/>
              </a:spcBef>
              <a:buNone/>
            </a:pPr>
            <a:endParaRPr lang="en-US" sz="3200" dirty="0"/>
          </a:p>
          <a:p>
            <a:pPr marL="0" indent="0">
              <a:lnSpc>
                <a:spcPct val="110000"/>
              </a:lnSpc>
              <a:spcBef>
                <a:spcPts val="0"/>
              </a:spcBef>
              <a:buNone/>
            </a:pPr>
            <a:r>
              <a:rPr lang="en-US" sz="3200" dirty="0"/>
              <a:t>Rationale is needed to support any opinion provided, and failure to do so would entitle the opinion to zero probative weight.  </a:t>
            </a:r>
            <a:r>
              <a:rPr lang="en-US" sz="3200" b="1" dirty="0"/>
              <a:t>IF</a:t>
            </a:r>
            <a:r>
              <a:rPr lang="en-US" sz="3200" dirty="0"/>
              <a:t> the condition is proximate to a condition or 	presumptive, a rationale </a:t>
            </a:r>
            <a:r>
              <a:rPr lang="en-US" sz="3200" u="sng" dirty="0"/>
              <a:t>is not needed</a:t>
            </a:r>
            <a:r>
              <a:rPr lang="en-US" sz="3200" dirty="0"/>
              <a:t>. </a:t>
            </a:r>
          </a:p>
          <a:p>
            <a:pPr marL="0" indent="0">
              <a:lnSpc>
                <a:spcPct val="110000"/>
              </a:lnSpc>
              <a:spcBef>
                <a:spcPts val="0"/>
              </a:spcBef>
              <a:buNone/>
            </a:pPr>
            <a:endParaRPr lang="en-US" sz="3200" dirty="0"/>
          </a:p>
          <a:p>
            <a:pPr marL="0" indent="0">
              <a:lnSpc>
                <a:spcPct val="110000"/>
              </a:lnSpc>
              <a:spcBef>
                <a:spcPts val="0"/>
              </a:spcBef>
              <a:buNone/>
            </a:pPr>
            <a:r>
              <a:rPr lang="en-US" sz="3200" b="1" dirty="0"/>
              <a:t>Handout</a:t>
            </a:r>
            <a:r>
              <a:rPr lang="en-US" sz="3200" dirty="0"/>
              <a:t>: Example of Medical Opinion #2</a:t>
            </a:r>
          </a:p>
          <a:p>
            <a:pPr marL="0" indent="0">
              <a:lnSpc>
                <a:spcPct val="110000"/>
              </a:lnSpc>
              <a:spcBef>
                <a:spcPts val="0"/>
              </a:spcBef>
              <a:buNone/>
            </a:pPr>
            <a:endParaRPr lang="en-US" sz="2800" dirty="0"/>
          </a:p>
          <a:p>
            <a:endParaRPr lang="en-US" dirty="0"/>
          </a:p>
        </p:txBody>
      </p:sp>
      <p:sp>
        <p:nvSpPr>
          <p:cNvPr id="4" name="Slide Number Placeholder 3">
            <a:extLst>
              <a:ext uri="{FF2B5EF4-FFF2-40B4-BE49-F238E27FC236}">
                <a16:creationId xmlns:a16="http://schemas.microsoft.com/office/drawing/2014/main" id="{31BE7CA4-424B-A802-7473-84965D61ECFE}"/>
              </a:ext>
            </a:extLst>
          </p:cNvPr>
          <p:cNvSpPr>
            <a:spLocks noGrp="1"/>
          </p:cNvSpPr>
          <p:nvPr>
            <p:ph type="sldNum" sz="quarter" idx="12"/>
          </p:nvPr>
        </p:nvSpPr>
        <p:spPr/>
        <p:txBody>
          <a:bodyPr/>
          <a:lstStyle/>
          <a:p>
            <a:fld id="{E2FB73DA-5FDE-45B5-BAA4-C61223CC44F6}" type="slidenum">
              <a:rPr lang="en-US" smtClean="0"/>
              <a:pPr/>
              <a:t>26</a:t>
            </a:fld>
            <a:endParaRPr lang="en-US" dirty="0"/>
          </a:p>
        </p:txBody>
      </p:sp>
    </p:spTree>
    <p:extLst>
      <p:ext uri="{BB962C8B-B14F-4D97-AF65-F5344CB8AC3E}">
        <p14:creationId xmlns:p14="http://schemas.microsoft.com/office/powerpoint/2010/main" val="584356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E3FE28-43A4-CAFA-2083-CD107DCFDA47}"/>
              </a:ext>
            </a:extLst>
          </p:cNvPr>
          <p:cNvSpPr>
            <a:spLocks noGrp="1"/>
          </p:cNvSpPr>
          <p:nvPr>
            <p:ph type="title"/>
          </p:nvPr>
        </p:nvSpPr>
        <p:spPr>
          <a:xfrm>
            <a:off x="335280" y="365125"/>
            <a:ext cx="8732520" cy="762635"/>
          </a:xfrm>
        </p:spPr>
        <p:txBody>
          <a:bodyPr>
            <a:normAutofit/>
          </a:bodyPr>
          <a:lstStyle/>
          <a:p>
            <a:r>
              <a:rPr lang="en-US" sz="3200" b="1" dirty="0">
                <a:latin typeface="Arial" panose="020B0604020202020204" pitchFamily="34" charset="0"/>
                <a:cs typeface="Arial" panose="020B0604020202020204" pitchFamily="34" charset="0"/>
              </a:rPr>
              <a:t>Lay Statements</a:t>
            </a:r>
          </a:p>
        </p:txBody>
      </p:sp>
      <p:sp>
        <p:nvSpPr>
          <p:cNvPr id="2" name="Slide Number Placeholder 1">
            <a:extLst>
              <a:ext uri="{FF2B5EF4-FFF2-40B4-BE49-F238E27FC236}">
                <a16:creationId xmlns:a16="http://schemas.microsoft.com/office/drawing/2014/main" id="{2375775F-37A7-FB56-934F-83E289E5DE08}"/>
              </a:ext>
            </a:extLst>
          </p:cNvPr>
          <p:cNvSpPr>
            <a:spLocks noGrp="1"/>
          </p:cNvSpPr>
          <p:nvPr>
            <p:ph type="sldNum" sz="quarter" idx="12"/>
          </p:nvPr>
        </p:nvSpPr>
        <p:spPr/>
        <p:txBody>
          <a:bodyPr/>
          <a:lstStyle/>
          <a:p>
            <a:fld id="{60B18D57-13A5-4968-950D-8FEF41FA4399}" type="slidenum">
              <a:rPr lang="en-US" smtClean="0"/>
              <a:t>27</a:t>
            </a:fld>
            <a:endParaRPr lang="en-US" dirty="0"/>
          </a:p>
        </p:txBody>
      </p:sp>
      <p:sp>
        <p:nvSpPr>
          <p:cNvPr id="4" name="TextBox 3">
            <a:extLst>
              <a:ext uri="{FF2B5EF4-FFF2-40B4-BE49-F238E27FC236}">
                <a16:creationId xmlns:a16="http://schemas.microsoft.com/office/drawing/2014/main" id="{07B4981E-76FC-9CF4-B693-F293ED215771}"/>
              </a:ext>
            </a:extLst>
          </p:cNvPr>
          <p:cNvSpPr txBox="1"/>
          <p:nvPr/>
        </p:nvSpPr>
        <p:spPr>
          <a:xfrm>
            <a:off x="441960" y="1477328"/>
            <a:ext cx="9540240" cy="5078313"/>
          </a:xfrm>
          <a:prstGeom prst="rect">
            <a:avLst/>
          </a:prstGeom>
          <a:noFill/>
        </p:spPr>
        <p:txBody>
          <a:bodyPr wrap="square" rtlCol="0">
            <a:spAutoFit/>
          </a:bodyPr>
          <a:lstStyle/>
          <a:p>
            <a:r>
              <a:rPr lang="en-US" sz="3200" b="1" dirty="0"/>
              <a:t>WHAT are they?</a:t>
            </a:r>
          </a:p>
          <a:p>
            <a:endParaRPr lang="en-US" sz="3200" u="sng" dirty="0"/>
          </a:p>
          <a:p>
            <a:r>
              <a:rPr lang="en-US" sz="3200" u="sng" dirty="0"/>
              <a:t>Statement or evidence </a:t>
            </a:r>
            <a:r>
              <a:rPr lang="en-US" sz="3200" dirty="0"/>
              <a:t>that </a:t>
            </a:r>
            <a:r>
              <a:rPr lang="en-US" sz="3200" b="1" dirty="0"/>
              <a:t>DOES NOT </a:t>
            </a:r>
            <a:r>
              <a:rPr lang="en-US" sz="3200" dirty="0"/>
              <a:t>come from a person/proponent having specialized education, training, or experience….just competent, supporting</a:t>
            </a:r>
          </a:p>
          <a:p>
            <a:r>
              <a:rPr lang="en-US" sz="3200" dirty="0"/>
              <a:t>evidence if provided by a person who has knowledge of facts or circumstances and conveys matters that were observed and described. </a:t>
            </a:r>
          </a:p>
          <a:p>
            <a:r>
              <a:rPr lang="en-US" sz="3200" dirty="0"/>
              <a:t>						38 CFR 3.159 (a)(2)</a:t>
            </a:r>
          </a:p>
          <a:p>
            <a:endParaRPr lang="en-US" dirty="0"/>
          </a:p>
          <a:p>
            <a:endParaRPr lang="en-US" dirty="0"/>
          </a:p>
        </p:txBody>
      </p:sp>
      <p:pic>
        <p:nvPicPr>
          <p:cNvPr id="5" name="Picture 4">
            <a:extLst>
              <a:ext uri="{FF2B5EF4-FFF2-40B4-BE49-F238E27FC236}">
                <a16:creationId xmlns:a16="http://schemas.microsoft.com/office/drawing/2014/main" id="{3B0EEAE0-A49B-8447-EFCF-AA133A31863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62822" y="1477328"/>
            <a:ext cx="2534110" cy="1763387"/>
          </a:xfrm>
          <a:prstGeom prst="rect">
            <a:avLst/>
          </a:prstGeom>
        </p:spPr>
      </p:pic>
      <p:pic>
        <p:nvPicPr>
          <p:cNvPr id="6" name="Picture 5">
            <a:extLst>
              <a:ext uri="{FF2B5EF4-FFF2-40B4-BE49-F238E27FC236}">
                <a16:creationId xmlns:a16="http://schemas.microsoft.com/office/drawing/2014/main" id="{1A10A063-28CE-D535-C673-D2E5997498C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83433" y="5538692"/>
            <a:ext cx="828255" cy="1159074"/>
          </a:xfrm>
          <a:prstGeom prst="rect">
            <a:avLst/>
          </a:prstGeom>
        </p:spPr>
      </p:pic>
      <p:pic>
        <p:nvPicPr>
          <p:cNvPr id="8" name="Picture 7">
            <a:extLst>
              <a:ext uri="{FF2B5EF4-FFF2-40B4-BE49-F238E27FC236}">
                <a16:creationId xmlns:a16="http://schemas.microsoft.com/office/drawing/2014/main" id="{0823600C-4289-75DE-8F6E-B49283B4083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824201" y="3480874"/>
            <a:ext cx="1744035" cy="2037424"/>
          </a:xfrm>
          <a:prstGeom prst="rect">
            <a:avLst/>
          </a:prstGeom>
        </p:spPr>
      </p:pic>
    </p:spTree>
    <p:extLst>
      <p:ext uri="{BB962C8B-B14F-4D97-AF65-F5344CB8AC3E}">
        <p14:creationId xmlns:p14="http://schemas.microsoft.com/office/powerpoint/2010/main" val="4039775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E3FE28-43A4-CAFA-2083-CD107DCFDA47}"/>
              </a:ext>
            </a:extLst>
          </p:cNvPr>
          <p:cNvSpPr>
            <a:spLocks noGrp="1"/>
          </p:cNvSpPr>
          <p:nvPr>
            <p:ph type="title"/>
          </p:nvPr>
        </p:nvSpPr>
        <p:spPr>
          <a:xfrm>
            <a:off x="335280" y="365125"/>
            <a:ext cx="8732520" cy="762635"/>
          </a:xfrm>
        </p:spPr>
        <p:txBody>
          <a:bodyPr>
            <a:normAutofit/>
          </a:bodyPr>
          <a:lstStyle/>
          <a:p>
            <a:r>
              <a:rPr lang="en-US" sz="3200" b="1" dirty="0">
                <a:latin typeface="Arial" panose="020B0604020202020204" pitchFamily="34" charset="0"/>
                <a:cs typeface="Arial" panose="020B0604020202020204" pitchFamily="34" charset="0"/>
              </a:rPr>
              <a:t>Lay Statements</a:t>
            </a:r>
          </a:p>
        </p:txBody>
      </p:sp>
      <p:sp>
        <p:nvSpPr>
          <p:cNvPr id="2" name="Slide Number Placeholder 1">
            <a:extLst>
              <a:ext uri="{FF2B5EF4-FFF2-40B4-BE49-F238E27FC236}">
                <a16:creationId xmlns:a16="http://schemas.microsoft.com/office/drawing/2014/main" id="{2375775F-37A7-FB56-934F-83E289E5DE08}"/>
              </a:ext>
            </a:extLst>
          </p:cNvPr>
          <p:cNvSpPr>
            <a:spLocks noGrp="1"/>
          </p:cNvSpPr>
          <p:nvPr>
            <p:ph type="sldNum" sz="quarter" idx="12"/>
          </p:nvPr>
        </p:nvSpPr>
        <p:spPr/>
        <p:txBody>
          <a:bodyPr/>
          <a:lstStyle/>
          <a:p>
            <a:fld id="{60B18D57-13A5-4968-950D-8FEF41FA4399}" type="slidenum">
              <a:rPr lang="en-US" smtClean="0"/>
              <a:t>28</a:t>
            </a:fld>
            <a:endParaRPr lang="en-US" dirty="0"/>
          </a:p>
        </p:txBody>
      </p:sp>
      <p:sp>
        <p:nvSpPr>
          <p:cNvPr id="4" name="TextBox 3">
            <a:extLst>
              <a:ext uri="{FF2B5EF4-FFF2-40B4-BE49-F238E27FC236}">
                <a16:creationId xmlns:a16="http://schemas.microsoft.com/office/drawing/2014/main" id="{07B4981E-76FC-9CF4-B693-F293ED215771}"/>
              </a:ext>
            </a:extLst>
          </p:cNvPr>
          <p:cNvSpPr txBox="1"/>
          <p:nvPr/>
        </p:nvSpPr>
        <p:spPr>
          <a:xfrm>
            <a:off x="395068" y="1348800"/>
            <a:ext cx="9049512" cy="5509200"/>
          </a:xfrm>
          <a:prstGeom prst="rect">
            <a:avLst/>
          </a:prstGeom>
          <a:noFill/>
        </p:spPr>
        <p:txBody>
          <a:bodyPr wrap="square" rtlCol="0">
            <a:spAutoFit/>
          </a:bodyPr>
          <a:lstStyle/>
          <a:p>
            <a:r>
              <a:rPr lang="en-US" sz="3200" b="1" dirty="0"/>
              <a:t>WHO can provide private lay statements?</a:t>
            </a:r>
          </a:p>
          <a:p>
            <a:endParaRPr lang="en-US" sz="3200" dirty="0"/>
          </a:p>
          <a:p>
            <a:r>
              <a:rPr lang="en-US" sz="3200" dirty="0"/>
              <a:t>Vet can provide his/her statement of medical condition and symptoms</a:t>
            </a:r>
          </a:p>
          <a:p>
            <a:endParaRPr lang="en-US" sz="3200" dirty="0"/>
          </a:p>
          <a:p>
            <a:r>
              <a:rPr lang="en-US" sz="3200" dirty="0"/>
              <a:t>Family can indicate what they have witnessed or compare physical or mental prior to service, higher probative value if trained in the medical field</a:t>
            </a:r>
          </a:p>
          <a:p>
            <a:r>
              <a:rPr lang="en-US" sz="3200" dirty="0"/>
              <a:t>	</a:t>
            </a:r>
          </a:p>
          <a:p>
            <a:r>
              <a:rPr lang="en-US" sz="3200" dirty="0"/>
              <a:t>Friends…Clergyman….Medical person…Military peers     M21-1,III.i.2.A.1.f</a:t>
            </a:r>
            <a:endParaRPr lang="en-US" dirty="0"/>
          </a:p>
        </p:txBody>
      </p:sp>
      <p:pic>
        <p:nvPicPr>
          <p:cNvPr id="5" name="Picture 4">
            <a:extLst>
              <a:ext uri="{FF2B5EF4-FFF2-40B4-BE49-F238E27FC236}">
                <a16:creationId xmlns:a16="http://schemas.microsoft.com/office/drawing/2014/main" id="{3B0EEAE0-A49B-8447-EFCF-AA133A31863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62822" y="1477328"/>
            <a:ext cx="2534110" cy="1763387"/>
          </a:xfrm>
          <a:prstGeom prst="rect">
            <a:avLst/>
          </a:prstGeom>
        </p:spPr>
      </p:pic>
      <p:pic>
        <p:nvPicPr>
          <p:cNvPr id="6" name="Picture 5">
            <a:extLst>
              <a:ext uri="{FF2B5EF4-FFF2-40B4-BE49-F238E27FC236}">
                <a16:creationId xmlns:a16="http://schemas.microsoft.com/office/drawing/2014/main" id="{1A10A063-28CE-D535-C673-D2E5997498C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83433" y="5538692"/>
            <a:ext cx="828255" cy="1159074"/>
          </a:xfrm>
          <a:prstGeom prst="rect">
            <a:avLst/>
          </a:prstGeom>
        </p:spPr>
      </p:pic>
      <p:pic>
        <p:nvPicPr>
          <p:cNvPr id="8" name="Picture 7">
            <a:extLst>
              <a:ext uri="{FF2B5EF4-FFF2-40B4-BE49-F238E27FC236}">
                <a16:creationId xmlns:a16="http://schemas.microsoft.com/office/drawing/2014/main" id="{0823600C-4289-75DE-8F6E-B49283B4083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824201" y="3480874"/>
            <a:ext cx="1744035" cy="2037424"/>
          </a:xfrm>
          <a:prstGeom prst="rect">
            <a:avLst/>
          </a:prstGeom>
        </p:spPr>
      </p:pic>
    </p:spTree>
    <p:extLst>
      <p:ext uri="{BB962C8B-B14F-4D97-AF65-F5344CB8AC3E}">
        <p14:creationId xmlns:p14="http://schemas.microsoft.com/office/powerpoint/2010/main" val="1518232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E3FE28-43A4-CAFA-2083-CD107DCFDA47}"/>
              </a:ext>
            </a:extLst>
          </p:cNvPr>
          <p:cNvSpPr>
            <a:spLocks noGrp="1"/>
          </p:cNvSpPr>
          <p:nvPr>
            <p:ph type="title"/>
          </p:nvPr>
        </p:nvSpPr>
        <p:spPr>
          <a:xfrm>
            <a:off x="335280" y="365125"/>
            <a:ext cx="8732520" cy="762635"/>
          </a:xfrm>
        </p:spPr>
        <p:txBody>
          <a:bodyPr>
            <a:normAutofit/>
          </a:bodyPr>
          <a:lstStyle/>
          <a:p>
            <a:r>
              <a:rPr lang="en-US" sz="3200" b="1" dirty="0">
                <a:latin typeface="Arial" panose="020B0604020202020204" pitchFamily="34" charset="0"/>
                <a:cs typeface="Arial" panose="020B0604020202020204" pitchFamily="34" charset="0"/>
              </a:rPr>
              <a:t>Lay Statements</a:t>
            </a:r>
          </a:p>
        </p:txBody>
      </p:sp>
      <p:sp>
        <p:nvSpPr>
          <p:cNvPr id="2" name="Slide Number Placeholder 1">
            <a:extLst>
              <a:ext uri="{FF2B5EF4-FFF2-40B4-BE49-F238E27FC236}">
                <a16:creationId xmlns:a16="http://schemas.microsoft.com/office/drawing/2014/main" id="{2375775F-37A7-FB56-934F-83E289E5DE08}"/>
              </a:ext>
            </a:extLst>
          </p:cNvPr>
          <p:cNvSpPr>
            <a:spLocks noGrp="1"/>
          </p:cNvSpPr>
          <p:nvPr>
            <p:ph type="sldNum" sz="quarter" idx="12"/>
          </p:nvPr>
        </p:nvSpPr>
        <p:spPr/>
        <p:txBody>
          <a:bodyPr/>
          <a:lstStyle/>
          <a:p>
            <a:fld id="{60B18D57-13A5-4968-950D-8FEF41FA4399}" type="slidenum">
              <a:rPr lang="en-US" smtClean="0"/>
              <a:t>29</a:t>
            </a:fld>
            <a:endParaRPr lang="en-US" dirty="0"/>
          </a:p>
        </p:txBody>
      </p:sp>
      <p:sp>
        <p:nvSpPr>
          <p:cNvPr id="4" name="TextBox 3">
            <a:extLst>
              <a:ext uri="{FF2B5EF4-FFF2-40B4-BE49-F238E27FC236}">
                <a16:creationId xmlns:a16="http://schemas.microsoft.com/office/drawing/2014/main" id="{07B4981E-76FC-9CF4-B693-F293ED215771}"/>
              </a:ext>
            </a:extLst>
          </p:cNvPr>
          <p:cNvSpPr txBox="1"/>
          <p:nvPr/>
        </p:nvSpPr>
        <p:spPr>
          <a:xfrm>
            <a:off x="441960" y="1477328"/>
            <a:ext cx="8820862" cy="4093428"/>
          </a:xfrm>
          <a:prstGeom prst="rect">
            <a:avLst/>
          </a:prstGeom>
          <a:noFill/>
        </p:spPr>
        <p:txBody>
          <a:bodyPr wrap="square" rtlCol="0">
            <a:spAutoFit/>
          </a:bodyPr>
          <a:lstStyle/>
          <a:p>
            <a:r>
              <a:rPr lang="en-US" sz="3200" b="1" dirty="0"/>
              <a:t>WHAT is the purpose of a lay statement?</a:t>
            </a:r>
          </a:p>
          <a:p>
            <a:endParaRPr lang="en-US" sz="3200" dirty="0"/>
          </a:p>
          <a:p>
            <a:r>
              <a:rPr lang="en-US" sz="3200" dirty="0"/>
              <a:t>To help establish that the veteran suffers from the claimed disability that was incurred while on active duty, consistent with places, types, and circumstances of their military service and provide personal observations.</a:t>
            </a:r>
          </a:p>
          <a:p>
            <a:endParaRPr lang="en-US" dirty="0"/>
          </a:p>
          <a:p>
            <a:endParaRPr lang="en-US" dirty="0"/>
          </a:p>
        </p:txBody>
      </p:sp>
      <p:pic>
        <p:nvPicPr>
          <p:cNvPr id="5" name="Picture 4">
            <a:extLst>
              <a:ext uri="{FF2B5EF4-FFF2-40B4-BE49-F238E27FC236}">
                <a16:creationId xmlns:a16="http://schemas.microsoft.com/office/drawing/2014/main" id="{3B0EEAE0-A49B-8447-EFCF-AA133A31863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62822" y="1477328"/>
            <a:ext cx="2534110" cy="1763387"/>
          </a:xfrm>
          <a:prstGeom prst="rect">
            <a:avLst/>
          </a:prstGeom>
        </p:spPr>
      </p:pic>
      <p:pic>
        <p:nvPicPr>
          <p:cNvPr id="6" name="Picture 5">
            <a:extLst>
              <a:ext uri="{FF2B5EF4-FFF2-40B4-BE49-F238E27FC236}">
                <a16:creationId xmlns:a16="http://schemas.microsoft.com/office/drawing/2014/main" id="{1A10A063-28CE-D535-C673-D2E5997498C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83433" y="5538692"/>
            <a:ext cx="828255" cy="1159074"/>
          </a:xfrm>
          <a:prstGeom prst="rect">
            <a:avLst/>
          </a:prstGeom>
        </p:spPr>
      </p:pic>
      <p:pic>
        <p:nvPicPr>
          <p:cNvPr id="8" name="Picture 7">
            <a:extLst>
              <a:ext uri="{FF2B5EF4-FFF2-40B4-BE49-F238E27FC236}">
                <a16:creationId xmlns:a16="http://schemas.microsoft.com/office/drawing/2014/main" id="{0823600C-4289-75DE-8F6E-B49283B4083D}"/>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824201" y="3480874"/>
            <a:ext cx="1744035" cy="2037424"/>
          </a:xfrm>
          <a:prstGeom prst="rect">
            <a:avLst/>
          </a:prstGeom>
        </p:spPr>
      </p:pic>
    </p:spTree>
    <p:extLst>
      <p:ext uri="{BB962C8B-B14F-4D97-AF65-F5344CB8AC3E}">
        <p14:creationId xmlns:p14="http://schemas.microsoft.com/office/powerpoint/2010/main" val="190418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136525"/>
            <a:ext cx="8732520" cy="952639"/>
          </a:xfrm>
        </p:spPr>
        <p:txBody>
          <a:bodyPr>
            <a:normAutofit/>
          </a:bodyPr>
          <a:lstStyle/>
          <a:p>
            <a:r>
              <a:rPr lang="en-US" sz="3200" b="1" dirty="0">
                <a:latin typeface="Arial" panose="020B0604020202020204" pitchFamily="34" charset="0"/>
                <a:cs typeface="Arial" panose="020B0604020202020204" pitchFamily="34" charset="0"/>
              </a:rPr>
              <a:t>Nexus Letters</a:t>
            </a:r>
          </a:p>
        </p:txBody>
      </p:sp>
      <p:sp>
        <p:nvSpPr>
          <p:cNvPr id="3" name="Slide Number Placeholder 2"/>
          <p:cNvSpPr>
            <a:spLocks noGrp="1"/>
          </p:cNvSpPr>
          <p:nvPr>
            <p:ph type="sldNum" sz="quarter" idx="12"/>
          </p:nvPr>
        </p:nvSpPr>
        <p:spPr/>
        <p:txBody>
          <a:bodyPr/>
          <a:lstStyle/>
          <a:p>
            <a:fld id="{60B18D57-13A5-4968-950D-8FEF41FA4399}" type="slidenum">
              <a:rPr lang="en-US" smtClean="0"/>
              <a:pPr/>
              <a:t>3</a:t>
            </a:fld>
            <a:endParaRPr lang="en-US"/>
          </a:p>
        </p:txBody>
      </p:sp>
      <p:sp>
        <p:nvSpPr>
          <p:cNvPr id="9" name="TextBox 8">
            <a:extLst>
              <a:ext uri="{FF2B5EF4-FFF2-40B4-BE49-F238E27FC236}">
                <a16:creationId xmlns:a16="http://schemas.microsoft.com/office/drawing/2014/main" id="{4A23C08A-B2DE-4A58-77CC-A4C7131B1D4B}"/>
              </a:ext>
            </a:extLst>
          </p:cNvPr>
          <p:cNvSpPr txBox="1"/>
          <p:nvPr/>
        </p:nvSpPr>
        <p:spPr>
          <a:xfrm>
            <a:off x="289560" y="1617787"/>
            <a:ext cx="11414760" cy="4416594"/>
          </a:xfrm>
          <a:prstGeom prst="rect">
            <a:avLst/>
          </a:prstGeom>
          <a:noFill/>
        </p:spPr>
        <p:txBody>
          <a:bodyPr wrap="square" rtlCol="0">
            <a:spAutoFit/>
          </a:bodyPr>
          <a:lstStyle/>
          <a:p>
            <a:r>
              <a:rPr lang="en-US" sz="3600" b="1" dirty="0"/>
              <a:t>WHAT are they?</a:t>
            </a:r>
          </a:p>
          <a:p>
            <a:r>
              <a:rPr lang="en-US" sz="3600" dirty="0"/>
              <a:t>Medical statements explaining the veteran’s</a:t>
            </a:r>
            <a:r>
              <a:rPr lang="en-US" sz="3600" b="1" dirty="0"/>
              <a:t> current </a:t>
            </a:r>
            <a:r>
              <a:rPr lang="en-US" sz="3600" dirty="0"/>
              <a:t>medical condition is </a:t>
            </a:r>
            <a:r>
              <a:rPr lang="en-US" sz="3600" b="1" dirty="0"/>
              <a:t>related/linked/connected </a:t>
            </a:r>
            <a:r>
              <a:rPr lang="en-US" sz="3600" dirty="0"/>
              <a:t>to an active duty in-service injury, event, or environment along with a medical reason or rationale supporting this opinion.  </a:t>
            </a:r>
          </a:p>
          <a:p>
            <a:endParaRPr lang="en-US" dirty="0"/>
          </a:p>
          <a:p>
            <a:r>
              <a:rPr lang="en-US" sz="3600" b="1" i="1" dirty="0"/>
              <a:t>*Very important where there is NO medical evidence to support the claim.</a:t>
            </a:r>
          </a:p>
          <a:p>
            <a:endParaRPr lang="en-US" sz="1100" dirty="0"/>
          </a:p>
        </p:txBody>
      </p:sp>
    </p:spTree>
    <p:extLst>
      <p:ext uri="{BB962C8B-B14F-4D97-AF65-F5344CB8AC3E}">
        <p14:creationId xmlns:p14="http://schemas.microsoft.com/office/powerpoint/2010/main" val="1275058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82E6-FEDF-82F6-87DD-3341450B38F0}"/>
              </a:ext>
            </a:extLst>
          </p:cNvPr>
          <p:cNvSpPr>
            <a:spLocks noGrp="1"/>
          </p:cNvSpPr>
          <p:nvPr>
            <p:ph type="title"/>
          </p:nvPr>
        </p:nvSpPr>
        <p:spPr>
          <a:xfrm>
            <a:off x="350520" y="136525"/>
            <a:ext cx="8778240" cy="1052195"/>
          </a:xfrm>
        </p:spPr>
        <p:txBody>
          <a:bodyPr>
            <a:normAutofit/>
          </a:bodyPr>
          <a:lstStyle/>
          <a:p>
            <a:r>
              <a:rPr lang="en-US" sz="3200" b="1" dirty="0">
                <a:latin typeface="Arial" panose="020B0604020202020204" pitchFamily="34" charset="0"/>
                <a:cs typeface="Arial" panose="020B0604020202020204" pitchFamily="34" charset="0"/>
              </a:rPr>
              <a:t>Lay statements, (continued)</a:t>
            </a:r>
          </a:p>
        </p:txBody>
      </p:sp>
      <p:sp>
        <p:nvSpPr>
          <p:cNvPr id="3" name="Content Placeholder 2">
            <a:extLst>
              <a:ext uri="{FF2B5EF4-FFF2-40B4-BE49-F238E27FC236}">
                <a16:creationId xmlns:a16="http://schemas.microsoft.com/office/drawing/2014/main" id="{F176BABA-F975-D829-C64C-6BAE93C54D66}"/>
              </a:ext>
            </a:extLst>
          </p:cNvPr>
          <p:cNvSpPr>
            <a:spLocks noGrp="1"/>
          </p:cNvSpPr>
          <p:nvPr>
            <p:ph idx="1"/>
          </p:nvPr>
        </p:nvSpPr>
        <p:spPr>
          <a:xfrm>
            <a:off x="350520" y="1539240"/>
            <a:ext cx="11003280" cy="4637723"/>
          </a:xfrm>
        </p:spPr>
        <p:txBody>
          <a:bodyPr>
            <a:normAutofit/>
          </a:bodyPr>
          <a:lstStyle/>
          <a:p>
            <a:pPr marL="0" indent="0">
              <a:buNone/>
            </a:pPr>
            <a:r>
              <a:rPr lang="en-US" sz="3200" b="1" dirty="0"/>
              <a:t>WHAT does a lay statement need to be adequate?  </a:t>
            </a:r>
          </a:p>
          <a:p>
            <a:pPr marL="0" indent="0">
              <a:buNone/>
            </a:pPr>
            <a:r>
              <a:rPr lang="en-US" sz="3200" b="1" dirty="0"/>
              <a:t>M21-1, IV.i.1.B.1.c</a:t>
            </a:r>
          </a:p>
          <a:p>
            <a:pPr marL="0" indent="0">
              <a:buNone/>
            </a:pPr>
            <a:endParaRPr lang="en-US" sz="3200" dirty="0"/>
          </a:p>
          <a:p>
            <a:pPr marL="0" indent="0" algn="ctr">
              <a:buNone/>
            </a:pPr>
            <a:r>
              <a:rPr lang="en-US" sz="3200" dirty="0"/>
              <a:t>An assertion that the condition has existed since service</a:t>
            </a:r>
          </a:p>
          <a:p>
            <a:pPr marL="0" indent="0">
              <a:buNone/>
            </a:pPr>
            <a:r>
              <a:rPr lang="en-US" sz="3200" dirty="0"/>
              <a:t>					   or</a:t>
            </a:r>
          </a:p>
          <a:p>
            <a:pPr marL="0" indent="0" algn="ctr">
              <a:buNone/>
            </a:pPr>
            <a:r>
              <a:rPr lang="en-US" sz="3200" dirty="0"/>
              <a:t>A statement indicating continuous symptoms since service</a:t>
            </a:r>
          </a:p>
          <a:p>
            <a:pPr marL="0" indent="0">
              <a:lnSpc>
                <a:spcPct val="100000"/>
              </a:lnSpc>
              <a:spcBef>
                <a:spcPts val="0"/>
              </a:spcBef>
              <a:buNone/>
            </a:pPr>
            <a:endParaRPr lang="en-US" sz="3200" dirty="0"/>
          </a:p>
          <a:p>
            <a:pPr marL="0" indent="0">
              <a:lnSpc>
                <a:spcPct val="100000"/>
              </a:lnSpc>
              <a:spcBef>
                <a:spcPts val="0"/>
              </a:spcBef>
              <a:buNone/>
            </a:pPr>
            <a:endParaRPr lang="en-US" sz="3200" dirty="0"/>
          </a:p>
          <a:p>
            <a:pPr marL="0" indent="0">
              <a:lnSpc>
                <a:spcPct val="100000"/>
              </a:lnSpc>
              <a:spcBef>
                <a:spcPts val="0"/>
              </a:spcBef>
              <a:buNone/>
            </a:pPr>
            <a:endParaRPr lang="en-US" sz="3200" dirty="0"/>
          </a:p>
          <a:p>
            <a:pPr marL="0" indent="0">
              <a:lnSpc>
                <a:spcPct val="100000"/>
              </a:lnSpc>
              <a:spcBef>
                <a:spcPts val="0"/>
              </a:spcBef>
              <a:buNone/>
            </a:pPr>
            <a:endParaRPr lang="en-US" sz="1800" dirty="0"/>
          </a:p>
        </p:txBody>
      </p:sp>
      <p:sp>
        <p:nvSpPr>
          <p:cNvPr id="4" name="Slide Number Placeholder 3">
            <a:extLst>
              <a:ext uri="{FF2B5EF4-FFF2-40B4-BE49-F238E27FC236}">
                <a16:creationId xmlns:a16="http://schemas.microsoft.com/office/drawing/2014/main" id="{F4D70739-3472-8661-028A-16B9859AD1DA}"/>
              </a:ext>
            </a:extLst>
          </p:cNvPr>
          <p:cNvSpPr>
            <a:spLocks noGrp="1"/>
          </p:cNvSpPr>
          <p:nvPr>
            <p:ph type="sldNum" sz="quarter" idx="12"/>
          </p:nvPr>
        </p:nvSpPr>
        <p:spPr/>
        <p:txBody>
          <a:bodyPr/>
          <a:lstStyle/>
          <a:p>
            <a:fld id="{E2FB73DA-5FDE-45B5-BAA4-C61223CC44F6}" type="slidenum">
              <a:rPr lang="en-US" smtClean="0"/>
              <a:pPr/>
              <a:t>30</a:t>
            </a:fld>
            <a:endParaRPr lang="en-US" dirty="0"/>
          </a:p>
        </p:txBody>
      </p:sp>
    </p:spTree>
    <p:extLst>
      <p:ext uri="{BB962C8B-B14F-4D97-AF65-F5344CB8AC3E}">
        <p14:creationId xmlns:p14="http://schemas.microsoft.com/office/powerpoint/2010/main" val="2506466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82E6-FEDF-82F6-87DD-3341450B38F0}"/>
              </a:ext>
            </a:extLst>
          </p:cNvPr>
          <p:cNvSpPr>
            <a:spLocks noGrp="1"/>
          </p:cNvSpPr>
          <p:nvPr>
            <p:ph type="title"/>
          </p:nvPr>
        </p:nvSpPr>
        <p:spPr>
          <a:xfrm>
            <a:off x="350520" y="136525"/>
            <a:ext cx="8778240" cy="1052195"/>
          </a:xfrm>
        </p:spPr>
        <p:txBody>
          <a:bodyPr>
            <a:normAutofit/>
          </a:bodyPr>
          <a:lstStyle/>
          <a:p>
            <a:r>
              <a:rPr lang="en-US" sz="3200" b="1" dirty="0">
                <a:latin typeface="Arial" panose="020B0604020202020204" pitchFamily="34" charset="0"/>
                <a:cs typeface="Arial" panose="020B0604020202020204" pitchFamily="34" charset="0"/>
              </a:rPr>
              <a:t>Lay statements, (continued)</a:t>
            </a:r>
          </a:p>
        </p:txBody>
      </p:sp>
      <p:sp>
        <p:nvSpPr>
          <p:cNvPr id="3" name="Content Placeholder 2">
            <a:extLst>
              <a:ext uri="{FF2B5EF4-FFF2-40B4-BE49-F238E27FC236}">
                <a16:creationId xmlns:a16="http://schemas.microsoft.com/office/drawing/2014/main" id="{F176BABA-F975-D829-C64C-6BAE93C54D66}"/>
              </a:ext>
            </a:extLst>
          </p:cNvPr>
          <p:cNvSpPr>
            <a:spLocks noGrp="1"/>
          </p:cNvSpPr>
          <p:nvPr>
            <p:ph idx="1"/>
          </p:nvPr>
        </p:nvSpPr>
        <p:spPr>
          <a:xfrm>
            <a:off x="350520" y="1453673"/>
            <a:ext cx="11003280" cy="4637723"/>
          </a:xfrm>
        </p:spPr>
        <p:txBody>
          <a:bodyPr>
            <a:noAutofit/>
          </a:bodyPr>
          <a:lstStyle/>
          <a:p>
            <a:pPr marL="0" indent="0">
              <a:lnSpc>
                <a:spcPct val="100000"/>
              </a:lnSpc>
              <a:spcBef>
                <a:spcPts val="0"/>
              </a:spcBef>
              <a:buNone/>
            </a:pPr>
            <a:r>
              <a:rPr lang="en-US" b="1" dirty="0"/>
              <a:t>HOW are they different from Medical Opinions and Nexus letters?</a:t>
            </a:r>
          </a:p>
          <a:p>
            <a:pPr marL="0" indent="0">
              <a:lnSpc>
                <a:spcPct val="100000"/>
              </a:lnSpc>
              <a:spcBef>
                <a:spcPts val="0"/>
              </a:spcBef>
              <a:buNone/>
            </a:pPr>
            <a:r>
              <a:rPr lang="en-US" dirty="0"/>
              <a:t>Lay statements are from usually non-medically trained family, friends, or veteran themself, providing observations of the veteran while living with the claimed conditions and symptoms since discharge.  </a:t>
            </a:r>
          </a:p>
          <a:p>
            <a:pPr marL="0" indent="0">
              <a:lnSpc>
                <a:spcPct val="100000"/>
              </a:lnSpc>
              <a:spcBef>
                <a:spcPts val="0"/>
              </a:spcBef>
              <a:buNone/>
            </a:pPr>
            <a:endParaRPr lang="en-US" sz="900" dirty="0"/>
          </a:p>
          <a:p>
            <a:pPr marL="0" indent="0">
              <a:lnSpc>
                <a:spcPct val="100000"/>
              </a:lnSpc>
              <a:spcBef>
                <a:spcPts val="0"/>
              </a:spcBef>
              <a:buNone/>
            </a:pPr>
            <a:r>
              <a:rPr lang="en-US" b="1" dirty="0"/>
              <a:t>COURT CASE</a:t>
            </a:r>
          </a:p>
          <a:p>
            <a:pPr marL="0" indent="0">
              <a:lnSpc>
                <a:spcPct val="100000"/>
              </a:lnSpc>
              <a:spcBef>
                <a:spcPts val="0"/>
              </a:spcBef>
              <a:buNone/>
            </a:pPr>
            <a:r>
              <a:rPr lang="en-US" u="sng" dirty="0"/>
              <a:t>Buchanan v. Nicholson</a:t>
            </a:r>
            <a:r>
              <a:rPr lang="en-US" dirty="0"/>
              <a:t>—BVA cannot determine lay evidence lacks credibility only because it is unaccompanied by contemporaneous medical evidence.</a:t>
            </a:r>
          </a:p>
          <a:p>
            <a:pPr marL="0" indent="0">
              <a:lnSpc>
                <a:spcPct val="100000"/>
              </a:lnSpc>
              <a:spcBef>
                <a:spcPts val="0"/>
              </a:spcBef>
              <a:buNone/>
            </a:pPr>
            <a:endParaRPr lang="en-US" sz="900" b="1" dirty="0"/>
          </a:p>
          <a:p>
            <a:pPr marL="0" indent="0">
              <a:lnSpc>
                <a:spcPct val="100000"/>
              </a:lnSpc>
              <a:spcBef>
                <a:spcPts val="0"/>
              </a:spcBef>
              <a:buNone/>
            </a:pPr>
            <a:r>
              <a:rPr lang="en-US" b="1" dirty="0"/>
              <a:t>Contemporaneous medical evidence</a:t>
            </a:r>
            <a:r>
              <a:rPr lang="en-US" dirty="0"/>
              <a:t>—records reflecting medical care, not limited to diagnosis, treatment or examination at or about the time the medical care was given.</a:t>
            </a:r>
          </a:p>
          <a:p>
            <a:pPr marL="0" indent="0">
              <a:lnSpc>
                <a:spcPct val="100000"/>
              </a:lnSpc>
              <a:spcBef>
                <a:spcPts val="0"/>
              </a:spcBef>
              <a:buNone/>
            </a:pPr>
            <a:endParaRPr lang="en-US" sz="3000" dirty="0"/>
          </a:p>
          <a:p>
            <a:pPr marL="0" indent="0">
              <a:lnSpc>
                <a:spcPct val="100000"/>
              </a:lnSpc>
              <a:spcBef>
                <a:spcPts val="0"/>
              </a:spcBef>
              <a:buNone/>
            </a:pPr>
            <a:endParaRPr lang="en-US" sz="1800" dirty="0"/>
          </a:p>
        </p:txBody>
      </p:sp>
      <p:sp>
        <p:nvSpPr>
          <p:cNvPr id="4" name="Slide Number Placeholder 3">
            <a:extLst>
              <a:ext uri="{FF2B5EF4-FFF2-40B4-BE49-F238E27FC236}">
                <a16:creationId xmlns:a16="http://schemas.microsoft.com/office/drawing/2014/main" id="{F4D70739-3472-8661-028A-16B9859AD1DA}"/>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Tree>
    <p:extLst>
      <p:ext uri="{BB962C8B-B14F-4D97-AF65-F5344CB8AC3E}">
        <p14:creationId xmlns:p14="http://schemas.microsoft.com/office/powerpoint/2010/main" val="3227286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0FDC-3B99-3168-3F54-4C446868AF51}"/>
              </a:ext>
            </a:extLst>
          </p:cNvPr>
          <p:cNvSpPr>
            <a:spLocks noGrp="1"/>
          </p:cNvSpPr>
          <p:nvPr>
            <p:ph type="title"/>
          </p:nvPr>
        </p:nvSpPr>
        <p:spPr>
          <a:xfrm>
            <a:off x="252918" y="345669"/>
            <a:ext cx="8735439" cy="899471"/>
          </a:xfrm>
        </p:spPr>
        <p:txBody>
          <a:bodyPr>
            <a:normAutofit/>
          </a:bodyPr>
          <a:lstStyle/>
          <a:p>
            <a:r>
              <a:rPr lang="en-US" sz="3200" b="1" dirty="0">
                <a:latin typeface="Arial" panose="020B0604020202020204" pitchFamily="34" charset="0"/>
                <a:cs typeface="Arial" panose="020B0604020202020204" pitchFamily="34" charset="0"/>
              </a:rPr>
              <a:t>Lay statements, (continued)</a:t>
            </a:r>
          </a:p>
        </p:txBody>
      </p:sp>
      <p:sp>
        <p:nvSpPr>
          <p:cNvPr id="3" name="Content Placeholder 2">
            <a:extLst>
              <a:ext uri="{FF2B5EF4-FFF2-40B4-BE49-F238E27FC236}">
                <a16:creationId xmlns:a16="http://schemas.microsoft.com/office/drawing/2014/main" id="{96A7231F-5DB2-82D8-C294-29D42E843993}"/>
              </a:ext>
            </a:extLst>
          </p:cNvPr>
          <p:cNvSpPr>
            <a:spLocks noGrp="1"/>
          </p:cNvSpPr>
          <p:nvPr>
            <p:ph idx="1"/>
          </p:nvPr>
        </p:nvSpPr>
        <p:spPr>
          <a:xfrm>
            <a:off x="252918" y="1498061"/>
            <a:ext cx="11100881" cy="5014270"/>
          </a:xfrm>
        </p:spPr>
        <p:txBody>
          <a:bodyPr>
            <a:noAutofit/>
          </a:bodyPr>
          <a:lstStyle/>
          <a:p>
            <a:pPr marL="0" indent="0">
              <a:lnSpc>
                <a:spcPct val="100000"/>
              </a:lnSpc>
              <a:spcBef>
                <a:spcPts val="0"/>
              </a:spcBef>
              <a:buNone/>
            </a:pPr>
            <a:r>
              <a:rPr lang="en-US" sz="3200" dirty="0"/>
              <a:t>OFTEN the C&amp;P exam will favorably establish the Nexus by the veteran SUBMITTING VALID LAY EVIDENCE </a:t>
            </a:r>
            <a:r>
              <a:rPr lang="en-US" sz="3200" u="sng" dirty="0"/>
              <a:t>WITH</a:t>
            </a:r>
            <a:r>
              <a:rPr lang="en-US" sz="3200" dirty="0"/>
              <a:t> the claim.</a:t>
            </a:r>
          </a:p>
          <a:p>
            <a:pPr marL="0" indent="0">
              <a:lnSpc>
                <a:spcPct val="100000"/>
              </a:lnSpc>
              <a:spcBef>
                <a:spcPts val="0"/>
              </a:spcBef>
              <a:buNone/>
            </a:pPr>
            <a:endParaRPr lang="en-US" sz="1400" dirty="0"/>
          </a:p>
          <a:p>
            <a:pPr marL="0" indent="0">
              <a:lnSpc>
                <a:spcPct val="100000"/>
              </a:lnSpc>
              <a:spcBef>
                <a:spcPts val="0"/>
              </a:spcBef>
              <a:buNone/>
            </a:pPr>
            <a:endParaRPr lang="en-US" sz="3200" b="1" dirty="0"/>
          </a:p>
          <a:p>
            <a:pPr marL="0" indent="0">
              <a:lnSpc>
                <a:spcPct val="100000"/>
              </a:lnSpc>
              <a:spcBef>
                <a:spcPts val="0"/>
              </a:spcBef>
              <a:buNone/>
            </a:pPr>
            <a:r>
              <a:rPr lang="en-US" sz="3200" b="1" dirty="0"/>
              <a:t>Example: </a:t>
            </a:r>
            <a:r>
              <a:rPr lang="en-US" sz="3200" dirty="0"/>
              <a:t>STR’s show a single complaint of left knee strain in service with a negative mark on the separation exam. On a statement with his claim, he states “ I hurt my Left knee when I fell off of a truck in Vietnam, and it has hurt ever since then.”  He claims SC for Left knee pain.</a:t>
            </a:r>
          </a:p>
          <a:p>
            <a:pPr marL="0" indent="0">
              <a:lnSpc>
                <a:spcPct val="100000"/>
              </a:lnSpc>
              <a:spcBef>
                <a:spcPts val="0"/>
              </a:spcBef>
              <a:buNone/>
            </a:pPr>
            <a:endParaRPr lang="en-US" sz="1400" dirty="0"/>
          </a:p>
          <a:p>
            <a:pPr marL="0" indent="0">
              <a:buNone/>
            </a:pPr>
            <a:endParaRPr lang="en-US" dirty="0"/>
          </a:p>
        </p:txBody>
      </p:sp>
      <p:sp>
        <p:nvSpPr>
          <p:cNvPr id="4" name="Slide Number Placeholder 3">
            <a:extLst>
              <a:ext uri="{FF2B5EF4-FFF2-40B4-BE49-F238E27FC236}">
                <a16:creationId xmlns:a16="http://schemas.microsoft.com/office/drawing/2014/main" id="{55C0C35A-8B80-B88A-E970-C1033B8F5E33}"/>
              </a:ext>
            </a:extLst>
          </p:cNvPr>
          <p:cNvSpPr>
            <a:spLocks noGrp="1"/>
          </p:cNvSpPr>
          <p:nvPr>
            <p:ph type="sldNum" sz="quarter" idx="12"/>
          </p:nvPr>
        </p:nvSpPr>
        <p:spPr/>
        <p:txBody>
          <a:bodyPr/>
          <a:lstStyle/>
          <a:p>
            <a:fld id="{E2FB73DA-5FDE-45B5-BAA4-C61223CC44F6}" type="slidenum">
              <a:rPr lang="en-US" smtClean="0"/>
              <a:pPr/>
              <a:t>32</a:t>
            </a:fld>
            <a:endParaRPr lang="en-US" dirty="0"/>
          </a:p>
        </p:txBody>
      </p:sp>
    </p:spTree>
    <p:extLst>
      <p:ext uri="{BB962C8B-B14F-4D97-AF65-F5344CB8AC3E}">
        <p14:creationId xmlns:p14="http://schemas.microsoft.com/office/powerpoint/2010/main" val="354230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0FDC-3B99-3168-3F54-4C446868AF51}"/>
              </a:ext>
            </a:extLst>
          </p:cNvPr>
          <p:cNvSpPr>
            <a:spLocks noGrp="1"/>
          </p:cNvSpPr>
          <p:nvPr>
            <p:ph type="title"/>
          </p:nvPr>
        </p:nvSpPr>
        <p:spPr>
          <a:xfrm>
            <a:off x="252918" y="345669"/>
            <a:ext cx="8735439" cy="899471"/>
          </a:xfrm>
        </p:spPr>
        <p:txBody>
          <a:bodyPr>
            <a:normAutofit/>
          </a:bodyPr>
          <a:lstStyle/>
          <a:p>
            <a:r>
              <a:rPr lang="en-US" sz="3200" b="1" dirty="0">
                <a:latin typeface="Arial" panose="020B0604020202020204" pitchFamily="34" charset="0"/>
                <a:cs typeface="Arial" panose="020B0604020202020204" pitchFamily="34" charset="0"/>
              </a:rPr>
              <a:t>Lay statements, (continued)</a:t>
            </a:r>
          </a:p>
        </p:txBody>
      </p:sp>
      <p:sp>
        <p:nvSpPr>
          <p:cNvPr id="3" name="Content Placeholder 2">
            <a:extLst>
              <a:ext uri="{FF2B5EF4-FFF2-40B4-BE49-F238E27FC236}">
                <a16:creationId xmlns:a16="http://schemas.microsoft.com/office/drawing/2014/main" id="{96A7231F-5DB2-82D8-C294-29D42E843993}"/>
              </a:ext>
            </a:extLst>
          </p:cNvPr>
          <p:cNvSpPr>
            <a:spLocks noGrp="1"/>
          </p:cNvSpPr>
          <p:nvPr>
            <p:ph idx="1"/>
          </p:nvPr>
        </p:nvSpPr>
        <p:spPr>
          <a:xfrm>
            <a:off x="252918" y="1498061"/>
            <a:ext cx="11100881" cy="5014270"/>
          </a:xfrm>
        </p:spPr>
        <p:txBody>
          <a:bodyPr>
            <a:noAutofit/>
          </a:bodyPr>
          <a:lstStyle/>
          <a:p>
            <a:pPr marL="0" indent="0">
              <a:lnSpc>
                <a:spcPct val="100000"/>
              </a:lnSpc>
              <a:spcBef>
                <a:spcPts val="0"/>
              </a:spcBef>
              <a:buNone/>
            </a:pPr>
            <a:endParaRPr lang="en-US" sz="1200" dirty="0"/>
          </a:p>
          <a:p>
            <a:pPr marL="0" indent="0">
              <a:lnSpc>
                <a:spcPct val="100000"/>
              </a:lnSpc>
              <a:spcBef>
                <a:spcPts val="0"/>
              </a:spcBef>
              <a:buNone/>
            </a:pPr>
            <a:r>
              <a:rPr lang="en-US" sz="3200" b="1" dirty="0"/>
              <a:t>Analysis:  </a:t>
            </a:r>
            <a:r>
              <a:rPr lang="en-US" sz="3200" dirty="0"/>
              <a:t>An examination with a nexus opinion is warranted as all three elements have been satisfied.  Element 1 is satisfied based on the Veteran’s lay complaint of current Left knee pain.  He is competent to attest to symptoms of pain.  Element 2 is satisfied by the single indication of treatment for in-service Left knee strain.  Element 3 is satisfied</a:t>
            </a:r>
          </a:p>
          <a:p>
            <a:pPr marL="0" indent="0">
              <a:lnSpc>
                <a:spcPct val="100000"/>
              </a:lnSpc>
              <a:spcBef>
                <a:spcPts val="0"/>
              </a:spcBef>
              <a:buNone/>
            </a:pPr>
            <a:r>
              <a:rPr lang="en-US" sz="3200" dirty="0"/>
              <a:t>by his lay description of persistent symptoms since service.  </a:t>
            </a:r>
          </a:p>
          <a:p>
            <a:pPr marL="0" indent="0">
              <a:lnSpc>
                <a:spcPct val="100000"/>
              </a:lnSpc>
              <a:spcBef>
                <a:spcPts val="0"/>
              </a:spcBef>
              <a:buNone/>
            </a:pPr>
            <a:endParaRPr lang="en-US" sz="4400" dirty="0"/>
          </a:p>
          <a:p>
            <a:pPr marL="0" indent="0">
              <a:lnSpc>
                <a:spcPct val="100000"/>
              </a:lnSpc>
              <a:spcBef>
                <a:spcPts val="0"/>
              </a:spcBef>
              <a:buNone/>
            </a:pPr>
            <a:r>
              <a:rPr lang="en-US" b="1" dirty="0"/>
              <a:t>Handout</a:t>
            </a:r>
            <a:r>
              <a:rPr lang="en-US" dirty="0"/>
              <a:t>: Example of Lay Statements #3</a:t>
            </a:r>
          </a:p>
          <a:p>
            <a:pPr marL="0" indent="0">
              <a:buNone/>
            </a:pPr>
            <a:endParaRPr lang="en-US" dirty="0"/>
          </a:p>
        </p:txBody>
      </p:sp>
      <p:sp>
        <p:nvSpPr>
          <p:cNvPr id="4" name="Slide Number Placeholder 3">
            <a:extLst>
              <a:ext uri="{FF2B5EF4-FFF2-40B4-BE49-F238E27FC236}">
                <a16:creationId xmlns:a16="http://schemas.microsoft.com/office/drawing/2014/main" id="{55C0C35A-8B80-B88A-E970-C1033B8F5E33}"/>
              </a:ext>
            </a:extLst>
          </p:cNvPr>
          <p:cNvSpPr>
            <a:spLocks noGrp="1"/>
          </p:cNvSpPr>
          <p:nvPr>
            <p:ph type="sldNum" sz="quarter" idx="12"/>
          </p:nvPr>
        </p:nvSpPr>
        <p:spPr/>
        <p:txBody>
          <a:bodyPr/>
          <a:lstStyle/>
          <a:p>
            <a:fld id="{E2FB73DA-5FDE-45B5-BAA4-C61223CC44F6}" type="slidenum">
              <a:rPr lang="en-US" smtClean="0"/>
              <a:pPr/>
              <a:t>33</a:t>
            </a:fld>
            <a:endParaRPr lang="en-US" dirty="0"/>
          </a:p>
        </p:txBody>
      </p:sp>
    </p:spTree>
    <p:extLst>
      <p:ext uri="{BB962C8B-B14F-4D97-AF65-F5344CB8AC3E}">
        <p14:creationId xmlns:p14="http://schemas.microsoft.com/office/powerpoint/2010/main" val="3867086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60B18D57-13A5-4968-950D-8FEF41FA4399}" type="slidenum">
              <a:rPr lang="en-US" smtClean="0"/>
              <a:t>34</a:t>
            </a:fld>
            <a:endParaRPr lang="en-US"/>
          </a:p>
        </p:txBody>
      </p:sp>
      <p:sp>
        <p:nvSpPr>
          <p:cNvPr id="4" name="Title 3"/>
          <p:cNvSpPr>
            <a:spLocks noGrp="1"/>
          </p:cNvSpPr>
          <p:nvPr>
            <p:ph type="title"/>
          </p:nvPr>
        </p:nvSpPr>
        <p:spPr>
          <a:xfrm>
            <a:off x="838200" y="136525"/>
            <a:ext cx="7143750" cy="981732"/>
          </a:xfrm>
        </p:spPr>
        <p:txBody>
          <a:bodyPr/>
          <a:lstStyle/>
          <a:p>
            <a:r>
              <a:rPr lang="en-US" dirty="0"/>
              <a:t>Disability Benefit Questionnaires (DBQ’s)/Exams</a:t>
            </a:r>
          </a:p>
        </p:txBody>
      </p:sp>
      <p:sp>
        <p:nvSpPr>
          <p:cNvPr id="7" name="TextBox 6">
            <a:extLst>
              <a:ext uri="{FF2B5EF4-FFF2-40B4-BE49-F238E27FC236}">
                <a16:creationId xmlns:a16="http://schemas.microsoft.com/office/drawing/2014/main" id="{531EFD0D-94B3-1F6D-5BAC-1010A7BCD9BC}"/>
              </a:ext>
            </a:extLst>
          </p:cNvPr>
          <p:cNvSpPr txBox="1"/>
          <p:nvPr/>
        </p:nvSpPr>
        <p:spPr>
          <a:xfrm>
            <a:off x="334107" y="1477109"/>
            <a:ext cx="11365523" cy="4801314"/>
          </a:xfrm>
          <a:prstGeom prst="rect">
            <a:avLst/>
          </a:prstGeom>
          <a:noFill/>
        </p:spPr>
        <p:txBody>
          <a:bodyPr wrap="square" rtlCol="0">
            <a:spAutoFit/>
          </a:bodyPr>
          <a:lstStyle/>
          <a:p>
            <a:r>
              <a:rPr lang="en-US" sz="3200" b="1" dirty="0"/>
              <a:t>WHEN do you use DBQ’s?</a:t>
            </a:r>
          </a:p>
          <a:p>
            <a:r>
              <a:rPr lang="en-US" sz="3200" dirty="0"/>
              <a:t>When there is a current disability or persistent symptoms; an event/disease/injury; connection/link to service for </a:t>
            </a:r>
          </a:p>
          <a:p>
            <a:r>
              <a:rPr lang="en-US" sz="3200" dirty="0"/>
              <a:t>establishment of service connection, </a:t>
            </a:r>
          </a:p>
          <a:p>
            <a:r>
              <a:rPr lang="en-US" sz="3200" dirty="0"/>
              <a:t>OR current findings are needed for an increased evaluation,</a:t>
            </a:r>
          </a:p>
          <a:p>
            <a:r>
              <a:rPr lang="en-US" sz="3200" dirty="0"/>
              <a:t>OR to determine a relationship/link to a disability.	</a:t>
            </a:r>
          </a:p>
          <a:p>
            <a:endParaRPr lang="en-US" sz="3200" dirty="0"/>
          </a:p>
          <a:p>
            <a:r>
              <a:rPr lang="en-US" sz="3200" dirty="0"/>
              <a:t>	</a:t>
            </a:r>
          </a:p>
          <a:p>
            <a:r>
              <a:rPr lang="en-US" sz="3200" dirty="0"/>
              <a:t>	</a:t>
            </a:r>
          </a:p>
          <a:p>
            <a:r>
              <a:rPr lang="en-US" dirty="0"/>
              <a:t>	</a:t>
            </a:r>
          </a:p>
        </p:txBody>
      </p:sp>
      <p:pic>
        <p:nvPicPr>
          <p:cNvPr id="2" name="Picture 1">
            <a:extLst>
              <a:ext uri="{FF2B5EF4-FFF2-40B4-BE49-F238E27FC236}">
                <a16:creationId xmlns:a16="http://schemas.microsoft.com/office/drawing/2014/main" id="{5A15CFBF-76EB-AAF2-A8E5-240911E732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58187" y="4760842"/>
            <a:ext cx="1190625" cy="1647825"/>
          </a:xfrm>
          <a:prstGeom prst="rect">
            <a:avLst/>
          </a:prstGeom>
        </p:spPr>
      </p:pic>
      <p:pic>
        <p:nvPicPr>
          <p:cNvPr id="5" name="Picture 4">
            <a:extLst>
              <a:ext uri="{FF2B5EF4-FFF2-40B4-BE49-F238E27FC236}">
                <a16:creationId xmlns:a16="http://schemas.microsoft.com/office/drawing/2014/main" id="{A8B43256-A49A-45A3-E779-F530E17AD3B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01042" y="4032628"/>
            <a:ext cx="1998588" cy="1998588"/>
          </a:xfrm>
          <a:prstGeom prst="rect">
            <a:avLst/>
          </a:prstGeom>
        </p:spPr>
      </p:pic>
      <p:pic>
        <p:nvPicPr>
          <p:cNvPr id="9" name="Picture 8">
            <a:extLst>
              <a:ext uri="{FF2B5EF4-FFF2-40B4-BE49-F238E27FC236}">
                <a16:creationId xmlns:a16="http://schemas.microsoft.com/office/drawing/2014/main" id="{EFA1BB96-16A6-2D10-5570-952B111CDE4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270974" y="5031922"/>
            <a:ext cx="2405155" cy="1506990"/>
          </a:xfrm>
          <a:prstGeom prst="rect">
            <a:avLst/>
          </a:prstGeom>
        </p:spPr>
      </p:pic>
    </p:spTree>
    <p:extLst>
      <p:ext uri="{BB962C8B-B14F-4D97-AF65-F5344CB8AC3E}">
        <p14:creationId xmlns:p14="http://schemas.microsoft.com/office/powerpoint/2010/main" val="36340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60B18D57-13A5-4968-950D-8FEF41FA4399}" type="slidenum">
              <a:rPr lang="en-US" smtClean="0"/>
              <a:t>35</a:t>
            </a:fld>
            <a:endParaRPr lang="en-US"/>
          </a:p>
        </p:txBody>
      </p:sp>
      <p:sp>
        <p:nvSpPr>
          <p:cNvPr id="4" name="Title 3"/>
          <p:cNvSpPr>
            <a:spLocks noGrp="1"/>
          </p:cNvSpPr>
          <p:nvPr>
            <p:ph type="title"/>
          </p:nvPr>
        </p:nvSpPr>
        <p:spPr>
          <a:xfrm>
            <a:off x="838200" y="136525"/>
            <a:ext cx="7143750" cy="981732"/>
          </a:xfrm>
        </p:spPr>
        <p:txBody>
          <a:bodyPr/>
          <a:lstStyle/>
          <a:p>
            <a:r>
              <a:rPr lang="en-US" dirty="0"/>
              <a:t>Disability Benefit Questionnaires (DBQ’s)/Exams</a:t>
            </a:r>
          </a:p>
        </p:txBody>
      </p:sp>
      <p:sp>
        <p:nvSpPr>
          <p:cNvPr id="7" name="TextBox 6">
            <a:extLst>
              <a:ext uri="{FF2B5EF4-FFF2-40B4-BE49-F238E27FC236}">
                <a16:creationId xmlns:a16="http://schemas.microsoft.com/office/drawing/2014/main" id="{531EFD0D-94B3-1F6D-5BAC-1010A7BCD9BC}"/>
              </a:ext>
            </a:extLst>
          </p:cNvPr>
          <p:cNvSpPr txBox="1"/>
          <p:nvPr/>
        </p:nvSpPr>
        <p:spPr>
          <a:xfrm>
            <a:off x="334107" y="1477109"/>
            <a:ext cx="11365523" cy="3970318"/>
          </a:xfrm>
          <a:prstGeom prst="rect">
            <a:avLst/>
          </a:prstGeom>
          <a:noFill/>
        </p:spPr>
        <p:txBody>
          <a:bodyPr wrap="square" rtlCol="0">
            <a:spAutoFit/>
          </a:bodyPr>
          <a:lstStyle/>
          <a:p>
            <a:endParaRPr lang="en-US" dirty="0"/>
          </a:p>
          <a:p>
            <a:r>
              <a:rPr lang="en-US" sz="3600" b="1" dirty="0"/>
              <a:t>WHO can request them?  </a:t>
            </a:r>
            <a:r>
              <a:rPr lang="en-US" sz="3600" dirty="0"/>
              <a:t>  		</a:t>
            </a:r>
          </a:p>
          <a:p>
            <a:r>
              <a:rPr lang="en-US" sz="3600" dirty="0"/>
              <a:t>M21-1,III.iv.3.A.1.a and III.iv.3.A.6.b</a:t>
            </a:r>
          </a:p>
          <a:p>
            <a:r>
              <a:rPr lang="en-US" sz="3600" dirty="0"/>
              <a:t>Exams can be requested by VBA employees: </a:t>
            </a:r>
          </a:p>
          <a:p>
            <a:r>
              <a:rPr lang="en-US" sz="3600" dirty="0"/>
              <a:t>VSR, RVSR, QVSR, a VSCM or designee, </a:t>
            </a:r>
          </a:p>
          <a:p>
            <a:r>
              <a:rPr lang="en-US" sz="3600" dirty="0"/>
              <a:t>medical examiner or Appeal employees</a:t>
            </a:r>
          </a:p>
          <a:p>
            <a:r>
              <a:rPr lang="en-US" sz="3600" dirty="0"/>
              <a:t>	</a:t>
            </a:r>
          </a:p>
          <a:p>
            <a:endParaRPr lang="en-US" dirty="0"/>
          </a:p>
        </p:txBody>
      </p:sp>
      <p:pic>
        <p:nvPicPr>
          <p:cNvPr id="2" name="Picture 1">
            <a:extLst>
              <a:ext uri="{FF2B5EF4-FFF2-40B4-BE49-F238E27FC236}">
                <a16:creationId xmlns:a16="http://schemas.microsoft.com/office/drawing/2014/main" id="{5A15CFBF-76EB-AAF2-A8E5-240911E732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86887" y="4708525"/>
            <a:ext cx="1190625" cy="1647825"/>
          </a:xfrm>
          <a:prstGeom prst="rect">
            <a:avLst/>
          </a:prstGeom>
        </p:spPr>
      </p:pic>
      <p:pic>
        <p:nvPicPr>
          <p:cNvPr id="5" name="Picture 4">
            <a:extLst>
              <a:ext uri="{FF2B5EF4-FFF2-40B4-BE49-F238E27FC236}">
                <a16:creationId xmlns:a16="http://schemas.microsoft.com/office/drawing/2014/main" id="{A8B43256-A49A-45A3-E779-F530E17AD3B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25320" y="2603897"/>
            <a:ext cx="1974310" cy="1974310"/>
          </a:xfrm>
          <a:prstGeom prst="rect">
            <a:avLst/>
          </a:prstGeom>
        </p:spPr>
      </p:pic>
      <p:pic>
        <p:nvPicPr>
          <p:cNvPr id="9" name="Picture 8">
            <a:extLst>
              <a:ext uri="{FF2B5EF4-FFF2-40B4-BE49-F238E27FC236}">
                <a16:creationId xmlns:a16="http://schemas.microsoft.com/office/drawing/2014/main" id="{EFA1BB96-16A6-2D10-5570-952B111CDE4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593588" y="5031922"/>
            <a:ext cx="2405155" cy="1506990"/>
          </a:xfrm>
          <a:prstGeom prst="rect">
            <a:avLst/>
          </a:prstGeom>
        </p:spPr>
      </p:pic>
    </p:spTree>
    <p:extLst>
      <p:ext uri="{BB962C8B-B14F-4D97-AF65-F5344CB8AC3E}">
        <p14:creationId xmlns:p14="http://schemas.microsoft.com/office/powerpoint/2010/main" val="2673390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60B18D57-13A5-4968-950D-8FEF41FA4399}" type="slidenum">
              <a:rPr lang="en-US" smtClean="0"/>
              <a:t>36</a:t>
            </a:fld>
            <a:endParaRPr lang="en-US"/>
          </a:p>
        </p:txBody>
      </p:sp>
      <p:sp>
        <p:nvSpPr>
          <p:cNvPr id="4" name="Title 3"/>
          <p:cNvSpPr>
            <a:spLocks noGrp="1"/>
          </p:cNvSpPr>
          <p:nvPr>
            <p:ph type="title"/>
          </p:nvPr>
        </p:nvSpPr>
        <p:spPr>
          <a:xfrm>
            <a:off x="838200" y="136525"/>
            <a:ext cx="7143750" cy="981732"/>
          </a:xfrm>
        </p:spPr>
        <p:txBody>
          <a:bodyPr/>
          <a:lstStyle/>
          <a:p>
            <a:r>
              <a:rPr lang="en-US" dirty="0"/>
              <a:t>Disability Benefit Questionnaires (DBQ’s)/Exams</a:t>
            </a:r>
          </a:p>
        </p:txBody>
      </p:sp>
      <p:sp>
        <p:nvSpPr>
          <p:cNvPr id="7" name="TextBox 6">
            <a:extLst>
              <a:ext uri="{FF2B5EF4-FFF2-40B4-BE49-F238E27FC236}">
                <a16:creationId xmlns:a16="http://schemas.microsoft.com/office/drawing/2014/main" id="{531EFD0D-94B3-1F6D-5BAC-1010A7BCD9BC}"/>
              </a:ext>
            </a:extLst>
          </p:cNvPr>
          <p:cNvSpPr txBox="1"/>
          <p:nvPr/>
        </p:nvSpPr>
        <p:spPr>
          <a:xfrm>
            <a:off x="334107" y="1477109"/>
            <a:ext cx="11365523" cy="4801314"/>
          </a:xfrm>
          <a:prstGeom prst="rect">
            <a:avLst/>
          </a:prstGeom>
          <a:noFill/>
        </p:spPr>
        <p:txBody>
          <a:bodyPr wrap="square" rtlCol="0">
            <a:spAutoFit/>
          </a:bodyPr>
          <a:lstStyle/>
          <a:p>
            <a:r>
              <a:rPr lang="en-US" sz="3600" b="1" dirty="0"/>
              <a:t>WHO can complete and sign them?</a:t>
            </a:r>
          </a:p>
          <a:p>
            <a:r>
              <a:rPr lang="en-US" sz="3600" dirty="0"/>
              <a:t>Physicians, mid-level VHA clinician, physician </a:t>
            </a:r>
          </a:p>
          <a:p>
            <a:r>
              <a:rPr lang="en-US" sz="3600" dirty="0"/>
              <a:t>Assistant, or nurse practitioner	</a:t>
            </a:r>
          </a:p>
          <a:p>
            <a:r>
              <a:rPr lang="en-US" sz="3600" dirty="0"/>
              <a:t>When the exam doesn’t require a specialist</a:t>
            </a:r>
          </a:p>
          <a:p>
            <a:r>
              <a:rPr lang="en-US" sz="3600" dirty="0"/>
              <a:t>Clinical or counseling psychologist</a:t>
            </a:r>
          </a:p>
          <a:p>
            <a:r>
              <a:rPr lang="en-US" sz="3600" dirty="0"/>
              <a:t>Dentist</a:t>
            </a:r>
          </a:p>
          <a:p>
            <a:r>
              <a:rPr lang="en-US" sz="3600" dirty="0"/>
              <a:t>Audiologist</a:t>
            </a:r>
          </a:p>
          <a:p>
            <a:r>
              <a:rPr lang="en-US" sz="3600" dirty="0"/>
              <a:t>Optometrist</a:t>
            </a:r>
          </a:p>
          <a:p>
            <a:r>
              <a:rPr lang="en-US" dirty="0"/>
              <a:t>	</a:t>
            </a:r>
          </a:p>
        </p:txBody>
      </p:sp>
      <p:pic>
        <p:nvPicPr>
          <p:cNvPr id="2" name="Picture 1">
            <a:extLst>
              <a:ext uri="{FF2B5EF4-FFF2-40B4-BE49-F238E27FC236}">
                <a16:creationId xmlns:a16="http://schemas.microsoft.com/office/drawing/2014/main" id="{5A15CFBF-76EB-AAF2-A8E5-240911E732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86887" y="4708525"/>
            <a:ext cx="1190625" cy="1647825"/>
          </a:xfrm>
          <a:prstGeom prst="rect">
            <a:avLst/>
          </a:prstGeom>
        </p:spPr>
      </p:pic>
      <p:pic>
        <p:nvPicPr>
          <p:cNvPr id="5" name="Picture 4">
            <a:extLst>
              <a:ext uri="{FF2B5EF4-FFF2-40B4-BE49-F238E27FC236}">
                <a16:creationId xmlns:a16="http://schemas.microsoft.com/office/drawing/2014/main" id="{A8B43256-A49A-45A3-E779-F530E17AD3B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25320" y="2603897"/>
            <a:ext cx="1974310" cy="1974310"/>
          </a:xfrm>
          <a:prstGeom prst="rect">
            <a:avLst/>
          </a:prstGeom>
        </p:spPr>
      </p:pic>
      <p:pic>
        <p:nvPicPr>
          <p:cNvPr id="9" name="Picture 8">
            <a:extLst>
              <a:ext uri="{FF2B5EF4-FFF2-40B4-BE49-F238E27FC236}">
                <a16:creationId xmlns:a16="http://schemas.microsoft.com/office/drawing/2014/main" id="{EFA1BB96-16A6-2D10-5570-952B111CDE4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593588" y="5031922"/>
            <a:ext cx="2405155" cy="1506990"/>
          </a:xfrm>
          <a:prstGeom prst="rect">
            <a:avLst/>
          </a:prstGeom>
        </p:spPr>
      </p:pic>
    </p:spTree>
    <p:extLst>
      <p:ext uri="{BB962C8B-B14F-4D97-AF65-F5344CB8AC3E}">
        <p14:creationId xmlns:p14="http://schemas.microsoft.com/office/powerpoint/2010/main" val="954590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6FA4-7C5D-471C-BE10-BBDA75B04731}"/>
              </a:ext>
            </a:extLst>
          </p:cNvPr>
          <p:cNvSpPr>
            <a:spLocks noGrp="1"/>
          </p:cNvSpPr>
          <p:nvPr>
            <p:ph type="title"/>
          </p:nvPr>
        </p:nvSpPr>
        <p:spPr>
          <a:xfrm>
            <a:off x="211015" y="136525"/>
            <a:ext cx="8809893" cy="1041644"/>
          </a:xfrm>
        </p:spPr>
        <p:txBody>
          <a:bodyPr>
            <a:normAutofit/>
          </a:bodyPr>
          <a:lstStyle/>
          <a:p>
            <a:r>
              <a:rPr lang="en-US" sz="3200" b="1" dirty="0">
                <a:latin typeface="Arial" panose="020B0604020202020204" pitchFamily="34" charset="0"/>
                <a:cs typeface="Arial" panose="020B0604020202020204" pitchFamily="34" charset="0"/>
              </a:rPr>
              <a:t>Disability Benefit Questionnaires (DBQ’s)/Exams (continued)</a:t>
            </a:r>
          </a:p>
        </p:txBody>
      </p:sp>
      <p:sp>
        <p:nvSpPr>
          <p:cNvPr id="3" name="Content Placeholder 2">
            <a:extLst>
              <a:ext uri="{FF2B5EF4-FFF2-40B4-BE49-F238E27FC236}">
                <a16:creationId xmlns:a16="http://schemas.microsoft.com/office/drawing/2014/main" id="{F1BF7725-0887-C4E5-1EED-38D4D3BD016A}"/>
              </a:ext>
            </a:extLst>
          </p:cNvPr>
          <p:cNvSpPr>
            <a:spLocks noGrp="1"/>
          </p:cNvSpPr>
          <p:nvPr>
            <p:ph idx="1"/>
          </p:nvPr>
        </p:nvSpPr>
        <p:spPr>
          <a:xfrm>
            <a:off x="211015" y="1494692"/>
            <a:ext cx="11142785" cy="5226783"/>
          </a:xfrm>
        </p:spPr>
        <p:txBody>
          <a:bodyPr>
            <a:noAutofit/>
          </a:bodyPr>
          <a:lstStyle/>
          <a:p>
            <a:pPr marL="0" indent="0">
              <a:lnSpc>
                <a:spcPct val="100000"/>
              </a:lnSpc>
              <a:buNone/>
            </a:pPr>
            <a:r>
              <a:rPr lang="en-US" b="1" dirty="0"/>
              <a:t>WHO requires credentials so they qualify to conduct an Initial Mental exam?</a:t>
            </a:r>
          </a:p>
          <a:p>
            <a:pPr marL="0" indent="0">
              <a:lnSpc>
                <a:spcPct val="100000"/>
              </a:lnSpc>
              <a:spcBef>
                <a:spcPts val="0"/>
              </a:spcBef>
              <a:buNone/>
            </a:pPr>
            <a:r>
              <a:rPr lang="en-US" dirty="0"/>
              <a:t>	Board certified or board-eligible psychiatrists, </a:t>
            </a:r>
          </a:p>
          <a:p>
            <a:pPr marL="0" indent="0">
              <a:lnSpc>
                <a:spcPct val="100000"/>
              </a:lnSpc>
              <a:spcBef>
                <a:spcPts val="0"/>
              </a:spcBef>
              <a:buNone/>
            </a:pPr>
            <a:r>
              <a:rPr lang="en-US" dirty="0"/>
              <a:t>	licensed doctorate-level psychologists, and</a:t>
            </a:r>
          </a:p>
          <a:p>
            <a:pPr marL="0" indent="0">
              <a:lnSpc>
                <a:spcPct val="100000"/>
              </a:lnSpc>
              <a:spcBef>
                <a:spcPts val="0"/>
              </a:spcBef>
              <a:buNone/>
            </a:pPr>
            <a:r>
              <a:rPr lang="en-US" dirty="0"/>
              <a:t>	the following other mental health professionals, under close 	supervision of the 2 above:</a:t>
            </a:r>
          </a:p>
          <a:p>
            <a:pPr marL="0" indent="0">
              <a:lnSpc>
                <a:spcPct val="100000"/>
              </a:lnSpc>
              <a:spcBef>
                <a:spcPts val="0"/>
              </a:spcBef>
              <a:buNone/>
            </a:pPr>
            <a:r>
              <a:rPr lang="en-US" dirty="0"/>
              <a:t>		doctorate-level mental health providers</a:t>
            </a:r>
          </a:p>
          <a:p>
            <a:pPr marL="0" indent="0">
              <a:lnSpc>
                <a:spcPct val="100000"/>
              </a:lnSpc>
              <a:spcBef>
                <a:spcPts val="0"/>
              </a:spcBef>
              <a:buNone/>
            </a:pPr>
            <a:r>
              <a:rPr lang="en-US" dirty="0"/>
              <a:t>		psychiatry residents, and </a:t>
            </a:r>
          </a:p>
          <a:p>
            <a:pPr marL="0" indent="0">
              <a:lnSpc>
                <a:spcPct val="100000"/>
              </a:lnSpc>
              <a:spcBef>
                <a:spcPts val="0"/>
              </a:spcBef>
              <a:buNone/>
            </a:pPr>
            <a:r>
              <a:rPr lang="en-US" dirty="0"/>
              <a:t>		clinical or counseling psychologists completing a 1 year 			internship or residency    	</a:t>
            </a:r>
          </a:p>
          <a:p>
            <a:pPr marL="0" indent="0">
              <a:lnSpc>
                <a:spcPct val="100000"/>
              </a:lnSpc>
              <a:spcBef>
                <a:spcPts val="0"/>
              </a:spcBef>
              <a:buNone/>
            </a:pPr>
            <a:r>
              <a:rPr lang="en-US" dirty="0"/>
              <a:t>M21-1, IV.i.3.A.1.h</a:t>
            </a:r>
          </a:p>
        </p:txBody>
      </p:sp>
      <p:sp>
        <p:nvSpPr>
          <p:cNvPr id="4" name="Slide Number Placeholder 3">
            <a:extLst>
              <a:ext uri="{FF2B5EF4-FFF2-40B4-BE49-F238E27FC236}">
                <a16:creationId xmlns:a16="http://schemas.microsoft.com/office/drawing/2014/main" id="{5F3F6A0B-8C61-35D2-BF89-2EB73C150A6A}"/>
              </a:ext>
            </a:extLst>
          </p:cNvPr>
          <p:cNvSpPr>
            <a:spLocks noGrp="1"/>
          </p:cNvSpPr>
          <p:nvPr>
            <p:ph type="sldNum" sz="quarter" idx="12"/>
          </p:nvPr>
        </p:nvSpPr>
        <p:spPr/>
        <p:txBody>
          <a:bodyPr/>
          <a:lstStyle/>
          <a:p>
            <a:fld id="{E2FB73DA-5FDE-45B5-BAA4-C61223CC44F6}" type="slidenum">
              <a:rPr lang="en-US" smtClean="0"/>
              <a:pPr/>
              <a:t>37</a:t>
            </a:fld>
            <a:endParaRPr lang="en-US" dirty="0"/>
          </a:p>
        </p:txBody>
      </p:sp>
    </p:spTree>
    <p:extLst>
      <p:ext uri="{BB962C8B-B14F-4D97-AF65-F5344CB8AC3E}">
        <p14:creationId xmlns:p14="http://schemas.microsoft.com/office/powerpoint/2010/main" val="685081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6FA4-7C5D-471C-BE10-BBDA75B04731}"/>
              </a:ext>
            </a:extLst>
          </p:cNvPr>
          <p:cNvSpPr>
            <a:spLocks noGrp="1"/>
          </p:cNvSpPr>
          <p:nvPr>
            <p:ph type="title"/>
          </p:nvPr>
        </p:nvSpPr>
        <p:spPr>
          <a:xfrm>
            <a:off x="211015" y="136525"/>
            <a:ext cx="8809893" cy="1041644"/>
          </a:xfrm>
        </p:spPr>
        <p:txBody>
          <a:bodyPr>
            <a:normAutofit/>
          </a:bodyPr>
          <a:lstStyle/>
          <a:p>
            <a:r>
              <a:rPr lang="en-US" sz="3200" b="1" dirty="0">
                <a:latin typeface="Arial" panose="020B0604020202020204" pitchFamily="34" charset="0"/>
                <a:cs typeface="Arial" panose="020B0604020202020204" pitchFamily="34" charset="0"/>
              </a:rPr>
              <a:t>Disability Benefit Questionnaires (DBQ’s)/Exams (continued)</a:t>
            </a:r>
          </a:p>
        </p:txBody>
      </p:sp>
      <p:sp>
        <p:nvSpPr>
          <p:cNvPr id="3" name="Content Placeholder 2">
            <a:extLst>
              <a:ext uri="{FF2B5EF4-FFF2-40B4-BE49-F238E27FC236}">
                <a16:creationId xmlns:a16="http://schemas.microsoft.com/office/drawing/2014/main" id="{F1BF7725-0887-C4E5-1EED-38D4D3BD016A}"/>
              </a:ext>
            </a:extLst>
          </p:cNvPr>
          <p:cNvSpPr>
            <a:spLocks noGrp="1"/>
          </p:cNvSpPr>
          <p:nvPr>
            <p:ph idx="1"/>
          </p:nvPr>
        </p:nvSpPr>
        <p:spPr>
          <a:xfrm>
            <a:off x="211015" y="1494693"/>
            <a:ext cx="11142785" cy="4861658"/>
          </a:xfrm>
        </p:spPr>
        <p:txBody>
          <a:bodyPr>
            <a:noAutofit/>
          </a:bodyPr>
          <a:lstStyle/>
          <a:p>
            <a:pPr marL="0" indent="0">
              <a:buNone/>
            </a:pPr>
            <a:endParaRPr lang="en-US" sz="1800" dirty="0"/>
          </a:p>
          <a:p>
            <a:pPr marL="0" indent="0">
              <a:buNone/>
            </a:pPr>
            <a:r>
              <a:rPr lang="en-US" sz="3200" b="1" dirty="0"/>
              <a:t>WHO qualifies to conduct examinations on </a:t>
            </a:r>
            <a:r>
              <a:rPr lang="en-US" sz="3200" b="1" u="sng" dirty="0"/>
              <a:t>Increased or Review </a:t>
            </a:r>
            <a:r>
              <a:rPr lang="en-US" sz="3200" b="1" dirty="0"/>
              <a:t>Mental exams?</a:t>
            </a:r>
          </a:p>
          <a:p>
            <a:pPr marL="0" indent="0">
              <a:lnSpc>
                <a:spcPct val="100000"/>
              </a:lnSpc>
              <a:spcBef>
                <a:spcPts val="0"/>
              </a:spcBef>
              <a:buNone/>
            </a:pPr>
            <a:r>
              <a:rPr lang="en-US" sz="3200" dirty="0"/>
              <a:t>	All of the above, including</a:t>
            </a:r>
          </a:p>
          <a:p>
            <a:pPr marL="0" indent="0">
              <a:lnSpc>
                <a:spcPct val="100000"/>
              </a:lnSpc>
              <a:spcBef>
                <a:spcPts val="0"/>
              </a:spcBef>
              <a:buNone/>
            </a:pPr>
            <a:r>
              <a:rPr lang="en-US" sz="3200" dirty="0"/>
              <a:t>	licensed clinical social workers</a:t>
            </a:r>
          </a:p>
          <a:p>
            <a:pPr marL="0" indent="0">
              <a:lnSpc>
                <a:spcPct val="100000"/>
              </a:lnSpc>
              <a:spcBef>
                <a:spcPts val="0"/>
              </a:spcBef>
              <a:buNone/>
            </a:pPr>
            <a:r>
              <a:rPr lang="en-US" sz="3200" dirty="0"/>
              <a:t>	nurse practitioners</a:t>
            </a:r>
          </a:p>
          <a:p>
            <a:pPr marL="0" indent="0">
              <a:lnSpc>
                <a:spcPct val="100000"/>
              </a:lnSpc>
              <a:spcBef>
                <a:spcPts val="0"/>
              </a:spcBef>
              <a:buNone/>
            </a:pPr>
            <a:r>
              <a:rPr lang="en-US" sz="3200" dirty="0"/>
              <a:t>	clinical nurse specialists, and </a:t>
            </a:r>
          </a:p>
          <a:p>
            <a:pPr marL="0" indent="0">
              <a:lnSpc>
                <a:spcPct val="100000"/>
              </a:lnSpc>
              <a:spcBef>
                <a:spcPts val="0"/>
              </a:spcBef>
              <a:buNone/>
            </a:pPr>
            <a:r>
              <a:rPr lang="en-US" sz="3200" dirty="0"/>
              <a:t>	physician assistants		</a:t>
            </a:r>
          </a:p>
          <a:p>
            <a:pPr marL="0" indent="0">
              <a:lnSpc>
                <a:spcPct val="100000"/>
              </a:lnSpc>
              <a:spcBef>
                <a:spcPts val="0"/>
              </a:spcBef>
              <a:buNone/>
            </a:pPr>
            <a:endParaRPr lang="en-US" sz="3200" dirty="0"/>
          </a:p>
          <a:p>
            <a:pPr marL="0" indent="0">
              <a:lnSpc>
                <a:spcPct val="100000"/>
              </a:lnSpc>
              <a:spcBef>
                <a:spcPts val="0"/>
              </a:spcBef>
              <a:buNone/>
            </a:pPr>
            <a:r>
              <a:rPr lang="en-US" sz="3200" dirty="0"/>
              <a:t>M21-1, IV.i.3.A.1.i</a:t>
            </a:r>
          </a:p>
        </p:txBody>
      </p:sp>
      <p:sp>
        <p:nvSpPr>
          <p:cNvPr id="4" name="Slide Number Placeholder 3">
            <a:extLst>
              <a:ext uri="{FF2B5EF4-FFF2-40B4-BE49-F238E27FC236}">
                <a16:creationId xmlns:a16="http://schemas.microsoft.com/office/drawing/2014/main" id="{5F3F6A0B-8C61-35D2-BF89-2EB73C150A6A}"/>
              </a:ext>
            </a:extLst>
          </p:cNvPr>
          <p:cNvSpPr>
            <a:spLocks noGrp="1"/>
          </p:cNvSpPr>
          <p:nvPr>
            <p:ph type="sldNum" sz="quarter" idx="12"/>
          </p:nvPr>
        </p:nvSpPr>
        <p:spPr/>
        <p:txBody>
          <a:bodyPr/>
          <a:lstStyle/>
          <a:p>
            <a:fld id="{E2FB73DA-5FDE-45B5-BAA4-C61223CC44F6}" type="slidenum">
              <a:rPr lang="en-US" smtClean="0"/>
              <a:pPr/>
              <a:t>38</a:t>
            </a:fld>
            <a:endParaRPr lang="en-US" dirty="0"/>
          </a:p>
        </p:txBody>
      </p:sp>
    </p:spTree>
    <p:extLst>
      <p:ext uri="{BB962C8B-B14F-4D97-AF65-F5344CB8AC3E}">
        <p14:creationId xmlns:p14="http://schemas.microsoft.com/office/powerpoint/2010/main" val="3215760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493" y="136526"/>
            <a:ext cx="8763000" cy="1024059"/>
          </a:xfrm>
        </p:spPr>
        <p:txBody>
          <a:bodyPr>
            <a:normAutofit/>
          </a:bodyPr>
          <a:lstStyle/>
          <a:p>
            <a:r>
              <a:rPr lang="en-US" sz="3200" b="1" dirty="0">
                <a:latin typeface="Arial" panose="020B0604020202020204" pitchFamily="34" charset="0"/>
                <a:cs typeface="Arial" panose="020B0604020202020204" pitchFamily="34" charset="0"/>
              </a:rPr>
              <a:t>Disability Benefit Questionnaires (DBQ’s)/Exams (continued)</a:t>
            </a:r>
            <a:endParaRPr lang="en-US" sz="3200" b="1" dirty="0"/>
          </a:p>
        </p:txBody>
      </p:sp>
      <p:sp>
        <p:nvSpPr>
          <p:cNvPr id="2" name="Content Placeholder 1"/>
          <p:cNvSpPr>
            <a:spLocks noGrp="1"/>
          </p:cNvSpPr>
          <p:nvPr>
            <p:ph idx="1"/>
          </p:nvPr>
        </p:nvSpPr>
        <p:spPr>
          <a:xfrm>
            <a:off x="275493" y="1373370"/>
            <a:ext cx="11415764" cy="4770194"/>
          </a:xfrm>
        </p:spPr>
        <p:txBody>
          <a:bodyPr>
            <a:noAutofit/>
          </a:bodyPr>
          <a:lstStyle/>
          <a:p>
            <a:pPr marL="0" indent="0">
              <a:lnSpc>
                <a:spcPct val="100000"/>
              </a:lnSpc>
              <a:spcBef>
                <a:spcPts val="0"/>
              </a:spcBef>
              <a:buNone/>
            </a:pPr>
            <a:r>
              <a:rPr lang="en-US" sz="2600" b="1" dirty="0"/>
              <a:t>38 CFR 3.159(c ) (4) </a:t>
            </a:r>
            <a:r>
              <a:rPr lang="en-US" sz="2600" dirty="0"/>
              <a:t>confirms VA will provide a medical examination or obtain a medical opinion if VA determines it necessary to decide the claim, which means the evidence of records does not contain sufficient competent medical evidence to DECIDE the claim, but:</a:t>
            </a:r>
          </a:p>
          <a:p>
            <a:pPr marL="457200" indent="0">
              <a:buNone/>
            </a:pPr>
            <a:r>
              <a:rPr lang="en-US" sz="2600" dirty="0"/>
              <a:t>(A) contains competent lay or medical evidence of a </a:t>
            </a:r>
            <a:r>
              <a:rPr lang="en-US" sz="2600" u="sng" dirty="0"/>
              <a:t>current diagnosed disability </a:t>
            </a:r>
            <a:r>
              <a:rPr lang="en-US" sz="2600" dirty="0"/>
              <a:t>or persistent or recurrent </a:t>
            </a:r>
            <a:r>
              <a:rPr lang="en-US" sz="2600" u="sng" dirty="0"/>
              <a:t>symptoms</a:t>
            </a:r>
            <a:r>
              <a:rPr lang="en-US" sz="2600" dirty="0"/>
              <a:t> of the disability; </a:t>
            </a:r>
          </a:p>
          <a:p>
            <a:pPr marL="457200" indent="0">
              <a:buNone/>
            </a:pPr>
            <a:r>
              <a:rPr lang="en-US" sz="2600" dirty="0"/>
              <a:t>(B) establishes that the veteran suffered an event, injury or disease in service or has a presumptive condition meeting the required service; and</a:t>
            </a:r>
          </a:p>
          <a:p>
            <a:pPr marL="457200" indent="0">
              <a:buNone/>
            </a:pPr>
            <a:r>
              <a:rPr lang="en-US" sz="2600" dirty="0"/>
              <a:t>(C) indicates the disability/symptoms may be associated with the event, injury or disease in service or with another Service Connected disability.</a:t>
            </a:r>
          </a:p>
          <a:p>
            <a:pPr marL="0" indent="0">
              <a:spcBef>
                <a:spcPts val="0"/>
              </a:spcBef>
              <a:buNone/>
            </a:pPr>
            <a:endParaRPr lang="en-US" sz="2600" dirty="0"/>
          </a:p>
          <a:p>
            <a:pPr marL="0" indent="0">
              <a:spcBef>
                <a:spcPts val="0"/>
              </a:spcBef>
              <a:buNone/>
            </a:pPr>
            <a:r>
              <a:rPr lang="en-US" sz="2600" dirty="0"/>
              <a:t>*An examination and/or opinion is </a:t>
            </a:r>
            <a:r>
              <a:rPr lang="en-US" sz="2600" b="1" dirty="0"/>
              <a:t>not</a:t>
            </a:r>
            <a:r>
              <a:rPr lang="en-US" sz="2600" dirty="0"/>
              <a:t> warranted </a:t>
            </a:r>
            <a:r>
              <a:rPr lang="en-US" sz="2600" b="1" dirty="0"/>
              <a:t>until all three </a:t>
            </a:r>
            <a:r>
              <a:rPr lang="en-US" sz="2600" dirty="0"/>
              <a:t>elements</a:t>
            </a:r>
          </a:p>
          <a:p>
            <a:pPr marL="0" indent="0">
              <a:spcBef>
                <a:spcPts val="0"/>
              </a:spcBef>
              <a:buNone/>
            </a:pPr>
            <a:r>
              <a:rPr lang="en-US" sz="2600" dirty="0"/>
              <a:t>above are present in the evidence.  </a:t>
            </a:r>
          </a:p>
          <a:p>
            <a:pPr marL="0" indent="0">
              <a:lnSpc>
                <a:spcPct val="100000"/>
              </a:lnSpc>
              <a:spcBef>
                <a:spcPts val="0"/>
              </a:spcBef>
              <a:buNone/>
            </a:pPr>
            <a:endParaRPr lang="en-US" sz="1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39</a:t>
            </a:fld>
            <a:endParaRPr lang="en-US" dirty="0"/>
          </a:p>
        </p:txBody>
      </p:sp>
    </p:spTree>
    <p:extLst>
      <p:ext uri="{BB962C8B-B14F-4D97-AF65-F5344CB8AC3E}">
        <p14:creationId xmlns:p14="http://schemas.microsoft.com/office/powerpoint/2010/main" val="3164252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136525"/>
            <a:ext cx="8732520" cy="952639"/>
          </a:xfrm>
        </p:spPr>
        <p:txBody>
          <a:bodyPr>
            <a:normAutofit/>
          </a:bodyPr>
          <a:lstStyle/>
          <a:p>
            <a:r>
              <a:rPr lang="en-US" sz="3200" b="1" dirty="0">
                <a:latin typeface="Arial" panose="020B0604020202020204" pitchFamily="34" charset="0"/>
                <a:cs typeface="Arial" panose="020B0604020202020204" pitchFamily="34" charset="0"/>
              </a:rPr>
              <a:t>Nexus Letters</a:t>
            </a:r>
          </a:p>
        </p:txBody>
      </p:sp>
      <p:sp>
        <p:nvSpPr>
          <p:cNvPr id="3" name="Slide Number Placeholder 2"/>
          <p:cNvSpPr>
            <a:spLocks noGrp="1"/>
          </p:cNvSpPr>
          <p:nvPr>
            <p:ph type="sldNum" sz="quarter" idx="12"/>
          </p:nvPr>
        </p:nvSpPr>
        <p:spPr/>
        <p:txBody>
          <a:bodyPr/>
          <a:lstStyle/>
          <a:p>
            <a:fld id="{60B18D57-13A5-4968-950D-8FEF41FA4399}" type="slidenum">
              <a:rPr lang="en-US" smtClean="0"/>
              <a:pPr/>
              <a:t>4</a:t>
            </a:fld>
            <a:endParaRPr lang="en-US"/>
          </a:p>
        </p:txBody>
      </p:sp>
      <p:sp>
        <p:nvSpPr>
          <p:cNvPr id="9" name="TextBox 8">
            <a:extLst>
              <a:ext uri="{FF2B5EF4-FFF2-40B4-BE49-F238E27FC236}">
                <a16:creationId xmlns:a16="http://schemas.microsoft.com/office/drawing/2014/main" id="{4A23C08A-B2DE-4A58-77CC-A4C7131B1D4B}"/>
              </a:ext>
            </a:extLst>
          </p:cNvPr>
          <p:cNvSpPr txBox="1"/>
          <p:nvPr/>
        </p:nvSpPr>
        <p:spPr>
          <a:xfrm>
            <a:off x="289560" y="1089164"/>
            <a:ext cx="10648071" cy="5570756"/>
          </a:xfrm>
          <a:prstGeom prst="rect">
            <a:avLst/>
          </a:prstGeom>
          <a:noFill/>
        </p:spPr>
        <p:txBody>
          <a:bodyPr wrap="square" rtlCol="0">
            <a:spAutoFit/>
          </a:bodyPr>
          <a:lstStyle/>
          <a:p>
            <a:endParaRPr lang="en-US" sz="1100" dirty="0"/>
          </a:p>
          <a:p>
            <a:r>
              <a:rPr lang="en-US" sz="3600" b="1" dirty="0"/>
              <a:t>WHEN are they needed?</a:t>
            </a:r>
          </a:p>
          <a:p>
            <a:r>
              <a:rPr lang="en-US" sz="3200" dirty="0"/>
              <a:t>When seeking direct Service Connection…which </a:t>
            </a:r>
            <a:r>
              <a:rPr lang="en-US" sz="3200" u="sng" dirty="0"/>
              <a:t>requires 3 components</a:t>
            </a:r>
            <a:r>
              <a:rPr lang="en-US" sz="3200" dirty="0"/>
              <a:t>:</a:t>
            </a:r>
          </a:p>
          <a:p>
            <a:pPr marL="749300" indent="-236538">
              <a:buFont typeface="Arial" panose="020B0604020202020204" pitchFamily="34" charset="0"/>
              <a:buChar char="•"/>
            </a:pPr>
            <a:r>
              <a:rPr lang="en-US" sz="3200" dirty="0"/>
              <a:t>	</a:t>
            </a:r>
            <a:r>
              <a:rPr lang="en-US" sz="2800" dirty="0"/>
              <a:t>a current disability</a:t>
            </a:r>
          </a:p>
          <a:p>
            <a:pPr marL="749300" indent="-236538">
              <a:buFont typeface="Arial" panose="020B0604020202020204" pitchFamily="34" charset="0"/>
              <a:buChar char="•"/>
            </a:pPr>
            <a:r>
              <a:rPr lang="en-US" sz="2800" dirty="0"/>
              <a:t>	an event, injury or disease in service, and</a:t>
            </a:r>
          </a:p>
          <a:p>
            <a:pPr marL="749300" indent="-236538">
              <a:buFont typeface="Arial" panose="020B0604020202020204" pitchFamily="34" charset="0"/>
              <a:buChar char="•"/>
            </a:pPr>
            <a:r>
              <a:rPr lang="en-US" sz="2800" dirty="0"/>
              <a:t>	a nexus/link establishing onset/inception in service by continuity/ chronicity, continuous symptoms, or a medical nexus opinion (M21-1, V.ii.2.A.1.a)</a:t>
            </a:r>
          </a:p>
          <a:p>
            <a:pPr marL="749300" indent="-236538">
              <a:buFont typeface="Arial" panose="020B0604020202020204" pitchFamily="34" charset="0"/>
              <a:buChar char="•"/>
            </a:pPr>
            <a:endParaRPr lang="en-US" sz="500" dirty="0"/>
          </a:p>
          <a:p>
            <a:r>
              <a:rPr lang="en-US" sz="3200" dirty="0"/>
              <a:t>During development stage showing of causation</a:t>
            </a:r>
          </a:p>
          <a:p>
            <a:r>
              <a:rPr lang="en-US" sz="3200" dirty="0"/>
              <a:t>After an adverse C&amp;P exam</a:t>
            </a:r>
          </a:p>
          <a:p>
            <a:r>
              <a:rPr lang="en-US" sz="3200" dirty="0"/>
              <a:t>To overturn a denial</a:t>
            </a:r>
          </a:p>
        </p:txBody>
      </p:sp>
    </p:spTree>
    <p:extLst>
      <p:ext uri="{BB962C8B-B14F-4D97-AF65-F5344CB8AC3E}">
        <p14:creationId xmlns:p14="http://schemas.microsoft.com/office/powerpoint/2010/main" val="3390417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D633-7DE8-1B95-FD23-D2AABE1AF892}"/>
              </a:ext>
            </a:extLst>
          </p:cNvPr>
          <p:cNvSpPr>
            <a:spLocks noGrp="1"/>
          </p:cNvSpPr>
          <p:nvPr>
            <p:ph type="title"/>
          </p:nvPr>
        </p:nvSpPr>
        <p:spPr>
          <a:xfrm>
            <a:off x="169985" y="0"/>
            <a:ext cx="8651631" cy="1129445"/>
          </a:xfrm>
        </p:spPr>
        <p:txBody>
          <a:bodyPr>
            <a:noAutofit/>
          </a:bodyPr>
          <a:lstStyle/>
          <a:p>
            <a:r>
              <a:rPr lang="en-US" sz="3200" b="1" dirty="0">
                <a:latin typeface="Arial" panose="020B0604020202020204" pitchFamily="34" charset="0"/>
                <a:cs typeface="Arial" panose="020B0604020202020204" pitchFamily="34" charset="0"/>
              </a:rPr>
              <a:t>Disability Benefit Questionnaires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(DBQ’s)/Exams (continued)</a:t>
            </a:r>
            <a:endParaRPr lang="en-US" sz="3200" b="1" dirty="0"/>
          </a:p>
        </p:txBody>
      </p:sp>
      <p:sp>
        <p:nvSpPr>
          <p:cNvPr id="3" name="Content Placeholder 2">
            <a:extLst>
              <a:ext uri="{FF2B5EF4-FFF2-40B4-BE49-F238E27FC236}">
                <a16:creationId xmlns:a16="http://schemas.microsoft.com/office/drawing/2014/main" id="{84D8325E-6341-6B31-5DFD-5741FE64D39E}"/>
              </a:ext>
            </a:extLst>
          </p:cNvPr>
          <p:cNvSpPr>
            <a:spLocks noGrp="1"/>
          </p:cNvSpPr>
          <p:nvPr>
            <p:ph idx="1"/>
          </p:nvPr>
        </p:nvSpPr>
        <p:spPr>
          <a:xfrm>
            <a:off x="345830" y="1367294"/>
            <a:ext cx="11500339" cy="4660901"/>
          </a:xfrm>
        </p:spPr>
        <p:txBody>
          <a:bodyPr>
            <a:noAutofit/>
          </a:bodyPr>
          <a:lstStyle/>
          <a:p>
            <a:pPr marL="0" indent="0">
              <a:lnSpc>
                <a:spcPct val="100000"/>
              </a:lnSpc>
              <a:spcBef>
                <a:spcPts val="0"/>
              </a:spcBef>
              <a:buNone/>
            </a:pPr>
            <a:r>
              <a:rPr lang="en-US" sz="2400" b="1" dirty="0"/>
              <a:t>38 CFR 3.326 Examinations </a:t>
            </a:r>
          </a:p>
          <a:p>
            <a:pPr marL="457200" indent="-457200">
              <a:lnSpc>
                <a:spcPct val="100000"/>
              </a:lnSpc>
              <a:spcBef>
                <a:spcPts val="0"/>
              </a:spcBef>
              <a:buAutoNum type="alphaLcParenBoth"/>
            </a:pPr>
            <a:r>
              <a:rPr lang="en-US" sz="2400" dirty="0"/>
              <a:t>if medical evidence is inadequate for rating, a VA examination will be </a:t>
            </a:r>
          </a:p>
          <a:p>
            <a:pPr marL="0" indent="0">
              <a:lnSpc>
                <a:spcPct val="100000"/>
              </a:lnSpc>
              <a:spcBef>
                <a:spcPts val="0"/>
              </a:spcBef>
              <a:buNone/>
            </a:pPr>
            <a:r>
              <a:rPr lang="en-US" sz="2400" dirty="0"/>
              <a:t>authorized—original, supplemental and increased.</a:t>
            </a:r>
          </a:p>
          <a:p>
            <a:pPr marL="0" indent="0">
              <a:lnSpc>
                <a:spcPct val="100000"/>
              </a:lnSpc>
              <a:spcBef>
                <a:spcPts val="0"/>
              </a:spcBef>
              <a:buNone/>
            </a:pPr>
            <a:r>
              <a:rPr lang="en-US" sz="2400" dirty="0"/>
              <a:t>(b) provided evidence is adequate for rating purposes, any hospital report, or </a:t>
            </a:r>
            <a:r>
              <a:rPr lang="en-US" sz="2400" b="1" dirty="0"/>
              <a:t>any         exam report from a government or private institution can be accepted for rating a claim without a further  examination.</a:t>
            </a:r>
            <a:r>
              <a:rPr lang="en-US" sz="2400" dirty="0"/>
              <a:t> However, monetary benefits to a </a:t>
            </a:r>
            <a:r>
              <a:rPr lang="en-US" sz="2400" u="sng" dirty="0"/>
              <a:t>former POW </a:t>
            </a:r>
            <a:r>
              <a:rPr lang="en-US" sz="2400" dirty="0"/>
              <a:t>will not be denied unless the claimant has been offered a complete VA or outpatient physical exam</a:t>
            </a:r>
          </a:p>
          <a:p>
            <a:pPr marL="0" indent="0">
              <a:lnSpc>
                <a:spcPct val="100000"/>
              </a:lnSpc>
              <a:spcBef>
                <a:spcPts val="0"/>
              </a:spcBef>
              <a:buNone/>
            </a:pPr>
            <a:r>
              <a:rPr lang="en-US" sz="2400" b="1" dirty="0"/>
              <a:t>(c) provided the claim is otherwise adequate for rating, a statement from a private physician may be accepted for rating a claim without a further  exam</a:t>
            </a:r>
            <a:r>
              <a:rPr lang="en-US" sz="2400" dirty="0"/>
              <a:t>.</a:t>
            </a:r>
          </a:p>
          <a:p>
            <a:pPr marL="0" indent="0">
              <a:lnSpc>
                <a:spcPct val="100000"/>
              </a:lnSpc>
              <a:spcBef>
                <a:spcPts val="0"/>
              </a:spcBef>
              <a:buNone/>
            </a:pPr>
            <a:endParaRPr lang="en-US" sz="1050" dirty="0"/>
          </a:p>
          <a:p>
            <a:pPr marL="0" indent="0">
              <a:lnSpc>
                <a:spcPct val="100000"/>
              </a:lnSpc>
              <a:spcBef>
                <a:spcPts val="0"/>
              </a:spcBef>
              <a:buNone/>
            </a:pPr>
            <a:r>
              <a:rPr lang="en-US" sz="2400" b="1" u="sng" dirty="0"/>
              <a:t>McLendon v. Nicholson</a:t>
            </a:r>
            <a:r>
              <a:rPr lang="en-US" sz="2400" b="1" dirty="0"/>
              <a:t>-</a:t>
            </a:r>
            <a:r>
              <a:rPr lang="en-US" sz="2400" dirty="0"/>
              <a:t>-medical evidence that only suggests a nexus still</a:t>
            </a:r>
          </a:p>
          <a:p>
            <a:pPr marL="0" indent="0">
              <a:lnSpc>
                <a:spcPct val="100000"/>
              </a:lnSpc>
              <a:spcBef>
                <a:spcPts val="0"/>
              </a:spcBef>
              <a:buNone/>
            </a:pPr>
            <a:r>
              <a:rPr lang="en-US" sz="2400" dirty="0"/>
              <a:t>triggers the duty to assist for a medical exam/opinion if the veteran’s disability “may be associated” with service. (Rater cannot arbitrarily determine in-service injuries to be “acute and transitory” without competent medical evidence that a disability was not chronic.)</a:t>
            </a:r>
          </a:p>
          <a:p>
            <a:pPr marL="0" indent="0">
              <a:lnSpc>
                <a:spcPct val="100000"/>
              </a:lnSpc>
              <a:spcBef>
                <a:spcPts val="0"/>
              </a:spcBef>
              <a:buNone/>
            </a:pPr>
            <a:r>
              <a:rPr lang="en-US" sz="1800" dirty="0"/>
              <a:t>	</a:t>
            </a:r>
          </a:p>
        </p:txBody>
      </p:sp>
      <p:sp>
        <p:nvSpPr>
          <p:cNvPr id="4" name="Slide Number Placeholder 3">
            <a:extLst>
              <a:ext uri="{FF2B5EF4-FFF2-40B4-BE49-F238E27FC236}">
                <a16:creationId xmlns:a16="http://schemas.microsoft.com/office/drawing/2014/main" id="{476F15E3-0607-FF83-AADE-1ACF9FED10C4}"/>
              </a:ext>
            </a:extLst>
          </p:cNvPr>
          <p:cNvSpPr>
            <a:spLocks noGrp="1"/>
          </p:cNvSpPr>
          <p:nvPr>
            <p:ph type="sldNum" sz="quarter" idx="12"/>
          </p:nvPr>
        </p:nvSpPr>
        <p:spPr/>
        <p:txBody>
          <a:bodyPr/>
          <a:lstStyle/>
          <a:p>
            <a:fld id="{E2FB73DA-5FDE-45B5-BAA4-C61223CC44F6}" type="slidenum">
              <a:rPr lang="en-US" smtClean="0"/>
              <a:pPr/>
              <a:t>40</a:t>
            </a:fld>
            <a:endParaRPr lang="en-US" dirty="0"/>
          </a:p>
        </p:txBody>
      </p:sp>
      <p:pic>
        <p:nvPicPr>
          <p:cNvPr id="5" name="Picture 4">
            <a:extLst>
              <a:ext uri="{FF2B5EF4-FFF2-40B4-BE49-F238E27FC236}">
                <a16:creationId xmlns:a16="http://schemas.microsoft.com/office/drawing/2014/main" id="{AD218996-13A6-C69B-1A66-EDC09488389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32381" y="1246233"/>
            <a:ext cx="1613788" cy="1613788"/>
          </a:xfrm>
          <a:prstGeom prst="rect">
            <a:avLst/>
          </a:prstGeom>
        </p:spPr>
      </p:pic>
    </p:spTree>
    <p:extLst>
      <p:ext uri="{BB962C8B-B14F-4D97-AF65-F5344CB8AC3E}">
        <p14:creationId xmlns:p14="http://schemas.microsoft.com/office/powerpoint/2010/main" val="1921994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579C-EE12-2AE8-0579-BF6C5466A74E}"/>
              </a:ext>
            </a:extLst>
          </p:cNvPr>
          <p:cNvSpPr>
            <a:spLocks noGrp="1"/>
          </p:cNvSpPr>
          <p:nvPr>
            <p:ph type="title"/>
          </p:nvPr>
        </p:nvSpPr>
        <p:spPr>
          <a:xfrm>
            <a:off x="351692" y="136525"/>
            <a:ext cx="8634046" cy="1113155"/>
          </a:xfrm>
        </p:spPr>
        <p:txBody>
          <a:bodyPr>
            <a:noAutofit/>
          </a:bodyPr>
          <a:lstStyle/>
          <a:p>
            <a:r>
              <a:rPr lang="en-US" sz="3200" b="1" dirty="0">
                <a:latin typeface="Arial" panose="020B0604020202020204" pitchFamily="34" charset="0"/>
                <a:cs typeface="Arial" panose="020B0604020202020204" pitchFamily="34" charset="0"/>
              </a:rPr>
              <a:t>Disability Benefit Questionnaires  (DBQ’s)/Exams (continued)</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C51CBF4-43FD-662A-E85F-E07329BE5CCF}"/>
              </a:ext>
            </a:extLst>
          </p:cNvPr>
          <p:cNvSpPr>
            <a:spLocks noGrp="1"/>
          </p:cNvSpPr>
          <p:nvPr>
            <p:ph idx="1"/>
          </p:nvPr>
        </p:nvSpPr>
        <p:spPr>
          <a:xfrm>
            <a:off x="320081" y="1249680"/>
            <a:ext cx="11551837" cy="4629517"/>
          </a:xfrm>
        </p:spPr>
        <p:txBody>
          <a:bodyPr>
            <a:noAutofit/>
          </a:bodyPr>
          <a:lstStyle/>
          <a:p>
            <a:pPr marL="0" indent="0">
              <a:lnSpc>
                <a:spcPct val="100000"/>
              </a:lnSpc>
              <a:spcBef>
                <a:spcPts val="0"/>
              </a:spcBef>
              <a:buNone/>
            </a:pPr>
            <a:r>
              <a:rPr lang="en-US" sz="3200" b="1" dirty="0"/>
              <a:t>SPECIALTY examinations vs. SPECIALIST examinations</a:t>
            </a:r>
          </a:p>
          <a:p>
            <a:pPr marL="0" indent="0">
              <a:lnSpc>
                <a:spcPct val="100000"/>
              </a:lnSpc>
              <a:spcBef>
                <a:spcPts val="0"/>
              </a:spcBef>
              <a:buNone/>
            </a:pPr>
            <a:endParaRPr lang="en-US" sz="1200" b="1" dirty="0"/>
          </a:p>
          <a:p>
            <a:pPr marL="0" indent="0">
              <a:lnSpc>
                <a:spcPct val="100000"/>
              </a:lnSpc>
              <a:spcBef>
                <a:spcPts val="0"/>
              </a:spcBef>
              <a:buNone/>
            </a:pPr>
            <a:r>
              <a:rPr lang="en-US" sz="2400" b="1" dirty="0"/>
              <a:t>Specialty</a:t>
            </a:r>
            <a:r>
              <a:rPr lang="en-US" sz="2400" dirty="0"/>
              <a:t>-- focus on </a:t>
            </a:r>
            <a:r>
              <a:rPr lang="en-US" sz="2400" u="sng" dirty="0"/>
              <a:t>disabilities</a:t>
            </a:r>
            <a:r>
              <a:rPr lang="en-US" sz="2400" dirty="0"/>
              <a:t> at issue and performed by non-specialist clinicians, but in unusual cases, i.e. BVA request, it may be completed by a specialist. M21-1 III.iv.3.A.1.g.</a:t>
            </a:r>
          </a:p>
          <a:p>
            <a:pPr marL="0" indent="0">
              <a:lnSpc>
                <a:spcPct val="100000"/>
              </a:lnSpc>
              <a:spcBef>
                <a:spcPts val="0"/>
              </a:spcBef>
              <a:buNone/>
            </a:pPr>
            <a:r>
              <a:rPr lang="en-US" sz="2400" b="1" dirty="0"/>
              <a:t>Specialist</a:t>
            </a:r>
            <a:r>
              <a:rPr lang="en-US" sz="2400" dirty="0"/>
              <a:t>—conducted by a clinician who specializes in a </a:t>
            </a:r>
            <a:r>
              <a:rPr lang="en-US" sz="2400" u="sng" dirty="0"/>
              <a:t>particular field</a:t>
            </a:r>
          </a:p>
          <a:p>
            <a:pPr marL="0" indent="0">
              <a:lnSpc>
                <a:spcPct val="100000"/>
              </a:lnSpc>
              <a:spcBef>
                <a:spcPts val="0"/>
              </a:spcBef>
              <a:buNone/>
            </a:pPr>
            <a:r>
              <a:rPr lang="en-US" sz="2400" dirty="0"/>
              <a:t>M21-1 III.iv.3.A.1.h. and III.iv.3.A.6.</a:t>
            </a:r>
          </a:p>
          <a:p>
            <a:pPr marL="0" indent="0">
              <a:lnSpc>
                <a:spcPct val="100000"/>
              </a:lnSpc>
              <a:spcBef>
                <a:spcPts val="0"/>
              </a:spcBef>
              <a:buNone/>
            </a:pPr>
            <a:endParaRPr lang="en-US" sz="2400" b="1" dirty="0"/>
          </a:p>
          <a:p>
            <a:pPr marL="0" indent="0">
              <a:lnSpc>
                <a:spcPct val="100000"/>
              </a:lnSpc>
              <a:spcBef>
                <a:spcPts val="0"/>
              </a:spcBef>
              <a:buNone/>
            </a:pPr>
            <a:r>
              <a:rPr lang="en-US" sz="2400" b="1" dirty="0"/>
              <a:t>SPECIALIST REQUIRED EXAMS</a:t>
            </a:r>
            <a:r>
              <a:rPr lang="en-US" sz="2400" dirty="0"/>
              <a:t>—Vision, Hearing, Dental, and </a:t>
            </a:r>
          </a:p>
          <a:p>
            <a:pPr marL="0" indent="0">
              <a:lnSpc>
                <a:spcPct val="100000"/>
              </a:lnSpc>
              <a:spcBef>
                <a:spcPts val="0"/>
              </a:spcBef>
              <a:buNone/>
            </a:pPr>
            <a:r>
              <a:rPr lang="en-US" sz="2400" dirty="0"/>
              <a:t>Psychiatric, unless BVA requests others performed by a specialist.</a:t>
            </a:r>
          </a:p>
          <a:p>
            <a:pPr marL="0" indent="0">
              <a:lnSpc>
                <a:spcPct val="100000"/>
              </a:lnSpc>
              <a:spcBef>
                <a:spcPts val="0"/>
              </a:spcBef>
              <a:buNone/>
            </a:pPr>
            <a:r>
              <a:rPr lang="en-US" sz="2400" b="1" dirty="0"/>
              <a:t>(VA remembers as ABOVE THE NECK)  M21-1, IV.i.2.A.6.a</a:t>
            </a:r>
          </a:p>
          <a:p>
            <a:pPr marL="0" indent="0">
              <a:lnSpc>
                <a:spcPct val="100000"/>
              </a:lnSpc>
              <a:spcBef>
                <a:spcPts val="0"/>
              </a:spcBef>
              <a:buNone/>
            </a:pPr>
            <a:endParaRPr lang="en-US" sz="2400" dirty="0"/>
          </a:p>
          <a:p>
            <a:pPr marL="0" indent="0">
              <a:lnSpc>
                <a:spcPct val="100000"/>
              </a:lnSpc>
              <a:spcBef>
                <a:spcPts val="0"/>
              </a:spcBef>
              <a:buNone/>
            </a:pPr>
            <a:r>
              <a:rPr lang="en-US" sz="2400" dirty="0"/>
              <a:t>*STR’s </a:t>
            </a:r>
            <a:r>
              <a:rPr lang="en-US" sz="2400" b="1" dirty="0"/>
              <a:t>must be of record</a:t>
            </a:r>
            <a:r>
              <a:rPr lang="en-US" sz="2400" dirty="0"/>
              <a:t>, unless exhausting sources render them unavailable… prior to requesting Audio exams for SC for hearing loss because the in-service results are important to the audiologist’s assessment on etiology of hearing loss. 	M21-1, IV.i.1.A.1.d.</a:t>
            </a:r>
          </a:p>
        </p:txBody>
      </p:sp>
      <p:sp>
        <p:nvSpPr>
          <p:cNvPr id="4" name="Slide Number Placeholder 3">
            <a:extLst>
              <a:ext uri="{FF2B5EF4-FFF2-40B4-BE49-F238E27FC236}">
                <a16:creationId xmlns:a16="http://schemas.microsoft.com/office/drawing/2014/main" id="{35996E16-B944-3DE8-FD2B-A0AA969761D3}"/>
              </a:ext>
            </a:extLst>
          </p:cNvPr>
          <p:cNvSpPr>
            <a:spLocks noGrp="1"/>
          </p:cNvSpPr>
          <p:nvPr>
            <p:ph type="sldNum" sz="quarter" idx="12"/>
          </p:nvPr>
        </p:nvSpPr>
        <p:spPr/>
        <p:txBody>
          <a:bodyPr/>
          <a:lstStyle/>
          <a:p>
            <a:fld id="{E2FB73DA-5FDE-45B5-BAA4-C61223CC44F6}" type="slidenum">
              <a:rPr lang="en-US" smtClean="0"/>
              <a:pPr/>
              <a:t>41</a:t>
            </a:fld>
            <a:endParaRPr lang="en-US" dirty="0"/>
          </a:p>
        </p:txBody>
      </p:sp>
      <p:pic>
        <p:nvPicPr>
          <p:cNvPr id="9" name="Picture 8">
            <a:extLst>
              <a:ext uri="{FF2B5EF4-FFF2-40B4-BE49-F238E27FC236}">
                <a16:creationId xmlns:a16="http://schemas.microsoft.com/office/drawing/2014/main" id="{C077EA06-8847-07E8-2C2A-C7C2F5EFDB1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04384" y="3146259"/>
            <a:ext cx="2649416" cy="1987062"/>
          </a:xfrm>
          <a:prstGeom prst="rect">
            <a:avLst/>
          </a:prstGeom>
        </p:spPr>
      </p:pic>
    </p:spTree>
    <p:extLst>
      <p:ext uri="{BB962C8B-B14F-4D97-AF65-F5344CB8AC3E}">
        <p14:creationId xmlns:p14="http://schemas.microsoft.com/office/powerpoint/2010/main" val="3877761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BB24F-0A50-531C-CD45-040B3C505248}"/>
              </a:ext>
            </a:extLst>
          </p:cNvPr>
          <p:cNvSpPr>
            <a:spLocks noGrp="1"/>
          </p:cNvSpPr>
          <p:nvPr>
            <p:ph type="title"/>
          </p:nvPr>
        </p:nvSpPr>
        <p:spPr>
          <a:xfrm>
            <a:off x="187570" y="0"/>
            <a:ext cx="9167446" cy="1356580"/>
          </a:xfrm>
        </p:spPr>
        <p:txBody>
          <a:bodyPr>
            <a:normAutofit/>
          </a:bodyPr>
          <a:lstStyle/>
          <a:p>
            <a:r>
              <a:rPr lang="en-US" sz="3200" b="1" dirty="0">
                <a:latin typeface="Arial" panose="020B0604020202020204" pitchFamily="34" charset="0"/>
                <a:cs typeface="Arial" panose="020B0604020202020204" pitchFamily="34" charset="0"/>
              </a:rPr>
              <a:t>Disability Benefit Questionnaires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(DBQ’s)/Exams (continued)</a:t>
            </a:r>
            <a:endParaRPr lang="en-US" sz="3200" dirty="0"/>
          </a:p>
        </p:txBody>
      </p:sp>
      <p:sp>
        <p:nvSpPr>
          <p:cNvPr id="3" name="Content Placeholder 2">
            <a:extLst>
              <a:ext uri="{FF2B5EF4-FFF2-40B4-BE49-F238E27FC236}">
                <a16:creationId xmlns:a16="http://schemas.microsoft.com/office/drawing/2014/main" id="{8197CED1-E61D-B7D4-D20B-3865AC15EAF7}"/>
              </a:ext>
            </a:extLst>
          </p:cNvPr>
          <p:cNvSpPr>
            <a:spLocks noGrp="1"/>
          </p:cNvSpPr>
          <p:nvPr>
            <p:ph idx="1"/>
          </p:nvPr>
        </p:nvSpPr>
        <p:spPr>
          <a:xfrm>
            <a:off x="668215" y="1603252"/>
            <a:ext cx="10685585" cy="4506425"/>
          </a:xfrm>
        </p:spPr>
        <p:txBody>
          <a:bodyPr>
            <a:noAutofit/>
          </a:bodyPr>
          <a:lstStyle/>
          <a:p>
            <a:pPr marL="0" indent="0">
              <a:buNone/>
            </a:pPr>
            <a:r>
              <a:rPr lang="en-US" b="1" dirty="0"/>
              <a:t>38 CFR 4.46	Accurate measurement</a:t>
            </a:r>
          </a:p>
          <a:p>
            <a:pPr marL="0" indent="0">
              <a:buNone/>
            </a:pPr>
            <a:r>
              <a:rPr lang="en-US" sz="3600" dirty="0"/>
              <a:t>			</a:t>
            </a:r>
            <a:r>
              <a:rPr lang="en-US" dirty="0"/>
              <a:t>Accurate measurement of the length of stumps, 				excursion of joints, dimensions and location of scars 			with respect to landmarks, should be insisted on.  				The use of a goniometer in the measurement of 				limitation of motion is indispensable in examinations 			conducted within the Department of Veterans Affairs.  			Muscle atrophy must also be accurately measured 				and reported.</a:t>
            </a:r>
          </a:p>
          <a:p>
            <a:endParaRPr lang="en-US" dirty="0"/>
          </a:p>
          <a:p>
            <a:endParaRPr lang="en-US" dirty="0"/>
          </a:p>
        </p:txBody>
      </p:sp>
      <p:sp>
        <p:nvSpPr>
          <p:cNvPr id="4" name="Slide Number Placeholder 3">
            <a:extLst>
              <a:ext uri="{FF2B5EF4-FFF2-40B4-BE49-F238E27FC236}">
                <a16:creationId xmlns:a16="http://schemas.microsoft.com/office/drawing/2014/main" id="{D3A25F92-230C-2DBF-62A2-A5DCBC8DD61A}"/>
              </a:ext>
            </a:extLst>
          </p:cNvPr>
          <p:cNvSpPr>
            <a:spLocks noGrp="1"/>
          </p:cNvSpPr>
          <p:nvPr>
            <p:ph type="sldNum" sz="quarter" idx="12"/>
          </p:nvPr>
        </p:nvSpPr>
        <p:spPr/>
        <p:txBody>
          <a:bodyPr/>
          <a:lstStyle/>
          <a:p>
            <a:fld id="{E2FB73DA-5FDE-45B5-BAA4-C61223CC44F6}" type="slidenum">
              <a:rPr lang="en-US" smtClean="0"/>
              <a:pPr/>
              <a:t>42</a:t>
            </a:fld>
            <a:endParaRPr lang="en-US" dirty="0"/>
          </a:p>
        </p:txBody>
      </p:sp>
      <p:pic>
        <p:nvPicPr>
          <p:cNvPr id="9" name="Picture 8">
            <a:extLst>
              <a:ext uri="{FF2B5EF4-FFF2-40B4-BE49-F238E27FC236}">
                <a16:creationId xmlns:a16="http://schemas.microsoft.com/office/drawing/2014/main" id="{C642CEB9-B70D-70D3-CCAF-4DB3A3E42BA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5879" y="2132072"/>
            <a:ext cx="2995246" cy="3448783"/>
          </a:xfrm>
          <a:prstGeom prst="rect">
            <a:avLst/>
          </a:prstGeom>
        </p:spPr>
      </p:pic>
    </p:spTree>
    <p:extLst>
      <p:ext uri="{BB962C8B-B14F-4D97-AF65-F5344CB8AC3E}">
        <p14:creationId xmlns:p14="http://schemas.microsoft.com/office/powerpoint/2010/main" val="196422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5B72-4953-6712-8CDA-23183446400C}"/>
              </a:ext>
            </a:extLst>
          </p:cNvPr>
          <p:cNvSpPr>
            <a:spLocks noGrp="1"/>
          </p:cNvSpPr>
          <p:nvPr>
            <p:ph type="title"/>
          </p:nvPr>
        </p:nvSpPr>
        <p:spPr>
          <a:xfrm>
            <a:off x="334108" y="263769"/>
            <a:ext cx="8546123" cy="949569"/>
          </a:xfrm>
        </p:spPr>
        <p:txBody>
          <a:bodyPr>
            <a:normAutofit fontScale="90000"/>
          </a:bodyPr>
          <a:lstStyle/>
          <a:p>
            <a:r>
              <a:rPr lang="en-US" sz="3200" b="1" dirty="0">
                <a:latin typeface="Arial" panose="020B0604020202020204" pitchFamily="34" charset="0"/>
                <a:cs typeface="Arial" panose="020B0604020202020204" pitchFamily="34" charset="0"/>
              </a:rPr>
              <a:t>Disability Benefit Questionnaires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(DBQ’s)/Exams (continued)</a:t>
            </a:r>
            <a:endParaRPr lang="en-US" sz="3200" dirty="0"/>
          </a:p>
        </p:txBody>
      </p:sp>
      <p:sp>
        <p:nvSpPr>
          <p:cNvPr id="4" name="Slide Number Placeholder 3">
            <a:extLst>
              <a:ext uri="{FF2B5EF4-FFF2-40B4-BE49-F238E27FC236}">
                <a16:creationId xmlns:a16="http://schemas.microsoft.com/office/drawing/2014/main" id="{CBAB95DF-F93F-3A0C-2680-9507389C23E5}"/>
              </a:ext>
            </a:extLst>
          </p:cNvPr>
          <p:cNvSpPr>
            <a:spLocks noGrp="1"/>
          </p:cNvSpPr>
          <p:nvPr>
            <p:ph type="sldNum" sz="quarter" idx="12"/>
          </p:nvPr>
        </p:nvSpPr>
        <p:spPr/>
        <p:txBody>
          <a:bodyPr/>
          <a:lstStyle/>
          <a:p>
            <a:fld id="{E2FB73DA-5FDE-45B5-BAA4-C61223CC44F6}" type="slidenum">
              <a:rPr lang="en-US" smtClean="0"/>
              <a:pPr/>
              <a:t>43</a:t>
            </a:fld>
            <a:endParaRPr lang="en-US" dirty="0"/>
          </a:p>
        </p:txBody>
      </p:sp>
      <p:sp>
        <p:nvSpPr>
          <p:cNvPr id="7" name="Content Placeholder 6">
            <a:extLst>
              <a:ext uri="{FF2B5EF4-FFF2-40B4-BE49-F238E27FC236}">
                <a16:creationId xmlns:a16="http://schemas.microsoft.com/office/drawing/2014/main" id="{28AC9B90-137D-7C5C-2179-A2F41D8969EB}"/>
              </a:ext>
            </a:extLst>
          </p:cNvPr>
          <p:cNvSpPr>
            <a:spLocks noGrp="1"/>
          </p:cNvSpPr>
          <p:nvPr>
            <p:ph idx="1"/>
          </p:nvPr>
        </p:nvSpPr>
        <p:spPr>
          <a:xfrm>
            <a:off x="334108" y="1370343"/>
            <a:ext cx="11406135" cy="4594348"/>
          </a:xfrm>
        </p:spPr>
        <p:txBody>
          <a:bodyPr>
            <a:noAutofit/>
          </a:bodyPr>
          <a:lstStyle/>
          <a:p>
            <a:pPr marL="0" indent="0">
              <a:buNone/>
            </a:pPr>
            <a:r>
              <a:rPr lang="en-US" b="1" dirty="0"/>
              <a:t>M21-1, V.iii.1.A.3.b.  Importance of Accurate Measurements in Joint Cases</a:t>
            </a:r>
          </a:p>
          <a:p>
            <a:pPr marL="0" indent="0">
              <a:buNone/>
            </a:pPr>
            <a:r>
              <a:rPr lang="en-US" dirty="0"/>
              <a:t>Accurate measurements are very important in joint cases.  </a:t>
            </a:r>
            <a:r>
              <a:rPr lang="en-US" u="sng" dirty="0"/>
              <a:t>VA examinations must</a:t>
            </a:r>
            <a:r>
              <a:rPr lang="en-US" dirty="0"/>
              <a:t> measure joint motion with a </a:t>
            </a:r>
            <a:r>
              <a:rPr lang="en-US" b="1" u="sng" dirty="0"/>
              <a:t>goniometer. </a:t>
            </a:r>
          </a:p>
          <a:p>
            <a:pPr marL="0" indent="0">
              <a:buNone/>
            </a:pPr>
            <a:r>
              <a:rPr lang="en-US" dirty="0"/>
              <a:t>A number of disability benefits questionnaires (DBQ) relating to joints require use of a goniometer.</a:t>
            </a:r>
          </a:p>
          <a:p>
            <a:pPr marL="0" indent="0">
              <a:buNone/>
            </a:pPr>
            <a:endParaRPr lang="en-US" sz="1050" dirty="0"/>
          </a:p>
          <a:p>
            <a:pPr marL="0" indent="0">
              <a:buNone/>
            </a:pPr>
            <a:r>
              <a:rPr lang="en-US" b="1" dirty="0">
                <a:solidFill>
                  <a:srgbClr val="FF0000"/>
                </a:solidFill>
              </a:rPr>
              <a:t>Important</a:t>
            </a:r>
            <a:r>
              <a:rPr lang="en-US" dirty="0"/>
              <a:t>:  There is a presumption that examiners will conduct examinations in line with examination standards.  Accordingly, treat measurements on examinations that require a goniometer </a:t>
            </a:r>
            <a:r>
              <a:rPr lang="en-US" b="1" dirty="0"/>
              <a:t>as having been taken using the device….UNLESS…</a:t>
            </a:r>
            <a:r>
              <a:rPr lang="en-US" dirty="0"/>
              <a:t> there is clear evidence that a goniometer was </a:t>
            </a:r>
            <a:r>
              <a:rPr lang="en-US" u="sng" dirty="0"/>
              <a:t>not used</a:t>
            </a:r>
            <a:r>
              <a:rPr lang="en-US" b="1" dirty="0"/>
              <a:t>.  Do not seek clarification </a:t>
            </a:r>
            <a:r>
              <a:rPr lang="en-US" dirty="0"/>
              <a:t>of DBQs requiring goniometer use, or return the examination as insufficient, merely because the report does not explicitly refer to goniometer use.</a:t>
            </a:r>
          </a:p>
          <a:p>
            <a:endParaRPr lang="en-US" sz="1800" dirty="0"/>
          </a:p>
        </p:txBody>
      </p:sp>
    </p:spTree>
    <p:extLst>
      <p:ext uri="{BB962C8B-B14F-4D97-AF65-F5344CB8AC3E}">
        <p14:creationId xmlns:p14="http://schemas.microsoft.com/office/powerpoint/2010/main" val="2293003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F468-604C-0F80-7813-64474F778CE9}"/>
              </a:ext>
            </a:extLst>
          </p:cNvPr>
          <p:cNvSpPr>
            <a:spLocks noGrp="1"/>
          </p:cNvSpPr>
          <p:nvPr>
            <p:ph type="title"/>
          </p:nvPr>
        </p:nvSpPr>
        <p:spPr>
          <a:xfrm>
            <a:off x="211015" y="136525"/>
            <a:ext cx="8774723" cy="1059229"/>
          </a:xfrm>
        </p:spPr>
        <p:txBody>
          <a:bodyPr>
            <a:noAutofit/>
          </a:bodyPr>
          <a:lstStyle/>
          <a:p>
            <a:r>
              <a:rPr lang="en-US" sz="3200" b="1" dirty="0">
                <a:latin typeface="Arial" panose="020B0604020202020204" pitchFamily="34" charset="0"/>
                <a:cs typeface="Arial" panose="020B0604020202020204" pitchFamily="34" charset="0"/>
              </a:rPr>
              <a:t>Disability Benefit Questionnaires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(DBQ’s)/Exams (continued)</a:t>
            </a:r>
            <a:endParaRPr lang="en-US" sz="3200" dirty="0"/>
          </a:p>
        </p:txBody>
      </p:sp>
      <p:sp>
        <p:nvSpPr>
          <p:cNvPr id="3" name="Content Placeholder 2">
            <a:extLst>
              <a:ext uri="{FF2B5EF4-FFF2-40B4-BE49-F238E27FC236}">
                <a16:creationId xmlns:a16="http://schemas.microsoft.com/office/drawing/2014/main" id="{5EAC3385-8C2D-4116-F252-5A50D09E44AC}"/>
              </a:ext>
            </a:extLst>
          </p:cNvPr>
          <p:cNvSpPr>
            <a:spLocks noGrp="1"/>
          </p:cNvSpPr>
          <p:nvPr>
            <p:ph idx="1"/>
          </p:nvPr>
        </p:nvSpPr>
        <p:spPr>
          <a:xfrm>
            <a:off x="386862" y="1461293"/>
            <a:ext cx="10966938" cy="4629517"/>
          </a:xfrm>
        </p:spPr>
        <p:txBody>
          <a:bodyPr>
            <a:noAutofit/>
          </a:bodyPr>
          <a:lstStyle/>
          <a:p>
            <a:r>
              <a:rPr lang="en-US" dirty="0"/>
              <a:t>Examinations and opinions are not part of the duty to assist in a supplemental claim unless new and 	relevant evidence is present.  </a:t>
            </a:r>
            <a:r>
              <a:rPr lang="en-US" u="sng" dirty="0"/>
              <a:t>An examination of opinion is only necessary under 38 CFR 3.159(c) (4) when there is </a:t>
            </a:r>
            <a:r>
              <a:rPr lang="en-US" b="1" u="sng" dirty="0"/>
              <a:t>not </a:t>
            </a:r>
            <a:r>
              <a:rPr lang="en-US" u="sng" dirty="0"/>
              <a:t>sufficient medical evidence of record to make a decision on the claim.</a:t>
            </a:r>
            <a:r>
              <a:rPr lang="en-US" dirty="0"/>
              <a:t>	M21-1,IV.i.1.A.1.a-c.</a:t>
            </a:r>
          </a:p>
          <a:p>
            <a:endParaRPr lang="en-US" dirty="0"/>
          </a:p>
          <a:p>
            <a:r>
              <a:rPr lang="en-US" dirty="0"/>
              <a:t> There is an internal VA Form for nexus and medical opinions that is normally included with an examination request….but when properly completed by a PRIVATE medical provider….</a:t>
            </a:r>
            <a:r>
              <a:rPr lang="en-US" b="1" dirty="0"/>
              <a:t>it is valid medical evidence </a:t>
            </a:r>
            <a:r>
              <a:rPr lang="en-US" dirty="0"/>
              <a:t>that will be considered.</a:t>
            </a:r>
          </a:p>
          <a:p>
            <a:pPr marL="0" indent="0">
              <a:lnSpc>
                <a:spcPct val="100000"/>
              </a:lnSpc>
              <a:spcBef>
                <a:spcPts val="0"/>
              </a:spcBef>
              <a:buNone/>
            </a:pPr>
            <a:endParaRPr lang="en-US" b="1" dirty="0"/>
          </a:p>
          <a:p>
            <a:pPr marL="0" indent="0">
              <a:lnSpc>
                <a:spcPct val="100000"/>
              </a:lnSpc>
              <a:spcBef>
                <a:spcPts val="0"/>
              </a:spcBef>
              <a:buNone/>
            </a:pPr>
            <a:r>
              <a:rPr lang="en-US" b="1" dirty="0"/>
              <a:t>Handout</a:t>
            </a:r>
            <a:r>
              <a:rPr lang="en-US" dirty="0"/>
              <a:t>: Sample of Medical Opinion DBQ Questionnaire #4.</a:t>
            </a:r>
          </a:p>
        </p:txBody>
      </p:sp>
      <p:sp>
        <p:nvSpPr>
          <p:cNvPr id="4" name="Slide Number Placeholder 3">
            <a:extLst>
              <a:ext uri="{FF2B5EF4-FFF2-40B4-BE49-F238E27FC236}">
                <a16:creationId xmlns:a16="http://schemas.microsoft.com/office/drawing/2014/main" id="{56F6FCBF-B8CB-03E1-8160-67E53D2E6841}"/>
              </a:ext>
            </a:extLst>
          </p:cNvPr>
          <p:cNvSpPr>
            <a:spLocks noGrp="1"/>
          </p:cNvSpPr>
          <p:nvPr>
            <p:ph type="sldNum" sz="quarter" idx="12"/>
          </p:nvPr>
        </p:nvSpPr>
        <p:spPr/>
        <p:txBody>
          <a:bodyPr/>
          <a:lstStyle/>
          <a:p>
            <a:fld id="{E2FB73DA-5FDE-45B5-BAA4-C61223CC44F6}" type="slidenum">
              <a:rPr lang="en-US" smtClean="0"/>
              <a:pPr/>
              <a:t>44</a:t>
            </a:fld>
            <a:endParaRPr lang="en-US" dirty="0"/>
          </a:p>
        </p:txBody>
      </p:sp>
    </p:spTree>
    <p:extLst>
      <p:ext uri="{BB962C8B-B14F-4D97-AF65-F5344CB8AC3E}">
        <p14:creationId xmlns:p14="http://schemas.microsoft.com/office/powerpoint/2010/main" val="3193799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E3FE28-43A4-CAFA-2083-CD107DCFDA47}"/>
              </a:ext>
            </a:extLst>
          </p:cNvPr>
          <p:cNvSpPr>
            <a:spLocks noGrp="1"/>
          </p:cNvSpPr>
          <p:nvPr>
            <p:ph type="title"/>
          </p:nvPr>
        </p:nvSpPr>
        <p:spPr>
          <a:xfrm>
            <a:off x="193432" y="136525"/>
            <a:ext cx="8809891" cy="1041644"/>
          </a:xfrm>
        </p:spPr>
        <p:txBody>
          <a:bodyPr>
            <a:normAutofit/>
          </a:bodyPr>
          <a:lstStyle/>
          <a:p>
            <a:r>
              <a:rPr lang="en-US" sz="3200" b="1" dirty="0">
                <a:latin typeface="Arial" panose="020B0604020202020204" pitchFamily="34" charset="0"/>
                <a:cs typeface="Arial" panose="020B0604020202020204" pitchFamily="34" charset="0"/>
              </a:rPr>
              <a:t>Independent Medical Opinions (IMO)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38 CFR 3.328 and 4.24</a:t>
            </a:r>
          </a:p>
        </p:txBody>
      </p:sp>
      <p:sp>
        <p:nvSpPr>
          <p:cNvPr id="2" name="Slide Number Placeholder 1">
            <a:extLst>
              <a:ext uri="{FF2B5EF4-FFF2-40B4-BE49-F238E27FC236}">
                <a16:creationId xmlns:a16="http://schemas.microsoft.com/office/drawing/2014/main" id="{2375775F-37A7-FB56-934F-83E289E5DE08}"/>
              </a:ext>
            </a:extLst>
          </p:cNvPr>
          <p:cNvSpPr>
            <a:spLocks noGrp="1"/>
          </p:cNvSpPr>
          <p:nvPr>
            <p:ph type="sldNum" sz="quarter" idx="12"/>
          </p:nvPr>
        </p:nvSpPr>
        <p:spPr/>
        <p:txBody>
          <a:bodyPr/>
          <a:lstStyle/>
          <a:p>
            <a:fld id="{60B18D57-13A5-4968-950D-8FEF41FA4399}" type="slidenum">
              <a:rPr lang="en-US" smtClean="0"/>
              <a:t>45</a:t>
            </a:fld>
            <a:endParaRPr lang="en-US" dirty="0"/>
          </a:p>
        </p:txBody>
      </p:sp>
      <p:sp>
        <p:nvSpPr>
          <p:cNvPr id="4" name="TextBox 3">
            <a:extLst>
              <a:ext uri="{FF2B5EF4-FFF2-40B4-BE49-F238E27FC236}">
                <a16:creationId xmlns:a16="http://schemas.microsoft.com/office/drawing/2014/main" id="{404FF197-D96C-DB53-5ECC-894079572446}"/>
              </a:ext>
            </a:extLst>
          </p:cNvPr>
          <p:cNvSpPr txBox="1"/>
          <p:nvPr/>
        </p:nvSpPr>
        <p:spPr>
          <a:xfrm>
            <a:off x="439616" y="1339592"/>
            <a:ext cx="10914184" cy="5016758"/>
          </a:xfrm>
          <a:prstGeom prst="rect">
            <a:avLst/>
          </a:prstGeom>
          <a:noFill/>
        </p:spPr>
        <p:txBody>
          <a:bodyPr wrap="square" rtlCol="0">
            <a:spAutoFit/>
          </a:bodyPr>
          <a:lstStyle/>
          <a:p>
            <a:r>
              <a:rPr lang="en-US" sz="3200" b="1" dirty="0"/>
              <a:t>WHAT is an IMO?</a:t>
            </a:r>
          </a:p>
          <a:p>
            <a:r>
              <a:rPr lang="en-US" sz="3200" dirty="0"/>
              <a:t>An advisory medical opinion for clarity and/or opinions involving unusual difficulties on complex or controversial claims.  The veteran does not attend an exam, but rather a review of the evidence currently of record is conducted.</a:t>
            </a:r>
          </a:p>
          <a:p>
            <a:endParaRPr lang="en-US" sz="3200" dirty="0"/>
          </a:p>
          <a:p>
            <a:r>
              <a:rPr lang="en-US" sz="3200" b="1" dirty="0"/>
              <a:t>WHO requests this option?</a:t>
            </a:r>
          </a:p>
          <a:p>
            <a:r>
              <a:rPr lang="en-US" sz="3200" dirty="0"/>
              <a:t>Office having jurisdiction over a claim, </a:t>
            </a:r>
          </a:p>
          <a:p>
            <a:r>
              <a:rPr lang="en-US" sz="3200" dirty="0"/>
              <a:t>through VSCM or PMCM the claimant, </a:t>
            </a:r>
            <a:r>
              <a:rPr lang="en-US" sz="3200" b="1" dirty="0"/>
              <a:t>OR </a:t>
            </a:r>
            <a:r>
              <a:rPr lang="en-US" sz="3200" dirty="0"/>
              <a:t>Appointed representative</a:t>
            </a:r>
          </a:p>
        </p:txBody>
      </p:sp>
      <p:pic>
        <p:nvPicPr>
          <p:cNvPr id="6" name="Picture 5">
            <a:extLst>
              <a:ext uri="{FF2B5EF4-FFF2-40B4-BE49-F238E27FC236}">
                <a16:creationId xmlns:a16="http://schemas.microsoft.com/office/drawing/2014/main" id="{D5809E9C-9287-269C-302E-15E6046D162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45226" y="3358999"/>
            <a:ext cx="3425545" cy="1926248"/>
          </a:xfrm>
          <a:prstGeom prst="rect">
            <a:avLst/>
          </a:prstGeom>
        </p:spPr>
      </p:pic>
    </p:spTree>
    <p:extLst>
      <p:ext uri="{BB962C8B-B14F-4D97-AF65-F5344CB8AC3E}">
        <p14:creationId xmlns:p14="http://schemas.microsoft.com/office/powerpoint/2010/main" val="2734171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E3FE28-43A4-CAFA-2083-CD107DCFDA47}"/>
              </a:ext>
            </a:extLst>
          </p:cNvPr>
          <p:cNvSpPr>
            <a:spLocks noGrp="1"/>
          </p:cNvSpPr>
          <p:nvPr>
            <p:ph type="title"/>
          </p:nvPr>
        </p:nvSpPr>
        <p:spPr>
          <a:xfrm>
            <a:off x="193432" y="136525"/>
            <a:ext cx="8809891" cy="1041644"/>
          </a:xfrm>
        </p:spPr>
        <p:txBody>
          <a:bodyPr>
            <a:normAutofit/>
          </a:bodyPr>
          <a:lstStyle/>
          <a:p>
            <a:r>
              <a:rPr lang="en-US" sz="3200" b="1" dirty="0">
                <a:latin typeface="Arial" panose="020B0604020202020204" pitchFamily="34" charset="0"/>
                <a:cs typeface="Arial" panose="020B0604020202020204" pitchFamily="34" charset="0"/>
              </a:rPr>
              <a:t>Independent Medical Opinions (IMO)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38 CFR 3.328 and 4.24</a:t>
            </a:r>
          </a:p>
        </p:txBody>
      </p:sp>
      <p:sp>
        <p:nvSpPr>
          <p:cNvPr id="2" name="Slide Number Placeholder 1">
            <a:extLst>
              <a:ext uri="{FF2B5EF4-FFF2-40B4-BE49-F238E27FC236}">
                <a16:creationId xmlns:a16="http://schemas.microsoft.com/office/drawing/2014/main" id="{2375775F-37A7-FB56-934F-83E289E5DE08}"/>
              </a:ext>
            </a:extLst>
          </p:cNvPr>
          <p:cNvSpPr>
            <a:spLocks noGrp="1"/>
          </p:cNvSpPr>
          <p:nvPr>
            <p:ph type="sldNum" sz="quarter" idx="12"/>
          </p:nvPr>
        </p:nvSpPr>
        <p:spPr/>
        <p:txBody>
          <a:bodyPr/>
          <a:lstStyle/>
          <a:p>
            <a:fld id="{60B18D57-13A5-4968-950D-8FEF41FA4399}" type="slidenum">
              <a:rPr lang="en-US" smtClean="0"/>
              <a:t>46</a:t>
            </a:fld>
            <a:endParaRPr lang="en-US" dirty="0"/>
          </a:p>
        </p:txBody>
      </p:sp>
      <p:sp>
        <p:nvSpPr>
          <p:cNvPr id="4" name="TextBox 3">
            <a:extLst>
              <a:ext uri="{FF2B5EF4-FFF2-40B4-BE49-F238E27FC236}">
                <a16:creationId xmlns:a16="http://schemas.microsoft.com/office/drawing/2014/main" id="{404FF197-D96C-DB53-5ECC-894079572446}"/>
              </a:ext>
            </a:extLst>
          </p:cNvPr>
          <p:cNvSpPr txBox="1"/>
          <p:nvPr/>
        </p:nvSpPr>
        <p:spPr>
          <a:xfrm>
            <a:off x="439616" y="1600201"/>
            <a:ext cx="10914184" cy="4247317"/>
          </a:xfrm>
          <a:prstGeom prst="rect">
            <a:avLst/>
          </a:prstGeom>
          <a:noFill/>
        </p:spPr>
        <p:txBody>
          <a:bodyPr wrap="square" rtlCol="0">
            <a:spAutoFit/>
          </a:bodyPr>
          <a:lstStyle/>
          <a:p>
            <a:endParaRPr lang="en-US" dirty="0"/>
          </a:p>
          <a:p>
            <a:r>
              <a:rPr lang="en-US" sz="3600" b="1" dirty="0"/>
              <a:t>HOW is the request submitted?</a:t>
            </a:r>
          </a:p>
          <a:p>
            <a:r>
              <a:rPr lang="en-US" sz="3600" dirty="0"/>
              <a:t>In writing, through the VSCM to Central Office, providing </a:t>
            </a:r>
            <a:r>
              <a:rPr lang="en-US" sz="3600" b="1" dirty="0"/>
              <a:t>in detail </a:t>
            </a:r>
            <a:r>
              <a:rPr lang="en-US" sz="3600" dirty="0"/>
              <a:t>the reasons why it is necessary—reason and specific information or opinion required    </a:t>
            </a:r>
          </a:p>
          <a:p>
            <a:r>
              <a:rPr lang="en-US" sz="3600" dirty="0"/>
              <a:t>M21-1MR, III.iv.3.A.7.l</a:t>
            </a:r>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D5809E9C-9287-269C-302E-15E6046D162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19975" y="4256417"/>
            <a:ext cx="3561617" cy="2002764"/>
          </a:xfrm>
          <a:prstGeom prst="rect">
            <a:avLst/>
          </a:prstGeom>
        </p:spPr>
      </p:pic>
    </p:spTree>
    <p:extLst>
      <p:ext uri="{BB962C8B-B14F-4D97-AF65-F5344CB8AC3E}">
        <p14:creationId xmlns:p14="http://schemas.microsoft.com/office/powerpoint/2010/main" val="3449571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903DD413-7DEA-A01D-02EC-4FA065BF9371}"/>
              </a:ext>
            </a:extLst>
          </p:cNvPr>
          <p:cNvSpPr>
            <a:spLocks noGrp="1"/>
          </p:cNvSpPr>
          <p:nvPr>
            <p:ph type="title"/>
          </p:nvPr>
        </p:nvSpPr>
        <p:spPr>
          <a:xfrm>
            <a:off x="193431" y="1"/>
            <a:ext cx="8809892" cy="1090246"/>
          </a:xfrm>
        </p:spPr>
        <p:txBody>
          <a:bodyPr>
            <a:normAutofit/>
          </a:bodyPr>
          <a:lstStyle/>
          <a:p>
            <a:r>
              <a:rPr lang="en-US" sz="3200" b="1" dirty="0">
                <a:latin typeface="Arial" panose="020B0604020202020204" pitchFamily="34" charset="0"/>
                <a:cs typeface="Arial" panose="020B0604020202020204" pitchFamily="34" charset="0"/>
              </a:rPr>
              <a:t>Independent Medical Opinions (IMO)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38 CFR 3.328 and 4.24 (continued)</a:t>
            </a:r>
          </a:p>
        </p:txBody>
      </p:sp>
      <p:sp>
        <p:nvSpPr>
          <p:cNvPr id="2" name="Content Placeholder 1"/>
          <p:cNvSpPr>
            <a:spLocks noGrp="1"/>
          </p:cNvSpPr>
          <p:nvPr>
            <p:ph idx="1"/>
          </p:nvPr>
        </p:nvSpPr>
        <p:spPr>
          <a:xfrm>
            <a:off x="193431" y="1492126"/>
            <a:ext cx="11465169" cy="4864224"/>
          </a:xfrm>
        </p:spPr>
        <p:txBody>
          <a:bodyPr>
            <a:noAutofit/>
          </a:bodyPr>
          <a:lstStyle/>
          <a:p>
            <a:pPr marL="0" indent="0">
              <a:buNone/>
            </a:pPr>
            <a:r>
              <a:rPr lang="en-US" b="1" dirty="0"/>
              <a:t>WHAT requirement must be met to request?</a:t>
            </a:r>
          </a:p>
          <a:p>
            <a:pPr marL="0" indent="0">
              <a:buNone/>
            </a:pPr>
            <a:r>
              <a:rPr lang="en-US" sz="2400" u="sng" dirty="0"/>
              <a:t>At least one </a:t>
            </a:r>
            <a:r>
              <a:rPr lang="en-US" sz="2400" dirty="0"/>
              <a:t>of these conditions must be present….</a:t>
            </a:r>
          </a:p>
          <a:p>
            <a:pPr marL="0" indent="0">
              <a:buNone/>
            </a:pPr>
            <a:r>
              <a:rPr lang="en-US" sz="2400" dirty="0"/>
              <a:t>The Director or designee determines the issue is of such complexity or controversy to justify the request, </a:t>
            </a:r>
            <a:r>
              <a:rPr lang="en-US" sz="2400" b="1" dirty="0"/>
              <a:t>  OR</a:t>
            </a:r>
          </a:p>
          <a:p>
            <a:pPr marL="0" indent="0">
              <a:buNone/>
            </a:pPr>
            <a:r>
              <a:rPr lang="en-US" sz="2400" dirty="0"/>
              <a:t>The IMO is required to fulfill a remand/appeal  instruction</a:t>
            </a:r>
          </a:p>
          <a:p>
            <a:pPr marL="0" indent="0">
              <a:lnSpc>
                <a:spcPct val="100000"/>
              </a:lnSpc>
              <a:buNone/>
            </a:pPr>
            <a:r>
              <a:rPr lang="en-US" b="1" dirty="0">
                <a:latin typeface="+mn-lt"/>
              </a:rPr>
              <a:t>CAN a request for an IMO be denied?</a:t>
            </a:r>
          </a:p>
          <a:p>
            <a:pPr marL="0" indent="0">
              <a:lnSpc>
                <a:spcPct val="100000"/>
              </a:lnSpc>
              <a:buNone/>
            </a:pPr>
            <a:r>
              <a:rPr lang="en-US" sz="2400" dirty="0">
                <a:latin typeface="+mn-lt"/>
              </a:rPr>
              <a:t>Yes…and a determination that an IMO is not warranted can </a:t>
            </a:r>
            <a:r>
              <a:rPr lang="en-US" sz="2400" u="sng" dirty="0">
                <a:latin typeface="+mn-lt"/>
              </a:rPr>
              <a:t>only be </a:t>
            </a:r>
            <a:r>
              <a:rPr lang="en-US" sz="2400" u="sng" dirty="0"/>
              <a:t>contested</a:t>
            </a:r>
            <a:r>
              <a:rPr lang="en-US" sz="2400" u="sng" dirty="0">
                <a:latin typeface="+mn-lt"/>
              </a:rPr>
              <a:t> </a:t>
            </a:r>
            <a:r>
              <a:rPr lang="en-US" sz="2400" dirty="0">
                <a:latin typeface="+mn-lt"/>
              </a:rPr>
              <a:t>as part of an appeal to the BVA on the merits of the decision rendered on the primary issue by VA.</a:t>
            </a:r>
          </a:p>
          <a:p>
            <a:pPr marL="0" indent="0">
              <a:lnSpc>
                <a:spcPct val="100000"/>
              </a:lnSpc>
              <a:buNone/>
            </a:pPr>
            <a:r>
              <a:rPr lang="en-US" b="1" dirty="0">
                <a:latin typeface="+mn-lt"/>
              </a:rPr>
              <a:t>WHO makes this opinion?</a:t>
            </a:r>
          </a:p>
          <a:p>
            <a:pPr marL="0" indent="0">
              <a:lnSpc>
                <a:spcPct val="100000"/>
              </a:lnSpc>
              <a:buNone/>
            </a:pPr>
            <a:r>
              <a:rPr lang="en-US" sz="2400" dirty="0">
                <a:latin typeface="+mn-lt"/>
              </a:rPr>
              <a:t>Medical experts that are </a:t>
            </a:r>
            <a:r>
              <a:rPr lang="en-US" sz="2400" b="1" dirty="0">
                <a:latin typeface="+mn-lt"/>
              </a:rPr>
              <a:t>not part of the VA</a:t>
            </a:r>
            <a:r>
              <a:rPr lang="en-US" sz="2400" dirty="0">
                <a:latin typeface="+mn-lt"/>
              </a:rPr>
              <a:t>, i.e. recognized medical schools, universities, clinics or medical institutions that have approved arrangements for such opinions.</a:t>
            </a:r>
          </a:p>
          <a:p>
            <a:pPr marL="0" indent="0">
              <a:lnSpc>
                <a:spcPct val="100000"/>
              </a:lnSpc>
              <a:buNone/>
            </a:pPr>
            <a:r>
              <a:rPr lang="en-US" sz="800" dirty="0">
                <a:latin typeface="+mn-lt"/>
              </a:rPr>
              <a:t>                                                                                                                                                                                                                                                                                                                                                                                                                                                                                                                                                                                                                                                                                                                                                                                                                                                                                                                                                                               </a:t>
            </a:r>
          </a:p>
          <a:p>
            <a:pPr marL="0" indent="0">
              <a:lnSpc>
                <a:spcPct val="100000"/>
              </a:lnSpc>
              <a:buNone/>
            </a:pPr>
            <a:r>
              <a:rPr lang="en-US" sz="500" dirty="0">
                <a:latin typeface="+mn-lt"/>
              </a:rPr>
              <a:t>			</a:t>
            </a:r>
          </a:p>
          <a:p>
            <a:pPr>
              <a:lnSpc>
                <a:spcPct val="100000"/>
              </a:lnSpc>
            </a:pPr>
            <a:endParaRPr lang="en-US" sz="1800" dirty="0">
              <a:latin typeface="+mn-lt"/>
            </a:endParaRPr>
          </a:p>
        </p:txBody>
      </p:sp>
      <p:sp>
        <p:nvSpPr>
          <p:cNvPr id="3" name="Slide Number Placeholder 2"/>
          <p:cNvSpPr>
            <a:spLocks noGrp="1"/>
          </p:cNvSpPr>
          <p:nvPr>
            <p:ph type="sldNum" sz="quarter" idx="12"/>
          </p:nvPr>
        </p:nvSpPr>
        <p:spPr/>
        <p:txBody>
          <a:bodyPr/>
          <a:lstStyle/>
          <a:p>
            <a:fld id="{E2FB73DA-5FDE-45B5-BAA4-C61223CC44F6}" type="slidenum">
              <a:rPr lang="en-US" smtClean="0"/>
              <a:pPr/>
              <a:t>47</a:t>
            </a:fld>
            <a:endParaRPr lang="en-US" dirty="0"/>
          </a:p>
        </p:txBody>
      </p:sp>
    </p:spTree>
    <p:extLst>
      <p:ext uri="{BB962C8B-B14F-4D97-AF65-F5344CB8AC3E}">
        <p14:creationId xmlns:p14="http://schemas.microsoft.com/office/powerpoint/2010/main" val="360409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5E805-6179-0B0E-3DCC-2D14D0EB496F}"/>
              </a:ext>
            </a:extLst>
          </p:cNvPr>
          <p:cNvSpPr>
            <a:spLocks noGrp="1"/>
          </p:cNvSpPr>
          <p:nvPr>
            <p:ph type="title"/>
          </p:nvPr>
        </p:nvSpPr>
        <p:spPr>
          <a:xfrm>
            <a:off x="246185" y="283306"/>
            <a:ext cx="7965830" cy="894863"/>
          </a:xfrm>
        </p:spPr>
        <p:txBody>
          <a:bodyPr>
            <a:noAutofit/>
          </a:bodyPr>
          <a:lstStyle/>
          <a:p>
            <a:r>
              <a:rPr lang="en-US" sz="3200" b="1" dirty="0">
                <a:latin typeface="Arial" panose="020B0604020202020204" pitchFamily="34" charset="0"/>
                <a:cs typeface="Arial" panose="020B0604020202020204" pitchFamily="34" charset="0"/>
              </a:rPr>
              <a:t>Independent Medical Opinions (IMO)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38 CFR 3.328 and 4.24 (continued)</a:t>
            </a:r>
            <a:endParaRPr lang="en-US" sz="3200" dirty="0"/>
          </a:p>
        </p:txBody>
      </p:sp>
      <p:sp>
        <p:nvSpPr>
          <p:cNvPr id="3" name="Content Placeholder 2">
            <a:extLst>
              <a:ext uri="{FF2B5EF4-FFF2-40B4-BE49-F238E27FC236}">
                <a16:creationId xmlns:a16="http://schemas.microsoft.com/office/drawing/2014/main" id="{CBDD00B9-202A-B85B-AFE6-EBE63E449E37}"/>
              </a:ext>
            </a:extLst>
          </p:cNvPr>
          <p:cNvSpPr>
            <a:spLocks noGrp="1"/>
          </p:cNvSpPr>
          <p:nvPr>
            <p:ph idx="1"/>
          </p:nvPr>
        </p:nvSpPr>
        <p:spPr>
          <a:xfrm>
            <a:off x="511629" y="1355272"/>
            <a:ext cx="11168742" cy="4691063"/>
          </a:xfrm>
        </p:spPr>
        <p:txBody>
          <a:bodyPr>
            <a:noAutofit/>
          </a:bodyPr>
          <a:lstStyle/>
          <a:p>
            <a:pPr marL="0" indent="0">
              <a:lnSpc>
                <a:spcPct val="100000"/>
              </a:lnSpc>
              <a:buNone/>
            </a:pPr>
            <a:r>
              <a:rPr lang="en-US" sz="2400" b="1" dirty="0">
                <a:latin typeface="+mn-lt"/>
              </a:rPr>
              <a:t>Notification:  </a:t>
            </a:r>
            <a:r>
              <a:rPr lang="en-US" sz="2400" dirty="0">
                <a:latin typeface="+mn-lt"/>
              </a:rPr>
              <a:t>38 CFR 3.310 (d)</a:t>
            </a:r>
          </a:p>
          <a:p>
            <a:pPr marL="0" indent="0">
              <a:lnSpc>
                <a:spcPct val="100000"/>
              </a:lnSpc>
              <a:spcBef>
                <a:spcPts val="0"/>
              </a:spcBef>
              <a:buNone/>
            </a:pPr>
            <a:r>
              <a:rPr lang="en-US" sz="2400" dirty="0">
                <a:latin typeface="+mn-lt"/>
              </a:rPr>
              <a:t>The Compensation Service or Pension and Fiduciary Service shall notify  the claimant when the request for an IMO has been approved with regard to the claim and shall furnish the claimant with a copy of the opinion when it is received.  The veteran or their representative will be notified and will </a:t>
            </a:r>
            <a:r>
              <a:rPr lang="en-US" sz="2400" b="1" dirty="0">
                <a:latin typeface="+mn-lt"/>
              </a:rPr>
              <a:t>have 60 days </a:t>
            </a:r>
            <a:r>
              <a:rPr lang="en-US" sz="2400" dirty="0">
                <a:latin typeface="+mn-lt"/>
              </a:rPr>
              <a:t>to respond with evidence or argument either contesting or agreeing with its findings.   If the Secretary determines that disclosure of the IMO would be harmful to the physical or mental health of the claimant, disclosure shall be subject to special procedures in 38 CFR 1.577.</a:t>
            </a:r>
          </a:p>
          <a:p>
            <a:pPr marL="0" indent="0">
              <a:lnSpc>
                <a:spcPct val="100000"/>
              </a:lnSpc>
              <a:spcBef>
                <a:spcPts val="0"/>
              </a:spcBef>
              <a:buNone/>
            </a:pPr>
            <a:endParaRPr lang="en-US" sz="1800" dirty="0">
              <a:latin typeface="+mn-lt"/>
            </a:endParaRPr>
          </a:p>
          <a:p>
            <a:pPr marL="0" indent="0">
              <a:lnSpc>
                <a:spcPct val="100000"/>
              </a:lnSpc>
              <a:spcBef>
                <a:spcPts val="0"/>
              </a:spcBef>
              <a:buNone/>
            </a:pPr>
            <a:r>
              <a:rPr lang="en-US" sz="2400" b="1" dirty="0">
                <a:latin typeface="+mn-lt"/>
              </a:rPr>
              <a:t>Using VA standard of Proof</a:t>
            </a:r>
          </a:p>
          <a:p>
            <a:pPr marL="0" indent="0">
              <a:lnSpc>
                <a:spcPct val="100000"/>
              </a:lnSpc>
              <a:spcBef>
                <a:spcPts val="0"/>
              </a:spcBef>
              <a:buNone/>
            </a:pPr>
            <a:r>
              <a:rPr lang="en-US" sz="2400" dirty="0">
                <a:latin typeface="+mn-lt"/>
              </a:rPr>
              <a:t>If an independent medical opinion (IMO) uses VA’s standard of proof, it can help to </a:t>
            </a:r>
          </a:p>
          <a:p>
            <a:pPr marL="0" indent="0">
              <a:lnSpc>
                <a:spcPct val="100000"/>
              </a:lnSpc>
              <a:spcBef>
                <a:spcPts val="0"/>
              </a:spcBef>
              <a:buNone/>
            </a:pPr>
            <a:r>
              <a:rPr lang="en-US" sz="2400" dirty="0"/>
              <a:t>		</a:t>
            </a:r>
            <a:r>
              <a:rPr lang="en-US" sz="2400" dirty="0">
                <a:latin typeface="+mn-lt"/>
              </a:rPr>
              <a:t>(1) rebut a negative C&amp;P exam; </a:t>
            </a:r>
          </a:p>
          <a:p>
            <a:pPr marL="0" indent="0">
              <a:lnSpc>
                <a:spcPct val="100000"/>
              </a:lnSpc>
              <a:spcBef>
                <a:spcPts val="0"/>
              </a:spcBef>
              <a:buNone/>
            </a:pPr>
            <a:r>
              <a:rPr lang="en-US" sz="2400" dirty="0"/>
              <a:t>		</a:t>
            </a:r>
            <a:r>
              <a:rPr lang="en-US" sz="2400" dirty="0">
                <a:latin typeface="+mn-lt"/>
              </a:rPr>
              <a:t>(2) establish the medical nexus element for Service Connection; </a:t>
            </a:r>
          </a:p>
          <a:p>
            <a:pPr marL="0" indent="0">
              <a:lnSpc>
                <a:spcPct val="100000"/>
              </a:lnSpc>
              <a:spcBef>
                <a:spcPts val="0"/>
              </a:spcBef>
              <a:buNone/>
            </a:pPr>
            <a:r>
              <a:rPr lang="en-US" sz="2400" dirty="0"/>
              <a:t>		</a:t>
            </a:r>
            <a:r>
              <a:rPr lang="en-US" sz="2400" dirty="0">
                <a:latin typeface="+mn-lt"/>
              </a:rPr>
              <a:t>(3) show an increase in severity of the disability.</a:t>
            </a:r>
          </a:p>
          <a:p>
            <a:pPr marL="0" indent="0">
              <a:lnSpc>
                <a:spcPct val="100000"/>
              </a:lnSpc>
              <a:buNone/>
            </a:pPr>
            <a:r>
              <a:rPr lang="en-US" sz="2400" dirty="0">
                <a:latin typeface="+mn-lt"/>
              </a:rPr>
              <a:t>	 </a:t>
            </a:r>
          </a:p>
        </p:txBody>
      </p:sp>
      <p:sp>
        <p:nvSpPr>
          <p:cNvPr id="4" name="Slide Number Placeholder 3">
            <a:extLst>
              <a:ext uri="{FF2B5EF4-FFF2-40B4-BE49-F238E27FC236}">
                <a16:creationId xmlns:a16="http://schemas.microsoft.com/office/drawing/2014/main" id="{A8548A68-3A11-FC5C-9D14-5B15F8E1ADD7}"/>
              </a:ext>
            </a:extLst>
          </p:cNvPr>
          <p:cNvSpPr>
            <a:spLocks noGrp="1"/>
          </p:cNvSpPr>
          <p:nvPr>
            <p:ph type="sldNum" sz="quarter" idx="12"/>
          </p:nvPr>
        </p:nvSpPr>
        <p:spPr/>
        <p:txBody>
          <a:bodyPr/>
          <a:lstStyle/>
          <a:p>
            <a:fld id="{E2FB73DA-5FDE-45B5-BAA4-C61223CC44F6}" type="slidenum">
              <a:rPr lang="en-US" smtClean="0"/>
              <a:pPr/>
              <a:t>48</a:t>
            </a:fld>
            <a:endParaRPr lang="en-US" dirty="0"/>
          </a:p>
        </p:txBody>
      </p:sp>
    </p:spTree>
    <p:extLst>
      <p:ext uri="{BB962C8B-B14F-4D97-AF65-F5344CB8AC3E}">
        <p14:creationId xmlns:p14="http://schemas.microsoft.com/office/powerpoint/2010/main" val="3271257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E3FE28-43A4-CAFA-2083-CD107DCFDA47}"/>
              </a:ext>
            </a:extLst>
          </p:cNvPr>
          <p:cNvSpPr>
            <a:spLocks noGrp="1"/>
          </p:cNvSpPr>
          <p:nvPr>
            <p:ph type="title"/>
          </p:nvPr>
        </p:nvSpPr>
        <p:spPr>
          <a:xfrm>
            <a:off x="457200" y="175846"/>
            <a:ext cx="7620001" cy="940358"/>
          </a:xfrm>
        </p:spPr>
        <p:txBody>
          <a:bodyPr>
            <a:normAutofit fontScale="90000"/>
          </a:bodyPr>
          <a:lstStyle/>
          <a:p>
            <a:r>
              <a:rPr lang="en-US" sz="3200" b="1" dirty="0">
                <a:latin typeface="Arial" panose="020B0604020202020204" pitchFamily="34" charset="0"/>
                <a:cs typeface="Arial" panose="020B0604020202020204" pitchFamily="34" charset="0"/>
              </a:rPr>
              <a:t>Exam/Medical Opinion/Lay Statement Tips </a:t>
            </a:r>
          </a:p>
        </p:txBody>
      </p:sp>
      <p:sp>
        <p:nvSpPr>
          <p:cNvPr id="2" name="Slide Number Placeholder 1">
            <a:extLst>
              <a:ext uri="{FF2B5EF4-FFF2-40B4-BE49-F238E27FC236}">
                <a16:creationId xmlns:a16="http://schemas.microsoft.com/office/drawing/2014/main" id="{2375775F-37A7-FB56-934F-83E289E5DE08}"/>
              </a:ext>
            </a:extLst>
          </p:cNvPr>
          <p:cNvSpPr>
            <a:spLocks noGrp="1"/>
          </p:cNvSpPr>
          <p:nvPr>
            <p:ph type="sldNum" sz="quarter" idx="12"/>
          </p:nvPr>
        </p:nvSpPr>
        <p:spPr/>
        <p:txBody>
          <a:bodyPr/>
          <a:lstStyle/>
          <a:p>
            <a:fld id="{60B18D57-13A5-4968-950D-8FEF41FA4399}" type="slidenum">
              <a:rPr lang="en-US" smtClean="0"/>
              <a:t>49</a:t>
            </a:fld>
            <a:endParaRPr lang="en-US" dirty="0"/>
          </a:p>
        </p:txBody>
      </p:sp>
      <p:sp>
        <p:nvSpPr>
          <p:cNvPr id="4" name="TextBox 3">
            <a:extLst>
              <a:ext uri="{FF2B5EF4-FFF2-40B4-BE49-F238E27FC236}">
                <a16:creationId xmlns:a16="http://schemas.microsoft.com/office/drawing/2014/main" id="{1F490EEC-86CA-9107-2812-5B32DFFD58BA}"/>
              </a:ext>
            </a:extLst>
          </p:cNvPr>
          <p:cNvSpPr txBox="1"/>
          <p:nvPr/>
        </p:nvSpPr>
        <p:spPr>
          <a:xfrm>
            <a:off x="212271" y="1321358"/>
            <a:ext cx="11441147" cy="4785926"/>
          </a:xfrm>
          <a:prstGeom prst="rect">
            <a:avLst/>
          </a:prstGeom>
          <a:noFill/>
        </p:spPr>
        <p:txBody>
          <a:bodyPr wrap="square" rtlCol="0">
            <a:spAutoFit/>
          </a:bodyPr>
          <a:lstStyle/>
          <a:p>
            <a:r>
              <a:rPr lang="en-US" sz="2400" b="1" dirty="0"/>
              <a:t>Equipoise</a:t>
            </a:r>
            <a:r>
              <a:rPr lang="en-US" sz="2400" dirty="0"/>
              <a:t>—the number of items of evidence tending to support a fact is EQUAL to the number of items tending to NOT support a fact.  With all things equal, the tie should go to the veteran!  Or at a minimum, the Rater should order a second C&amp;P exam to have all evidence reviewed to clear up any evidence in question.</a:t>
            </a:r>
          </a:p>
          <a:p>
            <a:pPr marL="0" lvl="1"/>
            <a:r>
              <a:rPr lang="en-US" sz="2400" dirty="0"/>
              <a:t>M21-1, IV.ii.1.A.5</a:t>
            </a:r>
          </a:p>
          <a:p>
            <a:endParaRPr lang="en-US" sz="1000" dirty="0"/>
          </a:p>
          <a:p>
            <a:pPr marL="285750" indent="-285750">
              <a:buFont typeface="Arial" panose="020B0604020202020204" pitchFamily="34" charset="0"/>
              <a:buChar char="•"/>
            </a:pPr>
            <a:r>
              <a:rPr lang="en-US" sz="2400" dirty="0"/>
              <a:t>Statements from physicians are acceptable evidence for rating purposes if they have met certain criteria.  38 CFR 3.326</a:t>
            </a:r>
          </a:p>
          <a:p>
            <a:pPr marL="285750" lvl="1" indent="-285750">
              <a:buFont typeface="Arial" panose="020B0604020202020204" pitchFamily="34" charset="0"/>
              <a:buChar char="•"/>
            </a:pPr>
            <a:endParaRPr lang="en-US" sz="900" dirty="0">
              <a:latin typeface="+mn-lt"/>
            </a:endParaRPr>
          </a:p>
          <a:p>
            <a:pPr marL="285750" lvl="1" indent="-285750">
              <a:buFont typeface="Arial" panose="020B0604020202020204" pitchFamily="34" charset="0"/>
              <a:buChar char="•"/>
            </a:pPr>
            <a:r>
              <a:rPr lang="en-US" sz="2400" dirty="0">
                <a:latin typeface="+mn-lt"/>
              </a:rPr>
              <a:t>VA often uses credentials to assign probative value to the nexus letter.</a:t>
            </a:r>
          </a:p>
          <a:p>
            <a:pPr lvl="1"/>
            <a:endParaRPr lang="en-US" sz="900" dirty="0"/>
          </a:p>
          <a:p>
            <a:pPr marL="285750" indent="-285750">
              <a:buFont typeface="Arial" panose="020B0604020202020204" pitchFamily="34" charset="0"/>
              <a:buChar char="•"/>
            </a:pPr>
            <a:r>
              <a:rPr lang="en-US" sz="2400" dirty="0"/>
              <a:t>If applying for an increase, a medical opinion is not needed.</a:t>
            </a:r>
          </a:p>
          <a:p>
            <a:endParaRPr lang="en-US" sz="900" dirty="0"/>
          </a:p>
          <a:p>
            <a:pPr marL="285750" indent="-285750">
              <a:buFont typeface="Arial" panose="020B0604020202020204" pitchFamily="34" charset="0"/>
              <a:buChar char="•"/>
            </a:pPr>
            <a:r>
              <a:rPr lang="en-US" sz="2400" dirty="0"/>
              <a:t>DO NOT let veterans be convinced to pay for an outside Nexus letter when they don’t need one! </a:t>
            </a:r>
            <a:r>
              <a:rPr lang="en-US" sz="2800" dirty="0"/>
              <a:t>	</a:t>
            </a:r>
          </a:p>
        </p:txBody>
      </p:sp>
      <p:pic>
        <p:nvPicPr>
          <p:cNvPr id="6" name="Picture 5">
            <a:extLst>
              <a:ext uri="{FF2B5EF4-FFF2-40B4-BE49-F238E27FC236}">
                <a16:creationId xmlns:a16="http://schemas.microsoft.com/office/drawing/2014/main" id="{665EA7C5-0816-CC5A-8C94-473201BE208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63154" y="3755570"/>
            <a:ext cx="1405137" cy="1450231"/>
          </a:xfrm>
          <a:prstGeom prst="rect">
            <a:avLst/>
          </a:prstGeom>
        </p:spPr>
      </p:pic>
    </p:spTree>
    <p:extLst>
      <p:ext uri="{BB962C8B-B14F-4D97-AF65-F5344CB8AC3E}">
        <p14:creationId xmlns:p14="http://schemas.microsoft.com/office/powerpoint/2010/main" val="379393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A2E3-327A-7705-585C-D3CA1F38F99D}"/>
              </a:ext>
            </a:extLst>
          </p:cNvPr>
          <p:cNvSpPr>
            <a:spLocks noGrp="1"/>
          </p:cNvSpPr>
          <p:nvPr>
            <p:ph type="title"/>
          </p:nvPr>
        </p:nvSpPr>
        <p:spPr>
          <a:xfrm>
            <a:off x="411480" y="304801"/>
            <a:ext cx="8564880" cy="838200"/>
          </a:xfrm>
        </p:spPr>
        <p:txBody>
          <a:bodyPr>
            <a:normAutofit/>
          </a:bodyPr>
          <a:lstStyle/>
          <a:p>
            <a:r>
              <a:rPr lang="en-US" sz="3200" b="1" dirty="0">
                <a:latin typeface="Arial" panose="020B0604020202020204" pitchFamily="34" charset="0"/>
                <a:cs typeface="Arial" panose="020B0604020202020204" pitchFamily="34" charset="0"/>
              </a:rPr>
              <a:t>Nexus Letters (continued)</a:t>
            </a:r>
            <a:endParaRPr lang="en-US" sz="3200" dirty="0"/>
          </a:p>
        </p:txBody>
      </p:sp>
      <p:sp>
        <p:nvSpPr>
          <p:cNvPr id="3" name="Content Placeholder 2">
            <a:extLst>
              <a:ext uri="{FF2B5EF4-FFF2-40B4-BE49-F238E27FC236}">
                <a16:creationId xmlns:a16="http://schemas.microsoft.com/office/drawing/2014/main" id="{76606136-C4A7-189E-4C5E-4D6013767A55}"/>
              </a:ext>
            </a:extLst>
          </p:cNvPr>
          <p:cNvSpPr>
            <a:spLocks noGrp="1"/>
          </p:cNvSpPr>
          <p:nvPr>
            <p:ph idx="1"/>
          </p:nvPr>
        </p:nvSpPr>
        <p:spPr>
          <a:xfrm>
            <a:off x="411480" y="1432560"/>
            <a:ext cx="10737166" cy="5120639"/>
          </a:xfrm>
        </p:spPr>
        <p:txBody>
          <a:bodyPr>
            <a:normAutofit fontScale="92500"/>
          </a:bodyPr>
          <a:lstStyle/>
          <a:p>
            <a:pPr marL="0" indent="0">
              <a:lnSpc>
                <a:spcPct val="120000"/>
              </a:lnSpc>
              <a:spcBef>
                <a:spcPts val="0"/>
              </a:spcBef>
              <a:buNone/>
            </a:pPr>
            <a:r>
              <a:rPr lang="en-US" sz="3600" b="1" dirty="0">
                <a:cs typeface="Arial" panose="020B0604020202020204" pitchFamily="34" charset="0"/>
              </a:rPr>
              <a:t>WHEN are they NOT needed?</a:t>
            </a:r>
          </a:p>
          <a:p>
            <a:pPr>
              <a:lnSpc>
                <a:spcPct val="100000"/>
              </a:lnSpc>
              <a:spcBef>
                <a:spcPts val="0"/>
              </a:spcBef>
            </a:pPr>
            <a:r>
              <a:rPr lang="en-US" sz="3600" dirty="0">
                <a:cs typeface="Arial" panose="020B0604020202020204" pitchFamily="34" charset="0"/>
              </a:rPr>
              <a:t>Claims for Increase </a:t>
            </a:r>
          </a:p>
          <a:p>
            <a:pPr>
              <a:lnSpc>
                <a:spcPct val="100000"/>
              </a:lnSpc>
              <a:spcBef>
                <a:spcPts val="0"/>
              </a:spcBef>
            </a:pPr>
            <a:r>
              <a:rPr lang="en-US" sz="3600" dirty="0">
                <a:cs typeface="Arial" panose="020B0604020202020204" pitchFamily="34" charset="0"/>
              </a:rPr>
              <a:t>Claiming presumptive issues in service or within the period as the presumptive relationship establishes the nexus. M21-1.IV.i.1.B.1.f.</a:t>
            </a:r>
          </a:p>
          <a:p>
            <a:pPr>
              <a:lnSpc>
                <a:spcPct val="100000"/>
              </a:lnSpc>
              <a:spcBef>
                <a:spcPts val="0"/>
              </a:spcBef>
            </a:pPr>
            <a:r>
              <a:rPr lang="en-US" sz="3600" dirty="0">
                <a:cs typeface="Arial" panose="020B0604020202020204" pitchFamily="34" charset="0"/>
              </a:rPr>
              <a:t>Claiming a condition that was diagnosed in service and as long as the claim is filed within one year after discharge.</a:t>
            </a:r>
          </a:p>
          <a:p>
            <a:pPr>
              <a:lnSpc>
                <a:spcPct val="100000"/>
              </a:lnSpc>
              <a:spcBef>
                <a:spcPts val="0"/>
              </a:spcBef>
            </a:pPr>
            <a:r>
              <a:rPr lang="en-US" sz="3600" dirty="0">
                <a:cs typeface="Arial" panose="020B0604020202020204" pitchFamily="34" charset="0"/>
              </a:rPr>
              <a:t>If on active duty the disability is proximately due to a Service Connected (SC) disease/injury</a:t>
            </a:r>
          </a:p>
          <a:p>
            <a:pPr marL="0" indent="0">
              <a:lnSpc>
                <a:spcPct val="120000"/>
              </a:lnSpc>
              <a:spcBef>
                <a:spcPts val="0"/>
              </a:spcBef>
              <a:buNone/>
            </a:pPr>
            <a:endParaRPr lang="en-US" sz="2400" dirty="0">
              <a:cs typeface="Arial" panose="020B0604020202020204" pitchFamily="34" charset="0"/>
            </a:endParaRPr>
          </a:p>
          <a:p>
            <a:pPr marL="0" indent="0">
              <a:lnSpc>
                <a:spcPct val="120000"/>
              </a:lnSpc>
              <a:spcBef>
                <a:spcPts val="0"/>
              </a:spcBef>
              <a:buNone/>
            </a:pPr>
            <a:endParaRPr lang="en-US" sz="2400" dirty="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75710F6-2C3D-2165-2570-F0D416925885}"/>
              </a:ext>
            </a:extLst>
          </p:cNvPr>
          <p:cNvSpPr>
            <a:spLocks noGrp="1"/>
          </p:cNvSpPr>
          <p:nvPr>
            <p:ph type="sldNum" sz="quarter" idx="12"/>
          </p:nvPr>
        </p:nvSpPr>
        <p:spPr/>
        <p:txBody>
          <a:bodyPr/>
          <a:lstStyle/>
          <a:p>
            <a:fld id="{E2FB73DA-5FDE-45B5-BAA4-C61223CC44F6}" type="slidenum">
              <a:rPr lang="en-US" smtClean="0"/>
              <a:pPr/>
              <a:t>5</a:t>
            </a:fld>
            <a:endParaRPr lang="en-US" dirty="0"/>
          </a:p>
        </p:txBody>
      </p:sp>
    </p:spTree>
    <p:extLst>
      <p:ext uri="{BB962C8B-B14F-4D97-AF65-F5344CB8AC3E}">
        <p14:creationId xmlns:p14="http://schemas.microsoft.com/office/powerpoint/2010/main" val="2781119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6AC487-EE68-FC71-E64C-BCE4025D8DA2}"/>
              </a:ext>
            </a:extLst>
          </p:cNvPr>
          <p:cNvSpPr>
            <a:spLocks noGrp="1"/>
          </p:cNvSpPr>
          <p:nvPr>
            <p:ph type="sldNum" sz="quarter" idx="12"/>
          </p:nvPr>
        </p:nvSpPr>
        <p:spPr/>
        <p:txBody>
          <a:bodyPr/>
          <a:lstStyle/>
          <a:p>
            <a:fld id="{60B18D57-13A5-4968-950D-8FEF41FA4399}" type="slidenum">
              <a:rPr lang="en-US" smtClean="0"/>
              <a:t>50</a:t>
            </a:fld>
            <a:endParaRPr lang="en-US" dirty="0"/>
          </a:p>
        </p:txBody>
      </p:sp>
      <p:pic>
        <p:nvPicPr>
          <p:cNvPr id="4" name="Picture 3">
            <a:extLst>
              <a:ext uri="{FF2B5EF4-FFF2-40B4-BE49-F238E27FC236}">
                <a16:creationId xmlns:a16="http://schemas.microsoft.com/office/drawing/2014/main" id="{657A96E5-125B-2574-F15F-5C47C167FE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95611" y="1483335"/>
            <a:ext cx="6441549" cy="5009540"/>
          </a:xfrm>
          <a:prstGeom prst="rect">
            <a:avLst/>
          </a:prstGeom>
        </p:spPr>
      </p:pic>
    </p:spTree>
    <p:extLst>
      <p:ext uri="{BB962C8B-B14F-4D97-AF65-F5344CB8AC3E}">
        <p14:creationId xmlns:p14="http://schemas.microsoft.com/office/powerpoint/2010/main" val="1461554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A591D0-8BAD-0C6B-5914-EFBACF9B7F4C}"/>
              </a:ext>
            </a:extLst>
          </p:cNvPr>
          <p:cNvSpPr>
            <a:spLocks noGrp="1"/>
          </p:cNvSpPr>
          <p:nvPr>
            <p:ph type="title"/>
          </p:nvPr>
        </p:nvSpPr>
        <p:spPr>
          <a:xfrm>
            <a:off x="404447" y="134472"/>
            <a:ext cx="7561384" cy="981732"/>
          </a:xfrm>
        </p:spPr>
        <p:txBody>
          <a:bodyPr>
            <a:normAutofit/>
          </a:bodyPr>
          <a:lstStyle/>
          <a:p>
            <a:r>
              <a:rPr lang="en-US" sz="3200" b="1" dirty="0">
                <a:latin typeface="Arial" panose="020B0604020202020204" pitchFamily="34" charset="0"/>
                <a:cs typeface="Arial" panose="020B0604020202020204" pitchFamily="34" charset="0"/>
              </a:rPr>
              <a:t>Rating Specialist Responsibilities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and References</a:t>
            </a:r>
          </a:p>
        </p:txBody>
      </p:sp>
      <p:sp>
        <p:nvSpPr>
          <p:cNvPr id="2" name="Slide Number Placeholder 1">
            <a:extLst>
              <a:ext uri="{FF2B5EF4-FFF2-40B4-BE49-F238E27FC236}">
                <a16:creationId xmlns:a16="http://schemas.microsoft.com/office/drawing/2014/main" id="{D0E57496-3A89-6CC4-C1CA-64475717A2C7}"/>
              </a:ext>
            </a:extLst>
          </p:cNvPr>
          <p:cNvSpPr>
            <a:spLocks noGrp="1"/>
          </p:cNvSpPr>
          <p:nvPr>
            <p:ph type="sldNum" sz="quarter" idx="12"/>
          </p:nvPr>
        </p:nvSpPr>
        <p:spPr/>
        <p:txBody>
          <a:bodyPr/>
          <a:lstStyle/>
          <a:p>
            <a:fld id="{60B18D57-13A5-4968-950D-8FEF41FA4399}" type="slidenum">
              <a:rPr lang="en-US" smtClean="0"/>
              <a:t>51</a:t>
            </a:fld>
            <a:endParaRPr lang="en-US" dirty="0"/>
          </a:p>
        </p:txBody>
      </p:sp>
      <p:sp>
        <p:nvSpPr>
          <p:cNvPr id="4" name="TextBox 3">
            <a:extLst>
              <a:ext uri="{FF2B5EF4-FFF2-40B4-BE49-F238E27FC236}">
                <a16:creationId xmlns:a16="http://schemas.microsoft.com/office/drawing/2014/main" id="{51B623E1-FB89-B941-60A5-4CE81760561A}"/>
              </a:ext>
            </a:extLst>
          </p:cNvPr>
          <p:cNvSpPr txBox="1"/>
          <p:nvPr/>
        </p:nvSpPr>
        <p:spPr>
          <a:xfrm>
            <a:off x="627184" y="1459524"/>
            <a:ext cx="9853245" cy="5109091"/>
          </a:xfrm>
          <a:prstGeom prst="rect">
            <a:avLst/>
          </a:prstGeom>
          <a:noFill/>
        </p:spPr>
        <p:txBody>
          <a:bodyPr wrap="square" rtlCol="0">
            <a:spAutoFit/>
          </a:bodyPr>
          <a:lstStyle/>
          <a:p>
            <a:r>
              <a:rPr lang="en-US" sz="2800" b="1" dirty="0"/>
              <a:t>38 CFR 4.23	Attitude of Rating Specialist</a:t>
            </a:r>
          </a:p>
          <a:p>
            <a:endParaRPr lang="en-US" sz="2800" dirty="0"/>
          </a:p>
          <a:p>
            <a:r>
              <a:rPr lang="en-US" sz="2800" dirty="0"/>
              <a:t>“It is to be remembered that the majority of applicants are disabled persons who are seeking benefits of law to which they believe themselves entitled.  In the exercise of his or her functions, rating officers must NOT allow their personal feelings to intrude; an antagonistic, critical, or even abusive attitude on the part of a claimant should not in any instance influence the officers in the handling of the case.  Fairness and courtesy must at all times be shown to applicants by all employees whose duties bring them in contact, directly or indirectly, with the Department’s claimants.”</a:t>
            </a:r>
          </a:p>
          <a:p>
            <a:r>
              <a:rPr lang="en-US" dirty="0"/>
              <a:t>			</a:t>
            </a:r>
          </a:p>
        </p:txBody>
      </p:sp>
    </p:spTree>
    <p:extLst>
      <p:ext uri="{BB962C8B-B14F-4D97-AF65-F5344CB8AC3E}">
        <p14:creationId xmlns:p14="http://schemas.microsoft.com/office/powerpoint/2010/main" val="2932714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A591D0-8BAD-0C6B-5914-EFBACF9B7F4C}"/>
              </a:ext>
            </a:extLst>
          </p:cNvPr>
          <p:cNvSpPr>
            <a:spLocks noGrp="1"/>
          </p:cNvSpPr>
          <p:nvPr>
            <p:ph type="title"/>
          </p:nvPr>
        </p:nvSpPr>
        <p:spPr>
          <a:xfrm>
            <a:off x="404447" y="134472"/>
            <a:ext cx="7561384" cy="981732"/>
          </a:xfrm>
        </p:spPr>
        <p:txBody>
          <a:bodyPr>
            <a:normAutofit/>
          </a:bodyPr>
          <a:lstStyle/>
          <a:p>
            <a:r>
              <a:rPr lang="en-US" sz="3200" b="1" dirty="0">
                <a:latin typeface="Arial" panose="020B0604020202020204" pitchFamily="34" charset="0"/>
                <a:cs typeface="Arial" panose="020B0604020202020204" pitchFamily="34" charset="0"/>
              </a:rPr>
              <a:t>Rating Specialist Responsibilities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and References</a:t>
            </a:r>
          </a:p>
        </p:txBody>
      </p:sp>
      <p:sp>
        <p:nvSpPr>
          <p:cNvPr id="2" name="Slide Number Placeholder 1">
            <a:extLst>
              <a:ext uri="{FF2B5EF4-FFF2-40B4-BE49-F238E27FC236}">
                <a16:creationId xmlns:a16="http://schemas.microsoft.com/office/drawing/2014/main" id="{D0E57496-3A89-6CC4-C1CA-64475717A2C7}"/>
              </a:ext>
            </a:extLst>
          </p:cNvPr>
          <p:cNvSpPr>
            <a:spLocks noGrp="1"/>
          </p:cNvSpPr>
          <p:nvPr>
            <p:ph type="sldNum" sz="quarter" idx="12"/>
          </p:nvPr>
        </p:nvSpPr>
        <p:spPr/>
        <p:txBody>
          <a:bodyPr/>
          <a:lstStyle/>
          <a:p>
            <a:fld id="{60B18D57-13A5-4968-950D-8FEF41FA4399}" type="slidenum">
              <a:rPr lang="en-US" smtClean="0"/>
              <a:t>52</a:t>
            </a:fld>
            <a:endParaRPr lang="en-US" dirty="0"/>
          </a:p>
        </p:txBody>
      </p:sp>
      <p:sp>
        <p:nvSpPr>
          <p:cNvPr id="4" name="TextBox 3">
            <a:extLst>
              <a:ext uri="{FF2B5EF4-FFF2-40B4-BE49-F238E27FC236}">
                <a16:creationId xmlns:a16="http://schemas.microsoft.com/office/drawing/2014/main" id="{51B623E1-FB89-B941-60A5-4CE81760561A}"/>
              </a:ext>
            </a:extLst>
          </p:cNvPr>
          <p:cNvSpPr txBox="1"/>
          <p:nvPr/>
        </p:nvSpPr>
        <p:spPr>
          <a:xfrm>
            <a:off x="627184" y="1459524"/>
            <a:ext cx="9853245" cy="3970318"/>
          </a:xfrm>
          <a:prstGeom prst="rect">
            <a:avLst/>
          </a:prstGeom>
          <a:noFill/>
        </p:spPr>
        <p:txBody>
          <a:bodyPr wrap="square" rtlCol="0">
            <a:spAutoFit/>
          </a:bodyPr>
          <a:lstStyle/>
          <a:p>
            <a:r>
              <a:rPr lang="en-US" sz="2800" dirty="0"/>
              <a:t>			</a:t>
            </a:r>
          </a:p>
          <a:p>
            <a:r>
              <a:rPr lang="en-US" sz="2800" b="1" dirty="0"/>
              <a:t>38 CFR 4.2	Interpretation of Examination Reports</a:t>
            </a:r>
          </a:p>
          <a:p>
            <a:endParaRPr lang="en-US" sz="2800" dirty="0"/>
          </a:p>
          <a:p>
            <a:r>
              <a:rPr lang="en-US" sz="2800" dirty="0"/>
              <a:t>If a </a:t>
            </a:r>
            <a:r>
              <a:rPr lang="en-US" sz="2800" u="sng" dirty="0"/>
              <a:t>diagnosis</a:t>
            </a:r>
            <a:r>
              <a:rPr lang="en-US" sz="2800" dirty="0"/>
              <a:t> is not supported by the findings on the examination report or if the exam report does not contain sufficient detail to rate, the rater MUST return the report as inadequate for additional evidence for evaluation purposes. If no additional data can be found, then the Rater must rate based on probative value and reasonable doubt in the benefit of the veteran.</a:t>
            </a:r>
          </a:p>
        </p:txBody>
      </p:sp>
    </p:spTree>
    <p:extLst>
      <p:ext uri="{BB962C8B-B14F-4D97-AF65-F5344CB8AC3E}">
        <p14:creationId xmlns:p14="http://schemas.microsoft.com/office/powerpoint/2010/main" val="1534355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37DF-50DF-706A-23D0-95686C4E7779}"/>
              </a:ext>
            </a:extLst>
          </p:cNvPr>
          <p:cNvSpPr>
            <a:spLocks noGrp="1"/>
          </p:cNvSpPr>
          <p:nvPr>
            <p:ph type="title"/>
          </p:nvPr>
        </p:nvSpPr>
        <p:spPr>
          <a:xfrm>
            <a:off x="298938" y="136525"/>
            <a:ext cx="8563708" cy="1059229"/>
          </a:xfrm>
        </p:spPr>
        <p:txBody>
          <a:bodyPr>
            <a:normAutofit/>
          </a:bodyPr>
          <a:lstStyle/>
          <a:p>
            <a:r>
              <a:rPr lang="en-US" sz="3200" b="1" dirty="0">
                <a:latin typeface="Arial" panose="020B0604020202020204" pitchFamily="34" charset="0"/>
                <a:cs typeface="Arial" panose="020B0604020202020204" pitchFamily="34" charset="0"/>
              </a:rPr>
              <a:t>Rating Specialist Responsibilities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and References (continued)</a:t>
            </a:r>
            <a:endParaRPr lang="en-US" sz="3200" dirty="0"/>
          </a:p>
        </p:txBody>
      </p:sp>
      <p:sp>
        <p:nvSpPr>
          <p:cNvPr id="3" name="Content Placeholder 2">
            <a:extLst>
              <a:ext uri="{FF2B5EF4-FFF2-40B4-BE49-F238E27FC236}">
                <a16:creationId xmlns:a16="http://schemas.microsoft.com/office/drawing/2014/main" id="{7E929773-7AB6-4176-A208-E049D1D829C8}"/>
              </a:ext>
            </a:extLst>
          </p:cNvPr>
          <p:cNvSpPr>
            <a:spLocks noGrp="1"/>
          </p:cNvSpPr>
          <p:nvPr>
            <p:ph idx="1"/>
          </p:nvPr>
        </p:nvSpPr>
        <p:spPr>
          <a:xfrm>
            <a:off x="182880" y="1665515"/>
            <a:ext cx="11170920" cy="4506686"/>
          </a:xfrm>
        </p:spPr>
        <p:txBody>
          <a:bodyPr>
            <a:noAutofit/>
          </a:bodyPr>
          <a:lstStyle/>
          <a:p>
            <a:pPr marL="0" indent="0">
              <a:lnSpc>
                <a:spcPct val="120000"/>
              </a:lnSpc>
              <a:spcBef>
                <a:spcPts val="0"/>
              </a:spcBef>
              <a:buNone/>
            </a:pPr>
            <a:r>
              <a:rPr lang="en-US" b="1" dirty="0"/>
              <a:t>38 CFR 4.70	Inadequate examinations</a:t>
            </a:r>
          </a:p>
          <a:p>
            <a:pPr marL="0" indent="0">
              <a:lnSpc>
                <a:spcPct val="120000"/>
              </a:lnSpc>
              <a:spcBef>
                <a:spcPts val="0"/>
              </a:spcBef>
              <a:buNone/>
            </a:pPr>
            <a:endParaRPr lang="en-US" dirty="0"/>
          </a:p>
          <a:p>
            <a:pPr marL="0" indent="0">
              <a:lnSpc>
                <a:spcPct val="120000"/>
              </a:lnSpc>
              <a:spcBef>
                <a:spcPts val="0"/>
              </a:spcBef>
              <a:buNone/>
            </a:pPr>
            <a:r>
              <a:rPr lang="en-US" dirty="0"/>
              <a:t>“…the rating agency may request a supplementary report from the examiner giving further details as to the limitations of the disabled person’s ordinary activity imposed by the disease, injury, or residual condition, the prognosis for return to, or continuance or, useful work.  When the best interest of the service will be advanced by personal conference with the examiner, such can be arranged through channels.</a:t>
            </a:r>
          </a:p>
          <a:p>
            <a:pPr marL="0" indent="0">
              <a:lnSpc>
                <a:spcPct val="120000"/>
              </a:lnSpc>
              <a:spcBef>
                <a:spcPts val="0"/>
              </a:spcBef>
              <a:buNone/>
            </a:pPr>
            <a:endParaRPr lang="en-US" sz="7200" dirty="0"/>
          </a:p>
          <a:p>
            <a:endParaRPr lang="en-US" dirty="0"/>
          </a:p>
        </p:txBody>
      </p:sp>
      <p:sp>
        <p:nvSpPr>
          <p:cNvPr id="4" name="Slide Number Placeholder 3">
            <a:extLst>
              <a:ext uri="{FF2B5EF4-FFF2-40B4-BE49-F238E27FC236}">
                <a16:creationId xmlns:a16="http://schemas.microsoft.com/office/drawing/2014/main" id="{37926AD3-65D2-1132-E2D3-F09166FEF7A2}"/>
              </a:ext>
            </a:extLst>
          </p:cNvPr>
          <p:cNvSpPr>
            <a:spLocks noGrp="1"/>
          </p:cNvSpPr>
          <p:nvPr>
            <p:ph type="sldNum" sz="quarter" idx="12"/>
          </p:nvPr>
        </p:nvSpPr>
        <p:spPr/>
        <p:txBody>
          <a:bodyPr/>
          <a:lstStyle/>
          <a:p>
            <a:fld id="{E2FB73DA-5FDE-45B5-BAA4-C61223CC44F6}" type="slidenum">
              <a:rPr lang="en-US" smtClean="0"/>
              <a:pPr/>
              <a:t>53</a:t>
            </a:fld>
            <a:endParaRPr lang="en-US" dirty="0"/>
          </a:p>
        </p:txBody>
      </p:sp>
    </p:spTree>
    <p:extLst>
      <p:ext uri="{BB962C8B-B14F-4D97-AF65-F5344CB8AC3E}">
        <p14:creationId xmlns:p14="http://schemas.microsoft.com/office/powerpoint/2010/main" val="4114961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37DF-50DF-706A-23D0-95686C4E7779}"/>
              </a:ext>
            </a:extLst>
          </p:cNvPr>
          <p:cNvSpPr>
            <a:spLocks noGrp="1"/>
          </p:cNvSpPr>
          <p:nvPr>
            <p:ph type="title"/>
          </p:nvPr>
        </p:nvSpPr>
        <p:spPr>
          <a:xfrm>
            <a:off x="298938" y="136525"/>
            <a:ext cx="8563708" cy="1059229"/>
          </a:xfrm>
        </p:spPr>
        <p:txBody>
          <a:bodyPr>
            <a:normAutofit/>
          </a:bodyPr>
          <a:lstStyle/>
          <a:p>
            <a:r>
              <a:rPr lang="en-US" sz="3200" b="1" dirty="0">
                <a:latin typeface="Arial" panose="020B0604020202020204" pitchFamily="34" charset="0"/>
                <a:cs typeface="Arial" panose="020B0604020202020204" pitchFamily="34" charset="0"/>
              </a:rPr>
              <a:t>Rating Specialist Responsibilities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and References (continued)</a:t>
            </a:r>
            <a:endParaRPr lang="en-US" sz="3200" dirty="0"/>
          </a:p>
        </p:txBody>
      </p:sp>
      <p:sp>
        <p:nvSpPr>
          <p:cNvPr id="3" name="Content Placeholder 2">
            <a:extLst>
              <a:ext uri="{FF2B5EF4-FFF2-40B4-BE49-F238E27FC236}">
                <a16:creationId xmlns:a16="http://schemas.microsoft.com/office/drawing/2014/main" id="{7E929773-7AB6-4176-A208-E049D1D829C8}"/>
              </a:ext>
            </a:extLst>
          </p:cNvPr>
          <p:cNvSpPr>
            <a:spLocks noGrp="1"/>
          </p:cNvSpPr>
          <p:nvPr>
            <p:ph idx="1"/>
          </p:nvPr>
        </p:nvSpPr>
        <p:spPr>
          <a:xfrm>
            <a:off x="182880" y="1341120"/>
            <a:ext cx="11704320" cy="5380355"/>
          </a:xfrm>
        </p:spPr>
        <p:txBody>
          <a:bodyPr>
            <a:noAutofit/>
          </a:bodyPr>
          <a:lstStyle/>
          <a:p>
            <a:pPr marL="0" indent="0">
              <a:lnSpc>
                <a:spcPct val="120000"/>
              </a:lnSpc>
              <a:spcBef>
                <a:spcPts val="0"/>
              </a:spcBef>
              <a:buNone/>
            </a:pPr>
            <a:r>
              <a:rPr lang="en-US" b="1" dirty="0"/>
              <a:t>38 CFR 4.3	Reasonable Doubt</a:t>
            </a:r>
          </a:p>
          <a:p>
            <a:pPr marL="0" indent="0">
              <a:lnSpc>
                <a:spcPct val="120000"/>
              </a:lnSpc>
              <a:spcBef>
                <a:spcPts val="0"/>
              </a:spcBef>
              <a:buNone/>
            </a:pPr>
            <a:endParaRPr lang="en-US" sz="500" dirty="0"/>
          </a:p>
          <a:p>
            <a:pPr marL="0" indent="0">
              <a:lnSpc>
                <a:spcPct val="100000"/>
              </a:lnSpc>
              <a:spcBef>
                <a:spcPts val="0"/>
              </a:spcBef>
              <a:buNone/>
            </a:pPr>
            <a:r>
              <a:rPr lang="en-US" dirty="0"/>
              <a:t>“It is defined and consistently applied policy of the Department of Veteran Affairs to administer the law under a broad interpretation, consistent, however,  with the facts shown in every case.  When after careful consideration of all procurable and assembled data, a reasonable doubt arises regarding the degree of disability such doubt will be resolved in favor of the claimant. 38 CFR 3.102  explains reasonable doubt doctrine is applied if there is substantial doubt due to an approximate balance of positive and negative evidence that does not satisfactorily prove or disprove the claim.  It is also applicable even in the absence of official records, particularly if the incident allegedly arose under combat, or similarly strenuous conditions, and is consistent with the probable results of such hardships.”</a:t>
            </a:r>
          </a:p>
          <a:p>
            <a:endParaRPr lang="en-US" dirty="0"/>
          </a:p>
        </p:txBody>
      </p:sp>
      <p:sp>
        <p:nvSpPr>
          <p:cNvPr id="4" name="Slide Number Placeholder 3">
            <a:extLst>
              <a:ext uri="{FF2B5EF4-FFF2-40B4-BE49-F238E27FC236}">
                <a16:creationId xmlns:a16="http://schemas.microsoft.com/office/drawing/2014/main" id="{37926AD3-65D2-1132-E2D3-F09166FEF7A2}"/>
              </a:ext>
            </a:extLst>
          </p:cNvPr>
          <p:cNvSpPr>
            <a:spLocks noGrp="1"/>
          </p:cNvSpPr>
          <p:nvPr>
            <p:ph type="sldNum" sz="quarter" idx="12"/>
          </p:nvPr>
        </p:nvSpPr>
        <p:spPr/>
        <p:txBody>
          <a:bodyPr/>
          <a:lstStyle/>
          <a:p>
            <a:fld id="{E2FB73DA-5FDE-45B5-BAA4-C61223CC44F6}" type="slidenum">
              <a:rPr lang="en-US" smtClean="0"/>
              <a:pPr/>
              <a:t>54</a:t>
            </a:fld>
            <a:endParaRPr lang="en-US" dirty="0"/>
          </a:p>
        </p:txBody>
      </p:sp>
    </p:spTree>
    <p:extLst>
      <p:ext uri="{BB962C8B-B14F-4D97-AF65-F5344CB8AC3E}">
        <p14:creationId xmlns:p14="http://schemas.microsoft.com/office/powerpoint/2010/main" val="3162070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5A46-880B-52FA-099D-56DD96768499}"/>
              </a:ext>
            </a:extLst>
          </p:cNvPr>
          <p:cNvSpPr>
            <a:spLocks noGrp="1"/>
          </p:cNvSpPr>
          <p:nvPr>
            <p:ph type="title"/>
          </p:nvPr>
        </p:nvSpPr>
        <p:spPr>
          <a:xfrm>
            <a:off x="246186" y="136525"/>
            <a:ext cx="8862646" cy="1094399"/>
          </a:xfrm>
        </p:spPr>
        <p:txBody>
          <a:bodyPr>
            <a:normAutofit/>
          </a:bodyPr>
          <a:lstStyle/>
          <a:p>
            <a:r>
              <a:rPr lang="en-US" sz="3200" b="1" dirty="0">
                <a:latin typeface="Arial" panose="020B0604020202020204" pitchFamily="34" charset="0"/>
                <a:cs typeface="Arial" panose="020B0604020202020204" pitchFamily="34" charset="0"/>
              </a:rPr>
              <a:t>Rating Specialist Responsibilities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and References (continued)</a:t>
            </a:r>
            <a:endParaRPr lang="en-US" sz="3200" dirty="0"/>
          </a:p>
        </p:txBody>
      </p:sp>
      <p:sp>
        <p:nvSpPr>
          <p:cNvPr id="3" name="Content Placeholder 2">
            <a:extLst>
              <a:ext uri="{FF2B5EF4-FFF2-40B4-BE49-F238E27FC236}">
                <a16:creationId xmlns:a16="http://schemas.microsoft.com/office/drawing/2014/main" id="{4700CA45-CF9B-C47E-A7E7-17B01158C531}"/>
              </a:ext>
            </a:extLst>
          </p:cNvPr>
          <p:cNvSpPr>
            <a:spLocks noGrp="1"/>
          </p:cNvSpPr>
          <p:nvPr>
            <p:ph idx="1"/>
          </p:nvPr>
        </p:nvSpPr>
        <p:spPr>
          <a:xfrm>
            <a:off x="391886" y="1408025"/>
            <a:ext cx="10961914" cy="4524009"/>
          </a:xfrm>
        </p:spPr>
        <p:txBody>
          <a:bodyPr>
            <a:noAutofit/>
          </a:bodyPr>
          <a:lstStyle/>
          <a:p>
            <a:pPr marL="0" indent="0">
              <a:lnSpc>
                <a:spcPct val="100000"/>
              </a:lnSpc>
              <a:spcBef>
                <a:spcPts val="0"/>
              </a:spcBef>
              <a:buNone/>
            </a:pPr>
            <a:r>
              <a:rPr lang="en-US" b="1" dirty="0"/>
              <a:t>  38 CFR 4.7	Higher of Two Evaluations</a:t>
            </a:r>
          </a:p>
          <a:p>
            <a:pPr marL="457200" lvl="1" indent="0">
              <a:buNone/>
            </a:pPr>
            <a:endParaRPr lang="en-US" sz="1400" dirty="0"/>
          </a:p>
          <a:p>
            <a:pPr marL="0" lvl="4" indent="0">
              <a:lnSpc>
                <a:spcPct val="100000"/>
              </a:lnSpc>
              <a:spcBef>
                <a:spcPts val="0"/>
              </a:spcBef>
              <a:buNone/>
            </a:pPr>
            <a:r>
              <a:rPr lang="en-US" sz="2800" dirty="0"/>
              <a:t>Where there is a question as to which of two evaluations shall be applied on two conflicting exams, the higher evaluation will be assigned if the disability picture more nearly approximates the criteria required for that rating.  However, if one of the exams has less probative value than the other, this would support which evaluation is applied.</a:t>
            </a:r>
          </a:p>
          <a:p>
            <a:pPr marL="1828800" lvl="4" indent="0">
              <a:buNone/>
            </a:pPr>
            <a:endParaRPr lang="en-US" sz="2800" dirty="0"/>
          </a:p>
          <a:p>
            <a:pPr marL="0" lvl="4" indent="0">
              <a:lnSpc>
                <a:spcPct val="100000"/>
              </a:lnSpc>
              <a:spcBef>
                <a:spcPts val="0"/>
              </a:spcBef>
              <a:buNone/>
            </a:pPr>
            <a:r>
              <a:rPr lang="en-US" sz="2800" b="1" dirty="0"/>
              <a:t> 38 CFR.4.40	 Functional Loss</a:t>
            </a:r>
          </a:p>
          <a:p>
            <a:pPr marL="0" lvl="4" indent="0">
              <a:lnSpc>
                <a:spcPct val="100000"/>
              </a:lnSpc>
              <a:spcBef>
                <a:spcPts val="0"/>
              </a:spcBef>
              <a:buNone/>
            </a:pPr>
            <a:endParaRPr lang="en-US" sz="1400" b="1" dirty="0"/>
          </a:p>
          <a:p>
            <a:pPr marL="0" lvl="4" indent="0">
              <a:lnSpc>
                <a:spcPct val="100000"/>
              </a:lnSpc>
              <a:spcBef>
                <a:spcPts val="0"/>
              </a:spcBef>
              <a:buNone/>
            </a:pPr>
            <a:r>
              <a:rPr lang="en-US" sz="2800" dirty="0"/>
              <a:t>“…Weakness is as important as limitation of motion, and a part which becomes painful on use must be regarded as seriously disabled….”</a:t>
            </a:r>
          </a:p>
          <a:p>
            <a:pPr marL="0" lvl="4" indent="0">
              <a:lnSpc>
                <a:spcPct val="100000"/>
              </a:lnSpc>
              <a:spcBef>
                <a:spcPts val="0"/>
              </a:spcBef>
              <a:buNone/>
            </a:pPr>
            <a:endParaRPr lang="en-US" sz="2000" dirty="0"/>
          </a:p>
        </p:txBody>
      </p:sp>
      <p:sp>
        <p:nvSpPr>
          <p:cNvPr id="4" name="Slide Number Placeholder 3">
            <a:extLst>
              <a:ext uri="{FF2B5EF4-FFF2-40B4-BE49-F238E27FC236}">
                <a16:creationId xmlns:a16="http://schemas.microsoft.com/office/drawing/2014/main" id="{0F0C0055-F078-BEEB-A4CE-7599566FA13F}"/>
              </a:ext>
            </a:extLst>
          </p:cNvPr>
          <p:cNvSpPr>
            <a:spLocks noGrp="1"/>
          </p:cNvSpPr>
          <p:nvPr>
            <p:ph type="sldNum" sz="quarter" idx="12"/>
          </p:nvPr>
        </p:nvSpPr>
        <p:spPr/>
        <p:txBody>
          <a:bodyPr/>
          <a:lstStyle/>
          <a:p>
            <a:fld id="{E2FB73DA-5FDE-45B5-BAA4-C61223CC44F6}" type="slidenum">
              <a:rPr lang="en-US" smtClean="0"/>
              <a:pPr/>
              <a:t>55</a:t>
            </a:fld>
            <a:endParaRPr lang="en-US" dirty="0"/>
          </a:p>
        </p:txBody>
      </p:sp>
    </p:spTree>
    <p:extLst>
      <p:ext uri="{BB962C8B-B14F-4D97-AF65-F5344CB8AC3E}">
        <p14:creationId xmlns:p14="http://schemas.microsoft.com/office/powerpoint/2010/main" val="2960836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
        <p:nvSpPr>
          <p:cNvPr id="3" name="TextBox 2"/>
          <p:cNvSpPr txBox="1"/>
          <p:nvPr/>
        </p:nvSpPr>
        <p:spPr>
          <a:xfrm>
            <a:off x="6748898" y="4893741"/>
            <a:ext cx="4434035" cy="1384995"/>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Jan Avant</a:t>
            </a:r>
          </a:p>
          <a:p>
            <a:pPr algn="r"/>
            <a:r>
              <a:rPr lang="en-US" sz="2800" dirty="0">
                <a:latin typeface="Times New Roman" panose="02020603050405020304" pitchFamily="18" charset="0"/>
                <a:cs typeface="Times New Roman" panose="02020603050405020304" pitchFamily="18" charset="0"/>
              </a:rPr>
              <a:t>501-951-3074</a:t>
            </a:r>
          </a:p>
          <a:p>
            <a:pPr algn="r"/>
            <a:r>
              <a:rPr lang="en-US" sz="2800" dirty="0">
                <a:latin typeface="Times New Roman" panose="02020603050405020304" pitchFamily="18" charset="0"/>
                <a:cs typeface="Times New Roman" panose="02020603050405020304" pitchFamily="18" charset="0"/>
              </a:rPr>
              <a:t>jkavant1@yahoo.com</a:t>
            </a:r>
          </a:p>
        </p:txBody>
      </p:sp>
    </p:spTree>
    <p:extLst>
      <p:ext uri="{BB962C8B-B14F-4D97-AF65-F5344CB8AC3E}">
        <p14:creationId xmlns:p14="http://schemas.microsoft.com/office/powerpoint/2010/main" val="26718957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B2E8-FB3A-075B-D3AC-FCDB3158DCA2}"/>
              </a:ext>
            </a:extLst>
          </p:cNvPr>
          <p:cNvSpPr>
            <a:spLocks noGrp="1"/>
          </p:cNvSpPr>
          <p:nvPr>
            <p:ph type="title"/>
          </p:nvPr>
        </p:nvSpPr>
        <p:spPr>
          <a:xfrm>
            <a:off x="0" y="136525"/>
            <a:ext cx="8915400" cy="1036955"/>
          </a:xfrm>
        </p:spPr>
        <p:txBody>
          <a:bodyPr>
            <a:normAutofit/>
          </a:bodyPr>
          <a:lstStyle/>
          <a:p>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REFERENCES</a:t>
            </a:r>
          </a:p>
        </p:txBody>
      </p:sp>
      <p:sp>
        <p:nvSpPr>
          <p:cNvPr id="4" name="Slide Number Placeholder 3">
            <a:extLst>
              <a:ext uri="{FF2B5EF4-FFF2-40B4-BE49-F238E27FC236}">
                <a16:creationId xmlns:a16="http://schemas.microsoft.com/office/drawing/2014/main" id="{8A2D8A90-AC6F-6BAF-DD21-72D0374EA24E}"/>
              </a:ext>
            </a:extLst>
          </p:cNvPr>
          <p:cNvSpPr>
            <a:spLocks noGrp="1"/>
          </p:cNvSpPr>
          <p:nvPr>
            <p:ph type="sldNum" sz="quarter" idx="12"/>
          </p:nvPr>
        </p:nvSpPr>
        <p:spPr/>
        <p:txBody>
          <a:bodyPr/>
          <a:lstStyle/>
          <a:p>
            <a:fld id="{E2FB73DA-5FDE-45B5-BAA4-C61223CC44F6}" type="slidenum">
              <a:rPr lang="en-US" smtClean="0"/>
              <a:pPr/>
              <a:t>57</a:t>
            </a:fld>
            <a:endParaRPr lang="en-US" dirty="0"/>
          </a:p>
        </p:txBody>
      </p:sp>
      <p:graphicFrame>
        <p:nvGraphicFramePr>
          <p:cNvPr id="8" name="Table 8">
            <a:extLst>
              <a:ext uri="{FF2B5EF4-FFF2-40B4-BE49-F238E27FC236}">
                <a16:creationId xmlns:a16="http://schemas.microsoft.com/office/drawing/2014/main" id="{1D09C302-8AD1-97A5-E97E-58DBA49A261B}"/>
              </a:ext>
            </a:extLst>
          </p:cNvPr>
          <p:cNvGraphicFramePr>
            <a:graphicFrameLocks noGrp="1"/>
          </p:cNvGraphicFramePr>
          <p:nvPr>
            <p:ph idx="1"/>
            <p:extLst>
              <p:ext uri="{D42A27DB-BD31-4B8C-83A1-F6EECF244321}">
                <p14:modId xmlns:p14="http://schemas.microsoft.com/office/powerpoint/2010/main" val="4211255679"/>
              </p:ext>
            </p:extLst>
          </p:nvPr>
        </p:nvGraphicFramePr>
        <p:xfrm>
          <a:off x="492370" y="1688123"/>
          <a:ext cx="10456982" cy="4501661"/>
        </p:xfrm>
        <a:graphic>
          <a:graphicData uri="http://schemas.openxmlformats.org/drawingml/2006/table">
            <a:tbl>
              <a:tblPr firstRow="1" bandRow="1">
                <a:tableStyleId>{D7AC3CCA-C797-4891-BE02-D94E43425B78}</a:tableStyleId>
              </a:tblPr>
              <a:tblGrid>
                <a:gridCol w="3089288">
                  <a:extLst>
                    <a:ext uri="{9D8B030D-6E8A-4147-A177-3AD203B41FA5}">
                      <a16:colId xmlns:a16="http://schemas.microsoft.com/office/drawing/2014/main" val="4177231774"/>
                    </a:ext>
                  </a:extLst>
                </a:gridCol>
                <a:gridCol w="3683847">
                  <a:extLst>
                    <a:ext uri="{9D8B030D-6E8A-4147-A177-3AD203B41FA5}">
                      <a16:colId xmlns:a16="http://schemas.microsoft.com/office/drawing/2014/main" val="55281447"/>
                    </a:ext>
                  </a:extLst>
                </a:gridCol>
                <a:gridCol w="3683847">
                  <a:extLst>
                    <a:ext uri="{9D8B030D-6E8A-4147-A177-3AD203B41FA5}">
                      <a16:colId xmlns:a16="http://schemas.microsoft.com/office/drawing/2014/main" val="3273577628"/>
                    </a:ext>
                  </a:extLst>
                </a:gridCol>
              </a:tblGrid>
              <a:tr h="4501661">
                <a:tc>
                  <a:txBody>
                    <a:bodyPr/>
                    <a:lstStyle/>
                    <a:p>
                      <a:r>
                        <a:rPr lang="en-US" sz="1800" b="1" kern="1200" dirty="0">
                          <a:solidFill>
                            <a:schemeClr val="dk1"/>
                          </a:solidFill>
                          <a:effectLst/>
                          <a:latin typeface="+mn-lt"/>
                          <a:ea typeface="+mn-ea"/>
                          <a:cs typeface="+mn-cs"/>
                        </a:rPr>
                        <a:t> </a:t>
                      </a:r>
                    </a:p>
                    <a:p>
                      <a:r>
                        <a:rPr lang="en-US" sz="2000" b="1" kern="1200" dirty="0">
                          <a:solidFill>
                            <a:schemeClr val="dk1"/>
                          </a:solidFill>
                          <a:effectLst/>
                          <a:latin typeface="+mn-lt"/>
                          <a:ea typeface="+mn-ea"/>
                          <a:cs typeface="+mn-cs"/>
                        </a:rPr>
                        <a:t>M21-1, III,iv.3.A.1.</a:t>
                      </a:r>
                    </a:p>
                    <a:p>
                      <a:r>
                        <a:rPr lang="en-US" sz="2000" b="1" kern="1200" dirty="0">
                          <a:solidFill>
                            <a:schemeClr val="dk1"/>
                          </a:solidFill>
                          <a:effectLst/>
                          <a:latin typeface="+mn-lt"/>
                          <a:ea typeface="+mn-ea"/>
                          <a:cs typeface="+mn-cs"/>
                        </a:rPr>
                        <a:t>M21-1, IV,i.2.A</a:t>
                      </a:r>
                    </a:p>
                    <a:p>
                      <a:r>
                        <a:rPr lang="en-US" sz="2000" b="1" kern="1200" dirty="0">
                          <a:solidFill>
                            <a:schemeClr val="dk1"/>
                          </a:solidFill>
                          <a:effectLst/>
                          <a:latin typeface="+mn-lt"/>
                          <a:ea typeface="+mn-ea"/>
                          <a:cs typeface="+mn-cs"/>
                        </a:rPr>
                        <a:t>M21-1, IV.i.3.A.1.h&amp;i</a:t>
                      </a:r>
                    </a:p>
                    <a:p>
                      <a:r>
                        <a:rPr lang="en-US" sz="2000" b="1" kern="1200" dirty="0">
                          <a:solidFill>
                            <a:schemeClr val="dk1"/>
                          </a:solidFill>
                          <a:effectLst/>
                          <a:latin typeface="+mn-lt"/>
                          <a:ea typeface="+mn-ea"/>
                          <a:cs typeface="+mn-cs"/>
                        </a:rPr>
                        <a:t>38 CFR 3.159 </a:t>
                      </a:r>
                    </a:p>
                    <a:p>
                      <a:r>
                        <a:rPr lang="en-US" sz="2000" b="1" kern="1200" dirty="0">
                          <a:solidFill>
                            <a:schemeClr val="dk1"/>
                          </a:solidFill>
                          <a:effectLst/>
                          <a:latin typeface="+mn-lt"/>
                          <a:ea typeface="+mn-ea"/>
                          <a:cs typeface="+mn-cs"/>
                        </a:rPr>
                        <a:t>38 CFR 3.326</a:t>
                      </a:r>
                    </a:p>
                    <a:p>
                      <a:r>
                        <a:rPr lang="en-US" sz="2000" b="1" kern="1200" dirty="0">
                          <a:solidFill>
                            <a:schemeClr val="dk1"/>
                          </a:solidFill>
                          <a:effectLst/>
                          <a:latin typeface="+mn-lt"/>
                          <a:ea typeface="+mn-ea"/>
                          <a:cs typeface="+mn-cs"/>
                        </a:rPr>
                        <a:t>M21.1, IV,i.1.A.1.</a:t>
                      </a:r>
                    </a:p>
                    <a:p>
                      <a:r>
                        <a:rPr lang="en-US" sz="2000" b="1" kern="1200" dirty="0">
                          <a:solidFill>
                            <a:schemeClr val="dk1"/>
                          </a:solidFill>
                          <a:effectLst/>
                          <a:latin typeface="+mn-lt"/>
                          <a:ea typeface="+mn-ea"/>
                          <a:cs typeface="+mn-cs"/>
                        </a:rPr>
                        <a:t>M21-1, V.ii.2.A.1.</a:t>
                      </a:r>
                    </a:p>
                    <a:p>
                      <a:r>
                        <a:rPr lang="en-US" sz="2000" b="1" kern="1200" dirty="0">
                          <a:solidFill>
                            <a:schemeClr val="dk1"/>
                          </a:solidFill>
                          <a:effectLst/>
                          <a:latin typeface="+mn-lt"/>
                          <a:ea typeface="+mn-ea"/>
                          <a:cs typeface="+mn-cs"/>
                        </a:rPr>
                        <a:t>M21-1, IV.i.1.B.1</a:t>
                      </a:r>
                    </a:p>
                    <a:p>
                      <a:r>
                        <a:rPr lang="en-US" sz="2000" b="1" kern="1200" dirty="0">
                          <a:solidFill>
                            <a:schemeClr val="dk1"/>
                          </a:solidFill>
                          <a:effectLst/>
                          <a:latin typeface="+mn-lt"/>
                          <a:ea typeface="+mn-ea"/>
                          <a:cs typeface="+mn-cs"/>
                        </a:rPr>
                        <a:t>38 CFR 3.310</a:t>
                      </a:r>
                    </a:p>
                    <a:p>
                      <a:r>
                        <a:rPr lang="en-US" sz="2000" b="1" kern="1200" dirty="0">
                          <a:solidFill>
                            <a:schemeClr val="dk1"/>
                          </a:solidFill>
                          <a:effectLst/>
                          <a:latin typeface="+mn-lt"/>
                          <a:ea typeface="+mn-ea"/>
                          <a:cs typeface="+mn-cs"/>
                        </a:rPr>
                        <a:t>M21-1MR, II.iv.4.E.Topic 20</a:t>
                      </a:r>
                    </a:p>
                    <a:p>
                      <a:r>
                        <a:rPr lang="en-US" sz="2000" b="1" kern="1200" dirty="0">
                          <a:solidFill>
                            <a:schemeClr val="dk1"/>
                          </a:solidFill>
                          <a:effectLst/>
                          <a:latin typeface="+mn-lt"/>
                          <a:ea typeface="+mn-ea"/>
                          <a:cs typeface="+mn-cs"/>
                        </a:rPr>
                        <a:t>M21-1, III.i.2.A.1.f</a:t>
                      </a:r>
                    </a:p>
                    <a:p>
                      <a:endParaRPr lang="en-US" dirty="0"/>
                    </a:p>
                  </a:txBody>
                  <a:tcPr/>
                </a:tc>
                <a:tc>
                  <a:txBody>
                    <a:bodyPr/>
                    <a:lstStyle/>
                    <a:p>
                      <a:endParaRPr lang="en-US" sz="1800" b="1" kern="1200" dirty="0">
                        <a:solidFill>
                          <a:schemeClr val="dk1"/>
                        </a:solidFill>
                        <a:effectLst/>
                        <a:latin typeface="+mn-lt"/>
                        <a:ea typeface="+mn-ea"/>
                        <a:cs typeface="+mn-cs"/>
                      </a:endParaRPr>
                    </a:p>
                    <a:p>
                      <a:r>
                        <a:rPr lang="en-US" sz="2000" b="1" kern="1200" dirty="0">
                          <a:solidFill>
                            <a:schemeClr val="dk1"/>
                          </a:solidFill>
                          <a:effectLst/>
                          <a:latin typeface="+mn-lt"/>
                          <a:ea typeface="+mn-ea"/>
                          <a:cs typeface="+mn-cs"/>
                        </a:rPr>
                        <a:t>M21-1, V.iii.5</a:t>
                      </a:r>
                    </a:p>
                    <a:p>
                      <a:r>
                        <a:rPr lang="en-US" sz="2000" b="1" kern="1200" dirty="0">
                          <a:solidFill>
                            <a:schemeClr val="dk1"/>
                          </a:solidFill>
                          <a:effectLst/>
                          <a:latin typeface="+mn-lt"/>
                          <a:ea typeface="+mn-ea"/>
                          <a:cs typeface="+mn-cs"/>
                        </a:rPr>
                        <a:t>M21-1, V.ii.2.D</a:t>
                      </a:r>
                    </a:p>
                    <a:p>
                      <a:r>
                        <a:rPr lang="en-US" sz="2000" b="1" kern="1200" dirty="0">
                          <a:solidFill>
                            <a:schemeClr val="dk1"/>
                          </a:solidFill>
                          <a:effectLst/>
                          <a:latin typeface="+mn-lt"/>
                          <a:ea typeface="+mn-ea"/>
                          <a:cs typeface="+mn-cs"/>
                        </a:rPr>
                        <a:t>38 CFR 4.10</a:t>
                      </a:r>
                    </a:p>
                    <a:p>
                      <a:r>
                        <a:rPr lang="en-US" sz="2000" b="1" kern="1200" dirty="0">
                          <a:solidFill>
                            <a:schemeClr val="dk1"/>
                          </a:solidFill>
                          <a:effectLst/>
                          <a:latin typeface="+mn-lt"/>
                          <a:ea typeface="+mn-ea"/>
                          <a:cs typeface="+mn-cs"/>
                        </a:rPr>
                        <a:t>38 CFR 3.303</a:t>
                      </a:r>
                    </a:p>
                    <a:p>
                      <a:r>
                        <a:rPr lang="en-US" sz="2000" b="1" kern="1200" dirty="0">
                          <a:solidFill>
                            <a:schemeClr val="dk1"/>
                          </a:solidFill>
                          <a:effectLst/>
                          <a:latin typeface="+mn-lt"/>
                          <a:ea typeface="+mn-ea"/>
                          <a:cs typeface="+mn-cs"/>
                        </a:rPr>
                        <a:t>M21-1, </a:t>
                      </a:r>
                      <a:r>
                        <a:rPr lang="en-US" sz="2000" b="1" kern="1200" err="1">
                          <a:solidFill>
                            <a:schemeClr val="dk1"/>
                          </a:solidFill>
                          <a:effectLst/>
                          <a:latin typeface="+mn-lt"/>
                          <a:ea typeface="+mn-ea"/>
                          <a:cs typeface="+mn-cs"/>
                        </a:rPr>
                        <a:t>V</a:t>
                      </a:r>
                      <a:r>
                        <a:rPr lang="en-US" sz="2000" b="1" kern="1200">
                          <a:solidFill>
                            <a:schemeClr val="dk1"/>
                          </a:solidFill>
                          <a:effectLst/>
                          <a:latin typeface="+mn-lt"/>
                          <a:ea typeface="+mn-ea"/>
                          <a:cs typeface="+mn-cs"/>
                        </a:rPr>
                        <a:t>, ii,1,A,5</a:t>
                      </a:r>
                      <a:endParaRPr lang="en-US" sz="2000" b="1" kern="1200" dirty="0">
                        <a:solidFill>
                          <a:schemeClr val="dk1"/>
                        </a:solidFill>
                        <a:effectLst/>
                        <a:latin typeface="+mn-lt"/>
                        <a:ea typeface="+mn-ea"/>
                        <a:cs typeface="+mn-cs"/>
                      </a:endParaRPr>
                    </a:p>
                    <a:p>
                      <a:r>
                        <a:rPr lang="en-US" sz="2000" b="1" kern="1200" dirty="0">
                          <a:solidFill>
                            <a:schemeClr val="dk1"/>
                          </a:solidFill>
                          <a:effectLst/>
                          <a:latin typeface="+mn-lt"/>
                          <a:ea typeface="+mn-ea"/>
                          <a:cs typeface="+mn-cs"/>
                        </a:rPr>
                        <a:t>38 CFR 4.7</a:t>
                      </a:r>
                    </a:p>
                    <a:p>
                      <a:r>
                        <a:rPr lang="en-US" sz="2000" b="1" kern="1200" dirty="0">
                          <a:solidFill>
                            <a:schemeClr val="dk1"/>
                          </a:solidFill>
                          <a:effectLst/>
                          <a:latin typeface="+mn-lt"/>
                          <a:ea typeface="+mn-ea"/>
                          <a:cs typeface="+mn-cs"/>
                        </a:rPr>
                        <a:t>M21-1, V, iii.1.A.3.b</a:t>
                      </a:r>
                    </a:p>
                    <a:p>
                      <a:r>
                        <a:rPr lang="en-US" sz="2000" b="1" kern="1200" dirty="0">
                          <a:solidFill>
                            <a:schemeClr val="dk1"/>
                          </a:solidFill>
                          <a:effectLst/>
                          <a:latin typeface="+mn-lt"/>
                          <a:ea typeface="+mn-ea"/>
                          <a:cs typeface="+mn-cs"/>
                        </a:rPr>
                        <a:t>38 CFR 4.23</a:t>
                      </a:r>
                    </a:p>
                    <a:p>
                      <a:r>
                        <a:rPr lang="en-US" sz="2000" b="1" kern="1200" dirty="0">
                          <a:solidFill>
                            <a:schemeClr val="dk1"/>
                          </a:solidFill>
                          <a:effectLst/>
                          <a:latin typeface="+mn-lt"/>
                          <a:ea typeface="+mn-ea"/>
                          <a:cs typeface="+mn-cs"/>
                        </a:rPr>
                        <a:t>38 CFR 4.2</a:t>
                      </a:r>
                    </a:p>
                    <a:p>
                      <a:r>
                        <a:rPr lang="en-US" sz="2000" b="1" kern="1200" dirty="0">
                          <a:solidFill>
                            <a:schemeClr val="dk1"/>
                          </a:solidFill>
                          <a:effectLst/>
                          <a:latin typeface="+mn-lt"/>
                          <a:ea typeface="+mn-ea"/>
                          <a:cs typeface="+mn-cs"/>
                        </a:rPr>
                        <a:t>38 CFR 4.70</a:t>
                      </a:r>
                    </a:p>
                    <a:p>
                      <a:endParaRPr lang="en-US" dirty="0"/>
                    </a:p>
                  </a:txBody>
                  <a:tcPr/>
                </a:tc>
                <a:tc>
                  <a:txBody>
                    <a:bodyPr/>
                    <a:lstStyle/>
                    <a:p>
                      <a:endParaRPr lang="en-US" sz="1800" b="1" kern="1200" dirty="0">
                        <a:solidFill>
                          <a:schemeClr val="dk1"/>
                        </a:solidFill>
                        <a:effectLst/>
                        <a:latin typeface="+mn-lt"/>
                        <a:ea typeface="+mn-ea"/>
                        <a:cs typeface="+mn-cs"/>
                      </a:endParaRPr>
                    </a:p>
                    <a:p>
                      <a:r>
                        <a:rPr lang="en-US" sz="2000" b="1" kern="1200" dirty="0">
                          <a:solidFill>
                            <a:schemeClr val="dk1"/>
                          </a:solidFill>
                          <a:effectLst/>
                          <a:latin typeface="+mn-lt"/>
                          <a:ea typeface="+mn-ea"/>
                          <a:cs typeface="+mn-cs"/>
                        </a:rPr>
                        <a:t>38 CFR 4.3</a:t>
                      </a:r>
                    </a:p>
                    <a:p>
                      <a:r>
                        <a:rPr lang="en-US" sz="2000" b="1" kern="1200" dirty="0">
                          <a:solidFill>
                            <a:schemeClr val="dk1"/>
                          </a:solidFill>
                          <a:effectLst/>
                          <a:latin typeface="+mn-lt"/>
                          <a:ea typeface="+mn-ea"/>
                          <a:cs typeface="+mn-cs"/>
                        </a:rPr>
                        <a:t>38 CFR 3.102</a:t>
                      </a:r>
                    </a:p>
                    <a:p>
                      <a:r>
                        <a:rPr lang="en-US" sz="2000" b="1" kern="1200" dirty="0">
                          <a:solidFill>
                            <a:schemeClr val="dk1"/>
                          </a:solidFill>
                          <a:effectLst/>
                          <a:latin typeface="+mn-lt"/>
                          <a:ea typeface="+mn-ea"/>
                          <a:cs typeface="+mn-cs"/>
                        </a:rPr>
                        <a:t>38 CFR 4.6</a:t>
                      </a:r>
                    </a:p>
                    <a:p>
                      <a:r>
                        <a:rPr lang="en-US" sz="2000" b="1" kern="1200" dirty="0">
                          <a:solidFill>
                            <a:schemeClr val="dk1"/>
                          </a:solidFill>
                          <a:effectLst/>
                          <a:latin typeface="+mn-lt"/>
                          <a:ea typeface="+mn-ea"/>
                          <a:cs typeface="+mn-cs"/>
                        </a:rPr>
                        <a:t>38 CFR 4.40</a:t>
                      </a:r>
                    </a:p>
                    <a:p>
                      <a:r>
                        <a:rPr lang="en-US" sz="2000" b="1" kern="1200" dirty="0">
                          <a:solidFill>
                            <a:schemeClr val="dk1"/>
                          </a:solidFill>
                          <a:effectLst/>
                          <a:latin typeface="+mn-lt"/>
                          <a:ea typeface="+mn-ea"/>
                          <a:cs typeface="+mn-cs"/>
                        </a:rPr>
                        <a:t>38 CFR 4.46</a:t>
                      </a:r>
                    </a:p>
                    <a:p>
                      <a:r>
                        <a:rPr lang="en-US" sz="2000" b="1" kern="1200" dirty="0">
                          <a:solidFill>
                            <a:schemeClr val="dk1"/>
                          </a:solidFill>
                          <a:effectLst/>
                          <a:latin typeface="+mn-lt"/>
                          <a:ea typeface="+mn-ea"/>
                          <a:cs typeface="+mn-cs"/>
                        </a:rPr>
                        <a:t>38 CFR 3.328</a:t>
                      </a:r>
                    </a:p>
                    <a:p>
                      <a:r>
                        <a:rPr lang="en-US" sz="2000" b="1" kern="1200" dirty="0">
                          <a:solidFill>
                            <a:schemeClr val="dk1"/>
                          </a:solidFill>
                          <a:effectLst/>
                          <a:latin typeface="+mn-lt"/>
                          <a:ea typeface="+mn-ea"/>
                          <a:cs typeface="+mn-cs"/>
                        </a:rPr>
                        <a:t>38 CFR 4.24</a:t>
                      </a:r>
                    </a:p>
                    <a:p>
                      <a:r>
                        <a:rPr lang="en-US" sz="2000" b="1" kern="1200" dirty="0">
                          <a:solidFill>
                            <a:schemeClr val="dk1"/>
                          </a:solidFill>
                          <a:effectLst/>
                          <a:latin typeface="+mn-lt"/>
                          <a:ea typeface="+mn-ea"/>
                          <a:cs typeface="+mn-cs"/>
                        </a:rPr>
                        <a:t>38 CFR 3.310</a:t>
                      </a:r>
                    </a:p>
                    <a:p>
                      <a:r>
                        <a:rPr lang="en-US" sz="2000" b="1" kern="1200" dirty="0">
                          <a:solidFill>
                            <a:schemeClr val="dk1"/>
                          </a:solidFill>
                          <a:effectLst/>
                          <a:latin typeface="+mn-lt"/>
                          <a:ea typeface="+mn-ea"/>
                          <a:cs typeface="+mn-cs"/>
                        </a:rPr>
                        <a:t>38 CFR 1.577</a:t>
                      </a:r>
                    </a:p>
                    <a:p>
                      <a:r>
                        <a:rPr lang="en-US" sz="2000" b="1" kern="1200" dirty="0">
                          <a:solidFill>
                            <a:schemeClr val="dk1"/>
                          </a:solidFill>
                          <a:effectLst/>
                          <a:latin typeface="+mn-lt"/>
                          <a:ea typeface="+mn-ea"/>
                          <a:cs typeface="+mn-cs"/>
                        </a:rPr>
                        <a:t> https://www.knowva.ebenefits.</a:t>
                      </a:r>
                    </a:p>
                    <a:p>
                      <a:r>
                        <a:rPr lang="en-US" sz="2000" b="1" kern="1200" dirty="0">
                          <a:solidFill>
                            <a:schemeClr val="dk1"/>
                          </a:solidFill>
                          <a:effectLst/>
                          <a:latin typeface="+mn-lt"/>
                          <a:ea typeface="+mn-ea"/>
                          <a:cs typeface="+mn-cs"/>
                        </a:rPr>
                        <a:t>      va.gov</a:t>
                      </a:r>
                    </a:p>
                    <a:p>
                      <a:endParaRPr lang="en-US" dirty="0"/>
                    </a:p>
                  </a:txBody>
                  <a:tcPr/>
                </a:tc>
                <a:extLst>
                  <a:ext uri="{0D108BD9-81ED-4DB2-BD59-A6C34878D82A}">
                    <a16:rowId xmlns:a16="http://schemas.microsoft.com/office/drawing/2014/main" val="1039715569"/>
                  </a:ext>
                </a:extLst>
              </a:tr>
            </a:tbl>
          </a:graphicData>
        </a:graphic>
      </p:graphicFrame>
    </p:spTree>
    <p:extLst>
      <p:ext uri="{BB962C8B-B14F-4D97-AF65-F5344CB8AC3E}">
        <p14:creationId xmlns:p14="http://schemas.microsoft.com/office/powerpoint/2010/main" val="277907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A2E3-327A-7705-585C-D3CA1F38F99D}"/>
              </a:ext>
            </a:extLst>
          </p:cNvPr>
          <p:cNvSpPr>
            <a:spLocks noGrp="1"/>
          </p:cNvSpPr>
          <p:nvPr>
            <p:ph type="title"/>
          </p:nvPr>
        </p:nvSpPr>
        <p:spPr>
          <a:xfrm>
            <a:off x="411480" y="304801"/>
            <a:ext cx="8564880" cy="838200"/>
          </a:xfrm>
        </p:spPr>
        <p:txBody>
          <a:bodyPr>
            <a:normAutofit/>
          </a:bodyPr>
          <a:lstStyle/>
          <a:p>
            <a:r>
              <a:rPr lang="en-US" sz="3200" b="1" dirty="0">
                <a:latin typeface="Arial" panose="020B0604020202020204" pitchFamily="34" charset="0"/>
                <a:cs typeface="Arial" panose="020B0604020202020204" pitchFamily="34" charset="0"/>
              </a:rPr>
              <a:t>Nexus Letters (continued)</a:t>
            </a:r>
            <a:endParaRPr lang="en-US" sz="3200" dirty="0"/>
          </a:p>
        </p:txBody>
      </p:sp>
      <p:sp>
        <p:nvSpPr>
          <p:cNvPr id="3" name="Content Placeholder 2">
            <a:extLst>
              <a:ext uri="{FF2B5EF4-FFF2-40B4-BE49-F238E27FC236}">
                <a16:creationId xmlns:a16="http://schemas.microsoft.com/office/drawing/2014/main" id="{76606136-C4A7-189E-4C5E-4D6013767A55}"/>
              </a:ext>
            </a:extLst>
          </p:cNvPr>
          <p:cNvSpPr>
            <a:spLocks noGrp="1"/>
          </p:cNvSpPr>
          <p:nvPr>
            <p:ph idx="1"/>
          </p:nvPr>
        </p:nvSpPr>
        <p:spPr>
          <a:xfrm>
            <a:off x="411480" y="1432560"/>
            <a:ext cx="11274552" cy="5120639"/>
          </a:xfrm>
        </p:spPr>
        <p:txBody>
          <a:bodyPr>
            <a:noAutofit/>
          </a:bodyPr>
          <a:lstStyle/>
          <a:p>
            <a:pPr marL="0" indent="0">
              <a:lnSpc>
                <a:spcPct val="100000"/>
              </a:lnSpc>
              <a:spcBef>
                <a:spcPts val="0"/>
              </a:spcBef>
              <a:buNone/>
            </a:pPr>
            <a:r>
              <a:rPr lang="en-US" sz="3600" b="1" dirty="0"/>
              <a:t>WHEN do Service Treatment Records (STR’s) need to be reviewed by Private Providers?</a:t>
            </a:r>
          </a:p>
          <a:p>
            <a:pPr marL="0" indent="0">
              <a:lnSpc>
                <a:spcPct val="100000"/>
              </a:lnSpc>
              <a:spcBef>
                <a:spcPts val="0"/>
              </a:spcBef>
              <a:buNone/>
            </a:pPr>
            <a:r>
              <a:rPr lang="en-US" sz="3600" dirty="0"/>
              <a:t>As a treating physician, </a:t>
            </a:r>
            <a:r>
              <a:rPr lang="en-US" sz="3600" u="sng" dirty="0"/>
              <a:t>to link the condition treated to military service injury </a:t>
            </a:r>
            <a:r>
              <a:rPr lang="en-US" sz="3600" dirty="0"/>
              <a:t>or event, the STRs should be available to review for symptoms or diagnoses while in service.  The veteran should provide the medical professional any available medical records from both </a:t>
            </a:r>
            <a:r>
              <a:rPr lang="en-US" sz="3600" b="1" i="1" u="sng" dirty="0"/>
              <a:t>during</a:t>
            </a:r>
            <a:r>
              <a:rPr lang="en-US" sz="3600" dirty="0"/>
              <a:t> and </a:t>
            </a:r>
            <a:r>
              <a:rPr lang="en-US" sz="3600" b="1" i="1" u="sng" dirty="0"/>
              <a:t>after</a:t>
            </a:r>
            <a:r>
              <a:rPr lang="en-US" sz="3600" b="1" i="1" dirty="0"/>
              <a:t> </a:t>
            </a:r>
            <a:r>
              <a:rPr lang="en-US" sz="3600" dirty="0"/>
              <a:t>service so an accurate history of the disability can be seen.</a:t>
            </a:r>
          </a:p>
          <a:p>
            <a:pPr marL="0" indent="0">
              <a:lnSpc>
                <a:spcPct val="120000"/>
              </a:lnSpc>
              <a:spcBef>
                <a:spcPts val="0"/>
              </a:spcBef>
              <a:buNone/>
            </a:pPr>
            <a:endParaRPr lang="en-US" sz="2400" dirty="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75710F6-2C3D-2165-2570-F0D416925885}"/>
              </a:ext>
            </a:extLst>
          </p:cNvPr>
          <p:cNvSpPr>
            <a:spLocks noGrp="1"/>
          </p:cNvSpPr>
          <p:nvPr>
            <p:ph type="sldNum" sz="quarter" idx="12"/>
          </p:nvPr>
        </p:nvSpPr>
        <p:spPr/>
        <p:txBody>
          <a:bodyPr/>
          <a:lstStyle/>
          <a:p>
            <a:fld id="{E2FB73DA-5FDE-45B5-BAA4-C61223CC44F6}" type="slidenum">
              <a:rPr lang="en-US" smtClean="0"/>
              <a:pPr/>
              <a:t>6</a:t>
            </a:fld>
            <a:endParaRPr lang="en-US" dirty="0"/>
          </a:p>
        </p:txBody>
      </p:sp>
    </p:spTree>
    <p:extLst>
      <p:ext uri="{BB962C8B-B14F-4D97-AF65-F5344CB8AC3E}">
        <p14:creationId xmlns:p14="http://schemas.microsoft.com/office/powerpoint/2010/main" val="67518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CEE09-0132-2C75-9B50-E0CCEF3C56E5}"/>
              </a:ext>
            </a:extLst>
          </p:cNvPr>
          <p:cNvSpPr>
            <a:spLocks noGrp="1"/>
          </p:cNvSpPr>
          <p:nvPr>
            <p:ph type="title"/>
          </p:nvPr>
        </p:nvSpPr>
        <p:spPr>
          <a:xfrm>
            <a:off x="381000" y="136525"/>
            <a:ext cx="8534400" cy="1067435"/>
          </a:xfrm>
        </p:spPr>
        <p:txBody>
          <a:bodyPr>
            <a:normAutofit/>
          </a:bodyPr>
          <a:lstStyle/>
          <a:p>
            <a:r>
              <a:rPr lang="en-US" sz="3200" b="1" dirty="0">
                <a:latin typeface="Arial" panose="020B0604020202020204" pitchFamily="34" charset="0"/>
                <a:cs typeface="Arial" panose="020B0604020202020204" pitchFamily="34" charset="0"/>
              </a:rPr>
              <a:t>Nexus Letters (continued)</a:t>
            </a:r>
          </a:p>
        </p:txBody>
      </p:sp>
      <p:sp>
        <p:nvSpPr>
          <p:cNvPr id="2" name="Slide Number Placeholder 1">
            <a:extLst>
              <a:ext uri="{FF2B5EF4-FFF2-40B4-BE49-F238E27FC236}">
                <a16:creationId xmlns:a16="http://schemas.microsoft.com/office/drawing/2014/main" id="{3E67C7E0-E795-4E1E-230F-304BEA7D2816}"/>
              </a:ext>
            </a:extLst>
          </p:cNvPr>
          <p:cNvSpPr>
            <a:spLocks noGrp="1"/>
          </p:cNvSpPr>
          <p:nvPr>
            <p:ph type="sldNum" sz="quarter" idx="12"/>
          </p:nvPr>
        </p:nvSpPr>
        <p:spPr/>
        <p:txBody>
          <a:bodyPr/>
          <a:lstStyle/>
          <a:p>
            <a:fld id="{60B18D57-13A5-4968-950D-8FEF41FA4399}" type="slidenum">
              <a:rPr lang="en-US" smtClean="0"/>
              <a:t>7</a:t>
            </a:fld>
            <a:endParaRPr lang="en-US" dirty="0"/>
          </a:p>
        </p:txBody>
      </p:sp>
      <p:sp>
        <p:nvSpPr>
          <p:cNvPr id="5" name="TextBox 4">
            <a:extLst>
              <a:ext uri="{FF2B5EF4-FFF2-40B4-BE49-F238E27FC236}">
                <a16:creationId xmlns:a16="http://schemas.microsoft.com/office/drawing/2014/main" id="{50A8A7A8-D5D3-7E5B-56A2-21172AD1ADA0}"/>
              </a:ext>
            </a:extLst>
          </p:cNvPr>
          <p:cNvSpPr txBox="1"/>
          <p:nvPr/>
        </p:nvSpPr>
        <p:spPr>
          <a:xfrm>
            <a:off x="381000" y="1402081"/>
            <a:ext cx="11330354" cy="5078313"/>
          </a:xfrm>
          <a:prstGeom prst="rect">
            <a:avLst/>
          </a:prstGeom>
          <a:noFill/>
        </p:spPr>
        <p:txBody>
          <a:bodyPr wrap="square">
            <a:spAutoFit/>
          </a:bodyPr>
          <a:lstStyle/>
          <a:p>
            <a:r>
              <a:rPr lang="en-US" sz="3200" b="1" dirty="0"/>
              <a:t>WHAT is to be included?</a:t>
            </a:r>
          </a:p>
          <a:p>
            <a:r>
              <a:rPr lang="en-US" sz="3200" dirty="0"/>
              <a:t>	</a:t>
            </a:r>
          </a:p>
          <a:p>
            <a:pPr marL="457200" indent="-457200">
              <a:buFont typeface="Arial" panose="020B0604020202020204" pitchFamily="34" charset="0"/>
              <a:buChar char="•"/>
            </a:pPr>
            <a:r>
              <a:rPr lang="en-US" sz="3200" dirty="0"/>
              <a:t>Use of Physician’s letterhead and credentials</a:t>
            </a:r>
          </a:p>
          <a:p>
            <a:pPr marL="457200" indent="-457200">
              <a:buFont typeface="Arial" panose="020B0604020202020204" pitchFamily="34" charset="0"/>
              <a:buChar char="•"/>
            </a:pPr>
            <a:r>
              <a:rPr lang="en-US" sz="3200" dirty="0"/>
              <a:t>Physician review of STR’s and other medical records…. state so in nexus letter</a:t>
            </a:r>
          </a:p>
          <a:p>
            <a:pPr marL="457200" indent="-457200">
              <a:buFont typeface="Arial" panose="020B0604020202020204" pitchFamily="34" charset="0"/>
              <a:buChar char="•"/>
            </a:pPr>
            <a:r>
              <a:rPr lang="en-US" sz="3200" dirty="0"/>
              <a:t>Cite relevant medical tests, records, exams, medical research and/or case law (</a:t>
            </a:r>
            <a:r>
              <a:rPr lang="en-US" sz="3200" b="1" u="sng" dirty="0"/>
              <a:t>rationale</a:t>
            </a:r>
            <a:r>
              <a:rPr lang="en-US" sz="3200" dirty="0"/>
              <a:t>) to support the conclusion…..AND best terminology!</a:t>
            </a:r>
          </a:p>
          <a:p>
            <a:pPr marL="457200" indent="-457200">
              <a:buFont typeface="Arial" panose="020B0604020202020204" pitchFamily="34" charset="0"/>
              <a:buChar char="•"/>
            </a:pPr>
            <a:r>
              <a:rPr lang="en-US" sz="3200" dirty="0"/>
              <a:t>Signature and date</a:t>
            </a:r>
          </a:p>
          <a:p>
            <a:r>
              <a:rPr lang="en-US" dirty="0"/>
              <a:t> </a:t>
            </a:r>
          </a:p>
          <a:p>
            <a:r>
              <a:rPr lang="en-US" dirty="0"/>
              <a:t>	</a:t>
            </a:r>
          </a:p>
        </p:txBody>
      </p:sp>
    </p:spTree>
    <p:extLst>
      <p:ext uri="{BB962C8B-B14F-4D97-AF65-F5344CB8AC3E}">
        <p14:creationId xmlns:p14="http://schemas.microsoft.com/office/powerpoint/2010/main" val="422615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9CEE09-0132-2C75-9B50-E0CCEF3C56E5}"/>
              </a:ext>
            </a:extLst>
          </p:cNvPr>
          <p:cNvSpPr>
            <a:spLocks noGrp="1"/>
          </p:cNvSpPr>
          <p:nvPr>
            <p:ph type="title"/>
          </p:nvPr>
        </p:nvSpPr>
        <p:spPr>
          <a:xfrm>
            <a:off x="381000" y="136525"/>
            <a:ext cx="8534400" cy="1067435"/>
          </a:xfrm>
        </p:spPr>
        <p:txBody>
          <a:bodyPr>
            <a:normAutofit/>
          </a:bodyPr>
          <a:lstStyle/>
          <a:p>
            <a:r>
              <a:rPr lang="en-US" sz="3200" b="1" dirty="0">
                <a:latin typeface="Arial" panose="020B0604020202020204" pitchFamily="34" charset="0"/>
                <a:cs typeface="Arial" panose="020B0604020202020204" pitchFamily="34" charset="0"/>
              </a:rPr>
              <a:t>Nexus Letters (continued)</a:t>
            </a:r>
          </a:p>
        </p:txBody>
      </p:sp>
      <p:sp>
        <p:nvSpPr>
          <p:cNvPr id="2" name="Slide Number Placeholder 1">
            <a:extLst>
              <a:ext uri="{FF2B5EF4-FFF2-40B4-BE49-F238E27FC236}">
                <a16:creationId xmlns:a16="http://schemas.microsoft.com/office/drawing/2014/main" id="{3E67C7E0-E795-4E1E-230F-304BEA7D2816}"/>
              </a:ext>
            </a:extLst>
          </p:cNvPr>
          <p:cNvSpPr>
            <a:spLocks noGrp="1"/>
          </p:cNvSpPr>
          <p:nvPr>
            <p:ph type="sldNum" sz="quarter" idx="12"/>
          </p:nvPr>
        </p:nvSpPr>
        <p:spPr/>
        <p:txBody>
          <a:bodyPr/>
          <a:lstStyle/>
          <a:p>
            <a:fld id="{60B18D57-13A5-4968-950D-8FEF41FA4399}" type="slidenum">
              <a:rPr lang="en-US" smtClean="0"/>
              <a:t>8</a:t>
            </a:fld>
            <a:endParaRPr lang="en-US" dirty="0"/>
          </a:p>
        </p:txBody>
      </p:sp>
      <p:sp>
        <p:nvSpPr>
          <p:cNvPr id="5" name="TextBox 4">
            <a:extLst>
              <a:ext uri="{FF2B5EF4-FFF2-40B4-BE49-F238E27FC236}">
                <a16:creationId xmlns:a16="http://schemas.microsoft.com/office/drawing/2014/main" id="{50A8A7A8-D5D3-7E5B-56A2-21172AD1ADA0}"/>
              </a:ext>
            </a:extLst>
          </p:cNvPr>
          <p:cNvSpPr txBox="1"/>
          <p:nvPr/>
        </p:nvSpPr>
        <p:spPr>
          <a:xfrm>
            <a:off x="381000" y="1402081"/>
            <a:ext cx="11330354" cy="5293757"/>
          </a:xfrm>
          <a:prstGeom prst="rect">
            <a:avLst/>
          </a:prstGeom>
          <a:noFill/>
        </p:spPr>
        <p:txBody>
          <a:bodyPr wrap="square">
            <a:spAutoFit/>
          </a:bodyPr>
          <a:lstStyle/>
          <a:p>
            <a:r>
              <a:rPr lang="en-US" sz="3200" b="1" dirty="0"/>
              <a:t>WHAT additional statement could be of benefit?</a:t>
            </a:r>
          </a:p>
          <a:p>
            <a:endParaRPr lang="en-US" sz="3200" dirty="0"/>
          </a:p>
          <a:p>
            <a:r>
              <a:rPr lang="en-US" sz="3200" dirty="0"/>
              <a:t>A statement pointing out that there </a:t>
            </a:r>
            <a:r>
              <a:rPr lang="en-US" sz="3200" b="1" dirty="0"/>
              <a:t>are no other known or apparent causes for the current condition</a:t>
            </a:r>
            <a:r>
              <a:rPr lang="en-US" sz="3200" dirty="0"/>
              <a:t>, i.e. “There is no known history of the veteran’s family having this condition</a:t>
            </a:r>
            <a:r>
              <a:rPr lang="en-US" sz="3200" b="1" dirty="0"/>
              <a:t>… OR </a:t>
            </a:r>
            <a:r>
              <a:rPr lang="en-US" sz="3200" dirty="0"/>
              <a:t>The veteran has no other known history that would cause or contribute to this condition..”  </a:t>
            </a:r>
          </a:p>
          <a:p>
            <a:endParaRPr lang="en-US" sz="3200" dirty="0"/>
          </a:p>
          <a:p>
            <a:r>
              <a:rPr lang="en-US" sz="3200" dirty="0"/>
              <a:t>(maybe a cancer is not in the family when it was more likely caused by exposure to Agent Orange)</a:t>
            </a:r>
          </a:p>
          <a:p>
            <a:r>
              <a:rPr lang="en-US" dirty="0"/>
              <a:t>	</a:t>
            </a:r>
          </a:p>
        </p:txBody>
      </p:sp>
    </p:spTree>
    <p:extLst>
      <p:ext uri="{BB962C8B-B14F-4D97-AF65-F5344CB8AC3E}">
        <p14:creationId xmlns:p14="http://schemas.microsoft.com/office/powerpoint/2010/main" val="80891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1C85-54B8-E724-E4AF-E407B05AE0BA}"/>
              </a:ext>
            </a:extLst>
          </p:cNvPr>
          <p:cNvSpPr>
            <a:spLocks noGrp="1"/>
          </p:cNvSpPr>
          <p:nvPr>
            <p:ph type="title"/>
          </p:nvPr>
        </p:nvSpPr>
        <p:spPr>
          <a:xfrm>
            <a:off x="198120" y="136525"/>
            <a:ext cx="8793480" cy="945515"/>
          </a:xfrm>
        </p:spPr>
        <p:txBody>
          <a:bodyPr>
            <a:normAutofit/>
          </a:bodyPr>
          <a:lstStyle/>
          <a:p>
            <a:r>
              <a:rPr lang="en-US" sz="3200" b="1" dirty="0">
                <a:latin typeface="Arial" panose="020B0604020202020204" pitchFamily="34" charset="0"/>
                <a:cs typeface="Arial" panose="020B0604020202020204" pitchFamily="34" charset="0"/>
              </a:rPr>
              <a:t>Nexus Letters (continued), Terminology</a:t>
            </a:r>
            <a:endParaRPr lang="en-US" sz="3200" dirty="0"/>
          </a:p>
        </p:txBody>
      </p:sp>
      <p:sp>
        <p:nvSpPr>
          <p:cNvPr id="3" name="Content Placeholder 2">
            <a:extLst>
              <a:ext uri="{FF2B5EF4-FFF2-40B4-BE49-F238E27FC236}">
                <a16:creationId xmlns:a16="http://schemas.microsoft.com/office/drawing/2014/main" id="{27C64717-CF61-95C6-5B3F-51CC78FDC0C1}"/>
              </a:ext>
            </a:extLst>
          </p:cNvPr>
          <p:cNvSpPr>
            <a:spLocks noGrp="1"/>
          </p:cNvSpPr>
          <p:nvPr>
            <p:ph idx="1"/>
          </p:nvPr>
        </p:nvSpPr>
        <p:spPr>
          <a:xfrm>
            <a:off x="198120" y="1591056"/>
            <a:ext cx="11155680" cy="4765294"/>
          </a:xfrm>
        </p:spPr>
        <p:txBody>
          <a:bodyPr>
            <a:noAutofit/>
          </a:bodyPr>
          <a:lstStyle/>
          <a:p>
            <a:pPr marL="0" indent="0">
              <a:lnSpc>
                <a:spcPct val="0"/>
              </a:lnSpc>
              <a:spcBef>
                <a:spcPts val="0"/>
              </a:spcBef>
              <a:buNone/>
            </a:pPr>
            <a:r>
              <a:rPr lang="en-US" sz="3200" b="1" dirty="0"/>
              <a:t>WHAT terminology is needed?</a:t>
            </a:r>
            <a:r>
              <a:rPr lang="en-US" sz="5500" b="1" dirty="0"/>
              <a:t>					</a:t>
            </a:r>
          </a:p>
          <a:p>
            <a:pPr marL="0" indent="0">
              <a:lnSpc>
                <a:spcPct val="120000"/>
              </a:lnSpc>
              <a:spcBef>
                <a:spcPts val="0"/>
              </a:spcBef>
              <a:buNone/>
            </a:pPr>
            <a:endParaRPr lang="en-US" sz="1200" b="1" u="sng" dirty="0"/>
          </a:p>
          <a:p>
            <a:pPr marL="0" indent="0">
              <a:lnSpc>
                <a:spcPct val="120000"/>
              </a:lnSpc>
              <a:spcBef>
                <a:spcPts val="0"/>
              </a:spcBef>
              <a:buNone/>
            </a:pPr>
            <a:r>
              <a:rPr lang="en-US" b="1" u="sng" dirty="0"/>
              <a:t>“Is due to”:</a:t>
            </a:r>
            <a:r>
              <a:rPr lang="en-US" b="1" dirty="0"/>
              <a:t> </a:t>
            </a:r>
            <a:r>
              <a:rPr lang="en-US" dirty="0"/>
              <a:t>Doctor is </a:t>
            </a:r>
            <a:r>
              <a:rPr lang="en-US" b="1" dirty="0"/>
              <a:t>100% certain </a:t>
            </a:r>
            <a:r>
              <a:rPr lang="en-US" dirty="0"/>
              <a:t>the veteran’s condition was caused or made worse by active duty or by another SC disability.</a:t>
            </a:r>
          </a:p>
          <a:p>
            <a:pPr marL="0" indent="0">
              <a:lnSpc>
                <a:spcPct val="120000"/>
              </a:lnSpc>
              <a:spcBef>
                <a:spcPts val="0"/>
              </a:spcBef>
              <a:buNone/>
            </a:pPr>
            <a:r>
              <a:rPr lang="en-US" b="1" u="sng" dirty="0"/>
              <a:t>“Most likely or Highly likely” or  “More likely than not”:</a:t>
            </a:r>
            <a:r>
              <a:rPr lang="en-US" dirty="0"/>
              <a:t>				</a:t>
            </a:r>
          </a:p>
          <a:p>
            <a:pPr marL="0" indent="0">
              <a:lnSpc>
                <a:spcPct val="120000"/>
              </a:lnSpc>
              <a:spcBef>
                <a:spcPts val="0"/>
              </a:spcBef>
              <a:buNone/>
            </a:pPr>
            <a:r>
              <a:rPr lang="en-US" dirty="0"/>
              <a:t>Medical professional believes there is a </a:t>
            </a:r>
            <a:r>
              <a:rPr lang="en-US" b="1" dirty="0"/>
              <a:t>greater than 50% chance </a:t>
            </a:r>
            <a:r>
              <a:rPr lang="en-US" dirty="0"/>
              <a:t>the disability was caused by or made worse by active duty or a service connected disability.</a:t>
            </a:r>
          </a:p>
          <a:p>
            <a:pPr marL="0" indent="0">
              <a:lnSpc>
                <a:spcPct val="120000"/>
              </a:lnSpc>
              <a:spcBef>
                <a:spcPts val="0"/>
              </a:spcBef>
              <a:buNone/>
            </a:pPr>
            <a:r>
              <a:rPr lang="en-US" b="1" u="sng" dirty="0"/>
              <a:t>“At least as likely as not”:</a:t>
            </a:r>
            <a:r>
              <a:rPr lang="en-US" b="1" dirty="0"/>
              <a:t> </a:t>
            </a:r>
            <a:r>
              <a:rPr lang="en-US" dirty="0"/>
              <a:t>Medical professional thinks there is an approximate </a:t>
            </a:r>
            <a:r>
              <a:rPr lang="en-US" b="1" dirty="0"/>
              <a:t>even balance </a:t>
            </a:r>
            <a:r>
              <a:rPr lang="en-US" dirty="0"/>
              <a:t>of evidence for and against the condition was caused or made worse by active duty or another SC disability.</a:t>
            </a:r>
          </a:p>
          <a:p>
            <a:pPr marL="0" indent="0">
              <a:lnSpc>
                <a:spcPct val="120000"/>
              </a:lnSpc>
              <a:spcBef>
                <a:spcPts val="0"/>
              </a:spcBef>
              <a:buNone/>
            </a:pPr>
            <a:r>
              <a:rPr lang="en-US" dirty="0"/>
              <a:t>			</a:t>
            </a:r>
          </a:p>
          <a:p>
            <a:endParaRPr lang="en-US" dirty="0"/>
          </a:p>
        </p:txBody>
      </p:sp>
      <p:sp>
        <p:nvSpPr>
          <p:cNvPr id="4" name="Slide Number Placeholder 3">
            <a:extLst>
              <a:ext uri="{FF2B5EF4-FFF2-40B4-BE49-F238E27FC236}">
                <a16:creationId xmlns:a16="http://schemas.microsoft.com/office/drawing/2014/main" id="{FE4273F7-999A-C572-C56A-C7A31AC16178}"/>
              </a:ext>
            </a:extLst>
          </p:cNvPr>
          <p:cNvSpPr>
            <a:spLocks noGrp="1"/>
          </p:cNvSpPr>
          <p:nvPr>
            <p:ph type="sldNum" sz="quarter" idx="12"/>
          </p:nvPr>
        </p:nvSpPr>
        <p:spPr/>
        <p:txBody>
          <a:bodyPr/>
          <a:lstStyle/>
          <a:p>
            <a:fld id="{E2FB73DA-5FDE-45B5-BAA4-C61223CC44F6}" type="slidenum">
              <a:rPr lang="en-US" smtClean="0"/>
              <a:pPr/>
              <a:t>9</a:t>
            </a:fld>
            <a:endParaRPr lang="en-US" dirty="0"/>
          </a:p>
        </p:txBody>
      </p:sp>
      <p:sp>
        <p:nvSpPr>
          <p:cNvPr id="5" name="Arrow: Down 4">
            <a:extLst>
              <a:ext uri="{FF2B5EF4-FFF2-40B4-BE49-F238E27FC236}">
                <a16:creationId xmlns:a16="http://schemas.microsoft.com/office/drawing/2014/main" id="{2A6DE23F-CC43-34EF-7A49-E4EC14C771F3}"/>
              </a:ext>
            </a:extLst>
          </p:cNvPr>
          <p:cNvSpPr/>
          <p:nvPr/>
        </p:nvSpPr>
        <p:spPr>
          <a:xfrm>
            <a:off x="10424160" y="4914900"/>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pic>
        <p:nvPicPr>
          <p:cNvPr id="6" name="Picture 5">
            <a:extLst>
              <a:ext uri="{FF2B5EF4-FFF2-40B4-BE49-F238E27FC236}">
                <a16:creationId xmlns:a16="http://schemas.microsoft.com/office/drawing/2014/main" id="{E0E69672-CC35-37E7-92A9-35995FE090E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670708">
            <a:off x="9299977" y="2328113"/>
            <a:ext cx="1909597" cy="1241643"/>
          </a:xfrm>
          <a:prstGeom prst="rect">
            <a:avLst/>
          </a:prstGeom>
        </p:spPr>
      </p:pic>
    </p:spTree>
    <p:extLst>
      <p:ext uri="{BB962C8B-B14F-4D97-AF65-F5344CB8AC3E}">
        <p14:creationId xmlns:p14="http://schemas.microsoft.com/office/powerpoint/2010/main" val="21620611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12587</TotalTime>
  <Words>6052</Words>
  <Application>Microsoft Office PowerPoint</Application>
  <PresentationFormat>Widescreen</PresentationFormat>
  <Paragraphs>602</Paragraphs>
  <Slides>57</Slides>
  <Notes>32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57</vt:i4>
      </vt:variant>
    </vt:vector>
  </HeadingPairs>
  <TitlesOfParts>
    <vt:vector size="64" baseType="lpstr">
      <vt:lpstr>Arial</vt:lpstr>
      <vt:lpstr>Calibri</vt:lpstr>
      <vt:lpstr>Calibri Light</vt:lpstr>
      <vt:lpstr>Times New Roman</vt:lpstr>
      <vt:lpstr>Custom Design</vt:lpstr>
      <vt:lpstr>Office Theme</vt:lpstr>
      <vt:lpstr>1_Custom Design</vt:lpstr>
      <vt:lpstr>PowerPoint Presentation</vt:lpstr>
      <vt:lpstr>My Introduction</vt:lpstr>
      <vt:lpstr>Nexus Letters</vt:lpstr>
      <vt:lpstr>Nexus Letters</vt:lpstr>
      <vt:lpstr>Nexus Letters (continued)</vt:lpstr>
      <vt:lpstr>Nexus Letters (continued)</vt:lpstr>
      <vt:lpstr>Nexus Letters (continued)</vt:lpstr>
      <vt:lpstr>Nexus Letters (continued)</vt:lpstr>
      <vt:lpstr>Nexus Letters (continued), Terminology</vt:lpstr>
      <vt:lpstr>Nexus Letters (continued), Terminology</vt:lpstr>
      <vt:lpstr>Nexus Letters (continued)</vt:lpstr>
      <vt:lpstr>Nexus Letters (continued)</vt:lpstr>
      <vt:lpstr>Nexus letters (continued)</vt:lpstr>
      <vt:lpstr>Nexus Letters (continued)</vt:lpstr>
      <vt:lpstr>Nexus letters (cont)</vt:lpstr>
      <vt:lpstr>Medical Opinions</vt:lpstr>
      <vt:lpstr>Medical Opinions</vt:lpstr>
      <vt:lpstr>Medical Opinions (continued)</vt:lpstr>
      <vt:lpstr>Medical Opinions (continued)</vt:lpstr>
      <vt:lpstr>Medical Opinions, (continued)</vt:lpstr>
      <vt:lpstr>Medical Opinions, (continued)</vt:lpstr>
      <vt:lpstr>Medical Opinions, (continued)</vt:lpstr>
      <vt:lpstr>Medical Opinions, (continued)</vt:lpstr>
      <vt:lpstr>Medical Opinions, (continued)</vt:lpstr>
      <vt:lpstr>Medical Opinions, (continued)</vt:lpstr>
      <vt:lpstr>Medical Opinions, (continued)</vt:lpstr>
      <vt:lpstr>Lay Statements</vt:lpstr>
      <vt:lpstr>Lay Statements</vt:lpstr>
      <vt:lpstr>Lay Statements</vt:lpstr>
      <vt:lpstr>Lay statements, (continued)</vt:lpstr>
      <vt:lpstr>Lay statements, (continued)</vt:lpstr>
      <vt:lpstr>Lay statements, (continued)</vt:lpstr>
      <vt:lpstr>Lay statements, (continued)</vt:lpstr>
      <vt:lpstr>Disability Benefit Questionnaires (DBQ’s)/Exams</vt:lpstr>
      <vt:lpstr>Disability Benefit Questionnaires (DBQ’s)/Exams</vt:lpstr>
      <vt:lpstr>Disability Benefit Questionnaires (DBQ’s)/Exams</vt:lpstr>
      <vt:lpstr>Disability Benefit Questionnaires (DBQ’s)/Exams (continued)</vt:lpstr>
      <vt:lpstr>Disability Benefit Questionnaires (DBQ’s)/Exams (continued)</vt:lpstr>
      <vt:lpstr>Disability Benefit Questionnaires (DBQ’s)/Exams (continued)</vt:lpstr>
      <vt:lpstr>Disability Benefit Questionnaires (DBQ’s)/Exams (continued)</vt:lpstr>
      <vt:lpstr>Disability Benefit Questionnaires  (DBQ’s)/Exams (continued)</vt:lpstr>
      <vt:lpstr>Disability Benefit Questionnaires (DBQ’s)/Exams (continued)</vt:lpstr>
      <vt:lpstr>Disability Benefit Questionnaires (DBQ’s)/Exams (continued)</vt:lpstr>
      <vt:lpstr>Disability Benefit Questionnaires (DBQ’s)/Exams (continued)</vt:lpstr>
      <vt:lpstr>Independent Medical Opinions (IMO)  38 CFR 3.328 and 4.24</vt:lpstr>
      <vt:lpstr>Independent Medical Opinions (IMO)  38 CFR 3.328 and 4.24</vt:lpstr>
      <vt:lpstr>Independent Medical Opinions (IMO)  38 CFR 3.328 and 4.24 (continued)</vt:lpstr>
      <vt:lpstr>Independent Medical Opinions (IMO)  38 CFR 3.328 and 4.24 (continued)</vt:lpstr>
      <vt:lpstr>Exam/Medical Opinion/Lay Statement Tips </vt:lpstr>
      <vt:lpstr>PowerPoint Presentation</vt:lpstr>
      <vt:lpstr>Rating Specialist Responsibilities and References</vt:lpstr>
      <vt:lpstr>Rating Specialist Responsibilities and References</vt:lpstr>
      <vt:lpstr>Rating Specialist Responsibilities and References (continued)</vt:lpstr>
      <vt:lpstr>Rating Specialist Responsibilities and References (continued)</vt:lpstr>
      <vt:lpstr>Rating Specialist Responsibilities and References (continued)</vt:lpstr>
      <vt:lpstr>PowerPoint Presentation</vt:lpstr>
      <vt:lpstr>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233</cp:revision>
  <cp:lastPrinted>2022-08-30T18:45:25Z</cp:lastPrinted>
  <dcterms:created xsi:type="dcterms:W3CDTF">2018-09-13T15:53:27Z</dcterms:created>
  <dcterms:modified xsi:type="dcterms:W3CDTF">2022-09-12T19:56:34Z</dcterms:modified>
</cp:coreProperties>
</file>