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88" r:id="rId3"/>
    <p:sldMasterId id="2147483713" r:id="rId4"/>
  </p:sldMasterIdLst>
  <p:notesMasterIdLst>
    <p:notesMasterId r:id="rId15"/>
  </p:notesMasterIdLst>
  <p:handoutMasterIdLst>
    <p:handoutMasterId r:id="rId16"/>
  </p:handoutMasterIdLst>
  <p:sldIdLst>
    <p:sldId id="256" r:id="rId5"/>
    <p:sldId id="257" r:id="rId6"/>
    <p:sldId id="392" r:id="rId7"/>
    <p:sldId id="259" r:id="rId8"/>
    <p:sldId id="397" r:id="rId9"/>
    <p:sldId id="260" r:id="rId10"/>
    <p:sldId id="399" r:id="rId11"/>
    <p:sldId id="396" r:id="rId12"/>
    <p:sldId id="395" r:id="rId13"/>
    <p:sldId id="391" r:id="rId1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549" autoAdjust="0"/>
  </p:normalViewPr>
  <p:slideViewPr>
    <p:cSldViewPr snapToGrid="0">
      <p:cViewPr varScale="1">
        <p:scale>
          <a:sx n="58" d="100"/>
          <a:sy n="58" d="100"/>
        </p:scale>
        <p:origin x="1002"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E363C3C0-212A-49FB-9A71-BA3857EBC2D3}" type="datetimeFigureOut">
              <a:rPr lang="en-US" smtClean="0"/>
              <a:t>4/28/2022</a:t>
            </a:fld>
            <a:endParaRPr lang="en-US"/>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16C97BAC-6CAB-4C6A-902A-41383FD874A6}" type="slidenum">
              <a:rPr lang="en-US" smtClean="0"/>
              <a:t>‹#›</a:t>
            </a:fld>
            <a:endParaRPr lang="en-US"/>
          </a:p>
        </p:txBody>
      </p:sp>
    </p:spTree>
    <p:extLst>
      <p:ext uri="{BB962C8B-B14F-4D97-AF65-F5344CB8AC3E}">
        <p14:creationId xmlns:p14="http://schemas.microsoft.com/office/powerpoint/2010/main" val="1959114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CCB3563-B21F-4472-A953-CA98BFE318F2}" type="datetimeFigureOut">
              <a:rPr lang="en-US" smtClean="0"/>
              <a:t>4/28/2022</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0375"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112727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100742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2567989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API= Application Programming Interface</a:t>
            </a:r>
          </a:p>
        </p:txBody>
      </p:sp>
      <p:sp>
        <p:nvSpPr>
          <p:cNvPr id="4" name="Slide Number Placeholder 3"/>
          <p:cNvSpPr>
            <a:spLocks noGrp="1"/>
          </p:cNvSpPr>
          <p:nvPr>
            <p:ph type="sldNum" sz="quarter" idx="5"/>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839159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1144476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3833193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0375"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9</a:t>
            </a:fld>
            <a:endParaRPr lang="en-US"/>
          </a:p>
        </p:txBody>
      </p:sp>
    </p:spTree>
    <p:extLst>
      <p:ext uri="{BB962C8B-B14F-4D97-AF65-F5344CB8AC3E}">
        <p14:creationId xmlns:p14="http://schemas.microsoft.com/office/powerpoint/2010/main" val="2004520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0375"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10</a:t>
            </a:fld>
            <a:endParaRPr lang="en-US"/>
          </a:p>
        </p:txBody>
      </p:sp>
    </p:spTree>
    <p:extLst>
      <p:ext uri="{BB962C8B-B14F-4D97-AF65-F5344CB8AC3E}">
        <p14:creationId xmlns:p14="http://schemas.microsoft.com/office/powerpoint/2010/main" val="1090414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8"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571552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0255305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6614970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4004985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0294985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50500008"/>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0204820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0891852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6742623"/>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78960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92424314"/>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51761093"/>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0889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66368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803108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651482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3323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590265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4942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2"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
        <p:nvSpPr>
          <p:cNvPr id="9"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6155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5"/>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0"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3067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0" name="Table Placeholder 9"/>
          <p:cNvSpPr>
            <a:spLocks noGrp="1"/>
          </p:cNvSpPr>
          <p:nvPr>
            <p:ph type="tbl" sz="quarter" idx="13"/>
          </p:nvPr>
        </p:nvSpPr>
        <p:spPr>
          <a:xfrm>
            <a:off x="812802"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9474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solidFill>
                  <a:prstClr val="black">
                    <a:tint val="75000"/>
                  </a:prstClr>
                </a:solidFill>
              </a:rPr>
              <a:pPr/>
              <a:t>‹#›</a:t>
            </a:fld>
            <a:endParaRPr lang="en-US">
              <a:solidFill>
                <a:prstClr val="black">
                  <a:tint val="75000"/>
                </a:prstClr>
              </a:solidFill>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76800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6" Type="http://schemas.openxmlformats.org/officeDocument/2006/relationships/image" Target="../media/image3.pn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image" Target="../media/image2.png"/><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image" Target="../media/image1.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theme" Target="../theme/theme4.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5" y="273876"/>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5" y="273876"/>
            <a:ext cx="2636647" cy="691983"/>
          </a:xfrm>
          <a:prstGeom prst="rect">
            <a:avLst/>
          </a:prstGeom>
        </p:spPr>
      </p:pic>
    </p:spTree>
    <p:extLst>
      <p:ext uri="{BB962C8B-B14F-4D97-AF65-F5344CB8AC3E}">
        <p14:creationId xmlns:p14="http://schemas.microsoft.com/office/powerpoint/2010/main" val="288839077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31A3B0A4-B166-46AE-A380-4570759C161D}"/>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A1F6FE06-3962-4498-B688-02BC8C27EA2A}"/>
              </a:ext>
            </a:extLst>
          </p:cNvPr>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10F6905F-2A80-416B-B17E-676C54DC3BD4}"/>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33049268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1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72856321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hazell@vfw.org"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hyperlink" Target="mailto:Dphillips@vfw.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a:spLocks noChangeArrowheads="1"/>
          </p:cNvSpPr>
          <p:nvPr/>
        </p:nvSpPr>
        <p:spPr bwMode="auto">
          <a:xfrm>
            <a:off x="3555532" y="2274838"/>
            <a:ext cx="84582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lgn="ctr"/>
            <a:r>
              <a:rPr lang="en-US" altLang="en-US" sz="4800" b="1" i="1" dirty="0"/>
              <a:t>Tyler Technologies Veterans Benefits Claims Management System (TVB)</a:t>
            </a:r>
          </a:p>
        </p:txBody>
      </p:sp>
      <p:sp>
        <p:nvSpPr>
          <p:cNvPr id="4" name="TextBox 3">
            <a:extLst>
              <a:ext uri="{FF2B5EF4-FFF2-40B4-BE49-F238E27FC236}">
                <a16:creationId xmlns:a16="http://schemas.microsoft.com/office/drawing/2014/main" id="{5F3F8A81-BA3F-449A-9BC2-3EF1B445A11B}"/>
              </a:ext>
            </a:extLst>
          </p:cNvPr>
          <p:cNvSpPr txBox="1"/>
          <p:nvPr/>
        </p:nvSpPr>
        <p:spPr>
          <a:xfrm>
            <a:off x="4882406" y="5031656"/>
            <a:ext cx="4183624" cy="1631216"/>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Brad Hazell</a:t>
            </a:r>
          </a:p>
          <a:p>
            <a:r>
              <a:rPr lang="en-US" sz="2400" dirty="0">
                <a:latin typeface="Times New Roman" panose="02020603050405020304" pitchFamily="18" charset="0"/>
                <a:cs typeface="Times New Roman" panose="02020603050405020304" pitchFamily="18" charset="0"/>
              </a:rPr>
              <a:t>Assistant Director,   Compensation &amp; Pension Policy</a:t>
            </a:r>
          </a:p>
          <a:p>
            <a:r>
              <a:rPr lang="en-US" sz="2400" dirty="0">
                <a:latin typeface="Times New Roman" panose="02020603050405020304" pitchFamily="18" charset="0"/>
                <a:cs typeface="Times New Roman" panose="02020603050405020304" pitchFamily="18" charset="0"/>
                <a:hlinkClick r:id="rId3"/>
              </a:rPr>
              <a:t>Bhazell@vfw.org</a:t>
            </a:r>
            <a:r>
              <a:rPr lang="en-US" sz="24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3FAF39-E6CB-48CE-872B-D8BA0E77364E}"/>
              </a:ext>
            </a:extLst>
          </p:cNvPr>
          <p:cNvSpPr txBox="1"/>
          <p:nvPr/>
        </p:nvSpPr>
        <p:spPr>
          <a:xfrm>
            <a:off x="9240715" y="5031656"/>
            <a:ext cx="2616668" cy="1569660"/>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Dale Phillips</a:t>
            </a:r>
          </a:p>
          <a:p>
            <a:r>
              <a:rPr lang="en-US" sz="2400" dirty="0">
                <a:latin typeface="Times New Roman" panose="02020603050405020304" pitchFamily="18" charset="0"/>
                <a:cs typeface="Times New Roman" panose="02020603050405020304" pitchFamily="18" charset="0"/>
              </a:rPr>
              <a:t>Special Assistant,</a:t>
            </a:r>
          </a:p>
          <a:p>
            <a:r>
              <a:rPr lang="en-US" sz="2400" dirty="0">
                <a:latin typeface="Times New Roman" panose="02020603050405020304" pitchFamily="18" charset="0"/>
                <a:cs typeface="Times New Roman" panose="02020603050405020304" pitchFamily="18" charset="0"/>
              </a:rPr>
              <a:t>Training &amp; QA</a:t>
            </a:r>
          </a:p>
          <a:p>
            <a:r>
              <a:rPr lang="en-US" sz="2400" dirty="0">
                <a:latin typeface="Times New Roman" panose="02020603050405020304" pitchFamily="18" charset="0"/>
                <a:cs typeface="Times New Roman" panose="02020603050405020304" pitchFamily="18" charset="0"/>
                <a:hlinkClick r:id="rId4"/>
              </a:rPr>
              <a:t>Dphillips@vfw.org</a:t>
            </a:r>
            <a:r>
              <a:rPr lang="en-US" sz="24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a:spLocks noChangeArrowheads="1"/>
          </p:cNvSpPr>
          <p:nvPr/>
        </p:nvSpPr>
        <p:spPr bwMode="auto">
          <a:xfrm>
            <a:off x="2160037" y="2967335"/>
            <a:ext cx="8458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lgn="ctr"/>
            <a:r>
              <a:rPr lang="en-US" altLang="en-US" sz="5400" b="1" i="1" dirty="0"/>
              <a:t>Questions?</a:t>
            </a:r>
          </a:p>
        </p:txBody>
      </p:sp>
    </p:spTree>
    <p:extLst>
      <p:ext uri="{BB962C8B-B14F-4D97-AF65-F5344CB8AC3E}">
        <p14:creationId xmlns:p14="http://schemas.microsoft.com/office/powerpoint/2010/main" val="204554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F2DFDD-D1D7-4F21-8F00-B49531483B46}"/>
              </a:ext>
            </a:extLst>
          </p:cNvPr>
          <p:cNvSpPr>
            <a:spLocks noGrp="1"/>
          </p:cNvSpPr>
          <p:nvPr>
            <p:ph idx="1"/>
          </p:nvPr>
        </p:nvSpPr>
        <p:spPr>
          <a:xfrm>
            <a:off x="574158" y="1576517"/>
            <a:ext cx="11227982" cy="4430878"/>
          </a:xfrm>
        </p:spPr>
        <p:txBody>
          <a:bodyPr>
            <a:noAutofit/>
          </a:bodyPr>
          <a:lstStyle/>
          <a:p>
            <a:pPr>
              <a:lnSpc>
                <a:spcPct val="150000"/>
              </a:lnSpc>
            </a:pPr>
            <a:r>
              <a:rPr lang="en-US" sz="2800" dirty="0">
                <a:latin typeface="Times New Roman" panose="02020603050405020304" pitchFamily="18" charset="0"/>
                <a:cs typeface="Times New Roman" panose="02020603050405020304" pitchFamily="18" charset="0"/>
              </a:rPr>
              <a:t>Who is Tyler Technologies?</a:t>
            </a:r>
          </a:p>
          <a:p>
            <a:pPr>
              <a:lnSpc>
                <a:spcPct val="150000"/>
              </a:lnSpc>
            </a:pPr>
            <a:r>
              <a:rPr lang="en-US" sz="2800" dirty="0">
                <a:latin typeface="Times New Roman" panose="02020603050405020304" pitchFamily="18" charset="0"/>
                <a:cs typeface="Times New Roman" panose="02020603050405020304" pitchFamily="18" charset="0"/>
              </a:rPr>
              <a:t>What is TVB?</a:t>
            </a:r>
          </a:p>
          <a:p>
            <a:pPr>
              <a:lnSpc>
                <a:spcPct val="150000"/>
              </a:lnSpc>
            </a:pPr>
            <a:r>
              <a:rPr lang="en-US" sz="2800" dirty="0">
                <a:latin typeface="Times New Roman" panose="02020603050405020304" pitchFamily="18" charset="0"/>
                <a:cs typeface="Times New Roman" panose="02020603050405020304" pitchFamily="18" charset="0"/>
              </a:rPr>
              <a:t>TVB History and where we currently stand</a:t>
            </a:r>
          </a:p>
          <a:p>
            <a:pPr>
              <a:lnSpc>
                <a:spcPct val="150000"/>
              </a:lnSpc>
            </a:pPr>
            <a:r>
              <a:rPr lang="en-US" sz="2800" dirty="0">
                <a:latin typeface="Times New Roman" panose="02020603050405020304" pitchFamily="18" charset="0"/>
                <a:cs typeface="Times New Roman" panose="02020603050405020304" pitchFamily="18" charset="0"/>
              </a:rPr>
              <a:t>Why are we doing this?</a:t>
            </a:r>
          </a:p>
          <a:p>
            <a:pPr>
              <a:lnSpc>
                <a:spcPct val="150000"/>
              </a:lnSpc>
            </a:pPr>
            <a:r>
              <a:rPr lang="en-US" sz="2800" dirty="0">
                <a:latin typeface="Times New Roman" panose="02020603050405020304" pitchFamily="18" charset="0"/>
                <a:cs typeface="Times New Roman" panose="02020603050405020304" pitchFamily="18" charset="0"/>
              </a:rPr>
              <a:t>Lessons learned from the migration from VIMS to VetraSpec </a:t>
            </a:r>
          </a:p>
          <a:p>
            <a:pPr>
              <a:lnSpc>
                <a:spcPct val="150000"/>
              </a:lnSpc>
            </a:pPr>
            <a:r>
              <a:rPr lang="en-US" sz="2800" dirty="0">
                <a:latin typeface="Times New Roman" panose="02020603050405020304" pitchFamily="18" charset="0"/>
                <a:cs typeface="Times New Roman" panose="02020603050405020304" pitchFamily="18" charset="0"/>
              </a:rPr>
              <a:t>New Functionality of the TVB</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693F8869-9EEE-4306-BEA7-A33DDA160DA3}"/>
              </a:ext>
            </a:extLst>
          </p:cNvPr>
          <p:cNvSpPr>
            <a:spLocks noGrp="1"/>
          </p:cNvSpPr>
          <p:nvPr>
            <p:ph type="title"/>
          </p:nvPr>
        </p:nvSpPr>
        <p:spPr>
          <a:xfrm>
            <a:off x="574158" y="18255"/>
            <a:ext cx="11043684" cy="1325563"/>
          </a:xfrm>
        </p:spPr>
        <p:txBody>
          <a:bodyPr/>
          <a:lstStyle/>
          <a:p>
            <a:r>
              <a:rPr lang="en-US" dirty="0">
                <a:latin typeface="Times New Roman" panose="02020603050405020304" pitchFamily="18" charset="0"/>
                <a:cs typeface="Times New Roman" panose="02020603050405020304" pitchFamily="18" charset="0"/>
              </a:rPr>
              <a:t>Learning Objectives</a:t>
            </a:r>
          </a:p>
        </p:txBody>
      </p:sp>
    </p:spTree>
    <p:extLst>
      <p:ext uri="{BB962C8B-B14F-4D97-AF65-F5344CB8AC3E}">
        <p14:creationId xmlns:p14="http://schemas.microsoft.com/office/powerpoint/2010/main" val="1676423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F2DFDD-D1D7-4F21-8F00-B49531483B46}"/>
              </a:ext>
            </a:extLst>
          </p:cNvPr>
          <p:cNvSpPr>
            <a:spLocks noGrp="1"/>
          </p:cNvSpPr>
          <p:nvPr>
            <p:ph idx="1"/>
          </p:nvPr>
        </p:nvSpPr>
        <p:spPr>
          <a:xfrm>
            <a:off x="574158" y="1649896"/>
            <a:ext cx="11227982" cy="4721087"/>
          </a:xfrm>
        </p:spPr>
        <p:txBody>
          <a:bodyPr>
            <a:normAutofit/>
          </a:bodyPr>
          <a:lstStyle/>
          <a:p>
            <a:pPr fontAlgn="base"/>
            <a:r>
              <a:rPr lang="en-US" sz="2800" b="0" i="0" dirty="0">
                <a:effectLst/>
                <a:latin typeface="Times New Roman" panose="02020603050405020304" pitchFamily="18" charset="0"/>
                <a:cs typeface="Times New Roman" panose="02020603050405020304" pitchFamily="18" charset="0"/>
              </a:rPr>
              <a:t>Tyler Technologies is a software company tha</a:t>
            </a:r>
            <a:r>
              <a:rPr lang="en-US" sz="2800" dirty="0">
                <a:latin typeface="Times New Roman" panose="02020603050405020304" pitchFamily="18" charset="0"/>
                <a:cs typeface="Times New Roman" panose="02020603050405020304" pitchFamily="18" charset="0"/>
              </a:rPr>
              <a:t>t was founded 1966 and currently has 67 offices globally. </a:t>
            </a:r>
          </a:p>
          <a:p>
            <a:pPr fontAlgn="base"/>
            <a:endParaRPr lang="en-US" sz="1200" dirty="0">
              <a:latin typeface="Times New Roman" panose="02020603050405020304" pitchFamily="18" charset="0"/>
              <a:cs typeface="Times New Roman" panose="02020603050405020304" pitchFamily="18" charset="0"/>
            </a:endParaRPr>
          </a:p>
          <a:p>
            <a:pPr fontAlgn="base"/>
            <a:r>
              <a:rPr lang="en-US" sz="2800" dirty="0">
                <a:latin typeface="Times New Roman" panose="02020603050405020304" pitchFamily="18" charset="0"/>
                <a:cs typeface="Times New Roman" panose="02020603050405020304" pitchFamily="18" charset="0"/>
              </a:rPr>
              <a:t>Tyler is one of the leading software companies and have been since they started offering cloud-based solutions in 2000. </a:t>
            </a:r>
          </a:p>
          <a:p>
            <a:pPr fontAlgn="base"/>
            <a:endParaRPr lang="en-US" sz="1200" dirty="0">
              <a:latin typeface="Times New Roman" panose="02020603050405020304" pitchFamily="18" charset="0"/>
              <a:cs typeface="Times New Roman" panose="02020603050405020304" pitchFamily="18" charset="0"/>
            </a:endParaRPr>
          </a:p>
          <a:p>
            <a:pPr fontAlgn="base"/>
            <a:r>
              <a:rPr lang="en-US" sz="2800" dirty="0">
                <a:latin typeface="Times New Roman" panose="02020603050405020304" pitchFamily="18" charset="0"/>
                <a:cs typeface="Times New Roman" panose="02020603050405020304" pitchFamily="18" charset="0"/>
              </a:rPr>
              <a:t>Tyler employs over 2400 developers and engineers and over 1,000 support team members. </a:t>
            </a:r>
          </a:p>
          <a:p>
            <a:pPr fontAlgn="base"/>
            <a:endParaRPr lang="en-US" sz="1200" b="0" i="0" dirty="0">
              <a:effectLst/>
              <a:latin typeface="Times New Roman" panose="02020603050405020304" pitchFamily="18" charset="0"/>
              <a:cs typeface="Times New Roman" panose="02020603050405020304" pitchFamily="18" charset="0"/>
            </a:endParaRPr>
          </a:p>
          <a:p>
            <a:pPr fontAlgn="base"/>
            <a:r>
              <a:rPr lang="en-US" sz="2800" b="0" i="0" dirty="0">
                <a:effectLst/>
                <a:latin typeface="Times New Roman" panose="02020603050405020304" pitchFamily="18" charset="0"/>
                <a:cs typeface="Times New Roman" panose="02020603050405020304" pitchFamily="18" charset="0"/>
              </a:rPr>
              <a:t>Tyler purchased DataSpec the parent company of VetraSpec in Spring 2021. </a:t>
            </a:r>
          </a:p>
          <a:p>
            <a:pPr marL="0" indent="0" algn="l" fontAlgn="base">
              <a:buNone/>
            </a:pPr>
            <a:endParaRPr lang="en-US" b="0" i="0" dirty="0">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algn="l" fontAlgn="base">
              <a:buFont typeface="Arial" panose="020B0604020202020204" pitchFamily="34" charset="0"/>
              <a:buChar char="•"/>
            </a:pPr>
            <a:endParaRPr lang="en-US" b="0" i="0" dirty="0">
              <a:solidFill>
                <a:srgbClr val="61616B"/>
              </a:solidFill>
              <a:effectLst/>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693F8869-9EEE-4306-BEA7-A33DDA160DA3}"/>
              </a:ext>
            </a:extLst>
          </p:cNvPr>
          <p:cNvSpPr>
            <a:spLocks noGrp="1"/>
          </p:cNvSpPr>
          <p:nvPr>
            <p:ph type="title"/>
          </p:nvPr>
        </p:nvSpPr>
        <p:spPr>
          <a:xfrm>
            <a:off x="574158" y="18255"/>
            <a:ext cx="11043684" cy="1325563"/>
          </a:xfrm>
        </p:spPr>
        <p:txBody>
          <a:bodyPr/>
          <a:lstStyle/>
          <a:p>
            <a:r>
              <a:rPr lang="en-US" dirty="0">
                <a:latin typeface="Times New Roman" panose="02020603050405020304" pitchFamily="18" charset="0"/>
                <a:cs typeface="Times New Roman" panose="02020603050405020304" pitchFamily="18" charset="0"/>
              </a:rPr>
              <a:t>Who is Tyler Technologies? </a:t>
            </a:r>
          </a:p>
        </p:txBody>
      </p:sp>
    </p:spTree>
    <p:extLst>
      <p:ext uri="{BB962C8B-B14F-4D97-AF65-F5344CB8AC3E}">
        <p14:creationId xmlns:p14="http://schemas.microsoft.com/office/powerpoint/2010/main" val="2568196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90C9F6-A818-43F7-BA50-FE7CD6138D2C}"/>
              </a:ext>
            </a:extLst>
          </p:cNvPr>
          <p:cNvSpPr>
            <a:spLocks noGrp="1"/>
          </p:cNvSpPr>
          <p:nvPr>
            <p:ph idx="1"/>
          </p:nvPr>
        </p:nvSpPr>
        <p:spPr>
          <a:xfrm>
            <a:off x="606056" y="1223158"/>
            <a:ext cx="10747744" cy="5634842"/>
          </a:xfrm>
        </p:spPr>
        <p:txBody>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
        <p:nvSpPr>
          <p:cNvPr id="3" name="Slide Number Placeholder 2">
            <a:extLst>
              <a:ext uri="{FF2B5EF4-FFF2-40B4-BE49-F238E27FC236}">
                <a16:creationId xmlns:a16="http://schemas.microsoft.com/office/drawing/2014/main" id="{F9618374-8DE9-4AB7-83FD-511F72D57971}"/>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a:extLst>
              <a:ext uri="{FF2B5EF4-FFF2-40B4-BE49-F238E27FC236}">
                <a16:creationId xmlns:a16="http://schemas.microsoft.com/office/drawing/2014/main" id="{49CA759D-417F-43DF-814C-84E19CF330AC}"/>
              </a:ext>
            </a:extLst>
          </p:cNvPr>
          <p:cNvSpPr>
            <a:spLocks noGrp="1"/>
          </p:cNvSpPr>
          <p:nvPr>
            <p:ph type="title"/>
          </p:nvPr>
        </p:nvSpPr>
        <p:spPr>
          <a:xfrm>
            <a:off x="633984" y="18255"/>
            <a:ext cx="9881616" cy="1325563"/>
          </a:xfrm>
        </p:spPr>
        <p:txBody>
          <a:bodyPr/>
          <a:lstStyle/>
          <a:p>
            <a:r>
              <a:rPr lang="en-US" dirty="0">
                <a:latin typeface="Times New Roman" panose="02020603050405020304" pitchFamily="18" charset="0"/>
                <a:cs typeface="Times New Roman" panose="02020603050405020304" pitchFamily="18" charset="0"/>
              </a:rPr>
              <a:t>What is TVB?</a:t>
            </a:r>
            <a:endParaRPr lang="en-US" dirty="0"/>
          </a:p>
        </p:txBody>
      </p:sp>
      <p:sp>
        <p:nvSpPr>
          <p:cNvPr id="5" name="TextBox 4">
            <a:extLst>
              <a:ext uri="{FF2B5EF4-FFF2-40B4-BE49-F238E27FC236}">
                <a16:creationId xmlns:a16="http://schemas.microsoft.com/office/drawing/2014/main" id="{A66227DA-4CE7-4FAE-9895-6AEB4F2AE7C3}"/>
              </a:ext>
            </a:extLst>
          </p:cNvPr>
          <p:cNvSpPr txBox="1"/>
          <p:nvPr/>
        </p:nvSpPr>
        <p:spPr>
          <a:xfrm>
            <a:off x="633984" y="1626781"/>
            <a:ext cx="10747744" cy="3600986"/>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Tyler's Veterans Benefits product (TVB) is a claims management system designed to meet our needs.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The TVB platform provides both claim submission and claim management functionalities and includes features not available in VetraSpec (More on this later).</a:t>
            </a:r>
          </a:p>
          <a:p>
            <a:endParaRPr lang="en-US" dirty="0"/>
          </a:p>
          <a:p>
            <a:endParaRPr lang="en-US" dirty="0"/>
          </a:p>
        </p:txBody>
      </p:sp>
    </p:spTree>
    <p:extLst>
      <p:ext uri="{BB962C8B-B14F-4D97-AF65-F5344CB8AC3E}">
        <p14:creationId xmlns:p14="http://schemas.microsoft.com/office/powerpoint/2010/main" val="1079178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56326E-C53D-4857-AD0E-F40E72833A4F}"/>
              </a:ext>
            </a:extLst>
          </p:cNvPr>
          <p:cNvSpPr>
            <a:spLocks noGrp="1"/>
          </p:cNvSpPr>
          <p:nvPr>
            <p:ph idx="1"/>
          </p:nvPr>
        </p:nvSpPr>
        <p:spPr>
          <a:xfrm>
            <a:off x="609601" y="1600200"/>
            <a:ext cx="10972800" cy="4472609"/>
          </a:xfrm>
        </p:spPr>
        <p:txBody>
          <a:bodyPr>
            <a:noAutofit/>
          </a:bodyPr>
          <a:lstStyle/>
          <a:p>
            <a:r>
              <a:rPr lang="en-US" sz="2800" dirty="0">
                <a:latin typeface="Times New Roman" panose="02020603050405020304" pitchFamily="18" charset="0"/>
                <a:cs typeface="Times New Roman" panose="02020603050405020304" pitchFamily="18" charset="0"/>
              </a:rPr>
              <a:t>TVB was created prior to July 2021 and has gone through multiple revisions.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January 2022, the latest version (version 3.0) was released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VFW has 10 testers testing the current program and providing feedback. Once our testers have conducted their research, we will be taking their feedback and the feedback you provide today to Tyler to continue to improve the system prior to its launch.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33DC166-D540-4479-93F1-F3A1B4602045}"/>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a:extLst>
              <a:ext uri="{FF2B5EF4-FFF2-40B4-BE49-F238E27FC236}">
                <a16:creationId xmlns:a16="http://schemas.microsoft.com/office/drawing/2014/main" id="{7268D34F-208B-4D5B-9D8B-022F1528D88F}"/>
              </a:ext>
            </a:extLst>
          </p:cNvPr>
          <p:cNvSpPr>
            <a:spLocks noGrp="1"/>
          </p:cNvSpPr>
          <p:nvPr>
            <p:ph type="title"/>
          </p:nvPr>
        </p:nvSpPr>
        <p:spPr>
          <a:xfrm>
            <a:off x="609600" y="0"/>
            <a:ext cx="9905999" cy="1325563"/>
          </a:xfrm>
        </p:spPr>
        <p:txBody>
          <a:bodyPr/>
          <a:lstStyle/>
          <a:p>
            <a:r>
              <a:rPr lang="en-US" dirty="0">
                <a:latin typeface="Times New Roman" panose="02020603050405020304" pitchFamily="18" charset="0"/>
                <a:cs typeface="Times New Roman" panose="02020603050405020304" pitchFamily="18" charset="0"/>
              </a:rPr>
              <a:t>TVB History and where we are currently at </a:t>
            </a:r>
          </a:p>
        </p:txBody>
      </p:sp>
    </p:spTree>
    <p:extLst>
      <p:ext uri="{BB962C8B-B14F-4D97-AF65-F5344CB8AC3E}">
        <p14:creationId xmlns:p14="http://schemas.microsoft.com/office/powerpoint/2010/main" val="65353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92FB6F-FDF9-494B-8064-35585277C4EA}"/>
              </a:ext>
            </a:extLst>
          </p:cNvPr>
          <p:cNvSpPr>
            <a:spLocks noGrp="1"/>
          </p:cNvSpPr>
          <p:nvPr>
            <p:ph idx="1"/>
          </p:nvPr>
        </p:nvSpPr>
        <p:spPr>
          <a:xfrm>
            <a:off x="609600" y="1249680"/>
            <a:ext cx="10960608" cy="5290268"/>
          </a:xfrm>
        </p:spPr>
        <p:txBody>
          <a:bodyPr/>
          <a:lstStyle/>
          <a:p>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30F81BC2-BBA5-47EC-8A85-3559CB2EE94A}"/>
              </a:ext>
            </a:extLst>
          </p:cNvPr>
          <p:cNvSpPr>
            <a:spLocks noGrp="1"/>
          </p:cNvSpPr>
          <p:nvPr>
            <p:ph type="sldNum" sz="quarter" idx="12"/>
          </p:nvPr>
        </p:nvSpPr>
        <p:spPr/>
        <p:txBody>
          <a:bodyPr/>
          <a:lstStyle/>
          <a:p>
            <a:fld id="{60B18D57-13A5-4968-950D-8FEF41FA4399}" type="slidenum">
              <a:rPr lang="en-US" smtClean="0"/>
              <a:t>6</a:t>
            </a:fld>
            <a:endParaRPr lang="en-US"/>
          </a:p>
        </p:txBody>
      </p:sp>
      <p:sp>
        <p:nvSpPr>
          <p:cNvPr id="6" name="Title 5">
            <a:extLst>
              <a:ext uri="{FF2B5EF4-FFF2-40B4-BE49-F238E27FC236}">
                <a16:creationId xmlns:a16="http://schemas.microsoft.com/office/drawing/2014/main" id="{B0D6844E-5A8E-4679-9A27-15FCA2E81494}"/>
              </a:ext>
            </a:extLst>
          </p:cNvPr>
          <p:cNvSpPr>
            <a:spLocks noGrp="1"/>
          </p:cNvSpPr>
          <p:nvPr>
            <p:ph type="title"/>
          </p:nvPr>
        </p:nvSpPr>
        <p:spPr>
          <a:xfrm>
            <a:off x="609600" y="-1"/>
            <a:ext cx="5896086" cy="1140031"/>
          </a:xfrm>
        </p:spPr>
        <p:txBody>
          <a:bodyPr>
            <a:normAutofit/>
          </a:bodyPr>
          <a:lstStyle/>
          <a:p>
            <a:r>
              <a:rPr lang="en-US" dirty="0">
                <a:latin typeface="Times New Roman" panose="02020603050405020304" pitchFamily="18" charset="0"/>
                <a:cs typeface="Times New Roman" panose="02020603050405020304" pitchFamily="18" charset="0"/>
              </a:rPr>
              <a:t>Why are we doing this?</a:t>
            </a:r>
          </a:p>
        </p:txBody>
      </p:sp>
      <p:sp>
        <p:nvSpPr>
          <p:cNvPr id="8" name="TextBox 7">
            <a:extLst>
              <a:ext uri="{FF2B5EF4-FFF2-40B4-BE49-F238E27FC236}">
                <a16:creationId xmlns:a16="http://schemas.microsoft.com/office/drawing/2014/main" id="{3100DB4D-16B9-4201-AAF0-02750F4A3294}"/>
              </a:ext>
            </a:extLst>
          </p:cNvPr>
          <p:cNvSpPr txBox="1"/>
          <p:nvPr/>
        </p:nvSpPr>
        <p:spPr>
          <a:xfrm>
            <a:off x="609600" y="1520052"/>
            <a:ext cx="10948416" cy="5201424"/>
          </a:xfrm>
          <a:prstGeom prst="rect">
            <a:avLst/>
          </a:prstGeom>
          <a:noFill/>
        </p:spPr>
        <p:txBody>
          <a:bodyPr wrap="square">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VFW requires a modern claims management system that works with the current claims process to include reporting criteria, AMA, and future API developments </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VetraSpec is in sustainment only and no new changes will be made. </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TVB is an ever-growing program that will include future developments, API, and added functionally as it presents itself. </a:t>
            </a:r>
          </a:p>
          <a:p>
            <a:pPr marL="285750" indent="-28575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Inclusion of state agency programs with the ability to have all offices on one system</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2320726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92FB6F-FDF9-494B-8064-35585277C4EA}"/>
              </a:ext>
            </a:extLst>
          </p:cNvPr>
          <p:cNvSpPr>
            <a:spLocks noGrp="1"/>
          </p:cNvSpPr>
          <p:nvPr>
            <p:ph idx="1"/>
          </p:nvPr>
        </p:nvSpPr>
        <p:spPr>
          <a:xfrm>
            <a:off x="609600" y="1249680"/>
            <a:ext cx="10960608" cy="5290268"/>
          </a:xfrm>
        </p:spPr>
        <p:txBody>
          <a:bodyPr/>
          <a:lstStyle/>
          <a:p>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a:extLst>
              <a:ext uri="{FF2B5EF4-FFF2-40B4-BE49-F238E27FC236}">
                <a16:creationId xmlns:a16="http://schemas.microsoft.com/office/drawing/2014/main" id="{30F81BC2-BBA5-47EC-8A85-3559CB2EE94A}"/>
              </a:ext>
            </a:extLst>
          </p:cNvPr>
          <p:cNvSpPr>
            <a:spLocks noGrp="1"/>
          </p:cNvSpPr>
          <p:nvPr>
            <p:ph type="sldNum" sz="quarter" idx="12"/>
          </p:nvPr>
        </p:nvSpPr>
        <p:spPr/>
        <p:txBody>
          <a:bodyPr/>
          <a:lstStyle/>
          <a:p>
            <a:fld id="{60B18D57-13A5-4968-950D-8FEF41FA4399}" type="slidenum">
              <a:rPr lang="en-US" smtClean="0"/>
              <a:t>7</a:t>
            </a:fld>
            <a:endParaRPr lang="en-US"/>
          </a:p>
        </p:txBody>
      </p:sp>
      <p:sp>
        <p:nvSpPr>
          <p:cNvPr id="6" name="Title 5">
            <a:extLst>
              <a:ext uri="{FF2B5EF4-FFF2-40B4-BE49-F238E27FC236}">
                <a16:creationId xmlns:a16="http://schemas.microsoft.com/office/drawing/2014/main" id="{B0D6844E-5A8E-4679-9A27-15FCA2E81494}"/>
              </a:ext>
            </a:extLst>
          </p:cNvPr>
          <p:cNvSpPr>
            <a:spLocks noGrp="1"/>
          </p:cNvSpPr>
          <p:nvPr>
            <p:ph type="title"/>
          </p:nvPr>
        </p:nvSpPr>
        <p:spPr>
          <a:xfrm>
            <a:off x="609600" y="-1"/>
            <a:ext cx="5896086" cy="1140031"/>
          </a:xfrm>
        </p:spPr>
        <p:txBody>
          <a:bodyPr>
            <a:normAutofit/>
          </a:bodyPr>
          <a:lstStyle/>
          <a:p>
            <a:r>
              <a:rPr lang="en-US" dirty="0">
                <a:latin typeface="Times New Roman" panose="02020603050405020304" pitchFamily="18" charset="0"/>
                <a:cs typeface="Times New Roman" panose="02020603050405020304" pitchFamily="18" charset="0"/>
              </a:rPr>
              <a:t>Why are we doing this?</a:t>
            </a:r>
          </a:p>
        </p:txBody>
      </p:sp>
      <p:sp>
        <p:nvSpPr>
          <p:cNvPr id="8" name="TextBox 7">
            <a:extLst>
              <a:ext uri="{FF2B5EF4-FFF2-40B4-BE49-F238E27FC236}">
                <a16:creationId xmlns:a16="http://schemas.microsoft.com/office/drawing/2014/main" id="{3100DB4D-16B9-4201-AAF0-02750F4A3294}"/>
              </a:ext>
            </a:extLst>
          </p:cNvPr>
          <p:cNvSpPr txBox="1"/>
          <p:nvPr/>
        </p:nvSpPr>
        <p:spPr>
          <a:xfrm>
            <a:off x="621792" y="1586497"/>
            <a:ext cx="10948416" cy="4893647"/>
          </a:xfrm>
          <a:prstGeom prst="rect">
            <a:avLst/>
          </a:prstGeom>
          <a:noFill/>
        </p:spPr>
        <p:txBody>
          <a:bodyPr wrap="square">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Enhanced, updated, and more accurate reporting features</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Better organization of data</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More reliability specifically relating to submitting claims</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Has the ability to automatically assign tasks and manage workload assignments </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Streamlines the workflow to access data</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Increased functionality</a:t>
            </a:r>
          </a:p>
          <a:p>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Email notification for tasks</a:t>
            </a:r>
          </a:p>
        </p:txBody>
      </p:sp>
    </p:spTree>
    <p:extLst>
      <p:ext uri="{BB962C8B-B14F-4D97-AF65-F5344CB8AC3E}">
        <p14:creationId xmlns:p14="http://schemas.microsoft.com/office/powerpoint/2010/main" val="2825286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56326E-C53D-4857-AD0E-F40E72833A4F}"/>
              </a:ext>
            </a:extLst>
          </p:cNvPr>
          <p:cNvSpPr>
            <a:spLocks noGrp="1"/>
          </p:cNvSpPr>
          <p:nvPr>
            <p:ph idx="1"/>
          </p:nvPr>
        </p:nvSpPr>
        <p:spPr>
          <a:xfrm>
            <a:off x="609600" y="1541602"/>
            <a:ext cx="10972800" cy="5030787"/>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To better prepare for the transition from VetraSpec to TVB we took the lessons we learned from the migration of VIMS to VetraSpec.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For this migration we will:</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Avoid duplicate files </a:t>
            </a:r>
          </a:p>
          <a:p>
            <a:r>
              <a:rPr lang="en-US" sz="2400" dirty="0">
                <a:latin typeface="Times New Roman" panose="02020603050405020304" pitchFamily="18" charset="0"/>
                <a:cs typeface="Times New Roman" panose="02020603050405020304" pitchFamily="18" charset="0"/>
              </a:rPr>
              <a:t>Ensure all demographic data, communication notes, forms, and documents are captured and successfully migrated to TVB from VetraSpec</a:t>
            </a:r>
          </a:p>
          <a:p>
            <a:r>
              <a:rPr lang="en-US" sz="2400" dirty="0">
                <a:latin typeface="Times New Roman" panose="02020603050405020304" pitchFamily="18" charset="0"/>
                <a:cs typeface="Times New Roman" panose="02020603050405020304" pitchFamily="18" charset="0"/>
              </a:rPr>
              <a:t>Solicit DSO Feedback on improvements for the program </a:t>
            </a:r>
          </a:p>
          <a:p>
            <a:r>
              <a:rPr lang="en-US" sz="2400" dirty="0">
                <a:latin typeface="Times New Roman" panose="02020603050405020304" pitchFamily="18" charset="0"/>
                <a:cs typeface="Times New Roman" panose="02020603050405020304" pitchFamily="18" charset="0"/>
              </a:rPr>
              <a:t>Prior to TVB’s </a:t>
            </a:r>
            <a:r>
              <a:rPr lang="en-US" sz="2400" dirty="0" smtClean="0">
                <a:latin typeface="Times New Roman" panose="02020603050405020304" pitchFamily="18" charset="0"/>
                <a:cs typeface="Times New Roman" panose="02020603050405020304" pitchFamily="18" charset="0"/>
              </a:rPr>
              <a:t>launch </a:t>
            </a:r>
            <a:r>
              <a:rPr lang="en-US" sz="2400" dirty="0">
                <a:latin typeface="Times New Roman" panose="02020603050405020304" pitchFamily="18" charset="0"/>
                <a:cs typeface="Times New Roman" panose="02020603050405020304" pitchFamily="18" charset="0"/>
              </a:rPr>
              <a:t>we will have training modules located on the Online Learning Portal (OLP) to help guide you through this new program.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33DC166-D540-4479-93F1-F3A1B4602045}"/>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a:extLst>
              <a:ext uri="{FF2B5EF4-FFF2-40B4-BE49-F238E27FC236}">
                <a16:creationId xmlns:a16="http://schemas.microsoft.com/office/drawing/2014/main" id="{7268D34F-208B-4D5B-9D8B-022F1528D88F}"/>
              </a:ext>
            </a:extLst>
          </p:cNvPr>
          <p:cNvSpPr>
            <a:spLocks noGrp="1"/>
          </p:cNvSpPr>
          <p:nvPr>
            <p:ph type="title"/>
          </p:nvPr>
        </p:nvSpPr>
        <p:spPr>
          <a:xfrm>
            <a:off x="609600" y="0"/>
            <a:ext cx="9905999" cy="1325563"/>
          </a:xfrm>
        </p:spPr>
        <p:txBody>
          <a:bodyPr/>
          <a:lstStyle/>
          <a:p>
            <a:r>
              <a:rPr lang="en-US" dirty="0">
                <a:latin typeface="Times New Roman" panose="02020603050405020304" pitchFamily="18" charset="0"/>
                <a:cs typeface="Times New Roman" panose="02020603050405020304" pitchFamily="18" charset="0"/>
              </a:rPr>
              <a:t>The Migration to TVB and safeguards</a:t>
            </a:r>
          </a:p>
        </p:txBody>
      </p:sp>
    </p:spTree>
    <p:extLst>
      <p:ext uri="{BB962C8B-B14F-4D97-AF65-F5344CB8AC3E}">
        <p14:creationId xmlns:p14="http://schemas.microsoft.com/office/powerpoint/2010/main" val="338590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68E779-EE59-4CD2-A435-5F2D0612A7B7}"/>
              </a:ext>
            </a:extLst>
          </p:cNvPr>
          <p:cNvSpPr>
            <a:spLocks noGrp="1"/>
          </p:cNvSpPr>
          <p:nvPr>
            <p:ph idx="1"/>
          </p:nvPr>
        </p:nvSpPr>
        <p:spPr>
          <a:xfrm>
            <a:off x="561399" y="1575799"/>
            <a:ext cx="11069202" cy="4963114"/>
          </a:xfrm>
        </p:spPr>
        <p:txBody>
          <a:bodyPr>
            <a:noAutofit/>
          </a:bodyPr>
          <a:lstStyle/>
          <a:p>
            <a:r>
              <a:rPr lang="en-US" sz="2800" b="1" dirty="0">
                <a:latin typeface="Times New Roman" panose="02020603050405020304" pitchFamily="18" charset="0"/>
                <a:cs typeface="Times New Roman" panose="02020603050405020304" pitchFamily="18" charset="0"/>
              </a:rPr>
              <a:t>VetraSpec</a:t>
            </a:r>
            <a:r>
              <a:rPr lang="en-US" sz="2800" dirty="0">
                <a:latin typeface="Times New Roman" panose="02020603050405020304" pitchFamily="18" charset="0"/>
                <a:cs typeface="Times New Roman" panose="02020603050405020304" pitchFamily="18" charset="0"/>
              </a:rPr>
              <a:t> is currently in sustainment which means we are no longer able to make improvements to this program. However, </a:t>
            </a:r>
            <a:r>
              <a:rPr lang="en-US" sz="2800" b="1" dirty="0">
                <a:solidFill>
                  <a:srgbClr val="991A1E"/>
                </a:solidFill>
                <a:latin typeface="Times New Roman" panose="02020603050405020304" pitchFamily="18" charset="0"/>
                <a:cs typeface="Times New Roman" panose="02020603050405020304" pitchFamily="18" charset="0"/>
              </a:rPr>
              <a:t>TVB</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is in development and Tyler is soliciting our input for ways to improve the program. </a:t>
            </a:r>
          </a:p>
          <a:p>
            <a:endParaRPr lang="en-US"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VetraSpec</a:t>
            </a:r>
            <a:r>
              <a:rPr lang="en-US" sz="2800" dirty="0">
                <a:solidFill>
                  <a:srgbClr val="A79055"/>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has a limited ability to assign claims to a DSO, whereas </a:t>
            </a:r>
            <a:r>
              <a:rPr lang="en-US" sz="2800" b="1" dirty="0">
                <a:solidFill>
                  <a:srgbClr val="991A1E"/>
                </a:solidFill>
                <a:latin typeface="Times New Roman" panose="02020603050405020304" pitchFamily="18" charset="0"/>
                <a:cs typeface="Times New Roman" panose="02020603050405020304" pitchFamily="18" charset="0"/>
              </a:rPr>
              <a:t>TVB</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has an enhanced assignment feature with notifications. Additionally, </a:t>
            </a:r>
            <a:r>
              <a:rPr lang="en-US" sz="2800" b="1" dirty="0">
                <a:solidFill>
                  <a:srgbClr val="991A1E"/>
                </a:solidFill>
                <a:latin typeface="Times New Roman" panose="02020603050405020304" pitchFamily="18" charset="0"/>
                <a:cs typeface="Times New Roman" panose="02020603050405020304" pitchFamily="18" charset="0"/>
              </a:rPr>
              <a:t>TVB</a:t>
            </a:r>
            <a:r>
              <a:rPr lang="en-US" sz="2800" dirty="0">
                <a:latin typeface="Times New Roman" panose="02020603050405020304" pitchFamily="18" charset="0"/>
                <a:cs typeface="Times New Roman" panose="02020603050405020304" pitchFamily="18" charset="0"/>
              </a:rPr>
              <a:t> has the option to bulk assign claims to a specific DSO. </a:t>
            </a:r>
          </a:p>
          <a:p>
            <a:endParaRPr lang="en-US" sz="40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 Special Note: </a:t>
            </a:r>
            <a:r>
              <a:rPr lang="en-US" sz="1800" dirty="0">
                <a:latin typeface="Times New Roman" panose="02020603050405020304" pitchFamily="18" charset="0"/>
                <a:cs typeface="Times New Roman" panose="02020603050405020304" pitchFamily="18" charset="0"/>
              </a:rPr>
              <a:t>These upgrades are the most prominent at this point in TVB’s development. Additional upgrades will be rolled out as the program continues to develop. </a:t>
            </a:r>
          </a:p>
        </p:txBody>
      </p:sp>
      <p:sp>
        <p:nvSpPr>
          <p:cNvPr id="3" name="Slide Number Placeholder 2">
            <a:extLst>
              <a:ext uri="{FF2B5EF4-FFF2-40B4-BE49-F238E27FC236}">
                <a16:creationId xmlns:a16="http://schemas.microsoft.com/office/drawing/2014/main" id="{F3FEC419-7217-4178-84E1-90CCA1168BDA}"/>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a:extLst>
              <a:ext uri="{FF2B5EF4-FFF2-40B4-BE49-F238E27FC236}">
                <a16:creationId xmlns:a16="http://schemas.microsoft.com/office/drawing/2014/main" id="{9CA59B50-BE6D-4EA0-8754-DF94A67AE8CD}"/>
              </a:ext>
            </a:extLst>
          </p:cNvPr>
          <p:cNvSpPr>
            <a:spLocks noGrp="1"/>
          </p:cNvSpPr>
          <p:nvPr>
            <p:ph type="title"/>
          </p:nvPr>
        </p:nvSpPr>
        <p:spPr>
          <a:xfrm>
            <a:off x="574158" y="0"/>
            <a:ext cx="9941442" cy="1325563"/>
          </a:xfrm>
        </p:spPr>
        <p:txBody>
          <a:bodyPr/>
          <a:lstStyle/>
          <a:p>
            <a:r>
              <a:rPr lang="en-US" dirty="0">
                <a:latin typeface="Times New Roman" panose="02020603050405020304" pitchFamily="18" charset="0"/>
                <a:cs typeface="Times New Roman" panose="02020603050405020304" pitchFamily="18" charset="0"/>
              </a:rPr>
              <a:t>Prominent upgrades of TVB over </a:t>
            </a:r>
            <a:r>
              <a:rPr lang="en-US" dirty="0" err="1">
                <a:latin typeface="Times New Roman" panose="02020603050405020304" pitchFamily="18" charset="0"/>
                <a:cs typeface="Times New Roman" panose="02020603050405020304" pitchFamily="18" charset="0"/>
              </a:rPr>
              <a:t>VetraSpec</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015563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12192</TotalTime>
  <Words>618</Words>
  <Application>Microsoft Office PowerPoint</Application>
  <PresentationFormat>Widescreen</PresentationFormat>
  <Paragraphs>94</Paragraphs>
  <Slides>10</Slides>
  <Notes>8</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10</vt:i4>
      </vt:variant>
    </vt:vector>
  </HeadingPairs>
  <TitlesOfParts>
    <vt:vector size="18" baseType="lpstr">
      <vt:lpstr>Arial</vt:lpstr>
      <vt:lpstr>Calibri</vt:lpstr>
      <vt:lpstr>Calibri Light</vt:lpstr>
      <vt:lpstr>Times New Roman</vt:lpstr>
      <vt:lpstr>Custom Design</vt:lpstr>
      <vt:lpstr>1_Custom Design</vt:lpstr>
      <vt:lpstr>Office Theme</vt:lpstr>
      <vt:lpstr>3_Custom Design</vt:lpstr>
      <vt:lpstr>PowerPoint Presentation</vt:lpstr>
      <vt:lpstr>Learning Objectives</vt:lpstr>
      <vt:lpstr>Who is Tyler Technologies? </vt:lpstr>
      <vt:lpstr>What is TVB?</vt:lpstr>
      <vt:lpstr>TVB History and where we are currently at </vt:lpstr>
      <vt:lpstr>Why are we doing this?</vt:lpstr>
      <vt:lpstr>Why are we doing this?</vt:lpstr>
      <vt:lpstr>The Migration to TVB and safeguards</vt:lpstr>
      <vt:lpstr>Prominent upgrades of TVB over VetraSpec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367</cp:revision>
  <cp:lastPrinted>2019-03-19T17:22:31Z</cp:lastPrinted>
  <dcterms:created xsi:type="dcterms:W3CDTF">2018-09-13T15:53:27Z</dcterms:created>
  <dcterms:modified xsi:type="dcterms:W3CDTF">2022-04-28T13:01:29Z</dcterms:modified>
</cp:coreProperties>
</file>