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5" r:id="rId3"/>
  </p:sldMasterIdLst>
  <p:notesMasterIdLst>
    <p:notesMasterId r:id="rId24"/>
  </p:notesMasterIdLst>
  <p:handoutMasterIdLst>
    <p:handoutMasterId r:id="rId25"/>
  </p:handoutMasterIdLst>
  <p:sldIdLst>
    <p:sldId id="256" r:id="rId4"/>
    <p:sldId id="272" r:id="rId5"/>
    <p:sldId id="273" r:id="rId6"/>
    <p:sldId id="271" r:id="rId7"/>
    <p:sldId id="274" r:id="rId8"/>
    <p:sldId id="275" r:id="rId9"/>
    <p:sldId id="276" r:id="rId10"/>
    <p:sldId id="283" r:id="rId11"/>
    <p:sldId id="277" r:id="rId12"/>
    <p:sldId id="278" r:id="rId13"/>
    <p:sldId id="279" r:id="rId14"/>
    <p:sldId id="280" r:id="rId15"/>
    <p:sldId id="281" r:id="rId16"/>
    <p:sldId id="282" r:id="rId17"/>
    <p:sldId id="285" r:id="rId18"/>
    <p:sldId id="286" r:id="rId19"/>
    <p:sldId id="287" r:id="rId20"/>
    <p:sldId id="288" r:id="rId21"/>
    <p:sldId id="284" r:id="rId22"/>
    <p:sldId id="26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129" autoAdjust="0"/>
  </p:normalViewPr>
  <p:slideViewPr>
    <p:cSldViewPr snapToGrid="0">
      <p:cViewPr varScale="1">
        <p:scale>
          <a:sx n="60" d="100"/>
          <a:sy n="60" d="100"/>
        </p:scale>
        <p:origin x="882" y="72"/>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860594-368F-4FD6-A9AF-6417D4F13BE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dirty="0"/>
              <a:t>The Federal Register - Hazel</a:t>
            </a:r>
          </a:p>
        </p:txBody>
      </p:sp>
      <p:sp>
        <p:nvSpPr>
          <p:cNvPr id="4" name="Footer Placeholder 3">
            <a:extLst>
              <a:ext uri="{FF2B5EF4-FFF2-40B4-BE49-F238E27FC236}">
                <a16:creationId xmlns:a16="http://schemas.microsoft.com/office/drawing/2014/main" id="{5470BD85-D8C5-4FB4-9651-F0BEA8393AD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dirty="0"/>
              <a:t>The Federal Register - Hazel</a:t>
            </a:r>
          </a:p>
          <a:p>
            <a:endParaRPr lang="en-US" dirty="0"/>
          </a:p>
        </p:txBody>
      </p:sp>
      <p:sp>
        <p:nvSpPr>
          <p:cNvPr id="5" name="Slide Number Placeholder 4">
            <a:extLst>
              <a:ext uri="{FF2B5EF4-FFF2-40B4-BE49-F238E27FC236}">
                <a16:creationId xmlns:a16="http://schemas.microsoft.com/office/drawing/2014/main" id="{879B71C2-A0AF-4BEF-9EBF-E49B2451159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8CBF34-7522-40FD-8961-9E34A5C03440}" type="slidenum">
              <a:rPr lang="en-US" smtClean="0"/>
              <a:t>‹#›</a:t>
            </a:fld>
            <a:endParaRPr lang="en-US"/>
          </a:p>
        </p:txBody>
      </p:sp>
    </p:spTree>
    <p:extLst>
      <p:ext uri="{BB962C8B-B14F-4D97-AF65-F5344CB8AC3E}">
        <p14:creationId xmlns:p14="http://schemas.microsoft.com/office/powerpoint/2010/main" val="277906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CB3563-B21F-4472-A953-CA98BFE318F2}" type="datetimeFigureOut">
              <a:rPr lang="en-US" smtClean="0"/>
              <a:t>4/28/2022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federal register does not only publish VA regulations; it publishes regulations for all federal agencies. </a:t>
            </a:r>
          </a:p>
        </p:txBody>
      </p:sp>
      <p:sp>
        <p:nvSpPr>
          <p:cNvPr id="4" name="Slide Number Placeholder 3"/>
          <p:cNvSpPr>
            <a:spLocks noGrp="1"/>
          </p:cNvSpPr>
          <p:nvPr>
            <p:ph type="sldNum" sz="quarter" idx="5"/>
          </p:nvPr>
        </p:nvSpPr>
        <p:spPr/>
        <p:txBody>
          <a:bodyPr/>
          <a:lstStyle/>
          <a:p>
            <a:fld id="{B8C36D78-C19F-4765-8B7F-2FE8BFF07D6C}" type="slidenum">
              <a:rPr lang="en-US" smtClean="0"/>
              <a:t>3</a:t>
            </a:fld>
            <a:endParaRPr lang="en-US"/>
          </a:p>
        </p:txBody>
      </p:sp>
    </p:spTree>
    <p:extLst>
      <p:ext uri="{BB962C8B-B14F-4D97-AF65-F5344CB8AC3E}">
        <p14:creationId xmlns:p14="http://schemas.microsoft.com/office/powerpoint/2010/main" val="3404440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6</a:t>
            </a:fld>
            <a:endParaRPr lang="en-US"/>
          </a:p>
        </p:txBody>
      </p:sp>
    </p:spTree>
    <p:extLst>
      <p:ext uri="{BB962C8B-B14F-4D97-AF65-F5344CB8AC3E}">
        <p14:creationId xmlns:p14="http://schemas.microsoft.com/office/powerpoint/2010/main" val="4278706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claim or an ITF is filed before the law change goes into effect, the more favorable rating would apply.</a:t>
            </a:r>
          </a:p>
          <a:p>
            <a:endParaRPr lang="en-US" dirty="0"/>
          </a:p>
          <a:p>
            <a:r>
              <a:rPr lang="en-US" dirty="0"/>
              <a:t> </a:t>
            </a:r>
          </a:p>
        </p:txBody>
      </p:sp>
      <p:sp>
        <p:nvSpPr>
          <p:cNvPr id="4" name="Slide Number Placeholder 3"/>
          <p:cNvSpPr>
            <a:spLocks noGrp="1"/>
          </p:cNvSpPr>
          <p:nvPr>
            <p:ph type="sldNum" sz="quarter" idx="5"/>
          </p:nvPr>
        </p:nvSpPr>
        <p:spPr/>
        <p:txBody>
          <a:bodyPr/>
          <a:lstStyle/>
          <a:p>
            <a:fld id="{B8C36D78-C19F-4765-8B7F-2FE8BFF07D6C}" type="slidenum">
              <a:rPr lang="en-US" smtClean="0"/>
              <a:t>17</a:t>
            </a:fld>
            <a:endParaRPr lang="en-US"/>
          </a:p>
        </p:txBody>
      </p:sp>
    </p:spTree>
    <p:extLst>
      <p:ext uri="{BB962C8B-B14F-4D97-AF65-F5344CB8AC3E}">
        <p14:creationId xmlns:p14="http://schemas.microsoft.com/office/powerpoint/2010/main" val="789145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a:t>
            </a:r>
          </a:p>
        </p:txBody>
      </p:sp>
      <p:sp>
        <p:nvSpPr>
          <p:cNvPr id="4" name="Slide Number Placeholder 3"/>
          <p:cNvSpPr>
            <a:spLocks noGrp="1"/>
          </p:cNvSpPr>
          <p:nvPr>
            <p:ph type="sldNum" sz="quarter" idx="5"/>
          </p:nvPr>
        </p:nvSpPr>
        <p:spPr/>
        <p:txBody>
          <a:bodyPr/>
          <a:lstStyle/>
          <a:p>
            <a:fld id="{B8C36D78-C19F-4765-8B7F-2FE8BFF07D6C}" type="slidenum">
              <a:rPr lang="en-US" smtClean="0"/>
              <a:t>18</a:t>
            </a:fld>
            <a:endParaRPr lang="en-US"/>
          </a:p>
        </p:txBody>
      </p:sp>
    </p:spTree>
    <p:extLst>
      <p:ext uri="{BB962C8B-B14F-4D97-AF65-F5344CB8AC3E}">
        <p14:creationId xmlns:p14="http://schemas.microsoft.com/office/powerpoint/2010/main" val="1638416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7822010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9667520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7732367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1166099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8364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5133249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68179564"/>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0905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3508598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60000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3717192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40700835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1697577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7234536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13509915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13566235"/>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930033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32765403"/>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72875730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2971823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6976353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4936158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26897979"/>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87739E06-FEC5-4B73-843E-761C636C002F}"/>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1AD877C8-8BD6-4FFA-B010-3977FC15D992}"/>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FADE8BE6-6C80-4448-B59A-247FC9BF2C12}"/>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6154343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41612628-F3C9-480F-B236-0AB92D70B536}"/>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1362B747-DA36-4F1E-8346-B14B92D1DE3F}"/>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15FC9C0-34CE-4B79-A431-926F49CCEA18}"/>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07451934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hazell@vfw.org" TargetMode="Externa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www.federalregister.gov/" TargetMode="Externa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64853" y="2698350"/>
            <a:ext cx="5857177" cy="830997"/>
          </a:xfrm>
          <a:prstGeom prst="rect">
            <a:avLst/>
          </a:prstGeom>
          <a:noFill/>
        </p:spPr>
        <p:txBody>
          <a:bodyPr wrap="square" rtlCol="0">
            <a:spAutoFit/>
          </a:bodyPr>
          <a:lstStyle/>
          <a:p>
            <a:pPr algn="ctr"/>
            <a:r>
              <a:rPr lang="en-US" sz="4800" b="1" dirty="0">
                <a:latin typeface="Times New Roman" panose="02020603050405020304" pitchFamily="18" charset="0"/>
                <a:cs typeface="Times New Roman" panose="02020603050405020304" pitchFamily="18" charset="0"/>
              </a:rPr>
              <a:t>The Federal Register</a:t>
            </a:r>
          </a:p>
        </p:txBody>
      </p:sp>
      <p:sp>
        <p:nvSpPr>
          <p:cNvPr id="5" name="TextBox 4"/>
          <p:cNvSpPr txBox="1"/>
          <p:nvPr/>
        </p:nvSpPr>
        <p:spPr>
          <a:xfrm>
            <a:off x="7606482" y="4821207"/>
            <a:ext cx="4183624" cy="1631216"/>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Brad Hazell</a:t>
            </a:r>
          </a:p>
          <a:p>
            <a:r>
              <a:rPr lang="en-US" sz="2400" dirty="0">
                <a:latin typeface="Times New Roman" panose="02020603050405020304" pitchFamily="18" charset="0"/>
                <a:cs typeface="Times New Roman" panose="02020603050405020304" pitchFamily="18" charset="0"/>
              </a:rPr>
              <a:t>Assistant Director,   Compensation &amp; Pension Policy</a:t>
            </a:r>
          </a:p>
          <a:p>
            <a:r>
              <a:rPr lang="en-US" sz="2400" dirty="0">
                <a:latin typeface="Times New Roman" panose="02020603050405020304" pitchFamily="18" charset="0"/>
                <a:cs typeface="Times New Roman" panose="02020603050405020304" pitchFamily="18" charset="0"/>
                <a:hlinkClick r:id="rId2"/>
              </a:rPr>
              <a:t>Bhazell@vfw.org</a:t>
            </a:r>
            <a:r>
              <a:rPr lang="en-US" sz="24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How do Proposed Rules become Final Rules?</a:t>
            </a:r>
          </a:p>
        </p:txBody>
      </p:sp>
      <p:sp>
        <p:nvSpPr>
          <p:cNvPr id="2" name="Content Placeholder 1"/>
          <p:cNvSpPr>
            <a:spLocks noGrp="1"/>
          </p:cNvSpPr>
          <p:nvPr>
            <p:ph idx="1"/>
          </p:nvPr>
        </p:nvSpPr>
        <p:spPr>
          <a:xfrm>
            <a:off x="838200" y="1368471"/>
            <a:ext cx="10515600" cy="4351338"/>
          </a:xfrm>
        </p:spPr>
        <p:txBody>
          <a:bodyPr>
            <a:normAutofit lnSpcReduction="10000"/>
          </a:bodyPr>
          <a:lstStyle/>
          <a:p>
            <a:endParaRPr lang="en-US" dirty="0"/>
          </a:p>
          <a:p>
            <a:r>
              <a:rPr lang="en-US" dirty="0"/>
              <a:t>Members of the public may request more time to comment, and agencies may consider comments filed after the deadline if the schedule permits</a:t>
            </a:r>
          </a:p>
          <a:p>
            <a:endParaRPr lang="en-US" dirty="0"/>
          </a:p>
          <a:p>
            <a:r>
              <a:rPr lang="en-US" dirty="0"/>
              <a:t>There is no legal requirement for agencies to accept late comments or extend the comment period</a:t>
            </a:r>
          </a:p>
          <a:p>
            <a:endParaRPr lang="en-US" dirty="0"/>
          </a:p>
          <a:p>
            <a:r>
              <a:rPr lang="en-US" dirty="0"/>
              <a:t>The proposed rule will usually provide information indicating whether they will accept late comments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2631097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How do Proposed Rules become Final Rules?</a:t>
            </a:r>
          </a:p>
        </p:txBody>
      </p:sp>
      <p:sp>
        <p:nvSpPr>
          <p:cNvPr id="2" name="Content Placeholder 1"/>
          <p:cNvSpPr>
            <a:spLocks noGrp="1"/>
          </p:cNvSpPr>
          <p:nvPr>
            <p:ph idx="1"/>
          </p:nvPr>
        </p:nvSpPr>
        <p:spPr>
          <a:xfrm>
            <a:off x="812074" y="1686741"/>
            <a:ext cx="10082349" cy="4351338"/>
          </a:xfrm>
        </p:spPr>
        <p:txBody>
          <a:bodyPr>
            <a:noAutofit/>
          </a:bodyPr>
          <a:lstStyle/>
          <a:p>
            <a:r>
              <a:rPr lang="en-US" dirty="0"/>
              <a:t>Once the comment period has ended the agency must review and address all submitted comments – this may take weeks, months, or even years</a:t>
            </a:r>
          </a:p>
          <a:p>
            <a:endParaRPr lang="en-US" sz="1000" dirty="0"/>
          </a:p>
          <a:p>
            <a:r>
              <a:rPr lang="en-US" dirty="0"/>
              <a:t>If the agency feels there were not enough high-quality comments or if public comments make a good case for adding more time, the agency may reopen the comment period</a:t>
            </a:r>
          </a:p>
          <a:p>
            <a:endParaRPr lang="en-US" sz="1000" dirty="0"/>
          </a:p>
          <a:p>
            <a:r>
              <a:rPr lang="en-US" dirty="0"/>
              <a:t>If new issues are raised in the comments, a series of proposed rules may be published to address the new issues (similar to a deferred rating on a decision)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1496000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What does NVS do with the Federal Register?</a:t>
            </a:r>
          </a:p>
        </p:txBody>
      </p:sp>
      <p:sp>
        <p:nvSpPr>
          <p:cNvPr id="2" name="Content Placeholder 1"/>
          <p:cNvSpPr>
            <a:spLocks noGrp="1"/>
          </p:cNvSpPr>
          <p:nvPr>
            <p:ph idx="1"/>
          </p:nvPr>
        </p:nvSpPr>
        <p:spPr>
          <a:xfrm>
            <a:off x="820783" y="1621019"/>
            <a:ext cx="10179205" cy="4351338"/>
          </a:xfrm>
        </p:spPr>
        <p:txBody>
          <a:bodyPr>
            <a:normAutofit lnSpcReduction="10000"/>
          </a:bodyPr>
          <a:lstStyle/>
          <a:p>
            <a:r>
              <a:rPr lang="en-US" dirty="0"/>
              <a:t>The NVS Assistant Director for Compensation and Pension Policy reviews the Federal Register and drafts the VFW’s official comments for proposed rule changes</a:t>
            </a:r>
          </a:p>
          <a:p>
            <a:endParaRPr lang="en-US" dirty="0"/>
          </a:p>
          <a:p>
            <a:r>
              <a:rPr lang="en-US" dirty="0"/>
              <a:t>Once drafted, the comments are sent to the NVS Deputy Directors, NVS Director, and VFW Executive Director for edits and final approval</a:t>
            </a:r>
          </a:p>
          <a:p>
            <a:endParaRPr lang="en-US" dirty="0"/>
          </a:p>
          <a:p>
            <a:r>
              <a:rPr lang="en-US" dirty="0"/>
              <a:t>Once approved the comments are submitted to the Federal </a:t>
            </a:r>
            <a:r>
              <a:rPr lang="en-US" dirty="0" smtClean="0"/>
              <a:t>Register for publication</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3737125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What does NVS do with the Federal Register?</a:t>
            </a:r>
          </a:p>
        </p:txBody>
      </p:sp>
      <p:sp>
        <p:nvSpPr>
          <p:cNvPr id="2" name="Content Placeholder 1"/>
          <p:cNvSpPr>
            <a:spLocks noGrp="1"/>
          </p:cNvSpPr>
          <p:nvPr>
            <p:ph idx="1"/>
          </p:nvPr>
        </p:nvSpPr>
        <p:spPr>
          <a:xfrm>
            <a:off x="820783" y="1621019"/>
            <a:ext cx="10179205" cy="4351338"/>
          </a:xfrm>
        </p:spPr>
        <p:txBody>
          <a:bodyPr>
            <a:normAutofit/>
          </a:bodyPr>
          <a:lstStyle/>
          <a:p>
            <a:pPr marL="0" indent="0" algn="ctr">
              <a:buNone/>
            </a:pPr>
            <a:endParaRPr lang="en-US" sz="4000" dirty="0"/>
          </a:p>
          <a:p>
            <a:pPr marL="0" indent="0" algn="ctr">
              <a:buNone/>
            </a:pPr>
            <a:r>
              <a:rPr lang="en-US" sz="4000" dirty="0">
                <a:solidFill>
                  <a:srgbClr val="991A1E"/>
                </a:solidFill>
              </a:rPr>
              <a:t>The public is allowed and encouraged to comment on the Federal </a:t>
            </a:r>
            <a:r>
              <a:rPr lang="en-US" sz="4000" dirty="0" smtClean="0">
                <a:solidFill>
                  <a:srgbClr val="991A1E"/>
                </a:solidFill>
              </a:rPr>
              <a:t>Register. </a:t>
            </a:r>
            <a:r>
              <a:rPr lang="en-US" sz="4000" dirty="0">
                <a:solidFill>
                  <a:srgbClr val="991A1E"/>
                </a:solidFill>
              </a:rPr>
              <a:t>H</a:t>
            </a:r>
            <a:r>
              <a:rPr lang="en-US" sz="4000" dirty="0" smtClean="0">
                <a:solidFill>
                  <a:srgbClr val="991A1E"/>
                </a:solidFill>
              </a:rPr>
              <a:t>owever</a:t>
            </a:r>
            <a:r>
              <a:rPr lang="en-US" sz="4000" dirty="0">
                <a:solidFill>
                  <a:srgbClr val="991A1E"/>
                </a:solidFill>
              </a:rPr>
              <a:t>, if you decide to make a </a:t>
            </a:r>
            <a:r>
              <a:rPr lang="en-US" sz="4000" dirty="0" smtClean="0">
                <a:solidFill>
                  <a:srgbClr val="991A1E"/>
                </a:solidFill>
              </a:rPr>
              <a:t>comment, </a:t>
            </a:r>
            <a:r>
              <a:rPr lang="en-US" sz="4000" dirty="0">
                <a:solidFill>
                  <a:srgbClr val="991A1E"/>
                </a:solidFill>
              </a:rPr>
              <a:t>ensure that you are making it as an individual, </a:t>
            </a:r>
            <a:r>
              <a:rPr lang="en-US" sz="4000" b="1" i="1" u="sng" dirty="0">
                <a:solidFill>
                  <a:srgbClr val="991A1E"/>
                </a:solidFill>
              </a:rPr>
              <a:t>NOT</a:t>
            </a:r>
            <a:r>
              <a:rPr lang="en-US" sz="4000" dirty="0">
                <a:solidFill>
                  <a:srgbClr val="991A1E"/>
                </a:solidFill>
              </a:rPr>
              <a:t> </a:t>
            </a:r>
            <a:r>
              <a:rPr lang="en-US" sz="4000" dirty="0" smtClean="0">
                <a:solidFill>
                  <a:srgbClr val="991A1E"/>
                </a:solidFill>
              </a:rPr>
              <a:t>speaking for</a:t>
            </a:r>
            <a:r>
              <a:rPr lang="en-US" sz="4000" dirty="0" smtClean="0">
                <a:solidFill>
                  <a:srgbClr val="991A1E"/>
                </a:solidFill>
              </a:rPr>
              <a:t> </a:t>
            </a:r>
            <a:r>
              <a:rPr lang="en-US" sz="4000" dirty="0">
                <a:solidFill>
                  <a:srgbClr val="991A1E"/>
                </a:solidFill>
              </a:rPr>
              <a:t>the VFW.</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3521927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What does NVS do with the Federal Register?</a:t>
            </a:r>
          </a:p>
        </p:txBody>
      </p:sp>
      <p:sp>
        <p:nvSpPr>
          <p:cNvPr id="2" name="Content Placeholder 1"/>
          <p:cNvSpPr>
            <a:spLocks noGrp="1"/>
          </p:cNvSpPr>
          <p:nvPr>
            <p:ph idx="1"/>
          </p:nvPr>
        </p:nvSpPr>
        <p:spPr>
          <a:xfrm>
            <a:off x="596766" y="2005012"/>
            <a:ext cx="10992051" cy="4351338"/>
          </a:xfrm>
        </p:spPr>
        <p:txBody>
          <a:bodyPr>
            <a:normAutofit/>
          </a:bodyPr>
          <a:lstStyle/>
          <a:p>
            <a:pPr marL="0" indent="0" algn="ctr">
              <a:buNone/>
            </a:pPr>
            <a:endParaRPr lang="en-US" sz="3600" b="1" dirty="0"/>
          </a:p>
          <a:p>
            <a:pPr marL="0" indent="0" algn="ctr">
              <a:buNone/>
            </a:pPr>
            <a:r>
              <a:rPr lang="en-US" sz="3600" b="1" dirty="0"/>
              <a:t>If you have suggestions for Federal Register comments you can submit them to NVS for consideration as part of the VFW’s official comments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2324560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What is your role with the Federal Register?</a:t>
            </a:r>
          </a:p>
        </p:txBody>
      </p:sp>
      <p:sp>
        <p:nvSpPr>
          <p:cNvPr id="2" name="Content Placeholder 1"/>
          <p:cNvSpPr>
            <a:spLocks noGrp="1"/>
          </p:cNvSpPr>
          <p:nvPr>
            <p:ph idx="1"/>
          </p:nvPr>
        </p:nvSpPr>
        <p:spPr>
          <a:xfrm>
            <a:off x="820783" y="1621019"/>
            <a:ext cx="10179205" cy="4351338"/>
          </a:xfrm>
        </p:spPr>
        <p:txBody>
          <a:bodyPr>
            <a:normAutofit/>
          </a:bodyPr>
          <a:lstStyle/>
          <a:p>
            <a:pPr marL="0" indent="0" algn="ctr">
              <a:buNone/>
            </a:pPr>
            <a:endParaRPr lang="en-US" sz="4000" b="1" dirty="0"/>
          </a:p>
          <a:p>
            <a:pPr marL="0" indent="0" algn="ctr">
              <a:buNone/>
            </a:pPr>
            <a:r>
              <a:rPr lang="en-US" sz="4000" b="1" dirty="0"/>
              <a:t>As an accredited representative, it is important to be aware of potential regulation changes in order to keep our veterans informed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Tree>
    <p:extLst>
      <p:ext uri="{BB962C8B-B14F-4D97-AF65-F5344CB8AC3E}">
        <p14:creationId xmlns:p14="http://schemas.microsoft.com/office/powerpoint/2010/main" val="4188848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What is your role with the Federal Register?</a:t>
            </a:r>
          </a:p>
        </p:txBody>
      </p:sp>
      <p:sp>
        <p:nvSpPr>
          <p:cNvPr id="2" name="Content Placeholder 1"/>
          <p:cNvSpPr>
            <a:spLocks noGrp="1"/>
          </p:cNvSpPr>
          <p:nvPr>
            <p:ph idx="1"/>
          </p:nvPr>
        </p:nvSpPr>
        <p:spPr>
          <a:xfrm>
            <a:off x="820783" y="1368471"/>
            <a:ext cx="10179205" cy="5171666"/>
          </a:xfrm>
        </p:spPr>
        <p:txBody>
          <a:bodyPr>
            <a:noAutofit/>
          </a:bodyPr>
          <a:lstStyle/>
          <a:p>
            <a:pPr marL="0" indent="0">
              <a:buNone/>
            </a:pPr>
            <a:r>
              <a:rPr lang="en-US" b="1" dirty="0"/>
              <a:t>Scenario 1: </a:t>
            </a:r>
          </a:p>
          <a:p>
            <a:pPr marL="0" indent="0">
              <a:buNone/>
            </a:pPr>
            <a:r>
              <a:rPr lang="en-US" b="1" dirty="0"/>
              <a:t>You are working in your office when Kelly Porter, a retired Navy veteran, calls to ask about the email she received from VA stating that there is proposed regulations about changing the mental health rating schedule. She believes that her current rating will be reduced. Generally speaking, what should be your response?</a:t>
            </a:r>
          </a:p>
          <a:p>
            <a:pPr marL="0" indent="0">
              <a:buNone/>
            </a:pPr>
            <a:endParaRPr lang="en-US" b="1" dirty="0"/>
          </a:p>
          <a:p>
            <a:pPr marL="400050" indent="-400050">
              <a:buAutoNum type="alphaUcParenR"/>
            </a:pPr>
            <a:r>
              <a:rPr lang="en-US" sz="2400" dirty="0"/>
              <a:t>Explain that the email is informational and that it won’t affect her rating because she is grandfathered in</a:t>
            </a:r>
          </a:p>
          <a:p>
            <a:pPr marL="400050" indent="-400050">
              <a:buAutoNum type="alphaUcParenR"/>
            </a:pPr>
            <a:r>
              <a:rPr lang="en-US" sz="2400" dirty="0"/>
              <a:t>File an ITF or claim for increase today to prevent the reduction</a:t>
            </a:r>
          </a:p>
          <a:p>
            <a:pPr marL="400050" indent="-400050">
              <a:buAutoNum type="alphaUcParenR"/>
            </a:pPr>
            <a:r>
              <a:rPr lang="en-US" sz="2400" dirty="0"/>
              <a:t>Tell Ms. Porter that unfortunately once the rating schedule is changed her rating will likely be reviewed and may be reduced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spTree>
    <p:extLst>
      <p:ext uri="{BB962C8B-B14F-4D97-AF65-F5344CB8AC3E}">
        <p14:creationId xmlns:p14="http://schemas.microsoft.com/office/powerpoint/2010/main" val="3803971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What is your role with the Federal Register?</a:t>
            </a:r>
          </a:p>
        </p:txBody>
      </p:sp>
      <p:sp>
        <p:nvSpPr>
          <p:cNvPr id="2" name="Content Placeholder 1"/>
          <p:cNvSpPr>
            <a:spLocks noGrp="1"/>
          </p:cNvSpPr>
          <p:nvPr>
            <p:ph idx="1"/>
          </p:nvPr>
        </p:nvSpPr>
        <p:spPr>
          <a:xfrm>
            <a:off x="820783" y="1368471"/>
            <a:ext cx="10179205" cy="3630249"/>
          </a:xfrm>
        </p:spPr>
        <p:txBody>
          <a:bodyPr>
            <a:noAutofit/>
          </a:bodyPr>
          <a:lstStyle/>
          <a:p>
            <a:pPr marL="0" indent="0">
              <a:buNone/>
            </a:pPr>
            <a:r>
              <a:rPr lang="en-US" b="1" dirty="0"/>
              <a:t>Scenario 2: </a:t>
            </a:r>
          </a:p>
          <a:p>
            <a:pPr marL="0" indent="0">
              <a:buNone/>
            </a:pPr>
            <a:endParaRPr lang="en-US" b="1" dirty="0"/>
          </a:p>
          <a:p>
            <a:pPr marL="0" indent="0">
              <a:buNone/>
            </a:pPr>
            <a:r>
              <a:rPr lang="en-US" b="1" dirty="0"/>
              <a:t>Mr. Jason Cartwright contacted you today to ask if he should file a claim for sleep apnea because he was told ratings for OSA would be going away soon. What should you do? Why?</a:t>
            </a:r>
          </a:p>
          <a:p>
            <a:pPr marL="0" indent="0">
              <a:buNone/>
            </a:pPr>
            <a:endParaRPr lang="en-US" b="1" dirty="0"/>
          </a:p>
          <a:p>
            <a:pPr marL="0" indent="0">
              <a:buNone/>
            </a:pPr>
            <a:r>
              <a:rPr lang="en-US" b="1" dirty="0"/>
              <a:t>What if he doesn’t have a diagnosis yet?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Tree>
    <p:extLst>
      <p:ext uri="{BB962C8B-B14F-4D97-AF65-F5344CB8AC3E}">
        <p14:creationId xmlns:p14="http://schemas.microsoft.com/office/powerpoint/2010/main" val="4063514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What is your role with the Federal Register?</a:t>
            </a:r>
          </a:p>
        </p:txBody>
      </p:sp>
      <p:sp>
        <p:nvSpPr>
          <p:cNvPr id="2" name="Content Placeholder 1"/>
          <p:cNvSpPr>
            <a:spLocks noGrp="1"/>
          </p:cNvSpPr>
          <p:nvPr>
            <p:ph idx="1"/>
          </p:nvPr>
        </p:nvSpPr>
        <p:spPr>
          <a:xfrm>
            <a:off x="820783" y="1368471"/>
            <a:ext cx="10179205" cy="3630249"/>
          </a:xfrm>
        </p:spPr>
        <p:txBody>
          <a:bodyPr>
            <a:noAutofit/>
          </a:bodyPr>
          <a:lstStyle/>
          <a:p>
            <a:pPr marL="0" indent="0">
              <a:buNone/>
            </a:pPr>
            <a:r>
              <a:rPr lang="en-US" b="1" dirty="0"/>
              <a:t>Knowledge Check: </a:t>
            </a:r>
          </a:p>
          <a:p>
            <a:pPr marL="0" indent="0">
              <a:buNone/>
            </a:pPr>
            <a:endParaRPr lang="en-US" b="1" dirty="0"/>
          </a:p>
          <a:p>
            <a:pPr marL="0" indent="0">
              <a:buNone/>
            </a:pPr>
            <a:r>
              <a:rPr lang="en-US" b="1" dirty="0"/>
              <a:t>VA uses the Federal Register to inform the public about changes to:</a:t>
            </a:r>
          </a:p>
          <a:p>
            <a:pPr marL="514350" indent="-514350">
              <a:buAutoNum type="alphaUcParenR"/>
            </a:pPr>
            <a:r>
              <a:rPr lang="en-US" b="1" dirty="0"/>
              <a:t>Adjudication Procedures Manual (M21-1)</a:t>
            </a:r>
          </a:p>
          <a:p>
            <a:pPr marL="514350" indent="-514350">
              <a:buAutoNum type="alphaUcParenR"/>
            </a:pPr>
            <a:r>
              <a:rPr lang="en-US" b="1" dirty="0"/>
              <a:t>United States Code and Statutes</a:t>
            </a:r>
          </a:p>
          <a:p>
            <a:pPr marL="514350" indent="-514350">
              <a:buAutoNum type="alphaUcParenR"/>
            </a:pPr>
            <a:r>
              <a:rPr lang="en-US" b="1" dirty="0"/>
              <a:t>Federal Regulations</a:t>
            </a:r>
          </a:p>
          <a:p>
            <a:pPr marL="514350" indent="-514350">
              <a:buAutoNum type="alphaUcParenR"/>
            </a:pPr>
            <a:r>
              <a:rPr lang="en-US" b="1" dirty="0"/>
              <a:t>All of the above</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18</a:t>
            </a:fld>
            <a:endParaRPr lang="en-US" dirty="0"/>
          </a:p>
        </p:txBody>
      </p:sp>
    </p:spTree>
    <p:extLst>
      <p:ext uri="{BB962C8B-B14F-4D97-AF65-F5344CB8AC3E}">
        <p14:creationId xmlns:p14="http://schemas.microsoft.com/office/powerpoint/2010/main" val="158812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Final Thoughts</a:t>
            </a:r>
          </a:p>
        </p:txBody>
      </p:sp>
      <p:sp>
        <p:nvSpPr>
          <p:cNvPr id="2" name="Content Placeholder 1"/>
          <p:cNvSpPr>
            <a:spLocks noGrp="1"/>
          </p:cNvSpPr>
          <p:nvPr>
            <p:ph idx="1"/>
          </p:nvPr>
        </p:nvSpPr>
        <p:spPr>
          <a:xfrm>
            <a:off x="519763" y="1621019"/>
            <a:ext cx="11097929" cy="4351338"/>
          </a:xfrm>
        </p:spPr>
        <p:txBody>
          <a:bodyPr>
            <a:noAutofit/>
          </a:bodyPr>
          <a:lstStyle/>
          <a:p>
            <a:r>
              <a:rPr lang="en-US" dirty="0"/>
              <a:t>The Federal Register publishes regulations that will be included in the Code of Federal Regulations</a:t>
            </a:r>
          </a:p>
          <a:p>
            <a:endParaRPr lang="en-US" sz="900" dirty="0"/>
          </a:p>
          <a:p>
            <a:r>
              <a:rPr lang="en-US" dirty="0"/>
              <a:t>The comment period is an important part of the Federal Rulemaking process that allows the public to provide feedback on proposed rules</a:t>
            </a:r>
          </a:p>
          <a:p>
            <a:endParaRPr lang="en-US" sz="900" dirty="0"/>
          </a:p>
          <a:p>
            <a:r>
              <a:rPr lang="en-US" dirty="0"/>
              <a:t>Until the final rule is published, the regulations are just proposed and have no legal effect</a:t>
            </a:r>
          </a:p>
          <a:p>
            <a:endParaRPr lang="en-US" sz="900" dirty="0"/>
          </a:p>
          <a:p>
            <a:r>
              <a:rPr lang="en-US" dirty="0"/>
              <a:t>If you have a veteran who may want to file a claim for a condition that may be affected by a rule change, file the claim as soon as possible so that the most favorable rating would apply</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19</a:t>
            </a:fld>
            <a:endParaRPr lang="en-US" dirty="0"/>
          </a:p>
        </p:txBody>
      </p:sp>
    </p:spTree>
    <p:extLst>
      <p:ext uri="{BB962C8B-B14F-4D97-AF65-F5344CB8AC3E}">
        <p14:creationId xmlns:p14="http://schemas.microsoft.com/office/powerpoint/2010/main" val="758238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10515600" cy="1325563"/>
          </a:xfrm>
        </p:spPr>
        <p:txBody>
          <a:bodyPr/>
          <a:lstStyle/>
          <a:p>
            <a:r>
              <a:rPr lang="en-US" dirty="0"/>
              <a:t>Objectives	</a:t>
            </a:r>
          </a:p>
        </p:txBody>
      </p:sp>
      <p:sp>
        <p:nvSpPr>
          <p:cNvPr id="2" name="Content Placeholder 1"/>
          <p:cNvSpPr>
            <a:spLocks noGrp="1"/>
          </p:cNvSpPr>
          <p:nvPr>
            <p:ph idx="1"/>
          </p:nvPr>
        </p:nvSpPr>
        <p:spPr>
          <a:xfrm>
            <a:off x="838200" y="1625328"/>
            <a:ext cx="10515600" cy="4351338"/>
          </a:xfrm>
        </p:spPr>
        <p:txBody>
          <a:bodyPr>
            <a:normAutofit/>
          </a:bodyPr>
          <a:lstStyle/>
          <a:p>
            <a:r>
              <a:rPr lang="en-US" dirty="0"/>
              <a:t>What is the Federal Register?</a:t>
            </a:r>
          </a:p>
          <a:p>
            <a:r>
              <a:rPr lang="en-US" dirty="0"/>
              <a:t>How to Access the Federal Register</a:t>
            </a:r>
          </a:p>
          <a:p>
            <a:r>
              <a:rPr lang="en-US" dirty="0"/>
              <a:t>How to Access VA Regulations</a:t>
            </a:r>
          </a:p>
          <a:p>
            <a:r>
              <a:rPr lang="en-US" dirty="0"/>
              <a:t>What is a Proposed Rule?</a:t>
            </a:r>
          </a:p>
          <a:p>
            <a:r>
              <a:rPr lang="en-US" dirty="0"/>
              <a:t>How do Proposed Rules become Final Rules?</a:t>
            </a:r>
          </a:p>
          <a:p>
            <a:r>
              <a:rPr lang="en-US" dirty="0"/>
              <a:t>What are Comments?</a:t>
            </a:r>
          </a:p>
          <a:p>
            <a:r>
              <a:rPr lang="en-US" dirty="0"/>
              <a:t>What does NVS do with the Federal Register?</a:t>
            </a:r>
          </a:p>
          <a:p>
            <a:r>
              <a:rPr lang="en-US" dirty="0"/>
              <a:t>What is your role with the Federal Register? </a:t>
            </a:r>
          </a:p>
          <a:p>
            <a:endParaRPr lang="en-US" dirty="0"/>
          </a:p>
          <a:p>
            <a:pPr marL="0" indent="0">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860920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10515600" cy="1325563"/>
          </a:xfrm>
        </p:spPr>
        <p:txBody>
          <a:bodyPr/>
          <a:lstStyle/>
          <a:p>
            <a:r>
              <a:rPr lang="en-US" dirty="0"/>
              <a:t>What is the Federal Register?</a:t>
            </a:r>
          </a:p>
        </p:txBody>
      </p:sp>
      <p:sp>
        <p:nvSpPr>
          <p:cNvPr id="2" name="Content Placeholder 1"/>
          <p:cNvSpPr>
            <a:spLocks noGrp="1"/>
          </p:cNvSpPr>
          <p:nvPr>
            <p:ph idx="1"/>
          </p:nvPr>
        </p:nvSpPr>
        <p:spPr>
          <a:xfrm>
            <a:off x="557561" y="1825624"/>
            <a:ext cx="11039707" cy="4530725"/>
          </a:xfrm>
        </p:spPr>
        <p:txBody>
          <a:bodyPr>
            <a:normAutofit/>
          </a:bodyPr>
          <a:lstStyle/>
          <a:p>
            <a:pPr marL="0" indent="0">
              <a:buNone/>
            </a:pPr>
            <a:r>
              <a:rPr lang="en-US" b="0" i="0" dirty="0">
                <a:effectLst/>
              </a:rPr>
              <a:t>Each </a:t>
            </a:r>
            <a:r>
              <a:rPr lang="en-US" b="0" i="0" dirty="0" smtClean="0">
                <a:effectLst/>
              </a:rPr>
              <a:t>Federal business day, </a:t>
            </a:r>
            <a:r>
              <a:rPr lang="en-US" b="0" i="0" dirty="0">
                <a:effectLst/>
              </a:rPr>
              <a:t>the Office of th</a:t>
            </a:r>
            <a:r>
              <a:rPr lang="en-US" dirty="0"/>
              <a:t>e </a:t>
            </a:r>
            <a:r>
              <a:rPr lang="en-US" b="0" i="0" dirty="0">
                <a:effectLst/>
              </a:rPr>
              <a:t>Federal Register publishes the Federal Register, which contains:</a:t>
            </a:r>
          </a:p>
          <a:p>
            <a:pPr marL="0" indent="0">
              <a:buNone/>
            </a:pPr>
            <a:endParaRPr lang="en-US" b="0" i="0" dirty="0">
              <a:effectLst/>
            </a:endParaRPr>
          </a:p>
          <a:p>
            <a:pPr marL="914400"/>
            <a:r>
              <a:rPr lang="en-US" dirty="0"/>
              <a:t>C</a:t>
            </a:r>
            <a:r>
              <a:rPr lang="en-US" b="0" i="0" dirty="0">
                <a:effectLst/>
              </a:rPr>
              <a:t>urrent Presidential proclamations and Executive orders </a:t>
            </a:r>
          </a:p>
          <a:p>
            <a:pPr marL="914400"/>
            <a:r>
              <a:rPr lang="en-US" b="0" i="0" dirty="0">
                <a:effectLst/>
              </a:rPr>
              <a:t>Federal agency regulations </a:t>
            </a:r>
          </a:p>
          <a:p>
            <a:pPr marL="914400"/>
            <a:r>
              <a:rPr lang="en-US" dirty="0"/>
              <a:t>P</a:t>
            </a:r>
            <a:r>
              <a:rPr lang="en-US" b="0" i="0" dirty="0">
                <a:effectLst/>
              </a:rPr>
              <a:t>roposed agency rules </a:t>
            </a:r>
          </a:p>
          <a:p>
            <a:pPr marL="914400"/>
            <a:r>
              <a:rPr lang="en-US" dirty="0"/>
              <a:t>D</a:t>
            </a:r>
            <a:r>
              <a:rPr lang="en-US" b="0" i="0" dirty="0">
                <a:effectLst/>
              </a:rPr>
              <a:t>ocuments required by statute to be published</a:t>
            </a:r>
          </a:p>
          <a:p>
            <a:pPr marL="685800" indent="0">
              <a:buNone/>
            </a:pPr>
            <a:endParaRPr lang="en-US" b="0" i="0" dirty="0">
              <a:effectLst/>
            </a:endParaRPr>
          </a:p>
          <a:p>
            <a:pPr marL="0" indent="0">
              <a:buNone/>
            </a:pPr>
            <a:r>
              <a:rPr lang="en-US" b="0" i="0" dirty="0">
                <a:effectLst/>
              </a:rPr>
              <a:t>Each year all Federal Regulations in force are published in the CFR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2708243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10515600" cy="1325563"/>
          </a:xfrm>
        </p:spPr>
        <p:txBody>
          <a:bodyPr/>
          <a:lstStyle/>
          <a:p>
            <a:r>
              <a:rPr lang="en-US" dirty="0"/>
              <a:t>How to access the Federal Register</a:t>
            </a:r>
          </a:p>
        </p:txBody>
      </p:sp>
      <p:sp>
        <p:nvSpPr>
          <p:cNvPr id="2" name="Content Placeholder 1"/>
          <p:cNvSpPr>
            <a:spLocks noGrp="1"/>
          </p:cNvSpPr>
          <p:nvPr>
            <p:ph idx="1"/>
          </p:nvPr>
        </p:nvSpPr>
        <p:spPr>
          <a:xfrm>
            <a:off x="838200" y="1368471"/>
            <a:ext cx="10515600" cy="4351338"/>
          </a:xfrm>
        </p:spPr>
        <p:txBody>
          <a:bodyPr/>
          <a:lstStyle/>
          <a:p>
            <a:pPr marL="0" indent="0" algn="ctr">
              <a:buNone/>
            </a:pPr>
            <a:r>
              <a:rPr lang="en-US" dirty="0"/>
              <a:t>The Federal Register can be accessed by visiting:</a:t>
            </a:r>
          </a:p>
          <a:p>
            <a:pPr marL="0" indent="0" algn="ctr">
              <a:buNone/>
            </a:pPr>
            <a:r>
              <a:rPr lang="en-US" dirty="0">
                <a:hlinkClick r:id="rId2"/>
              </a:rPr>
              <a:t>https://www.federalregister.gov/</a:t>
            </a:r>
            <a:r>
              <a:rPr lang="en-US" dirty="0"/>
              <a:t> </a:t>
            </a:r>
          </a:p>
          <a:p>
            <a:pPr marL="0" indent="0" algn="ctr">
              <a:buNone/>
            </a:pPr>
            <a:endParaRPr lang="en-US" dirty="0"/>
          </a:p>
          <a:p>
            <a:pPr marL="0" indent="0" algn="ctr">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pic>
        <p:nvPicPr>
          <p:cNvPr id="8" name="Picture 7" descr="Graphical user interface, text&#10;&#10;Description automatically generated">
            <a:extLst>
              <a:ext uri="{FF2B5EF4-FFF2-40B4-BE49-F238E27FC236}">
                <a16:creationId xmlns:a16="http://schemas.microsoft.com/office/drawing/2014/main" id="{C935C1A6-34B2-4506-9E0A-5663FB3A03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1871" y="2340906"/>
            <a:ext cx="7088257" cy="4380570"/>
          </a:xfrm>
          <a:prstGeom prst="rect">
            <a:avLst/>
          </a:prstGeom>
        </p:spPr>
      </p:pic>
    </p:spTree>
    <p:extLst>
      <p:ext uri="{BB962C8B-B14F-4D97-AF65-F5344CB8AC3E}">
        <p14:creationId xmlns:p14="http://schemas.microsoft.com/office/powerpoint/2010/main" val="3164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10904" y="2370137"/>
            <a:ext cx="5628645" cy="3986213"/>
          </a:xfrm>
        </p:spPr>
        <p:txBody>
          <a:bodyPr>
            <a:normAutofit/>
          </a:bodyPr>
          <a:lstStyle/>
          <a:p>
            <a:pPr marL="0" indent="0">
              <a:buNone/>
            </a:pPr>
            <a:endParaRPr lang="en-US" dirty="0"/>
          </a:p>
          <a:p>
            <a:pPr marL="0" indent="0">
              <a:buNone/>
            </a:pPr>
            <a:endParaRPr lang="en-US" dirty="0"/>
          </a:p>
          <a:p>
            <a:pPr marL="0" indent="0">
              <a:buNone/>
            </a:pPr>
            <a:r>
              <a:rPr lang="en-US" dirty="0"/>
              <a:t>Once in the Federal Register you can access VA regulations by selecting:</a:t>
            </a:r>
          </a:p>
          <a:p>
            <a:pPr marL="0" indent="0">
              <a:buNone/>
            </a:pPr>
            <a:r>
              <a:rPr lang="en-US" sz="700" dirty="0"/>
              <a:t> </a:t>
            </a:r>
          </a:p>
          <a:p>
            <a:pPr marL="0" indent="0" algn="ctr">
              <a:buNone/>
            </a:pPr>
            <a:r>
              <a:rPr lang="en-US" dirty="0"/>
              <a:t>“Browse” </a:t>
            </a:r>
          </a:p>
          <a:p>
            <a:pPr marL="0" indent="0" algn="ctr">
              <a:buNone/>
            </a:pPr>
            <a:r>
              <a:rPr lang="en-US" dirty="0"/>
              <a:t>then </a:t>
            </a:r>
          </a:p>
          <a:p>
            <a:pPr marL="0" indent="0" algn="ctr">
              <a:buNone/>
            </a:pPr>
            <a:r>
              <a:rPr lang="en-US" dirty="0"/>
              <a:t>“Veterans Affairs Department”</a:t>
            </a:r>
          </a:p>
          <a:p>
            <a:pPr marL="0" indent="0" algn="ctr">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pic>
        <p:nvPicPr>
          <p:cNvPr id="5" name="Picture 4" descr="Graphical user interface, text&#10;&#10;Description automatically generated">
            <a:extLst>
              <a:ext uri="{FF2B5EF4-FFF2-40B4-BE49-F238E27FC236}">
                <a16:creationId xmlns:a16="http://schemas.microsoft.com/office/drawing/2014/main" id="{691CD524-E29A-42C9-A717-887E5805A50C}"/>
              </a:ext>
            </a:extLst>
          </p:cNvPr>
          <p:cNvPicPr>
            <a:picLocks noChangeAspect="1"/>
          </p:cNvPicPr>
          <p:nvPr/>
        </p:nvPicPr>
        <p:blipFill rotWithShape="1">
          <a:blip r:embed="rId2">
            <a:extLst>
              <a:ext uri="{28A0092B-C50C-407E-A947-70E740481C1C}">
                <a14:useLocalDpi xmlns:a14="http://schemas.microsoft.com/office/drawing/2010/main" val="0"/>
              </a:ext>
            </a:extLst>
          </a:blip>
          <a:srcRect b="64777"/>
          <a:stretch/>
        </p:blipFill>
        <p:spPr>
          <a:xfrm>
            <a:off x="552451" y="1358525"/>
            <a:ext cx="7410030" cy="1705547"/>
          </a:xfrm>
          <a:prstGeom prst="rect">
            <a:avLst/>
          </a:prstGeom>
        </p:spPr>
      </p:pic>
      <p:sp>
        <p:nvSpPr>
          <p:cNvPr id="9" name="Rectangle 8">
            <a:extLst>
              <a:ext uri="{FF2B5EF4-FFF2-40B4-BE49-F238E27FC236}">
                <a16:creationId xmlns:a16="http://schemas.microsoft.com/office/drawing/2014/main" id="{E8CE1C6C-E6F5-49BA-93DF-3E011441EC1E}"/>
              </a:ext>
            </a:extLst>
          </p:cNvPr>
          <p:cNvSpPr/>
          <p:nvPr/>
        </p:nvSpPr>
        <p:spPr>
          <a:xfrm>
            <a:off x="1833338" y="1353492"/>
            <a:ext cx="805086" cy="224797"/>
          </a:xfrm>
          <a:prstGeom prst="rect">
            <a:avLst/>
          </a:prstGeom>
          <a:noFill/>
          <a:ln w="57150">
            <a:solidFill>
              <a:srgbClr val="991A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Graphical user interface, application&#10;&#10;Description automatically generated">
            <a:extLst>
              <a:ext uri="{FF2B5EF4-FFF2-40B4-BE49-F238E27FC236}">
                <a16:creationId xmlns:a16="http://schemas.microsoft.com/office/drawing/2014/main" id="{E68FA9DC-3484-4DA3-BFDA-C3E49D2DBF4A}"/>
              </a:ext>
            </a:extLst>
          </p:cNvPr>
          <p:cNvPicPr>
            <a:picLocks noChangeAspect="1"/>
          </p:cNvPicPr>
          <p:nvPr/>
        </p:nvPicPr>
        <p:blipFill rotWithShape="1">
          <a:blip r:embed="rId3">
            <a:extLst>
              <a:ext uri="{28A0092B-C50C-407E-A947-70E740481C1C}">
                <a14:useLocalDpi xmlns:a14="http://schemas.microsoft.com/office/drawing/2010/main" val="0"/>
              </a:ext>
            </a:extLst>
          </a:blip>
          <a:srcRect l="4632" r="2852" b="3221"/>
          <a:stretch/>
        </p:blipFill>
        <p:spPr>
          <a:xfrm>
            <a:off x="622119" y="3208259"/>
            <a:ext cx="4781968" cy="3513216"/>
          </a:xfrm>
          <a:prstGeom prst="rect">
            <a:avLst/>
          </a:prstGeom>
        </p:spPr>
      </p:pic>
      <p:sp>
        <p:nvSpPr>
          <p:cNvPr id="12" name="Rectangle 11">
            <a:extLst>
              <a:ext uri="{FF2B5EF4-FFF2-40B4-BE49-F238E27FC236}">
                <a16:creationId xmlns:a16="http://schemas.microsoft.com/office/drawing/2014/main" id="{51D10AA3-C8A1-40DE-A4D8-12F34C5CE7FE}"/>
              </a:ext>
            </a:extLst>
          </p:cNvPr>
          <p:cNvSpPr/>
          <p:nvPr/>
        </p:nvSpPr>
        <p:spPr>
          <a:xfrm>
            <a:off x="552450" y="1291183"/>
            <a:ext cx="7410031" cy="1777922"/>
          </a:xfrm>
          <a:prstGeom prst="rect">
            <a:avLst/>
          </a:prstGeom>
          <a:noFill/>
          <a:ln w="50800">
            <a:solidFill>
              <a:srgbClr val="991A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5C7214D-F749-4A27-A441-C6EBCDC7E816}"/>
              </a:ext>
            </a:extLst>
          </p:cNvPr>
          <p:cNvSpPr/>
          <p:nvPr/>
        </p:nvSpPr>
        <p:spPr>
          <a:xfrm>
            <a:off x="622119" y="3142796"/>
            <a:ext cx="4781968" cy="3644142"/>
          </a:xfrm>
          <a:prstGeom prst="rect">
            <a:avLst/>
          </a:prstGeom>
          <a:noFill/>
          <a:ln w="50800">
            <a:solidFill>
              <a:srgbClr val="991A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41951A0-58C1-49CA-AC07-99253B0C98F7}"/>
              </a:ext>
            </a:extLst>
          </p:cNvPr>
          <p:cNvSpPr/>
          <p:nvPr/>
        </p:nvSpPr>
        <p:spPr>
          <a:xfrm>
            <a:off x="2076450" y="6515100"/>
            <a:ext cx="1123949" cy="194167"/>
          </a:xfrm>
          <a:prstGeom prst="rect">
            <a:avLst/>
          </a:prstGeom>
          <a:noFill/>
          <a:ln w="57150">
            <a:solidFill>
              <a:srgbClr val="991A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3">
            <a:extLst>
              <a:ext uri="{FF2B5EF4-FFF2-40B4-BE49-F238E27FC236}">
                <a16:creationId xmlns:a16="http://schemas.microsoft.com/office/drawing/2014/main" id="{A97EBB5F-BB6C-49EB-BDBF-CF0841612317}"/>
              </a:ext>
            </a:extLst>
          </p:cNvPr>
          <p:cNvSpPr>
            <a:spLocks noGrp="1"/>
          </p:cNvSpPr>
          <p:nvPr>
            <p:ph type="title"/>
          </p:nvPr>
        </p:nvSpPr>
        <p:spPr>
          <a:xfrm>
            <a:off x="0" y="0"/>
            <a:ext cx="9115425" cy="1325563"/>
          </a:xfrm>
        </p:spPr>
        <p:txBody>
          <a:bodyPr/>
          <a:lstStyle/>
          <a:p>
            <a:r>
              <a:rPr lang="en-US" dirty="0"/>
              <a:t>How to access VA Regulations in the Federal Register</a:t>
            </a:r>
          </a:p>
        </p:txBody>
      </p:sp>
    </p:spTree>
    <p:extLst>
      <p:ext uri="{BB962C8B-B14F-4D97-AF65-F5344CB8AC3E}">
        <p14:creationId xmlns:p14="http://schemas.microsoft.com/office/powerpoint/2010/main" val="163455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15425" cy="1325563"/>
          </a:xfrm>
        </p:spPr>
        <p:txBody>
          <a:bodyPr/>
          <a:lstStyle/>
          <a:p>
            <a:r>
              <a:rPr lang="en-US" dirty="0"/>
              <a:t>How to access VA Regulations in the Federal Register</a:t>
            </a:r>
          </a:p>
        </p:txBody>
      </p:sp>
      <p:sp>
        <p:nvSpPr>
          <p:cNvPr id="2" name="Content Placeholder 1"/>
          <p:cNvSpPr>
            <a:spLocks noGrp="1"/>
          </p:cNvSpPr>
          <p:nvPr>
            <p:ph idx="1"/>
          </p:nvPr>
        </p:nvSpPr>
        <p:spPr/>
        <p:txBody>
          <a:bodyPr>
            <a:normAutofit lnSpcReduction="10000"/>
          </a:bodyPr>
          <a:lstStyle/>
          <a:p>
            <a:pPr marL="0" indent="0" algn="ctr">
              <a:buNone/>
            </a:pPr>
            <a:r>
              <a:rPr lang="en-US" dirty="0"/>
              <a:t>After </a:t>
            </a:r>
            <a:r>
              <a:rPr lang="en-US" dirty="0" smtClean="0"/>
              <a:t>selecting </a:t>
            </a:r>
            <a:r>
              <a:rPr lang="en-US" dirty="0"/>
              <a:t>Veterans Affairs Department, you will be given a list of regulations and notices</a:t>
            </a:r>
          </a:p>
          <a:p>
            <a:pPr marL="0" indent="0" algn="ctr">
              <a:buNone/>
            </a:pPr>
            <a:endParaRPr lang="en-US" sz="1000" dirty="0"/>
          </a:p>
          <a:p>
            <a:pPr marL="0" indent="0" algn="ctr">
              <a:buNone/>
            </a:pPr>
            <a:r>
              <a:rPr lang="en-US" dirty="0"/>
              <a:t>You will likely have to click the “more” button to find the regulation you’re looking for</a:t>
            </a:r>
          </a:p>
          <a:p>
            <a:pPr marL="0" indent="0" algn="ctr">
              <a:buNone/>
            </a:pPr>
            <a:endParaRPr lang="en-US" dirty="0"/>
          </a:p>
          <a:p>
            <a:pPr marL="0" indent="0" algn="ctr">
              <a:buNone/>
            </a:pPr>
            <a:endParaRPr lang="en-US" dirty="0"/>
          </a:p>
          <a:p>
            <a:pPr marL="0" indent="0" algn="ctr">
              <a:buNone/>
            </a:pPr>
            <a:endParaRPr lang="en-US" dirty="0"/>
          </a:p>
          <a:p>
            <a:pPr marL="0" indent="0">
              <a:buNone/>
            </a:pPr>
            <a:r>
              <a:rPr lang="en-US" dirty="0"/>
              <a:t>**PR = Proposed Rule</a:t>
            </a:r>
          </a:p>
          <a:p>
            <a:pPr marL="0" indent="0">
              <a:buNone/>
            </a:pPr>
            <a:r>
              <a:rPr lang="en-US" dirty="0"/>
              <a:t>**R= Rule</a:t>
            </a:r>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pic>
        <p:nvPicPr>
          <p:cNvPr id="6" name="Picture 5" descr="A picture containing text&#10;&#10;Description automatically generated">
            <a:extLst>
              <a:ext uri="{FF2B5EF4-FFF2-40B4-BE49-F238E27FC236}">
                <a16:creationId xmlns:a16="http://schemas.microsoft.com/office/drawing/2014/main" id="{0A14AA9D-B94A-4220-B8E4-A01034A6A6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3683" y="4129087"/>
            <a:ext cx="5419725" cy="1019175"/>
          </a:xfrm>
          <a:prstGeom prst="rect">
            <a:avLst/>
          </a:prstGeom>
        </p:spPr>
      </p:pic>
      <p:sp>
        <p:nvSpPr>
          <p:cNvPr id="7" name="Rectangle 6">
            <a:extLst>
              <a:ext uri="{FF2B5EF4-FFF2-40B4-BE49-F238E27FC236}">
                <a16:creationId xmlns:a16="http://schemas.microsoft.com/office/drawing/2014/main" id="{FA718E7E-F624-4584-8153-96F7DE5EB5FB}"/>
              </a:ext>
            </a:extLst>
          </p:cNvPr>
          <p:cNvSpPr/>
          <p:nvPr/>
        </p:nvSpPr>
        <p:spPr>
          <a:xfrm>
            <a:off x="4333875" y="4638675"/>
            <a:ext cx="704850" cy="314325"/>
          </a:xfrm>
          <a:prstGeom prst="rect">
            <a:avLst/>
          </a:prstGeom>
          <a:noFill/>
          <a:ln w="47625">
            <a:solidFill>
              <a:srgbClr val="991A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2637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720963"/>
            <a:ext cx="10515600" cy="4282895"/>
          </a:xfrm>
        </p:spPr>
        <p:txBody>
          <a:bodyPr>
            <a:noAutofit/>
          </a:bodyPr>
          <a:lstStyle/>
          <a:p>
            <a:pPr marL="0" indent="0">
              <a:buNone/>
            </a:pPr>
            <a:r>
              <a:rPr lang="en-US" sz="3600" dirty="0"/>
              <a:t>The Federal Register has an option to create an account which allows you to receive notifications on Federal Register Postings</a:t>
            </a:r>
          </a:p>
          <a:p>
            <a:pPr marL="0" indent="0">
              <a:buNone/>
            </a:pPr>
            <a:endParaRPr lang="en-US" sz="3600" dirty="0"/>
          </a:p>
          <a:p>
            <a:pPr marL="0" indent="0">
              <a:buNone/>
            </a:pPr>
            <a:r>
              <a:rPr lang="en-US" sz="3600" dirty="0"/>
              <a:t>If you choose to receive notifications, ensure that </a:t>
            </a:r>
            <a:r>
              <a:rPr lang="en-US" sz="3600" dirty="0" smtClean="0"/>
              <a:t>you select </a:t>
            </a:r>
            <a:r>
              <a:rPr lang="en-US" sz="3600" dirty="0"/>
              <a:t>VA </a:t>
            </a:r>
            <a:r>
              <a:rPr lang="en-US" sz="3600" dirty="0" smtClean="0"/>
              <a:t>updates and any other agency you wish to view otherwise you will receive updates for every agency </a:t>
            </a:r>
            <a:endParaRPr lang="en-US" sz="3600" dirty="0"/>
          </a:p>
          <a:p>
            <a:pPr marL="0" indent="0">
              <a:buNone/>
            </a:pPr>
            <a:endParaRPr lang="en-US" sz="36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
        <p:nvSpPr>
          <p:cNvPr id="10" name="Title 3">
            <a:extLst>
              <a:ext uri="{FF2B5EF4-FFF2-40B4-BE49-F238E27FC236}">
                <a16:creationId xmlns:a16="http://schemas.microsoft.com/office/drawing/2014/main" id="{B3438C43-03E3-4475-AD68-8819763D59DC}"/>
              </a:ext>
            </a:extLst>
          </p:cNvPr>
          <p:cNvSpPr>
            <a:spLocks noGrp="1"/>
          </p:cNvSpPr>
          <p:nvPr>
            <p:ph type="title"/>
          </p:nvPr>
        </p:nvSpPr>
        <p:spPr>
          <a:xfrm>
            <a:off x="0" y="0"/>
            <a:ext cx="9115425" cy="1325563"/>
          </a:xfrm>
        </p:spPr>
        <p:txBody>
          <a:bodyPr/>
          <a:lstStyle/>
          <a:p>
            <a:r>
              <a:rPr lang="en-US" dirty="0"/>
              <a:t>How to access VA Regulations in the Federal Register</a:t>
            </a:r>
          </a:p>
        </p:txBody>
      </p:sp>
    </p:spTree>
    <p:extLst>
      <p:ext uri="{BB962C8B-B14F-4D97-AF65-F5344CB8AC3E}">
        <p14:creationId xmlns:p14="http://schemas.microsoft.com/office/powerpoint/2010/main" val="2629627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What is a Proposed Rule?</a:t>
            </a:r>
          </a:p>
        </p:txBody>
      </p:sp>
      <p:sp>
        <p:nvSpPr>
          <p:cNvPr id="2" name="Content Placeholder 1"/>
          <p:cNvSpPr>
            <a:spLocks noGrp="1"/>
          </p:cNvSpPr>
          <p:nvPr>
            <p:ph idx="1"/>
          </p:nvPr>
        </p:nvSpPr>
        <p:spPr>
          <a:xfrm>
            <a:off x="838200" y="1509208"/>
            <a:ext cx="10515600" cy="4282895"/>
          </a:xfrm>
        </p:spPr>
        <p:txBody>
          <a:bodyPr>
            <a:noAutofit/>
          </a:bodyPr>
          <a:lstStyle/>
          <a:p>
            <a:r>
              <a:rPr lang="en-US" dirty="0"/>
              <a:t>A proposed rule is the official document that announces and explains the agency’s plan to address a problem or accomplish a goal</a:t>
            </a:r>
          </a:p>
          <a:p>
            <a:endParaRPr lang="en-US" sz="1000" dirty="0"/>
          </a:p>
          <a:p>
            <a:r>
              <a:rPr lang="en-US" dirty="0"/>
              <a:t>Proposed rules contain a summary of the issue, discusses the merits of the proposed solution, cites the information used to gather the data used during the rulemaking process, and the regulatory text </a:t>
            </a:r>
          </a:p>
          <a:p>
            <a:endParaRPr lang="en-US" sz="1050" dirty="0"/>
          </a:p>
          <a:p>
            <a:r>
              <a:rPr lang="en-US" dirty="0"/>
              <a:t>All proposed rules must be published in the Federal Register to notify the public and give an opportunity to submit comments</a:t>
            </a:r>
          </a:p>
          <a:p>
            <a:endParaRPr lang="en-US" sz="1000" dirty="0"/>
          </a:p>
          <a:p>
            <a:pPr marL="0" indent="0" algn="ctr">
              <a:buNone/>
            </a:pPr>
            <a:r>
              <a:rPr lang="en-US" sz="3200" b="1" dirty="0">
                <a:solidFill>
                  <a:srgbClr val="991A1E"/>
                </a:solidFill>
              </a:rPr>
              <a:t>REMEMBER – Proposed Rules are not in effect and have no legal standing until adopted as a final rule</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2308319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8943975" cy="1325563"/>
          </a:xfrm>
        </p:spPr>
        <p:txBody>
          <a:bodyPr/>
          <a:lstStyle/>
          <a:p>
            <a:r>
              <a:rPr lang="en-US" dirty="0"/>
              <a:t>How do Proposed Rules become Final Rules?</a:t>
            </a:r>
          </a:p>
        </p:txBody>
      </p:sp>
      <p:sp>
        <p:nvSpPr>
          <p:cNvPr id="2" name="Content Placeholder 1"/>
          <p:cNvSpPr>
            <a:spLocks noGrp="1"/>
          </p:cNvSpPr>
          <p:nvPr>
            <p:ph idx="1"/>
          </p:nvPr>
        </p:nvSpPr>
        <p:spPr>
          <a:xfrm>
            <a:off x="838200" y="1776549"/>
            <a:ext cx="10515600" cy="3943260"/>
          </a:xfrm>
        </p:spPr>
        <p:txBody>
          <a:bodyPr>
            <a:noAutofit/>
          </a:bodyPr>
          <a:lstStyle/>
          <a:p>
            <a:r>
              <a:rPr lang="en-US" dirty="0"/>
              <a:t>In most cases, the public will have between 30 – 60 days to comment on proposed regulations once they are published in the Federal Register</a:t>
            </a:r>
          </a:p>
          <a:p>
            <a:endParaRPr lang="en-US" dirty="0"/>
          </a:p>
          <a:p>
            <a:r>
              <a:rPr lang="en-US" dirty="0"/>
              <a:t>For more complex regulations longer comment periods can be assigned (180 days or more)</a:t>
            </a:r>
          </a:p>
          <a:p>
            <a:endParaRPr lang="en-US" dirty="0"/>
          </a:p>
          <a:p>
            <a:r>
              <a:rPr lang="en-US" dirty="0"/>
              <a:t>Instructions on how to comment and the comment period deadline are listed in the Proposed Rule</a:t>
            </a:r>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249596750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3627</TotalTime>
  <Words>1177</Words>
  <Application>Microsoft Office PowerPoint</Application>
  <PresentationFormat>Widescreen</PresentationFormat>
  <Paragraphs>146</Paragraphs>
  <Slides>20</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20</vt:i4>
      </vt:variant>
    </vt:vector>
  </HeadingPairs>
  <TitlesOfParts>
    <vt:vector size="27" baseType="lpstr">
      <vt:lpstr>Arial</vt:lpstr>
      <vt:lpstr>Calibri</vt:lpstr>
      <vt:lpstr>Calibri Light</vt:lpstr>
      <vt:lpstr>Times New Roman</vt:lpstr>
      <vt:lpstr>Custom Design</vt:lpstr>
      <vt:lpstr>Office Theme</vt:lpstr>
      <vt:lpstr>1_Custom Design</vt:lpstr>
      <vt:lpstr>PowerPoint Presentation</vt:lpstr>
      <vt:lpstr>Objectives </vt:lpstr>
      <vt:lpstr>What is the Federal Register?</vt:lpstr>
      <vt:lpstr>How to access the Federal Register</vt:lpstr>
      <vt:lpstr>How to access VA Regulations in the Federal Register</vt:lpstr>
      <vt:lpstr>How to access VA Regulations in the Federal Register</vt:lpstr>
      <vt:lpstr>How to access VA Regulations in the Federal Register</vt:lpstr>
      <vt:lpstr>What is a Proposed Rule?</vt:lpstr>
      <vt:lpstr>How do Proposed Rules become Final Rules?</vt:lpstr>
      <vt:lpstr>How do Proposed Rules become Final Rules?</vt:lpstr>
      <vt:lpstr>How do Proposed Rules become Final Rules?</vt:lpstr>
      <vt:lpstr>What does NVS do with the Federal Register?</vt:lpstr>
      <vt:lpstr>What does NVS do with the Federal Register?</vt:lpstr>
      <vt:lpstr>What does NVS do with the Federal Register?</vt:lpstr>
      <vt:lpstr>What is your role with the Federal Register?</vt:lpstr>
      <vt:lpstr>What is your role with the Federal Register?</vt:lpstr>
      <vt:lpstr>What is your role with the Federal Register?</vt:lpstr>
      <vt:lpstr>What is your role with the Federal Register?</vt:lpstr>
      <vt:lpstr>Final Thoughts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49</cp:revision>
  <dcterms:created xsi:type="dcterms:W3CDTF">2018-09-13T15:53:27Z</dcterms:created>
  <dcterms:modified xsi:type="dcterms:W3CDTF">2022-04-28T12:59:04Z</dcterms:modified>
</cp:coreProperties>
</file>