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41"/>
  </p:notesMasterIdLst>
  <p:sldIdLst>
    <p:sldId id="256" r:id="rId4"/>
    <p:sldId id="271" r:id="rId5"/>
    <p:sldId id="272" r:id="rId6"/>
    <p:sldId id="273" r:id="rId7"/>
    <p:sldId id="313" r:id="rId8"/>
    <p:sldId id="342" r:id="rId9"/>
    <p:sldId id="341" r:id="rId10"/>
    <p:sldId id="275" r:id="rId11"/>
    <p:sldId id="318" r:id="rId12"/>
    <p:sldId id="319" r:id="rId13"/>
    <p:sldId id="322" r:id="rId14"/>
    <p:sldId id="320" r:id="rId15"/>
    <p:sldId id="323" r:id="rId16"/>
    <p:sldId id="321" r:id="rId17"/>
    <p:sldId id="326" r:id="rId18"/>
    <p:sldId id="324" r:id="rId19"/>
    <p:sldId id="325" r:id="rId20"/>
    <p:sldId id="328" r:id="rId21"/>
    <p:sldId id="335" r:id="rId22"/>
    <p:sldId id="293" r:id="rId23"/>
    <p:sldId id="337" r:id="rId24"/>
    <p:sldId id="329" r:id="rId25"/>
    <p:sldId id="340" r:id="rId26"/>
    <p:sldId id="339" r:id="rId27"/>
    <p:sldId id="333" r:id="rId28"/>
    <p:sldId id="330" r:id="rId29"/>
    <p:sldId id="331" r:id="rId30"/>
    <p:sldId id="332" r:id="rId31"/>
    <p:sldId id="334" r:id="rId32"/>
    <p:sldId id="336" r:id="rId33"/>
    <p:sldId id="297" r:id="rId34"/>
    <p:sldId id="308" r:id="rId35"/>
    <p:sldId id="299" r:id="rId36"/>
    <p:sldId id="314" r:id="rId37"/>
    <p:sldId id="284" r:id="rId38"/>
    <p:sldId id="283" r:id="rId39"/>
    <p:sldId id="263"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dvogler@gmail.com" initials="c" lastIdx="3" clrIdx="0">
    <p:extLst>
      <p:ext uri="{19B8F6BF-5375-455C-9EA6-DF929625EA0E}">
        <p15:presenceInfo xmlns:p15="http://schemas.microsoft.com/office/powerpoint/2012/main" userId="b2a0daf64a65b3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DDF453-5462-0A4C-B9BB-EFCEA9E34C29}" v="71" dt="2022-04-27T20:13:32.2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64" autoAdjust="0"/>
    <p:restoredTop sz="94771"/>
  </p:normalViewPr>
  <p:slideViewPr>
    <p:cSldViewPr snapToGrid="0">
      <p:cViewPr varScale="1">
        <p:scale>
          <a:sx n="104" d="100"/>
          <a:sy n="104" d="100"/>
        </p:scale>
        <p:origin x="630" y="114"/>
      </p:cViewPr>
      <p:guideLst/>
    </p:cSldViewPr>
  </p:slideViewPr>
  <p:notesTextViewPr>
    <p:cViewPr>
      <p:scale>
        <a:sx n="55" d="100"/>
        <a:sy n="55" d="100"/>
      </p:scale>
      <p:origin x="0" y="0"/>
    </p:cViewPr>
  </p:notesTextViewPr>
  <p:notesViewPr>
    <p:cSldViewPr snapToGrid="0">
      <p:cViewPr varScale="1">
        <p:scale>
          <a:sx n="80" d="100"/>
          <a:sy n="80" d="100"/>
        </p:scale>
        <p:origin x="4048"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B3563-B21F-4472-A953-CA98BFE318F2}" type="datetimeFigureOut">
              <a:rPr lang="en-US" smtClean="0"/>
              <a:t>4/28/2022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83898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10</a:t>
            </a:fld>
            <a:endParaRPr lang="en-US"/>
          </a:p>
        </p:txBody>
      </p:sp>
    </p:spTree>
    <p:extLst>
      <p:ext uri="{BB962C8B-B14F-4D97-AF65-F5344CB8AC3E}">
        <p14:creationId xmlns:p14="http://schemas.microsoft.com/office/powerpoint/2010/main" val="508343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144332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13</a:t>
            </a:fld>
            <a:endParaRPr lang="en-US"/>
          </a:p>
        </p:txBody>
      </p:sp>
    </p:spTree>
    <p:extLst>
      <p:ext uri="{BB962C8B-B14F-4D97-AF65-F5344CB8AC3E}">
        <p14:creationId xmlns:p14="http://schemas.microsoft.com/office/powerpoint/2010/main" val="3357789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15</a:t>
            </a:fld>
            <a:endParaRPr lang="en-US"/>
          </a:p>
        </p:txBody>
      </p:sp>
    </p:spTree>
    <p:extLst>
      <p:ext uri="{BB962C8B-B14F-4D97-AF65-F5344CB8AC3E}">
        <p14:creationId xmlns:p14="http://schemas.microsoft.com/office/powerpoint/2010/main" val="1354325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16</a:t>
            </a:fld>
            <a:endParaRPr lang="en-US"/>
          </a:p>
        </p:txBody>
      </p:sp>
    </p:spTree>
    <p:extLst>
      <p:ext uri="{BB962C8B-B14F-4D97-AF65-F5344CB8AC3E}">
        <p14:creationId xmlns:p14="http://schemas.microsoft.com/office/powerpoint/2010/main" val="1807089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618110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281008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19</a:t>
            </a:fld>
            <a:endParaRPr lang="en-US"/>
          </a:p>
        </p:txBody>
      </p:sp>
    </p:spTree>
    <p:extLst>
      <p:ext uri="{BB962C8B-B14F-4D97-AF65-F5344CB8AC3E}">
        <p14:creationId xmlns:p14="http://schemas.microsoft.com/office/powerpoint/2010/main" val="1368272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20</a:t>
            </a:fld>
            <a:endParaRPr lang="en-US"/>
          </a:p>
        </p:txBody>
      </p:sp>
    </p:spTree>
    <p:extLst>
      <p:ext uri="{BB962C8B-B14F-4D97-AF65-F5344CB8AC3E}">
        <p14:creationId xmlns:p14="http://schemas.microsoft.com/office/powerpoint/2010/main" val="21190239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21</a:t>
            </a:fld>
            <a:endParaRPr lang="en-US"/>
          </a:p>
        </p:txBody>
      </p:sp>
    </p:spTree>
    <p:extLst>
      <p:ext uri="{BB962C8B-B14F-4D97-AF65-F5344CB8AC3E}">
        <p14:creationId xmlns:p14="http://schemas.microsoft.com/office/powerpoint/2010/main" val="1742390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myself share my VA career to include OMSC, which is where I received my education experience.  All information that is in being presented comes straight from the GI Bill website.  I encourage you to ask questions, I may have to research to locate and answer, but I will definitely research and get back with you!</a:t>
            </a:r>
          </a:p>
        </p:txBody>
      </p:sp>
      <p:sp>
        <p:nvSpPr>
          <p:cNvPr id="4" name="Slide Number Placeholder 3"/>
          <p:cNvSpPr>
            <a:spLocks noGrp="1"/>
          </p:cNvSpPr>
          <p:nvPr>
            <p:ph type="sldNum" sz="quarter" idx="5"/>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4699928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22</a:t>
            </a:fld>
            <a:endParaRPr lang="en-US"/>
          </a:p>
        </p:txBody>
      </p:sp>
    </p:spTree>
    <p:extLst>
      <p:ext uri="{BB962C8B-B14F-4D97-AF65-F5344CB8AC3E}">
        <p14:creationId xmlns:p14="http://schemas.microsoft.com/office/powerpoint/2010/main" val="7551796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23</a:t>
            </a:fld>
            <a:endParaRPr lang="en-US"/>
          </a:p>
        </p:txBody>
      </p:sp>
    </p:spTree>
    <p:extLst>
      <p:ext uri="{BB962C8B-B14F-4D97-AF65-F5344CB8AC3E}">
        <p14:creationId xmlns:p14="http://schemas.microsoft.com/office/powerpoint/2010/main" val="163247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24</a:t>
            </a:fld>
            <a:endParaRPr lang="en-US"/>
          </a:p>
        </p:txBody>
      </p:sp>
    </p:spTree>
    <p:extLst>
      <p:ext uri="{BB962C8B-B14F-4D97-AF65-F5344CB8AC3E}">
        <p14:creationId xmlns:p14="http://schemas.microsoft.com/office/powerpoint/2010/main" val="11452229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25</a:t>
            </a:fld>
            <a:endParaRPr lang="en-US"/>
          </a:p>
        </p:txBody>
      </p:sp>
    </p:spTree>
    <p:extLst>
      <p:ext uri="{BB962C8B-B14F-4D97-AF65-F5344CB8AC3E}">
        <p14:creationId xmlns:p14="http://schemas.microsoft.com/office/powerpoint/2010/main" val="378157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26</a:t>
            </a:fld>
            <a:endParaRPr lang="en-US"/>
          </a:p>
        </p:txBody>
      </p:sp>
    </p:spTree>
    <p:extLst>
      <p:ext uri="{BB962C8B-B14F-4D97-AF65-F5344CB8AC3E}">
        <p14:creationId xmlns:p14="http://schemas.microsoft.com/office/powerpoint/2010/main" val="40865625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27</a:t>
            </a:fld>
            <a:endParaRPr lang="en-US"/>
          </a:p>
        </p:txBody>
      </p:sp>
    </p:spTree>
    <p:extLst>
      <p:ext uri="{BB962C8B-B14F-4D97-AF65-F5344CB8AC3E}">
        <p14:creationId xmlns:p14="http://schemas.microsoft.com/office/powerpoint/2010/main" val="30126771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28</a:t>
            </a:fld>
            <a:endParaRPr lang="en-US"/>
          </a:p>
        </p:txBody>
      </p:sp>
    </p:spTree>
    <p:extLst>
      <p:ext uri="{BB962C8B-B14F-4D97-AF65-F5344CB8AC3E}">
        <p14:creationId xmlns:p14="http://schemas.microsoft.com/office/powerpoint/2010/main" val="29515617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29</a:t>
            </a:fld>
            <a:endParaRPr lang="en-US"/>
          </a:p>
        </p:txBody>
      </p:sp>
    </p:spTree>
    <p:extLst>
      <p:ext uri="{BB962C8B-B14F-4D97-AF65-F5344CB8AC3E}">
        <p14:creationId xmlns:p14="http://schemas.microsoft.com/office/powerpoint/2010/main" val="21929951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30</a:t>
            </a:fld>
            <a:endParaRPr lang="en-US"/>
          </a:p>
        </p:txBody>
      </p:sp>
    </p:spTree>
    <p:extLst>
      <p:ext uri="{BB962C8B-B14F-4D97-AF65-F5344CB8AC3E}">
        <p14:creationId xmlns:p14="http://schemas.microsoft.com/office/powerpoint/2010/main" val="21522799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31</a:t>
            </a:fld>
            <a:endParaRPr lang="en-US"/>
          </a:p>
        </p:txBody>
      </p:sp>
    </p:spTree>
    <p:extLst>
      <p:ext uri="{BB962C8B-B14F-4D97-AF65-F5344CB8AC3E}">
        <p14:creationId xmlns:p14="http://schemas.microsoft.com/office/powerpoint/2010/main" val="1544284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21352642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32</a:t>
            </a:fld>
            <a:endParaRPr lang="en-US"/>
          </a:p>
        </p:txBody>
      </p:sp>
    </p:spTree>
    <p:extLst>
      <p:ext uri="{BB962C8B-B14F-4D97-AF65-F5344CB8AC3E}">
        <p14:creationId xmlns:p14="http://schemas.microsoft.com/office/powerpoint/2010/main" val="2657447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33</a:t>
            </a:fld>
            <a:endParaRPr lang="en-US"/>
          </a:p>
        </p:txBody>
      </p:sp>
    </p:spTree>
    <p:extLst>
      <p:ext uri="{BB962C8B-B14F-4D97-AF65-F5344CB8AC3E}">
        <p14:creationId xmlns:p14="http://schemas.microsoft.com/office/powerpoint/2010/main" val="6371549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34</a:t>
            </a:fld>
            <a:endParaRPr lang="en-US"/>
          </a:p>
        </p:txBody>
      </p:sp>
    </p:spTree>
    <p:extLst>
      <p:ext uri="{BB962C8B-B14F-4D97-AF65-F5344CB8AC3E}">
        <p14:creationId xmlns:p14="http://schemas.microsoft.com/office/powerpoint/2010/main" val="14410812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Example of eligible for 45 months of entitlement under Chapter 35, the student would have had to have used entitled prior to 8/1/18, Examples include the following</a:t>
            </a:r>
          </a:p>
          <a:p>
            <a:pPr marL="0" indent="0">
              <a:buNone/>
            </a:pPr>
            <a:r>
              <a:rPr lang="en-US" dirty="0"/>
              <a:t>Attended class in 2017</a:t>
            </a:r>
          </a:p>
          <a:p>
            <a:pPr marL="0" indent="0">
              <a:buNone/>
            </a:pPr>
            <a:r>
              <a:rPr lang="en-US" dirty="0"/>
              <a:t>Current term began 7/3/18 and the student is attending</a:t>
            </a:r>
          </a:p>
          <a:p>
            <a:pPr marL="0" indent="0">
              <a:buNone/>
            </a:pPr>
            <a:r>
              <a:rPr lang="en-US" dirty="0"/>
              <a:t>Used at least one day of entitlement prior to August 1, 2018</a:t>
            </a:r>
          </a:p>
          <a:p>
            <a:pPr marL="0" indent="0">
              <a:buNone/>
            </a:pPr>
            <a:endParaRPr lang="en-US" dirty="0"/>
          </a:p>
          <a:p>
            <a:pPr marL="0" indent="0">
              <a:buNone/>
            </a:pPr>
            <a:r>
              <a:rPr lang="en-US" dirty="0"/>
              <a:t>Examples for 36 months  of entitlement under Chapter 35, the student has not used any entitlement prior to 8/1/18</a:t>
            </a:r>
          </a:p>
          <a:p>
            <a:pPr marL="0" indent="0">
              <a:buNone/>
            </a:pPr>
            <a:r>
              <a:rPr lang="en-US" dirty="0"/>
              <a:t>Submitted and application for Chapter 35 on or after 8/1/18 </a:t>
            </a:r>
          </a:p>
          <a:p>
            <a:pPr marL="0" indent="0">
              <a:buNone/>
            </a:pPr>
            <a:r>
              <a:rPr lang="en-US" dirty="0"/>
              <a:t>Has a Certificate of Entitlement prior to 8/1/18,  but has not registered for classes as of  8/1/18</a:t>
            </a:r>
          </a:p>
          <a:p>
            <a:pPr marL="0" indent="0">
              <a:buNone/>
            </a:pPr>
            <a:endParaRPr lang="en-US" dirty="0"/>
          </a:p>
          <a:p>
            <a:pPr marL="0" indent="0">
              <a:buNone/>
            </a:pPr>
            <a:r>
              <a:rPr lang="en-US" dirty="0"/>
              <a:t>Basically, twin students beneficiaries could have different entitlement based on when they actually started school.</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35</a:t>
            </a:fld>
            <a:endParaRPr lang="en-US"/>
          </a:p>
        </p:txBody>
      </p:sp>
    </p:spTree>
    <p:extLst>
      <p:ext uri="{BB962C8B-B14F-4D97-AF65-F5344CB8AC3E}">
        <p14:creationId xmlns:p14="http://schemas.microsoft.com/office/powerpoint/2010/main" val="41209744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36</a:t>
            </a:fld>
            <a:endParaRPr lang="en-US"/>
          </a:p>
        </p:txBody>
      </p:sp>
    </p:spTree>
    <p:extLst>
      <p:ext uri="{BB962C8B-B14F-4D97-AF65-F5344CB8AC3E}">
        <p14:creationId xmlns:p14="http://schemas.microsoft.com/office/powerpoint/2010/main" val="40833808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37</a:t>
            </a:fld>
            <a:endParaRPr lang="en-US"/>
          </a:p>
        </p:txBody>
      </p:sp>
    </p:spTree>
    <p:extLst>
      <p:ext uri="{BB962C8B-B14F-4D97-AF65-F5344CB8AC3E}">
        <p14:creationId xmlns:p14="http://schemas.microsoft.com/office/powerpoint/2010/main" val="1751346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2631666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882189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1508731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3001535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program was dubbed the GI Bill of Rights because it offered federal aid to help Veterans buy homes, get jobs and pursue an education and in general help them to readjust to civilian life.</a:t>
            </a:r>
          </a:p>
          <a:p>
            <a:r>
              <a:rPr lang="en-US" dirty="0"/>
              <a:t>Thanks to the GI Bill millions who would have flooded the job market instead opted for education.  In the peak year of 1947, Veterans accounted for 49% of college admissions.  By the time the original GI Bill ended on July 25, 1956, 7.8 million of the 16 million WWII Veterans had participated in an education training program.</a:t>
            </a:r>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3747397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program was dubbed the GI Bill of Rights because it offered federal aid to help Veterans buy homes, get jobs and pursue an education and in general help them to readjust to civilian life.</a:t>
            </a:r>
          </a:p>
          <a:p>
            <a:r>
              <a:rPr lang="en-US" dirty="0"/>
              <a:t>Thanks to the GI Bill millions who would have flooded the job market instead opted for education.  In the peak year of 1947, Veterans accounted for 49% of college admissions.  By the time the original GI Bill ended on July 25, 1956, 7.8 million of the 16 million WWII Veterans had participated in an education training program.</a:t>
            </a:r>
          </a:p>
        </p:txBody>
      </p:sp>
      <p:sp>
        <p:nvSpPr>
          <p:cNvPr id="4" name="Slide Number Placeholder 3"/>
          <p:cNvSpPr>
            <a:spLocks noGrp="1"/>
          </p:cNvSpPr>
          <p:nvPr>
            <p:ph type="sldNum" sz="quarter" idx="5"/>
          </p:nvPr>
        </p:nvSpPr>
        <p:spPr/>
        <p:txBody>
          <a:bodyPr/>
          <a:lstStyle/>
          <a:p>
            <a:fld id="{B8C36D78-C19F-4765-8B7F-2FE8BFF07D6C}" type="slidenum">
              <a:rPr lang="en-US" smtClean="0"/>
              <a:t>9</a:t>
            </a:fld>
            <a:endParaRPr lang="en-US"/>
          </a:p>
        </p:txBody>
      </p:sp>
    </p:spTree>
    <p:extLst>
      <p:ext uri="{BB962C8B-B14F-4D97-AF65-F5344CB8AC3E}">
        <p14:creationId xmlns:p14="http://schemas.microsoft.com/office/powerpoint/2010/main" val="134610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822010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9667520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73236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116609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8364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133249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817956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0905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3508598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60000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3717192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4070083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1697577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72345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13509915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1356623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930033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276540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2875730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97182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76353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936158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2689797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87739E06-FEC5-4B73-843E-761C636C002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1AD877C8-8BD6-4FFA-B010-3977FC15D992}"/>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FADE8BE6-6C80-4448-B59A-247FC9BF2C1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6154343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1612628-F3C9-480F-B236-0AB92D70B5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1362B747-DA36-4F1E-8346-B14B92D1DE3F}"/>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5FC9C0-34CE-4B79-A431-926F49CCEA1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07451934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hyperlink" Target="https://www.congress.gov/bill/115th-congress/house-bill/5674/text#HAFB7DDB2925C4D5293C9B95BC24EFCE0" TargetMode="External"/><Relationship Id="rId2" Type="http://schemas.openxmlformats.org/officeDocument/2006/relationships/notesSlide" Target="../notesSlides/notesSlide17.xml"/><Relationship Id="rId1" Type="http://schemas.openxmlformats.org/officeDocument/2006/relationships/slideLayout" Target="../slideLayouts/slideLayout19.xml"/><Relationship Id="rId4" Type="http://schemas.openxmlformats.org/officeDocument/2006/relationships/hyperlink" Target="https://www.caregiver.va.gov/pdfs/FactSheets/Legacy-Participant-LegacyApplicant-Factsheet.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caroldvogler@gmail.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9.xml"/><Relationship Id="rId1" Type="http://schemas.openxmlformats.org/officeDocument/2006/relationships/slideLayout" Target="../slideLayouts/slideLayout19.xml"/><Relationship Id="rId4" Type="http://schemas.openxmlformats.org/officeDocument/2006/relationships/image" Target="file:////var/folders/sp/gwsvhzcs00zcrl0dg2_gcy900000gn/T/com.microsoft.Word/WebArchiveCopyPasteTempFiles/banner-pgcss-2021.jpg"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8" Type="http://schemas.openxmlformats.org/officeDocument/2006/relationships/hyperlink" Target="https://www.va.gov/family-member-benefits/comprehensive-assistance-for-family-caregivers/" TargetMode="External"/><Relationship Id="rId3" Type="http://schemas.openxmlformats.org/officeDocument/2006/relationships/hyperlink" Target="https://www.ecfr.gov/cgi-bin/ECFR?page=browse" TargetMode="External"/><Relationship Id="rId7" Type="http://schemas.openxmlformats.org/officeDocument/2006/relationships/hyperlink" Target="https://www.caregiver.va.gov/Care_Caregivers.asp" TargetMode="External"/><Relationship Id="rId2" Type="http://schemas.openxmlformats.org/officeDocument/2006/relationships/notesSlide" Target="../notesSlides/notesSlide34.xml"/><Relationship Id="rId1" Type="http://schemas.openxmlformats.org/officeDocument/2006/relationships/slideLayout" Target="../slideLayouts/slideLayout19.xml"/><Relationship Id="rId6" Type="http://schemas.openxmlformats.org/officeDocument/2006/relationships/hyperlink" Target="https://www.caregiver.va.gov/" TargetMode="External"/><Relationship Id="rId5" Type="http://schemas.openxmlformats.org/officeDocument/2006/relationships/hyperlink" Target="http://www.uscourts.cavc.gov/documents/BeaudetteJandM_20-4961.pdf" TargetMode="External"/><Relationship Id="rId4" Type="http://schemas.openxmlformats.org/officeDocument/2006/relationships/hyperlink" Target="https://www.americanbar.org/groups/health_law/section-news/2021/05/cou-app/"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https://www.va.gov/vaforms/medical/pdf/10-10CG.pdf"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hyperlink" Target="https://www.congress.gov/bill/115th-congress/house-bill/5674/text#HAFB7DDB2925C4D5293C9B95BC24EFCE0" TargetMode="External"/><Relationship Id="rId2" Type="http://schemas.openxmlformats.org/officeDocument/2006/relationships/notesSlide" Target="../notesSlides/notesSlide6.xml"/><Relationship Id="rId1" Type="http://schemas.openxmlformats.org/officeDocument/2006/relationships/slideLayout" Target="../slideLayouts/slideLayout19.xml"/><Relationship Id="rId4" Type="http://schemas.openxmlformats.org/officeDocument/2006/relationships/hyperlink" Target="https://www.caregiver.va.gov/pdfs/FactSheets/Legacy-Participant-LegacyApplicant-Factsheet.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91598" y="2311400"/>
            <a:ext cx="6001902" cy="1582360"/>
          </a:xfrm>
          <a:prstGeom prst="rect">
            <a:avLst/>
          </a:prstGeom>
          <a:noFill/>
        </p:spPr>
        <p:txBody>
          <a:bodyPr wrap="square" rtlCol="0">
            <a:spAutoFit/>
          </a:bodyPr>
          <a:lstStyle/>
          <a:p>
            <a:pPr algn="ctr"/>
            <a:r>
              <a:rPr lang="en-US" sz="4800" b="1" dirty="0">
                <a:latin typeface="Times New Roman" panose="02020603050405020304" pitchFamily="18" charset="0"/>
                <a:cs typeface="Times New Roman" panose="02020603050405020304" pitchFamily="18" charset="0"/>
              </a:rPr>
              <a:t>VA Caregiver </a:t>
            </a:r>
          </a:p>
          <a:p>
            <a:pPr algn="ctr"/>
            <a:r>
              <a:rPr lang="en-US" sz="4800" b="1" dirty="0">
                <a:latin typeface="Times New Roman" panose="02020603050405020304" pitchFamily="18" charset="0"/>
                <a:cs typeface="Times New Roman" panose="02020603050405020304" pitchFamily="18" charset="0"/>
              </a:rPr>
              <a:t>Support Program</a:t>
            </a:r>
          </a:p>
        </p:txBody>
      </p:sp>
      <p:sp>
        <p:nvSpPr>
          <p:cNvPr id="5" name="TextBox 4"/>
          <p:cNvSpPr txBox="1"/>
          <p:nvPr/>
        </p:nvSpPr>
        <p:spPr>
          <a:xfrm>
            <a:off x="6941707" y="4918876"/>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Carol Vogler</a:t>
            </a:r>
          </a:p>
          <a:p>
            <a:pPr algn="r"/>
            <a:r>
              <a:rPr lang="en-US" sz="2800" dirty="0">
                <a:latin typeface="Times New Roman" panose="02020603050405020304" pitchFamily="18" charset="0"/>
                <a:cs typeface="Times New Roman" panose="02020603050405020304" pitchFamily="18" charset="0"/>
              </a:rPr>
              <a:t>May 2022 </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2421E-6708-9540-941F-B0704BB25154}"/>
              </a:ext>
            </a:extLst>
          </p:cNvPr>
          <p:cNvSpPr>
            <a:spLocks noGrp="1"/>
          </p:cNvSpPr>
          <p:nvPr>
            <p:ph type="title"/>
          </p:nvPr>
        </p:nvSpPr>
        <p:spPr>
          <a:xfrm>
            <a:off x="838200" y="297712"/>
            <a:ext cx="10515600" cy="935666"/>
          </a:xfrm>
        </p:spPr>
        <p:txBody>
          <a:bodyPr>
            <a:normAutofit/>
          </a:bodyPr>
          <a:lstStyle/>
          <a:p>
            <a:r>
              <a:rPr lang="en-US" sz="4000" dirty="0"/>
              <a:t>PCAFC</a:t>
            </a:r>
            <a:r>
              <a:rPr lang="en-US" dirty="0"/>
              <a:t> </a:t>
            </a:r>
          </a:p>
        </p:txBody>
      </p:sp>
      <p:sp>
        <p:nvSpPr>
          <p:cNvPr id="3" name="Content Placeholder 2">
            <a:extLst>
              <a:ext uri="{FF2B5EF4-FFF2-40B4-BE49-F238E27FC236}">
                <a16:creationId xmlns:a16="http://schemas.microsoft.com/office/drawing/2014/main" id="{58226321-0470-A14F-976F-2BCDF96EB4AE}"/>
              </a:ext>
            </a:extLst>
          </p:cNvPr>
          <p:cNvSpPr>
            <a:spLocks noGrp="1"/>
          </p:cNvSpPr>
          <p:nvPr>
            <p:ph idx="1"/>
          </p:nvPr>
        </p:nvSpPr>
        <p:spPr>
          <a:xfrm>
            <a:off x="838200" y="1390650"/>
            <a:ext cx="10515600" cy="4786313"/>
          </a:xfrm>
        </p:spPr>
        <p:txBody>
          <a:bodyPr>
            <a:normAutofit/>
          </a:bodyPr>
          <a:lstStyle/>
          <a:p>
            <a:pPr marL="0" indent="0">
              <a:buNone/>
            </a:pPr>
            <a:r>
              <a:rPr lang="en-US" sz="3200" b="1" dirty="0"/>
              <a:t>Secondary caregivers, may receive:</a:t>
            </a:r>
            <a:endParaRPr lang="en-US" sz="3200" dirty="0"/>
          </a:p>
          <a:p>
            <a:r>
              <a:rPr lang="en-US" sz="3200" dirty="0"/>
              <a:t>Mental health counseling.</a:t>
            </a:r>
          </a:p>
          <a:p>
            <a:r>
              <a:rPr lang="en-US" sz="3200" dirty="0"/>
              <a:t>Certain beneficiary travel benefits when traveling with the Veteran to appointments. </a:t>
            </a:r>
          </a:p>
          <a:p>
            <a:pPr marL="457200" lvl="1" indent="0">
              <a:buNone/>
            </a:pPr>
            <a:r>
              <a:rPr lang="en-US" sz="2800" dirty="0"/>
              <a:t>**Note for specific details, speak to your Caregiver Support Coordinator.</a:t>
            </a:r>
          </a:p>
          <a:p>
            <a:r>
              <a:rPr lang="en-US" sz="3200" dirty="0"/>
              <a:t>At least 30 days of respite care, per year for the veteran. Respite is short term relief for someone else to care for the veteran while the caregiver takes a break.</a:t>
            </a:r>
          </a:p>
          <a:p>
            <a:endParaRPr lang="en-US" sz="3200" dirty="0"/>
          </a:p>
        </p:txBody>
      </p:sp>
      <p:sp>
        <p:nvSpPr>
          <p:cNvPr id="4" name="Slide Number Placeholder 3">
            <a:extLst>
              <a:ext uri="{FF2B5EF4-FFF2-40B4-BE49-F238E27FC236}">
                <a16:creationId xmlns:a16="http://schemas.microsoft.com/office/drawing/2014/main" id="{232FA484-C553-6A40-8FFB-392D3B634096}"/>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869162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2421E-6708-9540-941F-B0704BB25154}"/>
              </a:ext>
            </a:extLst>
          </p:cNvPr>
          <p:cNvSpPr>
            <a:spLocks noGrp="1"/>
          </p:cNvSpPr>
          <p:nvPr>
            <p:ph type="title"/>
          </p:nvPr>
        </p:nvSpPr>
        <p:spPr>
          <a:xfrm>
            <a:off x="838200" y="297712"/>
            <a:ext cx="10515600" cy="935666"/>
          </a:xfrm>
        </p:spPr>
        <p:txBody>
          <a:bodyPr>
            <a:normAutofit/>
          </a:bodyPr>
          <a:lstStyle/>
          <a:p>
            <a:r>
              <a:rPr lang="en-US" sz="4000" dirty="0"/>
              <a:t>PCAFC Eligibility</a:t>
            </a:r>
          </a:p>
        </p:txBody>
      </p:sp>
      <p:sp>
        <p:nvSpPr>
          <p:cNvPr id="3" name="Content Placeholder 2">
            <a:extLst>
              <a:ext uri="{FF2B5EF4-FFF2-40B4-BE49-F238E27FC236}">
                <a16:creationId xmlns:a16="http://schemas.microsoft.com/office/drawing/2014/main" id="{58226321-0470-A14F-976F-2BCDF96EB4AE}"/>
              </a:ext>
            </a:extLst>
          </p:cNvPr>
          <p:cNvSpPr>
            <a:spLocks noGrp="1"/>
          </p:cNvSpPr>
          <p:nvPr>
            <p:ph idx="1"/>
          </p:nvPr>
        </p:nvSpPr>
        <p:spPr>
          <a:xfrm>
            <a:off x="838200" y="1344706"/>
            <a:ext cx="10515600" cy="4832257"/>
          </a:xfrm>
        </p:spPr>
        <p:txBody>
          <a:bodyPr>
            <a:noAutofit/>
          </a:bodyPr>
          <a:lstStyle/>
          <a:p>
            <a:pPr marL="0" indent="0">
              <a:buNone/>
            </a:pPr>
            <a:r>
              <a:rPr lang="en-US" sz="3500" dirty="0"/>
              <a:t>The veteran/service member must have a serious injury which is a single or combined service-connected disability rating of 70% or more, and meet the following eligibility requirements to participate in the Program of Comprehensive Assistance for Family Caregivers: </a:t>
            </a:r>
            <a:endParaRPr lang="en-US" sz="1800" dirty="0"/>
          </a:p>
          <a:p>
            <a:pPr marL="0" indent="0">
              <a:buNone/>
            </a:pPr>
            <a:endParaRPr lang="en-US" sz="1400" dirty="0"/>
          </a:p>
          <a:p>
            <a:r>
              <a:rPr lang="en-US" sz="3500" dirty="0"/>
              <a:t>The individual is either:	</a:t>
            </a:r>
          </a:p>
          <a:p>
            <a:pPr lvl="1"/>
            <a:r>
              <a:rPr lang="en-US" sz="3500" dirty="0"/>
              <a:t>A veteran; or </a:t>
            </a:r>
          </a:p>
          <a:p>
            <a:pPr lvl="1"/>
            <a:r>
              <a:rPr lang="en-US" sz="3500" dirty="0"/>
              <a:t>A member of the Armed Forces undergoing a medical discharge from the Armed Forces. </a:t>
            </a:r>
          </a:p>
          <a:p>
            <a:pPr marL="0" indent="0">
              <a:buNone/>
            </a:pPr>
            <a:br>
              <a:rPr lang="en-US" sz="3500" dirty="0"/>
            </a:br>
            <a:endParaRPr lang="en-US" sz="3500" dirty="0"/>
          </a:p>
          <a:p>
            <a:endParaRPr lang="en-US" sz="3200" dirty="0"/>
          </a:p>
        </p:txBody>
      </p:sp>
      <p:sp>
        <p:nvSpPr>
          <p:cNvPr id="4" name="Slide Number Placeholder 3">
            <a:extLst>
              <a:ext uri="{FF2B5EF4-FFF2-40B4-BE49-F238E27FC236}">
                <a16:creationId xmlns:a16="http://schemas.microsoft.com/office/drawing/2014/main" id="{232FA484-C553-6A40-8FFB-392D3B634096}"/>
              </a:ext>
            </a:extLst>
          </p:cNvPr>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073541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E9387-B595-4D48-AF75-2675C5AF856B}"/>
              </a:ext>
            </a:extLst>
          </p:cNvPr>
          <p:cNvSpPr>
            <a:spLocks noGrp="1"/>
          </p:cNvSpPr>
          <p:nvPr>
            <p:ph type="title"/>
          </p:nvPr>
        </p:nvSpPr>
        <p:spPr>
          <a:xfrm>
            <a:off x="838200" y="365126"/>
            <a:ext cx="10515600" cy="871008"/>
          </a:xfrm>
        </p:spPr>
        <p:txBody>
          <a:bodyPr>
            <a:normAutofit/>
          </a:bodyPr>
          <a:lstStyle/>
          <a:p>
            <a:r>
              <a:rPr lang="en-US" sz="4000" dirty="0"/>
              <a:t>PCAFC Eligibility continued</a:t>
            </a:r>
          </a:p>
        </p:txBody>
      </p:sp>
      <p:sp>
        <p:nvSpPr>
          <p:cNvPr id="3" name="Content Placeholder 2">
            <a:extLst>
              <a:ext uri="{FF2B5EF4-FFF2-40B4-BE49-F238E27FC236}">
                <a16:creationId xmlns:a16="http://schemas.microsoft.com/office/drawing/2014/main" id="{91A50758-BAAF-8648-9C31-4D5CB02019B3}"/>
              </a:ext>
            </a:extLst>
          </p:cNvPr>
          <p:cNvSpPr>
            <a:spLocks noGrp="1"/>
          </p:cNvSpPr>
          <p:nvPr>
            <p:ph idx="1"/>
          </p:nvPr>
        </p:nvSpPr>
        <p:spPr>
          <a:xfrm>
            <a:off x="838199" y="1473200"/>
            <a:ext cx="10862733" cy="5248276"/>
          </a:xfrm>
        </p:spPr>
        <p:txBody>
          <a:bodyPr>
            <a:normAutofit/>
          </a:bodyPr>
          <a:lstStyle/>
          <a:p>
            <a:pPr marL="0" indent="0">
              <a:buNone/>
            </a:pPr>
            <a:r>
              <a:rPr lang="en-US" sz="3200" dirty="0"/>
              <a:t>The individual has a serious injury (including serious illness) incurred or aggravated in the line of duty in the</a:t>
            </a:r>
            <a:br>
              <a:rPr lang="en-US" sz="3200" dirty="0"/>
            </a:br>
            <a:r>
              <a:rPr lang="en-US" sz="3200" dirty="0"/>
              <a:t>active military, naval, or air service:</a:t>
            </a:r>
          </a:p>
          <a:p>
            <a:pPr lvl="1"/>
            <a:r>
              <a:rPr lang="en-US" sz="3200" dirty="0"/>
              <a:t>On or after September 11, 2001; </a:t>
            </a:r>
            <a:r>
              <a:rPr lang="en-US" sz="3200" b="1" i="1" dirty="0"/>
              <a:t>or </a:t>
            </a:r>
            <a:endParaRPr lang="en-US" sz="3200" dirty="0"/>
          </a:p>
          <a:p>
            <a:pPr lvl="1"/>
            <a:r>
              <a:rPr lang="en-US" sz="3200" dirty="0"/>
              <a:t>On or before May 7, 1975</a:t>
            </a:r>
          </a:p>
          <a:p>
            <a:pPr marL="0" indent="0">
              <a:buNone/>
            </a:pPr>
            <a:endParaRPr lang="en-US" sz="3200" b="1" dirty="0"/>
          </a:p>
          <a:p>
            <a:pPr marL="0" indent="0">
              <a:buNone/>
            </a:pPr>
            <a:r>
              <a:rPr lang="en-US" sz="3200" b="1" dirty="0"/>
              <a:t>Effective October 1, 2022, after May 7, 1975, and before September 11, 2001. </a:t>
            </a:r>
          </a:p>
          <a:p>
            <a:pPr marL="0" indent="0">
              <a:buNone/>
            </a:pPr>
            <a:endParaRPr lang="en-US" sz="3500" dirty="0"/>
          </a:p>
          <a:p>
            <a:endParaRPr lang="en-US" dirty="0"/>
          </a:p>
        </p:txBody>
      </p:sp>
      <p:sp>
        <p:nvSpPr>
          <p:cNvPr id="4" name="Slide Number Placeholder 3">
            <a:extLst>
              <a:ext uri="{FF2B5EF4-FFF2-40B4-BE49-F238E27FC236}">
                <a16:creationId xmlns:a16="http://schemas.microsoft.com/office/drawing/2014/main" id="{525EDD31-40F0-8348-961B-28C9797ADD45}"/>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128535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BDD5-4AA8-0744-8EE4-1BEBCE6C1ED9}"/>
              </a:ext>
            </a:extLst>
          </p:cNvPr>
          <p:cNvSpPr>
            <a:spLocks noGrp="1"/>
          </p:cNvSpPr>
          <p:nvPr>
            <p:ph type="title"/>
          </p:nvPr>
        </p:nvSpPr>
        <p:spPr>
          <a:xfrm>
            <a:off x="838200" y="365126"/>
            <a:ext cx="10515600" cy="912345"/>
          </a:xfrm>
        </p:spPr>
        <p:txBody>
          <a:bodyPr>
            <a:normAutofit/>
          </a:bodyPr>
          <a:lstStyle/>
          <a:p>
            <a:r>
              <a:rPr lang="en-US" sz="4000" dirty="0"/>
              <a:t>PCAFC Eligibility continued</a:t>
            </a:r>
          </a:p>
        </p:txBody>
      </p:sp>
      <p:sp>
        <p:nvSpPr>
          <p:cNvPr id="3" name="Content Placeholder 2">
            <a:extLst>
              <a:ext uri="{FF2B5EF4-FFF2-40B4-BE49-F238E27FC236}">
                <a16:creationId xmlns:a16="http://schemas.microsoft.com/office/drawing/2014/main" id="{D18996F3-D8B6-D94F-8452-AF936E886F08}"/>
              </a:ext>
            </a:extLst>
          </p:cNvPr>
          <p:cNvSpPr>
            <a:spLocks noGrp="1"/>
          </p:cNvSpPr>
          <p:nvPr>
            <p:ph idx="1"/>
          </p:nvPr>
        </p:nvSpPr>
        <p:spPr>
          <a:xfrm>
            <a:off x="625929" y="1504722"/>
            <a:ext cx="10515600" cy="4351338"/>
          </a:xfrm>
        </p:spPr>
        <p:txBody>
          <a:bodyPr/>
          <a:lstStyle/>
          <a:p>
            <a:pPr marL="0" indent="0" fontAlgn="base">
              <a:buNone/>
            </a:pPr>
            <a:endParaRPr lang="en-US" dirty="0"/>
          </a:p>
          <a:p>
            <a:endParaRPr lang="en-US" dirty="0"/>
          </a:p>
        </p:txBody>
      </p:sp>
      <p:sp>
        <p:nvSpPr>
          <p:cNvPr id="4" name="Slide Number Placeholder 3">
            <a:extLst>
              <a:ext uri="{FF2B5EF4-FFF2-40B4-BE49-F238E27FC236}">
                <a16:creationId xmlns:a16="http://schemas.microsoft.com/office/drawing/2014/main" id="{1CF45BE9-B6F2-044D-A856-E67C8225260F}"/>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
        <p:nvSpPr>
          <p:cNvPr id="5" name="TextBox 4">
            <a:extLst>
              <a:ext uri="{FF2B5EF4-FFF2-40B4-BE49-F238E27FC236}">
                <a16:creationId xmlns:a16="http://schemas.microsoft.com/office/drawing/2014/main" id="{2FDE3CD5-8D33-5C48-BB0B-607DFA71CF4C}"/>
              </a:ext>
            </a:extLst>
          </p:cNvPr>
          <p:cNvSpPr txBox="1"/>
          <p:nvPr/>
        </p:nvSpPr>
        <p:spPr>
          <a:xfrm flipH="1">
            <a:off x="712409" y="1504722"/>
            <a:ext cx="10853662" cy="5478423"/>
          </a:xfrm>
          <a:prstGeom prst="rect">
            <a:avLst/>
          </a:prstGeom>
          <a:noFill/>
        </p:spPr>
        <p:txBody>
          <a:bodyPr wrap="square" rtlCol="0">
            <a:spAutoFit/>
          </a:bodyPr>
          <a:lstStyle/>
          <a:p>
            <a:pPr marL="457200" indent="-457200">
              <a:buFont typeface="Arial" panose="020B0604020202020204" pitchFamily="34" charset="0"/>
              <a:buChar char="•"/>
            </a:pPr>
            <a:r>
              <a:rPr lang="en-US" sz="3200" dirty="0"/>
              <a:t>The individual is in need of in-person personal care services for a minimum of six (6) continuous months based on any one of the following:</a:t>
            </a:r>
          </a:p>
          <a:p>
            <a:pPr marL="914400" lvl="1" indent="-457200">
              <a:buFont typeface="Arial" panose="020B0604020202020204" pitchFamily="34" charset="0"/>
              <a:buChar char="•"/>
            </a:pPr>
            <a:r>
              <a:rPr lang="en-US" sz="3200" dirty="0"/>
              <a:t>An inability to perform an activity of daily living; </a:t>
            </a:r>
            <a:r>
              <a:rPr lang="en-US" sz="3200" b="1" i="1" dirty="0"/>
              <a:t>or </a:t>
            </a:r>
            <a:r>
              <a:rPr lang="en-US" sz="3200" dirty="0"/>
              <a:t> </a:t>
            </a:r>
          </a:p>
          <a:p>
            <a:pPr marL="914400" lvl="1" indent="-457200">
              <a:buFont typeface="Arial" panose="020B0604020202020204" pitchFamily="34" charset="0"/>
              <a:buChar char="•"/>
            </a:pPr>
            <a:r>
              <a:rPr lang="en-US" sz="3200" dirty="0"/>
              <a:t>A need for supervision, protection, or instruction.</a:t>
            </a:r>
          </a:p>
          <a:p>
            <a:pPr lvl="1"/>
            <a:endParaRPr lang="en-US" sz="3200" dirty="0"/>
          </a:p>
          <a:p>
            <a:pPr marL="457200" indent="-457200">
              <a:buFont typeface="Arial" panose="020B0604020202020204" pitchFamily="34" charset="0"/>
              <a:buChar char="•"/>
            </a:pPr>
            <a:r>
              <a:rPr lang="en-US" sz="3200" dirty="0"/>
              <a:t>It is in the best interest of the individual to participate in the program.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endParaRPr lang="en-US" sz="3100" dirty="0"/>
          </a:p>
          <a:p>
            <a:pPr marL="914400" lvl="1" indent="-457200">
              <a:buFont typeface="Arial" panose="020B0604020202020204" pitchFamily="34" charset="0"/>
              <a:buChar char="•"/>
            </a:pPr>
            <a:endParaRPr lang="en-US" sz="3100" dirty="0"/>
          </a:p>
        </p:txBody>
      </p:sp>
    </p:spTree>
    <p:extLst>
      <p:ext uri="{BB962C8B-B14F-4D97-AF65-F5344CB8AC3E}">
        <p14:creationId xmlns:p14="http://schemas.microsoft.com/office/powerpoint/2010/main" val="2893025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E9387-B595-4D48-AF75-2675C5AF856B}"/>
              </a:ext>
            </a:extLst>
          </p:cNvPr>
          <p:cNvSpPr>
            <a:spLocks noGrp="1"/>
          </p:cNvSpPr>
          <p:nvPr>
            <p:ph type="title"/>
          </p:nvPr>
        </p:nvSpPr>
        <p:spPr>
          <a:xfrm>
            <a:off x="838200" y="365125"/>
            <a:ext cx="10515600" cy="831663"/>
          </a:xfrm>
        </p:spPr>
        <p:txBody>
          <a:bodyPr>
            <a:normAutofit/>
          </a:bodyPr>
          <a:lstStyle/>
          <a:p>
            <a:r>
              <a:rPr lang="en-US" sz="4000" dirty="0"/>
              <a:t>PCAFC Eligibility continued</a:t>
            </a:r>
          </a:p>
        </p:txBody>
      </p:sp>
      <p:sp>
        <p:nvSpPr>
          <p:cNvPr id="3" name="Content Placeholder 2">
            <a:extLst>
              <a:ext uri="{FF2B5EF4-FFF2-40B4-BE49-F238E27FC236}">
                <a16:creationId xmlns:a16="http://schemas.microsoft.com/office/drawing/2014/main" id="{91A50758-BAAF-8648-9C31-4D5CB02019B3}"/>
              </a:ext>
            </a:extLst>
          </p:cNvPr>
          <p:cNvSpPr>
            <a:spLocks noGrp="1"/>
          </p:cNvSpPr>
          <p:nvPr>
            <p:ph idx="1"/>
          </p:nvPr>
        </p:nvSpPr>
        <p:spPr>
          <a:xfrm>
            <a:off x="838200" y="1690688"/>
            <a:ext cx="10515600" cy="4351338"/>
          </a:xfrm>
        </p:spPr>
        <p:txBody>
          <a:bodyPr>
            <a:normAutofit/>
          </a:bodyPr>
          <a:lstStyle/>
          <a:p>
            <a:r>
              <a:rPr lang="en-US" sz="3200" dirty="0"/>
              <a:t>Personal care services that would be provided by the Family Caregiver will not be simultaneously and regularly provided by or through another individual or entity. </a:t>
            </a:r>
          </a:p>
          <a:p>
            <a:r>
              <a:rPr lang="en-US" sz="3200" dirty="0"/>
              <a:t>The individual receives care at home or will do so if VA designates a Family Caregiver. </a:t>
            </a:r>
          </a:p>
          <a:p>
            <a:r>
              <a:rPr lang="en-US" sz="3200" dirty="0"/>
              <a:t>The individual receives ongoing care from a Primary</a:t>
            </a:r>
            <a:br>
              <a:rPr lang="en-US" sz="3200" dirty="0"/>
            </a:br>
            <a:r>
              <a:rPr lang="en-US" sz="3200" dirty="0"/>
              <a:t>Care Team or will do so if VA designates a Family Caregiver. </a:t>
            </a:r>
          </a:p>
          <a:p>
            <a:endParaRPr lang="en-US" dirty="0"/>
          </a:p>
        </p:txBody>
      </p:sp>
      <p:sp>
        <p:nvSpPr>
          <p:cNvPr id="4" name="Slide Number Placeholder 3">
            <a:extLst>
              <a:ext uri="{FF2B5EF4-FFF2-40B4-BE49-F238E27FC236}">
                <a16:creationId xmlns:a16="http://schemas.microsoft.com/office/drawing/2014/main" id="{525EDD31-40F0-8348-961B-28C9797ADD45}"/>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1048701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BDD5-4AA8-0744-8EE4-1BEBCE6C1ED9}"/>
              </a:ext>
            </a:extLst>
          </p:cNvPr>
          <p:cNvSpPr>
            <a:spLocks noGrp="1"/>
          </p:cNvSpPr>
          <p:nvPr>
            <p:ph type="title"/>
          </p:nvPr>
        </p:nvSpPr>
        <p:spPr>
          <a:xfrm>
            <a:off x="412377" y="365125"/>
            <a:ext cx="10941423" cy="858557"/>
          </a:xfrm>
        </p:spPr>
        <p:txBody>
          <a:bodyPr/>
          <a:lstStyle/>
          <a:p>
            <a:r>
              <a:rPr lang="en-US" dirty="0"/>
              <a:t>PCAFC – Family Caregiver Eligibility</a:t>
            </a:r>
          </a:p>
        </p:txBody>
      </p:sp>
      <p:sp>
        <p:nvSpPr>
          <p:cNvPr id="3" name="Content Placeholder 2">
            <a:extLst>
              <a:ext uri="{FF2B5EF4-FFF2-40B4-BE49-F238E27FC236}">
                <a16:creationId xmlns:a16="http://schemas.microsoft.com/office/drawing/2014/main" id="{D18996F3-D8B6-D94F-8452-AF936E886F08}"/>
              </a:ext>
            </a:extLst>
          </p:cNvPr>
          <p:cNvSpPr>
            <a:spLocks noGrp="1"/>
          </p:cNvSpPr>
          <p:nvPr>
            <p:ph idx="1"/>
          </p:nvPr>
        </p:nvSpPr>
        <p:spPr>
          <a:xfrm>
            <a:off x="625929" y="1504722"/>
            <a:ext cx="10515600" cy="4351338"/>
          </a:xfrm>
        </p:spPr>
        <p:txBody>
          <a:bodyPr/>
          <a:lstStyle/>
          <a:p>
            <a:pPr marL="0" indent="0" fontAlgn="base">
              <a:buNone/>
            </a:pPr>
            <a:endParaRPr lang="en-US" dirty="0"/>
          </a:p>
          <a:p>
            <a:endParaRPr lang="en-US" dirty="0"/>
          </a:p>
        </p:txBody>
      </p:sp>
      <p:sp>
        <p:nvSpPr>
          <p:cNvPr id="4" name="Slide Number Placeholder 3">
            <a:extLst>
              <a:ext uri="{FF2B5EF4-FFF2-40B4-BE49-F238E27FC236}">
                <a16:creationId xmlns:a16="http://schemas.microsoft.com/office/drawing/2014/main" id="{1CF45BE9-B6F2-044D-A856-E67C8225260F}"/>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
        <p:nvSpPr>
          <p:cNvPr id="5" name="Rectangle 4">
            <a:extLst>
              <a:ext uri="{FF2B5EF4-FFF2-40B4-BE49-F238E27FC236}">
                <a16:creationId xmlns:a16="http://schemas.microsoft.com/office/drawing/2014/main" id="{B874E131-931C-DD45-818D-DCD62C4E86DA}"/>
              </a:ext>
            </a:extLst>
          </p:cNvPr>
          <p:cNvSpPr/>
          <p:nvPr/>
        </p:nvSpPr>
        <p:spPr>
          <a:xfrm>
            <a:off x="624649" y="1223682"/>
            <a:ext cx="10941423" cy="5570756"/>
          </a:xfrm>
          <a:prstGeom prst="rect">
            <a:avLst/>
          </a:prstGeom>
        </p:spPr>
        <p:txBody>
          <a:bodyPr wrap="square">
            <a:spAutoFit/>
          </a:bodyPr>
          <a:lstStyle/>
          <a:p>
            <a:pPr marL="457200" indent="-457200">
              <a:buFont typeface="Arial" panose="020B0604020202020204" pitchFamily="34" charset="0"/>
              <a:buChar char="•"/>
            </a:pPr>
            <a:r>
              <a:rPr lang="en-US" sz="3200" dirty="0"/>
              <a:t>Be at least 18 years of age. </a:t>
            </a:r>
          </a:p>
          <a:p>
            <a:pPr marL="457200" indent="-457200">
              <a:buFont typeface="Arial" panose="020B0604020202020204" pitchFamily="34" charset="0"/>
              <a:buChar char="•"/>
            </a:pPr>
            <a:r>
              <a:rPr lang="en-US" sz="3200" dirty="0"/>
              <a:t>Be either: The eligible veteran’s spouse, son, daughter, parent, stepfamily member, or extended family member; </a:t>
            </a:r>
            <a:r>
              <a:rPr lang="en-US" sz="3200" b="1" i="1" dirty="0"/>
              <a:t>or </a:t>
            </a:r>
            <a:endParaRPr lang="en-US" sz="3200" b="1" i="1" dirty="0">
              <a:solidFill>
                <a:srgbClr val="00FFFF"/>
              </a:solidFill>
            </a:endParaRPr>
          </a:p>
          <a:p>
            <a:pPr marL="457200" indent="-457200">
              <a:buFont typeface="Arial" panose="020B0604020202020204" pitchFamily="34" charset="0"/>
              <a:buChar char="•"/>
            </a:pPr>
            <a:r>
              <a:rPr lang="en-US" sz="3200" dirty="0"/>
              <a:t>Someone who lives with the eligible Veteran full-time or will do so if designated as a Family Caregiver.</a:t>
            </a:r>
          </a:p>
          <a:p>
            <a:pPr marL="457200" indent="-457200">
              <a:buFont typeface="Arial" panose="020B0604020202020204" pitchFamily="34" charset="0"/>
              <a:buChar char="•"/>
            </a:pPr>
            <a:r>
              <a:rPr lang="en-US" sz="3200" dirty="0"/>
              <a:t>Be initially assessed by VA as being able to complete caregiver education and training. </a:t>
            </a:r>
          </a:p>
          <a:p>
            <a:pPr marL="457200" indent="-457200">
              <a:buFont typeface="Arial" panose="020B0604020202020204" pitchFamily="34" charset="0"/>
              <a:buChar char="•"/>
            </a:pPr>
            <a:r>
              <a:rPr lang="en-US" sz="3200" dirty="0"/>
              <a:t>Complete caregiver training and demonstrate the ability to carry out the specific personal care services, core competencies, and additional care requirements. </a:t>
            </a:r>
          </a:p>
          <a:p>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val="2602771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BDD5-4AA8-0744-8EE4-1BEBCE6C1ED9}"/>
              </a:ext>
            </a:extLst>
          </p:cNvPr>
          <p:cNvSpPr>
            <a:spLocks noGrp="1"/>
          </p:cNvSpPr>
          <p:nvPr>
            <p:ph type="title"/>
          </p:nvPr>
        </p:nvSpPr>
        <p:spPr>
          <a:xfrm>
            <a:off x="838200" y="365125"/>
            <a:ext cx="10515600" cy="858557"/>
          </a:xfrm>
        </p:spPr>
        <p:txBody>
          <a:bodyPr>
            <a:normAutofit/>
          </a:bodyPr>
          <a:lstStyle/>
          <a:p>
            <a:r>
              <a:rPr lang="en-US" sz="4000" dirty="0"/>
              <a:t>PCAFC Application</a:t>
            </a:r>
          </a:p>
        </p:txBody>
      </p:sp>
      <p:sp>
        <p:nvSpPr>
          <p:cNvPr id="3" name="Content Placeholder 2">
            <a:extLst>
              <a:ext uri="{FF2B5EF4-FFF2-40B4-BE49-F238E27FC236}">
                <a16:creationId xmlns:a16="http://schemas.microsoft.com/office/drawing/2014/main" id="{D18996F3-D8B6-D94F-8452-AF936E886F08}"/>
              </a:ext>
            </a:extLst>
          </p:cNvPr>
          <p:cNvSpPr>
            <a:spLocks noGrp="1"/>
          </p:cNvSpPr>
          <p:nvPr>
            <p:ph idx="1"/>
          </p:nvPr>
        </p:nvSpPr>
        <p:spPr>
          <a:xfrm>
            <a:off x="625929" y="1504722"/>
            <a:ext cx="10515600" cy="4351338"/>
          </a:xfrm>
        </p:spPr>
        <p:txBody>
          <a:bodyPr/>
          <a:lstStyle/>
          <a:p>
            <a:pPr marL="0" indent="0" fontAlgn="base">
              <a:buNone/>
            </a:pPr>
            <a:endParaRPr lang="en-US" dirty="0"/>
          </a:p>
          <a:p>
            <a:endParaRPr lang="en-US" dirty="0"/>
          </a:p>
        </p:txBody>
      </p:sp>
      <p:sp>
        <p:nvSpPr>
          <p:cNvPr id="4" name="Slide Number Placeholder 3">
            <a:extLst>
              <a:ext uri="{FF2B5EF4-FFF2-40B4-BE49-F238E27FC236}">
                <a16:creationId xmlns:a16="http://schemas.microsoft.com/office/drawing/2014/main" id="{1CF45BE9-B6F2-044D-A856-E67C8225260F}"/>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
        <p:nvSpPr>
          <p:cNvPr id="5" name="TextBox 4">
            <a:extLst>
              <a:ext uri="{FF2B5EF4-FFF2-40B4-BE49-F238E27FC236}">
                <a16:creationId xmlns:a16="http://schemas.microsoft.com/office/drawing/2014/main" id="{BB89D25F-0AD4-1A48-B8C5-A67BD36EFFD4}"/>
              </a:ext>
            </a:extLst>
          </p:cNvPr>
          <p:cNvSpPr txBox="1"/>
          <p:nvPr/>
        </p:nvSpPr>
        <p:spPr>
          <a:xfrm>
            <a:off x="443049" y="1167516"/>
            <a:ext cx="11305902" cy="5016758"/>
          </a:xfrm>
          <a:prstGeom prst="rect">
            <a:avLst/>
          </a:prstGeom>
          <a:noFill/>
        </p:spPr>
        <p:txBody>
          <a:bodyPr wrap="square" rtlCol="0">
            <a:spAutoFit/>
          </a:bodyPr>
          <a:lstStyle/>
          <a:p>
            <a:pPr marL="457200" indent="-457200">
              <a:buFont typeface="Arial" panose="020B0604020202020204" pitchFamily="34" charset="0"/>
              <a:buChar char="•"/>
            </a:pPr>
            <a:r>
              <a:rPr lang="en-US" sz="2800" dirty="0"/>
              <a:t>Complete VA Form 10-10CG</a:t>
            </a:r>
          </a:p>
          <a:p>
            <a:pPr marL="914400" lvl="1" indent="-457200">
              <a:buFont typeface="Arial" panose="020B0604020202020204" pitchFamily="34" charset="0"/>
              <a:buChar char="•"/>
            </a:pPr>
            <a:r>
              <a:rPr lang="en-US" sz="2800" dirty="0"/>
              <a:t>Section I to be completed by Veteran or his/her Representative</a:t>
            </a:r>
          </a:p>
          <a:p>
            <a:pPr marL="914400" lvl="1" indent="-457200">
              <a:buFont typeface="Arial" panose="020B0604020202020204" pitchFamily="34" charset="0"/>
              <a:buChar char="•"/>
            </a:pPr>
            <a:r>
              <a:rPr lang="en-US" sz="2800" dirty="0"/>
              <a:t>Section II to be completed by Primary Family Caregiver</a:t>
            </a:r>
          </a:p>
          <a:p>
            <a:pPr marL="914400" lvl="1" indent="-457200">
              <a:buFont typeface="Arial" panose="020B0604020202020204" pitchFamily="34" charset="0"/>
              <a:buChar char="•"/>
            </a:pPr>
            <a:r>
              <a:rPr lang="en-US" sz="2800" dirty="0"/>
              <a:t>Section III to be completed by Secondary Family Caregiver</a:t>
            </a:r>
          </a:p>
          <a:p>
            <a:pPr marL="1371600" lvl="2" indent="-457200">
              <a:buFont typeface="Arial" panose="020B0604020202020204" pitchFamily="34" charset="0"/>
              <a:buChar char="•"/>
            </a:pPr>
            <a:r>
              <a:rPr lang="en-US" sz="2800" dirty="0"/>
              <a:t>Secondary Family Caregiver is not required</a:t>
            </a:r>
          </a:p>
          <a:p>
            <a:pPr lvl="2"/>
            <a:endParaRPr lang="en-US" sz="2800" dirty="0"/>
          </a:p>
          <a:p>
            <a:pPr marL="457200" indent="-457200">
              <a:buFont typeface="Arial" panose="020B0604020202020204" pitchFamily="34" charset="0"/>
              <a:buChar char="•"/>
            </a:pPr>
            <a:r>
              <a:rPr lang="en-US" sz="2800" dirty="0"/>
              <a:t>Submit to Program of Comprehensive Assistance for Family Caregivers, Health Eligibility Center, 2957 Clairmont Road, NE, Suite 200, Atlanta, GA  30329-1647, or to local VA Medical Center Caregiver Support Coordinator </a:t>
            </a:r>
          </a:p>
          <a:p>
            <a:pPr marL="457200" indent="-457200">
              <a:buFont typeface="Arial" panose="020B0604020202020204" pitchFamily="34" charset="0"/>
              <a:buChar char="•"/>
            </a:pPr>
            <a:endParaRPr lang="en-US" sz="2000" dirty="0"/>
          </a:p>
          <a:p>
            <a:pPr lvl="1"/>
            <a:r>
              <a:rPr lang="en-US" sz="2400" b="1" dirty="0"/>
              <a:t>NOTE: </a:t>
            </a:r>
            <a:r>
              <a:rPr lang="en-US" sz="2400" dirty="0"/>
              <a:t>VA Form 10-10EZ should be completed ONLY if Veteran or service member is not enrolled in VA’s health care system.</a:t>
            </a:r>
            <a:endParaRPr lang="en-US" dirty="0"/>
          </a:p>
        </p:txBody>
      </p:sp>
    </p:spTree>
    <p:extLst>
      <p:ext uri="{BB962C8B-B14F-4D97-AF65-F5344CB8AC3E}">
        <p14:creationId xmlns:p14="http://schemas.microsoft.com/office/powerpoint/2010/main" val="4094036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BDD5-4AA8-0744-8EE4-1BEBCE6C1ED9}"/>
              </a:ext>
            </a:extLst>
          </p:cNvPr>
          <p:cNvSpPr>
            <a:spLocks noGrp="1"/>
          </p:cNvSpPr>
          <p:nvPr>
            <p:ph type="title"/>
          </p:nvPr>
        </p:nvSpPr>
        <p:spPr>
          <a:xfrm>
            <a:off x="838200" y="365125"/>
            <a:ext cx="10515600" cy="858557"/>
          </a:xfrm>
        </p:spPr>
        <p:txBody>
          <a:bodyPr>
            <a:normAutofit/>
          </a:bodyPr>
          <a:lstStyle/>
          <a:p>
            <a:r>
              <a:rPr lang="en-US" sz="4000" dirty="0"/>
              <a:t>PCAFC Decision Process</a:t>
            </a:r>
          </a:p>
        </p:txBody>
      </p:sp>
      <p:sp>
        <p:nvSpPr>
          <p:cNvPr id="3" name="Content Placeholder 2">
            <a:extLst>
              <a:ext uri="{FF2B5EF4-FFF2-40B4-BE49-F238E27FC236}">
                <a16:creationId xmlns:a16="http://schemas.microsoft.com/office/drawing/2014/main" id="{D18996F3-D8B6-D94F-8452-AF936E886F08}"/>
              </a:ext>
            </a:extLst>
          </p:cNvPr>
          <p:cNvSpPr>
            <a:spLocks noGrp="1"/>
          </p:cNvSpPr>
          <p:nvPr>
            <p:ph idx="1"/>
          </p:nvPr>
        </p:nvSpPr>
        <p:spPr>
          <a:xfrm>
            <a:off x="625929" y="1473827"/>
            <a:ext cx="10515600" cy="4632378"/>
          </a:xfrm>
        </p:spPr>
        <p:txBody>
          <a:bodyPr>
            <a:normAutofit/>
          </a:bodyPr>
          <a:lstStyle/>
          <a:p>
            <a:r>
              <a:rPr lang="en-US" dirty="0"/>
              <a:t>Veteran Assessment</a:t>
            </a:r>
          </a:p>
          <a:p>
            <a:r>
              <a:rPr lang="en-US" dirty="0"/>
              <a:t>Caregiver Assessment</a:t>
            </a:r>
          </a:p>
          <a:p>
            <a:r>
              <a:rPr lang="en-US" dirty="0"/>
              <a:t>Functional Assessment</a:t>
            </a:r>
          </a:p>
          <a:p>
            <a:r>
              <a:rPr lang="en-US" dirty="0"/>
              <a:t>Review of medical records</a:t>
            </a:r>
          </a:p>
          <a:p>
            <a:endParaRPr lang="en-US" dirty="0"/>
          </a:p>
          <a:p>
            <a:r>
              <a:rPr lang="en-US" dirty="0"/>
              <a:t>VISN Clinical Eligibility and Appeals Team (CEAT) reviews the assessments and Veterans’ medical chart to determine eligibility for the program.</a:t>
            </a:r>
          </a:p>
          <a:p>
            <a:endParaRPr lang="en-US" dirty="0"/>
          </a:p>
        </p:txBody>
      </p:sp>
      <p:sp>
        <p:nvSpPr>
          <p:cNvPr id="4" name="Slide Number Placeholder 3">
            <a:extLst>
              <a:ext uri="{FF2B5EF4-FFF2-40B4-BE49-F238E27FC236}">
                <a16:creationId xmlns:a16="http://schemas.microsoft.com/office/drawing/2014/main" id="{1CF45BE9-B6F2-044D-A856-E67C8225260F}"/>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1469584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2BDD5-4AA8-0744-8EE4-1BEBCE6C1ED9}"/>
              </a:ext>
            </a:extLst>
          </p:cNvPr>
          <p:cNvSpPr>
            <a:spLocks noGrp="1"/>
          </p:cNvSpPr>
          <p:nvPr>
            <p:ph type="title"/>
          </p:nvPr>
        </p:nvSpPr>
        <p:spPr>
          <a:xfrm>
            <a:off x="838200" y="365125"/>
            <a:ext cx="10515600" cy="858557"/>
          </a:xfrm>
        </p:spPr>
        <p:txBody>
          <a:bodyPr>
            <a:normAutofit/>
          </a:bodyPr>
          <a:lstStyle/>
          <a:p>
            <a:r>
              <a:rPr lang="en-US" sz="4000" dirty="0"/>
              <a:t>PCAFC Decision</a:t>
            </a:r>
          </a:p>
        </p:txBody>
      </p:sp>
      <p:sp>
        <p:nvSpPr>
          <p:cNvPr id="3" name="Content Placeholder 2">
            <a:extLst>
              <a:ext uri="{FF2B5EF4-FFF2-40B4-BE49-F238E27FC236}">
                <a16:creationId xmlns:a16="http://schemas.microsoft.com/office/drawing/2014/main" id="{D18996F3-D8B6-D94F-8452-AF936E886F08}"/>
              </a:ext>
            </a:extLst>
          </p:cNvPr>
          <p:cNvSpPr>
            <a:spLocks noGrp="1"/>
          </p:cNvSpPr>
          <p:nvPr>
            <p:ph idx="1"/>
          </p:nvPr>
        </p:nvSpPr>
        <p:spPr>
          <a:xfrm>
            <a:off x="588983" y="1503590"/>
            <a:ext cx="10515600" cy="4852760"/>
          </a:xfrm>
        </p:spPr>
        <p:txBody>
          <a:bodyPr>
            <a:noAutofit/>
          </a:bodyPr>
          <a:lstStyle/>
          <a:p>
            <a:r>
              <a:rPr lang="en-US" dirty="0"/>
              <a:t>Local Caregiver Coordinator is informed of eligibility determination by VISN staff.</a:t>
            </a:r>
          </a:p>
          <a:p>
            <a:r>
              <a:rPr lang="en-US" dirty="0"/>
              <a:t>Caregiver Coordinator calls Veteran with decision and ensures eligibility  decision is mailed to Veteran.</a:t>
            </a:r>
          </a:p>
          <a:p>
            <a:r>
              <a:rPr lang="en-US" dirty="0"/>
              <a:t>Eligibility decision includes VA Form 10-305, Your Right to Seek Further Review of Program of Comprehensive Assistance for Family Caregivers (PCAFC) Decisions </a:t>
            </a:r>
          </a:p>
          <a:p>
            <a:r>
              <a:rPr lang="en-US" dirty="0"/>
              <a:t>If Caregiver Coordinator is given the approval to continue the process the local staff will make a home visit to the Veteran.  </a:t>
            </a:r>
          </a:p>
          <a:p>
            <a:r>
              <a:rPr lang="en-US" dirty="0"/>
              <a:t>The Caregiver will complete the caregiver training.</a:t>
            </a:r>
          </a:p>
          <a:p>
            <a:endParaRPr lang="en-US" dirty="0"/>
          </a:p>
        </p:txBody>
      </p:sp>
      <p:sp>
        <p:nvSpPr>
          <p:cNvPr id="4" name="Slide Number Placeholder 3">
            <a:extLst>
              <a:ext uri="{FF2B5EF4-FFF2-40B4-BE49-F238E27FC236}">
                <a16:creationId xmlns:a16="http://schemas.microsoft.com/office/drawing/2014/main" id="{1CF45BE9-B6F2-044D-A856-E67C8225260F}"/>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3968908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Legacy Participant</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083800" cy="5022850"/>
          </a:xfrm>
        </p:spPr>
        <p:txBody>
          <a:bodyPr>
            <a:normAutofit/>
          </a:bodyPr>
          <a:lstStyle/>
          <a:p>
            <a:pPr marL="0" indent="0">
              <a:buNone/>
            </a:pPr>
            <a:r>
              <a:rPr lang="en-US" sz="3200" dirty="0"/>
              <a:t>A veteran and their Family Caregiver(s) were approved and designated by VA as eligible for PCAFC before October 1, 2020, is considered a “Legacy Participant.”</a:t>
            </a:r>
          </a:p>
          <a:p>
            <a:pPr marL="0" indent="0">
              <a:buNone/>
            </a:pPr>
            <a:endParaRPr lang="en-US" sz="3200" dirty="0"/>
          </a:p>
          <a:p>
            <a:pPr marL="0" indent="0">
              <a:buNone/>
            </a:pPr>
            <a:r>
              <a:rPr lang="en-US" sz="3200" dirty="0"/>
              <a:t>As part of the </a:t>
            </a:r>
            <a:r>
              <a:rPr lang="en-US" sz="3200" b="1" dirty="0">
                <a:hlinkClick r:id="rId3" tooltip="https://www.congress.gov/bill/115th-congress/house-bill/5674/text#HAFB7DDB2925C4D5293C9B95BC24EFCE0"/>
              </a:rPr>
              <a:t>VA MISSION Act of 2018</a:t>
            </a:r>
            <a:r>
              <a:rPr lang="en-US" sz="3200" dirty="0"/>
              <a:t>, VA has initiated a large-scale effort to complete reassessments of </a:t>
            </a:r>
            <a:r>
              <a:rPr lang="en-US" sz="3200" b="1" dirty="0">
                <a:hlinkClick r:id="rId4" tooltip="https://www.caregiver.va.gov/pdfs/FactSheets/Legacy-Participant-LegacyApplicant-Factsheet.pdf"/>
              </a:rPr>
              <a:t>Legacy Participants, Legacy Applicants</a:t>
            </a:r>
            <a:r>
              <a:rPr lang="en-US" sz="3200" dirty="0"/>
              <a:t> and their Family Caregivers VA is committed to supporting veterans’ caregivers as a top priority.</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2493023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54817"/>
          </a:xfrm>
        </p:spPr>
        <p:txBody>
          <a:bodyPr/>
          <a:lstStyle/>
          <a:p>
            <a:r>
              <a:rPr lang="en-US" dirty="0"/>
              <a:t>Introduction</a:t>
            </a:r>
          </a:p>
        </p:txBody>
      </p:sp>
      <p:sp>
        <p:nvSpPr>
          <p:cNvPr id="2" name="Content Placeholder 1"/>
          <p:cNvSpPr>
            <a:spLocks noGrp="1"/>
          </p:cNvSpPr>
          <p:nvPr>
            <p:ph idx="1"/>
          </p:nvPr>
        </p:nvSpPr>
        <p:spPr>
          <a:xfrm>
            <a:off x="838200" y="1349115"/>
            <a:ext cx="10515600" cy="5372360"/>
          </a:xfrm>
        </p:spPr>
        <p:txBody>
          <a:bodyPr>
            <a:normAutofit fontScale="25000" lnSpcReduction="20000"/>
          </a:bodyPr>
          <a:lstStyle/>
          <a:p>
            <a:pPr marL="0" indent="0">
              <a:buNone/>
            </a:pPr>
            <a:endParaRPr lang="en-US" sz="12800" dirty="0"/>
          </a:p>
          <a:p>
            <a:pPr marL="0" indent="0">
              <a:buNone/>
            </a:pPr>
            <a:r>
              <a:rPr lang="en-US" sz="12800" dirty="0"/>
              <a:t>Carol D. Vogler</a:t>
            </a:r>
          </a:p>
          <a:p>
            <a:pPr marL="0" indent="0">
              <a:buNone/>
            </a:pPr>
            <a:r>
              <a:rPr lang="en-US" sz="12800" dirty="0"/>
              <a:t>	 </a:t>
            </a:r>
            <a:r>
              <a:rPr lang="en-US" sz="12800" dirty="0">
                <a:hlinkClick r:id="rId3"/>
              </a:rPr>
              <a:t>caroldvogler@gmail.com</a:t>
            </a:r>
            <a:endParaRPr lang="en-US" sz="12800" dirty="0"/>
          </a:p>
          <a:p>
            <a:pPr marL="0" indent="0">
              <a:buNone/>
            </a:pPr>
            <a:r>
              <a:rPr lang="en-US" sz="12800" dirty="0"/>
              <a:t>	501-690-4627</a:t>
            </a:r>
          </a:p>
          <a:p>
            <a:pPr marL="0" indent="0">
              <a:buNone/>
            </a:pPr>
            <a:endParaRPr lang="en-US" sz="12800" dirty="0"/>
          </a:p>
          <a:p>
            <a:pPr marL="0" indent="0">
              <a:buNone/>
            </a:pPr>
            <a:r>
              <a:rPr lang="en-US" sz="12800" dirty="0"/>
              <a:t>Department of Veterans Affairs </a:t>
            </a:r>
          </a:p>
          <a:p>
            <a:pPr marL="0" indent="0">
              <a:buNone/>
            </a:pPr>
            <a:r>
              <a:rPr lang="en-US" sz="12800" dirty="0"/>
              <a:t>Regional Office Little Rock, Arkansas</a:t>
            </a:r>
          </a:p>
          <a:p>
            <a:pPr marL="0" indent="0">
              <a:buNone/>
            </a:pPr>
            <a:endParaRPr lang="en-US" sz="12800" dirty="0"/>
          </a:p>
          <a:p>
            <a:pPr marL="0" indent="0">
              <a:buNone/>
            </a:pPr>
            <a:r>
              <a:rPr lang="en-US" sz="12800" dirty="0"/>
              <a:t>Senior Veterans Service Representative</a:t>
            </a:r>
          </a:p>
          <a:p>
            <a:pPr marL="0" indent="0">
              <a:buNone/>
            </a:pPr>
            <a:r>
              <a:rPr lang="en-US" sz="12800" dirty="0"/>
              <a:t>Retired January 2016</a:t>
            </a:r>
          </a:p>
          <a:p>
            <a:pPr marL="0" indent="0">
              <a:buNone/>
            </a:pPr>
            <a:r>
              <a:rPr lang="en-US" sz="8000" dirty="0"/>
              <a:t>	</a:t>
            </a:r>
          </a:p>
          <a:p>
            <a:pPr marL="0" indent="0">
              <a:buNone/>
            </a:pPr>
            <a:r>
              <a:rPr lang="en-US" dirty="0"/>
              <a:t>	</a:t>
            </a:r>
          </a:p>
          <a:p>
            <a:pPr marL="0" indent="0">
              <a:buNone/>
            </a:pPr>
            <a:r>
              <a:rPr lang="en-US"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pic>
        <p:nvPicPr>
          <p:cNvPr id="5" name="Picture 4">
            <a:extLst>
              <a:ext uri="{FF2B5EF4-FFF2-40B4-BE49-F238E27FC236}">
                <a16:creationId xmlns:a16="http://schemas.microsoft.com/office/drawing/2014/main" id="{0E4CB0E4-4A2A-0C45-A77A-DBDA1C4900EB}"/>
              </a:ext>
            </a:extLst>
          </p:cNvPr>
          <p:cNvPicPr>
            <a:picLocks noChangeAspect="1"/>
          </p:cNvPicPr>
          <p:nvPr/>
        </p:nvPicPr>
        <p:blipFill>
          <a:blip r:embed="rId4" cstate="print">
            <a:extLst>
              <a:ext uri="{28A0092B-C50C-407E-A947-70E740481C1C}">
                <a14:useLocalDpi xmlns:a14="http://schemas.microsoft.com/office/drawing/2010/main" val="0"/>
              </a:ext>
            </a:extLst>
          </a:blip>
          <a:stretch/>
        </p:blipFill>
        <p:spPr>
          <a:xfrm>
            <a:off x="8240667" y="2177588"/>
            <a:ext cx="2743200" cy="2726046"/>
          </a:xfrm>
          <a:prstGeom prst="rect">
            <a:avLst/>
          </a:prstGeom>
        </p:spPr>
      </p:pic>
    </p:spTree>
    <p:extLst>
      <p:ext uri="{BB962C8B-B14F-4D97-AF65-F5344CB8AC3E}">
        <p14:creationId xmlns:p14="http://schemas.microsoft.com/office/powerpoint/2010/main" val="3164252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653143" y="1371600"/>
            <a:ext cx="10700657" cy="4833257"/>
          </a:xfrm>
        </p:spPr>
        <p:txBody>
          <a:bodyPr>
            <a:noAutofit/>
          </a:bodyPr>
          <a:lstStyle/>
          <a:p>
            <a:r>
              <a:rPr lang="en-US" dirty="0"/>
              <a:t>Decisions made before February 19, 2019</a:t>
            </a:r>
          </a:p>
          <a:p>
            <a:endParaRPr lang="en-US" sz="1050" dirty="0"/>
          </a:p>
          <a:p>
            <a:r>
              <a:rPr lang="en-US" sz="2400" dirty="0"/>
              <a:t>If disagreement with a PCAFC decision issued </a:t>
            </a:r>
            <a:r>
              <a:rPr lang="en-US" sz="2400" i="1" dirty="0"/>
              <a:t>before</a:t>
            </a:r>
            <a:r>
              <a:rPr lang="en-US" sz="2400" dirty="0"/>
              <a:t> February 19, 2019, this  can now be appealed to the Board of Veteran’s Appeals (Board). Veteran will need to submit a completed VA Form 10-307, Program of Comprehensive Assistance for Family Caregivers (PCAFC) Notice of Disagreement to:</a:t>
            </a:r>
          </a:p>
          <a:p>
            <a:pPr marL="1828800" lvl="4" indent="0">
              <a:buNone/>
            </a:pPr>
            <a:r>
              <a:rPr lang="en-US" sz="2800" b="1" dirty="0"/>
              <a:t>Veterans Affairs Evidence Intake Center </a:t>
            </a:r>
            <a:br>
              <a:rPr lang="en-US" sz="2800" b="1" dirty="0"/>
            </a:br>
            <a:r>
              <a:rPr lang="en-US" sz="2800" b="1" dirty="0"/>
              <a:t>P.O. Box 5154 </a:t>
            </a:r>
            <a:br>
              <a:rPr lang="en-US" sz="2800" b="1" dirty="0"/>
            </a:br>
            <a:r>
              <a:rPr lang="en-US" sz="2800" b="1" dirty="0"/>
              <a:t>Janesville, WI 53547</a:t>
            </a:r>
          </a:p>
          <a:p>
            <a:r>
              <a:rPr lang="en-US" sz="2400" dirty="0"/>
              <a:t>You can also seek review through the VHA Clinical Review Process. Please contact the Patient Advocate at your local VA medical facility for more information on the Clinical Review Process.</a:t>
            </a:r>
          </a:p>
          <a:p>
            <a:pPr lvl="1"/>
            <a:endParaRPr lang="en-US" sz="2800" dirty="0"/>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1746337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515600" cy="5524500"/>
          </a:xfrm>
        </p:spPr>
        <p:txBody>
          <a:bodyPr>
            <a:noAutofit/>
          </a:bodyPr>
          <a:lstStyle/>
          <a:p>
            <a:r>
              <a:rPr lang="en-US" sz="3500" dirty="0"/>
              <a:t>Decisions made on or after February 19, 2019</a:t>
            </a:r>
          </a:p>
          <a:p>
            <a:endParaRPr lang="en-US" sz="1100" dirty="0"/>
          </a:p>
          <a:p>
            <a:r>
              <a:rPr lang="en-US" sz="3000" dirty="0"/>
              <a:t>Disagreement with a PCAFC decision issued </a:t>
            </a:r>
            <a:r>
              <a:rPr lang="en-US" sz="3000" i="1" dirty="0"/>
              <a:t>on or after</a:t>
            </a:r>
            <a:r>
              <a:rPr lang="en-US" sz="3000" dirty="0"/>
              <a:t> February 19, 2019, utilize one of the following options: </a:t>
            </a:r>
          </a:p>
          <a:p>
            <a:pPr lvl="1"/>
            <a:r>
              <a:rPr lang="en-US" sz="3000" dirty="0"/>
              <a:t>VHA Clinical Review Process, </a:t>
            </a:r>
          </a:p>
          <a:p>
            <a:pPr lvl="1"/>
            <a:r>
              <a:rPr lang="en-US" sz="3000" dirty="0"/>
              <a:t>Supplemental Claim, </a:t>
            </a:r>
          </a:p>
          <a:p>
            <a:pPr lvl="1"/>
            <a:r>
              <a:rPr lang="en-US" sz="3000" dirty="0"/>
              <a:t>Higher-Level Review, or </a:t>
            </a:r>
          </a:p>
          <a:p>
            <a:pPr lvl="1"/>
            <a:r>
              <a:rPr lang="en-US" sz="3000" dirty="0"/>
              <a:t>Appeal to the Board</a:t>
            </a:r>
          </a:p>
          <a:p>
            <a:pPr lvl="1"/>
            <a:endParaRPr lang="en-US" sz="3000" dirty="0"/>
          </a:p>
          <a:p>
            <a:r>
              <a:rPr lang="en-US" sz="3000" dirty="0"/>
              <a:t> Clinical Review Process, a Supplemental Claim or request for Higher-Level Review is completed by VHA.</a:t>
            </a:r>
          </a:p>
          <a:p>
            <a:pPr marL="0" indent="0">
              <a:buNone/>
            </a:pPr>
            <a:br>
              <a:rPr lang="en-US" dirty="0"/>
            </a:br>
            <a:br>
              <a:rPr lang="en-US" dirty="0"/>
            </a:br>
            <a:endParaRPr lang="en-US" sz="2800" dirty="0"/>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3564208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511300"/>
            <a:ext cx="10083800" cy="4635500"/>
          </a:xfrm>
        </p:spPr>
        <p:txBody>
          <a:bodyPr>
            <a:normAutofit/>
          </a:bodyPr>
          <a:lstStyle/>
          <a:p>
            <a:pPr marL="0" indent="0">
              <a:buNone/>
            </a:pPr>
            <a:r>
              <a:rPr lang="en-US" sz="3200" dirty="0"/>
              <a:t>Decisions made on or after February 19, 2019, continued</a:t>
            </a:r>
          </a:p>
          <a:p>
            <a:pPr marL="0" indent="0">
              <a:buNone/>
            </a:pPr>
            <a:endParaRPr lang="en-US" dirty="0"/>
          </a:p>
          <a:p>
            <a:pPr marL="0" indent="0">
              <a:buNone/>
            </a:pPr>
            <a:r>
              <a:rPr lang="en-US" dirty="0"/>
              <a:t>Supplemental Claim new and relevant evidence that was not part of the record (not available) when we made the PCAFC decision should be submitted, complete VA Form 20-0995, Decision Review Request:  Supplemental Claim.  Submit to:</a:t>
            </a:r>
          </a:p>
          <a:p>
            <a:pPr marL="1828800" lvl="4" indent="0">
              <a:buNone/>
            </a:pPr>
            <a:r>
              <a:rPr lang="en-US" sz="3200" b="1" dirty="0"/>
              <a:t>Veterans Affairs Evidence Intake Center </a:t>
            </a:r>
            <a:br>
              <a:rPr lang="en-US" sz="3200" b="1" dirty="0"/>
            </a:br>
            <a:r>
              <a:rPr lang="en-US" sz="3200" b="1" dirty="0"/>
              <a:t>P.O. Box 5154 </a:t>
            </a:r>
            <a:br>
              <a:rPr lang="en-US" sz="3200" b="1" dirty="0"/>
            </a:br>
            <a:r>
              <a:rPr lang="en-US" sz="3200" b="1" dirty="0"/>
              <a:t>Janesville, WI 53547</a:t>
            </a:r>
          </a:p>
          <a:p>
            <a:pPr marL="0" indent="0">
              <a:buNone/>
            </a:pPr>
            <a:endParaRPr lang="en-US" dirty="0"/>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2995293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480291" y="1280237"/>
            <a:ext cx="11129818" cy="5441237"/>
          </a:xfrm>
        </p:spPr>
        <p:txBody>
          <a:bodyPr>
            <a:noAutofit/>
          </a:bodyPr>
          <a:lstStyle/>
          <a:p>
            <a:pPr marL="0" indent="0">
              <a:buNone/>
            </a:pPr>
            <a:r>
              <a:rPr lang="en-US" dirty="0"/>
              <a:t>Decisions made on or after February 19, 2019, continued</a:t>
            </a:r>
          </a:p>
          <a:p>
            <a:pPr lvl="1"/>
            <a:r>
              <a:rPr lang="en-US" sz="2800" dirty="0"/>
              <a:t>VHA Clinical Review Process is a written request for review of the PCAFC decision.  Clinical review is conducted by a different Centralized Eligibility and Appeals Team (CEAT). </a:t>
            </a:r>
          </a:p>
          <a:p>
            <a:pPr lvl="1"/>
            <a:endParaRPr lang="en-US" sz="500" dirty="0"/>
          </a:p>
          <a:p>
            <a:pPr lvl="1"/>
            <a:r>
              <a:rPr lang="en-US" sz="2800" dirty="0"/>
              <a:t>Request a Higher-Level Review to ask for a higher-level decision maker in the Caregiver Support Program to look at the case. Additional evidence cannot be submitted with a Higher-Level Review.   VA Form 20-0996, Decision Review Request:  Higher-Level Review</a:t>
            </a:r>
          </a:p>
          <a:p>
            <a:pPr lvl="1"/>
            <a:endParaRPr lang="en-US" sz="500" dirty="0"/>
          </a:p>
          <a:p>
            <a:pPr lvl="1"/>
            <a:r>
              <a:rPr lang="en-US" sz="2800" dirty="0"/>
              <a:t>Submit completed VA Form 20-0996 (Higher-Level Review) to:</a:t>
            </a:r>
            <a:br>
              <a:rPr lang="en-US" sz="2800" dirty="0"/>
            </a:br>
            <a:r>
              <a:rPr lang="en-US" sz="2800" dirty="0"/>
              <a:t>		</a:t>
            </a:r>
            <a:r>
              <a:rPr lang="en-US" sz="2800" b="1" dirty="0"/>
              <a:t>Veterans Affairs Evidence Intake Center</a:t>
            </a:r>
            <a:br>
              <a:rPr lang="en-US" sz="2800" b="1" dirty="0"/>
            </a:br>
            <a:r>
              <a:rPr lang="en-US" sz="2800" b="1" dirty="0"/>
              <a:t>		P.O. Box 5154</a:t>
            </a:r>
            <a:br>
              <a:rPr lang="en-US" sz="2800" b="1" dirty="0"/>
            </a:br>
            <a:r>
              <a:rPr lang="en-US" sz="2800" b="1" dirty="0"/>
              <a:t>		Janesville, WI 53547</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3014001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511300"/>
            <a:ext cx="10083800" cy="4635500"/>
          </a:xfrm>
        </p:spPr>
        <p:txBody>
          <a:bodyPr>
            <a:normAutofit/>
          </a:bodyPr>
          <a:lstStyle/>
          <a:p>
            <a:r>
              <a:rPr lang="en-US" sz="3200" dirty="0"/>
              <a:t>VA Form 10-305, Your Right to Seek Further Review of Program of Comprehensive Assistance for Family Caregivers (PCAFC) Decisions, is included with the eligibility determination.</a:t>
            </a:r>
          </a:p>
          <a:p>
            <a:endParaRPr lang="en-US" sz="3200" dirty="0"/>
          </a:p>
          <a:p>
            <a:pPr lvl="1"/>
            <a:r>
              <a:rPr lang="en-US" sz="3200" dirty="0"/>
              <a:t>Provides guidance on how to proceed when an unfavorable decision is received.</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3693268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206500"/>
            <a:ext cx="10083800" cy="4940300"/>
          </a:xfrm>
        </p:spPr>
        <p:txBody>
          <a:bodyPr>
            <a:normAutofit fontScale="92500" lnSpcReduction="20000"/>
          </a:bodyPr>
          <a:lstStyle/>
          <a:p>
            <a:pPr marL="0" indent="0">
              <a:buNone/>
            </a:pPr>
            <a:endParaRPr lang="en-US" sz="3600" dirty="0"/>
          </a:p>
          <a:p>
            <a:r>
              <a:rPr lang="en-US" sz="3200" dirty="0"/>
              <a:t>Decision Review Option:  Supplemental Claim</a:t>
            </a:r>
          </a:p>
          <a:p>
            <a:pPr marL="0" indent="0">
              <a:buNone/>
            </a:pPr>
            <a:endParaRPr lang="en-US" sz="3200" dirty="0"/>
          </a:p>
          <a:p>
            <a:pPr lvl="1"/>
            <a:r>
              <a:rPr lang="en-US" sz="3200" dirty="0"/>
              <a:t>If there is new and relevant evidence that was not part of the record when the PCAFC decision was made.</a:t>
            </a:r>
          </a:p>
          <a:p>
            <a:pPr lvl="1"/>
            <a:r>
              <a:rPr lang="en-US" sz="3200" dirty="0"/>
              <a:t>Submit VA Form 20-0995, Decision Review Request:  Supplemental Claim</a:t>
            </a:r>
          </a:p>
          <a:p>
            <a:pPr lvl="1"/>
            <a:r>
              <a:rPr lang="en-US" sz="3200" dirty="0"/>
              <a:t>Include additional evidence to be considered</a:t>
            </a:r>
          </a:p>
          <a:p>
            <a:pPr lvl="1"/>
            <a:r>
              <a:rPr lang="en-US" sz="3200" dirty="0"/>
              <a:t>Submit to: </a:t>
            </a:r>
          </a:p>
          <a:p>
            <a:pPr marL="2286000" lvl="5" indent="0">
              <a:buNone/>
            </a:pPr>
            <a:r>
              <a:rPr lang="en-US" sz="3500" b="1" dirty="0"/>
              <a:t>Claims Intake Center </a:t>
            </a:r>
          </a:p>
          <a:p>
            <a:pPr marL="2286000" lvl="5" indent="0">
              <a:buNone/>
            </a:pPr>
            <a:r>
              <a:rPr lang="en-US" sz="3500" b="1" dirty="0"/>
              <a:t>PO Box 4444, </a:t>
            </a:r>
          </a:p>
          <a:p>
            <a:pPr marL="2286000" lvl="5" indent="0">
              <a:buNone/>
            </a:pPr>
            <a:r>
              <a:rPr lang="en-US" sz="3500" b="1" dirty="0"/>
              <a:t>Janesville, WI 53547-4444</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1730187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lstStyle/>
          <a:p>
            <a:r>
              <a:rPr lang="en-US"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471055" y="1333500"/>
            <a:ext cx="11305309" cy="5277162"/>
          </a:xfrm>
        </p:spPr>
        <p:txBody>
          <a:bodyPr>
            <a:noAutofit/>
          </a:bodyPr>
          <a:lstStyle/>
          <a:p>
            <a:r>
              <a:rPr lang="en-US" dirty="0"/>
              <a:t>Decision review option:  Higher Level Review (HLR):</a:t>
            </a:r>
          </a:p>
          <a:p>
            <a:pPr lvl="1"/>
            <a:r>
              <a:rPr lang="en-US" sz="2800" dirty="0"/>
              <a:t>No additional evidence can be submitted</a:t>
            </a:r>
          </a:p>
          <a:p>
            <a:pPr lvl="1"/>
            <a:r>
              <a:rPr lang="en-US" sz="2800" dirty="0"/>
              <a:t>Request HLR and “informal conference” by completing VA Form 20-0996</a:t>
            </a:r>
          </a:p>
          <a:p>
            <a:pPr lvl="1"/>
            <a:r>
              <a:rPr lang="en-US" sz="2800" dirty="0"/>
              <a:t>An “informal conference” to talk with the reviewer on the phone to inform them of the error in decision or why the decision should be changed </a:t>
            </a:r>
          </a:p>
          <a:p>
            <a:pPr lvl="1"/>
            <a:r>
              <a:rPr lang="en-US" sz="2800" dirty="0"/>
              <a:t>Only one informal conference is allowed for each HLR.</a:t>
            </a:r>
          </a:p>
          <a:p>
            <a:pPr lvl="1"/>
            <a:r>
              <a:rPr lang="en-US" sz="2800" dirty="0"/>
              <a:t>Submit to: </a:t>
            </a:r>
          </a:p>
          <a:p>
            <a:pPr marL="2286000" lvl="5" indent="0">
              <a:buNone/>
            </a:pPr>
            <a:r>
              <a:rPr lang="en-US" sz="3200" b="1" dirty="0"/>
              <a:t>Claims Intake Center </a:t>
            </a:r>
          </a:p>
          <a:p>
            <a:pPr marL="2286000" lvl="5" indent="0">
              <a:buNone/>
            </a:pPr>
            <a:r>
              <a:rPr lang="en-US" sz="3200" b="1" dirty="0"/>
              <a:t>PO Box 4444, </a:t>
            </a:r>
          </a:p>
          <a:p>
            <a:pPr marL="2286000" lvl="5" indent="0">
              <a:buNone/>
            </a:pPr>
            <a:r>
              <a:rPr lang="en-US" sz="3200" b="1" dirty="0"/>
              <a:t>Janesville, WI 53547-4444</a:t>
            </a:r>
          </a:p>
          <a:p>
            <a:pPr lvl="1"/>
            <a:endParaRPr lang="en-US" sz="3200" dirty="0"/>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26</a:t>
            </a:fld>
            <a:endParaRPr lang="en-US" dirty="0"/>
          </a:p>
        </p:txBody>
      </p:sp>
    </p:spTree>
    <p:extLst>
      <p:ext uri="{BB962C8B-B14F-4D97-AF65-F5344CB8AC3E}">
        <p14:creationId xmlns:p14="http://schemas.microsoft.com/office/powerpoint/2010/main" val="2330345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lstStyle/>
          <a:p>
            <a:r>
              <a:rPr lang="en-US"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083800" cy="5022850"/>
          </a:xfrm>
        </p:spPr>
        <p:txBody>
          <a:bodyPr>
            <a:normAutofit/>
          </a:bodyPr>
          <a:lstStyle/>
          <a:p>
            <a:r>
              <a:rPr lang="en-US" sz="3600" dirty="0"/>
              <a:t>Decision review option: Board Appeal</a:t>
            </a:r>
          </a:p>
          <a:p>
            <a:endParaRPr lang="en-US" sz="3600" dirty="0"/>
          </a:p>
          <a:p>
            <a:pPr lvl="1"/>
            <a:r>
              <a:rPr lang="en-US" sz="3200" dirty="0"/>
              <a:t>Option 1:  Direct Review, a Veterans Law Judge will review appeal based on evidence of record.  No new evidence can be submitted.</a:t>
            </a:r>
          </a:p>
          <a:p>
            <a:pPr lvl="1"/>
            <a:r>
              <a:rPr lang="en-US" sz="3200" dirty="0"/>
              <a:t>Option 2:  Submit more evidence, Additional evidence can be submitted the the Veterans Law Judge to review.  Evidence must be submitted within 90 days of the Decision Review Request:  Board Appeal (VA Form 10182)</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1373750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lstStyle/>
          <a:p>
            <a:r>
              <a:rPr lang="en-US"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083800" cy="5022850"/>
          </a:xfrm>
        </p:spPr>
        <p:txBody>
          <a:bodyPr>
            <a:normAutofit lnSpcReduction="10000"/>
          </a:bodyPr>
          <a:lstStyle/>
          <a:p>
            <a:r>
              <a:rPr lang="en-US" sz="3600" dirty="0"/>
              <a:t>Decision review option: Board Appeal continued</a:t>
            </a:r>
          </a:p>
          <a:p>
            <a:pPr lvl="1"/>
            <a:endParaRPr lang="en-US" sz="1800" dirty="0"/>
          </a:p>
          <a:p>
            <a:pPr lvl="1"/>
            <a:r>
              <a:rPr lang="en-US" sz="3200" dirty="0"/>
              <a:t>Option 3: Request a hearing with a Veterans Law Judge</a:t>
            </a:r>
          </a:p>
          <a:p>
            <a:pPr lvl="2"/>
            <a:r>
              <a:rPr lang="en-US" sz="2800" dirty="0"/>
              <a:t>Virtual Hearing </a:t>
            </a:r>
          </a:p>
          <a:p>
            <a:pPr lvl="2"/>
            <a:r>
              <a:rPr lang="en-US" sz="2800" dirty="0"/>
              <a:t>Videoconference hearing at VA near veteran</a:t>
            </a:r>
          </a:p>
          <a:p>
            <a:pPr lvl="2"/>
            <a:r>
              <a:rPr lang="en-US" sz="2800" dirty="0"/>
              <a:t>In-person hearing at the Board in Washington, D.C.</a:t>
            </a:r>
          </a:p>
          <a:p>
            <a:pPr lvl="2"/>
            <a:r>
              <a:rPr lang="en-US" sz="2800" dirty="0"/>
              <a:t>To request a Board Appeal, submit a complete the Decision Review Request:  Board Appeal (VA Form 10182) to:</a:t>
            </a:r>
          </a:p>
          <a:p>
            <a:pPr marL="1828800" lvl="4" indent="0">
              <a:buNone/>
            </a:pPr>
            <a:r>
              <a:rPr lang="en-US" sz="2400" dirty="0"/>
              <a:t>	</a:t>
            </a:r>
            <a:r>
              <a:rPr lang="en-US" sz="3200" b="1" dirty="0"/>
              <a:t>Board of Veterans’ Appeals</a:t>
            </a:r>
          </a:p>
          <a:p>
            <a:pPr marL="1828800" lvl="4" indent="0">
              <a:buNone/>
            </a:pPr>
            <a:r>
              <a:rPr lang="en-US" sz="3200" b="1" dirty="0"/>
              <a:t>	PO Box 27063,</a:t>
            </a:r>
          </a:p>
          <a:p>
            <a:pPr marL="1828800" lvl="4" indent="0">
              <a:buNone/>
            </a:pPr>
            <a:r>
              <a:rPr lang="en-US" sz="3200" b="1" dirty="0"/>
              <a:t>	Washington, D.C. 20038</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28</a:t>
            </a:fld>
            <a:endParaRPr lang="en-US" dirty="0"/>
          </a:p>
        </p:txBody>
      </p:sp>
    </p:spTree>
    <p:extLst>
      <p:ext uri="{BB962C8B-B14F-4D97-AF65-F5344CB8AC3E}">
        <p14:creationId xmlns:p14="http://schemas.microsoft.com/office/powerpoint/2010/main" val="2641205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 Appeal Process</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083800" cy="5022850"/>
          </a:xfrm>
        </p:spPr>
        <p:txBody>
          <a:bodyPr>
            <a:normAutofit/>
          </a:bodyPr>
          <a:lstStyle/>
          <a:p>
            <a:r>
              <a:rPr lang="en-US" b="1" dirty="0"/>
              <a:t>Review options for decisions issued before February 19, 2019</a:t>
            </a:r>
            <a:endParaRPr lang="en-US" dirty="0"/>
          </a:p>
          <a:p>
            <a:r>
              <a:rPr lang="en-US" dirty="0"/>
              <a:t>Disagreement with a PCAFC decision issued </a:t>
            </a:r>
            <a:r>
              <a:rPr lang="en-US" i="1" dirty="0"/>
              <a:t>before</a:t>
            </a:r>
            <a:r>
              <a:rPr lang="en-US" dirty="0"/>
              <a:t> February 19, 2019, can now be appealed to the Board of Veterans Affairs (Board). You will need to submit a completed VA Form 10-307, Program of Comprehensive Assistance for Family Caregivers (PCAFC) Notice of Disagreement to:</a:t>
            </a:r>
          </a:p>
          <a:p>
            <a:pPr marL="1371600" lvl="3" indent="0">
              <a:buNone/>
            </a:pPr>
            <a:r>
              <a:rPr lang="en-US" sz="2800" b="1" dirty="0"/>
              <a:t>Veterans Affairs Evidence Intake Center </a:t>
            </a:r>
            <a:br>
              <a:rPr lang="en-US" sz="2800" b="1" dirty="0"/>
            </a:br>
            <a:r>
              <a:rPr lang="en-US" sz="2800" b="1" dirty="0"/>
              <a:t>P.O. Box 5154 </a:t>
            </a:r>
            <a:br>
              <a:rPr lang="en-US" sz="2800" b="1" dirty="0"/>
            </a:br>
            <a:r>
              <a:rPr lang="en-US" sz="2800" b="1" dirty="0"/>
              <a:t>Janesville, WI 53547</a:t>
            </a:r>
          </a:p>
          <a:p>
            <a:r>
              <a:rPr lang="en-US" dirty="0"/>
              <a:t>Seek review through the VHA Clinical Review Process. Please contact the Patient Advocate at the local VA medical facility for more information on the Clinical Review Process.</a:t>
            </a:r>
          </a:p>
          <a:p>
            <a:endParaRPr lang="en-US" sz="2800" dirty="0"/>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2465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69DAB-9584-3042-BECE-9564B804FBAE}"/>
              </a:ext>
            </a:extLst>
          </p:cNvPr>
          <p:cNvSpPr>
            <a:spLocks noGrp="1"/>
          </p:cNvSpPr>
          <p:nvPr>
            <p:ph type="title"/>
          </p:nvPr>
        </p:nvSpPr>
        <p:spPr>
          <a:xfrm>
            <a:off x="838200" y="365126"/>
            <a:ext cx="10515600" cy="896516"/>
          </a:xfrm>
        </p:spPr>
        <p:txBody>
          <a:bodyPr/>
          <a:lstStyle/>
          <a:p>
            <a:r>
              <a:rPr lang="en-US" dirty="0"/>
              <a:t>Purpose</a:t>
            </a:r>
          </a:p>
        </p:txBody>
      </p:sp>
      <p:sp>
        <p:nvSpPr>
          <p:cNvPr id="3" name="Content Placeholder 2">
            <a:extLst>
              <a:ext uri="{FF2B5EF4-FFF2-40B4-BE49-F238E27FC236}">
                <a16:creationId xmlns:a16="http://schemas.microsoft.com/office/drawing/2014/main" id="{AD12CB9B-D6F5-7943-AB25-688FED6E7A2F}"/>
              </a:ext>
            </a:extLst>
          </p:cNvPr>
          <p:cNvSpPr>
            <a:spLocks noGrp="1"/>
          </p:cNvSpPr>
          <p:nvPr>
            <p:ph idx="1"/>
          </p:nvPr>
        </p:nvSpPr>
        <p:spPr>
          <a:xfrm>
            <a:off x="838200" y="1800225"/>
            <a:ext cx="10515600" cy="4351338"/>
          </a:xfrm>
        </p:spPr>
        <p:txBody>
          <a:bodyPr>
            <a:normAutofit/>
          </a:bodyPr>
          <a:lstStyle/>
          <a:p>
            <a:pPr marL="0" indent="0">
              <a:buNone/>
            </a:pPr>
            <a:r>
              <a:rPr lang="en-US" sz="3600" dirty="0"/>
              <a:t>Provide an overview of the VA Caregiver Support Programs.</a:t>
            </a:r>
          </a:p>
          <a:p>
            <a:pPr marL="0" indent="0">
              <a:buNone/>
            </a:pPr>
            <a:endParaRPr lang="en-US" sz="3600" dirty="0"/>
          </a:p>
          <a:p>
            <a:pPr marL="0" indent="0">
              <a:buNone/>
            </a:pPr>
            <a:r>
              <a:rPr lang="en-US" sz="3600" dirty="0"/>
              <a:t>VA Caregiver Support Program’s mission is to promote the health and well-being of family caregivers who care for our Nation’s veterans, through education, resources, support, and services. </a:t>
            </a:r>
          </a:p>
        </p:txBody>
      </p:sp>
      <p:sp>
        <p:nvSpPr>
          <p:cNvPr id="4" name="Slide Number Placeholder 3">
            <a:extLst>
              <a:ext uri="{FF2B5EF4-FFF2-40B4-BE49-F238E27FC236}">
                <a16:creationId xmlns:a16="http://schemas.microsoft.com/office/drawing/2014/main" id="{3009319F-FBA1-3F41-B5B9-179F2F2B7D39}"/>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124885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5510-B407-C142-A2C9-FAD1C85D3145}"/>
              </a:ext>
            </a:extLst>
          </p:cNvPr>
          <p:cNvSpPr>
            <a:spLocks noGrp="1"/>
          </p:cNvSpPr>
          <p:nvPr>
            <p:ph type="title"/>
          </p:nvPr>
        </p:nvSpPr>
        <p:spPr>
          <a:xfrm>
            <a:off x="838200" y="136525"/>
            <a:ext cx="10515600" cy="1069975"/>
          </a:xfrm>
        </p:spPr>
        <p:txBody>
          <a:bodyPr>
            <a:normAutofit/>
          </a:bodyPr>
          <a:lstStyle/>
          <a:p>
            <a:r>
              <a:rPr lang="en-US" sz="4000" dirty="0"/>
              <a:t>PCAFC</a:t>
            </a:r>
          </a:p>
        </p:txBody>
      </p:sp>
      <p:sp>
        <p:nvSpPr>
          <p:cNvPr id="3" name="Content Placeholder 2">
            <a:extLst>
              <a:ext uri="{FF2B5EF4-FFF2-40B4-BE49-F238E27FC236}">
                <a16:creationId xmlns:a16="http://schemas.microsoft.com/office/drawing/2014/main" id="{1EB57A5A-5942-BA4B-9E25-48F8D8CF2369}"/>
              </a:ext>
            </a:extLst>
          </p:cNvPr>
          <p:cNvSpPr>
            <a:spLocks noGrp="1"/>
          </p:cNvSpPr>
          <p:nvPr>
            <p:ph idx="1"/>
          </p:nvPr>
        </p:nvSpPr>
        <p:spPr>
          <a:xfrm>
            <a:off x="838200" y="1333500"/>
            <a:ext cx="10083800" cy="5022850"/>
          </a:xfrm>
        </p:spPr>
        <p:txBody>
          <a:bodyPr>
            <a:normAutofit/>
          </a:bodyPr>
          <a:lstStyle/>
          <a:p>
            <a:pPr marL="0" indent="0" algn="ctr">
              <a:buNone/>
            </a:pPr>
            <a:r>
              <a:rPr lang="en-US" sz="2600" dirty="0"/>
              <a:t>Court of Veterans Appeals for Veterans Claims </a:t>
            </a:r>
          </a:p>
          <a:p>
            <a:pPr marL="0" indent="0" algn="ctr">
              <a:buNone/>
            </a:pPr>
            <a:r>
              <a:rPr lang="en-US" sz="2600" dirty="0"/>
              <a:t>No. 20-4961</a:t>
            </a:r>
          </a:p>
          <a:p>
            <a:pPr marL="0" indent="0" algn="ctr">
              <a:buNone/>
            </a:pPr>
            <a:r>
              <a:rPr lang="en-US" sz="2600" dirty="0"/>
              <a:t>Jeremy </a:t>
            </a:r>
            <a:r>
              <a:rPr lang="en-US" sz="2600" dirty="0" err="1"/>
              <a:t>Beaudette</a:t>
            </a:r>
            <a:r>
              <a:rPr lang="en-US" sz="2600" dirty="0"/>
              <a:t> &amp; Maya </a:t>
            </a:r>
            <a:r>
              <a:rPr lang="en-US" sz="2600" dirty="0" err="1"/>
              <a:t>Beaudette</a:t>
            </a:r>
            <a:r>
              <a:rPr lang="en-US" sz="2600" dirty="0"/>
              <a:t> </a:t>
            </a:r>
          </a:p>
          <a:p>
            <a:pPr marL="0" indent="0" algn="ctr">
              <a:buNone/>
            </a:pPr>
            <a:r>
              <a:rPr lang="en-US" sz="2600" dirty="0"/>
              <a:t>V.</a:t>
            </a:r>
          </a:p>
          <a:p>
            <a:pPr marL="0" indent="0" algn="ctr">
              <a:buNone/>
            </a:pPr>
            <a:r>
              <a:rPr lang="en-US" sz="2600" dirty="0"/>
              <a:t>Denis McDonough</a:t>
            </a:r>
          </a:p>
          <a:p>
            <a:pPr marL="0" indent="0">
              <a:buNone/>
            </a:pPr>
            <a:r>
              <a:rPr lang="en-US" sz="2600" dirty="0"/>
              <a:t>April 19, 2021, the Court of Appeals for Veterans Claims issued a decision which gives Veterans and their Caregivers the opportunity to appeal adverse benefits decision under the Program of Comprehensive Assistance for Family Caregivers to the Board of Veterans Affairs (BVA) once they have exhausted the Veteran Health Administration (VHA) appeals process.</a:t>
            </a:r>
          </a:p>
        </p:txBody>
      </p:sp>
      <p:sp>
        <p:nvSpPr>
          <p:cNvPr id="4" name="Slide Number Placeholder 3">
            <a:extLst>
              <a:ext uri="{FF2B5EF4-FFF2-40B4-BE49-F238E27FC236}">
                <a16:creationId xmlns:a16="http://schemas.microsoft.com/office/drawing/2014/main" id="{740B2391-7D05-C34E-8492-075D1E39F6A7}"/>
              </a:ext>
            </a:extLst>
          </p:cNvPr>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2978065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C5C8D0A-48FC-5B4B-BF56-5535556E7CD8}"/>
              </a:ext>
            </a:extLst>
          </p:cNvPr>
          <p:cNvSpPr>
            <a:spLocks noGrp="1"/>
          </p:cNvSpPr>
          <p:nvPr>
            <p:ph type="sldNum" sz="quarter" idx="12"/>
          </p:nvPr>
        </p:nvSpPr>
        <p:spPr/>
        <p:txBody>
          <a:bodyPr/>
          <a:lstStyle/>
          <a:p>
            <a:fld id="{E2FB73DA-5FDE-45B5-BAA4-C61223CC44F6}" type="slidenum">
              <a:rPr lang="en-US" smtClean="0"/>
              <a:pPr/>
              <a:t>31</a:t>
            </a:fld>
            <a:endParaRPr lang="en-US" dirty="0"/>
          </a:p>
        </p:txBody>
      </p:sp>
      <p:sp>
        <p:nvSpPr>
          <p:cNvPr id="5" name="Rectangle 2">
            <a:extLst>
              <a:ext uri="{FF2B5EF4-FFF2-40B4-BE49-F238E27FC236}">
                <a16:creationId xmlns:a16="http://schemas.microsoft.com/office/drawing/2014/main" id="{B265DEC6-2FA5-3E4C-A933-7F79CEE0428C}"/>
              </a:ext>
            </a:extLst>
          </p:cNvPr>
          <p:cNvSpPr>
            <a:spLocks noChangeArrowheads="1"/>
          </p:cNvSpPr>
          <p:nvPr/>
        </p:nvSpPr>
        <p:spPr bwMode="auto">
          <a:xfrm flipV="1">
            <a:off x="2061522" y="3274360"/>
            <a:ext cx="13981832" cy="54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049" name="Picture 5" descr="A picture containing text, person&#10;&#10;Description automatically generated">
            <a:extLst>
              <a:ext uri="{FF2B5EF4-FFF2-40B4-BE49-F238E27FC236}">
                <a16:creationId xmlns:a16="http://schemas.microsoft.com/office/drawing/2014/main" id="{B85B78E9-A9AA-E64F-ADC4-44B6A2F8B44A}"/>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636615" y="1784185"/>
            <a:ext cx="10918769" cy="3289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7532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A0CBE-6BD5-F345-A716-A77D524B6D9A}"/>
              </a:ext>
            </a:extLst>
          </p:cNvPr>
          <p:cNvSpPr>
            <a:spLocks noGrp="1"/>
          </p:cNvSpPr>
          <p:nvPr>
            <p:ph type="title"/>
          </p:nvPr>
        </p:nvSpPr>
        <p:spPr>
          <a:xfrm>
            <a:off x="838200" y="365125"/>
            <a:ext cx="10515600" cy="866267"/>
          </a:xfrm>
        </p:spPr>
        <p:txBody>
          <a:bodyPr>
            <a:normAutofit/>
          </a:bodyPr>
          <a:lstStyle/>
          <a:p>
            <a:r>
              <a:rPr lang="en-US" sz="4000" dirty="0"/>
              <a:t>PGCSS</a:t>
            </a:r>
          </a:p>
        </p:txBody>
      </p:sp>
      <p:sp>
        <p:nvSpPr>
          <p:cNvPr id="3" name="Content Placeholder 2">
            <a:extLst>
              <a:ext uri="{FF2B5EF4-FFF2-40B4-BE49-F238E27FC236}">
                <a16:creationId xmlns:a16="http://schemas.microsoft.com/office/drawing/2014/main" id="{99DD5226-EDF4-5C4C-BEFB-ACF14277A615}"/>
              </a:ext>
            </a:extLst>
          </p:cNvPr>
          <p:cNvSpPr>
            <a:spLocks noGrp="1"/>
          </p:cNvSpPr>
          <p:nvPr>
            <p:ph idx="1"/>
          </p:nvPr>
        </p:nvSpPr>
        <p:spPr>
          <a:xfrm>
            <a:off x="838200" y="1534886"/>
            <a:ext cx="10515600" cy="4642077"/>
          </a:xfrm>
        </p:spPr>
        <p:txBody>
          <a:bodyPr>
            <a:normAutofit/>
          </a:bodyPr>
          <a:lstStyle/>
          <a:p>
            <a:pPr marL="0" indent="0">
              <a:buNone/>
            </a:pPr>
            <a:r>
              <a:rPr lang="en-US" sz="3200" dirty="0"/>
              <a:t>Program of General Caregiver Support Services</a:t>
            </a:r>
          </a:p>
          <a:p>
            <a:pPr marL="0" indent="0">
              <a:buNone/>
            </a:pPr>
            <a:endParaRPr lang="en-US" sz="3200" dirty="0"/>
          </a:p>
          <a:p>
            <a:r>
              <a:rPr lang="en-US" sz="3200" dirty="0"/>
              <a:t>Peer support mentoring</a:t>
            </a:r>
          </a:p>
          <a:p>
            <a:r>
              <a:rPr lang="en-US" sz="3200" dirty="0"/>
              <a:t>Skills training</a:t>
            </a:r>
          </a:p>
          <a:p>
            <a:r>
              <a:rPr lang="en-US" sz="3200" dirty="0"/>
              <a:t>Coaching</a:t>
            </a:r>
          </a:p>
          <a:p>
            <a:r>
              <a:rPr lang="en-US" sz="3200" dirty="0"/>
              <a:t>Telephone support</a:t>
            </a:r>
          </a:p>
          <a:p>
            <a:r>
              <a:rPr lang="en-US" sz="3200" dirty="0"/>
              <a:t>Online programs</a:t>
            </a:r>
          </a:p>
          <a:p>
            <a:r>
              <a:rPr lang="en-US" sz="3200" dirty="0"/>
              <a:t>Referrals to available resources to caregivers of veterans</a:t>
            </a:r>
          </a:p>
        </p:txBody>
      </p:sp>
      <p:sp>
        <p:nvSpPr>
          <p:cNvPr id="4" name="Slide Number Placeholder 3">
            <a:extLst>
              <a:ext uri="{FF2B5EF4-FFF2-40B4-BE49-F238E27FC236}">
                <a16:creationId xmlns:a16="http://schemas.microsoft.com/office/drawing/2014/main" id="{40B84BE4-E714-4C46-A8CE-6177D1406FC7}"/>
              </a:ext>
            </a:extLst>
          </p:cNvPr>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1478878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2421E-6708-9540-941F-B0704BB25154}"/>
              </a:ext>
            </a:extLst>
          </p:cNvPr>
          <p:cNvSpPr>
            <a:spLocks noGrp="1"/>
          </p:cNvSpPr>
          <p:nvPr>
            <p:ph type="title"/>
          </p:nvPr>
        </p:nvSpPr>
        <p:spPr>
          <a:xfrm>
            <a:off x="838200" y="297712"/>
            <a:ext cx="10515600" cy="935666"/>
          </a:xfrm>
        </p:spPr>
        <p:txBody>
          <a:bodyPr>
            <a:normAutofit/>
          </a:bodyPr>
          <a:lstStyle/>
          <a:p>
            <a:r>
              <a:rPr lang="en-US" sz="4000" dirty="0"/>
              <a:t>PGCSS Eligibility</a:t>
            </a:r>
          </a:p>
        </p:txBody>
      </p:sp>
      <p:sp>
        <p:nvSpPr>
          <p:cNvPr id="3" name="Content Placeholder 2">
            <a:extLst>
              <a:ext uri="{FF2B5EF4-FFF2-40B4-BE49-F238E27FC236}">
                <a16:creationId xmlns:a16="http://schemas.microsoft.com/office/drawing/2014/main" id="{58226321-0470-A14F-976F-2BCDF96EB4AE}"/>
              </a:ext>
            </a:extLst>
          </p:cNvPr>
          <p:cNvSpPr>
            <a:spLocks noGrp="1"/>
          </p:cNvSpPr>
          <p:nvPr>
            <p:ph idx="1"/>
          </p:nvPr>
        </p:nvSpPr>
        <p:spPr>
          <a:xfrm>
            <a:off x="838200" y="1390650"/>
            <a:ext cx="10515600" cy="4786313"/>
          </a:xfrm>
        </p:spPr>
        <p:txBody>
          <a:bodyPr>
            <a:normAutofit/>
          </a:bodyPr>
          <a:lstStyle/>
          <a:p>
            <a:r>
              <a:rPr lang="en-US" sz="3200" dirty="0"/>
              <a:t>Veteran must be enrolled in Veterans Affairs (VA) healthcare</a:t>
            </a:r>
          </a:p>
          <a:p>
            <a:endParaRPr lang="en-US" sz="3200" dirty="0"/>
          </a:p>
          <a:p>
            <a:r>
              <a:rPr lang="en-US" sz="3200" dirty="0"/>
              <a:t>Veteran must be receiving care from a caregiver</a:t>
            </a:r>
          </a:p>
          <a:p>
            <a:pPr marL="0" indent="0">
              <a:buNone/>
            </a:pPr>
            <a:endParaRPr lang="en-US" sz="3200" dirty="0"/>
          </a:p>
          <a:p>
            <a:r>
              <a:rPr lang="en-US" sz="3200" dirty="0"/>
              <a:t>Caregivers who participate in PGCSS are called General Caregivers</a:t>
            </a:r>
          </a:p>
          <a:p>
            <a:pPr lvl="1"/>
            <a:r>
              <a:rPr lang="en-US" sz="3200" dirty="0"/>
              <a:t>General Caregivers do not have to be a relative</a:t>
            </a:r>
          </a:p>
          <a:p>
            <a:pPr lvl="1"/>
            <a:r>
              <a:rPr lang="en-US" sz="3200" dirty="0"/>
              <a:t>General Caregivers do not have to live with the veteran</a:t>
            </a:r>
          </a:p>
        </p:txBody>
      </p:sp>
      <p:sp>
        <p:nvSpPr>
          <p:cNvPr id="4" name="Slide Number Placeholder 3">
            <a:extLst>
              <a:ext uri="{FF2B5EF4-FFF2-40B4-BE49-F238E27FC236}">
                <a16:creationId xmlns:a16="http://schemas.microsoft.com/office/drawing/2014/main" id="{232FA484-C553-6A40-8FFB-392D3B634096}"/>
              </a:ext>
            </a:extLst>
          </p:cNvPr>
          <p:cNvSpPr>
            <a:spLocks noGrp="1"/>
          </p:cNvSpPr>
          <p:nvPr>
            <p:ph type="sldNum" sz="quarter" idx="12"/>
          </p:nvPr>
        </p:nvSpPr>
        <p:spPr/>
        <p:txBody>
          <a:bodyPr/>
          <a:lstStyle/>
          <a:p>
            <a:fld id="{E2FB73DA-5FDE-45B5-BAA4-C61223CC44F6}" type="slidenum">
              <a:rPr lang="en-US" smtClean="0"/>
              <a:pPr/>
              <a:t>33</a:t>
            </a:fld>
            <a:endParaRPr lang="en-US" dirty="0"/>
          </a:p>
        </p:txBody>
      </p:sp>
    </p:spTree>
    <p:extLst>
      <p:ext uri="{BB962C8B-B14F-4D97-AF65-F5344CB8AC3E}">
        <p14:creationId xmlns:p14="http://schemas.microsoft.com/office/powerpoint/2010/main" val="26355825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92EB0-6AAD-9647-8260-580A4D22B240}"/>
              </a:ext>
            </a:extLst>
          </p:cNvPr>
          <p:cNvSpPr>
            <a:spLocks noGrp="1"/>
          </p:cNvSpPr>
          <p:nvPr>
            <p:ph type="title"/>
          </p:nvPr>
        </p:nvSpPr>
        <p:spPr>
          <a:xfrm>
            <a:off x="533400" y="0"/>
            <a:ext cx="10515600" cy="1325563"/>
          </a:xfrm>
        </p:spPr>
        <p:txBody>
          <a:bodyPr>
            <a:normAutofit/>
          </a:bodyPr>
          <a:lstStyle/>
          <a:p>
            <a:r>
              <a:rPr lang="en-US" sz="4000" dirty="0"/>
              <a:t>General Caregiver Definition</a:t>
            </a:r>
          </a:p>
        </p:txBody>
      </p:sp>
      <p:sp>
        <p:nvSpPr>
          <p:cNvPr id="3" name="Content Placeholder 2">
            <a:extLst>
              <a:ext uri="{FF2B5EF4-FFF2-40B4-BE49-F238E27FC236}">
                <a16:creationId xmlns:a16="http://schemas.microsoft.com/office/drawing/2014/main" id="{3D2BD84D-CC3E-F749-881E-20D1F17D26B2}"/>
              </a:ext>
            </a:extLst>
          </p:cNvPr>
          <p:cNvSpPr>
            <a:spLocks noGrp="1"/>
          </p:cNvSpPr>
          <p:nvPr>
            <p:ph idx="1"/>
          </p:nvPr>
        </p:nvSpPr>
        <p:spPr>
          <a:xfrm>
            <a:off x="838200" y="1524000"/>
            <a:ext cx="10515600" cy="4652963"/>
          </a:xfrm>
        </p:spPr>
        <p:txBody>
          <a:bodyPr>
            <a:noAutofit/>
          </a:bodyPr>
          <a:lstStyle/>
          <a:p>
            <a:pPr marL="0" indent="0">
              <a:buNone/>
            </a:pPr>
            <a:r>
              <a:rPr lang="en-US" sz="3200" dirty="0"/>
              <a:t>A General Caregiver is a person who provides personal care services to a veteran enrolled in VA health care who:  </a:t>
            </a:r>
          </a:p>
          <a:p>
            <a:pPr marL="0" indent="0">
              <a:buNone/>
            </a:pPr>
            <a:endParaRPr lang="en-US" sz="3200" dirty="0"/>
          </a:p>
          <a:p>
            <a:pPr lvl="1"/>
            <a:r>
              <a:rPr lang="en-US" sz="3200" dirty="0"/>
              <a:t>needs assistance with one or more activities of daily living or </a:t>
            </a:r>
          </a:p>
          <a:p>
            <a:pPr marL="457200" lvl="1" indent="0">
              <a:buNone/>
            </a:pPr>
            <a:endParaRPr lang="en-US" sz="3200" dirty="0"/>
          </a:p>
          <a:p>
            <a:pPr lvl="1"/>
            <a:r>
              <a:rPr lang="en-US" sz="3200" dirty="0"/>
              <a:t>needs supervision or protection based on symptoms or residuals of neurological care or other impairment or injury</a:t>
            </a:r>
          </a:p>
        </p:txBody>
      </p:sp>
      <p:sp>
        <p:nvSpPr>
          <p:cNvPr id="4" name="Slide Number Placeholder 3">
            <a:extLst>
              <a:ext uri="{FF2B5EF4-FFF2-40B4-BE49-F238E27FC236}">
                <a16:creationId xmlns:a16="http://schemas.microsoft.com/office/drawing/2014/main" id="{9C24FD2F-96DF-D648-AE40-6D7917D092BC}"/>
              </a:ext>
            </a:extLst>
          </p:cNvPr>
          <p:cNvSpPr>
            <a:spLocks noGrp="1"/>
          </p:cNvSpPr>
          <p:nvPr>
            <p:ph type="sldNum" sz="quarter" idx="12"/>
          </p:nvPr>
        </p:nvSpPr>
        <p:spPr/>
        <p:txBody>
          <a:bodyPr/>
          <a:lstStyle/>
          <a:p>
            <a:fld id="{E2FB73DA-5FDE-45B5-BAA4-C61223CC44F6}" type="slidenum">
              <a:rPr lang="en-US" smtClean="0"/>
              <a:pPr/>
              <a:t>34</a:t>
            </a:fld>
            <a:endParaRPr lang="en-US" dirty="0"/>
          </a:p>
        </p:txBody>
      </p:sp>
    </p:spTree>
    <p:extLst>
      <p:ext uri="{BB962C8B-B14F-4D97-AF65-F5344CB8AC3E}">
        <p14:creationId xmlns:p14="http://schemas.microsoft.com/office/powerpoint/2010/main" val="41274293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1BD52-042F-5E41-A952-A9C27CEF6863}"/>
              </a:ext>
            </a:extLst>
          </p:cNvPr>
          <p:cNvSpPr>
            <a:spLocks noGrp="1"/>
          </p:cNvSpPr>
          <p:nvPr>
            <p:ph type="title"/>
          </p:nvPr>
        </p:nvSpPr>
        <p:spPr>
          <a:xfrm>
            <a:off x="838200" y="365125"/>
            <a:ext cx="10515600" cy="866267"/>
          </a:xfrm>
        </p:spPr>
        <p:txBody>
          <a:bodyPr>
            <a:normAutofit/>
          </a:bodyPr>
          <a:lstStyle/>
          <a:p>
            <a:r>
              <a:rPr lang="en-US" sz="4000" dirty="0"/>
              <a:t>General Caregiver application</a:t>
            </a:r>
          </a:p>
        </p:txBody>
      </p:sp>
      <p:sp>
        <p:nvSpPr>
          <p:cNvPr id="3" name="Content Placeholder 2">
            <a:extLst>
              <a:ext uri="{FF2B5EF4-FFF2-40B4-BE49-F238E27FC236}">
                <a16:creationId xmlns:a16="http://schemas.microsoft.com/office/drawing/2014/main" id="{F2942F17-ABDB-8A43-8D34-375DE575F354}"/>
              </a:ext>
            </a:extLst>
          </p:cNvPr>
          <p:cNvSpPr>
            <a:spLocks noGrp="1"/>
          </p:cNvSpPr>
          <p:nvPr>
            <p:ph idx="1"/>
          </p:nvPr>
        </p:nvSpPr>
        <p:spPr>
          <a:xfrm>
            <a:off x="838200" y="1752600"/>
            <a:ext cx="10515600" cy="4424363"/>
          </a:xfrm>
        </p:spPr>
        <p:txBody>
          <a:bodyPr>
            <a:normAutofit/>
          </a:bodyPr>
          <a:lstStyle/>
          <a:p>
            <a:r>
              <a:rPr lang="en-US" sz="3200" dirty="0"/>
              <a:t>Reach out to the facility CSP Team/Caregiver Support Coordinator or request a referral from the Veteran's provider</a:t>
            </a:r>
          </a:p>
          <a:p>
            <a:r>
              <a:rPr lang="en-US" sz="3200" dirty="0"/>
              <a:t>Complete an intake with the facility CSP Team/Caregiver Support Coordinator</a:t>
            </a:r>
          </a:p>
          <a:p>
            <a:pPr lvl="1"/>
            <a:r>
              <a:rPr lang="en-US" sz="3200" dirty="0"/>
              <a:t>Veteran will need to agree to receive care from the caregiver, the caregiver will be listed in their healthcare record</a:t>
            </a:r>
          </a:p>
          <a:p>
            <a:r>
              <a:rPr lang="en-US" sz="3200" dirty="0"/>
              <a:t>Enroll and begin to utilize the support and services offered</a:t>
            </a:r>
          </a:p>
        </p:txBody>
      </p:sp>
      <p:sp>
        <p:nvSpPr>
          <p:cNvPr id="4" name="Slide Number Placeholder 3">
            <a:extLst>
              <a:ext uri="{FF2B5EF4-FFF2-40B4-BE49-F238E27FC236}">
                <a16:creationId xmlns:a16="http://schemas.microsoft.com/office/drawing/2014/main" id="{49F89A6F-4BB4-4D40-9E7F-AB7C62A7009C}"/>
              </a:ext>
            </a:extLst>
          </p:cNvPr>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20706514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84959-E3C8-074D-80BE-8A8BB288FAE4}"/>
              </a:ext>
            </a:extLst>
          </p:cNvPr>
          <p:cNvSpPr>
            <a:spLocks noGrp="1"/>
          </p:cNvSpPr>
          <p:nvPr>
            <p:ph type="title"/>
          </p:nvPr>
        </p:nvSpPr>
        <p:spPr>
          <a:xfrm>
            <a:off x="838200" y="365126"/>
            <a:ext cx="10515600" cy="837142"/>
          </a:xfrm>
        </p:spPr>
        <p:txBody>
          <a:bodyPr>
            <a:normAutofit/>
          </a:bodyPr>
          <a:lstStyle/>
          <a:p>
            <a:r>
              <a:rPr lang="en-US" sz="4000" dirty="0"/>
              <a:t>References</a:t>
            </a:r>
          </a:p>
        </p:txBody>
      </p:sp>
      <p:sp>
        <p:nvSpPr>
          <p:cNvPr id="3" name="Content Placeholder 2">
            <a:extLst>
              <a:ext uri="{FF2B5EF4-FFF2-40B4-BE49-F238E27FC236}">
                <a16:creationId xmlns:a16="http://schemas.microsoft.com/office/drawing/2014/main" id="{04563EF0-F345-A449-ADB4-82B2F4292F56}"/>
              </a:ext>
            </a:extLst>
          </p:cNvPr>
          <p:cNvSpPr>
            <a:spLocks noGrp="1"/>
          </p:cNvSpPr>
          <p:nvPr>
            <p:ph idx="1"/>
          </p:nvPr>
        </p:nvSpPr>
        <p:spPr>
          <a:xfrm>
            <a:off x="838200" y="1358900"/>
            <a:ext cx="10515600" cy="4997450"/>
          </a:xfrm>
        </p:spPr>
        <p:txBody>
          <a:bodyPr>
            <a:normAutofit lnSpcReduction="10000"/>
          </a:bodyPr>
          <a:lstStyle/>
          <a:p>
            <a:pPr marL="0" indent="0">
              <a:buNone/>
            </a:pPr>
            <a:endParaRPr lang="en-US" dirty="0"/>
          </a:p>
          <a:p>
            <a:pPr lvl="0"/>
            <a:r>
              <a:rPr lang="en-US" u="sng" dirty="0">
                <a:hlinkClick r:id="rId3">
                  <a:extLst>
                    <a:ext uri="{A12FA001-AC4F-418D-AE19-62706E023703}">
                      <ahyp:hlinkClr xmlns:ahyp="http://schemas.microsoft.com/office/drawing/2018/hyperlinkcolor" val="tx"/>
                    </a:ext>
                  </a:extLst>
                </a:hlinkClick>
              </a:rPr>
              <a:t>Electronic Code of Federal Regulations</a:t>
            </a:r>
            <a:r>
              <a:rPr lang="en-US" u="sng" dirty="0"/>
              <a:t>, Title 38, Chapter 1, Part 71</a:t>
            </a:r>
            <a:endParaRPr lang="en-US" dirty="0"/>
          </a:p>
          <a:p>
            <a:pPr lvl="0"/>
            <a:r>
              <a:rPr lang="en-US" u="sng" dirty="0"/>
              <a:t>https://</a:t>
            </a:r>
            <a:r>
              <a:rPr lang="en-US" u="sng" dirty="0" err="1"/>
              <a:t>www.knowva.ebenefits.va.gov</a:t>
            </a:r>
            <a:r>
              <a:rPr lang="en-US" u="sng" dirty="0"/>
              <a:t>/</a:t>
            </a:r>
          </a:p>
          <a:p>
            <a:pPr lvl="0"/>
            <a:r>
              <a:rPr lang="en-US" u="sng" dirty="0">
                <a:hlinkClick r:id="rId4">
                  <a:extLst>
                    <a:ext uri="{A12FA001-AC4F-418D-AE19-62706E023703}">
                      <ahyp:hlinkClr xmlns:ahyp="http://schemas.microsoft.com/office/drawing/2018/hyperlinkcolor" val="tx"/>
                    </a:ext>
                  </a:extLst>
                </a:hlinkClick>
              </a:rPr>
              <a:t>https://www.americanbar.org/groups/health_law/section-news/2021/05/cou-app/</a:t>
            </a:r>
            <a:r>
              <a:rPr lang="en-US" dirty="0"/>
              <a:t> </a:t>
            </a:r>
          </a:p>
          <a:p>
            <a:pPr lvl="0"/>
            <a:r>
              <a:rPr lang="en-US" u="sng" dirty="0">
                <a:hlinkClick r:id="rId5">
                  <a:extLst>
                    <a:ext uri="{A12FA001-AC4F-418D-AE19-62706E023703}">
                      <ahyp:hlinkClr xmlns:ahyp="http://schemas.microsoft.com/office/drawing/2018/hyperlinkcolor" val="tx"/>
                    </a:ext>
                  </a:extLst>
                </a:hlinkClick>
              </a:rPr>
              <a:t>http://www.uscourts.cavc.gov/documents/BeaudetteJandM_20-4961.pdf</a:t>
            </a:r>
            <a:endParaRPr lang="en-US" dirty="0"/>
          </a:p>
          <a:p>
            <a:pPr lvl="0"/>
            <a:r>
              <a:rPr lang="en-US" u="sng" dirty="0">
                <a:hlinkClick r:id="rId6">
                  <a:extLst>
                    <a:ext uri="{A12FA001-AC4F-418D-AE19-62706E023703}">
                      <ahyp:hlinkClr xmlns:ahyp="http://schemas.microsoft.com/office/drawing/2018/hyperlinkcolor" val="tx"/>
                    </a:ext>
                  </a:extLst>
                </a:hlinkClick>
              </a:rPr>
              <a:t>https://www.caregiver.va.gov/</a:t>
            </a:r>
            <a:r>
              <a:rPr lang="en-US" dirty="0"/>
              <a:t> </a:t>
            </a:r>
          </a:p>
          <a:p>
            <a:pPr lvl="0"/>
            <a:r>
              <a:rPr lang="en-US" u="sng" dirty="0">
                <a:hlinkClick r:id="rId7">
                  <a:extLst>
                    <a:ext uri="{A12FA001-AC4F-418D-AE19-62706E023703}">
                      <ahyp:hlinkClr xmlns:ahyp="http://schemas.microsoft.com/office/drawing/2018/hyperlinkcolor" val="tx"/>
                    </a:ext>
                  </a:extLst>
                </a:hlinkClick>
              </a:rPr>
              <a:t>https://www.caregiver.va.gov/Care_Caregivers.asp</a:t>
            </a:r>
            <a:r>
              <a:rPr lang="en-US" dirty="0"/>
              <a:t> </a:t>
            </a:r>
          </a:p>
          <a:p>
            <a:pPr lvl="0"/>
            <a:r>
              <a:rPr lang="en-US" u="sng" dirty="0">
                <a:hlinkClick r:id="rId8">
                  <a:extLst>
                    <a:ext uri="{A12FA001-AC4F-418D-AE19-62706E023703}">
                      <ahyp:hlinkClr xmlns:ahyp="http://schemas.microsoft.com/office/drawing/2018/hyperlinkcolor" val="tx"/>
                    </a:ext>
                  </a:extLst>
                </a:hlinkClick>
              </a:rPr>
              <a:t>https://www.va.gov/family-member-benefits/comprehensive-assistance-for-family-caregivers/</a:t>
            </a:r>
            <a:r>
              <a:rPr lang="en-US" dirty="0"/>
              <a:t> </a:t>
            </a:r>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33EF6F7-9157-834E-8D54-8F404ECCF1B1}"/>
              </a:ext>
            </a:extLst>
          </p:cNvPr>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4287987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5491598" y="4959055"/>
            <a:ext cx="4434035" cy="1384995"/>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Carol Vogler</a:t>
            </a:r>
          </a:p>
          <a:p>
            <a:pPr algn="r"/>
            <a:r>
              <a:rPr lang="en-US" sz="2800" dirty="0">
                <a:latin typeface="Times New Roman" panose="02020603050405020304" pitchFamily="18" charset="0"/>
                <a:cs typeface="Times New Roman" panose="02020603050405020304" pitchFamily="18" charset="0"/>
              </a:rPr>
              <a:t>501-690-4627</a:t>
            </a:r>
          </a:p>
          <a:p>
            <a:pPr algn="r"/>
            <a:r>
              <a:rPr lang="en-US" sz="2800" dirty="0">
                <a:latin typeface="Times New Roman" panose="02020603050405020304" pitchFamily="18" charset="0"/>
                <a:cs typeface="Times New Roman" panose="02020603050405020304" pitchFamily="18" charset="0"/>
              </a:rPr>
              <a:t>caroldvogler@gmail.com</a:t>
            </a:r>
          </a:p>
        </p:txBody>
      </p:sp>
    </p:spTree>
    <p:extLst>
      <p:ext uri="{BB962C8B-B14F-4D97-AF65-F5344CB8AC3E}">
        <p14:creationId xmlns:p14="http://schemas.microsoft.com/office/powerpoint/2010/main" val="267189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DF2E-CFFF-B748-B283-D3FA5BF5C2AA}"/>
              </a:ext>
            </a:extLst>
          </p:cNvPr>
          <p:cNvSpPr>
            <a:spLocks noGrp="1"/>
          </p:cNvSpPr>
          <p:nvPr>
            <p:ph type="title"/>
          </p:nvPr>
        </p:nvSpPr>
        <p:spPr>
          <a:xfrm>
            <a:off x="749300" y="203200"/>
            <a:ext cx="4635500" cy="927100"/>
          </a:xfrm>
        </p:spPr>
        <p:txBody>
          <a:bodyPr/>
          <a:lstStyle/>
          <a:p>
            <a:r>
              <a:rPr lang="en-US" dirty="0"/>
              <a:t>Objectives</a:t>
            </a:r>
          </a:p>
        </p:txBody>
      </p:sp>
      <p:sp>
        <p:nvSpPr>
          <p:cNvPr id="3" name="Content Placeholder 2">
            <a:extLst>
              <a:ext uri="{FF2B5EF4-FFF2-40B4-BE49-F238E27FC236}">
                <a16:creationId xmlns:a16="http://schemas.microsoft.com/office/drawing/2014/main" id="{5969DE49-1D5F-B64A-BCDB-3F4EF652DB43}"/>
              </a:ext>
            </a:extLst>
          </p:cNvPr>
          <p:cNvSpPr>
            <a:spLocks noGrp="1"/>
          </p:cNvSpPr>
          <p:nvPr>
            <p:ph idx="1"/>
          </p:nvPr>
        </p:nvSpPr>
        <p:spPr>
          <a:xfrm>
            <a:off x="749300" y="1562100"/>
            <a:ext cx="10604500" cy="4614863"/>
          </a:xfrm>
        </p:spPr>
        <p:txBody>
          <a:bodyPr>
            <a:normAutofit/>
          </a:bodyPr>
          <a:lstStyle/>
          <a:p>
            <a:r>
              <a:rPr lang="en-US" sz="3200" dirty="0"/>
              <a:t>Identify the VA Caregiver Support Programs</a:t>
            </a:r>
          </a:p>
          <a:p>
            <a:pPr marL="0" indent="0">
              <a:buNone/>
            </a:pPr>
            <a:endParaRPr lang="en-US" sz="3200" dirty="0"/>
          </a:p>
          <a:p>
            <a:pPr lvl="1"/>
            <a:r>
              <a:rPr lang="en-US" sz="3200" dirty="0"/>
              <a:t>Program of Comprehensive Assistance for Family (PCAFC)</a:t>
            </a:r>
          </a:p>
          <a:p>
            <a:pPr lvl="1"/>
            <a:r>
              <a:rPr lang="en-US" sz="3200" dirty="0"/>
              <a:t>Program of General Caregiver Support (PGCSS)</a:t>
            </a:r>
          </a:p>
          <a:p>
            <a:pPr marL="457200" lvl="1" indent="0">
              <a:buNone/>
            </a:pPr>
            <a:endParaRPr lang="en-US" sz="3200" dirty="0"/>
          </a:p>
          <a:p>
            <a:r>
              <a:rPr lang="en-US" sz="3200" dirty="0"/>
              <a:t>Program Eligibility</a:t>
            </a:r>
          </a:p>
          <a:p>
            <a:r>
              <a:rPr lang="en-US" sz="3200" dirty="0"/>
              <a:t>Application process</a:t>
            </a:r>
          </a:p>
          <a:p>
            <a:r>
              <a:rPr lang="en-US" sz="3200" dirty="0"/>
              <a:t>Appeal process</a:t>
            </a:r>
          </a:p>
        </p:txBody>
      </p:sp>
      <p:sp>
        <p:nvSpPr>
          <p:cNvPr id="4" name="Slide Number Placeholder 3">
            <a:extLst>
              <a:ext uri="{FF2B5EF4-FFF2-40B4-BE49-F238E27FC236}">
                <a16:creationId xmlns:a16="http://schemas.microsoft.com/office/drawing/2014/main" id="{553BF37B-9EE7-2A4E-8836-997800E494FA}"/>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2168143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90F8F0-6C14-5847-AD59-AB9DAC6A75E8}"/>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6" name="Rectangle 4">
            <a:extLst>
              <a:ext uri="{FF2B5EF4-FFF2-40B4-BE49-F238E27FC236}">
                <a16:creationId xmlns:a16="http://schemas.microsoft.com/office/drawing/2014/main" id="{52B979F0-BDC5-9641-9D14-72C07437D4D8}"/>
              </a:ext>
            </a:extLst>
          </p:cNvPr>
          <p:cNvSpPr>
            <a:spLocks noChangeArrowheads="1"/>
          </p:cNvSpPr>
          <p:nvPr/>
        </p:nvSpPr>
        <p:spPr bwMode="auto">
          <a:xfrm>
            <a:off x="15240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descr="Text, email&#10;&#10;Description automatically generated">
            <a:hlinkClick r:id="rId3" tooltip="&quot;https://www.va.gov/vaforms/medical/pdf/10-10CG.pdf&quot;"/>
            <a:extLst>
              <a:ext uri="{FF2B5EF4-FFF2-40B4-BE49-F238E27FC236}">
                <a16:creationId xmlns:a16="http://schemas.microsoft.com/office/drawing/2014/main" id="{18238FF1-8C79-6F49-BDF8-1B0B2B2B3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48" y="1935211"/>
            <a:ext cx="11786928" cy="3551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169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DF2E-CFFF-B748-B283-D3FA5BF5C2AA}"/>
              </a:ext>
            </a:extLst>
          </p:cNvPr>
          <p:cNvSpPr>
            <a:spLocks noGrp="1"/>
          </p:cNvSpPr>
          <p:nvPr>
            <p:ph type="title"/>
          </p:nvPr>
        </p:nvSpPr>
        <p:spPr>
          <a:xfrm>
            <a:off x="749299" y="203200"/>
            <a:ext cx="6241809" cy="927100"/>
          </a:xfrm>
        </p:spPr>
        <p:txBody>
          <a:bodyPr>
            <a:normAutofit/>
          </a:bodyPr>
          <a:lstStyle/>
          <a:p>
            <a:r>
              <a:rPr lang="en-US" dirty="0"/>
              <a:t>PCAFG  Assessment News</a:t>
            </a:r>
          </a:p>
        </p:txBody>
      </p:sp>
      <p:sp>
        <p:nvSpPr>
          <p:cNvPr id="3" name="Content Placeholder 2">
            <a:extLst>
              <a:ext uri="{FF2B5EF4-FFF2-40B4-BE49-F238E27FC236}">
                <a16:creationId xmlns:a16="http://schemas.microsoft.com/office/drawing/2014/main" id="{5969DE49-1D5F-B64A-BCDB-3F4EF652DB43}"/>
              </a:ext>
            </a:extLst>
          </p:cNvPr>
          <p:cNvSpPr>
            <a:spLocks noGrp="1"/>
          </p:cNvSpPr>
          <p:nvPr>
            <p:ph idx="1"/>
          </p:nvPr>
        </p:nvSpPr>
        <p:spPr>
          <a:xfrm>
            <a:off x="676795" y="1504227"/>
            <a:ext cx="10604500" cy="4614863"/>
          </a:xfrm>
        </p:spPr>
        <p:txBody>
          <a:bodyPr>
            <a:normAutofit lnSpcReduction="10000"/>
          </a:bodyPr>
          <a:lstStyle/>
          <a:p>
            <a:pPr marL="0" indent="0">
              <a:buNone/>
            </a:pPr>
            <a:r>
              <a:rPr lang="en-US" sz="3200" dirty="0"/>
              <a:t>As part of the </a:t>
            </a:r>
            <a:r>
              <a:rPr lang="en-US" sz="3200" b="1" dirty="0">
                <a:hlinkClick r:id="rId3" tooltip="https://www.congress.gov/bill/115th-congress/house-bill/5674/text#HAFB7DDB2925C4D5293C9B95BC24EFCE0"/>
              </a:rPr>
              <a:t>VA MISSION Act of 2018</a:t>
            </a:r>
            <a:r>
              <a:rPr lang="en-US" sz="3200" dirty="0"/>
              <a:t>, VA has initiated a large-scale effort to complete reassessments of </a:t>
            </a:r>
            <a:r>
              <a:rPr lang="en-US" sz="3200" b="1" dirty="0">
                <a:hlinkClick r:id="rId4" tooltip="https://www.caregiver.va.gov/pdfs/FactSheets/Legacy-Participant-LegacyApplicant-Factsheet.pdf"/>
              </a:rPr>
              <a:t>Legacy Participants, Legacy Applicants</a:t>
            </a:r>
            <a:r>
              <a:rPr lang="en-US" sz="3200" dirty="0"/>
              <a:t> and their Family Caregivers VA is committed to supporting Veterans’ caregivers as a top priority.</a:t>
            </a:r>
          </a:p>
          <a:p>
            <a:pPr marL="0" indent="0">
              <a:buNone/>
            </a:pPr>
            <a:endParaRPr lang="en-US" sz="3200" dirty="0"/>
          </a:p>
          <a:p>
            <a:pPr marL="0" indent="0">
              <a:buNone/>
            </a:pPr>
            <a:r>
              <a:rPr lang="en-US" sz="3200" dirty="0"/>
              <a:t>VA is listening to concerns and working diligently to address them as they  continue to ensure veterans and their caregivers get the support they need and deserve.</a:t>
            </a:r>
            <a:br>
              <a:rPr lang="en-US" sz="3200" b="1" dirty="0"/>
            </a:br>
            <a:br>
              <a:rPr lang="en-US" b="1" dirty="0"/>
            </a:br>
            <a:endParaRPr lang="en-US" sz="3200" dirty="0"/>
          </a:p>
        </p:txBody>
      </p:sp>
      <p:sp>
        <p:nvSpPr>
          <p:cNvPr id="4" name="Slide Number Placeholder 3">
            <a:extLst>
              <a:ext uri="{FF2B5EF4-FFF2-40B4-BE49-F238E27FC236}">
                <a16:creationId xmlns:a16="http://schemas.microsoft.com/office/drawing/2014/main" id="{553BF37B-9EE7-2A4E-8836-997800E494FA}"/>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114845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DF2E-CFFF-B748-B283-D3FA5BF5C2AA}"/>
              </a:ext>
            </a:extLst>
          </p:cNvPr>
          <p:cNvSpPr>
            <a:spLocks noGrp="1"/>
          </p:cNvSpPr>
          <p:nvPr>
            <p:ph type="title"/>
          </p:nvPr>
        </p:nvSpPr>
        <p:spPr>
          <a:xfrm>
            <a:off x="749299" y="203200"/>
            <a:ext cx="8047460" cy="927100"/>
          </a:xfrm>
        </p:spPr>
        <p:txBody>
          <a:bodyPr>
            <a:normAutofit fontScale="90000"/>
          </a:bodyPr>
          <a:lstStyle/>
          <a:p>
            <a:r>
              <a:rPr lang="en-US" dirty="0"/>
              <a:t>PCAFG  Assessment News - continued</a:t>
            </a:r>
          </a:p>
        </p:txBody>
      </p:sp>
      <p:sp>
        <p:nvSpPr>
          <p:cNvPr id="3" name="Content Placeholder 2">
            <a:extLst>
              <a:ext uri="{FF2B5EF4-FFF2-40B4-BE49-F238E27FC236}">
                <a16:creationId xmlns:a16="http://schemas.microsoft.com/office/drawing/2014/main" id="{5969DE49-1D5F-B64A-BCDB-3F4EF652DB43}"/>
              </a:ext>
            </a:extLst>
          </p:cNvPr>
          <p:cNvSpPr>
            <a:spLocks noGrp="1"/>
          </p:cNvSpPr>
          <p:nvPr>
            <p:ph idx="1"/>
          </p:nvPr>
        </p:nvSpPr>
        <p:spPr>
          <a:xfrm>
            <a:off x="749300" y="1284790"/>
            <a:ext cx="10512868" cy="5370010"/>
          </a:xfrm>
        </p:spPr>
        <p:txBody>
          <a:bodyPr>
            <a:normAutofit/>
          </a:bodyPr>
          <a:lstStyle/>
          <a:p>
            <a:pPr marL="0" indent="0">
              <a:buNone/>
            </a:pPr>
            <a:r>
              <a:rPr lang="en-US" b="1" dirty="0"/>
              <a:t>Here’s what Veterans’ caregivers can expect: </a:t>
            </a:r>
            <a:endParaRPr lang="en-US" dirty="0"/>
          </a:p>
          <a:p>
            <a:r>
              <a:rPr lang="en-US" dirty="0"/>
              <a:t>VA is going to review and examine the Program of Comprehensive Assistance for Family Caregivers (PCAFC) eligibility criteria.  </a:t>
            </a:r>
          </a:p>
          <a:p>
            <a:r>
              <a:rPr lang="en-US" dirty="0"/>
              <a:t>VA is going to complete reassessments of Legacy Participants, Legacy Applicants and their Family Caregivers. Any caregiver eligible for an increase in caregiver benefits will receive them.</a:t>
            </a:r>
          </a:p>
          <a:p>
            <a:r>
              <a:rPr lang="en-US" dirty="0"/>
              <a:t>VA will </a:t>
            </a:r>
            <a:r>
              <a:rPr lang="en-US" b="1" u="sng" dirty="0"/>
              <a:t>not</a:t>
            </a:r>
            <a:r>
              <a:rPr lang="en-US" dirty="0"/>
              <a:t> remove anyone from the program or decrease any support based on reassessments before we re-examine our current eligibility criteria.  We will consider making changes if necessary.</a:t>
            </a:r>
          </a:p>
          <a:p>
            <a:r>
              <a:rPr lang="en-US" dirty="0"/>
              <a:t>The program is still on track to expand to include Veterans of all service eras on October 1, 2022. </a:t>
            </a:r>
          </a:p>
          <a:p>
            <a:endParaRPr lang="en-US" sz="3200" dirty="0"/>
          </a:p>
        </p:txBody>
      </p:sp>
      <p:sp>
        <p:nvSpPr>
          <p:cNvPr id="4" name="Slide Number Placeholder 3">
            <a:extLst>
              <a:ext uri="{FF2B5EF4-FFF2-40B4-BE49-F238E27FC236}">
                <a16:creationId xmlns:a16="http://schemas.microsoft.com/office/drawing/2014/main" id="{553BF37B-9EE7-2A4E-8836-997800E494FA}"/>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390362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485B4-CDCA-5D42-9B67-0E725E7B96B7}"/>
              </a:ext>
            </a:extLst>
          </p:cNvPr>
          <p:cNvSpPr>
            <a:spLocks noGrp="1"/>
          </p:cNvSpPr>
          <p:nvPr>
            <p:ph type="title"/>
          </p:nvPr>
        </p:nvSpPr>
        <p:spPr>
          <a:xfrm>
            <a:off x="588818" y="229875"/>
            <a:ext cx="10515600" cy="902323"/>
          </a:xfrm>
        </p:spPr>
        <p:txBody>
          <a:bodyPr/>
          <a:lstStyle/>
          <a:p>
            <a:r>
              <a:rPr lang="en-US" sz="4000" dirty="0"/>
              <a:t>PCAFC</a:t>
            </a:r>
            <a:endParaRPr lang="en-US" dirty="0"/>
          </a:p>
        </p:txBody>
      </p:sp>
      <p:sp>
        <p:nvSpPr>
          <p:cNvPr id="3" name="Content Placeholder 2">
            <a:extLst>
              <a:ext uri="{FF2B5EF4-FFF2-40B4-BE49-F238E27FC236}">
                <a16:creationId xmlns:a16="http://schemas.microsoft.com/office/drawing/2014/main" id="{D0428797-79E4-454E-8E29-A4FA0415E921}"/>
              </a:ext>
            </a:extLst>
          </p:cNvPr>
          <p:cNvSpPr>
            <a:spLocks noGrp="1"/>
          </p:cNvSpPr>
          <p:nvPr>
            <p:ph idx="1"/>
          </p:nvPr>
        </p:nvSpPr>
        <p:spPr>
          <a:xfrm>
            <a:off x="838200" y="1446835"/>
            <a:ext cx="10515600" cy="4730128"/>
          </a:xfrm>
        </p:spPr>
        <p:txBody>
          <a:bodyPr>
            <a:noAutofit/>
          </a:bodyPr>
          <a:lstStyle/>
          <a:p>
            <a:pPr marL="0" indent="0">
              <a:buNone/>
            </a:pPr>
            <a:r>
              <a:rPr lang="en-US" sz="3200" b="1" dirty="0"/>
              <a:t>Program of Comprehensive Assistance for Family Caregivers</a:t>
            </a:r>
          </a:p>
          <a:p>
            <a:pPr marL="0" indent="0">
              <a:buNone/>
            </a:pPr>
            <a:endParaRPr lang="en-US" sz="3200" dirty="0"/>
          </a:p>
          <a:p>
            <a:pPr marL="0" indent="0">
              <a:buNone/>
            </a:pPr>
            <a:r>
              <a:rPr lang="en-US" b="1" dirty="0"/>
              <a:t>Primary caregivers, may receive:</a:t>
            </a:r>
            <a:endParaRPr lang="en-US" dirty="0"/>
          </a:p>
          <a:p>
            <a:r>
              <a:rPr lang="en-US" dirty="0"/>
              <a:t>A monthly stipend (paid directly to the caregiver.)</a:t>
            </a:r>
          </a:p>
          <a:p>
            <a:r>
              <a:rPr lang="en-US" dirty="0"/>
              <a:t>Access to health care insurance through Civilian Health and Medical Program of the Department of Veterans Affairs (CHAMPVA), if they do not already have health insurance.</a:t>
            </a:r>
          </a:p>
          <a:p>
            <a:r>
              <a:rPr lang="en-US" dirty="0"/>
              <a:t>Mental health counseling.</a:t>
            </a:r>
          </a:p>
          <a:p>
            <a:endParaRPr lang="en-US" sz="3200" dirty="0"/>
          </a:p>
        </p:txBody>
      </p:sp>
      <p:sp>
        <p:nvSpPr>
          <p:cNvPr id="4" name="Slide Number Placeholder 3">
            <a:extLst>
              <a:ext uri="{FF2B5EF4-FFF2-40B4-BE49-F238E27FC236}">
                <a16:creationId xmlns:a16="http://schemas.microsoft.com/office/drawing/2014/main" id="{BA86F2BA-5F33-4249-AFA0-8BDCFEBAAD13}"/>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2667255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485B4-CDCA-5D42-9B67-0E725E7B96B7}"/>
              </a:ext>
            </a:extLst>
          </p:cNvPr>
          <p:cNvSpPr>
            <a:spLocks noGrp="1"/>
          </p:cNvSpPr>
          <p:nvPr>
            <p:ph type="title"/>
          </p:nvPr>
        </p:nvSpPr>
        <p:spPr>
          <a:xfrm>
            <a:off x="838200" y="365125"/>
            <a:ext cx="10515600" cy="902323"/>
          </a:xfrm>
        </p:spPr>
        <p:txBody>
          <a:bodyPr/>
          <a:lstStyle/>
          <a:p>
            <a:r>
              <a:rPr lang="en-US" sz="4000" dirty="0"/>
              <a:t>PCAFC</a:t>
            </a:r>
            <a:r>
              <a:rPr lang="en-US" dirty="0"/>
              <a:t> </a:t>
            </a:r>
          </a:p>
        </p:txBody>
      </p:sp>
      <p:sp>
        <p:nvSpPr>
          <p:cNvPr id="3" name="Content Placeholder 2">
            <a:extLst>
              <a:ext uri="{FF2B5EF4-FFF2-40B4-BE49-F238E27FC236}">
                <a16:creationId xmlns:a16="http://schemas.microsoft.com/office/drawing/2014/main" id="{D0428797-79E4-454E-8E29-A4FA0415E921}"/>
              </a:ext>
            </a:extLst>
          </p:cNvPr>
          <p:cNvSpPr>
            <a:spLocks noGrp="1"/>
          </p:cNvSpPr>
          <p:nvPr>
            <p:ph idx="1"/>
          </p:nvPr>
        </p:nvSpPr>
        <p:spPr>
          <a:xfrm>
            <a:off x="838200" y="1446835"/>
            <a:ext cx="10515600" cy="4730128"/>
          </a:xfrm>
        </p:spPr>
        <p:txBody>
          <a:bodyPr>
            <a:noAutofit/>
          </a:bodyPr>
          <a:lstStyle/>
          <a:p>
            <a:r>
              <a:rPr lang="en-US" sz="3200" dirty="0"/>
              <a:t>Certain beneficiary travel benefits when traveling with the Veteran to appointments. </a:t>
            </a:r>
          </a:p>
          <a:p>
            <a:pPr marL="457200" lvl="1" indent="0">
              <a:buNone/>
            </a:pPr>
            <a:r>
              <a:rPr lang="en-US" sz="2800" dirty="0"/>
              <a:t>**Note for specific details, speak to the Caregiver Support Coordinator.</a:t>
            </a:r>
          </a:p>
          <a:p>
            <a:pPr marL="457200" lvl="1" indent="0">
              <a:buNone/>
            </a:pPr>
            <a:endParaRPr lang="en-US" sz="2800" dirty="0"/>
          </a:p>
          <a:p>
            <a:r>
              <a:rPr lang="en-US" sz="3200" dirty="0"/>
              <a:t>At least 30 days of respite care per year, for the Veteran. Respite is short term relief for someone else to care for the Veteran while the caregiver takes a break.</a:t>
            </a:r>
          </a:p>
          <a:p>
            <a:endParaRPr lang="en-US" sz="3200" dirty="0"/>
          </a:p>
        </p:txBody>
      </p:sp>
      <p:sp>
        <p:nvSpPr>
          <p:cNvPr id="4" name="Slide Number Placeholder 3">
            <a:extLst>
              <a:ext uri="{FF2B5EF4-FFF2-40B4-BE49-F238E27FC236}">
                <a16:creationId xmlns:a16="http://schemas.microsoft.com/office/drawing/2014/main" id="{BA86F2BA-5F33-4249-AFA0-8BDCFEBAAD13}"/>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413225459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11221</TotalTime>
  <Words>2832</Words>
  <Application>Microsoft Office PowerPoint</Application>
  <PresentationFormat>Widescreen</PresentationFormat>
  <Paragraphs>327</Paragraphs>
  <Slides>37</Slides>
  <Notes>35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37</vt:i4>
      </vt:variant>
    </vt:vector>
  </HeadingPairs>
  <TitlesOfParts>
    <vt:vector size="44" baseType="lpstr">
      <vt:lpstr>Arial</vt:lpstr>
      <vt:lpstr>Calibri</vt:lpstr>
      <vt:lpstr>Calibri Light</vt:lpstr>
      <vt:lpstr>Times New Roman</vt:lpstr>
      <vt:lpstr>Custom Design</vt:lpstr>
      <vt:lpstr>Office Theme</vt:lpstr>
      <vt:lpstr>1_Custom Design</vt:lpstr>
      <vt:lpstr>PowerPoint Presentation</vt:lpstr>
      <vt:lpstr>Introduction</vt:lpstr>
      <vt:lpstr>Purpose</vt:lpstr>
      <vt:lpstr>Objectives</vt:lpstr>
      <vt:lpstr>PowerPoint Presentation</vt:lpstr>
      <vt:lpstr>PCAFG  Assessment News</vt:lpstr>
      <vt:lpstr>PCAFG  Assessment News - continued</vt:lpstr>
      <vt:lpstr>PCAFC</vt:lpstr>
      <vt:lpstr>PCAFC </vt:lpstr>
      <vt:lpstr>PCAFC </vt:lpstr>
      <vt:lpstr>PCAFC Eligibility</vt:lpstr>
      <vt:lpstr>PCAFC Eligibility continued</vt:lpstr>
      <vt:lpstr>PCAFC Eligibility continued</vt:lpstr>
      <vt:lpstr>PCAFC Eligibility continued</vt:lpstr>
      <vt:lpstr>PCAFC – Family Caregiver Eligibility</vt:lpstr>
      <vt:lpstr>PCAFC Application</vt:lpstr>
      <vt:lpstr>PCAFC Decision Process</vt:lpstr>
      <vt:lpstr>PCAFC Decision</vt:lpstr>
      <vt:lpstr>PCAFC Legacy Participant</vt:lpstr>
      <vt:lpstr>PCAFC Appeal Process</vt:lpstr>
      <vt:lpstr>PCAFC Appeal Process</vt:lpstr>
      <vt:lpstr>PCAFC Appeal Process</vt:lpstr>
      <vt:lpstr>PCAFC Appeal Process</vt:lpstr>
      <vt:lpstr>PCAFC Appeal Process</vt:lpstr>
      <vt:lpstr>PCAFC Appeal Process</vt:lpstr>
      <vt:lpstr>PCAFC Appeal Process</vt:lpstr>
      <vt:lpstr>PCAFC Appeal Process</vt:lpstr>
      <vt:lpstr>PCAFC Appeal Process</vt:lpstr>
      <vt:lpstr>PCAFC Appeal Process</vt:lpstr>
      <vt:lpstr>PCAFC</vt:lpstr>
      <vt:lpstr>PowerPoint Presentation</vt:lpstr>
      <vt:lpstr>PGCSS</vt:lpstr>
      <vt:lpstr>PGCSS Eligibility</vt:lpstr>
      <vt:lpstr>General Caregiver Definition</vt:lpstr>
      <vt:lpstr>General Caregiver application</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53</cp:revision>
  <cp:lastPrinted>2021-08-29T20:46:54Z</cp:lastPrinted>
  <dcterms:created xsi:type="dcterms:W3CDTF">2018-09-13T15:53:27Z</dcterms:created>
  <dcterms:modified xsi:type="dcterms:W3CDTF">2022-04-28T15:42:03Z</dcterms:modified>
</cp:coreProperties>
</file>