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2"/>
  </p:notesMasterIdLst>
  <p:sldIdLst>
    <p:sldId id="259" r:id="rId3"/>
    <p:sldId id="491" r:id="rId4"/>
    <p:sldId id="396" r:id="rId5"/>
    <p:sldId id="489" r:id="rId6"/>
    <p:sldId id="488" r:id="rId7"/>
    <p:sldId id="398" r:id="rId8"/>
    <p:sldId id="485" r:id="rId9"/>
    <p:sldId id="486" r:id="rId10"/>
    <p:sldId id="490" r:id="rId11"/>
    <p:sldId id="399" r:id="rId12"/>
    <p:sldId id="400" r:id="rId13"/>
    <p:sldId id="401" r:id="rId14"/>
    <p:sldId id="402" r:id="rId15"/>
    <p:sldId id="404" r:id="rId16"/>
    <p:sldId id="403" r:id="rId17"/>
    <p:sldId id="405" r:id="rId18"/>
    <p:sldId id="408" r:id="rId19"/>
    <p:sldId id="409" r:id="rId20"/>
    <p:sldId id="410" r:id="rId21"/>
    <p:sldId id="411" r:id="rId22"/>
    <p:sldId id="412" r:id="rId23"/>
    <p:sldId id="416" r:id="rId24"/>
    <p:sldId id="418" r:id="rId25"/>
    <p:sldId id="419" r:id="rId26"/>
    <p:sldId id="420" r:id="rId27"/>
    <p:sldId id="421" r:id="rId28"/>
    <p:sldId id="422" r:id="rId29"/>
    <p:sldId id="423" r:id="rId30"/>
    <p:sldId id="425" r:id="rId31"/>
    <p:sldId id="426" r:id="rId32"/>
    <p:sldId id="427" r:id="rId33"/>
    <p:sldId id="428" r:id="rId34"/>
    <p:sldId id="429" r:id="rId35"/>
    <p:sldId id="430" r:id="rId36"/>
    <p:sldId id="431" r:id="rId37"/>
    <p:sldId id="494" r:id="rId38"/>
    <p:sldId id="493" r:id="rId39"/>
    <p:sldId id="434" r:id="rId40"/>
    <p:sldId id="4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8:06:53.9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8:07:00.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8:07:06.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C12D2-1EEE-4427-B96D-5883AD706D1B}"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D0073-D9FF-4A95-8A2A-5CD2425883B1}" type="slidenum">
              <a:rPr lang="en-US" smtClean="0"/>
              <a:t>‹#›</a:t>
            </a:fld>
            <a:endParaRPr lang="en-US"/>
          </a:p>
        </p:txBody>
      </p:sp>
    </p:spTree>
    <p:extLst>
      <p:ext uri="{BB962C8B-B14F-4D97-AF65-F5344CB8AC3E}">
        <p14:creationId xmlns:p14="http://schemas.microsoft.com/office/powerpoint/2010/main" val="112067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4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69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72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21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42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Reword and center – covered in TVB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67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83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53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12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increase font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02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08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955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424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98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increase font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10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23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771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205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78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47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1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60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increase font bullet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9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9BF17A95-404D-483A-871D-D9773D574415}" type="slidenum">
              <a:rPr lang="en-US">
                <a:solidFill>
                  <a:prstClr val="black"/>
                </a:solidFill>
                <a:latin typeface="Calibri" panose="020F0502020204030204"/>
              </a:rPr>
              <a:pPr defTabSz="93323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926857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9BF17A95-404D-483A-871D-D9773D574415}" type="slidenum">
              <a:rPr lang="en-US">
                <a:solidFill>
                  <a:prstClr val="black"/>
                </a:solidFill>
                <a:latin typeface="Calibri" panose="020F0502020204030204"/>
              </a:rPr>
              <a:pPr defTabSz="93323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95152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338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9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53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25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97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0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16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66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49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500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793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3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11029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66654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57566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75323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24971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3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492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998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391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637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412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533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76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448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1A3B0A4-B166-46AE-A380-4570759C161D}"/>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1F6FE06-3962-4498-B688-02BC8C27EA2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10F6905F-2A80-416B-B17E-676C54DC3B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6" y="623551"/>
            <a:ext cx="4659333" cy="1221785"/>
          </a:xfrm>
          <a:prstGeom prst="rect">
            <a:avLst/>
          </a:prstGeom>
        </p:spPr>
      </p:pic>
    </p:spTree>
    <p:extLst>
      <p:ext uri="{BB962C8B-B14F-4D97-AF65-F5344CB8AC3E}">
        <p14:creationId xmlns:p14="http://schemas.microsoft.com/office/powerpoint/2010/main" val="1379995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1221228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JPG"/><Relationship Id="rId1" Type="http://schemas.openxmlformats.org/officeDocument/2006/relationships/slideLayout" Target="../slideLayouts/slideLayout14.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533230" y="2230233"/>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Tyler Veterans Benefits (TVB)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800" b="1" i="1" dirty="0">
                <a:solidFill>
                  <a:prstClr val="black"/>
                </a:solidFill>
              </a:rPr>
              <a:t>Part </a:t>
            </a: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a:t>
            </a:r>
          </a:p>
        </p:txBody>
      </p:sp>
    </p:spTree>
    <p:extLst>
      <p:ext uri="{BB962C8B-B14F-4D97-AF65-F5344CB8AC3E}">
        <p14:creationId xmlns:p14="http://schemas.microsoft.com/office/powerpoint/2010/main" val="409201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EFBABBF6-E1DD-29BE-DBB8-0F83A088610C}"/>
              </a:ext>
            </a:extLst>
          </p:cNvPr>
          <p:cNvPicPr>
            <a:picLocks noChangeAspect="1"/>
          </p:cNvPicPr>
          <p:nvPr/>
        </p:nvPicPr>
        <p:blipFill rotWithShape="1">
          <a:blip r:embed="rId3">
            <a:extLst>
              <a:ext uri="{28A0092B-C50C-407E-A947-70E740481C1C}">
                <a14:useLocalDpi xmlns:a14="http://schemas.microsoft.com/office/drawing/2010/main" val="0"/>
              </a:ext>
            </a:extLst>
          </a:blip>
          <a:srcRect r="8872"/>
          <a:stretch/>
        </p:blipFill>
        <p:spPr>
          <a:xfrm>
            <a:off x="616169" y="1620489"/>
            <a:ext cx="2055779" cy="4619605"/>
          </a:xfrm>
          <a:prstGeom prst="rect">
            <a:avLst/>
          </a:prstGeo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Home Screen Columns</a:t>
            </a:r>
          </a:p>
        </p:txBody>
      </p:sp>
      <p:sp>
        <p:nvSpPr>
          <p:cNvPr id="8" name="TextBox 7">
            <a:extLst>
              <a:ext uri="{FF2B5EF4-FFF2-40B4-BE49-F238E27FC236}">
                <a16:creationId xmlns:a16="http://schemas.microsoft.com/office/drawing/2014/main" id="{CCFA6A0B-0A81-E520-F517-45F9323B90EC}"/>
              </a:ext>
            </a:extLst>
          </p:cNvPr>
          <p:cNvSpPr txBox="1"/>
          <p:nvPr/>
        </p:nvSpPr>
        <p:spPr>
          <a:xfrm>
            <a:off x="2865863" y="1620489"/>
            <a:ext cx="737095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home screen displays a column with icons. To expand this  to show what each icon is named, click on the arrows marked below. </a:t>
            </a:r>
          </a:p>
        </p:txBody>
      </p:sp>
      <p:sp>
        <p:nvSpPr>
          <p:cNvPr id="11" name="Arrow: Left 10">
            <a:extLst>
              <a:ext uri="{FF2B5EF4-FFF2-40B4-BE49-F238E27FC236}">
                <a16:creationId xmlns:a16="http://schemas.microsoft.com/office/drawing/2014/main" id="{3B680FB2-9497-42B6-5412-73FA53704553}"/>
              </a:ext>
            </a:extLst>
          </p:cNvPr>
          <p:cNvSpPr/>
          <p:nvPr/>
        </p:nvSpPr>
        <p:spPr>
          <a:xfrm>
            <a:off x="2798956" y="5765184"/>
            <a:ext cx="557561" cy="423746"/>
          </a:xfrm>
          <a:prstGeom prst="lef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Tree>
    <p:extLst>
      <p:ext uri="{BB962C8B-B14F-4D97-AF65-F5344CB8AC3E}">
        <p14:creationId xmlns:p14="http://schemas.microsoft.com/office/powerpoint/2010/main" val="300072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482009" y="1343818"/>
            <a:ext cx="11227982" cy="4430878"/>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To add a new veteran from the home screen you will need to click on the icon that says“</a:t>
            </a:r>
            <a:r>
              <a:rPr lang="en-US"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New Veteran”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Adding a new Veteran</a:t>
            </a:r>
          </a:p>
        </p:txBody>
      </p:sp>
      <p:pic>
        <p:nvPicPr>
          <p:cNvPr id="6" name="Picture 5" descr="Graphical user interface, application&#10;&#10;Description automatically generated">
            <a:extLst>
              <a:ext uri="{FF2B5EF4-FFF2-40B4-BE49-F238E27FC236}">
                <a16:creationId xmlns:a16="http://schemas.microsoft.com/office/drawing/2014/main" id="{00A2032F-09E7-B955-C36A-CF19CC8B09FC}"/>
              </a:ext>
            </a:extLst>
          </p:cNvPr>
          <p:cNvPicPr>
            <a:picLocks noChangeAspect="1"/>
          </p:cNvPicPr>
          <p:nvPr/>
        </p:nvPicPr>
        <p:blipFill rotWithShape="1">
          <a:blip r:embed="rId3">
            <a:extLst>
              <a:ext uri="{28A0092B-C50C-407E-A947-70E740481C1C}">
                <a14:useLocalDpi xmlns:a14="http://schemas.microsoft.com/office/drawing/2010/main" val="0"/>
              </a:ext>
            </a:extLst>
          </a:blip>
          <a:srcRect r="43923" b="9268"/>
          <a:stretch/>
        </p:blipFill>
        <p:spPr>
          <a:xfrm>
            <a:off x="4429740" y="2025116"/>
            <a:ext cx="7568418" cy="4430878"/>
          </a:xfrm>
          <a:prstGeom prst="rect">
            <a:avLst/>
          </a:prstGeom>
        </p:spPr>
      </p:pic>
      <p:sp>
        <p:nvSpPr>
          <p:cNvPr id="7" name="Rectangle 6">
            <a:extLst>
              <a:ext uri="{FF2B5EF4-FFF2-40B4-BE49-F238E27FC236}">
                <a16:creationId xmlns:a16="http://schemas.microsoft.com/office/drawing/2014/main" id="{1F0BD8E3-7FB8-B018-F460-568D9A2B74C7}"/>
              </a:ext>
            </a:extLst>
          </p:cNvPr>
          <p:cNvSpPr/>
          <p:nvPr/>
        </p:nvSpPr>
        <p:spPr>
          <a:xfrm>
            <a:off x="5338916" y="3429000"/>
            <a:ext cx="1533832" cy="1393723"/>
          </a:xfrm>
          <a:prstGeom prst="rect">
            <a:avLst/>
          </a:prstGeom>
          <a:noFill/>
          <a:ln w="1206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246EB039-FF11-FDDC-7B31-888CE3CBC594}"/>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75125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9515A108-DD61-1BF6-1146-48957B161A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371" r="-1928"/>
          <a:stretch/>
        </p:blipFill>
        <p:spPr>
          <a:xfrm>
            <a:off x="232229" y="1386303"/>
            <a:ext cx="4542972" cy="5380871"/>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Required fields</a:t>
            </a:r>
            <a:endParaRPr lang="en-US" dirty="0">
              <a:highlight>
                <a:srgbClr val="FFFF00"/>
              </a:highligh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BC8EE9-2683-4EFA-C090-DFBC21BD42AF}"/>
              </a:ext>
            </a:extLst>
          </p:cNvPr>
          <p:cNvSpPr txBox="1"/>
          <p:nvPr/>
        </p:nvSpPr>
        <p:spPr>
          <a:xfrm>
            <a:off x="4775201" y="1596571"/>
            <a:ext cx="7184570"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Required information to accept a veteran: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Intake Date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First Name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Last Name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SSN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Veteran Status: Active, Inactive, Pending or Revoked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Field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AD783249-30E6-D21E-408D-8C96E704BFB7}"/>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92268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515A108-DD61-1BF6-1146-48957B161A4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416" b="2416"/>
          <a:stretch/>
        </p:blipFill>
        <p:spPr>
          <a:xfrm>
            <a:off x="232229" y="1386303"/>
            <a:ext cx="4542972" cy="5380871"/>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Additional fields</a:t>
            </a:r>
            <a:endParaRPr lang="en-US" dirty="0">
              <a:highlight>
                <a:srgbClr val="FFFF00"/>
              </a:highligh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BC8EE9-2683-4EFA-C090-DFBC21BD42AF}"/>
              </a:ext>
            </a:extLst>
          </p:cNvPr>
          <p:cNvSpPr txBox="1"/>
          <p:nvPr/>
        </p:nvSpPr>
        <p:spPr>
          <a:xfrm>
            <a:off x="4775200" y="1596571"/>
            <a:ext cx="7416799"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Additional information to accept a veteran: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Phone Number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Address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Zip 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*Despite these being listed as optional, this data will be required in further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B0E0D7B-B075-E2DE-4FD4-F04BA138A18E}"/>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Tree>
    <p:extLst>
      <p:ext uri="{BB962C8B-B14F-4D97-AF65-F5344CB8AC3E}">
        <p14:creationId xmlns:p14="http://schemas.microsoft.com/office/powerpoint/2010/main" val="374825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343818"/>
            <a:ext cx="11227982" cy="4430878"/>
          </a:xfrm>
        </p:spPr>
        <p:txBody>
          <a:bodyPr>
            <a:noAutofit/>
          </a:bodyPr>
          <a:lstStyle/>
          <a:p>
            <a:pPr marL="0" indent="0">
              <a:lnSpc>
                <a:spcPct val="100000"/>
              </a:lnSpc>
              <a:spcBef>
                <a:spcPts val="0"/>
              </a:spcBef>
              <a:buNone/>
            </a:pPr>
            <a:r>
              <a:rPr lang="en-US" sz="2800" dirty="0">
                <a:latin typeface="Times New Roman" panose="02020603050405020304" pitchFamily="18" charset="0"/>
                <a:cs typeface="Times New Roman" panose="02020603050405020304" pitchFamily="18" charset="0"/>
              </a:rPr>
              <a:t>Though all of the fields aren’t required to create a record, it is encouraged to fill out all applicable fields. Reasons for this include:</a:t>
            </a:r>
          </a:p>
          <a:p>
            <a:r>
              <a:rPr lang="en-US" sz="2800" dirty="0">
                <a:latin typeface="Times New Roman" panose="02020603050405020304" pitchFamily="18" charset="0"/>
                <a:cs typeface="Times New Roman" panose="02020603050405020304" pitchFamily="18" charset="0"/>
              </a:rPr>
              <a:t>Missing fields on veteran screen = missing fields on future claim forms submitted from TVB</a:t>
            </a:r>
          </a:p>
          <a:p>
            <a:r>
              <a:rPr lang="en-US" sz="2800" dirty="0">
                <a:latin typeface="Times New Roman" panose="02020603050405020304" pitchFamily="18" charset="0"/>
                <a:cs typeface="Times New Roman" panose="02020603050405020304" pitchFamily="18" charset="0"/>
              </a:rPr>
              <a:t>If you omit the contact information, you may not be able to contact your veteran</a:t>
            </a:r>
          </a:p>
          <a:p>
            <a:r>
              <a:rPr lang="en-US" sz="2800" dirty="0">
                <a:latin typeface="Times New Roman" panose="02020603050405020304" pitchFamily="18" charset="0"/>
                <a:cs typeface="Times New Roman" panose="02020603050405020304" pitchFamily="18" charset="0"/>
              </a:rPr>
              <a:t>The data will need to be captured at some point, capture it correctly in the beginning. </a:t>
            </a:r>
          </a:p>
          <a:p>
            <a:r>
              <a:rPr lang="en-US" sz="2800" dirty="0">
                <a:latin typeface="Times New Roman" panose="02020603050405020304" pitchFamily="18" charset="0"/>
                <a:cs typeface="Times New Roman" panose="02020603050405020304" pitchFamily="18" charset="0"/>
              </a:rPr>
              <a:t>The more data you capture, the easier it is to track trends and search for specific situations</a:t>
            </a:r>
          </a:p>
          <a:p>
            <a:r>
              <a:rPr lang="en-US" sz="2800" dirty="0">
                <a:latin typeface="Times New Roman" panose="02020603050405020304" pitchFamily="18" charset="0"/>
                <a:cs typeface="Times New Roman" panose="02020603050405020304" pitchFamily="18" charset="0"/>
              </a:rPr>
              <a:t>The data is only as good as the data entered “ Garbage in Garbage out”</a:t>
            </a:r>
          </a:p>
          <a:p>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Things to consider when adding a veteran</a:t>
            </a:r>
          </a:p>
        </p:txBody>
      </p:sp>
      <p:sp>
        <p:nvSpPr>
          <p:cNvPr id="2" name="Slide Number Placeholder 1">
            <a:extLst>
              <a:ext uri="{FF2B5EF4-FFF2-40B4-BE49-F238E27FC236}">
                <a16:creationId xmlns:a16="http://schemas.microsoft.com/office/drawing/2014/main" id="{488C3227-0A06-45DD-C9DB-F2D61D0C8E02}"/>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181201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What to do with a completed veteran folder</a:t>
            </a:r>
            <a:endParaRPr lang="en-US" dirty="0">
              <a:highlight>
                <a:srgbClr val="FFFF00"/>
              </a:highlight>
              <a:latin typeface="Times New Roman" panose="02020603050405020304" pitchFamily="18" charset="0"/>
              <a:cs typeface="Times New Roman" panose="02020603050405020304" pitchFamily="18" charset="0"/>
            </a:endParaRPr>
          </a:p>
        </p:txBody>
      </p:sp>
      <p:pic>
        <p:nvPicPr>
          <p:cNvPr id="8" name="Picture 7" descr="Graphical user interface, application&#10;&#10;Description automatically generated">
            <a:extLst>
              <a:ext uri="{FF2B5EF4-FFF2-40B4-BE49-F238E27FC236}">
                <a16:creationId xmlns:a16="http://schemas.microsoft.com/office/drawing/2014/main" id="{4F03D51E-894C-CC14-2D28-3094AD649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068" y="1223889"/>
            <a:ext cx="8478932" cy="5670915"/>
          </a:xfrm>
          <a:prstGeom prst="rect">
            <a:avLst/>
          </a:prstGeom>
        </p:spPr>
      </p:pic>
      <p:sp>
        <p:nvSpPr>
          <p:cNvPr id="9" name="TextBox 8">
            <a:extLst>
              <a:ext uri="{FF2B5EF4-FFF2-40B4-BE49-F238E27FC236}">
                <a16:creationId xmlns:a16="http://schemas.microsoft.com/office/drawing/2014/main" id="{F067E5F5-7F2E-9B43-1457-30A739891214}"/>
              </a:ext>
            </a:extLst>
          </p:cNvPr>
          <p:cNvSpPr txBox="1"/>
          <p:nvPr/>
        </p:nvSpPr>
        <p:spPr>
          <a:xfrm>
            <a:off x="168812" y="1617785"/>
            <a:ext cx="333404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all information is added for the new veteran, to continue you will be given two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and Create New Claim</a:t>
            </a:r>
          </a:p>
        </p:txBody>
      </p:sp>
      <p:sp>
        <p:nvSpPr>
          <p:cNvPr id="10" name="Arrow: Right 9">
            <a:extLst>
              <a:ext uri="{FF2B5EF4-FFF2-40B4-BE49-F238E27FC236}">
                <a16:creationId xmlns:a16="http://schemas.microsoft.com/office/drawing/2014/main" id="{FCD4F7D5-32B1-E9AC-5F9C-8C208379310C}"/>
              </a:ext>
            </a:extLst>
          </p:cNvPr>
          <p:cNvSpPr/>
          <p:nvPr/>
        </p:nvSpPr>
        <p:spPr>
          <a:xfrm>
            <a:off x="3094894" y="6274190"/>
            <a:ext cx="478301" cy="4530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D5D13F3E-0722-8731-F4F8-D484DF3F1C83}"/>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5186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Proceeding down the “Save” Path</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77774"/>
            <a:ext cx="12075886" cy="1002600"/>
          </a:xfrm>
          <a:prstGeom prst="rect">
            <a:avLst/>
          </a:prstGeom>
        </p:spPr>
      </p:pic>
      <p:sp>
        <p:nvSpPr>
          <p:cNvPr id="5" name="TextBox 4">
            <a:extLst>
              <a:ext uri="{FF2B5EF4-FFF2-40B4-BE49-F238E27FC236}">
                <a16:creationId xmlns:a16="http://schemas.microsoft.com/office/drawing/2014/main" id="{E240BD8A-85C3-EE6E-C9BA-A718A1A20D0C}"/>
              </a:ext>
            </a:extLst>
          </p:cNvPr>
          <p:cNvSpPr txBox="1"/>
          <p:nvPr/>
        </p:nvSpPr>
        <p:spPr>
          <a:xfrm>
            <a:off x="116114" y="1396497"/>
            <a:ext cx="119597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in a Veteran’s folder, you will see a header with tabs that take you to other aspects of the veteran’s folder.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Special Note** When clicking a tab, to enter data into the corresponding section, you must click +New</a:t>
            </a:r>
          </a:p>
        </p:txBody>
      </p:sp>
      <p:sp>
        <p:nvSpPr>
          <p:cNvPr id="6" name="TextBox 5">
            <a:extLst>
              <a:ext uri="{FF2B5EF4-FFF2-40B4-BE49-F238E27FC236}">
                <a16:creationId xmlns:a16="http://schemas.microsoft.com/office/drawing/2014/main" id="{A48B65B2-D6E2-E8DF-050D-1426FF025E16}"/>
              </a:ext>
            </a:extLst>
          </p:cNvPr>
          <p:cNvSpPr txBox="1"/>
          <p:nvPr/>
        </p:nvSpPr>
        <p:spPr>
          <a:xfrm>
            <a:off x="211016" y="4343400"/>
            <a:ext cx="3066757"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Claim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Military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Contact and Dependent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Medical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Document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Email</a:t>
            </a:r>
          </a:p>
        </p:txBody>
      </p:sp>
      <p:sp>
        <p:nvSpPr>
          <p:cNvPr id="7" name="TextBox 6">
            <a:extLst>
              <a:ext uri="{FF2B5EF4-FFF2-40B4-BE49-F238E27FC236}">
                <a16:creationId xmlns:a16="http://schemas.microsoft.com/office/drawing/2014/main" id="{BE89501A-C500-C128-38B9-5D7108575D41}"/>
              </a:ext>
            </a:extLst>
          </p:cNvPr>
          <p:cNvSpPr txBox="1"/>
          <p:nvPr/>
        </p:nvSpPr>
        <p:spPr>
          <a:xfrm>
            <a:off x="3938954" y="4223324"/>
            <a:ext cx="3263704"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Work Request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Employment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Previous Marriage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Other Names Served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Audit Log</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Tree>
    <p:extLst>
      <p:ext uri="{BB962C8B-B14F-4D97-AF65-F5344CB8AC3E}">
        <p14:creationId xmlns:p14="http://schemas.microsoft.com/office/powerpoint/2010/main" val="98654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159656" y="1576517"/>
            <a:ext cx="12032344" cy="4998454"/>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The first tab is the </a:t>
            </a:r>
          </a:p>
          <a:p>
            <a:pPr marL="0" indent="0">
              <a:buNone/>
            </a:pPr>
            <a:r>
              <a:rPr lang="en-US" dirty="0">
                <a:latin typeface="Times New Roman" panose="02020603050405020304" pitchFamily="18" charset="0"/>
                <a:cs typeface="Times New Roman" panose="02020603050405020304" pitchFamily="18" charset="0"/>
              </a:rPr>
              <a:t>Veteran where you </a:t>
            </a:r>
          </a:p>
          <a:p>
            <a:pPr marL="0" indent="0">
              <a:buNone/>
            </a:pPr>
            <a:r>
              <a:rPr lang="en-US" dirty="0">
                <a:latin typeface="Times New Roman" panose="02020603050405020304" pitchFamily="18" charset="0"/>
                <a:cs typeface="Times New Roman" panose="02020603050405020304" pitchFamily="18" charset="0"/>
              </a:rPr>
              <a:t>can add additional </a:t>
            </a:r>
          </a:p>
          <a:p>
            <a:pPr marL="0" indent="0">
              <a:buNone/>
            </a:pPr>
            <a:r>
              <a:rPr lang="en-US" dirty="0">
                <a:latin typeface="Times New Roman" panose="02020603050405020304" pitchFamily="18" charset="0"/>
                <a:cs typeface="Times New Roman" panose="02020603050405020304" pitchFamily="18" charset="0"/>
              </a:rPr>
              <a:t>information such as</a:t>
            </a:r>
          </a:p>
          <a:p>
            <a:pPr marL="0" indent="0">
              <a:buNone/>
            </a:pPr>
            <a:r>
              <a:rPr lang="en-US" dirty="0">
                <a:latin typeface="Times New Roman" panose="02020603050405020304" pitchFamily="18" charset="0"/>
                <a:cs typeface="Times New Roman" panose="02020603050405020304" pitchFamily="18" charset="0"/>
              </a:rPr>
              <a:t>if veteran is homeless</a:t>
            </a:r>
          </a:p>
          <a:p>
            <a:pPr marL="0" indent="0">
              <a:buNone/>
            </a:pPr>
            <a:r>
              <a:rPr lang="en-US" dirty="0">
                <a:latin typeface="Times New Roman" panose="02020603050405020304" pitchFamily="18" charset="0"/>
                <a:cs typeface="Times New Roman" panose="02020603050405020304" pitchFamily="18" charset="0"/>
              </a:rPr>
              <a:t>or if they are a VA</a:t>
            </a:r>
          </a:p>
          <a:p>
            <a:pPr marL="0" indent="0">
              <a:buNone/>
            </a:pPr>
            <a:r>
              <a:rPr lang="en-US" dirty="0">
                <a:latin typeface="Times New Roman" panose="02020603050405020304" pitchFamily="18" charset="0"/>
                <a:cs typeface="Times New Roman" panose="02020603050405020304" pitchFamily="18" charset="0"/>
              </a:rPr>
              <a:t>employee</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Veteran</a:t>
            </a:r>
          </a:p>
        </p:txBody>
      </p:sp>
      <p:pic>
        <p:nvPicPr>
          <p:cNvPr id="3" name="Picture 2" descr="Graphical user interface, application, email&#10;&#10;Description automatically generated">
            <a:extLst>
              <a:ext uri="{FF2B5EF4-FFF2-40B4-BE49-F238E27FC236}">
                <a16:creationId xmlns:a16="http://schemas.microsoft.com/office/drawing/2014/main" id="{3323FB5E-8FBB-BF92-743E-840E6C3E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370" y="1298141"/>
            <a:ext cx="8098973" cy="5541603"/>
          </a:xfrm>
          <a:prstGeom prst="rect">
            <a:avLst/>
          </a:prstGeom>
        </p:spPr>
      </p:pic>
      <p:sp>
        <p:nvSpPr>
          <p:cNvPr id="2" name="Slide Number Placeholder 1">
            <a:extLst>
              <a:ext uri="{FF2B5EF4-FFF2-40B4-BE49-F238E27FC236}">
                <a16:creationId xmlns:a16="http://schemas.microsoft.com/office/drawing/2014/main" id="{0A774EE0-FA16-AC3C-D7E6-4FB96F86DBFE}"/>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127373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159656" y="1576517"/>
            <a:ext cx="12032344" cy="4998454"/>
          </a:xfrm>
        </p:spPr>
        <p:txBody>
          <a:bodyPr>
            <a:noAutofit/>
          </a:bodyPr>
          <a:lstStyle/>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The next tab listed in the veteran’s folder is the Claim section which we will cover in TVB 2</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Claim</a:t>
            </a:r>
          </a:p>
        </p:txBody>
      </p:sp>
      <p:sp>
        <p:nvSpPr>
          <p:cNvPr id="2" name="Slide Number Placeholder 1">
            <a:extLst>
              <a:ext uri="{FF2B5EF4-FFF2-40B4-BE49-F238E27FC236}">
                <a16:creationId xmlns:a16="http://schemas.microsoft.com/office/drawing/2014/main" id="{87E12017-A7FD-B086-C52C-08F8FF5264F4}"/>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336355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text, application, email&#10;&#10;Description automatically generated">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9226" y="1276694"/>
            <a:ext cx="10153650" cy="4524375"/>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Military Service</a:t>
            </a:r>
          </a:p>
        </p:txBody>
      </p:sp>
      <p:sp>
        <p:nvSpPr>
          <p:cNvPr id="6" name="TextBox 5">
            <a:extLst>
              <a:ext uri="{FF2B5EF4-FFF2-40B4-BE49-F238E27FC236}">
                <a16:creationId xmlns:a16="http://schemas.microsoft.com/office/drawing/2014/main" id="{9C808DCF-9491-C7BC-CD4E-053F4219857A}"/>
              </a:ext>
            </a:extLst>
          </p:cNvPr>
          <p:cNvSpPr txBox="1"/>
          <p:nvPr/>
        </p:nvSpPr>
        <p:spPr>
          <a:xfrm>
            <a:off x="134771" y="1526639"/>
            <a:ext cx="1999226"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Military Service  3 fields are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Service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Entered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Place of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CC00BD5B-EBFC-4161-3046-92B7CA780272}"/>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114658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0933214" cy="4430878"/>
          </a:xfrm>
        </p:spPr>
        <p:txBody>
          <a:bodyPr>
            <a:noAutofit/>
          </a:bodyPr>
          <a:lstStyle/>
          <a:p>
            <a:pPr marL="0" indent="0" algn="ctr">
              <a:lnSpc>
                <a:spcPct val="100000"/>
              </a:lnSpc>
              <a:buNone/>
            </a:pPr>
            <a:r>
              <a:rPr lang="en-US" b="1" dirty="0">
                <a:latin typeface="Times New Roman" panose="02020603050405020304" pitchFamily="18" charset="0"/>
                <a:cs typeface="Times New Roman" panose="02020603050405020304" pitchFamily="18" charset="0"/>
              </a:rPr>
              <a:t>This class has been split into three parts that will take place during this conference</a:t>
            </a:r>
          </a:p>
          <a:p>
            <a:pPr marL="0" indent="0">
              <a:lnSpc>
                <a:spcPct val="150000"/>
              </a:lnSpc>
              <a:buNone/>
            </a:pPr>
            <a:r>
              <a:rPr lang="en-US" dirty="0">
                <a:latin typeface="Times New Roman" panose="02020603050405020304" pitchFamily="18" charset="0"/>
                <a:cs typeface="Times New Roman" panose="02020603050405020304" pitchFamily="18" charset="0"/>
              </a:rPr>
              <a:t>Part 1: General Navigation and Creating a veteran folder </a:t>
            </a:r>
          </a:p>
          <a:p>
            <a:pPr marL="0" indent="0">
              <a:lnSpc>
                <a:spcPct val="150000"/>
              </a:lnSpc>
              <a:buNone/>
            </a:pPr>
            <a:r>
              <a:rPr lang="en-US" dirty="0">
                <a:latin typeface="Times New Roman" panose="02020603050405020304" pitchFamily="18" charset="0"/>
                <a:cs typeface="Times New Roman" panose="02020603050405020304" pitchFamily="18" charset="0"/>
              </a:rPr>
              <a:t>Part 2: Completing Forms and Submitting items to VA</a:t>
            </a:r>
          </a:p>
          <a:p>
            <a:pPr marL="0" indent="0">
              <a:lnSpc>
                <a:spcPct val="150000"/>
              </a:lnSpc>
              <a:buNone/>
            </a:pPr>
            <a:r>
              <a:rPr lang="en-US" dirty="0">
                <a:latin typeface="Times New Roman" panose="02020603050405020304" pitchFamily="18" charset="0"/>
                <a:cs typeface="Times New Roman" panose="02020603050405020304" pitchFamily="18" charset="0"/>
              </a:rPr>
              <a:t>Part 3: Demonstration and Question &amp; Answer Session </a:t>
            </a:r>
          </a:p>
          <a:p>
            <a:pPr marL="0" indent="0">
              <a:lnSpc>
                <a:spcPct val="150000"/>
              </a:lnSpc>
              <a:buNone/>
            </a:pP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A069EF5-8B27-22CD-C063-D005EABA63F2}"/>
              </a:ext>
            </a:extLst>
          </p:cNvPr>
          <p:cNvSpPr>
            <a:spLocks noGrp="1"/>
          </p:cNvSpPr>
          <p:nvPr>
            <p:ph type="sldNum" sz="quarter" idx="12"/>
          </p:nvPr>
        </p:nvSpPr>
        <p:spPr/>
        <p:txBody>
          <a:bodyPr/>
          <a:lstStyle/>
          <a:p>
            <a:fld id="{E2FB73DA-5FDE-45B5-BAA4-C61223CC44F6}" type="slidenum">
              <a:rPr lang="en-US" smtClean="0"/>
              <a:pPr/>
              <a:t>2</a:t>
            </a:fld>
            <a:endParaRPr lang="en-US" dirty="0"/>
          </a:p>
        </p:txBody>
      </p:sp>
    </p:spTree>
    <p:extLst>
      <p:ext uri="{BB962C8B-B14F-4D97-AF65-F5344CB8AC3E}">
        <p14:creationId xmlns:p14="http://schemas.microsoft.com/office/powerpoint/2010/main" val="255493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2675207" y="1538514"/>
            <a:ext cx="8839200" cy="4724400"/>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Contact and Dependent</a:t>
            </a:r>
          </a:p>
        </p:txBody>
      </p:sp>
      <p:sp>
        <p:nvSpPr>
          <p:cNvPr id="6" name="TextBox 5">
            <a:extLst>
              <a:ext uri="{FF2B5EF4-FFF2-40B4-BE49-F238E27FC236}">
                <a16:creationId xmlns:a16="http://schemas.microsoft.com/office/drawing/2014/main" id="{9C808DCF-9491-C7BC-CD4E-053F4219857A}"/>
              </a:ext>
            </a:extLst>
          </p:cNvPr>
          <p:cNvSpPr txBox="1"/>
          <p:nvPr/>
        </p:nvSpPr>
        <p:spPr>
          <a:xfrm>
            <a:off x="-1" y="1538514"/>
            <a:ext cx="243840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Contact and Dependent information the required fields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First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Last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Point of Contact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Current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 they a dependent?</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CD2CA56C-0B06-C6D2-B09C-AAA649117A47}"/>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224528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5B0F3-2CA4-9408-66F0-8F61653154DB}"/>
              </a:ext>
            </a:extLst>
          </p:cNvPr>
          <p:cNvSpPr>
            <a:spLocks noGrp="1"/>
          </p:cNvSpPr>
          <p:nvPr>
            <p:ph idx="1"/>
          </p:nvPr>
        </p:nvSpPr>
        <p:spPr/>
        <p:txBody>
          <a:bodyPr/>
          <a:lstStyle/>
          <a:p>
            <a:pPr marL="0" indent="0">
              <a:buNone/>
            </a:pPr>
            <a:r>
              <a:rPr lang="en-US" dirty="0"/>
              <a:t>The current version of TVB has entry-level steps for Application Programming Interface (API) using the Medical Condition Tab. </a:t>
            </a:r>
          </a:p>
          <a:p>
            <a:pPr marL="0" indent="0">
              <a:buNone/>
            </a:pPr>
            <a:endParaRPr lang="en-US" dirty="0"/>
          </a:p>
          <a:p>
            <a:pPr marL="0" indent="0">
              <a:buNone/>
            </a:pPr>
            <a:r>
              <a:rPr lang="en-US" dirty="0"/>
              <a:t>Currently, this API is not ready for use but once it is, we will release training material on how to utilize this advanced functionality. </a:t>
            </a:r>
          </a:p>
          <a:p>
            <a:endParaRPr lang="en-US" dirty="0"/>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Medical Condition</a:t>
            </a:r>
          </a:p>
        </p:txBody>
      </p:sp>
      <p:sp>
        <p:nvSpPr>
          <p:cNvPr id="2" name="Slide Number Placeholder 1">
            <a:extLst>
              <a:ext uri="{FF2B5EF4-FFF2-40B4-BE49-F238E27FC236}">
                <a16:creationId xmlns:a16="http://schemas.microsoft.com/office/drawing/2014/main" id="{684045EA-4EFE-3182-1156-B5CFC416D0C8}"/>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98292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982700" y="1276694"/>
            <a:ext cx="8015501" cy="4524375"/>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Document</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538514"/>
            <a:ext cx="398270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entering in a document into TVB, All fields are required with the exception of “Comments”.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encouraged to use the comments if the file name does not accurately describe what document you are uploading.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D4283D2A-5D91-061A-025F-138FE9D6FDC1}"/>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3704754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70043" y="1276694"/>
            <a:ext cx="7040814" cy="4524375"/>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Document Category</a:t>
            </a:r>
          </a:p>
        </p:txBody>
      </p:sp>
      <p:sp>
        <p:nvSpPr>
          <p:cNvPr id="6" name="TextBox 5">
            <a:extLst>
              <a:ext uri="{FF2B5EF4-FFF2-40B4-BE49-F238E27FC236}">
                <a16:creationId xmlns:a16="http://schemas.microsoft.com/office/drawing/2014/main" id="{9C808DCF-9491-C7BC-CD4E-053F4219857A}"/>
              </a:ext>
            </a:extLst>
          </p:cNvPr>
          <p:cNvSpPr txBox="1"/>
          <p:nvPr/>
        </p:nvSpPr>
        <p:spPr>
          <a:xfrm>
            <a:off x="-1" y="1313430"/>
            <a:ext cx="4470043"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Category: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must select from one of the dropdown options before proceeding.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should be used if the document you are uploading does not match any of the required selections.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Type: 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 Document Categories you select will pre-populate a new “Document Type”.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Before a document can be uploaded a Valid Document Category AND Document Type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selected</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BC6B3D7A-A9C0-787D-50E2-B0DA7452987E}"/>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100680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470043" y="1313033"/>
            <a:ext cx="7040814" cy="4451696"/>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Document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Upload/ Download</a:t>
            </a:r>
          </a:p>
        </p:txBody>
      </p:sp>
      <p:sp>
        <p:nvSpPr>
          <p:cNvPr id="6" name="TextBox 5">
            <a:extLst>
              <a:ext uri="{FF2B5EF4-FFF2-40B4-BE49-F238E27FC236}">
                <a16:creationId xmlns:a16="http://schemas.microsoft.com/office/drawing/2014/main" id="{9C808DCF-9491-C7BC-CD4E-053F4219857A}"/>
              </a:ext>
            </a:extLst>
          </p:cNvPr>
          <p:cNvSpPr txBox="1"/>
          <p:nvPr/>
        </p:nvSpPr>
        <p:spPr>
          <a:xfrm>
            <a:off x="-1" y="1538514"/>
            <a:ext cx="4470043"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Upload: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 Document Category and Document Type have been selected, your document Date should populate to today's date. From here you click the up arrow which will prompt you to find the file you wish to attach.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selected press Save and your file is uploaded.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Download: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the document tab and select the file you want to download. Once selected the screen will look like the upload screen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file will be populated which you can click on and automatically download.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A97B00E-9E15-69D7-E831-920619C82C69}"/>
                  </a:ext>
                </a:extLst>
              </p14:cNvPr>
              <p14:cNvContentPartPr/>
              <p14:nvPr/>
            </p14:nvContentPartPr>
            <p14:xfrm>
              <a:off x="10682684" y="3688569"/>
              <a:ext cx="360" cy="360"/>
            </p14:xfrm>
          </p:contentPart>
        </mc:Choice>
        <mc:Fallback xmlns="">
          <p:pic>
            <p:nvPicPr>
              <p:cNvPr id="2" name="Ink 1">
                <a:extLst>
                  <a:ext uri="{FF2B5EF4-FFF2-40B4-BE49-F238E27FC236}">
                    <a16:creationId xmlns:a16="http://schemas.microsoft.com/office/drawing/2014/main" id="{AA97B00E-9E15-69D7-E831-920619C82C69}"/>
                  </a:ext>
                </a:extLst>
              </p:cNvPr>
              <p:cNvPicPr/>
              <p:nvPr/>
            </p:nvPicPr>
            <p:blipFill>
              <a:blip r:embed="rId4"/>
              <a:stretch>
                <a:fillRect/>
              </a:stretch>
            </p:blipFill>
            <p:spPr>
              <a:xfrm>
                <a:off x="10628684" y="35805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F9E87B4-BB8D-BD28-AEC1-6BC58E4F64F5}"/>
                  </a:ext>
                </a:extLst>
              </p14:cNvPr>
              <p14:cNvContentPartPr/>
              <p14:nvPr/>
            </p14:nvContentPartPr>
            <p14:xfrm>
              <a:off x="10597724" y="3675249"/>
              <a:ext cx="360" cy="360"/>
            </p14:xfrm>
          </p:contentPart>
        </mc:Choice>
        <mc:Fallback xmlns="">
          <p:pic>
            <p:nvPicPr>
              <p:cNvPr id="7" name="Ink 6">
                <a:extLst>
                  <a:ext uri="{FF2B5EF4-FFF2-40B4-BE49-F238E27FC236}">
                    <a16:creationId xmlns:a16="http://schemas.microsoft.com/office/drawing/2014/main" id="{3F9E87B4-BB8D-BD28-AEC1-6BC58E4F64F5}"/>
                  </a:ext>
                </a:extLst>
              </p:cNvPr>
              <p:cNvPicPr/>
              <p:nvPr/>
            </p:nvPicPr>
            <p:blipFill>
              <a:blip r:embed="rId4"/>
              <a:stretch>
                <a:fillRect/>
              </a:stretch>
            </p:blipFill>
            <p:spPr>
              <a:xfrm>
                <a:off x="10544084" y="356724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6DADABA-EC1D-5F24-BBF3-304302CECC2B}"/>
                  </a:ext>
                </a:extLst>
              </p14:cNvPr>
              <p14:cNvContentPartPr/>
              <p14:nvPr/>
            </p14:nvContentPartPr>
            <p14:xfrm>
              <a:off x="10745324" y="3670929"/>
              <a:ext cx="360" cy="360"/>
            </p14:xfrm>
          </p:contentPart>
        </mc:Choice>
        <mc:Fallback xmlns="">
          <p:pic>
            <p:nvPicPr>
              <p:cNvPr id="9" name="Ink 8">
                <a:extLst>
                  <a:ext uri="{FF2B5EF4-FFF2-40B4-BE49-F238E27FC236}">
                    <a16:creationId xmlns:a16="http://schemas.microsoft.com/office/drawing/2014/main" id="{16DADABA-EC1D-5F24-BBF3-304302CECC2B}"/>
                  </a:ext>
                </a:extLst>
              </p:cNvPr>
              <p:cNvPicPr/>
              <p:nvPr/>
            </p:nvPicPr>
            <p:blipFill>
              <a:blip r:embed="rId4"/>
              <a:stretch>
                <a:fillRect/>
              </a:stretch>
            </p:blipFill>
            <p:spPr>
              <a:xfrm>
                <a:off x="10691324" y="3562929"/>
                <a:ext cx="108000" cy="216000"/>
              </a:xfrm>
              <a:prstGeom prst="rect">
                <a:avLst/>
              </a:prstGeom>
            </p:spPr>
          </p:pic>
        </mc:Fallback>
      </mc:AlternateContent>
      <p:sp>
        <p:nvSpPr>
          <p:cNvPr id="11" name="Arrow: Right 10">
            <a:extLst>
              <a:ext uri="{FF2B5EF4-FFF2-40B4-BE49-F238E27FC236}">
                <a16:creationId xmlns:a16="http://schemas.microsoft.com/office/drawing/2014/main" id="{2D6EBB3C-D67A-7E31-4427-23B4D48C0F65}"/>
              </a:ext>
            </a:extLst>
          </p:cNvPr>
          <p:cNvSpPr/>
          <p:nvPr/>
        </p:nvSpPr>
        <p:spPr>
          <a:xfrm>
            <a:off x="9980151" y="3467733"/>
            <a:ext cx="466373" cy="40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F7377568-F584-6A74-AE38-C09BE89470FA}"/>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409385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70043" y="1462449"/>
            <a:ext cx="7040814" cy="2846579"/>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Communication: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Communication Info</a:t>
            </a:r>
          </a:p>
        </p:txBody>
      </p:sp>
      <p:sp>
        <p:nvSpPr>
          <p:cNvPr id="6" name="TextBox 5">
            <a:extLst>
              <a:ext uri="{FF2B5EF4-FFF2-40B4-BE49-F238E27FC236}">
                <a16:creationId xmlns:a16="http://schemas.microsoft.com/office/drawing/2014/main" id="{9C808DCF-9491-C7BC-CD4E-053F4219857A}"/>
              </a:ext>
            </a:extLst>
          </p:cNvPr>
          <p:cNvSpPr txBox="1"/>
          <p:nvPr/>
        </p:nvSpPr>
        <p:spPr>
          <a:xfrm>
            <a:off x="-1" y="1538514"/>
            <a:ext cx="447004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Info: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Contains the following required fields: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Type: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Inbound or Outbound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Method: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 In Person, Online, Phone, Outreach, Mail, Fax, Video Conference,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Date: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Auto populates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*Optional*</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Duration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allows you to select a dropdown box capturing the communication duration. </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DF311BCD-BEF3-491F-B8D9-9342789A399A}"/>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171400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94342" y="1462449"/>
            <a:ext cx="5592215" cy="2846579"/>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Communication: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Communication Details</a:t>
            </a:r>
          </a:p>
        </p:txBody>
      </p:sp>
      <p:sp>
        <p:nvSpPr>
          <p:cNvPr id="6" name="TextBox 5">
            <a:extLst>
              <a:ext uri="{FF2B5EF4-FFF2-40B4-BE49-F238E27FC236}">
                <a16:creationId xmlns:a16="http://schemas.microsoft.com/office/drawing/2014/main" id="{9C808DCF-9491-C7BC-CD4E-053F4219857A}"/>
              </a:ext>
            </a:extLst>
          </p:cNvPr>
          <p:cNvSpPr txBox="1"/>
          <p:nvPr/>
        </p:nvSpPr>
        <p:spPr>
          <a:xfrm>
            <a:off x="478971" y="1462449"/>
            <a:ext cx="398270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Here you enter in the required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Subject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communications along with the optional description and a file you wish to upload with the communication.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Files uploaded this way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 NOT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stored in the veteran’s Document Tab but instead will only be located in the individual communication that the file was associated with. </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49B98EA3-B70A-68F5-CDB7-1944D6865C83}"/>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283388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412592" y="1503698"/>
            <a:ext cx="5205250" cy="4881563"/>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Communication: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Contact Info</a:t>
            </a:r>
          </a:p>
        </p:txBody>
      </p:sp>
      <p:sp>
        <p:nvSpPr>
          <p:cNvPr id="6" name="TextBox 5">
            <a:extLst>
              <a:ext uri="{FF2B5EF4-FFF2-40B4-BE49-F238E27FC236}">
                <a16:creationId xmlns:a16="http://schemas.microsoft.com/office/drawing/2014/main" id="{9C808DCF-9491-C7BC-CD4E-053F4219857A}"/>
              </a:ext>
            </a:extLst>
          </p:cNvPr>
          <p:cNvSpPr txBox="1"/>
          <p:nvPr/>
        </p:nvSpPr>
        <p:spPr>
          <a:xfrm>
            <a:off x="112541" y="1558424"/>
            <a:ext cx="60960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Contact Info no field is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Information will be populated here based upon data previously entered in Veteran’s 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Unfortunately, information captured here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populate in other areas of the veteran’s folder.</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FCCC5F44-6BB5-6B51-FB57-AAB22FCFF533}"/>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219782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473371" y="1538514"/>
            <a:ext cx="5718629" cy="4421831"/>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Note</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456521"/>
            <a:ext cx="6473371" cy="47551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Creating a </a:t>
            </a:r>
            <a:r>
              <a:rPr kumimoji="0" 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following items are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Type: </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Veteran info, Dependent Info, Claim Contact Info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Visibility: </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Private or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Subject: </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Name of 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Text: </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Purpose of the note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also can upload a document and choose an alert.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Save to complete the note. </a:t>
            </a:r>
            <a:endParaRPr kumimoji="0" lang="en-US" sz="23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53FD501A-04BE-62CE-96A3-AFD8A63C1441}"/>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158821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raphical user interface, application&#10;&#10;Description automatically generated">
            <a:extLst>
              <a:ext uri="{FF2B5EF4-FFF2-40B4-BE49-F238E27FC236}">
                <a16:creationId xmlns:a16="http://schemas.microsoft.com/office/drawing/2014/main" id="{D35818DF-94CE-8241-E212-A5AD6A13C1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3833" y="1507722"/>
            <a:ext cx="8805636" cy="4400550"/>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Email</a:t>
            </a:r>
          </a:p>
        </p:txBody>
      </p:sp>
      <p:sp>
        <p:nvSpPr>
          <p:cNvPr id="13" name="TextBox 12">
            <a:extLst>
              <a:ext uri="{FF2B5EF4-FFF2-40B4-BE49-F238E27FC236}">
                <a16:creationId xmlns:a16="http://schemas.microsoft.com/office/drawing/2014/main" id="{BB341BFA-5D13-0BDB-DB6D-627364C06CF1}"/>
              </a:ext>
            </a:extLst>
          </p:cNvPr>
          <p:cNvSpPr txBox="1"/>
          <p:nvPr/>
        </p:nvSpPr>
        <p:spPr>
          <a:xfrm>
            <a:off x="116114" y="1507722"/>
            <a:ext cx="2947719" cy="50937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send an email through TVB Enter in the Recipient Email Address, Subject and compose your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 also attach files in the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send your email click “Save and Send”. </a:t>
            </a:r>
          </a:p>
        </p:txBody>
      </p:sp>
      <p:sp>
        <p:nvSpPr>
          <p:cNvPr id="2" name="Slide Number Placeholder 1">
            <a:extLst>
              <a:ext uri="{FF2B5EF4-FFF2-40B4-BE49-F238E27FC236}">
                <a16:creationId xmlns:a16="http://schemas.microsoft.com/office/drawing/2014/main" id="{0EF8DD25-BA6D-6141-F844-B5744817AB16}"/>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39288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4430878"/>
          </a:xfrm>
        </p:spPr>
        <p:txBody>
          <a:bodyPr>
            <a:noAutofit/>
          </a:bodyPr>
          <a:lstStyle/>
          <a:p>
            <a:pPr>
              <a:lnSpc>
                <a:spcPct val="150000"/>
              </a:lnSpc>
            </a:pPr>
            <a:r>
              <a:rPr lang="en-US" sz="2800" dirty="0">
                <a:latin typeface="Times New Roman" panose="02020603050405020304" pitchFamily="18" charset="0"/>
                <a:cs typeface="Times New Roman" panose="02020603050405020304" pitchFamily="18" charset="0"/>
              </a:rPr>
              <a:t>What is the TVB Website</a:t>
            </a:r>
          </a:p>
          <a:p>
            <a:pPr>
              <a:lnSpc>
                <a:spcPct val="150000"/>
              </a:lnSpc>
            </a:pPr>
            <a:r>
              <a:rPr lang="en-US" sz="2800" dirty="0">
                <a:latin typeface="Times New Roman" panose="02020603050405020304" pitchFamily="18" charset="0"/>
                <a:cs typeface="Times New Roman" panose="02020603050405020304" pitchFamily="18" charset="0"/>
              </a:rPr>
              <a:t>How to log in</a:t>
            </a:r>
          </a:p>
          <a:p>
            <a:pPr>
              <a:lnSpc>
                <a:spcPct val="150000"/>
              </a:lnSpc>
            </a:pPr>
            <a:r>
              <a:rPr lang="en-US" sz="2800" dirty="0">
                <a:latin typeface="Times New Roman" panose="02020603050405020304" pitchFamily="18" charset="0"/>
                <a:cs typeface="Times New Roman" panose="02020603050405020304" pitchFamily="18" charset="0"/>
              </a:rPr>
              <a:t>Navigating the Home screen and TVB </a:t>
            </a:r>
          </a:p>
          <a:p>
            <a:pPr>
              <a:lnSpc>
                <a:spcPct val="150000"/>
              </a:lnSpc>
            </a:pPr>
            <a:r>
              <a:rPr lang="en-US" sz="2800" dirty="0">
                <a:latin typeface="Times New Roman" panose="02020603050405020304" pitchFamily="18" charset="0"/>
                <a:cs typeface="Times New Roman" panose="02020603050405020304" pitchFamily="18" charset="0"/>
              </a:rPr>
              <a:t>How to create a veteran folder</a:t>
            </a:r>
          </a:p>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Learning Objectives</a:t>
            </a:r>
          </a:p>
        </p:txBody>
      </p:sp>
      <p:sp>
        <p:nvSpPr>
          <p:cNvPr id="2" name="Slide Number Placeholder 1">
            <a:extLst>
              <a:ext uri="{FF2B5EF4-FFF2-40B4-BE49-F238E27FC236}">
                <a16:creationId xmlns:a16="http://schemas.microsoft.com/office/drawing/2014/main" id="{4D86B838-C4F7-146D-9197-751178672140}"/>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2847315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D35818DF-94CE-8241-E212-A5AD6A13C15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12065" y="1313421"/>
            <a:ext cx="9886950" cy="3852200"/>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Email</a:t>
            </a:r>
          </a:p>
        </p:txBody>
      </p:sp>
      <p:sp>
        <p:nvSpPr>
          <p:cNvPr id="13" name="TextBox 12">
            <a:extLst>
              <a:ext uri="{FF2B5EF4-FFF2-40B4-BE49-F238E27FC236}">
                <a16:creationId xmlns:a16="http://schemas.microsoft.com/office/drawing/2014/main" id="{BB341BFA-5D13-0BDB-DB6D-627364C06CF1}"/>
              </a:ext>
            </a:extLst>
          </p:cNvPr>
          <p:cNvSpPr txBox="1"/>
          <p:nvPr/>
        </p:nvSpPr>
        <p:spPr>
          <a:xfrm>
            <a:off x="92985" y="1641900"/>
            <a:ext cx="185782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an email is sent it should look like this:</a:t>
            </a:r>
          </a:p>
        </p:txBody>
      </p:sp>
      <p:sp>
        <p:nvSpPr>
          <p:cNvPr id="2" name="Slide Number Placeholder 1">
            <a:extLst>
              <a:ext uri="{FF2B5EF4-FFF2-40B4-BE49-F238E27FC236}">
                <a16:creationId xmlns:a16="http://schemas.microsoft.com/office/drawing/2014/main" id="{60012C39-5121-309F-5E5B-E814CB085B0A}"/>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2315959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310752" y="1721375"/>
            <a:ext cx="5000625" cy="4057650"/>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Address</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538514"/>
            <a:ext cx="609600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the required field of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Address Type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there is a dropdown box that contains the following selections: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Forwarding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Mailing Address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Main Residence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finished</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8FF87D0D-3D32-DF04-BCB3-C697CD0FB8ED}"/>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1275660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798578" y="1517053"/>
            <a:ext cx="4981575" cy="3514725"/>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Work Request</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538514"/>
            <a:ext cx="6096000"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 Request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when you assign a task to one of your fellow service officers through TVB.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Fields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Task: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General, Record Request, To Do, and Veteran Work 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Priority: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Low, Medium, High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Assign To: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Used to select TVB User recipient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Instructions and file: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Explains what action is required and any supporting documentation.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complete this action you can either hit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sending it to another user or hit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Assign To Me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F8A97260-6FC8-A2DC-CCDE-EA008DF2D219}"/>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68755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6287" y="1532201"/>
            <a:ext cx="5608974" cy="2183760"/>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Finance</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538514"/>
            <a:ext cx="60960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Finance you have the option to add Financial data to the veteran’s folder. Data includes: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Direct Deposit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Income/Expense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Assets: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such as Boats, Real-estate, Stocks, Saving Bonds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Debt</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AF9C2FAC-5546-44F6-9BFA-69E05EE1E232}"/>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395888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61615" y="1532201"/>
            <a:ext cx="5578317" cy="2183760"/>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Employment</a:t>
            </a:r>
          </a:p>
        </p:txBody>
      </p:sp>
      <p:sp>
        <p:nvSpPr>
          <p:cNvPr id="6" name="TextBox 5">
            <a:extLst>
              <a:ext uri="{FF2B5EF4-FFF2-40B4-BE49-F238E27FC236}">
                <a16:creationId xmlns:a16="http://schemas.microsoft.com/office/drawing/2014/main" id="{9C808DCF-9491-C7BC-CD4E-053F4219857A}"/>
              </a:ext>
            </a:extLst>
          </p:cNvPr>
          <p:cNvSpPr txBox="1"/>
          <p:nvPr/>
        </p:nvSpPr>
        <p:spPr>
          <a:xfrm>
            <a:off x="265614" y="1545091"/>
            <a:ext cx="583038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Employment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required fields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Employment Type: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Employed, Self-Employed, Unemployed, Retired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Start Date. </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3F31E89E-6638-259E-C800-30204DFA5F4B}"/>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Tree>
    <p:extLst>
      <p:ext uri="{BB962C8B-B14F-4D97-AF65-F5344CB8AC3E}">
        <p14:creationId xmlns:p14="http://schemas.microsoft.com/office/powerpoint/2010/main" val="3897765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926296" y="1538514"/>
            <a:ext cx="4416652" cy="4881563"/>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Education</a:t>
            </a:r>
          </a:p>
        </p:txBody>
      </p:sp>
      <p:sp>
        <p:nvSpPr>
          <p:cNvPr id="6" name="TextBox 5">
            <a:extLst>
              <a:ext uri="{FF2B5EF4-FFF2-40B4-BE49-F238E27FC236}">
                <a16:creationId xmlns:a16="http://schemas.microsoft.com/office/drawing/2014/main" id="{9C808DCF-9491-C7BC-CD4E-053F4219857A}"/>
              </a:ext>
            </a:extLst>
          </p:cNvPr>
          <p:cNvSpPr txBox="1"/>
          <p:nvPr/>
        </p:nvSpPr>
        <p:spPr>
          <a:xfrm>
            <a:off x="351692" y="1538514"/>
            <a:ext cx="6096000"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Education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required fields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 of Education: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College, Vocational/Trade, Licensing or Certification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etc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Currently attending?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Full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Institution Name</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FD4F7DA3-93BE-4C3A-383D-7C086BFBA9D9}"/>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Tree>
    <p:extLst>
      <p:ext uri="{BB962C8B-B14F-4D97-AF65-F5344CB8AC3E}">
        <p14:creationId xmlns:p14="http://schemas.microsoft.com/office/powerpoint/2010/main" val="3356083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6564" y="2187641"/>
            <a:ext cx="11910292" cy="4536716"/>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Previous Marriage</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327497"/>
            <a:ext cx="12046856"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section is only used if veteran was previously married.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C6E317A4-27C8-D6C2-C6CF-EE5E13FA7464}"/>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2183768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915" y="2380342"/>
            <a:ext cx="12019941" cy="4259169"/>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Other Names Served</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320800"/>
            <a:ext cx="12046856" cy="23391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section is only used if the veteran served under another name.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Don’t assume that only females served under another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948AF584-E47A-F1C7-80C4-DE90DDCDC231}"/>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4164892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5841"/>
          <a:stretch/>
        </p:blipFill>
        <p:spPr>
          <a:xfrm>
            <a:off x="211693" y="2957621"/>
            <a:ext cx="10761108" cy="3747978"/>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Tabs in Veteran Folder: Audit Log</a:t>
            </a:r>
          </a:p>
        </p:txBody>
      </p:sp>
      <p:sp>
        <p:nvSpPr>
          <p:cNvPr id="6" name="TextBox 5">
            <a:extLst>
              <a:ext uri="{FF2B5EF4-FFF2-40B4-BE49-F238E27FC236}">
                <a16:creationId xmlns:a16="http://schemas.microsoft.com/office/drawing/2014/main" id="{9C808DCF-9491-C7BC-CD4E-053F4219857A}"/>
              </a:ext>
            </a:extLst>
          </p:cNvPr>
          <p:cNvSpPr txBox="1"/>
          <p:nvPr/>
        </p:nvSpPr>
        <p:spPr>
          <a:xfrm>
            <a:off x="0" y="1320800"/>
            <a:ext cx="10450286"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Whenever someone creates data in the veteran’s folder, it is captured in the Audit Log.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provides a “History” of the veteran’s folder.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5C66033D-1001-4794-572F-08984560F955}"/>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200559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618978" y="1859340"/>
            <a:ext cx="109868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In TVB Part 2 we will cover how to create forms and submit claims</a:t>
            </a:r>
          </a:p>
        </p:txBody>
      </p:sp>
      <p:sp>
        <p:nvSpPr>
          <p:cNvPr id="5" name="TextBox 4">
            <a:extLst>
              <a:ext uri="{FF2B5EF4-FFF2-40B4-BE49-F238E27FC236}">
                <a16:creationId xmlns:a16="http://schemas.microsoft.com/office/drawing/2014/main" id="{D13FAF39-E6CB-48CE-872B-D8BA0E77364E}"/>
              </a:ext>
            </a:extLst>
          </p:cNvPr>
          <p:cNvSpPr txBox="1"/>
          <p:nvPr/>
        </p:nvSpPr>
        <p:spPr>
          <a:xfrm>
            <a:off x="9240715" y="5031656"/>
            <a:ext cx="2616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2745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4430878"/>
          </a:xfrm>
        </p:spPr>
        <p:txBody>
          <a:bodyPr>
            <a:normAutofit/>
          </a:bodyPr>
          <a:lstStyle/>
          <a:p>
            <a:pPr marL="0" indent="0">
              <a:lnSpc>
                <a:spcPct val="150000"/>
              </a:lnSpc>
              <a:buNone/>
            </a:pPr>
            <a:r>
              <a:rPr lang="en-US" dirty="0">
                <a:latin typeface="Times New Roman" panose="02020603050405020304" pitchFamily="18" charset="0"/>
                <a:cs typeface="Times New Roman" panose="02020603050405020304" pitchFamily="18" charset="0"/>
              </a:rPr>
              <a:t>Prior to the migration from VetraSpec to TVB, you will be provided your login credentials. </a:t>
            </a:r>
          </a:p>
          <a:p>
            <a:pPr>
              <a:lnSpc>
                <a:spcPct val="150000"/>
              </a:lnSpc>
            </a:pP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Website/log in</a:t>
            </a:r>
          </a:p>
        </p:txBody>
      </p:sp>
      <p:sp>
        <p:nvSpPr>
          <p:cNvPr id="2" name="Slide Number Placeholder 1">
            <a:extLst>
              <a:ext uri="{FF2B5EF4-FFF2-40B4-BE49-F238E27FC236}">
                <a16:creationId xmlns:a16="http://schemas.microsoft.com/office/drawing/2014/main" id="{647CB3BC-5505-D318-C2F4-7819F51405F3}"/>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371921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4430878"/>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Home Screen</a:t>
            </a:r>
          </a:p>
        </p:txBody>
      </p:sp>
      <p:pic>
        <p:nvPicPr>
          <p:cNvPr id="3" name="Picture 2" descr="Graphical user interface, application&#10;&#10;Description automatically generated">
            <a:extLst>
              <a:ext uri="{FF2B5EF4-FFF2-40B4-BE49-F238E27FC236}">
                <a16:creationId xmlns:a16="http://schemas.microsoft.com/office/drawing/2014/main" id="{B82D2AF5-2B87-BC5B-7DAC-AF276E536270}"/>
              </a:ext>
            </a:extLst>
          </p:cNvPr>
          <p:cNvPicPr>
            <a:picLocks noChangeAspect="1"/>
          </p:cNvPicPr>
          <p:nvPr/>
        </p:nvPicPr>
        <p:blipFill rotWithShape="1">
          <a:blip r:embed="rId3">
            <a:extLst>
              <a:ext uri="{28A0092B-C50C-407E-A947-70E740481C1C}">
                <a14:useLocalDpi xmlns:a14="http://schemas.microsoft.com/office/drawing/2010/main" val="0"/>
              </a:ext>
            </a:extLst>
          </a:blip>
          <a:srcRect t="-440" r="1472"/>
          <a:stretch/>
        </p:blipFill>
        <p:spPr>
          <a:xfrm>
            <a:off x="0" y="1203862"/>
            <a:ext cx="12192000" cy="4430878"/>
          </a:xfrm>
          <a:prstGeom prst="rect">
            <a:avLst/>
          </a:prstGeom>
        </p:spPr>
      </p:pic>
      <p:sp>
        <p:nvSpPr>
          <p:cNvPr id="2" name="Slide Number Placeholder 1">
            <a:extLst>
              <a:ext uri="{FF2B5EF4-FFF2-40B4-BE49-F238E27FC236}">
                <a16:creationId xmlns:a16="http://schemas.microsoft.com/office/drawing/2014/main" id="{DADFD486-7AB0-53CF-3CFB-810415E5E13B}"/>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11445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Home Screen New Veteran</a:t>
            </a:r>
          </a:p>
        </p:txBody>
      </p:sp>
      <p:pic>
        <p:nvPicPr>
          <p:cNvPr id="3" name="Picture 2" descr="Graphical user interface, application&#10;&#10;Description automatically generated">
            <a:extLst>
              <a:ext uri="{FF2B5EF4-FFF2-40B4-BE49-F238E27FC236}">
                <a16:creationId xmlns:a16="http://schemas.microsoft.com/office/drawing/2014/main" id="{B82D2AF5-2B87-BC5B-7DAC-AF276E536270}"/>
              </a:ext>
            </a:extLst>
          </p:cNvPr>
          <p:cNvPicPr>
            <a:picLocks noChangeAspect="1"/>
          </p:cNvPicPr>
          <p:nvPr/>
        </p:nvPicPr>
        <p:blipFill rotWithShape="1">
          <a:blip r:embed="rId3">
            <a:extLst>
              <a:ext uri="{28A0092B-C50C-407E-A947-70E740481C1C}">
                <a14:useLocalDpi xmlns:a14="http://schemas.microsoft.com/office/drawing/2010/main" val="0"/>
              </a:ext>
            </a:extLst>
          </a:blip>
          <a:srcRect l="4640" t="20423" r="81924" b="43543"/>
          <a:stretch/>
        </p:blipFill>
        <p:spPr>
          <a:xfrm>
            <a:off x="3728853" y="2304010"/>
            <a:ext cx="3961303" cy="3787479"/>
          </a:xfrm>
          <a:prstGeom prst="rect">
            <a:avLst/>
          </a:prstGeom>
        </p:spPr>
      </p:pic>
      <p:sp>
        <p:nvSpPr>
          <p:cNvPr id="7" name="TextBox 6">
            <a:extLst>
              <a:ext uri="{FF2B5EF4-FFF2-40B4-BE49-F238E27FC236}">
                <a16:creationId xmlns:a16="http://schemas.microsoft.com/office/drawing/2014/main" id="{97C44995-A874-9007-B73E-2AF5D39A9D76}"/>
              </a:ext>
            </a:extLst>
          </p:cNvPr>
          <p:cNvSpPr txBox="1"/>
          <p:nvPr/>
        </p:nvSpPr>
        <p:spPr>
          <a:xfrm>
            <a:off x="831273" y="1300900"/>
            <a:ext cx="107865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New Veteran Button is used to create new veteran folders</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422817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Home Screen Quick Search</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Quick Search function allows you to search for veteran folders </a:t>
            </a:r>
          </a:p>
        </p:txBody>
      </p:sp>
      <p:pic>
        <p:nvPicPr>
          <p:cNvPr id="8" name="Picture 7" descr="Graphical user interface, application&#10;&#10;Description automatically generated">
            <a:extLst>
              <a:ext uri="{FF2B5EF4-FFF2-40B4-BE49-F238E27FC236}">
                <a16:creationId xmlns:a16="http://schemas.microsoft.com/office/drawing/2014/main" id="{BCC621C9-0C12-233E-5057-6B866B9F12CD}"/>
              </a:ext>
            </a:extLst>
          </p:cNvPr>
          <p:cNvPicPr>
            <a:picLocks noChangeAspect="1"/>
          </p:cNvPicPr>
          <p:nvPr/>
        </p:nvPicPr>
        <p:blipFill rotWithShape="1">
          <a:blip r:embed="rId3">
            <a:extLst>
              <a:ext uri="{28A0092B-C50C-407E-A947-70E740481C1C}">
                <a14:useLocalDpi xmlns:a14="http://schemas.microsoft.com/office/drawing/2010/main" val="0"/>
              </a:ext>
            </a:extLst>
          </a:blip>
          <a:srcRect l="17736" t="18191" r="69759" b="42586"/>
          <a:stretch/>
        </p:blipFill>
        <p:spPr>
          <a:xfrm>
            <a:off x="436098" y="2633814"/>
            <a:ext cx="3399632" cy="380140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5E8209B6-F174-A701-7EC9-9B5727593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828" y="2658272"/>
            <a:ext cx="6347047" cy="3676910"/>
          </a:xfrm>
          <a:prstGeom prst="rect">
            <a:avLst/>
          </a:prstGeom>
        </p:spPr>
      </p:pic>
      <p:sp>
        <p:nvSpPr>
          <p:cNvPr id="2" name="Slide Number Placeholder 1">
            <a:extLst>
              <a:ext uri="{FF2B5EF4-FFF2-40B4-BE49-F238E27FC236}">
                <a16:creationId xmlns:a16="http://schemas.microsoft.com/office/drawing/2014/main" id="{0A3570FA-CA71-56F2-02C6-9B3C574695D2}"/>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Tree>
    <p:extLst>
      <p:ext uri="{BB962C8B-B14F-4D97-AF65-F5344CB8AC3E}">
        <p14:creationId xmlns:p14="http://schemas.microsoft.com/office/powerpoint/2010/main" val="3438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Home Recent</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Recent function takes you to a listing of recent veteran folders you visited</a:t>
            </a: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18933" y="3024554"/>
            <a:ext cx="8734343" cy="2588455"/>
          </a:xfrm>
          <a:prstGeom prst="rect">
            <a:avLst/>
          </a:prstGeom>
        </p:spPr>
      </p:pic>
      <p:pic>
        <p:nvPicPr>
          <p:cNvPr id="3" name="Picture 2">
            <a:extLst>
              <a:ext uri="{FF2B5EF4-FFF2-40B4-BE49-F238E27FC236}">
                <a16:creationId xmlns:a16="http://schemas.microsoft.com/office/drawing/2014/main" id="{E40AEA5A-2928-E0C5-912E-9ED90DB28939}"/>
              </a:ext>
            </a:extLst>
          </p:cNvPr>
          <p:cNvPicPr>
            <a:picLocks noChangeAspect="1"/>
          </p:cNvPicPr>
          <p:nvPr/>
        </p:nvPicPr>
        <p:blipFill>
          <a:blip r:embed="rId4"/>
          <a:stretch>
            <a:fillRect/>
          </a:stretch>
        </p:blipFill>
        <p:spPr>
          <a:xfrm>
            <a:off x="574158" y="3098337"/>
            <a:ext cx="2183110" cy="2275829"/>
          </a:xfrm>
          <a:prstGeom prst="rect">
            <a:avLst/>
          </a:prstGeom>
        </p:spPr>
      </p:pic>
      <p:sp>
        <p:nvSpPr>
          <p:cNvPr id="2" name="Slide Number Placeholder 1">
            <a:extLst>
              <a:ext uri="{FF2B5EF4-FFF2-40B4-BE49-F238E27FC236}">
                <a16:creationId xmlns:a16="http://schemas.microsoft.com/office/drawing/2014/main" id="{CA7C2FAC-C5BF-AE09-192E-E770AF1B5B42}"/>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320409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TVB Home Resources</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Resources function takes you to a listing of DOD and </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 resources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5531" y="2952614"/>
            <a:ext cx="9767745" cy="2470920"/>
          </a:xfrm>
          <a:prstGeom prst="rect">
            <a:avLst/>
          </a:prstGeom>
        </p:spPr>
      </p:pic>
      <p:pic>
        <p:nvPicPr>
          <p:cNvPr id="2" name="Picture 1">
            <a:extLst>
              <a:ext uri="{FF2B5EF4-FFF2-40B4-BE49-F238E27FC236}">
                <a16:creationId xmlns:a16="http://schemas.microsoft.com/office/drawing/2014/main" id="{3D6DEAEC-5732-F508-A812-D9D86789F0BA}"/>
              </a:ext>
            </a:extLst>
          </p:cNvPr>
          <p:cNvPicPr>
            <a:picLocks noChangeAspect="1"/>
          </p:cNvPicPr>
          <p:nvPr/>
        </p:nvPicPr>
        <p:blipFill>
          <a:blip r:embed="rId4"/>
          <a:stretch>
            <a:fillRect/>
          </a:stretch>
        </p:blipFill>
        <p:spPr>
          <a:xfrm>
            <a:off x="51308" y="2952614"/>
            <a:ext cx="2234223" cy="2278728"/>
          </a:xfrm>
          <a:prstGeom prst="rect">
            <a:avLst/>
          </a:prstGeom>
        </p:spPr>
      </p:pic>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Tree>
    <p:extLst>
      <p:ext uri="{BB962C8B-B14F-4D97-AF65-F5344CB8AC3E}">
        <p14:creationId xmlns:p14="http://schemas.microsoft.com/office/powerpoint/2010/main" val="162704933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TotalTime>
  <Words>1635</Words>
  <Application>Microsoft Office PowerPoint</Application>
  <PresentationFormat>Widescreen</PresentationFormat>
  <Paragraphs>313</Paragraphs>
  <Slides>39</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Times New Roman</vt:lpstr>
      <vt:lpstr>1_Office Theme</vt:lpstr>
      <vt:lpstr>3_Custom Design</vt:lpstr>
      <vt:lpstr>PowerPoint Presentation</vt:lpstr>
      <vt:lpstr>PowerPoint Presentation</vt:lpstr>
      <vt:lpstr>Learning Objectives</vt:lpstr>
      <vt:lpstr>TVB Website/log in</vt:lpstr>
      <vt:lpstr>TVB Home Screen</vt:lpstr>
      <vt:lpstr>TVB Home Screen New Veteran</vt:lpstr>
      <vt:lpstr>TVB Home Screen Quick Search</vt:lpstr>
      <vt:lpstr>TVB Home Recent</vt:lpstr>
      <vt:lpstr>TVB Home Resources</vt:lpstr>
      <vt:lpstr>TVB Home Screen Columns</vt:lpstr>
      <vt:lpstr>Adding a new Veteran</vt:lpstr>
      <vt:lpstr>Required fields</vt:lpstr>
      <vt:lpstr>Additional fields</vt:lpstr>
      <vt:lpstr>Things to consider when adding a veteran</vt:lpstr>
      <vt:lpstr>What to do with a completed veteran folder</vt:lpstr>
      <vt:lpstr>Proceeding down the “Save” Path</vt:lpstr>
      <vt:lpstr>Tabs in Veteran Folder: Veteran</vt:lpstr>
      <vt:lpstr>Tabs in Veteran Folder: Claim</vt:lpstr>
      <vt:lpstr>Tabs in Veteran Folder: Military Service</vt:lpstr>
      <vt:lpstr>Tabs in Veteran Folder: Contact and Dependent</vt:lpstr>
      <vt:lpstr>Tabs in Veteran Folder: Medical Condition</vt:lpstr>
      <vt:lpstr>Tabs in Veteran Folder: Document</vt:lpstr>
      <vt:lpstr>Tabs in Veteran Folder: Document Category</vt:lpstr>
      <vt:lpstr>Tabs in Veteran Folder: Document  Upload/ Download</vt:lpstr>
      <vt:lpstr>Tabs in Veteran Folder: Communication: Communication Info</vt:lpstr>
      <vt:lpstr>Tabs in Veteran Folder: Communication:  Communication Details</vt:lpstr>
      <vt:lpstr>Tabs in Veteran Folder: Communication:  Contact Info</vt:lpstr>
      <vt:lpstr>Tabs in Veteran Folder: Note</vt:lpstr>
      <vt:lpstr>Tabs in Veteran Folder: Email</vt:lpstr>
      <vt:lpstr>Tabs in Veteran Folder: Email</vt:lpstr>
      <vt:lpstr>Tabs in Veteran Folder: Address</vt:lpstr>
      <vt:lpstr>Tabs in Veteran Folder: Work Request</vt:lpstr>
      <vt:lpstr>Tabs in Veteran Folder: Finance</vt:lpstr>
      <vt:lpstr>Tabs in Veteran Folder: Employment</vt:lpstr>
      <vt:lpstr>Tabs in Veteran Folder: Education</vt:lpstr>
      <vt:lpstr>Tabs in Veteran Folder: Previous Marriage</vt:lpstr>
      <vt:lpstr>Tabs in Veteran Folder: Other Names Served</vt:lpstr>
      <vt:lpstr>Tabs in Veteran Folder: Audit Log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Phillips</dc:creator>
  <cp:lastModifiedBy>Dale Phillips</cp:lastModifiedBy>
  <cp:revision>8</cp:revision>
  <dcterms:created xsi:type="dcterms:W3CDTF">2022-08-22T18:25:09Z</dcterms:created>
  <dcterms:modified xsi:type="dcterms:W3CDTF">2022-09-13T15:17:08Z</dcterms:modified>
</cp:coreProperties>
</file>