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2" r:id="rId2"/>
    <p:sldMasterId id="2147483695" r:id="rId3"/>
  </p:sldMasterIdLst>
  <p:notesMasterIdLst>
    <p:notesMasterId r:id="rId54"/>
  </p:notesMasterIdLst>
  <p:sldIdLst>
    <p:sldId id="256" r:id="rId4"/>
    <p:sldId id="272" r:id="rId5"/>
    <p:sldId id="271" r:id="rId6"/>
    <p:sldId id="270" r:id="rId7"/>
    <p:sldId id="293" r:id="rId8"/>
    <p:sldId id="265" r:id="rId9"/>
    <p:sldId id="273" r:id="rId10"/>
    <p:sldId id="274" r:id="rId11"/>
    <p:sldId id="294" r:id="rId12"/>
    <p:sldId id="296" r:id="rId13"/>
    <p:sldId id="298" r:id="rId14"/>
    <p:sldId id="330" r:id="rId15"/>
    <p:sldId id="303" r:id="rId16"/>
    <p:sldId id="297" r:id="rId17"/>
    <p:sldId id="302" r:id="rId18"/>
    <p:sldId id="304" r:id="rId19"/>
    <p:sldId id="301" r:id="rId20"/>
    <p:sldId id="329" r:id="rId21"/>
    <p:sldId id="337" r:id="rId22"/>
    <p:sldId id="331" r:id="rId23"/>
    <p:sldId id="300" r:id="rId24"/>
    <p:sldId id="306" r:id="rId25"/>
    <p:sldId id="299" r:id="rId26"/>
    <p:sldId id="305" r:id="rId27"/>
    <p:sldId id="307" r:id="rId28"/>
    <p:sldId id="309" r:id="rId29"/>
    <p:sldId id="310" r:id="rId30"/>
    <p:sldId id="312" r:id="rId31"/>
    <p:sldId id="313" r:id="rId32"/>
    <p:sldId id="311" r:id="rId33"/>
    <p:sldId id="320" r:id="rId34"/>
    <p:sldId id="319" r:id="rId35"/>
    <p:sldId id="318" r:id="rId36"/>
    <p:sldId id="317" r:id="rId37"/>
    <p:sldId id="316" r:id="rId38"/>
    <p:sldId id="325" r:id="rId39"/>
    <p:sldId id="324" r:id="rId40"/>
    <p:sldId id="323" r:id="rId41"/>
    <p:sldId id="322" r:id="rId42"/>
    <p:sldId id="321" r:id="rId43"/>
    <p:sldId id="326" r:id="rId44"/>
    <p:sldId id="328" r:id="rId45"/>
    <p:sldId id="338" r:id="rId46"/>
    <p:sldId id="332" r:id="rId47"/>
    <p:sldId id="292" r:id="rId48"/>
    <p:sldId id="336" r:id="rId49"/>
    <p:sldId id="333" r:id="rId50"/>
    <p:sldId id="334" r:id="rId51"/>
    <p:sldId id="335" r:id="rId52"/>
    <p:sldId id="263" r:id="rId53"/>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presProps" Target="pres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tableStyles" Target="tableStyles.xml"/><Relationship Id="rId5" Type="http://schemas.openxmlformats.org/officeDocument/2006/relationships/slide" Target="slides/slide2.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theme" Target="theme/theme1.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CCB3563-B21F-4472-A953-CA98BFE318F2}" type="datetimeFigureOut">
              <a:rPr lang="en-US" smtClean="0"/>
              <a:t>4/29/2021</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5431038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38083887"/>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61999286"/>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39287805"/>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45594221"/>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3727081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97842883"/>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31362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892121234"/>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636440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37733441"/>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27751714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002168054"/>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5917938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673502690"/>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257604902"/>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269070580"/>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412612801"/>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775378597"/>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128811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65286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3381459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27587430"/>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619323656"/>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708113880"/>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3.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image" Target="../media/image1.png"/><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4/29/2021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01C60A52-153D-4415-8D02-E83B0A3D25F0}"/>
              </a:ext>
            </a:extLst>
          </p:cNvPr>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a:extLst>
              <a:ext uri="{FF2B5EF4-FFF2-40B4-BE49-F238E27FC236}">
                <a16:creationId xmlns:a16="http://schemas.microsoft.com/office/drawing/2014/main" id="{99C9B513-F4C8-4F4C-A2D6-02734B510BC7}"/>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a:extLst>
              <a:ext uri="{FF2B5EF4-FFF2-40B4-BE49-F238E27FC236}">
                <a16:creationId xmlns:a16="http://schemas.microsoft.com/office/drawing/2014/main" id="{D9AFAC63-3EB3-49D5-8218-E6FF71C4E1BE}"/>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83459835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4/29/2021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a:extLst>
              <a:ext uri="{FF2B5EF4-FFF2-40B4-BE49-F238E27FC236}">
                <a16:creationId xmlns:a16="http://schemas.microsoft.com/office/drawing/2014/main" id="{2F8484DE-0276-44F3-83A4-9BD58D790EEE}"/>
              </a:ext>
            </a:extLst>
          </p:cNvPr>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a:extLst>
              <a:ext uri="{FF2B5EF4-FFF2-40B4-BE49-F238E27FC236}">
                <a16:creationId xmlns:a16="http://schemas.microsoft.com/office/drawing/2014/main" id="{564AB17F-6212-4014-AB9F-916C8867A25C}"/>
              </a:ext>
            </a:extLst>
          </p:cNvPr>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D8392146-1322-4AB6-93BC-9D1EAC739273}"/>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549102857"/>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7.xml"/><Relationship Id="rId1" Type="http://schemas.openxmlformats.org/officeDocument/2006/relationships/slideLayout" Target="../slideLayouts/slideLayout19.xml"/><Relationship Id="rId4" Type="http://schemas.openxmlformats.org/officeDocument/2006/relationships/slide" Target="slide16.xml"/></Relationships>
</file>

<file path=ppt/slides/_rels/slide15.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7.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slide" Target="slide25.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2" Type="http://schemas.openxmlformats.org/officeDocument/2006/relationships/slide" Target="slide22.xml"/><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slide" Target="slide28.xml"/><Relationship Id="rId1" Type="http://schemas.openxmlformats.org/officeDocument/2006/relationships/slideLayout" Target="../slideLayouts/slideLayout19.xml"/><Relationship Id="rId4" Type="http://schemas.openxmlformats.org/officeDocument/2006/relationships/slide" Target="slide30.xml"/></Relationships>
</file>

<file path=ppt/slides/_rels/slide28.xml.rels><?xml version="1.0" encoding="UTF-8" standalone="yes"?>
<Relationships xmlns="http://schemas.openxmlformats.org/package/2006/relationships"><Relationship Id="rId2" Type="http://schemas.openxmlformats.org/officeDocument/2006/relationships/slide" Target="slide27.xml"/><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2" Type="http://schemas.openxmlformats.org/officeDocument/2006/relationships/slide" Target="slide27.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slide" Target="slide34.xml"/><Relationship Id="rId1" Type="http://schemas.openxmlformats.org/officeDocument/2006/relationships/slideLayout" Target="../slideLayouts/slideLayout19.xml"/><Relationship Id="rId4" Type="http://schemas.openxmlformats.org/officeDocument/2006/relationships/slide" Target="slide3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2" Type="http://schemas.openxmlformats.org/officeDocument/2006/relationships/slide" Target="slide33.xml"/><Relationship Id="rId1" Type="http://schemas.openxmlformats.org/officeDocument/2006/relationships/slideLayout" Target="../slideLayouts/slideLayout1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0.xml.rels><?xml version="1.0" encoding="UTF-8" standalone="yes"?>
<Relationships xmlns="http://schemas.openxmlformats.org/package/2006/relationships"><Relationship Id="rId3" Type="http://schemas.openxmlformats.org/officeDocument/2006/relationships/slide" Target="slide41.xml"/><Relationship Id="rId2" Type="http://schemas.openxmlformats.org/officeDocument/2006/relationships/slide" Target="slide46.xml"/><Relationship Id="rId1" Type="http://schemas.openxmlformats.org/officeDocument/2006/relationships/slideLayout" Target="../slideLayouts/slideLayout1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2.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slide" Target="slide43.xml"/><Relationship Id="rId1" Type="http://schemas.openxmlformats.org/officeDocument/2006/relationships/slideLayout" Target="../slideLayouts/slideLayout1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9.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491598" y="2452513"/>
            <a:ext cx="5574508" cy="1569660"/>
          </a:xfrm>
          <a:prstGeom prst="rect">
            <a:avLst/>
          </a:prstGeom>
          <a:noFill/>
        </p:spPr>
        <p:txBody>
          <a:bodyPr wrap="square" rtlCol="0">
            <a:spAutoFit/>
          </a:bodyPr>
          <a:lstStyle/>
          <a:p>
            <a:pPr algn="r"/>
            <a:r>
              <a:rPr lang="en-US" sz="4800" b="1" dirty="0">
                <a:latin typeface="Times New Roman" panose="02020603050405020304" pitchFamily="18" charset="0"/>
                <a:cs typeface="Times New Roman" panose="02020603050405020304" pitchFamily="18" charset="0"/>
              </a:rPr>
              <a:t>Musculoskeletal changes in 4.71a</a:t>
            </a:r>
          </a:p>
        </p:txBody>
      </p:sp>
      <p:sp>
        <p:nvSpPr>
          <p:cNvPr id="5" name="TextBox 4"/>
          <p:cNvSpPr txBox="1"/>
          <p:nvPr/>
        </p:nvSpPr>
        <p:spPr>
          <a:xfrm>
            <a:off x="7757965" y="5241773"/>
            <a:ext cx="4434035" cy="954107"/>
          </a:xfrm>
          <a:prstGeom prst="rect">
            <a:avLst/>
          </a:prstGeom>
          <a:noFill/>
        </p:spPr>
        <p:txBody>
          <a:bodyPr wrap="square" rtlCol="0">
            <a:spAutoFit/>
          </a:bodyPr>
          <a:lstStyle/>
          <a:p>
            <a:pPr algn="r"/>
            <a:r>
              <a:rPr lang="en-US" sz="2800" dirty="0">
                <a:latin typeface="Times New Roman" panose="02020603050405020304" pitchFamily="18" charset="0"/>
                <a:cs typeface="Times New Roman" panose="02020603050405020304" pitchFamily="18" charset="0"/>
              </a:rPr>
              <a:t>By Crystal M. Trulove</a:t>
            </a:r>
          </a:p>
          <a:p>
            <a:pPr algn="r"/>
            <a:r>
              <a:rPr lang="en-US" sz="2800" dirty="0">
                <a:latin typeface="Times New Roman" panose="02020603050405020304" pitchFamily="18" charset="0"/>
                <a:cs typeface="Times New Roman" panose="02020603050405020304" pitchFamily="18" charset="0"/>
              </a:rPr>
              <a:t>May 4, 2021</a:t>
            </a: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- 5002</a:t>
            </a:r>
            <a:endParaRPr lang="en-US" sz="2400" dirty="0"/>
          </a:p>
        </p:txBody>
      </p:sp>
      <p:graphicFrame>
        <p:nvGraphicFramePr>
          <p:cNvPr id="4" name="Table 5">
            <a:extLst>
              <a:ext uri="{FF2B5EF4-FFF2-40B4-BE49-F238E27FC236}">
                <a16:creationId xmlns:a16="http://schemas.microsoft.com/office/drawing/2014/main" id="{74FF4814-EF36-44FC-AD2C-1C7EB13A1B63}"/>
              </a:ext>
            </a:extLst>
          </p:cNvPr>
          <p:cNvGraphicFramePr>
            <a:graphicFrameLocks noGrp="1"/>
          </p:cNvGraphicFramePr>
          <p:nvPr>
            <p:ph idx="1"/>
            <p:extLst>
              <p:ext uri="{D42A27DB-BD31-4B8C-83A1-F6EECF244321}">
                <p14:modId xmlns:p14="http://schemas.microsoft.com/office/powerpoint/2010/main" val="334857272"/>
              </p:ext>
            </p:extLst>
          </p:nvPr>
        </p:nvGraphicFramePr>
        <p:xfrm>
          <a:off x="1408922" y="1393824"/>
          <a:ext cx="9293290" cy="5128275"/>
        </p:xfrm>
        <a:graphic>
          <a:graphicData uri="http://schemas.openxmlformats.org/drawingml/2006/table">
            <a:tbl>
              <a:tblPr firstRow="1" bandRow="1">
                <a:tableStyleId>{10A1B5D5-9B99-4C35-A422-299274C87663}</a:tableStyleId>
              </a:tblPr>
              <a:tblGrid>
                <a:gridCol w="8417836">
                  <a:extLst>
                    <a:ext uri="{9D8B030D-6E8A-4147-A177-3AD203B41FA5}">
                      <a16:colId xmlns:a16="http://schemas.microsoft.com/office/drawing/2014/main" val="2253875448"/>
                    </a:ext>
                  </a:extLst>
                </a:gridCol>
                <a:gridCol w="875454">
                  <a:extLst>
                    <a:ext uri="{9D8B030D-6E8A-4147-A177-3AD203B41FA5}">
                      <a16:colId xmlns:a16="http://schemas.microsoft.com/office/drawing/2014/main" val="846664434"/>
                    </a:ext>
                  </a:extLst>
                </a:gridCol>
              </a:tblGrid>
              <a:tr h="423010">
                <a:tc>
                  <a:txBody>
                    <a:bodyPr/>
                    <a:lstStyle/>
                    <a:p>
                      <a:r>
                        <a:rPr lang="en-US" dirty="0"/>
                        <a:t>NEW</a:t>
                      </a:r>
                    </a:p>
                  </a:txBody>
                  <a:tcPr/>
                </a:tc>
                <a:tc>
                  <a:txBody>
                    <a:bodyPr/>
                    <a:lstStyle/>
                    <a:p>
                      <a:endParaRPr lang="en-US"/>
                    </a:p>
                  </a:txBody>
                  <a:tcPr/>
                </a:tc>
                <a:extLst>
                  <a:ext uri="{0D108BD9-81ED-4DB2-BD59-A6C34878D82A}">
                    <a16:rowId xmlns:a16="http://schemas.microsoft.com/office/drawing/2014/main" val="2841675026"/>
                  </a:ext>
                </a:extLst>
              </a:tr>
              <a:tr h="602645">
                <a:tc>
                  <a:txBody>
                    <a:bodyPr/>
                    <a:lstStyle/>
                    <a:p>
                      <a:pPr algn="l"/>
                      <a:r>
                        <a:rPr lang="en-US" sz="1400" b="1" dirty="0">
                          <a:solidFill>
                            <a:schemeClr val="tx1"/>
                          </a:solidFill>
                          <a:effectLst/>
                        </a:rPr>
                        <a:t>5002 Multi-joint arthritis (except post-traumatic and gout), 2 or more joints, as an active process:</a:t>
                      </a:r>
                    </a:p>
                  </a:txBody>
                  <a:tcPr marL="101600" marR="101600" marT="50800" marB="50800" anchor="ctr"/>
                </a:tc>
                <a:tc>
                  <a:txBody>
                    <a:bodyPr/>
                    <a:lstStyle/>
                    <a:p>
                      <a:pPr algn="l"/>
                      <a:endParaRPr lang="en-US" b="0">
                        <a:effectLst/>
                        <a:latin typeface="Roboto"/>
                      </a:endParaRPr>
                    </a:p>
                  </a:txBody>
                  <a:tcPr marL="101600" marR="101600" marT="50800" marB="50800" anchor="ctr"/>
                </a:tc>
                <a:extLst>
                  <a:ext uri="{0D108BD9-81ED-4DB2-BD59-A6C34878D82A}">
                    <a16:rowId xmlns:a16="http://schemas.microsoft.com/office/drawing/2014/main" val="3485590065"/>
                  </a:ext>
                </a:extLst>
              </a:tr>
              <a:tr h="602645">
                <a:tc>
                  <a:txBody>
                    <a:bodyPr/>
                    <a:lstStyle/>
                    <a:p>
                      <a:pPr algn="l"/>
                      <a:r>
                        <a:rPr lang="en-US" sz="1400" b="0" dirty="0">
                          <a:solidFill>
                            <a:schemeClr val="tx1"/>
                          </a:solidFill>
                          <a:effectLst/>
                        </a:rPr>
                        <a:t>With constitutional manifestations associated with active joint involvement, totally incapacitating</a:t>
                      </a:r>
                    </a:p>
                  </a:txBody>
                  <a:tcPr marL="101600" marR="101600" marT="50800" marB="50800" anchor="ctr"/>
                </a:tc>
                <a:tc>
                  <a:txBody>
                    <a:bodyPr/>
                    <a:lstStyle/>
                    <a:p>
                      <a:pPr algn="ctr"/>
                      <a:r>
                        <a:rPr lang="en-US" b="0">
                          <a:effectLst/>
                        </a:rPr>
                        <a:t>100</a:t>
                      </a:r>
                      <a:endParaRPr lang="en-US" b="0">
                        <a:effectLst/>
                        <a:latin typeface="Roboto"/>
                      </a:endParaRPr>
                    </a:p>
                  </a:txBody>
                  <a:tcPr marL="101600" marR="101600" marT="50800" marB="50800" anchor="ctr"/>
                </a:tc>
                <a:extLst>
                  <a:ext uri="{0D108BD9-81ED-4DB2-BD59-A6C34878D82A}">
                    <a16:rowId xmlns:a16="http://schemas.microsoft.com/office/drawing/2014/main" val="1519761255"/>
                  </a:ext>
                </a:extLst>
              </a:tr>
              <a:tr h="846020">
                <a:tc>
                  <a:txBody>
                    <a:bodyPr/>
                    <a:lstStyle/>
                    <a:p>
                      <a:pPr algn="l"/>
                      <a:r>
                        <a:rPr lang="en-US" sz="1400" b="0" dirty="0">
                          <a:solidFill>
                            <a:schemeClr val="tx1"/>
                          </a:solidFill>
                          <a:effectLst/>
                        </a:rPr>
                        <a:t>Less than criteria for 100% but with weight loss and anemia productive of severe impairment of health or severely incapacitating exacerbations occurring 4 or more times a year or a lesser number over prolonged periods</a:t>
                      </a:r>
                    </a:p>
                  </a:txBody>
                  <a:tcPr marL="101600" marR="101600" marT="50800" marB="50800" anchor="ctr"/>
                </a:tc>
                <a:tc>
                  <a:txBody>
                    <a:bodyPr/>
                    <a:lstStyle/>
                    <a:p>
                      <a:pPr algn="ctr"/>
                      <a:r>
                        <a:rPr lang="en-US" b="0" dirty="0">
                          <a:effectLst/>
                        </a:rPr>
                        <a:t>60</a:t>
                      </a:r>
                      <a:endParaRPr lang="en-US" b="0" dirty="0">
                        <a:effectLst/>
                        <a:latin typeface="Roboto"/>
                      </a:endParaRPr>
                    </a:p>
                  </a:txBody>
                  <a:tcPr marL="101600" marR="101600" marT="50800" marB="50800" anchor="ctr"/>
                </a:tc>
                <a:extLst>
                  <a:ext uri="{0D108BD9-81ED-4DB2-BD59-A6C34878D82A}">
                    <a16:rowId xmlns:a16="http://schemas.microsoft.com/office/drawing/2014/main" val="1201396785"/>
                  </a:ext>
                </a:extLst>
              </a:tr>
              <a:tr h="602645">
                <a:tc>
                  <a:txBody>
                    <a:bodyPr/>
                    <a:lstStyle/>
                    <a:p>
                      <a:pPr algn="l"/>
                      <a:r>
                        <a:rPr lang="en-US" sz="1400" b="0" dirty="0">
                          <a:solidFill>
                            <a:schemeClr val="tx1"/>
                          </a:solidFill>
                          <a:effectLst/>
                        </a:rPr>
                        <a:t>Symptom combinations productive of definite impairment of health objectively supported by examination findings or incapacitating exacerbations occurring 3 or more times a year</a:t>
                      </a:r>
                    </a:p>
                  </a:txBody>
                  <a:tcPr marL="101600" marR="101600" marT="50800" marB="50800" anchor="ctr"/>
                </a:tc>
                <a:tc>
                  <a:txBody>
                    <a:bodyPr/>
                    <a:lstStyle/>
                    <a:p>
                      <a:pPr algn="ctr"/>
                      <a:r>
                        <a:rPr lang="en-US" b="0" dirty="0">
                          <a:effectLst/>
                        </a:rPr>
                        <a:t>40</a:t>
                      </a:r>
                      <a:endParaRPr lang="en-US" b="0" dirty="0">
                        <a:effectLst/>
                        <a:latin typeface="Roboto"/>
                      </a:endParaRPr>
                    </a:p>
                  </a:txBody>
                  <a:tcPr marL="101600" marR="101600" marT="50800" marB="50800" anchor="ctr"/>
                </a:tc>
                <a:extLst>
                  <a:ext uri="{0D108BD9-81ED-4DB2-BD59-A6C34878D82A}">
                    <a16:rowId xmlns:a16="http://schemas.microsoft.com/office/drawing/2014/main" val="1530229552"/>
                  </a:ext>
                </a:extLst>
              </a:tr>
              <a:tr h="428805">
                <a:tc>
                  <a:txBody>
                    <a:bodyPr/>
                    <a:lstStyle/>
                    <a:p>
                      <a:pPr algn="l"/>
                      <a:r>
                        <a:rPr lang="en-US" sz="1400" b="0" dirty="0">
                          <a:solidFill>
                            <a:schemeClr val="tx1"/>
                          </a:solidFill>
                          <a:effectLst/>
                        </a:rPr>
                        <a:t>One or two exacerbations a year in a well-established diagnosis</a:t>
                      </a:r>
                    </a:p>
                  </a:txBody>
                  <a:tcPr marL="101600" marR="101600" marT="50800" marB="50800" anchor="ctr"/>
                </a:tc>
                <a:tc>
                  <a:txBody>
                    <a:bodyPr/>
                    <a:lstStyle/>
                    <a:p>
                      <a:pPr algn="ctr"/>
                      <a:r>
                        <a:rPr lang="en-US" b="0" dirty="0">
                          <a:effectLst/>
                        </a:rPr>
                        <a:t>20</a:t>
                      </a:r>
                      <a:endParaRPr lang="en-US" b="0" dirty="0">
                        <a:effectLst/>
                        <a:latin typeface="Roboto"/>
                      </a:endParaRPr>
                    </a:p>
                  </a:txBody>
                  <a:tcPr marL="101600" marR="101600" marT="50800" marB="50800" anchor="ctr"/>
                </a:tc>
                <a:extLst>
                  <a:ext uri="{0D108BD9-81ED-4DB2-BD59-A6C34878D82A}">
                    <a16:rowId xmlns:a16="http://schemas.microsoft.com/office/drawing/2014/main" val="4234203970"/>
                  </a:ext>
                </a:extLst>
              </a:tr>
              <a:tr h="602645">
                <a:tc>
                  <a:txBody>
                    <a:bodyPr/>
                    <a:lstStyle/>
                    <a:p>
                      <a:pPr algn="l"/>
                      <a:r>
                        <a:rPr lang="en-US" sz="1400" b="0" dirty="0">
                          <a:solidFill>
                            <a:schemeClr val="tx1"/>
                          </a:solidFill>
                          <a:effectLst/>
                        </a:rPr>
                        <a:t>Note (1): Examples of conditions rated using this diagnostic code include, but are not limited to, rheumatoid arthritis, psoriatic arthritis, and spondyloarthropathies.</a:t>
                      </a:r>
                    </a:p>
                  </a:txBody>
                  <a:tcPr marL="101600" marR="101600" marT="50800" marB="50800" anchor="ctr"/>
                </a:tc>
                <a:tc>
                  <a:txBody>
                    <a:bodyPr/>
                    <a:lstStyle/>
                    <a:p>
                      <a:pPr algn="l"/>
                      <a:endParaRPr lang="en-US" b="0" dirty="0">
                        <a:effectLst/>
                        <a:latin typeface="Roboto"/>
                      </a:endParaRPr>
                    </a:p>
                  </a:txBody>
                  <a:tcPr marL="101600" marR="101600" marT="50800" marB="50800" anchor="ctr"/>
                </a:tc>
                <a:extLst>
                  <a:ext uri="{0D108BD9-81ED-4DB2-BD59-A6C34878D82A}">
                    <a16:rowId xmlns:a16="http://schemas.microsoft.com/office/drawing/2014/main" val="1462579384"/>
                  </a:ext>
                </a:extLst>
              </a:tr>
              <a:tr h="428805">
                <a:tc>
                  <a:txBody>
                    <a:bodyPr/>
                    <a:lstStyle/>
                    <a:p>
                      <a:pPr algn="l"/>
                      <a:r>
                        <a:rPr lang="en-US" sz="1400" b="0" dirty="0">
                          <a:solidFill>
                            <a:schemeClr val="tx1"/>
                          </a:solidFill>
                          <a:effectLst/>
                        </a:rPr>
                        <a:t>Note (2): For chronic residuals, rate under diagnostic code 5003.</a:t>
                      </a:r>
                    </a:p>
                  </a:txBody>
                  <a:tcPr marL="101600" marR="101600" marT="50800" marB="50800" anchor="ctr"/>
                </a:tc>
                <a:tc>
                  <a:txBody>
                    <a:bodyPr/>
                    <a:lstStyle/>
                    <a:p>
                      <a:pPr algn="l"/>
                      <a:endParaRPr lang="en-US" b="0" dirty="0">
                        <a:effectLst/>
                        <a:latin typeface="Roboto"/>
                      </a:endParaRPr>
                    </a:p>
                  </a:txBody>
                  <a:tcPr marL="101600" marR="101600" marT="50800" marB="50800" anchor="ctr"/>
                </a:tc>
                <a:extLst>
                  <a:ext uri="{0D108BD9-81ED-4DB2-BD59-A6C34878D82A}">
                    <a16:rowId xmlns:a16="http://schemas.microsoft.com/office/drawing/2014/main" val="1079157665"/>
                  </a:ext>
                </a:extLst>
              </a:tr>
              <a:tr h="591055">
                <a:tc>
                  <a:txBody>
                    <a:bodyPr/>
                    <a:lstStyle/>
                    <a:p>
                      <a:r>
                        <a:rPr lang="en-US" sz="1400" dirty="0"/>
                        <a:t>Note (3):</a:t>
                      </a:r>
                      <a:r>
                        <a:rPr lang="en-US" sz="1400" b="0" kern="1200" dirty="0">
                          <a:solidFill>
                            <a:schemeClr val="dk1"/>
                          </a:solidFill>
                          <a:effectLst/>
                        </a:rPr>
                        <a:t> The ratings for the active process will not be combined with the residual ratings for limitation of motion, ankylosis, or diagnostic code 5003. Instead, assign the higher evaluation.</a:t>
                      </a:r>
                      <a:endParaRPr lang="en-US" sz="1400" dirty="0"/>
                    </a:p>
                  </a:txBody>
                  <a:tcPr/>
                </a:tc>
                <a:tc>
                  <a:txBody>
                    <a:bodyPr/>
                    <a:lstStyle/>
                    <a:p>
                      <a:endParaRPr lang="en-US" dirty="0"/>
                    </a:p>
                  </a:txBody>
                  <a:tcPr/>
                </a:tc>
                <a:extLst>
                  <a:ext uri="{0D108BD9-81ED-4DB2-BD59-A6C34878D82A}">
                    <a16:rowId xmlns:a16="http://schemas.microsoft.com/office/drawing/2014/main" val="567869923"/>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10</a:t>
            </a:fld>
            <a:endParaRPr lang="en-US" dirty="0"/>
          </a:p>
        </p:txBody>
      </p:sp>
      <p:sp>
        <p:nvSpPr>
          <p:cNvPr id="2" name="TextBox 1">
            <a:extLst>
              <a:ext uri="{FF2B5EF4-FFF2-40B4-BE49-F238E27FC236}">
                <a16:creationId xmlns:a16="http://schemas.microsoft.com/office/drawing/2014/main" id="{FBB1F0D6-E541-4DE6-9A7D-83C5D68C0F16}"/>
              </a:ext>
            </a:extLst>
          </p:cNvPr>
          <p:cNvSpPr txBox="1"/>
          <p:nvPr/>
        </p:nvSpPr>
        <p:spPr>
          <a:xfrm>
            <a:off x="5655733" y="6437121"/>
            <a:ext cx="880534" cy="369332"/>
          </a:xfrm>
          <a:prstGeom prst="rect">
            <a:avLst/>
          </a:prstGeom>
          <a:noFill/>
        </p:spPr>
        <p:txBody>
          <a:bodyPr wrap="square" rtlCol="0">
            <a:spAutoFit/>
          </a:bodyPr>
          <a:lstStyle/>
          <a:p>
            <a:r>
              <a:rPr lang="en-US" dirty="0">
                <a:hlinkClick r:id="rId2" action="ppaction://hlinksldjump"/>
              </a:rPr>
              <a:t>Return</a:t>
            </a:r>
            <a:endParaRPr lang="en-US" dirty="0"/>
          </a:p>
        </p:txBody>
      </p:sp>
    </p:spTree>
    <p:extLst>
      <p:ext uri="{BB962C8B-B14F-4D97-AF65-F5344CB8AC3E}">
        <p14:creationId xmlns:p14="http://schemas.microsoft.com/office/powerpoint/2010/main" val="2849267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- 5009</a:t>
            </a:r>
            <a:endParaRPr lang="en-US" sz="2400" dirty="0"/>
          </a:p>
        </p:txBody>
      </p:sp>
      <p:graphicFrame>
        <p:nvGraphicFramePr>
          <p:cNvPr id="4" name="Table 5">
            <a:extLst>
              <a:ext uri="{FF2B5EF4-FFF2-40B4-BE49-F238E27FC236}">
                <a16:creationId xmlns:a16="http://schemas.microsoft.com/office/drawing/2014/main" id="{51EB546C-0B91-4FE1-A9C2-60DFE701CD37}"/>
              </a:ext>
            </a:extLst>
          </p:cNvPr>
          <p:cNvGraphicFramePr>
            <a:graphicFrameLocks noGrp="1"/>
          </p:cNvGraphicFramePr>
          <p:nvPr>
            <p:ph idx="1"/>
            <p:extLst>
              <p:ext uri="{D42A27DB-BD31-4B8C-83A1-F6EECF244321}">
                <p14:modId xmlns:p14="http://schemas.microsoft.com/office/powerpoint/2010/main" val="4149184138"/>
              </p:ext>
            </p:extLst>
          </p:nvPr>
        </p:nvGraphicFramePr>
        <p:xfrm>
          <a:off x="1642188" y="1393824"/>
          <a:ext cx="8397162" cy="1405360"/>
        </p:xfrm>
        <a:graphic>
          <a:graphicData uri="http://schemas.openxmlformats.org/drawingml/2006/table">
            <a:tbl>
              <a:tblPr firstRow="1" bandRow="1">
                <a:tableStyleId>{5C22544A-7EE6-4342-B048-85BDC9FD1C3A}</a:tableStyleId>
              </a:tblPr>
              <a:tblGrid>
                <a:gridCol w="7515978">
                  <a:extLst>
                    <a:ext uri="{9D8B030D-6E8A-4147-A177-3AD203B41FA5}">
                      <a16:colId xmlns:a16="http://schemas.microsoft.com/office/drawing/2014/main" val="63164346"/>
                    </a:ext>
                  </a:extLst>
                </a:gridCol>
                <a:gridCol w="881184">
                  <a:extLst>
                    <a:ext uri="{9D8B030D-6E8A-4147-A177-3AD203B41FA5}">
                      <a16:colId xmlns:a16="http://schemas.microsoft.com/office/drawing/2014/main" val="3908042612"/>
                    </a:ext>
                  </a:extLst>
                </a:gridCol>
              </a:tblGrid>
              <a:tr h="399188">
                <a:tc>
                  <a:txBody>
                    <a:bodyPr/>
                    <a:lstStyle/>
                    <a:p>
                      <a:r>
                        <a:rPr lang="en-US" dirty="0"/>
                        <a:t>OLD</a:t>
                      </a:r>
                    </a:p>
                  </a:txBody>
                  <a:tcPr/>
                </a:tc>
                <a:tc>
                  <a:txBody>
                    <a:bodyPr/>
                    <a:lstStyle/>
                    <a:p>
                      <a:endParaRPr lang="en-US"/>
                    </a:p>
                  </a:txBody>
                  <a:tcPr/>
                </a:tc>
                <a:extLst>
                  <a:ext uri="{0D108BD9-81ED-4DB2-BD59-A6C34878D82A}">
                    <a16:rowId xmlns:a16="http://schemas.microsoft.com/office/drawing/2014/main" val="3942982649"/>
                  </a:ext>
                </a:extLst>
              </a:tr>
              <a:tr h="399188">
                <a:tc>
                  <a:txBody>
                    <a:bodyPr/>
                    <a:lstStyle/>
                    <a:p>
                      <a:pPr algn="l" fontAlgn="t"/>
                      <a:r>
                        <a:rPr lang="en-US" dirty="0">
                          <a:effectLst/>
                        </a:rPr>
                        <a:t>5009   </a:t>
                      </a:r>
                      <a:r>
                        <a:rPr lang="en-US" dirty="0">
                          <a:solidFill>
                            <a:srgbClr val="C00000"/>
                          </a:solidFill>
                          <a:effectLst/>
                        </a:rPr>
                        <a:t>Arthritis, other types (specify).</a:t>
                      </a:r>
                    </a:p>
                  </a:txBody>
                  <a:tcPr marL="7620" marR="7620" marT="7620" marB="7620"/>
                </a:tc>
                <a:tc>
                  <a:txBody>
                    <a:bodyPr/>
                    <a:lstStyle/>
                    <a:p>
                      <a:endParaRPr lang="en-US" dirty="0"/>
                    </a:p>
                  </a:txBody>
                  <a:tcPr/>
                </a:tc>
                <a:extLst>
                  <a:ext uri="{0D108BD9-81ED-4DB2-BD59-A6C34878D82A}">
                    <a16:rowId xmlns:a16="http://schemas.microsoft.com/office/drawing/2014/main" val="3361471726"/>
                  </a:ext>
                </a:extLst>
              </a:tr>
              <a:tr h="606984">
                <a:tc>
                  <a:txBody>
                    <a:bodyPr/>
                    <a:lstStyle/>
                    <a:p>
                      <a:pPr algn="l" fontAlgn="t"/>
                      <a:r>
                        <a:rPr lang="en-US" dirty="0">
                          <a:effectLst/>
                        </a:rPr>
                        <a:t>With the types of arthritis, diagnostic codes 5004 through 5009, </a:t>
                      </a:r>
                      <a:r>
                        <a:rPr lang="en-US" dirty="0">
                          <a:solidFill>
                            <a:srgbClr val="C00000"/>
                          </a:solidFill>
                          <a:effectLst/>
                        </a:rPr>
                        <a:t>rate the disability as rheumatoid arthritis.</a:t>
                      </a:r>
                    </a:p>
                  </a:txBody>
                  <a:tcPr marL="7620" marR="7620" marT="7620" marB="7620"/>
                </a:tc>
                <a:tc>
                  <a:txBody>
                    <a:bodyPr/>
                    <a:lstStyle/>
                    <a:p>
                      <a:endParaRPr lang="en-US" dirty="0"/>
                    </a:p>
                  </a:txBody>
                  <a:tcPr/>
                </a:tc>
                <a:extLst>
                  <a:ext uri="{0D108BD9-81ED-4DB2-BD59-A6C34878D82A}">
                    <a16:rowId xmlns:a16="http://schemas.microsoft.com/office/drawing/2014/main" val="204966676"/>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11</a:t>
            </a:fld>
            <a:endParaRPr lang="en-US" dirty="0"/>
          </a:p>
        </p:txBody>
      </p:sp>
      <p:graphicFrame>
        <p:nvGraphicFramePr>
          <p:cNvPr id="6" name="Table 6">
            <a:extLst>
              <a:ext uri="{FF2B5EF4-FFF2-40B4-BE49-F238E27FC236}">
                <a16:creationId xmlns:a16="http://schemas.microsoft.com/office/drawing/2014/main" id="{B42E1950-0528-4583-A7F0-72D3649FD487}"/>
              </a:ext>
            </a:extLst>
          </p:cNvPr>
          <p:cNvGraphicFramePr>
            <a:graphicFrameLocks noGrp="1"/>
          </p:cNvGraphicFramePr>
          <p:nvPr>
            <p:extLst>
              <p:ext uri="{D42A27DB-BD31-4B8C-83A1-F6EECF244321}">
                <p14:modId xmlns:p14="http://schemas.microsoft.com/office/powerpoint/2010/main" val="1256916779"/>
              </p:ext>
            </p:extLst>
          </p:nvPr>
        </p:nvGraphicFramePr>
        <p:xfrm>
          <a:off x="1642188" y="2937510"/>
          <a:ext cx="8397162" cy="2940777"/>
        </p:xfrm>
        <a:graphic>
          <a:graphicData uri="http://schemas.openxmlformats.org/drawingml/2006/table">
            <a:tbl>
              <a:tblPr firstRow="1" bandRow="1">
                <a:tableStyleId>{93296810-A885-4BE3-A3E7-6D5BEEA58F35}</a:tableStyleId>
              </a:tblPr>
              <a:tblGrid>
                <a:gridCol w="7497949">
                  <a:extLst>
                    <a:ext uri="{9D8B030D-6E8A-4147-A177-3AD203B41FA5}">
                      <a16:colId xmlns:a16="http://schemas.microsoft.com/office/drawing/2014/main" val="4075665216"/>
                    </a:ext>
                  </a:extLst>
                </a:gridCol>
                <a:gridCol w="899213">
                  <a:extLst>
                    <a:ext uri="{9D8B030D-6E8A-4147-A177-3AD203B41FA5}">
                      <a16:colId xmlns:a16="http://schemas.microsoft.com/office/drawing/2014/main" val="794588056"/>
                    </a:ext>
                  </a:extLst>
                </a:gridCol>
              </a:tblGrid>
              <a:tr h="420111">
                <a:tc>
                  <a:txBody>
                    <a:bodyPr/>
                    <a:lstStyle/>
                    <a:p>
                      <a:r>
                        <a:rPr lang="en-US" dirty="0"/>
                        <a:t>NEW</a:t>
                      </a:r>
                    </a:p>
                  </a:txBody>
                  <a:tcPr/>
                </a:tc>
                <a:tc>
                  <a:txBody>
                    <a:bodyPr/>
                    <a:lstStyle/>
                    <a:p>
                      <a:endParaRPr lang="en-US"/>
                    </a:p>
                  </a:txBody>
                  <a:tcPr/>
                </a:tc>
                <a:extLst>
                  <a:ext uri="{0D108BD9-81ED-4DB2-BD59-A6C34878D82A}">
                    <a16:rowId xmlns:a16="http://schemas.microsoft.com/office/drawing/2014/main" val="4163857390"/>
                  </a:ext>
                </a:extLst>
              </a:tr>
              <a:tr h="425866">
                <a:tc>
                  <a:txBody>
                    <a:bodyPr/>
                    <a:lstStyle/>
                    <a:p>
                      <a:pPr algn="l"/>
                      <a:r>
                        <a:rPr lang="en-US" b="0">
                          <a:solidFill>
                            <a:schemeClr val="tx1"/>
                          </a:solidFill>
                          <a:effectLst/>
                        </a:rPr>
                        <a:t>5009 Other specified forms of arthropathy (excluding gout).</a:t>
                      </a:r>
                    </a:p>
                  </a:txBody>
                  <a:tcPr marL="101600" marR="101600" marT="50800" marB="50800" anchor="ctr"/>
                </a:tc>
                <a:tc>
                  <a:txBody>
                    <a:bodyPr/>
                    <a:lstStyle/>
                    <a:p>
                      <a:endParaRPr lang="en-US" dirty="0"/>
                    </a:p>
                  </a:txBody>
                  <a:tcPr/>
                </a:tc>
                <a:extLst>
                  <a:ext uri="{0D108BD9-81ED-4DB2-BD59-A6C34878D82A}">
                    <a16:rowId xmlns:a16="http://schemas.microsoft.com/office/drawing/2014/main" val="2046048558"/>
                  </a:ext>
                </a:extLst>
              </a:tr>
              <a:tr h="1047400">
                <a:tc>
                  <a:txBody>
                    <a:bodyPr/>
                    <a:lstStyle/>
                    <a:p>
                      <a:pPr algn="l"/>
                      <a:r>
                        <a:rPr lang="en-US" b="0" dirty="0">
                          <a:solidFill>
                            <a:schemeClr val="tx1"/>
                          </a:solidFill>
                          <a:effectLst/>
                        </a:rPr>
                        <a:t>Note (1): Other specified forms of arthropathy include, but are not limited to, Charcot neuropathic, hypertrophic, crystalline, and other autoimmune arthropathies.</a:t>
                      </a:r>
                    </a:p>
                  </a:txBody>
                  <a:tcPr marL="101600" marR="101600" marT="50800" marB="50800" anchor="ctr"/>
                </a:tc>
                <a:tc>
                  <a:txBody>
                    <a:bodyPr/>
                    <a:lstStyle/>
                    <a:p>
                      <a:endParaRPr lang="en-US"/>
                    </a:p>
                  </a:txBody>
                  <a:tcPr/>
                </a:tc>
                <a:extLst>
                  <a:ext uri="{0D108BD9-81ED-4DB2-BD59-A6C34878D82A}">
                    <a16:rowId xmlns:a16="http://schemas.microsoft.com/office/drawing/2014/main" val="3933004512"/>
                  </a:ext>
                </a:extLst>
              </a:tr>
              <a:tr h="1047400">
                <a:tc>
                  <a:txBody>
                    <a:bodyPr/>
                    <a:lstStyle/>
                    <a:p>
                      <a:pPr algn="l"/>
                      <a:r>
                        <a:rPr lang="en-US" b="0" dirty="0">
                          <a:solidFill>
                            <a:schemeClr val="tx1"/>
                          </a:solidFill>
                          <a:effectLst/>
                        </a:rPr>
                        <a:t>Note (2): With the types of arthritis, diagnostic codes 5004 through 5009, rate the acute phase under diagnostic code 5002; rate any chronic residuals under diagnostic code 5003.</a:t>
                      </a:r>
                    </a:p>
                  </a:txBody>
                  <a:tcPr marL="101600" marR="101600" marT="50800" marB="50800" anchor="ctr"/>
                </a:tc>
                <a:tc>
                  <a:txBody>
                    <a:bodyPr/>
                    <a:lstStyle/>
                    <a:p>
                      <a:endParaRPr lang="en-US" dirty="0"/>
                    </a:p>
                  </a:txBody>
                  <a:tcPr/>
                </a:tc>
                <a:extLst>
                  <a:ext uri="{0D108BD9-81ED-4DB2-BD59-A6C34878D82A}">
                    <a16:rowId xmlns:a16="http://schemas.microsoft.com/office/drawing/2014/main" val="3452882020"/>
                  </a:ext>
                </a:extLst>
              </a:tr>
            </a:tbl>
          </a:graphicData>
        </a:graphic>
      </p:graphicFrame>
    </p:spTree>
    <p:extLst>
      <p:ext uri="{BB962C8B-B14F-4D97-AF65-F5344CB8AC3E}">
        <p14:creationId xmlns:p14="http://schemas.microsoft.com/office/powerpoint/2010/main" val="1888151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lstStyle/>
          <a:p>
            <a:r>
              <a:rPr lang="en-US" dirty="0"/>
              <a:t>Changes in 38 CFR 4.71a</a:t>
            </a:r>
            <a:endParaRPr lang="en-US" sz="2400" dirty="0"/>
          </a:p>
        </p:txBody>
      </p:sp>
      <p:sp>
        <p:nvSpPr>
          <p:cNvPr id="2" name="Content Placeholder 1">
            <a:extLst>
              <a:ext uri="{FF2B5EF4-FFF2-40B4-BE49-F238E27FC236}">
                <a16:creationId xmlns:a16="http://schemas.microsoft.com/office/drawing/2014/main" id="{D1403DD4-11C1-4DA4-8942-4DDF63CCBA57}"/>
              </a:ext>
            </a:extLst>
          </p:cNvPr>
          <p:cNvSpPr>
            <a:spLocks noGrp="1"/>
          </p:cNvSpPr>
          <p:nvPr>
            <p:ph idx="1"/>
          </p:nvPr>
        </p:nvSpPr>
        <p:spPr>
          <a:xfrm>
            <a:off x="606490" y="1825625"/>
            <a:ext cx="10972800" cy="4351338"/>
          </a:xfrm>
        </p:spPr>
        <p:txBody>
          <a:bodyPr/>
          <a:lstStyle/>
          <a:p>
            <a:r>
              <a:rPr lang="en-US" dirty="0"/>
              <a:t>DC 5010 post-traumatic arthritis</a:t>
            </a:r>
          </a:p>
          <a:p>
            <a:pPr lvl="1"/>
            <a:r>
              <a:rPr lang="en-US" dirty="0">
                <a:hlinkClick r:id="rId2" action="ppaction://hlinksldjump"/>
              </a:rPr>
              <a:t>Name change</a:t>
            </a:r>
            <a:endParaRPr lang="en-US" dirty="0"/>
          </a:p>
          <a:p>
            <a:pPr lvl="1"/>
            <a:r>
              <a:rPr lang="en-US" dirty="0"/>
              <a:t>Better rating guidance</a:t>
            </a:r>
          </a:p>
          <a:p>
            <a:r>
              <a:rPr lang="en-US" dirty="0"/>
              <a:t>M21-1 </a:t>
            </a:r>
            <a:r>
              <a:rPr lang="en-US" dirty="0">
                <a:solidFill>
                  <a:srgbClr val="333333"/>
                </a:solidFill>
                <a:effectLst/>
                <a:latin typeface="Arial" panose="020B0604020202020204" pitchFamily="34" charset="0"/>
                <a:ea typeface="Calibri" panose="020F0502020204030204" pitchFamily="34" charset="0"/>
              </a:rPr>
              <a:t>III.iv.4.B.2.d</a:t>
            </a:r>
            <a:r>
              <a:rPr lang="en-US" dirty="0">
                <a:solidFill>
                  <a:srgbClr val="0000FF"/>
                </a:solidFill>
                <a:effectLst/>
                <a:latin typeface="Arial" panose="020B0604020202020204" pitchFamily="34" charset="0"/>
                <a:ea typeface="Calibri" panose="020F0502020204030204" pitchFamily="34" charset="0"/>
              </a:rPr>
              <a:t>.</a:t>
            </a:r>
            <a:r>
              <a:rPr lang="en-US" dirty="0">
                <a:solidFill>
                  <a:srgbClr val="333333"/>
                </a:solidFill>
                <a:effectLst/>
                <a:latin typeface="Arial" panose="020B0604020202020204" pitchFamily="34" charset="0"/>
                <a:ea typeface="Calibri" panose="020F0502020204030204" pitchFamily="34" charset="0"/>
              </a:rPr>
              <a:t>  </a:t>
            </a:r>
          </a:p>
          <a:p>
            <a:pPr lvl="1"/>
            <a:r>
              <a:rPr lang="en-US" dirty="0">
                <a:solidFill>
                  <a:srgbClr val="333333"/>
                </a:solidFill>
                <a:effectLst/>
                <a:latin typeface="Arial" panose="020B0604020202020204" pitchFamily="34" charset="0"/>
                <a:ea typeface="Calibri" panose="020F0502020204030204" pitchFamily="34" charset="0"/>
              </a:rPr>
              <a:t>Historical </a:t>
            </a:r>
            <a:r>
              <a:rPr lang="en-US" dirty="0">
                <a:solidFill>
                  <a:srgbClr val="333333"/>
                </a:solidFill>
                <a:ea typeface="Calibri" panose="020F0502020204030204" pitchFamily="34" charset="0"/>
              </a:rPr>
              <a:t>Arthritis, </a:t>
            </a:r>
            <a:r>
              <a:rPr lang="en-US" dirty="0">
                <a:solidFill>
                  <a:srgbClr val="C00000"/>
                </a:solidFill>
                <a:ea typeface="Calibri" panose="020F0502020204030204" pitchFamily="34" charset="0"/>
              </a:rPr>
              <a:t>due to </a:t>
            </a:r>
            <a:r>
              <a:rPr lang="en-US" dirty="0">
                <a:solidFill>
                  <a:srgbClr val="333333"/>
                </a:solidFill>
                <a:ea typeface="Calibri" panose="020F0502020204030204" pitchFamily="34" charset="0"/>
              </a:rPr>
              <a:t>trauma</a:t>
            </a:r>
            <a:endParaRPr lang="en-US" dirty="0">
              <a:solidFill>
                <a:srgbClr val="333333"/>
              </a:solidFill>
              <a:effectLst/>
              <a:latin typeface="Arial" panose="020B0604020202020204" pitchFamily="34" charset="0"/>
              <a:ea typeface="Calibri" panose="020F0502020204030204" pitchFamily="34" charset="0"/>
            </a:endParaRPr>
          </a:p>
          <a:p>
            <a:pPr lvl="1"/>
            <a:r>
              <a:rPr lang="en-US" b="0" i="0" dirty="0">
                <a:effectLst/>
                <a:latin typeface="arial" panose="020B0604020202020204" pitchFamily="34" charset="0"/>
              </a:rPr>
              <a:t>In accordance with </a:t>
            </a:r>
            <a:r>
              <a:rPr lang="en-US" i="0" dirty="0">
                <a:effectLst/>
                <a:latin typeface="arial" panose="020B0604020202020204" pitchFamily="34" charset="0"/>
              </a:rPr>
              <a:t>38 CFR 3.951</a:t>
            </a:r>
            <a:r>
              <a:rPr lang="en-US" b="0" i="0" dirty="0">
                <a:effectLst/>
                <a:latin typeface="arial" panose="020B0604020202020204" pitchFamily="34" charset="0"/>
              </a:rPr>
              <a:t>, evaluations cannot be reduced based solely on the readjustment of the rating schedule.</a:t>
            </a:r>
            <a:endParaRPr lang="en-US" dirty="0"/>
          </a:p>
        </p:txBody>
      </p:sp>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12</a:t>
            </a:fld>
            <a:endParaRPr lang="en-US" dirty="0"/>
          </a:p>
        </p:txBody>
      </p:sp>
    </p:spTree>
    <p:extLst>
      <p:ext uri="{BB962C8B-B14F-4D97-AF65-F5344CB8AC3E}">
        <p14:creationId xmlns:p14="http://schemas.microsoft.com/office/powerpoint/2010/main" val="1947545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- 5010</a:t>
            </a:r>
            <a:endParaRPr lang="en-US" sz="2400" dirty="0"/>
          </a:p>
        </p:txBody>
      </p:sp>
      <p:graphicFrame>
        <p:nvGraphicFramePr>
          <p:cNvPr id="4" name="Table 5">
            <a:extLst>
              <a:ext uri="{FF2B5EF4-FFF2-40B4-BE49-F238E27FC236}">
                <a16:creationId xmlns:a16="http://schemas.microsoft.com/office/drawing/2014/main" id="{0DF30101-1B0B-492D-B321-BC3FC0F61E5A}"/>
              </a:ext>
            </a:extLst>
          </p:cNvPr>
          <p:cNvGraphicFramePr>
            <a:graphicFrameLocks noGrp="1"/>
          </p:cNvGraphicFramePr>
          <p:nvPr>
            <p:ph idx="1"/>
            <p:extLst>
              <p:ext uri="{D42A27DB-BD31-4B8C-83A1-F6EECF244321}">
                <p14:modId xmlns:p14="http://schemas.microsoft.com/office/powerpoint/2010/main" val="857968909"/>
              </p:ext>
            </p:extLst>
          </p:nvPr>
        </p:nvGraphicFramePr>
        <p:xfrm>
          <a:off x="1754155" y="2048352"/>
          <a:ext cx="8285195" cy="1220310"/>
        </p:xfrm>
        <a:graphic>
          <a:graphicData uri="http://schemas.openxmlformats.org/drawingml/2006/table">
            <a:tbl>
              <a:tblPr firstRow="1" bandRow="1">
                <a:tableStyleId>{5C22544A-7EE6-4342-B048-85BDC9FD1C3A}</a:tableStyleId>
              </a:tblPr>
              <a:tblGrid>
                <a:gridCol w="7202293">
                  <a:extLst>
                    <a:ext uri="{9D8B030D-6E8A-4147-A177-3AD203B41FA5}">
                      <a16:colId xmlns:a16="http://schemas.microsoft.com/office/drawing/2014/main" val="1775905641"/>
                    </a:ext>
                  </a:extLst>
                </a:gridCol>
                <a:gridCol w="1082902">
                  <a:extLst>
                    <a:ext uri="{9D8B030D-6E8A-4147-A177-3AD203B41FA5}">
                      <a16:colId xmlns:a16="http://schemas.microsoft.com/office/drawing/2014/main" val="1861025103"/>
                    </a:ext>
                  </a:extLst>
                </a:gridCol>
              </a:tblGrid>
              <a:tr h="484145">
                <a:tc>
                  <a:txBody>
                    <a:bodyPr/>
                    <a:lstStyle/>
                    <a:p>
                      <a:r>
                        <a:rPr lang="en-US" dirty="0"/>
                        <a:t>OLD</a:t>
                      </a:r>
                    </a:p>
                  </a:txBody>
                  <a:tcPr/>
                </a:tc>
                <a:tc>
                  <a:txBody>
                    <a:bodyPr/>
                    <a:lstStyle/>
                    <a:p>
                      <a:endParaRPr lang="en-US"/>
                    </a:p>
                  </a:txBody>
                  <a:tcPr/>
                </a:tc>
                <a:extLst>
                  <a:ext uri="{0D108BD9-81ED-4DB2-BD59-A6C34878D82A}">
                    <a16:rowId xmlns:a16="http://schemas.microsoft.com/office/drawing/2014/main" val="1421420692"/>
                  </a:ext>
                </a:extLst>
              </a:tr>
              <a:tr h="736165">
                <a:tc>
                  <a:txBody>
                    <a:bodyPr/>
                    <a:lstStyle/>
                    <a:p>
                      <a:pPr algn="l" fontAlgn="t"/>
                      <a:r>
                        <a:rPr lang="en-US" dirty="0">
                          <a:effectLst/>
                        </a:rPr>
                        <a:t>5010   Arthritis</a:t>
                      </a:r>
                      <a:r>
                        <a:rPr lang="en-US" dirty="0">
                          <a:solidFill>
                            <a:srgbClr val="FF0000"/>
                          </a:solidFill>
                          <a:effectLst/>
                        </a:rPr>
                        <a:t>, due to </a:t>
                      </a:r>
                      <a:r>
                        <a:rPr lang="en-US" dirty="0">
                          <a:solidFill>
                            <a:schemeClr val="tx1"/>
                          </a:solidFill>
                          <a:effectLst/>
                        </a:rPr>
                        <a:t>trauma</a:t>
                      </a:r>
                      <a:r>
                        <a:rPr lang="en-US" dirty="0">
                          <a:solidFill>
                            <a:srgbClr val="FF0000"/>
                          </a:solidFill>
                          <a:effectLst/>
                        </a:rPr>
                        <a:t>, substantiated by X-ray findings: </a:t>
                      </a:r>
                      <a:r>
                        <a:rPr lang="en-US" dirty="0">
                          <a:solidFill>
                            <a:schemeClr val="tx1"/>
                          </a:solidFill>
                          <a:effectLst/>
                        </a:rPr>
                        <a:t>Rate as </a:t>
                      </a:r>
                      <a:r>
                        <a:rPr lang="en-US" dirty="0">
                          <a:solidFill>
                            <a:srgbClr val="FF0000"/>
                          </a:solidFill>
                          <a:effectLst/>
                        </a:rPr>
                        <a:t>arthritis, degenerative.</a:t>
                      </a:r>
                    </a:p>
                  </a:txBody>
                  <a:tcPr marL="7620" marR="7620" marT="7620" marB="7620"/>
                </a:tc>
                <a:tc>
                  <a:txBody>
                    <a:bodyPr/>
                    <a:lstStyle/>
                    <a:p>
                      <a:endParaRPr lang="en-US" dirty="0"/>
                    </a:p>
                  </a:txBody>
                  <a:tcPr/>
                </a:tc>
                <a:extLst>
                  <a:ext uri="{0D108BD9-81ED-4DB2-BD59-A6C34878D82A}">
                    <a16:rowId xmlns:a16="http://schemas.microsoft.com/office/drawing/2014/main" val="4149796416"/>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13</a:t>
            </a:fld>
            <a:endParaRPr lang="en-US" dirty="0"/>
          </a:p>
        </p:txBody>
      </p:sp>
      <p:graphicFrame>
        <p:nvGraphicFramePr>
          <p:cNvPr id="6" name="Table 6">
            <a:extLst>
              <a:ext uri="{FF2B5EF4-FFF2-40B4-BE49-F238E27FC236}">
                <a16:creationId xmlns:a16="http://schemas.microsoft.com/office/drawing/2014/main" id="{A96F7C35-FDF3-4A2B-86AF-5A1764EC9D26}"/>
              </a:ext>
            </a:extLst>
          </p:cNvPr>
          <p:cNvGraphicFramePr>
            <a:graphicFrameLocks noGrp="1"/>
          </p:cNvGraphicFramePr>
          <p:nvPr>
            <p:extLst>
              <p:ext uri="{D42A27DB-BD31-4B8C-83A1-F6EECF244321}">
                <p14:modId xmlns:p14="http://schemas.microsoft.com/office/powerpoint/2010/main" val="2330922020"/>
              </p:ext>
            </p:extLst>
          </p:nvPr>
        </p:nvGraphicFramePr>
        <p:xfrm>
          <a:off x="1754155" y="3589338"/>
          <a:ext cx="8285195" cy="1813086"/>
        </p:xfrm>
        <a:graphic>
          <a:graphicData uri="http://schemas.openxmlformats.org/drawingml/2006/table">
            <a:tbl>
              <a:tblPr firstRow="1" bandRow="1">
                <a:tableStyleId>{93296810-A885-4BE3-A3E7-6D5BEEA58F35}</a:tableStyleId>
              </a:tblPr>
              <a:tblGrid>
                <a:gridCol w="7237873">
                  <a:extLst>
                    <a:ext uri="{9D8B030D-6E8A-4147-A177-3AD203B41FA5}">
                      <a16:colId xmlns:a16="http://schemas.microsoft.com/office/drawing/2014/main" val="348495163"/>
                    </a:ext>
                  </a:extLst>
                </a:gridCol>
                <a:gridCol w="1047322">
                  <a:extLst>
                    <a:ext uri="{9D8B030D-6E8A-4147-A177-3AD203B41FA5}">
                      <a16:colId xmlns:a16="http://schemas.microsoft.com/office/drawing/2014/main" val="438204763"/>
                    </a:ext>
                  </a:extLst>
                </a:gridCol>
              </a:tblGrid>
              <a:tr h="426608">
                <a:tc>
                  <a:txBody>
                    <a:bodyPr/>
                    <a:lstStyle/>
                    <a:p>
                      <a:r>
                        <a:rPr lang="en-US" dirty="0"/>
                        <a:t>NEW</a:t>
                      </a:r>
                    </a:p>
                  </a:txBody>
                  <a:tcPr/>
                </a:tc>
                <a:tc>
                  <a:txBody>
                    <a:bodyPr/>
                    <a:lstStyle/>
                    <a:p>
                      <a:endParaRPr lang="en-US"/>
                    </a:p>
                  </a:txBody>
                  <a:tcPr/>
                </a:tc>
                <a:extLst>
                  <a:ext uri="{0D108BD9-81ED-4DB2-BD59-A6C34878D82A}">
                    <a16:rowId xmlns:a16="http://schemas.microsoft.com/office/drawing/2014/main" val="4160004324"/>
                  </a:ext>
                </a:extLst>
              </a:tr>
              <a:tr h="1386478">
                <a:tc>
                  <a:txBody>
                    <a:bodyPr/>
                    <a:lstStyle/>
                    <a:p>
                      <a:r>
                        <a:rPr lang="en-US" sz="1800" b="0" kern="1200" dirty="0">
                          <a:solidFill>
                            <a:schemeClr val="dk1"/>
                          </a:solidFill>
                          <a:effectLst/>
                        </a:rPr>
                        <a:t>5010 Post-traumatic arthritis: Rate as limitation of motion, dislocation, or other specified instability under the affected joint. If there are 2 or more joints affected, each rating shall be combined in accordance with </a:t>
                      </a:r>
                      <a:r>
                        <a:rPr lang="en-US" sz="1800" b="0" u="none" strike="noStrike" kern="1200" dirty="0">
                          <a:solidFill>
                            <a:schemeClr val="dk1"/>
                          </a:solidFill>
                          <a:effectLst/>
                        </a:rPr>
                        <a:t>§ 4.25</a:t>
                      </a:r>
                      <a:r>
                        <a:rPr lang="en-US" sz="1800" b="0" kern="1200" dirty="0">
                          <a:solidFill>
                            <a:schemeClr val="dk1"/>
                          </a:solidFill>
                          <a:effectLst/>
                        </a:rPr>
                        <a:t>.</a:t>
                      </a:r>
                      <a:endParaRPr lang="en-US" dirty="0"/>
                    </a:p>
                  </a:txBody>
                  <a:tcPr/>
                </a:tc>
                <a:tc>
                  <a:txBody>
                    <a:bodyPr/>
                    <a:lstStyle/>
                    <a:p>
                      <a:endParaRPr lang="en-US" dirty="0"/>
                    </a:p>
                  </a:txBody>
                  <a:tcPr/>
                </a:tc>
                <a:extLst>
                  <a:ext uri="{0D108BD9-81ED-4DB2-BD59-A6C34878D82A}">
                    <a16:rowId xmlns:a16="http://schemas.microsoft.com/office/drawing/2014/main" val="799322115"/>
                  </a:ext>
                </a:extLst>
              </a:tr>
            </a:tbl>
          </a:graphicData>
        </a:graphic>
      </p:graphicFrame>
    </p:spTree>
    <p:extLst>
      <p:ext uri="{BB962C8B-B14F-4D97-AF65-F5344CB8AC3E}">
        <p14:creationId xmlns:p14="http://schemas.microsoft.com/office/powerpoint/2010/main" val="2031195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lstStyle/>
          <a:p>
            <a:r>
              <a:rPr lang="en-US" dirty="0"/>
              <a:t>Changes in 38 CFR 4.71a</a:t>
            </a:r>
            <a:endParaRPr lang="en-US" sz="2400" dirty="0"/>
          </a:p>
        </p:txBody>
      </p:sp>
      <p:sp>
        <p:nvSpPr>
          <p:cNvPr id="2" name="Content Placeholder 1">
            <a:extLst>
              <a:ext uri="{FF2B5EF4-FFF2-40B4-BE49-F238E27FC236}">
                <a16:creationId xmlns:a16="http://schemas.microsoft.com/office/drawing/2014/main" id="{D1403DD4-11C1-4DA4-8942-4DDF63CCBA57}"/>
              </a:ext>
            </a:extLst>
          </p:cNvPr>
          <p:cNvSpPr>
            <a:spLocks noGrp="1"/>
          </p:cNvSpPr>
          <p:nvPr>
            <p:ph idx="1"/>
          </p:nvPr>
        </p:nvSpPr>
        <p:spPr>
          <a:xfrm>
            <a:off x="615820" y="1393236"/>
            <a:ext cx="10954139" cy="4882058"/>
          </a:xfrm>
        </p:spPr>
        <p:txBody>
          <a:bodyPr/>
          <a:lstStyle/>
          <a:p>
            <a:r>
              <a:rPr lang="en-US" dirty="0"/>
              <a:t>DC 5011 decompression </a:t>
            </a:r>
            <a:r>
              <a:rPr lang="en-US" dirty="0">
                <a:hlinkClick r:id="rId2" action="ppaction://hlinksldjump"/>
              </a:rPr>
              <a:t>illness</a:t>
            </a:r>
            <a:endParaRPr lang="en-US" dirty="0"/>
          </a:p>
          <a:p>
            <a:pPr lvl="1"/>
            <a:r>
              <a:rPr lang="en-US" sz="2400" dirty="0">
                <a:hlinkClick r:id="rId3" action="ppaction://hlinksldjump"/>
              </a:rPr>
              <a:t>Name change </a:t>
            </a:r>
            <a:endParaRPr lang="en-US" sz="2400" dirty="0"/>
          </a:p>
          <a:p>
            <a:pPr lvl="1"/>
            <a:r>
              <a:rPr lang="en-US" sz="2400" dirty="0"/>
              <a:t>Better rating guidance</a:t>
            </a:r>
          </a:p>
          <a:p>
            <a:r>
              <a:rPr lang="en-US" dirty="0"/>
              <a:t>DC 5012, 5013, 5014, 5015, 5023</a:t>
            </a:r>
          </a:p>
          <a:p>
            <a:pPr lvl="1"/>
            <a:r>
              <a:rPr lang="en-US" sz="2400" dirty="0"/>
              <a:t>Names changed</a:t>
            </a:r>
          </a:p>
          <a:p>
            <a:pPr lvl="1"/>
            <a:r>
              <a:rPr lang="en-US" sz="2400" dirty="0">
                <a:solidFill>
                  <a:srgbClr val="C00000"/>
                </a:solidFill>
              </a:rPr>
              <a:t>new growths of</a:t>
            </a:r>
            <a:r>
              <a:rPr lang="en-US" sz="2400" dirty="0"/>
              <a:t>, residuals of, neoplasm, examples</a:t>
            </a:r>
          </a:p>
          <a:p>
            <a:r>
              <a:rPr lang="en-US" dirty="0"/>
              <a:t>DC 5018, 5020, 5022 – removed!</a:t>
            </a:r>
          </a:p>
          <a:p>
            <a:pPr lvl="1"/>
            <a:r>
              <a:rPr lang="en-US" sz="2400" dirty="0">
                <a:solidFill>
                  <a:srgbClr val="C00000"/>
                </a:solidFill>
              </a:rPr>
              <a:t>Hydrarthrosis, intermittent</a:t>
            </a:r>
          </a:p>
          <a:p>
            <a:pPr lvl="1"/>
            <a:r>
              <a:rPr lang="en-US" sz="2400" dirty="0">
                <a:solidFill>
                  <a:srgbClr val="C00000"/>
                </a:solidFill>
              </a:rPr>
              <a:t>Synovitis</a:t>
            </a:r>
          </a:p>
          <a:p>
            <a:pPr lvl="1"/>
            <a:r>
              <a:rPr lang="en-US" sz="2400" dirty="0">
                <a:solidFill>
                  <a:srgbClr val="C00000"/>
                </a:solidFill>
              </a:rPr>
              <a:t>Periostitis</a:t>
            </a:r>
          </a:p>
          <a:p>
            <a:pPr marL="457200" lvl="1" indent="0">
              <a:buNone/>
            </a:pPr>
            <a:r>
              <a:rPr lang="en-US" sz="2400" dirty="0">
                <a:solidFill>
                  <a:srgbClr val="C00000"/>
                </a:solidFill>
              </a:rPr>
              <a:t>                          </a:t>
            </a:r>
            <a:r>
              <a:rPr lang="en-US" sz="2000" dirty="0">
                <a:hlinkClick r:id="rId4" action="ppaction://hlinksldjump"/>
              </a:rPr>
              <a:t>Next</a:t>
            </a:r>
            <a:endParaRPr lang="en-US" sz="2000" dirty="0"/>
          </a:p>
        </p:txBody>
      </p:sp>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14</a:t>
            </a:fld>
            <a:endParaRPr lang="en-US" dirty="0"/>
          </a:p>
        </p:txBody>
      </p:sp>
    </p:spTree>
    <p:extLst>
      <p:ext uri="{BB962C8B-B14F-4D97-AF65-F5344CB8AC3E}">
        <p14:creationId xmlns:p14="http://schemas.microsoft.com/office/powerpoint/2010/main" val="33843943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- 5011</a:t>
            </a:r>
            <a:endParaRPr lang="en-US" sz="2400" dirty="0"/>
          </a:p>
        </p:txBody>
      </p:sp>
      <p:graphicFrame>
        <p:nvGraphicFramePr>
          <p:cNvPr id="4" name="Table 5">
            <a:extLst>
              <a:ext uri="{FF2B5EF4-FFF2-40B4-BE49-F238E27FC236}">
                <a16:creationId xmlns:a16="http://schemas.microsoft.com/office/drawing/2014/main" id="{86DB1C3E-FD9D-4BA8-ABF1-EA0EAC11A442}"/>
              </a:ext>
            </a:extLst>
          </p:cNvPr>
          <p:cNvGraphicFramePr>
            <a:graphicFrameLocks noGrp="1"/>
          </p:cNvGraphicFramePr>
          <p:nvPr>
            <p:ph idx="1"/>
            <p:extLst>
              <p:ext uri="{D42A27DB-BD31-4B8C-83A1-F6EECF244321}">
                <p14:modId xmlns:p14="http://schemas.microsoft.com/office/powerpoint/2010/main" val="4265609880"/>
              </p:ext>
            </p:extLst>
          </p:nvPr>
        </p:nvGraphicFramePr>
        <p:xfrm>
          <a:off x="2152650" y="1844436"/>
          <a:ext cx="7886700" cy="1010920"/>
        </p:xfrm>
        <a:graphic>
          <a:graphicData uri="http://schemas.openxmlformats.org/drawingml/2006/table">
            <a:tbl>
              <a:tblPr firstRow="1" bandRow="1">
                <a:tableStyleId>{5C22544A-7EE6-4342-B048-85BDC9FD1C3A}</a:tableStyleId>
              </a:tblPr>
              <a:tblGrid>
                <a:gridCol w="6949017">
                  <a:extLst>
                    <a:ext uri="{9D8B030D-6E8A-4147-A177-3AD203B41FA5}">
                      <a16:colId xmlns:a16="http://schemas.microsoft.com/office/drawing/2014/main" val="2303923515"/>
                    </a:ext>
                  </a:extLst>
                </a:gridCol>
                <a:gridCol w="937683">
                  <a:extLst>
                    <a:ext uri="{9D8B030D-6E8A-4147-A177-3AD203B41FA5}">
                      <a16:colId xmlns:a16="http://schemas.microsoft.com/office/drawing/2014/main" val="644219369"/>
                    </a:ext>
                  </a:extLst>
                </a:gridCol>
              </a:tblGrid>
              <a:tr h="370840">
                <a:tc>
                  <a:txBody>
                    <a:bodyPr/>
                    <a:lstStyle/>
                    <a:p>
                      <a:r>
                        <a:rPr lang="en-US" dirty="0"/>
                        <a:t>OLD</a:t>
                      </a:r>
                    </a:p>
                  </a:txBody>
                  <a:tcPr/>
                </a:tc>
                <a:tc>
                  <a:txBody>
                    <a:bodyPr/>
                    <a:lstStyle/>
                    <a:p>
                      <a:endParaRPr lang="en-US"/>
                    </a:p>
                  </a:txBody>
                  <a:tcPr/>
                </a:tc>
                <a:extLst>
                  <a:ext uri="{0D108BD9-81ED-4DB2-BD59-A6C34878D82A}">
                    <a16:rowId xmlns:a16="http://schemas.microsoft.com/office/drawing/2014/main" val="3698669158"/>
                  </a:ext>
                </a:extLst>
              </a:tr>
              <a:tr h="370840">
                <a:tc>
                  <a:txBody>
                    <a:bodyPr/>
                    <a:lstStyle/>
                    <a:p>
                      <a:r>
                        <a:rPr lang="en-US" sz="1800" b="0" i="0" kern="1200" dirty="0">
                          <a:solidFill>
                            <a:schemeClr val="dk1"/>
                          </a:solidFill>
                          <a:effectLst/>
                          <a:latin typeface="+mn-lt"/>
                          <a:ea typeface="+mn-ea"/>
                          <a:cs typeface="+mn-cs"/>
                        </a:rPr>
                        <a:t>5011   </a:t>
                      </a:r>
                      <a:r>
                        <a:rPr lang="en-US" sz="1800" b="0" i="0" kern="1200" dirty="0">
                          <a:solidFill>
                            <a:srgbClr val="C00000"/>
                          </a:solidFill>
                          <a:effectLst/>
                          <a:latin typeface="+mn-lt"/>
                          <a:ea typeface="+mn-ea"/>
                          <a:cs typeface="+mn-cs"/>
                        </a:rPr>
                        <a:t>Bones, caisson disease of: </a:t>
                      </a:r>
                      <a:r>
                        <a:rPr lang="en-US" sz="1800" b="0" i="0" kern="1200" dirty="0">
                          <a:solidFill>
                            <a:schemeClr val="tx1"/>
                          </a:solidFill>
                          <a:effectLst/>
                          <a:latin typeface="+mn-lt"/>
                          <a:ea typeface="+mn-ea"/>
                          <a:cs typeface="+mn-cs"/>
                        </a:rPr>
                        <a:t>Rate</a:t>
                      </a:r>
                      <a:r>
                        <a:rPr lang="en-US" sz="1800" b="0" i="0" kern="1200" dirty="0">
                          <a:solidFill>
                            <a:srgbClr val="C00000"/>
                          </a:solidFill>
                          <a:effectLst/>
                          <a:latin typeface="+mn-lt"/>
                          <a:ea typeface="+mn-ea"/>
                          <a:cs typeface="+mn-cs"/>
                        </a:rPr>
                        <a:t> </a:t>
                      </a:r>
                      <a:r>
                        <a:rPr lang="en-US" sz="1800" b="0" i="0" kern="1200" dirty="0">
                          <a:solidFill>
                            <a:schemeClr val="tx1"/>
                          </a:solidFill>
                          <a:effectLst/>
                          <a:latin typeface="+mn-lt"/>
                          <a:ea typeface="+mn-ea"/>
                          <a:cs typeface="+mn-cs"/>
                        </a:rPr>
                        <a:t>as arthritis</a:t>
                      </a:r>
                      <a:r>
                        <a:rPr lang="en-US" sz="1800" b="0" i="0" kern="1200" dirty="0">
                          <a:solidFill>
                            <a:srgbClr val="C00000"/>
                          </a:solidFill>
                          <a:effectLst/>
                          <a:latin typeface="+mn-lt"/>
                          <a:ea typeface="+mn-ea"/>
                          <a:cs typeface="+mn-cs"/>
                        </a:rPr>
                        <a:t>, cord involvement, or deafness, depending on the severity of disabling </a:t>
                      </a:r>
                      <a:r>
                        <a:rPr lang="en-US" sz="1800" b="0" i="0" kern="1200" dirty="0">
                          <a:solidFill>
                            <a:schemeClr val="tx1"/>
                          </a:solidFill>
                          <a:effectLst/>
                          <a:latin typeface="+mn-lt"/>
                          <a:ea typeface="+mn-ea"/>
                          <a:cs typeface="+mn-cs"/>
                        </a:rPr>
                        <a:t>manifestations</a:t>
                      </a:r>
                      <a:r>
                        <a:rPr lang="en-US" sz="1800" b="0" i="0" kern="1200" dirty="0">
                          <a:solidFill>
                            <a:srgbClr val="C00000"/>
                          </a:solidFill>
                          <a:effectLst/>
                          <a:latin typeface="+mn-lt"/>
                          <a:ea typeface="+mn-ea"/>
                          <a:cs typeface="+mn-cs"/>
                        </a:rPr>
                        <a:t>.</a:t>
                      </a:r>
                      <a:endParaRPr lang="en-US" dirty="0">
                        <a:solidFill>
                          <a:srgbClr val="C00000"/>
                        </a:solidFill>
                      </a:endParaRPr>
                    </a:p>
                  </a:txBody>
                  <a:tcPr/>
                </a:tc>
                <a:tc>
                  <a:txBody>
                    <a:bodyPr/>
                    <a:lstStyle/>
                    <a:p>
                      <a:endParaRPr lang="en-US" dirty="0"/>
                    </a:p>
                  </a:txBody>
                  <a:tcPr/>
                </a:tc>
                <a:extLst>
                  <a:ext uri="{0D108BD9-81ED-4DB2-BD59-A6C34878D82A}">
                    <a16:rowId xmlns:a16="http://schemas.microsoft.com/office/drawing/2014/main" val="3679153625"/>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15</a:t>
            </a:fld>
            <a:endParaRPr lang="en-US" dirty="0"/>
          </a:p>
        </p:txBody>
      </p:sp>
      <p:graphicFrame>
        <p:nvGraphicFramePr>
          <p:cNvPr id="6" name="Table 5">
            <a:extLst>
              <a:ext uri="{FF2B5EF4-FFF2-40B4-BE49-F238E27FC236}">
                <a16:creationId xmlns:a16="http://schemas.microsoft.com/office/drawing/2014/main" id="{AED188AD-CB66-4105-B950-387EE9A7EBF7}"/>
              </a:ext>
            </a:extLst>
          </p:cNvPr>
          <p:cNvGraphicFramePr>
            <a:graphicFrameLocks/>
          </p:cNvGraphicFramePr>
          <p:nvPr>
            <p:extLst>
              <p:ext uri="{D42A27DB-BD31-4B8C-83A1-F6EECF244321}">
                <p14:modId xmlns:p14="http://schemas.microsoft.com/office/powerpoint/2010/main" val="806546914"/>
              </p:ext>
            </p:extLst>
          </p:nvPr>
        </p:nvGraphicFramePr>
        <p:xfrm>
          <a:off x="2152650" y="3504247"/>
          <a:ext cx="7886700" cy="1833880"/>
        </p:xfrm>
        <a:graphic>
          <a:graphicData uri="http://schemas.openxmlformats.org/drawingml/2006/table">
            <a:tbl>
              <a:tblPr firstRow="1" bandRow="1">
                <a:tableStyleId>{93296810-A885-4BE3-A3E7-6D5BEEA58F35}</a:tableStyleId>
              </a:tblPr>
              <a:tblGrid>
                <a:gridCol w="6940550">
                  <a:extLst>
                    <a:ext uri="{9D8B030D-6E8A-4147-A177-3AD203B41FA5}">
                      <a16:colId xmlns:a16="http://schemas.microsoft.com/office/drawing/2014/main" val="2303923515"/>
                    </a:ext>
                  </a:extLst>
                </a:gridCol>
                <a:gridCol w="946150">
                  <a:extLst>
                    <a:ext uri="{9D8B030D-6E8A-4147-A177-3AD203B41FA5}">
                      <a16:colId xmlns:a16="http://schemas.microsoft.com/office/drawing/2014/main" val="644219369"/>
                    </a:ext>
                  </a:extLst>
                </a:gridCol>
              </a:tblGrid>
              <a:tr h="370840">
                <a:tc>
                  <a:txBody>
                    <a:bodyPr/>
                    <a:lstStyle/>
                    <a:p>
                      <a:r>
                        <a:rPr lang="en-US" dirty="0"/>
                        <a:t>NEW</a:t>
                      </a:r>
                    </a:p>
                  </a:txBody>
                  <a:tcPr/>
                </a:tc>
                <a:tc>
                  <a:txBody>
                    <a:bodyPr/>
                    <a:lstStyle/>
                    <a:p>
                      <a:endParaRPr lang="en-US"/>
                    </a:p>
                  </a:txBody>
                  <a:tcPr/>
                </a:tc>
                <a:extLst>
                  <a:ext uri="{0D108BD9-81ED-4DB2-BD59-A6C34878D82A}">
                    <a16:rowId xmlns:a16="http://schemas.microsoft.com/office/drawing/2014/main" val="3698669158"/>
                  </a:ext>
                </a:extLst>
              </a:tr>
              <a:tr h="370840">
                <a:tc>
                  <a:txBody>
                    <a:bodyPr/>
                    <a:lstStyle/>
                    <a:p>
                      <a:r>
                        <a:rPr lang="en-US" sz="1800" b="0" kern="1200" dirty="0">
                          <a:solidFill>
                            <a:schemeClr val="dk1"/>
                          </a:solidFill>
                          <a:effectLst/>
                        </a:rPr>
                        <a:t>5011 Decompression illness: Rate manifestations under the appropriate diagnostic code within the affected body system, such as arthritis for musculoskeletal residuals; auditory system for vestibular residuals; respiratory system for pulmonary barotrauma residuals; and neurologic system for cerebrovascular accident residuals.</a:t>
                      </a:r>
                      <a:endParaRPr lang="en-US" dirty="0"/>
                    </a:p>
                  </a:txBody>
                  <a:tcPr/>
                </a:tc>
                <a:tc>
                  <a:txBody>
                    <a:bodyPr/>
                    <a:lstStyle/>
                    <a:p>
                      <a:endParaRPr lang="en-US" dirty="0"/>
                    </a:p>
                  </a:txBody>
                  <a:tcPr/>
                </a:tc>
                <a:extLst>
                  <a:ext uri="{0D108BD9-81ED-4DB2-BD59-A6C34878D82A}">
                    <a16:rowId xmlns:a16="http://schemas.microsoft.com/office/drawing/2014/main" val="3679153625"/>
                  </a:ext>
                </a:extLst>
              </a:tr>
            </a:tbl>
          </a:graphicData>
        </a:graphic>
      </p:graphicFrame>
      <p:sp>
        <p:nvSpPr>
          <p:cNvPr id="2" name="TextBox 1">
            <a:extLst>
              <a:ext uri="{FF2B5EF4-FFF2-40B4-BE49-F238E27FC236}">
                <a16:creationId xmlns:a16="http://schemas.microsoft.com/office/drawing/2014/main" id="{338F7F17-93F6-4404-A424-D23FDC626434}"/>
              </a:ext>
            </a:extLst>
          </p:cNvPr>
          <p:cNvSpPr txBox="1"/>
          <p:nvPr/>
        </p:nvSpPr>
        <p:spPr>
          <a:xfrm>
            <a:off x="5444068" y="5987018"/>
            <a:ext cx="880533" cy="369332"/>
          </a:xfrm>
          <a:prstGeom prst="rect">
            <a:avLst/>
          </a:prstGeom>
          <a:noFill/>
        </p:spPr>
        <p:txBody>
          <a:bodyPr wrap="square" rtlCol="0">
            <a:spAutoFit/>
          </a:bodyPr>
          <a:lstStyle/>
          <a:p>
            <a:r>
              <a:rPr lang="en-US" dirty="0">
                <a:hlinkClick r:id="rId2" action="ppaction://hlinksldjump"/>
              </a:rPr>
              <a:t>Return</a:t>
            </a:r>
            <a:r>
              <a:rPr lang="en-US" dirty="0"/>
              <a:t> </a:t>
            </a:r>
          </a:p>
        </p:txBody>
      </p:sp>
    </p:spTree>
    <p:extLst>
      <p:ext uri="{BB962C8B-B14F-4D97-AF65-F5344CB8AC3E}">
        <p14:creationId xmlns:p14="http://schemas.microsoft.com/office/powerpoint/2010/main" val="3745146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lstStyle/>
          <a:p>
            <a:r>
              <a:rPr lang="en-US" dirty="0"/>
              <a:t>Changes in 38 CFR 4.71a</a:t>
            </a:r>
            <a:endParaRPr lang="en-US" sz="2400" dirty="0"/>
          </a:p>
        </p:txBody>
      </p:sp>
      <p:sp>
        <p:nvSpPr>
          <p:cNvPr id="2" name="Content Placeholder 1">
            <a:extLst>
              <a:ext uri="{FF2B5EF4-FFF2-40B4-BE49-F238E27FC236}">
                <a16:creationId xmlns:a16="http://schemas.microsoft.com/office/drawing/2014/main" id="{D1403DD4-11C1-4DA4-8942-4DDF63CCBA57}"/>
              </a:ext>
            </a:extLst>
          </p:cNvPr>
          <p:cNvSpPr>
            <a:spLocks noGrp="1"/>
          </p:cNvSpPr>
          <p:nvPr>
            <p:ph idx="1"/>
          </p:nvPr>
        </p:nvSpPr>
        <p:spPr>
          <a:xfrm>
            <a:off x="625151" y="1825625"/>
            <a:ext cx="10963469" cy="4351338"/>
          </a:xfrm>
        </p:spPr>
        <p:txBody>
          <a:bodyPr>
            <a:normAutofit lnSpcReduction="10000"/>
          </a:bodyPr>
          <a:lstStyle/>
          <a:p>
            <a:r>
              <a:rPr lang="en-US" dirty="0"/>
              <a:t>DC 5017 Gout </a:t>
            </a:r>
            <a:r>
              <a:rPr lang="en-US" sz="2000" dirty="0"/>
              <a:t>(shout out)</a:t>
            </a:r>
          </a:p>
          <a:p>
            <a:pPr lvl="1"/>
            <a:r>
              <a:rPr lang="en-US" dirty="0"/>
              <a:t>Not changed February 7, 2021</a:t>
            </a:r>
          </a:p>
          <a:p>
            <a:r>
              <a:rPr lang="en-US" dirty="0"/>
              <a:t>DC 5024 Tenosynovitis</a:t>
            </a:r>
          </a:p>
          <a:p>
            <a:pPr lvl="1"/>
            <a:r>
              <a:rPr lang="en-US" dirty="0"/>
              <a:t>Name change </a:t>
            </a:r>
          </a:p>
          <a:p>
            <a:r>
              <a:rPr lang="en-US" dirty="0">
                <a:hlinkClick r:id="rId2" action="ppaction://hlinksldjump"/>
              </a:rPr>
              <a:t>Note at end </a:t>
            </a:r>
            <a:r>
              <a:rPr lang="en-US" dirty="0"/>
              <a:t>of section </a:t>
            </a:r>
          </a:p>
          <a:p>
            <a:pPr lvl="1"/>
            <a:r>
              <a:rPr lang="en-US" b="0" i="0" dirty="0">
                <a:solidFill>
                  <a:srgbClr val="000000"/>
                </a:solidFill>
                <a:effectLst/>
              </a:rPr>
              <a:t>5013 through 5024, b</a:t>
            </a:r>
            <a:r>
              <a:rPr lang="en-US" dirty="0"/>
              <a:t>etter rating guidance</a:t>
            </a:r>
          </a:p>
          <a:p>
            <a:r>
              <a:rPr lang="en-US" dirty="0"/>
              <a:t>Prosthetic Implants “</a:t>
            </a:r>
            <a:r>
              <a:rPr lang="en-US" dirty="0">
                <a:hlinkClick r:id="rId3" action="ppaction://hlinksldjump"/>
              </a:rPr>
              <a:t>and Resurfacing</a:t>
            </a:r>
            <a:r>
              <a:rPr lang="en-US" dirty="0"/>
              <a:t>”</a:t>
            </a:r>
          </a:p>
          <a:p>
            <a:pPr lvl="1"/>
            <a:r>
              <a:rPr lang="en-US" dirty="0"/>
              <a:t>Name change of section</a:t>
            </a:r>
          </a:p>
          <a:p>
            <a:pPr lvl="1"/>
            <a:r>
              <a:rPr lang="en-US" dirty="0"/>
              <a:t>Six notes added</a:t>
            </a:r>
          </a:p>
          <a:p>
            <a:pPr lvl="1"/>
            <a:r>
              <a:rPr lang="en-US" dirty="0"/>
              <a:t>Refers to two surgical options</a:t>
            </a:r>
          </a:p>
          <a:p>
            <a:pPr marL="0" indent="0">
              <a:buNone/>
            </a:pPr>
            <a:endParaRPr lang="en-US" dirty="0"/>
          </a:p>
        </p:txBody>
      </p:sp>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16</a:t>
            </a:fld>
            <a:endParaRPr lang="en-US" dirty="0"/>
          </a:p>
        </p:txBody>
      </p:sp>
    </p:spTree>
    <p:extLst>
      <p:ext uri="{BB962C8B-B14F-4D97-AF65-F5344CB8AC3E}">
        <p14:creationId xmlns:p14="http://schemas.microsoft.com/office/powerpoint/2010/main" val="3480892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lstStyle/>
          <a:p>
            <a:r>
              <a:rPr lang="en-US" dirty="0"/>
              <a:t>Changes in 38 CFR 4.71a</a:t>
            </a:r>
            <a:endParaRPr lang="en-US" sz="2400" dirty="0"/>
          </a:p>
        </p:txBody>
      </p:sp>
      <p:graphicFrame>
        <p:nvGraphicFramePr>
          <p:cNvPr id="4" name="Table 5">
            <a:extLst>
              <a:ext uri="{FF2B5EF4-FFF2-40B4-BE49-F238E27FC236}">
                <a16:creationId xmlns:a16="http://schemas.microsoft.com/office/drawing/2014/main" id="{90D456FA-EC98-4E0D-878A-2EBD1A686B74}"/>
              </a:ext>
            </a:extLst>
          </p:cNvPr>
          <p:cNvGraphicFramePr>
            <a:graphicFrameLocks noGrp="1"/>
          </p:cNvGraphicFramePr>
          <p:nvPr>
            <p:ph idx="1"/>
            <p:extLst>
              <p:ext uri="{D42A27DB-BD31-4B8C-83A1-F6EECF244321}">
                <p14:modId xmlns:p14="http://schemas.microsoft.com/office/powerpoint/2010/main" val="2638049305"/>
              </p:ext>
            </p:extLst>
          </p:nvPr>
        </p:nvGraphicFramePr>
        <p:xfrm>
          <a:off x="1847461" y="2138892"/>
          <a:ext cx="8276555" cy="1826618"/>
        </p:xfrm>
        <a:graphic>
          <a:graphicData uri="http://schemas.openxmlformats.org/drawingml/2006/table">
            <a:tbl>
              <a:tblPr firstRow="1" bandRow="1">
                <a:tableStyleId>{5C22544A-7EE6-4342-B048-85BDC9FD1C3A}</a:tableStyleId>
              </a:tblPr>
              <a:tblGrid>
                <a:gridCol w="7461339">
                  <a:extLst>
                    <a:ext uri="{9D8B030D-6E8A-4147-A177-3AD203B41FA5}">
                      <a16:colId xmlns:a16="http://schemas.microsoft.com/office/drawing/2014/main" val="2410385128"/>
                    </a:ext>
                  </a:extLst>
                </a:gridCol>
                <a:gridCol w="815216">
                  <a:extLst>
                    <a:ext uri="{9D8B030D-6E8A-4147-A177-3AD203B41FA5}">
                      <a16:colId xmlns:a16="http://schemas.microsoft.com/office/drawing/2014/main" val="2500016120"/>
                    </a:ext>
                  </a:extLst>
                </a:gridCol>
              </a:tblGrid>
              <a:tr h="428756">
                <a:tc>
                  <a:txBody>
                    <a:bodyPr/>
                    <a:lstStyle/>
                    <a:p>
                      <a:r>
                        <a:rPr lang="en-US" dirty="0"/>
                        <a:t>OLD</a:t>
                      </a:r>
                    </a:p>
                  </a:txBody>
                  <a:tcPr/>
                </a:tc>
                <a:tc>
                  <a:txBody>
                    <a:bodyPr/>
                    <a:lstStyle/>
                    <a:p>
                      <a:endParaRPr lang="en-US"/>
                    </a:p>
                  </a:txBody>
                  <a:tcPr/>
                </a:tc>
                <a:extLst>
                  <a:ext uri="{0D108BD9-81ED-4DB2-BD59-A6C34878D82A}">
                    <a16:rowId xmlns:a16="http://schemas.microsoft.com/office/drawing/2014/main" val="1018969941"/>
                  </a:ext>
                </a:extLst>
              </a:tr>
              <a:tr h="428756">
                <a:tc>
                  <a:txBody>
                    <a:bodyPr/>
                    <a:lstStyle/>
                    <a:p>
                      <a:pPr algn="l" fontAlgn="t"/>
                      <a:r>
                        <a:rPr lang="en-US">
                          <a:effectLst/>
                        </a:rPr>
                        <a:t>5024   Tenosynovitis.</a:t>
                      </a:r>
                    </a:p>
                  </a:txBody>
                  <a:tcPr marL="7620" marR="7620" marT="7620" marB="7620"/>
                </a:tc>
                <a:tc>
                  <a:txBody>
                    <a:bodyPr/>
                    <a:lstStyle/>
                    <a:p>
                      <a:endParaRPr lang="en-US"/>
                    </a:p>
                  </a:txBody>
                  <a:tcPr/>
                </a:tc>
                <a:extLst>
                  <a:ext uri="{0D108BD9-81ED-4DB2-BD59-A6C34878D82A}">
                    <a16:rowId xmlns:a16="http://schemas.microsoft.com/office/drawing/2014/main" val="2117373113"/>
                  </a:ext>
                </a:extLst>
              </a:tr>
              <a:tr h="969106">
                <a:tc>
                  <a:txBody>
                    <a:bodyPr/>
                    <a:lstStyle/>
                    <a:p>
                      <a:pPr algn="l" fontAlgn="t"/>
                      <a:r>
                        <a:rPr lang="en-US" dirty="0">
                          <a:effectLst/>
                        </a:rPr>
                        <a:t>The diseases under diagnostic codes 5013 through 5024 </a:t>
                      </a:r>
                      <a:r>
                        <a:rPr lang="en-US" dirty="0">
                          <a:solidFill>
                            <a:srgbClr val="C00000"/>
                          </a:solidFill>
                          <a:effectLst/>
                        </a:rPr>
                        <a:t>will be rated </a:t>
                      </a:r>
                      <a:r>
                        <a:rPr lang="en-US" dirty="0">
                          <a:effectLst/>
                        </a:rPr>
                        <a:t>on limitation of motion of affected parts, as arthritis, degenerative,</a:t>
                      </a:r>
                      <a:r>
                        <a:rPr lang="en-US" dirty="0">
                          <a:solidFill>
                            <a:srgbClr val="C00000"/>
                          </a:solidFill>
                          <a:effectLst/>
                        </a:rPr>
                        <a:t> except gout which will be rated under diagnostic code 5002</a:t>
                      </a:r>
                      <a:r>
                        <a:rPr lang="en-US" dirty="0">
                          <a:effectLst/>
                        </a:rPr>
                        <a:t>.</a:t>
                      </a:r>
                    </a:p>
                  </a:txBody>
                  <a:tcPr marL="7620" marR="7620" marT="7620" marB="7620"/>
                </a:tc>
                <a:tc>
                  <a:txBody>
                    <a:bodyPr/>
                    <a:lstStyle/>
                    <a:p>
                      <a:endParaRPr lang="en-US" dirty="0"/>
                    </a:p>
                  </a:txBody>
                  <a:tcPr/>
                </a:tc>
                <a:extLst>
                  <a:ext uri="{0D108BD9-81ED-4DB2-BD59-A6C34878D82A}">
                    <a16:rowId xmlns:a16="http://schemas.microsoft.com/office/drawing/2014/main" val="1503714228"/>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17</a:t>
            </a:fld>
            <a:endParaRPr lang="en-US" dirty="0"/>
          </a:p>
        </p:txBody>
      </p:sp>
      <p:graphicFrame>
        <p:nvGraphicFramePr>
          <p:cNvPr id="6" name="Table 5">
            <a:extLst>
              <a:ext uri="{FF2B5EF4-FFF2-40B4-BE49-F238E27FC236}">
                <a16:creationId xmlns:a16="http://schemas.microsoft.com/office/drawing/2014/main" id="{9CE52F7A-0570-4919-906B-BBD4FA602232}"/>
              </a:ext>
            </a:extLst>
          </p:cNvPr>
          <p:cNvGraphicFramePr>
            <a:graphicFrameLocks/>
          </p:cNvGraphicFramePr>
          <p:nvPr>
            <p:extLst>
              <p:ext uri="{D42A27DB-BD31-4B8C-83A1-F6EECF244321}">
                <p14:modId xmlns:p14="http://schemas.microsoft.com/office/powerpoint/2010/main" val="3485404895"/>
              </p:ext>
            </p:extLst>
          </p:nvPr>
        </p:nvGraphicFramePr>
        <p:xfrm>
          <a:off x="1847461" y="4274316"/>
          <a:ext cx="8276555" cy="1826617"/>
        </p:xfrm>
        <a:graphic>
          <a:graphicData uri="http://schemas.openxmlformats.org/drawingml/2006/table">
            <a:tbl>
              <a:tblPr firstRow="1" bandRow="1">
                <a:tableStyleId>{93296810-A885-4BE3-A3E7-6D5BEEA58F35}</a:tableStyleId>
              </a:tblPr>
              <a:tblGrid>
                <a:gridCol w="7461339">
                  <a:extLst>
                    <a:ext uri="{9D8B030D-6E8A-4147-A177-3AD203B41FA5}">
                      <a16:colId xmlns:a16="http://schemas.microsoft.com/office/drawing/2014/main" val="2410385128"/>
                    </a:ext>
                  </a:extLst>
                </a:gridCol>
                <a:gridCol w="815216">
                  <a:extLst>
                    <a:ext uri="{9D8B030D-6E8A-4147-A177-3AD203B41FA5}">
                      <a16:colId xmlns:a16="http://schemas.microsoft.com/office/drawing/2014/main" val="2500016120"/>
                    </a:ext>
                  </a:extLst>
                </a:gridCol>
              </a:tblGrid>
              <a:tr h="428756">
                <a:tc>
                  <a:txBody>
                    <a:bodyPr/>
                    <a:lstStyle/>
                    <a:p>
                      <a:r>
                        <a:rPr lang="en-US" dirty="0"/>
                        <a:t>NEW</a:t>
                      </a:r>
                    </a:p>
                  </a:txBody>
                  <a:tcPr/>
                </a:tc>
                <a:tc>
                  <a:txBody>
                    <a:bodyPr/>
                    <a:lstStyle/>
                    <a:p>
                      <a:endParaRPr lang="en-US"/>
                    </a:p>
                  </a:txBody>
                  <a:tcPr/>
                </a:tc>
                <a:extLst>
                  <a:ext uri="{0D108BD9-81ED-4DB2-BD59-A6C34878D82A}">
                    <a16:rowId xmlns:a16="http://schemas.microsoft.com/office/drawing/2014/main" val="1018969941"/>
                  </a:ext>
                </a:extLst>
              </a:tr>
              <a:tr h="428756">
                <a:tc>
                  <a:txBody>
                    <a:bodyPr/>
                    <a:lstStyle/>
                    <a:p>
                      <a:pPr algn="l" fontAlgn="t"/>
                      <a:r>
                        <a:rPr lang="en-US" dirty="0">
                          <a:effectLst/>
                        </a:rPr>
                        <a:t>5024   </a:t>
                      </a:r>
                      <a:r>
                        <a:rPr lang="en-US" sz="1800" b="0" kern="1200" dirty="0">
                          <a:solidFill>
                            <a:schemeClr val="dk1"/>
                          </a:solidFill>
                          <a:effectLst/>
                        </a:rPr>
                        <a:t>Tenosynovitis, tendinitis, tendinosis or tendinopathy.</a:t>
                      </a:r>
                      <a:endParaRPr lang="en-US" dirty="0">
                        <a:effectLst/>
                      </a:endParaRPr>
                    </a:p>
                  </a:txBody>
                  <a:tcPr marL="7620" marR="7620" marT="7620" marB="7620"/>
                </a:tc>
                <a:tc>
                  <a:txBody>
                    <a:bodyPr/>
                    <a:lstStyle/>
                    <a:p>
                      <a:endParaRPr lang="en-US"/>
                    </a:p>
                  </a:txBody>
                  <a:tcPr/>
                </a:tc>
                <a:extLst>
                  <a:ext uri="{0D108BD9-81ED-4DB2-BD59-A6C34878D82A}">
                    <a16:rowId xmlns:a16="http://schemas.microsoft.com/office/drawing/2014/main" val="2117373113"/>
                  </a:ext>
                </a:extLst>
              </a:tr>
              <a:tr h="969105">
                <a:tc>
                  <a:txBody>
                    <a:bodyPr/>
                    <a:lstStyle/>
                    <a:p>
                      <a:pPr algn="l" fontAlgn="t"/>
                      <a:r>
                        <a:rPr lang="en-US" dirty="0"/>
                        <a:t>Note to DCs 5013 through 5024:</a:t>
                      </a:r>
                      <a:r>
                        <a:rPr lang="en-US" sz="1800" b="0" kern="1200" dirty="0">
                          <a:solidFill>
                            <a:schemeClr val="dk1"/>
                          </a:solidFill>
                          <a:effectLst/>
                        </a:rPr>
                        <a:t> Evaluate the diseases under diagnostic codes 5013 through 5024 as degenerative arthritis, based on limitation of motion of affected parts.</a:t>
                      </a:r>
                      <a:endParaRPr lang="en-US" dirty="0">
                        <a:effectLst/>
                      </a:endParaRPr>
                    </a:p>
                  </a:txBody>
                  <a:tcPr marL="7620" marR="7620" marT="7620" marB="7620"/>
                </a:tc>
                <a:tc>
                  <a:txBody>
                    <a:bodyPr/>
                    <a:lstStyle/>
                    <a:p>
                      <a:endParaRPr lang="en-US" dirty="0"/>
                    </a:p>
                  </a:txBody>
                  <a:tcPr/>
                </a:tc>
                <a:extLst>
                  <a:ext uri="{0D108BD9-81ED-4DB2-BD59-A6C34878D82A}">
                    <a16:rowId xmlns:a16="http://schemas.microsoft.com/office/drawing/2014/main" val="1503714228"/>
                  </a:ext>
                </a:extLst>
              </a:tr>
            </a:tbl>
          </a:graphicData>
        </a:graphic>
      </p:graphicFrame>
      <p:sp>
        <p:nvSpPr>
          <p:cNvPr id="2" name="TextBox 1">
            <a:extLst>
              <a:ext uri="{FF2B5EF4-FFF2-40B4-BE49-F238E27FC236}">
                <a16:creationId xmlns:a16="http://schemas.microsoft.com/office/drawing/2014/main" id="{E045A976-FFC2-4C39-9EC2-FF494B6020E9}"/>
              </a:ext>
            </a:extLst>
          </p:cNvPr>
          <p:cNvSpPr txBox="1"/>
          <p:nvPr/>
        </p:nvSpPr>
        <p:spPr>
          <a:xfrm>
            <a:off x="615820" y="1532467"/>
            <a:ext cx="10963470" cy="523220"/>
          </a:xfrm>
          <a:prstGeom prst="rect">
            <a:avLst/>
          </a:prstGeom>
          <a:noFill/>
        </p:spPr>
        <p:txBody>
          <a:bodyPr wrap="square" rtlCol="0">
            <a:spAutoFit/>
          </a:bodyPr>
          <a:lstStyle/>
          <a:p>
            <a:pPr algn="ctr"/>
            <a:r>
              <a:rPr lang="en-US" sz="2800" dirty="0"/>
              <a:t>5024 name change and note at end of section</a:t>
            </a:r>
          </a:p>
        </p:txBody>
      </p:sp>
    </p:spTree>
    <p:extLst>
      <p:ext uri="{BB962C8B-B14F-4D97-AF65-F5344CB8AC3E}">
        <p14:creationId xmlns:p14="http://schemas.microsoft.com/office/powerpoint/2010/main" val="2886729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Resurfacing &amp; Replacement</a:t>
            </a:r>
            <a:endParaRPr lang="en-US" sz="2400" dirty="0"/>
          </a:p>
        </p:txBody>
      </p:sp>
      <p:pic>
        <p:nvPicPr>
          <p:cNvPr id="8" name="Content Placeholder 7">
            <a:extLst>
              <a:ext uri="{FF2B5EF4-FFF2-40B4-BE49-F238E27FC236}">
                <a16:creationId xmlns:a16="http://schemas.microsoft.com/office/drawing/2014/main" id="{761E1EEF-1822-4334-8D9C-D383B4026FF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p:blipFill>
        <p:spPr>
          <a:xfrm>
            <a:off x="2540197" y="1825625"/>
            <a:ext cx="7111605" cy="4351338"/>
          </a:xfrm>
        </p:spPr>
      </p:pic>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18</a:t>
            </a:fld>
            <a:endParaRPr lang="en-US" dirty="0"/>
          </a:p>
        </p:txBody>
      </p:sp>
    </p:spTree>
    <p:extLst>
      <p:ext uri="{BB962C8B-B14F-4D97-AF65-F5344CB8AC3E}">
        <p14:creationId xmlns:p14="http://schemas.microsoft.com/office/powerpoint/2010/main" val="2599261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E9FF731-1982-46D0-9CC8-E9B544FA382B}"/>
              </a:ext>
            </a:extLst>
          </p:cNvPr>
          <p:cNvSpPr>
            <a:spLocks noGrp="1"/>
          </p:cNvSpPr>
          <p:nvPr>
            <p:ph type="title"/>
          </p:nvPr>
        </p:nvSpPr>
        <p:spPr>
          <a:xfrm>
            <a:off x="0" y="365125"/>
            <a:ext cx="11353800" cy="1325563"/>
          </a:xfrm>
        </p:spPr>
        <p:txBody>
          <a:bodyPr/>
          <a:lstStyle/>
          <a:p>
            <a:r>
              <a:rPr lang="en-US" dirty="0"/>
              <a:t>Resurfacing &amp; Replacement</a:t>
            </a:r>
          </a:p>
        </p:txBody>
      </p:sp>
      <p:sp>
        <p:nvSpPr>
          <p:cNvPr id="2" name="Content Placeholder 1">
            <a:extLst>
              <a:ext uri="{FF2B5EF4-FFF2-40B4-BE49-F238E27FC236}">
                <a16:creationId xmlns:a16="http://schemas.microsoft.com/office/drawing/2014/main" id="{190E309E-8B81-47CB-9591-7A1C0A3E9857}"/>
              </a:ext>
            </a:extLst>
          </p:cNvPr>
          <p:cNvSpPr>
            <a:spLocks noGrp="1"/>
          </p:cNvSpPr>
          <p:nvPr>
            <p:ph idx="1"/>
          </p:nvPr>
        </p:nvSpPr>
        <p:spPr>
          <a:xfrm>
            <a:off x="578498" y="1614196"/>
            <a:ext cx="11010122" cy="4562767"/>
          </a:xfrm>
        </p:spPr>
        <p:txBody>
          <a:bodyPr>
            <a:noAutofit/>
          </a:bodyPr>
          <a:lstStyle/>
          <a:p>
            <a:r>
              <a:rPr lang="en-US" sz="3200" dirty="0">
                <a:latin typeface="+mn-lt"/>
              </a:rPr>
              <a:t>Total Hip Replacement (THR)</a:t>
            </a:r>
          </a:p>
          <a:p>
            <a:pPr lvl="1"/>
            <a:r>
              <a:rPr lang="en-US" dirty="0">
                <a:latin typeface="+mn-lt"/>
              </a:rPr>
              <a:t>Femoral head (ball of the hip) is removed and replaced with a rod implanted into upper thigh and ball attached</a:t>
            </a:r>
          </a:p>
          <a:p>
            <a:r>
              <a:rPr lang="en-US" sz="3200" dirty="0">
                <a:latin typeface="+mn-lt"/>
              </a:rPr>
              <a:t>Hip Resurfacing</a:t>
            </a:r>
          </a:p>
          <a:p>
            <a:pPr lvl="1"/>
            <a:r>
              <a:rPr lang="en-US" dirty="0">
                <a:latin typeface="+mn-lt"/>
              </a:rPr>
              <a:t>Femoral head is retained, and no rod implanted into the upper thigh</a:t>
            </a:r>
          </a:p>
          <a:p>
            <a:pPr lvl="1"/>
            <a:r>
              <a:rPr lang="en-US" dirty="0">
                <a:latin typeface="+mn-lt"/>
              </a:rPr>
              <a:t>Remove damaged arthritic joint cartilage and re-line the joint surfaces</a:t>
            </a:r>
          </a:p>
          <a:p>
            <a:r>
              <a:rPr lang="en-US" sz="3200" dirty="0">
                <a:latin typeface="+mn-lt"/>
              </a:rPr>
              <a:t>Knee resurfacing often referred to as Partial Knee Replacement (PKR)</a:t>
            </a:r>
          </a:p>
          <a:p>
            <a:pPr lvl="1"/>
            <a:r>
              <a:rPr lang="en-US" dirty="0">
                <a:latin typeface="+mn-lt"/>
              </a:rPr>
              <a:t>Arthritic deterioration of knee is limited to only one or two knee compartments</a:t>
            </a:r>
          </a:p>
          <a:p>
            <a:pPr lvl="1"/>
            <a:r>
              <a:rPr lang="en-US" dirty="0">
                <a:latin typeface="+mn-lt"/>
              </a:rPr>
              <a:t>Healthy compartments of knee joint are retained</a:t>
            </a:r>
          </a:p>
          <a:p>
            <a:endParaRPr lang="en-US" sz="1800" dirty="0">
              <a:latin typeface="+mn-lt"/>
            </a:endParaRPr>
          </a:p>
        </p:txBody>
      </p:sp>
      <p:sp>
        <p:nvSpPr>
          <p:cNvPr id="3" name="Slide Number Placeholder 2">
            <a:extLst>
              <a:ext uri="{FF2B5EF4-FFF2-40B4-BE49-F238E27FC236}">
                <a16:creationId xmlns:a16="http://schemas.microsoft.com/office/drawing/2014/main" id="{16868D32-B9EF-473C-B7E4-8F82A588E3BA}"/>
              </a:ext>
            </a:extLst>
          </p:cNvPr>
          <p:cNvSpPr>
            <a:spLocks noGrp="1"/>
          </p:cNvSpPr>
          <p:nvPr>
            <p:ph type="sldNum" sz="quarter" idx="12"/>
          </p:nvPr>
        </p:nvSpPr>
        <p:spPr/>
        <p:txBody>
          <a:bodyPr/>
          <a:lstStyle/>
          <a:p>
            <a:fld id="{E2FB73DA-5FDE-45B5-BAA4-C61223CC44F6}" type="slidenum">
              <a:rPr lang="en-US" smtClean="0"/>
              <a:pPr/>
              <a:t>19</a:t>
            </a:fld>
            <a:endParaRPr lang="en-US" dirty="0"/>
          </a:p>
        </p:txBody>
      </p:sp>
    </p:spTree>
    <p:extLst>
      <p:ext uri="{BB962C8B-B14F-4D97-AF65-F5344CB8AC3E}">
        <p14:creationId xmlns:p14="http://schemas.microsoft.com/office/powerpoint/2010/main" val="1632761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484698"/>
            <a:ext cx="6793873" cy="930121"/>
          </a:xfrm>
        </p:spPr>
        <p:txBody>
          <a:bodyPr vert="horz" lIns="91440" tIns="45720" rIns="91440" bIns="45720" rtlCol="0" anchor="ctr">
            <a:normAutofit/>
          </a:bodyPr>
          <a:lstStyle/>
          <a:p>
            <a:r>
              <a:rPr lang="en-US" sz="4000" dirty="0">
                <a:latin typeface="+mj-lt"/>
                <a:cs typeface="+mj-cs"/>
              </a:rPr>
              <a:t>Introduction</a:t>
            </a:r>
            <a:endParaRPr lang="en-US" sz="3500" dirty="0">
              <a:latin typeface="+mj-lt"/>
              <a:cs typeface="+mj-cs"/>
            </a:endParaRPr>
          </a:p>
        </p:txBody>
      </p:sp>
      <p:sp>
        <p:nvSpPr>
          <p:cNvPr id="2" name="Content Placeholder 1"/>
          <p:cNvSpPr>
            <a:spLocks noGrp="1"/>
          </p:cNvSpPr>
          <p:nvPr>
            <p:ph idx="1"/>
          </p:nvPr>
        </p:nvSpPr>
        <p:spPr>
          <a:xfrm>
            <a:off x="606490" y="2142693"/>
            <a:ext cx="6187383" cy="3681638"/>
          </a:xfrm>
        </p:spPr>
        <p:txBody>
          <a:bodyPr vert="horz" lIns="91440" tIns="45720" rIns="91440" bIns="45720" rtlCol="0">
            <a:normAutofit lnSpcReduction="10000"/>
          </a:bodyPr>
          <a:lstStyle/>
          <a:p>
            <a:r>
              <a:rPr lang="en-US" dirty="0">
                <a:latin typeface="+mn-lt"/>
                <a:cs typeface="+mn-cs"/>
              </a:rPr>
              <a:t>Crystal M. Trulove</a:t>
            </a:r>
          </a:p>
          <a:p>
            <a:pPr lvl="1"/>
            <a:r>
              <a:rPr lang="en-US" sz="2800" dirty="0">
                <a:latin typeface="+mn-lt"/>
                <a:cs typeface="+mn-cs"/>
              </a:rPr>
              <a:t>crystal.trulove@gmail.com</a:t>
            </a:r>
          </a:p>
          <a:p>
            <a:r>
              <a:rPr lang="en-US" dirty="0">
                <a:latin typeface="+mn-lt"/>
                <a:cs typeface="+mn-cs"/>
              </a:rPr>
              <a:t>Air Force</a:t>
            </a:r>
          </a:p>
          <a:p>
            <a:pPr lvl="1"/>
            <a:r>
              <a:rPr lang="en-US" sz="2800" dirty="0">
                <a:latin typeface="+mn-lt"/>
                <a:cs typeface="+mn-cs"/>
              </a:rPr>
              <a:t>Weather Specialist</a:t>
            </a:r>
          </a:p>
          <a:p>
            <a:r>
              <a:rPr lang="en-US" dirty="0">
                <a:latin typeface="+mn-lt"/>
                <a:cs typeface="+mn-cs"/>
              </a:rPr>
              <a:t>Department of Veterans Affairs</a:t>
            </a:r>
          </a:p>
          <a:p>
            <a:pPr lvl="1"/>
            <a:r>
              <a:rPr lang="en-US" sz="2800" dirty="0">
                <a:latin typeface="+mn-lt"/>
                <a:cs typeface="+mn-cs"/>
              </a:rPr>
              <a:t>Rating Veterans Service Rep.</a:t>
            </a:r>
          </a:p>
          <a:p>
            <a:pPr lvl="1"/>
            <a:r>
              <a:rPr lang="en-US" sz="2800" dirty="0">
                <a:latin typeface="+mn-lt"/>
                <a:cs typeface="+mn-cs"/>
              </a:rPr>
              <a:t>Decision Review Officer</a:t>
            </a:r>
          </a:p>
          <a:p>
            <a:r>
              <a:rPr lang="en-US" dirty="0">
                <a:latin typeface="+mn-lt"/>
                <a:cs typeface="+mn-cs"/>
              </a:rPr>
              <a:t>Veterans of Foreign Wars</a:t>
            </a:r>
          </a:p>
        </p:txBody>
      </p:sp>
      <p:sp>
        <p:nvSpPr>
          <p:cNvPr id="3" name="Slide Number Placeholder 2"/>
          <p:cNvSpPr>
            <a:spLocks noGrp="1"/>
          </p:cNvSpPr>
          <p:nvPr>
            <p:ph type="sldNum" sz="quarter" idx="12"/>
          </p:nvPr>
        </p:nvSpPr>
        <p:spPr>
          <a:xfrm>
            <a:off x="9172418" y="6393673"/>
            <a:ext cx="2057400" cy="365125"/>
          </a:xfrm>
        </p:spPr>
        <p:txBody>
          <a:bodyPr vert="horz" lIns="91440" tIns="45720" rIns="91440" bIns="45720" rtlCol="0" anchor="ctr">
            <a:normAutofit/>
          </a:bodyPr>
          <a:lstStyle/>
          <a:p>
            <a:pPr>
              <a:spcAft>
                <a:spcPts val="600"/>
              </a:spcAft>
              <a:defRPr/>
            </a:pPr>
            <a:fld id="{E2FB73DA-5FDE-45B5-BAA4-C61223CC44F6}" type="slidenum">
              <a:rPr lang="en-US">
                <a:solidFill>
                  <a:prstClr val="black">
                    <a:tint val="75000"/>
                  </a:prstClr>
                </a:solidFill>
                <a:latin typeface="Calibri" panose="020F0502020204030204"/>
              </a:rPr>
              <a:pPr>
                <a:spcAft>
                  <a:spcPts val="600"/>
                </a:spcAft>
                <a:defRPr/>
              </a:pPr>
              <a:t>2</a:t>
            </a:fld>
            <a:endParaRPr lang="en-US">
              <a:solidFill>
                <a:prstClr val="black">
                  <a:tint val="75000"/>
                </a:prstClr>
              </a:solidFill>
              <a:latin typeface="Calibri" panose="020F0502020204030204"/>
            </a:endParaRPr>
          </a:p>
        </p:txBody>
      </p:sp>
      <p:pic>
        <p:nvPicPr>
          <p:cNvPr id="6" name="Picture 5" descr="A close up of a logo&#10;&#10;Description automatically generated">
            <a:extLst>
              <a:ext uri="{FF2B5EF4-FFF2-40B4-BE49-F238E27FC236}">
                <a16:creationId xmlns:a16="http://schemas.microsoft.com/office/drawing/2014/main" id="{31A304EB-0E9E-4231-93AC-7E9D3CA280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04246" y="1838003"/>
            <a:ext cx="1736344" cy="1458529"/>
          </a:xfrm>
          <a:prstGeom prst="rect">
            <a:avLst/>
          </a:prstGeom>
        </p:spPr>
      </p:pic>
      <p:pic>
        <p:nvPicPr>
          <p:cNvPr id="8" name="Picture 7">
            <a:extLst>
              <a:ext uri="{FF2B5EF4-FFF2-40B4-BE49-F238E27FC236}">
                <a16:creationId xmlns:a16="http://schemas.microsoft.com/office/drawing/2014/main" id="{0540EFB7-5754-4578-875E-4C201D6F10F9}"/>
              </a:ext>
            </a:extLst>
          </p:cNvPr>
          <p:cNvPicPr>
            <a:picLocks noChangeAspect="1"/>
          </p:cNvPicPr>
          <p:nvPr/>
        </p:nvPicPr>
        <p:blipFill>
          <a:blip r:embed="rId3" cstate="print">
            <a:extLst>
              <a:ext uri="{28A0092B-C50C-407E-A947-70E740481C1C}">
                <a14:useLocalDpi xmlns:a14="http://schemas.microsoft.com/office/drawing/2010/main" val="0"/>
              </a:ext>
            </a:extLst>
          </a:blip>
          <a:stretch/>
        </p:blipFill>
        <p:spPr>
          <a:xfrm>
            <a:off x="8446120" y="4272761"/>
            <a:ext cx="1452596" cy="1452596"/>
          </a:xfrm>
          <a:prstGeom prst="rect">
            <a:avLst/>
          </a:prstGeom>
        </p:spPr>
      </p:pic>
    </p:spTree>
    <p:extLst>
      <p:ext uri="{BB962C8B-B14F-4D97-AF65-F5344CB8AC3E}">
        <p14:creationId xmlns:p14="http://schemas.microsoft.com/office/powerpoint/2010/main" val="38386691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E9FF731-1982-46D0-9CC8-E9B544FA382B}"/>
              </a:ext>
            </a:extLst>
          </p:cNvPr>
          <p:cNvSpPr>
            <a:spLocks noGrp="1"/>
          </p:cNvSpPr>
          <p:nvPr>
            <p:ph type="title"/>
          </p:nvPr>
        </p:nvSpPr>
        <p:spPr>
          <a:xfrm>
            <a:off x="0" y="365125"/>
            <a:ext cx="11353800" cy="1325563"/>
          </a:xfrm>
        </p:spPr>
        <p:txBody>
          <a:bodyPr/>
          <a:lstStyle/>
          <a:p>
            <a:r>
              <a:rPr lang="en-US" dirty="0"/>
              <a:t>Resurfacing &amp; Replacement </a:t>
            </a:r>
            <a:r>
              <a:rPr lang="en-US" sz="2400" dirty="0"/>
              <a:t>(Continued)</a:t>
            </a:r>
            <a:endParaRPr lang="en-US" dirty="0"/>
          </a:p>
        </p:txBody>
      </p:sp>
      <p:sp>
        <p:nvSpPr>
          <p:cNvPr id="2" name="Content Placeholder 1">
            <a:extLst>
              <a:ext uri="{FF2B5EF4-FFF2-40B4-BE49-F238E27FC236}">
                <a16:creationId xmlns:a16="http://schemas.microsoft.com/office/drawing/2014/main" id="{190E309E-8B81-47CB-9591-7A1C0A3E9857}"/>
              </a:ext>
            </a:extLst>
          </p:cNvPr>
          <p:cNvSpPr>
            <a:spLocks noGrp="1"/>
          </p:cNvSpPr>
          <p:nvPr>
            <p:ph idx="1"/>
          </p:nvPr>
        </p:nvSpPr>
        <p:spPr>
          <a:xfrm>
            <a:off x="578498" y="1614196"/>
            <a:ext cx="11010122" cy="4562767"/>
          </a:xfrm>
        </p:spPr>
        <p:txBody>
          <a:bodyPr>
            <a:noAutofit/>
          </a:bodyPr>
          <a:lstStyle/>
          <a:p>
            <a:r>
              <a:rPr lang="en-US" sz="3200" dirty="0">
                <a:latin typeface="+mn-lt"/>
              </a:rPr>
              <a:t>Resurfacing is bone conserving</a:t>
            </a:r>
          </a:p>
          <a:p>
            <a:pPr lvl="1"/>
            <a:r>
              <a:rPr lang="en-US" dirty="0">
                <a:latin typeface="+mn-lt"/>
              </a:rPr>
              <a:t>Addresses problem of wearing out artificial joint</a:t>
            </a:r>
          </a:p>
          <a:p>
            <a:pPr lvl="1"/>
            <a:r>
              <a:rPr lang="en-US" dirty="0">
                <a:latin typeface="+mn-lt"/>
              </a:rPr>
              <a:t>Less Incidence of dislocation than replacement</a:t>
            </a:r>
          </a:p>
          <a:p>
            <a:pPr lvl="1"/>
            <a:r>
              <a:rPr lang="en-US" dirty="0">
                <a:latin typeface="+mn-lt"/>
              </a:rPr>
              <a:t>More natural movement and range of motion following surgery</a:t>
            </a:r>
          </a:p>
          <a:p>
            <a:r>
              <a:rPr lang="en-US" sz="3200" dirty="0">
                <a:latin typeface="+mn-lt"/>
              </a:rPr>
              <a:t>Resurfacing may not be an option</a:t>
            </a:r>
          </a:p>
          <a:p>
            <a:pPr lvl="1"/>
            <a:r>
              <a:rPr lang="en-US" dirty="0">
                <a:latin typeface="+mn-lt"/>
              </a:rPr>
              <a:t>Smaller-sized joints aren’t suitable (applies more often to women)</a:t>
            </a:r>
          </a:p>
          <a:p>
            <a:pPr lvl="1"/>
            <a:r>
              <a:rPr lang="en-US" dirty="0">
                <a:latin typeface="+mn-lt"/>
              </a:rPr>
              <a:t>Some bone-weakening diseases  or deformity</a:t>
            </a:r>
          </a:p>
          <a:p>
            <a:pPr lvl="1"/>
            <a:r>
              <a:rPr lang="en-US" dirty="0">
                <a:latin typeface="+mn-lt"/>
              </a:rPr>
              <a:t>Metal allergies  </a:t>
            </a:r>
          </a:p>
          <a:p>
            <a:endParaRPr lang="en-US" sz="1800" dirty="0">
              <a:latin typeface="+mn-lt"/>
            </a:endParaRPr>
          </a:p>
        </p:txBody>
      </p:sp>
      <p:sp>
        <p:nvSpPr>
          <p:cNvPr id="3" name="Slide Number Placeholder 2">
            <a:extLst>
              <a:ext uri="{FF2B5EF4-FFF2-40B4-BE49-F238E27FC236}">
                <a16:creationId xmlns:a16="http://schemas.microsoft.com/office/drawing/2014/main" id="{16868D32-B9EF-473C-B7E4-8F82A588E3BA}"/>
              </a:ext>
            </a:extLst>
          </p:cNvPr>
          <p:cNvSpPr>
            <a:spLocks noGrp="1"/>
          </p:cNvSpPr>
          <p:nvPr>
            <p:ph type="sldNum" sz="quarter" idx="12"/>
          </p:nvPr>
        </p:nvSpPr>
        <p:spPr/>
        <p:txBody>
          <a:bodyPr/>
          <a:lstStyle/>
          <a:p>
            <a:fld id="{E2FB73DA-5FDE-45B5-BAA4-C61223CC44F6}" type="slidenum">
              <a:rPr lang="en-US" smtClean="0"/>
              <a:pPr/>
              <a:t>20</a:t>
            </a:fld>
            <a:endParaRPr lang="en-US" dirty="0"/>
          </a:p>
        </p:txBody>
      </p:sp>
    </p:spTree>
    <p:extLst>
      <p:ext uri="{BB962C8B-B14F-4D97-AF65-F5344CB8AC3E}">
        <p14:creationId xmlns:p14="http://schemas.microsoft.com/office/powerpoint/2010/main" val="22773235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lstStyle/>
          <a:p>
            <a:r>
              <a:rPr lang="en-US" dirty="0"/>
              <a:t>Changes in 38 CFR 4.71a</a:t>
            </a:r>
            <a:endParaRPr lang="en-US" sz="2400" dirty="0"/>
          </a:p>
        </p:txBody>
      </p:sp>
      <p:graphicFrame>
        <p:nvGraphicFramePr>
          <p:cNvPr id="6" name="Table 6">
            <a:extLst>
              <a:ext uri="{FF2B5EF4-FFF2-40B4-BE49-F238E27FC236}">
                <a16:creationId xmlns:a16="http://schemas.microsoft.com/office/drawing/2014/main" id="{4673050C-3860-44A4-9FA7-288A87B01678}"/>
              </a:ext>
            </a:extLst>
          </p:cNvPr>
          <p:cNvGraphicFramePr>
            <a:graphicFrameLocks noGrp="1"/>
          </p:cNvGraphicFramePr>
          <p:nvPr>
            <p:ph idx="1"/>
            <p:extLst>
              <p:ext uri="{D42A27DB-BD31-4B8C-83A1-F6EECF244321}">
                <p14:modId xmlns:p14="http://schemas.microsoft.com/office/powerpoint/2010/main" val="1154587172"/>
              </p:ext>
            </p:extLst>
          </p:nvPr>
        </p:nvGraphicFramePr>
        <p:xfrm>
          <a:off x="1548882" y="1393825"/>
          <a:ext cx="9125338" cy="5109613"/>
        </p:xfrm>
        <a:graphic>
          <a:graphicData uri="http://schemas.openxmlformats.org/drawingml/2006/table">
            <a:tbl>
              <a:tblPr firstRow="1" bandRow="1">
                <a:tableStyleId>{93296810-A885-4BE3-A3E7-6D5BEEA58F35}</a:tableStyleId>
              </a:tblPr>
              <a:tblGrid>
                <a:gridCol w="9125338">
                  <a:extLst>
                    <a:ext uri="{9D8B030D-6E8A-4147-A177-3AD203B41FA5}">
                      <a16:colId xmlns:a16="http://schemas.microsoft.com/office/drawing/2014/main" val="2956239355"/>
                    </a:ext>
                  </a:extLst>
                </a:gridCol>
              </a:tblGrid>
              <a:tr h="388139">
                <a:tc>
                  <a:txBody>
                    <a:bodyPr/>
                    <a:lstStyle/>
                    <a:p>
                      <a:pPr algn="ctr"/>
                      <a:r>
                        <a:rPr lang="en-US" sz="1800" b="1" kern="1200" dirty="0">
                          <a:solidFill>
                            <a:schemeClr val="lt1"/>
                          </a:solidFill>
                          <a:effectLst/>
                        </a:rPr>
                        <a:t>PROSTHETIC IMPLANTS AND RESURFACING</a:t>
                      </a:r>
                      <a:endParaRPr lang="en-US" dirty="0"/>
                    </a:p>
                  </a:txBody>
                  <a:tcPr/>
                </a:tc>
                <a:extLst>
                  <a:ext uri="{0D108BD9-81ED-4DB2-BD59-A6C34878D82A}">
                    <a16:rowId xmlns:a16="http://schemas.microsoft.com/office/drawing/2014/main" val="3290983625"/>
                  </a:ext>
                </a:extLst>
              </a:tr>
              <a:tr h="871984">
                <a:tc>
                  <a:txBody>
                    <a:bodyPr/>
                    <a:lstStyle/>
                    <a:p>
                      <a:pPr algn="l"/>
                      <a:r>
                        <a:rPr lang="en-US" sz="1600" b="0" dirty="0">
                          <a:solidFill>
                            <a:schemeClr val="tx1"/>
                          </a:solidFill>
                          <a:effectLst/>
                        </a:rPr>
                        <a:t>Note (1): When an evaluation is assigned for joint resurfacing or the prosthetic replacement of a joint under diagnostic codes 5051-5056, an additional rating under </a:t>
                      </a:r>
                    </a:p>
                    <a:p>
                      <a:pPr algn="l"/>
                      <a:r>
                        <a:rPr lang="en-US" sz="1600" b="0" u="none" strike="noStrike" dirty="0">
                          <a:solidFill>
                            <a:schemeClr val="tx1"/>
                          </a:solidFill>
                          <a:effectLst/>
                        </a:rPr>
                        <a:t>§4.71a</a:t>
                      </a:r>
                      <a:r>
                        <a:rPr lang="en-US" sz="1600" b="0" u="none" dirty="0">
                          <a:solidFill>
                            <a:schemeClr val="tx1"/>
                          </a:solidFill>
                          <a:effectLst/>
                        </a:rPr>
                        <a:t> </a:t>
                      </a:r>
                      <a:r>
                        <a:rPr lang="en-US" sz="1600" b="0" dirty="0">
                          <a:solidFill>
                            <a:schemeClr val="tx1"/>
                          </a:solidFill>
                          <a:effectLst/>
                        </a:rPr>
                        <a:t>may not also be assigned for that joint, unless otherwise directed.</a:t>
                      </a:r>
                    </a:p>
                  </a:txBody>
                  <a:tcPr marL="101600" marR="101600" marT="50800" marB="50800" anchor="ctr"/>
                </a:tc>
                <a:extLst>
                  <a:ext uri="{0D108BD9-81ED-4DB2-BD59-A6C34878D82A}">
                    <a16:rowId xmlns:a16="http://schemas.microsoft.com/office/drawing/2014/main" val="158445535"/>
                  </a:ext>
                </a:extLst>
              </a:tr>
              <a:tr h="616769">
                <a:tc>
                  <a:txBody>
                    <a:bodyPr/>
                    <a:lstStyle/>
                    <a:p>
                      <a:pPr algn="l"/>
                      <a:r>
                        <a:rPr lang="en-US" sz="1600" b="0">
                          <a:solidFill>
                            <a:schemeClr val="tx1"/>
                          </a:solidFill>
                          <a:effectLst/>
                        </a:rPr>
                        <a:t>Note (2): Only evaluate a revision procedure in the same manner as the original procedure under diagnostic codes 5051-5056 if all the original components are replaced.</a:t>
                      </a:r>
                    </a:p>
                  </a:txBody>
                  <a:tcPr marL="101600" marR="101600" marT="50800" marB="50800" anchor="ctr"/>
                </a:tc>
                <a:extLst>
                  <a:ext uri="{0D108BD9-81ED-4DB2-BD59-A6C34878D82A}">
                    <a16:rowId xmlns:a16="http://schemas.microsoft.com/office/drawing/2014/main" val="3990866699"/>
                  </a:ext>
                </a:extLst>
              </a:tr>
              <a:tr h="871984">
                <a:tc>
                  <a:txBody>
                    <a:bodyPr/>
                    <a:lstStyle/>
                    <a:p>
                      <a:pPr algn="l"/>
                      <a:r>
                        <a:rPr lang="en-US" sz="1600" b="0" dirty="0">
                          <a:solidFill>
                            <a:schemeClr val="tx1"/>
                          </a:solidFill>
                          <a:effectLst/>
                        </a:rPr>
                        <a:t>Note (3): The term “prosthetic replacement” in diagnostic codes 5051-5053 and 5055-5056 means a total replacement of the named joint. However, in DC 5054, “prosthetic replacement” means a total replacement of the head of the femur or of the acetabulum.</a:t>
                      </a:r>
                    </a:p>
                  </a:txBody>
                  <a:tcPr marL="101600" marR="101600" marT="50800" marB="50800" anchor="ctr"/>
                </a:tc>
                <a:extLst>
                  <a:ext uri="{0D108BD9-81ED-4DB2-BD59-A6C34878D82A}">
                    <a16:rowId xmlns:a16="http://schemas.microsoft.com/office/drawing/2014/main" val="2204443268"/>
                  </a:ext>
                </a:extLst>
              </a:tr>
              <a:tr h="871984">
                <a:tc>
                  <a:txBody>
                    <a:bodyPr/>
                    <a:lstStyle/>
                    <a:p>
                      <a:pPr algn="l"/>
                      <a:r>
                        <a:rPr lang="en-US" sz="1600" b="0" dirty="0">
                          <a:solidFill>
                            <a:schemeClr val="tx1"/>
                          </a:solidFill>
                          <a:effectLst/>
                        </a:rPr>
                        <a:t>Note (4): The 100 percent rating for 1 year following implantation of prosthesis will commence after initial grant of the 1-month total rating assigned under </a:t>
                      </a:r>
                      <a:r>
                        <a:rPr lang="en-US" sz="1600" b="0" u="none" strike="noStrike" dirty="0">
                          <a:solidFill>
                            <a:schemeClr val="tx1"/>
                          </a:solidFill>
                          <a:effectLst/>
                        </a:rPr>
                        <a:t>§4.30</a:t>
                      </a:r>
                      <a:r>
                        <a:rPr lang="en-US" sz="1600" b="0" dirty="0">
                          <a:solidFill>
                            <a:schemeClr val="tx1"/>
                          </a:solidFill>
                          <a:effectLst/>
                        </a:rPr>
                        <a:t> following hospital discharge.</a:t>
                      </a:r>
                    </a:p>
                  </a:txBody>
                  <a:tcPr marL="101600" marR="101600" marT="50800" marB="50800" anchor="ctr"/>
                </a:tc>
                <a:extLst>
                  <a:ext uri="{0D108BD9-81ED-4DB2-BD59-A6C34878D82A}">
                    <a16:rowId xmlns:a16="http://schemas.microsoft.com/office/drawing/2014/main" val="2858889647"/>
                  </a:ext>
                </a:extLst>
              </a:tr>
              <a:tr h="871984">
                <a:tc>
                  <a:txBody>
                    <a:bodyPr/>
                    <a:lstStyle/>
                    <a:p>
                      <a:pPr algn="l"/>
                      <a:r>
                        <a:rPr lang="en-US" sz="1600" b="0" dirty="0">
                          <a:solidFill>
                            <a:schemeClr val="tx1"/>
                          </a:solidFill>
                          <a:effectLst/>
                        </a:rPr>
                        <a:t>Note (5): The 100 percent rating for 4 months following implantation of prosthesis or resurfacing under DCs 5054 and 5055 will commence after initial grant of the 1-month total rating assigned under </a:t>
                      </a:r>
                      <a:r>
                        <a:rPr lang="en-US" sz="1600" b="0" u="none" strike="noStrike" dirty="0">
                          <a:solidFill>
                            <a:schemeClr val="tx1"/>
                          </a:solidFill>
                          <a:effectLst/>
                        </a:rPr>
                        <a:t>§4.30</a:t>
                      </a:r>
                      <a:r>
                        <a:rPr lang="en-US" sz="1600" b="0" dirty="0">
                          <a:solidFill>
                            <a:schemeClr val="tx1"/>
                          </a:solidFill>
                          <a:effectLst/>
                        </a:rPr>
                        <a:t> following hospital discharge.</a:t>
                      </a:r>
                    </a:p>
                  </a:txBody>
                  <a:tcPr marL="101600" marR="101600" marT="50800" marB="50800" anchor="ctr"/>
                </a:tc>
                <a:extLst>
                  <a:ext uri="{0D108BD9-81ED-4DB2-BD59-A6C34878D82A}">
                    <a16:rowId xmlns:a16="http://schemas.microsoft.com/office/drawing/2014/main" val="2663634066"/>
                  </a:ext>
                </a:extLst>
              </a:tr>
              <a:tr h="616769">
                <a:tc>
                  <a:txBody>
                    <a:bodyPr/>
                    <a:lstStyle/>
                    <a:p>
                      <a:pPr algn="l"/>
                      <a:r>
                        <a:rPr lang="en-US" sz="1600" b="0" dirty="0">
                          <a:solidFill>
                            <a:schemeClr val="tx1"/>
                          </a:solidFill>
                          <a:effectLst/>
                        </a:rPr>
                        <a:t>Note (6): Special monthly compensation is assignable during the 100 percent rating period the earliest date permanent use of crutches is established.</a:t>
                      </a:r>
                    </a:p>
                  </a:txBody>
                  <a:tcPr marL="101600" marR="101600" marT="50800" marB="50800" anchor="ctr"/>
                </a:tc>
                <a:extLst>
                  <a:ext uri="{0D108BD9-81ED-4DB2-BD59-A6C34878D82A}">
                    <a16:rowId xmlns:a16="http://schemas.microsoft.com/office/drawing/2014/main" val="3700203899"/>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21</a:t>
            </a:fld>
            <a:endParaRPr lang="en-US" dirty="0"/>
          </a:p>
        </p:txBody>
      </p:sp>
    </p:spTree>
    <p:extLst>
      <p:ext uri="{BB962C8B-B14F-4D97-AF65-F5344CB8AC3E}">
        <p14:creationId xmlns:p14="http://schemas.microsoft.com/office/powerpoint/2010/main" val="25154506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lstStyle/>
          <a:p>
            <a:r>
              <a:rPr lang="en-US" dirty="0"/>
              <a:t>Changes in 38 CFR 4.71a</a:t>
            </a:r>
            <a:endParaRPr lang="en-US" sz="2400" dirty="0"/>
          </a:p>
        </p:txBody>
      </p:sp>
      <p:sp>
        <p:nvSpPr>
          <p:cNvPr id="2" name="Content Placeholder 1">
            <a:extLst>
              <a:ext uri="{FF2B5EF4-FFF2-40B4-BE49-F238E27FC236}">
                <a16:creationId xmlns:a16="http://schemas.microsoft.com/office/drawing/2014/main" id="{D1403DD4-11C1-4DA4-8942-4DDF63CCBA57}"/>
              </a:ext>
            </a:extLst>
          </p:cNvPr>
          <p:cNvSpPr>
            <a:spLocks noGrp="1"/>
          </p:cNvSpPr>
          <p:nvPr>
            <p:ph idx="1"/>
          </p:nvPr>
        </p:nvSpPr>
        <p:spPr>
          <a:xfrm>
            <a:off x="615820" y="1825625"/>
            <a:ext cx="10737980" cy="4351338"/>
          </a:xfrm>
        </p:spPr>
        <p:txBody>
          <a:bodyPr/>
          <a:lstStyle/>
          <a:p>
            <a:r>
              <a:rPr lang="en-US" dirty="0"/>
              <a:t>DC 5054 </a:t>
            </a:r>
            <a:r>
              <a:rPr lang="en-US" sz="2800" dirty="0"/>
              <a:t>Hip</a:t>
            </a:r>
          </a:p>
          <a:p>
            <a:pPr lvl="1"/>
            <a:r>
              <a:rPr lang="en-US" dirty="0">
                <a:hlinkClick r:id="" action="ppaction://hlinkshowjump?jump=nextslide"/>
              </a:rPr>
              <a:t>Name change</a:t>
            </a:r>
            <a:endParaRPr lang="en-US" dirty="0"/>
          </a:p>
          <a:p>
            <a:pPr lvl="1"/>
            <a:r>
              <a:rPr lang="en-US" dirty="0"/>
              <a:t>100 percent eval changed</a:t>
            </a:r>
          </a:p>
          <a:p>
            <a:pPr lvl="1"/>
            <a:r>
              <a:rPr lang="en-US" dirty="0"/>
              <a:t>Note added</a:t>
            </a:r>
          </a:p>
          <a:p>
            <a:endParaRPr lang="en-US" dirty="0"/>
          </a:p>
          <a:p>
            <a:r>
              <a:rPr lang="en-US" dirty="0"/>
              <a:t>DC 5055 </a:t>
            </a:r>
            <a:r>
              <a:rPr lang="en-US" sz="2800" dirty="0"/>
              <a:t>Knee</a:t>
            </a:r>
          </a:p>
          <a:p>
            <a:pPr lvl="1"/>
            <a:r>
              <a:rPr lang="en-US" dirty="0">
                <a:hlinkClick r:id="rId2" action="ppaction://hlinksldjump"/>
              </a:rPr>
              <a:t>Name change</a:t>
            </a:r>
            <a:endParaRPr lang="en-US" dirty="0"/>
          </a:p>
          <a:p>
            <a:pPr lvl="1"/>
            <a:r>
              <a:rPr lang="en-US" dirty="0"/>
              <a:t>100 percent eval changed</a:t>
            </a:r>
          </a:p>
        </p:txBody>
      </p:sp>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22</a:t>
            </a:fld>
            <a:endParaRPr lang="en-US" dirty="0"/>
          </a:p>
        </p:txBody>
      </p:sp>
    </p:spTree>
    <p:extLst>
      <p:ext uri="{BB962C8B-B14F-4D97-AF65-F5344CB8AC3E}">
        <p14:creationId xmlns:p14="http://schemas.microsoft.com/office/powerpoint/2010/main" val="15677818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- 5054</a:t>
            </a:r>
            <a:endParaRPr lang="en-US" sz="2400" dirty="0"/>
          </a:p>
        </p:txBody>
      </p:sp>
      <p:graphicFrame>
        <p:nvGraphicFramePr>
          <p:cNvPr id="4" name="Table 5">
            <a:extLst>
              <a:ext uri="{FF2B5EF4-FFF2-40B4-BE49-F238E27FC236}">
                <a16:creationId xmlns:a16="http://schemas.microsoft.com/office/drawing/2014/main" id="{5FF2A925-FD3C-4FC5-9ADE-DE61C8304BBA}"/>
              </a:ext>
            </a:extLst>
          </p:cNvPr>
          <p:cNvGraphicFramePr>
            <a:graphicFrameLocks noGrp="1"/>
          </p:cNvGraphicFramePr>
          <p:nvPr>
            <p:ph idx="1"/>
            <p:extLst>
              <p:ext uri="{D42A27DB-BD31-4B8C-83A1-F6EECF244321}">
                <p14:modId xmlns:p14="http://schemas.microsoft.com/office/powerpoint/2010/main" val="1639867804"/>
              </p:ext>
            </p:extLst>
          </p:nvPr>
        </p:nvGraphicFramePr>
        <p:xfrm>
          <a:off x="1530220" y="1851024"/>
          <a:ext cx="9134670" cy="3971280"/>
        </p:xfrm>
        <a:graphic>
          <a:graphicData uri="http://schemas.openxmlformats.org/drawingml/2006/table">
            <a:tbl>
              <a:tblPr firstRow="1" bandRow="1">
                <a:tableStyleId>{5C22544A-7EE6-4342-B048-85BDC9FD1C3A}</a:tableStyleId>
              </a:tblPr>
              <a:tblGrid>
                <a:gridCol w="8420271">
                  <a:extLst>
                    <a:ext uri="{9D8B030D-6E8A-4147-A177-3AD203B41FA5}">
                      <a16:colId xmlns:a16="http://schemas.microsoft.com/office/drawing/2014/main" val="3080202220"/>
                    </a:ext>
                  </a:extLst>
                </a:gridCol>
                <a:gridCol w="714399">
                  <a:extLst>
                    <a:ext uri="{9D8B030D-6E8A-4147-A177-3AD203B41FA5}">
                      <a16:colId xmlns:a16="http://schemas.microsoft.com/office/drawing/2014/main" val="2307262564"/>
                    </a:ext>
                  </a:extLst>
                </a:gridCol>
              </a:tblGrid>
              <a:tr h="439248">
                <a:tc>
                  <a:txBody>
                    <a:bodyPr/>
                    <a:lstStyle/>
                    <a:p>
                      <a:r>
                        <a:rPr lang="en-US" dirty="0"/>
                        <a:t>OLD</a:t>
                      </a:r>
                    </a:p>
                  </a:txBody>
                  <a:tcPr/>
                </a:tc>
                <a:tc>
                  <a:txBody>
                    <a:bodyPr/>
                    <a:lstStyle/>
                    <a:p>
                      <a:endParaRPr lang="en-US"/>
                    </a:p>
                  </a:txBody>
                  <a:tcPr/>
                </a:tc>
                <a:extLst>
                  <a:ext uri="{0D108BD9-81ED-4DB2-BD59-A6C34878D82A}">
                    <a16:rowId xmlns:a16="http://schemas.microsoft.com/office/drawing/2014/main" val="1776634431"/>
                  </a:ext>
                </a:extLst>
              </a:tr>
              <a:tr h="439248">
                <a:tc>
                  <a:txBody>
                    <a:bodyPr/>
                    <a:lstStyle/>
                    <a:p>
                      <a:pPr marL="182880" algn="l" fontAlgn="t"/>
                      <a:r>
                        <a:rPr lang="en-US">
                          <a:effectLst/>
                          <a:latin typeface="Arial" panose="020B0604020202020204" pitchFamily="34" charset="0"/>
                          <a:cs typeface="Arial" panose="020B0604020202020204" pitchFamily="34" charset="0"/>
                        </a:rPr>
                        <a:t>5054   Hip replacement (prosthesis).</a:t>
                      </a:r>
                    </a:p>
                  </a:txBody>
                  <a:tcPr marL="7620" marR="7620" marT="7620" marB="7620"/>
                </a:tc>
                <a:tc>
                  <a:txBody>
                    <a:bodyPr/>
                    <a:lstStyle/>
                    <a:p>
                      <a:pPr algn="ctr" fontAlgn="t"/>
                      <a:endParaRPr lang="en-US" dirty="0">
                        <a:effectLst/>
                        <a:latin typeface="Arial" panose="020B0604020202020204" pitchFamily="34" charset="0"/>
                        <a:cs typeface="Arial" panose="020B0604020202020204" pitchFamily="34" charset="0"/>
                      </a:endParaRPr>
                    </a:p>
                  </a:txBody>
                  <a:tcPr marL="7620" marR="7620" marT="7620" marB="7620"/>
                </a:tc>
                <a:extLst>
                  <a:ext uri="{0D108BD9-81ED-4DB2-BD59-A6C34878D82A}">
                    <a16:rowId xmlns:a16="http://schemas.microsoft.com/office/drawing/2014/main" val="4156845667"/>
                  </a:ext>
                </a:extLst>
              </a:tr>
              <a:tr h="439248">
                <a:tc>
                  <a:txBody>
                    <a:bodyPr/>
                    <a:lstStyle/>
                    <a:p>
                      <a:pPr marL="182880" algn="l" fontAlgn="t"/>
                      <a:r>
                        <a:rPr lang="en-US">
                          <a:effectLst/>
                          <a:latin typeface="Arial" panose="020B0604020202020204" pitchFamily="34" charset="0"/>
                          <a:cs typeface="Arial" panose="020B0604020202020204" pitchFamily="34" charset="0"/>
                        </a:rPr>
                        <a:t>Prosthetic replacement of the head of the femur or of the acetabulum:</a:t>
                      </a:r>
                    </a:p>
                  </a:txBody>
                  <a:tcPr marL="7620" marR="7620" marT="7620" marB="7620"/>
                </a:tc>
                <a:tc>
                  <a:txBody>
                    <a:bodyPr/>
                    <a:lstStyle/>
                    <a:p>
                      <a:pPr algn="ctr" fontAlgn="t"/>
                      <a:endParaRPr lang="en-US" dirty="0">
                        <a:effectLst/>
                        <a:latin typeface="Arial" panose="020B0604020202020204" pitchFamily="34" charset="0"/>
                        <a:cs typeface="Arial" panose="020B0604020202020204" pitchFamily="34" charset="0"/>
                      </a:endParaRPr>
                    </a:p>
                  </a:txBody>
                  <a:tcPr marL="7620" marR="7620" marT="7620" marB="7620"/>
                </a:tc>
                <a:extLst>
                  <a:ext uri="{0D108BD9-81ED-4DB2-BD59-A6C34878D82A}">
                    <a16:rowId xmlns:a16="http://schemas.microsoft.com/office/drawing/2014/main" val="2168726074"/>
                  </a:ext>
                </a:extLst>
              </a:tr>
              <a:tr h="439248">
                <a:tc>
                  <a:txBody>
                    <a:bodyPr/>
                    <a:lstStyle/>
                    <a:p>
                      <a:pPr marL="182880" algn="l" fontAlgn="t"/>
                      <a:r>
                        <a:rPr lang="en-US" dirty="0">
                          <a:effectLst/>
                          <a:latin typeface="Arial" panose="020B0604020202020204" pitchFamily="34" charset="0"/>
                          <a:cs typeface="Arial" panose="020B0604020202020204" pitchFamily="34" charset="0"/>
                        </a:rPr>
                        <a:t>For </a:t>
                      </a:r>
                      <a:r>
                        <a:rPr lang="en-US" dirty="0">
                          <a:solidFill>
                            <a:srgbClr val="C00000"/>
                          </a:solidFill>
                          <a:effectLst/>
                          <a:latin typeface="Arial" panose="020B0604020202020204" pitchFamily="34" charset="0"/>
                          <a:cs typeface="Arial" panose="020B0604020202020204" pitchFamily="34" charset="0"/>
                        </a:rPr>
                        <a:t>1 year </a:t>
                      </a:r>
                      <a:r>
                        <a:rPr lang="en-US" dirty="0">
                          <a:effectLst/>
                          <a:latin typeface="Arial" panose="020B0604020202020204" pitchFamily="34" charset="0"/>
                          <a:cs typeface="Arial" panose="020B0604020202020204" pitchFamily="34" charset="0"/>
                        </a:rPr>
                        <a:t>following implantation of prosthesis</a:t>
                      </a:r>
                    </a:p>
                  </a:txBody>
                  <a:tcPr marL="7620" marR="7620" marT="7620" marB="7620"/>
                </a:tc>
                <a:tc>
                  <a:txBody>
                    <a:bodyPr/>
                    <a:lstStyle/>
                    <a:p>
                      <a:pPr algn="ctr" fontAlgn="t"/>
                      <a:r>
                        <a:rPr lang="en-US" dirty="0">
                          <a:effectLst/>
                          <a:latin typeface="Arial" panose="020B0604020202020204" pitchFamily="34" charset="0"/>
                          <a:cs typeface="Arial" panose="020B0604020202020204" pitchFamily="34" charset="0"/>
                        </a:rPr>
                        <a:t>100</a:t>
                      </a:r>
                    </a:p>
                  </a:txBody>
                  <a:tcPr marL="7620" marR="7620" marT="7620" marB="7620"/>
                </a:tc>
                <a:extLst>
                  <a:ext uri="{0D108BD9-81ED-4DB2-BD59-A6C34878D82A}">
                    <a16:rowId xmlns:a16="http://schemas.microsoft.com/office/drawing/2014/main" val="3269537452"/>
                  </a:ext>
                </a:extLst>
              </a:tr>
              <a:tr h="667896">
                <a:tc>
                  <a:txBody>
                    <a:bodyPr/>
                    <a:lstStyle/>
                    <a:p>
                      <a:pPr marL="182880" algn="l" fontAlgn="t"/>
                      <a:r>
                        <a:rPr lang="en-US">
                          <a:effectLst/>
                          <a:latin typeface="Arial" panose="020B0604020202020204" pitchFamily="34" charset="0"/>
                          <a:cs typeface="Arial" panose="020B0604020202020204" pitchFamily="34" charset="0"/>
                        </a:rPr>
                        <a:t>Following implantation of prosthesis with painful motion or weakness such as to require the use of crutches</a:t>
                      </a:r>
                    </a:p>
                  </a:txBody>
                  <a:tcPr marL="7620" marR="7620" marT="7620" marB="7620"/>
                </a:tc>
                <a:tc>
                  <a:txBody>
                    <a:bodyPr/>
                    <a:lstStyle/>
                    <a:p>
                      <a:pPr algn="ctr" fontAlgn="t"/>
                      <a:r>
                        <a:rPr lang="en-US" baseline="30000" dirty="0">
                          <a:effectLst/>
                          <a:latin typeface="Arial" panose="020B0604020202020204" pitchFamily="34" charset="0"/>
                          <a:cs typeface="Arial" panose="020B0604020202020204" pitchFamily="34" charset="0"/>
                        </a:rPr>
                        <a:t>1</a:t>
                      </a:r>
                      <a:r>
                        <a:rPr lang="en-US" dirty="0">
                          <a:effectLst/>
                          <a:latin typeface="Arial" panose="020B0604020202020204" pitchFamily="34" charset="0"/>
                          <a:cs typeface="Arial" panose="020B0604020202020204" pitchFamily="34" charset="0"/>
                        </a:rPr>
                        <a:t>90</a:t>
                      </a:r>
                    </a:p>
                  </a:txBody>
                  <a:tcPr marL="7620" marR="7620" marT="7620" marB="7620"/>
                </a:tc>
                <a:extLst>
                  <a:ext uri="{0D108BD9-81ED-4DB2-BD59-A6C34878D82A}">
                    <a16:rowId xmlns:a16="http://schemas.microsoft.com/office/drawing/2014/main" val="3530648103"/>
                  </a:ext>
                </a:extLst>
              </a:tr>
              <a:tr h="667896">
                <a:tc>
                  <a:txBody>
                    <a:bodyPr/>
                    <a:lstStyle/>
                    <a:p>
                      <a:pPr marL="182880" algn="l" fontAlgn="t"/>
                      <a:r>
                        <a:rPr lang="en-US" dirty="0">
                          <a:effectLst/>
                          <a:latin typeface="Arial" panose="020B0604020202020204" pitchFamily="34" charset="0"/>
                          <a:cs typeface="Arial" panose="020B0604020202020204" pitchFamily="34" charset="0"/>
                        </a:rPr>
                        <a:t>Markedly severe residual weakness, pain or limitation of motion following implantation of prosthesis</a:t>
                      </a:r>
                    </a:p>
                  </a:txBody>
                  <a:tcPr marL="7620" marR="7620" marT="7620" marB="7620"/>
                </a:tc>
                <a:tc>
                  <a:txBody>
                    <a:bodyPr/>
                    <a:lstStyle/>
                    <a:p>
                      <a:pPr algn="ctr" fontAlgn="t"/>
                      <a:r>
                        <a:rPr lang="en-US" dirty="0">
                          <a:effectLst/>
                          <a:latin typeface="Arial" panose="020B0604020202020204" pitchFamily="34" charset="0"/>
                          <a:cs typeface="Arial" panose="020B0604020202020204" pitchFamily="34" charset="0"/>
                        </a:rPr>
                        <a:t>70</a:t>
                      </a:r>
                    </a:p>
                  </a:txBody>
                  <a:tcPr marL="7620" marR="7620" marT="7620" marB="7620"/>
                </a:tc>
                <a:extLst>
                  <a:ext uri="{0D108BD9-81ED-4DB2-BD59-A6C34878D82A}">
                    <a16:rowId xmlns:a16="http://schemas.microsoft.com/office/drawing/2014/main" val="1280012270"/>
                  </a:ext>
                </a:extLst>
              </a:tr>
              <a:tr h="439248">
                <a:tc>
                  <a:txBody>
                    <a:bodyPr/>
                    <a:lstStyle/>
                    <a:p>
                      <a:pPr marL="182880" algn="l" fontAlgn="t"/>
                      <a:r>
                        <a:rPr lang="en-US" dirty="0">
                          <a:effectLst/>
                          <a:latin typeface="Arial" panose="020B0604020202020204" pitchFamily="34" charset="0"/>
                          <a:cs typeface="Arial" panose="020B0604020202020204" pitchFamily="34" charset="0"/>
                        </a:rPr>
                        <a:t>Moderately severe residuals of weakness, pain or limitation of motion</a:t>
                      </a:r>
                    </a:p>
                  </a:txBody>
                  <a:tcPr marL="7620" marR="7620" marT="7620" marB="7620"/>
                </a:tc>
                <a:tc>
                  <a:txBody>
                    <a:bodyPr/>
                    <a:lstStyle/>
                    <a:p>
                      <a:pPr algn="ctr" fontAlgn="t"/>
                      <a:r>
                        <a:rPr lang="en-US" dirty="0">
                          <a:effectLst/>
                          <a:latin typeface="Arial" panose="020B0604020202020204" pitchFamily="34" charset="0"/>
                          <a:cs typeface="Arial" panose="020B0604020202020204" pitchFamily="34" charset="0"/>
                        </a:rPr>
                        <a:t>50</a:t>
                      </a:r>
                    </a:p>
                  </a:txBody>
                  <a:tcPr marL="7620" marR="7620" marT="7620" marB="7620"/>
                </a:tc>
                <a:extLst>
                  <a:ext uri="{0D108BD9-81ED-4DB2-BD59-A6C34878D82A}">
                    <a16:rowId xmlns:a16="http://schemas.microsoft.com/office/drawing/2014/main" val="1172104195"/>
                  </a:ext>
                </a:extLst>
              </a:tr>
              <a:tr h="439248">
                <a:tc>
                  <a:txBody>
                    <a:bodyPr/>
                    <a:lstStyle/>
                    <a:p>
                      <a:pPr marL="182880" algn="l" fontAlgn="t"/>
                      <a:r>
                        <a:rPr lang="en-US" dirty="0">
                          <a:effectLst/>
                          <a:latin typeface="Arial" panose="020B0604020202020204" pitchFamily="34" charset="0"/>
                          <a:cs typeface="Arial" panose="020B0604020202020204" pitchFamily="34" charset="0"/>
                        </a:rPr>
                        <a:t>Minimum rating</a:t>
                      </a:r>
                    </a:p>
                  </a:txBody>
                  <a:tcPr marL="7620" marR="7620" marT="7620" marB="7620"/>
                </a:tc>
                <a:tc>
                  <a:txBody>
                    <a:bodyPr/>
                    <a:lstStyle/>
                    <a:p>
                      <a:pPr algn="ctr" fontAlgn="t"/>
                      <a:r>
                        <a:rPr lang="en-US" dirty="0">
                          <a:effectLst/>
                          <a:latin typeface="Arial" panose="020B0604020202020204" pitchFamily="34" charset="0"/>
                          <a:cs typeface="Arial" panose="020B0604020202020204" pitchFamily="34" charset="0"/>
                        </a:rPr>
                        <a:t>30</a:t>
                      </a:r>
                    </a:p>
                  </a:txBody>
                  <a:tcPr marL="7620" marR="7620" marT="7620" marB="7620"/>
                </a:tc>
                <a:extLst>
                  <a:ext uri="{0D108BD9-81ED-4DB2-BD59-A6C34878D82A}">
                    <a16:rowId xmlns:a16="http://schemas.microsoft.com/office/drawing/2014/main" val="671043428"/>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23</a:t>
            </a:fld>
            <a:endParaRPr lang="en-US" dirty="0"/>
          </a:p>
        </p:txBody>
      </p:sp>
    </p:spTree>
    <p:extLst>
      <p:ext uri="{BB962C8B-B14F-4D97-AF65-F5344CB8AC3E}">
        <p14:creationId xmlns:p14="http://schemas.microsoft.com/office/powerpoint/2010/main" val="15109933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- 5054</a:t>
            </a:r>
            <a:endParaRPr lang="en-US" sz="2400" dirty="0"/>
          </a:p>
        </p:txBody>
      </p:sp>
      <p:graphicFrame>
        <p:nvGraphicFramePr>
          <p:cNvPr id="9" name="Table 9">
            <a:extLst>
              <a:ext uri="{FF2B5EF4-FFF2-40B4-BE49-F238E27FC236}">
                <a16:creationId xmlns:a16="http://schemas.microsoft.com/office/drawing/2014/main" id="{0AAD7579-2469-471E-BB99-CCED72BC41D9}"/>
              </a:ext>
            </a:extLst>
          </p:cNvPr>
          <p:cNvGraphicFramePr>
            <a:graphicFrameLocks noGrp="1"/>
          </p:cNvGraphicFramePr>
          <p:nvPr>
            <p:ph idx="1"/>
            <p:extLst>
              <p:ext uri="{D42A27DB-BD31-4B8C-83A1-F6EECF244321}">
                <p14:modId xmlns:p14="http://schemas.microsoft.com/office/powerpoint/2010/main" val="2509856668"/>
              </p:ext>
            </p:extLst>
          </p:nvPr>
        </p:nvGraphicFramePr>
        <p:xfrm>
          <a:off x="1539551" y="1512357"/>
          <a:ext cx="9134669" cy="4655177"/>
        </p:xfrm>
        <a:graphic>
          <a:graphicData uri="http://schemas.openxmlformats.org/drawingml/2006/table">
            <a:tbl>
              <a:tblPr firstRow="1" bandRow="1">
                <a:tableStyleId>{93296810-A885-4BE3-A3E7-6D5BEEA58F35}</a:tableStyleId>
              </a:tblPr>
              <a:tblGrid>
                <a:gridCol w="8282385">
                  <a:extLst>
                    <a:ext uri="{9D8B030D-6E8A-4147-A177-3AD203B41FA5}">
                      <a16:colId xmlns:a16="http://schemas.microsoft.com/office/drawing/2014/main" val="3819632446"/>
                    </a:ext>
                  </a:extLst>
                </a:gridCol>
                <a:gridCol w="852284">
                  <a:extLst>
                    <a:ext uri="{9D8B030D-6E8A-4147-A177-3AD203B41FA5}">
                      <a16:colId xmlns:a16="http://schemas.microsoft.com/office/drawing/2014/main" val="524329014"/>
                    </a:ext>
                  </a:extLst>
                </a:gridCol>
              </a:tblGrid>
              <a:tr h="408447">
                <a:tc>
                  <a:txBody>
                    <a:bodyPr/>
                    <a:lstStyle/>
                    <a:p>
                      <a:r>
                        <a:rPr lang="en-US" dirty="0"/>
                        <a:t>NEW</a:t>
                      </a:r>
                    </a:p>
                  </a:txBody>
                  <a:tcPr/>
                </a:tc>
                <a:tc>
                  <a:txBody>
                    <a:bodyPr/>
                    <a:lstStyle/>
                    <a:p>
                      <a:endParaRPr lang="en-US"/>
                    </a:p>
                  </a:txBody>
                  <a:tcPr/>
                </a:tc>
                <a:extLst>
                  <a:ext uri="{0D108BD9-81ED-4DB2-BD59-A6C34878D82A}">
                    <a16:rowId xmlns:a16="http://schemas.microsoft.com/office/drawing/2014/main" val="2315537386"/>
                  </a:ext>
                </a:extLst>
              </a:tr>
              <a:tr h="408447">
                <a:tc>
                  <a:txBody>
                    <a:bodyPr/>
                    <a:lstStyle/>
                    <a:p>
                      <a:pPr algn="l"/>
                      <a:r>
                        <a:rPr lang="en-US" sz="1600" b="0">
                          <a:solidFill>
                            <a:schemeClr val="tx1"/>
                          </a:solidFill>
                          <a:effectLst/>
                        </a:rPr>
                        <a:t>5054 Hip, resurfacing or replacement (prosthesis):</a:t>
                      </a:r>
                      <a:endParaRPr lang="en-US" sz="1600" b="0">
                        <a:solidFill>
                          <a:schemeClr val="tx1"/>
                        </a:solidFill>
                        <a:effectLst/>
                        <a:latin typeface="Arial" panose="020B0604020202020204" pitchFamily="34" charset="0"/>
                        <a:cs typeface="Arial" panose="020B0604020202020204" pitchFamily="34" charset="0"/>
                      </a:endParaRPr>
                    </a:p>
                  </a:txBody>
                  <a:tcPr marL="101600" marR="101600" marT="50800" marB="50800" anchor="ctr"/>
                </a:tc>
                <a:tc>
                  <a:txBody>
                    <a:bodyPr/>
                    <a:lstStyle/>
                    <a:p>
                      <a:pPr algn="l"/>
                      <a:endParaRPr lang="en-US" sz="1600" b="0" dirty="0">
                        <a:effectLst/>
                        <a:latin typeface="Arial" panose="020B0604020202020204" pitchFamily="34" charset="0"/>
                        <a:cs typeface="Arial" panose="020B0604020202020204" pitchFamily="34" charset="0"/>
                      </a:endParaRPr>
                    </a:p>
                  </a:txBody>
                  <a:tcPr marL="101600" marR="101600" marT="50800" marB="50800" anchor="ctr"/>
                </a:tc>
                <a:extLst>
                  <a:ext uri="{0D108BD9-81ED-4DB2-BD59-A6C34878D82A}">
                    <a16:rowId xmlns:a16="http://schemas.microsoft.com/office/drawing/2014/main" val="702566658"/>
                  </a:ext>
                </a:extLst>
              </a:tr>
              <a:tr h="408447">
                <a:tc>
                  <a:txBody>
                    <a:bodyPr/>
                    <a:lstStyle/>
                    <a:p>
                      <a:pPr algn="l"/>
                      <a:r>
                        <a:rPr lang="en-US" sz="1600" b="0" dirty="0">
                          <a:solidFill>
                            <a:schemeClr val="tx1"/>
                          </a:solidFill>
                          <a:effectLst/>
                        </a:rPr>
                        <a:t>For 4 months following implantation of prosthesis or resurfacing</a:t>
                      </a:r>
                      <a:endParaRPr lang="en-US" sz="1600" b="0" dirty="0">
                        <a:solidFill>
                          <a:schemeClr val="tx1"/>
                        </a:solidFill>
                        <a:effectLst/>
                        <a:latin typeface="Arial" panose="020B0604020202020204" pitchFamily="34" charset="0"/>
                        <a:cs typeface="Arial" panose="020B0604020202020204" pitchFamily="34" charset="0"/>
                      </a:endParaRPr>
                    </a:p>
                  </a:txBody>
                  <a:tcPr marL="101600" marR="101600" marT="50800" marB="50800" anchor="ctr"/>
                </a:tc>
                <a:tc>
                  <a:txBody>
                    <a:bodyPr/>
                    <a:lstStyle/>
                    <a:p>
                      <a:pPr algn="ctr"/>
                      <a:r>
                        <a:rPr lang="en-US" sz="1600" b="0" dirty="0">
                          <a:effectLst/>
                        </a:rPr>
                        <a:t>100</a:t>
                      </a:r>
                      <a:endParaRPr lang="en-US" sz="1600" b="0" dirty="0">
                        <a:effectLst/>
                        <a:latin typeface="Arial" panose="020B0604020202020204" pitchFamily="34" charset="0"/>
                        <a:cs typeface="Arial" panose="020B0604020202020204" pitchFamily="34" charset="0"/>
                      </a:endParaRPr>
                    </a:p>
                  </a:txBody>
                  <a:tcPr marL="101600" marR="101600" marT="50800" marB="50800" anchor="ctr"/>
                </a:tc>
                <a:extLst>
                  <a:ext uri="{0D108BD9-81ED-4DB2-BD59-A6C34878D82A}">
                    <a16:rowId xmlns:a16="http://schemas.microsoft.com/office/drawing/2014/main" val="3918535955"/>
                  </a:ext>
                </a:extLst>
              </a:tr>
              <a:tr h="408447">
                <a:tc>
                  <a:txBody>
                    <a:bodyPr/>
                    <a:lstStyle/>
                    <a:p>
                      <a:pPr algn="l"/>
                      <a:r>
                        <a:rPr lang="en-US" sz="1600" b="0" dirty="0">
                          <a:solidFill>
                            <a:schemeClr val="tx1"/>
                          </a:solidFill>
                          <a:effectLst/>
                        </a:rPr>
                        <a:t>Prosthetic replacement of the head of the femur or of the acetabulum:</a:t>
                      </a:r>
                      <a:endParaRPr lang="en-US" sz="1600" b="0" dirty="0">
                        <a:solidFill>
                          <a:schemeClr val="tx1"/>
                        </a:solidFill>
                        <a:effectLst/>
                        <a:latin typeface="Arial" panose="020B0604020202020204" pitchFamily="34" charset="0"/>
                        <a:cs typeface="Arial" panose="020B0604020202020204" pitchFamily="34" charset="0"/>
                      </a:endParaRPr>
                    </a:p>
                  </a:txBody>
                  <a:tcPr marL="101600" marR="101600" marT="50800" marB="50800" anchor="ctr"/>
                </a:tc>
                <a:tc>
                  <a:txBody>
                    <a:bodyPr/>
                    <a:lstStyle/>
                    <a:p>
                      <a:pPr algn="l"/>
                      <a:endParaRPr lang="en-US" sz="1600" b="0">
                        <a:effectLst/>
                        <a:latin typeface="Arial" panose="020B0604020202020204" pitchFamily="34" charset="0"/>
                        <a:cs typeface="Arial" panose="020B0604020202020204" pitchFamily="34" charset="0"/>
                      </a:endParaRPr>
                    </a:p>
                  </a:txBody>
                  <a:tcPr marL="101600" marR="101600" marT="50800" marB="50800" anchor="ctr"/>
                </a:tc>
                <a:extLst>
                  <a:ext uri="{0D108BD9-81ED-4DB2-BD59-A6C34878D82A}">
                    <a16:rowId xmlns:a16="http://schemas.microsoft.com/office/drawing/2014/main" val="998662130"/>
                  </a:ext>
                </a:extLst>
              </a:tr>
              <a:tr h="649039">
                <a:tc>
                  <a:txBody>
                    <a:bodyPr/>
                    <a:lstStyle/>
                    <a:p>
                      <a:pPr algn="l"/>
                      <a:r>
                        <a:rPr lang="en-US" sz="1600" b="0">
                          <a:solidFill>
                            <a:schemeClr val="tx1"/>
                          </a:solidFill>
                          <a:effectLst/>
                        </a:rPr>
                        <a:t>Following implantation of prosthesis with painful motion or weakness such as to require the use of crutches</a:t>
                      </a:r>
                      <a:endParaRPr lang="en-US" sz="1600" b="0">
                        <a:solidFill>
                          <a:schemeClr val="tx1"/>
                        </a:solidFill>
                        <a:effectLst/>
                        <a:latin typeface="Arial" panose="020B0604020202020204" pitchFamily="34" charset="0"/>
                        <a:cs typeface="Arial" panose="020B0604020202020204" pitchFamily="34" charset="0"/>
                      </a:endParaRPr>
                    </a:p>
                  </a:txBody>
                  <a:tcPr marL="101600" marR="101600" marT="50800" marB="50800" anchor="ctr"/>
                </a:tc>
                <a:tc>
                  <a:txBody>
                    <a:bodyPr/>
                    <a:lstStyle/>
                    <a:p>
                      <a:pPr algn="l"/>
                      <a:r>
                        <a:rPr lang="en-US" sz="1600" b="0" u="none" strike="noStrike" baseline="30000" dirty="0">
                          <a:solidFill>
                            <a:srgbClr val="0068AC"/>
                          </a:solidFill>
                          <a:effectLst/>
                        </a:rPr>
                        <a:t>1</a:t>
                      </a:r>
                      <a:r>
                        <a:rPr lang="en-US" sz="1600" b="0" dirty="0">
                          <a:effectLst/>
                        </a:rPr>
                        <a:t> 90</a:t>
                      </a:r>
                      <a:endParaRPr lang="en-US" sz="1600" b="0" dirty="0">
                        <a:effectLst/>
                        <a:latin typeface="Arial" panose="020B0604020202020204" pitchFamily="34" charset="0"/>
                        <a:cs typeface="Arial" panose="020B0604020202020204" pitchFamily="34" charset="0"/>
                      </a:endParaRPr>
                    </a:p>
                  </a:txBody>
                  <a:tcPr marL="101600" marR="101600" marT="50800" marB="50800" anchor="ctr"/>
                </a:tc>
                <a:extLst>
                  <a:ext uri="{0D108BD9-81ED-4DB2-BD59-A6C34878D82A}">
                    <a16:rowId xmlns:a16="http://schemas.microsoft.com/office/drawing/2014/main" val="3572676180"/>
                  </a:ext>
                </a:extLst>
              </a:tr>
              <a:tr h="649039">
                <a:tc>
                  <a:txBody>
                    <a:bodyPr/>
                    <a:lstStyle/>
                    <a:p>
                      <a:pPr algn="l"/>
                      <a:r>
                        <a:rPr lang="en-US" sz="1600" b="0">
                          <a:solidFill>
                            <a:schemeClr val="tx1"/>
                          </a:solidFill>
                          <a:effectLst/>
                        </a:rPr>
                        <a:t>Markedly severe residual weakness, pain or limitation of motion following implantation of prosthesis</a:t>
                      </a:r>
                      <a:endParaRPr lang="en-US" sz="1600" b="0">
                        <a:solidFill>
                          <a:schemeClr val="tx1"/>
                        </a:solidFill>
                        <a:effectLst/>
                        <a:latin typeface="Arial" panose="020B0604020202020204" pitchFamily="34" charset="0"/>
                        <a:cs typeface="Arial" panose="020B0604020202020204" pitchFamily="34" charset="0"/>
                      </a:endParaRPr>
                    </a:p>
                  </a:txBody>
                  <a:tcPr marL="101600" marR="101600" marT="50800" marB="50800" anchor="ctr"/>
                </a:tc>
                <a:tc>
                  <a:txBody>
                    <a:bodyPr/>
                    <a:lstStyle/>
                    <a:p>
                      <a:pPr algn="ctr"/>
                      <a:r>
                        <a:rPr lang="en-US" sz="1600" b="0" dirty="0">
                          <a:effectLst/>
                        </a:rPr>
                        <a:t>70</a:t>
                      </a:r>
                      <a:endParaRPr lang="en-US" sz="1600" b="0" dirty="0">
                        <a:effectLst/>
                        <a:latin typeface="Arial" panose="020B0604020202020204" pitchFamily="34" charset="0"/>
                        <a:cs typeface="Arial" panose="020B0604020202020204" pitchFamily="34" charset="0"/>
                      </a:endParaRPr>
                    </a:p>
                  </a:txBody>
                  <a:tcPr marL="101600" marR="101600" marT="50800" marB="50800" anchor="ctr"/>
                </a:tc>
                <a:extLst>
                  <a:ext uri="{0D108BD9-81ED-4DB2-BD59-A6C34878D82A}">
                    <a16:rowId xmlns:a16="http://schemas.microsoft.com/office/drawing/2014/main" val="1257517305"/>
                  </a:ext>
                </a:extLst>
              </a:tr>
              <a:tr h="408447">
                <a:tc>
                  <a:txBody>
                    <a:bodyPr/>
                    <a:lstStyle/>
                    <a:p>
                      <a:pPr algn="l"/>
                      <a:r>
                        <a:rPr lang="en-US" sz="1600" b="0" dirty="0">
                          <a:solidFill>
                            <a:schemeClr val="tx1"/>
                          </a:solidFill>
                          <a:effectLst/>
                        </a:rPr>
                        <a:t>Moderately severe residuals of weakness, pain or limitation of motion</a:t>
                      </a:r>
                      <a:endParaRPr lang="en-US" sz="1600" b="0" dirty="0">
                        <a:solidFill>
                          <a:schemeClr val="tx1"/>
                        </a:solidFill>
                        <a:effectLst/>
                        <a:latin typeface="Arial" panose="020B0604020202020204" pitchFamily="34" charset="0"/>
                        <a:cs typeface="Arial" panose="020B0604020202020204" pitchFamily="34" charset="0"/>
                      </a:endParaRPr>
                    </a:p>
                  </a:txBody>
                  <a:tcPr marL="101600" marR="101600" marT="50800" marB="50800" anchor="ctr"/>
                </a:tc>
                <a:tc>
                  <a:txBody>
                    <a:bodyPr/>
                    <a:lstStyle/>
                    <a:p>
                      <a:pPr algn="ctr"/>
                      <a:r>
                        <a:rPr lang="en-US" sz="1600" b="0" dirty="0">
                          <a:effectLst/>
                        </a:rPr>
                        <a:t>50</a:t>
                      </a:r>
                      <a:endParaRPr lang="en-US" sz="1600" b="0" dirty="0">
                        <a:effectLst/>
                        <a:latin typeface="Arial" panose="020B0604020202020204" pitchFamily="34" charset="0"/>
                        <a:cs typeface="Arial" panose="020B0604020202020204" pitchFamily="34" charset="0"/>
                      </a:endParaRPr>
                    </a:p>
                  </a:txBody>
                  <a:tcPr marL="101600" marR="101600" marT="50800" marB="50800" anchor="ctr"/>
                </a:tc>
                <a:extLst>
                  <a:ext uri="{0D108BD9-81ED-4DB2-BD59-A6C34878D82A}">
                    <a16:rowId xmlns:a16="http://schemas.microsoft.com/office/drawing/2014/main" val="3905463911"/>
                  </a:ext>
                </a:extLst>
              </a:tr>
              <a:tr h="408447">
                <a:tc>
                  <a:txBody>
                    <a:bodyPr/>
                    <a:lstStyle/>
                    <a:p>
                      <a:pPr algn="l"/>
                      <a:r>
                        <a:rPr lang="en-US" sz="1600" b="0" dirty="0">
                          <a:solidFill>
                            <a:schemeClr val="tx1"/>
                          </a:solidFill>
                          <a:effectLst/>
                        </a:rPr>
                        <a:t>Minimum evaluation, total replacement only</a:t>
                      </a:r>
                      <a:endParaRPr lang="en-US" sz="1600" b="0" dirty="0">
                        <a:solidFill>
                          <a:schemeClr val="tx1"/>
                        </a:solidFill>
                        <a:effectLst/>
                        <a:latin typeface="Arial" panose="020B0604020202020204" pitchFamily="34" charset="0"/>
                        <a:cs typeface="Arial" panose="020B0604020202020204" pitchFamily="34" charset="0"/>
                      </a:endParaRPr>
                    </a:p>
                  </a:txBody>
                  <a:tcPr marL="101600" marR="101600" marT="50800" marB="50800" anchor="ctr"/>
                </a:tc>
                <a:tc>
                  <a:txBody>
                    <a:bodyPr/>
                    <a:lstStyle/>
                    <a:p>
                      <a:pPr algn="ctr"/>
                      <a:r>
                        <a:rPr lang="en-US" sz="1600" b="0" dirty="0">
                          <a:effectLst/>
                        </a:rPr>
                        <a:t>30</a:t>
                      </a:r>
                      <a:endParaRPr lang="en-US" sz="1600" b="0" dirty="0">
                        <a:effectLst/>
                        <a:latin typeface="Arial" panose="020B0604020202020204" pitchFamily="34" charset="0"/>
                        <a:cs typeface="Arial" panose="020B0604020202020204" pitchFamily="34" charset="0"/>
                      </a:endParaRPr>
                    </a:p>
                  </a:txBody>
                  <a:tcPr marL="101600" marR="101600" marT="50800" marB="50800" anchor="ctr"/>
                </a:tc>
                <a:extLst>
                  <a:ext uri="{0D108BD9-81ED-4DB2-BD59-A6C34878D82A}">
                    <a16:rowId xmlns:a16="http://schemas.microsoft.com/office/drawing/2014/main" val="3581934598"/>
                  </a:ext>
                </a:extLst>
              </a:tr>
              <a:tr h="906417">
                <a:tc>
                  <a:txBody>
                    <a:bodyPr/>
                    <a:lstStyle/>
                    <a:p>
                      <a:r>
                        <a:rPr lang="en-US" sz="1600" dirty="0"/>
                        <a:t>Note:</a:t>
                      </a:r>
                      <a:r>
                        <a:rPr lang="en-US" sz="1600" b="0" kern="1200" dirty="0">
                          <a:solidFill>
                            <a:schemeClr val="dk1"/>
                          </a:solidFill>
                          <a:effectLst/>
                        </a:rPr>
                        <a:t> At the conclusion of the 100 percent evaluation period, evaluate resurfacing under diagnostic codes 5250 through 5255; there is no minimum evaluation for resurfacing.</a:t>
                      </a:r>
                      <a:endParaRPr lang="en-US" sz="1600" dirty="0">
                        <a:latin typeface="Arial" panose="020B0604020202020204" pitchFamily="34" charset="0"/>
                        <a:cs typeface="Arial" panose="020B0604020202020204" pitchFamily="34" charset="0"/>
                      </a:endParaRPr>
                    </a:p>
                  </a:txBody>
                  <a:tcPr/>
                </a:tc>
                <a:tc>
                  <a:txBody>
                    <a:bodyPr/>
                    <a:lstStyle/>
                    <a:p>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412423258"/>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24</a:t>
            </a:fld>
            <a:endParaRPr lang="en-US" dirty="0"/>
          </a:p>
        </p:txBody>
      </p:sp>
      <p:sp>
        <p:nvSpPr>
          <p:cNvPr id="2" name="TextBox 1">
            <a:extLst>
              <a:ext uri="{FF2B5EF4-FFF2-40B4-BE49-F238E27FC236}">
                <a16:creationId xmlns:a16="http://schemas.microsoft.com/office/drawing/2014/main" id="{35B0A0AA-ABFF-4CF3-9710-7218FCB00E81}"/>
              </a:ext>
            </a:extLst>
          </p:cNvPr>
          <p:cNvSpPr txBox="1"/>
          <p:nvPr/>
        </p:nvSpPr>
        <p:spPr>
          <a:xfrm>
            <a:off x="5545666" y="6273810"/>
            <a:ext cx="1100667" cy="369332"/>
          </a:xfrm>
          <a:prstGeom prst="rect">
            <a:avLst/>
          </a:prstGeom>
          <a:noFill/>
        </p:spPr>
        <p:txBody>
          <a:bodyPr wrap="square" rtlCol="0">
            <a:spAutoFit/>
          </a:bodyPr>
          <a:lstStyle/>
          <a:p>
            <a:r>
              <a:rPr lang="en-US" dirty="0">
                <a:hlinkClick r:id="rId2" action="ppaction://hlinksldjump"/>
              </a:rPr>
              <a:t>Return</a:t>
            </a:r>
            <a:endParaRPr lang="en-US" dirty="0"/>
          </a:p>
        </p:txBody>
      </p:sp>
    </p:spTree>
    <p:extLst>
      <p:ext uri="{BB962C8B-B14F-4D97-AF65-F5344CB8AC3E}">
        <p14:creationId xmlns:p14="http://schemas.microsoft.com/office/powerpoint/2010/main" val="14645677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- 5055</a:t>
            </a:r>
            <a:endParaRPr lang="en-US" sz="2400" dirty="0"/>
          </a:p>
        </p:txBody>
      </p:sp>
      <p:graphicFrame>
        <p:nvGraphicFramePr>
          <p:cNvPr id="4" name="Table 5">
            <a:extLst>
              <a:ext uri="{FF2B5EF4-FFF2-40B4-BE49-F238E27FC236}">
                <a16:creationId xmlns:a16="http://schemas.microsoft.com/office/drawing/2014/main" id="{1032D096-8DE3-4DF4-AF22-46ECA28F467A}"/>
              </a:ext>
            </a:extLst>
          </p:cNvPr>
          <p:cNvGraphicFramePr>
            <a:graphicFrameLocks noGrp="1"/>
          </p:cNvGraphicFramePr>
          <p:nvPr>
            <p:ph idx="1"/>
            <p:extLst>
              <p:ext uri="{D42A27DB-BD31-4B8C-83A1-F6EECF244321}">
                <p14:modId xmlns:p14="http://schemas.microsoft.com/office/powerpoint/2010/main" val="955337859"/>
              </p:ext>
            </p:extLst>
          </p:nvPr>
        </p:nvGraphicFramePr>
        <p:xfrm>
          <a:off x="1446245" y="1632857"/>
          <a:ext cx="9237305" cy="4086806"/>
        </p:xfrm>
        <a:graphic>
          <a:graphicData uri="http://schemas.openxmlformats.org/drawingml/2006/table">
            <a:tbl>
              <a:tblPr firstRow="1" bandRow="1">
                <a:tableStyleId>{5C22544A-7EE6-4342-B048-85BDC9FD1C3A}</a:tableStyleId>
              </a:tblPr>
              <a:tblGrid>
                <a:gridCol w="8476047">
                  <a:extLst>
                    <a:ext uri="{9D8B030D-6E8A-4147-A177-3AD203B41FA5}">
                      <a16:colId xmlns:a16="http://schemas.microsoft.com/office/drawing/2014/main" val="1770816308"/>
                    </a:ext>
                  </a:extLst>
                </a:gridCol>
                <a:gridCol w="761258">
                  <a:extLst>
                    <a:ext uri="{9D8B030D-6E8A-4147-A177-3AD203B41FA5}">
                      <a16:colId xmlns:a16="http://schemas.microsoft.com/office/drawing/2014/main" val="98145376"/>
                    </a:ext>
                  </a:extLst>
                </a:gridCol>
              </a:tblGrid>
              <a:tr h="508240">
                <a:tc>
                  <a:txBody>
                    <a:bodyPr/>
                    <a:lstStyle/>
                    <a:p>
                      <a:r>
                        <a:rPr lang="en-US" dirty="0"/>
                        <a:t>OLD</a:t>
                      </a:r>
                    </a:p>
                  </a:txBody>
                  <a:tcPr/>
                </a:tc>
                <a:tc>
                  <a:txBody>
                    <a:bodyPr/>
                    <a:lstStyle/>
                    <a:p>
                      <a:endParaRPr lang="en-US"/>
                    </a:p>
                  </a:txBody>
                  <a:tcPr/>
                </a:tc>
                <a:extLst>
                  <a:ext uri="{0D108BD9-81ED-4DB2-BD59-A6C34878D82A}">
                    <a16:rowId xmlns:a16="http://schemas.microsoft.com/office/drawing/2014/main" val="2196203583"/>
                  </a:ext>
                </a:extLst>
              </a:tr>
              <a:tr h="508240">
                <a:tc>
                  <a:txBody>
                    <a:bodyPr/>
                    <a:lstStyle/>
                    <a:p>
                      <a:pPr algn="l" fontAlgn="t"/>
                      <a:r>
                        <a:rPr lang="en-US">
                          <a:effectLst/>
                        </a:rPr>
                        <a:t>5055   Knee replacement (prosthesis).</a:t>
                      </a:r>
                    </a:p>
                  </a:txBody>
                  <a:tcPr marL="7620" marR="7620" marT="7620" marB="7620"/>
                </a:tc>
                <a:tc>
                  <a:txBody>
                    <a:bodyPr/>
                    <a:lstStyle/>
                    <a:p>
                      <a:pPr algn="r" fontAlgn="t"/>
                      <a:endParaRPr lang="en-US" dirty="0">
                        <a:effectLst/>
                      </a:endParaRPr>
                    </a:p>
                  </a:txBody>
                  <a:tcPr marL="7620" marR="7620" marT="7620" marB="7620"/>
                </a:tc>
                <a:extLst>
                  <a:ext uri="{0D108BD9-81ED-4DB2-BD59-A6C34878D82A}">
                    <a16:rowId xmlns:a16="http://schemas.microsoft.com/office/drawing/2014/main" val="4224446156"/>
                  </a:ext>
                </a:extLst>
              </a:tr>
              <a:tr h="508240">
                <a:tc>
                  <a:txBody>
                    <a:bodyPr/>
                    <a:lstStyle/>
                    <a:p>
                      <a:pPr algn="l" fontAlgn="t"/>
                      <a:r>
                        <a:rPr lang="en-US">
                          <a:effectLst/>
                        </a:rPr>
                        <a:t>Prosthetic replacement of knee joint:</a:t>
                      </a:r>
                    </a:p>
                  </a:txBody>
                  <a:tcPr marL="7620" marR="7620" marT="7620" marB="7620"/>
                </a:tc>
                <a:tc>
                  <a:txBody>
                    <a:bodyPr/>
                    <a:lstStyle/>
                    <a:p>
                      <a:pPr algn="r" fontAlgn="t"/>
                      <a:endParaRPr lang="en-US" dirty="0">
                        <a:effectLst/>
                      </a:endParaRPr>
                    </a:p>
                  </a:txBody>
                  <a:tcPr marL="7620" marR="7620" marT="7620" marB="7620"/>
                </a:tc>
                <a:extLst>
                  <a:ext uri="{0D108BD9-81ED-4DB2-BD59-A6C34878D82A}">
                    <a16:rowId xmlns:a16="http://schemas.microsoft.com/office/drawing/2014/main" val="1013820436"/>
                  </a:ext>
                </a:extLst>
              </a:tr>
              <a:tr h="508240">
                <a:tc>
                  <a:txBody>
                    <a:bodyPr/>
                    <a:lstStyle/>
                    <a:p>
                      <a:pPr algn="l" fontAlgn="t"/>
                      <a:r>
                        <a:rPr lang="en-US" dirty="0">
                          <a:effectLst/>
                        </a:rPr>
                        <a:t>For </a:t>
                      </a:r>
                      <a:r>
                        <a:rPr lang="en-US" dirty="0">
                          <a:solidFill>
                            <a:srgbClr val="C00000"/>
                          </a:solidFill>
                          <a:effectLst/>
                        </a:rPr>
                        <a:t>1 year </a:t>
                      </a:r>
                      <a:r>
                        <a:rPr lang="en-US" dirty="0">
                          <a:effectLst/>
                        </a:rPr>
                        <a:t>following implantation of prosthesis</a:t>
                      </a:r>
                    </a:p>
                  </a:txBody>
                  <a:tcPr marL="7620" marR="7620" marT="7620" marB="7620"/>
                </a:tc>
                <a:tc>
                  <a:txBody>
                    <a:bodyPr/>
                    <a:lstStyle/>
                    <a:p>
                      <a:pPr algn="ctr" fontAlgn="t"/>
                      <a:r>
                        <a:rPr lang="en-US" dirty="0">
                          <a:effectLst/>
                        </a:rPr>
                        <a:t>100</a:t>
                      </a:r>
                    </a:p>
                  </a:txBody>
                  <a:tcPr marL="7620" marR="7620" marT="7620" marB="7620"/>
                </a:tc>
                <a:extLst>
                  <a:ext uri="{0D108BD9-81ED-4DB2-BD59-A6C34878D82A}">
                    <a16:rowId xmlns:a16="http://schemas.microsoft.com/office/drawing/2014/main" val="3046017406"/>
                  </a:ext>
                </a:extLst>
              </a:tr>
              <a:tr h="772803">
                <a:tc>
                  <a:txBody>
                    <a:bodyPr/>
                    <a:lstStyle/>
                    <a:p>
                      <a:pPr algn="l" fontAlgn="t"/>
                      <a:r>
                        <a:rPr lang="en-US" dirty="0">
                          <a:effectLst/>
                        </a:rPr>
                        <a:t>With chronic residuals consisting of severe painful motion or weakness in the affected extremity</a:t>
                      </a:r>
                    </a:p>
                  </a:txBody>
                  <a:tcPr marL="7620" marR="7620" marT="7620" marB="7620"/>
                </a:tc>
                <a:tc>
                  <a:txBody>
                    <a:bodyPr/>
                    <a:lstStyle/>
                    <a:p>
                      <a:pPr algn="ctr" fontAlgn="t"/>
                      <a:r>
                        <a:rPr lang="en-US" dirty="0">
                          <a:effectLst/>
                        </a:rPr>
                        <a:t>60</a:t>
                      </a:r>
                    </a:p>
                  </a:txBody>
                  <a:tcPr marL="7620" marR="7620" marT="7620" marB="7620"/>
                </a:tc>
                <a:extLst>
                  <a:ext uri="{0D108BD9-81ED-4DB2-BD59-A6C34878D82A}">
                    <a16:rowId xmlns:a16="http://schemas.microsoft.com/office/drawing/2014/main" val="1799731154"/>
                  </a:ext>
                </a:extLst>
              </a:tr>
              <a:tr h="772803">
                <a:tc>
                  <a:txBody>
                    <a:bodyPr/>
                    <a:lstStyle/>
                    <a:p>
                      <a:pPr algn="l" fontAlgn="t"/>
                      <a:r>
                        <a:rPr lang="en-US" dirty="0">
                          <a:effectLst/>
                        </a:rPr>
                        <a:t>With intermediate degrees of residual weakness, pain or limitation of motion rate by analogy to diagnostic codes 5256, 5261, or 5262.</a:t>
                      </a:r>
                    </a:p>
                  </a:txBody>
                  <a:tcPr marL="7620" marR="7620" marT="7620" marB="7620"/>
                </a:tc>
                <a:tc>
                  <a:txBody>
                    <a:bodyPr/>
                    <a:lstStyle/>
                    <a:p>
                      <a:pPr algn="ctr" fontAlgn="t"/>
                      <a:endParaRPr lang="en-US" dirty="0">
                        <a:effectLst/>
                      </a:endParaRPr>
                    </a:p>
                  </a:txBody>
                  <a:tcPr marL="7620" marR="7620" marT="7620" marB="7620"/>
                </a:tc>
                <a:extLst>
                  <a:ext uri="{0D108BD9-81ED-4DB2-BD59-A6C34878D82A}">
                    <a16:rowId xmlns:a16="http://schemas.microsoft.com/office/drawing/2014/main" val="1987992109"/>
                  </a:ext>
                </a:extLst>
              </a:tr>
              <a:tr h="508240">
                <a:tc>
                  <a:txBody>
                    <a:bodyPr/>
                    <a:lstStyle/>
                    <a:p>
                      <a:pPr algn="l" fontAlgn="t"/>
                      <a:r>
                        <a:rPr lang="en-US">
                          <a:effectLst/>
                        </a:rPr>
                        <a:t>Minimum rating</a:t>
                      </a:r>
                    </a:p>
                  </a:txBody>
                  <a:tcPr marL="7620" marR="7620" marT="7620" marB="7620"/>
                </a:tc>
                <a:tc>
                  <a:txBody>
                    <a:bodyPr/>
                    <a:lstStyle/>
                    <a:p>
                      <a:pPr algn="ctr" fontAlgn="t"/>
                      <a:r>
                        <a:rPr lang="en-US" dirty="0">
                          <a:effectLst/>
                        </a:rPr>
                        <a:t>30</a:t>
                      </a:r>
                    </a:p>
                  </a:txBody>
                  <a:tcPr marL="7620" marR="7620" marT="7620" marB="7620"/>
                </a:tc>
                <a:extLst>
                  <a:ext uri="{0D108BD9-81ED-4DB2-BD59-A6C34878D82A}">
                    <a16:rowId xmlns:a16="http://schemas.microsoft.com/office/drawing/2014/main" val="557616663"/>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25</a:t>
            </a:fld>
            <a:endParaRPr lang="en-US" dirty="0"/>
          </a:p>
        </p:txBody>
      </p:sp>
    </p:spTree>
    <p:extLst>
      <p:ext uri="{BB962C8B-B14F-4D97-AF65-F5344CB8AC3E}">
        <p14:creationId xmlns:p14="http://schemas.microsoft.com/office/powerpoint/2010/main" val="13545287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- 5055</a:t>
            </a:r>
            <a:endParaRPr lang="en-US" sz="2400" dirty="0"/>
          </a:p>
        </p:txBody>
      </p:sp>
      <p:graphicFrame>
        <p:nvGraphicFramePr>
          <p:cNvPr id="4" name="Table 5">
            <a:extLst>
              <a:ext uri="{FF2B5EF4-FFF2-40B4-BE49-F238E27FC236}">
                <a16:creationId xmlns:a16="http://schemas.microsoft.com/office/drawing/2014/main" id="{22845F88-4CB0-4A1B-8CE0-4901459D7165}"/>
              </a:ext>
            </a:extLst>
          </p:cNvPr>
          <p:cNvGraphicFramePr>
            <a:graphicFrameLocks noGrp="1"/>
          </p:cNvGraphicFramePr>
          <p:nvPr>
            <p:ph idx="1"/>
            <p:extLst>
              <p:ext uri="{D42A27DB-BD31-4B8C-83A1-F6EECF244321}">
                <p14:modId xmlns:p14="http://schemas.microsoft.com/office/powerpoint/2010/main" val="3850736046"/>
              </p:ext>
            </p:extLst>
          </p:nvPr>
        </p:nvGraphicFramePr>
        <p:xfrm>
          <a:off x="1511559" y="1529290"/>
          <a:ext cx="9144000" cy="4656905"/>
        </p:xfrm>
        <a:graphic>
          <a:graphicData uri="http://schemas.openxmlformats.org/drawingml/2006/table">
            <a:tbl>
              <a:tblPr firstRow="1" bandRow="1">
                <a:tableStyleId>{93296810-A885-4BE3-A3E7-6D5BEEA58F35}</a:tableStyleId>
              </a:tblPr>
              <a:tblGrid>
                <a:gridCol w="8347828">
                  <a:extLst>
                    <a:ext uri="{9D8B030D-6E8A-4147-A177-3AD203B41FA5}">
                      <a16:colId xmlns:a16="http://schemas.microsoft.com/office/drawing/2014/main" val="3186518534"/>
                    </a:ext>
                  </a:extLst>
                </a:gridCol>
                <a:gridCol w="796172">
                  <a:extLst>
                    <a:ext uri="{9D8B030D-6E8A-4147-A177-3AD203B41FA5}">
                      <a16:colId xmlns:a16="http://schemas.microsoft.com/office/drawing/2014/main" val="867501320"/>
                    </a:ext>
                  </a:extLst>
                </a:gridCol>
              </a:tblGrid>
              <a:tr h="421257">
                <a:tc>
                  <a:txBody>
                    <a:bodyPr/>
                    <a:lstStyle/>
                    <a:p>
                      <a:r>
                        <a:rPr lang="en-US" dirty="0"/>
                        <a:t>NEW</a:t>
                      </a:r>
                    </a:p>
                  </a:txBody>
                  <a:tcPr/>
                </a:tc>
                <a:tc>
                  <a:txBody>
                    <a:bodyPr/>
                    <a:lstStyle/>
                    <a:p>
                      <a:endParaRPr lang="en-US"/>
                    </a:p>
                  </a:txBody>
                  <a:tcPr/>
                </a:tc>
                <a:extLst>
                  <a:ext uri="{0D108BD9-81ED-4DB2-BD59-A6C34878D82A}">
                    <a16:rowId xmlns:a16="http://schemas.microsoft.com/office/drawing/2014/main" val="2248315040"/>
                  </a:ext>
                </a:extLst>
              </a:tr>
              <a:tr h="427027">
                <a:tc>
                  <a:txBody>
                    <a:bodyPr/>
                    <a:lstStyle/>
                    <a:p>
                      <a:pPr algn="l"/>
                      <a:r>
                        <a:rPr lang="en-US" b="0">
                          <a:solidFill>
                            <a:schemeClr val="tx1"/>
                          </a:solidFill>
                          <a:effectLst/>
                        </a:rPr>
                        <a:t>5055 Knee, resurfacing or replacement (prosthesis):</a:t>
                      </a:r>
                    </a:p>
                  </a:txBody>
                  <a:tcPr marL="101600" marR="101600" marT="50800" marB="50800" anchor="ctr"/>
                </a:tc>
                <a:tc>
                  <a:txBody>
                    <a:bodyPr/>
                    <a:lstStyle/>
                    <a:p>
                      <a:pPr algn="l"/>
                      <a:endParaRPr lang="en-US" b="0" dirty="0">
                        <a:effectLst/>
                        <a:latin typeface="Roboto"/>
                      </a:endParaRPr>
                    </a:p>
                  </a:txBody>
                  <a:tcPr marL="101600" marR="101600" marT="50800" marB="50800" anchor="ctr"/>
                </a:tc>
                <a:extLst>
                  <a:ext uri="{0D108BD9-81ED-4DB2-BD59-A6C34878D82A}">
                    <a16:rowId xmlns:a16="http://schemas.microsoft.com/office/drawing/2014/main" val="2732499906"/>
                  </a:ext>
                </a:extLst>
              </a:tr>
              <a:tr h="427027">
                <a:tc>
                  <a:txBody>
                    <a:bodyPr/>
                    <a:lstStyle/>
                    <a:p>
                      <a:pPr algn="l"/>
                      <a:r>
                        <a:rPr lang="en-US" b="0" dirty="0">
                          <a:solidFill>
                            <a:schemeClr val="tx1"/>
                          </a:solidFill>
                          <a:effectLst/>
                        </a:rPr>
                        <a:t>For 4 months following implantation of prosthesis or resurfacing</a:t>
                      </a:r>
                    </a:p>
                  </a:txBody>
                  <a:tcPr marL="101600" marR="101600" marT="50800" marB="50800" anchor="ctr"/>
                </a:tc>
                <a:tc>
                  <a:txBody>
                    <a:bodyPr/>
                    <a:lstStyle/>
                    <a:p>
                      <a:pPr algn="ctr"/>
                      <a:r>
                        <a:rPr lang="en-US" b="0" dirty="0">
                          <a:effectLst/>
                        </a:rPr>
                        <a:t>100</a:t>
                      </a:r>
                      <a:endParaRPr lang="en-US" b="0" dirty="0">
                        <a:effectLst/>
                        <a:latin typeface="Roboto"/>
                      </a:endParaRPr>
                    </a:p>
                  </a:txBody>
                  <a:tcPr marL="101600" marR="101600" marT="50800" marB="50800" anchor="ctr"/>
                </a:tc>
                <a:extLst>
                  <a:ext uri="{0D108BD9-81ED-4DB2-BD59-A6C34878D82A}">
                    <a16:rowId xmlns:a16="http://schemas.microsoft.com/office/drawing/2014/main" val="3553100522"/>
                  </a:ext>
                </a:extLst>
              </a:tr>
              <a:tr h="427027">
                <a:tc>
                  <a:txBody>
                    <a:bodyPr/>
                    <a:lstStyle/>
                    <a:p>
                      <a:pPr algn="l"/>
                      <a:r>
                        <a:rPr lang="en-US" b="0" dirty="0">
                          <a:solidFill>
                            <a:schemeClr val="tx1"/>
                          </a:solidFill>
                          <a:effectLst/>
                        </a:rPr>
                        <a:t>Prosthetic replacement of knee joint:</a:t>
                      </a:r>
                    </a:p>
                  </a:txBody>
                  <a:tcPr marL="101600" marR="101600" marT="50800" marB="50800" anchor="ctr"/>
                </a:tc>
                <a:tc>
                  <a:txBody>
                    <a:bodyPr/>
                    <a:lstStyle/>
                    <a:p>
                      <a:pPr algn="ctr"/>
                      <a:endParaRPr lang="en-US" b="0">
                        <a:effectLst/>
                        <a:latin typeface="Roboto"/>
                      </a:endParaRPr>
                    </a:p>
                  </a:txBody>
                  <a:tcPr marL="101600" marR="101600" marT="50800" marB="50800" anchor="ctr"/>
                </a:tc>
                <a:extLst>
                  <a:ext uri="{0D108BD9-81ED-4DB2-BD59-A6C34878D82A}">
                    <a16:rowId xmlns:a16="http://schemas.microsoft.com/office/drawing/2014/main" val="1123675525"/>
                  </a:ext>
                </a:extLst>
              </a:tr>
              <a:tr h="738642">
                <a:tc>
                  <a:txBody>
                    <a:bodyPr/>
                    <a:lstStyle/>
                    <a:p>
                      <a:pPr algn="l"/>
                      <a:r>
                        <a:rPr lang="en-US" b="0" dirty="0">
                          <a:solidFill>
                            <a:schemeClr val="tx1"/>
                          </a:solidFill>
                          <a:effectLst/>
                        </a:rPr>
                        <a:t>With chronic residuals consisting of severe painful motion or weakness in the affected extremity</a:t>
                      </a:r>
                    </a:p>
                  </a:txBody>
                  <a:tcPr marL="101600" marR="101600" marT="50800" marB="50800" anchor="ctr"/>
                </a:tc>
                <a:tc>
                  <a:txBody>
                    <a:bodyPr/>
                    <a:lstStyle/>
                    <a:p>
                      <a:pPr algn="ctr"/>
                      <a:r>
                        <a:rPr lang="en-US" b="0">
                          <a:effectLst/>
                        </a:rPr>
                        <a:t>60</a:t>
                      </a:r>
                      <a:endParaRPr lang="en-US" b="0">
                        <a:effectLst/>
                        <a:latin typeface="Roboto"/>
                      </a:endParaRPr>
                    </a:p>
                  </a:txBody>
                  <a:tcPr marL="101600" marR="101600" marT="50800" marB="50800" anchor="ctr"/>
                </a:tc>
                <a:extLst>
                  <a:ext uri="{0D108BD9-81ED-4DB2-BD59-A6C34878D82A}">
                    <a16:rowId xmlns:a16="http://schemas.microsoft.com/office/drawing/2014/main" val="667956127"/>
                  </a:ext>
                </a:extLst>
              </a:tr>
              <a:tr h="738642">
                <a:tc>
                  <a:txBody>
                    <a:bodyPr/>
                    <a:lstStyle/>
                    <a:p>
                      <a:pPr algn="l"/>
                      <a:r>
                        <a:rPr lang="en-US" b="0">
                          <a:solidFill>
                            <a:schemeClr val="tx1"/>
                          </a:solidFill>
                          <a:effectLst/>
                        </a:rPr>
                        <a:t>With intermediate degrees of residual weakness, pain or limitation of motion rate by analogy to diagnostic codes 5256, 5261, or 5262.</a:t>
                      </a:r>
                    </a:p>
                  </a:txBody>
                  <a:tcPr marL="101600" marR="101600" marT="50800" marB="50800" anchor="ctr"/>
                </a:tc>
                <a:tc>
                  <a:txBody>
                    <a:bodyPr/>
                    <a:lstStyle/>
                    <a:p>
                      <a:pPr algn="ctr"/>
                      <a:endParaRPr lang="en-US" b="0">
                        <a:effectLst/>
                        <a:latin typeface="Roboto"/>
                      </a:endParaRPr>
                    </a:p>
                  </a:txBody>
                  <a:tcPr marL="101600" marR="101600" marT="50800" marB="50800" anchor="ctr"/>
                </a:tc>
                <a:extLst>
                  <a:ext uri="{0D108BD9-81ED-4DB2-BD59-A6C34878D82A}">
                    <a16:rowId xmlns:a16="http://schemas.microsoft.com/office/drawing/2014/main" val="2218716316"/>
                  </a:ext>
                </a:extLst>
              </a:tr>
              <a:tr h="427027">
                <a:tc>
                  <a:txBody>
                    <a:bodyPr/>
                    <a:lstStyle/>
                    <a:p>
                      <a:pPr algn="l"/>
                      <a:r>
                        <a:rPr lang="en-US" b="0" dirty="0">
                          <a:solidFill>
                            <a:schemeClr val="tx1"/>
                          </a:solidFill>
                          <a:effectLst/>
                        </a:rPr>
                        <a:t>Minimum evaluation, total replacement only</a:t>
                      </a:r>
                    </a:p>
                  </a:txBody>
                  <a:tcPr marL="101600" marR="101600" marT="50800" marB="50800" anchor="ctr"/>
                </a:tc>
                <a:tc>
                  <a:txBody>
                    <a:bodyPr/>
                    <a:lstStyle/>
                    <a:p>
                      <a:pPr algn="ctr"/>
                      <a:r>
                        <a:rPr lang="en-US" b="0" dirty="0">
                          <a:effectLst/>
                        </a:rPr>
                        <a:t>30</a:t>
                      </a:r>
                      <a:endParaRPr lang="en-US" b="0" dirty="0">
                        <a:effectLst/>
                        <a:latin typeface="Roboto"/>
                      </a:endParaRPr>
                    </a:p>
                  </a:txBody>
                  <a:tcPr marL="101600" marR="101600" marT="50800" marB="50800" anchor="ctr"/>
                </a:tc>
                <a:extLst>
                  <a:ext uri="{0D108BD9-81ED-4DB2-BD59-A6C34878D82A}">
                    <a16:rowId xmlns:a16="http://schemas.microsoft.com/office/drawing/2014/main" val="4066499038"/>
                  </a:ext>
                </a:extLst>
              </a:tr>
              <a:tr h="1050256">
                <a:tc>
                  <a:txBody>
                    <a:bodyPr/>
                    <a:lstStyle/>
                    <a:p>
                      <a:pPr algn="l"/>
                      <a:r>
                        <a:rPr lang="en-US" dirty="0"/>
                        <a:t>Note:</a:t>
                      </a:r>
                      <a:r>
                        <a:rPr lang="en-US" sz="1800" b="0" kern="1200" dirty="0">
                          <a:solidFill>
                            <a:schemeClr val="dk1"/>
                          </a:solidFill>
                          <a:effectLst/>
                        </a:rPr>
                        <a:t> At the conclusion of the 100 percent evaluation period, evaluate resurfacing under diagnostic codes 5256 through 5262; there is no minimum evaluation for resurfacing.</a:t>
                      </a:r>
                      <a:endParaRPr lang="en-US" b="0" dirty="0">
                        <a:solidFill>
                          <a:srgbClr val="FFFFFF"/>
                        </a:solidFill>
                        <a:effectLst/>
                      </a:endParaRPr>
                    </a:p>
                  </a:txBody>
                  <a:tcPr marL="101600" marR="101600" marT="50800" marB="50800" anchor="ctr"/>
                </a:tc>
                <a:tc>
                  <a:txBody>
                    <a:bodyPr/>
                    <a:lstStyle/>
                    <a:p>
                      <a:pPr algn="l"/>
                      <a:endParaRPr lang="en-US" b="0" dirty="0">
                        <a:effectLst/>
                        <a:latin typeface="Roboto"/>
                      </a:endParaRPr>
                    </a:p>
                  </a:txBody>
                  <a:tcPr marL="101600" marR="101600" marT="50800" marB="50800" anchor="ctr"/>
                </a:tc>
                <a:extLst>
                  <a:ext uri="{0D108BD9-81ED-4DB2-BD59-A6C34878D82A}">
                    <a16:rowId xmlns:a16="http://schemas.microsoft.com/office/drawing/2014/main" val="4175485169"/>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26</a:t>
            </a:fld>
            <a:endParaRPr lang="en-US" dirty="0"/>
          </a:p>
        </p:txBody>
      </p:sp>
    </p:spTree>
    <p:extLst>
      <p:ext uri="{BB962C8B-B14F-4D97-AF65-F5344CB8AC3E}">
        <p14:creationId xmlns:p14="http://schemas.microsoft.com/office/powerpoint/2010/main" val="3861020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lstStyle/>
          <a:p>
            <a:r>
              <a:rPr lang="en-US" dirty="0"/>
              <a:t>Changes in 38 CFR 4.71a</a:t>
            </a:r>
            <a:endParaRPr lang="en-US" sz="2400" dirty="0"/>
          </a:p>
        </p:txBody>
      </p:sp>
      <p:sp>
        <p:nvSpPr>
          <p:cNvPr id="2" name="Content Placeholder 1">
            <a:extLst>
              <a:ext uri="{FF2B5EF4-FFF2-40B4-BE49-F238E27FC236}">
                <a16:creationId xmlns:a16="http://schemas.microsoft.com/office/drawing/2014/main" id="{D1403DD4-11C1-4DA4-8942-4DDF63CCBA57}"/>
              </a:ext>
            </a:extLst>
          </p:cNvPr>
          <p:cNvSpPr>
            <a:spLocks noGrp="1"/>
          </p:cNvSpPr>
          <p:nvPr>
            <p:ph idx="1"/>
          </p:nvPr>
        </p:nvSpPr>
        <p:spPr>
          <a:xfrm>
            <a:off x="597159" y="1586203"/>
            <a:ext cx="10982131" cy="4680623"/>
          </a:xfrm>
        </p:spPr>
        <p:txBody>
          <a:bodyPr/>
          <a:lstStyle/>
          <a:p>
            <a:r>
              <a:rPr lang="en-US" dirty="0">
                <a:latin typeface="+mn-lt"/>
              </a:rPr>
              <a:t>DC 5120</a:t>
            </a:r>
            <a:r>
              <a:rPr lang="en-US" sz="2800" dirty="0">
                <a:latin typeface="+mn-lt"/>
              </a:rPr>
              <a:t> </a:t>
            </a:r>
            <a:r>
              <a:rPr lang="en-US" sz="2800" dirty="0">
                <a:latin typeface="+mn-lt"/>
                <a:hlinkClick r:id="" action="ppaction://hlinkshowjump?jump=nextslide"/>
              </a:rPr>
              <a:t>amputation</a:t>
            </a:r>
            <a:r>
              <a:rPr lang="en-US" sz="2800" dirty="0">
                <a:latin typeface="+mn-lt"/>
              </a:rPr>
              <a:t>, upper extremity</a:t>
            </a:r>
          </a:p>
          <a:p>
            <a:pPr lvl="1"/>
            <a:r>
              <a:rPr lang="en-US" sz="2400" dirty="0">
                <a:latin typeface="+mn-lt"/>
                <a:hlinkClick r:id="rId2" action="ppaction://hlinksldjump"/>
              </a:rPr>
              <a:t>Name change </a:t>
            </a:r>
            <a:endParaRPr lang="en-US" sz="2400" dirty="0">
              <a:latin typeface="+mn-lt"/>
            </a:endParaRPr>
          </a:p>
          <a:p>
            <a:pPr lvl="1"/>
            <a:r>
              <a:rPr lang="en-US" sz="2400" dirty="0">
                <a:latin typeface="+mn-lt"/>
              </a:rPr>
              <a:t>100 percent level added</a:t>
            </a:r>
          </a:p>
          <a:p>
            <a:r>
              <a:rPr lang="en-US" dirty="0">
                <a:latin typeface="+mn-lt"/>
              </a:rPr>
              <a:t>DC 5160</a:t>
            </a:r>
            <a:r>
              <a:rPr lang="en-US" sz="2800" dirty="0">
                <a:latin typeface="+mn-lt"/>
              </a:rPr>
              <a:t> amputation, lower extremity</a:t>
            </a:r>
          </a:p>
          <a:p>
            <a:pPr lvl="1"/>
            <a:r>
              <a:rPr lang="en-US" sz="2400" dirty="0">
                <a:latin typeface="+mn-lt"/>
                <a:hlinkClick r:id="rId3" action="ppaction://hlinksldjump"/>
              </a:rPr>
              <a:t>Name change </a:t>
            </a:r>
            <a:endParaRPr lang="en-US" sz="2400" dirty="0">
              <a:latin typeface="+mn-lt"/>
            </a:endParaRPr>
          </a:p>
          <a:p>
            <a:pPr lvl="1"/>
            <a:r>
              <a:rPr lang="en-US" sz="2400" dirty="0">
                <a:latin typeface="+mn-lt"/>
              </a:rPr>
              <a:t>100 percent level added</a:t>
            </a:r>
          </a:p>
          <a:p>
            <a:pPr lvl="1"/>
            <a:r>
              <a:rPr lang="en-US" sz="2400" dirty="0">
                <a:latin typeface="+mn-lt"/>
              </a:rPr>
              <a:t>Note added</a:t>
            </a:r>
          </a:p>
          <a:p>
            <a:r>
              <a:rPr lang="en-US" dirty="0">
                <a:latin typeface="+mn-lt"/>
              </a:rPr>
              <a:t>DC 5170 amputation, toes</a:t>
            </a:r>
            <a:endParaRPr lang="en-US" b="0" i="0" dirty="0">
              <a:effectLst/>
              <a:latin typeface="+mn-lt"/>
            </a:endParaRPr>
          </a:p>
          <a:p>
            <a:pPr lvl="1"/>
            <a:r>
              <a:rPr lang="en-US" sz="2400" dirty="0">
                <a:latin typeface="+mn-lt"/>
                <a:hlinkClick r:id="rId4" action="ppaction://hlinksldjump"/>
              </a:rPr>
              <a:t>Name change </a:t>
            </a:r>
            <a:r>
              <a:rPr lang="en-US" sz="2400" dirty="0">
                <a:latin typeface="+mn-lt"/>
              </a:rPr>
              <a:t>(“or trans metatarsal, amputation of, with up to half of metatarsal loss”)</a:t>
            </a:r>
          </a:p>
          <a:p>
            <a:pPr marL="0" indent="0">
              <a:buNone/>
            </a:pPr>
            <a:endParaRPr lang="en-US" dirty="0"/>
          </a:p>
        </p:txBody>
      </p:sp>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27</a:t>
            </a:fld>
            <a:endParaRPr lang="en-US" dirty="0"/>
          </a:p>
        </p:txBody>
      </p:sp>
    </p:spTree>
    <p:extLst>
      <p:ext uri="{BB962C8B-B14F-4D97-AF65-F5344CB8AC3E}">
        <p14:creationId xmlns:p14="http://schemas.microsoft.com/office/powerpoint/2010/main" val="15376771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- 5120</a:t>
            </a:r>
            <a:endParaRPr lang="en-US" sz="2400" dirty="0"/>
          </a:p>
        </p:txBody>
      </p:sp>
      <p:graphicFrame>
        <p:nvGraphicFramePr>
          <p:cNvPr id="4" name="Table 5">
            <a:extLst>
              <a:ext uri="{FF2B5EF4-FFF2-40B4-BE49-F238E27FC236}">
                <a16:creationId xmlns:a16="http://schemas.microsoft.com/office/drawing/2014/main" id="{460BE3BC-6782-43B8-9B09-F57E03D283D1}"/>
              </a:ext>
            </a:extLst>
          </p:cNvPr>
          <p:cNvGraphicFramePr>
            <a:graphicFrameLocks noGrp="1"/>
          </p:cNvGraphicFramePr>
          <p:nvPr>
            <p:ph idx="1"/>
            <p:extLst>
              <p:ext uri="{D42A27DB-BD31-4B8C-83A1-F6EECF244321}">
                <p14:modId xmlns:p14="http://schemas.microsoft.com/office/powerpoint/2010/main" val="1458191976"/>
              </p:ext>
            </p:extLst>
          </p:nvPr>
        </p:nvGraphicFramePr>
        <p:xfrm>
          <a:off x="1539551" y="1393825"/>
          <a:ext cx="9134668" cy="1938340"/>
        </p:xfrm>
        <a:graphic>
          <a:graphicData uri="http://schemas.openxmlformats.org/drawingml/2006/table">
            <a:tbl>
              <a:tblPr firstRow="1" bandRow="1">
                <a:tableStyleId>{5C22544A-7EE6-4342-B048-85BDC9FD1C3A}</a:tableStyleId>
              </a:tblPr>
              <a:tblGrid>
                <a:gridCol w="7724998">
                  <a:extLst>
                    <a:ext uri="{9D8B030D-6E8A-4147-A177-3AD203B41FA5}">
                      <a16:colId xmlns:a16="http://schemas.microsoft.com/office/drawing/2014/main" val="1341885110"/>
                    </a:ext>
                  </a:extLst>
                </a:gridCol>
                <a:gridCol w="696254">
                  <a:extLst>
                    <a:ext uri="{9D8B030D-6E8A-4147-A177-3AD203B41FA5}">
                      <a16:colId xmlns:a16="http://schemas.microsoft.com/office/drawing/2014/main" val="1997702113"/>
                    </a:ext>
                  </a:extLst>
                </a:gridCol>
                <a:gridCol w="713416">
                  <a:extLst>
                    <a:ext uri="{9D8B030D-6E8A-4147-A177-3AD203B41FA5}">
                      <a16:colId xmlns:a16="http://schemas.microsoft.com/office/drawing/2014/main" val="47946872"/>
                    </a:ext>
                  </a:extLst>
                </a:gridCol>
              </a:tblGrid>
              <a:tr h="387668">
                <a:tc>
                  <a:txBody>
                    <a:bodyPr/>
                    <a:lstStyle/>
                    <a:p>
                      <a:r>
                        <a:rPr lang="en-US" dirty="0"/>
                        <a:t>OLD</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047093663"/>
                  </a:ext>
                </a:extLst>
              </a:tr>
              <a:tr h="387668">
                <a:tc>
                  <a:txBody>
                    <a:bodyPr/>
                    <a:lstStyle/>
                    <a:p>
                      <a:endParaRPr lang="en-US"/>
                    </a:p>
                  </a:txBody>
                  <a:tcPr/>
                </a:tc>
                <a:tc gridSpan="2">
                  <a:txBody>
                    <a:bodyPr/>
                    <a:lstStyle/>
                    <a:p>
                      <a:pPr algn="ctr" fontAlgn="b"/>
                      <a:r>
                        <a:rPr lang="en-US" sz="1600">
                          <a:effectLst/>
                        </a:rPr>
                        <a:t>Rating</a:t>
                      </a:r>
                    </a:p>
                  </a:txBody>
                  <a:tcPr marL="7620" marR="7620" marT="7620" marB="7620" anchor="b"/>
                </a:tc>
                <a:tc hMerge="1">
                  <a:txBody>
                    <a:bodyPr/>
                    <a:lstStyle/>
                    <a:p>
                      <a:endParaRPr lang="en-US"/>
                    </a:p>
                  </a:txBody>
                  <a:tcPr/>
                </a:tc>
                <a:extLst>
                  <a:ext uri="{0D108BD9-81ED-4DB2-BD59-A6C34878D82A}">
                    <a16:rowId xmlns:a16="http://schemas.microsoft.com/office/drawing/2014/main" val="88577668"/>
                  </a:ext>
                </a:extLst>
              </a:tr>
              <a:tr h="387668">
                <a:tc>
                  <a:txBody>
                    <a:bodyPr/>
                    <a:lstStyle/>
                    <a:p>
                      <a:endParaRPr lang="en-US" dirty="0"/>
                    </a:p>
                  </a:txBody>
                  <a:tcPr/>
                </a:tc>
                <a:tc>
                  <a:txBody>
                    <a:bodyPr/>
                    <a:lstStyle/>
                    <a:p>
                      <a:pPr algn="ctr" fontAlgn="b"/>
                      <a:r>
                        <a:rPr lang="en-US" sz="1600">
                          <a:effectLst/>
                        </a:rPr>
                        <a:t>Major</a:t>
                      </a:r>
                    </a:p>
                  </a:txBody>
                  <a:tcPr marL="7620" marR="7620" marT="7620" marB="7620" anchor="b"/>
                </a:tc>
                <a:tc>
                  <a:txBody>
                    <a:bodyPr/>
                    <a:lstStyle/>
                    <a:p>
                      <a:pPr algn="ctr" fontAlgn="b"/>
                      <a:r>
                        <a:rPr lang="en-US" sz="1600" dirty="0">
                          <a:effectLst/>
                        </a:rPr>
                        <a:t>Minor</a:t>
                      </a:r>
                    </a:p>
                  </a:txBody>
                  <a:tcPr marL="7620" marR="7620" marT="7620" marB="7620" anchor="b"/>
                </a:tc>
                <a:extLst>
                  <a:ext uri="{0D108BD9-81ED-4DB2-BD59-A6C34878D82A}">
                    <a16:rowId xmlns:a16="http://schemas.microsoft.com/office/drawing/2014/main" val="1043972599"/>
                  </a:ext>
                </a:extLst>
              </a:tr>
              <a:tr h="387668">
                <a:tc>
                  <a:txBody>
                    <a:bodyPr/>
                    <a:lstStyle/>
                    <a:p>
                      <a:pPr algn="l" fontAlgn="t"/>
                      <a:r>
                        <a:rPr lang="en-US">
                          <a:effectLst/>
                        </a:rPr>
                        <a:t>Arm, amputation of:</a:t>
                      </a:r>
                    </a:p>
                  </a:txBody>
                  <a:tcPr marL="7620" marR="7620" marT="7620" marB="7620"/>
                </a:tc>
                <a:tc>
                  <a:txBody>
                    <a:bodyPr/>
                    <a:lstStyle/>
                    <a:p>
                      <a:pPr algn="r" fontAlgn="t"/>
                      <a:endParaRPr lang="en-US">
                        <a:effectLst/>
                      </a:endParaRPr>
                    </a:p>
                  </a:txBody>
                  <a:tcPr marL="7620" marR="7620" marT="7620" marB="7620"/>
                </a:tc>
                <a:tc>
                  <a:txBody>
                    <a:bodyPr/>
                    <a:lstStyle/>
                    <a:p>
                      <a:pPr algn="r" fontAlgn="t"/>
                      <a:endParaRPr lang="en-US">
                        <a:effectLst/>
                      </a:endParaRPr>
                    </a:p>
                  </a:txBody>
                  <a:tcPr marL="7620" marR="7620" marT="7620" marB="7620"/>
                </a:tc>
                <a:extLst>
                  <a:ext uri="{0D108BD9-81ED-4DB2-BD59-A6C34878D82A}">
                    <a16:rowId xmlns:a16="http://schemas.microsoft.com/office/drawing/2014/main" val="2357577353"/>
                  </a:ext>
                </a:extLst>
              </a:tr>
              <a:tr h="387668">
                <a:tc>
                  <a:txBody>
                    <a:bodyPr/>
                    <a:lstStyle/>
                    <a:p>
                      <a:pPr algn="l" fontAlgn="t"/>
                      <a:r>
                        <a:rPr lang="en-US" dirty="0">
                          <a:effectLst/>
                        </a:rPr>
                        <a:t>5120   Disarticulation</a:t>
                      </a:r>
                    </a:p>
                  </a:txBody>
                  <a:tcPr marL="7620" marR="7620" marT="7620" marB="7620"/>
                </a:tc>
                <a:tc>
                  <a:txBody>
                    <a:bodyPr/>
                    <a:lstStyle/>
                    <a:p>
                      <a:pPr algn="ctr" fontAlgn="t"/>
                      <a:r>
                        <a:rPr lang="en-US" baseline="30000" dirty="0">
                          <a:effectLst/>
                        </a:rPr>
                        <a:t>1</a:t>
                      </a:r>
                      <a:r>
                        <a:rPr lang="en-US" dirty="0">
                          <a:effectLst/>
                        </a:rPr>
                        <a:t>90</a:t>
                      </a:r>
                    </a:p>
                  </a:txBody>
                  <a:tcPr marL="7620" marR="7620" marT="7620" marB="7620"/>
                </a:tc>
                <a:tc>
                  <a:txBody>
                    <a:bodyPr/>
                    <a:lstStyle/>
                    <a:p>
                      <a:pPr algn="ctr" fontAlgn="t"/>
                      <a:r>
                        <a:rPr lang="en-US" baseline="30000" dirty="0">
                          <a:effectLst/>
                        </a:rPr>
                        <a:t>1</a:t>
                      </a:r>
                      <a:r>
                        <a:rPr lang="en-US" dirty="0">
                          <a:effectLst/>
                        </a:rPr>
                        <a:t>90</a:t>
                      </a:r>
                    </a:p>
                  </a:txBody>
                  <a:tcPr marL="7620" marR="7620" marT="7620" marB="7620"/>
                </a:tc>
                <a:extLst>
                  <a:ext uri="{0D108BD9-81ED-4DB2-BD59-A6C34878D82A}">
                    <a16:rowId xmlns:a16="http://schemas.microsoft.com/office/drawing/2014/main" val="3354204754"/>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28</a:t>
            </a:fld>
            <a:endParaRPr lang="en-US" dirty="0"/>
          </a:p>
        </p:txBody>
      </p:sp>
      <p:graphicFrame>
        <p:nvGraphicFramePr>
          <p:cNvPr id="6" name="Table 6">
            <a:extLst>
              <a:ext uri="{FF2B5EF4-FFF2-40B4-BE49-F238E27FC236}">
                <a16:creationId xmlns:a16="http://schemas.microsoft.com/office/drawing/2014/main" id="{8CF51E11-442D-4CC9-A7CF-56F100031A2B}"/>
              </a:ext>
            </a:extLst>
          </p:cNvPr>
          <p:cNvGraphicFramePr>
            <a:graphicFrameLocks noGrp="1"/>
          </p:cNvGraphicFramePr>
          <p:nvPr>
            <p:extLst>
              <p:ext uri="{D42A27DB-BD31-4B8C-83A1-F6EECF244321}">
                <p14:modId xmlns:p14="http://schemas.microsoft.com/office/powerpoint/2010/main" val="3886279809"/>
              </p:ext>
            </p:extLst>
          </p:nvPr>
        </p:nvGraphicFramePr>
        <p:xfrm>
          <a:off x="1539550" y="3525837"/>
          <a:ext cx="9134669" cy="2890520"/>
        </p:xfrm>
        <a:graphic>
          <a:graphicData uri="http://schemas.openxmlformats.org/drawingml/2006/table">
            <a:tbl>
              <a:tblPr firstRow="1" bandRow="1">
                <a:tableStyleId>{93296810-A885-4BE3-A3E7-6D5BEEA58F35}</a:tableStyleId>
              </a:tblPr>
              <a:tblGrid>
                <a:gridCol w="7597514">
                  <a:extLst>
                    <a:ext uri="{9D8B030D-6E8A-4147-A177-3AD203B41FA5}">
                      <a16:colId xmlns:a16="http://schemas.microsoft.com/office/drawing/2014/main" val="4113392132"/>
                    </a:ext>
                  </a:extLst>
                </a:gridCol>
                <a:gridCol w="715869">
                  <a:extLst>
                    <a:ext uri="{9D8B030D-6E8A-4147-A177-3AD203B41FA5}">
                      <a16:colId xmlns:a16="http://schemas.microsoft.com/office/drawing/2014/main" val="3666275944"/>
                    </a:ext>
                  </a:extLst>
                </a:gridCol>
                <a:gridCol w="821286">
                  <a:extLst>
                    <a:ext uri="{9D8B030D-6E8A-4147-A177-3AD203B41FA5}">
                      <a16:colId xmlns:a16="http://schemas.microsoft.com/office/drawing/2014/main" val="2506797993"/>
                    </a:ext>
                  </a:extLst>
                </a:gridCol>
              </a:tblGrid>
              <a:tr h="370840">
                <a:tc>
                  <a:txBody>
                    <a:bodyPr/>
                    <a:lstStyle/>
                    <a:p>
                      <a:r>
                        <a:rPr lang="en-US" dirty="0"/>
                        <a:t>NEW</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590725291"/>
                  </a:ext>
                </a:extLst>
              </a:tr>
              <a:tr h="370840">
                <a:tc>
                  <a:txBody>
                    <a:bodyPr/>
                    <a:lstStyle/>
                    <a:p>
                      <a:endParaRPr lang="en-US" dirty="0"/>
                    </a:p>
                  </a:txBody>
                  <a:tcPr/>
                </a:tc>
                <a:tc gridSpan="2">
                  <a:txBody>
                    <a:bodyPr/>
                    <a:lstStyle/>
                    <a:p>
                      <a:pPr algn="ctr" fontAlgn="b"/>
                      <a:r>
                        <a:rPr lang="en-US" sz="1600">
                          <a:effectLst/>
                        </a:rPr>
                        <a:t>Rating</a:t>
                      </a:r>
                    </a:p>
                  </a:txBody>
                  <a:tcPr marL="7620" marR="7620" marT="7620" marB="7620" anchor="b"/>
                </a:tc>
                <a:tc hMerge="1">
                  <a:txBody>
                    <a:bodyPr/>
                    <a:lstStyle/>
                    <a:p>
                      <a:endParaRPr lang="en-US"/>
                    </a:p>
                  </a:txBody>
                  <a:tcPr/>
                </a:tc>
                <a:extLst>
                  <a:ext uri="{0D108BD9-81ED-4DB2-BD59-A6C34878D82A}">
                    <a16:rowId xmlns:a16="http://schemas.microsoft.com/office/drawing/2014/main" val="522461809"/>
                  </a:ext>
                </a:extLst>
              </a:tr>
              <a:tr h="370840">
                <a:tc>
                  <a:txBody>
                    <a:bodyPr/>
                    <a:lstStyle/>
                    <a:p>
                      <a:endParaRPr lang="en-US" dirty="0"/>
                    </a:p>
                  </a:txBody>
                  <a:tcPr/>
                </a:tc>
                <a:tc>
                  <a:txBody>
                    <a:bodyPr/>
                    <a:lstStyle/>
                    <a:p>
                      <a:pPr algn="ctr" fontAlgn="b"/>
                      <a:r>
                        <a:rPr lang="en-US" sz="1600">
                          <a:effectLst/>
                        </a:rPr>
                        <a:t>Major</a:t>
                      </a:r>
                    </a:p>
                  </a:txBody>
                  <a:tcPr marL="7620" marR="7620" marT="7620" marB="7620" anchor="b"/>
                </a:tc>
                <a:tc>
                  <a:txBody>
                    <a:bodyPr/>
                    <a:lstStyle/>
                    <a:p>
                      <a:pPr algn="ctr" fontAlgn="b"/>
                      <a:r>
                        <a:rPr lang="en-US" sz="1600">
                          <a:effectLst/>
                        </a:rPr>
                        <a:t>Minor</a:t>
                      </a:r>
                    </a:p>
                  </a:txBody>
                  <a:tcPr marL="7620" marR="7620" marT="7620" marB="7620" anchor="b"/>
                </a:tc>
                <a:extLst>
                  <a:ext uri="{0D108BD9-81ED-4DB2-BD59-A6C34878D82A}">
                    <a16:rowId xmlns:a16="http://schemas.microsoft.com/office/drawing/2014/main" val="1737870448"/>
                  </a:ext>
                </a:extLst>
              </a:tr>
              <a:tr h="370840">
                <a:tc>
                  <a:txBody>
                    <a:bodyPr/>
                    <a:lstStyle/>
                    <a:p>
                      <a:pPr algn="l"/>
                      <a:r>
                        <a:rPr lang="en-US" b="0">
                          <a:solidFill>
                            <a:schemeClr val="tx1"/>
                          </a:solidFill>
                          <a:effectLst/>
                        </a:rPr>
                        <a:t>Arm, amputation of:</a:t>
                      </a:r>
                    </a:p>
                  </a:txBody>
                  <a:tcPr marL="101600" marR="101600" marT="50800" marB="50800" anchor="ctr"/>
                </a:tc>
                <a:tc>
                  <a:txBody>
                    <a:bodyPr/>
                    <a:lstStyle/>
                    <a:p>
                      <a:pPr algn="l"/>
                      <a:endParaRPr lang="en-US" sz="1600" b="0" dirty="0">
                        <a:effectLst/>
                        <a:latin typeface="Roboto"/>
                      </a:endParaRPr>
                    </a:p>
                  </a:txBody>
                  <a:tcPr marL="101600" marR="101600" marT="50800" marB="50800" anchor="ctr"/>
                </a:tc>
                <a:tc>
                  <a:txBody>
                    <a:bodyPr/>
                    <a:lstStyle/>
                    <a:p>
                      <a:pPr algn="l"/>
                      <a:endParaRPr lang="en-US" sz="1600" b="0" dirty="0">
                        <a:effectLst/>
                        <a:latin typeface="Roboto"/>
                      </a:endParaRPr>
                    </a:p>
                  </a:txBody>
                  <a:tcPr marL="101600" marR="101600" marT="50800" marB="50800" anchor="ctr"/>
                </a:tc>
                <a:extLst>
                  <a:ext uri="{0D108BD9-81ED-4DB2-BD59-A6C34878D82A}">
                    <a16:rowId xmlns:a16="http://schemas.microsoft.com/office/drawing/2014/main" val="1499054607"/>
                  </a:ext>
                </a:extLst>
              </a:tr>
              <a:tr h="370840">
                <a:tc>
                  <a:txBody>
                    <a:bodyPr/>
                    <a:lstStyle/>
                    <a:p>
                      <a:pPr algn="l"/>
                      <a:r>
                        <a:rPr lang="en-US" b="0" dirty="0">
                          <a:solidFill>
                            <a:schemeClr val="tx1"/>
                          </a:solidFill>
                          <a:effectLst/>
                        </a:rPr>
                        <a:t>5120 Complete amputation, upper extremity:</a:t>
                      </a:r>
                    </a:p>
                  </a:txBody>
                  <a:tcPr marL="101600" marR="101600" marT="50800" marB="50800" anchor="ctr"/>
                </a:tc>
                <a:tc>
                  <a:txBody>
                    <a:bodyPr/>
                    <a:lstStyle/>
                    <a:p>
                      <a:pPr algn="l"/>
                      <a:endParaRPr lang="en-US" sz="1600" b="0">
                        <a:effectLst/>
                        <a:latin typeface="Roboto"/>
                      </a:endParaRPr>
                    </a:p>
                  </a:txBody>
                  <a:tcPr marL="101600" marR="101600" marT="50800" marB="50800" anchor="ctr"/>
                </a:tc>
                <a:tc>
                  <a:txBody>
                    <a:bodyPr/>
                    <a:lstStyle/>
                    <a:p>
                      <a:pPr algn="l"/>
                      <a:endParaRPr lang="en-US" sz="1600" b="0">
                        <a:effectLst/>
                        <a:latin typeface="Roboto"/>
                      </a:endParaRPr>
                    </a:p>
                  </a:txBody>
                  <a:tcPr marL="101600" marR="101600" marT="50800" marB="50800" anchor="ctr"/>
                </a:tc>
                <a:extLst>
                  <a:ext uri="{0D108BD9-81ED-4DB2-BD59-A6C34878D82A}">
                    <a16:rowId xmlns:a16="http://schemas.microsoft.com/office/drawing/2014/main" val="983129639"/>
                  </a:ext>
                </a:extLst>
              </a:tr>
              <a:tr h="370840">
                <a:tc>
                  <a:txBody>
                    <a:bodyPr/>
                    <a:lstStyle/>
                    <a:p>
                      <a:pPr algn="l"/>
                      <a:r>
                        <a:rPr lang="en-US" b="0" dirty="0">
                          <a:solidFill>
                            <a:schemeClr val="tx1"/>
                          </a:solidFill>
                          <a:effectLst/>
                        </a:rPr>
                        <a:t>Forequarter amputation (involving complete removal of the humerus along with any portion of the scapula, clavicle, and/or ribs)</a:t>
                      </a:r>
                    </a:p>
                  </a:txBody>
                  <a:tcPr marL="101600" marR="101600" marT="50800" marB="50800" anchor="ctr"/>
                </a:tc>
                <a:tc>
                  <a:txBody>
                    <a:bodyPr/>
                    <a:lstStyle/>
                    <a:p>
                      <a:pPr algn="l"/>
                      <a:r>
                        <a:rPr lang="en-US" sz="1600" b="0" u="none" strike="noStrike" baseline="30000" dirty="0">
                          <a:solidFill>
                            <a:srgbClr val="0068AC"/>
                          </a:solidFill>
                          <a:effectLst/>
                        </a:rPr>
                        <a:t>1</a:t>
                      </a:r>
                      <a:r>
                        <a:rPr lang="en-US" sz="1600" b="0" dirty="0">
                          <a:effectLst/>
                        </a:rPr>
                        <a:t>100</a:t>
                      </a:r>
                      <a:endParaRPr lang="en-US" sz="1600" b="0" dirty="0">
                        <a:effectLst/>
                        <a:latin typeface="Roboto"/>
                      </a:endParaRPr>
                    </a:p>
                  </a:txBody>
                  <a:tcPr marL="101600" marR="101600" marT="50800" marB="50800" anchor="ctr"/>
                </a:tc>
                <a:tc>
                  <a:txBody>
                    <a:bodyPr/>
                    <a:lstStyle/>
                    <a:p>
                      <a:pPr algn="l"/>
                      <a:r>
                        <a:rPr lang="en-US" sz="1600" b="0" u="none" strike="noStrike" baseline="30000">
                          <a:solidFill>
                            <a:srgbClr val="0068AC"/>
                          </a:solidFill>
                          <a:effectLst/>
                        </a:rPr>
                        <a:t>1</a:t>
                      </a:r>
                      <a:r>
                        <a:rPr lang="en-US" sz="1600" b="0">
                          <a:effectLst/>
                        </a:rPr>
                        <a:t>100</a:t>
                      </a:r>
                      <a:endParaRPr lang="en-US" sz="1600" b="0" dirty="0">
                        <a:effectLst/>
                        <a:latin typeface="Roboto"/>
                      </a:endParaRPr>
                    </a:p>
                  </a:txBody>
                  <a:tcPr marL="101600" marR="101600" marT="50800" marB="50800" anchor="ctr"/>
                </a:tc>
                <a:extLst>
                  <a:ext uri="{0D108BD9-81ED-4DB2-BD59-A6C34878D82A}">
                    <a16:rowId xmlns:a16="http://schemas.microsoft.com/office/drawing/2014/main" val="3612423368"/>
                  </a:ext>
                </a:extLst>
              </a:tr>
              <a:tr h="370840">
                <a:tc>
                  <a:txBody>
                    <a:bodyPr/>
                    <a:lstStyle/>
                    <a:p>
                      <a:pPr algn="l"/>
                      <a:r>
                        <a:rPr lang="en-US" b="0" dirty="0">
                          <a:solidFill>
                            <a:schemeClr val="tx1"/>
                          </a:solidFill>
                          <a:effectLst/>
                        </a:rPr>
                        <a:t>Disarticulation (involving complete removal of the humerus only)</a:t>
                      </a:r>
                    </a:p>
                  </a:txBody>
                  <a:tcPr marL="101600" marR="101600" marT="50800" marB="50800" anchor="ctr"/>
                </a:tc>
                <a:tc>
                  <a:txBody>
                    <a:bodyPr/>
                    <a:lstStyle/>
                    <a:p>
                      <a:pPr algn="l"/>
                      <a:r>
                        <a:rPr lang="en-US" sz="1600" b="0" u="none" strike="noStrike" baseline="30000" dirty="0">
                          <a:solidFill>
                            <a:srgbClr val="0068AC"/>
                          </a:solidFill>
                          <a:effectLst/>
                        </a:rPr>
                        <a:t>1</a:t>
                      </a:r>
                      <a:r>
                        <a:rPr lang="en-US" sz="1600" b="0" dirty="0">
                          <a:effectLst/>
                        </a:rPr>
                        <a:t> 90</a:t>
                      </a:r>
                      <a:endParaRPr lang="en-US" sz="1600" b="0" dirty="0">
                        <a:effectLst/>
                        <a:latin typeface="Roboto"/>
                      </a:endParaRPr>
                    </a:p>
                  </a:txBody>
                  <a:tcPr marL="101600" marR="101600" marT="50800" marB="50800" anchor="ctr"/>
                </a:tc>
                <a:tc>
                  <a:txBody>
                    <a:bodyPr/>
                    <a:lstStyle/>
                    <a:p>
                      <a:pPr algn="l"/>
                      <a:r>
                        <a:rPr lang="en-US" sz="1600" b="0" u="none" strike="noStrike" baseline="30000" dirty="0">
                          <a:solidFill>
                            <a:srgbClr val="0068AC"/>
                          </a:solidFill>
                          <a:effectLst/>
                        </a:rPr>
                        <a:t>1</a:t>
                      </a:r>
                      <a:r>
                        <a:rPr lang="en-US" sz="1600" b="0" dirty="0">
                          <a:effectLst/>
                        </a:rPr>
                        <a:t> 90</a:t>
                      </a:r>
                      <a:endParaRPr lang="en-US" sz="1600" b="0" dirty="0">
                        <a:effectLst/>
                        <a:latin typeface="Roboto"/>
                      </a:endParaRPr>
                    </a:p>
                  </a:txBody>
                  <a:tcPr marL="101600" marR="101600" marT="50800" marB="50800" anchor="ctr"/>
                </a:tc>
                <a:extLst>
                  <a:ext uri="{0D108BD9-81ED-4DB2-BD59-A6C34878D82A}">
                    <a16:rowId xmlns:a16="http://schemas.microsoft.com/office/drawing/2014/main" val="2713106100"/>
                  </a:ext>
                </a:extLst>
              </a:tr>
            </a:tbl>
          </a:graphicData>
        </a:graphic>
      </p:graphicFrame>
      <p:sp>
        <p:nvSpPr>
          <p:cNvPr id="2" name="TextBox 1">
            <a:extLst>
              <a:ext uri="{FF2B5EF4-FFF2-40B4-BE49-F238E27FC236}">
                <a16:creationId xmlns:a16="http://schemas.microsoft.com/office/drawing/2014/main" id="{36433B24-600F-4617-93E0-5FDFE4598A79}"/>
              </a:ext>
            </a:extLst>
          </p:cNvPr>
          <p:cNvSpPr txBox="1"/>
          <p:nvPr/>
        </p:nvSpPr>
        <p:spPr>
          <a:xfrm>
            <a:off x="5681134" y="6445964"/>
            <a:ext cx="999066" cy="369332"/>
          </a:xfrm>
          <a:prstGeom prst="rect">
            <a:avLst/>
          </a:prstGeom>
          <a:noFill/>
        </p:spPr>
        <p:txBody>
          <a:bodyPr wrap="square" rtlCol="0">
            <a:spAutoFit/>
          </a:bodyPr>
          <a:lstStyle/>
          <a:p>
            <a:r>
              <a:rPr lang="en-US" dirty="0">
                <a:hlinkClick r:id="rId2" action="ppaction://hlinksldjump"/>
              </a:rPr>
              <a:t>Return</a:t>
            </a:r>
            <a:r>
              <a:rPr lang="en-US" dirty="0"/>
              <a:t> </a:t>
            </a:r>
          </a:p>
        </p:txBody>
      </p:sp>
    </p:spTree>
    <p:extLst>
      <p:ext uri="{BB962C8B-B14F-4D97-AF65-F5344CB8AC3E}">
        <p14:creationId xmlns:p14="http://schemas.microsoft.com/office/powerpoint/2010/main" val="6673501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- 5160</a:t>
            </a:r>
            <a:endParaRPr lang="en-US" sz="2400" dirty="0"/>
          </a:p>
        </p:txBody>
      </p:sp>
      <p:graphicFrame>
        <p:nvGraphicFramePr>
          <p:cNvPr id="6" name="Table 6">
            <a:extLst>
              <a:ext uri="{FF2B5EF4-FFF2-40B4-BE49-F238E27FC236}">
                <a16:creationId xmlns:a16="http://schemas.microsoft.com/office/drawing/2014/main" id="{A58AA358-6EC0-46D3-80FC-01FA54A533F8}"/>
              </a:ext>
            </a:extLst>
          </p:cNvPr>
          <p:cNvGraphicFramePr>
            <a:graphicFrameLocks noGrp="1"/>
          </p:cNvGraphicFramePr>
          <p:nvPr>
            <p:ph idx="1"/>
            <p:extLst>
              <p:ext uri="{D42A27DB-BD31-4B8C-83A1-F6EECF244321}">
                <p14:modId xmlns:p14="http://schemas.microsoft.com/office/powerpoint/2010/main" val="2934286141"/>
              </p:ext>
            </p:extLst>
          </p:nvPr>
        </p:nvGraphicFramePr>
        <p:xfrm>
          <a:off x="1520890" y="1393825"/>
          <a:ext cx="9144000" cy="1112520"/>
        </p:xfrm>
        <a:graphic>
          <a:graphicData uri="http://schemas.openxmlformats.org/drawingml/2006/table">
            <a:tbl>
              <a:tblPr firstRow="1" bandRow="1">
                <a:tableStyleId>{5C22544A-7EE6-4342-B048-85BDC9FD1C3A}</a:tableStyleId>
              </a:tblPr>
              <a:tblGrid>
                <a:gridCol w="8184444">
                  <a:extLst>
                    <a:ext uri="{9D8B030D-6E8A-4147-A177-3AD203B41FA5}">
                      <a16:colId xmlns:a16="http://schemas.microsoft.com/office/drawing/2014/main" val="3904225035"/>
                    </a:ext>
                  </a:extLst>
                </a:gridCol>
                <a:gridCol w="959556">
                  <a:extLst>
                    <a:ext uri="{9D8B030D-6E8A-4147-A177-3AD203B41FA5}">
                      <a16:colId xmlns:a16="http://schemas.microsoft.com/office/drawing/2014/main" val="2419860840"/>
                    </a:ext>
                  </a:extLst>
                </a:gridCol>
              </a:tblGrid>
              <a:tr h="370840">
                <a:tc>
                  <a:txBody>
                    <a:bodyPr/>
                    <a:lstStyle/>
                    <a:p>
                      <a:r>
                        <a:rPr lang="en-US" dirty="0"/>
                        <a:t>OLD</a:t>
                      </a:r>
                    </a:p>
                  </a:txBody>
                  <a:tcPr/>
                </a:tc>
                <a:tc>
                  <a:txBody>
                    <a:bodyPr/>
                    <a:lstStyle/>
                    <a:p>
                      <a:endParaRPr lang="en-US"/>
                    </a:p>
                  </a:txBody>
                  <a:tcPr/>
                </a:tc>
                <a:extLst>
                  <a:ext uri="{0D108BD9-81ED-4DB2-BD59-A6C34878D82A}">
                    <a16:rowId xmlns:a16="http://schemas.microsoft.com/office/drawing/2014/main" val="3295257863"/>
                  </a:ext>
                </a:extLst>
              </a:tr>
              <a:tr h="370840">
                <a:tc>
                  <a:txBody>
                    <a:bodyPr/>
                    <a:lstStyle/>
                    <a:p>
                      <a:pPr algn="l" fontAlgn="t"/>
                      <a:r>
                        <a:rPr lang="en-US">
                          <a:effectLst/>
                        </a:rPr>
                        <a:t>Thigh, amputation of:</a:t>
                      </a:r>
                    </a:p>
                  </a:txBody>
                  <a:tcPr marL="7620" marR="7620" marT="7620" marB="7620"/>
                </a:tc>
                <a:tc>
                  <a:txBody>
                    <a:bodyPr/>
                    <a:lstStyle/>
                    <a:p>
                      <a:pPr algn="r" fontAlgn="t"/>
                      <a:endParaRPr lang="en-US">
                        <a:effectLst/>
                      </a:endParaRPr>
                    </a:p>
                  </a:txBody>
                  <a:tcPr marL="7620" marR="7620" marT="7620" marB="7620"/>
                </a:tc>
                <a:extLst>
                  <a:ext uri="{0D108BD9-81ED-4DB2-BD59-A6C34878D82A}">
                    <a16:rowId xmlns:a16="http://schemas.microsoft.com/office/drawing/2014/main" val="1534921694"/>
                  </a:ext>
                </a:extLst>
              </a:tr>
              <a:tr h="370840">
                <a:tc>
                  <a:txBody>
                    <a:bodyPr/>
                    <a:lstStyle/>
                    <a:p>
                      <a:pPr algn="l" fontAlgn="t"/>
                      <a:r>
                        <a:rPr lang="en-US" dirty="0">
                          <a:effectLst/>
                        </a:rPr>
                        <a:t>5160   Disarticulation, </a:t>
                      </a:r>
                      <a:r>
                        <a:rPr lang="en-US" dirty="0">
                          <a:solidFill>
                            <a:srgbClr val="C00000"/>
                          </a:solidFill>
                          <a:effectLst/>
                        </a:rPr>
                        <a:t>with loss of extrinsic </a:t>
                      </a:r>
                      <a:r>
                        <a:rPr lang="en-US" dirty="0">
                          <a:effectLst/>
                        </a:rPr>
                        <a:t>pelvic </a:t>
                      </a:r>
                      <a:r>
                        <a:rPr lang="en-US" dirty="0">
                          <a:solidFill>
                            <a:srgbClr val="C00000"/>
                          </a:solidFill>
                          <a:effectLst/>
                        </a:rPr>
                        <a:t>girdle muscles</a:t>
                      </a:r>
                    </a:p>
                  </a:txBody>
                  <a:tcPr marL="7620" marR="7620" marT="7620" marB="7620"/>
                </a:tc>
                <a:tc>
                  <a:txBody>
                    <a:bodyPr/>
                    <a:lstStyle/>
                    <a:p>
                      <a:pPr algn="ctr" fontAlgn="t"/>
                      <a:r>
                        <a:rPr lang="en-US" baseline="30000" dirty="0">
                          <a:effectLst/>
                        </a:rPr>
                        <a:t>2</a:t>
                      </a:r>
                      <a:r>
                        <a:rPr lang="en-US" dirty="0">
                          <a:effectLst/>
                        </a:rPr>
                        <a:t>90</a:t>
                      </a:r>
                    </a:p>
                  </a:txBody>
                  <a:tcPr marL="7620" marR="7620" marT="7620" marB="7620"/>
                </a:tc>
                <a:extLst>
                  <a:ext uri="{0D108BD9-81ED-4DB2-BD59-A6C34878D82A}">
                    <a16:rowId xmlns:a16="http://schemas.microsoft.com/office/drawing/2014/main" val="4193677894"/>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29</a:t>
            </a:fld>
            <a:endParaRPr lang="en-US" dirty="0"/>
          </a:p>
        </p:txBody>
      </p:sp>
      <p:graphicFrame>
        <p:nvGraphicFramePr>
          <p:cNvPr id="7" name="Table 7">
            <a:extLst>
              <a:ext uri="{FF2B5EF4-FFF2-40B4-BE49-F238E27FC236}">
                <a16:creationId xmlns:a16="http://schemas.microsoft.com/office/drawing/2014/main" id="{6BC9D11D-80A6-415C-A45A-1C807128941A}"/>
              </a:ext>
            </a:extLst>
          </p:cNvPr>
          <p:cNvGraphicFramePr>
            <a:graphicFrameLocks noGrp="1"/>
          </p:cNvGraphicFramePr>
          <p:nvPr>
            <p:extLst>
              <p:ext uri="{D42A27DB-BD31-4B8C-83A1-F6EECF244321}">
                <p14:modId xmlns:p14="http://schemas.microsoft.com/office/powerpoint/2010/main" val="409240583"/>
              </p:ext>
            </p:extLst>
          </p:nvPr>
        </p:nvGraphicFramePr>
        <p:xfrm>
          <a:off x="1520890" y="2929467"/>
          <a:ext cx="9144000" cy="3063240"/>
        </p:xfrm>
        <a:graphic>
          <a:graphicData uri="http://schemas.openxmlformats.org/drawingml/2006/table">
            <a:tbl>
              <a:tblPr firstRow="1" bandRow="1">
                <a:tableStyleId>{93296810-A885-4BE3-A3E7-6D5BEEA58F35}</a:tableStyleId>
              </a:tblPr>
              <a:tblGrid>
                <a:gridCol w="8194262">
                  <a:extLst>
                    <a:ext uri="{9D8B030D-6E8A-4147-A177-3AD203B41FA5}">
                      <a16:colId xmlns:a16="http://schemas.microsoft.com/office/drawing/2014/main" val="2571427347"/>
                    </a:ext>
                  </a:extLst>
                </a:gridCol>
                <a:gridCol w="949738">
                  <a:extLst>
                    <a:ext uri="{9D8B030D-6E8A-4147-A177-3AD203B41FA5}">
                      <a16:colId xmlns:a16="http://schemas.microsoft.com/office/drawing/2014/main" val="2656363802"/>
                    </a:ext>
                  </a:extLst>
                </a:gridCol>
              </a:tblGrid>
              <a:tr h="370840">
                <a:tc>
                  <a:txBody>
                    <a:bodyPr/>
                    <a:lstStyle/>
                    <a:p>
                      <a:r>
                        <a:rPr lang="en-US" dirty="0"/>
                        <a:t>NEW</a:t>
                      </a:r>
                    </a:p>
                  </a:txBody>
                  <a:tcPr/>
                </a:tc>
                <a:tc>
                  <a:txBody>
                    <a:bodyPr/>
                    <a:lstStyle/>
                    <a:p>
                      <a:endParaRPr lang="en-US"/>
                    </a:p>
                  </a:txBody>
                  <a:tcPr/>
                </a:tc>
                <a:extLst>
                  <a:ext uri="{0D108BD9-81ED-4DB2-BD59-A6C34878D82A}">
                    <a16:rowId xmlns:a16="http://schemas.microsoft.com/office/drawing/2014/main" val="605263990"/>
                  </a:ext>
                </a:extLst>
              </a:tr>
              <a:tr h="370840">
                <a:tc>
                  <a:txBody>
                    <a:bodyPr/>
                    <a:lstStyle/>
                    <a:p>
                      <a:pPr algn="l"/>
                      <a:r>
                        <a:rPr lang="en-US" b="0">
                          <a:solidFill>
                            <a:schemeClr val="tx1"/>
                          </a:solidFill>
                          <a:effectLst/>
                        </a:rPr>
                        <a:t>Thigh, amputation of:</a:t>
                      </a:r>
                    </a:p>
                  </a:txBody>
                  <a:tcPr marL="101600" marR="101600" marT="50800" marB="50800" anchor="ctr"/>
                </a:tc>
                <a:tc>
                  <a:txBody>
                    <a:bodyPr/>
                    <a:lstStyle/>
                    <a:p>
                      <a:pPr algn="l"/>
                      <a:endParaRPr lang="en-US" b="0">
                        <a:effectLst/>
                        <a:latin typeface="Roboto"/>
                      </a:endParaRPr>
                    </a:p>
                  </a:txBody>
                  <a:tcPr marL="101600" marR="101600" marT="50800" marB="50800" anchor="ctr"/>
                </a:tc>
                <a:extLst>
                  <a:ext uri="{0D108BD9-81ED-4DB2-BD59-A6C34878D82A}">
                    <a16:rowId xmlns:a16="http://schemas.microsoft.com/office/drawing/2014/main" val="1262267787"/>
                  </a:ext>
                </a:extLst>
              </a:tr>
              <a:tr h="370840">
                <a:tc>
                  <a:txBody>
                    <a:bodyPr/>
                    <a:lstStyle/>
                    <a:p>
                      <a:pPr algn="l"/>
                      <a:r>
                        <a:rPr lang="en-US" b="0">
                          <a:solidFill>
                            <a:schemeClr val="tx1"/>
                          </a:solidFill>
                          <a:effectLst/>
                        </a:rPr>
                        <a:t>5160 Complete amputation, lower extremity:</a:t>
                      </a:r>
                    </a:p>
                  </a:txBody>
                  <a:tcPr marL="101600" marR="101600" marT="50800" marB="50800" anchor="ctr"/>
                </a:tc>
                <a:tc>
                  <a:txBody>
                    <a:bodyPr/>
                    <a:lstStyle/>
                    <a:p>
                      <a:pPr algn="l"/>
                      <a:endParaRPr lang="en-US" b="0">
                        <a:effectLst/>
                        <a:latin typeface="Roboto"/>
                      </a:endParaRPr>
                    </a:p>
                  </a:txBody>
                  <a:tcPr marL="101600" marR="101600" marT="50800" marB="50800" anchor="ctr"/>
                </a:tc>
                <a:extLst>
                  <a:ext uri="{0D108BD9-81ED-4DB2-BD59-A6C34878D82A}">
                    <a16:rowId xmlns:a16="http://schemas.microsoft.com/office/drawing/2014/main" val="995872600"/>
                  </a:ext>
                </a:extLst>
              </a:tr>
              <a:tr h="370840">
                <a:tc>
                  <a:txBody>
                    <a:bodyPr/>
                    <a:lstStyle/>
                    <a:p>
                      <a:pPr algn="l"/>
                      <a:r>
                        <a:rPr lang="en-US" b="0" dirty="0">
                          <a:solidFill>
                            <a:schemeClr val="tx1"/>
                          </a:solidFill>
                          <a:effectLst/>
                        </a:rPr>
                        <a:t>Trans-pelvic amputation (involving complete removal of the femur and intrinsic pelvic musculature along with any portion of the pelvic bones)</a:t>
                      </a:r>
                    </a:p>
                  </a:txBody>
                  <a:tcPr marL="101600" marR="101600" marT="50800" marB="50800" anchor="ctr"/>
                </a:tc>
                <a:tc>
                  <a:txBody>
                    <a:bodyPr/>
                    <a:lstStyle/>
                    <a:p>
                      <a:pPr algn="ctr"/>
                      <a:r>
                        <a:rPr lang="en-US" b="0" u="none" strike="noStrike" baseline="30000" dirty="0">
                          <a:solidFill>
                            <a:srgbClr val="0068AC"/>
                          </a:solidFill>
                          <a:effectLst/>
                        </a:rPr>
                        <a:t>2</a:t>
                      </a:r>
                      <a:r>
                        <a:rPr lang="en-US" b="0" dirty="0">
                          <a:effectLst/>
                        </a:rPr>
                        <a:t> 100</a:t>
                      </a:r>
                      <a:endParaRPr lang="en-US" b="0" dirty="0">
                        <a:effectLst/>
                        <a:latin typeface="Roboto"/>
                      </a:endParaRPr>
                    </a:p>
                  </a:txBody>
                  <a:tcPr marL="101600" marR="101600" marT="50800" marB="50800" anchor="ctr"/>
                </a:tc>
                <a:extLst>
                  <a:ext uri="{0D108BD9-81ED-4DB2-BD59-A6C34878D82A}">
                    <a16:rowId xmlns:a16="http://schemas.microsoft.com/office/drawing/2014/main" val="537480211"/>
                  </a:ext>
                </a:extLst>
              </a:tr>
              <a:tr h="370840">
                <a:tc>
                  <a:txBody>
                    <a:bodyPr/>
                    <a:lstStyle/>
                    <a:p>
                      <a:pPr algn="l"/>
                      <a:r>
                        <a:rPr lang="en-US" b="0" dirty="0">
                          <a:solidFill>
                            <a:schemeClr val="tx1"/>
                          </a:solidFill>
                          <a:effectLst/>
                        </a:rPr>
                        <a:t>Disarticulation (involving complete removal of the femur and intrinsic pelvic musculature only)</a:t>
                      </a:r>
                    </a:p>
                  </a:txBody>
                  <a:tcPr marL="101600" marR="101600" marT="50800" marB="50800" anchor="ctr"/>
                </a:tc>
                <a:tc>
                  <a:txBody>
                    <a:bodyPr/>
                    <a:lstStyle/>
                    <a:p>
                      <a:pPr algn="ctr"/>
                      <a:r>
                        <a:rPr lang="en-US" b="0" u="none" strike="noStrike" baseline="30000" dirty="0">
                          <a:solidFill>
                            <a:srgbClr val="0068AC"/>
                          </a:solidFill>
                          <a:effectLst/>
                        </a:rPr>
                        <a:t>2</a:t>
                      </a:r>
                      <a:r>
                        <a:rPr lang="en-US" b="0" dirty="0">
                          <a:effectLst/>
                        </a:rPr>
                        <a:t> 90</a:t>
                      </a:r>
                      <a:endParaRPr lang="en-US" b="0" dirty="0">
                        <a:effectLst/>
                        <a:latin typeface="Roboto"/>
                      </a:endParaRPr>
                    </a:p>
                  </a:txBody>
                  <a:tcPr marL="101600" marR="101600" marT="50800" marB="50800" anchor="ctr"/>
                </a:tc>
                <a:extLst>
                  <a:ext uri="{0D108BD9-81ED-4DB2-BD59-A6C34878D82A}">
                    <a16:rowId xmlns:a16="http://schemas.microsoft.com/office/drawing/2014/main" val="271091674"/>
                  </a:ext>
                </a:extLst>
              </a:tr>
              <a:tr h="370840">
                <a:tc>
                  <a:txBody>
                    <a:bodyPr/>
                    <a:lstStyle/>
                    <a:p>
                      <a:r>
                        <a:rPr lang="en-US" dirty="0"/>
                        <a:t>Note:</a:t>
                      </a:r>
                      <a:r>
                        <a:rPr lang="en-US" sz="1800" b="0" kern="1200" dirty="0">
                          <a:solidFill>
                            <a:schemeClr val="dk1"/>
                          </a:solidFill>
                          <a:effectLst/>
                        </a:rPr>
                        <a:t> Separately evaluate residuals involving other body systems (</a:t>
                      </a:r>
                      <a:r>
                        <a:rPr lang="en-US" dirty="0"/>
                        <a:t>e.g.,</a:t>
                      </a:r>
                      <a:r>
                        <a:rPr lang="en-US" sz="1800" b="0" kern="1200" dirty="0">
                          <a:solidFill>
                            <a:schemeClr val="dk1"/>
                          </a:solidFill>
                          <a:effectLst/>
                        </a:rPr>
                        <a:t> bowel impairment, bladder impairment) under the appropriate diagnostic code.</a:t>
                      </a:r>
                      <a:endParaRPr lang="en-US" dirty="0"/>
                    </a:p>
                  </a:txBody>
                  <a:tcPr/>
                </a:tc>
                <a:tc>
                  <a:txBody>
                    <a:bodyPr/>
                    <a:lstStyle/>
                    <a:p>
                      <a:endParaRPr lang="en-US" dirty="0"/>
                    </a:p>
                  </a:txBody>
                  <a:tcPr/>
                </a:tc>
                <a:extLst>
                  <a:ext uri="{0D108BD9-81ED-4DB2-BD59-A6C34878D82A}">
                    <a16:rowId xmlns:a16="http://schemas.microsoft.com/office/drawing/2014/main" val="2769891493"/>
                  </a:ext>
                </a:extLst>
              </a:tr>
            </a:tbl>
          </a:graphicData>
        </a:graphic>
      </p:graphicFrame>
      <p:sp>
        <p:nvSpPr>
          <p:cNvPr id="2" name="TextBox 1">
            <a:extLst>
              <a:ext uri="{FF2B5EF4-FFF2-40B4-BE49-F238E27FC236}">
                <a16:creationId xmlns:a16="http://schemas.microsoft.com/office/drawing/2014/main" id="{E9B7AEA3-3012-4962-800E-3500BDD52BF7}"/>
              </a:ext>
            </a:extLst>
          </p:cNvPr>
          <p:cNvSpPr txBox="1"/>
          <p:nvPr/>
        </p:nvSpPr>
        <p:spPr>
          <a:xfrm>
            <a:off x="5621866" y="6320817"/>
            <a:ext cx="948266" cy="369332"/>
          </a:xfrm>
          <a:prstGeom prst="rect">
            <a:avLst/>
          </a:prstGeom>
          <a:noFill/>
        </p:spPr>
        <p:txBody>
          <a:bodyPr wrap="square" rtlCol="0">
            <a:spAutoFit/>
          </a:bodyPr>
          <a:lstStyle/>
          <a:p>
            <a:r>
              <a:rPr lang="en-US" dirty="0">
                <a:hlinkClick r:id="rId2" action="ppaction://hlinksldjump"/>
              </a:rPr>
              <a:t>Return</a:t>
            </a:r>
            <a:endParaRPr lang="en-US" dirty="0"/>
          </a:p>
        </p:txBody>
      </p:sp>
    </p:spTree>
    <p:extLst>
      <p:ext uri="{BB962C8B-B14F-4D97-AF65-F5344CB8AC3E}">
        <p14:creationId xmlns:p14="http://schemas.microsoft.com/office/powerpoint/2010/main" val="423219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65125"/>
            <a:ext cx="11353800" cy="1325563"/>
          </a:xfrm>
        </p:spPr>
        <p:txBody>
          <a:bodyPr>
            <a:normAutofit/>
          </a:bodyPr>
          <a:lstStyle/>
          <a:p>
            <a:r>
              <a:rPr lang="en-US" sz="4000" dirty="0"/>
              <a:t>Musculoskeletal Changes</a:t>
            </a:r>
          </a:p>
        </p:txBody>
      </p:sp>
      <p:sp>
        <p:nvSpPr>
          <p:cNvPr id="2" name="Content Placeholder 1"/>
          <p:cNvSpPr>
            <a:spLocks noGrp="1"/>
          </p:cNvSpPr>
          <p:nvPr>
            <p:ph idx="1"/>
          </p:nvPr>
        </p:nvSpPr>
        <p:spPr/>
        <p:txBody>
          <a:bodyPr/>
          <a:lstStyle/>
          <a:p>
            <a:pPr marL="0" indent="0">
              <a:buNone/>
            </a:pPr>
            <a:r>
              <a:rPr lang="en-US" sz="3600" dirty="0"/>
              <a:t>Rating Schedule changes effective February 7, 2021:</a:t>
            </a:r>
          </a:p>
          <a:p>
            <a:pPr marL="0" indent="0">
              <a:buNone/>
            </a:pPr>
            <a:endParaRPr lang="en-US" sz="3600" dirty="0"/>
          </a:p>
          <a:p>
            <a:pPr marL="0" indent="0">
              <a:buNone/>
            </a:pPr>
            <a:r>
              <a:rPr lang="en-US" sz="3600" dirty="0"/>
              <a:t>Changes to 38 CFR 4.71a</a:t>
            </a:r>
          </a:p>
          <a:p>
            <a:pPr lvl="1"/>
            <a:r>
              <a:rPr lang="en-US" sz="3200" dirty="0"/>
              <a:t>Musculoskeletal system</a:t>
            </a:r>
          </a:p>
          <a:p>
            <a:pPr marL="0" indent="0">
              <a:buNone/>
            </a:pPr>
            <a:r>
              <a:rPr lang="en-US" sz="3600" dirty="0"/>
              <a:t>	</a:t>
            </a:r>
            <a:r>
              <a:rPr lang="en-US" sz="2800" dirty="0"/>
              <a:t>- and - </a:t>
            </a:r>
          </a:p>
          <a:p>
            <a:pPr marL="0" indent="0">
              <a:buNone/>
            </a:pPr>
            <a:r>
              <a:rPr lang="en-US" sz="3600" dirty="0"/>
              <a:t>Changes to 38 CFR 4.73</a:t>
            </a:r>
          </a:p>
          <a:p>
            <a:pPr lvl="1"/>
            <a:r>
              <a:rPr lang="en-US" sz="3200" dirty="0"/>
              <a:t>Muscle injuries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a:t>
            </a:fld>
            <a:endParaRPr lang="en-US" dirty="0"/>
          </a:p>
        </p:txBody>
      </p:sp>
    </p:spTree>
    <p:extLst>
      <p:ext uri="{BB962C8B-B14F-4D97-AF65-F5344CB8AC3E}">
        <p14:creationId xmlns:p14="http://schemas.microsoft.com/office/powerpoint/2010/main" val="31642523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lstStyle/>
          <a:p>
            <a:r>
              <a:rPr lang="en-US" dirty="0"/>
              <a:t>Changes in 38 CFR 4.71a *</a:t>
            </a:r>
            <a:endParaRPr lang="en-US" sz="2400" dirty="0"/>
          </a:p>
        </p:txBody>
      </p:sp>
      <p:sp>
        <p:nvSpPr>
          <p:cNvPr id="2" name="Content Placeholder 1">
            <a:extLst>
              <a:ext uri="{FF2B5EF4-FFF2-40B4-BE49-F238E27FC236}">
                <a16:creationId xmlns:a16="http://schemas.microsoft.com/office/drawing/2014/main" id="{D1403DD4-11C1-4DA4-8942-4DDF63CCBA57}"/>
              </a:ext>
            </a:extLst>
          </p:cNvPr>
          <p:cNvSpPr>
            <a:spLocks noGrp="1"/>
          </p:cNvSpPr>
          <p:nvPr>
            <p:ph idx="1"/>
          </p:nvPr>
        </p:nvSpPr>
        <p:spPr>
          <a:xfrm>
            <a:off x="615820" y="1825625"/>
            <a:ext cx="10737980" cy="4351338"/>
          </a:xfrm>
        </p:spPr>
        <p:txBody>
          <a:bodyPr>
            <a:normAutofit/>
          </a:bodyPr>
          <a:lstStyle/>
          <a:p>
            <a:r>
              <a:rPr lang="en-US" sz="3200" dirty="0"/>
              <a:t>DC 5201 arm limitation of motion</a:t>
            </a:r>
          </a:p>
          <a:p>
            <a:pPr lvl="1"/>
            <a:r>
              <a:rPr lang="en-US" sz="2800" dirty="0"/>
              <a:t>Clarification added</a:t>
            </a:r>
          </a:p>
          <a:p>
            <a:pPr lvl="2"/>
            <a:r>
              <a:rPr lang="en-US" sz="2400" dirty="0"/>
              <a:t>“Flexion and/or abduction limited”</a:t>
            </a:r>
          </a:p>
          <a:p>
            <a:pPr lvl="2"/>
            <a:r>
              <a:rPr lang="en-US" sz="2400" dirty="0"/>
              <a:t>“(flexion and/or abduction limited to 45</a:t>
            </a:r>
            <a:r>
              <a:rPr lang="en-US" sz="2400" baseline="30000" dirty="0"/>
              <a:t>o</a:t>
            </a:r>
            <a:r>
              <a:rPr lang="en-US" sz="2400" dirty="0"/>
              <a:t>)”</a:t>
            </a:r>
          </a:p>
          <a:p>
            <a:pPr lvl="2"/>
            <a:r>
              <a:rPr lang="en-US" sz="2400" dirty="0"/>
              <a:t>“(flexion and/or abduction limited to 90</a:t>
            </a:r>
            <a:r>
              <a:rPr lang="en-US" sz="2400" baseline="30000" dirty="0"/>
              <a:t>o</a:t>
            </a:r>
            <a:r>
              <a:rPr lang="en-US" sz="2400" dirty="0"/>
              <a:t>)”</a:t>
            </a:r>
          </a:p>
          <a:p>
            <a:endParaRPr lang="en-US" sz="3200" dirty="0"/>
          </a:p>
          <a:p>
            <a:r>
              <a:rPr lang="en-US" sz="3200" dirty="0"/>
              <a:t>DC 5202 humerus other impairment</a:t>
            </a:r>
          </a:p>
          <a:p>
            <a:pPr lvl="1"/>
            <a:r>
              <a:rPr lang="en-US" sz="2800" dirty="0"/>
              <a:t>Clarification added</a:t>
            </a:r>
          </a:p>
          <a:p>
            <a:pPr lvl="2"/>
            <a:r>
              <a:rPr lang="en-US" sz="2400" dirty="0"/>
              <a:t>“(flexion and/or abduction at 90</a:t>
            </a:r>
            <a:r>
              <a:rPr lang="en-US" sz="2400" baseline="30000" dirty="0"/>
              <a:t>o</a:t>
            </a:r>
            <a:r>
              <a:rPr lang="en-US" sz="2400" dirty="0"/>
              <a:t>)”</a:t>
            </a:r>
          </a:p>
        </p:txBody>
      </p:sp>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30</a:t>
            </a:fld>
            <a:endParaRPr lang="en-US" dirty="0"/>
          </a:p>
        </p:txBody>
      </p:sp>
    </p:spTree>
    <p:extLst>
      <p:ext uri="{BB962C8B-B14F-4D97-AF65-F5344CB8AC3E}">
        <p14:creationId xmlns:p14="http://schemas.microsoft.com/office/powerpoint/2010/main" val="41892818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lstStyle/>
          <a:p>
            <a:r>
              <a:rPr lang="en-US" dirty="0"/>
              <a:t>Changes in 38 CFR 4.71a</a:t>
            </a:r>
            <a:endParaRPr lang="en-US" sz="2400" dirty="0"/>
          </a:p>
        </p:txBody>
      </p:sp>
      <p:sp>
        <p:nvSpPr>
          <p:cNvPr id="2" name="Content Placeholder 1">
            <a:extLst>
              <a:ext uri="{FF2B5EF4-FFF2-40B4-BE49-F238E27FC236}">
                <a16:creationId xmlns:a16="http://schemas.microsoft.com/office/drawing/2014/main" id="{D1403DD4-11C1-4DA4-8942-4DDF63CCBA57}"/>
              </a:ext>
            </a:extLst>
          </p:cNvPr>
          <p:cNvSpPr>
            <a:spLocks noGrp="1"/>
          </p:cNvSpPr>
          <p:nvPr>
            <p:ph idx="1"/>
          </p:nvPr>
        </p:nvSpPr>
        <p:spPr>
          <a:xfrm>
            <a:off x="606489" y="1825625"/>
            <a:ext cx="10963469" cy="4351338"/>
          </a:xfrm>
        </p:spPr>
        <p:txBody>
          <a:bodyPr/>
          <a:lstStyle/>
          <a:p>
            <a:r>
              <a:rPr lang="en-US" dirty="0"/>
              <a:t>DC 5242 degenerative arthritis</a:t>
            </a:r>
          </a:p>
          <a:p>
            <a:pPr lvl="1"/>
            <a:r>
              <a:rPr lang="en-US" sz="2400" dirty="0"/>
              <a:t>Clarification added - “degenerative disc disease other than intervertebral disc syndrome,” see either 5003 “or 5010”</a:t>
            </a:r>
          </a:p>
          <a:p>
            <a:r>
              <a:rPr lang="en-US" dirty="0"/>
              <a:t>DC 5243 intervertebral disc syndrome</a:t>
            </a:r>
          </a:p>
          <a:p>
            <a:pPr lvl="1"/>
            <a:r>
              <a:rPr lang="en-US" dirty="0"/>
              <a:t>Clarification added - “Assign this diagnostic code only when there is a disc herniation with compression and/or irritation of the adjacent nerve root; assign diagnostic code 5242 for all other disc diagnoses.”</a:t>
            </a:r>
          </a:p>
          <a:p>
            <a:r>
              <a:rPr lang="en-US" dirty="0"/>
              <a:t>DC 5244 traumatic paralysis, complete</a:t>
            </a:r>
          </a:p>
          <a:p>
            <a:pPr lvl="1"/>
            <a:r>
              <a:rPr lang="en-US" sz="2400" dirty="0">
                <a:hlinkClick r:id="" action="ppaction://hlinkshowjump?jump=nextslide"/>
              </a:rPr>
              <a:t>Disability added</a:t>
            </a:r>
            <a:endParaRPr lang="en-US" sz="2400" dirty="0"/>
          </a:p>
          <a:p>
            <a:pPr lvl="1"/>
            <a:r>
              <a:rPr lang="en-US" sz="2400" dirty="0"/>
              <a:t>Note added</a:t>
            </a:r>
          </a:p>
        </p:txBody>
      </p:sp>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31</a:t>
            </a:fld>
            <a:endParaRPr lang="en-US" dirty="0"/>
          </a:p>
        </p:txBody>
      </p:sp>
    </p:spTree>
    <p:extLst>
      <p:ext uri="{BB962C8B-B14F-4D97-AF65-F5344CB8AC3E}">
        <p14:creationId xmlns:p14="http://schemas.microsoft.com/office/powerpoint/2010/main" val="12677395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- 5244</a:t>
            </a:r>
            <a:endParaRPr lang="en-US" sz="2400" dirty="0"/>
          </a:p>
        </p:txBody>
      </p:sp>
      <p:graphicFrame>
        <p:nvGraphicFramePr>
          <p:cNvPr id="4" name="Table 5">
            <a:extLst>
              <a:ext uri="{FF2B5EF4-FFF2-40B4-BE49-F238E27FC236}">
                <a16:creationId xmlns:a16="http://schemas.microsoft.com/office/drawing/2014/main" id="{65F29B11-AE3A-4F68-98AE-44006BECF6DE}"/>
              </a:ext>
            </a:extLst>
          </p:cNvPr>
          <p:cNvGraphicFramePr>
            <a:graphicFrameLocks noGrp="1"/>
          </p:cNvGraphicFramePr>
          <p:nvPr>
            <p:ph idx="1"/>
            <p:extLst>
              <p:ext uri="{D42A27DB-BD31-4B8C-83A1-F6EECF244321}">
                <p14:modId xmlns:p14="http://schemas.microsoft.com/office/powerpoint/2010/main" val="725998484"/>
              </p:ext>
            </p:extLst>
          </p:nvPr>
        </p:nvGraphicFramePr>
        <p:xfrm>
          <a:off x="1539551" y="1800225"/>
          <a:ext cx="9125339" cy="3602199"/>
        </p:xfrm>
        <a:graphic>
          <a:graphicData uri="http://schemas.openxmlformats.org/drawingml/2006/table">
            <a:tbl>
              <a:tblPr firstRow="1" bandRow="1">
                <a:tableStyleId>{93296810-A885-4BE3-A3E7-6D5BEEA58F35}</a:tableStyleId>
              </a:tblPr>
              <a:tblGrid>
                <a:gridCol w="8422448">
                  <a:extLst>
                    <a:ext uri="{9D8B030D-6E8A-4147-A177-3AD203B41FA5}">
                      <a16:colId xmlns:a16="http://schemas.microsoft.com/office/drawing/2014/main" val="2843942867"/>
                    </a:ext>
                  </a:extLst>
                </a:gridCol>
                <a:gridCol w="702891">
                  <a:extLst>
                    <a:ext uri="{9D8B030D-6E8A-4147-A177-3AD203B41FA5}">
                      <a16:colId xmlns:a16="http://schemas.microsoft.com/office/drawing/2014/main" val="4138801443"/>
                    </a:ext>
                  </a:extLst>
                </a:gridCol>
              </a:tblGrid>
              <a:tr h="449505">
                <a:tc>
                  <a:txBody>
                    <a:bodyPr/>
                    <a:lstStyle/>
                    <a:p>
                      <a:r>
                        <a:rPr lang="en-US" dirty="0"/>
                        <a:t>NEW</a:t>
                      </a:r>
                    </a:p>
                  </a:txBody>
                  <a:tcPr/>
                </a:tc>
                <a:tc>
                  <a:txBody>
                    <a:bodyPr/>
                    <a:lstStyle/>
                    <a:p>
                      <a:endParaRPr lang="en-US"/>
                    </a:p>
                  </a:txBody>
                  <a:tcPr/>
                </a:tc>
                <a:extLst>
                  <a:ext uri="{0D108BD9-81ED-4DB2-BD59-A6C34878D82A}">
                    <a16:rowId xmlns:a16="http://schemas.microsoft.com/office/drawing/2014/main" val="3221677496"/>
                  </a:ext>
                </a:extLst>
              </a:tr>
              <a:tr h="455663">
                <a:tc>
                  <a:txBody>
                    <a:bodyPr/>
                    <a:lstStyle/>
                    <a:p>
                      <a:pPr algn="l"/>
                      <a:r>
                        <a:rPr lang="en-US" b="0">
                          <a:solidFill>
                            <a:schemeClr val="tx1"/>
                          </a:solidFill>
                          <a:effectLst/>
                        </a:rPr>
                        <a:t>5244 Traumatic paralysis, complete:</a:t>
                      </a:r>
                    </a:p>
                  </a:txBody>
                  <a:tcPr marL="101600" marR="101600" marT="50800" marB="50800" anchor="ctr"/>
                </a:tc>
                <a:tc>
                  <a:txBody>
                    <a:bodyPr/>
                    <a:lstStyle/>
                    <a:p>
                      <a:endParaRPr lang="en-US"/>
                    </a:p>
                  </a:txBody>
                  <a:tcPr/>
                </a:tc>
                <a:extLst>
                  <a:ext uri="{0D108BD9-81ED-4DB2-BD59-A6C34878D82A}">
                    <a16:rowId xmlns:a16="http://schemas.microsoft.com/office/drawing/2014/main" val="2536567415"/>
                  </a:ext>
                </a:extLst>
              </a:tr>
              <a:tr h="455663">
                <a:tc>
                  <a:txBody>
                    <a:bodyPr/>
                    <a:lstStyle/>
                    <a:p>
                      <a:pPr algn="l"/>
                      <a:r>
                        <a:rPr lang="en-US" b="0" dirty="0">
                          <a:solidFill>
                            <a:schemeClr val="tx1"/>
                          </a:solidFill>
                          <a:effectLst/>
                        </a:rPr>
                        <a:t>Paraplegia: Rate under diagnostic code 5110.</a:t>
                      </a:r>
                    </a:p>
                  </a:txBody>
                  <a:tcPr marL="101600" marR="101600" marT="50800" marB="50800" anchor="ctr"/>
                </a:tc>
                <a:tc>
                  <a:txBody>
                    <a:bodyPr/>
                    <a:lstStyle/>
                    <a:p>
                      <a:endParaRPr lang="en-US"/>
                    </a:p>
                  </a:txBody>
                  <a:tcPr/>
                </a:tc>
                <a:extLst>
                  <a:ext uri="{0D108BD9-81ED-4DB2-BD59-A6C34878D82A}">
                    <a16:rowId xmlns:a16="http://schemas.microsoft.com/office/drawing/2014/main" val="3184078924"/>
                  </a:ext>
                </a:extLst>
              </a:tr>
              <a:tr h="788173">
                <a:tc>
                  <a:txBody>
                    <a:bodyPr/>
                    <a:lstStyle/>
                    <a:p>
                      <a:pPr algn="l"/>
                      <a:r>
                        <a:rPr lang="en-US" b="0" dirty="0">
                          <a:solidFill>
                            <a:schemeClr val="tx1"/>
                          </a:solidFill>
                          <a:effectLst/>
                        </a:rPr>
                        <a:t>Quadriplegia: Rate separately under diagnostic codes 5109 and 5110 and combine evaluations in accordance with </a:t>
                      </a:r>
                      <a:r>
                        <a:rPr lang="en-US" b="0" u="none" strike="noStrike" dirty="0">
                          <a:solidFill>
                            <a:schemeClr val="tx1"/>
                          </a:solidFill>
                          <a:effectLst/>
                        </a:rPr>
                        <a:t>§ 4.25</a:t>
                      </a:r>
                      <a:r>
                        <a:rPr lang="en-US" b="0" dirty="0">
                          <a:solidFill>
                            <a:schemeClr val="tx1"/>
                          </a:solidFill>
                          <a:effectLst/>
                        </a:rPr>
                        <a:t>.</a:t>
                      </a:r>
                    </a:p>
                  </a:txBody>
                  <a:tcPr marL="101600" marR="101600" marT="50800" marB="50800" anchor="ctr"/>
                </a:tc>
                <a:tc>
                  <a:txBody>
                    <a:bodyPr/>
                    <a:lstStyle/>
                    <a:p>
                      <a:endParaRPr lang="en-US" dirty="0"/>
                    </a:p>
                  </a:txBody>
                  <a:tcPr/>
                </a:tc>
                <a:extLst>
                  <a:ext uri="{0D108BD9-81ED-4DB2-BD59-A6C34878D82A}">
                    <a16:rowId xmlns:a16="http://schemas.microsoft.com/office/drawing/2014/main" val="3386776928"/>
                  </a:ext>
                </a:extLst>
              </a:tr>
              <a:tr h="1453195">
                <a:tc>
                  <a:txBody>
                    <a:bodyPr/>
                    <a:lstStyle/>
                    <a:p>
                      <a:pPr algn="l"/>
                      <a:r>
                        <a:rPr lang="en-US" b="0" dirty="0">
                          <a:solidFill>
                            <a:schemeClr val="tx1"/>
                          </a:solidFill>
                          <a:effectLst/>
                        </a:rPr>
                        <a:t>Note: If traumatic paralysis does not cause loss of use of both hands or both feet, it is incomplete paralysis. Evaluate residuals of incomplete traumatic paralysis under the appropriate diagnostic code (e.g., </a:t>
                      </a:r>
                      <a:r>
                        <a:rPr lang="en-US" b="0" u="none" strike="noStrike" dirty="0">
                          <a:solidFill>
                            <a:schemeClr val="tx1"/>
                          </a:solidFill>
                          <a:effectLst/>
                        </a:rPr>
                        <a:t>§ 4.124a</a:t>
                      </a:r>
                      <a:r>
                        <a:rPr lang="en-US" b="0" dirty="0">
                          <a:solidFill>
                            <a:schemeClr val="tx1"/>
                          </a:solidFill>
                          <a:effectLst/>
                        </a:rPr>
                        <a:t>, Diseases of the Peripheral Nerves).</a:t>
                      </a:r>
                    </a:p>
                  </a:txBody>
                  <a:tcPr marL="101600" marR="101600" marT="50800" marB="50800" anchor="ctr"/>
                </a:tc>
                <a:tc>
                  <a:txBody>
                    <a:bodyPr/>
                    <a:lstStyle/>
                    <a:p>
                      <a:endParaRPr lang="en-US" dirty="0"/>
                    </a:p>
                  </a:txBody>
                  <a:tcPr/>
                </a:tc>
                <a:extLst>
                  <a:ext uri="{0D108BD9-81ED-4DB2-BD59-A6C34878D82A}">
                    <a16:rowId xmlns:a16="http://schemas.microsoft.com/office/drawing/2014/main" val="115394637"/>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32</a:t>
            </a:fld>
            <a:endParaRPr lang="en-US" dirty="0"/>
          </a:p>
        </p:txBody>
      </p:sp>
    </p:spTree>
    <p:extLst>
      <p:ext uri="{BB962C8B-B14F-4D97-AF65-F5344CB8AC3E}">
        <p14:creationId xmlns:p14="http://schemas.microsoft.com/office/powerpoint/2010/main" val="32068139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lstStyle/>
          <a:p>
            <a:r>
              <a:rPr lang="en-US" dirty="0"/>
              <a:t>Changes in 38 CFR 4.71a</a:t>
            </a:r>
            <a:endParaRPr lang="en-US" sz="2400" dirty="0"/>
          </a:p>
        </p:txBody>
      </p:sp>
      <p:sp>
        <p:nvSpPr>
          <p:cNvPr id="2" name="Content Placeholder 1">
            <a:extLst>
              <a:ext uri="{FF2B5EF4-FFF2-40B4-BE49-F238E27FC236}">
                <a16:creationId xmlns:a16="http://schemas.microsoft.com/office/drawing/2014/main" id="{D1403DD4-11C1-4DA4-8942-4DDF63CCBA57}"/>
              </a:ext>
            </a:extLst>
          </p:cNvPr>
          <p:cNvSpPr>
            <a:spLocks noGrp="1"/>
          </p:cNvSpPr>
          <p:nvPr>
            <p:ph idx="1"/>
          </p:nvPr>
        </p:nvSpPr>
        <p:spPr/>
        <p:txBody>
          <a:bodyPr/>
          <a:lstStyle/>
          <a:p>
            <a:r>
              <a:rPr lang="en-US" dirty="0"/>
              <a:t>DC 5255 femur, impairment of</a:t>
            </a:r>
          </a:p>
          <a:p>
            <a:pPr lvl="1"/>
            <a:r>
              <a:rPr lang="en-US" sz="2400" dirty="0">
                <a:hlinkClick r:id="rId2" action="ppaction://hlinksldjump"/>
              </a:rPr>
              <a:t>Clarification</a:t>
            </a:r>
            <a:r>
              <a:rPr lang="en-US" sz="2400" dirty="0"/>
              <a:t> replaces </a:t>
            </a:r>
            <a:r>
              <a:rPr lang="en-US" sz="2400" dirty="0">
                <a:solidFill>
                  <a:srgbClr val="C00000"/>
                </a:solidFill>
              </a:rPr>
              <a:t>marked, moderate, slight</a:t>
            </a:r>
          </a:p>
          <a:p>
            <a:r>
              <a:rPr lang="en-US" dirty="0"/>
              <a:t>DC 5257 knee, impairment of</a:t>
            </a:r>
          </a:p>
          <a:p>
            <a:pPr lvl="1"/>
            <a:r>
              <a:rPr lang="en-US" sz="2400" dirty="0">
                <a:hlinkClick r:id="rId3" action="ppaction://hlinksldjump"/>
              </a:rPr>
              <a:t>Clarification</a:t>
            </a:r>
            <a:r>
              <a:rPr lang="en-US" sz="2400" dirty="0"/>
              <a:t> replaces </a:t>
            </a:r>
            <a:r>
              <a:rPr lang="en-US" sz="2400" dirty="0">
                <a:solidFill>
                  <a:srgbClr val="C00000"/>
                </a:solidFill>
              </a:rPr>
              <a:t>severe, moderate, slight</a:t>
            </a:r>
          </a:p>
          <a:p>
            <a:pPr lvl="1"/>
            <a:r>
              <a:rPr lang="en-US" sz="2400" dirty="0"/>
              <a:t>Patellar instability section added</a:t>
            </a:r>
          </a:p>
          <a:p>
            <a:pPr lvl="1"/>
            <a:r>
              <a:rPr lang="en-US" sz="2400" dirty="0"/>
              <a:t>Notes added</a:t>
            </a:r>
          </a:p>
          <a:p>
            <a:r>
              <a:rPr lang="en-US" dirty="0"/>
              <a:t>DC 5262 tibia and fibula, impairment of</a:t>
            </a:r>
          </a:p>
          <a:p>
            <a:pPr lvl="1"/>
            <a:r>
              <a:rPr lang="en-US" sz="2400" dirty="0">
                <a:hlinkClick r:id="rId4" action="ppaction://hlinksldjump"/>
              </a:rPr>
              <a:t>Clarification</a:t>
            </a:r>
            <a:r>
              <a:rPr lang="en-US" sz="2400" dirty="0"/>
              <a:t> replaces </a:t>
            </a:r>
            <a:r>
              <a:rPr lang="en-US" sz="2400" dirty="0">
                <a:solidFill>
                  <a:srgbClr val="C00000"/>
                </a:solidFill>
              </a:rPr>
              <a:t>marked, moderate, slight</a:t>
            </a:r>
          </a:p>
          <a:p>
            <a:pPr lvl="1"/>
            <a:r>
              <a:rPr lang="en-US" sz="2400" dirty="0"/>
              <a:t>Shin splints/medial tibial stress section added</a:t>
            </a:r>
          </a:p>
        </p:txBody>
      </p:sp>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33</a:t>
            </a:fld>
            <a:endParaRPr lang="en-US" dirty="0"/>
          </a:p>
        </p:txBody>
      </p:sp>
    </p:spTree>
    <p:extLst>
      <p:ext uri="{BB962C8B-B14F-4D97-AF65-F5344CB8AC3E}">
        <p14:creationId xmlns:p14="http://schemas.microsoft.com/office/powerpoint/2010/main" val="23276763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- 5255</a:t>
            </a:r>
            <a:endParaRPr lang="en-US" sz="2400" dirty="0"/>
          </a:p>
        </p:txBody>
      </p:sp>
      <p:graphicFrame>
        <p:nvGraphicFramePr>
          <p:cNvPr id="4" name="Table 5">
            <a:extLst>
              <a:ext uri="{FF2B5EF4-FFF2-40B4-BE49-F238E27FC236}">
                <a16:creationId xmlns:a16="http://schemas.microsoft.com/office/drawing/2014/main" id="{75C153E0-9B23-4AA9-927B-80E299C9048B}"/>
              </a:ext>
            </a:extLst>
          </p:cNvPr>
          <p:cNvGraphicFramePr>
            <a:graphicFrameLocks noGrp="1"/>
          </p:cNvGraphicFramePr>
          <p:nvPr>
            <p:ph idx="1"/>
            <p:extLst>
              <p:ext uri="{D42A27DB-BD31-4B8C-83A1-F6EECF244321}">
                <p14:modId xmlns:p14="http://schemas.microsoft.com/office/powerpoint/2010/main" val="2775627599"/>
              </p:ext>
            </p:extLst>
          </p:nvPr>
        </p:nvGraphicFramePr>
        <p:xfrm>
          <a:off x="1539551" y="1393825"/>
          <a:ext cx="9116008" cy="2225040"/>
        </p:xfrm>
        <a:graphic>
          <a:graphicData uri="http://schemas.openxmlformats.org/drawingml/2006/table">
            <a:tbl>
              <a:tblPr firstRow="1" bandRow="1">
                <a:tableStyleId>{5C22544A-7EE6-4342-B048-85BDC9FD1C3A}</a:tableStyleId>
              </a:tblPr>
              <a:tblGrid>
                <a:gridCol w="8276826">
                  <a:extLst>
                    <a:ext uri="{9D8B030D-6E8A-4147-A177-3AD203B41FA5}">
                      <a16:colId xmlns:a16="http://schemas.microsoft.com/office/drawing/2014/main" val="933207039"/>
                    </a:ext>
                  </a:extLst>
                </a:gridCol>
                <a:gridCol w="839182">
                  <a:extLst>
                    <a:ext uri="{9D8B030D-6E8A-4147-A177-3AD203B41FA5}">
                      <a16:colId xmlns:a16="http://schemas.microsoft.com/office/drawing/2014/main" val="2324130700"/>
                    </a:ext>
                  </a:extLst>
                </a:gridCol>
              </a:tblGrid>
              <a:tr h="370840">
                <a:tc>
                  <a:txBody>
                    <a:bodyPr/>
                    <a:lstStyle/>
                    <a:p>
                      <a:r>
                        <a:rPr lang="en-US" dirty="0"/>
                        <a:t>OLD</a:t>
                      </a:r>
                    </a:p>
                  </a:txBody>
                  <a:tcPr/>
                </a:tc>
                <a:tc>
                  <a:txBody>
                    <a:bodyPr/>
                    <a:lstStyle/>
                    <a:p>
                      <a:endParaRPr lang="en-US"/>
                    </a:p>
                  </a:txBody>
                  <a:tcPr/>
                </a:tc>
                <a:extLst>
                  <a:ext uri="{0D108BD9-81ED-4DB2-BD59-A6C34878D82A}">
                    <a16:rowId xmlns:a16="http://schemas.microsoft.com/office/drawing/2014/main" val="4221881840"/>
                  </a:ext>
                </a:extLst>
              </a:tr>
              <a:tr h="370840">
                <a:tc>
                  <a:txBody>
                    <a:bodyPr/>
                    <a:lstStyle/>
                    <a:p>
                      <a:r>
                        <a:rPr lang="en-US" sz="1800" b="0" i="0" kern="1200" dirty="0">
                          <a:solidFill>
                            <a:schemeClr val="dk1"/>
                          </a:solidFill>
                          <a:effectLst/>
                          <a:latin typeface="+mn-lt"/>
                          <a:ea typeface="+mn-ea"/>
                          <a:cs typeface="+mn-cs"/>
                        </a:rPr>
                        <a:t>5255   Femur, impairment of:</a:t>
                      </a:r>
                      <a:endParaRPr lang="en-US" dirty="0"/>
                    </a:p>
                  </a:txBody>
                  <a:tcPr/>
                </a:tc>
                <a:tc>
                  <a:txBody>
                    <a:bodyPr/>
                    <a:lstStyle/>
                    <a:p>
                      <a:endParaRPr lang="en-US"/>
                    </a:p>
                  </a:txBody>
                  <a:tcPr/>
                </a:tc>
                <a:extLst>
                  <a:ext uri="{0D108BD9-81ED-4DB2-BD59-A6C34878D82A}">
                    <a16:rowId xmlns:a16="http://schemas.microsoft.com/office/drawing/2014/main" val="3968018800"/>
                  </a:ext>
                </a:extLst>
              </a:tr>
              <a:tr h="370840">
                <a:tc>
                  <a:txBody>
                    <a:bodyPr/>
                    <a:lstStyle/>
                    <a:p>
                      <a:pPr algn="l" fontAlgn="t"/>
                      <a:r>
                        <a:rPr lang="en-US">
                          <a:effectLst/>
                        </a:rPr>
                        <a:t>Malunion of:</a:t>
                      </a:r>
                    </a:p>
                  </a:txBody>
                  <a:tcPr marL="7620" marR="7620" marT="7620" marB="7620"/>
                </a:tc>
                <a:tc>
                  <a:txBody>
                    <a:bodyPr/>
                    <a:lstStyle/>
                    <a:p>
                      <a:pPr algn="r" fontAlgn="t"/>
                      <a:endParaRPr lang="en-US">
                        <a:effectLst/>
                      </a:endParaRPr>
                    </a:p>
                  </a:txBody>
                  <a:tcPr marL="7620" marR="7620" marT="7620" marB="7620"/>
                </a:tc>
                <a:extLst>
                  <a:ext uri="{0D108BD9-81ED-4DB2-BD59-A6C34878D82A}">
                    <a16:rowId xmlns:a16="http://schemas.microsoft.com/office/drawing/2014/main" val="2639233369"/>
                  </a:ext>
                </a:extLst>
              </a:tr>
              <a:tr h="370840">
                <a:tc>
                  <a:txBody>
                    <a:bodyPr/>
                    <a:lstStyle/>
                    <a:p>
                      <a:pPr algn="l" fontAlgn="t"/>
                      <a:r>
                        <a:rPr lang="en-US" dirty="0">
                          <a:solidFill>
                            <a:srgbClr val="C00000"/>
                          </a:solidFill>
                          <a:effectLst/>
                        </a:rPr>
                        <a:t>With marked </a:t>
                      </a:r>
                      <a:r>
                        <a:rPr lang="en-US" dirty="0">
                          <a:effectLst/>
                        </a:rPr>
                        <a:t>knee or hip </a:t>
                      </a:r>
                      <a:r>
                        <a:rPr lang="en-US" dirty="0">
                          <a:solidFill>
                            <a:srgbClr val="C00000"/>
                          </a:solidFill>
                          <a:effectLst/>
                        </a:rPr>
                        <a:t>disability</a:t>
                      </a:r>
                    </a:p>
                  </a:txBody>
                  <a:tcPr marL="7620" marR="7620" marT="7620" marB="7620"/>
                </a:tc>
                <a:tc>
                  <a:txBody>
                    <a:bodyPr/>
                    <a:lstStyle/>
                    <a:p>
                      <a:pPr algn="ctr" fontAlgn="t"/>
                      <a:r>
                        <a:rPr lang="en-US" dirty="0">
                          <a:solidFill>
                            <a:srgbClr val="C00000"/>
                          </a:solidFill>
                          <a:effectLst/>
                        </a:rPr>
                        <a:t>30</a:t>
                      </a:r>
                    </a:p>
                  </a:txBody>
                  <a:tcPr marL="7620" marR="7620" marT="7620" marB="7620"/>
                </a:tc>
                <a:extLst>
                  <a:ext uri="{0D108BD9-81ED-4DB2-BD59-A6C34878D82A}">
                    <a16:rowId xmlns:a16="http://schemas.microsoft.com/office/drawing/2014/main" val="4278659592"/>
                  </a:ext>
                </a:extLst>
              </a:tr>
              <a:tr h="370840">
                <a:tc>
                  <a:txBody>
                    <a:bodyPr/>
                    <a:lstStyle/>
                    <a:p>
                      <a:pPr algn="l" fontAlgn="t"/>
                      <a:r>
                        <a:rPr lang="en-US" dirty="0">
                          <a:solidFill>
                            <a:srgbClr val="C00000"/>
                          </a:solidFill>
                          <a:effectLst/>
                        </a:rPr>
                        <a:t>With moderate </a:t>
                      </a:r>
                      <a:r>
                        <a:rPr lang="en-US" dirty="0">
                          <a:effectLst/>
                        </a:rPr>
                        <a:t>knee or hip </a:t>
                      </a:r>
                      <a:r>
                        <a:rPr lang="en-US" dirty="0">
                          <a:solidFill>
                            <a:srgbClr val="C00000"/>
                          </a:solidFill>
                          <a:effectLst/>
                        </a:rPr>
                        <a:t>disability</a:t>
                      </a:r>
                    </a:p>
                  </a:txBody>
                  <a:tcPr marL="7620" marR="7620" marT="7620" marB="7620"/>
                </a:tc>
                <a:tc>
                  <a:txBody>
                    <a:bodyPr/>
                    <a:lstStyle/>
                    <a:p>
                      <a:pPr algn="ctr" fontAlgn="t"/>
                      <a:r>
                        <a:rPr lang="en-US" dirty="0">
                          <a:solidFill>
                            <a:srgbClr val="C00000"/>
                          </a:solidFill>
                          <a:effectLst/>
                        </a:rPr>
                        <a:t>20</a:t>
                      </a:r>
                    </a:p>
                  </a:txBody>
                  <a:tcPr marL="7620" marR="7620" marT="7620" marB="7620"/>
                </a:tc>
                <a:extLst>
                  <a:ext uri="{0D108BD9-81ED-4DB2-BD59-A6C34878D82A}">
                    <a16:rowId xmlns:a16="http://schemas.microsoft.com/office/drawing/2014/main" val="2824122603"/>
                  </a:ext>
                </a:extLst>
              </a:tr>
              <a:tr h="370840">
                <a:tc>
                  <a:txBody>
                    <a:bodyPr/>
                    <a:lstStyle/>
                    <a:p>
                      <a:pPr algn="l" fontAlgn="t"/>
                      <a:r>
                        <a:rPr lang="en-US" dirty="0">
                          <a:solidFill>
                            <a:srgbClr val="C00000"/>
                          </a:solidFill>
                          <a:effectLst/>
                        </a:rPr>
                        <a:t>With slight </a:t>
                      </a:r>
                      <a:r>
                        <a:rPr lang="en-US" dirty="0">
                          <a:effectLst/>
                        </a:rPr>
                        <a:t>knee or hip </a:t>
                      </a:r>
                      <a:r>
                        <a:rPr lang="en-US" dirty="0">
                          <a:solidFill>
                            <a:srgbClr val="C00000"/>
                          </a:solidFill>
                          <a:effectLst/>
                        </a:rPr>
                        <a:t>disability</a:t>
                      </a:r>
                    </a:p>
                  </a:txBody>
                  <a:tcPr marL="7620" marR="7620" marT="7620" marB="7620"/>
                </a:tc>
                <a:tc>
                  <a:txBody>
                    <a:bodyPr/>
                    <a:lstStyle/>
                    <a:p>
                      <a:pPr algn="ctr" fontAlgn="t"/>
                      <a:r>
                        <a:rPr lang="en-US" dirty="0">
                          <a:solidFill>
                            <a:srgbClr val="C00000"/>
                          </a:solidFill>
                          <a:effectLst/>
                        </a:rPr>
                        <a:t>10</a:t>
                      </a:r>
                    </a:p>
                  </a:txBody>
                  <a:tcPr marL="7620" marR="7620" marT="7620" marB="7620"/>
                </a:tc>
                <a:extLst>
                  <a:ext uri="{0D108BD9-81ED-4DB2-BD59-A6C34878D82A}">
                    <a16:rowId xmlns:a16="http://schemas.microsoft.com/office/drawing/2014/main" val="923835348"/>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34</a:t>
            </a:fld>
            <a:endParaRPr lang="en-US" dirty="0"/>
          </a:p>
        </p:txBody>
      </p:sp>
      <p:graphicFrame>
        <p:nvGraphicFramePr>
          <p:cNvPr id="7" name="Table 7">
            <a:extLst>
              <a:ext uri="{FF2B5EF4-FFF2-40B4-BE49-F238E27FC236}">
                <a16:creationId xmlns:a16="http://schemas.microsoft.com/office/drawing/2014/main" id="{E66279BE-3497-41D0-82A4-F0A2DB7ED6C4}"/>
              </a:ext>
            </a:extLst>
          </p:cNvPr>
          <p:cNvGraphicFramePr>
            <a:graphicFrameLocks noGrp="1"/>
          </p:cNvGraphicFramePr>
          <p:nvPr>
            <p:extLst>
              <p:ext uri="{D42A27DB-BD31-4B8C-83A1-F6EECF244321}">
                <p14:modId xmlns:p14="http://schemas.microsoft.com/office/powerpoint/2010/main" val="4073602053"/>
              </p:ext>
            </p:extLst>
          </p:nvPr>
        </p:nvGraphicFramePr>
        <p:xfrm>
          <a:off x="1539550" y="4097867"/>
          <a:ext cx="9116007" cy="1767840"/>
        </p:xfrm>
        <a:graphic>
          <a:graphicData uri="http://schemas.openxmlformats.org/drawingml/2006/table">
            <a:tbl>
              <a:tblPr firstRow="1" bandRow="1">
                <a:tableStyleId>{93296810-A885-4BE3-A3E7-6D5BEEA58F35}</a:tableStyleId>
              </a:tblPr>
              <a:tblGrid>
                <a:gridCol w="8296400">
                  <a:extLst>
                    <a:ext uri="{9D8B030D-6E8A-4147-A177-3AD203B41FA5}">
                      <a16:colId xmlns:a16="http://schemas.microsoft.com/office/drawing/2014/main" val="353916569"/>
                    </a:ext>
                  </a:extLst>
                </a:gridCol>
                <a:gridCol w="819607">
                  <a:extLst>
                    <a:ext uri="{9D8B030D-6E8A-4147-A177-3AD203B41FA5}">
                      <a16:colId xmlns:a16="http://schemas.microsoft.com/office/drawing/2014/main" val="3277054496"/>
                    </a:ext>
                  </a:extLst>
                </a:gridCol>
              </a:tblGrid>
              <a:tr h="370840">
                <a:tc>
                  <a:txBody>
                    <a:bodyPr/>
                    <a:lstStyle/>
                    <a:p>
                      <a:r>
                        <a:rPr lang="en-US" dirty="0"/>
                        <a:t>NEW</a:t>
                      </a:r>
                    </a:p>
                  </a:txBody>
                  <a:tcPr/>
                </a:tc>
                <a:tc>
                  <a:txBody>
                    <a:bodyPr/>
                    <a:lstStyle/>
                    <a:p>
                      <a:endParaRPr lang="en-US"/>
                    </a:p>
                  </a:txBody>
                  <a:tcPr/>
                </a:tc>
                <a:extLst>
                  <a:ext uri="{0D108BD9-81ED-4DB2-BD59-A6C34878D82A}">
                    <a16:rowId xmlns:a16="http://schemas.microsoft.com/office/drawing/2014/main" val="3234619502"/>
                  </a:ext>
                </a:extLst>
              </a:tr>
              <a:tr h="370840">
                <a:tc>
                  <a:txBody>
                    <a:bodyPr/>
                    <a:lstStyle/>
                    <a:p>
                      <a:r>
                        <a:rPr lang="en-US" sz="1800" b="0" kern="1200" dirty="0">
                          <a:solidFill>
                            <a:schemeClr val="dk1"/>
                          </a:solidFill>
                          <a:effectLst/>
                        </a:rPr>
                        <a:t>5255 Femur, impairment of:</a:t>
                      </a:r>
                      <a:endParaRPr lang="en-US" dirty="0"/>
                    </a:p>
                  </a:txBody>
                  <a:tcPr/>
                </a:tc>
                <a:tc>
                  <a:txBody>
                    <a:bodyPr/>
                    <a:lstStyle/>
                    <a:p>
                      <a:endParaRPr lang="en-US"/>
                    </a:p>
                  </a:txBody>
                  <a:tcPr/>
                </a:tc>
                <a:extLst>
                  <a:ext uri="{0D108BD9-81ED-4DB2-BD59-A6C34878D82A}">
                    <a16:rowId xmlns:a16="http://schemas.microsoft.com/office/drawing/2014/main" val="1036524357"/>
                  </a:ext>
                </a:extLst>
              </a:tr>
              <a:tr h="370840">
                <a:tc>
                  <a:txBody>
                    <a:bodyPr/>
                    <a:lstStyle/>
                    <a:p>
                      <a:pPr algn="l"/>
                      <a:r>
                        <a:rPr lang="en-US" b="0" dirty="0">
                          <a:solidFill>
                            <a:schemeClr val="tx1"/>
                          </a:solidFill>
                          <a:effectLst/>
                        </a:rPr>
                        <a:t>Malunion of:</a:t>
                      </a:r>
                    </a:p>
                  </a:txBody>
                  <a:tcPr marL="101600" marR="101600" marT="50800" marB="50800" anchor="ctr"/>
                </a:tc>
                <a:tc>
                  <a:txBody>
                    <a:bodyPr/>
                    <a:lstStyle/>
                    <a:p>
                      <a:endParaRPr lang="en-US"/>
                    </a:p>
                  </a:txBody>
                  <a:tcPr/>
                </a:tc>
                <a:extLst>
                  <a:ext uri="{0D108BD9-81ED-4DB2-BD59-A6C34878D82A}">
                    <a16:rowId xmlns:a16="http://schemas.microsoft.com/office/drawing/2014/main" val="3571407177"/>
                  </a:ext>
                </a:extLst>
              </a:tr>
              <a:tr h="370840">
                <a:tc>
                  <a:txBody>
                    <a:bodyPr/>
                    <a:lstStyle/>
                    <a:p>
                      <a:pPr algn="l"/>
                      <a:r>
                        <a:rPr lang="en-US" b="0" dirty="0">
                          <a:solidFill>
                            <a:schemeClr val="tx1"/>
                          </a:solidFill>
                          <a:effectLst/>
                        </a:rPr>
                        <a:t>Evaluate under diagnostic codes 5256, 5257, 5260, or 5261 for the knee, or 5250-5254 for the hip, whichever results in the highest evaluation.</a:t>
                      </a:r>
                    </a:p>
                  </a:txBody>
                  <a:tcPr marL="101600" marR="101600" marT="50800" marB="50800" anchor="ctr"/>
                </a:tc>
                <a:tc>
                  <a:txBody>
                    <a:bodyPr/>
                    <a:lstStyle/>
                    <a:p>
                      <a:endParaRPr lang="en-US" dirty="0"/>
                    </a:p>
                  </a:txBody>
                  <a:tcPr/>
                </a:tc>
                <a:extLst>
                  <a:ext uri="{0D108BD9-81ED-4DB2-BD59-A6C34878D82A}">
                    <a16:rowId xmlns:a16="http://schemas.microsoft.com/office/drawing/2014/main" val="2060402239"/>
                  </a:ext>
                </a:extLst>
              </a:tr>
            </a:tbl>
          </a:graphicData>
        </a:graphic>
      </p:graphicFrame>
    </p:spTree>
    <p:extLst>
      <p:ext uri="{BB962C8B-B14F-4D97-AF65-F5344CB8AC3E}">
        <p14:creationId xmlns:p14="http://schemas.microsoft.com/office/powerpoint/2010/main" val="42795719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16278"/>
            <a:ext cx="8142514" cy="981075"/>
          </a:xfrm>
        </p:spPr>
        <p:txBody>
          <a:bodyPr>
            <a:normAutofit/>
          </a:bodyPr>
          <a:lstStyle/>
          <a:p>
            <a:r>
              <a:rPr lang="en-US" dirty="0"/>
              <a:t>Changes in 38 CFR 4.71a - 5257</a:t>
            </a:r>
            <a:endParaRPr lang="en-US" sz="2400" dirty="0"/>
          </a:p>
        </p:txBody>
      </p:sp>
      <p:graphicFrame>
        <p:nvGraphicFramePr>
          <p:cNvPr id="4" name="Table 5">
            <a:extLst>
              <a:ext uri="{FF2B5EF4-FFF2-40B4-BE49-F238E27FC236}">
                <a16:creationId xmlns:a16="http://schemas.microsoft.com/office/drawing/2014/main" id="{716A6917-2E5F-4C80-A83D-D188A94F7618}"/>
              </a:ext>
            </a:extLst>
          </p:cNvPr>
          <p:cNvGraphicFramePr>
            <a:graphicFrameLocks noGrp="1"/>
          </p:cNvGraphicFramePr>
          <p:nvPr>
            <p:ph idx="1"/>
            <p:extLst>
              <p:ext uri="{D42A27DB-BD31-4B8C-83A1-F6EECF244321}">
                <p14:modId xmlns:p14="http://schemas.microsoft.com/office/powerpoint/2010/main" val="991872098"/>
              </p:ext>
            </p:extLst>
          </p:nvPr>
        </p:nvGraphicFramePr>
        <p:xfrm>
          <a:off x="1511558" y="1732489"/>
          <a:ext cx="9153331" cy="3100770"/>
        </p:xfrm>
        <a:graphic>
          <a:graphicData uri="http://schemas.openxmlformats.org/drawingml/2006/table">
            <a:tbl>
              <a:tblPr firstRow="1" bandRow="1">
                <a:tableStyleId>{5C22544A-7EE6-4342-B048-85BDC9FD1C3A}</a:tableStyleId>
              </a:tblPr>
              <a:tblGrid>
                <a:gridCol w="8438457">
                  <a:extLst>
                    <a:ext uri="{9D8B030D-6E8A-4147-A177-3AD203B41FA5}">
                      <a16:colId xmlns:a16="http://schemas.microsoft.com/office/drawing/2014/main" val="3928213337"/>
                    </a:ext>
                  </a:extLst>
                </a:gridCol>
                <a:gridCol w="714874">
                  <a:extLst>
                    <a:ext uri="{9D8B030D-6E8A-4147-A177-3AD203B41FA5}">
                      <a16:colId xmlns:a16="http://schemas.microsoft.com/office/drawing/2014/main" val="244252539"/>
                    </a:ext>
                  </a:extLst>
                </a:gridCol>
              </a:tblGrid>
              <a:tr h="516795">
                <a:tc>
                  <a:txBody>
                    <a:bodyPr/>
                    <a:lstStyle/>
                    <a:p>
                      <a:r>
                        <a:rPr lang="en-US" dirty="0"/>
                        <a:t>OLD</a:t>
                      </a:r>
                    </a:p>
                  </a:txBody>
                  <a:tcPr/>
                </a:tc>
                <a:tc>
                  <a:txBody>
                    <a:bodyPr/>
                    <a:lstStyle/>
                    <a:p>
                      <a:endParaRPr lang="en-US"/>
                    </a:p>
                  </a:txBody>
                  <a:tcPr/>
                </a:tc>
                <a:extLst>
                  <a:ext uri="{0D108BD9-81ED-4DB2-BD59-A6C34878D82A}">
                    <a16:rowId xmlns:a16="http://schemas.microsoft.com/office/drawing/2014/main" val="861532530"/>
                  </a:ext>
                </a:extLst>
              </a:tr>
              <a:tr h="516795">
                <a:tc>
                  <a:txBody>
                    <a:bodyPr/>
                    <a:lstStyle/>
                    <a:p>
                      <a:pPr marL="91440" algn="l" fontAlgn="t"/>
                      <a:r>
                        <a:rPr lang="en-US" dirty="0">
                          <a:effectLst/>
                        </a:rPr>
                        <a:t>5257   Knee, other impairment of:</a:t>
                      </a:r>
                    </a:p>
                  </a:txBody>
                  <a:tcPr marL="7620" marR="7620" marT="7620" marB="7620"/>
                </a:tc>
                <a:tc>
                  <a:txBody>
                    <a:bodyPr/>
                    <a:lstStyle/>
                    <a:p>
                      <a:pPr algn="r" fontAlgn="t"/>
                      <a:endParaRPr lang="en-US">
                        <a:effectLst/>
                      </a:endParaRPr>
                    </a:p>
                  </a:txBody>
                  <a:tcPr marL="7620" marR="7620" marT="7620" marB="7620"/>
                </a:tc>
                <a:extLst>
                  <a:ext uri="{0D108BD9-81ED-4DB2-BD59-A6C34878D82A}">
                    <a16:rowId xmlns:a16="http://schemas.microsoft.com/office/drawing/2014/main" val="29589810"/>
                  </a:ext>
                </a:extLst>
              </a:tr>
              <a:tr h="516795">
                <a:tc>
                  <a:txBody>
                    <a:bodyPr/>
                    <a:lstStyle/>
                    <a:p>
                      <a:pPr marL="91440" algn="l" fontAlgn="t"/>
                      <a:r>
                        <a:rPr lang="en-US">
                          <a:effectLst/>
                        </a:rPr>
                        <a:t>Recurrent subluxation or lateral instability:</a:t>
                      </a:r>
                    </a:p>
                  </a:txBody>
                  <a:tcPr marL="7620" marR="7620" marT="7620" marB="7620"/>
                </a:tc>
                <a:tc>
                  <a:txBody>
                    <a:bodyPr/>
                    <a:lstStyle/>
                    <a:p>
                      <a:pPr algn="r" fontAlgn="t"/>
                      <a:endParaRPr lang="en-US">
                        <a:effectLst/>
                      </a:endParaRPr>
                    </a:p>
                  </a:txBody>
                  <a:tcPr marL="7620" marR="7620" marT="7620" marB="7620"/>
                </a:tc>
                <a:extLst>
                  <a:ext uri="{0D108BD9-81ED-4DB2-BD59-A6C34878D82A}">
                    <a16:rowId xmlns:a16="http://schemas.microsoft.com/office/drawing/2014/main" val="295865328"/>
                  </a:ext>
                </a:extLst>
              </a:tr>
              <a:tr h="516795">
                <a:tc>
                  <a:txBody>
                    <a:bodyPr/>
                    <a:lstStyle/>
                    <a:p>
                      <a:pPr marL="91440" algn="l" fontAlgn="t"/>
                      <a:r>
                        <a:rPr lang="en-US" dirty="0">
                          <a:solidFill>
                            <a:srgbClr val="C00000"/>
                          </a:solidFill>
                          <a:effectLst/>
                        </a:rPr>
                        <a:t>Severe</a:t>
                      </a:r>
                    </a:p>
                  </a:txBody>
                  <a:tcPr marL="7620" marR="7620" marT="7620" marB="7620"/>
                </a:tc>
                <a:tc>
                  <a:txBody>
                    <a:bodyPr/>
                    <a:lstStyle/>
                    <a:p>
                      <a:pPr algn="ctr" fontAlgn="t"/>
                      <a:r>
                        <a:rPr lang="en-US" dirty="0">
                          <a:effectLst/>
                        </a:rPr>
                        <a:t>30</a:t>
                      </a:r>
                    </a:p>
                  </a:txBody>
                  <a:tcPr marL="7620" marR="7620" marT="7620" marB="7620"/>
                </a:tc>
                <a:extLst>
                  <a:ext uri="{0D108BD9-81ED-4DB2-BD59-A6C34878D82A}">
                    <a16:rowId xmlns:a16="http://schemas.microsoft.com/office/drawing/2014/main" val="53334014"/>
                  </a:ext>
                </a:extLst>
              </a:tr>
              <a:tr h="516795">
                <a:tc>
                  <a:txBody>
                    <a:bodyPr/>
                    <a:lstStyle/>
                    <a:p>
                      <a:pPr marL="91440" algn="l" fontAlgn="t"/>
                      <a:r>
                        <a:rPr lang="en-US">
                          <a:solidFill>
                            <a:srgbClr val="C00000"/>
                          </a:solidFill>
                          <a:effectLst/>
                        </a:rPr>
                        <a:t>Moderate</a:t>
                      </a:r>
                    </a:p>
                  </a:txBody>
                  <a:tcPr marL="7620" marR="7620" marT="7620" marB="7620"/>
                </a:tc>
                <a:tc>
                  <a:txBody>
                    <a:bodyPr/>
                    <a:lstStyle/>
                    <a:p>
                      <a:pPr algn="ctr" fontAlgn="t"/>
                      <a:r>
                        <a:rPr lang="en-US" dirty="0">
                          <a:effectLst/>
                        </a:rPr>
                        <a:t>20</a:t>
                      </a:r>
                    </a:p>
                  </a:txBody>
                  <a:tcPr marL="7620" marR="7620" marT="7620" marB="7620"/>
                </a:tc>
                <a:extLst>
                  <a:ext uri="{0D108BD9-81ED-4DB2-BD59-A6C34878D82A}">
                    <a16:rowId xmlns:a16="http://schemas.microsoft.com/office/drawing/2014/main" val="2236527429"/>
                  </a:ext>
                </a:extLst>
              </a:tr>
              <a:tr h="516795">
                <a:tc>
                  <a:txBody>
                    <a:bodyPr/>
                    <a:lstStyle/>
                    <a:p>
                      <a:pPr marL="91440" algn="l" fontAlgn="t"/>
                      <a:r>
                        <a:rPr lang="en-US" dirty="0">
                          <a:solidFill>
                            <a:srgbClr val="C00000"/>
                          </a:solidFill>
                          <a:effectLst/>
                        </a:rPr>
                        <a:t>Slight</a:t>
                      </a:r>
                    </a:p>
                  </a:txBody>
                  <a:tcPr marL="7620" marR="7620" marT="7620" marB="7620"/>
                </a:tc>
                <a:tc>
                  <a:txBody>
                    <a:bodyPr/>
                    <a:lstStyle/>
                    <a:p>
                      <a:pPr algn="ctr" fontAlgn="t"/>
                      <a:r>
                        <a:rPr lang="en-US" dirty="0">
                          <a:effectLst/>
                        </a:rPr>
                        <a:t>10</a:t>
                      </a:r>
                    </a:p>
                  </a:txBody>
                  <a:tcPr marL="7620" marR="7620" marT="7620" marB="7620"/>
                </a:tc>
                <a:extLst>
                  <a:ext uri="{0D108BD9-81ED-4DB2-BD59-A6C34878D82A}">
                    <a16:rowId xmlns:a16="http://schemas.microsoft.com/office/drawing/2014/main" val="524650364"/>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35</a:t>
            </a:fld>
            <a:endParaRPr lang="en-US" dirty="0"/>
          </a:p>
        </p:txBody>
      </p:sp>
    </p:spTree>
    <p:extLst>
      <p:ext uri="{BB962C8B-B14F-4D97-AF65-F5344CB8AC3E}">
        <p14:creationId xmlns:p14="http://schemas.microsoft.com/office/powerpoint/2010/main" val="11334656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- 5257</a:t>
            </a:r>
            <a:endParaRPr lang="en-US" sz="2400" dirty="0"/>
          </a:p>
        </p:txBody>
      </p:sp>
      <p:graphicFrame>
        <p:nvGraphicFramePr>
          <p:cNvPr id="6" name="Table 6">
            <a:extLst>
              <a:ext uri="{FF2B5EF4-FFF2-40B4-BE49-F238E27FC236}">
                <a16:creationId xmlns:a16="http://schemas.microsoft.com/office/drawing/2014/main" id="{D5D7CE2E-35E8-45BC-A80B-E0B89D63C1A3}"/>
              </a:ext>
            </a:extLst>
          </p:cNvPr>
          <p:cNvGraphicFramePr>
            <a:graphicFrameLocks noGrp="1"/>
          </p:cNvGraphicFramePr>
          <p:nvPr>
            <p:ph idx="1"/>
            <p:extLst>
              <p:ext uri="{D42A27DB-BD31-4B8C-83A1-F6EECF244321}">
                <p14:modId xmlns:p14="http://schemas.microsoft.com/office/powerpoint/2010/main" val="870431630"/>
              </p:ext>
            </p:extLst>
          </p:nvPr>
        </p:nvGraphicFramePr>
        <p:xfrm>
          <a:off x="1502229" y="1393824"/>
          <a:ext cx="9162661" cy="4962526"/>
        </p:xfrm>
        <a:graphic>
          <a:graphicData uri="http://schemas.openxmlformats.org/drawingml/2006/table">
            <a:tbl>
              <a:tblPr firstRow="1" bandRow="1">
                <a:tableStyleId>{93296810-A885-4BE3-A3E7-6D5BEEA58F35}</a:tableStyleId>
              </a:tblPr>
              <a:tblGrid>
                <a:gridCol w="8486405">
                  <a:extLst>
                    <a:ext uri="{9D8B030D-6E8A-4147-A177-3AD203B41FA5}">
                      <a16:colId xmlns:a16="http://schemas.microsoft.com/office/drawing/2014/main" val="3135558617"/>
                    </a:ext>
                  </a:extLst>
                </a:gridCol>
                <a:gridCol w="676256">
                  <a:extLst>
                    <a:ext uri="{9D8B030D-6E8A-4147-A177-3AD203B41FA5}">
                      <a16:colId xmlns:a16="http://schemas.microsoft.com/office/drawing/2014/main" val="3311471678"/>
                    </a:ext>
                  </a:extLst>
                </a:gridCol>
              </a:tblGrid>
              <a:tr h="412132">
                <a:tc>
                  <a:txBody>
                    <a:bodyPr/>
                    <a:lstStyle/>
                    <a:p>
                      <a:r>
                        <a:rPr lang="en-US" dirty="0"/>
                        <a:t>NEW – PART I</a:t>
                      </a:r>
                    </a:p>
                  </a:txBody>
                  <a:tcPr/>
                </a:tc>
                <a:tc>
                  <a:txBody>
                    <a:bodyPr/>
                    <a:lstStyle/>
                    <a:p>
                      <a:endParaRPr lang="en-US"/>
                    </a:p>
                  </a:txBody>
                  <a:tcPr/>
                </a:tc>
                <a:extLst>
                  <a:ext uri="{0D108BD9-81ED-4DB2-BD59-A6C34878D82A}">
                    <a16:rowId xmlns:a16="http://schemas.microsoft.com/office/drawing/2014/main" val="2546166955"/>
                  </a:ext>
                </a:extLst>
              </a:tr>
              <a:tr h="417778">
                <a:tc>
                  <a:txBody>
                    <a:bodyPr/>
                    <a:lstStyle/>
                    <a:p>
                      <a:pPr algn="l"/>
                      <a:r>
                        <a:rPr lang="en-US" sz="1800" b="0" dirty="0">
                          <a:solidFill>
                            <a:schemeClr val="tx1"/>
                          </a:solidFill>
                          <a:effectLst/>
                        </a:rPr>
                        <a:t>5257 Knee, other impairment of:</a:t>
                      </a:r>
                    </a:p>
                  </a:txBody>
                  <a:tcPr marL="101600" marR="101600" marT="50800" marB="50800" anchor="ctr"/>
                </a:tc>
                <a:tc>
                  <a:txBody>
                    <a:bodyPr/>
                    <a:lstStyle/>
                    <a:p>
                      <a:pPr algn="l"/>
                      <a:endParaRPr lang="en-US" b="0">
                        <a:effectLst/>
                        <a:latin typeface="Roboto"/>
                      </a:endParaRPr>
                    </a:p>
                  </a:txBody>
                  <a:tcPr marL="101600" marR="101600" marT="50800" marB="50800" anchor="ctr"/>
                </a:tc>
                <a:extLst>
                  <a:ext uri="{0D108BD9-81ED-4DB2-BD59-A6C34878D82A}">
                    <a16:rowId xmlns:a16="http://schemas.microsoft.com/office/drawing/2014/main" val="1406137304"/>
                  </a:ext>
                </a:extLst>
              </a:tr>
              <a:tr h="417778">
                <a:tc>
                  <a:txBody>
                    <a:bodyPr/>
                    <a:lstStyle/>
                    <a:p>
                      <a:pPr algn="l"/>
                      <a:r>
                        <a:rPr lang="en-US" sz="1600" b="0" dirty="0">
                          <a:solidFill>
                            <a:schemeClr val="tx1"/>
                          </a:solidFill>
                          <a:effectLst/>
                        </a:rPr>
                        <a:t>Recurrent subluxation or instability:</a:t>
                      </a:r>
                    </a:p>
                  </a:txBody>
                  <a:tcPr marL="101600" marR="101600" marT="50800" marB="50800" anchor="ctr"/>
                </a:tc>
                <a:tc>
                  <a:txBody>
                    <a:bodyPr/>
                    <a:lstStyle/>
                    <a:p>
                      <a:pPr algn="l"/>
                      <a:endParaRPr lang="en-US" b="0">
                        <a:effectLst/>
                        <a:latin typeface="Roboto"/>
                      </a:endParaRPr>
                    </a:p>
                  </a:txBody>
                  <a:tcPr marL="101600" marR="101600" marT="50800" marB="50800" anchor="ctr"/>
                </a:tc>
                <a:extLst>
                  <a:ext uri="{0D108BD9-81ED-4DB2-BD59-A6C34878D82A}">
                    <a16:rowId xmlns:a16="http://schemas.microsoft.com/office/drawing/2014/main" val="2323347523"/>
                  </a:ext>
                </a:extLst>
              </a:tr>
              <a:tr h="824265">
                <a:tc>
                  <a:txBody>
                    <a:bodyPr/>
                    <a:lstStyle/>
                    <a:p>
                      <a:pPr algn="l"/>
                      <a:r>
                        <a:rPr lang="en-US" sz="1400" b="0" dirty="0">
                          <a:solidFill>
                            <a:schemeClr val="tx1"/>
                          </a:solidFill>
                          <a:effectLst/>
                        </a:rPr>
                        <a:t>Unrepaired or failed repair of complete ligament tear causing persistent instability, and a medical provider prescribes both an assistive device (e.g., cane(s), crutch(es), walker) and bracing for ambulation</a:t>
                      </a:r>
                    </a:p>
                  </a:txBody>
                  <a:tcPr marL="101600" marR="101600" marT="50800" marB="50800" anchor="ctr"/>
                </a:tc>
                <a:tc>
                  <a:txBody>
                    <a:bodyPr/>
                    <a:lstStyle/>
                    <a:p>
                      <a:pPr algn="ctr"/>
                      <a:r>
                        <a:rPr lang="en-US" b="0" dirty="0">
                          <a:effectLst/>
                        </a:rPr>
                        <a:t>30</a:t>
                      </a:r>
                      <a:endParaRPr lang="en-US" b="0" dirty="0">
                        <a:effectLst/>
                        <a:latin typeface="Roboto"/>
                      </a:endParaRPr>
                    </a:p>
                  </a:txBody>
                  <a:tcPr marL="101600" marR="101600" marT="50800" marB="50800" anchor="ctr"/>
                </a:tc>
                <a:extLst>
                  <a:ext uri="{0D108BD9-81ED-4DB2-BD59-A6C34878D82A}">
                    <a16:rowId xmlns:a16="http://schemas.microsoft.com/office/drawing/2014/main" val="3754662159"/>
                  </a:ext>
                </a:extLst>
              </a:tr>
              <a:tr h="417778">
                <a:tc>
                  <a:txBody>
                    <a:bodyPr/>
                    <a:lstStyle/>
                    <a:p>
                      <a:pPr algn="l"/>
                      <a:r>
                        <a:rPr lang="en-US" sz="1600" b="0" dirty="0">
                          <a:solidFill>
                            <a:schemeClr val="tx1"/>
                          </a:solidFill>
                          <a:effectLst/>
                        </a:rPr>
                        <a:t>One of the following:</a:t>
                      </a:r>
                    </a:p>
                  </a:txBody>
                  <a:tcPr marL="101600" marR="101600" marT="50800" marB="50800" anchor="ctr"/>
                </a:tc>
                <a:tc>
                  <a:txBody>
                    <a:bodyPr/>
                    <a:lstStyle/>
                    <a:p>
                      <a:pPr algn="ctr"/>
                      <a:endParaRPr lang="en-US" b="0">
                        <a:effectLst/>
                        <a:latin typeface="Roboto"/>
                      </a:endParaRPr>
                    </a:p>
                  </a:txBody>
                  <a:tcPr marL="101600" marR="101600" marT="50800" marB="50800" anchor="ctr"/>
                </a:tc>
                <a:extLst>
                  <a:ext uri="{0D108BD9-81ED-4DB2-BD59-A6C34878D82A}">
                    <a16:rowId xmlns:a16="http://schemas.microsoft.com/office/drawing/2014/main" val="450390757"/>
                  </a:ext>
                </a:extLst>
              </a:tr>
              <a:tr h="824265">
                <a:tc>
                  <a:txBody>
                    <a:bodyPr/>
                    <a:lstStyle/>
                    <a:p>
                      <a:pPr algn="l"/>
                      <a:r>
                        <a:rPr lang="en-US" sz="1400" b="0" dirty="0">
                          <a:solidFill>
                            <a:schemeClr val="tx1"/>
                          </a:solidFill>
                          <a:effectLst/>
                        </a:rPr>
                        <a:t>(a) Sprain, incomplete ligament tear, or repaired complete ligament tear causing persistent instability, and a medical provider prescribes a brace and/or assistive device (e.g., cane(s), crutch(es), walker) for ambulation.</a:t>
                      </a:r>
                    </a:p>
                  </a:txBody>
                  <a:tcPr marL="101600" marR="101600" marT="50800" marB="50800" anchor="ctr"/>
                </a:tc>
                <a:tc>
                  <a:txBody>
                    <a:bodyPr/>
                    <a:lstStyle/>
                    <a:p>
                      <a:pPr algn="ctr"/>
                      <a:endParaRPr lang="en-US" b="0">
                        <a:effectLst/>
                        <a:latin typeface="Roboto"/>
                      </a:endParaRPr>
                    </a:p>
                  </a:txBody>
                  <a:tcPr marL="101600" marR="101600" marT="50800" marB="50800" anchor="ctr"/>
                </a:tc>
                <a:extLst>
                  <a:ext uri="{0D108BD9-81ED-4DB2-BD59-A6C34878D82A}">
                    <a16:rowId xmlns:a16="http://schemas.microsoft.com/office/drawing/2014/main" val="354688233"/>
                  </a:ext>
                </a:extLst>
              </a:tr>
              <a:tr h="824265">
                <a:tc>
                  <a:txBody>
                    <a:bodyPr/>
                    <a:lstStyle/>
                    <a:p>
                      <a:pPr algn="l"/>
                      <a:r>
                        <a:rPr lang="en-US" sz="1400" b="0" dirty="0">
                          <a:solidFill>
                            <a:schemeClr val="tx1"/>
                          </a:solidFill>
                          <a:effectLst/>
                        </a:rPr>
                        <a:t>(b) Unrepaired or failed repair of complete ligament tear causing persistent instability, and a medical provider prescribes either an assistive device (e.g., cane(s), crutch(es), walker) or bracing for ambulation</a:t>
                      </a:r>
                    </a:p>
                  </a:txBody>
                  <a:tcPr marL="101600" marR="101600" marT="50800" marB="50800" anchor="ctr"/>
                </a:tc>
                <a:tc>
                  <a:txBody>
                    <a:bodyPr/>
                    <a:lstStyle/>
                    <a:p>
                      <a:pPr algn="ctr"/>
                      <a:r>
                        <a:rPr lang="en-US" b="0">
                          <a:effectLst/>
                        </a:rPr>
                        <a:t>20</a:t>
                      </a:r>
                      <a:endParaRPr lang="en-US" b="0">
                        <a:effectLst/>
                        <a:latin typeface="Roboto"/>
                      </a:endParaRPr>
                    </a:p>
                  </a:txBody>
                  <a:tcPr marL="101600" marR="101600" marT="50800" marB="50800" anchor="ctr"/>
                </a:tc>
                <a:extLst>
                  <a:ext uri="{0D108BD9-81ED-4DB2-BD59-A6C34878D82A}">
                    <a16:rowId xmlns:a16="http://schemas.microsoft.com/office/drawing/2014/main" val="2520257683"/>
                  </a:ext>
                </a:extLst>
              </a:tr>
              <a:tr h="824265">
                <a:tc>
                  <a:txBody>
                    <a:bodyPr/>
                    <a:lstStyle/>
                    <a:p>
                      <a:pPr algn="l"/>
                      <a:r>
                        <a:rPr lang="en-US" sz="1400" b="0" dirty="0">
                          <a:solidFill>
                            <a:schemeClr val="tx1"/>
                          </a:solidFill>
                          <a:effectLst/>
                        </a:rPr>
                        <a:t>Sprain, incomplete ligament tear, or complete ligament tear (repaired, unrepaired, or failed repair) causing persistent instability, without a prescription from a medical provider for an assistive device (e.g., cane(s), crutch(es), walker) or bracing for ambulation</a:t>
                      </a:r>
                    </a:p>
                  </a:txBody>
                  <a:tcPr marL="101600" marR="101600" marT="50800" marB="50800" anchor="ctr"/>
                </a:tc>
                <a:tc>
                  <a:txBody>
                    <a:bodyPr/>
                    <a:lstStyle/>
                    <a:p>
                      <a:pPr algn="ctr"/>
                      <a:r>
                        <a:rPr lang="en-US" b="0" dirty="0">
                          <a:effectLst/>
                        </a:rPr>
                        <a:t>10</a:t>
                      </a:r>
                      <a:endParaRPr lang="en-US" b="0" dirty="0">
                        <a:effectLst/>
                        <a:latin typeface="Roboto"/>
                      </a:endParaRPr>
                    </a:p>
                  </a:txBody>
                  <a:tcPr marL="101600" marR="101600" marT="50800" marB="50800" anchor="ctr"/>
                </a:tc>
                <a:extLst>
                  <a:ext uri="{0D108BD9-81ED-4DB2-BD59-A6C34878D82A}">
                    <a16:rowId xmlns:a16="http://schemas.microsoft.com/office/drawing/2014/main" val="2106500903"/>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36</a:t>
            </a:fld>
            <a:endParaRPr lang="en-US" dirty="0"/>
          </a:p>
        </p:txBody>
      </p:sp>
    </p:spTree>
    <p:extLst>
      <p:ext uri="{BB962C8B-B14F-4D97-AF65-F5344CB8AC3E}">
        <p14:creationId xmlns:p14="http://schemas.microsoft.com/office/powerpoint/2010/main" val="23181808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- 5257</a:t>
            </a:r>
            <a:endParaRPr lang="en-US" sz="2400" dirty="0"/>
          </a:p>
        </p:txBody>
      </p:sp>
      <p:graphicFrame>
        <p:nvGraphicFramePr>
          <p:cNvPr id="4" name="Table 5">
            <a:extLst>
              <a:ext uri="{FF2B5EF4-FFF2-40B4-BE49-F238E27FC236}">
                <a16:creationId xmlns:a16="http://schemas.microsoft.com/office/drawing/2014/main" id="{57C6C0DE-B46A-4CBD-BDF2-9B7523207D1B}"/>
              </a:ext>
            </a:extLst>
          </p:cNvPr>
          <p:cNvGraphicFramePr>
            <a:graphicFrameLocks noGrp="1"/>
          </p:cNvGraphicFramePr>
          <p:nvPr>
            <p:ph idx="1"/>
            <p:extLst>
              <p:ext uri="{D42A27DB-BD31-4B8C-83A1-F6EECF244321}">
                <p14:modId xmlns:p14="http://schemas.microsoft.com/office/powerpoint/2010/main" val="1539165590"/>
              </p:ext>
            </p:extLst>
          </p:nvPr>
        </p:nvGraphicFramePr>
        <p:xfrm>
          <a:off x="1520889" y="1393825"/>
          <a:ext cx="9134669" cy="4668520"/>
        </p:xfrm>
        <a:graphic>
          <a:graphicData uri="http://schemas.openxmlformats.org/drawingml/2006/table">
            <a:tbl>
              <a:tblPr firstRow="1" bandRow="1">
                <a:tableStyleId>{93296810-A885-4BE3-A3E7-6D5BEEA58F35}</a:tableStyleId>
              </a:tblPr>
              <a:tblGrid>
                <a:gridCol w="8391834">
                  <a:extLst>
                    <a:ext uri="{9D8B030D-6E8A-4147-A177-3AD203B41FA5}">
                      <a16:colId xmlns:a16="http://schemas.microsoft.com/office/drawing/2014/main" val="2584145911"/>
                    </a:ext>
                  </a:extLst>
                </a:gridCol>
                <a:gridCol w="742835">
                  <a:extLst>
                    <a:ext uri="{9D8B030D-6E8A-4147-A177-3AD203B41FA5}">
                      <a16:colId xmlns:a16="http://schemas.microsoft.com/office/drawing/2014/main" val="4153039688"/>
                    </a:ext>
                  </a:extLst>
                </a:gridCol>
              </a:tblGrid>
              <a:tr h="370840">
                <a:tc>
                  <a:txBody>
                    <a:bodyPr/>
                    <a:lstStyle/>
                    <a:p>
                      <a:r>
                        <a:rPr lang="en-US" dirty="0"/>
                        <a:t>NEW – PART II </a:t>
                      </a:r>
                    </a:p>
                  </a:txBody>
                  <a:tcPr/>
                </a:tc>
                <a:tc>
                  <a:txBody>
                    <a:bodyPr/>
                    <a:lstStyle/>
                    <a:p>
                      <a:endParaRPr lang="en-US"/>
                    </a:p>
                  </a:txBody>
                  <a:tcPr/>
                </a:tc>
                <a:extLst>
                  <a:ext uri="{0D108BD9-81ED-4DB2-BD59-A6C34878D82A}">
                    <a16:rowId xmlns:a16="http://schemas.microsoft.com/office/drawing/2014/main" val="4222406044"/>
                  </a:ext>
                </a:extLst>
              </a:tr>
              <a:tr h="370840">
                <a:tc>
                  <a:txBody>
                    <a:bodyPr/>
                    <a:lstStyle/>
                    <a:p>
                      <a:pPr algn="l"/>
                      <a:r>
                        <a:rPr lang="en-US" b="0" dirty="0">
                          <a:solidFill>
                            <a:schemeClr val="tx1"/>
                          </a:solidFill>
                          <a:effectLst/>
                        </a:rPr>
                        <a:t>Patellar instability:</a:t>
                      </a:r>
                    </a:p>
                  </a:txBody>
                  <a:tcPr marL="101600" marR="101600" marT="50800" marB="50800" anchor="ctr"/>
                </a:tc>
                <a:tc>
                  <a:txBody>
                    <a:bodyPr/>
                    <a:lstStyle/>
                    <a:p>
                      <a:pPr algn="l"/>
                      <a:endParaRPr lang="en-US" b="0">
                        <a:effectLst/>
                        <a:latin typeface="Roboto"/>
                      </a:endParaRPr>
                    </a:p>
                  </a:txBody>
                  <a:tcPr marL="101600" marR="101600" marT="50800" marB="50800" anchor="ctr"/>
                </a:tc>
                <a:extLst>
                  <a:ext uri="{0D108BD9-81ED-4DB2-BD59-A6C34878D82A}">
                    <a16:rowId xmlns:a16="http://schemas.microsoft.com/office/drawing/2014/main" val="3060321692"/>
                  </a:ext>
                </a:extLst>
              </a:tr>
              <a:tr h="370840">
                <a:tc>
                  <a:txBody>
                    <a:bodyPr/>
                    <a:lstStyle/>
                    <a:p>
                      <a:pPr algn="l"/>
                      <a:r>
                        <a:rPr lang="en-US" sz="1600" b="0" dirty="0">
                          <a:solidFill>
                            <a:schemeClr val="tx1"/>
                          </a:solidFill>
                          <a:effectLst/>
                        </a:rPr>
                        <a:t>A diagnosed condition involving the patellofemoral complex with recurrent instability after surgical repair that requires a prescription by a medical provider for a brace and either a cane or a walker</a:t>
                      </a:r>
                    </a:p>
                  </a:txBody>
                  <a:tcPr marL="101600" marR="101600" marT="50800" marB="50800" anchor="ctr"/>
                </a:tc>
                <a:tc>
                  <a:txBody>
                    <a:bodyPr/>
                    <a:lstStyle/>
                    <a:p>
                      <a:pPr algn="l"/>
                      <a:r>
                        <a:rPr lang="en-US" sz="1600" b="0">
                          <a:effectLst/>
                        </a:rPr>
                        <a:t>30</a:t>
                      </a:r>
                      <a:endParaRPr lang="en-US" sz="1600" b="0">
                        <a:effectLst/>
                        <a:latin typeface="Roboto"/>
                      </a:endParaRPr>
                    </a:p>
                  </a:txBody>
                  <a:tcPr marL="101600" marR="101600" marT="50800" marB="50800" anchor="ctr"/>
                </a:tc>
                <a:extLst>
                  <a:ext uri="{0D108BD9-81ED-4DB2-BD59-A6C34878D82A}">
                    <a16:rowId xmlns:a16="http://schemas.microsoft.com/office/drawing/2014/main" val="4208407790"/>
                  </a:ext>
                </a:extLst>
              </a:tr>
              <a:tr h="370840">
                <a:tc>
                  <a:txBody>
                    <a:bodyPr/>
                    <a:lstStyle/>
                    <a:p>
                      <a:pPr algn="l"/>
                      <a:r>
                        <a:rPr lang="en-US" sz="1600" b="0" dirty="0">
                          <a:solidFill>
                            <a:schemeClr val="tx1"/>
                          </a:solidFill>
                          <a:effectLst/>
                        </a:rPr>
                        <a:t>A diagnosed condition involving the patellofemoral complex with recurrent instability after surgical repair that requires a prescription by a medical provider for one of the following: A brace, cane, or walker</a:t>
                      </a:r>
                    </a:p>
                  </a:txBody>
                  <a:tcPr marL="101600" marR="101600" marT="50800" marB="50800" anchor="ctr"/>
                </a:tc>
                <a:tc>
                  <a:txBody>
                    <a:bodyPr/>
                    <a:lstStyle/>
                    <a:p>
                      <a:pPr algn="l"/>
                      <a:r>
                        <a:rPr lang="en-US" sz="1600" b="0">
                          <a:effectLst/>
                        </a:rPr>
                        <a:t>20</a:t>
                      </a:r>
                      <a:endParaRPr lang="en-US" sz="1600" b="0">
                        <a:effectLst/>
                        <a:latin typeface="Roboto"/>
                      </a:endParaRPr>
                    </a:p>
                  </a:txBody>
                  <a:tcPr marL="101600" marR="101600" marT="50800" marB="50800" anchor="ctr"/>
                </a:tc>
                <a:extLst>
                  <a:ext uri="{0D108BD9-81ED-4DB2-BD59-A6C34878D82A}">
                    <a16:rowId xmlns:a16="http://schemas.microsoft.com/office/drawing/2014/main" val="851888667"/>
                  </a:ext>
                </a:extLst>
              </a:tr>
              <a:tr h="370840">
                <a:tc>
                  <a:txBody>
                    <a:bodyPr/>
                    <a:lstStyle/>
                    <a:p>
                      <a:pPr algn="l"/>
                      <a:r>
                        <a:rPr lang="en-US" sz="1600" b="0" dirty="0">
                          <a:solidFill>
                            <a:schemeClr val="tx1"/>
                          </a:solidFill>
                          <a:effectLst/>
                        </a:rPr>
                        <a:t>A diagnosed condition involving the patellofemoral complex with recurrent instability (with or without history of surgical repair) that does not require a prescription from a medical provider for a brace, cane, or walker</a:t>
                      </a:r>
                    </a:p>
                  </a:txBody>
                  <a:tcPr marL="101600" marR="101600" marT="50800" marB="50800" anchor="ctr"/>
                </a:tc>
                <a:tc>
                  <a:txBody>
                    <a:bodyPr/>
                    <a:lstStyle/>
                    <a:p>
                      <a:pPr algn="l"/>
                      <a:r>
                        <a:rPr lang="en-US" sz="1600" b="0" dirty="0">
                          <a:effectLst/>
                        </a:rPr>
                        <a:t>10</a:t>
                      </a:r>
                      <a:endParaRPr lang="en-US" sz="1600" b="0" dirty="0">
                        <a:effectLst/>
                        <a:latin typeface="Roboto"/>
                      </a:endParaRPr>
                    </a:p>
                  </a:txBody>
                  <a:tcPr marL="101600" marR="101600" marT="50800" marB="50800" anchor="ctr"/>
                </a:tc>
                <a:extLst>
                  <a:ext uri="{0D108BD9-81ED-4DB2-BD59-A6C34878D82A}">
                    <a16:rowId xmlns:a16="http://schemas.microsoft.com/office/drawing/2014/main" val="102420504"/>
                  </a:ext>
                </a:extLst>
              </a:tr>
              <a:tr h="370840">
                <a:tc>
                  <a:txBody>
                    <a:bodyPr/>
                    <a:lstStyle/>
                    <a:p>
                      <a:pPr algn="l"/>
                      <a:r>
                        <a:rPr lang="en-US" sz="1600" b="0">
                          <a:solidFill>
                            <a:schemeClr val="tx1"/>
                          </a:solidFill>
                          <a:effectLst/>
                        </a:rPr>
                        <a:t>Note (1): For patellar instability, the patellofemoral complex consists of the quadriceps tendon, the patella, and the patellar tendon.</a:t>
                      </a:r>
                    </a:p>
                  </a:txBody>
                  <a:tcPr marL="101600" marR="101600" marT="50800" marB="50800" anchor="ctr"/>
                </a:tc>
                <a:tc>
                  <a:txBody>
                    <a:bodyPr/>
                    <a:lstStyle/>
                    <a:p>
                      <a:endParaRPr lang="en-US" sz="1600"/>
                    </a:p>
                  </a:txBody>
                  <a:tcPr/>
                </a:tc>
                <a:extLst>
                  <a:ext uri="{0D108BD9-81ED-4DB2-BD59-A6C34878D82A}">
                    <a16:rowId xmlns:a16="http://schemas.microsoft.com/office/drawing/2014/main" val="3626505635"/>
                  </a:ext>
                </a:extLst>
              </a:tr>
              <a:tr h="370840">
                <a:tc>
                  <a:txBody>
                    <a:bodyPr/>
                    <a:lstStyle/>
                    <a:p>
                      <a:pPr algn="l"/>
                      <a:r>
                        <a:rPr lang="en-US" sz="1600" b="0" dirty="0">
                          <a:solidFill>
                            <a:schemeClr val="tx1"/>
                          </a:solidFill>
                          <a:effectLst/>
                        </a:rPr>
                        <a:t>Note (2): A surgical procedure that does not involve repair of one or more patellofemoral components that contribute to the underlying instability shall not qualify as surgical repair for patellar instability (including, but not limited to, arthroscopy to remove loose bodies and joint aspiration).</a:t>
                      </a:r>
                    </a:p>
                  </a:txBody>
                  <a:tcPr marL="101600" marR="101600" marT="50800" marB="50800" anchor="ctr"/>
                </a:tc>
                <a:tc>
                  <a:txBody>
                    <a:bodyPr/>
                    <a:lstStyle/>
                    <a:p>
                      <a:endParaRPr lang="en-US" sz="1600" dirty="0"/>
                    </a:p>
                  </a:txBody>
                  <a:tcPr/>
                </a:tc>
                <a:extLst>
                  <a:ext uri="{0D108BD9-81ED-4DB2-BD59-A6C34878D82A}">
                    <a16:rowId xmlns:a16="http://schemas.microsoft.com/office/drawing/2014/main" val="1141200127"/>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37</a:t>
            </a:fld>
            <a:endParaRPr lang="en-US" dirty="0"/>
          </a:p>
        </p:txBody>
      </p:sp>
      <p:sp>
        <p:nvSpPr>
          <p:cNvPr id="2" name="TextBox 1">
            <a:extLst>
              <a:ext uri="{FF2B5EF4-FFF2-40B4-BE49-F238E27FC236}">
                <a16:creationId xmlns:a16="http://schemas.microsoft.com/office/drawing/2014/main" id="{3B46E07A-5D1B-4809-B900-EFF48B0D5619}"/>
              </a:ext>
            </a:extLst>
          </p:cNvPr>
          <p:cNvSpPr txBox="1"/>
          <p:nvPr/>
        </p:nvSpPr>
        <p:spPr>
          <a:xfrm>
            <a:off x="5867401" y="6399331"/>
            <a:ext cx="914400" cy="369332"/>
          </a:xfrm>
          <a:prstGeom prst="rect">
            <a:avLst/>
          </a:prstGeom>
          <a:noFill/>
        </p:spPr>
        <p:txBody>
          <a:bodyPr wrap="square" rtlCol="0">
            <a:spAutoFit/>
          </a:bodyPr>
          <a:lstStyle/>
          <a:p>
            <a:r>
              <a:rPr lang="en-US" dirty="0">
                <a:hlinkClick r:id="rId2" action="ppaction://hlinksldjump"/>
              </a:rPr>
              <a:t>Return</a:t>
            </a:r>
            <a:endParaRPr lang="en-US" dirty="0"/>
          </a:p>
        </p:txBody>
      </p:sp>
    </p:spTree>
    <p:extLst>
      <p:ext uri="{BB962C8B-B14F-4D97-AF65-F5344CB8AC3E}">
        <p14:creationId xmlns:p14="http://schemas.microsoft.com/office/powerpoint/2010/main" val="15213160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- 5262</a:t>
            </a:r>
            <a:endParaRPr lang="en-US" sz="2400" dirty="0"/>
          </a:p>
        </p:txBody>
      </p:sp>
      <p:graphicFrame>
        <p:nvGraphicFramePr>
          <p:cNvPr id="4" name="Table 5">
            <a:extLst>
              <a:ext uri="{FF2B5EF4-FFF2-40B4-BE49-F238E27FC236}">
                <a16:creationId xmlns:a16="http://schemas.microsoft.com/office/drawing/2014/main" id="{79C00492-1718-4759-B29D-787AF73338D8}"/>
              </a:ext>
            </a:extLst>
          </p:cNvPr>
          <p:cNvGraphicFramePr>
            <a:graphicFrameLocks noGrp="1"/>
          </p:cNvGraphicFramePr>
          <p:nvPr>
            <p:ph idx="1"/>
            <p:extLst>
              <p:ext uri="{D42A27DB-BD31-4B8C-83A1-F6EECF244321}">
                <p14:modId xmlns:p14="http://schemas.microsoft.com/office/powerpoint/2010/main" val="579604907"/>
              </p:ext>
            </p:extLst>
          </p:nvPr>
        </p:nvGraphicFramePr>
        <p:xfrm>
          <a:off x="1533330" y="1599098"/>
          <a:ext cx="9125339" cy="3168844"/>
        </p:xfrm>
        <a:graphic>
          <a:graphicData uri="http://schemas.openxmlformats.org/drawingml/2006/table">
            <a:tbl>
              <a:tblPr firstRow="1" bandRow="1">
                <a:tableStyleId>{5C22544A-7EE6-4342-B048-85BDC9FD1C3A}</a:tableStyleId>
              </a:tblPr>
              <a:tblGrid>
                <a:gridCol w="8471430">
                  <a:extLst>
                    <a:ext uri="{9D8B030D-6E8A-4147-A177-3AD203B41FA5}">
                      <a16:colId xmlns:a16="http://schemas.microsoft.com/office/drawing/2014/main" val="2788236962"/>
                    </a:ext>
                  </a:extLst>
                </a:gridCol>
                <a:gridCol w="653909">
                  <a:extLst>
                    <a:ext uri="{9D8B030D-6E8A-4147-A177-3AD203B41FA5}">
                      <a16:colId xmlns:a16="http://schemas.microsoft.com/office/drawing/2014/main" val="3712745749"/>
                    </a:ext>
                  </a:extLst>
                </a:gridCol>
              </a:tblGrid>
              <a:tr h="452692">
                <a:tc>
                  <a:txBody>
                    <a:bodyPr/>
                    <a:lstStyle/>
                    <a:p>
                      <a:r>
                        <a:rPr lang="en-US" dirty="0"/>
                        <a:t>OLD</a:t>
                      </a:r>
                    </a:p>
                  </a:txBody>
                  <a:tcPr/>
                </a:tc>
                <a:tc>
                  <a:txBody>
                    <a:bodyPr/>
                    <a:lstStyle/>
                    <a:p>
                      <a:endParaRPr lang="en-US"/>
                    </a:p>
                  </a:txBody>
                  <a:tcPr/>
                </a:tc>
                <a:extLst>
                  <a:ext uri="{0D108BD9-81ED-4DB2-BD59-A6C34878D82A}">
                    <a16:rowId xmlns:a16="http://schemas.microsoft.com/office/drawing/2014/main" val="2925106883"/>
                  </a:ext>
                </a:extLst>
              </a:tr>
              <a:tr h="452692">
                <a:tc>
                  <a:txBody>
                    <a:bodyPr/>
                    <a:lstStyle/>
                    <a:p>
                      <a:pPr marL="91440" algn="l" fontAlgn="t"/>
                      <a:r>
                        <a:rPr lang="en-US">
                          <a:effectLst/>
                        </a:rPr>
                        <a:t>5262   Tibia and fibula, impairment of:</a:t>
                      </a:r>
                    </a:p>
                  </a:txBody>
                  <a:tcPr marL="7620" marR="7620" marT="7620" marB="7620"/>
                </a:tc>
                <a:tc>
                  <a:txBody>
                    <a:bodyPr/>
                    <a:lstStyle/>
                    <a:p>
                      <a:pPr algn="r" fontAlgn="t"/>
                      <a:endParaRPr lang="en-US">
                        <a:effectLst/>
                      </a:endParaRPr>
                    </a:p>
                  </a:txBody>
                  <a:tcPr marL="7620" marR="7620" marT="7620" marB="7620"/>
                </a:tc>
                <a:extLst>
                  <a:ext uri="{0D108BD9-81ED-4DB2-BD59-A6C34878D82A}">
                    <a16:rowId xmlns:a16="http://schemas.microsoft.com/office/drawing/2014/main" val="3421073077"/>
                  </a:ext>
                </a:extLst>
              </a:tr>
              <a:tr h="452692">
                <a:tc>
                  <a:txBody>
                    <a:bodyPr/>
                    <a:lstStyle/>
                    <a:p>
                      <a:pPr marL="91440" algn="l" fontAlgn="t"/>
                      <a:r>
                        <a:rPr lang="en-US" dirty="0">
                          <a:effectLst/>
                        </a:rPr>
                        <a:t>Nonunion of, with loose motion, requiring brace</a:t>
                      </a:r>
                    </a:p>
                  </a:txBody>
                  <a:tcPr marL="7620" marR="7620" marT="7620" marB="7620"/>
                </a:tc>
                <a:tc>
                  <a:txBody>
                    <a:bodyPr/>
                    <a:lstStyle/>
                    <a:p>
                      <a:pPr algn="ctr" fontAlgn="t"/>
                      <a:r>
                        <a:rPr lang="en-US" dirty="0">
                          <a:effectLst/>
                        </a:rPr>
                        <a:t>40</a:t>
                      </a:r>
                    </a:p>
                  </a:txBody>
                  <a:tcPr marL="7620" marR="7620" marT="7620" marB="7620"/>
                </a:tc>
                <a:extLst>
                  <a:ext uri="{0D108BD9-81ED-4DB2-BD59-A6C34878D82A}">
                    <a16:rowId xmlns:a16="http://schemas.microsoft.com/office/drawing/2014/main" val="325205581"/>
                  </a:ext>
                </a:extLst>
              </a:tr>
              <a:tr h="452692">
                <a:tc>
                  <a:txBody>
                    <a:bodyPr/>
                    <a:lstStyle/>
                    <a:p>
                      <a:pPr marL="91440" algn="l" fontAlgn="t"/>
                      <a:r>
                        <a:rPr lang="en-US">
                          <a:effectLst/>
                        </a:rPr>
                        <a:t>Malunion of:</a:t>
                      </a:r>
                    </a:p>
                  </a:txBody>
                  <a:tcPr marL="7620" marR="7620" marT="7620" marB="7620"/>
                </a:tc>
                <a:tc>
                  <a:txBody>
                    <a:bodyPr/>
                    <a:lstStyle/>
                    <a:p>
                      <a:pPr algn="ctr" fontAlgn="t"/>
                      <a:endParaRPr lang="en-US" dirty="0">
                        <a:effectLst/>
                      </a:endParaRPr>
                    </a:p>
                  </a:txBody>
                  <a:tcPr marL="7620" marR="7620" marT="7620" marB="7620"/>
                </a:tc>
                <a:extLst>
                  <a:ext uri="{0D108BD9-81ED-4DB2-BD59-A6C34878D82A}">
                    <a16:rowId xmlns:a16="http://schemas.microsoft.com/office/drawing/2014/main" val="3238126636"/>
                  </a:ext>
                </a:extLst>
              </a:tr>
              <a:tr h="452692">
                <a:tc>
                  <a:txBody>
                    <a:bodyPr/>
                    <a:lstStyle/>
                    <a:p>
                      <a:pPr marL="91440" algn="l" fontAlgn="t"/>
                      <a:r>
                        <a:rPr lang="en-US" dirty="0">
                          <a:solidFill>
                            <a:srgbClr val="C00000"/>
                          </a:solidFill>
                          <a:effectLst/>
                        </a:rPr>
                        <a:t>With marked </a:t>
                      </a:r>
                      <a:r>
                        <a:rPr lang="en-US" dirty="0">
                          <a:effectLst/>
                        </a:rPr>
                        <a:t>knee or ankle </a:t>
                      </a:r>
                      <a:r>
                        <a:rPr lang="en-US" dirty="0">
                          <a:solidFill>
                            <a:srgbClr val="C00000"/>
                          </a:solidFill>
                          <a:effectLst/>
                        </a:rPr>
                        <a:t>disability</a:t>
                      </a:r>
                    </a:p>
                  </a:txBody>
                  <a:tcPr marL="7620" marR="7620" marT="7620" marB="7620"/>
                </a:tc>
                <a:tc>
                  <a:txBody>
                    <a:bodyPr/>
                    <a:lstStyle/>
                    <a:p>
                      <a:pPr algn="ctr" fontAlgn="t"/>
                      <a:r>
                        <a:rPr lang="en-US" dirty="0">
                          <a:effectLst/>
                        </a:rPr>
                        <a:t>30</a:t>
                      </a:r>
                    </a:p>
                  </a:txBody>
                  <a:tcPr marL="7620" marR="7620" marT="7620" marB="7620"/>
                </a:tc>
                <a:extLst>
                  <a:ext uri="{0D108BD9-81ED-4DB2-BD59-A6C34878D82A}">
                    <a16:rowId xmlns:a16="http://schemas.microsoft.com/office/drawing/2014/main" val="54731541"/>
                  </a:ext>
                </a:extLst>
              </a:tr>
              <a:tr h="452692">
                <a:tc>
                  <a:txBody>
                    <a:bodyPr/>
                    <a:lstStyle/>
                    <a:p>
                      <a:pPr marL="91440" algn="l" fontAlgn="t"/>
                      <a:r>
                        <a:rPr lang="en-US" dirty="0">
                          <a:solidFill>
                            <a:srgbClr val="C00000"/>
                          </a:solidFill>
                          <a:effectLst/>
                        </a:rPr>
                        <a:t>With moderate </a:t>
                      </a:r>
                      <a:r>
                        <a:rPr lang="en-US" dirty="0">
                          <a:effectLst/>
                        </a:rPr>
                        <a:t>knee or ankle </a:t>
                      </a:r>
                      <a:r>
                        <a:rPr lang="en-US" dirty="0">
                          <a:solidFill>
                            <a:srgbClr val="C00000"/>
                          </a:solidFill>
                          <a:effectLst/>
                        </a:rPr>
                        <a:t>disability</a:t>
                      </a:r>
                    </a:p>
                  </a:txBody>
                  <a:tcPr marL="7620" marR="7620" marT="7620" marB="7620"/>
                </a:tc>
                <a:tc>
                  <a:txBody>
                    <a:bodyPr/>
                    <a:lstStyle/>
                    <a:p>
                      <a:pPr algn="ctr" fontAlgn="t"/>
                      <a:r>
                        <a:rPr lang="en-US" dirty="0">
                          <a:effectLst/>
                        </a:rPr>
                        <a:t>20</a:t>
                      </a:r>
                    </a:p>
                  </a:txBody>
                  <a:tcPr marL="7620" marR="7620" marT="7620" marB="7620"/>
                </a:tc>
                <a:extLst>
                  <a:ext uri="{0D108BD9-81ED-4DB2-BD59-A6C34878D82A}">
                    <a16:rowId xmlns:a16="http://schemas.microsoft.com/office/drawing/2014/main" val="800709324"/>
                  </a:ext>
                </a:extLst>
              </a:tr>
              <a:tr h="452692">
                <a:tc>
                  <a:txBody>
                    <a:bodyPr/>
                    <a:lstStyle/>
                    <a:p>
                      <a:pPr marL="91440" algn="l" fontAlgn="t"/>
                      <a:r>
                        <a:rPr lang="en-US" dirty="0">
                          <a:solidFill>
                            <a:srgbClr val="C00000"/>
                          </a:solidFill>
                          <a:effectLst/>
                        </a:rPr>
                        <a:t>With slight </a:t>
                      </a:r>
                      <a:r>
                        <a:rPr lang="en-US" dirty="0">
                          <a:effectLst/>
                        </a:rPr>
                        <a:t>knee or ankle </a:t>
                      </a:r>
                      <a:r>
                        <a:rPr lang="en-US" dirty="0">
                          <a:solidFill>
                            <a:srgbClr val="C00000"/>
                          </a:solidFill>
                          <a:effectLst/>
                        </a:rPr>
                        <a:t>disability</a:t>
                      </a:r>
                    </a:p>
                  </a:txBody>
                  <a:tcPr marL="7620" marR="7620" marT="7620" marB="7620"/>
                </a:tc>
                <a:tc>
                  <a:txBody>
                    <a:bodyPr/>
                    <a:lstStyle/>
                    <a:p>
                      <a:pPr algn="ctr" fontAlgn="t"/>
                      <a:r>
                        <a:rPr lang="en-US" dirty="0">
                          <a:effectLst/>
                        </a:rPr>
                        <a:t>10</a:t>
                      </a:r>
                    </a:p>
                  </a:txBody>
                  <a:tcPr marL="7620" marR="7620" marT="7620" marB="7620"/>
                </a:tc>
                <a:extLst>
                  <a:ext uri="{0D108BD9-81ED-4DB2-BD59-A6C34878D82A}">
                    <a16:rowId xmlns:a16="http://schemas.microsoft.com/office/drawing/2014/main" val="1384975654"/>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38</a:t>
            </a:fld>
            <a:endParaRPr lang="en-US" dirty="0"/>
          </a:p>
        </p:txBody>
      </p:sp>
    </p:spTree>
    <p:extLst>
      <p:ext uri="{BB962C8B-B14F-4D97-AF65-F5344CB8AC3E}">
        <p14:creationId xmlns:p14="http://schemas.microsoft.com/office/powerpoint/2010/main" val="2279419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- 5262</a:t>
            </a:r>
            <a:endParaRPr lang="en-US" sz="2400" dirty="0"/>
          </a:p>
        </p:txBody>
      </p:sp>
      <p:graphicFrame>
        <p:nvGraphicFramePr>
          <p:cNvPr id="4" name="Table 5">
            <a:extLst>
              <a:ext uri="{FF2B5EF4-FFF2-40B4-BE49-F238E27FC236}">
                <a16:creationId xmlns:a16="http://schemas.microsoft.com/office/drawing/2014/main" id="{D0243451-7A0C-4A04-978A-73CDE88F3374}"/>
              </a:ext>
            </a:extLst>
          </p:cNvPr>
          <p:cNvGraphicFramePr>
            <a:graphicFrameLocks noGrp="1"/>
          </p:cNvGraphicFramePr>
          <p:nvPr>
            <p:ph idx="1"/>
            <p:extLst>
              <p:ext uri="{D42A27DB-BD31-4B8C-83A1-F6EECF244321}">
                <p14:modId xmlns:p14="http://schemas.microsoft.com/office/powerpoint/2010/main" val="3943055478"/>
              </p:ext>
            </p:extLst>
          </p:nvPr>
        </p:nvGraphicFramePr>
        <p:xfrm>
          <a:off x="1511559" y="1393824"/>
          <a:ext cx="9125339" cy="4708395"/>
        </p:xfrm>
        <a:graphic>
          <a:graphicData uri="http://schemas.openxmlformats.org/drawingml/2006/table">
            <a:tbl>
              <a:tblPr firstRow="1" bandRow="1">
                <a:tableStyleId>{93296810-A885-4BE3-A3E7-6D5BEEA58F35}</a:tableStyleId>
              </a:tblPr>
              <a:tblGrid>
                <a:gridCol w="8442041">
                  <a:extLst>
                    <a:ext uri="{9D8B030D-6E8A-4147-A177-3AD203B41FA5}">
                      <a16:colId xmlns:a16="http://schemas.microsoft.com/office/drawing/2014/main" val="3629534311"/>
                    </a:ext>
                  </a:extLst>
                </a:gridCol>
                <a:gridCol w="683298">
                  <a:extLst>
                    <a:ext uri="{9D8B030D-6E8A-4147-A177-3AD203B41FA5}">
                      <a16:colId xmlns:a16="http://schemas.microsoft.com/office/drawing/2014/main" val="1029427613"/>
                    </a:ext>
                  </a:extLst>
                </a:gridCol>
              </a:tblGrid>
              <a:tr h="380634">
                <a:tc>
                  <a:txBody>
                    <a:bodyPr/>
                    <a:lstStyle/>
                    <a:p>
                      <a:r>
                        <a:rPr lang="en-US" dirty="0"/>
                        <a:t>NEW</a:t>
                      </a:r>
                    </a:p>
                  </a:txBody>
                  <a:tcPr/>
                </a:tc>
                <a:tc>
                  <a:txBody>
                    <a:bodyPr/>
                    <a:lstStyle/>
                    <a:p>
                      <a:endParaRPr lang="en-US"/>
                    </a:p>
                  </a:txBody>
                  <a:tcPr/>
                </a:tc>
                <a:extLst>
                  <a:ext uri="{0D108BD9-81ED-4DB2-BD59-A6C34878D82A}">
                    <a16:rowId xmlns:a16="http://schemas.microsoft.com/office/drawing/2014/main" val="2364334770"/>
                  </a:ext>
                </a:extLst>
              </a:tr>
              <a:tr h="385849">
                <a:tc>
                  <a:txBody>
                    <a:bodyPr/>
                    <a:lstStyle/>
                    <a:p>
                      <a:pPr algn="l"/>
                      <a:r>
                        <a:rPr lang="en-US" sz="1800" b="0" dirty="0">
                          <a:solidFill>
                            <a:schemeClr val="tx1"/>
                          </a:solidFill>
                          <a:effectLst/>
                        </a:rPr>
                        <a:t>5262 Tibia and fibula, impairment of:</a:t>
                      </a:r>
                    </a:p>
                  </a:txBody>
                  <a:tcPr marL="101600" marR="101600" marT="50800" marB="50800" anchor="ctr"/>
                </a:tc>
                <a:tc>
                  <a:txBody>
                    <a:bodyPr/>
                    <a:lstStyle/>
                    <a:p>
                      <a:pPr algn="l"/>
                      <a:endParaRPr lang="en-US" sz="1600" b="0">
                        <a:solidFill>
                          <a:schemeClr val="tx1"/>
                        </a:solidFill>
                        <a:effectLst/>
                        <a:latin typeface="Roboto"/>
                      </a:endParaRPr>
                    </a:p>
                  </a:txBody>
                  <a:tcPr marL="101600" marR="101600" marT="50800" marB="50800" anchor="ctr"/>
                </a:tc>
                <a:extLst>
                  <a:ext uri="{0D108BD9-81ED-4DB2-BD59-A6C34878D82A}">
                    <a16:rowId xmlns:a16="http://schemas.microsoft.com/office/drawing/2014/main" val="2816690649"/>
                  </a:ext>
                </a:extLst>
              </a:tr>
              <a:tr h="380634">
                <a:tc>
                  <a:txBody>
                    <a:bodyPr/>
                    <a:lstStyle/>
                    <a:p>
                      <a:pPr algn="l"/>
                      <a:r>
                        <a:rPr lang="en-US" sz="1600" b="0">
                          <a:solidFill>
                            <a:schemeClr val="tx1"/>
                          </a:solidFill>
                          <a:effectLst/>
                        </a:rPr>
                        <a:t>Nonunion of, with loose motion, requiring brace</a:t>
                      </a:r>
                    </a:p>
                  </a:txBody>
                  <a:tcPr marL="101600" marR="101600" marT="50800" marB="50800" anchor="ctr"/>
                </a:tc>
                <a:tc>
                  <a:txBody>
                    <a:bodyPr/>
                    <a:lstStyle/>
                    <a:p>
                      <a:pPr algn="ctr"/>
                      <a:r>
                        <a:rPr lang="en-US" sz="1600" b="0">
                          <a:solidFill>
                            <a:schemeClr val="tx1"/>
                          </a:solidFill>
                          <a:effectLst/>
                        </a:rPr>
                        <a:t>40</a:t>
                      </a:r>
                      <a:endParaRPr lang="en-US" sz="1600" b="0">
                        <a:solidFill>
                          <a:schemeClr val="tx1"/>
                        </a:solidFill>
                        <a:effectLst/>
                        <a:latin typeface="Roboto"/>
                      </a:endParaRPr>
                    </a:p>
                  </a:txBody>
                  <a:tcPr marL="101600" marR="101600" marT="50800" marB="50800" anchor="ctr"/>
                </a:tc>
                <a:extLst>
                  <a:ext uri="{0D108BD9-81ED-4DB2-BD59-A6C34878D82A}">
                    <a16:rowId xmlns:a16="http://schemas.microsoft.com/office/drawing/2014/main" val="2705233646"/>
                  </a:ext>
                </a:extLst>
              </a:tr>
              <a:tr h="380634">
                <a:tc>
                  <a:txBody>
                    <a:bodyPr/>
                    <a:lstStyle/>
                    <a:p>
                      <a:pPr algn="l"/>
                      <a:r>
                        <a:rPr lang="en-US" sz="1600" b="0">
                          <a:solidFill>
                            <a:schemeClr val="tx1"/>
                          </a:solidFill>
                          <a:effectLst/>
                        </a:rPr>
                        <a:t>Malunion of:</a:t>
                      </a:r>
                    </a:p>
                  </a:txBody>
                  <a:tcPr marL="101600" marR="101600" marT="50800" marB="50800" anchor="ctr"/>
                </a:tc>
                <a:tc>
                  <a:txBody>
                    <a:bodyPr/>
                    <a:lstStyle/>
                    <a:p>
                      <a:pPr algn="ctr"/>
                      <a:endParaRPr lang="en-US" sz="1600" b="0">
                        <a:solidFill>
                          <a:schemeClr val="tx1"/>
                        </a:solidFill>
                        <a:effectLst/>
                        <a:latin typeface="Roboto"/>
                      </a:endParaRPr>
                    </a:p>
                  </a:txBody>
                  <a:tcPr marL="101600" marR="101600" marT="50800" marB="50800" anchor="ctr"/>
                </a:tc>
                <a:extLst>
                  <a:ext uri="{0D108BD9-81ED-4DB2-BD59-A6C34878D82A}">
                    <a16:rowId xmlns:a16="http://schemas.microsoft.com/office/drawing/2014/main" val="1282128932"/>
                  </a:ext>
                </a:extLst>
              </a:tr>
              <a:tr h="604844">
                <a:tc>
                  <a:txBody>
                    <a:bodyPr/>
                    <a:lstStyle/>
                    <a:p>
                      <a:pPr algn="l"/>
                      <a:r>
                        <a:rPr lang="en-US" sz="1600" b="0" dirty="0">
                          <a:solidFill>
                            <a:schemeClr val="tx1"/>
                          </a:solidFill>
                          <a:effectLst/>
                        </a:rPr>
                        <a:t>Evaluate under diagnostic codes 5256, 5257, 5260, or 5261 for the knee, or 5270 or 5271 for the ankle, whichever results in the highest evaluation.</a:t>
                      </a:r>
                    </a:p>
                  </a:txBody>
                  <a:tcPr marL="101600" marR="101600" marT="50800" marB="50800" anchor="ctr"/>
                </a:tc>
                <a:tc>
                  <a:txBody>
                    <a:bodyPr/>
                    <a:lstStyle/>
                    <a:p>
                      <a:pPr algn="ctr"/>
                      <a:endParaRPr lang="en-US" sz="1600" b="0">
                        <a:solidFill>
                          <a:schemeClr val="tx1"/>
                        </a:solidFill>
                        <a:effectLst/>
                        <a:latin typeface="Roboto"/>
                      </a:endParaRPr>
                    </a:p>
                  </a:txBody>
                  <a:tcPr marL="101600" marR="101600" marT="50800" marB="50800" anchor="ctr"/>
                </a:tc>
                <a:extLst>
                  <a:ext uri="{0D108BD9-81ED-4DB2-BD59-A6C34878D82A}">
                    <a16:rowId xmlns:a16="http://schemas.microsoft.com/office/drawing/2014/main" val="2374121669"/>
                  </a:ext>
                </a:extLst>
              </a:tr>
              <a:tr h="380634">
                <a:tc>
                  <a:txBody>
                    <a:bodyPr/>
                    <a:lstStyle/>
                    <a:p>
                      <a:pPr algn="l"/>
                      <a:r>
                        <a:rPr lang="en-US" sz="1600" b="0">
                          <a:solidFill>
                            <a:schemeClr val="tx1"/>
                          </a:solidFill>
                          <a:effectLst/>
                        </a:rPr>
                        <a:t>Medial tibial stress syndrome (MTSS), or shin splints:</a:t>
                      </a:r>
                    </a:p>
                  </a:txBody>
                  <a:tcPr marL="101600" marR="101600" marT="50800" marB="50800" anchor="ctr"/>
                </a:tc>
                <a:tc>
                  <a:txBody>
                    <a:bodyPr/>
                    <a:lstStyle/>
                    <a:p>
                      <a:pPr algn="ctr"/>
                      <a:endParaRPr lang="en-US" sz="1600" b="0">
                        <a:solidFill>
                          <a:schemeClr val="tx1"/>
                        </a:solidFill>
                        <a:effectLst/>
                        <a:latin typeface="Roboto"/>
                      </a:endParaRPr>
                    </a:p>
                  </a:txBody>
                  <a:tcPr marL="101600" marR="101600" marT="50800" marB="50800" anchor="ctr"/>
                </a:tc>
                <a:extLst>
                  <a:ext uri="{0D108BD9-81ED-4DB2-BD59-A6C34878D82A}">
                    <a16:rowId xmlns:a16="http://schemas.microsoft.com/office/drawing/2014/main" val="121190285"/>
                  </a:ext>
                </a:extLst>
              </a:tr>
              <a:tr h="604844">
                <a:tc>
                  <a:txBody>
                    <a:bodyPr/>
                    <a:lstStyle/>
                    <a:p>
                      <a:pPr algn="l"/>
                      <a:r>
                        <a:rPr lang="en-US" sz="1600" b="0" dirty="0">
                          <a:solidFill>
                            <a:schemeClr val="tx1"/>
                          </a:solidFill>
                          <a:effectLst/>
                        </a:rPr>
                        <a:t>Requiring treatment for no less than 12 consecutive months, and unresponsive to surgery and either shoe orthotics or other conservative treatment, both lower extremities</a:t>
                      </a:r>
                    </a:p>
                  </a:txBody>
                  <a:tcPr marL="101600" marR="101600" marT="50800" marB="50800" anchor="ctr"/>
                </a:tc>
                <a:tc>
                  <a:txBody>
                    <a:bodyPr/>
                    <a:lstStyle/>
                    <a:p>
                      <a:pPr algn="ctr"/>
                      <a:r>
                        <a:rPr lang="en-US" sz="1600" b="0">
                          <a:solidFill>
                            <a:schemeClr val="tx1"/>
                          </a:solidFill>
                          <a:effectLst/>
                        </a:rPr>
                        <a:t>30</a:t>
                      </a:r>
                      <a:endParaRPr lang="en-US" sz="1600" b="0">
                        <a:solidFill>
                          <a:schemeClr val="tx1"/>
                        </a:solidFill>
                        <a:effectLst/>
                        <a:latin typeface="Roboto"/>
                      </a:endParaRPr>
                    </a:p>
                  </a:txBody>
                  <a:tcPr marL="101600" marR="101600" marT="50800" marB="50800" anchor="ctr"/>
                </a:tc>
                <a:extLst>
                  <a:ext uri="{0D108BD9-81ED-4DB2-BD59-A6C34878D82A}">
                    <a16:rowId xmlns:a16="http://schemas.microsoft.com/office/drawing/2014/main" val="1485192928"/>
                  </a:ext>
                </a:extLst>
              </a:tr>
              <a:tr h="604844">
                <a:tc>
                  <a:txBody>
                    <a:bodyPr/>
                    <a:lstStyle/>
                    <a:p>
                      <a:pPr algn="l"/>
                      <a:r>
                        <a:rPr lang="en-US" sz="1600" b="0">
                          <a:solidFill>
                            <a:schemeClr val="tx1"/>
                          </a:solidFill>
                          <a:effectLst/>
                        </a:rPr>
                        <a:t>Requiring treatment for no less than 12 consecutive months, and unresponsive to surgery and either shoe orthotics or other conservative treatment, one lower extremity</a:t>
                      </a:r>
                    </a:p>
                  </a:txBody>
                  <a:tcPr marL="101600" marR="101600" marT="50800" marB="50800" anchor="ctr"/>
                </a:tc>
                <a:tc>
                  <a:txBody>
                    <a:bodyPr/>
                    <a:lstStyle/>
                    <a:p>
                      <a:pPr algn="ctr"/>
                      <a:r>
                        <a:rPr lang="en-US" sz="1600" b="0">
                          <a:solidFill>
                            <a:schemeClr val="tx1"/>
                          </a:solidFill>
                          <a:effectLst/>
                        </a:rPr>
                        <a:t>20</a:t>
                      </a:r>
                      <a:endParaRPr lang="en-US" sz="1600" b="0">
                        <a:solidFill>
                          <a:schemeClr val="tx1"/>
                        </a:solidFill>
                        <a:effectLst/>
                        <a:latin typeface="Roboto"/>
                      </a:endParaRPr>
                    </a:p>
                  </a:txBody>
                  <a:tcPr marL="101600" marR="101600" marT="50800" marB="50800" anchor="ctr"/>
                </a:tc>
                <a:extLst>
                  <a:ext uri="{0D108BD9-81ED-4DB2-BD59-A6C34878D82A}">
                    <a16:rowId xmlns:a16="http://schemas.microsoft.com/office/drawing/2014/main" val="3885982482"/>
                  </a:ext>
                </a:extLst>
              </a:tr>
              <a:tr h="604844">
                <a:tc>
                  <a:txBody>
                    <a:bodyPr/>
                    <a:lstStyle/>
                    <a:p>
                      <a:pPr algn="l"/>
                      <a:r>
                        <a:rPr lang="en-US" sz="1600" b="0">
                          <a:solidFill>
                            <a:schemeClr val="tx1"/>
                          </a:solidFill>
                          <a:effectLst/>
                        </a:rPr>
                        <a:t>Requiring treatment for no less than 12 consecutive months, and unresponsive to either shoe orthotics or other conservative treatment, one or both lower extremities</a:t>
                      </a:r>
                    </a:p>
                  </a:txBody>
                  <a:tcPr marL="101600" marR="101600" marT="50800" marB="50800" anchor="ctr"/>
                </a:tc>
                <a:tc>
                  <a:txBody>
                    <a:bodyPr/>
                    <a:lstStyle/>
                    <a:p>
                      <a:pPr algn="ctr"/>
                      <a:r>
                        <a:rPr lang="en-US" sz="1600" b="0">
                          <a:solidFill>
                            <a:schemeClr val="tx1"/>
                          </a:solidFill>
                          <a:effectLst/>
                        </a:rPr>
                        <a:t>10</a:t>
                      </a:r>
                      <a:endParaRPr lang="en-US" sz="1600" b="0">
                        <a:solidFill>
                          <a:schemeClr val="tx1"/>
                        </a:solidFill>
                        <a:effectLst/>
                        <a:latin typeface="Roboto"/>
                      </a:endParaRPr>
                    </a:p>
                  </a:txBody>
                  <a:tcPr marL="101600" marR="101600" marT="50800" marB="50800" anchor="ctr"/>
                </a:tc>
                <a:extLst>
                  <a:ext uri="{0D108BD9-81ED-4DB2-BD59-A6C34878D82A}">
                    <a16:rowId xmlns:a16="http://schemas.microsoft.com/office/drawing/2014/main" val="3498861655"/>
                  </a:ext>
                </a:extLst>
              </a:tr>
              <a:tr h="380634">
                <a:tc>
                  <a:txBody>
                    <a:bodyPr/>
                    <a:lstStyle/>
                    <a:p>
                      <a:pPr algn="l"/>
                      <a:r>
                        <a:rPr lang="en-US" sz="1600" b="0">
                          <a:solidFill>
                            <a:schemeClr val="tx1"/>
                          </a:solidFill>
                          <a:effectLst/>
                        </a:rPr>
                        <a:t>Treatment less than 12 consecutive months, one or both lower extremities</a:t>
                      </a:r>
                    </a:p>
                  </a:txBody>
                  <a:tcPr marL="101600" marR="101600" marT="50800" marB="50800" anchor="ctr"/>
                </a:tc>
                <a:tc>
                  <a:txBody>
                    <a:bodyPr/>
                    <a:lstStyle/>
                    <a:p>
                      <a:pPr algn="ctr"/>
                      <a:r>
                        <a:rPr lang="en-US" sz="1600" b="0" dirty="0">
                          <a:solidFill>
                            <a:schemeClr val="tx1"/>
                          </a:solidFill>
                          <a:effectLst/>
                        </a:rPr>
                        <a:t>0</a:t>
                      </a:r>
                      <a:endParaRPr lang="en-US" sz="1600" b="0" dirty="0">
                        <a:solidFill>
                          <a:schemeClr val="tx1"/>
                        </a:solidFill>
                        <a:effectLst/>
                        <a:latin typeface="Roboto"/>
                      </a:endParaRPr>
                    </a:p>
                  </a:txBody>
                  <a:tcPr marL="101600" marR="101600" marT="50800" marB="50800" anchor="ctr"/>
                </a:tc>
                <a:extLst>
                  <a:ext uri="{0D108BD9-81ED-4DB2-BD59-A6C34878D82A}">
                    <a16:rowId xmlns:a16="http://schemas.microsoft.com/office/drawing/2014/main" val="1525984503"/>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39</a:t>
            </a:fld>
            <a:endParaRPr lang="en-US" dirty="0"/>
          </a:p>
        </p:txBody>
      </p:sp>
    </p:spTree>
    <p:extLst>
      <p:ext uri="{BB962C8B-B14F-4D97-AF65-F5344CB8AC3E}">
        <p14:creationId xmlns:p14="http://schemas.microsoft.com/office/powerpoint/2010/main" val="35001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365125"/>
            <a:ext cx="11353800" cy="1325563"/>
          </a:xfrm>
        </p:spPr>
        <p:txBody>
          <a:bodyPr/>
          <a:lstStyle/>
          <a:p>
            <a:r>
              <a:rPr lang="en-US" dirty="0"/>
              <a:t>Course Objectives</a:t>
            </a:r>
          </a:p>
        </p:txBody>
      </p:sp>
      <p:sp>
        <p:nvSpPr>
          <p:cNvPr id="2" name="Content Placeholder 1"/>
          <p:cNvSpPr>
            <a:spLocks noGrp="1"/>
          </p:cNvSpPr>
          <p:nvPr>
            <p:ph sz="half" idx="1"/>
          </p:nvPr>
        </p:nvSpPr>
        <p:spPr>
          <a:xfrm>
            <a:off x="597159" y="1604865"/>
            <a:ext cx="11000792" cy="4661465"/>
          </a:xfrm>
        </p:spPr>
        <p:txBody>
          <a:bodyPr>
            <a:normAutofit/>
          </a:bodyPr>
          <a:lstStyle/>
          <a:p>
            <a:r>
              <a:rPr lang="en-US" dirty="0"/>
              <a:t>Know the body systems covered in </a:t>
            </a:r>
            <a:r>
              <a:rPr lang="en-US" dirty="0">
                <a:hlinkClick r:id="" action="ppaction://hlinkshowjump?jump=nextslide"/>
              </a:rPr>
              <a:t>38 CFR 4.71a and 4.73</a:t>
            </a:r>
            <a:endParaRPr lang="en-US" dirty="0"/>
          </a:p>
          <a:p>
            <a:r>
              <a:rPr lang="en-US" dirty="0"/>
              <a:t>Understand why the Rating Schedule changed</a:t>
            </a:r>
          </a:p>
          <a:p>
            <a:r>
              <a:rPr lang="en-US" dirty="0"/>
              <a:t>Understand changes in Rating Schedule </a:t>
            </a:r>
            <a:r>
              <a:rPr lang="en-US" b="1" dirty="0">
                <a:solidFill>
                  <a:srgbClr val="FF0000"/>
                </a:solidFill>
              </a:rPr>
              <a:t>effective February 7, 2021</a:t>
            </a:r>
          </a:p>
          <a:p>
            <a:r>
              <a:rPr lang="en-US" dirty="0"/>
              <a:t>Know which disabilities have been added or removed from the Rating Schedule</a:t>
            </a:r>
          </a:p>
          <a:p>
            <a:r>
              <a:rPr lang="en-US" dirty="0"/>
              <a:t>Understand difference between resurfacing and joint replacement</a:t>
            </a:r>
          </a:p>
          <a:p>
            <a:r>
              <a:rPr lang="en-US" dirty="0"/>
              <a:t>Know important changes regarding 100 percent evaluation for resurfacing and replacement</a:t>
            </a:r>
          </a:p>
        </p:txBody>
      </p:sp>
      <p:sp>
        <p:nvSpPr>
          <p:cNvPr id="4" name="Slide Number Placeholder 3"/>
          <p:cNvSpPr>
            <a:spLocks noGrp="1"/>
          </p:cNvSpPr>
          <p:nvPr>
            <p:ph type="sldNum" sz="quarter" idx="12"/>
          </p:nvPr>
        </p:nvSpPr>
        <p:spPr/>
        <p:txBody>
          <a:bodyPr/>
          <a:lstStyle/>
          <a:p>
            <a:fld id="{60B18D57-13A5-4968-950D-8FEF41FA4399}" type="slidenum">
              <a:rPr lang="en-US" smtClean="0"/>
              <a:t>4</a:t>
            </a:fld>
            <a:endParaRPr lang="en-US"/>
          </a:p>
        </p:txBody>
      </p:sp>
    </p:spTree>
    <p:extLst>
      <p:ext uri="{BB962C8B-B14F-4D97-AF65-F5344CB8AC3E}">
        <p14:creationId xmlns:p14="http://schemas.microsoft.com/office/powerpoint/2010/main" val="18302168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lstStyle/>
          <a:p>
            <a:r>
              <a:rPr lang="en-US" dirty="0"/>
              <a:t>Changes in 38 CFR 4.71a</a:t>
            </a:r>
            <a:endParaRPr lang="en-US" sz="2400" dirty="0"/>
          </a:p>
        </p:txBody>
      </p:sp>
      <p:sp>
        <p:nvSpPr>
          <p:cNvPr id="2" name="Content Placeholder 1">
            <a:extLst>
              <a:ext uri="{FF2B5EF4-FFF2-40B4-BE49-F238E27FC236}">
                <a16:creationId xmlns:a16="http://schemas.microsoft.com/office/drawing/2014/main" id="{D1403DD4-11C1-4DA4-8942-4DDF63CCBA57}"/>
              </a:ext>
            </a:extLst>
          </p:cNvPr>
          <p:cNvSpPr>
            <a:spLocks noGrp="1"/>
          </p:cNvSpPr>
          <p:nvPr>
            <p:ph idx="1"/>
          </p:nvPr>
        </p:nvSpPr>
        <p:spPr/>
        <p:txBody>
          <a:bodyPr/>
          <a:lstStyle/>
          <a:p>
            <a:r>
              <a:rPr lang="en-US" dirty="0"/>
              <a:t>DC 5271 Ankle </a:t>
            </a:r>
          </a:p>
          <a:p>
            <a:pPr lvl="1"/>
            <a:r>
              <a:rPr lang="en-US" sz="2400" dirty="0"/>
              <a:t>Clarification for marked “(less than 5 degrees dorsiflexion or less than 10 degrees plantar flexion)”</a:t>
            </a:r>
          </a:p>
          <a:p>
            <a:pPr lvl="1"/>
            <a:r>
              <a:rPr lang="en-US" sz="2400" dirty="0"/>
              <a:t>Clarification for moderate “(less than 15 degrees dorsiflexion or less than 30 degrees plantar flexion)”</a:t>
            </a:r>
          </a:p>
          <a:p>
            <a:endParaRPr lang="en-US" dirty="0"/>
          </a:p>
          <a:p>
            <a:r>
              <a:rPr lang="en-US" dirty="0"/>
              <a:t>DC 5269 Plantar </a:t>
            </a:r>
            <a:r>
              <a:rPr lang="en-US" dirty="0">
                <a:hlinkClick r:id="rId2" action="ppaction://hlinksldjump"/>
              </a:rPr>
              <a:t>fasciitis</a:t>
            </a:r>
            <a:endParaRPr lang="en-US" dirty="0"/>
          </a:p>
          <a:p>
            <a:pPr lvl="1"/>
            <a:r>
              <a:rPr lang="en-US" sz="2400" dirty="0">
                <a:hlinkClick r:id="rId3" action="ppaction://hlinksldjump"/>
              </a:rPr>
              <a:t>New disability </a:t>
            </a:r>
            <a:r>
              <a:rPr lang="en-US" sz="2400" dirty="0"/>
              <a:t>added</a:t>
            </a:r>
          </a:p>
          <a:p>
            <a:pPr lvl="1"/>
            <a:r>
              <a:rPr lang="en-US" sz="2400" dirty="0"/>
              <a:t>Notes added</a:t>
            </a:r>
          </a:p>
        </p:txBody>
      </p:sp>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40</a:t>
            </a:fld>
            <a:endParaRPr lang="en-US" dirty="0"/>
          </a:p>
        </p:txBody>
      </p:sp>
    </p:spTree>
    <p:extLst>
      <p:ext uri="{BB962C8B-B14F-4D97-AF65-F5344CB8AC3E}">
        <p14:creationId xmlns:p14="http://schemas.microsoft.com/office/powerpoint/2010/main" val="30422519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- 5269</a:t>
            </a:r>
            <a:endParaRPr lang="en-US" sz="2400" dirty="0"/>
          </a:p>
        </p:txBody>
      </p:sp>
      <p:graphicFrame>
        <p:nvGraphicFramePr>
          <p:cNvPr id="4" name="Table 5">
            <a:extLst>
              <a:ext uri="{FF2B5EF4-FFF2-40B4-BE49-F238E27FC236}">
                <a16:creationId xmlns:a16="http://schemas.microsoft.com/office/drawing/2014/main" id="{BD1E7E8F-EBF3-4A61-9355-B45C586F2794}"/>
              </a:ext>
            </a:extLst>
          </p:cNvPr>
          <p:cNvGraphicFramePr>
            <a:graphicFrameLocks noGrp="1"/>
          </p:cNvGraphicFramePr>
          <p:nvPr>
            <p:ph idx="1"/>
            <p:extLst>
              <p:ext uri="{D42A27DB-BD31-4B8C-83A1-F6EECF244321}">
                <p14:modId xmlns:p14="http://schemas.microsoft.com/office/powerpoint/2010/main" val="2229144013"/>
              </p:ext>
            </p:extLst>
          </p:nvPr>
        </p:nvGraphicFramePr>
        <p:xfrm>
          <a:off x="1514669" y="1552444"/>
          <a:ext cx="9162661" cy="3961950"/>
        </p:xfrm>
        <a:graphic>
          <a:graphicData uri="http://schemas.openxmlformats.org/drawingml/2006/table">
            <a:tbl>
              <a:tblPr firstRow="1" bandRow="1">
                <a:tableStyleId>{93296810-A885-4BE3-A3E7-6D5BEEA58F35}</a:tableStyleId>
              </a:tblPr>
              <a:tblGrid>
                <a:gridCol w="8417549">
                  <a:extLst>
                    <a:ext uri="{9D8B030D-6E8A-4147-A177-3AD203B41FA5}">
                      <a16:colId xmlns:a16="http://schemas.microsoft.com/office/drawing/2014/main" val="668453696"/>
                    </a:ext>
                  </a:extLst>
                </a:gridCol>
                <a:gridCol w="745112">
                  <a:extLst>
                    <a:ext uri="{9D8B030D-6E8A-4147-A177-3AD203B41FA5}">
                      <a16:colId xmlns:a16="http://schemas.microsoft.com/office/drawing/2014/main" val="418702396"/>
                    </a:ext>
                  </a:extLst>
                </a:gridCol>
              </a:tblGrid>
              <a:tr h="462756">
                <a:tc>
                  <a:txBody>
                    <a:bodyPr/>
                    <a:lstStyle/>
                    <a:p>
                      <a:r>
                        <a:rPr lang="en-US" dirty="0"/>
                        <a:t>NEW</a:t>
                      </a:r>
                    </a:p>
                  </a:txBody>
                  <a:tcPr/>
                </a:tc>
                <a:tc>
                  <a:txBody>
                    <a:bodyPr/>
                    <a:lstStyle/>
                    <a:p>
                      <a:endParaRPr lang="en-US"/>
                    </a:p>
                  </a:txBody>
                  <a:tcPr/>
                </a:tc>
                <a:extLst>
                  <a:ext uri="{0D108BD9-81ED-4DB2-BD59-A6C34878D82A}">
                    <a16:rowId xmlns:a16="http://schemas.microsoft.com/office/drawing/2014/main" val="1247272546"/>
                  </a:ext>
                </a:extLst>
              </a:tr>
              <a:tr h="469095">
                <a:tc>
                  <a:txBody>
                    <a:bodyPr/>
                    <a:lstStyle/>
                    <a:p>
                      <a:pPr algn="l"/>
                      <a:r>
                        <a:rPr lang="en-US" b="0" dirty="0">
                          <a:solidFill>
                            <a:schemeClr val="tx1"/>
                          </a:solidFill>
                          <a:effectLst/>
                        </a:rPr>
                        <a:t>5269 Plantar fasciitis:</a:t>
                      </a:r>
                    </a:p>
                  </a:txBody>
                  <a:tcPr marL="101600" marR="101600" marT="50800" marB="50800" anchor="ctr"/>
                </a:tc>
                <a:tc>
                  <a:txBody>
                    <a:bodyPr/>
                    <a:lstStyle/>
                    <a:p>
                      <a:pPr algn="l"/>
                      <a:endParaRPr lang="en-US" b="0">
                        <a:effectLst/>
                        <a:latin typeface="Roboto"/>
                      </a:endParaRPr>
                    </a:p>
                  </a:txBody>
                  <a:tcPr marL="101600" marR="101600" marT="50800" marB="50800" anchor="ctr"/>
                </a:tc>
                <a:extLst>
                  <a:ext uri="{0D108BD9-81ED-4DB2-BD59-A6C34878D82A}">
                    <a16:rowId xmlns:a16="http://schemas.microsoft.com/office/drawing/2014/main" val="4144547343"/>
                  </a:ext>
                </a:extLst>
              </a:tr>
              <a:tr h="469095">
                <a:tc>
                  <a:txBody>
                    <a:bodyPr/>
                    <a:lstStyle/>
                    <a:p>
                      <a:pPr algn="l"/>
                      <a:r>
                        <a:rPr lang="en-US" b="0">
                          <a:solidFill>
                            <a:schemeClr val="tx1"/>
                          </a:solidFill>
                          <a:effectLst/>
                        </a:rPr>
                        <a:t>No relief from both non-surgical and surgical treatment, bilateral</a:t>
                      </a:r>
                    </a:p>
                  </a:txBody>
                  <a:tcPr marL="101600" marR="101600" marT="50800" marB="50800" anchor="ctr"/>
                </a:tc>
                <a:tc>
                  <a:txBody>
                    <a:bodyPr/>
                    <a:lstStyle/>
                    <a:p>
                      <a:pPr algn="l"/>
                      <a:r>
                        <a:rPr lang="en-US" b="0">
                          <a:effectLst/>
                        </a:rPr>
                        <a:t>30</a:t>
                      </a:r>
                      <a:endParaRPr lang="en-US" b="0">
                        <a:effectLst/>
                        <a:latin typeface="Roboto"/>
                      </a:endParaRPr>
                    </a:p>
                  </a:txBody>
                  <a:tcPr marL="101600" marR="101600" marT="50800" marB="50800" anchor="ctr"/>
                </a:tc>
                <a:extLst>
                  <a:ext uri="{0D108BD9-81ED-4DB2-BD59-A6C34878D82A}">
                    <a16:rowId xmlns:a16="http://schemas.microsoft.com/office/drawing/2014/main" val="619230295"/>
                  </a:ext>
                </a:extLst>
              </a:tr>
              <a:tr h="469095">
                <a:tc>
                  <a:txBody>
                    <a:bodyPr/>
                    <a:lstStyle/>
                    <a:p>
                      <a:pPr algn="l"/>
                      <a:r>
                        <a:rPr lang="en-US" b="0">
                          <a:solidFill>
                            <a:schemeClr val="tx1"/>
                          </a:solidFill>
                          <a:effectLst/>
                        </a:rPr>
                        <a:t>No relief from both non-surgical and surgical treatment, unilateral</a:t>
                      </a:r>
                    </a:p>
                  </a:txBody>
                  <a:tcPr marL="101600" marR="101600" marT="50800" marB="50800" anchor="ctr"/>
                </a:tc>
                <a:tc>
                  <a:txBody>
                    <a:bodyPr/>
                    <a:lstStyle/>
                    <a:p>
                      <a:pPr algn="l"/>
                      <a:r>
                        <a:rPr lang="en-US" b="0">
                          <a:effectLst/>
                        </a:rPr>
                        <a:t>20</a:t>
                      </a:r>
                      <a:endParaRPr lang="en-US" b="0">
                        <a:effectLst/>
                        <a:latin typeface="Roboto"/>
                      </a:endParaRPr>
                    </a:p>
                  </a:txBody>
                  <a:tcPr marL="101600" marR="101600" marT="50800" marB="50800" anchor="ctr"/>
                </a:tc>
                <a:extLst>
                  <a:ext uri="{0D108BD9-81ED-4DB2-BD59-A6C34878D82A}">
                    <a16:rowId xmlns:a16="http://schemas.microsoft.com/office/drawing/2014/main" val="125125301"/>
                  </a:ext>
                </a:extLst>
              </a:tr>
              <a:tr h="469095">
                <a:tc>
                  <a:txBody>
                    <a:bodyPr/>
                    <a:lstStyle/>
                    <a:p>
                      <a:pPr algn="l"/>
                      <a:r>
                        <a:rPr lang="en-US" b="0" dirty="0">
                          <a:solidFill>
                            <a:schemeClr val="tx1"/>
                          </a:solidFill>
                          <a:effectLst/>
                        </a:rPr>
                        <a:t>Otherwise, unilateral or bilateral</a:t>
                      </a:r>
                    </a:p>
                  </a:txBody>
                  <a:tcPr marL="101600" marR="101600" marT="50800" marB="50800" anchor="ctr"/>
                </a:tc>
                <a:tc>
                  <a:txBody>
                    <a:bodyPr/>
                    <a:lstStyle/>
                    <a:p>
                      <a:pPr algn="l"/>
                      <a:r>
                        <a:rPr lang="en-US" b="0" dirty="0">
                          <a:effectLst/>
                        </a:rPr>
                        <a:t>10</a:t>
                      </a:r>
                      <a:endParaRPr lang="en-US" b="0" dirty="0">
                        <a:effectLst/>
                        <a:latin typeface="Roboto"/>
                      </a:endParaRPr>
                    </a:p>
                  </a:txBody>
                  <a:tcPr marL="101600" marR="101600" marT="50800" marB="50800" anchor="ctr"/>
                </a:tc>
                <a:extLst>
                  <a:ext uri="{0D108BD9-81ED-4DB2-BD59-A6C34878D82A}">
                    <a16:rowId xmlns:a16="http://schemas.microsoft.com/office/drawing/2014/main" val="614287457"/>
                  </a:ext>
                </a:extLst>
              </a:tr>
              <a:tr h="469095">
                <a:tc>
                  <a:txBody>
                    <a:bodyPr/>
                    <a:lstStyle/>
                    <a:p>
                      <a:pPr algn="l"/>
                      <a:r>
                        <a:rPr lang="en-US" b="0">
                          <a:solidFill>
                            <a:schemeClr val="tx1"/>
                          </a:solidFill>
                          <a:effectLst/>
                        </a:rPr>
                        <a:t>Note (1): With actual loss of use of the foot, rate 40 percent</a:t>
                      </a:r>
                    </a:p>
                  </a:txBody>
                  <a:tcPr marL="101600" marR="101600" marT="50800" marB="50800" anchor="ctr"/>
                </a:tc>
                <a:tc>
                  <a:txBody>
                    <a:bodyPr/>
                    <a:lstStyle/>
                    <a:p>
                      <a:endParaRPr lang="en-US"/>
                    </a:p>
                  </a:txBody>
                  <a:tcPr/>
                </a:tc>
                <a:extLst>
                  <a:ext uri="{0D108BD9-81ED-4DB2-BD59-A6C34878D82A}">
                    <a16:rowId xmlns:a16="http://schemas.microsoft.com/office/drawing/2014/main" val="2549990539"/>
                  </a:ext>
                </a:extLst>
              </a:tr>
              <a:tr h="1153719">
                <a:tc>
                  <a:txBody>
                    <a:bodyPr/>
                    <a:lstStyle/>
                    <a:p>
                      <a:pPr algn="l"/>
                      <a:r>
                        <a:rPr lang="en-US" b="0" dirty="0">
                          <a:solidFill>
                            <a:schemeClr val="tx1"/>
                          </a:solidFill>
                          <a:effectLst/>
                        </a:rPr>
                        <a:t>Note (2): If a veteran has been recommended for surgical intervention, but is not a surgical candidate, evaluate under the 20 percent or 30 percent criteria, whichever is applicable</a:t>
                      </a:r>
                    </a:p>
                  </a:txBody>
                  <a:tcPr marL="101600" marR="101600" marT="50800" marB="50800" anchor="ctr"/>
                </a:tc>
                <a:tc>
                  <a:txBody>
                    <a:bodyPr/>
                    <a:lstStyle/>
                    <a:p>
                      <a:endParaRPr lang="en-US" dirty="0"/>
                    </a:p>
                  </a:txBody>
                  <a:tcPr/>
                </a:tc>
                <a:extLst>
                  <a:ext uri="{0D108BD9-81ED-4DB2-BD59-A6C34878D82A}">
                    <a16:rowId xmlns:a16="http://schemas.microsoft.com/office/drawing/2014/main" val="1714340065"/>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41</a:t>
            </a:fld>
            <a:endParaRPr lang="en-US" dirty="0"/>
          </a:p>
        </p:txBody>
      </p:sp>
    </p:spTree>
    <p:extLst>
      <p:ext uri="{BB962C8B-B14F-4D97-AF65-F5344CB8AC3E}">
        <p14:creationId xmlns:p14="http://schemas.microsoft.com/office/powerpoint/2010/main" val="38865052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lstStyle/>
          <a:p>
            <a:r>
              <a:rPr lang="en-US" dirty="0"/>
              <a:t>Changes in 38 CFR 4.73</a:t>
            </a:r>
            <a:endParaRPr lang="en-US" sz="2400" dirty="0"/>
          </a:p>
        </p:txBody>
      </p:sp>
      <p:sp>
        <p:nvSpPr>
          <p:cNvPr id="2" name="Content Placeholder 1">
            <a:extLst>
              <a:ext uri="{FF2B5EF4-FFF2-40B4-BE49-F238E27FC236}">
                <a16:creationId xmlns:a16="http://schemas.microsoft.com/office/drawing/2014/main" id="{D1403DD4-11C1-4DA4-8942-4DDF63CCBA57}"/>
              </a:ext>
            </a:extLst>
          </p:cNvPr>
          <p:cNvSpPr>
            <a:spLocks noGrp="1"/>
          </p:cNvSpPr>
          <p:nvPr>
            <p:ph idx="1"/>
          </p:nvPr>
        </p:nvSpPr>
        <p:spPr>
          <a:xfrm>
            <a:off x="838200" y="1623527"/>
            <a:ext cx="10515600" cy="4553436"/>
          </a:xfrm>
        </p:spPr>
        <p:txBody>
          <a:bodyPr/>
          <a:lstStyle/>
          <a:p>
            <a:r>
              <a:rPr lang="en-US" dirty="0"/>
              <a:t>Introduction</a:t>
            </a:r>
          </a:p>
          <a:p>
            <a:pPr lvl="1"/>
            <a:r>
              <a:rPr lang="en-US" dirty="0"/>
              <a:t>Note 2 added - “Ratings of slight, moderate, moderately severe, or severe for diagnostic codes 5301 through 5323 will be determined based upon the criteria contained in </a:t>
            </a:r>
            <a:r>
              <a:rPr lang="en-US" dirty="0">
                <a:hlinkClick r:id="rId2" action="ppaction://hlinksldjump"/>
              </a:rPr>
              <a:t>§ 4.56</a:t>
            </a:r>
            <a:r>
              <a:rPr lang="en-US" dirty="0"/>
              <a:t>.”</a:t>
            </a:r>
          </a:p>
          <a:p>
            <a:r>
              <a:rPr lang="en-US" dirty="0"/>
              <a:t>DC 5330 Rhabdomyolysis</a:t>
            </a:r>
          </a:p>
          <a:p>
            <a:pPr lvl="1"/>
            <a:r>
              <a:rPr lang="en-US" dirty="0">
                <a:hlinkClick r:id="rId3" action="ppaction://hlinksldjump"/>
              </a:rPr>
              <a:t>Disability added</a:t>
            </a:r>
            <a:endParaRPr lang="en-US" dirty="0"/>
          </a:p>
          <a:p>
            <a:pPr lvl="1"/>
            <a:r>
              <a:rPr lang="en-US" dirty="0"/>
              <a:t>Note added</a:t>
            </a:r>
          </a:p>
          <a:p>
            <a:r>
              <a:rPr lang="en-US" dirty="0"/>
              <a:t>DC 5331 Compartment syndrome</a:t>
            </a:r>
          </a:p>
          <a:p>
            <a:pPr lvl="1"/>
            <a:r>
              <a:rPr lang="en-US" dirty="0"/>
              <a:t>Disability added</a:t>
            </a:r>
          </a:p>
        </p:txBody>
      </p:sp>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42</a:t>
            </a:fld>
            <a:endParaRPr lang="en-US" dirty="0"/>
          </a:p>
        </p:txBody>
      </p:sp>
    </p:spTree>
    <p:extLst>
      <p:ext uri="{BB962C8B-B14F-4D97-AF65-F5344CB8AC3E}">
        <p14:creationId xmlns:p14="http://schemas.microsoft.com/office/powerpoint/2010/main" val="7709449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4.56 </a:t>
            </a:r>
            <a:endParaRPr lang="en-US" sz="2400" dirty="0"/>
          </a:p>
        </p:txBody>
      </p:sp>
      <p:sp>
        <p:nvSpPr>
          <p:cNvPr id="2" name="Content Placeholder 1">
            <a:extLst>
              <a:ext uri="{FF2B5EF4-FFF2-40B4-BE49-F238E27FC236}">
                <a16:creationId xmlns:a16="http://schemas.microsoft.com/office/drawing/2014/main" id="{D1403DD4-11C1-4DA4-8942-4DDF63CCBA57}"/>
              </a:ext>
            </a:extLst>
          </p:cNvPr>
          <p:cNvSpPr>
            <a:spLocks noGrp="1"/>
          </p:cNvSpPr>
          <p:nvPr>
            <p:ph idx="1"/>
          </p:nvPr>
        </p:nvSpPr>
        <p:spPr>
          <a:xfrm>
            <a:off x="615820" y="1576873"/>
            <a:ext cx="10972800" cy="4600090"/>
          </a:xfrm>
        </p:spPr>
        <p:txBody>
          <a:bodyPr>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 4.56 Evaluation of muscle disabilities.</a:t>
            </a:r>
          </a:p>
          <a:p>
            <a:pPr marL="0" indent="0">
              <a:spcBef>
                <a:spcPts val="0"/>
              </a:spcBef>
              <a:buNone/>
            </a:pPr>
            <a:endParaRPr lang="en-US" sz="2600" dirty="0"/>
          </a:p>
          <a:p>
            <a:pPr marL="0" indent="0">
              <a:spcBef>
                <a:spcPts val="0"/>
              </a:spcBef>
              <a:buNone/>
            </a:pPr>
            <a:r>
              <a:rPr lang="en-US" sz="2600" dirty="0"/>
              <a:t>(d) Under diagnostic codes 5301 through 5323, disabilities resulting from muscle injuries shall be classified as slight, moderate, moderately severe or severe as follows:</a:t>
            </a:r>
          </a:p>
          <a:p>
            <a:pPr marL="0" indent="0">
              <a:spcBef>
                <a:spcPts val="0"/>
              </a:spcBef>
              <a:buNone/>
            </a:pPr>
            <a:endParaRPr lang="en-US" sz="2600" dirty="0"/>
          </a:p>
          <a:p>
            <a:pPr marL="800100" lvl="1" indent="-342900">
              <a:spcBef>
                <a:spcPts val="0"/>
              </a:spcBef>
              <a:buAutoNum type="arabicParenBoth"/>
            </a:pPr>
            <a:r>
              <a:rPr lang="en-US" sz="2600" dirty="0"/>
              <a:t>Slight disability of muscles –</a:t>
            </a:r>
          </a:p>
          <a:p>
            <a:pPr marL="800100" lvl="1" indent="-342900">
              <a:spcBef>
                <a:spcPts val="0"/>
              </a:spcBef>
              <a:buAutoNum type="arabicParenBoth"/>
            </a:pPr>
            <a:r>
              <a:rPr lang="en-US" sz="2600" dirty="0"/>
              <a:t>Moderate disability of muscles –</a:t>
            </a:r>
          </a:p>
          <a:p>
            <a:pPr marL="800100" lvl="1" indent="-342900">
              <a:spcBef>
                <a:spcPts val="0"/>
              </a:spcBef>
              <a:buAutoNum type="arabicParenBoth"/>
            </a:pPr>
            <a:r>
              <a:rPr lang="en-US" sz="2600" dirty="0"/>
              <a:t>Moderately severe disability of muscles –</a:t>
            </a:r>
          </a:p>
          <a:p>
            <a:pPr marL="800100" lvl="1" indent="-342900">
              <a:spcBef>
                <a:spcPts val="0"/>
              </a:spcBef>
              <a:buAutoNum type="arabicParenBoth"/>
            </a:pPr>
            <a:r>
              <a:rPr lang="en-US" sz="2600" dirty="0"/>
              <a:t>Severe disability of muscles – </a:t>
            </a:r>
          </a:p>
          <a:p>
            <a:pPr marL="457200" lvl="1" indent="0">
              <a:spcBef>
                <a:spcPts val="0"/>
              </a:spcBef>
              <a:buNone/>
            </a:pPr>
            <a:endParaRPr lang="en-US" sz="1600" dirty="0"/>
          </a:p>
          <a:p>
            <a:pPr marL="342900" indent="-342900">
              <a:spcBef>
                <a:spcPts val="0"/>
              </a:spcBef>
              <a:buAutoNum type="arabicParenBoth"/>
            </a:pPr>
            <a:endParaRPr lang="en-US" sz="1600" dirty="0"/>
          </a:p>
        </p:txBody>
      </p:sp>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43</a:t>
            </a:fld>
            <a:endParaRPr lang="en-US" dirty="0"/>
          </a:p>
        </p:txBody>
      </p:sp>
    </p:spTree>
    <p:extLst>
      <p:ext uri="{BB962C8B-B14F-4D97-AF65-F5344CB8AC3E}">
        <p14:creationId xmlns:p14="http://schemas.microsoft.com/office/powerpoint/2010/main" val="42878613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490E153-74B0-4674-A28F-2F923CFC8F67}"/>
              </a:ext>
            </a:extLst>
          </p:cNvPr>
          <p:cNvSpPr>
            <a:spLocks noGrp="1"/>
          </p:cNvSpPr>
          <p:nvPr>
            <p:ph type="title"/>
          </p:nvPr>
        </p:nvSpPr>
        <p:spPr>
          <a:xfrm>
            <a:off x="0" y="365125"/>
            <a:ext cx="11353800" cy="1325563"/>
          </a:xfrm>
        </p:spPr>
        <p:txBody>
          <a:bodyPr/>
          <a:lstStyle/>
          <a:p>
            <a:r>
              <a:rPr lang="en-US" dirty="0"/>
              <a:t>Changes in 38 CFR 4.73</a:t>
            </a:r>
          </a:p>
        </p:txBody>
      </p:sp>
      <p:graphicFrame>
        <p:nvGraphicFramePr>
          <p:cNvPr id="5" name="Table 5">
            <a:extLst>
              <a:ext uri="{FF2B5EF4-FFF2-40B4-BE49-F238E27FC236}">
                <a16:creationId xmlns:a16="http://schemas.microsoft.com/office/drawing/2014/main" id="{089B2D3C-97E3-49A1-8200-92013B30FDCC}"/>
              </a:ext>
            </a:extLst>
          </p:cNvPr>
          <p:cNvGraphicFramePr>
            <a:graphicFrameLocks noGrp="1"/>
          </p:cNvGraphicFramePr>
          <p:nvPr>
            <p:ph idx="1"/>
            <p:extLst>
              <p:ext uri="{D42A27DB-BD31-4B8C-83A1-F6EECF244321}">
                <p14:modId xmlns:p14="http://schemas.microsoft.com/office/powerpoint/2010/main" val="2404688237"/>
              </p:ext>
            </p:extLst>
          </p:nvPr>
        </p:nvGraphicFramePr>
        <p:xfrm>
          <a:off x="1539551" y="1774487"/>
          <a:ext cx="9144000" cy="2356777"/>
        </p:xfrm>
        <a:graphic>
          <a:graphicData uri="http://schemas.openxmlformats.org/drawingml/2006/table">
            <a:tbl>
              <a:tblPr firstRow="1" bandRow="1">
                <a:tableStyleId>{93296810-A885-4BE3-A3E7-6D5BEEA58F35}</a:tableStyleId>
              </a:tblPr>
              <a:tblGrid>
                <a:gridCol w="8518203">
                  <a:extLst>
                    <a:ext uri="{9D8B030D-6E8A-4147-A177-3AD203B41FA5}">
                      <a16:colId xmlns:a16="http://schemas.microsoft.com/office/drawing/2014/main" val="4148010276"/>
                    </a:ext>
                  </a:extLst>
                </a:gridCol>
                <a:gridCol w="625797">
                  <a:extLst>
                    <a:ext uri="{9D8B030D-6E8A-4147-A177-3AD203B41FA5}">
                      <a16:colId xmlns:a16="http://schemas.microsoft.com/office/drawing/2014/main" val="3675836657"/>
                    </a:ext>
                  </a:extLst>
                </a:gridCol>
              </a:tblGrid>
              <a:tr h="436826">
                <a:tc>
                  <a:txBody>
                    <a:bodyPr/>
                    <a:lstStyle/>
                    <a:p>
                      <a:endParaRPr lang="en-US"/>
                    </a:p>
                  </a:txBody>
                  <a:tcPr/>
                </a:tc>
                <a:tc>
                  <a:txBody>
                    <a:bodyPr/>
                    <a:lstStyle/>
                    <a:p>
                      <a:endParaRPr lang="en-US"/>
                    </a:p>
                  </a:txBody>
                  <a:tcPr/>
                </a:tc>
                <a:extLst>
                  <a:ext uri="{0D108BD9-81ED-4DB2-BD59-A6C34878D82A}">
                    <a16:rowId xmlns:a16="http://schemas.microsoft.com/office/drawing/2014/main" val="2562707690"/>
                  </a:ext>
                </a:extLst>
              </a:tr>
              <a:tr h="442810">
                <a:tc>
                  <a:txBody>
                    <a:bodyPr/>
                    <a:lstStyle/>
                    <a:p>
                      <a:pPr algn="l"/>
                      <a:r>
                        <a:rPr lang="en-US" sz="2000" b="0">
                          <a:solidFill>
                            <a:schemeClr val="tx1"/>
                          </a:solidFill>
                          <a:effectLst/>
                        </a:rPr>
                        <a:t>5330 Rhabdomyolysis, residuals of:</a:t>
                      </a:r>
                    </a:p>
                  </a:txBody>
                  <a:tcPr marL="101600" marR="101600" marT="50800" marB="50800" anchor="ctr"/>
                </a:tc>
                <a:tc>
                  <a:txBody>
                    <a:bodyPr/>
                    <a:lstStyle/>
                    <a:p>
                      <a:endParaRPr lang="en-US"/>
                    </a:p>
                  </a:txBody>
                  <a:tcPr/>
                </a:tc>
                <a:extLst>
                  <a:ext uri="{0D108BD9-81ED-4DB2-BD59-A6C34878D82A}">
                    <a16:rowId xmlns:a16="http://schemas.microsoft.com/office/drawing/2014/main" val="2441664756"/>
                  </a:ext>
                </a:extLst>
              </a:tr>
              <a:tr h="442810">
                <a:tc>
                  <a:txBody>
                    <a:bodyPr/>
                    <a:lstStyle/>
                    <a:p>
                      <a:pPr algn="l"/>
                      <a:r>
                        <a:rPr lang="en-US" sz="2000" b="0" dirty="0">
                          <a:solidFill>
                            <a:schemeClr val="tx1"/>
                          </a:solidFill>
                          <a:effectLst/>
                        </a:rPr>
                        <a:t>Rate each affected muscle group separately and combine in accordance with </a:t>
                      </a:r>
                      <a:r>
                        <a:rPr lang="en-US" sz="2000" b="0" u="none" strike="noStrike" dirty="0">
                          <a:solidFill>
                            <a:schemeClr val="tx1"/>
                          </a:solidFill>
                          <a:effectLst/>
                        </a:rPr>
                        <a:t>§ 4.25</a:t>
                      </a:r>
                      <a:endParaRPr lang="en-US" sz="2000" b="0" dirty="0">
                        <a:solidFill>
                          <a:schemeClr val="tx1"/>
                        </a:solidFill>
                        <a:effectLst/>
                      </a:endParaRPr>
                    </a:p>
                  </a:txBody>
                  <a:tcPr marL="101600" marR="101600" marT="50800" marB="50800" anchor="ctr"/>
                </a:tc>
                <a:tc>
                  <a:txBody>
                    <a:bodyPr/>
                    <a:lstStyle/>
                    <a:p>
                      <a:endParaRPr lang="en-US"/>
                    </a:p>
                  </a:txBody>
                  <a:tcPr/>
                </a:tc>
                <a:extLst>
                  <a:ext uri="{0D108BD9-81ED-4DB2-BD59-A6C34878D82A}">
                    <a16:rowId xmlns:a16="http://schemas.microsoft.com/office/drawing/2014/main" val="1870417188"/>
                  </a:ext>
                </a:extLst>
              </a:tr>
              <a:tr h="765941">
                <a:tc>
                  <a:txBody>
                    <a:bodyPr/>
                    <a:lstStyle/>
                    <a:p>
                      <a:pPr algn="l"/>
                      <a:r>
                        <a:rPr lang="en-US" sz="2000" b="0" dirty="0">
                          <a:solidFill>
                            <a:schemeClr val="tx1"/>
                          </a:solidFill>
                          <a:effectLst/>
                        </a:rPr>
                        <a:t>Note: Separately evaluate any chronic renal complications within the appropriate body system.</a:t>
                      </a:r>
                    </a:p>
                  </a:txBody>
                  <a:tcPr marL="101600" marR="101600" marT="50800" marB="50800" anchor="ctr"/>
                </a:tc>
                <a:tc>
                  <a:txBody>
                    <a:bodyPr/>
                    <a:lstStyle/>
                    <a:p>
                      <a:endParaRPr lang="en-US" dirty="0"/>
                    </a:p>
                  </a:txBody>
                  <a:tcPr/>
                </a:tc>
                <a:extLst>
                  <a:ext uri="{0D108BD9-81ED-4DB2-BD59-A6C34878D82A}">
                    <a16:rowId xmlns:a16="http://schemas.microsoft.com/office/drawing/2014/main" val="3965913196"/>
                  </a:ext>
                </a:extLst>
              </a:tr>
            </a:tbl>
          </a:graphicData>
        </a:graphic>
      </p:graphicFrame>
      <p:sp>
        <p:nvSpPr>
          <p:cNvPr id="3" name="Slide Number Placeholder 2">
            <a:extLst>
              <a:ext uri="{FF2B5EF4-FFF2-40B4-BE49-F238E27FC236}">
                <a16:creationId xmlns:a16="http://schemas.microsoft.com/office/drawing/2014/main" id="{85FF5F0F-B354-4C1B-892C-9EDE393C4EC8}"/>
              </a:ext>
            </a:extLst>
          </p:cNvPr>
          <p:cNvSpPr>
            <a:spLocks noGrp="1"/>
          </p:cNvSpPr>
          <p:nvPr>
            <p:ph type="sldNum" sz="quarter" idx="12"/>
          </p:nvPr>
        </p:nvSpPr>
        <p:spPr/>
        <p:txBody>
          <a:bodyPr/>
          <a:lstStyle/>
          <a:p>
            <a:fld id="{E2FB73DA-5FDE-45B5-BAA4-C61223CC44F6}" type="slidenum">
              <a:rPr lang="en-US" smtClean="0"/>
              <a:pPr/>
              <a:t>44</a:t>
            </a:fld>
            <a:endParaRPr lang="en-US" dirty="0"/>
          </a:p>
        </p:txBody>
      </p:sp>
      <p:graphicFrame>
        <p:nvGraphicFramePr>
          <p:cNvPr id="6" name="Table 5">
            <a:extLst>
              <a:ext uri="{FF2B5EF4-FFF2-40B4-BE49-F238E27FC236}">
                <a16:creationId xmlns:a16="http://schemas.microsoft.com/office/drawing/2014/main" id="{8842EF19-B4A1-4DD0-84E6-B642E1170735}"/>
              </a:ext>
            </a:extLst>
          </p:cNvPr>
          <p:cNvGraphicFramePr>
            <a:graphicFrameLocks/>
          </p:cNvGraphicFramePr>
          <p:nvPr>
            <p:extLst>
              <p:ext uri="{D42A27DB-BD31-4B8C-83A1-F6EECF244321}">
                <p14:modId xmlns:p14="http://schemas.microsoft.com/office/powerpoint/2010/main" val="4038678296"/>
              </p:ext>
            </p:extLst>
          </p:nvPr>
        </p:nvGraphicFramePr>
        <p:xfrm>
          <a:off x="1524000" y="4318000"/>
          <a:ext cx="9144000" cy="1587672"/>
        </p:xfrm>
        <a:graphic>
          <a:graphicData uri="http://schemas.openxmlformats.org/drawingml/2006/table">
            <a:tbl>
              <a:tblPr firstRow="1" bandRow="1">
                <a:tableStyleId>{93296810-A885-4BE3-A3E7-6D5BEEA58F35}</a:tableStyleId>
              </a:tblPr>
              <a:tblGrid>
                <a:gridCol w="8567285">
                  <a:extLst>
                    <a:ext uri="{9D8B030D-6E8A-4147-A177-3AD203B41FA5}">
                      <a16:colId xmlns:a16="http://schemas.microsoft.com/office/drawing/2014/main" val="4148010276"/>
                    </a:ext>
                  </a:extLst>
                </a:gridCol>
                <a:gridCol w="576715">
                  <a:extLst>
                    <a:ext uri="{9D8B030D-6E8A-4147-A177-3AD203B41FA5}">
                      <a16:colId xmlns:a16="http://schemas.microsoft.com/office/drawing/2014/main" val="3675836657"/>
                    </a:ext>
                  </a:extLst>
                </a:gridCol>
              </a:tblGrid>
              <a:tr h="435255">
                <a:tc>
                  <a:txBody>
                    <a:bodyPr/>
                    <a:lstStyle/>
                    <a:p>
                      <a:endParaRPr lang="en-US" dirty="0"/>
                    </a:p>
                  </a:txBody>
                  <a:tcPr/>
                </a:tc>
                <a:tc>
                  <a:txBody>
                    <a:bodyPr/>
                    <a:lstStyle/>
                    <a:p>
                      <a:endParaRPr lang="en-US"/>
                    </a:p>
                  </a:txBody>
                  <a:tcPr/>
                </a:tc>
                <a:extLst>
                  <a:ext uri="{0D108BD9-81ED-4DB2-BD59-A6C34878D82A}">
                    <a16:rowId xmlns:a16="http://schemas.microsoft.com/office/drawing/2014/main" val="2562707690"/>
                  </a:ext>
                </a:extLst>
              </a:tr>
              <a:tr h="441217">
                <a:tc>
                  <a:txBody>
                    <a:bodyPr/>
                    <a:lstStyle/>
                    <a:p>
                      <a:pPr algn="l"/>
                      <a:r>
                        <a:rPr lang="en-US" sz="2000" b="0" dirty="0">
                          <a:solidFill>
                            <a:schemeClr val="tx1"/>
                          </a:solidFill>
                          <a:effectLst/>
                        </a:rPr>
                        <a:t>5331 Compartment syndrome:</a:t>
                      </a:r>
                    </a:p>
                  </a:txBody>
                  <a:tcPr marL="101600" marR="101600" marT="50800" marB="50800" anchor="ctr"/>
                </a:tc>
                <a:tc>
                  <a:txBody>
                    <a:bodyPr/>
                    <a:lstStyle/>
                    <a:p>
                      <a:endParaRPr lang="en-US"/>
                    </a:p>
                  </a:txBody>
                  <a:tcPr/>
                </a:tc>
                <a:extLst>
                  <a:ext uri="{0D108BD9-81ED-4DB2-BD59-A6C34878D82A}">
                    <a16:rowId xmlns:a16="http://schemas.microsoft.com/office/drawing/2014/main" val="2441664756"/>
                  </a:ext>
                </a:extLst>
              </a:tr>
              <a:tr h="441217">
                <a:tc>
                  <a:txBody>
                    <a:bodyPr/>
                    <a:lstStyle/>
                    <a:p>
                      <a:pPr algn="l"/>
                      <a:r>
                        <a:rPr lang="en-US" sz="2000" b="0" dirty="0">
                          <a:solidFill>
                            <a:schemeClr val="tx1"/>
                          </a:solidFill>
                          <a:effectLst/>
                        </a:rPr>
                        <a:t>Rate each affected muscle group separately and combine in accordance with </a:t>
                      </a:r>
                      <a:r>
                        <a:rPr lang="en-US" sz="2000" b="0" u="none" strike="noStrike" dirty="0">
                          <a:solidFill>
                            <a:schemeClr val="tx1"/>
                          </a:solidFill>
                          <a:effectLst/>
                        </a:rPr>
                        <a:t>§ 4.25</a:t>
                      </a:r>
                      <a:endParaRPr lang="en-US" sz="2000" b="0" dirty="0">
                        <a:solidFill>
                          <a:schemeClr val="tx1"/>
                        </a:solidFill>
                        <a:effectLst/>
                      </a:endParaRPr>
                    </a:p>
                  </a:txBody>
                  <a:tcPr marL="101600" marR="101600" marT="50800" marB="50800" anchor="ctr"/>
                </a:tc>
                <a:tc>
                  <a:txBody>
                    <a:bodyPr/>
                    <a:lstStyle/>
                    <a:p>
                      <a:endParaRPr lang="en-US" dirty="0"/>
                    </a:p>
                  </a:txBody>
                  <a:tcPr/>
                </a:tc>
                <a:extLst>
                  <a:ext uri="{0D108BD9-81ED-4DB2-BD59-A6C34878D82A}">
                    <a16:rowId xmlns:a16="http://schemas.microsoft.com/office/drawing/2014/main" val="1870417188"/>
                  </a:ext>
                </a:extLst>
              </a:tr>
            </a:tbl>
          </a:graphicData>
        </a:graphic>
      </p:graphicFrame>
    </p:spTree>
    <p:extLst>
      <p:ext uri="{BB962C8B-B14F-4D97-AF65-F5344CB8AC3E}">
        <p14:creationId xmlns:p14="http://schemas.microsoft.com/office/powerpoint/2010/main" val="27256396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9601D53-94F2-4E39-8AEC-722111EA9947}"/>
              </a:ext>
            </a:extLst>
          </p:cNvPr>
          <p:cNvSpPr>
            <a:spLocks noGrp="1"/>
          </p:cNvSpPr>
          <p:nvPr>
            <p:ph type="title"/>
          </p:nvPr>
        </p:nvSpPr>
        <p:spPr>
          <a:xfrm>
            <a:off x="0" y="365125"/>
            <a:ext cx="11353800" cy="1325563"/>
          </a:xfrm>
        </p:spPr>
        <p:txBody>
          <a:bodyPr/>
          <a:lstStyle/>
          <a:p>
            <a:r>
              <a:rPr lang="en-US" dirty="0"/>
              <a:t>Practical Exercises</a:t>
            </a:r>
          </a:p>
        </p:txBody>
      </p:sp>
      <p:sp>
        <p:nvSpPr>
          <p:cNvPr id="2" name="Content Placeholder 1">
            <a:extLst>
              <a:ext uri="{FF2B5EF4-FFF2-40B4-BE49-F238E27FC236}">
                <a16:creationId xmlns:a16="http://schemas.microsoft.com/office/drawing/2014/main" id="{A03A4FAF-1330-41A1-8F14-8824BC87E409}"/>
              </a:ext>
            </a:extLst>
          </p:cNvPr>
          <p:cNvSpPr>
            <a:spLocks noGrp="1"/>
          </p:cNvSpPr>
          <p:nvPr>
            <p:ph idx="1"/>
          </p:nvPr>
        </p:nvSpPr>
        <p:spPr/>
        <p:txBody>
          <a:bodyPr/>
          <a:lstStyle/>
          <a:p>
            <a:r>
              <a:rPr lang="en-US" dirty="0"/>
              <a:t>Sylvia Gallegos</a:t>
            </a:r>
          </a:p>
          <a:p>
            <a:pPr lvl="1"/>
            <a:r>
              <a:rPr lang="en-US" dirty="0"/>
              <a:t>Plantar fasciitis</a:t>
            </a:r>
          </a:p>
          <a:p>
            <a:r>
              <a:rPr lang="en-US" dirty="0"/>
              <a:t>Tammy Cole</a:t>
            </a:r>
          </a:p>
          <a:p>
            <a:pPr lvl="1"/>
            <a:r>
              <a:rPr lang="en-US" dirty="0"/>
              <a:t>Hip resurfacing</a:t>
            </a:r>
          </a:p>
          <a:p>
            <a:r>
              <a:rPr lang="en-US" dirty="0"/>
              <a:t>Rodney White</a:t>
            </a:r>
          </a:p>
          <a:p>
            <a:pPr lvl="1"/>
            <a:r>
              <a:rPr lang="en-US" dirty="0"/>
              <a:t>Knee &amp; ankle increase</a:t>
            </a:r>
          </a:p>
          <a:p>
            <a:r>
              <a:rPr lang="en-US" dirty="0"/>
              <a:t>Calvin Freemont</a:t>
            </a:r>
          </a:p>
          <a:p>
            <a:pPr lvl="1"/>
            <a:r>
              <a:rPr lang="en-US" dirty="0"/>
              <a:t>Knee increase</a:t>
            </a:r>
          </a:p>
        </p:txBody>
      </p:sp>
      <p:sp>
        <p:nvSpPr>
          <p:cNvPr id="3" name="Slide Number Placeholder 2">
            <a:extLst>
              <a:ext uri="{FF2B5EF4-FFF2-40B4-BE49-F238E27FC236}">
                <a16:creationId xmlns:a16="http://schemas.microsoft.com/office/drawing/2014/main" id="{48451E81-6EDE-44B3-A6C8-8883906077E5}"/>
              </a:ext>
            </a:extLst>
          </p:cNvPr>
          <p:cNvSpPr>
            <a:spLocks noGrp="1"/>
          </p:cNvSpPr>
          <p:nvPr>
            <p:ph type="sldNum" sz="quarter" idx="12"/>
          </p:nvPr>
        </p:nvSpPr>
        <p:spPr/>
        <p:txBody>
          <a:bodyPr/>
          <a:lstStyle/>
          <a:p>
            <a:fld id="{E2FB73DA-5FDE-45B5-BAA4-C61223CC44F6}" type="slidenum">
              <a:rPr lang="en-US" smtClean="0"/>
              <a:pPr/>
              <a:t>45</a:t>
            </a:fld>
            <a:endParaRPr lang="en-US" dirty="0"/>
          </a:p>
        </p:txBody>
      </p:sp>
    </p:spTree>
    <p:extLst>
      <p:ext uri="{BB962C8B-B14F-4D97-AF65-F5344CB8AC3E}">
        <p14:creationId xmlns:p14="http://schemas.microsoft.com/office/powerpoint/2010/main" val="5151456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2F37269-3D81-4011-93E6-48DED42EAD41}"/>
              </a:ext>
            </a:extLst>
          </p:cNvPr>
          <p:cNvSpPr>
            <a:spLocks noGrp="1"/>
          </p:cNvSpPr>
          <p:nvPr>
            <p:ph type="title"/>
          </p:nvPr>
        </p:nvSpPr>
        <p:spPr>
          <a:xfrm>
            <a:off x="0" y="365125"/>
            <a:ext cx="11353800" cy="1325563"/>
          </a:xfrm>
        </p:spPr>
        <p:txBody>
          <a:bodyPr/>
          <a:lstStyle/>
          <a:p>
            <a:r>
              <a:rPr lang="en-US" dirty="0"/>
              <a:t>Practical Exercises</a:t>
            </a:r>
          </a:p>
        </p:txBody>
      </p:sp>
      <p:sp>
        <p:nvSpPr>
          <p:cNvPr id="2" name="Content Placeholder 1">
            <a:extLst>
              <a:ext uri="{FF2B5EF4-FFF2-40B4-BE49-F238E27FC236}">
                <a16:creationId xmlns:a16="http://schemas.microsoft.com/office/drawing/2014/main" id="{CA2469E1-B677-4E7B-9B1A-5946EEDC6BE2}"/>
              </a:ext>
            </a:extLst>
          </p:cNvPr>
          <p:cNvSpPr>
            <a:spLocks noGrp="1"/>
          </p:cNvSpPr>
          <p:nvPr>
            <p:ph idx="1"/>
          </p:nvPr>
        </p:nvSpPr>
        <p:spPr>
          <a:xfrm>
            <a:off x="186612" y="1352939"/>
            <a:ext cx="11849877" cy="5139936"/>
          </a:xfrm>
        </p:spPr>
        <p:txBody>
          <a:bodyPr>
            <a:noAutofit/>
          </a:bodyPr>
          <a:lstStyle/>
          <a:p>
            <a:pPr marL="0" indent="0">
              <a:lnSpc>
                <a:spcPct val="107000"/>
              </a:lnSpc>
              <a:spcBef>
                <a:spcPts val="0"/>
              </a:spcBef>
              <a:buNone/>
            </a:pPr>
            <a:r>
              <a:rPr lang="en-US" sz="2400" b="1" dirty="0">
                <a:latin typeface="Calibri" panose="020F0502020204030204" pitchFamily="34" charset="0"/>
                <a:ea typeface="Calibri" panose="020F0502020204030204" pitchFamily="34" charset="0"/>
                <a:cs typeface="Times New Roman" panose="02020603050405020304" pitchFamily="18" charset="0"/>
              </a:rPr>
              <a:t>Sylvia Gallegos</a:t>
            </a:r>
            <a:r>
              <a:rPr lang="en-US" sz="2400" dirty="0">
                <a:latin typeface="Calibri" panose="020F0502020204030204" pitchFamily="34" charset="0"/>
                <a:ea typeface="Calibri" panose="020F0502020204030204" pitchFamily="34" charset="0"/>
                <a:cs typeface="Times New Roman" panose="02020603050405020304" pitchFamily="18" charset="0"/>
              </a:rPr>
              <a:t>, USA veteran, contacts you to check on the status of her claim for SC for bilateral plantar fasciitis. She has been reviewing the updated Rating Schedule that she found online after February 7, 2021 and is trying to guess what disability evaluation she qualifies for. Sylvia tells you that she has had steroid injections as well as shock wave therapy, and neither worked, but her doctor has not talked with her about surgery. After acknowledging that you can’t promise her any evaluation, she lists the following guesses. Which one sounds the most reasonable to you, based only on her description?</a:t>
            </a:r>
          </a:p>
          <a:p>
            <a:pPr marL="0" indent="0">
              <a:lnSpc>
                <a:spcPct val="107000"/>
              </a:lnSpc>
              <a:spcBef>
                <a:spcPts val="0"/>
              </a:spcBef>
              <a:buNone/>
            </a:pP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400" dirty="0">
                <a:latin typeface="Calibri" panose="020F0502020204030204" pitchFamily="34" charset="0"/>
                <a:ea typeface="Calibri" panose="020F0502020204030204" pitchFamily="34" charset="0"/>
                <a:cs typeface="Times New Roman" panose="02020603050405020304" pitchFamily="18" charset="0"/>
              </a:rPr>
              <a:t>Choose the best response:</a:t>
            </a:r>
          </a:p>
          <a:p>
            <a:pPr marL="342900" indent="-342900">
              <a:lnSpc>
                <a:spcPct val="107000"/>
              </a:lnSpc>
              <a:spcBef>
                <a:spcPts val="0"/>
              </a:spcBef>
              <a:buFont typeface="+mj-lt"/>
              <a:buAutoNum type="arabicParenR"/>
            </a:pPr>
            <a:r>
              <a:rPr lang="en-US" sz="2400" dirty="0">
                <a:latin typeface="Calibri" panose="020F0502020204030204" pitchFamily="34" charset="0"/>
                <a:ea typeface="Calibri" panose="020F0502020204030204" pitchFamily="34" charset="0"/>
                <a:cs typeface="Times New Roman" panose="02020603050405020304" pitchFamily="18" charset="0"/>
              </a:rPr>
              <a:t>10 percent for unilateral disability, for each foot, then combining to 19 percent using 4.25.</a:t>
            </a:r>
          </a:p>
          <a:p>
            <a:pPr marL="342900" indent="-342900">
              <a:lnSpc>
                <a:spcPct val="107000"/>
              </a:lnSpc>
              <a:spcBef>
                <a:spcPts val="0"/>
              </a:spcBef>
              <a:buFont typeface="+mj-lt"/>
              <a:buAutoNum type="arabicParenR"/>
            </a:pPr>
            <a:r>
              <a:rPr lang="en-US" sz="2400" dirty="0">
                <a:latin typeface="Calibri" panose="020F0502020204030204" pitchFamily="34" charset="0"/>
                <a:ea typeface="Calibri" panose="020F0502020204030204" pitchFamily="34" charset="0"/>
                <a:cs typeface="Times New Roman" panose="02020603050405020304" pitchFamily="18" charset="0"/>
              </a:rPr>
              <a:t>10 percent for bilateral disability.</a:t>
            </a:r>
          </a:p>
          <a:p>
            <a:pPr marL="342900" indent="-342900">
              <a:lnSpc>
                <a:spcPct val="107000"/>
              </a:lnSpc>
              <a:spcBef>
                <a:spcPts val="0"/>
              </a:spcBef>
              <a:buFont typeface="+mj-lt"/>
              <a:buAutoNum type="arabicParenR"/>
            </a:pPr>
            <a:r>
              <a:rPr lang="en-US" sz="2400" dirty="0">
                <a:latin typeface="Calibri" panose="020F0502020204030204" pitchFamily="34" charset="0"/>
                <a:ea typeface="Calibri" panose="020F0502020204030204" pitchFamily="34" charset="0"/>
                <a:cs typeface="Times New Roman" panose="02020603050405020304" pitchFamily="18" charset="0"/>
              </a:rPr>
              <a:t>20 percent for no relief unilaterally, for each foot, then combing to 36 percent using 4.25.</a:t>
            </a:r>
          </a:p>
          <a:p>
            <a:pPr marL="342900" indent="-342900">
              <a:lnSpc>
                <a:spcPct val="107000"/>
              </a:lnSpc>
              <a:spcBef>
                <a:spcPts val="0"/>
              </a:spcBef>
              <a:buFont typeface="+mj-lt"/>
              <a:buAutoNum type="arabicParenR"/>
            </a:pPr>
            <a:r>
              <a:rPr lang="en-US" sz="2400" dirty="0">
                <a:latin typeface="Calibri" panose="020F0502020204030204" pitchFamily="34" charset="0"/>
                <a:ea typeface="Calibri" panose="020F0502020204030204" pitchFamily="34" charset="0"/>
                <a:cs typeface="Times New Roman" panose="02020603050405020304" pitchFamily="18" charset="0"/>
              </a:rPr>
              <a:t>30 percent for no relief bilaterally.</a:t>
            </a:r>
            <a:endParaRPr lang="en-US" sz="2400" dirty="0"/>
          </a:p>
        </p:txBody>
      </p:sp>
      <p:sp>
        <p:nvSpPr>
          <p:cNvPr id="3" name="Slide Number Placeholder 2">
            <a:extLst>
              <a:ext uri="{FF2B5EF4-FFF2-40B4-BE49-F238E27FC236}">
                <a16:creationId xmlns:a16="http://schemas.microsoft.com/office/drawing/2014/main" id="{984187B7-EA65-4F43-ABE1-A43F68AD2C50}"/>
              </a:ext>
            </a:extLst>
          </p:cNvPr>
          <p:cNvSpPr>
            <a:spLocks noGrp="1"/>
          </p:cNvSpPr>
          <p:nvPr>
            <p:ph type="sldNum" sz="quarter" idx="12"/>
          </p:nvPr>
        </p:nvSpPr>
        <p:spPr/>
        <p:txBody>
          <a:bodyPr/>
          <a:lstStyle/>
          <a:p>
            <a:fld id="{E2FB73DA-5FDE-45B5-BAA4-C61223CC44F6}" type="slidenum">
              <a:rPr lang="en-US" smtClean="0"/>
              <a:pPr/>
              <a:t>46</a:t>
            </a:fld>
            <a:endParaRPr lang="en-US" dirty="0"/>
          </a:p>
        </p:txBody>
      </p:sp>
    </p:spTree>
    <p:extLst>
      <p:ext uri="{BB962C8B-B14F-4D97-AF65-F5344CB8AC3E}">
        <p14:creationId xmlns:p14="http://schemas.microsoft.com/office/powerpoint/2010/main" val="22082304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2F37269-3D81-4011-93E6-48DED42EAD41}"/>
              </a:ext>
            </a:extLst>
          </p:cNvPr>
          <p:cNvSpPr>
            <a:spLocks noGrp="1"/>
          </p:cNvSpPr>
          <p:nvPr>
            <p:ph type="title"/>
          </p:nvPr>
        </p:nvSpPr>
        <p:spPr>
          <a:xfrm>
            <a:off x="0" y="365125"/>
            <a:ext cx="11353800" cy="1325563"/>
          </a:xfrm>
        </p:spPr>
        <p:txBody>
          <a:bodyPr/>
          <a:lstStyle/>
          <a:p>
            <a:r>
              <a:rPr lang="en-US" dirty="0"/>
              <a:t>Practical Exercises</a:t>
            </a:r>
          </a:p>
        </p:txBody>
      </p:sp>
      <p:sp>
        <p:nvSpPr>
          <p:cNvPr id="2" name="Content Placeholder 1">
            <a:extLst>
              <a:ext uri="{FF2B5EF4-FFF2-40B4-BE49-F238E27FC236}">
                <a16:creationId xmlns:a16="http://schemas.microsoft.com/office/drawing/2014/main" id="{CA2469E1-B677-4E7B-9B1A-5946EEDC6BE2}"/>
              </a:ext>
            </a:extLst>
          </p:cNvPr>
          <p:cNvSpPr>
            <a:spLocks noGrp="1"/>
          </p:cNvSpPr>
          <p:nvPr>
            <p:ph idx="1"/>
          </p:nvPr>
        </p:nvSpPr>
        <p:spPr>
          <a:xfrm>
            <a:off x="167951" y="1371600"/>
            <a:ext cx="11868539" cy="4805363"/>
          </a:xfrm>
        </p:spPr>
        <p:txBody>
          <a:bodyPr>
            <a:noAutofit/>
          </a:bodyPr>
          <a:lstStyle/>
          <a:p>
            <a:pPr marL="0" indent="0">
              <a:lnSpc>
                <a:spcPct val="107000"/>
              </a:lnSpc>
              <a:spcBef>
                <a:spcPts val="0"/>
              </a:spcBef>
              <a:buNone/>
            </a:pPr>
            <a:r>
              <a:rPr lang="en-US" sz="2400" b="1" dirty="0">
                <a:latin typeface="Calibri" panose="020F0502020204030204" pitchFamily="34" charset="0"/>
                <a:ea typeface="Calibri" panose="020F0502020204030204" pitchFamily="34" charset="0"/>
                <a:cs typeface="Times New Roman" panose="02020603050405020304" pitchFamily="18" charset="0"/>
              </a:rPr>
              <a:t>Tammy Cole</a:t>
            </a:r>
            <a:r>
              <a:rPr lang="en-US" sz="2400" dirty="0">
                <a:latin typeface="Calibri" panose="020F0502020204030204" pitchFamily="34" charset="0"/>
                <a:ea typeface="Calibri" panose="020F0502020204030204" pitchFamily="34" charset="0"/>
                <a:cs typeface="Times New Roman" panose="02020603050405020304" pitchFamily="18" charset="0"/>
              </a:rPr>
              <a:t>, USAF Retired, underwent surgical resurfacing of her SC left hip on March 13, 2021. The procedure was completed at a non-VA facility and so far she is recovering as expected. She has called you to ask if this warrants an increase for her disability. Her veteran friend had the same surgery in 2017 and received a 100 percent evaluation for one year. Tammy is asking you what she can expect for a grant.</a:t>
            </a:r>
          </a:p>
          <a:p>
            <a:pPr marL="0" indent="0">
              <a:lnSpc>
                <a:spcPct val="107000"/>
              </a:lnSpc>
              <a:spcBef>
                <a:spcPts val="0"/>
              </a:spcBef>
              <a:buNone/>
            </a:pP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000" dirty="0">
                <a:latin typeface="Calibri" panose="020F0502020204030204" pitchFamily="34" charset="0"/>
                <a:ea typeface="Calibri" panose="020F0502020204030204" pitchFamily="34" charset="0"/>
                <a:cs typeface="Times New Roman" panose="02020603050405020304" pitchFamily="18" charset="0"/>
              </a:rPr>
              <a:t>Choose the best response:</a:t>
            </a:r>
          </a:p>
          <a:p>
            <a:pPr marL="342900" indent="-342900">
              <a:lnSpc>
                <a:spcPct val="107000"/>
              </a:lnSpc>
              <a:spcBef>
                <a:spcPts val="0"/>
              </a:spcBef>
              <a:buFont typeface="+mj-lt"/>
              <a:buAutoNum type="arabicParenR"/>
            </a:pPr>
            <a:r>
              <a:rPr lang="en-US" sz="2000" dirty="0">
                <a:latin typeface="Calibri" panose="020F0502020204030204" pitchFamily="34" charset="0"/>
                <a:ea typeface="Calibri" panose="020F0502020204030204" pitchFamily="34" charset="0"/>
                <a:cs typeface="Times New Roman" panose="02020603050405020304" pitchFamily="18" charset="0"/>
              </a:rPr>
              <a:t>Tammy’s surgery does qualify for an increase, but only temporarily. After five months’ evaluation at 100 percent, her left hip evaluation will be based on criteria under DC 5054.</a:t>
            </a:r>
          </a:p>
          <a:p>
            <a:pPr marL="342900" indent="-342900">
              <a:lnSpc>
                <a:spcPct val="107000"/>
              </a:lnSpc>
              <a:spcBef>
                <a:spcPts val="0"/>
              </a:spcBef>
              <a:buFont typeface="+mj-lt"/>
              <a:buAutoNum type="arabicParenR"/>
            </a:pPr>
            <a:r>
              <a:rPr lang="en-US" sz="2000" dirty="0">
                <a:latin typeface="Calibri" panose="020F0502020204030204" pitchFamily="34" charset="0"/>
                <a:ea typeface="Calibri" panose="020F0502020204030204" pitchFamily="34" charset="0"/>
                <a:cs typeface="Times New Roman" panose="02020603050405020304" pitchFamily="18" charset="0"/>
              </a:rPr>
              <a:t>Tammy’s surgery does not qualify for an increase because she used a private facility and did not get prior VA approval. </a:t>
            </a:r>
          </a:p>
          <a:p>
            <a:pPr marL="342900" indent="-342900">
              <a:lnSpc>
                <a:spcPct val="107000"/>
              </a:lnSpc>
              <a:spcBef>
                <a:spcPts val="0"/>
              </a:spcBef>
              <a:buFont typeface="+mj-lt"/>
              <a:buAutoNum type="arabicParenR"/>
            </a:pPr>
            <a:r>
              <a:rPr lang="en-US" sz="2000" dirty="0">
                <a:latin typeface="Calibri" panose="020F0502020204030204" pitchFamily="34" charset="0"/>
                <a:ea typeface="Calibri" panose="020F0502020204030204" pitchFamily="34" charset="0"/>
                <a:cs typeface="Times New Roman" panose="02020603050405020304" pitchFamily="18" charset="0"/>
              </a:rPr>
              <a:t>Tammy’s surgery does qualify for an increase, but only temporarily. After a one year evaluation at 100 percent, her left hip evaluation will be based on criteria under DCs 5250-5255.</a:t>
            </a:r>
          </a:p>
          <a:p>
            <a:pPr marL="342900" indent="-342900">
              <a:lnSpc>
                <a:spcPct val="107000"/>
              </a:lnSpc>
              <a:spcBef>
                <a:spcPts val="0"/>
              </a:spcBef>
              <a:buFont typeface="+mj-lt"/>
              <a:buAutoNum type="arabicParenR"/>
            </a:pPr>
            <a:r>
              <a:rPr lang="en-US" sz="2000" dirty="0">
                <a:latin typeface="Calibri" panose="020F0502020204030204" pitchFamily="34" charset="0"/>
                <a:ea typeface="Calibri" panose="020F0502020204030204" pitchFamily="34" charset="0"/>
                <a:cs typeface="Times New Roman" panose="02020603050405020304" pitchFamily="18" charset="0"/>
              </a:rPr>
              <a:t>Tammy’s surgery does qualify for an increase, but only temporarily. After five months’ evaluation at 100 percent, her left hip evaluation will be based on criteria under DCs 5250-5255.</a:t>
            </a:r>
            <a:endParaRPr lang="en-US" sz="2000" dirty="0"/>
          </a:p>
        </p:txBody>
      </p:sp>
      <p:sp>
        <p:nvSpPr>
          <p:cNvPr id="3" name="Slide Number Placeholder 2">
            <a:extLst>
              <a:ext uri="{FF2B5EF4-FFF2-40B4-BE49-F238E27FC236}">
                <a16:creationId xmlns:a16="http://schemas.microsoft.com/office/drawing/2014/main" id="{984187B7-EA65-4F43-ABE1-A43F68AD2C50}"/>
              </a:ext>
            </a:extLst>
          </p:cNvPr>
          <p:cNvSpPr>
            <a:spLocks noGrp="1"/>
          </p:cNvSpPr>
          <p:nvPr>
            <p:ph type="sldNum" sz="quarter" idx="12"/>
          </p:nvPr>
        </p:nvSpPr>
        <p:spPr/>
        <p:txBody>
          <a:bodyPr/>
          <a:lstStyle/>
          <a:p>
            <a:fld id="{E2FB73DA-5FDE-45B5-BAA4-C61223CC44F6}" type="slidenum">
              <a:rPr lang="en-US" smtClean="0"/>
              <a:pPr/>
              <a:t>47</a:t>
            </a:fld>
            <a:endParaRPr lang="en-US" dirty="0"/>
          </a:p>
        </p:txBody>
      </p:sp>
    </p:spTree>
    <p:extLst>
      <p:ext uri="{BB962C8B-B14F-4D97-AF65-F5344CB8AC3E}">
        <p14:creationId xmlns:p14="http://schemas.microsoft.com/office/powerpoint/2010/main" val="22257461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2F37269-3D81-4011-93E6-48DED42EAD41}"/>
              </a:ext>
            </a:extLst>
          </p:cNvPr>
          <p:cNvSpPr>
            <a:spLocks noGrp="1"/>
          </p:cNvSpPr>
          <p:nvPr>
            <p:ph type="title"/>
          </p:nvPr>
        </p:nvSpPr>
        <p:spPr>
          <a:xfrm>
            <a:off x="0" y="365125"/>
            <a:ext cx="11353800" cy="1325563"/>
          </a:xfrm>
        </p:spPr>
        <p:txBody>
          <a:bodyPr/>
          <a:lstStyle/>
          <a:p>
            <a:r>
              <a:rPr lang="en-US" dirty="0"/>
              <a:t>Practical Exercises</a:t>
            </a:r>
          </a:p>
        </p:txBody>
      </p:sp>
      <p:sp>
        <p:nvSpPr>
          <p:cNvPr id="2" name="Content Placeholder 1">
            <a:extLst>
              <a:ext uri="{FF2B5EF4-FFF2-40B4-BE49-F238E27FC236}">
                <a16:creationId xmlns:a16="http://schemas.microsoft.com/office/drawing/2014/main" id="{CA2469E1-B677-4E7B-9B1A-5946EEDC6BE2}"/>
              </a:ext>
            </a:extLst>
          </p:cNvPr>
          <p:cNvSpPr>
            <a:spLocks noGrp="1"/>
          </p:cNvSpPr>
          <p:nvPr>
            <p:ph idx="1"/>
          </p:nvPr>
        </p:nvSpPr>
        <p:spPr>
          <a:xfrm>
            <a:off x="167951" y="1418253"/>
            <a:ext cx="11868539" cy="5074622"/>
          </a:xfrm>
        </p:spPr>
        <p:txBody>
          <a:bodyPr>
            <a:normAutofit lnSpcReduction="10000"/>
          </a:bodyPr>
          <a:lstStyle/>
          <a:p>
            <a:pPr marL="0" indent="0">
              <a:lnSpc>
                <a:spcPct val="107000"/>
              </a:lnSpc>
              <a:spcBef>
                <a:spcPts val="0"/>
              </a:spcBef>
              <a:buNone/>
            </a:pPr>
            <a:r>
              <a:rPr lang="en-US" sz="2400" b="1" dirty="0">
                <a:latin typeface="Calibri" panose="020F0502020204030204" pitchFamily="34" charset="0"/>
                <a:ea typeface="Calibri" panose="020F0502020204030204" pitchFamily="34" charset="0"/>
                <a:cs typeface="Times New Roman" panose="02020603050405020304" pitchFamily="18" charset="0"/>
              </a:rPr>
              <a:t>Rodney White</a:t>
            </a:r>
            <a:r>
              <a:rPr lang="en-US" sz="2400" dirty="0">
                <a:latin typeface="Calibri" panose="020F0502020204030204" pitchFamily="34" charset="0"/>
                <a:ea typeface="Calibri" panose="020F0502020204030204" pitchFamily="34" charset="0"/>
                <a:cs typeface="Times New Roman" panose="02020603050405020304" pitchFamily="18" charset="0"/>
              </a:rPr>
              <a:t>, USMC veteran, calls you to ask about whether he should submit a claim for increase based on Rating Schedule changes effective February 7, 2021. He currently receives disability benefits for SC knee and ankle post-traumatic arthritis at 10 percent evaluation, based on x-ray evidence of arthritis in two major joints, as described in DC 5003. This was the guidance for post-traumatic arthritis prior to the changes. What can you tell Rodney?</a:t>
            </a:r>
          </a:p>
          <a:p>
            <a:pPr marL="0" indent="0">
              <a:lnSpc>
                <a:spcPct val="107000"/>
              </a:lnSpc>
              <a:spcBef>
                <a:spcPts val="0"/>
              </a:spcBef>
              <a:buNone/>
            </a:pP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000" dirty="0">
                <a:latin typeface="Calibri" panose="020F0502020204030204" pitchFamily="34" charset="0"/>
                <a:ea typeface="Calibri" panose="020F0502020204030204" pitchFamily="34" charset="0"/>
                <a:cs typeface="Times New Roman" panose="02020603050405020304" pitchFamily="18" charset="0"/>
              </a:rPr>
              <a:t>Choose the best response:</a:t>
            </a:r>
          </a:p>
          <a:p>
            <a:pPr marL="342900" indent="-342900">
              <a:lnSpc>
                <a:spcPct val="107000"/>
              </a:lnSpc>
              <a:spcBef>
                <a:spcPts val="0"/>
              </a:spcBef>
              <a:buFont typeface="+mj-lt"/>
              <a:buAutoNum type="arabicParenR"/>
            </a:pPr>
            <a:r>
              <a:rPr lang="en-US" sz="1800" dirty="0">
                <a:latin typeface="Calibri" panose="020F0502020204030204" pitchFamily="34" charset="0"/>
                <a:ea typeface="Calibri" panose="020F0502020204030204" pitchFamily="34" charset="0"/>
                <a:cs typeface="Times New Roman" panose="02020603050405020304" pitchFamily="18" charset="0"/>
              </a:rPr>
              <a:t>Under the new guidance for DC 5010, the Rating Schedule instruction is to evaluate each joint individually based on the appropriate diagnostic codes for those joints, and then to combine the evaluations using 38 CFR 4.25. This could potentially result in a higher evaluation overall.</a:t>
            </a:r>
          </a:p>
          <a:p>
            <a:pPr marL="342900" indent="-342900">
              <a:lnSpc>
                <a:spcPct val="107000"/>
              </a:lnSpc>
              <a:spcBef>
                <a:spcPts val="0"/>
              </a:spcBef>
              <a:buFont typeface="+mj-lt"/>
              <a:buAutoNum type="arabicParenR"/>
            </a:pPr>
            <a:r>
              <a:rPr lang="en-US" sz="1800" dirty="0">
                <a:latin typeface="Calibri" panose="020F0502020204030204" pitchFamily="34" charset="0"/>
                <a:ea typeface="Calibri" panose="020F0502020204030204" pitchFamily="34" charset="0"/>
                <a:cs typeface="Times New Roman" panose="02020603050405020304" pitchFamily="18" charset="0"/>
              </a:rPr>
              <a:t>Rodney has the right to make a claim for increase at any time, but make sure he is aware that there is a risk that his disability evaluation could be reduced based on the changes in the Rating Schedule.</a:t>
            </a:r>
          </a:p>
          <a:p>
            <a:pPr marL="342900" indent="-342900">
              <a:lnSpc>
                <a:spcPct val="107000"/>
              </a:lnSpc>
              <a:spcBef>
                <a:spcPts val="0"/>
              </a:spcBef>
              <a:buFont typeface="+mj-lt"/>
              <a:buAutoNum type="arabicParenR"/>
            </a:pPr>
            <a:r>
              <a:rPr lang="en-US" sz="1800" dirty="0">
                <a:latin typeface="Calibri" panose="020F0502020204030204" pitchFamily="34" charset="0"/>
                <a:ea typeface="Calibri" panose="020F0502020204030204" pitchFamily="34" charset="0"/>
                <a:cs typeface="Times New Roman" panose="02020603050405020304" pitchFamily="18" charset="0"/>
              </a:rPr>
              <a:t>Rodney has the right to make a claim for increase at any time, but make sure he is aware that DC 5003 was only changed in name on February 7. Since none of the evaluation criteria changed under 5003, then there will likely be no change in what benefits he is entitled to receive.</a:t>
            </a:r>
          </a:p>
          <a:p>
            <a:pPr marL="342900" indent="-342900">
              <a:lnSpc>
                <a:spcPct val="107000"/>
              </a:lnSpc>
              <a:spcBef>
                <a:spcPts val="0"/>
              </a:spcBef>
              <a:buFont typeface="+mj-lt"/>
              <a:buAutoNum type="arabicParenR"/>
            </a:pPr>
            <a:r>
              <a:rPr lang="en-US" sz="1800" dirty="0">
                <a:latin typeface="Calibri" panose="020F0502020204030204" pitchFamily="34" charset="0"/>
                <a:ea typeface="Calibri" panose="020F0502020204030204" pitchFamily="34" charset="0"/>
                <a:cs typeface="Times New Roman" panose="02020603050405020304" pitchFamily="18" charset="0"/>
              </a:rPr>
              <a:t>Under the new guidance for DC 5010, the Rating Schedule instruction is that if there are 2 or more joints affected, they will be grouped together and rated as one disability, just like his current evaluation.</a:t>
            </a:r>
            <a:endParaRPr lang="en-US" sz="1800" dirty="0"/>
          </a:p>
        </p:txBody>
      </p:sp>
      <p:sp>
        <p:nvSpPr>
          <p:cNvPr id="3" name="Slide Number Placeholder 2">
            <a:extLst>
              <a:ext uri="{FF2B5EF4-FFF2-40B4-BE49-F238E27FC236}">
                <a16:creationId xmlns:a16="http://schemas.microsoft.com/office/drawing/2014/main" id="{984187B7-EA65-4F43-ABE1-A43F68AD2C50}"/>
              </a:ext>
            </a:extLst>
          </p:cNvPr>
          <p:cNvSpPr>
            <a:spLocks noGrp="1"/>
          </p:cNvSpPr>
          <p:nvPr>
            <p:ph type="sldNum" sz="quarter" idx="12"/>
          </p:nvPr>
        </p:nvSpPr>
        <p:spPr/>
        <p:txBody>
          <a:bodyPr/>
          <a:lstStyle/>
          <a:p>
            <a:fld id="{E2FB73DA-5FDE-45B5-BAA4-C61223CC44F6}" type="slidenum">
              <a:rPr lang="en-US" smtClean="0"/>
              <a:pPr/>
              <a:t>48</a:t>
            </a:fld>
            <a:endParaRPr lang="en-US" dirty="0"/>
          </a:p>
        </p:txBody>
      </p:sp>
    </p:spTree>
    <p:extLst>
      <p:ext uri="{BB962C8B-B14F-4D97-AF65-F5344CB8AC3E}">
        <p14:creationId xmlns:p14="http://schemas.microsoft.com/office/powerpoint/2010/main" val="14200767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2F37269-3D81-4011-93E6-48DED42EAD41}"/>
              </a:ext>
            </a:extLst>
          </p:cNvPr>
          <p:cNvSpPr>
            <a:spLocks noGrp="1"/>
          </p:cNvSpPr>
          <p:nvPr>
            <p:ph type="title"/>
          </p:nvPr>
        </p:nvSpPr>
        <p:spPr/>
        <p:txBody>
          <a:bodyPr/>
          <a:lstStyle/>
          <a:p>
            <a:r>
              <a:rPr lang="en-US" dirty="0"/>
              <a:t>Practical Exercises</a:t>
            </a:r>
          </a:p>
        </p:txBody>
      </p:sp>
      <p:sp>
        <p:nvSpPr>
          <p:cNvPr id="2" name="Content Placeholder 1">
            <a:extLst>
              <a:ext uri="{FF2B5EF4-FFF2-40B4-BE49-F238E27FC236}">
                <a16:creationId xmlns:a16="http://schemas.microsoft.com/office/drawing/2014/main" id="{CA2469E1-B677-4E7B-9B1A-5946EEDC6BE2}"/>
              </a:ext>
            </a:extLst>
          </p:cNvPr>
          <p:cNvSpPr>
            <a:spLocks noGrp="1"/>
          </p:cNvSpPr>
          <p:nvPr>
            <p:ph idx="1"/>
          </p:nvPr>
        </p:nvSpPr>
        <p:spPr>
          <a:xfrm>
            <a:off x="149289" y="1483566"/>
            <a:ext cx="11905861" cy="4872783"/>
          </a:xfrm>
        </p:spPr>
        <p:txBody>
          <a:bodyPr>
            <a:normAutofit lnSpcReduction="10000"/>
          </a:bodyPr>
          <a:lstStyle/>
          <a:p>
            <a:pPr marL="0" indent="0">
              <a:lnSpc>
                <a:spcPct val="107000"/>
              </a:lnSpc>
              <a:spcBef>
                <a:spcPts val="0"/>
              </a:spcBef>
              <a:buNone/>
            </a:pPr>
            <a:r>
              <a:rPr lang="en-US" sz="2400" b="1" dirty="0">
                <a:latin typeface="Calibri" panose="020F0502020204030204" pitchFamily="34" charset="0"/>
                <a:ea typeface="Calibri" panose="020F0502020204030204" pitchFamily="34" charset="0"/>
                <a:cs typeface="Times New Roman" panose="02020603050405020304" pitchFamily="18" charset="0"/>
              </a:rPr>
              <a:t>Calvin Freemont</a:t>
            </a:r>
            <a:r>
              <a:rPr lang="en-US" sz="2400" dirty="0">
                <a:latin typeface="Calibri" panose="020F0502020204030204" pitchFamily="34" charset="0"/>
                <a:ea typeface="Calibri" panose="020F0502020204030204" pitchFamily="34" charset="0"/>
                <a:cs typeface="Times New Roman" panose="02020603050405020304" pitchFamily="18" charset="0"/>
              </a:rPr>
              <a:t>, USAF veteran, has been receiving disability benefits for his SC right knee for 12 years and feels that it has worsened. He calls you to explain that his doctor prescribed a brace, which Calvin says should now be considered severe instability instead of moderate. He also heard about changes to the Rating Schedule and wants his disability increase to be effective one year prior to the date of the law change. What can you tell Calvin?</a:t>
            </a:r>
          </a:p>
          <a:p>
            <a:pPr marL="0" indent="0">
              <a:lnSpc>
                <a:spcPct val="107000"/>
              </a:lnSpc>
              <a:spcBef>
                <a:spcPts val="0"/>
              </a:spcBef>
              <a:buNone/>
            </a:pP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buNone/>
            </a:pPr>
            <a:r>
              <a:rPr lang="en-US" sz="2000" dirty="0">
                <a:latin typeface="Calibri" panose="020F0502020204030204" pitchFamily="34" charset="0"/>
                <a:ea typeface="Calibri" panose="020F0502020204030204" pitchFamily="34" charset="0"/>
                <a:cs typeface="Times New Roman" panose="02020603050405020304" pitchFamily="18" charset="0"/>
              </a:rPr>
              <a:t>Choose the best response:</a:t>
            </a:r>
          </a:p>
          <a:p>
            <a:pPr marL="342900" indent="-342900">
              <a:lnSpc>
                <a:spcPct val="107000"/>
              </a:lnSpc>
              <a:spcBef>
                <a:spcPts val="0"/>
              </a:spcBef>
              <a:buFont typeface="+mj-lt"/>
              <a:buAutoNum type="arabicParenR"/>
            </a:pPr>
            <a:r>
              <a:rPr lang="en-US" sz="2000" dirty="0">
                <a:latin typeface="Calibri" panose="020F0502020204030204" pitchFamily="34" charset="0"/>
                <a:ea typeface="Calibri" panose="020F0502020204030204" pitchFamily="34" charset="0"/>
                <a:cs typeface="Times New Roman" panose="02020603050405020304" pitchFamily="18" charset="0"/>
              </a:rPr>
              <a:t>The changes to the Rating Schedule were only clarifications and updates, not law changes, and therefore are not subject to liberalizing law. His claim will be effective the date it is received by VA.</a:t>
            </a:r>
          </a:p>
          <a:p>
            <a:pPr marL="342900" indent="-342900">
              <a:lnSpc>
                <a:spcPct val="107000"/>
              </a:lnSpc>
              <a:spcBef>
                <a:spcPts val="0"/>
              </a:spcBef>
              <a:buFont typeface="+mj-lt"/>
              <a:buAutoNum type="arabicParenR"/>
            </a:pPr>
            <a:r>
              <a:rPr lang="en-US" sz="2000" dirty="0">
                <a:latin typeface="Calibri" panose="020F0502020204030204" pitchFamily="34" charset="0"/>
                <a:ea typeface="Calibri" panose="020F0502020204030204" pitchFamily="34" charset="0"/>
                <a:cs typeface="Times New Roman" panose="02020603050405020304" pitchFamily="18" charset="0"/>
              </a:rPr>
              <a:t>The changes to the Rating Schedule under DC 5257 for the knee no longer use the criteria of “moderate” or “severe,” and now have specific criteria.</a:t>
            </a:r>
          </a:p>
          <a:p>
            <a:pPr marL="342900" indent="-342900">
              <a:lnSpc>
                <a:spcPct val="107000"/>
              </a:lnSpc>
              <a:spcBef>
                <a:spcPts val="0"/>
              </a:spcBef>
              <a:buFont typeface="+mj-lt"/>
              <a:buAutoNum type="arabicParenR"/>
            </a:pPr>
            <a:r>
              <a:rPr lang="en-US" sz="2000" dirty="0">
                <a:latin typeface="Calibri" panose="020F0502020204030204" pitchFamily="34" charset="0"/>
                <a:ea typeface="Calibri" panose="020F0502020204030204" pitchFamily="34" charset="0"/>
                <a:cs typeface="Times New Roman" panose="02020603050405020304" pitchFamily="18" charset="0"/>
              </a:rPr>
              <a:t>The changes to the Rating Schedule now specifically refer to prescribed braces. However, an increase is not guaranteed, and one way to find out if he does qualify for an increase is to make the claim.</a:t>
            </a:r>
          </a:p>
          <a:p>
            <a:pPr marL="342900" indent="-342900">
              <a:lnSpc>
                <a:spcPct val="107000"/>
              </a:lnSpc>
              <a:spcBef>
                <a:spcPts val="0"/>
              </a:spcBef>
              <a:buFont typeface="+mj-lt"/>
              <a:buAutoNum type="arabicParenR"/>
            </a:pPr>
            <a:r>
              <a:rPr lang="en-US" sz="2000" dirty="0">
                <a:latin typeface="Calibri" panose="020F0502020204030204" pitchFamily="34" charset="0"/>
                <a:ea typeface="Calibri" panose="020F0502020204030204" pitchFamily="34" charset="0"/>
                <a:cs typeface="Times New Roman" panose="02020603050405020304" pitchFamily="18" charset="0"/>
              </a:rPr>
              <a:t>All three choices above are correct and should be passed on to Calvin. </a:t>
            </a:r>
            <a:endParaRPr lang="en-US" sz="2000" dirty="0"/>
          </a:p>
        </p:txBody>
      </p:sp>
      <p:sp>
        <p:nvSpPr>
          <p:cNvPr id="3" name="Slide Number Placeholder 2">
            <a:extLst>
              <a:ext uri="{FF2B5EF4-FFF2-40B4-BE49-F238E27FC236}">
                <a16:creationId xmlns:a16="http://schemas.microsoft.com/office/drawing/2014/main" id="{984187B7-EA65-4F43-ABE1-A43F68AD2C50}"/>
              </a:ext>
            </a:extLst>
          </p:cNvPr>
          <p:cNvSpPr>
            <a:spLocks noGrp="1"/>
          </p:cNvSpPr>
          <p:nvPr>
            <p:ph type="sldNum" sz="quarter" idx="12"/>
          </p:nvPr>
        </p:nvSpPr>
        <p:spPr/>
        <p:txBody>
          <a:bodyPr/>
          <a:lstStyle/>
          <a:p>
            <a:fld id="{E2FB73DA-5FDE-45B5-BAA4-C61223CC44F6}" type="slidenum">
              <a:rPr lang="en-US" smtClean="0"/>
              <a:pPr/>
              <a:t>49</a:t>
            </a:fld>
            <a:endParaRPr lang="en-US" dirty="0"/>
          </a:p>
        </p:txBody>
      </p:sp>
    </p:spTree>
    <p:extLst>
      <p:ext uri="{BB962C8B-B14F-4D97-AF65-F5344CB8AC3E}">
        <p14:creationId xmlns:p14="http://schemas.microsoft.com/office/powerpoint/2010/main" val="425753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81347E9-3CE7-478D-BE7F-0D5CDB94750E}"/>
              </a:ext>
            </a:extLst>
          </p:cNvPr>
          <p:cNvSpPr>
            <a:spLocks noGrp="1"/>
          </p:cNvSpPr>
          <p:nvPr>
            <p:ph type="sldNum" sz="quarter" idx="12"/>
          </p:nvPr>
        </p:nvSpPr>
        <p:spPr/>
        <p:txBody>
          <a:bodyPr/>
          <a:lstStyle/>
          <a:p>
            <a:fld id="{60B18D57-13A5-4968-950D-8FEF41FA4399}" type="slidenum">
              <a:rPr lang="en-US" smtClean="0"/>
              <a:t>5</a:t>
            </a:fld>
            <a:endParaRPr lang="en-US"/>
          </a:p>
        </p:txBody>
      </p:sp>
      <p:sp>
        <p:nvSpPr>
          <p:cNvPr id="4" name="Title 3">
            <a:extLst>
              <a:ext uri="{FF2B5EF4-FFF2-40B4-BE49-F238E27FC236}">
                <a16:creationId xmlns:a16="http://schemas.microsoft.com/office/drawing/2014/main" id="{B87D756C-E09D-43C3-BB41-27193EE08F00}"/>
              </a:ext>
            </a:extLst>
          </p:cNvPr>
          <p:cNvSpPr>
            <a:spLocks noGrp="1"/>
          </p:cNvSpPr>
          <p:nvPr>
            <p:ph type="title"/>
          </p:nvPr>
        </p:nvSpPr>
        <p:spPr>
          <a:xfrm>
            <a:off x="1" y="134472"/>
            <a:ext cx="8737602" cy="981732"/>
          </a:xfrm>
        </p:spPr>
        <p:txBody>
          <a:bodyPr/>
          <a:lstStyle/>
          <a:p>
            <a:r>
              <a:rPr lang="en-US" dirty="0"/>
              <a:t>References</a:t>
            </a:r>
          </a:p>
        </p:txBody>
      </p:sp>
      <p:pic>
        <p:nvPicPr>
          <p:cNvPr id="5" name="Picture 4" descr="A picture containing scale, device, table, baseball&#10;&#10;Description automatically generated">
            <a:extLst>
              <a:ext uri="{FF2B5EF4-FFF2-40B4-BE49-F238E27FC236}">
                <a16:creationId xmlns:a16="http://schemas.microsoft.com/office/drawing/2014/main" id="{F4E4F63C-C7E3-49A0-97D0-880FE7A9AC7D}"/>
              </a:ext>
            </a:extLst>
          </p:cNvPr>
          <p:cNvPicPr>
            <a:picLocks noChangeAspect="1"/>
          </p:cNvPicPr>
          <p:nvPr/>
        </p:nvPicPr>
        <p:blipFill rotWithShape="1">
          <a:blip r:embed="rId2" cstate="print">
            <a:alphaModFix/>
            <a:extLst>
              <a:ext uri="{28A0092B-C50C-407E-A947-70E740481C1C}">
                <a14:useLocalDpi xmlns:a14="http://schemas.microsoft.com/office/drawing/2010/main" val="0"/>
              </a:ext>
            </a:extLst>
          </a:blip>
          <a:srcRect l="10896" t="4545" r="10896" b="4545"/>
          <a:stretch/>
        </p:blipFill>
        <p:spPr>
          <a:xfrm>
            <a:off x="5511912" y="1282573"/>
            <a:ext cx="5156088" cy="5438903"/>
          </a:xfrm>
          <a:prstGeom prst="rect">
            <a:avLst/>
          </a:prstGeom>
        </p:spPr>
      </p:pic>
      <p:sp>
        <p:nvSpPr>
          <p:cNvPr id="6" name="Content Placeholder 1">
            <a:extLst>
              <a:ext uri="{FF2B5EF4-FFF2-40B4-BE49-F238E27FC236}">
                <a16:creationId xmlns:a16="http://schemas.microsoft.com/office/drawing/2014/main" id="{20F03AFD-33C5-4275-93F4-BF816EE2B247}"/>
              </a:ext>
            </a:extLst>
          </p:cNvPr>
          <p:cNvSpPr txBox="1">
            <a:spLocks/>
          </p:cNvSpPr>
          <p:nvPr/>
        </p:nvSpPr>
        <p:spPr>
          <a:xfrm>
            <a:off x="615820" y="1689652"/>
            <a:ext cx="4896092" cy="4905881"/>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latin typeface="+mn-lt"/>
                <a:cs typeface="+mn-cs"/>
              </a:rPr>
              <a:t>38 CFR 4.71a (current and historical)</a:t>
            </a:r>
          </a:p>
          <a:p>
            <a:r>
              <a:rPr lang="en-US" sz="2400" dirty="0">
                <a:latin typeface="+mn-lt"/>
                <a:cs typeface="+mn-cs"/>
              </a:rPr>
              <a:t>38 CFR 4.73 (current and historical)</a:t>
            </a:r>
          </a:p>
          <a:p>
            <a:r>
              <a:rPr lang="en-US" sz="2400" dirty="0">
                <a:latin typeface="+mn-lt"/>
                <a:cs typeface="+mn-cs"/>
              </a:rPr>
              <a:t>38 CFR 4.56</a:t>
            </a:r>
          </a:p>
          <a:p>
            <a:r>
              <a:rPr lang="en-US" sz="2400" dirty="0">
                <a:latin typeface="+mn-lt"/>
                <a:cs typeface="+mn-cs"/>
              </a:rPr>
              <a:t>M21-1 III.iv.4.A.8.i.</a:t>
            </a:r>
          </a:p>
          <a:p>
            <a:r>
              <a:rPr lang="en-US" sz="2400" dirty="0">
                <a:latin typeface="+mn-lt"/>
                <a:ea typeface="Calibri" panose="020F0502020204030204" pitchFamily="34" charset="0"/>
              </a:rPr>
              <a:t>M21-1 III.iv.4.B.2.d.  </a:t>
            </a:r>
            <a:endParaRPr lang="en-US" sz="2400" dirty="0">
              <a:latin typeface="+mn-lt"/>
              <a:cs typeface="+mn-cs"/>
            </a:endParaRPr>
          </a:p>
          <a:p>
            <a:r>
              <a:rPr lang="en-US" sz="2400" dirty="0">
                <a:latin typeface="+mn-lt"/>
                <a:cs typeface="+mn-cs"/>
              </a:rPr>
              <a:t>Federal Register Vol. 85, No. 230. Pages 76453 &amp; 85523</a:t>
            </a:r>
          </a:p>
          <a:p>
            <a:r>
              <a:rPr lang="en-US" sz="2400" dirty="0">
                <a:latin typeface="+mn-lt"/>
                <a:cs typeface="+mn-cs"/>
              </a:rPr>
              <a:t>Federal Register Vol. 86, No 22. Page 8142</a:t>
            </a:r>
          </a:p>
        </p:txBody>
      </p:sp>
    </p:spTree>
    <p:extLst>
      <p:ext uri="{BB962C8B-B14F-4D97-AF65-F5344CB8AC3E}">
        <p14:creationId xmlns:p14="http://schemas.microsoft.com/office/powerpoint/2010/main" val="13491943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827500" y="2921168"/>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
        <p:nvSpPr>
          <p:cNvPr id="3" name="TextBox 2"/>
          <p:cNvSpPr txBox="1"/>
          <p:nvPr/>
        </p:nvSpPr>
        <p:spPr>
          <a:xfrm>
            <a:off x="7757965" y="5089684"/>
            <a:ext cx="4434035" cy="954107"/>
          </a:xfrm>
          <a:prstGeom prst="rect">
            <a:avLst/>
          </a:prstGeom>
          <a:noFill/>
        </p:spPr>
        <p:txBody>
          <a:bodyPr wrap="square" rtlCol="0">
            <a:spAutoFit/>
          </a:bodyPr>
          <a:lstStyle/>
          <a:p>
            <a:pPr algn="r"/>
            <a:r>
              <a:rPr lang="en-US" sz="2800" dirty="0">
                <a:latin typeface="Times New Roman" panose="02020603050405020304" pitchFamily="18" charset="0"/>
                <a:cs typeface="Times New Roman" panose="02020603050405020304" pitchFamily="18" charset="0"/>
              </a:rPr>
              <a:t>Crystal M. Trulove</a:t>
            </a:r>
          </a:p>
          <a:p>
            <a:pPr algn="r"/>
            <a:r>
              <a:rPr lang="en-US" sz="2800" dirty="0">
                <a:latin typeface="Times New Roman" panose="02020603050405020304" pitchFamily="18" charset="0"/>
                <a:cs typeface="Times New Roman" panose="02020603050405020304" pitchFamily="18" charset="0"/>
              </a:rPr>
              <a:t>crystal.trulove@gmail.com</a:t>
            </a:r>
          </a:p>
        </p:txBody>
      </p:sp>
    </p:spTree>
    <p:extLst>
      <p:ext uri="{BB962C8B-B14F-4D97-AF65-F5344CB8AC3E}">
        <p14:creationId xmlns:p14="http://schemas.microsoft.com/office/powerpoint/2010/main" val="2671895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0"/>
          </p:nvPr>
        </p:nvSpPr>
        <p:spPr/>
        <p:txBody>
          <a:bodyPr/>
          <a:lstStyle/>
          <a:p>
            <a:fld id="{60B18D57-13A5-4968-950D-8FEF41FA4399}" type="slidenum">
              <a:rPr lang="en-US" smtClean="0"/>
              <a:t>6</a:t>
            </a:fld>
            <a:endParaRPr lang="en-US"/>
          </a:p>
        </p:txBody>
      </p:sp>
      <p:sp>
        <p:nvSpPr>
          <p:cNvPr id="4" name="Title 3"/>
          <p:cNvSpPr>
            <a:spLocks noGrp="1"/>
          </p:cNvSpPr>
          <p:nvPr>
            <p:ph type="title"/>
          </p:nvPr>
        </p:nvSpPr>
        <p:spPr>
          <a:xfrm>
            <a:off x="1" y="134472"/>
            <a:ext cx="8737602" cy="981732"/>
          </a:xfrm>
        </p:spPr>
        <p:txBody>
          <a:bodyPr/>
          <a:lstStyle/>
          <a:p>
            <a:r>
              <a:rPr lang="en-US" dirty="0"/>
              <a:t>The Commission</a:t>
            </a:r>
          </a:p>
        </p:txBody>
      </p:sp>
      <p:sp>
        <p:nvSpPr>
          <p:cNvPr id="2" name="TextBox 1">
            <a:extLst>
              <a:ext uri="{FF2B5EF4-FFF2-40B4-BE49-F238E27FC236}">
                <a16:creationId xmlns:a16="http://schemas.microsoft.com/office/drawing/2014/main" id="{05C1FEDD-D367-4007-B29D-E6FEBEFD8CF0}"/>
              </a:ext>
            </a:extLst>
          </p:cNvPr>
          <p:cNvSpPr txBox="1"/>
          <p:nvPr/>
        </p:nvSpPr>
        <p:spPr>
          <a:xfrm>
            <a:off x="606490" y="1560467"/>
            <a:ext cx="11000792" cy="2185214"/>
          </a:xfrm>
          <a:prstGeom prst="rect">
            <a:avLst/>
          </a:prstGeom>
          <a:noFill/>
        </p:spPr>
        <p:txBody>
          <a:bodyPr wrap="square" rtlCol="0">
            <a:spAutoFit/>
          </a:bodyPr>
          <a:lstStyle/>
          <a:p>
            <a:r>
              <a:rPr lang="en-US" sz="3200" dirty="0"/>
              <a:t>The </a:t>
            </a:r>
            <a:r>
              <a:rPr lang="en-US" sz="3200" b="1" dirty="0"/>
              <a:t>National Defense Authorization Act of 2004 </a:t>
            </a:r>
            <a:r>
              <a:rPr lang="en-US" sz="3200" dirty="0"/>
              <a:t>established the Veteran’s Disability Benefits Commission</a:t>
            </a:r>
          </a:p>
          <a:p>
            <a:pPr marL="285750" indent="-285750">
              <a:buFont typeface="Arial" panose="020B0604020202020204" pitchFamily="34" charset="0"/>
              <a:buChar char="•"/>
            </a:pPr>
            <a:r>
              <a:rPr lang="en-US" sz="2400" dirty="0"/>
              <a:t>Commission mandated to study compensation system</a:t>
            </a:r>
          </a:p>
          <a:p>
            <a:pPr marL="285750" indent="-285750">
              <a:buFont typeface="Arial" panose="020B0604020202020204" pitchFamily="34" charset="0"/>
              <a:buChar char="•"/>
            </a:pPr>
            <a:r>
              <a:rPr lang="en-US" sz="2400" dirty="0"/>
              <a:t>Report released by Commission in 2007</a:t>
            </a:r>
          </a:p>
          <a:p>
            <a:pPr marL="742950" lvl="1" indent="-285750">
              <a:buFont typeface="Arial" panose="020B0604020202020204" pitchFamily="34" charset="0"/>
              <a:buChar char="•"/>
            </a:pPr>
            <a:r>
              <a:rPr lang="en-US" sz="2400" dirty="0"/>
              <a:t>Rating Schedule inadequate</a:t>
            </a:r>
          </a:p>
        </p:txBody>
      </p:sp>
      <p:sp>
        <p:nvSpPr>
          <p:cNvPr id="3" name="TextBox 2">
            <a:extLst>
              <a:ext uri="{FF2B5EF4-FFF2-40B4-BE49-F238E27FC236}">
                <a16:creationId xmlns:a16="http://schemas.microsoft.com/office/drawing/2014/main" id="{4ACBE391-47C4-466B-B47D-EC87F619CEFB}"/>
              </a:ext>
            </a:extLst>
          </p:cNvPr>
          <p:cNvSpPr txBox="1"/>
          <p:nvPr/>
        </p:nvSpPr>
        <p:spPr>
          <a:xfrm>
            <a:off x="606490" y="4273880"/>
            <a:ext cx="11000791" cy="1323439"/>
          </a:xfrm>
          <a:prstGeom prst="rect">
            <a:avLst/>
          </a:prstGeom>
          <a:noFill/>
        </p:spPr>
        <p:txBody>
          <a:bodyPr wrap="square" rtlCol="0">
            <a:spAutoFit/>
          </a:bodyPr>
          <a:lstStyle/>
          <a:p>
            <a:r>
              <a:rPr lang="en-US" sz="3200" dirty="0"/>
              <a:t>VA created a work group</a:t>
            </a:r>
          </a:p>
          <a:p>
            <a:pPr marL="285750" indent="-285750">
              <a:buFont typeface="Arial" panose="020B0604020202020204" pitchFamily="34" charset="0"/>
              <a:buChar char="•"/>
            </a:pPr>
            <a:r>
              <a:rPr lang="en-US" sz="2400" dirty="0"/>
              <a:t>Published proposals in 2017</a:t>
            </a:r>
          </a:p>
          <a:p>
            <a:pPr marL="285750" indent="-285750">
              <a:buFont typeface="Arial" panose="020B0604020202020204" pitchFamily="34" charset="0"/>
              <a:buChar char="•"/>
            </a:pPr>
            <a:r>
              <a:rPr lang="en-US" sz="2400" dirty="0"/>
              <a:t>Proposed changes published in Federal Register November 30, 2020</a:t>
            </a:r>
          </a:p>
        </p:txBody>
      </p:sp>
    </p:spTree>
    <p:extLst>
      <p:ext uri="{BB962C8B-B14F-4D97-AF65-F5344CB8AC3E}">
        <p14:creationId xmlns:p14="http://schemas.microsoft.com/office/powerpoint/2010/main" val="2673390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944CA2B-76C2-46E4-A170-F610368E8AFF}"/>
              </a:ext>
            </a:extLst>
          </p:cNvPr>
          <p:cNvSpPr>
            <a:spLocks noGrp="1"/>
          </p:cNvSpPr>
          <p:nvPr>
            <p:ph type="title"/>
          </p:nvPr>
        </p:nvSpPr>
        <p:spPr>
          <a:xfrm>
            <a:off x="0" y="134472"/>
            <a:ext cx="8195733" cy="981732"/>
          </a:xfrm>
        </p:spPr>
        <p:txBody>
          <a:bodyPr>
            <a:normAutofit/>
          </a:bodyPr>
          <a:lstStyle/>
          <a:p>
            <a:r>
              <a:rPr lang="en-US" dirty="0"/>
              <a:t>Corrections and Implementation</a:t>
            </a:r>
          </a:p>
        </p:txBody>
      </p:sp>
      <p:sp>
        <p:nvSpPr>
          <p:cNvPr id="2" name="Content Placeholder 1">
            <a:extLst>
              <a:ext uri="{FF2B5EF4-FFF2-40B4-BE49-F238E27FC236}">
                <a16:creationId xmlns:a16="http://schemas.microsoft.com/office/drawing/2014/main" id="{E9839B52-662D-48E5-B2CB-260399ECEB8B}"/>
              </a:ext>
            </a:extLst>
          </p:cNvPr>
          <p:cNvSpPr>
            <a:spLocks noGrp="1"/>
          </p:cNvSpPr>
          <p:nvPr>
            <p:ph idx="1"/>
          </p:nvPr>
        </p:nvSpPr>
        <p:spPr>
          <a:xfrm>
            <a:off x="838200" y="1614196"/>
            <a:ext cx="10515600" cy="4562767"/>
          </a:xfrm>
        </p:spPr>
        <p:txBody>
          <a:bodyPr>
            <a:normAutofit/>
          </a:bodyPr>
          <a:lstStyle/>
          <a:p>
            <a:r>
              <a:rPr lang="en-US" sz="3200" dirty="0"/>
              <a:t>December 29, 2020</a:t>
            </a:r>
          </a:p>
          <a:p>
            <a:pPr lvl="1"/>
            <a:r>
              <a:rPr lang="en-US" sz="2800" dirty="0"/>
              <a:t>DC 5003</a:t>
            </a:r>
          </a:p>
          <a:p>
            <a:r>
              <a:rPr lang="en-US" sz="3200" dirty="0"/>
              <a:t>February 4, 2021</a:t>
            </a:r>
          </a:p>
          <a:p>
            <a:pPr lvl="1"/>
            <a:r>
              <a:rPr lang="en-US" sz="2800" dirty="0">
                <a:hlinkClick r:id="" action="ppaction://hlinkshowjump?jump=nextslide"/>
              </a:rPr>
              <a:t>DC 5285 </a:t>
            </a:r>
            <a:endParaRPr lang="en-US" sz="2800" dirty="0"/>
          </a:p>
          <a:p>
            <a:r>
              <a:rPr lang="en-US" sz="3200" dirty="0"/>
              <a:t>February 7, 2021 – changes in effect</a:t>
            </a:r>
          </a:p>
          <a:p>
            <a:pPr lvl="1"/>
            <a:r>
              <a:rPr lang="en-US" sz="2800" b="1" dirty="0">
                <a:solidFill>
                  <a:srgbClr val="FF0000"/>
                </a:solidFill>
              </a:rPr>
              <a:t>Not subject to liberalizing law</a:t>
            </a:r>
          </a:p>
          <a:p>
            <a:pPr lvl="2"/>
            <a:r>
              <a:rPr lang="en-US" sz="2400" dirty="0">
                <a:solidFill>
                  <a:srgbClr val="333333"/>
                </a:solidFill>
                <a:latin typeface="+mn-lt"/>
              </a:rPr>
              <a:t>III.iv.4.A.8.i</a:t>
            </a:r>
            <a:r>
              <a:rPr lang="en-US" sz="2400" dirty="0">
                <a:solidFill>
                  <a:srgbClr val="0000FF"/>
                </a:solidFill>
                <a:latin typeface="+mn-lt"/>
              </a:rPr>
              <a:t>.</a:t>
            </a:r>
            <a:r>
              <a:rPr lang="en-US" sz="2400" dirty="0">
                <a:solidFill>
                  <a:srgbClr val="333333"/>
                </a:solidFill>
                <a:latin typeface="+mn-lt"/>
              </a:rPr>
              <a:t>  Changes in the Rating Schedule</a:t>
            </a:r>
            <a:endParaRPr lang="en-US" sz="2400" dirty="0">
              <a:latin typeface="+mn-lt"/>
            </a:endParaRPr>
          </a:p>
          <a:p>
            <a:r>
              <a:rPr lang="en-US" sz="3200" dirty="0"/>
              <a:t>February 8, 2021</a:t>
            </a:r>
          </a:p>
          <a:p>
            <a:pPr lvl="1"/>
            <a:r>
              <a:rPr lang="en-US" sz="2800" dirty="0"/>
              <a:t>M21-1 changes made</a:t>
            </a:r>
          </a:p>
        </p:txBody>
      </p:sp>
      <p:sp>
        <p:nvSpPr>
          <p:cNvPr id="3" name="Slide Number Placeholder 2">
            <a:extLst>
              <a:ext uri="{FF2B5EF4-FFF2-40B4-BE49-F238E27FC236}">
                <a16:creationId xmlns:a16="http://schemas.microsoft.com/office/drawing/2014/main" id="{FE672D3F-B12A-48A0-98D4-2DCCDDED780B}"/>
              </a:ext>
            </a:extLst>
          </p:cNvPr>
          <p:cNvSpPr>
            <a:spLocks noGrp="1"/>
          </p:cNvSpPr>
          <p:nvPr>
            <p:ph type="sldNum" sz="quarter" idx="12"/>
          </p:nvPr>
        </p:nvSpPr>
        <p:spPr/>
        <p:txBody>
          <a:bodyPr/>
          <a:lstStyle/>
          <a:p>
            <a:fld id="{E2FB73DA-5FDE-45B5-BAA4-C61223CC44F6}" type="slidenum">
              <a:rPr lang="en-US" smtClean="0"/>
              <a:pPr/>
              <a:t>7</a:t>
            </a:fld>
            <a:endParaRPr lang="en-US" dirty="0"/>
          </a:p>
        </p:txBody>
      </p:sp>
    </p:spTree>
    <p:extLst>
      <p:ext uri="{BB962C8B-B14F-4D97-AF65-F5344CB8AC3E}">
        <p14:creationId xmlns:p14="http://schemas.microsoft.com/office/powerpoint/2010/main" val="657952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658E969-D844-48F7-AB4B-7478ADCEE4E5}"/>
              </a:ext>
            </a:extLst>
          </p:cNvPr>
          <p:cNvSpPr>
            <a:spLocks noGrp="1"/>
          </p:cNvSpPr>
          <p:nvPr>
            <p:ph type="title"/>
          </p:nvPr>
        </p:nvSpPr>
        <p:spPr>
          <a:xfrm>
            <a:off x="1" y="134472"/>
            <a:ext cx="7179734" cy="981732"/>
          </a:xfrm>
        </p:spPr>
        <p:txBody>
          <a:bodyPr>
            <a:normAutofit/>
          </a:bodyPr>
          <a:lstStyle/>
          <a:p>
            <a:r>
              <a:rPr lang="en-US" dirty="0"/>
              <a:t>Changes in 38 CFR 4.71a</a:t>
            </a:r>
            <a:endParaRPr lang="en-US" sz="2400" dirty="0"/>
          </a:p>
        </p:txBody>
      </p:sp>
      <p:sp>
        <p:nvSpPr>
          <p:cNvPr id="2" name="Content Placeholder 1">
            <a:extLst>
              <a:ext uri="{FF2B5EF4-FFF2-40B4-BE49-F238E27FC236}">
                <a16:creationId xmlns:a16="http://schemas.microsoft.com/office/drawing/2014/main" id="{EED1F1CD-6540-4C6B-9B4E-CDE782EDC79D}"/>
              </a:ext>
            </a:extLst>
          </p:cNvPr>
          <p:cNvSpPr>
            <a:spLocks noGrp="1"/>
          </p:cNvSpPr>
          <p:nvPr>
            <p:ph idx="1"/>
          </p:nvPr>
        </p:nvSpPr>
        <p:spPr>
          <a:xfrm>
            <a:off x="615819" y="1604864"/>
            <a:ext cx="10944809" cy="4943419"/>
          </a:xfrm>
        </p:spPr>
        <p:txBody>
          <a:bodyPr/>
          <a:lstStyle/>
          <a:p>
            <a:r>
              <a:rPr lang="en-US" dirty="0"/>
              <a:t>DC 5001 bones and joints</a:t>
            </a:r>
          </a:p>
          <a:p>
            <a:pPr lvl="1"/>
            <a:r>
              <a:rPr lang="en-US" dirty="0"/>
              <a:t>MONUMENTAL CHANGE (j/k – a typo)</a:t>
            </a:r>
          </a:p>
          <a:p>
            <a:r>
              <a:rPr lang="en-US" dirty="0"/>
              <a:t>DC 5002 multi-joint arthritis</a:t>
            </a:r>
          </a:p>
          <a:p>
            <a:pPr lvl="1"/>
            <a:r>
              <a:rPr lang="en-US" dirty="0">
                <a:hlinkClick r:id="" action="ppaction://hlinkshowjump?jump=nextslide"/>
              </a:rPr>
              <a:t>Name change </a:t>
            </a:r>
            <a:r>
              <a:rPr lang="en-US" dirty="0"/>
              <a:t>{same disability}</a:t>
            </a:r>
          </a:p>
          <a:p>
            <a:pPr lvl="1"/>
            <a:r>
              <a:rPr lang="en-US" dirty="0"/>
              <a:t>Notes added</a:t>
            </a:r>
          </a:p>
          <a:p>
            <a:r>
              <a:rPr lang="en-US" dirty="0"/>
              <a:t>DC 5003 degenerative arthritis</a:t>
            </a:r>
          </a:p>
          <a:p>
            <a:pPr lvl="1"/>
            <a:r>
              <a:rPr lang="en-US" dirty="0"/>
              <a:t>Name change (“other than post-traumatic”)</a:t>
            </a:r>
          </a:p>
          <a:p>
            <a:r>
              <a:rPr lang="en-US" dirty="0"/>
              <a:t>DC 5009 other forms of arthritis</a:t>
            </a:r>
          </a:p>
          <a:p>
            <a:pPr lvl="1"/>
            <a:r>
              <a:rPr lang="en-US" dirty="0">
                <a:hlinkClick r:id="rId2" action="ppaction://hlinksldjump"/>
              </a:rPr>
              <a:t>Name change</a:t>
            </a:r>
            <a:endParaRPr lang="en-US" dirty="0"/>
          </a:p>
          <a:p>
            <a:pPr lvl="1"/>
            <a:r>
              <a:rPr lang="en-US" dirty="0"/>
              <a:t>Notes added</a:t>
            </a:r>
          </a:p>
        </p:txBody>
      </p:sp>
      <p:sp>
        <p:nvSpPr>
          <p:cNvPr id="3" name="Slide Number Placeholder 2">
            <a:extLst>
              <a:ext uri="{FF2B5EF4-FFF2-40B4-BE49-F238E27FC236}">
                <a16:creationId xmlns:a16="http://schemas.microsoft.com/office/drawing/2014/main" id="{3685C36A-F746-4C30-9D7C-428041F25CCD}"/>
              </a:ext>
            </a:extLst>
          </p:cNvPr>
          <p:cNvSpPr>
            <a:spLocks noGrp="1"/>
          </p:cNvSpPr>
          <p:nvPr>
            <p:ph type="sldNum" sz="quarter" idx="12"/>
          </p:nvPr>
        </p:nvSpPr>
        <p:spPr/>
        <p:txBody>
          <a:bodyPr/>
          <a:lstStyle/>
          <a:p>
            <a:fld id="{E2FB73DA-5FDE-45B5-BAA4-C61223CC44F6}" type="slidenum">
              <a:rPr lang="en-US" smtClean="0"/>
              <a:pPr/>
              <a:t>8</a:t>
            </a:fld>
            <a:endParaRPr lang="en-US" dirty="0"/>
          </a:p>
        </p:txBody>
      </p:sp>
    </p:spTree>
    <p:extLst>
      <p:ext uri="{BB962C8B-B14F-4D97-AF65-F5344CB8AC3E}">
        <p14:creationId xmlns:p14="http://schemas.microsoft.com/office/powerpoint/2010/main" val="3913498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42C1760C-167E-4619-866D-4C69435DFC0E}"/>
              </a:ext>
            </a:extLst>
          </p:cNvPr>
          <p:cNvSpPr>
            <a:spLocks noGrp="1"/>
          </p:cNvSpPr>
          <p:nvPr>
            <p:ph type="title"/>
          </p:nvPr>
        </p:nvSpPr>
        <p:spPr>
          <a:xfrm>
            <a:off x="0" y="134939"/>
            <a:ext cx="8077200" cy="981075"/>
          </a:xfrm>
        </p:spPr>
        <p:txBody>
          <a:bodyPr>
            <a:normAutofit/>
          </a:bodyPr>
          <a:lstStyle/>
          <a:p>
            <a:r>
              <a:rPr lang="en-US" dirty="0"/>
              <a:t>Changes in 38 CFR 4.71a - 5002</a:t>
            </a:r>
            <a:endParaRPr lang="en-US" sz="2400" dirty="0"/>
          </a:p>
        </p:txBody>
      </p:sp>
      <p:graphicFrame>
        <p:nvGraphicFramePr>
          <p:cNvPr id="8" name="Table 8">
            <a:extLst>
              <a:ext uri="{FF2B5EF4-FFF2-40B4-BE49-F238E27FC236}">
                <a16:creationId xmlns:a16="http://schemas.microsoft.com/office/drawing/2014/main" id="{0BE3D570-B41C-4E36-92AD-E34FBF49F38E}"/>
              </a:ext>
            </a:extLst>
          </p:cNvPr>
          <p:cNvGraphicFramePr>
            <a:graphicFrameLocks noGrp="1"/>
          </p:cNvGraphicFramePr>
          <p:nvPr>
            <p:ph idx="1"/>
            <p:extLst>
              <p:ext uri="{D42A27DB-BD31-4B8C-83A1-F6EECF244321}">
                <p14:modId xmlns:p14="http://schemas.microsoft.com/office/powerpoint/2010/main" val="3372321634"/>
              </p:ext>
            </p:extLst>
          </p:nvPr>
        </p:nvGraphicFramePr>
        <p:xfrm>
          <a:off x="1436915" y="1393824"/>
          <a:ext cx="8845420" cy="5128273"/>
        </p:xfrm>
        <a:graphic>
          <a:graphicData uri="http://schemas.openxmlformats.org/drawingml/2006/table">
            <a:tbl>
              <a:tblPr firstRow="1" bandRow="1">
                <a:tableStyleId>{5C22544A-7EE6-4342-B048-85BDC9FD1C3A}</a:tableStyleId>
              </a:tblPr>
              <a:tblGrid>
                <a:gridCol w="7869717">
                  <a:extLst>
                    <a:ext uri="{9D8B030D-6E8A-4147-A177-3AD203B41FA5}">
                      <a16:colId xmlns:a16="http://schemas.microsoft.com/office/drawing/2014/main" val="506367532"/>
                    </a:ext>
                  </a:extLst>
                </a:gridCol>
                <a:gridCol w="975703">
                  <a:extLst>
                    <a:ext uri="{9D8B030D-6E8A-4147-A177-3AD203B41FA5}">
                      <a16:colId xmlns:a16="http://schemas.microsoft.com/office/drawing/2014/main" val="68890016"/>
                    </a:ext>
                  </a:extLst>
                </a:gridCol>
              </a:tblGrid>
              <a:tr h="419690">
                <a:tc>
                  <a:txBody>
                    <a:bodyPr/>
                    <a:lstStyle/>
                    <a:p>
                      <a:r>
                        <a:rPr lang="en-US" dirty="0"/>
                        <a:t>OLD</a:t>
                      </a:r>
                    </a:p>
                  </a:txBody>
                  <a:tcPr/>
                </a:tc>
                <a:tc>
                  <a:txBody>
                    <a:bodyPr/>
                    <a:lstStyle/>
                    <a:p>
                      <a:endParaRPr lang="en-US"/>
                    </a:p>
                  </a:txBody>
                  <a:tcPr/>
                </a:tc>
                <a:extLst>
                  <a:ext uri="{0D108BD9-81ED-4DB2-BD59-A6C34878D82A}">
                    <a16:rowId xmlns:a16="http://schemas.microsoft.com/office/drawing/2014/main" val="998543976"/>
                  </a:ext>
                </a:extLst>
              </a:tr>
              <a:tr h="419690">
                <a:tc>
                  <a:txBody>
                    <a:bodyPr/>
                    <a:lstStyle/>
                    <a:p>
                      <a:pPr algn="l" fontAlgn="t"/>
                      <a:r>
                        <a:rPr lang="en-US" dirty="0">
                          <a:effectLst/>
                        </a:rPr>
                        <a:t>5002   </a:t>
                      </a:r>
                      <a:r>
                        <a:rPr lang="en-US" dirty="0">
                          <a:solidFill>
                            <a:schemeClr val="tx1"/>
                          </a:solidFill>
                          <a:effectLst/>
                        </a:rPr>
                        <a:t>Arthritis rheumatoid </a:t>
                      </a:r>
                      <a:r>
                        <a:rPr lang="en-US" dirty="0">
                          <a:solidFill>
                            <a:srgbClr val="C00000"/>
                          </a:solidFill>
                          <a:effectLst/>
                        </a:rPr>
                        <a:t>(atrophic) </a:t>
                      </a:r>
                      <a:r>
                        <a:rPr lang="en-US" i="1" dirty="0">
                          <a:effectLst/>
                        </a:rPr>
                        <a:t>As an active process:</a:t>
                      </a:r>
                      <a:endParaRPr lang="en-US" dirty="0">
                        <a:effectLst/>
                      </a:endParaRPr>
                    </a:p>
                  </a:txBody>
                  <a:tcPr marL="7620" marR="7620" marT="7620" marB="7620"/>
                </a:tc>
                <a:tc>
                  <a:txBody>
                    <a:bodyPr/>
                    <a:lstStyle/>
                    <a:p>
                      <a:pPr algn="r" fontAlgn="t"/>
                      <a:endParaRPr lang="en-US">
                        <a:effectLst/>
                      </a:endParaRPr>
                    </a:p>
                  </a:txBody>
                  <a:tcPr marL="7620" marR="7620" marT="7620" marB="7620"/>
                </a:tc>
                <a:extLst>
                  <a:ext uri="{0D108BD9-81ED-4DB2-BD59-A6C34878D82A}">
                    <a16:rowId xmlns:a16="http://schemas.microsoft.com/office/drawing/2014/main" val="2803305146"/>
                  </a:ext>
                </a:extLst>
              </a:tr>
              <a:tr h="500179">
                <a:tc>
                  <a:txBody>
                    <a:bodyPr/>
                    <a:lstStyle/>
                    <a:p>
                      <a:pPr algn="l" fontAlgn="t"/>
                      <a:r>
                        <a:rPr lang="en-US" sz="1400" dirty="0">
                          <a:effectLst/>
                        </a:rPr>
                        <a:t>With constitutional manifestations associated with active joint involvement, totally incapacitating</a:t>
                      </a:r>
                    </a:p>
                  </a:txBody>
                  <a:tcPr marL="7620" marR="7620" marT="7620" marB="7620"/>
                </a:tc>
                <a:tc>
                  <a:txBody>
                    <a:bodyPr/>
                    <a:lstStyle/>
                    <a:p>
                      <a:pPr algn="ctr" fontAlgn="t"/>
                      <a:r>
                        <a:rPr lang="en-US" dirty="0">
                          <a:effectLst/>
                        </a:rPr>
                        <a:t>100</a:t>
                      </a:r>
                    </a:p>
                  </a:txBody>
                  <a:tcPr marL="7620" marR="7620" marT="7620" marB="7620"/>
                </a:tc>
                <a:extLst>
                  <a:ext uri="{0D108BD9-81ED-4DB2-BD59-A6C34878D82A}">
                    <a16:rowId xmlns:a16="http://schemas.microsoft.com/office/drawing/2014/main" val="4150168684"/>
                  </a:ext>
                </a:extLst>
              </a:tr>
              <a:tr h="741645">
                <a:tc>
                  <a:txBody>
                    <a:bodyPr/>
                    <a:lstStyle/>
                    <a:p>
                      <a:pPr algn="l" fontAlgn="t"/>
                      <a:r>
                        <a:rPr lang="en-US" sz="1400" dirty="0">
                          <a:effectLst/>
                        </a:rPr>
                        <a:t>Less than criteria for 100% but with weight loss and anemia productive of severe impairment of health or severely incapacitating exacerbations occurring 4 or more times a year or a lesser number over prolonged periods</a:t>
                      </a:r>
                    </a:p>
                  </a:txBody>
                  <a:tcPr marL="7620" marR="7620" marT="7620" marB="7620"/>
                </a:tc>
                <a:tc>
                  <a:txBody>
                    <a:bodyPr/>
                    <a:lstStyle/>
                    <a:p>
                      <a:pPr algn="ctr" fontAlgn="t"/>
                      <a:r>
                        <a:rPr lang="en-US" dirty="0">
                          <a:effectLst/>
                        </a:rPr>
                        <a:t>60</a:t>
                      </a:r>
                    </a:p>
                  </a:txBody>
                  <a:tcPr marL="7620" marR="7620" marT="7620" marB="7620"/>
                </a:tc>
                <a:extLst>
                  <a:ext uri="{0D108BD9-81ED-4DB2-BD59-A6C34878D82A}">
                    <a16:rowId xmlns:a16="http://schemas.microsoft.com/office/drawing/2014/main" val="2974324007"/>
                  </a:ext>
                </a:extLst>
              </a:tr>
              <a:tr h="500179">
                <a:tc>
                  <a:txBody>
                    <a:bodyPr/>
                    <a:lstStyle/>
                    <a:p>
                      <a:pPr algn="l" fontAlgn="t"/>
                      <a:r>
                        <a:rPr lang="en-US" sz="1400">
                          <a:effectLst/>
                        </a:rPr>
                        <a:t>Symptom combinations productive of definite impairment of health objectively supported by examination findings or incapacitating exacerbations occurring 3 or more times a year</a:t>
                      </a:r>
                    </a:p>
                  </a:txBody>
                  <a:tcPr marL="7620" marR="7620" marT="7620" marB="7620"/>
                </a:tc>
                <a:tc>
                  <a:txBody>
                    <a:bodyPr/>
                    <a:lstStyle/>
                    <a:p>
                      <a:pPr algn="ctr" fontAlgn="t"/>
                      <a:r>
                        <a:rPr lang="en-US" dirty="0">
                          <a:effectLst/>
                        </a:rPr>
                        <a:t>40</a:t>
                      </a:r>
                    </a:p>
                  </a:txBody>
                  <a:tcPr marL="7620" marR="7620" marT="7620" marB="7620"/>
                </a:tc>
                <a:extLst>
                  <a:ext uri="{0D108BD9-81ED-4DB2-BD59-A6C34878D82A}">
                    <a16:rowId xmlns:a16="http://schemas.microsoft.com/office/drawing/2014/main" val="2917786577"/>
                  </a:ext>
                </a:extLst>
              </a:tr>
              <a:tr h="419690">
                <a:tc>
                  <a:txBody>
                    <a:bodyPr/>
                    <a:lstStyle/>
                    <a:p>
                      <a:pPr algn="l" fontAlgn="t"/>
                      <a:r>
                        <a:rPr lang="en-US" sz="1400" dirty="0">
                          <a:effectLst/>
                        </a:rPr>
                        <a:t>One or two exacerbations a year in a well-established diagnosis</a:t>
                      </a:r>
                    </a:p>
                  </a:txBody>
                  <a:tcPr marL="7620" marR="7620" marT="7620" marB="7620"/>
                </a:tc>
                <a:tc>
                  <a:txBody>
                    <a:bodyPr/>
                    <a:lstStyle/>
                    <a:p>
                      <a:pPr algn="ctr" fontAlgn="t"/>
                      <a:r>
                        <a:rPr lang="en-US" dirty="0">
                          <a:effectLst/>
                        </a:rPr>
                        <a:t>20</a:t>
                      </a:r>
                    </a:p>
                  </a:txBody>
                  <a:tcPr marL="7620" marR="7620" marT="7620" marB="7620"/>
                </a:tc>
                <a:extLst>
                  <a:ext uri="{0D108BD9-81ED-4DB2-BD59-A6C34878D82A}">
                    <a16:rowId xmlns:a16="http://schemas.microsoft.com/office/drawing/2014/main" val="2254656564"/>
                  </a:ext>
                </a:extLst>
              </a:tr>
              <a:tr h="419690">
                <a:tc>
                  <a:txBody>
                    <a:bodyPr/>
                    <a:lstStyle/>
                    <a:p>
                      <a:pPr algn="l" fontAlgn="t"/>
                      <a:r>
                        <a:rPr lang="en-US" dirty="0">
                          <a:solidFill>
                            <a:schemeClr val="tx1"/>
                          </a:solidFill>
                          <a:effectLst/>
                        </a:rPr>
                        <a:t>For chronic residuals</a:t>
                      </a:r>
                      <a:r>
                        <a:rPr lang="en-US" dirty="0">
                          <a:solidFill>
                            <a:srgbClr val="C00000"/>
                          </a:solidFill>
                          <a:effectLst/>
                        </a:rPr>
                        <a:t>:</a:t>
                      </a:r>
                    </a:p>
                  </a:txBody>
                  <a:tcPr marL="7620" marR="7620" marT="7620" marB="7620"/>
                </a:tc>
                <a:tc>
                  <a:txBody>
                    <a:bodyPr/>
                    <a:lstStyle/>
                    <a:p>
                      <a:pPr algn="r" fontAlgn="t"/>
                      <a:endParaRPr lang="en-US">
                        <a:effectLst/>
                      </a:endParaRPr>
                    </a:p>
                  </a:txBody>
                  <a:tcPr marL="7620" marR="7620" marT="7620" marB="7620"/>
                </a:tc>
                <a:extLst>
                  <a:ext uri="{0D108BD9-81ED-4DB2-BD59-A6C34878D82A}">
                    <a16:rowId xmlns:a16="http://schemas.microsoft.com/office/drawing/2014/main" val="2655652370"/>
                  </a:ext>
                </a:extLst>
              </a:tr>
              <a:tr h="1707510">
                <a:tc>
                  <a:txBody>
                    <a:bodyPr/>
                    <a:lstStyle/>
                    <a:p>
                      <a:pPr algn="l" fontAlgn="t"/>
                      <a:r>
                        <a:rPr lang="en-US" sz="1400" dirty="0">
                          <a:solidFill>
                            <a:srgbClr val="C00000"/>
                          </a:solidFill>
                          <a:effectLst/>
                        </a:rPr>
                        <a:t>For residuals such as limitation of motion or ankylosis, favorable or unfavorable, rate under the appropriate diagnostic codes for the specific joints involved. Where, however, the limitation of motion of the specific joint or joints involved is </a:t>
                      </a:r>
                      <a:r>
                        <a:rPr lang="en-US" sz="1400" dirty="0" err="1">
                          <a:solidFill>
                            <a:srgbClr val="C00000"/>
                          </a:solidFill>
                          <a:effectLst/>
                        </a:rPr>
                        <a:t>noncompensable</a:t>
                      </a:r>
                      <a:r>
                        <a:rPr lang="en-US" sz="1400" dirty="0">
                          <a:solidFill>
                            <a:srgbClr val="C00000"/>
                          </a:solidFill>
                          <a:effectLst/>
                        </a:rPr>
                        <a:t> under the codes a rating of 10 percent is for application for each such major joint or group of minor joints affected by limitation of motion, to be combined, not added under diagnostic code 5002. Limitation of motion must be objectively confirmed by findings such as swelling, muscle spasm, or satisfactory evidence of painful motion.</a:t>
                      </a:r>
                    </a:p>
                  </a:txBody>
                  <a:tcPr marL="7620" marR="7620" marT="7620" marB="7620"/>
                </a:tc>
                <a:tc>
                  <a:txBody>
                    <a:bodyPr/>
                    <a:lstStyle/>
                    <a:p>
                      <a:pPr algn="r" fontAlgn="t"/>
                      <a:endParaRPr lang="en-US" dirty="0">
                        <a:effectLst/>
                      </a:endParaRPr>
                    </a:p>
                  </a:txBody>
                  <a:tcPr marL="7620" marR="7620" marT="7620" marB="7620"/>
                </a:tc>
                <a:extLst>
                  <a:ext uri="{0D108BD9-81ED-4DB2-BD59-A6C34878D82A}">
                    <a16:rowId xmlns:a16="http://schemas.microsoft.com/office/drawing/2014/main" val="1754685385"/>
                  </a:ext>
                </a:extLst>
              </a:tr>
            </a:tbl>
          </a:graphicData>
        </a:graphic>
      </p:graphicFrame>
      <p:sp>
        <p:nvSpPr>
          <p:cNvPr id="3" name="Slide Number Placeholder 2">
            <a:extLst>
              <a:ext uri="{FF2B5EF4-FFF2-40B4-BE49-F238E27FC236}">
                <a16:creationId xmlns:a16="http://schemas.microsoft.com/office/drawing/2014/main" id="{EA489A31-E277-491B-839D-59BC053C721F}"/>
              </a:ext>
            </a:extLst>
          </p:cNvPr>
          <p:cNvSpPr>
            <a:spLocks noGrp="1"/>
          </p:cNvSpPr>
          <p:nvPr>
            <p:ph type="sldNum" sz="quarter" idx="12"/>
          </p:nvPr>
        </p:nvSpPr>
        <p:spPr/>
        <p:txBody>
          <a:bodyPr/>
          <a:lstStyle/>
          <a:p>
            <a:fld id="{E2FB73DA-5FDE-45B5-BAA4-C61223CC44F6}" type="slidenum">
              <a:rPr lang="en-US" smtClean="0"/>
              <a:pPr/>
              <a:t>9</a:t>
            </a:fld>
            <a:endParaRPr lang="en-US" dirty="0"/>
          </a:p>
        </p:txBody>
      </p:sp>
    </p:spTree>
    <p:extLst>
      <p:ext uri="{BB962C8B-B14F-4D97-AF65-F5344CB8AC3E}">
        <p14:creationId xmlns:p14="http://schemas.microsoft.com/office/powerpoint/2010/main" val="1104008699"/>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2647</TotalTime>
  <Words>4578</Words>
  <Application>Microsoft Office PowerPoint</Application>
  <PresentationFormat>Widescreen</PresentationFormat>
  <Paragraphs>529</Paragraphs>
  <Slides>50</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50</vt:i4>
      </vt:variant>
    </vt:vector>
  </HeadingPairs>
  <TitlesOfParts>
    <vt:vector size="59" baseType="lpstr">
      <vt:lpstr>Arial</vt:lpstr>
      <vt:lpstr>Arial</vt:lpstr>
      <vt:lpstr>Calibri</vt:lpstr>
      <vt:lpstr>Calibri Light</vt:lpstr>
      <vt:lpstr>Roboto</vt:lpstr>
      <vt:lpstr>Times New Roman</vt:lpstr>
      <vt:lpstr>Custom Design</vt:lpstr>
      <vt:lpstr>Office Theme</vt:lpstr>
      <vt:lpstr>1_Custom Design</vt:lpstr>
      <vt:lpstr>PowerPoint Presentation</vt:lpstr>
      <vt:lpstr>Introduction</vt:lpstr>
      <vt:lpstr>Musculoskeletal Changes</vt:lpstr>
      <vt:lpstr>Course Objectives</vt:lpstr>
      <vt:lpstr>References</vt:lpstr>
      <vt:lpstr>The Commission</vt:lpstr>
      <vt:lpstr>Corrections and Implementation</vt:lpstr>
      <vt:lpstr>Changes in 38 CFR 4.71a</vt:lpstr>
      <vt:lpstr>Changes in 38 CFR 4.71a - 5002</vt:lpstr>
      <vt:lpstr>Changes in 38 CFR 4.71a - 5002</vt:lpstr>
      <vt:lpstr>Changes in 38 CFR 4.71a - 5009</vt:lpstr>
      <vt:lpstr>Changes in 38 CFR 4.71a</vt:lpstr>
      <vt:lpstr>Changes in 38 CFR 4.71a - 5010</vt:lpstr>
      <vt:lpstr>Changes in 38 CFR 4.71a</vt:lpstr>
      <vt:lpstr>Changes in 38 CFR 4.71a - 5011</vt:lpstr>
      <vt:lpstr>Changes in 38 CFR 4.71a</vt:lpstr>
      <vt:lpstr>Changes in 38 CFR 4.71a</vt:lpstr>
      <vt:lpstr>Resurfacing &amp; Replacement</vt:lpstr>
      <vt:lpstr>Resurfacing &amp; Replacement</vt:lpstr>
      <vt:lpstr>Resurfacing &amp; Replacement (Continued)</vt:lpstr>
      <vt:lpstr>Changes in 38 CFR 4.71a</vt:lpstr>
      <vt:lpstr>Changes in 38 CFR 4.71a</vt:lpstr>
      <vt:lpstr>Changes in 38 CFR 4.71a - 5054</vt:lpstr>
      <vt:lpstr>Changes in 38 CFR 4.71a - 5054</vt:lpstr>
      <vt:lpstr>Changes in 38 CFR 4.71a - 5055</vt:lpstr>
      <vt:lpstr>Changes in 38 CFR 4.71a - 5055</vt:lpstr>
      <vt:lpstr>Changes in 38 CFR 4.71a</vt:lpstr>
      <vt:lpstr>Changes in 38 CFR 4.71a - 5120</vt:lpstr>
      <vt:lpstr>Changes in 38 CFR 4.71a - 5160</vt:lpstr>
      <vt:lpstr>Changes in 38 CFR 4.71a *</vt:lpstr>
      <vt:lpstr>Changes in 38 CFR 4.71a</vt:lpstr>
      <vt:lpstr>Changes in 38 CFR 4.71a - 5244</vt:lpstr>
      <vt:lpstr>Changes in 38 CFR 4.71a</vt:lpstr>
      <vt:lpstr>Changes in 38 CFR 4.71a - 5255</vt:lpstr>
      <vt:lpstr>Changes in 38 CFR 4.71a - 5257</vt:lpstr>
      <vt:lpstr>Changes in 38 CFR 4.71a - 5257</vt:lpstr>
      <vt:lpstr>Changes in 38 CFR 4.71a - 5257</vt:lpstr>
      <vt:lpstr>Changes in 38 CFR 4.71a - 5262</vt:lpstr>
      <vt:lpstr>Changes in 38 CFR 4.71a - 5262</vt:lpstr>
      <vt:lpstr>Changes in 38 CFR 4.71a</vt:lpstr>
      <vt:lpstr>Changes in 38 CFR 4.71a - 5269</vt:lpstr>
      <vt:lpstr>Changes in 38 CFR 4.73</vt:lpstr>
      <vt:lpstr>Changes in 38 CFR 4.56 </vt:lpstr>
      <vt:lpstr>Changes in 38 CFR 4.73</vt:lpstr>
      <vt:lpstr>Practical Exercises</vt:lpstr>
      <vt:lpstr>Practical Exercises</vt:lpstr>
      <vt:lpstr>Practical Exercises</vt:lpstr>
      <vt:lpstr>Practical Exercises</vt:lpstr>
      <vt:lpstr>Practical Exercises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Daniel Fletcher</cp:lastModifiedBy>
  <cp:revision>202</cp:revision>
  <cp:lastPrinted>2020-09-02T03:01:19Z</cp:lastPrinted>
  <dcterms:created xsi:type="dcterms:W3CDTF">2018-09-13T15:53:27Z</dcterms:created>
  <dcterms:modified xsi:type="dcterms:W3CDTF">2021-04-29T18:57:35Z</dcterms:modified>
</cp:coreProperties>
</file>