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Lst>
  <p:notesMasterIdLst>
    <p:notesMasterId r:id="rId30"/>
  </p:notesMasterIdLst>
  <p:sldIdLst>
    <p:sldId id="299" r:id="rId3"/>
    <p:sldId id="256" r:id="rId4"/>
    <p:sldId id="293" r:id="rId5"/>
    <p:sldId id="294" r:id="rId6"/>
    <p:sldId id="295" r:id="rId7"/>
    <p:sldId id="296" r:id="rId8"/>
    <p:sldId id="272" r:id="rId9"/>
    <p:sldId id="271" r:id="rId10"/>
    <p:sldId id="270" r:id="rId11"/>
    <p:sldId id="264" r:id="rId12"/>
    <p:sldId id="265" r:id="rId13"/>
    <p:sldId id="273" r:id="rId14"/>
    <p:sldId id="274" r:id="rId15"/>
    <p:sldId id="282" r:id="rId16"/>
    <p:sldId id="283" r:id="rId17"/>
    <p:sldId id="275" r:id="rId18"/>
    <p:sldId id="286" r:id="rId19"/>
    <p:sldId id="276" r:id="rId20"/>
    <p:sldId id="280" r:id="rId21"/>
    <p:sldId id="277" r:id="rId22"/>
    <p:sldId id="278" r:id="rId23"/>
    <p:sldId id="281" r:id="rId24"/>
    <p:sldId id="279" r:id="rId25"/>
    <p:sldId id="292" r:id="rId26"/>
    <p:sldId id="297" r:id="rId27"/>
    <p:sldId id="298" r:id="rId28"/>
    <p:sldId id="263" r:id="rId2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61" d="100"/>
          <a:sy n="61" d="100"/>
        </p:scale>
        <p:origin x="81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CCB3563-B21F-4472-A953-CA98BFE318F2}" type="datetimeFigureOut">
              <a:rPr lang="en-US" smtClean="0"/>
              <a:t>9/8/2020</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849900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4</a:t>
            </a:fld>
            <a:endParaRPr lang="en-US"/>
          </a:p>
        </p:txBody>
      </p:sp>
    </p:spTree>
    <p:extLst>
      <p:ext uri="{BB962C8B-B14F-4D97-AF65-F5344CB8AC3E}">
        <p14:creationId xmlns:p14="http://schemas.microsoft.com/office/powerpoint/2010/main" val="3112646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5</a:t>
            </a:fld>
            <a:endParaRPr lang="en-US"/>
          </a:p>
        </p:txBody>
      </p:sp>
    </p:spTree>
    <p:extLst>
      <p:ext uri="{BB962C8B-B14F-4D97-AF65-F5344CB8AC3E}">
        <p14:creationId xmlns:p14="http://schemas.microsoft.com/office/powerpoint/2010/main" val="91667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6</a:t>
            </a:fld>
            <a:endParaRPr lang="en-US"/>
          </a:p>
        </p:txBody>
      </p:sp>
    </p:spTree>
    <p:extLst>
      <p:ext uri="{BB962C8B-B14F-4D97-AF65-F5344CB8AC3E}">
        <p14:creationId xmlns:p14="http://schemas.microsoft.com/office/powerpoint/2010/main" val="4248027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983756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12701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555493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804992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1286121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6203080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1920201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34068313"/>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5616260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9505788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6448533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39034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392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8318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768157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512157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69137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6" Type="http://schemas.openxmlformats.org/officeDocument/2006/relationships/image" Target="../media/image3.png"/><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image" Target="../media/image2.png"/><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708" r:id="rId6"/>
    <p:sldLayoutId id="2147483709" r:id="rId7"/>
    <p:sldLayoutId id="2147483722" r:id="rId8"/>
    <p:sldLayoutId id="2147483723" r:id="rId9"/>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9/8/2020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00665948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8.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1.jp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971744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0B18D57-13A5-4968-950D-8FEF41FA4399}" type="slidenum">
              <a:rPr lang="en-US" smtClean="0"/>
              <a:t>10</a:t>
            </a:fld>
            <a:endParaRPr lang="en-US"/>
          </a:p>
        </p:txBody>
      </p:sp>
      <p:sp>
        <p:nvSpPr>
          <p:cNvPr id="5" name="Title 4"/>
          <p:cNvSpPr>
            <a:spLocks noGrp="1"/>
          </p:cNvSpPr>
          <p:nvPr>
            <p:ph type="title"/>
          </p:nvPr>
        </p:nvSpPr>
        <p:spPr/>
        <p:txBody>
          <a:bodyPr>
            <a:normAutofit/>
          </a:bodyPr>
          <a:lstStyle/>
          <a:p>
            <a:r>
              <a:rPr lang="en-US" sz="4400" b="0" dirty="0">
                <a:latin typeface="+mj-lt"/>
              </a:rPr>
              <a:t>References</a:t>
            </a:r>
          </a:p>
        </p:txBody>
      </p:sp>
      <p:sp>
        <p:nvSpPr>
          <p:cNvPr id="8" name="Content Placeholder 1">
            <a:extLst>
              <a:ext uri="{FF2B5EF4-FFF2-40B4-BE49-F238E27FC236}">
                <a16:creationId xmlns:a16="http://schemas.microsoft.com/office/drawing/2014/main" id="{3F420DC0-7DFD-45FD-8904-650130E1171D}"/>
              </a:ext>
            </a:extLst>
          </p:cNvPr>
          <p:cNvSpPr txBox="1">
            <a:spLocks/>
          </p:cNvSpPr>
          <p:nvPr/>
        </p:nvSpPr>
        <p:spPr>
          <a:xfrm>
            <a:off x="570016" y="1262607"/>
            <a:ext cx="11067802" cy="49631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mn-lt"/>
                <a:cs typeface="Arial" panose="020B0604020202020204" pitchFamily="34" charset="0"/>
              </a:rPr>
              <a:t>38 CFR 3.309(a) &amp; (e)</a:t>
            </a:r>
          </a:p>
          <a:p>
            <a:r>
              <a:rPr lang="en-US" sz="2400" dirty="0">
                <a:latin typeface="+mn-lt"/>
                <a:cs typeface="Arial" panose="020B0604020202020204" pitchFamily="34" charset="0"/>
              </a:rPr>
              <a:t>38 CFR 3.310(d)</a:t>
            </a:r>
          </a:p>
          <a:p>
            <a:r>
              <a:rPr lang="en-US" sz="2400" dirty="0">
                <a:latin typeface="+mn-lt"/>
                <a:cs typeface="Arial" panose="020B0604020202020204" pitchFamily="34" charset="0"/>
              </a:rPr>
              <a:t>38 CFR 3.317</a:t>
            </a:r>
          </a:p>
          <a:p>
            <a:r>
              <a:rPr lang="en-US" sz="2400" dirty="0">
                <a:latin typeface="+mn-lt"/>
                <a:cs typeface="Arial" panose="020B0604020202020204" pitchFamily="34" charset="0"/>
              </a:rPr>
              <a:t>38 CFR 3.318</a:t>
            </a:r>
          </a:p>
          <a:p>
            <a:r>
              <a:rPr lang="en-US" sz="2400" dirty="0">
                <a:latin typeface="+mn-lt"/>
                <a:cs typeface="Arial" panose="020B0604020202020204" pitchFamily="34" charset="0"/>
              </a:rPr>
              <a:t>38 CFR 3.350</a:t>
            </a:r>
          </a:p>
          <a:p>
            <a:r>
              <a:rPr lang="en-US" sz="2400" dirty="0">
                <a:latin typeface="+mn-lt"/>
                <a:cs typeface="Arial" panose="020B0604020202020204" pitchFamily="34" charset="0"/>
              </a:rPr>
              <a:t>38 CFR 4.120</a:t>
            </a:r>
          </a:p>
          <a:p>
            <a:r>
              <a:rPr lang="en-US" sz="2400" dirty="0">
                <a:latin typeface="+mn-lt"/>
                <a:cs typeface="Arial" panose="020B0604020202020204" pitchFamily="34" charset="0"/>
              </a:rPr>
              <a:t>38 CFR 4.121-4.124</a:t>
            </a:r>
          </a:p>
          <a:p>
            <a:r>
              <a:rPr lang="en-US" sz="2400" dirty="0">
                <a:latin typeface="+mn-lt"/>
                <a:cs typeface="Arial" panose="020B0604020202020204" pitchFamily="34" charset="0"/>
              </a:rPr>
              <a:t>38 CFR 4.14</a:t>
            </a:r>
          </a:p>
          <a:p>
            <a:r>
              <a:rPr lang="en-US" sz="2400" dirty="0">
                <a:latin typeface="+mn-lt"/>
                <a:cs typeface="Arial" panose="020B0604020202020204" pitchFamily="34" charset="0"/>
              </a:rPr>
              <a:t>38 CFR 4.25</a:t>
            </a:r>
          </a:p>
          <a:p>
            <a:r>
              <a:rPr lang="en-US" sz="2400" dirty="0">
                <a:latin typeface="+mn-lt"/>
                <a:cs typeface="Arial" panose="020B0604020202020204" pitchFamily="34" charset="0"/>
              </a:rPr>
              <a:t>M21-1 III.iv.4.N. – neurological conditions</a:t>
            </a:r>
          </a:p>
          <a:p>
            <a:r>
              <a:rPr lang="en-US" sz="2400" dirty="0">
                <a:latin typeface="+mn-lt"/>
                <a:cs typeface="Arial" panose="020B0604020202020204" pitchFamily="34" charset="0"/>
              </a:rPr>
              <a:t>M21-1 III.iv.4.N.2.f. – SC of TBI residuals (4/16/20)</a:t>
            </a:r>
          </a:p>
          <a:p>
            <a:r>
              <a:rPr lang="en-US" sz="2400" dirty="0">
                <a:latin typeface="+mn-lt"/>
                <a:cs typeface="Arial" panose="020B0604020202020204" pitchFamily="34" charset="0"/>
              </a:rPr>
              <a:t>M21-1 III.iv.4.N.4.j. – SC of RLS (4/16/20)</a:t>
            </a:r>
          </a:p>
        </p:txBody>
      </p:sp>
      <p:pic>
        <p:nvPicPr>
          <p:cNvPr id="4" name="Picture 3" descr="A picture containing scale, device, table, baseball&#10;&#10;Description automatically generated">
            <a:extLst>
              <a:ext uri="{FF2B5EF4-FFF2-40B4-BE49-F238E27FC236}">
                <a16:creationId xmlns:a16="http://schemas.microsoft.com/office/drawing/2014/main" id="{927AE888-F0B5-43B6-9B00-5834225F461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01288" y="1804858"/>
            <a:ext cx="4272628" cy="3878611"/>
          </a:xfrm>
          <a:prstGeom prst="rect">
            <a:avLst/>
          </a:prstGeom>
        </p:spPr>
      </p:pic>
    </p:spTree>
    <p:extLst>
      <p:ext uri="{BB962C8B-B14F-4D97-AF65-F5344CB8AC3E}">
        <p14:creationId xmlns:p14="http://schemas.microsoft.com/office/powerpoint/2010/main" val="2650156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fld id="{60B18D57-13A5-4968-950D-8FEF41FA4399}" type="slidenum">
              <a:rPr lang="en-US" smtClean="0"/>
              <a:t>11</a:t>
            </a:fld>
            <a:endParaRPr lang="en-US"/>
          </a:p>
        </p:txBody>
      </p:sp>
      <p:sp>
        <p:nvSpPr>
          <p:cNvPr id="4" name="Title 3"/>
          <p:cNvSpPr>
            <a:spLocks noGrp="1"/>
          </p:cNvSpPr>
          <p:nvPr>
            <p:ph type="title"/>
          </p:nvPr>
        </p:nvSpPr>
        <p:spPr/>
        <p:txBody>
          <a:bodyPr>
            <a:noAutofit/>
          </a:bodyPr>
          <a:lstStyle/>
          <a:p>
            <a:r>
              <a:rPr lang="en-US" sz="4400" dirty="0">
                <a:latin typeface="+mj-lt"/>
              </a:rPr>
              <a:t>Organic Diseases of the Nervous System (ODNS)</a:t>
            </a:r>
          </a:p>
        </p:txBody>
      </p:sp>
      <p:sp>
        <p:nvSpPr>
          <p:cNvPr id="7" name="Content Placeholder 1">
            <a:extLst>
              <a:ext uri="{FF2B5EF4-FFF2-40B4-BE49-F238E27FC236}">
                <a16:creationId xmlns:a16="http://schemas.microsoft.com/office/drawing/2014/main" id="{6279BBB2-D5C7-49CA-AB38-450DCA7EDD6C}"/>
              </a:ext>
            </a:extLst>
          </p:cNvPr>
          <p:cNvSpPr txBox="1">
            <a:spLocks/>
          </p:cNvSpPr>
          <p:nvPr/>
        </p:nvSpPr>
        <p:spPr>
          <a:xfrm>
            <a:off x="593766" y="1458073"/>
            <a:ext cx="11020302" cy="48082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latin typeface="Arial" panose="020B0604020202020204" pitchFamily="34" charset="0"/>
                <a:cs typeface="Arial" panose="020B0604020202020204" pitchFamily="34" charset="0"/>
              </a:rPr>
              <a:t>Parkinson’s disease (paralysis agitans)</a:t>
            </a:r>
          </a:p>
          <a:p>
            <a:pPr lvl="1"/>
            <a:r>
              <a:rPr lang="en-US" sz="2400" dirty="0">
                <a:latin typeface="Arial" panose="020B0604020202020204" pitchFamily="34" charset="0"/>
                <a:cs typeface="Arial" panose="020B0604020202020204" pitchFamily="34" charset="0"/>
              </a:rPr>
              <a:t>M21-1 III.iv.4.N.8.a. definition</a:t>
            </a:r>
          </a:p>
          <a:p>
            <a:pPr lvl="1"/>
            <a:r>
              <a:rPr lang="en-US" sz="2400" dirty="0">
                <a:latin typeface="Arial" panose="020B0604020202020204" pitchFamily="34" charset="0"/>
                <a:cs typeface="Arial" panose="020B0604020202020204" pitchFamily="34" charset="0"/>
              </a:rPr>
              <a:t>Typically SC presumptive or secondary</a:t>
            </a:r>
          </a:p>
          <a:p>
            <a:r>
              <a:rPr lang="en-US" sz="2800" dirty="0">
                <a:latin typeface="Arial" panose="020B0604020202020204" pitchFamily="34" charset="0"/>
                <a:cs typeface="Arial" panose="020B0604020202020204" pitchFamily="34" charset="0"/>
              </a:rPr>
              <a:t>Amyotrophic Lateral Sclerosis (ALS)</a:t>
            </a:r>
          </a:p>
          <a:p>
            <a:pPr lvl="1"/>
            <a:r>
              <a:rPr lang="en-US" sz="2400" dirty="0">
                <a:latin typeface="Arial" panose="020B0604020202020204" pitchFamily="34" charset="0"/>
                <a:cs typeface="Arial" panose="020B0604020202020204" pitchFamily="34" charset="0"/>
              </a:rPr>
              <a:t>M21-1 III.iv.4.N.6.a. definition</a:t>
            </a:r>
          </a:p>
          <a:p>
            <a:pPr lvl="1"/>
            <a:r>
              <a:rPr lang="en-US" sz="2400" dirty="0">
                <a:latin typeface="Arial" panose="020B0604020202020204" pitchFamily="34" charset="0"/>
                <a:cs typeface="Arial" panose="020B0604020202020204" pitchFamily="34" charset="0"/>
              </a:rPr>
              <a:t>Typically SC presumptive</a:t>
            </a:r>
          </a:p>
          <a:p>
            <a:r>
              <a:rPr lang="en-US" sz="2800" dirty="0">
                <a:latin typeface="Arial" panose="020B0604020202020204" pitchFamily="34" charset="0"/>
                <a:cs typeface="Arial" panose="020B0604020202020204" pitchFamily="34" charset="0"/>
              </a:rPr>
              <a:t>Multiple Sclerosis (MS)</a:t>
            </a:r>
          </a:p>
          <a:p>
            <a:pPr lvl="1"/>
            <a:r>
              <a:rPr lang="en-US" sz="2400" dirty="0">
                <a:latin typeface="Arial" panose="020B0604020202020204" pitchFamily="34" charset="0"/>
                <a:cs typeface="Arial" panose="020B0604020202020204" pitchFamily="34" charset="0"/>
              </a:rPr>
              <a:t>M21-1 III.iv.4.N.5.a. definition</a:t>
            </a:r>
          </a:p>
          <a:p>
            <a:pPr lvl="1"/>
            <a:r>
              <a:rPr lang="en-US" sz="2400" dirty="0">
                <a:latin typeface="Arial" panose="020B0604020202020204" pitchFamily="34" charset="0"/>
                <a:cs typeface="Arial" panose="020B0604020202020204" pitchFamily="34" charset="0"/>
              </a:rPr>
              <a:t>Typically SC presumptive</a:t>
            </a:r>
          </a:p>
          <a:p>
            <a:r>
              <a:rPr lang="en-US" sz="2800" dirty="0">
                <a:latin typeface="Arial" panose="020B0604020202020204" pitchFamily="34" charset="0"/>
                <a:cs typeface="Arial" panose="020B0604020202020204" pitchFamily="34" charset="0"/>
              </a:rPr>
              <a:t>Traumatic Brain Injury (TBI)</a:t>
            </a:r>
          </a:p>
          <a:p>
            <a:pPr lvl="1"/>
            <a:r>
              <a:rPr lang="en-US" sz="2400" dirty="0">
                <a:latin typeface="Arial" panose="020B0604020202020204" pitchFamily="34" charset="0"/>
                <a:cs typeface="Arial" panose="020B0604020202020204" pitchFamily="34" charset="0"/>
              </a:rPr>
              <a:t>M21-1 III.iv.4.N.2.a. definition</a:t>
            </a:r>
          </a:p>
          <a:p>
            <a:pPr lvl="1"/>
            <a:r>
              <a:rPr lang="en-US" sz="2400" dirty="0">
                <a:latin typeface="Arial" panose="020B0604020202020204" pitchFamily="34" charset="0"/>
                <a:cs typeface="Arial" panose="020B0604020202020204" pitchFamily="34" charset="0"/>
              </a:rPr>
              <a:t>Typically SC direct</a:t>
            </a:r>
            <a:endParaRPr lang="en-US" sz="2400" dirty="0"/>
          </a:p>
        </p:txBody>
      </p:sp>
    </p:spTree>
    <p:extLst>
      <p:ext uri="{BB962C8B-B14F-4D97-AF65-F5344CB8AC3E}">
        <p14:creationId xmlns:p14="http://schemas.microsoft.com/office/powerpoint/2010/main" val="2673390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839B52-662D-48E5-B2CB-260399ECEB8B}"/>
              </a:ext>
            </a:extLst>
          </p:cNvPr>
          <p:cNvSpPr>
            <a:spLocks noGrp="1"/>
          </p:cNvSpPr>
          <p:nvPr>
            <p:ph idx="1"/>
          </p:nvPr>
        </p:nvSpPr>
        <p:spPr>
          <a:xfrm>
            <a:off x="838200" y="1472540"/>
            <a:ext cx="10515600" cy="3396343"/>
          </a:xfrm>
        </p:spPr>
        <p:txBody>
          <a:bodyPr>
            <a:noAutofit/>
          </a:bodyPr>
          <a:lstStyle/>
          <a:p>
            <a:r>
              <a:rPr lang="en-US" dirty="0"/>
              <a:t>ALS</a:t>
            </a:r>
          </a:p>
          <a:p>
            <a:pPr lvl="1"/>
            <a:r>
              <a:rPr lang="en-US" sz="2400" dirty="0"/>
              <a:t>Diagnosis alone is sufficient for 100%</a:t>
            </a:r>
          </a:p>
          <a:p>
            <a:r>
              <a:rPr lang="en-US" dirty="0"/>
              <a:t>MS</a:t>
            </a:r>
          </a:p>
          <a:p>
            <a:pPr lvl="1"/>
            <a:r>
              <a:rPr lang="en-US" sz="2400" dirty="0"/>
              <a:t>Minimum 30%</a:t>
            </a:r>
          </a:p>
          <a:p>
            <a:pPr lvl="1"/>
            <a:r>
              <a:rPr lang="en-US" sz="2400" dirty="0"/>
              <a:t>Detailed example of evaluation (4/16/20)</a:t>
            </a:r>
          </a:p>
          <a:p>
            <a:r>
              <a:rPr lang="en-US" dirty="0"/>
              <a:t>For all ODNS</a:t>
            </a:r>
          </a:p>
          <a:p>
            <a:pPr lvl="1"/>
            <a:r>
              <a:rPr lang="en-US" sz="2400" dirty="0"/>
              <a:t>Active disease = 100%</a:t>
            </a:r>
          </a:p>
          <a:p>
            <a:pPr lvl="1"/>
            <a:r>
              <a:rPr lang="en-US" sz="2400" dirty="0"/>
              <a:t>6 </a:t>
            </a:r>
            <a:r>
              <a:rPr lang="en-US" sz="2400" dirty="0" err="1"/>
              <a:t>mos</a:t>
            </a:r>
            <a:r>
              <a:rPr lang="en-US" sz="2400" dirty="0"/>
              <a:t>/2 </a:t>
            </a:r>
            <a:r>
              <a:rPr lang="en-US" sz="2400" dirty="0" err="1"/>
              <a:t>yrs</a:t>
            </a:r>
            <a:r>
              <a:rPr lang="en-US" sz="2400" dirty="0"/>
              <a:t> following cessation of treatment</a:t>
            </a:r>
          </a:p>
          <a:p>
            <a:pPr lvl="1"/>
            <a:r>
              <a:rPr lang="en-US" sz="2400" dirty="0"/>
              <a:t>Consider comorbid/secondary conditions</a:t>
            </a:r>
          </a:p>
          <a:p>
            <a:pPr lvl="2"/>
            <a:r>
              <a:rPr lang="en-US" sz="2400" dirty="0"/>
              <a:t>Speech disturbances</a:t>
            </a:r>
          </a:p>
          <a:p>
            <a:pPr lvl="2"/>
            <a:r>
              <a:rPr lang="en-US" sz="2400" dirty="0"/>
              <a:t>Impaired vision</a:t>
            </a:r>
          </a:p>
          <a:p>
            <a:pPr lvl="2"/>
            <a:r>
              <a:rPr lang="en-US" sz="2400" dirty="0"/>
              <a:t>Psychotic manifestations</a:t>
            </a:r>
          </a:p>
        </p:txBody>
      </p:sp>
      <p:sp>
        <p:nvSpPr>
          <p:cNvPr id="3" name="Slide Number Placeholder 2">
            <a:extLst>
              <a:ext uri="{FF2B5EF4-FFF2-40B4-BE49-F238E27FC236}">
                <a16:creationId xmlns:a16="http://schemas.microsoft.com/office/drawing/2014/main" id="{FE672D3F-B12A-48A0-98D4-2DCCDDED780B}"/>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
        <p:nvSpPr>
          <p:cNvPr id="4" name="Title 3">
            <a:extLst>
              <a:ext uri="{FF2B5EF4-FFF2-40B4-BE49-F238E27FC236}">
                <a16:creationId xmlns:a16="http://schemas.microsoft.com/office/drawing/2014/main" id="{5944CA2B-76C2-46E4-A170-F610368E8AFF}"/>
              </a:ext>
            </a:extLst>
          </p:cNvPr>
          <p:cNvSpPr>
            <a:spLocks noGrp="1"/>
          </p:cNvSpPr>
          <p:nvPr>
            <p:ph type="title"/>
          </p:nvPr>
        </p:nvSpPr>
        <p:spPr>
          <a:xfrm>
            <a:off x="0" y="0"/>
            <a:ext cx="10515600" cy="1325563"/>
          </a:xfrm>
        </p:spPr>
        <p:txBody>
          <a:bodyPr/>
          <a:lstStyle/>
          <a:p>
            <a:r>
              <a:rPr lang="en-US" dirty="0"/>
              <a:t>ODNS - Other Considerations</a:t>
            </a:r>
          </a:p>
        </p:txBody>
      </p:sp>
    </p:spTree>
    <p:extLst>
      <p:ext uri="{BB962C8B-B14F-4D97-AF65-F5344CB8AC3E}">
        <p14:creationId xmlns:p14="http://schemas.microsoft.com/office/powerpoint/2010/main" val="657952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D1F1CD-6540-4C6B-9B4E-CDE782EDC79D}"/>
              </a:ext>
            </a:extLst>
          </p:cNvPr>
          <p:cNvSpPr>
            <a:spLocks noGrp="1"/>
          </p:cNvSpPr>
          <p:nvPr>
            <p:ph idx="1"/>
          </p:nvPr>
        </p:nvSpPr>
        <p:spPr>
          <a:xfrm>
            <a:off x="617517" y="1393236"/>
            <a:ext cx="10960925" cy="5155048"/>
          </a:xfrm>
        </p:spPr>
        <p:txBody>
          <a:bodyPr/>
          <a:lstStyle/>
          <a:p>
            <a:r>
              <a:rPr lang="en-US" sz="3200" dirty="0"/>
              <a:t>TBI Event = external force + 1 clinical sign</a:t>
            </a:r>
          </a:p>
          <a:p>
            <a:pPr lvl="1"/>
            <a:r>
              <a:rPr lang="en-US" sz="2000" dirty="0"/>
              <a:t>Loss of consciousness, Loss of memory, Alteration in mental state (confusion, disorientation), Neurological deficits, or Intracranial lesion</a:t>
            </a:r>
          </a:p>
          <a:p>
            <a:r>
              <a:rPr lang="en-US" sz="3200" dirty="0"/>
              <a:t>Event severity = mild, moderate, severe</a:t>
            </a:r>
          </a:p>
          <a:p>
            <a:pPr lvl="1"/>
            <a:r>
              <a:rPr lang="en-US" sz="2000" dirty="0"/>
              <a:t>Has no bearing on evaluation</a:t>
            </a:r>
          </a:p>
          <a:p>
            <a:pPr lvl="1"/>
            <a:r>
              <a:rPr lang="en-US" sz="2000" dirty="0"/>
              <a:t>Used for secondary SC (38 CFR 3.310(d))</a:t>
            </a:r>
          </a:p>
          <a:p>
            <a:r>
              <a:rPr lang="en-US" sz="3200" dirty="0"/>
              <a:t>Secondary conditions in 3.310(d) include:</a:t>
            </a:r>
          </a:p>
          <a:p>
            <a:pPr lvl="1"/>
            <a:r>
              <a:rPr lang="en-US" sz="2000" dirty="0"/>
              <a:t>Parkinsonism</a:t>
            </a:r>
          </a:p>
          <a:p>
            <a:pPr lvl="1"/>
            <a:r>
              <a:rPr lang="en-US" sz="2000" dirty="0"/>
              <a:t>Unprovoked seizures</a:t>
            </a:r>
          </a:p>
          <a:p>
            <a:pPr lvl="1"/>
            <a:r>
              <a:rPr lang="en-US" sz="2000" dirty="0"/>
              <a:t>Dementia, including Alzheimer’s </a:t>
            </a:r>
          </a:p>
          <a:p>
            <a:pPr lvl="1"/>
            <a:r>
              <a:rPr lang="en-US" sz="2000" dirty="0"/>
              <a:t>Depression</a:t>
            </a:r>
          </a:p>
          <a:p>
            <a:pPr lvl="1"/>
            <a:r>
              <a:rPr lang="en-US" sz="2000" dirty="0"/>
              <a:t>Diseases of hormone insufficiency</a:t>
            </a:r>
          </a:p>
          <a:p>
            <a:pPr lvl="1"/>
            <a:endParaRPr lang="en-US" sz="1800" dirty="0"/>
          </a:p>
        </p:txBody>
      </p:sp>
      <p:sp>
        <p:nvSpPr>
          <p:cNvPr id="3" name="Slide Number Placeholder 2">
            <a:extLst>
              <a:ext uri="{FF2B5EF4-FFF2-40B4-BE49-F238E27FC236}">
                <a16:creationId xmlns:a16="http://schemas.microsoft.com/office/drawing/2014/main" id="{3685C36A-F746-4C30-9D7C-428041F25CCD}"/>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
        <p:nvSpPr>
          <p:cNvPr id="4" name="Title 3">
            <a:extLst>
              <a:ext uri="{FF2B5EF4-FFF2-40B4-BE49-F238E27FC236}">
                <a16:creationId xmlns:a16="http://schemas.microsoft.com/office/drawing/2014/main" id="{5658E969-D844-48F7-AB4B-7478ADCEE4E5}"/>
              </a:ext>
            </a:extLst>
          </p:cNvPr>
          <p:cNvSpPr>
            <a:spLocks noGrp="1"/>
          </p:cNvSpPr>
          <p:nvPr>
            <p:ph type="title"/>
          </p:nvPr>
        </p:nvSpPr>
        <p:spPr>
          <a:xfrm>
            <a:off x="1" y="-1"/>
            <a:ext cx="8603226" cy="1220045"/>
          </a:xfrm>
        </p:spPr>
        <p:txBody>
          <a:bodyPr>
            <a:normAutofit/>
          </a:bodyPr>
          <a:lstStyle/>
          <a:p>
            <a:r>
              <a:rPr lang="en-US" dirty="0"/>
              <a:t>ODNS - Other Considerations</a:t>
            </a:r>
            <a:r>
              <a:rPr lang="en-US" sz="2400" dirty="0"/>
              <a:t>, </a:t>
            </a:r>
            <a:r>
              <a:rPr lang="en-US" dirty="0"/>
              <a:t>TBI</a:t>
            </a:r>
            <a:endParaRPr lang="en-US" sz="2400" dirty="0"/>
          </a:p>
        </p:txBody>
      </p:sp>
    </p:spTree>
    <p:extLst>
      <p:ext uri="{BB962C8B-B14F-4D97-AF65-F5344CB8AC3E}">
        <p14:creationId xmlns:p14="http://schemas.microsoft.com/office/powerpoint/2010/main" val="39134982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B11F6D-AFD2-43BA-9061-69AE3D9C6AFE}"/>
              </a:ext>
            </a:extLst>
          </p:cNvPr>
          <p:cNvSpPr>
            <a:spLocks noGrp="1"/>
          </p:cNvSpPr>
          <p:nvPr>
            <p:ph idx="1"/>
          </p:nvPr>
        </p:nvSpPr>
        <p:spPr>
          <a:xfrm>
            <a:off x="517565" y="1445615"/>
            <a:ext cx="10965873" cy="5014562"/>
          </a:xfrm>
        </p:spPr>
        <p:txBody>
          <a:bodyPr>
            <a:noAutofit/>
          </a:bodyPr>
          <a:lstStyle/>
          <a:p>
            <a:r>
              <a:rPr lang="en-US" sz="2800" dirty="0"/>
              <a:t>VA can grant SC for TBI without current symptoms (4/16/20)</a:t>
            </a:r>
          </a:p>
          <a:p>
            <a:pPr lvl="1"/>
            <a:r>
              <a:rPr lang="en-US" sz="2400" dirty="0"/>
              <a:t>If TBI diagnosed and there is a record of at least one clinical sign at the time of the event, but condition improved (M21-1 III.iv.4.N.2.f.)</a:t>
            </a:r>
          </a:p>
          <a:p>
            <a:r>
              <a:rPr lang="en-US" sz="2800" dirty="0"/>
              <a:t>0% evaluation recognizes that brain damage from TBI is permanent</a:t>
            </a:r>
          </a:p>
          <a:p>
            <a:pPr lvl="1"/>
            <a:r>
              <a:rPr lang="en-US" sz="2400" dirty="0"/>
              <a:t>Some residuals are known to manifest years later</a:t>
            </a:r>
          </a:p>
          <a:p>
            <a:pPr lvl="1"/>
            <a:r>
              <a:rPr lang="en-US" sz="2400" dirty="0"/>
              <a:t>Evaluation not a reflection of severity of TBI event</a:t>
            </a:r>
          </a:p>
          <a:p>
            <a:r>
              <a:rPr lang="en-US" sz="2800" dirty="0" smtClean="0"/>
              <a:t>Rater is required </a:t>
            </a:r>
            <a:r>
              <a:rPr lang="en-US" sz="2800" dirty="0"/>
              <a:t>to separately rate all secondary diagnoses and combine them</a:t>
            </a:r>
          </a:p>
          <a:p>
            <a:pPr lvl="1"/>
            <a:r>
              <a:rPr lang="en-US" sz="2400" dirty="0"/>
              <a:t>“Combine” has a special meaning to VA</a:t>
            </a:r>
          </a:p>
          <a:p>
            <a:pPr lvl="1"/>
            <a:r>
              <a:rPr lang="en-US" sz="2400" dirty="0"/>
              <a:t>Use Combined Ratings Table, 38 CFR 4.25</a:t>
            </a:r>
          </a:p>
        </p:txBody>
      </p:sp>
      <p:sp>
        <p:nvSpPr>
          <p:cNvPr id="3" name="Slide Number Placeholder 2">
            <a:extLst>
              <a:ext uri="{FF2B5EF4-FFF2-40B4-BE49-F238E27FC236}">
                <a16:creationId xmlns:a16="http://schemas.microsoft.com/office/drawing/2014/main" id="{F68DE8AA-F840-4D9E-810C-E29128DA70C7}"/>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
        <p:nvSpPr>
          <p:cNvPr id="5" name="Title 3">
            <a:extLst>
              <a:ext uri="{FF2B5EF4-FFF2-40B4-BE49-F238E27FC236}">
                <a16:creationId xmlns:a16="http://schemas.microsoft.com/office/drawing/2014/main" id="{E2CB5E27-6CBA-47EA-960D-17FB910BD05C}"/>
              </a:ext>
            </a:extLst>
          </p:cNvPr>
          <p:cNvSpPr>
            <a:spLocks noGrp="1"/>
          </p:cNvSpPr>
          <p:nvPr>
            <p:ph type="title"/>
          </p:nvPr>
        </p:nvSpPr>
        <p:spPr>
          <a:xfrm>
            <a:off x="0" y="0"/>
            <a:ext cx="8386916" cy="1270659"/>
          </a:xfrm>
        </p:spPr>
        <p:txBody>
          <a:bodyPr>
            <a:normAutofit/>
          </a:bodyPr>
          <a:lstStyle/>
          <a:p>
            <a:r>
              <a:rPr lang="en-US" dirty="0"/>
              <a:t>ODNS - Other Considerations</a:t>
            </a:r>
            <a:r>
              <a:rPr lang="en-US" sz="2400" dirty="0"/>
              <a:t>, </a:t>
            </a:r>
            <a:r>
              <a:rPr lang="en-US" dirty="0"/>
              <a:t>TBI</a:t>
            </a:r>
            <a:endParaRPr lang="en-US" sz="2400" dirty="0"/>
          </a:p>
        </p:txBody>
      </p:sp>
    </p:spTree>
    <p:extLst>
      <p:ext uri="{BB962C8B-B14F-4D97-AF65-F5344CB8AC3E}">
        <p14:creationId xmlns:p14="http://schemas.microsoft.com/office/powerpoint/2010/main" val="39101938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BE534E-C2E1-4F03-B056-73AC5A37C0CE}"/>
              </a:ext>
            </a:extLst>
          </p:cNvPr>
          <p:cNvSpPr>
            <a:spLocks noGrp="1"/>
          </p:cNvSpPr>
          <p:nvPr>
            <p:ph idx="1"/>
          </p:nvPr>
        </p:nvSpPr>
        <p:spPr>
          <a:xfrm>
            <a:off x="838200" y="1481241"/>
            <a:ext cx="10515600" cy="4351338"/>
          </a:xfrm>
        </p:spPr>
        <p:txBody>
          <a:bodyPr>
            <a:noAutofit/>
          </a:bodyPr>
          <a:lstStyle/>
          <a:p>
            <a:r>
              <a:rPr lang="en-US" sz="3200" dirty="0" smtClean="0"/>
              <a:t>TBI symptoms in 3 areas of dysfunction:</a:t>
            </a:r>
          </a:p>
          <a:p>
            <a:pPr lvl="1"/>
            <a:r>
              <a:rPr lang="en-US" sz="2800" dirty="0" smtClean="0"/>
              <a:t>Cognitive</a:t>
            </a:r>
          </a:p>
          <a:p>
            <a:pPr lvl="1"/>
            <a:r>
              <a:rPr lang="en-US" sz="2800" dirty="0" smtClean="0"/>
              <a:t>Behavioral/emotional</a:t>
            </a:r>
          </a:p>
          <a:p>
            <a:pPr lvl="1"/>
            <a:r>
              <a:rPr lang="en-US" sz="2800" dirty="0" smtClean="0"/>
              <a:t>Physical (incl. neurological)</a:t>
            </a:r>
          </a:p>
          <a:p>
            <a:r>
              <a:rPr lang="en-US" sz="3200" dirty="0" smtClean="0"/>
              <a:t>All 3 evaluated under </a:t>
            </a:r>
            <a:r>
              <a:rPr lang="en-US" sz="3200" i="1" dirty="0" smtClean="0"/>
              <a:t>“Facets of cognitive impairment and other residuals of TBI not otherwise classified”</a:t>
            </a:r>
          </a:p>
          <a:p>
            <a:r>
              <a:rPr lang="en-US" sz="3200" dirty="0" smtClean="0"/>
              <a:t>Cognitive v. behavioral/emotional</a:t>
            </a:r>
          </a:p>
          <a:p>
            <a:pPr lvl="1"/>
            <a:r>
              <a:rPr lang="en-US" sz="2800" dirty="0" smtClean="0"/>
              <a:t>Decreased memory, concentration, attention, and executive functions of the brain</a:t>
            </a:r>
          </a:p>
          <a:p>
            <a:pPr lvl="1"/>
            <a:r>
              <a:rPr lang="en-US" sz="2800" dirty="0" smtClean="0"/>
              <a:t>Symptoms of mental health disorder</a:t>
            </a:r>
            <a:endParaRPr lang="en-US" sz="2800" dirty="0"/>
          </a:p>
        </p:txBody>
      </p:sp>
      <p:sp>
        <p:nvSpPr>
          <p:cNvPr id="3" name="Slide Number Placeholder 2">
            <a:extLst>
              <a:ext uri="{FF2B5EF4-FFF2-40B4-BE49-F238E27FC236}">
                <a16:creationId xmlns:a16="http://schemas.microsoft.com/office/drawing/2014/main" id="{CB192A4B-47FE-4242-9086-CEF6FF9503EF}"/>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
        <p:nvSpPr>
          <p:cNvPr id="5" name="Title 3">
            <a:extLst>
              <a:ext uri="{FF2B5EF4-FFF2-40B4-BE49-F238E27FC236}">
                <a16:creationId xmlns:a16="http://schemas.microsoft.com/office/drawing/2014/main" id="{71D6E955-6D9C-4B33-8878-3956F6EA6FA6}"/>
              </a:ext>
            </a:extLst>
          </p:cNvPr>
          <p:cNvSpPr>
            <a:spLocks noGrp="1"/>
          </p:cNvSpPr>
          <p:nvPr>
            <p:ph type="title"/>
          </p:nvPr>
        </p:nvSpPr>
        <p:spPr>
          <a:xfrm>
            <a:off x="-1" y="0"/>
            <a:ext cx="8775865" cy="1246909"/>
          </a:xfrm>
        </p:spPr>
        <p:txBody>
          <a:bodyPr>
            <a:normAutofit/>
          </a:bodyPr>
          <a:lstStyle/>
          <a:p>
            <a:r>
              <a:rPr lang="en-US" dirty="0"/>
              <a:t>ODNS - Other Considerations</a:t>
            </a:r>
            <a:r>
              <a:rPr lang="en-US" sz="2400" dirty="0"/>
              <a:t>, </a:t>
            </a:r>
            <a:r>
              <a:rPr lang="en-US" dirty="0"/>
              <a:t>TBI</a:t>
            </a:r>
            <a:endParaRPr lang="en-US" sz="2400" dirty="0"/>
          </a:p>
        </p:txBody>
      </p:sp>
    </p:spTree>
    <p:extLst>
      <p:ext uri="{BB962C8B-B14F-4D97-AF65-F5344CB8AC3E}">
        <p14:creationId xmlns:p14="http://schemas.microsoft.com/office/powerpoint/2010/main" val="3665408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3BBDE5-89C9-47AC-ADF8-E64C56BDC300}"/>
              </a:ext>
            </a:extLst>
          </p:cNvPr>
          <p:cNvSpPr>
            <a:spLocks noGrp="1"/>
          </p:cNvSpPr>
          <p:nvPr>
            <p:ph idx="1"/>
          </p:nvPr>
        </p:nvSpPr>
        <p:spPr>
          <a:xfrm>
            <a:off x="838200" y="1448790"/>
            <a:ext cx="10515600" cy="5165766"/>
          </a:xfrm>
        </p:spPr>
        <p:txBody>
          <a:bodyPr>
            <a:normAutofit/>
          </a:bodyPr>
          <a:lstStyle/>
          <a:p>
            <a:pPr marL="0" indent="0">
              <a:buNone/>
            </a:pPr>
            <a:r>
              <a:rPr lang="en-US" sz="3600" dirty="0"/>
              <a:t>Migraines</a:t>
            </a:r>
          </a:p>
          <a:p>
            <a:pPr lvl="1"/>
            <a:r>
              <a:rPr lang="en-US" sz="3200" dirty="0"/>
              <a:t>Migraines v. other headache diagnoses</a:t>
            </a:r>
          </a:p>
          <a:p>
            <a:pPr lvl="1"/>
            <a:r>
              <a:rPr lang="en-US" sz="3200" dirty="0" smtClean="0"/>
              <a:t>Evaluation </a:t>
            </a:r>
            <a:r>
              <a:rPr lang="en-US" sz="3200" dirty="0"/>
              <a:t>based on frequency &amp; prostration</a:t>
            </a:r>
          </a:p>
          <a:p>
            <a:pPr lvl="2"/>
            <a:r>
              <a:rPr lang="en-US" sz="2400" dirty="0"/>
              <a:t>Less frequent v. very frequent (III.iv.4.N.7.f.)</a:t>
            </a:r>
          </a:p>
          <a:p>
            <a:pPr lvl="2"/>
            <a:r>
              <a:rPr lang="en-US" sz="2400" dirty="0"/>
              <a:t>Prostrating v. completely prostrating (III.iv.4.N.7.b.)</a:t>
            </a:r>
          </a:p>
          <a:p>
            <a:pPr lvl="1"/>
            <a:r>
              <a:rPr lang="en-US" sz="3200" dirty="0"/>
              <a:t>Lay evidence of prostration can be used to support evaluation </a:t>
            </a:r>
          </a:p>
          <a:p>
            <a:pPr lvl="1"/>
            <a:r>
              <a:rPr lang="en-US" sz="3200" dirty="0"/>
              <a:t>Medical evidence is required to establish that the reported symptoms are due to migraines</a:t>
            </a:r>
          </a:p>
          <a:p>
            <a:pPr lvl="1"/>
            <a:r>
              <a:rPr lang="en-US" sz="3200" dirty="0"/>
              <a:t>Severe economic inadaptability (</a:t>
            </a:r>
            <a:r>
              <a:rPr lang="en-US" dirty="0"/>
              <a:t>III.iv.4.N.7.e.)</a:t>
            </a:r>
          </a:p>
          <a:p>
            <a:pPr lvl="2"/>
            <a:r>
              <a:rPr lang="en-US" sz="2400" dirty="0"/>
              <a:t>Consideration of IU may be warranted</a:t>
            </a:r>
          </a:p>
        </p:txBody>
      </p:sp>
      <p:sp>
        <p:nvSpPr>
          <p:cNvPr id="3" name="Slide Number Placeholder 2">
            <a:extLst>
              <a:ext uri="{FF2B5EF4-FFF2-40B4-BE49-F238E27FC236}">
                <a16:creationId xmlns:a16="http://schemas.microsoft.com/office/drawing/2014/main" id="{961F9071-5A29-469F-B610-8EBAFC0B2ED4}"/>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a:extLst>
              <a:ext uri="{FF2B5EF4-FFF2-40B4-BE49-F238E27FC236}">
                <a16:creationId xmlns:a16="http://schemas.microsoft.com/office/drawing/2014/main" id="{612EF74B-9242-422E-83A8-DCF07487965A}"/>
              </a:ext>
            </a:extLst>
          </p:cNvPr>
          <p:cNvSpPr>
            <a:spLocks noGrp="1"/>
          </p:cNvSpPr>
          <p:nvPr>
            <p:ph type="title"/>
          </p:nvPr>
        </p:nvSpPr>
        <p:spPr>
          <a:xfrm>
            <a:off x="0" y="0"/>
            <a:ext cx="10515600" cy="1325563"/>
          </a:xfrm>
        </p:spPr>
        <p:txBody>
          <a:bodyPr/>
          <a:lstStyle/>
          <a:p>
            <a:r>
              <a:rPr lang="en-US" dirty="0"/>
              <a:t>Miscellaneous Diseases</a:t>
            </a:r>
          </a:p>
        </p:txBody>
      </p:sp>
    </p:spTree>
    <p:extLst>
      <p:ext uri="{BB962C8B-B14F-4D97-AF65-F5344CB8AC3E}">
        <p14:creationId xmlns:p14="http://schemas.microsoft.com/office/powerpoint/2010/main" val="13851666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EF378A-88CA-4B18-A095-F2D4421CA41A}"/>
              </a:ext>
            </a:extLst>
          </p:cNvPr>
          <p:cNvSpPr>
            <a:spLocks noGrp="1"/>
          </p:cNvSpPr>
          <p:nvPr>
            <p:ph idx="1"/>
          </p:nvPr>
        </p:nvSpPr>
        <p:spPr>
          <a:xfrm>
            <a:off x="838200" y="1282535"/>
            <a:ext cx="10515600" cy="4894428"/>
          </a:xfrm>
        </p:spPr>
        <p:txBody>
          <a:bodyPr/>
          <a:lstStyle/>
          <a:p>
            <a:pPr marL="0" indent="0" algn="ctr">
              <a:buNone/>
            </a:pPr>
            <a:r>
              <a:rPr lang="en-US" sz="2800" i="1" dirty="0"/>
              <a:t>Paralysis </a:t>
            </a:r>
            <a:r>
              <a:rPr lang="en-US" sz="2800" dirty="0"/>
              <a:t>or </a:t>
            </a:r>
            <a:r>
              <a:rPr lang="en-US" sz="2800" i="1" dirty="0"/>
              <a:t>neuritis</a:t>
            </a:r>
            <a:r>
              <a:rPr lang="en-US" sz="2800" dirty="0"/>
              <a:t> or </a:t>
            </a:r>
            <a:r>
              <a:rPr lang="en-US" sz="2800" i="1" dirty="0"/>
              <a:t>neuralgia</a:t>
            </a:r>
            <a:r>
              <a:rPr lang="en-US" sz="2800" dirty="0"/>
              <a:t>?</a:t>
            </a:r>
          </a:p>
        </p:txBody>
      </p:sp>
      <p:sp>
        <p:nvSpPr>
          <p:cNvPr id="3" name="Slide Number Placeholder 2">
            <a:extLst>
              <a:ext uri="{FF2B5EF4-FFF2-40B4-BE49-F238E27FC236}">
                <a16:creationId xmlns:a16="http://schemas.microsoft.com/office/drawing/2014/main" id="{3FC6AE8C-F61F-4875-A03F-1B373A448D00}"/>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
        <p:nvSpPr>
          <p:cNvPr id="5" name="Title 3">
            <a:extLst>
              <a:ext uri="{FF2B5EF4-FFF2-40B4-BE49-F238E27FC236}">
                <a16:creationId xmlns:a16="http://schemas.microsoft.com/office/drawing/2014/main" id="{001EB253-9470-49E4-B582-30AA7CF920D4}"/>
              </a:ext>
            </a:extLst>
          </p:cNvPr>
          <p:cNvSpPr>
            <a:spLocks noGrp="1"/>
          </p:cNvSpPr>
          <p:nvPr>
            <p:ph type="title"/>
          </p:nvPr>
        </p:nvSpPr>
        <p:spPr>
          <a:xfrm>
            <a:off x="0" y="0"/>
            <a:ext cx="8465574" cy="1199407"/>
          </a:xfrm>
        </p:spPr>
        <p:txBody>
          <a:bodyPr>
            <a:normAutofit/>
          </a:bodyPr>
          <a:lstStyle/>
          <a:p>
            <a:r>
              <a:rPr lang="en-US" dirty="0"/>
              <a:t>Diseases of the Peripheral Nerves</a:t>
            </a:r>
          </a:p>
        </p:txBody>
      </p:sp>
      <p:graphicFrame>
        <p:nvGraphicFramePr>
          <p:cNvPr id="8" name="Table 8">
            <a:extLst>
              <a:ext uri="{FF2B5EF4-FFF2-40B4-BE49-F238E27FC236}">
                <a16:creationId xmlns:a16="http://schemas.microsoft.com/office/drawing/2014/main" id="{69781663-FADB-4438-AB35-C4523B049DA1}"/>
              </a:ext>
            </a:extLst>
          </p:cNvPr>
          <p:cNvGraphicFramePr>
            <a:graphicFrameLocks noGrp="1"/>
          </p:cNvGraphicFramePr>
          <p:nvPr>
            <p:extLst>
              <p:ext uri="{D42A27DB-BD31-4B8C-83A1-F6EECF244321}">
                <p14:modId xmlns:p14="http://schemas.microsoft.com/office/powerpoint/2010/main" val="2680387503"/>
              </p:ext>
            </p:extLst>
          </p:nvPr>
        </p:nvGraphicFramePr>
        <p:xfrm>
          <a:off x="178676" y="1650669"/>
          <a:ext cx="11571890" cy="4988429"/>
        </p:xfrm>
        <a:graphic>
          <a:graphicData uri="http://schemas.openxmlformats.org/drawingml/2006/table">
            <a:tbl>
              <a:tblPr firstRow="1" bandRow="1">
                <a:tableStyleId>{5C22544A-7EE6-4342-B048-85BDC9FD1C3A}</a:tableStyleId>
              </a:tblPr>
              <a:tblGrid>
                <a:gridCol w="10433366">
                  <a:extLst>
                    <a:ext uri="{9D8B030D-6E8A-4147-A177-3AD203B41FA5}">
                      <a16:colId xmlns:a16="http://schemas.microsoft.com/office/drawing/2014/main" val="3127491633"/>
                    </a:ext>
                  </a:extLst>
                </a:gridCol>
                <a:gridCol w="1138524">
                  <a:extLst>
                    <a:ext uri="{9D8B030D-6E8A-4147-A177-3AD203B41FA5}">
                      <a16:colId xmlns:a16="http://schemas.microsoft.com/office/drawing/2014/main" val="2553594728"/>
                    </a:ext>
                  </a:extLst>
                </a:gridCol>
              </a:tblGrid>
              <a:tr h="494878">
                <a:tc>
                  <a:txBody>
                    <a:bodyPr/>
                    <a:lstStyle/>
                    <a:p>
                      <a:pPr marL="0" marR="0">
                        <a:spcBef>
                          <a:spcPts val="0"/>
                        </a:spcBef>
                        <a:spcAft>
                          <a:spcPts val="0"/>
                        </a:spcAft>
                      </a:pPr>
                      <a:r>
                        <a:rPr lang="en-US" sz="2400" b="1" dirty="0">
                          <a:solidFill>
                            <a:srgbClr val="262626"/>
                          </a:solidFill>
                          <a:effectLst/>
                          <a:latin typeface="Verdana" panose="020B0604030504040204" pitchFamily="34" charset="0"/>
                          <a:ea typeface="Times New Roman" panose="02020603050405020304" pitchFamily="18" charset="0"/>
                        </a:rPr>
                        <a:t>External popliteal nerve (common peroneal)</a:t>
                      </a:r>
                      <a:endParaRPr lang="en-US" sz="24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endParaRPr lang="en-US" sz="1200">
                        <a:solidFill>
                          <a:srgbClr val="262626"/>
                        </a:solidFill>
                        <a:effectLst/>
                        <a:latin typeface="Times New Roman" panose="02020603050405020304" pitchFamily="18" charset="0"/>
                      </a:endParaRPr>
                    </a:p>
                  </a:txBody>
                  <a:tcPr marL="101600" marR="101600" marT="50800" marB="50800" anchor="ctr"/>
                </a:tc>
                <a:extLst>
                  <a:ext uri="{0D108BD9-81ED-4DB2-BD59-A6C34878D82A}">
                    <a16:rowId xmlns:a16="http://schemas.microsoft.com/office/drawing/2014/main" val="111365648"/>
                  </a:ext>
                </a:extLst>
              </a:tr>
              <a:tr h="397956">
                <a:tc>
                  <a:txBody>
                    <a:bodyPr/>
                    <a:lstStyle/>
                    <a:p>
                      <a:pPr marL="0" marR="0">
                        <a:spcBef>
                          <a:spcPts val="0"/>
                        </a:spcBef>
                        <a:spcAft>
                          <a:spcPts val="0"/>
                        </a:spcAft>
                      </a:pPr>
                      <a:r>
                        <a:rPr lang="en-US" sz="1900" dirty="0">
                          <a:solidFill>
                            <a:srgbClr val="000000"/>
                          </a:solidFill>
                          <a:effectLst/>
                          <a:latin typeface="Verdana" panose="020B0604030504040204" pitchFamily="34" charset="0"/>
                          <a:ea typeface="Times New Roman" panose="02020603050405020304" pitchFamily="18" charset="0"/>
                        </a:rPr>
                        <a:t>8521 Paralysis of:</a:t>
                      </a:r>
                      <a:endParaRPr lang="en-US" sz="19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endParaRPr lang="en-US" sz="1200">
                        <a:solidFill>
                          <a:srgbClr val="262626"/>
                        </a:solidFill>
                        <a:effectLst/>
                        <a:latin typeface="Times New Roman" panose="02020603050405020304" pitchFamily="18" charset="0"/>
                      </a:endParaRPr>
                    </a:p>
                  </a:txBody>
                  <a:tcPr marL="101600" marR="101600" marT="50800" marB="50800" anchor="ctr"/>
                </a:tc>
                <a:extLst>
                  <a:ext uri="{0D108BD9-81ED-4DB2-BD59-A6C34878D82A}">
                    <a16:rowId xmlns:a16="http://schemas.microsoft.com/office/drawing/2014/main" val="605940941"/>
                  </a:ext>
                </a:extLst>
              </a:tr>
              <a:tr h="998483">
                <a:tc>
                  <a:txBody>
                    <a:bodyPr/>
                    <a:lstStyle/>
                    <a:p>
                      <a:pPr marL="0" marR="0">
                        <a:spcBef>
                          <a:spcPts val="0"/>
                        </a:spcBef>
                        <a:spcAft>
                          <a:spcPts val="0"/>
                        </a:spcAft>
                      </a:pPr>
                      <a:r>
                        <a:rPr lang="en-US" sz="1900" dirty="0">
                          <a:solidFill>
                            <a:srgbClr val="262626"/>
                          </a:solidFill>
                          <a:effectLst/>
                          <a:latin typeface="Verdana" panose="020B0604030504040204" pitchFamily="34" charset="0"/>
                          <a:ea typeface="Times New Roman" panose="02020603050405020304" pitchFamily="18" charset="0"/>
                        </a:rPr>
                        <a:t>Complete; foot drop and slight droop of first phalanges of all toes, cannot dorsiflex the foot, extension (dorsal flexion) of proximal phalanges of toes lost; abduction of foot lost, adduction weakened; anesthesia covers entire dorsum of foot and toes</a:t>
                      </a:r>
                      <a:endParaRPr lang="en-US" sz="19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pPr marL="0" marR="0">
                        <a:spcBef>
                          <a:spcPts val="0"/>
                        </a:spcBef>
                        <a:spcAft>
                          <a:spcPts val="0"/>
                        </a:spcAft>
                      </a:pPr>
                      <a:r>
                        <a:rPr lang="en-US" sz="2400" dirty="0">
                          <a:solidFill>
                            <a:srgbClr val="333333"/>
                          </a:solidFill>
                          <a:effectLst/>
                          <a:latin typeface="Verdana" panose="020B0604030504040204" pitchFamily="34" charset="0"/>
                          <a:ea typeface="Times New Roman" panose="02020603050405020304" pitchFamily="18" charset="0"/>
                        </a:rPr>
                        <a:t>40</a:t>
                      </a:r>
                      <a:endParaRPr lang="en-US" sz="36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extLst>
                  <a:ext uri="{0D108BD9-81ED-4DB2-BD59-A6C34878D82A}">
                    <a16:rowId xmlns:a16="http://schemas.microsoft.com/office/drawing/2014/main" val="3270673090"/>
                  </a:ext>
                </a:extLst>
              </a:tr>
              <a:tr h="472966">
                <a:tc>
                  <a:txBody>
                    <a:bodyPr/>
                    <a:lstStyle/>
                    <a:p>
                      <a:pPr marL="0" marR="0">
                        <a:spcBef>
                          <a:spcPts val="0"/>
                        </a:spcBef>
                        <a:spcAft>
                          <a:spcPts val="0"/>
                        </a:spcAft>
                      </a:pPr>
                      <a:r>
                        <a:rPr lang="en-US" sz="1800">
                          <a:solidFill>
                            <a:srgbClr val="000000"/>
                          </a:solidFill>
                          <a:effectLst/>
                          <a:latin typeface="Verdana" panose="020B0604030504040204" pitchFamily="34" charset="0"/>
                          <a:ea typeface="Times New Roman" panose="02020603050405020304" pitchFamily="18" charset="0"/>
                        </a:rPr>
                        <a:t>Incomplete:</a:t>
                      </a:r>
                      <a:endParaRPr lang="en-US" sz="18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endParaRPr lang="en-US" sz="3600">
                        <a:solidFill>
                          <a:srgbClr val="262626"/>
                        </a:solidFill>
                        <a:effectLst/>
                        <a:latin typeface="Times New Roman" panose="02020603050405020304" pitchFamily="18" charset="0"/>
                      </a:endParaRPr>
                    </a:p>
                  </a:txBody>
                  <a:tcPr marL="101600" marR="101600" marT="50800" marB="50800" anchor="ctr"/>
                </a:tc>
                <a:extLst>
                  <a:ext uri="{0D108BD9-81ED-4DB2-BD59-A6C34878D82A}">
                    <a16:rowId xmlns:a16="http://schemas.microsoft.com/office/drawing/2014/main" val="703689593"/>
                  </a:ext>
                </a:extLst>
              </a:tr>
              <a:tr h="411305">
                <a:tc>
                  <a:txBody>
                    <a:bodyPr/>
                    <a:lstStyle/>
                    <a:p>
                      <a:pPr marL="0" marR="0">
                        <a:spcBef>
                          <a:spcPts val="0"/>
                        </a:spcBef>
                        <a:spcAft>
                          <a:spcPts val="0"/>
                        </a:spcAft>
                      </a:pPr>
                      <a:r>
                        <a:rPr lang="en-US" sz="1800" dirty="0">
                          <a:solidFill>
                            <a:srgbClr val="262626"/>
                          </a:solidFill>
                          <a:effectLst/>
                          <a:latin typeface="Verdana" panose="020B0604030504040204" pitchFamily="34" charset="0"/>
                          <a:ea typeface="Times New Roman" panose="02020603050405020304" pitchFamily="18" charset="0"/>
                        </a:rPr>
                        <a:t>Severe</a:t>
                      </a:r>
                      <a:endParaRPr lang="en-US" sz="18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pPr marL="0" marR="0">
                        <a:spcBef>
                          <a:spcPts val="0"/>
                        </a:spcBef>
                        <a:spcAft>
                          <a:spcPts val="0"/>
                        </a:spcAft>
                      </a:pPr>
                      <a:r>
                        <a:rPr lang="en-US" sz="2400">
                          <a:solidFill>
                            <a:srgbClr val="333333"/>
                          </a:solidFill>
                          <a:effectLst/>
                          <a:latin typeface="Verdana" panose="020B0604030504040204" pitchFamily="34" charset="0"/>
                          <a:ea typeface="Times New Roman" panose="02020603050405020304" pitchFamily="18" charset="0"/>
                        </a:rPr>
                        <a:t>30</a:t>
                      </a:r>
                      <a:endParaRPr lang="en-US" sz="36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extLst>
                  <a:ext uri="{0D108BD9-81ED-4DB2-BD59-A6C34878D82A}">
                    <a16:rowId xmlns:a16="http://schemas.microsoft.com/office/drawing/2014/main" val="3731414648"/>
                  </a:ext>
                </a:extLst>
              </a:tr>
              <a:tr h="494878">
                <a:tc>
                  <a:txBody>
                    <a:bodyPr/>
                    <a:lstStyle/>
                    <a:p>
                      <a:pPr marL="0" marR="0">
                        <a:spcBef>
                          <a:spcPts val="0"/>
                        </a:spcBef>
                        <a:spcAft>
                          <a:spcPts val="0"/>
                        </a:spcAft>
                      </a:pPr>
                      <a:r>
                        <a:rPr lang="en-US" sz="1800">
                          <a:solidFill>
                            <a:srgbClr val="000000"/>
                          </a:solidFill>
                          <a:effectLst/>
                          <a:latin typeface="Verdana" panose="020B0604030504040204" pitchFamily="34" charset="0"/>
                          <a:ea typeface="Times New Roman" panose="02020603050405020304" pitchFamily="18" charset="0"/>
                        </a:rPr>
                        <a:t>Moderate</a:t>
                      </a:r>
                      <a:endParaRPr lang="en-US" sz="18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pPr marL="0" marR="0">
                        <a:spcBef>
                          <a:spcPts val="0"/>
                        </a:spcBef>
                        <a:spcAft>
                          <a:spcPts val="0"/>
                        </a:spcAft>
                      </a:pPr>
                      <a:r>
                        <a:rPr lang="en-US" sz="2400">
                          <a:solidFill>
                            <a:srgbClr val="333333"/>
                          </a:solidFill>
                          <a:effectLst/>
                          <a:latin typeface="Verdana" panose="020B0604030504040204" pitchFamily="34" charset="0"/>
                          <a:ea typeface="Times New Roman" panose="02020603050405020304" pitchFamily="18" charset="0"/>
                        </a:rPr>
                        <a:t>20</a:t>
                      </a:r>
                      <a:endParaRPr lang="en-US" sz="36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extLst>
                  <a:ext uri="{0D108BD9-81ED-4DB2-BD59-A6C34878D82A}">
                    <a16:rowId xmlns:a16="http://schemas.microsoft.com/office/drawing/2014/main" val="3544394321"/>
                  </a:ext>
                </a:extLst>
              </a:tr>
              <a:tr h="494878">
                <a:tc>
                  <a:txBody>
                    <a:bodyPr/>
                    <a:lstStyle/>
                    <a:p>
                      <a:pPr marL="0" marR="0">
                        <a:spcBef>
                          <a:spcPts val="0"/>
                        </a:spcBef>
                        <a:spcAft>
                          <a:spcPts val="0"/>
                        </a:spcAft>
                      </a:pPr>
                      <a:r>
                        <a:rPr lang="en-US" sz="1800">
                          <a:solidFill>
                            <a:srgbClr val="262626"/>
                          </a:solidFill>
                          <a:effectLst/>
                          <a:latin typeface="Verdana" panose="020B0604030504040204" pitchFamily="34" charset="0"/>
                          <a:ea typeface="Times New Roman" panose="02020603050405020304" pitchFamily="18" charset="0"/>
                        </a:rPr>
                        <a:t>Mild</a:t>
                      </a:r>
                      <a:endParaRPr lang="en-US" sz="18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pPr marL="0" marR="0">
                        <a:spcBef>
                          <a:spcPts val="0"/>
                        </a:spcBef>
                        <a:spcAft>
                          <a:spcPts val="0"/>
                        </a:spcAft>
                      </a:pPr>
                      <a:r>
                        <a:rPr lang="en-US" sz="2400" dirty="0">
                          <a:solidFill>
                            <a:srgbClr val="333333"/>
                          </a:solidFill>
                          <a:effectLst/>
                          <a:latin typeface="Verdana" panose="020B0604030504040204" pitchFamily="34" charset="0"/>
                          <a:ea typeface="Times New Roman" panose="02020603050405020304" pitchFamily="18" charset="0"/>
                        </a:rPr>
                        <a:t>10</a:t>
                      </a:r>
                      <a:endParaRPr lang="en-US" sz="36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extLst>
                  <a:ext uri="{0D108BD9-81ED-4DB2-BD59-A6C34878D82A}">
                    <a16:rowId xmlns:a16="http://schemas.microsoft.com/office/drawing/2014/main" val="3944679943"/>
                  </a:ext>
                </a:extLst>
              </a:tr>
              <a:tr h="494878">
                <a:tc>
                  <a:txBody>
                    <a:bodyPr/>
                    <a:lstStyle/>
                    <a:p>
                      <a:pPr marL="0" marR="0">
                        <a:spcBef>
                          <a:spcPts val="0"/>
                        </a:spcBef>
                        <a:spcAft>
                          <a:spcPts val="0"/>
                        </a:spcAft>
                      </a:pPr>
                      <a:r>
                        <a:rPr lang="en-US" sz="1800">
                          <a:solidFill>
                            <a:srgbClr val="000000"/>
                          </a:solidFill>
                          <a:effectLst/>
                          <a:latin typeface="Verdana" panose="020B0604030504040204" pitchFamily="34" charset="0"/>
                          <a:ea typeface="Times New Roman" panose="02020603050405020304" pitchFamily="18" charset="0"/>
                        </a:rPr>
                        <a:t>8621 Neuritis.</a:t>
                      </a:r>
                      <a:endParaRPr lang="en-US" sz="180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endParaRPr lang="en-US" sz="1200">
                        <a:solidFill>
                          <a:srgbClr val="262626"/>
                        </a:solidFill>
                        <a:effectLst/>
                        <a:latin typeface="Times New Roman" panose="02020603050405020304" pitchFamily="18" charset="0"/>
                      </a:endParaRPr>
                    </a:p>
                  </a:txBody>
                  <a:tcPr marL="101600" marR="101600" marT="50800" marB="50800" anchor="ctr"/>
                </a:tc>
                <a:extLst>
                  <a:ext uri="{0D108BD9-81ED-4DB2-BD59-A6C34878D82A}">
                    <a16:rowId xmlns:a16="http://schemas.microsoft.com/office/drawing/2014/main" val="429331307"/>
                  </a:ext>
                </a:extLst>
              </a:tr>
              <a:tr h="494878">
                <a:tc>
                  <a:txBody>
                    <a:bodyPr/>
                    <a:lstStyle/>
                    <a:p>
                      <a:pPr marL="0" marR="0">
                        <a:spcBef>
                          <a:spcPts val="0"/>
                        </a:spcBef>
                        <a:spcAft>
                          <a:spcPts val="0"/>
                        </a:spcAft>
                      </a:pPr>
                      <a:r>
                        <a:rPr lang="en-US" sz="1800" dirty="0">
                          <a:solidFill>
                            <a:srgbClr val="262626"/>
                          </a:solidFill>
                          <a:effectLst/>
                          <a:latin typeface="Verdana" panose="020B0604030504040204" pitchFamily="34" charset="0"/>
                          <a:ea typeface="Times New Roman" panose="02020603050405020304" pitchFamily="18" charset="0"/>
                        </a:rPr>
                        <a:t>8721 Neuralgia.</a:t>
                      </a:r>
                      <a:endParaRPr lang="en-US" sz="1800" dirty="0">
                        <a:solidFill>
                          <a:srgbClr val="262626"/>
                        </a:solidFill>
                        <a:effectLst/>
                        <a:latin typeface="Times New Roman" panose="02020603050405020304" pitchFamily="18" charset="0"/>
                        <a:ea typeface="Calibri" panose="020F0502020204030204" pitchFamily="34" charset="0"/>
                      </a:endParaRPr>
                    </a:p>
                  </a:txBody>
                  <a:tcPr marL="101600" marR="101600" marT="50800" marB="50800" anchor="ctr"/>
                </a:tc>
                <a:tc>
                  <a:txBody>
                    <a:bodyPr/>
                    <a:lstStyle/>
                    <a:p>
                      <a:endParaRPr lang="en-US" sz="1200" dirty="0">
                        <a:solidFill>
                          <a:srgbClr val="262626"/>
                        </a:solidFill>
                        <a:effectLst/>
                        <a:latin typeface="Times New Roman" panose="02020603050405020304" pitchFamily="18" charset="0"/>
                      </a:endParaRPr>
                    </a:p>
                  </a:txBody>
                  <a:tcPr marL="9525" marR="9525" marT="9525" marB="9525" anchor="ctr"/>
                </a:tc>
                <a:extLst>
                  <a:ext uri="{0D108BD9-81ED-4DB2-BD59-A6C34878D82A}">
                    <a16:rowId xmlns:a16="http://schemas.microsoft.com/office/drawing/2014/main" val="2538256291"/>
                  </a:ext>
                </a:extLst>
              </a:tr>
            </a:tbl>
          </a:graphicData>
        </a:graphic>
      </p:graphicFrame>
    </p:spTree>
    <p:extLst>
      <p:ext uri="{BB962C8B-B14F-4D97-AF65-F5344CB8AC3E}">
        <p14:creationId xmlns:p14="http://schemas.microsoft.com/office/powerpoint/2010/main" val="4085244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54FFEC-28FE-4A97-AA27-FE6A602D5456}"/>
              </a:ext>
            </a:extLst>
          </p:cNvPr>
          <p:cNvSpPr>
            <a:spLocks noGrp="1"/>
          </p:cNvSpPr>
          <p:nvPr>
            <p:ph idx="1"/>
          </p:nvPr>
        </p:nvSpPr>
        <p:spPr>
          <a:xfrm>
            <a:off x="231228" y="1366344"/>
            <a:ext cx="11571889" cy="4656083"/>
          </a:xfrm>
        </p:spPr>
        <p:txBody>
          <a:bodyPr>
            <a:noAutofit/>
          </a:bodyPr>
          <a:lstStyle/>
          <a:p>
            <a:r>
              <a:rPr lang="en-US" dirty="0"/>
              <a:t>Restless Leg Syndrome</a:t>
            </a:r>
          </a:p>
          <a:p>
            <a:pPr marL="400050" lvl="1" indent="-168275"/>
            <a:r>
              <a:rPr lang="en-US" sz="2200" dirty="0"/>
              <a:t>III.iv.4.N.j. defined</a:t>
            </a:r>
          </a:p>
          <a:p>
            <a:pPr marL="400050" lvl="1" indent="-168275"/>
            <a:r>
              <a:rPr lang="en-US" sz="2200" dirty="0"/>
              <a:t>Rated under the most appropriate nerve (4/16/20)</a:t>
            </a:r>
          </a:p>
          <a:p>
            <a:r>
              <a:rPr lang="en-US" dirty="0"/>
              <a:t>Combining nerve evaluations</a:t>
            </a:r>
          </a:p>
          <a:p>
            <a:pPr marL="461963" lvl="1"/>
            <a:r>
              <a:rPr lang="en-US" sz="2200" dirty="0"/>
              <a:t>Remember what “combine” means for VA</a:t>
            </a:r>
          </a:p>
          <a:p>
            <a:pPr marL="461963" lvl="1"/>
            <a:r>
              <a:rPr lang="en-US" sz="2200" dirty="0"/>
              <a:t>Upper extremity – do not combine</a:t>
            </a:r>
          </a:p>
          <a:p>
            <a:pPr marL="461963" lvl="1"/>
            <a:r>
              <a:rPr lang="en-US" sz="2200" dirty="0"/>
              <a:t>Lower extremity – can combine if symptoms are separate and distinct and not within same nerve branch</a:t>
            </a:r>
          </a:p>
          <a:p>
            <a:pPr marL="461963" lvl="1"/>
            <a:r>
              <a:rPr lang="en-US" sz="2200" dirty="0"/>
              <a:t>38 CFR 4.14 Avoidance of Pyramiding</a:t>
            </a:r>
          </a:p>
          <a:p>
            <a:r>
              <a:rPr lang="en-US" dirty="0"/>
              <a:t>Mild, Moderate, and Severe</a:t>
            </a:r>
            <a:endParaRPr lang="en-US" sz="1800" dirty="0"/>
          </a:p>
          <a:p>
            <a:pPr marL="514350" lvl="1"/>
            <a:r>
              <a:rPr lang="en-US" sz="2200" dirty="0"/>
              <a:t>Exception: sciatic nerve also has moderately severe</a:t>
            </a:r>
          </a:p>
          <a:p>
            <a:pPr marL="514350" lvl="1"/>
            <a:r>
              <a:rPr lang="en-US" sz="2200" dirty="0"/>
              <a:t>Wholly sensory can only be mild, or moderate with evidence</a:t>
            </a:r>
          </a:p>
          <a:p>
            <a:pPr marL="514350" lvl="1"/>
            <a:r>
              <a:rPr lang="en-US" sz="2200" dirty="0"/>
              <a:t>Regardless of what characterization examiner gives, the rater must assign the correct level of severity (III.iv.4.N.4.g.)</a:t>
            </a:r>
          </a:p>
        </p:txBody>
      </p:sp>
      <p:sp>
        <p:nvSpPr>
          <p:cNvPr id="3" name="Slide Number Placeholder 2">
            <a:extLst>
              <a:ext uri="{FF2B5EF4-FFF2-40B4-BE49-F238E27FC236}">
                <a16:creationId xmlns:a16="http://schemas.microsoft.com/office/drawing/2014/main" id="{0F5AABC0-FBDC-430D-BB42-85B339697EC7}"/>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a:extLst>
              <a:ext uri="{FF2B5EF4-FFF2-40B4-BE49-F238E27FC236}">
                <a16:creationId xmlns:a16="http://schemas.microsoft.com/office/drawing/2014/main" id="{2E4AA2C7-10C1-4FC8-AAA4-A732CB8AB326}"/>
              </a:ext>
            </a:extLst>
          </p:cNvPr>
          <p:cNvSpPr>
            <a:spLocks noGrp="1"/>
          </p:cNvSpPr>
          <p:nvPr>
            <p:ph type="title"/>
          </p:nvPr>
        </p:nvSpPr>
        <p:spPr>
          <a:xfrm>
            <a:off x="1" y="-1"/>
            <a:ext cx="8691716" cy="1261241"/>
          </a:xfrm>
        </p:spPr>
        <p:txBody>
          <a:bodyPr>
            <a:normAutofit/>
          </a:bodyPr>
          <a:lstStyle/>
          <a:p>
            <a:r>
              <a:rPr lang="en-US" dirty="0"/>
              <a:t>Diseases of the Peripheral Nerves</a:t>
            </a:r>
          </a:p>
        </p:txBody>
      </p:sp>
    </p:spTree>
    <p:extLst>
      <p:ext uri="{BB962C8B-B14F-4D97-AF65-F5344CB8AC3E}">
        <p14:creationId xmlns:p14="http://schemas.microsoft.com/office/powerpoint/2010/main" val="1528601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ED12F7-C5D6-4A2F-807A-7E282589638D}"/>
              </a:ext>
            </a:extLst>
          </p:cNvPr>
          <p:cNvSpPr>
            <a:spLocks noGrp="1"/>
          </p:cNvSpPr>
          <p:nvPr>
            <p:ph idx="1"/>
          </p:nvPr>
        </p:nvSpPr>
        <p:spPr>
          <a:xfrm>
            <a:off x="357352" y="1324303"/>
            <a:ext cx="10996448" cy="4852660"/>
          </a:xfrm>
        </p:spPr>
        <p:txBody>
          <a:bodyPr>
            <a:noAutofit/>
          </a:bodyPr>
          <a:lstStyle/>
          <a:p>
            <a:r>
              <a:rPr lang="en-US" dirty="0"/>
              <a:t>38 CFR 4.120</a:t>
            </a:r>
          </a:p>
          <a:p>
            <a:pPr lvl="1"/>
            <a:r>
              <a:rPr lang="en-US" sz="2800" dirty="0"/>
              <a:t>Evaluations (</a:t>
            </a:r>
            <a:r>
              <a:rPr lang="en-US" sz="2800" dirty="0" err="1"/>
              <a:t>mild,mdt,svr</a:t>
            </a:r>
            <a:r>
              <a:rPr lang="en-US" sz="2800" dirty="0"/>
              <a:t>) by comparison</a:t>
            </a:r>
          </a:p>
          <a:p>
            <a:pPr lvl="2"/>
            <a:r>
              <a:rPr lang="en-US" sz="2400" dirty="0"/>
              <a:t>Use rating schedule</a:t>
            </a:r>
          </a:p>
          <a:p>
            <a:pPr lvl="2"/>
            <a:r>
              <a:rPr lang="en-US" sz="2400" dirty="0"/>
              <a:t>M21-1 III.iv.4.N.4.e. has additional guidance</a:t>
            </a:r>
          </a:p>
          <a:p>
            <a:r>
              <a:rPr lang="en-US" dirty="0"/>
              <a:t>38 CFR 4.123</a:t>
            </a:r>
          </a:p>
          <a:p>
            <a:pPr lvl="1"/>
            <a:r>
              <a:rPr lang="en-US" sz="2800" dirty="0"/>
              <a:t>Neuritis, cranial or peripheral</a:t>
            </a:r>
          </a:p>
          <a:p>
            <a:pPr lvl="1"/>
            <a:r>
              <a:rPr lang="en-US" sz="2800" dirty="0"/>
              <a:t>Characterized by loss of reflexes, muscle atrophy, sensory disturbances, and constant pain</a:t>
            </a:r>
          </a:p>
          <a:p>
            <a:r>
              <a:rPr lang="en-US" sz="3200" dirty="0"/>
              <a:t>38 CFR 4.124</a:t>
            </a:r>
          </a:p>
          <a:p>
            <a:pPr lvl="1"/>
            <a:r>
              <a:rPr lang="en-US" sz="2800" dirty="0"/>
              <a:t>Neuralgia, cranial or peripheral</a:t>
            </a:r>
          </a:p>
          <a:p>
            <a:pPr lvl="1"/>
            <a:r>
              <a:rPr lang="en-US" sz="2800" dirty="0"/>
              <a:t>Characterized usually by a dull and intermittent pain</a:t>
            </a:r>
          </a:p>
        </p:txBody>
      </p:sp>
      <p:sp>
        <p:nvSpPr>
          <p:cNvPr id="3" name="Slide Number Placeholder 2">
            <a:extLst>
              <a:ext uri="{FF2B5EF4-FFF2-40B4-BE49-F238E27FC236}">
                <a16:creationId xmlns:a16="http://schemas.microsoft.com/office/drawing/2014/main" id="{F2FB0B5D-3545-4B98-AB05-E3FC529BE33F}"/>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
        <p:nvSpPr>
          <p:cNvPr id="5" name="Title 3">
            <a:extLst>
              <a:ext uri="{FF2B5EF4-FFF2-40B4-BE49-F238E27FC236}">
                <a16:creationId xmlns:a16="http://schemas.microsoft.com/office/drawing/2014/main" id="{3A1ABC04-8AD4-4EF4-A13B-AC17EA0F1529}"/>
              </a:ext>
            </a:extLst>
          </p:cNvPr>
          <p:cNvSpPr>
            <a:spLocks noGrp="1"/>
          </p:cNvSpPr>
          <p:nvPr>
            <p:ph type="title"/>
          </p:nvPr>
        </p:nvSpPr>
        <p:spPr>
          <a:xfrm>
            <a:off x="0" y="134939"/>
            <a:ext cx="8514735" cy="981075"/>
          </a:xfrm>
        </p:spPr>
        <p:txBody>
          <a:bodyPr>
            <a:normAutofit/>
          </a:bodyPr>
          <a:lstStyle/>
          <a:p>
            <a:r>
              <a:rPr lang="en-US" dirty="0"/>
              <a:t>Diseases of the Peripheral Nerves</a:t>
            </a:r>
          </a:p>
        </p:txBody>
      </p:sp>
    </p:spTree>
    <p:extLst>
      <p:ext uri="{BB962C8B-B14F-4D97-AF65-F5344CB8AC3E}">
        <p14:creationId xmlns:p14="http://schemas.microsoft.com/office/powerpoint/2010/main" val="1926195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072" y="2517827"/>
            <a:ext cx="5150561" cy="1569660"/>
          </a:xfrm>
          <a:prstGeom prst="rect">
            <a:avLst/>
          </a:prstGeom>
          <a:noFill/>
        </p:spPr>
        <p:txBody>
          <a:bodyPr wrap="square" rtlCol="0">
            <a:spAutoFit/>
          </a:bodyPr>
          <a:lstStyle/>
          <a:p>
            <a:pPr algn="r"/>
            <a:r>
              <a:rPr lang="en-US" sz="4800" b="1" dirty="0">
                <a:latin typeface="Times New Roman" panose="02020603050405020304" pitchFamily="18" charset="0"/>
                <a:cs typeface="Times New Roman" panose="02020603050405020304" pitchFamily="18" charset="0"/>
              </a:rPr>
              <a:t>Neurological Conditions</a:t>
            </a:r>
          </a:p>
        </p:txBody>
      </p:sp>
      <p:sp>
        <p:nvSpPr>
          <p:cNvPr id="5" name="TextBox 4"/>
          <p:cNvSpPr txBox="1"/>
          <p:nvPr/>
        </p:nvSpPr>
        <p:spPr>
          <a:xfrm>
            <a:off x="5491598" y="5279095"/>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By Crystal M. Trulove</a:t>
            </a:r>
          </a:p>
          <a:p>
            <a:pPr algn="r"/>
            <a:r>
              <a:rPr lang="en-US" sz="2800" dirty="0">
                <a:latin typeface="Times New Roman" panose="02020603050405020304" pitchFamily="18" charset="0"/>
                <a:cs typeface="Times New Roman" panose="02020603050405020304" pitchFamily="18" charset="0"/>
              </a:rPr>
              <a:t>September 21, 2020</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BBC14A-7A15-4C6E-BF73-A42FF2B16F8A}"/>
              </a:ext>
            </a:extLst>
          </p:cNvPr>
          <p:cNvSpPr>
            <a:spLocks noGrp="1"/>
          </p:cNvSpPr>
          <p:nvPr>
            <p:ph idx="1"/>
          </p:nvPr>
        </p:nvSpPr>
        <p:spPr>
          <a:xfrm>
            <a:off x="365234" y="1436742"/>
            <a:ext cx="11217166" cy="5037630"/>
          </a:xfrm>
        </p:spPr>
        <p:txBody>
          <a:bodyPr/>
          <a:lstStyle/>
          <a:p>
            <a:r>
              <a:rPr lang="en-US" dirty="0"/>
              <a:t>Seizures </a:t>
            </a:r>
          </a:p>
          <a:p>
            <a:pPr lvl="1"/>
            <a:r>
              <a:rPr lang="en-US" sz="2400" dirty="0"/>
              <a:t>Must be witnessed or verified by a physician (incl EEG) to support evaluation.</a:t>
            </a:r>
          </a:p>
          <a:p>
            <a:pPr lvl="1"/>
            <a:r>
              <a:rPr lang="en-US" sz="2400" dirty="0"/>
              <a:t>Witness not necessary for VA to accept diagnosis</a:t>
            </a:r>
          </a:p>
          <a:p>
            <a:r>
              <a:rPr lang="en-US" dirty="0"/>
              <a:t>38 CFR 4.121</a:t>
            </a:r>
          </a:p>
          <a:p>
            <a:pPr lvl="1"/>
            <a:r>
              <a:rPr lang="en-US" sz="2400" dirty="0"/>
              <a:t>Identification of epilepsy </a:t>
            </a:r>
          </a:p>
          <a:p>
            <a:r>
              <a:rPr lang="en-US" dirty="0"/>
              <a:t>38 CFR 4.122</a:t>
            </a:r>
          </a:p>
          <a:p>
            <a:pPr lvl="1"/>
            <a:r>
              <a:rPr lang="en-US" sz="2400" dirty="0"/>
              <a:t>Psychomotor epilepsy</a:t>
            </a:r>
          </a:p>
          <a:p>
            <a:r>
              <a:rPr lang="en-US" sz="2800" dirty="0"/>
              <a:t>Epilepsy and IU</a:t>
            </a:r>
          </a:p>
          <a:p>
            <a:pPr lvl="1"/>
            <a:r>
              <a:rPr lang="en-US" sz="2400" dirty="0"/>
              <a:t>Veteran may be capable of work, but employer may be reluctant to hire</a:t>
            </a:r>
          </a:p>
        </p:txBody>
      </p:sp>
      <p:sp>
        <p:nvSpPr>
          <p:cNvPr id="3" name="Slide Number Placeholder 2">
            <a:extLst>
              <a:ext uri="{FF2B5EF4-FFF2-40B4-BE49-F238E27FC236}">
                <a16:creationId xmlns:a16="http://schemas.microsoft.com/office/drawing/2014/main" id="{FA510871-174D-4576-850F-506B0C4C2A25}"/>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 name="Title 3">
            <a:extLst>
              <a:ext uri="{FF2B5EF4-FFF2-40B4-BE49-F238E27FC236}">
                <a16:creationId xmlns:a16="http://schemas.microsoft.com/office/drawing/2014/main" id="{FF6F22C2-6D3B-4F25-9B4F-354D0D6439DA}"/>
              </a:ext>
            </a:extLst>
          </p:cNvPr>
          <p:cNvSpPr>
            <a:spLocks noGrp="1"/>
          </p:cNvSpPr>
          <p:nvPr>
            <p:ph type="title"/>
          </p:nvPr>
        </p:nvSpPr>
        <p:spPr>
          <a:xfrm>
            <a:off x="0" y="0"/>
            <a:ext cx="10515600" cy="1325563"/>
          </a:xfrm>
        </p:spPr>
        <p:txBody>
          <a:bodyPr/>
          <a:lstStyle/>
          <a:p>
            <a:r>
              <a:rPr lang="en-US" dirty="0"/>
              <a:t>The Epilepsies</a:t>
            </a:r>
          </a:p>
        </p:txBody>
      </p:sp>
    </p:spTree>
    <p:extLst>
      <p:ext uri="{BB962C8B-B14F-4D97-AF65-F5344CB8AC3E}">
        <p14:creationId xmlns:p14="http://schemas.microsoft.com/office/powerpoint/2010/main" val="25541386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A2F718-79F5-4DF6-AEF2-2F8DF37A5867}"/>
              </a:ext>
            </a:extLst>
          </p:cNvPr>
          <p:cNvSpPr>
            <a:spLocks noGrp="1"/>
          </p:cNvSpPr>
          <p:nvPr>
            <p:ph idx="1"/>
          </p:nvPr>
        </p:nvSpPr>
        <p:spPr>
          <a:xfrm>
            <a:off x="599090" y="1524000"/>
            <a:ext cx="10993820" cy="4652963"/>
          </a:xfrm>
        </p:spPr>
        <p:txBody>
          <a:bodyPr/>
          <a:lstStyle/>
          <a:p>
            <a:pPr marL="0" indent="0">
              <a:buNone/>
            </a:pPr>
            <a:r>
              <a:rPr lang="en-US" dirty="0"/>
              <a:t>38 CFR 3.309(a) warrants SC if symptoms manifest to a compensable level:</a:t>
            </a:r>
          </a:p>
          <a:p>
            <a:r>
              <a:rPr lang="en-US" sz="2800" dirty="0"/>
              <a:t>Within one year of separation</a:t>
            </a:r>
          </a:p>
          <a:p>
            <a:pPr lvl="1"/>
            <a:r>
              <a:rPr lang="en-US" dirty="0"/>
              <a:t>Parkinson’s Disease</a:t>
            </a:r>
          </a:p>
          <a:p>
            <a:pPr lvl="1"/>
            <a:r>
              <a:rPr lang="en-US" dirty="0"/>
              <a:t>Amyotrophic Lateral Sclerosis</a:t>
            </a:r>
          </a:p>
          <a:p>
            <a:pPr lvl="1"/>
            <a:r>
              <a:rPr lang="en-US" dirty="0"/>
              <a:t>Migraines</a:t>
            </a:r>
          </a:p>
          <a:p>
            <a:pPr lvl="1"/>
            <a:r>
              <a:rPr lang="en-US" dirty="0"/>
              <a:t>Cranial nerves</a:t>
            </a:r>
          </a:p>
          <a:p>
            <a:pPr lvl="1"/>
            <a:r>
              <a:rPr lang="en-US" dirty="0"/>
              <a:t>Peripheral nerves (carpal tunnel syndrome)</a:t>
            </a:r>
          </a:p>
          <a:p>
            <a:r>
              <a:rPr lang="en-US" sz="3600" dirty="0"/>
              <a:t>Within seven years of separation</a:t>
            </a:r>
          </a:p>
          <a:p>
            <a:pPr lvl="1"/>
            <a:r>
              <a:rPr lang="en-US" dirty="0"/>
              <a:t>Multiple sclerosis</a:t>
            </a:r>
          </a:p>
          <a:p>
            <a:pPr lvl="1"/>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17072713-3E6C-44C3-B51A-28197AE37C62}"/>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a:extLst>
              <a:ext uri="{FF2B5EF4-FFF2-40B4-BE49-F238E27FC236}">
                <a16:creationId xmlns:a16="http://schemas.microsoft.com/office/drawing/2014/main" id="{FCC11979-C535-41DB-B952-08E8E97AF0AD}"/>
              </a:ext>
            </a:extLst>
          </p:cNvPr>
          <p:cNvSpPr>
            <a:spLocks noGrp="1"/>
          </p:cNvSpPr>
          <p:nvPr>
            <p:ph type="title"/>
          </p:nvPr>
        </p:nvSpPr>
        <p:spPr>
          <a:xfrm>
            <a:off x="0" y="134472"/>
            <a:ext cx="8249265" cy="981732"/>
          </a:xfrm>
        </p:spPr>
        <p:txBody>
          <a:bodyPr>
            <a:normAutofit/>
          </a:bodyPr>
          <a:lstStyle/>
          <a:p>
            <a:r>
              <a:rPr lang="en-US" dirty="0"/>
              <a:t>Presumptive service connection</a:t>
            </a:r>
          </a:p>
        </p:txBody>
      </p:sp>
    </p:spTree>
    <p:extLst>
      <p:ext uri="{BB962C8B-B14F-4D97-AF65-F5344CB8AC3E}">
        <p14:creationId xmlns:p14="http://schemas.microsoft.com/office/powerpoint/2010/main" val="12692947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4C7314-2FFD-429E-BD04-F8F6598EFF8D}"/>
              </a:ext>
            </a:extLst>
          </p:cNvPr>
          <p:cNvSpPr>
            <a:spLocks noGrp="1"/>
          </p:cNvSpPr>
          <p:nvPr>
            <p:ph idx="1"/>
          </p:nvPr>
        </p:nvSpPr>
        <p:spPr>
          <a:xfrm>
            <a:off x="333703" y="1247556"/>
            <a:ext cx="10515600" cy="4351338"/>
          </a:xfrm>
        </p:spPr>
        <p:txBody>
          <a:bodyPr>
            <a:noAutofit/>
          </a:bodyPr>
          <a:lstStyle/>
          <a:p>
            <a:pPr marL="0" indent="0">
              <a:buNone/>
            </a:pPr>
            <a:r>
              <a:rPr lang="en-US" sz="3200" dirty="0"/>
              <a:t>38 CFR 3.309(e)</a:t>
            </a:r>
          </a:p>
          <a:p>
            <a:r>
              <a:rPr lang="en-US" sz="2400" dirty="0"/>
              <a:t>Parkinson’s disease manifests any time after service</a:t>
            </a:r>
          </a:p>
          <a:p>
            <a:pPr>
              <a:spcBef>
                <a:spcPts val="0"/>
              </a:spcBef>
            </a:pPr>
            <a:endParaRPr lang="en-US" sz="500" dirty="0"/>
          </a:p>
          <a:p>
            <a:pPr marL="0" indent="0">
              <a:buNone/>
            </a:pPr>
            <a:r>
              <a:rPr lang="en-US" sz="3200" dirty="0"/>
              <a:t>38 CFR 3.310(d)</a:t>
            </a:r>
          </a:p>
          <a:p>
            <a:r>
              <a:rPr lang="en-US" sz="2400" dirty="0"/>
              <a:t>Diagnosis of Parkinson’s disease or seizures shall be held to be the proximate result of TBI</a:t>
            </a:r>
          </a:p>
          <a:p>
            <a:pPr marL="0" indent="0">
              <a:spcBef>
                <a:spcPts val="0"/>
              </a:spcBef>
              <a:buNone/>
            </a:pPr>
            <a:endParaRPr lang="en-US" sz="1050" dirty="0"/>
          </a:p>
          <a:p>
            <a:pPr marL="0" indent="0">
              <a:buNone/>
            </a:pPr>
            <a:r>
              <a:rPr lang="en-US" sz="3200" dirty="0"/>
              <a:t>38 CFR 3.317</a:t>
            </a:r>
          </a:p>
          <a:p>
            <a:r>
              <a:rPr lang="en-US" sz="2400" dirty="0"/>
              <a:t>Migraines can be a MUCMI</a:t>
            </a:r>
          </a:p>
          <a:p>
            <a:pPr>
              <a:spcBef>
                <a:spcPts val="0"/>
              </a:spcBef>
            </a:pPr>
            <a:endParaRPr lang="en-US" sz="1050" dirty="0"/>
          </a:p>
          <a:p>
            <a:pPr marL="0" indent="0">
              <a:buNone/>
            </a:pPr>
            <a:r>
              <a:rPr lang="en-US" sz="3200" dirty="0"/>
              <a:t>38 CFR 3.318</a:t>
            </a:r>
          </a:p>
          <a:p>
            <a:r>
              <a:rPr lang="en-US" sz="2400" dirty="0"/>
              <a:t>ALS compensable any time following service of 90 days or more</a:t>
            </a:r>
          </a:p>
          <a:p>
            <a:pPr lvl="1"/>
            <a:r>
              <a:rPr lang="en-US" dirty="0"/>
              <a:t>Can disqualify NG and ADT</a:t>
            </a:r>
          </a:p>
        </p:txBody>
      </p:sp>
      <p:sp>
        <p:nvSpPr>
          <p:cNvPr id="3" name="Slide Number Placeholder 2">
            <a:extLst>
              <a:ext uri="{FF2B5EF4-FFF2-40B4-BE49-F238E27FC236}">
                <a16:creationId xmlns:a16="http://schemas.microsoft.com/office/drawing/2014/main" id="{83690272-4F2E-45F0-93F7-7FDDCC12722B}"/>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
        <p:nvSpPr>
          <p:cNvPr id="5" name="Title 3">
            <a:extLst>
              <a:ext uri="{FF2B5EF4-FFF2-40B4-BE49-F238E27FC236}">
                <a16:creationId xmlns:a16="http://schemas.microsoft.com/office/drawing/2014/main" id="{6981EF92-F99C-4949-9EC4-AF03036FE94E}"/>
              </a:ext>
            </a:extLst>
          </p:cNvPr>
          <p:cNvSpPr>
            <a:spLocks noGrp="1"/>
          </p:cNvSpPr>
          <p:nvPr>
            <p:ph type="title"/>
          </p:nvPr>
        </p:nvSpPr>
        <p:spPr>
          <a:xfrm>
            <a:off x="0" y="0"/>
            <a:ext cx="8288594" cy="1247555"/>
          </a:xfrm>
        </p:spPr>
        <p:txBody>
          <a:bodyPr>
            <a:normAutofit/>
          </a:bodyPr>
          <a:lstStyle/>
          <a:p>
            <a:r>
              <a:rPr lang="en-US" dirty="0"/>
              <a:t>Presumptive service connection</a:t>
            </a:r>
          </a:p>
        </p:txBody>
      </p:sp>
    </p:spTree>
    <p:extLst>
      <p:ext uri="{BB962C8B-B14F-4D97-AF65-F5344CB8AC3E}">
        <p14:creationId xmlns:p14="http://schemas.microsoft.com/office/powerpoint/2010/main" val="40478878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C54A70-8618-46A0-B8DB-9C3E11AFC47D}"/>
              </a:ext>
            </a:extLst>
          </p:cNvPr>
          <p:cNvSpPr>
            <a:spLocks noGrp="1"/>
          </p:cNvSpPr>
          <p:nvPr>
            <p:ph idx="1"/>
          </p:nvPr>
        </p:nvSpPr>
        <p:spPr>
          <a:xfrm>
            <a:off x="294290" y="1393236"/>
            <a:ext cx="11603420" cy="5196750"/>
          </a:xfrm>
        </p:spPr>
        <p:txBody>
          <a:bodyPr numCol="2">
            <a:noAutofit/>
          </a:bodyPr>
          <a:lstStyle/>
          <a:p>
            <a:r>
              <a:rPr lang="en-US" sz="3600" dirty="0"/>
              <a:t>Loss of use of </a:t>
            </a:r>
            <a:r>
              <a:rPr lang="en-US" sz="3600" dirty="0" smtClean="0"/>
              <a:t>extremity </a:t>
            </a:r>
            <a:endParaRPr lang="en-US" sz="3600" dirty="0"/>
          </a:p>
          <a:p>
            <a:pPr lvl="1"/>
            <a:r>
              <a:rPr lang="en-US" dirty="0"/>
              <a:t>Amyotrophic Lateral Sclerosis (ALS)</a:t>
            </a:r>
          </a:p>
          <a:p>
            <a:pPr lvl="1"/>
            <a:r>
              <a:rPr lang="en-US" dirty="0"/>
              <a:t>Diseases of peripheral nerves</a:t>
            </a:r>
          </a:p>
          <a:p>
            <a:pPr lvl="1"/>
            <a:r>
              <a:rPr lang="en-US" dirty="0"/>
              <a:t>Parkinson’s disease</a:t>
            </a:r>
          </a:p>
          <a:p>
            <a:pPr lvl="1"/>
            <a:r>
              <a:rPr lang="en-US" dirty="0"/>
              <a:t>Multiple Sclerosis (MS)</a:t>
            </a:r>
          </a:p>
          <a:p>
            <a:pPr lvl="1"/>
            <a:r>
              <a:rPr lang="en-US" dirty="0"/>
              <a:t>Traumatic Brain Injury (TBI)</a:t>
            </a:r>
          </a:p>
          <a:p>
            <a:r>
              <a:rPr lang="en-US" sz="3600" dirty="0"/>
              <a:t>Aid and Attendance</a:t>
            </a:r>
          </a:p>
          <a:p>
            <a:pPr lvl="1"/>
            <a:r>
              <a:rPr lang="en-US" dirty="0"/>
              <a:t>Traumatic Brain Injury - SMC(t), </a:t>
            </a:r>
          </a:p>
          <a:p>
            <a:pPr marL="457200" lvl="1" indent="0">
              <a:buNone/>
            </a:pPr>
            <a:r>
              <a:rPr lang="en-US" dirty="0" smtClean="0"/>
              <a:t>   38 </a:t>
            </a:r>
            <a:r>
              <a:rPr lang="en-US" dirty="0"/>
              <a:t>CFR 3.350(j)</a:t>
            </a:r>
          </a:p>
          <a:p>
            <a:pPr lvl="1"/>
            <a:r>
              <a:rPr lang="en-US" dirty="0"/>
              <a:t>ALS, Parkinson’s, MS</a:t>
            </a:r>
            <a:endParaRPr lang="en-US" sz="3200" dirty="0"/>
          </a:p>
          <a:p>
            <a:r>
              <a:rPr lang="en-US" sz="3600" dirty="0" smtClean="0"/>
              <a:t>Statutory </a:t>
            </a:r>
            <a:r>
              <a:rPr lang="en-US" sz="3600" dirty="0"/>
              <a:t>Housebound</a:t>
            </a:r>
          </a:p>
          <a:p>
            <a:pPr lvl="1"/>
            <a:r>
              <a:rPr lang="en-US" dirty="0"/>
              <a:t>ALS, TBI</a:t>
            </a:r>
          </a:p>
          <a:p>
            <a:r>
              <a:rPr lang="en-US" sz="3600" dirty="0" smtClean="0"/>
              <a:t>Erectile </a:t>
            </a:r>
            <a:r>
              <a:rPr lang="en-US" sz="3600" dirty="0"/>
              <a:t>Dysfunction</a:t>
            </a:r>
          </a:p>
          <a:p>
            <a:pPr lvl="1"/>
            <a:r>
              <a:rPr lang="en-US" dirty="0"/>
              <a:t>MS, TBI</a:t>
            </a:r>
          </a:p>
          <a:p>
            <a:r>
              <a:rPr lang="en-US" sz="3600" dirty="0"/>
              <a:t>Sensory Impairments</a:t>
            </a:r>
          </a:p>
          <a:p>
            <a:pPr lvl="1"/>
            <a:r>
              <a:rPr lang="en-US" dirty="0"/>
              <a:t>TBI</a:t>
            </a:r>
          </a:p>
          <a:p>
            <a:pPr lvl="1"/>
            <a:endParaRPr lang="en-US" sz="2000" dirty="0"/>
          </a:p>
          <a:p>
            <a:endParaRPr lang="en-US" dirty="0"/>
          </a:p>
        </p:txBody>
      </p:sp>
      <p:sp>
        <p:nvSpPr>
          <p:cNvPr id="3" name="Slide Number Placeholder 2">
            <a:extLst>
              <a:ext uri="{FF2B5EF4-FFF2-40B4-BE49-F238E27FC236}">
                <a16:creationId xmlns:a16="http://schemas.microsoft.com/office/drawing/2014/main" id="{2BCDD90D-DC0C-4265-82C8-6B2C036F7085}"/>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
        <p:nvSpPr>
          <p:cNvPr id="4" name="Title 3">
            <a:extLst>
              <a:ext uri="{FF2B5EF4-FFF2-40B4-BE49-F238E27FC236}">
                <a16:creationId xmlns:a16="http://schemas.microsoft.com/office/drawing/2014/main" id="{F5ED7B1B-56EF-45FF-9412-546C10D50324}"/>
              </a:ext>
            </a:extLst>
          </p:cNvPr>
          <p:cNvSpPr>
            <a:spLocks noGrp="1"/>
          </p:cNvSpPr>
          <p:nvPr>
            <p:ph type="title"/>
          </p:nvPr>
        </p:nvSpPr>
        <p:spPr>
          <a:xfrm>
            <a:off x="0" y="0"/>
            <a:ext cx="10515600" cy="1325563"/>
          </a:xfrm>
        </p:spPr>
        <p:txBody>
          <a:bodyPr/>
          <a:lstStyle/>
          <a:p>
            <a:r>
              <a:rPr lang="en-US" dirty="0"/>
              <a:t>Special Monthly Compensation</a:t>
            </a:r>
          </a:p>
        </p:txBody>
      </p:sp>
    </p:spTree>
    <p:extLst>
      <p:ext uri="{BB962C8B-B14F-4D97-AF65-F5344CB8AC3E}">
        <p14:creationId xmlns:p14="http://schemas.microsoft.com/office/powerpoint/2010/main" val="29304033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3A4FAF-1330-41A1-8F14-8824BC87E409}"/>
              </a:ext>
            </a:extLst>
          </p:cNvPr>
          <p:cNvSpPr>
            <a:spLocks noGrp="1"/>
          </p:cNvSpPr>
          <p:nvPr>
            <p:ph idx="1"/>
          </p:nvPr>
        </p:nvSpPr>
        <p:spPr>
          <a:xfrm>
            <a:off x="286871" y="1393236"/>
            <a:ext cx="11642370" cy="4882058"/>
          </a:xfrm>
        </p:spPr>
        <p:txBody>
          <a:bodyPr/>
          <a:lstStyle/>
          <a:p>
            <a:pPr marL="0" indent="0">
              <a:buNone/>
            </a:pPr>
            <a:r>
              <a:rPr lang="en-US" sz="2400" dirty="0" smtClean="0"/>
              <a:t>You </a:t>
            </a:r>
            <a:r>
              <a:rPr lang="en-US" sz="2400" dirty="0"/>
              <a:t>are talking on the phone to Rodney for the first time. He wants to know how to make a claim for service connection for hearing loss, and doesn’t mention any other health concerns. He explains that he was an aviation machinist’s mate, which has a high probability of noise exposure. Rodney also tells you that he’s receiving a monthly check for over $400 a month but he’s not exactly sure what it’s for. Later, you get access to Rodney’s most recent rating decision and on the </a:t>
            </a:r>
            <a:r>
              <a:rPr lang="en-US" sz="2400" dirty="0" err="1"/>
              <a:t>codesheet</a:t>
            </a:r>
            <a:r>
              <a:rPr lang="en-US" sz="2400" dirty="0"/>
              <a:t> there is a disability under diagnostic code 8018. The issue is listed as “Blurred vision, tremors, numbness, and urinary problems.” The evaluation is 30% with an effective date of 11-12-11. You give Rodney a call. The best thing you can explain to him is:</a:t>
            </a:r>
          </a:p>
          <a:p>
            <a:endParaRPr lang="en-US" sz="1000" dirty="0"/>
          </a:p>
          <a:p>
            <a:pPr marL="0" indent="0">
              <a:buNone/>
            </a:pPr>
            <a:r>
              <a:rPr lang="en-US" sz="2400" b="1" dirty="0" smtClean="0"/>
              <a:t>a) Everything </a:t>
            </a:r>
            <a:r>
              <a:rPr lang="en-US" sz="2400" b="1" dirty="0"/>
              <a:t>you know about how to make a solid hearing loss claim</a:t>
            </a:r>
          </a:p>
          <a:p>
            <a:pPr marL="0" indent="0">
              <a:buNone/>
            </a:pPr>
            <a:r>
              <a:rPr lang="en-US" sz="2400" b="1" dirty="0" smtClean="0"/>
              <a:t>b) A </a:t>
            </a:r>
            <a:r>
              <a:rPr lang="en-US" sz="2400" b="1" dirty="0"/>
              <a:t>clear explanation of what “combined” means to VA</a:t>
            </a:r>
          </a:p>
          <a:p>
            <a:pPr marL="0" indent="0">
              <a:buNone/>
            </a:pPr>
            <a:r>
              <a:rPr lang="en-US" sz="2400" b="1" dirty="0" smtClean="0"/>
              <a:t>c) Everything </a:t>
            </a:r>
            <a:r>
              <a:rPr lang="en-US" sz="2400" b="1" dirty="0"/>
              <a:t>you know about how to make a solid hearing loss claim, and you also explain that guidelines have changed on the evaluation of multiple sclerosis, and let him know that he can ask for a review of his evaluation.</a:t>
            </a:r>
          </a:p>
        </p:txBody>
      </p:sp>
      <p:sp>
        <p:nvSpPr>
          <p:cNvPr id="3" name="Slide Number Placeholder 2">
            <a:extLst>
              <a:ext uri="{FF2B5EF4-FFF2-40B4-BE49-F238E27FC236}">
                <a16:creationId xmlns:a16="http://schemas.microsoft.com/office/drawing/2014/main" id="{48451E81-6EDE-44B3-A6C8-8883906077E5}"/>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a:extLst>
              <a:ext uri="{FF2B5EF4-FFF2-40B4-BE49-F238E27FC236}">
                <a16:creationId xmlns:a16="http://schemas.microsoft.com/office/drawing/2014/main" id="{69601D53-94F2-4E39-8AEC-722111EA9947}"/>
              </a:ext>
            </a:extLst>
          </p:cNvPr>
          <p:cNvSpPr>
            <a:spLocks noGrp="1"/>
          </p:cNvSpPr>
          <p:nvPr>
            <p:ph type="title"/>
          </p:nvPr>
        </p:nvSpPr>
        <p:spPr/>
        <p:txBody>
          <a:bodyPr/>
          <a:lstStyle/>
          <a:p>
            <a:r>
              <a:rPr lang="en-US" dirty="0"/>
              <a:t>Rodney White – Separated from the Navy on November 11, 2011</a:t>
            </a:r>
          </a:p>
        </p:txBody>
      </p:sp>
    </p:spTree>
    <p:extLst>
      <p:ext uri="{BB962C8B-B14F-4D97-AF65-F5344CB8AC3E}">
        <p14:creationId xmlns:p14="http://schemas.microsoft.com/office/powerpoint/2010/main" val="5151456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3A4FAF-1330-41A1-8F14-8824BC87E409}"/>
              </a:ext>
            </a:extLst>
          </p:cNvPr>
          <p:cNvSpPr>
            <a:spLocks noGrp="1"/>
          </p:cNvSpPr>
          <p:nvPr>
            <p:ph idx="1"/>
          </p:nvPr>
        </p:nvSpPr>
        <p:spPr>
          <a:xfrm>
            <a:off x="286871" y="1393236"/>
            <a:ext cx="11642370" cy="4882058"/>
          </a:xfrm>
        </p:spPr>
        <p:txBody>
          <a:bodyPr/>
          <a:lstStyle/>
          <a:p>
            <a:pPr marL="0" indent="0">
              <a:buNone/>
            </a:pPr>
            <a:r>
              <a:rPr lang="en-US" sz="2400" dirty="0" smtClean="0"/>
              <a:t>Calvin </a:t>
            </a:r>
            <a:r>
              <a:rPr lang="en-US" sz="2400" dirty="0"/>
              <a:t>meets with you and explains that his service connected migraine headaches have become more frequent, although the severity hasn’t changed. When you ask how often he has headaches, Calvin explains that they used to average about once every two months, but now they are less than one month apart over the last several months. He said he’s had to use up all his sick time and even took an additional day off as a sick day, and when his boss called to tell him he did not have a sick day available, Calvin lied and told his boss that he didn’t realize he was out of sick time. He won’t get another 4 hours of sick time until next month. Calvin wants to know if this qualifies him for a higher evaluation.</a:t>
            </a:r>
          </a:p>
          <a:p>
            <a:pPr marL="0" indent="0">
              <a:buNone/>
            </a:pPr>
            <a:endParaRPr lang="en-US" sz="800" dirty="0"/>
          </a:p>
          <a:p>
            <a:pPr marL="0" indent="0" algn="ctr">
              <a:buNone/>
            </a:pPr>
            <a:r>
              <a:rPr lang="en-US" sz="2400" b="1" dirty="0" smtClean="0"/>
              <a:t>What </a:t>
            </a:r>
            <a:r>
              <a:rPr lang="en-US" sz="2400" b="1" dirty="0"/>
              <a:t>evaluation for migraines should Calvin have already? </a:t>
            </a:r>
          </a:p>
          <a:p>
            <a:pPr marL="0" indent="0" algn="ctr">
              <a:buNone/>
            </a:pPr>
            <a:r>
              <a:rPr lang="en-US" sz="2400" b="1" dirty="0"/>
              <a:t>     Do you think Calvin qualifies for an increase for headache evaluation? </a:t>
            </a:r>
          </a:p>
          <a:p>
            <a:pPr marL="0" indent="0" algn="ctr">
              <a:buNone/>
            </a:pPr>
            <a:r>
              <a:rPr lang="en-US" sz="2400" b="1" dirty="0"/>
              <a:t>     What evaluation is most likely supported? </a:t>
            </a:r>
          </a:p>
          <a:p>
            <a:pPr marL="0" indent="0" algn="ctr">
              <a:buNone/>
            </a:pPr>
            <a:r>
              <a:rPr lang="en-US" sz="2400" b="1" dirty="0"/>
              <a:t>     Is there a related claim that you can tell Calvin about? </a:t>
            </a:r>
          </a:p>
        </p:txBody>
      </p:sp>
      <p:sp>
        <p:nvSpPr>
          <p:cNvPr id="3" name="Slide Number Placeholder 2">
            <a:extLst>
              <a:ext uri="{FF2B5EF4-FFF2-40B4-BE49-F238E27FC236}">
                <a16:creationId xmlns:a16="http://schemas.microsoft.com/office/drawing/2014/main" id="{48451E81-6EDE-44B3-A6C8-8883906077E5}"/>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
        <p:nvSpPr>
          <p:cNvPr id="4" name="Title 3">
            <a:extLst>
              <a:ext uri="{FF2B5EF4-FFF2-40B4-BE49-F238E27FC236}">
                <a16:creationId xmlns:a16="http://schemas.microsoft.com/office/drawing/2014/main" id="{69601D53-94F2-4E39-8AEC-722111EA9947}"/>
              </a:ext>
            </a:extLst>
          </p:cNvPr>
          <p:cNvSpPr>
            <a:spLocks noGrp="1"/>
          </p:cNvSpPr>
          <p:nvPr>
            <p:ph type="title"/>
          </p:nvPr>
        </p:nvSpPr>
        <p:spPr/>
        <p:txBody>
          <a:bodyPr/>
          <a:lstStyle/>
          <a:p>
            <a:r>
              <a:rPr lang="en-US" dirty="0"/>
              <a:t>Calvin Freemont – Separated from the Marine Corps on August 31, 2008</a:t>
            </a:r>
          </a:p>
        </p:txBody>
      </p:sp>
    </p:spTree>
    <p:extLst>
      <p:ext uri="{BB962C8B-B14F-4D97-AF65-F5344CB8AC3E}">
        <p14:creationId xmlns:p14="http://schemas.microsoft.com/office/powerpoint/2010/main" val="16355333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3A4FAF-1330-41A1-8F14-8824BC87E409}"/>
              </a:ext>
            </a:extLst>
          </p:cNvPr>
          <p:cNvSpPr>
            <a:spLocks noGrp="1"/>
          </p:cNvSpPr>
          <p:nvPr>
            <p:ph idx="1"/>
          </p:nvPr>
        </p:nvSpPr>
        <p:spPr>
          <a:xfrm>
            <a:off x="105104" y="1261241"/>
            <a:ext cx="11908220" cy="5014053"/>
          </a:xfrm>
        </p:spPr>
        <p:txBody>
          <a:bodyPr/>
          <a:lstStyle/>
          <a:p>
            <a:pPr marL="0" indent="0">
              <a:spcAft>
                <a:spcPts val="600"/>
              </a:spcAft>
              <a:buNone/>
            </a:pPr>
            <a:r>
              <a:rPr lang="en-US" sz="2400" dirty="0" smtClean="0"/>
              <a:t>Sylvia </a:t>
            </a:r>
            <a:r>
              <a:rPr lang="en-US" sz="2400" dirty="0"/>
              <a:t>has nerve complaints in both her upper and lower extremities. She has a new diagnosis of bilateral carpal tunnel syndrome from her private doctor, who has used nerve conduction tests to identify 2 separate nerves in her arms that are compromised due to CTS. Sylvia also suffers with left lower extremity nerve pain and numbness that she has had ever since she slipped on ice and injured her hip bone while in service. She says it feels like there is pressure on the nerves in her left leg. There is nerve pain in her left thigh, the flexion of her knee is weakened, and sometimes she can’t flex her toes. The fall on the ice is shown in her STRs, as well as treatment including bed rest for 24 hours following the incident, because of swelling in the left hip.</a:t>
            </a:r>
          </a:p>
          <a:p>
            <a:pPr marL="0" indent="0" algn="ctr">
              <a:lnSpc>
                <a:spcPct val="100000"/>
              </a:lnSpc>
              <a:spcBef>
                <a:spcPts val="0"/>
              </a:spcBef>
              <a:buNone/>
            </a:pPr>
            <a:r>
              <a:rPr lang="en-US" sz="2400" b="1" dirty="0" smtClean="0"/>
              <a:t>Is </a:t>
            </a:r>
            <a:r>
              <a:rPr lang="en-US" sz="2400" b="1" dirty="0"/>
              <a:t>there a good chance for service connection of upper extremities? </a:t>
            </a:r>
          </a:p>
          <a:p>
            <a:pPr marL="0" indent="0" algn="ctr">
              <a:lnSpc>
                <a:spcPct val="100000"/>
              </a:lnSpc>
              <a:spcBef>
                <a:spcPts val="0"/>
              </a:spcBef>
              <a:buNone/>
            </a:pPr>
            <a:r>
              <a:rPr lang="en-US" sz="2400" b="1" dirty="0"/>
              <a:t>     On a presumptive, secondary, or direct basis? </a:t>
            </a:r>
          </a:p>
          <a:p>
            <a:pPr marL="0" indent="0" algn="ctr">
              <a:lnSpc>
                <a:spcPct val="100000"/>
              </a:lnSpc>
              <a:spcBef>
                <a:spcPts val="0"/>
              </a:spcBef>
              <a:buNone/>
            </a:pPr>
            <a:r>
              <a:rPr lang="en-US" sz="2400" b="1" dirty="0"/>
              <a:t>     How </a:t>
            </a:r>
            <a:r>
              <a:rPr lang="en-US" sz="2400" b="1" dirty="0" smtClean="0"/>
              <a:t>many </a:t>
            </a:r>
            <a:r>
              <a:rPr lang="en-US" sz="2400" b="1" dirty="0"/>
              <a:t>upper extremity conditions should be granted for each arm?</a:t>
            </a:r>
          </a:p>
          <a:p>
            <a:pPr marL="0" indent="0" algn="ctr">
              <a:lnSpc>
                <a:spcPct val="100000"/>
              </a:lnSpc>
              <a:spcBef>
                <a:spcPts val="0"/>
              </a:spcBef>
              <a:buNone/>
            </a:pPr>
            <a:r>
              <a:rPr lang="en-US" sz="2400" b="1" dirty="0"/>
              <a:t>     Is there a good chance for service connection of the left lower extremity?</a:t>
            </a:r>
          </a:p>
          <a:p>
            <a:pPr marL="0" indent="0" algn="ctr">
              <a:lnSpc>
                <a:spcPct val="100000"/>
              </a:lnSpc>
              <a:spcBef>
                <a:spcPts val="0"/>
              </a:spcBef>
              <a:buNone/>
            </a:pPr>
            <a:r>
              <a:rPr lang="en-US" sz="2400" b="1" dirty="0"/>
              <a:t>     On a presumptive, secondary, or direct basis?</a:t>
            </a:r>
          </a:p>
          <a:p>
            <a:pPr marL="0" indent="0" algn="ctr">
              <a:lnSpc>
                <a:spcPct val="100000"/>
              </a:lnSpc>
              <a:spcBef>
                <a:spcPts val="0"/>
              </a:spcBef>
              <a:buNone/>
            </a:pPr>
            <a:r>
              <a:rPr lang="en-US" sz="2400" b="1" dirty="0"/>
              <a:t>     How many separate left lower extremity conditions might be granted?</a:t>
            </a:r>
          </a:p>
        </p:txBody>
      </p:sp>
      <p:sp>
        <p:nvSpPr>
          <p:cNvPr id="3" name="Slide Number Placeholder 2">
            <a:extLst>
              <a:ext uri="{FF2B5EF4-FFF2-40B4-BE49-F238E27FC236}">
                <a16:creationId xmlns:a16="http://schemas.microsoft.com/office/drawing/2014/main" id="{48451E81-6EDE-44B3-A6C8-8883906077E5}"/>
              </a:ext>
            </a:extLst>
          </p:cNvPr>
          <p:cNvSpPr>
            <a:spLocks noGrp="1"/>
          </p:cNvSpPr>
          <p:nvPr>
            <p:ph type="sldNum" sz="quarter" idx="12"/>
          </p:nvPr>
        </p:nvSpPr>
        <p:spPr/>
        <p:txBody>
          <a:bodyPr/>
          <a:lstStyle/>
          <a:p>
            <a:fld id="{E2FB73DA-5FDE-45B5-BAA4-C61223CC44F6}" type="slidenum">
              <a:rPr lang="en-US" smtClean="0"/>
              <a:pPr/>
              <a:t>26</a:t>
            </a:fld>
            <a:endParaRPr lang="en-US" dirty="0"/>
          </a:p>
        </p:txBody>
      </p:sp>
      <p:sp>
        <p:nvSpPr>
          <p:cNvPr id="4" name="Title 3">
            <a:extLst>
              <a:ext uri="{FF2B5EF4-FFF2-40B4-BE49-F238E27FC236}">
                <a16:creationId xmlns:a16="http://schemas.microsoft.com/office/drawing/2014/main" id="{69601D53-94F2-4E39-8AEC-722111EA9947}"/>
              </a:ext>
            </a:extLst>
          </p:cNvPr>
          <p:cNvSpPr>
            <a:spLocks noGrp="1"/>
          </p:cNvSpPr>
          <p:nvPr>
            <p:ph type="title"/>
          </p:nvPr>
        </p:nvSpPr>
        <p:spPr/>
        <p:txBody>
          <a:bodyPr/>
          <a:lstStyle/>
          <a:p>
            <a:r>
              <a:rPr lang="en-US" dirty="0"/>
              <a:t>Sylvia Gallegos – Separated from the Marine Corps on January 17, 2020</a:t>
            </a:r>
          </a:p>
        </p:txBody>
      </p:sp>
    </p:spTree>
    <p:extLst>
      <p:ext uri="{BB962C8B-B14F-4D97-AF65-F5344CB8AC3E}">
        <p14:creationId xmlns:p14="http://schemas.microsoft.com/office/powerpoint/2010/main" val="1880334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6973556" y="4969565"/>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Crystal M. Trulove</a:t>
            </a:r>
          </a:p>
          <a:p>
            <a:pPr algn="r"/>
            <a:r>
              <a:rPr lang="en-US" sz="2800" dirty="0">
                <a:latin typeface="Times New Roman" panose="02020603050405020304" pitchFamily="18" charset="0"/>
                <a:cs typeface="Times New Roman" panose="02020603050405020304" pitchFamily="18" charset="0"/>
              </a:rPr>
              <a:t>crystal.trulove@gmail.com</a:t>
            </a:r>
          </a:p>
        </p:txBody>
      </p:sp>
    </p:spTree>
    <p:extLst>
      <p:ext uri="{BB962C8B-B14F-4D97-AF65-F5344CB8AC3E}">
        <p14:creationId xmlns:p14="http://schemas.microsoft.com/office/powerpoint/2010/main" val="2671895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Before we get started, let’s perform a functions check to ensure everyone can participate and follow along.</a:t>
            </a:r>
          </a:p>
          <a:p>
            <a:r>
              <a:rPr lang="en-US" dirty="0">
                <a:latin typeface="Times New Roman" panose="02020603050405020304" pitchFamily="18" charset="0"/>
                <a:cs typeface="Times New Roman" panose="02020603050405020304" pitchFamily="18" charset="0"/>
              </a:rPr>
              <a:t>E</a:t>
            </a:r>
            <a:r>
              <a:rPr lang="en-US" dirty="0" smtClean="0">
                <a:latin typeface="Times New Roman" panose="02020603050405020304" pitchFamily="18" charset="0"/>
                <a:cs typeface="Times New Roman" panose="02020603050405020304" pitchFamily="18" charset="0"/>
              </a:rPr>
              <a:t>nsure </a:t>
            </a:r>
            <a:r>
              <a:rPr lang="en-US" dirty="0">
                <a:latin typeface="Times New Roman" panose="02020603050405020304" pitchFamily="18" charset="0"/>
                <a:cs typeface="Times New Roman" panose="02020603050405020304" pitchFamily="18" charset="0"/>
              </a:rPr>
              <a:t>that you’re in a quiet space in your home or </a:t>
            </a:r>
            <a:r>
              <a:rPr lang="en-US" dirty="0" smtClean="0">
                <a:latin typeface="Times New Roman" panose="02020603050405020304" pitchFamily="18" charset="0"/>
                <a:cs typeface="Times New Roman" panose="02020603050405020304" pitchFamily="18" charset="0"/>
              </a:rPr>
              <a:t>office</a:t>
            </a:r>
          </a:p>
          <a:p>
            <a:r>
              <a:rPr lang="en-US" dirty="0" smtClean="0">
                <a:latin typeface="Times New Roman" panose="02020603050405020304" pitchFamily="18" charset="0"/>
                <a:cs typeface="Times New Roman" panose="02020603050405020304" pitchFamily="18" charset="0"/>
              </a:rPr>
              <a:t>Ensure that your computer is charged and/or plugged in.</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Next, please keep your microphone on mute unless you are speaking. To mute or unmute your microphone, click on the microphone icon in the lower, left corner of the screen. Click on the icon to mute or unmute </a:t>
            </a:r>
          </a:p>
          <a:p>
            <a:endParaRPr lang="en-US" sz="12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can start or stop your video at any time by clicking on the video icon in the lower, left corner of the screen. Click on the icon to start or stop.</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Times New Roman" panose="02020603050405020304" pitchFamily="18" charset="0"/>
                <a:cs typeface="Times New Roman" panose="02020603050405020304" pitchFamily="18" charset="0"/>
              </a:rPr>
              <a:t>Functions Check</a:t>
            </a:r>
            <a:endParaRPr lang="en-US" sz="4400" b="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1247" y="4637219"/>
            <a:ext cx="1068117" cy="62674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8919" y="6154069"/>
            <a:ext cx="1112771" cy="578713"/>
          </a:xfrm>
          <a:prstGeom prst="rect">
            <a:avLst/>
          </a:prstGeom>
        </p:spPr>
      </p:pic>
      <p:sp>
        <p:nvSpPr>
          <p:cNvPr id="2" name="Rectangle 1"/>
          <p:cNvSpPr/>
          <p:nvPr/>
        </p:nvSpPr>
        <p:spPr>
          <a:xfrm>
            <a:off x="1961247" y="4625912"/>
            <a:ext cx="1068117" cy="61390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938919" y="6142763"/>
            <a:ext cx="1112771" cy="5787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9028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a:bodyPr>
          <a:lstStyle/>
          <a:p>
            <a:r>
              <a:rPr lang="en-US" dirty="0" smtClean="0">
                <a:latin typeface="Times New Roman" panose="02020603050405020304" pitchFamily="18" charset="0"/>
                <a:cs typeface="Times New Roman" panose="02020603050405020304" pitchFamily="18" charset="0"/>
              </a:rPr>
              <a:t>If you’re having trouble hearing the presentation, first ensure that your volume is on and turned up. Then, if using headphones, check the settings by using the arrow next to the microphone icon to ensure that you’re using the correct settings for headphones.</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To use the chat feature, click on the chat icon at the bottom, middle of the screen.	</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choose to chat with everyone or a specific </a:t>
            </a:r>
            <a:r>
              <a:rPr lang="en-US" dirty="0" smtClean="0">
                <a:latin typeface="Times New Roman" panose="02020603050405020304" pitchFamily="18" charset="0"/>
                <a:cs typeface="Times New Roman" panose="02020603050405020304" pitchFamily="18" charset="0"/>
              </a:rPr>
              <a:t>person by using the arrow.</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Times New Roman" panose="02020603050405020304" pitchFamily="18" charset="0"/>
                <a:cs typeface="Times New Roman" panose="02020603050405020304" pitchFamily="18" charset="0"/>
              </a:rPr>
              <a:t>Functions Check</a:t>
            </a:r>
            <a:endParaRPr lang="en-US" sz="4400" b="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29008" y="2959581"/>
            <a:ext cx="1039819" cy="610142"/>
          </a:xfrm>
          <a:prstGeom prst="rect">
            <a:avLst/>
          </a:prstGeom>
        </p:spPr>
      </p:pic>
      <p:sp>
        <p:nvSpPr>
          <p:cNvPr id="8" name="Oval 7"/>
          <p:cNvSpPr/>
          <p:nvPr/>
        </p:nvSpPr>
        <p:spPr>
          <a:xfrm>
            <a:off x="9384530" y="2937021"/>
            <a:ext cx="412595" cy="4656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3969" y="4414628"/>
            <a:ext cx="826429" cy="77477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7920" y="5941669"/>
            <a:ext cx="1725730" cy="606620"/>
          </a:xfrm>
          <a:prstGeom prst="rect">
            <a:avLst/>
          </a:prstGeom>
        </p:spPr>
      </p:pic>
      <p:sp>
        <p:nvSpPr>
          <p:cNvPr id="10" name="Rectangle 9"/>
          <p:cNvSpPr/>
          <p:nvPr/>
        </p:nvSpPr>
        <p:spPr>
          <a:xfrm>
            <a:off x="1927920" y="5941669"/>
            <a:ext cx="1725730" cy="597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200398" y="6020754"/>
            <a:ext cx="301085" cy="3355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714858" y="2945323"/>
            <a:ext cx="1068117" cy="61609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373969" y="4437140"/>
            <a:ext cx="826429" cy="7747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96698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464764"/>
          </a:xfrm>
        </p:spPr>
        <p:txBody>
          <a:bodyPr>
            <a:noAutofit/>
          </a:bodyPr>
          <a:lstStyle/>
          <a:p>
            <a:r>
              <a:rPr lang="en-US" dirty="0" smtClean="0">
                <a:latin typeface="Times New Roman" panose="02020603050405020304" pitchFamily="18" charset="0"/>
                <a:cs typeface="Times New Roman" panose="02020603050405020304" pitchFamily="18" charset="0"/>
              </a:rPr>
              <a:t>To access user interactions, click on the Participants icon</a:t>
            </a:r>
          </a:p>
          <a:p>
            <a:endParaRPr lang="en-US" sz="12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interactions tool bar will appear at the bottom, right side of the screen. You can virtually raise your hand, answer yes or no questions from the instructor, or notify the instructor that they are moving too fast or too slow.</a:t>
            </a:r>
          </a:p>
          <a:p>
            <a:endParaRPr lang="en-US" sz="40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Additional options are accessed by clicking on the “more” button. You can virtually clap, like or dislike, as well as other options.</a:t>
            </a:r>
          </a:p>
          <a:p>
            <a:pPr marL="0" lvl="0" indent="0" eaLnBrk="0" fontAlgn="base" hangingPunct="0">
              <a:lnSpc>
                <a:spcPct val="100000"/>
              </a:lnSpc>
              <a:spcBef>
                <a:spcPct val="0"/>
              </a:spcBef>
              <a:spcAft>
                <a:spcPct val="0"/>
              </a:spcAft>
              <a:buNone/>
              <a:defRPr/>
            </a:pPr>
            <a:endParaRPr lang="en-US" altLang="en-US" sz="4000" dirty="0" smtClean="0">
              <a:solidFill>
                <a:srgbClr val="000000"/>
              </a:solidFill>
              <a:sym typeface="Arial" panose="020B0604020202020204" pitchFamily="34" charset="0"/>
            </a:endParaRPr>
          </a:p>
          <a:p>
            <a:pPr marL="0" lvl="0" indent="0" eaLnBrk="0" fontAlgn="base" hangingPunct="0">
              <a:lnSpc>
                <a:spcPct val="100000"/>
              </a:lnSpc>
              <a:spcBef>
                <a:spcPct val="0"/>
              </a:spcBef>
              <a:spcAft>
                <a:spcPct val="0"/>
              </a:spcAft>
              <a:buNone/>
              <a:defRPr/>
            </a:pPr>
            <a:endParaRPr lang="en-US" altLang="en-US" sz="4000" dirty="0">
              <a:solidFill>
                <a:srgbClr val="000000"/>
              </a:solidFill>
              <a:sym typeface="Arial" panose="020B0604020202020204" pitchFamily="34"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Times New Roman" panose="02020603050405020304" pitchFamily="18" charset="0"/>
                <a:cs typeface="Times New Roman" panose="02020603050405020304" pitchFamily="18" charset="0"/>
              </a:rPr>
              <a:t>Functions Check</a:t>
            </a:r>
            <a:endParaRPr lang="en-US" sz="4400" b="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5749" y="1400761"/>
            <a:ext cx="1283857" cy="578528"/>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9085" y="3709112"/>
            <a:ext cx="5980269" cy="854324"/>
          </a:xfrm>
          <a:prstGeom prst="rect">
            <a:avLst/>
          </a:prstGeom>
        </p:spPr>
      </p:pic>
      <p:sp>
        <p:nvSpPr>
          <p:cNvPr id="19" name="Rectangle 18"/>
          <p:cNvSpPr/>
          <p:nvPr/>
        </p:nvSpPr>
        <p:spPr>
          <a:xfrm>
            <a:off x="9977153" y="1387651"/>
            <a:ext cx="1283857" cy="57852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3739085" y="3730582"/>
            <a:ext cx="6103558" cy="86196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42643" y="5299460"/>
            <a:ext cx="2137025" cy="1059778"/>
          </a:xfrm>
          <a:prstGeom prst="rect">
            <a:avLst/>
          </a:prstGeom>
        </p:spPr>
      </p:pic>
      <p:sp>
        <p:nvSpPr>
          <p:cNvPr id="27" name="Rectangle 26"/>
          <p:cNvSpPr/>
          <p:nvPr/>
        </p:nvSpPr>
        <p:spPr>
          <a:xfrm>
            <a:off x="9842642" y="5315672"/>
            <a:ext cx="2219219" cy="10406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5195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93236"/>
            <a:ext cx="11440886" cy="5328240"/>
          </a:xfrm>
        </p:spPr>
        <p:txBody>
          <a:bodyPr>
            <a:noAutofit/>
          </a:bodyPr>
          <a:lstStyle/>
          <a:p>
            <a:r>
              <a:rPr lang="en-US" sz="2800" dirty="0" smtClean="0">
                <a:latin typeface="Times New Roman" panose="02020603050405020304" pitchFamily="18" charset="0"/>
                <a:cs typeface="Times New Roman" panose="02020603050405020304" pitchFamily="18" charset="0"/>
              </a:rPr>
              <a:t>If you have a </a:t>
            </a:r>
            <a:r>
              <a:rPr lang="en-US" sz="2800" b="1" dirty="0" smtClean="0">
                <a:latin typeface="Times New Roman" panose="02020603050405020304" pitchFamily="18" charset="0"/>
                <a:cs typeface="Times New Roman" panose="02020603050405020304" pitchFamily="18" charset="0"/>
              </a:rPr>
              <a:t>QUESTION</a:t>
            </a:r>
            <a:r>
              <a:rPr lang="en-US" sz="2800" dirty="0" smtClean="0">
                <a:latin typeface="Times New Roman" panose="02020603050405020304" pitchFamily="18" charset="0"/>
                <a:cs typeface="Times New Roman" panose="02020603050405020304" pitchFamily="18" charset="0"/>
              </a:rPr>
              <a:t> during the presentation, please enter a question mark (</a:t>
            </a:r>
            <a:r>
              <a:rPr lang="en-US" sz="2800" b="1"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or enter your question into the chat box and the presenter or facilitator will address your question.</a:t>
            </a:r>
          </a:p>
          <a:p>
            <a:pPr marL="0" indent="0">
              <a:spcBef>
                <a:spcPts val="0"/>
              </a:spcBef>
              <a:buNone/>
            </a:pPr>
            <a:endParaRPr lang="en-US" sz="1200" dirty="0" smtClean="0">
              <a:latin typeface="Times New Roman" panose="02020603050405020304" pitchFamily="18" charset="0"/>
              <a:cs typeface="Times New Roman" panose="02020603050405020304" pitchFamily="18" charset="0"/>
            </a:endParaRPr>
          </a:p>
          <a:p>
            <a:pPr marL="0" indent="0" algn="ctr">
              <a:buNone/>
            </a:pPr>
            <a:r>
              <a:rPr lang="en-US" b="1" dirty="0" smtClean="0">
                <a:solidFill>
                  <a:srgbClr val="FF0000"/>
                </a:solidFill>
                <a:latin typeface="Times New Roman" panose="02020603050405020304" pitchFamily="18" charset="0"/>
                <a:cs typeface="Times New Roman" panose="02020603050405020304" pitchFamily="18" charset="0"/>
              </a:rPr>
              <a:t>PLEASE WAIT UNTIL YOU ARE RECOGNIZED BEFORE     UNMUTING YOUR MICROPHONE</a:t>
            </a:r>
          </a:p>
          <a:p>
            <a:pPr marL="0" indent="0">
              <a:spcBef>
                <a:spcPts val="0"/>
              </a:spcBef>
              <a:buNone/>
            </a:pPr>
            <a:endParaRPr lang="en-US" sz="1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If you’re having technical difficulties please contact the Technical Advisors listed in the agenda.</a:t>
            </a:r>
          </a:p>
          <a:p>
            <a:endParaRPr lang="en-US" sz="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If </a:t>
            </a:r>
            <a:r>
              <a:rPr lang="en-US" sz="2800" dirty="0">
                <a:latin typeface="Times New Roman" panose="02020603050405020304" pitchFamily="18" charset="0"/>
                <a:cs typeface="Times New Roman" panose="02020603050405020304" pitchFamily="18" charset="0"/>
              </a:rPr>
              <a:t>you need </a:t>
            </a:r>
            <a:r>
              <a:rPr lang="en-US" sz="2800" dirty="0" smtClean="0">
                <a:latin typeface="Times New Roman" panose="02020603050405020304" pitchFamily="18" charset="0"/>
                <a:cs typeface="Times New Roman" panose="02020603050405020304" pitchFamily="18" charset="0"/>
              </a:rPr>
              <a:t>a comfort break, </a:t>
            </a:r>
            <a:r>
              <a:rPr lang="en-US" sz="2800" dirty="0">
                <a:latin typeface="Times New Roman" panose="02020603050405020304" pitchFamily="18" charset="0"/>
                <a:cs typeface="Times New Roman" panose="02020603050405020304" pitchFamily="18" charset="0"/>
              </a:rPr>
              <a:t>please do so and return as soon as possible.</a:t>
            </a:r>
          </a:p>
          <a:p>
            <a:endParaRPr lang="en-US" sz="1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Please remember, these sessions will be recorded for future use.           </a:t>
            </a:r>
          </a:p>
          <a:p>
            <a:pPr marL="0" indent="0">
              <a:buNone/>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b="1" u="sng" dirty="0" smtClean="0">
                <a:latin typeface="Times New Roman" panose="02020603050405020304" pitchFamily="18" charset="0"/>
                <a:cs typeface="Times New Roman" panose="02020603050405020304" pitchFamily="18" charset="0"/>
              </a:rPr>
              <a:t>Everything on the internet lasts forever!</a:t>
            </a:r>
            <a:endParaRPr lang="en-US" sz="2800" b="1" u="sng"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Times New Roman" panose="02020603050405020304" pitchFamily="18" charset="0"/>
                <a:cs typeface="Times New Roman" panose="02020603050405020304" pitchFamily="18" charset="0"/>
              </a:rPr>
              <a:t>Functions Check</a:t>
            </a: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2862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635267" y="1655545"/>
            <a:ext cx="6158606" cy="4168786"/>
          </a:xfrm>
        </p:spPr>
        <p:txBody>
          <a:bodyPr vert="horz" lIns="91440" tIns="45720" rIns="91440" bIns="45720" rtlCol="0">
            <a:normAutofit/>
          </a:bodyPr>
          <a:lstStyle/>
          <a:p>
            <a:r>
              <a:rPr lang="en-US" sz="2400" dirty="0">
                <a:latin typeface="+mn-lt"/>
                <a:cs typeface="+mn-cs"/>
              </a:rPr>
              <a:t>Crystal M. Trulove</a:t>
            </a:r>
          </a:p>
          <a:p>
            <a:pPr lvl="1"/>
            <a:r>
              <a:rPr lang="en-US" sz="2400" dirty="0">
                <a:latin typeface="+mn-lt"/>
                <a:cs typeface="+mn-cs"/>
              </a:rPr>
              <a:t>crystal.trulove@gmail.com</a:t>
            </a:r>
          </a:p>
          <a:p>
            <a:r>
              <a:rPr lang="en-US" sz="2400" dirty="0">
                <a:latin typeface="+mn-lt"/>
                <a:cs typeface="+mn-cs"/>
              </a:rPr>
              <a:t>Air Force veteran</a:t>
            </a:r>
          </a:p>
          <a:p>
            <a:pPr lvl="1"/>
            <a:r>
              <a:rPr lang="en-US" sz="2400" dirty="0">
                <a:latin typeface="+mn-lt"/>
                <a:cs typeface="+mn-cs"/>
              </a:rPr>
              <a:t>Familiar with military culture</a:t>
            </a:r>
          </a:p>
          <a:p>
            <a:r>
              <a:rPr lang="en-US" sz="2400" dirty="0">
                <a:latin typeface="+mn-lt"/>
                <a:cs typeface="+mn-cs"/>
              </a:rPr>
              <a:t>Veterans Affairs veteran</a:t>
            </a:r>
          </a:p>
          <a:p>
            <a:pPr lvl="1"/>
            <a:r>
              <a:rPr lang="en-US" sz="2400" dirty="0">
                <a:latin typeface="+mn-lt"/>
                <a:cs typeface="+mn-cs"/>
              </a:rPr>
              <a:t>RVSR for 8 years</a:t>
            </a:r>
          </a:p>
          <a:p>
            <a:pPr lvl="1"/>
            <a:r>
              <a:rPr lang="en-US" sz="2400" dirty="0">
                <a:latin typeface="+mn-lt"/>
                <a:cs typeface="+mn-cs"/>
              </a:rPr>
              <a:t>DRO for 3 ½ years</a:t>
            </a:r>
          </a:p>
          <a:p>
            <a:pPr lvl="2"/>
            <a:r>
              <a:rPr lang="en-US" sz="2000" dirty="0">
                <a:latin typeface="+mn-lt"/>
                <a:cs typeface="+mn-cs"/>
              </a:rPr>
              <a:t>Hearings</a:t>
            </a:r>
          </a:p>
          <a:p>
            <a:pPr lvl="2"/>
            <a:r>
              <a:rPr lang="en-US" sz="2000" dirty="0">
                <a:latin typeface="+mn-lt"/>
                <a:cs typeface="+mn-cs"/>
              </a:rPr>
              <a:t>Appeals Team evidence</a:t>
            </a:r>
          </a:p>
        </p:txBody>
      </p:sp>
      <p:sp>
        <p:nvSpPr>
          <p:cNvPr id="3" name="Slide Number Placeholder 2"/>
          <p:cNvSpPr>
            <a:spLocks noGrp="1"/>
          </p:cNvSpPr>
          <p:nvPr>
            <p:ph type="sldNum" sz="quarter" idx="12"/>
          </p:nvPr>
        </p:nvSpPr>
        <p:spPr>
          <a:xfrm>
            <a:off x="7981950" y="6356351"/>
            <a:ext cx="2057400" cy="365125"/>
          </a:xfrm>
        </p:spPr>
        <p:txBody>
          <a:bodyPr vert="horz" lIns="91440" tIns="45720" rIns="91440" bIns="45720" rtlCol="0" anchor="ctr">
            <a:normAutofit/>
          </a:bodyPr>
          <a:lstStyle/>
          <a:p>
            <a:pPr>
              <a:spcAft>
                <a:spcPts val="600"/>
              </a:spcAft>
              <a:defRPr/>
            </a:pPr>
            <a:fld id="{E2FB73DA-5FDE-45B5-BAA4-C61223CC44F6}" type="slidenum">
              <a:rPr lang="en-US">
                <a:solidFill>
                  <a:prstClr val="black">
                    <a:tint val="75000"/>
                  </a:prstClr>
                </a:solidFill>
                <a:latin typeface="Calibri" panose="020F0502020204030204"/>
              </a:rPr>
              <a:pPr>
                <a:spcAft>
                  <a:spcPts val="600"/>
                </a:spcAft>
                <a:defRPr/>
              </a:pPr>
              <a:t>7</a:t>
            </a:fld>
            <a:endParaRPr lang="en-US">
              <a:solidFill>
                <a:prstClr val="black">
                  <a:tint val="75000"/>
                </a:prstClr>
              </a:solidFill>
              <a:latin typeface="Calibri" panose="020F0502020204030204"/>
            </a:endParaRPr>
          </a:p>
        </p:txBody>
      </p:sp>
      <p:sp>
        <p:nvSpPr>
          <p:cNvPr id="4" name="Title 3"/>
          <p:cNvSpPr>
            <a:spLocks noGrp="1"/>
          </p:cNvSpPr>
          <p:nvPr>
            <p:ph type="title"/>
          </p:nvPr>
        </p:nvSpPr>
        <p:spPr>
          <a:xfrm>
            <a:off x="0" y="0"/>
            <a:ext cx="4653738" cy="1222313"/>
          </a:xfrm>
        </p:spPr>
        <p:txBody>
          <a:bodyPr vert="horz" lIns="91440" tIns="45720" rIns="91440" bIns="45720" rtlCol="0" anchor="ctr">
            <a:normAutofit/>
          </a:bodyPr>
          <a:lstStyle/>
          <a:p>
            <a:r>
              <a:rPr lang="en-US" dirty="0">
                <a:latin typeface="+mj-lt"/>
                <a:cs typeface="+mj-cs"/>
              </a:rPr>
              <a:t>Introduction</a:t>
            </a:r>
          </a:p>
        </p:txBody>
      </p:sp>
      <p:pic>
        <p:nvPicPr>
          <p:cNvPr id="6" name="Picture 5" descr="A close up of a logo&#10;&#10;Description automatically generated">
            <a:extLst>
              <a:ext uri="{FF2B5EF4-FFF2-40B4-BE49-F238E27FC236}">
                <a16:creationId xmlns:a16="http://schemas.microsoft.com/office/drawing/2014/main" id="{31A304EB-0E9E-4231-93AC-7E9D3CA280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78679" y="1655545"/>
            <a:ext cx="2160671" cy="1814963"/>
          </a:xfrm>
          <a:prstGeom prst="rect">
            <a:avLst/>
          </a:prstGeom>
        </p:spPr>
      </p:pic>
      <p:pic>
        <p:nvPicPr>
          <p:cNvPr id="8" name="Picture 7">
            <a:extLst>
              <a:ext uri="{FF2B5EF4-FFF2-40B4-BE49-F238E27FC236}">
                <a16:creationId xmlns:a16="http://schemas.microsoft.com/office/drawing/2014/main" id="{0540EFB7-5754-4578-875E-4C201D6F10F9}"/>
              </a:ext>
            </a:extLst>
          </p:cNvPr>
          <p:cNvPicPr>
            <a:picLocks noChangeAspect="1"/>
          </p:cNvPicPr>
          <p:nvPr/>
        </p:nvPicPr>
        <p:blipFill>
          <a:blip r:embed="rId3" cstate="print">
            <a:extLst>
              <a:ext uri="{28A0092B-C50C-407E-A947-70E740481C1C}">
                <a14:useLocalDpi xmlns:a14="http://schemas.microsoft.com/office/drawing/2010/main" val="0"/>
              </a:ext>
            </a:extLst>
          </a:blip>
          <a:stretch/>
        </p:blipFill>
        <p:spPr>
          <a:xfrm>
            <a:off x="7989579" y="3952288"/>
            <a:ext cx="2049771" cy="2049771"/>
          </a:xfrm>
          <a:prstGeom prst="rect">
            <a:avLst/>
          </a:prstGeom>
        </p:spPr>
      </p:pic>
    </p:spTree>
    <p:extLst>
      <p:ext uri="{BB962C8B-B14F-4D97-AF65-F5344CB8AC3E}">
        <p14:creationId xmlns:p14="http://schemas.microsoft.com/office/powerpoint/2010/main" val="3838669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600" dirty="0"/>
              <a:t>38 CFR 4.124a in </a:t>
            </a:r>
            <a:r>
              <a:rPr lang="en-US" sz="3600" strike="sngStrike" dirty="0"/>
              <a:t>five </a:t>
            </a:r>
            <a:r>
              <a:rPr lang="en-US" sz="3600" dirty="0"/>
              <a:t>four parts:</a:t>
            </a:r>
          </a:p>
          <a:p>
            <a:endParaRPr lang="en-US" dirty="0"/>
          </a:p>
          <a:p>
            <a:r>
              <a:rPr lang="en-US" dirty="0"/>
              <a:t>Organic Diseases of the Nervous System</a:t>
            </a:r>
          </a:p>
          <a:p>
            <a:r>
              <a:rPr lang="en-US" dirty="0"/>
              <a:t>Miscellaneous Diseases</a:t>
            </a:r>
          </a:p>
          <a:p>
            <a:r>
              <a:rPr lang="en-US" dirty="0"/>
              <a:t>Diseases of the cranial nerves</a:t>
            </a:r>
          </a:p>
          <a:p>
            <a:pPr lvl="1"/>
            <a:r>
              <a:rPr lang="en-US" sz="2400" dirty="0"/>
              <a:t>Uncommon, so will be left </a:t>
            </a:r>
            <a:r>
              <a:rPr lang="en-US" sz="2400" dirty="0" smtClean="0"/>
              <a:t>out for this class</a:t>
            </a:r>
            <a:endParaRPr lang="en-US" sz="2400" dirty="0"/>
          </a:p>
          <a:p>
            <a:r>
              <a:rPr lang="en-US" dirty="0"/>
              <a:t>Diseases of the peripheral nerves</a:t>
            </a:r>
          </a:p>
          <a:p>
            <a:r>
              <a:rPr lang="en-US" dirty="0"/>
              <a:t>The Epilepsies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p:cNvSpPr>
            <a:spLocks noGrp="1"/>
          </p:cNvSpPr>
          <p:nvPr>
            <p:ph type="title"/>
          </p:nvPr>
        </p:nvSpPr>
        <p:spPr>
          <a:xfrm>
            <a:off x="0" y="0"/>
            <a:ext cx="10515600" cy="1325563"/>
          </a:xfrm>
        </p:spPr>
        <p:txBody>
          <a:bodyPr>
            <a:normAutofit/>
          </a:bodyPr>
          <a:lstStyle/>
          <a:p>
            <a:r>
              <a:rPr lang="en-US" dirty="0"/>
              <a:t>Neurological Conditions</a:t>
            </a:r>
          </a:p>
        </p:txBody>
      </p:sp>
    </p:spTree>
    <p:extLst>
      <p:ext uri="{BB962C8B-B14F-4D97-AF65-F5344CB8AC3E}">
        <p14:creationId xmlns:p14="http://schemas.microsoft.com/office/powerpoint/2010/main" val="3164252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87141" y="1458073"/>
            <a:ext cx="10943924" cy="4808257"/>
          </a:xfrm>
        </p:spPr>
        <p:txBody>
          <a:bodyPr/>
          <a:lstStyle/>
          <a:p>
            <a:r>
              <a:rPr lang="en-US" sz="2800" dirty="0"/>
              <a:t>Know the categories of 38 CFR 4.124a</a:t>
            </a:r>
          </a:p>
          <a:p>
            <a:r>
              <a:rPr lang="en-US" sz="2800" dirty="0"/>
              <a:t>Understand definitions of most common neurological conditions in each category</a:t>
            </a:r>
          </a:p>
          <a:p>
            <a:r>
              <a:rPr lang="en-US" sz="2800" dirty="0" smtClean="0"/>
              <a:t>Understand changes </a:t>
            </a:r>
            <a:r>
              <a:rPr lang="en-US" sz="2800" dirty="0"/>
              <a:t>in M21-1 </a:t>
            </a:r>
            <a:r>
              <a:rPr lang="en-US" sz="2800" dirty="0" smtClean="0"/>
              <a:t>that went into effect on </a:t>
            </a:r>
            <a:r>
              <a:rPr lang="en-US" sz="2800" dirty="0"/>
              <a:t>April 16, 2020</a:t>
            </a:r>
          </a:p>
          <a:p>
            <a:r>
              <a:rPr lang="en-US" sz="2800" dirty="0"/>
              <a:t>Understand what “combine” means to VA</a:t>
            </a:r>
          </a:p>
          <a:p>
            <a:r>
              <a:rPr lang="en-US" sz="2800" dirty="0"/>
              <a:t>Know relevant SMC considerations</a:t>
            </a:r>
          </a:p>
          <a:p>
            <a:r>
              <a:rPr lang="en-US" sz="2800" dirty="0"/>
              <a:t>Identify neurological conditions subject to presumptive service connection</a:t>
            </a: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9</a:t>
            </a:fld>
            <a:endParaRPr lang="en-US"/>
          </a:p>
        </p:txBody>
      </p:sp>
      <p:sp>
        <p:nvSpPr>
          <p:cNvPr id="5" name="Title 4"/>
          <p:cNvSpPr>
            <a:spLocks noGrp="1"/>
          </p:cNvSpPr>
          <p:nvPr>
            <p:ph type="title"/>
          </p:nvPr>
        </p:nvSpPr>
        <p:spPr>
          <a:xfrm>
            <a:off x="0" y="0"/>
            <a:ext cx="10515600" cy="1325563"/>
          </a:xfrm>
        </p:spPr>
        <p:txBody>
          <a:bodyPr/>
          <a:lstStyle/>
          <a:p>
            <a:r>
              <a:rPr lang="en-US" dirty="0"/>
              <a:t>Course Objectives</a:t>
            </a:r>
          </a:p>
        </p:txBody>
      </p:sp>
    </p:spTree>
    <p:extLst>
      <p:ext uri="{BB962C8B-B14F-4D97-AF65-F5344CB8AC3E}">
        <p14:creationId xmlns:p14="http://schemas.microsoft.com/office/powerpoint/2010/main" val="1830216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1407</TotalTime>
  <Words>2168</Words>
  <Application>Microsoft Office PowerPoint</Application>
  <PresentationFormat>Widescreen</PresentationFormat>
  <Paragraphs>291</Paragraphs>
  <Slides>27</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Calibri Light</vt:lpstr>
      <vt:lpstr>Times New Roman</vt:lpstr>
      <vt:lpstr>Verdana</vt:lpstr>
      <vt:lpstr>Custom Design</vt:lpstr>
      <vt:lpstr>Office Theme</vt:lpstr>
      <vt:lpstr>PowerPoint Presentation</vt:lpstr>
      <vt:lpstr>PowerPoint Presentation</vt:lpstr>
      <vt:lpstr>PowerPoint Presentation</vt:lpstr>
      <vt:lpstr>PowerPoint Presentation</vt:lpstr>
      <vt:lpstr>PowerPoint Presentation</vt:lpstr>
      <vt:lpstr>PowerPoint Presentation</vt:lpstr>
      <vt:lpstr>Introduction</vt:lpstr>
      <vt:lpstr>Neurological Conditions</vt:lpstr>
      <vt:lpstr>Course Objectives</vt:lpstr>
      <vt:lpstr>References</vt:lpstr>
      <vt:lpstr>Organic Diseases of the Nervous System (ODNS)</vt:lpstr>
      <vt:lpstr>ODNS - Other Considerations</vt:lpstr>
      <vt:lpstr>ODNS - Other Considerations, TBI</vt:lpstr>
      <vt:lpstr>ODNS - Other Considerations, TBI</vt:lpstr>
      <vt:lpstr>ODNS - Other Considerations, TBI</vt:lpstr>
      <vt:lpstr>Miscellaneous Diseases</vt:lpstr>
      <vt:lpstr>Diseases of the Peripheral Nerves</vt:lpstr>
      <vt:lpstr>Diseases of the Peripheral Nerves</vt:lpstr>
      <vt:lpstr>Diseases of the Peripheral Nerves</vt:lpstr>
      <vt:lpstr>The Epilepsies</vt:lpstr>
      <vt:lpstr>Presumptive service connection</vt:lpstr>
      <vt:lpstr>Presumptive service connection</vt:lpstr>
      <vt:lpstr>Special Monthly Compensation</vt:lpstr>
      <vt:lpstr>Rodney White – Separated from the Navy on November 11, 2011</vt:lpstr>
      <vt:lpstr>Calvin Freemont – Separated from the Marine Corps on August 31, 2008</vt:lpstr>
      <vt:lpstr>Sylvia Gallegos – Separated from the Marine Corps on January 17, 2020</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97</cp:revision>
  <cp:lastPrinted>2020-09-02T03:01:19Z</cp:lastPrinted>
  <dcterms:created xsi:type="dcterms:W3CDTF">2018-09-13T15:53:27Z</dcterms:created>
  <dcterms:modified xsi:type="dcterms:W3CDTF">2020-09-08T18:01:25Z</dcterms:modified>
</cp:coreProperties>
</file>