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1" r:id="rId4"/>
  </p:sldMasterIdLst>
  <p:notesMasterIdLst>
    <p:notesMasterId r:id="rId19"/>
  </p:notesMasterIdLst>
  <p:sldIdLst>
    <p:sldId id="1439" r:id="rId5"/>
    <p:sldId id="366" r:id="rId6"/>
    <p:sldId id="257" r:id="rId7"/>
    <p:sldId id="367" r:id="rId8"/>
    <p:sldId id="1507" r:id="rId9"/>
    <p:sldId id="1501" r:id="rId10"/>
    <p:sldId id="1504" r:id="rId11"/>
    <p:sldId id="1505" r:id="rId12"/>
    <p:sldId id="377" r:id="rId13"/>
    <p:sldId id="1493" r:id="rId14"/>
    <p:sldId id="1503" r:id="rId15"/>
    <p:sldId id="1498" r:id="rId16"/>
    <p:sldId id="1506" r:id="rId17"/>
    <p:sldId id="295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away, Martin J (BVA)" initials="CMJ(" lastIdx="4" clrIdx="0">
    <p:extLst>
      <p:ext uri="{19B8F6BF-5375-455C-9EA6-DF929625EA0E}">
        <p15:presenceInfo xmlns:p15="http://schemas.microsoft.com/office/powerpoint/2012/main" userId="S::Martin.Caraway@va.gov::961c05fe-eb13-4d77-909b-69756823ca90" providerId="AD"/>
      </p:ext>
    </p:extLst>
  </p:cmAuthor>
  <p:cmAuthor id="2" name="Snyder, Jill" initials="SJ" lastIdx="1" clrIdx="1">
    <p:extLst>
      <p:ext uri="{19B8F6BF-5375-455C-9EA6-DF929625EA0E}">
        <p15:presenceInfo xmlns:p15="http://schemas.microsoft.com/office/powerpoint/2012/main" userId="S::Jill.Snyder@va.gov::4c089a80-6363-4ffe-bfe8-f85b56715692" providerId="AD"/>
      </p:ext>
    </p:extLst>
  </p:cmAuthor>
  <p:cmAuthor id="3" name="Mozingo, Katy" initials="MK" lastIdx="1" clrIdx="2">
    <p:extLst>
      <p:ext uri="{19B8F6BF-5375-455C-9EA6-DF929625EA0E}">
        <p15:presenceInfo xmlns:p15="http://schemas.microsoft.com/office/powerpoint/2012/main" userId="S::katy.mozingo@va.gov::28ecd424-fbdf-4234-885f-8f6bcf049c7d" providerId="AD"/>
      </p:ext>
    </p:extLst>
  </p:cmAuthor>
  <p:cmAuthor id="4" name="Green, Eric" initials="GE" lastIdx="3" clrIdx="3">
    <p:extLst>
      <p:ext uri="{19B8F6BF-5375-455C-9EA6-DF929625EA0E}">
        <p15:presenceInfo xmlns:p15="http://schemas.microsoft.com/office/powerpoint/2012/main" userId="S::Eric.Green2@va.gov::341bd4a0-e82c-4ee1-8085-32402cf51b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9900"/>
    <a:srgbClr val="DBEEF4"/>
    <a:srgbClr val="002F56"/>
    <a:srgbClr val="7CA7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59459" autoAdjust="0"/>
  </p:normalViewPr>
  <p:slideViewPr>
    <p:cSldViewPr snapToGrid="0">
      <p:cViewPr varScale="1">
        <p:scale>
          <a:sx n="110" d="100"/>
          <a:sy n="110" d="100"/>
        </p:scale>
        <p:origin x="44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vacohsm01.dva.va.gov\BVA\ddirpub\Monthly%20Performance%20Review%20-%20destroy%20(see%20sub-folders)\FY%202021\Internal%20VAOB%20Report_FY21_March_Draft%20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vacohsm01.dva.va.gov\BVA\ddirpub\Monthly%20Performance%20Review%20-%20destroy%20(see%20sub-folders)\FY%202021\Internal%20VAOB%20Report_FY21_March_Draf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vacohsm01.dva.va.gov\BVA\ddirpub\Monthly%20Performance%20Review%20-%20destroy%20(see%20sub-folders)\FY%202021\Internal%20VAOB%20Report_FY21_March_Draft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vacohsm01.dva.va.gov\BVA\ddirpub\Monthly%20Performance%20Review%20-%20destroy%20(see%20sub-folders)\FY%202021\Internal%20VAOB%20Report_FY21_March_Draft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vacohsm01.dva.va.gov\BVA\ddirpub\Monthly%20Performance%20Review%20-%20destroy%20(see%20sub-folders)\FY%202021\Internal%20VAOB%20Report_FY21_March_Draft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67054609458927E-4"/>
          <c:y val="4.8235116010893378E-2"/>
          <c:w val="0.99988334709492344"/>
          <c:h val="0.922867100467670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DECISIONS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>
              <a:innerShdw blurRad="114300">
                <a:srgbClr val="00B050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2020</c:v>
                </c:pt>
                <c:pt idx="1">
                  <c:v>FY 2019</c:v>
                </c:pt>
                <c:pt idx="2">
                  <c:v>FY 2018</c:v>
                </c:pt>
                <c:pt idx="3">
                  <c:v>FY 2017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102663</c:v>
                </c:pt>
                <c:pt idx="1">
                  <c:v>95089</c:v>
                </c:pt>
                <c:pt idx="2">
                  <c:v>85288</c:v>
                </c:pt>
                <c:pt idx="3">
                  <c:v>52661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5D-4C4D-BF7D-0C9C8ADE625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7"/>
        <c:overlap val="-48"/>
        <c:axId val="1047760280"/>
        <c:axId val="1047754376"/>
      </c:barChart>
      <c:catAx>
        <c:axId val="1047760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54376"/>
        <c:crosses val="autoZero"/>
        <c:auto val="1"/>
        <c:lblAlgn val="ctr"/>
        <c:lblOffset val="100"/>
        <c:noMultiLvlLbl val="0"/>
      </c:catAx>
      <c:valAx>
        <c:axId val="1047754376"/>
        <c:scaling>
          <c:orientation val="minMax"/>
          <c:max val="103000"/>
        </c:scaling>
        <c:delete val="0"/>
        <c:axPos val="b"/>
        <c:numFmt formatCode="#,##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6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52686128865083E-2"/>
          <c:y val="0"/>
          <c:w val="0.91957643756614571"/>
          <c:h val="0.9519961873174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Hearings Held</c:v>
                </c:pt>
              </c:strCache>
            </c:strRef>
          </c:tx>
          <c:spPr>
            <a:solidFill>
              <a:srgbClr val="6AA20E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7-4801-B746-51B97DF4E37F}"/>
                </c:ext>
              </c:extLst>
            </c:dLbl>
            <c:dLbl>
              <c:idx val="3"/>
              <c:layout>
                <c:manualLayout>
                  <c:x val="5.9034375539816896E-3"/>
                  <c:y val="-3.679875433917311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50" dirty="0"/>
                      <a:t>11,408</a:t>
                    </a:r>
                  </a:p>
                  <a:p>
                    <a:pPr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sz="1150" dirty="0"/>
                      <a:t>Held Thru Apr</a:t>
                    </a:r>
                    <a:r>
                      <a:rPr lang="en-US" sz="1150" baseline="0" dirty="0"/>
                      <a:t> 25,2021</a:t>
                    </a:r>
                    <a:endParaRPr lang="en-US" sz="115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35042118419316"/>
                      <c:h val="0.318771214626248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867-4801-B746-51B97DF4E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 Goal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16423</c:v>
                </c:pt>
                <c:pt idx="1">
                  <c:v>22743</c:v>
                </c:pt>
                <c:pt idx="2">
                  <c:v>15669</c:v>
                </c:pt>
                <c:pt idx="3">
                  <c:v>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67-4801-B746-51B97DF4E3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Hearing Goal</c:v>
                </c:pt>
              </c:strCache>
            </c:strRef>
          </c:tx>
          <c:spPr>
            <a:solidFill>
              <a:srgbClr val="0070C0">
                <a:alpha val="60000"/>
              </a:srgb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rgbClr val="0070C0">
                  <a:alpha val="60000"/>
                </a:srgbClr>
              </a:solidFill>
              <a:ln>
                <a:noFill/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3867-4801-B746-51B97DF4E37F}"/>
              </c:ext>
            </c:extLst>
          </c:dPt>
          <c:dLbls>
            <c:dLbl>
              <c:idx val="2"/>
              <c:layout>
                <c:manualLayout>
                  <c:x val="2.6559685353094317E-2"/>
                  <c:y val="0.12107694414612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u="sng" dirty="0">
                        <a:solidFill>
                          <a:schemeClr val="bg1"/>
                        </a:solidFill>
                      </a:rPr>
                      <a:t>Goal</a:t>
                    </a:r>
                  </a:p>
                  <a:p>
                    <a:pPr>
                      <a:defRPr sz="1200"/>
                    </a:pPr>
                    <a:fld id="{6D46CE5B-F296-4869-8C1E-39019E488F26}" type="VALUE">
                      <a:rPr lang="en-US" sz="1200" smtClean="0">
                        <a:solidFill>
                          <a:schemeClr val="bg1"/>
                        </a:solidFill>
                      </a:rPr>
                      <a:pPr>
                        <a:defRPr sz="1200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63370692896265"/>
                      <c:h val="0.256566775676247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67-4801-B746-51B97DF4E37F}"/>
                </c:ext>
              </c:extLst>
            </c:dLbl>
            <c:dLbl>
              <c:idx val="3"/>
              <c:layout>
                <c:manualLayout>
                  <c:x val="0"/>
                  <c:y val="2.5686722691896603E-3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>
                        <a:solidFill>
                          <a:schemeClr val="bg1"/>
                        </a:solidFill>
                      </a:rPr>
                      <a:t>Goal</a:t>
                    </a:r>
                    <a:r>
                      <a:rPr lang="en-US" dirty="0"/>
                      <a:t> </a:t>
                    </a:r>
                  </a:p>
                  <a:p>
                    <a:fld id="{3DC00839-3830-4E90-9125-3B99DCB01A1C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867-4801-B746-51B97DF4E3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2018</c:v>
                </c:pt>
                <c:pt idx="1">
                  <c:v>FY 2019</c:v>
                </c:pt>
                <c:pt idx="2">
                  <c:v>FY 2020</c:v>
                </c:pt>
                <c:pt idx="3">
                  <c:v>FY 2021 Goal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2" formatCode="#,##0">
                  <c:v>24300</c:v>
                </c:pt>
                <c:pt idx="3" formatCode="#,##0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867-4801-B746-51B97DF4E37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6"/>
        <c:overlap val="64"/>
        <c:axId val="1047760280"/>
        <c:axId val="1047754376"/>
      </c:barChart>
      <c:catAx>
        <c:axId val="104776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754376"/>
        <c:crosses val="autoZero"/>
        <c:auto val="1"/>
        <c:lblAlgn val="ctr"/>
        <c:lblOffset val="100"/>
        <c:noMultiLvlLbl val="0"/>
      </c:catAx>
      <c:valAx>
        <c:axId val="1047754376"/>
        <c:scaling>
          <c:orientation val="minMax"/>
          <c:max val="50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04776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post form 9 - legacy hearing requests</a:t>
            </a:r>
          </a:p>
        </c:rich>
      </c:tx>
      <c:layout>
        <c:manualLayout>
          <c:xMode val="edge"/>
          <c:yMode val="edge"/>
          <c:x val="0.27500704145563915"/>
          <c:y val="2.3637180166791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>
              <a:glow rad="127000">
                <a:schemeClr val="bg1"/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'[Internal VAOB Report_FY21_March_Draft v2.xlsx]Chairman Charts'!$AU$9:$BD$9</c:f>
              <c:strCache>
                <c:ptCount val="10"/>
                <c:pt idx="0">
                  <c:v>End of FY 2018</c:v>
                </c:pt>
                <c:pt idx="1">
                  <c:v>End of FY 2019</c:v>
                </c:pt>
                <c:pt idx="2">
                  <c:v>End of FY 2020</c:v>
                </c:pt>
                <c:pt idx="3">
                  <c:v>Oct 2020</c:v>
                </c:pt>
                <c:pt idx="4">
                  <c:v>Nov 2020</c:v>
                </c:pt>
                <c:pt idx="5">
                  <c:v>Dec 2020</c:v>
                </c:pt>
                <c:pt idx="6">
                  <c:v>Jan 2021</c:v>
                </c:pt>
                <c:pt idx="7">
                  <c:v>Feb 2021</c:v>
                </c:pt>
                <c:pt idx="8">
                  <c:v>Mar 2021</c:v>
                </c:pt>
                <c:pt idx="9">
                  <c:v>Apr 25 2021</c:v>
                </c:pt>
              </c:strCache>
            </c:strRef>
          </c:cat>
          <c:val>
            <c:numRef>
              <c:f>'[Internal VAOB Report_FY21_March_Draft v2.xlsx]Chairman Charts'!$AU$10:$BD$10</c:f>
              <c:numCache>
                <c:formatCode>_(* #,##0_);_(* \(#,##0\);_(* "-"??_);_(@_)</c:formatCode>
                <c:ptCount val="10"/>
                <c:pt idx="0">
                  <c:v>75946</c:v>
                </c:pt>
                <c:pt idx="1">
                  <c:v>61791</c:v>
                </c:pt>
                <c:pt idx="2">
                  <c:v>55265</c:v>
                </c:pt>
                <c:pt idx="3">
                  <c:v>54665</c:v>
                </c:pt>
                <c:pt idx="4">
                  <c:v>53729</c:v>
                </c:pt>
                <c:pt idx="5">
                  <c:v>52633</c:v>
                </c:pt>
                <c:pt idx="6">
                  <c:v>50882</c:v>
                </c:pt>
                <c:pt idx="7">
                  <c:v>48893</c:v>
                </c:pt>
                <c:pt idx="8">
                  <c:v>46617</c:v>
                </c:pt>
                <c:pt idx="9">
                  <c:v>44912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2-4205-A5D3-9A4A9CE6E0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95077776"/>
        <c:axId val="695078104"/>
      </c:barChart>
      <c:catAx>
        <c:axId val="6950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78104"/>
        <c:crosses val="autoZero"/>
        <c:auto val="1"/>
        <c:lblAlgn val="ctr"/>
        <c:lblOffset val="100"/>
        <c:noMultiLvlLbl val="0"/>
      </c:catAx>
      <c:valAx>
        <c:axId val="695078104"/>
        <c:scaling>
          <c:orientation val="minMax"/>
          <c:min val="2000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69507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Hearings Held FYTD 2021</a:t>
            </a:r>
          </a:p>
        </c:rich>
      </c:tx>
      <c:layout>
        <c:manualLayout>
          <c:xMode val="edge"/>
          <c:yMode val="edge"/>
          <c:x val="0.34851248277260055"/>
          <c:y val="1.25239710101005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1817901359476836E-2"/>
          <c:w val="0.97627674258109043"/>
          <c:h val="0.78761172010361447"/>
        </c:manualLayout>
      </c:layout>
      <c:barChart>
        <c:barDir val="col"/>
        <c:grouping val="stacked"/>
        <c:varyColors val="0"/>
        <c:ser>
          <c:idx val="1"/>
          <c:order val="0"/>
          <c:tx>
            <c:v>Legacy</c:v>
          </c:tx>
          <c:spPr>
            <a:pattFill prst="narHorz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bg1"/>
              </a:innerShdw>
            </a:effectLst>
          </c:spPr>
          <c:invertIfNegative val="0"/>
          <c:dLbls>
            <c:numFmt formatCode="#,##0" sourceLinked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'Chairman Charts'!$AX$9:$BD$9</c:f>
              <c:strCache>
                <c:ptCount val="7"/>
                <c:pt idx="0">
                  <c:v>Oct 2020</c:v>
                </c:pt>
                <c:pt idx="1">
                  <c:v>Nov 2020</c:v>
                </c:pt>
                <c:pt idx="2">
                  <c:v>Dec 2020</c:v>
                </c:pt>
                <c:pt idx="3">
                  <c:v>Jan 2021</c:v>
                </c:pt>
                <c:pt idx="4">
                  <c:v>Feb 2021</c:v>
                </c:pt>
                <c:pt idx="5">
                  <c:v>Mar 2021</c:v>
                </c:pt>
                <c:pt idx="6">
                  <c:v>Apr 25 2021</c:v>
                </c:pt>
              </c:strCache>
            </c:strRef>
          </c:cat>
          <c:val>
            <c:numRef>
              <c:f>'Hearing Data'!$CJ$9:$CP$9</c:f>
              <c:numCache>
                <c:formatCode>#,##0</c:formatCode>
                <c:ptCount val="7"/>
                <c:pt idx="0">
                  <c:v>640</c:v>
                </c:pt>
                <c:pt idx="1">
                  <c:v>1625</c:v>
                </c:pt>
                <c:pt idx="2">
                  <c:v>2667</c:v>
                </c:pt>
                <c:pt idx="3" formatCode="_(* #,##0_);_(* \(#,##0\);_(* &quot;-&quot;??_);_(@_)">
                  <c:v>4244</c:v>
                </c:pt>
                <c:pt idx="4" formatCode="General">
                  <c:v>5908</c:v>
                </c:pt>
                <c:pt idx="5">
                  <c:v>7475</c:v>
                </c:pt>
                <c:pt idx="6">
                  <c:v>8802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3-46FB-A594-27BD9FA9AC69}"/>
            </c:ext>
          </c:extLst>
        </c:ser>
        <c:ser>
          <c:idx val="0"/>
          <c:order val="1"/>
          <c:tx>
            <c:v>AMA</c:v>
          </c:tx>
          <c:spPr>
            <a:pattFill prst="narHorz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>
              <a:glow rad="127000">
                <a:schemeClr val="bg1"/>
              </a:glow>
            </a:effectLst>
          </c:spPr>
          <c:invertIfNegative val="0"/>
          <c:dLbls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'Chairman Charts'!$AX$9:$BD$9</c:f>
              <c:strCache>
                <c:ptCount val="7"/>
                <c:pt idx="0">
                  <c:v>Oct 2020</c:v>
                </c:pt>
                <c:pt idx="1">
                  <c:v>Nov 2020</c:v>
                </c:pt>
                <c:pt idx="2">
                  <c:v>Dec 2020</c:v>
                </c:pt>
                <c:pt idx="3">
                  <c:v>Jan 2021</c:v>
                </c:pt>
                <c:pt idx="4">
                  <c:v>Feb 2021</c:v>
                </c:pt>
                <c:pt idx="5">
                  <c:v>Mar 2021</c:v>
                </c:pt>
                <c:pt idx="6">
                  <c:v>Apr 25 2021</c:v>
                </c:pt>
              </c:strCache>
            </c:strRef>
          </c:cat>
          <c:val>
            <c:numRef>
              <c:f>'Hearing Data'!$CJ$10:$CP$10</c:f>
              <c:numCache>
                <c:formatCode>#,##0</c:formatCode>
                <c:ptCount val="7"/>
                <c:pt idx="0">
                  <c:v>229</c:v>
                </c:pt>
                <c:pt idx="1">
                  <c:v>532</c:v>
                </c:pt>
                <c:pt idx="2">
                  <c:v>839</c:v>
                </c:pt>
                <c:pt idx="3" formatCode="_(* #,##0_);_(* \(#,##0\);_(* &quot;-&quot;??_);_(@_)">
                  <c:v>1339</c:v>
                </c:pt>
                <c:pt idx="4">
                  <c:v>1749</c:v>
                </c:pt>
                <c:pt idx="5">
                  <c:v>2215</c:v>
                </c:pt>
                <c:pt idx="6">
                  <c:v>2606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C3-46FB-A594-27BD9FA9A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100"/>
        <c:axId val="695077776"/>
        <c:axId val="695078104"/>
      </c:barChart>
      <c:lineChart>
        <c:grouping val="standard"/>
        <c:varyColors val="0"/>
        <c:ser>
          <c:idx val="2"/>
          <c:order val="2"/>
          <c:tx>
            <c:v>Total</c:v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'Hearing Data'!$CJ$8:$CP$8</c:f>
              <c:numCache>
                <c:formatCode>#,##0</c:formatCode>
                <c:ptCount val="7"/>
                <c:pt idx="0">
                  <c:v>869</c:v>
                </c:pt>
                <c:pt idx="1">
                  <c:v>2157</c:v>
                </c:pt>
                <c:pt idx="2">
                  <c:v>3506</c:v>
                </c:pt>
                <c:pt idx="3">
                  <c:v>5583</c:v>
                </c:pt>
                <c:pt idx="4">
                  <c:v>7657</c:v>
                </c:pt>
                <c:pt idx="5">
                  <c:v>9690</c:v>
                </c:pt>
                <c:pt idx="6">
                  <c:v>11408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C3-46FB-A594-27BD9FA9A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5077776"/>
        <c:axId val="695078104"/>
      </c:lineChart>
      <c:catAx>
        <c:axId val="6950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5078104"/>
        <c:crosses val="autoZero"/>
        <c:auto val="1"/>
        <c:lblAlgn val="ctr"/>
        <c:lblOffset val="100"/>
        <c:noMultiLvlLbl val="0"/>
      </c:catAx>
      <c:valAx>
        <c:axId val="695078104"/>
        <c:scaling>
          <c:orientation val="minMax"/>
        </c:scaling>
        <c:delete val="1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out"/>
        <c:minorTickMark val="none"/>
        <c:tickLblPos val="nextTo"/>
        <c:crossAx val="69507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1224111725383447"/>
          <c:y val="4.8259926741457959E-2"/>
          <c:w val="0.31510249480802294"/>
          <c:h val="0.175396625508812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5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Appeals Decisions FYTD</a:t>
            </a:r>
          </a:p>
        </c:rich>
      </c:tx>
      <c:layout>
        <c:manualLayout>
          <c:xMode val="edge"/>
          <c:yMode val="edge"/>
          <c:x val="0.37322961252818398"/>
          <c:y val="3.067021913194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spc="15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8942733029847322"/>
          <c:w val="1"/>
          <c:h val="0.64260929685501411"/>
        </c:manualLayout>
      </c:layout>
      <c:barChart>
        <c:barDir val="col"/>
        <c:grouping val="clustered"/>
        <c:varyColors val="0"/>
        <c:ser>
          <c:idx val="0"/>
          <c:order val="0"/>
          <c:tx>
            <c:v>Plan</c:v>
          </c:tx>
          <c:spPr>
            <a:solidFill>
              <a:schemeClr val="tx2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1"/>
              <c:layout>
                <c:manualLayout>
                  <c:x val="-5.8589985466210007E-4"/>
                  <c:y val="-3.3294191042272745E-3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u="sng"/>
                      <a:t>FY 2021</a:t>
                    </a:r>
                    <a:r>
                      <a:rPr lang="en-US" sz="1800" b="1" u="sng" baseline="0"/>
                      <a:t> Goal</a:t>
                    </a:r>
                  </a:p>
                  <a:p>
                    <a:fld id="{E56F65CA-17FD-449B-92FC-9A24947D0CFA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A7B-435E-BEBD-F0935474B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'Hearing Data'!$BL$2:$BW$2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25-Apr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'All Other Data'!$CJ$53:$CU$53</c:f>
              <c:numCache>
                <c:formatCode>#,##0</c:formatCode>
                <c:ptCount val="12"/>
                <c:pt idx="0">
                  <c:v>7492</c:v>
                </c:pt>
                <c:pt idx="1">
                  <c:v>14618</c:v>
                </c:pt>
                <c:pt idx="2">
                  <c:v>21097</c:v>
                </c:pt>
                <c:pt idx="3">
                  <c:v>29329</c:v>
                </c:pt>
                <c:pt idx="4">
                  <c:v>36994</c:v>
                </c:pt>
                <c:pt idx="5">
                  <c:v>45571</c:v>
                </c:pt>
                <c:pt idx="6">
                  <c:v>54207</c:v>
                </c:pt>
                <c:pt idx="7">
                  <c:v>62427</c:v>
                </c:pt>
                <c:pt idx="8">
                  <c:v>70465</c:v>
                </c:pt>
                <c:pt idx="9">
                  <c:v>78449</c:v>
                </c:pt>
                <c:pt idx="10">
                  <c:v>86112</c:v>
                </c:pt>
                <c:pt idx="11">
                  <c:v>93600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7B-435E-BEBD-F0935474B70B}"/>
            </c:ext>
          </c:extLst>
        </c:ser>
        <c:ser>
          <c:idx val="2"/>
          <c:order val="1"/>
          <c:tx>
            <c:v>Actual</c:v>
          </c:tx>
          <c:spPr>
            <a:pattFill prst="narHorz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1"/>
              <c:layout>
                <c:manualLayout>
                  <c:x val="8.7614599390868977E-3"/>
                  <c:y val="7.0247983824110443E-3"/>
                </c:manualLayout>
              </c:layout>
              <c:tx>
                <c:rich>
                  <a:bodyPr/>
                  <a:lstStyle/>
                  <a:p>
                    <a:r>
                      <a:rPr lang="en-US" sz="2500" b="1" u="sng">
                        <a:solidFill>
                          <a:srgbClr val="92D050"/>
                        </a:solidFill>
                      </a:rPr>
                      <a:t>FY</a:t>
                    </a:r>
                    <a:r>
                      <a:rPr lang="en-US" sz="2500" b="1" u="sng" baseline="0">
                        <a:solidFill>
                          <a:srgbClr val="92D050"/>
                        </a:solidFill>
                      </a:rPr>
                      <a:t> 2020 Decisions</a:t>
                    </a:r>
                    <a:endParaRPr lang="en-US" sz="2500" b="1" u="sng">
                      <a:solidFill>
                        <a:srgbClr val="92D050"/>
                      </a:solidFill>
                    </a:endParaRPr>
                  </a:p>
                  <a:p>
                    <a:fld id="{B6F0A937-414F-4026-BDD2-2907BDDC1905}" type="VALUE">
                      <a:rPr lang="en-US" sz="2500" b="1">
                        <a:solidFill>
                          <a:srgbClr val="92D05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A7B-435E-BEBD-F0935474B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'All Other Data'!$CJ$56:$CU$56</c:f>
              <c:numCache>
                <c:formatCode>#,##0</c:formatCode>
                <c:ptCount val="12"/>
                <c:pt idx="0">
                  <c:v>8051</c:v>
                </c:pt>
                <c:pt idx="1">
                  <c:v>14815</c:v>
                </c:pt>
                <c:pt idx="2" formatCode="_(* #,##0_);_(* \(#,##0\);_(* &quot;-&quot;??_);_(@_)">
                  <c:v>22566</c:v>
                </c:pt>
                <c:pt idx="3" formatCode="_(* #,##0_);_(* \(#,##0\);_(* &quot;-&quot;??_);_(@_)">
                  <c:v>30103</c:v>
                </c:pt>
                <c:pt idx="4" formatCode="_(* #,##0_);_(* \(#,##0\);_(* &quot;-&quot;??_);_(@_)">
                  <c:v>38151</c:v>
                </c:pt>
                <c:pt idx="5" formatCode="_(* #,##0_);_(* \(#,##0\);_(* &quot;-&quot;??_);_(@_)">
                  <c:v>48673</c:v>
                </c:pt>
                <c:pt idx="6">
                  <c:v>55471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7B-435E-BEBD-F0935474B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509809464"/>
        <c:axId val="509810120"/>
      </c:barChart>
      <c:catAx>
        <c:axId val="50980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10120"/>
        <c:crosses val="autoZero"/>
        <c:auto val="1"/>
        <c:lblAlgn val="ctr"/>
        <c:lblOffset val="100"/>
        <c:noMultiLvlLbl val="0"/>
      </c:catAx>
      <c:valAx>
        <c:axId val="509810120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09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651683094692072"/>
          <c:y val="0.10278866412672075"/>
          <c:w val="0.15820366315560722"/>
          <c:h val="5.6588661686523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699340496350622E-2"/>
          <c:y val="3.9999796537060775E-2"/>
          <c:w val="0.94379394171628306"/>
          <c:h val="0.84357565769395104"/>
        </c:manualLayout>
      </c:layout>
      <c:lineChart>
        <c:grouping val="standard"/>
        <c:varyColors val="0"/>
        <c:ser>
          <c:idx val="1"/>
          <c:order val="0"/>
          <c:tx>
            <c:v>VA Actuals</c:v>
          </c:tx>
          <c:spPr>
            <a:ln w="38100" cap="rnd" cmpd="sng" algn="ctr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76478688270416E-3"/>
                  <c:y val="-8.0219635125971522E-2"/>
                </c:manualLayout>
              </c:layout>
              <c:tx>
                <c:rich>
                  <a:bodyPr/>
                  <a:lstStyle/>
                  <a:p>
                    <a:r>
                      <a:rPr lang="it-IT" b="1" u="sng"/>
                      <a:t>VA Inventory</a:t>
                    </a:r>
                  </a:p>
                  <a:p>
                    <a:r>
                      <a:rPr lang="it-IT" b="1" u="sng"/>
                      <a:t>Nov 2017</a:t>
                    </a:r>
                  </a:p>
                  <a:p>
                    <a:fld id="{D183723F-E3C4-42CB-B6C9-8EF2BCB9D757}" type="VALUE">
                      <a:rPr lang="it-IT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A0F-415C-BC8A-82264DD93580}"/>
                </c:ext>
              </c:extLst>
            </c:dLbl>
            <c:dLbl>
              <c:idx val="40"/>
              <c:layout>
                <c:manualLayout>
                  <c:x val="-4.3470346556224879E-2"/>
                  <c:y val="-7.0973093721397651E-2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/>
                      <a:t>Mar 2021</a:t>
                    </a:r>
                  </a:p>
                  <a:p>
                    <a:fld id="{14573EA6-40A6-496B-A568-458578D539D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0F-415C-BC8A-82264DD93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'Legacy Takedown Projection'!$D$18:$D$79</c:f>
              <c:numCache>
                <c:formatCode>mmm\-yy</c:formatCode>
                <c:ptCount val="62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  <c:pt idx="13">
                  <c:v>43435</c:v>
                </c:pt>
                <c:pt idx="14">
                  <c:v>43466</c:v>
                </c:pt>
                <c:pt idx="15">
                  <c:v>43497</c:v>
                </c:pt>
                <c:pt idx="16">
                  <c:v>43525</c:v>
                </c:pt>
                <c:pt idx="17">
                  <c:v>43556</c:v>
                </c:pt>
                <c:pt idx="18">
                  <c:v>43586</c:v>
                </c:pt>
                <c:pt idx="19">
                  <c:v>43617</c:v>
                </c:pt>
                <c:pt idx="20">
                  <c:v>43647</c:v>
                </c:pt>
                <c:pt idx="21">
                  <c:v>43678</c:v>
                </c:pt>
                <c:pt idx="22">
                  <c:v>43709</c:v>
                </c:pt>
                <c:pt idx="23">
                  <c:v>43739</c:v>
                </c:pt>
                <c:pt idx="24">
                  <c:v>43770</c:v>
                </c:pt>
                <c:pt idx="25">
                  <c:v>43800</c:v>
                </c:pt>
                <c:pt idx="26">
                  <c:v>43831</c:v>
                </c:pt>
                <c:pt idx="27">
                  <c:v>43862</c:v>
                </c:pt>
                <c:pt idx="28">
                  <c:v>43891</c:v>
                </c:pt>
                <c:pt idx="29">
                  <c:v>43922</c:v>
                </c:pt>
                <c:pt idx="30">
                  <c:v>43952</c:v>
                </c:pt>
                <c:pt idx="31">
                  <c:v>43983</c:v>
                </c:pt>
                <c:pt idx="32">
                  <c:v>44013</c:v>
                </c:pt>
                <c:pt idx="33">
                  <c:v>44044</c:v>
                </c:pt>
                <c:pt idx="34">
                  <c:v>44075</c:v>
                </c:pt>
                <c:pt idx="35">
                  <c:v>44105</c:v>
                </c:pt>
                <c:pt idx="36">
                  <c:v>44136</c:v>
                </c:pt>
                <c:pt idx="37">
                  <c:v>44166</c:v>
                </c:pt>
                <c:pt idx="38">
                  <c:v>44197</c:v>
                </c:pt>
                <c:pt idx="39">
                  <c:v>44228</c:v>
                </c:pt>
                <c:pt idx="40">
                  <c:v>44256</c:v>
                </c:pt>
                <c:pt idx="41">
                  <c:v>44287</c:v>
                </c:pt>
                <c:pt idx="42">
                  <c:v>44317</c:v>
                </c:pt>
                <c:pt idx="43">
                  <c:v>44348</c:v>
                </c:pt>
                <c:pt idx="44">
                  <c:v>44378</c:v>
                </c:pt>
                <c:pt idx="45">
                  <c:v>44409</c:v>
                </c:pt>
                <c:pt idx="46">
                  <c:v>44440</c:v>
                </c:pt>
                <c:pt idx="47">
                  <c:v>44470</c:v>
                </c:pt>
                <c:pt idx="48">
                  <c:v>44501</c:v>
                </c:pt>
                <c:pt idx="49">
                  <c:v>44531</c:v>
                </c:pt>
                <c:pt idx="50">
                  <c:v>44562</c:v>
                </c:pt>
                <c:pt idx="51">
                  <c:v>44593</c:v>
                </c:pt>
                <c:pt idx="52">
                  <c:v>44621</c:v>
                </c:pt>
                <c:pt idx="53">
                  <c:v>44652</c:v>
                </c:pt>
                <c:pt idx="54">
                  <c:v>44682</c:v>
                </c:pt>
                <c:pt idx="55">
                  <c:v>44713</c:v>
                </c:pt>
                <c:pt idx="56">
                  <c:v>44743</c:v>
                </c:pt>
                <c:pt idx="57">
                  <c:v>44774</c:v>
                </c:pt>
                <c:pt idx="58">
                  <c:v>44805</c:v>
                </c:pt>
                <c:pt idx="59">
                  <c:v>44835</c:v>
                </c:pt>
                <c:pt idx="60">
                  <c:v>44866</c:v>
                </c:pt>
                <c:pt idx="61">
                  <c:v>44896</c:v>
                </c:pt>
              </c:numCache>
            </c:numRef>
          </c:cat>
          <c:val>
            <c:numRef>
              <c:f>'Legacy Takedown Projection'!$J$18:$J$59</c:f>
              <c:numCache>
                <c:formatCode>_(* #,##0_);_(* \(#,##0\);_(* "-"??_);_(@_)</c:formatCode>
                <c:ptCount val="42"/>
                <c:pt idx="0">
                  <c:v>472066</c:v>
                </c:pt>
                <c:pt idx="1">
                  <c:v>471161</c:v>
                </c:pt>
                <c:pt idx="2">
                  <c:v>468716</c:v>
                </c:pt>
                <c:pt idx="3">
                  <c:v>466252</c:v>
                </c:pt>
                <c:pt idx="4">
                  <c:v>460094</c:v>
                </c:pt>
                <c:pt idx="5">
                  <c:v>451621</c:v>
                </c:pt>
                <c:pt idx="6">
                  <c:v>441133</c:v>
                </c:pt>
                <c:pt idx="7">
                  <c:v>427627</c:v>
                </c:pt>
                <c:pt idx="8">
                  <c:v>438906</c:v>
                </c:pt>
                <c:pt idx="9">
                  <c:v>432000</c:v>
                </c:pt>
                <c:pt idx="10">
                  <c:v>425445</c:v>
                </c:pt>
                <c:pt idx="11">
                  <c:v>424681</c:v>
                </c:pt>
                <c:pt idx="12">
                  <c:v>420125</c:v>
                </c:pt>
                <c:pt idx="13">
                  <c:v>415165</c:v>
                </c:pt>
                <c:pt idx="14">
                  <c:v>407308</c:v>
                </c:pt>
                <c:pt idx="15">
                  <c:v>400583</c:v>
                </c:pt>
                <c:pt idx="16">
                  <c:v>398510</c:v>
                </c:pt>
                <c:pt idx="17">
                  <c:v>396518</c:v>
                </c:pt>
                <c:pt idx="18">
                  <c:v>391972</c:v>
                </c:pt>
                <c:pt idx="19">
                  <c:v>382621</c:v>
                </c:pt>
                <c:pt idx="20">
                  <c:v>372795</c:v>
                </c:pt>
                <c:pt idx="21">
                  <c:v>361519</c:v>
                </c:pt>
                <c:pt idx="22">
                  <c:v>347975</c:v>
                </c:pt>
                <c:pt idx="23">
                  <c:v>334786</c:v>
                </c:pt>
                <c:pt idx="24">
                  <c:v>320586</c:v>
                </c:pt>
                <c:pt idx="25">
                  <c:v>306216</c:v>
                </c:pt>
                <c:pt idx="26">
                  <c:v>289260</c:v>
                </c:pt>
                <c:pt idx="27">
                  <c:v>271031</c:v>
                </c:pt>
                <c:pt idx="28">
                  <c:v>256085</c:v>
                </c:pt>
                <c:pt idx="29">
                  <c:v>239037</c:v>
                </c:pt>
                <c:pt idx="30">
                  <c:v>221596</c:v>
                </c:pt>
                <c:pt idx="31">
                  <c:v>221596</c:v>
                </c:pt>
                <c:pt idx="32">
                  <c:v>187650</c:v>
                </c:pt>
                <c:pt idx="33">
                  <c:v>180086</c:v>
                </c:pt>
                <c:pt idx="34">
                  <c:v>174688</c:v>
                </c:pt>
                <c:pt idx="35">
                  <c:v>169616</c:v>
                </c:pt>
                <c:pt idx="36">
                  <c:v>165385</c:v>
                </c:pt>
                <c:pt idx="37">
                  <c:v>160928</c:v>
                </c:pt>
                <c:pt idx="38">
                  <c:v>157060</c:v>
                </c:pt>
                <c:pt idx="39">
                  <c:v>153340</c:v>
                </c:pt>
                <c:pt idx="40">
                  <c:v>148122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0F-415C-BC8A-82264DD93580}"/>
            </c:ext>
          </c:extLst>
        </c:ser>
        <c:ser>
          <c:idx val="2"/>
          <c:order val="1"/>
          <c:tx>
            <c:v>Projection</c:v>
          </c:tx>
          <c:spPr>
            <a:ln w="25400" cap="rnd" cmpd="sng" algn="ctr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1"/>
              <c:layout>
                <c:manualLayout>
                  <c:x val="-5.8476478688270364E-3"/>
                  <c:y val="3.36404921496008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~45,000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A0F-415C-BC8A-82264DD93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'Legacy Takedown Projection'!$D$18:$D$79</c:f>
              <c:numCache>
                <c:formatCode>mmm\-yy</c:formatCode>
                <c:ptCount val="62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  <c:pt idx="13">
                  <c:v>43435</c:v>
                </c:pt>
                <c:pt idx="14">
                  <c:v>43466</c:v>
                </c:pt>
                <c:pt idx="15">
                  <c:v>43497</c:v>
                </c:pt>
                <c:pt idx="16">
                  <c:v>43525</c:v>
                </c:pt>
                <c:pt idx="17">
                  <c:v>43556</c:v>
                </c:pt>
                <c:pt idx="18">
                  <c:v>43586</c:v>
                </c:pt>
                <c:pt idx="19">
                  <c:v>43617</c:v>
                </c:pt>
                <c:pt idx="20">
                  <c:v>43647</c:v>
                </c:pt>
                <c:pt idx="21">
                  <c:v>43678</c:v>
                </c:pt>
                <c:pt idx="22">
                  <c:v>43709</c:v>
                </c:pt>
                <c:pt idx="23">
                  <c:v>43739</c:v>
                </c:pt>
                <c:pt idx="24">
                  <c:v>43770</c:v>
                </c:pt>
                <c:pt idx="25">
                  <c:v>43800</c:v>
                </c:pt>
                <c:pt idx="26">
                  <c:v>43831</c:v>
                </c:pt>
                <c:pt idx="27">
                  <c:v>43862</c:v>
                </c:pt>
                <c:pt idx="28">
                  <c:v>43891</c:v>
                </c:pt>
                <c:pt idx="29">
                  <c:v>43922</c:v>
                </c:pt>
                <c:pt idx="30">
                  <c:v>43952</c:v>
                </c:pt>
                <c:pt idx="31">
                  <c:v>43983</c:v>
                </c:pt>
                <c:pt idx="32">
                  <c:v>44013</c:v>
                </c:pt>
                <c:pt idx="33">
                  <c:v>44044</c:v>
                </c:pt>
                <c:pt idx="34">
                  <c:v>44075</c:v>
                </c:pt>
                <c:pt idx="35">
                  <c:v>44105</c:v>
                </c:pt>
                <c:pt idx="36">
                  <c:v>44136</c:v>
                </c:pt>
                <c:pt idx="37">
                  <c:v>44166</c:v>
                </c:pt>
                <c:pt idx="38">
                  <c:v>44197</c:v>
                </c:pt>
                <c:pt idx="39">
                  <c:v>44228</c:v>
                </c:pt>
                <c:pt idx="40">
                  <c:v>44256</c:v>
                </c:pt>
                <c:pt idx="41">
                  <c:v>44287</c:v>
                </c:pt>
                <c:pt idx="42">
                  <c:v>44317</c:v>
                </c:pt>
                <c:pt idx="43">
                  <c:v>44348</c:v>
                </c:pt>
                <c:pt idx="44">
                  <c:v>44378</c:v>
                </c:pt>
                <c:pt idx="45">
                  <c:v>44409</c:v>
                </c:pt>
                <c:pt idx="46">
                  <c:v>44440</c:v>
                </c:pt>
                <c:pt idx="47">
                  <c:v>44470</c:v>
                </c:pt>
                <c:pt idx="48">
                  <c:v>44501</c:v>
                </c:pt>
                <c:pt idx="49">
                  <c:v>44531</c:v>
                </c:pt>
                <c:pt idx="50">
                  <c:v>44562</c:v>
                </c:pt>
                <c:pt idx="51">
                  <c:v>44593</c:v>
                </c:pt>
                <c:pt idx="52">
                  <c:v>44621</c:v>
                </c:pt>
                <c:pt idx="53">
                  <c:v>44652</c:v>
                </c:pt>
                <c:pt idx="54">
                  <c:v>44682</c:v>
                </c:pt>
                <c:pt idx="55">
                  <c:v>44713</c:v>
                </c:pt>
                <c:pt idx="56">
                  <c:v>44743</c:v>
                </c:pt>
                <c:pt idx="57">
                  <c:v>44774</c:v>
                </c:pt>
                <c:pt idx="58">
                  <c:v>44805</c:v>
                </c:pt>
                <c:pt idx="59">
                  <c:v>44835</c:v>
                </c:pt>
                <c:pt idx="60">
                  <c:v>44866</c:v>
                </c:pt>
                <c:pt idx="61">
                  <c:v>44896</c:v>
                </c:pt>
              </c:numCache>
            </c:numRef>
          </c:cat>
          <c:val>
            <c:numRef>
              <c:f>'Legacy Takedown Projection'!$S$18:$S$79</c:f>
              <c:numCache>
                <c:formatCode>General</c:formatCode>
                <c:ptCount val="62"/>
                <c:pt idx="11" formatCode="_(* #,##0_);_(* \(#,##0\);_(* &quot;-&quot;??_);_(@_)">
                  <c:v>135474</c:v>
                </c:pt>
                <c:pt idx="12" formatCode="_(* #,##0_);_(* \(#,##0\);_(* &quot;-&quot;??_);_(@_)">
                  <c:v>131254</c:v>
                </c:pt>
                <c:pt idx="13" formatCode="_(* #,##0_);_(* \(#,##0\);_(* &quot;-&quot;??_);_(@_)">
                  <c:v>129068</c:v>
                </c:pt>
                <c:pt idx="14" formatCode="_(* #,##0_);_(* \(#,##0\);_(* &quot;-&quot;??_);_(@_)">
                  <c:v>123059</c:v>
                </c:pt>
                <c:pt idx="15" formatCode="_(* #,##0_);_(* \(#,##0\);_(* &quot;-&quot;??_);_(@_)">
                  <c:v>117418</c:v>
                </c:pt>
                <c:pt idx="16" formatCode="_(* #,##0_);_(* \(#,##0\);_(* &quot;-&quot;??_);_(@_)">
                  <c:v>113897</c:v>
                </c:pt>
                <c:pt idx="17" formatCode="_(* #,##0_);_(* \(#,##0\);_(* &quot;-&quot;??_);_(@_)">
                  <c:v>111084</c:v>
                </c:pt>
                <c:pt idx="18" formatCode="_(* #,##0_);_(* \(#,##0\);_(* &quot;-&quot;??_);_(@_)">
                  <c:v>108359</c:v>
                </c:pt>
                <c:pt idx="19" formatCode="_(* #,##0_);_(* \(#,##0\);_(* &quot;-&quot;??_);_(@_)">
                  <c:v>104932</c:v>
                </c:pt>
                <c:pt idx="20" formatCode="_(* #,##0_);_(* \(#,##0\);_(* &quot;-&quot;??_);_(@_)">
                  <c:v>102995</c:v>
                </c:pt>
                <c:pt idx="21" formatCode="_(* #,##0_);_(* \(#,##0\);_(* &quot;-&quot;??_);_(@_)">
                  <c:v>100947</c:v>
                </c:pt>
                <c:pt idx="22" formatCode="_(* #,##0_);_(* \(#,##0\);_(* &quot;-&quot;??_);_(@_)">
                  <c:v>98549</c:v>
                </c:pt>
                <c:pt idx="23" formatCode="_(* #,##0_);_(* \(#,##0\);_(* &quot;-&quot;??_);_(@_)">
                  <c:v>97201</c:v>
                </c:pt>
                <c:pt idx="24" formatCode="_(* #,##0_);_(* \(#,##0\);_(* &quot;-&quot;??_);_(@_)">
                  <c:v>94317</c:v>
                </c:pt>
                <c:pt idx="25" formatCode="_(* #,##0_);_(* \(#,##0\);_(* &quot;-&quot;??_);_(@_)">
                  <c:v>91932</c:v>
                </c:pt>
                <c:pt idx="26" formatCode="_(* #,##0_);_(* \(#,##0\);_(* &quot;-&quot;??_);_(@_)">
                  <c:v>86722</c:v>
                </c:pt>
                <c:pt idx="27" formatCode="_(* #,##0_);_(* \(#,##0\);_(* &quot;-&quot;??_);_(@_)">
                  <c:v>81774</c:v>
                </c:pt>
                <c:pt idx="28" formatCode="_(* #,##0_);_(* \(#,##0\);_(* &quot;-&quot;??_);_(@_)">
                  <c:v>79294</c:v>
                </c:pt>
                <c:pt idx="29" formatCode="_(* #,##0_);_(* \(#,##0\);_(* &quot;-&quot;??_);_(@_)">
                  <c:v>78321</c:v>
                </c:pt>
                <c:pt idx="30" formatCode="_(* #,##0_);_(* \(#,##0\);_(* &quot;-&quot;??_);_(@_)">
                  <c:v>99659</c:v>
                </c:pt>
                <c:pt idx="31" formatCode="_(* #,##0_);_(* \(#,##0\);_(* &quot;-&quot;??_);_(@_)">
                  <c:v>110368</c:v>
                </c:pt>
                <c:pt idx="32" formatCode="_(* #,##0_);_(* \(#,##0\);_(* &quot;-&quot;??_);_(@_)">
                  <c:v>112740</c:v>
                </c:pt>
                <c:pt idx="33" formatCode="_(* #,##0_);_(* \(#,##0\);_(* &quot;-&quot;??_);_(@_)">
                  <c:v>116926</c:v>
                </c:pt>
                <c:pt idx="34" formatCode="_(* #,##0_);_(* \(#,##0\);_(* &quot;-&quot;??_);_(@_)">
                  <c:v>121740</c:v>
                </c:pt>
                <c:pt idx="35" formatCode="_(* #,##0_);_(* \(#,##0\);_(* &quot;-&quot;??_);_(@_)">
                  <c:v>121454</c:v>
                </c:pt>
                <c:pt idx="36" formatCode="_(* #,##0_);_(* \(#,##0\);_(* &quot;-&quot;??_);_(@_)">
                  <c:v>120057</c:v>
                </c:pt>
                <c:pt idx="37" formatCode="_(* #,##0_);_(* \(#,##0\);_(* &quot;-&quot;??_);_(@_)">
                  <c:v>119770</c:v>
                </c:pt>
                <c:pt idx="38" formatCode="_(* #,##0_);_(* \(#,##0\);_(* &quot;-&quot;??_);_(@_)">
                  <c:v>117641</c:v>
                </c:pt>
                <c:pt idx="39" formatCode="_(* #,##0_);_(* \(#,##0\);_(* &quot;-&quot;??_);_(@_)">
                  <c:v>116023</c:v>
                </c:pt>
                <c:pt idx="40" formatCode="_(* #,##0_);_(* \(#,##0\);_(* &quot;-&quot;??_);_(@_)">
                  <c:v>114376</c:v>
                </c:pt>
                <c:pt idx="41" formatCode="_(* #,##0_);_(* \(#,##0\);_(* &quot;-&quot;??_);_(@_)">
                  <c:v>111039</c:v>
                </c:pt>
                <c:pt idx="42" formatCode="_(* #,##0_);_(* \(#,##0\);_(* &quot;-&quot;??_);_(@_)">
                  <c:v>107673</c:v>
                </c:pt>
                <c:pt idx="43" formatCode="_(* #,##0_);_(* \(#,##0\);_(* &quot;-&quot;??_);_(@_)">
                  <c:v>104874</c:v>
                </c:pt>
                <c:pt idx="44" formatCode="_(* #,##0_);_(* \(#,##0\);_(* &quot;-&quot;??_);_(@_)">
                  <c:v>102123</c:v>
                </c:pt>
                <c:pt idx="45" formatCode="_(* #,##0_);_(* \(#,##0\);_(* &quot;-&quot;??_);_(@_)">
                  <c:v>99661</c:v>
                </c:pt>
                <c:pt idx="46" formatCode="_(* #,##0_);_(* \(#,##0\);_(* &quot;-&quot;??_);_(@_)">
                  <c:v>97357</c:v>
                </c:pt>
                <c:pt idx="47" formatCode="_(* #,##0_);_(* \(#,##0\);_(* &quot;-&quot;??_);_(@_)">
                  <c:v>94524</c:v>
                </c:pt>
                <c:pt idx="48" formatCode="_(* #,##0_);_(* \(#,##0\);_(* &quot;-&quot;??_);_(@_)">
                  <c:v>91633</c:v>
                </c:pt>
                <c:pt idx="49" formatCode="_(* #,##0_);_(* \(#,##0\);_(* &quot;-&quot;??_);_(@_)">
                  <c:v>89756</c:v>
                </c:pt>
                <c:pt idx="50" formatCode="_(* #,##0_);_(* \(#,##0\);_(* &quot;-&quot;??_);_(@_)">
                  <c:v>86023</c:v>
                </c:pt>
                <c:pt idx="51" formatCode="_(* #,##0_);_(* \(#,##0\);_(* &quot;-&quot;??_);_(@_)">
                  <c:v>82825</c:v>
                </c:pt>
                <c:pt idx="52" formatCode="_(* #,##0_);_(* \(#,##0\);_(* &quot;-&quot;??_);_(@_)">
                  <c:v>79372</c:v>
                </c:pt>
                <c:pt idx="53" formatCode="_(* #,##0_);_(* \(#,##0\);_(* &quot;-&quot;??_);_(@_)">
                  <c:v>75662</c:v>
                </c:pt>
                <c:pt idx="54" formatCode="_(* #,##0_);_(* \(#,##0\);_(* &quot;-&quot;??_);_(@_)">
                  <c:v>71941</c:v>
                </c:pt>
                <c:pt idx="55" formatCode="_(* #,##0_);_(* \(#,##0\);_(* &quot;-&quot;??_);_(@_)">
                  <c:v>68795</c:v>
                </c:pt>
                <c:pt idx="56" formatCode="_(* #,##0_);_(* \(#,##0\);_(* &quot;-&quot;??_);_(@_)">
                  <c:v>65699</c:v>
                </c:pt>
                <c:pt idx="57" formatCode="_(* #,##0_);_(* \(#,##0\);_(* &quot;-&quot;??_);_(@_)">
                  <c:v>62906</c:v>
                </c:pt>
                <c:pt idx="58" formatCode="_(* #,##0_);_(* \(#,##0\);_(* &quot;-&quot;??_);_(@_)">
                  <c:v>60277</c:v>
                </c:pt>
                <c:pt idx="59" formatCode="_(* #,##0_);_(* \(#,##0\);_(* &quot;-&quot;??_);_(@_)">
                  <c:v>54552.01</c:v>
                </c:pt>
                <c:pt idx="60" formatCode="_(* #,##0_);_(* \(#,##0\);_(* &quot;-&quot;??_);_(@_)">
                  <c:v>49275.843999999997</c:v>
                </c:pt>
                <c:pt idx="61" formatCode="_(* #,##0_);_(* \(#,##0\);_(* &quot;-&quot;??_);_(@_)">
                  <c:v>44552.985999999997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A0F-415C-BC8A-82264DD93580}"/>
            </c:ext>
          </c:extLst>
        </c:ser>
        <c:ser>
          <c:idx val="0"/>
          <c:order val="2"/>
          <c:tx>
            <c:v>Board Inventory - Actuals</c:v>
          </c:tx>
          <c:spPr>
            <a:ln w="38100" cap="rnd" cmpd="sng" algn="ctr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1051532327777331E-2"/>
                  <c:y val="0.10350920661415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 i="0" u="none" strike="noStrike" kern="1200" baseline="0">
                        <a:solidFill>
                          <a:srgbClr val="1F497D">
                            <a:lumMod val="7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33BF1A-7C05-4F1B-8F5B-5F9A81ACC074}" type="VALUE">
                      <a:rPr lang="en-US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400" b="1">
                          <a:solidFill>
                            <a:srgbClr val="1F497D">
                              <a:lumMod val="75000"/>
                            </a:srgbClr>
                          </a:solidFill>
                        </a:defRPr>
                      </a:pPr>
                      <a:t>[VALUE]</a:t>
                    </a:fld>
                    <a:endParaRPr lang="en-US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>
                        <a:solidFill>
                          <a:srgbClr val="1F497D">
                            <a:lumMod val="75000"/>
                          </a:srgbClr>
                        </a:solidFill>
                      </a:defRPr>
                    </a:pPr>
                    <a:r>
                      <a:rPr lang="en-US" sz="1400" b="1" i="0" u="none" strike="noStrike" kern="1200" baseline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Board Inventory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1">
                        <a:solidFill>
                          <a:srgbClr val="1F497D">
                            <a:lumMod val="75000"/>
                          </a:srgbClr>
                        </a:solidFill>
                      </a:defRPr>
                    </a:pPr>
                    <a:r>
                      <a:rPr lang="en-US"/>
                      <a:t>Nov 2017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400" b="1" i="0" u="none" strike="noStrike" kern="1200" baseline="0">
                      <a:solidFill>
                        <a:srgbClr val="1F497D">
                          <a:lumMod val="7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0F-415C-BC8A-82264DD93580}"/>
                </c:ext>
              </c:extLst>
            </c:dLbl>
            <c:dLbl>
              <c:idx val="40"/>
              <c:layout>
                <c:manualLayout>
                  <c:x val="-5.9044761912688447E-2"/>
                  <c:y val="7.95330588757225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114,531</a:t>
                    </a:r>
                  </a:p>
                  <a:p>
                    <a:pPr>
                      <a:defRPr sz="1400" b="1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3427874864496"/>
                      <c:h val="0.1050830649162112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6A0F-415C-BC8A-82264DD93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'Legacy Takedown Projection'!$D$18:$D$79</c:f>
              <c:numCache>
                <c:formatCode>mmm\-yy</c:formatCode>
                <c:ptCount val="62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  <c:pt idx="13">
                  <c:v>43435</c:v>
                </c:pt>
                <c:pt idx="14">
                  <c:v>43466</c:v>
                </c:pt>
                <c:pt idx="15">
                  <c:v>43497</c:v>
                </c:pt>
                <c:pt idx="16">
                  <c:v>43525</c:v>
                </c:pt>
                <c:pt idx="17">
                  <c:v>43556</c:v>
                </c:pt>
                <c:pt idx="18">
                  <c:v>43586</c:v>
                </c:pt>
                <c:pt idx="19">
                  <c:v>43617</c:v>
                </c:pt>
                <c:pt idx="20">
                  <c:v>43647</c:v>
                </c:pt>
                <c:pt idx="21">
                  <c:v>43678</c:v>
                </c:pt>
                <c:pt idx="22">
                  <c:v>43709</c:v>
                </c:pt>
                <c:pt idx="23">
                  <c:v>43739</c:v>
                </c:pt>
                <c:pt idx="24">
                  <c:v>43770</c:v>
                </c:pt>
                <c:pt idx="25">
                  <c:v>43800</c:v>
                </c:pt>
                <c:pt idx="26">
                  <c:v>43831</c:v>
                </c:pt>
                <c:pt idx="27">
                  <c:v>43862</c:v>
                </c:pt>
                <c:pt idx="28">
                  <c:v>43891</c:v>
                </c:pt>
                <c:pt idx="29">
                  <c:v>43922</c:v>
                </c:pt>
                <c:pt idx="30">
                  <c:v>43952</c:v>
                </c:pt>
                <c:pt idx="31">
                  <c:v>43983</c:v>
                </c:pt>
                <c:pt idx="32">
                  <c:v>44013</c:v>
                </c:pt>
                <c:pt idx="33">
                  <c:v>44044</c:v>
                </c:pt>
                <c:pt idx="34">
                  <c:v>44075</c:v>
                </c:pt>
                <c:pt idx="35">
                  <c:v>44105</c:v>
                </c:pt>
                <c:pt idx="36">
                  <c:v>44136</c:v>
                </c:pt>
                <c:pt idx="37">
                  <c:v>44166</c:v>
                </c:pt>
                <c:pt idx="38">
                  <c:v>44197</c:v>
                </c:pt>
                <c:pt idx="39">
                  <c:v>44228</c:v>
                </c:pt>
                <c:pt idx="40">
                  <c:v>44256</c:v>
                </c:pt>
                <c:pt idx="41">
                  <c:v>44287</c:v>
                </c:pt>
                <c:pt idx="42">
                  <c:v>44317</c:v>
                </c:pt>
                <c:pt idx="43">
                  <c:v>44348</c:v>
                </c:pt>
                <c:pt idx="44">
                  <c:v>44378</c:v>
                </c:pt>
                <c:pt idx="45">
                  <c:v>44409</c:v>
                </c:pt>
                <c:pt idx="46">
                  <c:v>44440</c:v>
                </c:pt>
                <c:pt idx="47">
                  <c:v>44470</c:v>
                </c:pt>
                <c:pt idx="48">
                  <c:v>44501</c:v>
                </c:pt>
                <c:pt idx="49">
                  <c:v>44531</c:v>
                </c:pt>
                <c:pt idx="50">
                  <c:v>44562</c:v>
                </c:pt>
                <c:pt idx="51">
                  <c:v>44593</c:v>
                </c:pt>
                <c:pt idx="52">
                  <c:v>44621</c:v>
                </c:pt>
                <c:pt idx="53">
                  <c:v>44652</c:v>
                </c:pt>
                <c:pt idx="54">
                  <c:v>44682</c:v>
                </c:pt>
                <c:pt idx="55">
                  <c:v>44713</c:v>
                </c:pt>
                <c:pt idx="56">
                  <c:v>44743</c:v>
                </c:pt>
                <c:pt idx="57">
                  <c:v>44774</c:v>
                </c:pt>
                <c:pt idx="58">
                  <c:v>44805</c:v>
                </c:pt>
                <c:pt idx="59">
                  <c:v>44835</c:v>
                </c:pt>
                <c:pt idx="60">
                  <c:v>44866</c:v>
                </c:pt>
                <c:pt idx="61">
                  <c:v>44896</c:v>
                </c:pt>
              </c:numCache>
            </c:numRef>
          </c:cat>
          <c:val>
            <c:numRef>
              <c:f>'Legacy Takedown Projection'!$I$18:$I$58</c:f>
              <c:numCache>
                <c:formatCode>_(* #,##0_);_(* \(#,##0\);_(* "-"??_);_(@_)</c:formatCode>
                <c:ptCount val="41"/>
                <c:pt idx="0">
                  <c:v>157251</c:v>
                </c:pt>
                <c:pt idx="1">
                  <c:v>157265</c:v>
                </c:pt>
                <c:pt idx="2">
                  <c:v>158060</c:v>
                </c:pt>
                <c:pt idx="3">
                  <c:v>158251</c:v>
                </c:pt>
                <c:pt idx="4">
                  <c:v>157656</c:v>
                </c:pt>
                <c:pt idx="5">
                  <c:v>156610</c:v>
                </c:pt>
                <c:pt idx="6">
                  <c:v>153651</c:v>
                </c:pt>
                <c:pt idx="7">
                  <c:v>148326</c:v>
                </c:pt>
                <c:pt idx="8">
                  <c:v>145993</c:v>
                </c:pt>
                <c:pt idx="9">
                  <c:v>141702</c:v>
                </c:pt>
                <c:pt idx="10">
                  <c:v>137016</c:v>
                </c:pt>
                <c:pt idx="11">
                  <c:v>135474</c:v>
                </c:pt>
                <c:pt idx="12">
                  <c:v>131254</c:v>
                </c:pt>
                <c:pt idx="13">
                  <c:v>129068</c:v>
                </c:pt>
                <c:pt idx="14">
                  <c:v>123059</c:v>
                </c:pt>
                <c:pt idx="15">
                  <c:v>117418</c:v>
                </c:pt>
                <c:pt idx="16">
                  <c:v>113897</c:v>
                </c:pt>
                <c:pt idx="17">
                  <c:v>111084</c:v>
                </c:pt>
                <c:pt idx="18">
                  <c:v>108359</c:v>
                </c:pt>
                <c:pt idx="19">
                  <c:v>104932</c:v>
                </c:pt>
                <c:pt idx="20">
                  <c:v>102995</c:v>
                </c:pt>
                <c:pt idx="21">
                  <c:v>100947</c:v>
                </c:pt>
                <c:pt idx="22">
                  <c:v>98549</c:v>
                </c:pt>
                <c:pt idx="23">
                  <c:v>97201</c:v>
                </c:pt>
                <c:pt idx="24">
                  <c:v>94317</c:v>
                </c:pt>
                <c:pt idx="25">
                  <c:v>91932</c:v>
                </c:pt>
                <c:pt idx="26">
                  <c:v>86722</c:v>
                </c:pt>
                <c:pt idx="27">
                  <c:v>81774</c:v>
                </c:pt>
                <c:pt idx="28">
                  <c:v>79294</c:v>
                </c:pt>
                <c:pt idx="29">
                  <c:v>78321</c:v>
                </c:pt>
                <c:pt idx="30">
                  <c:v>99659</c:v>
                </c:pt>
                <c:pt idx="31">
                  <c:v>110368</c:v>
                </c:pt>
                <c:pt idx="32">
                  <c:v>112740</c:v>
                </c:pt>
                <c:pt idx="33">
                  <c:v>116926</c:v>
                </c:pt>
                <c:pt idx="34">
                  <c:v>121740</c:v>
                </c:pt>
                <c:pt idx="35">
                  <c:v>121454</c:v>
                </c:pt>
                <c:pt idx="36">
                  <c:v>121709</c:v>
                </c:pt>
                <c:pt idx="37">
                  <c:v>120795</c:v>
                </c:pt>
                <c:pt idx="38">
                  <c:v>119333</c:v>
                </c:pt>
                <c:pt idx="39">
                  <c:v>117877</c:v>
                </c:pt>
                <c:pt idx="40">
                  <c:v>114531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A0F-415C-BC8A-82264DD93580}"/>
            </c:ext>
          </c:extLst>
        </c:ser>
        <c:ser>
          <c:idx val="3"/>
          <c:order val="3"/>
          <c:tx>
            <c:v>VA Projections</c:v>
          </c:tx>
          <c:spPr>
            <a:ln w="22225" cap="rnd" cmpd="sng" algn="ctr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1"/>
              <c:layout>
                <c:manualLayout>
                  <c:x val="-5.8476478688270364E-3"/>
                  <c:y val="-8.0219635125971522E-2"/>
                </c:manualLayout>
              </c:layout>
              <c:tx>
                <c:rich>
                  <a:bodyPr/>
                  <a:lstStyle/>
                  <a:p>
                    <a:r>
                      <a:rPr lang="en-US" b="1" u="sng">
                        <a:solidFill>
                          <a:srgbClr val="7030A0"/>
                        </a:solidFill>
                      </a:rPr>
                      <a:t>Dec 2022</a:t>
                    </a:r>
                  </a:p>
                  <a:p>
                    <a:r>
                      <a:rPr lang="en-US"/>
                      <a:t>~50,000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A0F-415C-BC8A-82264DD935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'Legacy Takedown Projection'!$D$18:$D$79</c:f>
              <c:numCache>
                <c:formatCode>mmm\-yy</c:formatCode>
                <c:ptCount val="62"/>
                <c:pt idx="0">
                  <c:v>43040</c:v>
                </c:pt>
                <c:pt idx="1">
                  <c:v>43070</c:v>
                </c:pt>
                <c:pt idx="2">
                  <c:v>43101</c:v>
                </c:pt>
                <c:pt idx="3">
                  <c:v>43132</c:v>
                </c:pt>
                <c:pt idx="4">
                  <c:v>43160</c:v>
                </c:pt>
                <c:pt idx="5">
                  <c:v>43191</c:v>
                </c:pt>
                <c:pt idx="6">
                  <c:v>43221</c:v>
                </c:pt>
                <c:pt idx="7">
                  <c:v>43252</c:v>
                </c:pt>
                <c:pt idx="8">
                  <c:v>43282</c:v>
                </c:pt>
                <c:pt idx="9">
                  <c:v>43313</c:v>
                </c:pt>
                <c:pt idx="10">
                  <c:v>43344</c:v>
                </c:pt>
                <c:pt idx="11">
                  <c:v>43374</c:v>
                </c:pt>
                <c:pt idx="12">
                  <c:v>43405</c:v>
                </c:pt>
                <c:pt idx="13">
                  <c:v>43435</c:v>
                </c:pt>
                <c:pt idx="14">
                  <c:v>43466</c:v>
                </c:pt>
                <c:pt idx="15">
                  <c:v>43497</c:v>
                </c:pt>
                <c:pt idx="16">
                  <c:v>43525</c:v>
                </c:pt>
                <c:pt idx="17">
                  <c:v>43556</c:v>
                </c:pt>
                <c:pt idx="18">
                  <c:v>43586</c:v>
                </c:pt>
                <c:pt idx="19">
                  <c:v>43617</c:v>
                </c:pt>
                <c:pt idx="20">
                  <c:v>43647</c:v>
                </c:pt>
                <c:pt idx="21">
                  <c:v>43678</c:v>
                </c:pt>
                <c:pt idx="22">
                  <c:v>43709</c:v>
                </c:pt>
                <c:pt idx="23">
                  <c:v>43739</c:v>
                </c:pt>
                <c:pt idx="24">
                  <c:v>43770</c:v>
                </c:pt>
                <c:pt idx="25">
                  <c:v>43800</c:v>
                </c:pt>
                <c:pt idx="26">
                  <c:v>43831</c:v>
                </c:pt>
                <c:pt idx="27">
                  <c:v>43862</c:v>
                </c:pt>
                <c:pt idx="28">
                  <c:v>43891</c:v>
                </c:pt>
                <c:pt idx="29">
                  <c:v>43922</c:v>
                </c:pt>
                <c:pt idx="30">
                  <c:v>43952</c:v>
                </c:pt>
                <c:pt idx="31">
                  <c:v>43983</c:v>
                </c:pt>
                <c:pt idx="32">
                  <c:v>44013</c:v>
                </c:pt>
                <c:pt idx="33">
                  <c:v>44044</c:v>
                </c:pt>
                <c:pt idx="34">
                  <c:v>44075</c:v>
                </c:pt>
                <c:pt idx="35">
                  <c:v>44105</c:v>
                </c:pt>
                <c:pt idx="36">
                  <c:v>44136</c:v>
                </c:pt>
                <c:pt idx="37">
                  <c:v>44166</c:v>
                </c:pt>
                <c:pt idx="38">
                  <c:v>44197</c:v>
                </c:pt>
                <c:pt idx="39">
                  <c:v>44228</c:v>
                </c:pt>
                <c:pt idx="40">
                  <c:v>44256</c:v>
                </c:pt>
                <c:pt idx="41">
                  <c:v>44287</c:v>
                </c:pt>
                <c:pt idx="42">
                  <c:v>44317</c:v>
                </c:pt>
                <c:pt idx="43">
                  <c:v>44348</c:v>
                </c:pt>
                <c:pt idx="44">
                  <c:v>44378</c:v>
                </c:pt>
                <c:pt idx="45">
                  <c:v>44409</c:v>
                </c:pt>
                <c:pt idx="46">
                  <c:v>44440</c:v>
                </c:pt>
                <c:pt idx="47">
                  <c:v>44470</c:v>
                </c:pt>
                <c:pt idx="48">
                  <c:v>44501</c:v>
                </c:pt>
                <c:pt idx="49">
                  <c:v>44531</c:v>
                </c:pt>
                <c:pt idx="50">
                  <c:v>44562</c:v>
                </c:pt>
                <c:pt idx="51">
                  <c:v>44593</c:v>
                </c:pt>
                <c:pt idx="52">
                  <c:v>44621</c:v>
                </c:pt>
                <c:pt idx="53">
                  <c:v>44652</c:v>
                </c:pt>
                <c:pt idx="54">
                  <c:v>44682</c:v>
                </c:pt>
                <c:pt idx="55">
                  <c:v>44713</c:v>
                </c:pt>
                <c:pt idx="56">
                  <c:v>44743</c:v>
                </c:pt>
                <c:pt idx="57">
                  <c:v>44774</c:v>
                </c:pt>
                <c:pt idx="58">
                  <c:v>44805</c:v>
                </c:pt>
                <c:pt idx="59">
                  <c:v>44835</c:v>
                </c:pt>
                <c:pt idx="60">
                  <c:v>44866</c:v>
                </c:pt>
                <c:pt idx="61">
                  <c:v>44896</c:v>
                </c:pt>
              </c:numCache>
            </c:numRef>
          </c:cat>
          <c:val>
            <c:numRef>
              <c:f>'Legacy Takedown Projection'!$K$18:$K$79</c:f>
              <c:numCache>
                <c:formatCode>General</c:formatCode>
                <c:ptCount val="62"/>
                <c:pt idx="11" formatCode="_(* #,##0_);_(* \(#,##0\);_(* &quot;-&quot;??_);_(@_)">
                  <c:v>424681</c:v>
                </c:pt>
                <c:pt idx="12" formatCode="_(* #,##0_);_(* \(#,##0\);_(* &quot;-&quot;??_);_(@_)">
                  <c:v>420125</c:v>
                </c:pt>
                <c:pt idx="13" formatCode="_(* #,##0_);_(* \(#,##0\);_(* &quot;-&quot;??_);_(@_)">
                  <c:v>415165</c:v>
                </c:pt>
                <c:pt idx="14" formatCode="_(* #,##0_);_(* \(#,##0\);_(* &quot;-&quot;??_);_(@_)">
                  <c:v>407308</c:v>
                </c:pt>
                <c:pt idx="15" formatCode="_(* #,##0_);_(* \(#,##0\);_(* &quot;-&quot;??_);_(@_)">
                  <c:v>400583</c:v>
                </c:pt>
                <c:pt idx="16" formatCode="_(* #,##0_);_(* \(#,##0\);_(* &quot;-&quot;??_);_(@_)">
                  <c:v>398510</c:v>
                </c:pt>
                <c:pt idx="17" formatCode="_(* #,##0_);_(* \(#,##0\);_(* &quot;-&quot;??_);_(@_)">
                  <c:v>396518</c:v>
                </c:pt>
                <c:pt idx="18" formatCode="_(* #,##0_);_(* \(#,##0\);_(* &quot;-&quot;??_);_(@_)">
                  <c:v>391972</c:v>
                </c:pt>
                <c:pt idx="19" formatCode="_(* #,##0_);_(* \(#,##0\);_(* &quot;-&quot;??_);_(@_)">
                  <c:v>382621</c:v>
                </c:pt>
                <c:pt idx="20" formatCode="_(* #,##0_);_(* \(#,##0\);_(* &quot;-&quot;??_);_(@_)">
                  <c:v>372795</c:v>
                </c:pt>
                <c:pt idx="21" formatCode="_(* #,##0_);_(* \(#,##0\);_(* &quot;-&quot;??_);_(@_)">
                  <c:v>361519</c:v>
                </c:pt>
                <c:pt idx="22" formatCode="_(* #,##0_);_(* \(#,##0\);_(* &quot;-&quot;??_);_(@_)">
                  <c:v>347975</c:v>
                </c:pt>
                <c:pt idx="23" formatCode="_(* #,##0_);_(* \(#,##0\);_(* &quot;-&quot;??_);_(@_)">
                  <c:v>334786</c:v>
                </c:pt>
                <c:pt idx="24" formatCode="_(* #,##0_);_(* \(#,##0\);_(* &quot;-&quot;??_);_(@_)">
                  <c:v>320586</c:v>
                </c:pt>
                <c:pt idx="25" formatCode="_(* #,##0_);_(* \(#,##0\);_(* &quot;-&quot;??_);_(@_)">
                  <c:v>306216</c:v>
                </c:pt>
                <c:pt idx="26" formatCode="_(* #,##0_);_(* \(#,##0\);_(* &quot;-&quot;??_);_(@_)">
                  <c:v>289260</c:v>
                </c:pt>
                <c:pt idx="27" formatCode="_(* #,##0_);_(* \(#,##0\);_(* &quot;-&quot;??_);_(@_)">
                  <c:v>271031</c:v>
                </c:pt>
                <c:pt idx="28" formatCode="_(* #,##0_);_(* \(#,##0\);_(* &quot;-&quot;??_);_(@_)">
                  <c:v>256085</c:v>
                </c:pt>
                <c:pt idx="29" formatCode="_(* #,##0_);_(* \(#,##0\);_(* &quot;-&quot;??_);_(@_)">
                  <c:v>239037</c:v>
                </c:pt>
                <c:pt idx="30" formatCode="_(* #,##0_);_(* \(#,##0\);_(* &quot;-&quot;??_);_(@_)">
                  <c:v>221596</c:v>
                </c:pt>
                <c:pt idx="31" formatCode="_(* #,##0_);_(* \(#,##0\);_(* &quot;-&quot;??_);_(@_)">
                  <c:v>221596</c:v>
                </c:pt>
                <c:pt idx="32" formatCode="_(* #,##0_);_(* \(#,##0\);_(* &quot;-&quot;??_);_(@_)">
                  <c:v>187650</c:v>
                </c:pt>
                <c:pt idx="33" formatCode="_(* #,##0_);_(* \(#,##0\);_(* &quot;-&quot;??_);_(@_)">
                  <c:v>180086</c:v>
                </c:pt>
                <c:pt idx="34" formatCode="_(* #,##0_);_(* \(#,##0\);_(* &quot;-&quot;??_);_(@_)">
                  <c:v>174688</c:v>
                </c:pt>
                <c:pt idx="35" formatCode="_(* #,##0_);_(* \(#,##0\);_(* &quot;-&quot;??_);_(@_)">
                  <c:v>169616</c:v>
                </c:pt>
                <c:pt idx="36" formatCode="_(* #,##0_);_(* \(#,##0\);_(* &quot;-&quot;??_);_(@_)">
                  <c:v>165331</c:v>
                </c:pt>
                <c:pt idx="37" formatCode="_(* #,##0_);_(* \(#,##0\);_(* &quot;-&quot;??_);_(@_)">
                  <c:v>160456.5</c:v>
                </c:pt>
                <c:pt idx="38" formatCode="_(* #,##0_);_(* \(#,##0\);_(* &quot;-&quot;??_);_(@_)">
                  <c:v>154842.5</c:v>
                </c:pt>
                <c:pt idx="39" formatCode="_(* #,##0_);_(* \(#,##0\);_(* &quot;-&quot;??_);_(@_)">
                  <c:v>149483.5</c:v>
                </c:pt>
                <c:pt idx="40" formatCode="_(* #,##0_);_(* \(#,##0\);_(* &quot;-&quot;??_);_(@_)">
                  <c:v>143566</c:v>
                </c:pt>
                <c:pt idx="41" formatCode="_(* #,##0_);_(* \(#,##0\);_(* &quot;-&quot;??_);_(@_)">
                  <c:v>137928.4375</c:v>
                </c:pt>
                <c:pt idx="42" formatCode="_(* #,##0_);_(* \(#,##0\);_(* &quot;-&quot;??_);_(@_)">
                  <c:v>132553.4375</c:v>
                </c:pt>
                <c:pt idx="43" formatCode="_(* #,##0_);_(* \(#,##0\);_(* &quot;-&quot;??_);_(@_)">
                  <c:v>127184.875</c:v>
                </c:pt>
                <c:pt idx="44" formatCode="_(* #,##0_);_(* \(#,##0\);_(* &quot;-&quot;??_);_(@_)">
                  <c:v>121840.3125</c:v>
                </c:pt>
                <c:pt idx="45" formatCode="_(* #,##0_);_(* \(#,##0\);_(* &quot;-&quot;??_);_(@_)">
                  <c:v>117189.75</c:v>
                </c:pt>
                <c:pt idx="46" formatCode="_(* #,##0_);_(* \(#,##0\);_(* &quot;-&quot;??_);_(@_)">
                  <c:v>112868</c:v>
                </c:pt>
                <c:pt idx="47" formatCode="_(* #,##0_);_(* \(#,##0\);_(* &quot;-&quot;??_);_(@_)">
                  <c:v>108420.125</c:v>
                </c:pt>
                <c:pt idx="48" formatCode="_(* #,##0_);_(* \(#,##0\);_(* &quot;-&quot;??_);_(@_)">
                  <c:v>104221</c:v>
                </c:pt>
                <c:pt idx="49" formatCode="_(* #,##0_);_(* \(#,##0\);_(* &quot;-&quot;??_);_(@_)">
                  <c:v>100251.125</c:v>
                </c:pt>
                <c:pt idx="50" formatCode="_(* #,##0_);_(* \(#,##0\);_(* &quot;-&quot;??_);_(@_)">
                  <c:v>95492.125</c:v>
                </c:pt>
                <c:pt idx="51" formatCode="_(* #,##0_);_(* \(#,##0\);_(* &quot;-&quot;??_);_(@_)">
                  <c:v>91001.125</c:v>
                </c:pt>
                <c:pt idx="52" formatCode="_(* #,##0_);_(* \(#,##0\);_(* &quot;-&quot;??_);_(@_)">
                  <c:v>85966.6875</c:v>
                </c:pt>
                <c:pt idx="53" formatCode="_(* #,##0_);_(* \(#,##0\);_(* &quot;-&quot;??_);_(@_)">
                  <c:v>80943.125</c:v>
                </c:pt>
                <c:pt idx="54" formatCode="_(* #,##0_);_(* \(#,##0\);_(* &quot;-&quot;??_);_(@_)">
                  <c:v>76191.125</c:v>
                </c:pt>
                <c:pt idx="55" formatCode="_(* #,##0_);_(* \(#,##0\);_(* &quot;-&quot;??_);_(@_)">
                  <c:v>71449.5625</c:v>
                </c:pt>
                <c:pt idx="56" formatCode="_(* #,##0_);_(* \(#,##0\);_(* &quot;-&quot;??_);_(@_)">
                  <c:v>66732</c:v>
                </c:pt>
                <c:pt idx="57" formatCode="_(* #,##0_);_(* \(#,##0\);_(* &quot;-&quot;??_);_(@_)">
                  <c:v>62443.625</c:v>
                </c:pt>
                <c:pt idx="58" formatCode="_(* #,##0_);_(* \(#,##0\);_(* &quot;-&quot;??_);_(@_)">
                  <c:v>61320</c:v>
                </c:pt>
                <c:pt idx="59" formatCode="_(* #,##0_);_(* \(#,##0\);_(* &quot;-&quot;??_);_(@_)">
                  <c:v>57131</c:v>
                </c:pt>
                <c:pt idx="60" formatCode="_(* #,##0_);_(* \(#,##0\);_(* &quot;-&quot;??_);_(@_)">
                  <c:v>53371</c:v>
                </c:pt>
                <c:pt idx="61" formatCode="_(* #,##0_);_(* \(#,##0\);_(* &quot;-&quot;??_);_(@_)">
                  <c:v>49837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A0F-415C-BC8A-82264DD935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804008"/>
        <c:axId val="586804336"/>
      </c:lineChart>
      <c:catAx>
        <c:axId val="5868040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6804336"/>
        <c:crosses val="autoZero"/>
        <c:auto val="0"/>
        <c:lblAlgn val="ctr"/>
        <c:lblOffset val="300"/>
        <c:tickLblSkip val="4"/>
        <c:noMultiLvlLbl val="0"/>
      </c:catAx>
      <c:valAx>
        <c:axId val="586804336"/>
        <c:scaling>
          <c:orientation val="minMax"/>
          <c:min val="-10000"/>
        </c:scaling>
        <c:delete val="1"/>
        <c:axPos val="l"/>
        <c:numFmt formatCode="#,##0" sourceLinked="0"/>
        <c:majorTickMark val="out"/>
        <c:minorTickMark val="none"/>
        <c:tickLblPos val="nextTo"/>
        <c:crossAx val="586804008"/>
        <c:crosses val="autoZero"/>
        <c:crossBetween val="between"/>
      </c:valAx>
      <c:spPr>
        <a:solidFill>
          <a:schemeClr val="bg1"/>
        </a:solid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AMA Inventory</a:t>
            </a:r>
          </a:p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ysClr val="windowText" lastClr="000000"/>
                </a:solidFill>
              </a:rPr>
              <a:t>(Data</a:t>
            </a:r>
            <a:r>
              <a:rPr lang="en-US" sz="1400" b="1" baseline="0" dirty="0">
                <a:solidFill>
                  <a:sysClr val="windowText" lastClr="000000"/>
                </a:solidFill>
              </a:rPr>
              <a:t> thru April 25</a:t>
            </a:r>
            <a:r>
              <a:rPr lang="en-US" sz="14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400" b="1" baseline="0" dirty="0">
                <a:solidFill>
                  <a:sysClr val="windowText" lastClr="000000"/>
                </a:solidFill>
              </a:rPr>
              <a:t>)</a:t>
            </a:r>
            <a:endParaRPr lang="en-US" sz="14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4534282873980868"/>
          <c:y val="2.124980530712289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4189969497056111"/>
          <c:y val="0"/>
          <c:w val="0.43782240902319641"/>
          <c:h val="0.85372485553930266"/>
        </c:manualLayout>
      </c:layout>
      <c:pieChart>
        <c:varyColors val="1"/>
        <c:ser>
          <c:idx val="0"/>
          <c:order val="0"/>
          <c:tx>
            <c:strRef>
              <c:f>Sheet2!$C$1</c:f>
              <c:strCache>
                <c:ptCount val="1"/>
                <c:pt idx="0">
                  <c:v>Inventory</c:v>
                </c:pt>
              </c:strCache>
            </c:strRef>
          </c:tx>
          <c:dPt>
            <c:idx val="0"/>
            <c:bubble3D val="0"/>
            <c:spPr>
              <a:solidFill>
                <a:srgbClr val="0083BE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1-F0EC-4721-8A9B-AD41515BD7B6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3-F0EC-4721-8A9B-AD41515BD7B6}"/>
              </c:ext>
            </c:extLst>
          </c:dPt>
          <c:dPt>
            <c:idx val="2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5-F0EC-4721-8A9B-AD41515BD7B6}"/>
              </c:ext>
            </c:extLst>
          </c:dPt>
          <c:dLbls>
            <c:dLbl>
              <c:idx val="0"/>
              <c:layout>
                <c:manualLayout>
                  <c:x val="-0.12771854712158831"/>
                  <c:y val="0.12560589969345581"/>
                </c:manualLayout>
              </c:layout>
              <c:tx>
                <c:rich>
                  <a:bodyPr/>
                  <a:lstStyle/>
                  <a:p>
                    <a:fld id="{33F28171-FC8E-42FF-A231-DE5244FFA46A}" type="CATEGORYNAME">
                      <a:rPr lang="en-US" smtClean="0"/>
                      <a:pPr/>
                      <a:t>[CATEGORY NAME]</a:t>
                    </a:fld>
                    <a:endParaRPr lang="en-US" dirty="0"/>
                  </a:p>
                  <a:p>
                    <a:r>
                      <a:rPr lang="en-US" baseline="0" dirty="0"/>
                      <a:t> </a:t>
                    </a:r>
                    <a:fld id="{5237511F-C451-4FF2-AEFF-29F975152006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EC-4721-8A9B-AD41515BD7B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4B9CE3C-D5AC-44E3-89D2-B8AB262D1159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BE63FD21-5E21-431E-ACFA-8EE5ED8D6D0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EC-4721-8A9B-AD41515BD7B6}"/>
                </c:ext>
              </c:extLst>
            </c:dLbl>
            <c:dLbl>
              <c:idx val="2"/>
              <c:layout>
                <c:manualLayout>
                  <c:x val="0.15715247270205887"/>
                  <c:y val="-8.2465169231253868E-2"/>
                </c:manualLayout>
              </c:layout>
              <c:tx>
                <c:rich>
                  <a:bodyPr/>
                  <a:lstStyle/>
                  <a:p>
                    <a:fld id="{21D596A8-936D-4974-AA68-9EAD1F742B4E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C0DAEC21-CCD0-448A-98B1-0A4DCA8E9D6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EC-4721-8A9B-AD41515BD7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Sheet2!$B$2:$B$4</c:f>
              <c:strCache>
                <c:ptCount val="3"/>
                <c:pt idx="0">
                  <c:v>Direct</c:v>
                </c:pt>
                <c:pt idx="1">
                  <c:v>Evidence</c:v>
                </c:pt>
                <c:pt idx="2">
                  <c:v>Hearing</c:v>
                </c:pt>
              </c:strCache>
            </c:strRef>
          </c:cat>
          <c:val>
            <c:numRef>
              <c:f>Sheet2!$C$2:$C$4</c:f>
              <c:numCache>
                <c:formatCode>_(* #,##0_);_(* \(#,##0\);_(* "-"??_);_(@_)</c:formatCode>
                <c:ptCount val="3"/>
                <c:pt idx="0">
                  <c:v>19454</c:v>
                </c:pt>
                <c:pt idx="1">
                  <c:v>14732</c:v>
                </c:pt>
                <c:pt idx="2">
                  <c:v>47330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0EC-4721-8A9B-AD41515BD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Sheet2!$D$1</c15:sqref>
                        </c15:formulaRef>
                      </c:ext>
                    </c:extLst>
                    <c:strCache>
                      <c:ptCount val="1"/>
                      <c:pt idx="0">
                        <c:v>Decisions Dispatched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8-F0EC-4721-8A9B-AD41515BD7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A-F0EC-4721-8A9B-AD41515BD7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F0EC-4721-8A9B-AD41515BD7B6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Sheet2!$B$2:$B$4</c15:sqref>
                        </c15:formulaRef>
                      </c:ext>
                    </c:extLst>
                    <c:strCache>
                      <c:ptCount val="3"/>
                      <c:pt idx="0">
                        <c:v>Direct</c:v>
                      </c:pt>
                      <c:pt idx="1">
                        <c:v>Evidence</c:v>
                      </c:pt>
                      <c:pt idx="2">
                        <c:v>Hearing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Sheet2!$D$2:$D$4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"/>
                      <c:pt idx="0">
                        <c:v>8231</c:v>
                      </c:pt>
                      <c:pt idx="1">
                        <c:v>1583</c:v>
                      </c:pt>
                      <c:pt idx="2">
                        <c:v>1621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F0EC-4721-8A9B-AD41515BD7B6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pattFill prst="pct50">
                    <a:fgClr>
                      <a:srgbClr val="FF0000"/>
                    </a:fgClr>
                    <a:bgClr>
                      <a:schemeClr val="bg1"/>
                    </a:bgClr>
                  </a:pattFill>
                </c:spPr>
                <c:dPt>
                  <c:idx val="0"/>
                  <c:bubble3D val="0"/>
                  <c:spPr>
                    <a:pattFill prst="pct50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F0EC-4721-8A9B-AD41515BD7B6}"/>
                    </c:ext>
                  </c:extLst>
                </c:dPt>
                <c:dPt>
                  <c:idx val="1"/>
                  <c:bubble3D val="0"/>
                  <c:explosion val="1"/>
                  <c:spPr>
                    <a:pattFill prst="pct50">
                      <a:fgClr>
                        <a:schemeClr val="accent3">
                          <a:lumMod val="50000"/>
                        </a:schemeClr>
                      </a:fgClr>
                      <a:bgClr>
                        <a:schemeClr val="bg1"/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F0EC-4721-8A9B-AD41515BD7B6}"/>
                    </c:ext>
                  </c:extLst>
                </c:dPt>
                <c:dPt>
                  <c:idx val="2"/>
                  <c:bubble3D val="0"/>
                  <c:spPr>
                    <a:pattFill prst="pct50">
                      <a:fgClr>
                        <a:srgbClr val="FF0000"/>
                      </a:fgClr>
                      <a:bgClr>
                        <a:schemeClr val="bg1"/>
                      </a:bgClr>
                    </a:patt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0EC-4721-8A9B-AD41515BD7B6}"/>
                    </c:ext>
                  </c:extLst>
                </c:dPt>
                <c:dLbls>
                  <c:spPr>
                    <a:solidFill>
                      <a:schemeClr val="bg1"/>
                    </a:solidFill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0"/>
                  <c:showCatName val="1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Sheet2!$B$2:$B$4</c15:sqref>
                        </c15:formulaRef>
                      </c:ext>
                    </c:extLst>
                    <c:strCache>
                      <c:ptCount val="3"/>
                      <c:pt idx="0">
                        <c:v>Direct</c:v>
                      </c:pt>
                      <c:pt idx="1">
                        <c:v>Evidence</c:v>
                      </c:pt>
                      <c:pt idx="2">
                        <c:v>Hearing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Sheet2!$E$2:$E$4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3"/>
                      <c:pt idx="0">
                        <c:v>27685</c:v>
                      </c:pt>
                      <c:pt idx="1">
                        <c:v>16315</c:v>
                      </c:pt>
                      <c:pt idx="2">
                        <c:v>48951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F0EC-4721-8A9B-AD41515BD7B6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Sheet2!$F$1</c15:sqref>
                        </c15:formulaRef>
                      </c:ext>
                    </c:extLst>
                    <c:strCache>
                      <c:ptCount val="1"/>
                      <c:pt idx="0">
                        <c:v>AMA          Lane Choice %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F0EC-4721-8A9B-AD41515BD7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F0EC-4721-8A9B-AD41515BD7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F0EC-4721-8A9B-AD41515BD7B6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Sheet2!$B$2:$B$4</c15:sqref>
                        </c15:formulaRef>
                      </c:ext>
                    </c:extLst>
                    <c:strCache>
                      <c:ptCount val="3"/>
                      <c:pt idx="0">
                        <c:v>Direct</c:v>
                      </c:pt>
                      <c:pt idx="1">
                        <c:v>Evidence</c:v>
                      </c:pt>
                      <c:pt idx="2">
                        <c:v>Hearing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Sheet2!$F$2:$F$4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0.29784510118234336</c:v>
                      </c:pt>
                      <c:pt idx="1">
                        <c:v>0.17552258716958397</c:v>
                      </c:pt>
                      <c:pt idx="2">
                        <c:v>0.52663231164807267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F0EC-4721-8A9B-AD41515BD7B6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23915974972445"/>
          <c:y val="0.75184585242689794"/>
          <c:w val="0.54181175022682737"/>
          <c:h val="6.77072918869610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AMA Decisions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 Dispatched </a:t>
            </a:r>
          </a:p>
          <a:p>
            <a:pPr>
              <a:defRPr sz="2000"/>
            </a:pPr>
            <a:r>
              <a:rPr lang="en-US" sz="2000" b="1" baseline="0" dirty="0">
                <a:solidFill>
                  <a:sysClr val="windowText" lastClr="000000"/>
                </a:solidFill>
              </a:rPr>
              <a:t>in FY 2021</a:t>
            </a:r>
          </a:p>
          <a:p>
            <a:pPr>
              <a:defRPr sz="2000"/>
            </a:pPr>
            <a:r>
              <a:rPr lang="en-US" sz="1200" b="1" baseline="0" dirty="0">
                <a:solidFill>
                  <a:sysClr val="windowText" lastClr="000000"/>
                </a:solidFill>
              </a:rPr>
              <a:t>(Data thru April 25</a:t>
            </a:r>
            <a:r>
              <a:rPr lang="en-US" sz="1200" b="1" baseline="30000" dirty="0">
                <a:solidFill>
                  <a:sysClr val="windowText" lastClr="000000"/>
                </a:solidFill>
              </a:rPr>
              <a:t>th</a:t>
            </a:r>
            <a:r>
              <a:rPr lang="en-US" sz="1200" b="1" baseline="0" dirty="0">
                <a:solidFill>
                  <a:sysClr val="windowText" lastClr="00000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36969054271441876"/>
          <c:y val="7.507585495559126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912256935624982"/>
          <c:y val="0.18114374216736423"/>
          <c:w val="0.80116416899500464"/>
          <c:h val="0.64985812584237768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Sheet2!$D$1</c:f>
              <c:strCache>
                <c:ptCount val="1"/>
                <c:pt idx="0">
                  <c:v>Decisions Dispatched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3B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38-40F1-9121-B324AD62072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38-40F1-9121-B324AD620724}"/>
              </c:ext>
            </c:extLst>
          </c:dPt>
          <c:dPt>
            <c:idx val="2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38-40F1-9121-B324AD620724}"/>
              </c:ext>
            </c:extLst>
          </c:dPt>
          <c:dPt>
            <c:idx val="3"/>
            <c:invertIfNegative val="0"/>
            <c:bubble3D val="0"/>
            <c:spPr>
              <a:solidFill>
                <a:srgbClr val="000000">
                  <a:lumMod val="50000"/>
                  <a:lumOff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A38-40F1-9121-B324AD620724}"/>
              </c:ext>
            </c:extLst>
          </c:dPt>
          <c:cat>
            <c:strRef>
              <c:f>Sheet2!$B$2:$B$5</c:f>
              <c:strCache>
                <c:ptCount val="4"/>
                <c:pt idx="0">
                  <c:v>Direct</c:v>
                </c:pt>
                <c:pt idx="1">
                  <c:v>Evidence</c:v>
                </c:pt>
                <c:pt idx="2">
                  <c:v>Hearing</c:v>
                </c:pt>
                <c:pt idx="3">
                  <c:v>Total</c:v>
                </c:pt>
              </c:strCache>
            </c:strRef>
          </c:cat>
          <c:val>
            <c:numRef>
              <c:f>Sheet2!$D$2:$D$5</c:f>
              <c:numCache>
                <c:formatCode>_(* #,##0_);_(* \(#,##0\);_(* "-"??_);_(@_)</c:formatCode>
                <c:ptCount val="4"/>
                <c:pt idx="0">
                  <c:v>8993</c:v>
                </c:pt>
                <c:pt idx="1">
                  <c:v>1799</c:v>
                </c:pt>
                <c:pt idx="2">
                  <c:v>1876</c:v>
                </c:pt>
                <c:pt idx="3">
                  <c:v>12668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91-4CBA-8DF8-32010216B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9277992"/>
        <c:axId val="6092783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Sheet2!$C$1</c15:sqref>
                        </c15:formulaRef>
                      </c:ext>
                    </c:extLst>
                    <c:strCache>
                      <c:ptCount val="1"/>
                      <c:pt idx="0">
                        <c:v>Inventory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Sheet2!$B$2:$B$5</c15:sqref>
                        </c15:formulaRef>
                      </c:ext>
                    </c:extLst>
                    <c:strCache>
                      <c:ptCount val="4"/>
                      <c:pt idx="0">
                        <c:v>Direct</c:v>
                      </c:pt>
                      <c:pt idx="1">
                        <c:v>Evidence</c:v>
                      </c:pt>
                      <c:pt idx="2">
                        <c:v>Hearing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Sheet2!$C$2:$C$5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4"/>
                      <c:pt idx="0">
                        <c:v>20451</c:v>
                      </c:pt>
                      <c:pt idx="1">
                        <c:v>15776</c:v>
                      </c:pt>
                      <c:pt idx="2">
                        <c:v>49790</c:v>
                      </c:pt>
                      <c:pt idx="3">
                        <c:v>86017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1691-4CBA-8DF8-32010216BEF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Sheet2!$B$2:$B$5</c15:sqref>
                        </c15:formulaRef>
                      </c:ext>
                    </c:extLst>
                    <c:strCache>
                      <c:ptCount val="4"/>
                      <c:pt idx="0">
                        <c:v>Direct</c:v>
                      </c:pt>
                      <c:pt idx="1">
                        <c:v>Evidence</c:v>
                      </c:pt>
                      <c:pt idx="2">
                        <c:v>Hearing</c:v>
                      </c:pt>
                      <c:pt idx="3">
                        <c:v>Total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Sheet2!$E$2:$E$5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4"/>
                      <c:pt idx="0">
                        <c:v>29444</c:v>
                      </c:pt>
                      <c:pt idx="1">
                        <c:v>17575</c:v>
                      </c:pt>
                      <c:pt idx="2">
                        <c:v>51666</c:v>
                      </c:pt>
                      <c:pt idx="3">
                        <c:v>98685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1691-4CBA-8DF8-32010216BEF8}"/>
                  </c:ext>
                </c:extLst>
              </c15:ser>
            </c15:filteredBarSeries>
          </c:ext>
        </c:extLst>
      </c:barChart>
      <c:catAx>
        <c:axId val="60927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278320"/>
        <c:crosses val="autoZero"/>
        <c:auto val="1"/>
        <c:lblAlgn val="ctr"/>
        <c:lblOffset val="100"/>
        <c:noMultiLvlLbl val="0"/>
      </c:catAx>
      <c:valAx>
        <c:axId val="6092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2779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Remand Rates (by issue)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3879593175853E-2"/>
          <c:y val="0.21001033276012912"/>
          <c:w val="0.91805790682414701"/>
          <c:h val="0.54557614565420698"/>
        </c:manualLayout>
      </c:layout>
      <c:lineChart>
        <c:grouping val="standard"/>
        <c:varyColors val="0"/>
        <c:ser>
          <c:idx val="0"/>
          <c:order val="0"/>
          <c:tx>
            <c:v>AMA</c:v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'[Internal VAOB Report_FY21_March_Draft v2.xlsx]Chairman Charts'!$AV$9:$BD$9</c:f>
              <c:strCache>
                <c:ptCount val="9"/>
                <c:pt idx="0">
                  <c:v>End of FY 2019</c:v>
                </c:pt>
                <c:pt idx="1">
                  <c:v>End of FY 2020</c:v>
                </c:pt>
                <c:pt idx="2">
                  <c:v>Oct 2020</c:v>
                </c:pt>
                <c:pt idx="3">
                  <c:v>Nov 2020</c:v>
                </c:pt>
                <c:pt idx="4">
                  <c:v>Dec 2020</c:v>
                </c:pt>
                <c:pt idx="5">
                  <c:v>Jan 2021</c:v>
                </c:pt>
                <c:pt idx="6">
                  <c:v>Feb 2021</c:v>
                </c:pt>
                <c:pt idx="7">
                  <c:v>Mar 2021</c:v>
                </c:pt>
                <c:pt idx="8">
                  <c:v>Apr 25 2021</c:v>
                </c:pt>
              </c:strCache>
            </c:strRef>
          </c:cat>
          <c:val>
            <c:numRef>
              <c:f>'[Internal VAOB Report_FY21_March_Draft v2.xlsx]All Other Data'!$BW$109,'[Internal VAOB Report_FY21_March_Draft v2.xlsx]All Other Data'!$CI$109,'[Internal VAOB Report_FY21_March_Draft v2.xlsx]All Other Data'!$CJ$109,'[Internal VAOB Report_FY21_March_Draft v2.xlsx]All Other Data'!$CK$109,'[Internal VAOB Report_FY21_March_Draft v2.xlsx]All Other Data'!$CL$109,'[Internal VAOB Report_FY21_March_Draft v2.xlsx]All Other Data'!$CM$109,'[Internal VAOB Report_FY21_March_Draft v2.xlsx]All Other Data'!$CN$109,'[Internal VAOB Report_FY21_March_Draft v2.xlsx]All Other Data'!$CO$109,'[Internal VAOB Report_FY21_March_Draft v2.xlsx]All Other Data'!$CP$109</c:f>
              <c:numCache>
                <c:formatCode>0.0%</c:formatCode>
                <c:ptCount val="9"/>
                <c:pt idx="0" formatCode="0%">
                  <c:v>0.29686078252957232</c:v>
                </c:pt>
                <c:pt idx="1">
                  <c:v>0.31252042388310536</c:v>
                </c:pt>
                <c:pt idx="2">
                  <c:v>0.3582869080779944</c:v>
                </c:pt>
                <c:pt idx="3">
                  <c:v>0.34081599213501557</c:v>
                </c:pt>
                <c:pt idx="4">
                  <c:v>0.34690770694576595</c:v>
                </c:pt>
                <c:pt idx="5">
                  <c:v>0.32278045423262214</c:v>
                </c:pt>
                <c:pt idx="6">
                  <c:v>0.32407624221420878</c:v>
                </c:pt>
                <c:pt idx="7">
                  <c:v>0.31733740502417568</c:v>
                </c:pt>
                <c:pt idx="8">
                  <c:v>0.31893914741295154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E-4A54-B5E8-231F5EA47745}"/>
            </c:ext>
          </c:extLst>
        </c:ser>
        <c:ser>
          <c:idx val="1"/>
          <c:order val="1"/>
          <c:tx>
            <c:v>Legacy</c:v>
          </c:tx>
          <c:spPr>
            <a:ln w="38100" cap="flat" cmpd="dbl" algn="ctr">
              <a:solidFill>
                <a:schemeClr val="accent3"/>
              </a:solidFill>
              <a:miter lim="800000"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'[Internal VAOB Report_FY21_March_Draft v2.xlsx]Chairman Charts'!$AV$9:$BD$9</c:f>
              <c:strCache>
                <c:ptCount val="9"/>
                <c:pt idx="0">
                  <c:v>End of FY 2019</c:v>
                </c:pt>
                <c:pt idx="1">
                  <c:v>End of FY 2020</c:v>
                </c:pt>
                <c:pt idx="2">
                  <c:v>Oct 2020</c:v>
                </c:pt>
                <c:pt idx="3">
                  <c:v>Nov 2020</c:v>
                </c:pt>
                <c:pt idx="4">
                  <c:v>Dec 2020</c:v>
                </c:pt>
                <c:pt idx="5">
                  <c:v>Jan 2021</c:v>
                </c:pt>
                <c:pt idx="6">
                  <c:v>Feb 2021</c:v>
                </c:pt>
                <c:pt idx="7">
                  <c:v>Mar 2021</c:v>
                </c:pt>
                <c:pt idx="8">
                  <c:v>Apr 25 2021</c:v>
                </c:pt>
              </c:strCache>
            </c:strRef>
          </c:cat>
          <c:val>
            <c:numRef>
              <c:f>'[Internal VAOB Report_FY21_March_Draft v2.xlsx]All Other Data'!$BW$94,'[Internal VAOB Report_FY21_March_Draft v2.xlsx]All Other Data'!$CI$94,'[Internal VAOB Report_FY21_March_Draft v2.xlsx]All Other Data'!$CJ$94,'[Internal VAOB Report_FY21_March_Draft v2.xlsx]All Other Data'!$CK$94,'[Internal VAOB Report_FY21_March_Draft v2.xlsx]All Other Data'!$CL$94,'[Internal VAOB Report_FY21_March_Draft v2.xlsx]All Other Data'!$CM$94,'[Internal VAOB Report_FY21_March_Draft v2.xlsx]All Other Data'!$CN$94,'[Internal VAOB Report_FY21_March_Draft v2.xlsx]All Other Data'!$CO$94,'[Internal VAOB Report_FY21_March_Draft v2.xlsx]All Other Data'!$CP$94</c:f>
              <c:numCache>
                <c:formatCode>0.0%</c:formatCode>
                <c:ptCount val="9"/>
                <c:pt idx="0" formatCode="0%">
                  <c:v>0.4517696436767083</c:v>
                </c:pt>
                <c:pt idx="1">
                  <c:v>0.44646047453634624</c:v>
                </c:pt>
                <c:pt idx="2">
                  <c:v>0.43046428956156413</c:v>
                </c:pt>
                <c:pt idx="3">
                  <c:v>0.42632319324775803</c:v>
                </c:pt>
                <c:pt idx="4">
                  <c:v>0.42375932116225251</c:v>
                </c:pt>
                <c:pt idx="5">
                  <c:v>0.42121946387479237</c:v>
                </c:pt>
                <c:pt idx="6">
                  <c:v>0.42013249234448008</c:v>
                </c:pt>
                <c:pt idx="7">
                  <c:v>0.42050937049495435</c:v>
                </c:pt>
                <c:pt idx="8" formatCode="0%">
                  <c:v>0.42065366288206674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6FE-4A54-B5E8-231F5EA47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7325096"/>
        <c:axId val="767325424"/>
      </c:lineChart>
      <c:catAx>
        <c:axId val="767325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325424"/>
        <c:crosses val="autoZero"/>
        <c:auto val="1"/>
        <c:lblAlgn val="ctr"/>
        <c:lblOffset val="100"/>
        <c:noMultiLvlLbl val="0"/>
      </c:catAx>
      <c:valAx>
        <c:axId val="767325424"/>
        <c:scaling>
          <c:orientation val="minMax"/>
          <c:min val="0.2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67325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900799522855072"/>
          <c:y val="0.1159865357374545"/>
          <c:w val="0.33309586301712285"/>
          <c:h val="8.95197906296195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0.56219</cdr:x>
      <cdr:y>0.48088</cdr:y>
    </cdr:from>
    <cdr:to>
      <cdr:x>0.69595</cdr:x>
      <cdr:y>0.71734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224EB76-07F5-4CD6-B8EC-1318CE107F07}"/>
            </a:ext>
          </a:extLst>
        </cdr:cNvPr>
        <cdr:cNvSpPr/>
      </cdr:nvSpPr>
      <cdr:spPr>
        <a:xfrm xmlns:a="http://schemas.openxmlformats.org/drawingml/2006/main">
          <a:off x="2213070" y="899321"/>
          <a:ext cx="526549" cy="442221"/>
        </a:xfrm>
        <a:prstGeom xmlns:a="http://schemas.openxmlformats.org/drawingml/2006/main" prst="rect">
          <a:avLst/>
        </a:prstGeom>
        <a:solidFill xmlns:a="http://schemas.openxmlformats.org/drawingml/2006/main">
          <a:srgbClr val="6AA20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0.70119</cdr:x>
      <cdr:y>0.66744</cdr:y>
    </cdr:from>
    <cdr:to>
      <cdr:x>0.89327</cdr:x>
      <cdr:y>0.74146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ABD1FA6-5E45-4302-A1C0-B98850104495}"/>
            </a:ext>
          </a:extLst>
        </cdr:cNvPr>
        <cdr:cNvSpPr txBox="1"/>
      </cdr:nvSpPr>
      <cdr:spPr>
        <a:xfrm xmlns:a="http://schemas.openxmlformats.org/drawingml/2006/main" rot="469079">
          <a:off x="7614246" y="3275626"/>
          <a:ext cx="2085809" cy="3632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>
              <a:solidFill>
                <a:srgbClr val="7030A0"/>
              </a:solidFill>
            </a:rPr>
            <a:t>VA Inventory Projections</a:t>
          </a:r>
        </a:p>
      </cdr:txBody>
    </cdr:sp>
  </cdr:relSizeAnchor>
  <cdr:relSizeAnchor xmlns:cdr="http://schemas.openxmlformats.org/drawingml/2006/chartDrawing">
    <cdr:from>
      <cdr:x>0.69884</cdr:x>
      <cdr:y>0.75885</cdr:y>
    </cdr:from>
    <cdr:to>
      <cdr:x>0.86085</cdr:x>
      <cdr:y>0.8432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073F6B6-0F0B-487D-80E1-9553EC28AC11}"/>
            </a:ext>
          </a:extLst>
        </cdr:cNvPr>
        <cdr:cNvSpPr txBox="1"/>
      </cdr:nvSpPr>
      <cdr:spPr>
        <a:xfrm xmlns:a="http://schemas.openxmlformats.org/drawingml/2006/main" rot="455406">
          <a:off x="7808830" y="3008760"/>
          <a:ext cx="1810304" cy="33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tx2"/>
              </a:solidFill>
            </a:rPr>
            <a:t>Board Inventory Projections</a:t>
          </a:r>
        </a:p>
      </cdr:txBody>
    </cdr:sp>
  </cdr:relSizeAnchor>
  <cdr:relSizeAnchor xmlns:cdr="http://schemas.openxmlformats.org/drawingml/2006/chartDrawing">
    <cdr:from>
      <cdr:x>0.05153</cdr:x>
      <cdr:y>0.3791</cdr:y>
    </cdr:from>
    <cdr:to>
      <cdr:x>0.38332</cdr:x>
      <cdr:y>0.57391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BC7DFE4B-7B69-4A4D-AC81-43159A34FD72}"/>
            </a:ext>
          </a:extLst>
        </cdr:cNvPr>
        <cdr:cNvSpPr txBox="1"/>
      </cdr:nvSpPr>
      <cdr:spPr>
        <a:xfrm xmlns:a="http://schemas.openxmlformats.org/drawingml/2006/main">
          <a:off x="575798" y="1503098"/>
          <a:ext cx="3707432" cy="77240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u="sng" dirty="0">
              <a:solidFill>
                <a:schemeClr val="tx2"/>
              </a:solidFill>
            </a:rPr>
            <a:t>Board Inventory </a:t>
          </a:r>
          <a:r>
            <a:rPr lang="en-US" sz="1400" b="1" u="sng" dirty="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↓~</a:t>
          </a:r>
          <a:r>
            <a:rPr lang="en-US" sz="1400" b="1" u="sng" dirty="0" err="1">
              <a:solidFill>
                <a:schemeClr val="tx2"/>
              </a:solidFill>
            </a:rPr>
            <a:t>43</a:t>
          </a:r>
          <a:r>
            <a:rPr lang="en-US" sz="1400" b="1" u="sng" dirty="0" err="1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K</a:t>
          </a:r>
          <a:r>
            <a:rPr lang="en-US" sz="1400" b="1" u="sng" dirty="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 |</a:t>
          </a:r>
          <a:r>
            <a:rPr lang="en-US" sz="1400" b="1" u="sng" baseline="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 Nov 2017 – </a:t>
          </a:r>
          <a:r>
            <a:rPr lang="en-US" sz="1400" b="1" u="sng" dirty="0">
              <a:solidFill>
                <a:schemeClr val="tx2"/>
              </a:solidFill>
            </a:rPr>
            <a:t>Mar 2021</a:t>
          </a:r>
        </a:p>
        <a:p xmlns:a="http://schemas.openxmlformats.org/drawingml/2006/main">
          <a:r>
            <a:rPr lang="en-US" sz="1400" b="1" dirty="0">
              <a:solidFill>
                <a:schemeClr val="tx2"/>
              </a:solidFill>
            </a:rPr>
            <a:t>291</a:t>
          </a:r>
          <a:r>
            <a:rPr lang="en-US" sz="1400" b="1" dirty="0">
              <a:solidFill>
                <a:schemeClr val="tx2"/>
              </a:solidFill>
              <a:effectLst/>
              <a:latin typeface="+mn-lt"/>
              <a:ea typeface="+mn-ea"/>
              <a:cs typeface="+mn-cs"/>
            </a:rPr>
            <a:t>K+ Legacy Cases Decided</a:t>
          </a:r>
          <a:endParaRPr lang="en-US" sz="1400" b="1" dirty="0">
            <a:solidFill>
              <a:schemeClr val="tx2"/>
            </a:solidFill>
            <a:effectLst/>
          </a:endParaRPr>
        </a:p>
        <a:p xmlns:a="http://schemas.openxmlformats.org/drawingml/2006/main">
          <a:r>
            <a:rPr lang="en-US" sz="1400" b="1" u="none" dirty="0">
              <a:solidFill>
                <a:schemeClr val="tx2"/>
              </a:solidFill>
            </a:rPr>
            <a:t>248K+ New Case</a:t>
          </a:r>
          <a:r>
            <a:rPr lang="en-US" sz="1400" b="1" u="none" baseline="0" dirty="0">
              <a:solidFill>
                <a:schemeClr val="tx2"/>
              </a:solidFill>
            </a:rPr>
            <a:t> Receipts</a:t>
          </a:r>
          <a:endParaRPr lang="en-US" sz="1000" b="1" u="none" dirty="0">
            <a:solidFill>
              <a:schemeClr val="tx2"/>
            </a:solidFill>
          </a:endParaRPr>
        </a:p>
        <a:p xmlns:a="http://schemas.openxmlformats.org/drawingml/2006/main">
          <a:endParaRPr lang="en-US" sz="1400" b="1" u="sng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CA2E543-DEAD-4A47-BC83-EE5C4B31183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84C9C085-A51E-48DC-B7D2-A27248A33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2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19075" y="341313"/>
            <a:ext cx="7631113" cy="429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172">
              <a:defRPr/>
            </a:pPr>
            <a:fld id="{7DE02615-B5EC-45E8-9D56-46B81AB3CF35}" type="slidenum">
              <a:rPr lang="en-US">
                <a:solidFill>
                  <a:prstClr val="black"/>
                </a:solidFill>
                <a:latin typeface="Calibri"/>
              </a:rPr>
              <a:pPr defTabSz="93317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53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F3987-D15B-4114-B392-F5D1D1B4CE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7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5772">
              <a:defRPr/>
            </a:pPr>
            <a:fld id="{A263C7BD-EE4B-42E2-A75C-958D06C60C46}" type="slidenum">
              <a:rPr lang="en-US">
                <a:solidFill>
                  <a:prstClr val="black"/>
                </a:solidFill>
                <a:latin typeface="Calibri"/>
              </a:rPr>
              <a:pPr defTabSz="915772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8664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~50% of Board decisions are fully resolved and ~50% remanded to VBA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110K – Projected case receipts from VBA in FY21-22</a:t>
            </a:r>
          </a:p>
          <a:p>
            <a:r>
              <a:rPr lang="en-US" sz="1400" dirty="0"/>
              <a:t>A </a:t>
            </a:r>
            <a:r>
              <a:rPr lang="en-US" sz="1400" b="1" dirty="0"/>
              <a:t>10% increase in Board output above goal </a:t>
            </a:r>
            <a:r>
              <a:rPr lang="en-US" sz="1400" dirty="0"/>
              <a:t>(production per FTE or OT) = </a:t>
            </a:r>
            <a:r>
              <a:rPr lang="en-US" sz="1400" b="1" dirty="0"/>
              <a:t>VA Pending</a:t>
            </a:r>
            <a:r>
              <a:rPr lang="en-US" sz="1400" dirty="0"/>
              <a:t>: 37K  </a:t>
            </a:r>
            <a:r>
              <a:rPr lang="en-US" sz="1400" b="1" dirty="0"/>
              <a:t>Board Pending</a:t>
            </a:r>
            <a:r>
              <a:rPr lang="en-US" sz="1400" dirty="0"/>
              <a:t>:  25K by end CY2022</a:t>
            </a:r>
          </a:p>
          <a:p>
            <a:r>
              <a:rPr lang="en-US" sz="1400" b="1" dirty="0"/>
              <a:t>Plausible given history of board decisions…FY18</a:t>
            </a:r>
            <a:r>
              <a:rPr lang="en-US" sz="1400" dirty="0"/>
              <a:t>  85,288 (+5% above goal) </a:t>
            </a:r>
            <a:r>
              <a:rPr lang="en-US" sz="1400" b="1" dirty="0"/>
              <a:t>FY19</a:t>
            </a:r>
            <a:r>
              <a:rPr lang="en-US" sz="1400" dirty="0"/>
              <a:t> 95,089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+6%) </a:t>
            </a:r>
            <a:r>
              <a:rPr lang="en-US" sz="1400" b="1" dirty="0"/>
              <a:t>FY20</a:t>
            </a:r>
            <a:r>
              <a:rPr lang="en-US" sz="1400" dirty="0"/>
              <a:t> 102,663 (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+12%). 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9C085-A51E-48DC-B7D2-A27248A336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C9C085-A51E-48DC-B7D2-A27248A336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3C7BD-EE4B-42E2-A75C-958D06C60C4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9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3172">
              <a:defRPr/>
            </a:pPr>
            <a:fld id="{9B12A8F2-3DAC-44FC-8CF4-B0D57ABFB6C6}" type="slidenum">
              <a:rPr lang="en-US">
                <a:solidFill>
                  <a:prstClr val="black"/>
                </a:solidFill>
                <a:latin typeface="Calibri"/>
              </a:rPr>
              <a:pPr defTabSz="933172"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568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376955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95120" y="4803734"/>
            <a:ext cx="7700433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714248" y="1694039"/>
            <a:ext cx="8763504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2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63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5376955"/>
            <a:ext cx="12192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95120" y="4803734"/>
            <a:ext cx="7700433" cy="45053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</a:rPr>
              <a:t>August 30, 2017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714248" y="1694039"/>
            <a:ext cx="8763504" cy="1558035"/>
            <a:chOff x="966536" y="1694131"/>
            <a:chExt cx="6572628" cy="155803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966536" y="1763943"/>
              <a:ext cx="2133600" cy="1488223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1500" b="1" spc="-100" dirty="0">
                  <a:solidFill>
                    <a:srgbClr val="003F72">
                      <a:lumMod val="50000"/>
                    </a:srgbClr>
                  </a:solidFill>
                  <a:latin typeface="Myriad Pro"/>
                  <a:cs typeface="Arial" panose="020B0604020202020204" pitchFamily="34" charset="0"/>
                </a:rPr>
                <a:t>VA</a:t>
              </a:r>
            </a:p>
          </p:txBody>
        </p:sp>
        <p:sp>
          <p:nvSpPr>
            <p:cNvPr id="14" name="Title 1"/>
            <p:cNvSpPr txBox="1">
              <a:spLocks/>
            </p:cNvSpPr>
            <p:nvPr/>
          </p:nvSpPr>
          <p:spPr>
            <a:xfrm>
              <a:off x="3316705" y="1750278"/>
              <a:ext cx="4222459" cy="130700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 Leaders </a:t>
              </a:r>
              <a:b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5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Meeting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172326" y="1694131"/>
              <a:ext cx="12032" cy="1280160"/>
            </a:xfrm>
            <a:prstGeom prst="line">
              <a:avLst/>
            </a:prstGeom>
            <a:ln w="222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52" y="5644912"/>
            <a:ext cx="4064000" cy="8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2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40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90326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93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30662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467257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276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50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874FF2D-8B13-4563-AEE3-F4CD73A2E4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0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874FF2D-8B13-4563-AEE3-F4CD73A2E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1832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 fontAlgn="base">
              <a:spcBef>
                <a:spcPts val="12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Good News Story</a:t>
            </a:r>
          </a:p>
          <a:p>
            <a:pPr marL="0" lvl="1" fontAlgn="base">
              <a:spcBef>
                <a:spcPts val="120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Agenda</a:t>
            </a:r>
            <a:endParaRPr lang="en-US" sz="36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41832" y="1659466"/>
            <a:ext cx="1130833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 rtlCol="0">
            <a:spAutoFit/>
          </a:bodyPr>
          <a:lstStyle/>
          <a:p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591" y="2749897"/>
            <a:ext cx="10522964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0" lvl="1" indent="-342900">
              <a:spcBef>
                <a:spcPts val="120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0000"/>
                </a:solidFill>
              </a:rPr>
              <a:t>Good News Story</a:t>
            </a:r>
          </a:p>
          <a:p>
            <a:pPr marL="0" lvl="1">
              <a:spcBef>
                <a:spcPts val="1200"/>
              </a:spcBef>
            </a:pP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84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CD7BCEC-E989-4183-95E9-7A79BC90C68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CD7BCEC-E989-4183-95E9-7A79BC90C6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020B8E55-B9DB-4840-93D5-17A6AEA6222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0589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A232F51-047C-49B7-BCD6-1354248E32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A232F51-047C-49B7-BCD6-1354248E32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81907D9-2698-4DD3-B08E-45A9807BDF6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416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E658E0-7378-4E50-8854-190E0019B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2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E658E0-7378-4E50-8854-190E0019B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04BA5F-7905-4062-975E-071EC675F8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65452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691BECE9-3A03-40B9-9D97-28993E0926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691BECE9-3A03-40B9-9D97-28993E092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869541E-D74D-49D9-AD8E-B0D36B9587D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632624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FC25711-35B1-4133-B684-918735DCA3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FC25711-35B1-4133-B684-918735DCA3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E0B27D3-E25C-4B1B-9972-D793A083F0E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50441" y="6400233"/>
            <a:ext cx="2844800" cy="365125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90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827574E-796D-4CCD-A810-09985F5FA7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9827574E-796D-4CCD-A810-09985F5FA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2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20D7B790-6685-4B67-AD11-6D6DB6C5C4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20D7B790-6685-4B67-AD11-6D6DB6C5C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2480ABA3-F04C-474F-A0DC-5A00D1DA3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200" y="4953001"/>
            <a:ext cx="7315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85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EBC2429-C0B1-4DCE-BF34-89AC6A17F69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EBC2429-C0B1-4DCE-BF34-89AC6A17F6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0A417E-E8F0-429A-817B-227FA87677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389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2A90704-342A-4203-AC59-484FA3C60EC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2A90704-342A-4203-AC59-484FA3C60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A8D4493-252F-404E-968C-2AC16788CB7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>
              <a:defRPr/>
            </a:pPr>
            <a:fld id="{6CE3B0C8-769F-4932-A783-54744893CC7C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9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EA9F-E9F8-495F-9AD7-7914326DB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E7445-D733-496B-8361-0F48A1940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1DD73-B04E-4BFC-90F7-7C65E0D5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854EC-15EB-4927-ADAE-FEA31028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BD9E6-DE88-4FDA-8CD3-46653DD1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0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933932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BC9D9-07B7-44EA-A30D-9AA54E23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889D-D10E-459C-8A02-A24B52F24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8F2D6-8F33-43A7-88CC-EC64F8F32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329D9-D13F-47D4-A695-3ECDC61D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5AB9-207A-45D4-8253-C824D6C0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2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451C7-255C-4CAE-B53C-E57F9518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F53F7-DADA-4059-84D4-EF8DEBD10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05718-A70E-4472-8304-C0610C7F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93C02-EC28-4FDE-AB4D-2A94407F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5A8B8-BFAB-4D91-9802-33FFAC4B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75AE6-0F9B-42EB-AAE0-9437C0FD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FF77B-79A3-4D0C-9B44-6B6C3702F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351D7-F44A-4CF0-A918-B1A672294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8542D-0C48-46C2-94ED-CFCB9763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63404-E9C5-48A4-9185-3A984C4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935AC-6F9E-428A-9774-F065CDC4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14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5A08D-D6BA-4C27-A135-9AAE6D52B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F4926-03BB-4A0A-A014-7B8A098FD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62F22-FD09-48A4-839C-650C0A5BF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A988BC-5371-47D6-BC90-D76CDE46C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C7606-1AB6-430F-BF91-FD35B24C5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3DFD3-9B29-4B02-8FDA-833A489CC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61D8F-B9FF-4F74-AA14-79BCBB75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415003-FCC2-4BB4-94C1-7DEA4F4BE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965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4311-BFAB-4F9D-9962-B41A038A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084B1-920E-42D8-B2BB-F77B405E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E2CA2-7B16-4FEF-9F96-8E78D1A5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07894-AC62-4C39-B473-F88D688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28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3AFF9-4B8C-4EC8-B18D-34DEF41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675FB8-B422-428F-BAAC-FB1544BC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02B7A-E373-4864-9B53-86168ABF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5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906E-28DC-440B-BEBB-9FCF8C21A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2546-AA53-4735-8F0B-1225CA11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FE87E-CFFF-4D55-8B86-12A0E3A8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87582-8ACD-4D85-B58B-672FA6DE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883BC-C885-4192-A1A0-429DF4252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72800-74F1-4874-A7DA-51DB400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46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8AC0E-D396-416F-96C5-A8FD8145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5F2A2-8538-4957-B362-778C38FB4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FA2DF-F51F-4164-AE31-91FD381BD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8A83F-416C-4E8F-917E-99D514CE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8FF49-DC4D-4B57-BA99-B7D98533C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76D62-761E-4674-B145-629378A33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5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4D6E9-A68F-4B97-A9E7-02D59B95D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83961-426C-4F87-BA29-8F421B44B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61E6-5663-4CF2-AB64-8AE50A101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434B3-C38B-4CC7-A093-58D738EC6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24EB-7AEC-49C4-B616-CAB5626DA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71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687A8-F8AB-4C03-8A38-D1DE7C4D6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9ACFD-0B8F-41B6-B716-E75803154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2F7A4-EF4B-42BB-BDAF-4D05DC92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50FB1-0B9B-4EB0-8D37-5EB62FC3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28B06-68A4-4CF3-8DAB-37EF7FB0F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0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1200" smtClean="0">
                <a:solidFill>
                  <a:prstClr val="white"/>
                </a:solidFill>
              </a:rPr>
              <a:pPr/>
              <a:t>‹#›</a:t>
            </a:fld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64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224636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F0E658E0-7378-4E50-8854-190E0019B9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F0E658E0-7378-4E50-8854-190E0019B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304BA5F-7905-4062-975E-071EC675F8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28427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356818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-76200"/>
            <a:ext cx="12192000" cy="731520"/>
          </a:xfrm>
        </p:spPr>
        <p:txBody>
          <a:bodyPr>
            <a:normAutofit/>
          </a:bodyPr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sz="3600" dirty="0"/>
              <a:t>Click to edit Slide Maser Style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283351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14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7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445"/>
            <a:ext cx="38608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vmlDrawing" Target="../drawings/vmlDrawing1.v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3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12B422-ADD4-4612-A80D-1D146D1ABDA8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6" y="6184206"/>
            <a:ext cx="3417455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5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00233"/>
            <a:ext cx="512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172200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Seal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46" y="6184206"/>
            <a:ext cx="3417455" cy="6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0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4DD5BDD-0EF3-4EAE-81F4-BCDCDBD76F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4DD5BDD-0EF3-4EAE-81F4-BCDCDBD76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1DFEA488-B13E-4BE4-9DB4-BEFF8A810035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9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1"/>
            <a:ext cx="12192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0441" y="640023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vacoGrovem\AppData\Local\Microsoft\Windows\Temporary Internet Files\Content.Outlook\83QVOJUE\CHOOSE-VA-rev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5" y="6163811"/>
            <a:ext cx="2716744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1FB390-1747-40D3-92C6-1C90C2EB3779}"/>
              </a:ext>
            </a:extLst>
          </p:cNvPr>
          <p:cNvSpPr/>
          <p:nvPr userDrawn="1"/>
        </p:nvSpPr>
        <p:spPr>
          <a:xfrm>
            <a:off x="0" y="-76200"/>
            <a:ext cx="12192000" cy="7315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  <a:sym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8CFF1-386E-47D6-9D83-CA6CF5706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9EE1E-9C04-458B-9452-744410DA1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EA025-873D-4AC0-945B-06CAF9C032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D001-08A3-415A-A323-18EDA681DCBF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D2642-1991-4B8B-980E-B0CD1FBD6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F8ABA-F75D-4E50-9954-D87CF9992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578AA-C782-4F6A-9A06-61C6B4B94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va.va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va.gov/decision-reviews" TargetMode="External"/><Relationship Id="rId4" Type="http://schemas.openxmlformats.org/officeDocument/2006/relationships/hyperlink" Target="https://www.va.gov/claim-or-appeal-statu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ijoem.com/" TargetMode="External"/><Relationship Id="rId3" Type="http://schemas.openxmlformats.org/officeDocument/2006/relationships/chart" Target="../charts/chart1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www.bva.va.gov/" TargetMode="External"/><Relationship Id="rId5" Type="http://schemas.openxmlformats.org/officeDocument/2006/relationships/hyperlink" Target="https://www.bva.va.gov/docs/VirtualHearing_FactSheet.pdf" TargetMode="External"/><Relationship Id="rId10" Type="http://schemas.openxmlformats.org/officeDocument/2006/relationships/hyperlink" Target="http://www.va.gov/PREVENTS" TargetMode="External"/><Relationship Id="rId4" Type="http://schemas.openxmlformats.org/officeDocument/2006/relationships/chart" Target="../charts/chart2.xml"/><Relationship Id="rId9" Type="http://schemas.openxmlformats.org/officeDocument/2006/relationships/hyperlink" Target="https://twitter.com/BoardVetAppeal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1573597" y="3994738"/>
            <a:ext cx="9144000" cy="6629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Myriad Pro" panose="020B0503030403020204"/>
                <a:cs typeface="Arial" panose="020B0604020202020204" pitchFamily="34" charset="0"/>
              </a:rPr>
              <a:t>VFW May 2021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895601" y="1369179"/>
            <a:ext cx="7955139" cy="2971800"/>
            <a:chOff x="515678" y="1495169"/>
            <a:chExt cx="8029486" cy="2971800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2921247" y="2776155"/>
              <a:ext cx="4693756" cy="14004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80000"/>
                </a:lnSpc>
              </a:pPr>
              <a:endParaRPr lang="en-US" dirty="0">
                <a:solidFill>
                  <a:srgbClr val="0083BE"/>
                </a:solidFill>
                <a:latin typeface="Myriad Pro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92164" y="2283053"/>
              <a:ext cx="4953000" cy="1877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200" b="1" dirty="0">
                  <a:solidFill>
                    <a:srgbClr val="0083B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yriad Pro" panose="020B0503030403020204"/>
                </a:rPr>
                <a:t>Board of Veterans’ Appeals Update</a:t>
              </a:r>
              <a:br>
                <a:rPr lang="en-US" sz="3200" b="1" dirty="0">
                  <a:solidFill>
                    <a:srgbClr val="0083BE"/>
                  </a:solidFill>
                  <a:latin typeface="Calibri"/>
                </a:rPr>
              </a:br>
              <a:endParaRPr lang="en-US" sz="3200" b="1" dirty="0">
                <a:solidFill>
                  <a:srgbClr val="0083BE"/>
                </a:solidFill>
                <a:latin typeface="Calibri"/>
              </a:endParaRPr>
            </a:p>
          </p:txBody>
        </p:sp>
        <p:sp>
          <p:nvSpPr>
            <p:cNvPr id="7" name="Title 11"/>
            <p:cNvSpPr txBox="1">
              <a:spLocks/>
            </p:cNvSpPr>
            <p:nvPr/>
          </p:nvSpPr>
          <p:spPr>
            <a:xfrm>
              <a:off x="515678" y="1495169"/>
              <a:ext cx="3280371" cy="29718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3800" b="1" dirty="0">
                  <a:solidFill>
                    <a:srgbClr val="000000"/>
                  </a:solidFill>
                  <a:latin typeface="Myriad Pro" panose="020B0503030403020204"/>
                  <a:cs typeface="Arial" panose="020B0604020202020204" pitchFamily="34" charset="0"/>
                </a:rPr>
                <a:t>VA</a:t>
              </a:r>
              <a:endParaRPr lang="en-US" sz="2000" dirty="0">
                <a:solidFill>
                  <a:srgbClr val="000000"/>
                </a:solidFill>
                <a:latin typeface="Myriad Pro" panose="020B0503030403020204"/>
                <a:cs typeface="Arial" panose="020B0604020202020204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3438340" y="2333369"/>
              <a:ext cx="0" cy="129539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95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726276-8233-4886-85C8-96447B51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Appeals Modernization: Which Board docket to choose?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74D17-CD9D-4CF0-B37C-1C3707E4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2B422-ADD4-4612-A80D-1D146D1ABDA8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59B62-FE4A-4D24-BF95-5F0F95E51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84" y="941717"/>
            <a:ext cx="8652138" cy="5303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6485C-5880-4878-8569-E58162AE7329}"/>
              </a:ext>
            </a:extLst>
          </p:cNvPr>
          <p:cNvSpPr txBox="1"/>
          <p:nvPr/>
        </p:nvSpPr>
        <p:spPr>
          <a:xfrm>
            <a:off x="3513339" y="597121"/>
            <a:ext cx="585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happens after you receive your initial claim decision?</a:t>
            </a:r>
          </a:p>
        </p:txBody>
      </p:sp>
    </p:spTree>
    <p:extLst>
      <p:ext uri="{BB962C8B-B14F-4D97-AF65-F5344CB8AC3E}">
        <p14:creationId xmlns:p14="http://schemas.microsoft.com/office/powerpoint/2010/main" val="52070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619BB9-8951-49B4-9AC4-4583F238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73823"/>
            <a:ext cx="10972800" cy="5160277"/>
          </a:xfrm>
        </p:spPr>
        <p:txBody>
          <a:bodyPr>
            <a:normAutofit/>
          </a:bodyPr>
          <a:lstStyle/>
          <a:p>
            <a:r>
              <a:rPr lang="en-US" dirty="0"/>
              <a:t>If your Veteran would like to switch Board dockets, and they have an appeal in the new system, they will need to submit a new VA Form 10182, Notice of Disagreement, with a </a:t>
            </a:r>
            <a:r>
              <a:rPr lang="en-US" b="1" u="sng" dirty="0"/>
              <a:t>new docket choice marked</a:t>
            </a:r>
            <a:r>
              <a:rPr lang="en-US" dirty="0"/>
              <a:t>. Do </a:t>
            </a:r>
            <a:r>
              <a:rPr lang="en-US" b="1" u="sng" dirty="0"/>
              <a:t>not</a:t>
            </a:r>
            <a:r>
              <a:rPr lang="en-US" dirty="0"/>
              <a:t> simply withdraw the request.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Situations where changing dockets may not work:</a:t>
            </a:r>
          </a:p>
          <a:p>
            <a:pPr lvl="1"/>
            <a:r>
              <a:rPr lang="en-US" dirty="0"/>
              <a:t>If a Veteran has already submitted new evidence or testified at a Board hearing and wants to switch to the direct docket.</a:t>
            </a:r>
          </a:p>
          <a:p>
            <a:pPr lvl="1"/>
            <a:r>
              <a:rPr lang="en-US" dirty="0"/>
              <a:t>If the docket switch request is received outside of time limits specified in the regulation.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74427F-AF62-4452-97B8-5AA8D0D10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Switching Dockets Under Appeals Modernization</a:t>
            </a:r>
          </a:p>
        </p:txBody>
      </p:sp>
    </p:spTree>
    <p:extLst>
      <p:ext uri="{BB962C8B-B14F-4D97-AF65-F5344CB8AC3E}">
        <p14:creationId xmlns:p14="http://schemas.microsoft.com/office/powerpoint/2010/main" val="221560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60E7126-D12A-4B14-8D75-2DD4EF3E1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5243125"/>
              </p:ext>
            </p:extLst>
          </p:nvPr>
        </p:nvGraphicFramePr>
        <p:xfrm>
          <a:off x="5648326" y="758650"/>
          <a:ext cx="6952976" cy="609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260FB7-CAB8-4C19-AD48-C4E20231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FY 2021 AMA Decisions and Inventory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32CEE5-83EF-4C0F-86A2-3C408F922551}"/>
              </a:ext>
            </a:extLst>
          </p:cNvPr>
          <p:cNvCxnSpPr/>
          <p:nvPr/>
        </p:nvCxnSpPr>
        <p:spPr>
          <a:xfrm>
            <a:off x="7126664" y="881563"/>
            <a:ext cx="0" cy="52061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ECE3CFE-5DD5-4CF3-BE32-1DEA11E72E04}"/>
              </a:ext>
            </a:extLst>
          </p:cNvPr>
          <p:cNvSpPr txBox="1"/>
          <p:nvPr/>
        </p:nvSpPr>
        <p:spPr>
          <a:xfrm>
            <a:off x="1527858" y="5745890"/>
            <a:ext cx="4780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: 12,668   (23% of FY 2021 Board Decisions)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D8D9AF4-92D7-43AD-88D3-F0F1C4065A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466786"/>
              </p:ext>
            </p:extLst>
          </p:nvPr>
        </p:nvGraphicFramePr>
        <p:xfrm>
          <a:off x="0" y="855636"/>
          <a:ext cx="7086600" cy="4890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62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09AB8A-35BD-451F-BAB0-3CF3AF7DBD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6EF0AE-8DD0-4253-AED0-101E54F5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Remand Rates for Legacy and AMA Issues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E92CF1-61E9-4A0A-9756-E0DEE8E1B7C6}"/>
              </a:ext>
            </a:extLst>
          </p:cNvPr>
          <p:cNvSpPr/>
          <p:nvPr/>
        </p:nvSpPr>
        <p:spPr>
          <a:xfrm>
            <a:off x="644781" y="5124450"/>
            <a:ext cx="10466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Calibri"/>
              </a:rPr>
              <a:t>Lower AMA Remand 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25F0B9-435E-44CA-A596-011FE2151F8B}"/>
              </a:ext>
            </a:extLst>
          </p:cNvPr>
          <p:cNvSpPr txBox="1"/>
          <p:nvPr/>
        </p:nvSpPr>
        <p:spPr>
          <a:xfrm>
            <a:off x="644780" y="5647670"/>
            <a:ext cx="927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10.2% less AMA issues remanded then Legacy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C76E876-3F0A-4677-A78B-2E29DF612E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4150748"/>
              </p:ext>
            </p:extLst>
          </p:nvPr>
        </p:nvGraphicFramePr>
        <p:xfrm>
          <a:off x="0" y="735291"/>
          <a:ext cx="12192000" cy="4912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929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-89210"/>
            <a:ext cx="9143999" cy="810044"/>
          </a:xfrm>
        </p:spPr>
        <p:txBody>
          <a:bodyPr>
            <a:normAutofit/>
          </a:bodyPr>
          <a:lstStyle/>
          <a:p>
            <a:r>
              <a:rPr lang="en-US" sz="4000" b="0" dirty="0">
                <a:cs typeface="Arial" panose="020B0604020202020204" pitchFamily="34" charset="0"/>
              </a:rPr>
              <a:t>Resources &amp;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775759"/>
            <a:ext cx="11338560" cy="530648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altLang="en-US" sz="19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900" dirty="0">
                <a:cs typeface="Arial" panose="020B0604020202020204" pitchFamily="34" charset="0"/>
              </a:rPr>
              <a:t>The Board of Veterans’ Appeals: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https://www.bva.va.gov/</a:t>
            </a:r>
            <a:endParaRPr lang="en-US" sz="19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19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900" dirty="0">
                <a:cs typeface="Arial" panose="020B0604020202020204" pitchFamily="34" charset="0"/>
              </a:rPr>
              <a:t>Appeals Status Tracker: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b="1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https://www.va.gov/claim-or-appeal-status/</a:t>
            </a:r>
            <a:endParaRPr lang="en-US" sz="19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9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dirty="0">
                <a:cs typeface="Arial" panose="020B0604020202020204" pitchFamily="34" charset="0"/>
              </a:rPr>
              <a:t>Claimants can find information on filing requirements and the forms to apply at</a:t>
            </a:r>
            <a:r>
              <a:rPr lang="en-US" sz="1900" b="1" dirty="0"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https://www.va.gov/decision-reviews</a:t>
            </a:r>
            <a:r>
              <a:rPr lang="en-US" sz="19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9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900" b="1" dirty="0">
                <a:solidFill>
                  <a:schemeClr val="tx2"/>
                </a:solidFill>
                <a:cs typeface="Arial" panose="020B0604020202020204" pitchFamily="34" charset="0"/>
              </a:rPr>
              <a:t>Board has a twitter page – follow us!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FF666-3AB6-4D47-8435-73EAA935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2965" y="6492875"/>
            <a:ext cx="384630" cy="365125"/>
          </a:xfrm>
        </p:spPr>
        <p:txBody>
          <a:bodyPr/>
          <a:lstStyle/>
          <a:p>
            <a:fld id="{A36383B9-8516-422F-8979-8D4EBC5CDDAB}" type="slidenum">
              <a:rPr lang="en-US">
                <a:solidFill>
                  <a:prstClr val="white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37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40C8-CCCB-485E-8DF0-B8497FC9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 of Veterans’ Appeals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C13253-D296-4879-B4C7-9BE4260F8EE4}"/>
              </a:ext>
            </a:extLst>
          </p:cNvPr>
          <p:cNvSpPr txBox="1"/>
          <p:nvPr/>
        </p:nvSpPr>
        <p:spPr>
          <a:xfrm>
            <a:off x="726510" y="673485"/>
            <a:ext cx="10855890" cy="569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80" b="1" dirty="0">
                <a:solidFill>
                  <a:srgbClr val="C00000"/>
                </a:solidFill>
                <a:latin typeface="+mj-lt"/>
              </a:rPr>
              <a:t>Mission </a:t>
            </a:r>
            <a:endParaRPr lang="en-US" sz="238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00000"/>
                </a:solidFill>
                <a:latin typeface="+mj-lt"/>
              </a:rPr>
              <a:t>The Board of Veterans’ Appeals (Board) support’s VA’s mission of providing benefits and services to Veterans.</a:t>
            </a:r>
          </a:p>
          <a:p>
            <a:endParaRPr lang="en-US" sz="215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00000"/>
                </a:solidFill>
                <a:latin typeface="+mj-lt"/>
              </a:rPr>
              <a:t>The mission of the Board is to conduct hearings and decide appeals properly before the Board in a timely manner.  </a:t>
            </a:r>
            <a:r>
              <a:rPr lang="en-US" sz="2150" i="1" dirty="0">
                <a:solidFill>
                  <a:srgbClr val="000000"/>
                </a:solidFill>
                <a:latin typeface="+mj-lt"/>
              </a:rPr>
              <a:t>See </a:t>
            </a:r>
            <a:r>
              <a:rPr lang="en-US" sz="2150" dirty="0">
                <a:solidFill>
                  <a:srgbClr val="000000"/>
                </a:solidFill>
                <a:latin typeface="+mj-lt"/>
              </a:rPr>
              <a:t>38 United States Code (U.S.C.) § 7101(a).</a:t>
            </a:r>
          </a:p>
          <a:p>
            <a:pPr lvl="1"/>
            <a:endParaRPr lang="en-US" sz="215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US" sz="2150" b="1" dirty="0">
                <a:solidFill>
                  <a:srgbClr val="C00000"/>
                </a:solidFill>
                <a:latin typeface="+mj-lt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00000"/>
                </a:solidFill>
                <a:latin typeface="+mj-lt"/>
              </a:rPr>
              <a:t>All questions under 38 U.S.C. § 511(a) are subject to decision by the Secretary and shall be subject to one review on appeal to the Secretary. Final decisions on such appeals are made by the Board.</a:t>
            </a:r>
          </a:p>
          <a:p>
            <a:endParaRPr lang="en-US" sz="215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00000"/>
                </a:solidFill>
                <a:latin typeface="+mj-lt"/>
              </a:rPr>
              <a:t>The Board is the final appellate body within the Department and is responsible for resolving appeals on behalf of the Secretary arising out of VBA, VHA, NCA, and OGC.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5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50" dirty="0">
                <a:solidFill>
                  <a:srgbClr val="000000"/>
                </a:solidFill>
                <a:latin typeface="+mj-lt"/>
              </a:rPr>
              <a:t>The Board is governed by statute, case law, and OGC opinions.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F1D49-5F8E-4CC3-A6ED-181AA3156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12B422-ADD4-4612-A80D-1D146D1ABDA8}" type="slidenum">
              <a:rPr lang="en-US">
                <a:solidFill>
                  <a:prstClr val="white"/>
                </a:solidFill>
                <a:latin typeface="Calibri"/>
              </a:rPr>
              <a:pPr/>
              <a:t>2</a:t>
            </a:fld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61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8DE54E-D32C-42F3-89A1-54785DB0585D}"/>
              </a:ext>
            </a:extLst>
          </p:cNvPr>
          <p:cNvCxnSpPr>
            <a:cxnSpLocks/>
          </p:cNvCxnSpPr>
          <p:nvPr/>
        </p:nvCxnSpPr>
        <p:spPr>
          <a:xfrm>
            <a:off x="9464962" y="3200511"/>
            <a:ext cx="0" cy="1372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67B2E2F-B651-4124-A2FB-D1E3367D1BC0}"/>
              </a:ext>
            </a:extLst>
          </p:cNvPr>
          <p:cNvCxnSpPr>
            <a:cxnSpLocks/>
          </p:cNvCxnSpPr>
          <p:nvPr/>
        </p:nvCxnSpPr>
        <p:spPr>
          <a:xfrm>
            <a:off x="2098627" y="3209925"/>
            <a:ext cx="0" cy="13900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D46258D-EFF7-4514-A62F-9181324962F6}"/>
              </a:ext>
            </a:extLst>
          </p:cNvPr>
          <p:cNvCxnSpPr>
            <a:cxnSpLocks/>
          </p:cNvCxnSpPr>
          <p:nvPr/>
        </p:nvCxnSpPr>
        <p:spPr>
          <a:xfrm>
            <a:off x="3564592" y="3209925"/>
            <a:ext cx="16409" cy="12778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5B39953-A020-4749-A68F-AA6209EC66D1}"/>
              </a:ext>
            </a:extLst>
          </p:cNvPr>
          <p:cNvCxnSpPr>
            <a:cxnSpLocks/>
          </p:cNvCxnSpPr>
          <p:nvPr/>
        </p:nvCxnSpPr>
        <p:spPr>
          <a:xfrm flipH="1">
            <a:off x="5017630" y="3205217"/>
            <a:ext cx="3588" cy="1730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CDF521-E519-4B74-8C37-ED72DDC2D455}"/>
              </a:ext>
            </a:extLst>
          </p:cNvPr>
          <p:cNvCxnSpPr>
            <a:cxnSpLocks/>
          </p:cNvCxnSpPr>
          <p:nvPr/>
        </p:nvCxnSpPr>
        <p:spPr>
          <a:xfrm>
            <a:off x="6487690" y="3216314"/>
            <a:ext cx="0" cy="1639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5D8B4B5-7260-4A1B-9226-C2C272831647}"/>
              </a:ext>
            </a:extLst>
          </p:cNvPr>
          <p:cNvCxnSpPr>
            <a:cxnSpLocks/>
          </p:cNvCxnSpPr>
          <p:nvPr/>
        </p:nvCxnSpPr>
        <p:spPr>
          <a:xfrm>
            <a:off x="7948673" y="3205215"/>
            <a:ext cx="18565" cy="15082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ADABB9-89A1-49FE-9D27-10032F1BDA83}"/>
              </a:ext>
            </a:extLst>
          </p:cNvPr>
          <p:cNvCxnSpPr>
            <a:cxnSpLocks/>
          </p:cNvCxnSpPr>
          <p:nvPr/>
        </p:nvCxnSpPr>
        <p:spPr>
          <a:xfrm>
            <a:off x="10962686" y="3216314"/>
            <a:ext cx="0" cy="16060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0BF8A4-3B8D-448B-9F0B-FCD25B997204}"/>
              </a:ext>
            </a:extLst>
          </p:cNvPr>
          <p:cNvCxnSpPr>
            <a:cxnSpLocks/>
          </p:cNvCxnSpPr>
          <p:nvPr/>
        </p:nvCxnSpPr>
        <p:spPr>
          <a:xfrm>
            <a:off x="6096000" y="2587953"/>
            <a:ext cx="0" cy="649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4E727808-BBD8-40AD-8F3D-29762B63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Board’s Organizational Structure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901C86-7455-47B4-B57A-6C61E6815B35}"/>
              </a:ext>
            </a:extLst>
          </p:cNvPr>
          <p:cNvGraphicFramePr>
            <a:graphicFrameLocks noGrp="1"/>
          </p:cNvGraphicFramePr>
          <p:nvPr/>
        </p:nvGraphicFramePr>
        <p:xfrm>
          <a:off x="5455920" y="934824"/>
          <a:ext cx="1280160" cy="662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231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baseline="0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Chairman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41ABB3-B281-4A79-8B55-D8184D93D85A}"/>
              </a:ext>
            </a:extLst>
          </p:cNvPr>
          <p:cNvGraphicFramePr>
            <a:graphicFrameLocks noGrp="1"/>
          </p:cNvGraphicFramePr>
          <p:nvPr/>
        </p:nvGraphicFramePr>
        <p:xfrm>
          <a:off x="5455920" y="2034646"/>
          <a:ext cx="128016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Vice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Chairman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7F13E24-4887-41BB-A17F-552DF44AD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878795"/>
              </p:ext>
            </p:extLst>
          </p:nvPr>
        </p:nvGraphicFramePr>
        <p:xfrm>
          <a:off x="7336433" y="4336262"/>
          <a:ext cx="1280160" cy="78062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06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Legal Operations/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Administrative Support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6369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F2C2FDB-6883-4303-8316-F1AB164CA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16796"/>
              </p:ext>
            </p:extLst>
          </p:nvPr>
        </p:nvGraphicFramePr>
        <p:xfrm>
          <a:off x="3663690" y="1410457"/>
          <a:ext cx="1280160" cy="5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6680081"/>
                    </a:ext>
                  </a:extLst>
                </a:gridCol>
              </a:tblGrid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Executive Assistant</a:t>
                      </a:r>
                    </a:p>
                    <a:p>
                      <a:pPr algn="ctr"/>
                      <a:endParaRPr lang="en-US" sz="950" b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9178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16945A4-148D-494A-B009-C1AF8A216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15078"/>
              </p:ext>
            </p:extLst>
          </p:nvPr>
        </p:nvGraphicFramePr>
        <p:xfrm>
          <a:off x="7257890" y="2449483"/>
          <a:ext cx="1280160" cy="5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6680081"/>
                    </a:ext>
                  </a:extLst>
                </a:gridCol>
              </a:tblGrid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Chief of Budget &amp; Internal Controls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917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0B3C8C9-FA7E-432D-9A61-7A64AF245B18}"/>
              </a:ext>
            </a:extLst>
          </p:cNvPr>
          <p:cNvGraphicFramePr>
            <a:graphicFrameLocks noGrp="1"/>
          </p:cNvGraphicFramePr>
          <p:nvPr/>
        </p:nvGraphicFramePr>
        <p:xfrm>
          <a:off x="3663690" y="2449483"/>
          <a:ext cx="1280160" cy="5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6680081"/>
                    </a:ext>
                  </a:extLst>
                </a:gridCol>
              </a:tblGrid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Chief of Staff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917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51CFDF15-4BB0-43A0-B3C4-6B4C86D5B9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52123"/>
              </p:ext>
            </p:extLst>
          </p:nvPr>
        </p:nvGraphicFramePr>
        <p:xfrm>
          <a:off x="7239000" y="1409281"/>
          <a:ext cx="1280160" cy="58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6680081"/>
                    </a:ext>
                  </a:extLst>
                </a:gridCol>
              </a:tblGrid>
              <a:tr h="5841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Senior Advisor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9178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58A4E3-C6E5-4535-8814-650D947DE7EB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4943850" y="1701337"/>
            <a:ext cx="2295150" cy="11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5E9E0DE-BAC3-4C47-A5B9-3BE82567E082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6096000" y="1597134"/>
            <a:ext cx="0" cy="437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0C04D7-2DD8-489D-91C9-39A8244109C1}"/>
              </a:ext>
            </a:extLst>
          </p:cNvPr>
          <p:cNvCxnSpPr>
            <a:cxnSpLocks/>
          </p:cNvCxnSpPr>
          <p:nvPr/>
        </p:nvCxnSpPr>
        <p:spPr>
          <a:xfrm>
            <a:off x="4953000" y="2839391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0F017762-AA30-4FF5-AA0E-12ADE56ADF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306471"/>
              </p:ext>
            </p:extLst>
          </p:nvPr>
        </p:nvGraphicFramePr>
        <p:xfrm>
          <a:off x="1433336" y="4320139"/>
          <a:ext cx="1280160" cy="50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6680081"/>
                    </a:ext>
                  </a:extLst>
                </a:gridCol>
              </a:tblGrid>
              <a:tr h="50219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Office of the Chief Counsel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79178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B972167-3570-42FD-B847-85650D4AE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83318"/>
              </p:ext>
            </p:extLst>
          </p:nvPr>
        </p:nvGraphicFramePr>
        <p:xfrm>
          <a:off x="10322606" y="3347895"/>
          <a:ext cx="12801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05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SES Executive Director, Appeals Support</a:t>
                      </a:r>
                    </a:p>
                    <a:p>
                      <a:pPr algn="ctr"/>
                      <a:r>
                        <a:rPr lang="en-US" sz="105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en-US" sz="900" b="0" u="none" baseline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5B28ED64-0877-4769-AAE9-487522DD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091984"/>
              </p:ext>
            </p:extLst>
          </p:nvPr>
        </p:nvGraphicFramePr>
        <p:xfrm>
          <a:off x="7327158" y="3350329"/>
          <a:ext cx="1280160" cy="60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633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Deputy Vice Chairman </a:t>
                      </a:r>
                    </a:p>
                    <a:p>
                      <a:pPr algn="ctr"/>
                      <a:r>
                        <a:rPr lang="en-US" sz="950" b="0" u="none" baseline="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(VACANT)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147BA588-88A6-4161-92B7-A06887224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81144"/>
              </p:ext>
            </p:extLst>
          </p:nvPr>
        </p:nvGraphicFramePr>
        <p:xfrm>
          <a:off x="5847610" y="3345178"/>
          <a:ext cx="1280160" cy="5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Deputy Vice Chairman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3992D1A-4F3A-42A1-9453-FD2F96769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14242"/>
              </p:ext>
            </p:extLst>
          </p:nvPr>
        </p:nvGraphicFramePr>
        <p:xfrm>
          <a:off x="4383142" y="3346124"/>
          <a:ext cx="1280160" cy="5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Deputy Vice Chairman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11337115-5397-42E1-BF04-2EBE2BFF8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932192"/>
              </p:ext>
            </p:extLst>
          </p:nvPr>
        </p:nvGraphicFramePr>
        <p:xfrm>
          <a:off x="2924512" y="3346124"/>
          <a:ext cx="1280160" cy="5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Deputy Vice Chairman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BE7078B-D7CE-4BD7-A618-1196400EE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35185"/>
              </p:ext>
            </p:extLst>
          </p:nvPr>
        </p:nvGraphicFramePr>
        <p:xfrm>
          <a:off x="1461474" y="3350117"/>
          <a:ext cx="1280160" cy="5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Chief Counsel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467393-EA94-4996-8DDA-907386CAB34F}"/>
              </a:ext>
            </a:extLst>
          </p:cNvPr>
          <p:cNvCxnSpPr>
            <a:cxnSpLocks/>
          </p:cNvCxnSpPr>
          <p:nvPr/>
        </p:nvCxnSpPr>
        <p:spPr>
          <a:xfrm>
            <a:off x="2098627" y="3200511"/>
            <a:ext cx="8864059" cy="15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6EDBE9EC-A63A-4BDB-A1A7-B1180B5AE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64870"/>
              </p:ext>
            </p:extLst>
          </p:nvPr>
        </p:nvGraphicFramePr>
        <p:xfrm>
          <a:off x="5847610" y="4338347"/>
          <a:ext cx="1280160" cy="7772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72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Legal Operations/ Administrative Support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6369"/>
                  </a:ext>
                </a:extLst>
              </a:tr>
            </a:tbl>
          </a:graphicData>
        </a:graphic>
      </p:graphicFrame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6B7F00F-8AD2-478B-BF9F-CFD995FCA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659856"/>
              </p:ext>
            </p:extLst>
          </p:nvPr>
        </p:nvGraphicFramePr>
        <p:xfrm>
          <a:off x="4358787" y="4336261"/>
          <a:ext cx="1280160" cy="7758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Legal Operations/ Administrative Support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6369"/>
                  </a:ext>
                </a:extLst>
              </a:tr>
            </a:tbl>
          </a:graphicData>
        </a:graphic>
      </p:graphicFrame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EADA008-29F1-4BB9-B38E-31755366B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74871"/>
              </p:ext>
            </p:extLst>
          </p:nvPr>
        </p:nvGraphicFramePr>
        <p:xfrm>
          <a:off x="2940921" y="4336262"/>
          <a:ext cx="1280160" cy="77580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58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Legal Operations/ Administrative Support</a:t>
                      </a:r>
                      <a:endParaRPr lang="en-US" sz="11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636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DB1AE90-2E97-4EAD-9152-5C51FD9ECF5F}"/>
              </a:ext>
            </a:extLst>
          </p:cNvPr>
          <p:cNvSpPr/>
          <p:nvPr/>
        </p:nvSpPr>
        <p:spPr>
          <a:xfrm>
            <a:off x="1624933" y="662116"/>
            <a:ext cx="8932984" cy="29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Realigned to provide Veteran-facing service and meet the mission-critical requirements.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D959064-4C1E-4D70-81D8-BBC3309C1847}"/>
              </a:ext>
            </a:extLst>
          </p:cNvPr>
          <p:cNvSpPr/>
          <p:nvPr/>
        </p:nvSpPr>
        <p:spPr>
          <a:xfrm>
            <a:off x="10233693" y="6488669"/>
            <a:ext cx="263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7B8EC-6C13-4F4C-BF2F-512BCB9399A8}"/>
              </a:ext>
            </a:extLst>
          </p:cNvPr>
          <p:cNvSpPr txBox="1"/>
          <p:nvPr/>
        </p:nvSpPr>
        <p:spPr>
          <a:xfrm>
            <a:off x="1154338" y="1180603"/>
            <a:ext cx="2293955" cy="189282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The Board is made up of approximately 1,200 FTE which includes 103 judges, approximately 830 decision writing attorneys/clerks and approximately 167 appellate operational support and 100 administrative staff.</a:t>
            </a:r>
          </a:p>
          <a:p>
            <a:pPr algn="ctr"/>
            <a:r>
              <a:rPr lang="en-US" sz="1300" dirty="0"/>
              <a:t>(includes vacant positions)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802A0CB-A23C-40E9-A9CE-CBF835324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287562"/>
              </p:ext>
            </p:extLst>
          </p:nvPr>
        </p:nvGraphicFramePr>
        <p:xfrm>
          <a:off x="8824882" y="3345178"/>
          <a:ext cx="1280160" cy="58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15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Deputy Vice Chairman </a:t>
                      </a:r>
                    </a:p>
                    <a:p>
                      <a:pPr algn="ctr"/>
                      <a:r>
                        <a:rPr lang="en-US" sz="950" b="0" u="none" baseline="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(VACANT)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CF607D61-AF31-4771-9491-F2BC7A4FA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3842"/>
              </p:ext>
            </p:extLst>
          </p:nvPr>
        </p:nvGraphicFramePr>
        <p:xfrm>
          <a:off x="8824882" y="4311418"/>
          <a:ext cx="1280160" cy="80413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41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Legal Operations/ Administrative Support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06369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56431E1-2043-4A44-800F-6D0B49CDD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84704"/>
              </p:ext>
            </p:extLst>
          </p:nvPr>
        </p:nvGraphicFramePr>
        <p:xfrm>
          <a:off x="10343898" y="4323498"/>
          <a:ext cx="1280160" cy="498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8833"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Director</a:t>
                      </a:r>
                      <a:endParaRPr lang="en-US" sz="1100" b="0" u="none" baseline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7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633BDE-FC3C-42A5-99B3-D476B67839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" y="548858"/>
          <a:ext cx="12192000" cy="5597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060012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4035138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1394897"/>
                    </a:ext>
                  </a:extLst>
                </a:gridCol>
              </a:tblGrid>
              <a:tr h="2833741">
                <a:tc>
                  <a:txBody>
                    <a:bodyPr/>
                    <a:lstStyle/>
                    <a:p>
                      <a:pPr algn="l"/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DECISIONS FOR VETERANS</a:t>
                      </a: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</a:rPr>
                        <a:t>HEARINGS HELD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29005"/>
                  </a:ext>
                </a:extLst>
              </a:tr>
              <a:tr h="2763496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1" indent="0" algn="l">
                        <a:buFont typeface="Arial" panose="020B0604020202020204" pitchFamily="34" charset="0"/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18651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69384-4463-4FE4-835B-88E488C2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A784B3-7104-47C7-A33A-E931BD52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Board of Veterans’ Appeals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8F204F-4D7B-42BE-BCCF-4163D69FBC85}"/>
              </a:ext>
            </a:extLst>
          </p:cNvPr>
          <p:cNvGraphicFramePr/>
          <p:nvPr/>
        </p:nvGraphicFramePr>
        <p:xfrm>
          <a:off x="1" y="863235"/>
          <a:ext cx="4054764" cy="183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64">
            <a:extLst>
              <a:ext uri="{FF2B5EF4-FFF2-40B4-BE49-F238E27FC236}">
                <a16:creationId xmlns:a16="http://schemas.microsoft.com/office/drawing/2014/main" id="{1BE56908-C87B-495A-A12B-BE9C6823A971}"/>
              </a:ext>
            </a:extLst>
          </p:cNvPr>
          <p:cNvSpPr txBox="1"/>
          <p:nvPr/>
        </p:nvSpPr>
        <p:spPr>
          <a:xfrm>
            <a:off x="951868" y="2645744"/>
            <a:ext cx="4887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 increase in decisions in 3 years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 2021 Goal of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93,600 Decisions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24597B9-FEB4-499A-A91B-6BCFE0379F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9227964"/>
              </p:ext>
            </p:extLst>
          </p:nvPr>
        </p:nvGraphicFramePr>
        <p:xfrm>
          <a:off x="4054765" y="672740"/>
          <a:ext cx="3936520" cy="1870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3365C2C1-3A97-4B61-A181-355AAE1CB9E6}"/>
              </a:ext>
            </a:extLst>
          </p:cNvPr>
          <p:cNvSpPr/>
          <p:nvPr/>
        </p:nvSpPr>
        <p:spPr>
          <a:xfrm>
            <a:off x="7166712" y="1689864"/>
            <a:ext cx="598241" cy="307273"/>
          </a:xfrm>
          <a:prstGeom prst="rect">
            <a:avLst/>
          </a:prstGeom>
          <a:solidFill>
            <a:srgbClr val="6AA2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5CAA6B-911D-4588-816C-FB60AFAF4B5B}"/>
              </a:ext>
            </a:extLst>
          </p:cNvPr>
          <p:cNvSpPr txBox="1"/>
          <p:nvPr/>
        </p:nvSpPr>
        <p:spPr>
          <a:xfrm>
            <a:off x="6203430" y="1465125"/>
            <a:ext cx="768159" cy="623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15,669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Due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BA3F3ED1-E9F2-4768-AABA-3948C441AC56}"/>
              </a:ext>
            </a:extLst>
          </p:cNvPr>
          <p:cNvSpPr txBox="1">
            <a:spLocks/>
          </p:cNvSpPr>
          <p:nvPr/>
        </p:nvSpPr>
        <p:spPr>
          <a:xfrm>
            <a:off x="4409040" y="2410357"/>
            <a:ext cx="3373915" cy="27235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E-Mail Reminders for Hearings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AD4288C-E559-48DF-AF38-12DA7936BE3A}"/>
              </a:ext>
            </a:extLst>
          </p:cNvPr>
          <p:cNvSpPr txBox="1">
            <a:spLocks/>
          </p:cNvSpPr>
          <p:nvPr/>
        </p:nvSpPr>
        <p:spPr>
          <a:xfrm>
            <a:off x="145705" y="3171584"/>
            <a:ext cx="3840904" cy="351786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APPEALS MODERNIZATION ACT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6419EC-E342-466A-99CA-325E36D89BA6}"/>
              </a:ext>
            </a:extLst>
          </p:cNvPr>
          <p:cNvSpPr txBox="1"/>
          <p:nvPr/>
        </p:nvSpPr>
        <p:spPr>
          <a:xfrm>
            <a:off x="274174" y="3551722"/>
            <a:ext cx="362039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 115-55 (implemented 2/2019) improving Veterans’ choices to appeal VA benefits &amp; services decisions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Veteran Choice to Appeal Directly to Board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79,000 AMA Cases Docketed by the Board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Working in conjunction with resolution of legacy appeals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5D45D756-8441-4930-BA6F-2303DE195F63}"/>
              </a:ext>
            </a:extLst>
          </p:cNvPr>
          <p:cNvSpPr txBox="1">
            <a:spLocks/>
          </p:cNvSpPr>
          <p:nvPr/>
        </p:nvSpPr>
        <p:spPr>
          <a:xfrm>
            <a:off x="4240806" y="2567129"/>
            <a:ext cx="2925613" cy="37625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VIRTUAL HEARINGS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2EFEE2-CDB7-45A9-9022-CABB0F1D8EB9}"/>
              </a:ext>
            </a:extLst>
          </p:cNvPr>
          <p:cNvSpPr/>
          <p:nvPr/>
        </p:nvSpPr>
        <p:spPr>
          <a:xfrm>
            <a:off x="4229146" y="2876576"/>
            <a:ext cx="400022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Extensive outreach and training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https://www.bva.va.gov/docs/VirtualHearing_FactSheet.pdf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Exclusive option during pandemic -10,000+ Virtual Hearings Held to date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95% of hearings held virtually in FY 2021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98BE94E1-E3BD-4EBD-A177-849E79EEA840}"/>
              </a:ext>
            </a:extLst>
          </p:cNvPr>
          <p:cNvSpPr txBox="1">
            <a:spLocks/>
          </p:cNvSpPr>
          <p:nvPr/>
        </p:nvSpPr>
        <p:spPr>
          <a:xfrm>
            <a:off x="8381530" y="826964"/>
            <a:ext cx="2891922" cy="27235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PARTNERSHIPS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DFE536A3-47D7-4452-88CD-DC38C4541C25}"/>
              </a:ext>
            </a:extLst>
          </p:cNvPr>
          <p:cNvSpPr txBox="1">
            <a:spLocks/>
          </p:cNvSpPr>
          <p:nvPr/>
        </p:nvSpPr>
        <p:spPr>
          <a:xfrm>
            <a:off x="8257621" y="1068035"/>
            <a:ext cx="3778496" cy="13958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UNION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Expanded telework and remote work for all employees to include full telework during pandemic and adjusted core hours and allowed maxiflex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 attorney output number by issues and decisions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listening sessions with employees- assessed workload, output and mission, reduced the required average output number of  veterans’ appeal decisions  per week: 3.25 to 3 per week for FY 2021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Additional prorated hours during IT downtime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80 hours proration during pandemic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F9B152AE-6701-4C5F-BC81-18C47B0E3F7D}"/>
              </a:ext>
            </a:extLst>
          </p:cNvPr>
          <p:cNvSpPr txBox="1">
            <a:spLocks/>
          </p:cNvSpPr>
          <p:nvPr/>
        </p:nvSpPr>
        <p:spPr>
          <a:xfrm>
            <a:off x="532856" y="5019113"/>
            <a:ext cx="2687637" cy="37573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https://www.bva.va.gov/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  <p:sp>
        <p:nvSpPr>
          <p:cNvPr id="34" name="Graphic 130" descr="web icon">
            <a:extLst>
              <a:ext uri="{FF2B5EF4-FFF2-40B4-BE49-F238E27FC236}">
                <a16:creationId xmlns:a16="http://schemas.microsoft.com/office/drawing/2014/main" id="{44A98795-0E6B-4B6E-9A92-0508C5FEE6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45159" y="5043330"/>
            <a:ext cx="228600" cy="228600"/>
          </a:xfrm>
          <a:custGeom>
            <a:avLst/>
            <a:gdLst>
              <a:gd name="connsiteX0" fmla="*/ 49857 w 96715"/>
              <a:gd name="connsiteY0" fmla="*/ 17 h 96715"/>
              <a:gd name="connsiteX1" fmla="*/ 0 w 96715"/>
              <a:gd name="connsiteY1" fmla="*/ 51355 h 96715"/>
              <a:gd name="connsiteX2" fmla="*/ 51167 w 96715"/>
              <a:gd name="connsiteY2" fmla="*/ 102545 h 96715"/>
              <a:gd name="connsiteX3" fmla="*/ 102357 w 96715"/>
              <a:gd name="connsiteY3" fmla="*/ 51378 h 96715"/>
              <a:gd name="connsiteX4" fmla="*/ 102357 w 96715"/>
              <a:gd name="connsiteY4" fmla="*/ 51355 h 96715"/>
              <a:gd name="connsiteX5" fmla="*/ 51355 w 96715"/>
              <a:gd name="connsiteY5" fmla="*/ 0 h 96715"/>
              <a:gd name="connsiteX6" fmla="*/ 49857 w 96715"/>
              <a:gd name="connsiteY6" fmla="*/ 17 h 96715"/>
              <a:gd name="connsiteX7" fmla="*/ 43246 w 96715"/>
              <a:gd name="connsiteY7" fmla="*/ 5506 h 96715"/>
              <a:gd name="connsiteX8" fmla="*/ 32946 w 96715"/>
              <a:gd name="connsiteY8" fmla="*/ 33258 h 96715"/>
              <a:gd name="connsiteX9" fmla="*/ 8315 w 96715"/>
              <a:gd name="connsiteY9" fmla="*/ 33258 h 96715"/>
              <a:gd name="connsiteX10" fmla="*/ 43246 w 96715"/>
              <a:gd name="connsiteY10" fmla="*/ 5506 h 96715"/>
              <a:gd name="connsiteX11" fmla="*/ 59112 w 96715"/>
              <a:gd name="connsiteY11" fmla="*/ 5506 h 96715"/>
              <a:gd name="connsiteX12" fmla="*/ 94043 w 96715"/>
              <a:gd name="connsiteY12" fmla="*/ 33258 h 96715"/>
              <a:gd name="connsiteX13" fmla="*/ 69412 w 96715"/>
              <a:gd name="connsiteY13" fmla="*/ 33258 h 96715"/>
              <a:gd name="connsiteX14" fmla="*/ 59112 w 96715"/>
              <a:gd name="connsiteY14" fmla="*/ 5506 h 96715"/>
              <a:gd name="connsiteX15" fmla="*/ 51056 w 96715"/>
              <a:gd name="connsiteY15" fmla="*/ 6610 h 96715"/>
              <a:gd name="connsiteX16" fmla="*/ 55990 w 96715"/>
              <a:gd name="connsiteY16" fmla="*/ 9482 h 96715"/>
              <a:gd name="connsiteX17" fmla="*/ 64664 w 96715"/>
              <a:gd name="connsiteY17" fmla="*/ 33258 h 96715"/>
              <a:gd name="connsiteX18" fmla="*/ 37694 w 96715"/>
              <a:gd name="connsiteY18" fmla="*/ 33258 h 96715"/>
              <a:gd name="connsiteX19" fmla="*/ 46367 w 96715"/>
              <a:gd name="connsiteY19" fmla="*/ 9482 h 96715"/>
              <a:gd name="connsiteX20" fmla="*/ 51056 w 96715"/>
              <a:gd name="connsiteY20" fmla="*/ 6610 h 96715"/>
              <a:gd name="connsiteX21" fmla="*/ 6638 w 96715"/>
              <a:gd name="connsiteY21" fmla="*/ 37911 h 96715"/>
              <a:gd name="connsiteX22" fmla="*/ 32146 w 96715"/>
              <a:gd name="connsiteY22" fmla="*/ 37911 h 96715"/>
              <a:gd name="connsiteX23" fmla="*/ 32146 w 96715"/>
              <a:gd name="connsiteY23" fmla="*/ 64795 h 96715"/>
              <a:gd name="connsiteX24" fmla="*/ 6638 w 96715"/>
              <a:gd name="connsiteY24" fmla="*/ 64795 h 96715"/>
              <a:gd name="connsiteX25" fmla="*/ 6638 w 96715"/>
              <a:gd name="connsiteY25" fmla="*/ 37911 h 96715"/>
              <a:gd name="connsiteX26" fmla="*/ 36853 w 96715"/>
              <a:gd name="connsiteY26" fmla="*/ 37911 h 96715"/>
              <a:gd name="connsiteX27" fmla="*/ 65509 w 96715"/>
              <a:gd name="connsiteY27" fmla="*/ 37911 h 96715"/>
              <a:gd name="connsiteX28" fmla="*/ 65509 w 96715"/>
              <a:gd name="connsiteY28" fmla="*/ 64795 h 96715"/>
              <a:gd name="connsiteX29" fmla="*/ 36853 w 96715"/>
              <a:gd name="connsiteY29" fmla="*/ 64795 h 96715"/>
              <a:gd name="connsiteX30" fmla="*/ 36853 w 96715"/>
              <a:gd name="connsiteY30" fmla="*/ 37911 h 96715"/>
              <a:gd name="connsiteX31" fmla="*/ 70212 w 96715"/>
              <a:gd name="connsiteY31" fmla="*/ 37911 h 96715"/>
              <a:gd name="connsiteX32" fmla="*/ 95719 w 96715"/>
              <a:gd name="connsiteY32" fmla="*/ 37911 h 96715"/>
              <a:gd name="connsiteX33" fmla="*/ 95719 w 96715"/>
              <a:gd name="connsiteY33" fmla="*/ 64795 h 96715"/>
              <a:gd name="connsiteX34" fmla="*/ 70212 w 96715"/>
              <a:gd name="connsiteY34" fmla="*/ 64795 h 96715"/>
              <a:gd name="connsiteX35" fmla="*/ 70212 w 96715"/>
              <a:gd name="connsiteY35" fmla="*/ 37911 h 96715"/>
              <a:gd name="connsiteX36" fmla="*/ 8315 w 96715"/>
              <a:gd name="connsiteY36" fmla="*/ 69447 h 96715"/>
              <a:gd name="connsiteX37" fmla="*/ 32946 w 96715"/>
              <a:gd name="connsiteY37" fmla="*/ 69447 h 96715"/>
              <a:gd name="connsiteX38" fmla="*/ 43246 w 96715"/>
              <a:gd name="connsiteY38" fmla="*/ 97199 h 96715"/>
              <a:gd name="connsiteX39" fmla="*/ 8315 w 96715"/>
              <a:gd name="connsiteY39" fmla="*/ 69447 h 96715"/>
              <a:gd name="connsiteX40" fmla="*/ 37694 w 96715"/>
              <a:gd name="connsiteY40" fmla="*/ 69447 h 96715"/>
              <a:gd name="connsiteX41" fmla="*/ 64664 w 96715"/>
              <a:gd name="connsiteY41" fmla="*/ 69447 h 96715"/>
              <a:gd name="connsiteX42" fmla="*/ 55990 w 96715"/>
              <a:gd name="connsiteY42" fmla="*/ 93224 h 96715"/>
              <a:gd name="connsiteX43" fmla="*/ 48593 w 96715"/>
              <a:gd name="connsiteY43" fmla="*/ 95450 h 96715"/>
              <a:gd name="connsiteX44" fmla="*/ 46367 w 96715"/>
              <a:gd name="connsiteY44" fmla="*/ 93224 h 96715"/>
              <a:gd name="connsiteX45" fmla="*/ 37694 w 96715"/>
              <a:gd name="connsiteY45" fmla="*/ 69447 h 96715"/>
              <a:gd name="connsiteX46" fmla="*/ 69412 w 96715"/>
              <a:gd name="connsiteY46" fmla="*/ 69447 h 96715"/>
              <a:gd name="connsiteX47" fmla="*/ 94043 w 96715"/>
              <a:gd name="connsiteY47" fmla="*/ 69447 h 96715"/>
              <a:gd name="connsiteX48" fmla="*/ 59112 w 96715"/>
              <a:gd name="connsiteY48" fmla="*/ 97199 h 96715"/>
              <a:gd name="connsiteX49" fmla="*/ 69412 w 96715"/>
              <a:gd name="connsiteY49" fmla="*/ 69447 h 9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6715" h="96715">
                <a:moveTo>
                  <a:pt x="49857" y="17"/>
                </a:moveTo>
                <a:cubicBezTo>
                  <a:pt x="22047" y="736"/>
                  <a:pt x="-95" y="23536"/>
                  <a:pt x="0" y="51355"/>
                </a:cubicBezTo>
                <a:cubicBezTo>
                  <a:pt x="-6" y="79620"/>
                  <a:pt x="22902" y="102538"/>
                  <a:pt x="51167" y="102545"/>
                </a:cubicBezTo>
                <a:cubicBezTo>
                  <a:pt x="79432" y="102551"/>
                  <a:pt x="102351" y="79643"/>
                  <a:pt x="102357" y="51378"/>
                </a:cubicBezTo>
                <a:cubicBezTo>
                  <a:pt x="102357" y="51370"/>
                  <a:pt x="102357" y="51362"/>
                  <a:pt x="102357" y="51355"/>
                </a:cubicBezTo>
                <a:cubicBezTo>
                  <a:pt x="102455" y="23089"/>
                  <a:pt x="79620" y="97"/>
                  <a:pt x="51355" y="0"/>
                </a:cubicBezTo>
                <a:cubicBezTo>
                  <a:pt x="50856" y="-1"/>
                  <a:pt x="50356" y="4"/>
                  <a:pt x="49857" y="17"/>
                </a:cubicBezTo>
                <a:close/>
                <a:moveTo>
                  <a:pt x="43246" y="5506"/>
                </a:moveTo>
                <a:cubicBezTo>
                  <a:pt x="38353" y="14148"/>
                  <a:pt x="34876" y="23517"/>
                  <a:pt x="32946" y="33258"/>
                </a:cubicBezTo>
                <a:lnTo>
                  <a:pt x="8315" y="33258"/>
                </a:lnTo>
                <a:cubicBezTo>
                  <a:pt x="14475" y="18664"/>
                  <a:pt x="27637" y="8207"/>
                  <a:pt x="43246" y="5506"/>
                </a:cubicBezTo>
                <a:close/>
                <a:moveTo>
                  <a:pt x="59112" y="5506"/>
                </a:moveTo>
                <a:cubicBezTo>
                  <a:pt x="74721" y="8207"/>
                  <a:pt x="87883" y="18664"/>
                  <a:pt x="94043" y="33258"/>
                </a:cubicBezTo>
                <a:lnTo>
                  <a:pt x="69412" y="33258"/>
                </a:lnTo>
                <a:cubicBezTo>
                  <a:pt x="67482" y="23517"/>
                  <a:pt x="64004" y="14148"/>
                  <a:pt x="59112" y="5506"/>
                </a:cubicBezTo>
                <a:close/>
                <a:moveTo>
                  <a:pt x="51056" y="6610"/>
                </a:moveTo>
                <a:cubicBezTo>
                  <a:pt x="53110" y="6563"/>
                  <a:pt x="55016" y="7673"/>
                  <a:pt x="55990" y="9482"/>
                </a:cubicBezTo>
                <a:cubicBezTo>
                  <a:pt x="60007" y="16950"/>
                  <a:pt x="62928" y="24958"/>
                  <a:pt x="64664" y="33258"/>
                </a:cubicBezTo>
                <a:lnTo>
                  <a:pt x="37694" y="33258"/>
                </a:lnTo>
                <a:cubicBezTo>
                  <a:pt x="39429" y="24958"/>
                  <a:pt x="42351" y="16950"/>
                  <a:pt x="46367" y="9482"/>
                </a:cubicBezTo>
                <a:cubicBezTo>
                  <a:pt x="47299" y="7750"/>
                  <a:pt x="49090" y="6654"/>
                  <a:pt x="51056" y="6610"/>
                </a:cubicBezTo>
                <a:close/>
                <a:moveTo>
                  <a:pt x="6638" y="37911"/>
                </a:moveTo>
                <a:lnTo>
                  <a:pt x="32146" y="37911"/>
                </a:lnTo>
                <a:cubicBezTo>
                  <a:pt x="30844" y="46825"/>
                  <a:pt x="30844" y="55881"/>
                  <a:pt x="32146" y="64795"/>
                </a:cubicBezTo>
                <a:lnTo>
                  <a:pt x="6638" y="64795"/>
                </a:lnTo>
                <a:cubicBezTo>
                  <a:pt x="3993" y="56029"/>
                  <a:pt x="3993" y="46677"/>
                  <a:pt x="6638" y="37911"/>
                </a:cubicBezTo>
                <a:close/>
                <a:moveTo>
                  <a:pt x="36853" y="37911"/>
                </a:moveTo>
                <a:lnTo>
                  <a:pt x="65509" y="37911"/>
                </a:lnTo>
                <a:cubicBezTo>
                  <a:pt x="66880" y="46820"/>
                  <a:pt x="66880" y="55886"/>
                  <a:pt x="65509" y="64795"/>
                </a:cubicBezTo>
                <a:lnTo>
                  <a:pt x="36853" y="64795"/>
                </a:lnTo>
                <a:cubicBezTo>
                  <a:pt x="35482" y="55886"/>
                  <a:pt x="35482" y="46819"/>
                  <a:pt x="36853" y="37911"/>
                </a:cubicBezTo>
                <a:close/>
                <a:moveTo>
                  <a:pt x="70212" y="37911"/>
                </a:moveTo>
                <a:lnTo>
                  <a:pt x="95719" y="37911"/>
                </a:lnTo>
                <a:cubicBezTo>
                  <a:pt x="98365" y="46677"/>
                  <a:pt x="98365" y="56029"/>
                  <a:pt x="95719" y="64795"/>
                </a:cubicBezTo>
                <a:lnTo>
                  <a:pt x="70212" y="64795"/>
                </a:lnTo>
                <a:cubicBezTo>
                  <a:pt x="71513" y="55881"/>
                  <a:pt x="71513" y="46825"/>
                  <a:pt x="70212" y="37911"/>
                </a:cubicBezTo>
                <a:close/>
                <a:moveTo>
                  <a:pt x="8315" y="69447"/>
                </a:moveTo>
                <a:lnTo>
                  <a:pt x="32946" y="69447"/>
                </a:lnTo>
                <a:cubicBezTo>
                  <a:pt x="34876" y="79188"/>
                  <a:pt x="38353" y="88558"/>
                  <a:pt x="43246" y="97199"/>
                </a:cubicBezTo>
                <a:cubicBezTo>
                  <a:pt x="27637" y="94499"/>
                  <a:pt x="14475" y="84041"/>
                  <a:pt x="8315" y="69447"/>
                </a:cubicBezTo>
                <a:close/>
                <a:moveTo>
                  <a:pt x="37694" y="69447"/>
                </a:moveTo>
                <a:lnTo>
                  <a:pt x="64664" y="69447"/>
                </a:lnTo>
                <a:cubicBezTo>
                  <a:pt x="62928" y="77748"/>
                  <a:pt x="60007" y="85755"/>
                  <a:pt x="55990" y="93224"/>
                </a:cubicBezTo>
                <a:cubicBezTo>
                  <a:pt x="54562" y="95881"/>
                  <a:pt x="51250" y="96878"/>
                  <a:pt x="48593" y="95450"/>
                </a:cubicBezTo>
                <a:cubicBezTo>
                  <a:pt x="47649" y="94942"/>
                  <a:pt x="46875" y="94168"/>
                  <a:pt x="46367" y="93224"/>
                </a:cubicBezTo>
                <a:cubicBezTo>
                  <a:pt x="42351" y="85755"/>
                  <a:pt x="39429" y="77748"/>
                  <a:pt x="37694" y="69447"/>
                </a:cubicBezTo>
                <a:close/>
                <a:moveTo>
                  <a:pt x="69412" y="69447"/>
                </a:moveTo>
                <a:lnTo>
                  <a:pt x="94043" y="69447"/>
                </a:lnTo>
                <a:cubicBezTo>
                  <a:pt x="87883" y="84041"/>
                  <a:pt x="74721" y="94499"/>
                  <a:pt x="59112" y="97199"/>
                </a:cubicBezTo>
                <a:cubicBezTo>
                  <a:pt x="64004" y="88558"/>
                  <a:pt x="67482" y="79188"/>
                  <a:pt x="69412" y="69447"/>
                </a:cubicBezTo>
                <a:close/>
              </a:path>
            </a:pathLst>
          </a:custGeom>
          <a:solidFill>
            <a:schemeClr val="bg1"/>
          </a:solidFill>
          <a:ln w="87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87E03727-64A9-48C5-B4E5-40950BE0E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45159" y="5589614"/>
            <a:ext cx="243509" cy="228600"/>
          </a:xfrm>
          <a:prstGeom prst="rect">
            <a:avLst/>
          </a:prstGeom>
        </p:spPr>
      </p:pic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1E1C44AC-11E9-4362-8E13-ECA81F285F2C}"/>
              </a:ext>
            </a:extLst>
          </p:cNvPr>
          <p:cNvSpPr txBox="1">
            <a:spLocks/>
          </p:cNvSpPr>
          <p:nvPr/>
        </p:nvSpPr>
        <p:spPr>
          <a:xfrm>
            <a:off x="532856" y="5563941"/>
            <a:ext cx="3447659" cy="3757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https://twitter.com/BoardVetAppeals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343CEBC-98AE-4316-A2A2-11085C0D7EE6}"/>
              </a:ext>
            </a:extLst>
          </p:cNvPr>
          <p:cNvSpPr/>
          <p:nvPr/>
        </p:nvSpPr>
        <p:spPr>
          <a:xfrm>
            <a:off x="4215340" y="5534450"/>
            <a:ext cx="4027836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Employee Engagement ↑ 15% |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Places to work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↑30%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Board interim (mini) AES to gauge any COVID-19 impacts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774D386-AFB7-4531-AB8C-4F9E97072081}"/>
              </a:ext>
            </a:extLst>
          </p:cNvPr>
          <p:cNvGraphicFramePr>
            <a:graphicFrameLocks noGrp="1"/>
          </p:cNvGraphicFramePr>
          <p:nvPr/>
        </p:nvGraphicFramePr>
        <p:xfrm>
          <a:off x="4335777" y="4277141"/>
          <a:ext cx="352044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">
                  <a:extLst>
                    <a:ext uri="{9D8B030D-6E8A-4147-A177-3AD203B41FA5}">
                      <a16:colId xmlns:a16="http://schemas.microsoft.com/office/drawing/2014/main" val="3248344167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4177502523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699358819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44562942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494151815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219791270"/>
                    </a:ext>
                  </a:extLst>
                </a:gridCol>
              </a:tblGrid>
              <a:tr h="351808">
                <a:tc>
                  <a:txBody>
                    <a:bodyPr/>
                    <a:lstStyle/>
                    <a:p>
                      <a:r>
                        <a:rPr lang="en-US" sz="1000" dirty="0"/>
                        <a:t>Index</a:t>
                      </a:r>
                    </a:p>
                  </a:txBody>
                  <a:tcPr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/>
                        <a:t>2018</a:t>
                      </a:r>
                    </a:p>
                    <a:p>
                      <a:pPr algn="r"/>
                      <a:r>
                        <a:rPr lang="en-US" sz="1000" dirty="0"/>
                        <a:t>Board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/>
                        <a:t>2019</a:t>
                      </a:r>
                    </a:p>
                    <a:p>
                      <a:pPr algn="r"/>
                      <a:r>
                        <a:rPr lang="en-US" sz="1000" dirty="0"/>
                        <a:t>Board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/>
                        <a:t>2020</a:t>
                      </a:r>
                    </a:p>
                    <a:p>
                      <a:pPr algn="r"/>
                      <a:r>
                        <a:rPr lang="en-US" sz="1000" dirty="0"/>
                        <a:t>Mini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/>
                        <a:t>2020</a:t>
                      </a:r>
                    </a:p>
                    <a:p>
                      <a:pPr algn="r"/>
                      <a:r>
                        <a:rPr lang="en-US" sz="1000" dirty="0"/>
                        <a:t>Board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u="sng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  <a:p>
                      <a:pPr algn="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VA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94763"/>
                  </a:ext>
                </a:extLst>
              </a:tr>
              <a:tr h="365339">
                <a:tc>
                  <a:txBody>
                    <a:bodyPr/>
                    <a:lstStyle/>
                    <a:p>
                      <a:r>
                        <a:rPr lang="en-US" sz="1050" dirty="0"/>
                        <a:t>Employee Engagement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61%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68%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N/A*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76%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72%</a:t>
                      </a:r>
                    </a:p>
                  </a:txBody>
                  <a:tcPr anchor="ctr"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477009"/>
                  </a:ext>
                </a:extLst>
              </a:tr>
              <a:tr h="365339">
                <a:tc>
                  <a:txBody>
                    <a:bodyPr/>
                    <a:lstStyle/>
                    <a:p>
                      <a:r>
                        <a:rPr lang="en-US" sz="1050" dirty="0"/>
                        <a:t>Best Places to Work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36%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52%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62%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66%</a:t>
                      </a:r>
                    </a:p>
                  </a:txBody>
                  <a:tcPr anchor="ctr">
                    <a:solidFill>
                      <a:srgbClr val="FBFFF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/>
                        <a:t>69%</a:t>
                      </a:r>
                    </a:p>
                  </a:txBody>
                  <a:tcPr anchor="ctr">
                    <a:solidFill>
                      <a:srgbClr val="D1EA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20945"/>
                  </a:ext>
                </a:extLst>
              </a:tr>
            </a:tbl>
          </a:graphicData>
        </a:graphic>
      </p:graphicFrame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E0A91437-A54D-49DB-82CE-81AFAB4D5667}"/>
              </a:ext>
            </a:extLst>
          </p:cNvPr>
          <p:cNvSpPr txBox="1">
            <a:spLocks/>
          </p:cNvSpPr>
          <p:nvPr/>
        </p:nvSpPr>
        <p:spPr>
          <a:xfrm>
            <a:off x="4240806" y="3933370"/>
            <a:ext cx="2925613" cy="37625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EMPLOYEE 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B21537-BAAD-40DC-8D7B-B46E23284F0D}"/>
              </a:ext>
            </a:extLst>
          </p:cNvPr>
          <p:cNvSpPr/>
          <p:nvPr/>
        </p:nvSpPr>
        <p:spPr>
          <a:xfrm>
            <a:off x="8324341" y="3620972"/>
            <a:ext cx="383761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VSOs, PRIVATE REPRESENTATIVES, &amp; STAKEHOLDERS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 engagement &amp;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MILITARY SPOUSE EMPLOYMENT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Champion for Federal Government Hiring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hiring collaboration across Federal Government through VA partnership with Hiring our Heroes and DOD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 Campaign  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reach.gov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National Ambassador focused on changing the culture through discussion and awareness about mental health and suicide prevention</a:t>
            </a:r>
          </a:p>
        </p:txBody>
      </p:sp>
    </p:spTree>
    <p:extLst>
      <p:ext uri="{BB962C8B-B14F-4D97-AF65-F5344CB8AC3E}">
        <p14:creationId xmlns:p14="http://schemas.microsoft.com/office/powerpoint/2010/main" val="207544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930E74-881D-4550-9FF1-C647FB46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50101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Board’s goal for FY 2021 is 50,000 hearings, using all available hearing platforms. There has been an increase in hearing requests due to the COVID-19 pandemic.</a:t>
            </a:r>
          </a:p>
          <a:p>
            <a:pPr lvl="1"/>
            <a:r>
              <a:rPr lang="en-US" dirty="0"/>
              <a:t>Prioritize legacy hearings</a:t>
            </a:r>
          </a:p>
          <a:p>
            <a:pPr lvl="1"/>
            <a:r>
              <a:rPr lang="en-US" dirty="0"/>
              <a:t>Focus on Virtual tele-hearings</a:t>
            </a:r>
          </a:p>
          <a:p>
            <a:r>
              <a:rPr lang="en-US" dirty="0"/>
              <a:t>The Board judges are ready to hold hearings. </a:t>
            </a:r>
          </a:p>
          <a:p>
            <a:r>
              <a:rPr lang="en-US" dirty="0"/>
              <a:t>The Board has the capacity to schedule 1,000 Virtual tele-hearings weekly.  We are holding about 500+ per week.</a:t>
            </a:r>
          </a:p>
          <a:p>
            <a:r>
              <a:rPr lang="en-US" dirty="0"/>
              <a:t>Travel Boards may start at limited locations on Q4.  </a:t>
            </a:r>
          </a:p>
          <a:p>
            <a:r>
              <a:rPr lang="en-US" dirty="0"/>
              <a:t>Video hearings are available at 52 ROs nationwide, but at half the pre-COVID number of hearings per docket. </a:t>
            </a:r>
          </a:p>
          <a:p>
            <a:r>
              <a:rPr lang="en-US" dirty="0"/>
              <a:t>Please encourage your Veterans to choose a virtual tele-hearing when possible!  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CC42E8-42F0-43E1-AAED-6F935C41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Hearings at the Board</a:t>
            </a:r>
          </a:p>
        </p:txBody>
      </p:sp>
    </p:spTree>
    <p:extLst>
      <p:ext uri="{BB962C8B-B14F-4D97-AF65-F5344CB8AC3E}">
        <p14:creationId xmlns:p14="http://schemas.microsoft.com/office/powerpoint/2010/main" val="166722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D319-C9AF-44CE-8890-2B30CADD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Legacy Hearing Requests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6B7EF-EF8E-4179-9D16-FCA4AC9D613D}"/>
              </a:ext>
            </a:extLst>
          </p:cNvPr>
          <p:cNvSpPr/>
          <p:nvPr/>
        </p:nvSpPr>
        <p:spPr>
          <a:xfrm>
            <a:off x="644781" y="5124450"/>
            <a:ext cx="10466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Calibri"/>
              </a:rPr>
              <a:t>Prioritize Legacy Hearings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29AA2-0974-4DCB-9EA9-F08477D1AADC}"/>
              </a:ext>
            </a:extLst>
          </p:cNvPr>
          <p:cNvSpPr txBox="1"/>
          <p:nvPr/>
        </p:nvSpPr>
        <p:spPr>
          <a:xfrm>
            <a:off x="644780" y="5647670"/>
            <a:ext cx="840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19% Decrease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in pending hearing requests since start of FY 2021.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D2DB9A-4444-485E-82E7-8042E92B3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733750"/>
              </p:ext>
            </p:extLst>
          </p:nvPr>
        </p:nvGraphicFramePr>
        <p:xfrm>
          <a:off x="120673" y="630936"/>
          <a:ext cx="11950654" cy="449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25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1142B3-78F1-432F-B221-4641E0E8F6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D983F1FA-211D-3044-9E35-958DFBC26156}" type="slidenum">
              <a:rPr lang="en-US">
                <a:solidFill>
                  <a:prstClr val="white"/>
                </a:solidFill>
                <a:latin typeface="Calibri"/>
              </a:rPr>
              <a:pPr defTabSz="457200"/>
              <a:t>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52A7E0-A18F-4FFA-83EC-4C009345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Board of Veterans’ Appeals – Hearings Held </a:t>
            </a:r>
            <a:r>
              <a:rPr lang="en-US" dirty="0" err="1"/>
              <a:t>FYTD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CD7C41-C9DC-4C01-8356-101D457A27FF}"/>
              </a:ext>
            </a:extLst>
          </p:cNvPr>
          <p:cNvSpPr/>
          <p:nvPr/>
        </p:nvSpPr>
        <p:spPr>
          <a:xfrm>
            <a:off x="644781" y="5124450"/>
            <a:ext cx="10466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Calibri"/>
              </a:rPr>
              <a:t>Maximize Access &amp; Utilization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BB7DB8-6EBC-4E5D-A87A-E2DD3E53ABB3}"/>
              </a:ext>
            </a:extLst>
          </p:cNvPr>
          <p:cNvSpPr txBox="1"/>
          <p:nvPr/>
        </p:nvSpPr>
        <p:spPr>
          <a:xfrm>
            <a:off x="644780" y="5647670"/>
            <a:ext cx="840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Virtual tele-hearing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11,048 (97%) held virtually in FY 2021. 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911C713-C462-4A06-8A0F-15E2463B95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720941"/>
              </p:ext>
            </p:extLst>
          </p:nvPr>
        </p:nvGraphicFramePr>
        <p:xfrm>
          <a:off x="268406" y="655320"/>
          <a:ext cx="11923593" cy="47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685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3F1FA-211D-3044-9E35-958DFBC26156}" type="slidenum">
              <a:rPr lang="en-US">
                <a:solidFill>
                  <a:prstClr val="white"/>
                </a:solidFill>
                <a:latin typeface="Calibri"/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Board of Veterans’ Appeals – Decisions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886200" y="6461281"/>
            <a:ext cx="388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b="1" i="1" kern="1200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F1A037-F58D-40B3-9516-03BB8B81E3C0}"/>
              </a:ext>
            </a:extLst>
          </p:cNvPr>
          <p:cNvGraphicFramePr>
            <a:graphicFrameLocks noGrp="1"/>
          </p:cNvGraphicFramePr>
          <p:nvPr/>
        </p:nvGraphicFramePr>
        <p:xfrm>
          <a:off x="1016000" y="-12022138"/>
          <a:ext cx="8229600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038">
                  <a:extLst>
                    <a:ext uri="{9D8B030D-6E8A-4147-A177-3AD203B41FA5}">
                      <a16:colId xmlns:a16="http://schemas.microsoft.com/office/drawing/2014/main" val="3431715477"/>
                    </a:ext>
                  </a:extLst>
                </a:gridCol>
                <a:gridCol w="709448">
                  <a:extLst>
                    <a:ext uri="{9D8B030D-6E8A-4147-A177-3AD203B41FA5}">
                      <a16:colId xmlns:a16="http://schemas.microsoft.com/office/drawing/2014/main" val="3680502792"/>
                    </a:ext>
                  </a:extLst>
                </a:gridCol>
                <a:gridCol w="842470">
                  <a:extLst>
                    <a:ext uri="{9D8B030D-6E8A-4147-A177-3AD203B41FA5}">
                      <a16:colId xmlns:a16="http://schemas.microsoft.com/office/drawing/2014/main" val="2522752811"/>
                    </a:ext>
                  </a:extLst>
                </a:gridCol>
                <a:gridCol w="647372">
                  <a:extLst>
                    <a:ext uri="{9D8B030D-6E8A-4147-A177-3AD203B41FA5}">
                      <a16:colId xmlns:a16="http://schemas.microsoft.com/office/drawing/2014/main" val="1811995587"/>
                    </a:ext>
                  </a:extLst>
                </a:gridCol>
                <a:gridCol w="842470">
                  <a:extLst>
                    <a:ext uri="{9D8B030D-6E8A-4147-A177-3AD203B41FA5}">
                      <a16:colId xmlns:a16="http://schemas.microsoft.com/office/drawing/2014/main" val="1779857661"/>
                    </a:ext>
                  </a:extLst>
                </a:gridCol>
                <a:gridCol w="691712">
                  <a:extLst>
                    <a:ext uri="{9D8B030D-6E8A-4147-A177-3AD203B41FA5}">
                      <a16:colId xmlns:a16="http://schemas.microsoft.com/office/drawing/2014/main" val="2965581026"/>
                    </a:ext>
                  </a:extLst>
                </a:gridCol>
                <a:gridCol w="638503">
                  <a:extLst>
                    <a:ext uri="{9D8B030D-6E8A-4147-A177-3AD203B41FA5}">
                      <a16:colId xmlns:a16="http://schemas.microsoft.com/office/drawing/2014/main" val="1487400714"/>
                    </a:ext>
                  </a:extLst>
                </a:gridCol>
                <a:gridCol w="540954">
                  <a:extLst>
                    <a:ext uri="{9D8B030D-6E8A-4147-A177-3AD203B41FA5}">
                      <a16:colId xmlns:a16="http://schemas.microsoft.com/office/drawing/2014/main" val="1586350065"/>
                    </a:ext>
                  </a:extLst>
                </a:gridCol>
                <a:gridCol w="505482">
                  <a:extLst>
                    <a:ext uri="{9D8B030D-6E8A-4147-A177-3AD203B41FA5}">
                      <a16:colId xmlns:a16="http://schemas.microsoft.com/office/drawing/2014/main" val="3656869682"/>
                    </a:ext>
                  </a:extLst>
                </a:gridCol>
                <a:gridCol w="532086">
                  <a:extLst>
                    <a:ext uri="{9D8B030D-6E8A-4147-A177-3AD203B41FA5}">
                      <a16:colId xmlns:a16="http://schemas.microsoft.com/office/drawing/2014/main" val="4028602900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val="3352051040"/>
                    </a:ext>
                  </a:extLst>
                </a:gridCol>
              </a:tblGrid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347600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0816921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49151584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8837855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342426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9493826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92193441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5658524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1719542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890009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8721818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828403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609577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668284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3743302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99033173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123290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013837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1020844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4781394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908338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7750600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405790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61480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94479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5368883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39562634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833571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97043702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32194418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2886085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32348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A3F77CD-25FC-4E0B-BDFB-9E3CBE2D653D}"/>
              </a:ext>
            </a:extLst>
          </p:cNvPr>
          <p:cNvGraphicFramePr>
            <a:graphicFrameLocks noGrp="1"/>
          </p:cNvGraphicFramePr>
          <p:nvPr/>
        </p:nvGraphicFramePr>
        <p:xfrm>
          <a:off x="1016000" y="-12022138"/>
          <a:ext cx="8229600" cy="3779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0038">
                  <a:extLst>
                    <a:ext uri="{9D8B030D-6E8A-4147-A177-3AD203B41FA5}">
                      <a16:colId xmlns:a16="http://schemas.microsoft.com/office/drawing/2014/main" val="196374324"/>
                    </a:ext>
                  </a:extLst>
                </a:gridCol>
                <a:gridCol w="709448">
                  <a:extLst>
                    <a:ext uri="{9D8B030D-6E8A-4147-A177-3AD203B41FA5}">
                      <a16:colId xmlns:a16="http://schemas.microsoft.com/office/drawing/2014/main" val="3268384178"/>
                    </a:ext>
                  </a:extLst>
                </a:gridCol>
                <a:gridCol w="842470">
                  <a:extLst>
                    <a:ext uri="{9D8B030D-6E8A-4147-A177-3AD203B41FA5}">
                      <a16:colId xmlns:a16="http://schemas.microsoft.com/office/drawing/2014/main" val="2100513298"/>
                    </a:ext>
                  </a:extLst>
                </a:gridCol>
                <a:gridCol w="647372">
                  <a:extLst>
                    <a:ext uri="{9D8B030D-6E8A-4147-A177-3AD203B41FA5}">
                      <a16:colId xmlns:a16="http://schemas.microsoft.com/office/drawing/2014/main" val="2981334359"/>
                    </a:ext>
                  </a:extLst>
                </a:gridCol>
                <a:gridCol w="842470">
                  <a:extLst>
                    <a:ext uri="{9D8B030D-6E8A-4147-A177-3AD203B41FA5}">
                      <a16:colId xmlns:a16="http://schemas.microsoft.com/office/drawing/2014/main" val="905011162"/>
                    </a:ext>
                  </a:extLst>
                </a:gridCol>
                <a:gridCol w="691712">
                  <a:extLst>
                    <a:ext uri="{9D8B030D-6E8A-4147-A177-3AD203B41FA5}">
                      <a16:colId xmlns:a16="http://schemas.microsoft.com/office/drawing/2014/main" val="2740781461"/>
                    </a:ext>
                  </a:extLst>
                </a:gridCol>
                <a:gridCol w="638503">
                  <a:extLst>
                    <a:ext uri="{9D8B030D-6E8A-4147-A177-3AD203B41FA5}">
                      <a16:colId xmlns:a16="http://schemas.microsoft.com/office/drawing/2014/main" val="433173477"/>
                    </a:ext>
                  </a:extLst>
                </a:gridCol>
                <a:gridCol w="540954">
                  <a:extLst>
                    <a:ext uri="{9D8B030D-6E8A-4147-A177-3AD203B41FA5}">
                      <a16:colId xmlns:a16="http://schemas.microsoft.com/office/drawing/2014/main" val="2906497565"/>
                    </a:ext>
                  </a:extLst>
                </a:gridCol>
                <a:gridCol w="505482">
                  <a:extLst>
                    <a:ext uri="{9D8B030D-6E8A-4147-A177-3AD203B41FA5}">
                      <a16:colId xmlns:a16="http://schemas.microsoft.com/office/drawing/2014/main" val="2323920533"/>
                    </a:ext>
                  </a:extLst>
                </a:gridCol>
                <a:gridCol w="532086">
                  <a:extLst>
                    <a:ext uri="{9D8B030D-6E8A-4147-A177-3AD203B41FA5}">
                      <a16:colId xmlns:a16="http://schemas.microsoft.com/office/drawing/2014/main" val="694123889"/>
                    </a:ext>
                  </a:extLst>
                </a:gridCol>
                <a:gridCol w="399065">
                  <a:extLst>
                    <a:ext uri="{9D8B030D-6E8A-4147-A177-3AD203B41FA5}">
                      <a16:colId xmlns:a16="http://schemas.microsoft.com/office/drawing/2014/main" val="3089707807"/>
                    </a:ext>
                  </a:extLst>
                </a:gridCol>
              </a:tblGrid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9214138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971176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480648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9990452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539474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353873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4148050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74304762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8588317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485170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39251084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50182561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49656433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9518318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8644352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2159286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094156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45089728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24408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6541303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736940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763517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3527793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460359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6417268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82593087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1523585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5079953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363259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76345600"/>
                  </a:ext>
                </a:extLst>
              </a:tr>
              <a:tr h="117059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248466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A8FF6B-4F65-4A6C-B276-5F3DD0A4C95A}"/>
              </a:ext>
            </a:extLst>
          </p:cNvPr>
          <p:cNvGraphicFramePr>
            <a:graphicFrameLocks noGrp="1"/>
          </p:cNvGraphicFramePr>
          <p:nvPr/>
        </p:nvGraphicFramePr>
        <p:xfrm>
          <a:off x="1011238" y="-12045950"/>
          <a:ext cx="8229599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9897">
                  <a:extLst>
                    <a:ext uri="{9D8B030D-6E8A-4147-A177-3AD203B41FA5}">
                      <a16:colId xmlns:a16="http://schemas.microsoft.com/office/drawing/2014/main" val="2275614800"/>
                    </a:ext>
                  </a:extLst>
                </a:gridCol>
                <a:gridCol w="799961">
                  <a:extLst>
                    <a:ext uri="{9D8B030D-6E8A-4147-A177-3AD203B41FA5}">
                      <a16:colId xmlns:a16="http://schemas.microsoft.com/office/drawing/2014/main" val="3995228739"/>
                    </a:ext>
                  </a:extLst>
                </a:gridCol>
                <a:gridCol w="949954">
                  <a:extLst>
                    <a:ext uri="{9D8B030D-6E8A-4147-A177-3AD203B41FA5}">
                      <a16:colId xmlns:a16="http://schemas.microsoft.com/office/drawing/2014/main" val="1412910768"/>
                    </a:ext>
                  </a:extLst>
                </a:gridCol>
                <a:gridCol w="729964">
                  <a:extLst>
                    <a:ext uri="{9D8B030D-6E8A-4147-A177-3AD203B41FA5}">
                      <a16:colId xmlns:a16="http://schemas.microsoft.com/office/drawing/2014/main" val="3595703137"/>
                    </a:ext>
                  </a:extLst>
                </a:gridCol>
                <a:gridCol w="949954">
                  <a:extLst>
                    <a:ext uri="{9D8B030D-6E8A-4147-A177-3AD203B41FA5}">
                      <a16:colId xmlns:a16="http://schemas.microsoft.com/office/drawing/2014/main" val="3284113685"/>
                    </a:ext>
                  </a:extLst>
                </a:gridCol>
                <a:gridCol w="779962">
                  <a:extLst>
                    <a:ext uri="{9D8B030D-6E8A-4147-A177-3AD203B41FA5}">
                      <a16:colId xmlns:a16="http://schemas.microsoft.com/office/drawing/2014/main" val="2162397180"/>
                    </a:ext>
                  </a:extLst>
                </a:gridCol>
                <a:gridCol w="719965">
                  <a:extLst>
                    <a:ext uri="{9D8B030D-6E8A-4147-A177-3AD203B41FA5}">
                      <a16:colId xmlns:a16="http://schemas.microsoft.com/office/drawing/2014/main" val="2555302170"/>
                    </a:ext>
                  </a:extLst>
                </a:gridCol>
                <a:gridCol w="609970">
                  <a:extLst>
                    <a:ext uri="{9D8B030D-6E8A-4147-A177-3AD203B41FA5}">
                      <a16:colId xmlns:a16="http://schemas.microsoft.com/office/drawing/2014/main" val="2680079126"/>
                    </a:ext>
                  </a:extLst>
                </a:gridCol>
                <a:gridCol w="569972">
                  <a:extLst>
                    <a:ext uri="{9D8B030D-6E8A-4147-A177-3AD203B41FA5}">
                      <a16:colId xmlns:a16="http://schemas.microsoft.com/office/drawing/2014/main" val="2922466429"/>
                    </a:ext>
                  </a:extLst>
                </a:gridCol>
              </a:tblGrid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34738420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2904996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441833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5161440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7607222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911703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6948168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304273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46002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85014699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9327410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0946757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7485917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46101180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429996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1293973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6893170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2282076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1371460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3589814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208659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9466950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399080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89274637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661779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2630188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7304058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7594689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517321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9279125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4999361"/>
                  </a:ext>
                </a:extLst>
              </a:tr>
              <a:tr h="13199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132370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2C7920C-1D10-4D71-B093-E6211A40DD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372723"/>
              </p:ext>
            </p:extLst>
          </p:nvPr>
        </p:nvGraphicFramePr>
        <p:xfrm>
          <a:off x="280778" y="655320"/>
          <a:ext cx="11301622" cy="467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F7BFBDC-A733-43CB-9D4B-B92A407142AD}"/>
              </a:ext>
            </a:extLst>
          </p:cNvPr>
          <p:cNvSpPr/>
          <p:nvPr/>
        </p:nvSpPr>
        <p:spPr>
          <a:xfrm>
            <a:off x="644781" y="5124450"/>
            <a:ext cx="1046632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00"/>
                </a:solidFill>
                <a:latin typeface="Calibri"/>
              </a:rPr>
              <a:t>93,600 Decision Goal in FY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66AD6-A479-479E-BD32-2BD98C7D905D}"/>
              </a:ext>
            </a:extLst>
          </p:cNvPr>
          <p:cNvSpPr txBox="1"/>
          <p:nvPr/>
        </p:nvSpPr>
        <p:spPr>
          <a:xfrm>
            <a:off x="644780" y="5647670"/>
            <a:ext cx="927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latin typeface="Calibri"/>
              </a:rPr>
              <a:t>55,000+ decisions thru April 25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and ~</a:t>
            </a:r>
            <a:r>
              <a:rPr lang="en-US" b="1" i="1" dirty="0">
                <a:solidFill>
                  <a:srgbClr val="000000"/>
                </a:solidFill>
                <a:latin typeface="Calibri"/>
              </a:rPr>
              <a:t>4,000 above goal.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60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CE95DE6-A423-41F6-BDAC-4158D4E18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323560"/>
              </p:ext>
            </p:extLst>
          </p:nvPr>
        </p:nvGraphicFramePr>
        <p:xfrm>
          <a:off x="565685" y="755135"/>
          <a:ext cx="11174031" cy="3964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11A2D07-6EA1-4679-9D92-699F0AC0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 Legacy Appeals Drawdown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24EB8EA-2211-479B-8154-9D7A24F6EF7F}"/>
              </a:ext>
            </a:extLst>
          </p:cNvPr>
          <p:cNvSpPr/>
          <p:nvPr/>
        </p:nvSpPr>
        <p:spPr>
          <a:xfrm>
            <a:off x="10952537" y="3931115"/>
            <a:ext cx="787179" cy="301520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72EA66-52D1-4902-988D-1EFE1F46EA78}"/>
              </a:ext>
            </a:extLst>
          </p:cNvPr>
          <p:cNvGrpSpPr/>
          <p:nvPr/>
        </p:nvGrpSpPr>
        <p:grpSpPr>
          <a:xfrm>
            <a:off x="239532" y="4847303"/>
            <a:ext cx="11500184" cy="1631216"/>
            <a:chOff x="239532" y="4847303"/>
            <a:chExt cx="11500184" cy="1631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DA24F8A-A420-4270-AD9E-653391424677}"/>
                </a:ext>
              </a:extLst>
            </p:cNvPr>
            <p:cNvSpPr/>
            <p:nvPr/>
          </p:nvSpPr>
          <p:spPr>
            <a:xfrm>
              <a:off x="250722" y="4847303"/>
              <a:ext cx="1148899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               Increase in Board Inventory from original resolution plan</a:t>
              </a:r>
            </a:p>
            <a:p>
              <a:pPr marL="855663" lvl="2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Shift in VBA defined working inventory of 50K to 17K pushed appeals to Board faster</a:t>
              </a:r>
            </a:p>
            <a:p>
              <a:pPr marL="855663" lvl="2" indent="-169863">
                <a:buFont typeface="Arial" panose="020B0604020202020204" pitchFamily="34" charset="0"/>
                <a:buChar char="•"/>
              </a:pPr>
              <a:r>
                <a:rPr lang="en-US" sz="2000" dirty="0"/>
                <a:t>Ultimately results in faster resolution for Veterans - - ADC ~100 days for Board remands</a:t>
              </a:r>
            </a:p>
            <a:p>
              <a:pPr marL="855663" lvl="2" indent="-169863">
                <a:buFont typeface="Arial" panose="020B0604020202020204" pitchFamily="34" charset="0"/>
                <a:buChar char="•"/>
              </a:pPr>
              <a:r>
                <a:rPr lang="en-US" sz="2000" i="1" dirty="0"/>
                <a:t>Projections to be revisited after FY 2021 concludes and FY 2022 budget enacted</a:t>
              </a:r>
            </a:p>
            <a:p>
              <a:pPr marL="855663" lvl="2" indent="-169863"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9C86B8-9A79-46F2-9095-DA302C640BEA}"/>
                </a:ext>
              </a:extLst>
            </p:cNvPr>
            <p:cNvSpPr txBox="1"/>
            <p:nvPr/>
          </p:nvSpPr>
          <p:spPr>
            <a:xfrm>
              <a:off x="239532" y="4864507"/>
              <a:ext cx="9829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</a:rPr>
                <a:t>45,000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81EF408B-E20A-49CC-B619-81C37527149C}"/>
                </a:ext>
              </a:extLst>
            </p:cNvPr>
            <p:cNvSpPr/>
            <p:nvPr/>
          </p:nvSpPr>
          <p:spPr>
            <a:xfrm>
              <a:off x="250721" y="4864507"/>
              <a:ext cx="882340" cy="369332"/>
            </a:xfrm>
            <a:prstGeom prst="flowChartConnec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">
            <a:extLst>
              <a:ext uri="{FF2B5EF4-FFF2-40B4-BE49-F238E27FC236}">
                <a16:creationId xmlns:a16="http://schemas.microsoft.com/office/drawing/2014/main" id="{BAFF7DF3-0813-4336-B9AF-6EA9176E57CF}"/>
              </a:ext>
            </a:extLst>
          </p:cNvPr>
          <p:cNvSpPr txBox="1"/>
          <p:nvPr/>
        </p:nvSpPr>
        <p:spPr>
          <a:xfrm>
            <a:off x="6784402" y="989272"/>
            <a:ext cx="4561724" cy="1047496"/>
          </a:xfrm>
          <a:prstGeom prst="rect">
            <a:avLst/>
          </a:prstGeom>
          <a:solidFill>
            <a:srgbClr val="FFFF8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u="sng" dirty="0">
                <a:solidFill>
                  <a:srgbClr val="7030A0"/>
                </a:solidFill>
              </a:rPr>
              <a:t>VA INVENTORY DRAWDOWN SUCCESS</a:t>
            </a:r>
          </a:p>
          <a:p>
            <a:pPr algn="l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2000" b="1" baseline="0" dirty="0">
                <a:solidFill>
                  <a:srgbClr val="7030A0"/>
                </a:solidFill>
              </a:rPr>
              <a:t>68% in 3-Years</a:t>
            </a:r>
            <a:endParaRPr lang="en-US" sz="2000" b="1" baseline="0" dirty="0"/>
          </a:p>
          <a:p>
            <a:pPr algn="l"/>
            <a:r>
              <a:rPr lang="en-US" sz="2000" b="1" dirty="0">
                <a:solidFill>
                  <a:srgbClr val="7030A0"/>
                </a:solidFill>
                <a:effectLst/>
              </a:rPr>
              <a:t>Another ↓</a:t>
            </a:r>
            <a:r>
              <a:rPr lang="en-US" sz="2000" b="1" dirty="0">
                <a:solidFill>
                  <a:srgbClr val="7030A0"/>
                </a:solidFill>
              </a:rPr>
              <a:t>67</a:t>
            </a:r>
            <a:r>
              <a:rPr lang="en-US" sz="2000" b="1" baseline="0" dirty="0">
                <a:solidFill>
                  <a:srgbClr val="7030A0"/>
                </a:solidFill>
                <a:effectLst/>
              </a:rPr>
              <a:t>% by CY 2022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85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NpGyHPRgmPcMgzYNCb.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3Os9IHqSZuzl5yQO9zgf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LKF2QXRKeMDLsebjrOC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9RA.z9TCW2.XFHN4OE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pyM4uFQ1O.hFO5rFUkr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C5xQ3QB.wmD4ZkfTmB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3Uyw2_T1Wj90SPW1vf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TFT3H0TNevVMM4QryA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C5xQ3QB.wmD4ZkfTmBw"/>
</p:tagLst>
</file>

<file path=ppt/theme/theme1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Custom 1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0070C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FO Resume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92D050"/>
    </a:accent1>
    <a:accent2>
      <a:srgbClr val="0070C0"/>
    </a:accent2>
    <a:accent3>
      <a:srgbClr val="00B0F0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  <a:fontScheme name="Tw Cen MT-Rockwell">
    <a:majorFont>
      <a:latin typeface="Tw Cen MT" panose="020B0602020104020603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Rockwell" panose="02060603020205020403"/>
      <a:ea typeface=""/>
      <a:cs typeface=""/>
      <a:font script="Grek" typeface="Cambria"/>
      <a:font script="Cyrl" typeface="Cambria"/>
      <a:font script="Jpan" typeface="HG明朝B"/>
      <a:font script="Hang" typeface="바탕"/>
      <a:font script="Hans" typeface="方正姚体"/>
      <a:font script="Hant" typeface="標楷體"/>
      <a:font script="Arab" typeface="Times New Roman"/>
      <a:font script="Hebr" typeface="David"/>
      <a:font script="Thai" typeface="Jasmine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1320</Words>
  <Application>Microsoft Office PowerPoint</Application>
  <PresentationFormat>Widescreen</PresentationFormat>
  <Paragraphs>228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Rockwell</vt:lpstr>
      <vt:lpstr>Tahoma</vt:lpstr>
      <vt:lpstr>Wingdings</vt:lpstr>
      <vt:lpstr>10_Office Theme</vt:lpstr>
      <vt:lpstr>11_Office Theme</vt:lpstr>
      <vt:lpstr>3_Office Theme</vt:lpstr>
      <vt:lpstr>1_Office Theme</vt:lpstr>
      <vt:lpstr>think-cell Slide</vt:lpstr>
      <vt:lpstr>PowerPoint Presentation</vt:lpstr>
      <vt:lpstr>Board of Veterans’ Appeals Overview</vt:lpstr>
      <vt:lpstr>Board’s Organizational Structure </vt:lpstr>
      <vt:lpstr>Board of Veterans’ Appeals</vt:lpstr>
      <vt:lpstr>Hearings at the Board</vt:lpstr>
      <vt:lpstr>Legacy Hearing Requests</vt:lpstr>
      <vt:lpstr>Board of Veterans’ Appeals – Hearings Held FYTD</vt:lpstr>
      <vt:lpstr>Board of Veterans’ Appeals – Decisions</vt:lpstr>
      <vt:lpstr>VA Legacy Appeals Drawdown</vt:lpstr>
      <vt:lpstr>Appeals Modernization: Which Board docket to choose?</vt:lpstr>
      <vt:lpstr>Switching Dockets Under Appeals Modernization</vt:lpstr>
      <vt:lpstr>FY 2021 AMA Decisions and Inventory</vt:lpstr>
      <vt:lpstr>Remand Rates for Legacy and AMA Issues</vt:lpstr>
      <vt:lpstr>Resources &amp;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Elizabeth A.</dc:creator>
  <cp:lastModifiedBy>Mason, Cheryl</cp:lastModifiedBy>
  <cp:revision>206</cp:revision>
  <cp:lastPrinted>2020-02-24T13:04:05Z</cp:lastPrinted>
  <dcterms:created xsi:type="dcterms:W3CDTF">2020-01-27T16:31:50Z</dcterms:created>
  <dcterms:modified xsi:type="dcterms:W3CDTF">2021-05-03T15:13:17Z</dcterms:modified>
</cp:coreProperties>
</file>