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97" r:id="rId3"/>
    <p:sldMasterId id="2147483710" r:id="rId4"/>
    <p:sldMasterId id="2147483723" r:id="rId5"/>
  </p:sldMasterIdLst>
  <p:notesMasterIdLst>
    <p:notesMasterId r:id="rId47"/>
  </p:notesMasterIdLst>
  <p:handoutMasterIdLst>
    <p:handoutMasterId r:id="rId48"/>
  </p:handoutMasterIdLst>
  <p:sldIdLst>
    <p:sldId id="438" r:id="rId6"/>
    <p:sldId id="275" r:id="rId7"/>
    <p:sldId id="531" r:id="rId8"/>
    <p:sldId id="552" r:id="rId9"/>
    <p:sldId id="281" r:id="rId10"/>
    <p:sldId id="461" r:id="rId11"/>
    <p:sldId id="283" r:id="rId12"/>
    <p:sldId id="284" r:id="rId13"/>
    <p:sldId id="285" r:id="rId14"/>
    <p:sldId id="300" r:id="rId15"/>
    <p:sldId id="301" r:id="rId16"/>
    <p:sldId id="553" r:id="rId17"/>
    <p:sldId id="549" r:id="rId18"/>
    <p:sldId id="530" r:id="rId19"/>
    <p:sldId id="515" r:id="rId20"/>
    <p:sldId id="324" r:id="rId21"/>
    <p:sldId id="325" r:id="rId22"/>
    <p:sldId id="554" r:id="rId23"/>
    <p:sldId id="555" r:id="rId24"/>
    <p:sldId id="310" r:id="rId25"/>
    <p:sldId id="550" r:id="rId26"/>
    <p:sldId id="556" r:id="rId27"/>
    <p:sldId id="356" r:id="rId28"/>
    <p:sldId id="465" r:id="rId29"/>
    <p:sldId id="547" r:id="rId30"/>
    <p:sldId id="508" r:id="rId31"/>
    <p:sldId id="504" r:id="rId32"/>
    <p:sldId id="503" r:id="rId33"/>
    <p:sldId id="551" r:id="rId34"/>
    <p:sldId id="333" r:id="rId35"/>
    <p:sldId id="514" r:id="rId36"/>
    <p:sldId id="347" r:id="rId37"/>
    <p:sldId id="348" r:id="rId38"/>
    <p:sldId id="357" r:id="rId39"/>
    <p:sldId id="360" r:id="rId40"/>
    <p:sldId id="364" r:id="rId41"/>
    <p:sldId id="365" r:id="rId42"/>
    <p:sldId id="366" r:id="rId43"/>
    <p:sldId id="340" r:id="rId44"/>
    <p:sldId id="472" r:id="rId45"/>
    <p:sldId id="43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a:srgbClr val="991B1E"/>
    <a:srgbClr val="83A0FD"/>
    <a:srgbClr val="56A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110" d="100"/>
          <a:sy n="110" d="100"/>
        </p:scale>
        <p:origin x="396" y="10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olidFill>
              <a:srgbClr val="00B050"/>
            </a:solidFill>
          </c:spPr>
          <c:invertIfNegative val="0"/>
          <c:dPt>
            <c:idx val="5"/>
            <c:invertIfNegative val="0"/>
            <c:bubble3D val="0"/>
            <c:spPr>
              <a:solidFill>
                <a:srgbClr val="FFFF00"/>
              </a:solidFill>
            </c:spPr>
            <c:extLst>
              <c:ext xmlns:c16="http://schemas.microsoft.com/office/drawing/2014/chart" uri="{C3380CC4-5D6E-409C-BE32-E72D297353CC}">
                <c16:uniqueId val="{00000001-7A86-440D-8FE6-7BCB38F0291C}"/>
              </c:ext>
            </c:extLst>
          </c:dPt>
          <c:dPt>
            <c:idx val="6"/>
            <c:invertIfNegative val="0"/>
            <c:bubble3D val="0"/>
            <c:spPr>
              <a:solidFill>
                <a:srgbClr val="FF0000"/>
              </a:solidFill>
            </c:spPr>
            <c:extLst>
              <c:ext xmlns:c16="http://schemas.microsoft.com/office/drawing/2014/chart" uri="{C3380CC4-5D6E-409C-BE32-E72D297353CC}">
                <c16:uniqueId val="{00000003-7A86-440D-8FE6-7BCB38F0291C}"/>
              </c:ext>
            </c:extLst>
          </c:dPt>
          <c:dPt>
            <c:idx val="7"/>
            <c:invertIfNegative val="0"/>
            <c:bubble3D val="0"/>
            <c:spPr>
              <a:solidFill>
                <a:srgbClr val="FF0000"/>
              </a:solidFill>
            </c:spPr>
            <c:extLst>
              <c:ext xmlns:c16="http://schemas.microsoft.com/office/drawing/2014/chart" uri="{C3380CC4-5D6E-409C-BE32-E72D297353CC}">
                <c16:uniqueId val="{00000005-7A86-440D-8FE6-7BCB38F0291C}"/>
              </c:ext>
            </c:extLst>
          </c:dPt>
          <c:dPt>
            <c:idx val="8"/>
            <c:invertIfNegative val="0"/>
            <c:bubble3D val="0"/>
            <c:spPr>
              <a:solidFill>
                <a:srgbClr val="FF0000"/>
              </a:solidFill>
            </c:spPr>
            <c:extLst>
              <c:ext xmlns:c16="http://schemas.microsoft.com/office/drawing/2014/chart" uri="{C3380CC4-5D6E-409C-BE32-E72D297353CC}">
                <c16:uniqueId val="{00000007-7A86-440D-8FE6-7BCB38F0291C}"/>
              </c:ext>
            </c:extLst>
          </c:dPt>
          <c:dLbls>
            <c:dLbl>
              <c:idx val="0"/>
              <c:layout>
                <c:manualLayout>
                  <c:x val="4.9504950495049349E-3"/>
                  <c:y val="-6.43274853801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86-440D-8FE6-7BCB38F0291C}"/>
                </c:ext>
              </c:extLst>
            </c:dLbl>
            <c:dLbl>
              <c:idx val="1"/>
              <c:layout>
                <c:manualLayout>
                  <c:x val="8.2508250825082501E-3"/>
                  <c:y val="-6.4327485380117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86-440D-8FE6-7BCB38F0291C}"/>
                </c:ext>
              </c:extLst>
            </c:dLbl>
            <c:dLbl>
              <c:idx val="2"/>
              <c:layout>
                <c:manualLayout>
                  <c:x val="6.60066006600654E-3"/>
                  <c:y val="-9.9415204678362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86-440D-8FE6-7BCB38F0291C}"/>
                </c:ext>
              </c:extLst>
            </c:dLbl>
            <c:dLbl>
              <c:idx val="3"/>
              <c:layout>
                <c:manualLayout>
                  <c:x val="6.6006600660066007E-3"/>
                  <c:y val="-0.13742690058479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86-440D-8FE6-7BCB38F0291C}"/>
                </c:ext>
              </c:extLst>
            </c:dLbl>
            <c:dLbl>
              <c:idx val="4"/>
              <c:layout>
                <c:manualLayout>
                  <c:x val="7.4257425742573656E-3"/>
                  <c:y val="-0.18274853801169591"/>
                </c:manualLayout>
              </c:layout>
              <c:spPr>
                <a:noFill/>
                <a:ln>
                  <a:noFill/>
                </a:ln>
                <a:effectLst/>
              </c:spPr>
              <c:txPr>
                <a:bodyPr wrap="square" lIns="38100" tIns="19050" rIns="38100" bIns="19050" anchor="t" anchorCtr="0">
                  <a:noAutofit/>
                </a:bodyPr>
                <a:lstStyle/>
                <a:p>
                  <a:pPr>
                    <a:defRPr sz="1200" b="1" i="0" baseline="0">
                      <a:latin typeface="TradeGothic LT Bold" panose="02000806050000020004" pitchFamily="2"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836633663366337"/>
                      <c:h val="5.921052631578947E-2"/>
                    </c:manualLayout>
                  </c15:layout>
                </c:ext>
                <c:ext xmlns:c16="http://schemas.microsoft.com/office/drawing/2014/chart" uri="{C3380CC4-5D6E-409C-BE32-E72D297353CC}">
                  <c16:uniqueId val="{0000000C-7A86-440D-8FE6-7BCB38F0291C}"/>
                </c:ext>
              </c:extLst>
            </c:dLbl>
            <c:dLbl>
              <c:idx val="5"/>
              <c:layout>
                <c:manualLayout>
                  <c:x val="1.6501650165015897E-3"/>
                  <c:y val="-0.286549707602339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6-440D-8FE6-7BCB38F0291C}"/>
                </c:ext>
              </c:extLst>
            </c:dLbl>
            <c:dLbl>
              <c:idx val="6"/>
              <c:layout>
                <c:manualLayout>
                  <c:x val="6.6006600660064793E-3"/>
                  <c:y val="-0.473684210526315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86-440D-8FE6-7BCB38F0291C}"/>
                </c:ext>
              </c:extLst>
            </c:dLbl>
            <c:dLbl>
              <c:idx val="7"/>
              <c:layout>
                <c:manualLayout>
                  <c:x val="1.155115511551155E-2"/>
                  <c:y val="-0.2836257309941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86-440D-8FE6-7BCB38F0291C}"/>
                </c:ext>
              </c:extLst>
            </c:dLbl>
            <c:dLbl>
              <c:idx val="8"/>
              <c:layout>
                <c:manualLayout>
                  <c:x val="4.9504950495048291E-3"/>
                  <c:y val="-0.198830409356725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86-440D-8FE6-7BCB38F0291C}"/>
                </c:ext>
              </c:extLst>
            </c:dLbl>
            <c:dLbl>
              <c:idx val="9"/>
              <c:layout>
                <c:manualLayout>
                  <c:x val="0"/>
                  <c:y val="-9.9415204678362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11-4704-8462-64E485DFB667}"/>
                </c:ext>
              </c:extLst>
            </c:dLbl>
            <c:spPr>
              <a:noFill/>
              <a:ln>
                <a:noFill/>
              </a:ln>
              <a:effectLst/>
            </c:spPr>
            <c:txPr>
              <a:bodyPr wrap="square" lIns="38100" tIns="19050" rIns="38100" bIns="19050" anchor="t" anchorCtr="0">
                <a:spAutoFit/>
              </a:bodyPr>
              <a:lstStyle/>
              <a:p>
                <a:pPr>
                  <a:defRPr sz="1200" b="1" i="0" baseline="0">
                    <a:latin typeface="TradeGothic LT Bold" panose="0200080605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Sheet1!$A$1:$A$10</c:f>
              <c:strCache>
                <c:ptCount val="10"/>
                <c:pt idx="1">
                  <c:v>Under 30</c:v>
                </c:pt>
                <c:pt idx="2">
                  <c:v>31-40</c:v>
                </c:pt>
                <c:pt idx="3">
                  <c:v>41-50</c:v>
                </c:pt>
                <c:pt idx="4">
                  <c:v>51-60</c:v>
                </c:pt>
                <c:pt idx="5">
                  <c:v>61-70</c:v>
                </c:pt>
                <c:pt idx="6">
                  <c:v>71-80</c:v>
                </c:pt>
                <c:pt idx="7">
                  <c:v>81-90</c:v>
                </c:pt>
                <c:pt idx="8">
                  <c:v>91-100</c:v>
                </c:pt>
                <c:pt idx="9">
                  <c:v>100+</c:v>
                </c:pt>
              </c:strCache>
            </c:strRef>
          </c:cat>
          <c:val>
            <c:numRef>
              <c:f>Sheet1!$B$1:$B$10</c:f>
              <c:numCache>
                <c:formatCode>#,##0;#,##0</c:formatCode>
                <c:ptCount val="10"/>
                <c:pt idx="1">
                  <c:v>9155</c:v>
                </c:pt>
                <c:pt idx="2">
                  <c:v>65504</c:v>
                </c:pt>
                <c:pt idx="3">
                  <c:v>85053</c:v>
                </c:pt>
                <c:pt idx="4">
                  <c:v>121782</c:v>
                </c:pt>
                <c:pt idx="5">
                  <c:v>137653</c:v>
                </c:pt>
                <c:pt idx="6">
                  <c:v>389368</c:v>
                </c:pt>
                <c:pt idx="7">
                  <c:v>137389</c:v>
                </c:pt>
                <c:pt idx="8">
                  <c:v>85630</c:v>
                </c:pt>
                <c:pt idx="9">
                  <c:v>7362</c:v>
                </c:pt>
              </c:numCache>
            </c:numRef>
          </c:val>
          <c:extLst>
            <c:ext xmlns:c16="http://schemas.microsoft.com/office/drawing/2014/chart" uri="{C3380CC4-5D6E-409C-BE32-E72D297353CC}">
              <c16:uniqueId val="{0000000D-7A86-440D-8FE6-7BCB38F0291C}"/>
            </c:ext>
          </c:extLst>
        </c:ser>
        <c:dLbls>
          <c:showLegendKey val="0"/>
          <c:showVal val="1"/>
          <c:showCatName val="0"/>
          <c:showSerName val="0"/>
          <c:showPercent val="0"/>
          <c:showBubbleSize val="0"/>
        </c:dLbls>
        <c:gapWidth val="150"/>
        <c:gapDepth val="51"/>
        <c:shape val="box"/>
        <c:axId val="298434096"/>
        <c:axId val="236425696"/>
        <c:axId val="0"/>
      </c:bar3DChart>
      <c:catAx>
        <c:axId val="298434096"/>
        <c:scaling>
          <c:orientation val="minMax"/>
        </c:scaling>
        <c:delete val="0"/>
        <c:axPos val="b"/>
        <c:numFmt formatCode="General" sourceLinked="0"/>
        <c:majorTickMark val="out"/>
        <c:minorTickMark val="none"/>
        <c:tickLblPos val="nextTo"/>
        <c:crossAx val="236425696"/>
        <c:crosses val="autoZero"/>
        <c:auto val="1"/>
        <c:lblAlgn val="ctr"/>
        <c:lblOffset val="100"/>
        <c:noMultiLvlLbl val="0"/>
      </c:catAx>
      <c:valAx>
        <c:axId val="236425696"/>
        <c:scaling>
          <c:orientation val="minMax"/>
        </c:scaling>
        <c:delete val="0"/>
        <c:axPos val="l"/>
        <c:majorGridlines/>
        <c:numFmt formatCode="#,##0;#,##0" sourceLinked="1"/>
        <c:majorTickMark val="out"/>
        <c:minorTickMark val="none"/>
        <c:tickLblPos val="nextTo"/>
        <c:crossAx val="298434096"/>
        <c:crosses val="autoZero"/>
        <c:crossBetween val="between"/>
      </c:valAx>
      <c:spPr>
        <a:noFill/>
        <a:ln w="25400">
          <a:noFill/>
        </a:ln>
      </c:spPr>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16D64-D740-4B20-BE67-C1CD339D628C}" type="doc">
      <dgm:prSet loTypeId="urn:microsoft.com/office/officeart/2011/layout/InterconnectedBlockProcess" loCatId="officeonline" qsTypeId="urn:microsoft.com/office/officeart/2005/8/quickstyle/simple3" qsCatId="simple" csTypeId="urn:microsoft.com/office/officeart/2005/8/colors/accent1_2" csCatId="accent1" phldr="1"/>
      <dgm:spPr/>
      <dgm:t>
        <a:bodyPr/>
        <a:lstStyle/>
        <a:p>
          <a:endParaRPr lang="en-US"/>
        </a:p>
      </dgm:t>
    </dgm:pt>
    <dgm:pt modelId="{EA3CED91-A794-422A-983B-F9B6BA415FC9}">
      <dgm:prSet phldrT="[Text]"/>
      <dgm:spPr/>
      <dgm:t>
        <a:bodyPr/>
        <a:lstStyle/>
        <a:p>
          <a:r>
            <a:rPr lang="en-US" dirty="0"/>
            <a:t>        Opening 	</a:t>
          </a:r>
        </a:p>
      </dgm:t>
    </dgm:pt>
    <dgm:pt modelId="{A280125D-C373-4352-AA0A-8CF853DFF848}" type="parTrans" cxnId="{AE6EDDF5-5BF0-419D-94AF-BD549C30188A}">
      <dgm:prSet/>
      <dgm:spPr/>
      <dgm:t>
        <a:bodyPr/>
        <a:lstStyle/>
        <a:p>
          <a:endParaRPr lang="en-US"/>
        </a:p>
      </dgm:t>
    </dgm:pt>
    <dgm:pt modelId="{5699D8A5-7D4D-4091-B141-75D1D48EC33D}" type="sibTrans" cxnId="{AE6EDDF5-5BF0-419D-94AF-BD549C30188A}">
      <dgm:prSet/>
      <dgm:spPr/>
      <dgm:t>
        <a:bodyPr/>
        <a:lstStyle/>
        <a:p>
          <a:endParaRPr lang="en-US"/>
        </a:p>
      </dgm:t>
    </dgm:pt>
    <dgm:pt modelId="{072BE4A3-3E9A-4A24-9B24-82129199ABC6}">
      <dgm:prSet phldrT="[Text]"/>
      <dgm:spPr/>
      <dgm:t>
        <a:bodyPr/>
        <a:lstStyle/>
        <a:p>
          <a:endParaRPr lang="en-US" dirty="0">
            <a:solidFill>
              <a:schemeClr val="bg1">
                <a:lumMod val="95000"/>
                <a:lumOff val="5000"/>
              </a:schemeClr>
            </a:solidFill>
          </a:endParaRPr>
        </a:p>
        <a:p>
          <a:r>
            <a:rPr lang="en-US" dirty="0">
              <a:solidFill>
                <a:schemeClr val="tx1"/>
              </a:solidFill>
            </a:rPr>
            <a:t>Introduce yourself and make it clear you are with the “Veterans of Foreign Wars ” not everyone will know what “VFW” stands for   </a:t>
          </a:r>
        </a:p>
      </dgm:t>
    </dgm:pt>
    <dgm:pt modelId="{E85525CA-4C55-49C4-BFBB-3A9F36317A5D}" type="parTrans" cxnId="{85673106-1629-4271-AD40-8551D73E9A2F}">
      <dgm:prSet/>
      <dgm:spPr/>
      <dgm:t>
        <a:bodyPr/>
        <a:lstStyle/>
        <a:p>
          <a:endParaRPr lang="en-US"/>
        </a:p>
      </dgm:t>
    </dgm:pt>
    <dgm:pt modelId="{72652D86-3DB4-47F4-8BD5-4467B2743639}" type="sibTrans" cxnId="{85673106-1629-4271-AD40-8551D73E9A2F}">
      <dgm:prSet/>
      <dgm:spPr/>
      <dgm:t>
        <a:bodyPr/>
        <a:lstStyle/>
        <a:p>
          <a:endParaRPr lang="en-US"/>
        </a:p>
      </dgm:t>
    </dgm:pt>
    <dgm:pt modelId="{0E71B043-4F39-4654-AEAB-46F6DC9D1F39}">
      <dgm:prSet phldrT="[Text]"/>
      <dgm:spPr/>
      <dgm:t>
        <a:bodyPr/>
        <a:lstStyle/>
        <a:p>
          <a:pPr algn="ctr"/>
          <a:r>
            <a:rPr lang="en-US" dirty="0"/>
            <a:t>Qualifying</a:t>
          </a:r>
        </a:p>
        <a:p>
          <a:pPr algn="ctr"/>
          <a:r>
            <a:rPr lang="en-US" dirty="0"/>
            <a:t>       Questions 	</a:t>
          </a:r>
        </a:p>
      </dgm:t>
    </dgm:pt>
    <dgm:pt modelId="{5F493F89-52D3-4D55-BBFF-D79BE5CC6C0A}" type="parTrans" cxnId="{B3EE0A5E-F21A-42E3-8C33-1CF9135F1917}">
      <dgm:prSet/>
      <dgm:spPr/>
      <dgm:t>
        <a:bodyPr/>
        <a:lstStyle/>
        <a:p>
          <a:endParaRPr lang="en-US"/>
        </a:p>
      </dgm:t>
    </dgm:pt>
    <dgm:pt modelId="{52931CAF-704E-41A2-80F2-2AC9D2267D32}" type="sibTrans" cxnId="{B3EE0A5E-F21A-42E3-8C33-1CF9135F1917}">
      <dgm:prSet/>
      <dgm:spPr/>
      <dgm:t>
        <a:bodyPr/>
        <a:lstStyle/>
        <a:p>
          <a:endParaRPr lang="en-US"/>
        </a:p>
      </dgm:t>
    </dgm:pt>
    <dgm:pt modelId="{84DED71A-68A2-4DC7-8B8F-6DD1D74B925F}">
      <dgm:prSet phldrT="[Text]"/>
      <dgm:spPr/>
      <dgm:t>
        <a:bodyPr/>
        <a:lstStyle/>
        <a:p>
          <a:endParaRPr lang="en-US" dirty="0">
            <a:solidFill>
              <a:schemeClr val="tx1"/>
            </a:solidFill>
          </a:endParaRPr>
        </a:p>
        <a:p>
          <a:r>
            <a:rPr lang="en-US" dirty="0">
              <a:solidFill>
                <a:schemeClr val="tx1"/>
              </a:solidFill>
            </a:rPr>
            <a:t>Use open and closed questions to determine if the veteran is eligible  </a:t>
          </a:r>
        </a:p>
      </dgm:t>
    </dgm:pt>
    <dgm:pt modelId="{2BCB4F6D-C8B5-4229-85A1-0669F892AE32}" type="parTrans" cxnId="{28571271-2CEF-42F7-9274-8BD9297D1853}">
      <dgm:prSet/>
      <dgm:spPr/>
      <dgm:t>
        <a:bodyPr/>
        <a:lstStyle/>
        <a:p>
          <a:endParaRPr lang="en-US"/>
        </a:p>
      </dgm:t>
    </dgm:pt>
    <dgm:pt modelId="{BD76DA55-0A8C-483F-A247-20D92C56259B}" type="sibTrans" cxnId="{28571271-2CEF-42F7-9274-8BD9297D1853}">
      <dgm:prSet/>
      <dgm:spPr/>
      <dgm:t>
        <a:bodyPr/>
        <a:lstStyle/>
        <a:p>
          <a:endParaRPr lang="en-US"/>
        </a:p>
      </dgm:t>
    </dgm:pt>
    <dgm:pt modelId="{7DE9D41A-0E59-449B-A143-F1B154FAA510}">
      <dgm:prSet phldrT="[Text]"/>
      <dgm:spPr/>
      <dgm:t>
        <a:bodyPr/>
        <a:lstStyle/>
        <a:p>
          <a:r>
            <a:rPr lang="en-US" dirty="0"/>
            <a:t>Show VFW </a:t>
          </a:r>
        </a:p>
        <a:p>
          <a:r>
            <a:rPr lang="en-US" dirty="0"/>
            <a:t>Facts  </a:t>
          </a:r>
        </a:p>
      </dgm:t>
    </dgm:pt>
    <dgm:pt modelId="{6F4D2496-5FD4-4592-B518-C58A3AA1D741}" type="parTrans" cxnId="{2E094481-08B1-475B-9EAF-E098FA949FC3}">
      <dgm:prSet/>
      <dgm:spPr/>
      <dgm:t>
        <a:bodyPr/>
        <a:lstStyle/>
        <a:p>
          <a:endParaRPr lang="en-US"/>
        </a:p>
      </dgm:t>
    </dgm:pt>
    <dgm:pt modelId="{9F109FBB-B9BF-4D00-AB49-C42926021459}" type="sibTrans" cxnId="{2E094481-08B1-475B-9EAF-E098FA949FC3}">
      <dgm:prSet/>
      <dgm:spPr/>
      <dgm:t>
        <a:bodyPr/>
        <a:lstStyle/>
        <a:p>
          <a:endParaRPr lang="en-US"/>
        </a:p>
      </dgm:t>
    </dgm:pt>
    <dgm:pt modelId="{093D1E35-720B-4AB4-BD87-E6445F27625C}">
      <dgm:prSet phldrT="[Text]"/>
      <dgm:spPr/>
      <dgm:t>
        <a:bodyPr/>
        <a:lstStyle/>
        <a:p>
          <a:endParaRPr lang="en-US" dirty="0">
            <a:solidFill>
              <a:schemeClr val="bg1">
                <a:lumMod val="95000"/>
                <a:lumOff val="5000"/>
              </a:schemeClr>
            </a:solidFill>
          </a:endParaRPr>
        </a:p>
        <a:p>
          <a:r>
            <a:rPr lang="en-US" dirty="0">
              <a:solidFill>
                <a:schemeClr val="tx1"/>
              </a:solidFill>
            </a:rPr>
            <a:t>Show brochures and facts on the VFW to show them what the organization does and why it is important for the to join.  </a:t>
          </a:r>
        </a:p>
      </dgm:t>
    </dgm:pt>
    <dgm:pt modelId="{1B86B191-393A-415E-B01D-9C482E5EA7E2}" type="parTrans" cxnId="{0952DFCE-C489-40C4-AB0D-C1B0946A31A9}">
      <dgm:prSet/>
      <dgm:spPr/>
      <dgm:t>
        <a:bodyPr/>
        <a:lstStyle/>
        <a:p>
          <a:endParaRPr lang="en-US"/>
        </a:p>
      </dgm:t>
    </dgm:pt>
    <dgm:pt modelId="{DCFD529F-24F4-4005-9416-2927E0C1D85F}" type="sibTrans" cxnId="{0952DFCE-C489-40C4-AB0D-C1B0946A31A9}">
      <dgm:prSet/>
      <dgm:spPr/>
      <dgm:t>
        <a:bodyPr/>
        <a:lstStyle/>
        <a:p>
          <a:endParaRPr lang="en-US"/>
        </a:p>
      </dgm:t>
    </dgm:pt>
    <dgm:pt modelId="{F68BEFC5-40E0-4D4F-9A8D-4920571AD058}">
      <dgm:prSet phldrT="[Text]"/>
      <dgm:spPr/>
      <dgm:t>
        <a:bodyPr/>
        <a:lstStyle/>
        <a:p>
          <a:r>
            <a:rPr lang="en-US" dirty="0"/>
            <a:t>Ask to Join </a:t>
          </a:r>
        </a:p>
      </dgm:t>
    </dgm:pt>
    <dgm:pt modelId="{D495BA68-9586-48C6-95CD-CA789B9C6688}" type="parTrans" cxnId="{36B8003F-0C77-425D-A5DF-391E8F0740D6}">
      <dgm:prSet/>
      <dgm:spPr/>
      <dgm:t>
        <a:bodyPr/>
        <a:lstStyle/>
        <a:p>
          <a:endParaRPr lang="en-US"/>
        </a:p>
      </dgm:t>
    </dgm:pt>
    <dgm:pt modelId="{555F88BB-6C86-4340-A050-F74346D9E22A}" type="sibTrans" cxnId="{36B8003F-0C77-425D-A5DF-391E8F0740D6}">
      <dgm:prSet/>
      <dgm:spPr/>
      <dgm:t>
        <a:bodyPr/>
        <a:lstStyle/>
        <a:p>
          <a:endParaRPr lang="en-US"/>
        </a:p>
      </dgm:t>
    </dgm:pt>
    <dgm:pt modelId="{0E63AF8B-6351-4E0B-9484-876DD8B491EF}">
      <dgm:prSet/>
      <dgm:spPr/>
      <dgm:t>
        <a:bodyPr/>
        <a:lstStyle/>
        <a:p>
          <a:endParaRPr lang="en-US" dirty="0"/>
        </a:p>
      </dgm:t>
    </dgm:pt>
    <dgm:pt modelId="{224699A6-45C6-48DB-BF43-D8B4406AC71A}" type="parTrans" cxnId="{D76BEB54-8DB2-4BAF-B2E0-F27395454604}">
      <dgm:prSet/>
      <dgm:spPr/>
      <dgm:t>
        <a:bodyPr/>
        <a:lstStyle/>
        <a:p>
          <a:endParaRPr lang="en-US"/>
        </a:p>
      </dgm:t>
    </dgm:pt>
    <dgm:pt modelId="{995EC514-7E9F-4403-928A-513E3D1004A1}" type="sibTrans" cxnId="{D76BEB54-8DB2-4BAF-B2E0-F27395454604}">
      <dgm:prSet/>
      <dgm:spPr/>
      <dgm:t>
        <a:bodyPr/>
        <a:lstStyle/>
        <a:p>
          <a:endParaRPr lang="en-US"/>
        </a:p>
      </dgm:t>
    </dgm:pt>
    <dgm:pt modelId="{FC48D90C-3074-4425-854C-E5D67B0889EE}">
      <dgm:prSet/>
      <dgm:spPr/>
      <dgm:t>
        <a:bodyPr/>
        <a:lstStyle/>
        <a:p>
          <a:endParaRPr lang="en-US"/>
        </a:p>
      </dgm:t>
    </dgm:pt>
    <dgm:pt modelId="{6D50CDDC-222F-459B-A2AE-22AB65F78CF9}" type="parTrans" cxnId="{B4BAAFB2-CA80-4569-A59E-A4606229E542}">
      <dgm:prSet/>
      <dgm:spPr/>
      <dgm:t>
        <a:bodyPr/>
        <a:lstStyle/>
        <a:p>
          <a:endParaRPr lang="en-US"/>
        </a:p>
      </dgm:t>
    </dgm:pt>
    <dgm:pt modelId="{C303E5BC-262D-46A5-95A8-D2E8043015A1}" type="sibTrans" cxnId="{B4BAAFB2-CA80-4569-A59E-A4606229E542}">
      <dgm:prSet/>
      <dgm:spPr/>
      <dgm:t>
        <a:bodyPr/>
        <a:lstStyle/>
        <a:p>
          <a:endParaRPr lang="en-US"/>
        </a:p>
      </dgm:t>
    </dgm:pt>
    <dgm:pt modelId="{3311CB17-CE4F-4F93-B305-9C8DBBD65068}">
      <dgm:prSet phldrT="[Text]"/>
      <dgm:spPr/>
      <dgm:t>
        <a:bodyPr/>
        <a:lstStyle/>
        <a:p>
          <a:endParaRPr lang="en-US" dirty="0">
            <a:solidFill>
              <a:schemeClr val="tx1"/>
            </a:solidFill>
          </a:endParaRPr>
        </a:p>
        <a:p>
          <a:r>
            <a:rPr lang="en-US" dirty="0">
              <a:solidFill>
                <a:schemeClr val="tx1"/>
              </a:solidFill>
            </a:rPr>
            <a:t>If you never ask them to join they never will. </a:t>
          </a:r>
        </a:p>
      </dgm:t>
    </dgm:pt>
    <dgm:pt modelId="{F707137A-552D-4706-8F95-43EF4AAF9858}" type="parTrans" cxnId="{5954B216-5496-49C6-A1B3-4A62334160DE}">
      <dgm:prSet/>
      <dgm:spPr/>
      <dgm:t>
        <a:bodyPr/>
        <a:lstStyle/>
        <a:p>
          <a:endParaRPr lang="en-US"/>
        </a:p>
      </dgm:t>
    </dgm:pt>
    <dgm:pt modelId="{BDCAC1BF-0673-47D7-B903-3AA43306C651}" type="sibTrans" cxnId="{5954B216-5496-49C6-A1B3-4A62334160DE}">
      <dgm:prSet/>
      <dgm:spPr/>
      <dgm:t>
        <a:bodyPr/>
        <a:lstStyle/>
        <a:p>
          <a:endParaRPr lang="en-US"/>
        </a:p>
      </dgm:t>
    </dgm:pt>
    <dgm:pt modelId="{1E907122-588D-4585-B404-AA6751944A53}" type="pres">
      <dgm:prSet presAssocID="{C2B16D64-D740-4B20-BE67-C1CD339D628C}" presName="Name0" presStyleCnt="0">
        <dgm:presLayoutVars>
          <dgm:chMax val="7"/>
          <dgm:chPref val="5"/>
          <dgm:dir/>
          <dgm:animOne val="branch"/>
          <dgm:animLvl val="lvl"/>
        </dgm:presLayoutVars>
      </dgm:prSet>
      <dgm:spPr/>
    </dgm:pt>
    <dgm:pt modelId="{8514F645-F67A-4677-9F29-0CAFBB8D1406}" type="pres">
      <dgm:prSet presAssocID="{F68BEFC5-40E0-4D4F-9A8D-4920571AD058}" presName="ChildAccent4" presStyleCnt="0"/>
      <dgm:spPr/>
    </dgm:pt>
    <dgm:pt modelId="{5C1BA315-5BE8-435A-ADA6-34A6A6D28ECB}" type="pres">
      <dgm:prSet presAssocID="{F68BEFC5-40E0-4D4F-9A8D-4920571AD058}" presName="ChildAccent" presStyleLbl="alignImgPlace1" presStyleIdx="0" presStyleCnt="4" custScaleX="103937" custScaleY="94638" custLinFactNeighborX="-13474" custLinFactNeighborY="3606"/>
      <dgm:spPr/>
    </dgm:pt>
    <dgm:pt modelId="{108A602D-C5F8-4FB3-955E-05E067F40916}" type="pres">
      <dgm:prSet presAssocID="{F68BEFC5-40E0-4D4F-9A8D-4920571AD058}" presName="Child4" presStyleLbl="revTx" presStyleIdx="0" presStyleCnt="0">
        <dgm:presLayoutVars>
          <dgm:chMax val="0"/>
          <dgm:chPref val="0"/>
          <dgm:bulletEnabled val="1"/>
        </dgm:presLayoutVars>
      </dgm:prSet>
      <dgm:spPr/>
    </dgm:pt>
    <dgm:pt modelId="{B0FC8E50-D19C-4B3C-ABDE-5CA6F408CEDE}" type="pres">
      <dgm:prSet presAssocID="{F68BEFC5-40E0-4D4F-9A8D-4920571AD058}" presName="Parent4" presStyleLbl="node1" presStyleIdx="0" presStyleCnt="4" custScaleX="102776" custLinFactNeighborX="-13648" custLinFactNeighborY="21873">
        <dgm:presLayoutVars>
          <dgm:chMax val="2"/>
          <dgm:chPref val="1"/>
          <dgm:bulletEnabled val="1"/>
        </dgm:presLayoutVars>
      </dgm:prSet>
      <dgm:spPr/>
    </dgm:pt>
    <dgm:pt modelId="{B52B67C1-BC7A-420A-B394-101419ED4E3F}" type="pres">
      <dgm:prSet presAssocID="{7DE9D41A-0E59-449B-A143-F1B154FAA510}" presName="ChildAccent3" presStyleCnt="0"/>
      <dgm:spPr/>
    </dgm:pt>
    <dgm:pt modelId="{B70D85BB-5644-481E-95DA-E603D2CE1217}" type="pres">
      <dgm:prSet presAssocID="{7DE9D41A-0E59-449B-A143-F1B154FAA510}" presName="ChildAccent" presStyleLbl="alignImgPlace1" presStyleIdx="1" presStyleCnt="4" custLinFactNeighborX="-16059" custLinFactNeighborY="5969"/>
      <dgm:spPr/>
    </dgm:pt>
    <dgm:pt modelId="{78FEDD9E-A8E3-4CB8-A006-4CE3042A8F79}" type="pres">
      <dgm:prSet presAssocID="{7DE9D41A-0E59-449B-A143-F1B154FAA510}" presName="Child3" presStyleLbl="revTx" presStyleIdx="0" presStyleCnt="0">
        <dgm:presLayoutVars>
          <dgm:chMax val="0"/>
          <dgm:chPref val="0"/>
          <dgm:bulletEnabled val="1"/>
        </dgm:presLayoutVars>
      </dgm:prSet>
      <dgm:spPr/>
    </dgm:pt>
    <dgm:pt modelId="{E1989629-4D9E-4A40-AA9C-249B778A23E7}" type="pres">
      <dgm:prSet presAssocID="{7DE9D41A-0E59-449B-A143-F1B154FAA510}" presName="Parent3" presStyleLbl="node1" presStyleIdx="1" presStyleCnt="4" custLinFactNeighborX="-16059" custLinFactNeighborY="31211">
        <dgm:presLayoutVars>
          <dgm:chMax val="2"/>
          <dgm:chPref val="1"/>
          <dgm:bulletEnabled val="1"/>
        </dgm:presLayoutVars>
      </dgm:prSet>
      <dgm:spPr/>
    </dgm:pt>
    <dgm:pt modelId="{A2A40A03-D13F-43B3-BA2D-1903E2EFCF8D}" type="pres">
      <dgm:prSet presAssocID="{0E71B043-4F39-4654-AEAB-46F6DC9D1F39}" presName="ChildAccent2" presStyleCnt="0"/>
      <dgm:spPr/>
    </dgm:pt>
    <dgm:pt modelId="{4EAB758F-5972-4E22-B710-D3E8D84B6C6A}" type="pres">
      <dgm:prSet presAssocID="{0E71B043-4F39-4654-AEAB-46F6DC9D1F39}" presName="ChildAccent" presStyleLbl="alignImgPlace1" presStyleIdx="2" presStyleCnt="4" custLinFactNeighborX="-15926" custLinFactNeighborY="8652"/>
      <dgm:spPr/>
    </dgm:pt>
    <dgm:pt modelId="{F5285BC3-AA89-4E0E-A67E-B8CB8A838293}" type="pres">
      <dgm:prSet presAssocID="{0E71B043-4F39-4654-AEAB-46F6DC9D1F39}" presName="Child2" presStyleLbl="revTx" presStyleIdx="0" presStyleCnt="0">
        <dgm:presLayoutVars>
          <dgm:chMax val="0"/>
          <dgm:chPref val="0"/>
          <dgm:bulletEnabled val="1"/>
        </dgm:presLayoutVars>
      </dgm:prSet>
      <dgm:spPr/>
    </dgm:pt>
    <dgm:pt modelId="{6F7ADAD8-48BB-4D74-8757-13A0937FBA0E}" type="pres">
      <dgm:prSet presAssocID="{0E71B043-4F39-4654-AEAB-46F6DC9D1F39}" presName="Parent2" presStyleLbl="node1" presStyleIdx="2" presStyleCnt="4" custLinFactNeighborX="-16508" custLinFactNeighborY="44622">
        <dgm:presLayoutVars>
          <dgm:chMax val="2"/>
          <dgm:chPref val="1"/>
          <dgm:bulletEnabled val="1"/>
        </dgm:presLayoutVars>
      </dgm:prSet>
      <dgm:spPr/>
    </dgm:pt>
    <dgm:pt modelId="{9933F6E9-FC55-4E85-8961-3BCA3DAFC7DD}" type="pres">
      <dgm:prSet presAssocID="{EA3CED91-A794-422A-983B-F9B6BA415FC9}" presName="ChildAccent1" presStyleCnt="0"/>
      <dgm:spPr/>
    </dgm:pt>
    <dgm:pt modelId="{4F414B29-089B-4689-A9E0-552E646D08AB}" type="pres">
      <dgm:prSet presAssocID="{EA3CED91-A794-422A-983B-F9B6BA415FC9}" presName="ChildAccent" presStyleLbl="alignImgPlace1" presStyleIdx="3" presStyleCnt="4" custLinFactNeighborX="-15033" custLinFactNeighborY="10515"/>
      <dgm:spPr/>
    </dgm:pt>
    <dgm:pt modelId="{208E5115-EA49-4D8D-90BF-BD5FB49FD36E}" type="pres">
      <dgm:prSet presAssocID="{EA3CED91-A794-422A-983B-F9B6BA415FC9}" presName="Child1" presStyleLbl="revTx" presStyleIdx="0" presStyleCnt="0">
        <dgm:presLayoutVars>
          <dgm:chMax val="0"/>
          <dgm:chPref val="0"/>
          <dgm:bulletEnabled val="1"/>
        </dgm:presLayoutVars>
      </dgm:prSet>
      <dgm:spPr/>
    </dgm:pt>
    <dgm:pt modelId="{CF10955A-7A84-46BC-8980-FFA03AE544B8}" type="pres">
      <dgm:prSet presAssocID="{EA3CED91-A794-422A-983B-F9B6BA415FC9}" presName="Parent1" presStyleLbl="node1" presStyleIdx="3" presStyleCnt="4" custLinFactNeighborX="-15033" custLinFactNeighborY="63141">
        <dgm:presLayoutVars>
          <dgm:chMax val="2"/>
          <dgm:chPref val="1"/>
          <dgm:bulletEnabled val="1"/>
        </dgm:presLayoutVars>
      </dgm:prSet>
      <dgm:spPr/>
    </dgm:pt>
  </dgm:ptLst>
  <dgm:cxnLst>
    <dgm:cxn modelId="{8C6EA104-058E-4595-96FC-E1232EF99BFC}" type="presOf" srcId="{C2B16D64-D740-4B20-BE67-C1CD339D628C}" destId="{1E907122-588D-4585-B404-AA6751944A53}" srcOrd="0" destOrd="0" presId="urn:microsoft.com/office/officeart/2011/layout/InterconnectedBlockProcess"/>
    <dgm:cxn modelId="{85673106-1629-4271-AD40-8551D73E9A2F}" srcId="{EA3CED91-A794-422A-983B-F9B6BA415FC9}" destId="{072BE4A3-3E9A-4A24-9B24-82129199ABC6}" srcOrd="0" destOrd="0" parTransId="{E85525CA-4C55-49C4-BFBB-3A9F36317A5D}" sibTransId="{72652D86-3DB4-47F4-8BD5-4467B2743639}"/>
    <dgm:cxn modelId="{783FAE13-4B16-4194-9E0C-73DB702E5D0C}" type="presOf" srcId="{093D1E35-720B-4AB4-BD87-E6445F27625C}" destId="{78FEDD9E-A8E3-4CB8-A006-4CE3042A8F79}" srcOrd="1" destOrd="0" presId="urn:microsoft.com/office/officeart/2011/layout/InterconnectedBlockProcess"/>
    <dgm:cxn modelId="{5954B216-5496-49C6-A1B3-4A62334160DE}" srcId="{F68BEFC5-40E0-4D4F-9A8D-4920571AD058}" destId="{3311CB17-CE4F-4F93-B305-9C8DBBD65068}" srcOrd="1" destOrd="0" parTransId="{F707137A-552D-4706-8F95-43EF4AAF9858}" sibTransId="{BDCAC1BF-0673-47D7-B903-3AA43306C651}"/>
    <dgm:cxn modelId="{4D82121A-6CCC-46BE-9CEB-428A241D2164}" type="presOf" srcId="{3311CB17-CE4F-4F93-B305-9C8DBBD65068}" destId="{108A602D-C5F8-4FB3-955E-05E067F40916}" srcOrd="1" destOrd="1" presId="urn:microsoft.com/office/officeart/2011/layout/InterconnectedBlockProcess"/>
    <dgm:cxn modelId="{BC6FD11C-1374-41C5-92F3-B549EB5456CD}" type="presOf" srcId="{0E63AF8B-6351-4E0B-9484-876DD8B491EF}" destId="{108A602D-C5F8-4FB3-955E-05E067F40916}" srcOrd="1" destOrd="0" presId="urn:microsoft.com/office/officeart/2011/layout/InterconnectedBlockProcess"/>
    <dgm:cxn modelId="{7782FD26-5FB8-421B-8F18-AA27E1E0D940}" type="presOf" srcId="{84DED71A-68A2-4DC7-8B8F-6DD1D74B925F}" destId="{F5285BC3-AA89-4E0E-A67E-B8CB8A838293}" srcOrd="1" destOrd="0" presId="urn:microsoft.com/office/officeart/2011/layout/InterconnectedBlockProcess"/>
    <dgm:cxn modelId="{93CC9131-D250-40F6-BE6C-364339FCB9D2}" type="presOf" srcId="{84DED71A-68A2-4DC7-8B8F-6DD1D74B925F}" destId="{4EAB758F-5972-4E22-B710-D3E8D84B6C6A}" srcOrd="0" destOrd="0" presId="urn:microsoft.com/office/officeart/2011/layout/InterconnectedBlockProcess"/>
    <dgm:cxn modelId="{36B8003F-0C77-425D-A5DF-391E8F0740D6}" srcId="{C2B16D64-D740-4B20-BE67-C1CD339D628C}" destId="{F68BEFC5-40E0-4D4F-9A8D-4920571AD058}" srcOrd="3" destOrd="0" parTransId="{D495BA68-9586-48C6-95CD-CA789B9C6688}" sibTransId="{555F88BB-6C86-4340-A050-F74346D9E22A}"/>
    <dgm:cxn modelId="{B3EE0A5E-F21A-42E3-8C33-1CF9135F1917}" srcId="{C2B16D64-D740-4B20-BE67-C1CD339D628C}" destId="{0E71B043-4F39-4654-AEAB-46F6DC9D1F39}" srcOrd="1" destOrd="0" parTransId="{5F493F89-52D3-4D55-BBFF-D79BE5CC6C0A}" sibTransId="{52931CAF-704E-41A2-80F2-2AC9D2267D32}"/>
    <dgm:cxn modelId="{D34C3447-D69F-432A-8D6B-6A634E54F707}" type="presOf" srcId="{FC48D90C-3074-4425-854C-E5D67B0889EE}" destId="{108A602D-C5F8-4FB3-955E-05E067F40916}" srcOrd="1" destOrd="2" presId="urn:microsoft.com/office/officeart/2011/layout/InterconnectedBlockProcess"/>
    <dgm:cxn modelId="{1500D150-A451-4B8D-B40A-00663041275A}" type="presOf" srcId="{EA3CED91-A794-422A-983B-F9B6BA415FC9}" destId="{CF10955A-7A84-46BC-8980-FFA03AE544B8}" srcOrd="0" destOrd="0" presId="urn:microsoft.com/office/officeart/2011/layout/InterconnectedBlockProcess"/>
    <dgm:cxn modelId="{28571271-2CEF-42F7-9274-8BD9297D1853}" srcId="{0E71B043-4F39-4654-AEAB-46F6DC9D1F39}" destId="{84DED71A-68A2-4DC7-8B8F-6DD1D74B925F}" srcOrd="0" destOrd="0" parTransId="{2BCB4F6D-C8B5-4229-85A1-0669F892AE32}" sibTransId="{BD76DA55-0A8C-483F-A247-20D92C56259B}"/>
    <dgm:cxn modelId="{33768353-7758-4A78-BD64-E75DB45A323C}" type="presOf" srcId="{0E63AF8B-6351-4E0B-9484-876DD8B491EF}" destId="{5C1BA315-5BE8-435A-ADA6-34A6A6D28ECB}" srcOrd="0" destOrd="0" presId="urn:microsoft.com/office/officeart/2011/layout/InterconnectedBlockProcess"/>
    <dgm:cxn modelId="{D76BEB54-8DB2-4BAF-B2E0-F27395454604}" srcId="{F68BEFC5-40E0-4D4F-9A8D-4920571AD058}" destId="{0E63AF8B-6351-4E0B-9484-876DD8B491EF}" srcOrd="0" destOrd="0" parTransId="{224699A6-45C6-48DB-BF43-D8B4406AC71A}" sibTransId="{995EC514-7E9F-4403-928A-513E3D1004A1}"/>
    <dgm:cxn modelId="{F0B48679-57F4-45F5-B585-F11128E062A9}" type="presOf" srcId="{7DE9D41A-0E59-449B-A143-F1B154FAA510}" destId="{E1989629-4D9E-4A40-AA9C-249B778A23E7}" srcOrd="0" destOrd="0" presId="urn:microsoft.com/office/officeart/2011/layout/InterconnectedBlockProcess"/>
    <dgm:cxn modelId="{B7DDA17C-D6CF-4ED9-9246-8967D6163255}" type="presOf" srcId="{3311CB17-CE4F-4F93-B305-9C8DBBD65068}" destId="{5C1BA315-5BE8-435A-ADA6-34A6A6D28ECB}" srcOrd="0" destOrd="1" presId="urn:microsoft.com/office/officeart/2011/layout/InterconnectedBlockProcess"/>
    <dgm:cxn modelId="{2E094481-08B1-475B-9EAF-E098FA949FC3}" srcId="{C2B16D64-D740-4B20-BE67-C1CD339D628C}" destId="{7DE9D41A-0E59-449B-A143-F1B154FAA510}" srcOrd="2" destOrd="0" parTransId="{6F4D2496-5FD4-4592-B518-C58A3AA1D741}" sibTransId="{9F109FBB-B9BF-4D00-AB49-C42926021459}"/>
    <dgm:cxn modelId="{51F21787-3CDE-498B-9AEE-5102862DB750}" type="presOf" srcId="{072BE4A3-3E9A-4A24-9B24-82129199ABC6}" destId="{208E5115-EA49-4D8D-90BF-BD5FB49FD36E}" srcOrd="1" destOrd="0" presId="urn:microsoft.com/office/officeart/2011/layout/InterconnectedBlockProcess"/>
    <dgm:cxn modelId="{EE97A988-9914-4C7F-9290-3BF828581274}" type="presOf" srcId="{093D1E35-720B-4AB4-BD87-E6445F27625C}" destId="{B70D85BB-5644-481E-95DA-E603D2CE1217}" srcOrd="0" destOrd="0" presId="urn:microsoft.com/office/officeart/2011/layout/InterconnectedBlockProcess"/>
    <dgm:cxn modelId="{1E0EFC8D-F55E-4CC9-9D0A-AFEEEBC8BBDF}" type="presOf" srcId="{FC48D90C-3074-4425-854C-E5D67B0889EE}" destId="{5C1BA315-5BE8-435A-ADA6-34A6A6D28ECB}" srcOrd="0" destOrd="2" presId="urn:microsoft.com/office/officeart/2011/layout/InterconnectedBlockProcess"/>
    <dgm:cxn modelId="{414C1091-7C47-4604-BA40-6210D841CF8D}" type="presOf" srcId="{072BE4A3-3E9A-4A24-9B24-82129199ABC6}" destId="{4F414B29-089B-4689-A9E0-552E646D08AB}" srcOrd="0" destOrd="0" presId="urn:microsoft.com/office/officeart/2011/layout/InterconnectedBlockProcess"/>
    <dgm:cxn modelId="{B4BAAFB2-CA80-4569-A59E-A4606229E542}" srcId="{F68BEFC5-40E0-4D4F-9A8D-4920571AD058}" destId="{FC48D90C-3074-4425-854C-E5D67B0889EE}" srcOrd="2" destOrd="0" parTransId="{6D50CDDC-222F-459B-A2AE-22AB65F78CF9}" sibTransId="{C303E5BC-262D-46A5-95A8-D2E8043015A1}"/>
    <dgm:cxn modelId="{0952DFCE-C489-40C4-AB0D-C1B0946A31A9}" srcId="{7DE9D41A-0E59-449B-A143-F1B154FAA510}" destId="{093D1E35-720B-4AB4-BD87-E6445F27625C}" srcOrd="0" destOrd="0" parTransId="{1B86B191-393A-415E-B01D-9C482E5EA7E2}" sibTransId="{DCFD529F-24F4-4005-9416-2927E0C1D85F}"/>
    <dgm:cxn modelId="{6090ACD5-4582-4EE8-9C16-FF44F20D0E4A}" type="presOf" srcId="{0E71B043-4F39-4654-AEAB-46F6DC9D1F39}" destId="{6F7ADAD8-48BB-4D74-8757-13A0937FBA0E}" srcOrd="0" destOrd="0" presId="urn:microsoft.com/office/officeart/2011/layout/InterconnectedBlockProcess"/>
    <dgm:cxn modelId="{8619FCF0-8915-4780-B351-1E129C37E5C5}" type="presOf" srcId="{F68BEFC5-40E0-4D4F-9A8D-4920571AD058}" destId="{B0FC8E50-D19C-4B3C-ABDE-5CA6F408CEDE}" srcOrd="0" destOrd="0" presId="urn:microsoft.com/office/officeart/2011/layout/InterconnectedBlockProcess"/>
    <dgm:cxn modelId="{AE6EDDF5-5BF0-419D-94AF-BD549C30188A}" srcId="{C2B16D64-D740-4B20-BE67-C1CD339D628C}" destId="{EA3CED91-A794-422A-983B-F9B6BA415FC9}" srcOrd="0" destOrd="0" parTransId="{A280125D-C373-4352-AA0A-8CF853DFF848}" sibTransId="{5699D8A5-7D4D-4091-B141-75D1D48EC33D}"/>
    <dgm:cxn modelId="{73AFDB4D-9312-431F-A5AC-DC48FD300517}" type="presParOf" srcId="{1E907122-588D-4585-B404-AA6751944A53}" destId="{8514F645-F67A-4677-9F29-0CAFBB8D1406}" srcOrd="0" destOrd="0" presId="urn:microsoft.com/office/officeart/2011/layout/InterconnectedBlockProcess"/>
    <dgm:cxn modelId="{E1042D47-E544-47FB-88DE-E1AEECC9ADA8}" type="presParOf" srcId="{8514F645-F67A-4677-9F29-0CAFBB8D1406}" destId="{5C1BA315-5BE8-435A-ADA6-34A6A6D28ECB}" srcOrd="0" destOrd="0" presId="urn:microsoft.com/office/officeart/2011/layout/InterconnectedBlockProcess"/>
    <dgm:cxn modelId="{7C632A3E-D2A0-4C54-9C20-66B193D8EAE7}" type="presParOf" srcId="{1E907122-588D-4585-B404-AA6751944A53}" destId="{108A602D-C5F8-4FB3-955E-05E067F40916}" srcOrd="1" destOrd="0" presId="urn:microsoft.com/office/officeart/2011/layout/InterconnectedBlockProcess"/>
    <dgm:cxn modelId="{2882CDB0-4777-42A4-B1EB-D50D3266CD9D}" type="presParOf" srcId="{1E907122-588D-4585-B404-AA6751944A53}" destId="{B0FC8E50-D19C-4B3C-ABDE-5CA6F408CEDE}" srcOrd="2" destOrd="0" presId="urn:microsoft.com/office/officeart/2011/layout/InterconnectedBlockProcess"/>
    <dgm:cxn modelId="{F96BCB72-AA65-40D7-9A40-D2FA9115769B}" type="presParOf" srcId="{1E907122-588D-4585-B404-AA6751944A53}" destId="{B52B67C1-BC7A-420A-B394-101419ED4E3F}" srcOrd="3" destOrd="0" presId="urn:microsoft.com/office/officeart/2011/layout/InterconnectedBlockProcess"/>
    <dgm:cxn modelId="{286F9515-F3F2-4B92-A048-D5417E74F9F8}" type="presParOf" srcId="{B52B67C1-BC7A-420A-B394-101419ED4E3F}" destId="{B70D85BB-5644-481E-95DA-E603D2CE1217}" srcOrd="0" destOrd="0" presId="urn:microsoft.com/office/officeart/2011/layout/InterconnectedBlockProcess"/>
    <dgm:cxn modelId="{7C4B92C8-4CE4-4D92-94F6-DA24D29DBCC5}" type="presParOf" srcId="{1E907122-588D-4585-B404-AA6751944A53}" destId="{78FEDD9E-A8E3-4CB8-A006-4CE3042A8F79}" srcOrd="4" destOrd="0" presId="urn:microsoft.com/office/officeart/2011/layout/InterconnectedBlockProcess"/>
    <dgm:cxn modelId="{97044E1A-7BFD-4607-9440-A85808BE7CAC}" type="presParOf" srcId="{1E907122-588D-4585-B404-AA6751944A53}" destId="{E1989629-4D9E-4A40-AA9C-249B778A23E7}" srcOrd="5" destOrd="0" presId="urn:microsoft.com/office/officeart/2011/layout/InterconnectedBlockProcess"/>
    <dgm:cxn modelId="{483F20A1-F86C-4E33-AAE8-3540E28CCA78}" type="presParOf" srcId="{1E907122-588D-4585-B404-AA6751944A53}" destId="{A2A40A03-D13F-43B3-BA2D-1903E2EFCF8D}" srcOrd="6" destOrd="0" presId="urn:microsoft.com/office/officeart/2011/layout/InterconnectedBlockProcess"/>
    <dgm:cxn modelId="{90F93B5F-123C-4764-A945-9BB5E0A41CF6}" type="presParOf" srcId="{A2A40A03-D13F-43B3-BA2D-1903E2EFCF8D}" destId="{4EAB758F-5972-4E22-B710-D3E8D84B6C6A}" srcOrd="0" destOrd="0" presId="urn:microsoft.com/office/officeart/2011/layout/InterconnectedBlockProcess"/>
    <dgm:cxn modelId="{A0CED0CA-6314-4E3B-972F-907FE74A2FD0}" type="presParOf" srcId="{1E907122-588D-4585-B404-AA6751944A53}" destId="{F5285BC3-AA89-4E0E-A67E-B8CB8A838293}" srcOrd="7" destOrd="0" presId="urn:microsoft.com/office/officeart/2011/layout/InterconnectedBlockProcess"/>
    <dgm:cxn modelId="{2AB7621E-577F-400F-B35A-A26EEDADC9B8}" type="presParOf" srcId="{1E907122-588D-4585-B404-AA6751944A53}" destId="{6F7ADAD8-48BB-4D74-8757-13A0937FBA0E}" srcOrd="8" destOrd="0" presId="urn:microsoft.com/office/officeart/2011/layout/InterconnectedBlockProcess"/>
    <dgm:cxn modelId="{6930FED0-B9D3-4607-A2BA-57D8F875ADB7}" type="presParOf" srcId="{1E907122-588D-4585-B404-AA6751944A53}" destId="{9933F6E9-FC55-4E85-8961-3BCA3DAFC7DD}" srcOrd="9" destOrd="0" presId="urn:microsoft.com/office/officeart/2011/layout/InterconnectedBlockProcess"/>
    <dgm:cxn modelId="{0FE848A4-C974-4CC9-91CF-A03C0371F7E8}" type="presParOf" srcId="{9933F6E9-FC55-4E85-8961-3BCA3DAFC7DD}" destId="{4F414B29-089B-4689-A9E0-552E646D08AB}" srcOrd="0" destOrd="0" presId="urn:microsoft.com/office/officeart/2011/layout/InterconnectedBlockProcess"/>
    <dgm:cxn modelId="{CDD30887-CCFF-4811-A22A-E1FAA61A7B29}" type="presParOf" srcId="{1E907122-588D-4585-B404-AA6751944A53}" destId="{208E5115-EA49-4D8D-90BF-BD5FB49FD36E}" srcOrd="10" destOrd="0" presId="urn:microsoft.com/office/officeart/2011/layout/InterconnectedBlockProcess"/>
    <dgm:cxn modelId="{C0FD5F0D-1803-4697-8624-FD68EFE65968}" type="presParOf" srcId="{1E907122-588D-4585-B404-AA6751944A53}" destId="{CF10955A-7A84-46BC-8980-FFA03AE544B8}"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BA315-5BE8-435A-ADA6-34A6A6D28ECB}">
      <dsp:nvSpPr>
        <dsp:cNvPr id="0" name=""/>
        <dsp:cNvSpPr/>
      </dsp:nvSpPr>
      <dsp:spPr>
        <a:xfrm>
          <a:off x="5183770" y="1158134"/>
          <a:ext cx="1761814" cy="3819341"/>
        </a:xfrm>
        <a:prstGeom prst="wedgeRectCallout">
          <a:avLst>
            <a:gd name="adj1" fmla="val 0"/>
            <a:gd name="adj2" fmla="val 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endParaRPr lang="en-US" sz="1600" kern="1200" dirty="0"/>
        </a:p>
        <a:p>
          <a:pPr marL="0" lvl="0" indent="0" algn="r" defTabSz="711200">
            <a:lnSpc>
              <a:spcPct val="90000"/>
            </a:lnSpc>
            <a:spcBef>
              <a:spcPct val="0"/>
            </a:spcBef>
            <a:spcAft>
              <a:spcPct val="35000"/>
            </a:spcAft>
            <a:buNone/>
          </a:pPr>
          <a:endParaRPr lang="en-US" sz="1600" kern="1200" dirty="0">
            <a:solidFill>
              <a:schemeClr val="tx1"/>
            </a:solidFill>
          </a:endParaRPr>
        </a:p>
        <a:p>
          <a:pPr marL="0" lvl="0" indent="0" algn="r" defTabSz="711200">
            <a:lnSpc>
              <a:spcPct val="90000"/>
            </a:lnSpc>
            <a:spcBef>
              <a:spcPct val="0"/>
            </a:spcBef>
            <a:spcAft>
              <a:spcPct val="35000"/>
            </a:spcAft>
            <a:buNone/>
          </a:pPr>
          <a:r>
            <a:rPr lang="en-US" sz="1600" kern="1200" dirty="0">
              <a:solidFill>
                <a:schemeClr val="tx1"/>
              </a:solidFill>
            </a:rPr>
            <a:t>If you never ask them to join they never will. </a:t>
          </a:r>
        </a:p>
        <a:p>
          <a:pPr marL="0" lvl="0" indent="0" algn="r" defTabSz="711200">
            <a:lnSpc>
              <a:spcPct val="90000"/>
            </a:lnSpc>
            <a:spcBef>
              <a:spcPct val="0"/>
            </a:spcBef>
            <a:spcAft>
              <a:spcPct val="35000"/>
            </a:spcAft>
            <a:buNone/>
          </a:pPr>
          <a:endParaRPr lang="en-US" sz="1600" kern="1200"/>
        </a:p>
      </dsp:txBody>
      <dsp:txXfrm>
        <a:off x="5407168" y="1158134"/>
        <a:ext cx="1538416" cy="3819341"/>
      </dsp:txXfrm>
    </dsp:sp>
    <dsp:sp modelId="{B0FC8E50-D19C-4B3C-ABDE-5CA6F408CEDE}">
      <dsp:nvSpPr>
        <dsp:cNvPr id="0" name=""/>
        <dsp:cNvSpPr/>
      </dsp:nvSpPr>
      <dsp:spPr>
        <a:xfrm>
          <a:off x="5190660" y="260085"/>
          <a:ext cx="1742134" cy="94173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Ask to Join </a:t>
          </a:r>
        </a:p>
      </dsp:txBody>
      <dsp:txXfrm>
        <a:off x="5190660" y="260085"/>
        <a:ext cx="1742134" cy="941738"/>
      </dsp:txXfrm>
    </dsp:sp>
    <dsp:sp modelId="{B70D85BB-5644-481E-95DA-E603D2CE1217}">
      <dsp:nvSpPr>
        <dsp:cNvPr id="0" name=""/>
        <dsp:cNvSpPr/>
      </dsp:nvSpPr>
      <dsp:spPr>
        <a:xfrm>
          <a:off x="3478240" y="1210522"/>
          <a:ext cx="1695079" cy="3766953"/>
        </a:xfrm>
        <a:prstGeom prst="wedgeRectCallout">
          <a:avLst>
            <a:gd name="adj1" fmla="val 62500"/>
            <a:gd name="adj2" fmla="val 2083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chemeClr val="bg1">
                <a:lumMod val="95000"/>
                <a:lumOff val="5000"/>
              </a:schemeClr>
            </a:solidFill>
          </a:endParaRPr>
        </a:p>
        <a:p>
          <a:pPr marL="0" lvl="0" indent="0" algn="r" defTabSz="711200">
            <a:lnSpc>
              <a:spcPct val="90000"/>
            </a:lnSpc>
            <a:spcBef>
              <a:spcPct val="0"/>
            </a:spcBef>
            <a:spcAft>
              <a:spcPct val="35000"/>
            </a:spcAft>
            <a:buNone/>
          </a:pPr>
          <a:r>
            <a:rPr lang="en-US" sz="1600" kern="1200" dirty="0">
              <a:solidFill>
                <a:schemeClr val="tx1"/>
              </a:solidFill>
            </a:rPr>
            <a:t>Show brochures and facts on the VFW to show them what the organization does and why it is important for the to join.  </a:t>
          </a:r>
        </a:p>
      </dsp:txBody>
      <dsp:txXfrm>
        <a:off x="3693176" y="1210522"/>
        <a:ext cx="1480143" cy="3766953"/>
      </dsp:txXfrm>
    </dsp:sp>
    <dsp:sp modelId="{E1989629-4D9E-4A40-AA9C-249B778A23E7}">
      <dsp:nvSpPr>
        <dsp:cNvPr id="0" name=""/>
        <dsp:cNvSpPr/>
      </dsp:nvSpPr>
      <dsp:spPr>
        <a:xfrm>
          <a:off x="3478240" y="442960"/>
          <a:ext cx="1695079" cy="80734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Show VFW </a:t>
          </a:r>
        </a:p>
        <a:p>
          <a:pPr marL="0" lvl="0" indent="0" algn="ctr" defTabSz="711200">
            <a:lnSpc>
              <a:spcPct val="90000"/>
            </a:lnSpc>
            <a:spcBef>
              <a:spcPct val="0"/>
            </a:spcBef>
            <a:spcAft>
              <a:spcPct val="35000"/>
            </a:spcAft>
            <a:buNone/>
          </a:pPr>
          <a:r>
            <a:rPr lang="en-US" sz="1600" kern="1200" dirty="0"/>
            <a:t>Facts  </a:t>
          </a:r>
        </a:p>
      </dsp:txBody>
      <dsp:txXfrm>
        <a:off x="3478240" y="442960"/>
        <a:ext cx="1695079" cy="807346"/>
      </dsp:txXfrm>
    </dsp:sp>
    <dsp:sp modelId="{4EAB758F-5972-4E22-B710-D3E8D84B6C6A}">
      <dsp:nvSpPr>
        <dsp:cNvPr id="0" name=""/>
        <dsp:cNvSpPr/>
      </dsp:nvSpPr>
      <dsp:spPr>
        <a:xfrm>
          <a:off x="1785415" y="1298456"/>
          <a:ext cx="1695079" cy="3497672"/>
        </a:xfrm>
        <a:prstGeom prst="wedgeRectCallout">
          <a:avLst>
            <a:gd name="adj1" fmla="val 62500"/>
            <a:gd name="adj2" fmla="val 2083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chemeClr val="tx1"/>
            </a:solidFill>
          </a:endParaRPr>
        </a:p>
        <a:p>
          <a:pPr marL="0" lvl="0" indent="0" algn="r" defTabSz="711200">
            <a:lnSpc>
              <a:spcPct val="90000"/>
            </a:lnSpc>
            <a:spcBef>
              <a:spcPct val="0"/>
            </a:spcBef>
            <a:spcAft>
              <a:spcPct val="35000"/>
            </a:spcAft>
            <a:buNone/>
          </a:pPr>
          <a:r>
            <a:rPr lang="en-US" sz="1600" kern="1200" dirty="0">
              <a:solidFill>
                <a:schemeClr val="tx1"/>
              </a:solidFill>
            </a:rPr>
            <a:t>Use open and closed questions to determine if the veteran is eligible  </a:t>
          </a:r>
        </a:p>
      </dsp:txBody>
      <dsp:txXfrm>
        <a:off x="2000351" y="1298456"/>
        <a:ext cx="1480143" cy="3497672"/>
      </dsp:txXfrm>
    </dsp:sp>
    <dsp:sp modelId="{6F7ADAD8-48BB-4D74-8757-13A0937FBA0E}">
      <dsp:nvSpPr>
        <dsp:cNvPr id="0" name=""/>
        <dsp:cNvSpPr/>
      </dsp:nvSpPr>
      <dsp:spPr>
        <a:xfrm>
          <a:off x="1775550" y="623444"/>
          <a:ext cx="1695079" cy="672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Qualifying</a:t>
          </a:r>
        </a:p>
        <a:p>
          <a:pPr marL="0" lvl="0" indent="0" algn="ctr" defTabSz="711200">
            <a:lnSpc>
              <a:spcPct val="90000"/>
            </a:lnSpc>
            <a:spcBef>
              <a:spcPct val="0"/>
            </a:spcBef>
            <a:spcAft>
              <a:spcPct val="35000"/>
            </a:spcAft>
            <a:buNone/>
          </a:pPr>
          <a:r>
            <a:rPr lang="en-US" sz="1600" kern="1200" dirty="0"/>
            <a:t>       Questions 	</a:t>
          </a:r>
        </a:p>
      </dsp:txBody>
      <dsp:txXfrm>
        <a:off x="1775550" y="623444"/>
        <a:ext cx="1695079" cy="672457"/>
      </dsp:txXfrm>
    </dsp:sp>
    <dsp:sp modelId="{4F414B29-089B-4689-A9E0-552E646D08AB}">
      <dsp:nvSpPr>
        <dsp:cNvPr id="0" name=""/>
        <dsp:cNvSpPr/>
      </dsp:nvSpPr>
      <dsp:spPr>
        <a:xfrm>
          <a:off x="105473" y="1335302"/>
          <a:ext cx="1695079" cy="3228390"/>
        </a:xfrm>
        <a:prstGeom prst="wedgeRectCallout">
          <a:avLst>
            <a:gd name="adj1" fmla="val 62500"/>
            <a:gd name="adj2" fmla="val 2083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chemeClr val="bg1">
                <a:lumMod val="95000"/>
                <a:lumOff val="5000"/>
              </a:schemeClr>
            </a:solidFill>
          </a:endParaRPr>
        </a:p>
        <a:p>
          <a:pPr marL="0" lvl="0" indent="0" algn="r" defTabSz="711200">
            <a:lnSpc>
              <a:spcPct val="90000"/>
            </a:lnSpc>
            <a:spcBef>
              <a:spcPct val="0"/>
            </a:spcBef>
            <a:spcAft>
              <a:spcPct val="35000"/>
            </a:spcAft>
            <a:buNone/>
          </a:pPr>
          <a:r>
            <a:rPr lang="en-US" sz="1600" kern="1200" dirty="0">
              <a:solidFill>
                <a:schemeClr val="tx1"/>
              </a:solidFill>
            </a:rPr>
            <a:t>Introduce yourself and make it clear you are with the “Veterans of Foreign Wars ” not everyone will know what “VFW” stands for   </a:t>
          </a:r>
        </a:p>
      </dsp:txBody>
      <dsp:txXfrm>
        <a:off x="320409" y="1335302"/>
        <a:ext cx="1480143" cy="3228390"/>
      </dsp:txXfrm>
    </dsp:sp>
    <dsp:sp modelId="{CF10955A-7A84-46BC-8980-FFA03AE544B8}">
      <dsp:nvSpPr>
        <dsp:cNvPr id="0" name=""/>
        <dsp:cNvSpPr/>
      </dsp:nvSpPr>
      <dsp:spPr>
        <a:xfrm>
          <a:off x="105473" y="797512"/>
          <a:ext cx="1695079" cy="53806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        Opening 	</a:t>
          </a:r>
        </a:p>
      </dsp:txBody>
      <dsp:txXfrm>
        <a:off x="105473" y="797512"/>
        <a:ext cx="1695079" cy="538065"/>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6" rIns="91430" bIns="45716" rtlCol="0"/>
          <a:lstStyle>
            <a:lvl1pPr algn="l">
              <a:defRPr sz="1200"/>
            </a:lvl1pPr>
          </a:lstStyle>
          <a:p>
            <a:r>
              <a:rPr lang="en-US" dirty="0"/>
              <a:t>VFW Membership Update - McKenna</a:t>
            </a:r>
          </a:p>
        </p:txBody>
      </p:sp>
      <p:sp>
        <p:nvSpPr>
          <p:cNvPr id="4" name="Footer Placeholder 3"/>
          <p:cNvSpPr>
            <a:spLocks noGrp="1"/>
          </p:cNvSpPr>
          <p:nvPr>
            <p:ph type="ftr" sz="quarter" idx="2"/>
          </p:nvPr>
        </p:nvSpPr>
        <p:spPr>
          <a:xfrm>
            <a:off x="0" y="8685215"/>
            <a:ext cx="2971800" cy="458787"/>
          </a:xfrm>
          <a:prstGeom prst="rect">
            <a:avLst/>
          </a:prstGeom>
        </p:spPr>
        <p:txBody>
          <a:bodyPr vert="horz" lIns="91430" tIns="45716" rIns="91430" bIns="45716" rtlCol="0" anchor="b"/>
          <a:lstStyle>
            <a:lvl1pPr algn="l">
              <a:defRPr sz="1200"/>
            </a:lvl1pPr>
          </a:lstStyle>
          <a:p>
            <a:r>
              <a:rPr lang="en-US" dirty="0"/>
              <a:t>VFW Membership Update - McKenna</a:t>
            </a:r>
          </a:p>
          <a:p>
            <a:endParaRPr lang="en-US" dirty="0"/>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0" tIns="45716" rIns="91430" bIns="45716" rtlCol="0" anchor="b"/>
          <a:lstStyle>
            <a:lvl1pPr algn="r">
              <a:defRPr sz="1200"/>
            </a:lvl1pPr>
          </a:lstStyle>
          <a:p>
            <a:fld id="{64D070DD-1B8F-4E68-A086-AE39CEEB0AEE}" type="slidenum">
              <a:rPr lang="en-US" smtClean="0"/>
              <a:t>‹#›</a:t>
            </a:fld>
            <a:endParaRPr lang="en-US"/>
          </a:p>
        </p:txBody>
      </p:sp>
    </p:spTree>
    <p:extLst>
      <p:ext uri="{BB962C8B-B14F-4D97-AF65-F5344CB8AC3E}">
        <p14:creationId xmlns:p14="http://schemas.microsoft.com/office/powerpoint/2010/main" val="1147824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6" rIns="91430" bIns="45716" rtlCol="0"/>
          <a:lstStyle>
            <a:lvl1pPr algn="r">
              <a:defRPr sz="1200"/>
            </a:lvl1pPr>
          </a:lstStyle>
          <a:p>
            <a:fld id="{4CCB3563-B21F-4472-A953-CA98BFE318F2}"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6" rIns="91430"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0" tIns="45716" rIns="91430" bIns="45716"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12431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4500">
                <a:solidFill>
                  <a:srgbClr val="000000"/>
                </a:solidFill>
                <a:latin typeface="Times New Roman" charset="0"/>
              </a:defRPr>
            </a:lvl1pPr>
            <a:lvl2pPr marL="754083" indent="-290032">
              <a:defRPr sz="4500">
                <a:solidFill>
                  <a:srgbClr val="000000"/>
                </a:solidFill>
                <a:latin typeface="Times New Roman" charset="0"/>
              </a:defRPr>
            </a:lvl2pPr>
            <a:lvl3pPr marL="1160128" indent="-232025">
              <a:defRPr sz="4500">
                <a:solidFill>
                  <a:srgbClr val="000000"/>
                </a:solidFill>
                <a:latin typeface="Times New Roman" charset="0"/>
              </a:defRPr>
            </a:lvl3pPr>
            <a:lvl4pPr marL="1624178" indent="-232025">
              <a:defRPr sz="4500">
                <a:solidFill>
                  <a:srgbClr val="000000"/>
                </a:solidFill>
                <a:latin typeface="Times New Roman" charset="0"/>
              </a:defRPr>
            </a:lvl4pPr>
            <a:lvl5pPr marL="2088231" indent="-232025">
              <a:defRPr sz="4500">
                <a:solidFill>
                  <a:srgbClr val="000000"/>
                </a:solidFill>
                <a:latin typeface="Times New Roman" charset="0"/>
              </a:defRPr>
            </a:lvl5pPr>
            <a:lvl6pPr marL="2552281" indent="-232025" algn="r" eaLnBrk="0" fontAlgn="base" hangingPunct="0">
              <a:spcBef>
                <a:spcPct val="0"/>
              </a:spcBef>
              <a:spcAft>
                <a:spcPct val="0"/>
              </a:spcAft>
              <a:defRPr sz="4500">
                <a:solidFill>
                  <a:srgbClr val="000000"/>
                </a:solidFill>
                <a:latin typeface="Times New Roman" charset="0"/>
              </a:defRPr>
            </a:lvl6pPr>
            <a:lvl7pPr marL="3016334" indent="-232025" algn="r" eaLnBrk="0" fontAlgn="base" hangingPunct="0">
              <a:spcBef>
                <a:spcPct val="0"/>
              </a:spcBef>
              <a:spcAft>
                <a:spcPct val="0"/>
              </a:spcAft>
              <a:defRPr sz="4500">
                <a:solidFill>
                  <a:srgbClr val="000000"/>
                </a:solidFill>
                <a:latin typeface="Times New Roman" charset="0"/>
              </a:defRPr>
            </a:lvl7pPr>
            <a:lvl8pPr marL="3480384" indent="-232025" algn="r" eaLnBrk="0" fontAlgn="base" hangingPunct="0">
              <a:spcBef>
                <a:spcPct val="0"/>
              </a:spcBef>
              <a:spcAft>
                <a:spcPct val="0"/>
              </a:spcAft>
              <a:defRPr sz="4500">
                <a:solidFill>
                  <a:srgbClr val="000000"/>
                </a:solidFill>
                <a:latin typeface="Times New Roman" charset="0"/>
              </a:defRPr>
            </a:lvl8pPr>
            <a:lvl9pPr marL="3944433" indent="-232025" algn="r" eaLnBrk="0" fontAlgn="base" hangingPunct="0">
              <a:spcBef>
                <a:spcPct val="0"/>
              </a:spcBef>
              <a:spcAft>
                <a:spcPct val="0"/>
              </a:spcAft>
              <a:defRPr sz="4500">
                <a:solidFill>
                  <a:srgbClr val="000000"/>
                </a:solidFill>
                <a:latin typeface="Times New Roman" charset="0"/>
              </a:defRPr>
            </a:lvl9pPr>
          </a:lstStyle>
          <a:p>
            <a:fld id="{21EFAE8B-06EB-495D-B2EC-50588E9A7ADB}" type="slidenum">
              <a:rPr lang="en-US" altLang="en-US" sz="1200"/>
              <a:pPr/>
              <a:t>16</a:t>
            </a:fld>
            <a:endParaRPr lang="en-US" altLang="en-US" sz="1200"/>
          </a:p>
        </p:txBody>
      </p:sp>
      <p:sp>
        <p:nvSpPr>
          <p:cNvPr id="50179" name="Rectangle 2"/>
          <p:cNvSpPr>
            <a:spLocks noGrp="1" noRot="1" noChangeAspect="1" noChangeArrowheads="1" noTextEdit="1"/>
          </p:cNvSpPr>
          <p:nvPr>
            <p:ph type="sldImg"/>
          </p:nvPr>
        </p:nvSpPr>
        <p:spPr>
          <a:xfrm>
            <a:off x="407988" y="696913"/>
            <a:ext cx="6197600" cy="3486150"/>
          </a:xfrm>
          <a:ln/>
        </p:spPr>
      </p:sp>
      <p:sp>
        <p:nvSpPr>
          <p:cNvPr id="5018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6506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67">
              <a:defRPr>
                <a:solidFill>
                  <a:schemeClr val="tx1"/>
                </a:solidFill>
                <a:latin typeface="Tahoma" pitchFamily="34" charset="0"/>
              </a:defRPr>
            </a:lvl1pPr>
            <a:lvl2pPr marL="742792" indent="-285689" defTabSz="931667">
              <a:defRPr>
                <a:solidFill>
                  <a:schemeClr val="tx1"/>
                </a:solidFill>
                <a:latin typeface="Tahoma" pitchFamily="34" charset="0"/>
              </a:defRPr>
            </a:lvl2pPr>
            <a:lvl3pPr marL="1142758" indent="-228551" defTabSz="931667">
              <a:defRPr>
                <a:solidFill>
                  <a:schemeClr val="tx1"/>
                </a:solidFill>
                <a:latin typeface="Tahoma" pitchFamily="34" charset="0"/>
              </a:defRPr>
            </a:lvl3pPr>
            <a:lvl4pPr marL="1599861" indent="-228551" defTabSz="931667">
              <a:defRPr>
                <a:solidFill>
                  <a:schemeClr val="tx1"/>
                </a:solidFill>
                <a:latin typeface="Tahoma" pitchFamily="34" charset="0"/>
              </a:defRPr>
            </a:lvl4pPr>
            <a:lvl5pPr marL="2056964" indent="-228551" defTabSz="931667">
              <a:defRPr>
                <a:solidFill>
                  <a:schemeClr val="tx1"/>
                </a:solidFill>
                <a:latin typeface="Tahoma" pitchFamily="34" charset="0"/>
              </a:defRPr>
            </a:lvl5pPr>
            <a:lvl6pPr marL="2514067" indent="-228551" defTabSz="931667" eaLnBrk="0" fontAlgn="base" hangingPunct="0">
              <a:spcBef>
                <a:spcPct val="0"/>
              </a:spcBef>
              <a:spcAft>
                <a:spcPct val="0"/>
              </a:spcAft>
              <a:defRPr>
                <a:solidFill>
                  <a:schemeClr val="tx1"/>
                </a:solidFill>
                <a:latin typeface="Tahoma" pitchFamily="34" charset="0"/>
              </a:defRPr>
            </a:lvl6pPr>
            <a:lvl7pPr marL="2971169" indent="-228551" defTabSz="931667" eaLnBrk="0" fontAlgn="base" hangingPunct="0">
              <a:spcBef>
                <a:spcPct val="0"/>
              </a:spcBef>
              <a:spcAft>
                <a:spcPct val="0"/>
              </a:spcAft>
              <a:defRPr>
                <a:solidFill>
                  <a:schemeClr val="tx1"/>
                </a:solidFill>
                <a:latin typeface="Tahoma" pitchFamily="34" charset="0"/>
              </a:defRPr>
            </a:lvl7pPr>
            <a:lvl8pPr marL="3428274" indent="-228551" defTabSz="931667" eaLnBrk="0" fontAlgn="base" hangingPunct="0">
              <a:spcBef>
                <a:spcPct val="0"/>
              </a:spcBef>
              <a:spcAft>
                <a:spcPct val="0"/>
              </a:spcAft>
              <a:defRPr>
                <a:solidFill>
                  <a:schemeClr val="tx1"/>
                </a:solidFill>
                <a:latin typeface="Tahoma" pitchFamily="34" charset="0"/>
              </a:defRPr>
            </a:lvl8pPr>
            <a:lvl9pPr marL="3885376" indent="-228551" defTabSz="931667" eaLnBrk="0" fontAlgn="base" hangingPunct="0">
              <a:spcBef>
                <a:spcPct val="0"/>
              </a:spcBef>
              <a:spcAft>
                <a:spcPct val="0"/>
              </a:spcAft>
              <a:defRPr>
                <a:solidFill>
                  <a:schemeClr val="tx1"/>
                </a:solidFill>
                <a:latin typeface="Tahoma" pitchFamily="34" charset="0"/>
              </a:defRPr>
            </a:lvl9pPr>
          </a:lstStyle>
          <a:p>
            <a:fld id="{B795D1B6-C87F-4866-AB80-8BEE366A250E}" type="slidenum">
              <a:rPr lang="en-US" altLang="en-US" smtClean="0"/>
              <a:pPr/>
              <a:t>17</a:t>
            </a:fld>
            <a:endParaRPr lang="en-US" altLang="en-US"/>
          </a:p>
        </p:txBody>
      </p:sp>
      <p:sp>
        <p:nvSpPr>
          <p:cNvPr id="139267" name="Rectangle 2"/>
          <p:cNvSpPr>
            <a:spLocks noGrp="1" noRot="1" noChangeAspect="1" noChangeArrowheads="1" noTextEdit="1"/>
          </p:cNvSpPr>
          <p:nvPr>
            <p:ph type="sldImg"/>
          </p:nvPr>
        </p:nvSpPr>
        <p:spPr>
          <a:xfrm>
            <a:off x="407988" y="696913"/>
            <a:ext cx="6197600" cy="3486150"/>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2454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8667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408737" cy="360521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241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2349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18559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488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a:solidFill>
                <a:prstClr val="black">
                  <a:tint val="75000"/>
                </a:prstClr>
              </a:solidFill>
            </a:endParaRPr>
          </a:p>
        </p:txBody>
      </p:sp>
      <p:sp>
        <p:nvSpPr>
          <p:cNvPr id="10" name="Table Placeholder 9"/>
          <p:cNvSpPr>
            <a:spLocks noGrp="1"/>
          </p:cNvSpPr>
          <p:nvPr>
            <p:ph type="tbl" sz="quarter" idx="13"/>
          </p:nvPr>
        </p:nvSpPr>
        <p:spPr>
          <a:xfrm>
            <a:off x="812802"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2" y="134472"/>
            <a:ext cx="8450731" cy="981732"/>
          </a:xfrm>
          <a:prstGeom prst="rect">
            <a:avLst/>
          </a:prstGeom>
        </p:spPr>
        <p:txBody>
          <a:bodyPr anchor="ct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670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800"/>
            <a:fld id="{60B18D57-13A5-4968-950D-8FEF41FA4399}" type="slidenum">
              <a:rPr lang="en-US" smtClean="0">
                <a:solidFill>
                  <a:prstClr val="black">
                    <a:tint val="75000"/>
                  </a:prstClr>
                </a:solidFill>
              </a:rPr>
              <a:pPr defTabSz="685800"/>
              <a:t>‹#›</a:t>
            </a:fld>
            <a:endParaRPr lang="en-US">
              <a:solidFill>
                <a:prstClr val="black">
                  <a:tint val="75000"/>
                </a:prstClr>
              </a:solidFill>
            </a:endParaRPr>
          </a:p>
        </p:txBody>
      </p:sp>
      <p:sp>
        <p:nvSpPr>
          <p:cNvPr id="11" name="Chart Placeholder 10"/>
          <p:cNvSpPr>
            <a:spLocks noGrp="1"/>
          </p:cNvSpPr>
          <p:nvPr>
            <p:ph type="chart" sz="quarter" idx="11"/>
          </p:nvPr>
        </p:nvSpPr>
        <p:spPr>
          <a:xfrm>
            <a:off x="860614"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2" y="134472"/>
            <a:ext cx="8450731" cy="981732"/>
          </a:xfrm>
          <a:prstGeom prst="rect">
            <a:avLst/>
          </a:prstGeom>
        </p:spPr>
        <p:txBody>
          <a:bodyPr anchor="ct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053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sp>
        <p:nvSpPr>
          <p:cNvPr id="8" name="Title 1"/>
          <p:cNvSpPr>
            <a:spLocks noGrp="1"/>
          </p:cNvSpPr>
          <p:nvPr>
            <p:ph type="title"/>
          </p:nvPr>
        </p:nvSpPr>
        <p:spPr>
          <a:xfrm>
            <a:off x="286872" y="134472"/>
            <a:ext cx="8450731" cy="981732"/>
          </a:xfrm>
          <a:prstGeom prst="rect">
            <a:avLst/>
          </a:prstGeom>
        </p:spPr>
        <p:txBody>
          <a:bodyPr anchor="ct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7407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83597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pPr defTabSz="685800"/>
            <a:fld id="{3013BAE6-BDC4-43C1-BEBC-D80886AAB766}" type="datetimeFigureOut">
              <a:rPr lang="en-US" sz="1350" smtClean="0">
                <a:solidFill>
                  <a:prstClr val="black"/>
                </a:solidFill>
              </a:rPr>
              <a:pPr defTabSz="685800"/>
              <a:t>4/28/2022</a:t>
            </a:fld>
            <a:endParaRPr lang="en-US" sz="1350" dirty="0">
              <a:solidFill>
                <a:prstClr val="black"/>
              </a:solidFill>
            </a:endParaRPr>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pPr defTabSz="685800"/>
            <a:endParaRPr lang="en-US" sz="1350" dirty="0">
              <a:solidFill>
                <a:prstClr val="black"/>
              </a:solidFill>
            </a:endParaRPr>
          </a:p>
        </p:txBody>
      </p:sp>
      <p:sp>
        <p:nvSpPr>
          <p:cNvPr id="4" name="Slide Number Placeholder 3"/>
          <p:cNvSpPr>
            <a:spLocks noGrp="1"/>
          </p:cNvSpPr>
          <p:nvPr>
            <p:ph type="sldNum" sz="quarter" idx="12"/>
          </p:nvPr>
        </p:nvSpPr>
        <p:spPr/>
        <p:txBody>
          <a:bodyPr/>
          <a:lstStyle/>
          <a:p>
            <a:pPr defTabSz="685800"/>
            <a:fld id="{50E1A27F-EE3D-47E1-B629-8BFDD37A17B4}"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023104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685800"/>
            <a:fld id="{3013BAE6-BDC4-43C1-BEBC-D80886AAB766}" type="datetimeFigureOut">
              <a:rPr lang="en-US" sz="1350" smtClean="0">
                <a:solidFill>
                  <a:prstClr val="black"/>
                </a:solidFill>
              </a:rPr>
              <a:pPr defTabSz="685800"/>
              <a:t>4/28/2022</a:t>
            </a:fld>
            <a:endParaRPr lang="en-US" sz="1350" dirty="0">
              <a:solidFill>
                <a:prstClr val="black"/>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685800"/>
            <a:endParaRPr lang="en-US" sz="1350" dirty="0">
              <a:solidFill>
                <a:prstClr val="black"/>
              </a:solidFill>
            </a:endParaRPr>
          </a:p>
        </p:txBody>
      </p:sp>
      <p:sp>
        <p:nvSpPr>
          <p:cNvPr id="6" name="Slide Number Placeholder 5"/>
          <p:cNvSpPr>
            <a:spLocks noGrp="1"/>
          </p:cNvSpPr>
          <p:nvPr>
            <p:ph type="sldNum" sz="quarter" idx="12"/>
          </p:nvPr>
        </p:nvSpPr>
        <p:spPr/>
        <p:txBody>
          <a:bodyPr/>
          <a:lstStyle/>
          <a:p>
            <a:pPr defTabSz="685800"/>
            <a:fld id="{50E1A27F-EE3D-47E1-B629-8BFDD37A17B4}"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532873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5"/>
            <a:ext cx="2844800" cy="365125"/>
          </a:xfrm>
          <a:prstGeom prst="rect">
            <a:avLst/>
          </a:prstGeom>
        </p:spPr>
        <p:txBody>
          <a:bodyPr/>
          <a:lstStyle/>
          <a:p>
            <a:pPr defTabSz="685800"/>
            <a:fld id="{3013BAE6-BDC4-43C1-BEBC-D80886AAB766}" type="datetimeFigureOut">
              <a:rPr lang="en-US" sz="1350" smtClean="0">
                <a:solidFill>
                  <a:prstClr val="black"/>
                </a:solidFill>
              </a:rPr>
              <a:pPr defTabSz="685800"/>
              <a:t>4/28/2022</a:t>
            </a:fld>
            <a:endParaRPr lang="en-US" sz="1350" dirty="0">
              <a:solidFill>
                <a:prstClr val="black"/>
              </a:solidFill>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pPr defTabSz="685800"/>
            <a:endParaRPr lang="en-US" sz="1350" dirty="0">
              <a:solidFill>
                <a:prstClr val="black"/>
              </a:solidFill>
            </a:endParaRPr>
          </a:p>
        </p:txBody>
      </p:sp>
      <p:sp>
        <p:nvSpPr>
          <p:cNvPr id="9" name="Slide Number Placeholder 8"/>
          <p:cNvSpPr>
            <a:spLocks noGrp="1"/>
          </p:cNvSpPr>
          <p:nvPr>
            <p:ph type="sldNum" sz="quarter" idx="12"/>
          </p:nvPr>
        </p:nvSpPr>
        <p:spPr/>
        <p:txBody>
          <a:bodyPr/>
          <a:lstStyle/>
          <a:p>
            <a:pPr defTabSz="685800"/>
            <a:fld id="{50E1A27F-EE3D-47E1-B629-8BFDD37A17B4}"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949387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192527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325599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14611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375590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620289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095966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060520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780453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404381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854408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97977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344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943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4099889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60930505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1568119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12144671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659369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3764548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9483026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60597234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21332620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02046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013BAE6-BDC4-43C1-BEBC-D80886AAB766}" type="datetimeFigureOut">
              <a:rPr lang="en-US" smtClean="0"/>
              <a:t>4/28/2022</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0E1A27F-EE3D-47E1-B629-8BFDD37A17B4}" type="slidenum">
              <a:rPr lang="en-US" smtClean="0"/>
              <a:t>‹#›</a:t>
            </a:fld>
            <a:endParaRPr lang="en-US" dirty="0"/>
          </a:p>
        </p:txBody>
      </p:sp>
    </p:spTree>
    <p:extLst>
      <p:ext uri="{BB962C8B-B14F-4D97-AF65-F5344CB8AC3E}">
        <p14:creationId xmlns:p14="http://schemas.microsoft.com/office/powerpoint/2010/main" val="655454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2298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685800"/>
            <a:fld id="{E2FB73DA-5FDE-45B5-BAA4-C61223CC44F6}"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79255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06962883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10623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fld id="{3013BAE6-BDC4-43C1-BEBC-D80886AAB766}" type="datetimeFigureOut">
              <a:rPr lang="en-US" sz="1350" smtClean="0">
                <a:solidFill>
                  <a:prstClr val="black"/>
                </a:solidFill>
              </a:rPr>
              <a:pPr defTabSz="685800"/>
              <a:t>4/28/2022</a:t>
            </a:fld>
            <a:endParaRPr lang="en-US" sz="1350" dirty="0">
              <a:solidFill>
                <a:prstClr val="black"/>
              </a:solidFill>
            </a:endParaRPr>
          </a:p>
        </p:txBody>
      </p:sp>
      <p:sp>
        <p:nvSpPr>
          <p:cNvPr id="8" name="Footer Placeholder 7"/>
          <p:cNvSpPr>
            <a:spLocks noGrp="1"/>
          </p:cNvSpPr>
          <p:nvPr>
            <p:ph type="ftr" sz="quarter" idx="11"/>
          </p:nvPr>
        </p:nvSpPr>
        <p:spPr/>
        <p:txBody>
          <a:bodyPr/>
          <a:lstStyle/>
          <a:p>
            <a:pPr defTabSz="685800"/>
            <a:endParaRPr lang="en-US" sz="1350" dirty="0">
              <a:solidFill>
                <a:prstClr val="black"/>
              </a:solidFill>
            </a:endParaRPr>
          </a:p>
        </p:txBody>
      </p:sp>
      <p:sp>
        <p:nvSpPr>
          <p:cNvPr id="9" name="Slide Number Placeholder 8"/>
          <p:cNvSpPr>
            <a:spLocks noGrp="1"/>
          </p:cNvSpPr>
          <p:nvPr>
            <p:ph type="sldNum" sz="quarter" idx="12"/>
          </p:nvPr>
        </p:nvSpPr>
        <p:spPr/>
        <p:txBody>
          <a:bodyPr/>
          <a:lstStyle/>
          <a:p>
            <a:pPr defTabSz="685800"/>
            <a:fld id="{50E1A27F-EE3D-47E1-B629-8BFDD37A17B4}"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894781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270816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3013BAE6-BDC4-43C1-BEBC-D80886AAB766}" type="datetimeFigureOut">
              <a:rPr lang="en-US" sz="1350" smtClean="0">
                <a:solidFill>
                  <a:prstClr val="black"/>
                </a:solidFill>
              </a:rPr>
              <a:pPr defTabSz="685800"/>
              <a:t>4/28/2022</a:t>
            </a:fld>
            <a:endParaRPr lang="en-US" sz="1350" dirty="0">
              <a:solidFill>
                <a:prstClr val="black"/>
              </a:solidFill>
            </a:endParaRPr>
          </a:p>
        </p:txBody>
      </p:sp>
      <p:sp>
        <p:nvSpPr>
          <p:cNvPr id="3" name="Footer Placeholder 2"/>
          <p:cNvSpPr>
            <a:spLocks noGrp="1"/>
          </p:cNvSpPr>
          <p:nvPr>
            <p:ph type="ftr" sz="quarter" idx="11"/>
          </p:nvPr>
        </p:nvSpPr>
        <p:spPr/>
        <p:txBody>
          <a:bodyPr/>
          <a:lstStyle/>
          <a:p>
            <a:pPr defTabSz="685800"/>
            <a:endParaRPr lang="en-US" sz="1350" dirty="0">
              <a:solidFill>
                <a:prstClr val="black"/>
              </a:solidFill>
            </a:endParaRPr>
          </a:p>
        </p:txBody>
      </p:sp>
      <p:sp>
        <p:nvSpPr>
          <p:cNvPr id="4" name="Slide Number Placeholder 3"/>
          <p:cNvSpPr>
            <a:spLocks noGrp="1"/>
          </p:cNvSpPr>
          <p:nvPr>
            <p:ph type="sldNum" sz="quarter" idx="12"/>
          </p:nvPr>
        </p:nvSpPr>
        <p:spPr/>
        <p:txBody>
          <a:bodyPr/>
          <a:lstStyle/>
          <a:p>
            <a:pPr defTabSz="685800"/>
            <a:fld id="{50E1A27F-EE3D-47E1-B629-8BFDD37A17B4}"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21477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29128977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1659506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19709944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2064573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8610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013BAE6-BDC4-43C1-BEBC-D80886AAB766}" type="datetimeFigureOut">
              <a:rPr lang="en-US" smtClean="0"/>
              <a:t>4/28/2022</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0E1A27F-EE3D-47E1-B629-8BFDD37A17B4}" type="slidenum">
              <a:rPr lang="en-US" smtClean="0"/>
              <a:t>‹#›</a:t>
            </a:fld>
            <a:endParaRPr lang="en-US" dirty="0"/>
          </a:p>
        </p:txBody>
      </p:sp>
    </p:spTree>
    <p:extLst>
      <p:ext uri="{BB962C8B-B14F-4D97-AF65-F5344CB8AC3E}">
        <p14:creationId xmlns:p14="http://schemas.microsoft.com/office/powerpoint/2010/main" val="3182639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defTabSz="685800"/>
            <a:fld id="{E2FB73DA-5FDE-45B5-BAA4-C61223CC44F6}" type="slidenum">
              <a:rPr lang="en-US" smtClean="0">
                <a:solidFill>
                  <a:prstClr val="black">
                    <a:tint val="75000"/>
                  </a:prstClr>
                </a:solidFill>
              </a:rPr>
              <a:pPr defTabSz="685800"/>
              <a:t>‹#›</a:t>
            </a:fld>
            <a:endParaRPr lang="en-US" dirty="0">
              <a:solidFill>
                <a:prstClr val="black">
                  <a:tint val="75000"/>
                </a:prstClr>
              </a:solidFill>
            </a:endParaRPr>
          </a:p>
        </p:txBody>
      </p:sp>
      <p:sp>
        <p:nvSpPr>
          <p:cNvPr id="9" name="Title 1"/>
          <p:cNvSpPr>
            <a:spLocks noGrp="1"/>
          </p:cNvSpPr>
          <p:nvPr>
            <p:ph type="title"/>
          </p:nvPr>
        </p:nvSpPr>
        <p:spPr>
          <a:xfrm>
            <a:off x="286872" y="134472"/>
            <a:ext cx="8450731" cy="981732"/>
          </a:xfrm>
          <a:prstGeom prst="rect">
            <a:avLst/>
          </a:prstGeom>
        </p:spPr>
        <p:txBody>
          <a:bodyPr anchor="ct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7690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5"/>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defTabSz="685800"/>
            <a:fld id="{60B18D57-13A5-4968-950D-8FEF41FA4399}" type="slidenum">
              <a:rPr lang="en-US" smtClean="0">
                <a:solidFill>
                  <a:prstClr val="black">
                    <a:tint val="75000"/>
                  </a:prstClr>
                </a:solidFill>
              </a:rPr>
              <a:pPr defTabSz="685800"/>
              <a:t>‹#›</a:t>
            </a:fld>
            <a:endParaRPr lang="en-US">
              <a:solidFill>
                <a:prstClr val="black">
                  <a:tint val="75000"/>
                </a:prstClr>
              </a:solidFill>
            </a:endParaRPr>
          </a:p>
        </p:txBody>
      </p:sp>
      <p:sp>
        <p:nvSpPr>
          <p:cNvPr id="10" name="Title 1"/>
          <p:cNvSpPr>
            <a:spLocks noGrp="1"/>
          </p:cNvSpPr>
          <p:nvPr>
            <p:ph type="title"/>
          </p:nvPr>
        </p:nvSpPr>
        <p:spPr>
          <a:xfrm>
            <a:off x="286872" y="134472"/>
            <a:ext cx="8450731" cy="981732"/>
          </a:xfrm>
          <a:prstGeom prst="rect">
            <a:avLst/>
          </a:prstGeom>
        </p:spPr>
        <p:txBody>
          <a:bodyPr anchor="ct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2994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 id="2147483685"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685800"/>
            <a:fld id="{60B18D57-13A5-4968-950D-8FEF41FA4399}" type="slidenum">
              <a:rPr lang="en-US" smtClean="0">
                <a:solidFill>
                  <a:prstClr val="black">
                    <a:tint val="75000"/>
                  </a:prstClr>
                </a:solidFill>
              </a:rPr>
              <a:pPr defTabSz="685800"/>
              <a:t>‹#›</a:t>
            </a:fld>
            <a:endParaRPr lang="en-US" dirty="0">
              <a:solidFill>
                <a:prstClr val="black">
                  <a:tint val="75000"/>
                </a:prstClr>
              </a:solidFill>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3795" y="273876"/>
            <a:ext cx="2636647" cy="691983"/>
          </a:xfrm>
          <a:prstGeom prst="rect">
            <a:avLst/>
          </a:prstGeom>
        </p:spPr>
      </p:pic>
    </p:spTree>
    <p:extLst>
      <p:ext uri="{BB962C8B-B14F-4D97-AF65-F5344CB8AC3E}">
        <p14:creationId xmlns:p14="http://schemas.microsoft.com/office/powerpoint/2010/main" val="3733963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685800" rtl="0" eaLnBrk="1" latinLnBrk="0" hangingPunct="1">
        <a:lnSpc>
          <a:spcPct val="90000"/>
        </a:lnSpc>
        <a:spcBef>
          <a:spcPct val="0"/>
        </a:spcBef>
        <a:buNone/>
        <a:defRPr sz="3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035136E0-2D42-4D28-A02B-E4EA7BBE571A}"/>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E28E31DC-5140-4A69-AF44-496A42ED3BB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72CA244C-9DE5-4832-8D92-C6238C681AF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4102789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6E6B22D0-5CF1-4024-98BD-201F2112B7CA}"/>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1065888B-DBFB-49AC-8AB9-AAD3D372F2EA}"/>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9A38CA-9497-4708-8B85-9CD3D69118B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8926911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9A7AB61E-B055-47FE-BD1B-4F6307A76EB4}"/>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C6B8BB48-A0F8-40B7-AECD-BAA59BB46BD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8B77BAA-7EC7-412C-9DC3-D0204A164B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5" y="273876"/>
            <a:ext cx="2636647" cy="691983"/>
          </a:xfrm>
          <a:prstGeom prst="rect">
            <a:avLst/>
          </a:prstGeom>
        </p:spPr>
      </p:pic>
    </p:spTree>
    <p:extLst>
      <p:ext uri="{BB962C8B-B14F-4D97-AF65-F5344CB8AC3E}">
        <p14:creationId xmlns:p14="http://schemas.microsoft.com/office/powerpoint/2010/main" val="41244679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0.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hyperlink" Target="mailto:Lcortez@vfw.org"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hyperlink" Target="http://www.vfw.org/" TargetMode="Externa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tmp"/><Relationship Id="rId1" Type="http://schemas.openxmlformats.org/officeDocument/2006/relationships/slideLayout" Target="../slideLayouts/slideLayout40.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0.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hyperlink" Target="mailto:rmckenna@vfw.org" TargetMode="External"/><Relationship Id="rId2" Type="http://schemas.openxmlformats.org/officeDocument/2006/relationships/hyperlink" Target="mailto:rbutler@vfw.org" TargetMode="External"/><Relationship Id="rId1" Type="http://schemas.openxmlformats.org/officeDocument/2006/relationships/slideLayout" Target="../slideLayouts/slideLayout28.xml"/><Relationship Id="rId4" Type="http://schemas.openxmlformats.org/officeDocument/2006/relationships/hyperlink" Target="mailto:coreyhunt@vfw.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665" y="3003758"/>
            <a:ext cx="5902037" cy="3046988"/>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Membership</a:t>
            </a:r>
          </a:p>
          <a:p>
            <a:pPr algn="ctr"/>
            <a:r>
              <a:rPr lang="en-US" sz="4800" b="1" dirty="0">
                <a:latin typeface="Times New Roman" panose="02020603050405020304" pitchFamily="18" charset="0"/>
                <a:cs typeface="Times New Roman" panose="02020603050405020304" pitchFamily="18" charset="0"/>
              </a:rPr>
              <a:t>               Soft Touch </a:t>
            </a:r>
          </a:p>
          <a:p>
            <a:pPr algn="ctr"/>
            <a:r>
              <a:rPr lang="en-US" sz="4800" b="1" dirty="0">
                <a:latin typeface="Times New Roman" panose="02020603050405020304" pitchFamily="18" charset="0"/>
                <a:cs typeface="Times New Roman" panose="02020603050405020304" pitchFamily="18" charset="0"/>
              </a:rPr>
              <a:t>               Recruiting</a:t>
            </a:r>
          </a:p>
          <a:p>
            <a:pPr algn="ctr"/>
            <a:endParaRPr lang="en-US"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51367" y="5903894"/>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NVS Training</a:t>
            </a:r>
          </a:p>
          <a:p>
            <a:pPr algn="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945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891" y="1683560"/>
            <a:ext cx="11007635" cy="4078039"/>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Interviewing Techniques</a:t>
            </a:r>
          </a:p>
          <a:p>
            <a:endParaRPr lang="en-US" sz="2000" dirty="0"/>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First and most important, if you ask a question listen and understand the answer.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friendly and welcoming introduction, followed by the reason why you are meeting with the potential member.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open and closed ended questions to see if the veteran is eligible for membership.  This will avoid wasting your time and the veteran’s time. </a:t>
            </a:r>
          </a:p>
          <a:p>
            <a:endParaRPr lang="en-US" sz="1500" dirty="0"/>
          </a:p>
        </p:txBody>
      </p:sp>
    </p:spTree>
    <p:extLst>
      <p:ext uri="{BB962C8B-B14F-4D97-AF65-F5344CB8AC3E}">
        <p14:creationId xmlns:p14="http://schemas.microsoft.com/office/powerpoint/2010/main" val="426105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917929460"/>
              </p:ext>
            </p:extLst>
          </p:nvPr>
        </p:nvGraphicFramePr>
        <p:xfrm>
          <a:off x="2537388" y="1673938"/>
          <a:ext cx="7534275" cy="4977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rved Down Arrow 8"/>
          <p:cNvSpPr/>
          <p:nvPr/>
        </p:nvSpPr>
        <p:spPr>
          <a:xfrm>
            <a:off x="5654262" y="1530928"/>
            <a:ext cx="8382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 name="Curved Down Arrow 9"/>
          <p:cNvSpPr/>
          <p:nvPr/>
        </p:nvSpPr>
        <p:spPr>
          <a:xfrm>
            <a:off x="3742113" y="1643145"/>
            <a:ext cx="9144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Curved Down Arrow 10"/>
          <p:cNvSpPr/>
          <p:nvPr/>
        </p:nvSpPr>
        <p:spPr>
          <a:xfrm>
            <a:off x="7490211" y="1407238"/>
            <a:ext cx="8382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15101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3C556-C735-4A3A-9284-40110D9191E5}"/>
              </a:ext>
            </a:extLst>
          </p:cNvPr>
          <p:cNvSpPr>
            <a:spLocks noGrp="1"/>
          </p:cNvSpPr>
          <p:nvPr>
            <p:ph sz="half" idx="1"/>
          </p:nvPr>
        </p:nvSpPr>
        <p:spPr>
          <a:xfrm>
            <a:off x="488496" y="1791615"/>
            <a:ext cx="11215007" cy="4808257"/>
          </a:xfrm>
        </p:spPr>
        <p:txBody>
          <a:bodyPr/>
          <a:lstStyle/>
          <a:p>
            <a:r>
              <a:rPr lang="en-US" dirty="0"/>
              <a:t>Share your Story of why you’re a member of the Veterans of Foreign Wars  </a:t>
            </a:r>
          </a:p>
          <a:p>
            <a:endParaRPr lang="en-US" dirty="0"/>
          </a:p>
          <a:p>
            <a:r>
              <a:rPr lang="en-US" dirty="0"/>
              <a:t>Great example is the similarities between yourself and the other members of the VFW</a:t>
            </a:r>
          </a:p>
        </p:txBody>
      </p:sp>
      <p:sp>
        <p:nvSpPr>
          <p:cNvPr id="4" name="Slide Number Placeholder 3">
            <a:extLst>
              <a:ext uri="{FF2B5EF4-FFF2-40B4-BE49-F238E27FC236}">
                <a16:creationId xmlns:a16="http://schemas.microsoft.com/office/drawing/2014/main" id="{21BDF05F-437C-48C3-B2FB-F85E564F33E1}"/>
              </a:ext>
            </a:extLst>
          </p:cNvPr>
          <p:cNvSpPr>
            <a:spLocks noGrp="1"/>
          </p:cNvSpPr>
          <p:nvPr>
            <p:ph type="sldNum" sz="quarter" idx="12"/>
          </p:nvPr>
        </p:nvSpPr>
        <p:spPr/>
        <p:txBody>
          <a:bodyPr/>
          <a:lstStyle/>
          <a:p>
            <a:fld id="{60B18D57-13A5-4968-950D-8FEF41FA4399}" type="slidenum">
              <a:rPr lang="en-US" smtClean="0"/>
              <a:t>12</a:t>
            </a:fld>
            <a:endParaRPr lang="en-US"/>
          </a:p>
        </p:txBody>
      </p:sp>
    </p:spTree>
    <p:extLst>
      <p:ext uri="{BB962C8B-B14F-4D97-AF65-F5344CB8AC3E}">
        <p14:creationId xmlns:p14="http://schemas.microsoft.com/office/powerpoint/2010/main" val="332114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hallengeparadigms.co.uk/wp-content/uploads/2013/06/empathetic-listening-300x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196" y="3886200"/>
            <a:ext cx="3960890" cy="2667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994263" y="1364140"/>
            <a:ext cx="6827520" cy="3394472"/>
          </a:xfrm>
          <a:prstGeom prst="rect">
            <a:avLst/>
          </a:prstGeom>
        </p:spPr>
        <p:txBody>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TradeGothic LT CondEighteen"/>
                <a:ea typeface="+mn-ea"/>
                <a:cs typeface="+mn-cs"/>
              </a:defRPr>
            </a:lvl1pPr>
            <a:lvl2pPr marL="803275" indent="-346075" algn="l" defTabSz="914400" rtl="0" eaLnBrk="1" latinLnBrk="0" hangingPunct="1">
              <a:spcBef>
                <a:spcPct val="20000"/>
              </a:spcBef>
              <a:buFont typeface="Arial" pitchFamily="34" charset="0"/>
              <a:buChar char="–"/>
              <a:defRPr sz="3600" kern="1200">
                <a:solidFill>
                  <a:schemeClr val="tx1"/>
                </a:solidFill>
                <a:latin typeface="TradeGothic LT CondEighteen"/>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radeGothic LT CondEighteen"/>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TradeGothic LT CondEighteen"/>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TradeGothic LT CondEighteen"/>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defRPr/>
            </a:pPr>
            <a:r>
              <a:rPr lang="en-US" altLang="en-US" b="1" dirty="0">
                <a:solidFill>
                  <a:prstClr val="black"/>
                </a:solidFill>
                <a:latin typeface="Garamond" pitchFamily="18" charset="0"/>
              </a:rPr>
              <a:t>EMPATHY &amp; UNDERSTANDING</a:t>
            </a:r>
          </a:p>
          <a:p>
            <a:pPr>
              <a:buNone/>
              <a:defRPr/>
            </a:pPr>
            <a:r>
              <a:rPr lang="en-US" altLang="en-US" b="1" dirty="0">
                <a:solidFill>
                  <a:prstClr val="black"/>
                </a:solidFill>
                <a:latin typeface="Garamond" pitchFamily="18" charset="0"/>
              </a:rPr>
              <a:t>You too have been;</a:t>
            </a:r>
          </a:p>
          <a:p>
            <a:pPr>
              <a:defRPr/>
            </a:pPr>
            <a:r>
              <a:rPr lang="en-US" altLang="en-US" sz="2800" b="1" dirty="0">
                <a:solidFill>
                  <a:prstClr val="black"/>
                </a:solidFill>
                <a:latin typeface="Garamond" pitchFamily="18" charset="0"/>
              </a:rPr>
              <a:t>Overseas.</a:t>
            </a:r>
          </a:p>
          <a:p>
            <a:pPr>
              <a:defRPr/>
            </a:pPr>
            <a:r>
              <a:rPr lang="en-US" altLang="en-US" sz="2800" b="1" dirty="0">
                <a:solidFill>
                  <a:prstClr val="black"/>
                </a:solidFill>
                <a:latin typeface="Garamond" pitchFamily="18" charset="0"/>
              </a:rPr>
              <a:t>In Harm’s Way.</a:t>
            </a:r>
          </a:p>
          <a:p>
            <a:pPr>
              <a:defRPr/>
            </a:pPr>
            <a:r>
              <a:rPr lang="en-US" altLang="en-US" sz="2800" b="1" dirty="0">
                <a:solidFill>
                  <a:prstClr val="black"/>
                </a:solidFill>
                <a:latin typeface="Garamond" pitchFamily="18" charset="0"/>
              </a:rPr>
              <a:t>In the Military</a:t>
            </a:r>
          </a:p>
          <a:p>
            <a:pPr>
              <a:defRPr/>
            </a:pPr>
            <a:r>
              <a:rPr lang="en-US" altLang="en-US" sz="2800" b="1" dirty="0">
                <a:solidFill>
                  <a:prstClr val="black"/>
                </a:solidFill>
                <a:latin typeface="Garamond" pitchFamily="18" charset="0"/>
              </a:rPr>
              <a:t>To Boot Camp</a:t>
            </a:r>
          </a:p>
          <a:p>
            <a:pPr>
              <a:defRPr/>
            </a:pPr>
            <a:r>
              <a:rPr lang="en-US" altLang="en-US" sz="2800" b="1" dirty="0">
                <a:solidFill>
                  <a:prstClr val="black"/>
                </a:solidFill>
                <a:latin typeface="Garamond" pitchFamily="18" charset="0"/>
              </a:rPr>
              <a:t>In the Chow Line.</a:t>
            </a:r>
          </a:p>
          <a:p>
            <a:pPr>
              <a:defRPr/>
            </a:pPr>
            <a:r>
              <a:rPr lang="en-US" altLang="en-US" sz="2800" b="1" dirty="0">
                <a:solidFill>
                  <a:prstClr val="black"/>
                </a:solidFill>
                <a:latin typeface="Garamond" pitchFamily="18" charset="0"/>
              </a:rPr>
              <a:t>Etc…</a:t>
            </a:r>
            <a:endParaRPr lang="en-US" altLang="en-US" sz="5400" b="1" dirty="0">
              <a:solidFill>
                <a:prstClr val="black"/>
              </a:solidFill>
              <a:latin typeface="Garamond" pitchFamily="18" charset="0"/>
            </a:endParaRPr>
          </a:p>
        </p:txBody>
      </p:sp>
    </p:spTree>
    <p:extLst>
      <p:ext uri="{BB962C8B-B14F-4D97-AF65-F5344CB8AC3E}">
        <p14:creationId xmlns:p14="http://schemas.microsoft.com/office/powerpoint/2010/main" val="3630540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8980" y="74815"/>
            <a:ext cx="5532119" cy="52322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2800" spc="150" dirty="0">
                <a:ln w="11430"/>
                <a:solidFill>
                  <a:prstClr val="black"/>
                </a:solidFill>
                <a:latin typeface="Calibri" panose="020F0502020204030204"/>
              </a:rPr>
              <a:t>VFW Membership Age</a:t>
            </a:r>
          </a:p>
        </p:txBody>
      </p:sp>
      <p:graphicFrame>
        <p:nvGraphicFramePr>
          <p:cNvPr id="4" name="Chart 3"/>
          <p:cNvGraphicFramePr>
            <a:graphicFrameLocks/>
          </p:cNvGraphicFramePr>
          <p:nvPr/>
        </p:nvGraphicFramePr>
        <p:xfrm>
          <a:off x="2209800" y="1905000"/>
          <a:ext cx="7696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38698" y="649778"/>
            <a:ext cx="5829300" cy="369332"/>
          </a:xfrm>
          <a:prstGeom prst="rect">
            <a:avLst/>
          </a:prstGeom>
          <a:noFill/>
        </p:spPr>
        <p:txBody>
          <a:bodyPr wrap="square" rtlCol="0">
            <a:spAutoFit/>
          </a:bodyPr>
          <a:lstStyle/>
          <a:p>
            <a:pPr>
              <a:defRPr/>
            </a:pPr>
            <a:r>
              <a:rPr lang="en-US" dirty="0">
                <a:solidFill>
                  <a:prstClr val="black"/>
                </a:solidFill>
                <a:latin typeface="Calibri" panose="020F0502020204030204"/>
              </a:rPr>
              <a:t>Current as of July 1, 2021</a:t>
            </a:r>
          </a:p>
        </p:txBody>
      </p:sp>
    </p:spTree>
    <p:extLst>
      <p:ext uri="{BB962C8B-B14F-4D97-AF65-F5344CB8AC3E}">
        <p14:creationId xmlns:p14="http://schemas.microsoft.com/office/powerpoint/2010/main" val="240549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39852439"/>
              </p:ext>
            </p:extLst>
          </p:nvPr>
        </p:nvGraphicFramePr>
        <p:xfrm>
          <a:off x="3751812" y="1308755"/>
          <a:ext cx="5021127" cy="4467097"/>
        </p:xfrm>
        <a:graphic>
          <a:graphicData uri="http://schemas.openxmlformats.org/drawingml/2006/table">
            <a:tbl>
              <a:tblPr>
                <a:tableStyleId>{5C22544A-7EE6-4342-B048-85BDC9FD1C3A}</a:tableStyleId>
              </a:tblPr>
              <a:tblGrid>
                <a:gridCol w="863851">
                  <a:extLst>
                    <a:ext uri="{9D8B030D-6E8A-4147-A177-3AD203B41FA5}">
                      <a16:colId xmlns:a16="http://schemas.microsoft.com/office/drawing/2014/main" val="20000"/>
                    </a:ext>
                  </a:extLst>
                </a:gridCol>
                <a:gridCol w="1668308">
                  <a:extLst>
                    <a:ext uri="{9D8B030D-6E8A-4147-A177-3AD203B41FA5}">
                      <a16:colId xmlns:a16="http://schemas.microsoft.com/office/drawing/2014/main" val="20001"/>
                    </a:ext>
                  </a:extLst>
                </a:gridCol>
                <a:gridCol w="1468545">
                  <a:extLst>
                    <a:ext uri="{9D8B030D-6E8A-4147-A177-3AD203B41FA5}">
                      <a16:colId xmlns:a16="http://schemas.microsoft.com/office/drawing/2014/main" val="20002"/>
                    </a:ext>
                  </a:extLst>
                </a:gridCol>
                <a:gridCol w="1020423">
                  <a:extLst>
                    <a:ext uri="{9D8B030D-6E8A-4147-A177-3AD203B41FA5}">
                      <a16:colId xmlns:a16="http://schemas.microsoft.com/office/drawing/2014/main" val="20003"/>
                    </a:ext>
                  </a:extLst>
                </a:gridCol>
              </a:tblGrid>
              <a:tr h="347918">
                <a:tc>
                  <a:txBody>
                    <a:bodyPr/>
                    <a:lstStyle/>
                    <a:p>
                      <a:pPr algn="ctr" fontAlgn="b"/>
                      <a:r>
                        <a:rPr lang="en-US" sz="1000" u="none" strike="noStrike" dirty="0">
                          <a:effectLst/>
                        </a:rPr>
                        <a:t>2005</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1,795,833 </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solidFill>
                            <a:srgbClr val="FF0000"/>
                          </a:solidFill>
                          <a:effectLst/>
                        </a:rPr>
                        <a:t>(15,069)</a:t>
                      </a:r>
                      <a:endParaRPr lang="en-US" sz="1000" b="1" i="0" u="none" strike="noStrike" dirty="0">
                        <a:solidFill>
                          <a:srgbClr val="FF0000"/>
                        </a:solidFill>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99.17 %</a:t>
                      </a:r>
                      <a:endParaRPr lang="en-US" sz="1000" b="1" i="0" u="none" strike="noStrike" dirty="0">
                        <a:effectLst/>
                        <a:latin typeface="Antique Olive"/>
                      </a:endParaRPr>
                    </a:p>
                  </a:txBody>
                  <a:tcPr marL="7739" marR="7739" marT="7739" marB="0" anchor="b">
                    <a:solidFill>
                      <a:schemeClr val="accent5">
                        <a:lumMod val="40000"/>
                        <a:lumOff val="60000"/>
                      </a:schemeClr>
                    </a:solidFill>
                  </a:tcPr>
                </a:tc>
                <a:extLst>
                  <a:ext uri="{0D108BD9-81ED-4DB2-BD59-A6C34878D82A}">
                    <a16:rowId xmlns:a16="http://schemas.microsoft.com/office/drawing/2014/main" val="10000"/>
                  </a:ext>
                </a:extLst>
              </a:tr>
              <a:tr h="263936">
                <a:tc>
                  <a:txBody>
                    <a:bodyPr/>
                    <a:lstStyle/>
                    <a:p>
                      <a:pPr algn="ctr" fontAlgn="b"/>
                      <a:r>
                        <a:rPr lang="en-US" sz="1000" u="none" strike="noStrike" dirty="0">
                          <a:effectLst/>
                        </a:rPr>
                        <a:t>2006</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1,763,242 </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solidFill>
                            <a:srgbClr val="FF0000"/>
                          </a:solidFill>
                          <a:effectLst/>
                        </a:rPr>
                        <a:t>(32,591)</a:t>
                      </a:r>
                      <a:endParaRPr lang="en-US" sz="1000" b="1" i="0" u="none" strike="noStrike" dirty="0">
                        <a:solidFill>
                          <a:srgbClr val="FF0000"/>
                        </a:solidFill>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98.19 %</a:t>
                      </a:r>
                      <a:endParaRPr lang="en-US" sz="1000" b="1" i="0" u="none" strike="noStrike" dirty="0">
                        <a:effectLst/>
                        <a:latin typeface="Antique Olive"/>
                      </a:endParaRPr>
                    </a:p>
                  </a:txBody>
                  <a:tcPr marL="7739" marR="7739" marT="7739" marB="0" anchor="b">
                    <a:solidFill>
                      <a:schemeClr val="accent1">
                        <a:lumMod val="20000"/>
                        <a:lumOff val="80000"/>
                      </a:schemeClr>
                    </a:solidFill>
                  </a:tcPr>
                </a:tc>
                <a:extLst>
                  <a:ext uri="{0D108BD9-81ED-4DB2-BD59-A6C34878D82A}">
                    <a16:rowId xmlns:a16="http://schemas.microsoft.com/office/drawing/2014/main" val="10001"/>
                  </a:ext>
                </a:extLst>
              </a:tr>
              <a:tr h="263936">
                <a:tc>
                  <a:txBody>
                    <a:bodyPr/>
                    <a:lstStyle/>
                    <a:p>
                      <a:pPr algn="ctr" fontAlgn="b"/>
                      <a:r>
                        <a:rPr lang="en-US" sz="1000" u="none" strike="noStrike" dirty="0">
                          <a:effectLst/>
                        </a:rPr>
                        <a:t>2007</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1,723,696 </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solidFill>
                            <a:srgbClr val="FF0000"/>
                          </a:solidFill>
                          <a:effectLst/>
                        </a:rPr>
                        <a:t>(39,546)</a:t>
                      </a:r>
                      <a:endParaRPr lang="en-US" sz="1000" b="1" i="0" u="none" strike="noStrike" dirty="0">
                        <a:solidFill>
                          <a:srgbClr val="FF0000"/>
                        </a:solidFill>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97.76 %</a:t>
                      </a:r>
                      <a:endParaRPr lang="en-US" sz="1000" b="1" i="0" u="none" strike="noStrike" dirty="0">
                        <a:effectLst/>
                        <a:latin typeface="Antique Olive"/>
                      </a:endParaRPr>
                    </a:p>
                  </a:txBody>
                  <a:tcPr marL="7739" marR="7739" marT="7739" marB="0" anchor="b">
                    <a:solidFill>
                      <a:schemeClr val="accent5">
                        <a:lumMod val="40000"/>
                        <a:lumOff val="60000"/>
                      </a:schemeClr>
                    </a:solidFill>
                  </a:tcPr>
                </a:tc>
                <a:extLst>
                  <a:ext uri="{0D108BD9-81ED-4DB2-BD59-A6C34878D82A}">
                    <a16:rowId xmlns:a16="http://schemas.microsoft.com/office/drawing/2014/main" val="10002"/>
                  </a:ext>
                </a:extLst>
              </a:tr>
              <a:tr h="263936">
                <a:tc>
                  <a:txBody>
                    <a:bodyPr/>
                    <a:lstStyle/>
                    <a:p>
                      <a:pPr algn="ctr" fontAlgn="b"/>
                      <a:r>
                        <a:rPr lang="en-US" sz="1000" u="none" strike="noStrike" dirty="0">
                          <a:effectLst/>
                        </a:rPr>
                        <a:t>2008</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1,646,850 </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solidFill>
                            <a:srgbClr val="FF0000"/>
                          </a:solidFill>
                          <a:effectLst/>
                        </a:rPr>
                        <a:t>(76,846)</a:t>
                      </a:r>
                      <a:endParaRPr lang="en-US" sz="1000" b="1" i="0" u="none" strike="noStrike" dirty="0">
                        <a:solidFill>
                          <a:srgbClr val="FF0000"/>
                        </a:solidFill>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95.54 %</a:t>
                      </a:r>
                      <a:endParaRPr lang="en-US" sz="1000" b="1" i="0" u="none" strike="noStrike" dirty="0">
                        <a:effectLst/>
                        <a:latin typeface="Antique Olive"/>
                      </a:endParaRPr>
                    </a:p>
                  </a:txBody>
                  <a:tcPr marL="7739" marR="7739" marT="7739" marB="0" anchor="b">
                    <a:solidFill>
                      <a:schemeClr val="accent1">
                        <a:lumMod val="20000"/>
                        <a:lumOff val="80000"/>
                      </a:schemeClr>
                    </a:solidFill>
                  </a:tcPr>
                </a:tc>
                <a:extLst>
                  <a:ext uri="{0D108BD9-81ED-4DB2-BD59-A6C34878D82A}">
                    <a16:rowId xmlns:a16="http://schemas.microsoft.com/office/drawing/2014/main" val="10003"/>
                  </a:ext>
                </a:extLst>
              </a:tr>
              <a:tr h="263936">
                <a:tc>
                  <a:txBody>
                    <a:bodyPr/>
                    <a:lstStyle/>
                    <a:p>
                      <a:pPr algn="ctr" fontAlgn="b"/>
                      <a:r>
                        <a:rPr lang="en-US" sz="1000" u="none" strike="noStrike" dirty="0">
                          <a:effectLst/>
                        </a:rPr>
                        <a:t>2009</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1,544,101 </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solidFill>
                            <a:srgbClr val="FF0000"/>
                          </a:solidFill>
                          <a:effectLst/>
                        </a:rPr>
                        <a:t>(102,749)</a:t>
                      </a:r>
                      <a:endParaRPr lang="en-US" sz="1000" b="1" i="0" u="none" strike="noStrike" dirty="0">
                        <a:solidFill>
                          <a:srgbClr val="FF0000"/>
                        </a:solidFill>
                        <a:effectLst/>
                        <a:latin typeface="CentSchbook BdCn BT"/>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93.76 %</a:t>
                      </a:r>
                      <a:endParaRPr lang="en-US" sz="1000" b="1" i="0" u="none" strike="noStrike" dirty="0">
                        <a:effectLst/>
                        <a:latin typeface="Antique Olive"/>
                      </a:endParaRPr>
                    </a:p>
                  </a:txBody>
                  <a:tcPr marL="7739" marR="7739" marT="7739" marB="0" anchor="b">
                    <a:solidFill>
                      <a:schemeClr val="accent5">
                        <a:lumMod val="40000"/>
                        <a:lumOff val="60000"/>
                      </a:schemeClr>
                    </a:solidFill>
                  </a:tcPr>
                </a:tc>
                <a:extLst>
                  <a:ext uri="{0D108BD9-81ED-4DB2-BD59-A6C34878D82A}">
                    <a16:rowId xmlns:a16="http://schemas.microsoft.com/office/drawing/2014/main" val="10004"/>
                  </a:ext>
                </a:extLst>
              </a:tr>
              <a:tr h="263936">
                <a:tc>
                  <a:txBody>
                    <a:bodyPr/>
                    <a:lstStyle/>
                    <a:p>
                      <a:pPr algn="ctr" fontAlgn="b"/>
                      <a:r>
                        <a:rPr lang="en-US" sz="1000" u="none" strike="noStrike" dirty="0">
                          <a:effectLst/>
                        </a:rPr>
                        <a:t>2010</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1,524,286 </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solidFill>
                            <a:srgbClr val="FF0000"/>
                          </a:solidFill>
                          <a:effectLst/>
                        </a:rPr>
                        <a:t>(19,815)</a:t>
                      </a:r>
                      <a:endParaRPr lang="en-US" sz="1000" b="1" i="0" u="none" strike="noStrike" dirty="0">
                        <a:solidFill>
                          <a:srgbClr val="FF0000"/>
                        </a:solidFill>
                        <a:effectLst/>
                        <a:latin typeface="CentSchbook BdCn BT"/>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98.72 %</a:t>
                      </a:r>
                      <a:endParaRPr lang="en-US" sz="1000" b="1" i="0" u="none" strike="noStrike" dirty="0">
                        <a:effectLst/>
                        <a:latin typeface="Antique Olive"/>
                      </a:endParaRPr>
                    </a:p>
                  </a:txBody>
                  <a:tcPr marL="7739" marR="7739" marT="7739" marB="0" anchor="b">
                    <a:solidFill>
                      <a:schemeClr val="accent1">
                        <a:lumMod val="20000"/>
                        <a:lumOff val="80000"/>
                      </a:schemeClr>
                    </a:solidFill>
                  </a:tcPr>
                </a:tc>
                <a:extLst>
                  <a:ext uri="{0D108BD9-81ED-4DB2-BD59-A6C34878D82A}">
                    <a16:rowId xmlns:a16="http://schemas.microsoft.com/office/drawing/2014/main" val="10005"/>
                  </a:ext>
                </a:extLst>
              </a:tr>
              <a:tr h="263936">
                <a:tc>
                  <a:txBody>
                    <a:bodyPr/>
                    <a:lstStyle/>
                    <a:p>
                      <a:pPr algn="ctr" fontAlgn="b"/>
                      <a:r>
                        <a:rPr lang="en-US" sz="1000" u="none" strike="noStrike" dirty="0">
                          <a:effectLst/>
                        </a:rPr>
                        <a:t>2011</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1,445,550</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solidFill>
                            <a:srgbClr val="FF0000"/>
                          </a:solidFill>
                          <a:effectLst/>
                        </a:rPr>
                        <a:t>(78,736)</a:t>
                      </a:r>
                      <a:endParaRPr lang="en-US" sz="1000" b="1" i="0" u="none" strike="noStrike" dirty="0">
                        <a:solidFill>
                          <a:srgbClr val="FF0000"/>
                        </a:solidFill>
                        <a:effectLst/>
                        <a:latin typeface="CentSchbook BdCn BT"/>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94.83%</a:t>
                      </a:r>
                      <a:endParaRPr lang="en-US" sz="1000" b="1" i="0" u="none" strike="noStrike" dirty="0">
                        <a:effectLst/>
                        <a:latin typeface="Antique Olive"/>
                      </a:endParaRPr>
                    </a:p>
                  </a:txBody>
                  <a:tcPr marL="7739" marR="7739" marT="7739" marB="0" anchor="b">
                    <a:solidFill>
                      <a:schemeClr val="accent5">
                        <a:lumMod val="40000"/>
                        <a:lumOff val="60000"/>
                      </a:schemeClr>
                    </a:solidFill>
                  </a:tcPr>
                </a:tc>
                <a:extLst>
                  <a:ext uri="{0D108BD9-81ED-4DB2-BD59-A6C34878D82A}">
                    <a16:rowId xmlns:a16="http://schemas.microsoft.com/office/drawing/2014/main" val="10006"/>
                  </a:ext>
                </a:extLst>
              </a:tr>
              <a:tr h="263936">
                <a:tc>
                  <a:txBody>
                    <a:bodyPr/>
                    <a:lstStyle/>
                    <a:p>
                      <a:pPr algn="ctr" fontAlgn="b"/>
                      <a:r>
                        <a:rPr lang="en-US" sz="1000" u="none" strike="noStrike" dirty="0">
                          <a:effectLst/>
                        </a:rPr>
                        <a:t>2012</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1,418,420 </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solidFill>
                            <a:srgbClr val="FF0000"/>
                          </a:solidFill>
                          <a:effectLst/>
                        </a:rPr>
                        <a:t>(26,981)</a:t>
                      </a:r>
                      <a:endParaRPr lang="en-US" sz="1000" b="1" i="0" u="none" strike="noStrike" dirty="0">
                        <a:solidFill>
                          <a:srgbClr val="FF0000"/>
                        </a:solidFill>
                        <a:effectLst/>
                        <a:latin typeface="CentSchbook BdCn BT"/>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98.12%</a:t>
                      </a:r>
                      <a:endParaRPr lang="en-US" sz="1000" b="1" i="0" u="none" strike="noStrike" dirty="0">
                        <a:effectLst/>
                        <a:latin typeface="CentSchbook BdCn BT"/>
                      </a:endParaRPr>
                    </a:p>
                  </a:txBody>
                  <a:tcPr marL="7739" marR="7739" marT="7739" marB="0" anchor="b">
                    <a:solidFill>
                      <a:schemeClr val="accent1">
                        <a:lumMod val="20000"/>
                        <a:lumOff val="80000"/>
                      </a:schemeClr>
                    </a:solidFill>
                  </a:tcPr>
                </a:tc>
                <a:extLst>
                  <a:ext uri="{0D108BD9-81ED-4DB2-BD59-A6C34878D82A}">
                    <a16:rowId xmlns:a16="http://schemas.microsoft.com/office/drawing/2014/main" val="10007"/>
                  </a:ext>
                </a:extLst>
              </a:tr>
              <a:tr h="263936">
                <a:tc>
                  <a:txBody>
                    <a:bodyPr/>
                    <a:lstStyle/>
                    <a:p>
                      <a:pPr algn="ctr" fontAlgn="b"/>
                      <a:r>
                        <a:rPr lang="en-US" sz="1000" u="none" strike="noStrike" dirty="0">
                          <a:effectLst/>
                        </a:rPr>
                        <a:t>2013</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1,360,297</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solidFill>
                            <a:srgbClr val="FF0000"/>
                          </a:solidFill>
                          <a:effectLst/>
                        </a:rPr>
                        <a:t>(58,272)</a:t>
                      </a:r>
                      <a:endParaRPr lang="en-US" sz="1000" b="1" i="0" u="none" strike="noStrike" dirty="0">
                        <a:solidFill>
                          <a:srgbClr val="FF0000"/>
                        </a:solidFill>
                        <a:effectLst/>
                        <a:latin typeface="CentSchbook BdCn BT"/>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98.04%</a:t>
                      </a:r>
                      <a:endParaRPr lang="en-US" sz="1000" b="1" i="0" u="none" strike="noStrike" dirty="0">
                        <a:effectLst/>
                        <a:latin typeface="Antique Olive"/>
                      </a:endParaRPr>
                    </a:p>
                  </a:txBody>
                  <a:tcPr marL="7739" marR="7739" marT="7739" marB="0" anchor="b">
                    <a:solidFill>
                      <a:schemeClr val="accent5">
                        <a:lumMod val="40000"/>
                        <a:lumOff val="60000"/>
                      </a:schemeClr>
                    </a:solidFill>
                  </a:tcPr>
                </a:tc>
                <a:extLst>
                  <a:ext uri="{0D108BD9-81ED-4DB2-BD59-A6C34878D82A}">
                    <a16:rowId xmlns:a16="http://schemas.microsoft.com/office/drawing/2014/main" val="10008"/>
                  </a:ext>
                </a:extLst>
              </a:tr>
              <a:tr h="263936">
                <a:tc>
                  <a:txBody>
                    <a:bodyPr/>
                    <a:lstStyle/>
                    <a:p>
                      <a:pPr algn="ctr" fontAlgn="b"/>
                      <a:r>
                        <a:rPr lang="en-US" sz="1000" u="none" strike="noStrike" dirty="0">
                          <a:effectLst/>
                        </a:rPr>
                        <a:t>2014</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1,320,800</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solidFill>
                            <a:srgbClr val="FF0000"/>
                          </a:solidFill>
                          <a:effectLst/>
                        </a:rPr>
                        <a:t>(39,497)</a:t>
                      </a:r>
                      <a:endParaRPr lang="en-US" sz="1000" b="1" i="0" u="none" strike="noStrike" dirty="0">
                        <a:solidFill>
                          <a:srgbClr val="FF0000"/>
                        </a:solidFill>
                        <a:effectLst/>
                        <a:latin typeface="CentSchbook BdCn BT"/>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97.10%</a:t>
                      </a:r>
                      <a:endParaRPr lang="en-US" sz="1000" b="1" i="0" u="none" strike="noStrike" dirty="0">
                        <a:effectLst/>
                        <a:latin typeface="CentSchbook BdCn BT"/>
                      </a:endParaRPr>
                    </a:p>
                  </a:txBody>
                  <a:tcPr marL="7739" marR="7739" marT="7739" marB="0" anchor="b">
                    <a:solidFill>
                      <a:schemeClr val="accent1">
                        <a:lumMod val="20000"/>
                        <a:lumOff val="80000"/>
                      </a:schemeClr>
                    </a:solidFill>
                  </a:tcPr>
                </a:tc>
                <a:extLst>
                  <a:ext uri="{0D108BD9-81ED-4DB2-BD59-A6C34878D82A}">
                    <a16:rowId xmlns:a16="http://schemas.microsoft.com/office/drawing/2014/main" val="10009"/>
                  </a:ext>
                </a:extLst>
              </a:tr>
              <a:tr h="263936">
                <a:tc>
                  <a:txBody>
                    <a:bodyPr/>
                    <a:lstStyle/>
                    <a:p>
                      <a:pPr algn="ctr" fontAlgn="b"/>
                      <a:r>
                        <a:rPr lang="en-US" sz="1000" u="none" strike="noStrike" dirty="0">
                          <a:effectLst/>
                        </a:rPr>
                        <a:t>2015</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1,282,444</a:t>
                      </a:r>
                      <a:endParaRPr lang="en-US" sz="1000" b="1" i="0" u="none" strike="noStrike" dirty="0">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solidFill>
                            <a:srgbClr val="FF0000"/>
                          </a:solidFill>
                          <a:effectLst/>
                        </a:rPr>
                        <a:t>(38,356)</a:t>
                      </a:r>
                      <a:endParaRPr lang="en-US" sz="1000" b="1" i="0" u="none" strike="noStrike" dirty="0">
                        <a:solidFill>
                          <a:srgbClr val="FF0000"/>
                        </a:solidFill>
                        <a:effectLst/>
                        <a:latin typeface="Antique Olive"/>
                      </a:endParaRPr>
                    </a:p>
                  </a:txBody>
                  <a:tcPr marL="7739" marR="7739" marT="7739" marB="0" anchor="b">
                    <a:solidFill>
                      <a:schemeClr val="accent5">
                        <a:lumMod val="40000"/>
                        <a:lumOff val="60000"/>
                      </a:schemeClr>
                    </a:solidFill>
                  </a:tcPr>
                </a:tc>
                <a:tc>
                  <a:txBody>
                    <a:bodyPr/>
                    <a:lstStyle/>
                    <a:p>
                      <a:pPr algn="ctr" fontAlgn="b"/>
                      <a:r>
                        <a:rPr lang="en-US" sz="1000" u="none" strike="noStrike" dirty="0">
                          <a:effectLst/>
                        </a:rPr>
                        <a:t>97.10 %</a:t>
                      </a:r>
                      <a:endParaRPr lang="en-US" sz="1000" b="1" i="0" u="none" strike="noStrike" dirty="0">
                        <a:effectLst/>
                        <a:latin typeface="Antique Olive"/>
                      </a:endParaRPr>
                    </a:p>
                  </a:txBody>
                  <a:tcPr marL="7739" marR="7739" marT="7739" marB="0" anchor="b">
                    <a:solidFill>
                      <a:schemeClr val="accent5">
                        <a:lumMod val="40000"/>
                        <a:lumOff val="60000"/>
                      </a:schemeClr>
                    </a:solidFill>
                  </a:tcPr>
                </a:tc>
                <a:extLst>
                  <a:ext uri="{0D108BD9-81ED-4DB2-BD59-A6C34878D82A}">
                    <a16:rowId xmlns:a16="http://schemas.microsoft.com/office/drawing/2014/main" val="10010"/>
                  </a:ext>
                </a:extLst>
              </a:tr>
              <a:tr h="0">
                <a:tc>
                  <a:txBody>
                    <a:bodyPr/>
                    <a:lstStyle/>
                    <a:p>
                      <a:pPr algn="ctr" fontAlgn="b"/>
                      <a:r>
                        <a:rPr lang="en-US" sz="1000" u="none" strike="noStrike" dirty="0">
                          <a:effectLst/>
                        </a:rPr>
                        <a:t>2016</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1,234,985</a:t>
                      </a:r>
                      <a:endParaRPr lang="en-US" sz="1000" b="1" i="0" u="none" strike="noStrike" dirty="0">
                        <a:effectLst/>
                        <a:latin typeface="Antique Olive"/>
                      </a:endParaRPr>
                    </a:p>
                  </a:txBody>
                  <a:tcPr marL="7739" marR="7739" marT="7739" marB="0" anchor="b">
                    <a:solidFill>
                      <a:schemeClr val="accent1">
                        <a:lumMod val="20000"/>
                        <a:lumOff val="80000"/>
                      </a:schemeClr>
                    </a:solidFill>
                  </a:tcPr>
                </a:tc>
                <a:tc>
                  <a:txBody>
                    <a:bodyPr/>
                    <a:lstStyle/>
                    <a:p>
                      <a:pPr algn="ctr" fontAlgn="b"/>
                      <a:r>
                        <a:rPr lang="en-US" sz="1000" u="none" strike="noStrike" dirty="0">
                          <a:solidFill>
                            <a:srgbClr val="FF0000"/>
                          </a:solidFill>
                          <a:effectLst/>
                        </a:rPr>
                        <a:t>(47,459)</a:t>
                      </a:r>
                      <a:endParaRPr lang="en-US" sz="1000" b="1" i="0" u="none" strike="noStrike" dirty="0">
                        <a:solidFill>
                          <a:srgbClr val="FF0000"/>
                        </a:solidFill>
                        <a:effectLst/>
                        <a:latin typeface="CentSchbook BdCn BT"/>
                      </a:endParaRPr>
                    </a:p>
                  </a:txBody>
                  <a:tcPr marL="7739" marR="7739" marT="7739" marB="0" anchor="b">
                    <a:solidFill>
                      <a:schemeClr val="accent1">
                        <a:lumMod val="20000"/>
                        <a:lumOff val="80000"/>
                      </a:schemeClr>
                    </a:solidFill>
                  </a:tcPr>
                </a:tc>
                <a:tc>
                  <a:txBody>
                    <a:bodyPr/>
                    <a:lstStyle/>
                    <a:p>
                      <a:pPr algn="ctr" fontAlgn="b"/>
                      <a:r>
                        <a:rPr lang="en-US" sz="1000" u="none" strike="noStrike" dirty="0">
                          <a:effectLst/>
                        </a:rPr>
                        <a:t>96.30%</a:t>
                      </a:r>
                      <a:endParaRPr lang="en-US" sz="1000" b="1" i="0" u="none" strike="noStrike" dirty="0">
                        <a:effectLst/>
                        <a:latin typeface="CentSchbook BdCn BT"/>
                      </a:endParaRPr>
                    </a:p>
                  </a:txBody>
                  <a:tcPr marL="7739" marR="7739" marT="7739" marB="0" anchor="b">
                    <a:solidFill>
                      <a:schemeClr val="accent1">
                        <a:lumMod val="20000"/>
                        <a:lumOff val="80000"/>
                      </a:schemeClr>
                    </a:solidFill>
                  </a:tcPr>
                </a:tc>
                <a:extLst>
                  <a:ext uri="{0D108BD9-81ED-4DB2-BD59-A6C34878D82A}">
                    <a16:rowId xmlns:a16="http://schemas.microsoft.com/office/drawing/2014/main" val="10011"/>
                  </a:ext>
                </a:extLst>
              </a:tr>
              <a:tr h="263936">
                <a:tc>
                  <a:txBody>
                    <a:bodyPr/>
                    <a:lstStyle/>
                    <a:p>
                      <a:pPr algn="ctr" fontAlgn="b"/>
                      <a:r>
                        <a:rPr lang="en-US" sz="1000" u="none" strike="noStrike" kern="1200" dirty="0">
                          <a:solidFill>
                            <a:schemeClr val="dk1"/>
                          </a:solidFill>
                          <a:effectLst/>
                          <a:latin typeface="+mn-lt"/>
                          <a:ea typeface="+mn-ea"/>
                          <a:cs typeface="+mn-cs"/>
                        </a:rPr>
                        <a:t>2017</a:t>
                      </a:r>
                    </a:p>
                  </a:txBody>
                  <a:tcPr marL="7739" marR="7739" marT="7739" marB="0" anchor="b">
                    <a:solidFill>
                      <a:schemeClr val="accent5">
                        <a:lumMod val="40000"/>
                        <a:lumOff val="60000"/>
                      </a:schemeClr>
                    </a:solidFill>
                  </a:tcPr>
                </a:tc>
                <a:tc>
                  <a:txBody>
                    <a:bodyPr/>
                    <a:lstStyle/>
                    <a:p>
                      <a:pPr algn="ctr" fontAlgn="b"/>
                      <a:r>
                        <a:rPr lang="en-US" sz="1000" u="none" strike="noStrike" kern="1200" dirty="0">
                          <a:solidFill>
                            <a:schemeClr val="dk1"/>
                          </a:solidFill>
                          <a:effectLst/>
                          <a:latin typeface="+mn-lt"/>
                          <a:ea typeface="+mn-ea"/>
                          <a:cs typeface="+mn-cs"/>
                        </a:rPr>
                        <a:t>1,201,231</a:t>
                      </a:r>
                    </a:p>
                  </a:txBody>
                  <a:tcPr marL="7739" marR="7739" marT="7739" marB="0" anchor="b">
                    <a:solidFill>
                      <a:schemeClr val="accent5">
                        <a:lumMod val="40000"/>
                        <a:lumOff val="60000"/>
                      </a:schemeClr>
                    </a:solidFill>
                  </a:tcPr>
                </a:tc>
                <a:tc>
                  <a:txBody>
                    <a:bodyPr/>
                    <a:lstStyle/>
                    <a:p>
                      <a:pPr algn="ctr" fontAlgn="b"/>
                      <a:r>
                        <a:rPr lang="en-US" sz="1000" u="none" strike="noStrike" kern="1200" dirty="0">
                          <a:solidFill>
                            <a:srgbClr val="FF0000"/>
                          </a:solidFill>
                          <a:effectLst/>
                          <a:latin typeface="+mn-lt"/>
                          <a:ea typeface="+mn-ea"/>
                          <a:cs typeface="+mn-cs"/>
                        </a:rPr>
                        <a:t>(33,754)</a:t>
                      </a:r>
                    </a:p>
                  </a:txBody>
                  <a:tcPr marL="7739" marR="7739" marT="7739" marB="0" anchor="b">
                    <a:solidFill>
                      <a:schemeClr val="accent5">
                        <a:lumMod val="40000"/>
                        <a:lumOff val="60000"/>
                      </a:schemeClr>
                    </a:solidFill>
                  </a:tcPr>
                </a:tc>
                <a:tc>
                  <a:txBody>
                    <a:bodyPr/>
                    <a:lstStyle/>
                    <a:p>
                      <a:pPr algn="ctr" fontAlgn="b"/>
                      <a:r>
                        <a:rPr lang="en-US" sz="1000" u="none" strike="noStrike" kern="1200" dirty="0">
                          <a:solidFill>
                            <a:schemeClr val="dk1"/>
                          </a:solidFill>
                          <a:effectLst/>
                          <a:latin typeface="+mn-lt"/>
                          <a:ea typeface="+mn-ea"/>
                          <a:cs typeface="+mn-cs"/>
                        </a:rPr>
                        <a:t>97.27%</a:t>
                      </a:r>
                    </a:p>
                  </a:txBody>
                  <a:tcPr marL="7739" marR="7739" marT="7739" marB="0" anchor="b">
                    <a:solidFill>
                      <a:schemeClr val="accent5">
                        <a:lumMod val="40000"/>
                        <a:lumOff val="60000"/>
                      </a:schemeClr>
                    </a:solidFill>
                  </a:tcPr>
                </a:tc>
                <a:extLst>
                  <a:ext uri="{0D108BD9-81ED-4DB2-BD59-A6C34878D82A}">
                    <a16:rowId xmlns:a16="http://schemas.microsoft.com/office/drawing/2014/main" val="10012"/>
                  </a:ext>
                </a:extLst>
              </a:tr>
              <a:tr h="263936">
                <a:tc>
                  <a:txBody>
                    <a:bodyPr/>
                    <a:lstStyle/>
                    <a:p>
                      <a:pPr algn="ctr" fontAlgn="b"/>
                      <a:r>
                        <a:rPr lang="en-US" sz="1000" u="none" strike="noStrike" kern="1200" dirty="0">
                          <a:solidFill>
                            <a:schemeClr val="dk1"/>
                          </a:solidFill>
                          <a:effectLst/>
                          <a:latin typeface="+mn-lt"/>
                          <a:ea typeface="+mn-ea"/>
                          <a:cs typeface="+mn-cs"/>
                        </a:rPr>
                        <a:t>2018</a:t>
                      </a:r>
                    </a:p>
                  </a:txBody>
                  <a:tcPr marL="7739" marR="7739" marT="7739" marB="0" anchor="b">
                    <a:solidFill>
                      <a:schemeClr val="accent1">
                        <a:lumMod val="20000"/>
                        <a:lumOff val="80000"/>
                      </a:schemeClr>
                    </a:solidFill>
                  </a:tcPr>
                </a:tc>
                <a:tc>
                  <a:txBody>
                    <a:bodyPr/>
                    <a:lstStyle/>
                    <a:p>
                      <a:pPr algn="ctr" fontAlgn="b"/>
                      <a:r>
                        <a:rPr lang="en-US" sz="1000" u="none" strike="noStrike" kern="1200" dirty="0">
                          <a:solidFill>
                            <a:schemeClr val="dk1"/>
                          </a:solidFill>
                          <a:effectLst/>
                          <a:latin typeface="+mn-lt"/>
                          <a:ea typeface="+mn-ea"/>
                          <a:cs typeface="+mn-cs"/>
                        </a:rPr>
                        <a:t>1,160,151</a:t>
                      </a:r>
                    </a:p>
                  </a:txBody>
                  <a:tcPr marL="7739" marR="7739" marT="7739" marB="0" anchor="b">
                    <a:solidFill>
                      <a:schemeClr val="accent1">
                        <a:lumMod val="20000"/>
                        <a:lumOff val="80000"/>
                      </a:schemeClr>
                    </a:solidFill>
                  </a:tcPr>
                </a:tc>
                <a:tc>
                  <a:txBody>
                    <a:bodyPr/>
                    <a:lstStyle/>
                    <a:p>
                      <a:pPr algn="ctr" fontAlgn="b"/>
                      <a:r>
                        <a:rPr lang="en-US" sz="1000" u="none" strike="noStrike" kern="1200" dirty="0">
                          <a:solidFill>
                            <a:srgbClr val="FF0000"/>
                          </a:solidFill>
                          <a:effectLst/>
                          <a:latin typeface="+mn-lt"/>
                          <a:ea typeface="+mn-ea"/>
                          <a:cs typeface="+mn-cs"/>
                        </a:rPr>
                        <a:t>(41,080)</a:t>
                      </a:r>
                    </a:p>
                  </a:txBody>
                  <a:tcPr marL="7739" marR="7739" marT="7739" marB="0" anchor="b">
                    <a:solidFill>
                      <a:schemeClr val="accent1">
                        <a:lumMod val="20000"/>
                        <a:lumOff val="80000"/>
                      </a:schemeClr>
                    </a:solidFill>
                  </a:tcPr>
                </a:tc>
                <a:tc>
                  <a:txBody>
                    <a:bodyPr/>
                    <a:lstStyle/>
                    <a:p>
                      <a:pPr algn="ctr" fontAlgn="b"/>
                      <a:r>
                        <a:rPr lang="en-US" sz="1000" u="none" strike="noStrike" kern="1200" dirty="0">
                          <a:solidFill>
                            <a:schemeClr val="dk1"/>
                          </a:solidFill>
                          <a:effectLst/>
                          <a:latin typeface="+mn-lt"/>
                          <a:ea typeface="+mn-ea"/>
                          <a:cs typeface="+mn-cs"/>
                        </a:rPr>
                        <a:t>96.58%</a:t>
                      </a:r>
                    </a:p>
                  </a:txBody>
                  <a:tcPr marL="7739" marR="7739" marT="7739" marB="0" anchor="b">
                    <a:solidFill>
                      <a:schemeClr val="accent1">
                        <a:lumMod val="20000"/>
                        <a:lumOff val="80000"/>
                      </a:schemeClr>
                    </a:solidFill>
                  </a:tcPr>
                </a:tc>
                <a:extLst>
                  <a:ext uri="{0D108BD9-81ED-4DB2-BD59-A6C34878D82A}">
                    <a16:rowId xmlns:a16="http://schemas.microsoft.com/office/drawing/2014/main" val="10013"/>
                  </a:ext>
                </a:extLst>
              </a:tr>
              <a:tr h="263936">
                <a:tc>
                  <a:txBody>
                    <a:bodyPr/>
                    <a:lstStyle/>
                    <a:p>
                      <a:pPr algn="ctr" fontAlgn="b"/>
                      <a:r>
                        <a:rPr lang="en-US" sz="1000" u="none" strike="noStrike" kern="1200" dirty="0">
                          <a:solidFill>
                            <a:schemeClr val="dk1"/>
                          </a:solidFill>
                          <a:effectLst/>
                          <a:latin typeface="+mn-lt"/>
                          <a:ea typeface="+mn-ea"/>
                          <a:cs typeface="+mn-cs"/>
                        </a:rPr>
                        <a:t>2019</a:t>
                      </a:r>
                    </a:p>
                  </a:txBody>
                  <a:tcPr marL="7739" marR="7739" marT="7739" marB="0" anchor="b">
                    <a:solidFill>
                      <a:schemeClr val="accent5">
                        <a:lumMod val="40000"/>
                        <a:lumOff val="60000"/>
                      </a:schemeClr>
                    </a:solidFill>
                  </a:tcPr>
                </a:tc>
                <a:tc>
                  <a:txBody>
                    <a:bodyPr/>
                    <a:lstStyle/>
                    <a:p>
                      <a:pPr algn="ctr" fontAlgn="b"/>
                      <a:r>
                        <a:rPr lang="en-US" sz="1000" u="none" strike="noStrike" kern="1200" dirty="0">
                          <a:solidFill>
                            <a:schemeClr val="dk1"/>
                          </a:solidFill>
                          <a:effectLst/>
                          <a:latin typeface="+mn-lt"/>
                          <a:ea typeface="+mn-ea"/>
                          <a:cs typeface="+mn-cs"/>
                        </a:rPr>
                        <a:t>1,164,860</a:t>
                      </a:r>
                    </a:p>
                  </a:txBody>
                  <a:tcPr marL="7739" marR="7739" marT="7739" marB="0" anchor="b">
                    <a:solidFill>
                      <a:schemeClr val="accent5">
                        <a:lumMod val="40000"/>
                        <a:lumOff val="60000"/>
                      </a:schemeClr>
                    </a:solidFill>
                  </a:tcPr>
                </a:tc>
                <a:tc>
                  <a:txBody>
                    <a:bodyPr/>
                    <a:lstStyle/>
                    <a:p>
                      <a:pPr algn="ctr" fontAlgn="b"/>
                      <a:r>
                        <a:rPr lang="en-US" sz="1000" u="none" strike="noStrike" kern="1200" dirty="0">
                          <a:solidFill>
                            <a:schemeClr val="tx1"/>
                          </a:solidFill>
                          <a:effectLst/>
                          <a:latin typeface="+mn-lt"/>
                          <a:ea typeface="+mn-ea"/>
                          <a:cs typeface="+mn-cs"/>
                        </a:rPr>
                        <a:t>4,709</a:t>
                      </a:r>
                    </a:p>
                  </a:txBody>
                  <a:tcPr marL="7739" marR="7739" marT="7739" marB="0" anchor="b">
                    <a:solidFill>
                      <a:schemeClr val="accent5">
                        <a:lumMod val="40000"/>
                        <a:lumOff val="60000"/>
                      </a:schemeClr>
                    </a:solidFill>
                  </a:tcPr>
                </a:tc>
                <a:tc>
                  <a:txBody>
                    <a:bodyPr/>
                    <a:lstStyle/>
                    <a:p>
                      <a:pPr algn="ctr" fontAlgn="b"/>
                      <a:r>
                        <a:rPr lang="en-US" sz="1000" u="none" strike="noStrike" kern="1200" dirty="0">
                          <a:solidFill>
                            <a:schemeClr val="dk1"/>
                          </a:solidFill>
                          <a:effectLst/>
                          <a:latin typeface="+mn-lt"/>
                          <a:ea typeface="+mn-ea"/>
                          <a:cs typeface="+mn-cs"/>
                        </a:rPr>
                        <a:t>100.40%</a:t>
                      </a:r>
                    </a:p>
                  </a:txBody>
                  <a:tcPr marL="7739" marR="7739" marT="7739" marB="0" anchor="b">
                    <a:solidFill>
                      <a:schemeClr val="accent5">
                        <a:lumMod val="40000"/>
                        <a:lumOff val="60000"/>
                      </a:schemeClr>
                    </a:solidFill>
                  </a:tcPr>
                </a:tc>
                <a:extLst>
                  <a:ext uri="{0D108BD9-81ED-4DB2-BD59-A6C34878D82A}">
                    <a16:rowId xmlns:a16="http://schemas.microsoft.com/office/drawing/2014/main" val="10014"/>
                  </a:ext>
                </a:extLst>
              </a:tr>
              <a:tr h="263936">
                <a:tc>
                  <a:txBody>
                    <a:bodyPr/>
                    <a:lstStyle/>
                    <a:p>
                      <a:pPr algn="ctr" fontAlgn="b"/>
                      <a:r>
                        <a:rPr lang="en-US" sz="1000" u="none" strike="noStrike" kern="1200" dirty="0">
                          <a:solidFill>
                            <a:schemeClr val="dk1"/>
                          </a:solidFill>
                          <a:effectLst/>
                          <a:latin typeface="+mn-lt"/>
                          <a:ea typeface="+mn-ea"/>
                          <a:cs typeface="+mn-cs"/>
                        </a:rPr>
                        <a:t>2020</a:t>
                      </a:r>
                    </a:p>
                  </a:txBody>
                  <a:tcPr marL="7739" marR="7739" marT="7739" marB="0" anchor="b">
                    <a:solidFill>
                      <a:srgbClr val="DCE6F2"/>
                    </a:solidFill>
                  </a:tcPr>
                </a:tc>
                <a:tc>
                  <a:txBody>
                    <a:bodyPr/>
                    <a:lstStyle/>
                    <a:p>
                      <a:pPr algn="ctr" fontAlgn="b"/>
                      <a:r>
                        <a:rPr lang="en-US" sz="1000" u="none" strike="noStrike" kern="1200" dirty="0">
                          <a:solidFill>
                            <a:schemeClr val="dk1"/>
                          </a:solidFill>
                          <a:effectLst/>
                          <a:latin typeface="+mn-lt"/>
                          <a:ea typeface="+mn-ea"/>
                          <a:cs typeface="+mn-cs"/>
                        </a:rPr>
                        <a:t>1,045,244</a:t>
                      </a:r>
                    </a:p>
                  </a:txBody>
                  <a:tcPr marL="7739" marR="7739" marT="7739" marB="0" anchor="b">
                    <a:solidFill>
                      <a:srgbClr val="DCE6F2"/>
                    </a:solidFill>
                  </a:tcPr>
                </a:tc>
                <a:tc>
                  <a:txBody>
                    <a:bodyPr/>
                    <a:lstStyle/>
                    <a:p>
                      <a:pPr algn="ctr" fontAlgn="b"/>
                      <a:r>
                        <a:rPr lang="en-US" sz="1000" u="none" strike="noStrike" kern="1200" dirty="0">
                          <a:solidFill>
                            <a:srgbClr val="FF0000"/>
                          </a:solidFill>
                          <a:effectLst/>
                          <a:latin typeface="+mn-lt"/>
                          <a:ea typeface="+mn-ea"/>
                          <a:cs typeface="+mn-cs"/>
                        </a:rPr>
                        <a:t>(119,616)</a:t>
                      </a:r>
                    </a:p>
                  </a:txBody>
                  <a:tcPr marL="7739" marR="7739" marT="7739" marB="0" anchor="b">
                    <a:solidFill>
                      <a:srgbClr val="DCE6F2"/>
                    </a:solidFill>
                  </a:tcPr>
                </a:tc>
                <a:tc>
                  <a:txBody>
                    <a:bodyPr/>
                    <a:lstStyle/>
                    <a:p>
                      <a:pPr algn="ctr" fontAlgn="b"/>
                      <a:r>
                        <a:rPr lang="en-US" sz="1000" u="none" strike="noStrike" kern="1200" dirty="0">
                          <a:solidFill>
                            <a:schemeClr val="dk1"/>
                          </a:solidFill>
                          <a:effectLst/>
                          <a:latin typeface="+mn-lt"/>
                          <a:ea typeface="+mn-ea"/>
                          <a:cs typeface="+mn-cs"/>
                        </a:rPr>
                        <a:t>89.73%</a:t>
                      </a:r>
                    </a:p>
                  </a:txBody>
                  <a:tcPr marL="7739" marR="7739" marT="7739" marB="0" anchor="b">
                    <a:solidFill>
                      <a:srgbClr val="DCE6F2"/>
                    </a:solidFill>
                  </a:tcPr>
                </a:tc>
                <a:extLst>
                  <a:ext uri="{0D108BD9-81ED-4DB2-BD59-A6C34878D82A}">
                    <a16:rowId xmlns:a16="http://schemas.microsoft.com/office/drawing/2014/main" val="10015"/>
                  </a:ext>
                </a:extLst>
              </a:tr>
              <a:tr h="263936">
                <a:tc>
                  <a:txBody>
                    <a:bodyPr/>
                    <a:lstStyle/>
                    <a:p>
                      <a:pPr algn="ctr" fontAlgn="b"/>
                      <a:r>
                        <a:rPr lang="en-US" sz="1000" u="none" strike="noStrike" kern="1200" dirty="0">
                          <a:solidFill>
                            <a:schemeClr val="dk1"/>
                          </a:solidFill>
                          <a:effectLst/>
                          <a:latin typeface="+mn-lt"/>
                          <a:ea typeface="+mn-ea"/>
                          <a:cs typeface="+mn-cs"/>
                        </a:rPr>
                        <a:t>2021</a:t>
                      </a:r>
                    </a:p>
                  </a:txBody>
                  <a:tcPr marL="7739" marR="7739" marT="7739" marB="0" anchor="b">
                    <a:solidFill>
                      <a:srgbClr val="DCE6F2"/>
                    </a:solidFill>
                  </a:tcPr>
                </a:tc>
                <a:tc>
                  <a:txBody>
                    <a:bodyPr/>
                    <a:lstStyle/>
                    <a:p>
                      <a:pPr algn="ctr" fontAlgn="b"/>
                      <a:r>
                        <a:rPr lang="en-US" sz="1000" b="0" i="0" u="none" strike="noStrike" dirty="0">
                          <a:effectLst/>
                          <a:latin typeface="Arial" panose="020B0604020202020204" pitchFamily="34" charset="0"/>
                        </a:rPr>
                        <a:t>1,035,735 </a:t>
                      </a:r>
                    </a:p>
                  </a:txBody>
                  <a:tcPr marL="9525" marR="9525" marT="9525" marB="0" anchor="b">
                    <a:solidFill>
                      <a:srgbClr val="DCE6F2"/>
                    </a:solidFill>
                  </a:tcPr>
                </a:tc>
                <a:tc>
                  <a:txBody>
                    <a:bodyPr/>
                    <a:lstStyle/>
                    <a:p>
                      <a:pPr algn="ctr" fontAlgn="b"/>
                      <a:r>
                        <a:rPr lang="en-US" sz="1000" u="none" strike="noStrike" kern="1200" dirty="0">
                          <a:solidFill>
                            <a:srgbClr val="FF0000"/>
                          </a:solidFill>
                          <a:effectLst/>
                          <a:latin typeface="+mn-lt"/>
                          <a:ea typeface="+mn-ea"/>
                          <a:cs typeface="+mn-cs"/>
                        </a:rPr>
                        <a:t>(9509)</a:t>
                      </a:r>
                    </a:p>
                  </a:txBody>
                  <a:tcPr marL="7739" marR="7739" marT="7739" marB="0" anchor="b">
                    <a:solidFill>
                      <a:srgbClr val="DCE6F2"/>
                    </a:solidFill>
                  </a:tcPr>
                </a:tc>
                <a:tc>
                  <a:txBody>
                    <a:bodyPr/>
                    <a:lstStyle/>
                    <a:p>
                      <a:pPr algn="ctr" fontAlgn="b"/>
                      <a:r>
                        <a:rPr lang="en-US" sz="1000" u="none" strike="noStrike" kern="1200" dirty="0">
                          <a:solidFill>
                            <a:schemeClr val="dk1"/>
                          </a:solidFill>
                          <a:effectLst/>
                          <a:latin typeface="+mn-lt"/>
                          <a:ea typeface="+mn-ea"/>
                          <a:cs typeface="+mn-cs"/>
                        </a:rPr>
                        <a:t>99.09%</a:t>
                      </a:r>
                    </a:p>
                  </a:txBody>
                  <a:tcPr marL="7739" marR="7739" marT="7739" marB="0" anchor="b">
                    <a:solidFill>
                      <a:srgbClr val="DCE6F2"/>
                    </a:solidFill>
                  </a:tcPr>
                </a:tc>
                <a:extLst>
                  <a:ext uri="{0D108BD9-81ED-4DB2-BD59-A6C34878D82A}">
                    <a16:rowId xmlns:a16="http://schemas.microsoft.com/office/drawing/2014/main" val="3329571246"/>
                  </a:ext>
                </a:extLst>
              </a:tr>
            </a:tbl>
          </a:graphicData>
        </a:graphic>
      </p:graphicFrame>
      <p:sp>
        <p:nvSpPr>
          <p:cNvPr id="11" name="Left-Up Arrow 10"/>
          <p:cNvSpPr/>
          <p:nvPr/>
        </p:nvSpPr>
        <p:spPr>
          <a:xfrm>
            <a:off x="7735167" y="5347227"/>
            <a:ext cx="214313" cy="42862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12" name="TextBox 11"/>
          <p:cNvSpPr txBox="1"/>
          <p:nvPr/>
        </p:nvSpPr>
        <p:spPr>
          <a:xfrm>
            <a:off x="5356298" y="5943253"/>
            <a:ext cx="2486025" cy="421334"/>
          </a:xfrm>
          <a:prstGeom prst="rect">
            <a:avLst/>
          </a:prstGeom>
          <a:noFill/>
        </p:spPr>
        <p:txBody>
          <a:bodyPr wrap="square" rtlCol="0">
            <a:spAutoFit/>
          </a:bodyPr>
          <a:lstStyle/>
          <a:p>
            <a:pPr defTabSz="685800"/>
            <a:r>
              <a:rPr lang="en-US" sz="1013" dirty="0">
                <a:solidFill>
                  <a:prstClr val="black"/>
                </a:solidFill>
                <a:latin typeface="Calibri" panose="020F0502020204030204"/>
              </a:rPr>
              <a:t>Annual Average Decline of </a:t>
            </a:r>
            <a:r>
              <a:rPr lang="en-US" sz="1125" b="1" u="sng" dirty="0">
                <a:solidFill>
                  <a:srgbClr val="FF0000"/>
                </a:solidFill>
                <a:latin typeface="Calibri" panose="020F0502020204030204"/>
              </a:rPr>
              <a:t>45,716 </a:t>
            </a:r>
            <a:r>
              <a:rPr lang="en-US" sz="1013" dirty="0">
                <a:solidFill>
                  <a:prstClr val="black"/>
                </a:solidFill>
                <a:latin typeface="Calibri" panose="020F0502020204030204"/>
              </a:rPr>
              <a:t>Members per year since 2005.</a:t>
            </a:r>
          </a:p>
        </p:txBody>
      </p:sp>
      <p:sp>
        <p:nvSpPr>
          <p:cNvPr id="14" name="Left Brace 13"/>
          <p:cNvSpPr/>
          <p:nvPr/>
        </p:nvSpPr>
        <p:spPr>
          <a:xfrm>
            <a:off x="3899103" y="3001154"/>
            <a:ext cx="257175" cy="2185988"/>
          </a:xfrm>
          <a:prstGeom prst="leftBrace">
            <a:avLst>
              <a:gd name="adj1" fmla="val 8333"/>
              <a:gd name="adj2" fmla="val 51168"/>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013">
              <a:solidFill>
                <a:prstClr val="black"/>
              </a:solidFill>
              <a:latin typeface="Calibri" panose="020F0502020204030204"/>
            </a:endParaRPr>
          </a:p>
        </p:txBody>
      </p:sp>
      <p:sp>
        <p:nvSpPr>
          <p:cNvPr id="15" name="TextBox 14"/>
          <p:cNvSpPr txBox="1"/>
          <p:nvPr/>
        </p:nvSpPr>
        <p:spPr>
          <a:xfrm>
            <a:off x="2974380" y="3265347"/>
            <a:ext cx="777432" cy="1668342"/>
          </a:xfrm>
          <a:prstGeom prst="rect">
            <a:avLst/>
          </a:prstGeom>
          <a:noFill/>
        </p:spPr>
        <p:txBody>
          <a:bodyPr wrap="square" rtlCol="0">
            <a:spAutoFit/>
          </a:bodyPr>
          <a:lstStyle/>
          <a:p>
            <a:pPr defTabSz="685800"/>
            <a:endParaRPr lang="en-US" sz="1013" dirty="0">
              <a:solidFill>
                <a:prstClr val="black"/>
              </a:solidFill>
              <a:latin typeface="Calibri" panose="020F0502020204030204"/>
            </a:endParaRPr>
          </a:p>
          <a:p>
            <a:pPr defTabSz="685800"/>
            <a:endParaRPr lang="en-US" sz="1013" dirty="0">
              <a:solidFill>
                <a:prstClr val="black"/>
              </a:solidFill>
              <a:latin typeface="Calibri" panose="020F0502020204030204"/>
            </a:endParaRPr>
          </a:p>
          <a:p>
            <a:pPr defTabSz="685800"/>
            <a:endParaRPr lang="en-US" sz="1013" dirty="0">
              <a:solidFill>
                <a:prstClr val="black"/>
              </a:solidFill>
              <a:latin typeface="Calibri" panose="020F0502020204030204"/>
            </a:endParaRPr>
          </a:p>
          <a:p>
            <a:pPr defTabSz="685800"/>
            <a:r>
              <a:rPr lang="en-US" sz="1013" dirty="0">
                <a:solidFill>
                  <a:prstClr val="black"/>
                </a:solidFill>
                <a:latin typeface="Calibri" panose="020F0502020204030204"/>
              </a:rPr>
              <a:t>17 Year Net</a:t>
            </a:r>
          </a:p>
          <a:p>
            <a:pPr defTabSz="685800"/>
            <a:r>
              <a:rPr lang="en-US" sz="1013" dirty="0">
                <a:solidFill>
                  <a:prstClr val="black"/>
                </a:solidFill>
                <a:latin typeface="Calibri" panose="020F0502020204030204"/>
              </a:rPr>
              <a:t>Loss of </a:t>
            </a:r>
          </a:p>
          <a:p>
            <a:pPr defTabSz="685800"/>
            <a:r>
              <a:rPr lang="en-US" sz="1125" b="1" dirty="0">
                <a:solidFill>
                  <a:srgbClr val="FF0000"/>
                </a:solidFill>
                <a:latin typeface="Calibri" panose="020F0502020204030204"/>
              </a:rPr>
              <a:t>777,167</a:t>
            </a:r>
          </a:p>
          <a:p>
            <a:pPr defTabSz="685800"/>
            <a:r>
              <a:rPr lang="en-US" sz="1013" dirty="0">
                <a:solidFill>
                  <a:prstClr val="black"/>
                </a:solidFill>
                <a:latin typeface="Calibri" panose="020F0502020204030204"/>
              </a:rPr>
              <a:t>Members</a:t>
            </a:r>
          </a:p>
          <a:p>
            <a:pPr defTabSz="685800"/>
            <a:endParaRPr lang="en-US" sz="1013" dirty="0">
              <a:solidFill>
                <a:prstClr val="black"/>
              </a:solidFill>
              <a:latin typeface="Calibri" panose="020F0502020204030204"/>
            </a:endParaRPr>
          </a:p>
          <a:p>
            <a:pPr defTabSz="685800"/>
            <a:endParaRPr lang="en-US" sz="1013" dirty="0">
              <a:solidFill>
                <a:prstClr val="black"/>
              </a:solidFill>
              <a:latin typeface="Calibri" panose="020F0502020204030204"/>
            </a:endParaRPr>
          </a:p>
        </p:txBody>
      </p:sp>
    </p:spTree>
    <p:extLst>
      <p:ext uri="{BB962C8B-B14F-4D97-AF65-F5344CB8AC3E}">
        <p14:creationId xmlns:p14="http://schemas.microsoft.com/office/powerpoint/2010/main" val="145781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676400" y="1615440"/>
            <a:ext cx="8915400" cy="4302760"/>
          </a:xfrm>
        </p:spPr>
        <p:txBody>
          <a:bodyPr>
            <a:noAutofit/>
          </a:bodyPr>
          <a:lstStyle/>
          <a:p>
            <a:pPr marL="171450" lvl="2" indent="0" algn="ctr">
              <a:buNone/>
            </a:pPr>
            <a:r>
              <a:rPr lang="en-US" altLang="en-US" sz="4400" b="1" dirty="0">
                <a:solidFill>
                  <a:srgbClr val="000000"/>
                </a:solidFill>
              </a:rPr>
              <a:t>Screening Process</a:t>
            </a:r>
          </a:p>
          <a:p>
            <a:pPr marL="171450" lvl="2" indent="0" algn="ctr">
              <a:buNone/>
            </a:pPr>
            <a:endParaRPr lang="en-US" altLang="en-US" sz="100" dirty="0"/>
          </a:p>
          <a:p>
            <a:pPr marL="171450" lvl="2" indent="0">
              <a:buNone/>
            </a:pPr>
            <a:r>
              <a:rPr lang="en-US" altLang="en-US" dirty="0"/>
              <a:t>When screening a fellow veteran, you are trying to determine if they meet the basic eligibility qualifications for Membership in the VFW.</a:t>
            </a:r>
          </a:p>
          <a:p>
            <a:pPr marL="171450" lvl="2" indent="0">
              <a:buNone/>
            </a:pPr>
            <a:endParaRPr lang="en-US" altLang="en-US" dirty="0"/>
          </a:p>
          <a:p>
            <a:pPr marL="171450" lvl="2" indent="0">
              <a:lnSpc>
                <a:spcPct val="100000"/>
              </a:lnSpc>
            </a:pPr>
            <a:r>
              <a:rPr lang="en-US" altLang="en-US" dirty="0"/>
              <a:t>Keep it effective, yet simple.</a:t>
            </a:r>
          </a:p>
          <a:p>
            <a:pPr marL="171450" lvl="2" indent="0">
              <a:lnSpc>
                <a:spcPct val="100000"/>
              </a:lnSpc>
            </a:pPr>
            <a:r>
              <a:rPr lang="en-US" altLang="en-US" dirty="0"/>
              <a:t>Be careful not to interrogate and don’t ask questions in a way that suggests a right or wrong response. </a:t>
            </a:r>
          </a:p>
          <a:p>
            <a:pPr marL="171450" lvl="2" indent="0">
              <a:lnSpc>
                <a:spcPct val="100000"/>
              </a:lnSpc>
            </a:pPr>
            <a:r>
              <a:rPr lang="en-US" altLang="en-US" dirty="0"/>
              <a:t>Not your job to do a hard sale on them to become a member, but simply provide the information and plant the seed.</a:t>
            </a:r>
          </a:p>
        </p:txBody>
      </p:sp>
    </p:spTree>
    <p:extLst>
      <p:ext uri="{BB962C8B-B14F-4D97-AF65-F5344CB8AC3E}">
        <p14:creationId xmlns:p14="http://schemas.microsoft.com/office/powerpoint/2010/main" val="167256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1676400" y="1572493"/>
            <a:ext cx="8839200" cy="4425827"/>
          </a:xfrm>
          <a:prstGeom prst="rect">
            <a:avLst/>
          </a:prstGeom>
          <a:noFill/>
          <a:ln w="9525">
            <a:noFill/>
            <a:miter lim="800000"/>
            <a:headEnd/>
            <a:tailEnd/>
          </a:ln>
          <a:effectLst/>
        </p:spPr>
        <p:txBody>
          <a:bodyPr wrap="square">
            <a:spAutoFit/>
          </a:bodyPr>
          <a:lstStyle/>
          <a:p>
            <a:pPr algn="ctr">
              <a:spcBef>
                <a:spcPct val="50000"/>
              </a:spcBef>
              <a:defRPr/>
            </a:pPr>
            <a:r>
              <a:rPr lang="en-US" sz="3200" b="1" dirty="0">
                <a:latin typeface="Arial" panose="020B0604020202020204" pitchFamily="34" charset="0"/>
                <a:cs typeface="Arial" panose="020B0604020202020204" pitchFamily="34" charset="0"/>
              </a:rPr>
              <a:t>VFW Eligibility Can Be In A Form Of;</a:t>
            </a:r>
          </a:p>
          <a:p>
            <a:pPr algn="ctr">
              <a:spcBef>
                <a:spcPct val="50000"/>
              </a:spcBef>
              <a:defRPr/>
            </a:pPr>
            <a:endParaRPr lang="en-US" sz="1600" b="1" dirty="0">
              <a:solidFill>
                <a:schemeClr val="tx2"/>
              </a:solidFill>
              <a:latin typeface="Arial" panose="020B0604020202020204" pitchFamily="34" charset="0"/>
              <a:cs typeface="Arial" panose="020B0604020202020204" pitchFamily="34" charset="0"/>
            </a:endParaRPr>
          </a:p>
          <a:p>
            <a:pPr marL="257175" indent="-257175">
              <a:spcBef>
                <a:spcPct val="50000"/>
              </a:spcBef>
              <a:spcAft>
                <a:spcPct val="20000"/>
              </a:spcAft>
              <a:buClr>
                <a:schemeClr val="hlink"/>
              </a:buClr>
              <a:buSzPct val="65000"/>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Performance reports, medals report, returning orders, letters from officers you served with.</a:t>
            </a:r>
          </a:p>
          <a:p>
            <a:pPr marL="257175" indent="-257175">
              <a:spcBef>
                <a:spcPct val="50000"/>
              </a:spcBef>
              <a:spcAft>
                <a:spcPct val="20000"/>
              </a:spcAft>
              <a:buClr>
                <a:schemeClr val="hlink"/>
              </a:buClr>
              <a:buSzPct val="65000"/>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Realize a DD214 is not the only document that can be used as proof of eligibility.</a:t>
            </a:r>
          </a:p>
          <a:p>
            <a:pPr>
              <a:spcBef>
                <a:spcPct val="50000"/>
              </a:spcBef>
              <a:buClr>
                <a:schemeClr val="hlink"/>
              </a:buClr>
              <a:buSzPct val="65000"/>
              <a:defRPr/>
            </a:pPr>
            <a:r>
              <a:rPr lang="en-US" sz="2400" dirty="0">
                <a:latin typeface="Arial" panose="020B0604020202020204" pitchFamily="34" charset="0"/>
                <a:cs typeface="Arial" panose="020B0604020202020204" pitchFamily="34" charset="0"/>
              </a:rPr>
              <a:t>	BUT </a:t>
            </a:r>
            <a:r>
              <a:rPr lang="en-US" sz="2400" b="1" u="sng" dirty="0">
                <a:latin typeface="Arial" panose="020B0604020202020204" pitchFamily="34" charset="0"/>
                <a:cs typeface="Arial" panose="020B0604020202020204" pitchFamily="34" charset="0"/>
              </a:rPr>
              <a:t>DON’T FORGET</a:t>
            </a:r>
            <a:r>
              <a:rPr lang="en-US" sz="2400" dirty="0">
                <a:latin typeface="Arial" panose="020B0604020202020204" pitchFamily="34" charset="0"/>
                <a:cs typeface="Arial" panose="020B0604020202020204" pitchFamily="34" charset="0"/>
              </a:rPr>
              <a:t> THAT</a:t>
            </a:r>
          </a:p>
          <a:p>
            <a:pPr marL="257175" indent="-257175">
              <a:spcBef>
                <a:spcPct val="50000"/>
              </a:spcBef>
              <a:buClr>
                <a:schemeClr val="hlink"/>
              </a:buClr>
              <a:buSzPct val="65000"/>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WE HAVE A RESPONSIBILITY TO PROTECT THE VFW FROM “WANNABES”</a:t>
            </a:r>
          </a:p>
        </p:txBody>
      </p:sp>
    </p:spTree>
    <p:extLst>
      <p:ext uri="{BB962C8B-B14F-4D97-AF65-F5344CB8AC3E}">
        <p14:creationId xmlns:p14="http://schemas.microsoft.com/office/powerpoint/2010/main" val="134576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3128A7-7B5D-4755-9CD3-562784591441}"/>
              </a:ext>
            </a:extLst>
          </p:cNvPr>
          <p:cNvPicPr>
            <a:picLocks noChangeAspect="1"/>
          </p:cNvPicPr>
          <p:nvPr/>
        </p:nvPicPr>
        <p:blipFill>
          <a:blip r:embed="rId2"/>
          <a:stretch>
            <a:fillRect/>
          </a:stretch>
        </p:blipFill>
        <p:spPr>
          <a:xfrm>
            <a:off x="2020388" y="1357684"/>
            <a:ext cx="8151223" cy="5117815"/>
          </a:xfrm>
          <a:prstGeom prst="rect">
            <a:avLst/>
          </a:prstGeom>
        </p:spPr>
      </p:pic>
      <p:pic>
        <p:nvPicPr>
          <p:cNvPr id="8" name="Picture 7">
            <a:extLst>
              <a:ext uri="{FF2B5EF4-FFF2-40B4-BE49-F238E27FC236}">
                <a16:creationId xmlns:a16="http://schemas.microsoft.com/office/drawing/2014/main" id="{25AD1DE4-5F26-4FB6-B3B5-CCCD7B8E4013}"/>
              </a:ext>
            </a:extLst>
          </p:cNvPr>
          <p:cNvPicPr>
            <a:picLocks noChangeAspect="1"/>
          </p:cNvPicPr>
          <p:nvPr/>
        </p:nvPicPr>
        <p:blipFill>
          <a:blip r:embed="rId3"/>
          <a:stretch>
            <a:fillRect/>
          </a:stretch>
        </p:blipFill>
        <p:spPr>
          <a:xfrm rot="8884771">
            <a:off x="5233176" y="1425949"/>
            <a:ext cx="613723" cy="530398"/>
          </a:xfrm>
          <a:prstGeom prst="rect">
            <a:avLst/>
          </a:prstGeom>
        </p:spPr>
      </p:pic>
      <p:pic>
        <p:nvPicPr>
          <p:cNvPr id="9" name="Picture 8">
            <a:extLst>
              <a:ext uri="{FF2B5EF4-FFF2-40B4-BE49-F238E27FC236}">
                <a16:creationId xmlns:a16="http://schemas.microsoft.com/office/drawing/2014/main" id="{B5816D1A-38AB-41F2-813E-863635781529}"/>
              </a:ext>
            </a:extLst>
          </p:cNvPr>
          <p:cNvPicPr>
            <a:picLocks noChangeAspect="1"/>
          </p:cNvPicPr>
          <p:nvPr/>
        </p:nvPicPr>
        <p:blipFill>
          <a:blip r:embed="rId3"/>
          <a:stretch>
            <a:fillRect/>
          </a:stretch>
        </p:blipFill>
        <p:spPr>
          <a:xfrm>
            <a:off x="8607519" y="5945101"/>
            <a:ext cx="768163" cy="530398"/>
          </a:xfrm>
          <a:prstGeom prst="rect">
            <a:avLst/>
          </a:prstGeom>
        </p:spPr>
      </p:pic>
      <p:sp>
        <p:nvSpPr>
          <p:cNvPr id="10" name="TextBox 9">
            <a:extLst>
              <a:ext uri="{FF2B5EF4-FFF2-40B4-BE49-F238E27FC236}">
                <a16:creationId xmlns:a16="http://schemas.microsoft.com/office/drawing/2014/main" id="{04BAD9FE-1E46-46CF-8512-8FA8736F41BD}"/>
              </a:ext>
            </a:extLst>
          </p:cNvPr>
          <p:cNvSpPr txBox="1"/>
          <p:nvPr/>
        </p:nvSpPr>
        <p:spPr>
          <a:xfrm>
            <a:off x="1638300" y="23857"/>
            <a:ext cx="63881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Member At Large Online Application is at www.vfw.org</a:t>
            </a:r>
          </a:p>
        </p:txBody>
      </p:sp>
    </p:spTree>
    <p:extLst>
      <p:ext uri="{BB962C8B-B14F-4D97-AF65-F5344CB8AC3E}">
        <p14:creationId xmlns:p14="http://schemas.microsoft.com/office/powerpoint/2010/main" val="240448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B9542E-3C85-4D43-8037-05FAE27E1788}"/>
              </a:ext>
            </a:extLst>
          </p:cNvPr>
          <p:cNvSpPr txBox="1"/>
          <p:nvPr/>
        </p:nvSpPr>
        <p:spPr>
          <a:xfrm>
            <a:off x="1727200" y="167382"/>
            <a:ext cx="63881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Post Location &amp; Contact info at www.vfw.org</a:t>
            </a:r>
          </a:p>
        </p:txBody>
      </p:sp>
      <p:pic>
        <p:nvPicPr>
          <p:cNvPr id="8" name="Picture 7">
            <a:extLst>
              <a:ext uri="{FF2B5EF4-FFF2-40B4-BE49-F238E27FC236}">
                <a16:creationId xmlns:a16="http://schemas.microsoft.com/office/drawing/2014/main" id="{DFC2BB1C-74BF-4B07-9BED-178F06C918AF}"/>
              </a:ext>
            </a:extLst>
          </p:cNvPr>
          <p:cNvPicPr>
            <a:picLocks noChangeAspect="1"/>
          </p:cNvPicPr>
          <p:nvPr/>
        </p:nvPicPr>
        <p:blipFill>
          <a:blip r:embed="rId2"/>
          <a:stretch>
            <a:fillRect/>
          </a:stretch>
        </p:blipFill>
        <p:spPr>
          <a:xfrm>
            <a:off x="1521281" y="1244600"/>
            <a:ext cx="9144000" cy="5446018"/>
          </a:xfrm>
          <a:prstGeom prst="rect">
            <a:avLst/>
          </a:prstGeom>
        </p:spPr>
      </p:pic>
      <p:pic>
        <p:nvPicPr>
          <p:cNvPr id="9" name="Picture 8">
            <a:extLst>
              <a:ext uri="{FF2B5EF4-FFF2-40B4-BE49-F238E27FC236}">
                <a16:creationId xmlns:a16="http://schemas.microsoft.com/office/drawing/2014/main" id="{C9FBA5EB-E90B-4AB3-9BA2-F6EB3C99E2EC}"/>
              </a:ext>
            </a:extLst>
          </p:cNvPr>
          <p:cNvPicPr>
            <a:picLocks noChangeAspect="1"/>
          </p:cNvPicPr>
          <p:nvPr/>
        </p:nvPicPr>
        <p:blipFill>
          <a:blip r:embed="rId3"/>
          <a:stretch>
            <a:fillRect/>
          </a:stretch>
        </p:blipFill>
        <p:spPr>
          <a:xfrm rot="3173831">
            <a:off x="6427011" y="884410"/>
            <a:ext cx="754014" cy="731165"/>
          </a:xfrm>
          <a:prstGeom prst="rect">
            <a:avLst/>
          </a:prstGeom>
        </p:spPr>
      </p:pic>
      <p:pic>
        <p:nvPicPr>
          <p:cNvPr id="10" name="Picture 9">
            <a:extLst>
              <a:ext uri="{FF2B5EF4-FFF2-40B4-BE49-F238E27FC236}">
                <a16:creationId xmlns:a16="http://schemas.microsoft.com/office/drawing/2014/main" id="{4628E112-9F4E-4461-BA4B-D9B9D734DB27}"/>
              </a:ext>
            </a:extLst>
          </p:cNvPr>
          <p:cNvPicPr>
            <a:picLocks noChangeAspect="1"/>
          </p:cNvPicPr>
          <p:nvPr/>
        </p:nvPicPr>
        <p:blipFill>
          <a:blip r:embed="rId3"/>
          <a:stretch>
            <a:fillRect/>
          </a:stretch>
        </p:blipFill>
        <p:spPr>
          <a:xfrm>
            <a:off x="2553891" y="2937222"/>
            <a:ext cx="782180" cy="758478"/>
          </a:xfrm>
          <a:prstGeom prst="rect">
            <a:avLst/>
          </a:prstGeom>
        </p:spPr>
      </p:pic>
      <p:pic>
        <p:nvPicPr>
          <p:cNvPr id="11" name="Picture 10">
            <a:extLst>
              <a:ext uri="{FF2B5EF4-FFF2-40B4-BE49-F238E27FC236}">
                <a16:creationId xmlns:a16="http://schemas.microsoft.com/office/drawing/2014/main" id="{6F3DC515-6E4F-4C0E-9449-F15225819866}"/>
              </a:ext>
            </a:extLst>
          </p:cNvPr>
          <p:cNvPicPr>
            <a:picLocks noChangeAspect="1"/>
          </p:cNvPicPr>
          <p:nvPr/>
        </p:nvPicPr>
        <p:blipFill>
          <a:blip r:embed="rId3"/>
          <a:stretch>
            <a:fillRect/>
          </a:stretch>
        </p:blipFill>
        <p:spPr>
          <a:xfrm rot="15468154">
            <a:off x="8763393" y="3046213"/>
            <a:ext cx="729772" cy="707658"/>
          </a:xfrm>
          <a:prstGeom prst="rect">
            <a:avLst/>
          </a:prstGeom>
        </p:spPr>
      </p:pic>
      <p:pic>
        <p:nvPicPr>
          <p:cNvPr id="12" name="Picture 11">
            <a:extLst>
              <a:ext uri="{FF2B5EF4-FFF2-40B4-BE49-F238E27FC236}">
                <a16:creationId xmlns:a16="http://schemas.microsoft.com/office/drawing/2014/main" id="{C8E602AE-752A-4D8E-959E-061EEFC7A36D}"/>
              </a:ext>
            </a:extLst>
          </p:cNvPr>
          <p:cNvPicPr>
            <a:picLocks noChangeAspect="1"/>
          </p:cNvPicPr>
          <p:nvPr/>
        </p:nvPicPr>
        <p:blipFill>
          <a:blip r:embed="rId3"/>
          <a:stretch>
            <a:fillRect/>
          </a:stretch>
        </p:blipFill>
        <p:spPr>
          <a:xfrm rot="4021178">
            <a:off x="1635215" y="5102235"/>
            <a:ext cx="804742" cy="780356"/>
          </a:xfrm>
          <a:prstGeom prst="rect">
            <a:avLst/>
          </a:prstGeom>
        </p:spPr>
      </p:pic>
    </p:spTree>
    <p:extLst>
      <p:ext uri="{BB962C8B-B14F-4D97-AF65-F5344CB8AC3E}">
        <p14:creationId xmlns:p14="http://schemas.microsoft.com/office/powerpoint/2010/main" val="30130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009005"/>
            <a:ext cx="9144000" cy="571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38331" y="1317026"/>
            <a:ext cx="4762015" cy="1077218"/>
          </a:xfrm>
          <a:prstGeom prst="rect">
            <a:avLst/>
          </a:prstGeom>
        </p:spPr>
        <p:txBody>
          <a:bodyPr wrap="square">
            <a:spAutoFit/>
          </a:bodyPr>
          <a:lstStyle/>
          <a:p>
            <a:pPr algn="ctr"/>
            <a:r>
              <a:rPr lang="en-US" sz="3200" b="1" dirty="0">
                <a:latin typeface="TradeGothic LT CondEighteen" panose="02000806020000020004" pitchFamily="2" charset="0"/>
              </a:rPr>
              <a:t>Commander-in-Chief </a:t>
            </a:r>
          </a:p>
          <a:p>
            <a:pPr algn="ctr"/>
            <a:r>
              <a:rPr lang="en-US" sz="3200" b="1" dirty="0">
                <a:latin typeface="TradeGothic LT CondEighteen" panose="02000806020000020004" pitchFamily="2" charset="0"/>
              </a:rPr>
              <a:t>Fritz Mihelcic</a:t>
            </a:r>
            <a:endParaRPr lang="en-US" sz="3200" dirty="0">
              <a:latin typeface="TradeGothic LT CondEighteen" panose="02000806020000020004"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178" y="2093120"/>
            <a:ext cx="4764881" cy="4764881"/>
          </a:xfrm>
          <a:prstGeom prst="rect">
            <a:avLst/>
          </a:prstGeom>
        </p:spPr>
      </p:pic>
      <p:pic>
        <p:nvPicPr>
          <p:cNvPr id="10" name="Picture 9"/>
          <p:cNvPicPr>
            <a:picLocks noChangeAspect="1"/>
          </p:cNvPicPr>
          <p:nvPr/>
        </p:nvPicPr>
        <p:blipFill>
          <a:blip r:embed="rId4"/>
          <a:stretch>
            <a:fillRect/>
          </a:stretch>
        </p:blipFill>
        <p:spPr>
          <a:xfrm>
            <a:off x="6500345" y="1829869"/>
            <a:ext cx="4115382" cy="4889980"/>
          </a:xfrm>
          <a:prstGeom prst="rect">
            <a:avLst/>
          </a:prstGeom>
        </p:spPr>
      </p:pic>
    </p:spTree>
    <p:extLst>
      <p:ext uri="{BB962C8B-B14F-4D97-AF65-F5344CB8AC3E}">
        <p14:creationId xmlns:p14="http://schemas.microsoft.com/office/powerpoint/2010/main" val="15659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us 3"/>
          <p:cNvSpPr/>
          <p:nvPr/>
        </p:nvSpPr>
        <p:spPr>
          <a:xfrm>
            <a:off x="4909055" y="3318726"/>
            <a:ext cx="740904" cy="7409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Equal 4"/>
          <p:cNvSpPr/>
          <p:nvPr/>
        </p:nvSpPr>
        <p:spPr>
          <a:xfrm>
            <a:off x="7556617" y="3318726"/>
            <a:ext cx="805620" cy="8056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150" name="Picture 6" descr="New-Members"/>
          <p:cNvPicPr>
            <a:picLocks noChangeAspect="1" noChangeArrowheads="1"/>
          </p:cNvPicPr>
          <p:nvPr/>
        </p:nvPicPr>
        <p:blipFill rotWithShape="1">
          <a:blip r:embed="rId3">
            <a:extLst>
              <a:ext uri="{28A0092B-C50C-407E-A947-70E740481C1C}">
                <a14:useLocalDpi xmlns:a14="http://schemas.microsoft.com/office/drawing/2010/main" val="0"/>
              </a:ext>
            </a:extLst>
          </a:blip>
          <a:srcRect l="1218" t="6413" r="-1" b="7998"/>
          <a:stretch/>
        </p:blipFill>
        <p:spPr bwMode="auto">
          <a:xfrm rot="900000">
            <a:off x="8470711" y="2864692"/>
            <a:ext cx="1918616" cy="12467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124201" y="1464771"/>
            <a:ext cx="6299545" cy="769441"/>
          </a:xfrm>
          <a:prstGeom prst="rect">
            <a:avLst/>
          </a:prstGeom>
        </p:spPr>
        <p:txBody>
          <a:bodyPr wrap="none">
            <a:spAutoFit/>
          </a:bodyPr>
          <a:lstStyle/>
          <a:p>
            <a:r>
              <a:rPr lang="en-US" sz="4400" b="1" dirty="0">
                <a:effectLst>
                  <a:outerShdw blurRad="38100" dist="38100" dir="2700000" algn="tl">
                    <a:srgbClr val="000000">
                      <a:alpha val="43137"/>
                    </a:srgbClr>
                  </a:outerShdw>
                </a:effectLst>
              </a:rPr>
              <a:t>What is a New Member ?</a:t>
            </a:r>
            <a:endParaRPr lang="en-US" sz="4400" dirty="0"/>
          </a:p>
        </p:txBody>
      </p:sp>
      <p:pic>
        <p:nvPicPr>
          <p:cNvPr id="6146" name="Picture 2" descr="http://www.murkworks.net/~upcc/wp-content/uploads/2011/01/membership-due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3212" y="3502554"/>
            <a:ext cx="1753186" cy="111096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0" y="5787045"/>
            <a:ext cx="9067800" cy="707886"/>
          </a:xfrm>
          <a:prstGeom prst="rect">
            <a:avLst/>
          </a:prstGeom>
        </p:spPr>
        <p:txBody>
          <a:bodyPr wrap="square">
            <a:spAutoFit/>
          </a:bodyPr>
          <a:lstStyle/>
          <a:p>
            <a:pPr algn="ctr"/>
            <a:r>
              <a:rPr lang="en-US" sz="2000" b="1" dirty="0">
                <a:solidFill>
                  <a:srgbClr val="FF0000"/>
                </a:solidFill>
                <a:effectLst>
                  <a:outerShdw blurRad="38100" dist="38100" dir="2700000" algn="tl">
                    <a:srgbClr val="000000">
                      <a:alpha val="43137"/>
                    </a:srgbClr>
                  </a:outerShdw>
                </a:effectLst>
              </a:rPr>
              <a:t>     * if you do not collect dues, you did not recruit a member *</a:t>
            </a:r>
          </a:p>
          <a:p>
            <a:pPr algn="ctr"/>
            <a:r>
              <a:rPr lang="en-US" sz="2000" b="1" dirty="0">
                <a:solidFill>
                  <a:srgbClr val="FF0000"/>
                </a:solidFill>
                <a:effectLst>
                  <a:outerShdw blurRad="38100" dist="38100" dir="2700000" algn="tl">
                    <a:srgbClr val="000000">
                      <a:alpha val="43137"/>
                    </a:srgbClr>
                  </a:outerShdw>
                </a:effectLst>
              </a:rPr>
              <a:t>** sending application to a post, expecting post to collect dues is not recruiting **</a:t>
            </a:r>
            <a:endParaRPr lang="en-US" sz="2000" dirty="0"/>
          </a:p>
        </p:txBody>
      </p:sp>
      <p:pic>
        <p:nvPicPr>
          <p:cNvPr id="6152" name="Picture 8" descr="Membership Dues (Medlemsavgi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078" y="2480804"/>
            <a:ext cx="1368498" cy="8074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648691" y="2959249"/>
            <a:ext cx="3260364" cy="1410201"/>
          </a:xfrm>
          <a:prstGeom prst="rect">
            <a:avLst/>
          </a:prstGeom>
        </p:spPr>
      </p:pic>
    </p:spTree>
    <p:extLst>
      <p:ext uri="{BB962C8B-B14F-4D97-AF65-F5344CB8AC3E}">
        <p14:creationId xmlns:p14="http://schemas.microsoft.com/office/powerpoint/2010/main" val="122423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05216"/>
            <a:ext cx="6728574" cy="1077218"/>
          </a:xfrm>
          <a:prstGeom prst="rect">
            <a:avLst/>
          </a:prstGeom>
        </p:spPr>
        <p:txBody>
          <a:bodyPr wrap="square">
            <a:spAutoFit/>
          </a:bodyPr>
          <a:lstStyle/>
          <a:p>
            <a:pPr algn="ctr">
              <a:defRPr/>
            </a:pPr>
            <a:r>
              <a:rPr lang="en-US" sz="3200" b="1">
                <a:solidFill>
                  <a:prstClr val="black"/>
                </a:solidFill>
                <a:latin typeface="Calibri" panose="020F0502020204030204"/>
              </a:rPr>
              <a:t>All Potential Members will want to know, “What’s in it for me?”   </a:t>
            </a:r>
            <a:endParaRPr lang="en-US" sz="3200"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09206955-84E4-47ED-BCFC-6FEA797D9B69}"/>
              </a:ext>
            </a:extLst>
          </p:cNvPr>
          <p:cNvPicPr>
            <a:picLocks noChangeAspect="1"/>
          </p:cNvPicPr>
          <p:nvPr/>
        </p:nvPicPr>
        <p:blipFill>
          <a:blip r:embed="rId2"/>
          <a:stretch>
            <a:fillRect/>
          </a:stretch>
        </p:blipFill>
        <p:spPr>
          <a:xfrm>
            <a:off x="3319627" y="1828081"/>
            <a:ext cx="5552745" cy="4276192"/>
          </a:xfrm>
          <a:prstGeom prst="rect">
            <a:avLst/>
          </a:prstGeom>
        </p:spPr>
      </p:pic>
      <p:pic>
        <p:nvPicPr>
          <p:cNvPr id="9" name="Picture 8">
            <a:extLst>
              <a:ext uri="{FF2B5EF4-FFF2-40B4-BE49-F238E27FC236}">
                <a16:creationId xmlns:a16="http://schemas.microsoft.com/office/drawing/2014/main" id="{1899A0DB-E1F7-40F5-8E54-2C747B5AB4EA}"/>
              </a:ext>
            </a:extLst>
          </p:cNvPr>
          <p:cNvPicPr>
            <a:picLocks noChangeAspect="1"/>
          </p:cNvPicPr>
          <p:nvPr/>
        </p:nvPicPr>
        <p:blipFill>
          <a:blip r:embed="rId3"/>
          <a:stretch>
            <a:fillRect/>
          </a:stretch>
        </p:blipFill>
        <p:spPr>
          <a:xfrm>
            <a:off x="8872372" y="1828081"/>
            <a:ext cx="1863311" cy="4276192"/>
          </a:xfrm>
          <a:prstGeom prst="rect">
            <a:avLst/>
          </a:prstGeom>
        </p:spPr>
      </p:pic>
      <p:pic>
        <p:nvPicPr>
          <p:cNvPr id="10" name="Picture 9">
            <a:extLst>
              <a:ext uri="{FF2B5EF4-FFF2-40B4-BE49-F238E27FC236}">
                <a16:creationId xmlns:a16="http://schemas.microsoft.com/office/drawing/2014/main" id="{A3CA3C74-0208-4902-872B-90CB1A97C972}"/>
              </a:ext>
            </a:extLst>
          </p:cNvPr>
          <p:cNvPicPr>
            <a:picLocks noChangeAspect="1"/>
          </p:cNvPicPr>
          <p:nvPr/>
        </p:nvPicPr>
        <p:blipFill>
          <a:blip r:embed="rId4"/>
          <a:stretch>
            <a:fillRect/>
          </a:stretch>
        </p:blipFill>
        <p:spPr>
          <a:xfrm>
            <a:off x="1230951" y="1387863"/>
            <a:ext cx="4647335" cy="5156629"/>
          </a:xfrm>
          <a:prstGeom prst="rect">
            <a:avLst/>
          </a:prstGeom>
        </p:spPr>
      </p:pic>
    </p:spTree>
    <p:extLst>
      <p:ext uri="{BB962C8B-B14F-4D97-AF65-F5344CB8AC3E}">
        <p14:creationId xmlns:p14="http://schemas.microsoft.com/office/powerpoint/2010/main" val="295970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05EC9D-ABE6-4499-AC29-AC50F9F1B886}"/>
              </a:ext>
            </a:extLst>
          </p:cNvPr>
          <p:cNvPicPr>
            <a:picLocks noChangeAspect="1"/>
          </p:cNvPicPr>
          <p:nvPr/>
        </p:nvPicPr>
        <p:blipFill>
          <a:blip r:embed="rId2"/>
          <a:stretch>
            <a:fillRect/>
          </a:stretch>
        </p:blipFill>
        <p:spPr>
          <a:xfrm>
            <a:off x="4059874" y="1272070"/>
            <a:ext cx="4024685" cy="2730167"/>
          </a:xfrm>
          <a:prstGeom prst="rect">
            <a:avLst/>
          </a:prstGeom>
        </p:spPr>
      </p:pic>
      <p:pic>
        <p:nvPicPr>
          <p:cNvPr id="9" name="Picture 8">
            <a:extLst>
              <a:ext uri="{FF2B5EF4-FFF2-40B4-BE49-F238E27FC236}">
                <a16:creationId xmlns:a16="http://schemas.microsoft.com/office/drawing/2014/main" id="{46D0F950-5308-4855-B48F-01CAF13740AD}"/>
              </a:ext>
            </a:extLst>
          </p:cNvPr>
          <p:cNvPicPr>
            <a:picLocks noChangeAspect="1"/>
          </p:cNvPicPr>
          <p:nvPr/>
        </p:nvPicPr>
        <p:blipFill>
          <a:blip r:embed="rId3"/>
          <a:stretch>
            <a:fillRect/>
          </a:stretch>
        </p:blipFill>
        <p:spPr>
          <a:xfrm>
            <a:off x="1881584" y="4002237"/>
            <a:ext cx="4356579" cy="2730167"/>
          </a:xfrm>
          <a:prstGeom prst="rect">
            <a:avLst/>
          </a:prstGeom>
        </p:spPr>
      </p:pic>
      <p:pic>
        <p:nvPicPr>
          <p:cNvPr id="17" name="Picture 16">
            <a:extLst>
              <a:ext uri="{FF2B5EF4-FFF2-40B4-BE49-F238E27FC236}">
                <a16:creationId xmlns:a16="http://schemas.microsoft.com/office/drawing/2014/main" id="{3CF6075A-251C-4918-AF4E-67457A9055BE}"/>
              </a:ext>
            </a:extLst>
          </p:cNvPr>
          <p:cNvPicPr>
            <a:picLocks noChangeAspect="1"/>
          </p:cNvPicPr>
          <p:nvPr/>
        </p:nvPicPr>
        <p:blipFill>
          <a:blip r:embed="rId4"/>
          <a:stretch>
            <a:fillRect/>
          </a:stretch>
        </p:blipFill>
        <p:spPr>
          <a:xfrm>
            <a:off x="6526815" y="4002237"/>
            <a:ext cx="3966178" cy="2651760"/>
          </a:xfrm>
          <a:prstGeom prst="rect">
            <a:avLst/>
          </a:prstGeom>
        </p:spPr>
      </p:pic>
      <p:sp>
        <p:nvSpPr>
          <p:cNvPr id="19" name="TextBox 18">
            <a:extLst>
              <a:ext uri="{FF2B5EF4-FFF2-40B4-BE49-F238E27FC236}">
                <a16:creationId xmlns:a16="http://schemas.microsoft.com/office/drawing/2014/main" id="{671A0CCE-622F-4626-BB33-29B8987441B5}"/>
              </a:ext>
            </a:extLst>
          </p:cNvPr>
          <p:cNvSpPr txBox="1"/>
          <p:nvPr/>
        </p:nvSpPr>
        <p:spPr>
          <a:xfrm>
            <a:off x="2965174" y="40964"/>
            <a:ext cx="4578626" cy="461665"/>
          </a:xfrm>
          <a:prstGeom prst="rect">
            <a:avLst/>
          </a:prstGeom>
          <a:noFill/>
        </p:spPr>
        <p:txBody>
          <a:bodyPr wrap="square">
            <a:spAutoFit/>
          </a:bodyPr>
          <a:lstStyle/>
          <a:p>
            <a:pPr>
              <a:defRPr/>
            </a:pPr>
            <a:r>
              <a:rPr lang="en-US" sz="2400" b="1" dirty="0">
                <a:solidFill>
                  <a:prstClr val="black"/>
                </a:solidFill>
                <a:latin typeface="Arial" panose="020B0604020202020204" pitchFamily="34" charset="0"/>
                <a:cs typeface="Arial" panose="020B0604020202020204" pitchFamily="34" charset="0"/>
              </a:rPr>
              <a:t>Welcome Home Brochure</a:t>
            </a:r>
          </a:p>
        </p:txBody>
      </p:sp>
      <p:sp>
        <p:nvSpPr>
          <p:cNvPr id="21" name="TextBox 20">
            <a:extLst>
              <a:ext uri="{FF2B5EF4-FFF2-40B4-BE49-F238E27FC236}">
                <a16:creationId xmlns:a16="http://schemas.microsoft.com/office/drawing/2014/main" id="{6F946756-3DB4-4965-A371-DF6A1B316492}"/>
              </a:ext>
            </a:extLst>
          </p:cNvPr>
          <p:cNvSpPr txBox="1"/>
          <p:nvPr/>
        </p:nvSpPr>
        <p:spPr>
          <a:xfrm>
            <a:off x="2819400" y="502629"/>
            <a:ext cx="4578626" cy="769441"/>
          </a:xfrm>
          <a:prstGeom prst="rect">
            <a:avLst/>
          </a:prstGeom>
          <a:noFill/>
        </p:spPr>
        <p:txBody>
          <a:bodyPr wrap="square">
            <a:spAutoFit/>
          </a:bodyPr>
          <a:lstStyle/>
          <a:p>
            <a:pPr>
              <a:defRPr/>
            </a:pPr>
            <a:r>
              <a:rPr lang="en-US" sz="2200" dirty="0">
                <a:solidFill>
                  <a:prstClr val="black"/>
                </a:solidFill>
                <a:latin typeface="Arial" panose="020B0604020202020204" pitchFamily="34" charset="0"/>
                <a:cs typeface="Arial" panose="020B0604020202020204" pitchFamily="34" charset="0"/>
              </a:rPr>
              <a:t>Provides insight to our organization and its programs</a:t>
            </a:r>
            <a:endParaRPr lang="en-US" sz="2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06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1650" y="2343150"/>
            <a:ext cx="971550" cy="300082"/>
          </a:xfrm>
          <a:prstGeom prst="rect">
            <a:avLst/>
          </a:prstGeom>
          <a:noFill/>
        </p:spPr>
        <p:txBody>
          <a:bodyPr wrap="square" rtlCol="0">
            <a:spAutoFit/>
          </a:bodyPr>
          <a:lstStyle/>
          <a:p>
            <a:endParaRPr lang="en-US" sz="1350" dirty="0"/>
          </a:p>
        </p:txBody>
      </p:sp>
      <p:sp>
        <p:nvSpPr>
          <p:cNvPr id="7" name="TextBox 6"/>
          <p:cNvSpPr txBox="1"/>
          <p:nvPr/>
        </p:nvSpPr>
        <p:spPr>
          <a:xfrm>
            <a:off x="1682506" y="2493192"/>
            <a:ext cx="3429000" cy="280076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Since 2008, Women veterans in the VFW increased from </a:t>
            </a:r>
            <a:r>
              <a:rPr lang="en-US" sz="2200" b="1" u="sng" dirty="0">
                <a:latin typeface="Arial" panose="020B0604020202020204" pitchFamily="34" charset="0"/>
                <a:cs typeface="Arial" panose="020B0604020202020204" pitchFamily="34" charset="0"/>
              </a:rPr>
              <a:t>3977</a:t>
            </a:r>
            <a:r>
              <a:rPr lang="en-US" sz="2200" dirty="0">
                <a:latin typeface="Arial" panose="020B0604020202020204" pitchFamily="34" charset="0"/>
                <a:cs typeface="Arial" panose="020B0604020202020204" pitchFamily="34" charset="0"/>
              </a:rPr>
              <a:t> members to </a:t>
            </a:r>
            <a:r>
              <a:rPr lang="en-US" sz="2200" b="1" u="sng" dirty="0">
                <a:latin typeface="Arial" panose="020B0604020202020204" pitchFamily="34" charset="0"/>
                <a:cs typeface="Arial" panose="020B0604020202020204" pitchFamily="34" charset="0"/>
              </a:rPr>
              <a:t>31,983</a:t>
            </a:r>
            <a:r>
              <a:rPr lang="en-US" sz="2200" u="sng"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on 7/1/2021 = </a:t>
            </a:r>
            <a:r>
              <a:rPr lang="en-US" sz="2200" b="1" dirty="0">
                <a:latin typeface="Arial" panose="020B0604020202020204" pitchFamily="34" charset="0"/>
                <a:cs typeface="Arial" panose="020B0604020202020204" pitchFamily="34" charset="0"/>
              </a:rPr>
              <a:t>3.06%</a:t>
            </a:r>
            <a:r>
              <a:rPr lang="en-US" sz="2200" dirty="0">
                <a:latin typeface="Arial" panose="020B0604020202020204" pitchFamily="34" charset="0"/>
                <a:cs typeface="Arial" panose="020B0604020202020204" pitchFamily="34" charset="0"/>
              </a:rPr>
              <a:t> of our membership. </a:t>
            </a:r>
          </a:p>
          <a:p>
            <a:endParaRPr lang="en-US" sz="2200" u="sng"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FFE100-52F5-4832-AA70-2D86C95C31C9}"/>
              </a:ext>
            </a:extLst>
          </p:cNvPr>
          <p:cNvPicPr>
            <a:picLocks noChangeAspect="1"/>
          </p:cNvPicPr>
          <p:nvPr/>
        </p:nvPicPr>
        <p:blipFill>
          <a:blip r:embed="rId2"/>
          <a:stretch>
            <a:fillRect/>
          </a:stretch>
        </p:blipFill>
        <p:spPr>
          <a:xfrm>
            <a:off x="5111506" y="2021748"/>
            <a:ext cx="5449140" cy="3714487"/>
          </a:xfrm>
          <a:prstGeom prst="rect">
            <a:avLst/>
          </a:prstGeom>
        </p:spPr>
      </p:pic>
      <p:sp>
        <p:nvSpPr>
          <p:cNvPr id="8" name="TextBox 7">
            <a:extLst>
              <a:ext uri="{FF2B5EF4-FFF2-40B4-BE49-F238E27FC236}">
                <a16:creationId xmlns:a16="http://schemas.microsoft.com/office/drawing/2014/main" id="{E5AC504D-260E-48F7-9538-6FEAA3123103}"/>
              </a:ext>
            </a:extLst>
          </p:cNvPr>
          <p:cNvSpPr txBox="1"/>
          <p:nvPr/>
        </p:nvSpPr>
        <p:spPr>
          <a:xfrm>
            <a:off x="3397006" y="75547"/>
            <a:ext cx="4578626" cy="1077218"/>
          </a:xfrm>
          <a:prstGeom prst="rect">
            <a:avLst/>
          </a:prstGeom>
          <a:noFill/>
        </p:spPr>
        <p:txBody>
          <a:bodyPr wrap="square">
            <a:spAutoFit/>
          </a:bodyPr>
          <a:lstStyle/>
          <a:p>
            <a:r>
              <a:rPr lang="en-US" sz="3200" b="1" dirty="0">
                <a:solidFill>
                  <a:prstClr val="black"/>
                </a:solidFill>
                <a:latin typeface="Arial" panose="020B0604020202020204" pitchFamily="34" charset="0"/>
                <a:cs typeface="Arial" panose="020B0604020202020204" pitchFamily="34" charset="0"/>
              </a:rPr>
              <a:t>Women Veterans Brochure </a:t>
            </a:r>
            <a:endParaRPr lang="en-US" sz="3200" dirty="0"/>
          </a:p>
        </p:txBody>
      </p:sp>
    </p:spTree>
    <p:extLst>
      <p:ext uri="{BB962C8B-B14F-4D97-AF65-F5344CB8AC3E}">
        <p14:creationId xmlns:p14="http://schemas.microsoft.com/office/powerpoint/2010/main" val="1783952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20690"/>
            <a:ext cx="4232441" cy="5398162"/>
          </a:xfrm>
          <a:prstGeom prst="rect">
            <a:avLst/>
          </a:prstGeom>
        </p:spPr>
      </p:pic>
      <p:pic>
        <p:nvPicPr>
          <p:cNvPr id="2" name="Picture 1"/>
          <p:cNvPicPr>
            <a:picLocks noChangeAspect="1"/>
          </p:cNvPicPr>
          <p:nvPr/>
        </p:nvPicPr>
        <p:blipFill>
          <a:blip r:embed="rId4"/>
          <a:stretch>
            <a:fillRect/>
          </a:stretch>
        </p:blipFill>
        <p:spPr>
          <a:xfrm>
            <a:off x="5976730" y="1320690"/>
            <a:ext cx="4656020" cy="5398162"/>
          </a:xfrm>
          <a:prstGeom prst="rect">
            <a:avLst/>
          </a:prstGeom>
        </p:spPr>
      </p:pic>
    </p:spTree>
    <p:extLst>
      <p:ext uri="{BB962C8B-B14F-4D97-AF65-F5344CB8AC3E}">
        <p14:creationId xmlns:p14="http://schemas.microsoft.com/office/powerpoint/2010/main" val="344558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948485-35FE-4D00-9E68-5BE9565F68B0}"/>
              </a:ext>
            </a:extLst>
          </p:cNvPr>
          <p:cNvPicPr>
            <a:picLocks noChangeAspect="1"/>
          </p:cNvPicPr>
          <p:nvPr/>
        </p:nvPicPr>
        <p:blipFill>
          <a:blip r:embed="rId2"/>
          <a:stretch>
            <a:fillRect/>
          </a:stretch>
        </p:blipFill>
        <p:spPr>
          <a:xfrm>
            <a:off x="1678104" y="1443767"/>
            <a:ext cx="8493507" cy="5233589"/>
          </a:xfrm>
          <a:prstGeom prst="rect">
            <a:avLst/>
          </a:prstGeom>
        </p:spPr>
      </p:pic>
    </p:spTree>
    <p:extLst>
      <p:ext uri="{BB962C8B-B14F-4D97-AF65-F5344CB8AC3E}">
        <p14:creationId xmlns:p14="http://schemas.microsoft.com/office/powerpoint/2010/main" val="81596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1417" y="1482760"/>
            <a:ext cx="8464731" cy="5174945"/>
          </a:xfrm>
          <a:prstGeom prst="rect">
            <a:avLst/>
          </a:prstGeom>
        </p:spPr>
      </p:pic>
    </p:spTree>
    <p:extLst>
      <p:ext uri="{BB962C8B-B14F-4D97-AF65-F5344CB8AC3E}">
        <p14:creationId xmlns:p14="http://schemas.microsoft.com/office/powerpoint/2010/main" val="3944023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2" y="1307447"/>
            <a:ext cx="7759336" cy="5475363"/>
          </a:xfrm>
          <a:prstGeom prst="rect">
            <a:avLst/>
          </a:prstGeom>
        </p:spPr>
      </p:pic>
      <p:pic>
        <p:nvPicPr>
          <p:cNvPr id="5" name="Picture 4"/>
          <p:cNvPicPr>
            <a:picLocks noChangeAspect="1"/>
          </p:cNvPicPr>
          <p:nvPr/>
        </p:nvPicPr>
        <p:blipFill>
          <a:blip r:embed="rId3"/>
          <a:stretch>
            <a:fillRect/>
          </a:stretch>
        </p:blipFill>
        <p:spPr>
          <a:xfrm>
            <a:off x="6660362" y="5877312"/>
            <a:ext cx="768163" cy="530398"/>
          </a:xfrm>
          <a:prstGeom prst="rect">
            <a:avLst/>
          </a:prstGeom>
        </p:spPr>
      </p:pic>
      <p:sp>
        <p:nvSpPr>
          <p:cNvPr id="6" name="TextBox 5"/>
          <p:cNvSpPr txBox="1"/>
          <p:nvPr/>
        </p:nvSpPr>
        <p:spPr>
          <a:xfrm>
            <a:off x="1931325" y="360885"/>
            <a:ext cx="6616931" cy="523220"/>
          </a:xfrm>
          <a:prstGeom prst="rect">
            <a:avLst/>
          </a:prstGeom>
          <a:noFill/>
        </p:spPr>
        <p:txBody>
          <a:bodyPr wrap="square" rtlCol="0">
            <a:spAutoFit/>
          </a:bodyPr>
          <a:lstStyle/>
          <a:p>
            <a:r>
              <a:rPr lang="en-US" sz="2800" dirty="0"/>
              <a:t>Membership Online Material Order Form</a:t>
            </a:r>
          </a:p>
        </p:txBody>
      </p:sp>
    </p:spTree>
    <p:extLst>
      <p:ext uri="{BB962C8B-B14F-4D97-AF65-F5344CB8AC3E}">
        <p14:creationId xmlns:p14="http://schemas.microsoft.com/office/powerpoint/2010/main" val="2244831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909973" y="316007"/>
            <a:ext cx="6742760" cy="749873"/>
          </a:xfrm>
          <a:prstGeom prst="rect">
            <a:avLst/>
          </a:prstGeom>
        </p:spPr>
      </p:pic>
      <p:pic>
        <p:nvPicPr>
          <p:cNvPr id="12" name="Picture 11"/>
          <p:cNvPicPr>
            <a:picLocks noChangeAspect="1"/>
          </p:cNvPicPr>
          <p:nvPr/>
        </p:nvPicPr>
        <p:blipFill>
          <a:blip r:embed="rId3"/>
          <a:stretch>
            <a:fillRect/>
          </a:stretch>
        </p:blipFill>
        <p:spPr>
          <a:xfrm>
            <a:off x="1545351" y="1328991"/>
            <a:ext cx="8783015" cy="5372256"/>
          </a:xfrm>
          <a:prstGeom prst="rect">
            <a:avLst/>
          </a:prstGeom>
        </p:spPr>
      </p:pic>
      <p:pic>
        <p:nvPicPr>
          <p:cNvPr id="13" name="Picture 12"/>
          <p:cNvPicPr>
            <a:picLocks noChangeAspect="1"/>
          </p:cNvPicPr>
          <p:nvPr/>
        </p:nvPicPr>
        <p:blipFill>
          <a:blip r:embed="rId4"/>
          <a:stretch>
            <a:fillRect/>
          </a:stretch>
        </p:blipFill>
        <p:spPr>
          <a:xfrm>
            <a:off x="1717346" y="3122798"/>
            <a:ext cx="1475360" cy="396274"/>
          </a:xfrm>
          <a:prstGeom prst="rect">
            <a:avLst/>
          </a:prstGeom>
        </p:spPr>
      </p:pic>
      <p:pic>
        <p:nvPicPr>
          <p:cNvPr id="14" name="Picture 13"/>
          <p:cNvPicPr>
            <a:picLocks noChangeAspect="1"/>
          </p:cNvPicPr>
          <p:nvPr/>
        </p:nvPicPr>
        <p:blipFill>
          <a:blip r:embed="rId5"/>
          <a:stretch>
            <a:fillRect/>
          </a:stretch>
        </p:blipFill>
        <p:spPr>
          <a:xfrm>
            <a:off x="2910530" y="5217045"/>
            <a:ext cx="768163" cy="530398"/>
          </a:xfrm>
          <a:prstGeom prst="rect">
            <a:avLst/>
          </a:prstGeom>
        </p:spPr>
      </p:pic>
    </p:spTree>
    <p:extLst>
      <p:ext uri="{BB962C8B-B14F-4D97-AF65-F5344CB8AC3E}">
        <p14:creationId xmlns:p14="http://schemas.microsoft.com/office/powerpoint/2010/main" val="1908689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7575-C41A-4ED2-A41E-32CE7D166E68}"/>
              </a:ext>
            </a:extLst>
          </p:cNvPr>
          <p:cNvSpPr>
            <a:spLocks noGrp="1"/>
          </p:cNvSpPr>
          <p:nvPr>
            <p:ph type="title"/>
          </p:nvPr>
        </p:nvSpPr>
        <p:spPr>
          <a:xfrm>
            <a:off x="1981200" y="457202"/>
            <a:ext cx="8229600" cy="1143000"/>
          </a:xfrm>
        </p:spPr>
        <p:txBody>
          <a:bodyPr/>
          <a:lstStyle/>
          <a:p>
            <a:r>
              <a:rPr lang="en-US" sz="3200" dirty="0">
                <a:latin typeface="Arial" panose="020B0604020202020204" pitchFamily="34" charset="0"/>
                <a:cs typeface="Arial" panose="020B0604020202020204" pitchFamily="34" charset="0"/>
              </a:rPr>
              <a:t>Membership Materials Ordering</a:t>
            </a:r>
          </a:p>
        </p:txBody>
      </p:sp>
      <p:sp>
        <p:nvSpPr>
          <p:cNvPr id="3" name="Text Placeholder 2">
            <a:extLst>
              <a:ext uri="{FF2B5EF4-FFF2-40B4-BE49-F238E27FC236}">
                <a16:creationId xmlns:a16="http://schemas.microsoft.com/office/drawing/2014/main" id="{56F40C46-9307-4B1F-9500-EBD995B6851A}"/>
              </a:ext>
            </a:extLst>
          </p:cNvPr>
          <p:cNvSpPr>
            <a:spLocks noGrp="1"/>
          </p:cNvSpPr>
          <p:nvPr>
            <p:ph type="body" idx="1"/>
          </p:nvPr>
        </p:nvSpPr>
        <p:spPr>
          <a:xfrm>
            <a:off x="1981200" y="1600203"/>
            <a:ext cx="8229600" cy="5121273"/>
          </a:xfrm>
        </p:spPr>
        <p:txBody>
          <a:bodyPr/>
          <a:lstStyle/>
          <a:p>
            <a:pPr marL="0" indent="0">
              <a:buNone/>
            </a:pPr>
            <a:r>
              <a:rPr lang="en-US" sz="2400" dirty="0">
                <a:latin typeface="Arial" panose="020B0604020202020204" pitchFamily="34" charset="0"/>
                <a:cs typeface="Arial" panose="020B0604020202020204" pitchFamily="34" charset="0"/>
              </a:rPr>
              <a:t>Shipping Fees will be waived for orders for the following to be used in your offices:</a:t>
            </a:r>
          </a:p>
          <a:p>
            <a:pPr marL="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Membership Applications</a:t>
            </a:r>
          </a:p>
          <a:p>
            <a:r>
              <a:rPr lang="en-US" sz="2400" b="1" dirty="0">
                <a:latin typeface="Arial" panose="020B0604020202020204" pitchFamily="34" charset="0"/>
                <a:cs typeface="Arial" panose="020B0604020202020204" pitchFamily="34" charset="0"/>
              </a:rPr>
              <a:t>New Member Brochure</a:t>
            </a:r>
          </a:p>
          <a:p>
            <a:r>
              <a:rPr lang="en-US" sz="2400" b="1" dirty="0">
                <a:latin typeface="Arial" panose="020B0604020202020204" pitchFamily="34" charset="0"/>
                <a:cs typeface="Arial" panose="020B0604020202020204" pitchFamily="34" charset="0"/>
              </a:rPr>
              <a:t>Fact Sheet</a:t>
            </a:r>
          </a:p>
          <a:p>
            <a:r>
              <a:rPr lang="en-US" sz="2400" b="1" dirty="0">
                <a:latin typeface="Arial" panose="020B0604020202020204" pitchFamily="34" charset="0"/>
                <a:cs typeface="Arial" panose="020B0604020202020204" pitchFamily="34" charset="0"/>
              </a:rPr>
              <a:t>Women’s Brochure</a:t>
            </a:r>
          </a:p>
          <a:p>
            <a:r>
              <a:rPr lang="en-US" sz="2400" b="1" dirty="0">
                <a:latin typeface="Arial" panose="020B0604020202020204" pitchFamily="34" charset="0"/>
                <a:cs typeface="Arial" panose="020B0604020202020204" pitchFamily="34" charset="0"/>
              </a:rPr>
              <a:t>Priority Goals </a:t>
            </a: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After submitting an order for any of these, please contact Leticia Cortez at </a:t>
            </a:r>
            <a:r>
              <a:rPr lang="en-US" sz="2400" b="1" dirty="0">
                <a:solidFill>
                  <a:schemeClr val="accent5"/>
                </a:solidFill>
                <a:latin typeface="Arial" panose="020B0604020202020204" pitchFamily="34" charset="0"/>
                <a:cs typeface="Arial" panose="020B0604020202020204" pitchFamily="34" charset="0"/>
              </a:rPr>
              <a:t>888.564.6839</a:t>
            </a:r>
            <a:r>
              <a:rPr lang="en-US" sz="2400" dirty="0">
                <a:latin typeface="Arial" panose="020B0604020202020204" pitchFamily="34" charset="0"/>
                <a:cs typeface="Arial" panose="020B0604020202020204" pitchFamily="34" charset="0"/>
              </a:rPr>
              <a:t> or </a:t>
            </a:r>
            <a:r>
              <a:rPr lang="en-US" sz="2400" dirty="0">
                <a:latin typeface="Arial" panose="020B0604020202020204" pitchFamily="34" charset="0"/>
                <a:cs typeface="Arial" panose="020B0604020202020204" pitchFamily="34" charset="0"/>
                <a:hlinkClick r:id="rId2"/>
              </a:rPr>
              <a:t>Lcortez@vfw.org</a:t>
            </a:r>
            <a:r>
              <a:rPr lang="en-US" sz="2400" dirty="0">
                <a:latin typeface="Arial" panose="020B0604020202020204" pitchFamily="34" charset="0"/>
                <a:cs typeface="Arial" panose="020B0604020202020204" pitchFamily="34" charset="0"/>
              </a:rPr>
              <a:t> to let her know you are a Service Officer.</a:t>
            </a:r>
          </a:p>
        </p:txBody>
      </p:sp>
      <p:sp>
        <p:nvSpPr>
          <p:cNvPr id="4" name="Slide Number Placeholder 3">
            <a:extLst>
              <a:ext uri="{FF2B5EF4-FFF2-40B4-BE49-F238E27FC236}">
                <a16:creationId xmlns:a16="http://schemas.microsoft.com/office/drawing/2014/main" id="{3C8C2757-D3DD-4A5E-8F45-D8A1071BBAC6}"/>
              </a:ext>
            </a:extLst>
          </p:cNvPr>
          <p:cNvSpPr>
            <a:spLocks noGrp="1"/>
          </p:cNvSpPr>
          <p:nvPr>
            <p:ph type="sldNum" sz="quarter" idx="12"/>
          </p:nvPr>
        </p:nvSpPr>
        <p:spPr/>
        <p:txBody>
          <a:bodyPr/>
          <a:lstStyle/>
          <a:p>
            <a:fld id="{50E1A27F-EE3D-47E1-B629-8BFDD37A17B4}" type="slidenum">
              <a:rPr lang="en-US" smtClean="0"/>
              <a:t>29</a:t>
            </a:fld>
            <a:endParaRPr lang="en-US" dirty="0"/>
          </a:p>
        </p:txBody>
      </p:sp>
    </p:spTree>
    <p:extLst>
      <p:ext uri="{BB962C8B-B14F-4D97-AF65-F5344CB8AC3E}">
        <p14:creationId xmlns:p14="http://schemas.microsoft.com/office/powerpoint/2010/main" val="303278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315" y="1650076"/>
            <a:ext cx="6435636" cy="4419799"/>
          </a:xfrm>
        </p:spPr>
        <p:txBody>
          <a:bodyPr/>
          <a:lstStyle/>
          <a:p>
            <a:pPr lvl="0" fontAlgn="base">
              <a:lnSpc>
                <a:spcPct val="100000"/>
              </a:lnSpc>
              <a:spcBef>
                <a:spcPct val="0"/>
              </a:spcBef>
              <a:spcAft>
                <a:spcPct val="0"/>
              </a:spcAft>
            </a:pPr>
            <a:r>
              <a:rPr lang="en-US" sz="3000" b="1" dirty="0">
                <a:solidFill>
                  <a:prstClr val="black"/>
                </a:solidFill>
                <a:cs typeface="+mn-cs"/>
              </a:rPr>
              <a:t>Rick McKenna</a:t>
            </a:r>
          </a:p>
          <a:p>
            <a:pPr lvl="0" fontAlgn="base">
              <a:lnSpc>
                <a:spcPct val="100000"/>
              </a:lnSpc>
              <a:spcBef>
                <a:spcPct val="0"/>
              </a:spcBef>
              <a:spcAft>
                <a:spcPct val="0"/>
              </a:spcAft>
            </a:pPr>
            <a:endParaRPr lang="en-US" sz="3000" b="1" dirty="0">
              <a:solidFill>
                <a:prstClr val="black"/>
              </a:solidFill>
              <a:cs typeface="+mn-cs"/>
            </a:endParaRPr>
          </a:p>
          <a:p>
            <a:pPr marL="428625" indent="-428625"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Deputy Director, Membership </a:t>
            </a:r>
          </a:p>
          <a:p>
            <a:pPr marL="428625" indent="-428625"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Air Force Master Sergeant (Ret), 22 years</a:t>
            </a:r>
          </a:p>
          <a:p>
            <a:pPr marL="428625" indent="-428625"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Air Force Career Recruiter, 10 years</a:t>
            </a:r>
          </a:p>
          <a:p>
            <a:pPr marL="428625" indent="-428625"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Senior Recruiter/Sales Trainer</a:t>
            </a:r>
          </a:p>
          <a:p>
            <a:pPr marL="428625" indent="-428625"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Former Inflight Refueling Specialist, KC-135</a:t>
            </a:r>
          </a:p>
          <a:p>
            <a:pPr marL="428625" indent="-428625"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Deployed Desert Shield/Storm, Somalia, </a:t>
            </a:r>
          </a:p>
          <a:p>
            <a:pPr lvl="0" algn="l" fontAlgn="base">
              <a:lnSpc>
                <a:spcPct val="100000"/>
              </a:lnSpc>
              <a:spcBef>
                <a:spcPct val="0"/>
              </a:spcBef>
              <a:spcAft>
                <a:spcPct val="0"/>
              </a:spcAft>
            </a:pPr>
            <a:r>
              <a:rPr lang="en-US" sz="2000" b="1" dirty="0">
                <a:solidFill>
                  <a:prstClr val="black"/>
                </a:solidFill>
                <a:cs typeface="+mn-cs"/>
              </a:rPr>
              <a:t>       Croatia/Bosnia.</a:t>
            </a:r>
          </a:p>
          <a:p>
            <a:pPr marL="342900" indent="-342900"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 Senior Vice Commander – Post 7397, Lenexa,</a:t>
            </a:r>
          </a:p>
          <a:p>
            <a:pPr marL="342900" indent="-342900"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 KS &amp; District Inspector</a:t>
            </a:r>
          </a:p>
          <a:p>
            <a:pPr marL="428625" indent="-428625" algn="l" fontAlgn="base">
              <a:lnSpc>
                <a:spcPct val="100000"/>
              </a:lnSpc>
              <a:spcBef>
                <a:spcPct val="0"/>
              </a:spcBef>
              <a:spcAft>
                <a:spcPct val="0"/>
              </a:spcAft>
              <a:buFont typeface="Arial" panose="020B0604020202020204" pitchFamily="34" charset="0"/>
              <a:buChar char="•"/>
            </a:pPr>
            <a:r>
              <a:rPr lang="en-US" sz="2000" b="1" dirty="0">
                <a:solidFill>
                  <a:prstClr val="black"/>
                </a:solidFill>
                <a:cs typeface="+mn-cs"/>
              </a:rPr>
              <a:t>Gold Legacy Life Member – Post 7397, Lenexa, KS</a:t>
            </a:r>
          </a:p>
          <a:p>
            <a:pPr lvl="0" algn="l" fontAlgn="base">
              <a:lnSpc>
                <a:spcPct val="100000"/>
              </a:lnSpc>
              <a:spcBef>
                <a:spcPct val="0"/>
              </a:spcBef>
              <a:spcAft>
                <a:spcPct val="0"/>
              </a:spcAft>
            </a:pPr>
            <a:endParaRPr lang="en-US" sz="2100" b="1" dirty="0">
              <a:solidFill>
                <a:prstClr val="black"/>
              </a:solidFill>
              <a:cs typeface="+mn-cs"/>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039" y="1832956"/>
            <a:ext cx="2897889" cy="3967235"/>
          </a:xfrm>
          <a:prstGeom prst="rect">
            <a:avLst/>
          </a:prstGeom>
        </p:spPr>
      </p:pic>
    </p:spTree>
    <p:extLst>
      <p:ext uri="{BB962C8B-B14F-4D97-AF65-F5344CB8AC3E}">
        <p14:creationId xmlns:p14="http://schemas.microsoft.com/office/powerpoint/2010/main" val="2403864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69729" y="1223362"/>
            <a:ext cx="2626168" cy="600164"/>
          </a:xfrm>
          <a:prstGeom prst="rect">
            <a:avLst/>
          </a:prstGeom>
        </p:spPr>
        <p:txBody>
          <a:bodyPr wrap="none">
            <a:spAutoFit/>
          </a:bodyPr>
          <a:lstStyle/>
          <a:p>
            <a:r>
              <a:rPr lang="en-US" sz="3300" b="1" dirty="0">
                <a:hlinkClick r:id="rId2"/>
              </a:rPr>
              <a:t>www.vfw.org</a:t>
            </a:r>
            <a:r>
              <a:rPr lang="en-US" sz="3300" b="1" dirty="0"/>
              <a:t> </a:t>
            </a:r>
          </a:p>
        </p:txBody>
      </p:sp>
      <p:sp>
        <p:nvSpPr>
          <p:cNvPr id="2" name="Right Arrow 1"/>
          <p:cNvSpPr/>
          <p:nvPr/>
        </p:nvSpPr>
        <p:spPr>
          <a:xfrm rot="2455177">
            <a:off x="9490736" y="1737741"/>
            <a:ext cx="822017" cy="4494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62536"/>
            <a:ext cx="9144000" cy="4429125"/>
          </a:xfrm>
          <a:prstGeom prst="rect">
            <a:avLst/>
          </a:prstGeom>
          <a:ln w="19050">
            <a:solidFill>
              <a:schemeClr val="tx1"/>
            </a:solidFill>
          </a:ln>
        </p:spPr>
      </p:pic>
    </p:spTree>
    <p:extLst>
      <p:ext uri="{BB962C8B-B14F-4D97-AF65-F5344CB8AC3E}">
        <p14:creationId xmlns:p14="http://schemas.microsoft.com/office/powerpoint/2010/main" val="168909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1221973"/>
            <a:ext cx="7880465" cy="5560837"/>
          </a:xfrm>
          <a:prstGeom prst="rect">
            <a:avLst/>
          </a:prstGeom>
        </p:spPr>
      </p:pic>
      <p:pic>
        <p:nvPicPr>
          <p:cNvPr id="5" name="Picture 4"/>
          <p:cNvPicPr>
            <a:picLocks noChangeAspect="1"/>
          </p:cNvPicPr>
          <p:nvPr/>
        </p:nvPicPr>
        <p:blipFill>
          <a:blip r:embed="rId3"/>
          <a:stretch>
            <a:fillRect/>
          </a:stretch>
        </p:blipFill>
        <p:spPr>
          <a:xfrm>
            <a:off x="7341213" y="5341735"/>
            <a:ext cx="768163" cy="402360"/>
          </a:xfrm>
          <a:prstGeom prst="rect">
            <a:avLst/>
          </a:prstGeom>
        </p:spPr>
      </p:pic>
      <p:sp>
        <p:nvSpPr>
          <p:cNvPr id="6" name="TextBox 5"/>
          <p:cNvSpPr txBox="1"/>
          <p:nvPr/>
        </p:nvSpPr>
        <p:spPr>
          <a:xfrm>
            <a:off x="1931325" y="360886"/>
            <a:ext cx="6616931" cy="584775"/>
          </a:xfrm>
          <a:prstGeom prst="rect">
            <a:avLst/>
          </a:prstGeom>
          <a:noFill/>
        </p:spPr>
        <p:txBody>
          <a:bodyPr wrap="square" rtlCol="0">
            <a:spAutoFit/>
          </a:bodyPr>
          <a:lstStyle/>
          <a:p>
            <a:pPr algn="ctr">
              <a:defRPr/>
            </a:pPr>
            <a:r>
              <a:rPr lang="en-US" sz="3200" dirty="0">
                <a:solidFill>
                  <a:prstClr val="black"/>
                </a:solidFill>
                <a:latin typeface="Calibri" panose="020F0502020204030204"/>
              </a:rPr>
              <a:t>Membership Resources </a:t>
            </a:r>
          </a:p>
        </p:txBody>
      </p:sp>
    </p:spTree>
    <p:extLst>
      <p:ext uri="{BB962C8B-B14F-4D97-AF65-F5344CB8AC3E}">
        <p14:creationId xmlns:p14="http://schemas.microsoft.com/office/powerpoint/2010/main" val="4090121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52630"/>
            <a:ext cx="9144000" cy="3825705"/>
          </a:xfrm>
          <a:prstGeom prst="rect">
            <a:avLst/>
          </a:prstGeom>
        </p:spPr>
      </p:pic>
      <p:pic>
        <p:nvPicPr>
          <p:cNvPr id="5" name="Picture 4"/>
          <p:cNvPicPr>
            <a:picLocks noChangeAspect="1"/>
          </p:cNvPicPr>
          <p:nvPr/>
        </p:nvPicPr>
        <p:blipFill>
          <a:blip r:embed="rId3"/>
          <a:stretch>
            <a:fillRect/>
          </a:stretch>
        </p:blipFill>
        <p:spPr>
          <a:xfrm>
            <a:off x="5290450" y="3364888"/>
            <a:ext cx="1837522" cy="342588"/>
          </a:xfrm>
          <a:prstGeom prst="rect">
            <a:avLst/>
          </a:prstGeom>
        </p:spPr>
      </p:pic>
      <p:pic>
        <p:nvPicPr>
          <p:cNvPr id="9" name="Picture 8"/>
          <p:cNvPicPr>
            <a:picLocks noChangeAspect="1"/>
          </p:cNvPicPr>
          <p:nvPr/>
        </p:nvPicPr>
        <p:blipFill>
          <a:blip r:embed="rId3"/>
          <a:stretch>
            <a:fillRect/>
          </a:stretch>
        </p:blipFill>
        <p:spPr>
          <a:xfrm>
            <a:off x="5290451" y="3827171"/>
            <a:ext cx="880365" cy="164135"/>
          </a:xfrm>
          <a:prstGeom prst="rect">
            <a:avLst/>
          </a:prstGeom>
        </p:spPr>
      </p:pic>
      <p:pic>
        <p:nvPicPr>
          <p:cNvPr id="10" name="Picture 9"/>
          <p:cNvPicPr>
            <a:picLocks noChangeAspect="1"/>
          </p:cNvPicPr>
          <p:nvPr/>
        </p:nvPicPr>
        <p:blipFill>
          <a:blip r:embed="rId3"/>
          <a:stretch>
            <a:fillRect/>
          </a:stretch>
        </p:blipFill>
        <p:spPr>
          <a:xfrm>
            <a:off x="5130125" y="4841325"/>
            <a:ext cx="1079086" cy="201185"/>
          </a:xfrm>
          <a:prstGeom prst="rect">
            <a:avLst/>
          </a:prstGeom>
        </p:spPr>
      </p:pic>
      <p:pic>
        <p:nvPicPr>
          <p:cNvPr id="11" name="Picture 10"/>
          <p:cNvPicPr>
            <a:picLocks noChangeAspect="1"/>
          </p:cNvPicPr>
          <p:nvPr/>
        </p:nvPicPr>
        <p:blipFill>
          <a:blip r:embed="rId4"/>
          <a:stretch>
            <a:fillRect/>
          </a:stretch>
        </p:blipFill>
        <p:spPr>
          <a:xfrm>
            <a:off x="2898905" y="2081212"/>
            <a:ext cx="387394" cy="342694"/>
          </a:xfrm>
          <a:prstGeom prst="rect">
            <a:avLst/>
          </a:prstGeom>
        </p:spPr>
      </p:pic>
    </p:spTree>
    <p:extLst>
      <p:ext uri="{BB962C8B-B14F-4D97-AF65-F5344CB8AC3E}">
        <p14:creationId xmlns:p14="http://schemas.microsoft.com/office/powerpoint/2010/main" val="2592157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5400" y="2628900"/>
            <a:ext cx="10668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49520" y="32004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05400" y="420624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250" t="18794" r="7749" b="3704"/>
          <a:stretch/>
        </p:blipFill>
        <p:spPr>
          <a:xfrm>
            <a:off x="1569720" y="1296448"/>
            <a:ext cx="9052560" cy="5433390"/>
          </a:xfrm>
          <a:prstGeom prst="rect">
            <a:avLst/>
          </a:prstGeom>
          <a:ln w="28575">
            <a:solidFill>
              <a:schemeClr val="tx1"/>
            </a:solidFill>
          </a:ln>
        </p:spPr>
      </p:pic>
      <p:sp>
        <p:nvSpPr>
          <p:cNvPr id="8" name="Down Arrow 7"/>
          <p:cNvSpPr/>
          <p:nvPr/>
        </p:nvSpPr>
        <p:spPr>
          <a:xfrm rot="5400000">
            <a:off x="2737418" y="3116761"/>
            <a:ext cx="381000" cy="31967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036" y="3879793"/>
            <a:ext cx="76200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65324" y="3637858"/>
            <a:ext cx="990600" cy="118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62011" y="3696913"/>
            <a:ext cx="754380" cy="118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570124" y="2004460"/>
            <a:ext cx="381000" cy="4572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005418-0B24-4089-9B07-AB4D8231612B}"/>
              </a:ext>
            </a:extLst>
          </p:cNvPr>
          <p:cNvPicPr>
            <a:picLocks noChangeAspect="1"/>
          </p:cNvPicPr>
          <p:nvPr/>
        </p:nvPicPr>
        <p:blipFill>
          <a:blip r:embed="rId3"/>
          <a:stretch>
            <a:fillRect/>
          </a:stretch>
        </p:blipFill>
        <p:spPr>
          <a:xfrm>
            <a:off x="9162011" y="1986132"/>
            <a:ext cx="420660" cy="475529"/>
          </a:xfrm>
          <a:prstGeom prst="rect">
            <a:avLst/>
          </a:prstGeom>
        </p:spPr>
      </p:pic>
      <p:pic>
        <p:nvPicPr>
          <p:cNvPr id="12" name="Picture 11">
            <a:extLst>
              <a:ext uri="{FF2B5EF4-FFF2-40B4-BE49-F238E27FC236}">
                <a16:creationId xmlns:a16="http://schemas.microsoft.com/office/drawing/2014/main" id="{0BEC3CA9-57F1-4590-84F9-E29D6ED4E560}"/>
              </a:ext>
            </a:extLst>
          </p:cNvPr>
          <p:cNvPicPr>
            <a:picLocks noChangeAspect="1"/>
          </p:cNvPicPr>
          <p:nvPr/>
        </p:nvPicPr>
        <p:blipFill>
          <a:blip r:embed="rId3"/>
          <a:stretch>
            <a:fillRect/>
          </a:stretch>
        </p:blipFill>
        <p:spPr>
          <a:xfrm rot="3342077">
            <a:off x="5102466" y="2616125"/>
            <a:ext cx="420660" cy="854689"/>
          </a:xfrm>
          <a:prstGeom prst="rect">
            <a:avLst/>
          </a:prstGeom>
        </p:spPr>
      </p:pic>
    </p:spTree>
    <p:extLst>
      <p:ext uri="{BB962C8B-B14F-4D97-AF65-F5344CB8AC3E}">
        <p14:creationId xmlns:p14="http://schemas.microsoft.com/office/powerpoint/2010/main" val="265070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828801"/>
            <a:ext cx="7543800" cy="3139321"/>
          </a:xfrm>
          <a:prstGeom prst="rect">
            <a:avLst/>
          </a:prstGeom>
        </p:spPr>
        <p:txBody>
          <a:bodyPr wrap="square">
            <a:spAutoFit/>
          </a:bodyPr>
          <a:lstStyle/>
          <a:p>
            <a:pPr algn="ctr"/>
            <a:r>
              <a:rPr lang="en-US" sz="3600" b="1" dirty="0"/>
              <a:t>Retention </a:t>
            </a:r>
          </a:p>
          <a:p>
            <a:endParaRPr lang="en-US" dirty="0"/>
          </a:p>
          <a:p>
            <a:r>
              <a:rPr lang="en-US" sz="3600" dirty="0"/>
              <a:t>The retention of all ages of veterans is paramount to the growth and survivability of the VFW.</a:t>
            </a:r>
          </a:p>
          <a:p>
            <a:r>
              <a:rPr lang="en-US" sz="3600" dirty="0"/>
              <a:t> </a:t>
            </a:r>
          </a:p>
        </p:txBody>
      </p:sp>
    </p:spTree>
    <p:extLst>
      <p:ext uri="{BB962C8B-B14F-4D97-AF65-F5344CB8AC3E}">
        <p14:creationId xmlns:p14="http://schemas.microsoft.com/office/powerpoint/2010/main" val="3281166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25634"/>
            <a:ext cx="8610600" cy="5257800"/>
          </a:xfrm>
        </p:spPr>
        <p:txBody>
          <a:bodyPr/>
          <a:lstStyle/>
          <a:p>
            <a:pPr marL="0" indent="0" algn="ctr">
              <a:buNone/>
            </a:pPr>
            <a:r>
              <a:rPr lang="en-US" sz="2400" b="1" dirty="0">
                <a:latin typeface="Times New Roman" panose="02020603050405020304" pitchFamily="18" charset="0"/>
                <a:cs typeface="Times New Roman" panose="02020603050405020304" pitchFamily="18" charset="0"/>
              </a:rPr>
              <a:t>  Our current challenges with retaining members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Attrition - we are losing our older veterans at high rates. This is inevitable, given that for decades the largest block of VFW members was WW2 veterans who are all now in their 80s and older. Our Vietnam veterans (currently the largest block) are also starting to creep into their 70s. </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Inaction - Posts that are not actively working to serve their community and attract new members by giving them a reason to seek out the Post and learn about membership are a cancer that is rapidly killing the VFW.  </a:t>
            </a:r>
          </a:p>
          <a:p>
            <a:endParaRPr lang="en-US" sz="1800" dirty="0">
              <a:latin typeface="Times New Roman" panose="02020603050405020304" pitchFamily="18" charset="0"/>
              <a:cs typeface="Times New Roman" panose="02020603050405020304" pitchFamily="18" charset="0"/>
            </a:endParaRPr>
          </a:p>
          <a:p>
            <a:pPr marL="0" indent="0">
              <a:buNone/>
            </a:pPr>
            <a:r>
              <a:rPr lang="en-US" sz="1800" dirty="0">
                <a:solidFill>
                  <a:prstClr val="black"/>
                </a:solidFill>
                <a:latin typeface="Times New Roman" panose="02020603050405020304" pitchFamily="18" charset="0"/>
                <a:cs typeface="Times New Roman" panose="02020603050405020304" pitchFamily="18" charset="0"/>
              </a:rPr>
              <a:t>"Slipping out the back door“ - annual members are not renewing their dues, and the main reason is that they either do not see any benefit to their membership or they do not feel welcome at the Post. </a:t>
            </a:r>
          </a:p>
          <a:p>
            <a:endParaRPr lang="en-US" sz="1600" dirty="0">
              <a:latin typeface="Times New Roman" panose="02020603050405020304" pitchFamily="18"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3661656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3400" y="1683214"/>
            <a:ext cx="2514600" cy="4524315"/>
          </a:xfrm>
          <a:prstGeom prst="rect">
            <a:avLst/>
          </a:prstGeom>
        </p:spPr>
        <p:txBody>
          <a:bodyPr wrap="square">
            <a:spAutoFit/>
          </a:bodyPr>
          <a:lstStyle/>
          <a:p>
            <a:r>
              <a:rPr lang="en-US" b="1" dirty="0"/>
              <a:t>Welcome email – From the VFW Commander-in-Chief </a:t>
            </a:r>
            <a:r>
              <a:rPr lang="en-US" i="1" dirty="0"/>
              <a:t>(upon sign up)</a:t>
            </a:r>
          </a:p>
          <a:p>
            <a:endParaRPr lang="en-US" dirty="0"/>
          </a:p>
          <a:p>
            <a:pPr marL="285750" indent="-285750">
              <a:buFont typeface="Arial" panose="020B0604020202020204" pitchFamily="34" charset="0"/>
              <a:buChar char="•"/>
            </a:pPr>
            <a:r>
              <a:rPr lang="en-US" dirty="0"/>
              <a:t>Welcomes new members </a:t>
            </a:r>
          </a:p>
          <a:p>
            <a:pPr marL="285750" indent="-285750">
              <a:buFont typeface="Arial" panose="020B0604020202020204" pitchFamily="34" charset="0"/>
              <a:buChar char="•"/>
            </a:pPr>
            <a:r>
              <a:rPr lang="en-US" dirty="0"/>
              <a:t>Encourages creation of an OMS Account</a:t>
            </a:r>
          </a:p>
          <a:p>
            <a:pPr marL="214313" indent="-214313">
              <a:buFont typeface="Arial" panose="020B0604020202020204" pitchFamily="34" charset="0"/>
              <a:buChar char="•"/>
            </a:pPr>
            <a:r>
              <a:rPr lang="en-US" dirty="0"/>
              <a:t>Explains how to get involved</a:t>
            </a:r>
          </a:p>
          <a:p>
            <a:pPr marL="214313" indent="-214313">
              <a:buFont typeface="Arial" panose="020B0604020202020204" pitchFamily="34" charset="0"/>
              <a:buChar char="•"/>
            </a:pPr>
            <a:r>
              <a:rPr lang="en-US" dirty="0"/>
              <a:t>Highlights important services and member benefits</a:t>
            </a:r>
          </a:p>
          <a:p>
            <a:pPr marL="214313" indent="-214313">
              <a:buFont typeface="Arial" panose="020B0604020202020204" pitchFamily="34" charset="0"/>
              <a:buChar char="•"/>
            </a:pPr>
            <a:r>
              <a:rPr lang="en-US" dirty="0"/>
              <a:t>Offers new members a featured VFW Store item </a:t>
            </a:r>
          </a:p>
        </p:txBody>
      </p:sp>
      <p:sp>
        <p:nvSpPr>
          <p:cNvPr id="4" name="Rectangle 3"/>
          <p:cNvSpPr/>
          <p:nvPr/>
        </p:nvSpPr>
        <p:spPr>
          <a:xfrm>
            <a:off x="4953000" y="4038600"/>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p:cNvPicPr>
            <a:picLocks noChangeAspect="1"/>
          </p:cNvPicPr>
          <p:nvPr/>
        </p:nvPicPr>
        <p:blipFill>
          <a:blip r:embed="rId3"/>
          <a:stretch>
            <a:fillRect/>
          </a:stretch>
        </p:blipFill>
        <p:spPr>
          <a:xfrm>
            <a:off x="4514059" y="2456555"/>
            <a:ext cx="3566652" cy="3621291"/>
          </a:xfrm>
          <a:prstGeom prst="rect">
            <a:avLst/>
          </a:prstGeom>
        </p:spPr>
      </p:pic>
      <p:pic>
        <p:nvPicPr>
          <p:cNvPr id="6" name="Picture 5"/>
          <p:cNvPicPr>
            <a:picLocks noChangeAspect="1"/>
          </p:cNvPicPr>
          <p:nvPr/>
        </p:nvPicPr>
        <p:blipFill>
          <a:blip r:embed="rId4"/>
          <a:stretch>
            <a:fillRect/>
          </a:stretch>
        </p:blipFill>
        <p:spPr>
          <a:xfrm>
            <a:off x="1524001" y="1557511"/>
            <a:ext cx="3070909" cy="4962178"/>
          </a:xfrm>
          <a:prstGeom prst="rect">
            <a:avLst/>
          </a:prstGeom>
        </p:spPr>
      </p:pic>
    </p:spTree>
    <p:extLst>
      <p:ext uri="{BB962C8B-B14F-4D97-AF65-F5344CB8AC3E}">
        <p14:creationId xmlns:p14="http://schemas.microsoft.com/office/powerpoint/2010/main" val="359932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8454" y="1513225"/>
            <a:ext cx="2887133" cy="5078313"/>
          </a:xfrm>
          <a:prstGeom prst="rect">
            <a:avLst/>
          </a:prstGeom>
        </p:spPr>
        <p:txBody>
          <a:bodyPr wrap="square">
            <a:spAutoFit/>
          </a:bodyPr>
          <a:lstStyle/>
          <a:p>
            <a:r>
              <a:rPr lang="en-US" b="1" dirty="0"/>
              <a:t>Membership Department Email – From the Membership Director </a:t>
            </a:r>
            <a:r>
              <a:rPr lang="en-US" i="1" dirty="0"/>
              <a:t>(15 Days following sign up)</a:t>
            </a:r>
          </a:p>
          <a:p>
            <a:endParaRPr lang="en-US" dirty="0"/>
          </a:p>
          <a:p>
            <a:pPr marL="214313" indent="-214313">
              <a:buFont typeface="Arial" panose="020B0604020202020204" pitchFamily="34" charset="0"/>
              <a:buChar char="•"/>
            </a:pPr>
            <a:r>
              <a:rPr lang="en-US" dirty="0"/>
              <a:t>Evokes a more personal tone from a “real person”</a:t>
            </a:r>
          </a:p>
          <a:p>
            <a:pPr marL="214313" indent="-214313">
              <a:buFont typeface="Arial" panose="020B0604020202020204" pitchFamily="34" charset="0"/>
              <a:buChar char="•"/>
            </a:pPr>
            <a:r>
              <a:rPr lang="en-US" dirty="0"/>
              <a:t>Encourages joining a Post and getting involved </a:t>
            </a:r>
          </a:p>
          <a:p>
            <a:pPr marL="214313" indent="-214313">
              <a:buFont typeface="Arial" panose="020B0604020202020204" pitchFamily="34" charset="0"/>
              <a:buChar char="•"/>
            </a:pPr>
            <a:r>
              <a:rPr lang="en-US" dirty="0"/>
              <a:t>Emphasizes the importance of creating an OMS Account</a:t>
            </a:r>
          </a:p>
          <a:p>
            <a:pPr marL="214313" indent="-214313">
              <a:buFont typeface="Arial" panose="020B0604020202020204" pitchFamily="34" charset="0"/>
              <a:buChar char="•"/>
            </a:pPr>
            <a:r>
              <a:rPr lang="en-US" dirty="0"/>
              <a:t>Explains features available through an OMS Account</a:t>
            </a:r>
          </a:p>
          <a:p>
            <a:pPr marL="214313" indent="-214313">
              <a:buFont typeface="Arial" panose="020B0604020202020204" pitchFamily="34" charset="0"/>
              <a:buChar char="•"/>
            </a:pPr>
            <a:r>
              <a:rPr lang="en-US" dirty="0"/>
              <a:t>Offers personalized assistance directly from the Membership Department</a:t>
            </a:r>
          </a:p>
        </p:txBody>
      </p:sp>
      <p:sp>
        <p:nvSpPr>
          <p:cNvPr id="8" name="Rectangle 7"/>
          <p:cNvSpPr/>
          <p:nvPr/>
        </p:nvSpPr>
        <p:spPr>
          <a:xfrm>
            <a:off x="4800600" y="2743200"/>
            <a:ext cx="1600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00601" y="4641670"/>
            <a:ext cx="1852748" cy="226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213" y="1597891"/>
            <a:ext cx="2977619" cy="4993646"/>
          </a:xfrm>
          <a:prstGeom prst="rect">
            <a:avLst/>
          </a:prstGeom>
          <a:ln w="12700">
            <a:solidFill>
              <a:schemeClr val="tx1"/>
            </a:solidFill>
          </a:ln>
        </p:spPr>
      </p:pic>
    </p:spTree>
    <p:extLst>
      <p:ext uri="{BB962C8B-B14F-4D97-AF65-F5344CB8AC3E}">
        <p14:creationId xmlns:p14="http://schemas.microsoft.com/office/powerpoint/2010/main" val="2916779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6749" y="1637608"/>
            <a:ext cx="4557506" cy="3467616"/>
          </a:xfrm>
          <a:prstGeom prst="rect">
            <a:avLst/>
          </a:prstGeom>
        </p:spPr>
        <p:txBody>
          <a:bodyPr wrap="square">
            <a:spAutoFit/>
          </a:bodyPr>
          <a:lstStyle/>
          <a:p>
            <a:pPr algn="ctr">
              <a:spcAft>
                <a:spcPts val="1350"/>
              </a:spcAft>
            </a:pPr>
            <a:r>
              <a:rPr lang="en-US" sz="2800" b="1" dirty="0"/>
              <a:t>VFW Dispatch</a:t>
            </a:r>
          </a:p>
          <a:p>
            <a:pPr marL="342900" indent="-342900">
              <a:spcAft>
                <a:spcPts val="1350"/>
              </a:spcAft>
              <a:buFont typeface="Arial" charset="0"/>
              <a:buChar char="•"/>
            </a:pPr>
            <a:r>
              <a:rPr lang="en-US" sz="2800" b="1" dirty="0"/>
              <a:t>Monthly emailed newsletter, received by all members with a valid email address in OMS</a:t>
            </a:r>
          </a:p>
          <a:p>
            <a:pPr marL="342900" indent="-342900">
              <a:spcAft>
                <a:spcPts val="1350"/>
              </a:spcAft>
              <a:buFont typeface="Arial" charset="0"/>
              <a:buChar char="•"/>
            </a:pPr>
            <a:r>
              <a:rPr lang="en-US" sz="2800" b="1" dirty="0">
                <a:solidFill>
                  <a:srgbClr val="C00000"/>
                </a:solidFill>
              </a:rPr>
              <a:t>Update your email address!</a:t>
            </a:r>
            <a:endParaRPr lang="en-US" sz="2800" b="1" u="sng" dirty="0">
              <a:solidFill>
                <a:srgbClr val="C000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1311019"/>
            <a:ext cx="2902263" cy="5438533"/>
          </a:xfrm>
          <a:prstGeom prst="rect">
            <a:avLst/>
          </a:prstGeom>
          <a:ln w="28575">
            <a:solidFill>
              <a:schemeClr val="tx1"/>
            </a:solidFill>
          </a:ln>
        </p:spPr>
      </p:pic>
    </p:spTree>
    <p:extLst>
      <p:ext uri="{BB962C8B-B14F-4D97-AF65-F5344CB8AC3E}">
        <p14:creationId xmlns:p14="http://schemas.microsoft.com/office/powerpoint/2010/main" val="2911849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77661" y="453689"/>
            <a:ext cx="34137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1524000" y="-184666"/>
            <a:ext cx="6106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2139143" y="257696"/>
            <a:ext cx="5585003" cy="584775"/>
          </a:xfrm>
          <a:prstGeom prst="rect">
            <a:avLst/>
          </a:prstGeom>
          <a:noFill/>
        </p:spPr>
        <p:txBody>
          <a:bodyPr wrap="square" rtlCol="0">
            <a:spAutoFit/>
          </a:bodyPr>
          <a:lstStyle/>
          <a:p>
            <a:pPr algn="ctr"/>
            <a:r>
              <a:rPr lang="en-US" sz="3200" dirty="0"/>
              <a:t>Digital Membership Card</a:t>
            </a:r>
          </a:p>
        </p:txBody>
      </p:sp>
      <p:pic>
        <p:nvPicPr>
          <p:cNvPr id="8" name="Picture 7"/>
          <p:cNvPicPr>
            <a:picLocks noChangeAspect="1"/>
          </p:cNvPicPr>
          <p:nvPr/>
        </p:nvPicPr>
        <p:blipFill rotWithShape="1">
          <a:blip r:embed="rId2"/>
          <a:srcRect t="10684"/>
          <a:stretch/>
        </p:blipFill>
        <p:spPr>
          <a:xfrm>
            <a:off x="7630122" y="1888335"/>
            <a:ext cx="3064226" cy="5113356"/>
          </a:xfrm>
          <a:prstGeom prst="rect">
            <a:avLst/>
          </a:prstGeom>
        </p:spPr>
      </p:pic>
      <p:pic>
        <p:nvPicPr>
          <p:cNvPr id="1026" name="3521ACBC-23E3-422C-A43A-267AD3907DA4" descr="3521ACBC-23E3-422C-A43A-267AD3907DA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18"/>
          <a:stretch/>
        </p:blipFill>
        <p:spPr bwMode="auto">
          <a:xfrm>
            <a:off x="1429961" y="1888335"/>
            <a:ext cx="3278623" cy="51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4614560" y="1888335"/>
            <a:ext cx="3015562" cy="4355869"/>
          </a:xfrm>
          <a:prstGeom prst="rect">
            <a:avLst/>
          </a:prstGeom>
        </p:spPr>
      </p:pic>
    </p:spTree>
    <p:extLst>
      <p:ext uri="{BB962C8B-B14F-4D97-AF65-F5344CB8AC3E}">
        <p14:creationId xmlns:p14="http://schemas.microsoft.com/office/powerpoint/2010/main" val="3026510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5640-FB6C-48A4-99E9-2BF1A9D34278}"/>
              </a:ext>
            </a:extLst>
          </p:cNvPr>
          <p:cNvSpPr>
            <a:spLocks noGrp="1"/>
          </p:cNvSpPr>
          <p:nvPr>
            <p:ph type="ctrTitle"/>
          </p:nvPr>
        </p:nvSpPr>
        <p:spPr>
          <a:xfrm>
            <a:off x="322218" y="1532708"/>
            <a:ext cx="11138262" cy="3441702"/>
          </a:xfrm>
        </p:spPr>
        <p:txBody>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Question:</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What is the only thing in life that we never get a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chance?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In Many cases, you are the first VFW representative a veteran may encounter from our organization.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How your Client/Veteran sees you is often how they see the organization you represent</a:t>
            </a:r>
          </a:p>
        </p:txBody>
      </p:sp>
    </p:spTree>
    <p:extLst>
      <p:ext uri="{BB962C8B-B14F-4D97-AF65-F5344CB8AC3E}">
        <p14:creationId xmlns:p14="http://schemas.microsoft.com/office/powerpoint/2010/main" val="3998003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981200"/>
            <a:ext cx="1295400" cy="369332"/>
          </a:xfrm>
          <a:prstGeom prst="rect">
            <a:avLst/>
          </a:prstGeom>
          <a:noFill/>
        </p:spPr>
        <p:txBody>
          <a:bodyPr wrap="square" rtlCol="0">
            <a:spAutoFit/>
          </a:bodyPr>
          <a:lstStyle/>
          <a:p>
            <a:endParaRPr lang="en-US" dirty="0"/>
          </a:p>
        </p:txBody>
      </p:sp>
      <p:sp>
        <p:nvSpPr>
          <p:cNvPr id="6" name="Rectangle 5"/>
          <p:cNvSpPr/>
          <p:nvPr/>
        </p:nvSpPr>
        <p:spPr>
          <a:xfrm>
            <a:off x="1984376" y="-79578"/>
            <a:ext cx="5663803" cy="1200329"/>
          </a:xfrm>
          <a:prstGeom prst="rect">
            <a:avLst/>
          </a:prstGeom>
        </p:spPr>
        <p:txBody>
          <a:bodyPr wrap="square">
            <a:spAutoFit/>
            <a:scene3d>
              <a:camera prst="orthographicFront"/>
              <a:lightRig rig="threePt" dir="t"/>
            </a:scene3d>
            <a:sp3d extrusionH="57150">
              <a:bevelT w="38100" h="38100"/>
            </a:sp3d>
          </a:bodyPr>
          <a:lstStyle/>
          <a:p>
            <a:pPr algn="ctr"/>
            <a:r>
              <a:rPr lang="en-US" sz="7200" b="1" dirty="0">
                <a:solidFill>
                  <a:srgbClr val="AA9257"/>
                </a:solidFill>
                <a:effectLst>
                  <a:outerShdw blurRad="38100" dist="38100" dir="2700000" algn="tl">
                    <a:srgbClr val="000000">
                      <a:alpha val="43137"/>
                    </a:srgbClr>
                  </a:outerShdw>
                </a:effectLst>
                <a:latin typeface="Cambria" panose="02040503050406030204" pitchFamily="18" charset="0"/>
              </a:rPr>
              <a:t>Questions?</a:t>
            </a:r>
            <a:endParaRPr lang="en-US" sz="7200" dirty="0">
              <a:solidFill>
                <a:srgbClr val="AA9257"/>
              </a:solidFill>
              <a:latin typeface="Cambria" panose="02040503050406030204" pitchFamily="18" charset="0"/>
            </a:endParaRPr>
          </a:p>
        </p:txBody>
      </p:sp>
      <p:sp>
        <p:nvSpPr>
          <p:cNvPr id="3" name="AutoShape 2" descr="data:image/jpeg;base64,/9j/4AAQSkZJRgABAQAAAQABAAD/2wCEAAkGBhQSEBUUEhQVFBQVFRQUFRUWFhUUFRQUFRUVFBUUFBgYHSYeFxojGRYUHy8hIycrLCwsFx4xNTAqNSYrLCkBCQoKDgwOGg8PGiwkHyQsLCksLCwtLCwtLCksLCwuKSkqMi0sKiwsLCksLCwsLCksLCwpLCwsKSwsLCksKSkpLP/AABEIAOEA4QMBIgACEQEDEQH/xAAcAAACAgMBAQAAAAAAAAAAAAAABQYHAgMEAQj/xABIEAABAwIDBAcDCAgEBQUAAAABAAIDBBEFEiEGEzFBByJRYXGBkRShsSMyQnKCksHRFTNSU2KisvBDc7PhFzVjdNIWJMLT8f/EABsBAAIDAQEBAAAAAAAAAAAAAAABAgMEBQYH/8QAMxEAAgIBAgMECgEEAwAAAAAAAAECEQMEIRIxQQUTMoEiUWFxkaGxwdHwFAYj4fEVM0L/2gAMAwEAAhEDEQA/AE+OU+9qmRWuJJI4yO57w0+4lX02VUng7d5isPY1znn7LHW9+VWy2pWckMnSoEiRYjtDDBbfSsjvwDnAE+A4nyStnSZQE2357LmGcD1LLK6GDLNXCDa9ibFaRNBJ3rITFR2k2upZTaOohcewSNzehN0ybVA8Dfw1VcoyhtJUAx33cvd4O9LxUrMVCjYzuzDtXvouITrITIsDsyrxc4mWuec24n1RYG6oqgwa8eQ5lKJ5Lgk81yTSfKardUv6iVgVnt9V62Srofwn2jF2yEXbTRvmPZncN1GD95zvsLn22rLyu7lO+gPCclJPUkazy5GntjhGX+syKa2Qi0EL3KvEhghCEACrbpvxgR0sEGZoM0uYgm12RC+nfndH6KyVi9gIsQCOwi4TToCluhegEldJLxEMP80zsrT91kiutc1LhkUTnOiijjc+xeWMawvLb2zlo61rnj2rpQ3YgQhCQwQhCABC8uhAFEbHu/8AfvJ4sjII7C5wH/wcpXtTtQaaHqWMr+qy/AftPPbYcu0hJKKBjKqSVvGUNzeLLi48j/d1HNp8S31Qf2WdRvl84+t/QLodn6ZZ89SWy3f4ISlSFk0znuL3uLnON3OcbknvKwQhez5Gc8IWynmdH+rc6P6jnM/pIWCEPdUwG8G19Yy2Wpk0/ayyf6jSm1N0n1bT1hC8d7HNd6h1vcokhZp6TBPxQXwJcTLDpelv97Tkf5cgdfycG/FN6bpRpHfOMkf1oy7+jMqlQsk+yNNLkmvc/wA2PjZeFLtrSPIDamK54NLwxx+y6xTJ1aHC4II7Qb/BfPq9hcWG7CWE8S0lp9Qsc+w4/wDib81f4Jd4XXUT9cLrnk+TPgqXhx+oZwmk+0c/9V00j6QKsDKTE4c80Zvbxa5oHoskuxc68LT/AH3Eu8RG9r6n5SQ9hPuX0FsThfsmH08GgLIm57c5HdaQ+by4r5/fZ9SyWTVrZWSOYOLg1wdlBPbZWzSdLFIQM4mi7nMz/wCmXLNPs/UwXgflv9BqaLCMq8E/eopBt3RvtapiBPJzt2fR9k2gxBrxdrg4drSCPcsU8c4eJNe9ErsbifwWW9HYlralZtqFCxjDOF7cdoXEJ1kJUWB2ZV5ZcwkWYm70wNyFrExWW97kAZLGSQNBJ5LVLVgcvek81e57rHQDgAlYG32xyFqQkBSM+LOa7qmxF7FdOx2yb8QnMYdkjYA6WS1y1pJAa0Hi91ja+gsSb2sUOa5JVu9C0rPZZ2t/WCe7weOUxsDD9XRw8Q5elw8Wl0TyxXpS+S6fnzKX6UqODGcQwnDXmCOjbUzM+e52V2QnXK+SS5vrwaDbuXuBvwrFHmH2P2WctLmlmVma2pyPjsHEcbPbr2GxUPp9kauorJoMrWztMkr967d57vJLo9CZMxNwQLa6kaKU9GGxc7K0z1ETohAHNaHixdK4Fhy66ta0u6w0OYWJsVdmhixYnLvHxpXfE7b6bXyf0Erb5EP2r2cdQ1ToHOziwfG+1s0brgFw4BwIcDbsvpeyUK2adseJY894Akgoogw3sWvlJeB3ObmdJx5xKDdIEsPt8raaJjI4rR5YmNbnlbfeGzeLsxyfYWvTamU2sUl6XCm/P79SLXUj6FPNsNhYKLDopC5/tTjEwgOvG+Qi8oDSCbBofaxGoHguXD+iuqfHvJ5IaVptbekufr+00WDfvX7QFZHW4XDjbpXW/WvV6w4WQ1Ckm0OwFTSM3rt3LDp8rE4uAB0Be0gEAnmLjvUfgp3vJEbHyEWuI2OkIvexIaCRwPor4ZYZI8UHaE1RrQsp4nMIEjXMJvZr2uY4242DgCiKFz3BrGuc4mwa0FznHsAGpVl7WIxQuzEsHmpy0TxOiLwXMDrXIbYE2BuNSONljPhUzI2yPhlbG8BzZCx27LXWynPbKL3FrnW6ipxdNNbgcqEIUgBeMbldmbo79oaO9RqvUIAYUu0VVH8yomHi8vt4B9wE3puketZa7o39uePU+bC1RhConpcM/FBfBDtk+pOlt4I3tO0jmY5CHeTXCx+8FMMB2ygqxaNxDwLmN4yvHDlwcNeLSQqRWUMzmOa9hLXsIc1w4hw5/wC3MEhc/P2RgnH+2uF/L5/Ymptcz6GFQtgqFHMKxffQxycM7GuI7CRqPI3Xc2pXkmnF0y8ctnWYmSqOdMoaJxGpt7ykBqqZdEnil65T2bCS4fPt5f7pZ/6clDiQ5pHiQfgigMs6Fl+i5eweoXqAPnwBdeGYrLTyCSCR0bxzbbUc2uBuHDuIPbxAXKhfROGNcNbeoyE9pumWqAG8gglcODhnj93W18LJpVdJlPV0ErJ3zUk2U6QXcZNRYRvtaxvYhxabX1sLqrkLDLs7TtpqNNO9v1r5E+NlgdFG1tNSMliqHCIyPa9ryDu7CMNyFwHVsWk3Nh1+1bNntlqE4g136Rjquu6dsbWjVzXZwZpcxbfMQbAAuPK11Xa8c0EWIuO9Sno7lOcJtOXPk/qr+YuItbabGY58fooHkGKnd1r/ADTPJG6SO99Lhwgse1xC7OkmqjMscdVh9RVQhuaOSF8oIkJIe3KywzABtsx1zac1TrWgaDTw0Ukw/pEr4W5W1LnNAAAkayQgD+JwzHzJWaXZ7i4PG/Cq5uPmmuTd/AlxesmVdicFHhctGKWrgEkcrIWTM3jS+YGzN4wuA1N7E34810bDYxA7D2UccxoqvLYlzGte+S93SMEoyy5ragXIB5aKtMT2lqqiRkk073ujcHx/Na2N7SHNc1jQG3BA1IJUtrNuqLEI2MxOlfnZe0sLurc2zWGYOANgcpzDQamyqy6OShUk3b4m07p9NpeJevcFLckmIS11NTytxCGPE6f94xrI3tZY5jLFltYaWLL2tcnmk3Q/RwSSTO3BMkL88UzjfdskDo2RA83ZQ8k9/gvKrpIpqejNNQsneS1zWvnJIZm0JOZxc619Giw05Jn0OvibQyMjez2gyPc5hd1hYBkRI45S1oNxzLud1nyRnj0uRyjVtLbbzaTpfTckqckJtv5aSurGRwOlfWGaOjcLERMja9+dwNrHKXO4Ovx7CvOksz00ENI+q38cnWDTCyN7WwlgbdzCARdzbDL9His+jvZOSPFpfaCx76Vmd7mEuaZqgaEEga5TITpxKYU1THWbSuz2cymic2IXu0yxFuY9lw6SXTtYDyVvFHFNRj6UcceLo9+lOtujQufmQyh6PMQlbmbTOa0i4L3Rxk/Zc4OHmAluLbPVNLb2iB8V9ATlc0nsD2Etv3XupZ0qbSVLa4wiWWGJjGOYGPdFvLtu6TM0guFyW2OgyqWbKSOqcEea8l8bmzHPJo4wtF2yF3cQSHcbAG/NaHrM2PHHNNR4ZVsrvfzpi4U3RSrpAOJAvwuePgslavRHhzGYbNU1AZle5ziXgENigbZxN+Fn730SvZjEMNq6ptP+jQ0Sl+SV788l8rpHF403Y0NsriBcAWV8tbUsiUG1Dm1Xnzrl5i4eRXyFMNrthhDiMVLSEu37Q5jHuJ3Z6+bM/U5LMLrm548dF0VvRnHC4RzYnTRTOAIY9obcG4Fryg8QRe2tuCtWsw1F3zVrZ3XlYuFkHXhKf7T7FVFDYyhr43GzZYyS29rgOBALSRfu04qPSusFdHLGcOODtConuw+J3pzGTrG7+V2o9+ZSVlWqy2TxDJPlvo9pHmNR7rqaR1eq8TrocOeVddzRF7E72ahzEvPBug8eZ9PipAuDA6bJAwc7XPiV3rKiQIQhMAQhCAPlqGoa8XaQe7mPELYotmW5lc8cHHz1+K+lvEujMVkjQkbMYeONj5fkuhmOdrfQqHdSHY0QuKPFmHtHiPyXS2oaeDh6qDi0OzYhCEgBCEJACxfGDxAPiLrJCYG6irZITeGSSL/Le6MG2uoaQD59qIa2RkolY9zZQ4vEgPWDySS6/Mm5vfjc34rShRpMCdRdLkxaBUUtPUFvBxvH52LXi/eLeCWbT9IlTWsMZDIYTa8cd7utye86lt7aAAdt1GELNHR4IS4owV/vkS4mWJiO2lKMF9jp3udLuo4XB0b2XDiN865GU3GfgfpLm6HaRprZJXOAMcWVoJAzOldqQDxIDD95QRYvjB4gHxF1D+HFYp44tridt8+fP1Bxb2WNNDLX45UPpp4opaUtbDnBOdsWaOUADiA8vB7pB4pxWbRMlk9lxbDnFzXZGzRxPlhfyEkZtnYHXvZpcRfUg3CqWGQsc1zCWOabtcwlrmkaXaRqNNNFKKTpQxCNtt81/fJGwn1aBfzWfNopOuCnSSXOLVepq/gxqQ46TdnnUkMe7qJn08jxGKeV5kEZY0vYWE65QGHQ3INtVWde+wTvGtoaireH1EheRfKLBrWA8Q1o0Hjx71HMQk18FoxQniwqOR2+v79xN29hfLXvYbtcQRzGhHgeSl3RtXz1NaxrpHOjbq4GxueQva/aePJQSrcrb6BcJu4yEc7+n/4vMaySlNsuiXnG2wA7AAskIWAmCEWQgAQhCAPjK6Lr65xDZekn1mpoJD2uiYSL8bG1woziXQrhkoOWJ8Lj9KOR+h7mvLmjwsvUw7cg/FFr5/goeJnzbdF1YW3nQ7NQsdPA7fwN1dpaSNv7TgNHNHMjhzAGqru66+DWQzR4oOytxaNsZ1W8OXI0rdmV7yWRoz3pHAkeBIW0V7wPnHz1+K5bokcrFNMR3Mxp/MA+oW9mNjm0+RBSe6Lp1FjH7MVjPMjxB/BdDKlp4OB8woxde3S4IsLJUhRhkzhwJHgSFvZicg+lfxAKXdepjskCEmZjTubQfC4XQzGm8wR6FQeOQWMULlZicZ+lbxBC3smaeBB8CCouLQ7M0IQkB4Sk1a/UpnLMLaapNWFY9RP0W/UNCuoOq+k+hzCd1Rg9oC+dMOpt5UMZ2uH5r602Tod1Ssb3D4Lx2Z2zQhyo70hUb5cMqWsBLt3nsASSI3NkcABqSQ06KRIVBI+bdltoDTVUEznyGJj2ue1rnEFhBBOUGzrA5rc7aK/GbWUZiMoqYDGBcu3jdLcRa978rcVFtpOiCnqHukp3mme65LQ3PCXHi7JcFp+qQNToolU9CtaHfJyUrx2ufJGfQRu+KsdMRJf+NtN+6m+6vVG/+C1Z+8pvvyf/AFoRUQLqQqAh2+xSBzWmWXM4hjIp4mgveTYNG8aHEk2HFXzSNeI2CQh0ga3OWjK0vsMxaLmwvewuVBqgNkjA5pBFwQQQeBB0IXyjtxs97JVva0fJPJdH4X1b5fCy+psRqMkTjztYeJVQdIWDiogI+m3rMPeOXnwWzRanucvsfMhNWUwCtgPJaSLaHipx0aYGJJHVDxcRHKwf9Qi5d5Ajzd3LvarXR02F5ZdPm+iKXseYL0byyND537kHXJbM+3fyb706PRfB+9l/k/8AFTJC8Jl7e12SVqfD7El/sqsr+p6LNfk59OQez8QfwSmq6OKtt8oZJ9V1j/NZWshXYv6j18OclL3pfah2UnVbNVUfzoJPENLh6tuEtOhsdCFfy1T0rHiz2NcP4gD8V08X9WZF/wBmNP3Ovrf1CyhrourjqtjKSTjA0fUuz+khKqroxp3asfIzuuHAeov711cX9VaWXjUo+V/R/YdorK6Lqa1PRZIB8nMx31mlnwzJVVbAVjOEYeO1jmn3Gx9y6uLtzR5PDlXnt9aDYj917ddNVhE8d95FI0DiSxwHray47rpw1MZq4u/cFG9tS4cHOHmV4+ocRq5x8ytV15mRkyJoaQ0oX/JjuJ+K5a4rKgd1T4/gtVcVx9TL+1IsjzHfRjhm+r28w3X1P+y+qKVga0DuAVE9BeFaumI4nT4K9I5F5Sb3L0by1eLDeo33goDM0LHejsXucIA9Qi47UIA8Ovfz7fAr1a6eBrGNYwWa1oa0DgGtFgB5BZudYXPJACLaSq4M7NT48lAsdm0KkmLVWZzndp93JQbaCr4qhSuRW92VptJR2lLmjQ6nuParV2Uwz2ejijIs7Lnf2539Yg+F7eSg1BQ+01ccZF25s7/qM6xv3EgN+0rQVPaurlOMcL6b/Zfcpy7bAhC6KCgdM8MYNeZ5NHMlcJJt0irmc6E7xLZZ0Ubnh4cG6kWINrgdp7UkU8mOWN1JUNxa5ghCFWIEIQgAQhCABclVhEMn6yKN/e5jSfWy60KUZyg7i6Aj1TsFRv13WU/wucPdeyUVXRZEf1cz2n+INePdZThC6GPtXWY+WR+bv62FsrV3RrURk5HxPHeXMPpYj3pPiex9Y0H5Bx72lr/gb+5XEha/+d1LhwTp+W/y/BJTaDo0oNxSsadHWFxwN+8KctqVBbLcyqe3g9w8zb0VK7RT8US5ZvWibGqXralQ9mLyDmD4gfhZdEePO5tHkbfFXR1uJ9aJLLEljZ1mJlGosfZzzN8Rce5MYa0OF2kEdy0Qywn4XZNST5DXeoS72hCsJDxL8aqcsRHN2nlz/vvTBRraCqu+3Jot580pukJkbxSewKr7H6vUqX43UWBVdY1Uann3Die4KvErdkESDo+of1s55kRs8B1nkHvJaPslTFcWC4fuKeOLm1ozd7zq8/eJXcxhJAGpJsB3lcLUZO9yOS8jNJ27NlLTOkeGMF3Hh+JPYFL/AJOhg/ae7yL3fg0f3qV7QUTKOEveQXEdYjmeTGf33+HC7aeCS2+hJ8mvt5mxW3HjjgVyaU2tvZ+/vUtilBb8xjTSmeiJdq5zJAfrAuHxAUGBVg4NUQuj+QFmBxBFiLE6nj4qEQ0GacRf9Qs8g4gn0BUNXFyjjaduq972FkVpG6TApWxCTKC0hpFj1uta3V431GgWl+FytFzFIB25XaeOmnmpbtHipgjaI7BzjYHjlaBqQO3UBaNlcRllz7x2YNy2JABub6aeCJabF3qxJuwcI8XCRBCcVtE2WudG3qhzrG3KzbvsO24PmmVfh9JT5RJHIb/TBcR5kEC/cFnWnk+J2qTq2Q4HuRVCkNXs7G6He07iRYnKdbgcQOYPcUuw3BHztLmFvVNiCSDwvcaKMsE01GrvlXUTg7oXoWW7ObLa5vlsNSTe1h26r2SFzfnNc36wLfiqaImCEISAEIQgAQhCABCEIAFlFM5hu02PuPce1YoTUnF2gTo7/wBPH9g+oQlyFs/m5SzvZFmVVQGNLjy955KFV0vEnidU1q64yHXQDgEjxR+hXWyyNEiIbQ1PFRnAqLf1sYOrWHeu+wQWj7+X3pltFPqVs6PYLmeTvZGPIZj/AFN9FDLPu8Dl+77EZOokxQhC8+ZQvpbl2ckIQgBpg2OmnDgGhwcQeNrEaaaFbKDFoxVOmeHAG5AFnWc61yeH8Xqk6FdHPNJLot0SUmM9ocSE0t2EljWgC4I7ybHvNvJP9mw2KkLyR9OR2o0A0F/Ie9Q1Cnj1DjkeRq2xqdOxtg+HPqHue2QMka7PwJN3Em4802O0bonGOpjvrbO0aOHblOhB7j5KLwVDmODmOLXDgR/eqcQ7YTAdYMd32IPuNlZhzRiubT6vmn5EoySR2bQYDFujNGAwgA2tYEEgcPonVebFSayt+of6h+SUYnjsk4s4gNvfK3QE9/MrfsziLIpXGQ5Wuba9idbgjh3XU45cf8hSgqXXoNSXHaGmD4WGyyzyaNY+TLfhoTmf5C49Vltf1oYiLm7xbtOZjiPwXNtPjjXtEcTgWnV5HDjo311PkntExroYXO+i1jwTwBDLX9CVpjGE1LDB+ftsmqdxQp/RcNPTZpmNe/v4l54MaewfgSuDC9mTK3ePcI2HUADUjt14DxuubG8V38vG0bTZvLS+rvE/CylWOTxsg+Ua50ZLWENNrDiOY00A81VGOLI269GK+PtfUilF+5CQ7LxvB3E7XkcjY+pbw9EgqIHMcWvFnNNiFIcNno2SCRj5GEXFnAlvWFrEgH48lzY4WT1bBGQ4OEbSWm+pc4H0bZUZccHC41d1Sd/5IyiqtCufD5GDM9jmg21I014arS5pGhBHjop5juJtgjByhzi6zAeAIHHyHxSN2JmtfHC5oYLlziNSbAmzbjTS6eXTQhLgUt9tq+4Sgk6sjyFK8Ro6SCwfC8gj54zEdmpzDXuXLWbPxvh3tM4kWJynW4HEC+oOh0KhLSyVpNNrp1E8bI8vF6tdQ+zSe4rKis4v0ghKt6hX+j6hlgCZK8VfoVtlqLOK4cQku0rsZTVMr3aGbrFSTYuLd0bDzeXPPeHHT+UNUQ2jcS8gcSbDxPBTijsyNjBwa0D0Flj7TnWGMV13+H+yvI9khwCDwPkeP+6CEsMyyZVkcCfVcGOZ9UUDFC421552Pl+S2Nrhzb6H81Ys0QOhC1ipaeZHiPyWYcDwIPmrFOL6geoXpaV4pACEIQAIQhAAs2zuAIDnAHQgE2I7wsEJ2AJ3h+05YzdysErLW1427DfRySIU8eSWN3FjUmuRJBtPCxhEUFr8QQ1rT42vdL8BlaaoPkLGAZncmNzEWAHIcfclaFY88m4t9OSJcbb3H219WHysDSCGsJuDcXcfyaFx4JhrpXEskDHss4cb+I8PxS1ZwTuY4OYS1w4EJPKp5eOSFxXK2Sp+0ToXGOpZflnaNHDtynQ+R8lji+CROhM0QyWZvNLhrm2v808DbsXDDthKBZ7WP77Fp8+XuWjEtpZJm5LBjTxAuSe4k8lslnxyg1J36rW68/1lrnFrfcUrkxN9oz36LrSvHJLNA8SudHmUCXOvFx+0IWjgJUWjX7J1F7tDH+DrH+ayT1+FTsb1opB4NLh6tuFaKF3Z41I1tWfMOI2dXMYeOcEjmMvW1HkpUahXbVUEcgtJGx4/ia13xCT1ewtHJ/ghp7WFzPcDb3LHqtJLNVPkiuWNsqo1KBUqd1nRVEb7uaRnc4NeB6WPvSaq6L6pv6uSKQd5cx3oQR71y5dnZV0K3jkhC2oWYqFnVbJ1sfzqd5A5ss/+gkpZK5zDZ7XMPY4Fp9Css9NKPNEGmhoJ1mJUpbUra2oWd4gGrJyOBI81ubWu7b+ISltQtjZ1FRaEOG1naB5aLMVLe8e9KWzrPfK3ikkIatkaeDh8FnkKUskWW9R3rStgM0LgbWOHM+evxW1teeYB9yazrqB1IWhta3mCPDVbBO0/S9dFNZIvqBmhAF+Fj4FBCstMAQhCABCEIAEg2gl49w/3T4lRPaGfqvd23VuNWxojPtiEm9oQuz3Jdwn12hQjpX2ofSUsbYHlk00gAc0jM2OPrvcAQb65GfbVe0XSxiMYAMkc3+bECbeMRYt6i2Xl8oVUUPTif8ek07Ypbk/Ze0AfeUiw7pdoJbB7pICeUsZsPFzMzR5lLhYE1QtFFXxzMEkMjJGO4PY4PafAjRb0hgsJYWuFnAOHYQCPes0IASVexdHJ86nYO9gMZ/kso1jHRaLF1LIQf3cmoPcHDUed1YCFTPBjnzRFxTKAqI3xPcyRpY9ps5p4g/3zXjahWH0pYFnjbOwfKMuHW4uZxt5an1VWCdcTPpu7lRnlGmNm1C2CoSls62NnWeWMhQ3bOshMvcGwKoqv1MZc3gXnqsH2jxPcLlSBnRrVW1fCD2Zn/wDij+JkmvRiNRbEG+XonTKq2DrWcI2yfUe34OsUnqsOnivvIZWW5ljgPvWsVVLSZI84sHFo6BOshMlQqlmKlUPEIaCVbWVRHBx9UpbUrY2oUe7aEOG1552PiPyWxtcObfQpMKhbBUI9NdQocCqZ2keI/JYSVzB9L3FLN8ueeVWRnJumFHVPim8Ja0WaPU/kkW1LrRHwXVTP6xS/a5/yK6WFenFDXMgmdC594hego00Wr0q417RiL2g9SnAhbwtm+dKR9ohp+ou/os2MirPaJKlmeJobEwZntO8PXe4FpBBDcliD9IqByyFznOcbuc5z3Htc4lzj5kkqZbJdJz6GBsAp2SMDnOLt46N5LiSSeq4HkOA0AVzW1IkTKu6FKR2sUs8PdmbI3zztLj95Qna7ozmoYt9vGzRAgOcGlj2ZiA0lpJuLkC4PPhzU1oumykcbSQ1EWnzrMkZ4DK7N/Ko/0gdJsdXAaamY/I4tMkrwG3DSHBjG3vxAuTbhYA3uEuIZF9i9pn0NUx7T8m97WzMvZrmEhpcR+00ag91uBX0WvnjYbZd9dVsDR8jG9r53/RDWkO3fe51gLdhJX0OlMECEIUBghCEAJ9oBmAb4n8PzVG7R4fuJ3NHzTq3u7R5K7MSlu5x8vTT81Vu38WYG3zhqD3rNmx8aK5qyJCdSXYXZ/wBuqgx1xEwZ5SNDlvYMB5Fx08AexV83FjzAvz5fmr+6HMJ3eHCZzbPqXbzlfdtu2IX7LXd9sqmGlakuJbEFDcm8EDWNDGNDWtADWgWAA5ALYhC3l4IQhAHFV4LBL+shjf8AWY0n1tdJavo5o33sx0ZPNj3C3gHXHuUnQoSxxl4kJpMr+q6Jx/hVDh3SMDve0j4JPVdG1Yz5u7kH8L7H0cB8VbCFnlo8MuhB44lH1WAVUXz6eUd4aXj1bcJeKnW3McRzHivoBaKqgjkFpI2PH8TWu+IWaXZsX4WReL2lFCpWqWoVwVewNFJ/ghh7WOcz3A29yRV/RJE6+6nkYeWdrZAPTKfes77OnF7UyHdsramm6y49rpfkPNTaq6J6uM3jfFKOy5jd5Agj+ZQPbiilhAimY6NzjYBwtm5dU8HceV1bjwSjkjaFwtMgeR3YvFNf0J3IXa4kaKNCEIVgAhCEAX70X/8AK4ftf1FStCFS+ZIEIQkAIQhAEaq+fmq2205oQoEWVDiH6yTx/AL612P/AOX0v/bxf0BCFa+SGhuhCFEYIQhAAhCEACEIQAIQhAAhCEACgPTV/wAtH/cQf6jUIQhFeoQhRGf/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Image may contain: 1 person, hat and closeup, text that says 'EVERYTHING WE DO. WE DO FOR VETERANS. IVFW VETERANS OF FOREIGN W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2331817"/>
            <a:ext cx="9144001" cy="347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14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15445" y="1879898"/>
            <a:ext cx="6234545" cy="523220"/>
          </a:xfrm>
          <a:prstGeom prst="rect">
            <a:avLst/>
          </a:prstGeom>
        </p:spPr>
        <p:txBody>
          <a:bodyPr wrap="square">
            <a:spAutoFit/>
          </a:bodyPr>
          <a:lstStyle/>
          <a:p>
            <a:pPr algn="ctr">
              <a:defRPr/>
            </a:pPr>
            <a:r>
              <a:rPr lang="en-US" sz="2800" b="1" dirty="0">
                <a:ln>
                  <a:solidFill>
                    <a:srgbClr val="666633"/>
                  </a:solidFill>
                </a:ln>
                <a:solidFill>
                  <a:srgbClr val="C4B471"/>
                </a:solidFill>
                <a:effectLst>
                  <a:outerShdw blurRad="38100" dist="38100" dir="2700000" algn="tl">
                    <a:srgbClr val="000000">
                      <a:alpha val="43137"/>
                    </a:srgbClr>
                  </a:outerShdw>
                </a:effectLst>
                <a:latin typeface="Cambria" panose="02040503050406030204" pitchFamily="18" charset="0"/>
              </a:rPr>
              <a:t>Membership Department </a:t>
            </a:r>
            <a:endParaRPr lang="en-US" sz="2800" dirty="0">
              <a:solidFill>
                <a:prstClr val="black"/>
              </a:solidFill>
              <a:latin typeface="Calibri" panose="020F0502020204030204"/>
            </a:endParaRPr>
          </a:p>
        </p:txBody>
      </p:sp>
      <p:sp>
        <p:nvSpPr>
          <p:cNvPr id="7" name="Rectangle 6"/>
          <p:cNvSpPr/>
          <p:nvPr/>
        </p:nvSpPr>
        <p:spPr>
          <a:xfrm>
            <a:off x="4015591" y="2475321"/>
            <a:ext cx="2895600" cy="1384995"/>
          </a:xfrm>
          <a:prstGeom prst="rect">
            <a:avLst/>
          </a:prstGeom>
        </p:spPr>
        <p:txBody>
          <a:bodyPr wrap="square">
            <a:spAutoFit/>
          </a:bodyPr>
          <a:lstStyle/>
          <a:p>
            <a:pPr algn="ctr">
              <a:defRPr/>
            </a:pPr>
            <a:r>
              <a:rPr lang="en-US" sz="2400" b="1" dirty="0">
                <a:ln w="3175">
                  <a:solidFill>
                    <a:srgbClr val="666633"/>
                  </a:solidFill>
                </a:ln>
                <a:solidFill>
                  <a:srgbClr val="C4B471"/>
                </a:solidFill>
                <a:effectLst>
                  <a:outerShdw blurRad="38100" dist="38100" dir="2700000" algn="tl">
                    <a:srgbClr val="000000">
                      <a:alpha val="43137"/>
                    </a:srgbClr>
                  </a:outerShdw>
                </a:effectLst>
                <a:latin typeface="Cambria" panose="02040503050406030204" pitchFamily="18" charset="0"/>
              </a:rPr>
              <a:t>Director</a:t>
            </a:r>
            <a:endParaRPr lang="en-US" sz="2400" b="1" dirty="0">
              <a:ln>
                <a:solidFill>
                  <a:srgbClr val="666633"/>
                </a:solidFill>
              </a:ln>
              <a:solidFill>
                <a:prstClr val="black"/>
              </a:solidFill>
              <a:effectLst>
                <a:outerShdw blurRad="38100" dist="38100" dir="2700000" algn="tl">
                  <a:srgbClr val="000000">
                    <a:alpha val="43137"/>
                  </a:srgbClr>
                </a:outerShdw>
              </a:effectLst>
              <a:latin typeface="Calibri" panose="020F0502020204030204"/>
            </a:endParaRPr>
          </a:p>
          <a:p>
            <a:pPr algn="ctr">
              <a:defRPr/>
            </a:pPr>
            <a:r>
              <a:rPr lang="en-US" sz="2000" dirty="0">
                <a:solidFill>
                  <a:prstClr val="black"/>
                </a:solidFill>
                <a:latin typeface="Calibri" panose="020F0502020204030204"/>
              </a:rPr>
              <a:t>Rick Butler</a:t>
            </a:r>
          </a:p>
          <a:p>
            <a:pPr algn="ctr">
              <a:defRPr/>
            </a:pPr>
            <a:r>
              <a:rPr lang="en-US" sz="2000" dirty="0">
                <a:solidFill>
                  <a:prstClr val="black"/>
                </a:solidFill>
                <a:latin typeface="Calibri" panose="020F0502020204030204"/>
              </a:rPr>
              <a:t>816-968-2752</a:t>
            </a:r>
          </a:p>
          <a:p>
            <a:pPr algn="ctr">
              <a:defRPr/>
            </a:pPr>
            <a:r>
              <a:rPr lang="en-US" sz="2000" dirty="0">
                <a:solidFill>
                  <a:prstClr val="black"/>
                </a:solidFill>
                <a:latin typeface="Calibri" panose="020F0502020204030204"/>
                <a:hlinkClick r:id="rId2"/>
              </a:rPr>
              <a:t>rbutler@vfw.org</a:t>
            </a:r>
            <a:r>
              <a:rPr lang="en-US" sz="2000" dirty="0">
                <a:solidFill>
                  <a:prstClr val="black"/>
                </a:solidFill>
                <a:latin typeface="Calibri" panose="020F0502020204030204"/>
              </a:rPr>
              <a:t> </a:t>
            </a:r>
          </a:p>
        </p:txBody>
      </p:sp>
      <p:sp>
        <p:nvSpPr>
          <p:cNvPr id="8" name="Rectangle 7"/>
          <p:cNvSpPr/>
          <p:nvPr/>
        </p:nvSpPr>
        <p:spPr>
          <a:xfrm>
            <a:off x="6010942" y="3860316"/>
            <a:ext cx="2667000" cy="1384995"/>
          </a:xfrm>
          <a:prstGeom prst="rect">
            <a:avLst/>
          </a:prstGeom>
        </p:spPr>
        <p:txBody>
          <a:bodyPr wrap="square">
            <a:spAutoFit/>
          </a:bodyPr>
          <a:lstStyle/>
          <a:p>
            <a:pPr algn="ctr">
              <a:defRPr/>
            </a:pPr>
            <a:r>
              <a:rPr lang="en-US" sz="2400" b="1" dirty="0">
                <a:ln w="3175">
                  <a:solidFill>
                    <a:srgbClr val="666633"/>
                  </a:solidFill>
                </a:ln>
                <a:solidFill>
                  <a:srgbClr val="C4B471"/>
                </a:solidFill>
                <a:effectLst>
                  <a:outerShdw blurRad="38100" dist="38100" dir="2700000" algn="tl">
                    <a:srgbClr val="000000">
                      <a:alpha val="43137"/>
                    </a:srgbClr>
                  </a:outerShdw>
                </a:effectLst>
                <a:latin typeface="Cambria" panose="02040503050406030204" pitchFamily="18" charset="0"/>
              </a:rPr>
              <a:t>Deputy Director</a:t>
            </a:r>
          </a:p>
          <a:p>
            <a:pPr algn="ctr">
              <a:defRPr/>
            </a:pPr>
            <a:r>
              <a:rPr lang="en-US" sz="2000" dirty="0">
                <a:solidFill>
                  <a:prstClr val="black"/>
                </a:solidFill>
                <a:latin typeface="Calibri" panose="020F0502020204030204"/>
              </a:rPr>
              <a:t>Rick McKenna </a:t>
            </a:r>
          </a:p>
          <a:p>
            <a:pPr algn="ctr">
              <a:defRPr/>
            </a:pPr>
            <a:r>
              <a:rPr lang="en-US" sz="2000" dirty="0">
                <a:solidFill>
                  <a:prstClr val="black"/>
                </a:solidFill>
                <a:latin typeface="Calibri" panose="020F0502020204030204"/>
              </a:rPr>
              <a:t>816-968-1138</a:t>
            </a:r>
          </a:p>
          <a:p>
            <a:pPr algn="ctr">
              <a:defRPr/>
            </a:pPr>
            <a:r>
              <a:rPr lang="en-US" sz="2000" dirty="0">
                <a:solidFill>
                  <a:prstClr val="black"/>
                </a:solidFill>
                <a:latin typeface="Calibri" panose="020F0502020204030204"/>
                <a:hlinkClick r:id="rId3"/>
              </a:rPr>
              <a:t>rmckenna@vfw.org</a:t>
            </a:r>
            <a:endParaRPr lang="en-US" sz="2000" dirty="0">
              <a:solidFill>
                <a:prstClr val="black"/>
              </a:solidFill>
              <a:latin typeface="Calibri" panose="020F0502020204030204"/>
            </a:endParaRPr>
          </a:p>
        </p:txBody>
      </p:sp>
      <p:sp>
        <p:nvSpPr>
          <p:cNvPr id="9" name="Rectangle 8"/>
          <p:cNvSpPr/>
          <p:nvPr/>
        </p:nvSpPr>
        <p:spPr>
          <a:xfrm>
            <a:off x="7525146" y="5317514"/>
            <a:ext cx="3505200" cy="1384995"/>
          </a:xfrm>
          <a:prstGeom prst="rect">
            <a:avLst/>
          </a:prstGeom>
        </p:spPr>
        <p:txBody>
          <a:bodyPr wrap="square">
            <a:spAutoFit/>
          </a:bodyPr>
          <a:lstStyle/>
          <a:p>
            <a:pPr algn="ctr">
              <a:defRPr/>
            </a:pPr>
            <a:r>
              <a:rPr lang="en-US" sz="2400" b="1" dirty="0">
                <a:ln w="3175">
                  <a:solidFill>
                    <a:srgbClr val="666633"/>
                  </a:solidFill>
                </a:ln>
                <a:solidFill>
                  <a:srgbClr val="C4B471"/>
                </a:solidFill>
                <a:effectLst>
                  <a:outerShdw blurRad="38100" dist="38100" dir="2700000" algn="tl">
                    <a:srgbClr val="000000">
                      <a:alpha val="43137"/>
                    </a:srgbClr>
                  </a:outerShdw>
                </a:effectLst>
                <a:latin typeface="Cambria" panose="02040503050406030204" pitchFamily="18" charset="0"/>
              </a:rPr>
              <a:t>Associate Director</a:t>
            </a:r>
          </a:p>
          <a:p>
            <a:pPr algn="ctr">
              <a:defRPr/>
            </a:pPr>
            <a:r>
              <a:rPr lang="en-US" sz="2000" dirty="0">
                <a:solidFill>
                  <a:prstClr val="black"/>
                </a:solidFill>
                <a:latin typeface="Calibri" panose="020F0502020204030204"/>
              </a:rPr>
              <a:t>Corey Hunt</a:t>
            </a:r>
          </a:p>
          <a:p>
            <a:pPr algn="ctr">
              <a:defRPr/>
            </a:pPr>
            <a:r>
              <a:rPr lang="en-US" sz="2000" dirty="0">
                <a:solidFill>
                  <a:prstClr val="black"/>
                </a:solidFill>
                <a:latin typeface="Calibri" panose="020F0502020204030204"/>
              </a:rPr>
              <a:t>816-968-2788</a:t>
            </a:r>
          </a:p>
          <a:p>
            <a:pPr algn="ctr">
              <a:defRPr/>
            </a:pPr>
            <a:r>
              <a:rPr lang="en-US" sz="2000" dirty="0">
                <a:solidFill>
                  <a:prstClr val="black"/>
                </a:solidFill>
                <a:latin typeface="Calibri" panose="020F0502020204030204"/>
                <a:hlinkClick r:id="rId4"/>
              </a:rPr>
              <a:t>coreyhunt@vfw.org</a:t>
            </a: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21877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172200" y="1540626"/>
            <a:ext cx="4419600" cy="3394472"/>
          </a:xfrm>
        </p:spPr>
        <p:txBody>
          <a:bodyPr>
            <a:noAutofit/>
          </a:bodyPr>
          <a:lstStyle/>
          <a:p>
            <a:pPr>
              <a:buFontTx/>
              <a:buNone/>
            </a:pPr>
            <a:r>
              <a:rPr lang="en-US" altLang="en-US" b="1" dirty="0">
                <a:latin typeface="Garamond" pitchFamily="18" charset="0"/>
              </a:rPr>
              <a:t>Knowledge of the VFW</a:t>
            </a:r>
          </a:p>
          <a:p>
            <a:r>
              <a:rPr lang="en-US" altLang="en-US" dirty="0">
                <a:latin typeface="Garamond" pitchFamily="18" charset="0"/>
              </a:rPr>
              <a:t>Founded in 1899</a:t>
            </a:r>
          </a:p>
          <a:p>
            <a:r>
              <a:rPr lang="en-US" altLang="en-US" dirty="0">
                <a:latin typeface="Garamond" pitchFamily="18" charset="0"/>
              </a:rPr>
              <a:t>Oldest Veterans Organization</a:t>
            </a:r>
          </a:p>
          <a:p>
            <a:pPr>
              <a:buFontTx/>
              <a:buNone/>
            </a:pPr>
            <a:endParaRPr lang="en-US" altLang="en-US" sz="1000" dirty="0">
              <a:latin typeface="Garamond" pitchFamily="18" charset="0"/>
            </a:endParaRPr>
          </a:p>
          <a:p>
            <a:pPr>
              <a:buFontTx/>
              <a:buNone/>
            </a:pPr>
            <a:r>
              <a:rPr lang="en-US" altLang="en-US" b="1" dirty="0">
                <a:latin typeface="Garamond" pitchFamily="18" charset="0"/>
              </a:rPr>
              <a:t>VFW Priorities</a:t>
            </a:r>
          </a:p>
          <a:p>
            <a:r>
              <a:rPr lang="en-US" altLang="en-US" b="1" dirty="0">
                <a:latin typeface="Garamond" pitchFamily="18" charset="0"/>
              </a:rPr>
              <a:t>V</a:t>
            </a:r>
            <a:r>
              <a:rPr lang="en-US" altLang="en-US" dirty="0">
                <a:latin typeface="Garamond" pitchFamily="18" charset="0"/>
              </a:rPr>
              <a:t>eterans Service</a:t>
            </a:r>
          </a:p>
          <a:p>
            <a:r>
              <a:rPr lang="en-US" altLang="en-US" b="1" dirty="0">
                <a:latin typeface="Garamond" pitchFamily="18" charset="0"/>
              </a:rPr>
              <a:t>C</a:t>
            </a:r>
            <a:r>
              <a:rPr lang="en-US" altLang="en-US" dirty="0">
                <a:latin typeface="Garamond" pitchFamily="18" charset="0"/>
              </a:rPr>
              <a:t>ommunity Service</a:t>
            </a:r>
          </a:p>
          <a:p>
            <a:r>
              <a:rPr lang="en-US" altLang="en-US" b="1" dirty="0">
                <a:latin typeface="Garamond" pitchFamily="18" charset="0"/>
              </a:rPr>
              <a:t>L</a:t>
            </a:r>
            <a:r>
              <a:rPr lang="en-US" altLang="en-US" dirty="0">
                <a:latin typeface="Garamond" pitchFamily="18" charset="0"/>
              </a:rPr>
              <a:t>egislative Action</a:t>
            </a:r>
          </a:p>
          <a:p>
            <a:r>
              <a:rPr lang="en-US" altLang="en-US" b="1" dirty="0">
                <a:latin typeface="Garamond" pitchFamily="18" charset="0"/>
              </a:rPr>
              <a:t>Y</a:t>
            </a:r>
            <a:r>
              <a:rPr lang="en-US" altLang="en-US" dirty="0">
                <a:latin typeface="Garamond" pitchFamily="18" charset="0"/>
              </a:rPr>
              <a:t>outh Service</a:t>
            </a:r>
          </a:p>
        </p:txBody>
      </p:sp>
      <p:pic>
        <p:nvPicPr>
          <p:cNvPr id="6146" name="Picture 2" descr="http://upperdeckblog.com/wp-content/uploads/2013/03/knowledge-is-p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774" y="2013066"/>
            <a:ext cx="4343400" cy="288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76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802735"/>
            <a:ext cx="8020595" cy="365712"/>
          </a:xfrm>
        </p:spPr>
        <p:txBody>
          <a:bodyPr>
            <a:noAutofit/>
          </a:bodyPr>
          <a:lstStyle/>
          <a:p>
            <a:pPr algn="ctr"/>
            <a:r>
              <a:rPr lang="en-US" dirty="0"/>
              <a:t>VFW Legislative Achievements</a:t>
            </a:r>
            <a:br>
              <a:rPr lang="en-US" dirty="0"/>
            </a:br>
            <a:endParaRPr lang="en-US" dirty="0"/>
          </a:p>
        </p:txBody>
      </p:sp>
      <p:sp>
        <p:nvSpPr>
          <p:cNvPr id="3" name="Content Placeholder 2"/>
          <p:cNvSpPr>
            <a:spLocks noGrp="1"/>
          </p:cNvSpPr>
          <p:nvPr>
            <p:ph idx="1"/>
          </p:nvPr>
        </p:nvSpPr>
        <p:spPr>
          <a:xfrm>
            <a:off x="949233" y="1384663"/>
            <a:ext cx="10223863" cy="5394960"/>
          </a:xfrm>
          <a:prstGeom prst="rect">
            <a:avLst/>
          </a:prstGeom>
        </p:spPr>
        <p:txBody>
          <a:bodyPr>
            <a:noAutofit/>
          </a:bodyPr>
          <a:lstStyle/>
          <a:p>
            <a:pPr marL="0" indent="0">
              <a:lnSpc>
                <a:spcPct val="100000"/>
              </a:lnSpc>
              <a:buNone/>
            </a:pPr>
            <a:r>
              <a:rPr lang="en-US" sz="1500" dirty="0">
                <a:latin typeface="Arial Narrow" panose="020B0606020202030204" pitchFamily="34" charset="0"/>
              </a:rPr>
              <a:t>1920 – Widows and Orphans Pension Act (Spanish-American War)</a:t>
            </a:r>
          </a:p>
          <a:p>
            <a:pPr marL="0" indent="0">
              <a:lnSpc>
                <a:spcPct val="100000"/>
              </a:lnSpc>
              <a:buNone/>
            </a:pPr>
            <a:r>
              <a:rPr lang="en-US" sz="1500" dirty="0">
                <a:latin typeface="Arial Narrow" panose="020B0606020202030204" pitchFamily="34" charset="0"/>
              </a:rPr>
              <a:t>1924 – House Veterans Affairs Committee Established</a:t>
            </a:r>
          </a:p>
          <a:p>
            <a:pPr marL="0" indent="0">
              <a:lnSpc>
                <a:spcPct val="100000"/>
              </a:lnSpc>
              <a:buNone/>
            </a:pPr>
            <a:r>
              <a:rPr lang="en-US" sz="1500" b="1" dirty="0">
                <a:latin typeface="Arial Narrow" panose="020B0606020202030204" pitchFamily="34" charset="0"/>
              </a:rPr>
              <a:t>1930 – Veterans Administration (VA) created</a:t>
            </a:r>
          </a:p>
          <a:p>
            <a:pPr marL="0" indent="0">
              <a:lnSpc>
                <a:spcPct val="100000"/>
              </a:lnSpc>
              <a:buNone/>
            </a:pPr>
            <a:r>
              <a:rPr lang="en-US" sz="1500" dirty="0">
                <a:latin typeface="Arial Narrow" panose="020B0606020202030204" pitchFamily="34" charset="0"/>
              </a:rPr>
              <a:t>1931 – The Star Spangled Banner becomes the National Anthem</a:t>
            </a:r>
          </a:p>
          <a:p>
            <a:pPr marL="0" indent="0">
              <a:lnSpc>
                <a:spcPct val="100000"/>
              </a:lnSpc>
              <a:buNone/>
            </a:pPr>
            <a:r>
              <a:rPr lang="en-US" sz="1500" dirty="0">
                <a:latin typeface="Arial Narrow" panose="020B0606020202030204" pitchFamily="34" charset="0"/>
              </a:rPr>
              <a:t>1938 – Armistice Day (Nov 11) became a legal holiday</a:t>
            </a:r>
          </a:p>
          <a:p>
            <a:pPr marL="0" indent="0">
              <a:lnSpc>
                <a:spcPct val="100000"/>
              </a:lnSpc>
              <a:buNone/>
            </a:pPr>
            <a:r>
              <a:rPr lang="en-US" sz="1500" dirty="0">
                <a:latin typeface="Arial Narrow" panose="020B0606020202030204" pitchFamily="34" charset="0"/>
              </a:rPr>
              <a:t>1943 – Disabled Veterans Rehabilitation Act</a:t>
            </a:r>
          </a:p>
          <a:p>
            <a:pPr marL="0" indent="0">
              <a:lnSpc>
                <a:spcPct val="100000"/>
              </a:lnSpc>
              <a:buNone/>
            </a:pPr>
            <a:r>
              <a:rPr lang="en-US" sz="1500" b="1" dirty="0">
                <a:latin typeface="Arial Narrow" panose="020B0606020202030204" pitchFamily="34" charset="0"/>
              </a:rPr>
              <a:t>1944 – GI Bill of Rights passed</a:t>
            </a:r>
          </a:p>
          <a:p>
            <a:pPr marL="0" indent="0">
              <a:lnSpc>
                <a:spcPct val="100000"/>
              </a:lnSpc>
              <a:buNone/>
            </a:pPr>
            <a:r>
              <a:rPr lang="en-US" sz="1500" dirty="0">
                <a:latin typeface="Arial Narrow" panose="020B0606020202030204" pitchFamily="34" charset="0"/>
              </a:rPr>
              <a:t>1989 – VA becomes a Cabinet department</a:t>
            </a:r>
          </a:p>
          <a:p>
            <a:pPr marL="0" indent="0">
              <a:lnSpc>
                <a:spcPct val="100000"/>
              </a:lnSpc>
              <a:buNone/>
            </a:pPr>
            <a:r>
              <a:rPr lang="en-US" sz="1500" dirty="0">
                <a:latin typeface="Arial Narrow" panose="020B0606020202030204" pitchFamily="34" charset="0"/>
              </a:rPr>
              <a:t>2006 – Protesters banned from military funerals</a:t>
            </a:r>
          </a:p>
          <a:p>
            <a:pPr marL="0" indent="0">
              <a:lnSpc>
                <a:spcPct val="100000"/>
              </a:lnSpc>
              <a:buNone/>
            </a:pPr>
            <a:r>
              <a:rPr lang="en-US" sz="1500" b="1" dirty="0">
                <a:latin typeface="Arial Narrow" panose="020B0606020202030204" pitchFamily="34" charset="0"/>
              </a:rPr>
              <a:t>2008 – GI Bill for the 21</a:t>
            </a:r>
            <a:r>
              <a:rPr lang="en-US" sz="1500" b="1" baseline="30000" dirty="0">
                <a:latin typeface="Arial Narrow" panose="020B0606020202030204" pitchFamily="34" charset="0"/>
              </a:rPr>
              <a:t>st</a:t>
            </a:r>
            <a:r>
              <a:rPr lang="en-US" sz="1500" b="1" dirty="0">
                <a:latin typeface="Arial Narrow" panose="020B0606020202030204" pitchFamily="34" charset="0"/>
              </a:rPr>
              <a:t> Century (Post 9/11 GI Bill) allows dependents to use</a:t>
            </a:r>
            <a:br>
              <a:rPr lang="en-US" sz="1500" b="1" dirty="0">
                <a:latin typeface="Arial Narrow" panose="020B0606020202030204" pitchFamily="34" charset="0"/>
              </a:rPr>
            </a:br>
            <a:r>
              <a:rPr lang="en-US" sz="1500" dirty="0">
                <a:latin typeface="Arial Narrow" panose="020B0606020202030204" pitchFamily="34" charset="0"/>
              </a:rPr>
              <a:t>2015 – Eliminated 1% COLA reduction penalty on future military retirees</a:t>
            </a:r>
            <a:br>
              <a:rPr lang="en-US" sz="1500" dirty="0">
                <a:latin typeface="Arial Narrow" panose="020B0606020202030204" pitchFamily="34" charset="0"/>
              </a:rPr>
            </a:br>
            <a:r>
              <a:rPr lang="en-US" sz="1500" dirty="0">
                <a:latin typeface="Arial Narrow" panose="020B0606020202030204" pitchFamily="34" charset="0"/>
              </a:rPr>
              <a:t>2017 – Prevented significant copayment increases for TRICARE</a:t>
            </a:r>
          </a:p>
          <a:p>
            <a:pPr marL="0" indent="0">
              <a:lnSpc>
                <a:spcPct val="100000"/>
              </a:lnSpc>
              <a:buNone/>
            </a:pPr>
            <a:r>
              <a:rPr lang="en-US" sz="1500" dirty="0">
                <a:latin typeface="Arial Narrow" panose="020B0606020202030204" pitchFamily="34" charset="0"/>
              </a:rPr>
              <a:t>2017 – Forever GI Bill gives veterans a lifetime to use GI Bill benefits</a:t>
            </a:r>
          </a:p>
          <a:p>
            <a:pPr marL="0" indent="0">
              <a:lnSpc>
                <a:spcPct val="100000"/>
              </a:lnSpc>
              <a:buNone/>
            </a:pPr>
            <a:r>
              <a:rPr lang="en-US" sz="1500" dirty="0">
                <a:latin typeface="Arial Narrow" panose="020B0606020202030204" pitchFamily="34" charset="0"/>
              </a:rPr>
              <a:t>2018-Passed the Mission Act: Improved VA community care and expanded Caregivers benefit</a:t>
            </a:r>
          </a:p>
          <a:p>
            <a:pPr marL="0" indent="0">
              <a:lnSpc>
                <a:spcPct val="100000"/>
              </a:lnSpc>
              <a:buNone/>
            </a:pPr>
            <a:r>
              <a:rPr lang="en-US" sz="1500" dirty="0">
                <a:latin typeface="Arial Narrow" panose="020B0606020202030204" pitchFamily="34" charset="0"/>
              </a:rPr>
              <a:t>2019-Passed Blue Water Navy Agent Orange Act: Provided benefits and care for sailors affected by Agent Orange</a:t>
            </a:r>
          </a:p>
          <a:p>
            <a:pPr marL="0" indent="0">
              <a:lnSpc>
                <a:spcPct val="100000"/>
              </a:lnSpc>
              <a:buNone/>
            </a:pPr>
            <a:r>
              <a:rPr lang="en-US" sz="1500" dirty="0">
                <a:latin typeface="Arial Narrow" panose="020B0606020202030204" pitchFamily="34" charset="0"/>
              </a:rPr>
              <a:t>2020-Eliminated the Widows Tax: Repealed the unfair financial offset of benefits for widows and families of passed service members</a:t>
            </a:r>
          </a:p>
          <a:p>
            <a:pPr marL="0" indent="0">
              <a:lnSpc>
                <a:spcPct val="100000"/>
              </a:lnSpc>
              <a:buNone/>
            </a:pPr>
            <a:endParaRPr lang="en-US" sz="1600" dirty="0">
              <a:latin typeface="Arial Narrow" panose="020B0606020202030204" pitchFamily="34" charset="0"/>
            </a:endParaRPr>
          </a:p>
          <a:p>
            <a:endParaRPr lang="en-US" sz="1000" dirty="0"/>
          </a:p>
          <a:p>
            <a:pPr marL="0" indent="0">
              <a:buNone/>
            </a:pPr>
            <a:endParaRPr lang="en-US" sz="1000" dirty="0"/>
          </a:p>
        </p:txBody>
      </p:sp>
      <p:pic>
        <p:nvPicPr>
          <p:cNvPr id="8" name="Picture 7" descr="The &lt;strong&gt;legislative&lt;/strong&gt; branch’s big oversight proble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812" y="2429604"/>
            <a:ext cx="4133574" cy="1812971"/>
          </a:xfrm>
          <a:prstGeom prst="rect">
            <a:avLst/>
          </a:prstGeom>
        </p:spPr>
      </p:pic>
    </p:spTree>
    <p:extLst>
      <p:ext uri="{BB962C8B-B14F-4D97-AF65-F5344CB8AC3E}">
        <p14:creationId xmlns:p14="http://schemas.microsoft.com/office/powerpoint/2010/main" val="515809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17" y="1357055"/>
            <a:ext cx="9884229" cy="4533900"/>
          </a:xfrm>
        </p:spPr>
        <p:txBody>
          <a:bodyPr>
            <a:normAutofit/>
          </a:bodyPr>
          <a:lstStyle/>
          <a:p>
            <a:pPr marL="0" indent="0" algn="r">
              <a:buNone/>
            </a:pPr>
            <a:r>
              <a:rPr lang="en-US" sz="2800" b="1" u="sng" dirty="0"/>
              <a:t>VFW Mission</a:t>
            </a:r>
            <a:r>
              <a:rPr lang="en-US" sz="2800" b="1" dirty="0"/>
              <a:t>: </a:t>
            </a:r>
          </a:p>
          <a:p>
            <a:pPr marL="0" indent="0" algn="r">
              <a:buNone/>
            </a:pPr>
            <a:r>
              <a:rPr lang="en-US" sz="2800" dirty="0"/>
              <a:t>To foster camaraderie among United States veterans of overseas conflicts. To serve our veterans, the military and our communities. To advocate on behalf of all veterans.</a:t>
            </a:r>
          </a:p>
          <a:p>
            <a:pPr marL="0" indent="0">
              <a:buNone/>
            </a:pPr>
            <a:endParaRPr lang="en-US" sz="1100" dirty="0"/>
          </a:p>
          <a:p>
            <a:pPr marL="0" indent="0">
              <a:buNone/>
            </a:pPr>
            <a:endParaRPr lang="en-US" sz="1100" dirty="0"/>
          </a:p>
          <a:p>
            <a:pPr marL="0" indent="0">
              <a:buNone/>
            </a:pPr>
            <a:r>
              <a:rPr lang="en-US" sz="2800" b="1" u="sng" dirty="0"/>
              <a:t>VFW Vision</a:t>
            </a:r>
            <a:r>
              <a:rPr lang="en-US" sz="2800" b="1" dirty="0"/>
              <a:t>: </a:t>
            </a:r>
          </a:p>
          <a:p>
            <a:pPr marL="0" indent="0">
              <a:buNone/>
            </a:pPr>
            <a:r>
              <a:rPr lang="en-US" sz="2800" dirty="0"/>
              <a:t>Ensure that veterans are respected for their service, always receive their earned entitlements, and are recognized for the sacrifices they and their loved ones have made on behalf of this great country. </a:t>
            </a:r>
          </a:p>
        </p:txBody>
      </p:sp>
    </p:spTree>
    <p:extLst>
      <p:ext uri="{BB962C8B-B14F-4D97-AF65-F5344CB8AC3E}">
        <p14:creationId xmlns:p14="http://schemas.microsoft.com/office/powerpoint/2010/main" val="782679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56" y="1511532"/>
            <a:ext cx="8790295" cy="651272"/>
          </a:xfrm>
        </p:spPr>
        <p:txBody>
          <a:bodyPr>
            <a:normAutofit/>
          </a:bodyPr>
          <a:lstStyle/>
          <a:p>
            <a:pPr algn="ctr"/>
            <a:r>
              <a:rPr lang="en-US" sz="3600" dirty="0"/>
              <a:t>VFW moves to Kansas City, Mo. in 1930</a:t>
            </a:r>
          </a:p>
        </p:txBody>
      </p:sp>
      <p:pic>
        <p:nvPicPr>
          <p:cNvPr id="4" name="Content Placeholder 3" descr="KCBldg_night.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68156" y="2482789"/>
            <a:ext cx="5555397" cy="4269386"/>
          </a:xfrm>
          <a:prstGeom prst="rect">
            <a:avLst/>
          </a:prstGeom>
        </p:spPr>
      </p:pic>
      <p:pic>
        <p:nvPicPr>
          <p:cNvPr id="5" name="Picture 2" descr="C:\Users\danderson\AppData\Local\Microsoft\Windows\Temporary Internet Files\Content.Outlook\UFM43EYR\Cent Plaza statue 04-sm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482789"/>
            <a:ext cx="2838450" cy="426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37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M_Wash Bldg 2884.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19209" y="1449871"/>
            <a:ext cx="3581399" cy="526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39918" y="1898073"/>
            <a:ext cx="5179291" cy="2862322"/>
          </a:xfrm>
          <a:prstGeom prst="rect">
            <a:avLst/>
          </a:prstGeom>
          <a:noFill/>
        </p:spPr>
        <p:txBody>
          <a:bodyPr wrap="square" rtlCol="0">
            <a:spAutoFit/>
          </a:bodyPr>
          <a:lstStyle/>
          <a:p>
            <a:r>
              <a:rPr lang="en-US" sz="3600" b="1" dirty="0">
                <a:latin typeface="Arial" panose="020B0604020202020204" pitchFamily="34" charset="0"/>
                <a:ea typeface="+mj-ea"/>
                <a:cs typeface="Arial" panose="020B0604020202020204" pitchFamily="34" charset="0"/>
              </a:rPr>
              <a:t>1960 – VFW dedication of the Washington Memorial Building at 200 Maryland Ave N.E., Washington, D.C.</a:t>
            </a:r>
          </a:p>
        </p:txBody>
      </p:sp>
    </p:spTree>
    <p:extLst>
      <p:ext uri="{BB962C8B-B14F-4D97-AF65-F5344CB8AC3E}">
        <p14:creationId xmlns:p14="http://schemas.microsoft.com/office/powerpoint/2010/main" val="1843189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9527</TotalTime>
  <Words>1457</Words>
  <Application>Microsoft Office PowerPoint</Application>
  <PresentationFormat>Widescreen</PresentationFormat>
  <Paragraphs>255</Paragraphs>
  <Slides>41</Slides>
  <Notes>8</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41</vt:i4>
      </vt:variant>
    </vt:vector>
  </HeadingPairs>
  <TitlesOfParts>
    <vt:vector size="59" baseType="lpstr">
      <vt:lpstr>Antique Olive</vt:lpstr>
      <vt:lpstr>Arial</vt:lpstr>
      <vt:lpstr>Arial Narrow</vt:lpstr>
      <vt:lpstr>Calibri</vt:lpstr>
      <vt:lpstr>Calibri Light</vt:lpstr>
      <vt:lpstr>Cambria</vt:lpstr>
      <vt:lpstr>CentSchbook BdCn BT</vt:lpstr>
      <vt:lpstr>Garamond</vt:lpstr>
      <vt:lpstr>Tahoma</vt:lpstr>
      <vt:lpstr>Times New Roman</vt:lpstr>
      <vt:lpstr>TradeGothic LT Bold</vt:lpstr>
      <vt:lpstr>TradeGothic LT CondEighteen</vt:lpstr>
      <vt:lpstr>Wingdings</vt:lpstr>
      <vt:lpstr>Custom Design</vt:lpstr>
      <vt:lpstr>1_Custom Design</vt:lpstr>
      <vt:lpstr>Office Theme</vt:lpstr>
      <vt:lpstr>2_Custom Design</vt:lpstr>
      <vt:lpstr>3_Custom Design</vt:lpstr>
      <vt:lpstr>PowerPoint Presentation</vt:lpstr>
      <vt:lpstr>PowerPoint Presentation</vt:lpstr>
      <vt:lpstr>PowerPoint Presentation</vt:lpstr>
      <vt:lpstr>Question:   What is the only thing in life that we never get a 2nd chance?    In Many cases, you are the first VFW representative a veteran may encounter from our organization.     How your Client/Veteran sees you is often how they see the organization you represent</vt:lpstr>
      <vt:lpstr>PowerPoint Presentation</vt:lpstr>
      <vt:lpstr>VFW Legislative Achievements </vt:lpstr>
      <vt:lpstr>PowerPoint Presentation</vt:lpstr>
      <vt:lpstr>VFW moves to Kansas City, Mo. in 1930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Materials Ordering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309</cp:revision>
  <cp:lastPrinted>2022-04-28T18:15:07Z</cp:lastPrinted>
  <dcterms:created xsi:type="dcterms:W3CDTF">2018-09-13T15:53:27Z</dcterms:created>
  <dcterms:modified xsi:type="dcterms:W3CDTF">2022-04-28T18:25:12Z</dcterms:modified>
</cp:coreProperties>
</file>