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70" r:id="rId4"/>
    <p:sldMasterId id="2147483794" r:id="rId5"/>
    <p:sldMasterId id="2147483799" r:id="rId6"/>
    <p:sldMasterId id="2147483819" r:id="rId7"/>
  </p:sldMasterIdLst>
  <p:notesMasterIdLst>
    <p:notesMasterId r:id="rId28"/>
  </p:notesMasterIdLst>
  <p:handoutMasterIdLst>
    <p:handoutMasterId r:id="rId29"/>
  </p:handoutMasterIdLst>
  <p:sldIdLst>
    <p:sldId id="290" r:id="rId8"/>
    <p:sldId id="291" r:id="rId9"/>
    <p:sldId id="292" r:id="rId10"/>
    <p:sldId id="299" r:id="rId11"/>
    <p:sldId id="300" r:id="rId12"/>
    <p:sldId id="293" r:id="rId13"/>
    <p:sldId id="295" r:id="rId14"/>
    <p:sldId id="294" r:id="rId15"/>
    <p:sldId id="296" r:id="rId16"/>
    <p:sldId id="297" r:id="rId17"/>
    <p:sldId id="298" r:id="rId18"/>
    <p:sldId id="301" r:id="rId19"/>
    <p:sldId id="302" r:id="rId20"/>
    <p:sldId id="289" r:id="rId21"/>
    <p:sldId id="303" r:id="rId22"/>
    <p:sldId id="305" r:id="rId23"/>
    <p:sldId id="304" r:id="rId24"/>
    <p:sldId id="306" r:id="rId25"/>
    <p:sldId id="307" r:id="rId26"/>
    <p:sldId id="308" r:id="rId27"/>
  </p:sldIdLst>
  <p:sldSz cx="12192000" cy="6858000"/>
  <p:notesSz cx="7019925" cy="9305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Barefoot" initials="LB" lastIdx="6" clrIdx="0">
    <p:extLst>
      <p:ext uri="{19B8F6BF-5375-455C-9EA6-DF929625EA0E}">
        <p15:presenceInfo xmlns:p15="http://schemas.microsoft.com/office/powerpoint/2012/main" userId="S-1-5-21-1147415601-746390328-441284377-36146" providerId="AD"/>
      </p:ext>
    </p:extLst>
  </p:cmAuthor>
  <p:cmAuthor id="2" name="Chris Macinkowicz" initials="CM" lastIdx="1" clrIdx="1">
    <p:extLst>
      <p:ext uri="{19B8F6BF-5375-455C-9EA6-DF929625EA0E}">
        <p15:presenceInfo xmlns:p15="http://schemas.microsoft.com/office/powerpoint/2012/main" userId="Chris Macinkowicz" providerId="None"/>
      </p:ext>
    </p:extLst>
  </p:cmAuthor>
  <p:cmAuthor id="3" name="Lauren Barefoot" initials="LB [2]" lastIdx="2" clrIdx="2">
    <p:extLst>
      <p:ext uri="{19B8F6BF-5375-455C-9EA6-DF929625EA0E}">
        <p15:presenceInfo xmlns:p15="http://schemas.microsoft.com/office/powerpoint/2012/main" userId="Lauren Barefoot" providerId="None"/>
      </p:ext>
    </p:extLst>
  </p:cmAuthor>
  <p:cmAuthor id="4" name="Christopher Macinkowicz" initials="CM" lastIdx="1" clrIdx="3">
    <p:extLst>
      <p:ext uri="{19B8F6BF-5375-455C-9EA6-DF929625EA0E}">
        <p15:presenceInfo xmlns:p15="http://schemas.microsoft.com/office/powerpoint/2012/main" userId="S::CMacinkowicz@vfw.org::0d70cd78-d19b-4f87-8c72-6e08ee5e17e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5887" autoAdjust="0"/>
  </p:normalViewPr>
  <p:slideViewPr>
    <p:cSldViewPr snapToGrid="0">
      <p:cViewPr varScale="1">
        <p:scale>
          <a:sx n="106" d="100"/>
          <a:sy n="106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78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commentAuthors" Target="commentAuthors.xml"/><Relationship Id="rId8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1967" cy="466913"/>
          </a:xfrm>
          <a:prstGeom prst="rect">
            <a:avLst/>
          </a:prstGeom>
        </p:spPr>
        <p:txBody>
          <a:bodyPr vert="horz" lIns="93287" tIns="46643" rIns="93287" bIns="46643" rtlCol="0"/>
          <a:lstStyle>
            <a:lvl1pPr algn="l">
              <a:defRPr sz="1200"/>
            </a:lvl1pPr>
          </a:lstStyle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Dependency - Macinkowicz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"/>
          </p:nvPr>
        </p:nvSpPr>
        <p:spPr>
          <a:xfrm>
            <a:off x="3976334" y="8839015"/>
            <a:ext cx="3041967" cy="466912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r">
              <a:defRPr sz="1200"/>
            </a:lvl1pPr>
          </a:lstStyle>
          <a:p>
            <a:fld id="{2FAE320A-DAAA-4C5C-B33A-3E386C91B1A5}" type="slidenum"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360"/>
            <a:ext cx="3041862" cy="466566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Dependency - Macinkowicz</a:t>
            </a:r>
          </a:p>
        </p:txBody>
      </p:sp>
    </p:spTree>
    <p:extLst>
      <p:ext uri="{BB962C8B-B14F-4D97-AF65-F5344CB8AC3E}">
        <p14:creationId xmlns:p14="http://schemas.microsoft.com/office/powerpoint/2010/main" val="2235602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1967" cy="466913"/>
          </a:xfrm>
          <a:prstGeom prst="rect">
            <a:avLst/>
          </a:prstGeom>
        </p:spPr>
        <p:txBody>
          <a:bodyPr vert="horz" lIns="93287" tIns="46643" rIns="93287" bIns="4664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4" y="0"/>
            <a:ext cx="3041967" cy="466913"/>
          </a:xfrm>
          <a:prstGeom prst="rect">
            <a:avLst/>
          </a:prstGeom>
        </p:spPr>
        <p:txBody>
          <a:bodyPr vert="horz" lIns="93287" tIns="46643" rIns="93287" bIns="46643" rtlCol="0"/>
          <a:lstStyle>
            <a:lvl1pPr algn="r">
              <a:defRPr sz="1200"/>
            </a:lvl1pPr>
          </a:lstStyle>
          <a:p>
            <a:fld id="{2BFB658F-4ECB-46A7-A980-4299BD1DD3B6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1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3" rIns="93287" bIns="4664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6"/>
            <a:ext cx="5615940" cy="3664208"/>
          </a:xfrm>
          <a:prstGeom prst="rect">
            <a:avLst/>
          </a:prstGeom>
        </p:spPr>
        <p:txBody>
          <a:bodyPr vert="horz" lIns="93287" tIns="46643" rIns="93287" bIns="4664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9015"/>
            <a:ext cx="3041967" cy="466912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4" y="8839015"/>
            <a:ext cx="3041967" cy="466912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r">
              <a:defRPr sz="1200"/>
            </a:lvl1pPr>
          </a:lstStyle>
          <a:p>
            <a:fld id="{1F118D55-94BB-436D-BD17-9EC7BC579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335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3250" cy="31972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Borden DD 214 and Character of Discharge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8539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18D55-94BB-436D-BD17-9EC7BC57950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079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18D55-94BB-436D-BD17-9EC7BC57950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080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18D55-94BB-436D-BD17-9EC7BC57950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992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18D55-94BB-436D-BD17-9EC7BC57950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6688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18D55-94BB-436D-BD17-9EC7BC57950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551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18D55-94BB-436D-BD17-9EC7BC57950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70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3250" cy="31972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Borden DD 214 and Character of Discharge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772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18D55-94BB-436D-BD17-9EC7BC5795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456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help account for admin time and to keep accurate numbers of who has received assistance from the office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18D55-94BB-436D-BD17-9EC7BC57950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271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18D55-94BB-436D-BD17-9EC7BC57950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5323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help account for admin time and to keep accurate numbers of who has received assistance from the office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18D55-94BB-436D-BD17-9EC7BC57950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51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help account for admin time and to keep accurate numbers of who has received assistance from the office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18D55-94BB-436D-BD17-9EC7BC57950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098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help account for admin time and to keep accurate numbers of who has received assistance from the office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18D55-94BB-436D-BD17-9EC7BC57950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430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18D55-94BB-436D-BD17-9EC7BC57950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427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18D55-94BB-436D-BD17-9EC7BC57950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90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35" y="6400800"/>
            <a:ext cx="12187767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2" y="6334125"/>
            <a:ext cx="12189884" cy="6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620" y="4343400"/>
            <a:ext cx="987424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l">
              <a:lnSpc>
                <a:spcPct val="85000"/>
              </a:lnSpc>
              <a:defRPr sz="4500" spc="-2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/>
          <a:lstStyle>
            <a:lvl1pPr marL="0" indent="0" algn="l">
              <a:buNone/>
              <a:defRPr sz="1350" cap="all" spc="113" baseline="0">
                <a:solidFill>
                  <a:schemeClr val="tx2"/>
                </a:solidFill>
                <a:latin typeface="+mj-lt"/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fld id="{D51A3486-0B3C-44F9-B80F-9BC5F30F73CA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9652" y="6459541"/>
            <a:ext cx="1312333" cy="365125"/>
          </a:xfrm>
          <a:prstGeom prst="rect">
            <a:avLst/>
          </a:prstGeom>
        </p:spPr>
        <p:txBody>
          <a:bodyPr/>
          <a:lstStyle>
            <a:lvl1pPr defTabSz="257175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506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fld id="{274B7974-5294-44D8-BD33-2EFB9A46B26E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9652" y="6459541"/>
            <a:ext cx="1312333" cy="365125"/>
          </a:xfrm>
          <a:prstGeom prst="rect">
            <a:avLst/>
          </a:prstGeom>
        </p:spPr>
        <p:txBody>
          <a:bodyPr/>
          <a:lstStyle>
            <a:lvl1pPr defTabSz="257175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970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35" y="6400800"/>
            <a:ext cx="12187767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2" y="6334125"/>
            <a:ext cx="12189884" cy="6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fld id="{263A86EF-46FD-401E-AC8C-99B7C7D419D8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9652" y="6459541"/>
            <a:ext cx="1312333" cy="365125"/>
          </a:xfrm>
          <a:prstGeom prst="rect">
            <a:avLst/>
          </a:prstGeom>
        </p:spPr>
        <p:txBody>
          <a:bodyPr/>
          <a:lstStyle>
            <a:lvl1pPr defTabSz="257175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677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404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0664"/>
            <a:ext cx="10972800" cy="7936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15064"/>
            <a:ext cx="10972800" cy="4211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D378-DFEC-4D8D-A10B-CBACE31067CD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436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F8664-84C5-4692-9A6D-2EAC18CB59F8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128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CD0C-8800-42DD-A717-D707A7570C4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045494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837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70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00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832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fld id="{C60A4A6D-86E1-4D67-A2EA-FDE7EADA4486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9652" y="6459541"/>
            <a:ext cx="1312333" cy="365125"/>
          </a:xfrm>
          <a:prstGeom prst="rect">
            <a:avLst/>
          </a:prstGeom>
        </p:spPr>
        <p:txBody>
          <a:bodyPr/>
          <a:lstStyle>
            <a:lvl1pPr defTabSz="257175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8943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63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7F4-4298-4B36-AA71-9E32E4399FC7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AD29-2591-4391-8D28-DD298FB87CE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93147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56EDD-2AA7-4B3E-A784-23B0496EE7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73D683-DDBB-475B-9AB7-C1EAD81C5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35DD1-ACDA-4FA4-8F15-8D1E0643D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5852-532E-4F12-BB1A-232E7E59407D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08608-55A3-4A6D-9AA4-CF1EF87D9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D4AE1-BB26-4A2F-8A1F-982E62E85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67403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BAE50-E305-40D8-8B0B-E023857E3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1D211-F051-453C-82AE-F3A071107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8FF65-AA3C-4E53-AC8D-7F3A18FF9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5852-532E-4F12-BB1A-232E7E59407D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F4192-2AC7-4A9A-9CD1-7E2074336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748E9-D28C-4528-90E5-BD1FDA357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479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E04A0-17B2-4869-B9A8-C48FDB48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CEDD41-C86B-4871-AEAD-C2B8FDE72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48CDF-D6B7-4B76-A9DA-52711EA42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5852-532E-4F12-BB1A-232E7E59407D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8DB9F-D824-47EC-9B06-3547EB359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3046A-3F18-4D67-9355-69F9449B4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28724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EE39-999A-4518-9019-9E241E933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10AD3-7546-437A-B299-101A8A449B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E2EDE8-6078-4FDD-8AD8-C78682117F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7B984-A250-4CAE-BD19-A564C7809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5852-532E-4F12-BB1A-232E7E59407D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E92A0B-101C-46CA-9BF5-47D366B5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F0C2AB-DD21-42B5-AE27-6E88E89F1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12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25A58-33D3-4327-A5DE-EF886AEAA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67917E-DB22-457D-8268-9801CE196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71F91-5B32-4516-8533-417907B782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A4717-31CE-412C-B5D0-5C05220899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8D776C-6594-4AC0-A3CD-128E4F0675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A749D3-23DC-4F38-8C25-331683145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5852-532E-4F12-BB1A-232E7E59407D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2B8FAF-5FD7-437B-8C82-858A29687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18A245-1916-4563-85A7-4558ADB29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324785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72F58-13C6-4FE5-8EC5-CE0D386F5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5AB63D-18EE-45B2-9AEC-D567EE976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5852-532E-4F12-BB1A-232E7E59407D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BBE3E5-C3B6-4310-AA52-388C8B2C5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A58F4A-0A1A-4E62-ABD1-F70A57B2C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014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4E6F4-A7D8-436B-A52A-D3229BBA3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5852-532E-4F12-BB1A-232E7E59407D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66BC61-9C21-4F23-B444-3A4B1238D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AD4979-5063-4D14-A5CE-3699F2B29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781865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9BE42-7673-4FE9-B447-5711FF4FD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1871C-4FA2-46B8-973A-57E955C6B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23EF9A-777D-4FE5-A956-23AA836FF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AA9E5D-5DAE-47CC-B871-2060C2BA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5852-532E-4F12-BB1A-232E7E59407D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DE765-12AD-4269-A0B6-E9282FEFE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51639-7E09-457C-9BBC-200D191B4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0488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35" y="6400800"/>
            <a:ext cx="12187767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2" y="6334125"/>
            <a:ext cx="12189884" cy="6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620" y="4343400"/>
            <a:ext cx="987424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45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/>
          <a:lstStyle>
            <a:lvl1pPr marL="0" indent="0">
              <a:buNone/>
              <a:defRPr sz="1350" cap="all" spc="113" baseline="0">
                <a:solidFill>
                  <a:schemeClr val="tx2"/>
                </a:solidFill>
                <a:latin typeface="+mj-lt"/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fld id="{4C139ADB-F52C-41EA-915F-E9005D688294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9652" y="6459541"/>
            <a:ext cx="1312333" cy="365125"/>
          </a:xfrm>
          <a:prstGeom prst="rect">
            <a:avLst/>
          </a:prstGeom>
        </p:spPr>
        <p:txBody>
          <a:bodyPr/>
          <a:lstStyle>
            <a:lvl1pPr defTabSz="257175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186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216C6-2C6A-4681-A05E-786BB463E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3D9DB6-BFDA-40E3-9E29-E46210DD19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94D02E-5B21-4C78-9D20-D0933D064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1E4428-4350-4294-9384-1A7FFC99E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5852-532E-4F12-BB1A-232E7E59407D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7ADBE-F97E-46AF-9B3B-8B7F0008B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50B04-E667-4DDB-9545-66CACFCE6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267138"/>
      </p:ext>
    </p:extLst>
  </p:cSld>
  <p:clrMapOvr>
    <a:masterClrMapping/>
  </p:clrMapOvr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E4C02-8CBF-4709-86AA-29438AEA9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8DD13D-EB78-4643-BC47-D39CD54710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9161D-B87E-419B-B921-9D5A2BDD4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5852-532E-4F12-BB1A-232E7E59407D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66872-A00C-4271-9B61-DDCBCAD1E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FAF0E-6229-4F54-B89B-480D8B7D0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982916"/>
      </p:ext>
    </p:extLst>
  </p:cSld>
  <p:clrMapOvr>
    <a:masterClrMapping/>
  </p:clrMapOvr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78C516-8445-4415-8A93-50C32A624F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810E6A-CB08-44FD-9245-A698AEC6A8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F82C7-B9E3-4939-AB0E-B03BF3CE6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5852-532E-4F12-BB1A-232E7E59407D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830A6-5585-4DF3-AB3C-F8A5374AD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76844-12F3-4546-8DA7-465F40B7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802136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fld id="{1F44FC59-BAAE-494F-B872-3F904AD20069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9652" y="6459541"/>
            <a:ext cx="1312333" cy="365125"/>
          </a:xfrm>
          <a:prstGeom prst="rect">
            <a:avLst/>
          </a:prstGeom>
        </p:spPr>
        <p:txBody>
          <a:bodyPr/>
          <a:lstStyle>
            <a:lvl1pPr defTabSz="257175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329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/>
          <a:lstStyle>
            <a:lvl1pPr marL="0" indent="0">
              <a:buNone/>
              <a:defRPr sz="1125" b="0" cap="all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/>
          <a:lstStyle>
            <a:lvl1pPr marL="0" indent="0">
              <a:buNone/>
              <a:defRPr sz="1125" b="0" cap="all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fld id="{CEFDBCBD-E492-43C6-9C08-4769D5D5632F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899652" y="6459541"/>
            <a:ext cx="1312333" cy="365125"/>
          </a:xfrm>
          <a:prstGeom prst="rect">
            <a:avLst/>
          </a:prstGeom>
        </p:spPr>
        <p:txBody>
          <a:bodyPr/>
          <a:lstStyle>
            <a:lvl1pPr defTabSz="257175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489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fld id="{459D584A-5AB5-4464-9344-B02E7ECB9356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899652" y="6459541"/>
            <a:ext cx="1312333" cy="365125"/>
          </a:xfrm>
          <a:prstGeom prst="rect">
            <a:avLst/>
          </a:prstGeom>
        </p:spPr>
        <p:txBody>
          <a:bodyPr/>
          <a:lstStyle>
            <a:lvl1pPr defTabSz="257175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68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35" y="6400800"/>
            <a:ext cx="12187767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2" y="6334125"/>
            <a:ext cx="12189884" cy="6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fld id="{79FC5384-159A-4781-BA0C-3100169CACAE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899652" y="6459541"/>
            <a:ext cx="1312333" cy="365125"/>
          </a:xfrm>
          <a:prstGeom prst="rect">
            <a:avLst/>
          </a:prstGeom>
        </p:spPr>
        <p:txBody>
          <a:bodyPr/>
          <a:lstStyle>
            <a:lvl1pPr defTabSz="257175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421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" y="0"/>
            <a:ext cx="4051300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719" y="0"/>
            <a:ext cx="635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2025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/>
          <a:lstStyle>
            <a:lvl1pPr marL="0" indent="0">
              <a:buNone/>
              <a:defRPr sz="844">
                <a:solidFill>
                  <a:srgbClr val="FFFFFF"/>
                </a:solidFill>
              </a:defRPr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668" y="6459541"/>
            <a:ext cx="2618317" cy="365125"/>
          </a:xfrm>
        </p:spPr>
        <p:txBody>
          <a:bodyPr/>
          <a:lstStyle>
            <a:lvl1pPr algn="l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fld id="{D2F75722-E9D2-4218-B49D-05FB23867604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41"/>
            <a:ext cx="4648200" cy="365125"/>
          </a:xfrm>
        </p:spPr>
        <p:txBody>
          <a:bodyPr/>
          <a:lstStyle>
            <a:lvl1pPr algn="l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9652" y="6459541"/>
            <a:ext cx="1312333" cy="365125"/>
          </a:xfrm>
          <a:prstGeom prst="rect">
            <a:avLst/>
          </a:prstGeom>
        </p:spPr>
        <p:txBody>
          <a:bodyPr/>
          <a:lstStyle>
            <a:lvl1pPr defTabSz="257175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Calibri" panose="020F0502020204030204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923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" y="4953000"/>
            <a:ext cx="12189884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2" y="4914900"/>
            <a:ext cx="12189884" cy="6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>
            <a:noAutofit/>
          </a:bodyPr>
          <a:lstStyle>
            <a:lvl1pPr>
              <a:defRPr sz="2025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/>
          <a:lstStyle>
            <a:lvl1pPr marL="0" indent="0">
              <a:spcBef>
                <a:spcPts val="0"/>
              </a:spcBef>
              <a:spcAft>
                <a:spcPts val="338"/>
              </a:spcAft>
              <a:buNone/>
              <a:defRPr sz="844">
                <a:solidFill>
                  <a:srgbClr val="FFFFFF"/>
                </a:solidFill>
              </a:defRPr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fld id="{6AEC3499-C3A2-4A2B-B492-B0DE5C785660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anose="020B0604030504040204" pitchFamily="34" charset="0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9652" y="6459541"/>
            <a:ext cx="1312333" cy="365125"/>
          </a:xfrm>
          <a:prstGeom prst="rect">
            <a:avLst/>
          </a:prstGeom>
        </p:spPr>
        <p:txBody>
          <a:bodyPr/>
          <a:lstStyle>
            <a:lvl1pPr defTabSz="257175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05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8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976938"/>
            <a:ext cx="12192000" cy="881062"/>
          </a:xfrm>
          <a:prstGeom prst="rect">
            <a:avLst/>
          </a:prstGeom>
          <a:solidFill>
            <a:schemeClr val="tx1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5976941"/>
            <a:ext cx="12192000" cy="46037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433" y="287341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433" y="1846266"/>
            <a:ext cx="100584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433" y="6459541"/>
            <a:ext cx="24722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257175" eaLnBrk="1" fontAlgn="auto" hangingPunct="1">
              <a:spcBef>
                <a:spcPts val="0"/>
              </a:spcBef>
              <a:spcAft>
                <a:spcPts val="0"/>
              </a:spcAft>
              <a:defRPr sz="506">
                <a:solidFill>
                  <a:srgbClr val="FFFFFF"/>
                </a:solidFill>
                <a:latin typeface="Calibri" panose="020F0502020204030204"/>
              </a:defRPr>
            </a:lvl1pPr>
          </a:lstStyle>
          <a:p>
            <a:fld id="{6D2BD616-6B12-4273-948B-8A15D2D03D80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7235" y="6459541"/>
            <a:ext cx="482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257175" eaLnBrk="1" fontAlgn="auto" hangingPunct="1">
              <a:spcBef>
                <a:spcPts val="0"/>
              </a:spcBef>
              <a:spcAft>
                <a:spcPts val="0"/>
              </a:spcAft>
              <a:defRPr sz="506" cap="all" baseline="0">
                <a:solidFill>
                  <a:srgbClr val="FFFFFF"/>
                </a:solidFill>
                <a:latin typeface="Calibri" panose="020F0502020204030204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738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3" name="Picture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2335" y="6022978"/>
            <a:ext cx="1902884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3837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51435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kern="1200" spc="-28">
          <a:solidFill>
            <a:srgbClr val="404040"/>
          </a:solidFill>
          <a:latin typeface="+mj-lt"/>
          <a:ea typeface="+mj-ea"/>
          <a:cs typeface="+mj-cs"/>
        </a:defRPr>
      </a:lvl1pPr>
      <a:lvl2pPr algn="l" defTabSz="51435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404040"/>
          </a:solidFill>
          <a:latin typeface="Calibri Light" panose="020F0302020204030204" pitchFamily="34" charset="0"/>
        </a:defRPr>
      </a:lvl2pPr>
      <a:lvl3pPr algn="l" defTabSz="51435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404040"/>
          </a:solidFill>
          <a:latin typeface="Calibri Light" panose="020F0302020204030204" pitchFamily="34" charset="0"/>
        </a:defRPr>
      </a:lvl3pPr>
      <a:lvl4pPr algn="l" defTabSz="51435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404040"/>
          </a:solidFill>
          <a:latin typeface="Calibri Light" panose="020F0302020204030204" pitchFamily="34" charset="0"/>
        </a:defRPr>
      </a:lvl4pPr>
      <a:lvl5pPr algn="l" defTabSz="51435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404040"/>
          </a:solidFill>
          <a:latin typeface="Calibri Light" panose="020F0302020204030204" pitchFamily="34" charset="0"/>
        </a:defRPr>
      </a:lvl5pPr>
      <a:lvl6pPr marL="342900" algn="l" defTabSz="51435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404040"/>
          </a:solidFill>
          <a:latin typeface="Calibri Light" panose="020F0302020204030204" pitchFamily="34" charset="0"/>
        </a:defRPr>
      </a:lvl6pPr>
      <a:lvl7pPr marL="685800" algn="l" defTabSz="51435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404040"/>
          </a:solidFill>
          <a:latin typeface="Calibri Light" panose="020F0302020204030204" pitchFamily="34" charset="0"/>
        </a:defRPr>
      </a:lvl7pPr>
      <a:lvl8pPr marL="1028700" algn="l" defTabSz="51435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404040"/>
          </a:solidFill>
          <a:latin typeface="Calibri Light" panose="020F0302020204030204" pitchFamily="34" charset="0"/>
        </a:defRPr>
      </a:lvl8pPr>
      <a:lvl9pPr marL="1371600" algn="l" defTabSz="51435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51197" indent="-51197" algn="l" defTabSz="514350" rtl="0" eaLnBrk="1" fontAlgn="base" hangingPunct="1">
        <a:lnSpc>
          <a:spcPct val="90000"/>
        </a:lnSpc>
        <a:spcBef>
          <a:spcPts val="675"/>
        </a:spcBef>
        <a:spcAft>
          <a:spcPts val="113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125" kern="1200">
          <a:solidFill>
            <a:srgbClr val="404040"/>
          </a:solidFill>
          <a:latin typeface="+mn-lt"/>
          <a:ea typeface="+mn-ea"/>
          <a:cs typeface="+mn-cs"/>
        </a:defRPr>
      </a:lvl1pPr>
      <a:lvl2pPr marL="215504" indent="-102394" algn="l" defTabSz="514350" rtl="0" eaLnBrk="1" fontAlgn="base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anose="020F0502020204030204" pitchFamily="34" charset="0"/>
        <a:buChar char="◦"/>
        <a:defRPr sz="975" kern="1200">
          <a:solidFill>
            <a:srgbClr val="404040"/>
          </a:solidFill>
          <a:latin typeface="+mn-lt"/>
          <a:ea typeface="+mn-ea"/>
          <a:cs typeface="+mn-cs"/>
        </a:defRPr>
      </a:lvl2pPr>
      <a:lvl3pPr marL="317897" indent="-102394" algn="l" defTabSz="514350" rtl="0" eaLnBrk="1" fontAlgn="base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anose="020F0502020204030204" pitchFamily="34" charset="0"/>
        <a:buChar char="◦"/>
        <a:defRPr sz="750" kern="1200">
          <a:solidFill>
            <a:srgbClr val="404040"/>
          </a:solidFill>
          <a:latin typeface="+mn-lt"/>
          <a:ea typeface="+mn-ea"/>
          <a:cs typeface="+mn-cs"/>
        </a:defRPr>
      </a:lvl3pPr>
      <a:lvl4pPr marL="421481" indent="-102394" algn="l" defTabSz="514350" rtl="0" eaLnBrk="1" fontAlgn="base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anose="020F0502020204030204" pitchFamily="34" charset="0"/>
        <a:buChar char="◦"/>
        <a:defRPr sz="750" kern="1200">
          <a:solidFill>
            <a:srgbClr val="404040"/>
          </a:solidFill>
          <a:latin typeface="+mn-lt"/>
          <a:ea typeface="+mn-ea"/>
          <a:cs typeface="+mn-cs"/>
        </a:defRPr>
      </a:lvl4pPr>
      <a:lvl5pPr marL="523875" indent="-102394" algn="l" defTabSz="514350" rtl="0" eaLnBrk="1" fontAlgn="base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anose="020F0502020204030204" pitchFamily="34" charset="0"/>
        <a:buChar char="◦"/>
        <a:defRPr sz="750" kern="1200">
          <a:solidFill>
            <a:srgbClr val="404040"/>
          </a:solidFill>
          <a:latin typeface="+mn-lt"/>
          <a:ea typeface="+mn-ea"/>
          <a:cs typeface="+mn-cs"/>
        </a:defRPr>
      </a:lvl5pPr>
      <a:lvl6pPr marL="6187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7312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8437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9562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44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7" r:id="rId2"/>
    <p:sldLayoutId id="2147483798" r:id="rId3"/>
    <p:sldLayoutId id="2147483818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182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F47070-7ABF-4C1C-BF27-6F90647C0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A8502-E6AF-4131-A45D-740ADB89D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956AB-FFCD-4CAB-BA9C-9625202582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BD616-6B12-4273-948B-8A15D2D03D80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EE8A4-CEAF-4E39-99E5-D95317CA7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5CB10-A81B-45C3-9B76-EFE7D205A8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A5AAD-868D-4A09-A852-B04D46AC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5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dsohelpdesk@vfw.or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vfw.psycharmor.org/" TargetMode="External"/><Relationship Id="rId1" Type="http://schemas.openxmlformats.org/officeDocument/2006/relationships/slideLayout" Target="../slideLayouts/slideLayout2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2182505"/>
            <a:ext cx="740483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800" b="1" dirty="0">
                <a:latin typeface="+mj-lt"/>
                <a:cs typeface="Times New Roman" panose="02020603050405020304" pitchFamily="18" charset="0"/>
              </a:rPr>
              <a:t>VetraSpec: </a:t>
            </a:r>
          </a:p>
          <a:p>
            <a:pPr algn="ctr"/>
            <a:r>
              <a:rPr lang="en-US" sz="3600" b="1" dirty="0">
                <a:latin typeface="+mj-lt"/>
                <a:cs typeface="Times New Roman" panose="02020603050405020304" pitchFamily="18" charset="0"/>
              </a:rPr>
              <a:t>VetraSpec ID</a:t>
            </a:r>
          </a:p>
          <a:p>
            <a:pPr algn="ctr"/>
            <a:r>
              <a:rPr lang="en-US" sz="3600" b="1" dirty="0">
                <a:latin typeface="+mj-lt"/>
                <a:cs typeface="Times New Roman" panose="02020603050405020304" pitchFamily="18" charset="0"/>
              </a:rPr>
              <a:t>General Contact Log</a:t>
            </a:r>
          </a:p>
          <a:p>
            <a:pPr algn="ctr"/>
            <a:r>
              <a:rPr lang="en-US" altLang="en-US" sz="3600" b="1" dirty="0">
                <a:latin typeface="+mj-lt"/>
                <a:cs typeface="Times New Roman" panose="02020603050405020304" pitchFamily="18" charset="0"/>
              </a:rPr>
              <a:t>Fixing Direct Submit Errors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7F6429-D653-44D2-898C-6EEFD66E462C}"/>
              </a:ext>
            </a:extLst>
          </p:cNvPr>
          <p:cNvSpPr txBox="1"/>
          <p:nvPr/>
        </p:nvSpPr>
        <p:spPr>
          <a:xfrm>
            <a:off x="8408191" y="4896210"/>
            <a:ext cx="33135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Brad Hazell</a:t>
            </a:r>
          </a:p>
          <a:p>
            <a:r>
              <a:rPr lang="en-US" dirty="0"/>
              <a:t>Assistant Director, </a:t>
            </a:r>
          </a:p>
          <a:p>
            <a:r>
              <a:rPr lang="en-US" dirty="0"/>
              <a:t>Compensation &amp; Pension Policy</a:t>
            </a:r>
          </a:p>
          <a:p>
            <a:r>
              <a:rPr lang="en-US" dirty="0"/>
              <a:t>Bhazell@vfw.org </a:t>
            </a:r>
          </a:p>
        </p:txBody>
      </p:sp>
    </p:spTree>
    <p:extLst>
      <p:ext uri="{BB962C8B-B14F-4D97-AF65-F5344CB8AC3E}">
        <p14:creationId xmlns:p14="http://schemas.microsoft.com/office/powerpoint/2010/main" val="353342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65FF-F4E1-4780-B937-806968990944}"/>
              </a:ext>
            </a:extLst>
          </p:cNvPr>
          <p:cNvSpPr txBox="1"/>
          <p:nvPr/>
        </p:nvSpPr>
        <p:spPr>
          <a:xfrm>
            <a:off x="389299" y="280657"/>
            <a:ext cx="7985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VetraSpec General Contact Log</a:t>
            </a:r>
          </a:p>
        </p:txBody>
      </p:sp>
      <p:pic>
        <p:nvPicPr>
          <p:cNvPr id="7" name="Picture 6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289427DC-C426-46CD-BA19-42DDA83F14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2264"/>
          <a:stretch/>
        </p:blipFill>
        <p:spPr>
          <a:xfrm>
            <a:off x="185209" y="1600546"/>
            <a:ext cx="11821582" cy="4601471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4F24D6-CF4F-4C7D-9153-46D2BDAED92F}"/>
              </a:ext>
            </a:extLst>
          </p:cNvPr>
          <p:cNvCxnSpPr/>
          <p:nvPr/>
        </p:nvCxnSpPr>
        <p:spPr>
          <a:xfrm>
            <a:off x="10306878" y="5297557"/>
            <a:ext cx="705679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CCFCC15-F0C3-43B3-B543-AAE8A8D2D6B8}"/>
              </a:ext>
            </a:extLst>
          </p:cNvPr>
          <p:cNvCxnSpPr>
            <a:cxnSpLocks/>
          </p:cNvCxnSpPr>
          <p:nvPr/>
        </p:nvCxnSpPr>
        <p:spPr>
          <a:xfrm>
            <a:off x="10675610" y="5808180"/>
            <a:ext cx="67389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8BAA165-EC98-4B96-A323-FBF412FC6E46}"/>
              </a:ext>
            </a:extLst>
          </p:cNvPr>
          <p:cNvCxnSpPr>
            <a:cxnSpLocks/>
          </p:cNvCxnSpPr>
          <p:nvPr/>
        </p:nvCxnSpPr>
        <p:spPr>
          <a:xfrm>
            <a:off x="10434222" y="5710341"/>
            <a:ext cx="31474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35A9ADA-8E33-4665-9C37-98B802124E23}"/>
              </a:ext>
            </a:extLst>
          </p:cNvPr>
          <p:cNvCxnSpPr>
            <a:cxnSpLocks/>
          </p:cNvCxnSpPr>
          <p:nvPr/>
        </p:nvCxnSpPr>
        <p:spPr>
          <a:xfrm>
            <a:off x="237727" y="5657126"/>
            <a:ext cx="27539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A4E6071-D9F0-4630-8DED-4A1597AA9584}"/>
              </a:ext>
            </a:extLst>
          </p:cNvPr>
          <p:cNvCxnSpPr/>
          <p:nvPr/>
        </p:nvCxnSpPr>
        <p:spPr>
          <a:xfrm flipH="1">
            <a:off x="6953250" y="4486275"/>
            <a:ext cx="1028700" cy="428625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6B14459A-52DF-4182-A290-138AE0528890}"/>
              </a:ext>
            </a:extLst>
          </p:cNvPr>
          <p:cNvSpPr txBox="1"/>
          <p:nvPr/>
        </p:nvSpPr>
        <p:spPr>
          <a:xfrm>
            <a:off x="7981950" y="3390080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You can view the last 50 entries for your office in this screen. If you need to see more entries, click here to view all the entries for your office</a:t>
            </a:r>
          </a:p>
        </p:txBody>
      </p:sp>
    </p:spTree>
    <p:extLst>
      <p:ext uri="{BB962C8B-B14F-4D97-AF65-F5344CB8AC3E}">
        <p14:creationId xmlns:p14="http://schemas.microsoft.com/office/powerpoint/2010/main" val="3908230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65FF-F4E1-4780-B937-806968990944}"/>
              </a:ext>
            </a:extLst>
          </p:cNvPr>
          <p:cNvSpPr txBox="1"/>
          <p:nvPr/>
        </p:nvSpPr>
        <p:spPr>
          <a:xfrm>
            <a:off x="375425" y="75726"/>
            <a:ext cx="86975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VetraSpec General Contact Log Demonstration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791F45-178E-454D-998F-E4AC3E3D21C1}"/>
              </a:ext>
            </a:extLst>
          </p:cNvPr>
          <p:cNvSpPr txBox="1"/>
          <p:nvPr/>
        </p:nvSpPr>
        <p:spPr>
          <a:xfrm>
            <a:off x="171450" y="2238375"/>
            <a:ext cx="118491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Now we are going access VetraSpec and show a live demonstration of the General Contact Log</a:t>
            </a:r>
          </a:p>
        </p:txBody>
      </p:sp>
    </p:spTree>
    <p:extLst>
      <p:ext uri="{BB962C8B-B14F-4D97-AF65-F5344CB8AC3E}">
        <p14:creationId xmlns:p14="http://schemas.microsoft.com/office/powerpoint/2010/main" val="89395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65FF-F4E1-4780-B937-806968990944}"/>
              </a:ext>
            </a:extLst>
          </p:cNvPr>
          <p:cNvSpPr txBox="1"/>
          <p:nvPr/>
        </p:nvSpPr>
        <p:spPr>
          <a:xfrm>
            <a:off x="375425" y="75726"/>
            <a:ext cx="8697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VetraSpec Direct Submit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791F45-178E-454D-998F-E4AC3E3D21C1}"/>
              </a:ext>
            </a:extLst>
          </p:cNvPr>
          <p:cNvSpPr txBox="1"/>
          <p:nvPr/>
        </p:nvSpPr>
        <p:spPr>
          <a:xfrm>
            <a:off x="171450" y="1493481"/>
            <a:ext cx="118491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VetraSpec’s Direct Submit feature allows users to submit documents directly to VA within the VetraSpec system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This system offers an alternative to faxing, mailing, or accessing the VA Intranet to submit claims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NVS requires all users to successfully complete the Direct Submit Course in the VFW Online Learning Portal (OLP) prior to having this feature activated for their account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Effective April 19, 2021: </a:t>
            </a:r>
            <a:r>
              <a:rPr lang="en-US" sz="2800" dirty="0"/>
              <a:t>New users who complete the OLP Direct Submit course must email the NVS helpdesk (</a:t>
            </a:r>
            <a:r>
              <a:rPr lang="en-US" sz="2800" dirty="0">
                <a:hlinkClick r:id="rId3"/>
              </a:rPr>
              <a:t>dsohelpdesk@vfw.org</a:t>
            </a:r>
            <a:r>
              <a:rPr lang="en-US" sz="2800" dirty="0"/>
              <a:t>) to have this feature activated  </a:t>
            </a:r>
          </a:p>
        </p:txBody>
      </p:sp>
    </p:spTree>
    <p:extLst>
      <p:ext uri="{BB962C8B-B14F-4D97-AF65-F5344CB8AC3E}">
        <p14:creationId xmlns:p14="http://schemas.microsoft.com/office/powerpoint/2010/main" val="1534787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65FF-F4E1-4780-B937-806968990944}"/>
              </a:ext>
            </a:extLst>
          </p:cNvPr>
          <p:cNvSpPr txBox="1"/>
          <p:nvPr/>
        </p:nvSpPr>
        <p:spPr>
          <a:xfrm>
            <a:off x="375425" y="75726"/>
            <a:ext cx="8697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Direct Submit Submission Status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791F45-178E-454D-998F-E4AC3E3D21C1}"/>
              </a:ext>
            </a:extLst>
          </p:cNvPr>
          <p:cNvSpPr txBox="1"/>
          <p:nvPr/>
        </p:nvSpPr>
        <p:spPr>
          <a:xfrm>
            <a:off x="171450" y="1242296"/>
            <a:ext cx="118491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Once documents are submitted via Direct Submit, you must check the status to ensure there are no errors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Direct Submit does not automatically refresh the status update. You must click the Check Status link under 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Once you see “Final Status Reached” you do not need to continue checking the status, but you must verify that the submission made it into VBMS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You may have to refresh your screen after clicking Check Status to see the most current status.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/>
          </a:p>
          <a:p>
            <a:pPr algn="ctr"/>
            <a:r>
              <a:rPr lang="en-US" sz="2800" b="1" dirty="0"/>
              <a:t>If you use Direct Submit, you should check the status of your submissions every day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99019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6290819"/>
              </p:ext>
            </p:extLst>
          </p:nvPr>
        </p:nvGraphicFramePr>
        <p:xfrm>
          <a:off x="0" y="0"/>
          <a:ext cx="12192000" cy="6858002"/>
        </p:xfrm>
        <a:graphic>
          <a:graphicData uri="http://schemas.openxmlformats.org/drawingml/2006/table">
            <a:tbl>
              <a:tblPr firstRow="1" firstCol="1" bandRow="1"/>
              <a:tblGrid>
                <a:gridCol w="6096000">
                  <a:extLst>
                    <a:ext uri="{9D8B030D-6E8A-4147-A177-3AD203B41FA5}">
                      <a16:colId xmlns:a16="http://schemas.microsoft.com/office/drawing/2014/main" val="1228288636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1133707467"/>
                    </a:ext>
                  </a:extLst>
                </a:gridCol>
              </a:tblGrid>
              <a:tr h="2897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Explanation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4688120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PENDING 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package is being transferred electronically. 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139646"/>
                  </a:ext>
                </a:extLst>
              </a:tr>
              <a:tr h="5703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UPLOADED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package has been uploaded, but NOT yet processed or added to Centralized Mail. 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361504"/>
                  </a:ext>
                </a:extLst>
              </a:tr>
              <a:tr h="5703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RECEIVED – </a:t>
                      </a:r>
                      <a:r>
                        <a:rPr lang="en-US" sz="1800" b="1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Once you receive this status the submission date is preserved.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Indicates package has been successfully added to Centralized Mail. 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382313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PROCESSING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package is being processed by VA systems.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6518962"/>
                  </a:ext>
                </a:extLst>
              </a:tr>
              <a:tr h="5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SUCCESS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package has been received, processed and is being worked by a human at VA. 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8637515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VBMS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Package has been uploaded successfully into VBMS. 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6649932"/>
                  </a:ext>
                </a:extLst>
              </a:tr>
              <a:tr h="5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EXPIRED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There was a lag on the VA system and the submission was not accepted. Please resubmit. </a:t>
                      </a: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1772485"/>
                  </a:ext>
                </a:extLst>
              </a:tr>
              <a:tr h="34221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ERROR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**This chart can also be found in the Direct Submit Instructions located in the VFW Online Learning Portal Resource Library**</a:t>
                      </a:r>
                      <a:endParaRPr lang="en-US" sz="2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DOC101</a:t>
                      </a:r>
                      <a:r>
                        <a:rPr lang="en-US" sz="1800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System error – email ann@vetraspec.com  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DOC102</a:t>
                      </a:r>
                      <a:r>
                        <a:rPr lang="en-US" sz="1800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Bad vet data. Make sure the vet's name, SSN and zip code are in the database.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DOC103</a:t>
                      </a:r>
                      <a:r>
                        <a:rPr lang="en-US" sz="1800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Bad PDF. The error will tell you which document isn't readable.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DOC104</a:t>
                      </a:r>
                      <a:r>
                        <a:rPr lang="en-US" sz="1800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Rejected by a VA system. The error detail will tell you which one.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DOC105</a:t>
                      </a:r>
                      <a:r>
                        <a:rPr lang="en-US" sz="1800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Unknown sender. This can be an issue with VA systems. Wait a little while and resubmit.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DOC201</a:t>
                      </a:r>
                      <a:r>
                        <a:rPr lang="en-US" sz="1800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Internal VA server error. Try again later.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DOC202</a:t>
                      </a:r>
                      <a:r>
                        <a:rPr lang="en-US" sz="1800" dirty="0">
                          <a:solidFill>
                            <a:srgbClr val="1A1A1A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Error in a VA system. The error detail will provide more information.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19" marR="49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6174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7248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65FF-F4E1-4780-B937-806968990944}"/>
              </a:ext>
            </a:extLst>
          </p:cNvPr>
          <p:cNvSpPr txBox="1"/>
          <p:nvPr/>
        </p:nvSpPr>
        <p:spPr>
          <a:xfrm>
            <a:off x="375425" y="75726"/>
            <a:ext cx="8697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Direct Submit Submission Status</a:t>
            </a:r>
          </a:p>
        </p:txBody>
      </p:sp>
      <p:pic>
        <p:nvPicPr>
          <p:cNvPr id="9" name="Picture 8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81A37A1B-CF5F-44E5-9CE2-3C1D1C4C67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34994"/>
            <a:ext cx="12192000" cy="537535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7104D3E-9CA9-40FC-BE08-38FCA6CA66EB}"/>
              </a:ext>
            </a:extLst>
          </p:cNvPr>
          <p:cNvCxnSpPr/>
          <p:nvPr/>
        </p:nvCxnSpPr>
        <p:spPr>
          <a:xfrm>
            <a:off x="266700" y="1914525"/>
            <a:ext cx="81915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F12785F-DA1B-4AB4-937B-D0BFE656087B}"/>
              </a:ext>
            </a:extLst>
          </p:cNvPr>
          <p:cNvCxnSpPr/>
          <p:nvPr/>
        </p:nvCxnSpPr>
        <p:spPr>
          <a:xfrm>
            <a:off x="3295650" y="1914525"/>
            <a:ext cx="81915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02DE786-0265-4A8F-AC1E-B2D47C6F3EDA}"/>
              </a:ext>
            </a:extLst>
          </p:cNvPr>
          <p:cNvCxnSpPr/>
          <p:nvPr/>
        </p:nvCxnSpPr>
        <p:spPr>
          <a:xfrm>
            <a:off x="5276850" y="1914525"/>
            <a:ext cx="81915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749EDA2-F074-404F-8405-76677B83461A}"/>
              </a:ext>
            </a:extLst>
          </p:cNvPr>
          <p:cNvCxnSpPr/>
          <p:nvPr/>
        </p:nvCxnSpPr>
        <p:spPr>
          <a:xfrm>
            <a:off x="6972300" y="1914525"/>
            <a:ext cx="81915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0AD00E3-D266-4B90-A234-C69949E229BB}"/>
              </a:ext>
            </a:extLst>
          </p:cNvPr>
          <p:cNvCxnSpPr>
            <a:cxnSpLocks/>
          </p:cNvCxnSpPr>
          <p:nvPr/>
        </p:nvCxnSpPr>
        <p:spPr>
          <a:xfrm>
            <a:off x="10448925" y="5391150"/>
            <a:ext cx="0" cy="828675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F1ACC91-4FD7-4DB6-97EF-422AF4031B88}"/>
              </a:ext>
            </a:extLst>
          </p:cNvPr>
          <p:cNvSpPr txBox="1"/>
          <p:nvPr/>
        </p:nvSpPr>
        <p:spPr>
          <a:xfrm>
            <a:off x="9165639" y="4608293"/>
            <a:ext cx="2566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Click here to check the status of the submission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1477062-C4C3-4809-AC60-248629CBAF66}"/>
              </a:ext>
            </a:extLst>
          </p:cNvPr>
          <p:cNvCxnSpPr>
            <a:cxnSpLocks/>
          </p:cNvCxnSpPr>
          <p:nvPr/>
        </p:nvCxnSpPr>
        <p:spPr>
          <a:xfrm>
            <a:off x="1857375" y="5208668"/>
            <a:ext cx="0" cy="828675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5B6FB572-4ADA-4001-BFE2-5219534763DC}"/>
              </a:ext>
            </a:extLst>
          </p:cNvPr>
          <p:cNvSpPr txBox="1"/>
          <p:nvPr/>
        </p:nvSpPr>
        <p:spPr>
          <a:xfrm>
            <a:off x="459789" y="4451211"/>
            <a:ext cx="2566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Click here to view the Status Chart</a:t>
            </a:r>
          </a:p>
        </p:txBody>
      </p:sp>
    </p:spTree>
    <p:extLst>
      <p:ext uri="{BB962C8B-B14F-4D97-AF65-F5344CB8AC3E}">
        <p14:creationId xmlns:p14="http://schemas.microsoft.com/office/powerpoint/2010/main" val="219666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65FF-F4E1-4780-B937-806968990944}"/>
              </a:ext>
            </a:extLst>
          </p:cNvPr>
          <p:cNvSpPr txBox="1"/>
          <p:nvPr/>
        </p:nvSpPr>
        <p:spPr>
          <a:xfrm>
            <a:off x="375425" y="75726"/>
            <a:ext cx="86975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Direct Submit Submission Status – Checking Multiple Submissions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791F45-178E-454D-998F-E4AC3E3D21C1}"/>
              </a:ext>
            </a:extLst>
          </p:cNvPr>
          <p:cNvSpPr txBox="1"/>
          <p:nvPr/>
        </p:nvSpPr>
        <p:spPr>
          <a:xfrm>
            <a:off x="971547" y="1276055"/>
            <a:ext cx="102489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Instead of checking each status individually, you can check multiple statuses at once using the Direct Submit Status link available from the Home Screen </a:t>
            </a:r>
          </a:p>
          <a:p>
            <a:endParaRPr lang="en-US" sz="2800" dirty="0"/>
          </a:p>
        </p:txBody>
      </p:sp>
      <p:pic>
        <p:nvPicPr>
          <p:cNvPr id="6" name="Picture 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75265B4D-10F5-4E7A-B8CF-B87F3BAB060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5938" b="4913"/>
          <a:stretch/>
        </p:blipFill>
        <p:spPr>
          <a:xfrm>
            <a:off x="971549" y="2592577"/>
            <a:ext cx="10248900" cy="4055873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9C61195-1722-41F7-96B3-8D4A1B46EC5E}"/>
              </a:ext>
            </a:extLst>
          </p:cNvPr>
          <p:cNvCxnSpPr>
            <a:cxnSpLocks/>
          </p:cNvCxnSpPr>
          <p:nvPr/>
        </p:nvCxnSpPr>
        <p:spPr>
          <a:xfrm flipH="1">
            <a:off x="3133725" y="4991100"/>
            <a:ext cx="1143000" cy="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E382ADD-1BC2-4C6D-8FAD-D55888567ABA}"/>
              </a:ext>
            </a:extLst>
          </p:cNvPr>
          <p:cNvSpPr txBox="1"/>
          <p:nvPr/>
        </p:nvSpPr>
        <p:spPr>
          <a:xfrm>
            <a:off x="4286250" y="4787901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Direct Submit Status Button</a:t>
            </a:r>
          </a:p>
        </p:txBody>
      </p:sp>
    </p:spTree>
    <p:extLst>
      <p:ext uri="{BB962C8B-B14F-4D97-AF65-F5344CB8AC3E}">
        <p14:creationId xmlns:p14="http://schemas.microsoft.com/office/powerpoint/2010/main" val="243192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65FF-F4E1-4780-B937-806968990944}"/>
              </a:ext>
            </a:extLst>
          </p:cNvPr>
          <p:cNvSpPr txBox="1"/>
          <p:nvPr/>
        </p:nvSpPr>
        <p:spPr>
          <a:xfrm>
            <a:off x="375425" y="75726"/>
            <a:ext cx="8697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Fixing Direct Submit Errors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791F45-178E-454D-998F-E4AC3E3D21C1}"/>
              </a:ext>
            </a:extLst>
          </p:cNvPr>
          <p:cNvSpPr txBox="1"/>
          <p:nvPr/>
        </p:nvSpPr>
        <p:spPr>
          <a:xfrm>
            <a:off x="171450" y="1807806"/>
            <a:ext cx="118491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If you receive an error during submission, view the Status Chart for more information on the error and for a potential resolution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You may have to resubmit the documents using a different submission method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Remember: If the error occurred before the “received” status was reached the effective date of the submission has not been preserved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7057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65FF-F4E1-4780-B937-806968990944}"/>
              </a:ext>
            </a:extLst>
          </p:cNvPr>
          <p:cNvSpPr txBox="1"/>
          <p:nvPr/>
        </p:nvSpPr>
        <p:spPr>
          <a:xfrm>
            <a:off x="375425" y="75726"/>
            <a:ext cx="8697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Fixing Direct Submit Errors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791F45-178E-454D-998F-E4AC3E3D21C1}"/>
              </a:ext>
            </a:extLst>
          </p:cNvPr>
          <p:cNvSpPr txBox="1"/>
          <p:nvPr/>
        </p:nvSpPr>
        <p:spPr>
          <a:xfrm>
            <a:off x="171450" y="1493481"/>
            <a:ext cx="118491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What if the Direct Submit Status has reached or passed the received status but the documents never made it into VBMS?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If this happens, you will need to email the Veterans Claims Intake Program mailbox at </a:t>
            </a:r>
            <a:r>
              <a:rPr lang="en-US" sz="2800" b="1" dirty="0">
                <a:solidFill>
                  <a:srgbClr val="FF0000"/>
                </a:solidFill>
              </a:rPr>
              <a:t>vcip.vbaco@va.gov </a:t>
            </a:r>
            <a:r>
              <a:rPr lang="en-US" sz="2800" dirty="0"/>
              <a:t>with the veteran’s claim number and a brief explanation of what happened so that the effective date can be preserved.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You may need to resubmit the documents</a:t>
            </a:r>
          </a:p>
          <a:p>
            <a:endParaRPr lang="en-US" sz="2800" dirty="0"/>
          </a:p>
          <a:p>
            <a:pPr algn="ctr"/>
            <a:r>
              <a:rPr lang="en-US" sz="2800" i="1" dirty="0"/>
              <a:t>*Please CC your VARO’s Change Management Agent or your VARO director’s office when emailing VCIP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15183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65FF-F4E1-4780-B937-806968990944}"/>
              </a:ext>
            </a:extLst>
          </p:cNvPr>
          <p:cNvSpPr txBox="1"/>
          <p:nvPr/>
        </p:nvSpPr>
        <p:spPr>
          <a:xfrm>
            <a:off x="375425" y="75726"/>
            <a:ext cx="8697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Fixing Direct Submit Errors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791F45-178E-454D-998F-E4AC3E3D21C1}"/>
              </a:ext>
            </a:extLst>
          </p:cNvPr>
          <p:cNvSpPr txBox="1"/>
          <p:nvPr/>
        </p:nvSpPr>
        <p:spPr>
          <a:xfrm>
            <a:off x="171450" y="1493481"/>
            <a:ext cx="118491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28BD0F-245B-4BE2-A722-344491DCDFBC}"/>
              </a:ext>
            </a:extLst>
          </p:cNvPr>
          <p:cNvSpPr txBox="1"/>
          <p:nvPr/>
        </p:nvSpPr>
        <p:spPr>
          <a:xfrm>
            <a:off x="375425" y="2228671"/>
            <a:ext cx="1076324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Now we are going to log into VetraSpec and show a live demonstration on how to view Direct Submit Statuses</a:t>
            </a:r>
          </a:p>
        </p:txBody>
      </p:sp>
    </p:spTree>
    <p:extLst>
      <p:ext uri="{BB962C8B-B14F-4D97-AF65-F5344CB8AC3E}">
        <p14:creationId xmlns:p14="http://schemas.microsoft.com/office/powerpoint/2010/main" val="1007265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5F89EE-84F1-46B1-B503-5176A86A9840}"/>
              </a:ext>
            </a:extLst>
          </p:cNvPr>
          <p:cNvSpPr txBox="1"/>
          <p:nvPr/>
        </p:nvSpPr>
        <p:spPr>
          <a:xfrm>
            <a:off x="389298" y="1501541"/>
            <a:ext cx="1144075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 this class we will discuss:</a:t>
            </a:r>
          </a:p>
          <a:p>
            <a:endParaRPr lang="en-US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VetraSpec Acquisition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VetraSpec ID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General Contact Log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Fixing Direct Submit Errors</a:t>
            </a:r>
          </a:p>
          <a:p>
            <a:endParaRPr lang="en-US" dirty="0"/>
          </a:p>
          <a:p>
            <a:pPr algn="ctr"/>
            <a:endParaRPr lang="en-US" sz="2000" b="1" dirty="0"/>
          </a:p>
          <a:p>
            <a:pPr algn="ctr"/>
            <a:r>
              <a:rPr lang="en-US" sz="2000" b="1" dirty="0"/>
              <a:t>Although we will be discussing VetraSpec’s Direct Submit, this is not a class on how to use this program. </a:t>
            </a:r>
          </a:p>
          <a:p>
            <a:pPr algn="ctr"/>
            <a:r>
              <a:rPr lang="en-US" sz="2000" b="1" dirty="0"/>
              <a:t>For information on how to use Direct Submit, please visit the VFW Online Learning Portal at </a:t>
            </a:r>
            <a:r>
              <a:rPr lang="en-US" sz="2000" b="1" dirty="0">
                <a:hlinkClick r:id="rId2"/>
              </a:rPr>
              <a:t>https://vfw.psycharmor.org</a:t>
            </a:r>
            <a:r>
              <a:rPr lang="en-US" sz="2000" b="1" dirty="0"/>
              <a:t>  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AFAACC-FF23-44FD-A3F5-0BEB2629E2F2}"/>
              </a:ext>
            </a:extLst>
          </p:cNvPr>
          <p:cNvSpPr txBox="1"/>
          <p:nvPr/>
        </p:nvSpPr>
        <p:spPr>
          <a:xfrm>
            <a:off x="389299" y="280657"/>
            <a:ext cx="7985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Topics</a:t>
            </a:r>
          </a:p>
        </p:txBody>
      </p:sp>
    </p:spTree>
    <p:extLst>
      <p:ext uri="{BB962C8B-B14F-4D97-AF65-F5344CB8AC3E}">
        <p14:creationId xmlns:p14="http://schemas.microsoft.com/office/powerpoint/2010/main" val="651852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28950" y="2828565"/>
            <a:ext cx="74048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800" b="1" dirty="0">
                <a:latin typeface="+mj-lt"/>
                <a:cs typeface="Times New Roman" panose="02020603050405020304" pitchFamily="18" charset="0"/>
              </a:rPr>
              <a:t>Questions?</a:t>
            </a:r>
            <a:endParaRPr lang="en-US" altLang="en-US" sz="36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7F6429-D653-44D2-898C-6EEFD66E462C}"/>
              </a:ext>
            </a:extLst>
          </p:cNvPr>
          <p:cNvSpPr txBox="1"/>
          <p:nvPr/>
        </p:nvSpPr>
        <p:spPr>
          <a:xfrm>
            <a:off x="8408191" y="4896210"/>
            <a:ext cx="33135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Brad Hazell</a:t>
            </a:r>
          </a:p>
          <a:p>
            <a:r>
              <a:rPr lang="en-US" dirty="0"/>
              <a:t>Assistant Director, </a:t>
            </a:r>
          </a:p>
          <a:p>
            <a:r>
              <a:rPr lang="en-US" dirty="0"/>
              <a:t>Compensation &amp; Pension Policy</a:t>
            </a:r>
          </a:p>
          <a:p>
            <a:r>
              <a:rPr lang="en-US" dirty="0"/>
              <a:t>Bhazell@vfw.org </a:t>
            </a:r>
          </a:p>
        </p:txBody>
      </p:sp>
    </p:spTree>
    <p:extLst>
      <p:ext uri="{BB962C8B-B14F-4D97-AF65-F5344CB8AC3E}">
        <p14:creationId xmlns:p14="http://schemas.microsoft.com/office/powerpoint/2010/main" val="94608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65FF-F4E1-4780-B937-806968990944}"/>
              </a:ext>
            </a:extLst>
          </p:cNvPr>
          <p:cNvSpPr txBox="1"/>
          <p:nvPr/>
        </p:nvSpPr>
        <p:spPr>
          <a:xfrm>
            <a:off x="389299" y="280657"/>
            <a:ext cx="7985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VetraSpec Acquisition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5F89EE-84F1-46B1-B503-5176A86A9840}"/>
              </a:ext>
            </a:extLst>
          </p:cNvPr>
          <p:cNvSpPr txBox="1"/>
          <p:nvPr/>
        </p:nvSpPr>
        <p:spPr>
          <a:xfrm>
            <a:off x="389299" y="1832467"/>
            <a:ext cx="1122167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 March 2021, DataSpec, which is the company that created and manages VetraSpec, announced that they have been acquired by Tyler Technologies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Currently we not aware of any changes to the software or administrative functions as a result of this acquisition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109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65FF-F4E1-4780-B937-806968990944}"/>
              </a:ext>
            </a:extLst>
          </p:cNvPr>
          <p:cNvSpPr txBox="1"/>
          <p:nvPr/>
        </p:nvSpPr>
        <p:spPr>
          <a:xfrm>
            <a:off x="389299" y="280657"/>
            <a:ext cx="7985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VetraSpec ID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5F89EE-84F1-46B1-B503-5176A86A9840}"/>
              </a:ext>
            </a:extLst>
          </p:cNvPr>
          <p:cNvSpPr txBox="1"/>
          <p:nvPr/>
        </p:nvSpPr>
        <p:spPr>
          <a:xfrm>
            <a:off x="532174" y="1365742"/>
            <a:ext cx="1065516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The VetraSpec ID is: </a:t>
            </a:r>
          </a:p>
          <a:p>
            <a:endParaRPr lang="en-US" sz="1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An unique identification number automatically assigned to each veteran that has a VetraSpec record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 secure way to identify a veteran without using sensitive or protected information such as Social Security Numbers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Secure to send via unencrypted email as it only exists in VetraSpec and only VetraSpec users can use the ID to locate a veteran’s record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Searchable from the Home Screen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Located under the tab bar near the veteran’s Social Security Number and VA File Number when working in the veteran’s record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24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65FF-F4E1-4780-B937-806968990944}"/>
              </a:ext>
            </a:extLst>
          </p:cNvPr>
          <p:cNvSpPr txBox="1"/>
          <p:nvPr/>
        </p:nvSpPr>
        <p:spPr>
          <a:xfrm>
            <a:off x="389299" y="280657"/>
            <a:ext cx="7985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VetraSpec ID</a:t>
            </a:r>
          </a:p>
        </p:txBody>
      </p:sp>
      <p:pic>
        <p:nvPicPr>
          <p:cNvPr id="6" name="Picture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55998D5A-F6A4-4071-9927-B1EAFA75685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01" b="18272"/>
          <a:stretch/>
        </p:blipFill>
        <p:spPr>
          <a:xfrm>
            <a:off x="0" y="1234521"/>
            <a:ext cx="12141398" cy="367085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67AE476-76DC-4055-B750-4D61C26F9B0F}"/>
              </a:ext>
            </a:extLst>
          </p:cNvPr>
          <p:cNvSpPr txBox="1"/>
          <p:nvPr/>
        </p:nvSpPr>
        <p:spPr>
          <a:xfrm>
            <a:off x="1076325" y="5400675"/>
            <a:ext cx="9477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What is this veteran’s VetraSpec ID?</a:t>
            </a:r>
          </a:p>
        </p:txBody>
      </p:sp>
    </p:spTree>
    <p:extLst>
      <p:ext uri="{BB962C8B-B14F-4D97-AF65-F5344CB8AC3E}">
        <p14:creationId xmlns:p14="http://schemas.microsoft.com/office/powerpoint/2010/main" val="2424182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65FF-F4E1-4780-B937-806968990944}"/>
              </a:ext>
            </a:extLst>
          </p:cNvPr>
          <p:cNvSpPr txBox="1"/>
          <p:nvPr/>
        </p:nvSpPr>
        <p:spPr>
          <a:xfrm>
            <a:off x="389299" y="280657"/>
            <a:ext cx="7985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VetraSpec General Contact Log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5F89EE-84F1-46B1-B503-5176A86A9840}"/>
              </a:ext>
            </a:extLst>
          </p:cNvPr>
          <p:cNvSpPr txBox="1"/>
          <p:nvPr/>
        </p:nvSpPr>
        <p:spPr>
          <a:xfrm>
            <a:off x="570274" y="1460992"/>
            <a:ext cx="10655166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VetraSpec General Contact Log is a tool intended for recording communications in your office that are not associated with a veteran’s record, such as general inquiries or interactions with veterans we do not represent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This feature can be used in place of the office administration veteran record that many offices use  to log these types of communications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Anyone assigned to your office can access and add to your General Contact Log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algn="ctr"/>
            <a:r>
              <a:rPr lang="en-US" sz="3200" b="1" dirty="0"/>
              <a:t>Why should you log these types of communications?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67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65FF-F4E1-4780-B937-806968990944}"/>
              </a:ext>
            </a:extLst>
          </p:cNvPr>
          <p:cNvSpPr txBox="1"/>
          <p:nvPr/>
        </p:nvSpPr>
        <p:spPr>
          <a:xfrm>
            <a:off x="389299" y="280657"/>
            <a:ext cx="7985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VetraSpec General Contact Log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5F89EE-84F1-46B1-B503-5176A86A9840}"/>
              </a:ext>
            </a:extLst>
          </p:cNvPr>
          <p:cNvSpPr txBox="1"/>
          <p:nvPr/>
        </p:nvSpPr>
        <p:spPr>
          <a:xfrm>
            <a:off x="389299" y="1499092"/>
            <a:ext cx="1065516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General Contact Log entries will NOT be associated with a specific veteran, even if you enter the veteran's name. 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You may use the General Contact Log while working in a veteran’s record or from the home screen.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you are working in Mr. Smith’s record and receive a phone call from a veteran that does not have a VetraSpec record, you can access the General Contact Log, enter your communication, then continue working in Mr. Smith’s Record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084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65FF-F4E1-4780-B937-806968990944}"/>
              </a:ext>
            </a:extLst>
          </p:cNvPr>
          <p:cNvSpPr txBox="1"/>
          <p:nvPr/>
        </p:nvSpPr>
        <p:spPr>
          <a:xfrm>
            <a:off x="389299" y="280657"/>
            <a:ext cx="7985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VetraSpec General Contact Log</a:t>
            </a:r>
          </a:p>
        </p:txBody>
      </p:sp>
      <p:pic>
        <p:nvPicPr>
          <p:cNvPr id="8" name="Picture 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56A7BF2-BF87-4FBA-8D17-9E2479CB36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406" y="1294296"/>
            <a:ext cx="11941188" cy="542718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EA442D3-0F02-43ED-8720-0437BCDC8792}"/>
              </a:ext>
            </a:extLst>
          </p:cNvPr>
          <p:cNvSpPr txBox="1"/>
          <p:nvPr/>
        </p:nvSpPr>
        <p:spPr>
          <a:xfrm>
            <a:off x="3717234" y="5318602"/>
            <a:ext cx="4080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You can access the General Contact Log from the Home Screen by clicking here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7C8ACBE-7041-4BC9-B5F8-4733336117F5}"/>
              </a:ext>
            </a:extLst>
          </p:cNvPr>
          <p:cNvCxnSpPr/>
          <p:nvPr/>
        </p:nvCxnSpPr>
        <p:spPr>
          <a:xfrm flipH="1">
            <a:off x="2097157" y="5794513"/>
            <a:ext cx="1480930" cy="89452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49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E7DC4-6F4B-4856-8C1C-A40AF91B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65FF-F4E1-4780-B937-806968990944}"/>
              </a:ext>
            </a:extLst>
          </p:cNvPr>
          <p:cNvSpPr txBox="1"/>
          <p:nvPr/>
        </p:nvSpPr>
        <p:spPr>
          <a:xfrm>
            <a:off x="389299" y="280657"/>
            <a:ext cx="7985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VetraSpec General Contact Log</a:t>
            </a:r>
          </a:p>
        </p:txBody>
      </p:sp>
      <p:pic>
        <p:nvPicPr>
          <p:cNvPr id="3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CE078F94-A8E6-496C-9FCE-0F5B96215F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74" y="1242391"/>
            <a:ext cx="12057051" cy="51139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CC61DD-CD84-4F93-84D6-A0AE254DB72E}"/>
              </a:ext>
            </a:extLst>
          </p:cNvPr>
          <p:cNvSpPr txBox="1"/>
          <p:nvPr/>
        </p:nvSpPr>
        <p:spPr>
          <a:xfrm>
            <a:off x="3945835" y="3130826"/>
            <a:ext cx="39358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You can access the General Contact Log from within a veteran’s record by clicking here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AF92DBA-CCCA-4BF3-B6F9-58BC8504294B}"/>
              </a:ext>
            </a:extLst>
          </p:cNvPr>
          <p:cNvCxnSpPr/>
          <p:nvPr/>
        </p:nvCxnSpPr>
        <p:spPr>
          <a:xfrm flipV="1">
            <a:off x="7792278" y="1935785"/>
            <a:ext cx="1868557" cy="1242391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81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FW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FW" id="{00125756-E3B0-4BE5-BF95-B3AACD0B94DD}" vid="{C841D54D-3AF6-4723-9ADF-A0B703C56288}"/>
    </a:ext>
  </a:extLst>
</a:theme>
</file>

<file path=ppt/theme/theme2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664ECD6A4BA64E9FB46E9495175BCD" ma:contentTypeVersion="5" ma:contentTypeDescription="Create a new document." ma:contentTypeScope="" ma:versionID="92d11903d1e486a4cb7f9505c72d3f32">
  <xsd:schema xmlns:xsd="http://www.w3.org/2001/XMLSchema" xmlns:xs="http://www.w3.org/2001/XMLSchema" xmlns:p="http://schemas.microsoft.com/office/2006/metadata/properties" xmlns:ns3="1dae7dd4-9d90-4156-a9b7-ff63f0fe3efb" xmlns:ns4="36e7a052-7710-4db4-b4fc-2035b4c37154" targetNamespace="http://schemas.microsoft.com/office/2006/metadata/properties" ma:root="true" ma:fieldsID="6f535c3e51c6f9db18d4bbfc91ed9ae9" ns3:_="" ns4:_="">
    <xsd:import namespace="1dae7dd4-9d90-4156-a9b7-ff63f0fe3efb"/>
    <xsd:import namespace="36e7a052-7710-4db4-b4fc-2035b4c3715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ae7dd4-9d90-4156-a9b7-ff63f0fe3ef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e7a052-7710-4db4-b4fc-2035b4c371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3D87AE-3AE0-4483-967B-3CAAE1369F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10C2F4-06D8-45C5-9A19-03EA22ECAA42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36e7a052-7710-4db4-b4fc-2035b4c37154"/>
    <ds:schemaRef ds:uri="1dae7dd4-9d90-4156-a9b7-ff63f0fe3efb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CE54FEC-B135-4487-B804-A2370C1CEC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ae7dd4-9d90-4156-a9b7-ff63f0fe3efb"/>
    <ds:schemaRef ds:uri="36e7a052-7710-4db4-b4fc-2035b4c371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VFW</Template>
  <TotalTime>10664</TotalTime>
  <Words>1323</Words>
  <Application>Microsoft Office PowerPoint</Application>
  <PresentationFormat>Widescreen</PresentationFormat>
  <Paragraphs>178</Paragraphs>
  <Slides>20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Calibri Light</vt:lpstr>
      <vt:lpstr>Tahoma</vt:lpstr>
      <vt:lpstr>Times New Roman</vt:lpstr>
      <vt:lpstr>VFW</vt:lpstr>
      <vt:lpstr>NEW LOGO</vt:lpstr>
      <vt:lpstr>Custom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Dependency</dc:title>
  <dc:creator>Christopher Macinkowicz</dc:creator>
  <cp:lastModifiedBy>Christopher Macinkowicz</cp:lastModifiedBy>
  <cp:revision>141</cp:revision>
  <cp:lastPrinted>2019-08-26T18:38:06Z</cp:lastPrinted>
  <dcterms:created xsi:type="dcterms:W3CDTF">2015-06-05T17:09:27Z</dcterms:created>
  <dcterms:modified xsi:type="dcterms:W3CDTF">2021-04-29T16:19:15Z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0x01010071664ECD6A4BA64E9FB46E9495175BCD</vt:lpwstr>
  </property>
</Properties>
</file>