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 id="2147483666" r:id="rId3"/>
    <p:sldMasterId id="2147483667" r:id="rId4"/>
  </p:sldMasterIdLst>
  <p:notesMasterIdLst>
    <p:notesMasterId r:id="rId6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31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18" r:id="rId57"/>
    <p:sldId id="307" r:id="rId58"/>
    <p:sldId id="308" r:id="rId59"/>
    <p:sldId id="309" r:id="rId60"/>
    <p:sldId id="310" r:id="rId61"/>
    <p:sldId id="311" r:id="rId62"/>
    <p:sldId id="312" r:id="rId63"/>
    <p:sldId id="313" r:id="rId64"/>
    <p:sldId id="314" r:id="rId65"/>
    <p:sldId id="315" r:id="rId66"/>
    <p:sldId id="319" r:id="rId67"/>
  </p:sldIdLst>
  <p:sldSz cx="12192000" cy="6858000"/>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64" y="6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sldNum" idx="12"/>
          </p:nvPr>
        </p:nvSpPr>
        <p:spPr>
          <a:xfrm>
            <a:off x="4398962" y="9555162"/>
            <a:ext cx="3363912" cy="493712"/>
          </a:xfrm>
          <a:prstGeom prst="rect">
            <a:avLst/>
          </a:prstGeom>
          <a:noFill/>
          <a:ln>
            <a:noFill/>
          </a:ln>
        </p:spPr>
        <p:txBody>
          <a:bodyPr spcFirstLastPara="1" wrap="square" lIns="0" tIns="0" rIns="0" bIns="0" anchor="b" anchorCtr="0">
            <a:noAutofit/>
          </a:bodyPr>
          <a:lstStyle/>
          <a:p>
            <a:pPr marL="0" marR="0" lvl="0" indent="0" algn="l" rtl="0">
              <a:lnSpc>
                <a:spcPct val="93000"/>
              </a:lnSpc>
              <a:spcBef>
                <a:spcPts val="0"/>
              </a:spcBef>
              <a:spcAft>
                <a:spcPts val="0"/>
              </a:spcAft>
              <a:buNone/>
            </a:pPr>
            <a:fld id="{00000000-1234-1234-1234-123412341234}" type="slidenum">
              <a:rPr lang="en-US" sz="1800" b="0" i="0" u="none" strike="noStrike" cap="none">
                <a:solidFill>
                  <a:srgbClr val="000000"/>
                </a:solidFill>
                <a:latin typeface="Arial"/>
                <a:ea typeface="Arial"/>
                <a:cs typeface="Arial"/>
                <a:sym typeface="Arial"/>
              </a:rPr>
              <a:t>‹#›</a:t>
            </a:fld>
            <a:endParaRPr/>
          </a:p>
        </p:txBody>
      </p:sp>
      <p:sp>
        <p:nvSpPr>
          <p:cNvPr id="4" name="Google Shape;4;n"/>
          <p:cNvSpPr/>
          <p:nvPr/>
        </p:nvSpPr>
        <p:spPr>
          <a:xfrm>
            <a:off x="0" y="0"/>
            <a:ext cx="7772400" cy="10058400"/>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5" name="Google Shape;5;n"/>
          <p:cNvSpPr/>
          <p:nvPr/>
        </p:nvSpPr>
        <p:spPr>
          <a:xfrm>
            <a:off x="0" y="0"/>
            <a:ext cx="7772400" cy="10058400"/>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6" name="Google Shape;6;n"/>
          <p:cNvSpPr/>
          <p:nvPr/>
        </p:nvSpPr>
        <p:spPr>
          <a:xfrm>
            <a:off x="0" y="0"/>
            <a:ext cx="7772400" cy="10058400"/>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7" name="Google Shape;7;n"/>
          <p:cNvSpPr/>
          <p:nvPr/>
        </p:nvSpPr>
        <p:spPr>
          <a:xfrm>
            <a:off x="0" y="0"/>
            <a:ext cx="7772400" cy="10058400"/>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8" name="Google Shape;8;n"/>
          <p:cNvSpPr/>
          <p:nvPr/>
        </p:nvSpPr>
        <p:spPr>
          <a:xfrm>
            <a:off x="0" y="0"/>
            <a:ext cx="7772400" cy="10058400"/>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9" name="Google Shape;9;n"/>
          <p:cNvSpPr>
            <a:spLocks noGrp="1" noRot="1" noChangeAspect="1"/>
          </p:cNvSpPr>
          <p:nvPr>
            <p:ph type="sldImg" idx="2"/>
          </p:nvPr>
        </p:nvSpPr>
        <p:spPr>
          <a:xfrm>
            <a:off x="538163" y="763588"/>
            <a:ext cx="6686550" cy="3762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 name="Google Shape;10;n"/>
          <p:cNvSpPr txBox="1">
            <a:spLocks noGrp="1"/>
          </p:cNvSpPr>
          <p:nvPr>
            <p:ph type="body" idx="1"/>
          </p:nvPr>
        </p:nvSpPr>
        <p:spPr>
          <a:xfrm>
            <a:off x="777875" y="4776787"/>
            <a:ext cx="6208712" cy="4516437"/>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1" name="Google Shape;11;n"/>
          <p:cNvSpPr txBox="1">
            <a:spLocks noGrp="1"/>
          </p:cNvSpPr>
          <p:nvPr>
            <p:ph type="hdr" idx="3"/>
          </p:nvPr>
        </p:nvSpPr>
        <p:spPr>
          <a:xfrm>
            <a:off x="0" y="0"/>
            <a:ext cx="3363912" cy="493712"/>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12" name="Google Shape;12;n"/>
          <p:cNvSpPr txBox="1">
            <a:spLocks noGrp="1"/>
          </p:cNvSpPr>
          <p:nvPr>
            <p:ph type="dt" idx="10"/>
          </p:nvPr>
        </p:nvSpPr>
        <p:spPr>
          <a:xfrm>
            <a:off x="4398962" y="0"/>
            <a:ext cx="3363912" cy="493712"/>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13" name="Google Shape;13;n"/>
          <p:cNvSpPr txBox="1">
            <a:spLocks noGrp="1"/>
          </p:cNvSpPr>
          <p:nvPr>
            <p:ph type="ftr" idx="11"/>
          </p:nvPr>
        </p:nvSpPr>
        <p:spPr>
          <a:xfrm>
            <a:off x="0" y="9555162"/>
            <a:ext cx="3363912" cy="493712"/>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SzPts val="1400"/>
              <a:buNone/>
              <a:defRPr sz="1400" b="0" i="0" u="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14" name="Google Shape;14;n"/>
          <p:cNvSpPr txBox="1">
            <a:spLocks noGrp="1"/>
          </p:cNvSpPr>
          <p:nvPr>
            <p:ph type="sldNum" idx="4"/>
          </p:nvPr>
        </p:nvSpPr>
        <p:spPr>
          <a:xfrm>
            <a:off x="4398962" y="9555162"/>
            <a:ext cx="3363912" cy="4937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5" name="Google Shape;125;p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7" name="Google Shape;197;p1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5" name="Google Shape;205;p1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2" name="Google Shape;212;p2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92b381167_0_77:notes"/>
          <p:cNvSpPr txBox="1">
            <a:spLocks noGrp="1"/>
          </p:cNvSpPr>
          <p:nvPr>
            <p:ph type="sldNum" idx="12"/>
          </p:nvPr>
        </p:nvSpPr>
        <p:spPr>
          <a:xfrm>
            <a:off x="4398962" y="9555162"/>
            <a:ext cx="3363900" cy="49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13</a:t>
            </a:fld>
            <a:endParaRPr sz="1400"/>
          </a:p>
        </p:txBody>
      </p:sp>
      <p:sp>
        <p:nvSpPr>
          <p:cNvPr id="219" name="Google Shape;219;g1492b381167_0_77:notes"/>
          <p:cNvSpPr>
            <a:spLocks noGrp="1" noRot="1" noChangeAspect="1"/>
          </p:cNvSpPr>
          <p:nvPr>
            <p:ph type="sldImg" idx="2"/>
          </p:nvPr>
        </p:nvSpPr>
        <p:spPr>
          <a:xfrm>
            <a:off x="538163" y="763588"/>
            <a:ext cx="6686550" cy="3762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492b381167_0_77:notes"/>
          <p:cNvSpPr txBox="1">
            <a:spLocks noGrp="1"/>
          </p:cNvSpPr>
          <p:nvPr>
            <p:ph type="body" idx="1"/>
          </p:nvPr>
        </p:nvSpPr>
        <p:spPr>
          <a:xfrm>
            <a:off x="777875" y="4776787"/>
            <a:ext cx="6208800" cy="451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1" name="Google Shape;221;g1492b381167_0_77:notes"/>
          <p:cNvSpPr txBox="1">
            <a:spLocks noGrp="1"/>
          </p:cNvSpPr>
          <p:nvPr>
            <p:ph type="sldNum" idx="3"/>
          </p:nvPr>
        </p:nvSpPr>
        <p:spPr>
          <a:xfrm>
            <a:off x="4398962" y="9555162"/>
            <a:ext cx="3363900" cy="493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13</a:t>
            </a:fld>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7" name="Google Shape;227;p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4" name="Google Shape;234;p1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41" name="Google Shape;241;p1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48" name="Google Shape;248;p1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5" name="Google Shape;255;p1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2" name="Google Shape;262;p1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492b381167_0_204:notes"/>
          <p:cNvSpPr txBox="1">
            <a:spLocks noGrp="1"/>
          </p:cNvSpPr>
          <p:nvPr>
            <p:ph type="body" idx="1"/>
          </p:nvPr>
        </p:nvSpPr>
        <p:spPr>
          <a:xfrm>
            <a:off x="777225" y="4777725"/>
            <a:ext cx="6217800" cy="452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2" name="Google Shape;132;g1492b381167_0_204: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9" name="Google Shape;269;p1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492b381167_0_85:notes"/>
          <p:cNvSpPr txBox="1">
            <a:spLocks noGrp="1"/>
          </p:cNvSpPr>
          <p:nvPr>
            <p:ph type="sldNum" idx="12"/>
          </p:nvPr>
        </p:nvSpPr>
        <p:spPr>
          <a:xfrm>
            <a:off x="4398962" y="9555162"/>
            <a:ext cx="3363900" cy="49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21</a:t>
            </a:fld>
            <a:endParaRPr sz="1400"/>
          </a:p>
        </p:txBody>
      </p:sp>
      <p:sp>
        <p:nvSpPr>
          <p:cNvPr id="276" name="Google Shape;276;g1492b381167_0_85:notes"/>
          <p:cNvSpPr>
            <a:spLocks noGrp="1" noRot="1" noChangeAspect="1"/>
          </p:cNvSpPr>
          <p:nvPr>
            <p:ph type="sldImg" idx="2"/>
          </p:nvPr>
        </p:nvSpPr>
        <p:spPr>
          <a:xfrm>
            <a:off x="538163" y="763588"/>
            <a:ext cx="6686550" cy="3762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492b381167_0_85:notes"/>
          <p:cNvSpPr txBox="1">
            <a:spLocks noGrp="1"/>
          </p:cNvSpPr>
          <p:nvPr>
            <p:ph type="body" idx="1"/>
          </p:nvPr>
        </p:nvSpPr>
        <p:spPr>
          <a:xfrm>
            <a:off x="777875" y="4776787"/>
            <a:ext cx="6208800" cy="451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8" name="Google Shape;278;g1492b381167_0_85:notes"/>
          <p:cNvSpPr txBox="1">
            <a:spLocks noGrp="1"/>
          </p:cNvSpPr>
          <p:nvPr>
            <p:ph type="sldNum" idx="3"/>
          </p:nvPr>
        </p:nvSpPr>
        <p:spPr>
          <a:xfrm>
            <a:off x="4398962" y="9555162"/>
            <a:ext cx="3363900" cy="493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21</a:t>
            </a:fld>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4" name="Google Shape;284;p2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1" name="Google Shape;291;p2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8" name="Google Shape;298;p2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5: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5" name="Google Shape;305;p2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2" name="Google Shape;312;p2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490b5dba89_0_24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9" name="Google Shape;319;g1490b5dba89_0_242:notes"/>
          <p:cNvSpPr txBox="1">
            <a:spLocks noGrp="1"/>
          </p:cNvSpPr>
          <p:nvPr>
            <p:ph type="body" idx="1"/>
          </p:nvPr>
        </p:nvSpPr>
        <p:spPr>
          <a:xfrm>
            <a:off x="777875" y="4776787"/>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8: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26" name="Google Shape;326;p2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490b5dba89_0_248: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3" name="Google Shape;333;g1490b5dba89_0_248:notes"/>
          <p:cNvSpPr txBox="1">
            <a:spLocks noGrp="1"/>
          </p:cNvSpPr>
          <p:nvPr>
            <p:ph type="body" idx="1"/>
          </p:nvPr>
        </p:nvSpPr>
        <p:spPr>
          <a:xfrm>
            <a:off x="777875" y="4776787"/>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7" name="Google Shape;147;p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0" name="Google Shape;340;p2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7" name="Google Shape;347;p3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1: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4" name="Google Shape;354;p3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1" name="Google Shape;361;p3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315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1" name="Google Shape;361;p3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492b381167_0_91:notes"/>
          <p:cNvSpPr txBox="1">
            <a:spLocks noGrp="1"/>
          </p:cNvSpPr>
          <p:nvPr>
            <p:ph type="sldNum" idx="12"/>
          </p:nvPr>
        </p:nvSpPr>
        <p:spPr>
          <a:xfrm>
            <a:off x="4398962" y="9555162"/>
            <a:ext cx="3363900" cy="49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35</a:t>
            </a:fld>
            <a:endParaRPr sz="1400"/>
          </a:p>
        </p:txBody>
      </p:sp>
      <p:sp>
        <p:nvSpPr>
          <p:cNvPr id="368" name="Google Shape;368;g1492b381167_0_91:notes"/>
          <p:cNvSpPr>
            <a:spLocks noGrp="1" noRot="1" noChangeAspect="1"/>
          </p:cNvSpPr>
          <p:nvPr>
            <p:ph type="sldImg" idx="2"/>
          </p:nvPr>
        </p:nvSpPr>
        <p:spPr>
          <a:xfrm>
            <a:off x="538163" y="763588"/>
            <a:ext cx="6686550" cy="3762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492b381167_0_91:notes"/>
          <p:cNvSpPr txBox="1">
            <a:spLocks noGrp="1"/>
          </p:cNvSpPr>
          <p:nvPr>
            <p:ph type="body" idx="1"/>
          </p:nvPr>
        </p:nvSpPr>
        <p:spPr>
          <a:xfrm>
            <a:off x="777875" y="4776787"/>
            <a:ext cx="6208800" cy="451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0" name="Google Shape;370;g1492b381167_0_91:notes"/>
          <p:cNvSpPr txBox="1">
            <a:spLocks noGrp="1"/>
          </p:cNvSpPr>
          <p:nvPr>
            <p:ph type="sldNum" idx="3"/>
          </p:nvPr>
        </p:nvSpPr>
        <p:spPr>
          <a:xfrm>
            <a:off x="4398962" y="9555162"/>
            <a:ext cx="3363900" cy="493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35</a:t>
            </a:fld>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6" name="Google Shape;376;p3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3" name="Google Shape;383;p3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5: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90" name="Google Shape;390;p3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97" name="Google Shape;397;p3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90b5dba89_0_162: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490b5dba89_0_162:notes"/>
          <p:cNvSpPr txBox="1">
            <a:spLocks noGrp="1"/>
          </p:cNvSpPr>
          <p:nvPr>
            <p:ph type="body" idx="1"/>
          </p:nvPr>
        </p:nvSpPr>
        <p:spPr>
          <a:xfrm>
            <a:off x="777225" y="4777725"/>
            <a:ext cx="6217800" cy="452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4" name="Google Shape;404;p3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492b381167_0_97:notes"/>
          <p:cNvSpPr txBox="1">
            <a:spLocks noGrp="1"/>
          </p:cNvSpPr>
          <p:nvPr>
            <p:ph type="sldNum" idx="12"/>
          </p:nvPr>
        </p:nvSpPr>
        <p:spPr>
          <a:xfrm>
            <a:off x="4398962" y="9555162"/>
            <a:ext cx="3363900" cy="49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41</a:t>
            </a:fld>
            <a:endParaRPr sz="1400"/>
          </a:p>
        </p:txBody>
      </p:sp>
      <p:sp>
        <p:nvSpPr>
          <p:cNvPr id="411" name="Google Shape;411;g1492b381167_0_97:notes"/>
          <p:cNvSpPr>
            <a:spLocks noGrp="1" noRot="1" noChangeAspect="1"/>
          </p:cNvSpPr>
          <p:nvPr>
            <p:ph type="sldImg" idx="2"/>
          </p:nvPr>
        </p:nvSpPr>
        <p:spPr>
          <a:xfrm>
            <a:off x="538163" y="763588"/>
            <a:ext cx="6686550" cy="3762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492b381167_0_97:notes"/>
          <p:cNvSpPr txBox="1">
            <a:spLocks noGrp="1"/>
          </p:cNvSpPr>
          <p:nvPr>
            <p:ph type="body" idx="1"/>
          </p:nvPr>
        </p:nvSpPr>
        <p:spPr>
          <a:xfrm>
            <a:off x="777875" y="4776787"/>
            <a:ext cx="6208800" cy="451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3" name="Google Shape;413;g1492b381167_0_97:notes"/>
          <p:cNvSpPr txBox="1">
            <a:spLocks noGrp="1"/>
          </p:cNvSpPr>
          <p:nvPr>
            <p:ph type="sldNum" idx="3"/>
          </p:nvPr>
        </p:nvSpPr>
        <p:spPr>
          <a:xfrm>
            <a:off x="4398962" y="9555162"/>
            <a:ext cx="3363900" cy="493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41</a:t>
            </a:fld>
            <a:endParaRPr>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8: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19" name="Google Shape;419;p3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9: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6" name="Google Shape;426;p3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3" name="Google Shape;433;p4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1: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0" name="Google Shape;440;p4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7" name="Google Shape;447;p4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4" name="Google Shape;454;p4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492b381167_0_103:notes"/>
          <p:cNvSpPr txBox="1">
            <a:spLocks noGrp="1"/>
          </p:cNvSpPr>
          <p:nvPr>
            <p:ph type="sldNum" idx="12"/>
          </p:nvPr>
        </p:nvSpPr>
        <p:spPr>
          <a:xfrm>
            <a:off x="4398962" y="9555162"/>
            <a:ext cx="3363900" cy="4938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48</a:t>
            </a:fld>
            <a:endParaRPr sz="1400"/>
          </a:p>
        </p:txBody>
      </p:sp>
      <p:sp>
        <p:nvSpPr>
          <p:cNvPr id="461" name="Google Shape;461;g1492b381167_0_103:notes"/>
          <p:cNvSpPr>
            <a:spLocks noGrp="1" noRot="1" noChangeAspect="1"/>
          </p:cNvSpPr>
          <p:nvPr>
            <p:ph type="sldImg" idx="2"/>
          </p:nvPr>
        </p:nvSpPr>
        <p:spPr>
          <a:xfrm>
            <a:off x="538163" y="763588"/>
            <a:ext cx="6686550" cy="3762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492b381167_0_103:notes"/>
          <p:cNvSpPr txBox="1">
            <a:spLocks noGrp="1"/>
          </p:cNvSpPr>
          <p:nvPr>
            <p:ph type="body" idx="1"/>
          </p:nvPr>
        </p:nvSpPr>
        <p:spPr>
          <a:xfrm>
            <a:off x="777875" y="4776787"/>
            <a:ext cx="6208800" cy="451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63" name="Google Shape;463;g1492b381167_0_103:notes"/>
          <p:cNvSpPr txBox="1">
            <a:spLocks noGrp="1"/>
          </p:cNvSpPr>
          <p:nvPr>
            <p:ph type="sldNum" idx="3"/>
          </p:nvPr>
        </p:nvSpPr>
        <p:spPr>
          <a:xfrm>
            <a:off x="4398962" y="9555162"/>
            <a:ext cx="3363900" cy="4938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48</a:t>
            </a:fld>
            <a:endParaRPr>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69" name="Google Shape;469;p4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1" name="Google Shape;161;p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5: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76" name="Google Shape;476;p45: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3" name="Google Shape;483;p4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7: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90" name="Google Shape;490;p4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7: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90" name="Google Shape;490;p4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695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8: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97" name="Google Shape;497;p4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9: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4" name="Google Shape;504;p49: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11" name="Google Shape;511;p50: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1: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18" name="Google Shape;518;p51: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25" name="Google Shape;525;p52: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490b5dba89_0_25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2" name="Google Shape;532;g1490b5dba89_0_254:notes"/>
          <p:cNvSpPr txBox="1">
            <a:spLocks noGrp="1"/>
          </p:cNvSpPr>
          <p:nvPr>
            <p:ph type="body" idx="1"/>
          </p:nvPr>
        </p:nvSpPr>
        <p:spPr>
          <a:xfrm>
            <a:off x="777875" y="4776787"/>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8" name="Google Shape;168;p8: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492b381167_0_11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9" name="Google Shape;539;g1492b381167_0_116:notes"/>
          <p:cNvSpPr txBox="1">
            <a:spLocks noGrp="1"/>
          </p:cNvSpPr>
          <p:nvPr>
            <p:ph type="body" idx="1"/>
          </p:nvPr>
        </p:nvSpPr>
        <p:spPr>
          <a:xfrm>
            <a:off x="777875" y="4776787"/>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45" name="Google Shape;545;p53: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52" name="Google Shape;552;p54: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5283d28a53_0_0:notes"/>
          <p:cNvSpPr txBox="1">
            <a:spLocks noGrp="1"/>
          </p:cNvSpPr>
          <p:nvPr>
            <p:ph type="body" idx="1"/>
          </p:nvPr>
        </p:nvSpPr>
        <p:spPr>
          <a:xfrm>
            <a:off x="777225" y="4777725"/>
            <a:ext cx="6217800" cy="452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62" name="Google Shape;562;g15283d28a53_0_0: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92b381167_0_70:notes"/>
          <p:cNvSpPr txBox="1">
            <a:spLocks noGrp="1"/>
          </p:cNvSpPr>
          <p:nvPr>
            <p:ph type="sldNum" idx="12"/>
          </p:nvPr>
        </p:nvSpPr>
        <p:spPr>
          <a:xfrm>
            <a:off x="4398962" y="9555162"/>
            <a:ext cx="3363900" cy="4938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sz="1400"/>
          </a:p>
        </p:txBody>
      </p:sp>
      <p:sp>
        <p:nvSpPr>
          <p:cNvPr id="175" name="Google Shape;175;g1492b381167_0_70:notes"/>
          <p:cNvSpPr>
            <a:spLocks noGrp="1" noRot="1" noChangeAspect="1"/>
          </p:cNvSpPr>
          <p:nvPr>
            <p:ph type="sldImg" idx="2"/>
          </p:nvPr>
        </p:nvSpPr>
        <p:spPr>
          <a:xfrm>
            <a:off x="538163" y="763588"/>
            <a:ext cx="6686550" cy="3762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492b381167_0_70:notes"/>
          <p:cNvSpPr txBox="1">
            <a:spLocks noGrp="1"/>
          </p:cNvSpPr>
          <p:nvPr>
            <p:ph type="body" idx="1"/>
          </p:nvPr>
        </p:nvSpPr>
        <p:spPr>
          <a:xfrm>
            <a:off x="777875" y="4776787"/>
            <a:ext cx="6208800" cy="451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7" name="Google Shape;177;g1492b381167_0_70:notes"/>
          <p:cNvSpPr txBox="1">
            <a:spLocks noGrp="1"/>
          </p:cNvSpPr>
          <p:nvPr>
            <p:ph type="sldNum" idx="3"/>
          </p:nvPr>
        </p:nvSpPr>
        <p:spPr>
          <a:xfrm>
            <a:off x="4398962" y="9555162"/>
            <a:ext cx="3363900" cy="4938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n-US"/>
              <a:t>7</a:t>
            </a:fld>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3" name="Google Shape;183;p16: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0" name="Google Shape;190;p17:notes"/>
          <p:cNvSpPr txBox="1">
            <a:spLocks noGrp="1"/>
          </p:cNvSpPr>
          <p:nvPr>
            <p:ph type="body" idx="1"/>
          </p:nvPr>
        </p:nvSpPr>
        <p:spPr>
          <a:xfrm>
            <a:off x="777875" y="4776787"/>
            <a:ext cx="6218237" cy="45259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22"/>
        <p:cNvGrpSpPr/>
        <p:nvPr/>
      </p:nvGrpSpPr>
      <p:grpSpPr>
        <a:xfrm>
          <a:off x="0" y="0"/>
          <a:ext cx="0" cy="0"/>
          <a:chOff x="0" y="0"/>
          <a:chExt cx="0" cy="0"/>
        </a:xfrm>
      </p:grpSpPr>
      <p:sp>
        <p:nvSpPr>
          <p:cNvPr id="23" name="Google Shape;23;p2"/>
          <p:cNvSpPr txBox="1">
            <a:spLocks noGrp="1"/>
          </p:cNvSpPr>
          <p:nvPr>
            <p:ph type="ctrTitle"/>
          </p:nvPr>
        </p:nvSpPr>
        <p:spPr>
          <a:xfrm>
            <a:off x="914400" y="2130425"/>
            <a:ext cx="10363200" cy="1470000"/>
          </a:xfrm>
          <a:prstGeom prst="rect">
            <a:avLst/>
          </a:prstGeom>
          <a:noFill/>
          <a:ln>
            <a:noFill/>
          </a:ln>
        </p:spPr>
        <p:txBody>
          <a:bodyPr spcFirstLastPara="1" wrap="square" lIns="0" tIns="0" rIns="0" bIns="0" anchor="ctr" anchorCtr="0">
            <a:noAutofit/>
          </a:bodyPr>
          <a:lstStyle>
            <a:lvl1pPr lvl="0" algn="l" rtl="0">
              <a:lnSpc>
                <a:spcPct val="92000"/>
              </a:lnSpc>
              <a:spcBef>
                <a:spcPts val="0"/>
              </a:spcBef>
              <a:spcAft>
                <a:spcPts val="0"/>
              </a:spcAft>
              <a:buSzPts val="1400"/>
              <a:buNone/>
              <a:defRPr/>
            </a:lvl1pPr>
            <a:lvl2pPr lvl="1" algn="l" rtl="0">
              <a:lnSpc>
                <a:spcPct val="92000"/>
              </a:lnSpc>
              <a:spcBef>
                <a:spcPts val="0"/>
              </a:spcBef>
              <a:spcAft>
                <a:spcPts val="0"/>
              </a:spcAft>
              <a:buSzPts val="1400"/>
              <a:buNone/>
              <a:defRPr/>
            </a:lvl2pPr>
            <a:lvl3pPr lvl="2" algn="l" rtl="0">
              <a:lnSpc>
                <a:spcPct val="92000"/>
              </a:lnSpc>
              <a:spcBef>
                <a:spcPts val="0"/>
              </a:spcBef>
              <a:spcAft>
                <a:spcPts val="0"/>
              </a:spcAft>
              <a:buSzPts val="1400"/>
              <a:buNone/>
              <a:defRPr/>
            </a:lvl3pPr>
            <a:lvl4pPr lvl="3" algn="l" rtl="0">
              <a:lnSpc>
                <a:spcPct val="92000"/>
              </a:lnSpc>
              <a:spcBef>
                <a:spcPts val="0"/>
              </a:spcBef>
              <a:spcAft>
                <a:spcPts val="0"/>
              </a:spcAft>
              <a:buSzPts val="1400"/>
              <a:buNone/>
              <a:defRPr/>
            </a:lvl4pPr>
            <a:lvl5pPr lvl="4" algn="l" rtl="0">
              <a:lnSpc>
                <a:spcPct val="92000"/>
              </a:lnSpc>
              <a:spcBef>
                <a:spcPts val="0"/>
              </a:spcBef>
              <a:spcAft>
                <a:spcPts val="0"/>
              </a:spcAft>
              <a:buSzPts val="1400"/>
              <a:buNone/>
              <a:defRPr/>
            </a:lvl5pPr>
            <a:lvl6pPr lvl="5" algn="l" rtl="0">
              <a:lnSpc>
                <a:spcPct val="92000"/>
              </a:lnSpc>
              <a:spcBef>
                <a:spcPts val="0"/>
              </a:spcBef>
              <a:spcAft>
                <a:spcPts val="0"/>
              </a:spcAft>
              <a:buSzPts val="1400"/>
              <a:buNone/>
              <a:defRPr/>
            </a:lvl6pPr>
            <a:lvl7pPr lvl="6" algn="l" rtl="0">
              <a:lnSpc>
                <a:spcPct val="92000"/>
              </a:lnSpc>
              <a:spcBef>
                <a:spcPts val="0"/>
              </a:spcBef>
              <a:spcAft>
                <a:spcPts val="0"/>
              </a:spcAft>
              <a:buSzPts val="1400"/>
              <a:buNone/>
              <a:defRPr/>
            </a:lvl7pPr>
            <a:lvl8pPr lvl="7" algn="l" rtl="0">
              <a:lnSpc>
                <a:spcPct val="92000"/>
              </a:lnSpc>
              <a:spcBef>
                <a:spcPts val="0"/>
              </a:spcBef>
              <a:spcAft>
                <a:spcPts val="0"/>
              </a:spcAft>
              <a:buSzPts val="1400"/>
              <a:buNone/>
              <a:defRPr/>
            </a:lvl8pPr>
            <a:lvl9pPr lvl="8" algn="l" rtl="0">
              <a:lnSpc>
                <a:spcPct val="92000"/>
              </a:lnSpc>
              <a:spcBef>
                <a:spcPts val="0"/>
              </a:spcBef>
              <a:spcAft>
                <a:spcPts val="0"/>
              </a:spcAft>
              <a:buSzPts val="1400"/>
              <a:buNone/>
              <a:defRPr/>
            </a:lvl9pPr>
          </a:lstStyle>
          <a:p>
            <a:endParaRPr/>
          </a:p>
        </p:txBody>
      </p:sp>
      <p:sp>
        <p:nvSpPr>
          <p:cNvPr id="24" name="Google Shape;24;p2"/>
          <p:cNvSpPr txBox="1">
            <a:spLocks noGrp="1"/>
          </p:cNvSpPr>
          <p:nvPr>
            <p:ph type="subTitle" idx="1"/>
          </p:nvPr>
        </p:nvSpPr>
        <p:spPr>
          <a:xfrm>
            <a:off x="1828800" y="3886200"/>
            <a:ext cx="8534400" cy="1752600"/>
          </a:xfrm>
          <a:prstGeom prst="rect">
            <a:avLst/>
          </a:prstGeom>
          <a:noFill/>
          <a:ln>
            <a:noFill/>
          </a:ln>
        </p:spPr>
        <p:txBody>
          <a:bodyPr spcFirstLastPara="1" wrap="square" lIns="0" tIns="28075" rIns="0" bIns="0" anchor="t" anchorCtr="0">
            <a:noAutofit/>
          </a:bodyPr>
          <a:lstStyle>
            <a:lvl1pPr lvl="0" algn="l" rtl="0">
              <a:lnSpc>
                <a:spcPct val="92000"/>
              </a:lnSpc>
              <a:spcBef>
                <a:spcPts val="0"/>
              </a:spcBef>
              <a:spcAft>
                <a:spcPts val="0"/>
              </a:spcAft>
              <a:buSzPts val="1400"/>
              <a:buNone/>
              <a:defRPr/>
            </a:lvl1pPr>
            <a:lvl2pPr lvl="1" algn="l" rtl="0">
              <a:lnSpc>
                <a:spcPct val="92000"/>
              </a:lnSpc>
              <a:spcBef>
                <a:spcPts val="1400"/>
              </a:spcBef>
              <a:spcAft>
                <a:spcPts val="0"/>
              </a:spcAft>
              <a:buSzPts val="1400"/>
              <a:buNone/>
              <a:defRPr/>
            </a:lvl2pPr>
            <a:lvl3pPr lvl="2" algn="l" rtl="0">
              <a:lnSpc>
                <a:spcPct val="92000"/>
              </a:lnSpc>
              <a:spcBef>
                <a:spcPts val="1100"/>
              </a:spcBef>
              <a:spcAft>
                <a:spcPts val="0"/>
              </a:spcAft>
              <a:buSzPts val="1400"/>
              <a:buNone/>
              <a:defRPr/>
            </a:lvl3pPr>
            <a:lvl4pPr lvl="3" algn="l" rtl="0">
              <a:lnSpc>
                <a:spcPct val="92000"/>
              </a:lnSpc>
              <a:spcBef>
                <a:spcPts val="800"/>
              </a:spcBef>
              <a:spcAft>
                <a:spcPts val="0"/>
              </a:spcAft>
              <a:buSzPts val="1400"/>
              <a:buNone/>
              <a:defRPr/>
            </a:lvl4pPr>
            <a:lvl5pPr lvl="4" algn="l" rtl="0">
              <a:lnSpc>
                <a:spcPct val="92000"/>
              </a:lnSpc>
              <a:spcBef>
                <a:spcPts val="500"/>
              </a:spcBef>
              <a:spcAft>
                <a:spcPts val="0"/>
              </a:spcAft>
              <a:buSzPts val="1400"/>
              <a:buNone/>
              <a:defRPr/>
            </a:lvl5pPr>
            <a:lvl6pPr lvl="5" algn="l" rtl="0">
              <a:lnSpc>
                <a:spcPct val="92000"/>
              </a:lnSpc>
              <a:spcBef>
                <a:spcPts val="200"/>
              </a:spcBef>
              <a:spcAft>
                <a:spcPts val="0"/>
              </a:spcAft>
              <a:buSzPts val="1400"/>
              <a:buNone/>
              <a:defRPr/>
            </a:lvl6pPr>
            <a:lvl7pPr lvl="6" algn="l" rtl="0">
              <a:lnSpc>
                <a:spcPct val="92000"/>
              </a:lnSpc>
              <a:spcBef>
                <a:spcPts val="200"/>
              </a:spcBef>
              <a:spcAft>
                <a:spcPts val="0"/>
              </a:spcAft>
              <a:buSzPts val="1400"/>
              <a:buNone/>
              <a:defRPr/>
            </a:lvl7pPr>
            <a:lvl8pPr lvl="7" algn="l" rtl="0">
              <a:lnSpc>
                <a:spcPct val="92000"/>
              </a:lnSpc>
              <a:spcBef>
                <a:spcPts val="200"/>
              </a:spcBef>
              <a:spcAft>
                <a:spcPts val="0"/>
              </a:spcAft>
              <a:buSzPts val="1400"/>
              <a:buNone/>
              <a:defRPr/>
            </a:lvl8pPr>
            <a:lvl9pPr lvl="8" algn="l" rtl="0">
              <a:lnSpc>
                <a:spcPct val="92000"/>
              </a:lnSpc>
              <a:spcBef>
                <a:spcPts val="200"/>
              </a:spcBef>
              <a:spcAft>
                <a:spcPts val="200"/>
              </a:spcAft>
              <a:buSzPts val="1400"/>
              <a:buNone/>
              <a:defRPr/>
            </a:lvl9pPr>
          </a:lstStyle>
          <a:p>
            <a:endParaRPr/>
          </a:p>
        </p:txBody>
      </p:sp>
      <p:sp>
        <p:nvSpPr>
          <p:cNvPr id="25" name="Google Shape;25;p2"/>
          <p:cNvSpPr txBox="1">
            <a:spLocks noGrp="1"/>
          </p:cNvSpPr>
          <p:nvPr>
            <p:ph type="dt" idx="10"/>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6" name="Google Shape;26;p2"/>
          <p:cNvSpPr txBox="1">
            <a:spLocks noGrp="1"/>
          </p:cNvSpPr>
          <p:nvPr>
            <p:ph type="ftr" idx="11"/>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27" name="Google Shape;27;p2"/>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93000"/>
              </a:lnSpc>
              <a:spcBef>
                <a:spcPts val="0"/>
              </a:spcBef>
              <a:spcAft>
                <a:spcPts val="0"/>
              </a:spcAft>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None/>
              <a:defRPr sz="1800" b="0" i="0" u="none">
                <a:solidFill>
                  <a:srgbClr val="000000"/>
                </a:solidFill>
                <a:latin typeface="Arial"/>
                <a:ea typeface="Arial"/>
                <a:cs typeface="Arial"/>
                <a:sym typeface="Arial"/>
              </a:defRPr>
            </a:lvl9pPr>
          </a:lstStyle>
          <a:p>
            <a:fld id="{00000000-1234-1234-1234-123412341234}" type="slidenum">
              <a:rPr lang="en-US" smtClean="0"/>
              <a:pPr/>
              <a:t>‹#›</a:t>
            </a:fld>
            <a:endParaRPr lang="en-US" sz="13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1"/>
        <p:cNvGrpSpPr/>
        <p:nvPr/>
      </p:nvGrpSpPr>
      <p:grpSpPr>
        <a:xfrm>
          <a:off x="0" y="0"/>
          <a:ext cx="0" cy="0"/>
          <a:chOff x="0" y="0"/>
          <a:chExt cx="0" cy="0"/>
        </a:xfrm>
      </p:grpSpPr>
      <p:sp>
        <p:nvSpPr>
          <p:cNvPr id="82" name="Google Shape;82;p14"/>
          <p:cNvSpPr txBox="1">
            <a:spLocks noGrp="1"/>
          </p:cNvSpPr>
          <p:nvPr>
            <p:ph type="subTitle" idx="1"/>
          </p:nvPr>
        </p:nvSpPr>
        <p:spPr>
          <a:xfrm>
            <a:off x="609120" y="272520"/>
            <a:ext cx="10968400" cy="529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5"/>
          <p:cNvSpPr txBox="1">
            <a:spLocks noGrp="1"/>
          </p:cNvSpPr>
          <p:nvPr>
            <p:ph type="body" idx="1"/>
          </p:nvPr>
        </p:nvSpPr>
        <p:spPr>
          <a:xfrm>
            <a:off x="609120" y="160488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7" name="Google Shape;87;p15"/>
          <p:cNvSpPr txBox="1">
            <a:spLocks noGrp="1"/>
          </p:cNvSpPr>
          <p:nvPr>
            <p:ph type="body" idx="2"/>
          </p:nvPr>
        </p:nvSpPr>
        <p:spPr>
          <a:xfrm>
            <a:off x="6229920" y="1604880"/>
            <a:ext cx="5352400" cy="40056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8" name="Google Shape;88;p15"/>
          <p:cNvSpPr txBox="1">
            <a:spLocks noGrp="1"/>
          </p:cNvSpPr>
          <p:nvPr>
            <p:ph type="body" idx="3"/>
          </p:nvPr>
        </p:nvSpPr>
        <p:spPr>
          <a:xfrm>
            <a:off x="609120" y="369720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9" name="Google Shape;89;p15"/>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6"/>
          <p:cNvSpPr txBox="1">
            <a:spLocks noGrp="1"/>
          </p:cNvSpPr>
          <p:nvPr>
            <p:ph type="body" idx="1"/>
          </p:nvPr>
        </p:nvSpPr>
        <p:spPr>
          <a:xfrm>
            <a:off x="609120" y="1604880"/>
            <a:ext cx="5352400" cy="40056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93" name="Google Shape;93;p16"/>
          <p:cNvSpPr txBox="1">
            <a:spLocks noGrp="1"/>
          </p:cNvSpPr>
          <p:nvPr>
            <p:ph type="body" idx="2"/>
          </p:nvPr>
        </p:nvSpPr>
        <p:spPr>
          <a:xfrm>
            <a:off x="6229920" y="160488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94" name="Google Shape;94;p16"/>
          <p:cNvSpPr txBox="1">
            <a:spLocks noGrp="1"/>
          </p:cNvSpPr>
          <p:nvPr>
            <p:ph type="body" idx="3"/>
          </p:nvPr>
        </p:nvSpPr>
        <p:spPr>
          <a:xfrm>
            <a:off x="6229920" y="369720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7"/>
          <p:cNvSpPr txBox="1">
            <a:spLocks noGrp="1"/>
          </p:cNvSpPr>
          <p:nvPr>
            <p:ph type="body" idx="1"/>
          </p:nvPr>
        </p:nvSpPr>
        <p:spPr>
          <a:xfrm>
            <a:off x="609120" y="160488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99" name="Google Shape;99;p17"/>
          <p:cNvSpPr txBox="1">
            <a:spLocks noGrp="1"/>
          </p:cNvSpPr>
          <p:nvPr>
            <p:ph type="body" idx="2"/>
          </p:nvPr>
        </p:nvSpPr>
        <p:spPr>
          <a:xfrm>
            <a:off x="6229920" y="160488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00" name="Google Shape;100;p17"/>
          <p:cNvSpPr txBox="1">
            <a:spLocks noGrp="1"/>
          </p:cNvSpPr>
          <p:nvPr>
            <p:ph type="body" idx="3"/>
          </p:nvPr>
        </p:nvSpPr>
        <p:spPr>
          <a:xfrm>
            <a:off x="609120" y="3697200"/>
            <a:ext cx="10968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01" name="Google Shape;101;p17"/>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18"/>
          <p:cNvSpPr txBox="1">
            <a:spLocks noGrp="1"/>
          </p:cNvSpPr>
          <p:nvPr>
            <p:ph type="body" idx="1"/>
          </p:nvPr>
        </p:nvSpPr>
        <p:spPr>
          <a:xfrm>
            <a:off x="609120" y="1604880"/>
            <a:ext cx="10968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05" name="Google Shape;105;p18"/>
          <p:cNvSpPr txBox="1">
            <a:spLocks noGrp="1"/>
          </p:cNvSpPr>
          <p:nvPr>
            <p:ph type="body" idx="2"/>
          </p:nvPr>
        </p:nvSpPr>
        <p:spPr>
          <a:xfrm>
            <a:off x="609120" y="3697200"/>
            <a:ext cx="10968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06" name="Google Shape;106;p18"/>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19"/>
          <p:cNvSpPr txBox="1">
            <a:spLocks noGrp="1"/>
          </p:cNvSpPr>
          <p:nvPr>
            <p:ph type="body" idx="1"/>
          </p:nvPr>
        </p:nvSpPr>
        <p:spPr>
          <a:xfrm>
            <a:off x="609120" y="160488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10" name="Google Shape;110;p19"/>
          <p:cNvSpPr txBox="1">
            <a:spLocks noGrp="1"/>
          </p:cNvSpPr>
          <p:nvPr>
            <p:ph type="body" idx="2"/>
          </p:nvPr>
        </p:nvSpPr>
        <p:spPr>
          <a:xfrm>
            <a:off x="6229920" y="160488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11" name="Google Shape;111;p19"/>
          <p:cNvSpPr txBox="1">
            <a:spLocks noGrp="1"/>
          </p:cNvSpPr>
          <p:nvPr>
            <p:ph type="body" idx="3"/>
          </p:nvPr>
        </p:nvSpPr>
        <p:spPr>
          <a:xfrm>
            <a:off x="609120" y="369720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12" name="Google Shape;112;p19"/>
          <p:cNvSpPr txBox="1">
            <a:spLocks noGrp="1"/>
          </p:cNvSpPr>
          <p:nvPr>
            <p:ph type="body" idx="4"/>
          </p:nvPr>
        </p:nvSpPr>
        <p:spPr>
          <a:xfrm>
            <a:off x="6229920" y="3697200"/>
            <a:ext cx="53524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13" name="Google Shape;113;p19"/>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20"/>
          <p:cNvSpPr txBox="1">
            <a:spLocks noGrp="1"/>
          </p:cNvSpPr>
          <p:nvPr>
            <p:ph type="body" idx="1"/>
          </p:nvPr>
        </p:nvSpPr>
        <p:spPr>
          <a:xfrm>
            <a:off x="609120" y="1604880"/>
            <a:ext cx="35312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17" name="Google Shape;117;p20"/>
          <p:cNvSpPr txBox="1">
            <a:spLocks noGrp="1"/>
          </p:cNvSpPr>
          <p:nvPr>
            <p:ph type="body" idx="2"/>
          </p:nvPr>
        </p:nvSpPr>
        <p:spPr>
          <a:xfrm>
            <a:off x="4317600" y="1604880"/>
            <a:ext cx="35312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18" name="Google Shape;118;p20"/>
          <p:cNvSpPr txBox="1">
            <a:spLocks noGrp="1"/>
          </p:cNvSpPr>
          <p:nvPr>
            <p:ph type="body" idx="3"/>
          </p:nvPr>
        </p:nvSpPr>
        <p:spPr>
          <a:xfrm>
            <a:off x="8026080" y="1604880"/>
            <a:ext cx="35312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19" name="Google Shape;119;p20"/>
          <p:cNvSpPr txBox="1">
            <a:spLocks noGrp="1"/>
          </p:cNvSpPr>
          <p:nvPr>
            <p:ph type="body" idx="4"/>
          </p:nvPr>
        </p:nvSpPr>
        <p:spPr>
          <a:xfrm>
            <a:off x="609120" y="3697200"/>
            <a:ext cx="35312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20" name="Google Shape;120;p20"/>
          <p:cNvSpPr txBox="1">
            <a:spLocks noGrp="1"/>
          </p:cNvSpPr>
          <p:nvPr>
            <p:ph type="body" idx="5"/>
          </p:nvPr>
        </p:nvSpPr>
        <p:spPr>
          <a:xfrm>
            <a:off x="4317600" y="3697200"/>
            <a:ext cx="35312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21" name="Google Shape;121;p20"/>
          <p:cNvSpPr txBox="1">
            <a:spLocks noGrp="1"/>
          </p:cNvSpPr>
          <p:nvPr>
            <p:ph type="body" idx="6"/>
          </p:nvPr>
        </p:nvSpPr>
        <p:spPr>
          <a:xfrm>
            <a:off x="8026080" y="3697200"/>
            <a:ext cx="3531200" cy="19104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122" name="Google Shape;122;p20"/>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
          <p:cNvSpPr txBox="1">
            <a:spLocks noGrp="1"/>
          </p:cNvSpPr>
          <p:nvPr>
            <p:ph type="dt" idx="10"/>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30" name="Google Shape;30;p3"/>
          <p:cNvSpPr txBox="1">
            <a:spLocks noGrp="1"/>
          </p:cNvSpPr>
          <p:nvPr>
            <p:ph type="ftr" idx="11"/>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31" name="Google Shape;31;p3"/>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93000"/>
              </a:lnSpc>
              <a:spcBef>
                <a:spcPts val="0"/>
              </a:spcBef>
              <a:spcAft>
                <a:spcPts val="0"/>
              </a:spcAft>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None/>
              <a:defRPr sz="1800" b="0" i="0" u="none">
                <a:solidFill>
                  <a:srgbClr val="000000"/>
                </a:solidFill>
                <a:latin typeface="Arial"/>
                <a:ea typeface="Arial"/>
                <a:cs typeface="Arial"/>
                <a:sym typeface="Arial"/>
              </a:defRPr>
            </a:lvl9pPr>
          </a:lstStyle>
          <a:p>
            <a:fld id="{00000000-1234-1234-1234-123412341234}" type="slidenum">
              <a:rPr lang="en-US" smtClean="0"/>
              <a:pPr/>
              <a:t>‹#›</a:t>
            </a:fld>
            <a:endParaRPr lang="en-US" sz="13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914400" y="2130425"/>
            <a:ext cx="10363200" cy="1470000"/>
          </a:xfrm>
          <a:prstGeom prst="rect">
            <a:avLst/>
          </a:prstGeom>
          <a:noFill/>
          <a:ln>
            <a:noFill/>
          </a:ln>
        </p:spPr>
        <p:txBody>
          <a:bodyPr spcFirstLastPara="1" wrap="square" lIns="90000" tIns="45000" rIns="90000" bIns="45000" anchor="t" anchorCtr="0">
            <a:noAutofit/>
          </a:bodyPr>
          <a:lstStyle>
            <a:lvl1pPr lvl="0" algn="l" rtl="0">
              <a:lnSpc>
                <a:spcPct val="92000"/>
              </a:lnSpc>
              <a:spcBef>
                <a:spcPts val="0"/>
              </a:spcBef>
              <a:spcAft>
                <a:spcPts val="0"/>
              </a:spcAft>
              <a:buSzPts val="1400"/>
              <a:buNone/>
              <a:defRPr/>
            </a:lvl1pPr>
            <a:lvl2pPr lvl="1" algn="l" rtl="0">
              <a:lnSpc>
                <a:spcPct val="92000"/>
              </a:lnSpc>
              <a:spcBef>
                <a:spcPts val="0"/>
              </a:spcBef>
              <a:spcAft>
                <a:spcPts val="0"/>
              </a:spcAft>
              <a:buSzPts val="1400"/>
              <a:buNone/>
              <a:defRPr/>
            </a:lvl2pPr>
            <a:lvl3pPr lvl="2" algn="l" rtl="0">
              <a:lnSpc>
                <a:spcPct val="92000"/>
              </a:lnSpc>
              <a:spcBef>
                <a:spcPts val="0"/>
              </a:spcBef>
              <a:spcAft>
                <a:spcPts val="0"/>
              </a:spcAft>
              <a:buSzPts val="1400"/>
              <a:buNone/>
              <a:defRPr/>
            </a:lvl3pPr>
            <a:lvl4pPr lvl="3" algn="l" rtl="0">
              <a:lnSpc>
                <a:spcPct val="92000"/>
              </a:lnSpc>
              <a:spcBef>
                <a:spcPts val="0"/>
              </a:spcBef>
              <a:spcAft>
                <a:spcPts val="0"/>
              </a:spcAft>
              <a:buSzPts val="1400"/>
              <a:buNone/>
              <a:defRPr/>
            </a:lvl4pPr>
            <a:lvl5pPr lvl="4" algn="l" rtl="0">
              <a:lnSpc>
                <a:spcPct val="92000"/>
              </a:lnSpc>
              <a:spcBef>
                <a:spcPts val="0"/>
              </a:spcBef>
              <a:spcAft>
                <a:spcPts val="0"/>
              </a:spcAft>
              <a:buSzPts val="1400"/>
              <a:buNone/>
              <a:defRPr/>
            </a:lvl5pPr>
            <a:lvl6pPr lvl="5" algn="l" rtl="0">
              <a:lnSpc>
                <a:spcPct val="92000"/>
              </a:lnSpc>
              <a:spcBef>
                <a:spcPts val="0"/>
              </a:spcBef>
              <a:spcAft>
                <a:spcPts val="0"/>
              </a:spcAft>
              <a:buSzPts val="1400"/>
              <a:buNone/>
              <a:defRPr/>
            </a:lvl6pPr>
            <a:lvl7pPr lvl="6" algn="l" rtl="0">
              <a:lnSpc>
                <a:spcPct val="92000"/>
              </a:lnSpc>
              <a:spcBef>
                <a:spcPts val="0"/>
              </a:spcBef>
              <a:spcAft>
                <a:spcPts val="0"/>
              </a:spcAft>
              <a:buSzPts val="1400"/>
              <a:buNone/>
              <a:defRPr/>
            </a:lvl7pPr>
            <a:lvl8pPr lvl="7" algn="l" rtl="0">
              <a:lnSpc>
                <a:spcPct val="92000"/>
              </a:lnSpc>
              <a:spcBef>
                <a:spcPts val="0"/>
              </a:spcBef>
              <a:spcAft>
                <a:spcPts val="0"/>
              </a:spcAft>
              <a:buSzPts val="1400"/>
              <a:buNone/>
              <a:defRPr/>
            </a:lvl8pPr>
            <a:lvl9pPr lvl="8" algn="l" rtl="0">
              <a:lnSpc>
                <a:spcPct val="92000"/>
              </a:lnSpc>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1828800" y="3886200"/>
            <a:ext cx="8534400" cy="1752600"/>
          </a:xfrm>
          <a:prstGeom prst="rect">
            <a:avLst/>
          </a:prstGeom>
          <a:noFill/>
          <a:ln>
            <a:noFill/>
          </a:ln>
        </p:spPr>
        <p:txBody>
          <a:bodyPr spcFirstLastPara="1" wrap="square" lIns="0" tIns="56500" rIns="0" bIns="0" anchor="t" anchorCtr="0">
            <a:noAutofit/>
          </a:bodyPr>
          <a:lstStyle>
            <a:lvl1pPr lvl="0" algn="l" rtl="0">
              <a:lnSpc>
                <a:spcPct val="86000"/>
              </a:lnSpc>
              <a:spcBef>
                <a:spcPts val="0"/>
              </a:spcBef>
              <a:spcAft>
                <a:spcPts val="0"/>
              </a:spcAft>
              <a:buSzPts val="1400"/>
              <a:buNone/>
              <a:defRPr/>
            </a:lvl1pPr>
            <a:lvl2pPr lvl="1" algn="l" rtl="0">
              <a:lnSpc>
                <a:spcPct val="86000"/>
              </a:lnSpc>
              <a:spcBef>
                <a:spcPts val="1400"/>
              </a:spcBef>
              <a:spcAft>
                <a:spcPts val="0"/>
              </a:spcAft>
              <a:buSzPts val="1400"/>
              <a:buNone/>
              <a:defRPr/>
            </a:lvl2pPr>
            <a:lvl3pPr lvl="2" algn="l" rtl="0">
              <a:lnSpc>
                <a:spcPct val="86000"/>
              </a:lnSpc>
              <a:spcBef>
                <a:spcPts val="1100"/>
              </a:spcBef>
              <a:spcAft>
                <a:spcPts val="0"/>
              </a:spcAft>
              <a:buSzPts val="1400"/>
              <a:buNone/>
              <a:defRPr/>
            </a:lvl3pPr>
            <a:lvl4pPr lvl="3" algn="l" rtl="0">
              <a:lnSpc>
                <a:spcPct val="86000"/>
              </a:lnSpc>
              <a:spcBef>
                <a:spcPts val="800"/>
              </a:spcBef>
              <a:spcAft>
                <a:spcPts val="0"/>
              </a:spcAft>
              <a:buSzPts val="1400"/>
              <a:buNone/>
              <a:defRPr/>
            </a:lvl4pPr>
            <a:lvl5pPr lvl="4" algn="l" rtl="0">
              <a:lnSpc>
                <a:spcPct val="92000"/>
              </a:lnSpc>
              <a:spcBef>
                <a:spcPts val="500"/>
              </a:spcBef>
              <a:spcAft>
                <a:spcPts val="0"/>
              </a:spcAft>
              <a:buSzPts val="1400"/>
              <a:buNone/>
              <a:defRPr/>
            </a:lvl5pPr>
            <a:lvl6pPr lvl="5" algn="l" rtl="0">
              <a:lnSpc>
                <a:spcPct val="92000"/>
              </a:lnSpc>
              <a:spcBef>
                <a:spcPts val="200"/>
              </a:spcBef>
              <a:spcAft>
                <a:spcPts val="0"/>
              </a:spcAft>
              <a:buSzPts val="1400"/>
              <a:buNone/>
              <a:defRPr/>
            </a:lvl6pPr>
            <a:lvl7pPr lvl="6" algn="l" rtl="0">
              <a:lnSpc>
                <a:spcPct val="92000"/>
              </a:lnSpc>
              <a:spcBef>
                <a:spcPts val="200"/>
              </a:spcBef>
              <a:spcAft>
                <a:spcPts val="0"/>
              </a:spcAft>
              <a:buSzPts val="1400"/>
              <a:buNone/>
              <a:defRPr/>
            </a:lvl7pPr>
            <a:lvl8pPr lvl="7" algn="l" rtl="0">
              <a:lnSpc>
                <a:spcPct val="92000"/>
              </a:lnSpc>
              <a:spcBef>
                <a:spcPts val="200"/>
              </a:spcBef>
              <a:spcAft>
                <a:spcPts val="0"/>
              </a:spcAft>
              <a:buSzPts val="1400"/>
              <a:buNone/>
              <a:defRPr/>
            </a:lvl8pPr>
            <a:lvl9pPr lvl="8" algn="l" rtl="0">
              <a:lnSpc>
                <a:spcPct val="92000"/>
              </a:lnSpc>
              <a:spcBef>
                <a:spcPts val="200"/>
              </a:spcBef>
              <a:spcAft>
                <a:spcPts val="200"/>
              </a:spcAft>
              <a:buSzPts val="1400"/>
              <a:buNone/>
              <a:defRPr/>
            </a:lvl9pPr>
          </a:lstStyle>
          <a:p>
            <a:endParaRPr/>
          </a:p>
        </p:txBody>
      </p:sp>
      <p:sp>
        <p:nvSpPr>
          <p:cNvPr id="42" name="Google Shape;42;p5"/>
          <p:cNvSpPr txBox="1">
            <a:spLocks noGrp="1"/>
          </p:cNvSpPr>
          <p:nvPr>
            <p:ph type="dt" idx="10"/>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3" name="Google Shape;43;p5"/>
          <p:cNvSpPr txBox="1">
            <a:spLocks noGrp="1"/>
          </p:cNvSpPr>
          <p:nvPr>
            <p:ph type="ftr" idx="11"/>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4" name="Google Shape;44;p5"/>
          <p:cNvSpPr txBox="1">
            <a:spLocks noGrp="1"/>
          </p:cNvSpPr>
          <p:nvPr>
            <p:ph type="sldNum" idx="12"/>
          </p:nvPr>
        </p:nvSpPr>
        <p:spPr>
          <a:xfrm>
            <a:off x="8610600" y="6356350"/>
            <a:ext cx="2730400" cy="355500"/>
          </a:xfrm>
          <a:prstGeom prst="rect">
            <a:avLst/>
          </a:prstGeom>
          <a:noFill/>
          <a:ln>
            <a:noFill/>
          </a:ln>
        </p:spPr>
        <p:txBody>
          <a:bodyPr spcFirstLastPara="1" wrap="square" lIns="90000" tIns="45000" rIns="90000" bIns="45000" anchor="t" anchorCtr="0">
            <a:noAutofit/>
          </a:bodyPr>
          <a:lstStyle>
            <a:lvl1pPr marL="0" lvl="0" indent="0" algn="l" rtl="0">
              <a:lnSpc>
                <a:spcPct val="100000"/>
              </a:lnSpc>
              <a:spcBef>
                <a:spcPts val="0"/>
              </a:spcBef>
              <a:spcAft>
                <a:spcPts val="0"/>
              </a:spcAft>
              <a:buNone/>
              <a:defRPr sz="1800">
                <a:solidFill>
                  <a:srgbClr val="000000"/>
                </a:solidFill>
                <a:latin typeface="Calibri"/>
                <a:ea typeface="Calibri"/>
                <a:cs typeface="Calibri"/>
                <a:sym typeface="Calibri"/>
              </a:defRPr>
            </a:lvl1pPr>
            <a:lvl2pPr marL="0" lvl="1" indent="0" algn="l" rtl="0">
              <a:lnSpc>
                <a:spcPct val="100000"/>
              </a:lnSpc>
              <a:spcBef>
                <a:spcPts val="0"/>
              </a:spcBef>
              <a:spcAft>
                <a:spcPts val="0"/>
              </a:spcAft>
              <a:buNone/>
              <a:defRPr sz="1800">
                <a:solidFill>
                  <a:srgbClr val="000000"/>
                </a:solidFill>
                <a:latin typeface="Calibri"/>
                <a:ea typeface="Calibri"/>
                <a:cs typeface="Calibri"/>
                <a:sym typeface="Calibri"/>
              </a:defRPr>
            </a:lvl2pPr>
            <a:lvl3pPr marL="0" lvl="2" indent="0" algn="l" rtl="0">
              <a:lnSpc>
                <a:spcPct val="100000"/>
              </a:lnSpc>
              <a:spcBef>
                <a:spcPts val="0"/>
              </a:spcBef>
              <a:spcAft>
                <a:spcPts val="0"/>
              </a:spcAft>
              <a:buNone/>
              <a:defRPr sz="1800">
                <a:solidFill>
                  <a:srgbClr val="000000"/>
                </a:solidFill>
                <a:latin typeface="Calibri"/>
                <a:ea typeface="Calibri"/>
                <a:cs typeface="Calibri"/>
                <a:sym typeface="Calibri"/>
              </a:defRPr>
            </a:lvl3pPr>
            <a:lvl4pPr marL="0" lvl="3" indent="0" algn="l" rtl="0">
              <a:lnSpc>
                <a:spcPct val="100000"/>
              </a:lnSpc>
              <a:spcBef>
                <a:spcPts val="0"/>
              </a:spcBef>
              <a:spcAft>
                <a:spcPts val="0"/>
              </a:spcAft>
              <a:buNone/>
              <a:defRPr sz="1800">
                <a:solidFill>
                  <a:srgbClr val="000000"/>
                </a:solidFill>
                <a:latin typeface="Calibri"/>
                <a:ea typeface="Calibri"/>
                <a:cs typeface="Calibri"/>
                <a:sym typeface="Calibri"/>
              </a:defRPr>
            </a:lvl4pPr>
            <a:lvl5pPr marL="0" lvl="4" indent="0" algn="l" rtl="0">
              <a:lnSpc>
                <a:spcPct val="100000"/>
              </a:lnSpc>
              <a:spcBef>
                <a:spcPts val="0"/>
              </a:spcBef>
              <a:spcAft>
                <a:spcPts val="0"/>
              </a:spcAft>
              <a:buNone/>
              <a:defRPr sz="1800">
                <a:solidFill>
                  <a:srgbClr val="000000"/>
                </a:solidFill>
                <a:latin typeface="Calibri"/>
                <a:ea typeface="Calibri"/>
                <a:cs typeface="Calibri"/>
                <a:sym typeface="Calibri"/>
              </a:defRPr>
            </a:lvl5pPr>
            <a:lvl6pPr marL="0" lvl="5" indent="0" algn="l" rtl="0">
              <a:lnSpc>
                <a:spcPct val="100000"/>
              </a:lnSpc>
              <a:spcBef>
                <a:spcPts val="0"/>
              </a:spcBef>
              <a:spcAft>
                <a:spcPts val="0"/>
              </a:spcAft>
              <a:buNone/>
              <a:defRPr sz="1800">
                <a:solidFill>
                  <a:srgbClr val="000000"/>
                </a:solidFill>
                <a:latin typeface="Calibri"/>
                <a:ea typeface="Calibri"/>
                <a:cs typeface="Calibri"/>
                <a:sym typeface="Calibri"/>
              </a:defRPr>
            </a:lvl6pPr>
            <a:lvl7pPr marL="0" lvl="6" indent="0" algn="l" rtl="0">
              <a:lnSpc>
                <a:spcPct val="100000"/>
              </a:lnSpc>
              <a:spcBef>
                <a:spcPts val="0"/>
              </a:spcBef>
              <a:spcAft>
                <a:spcPts val="0"/>
              </a:spcAft>
              <a:buNone/>
              <a:defRPr sz="1800">
                <a:solidFill>
                  <a:srgbClr val="000000"/>
                </a:solidFill>
                <a:latin typeface="Calibri"/>
                <a:ea typeface="Calibri"/>
                <a:cs typeface="Calibri"/>
                <a:sym typeface="Calibri"/>
              </a:defRPr>
            </a:lvl7pPr>
            <a:lvl8pPr marL="0" lvl="7" indent="0" algn="l" rtl="0">
              <a:lnSpc>
                <a:spcPct val="100000"/>
              </a:lnSpc>
              <a:spcBef>
                <a:spcPts val="0"/>
              </a:spcBef>
              <a:spcAft>
                <a:spcPts val="0"/>
              </a:spcAft>
              <a:buNone/>
              <a:defRPr sz="1800">
                <a:solidFill>
                  <a:srgbClr val="000000"/>
                </a:solidFill>
                <a:latin typeface="Calibri"/>
                <a:ea typeface="Calibri"/>
                <a:cs typeface="Calibri"/>
                <a:sym typeface="Calibri"/>
              </a:defRPr>
            </a:lvl8pPr>
            <a:lvl9pPr marL="0" lvl="8" indent="0" algn="l" rtl="0">
              <a:lnSpc>
                <a:spcPct val="100000"/>
              </a:lnSpc>
              <a:spcBef>
                <a:spcPts val="0"/>
              </a:spcBef>
              <a:spcAft>
                <a:spcPts val="0"/>
              </a:spcAft>
              <a:buNone/>
              <a:defRPr sz="18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6"/>
          <p:cNvSpPr txBox="1">
            <a:spLocks noGrp="1"/>
          </p:cNvSpPr>
          <p:nvPr>
            <p:ph type="subTitle" idx="1"/>
          </p:nvPr>
        </p:nvSpPr>
        <p:spPr>
          <a:xfrm>
            <a:off x="609120" y="1604880"/>
            <a:ext cx="10968400" cy="4005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1400"/>
              </a:spcBef>
              <a:spcAft>
                <a:spcPts val="0"/>
              </a:spcAft>
              <a:buSzPts val="1400"/>
              <a:buNone/>
              <a:defRPr/>
            </a:lvl2pPr>
            <a:lvl3pPr lvl="2" algn="l" rtl="0">
              <a:spcBef>
                <a:spcPts val="1100"/>
              </a:spcBef>
              <a:spcAft>
                <a:spcPts val="0"/>
              </a:spcAft>
              <a:buSzPts val="1400"/>
              <a:buNone/>
              <a:defRPr/>
            </a:lvl3pPr>
            <a:lvl4pPr lvl="3" algn="l" rtl="0">
              <a:spcBef>
                <a:spcPts val="800"/>
              </a:spcBef>
              <a:spcAft>
                <a:spcPts val="0"/>
              </a:spcAft>
              <a:buSzPts val="1400"/>
              <a:buNone/>
              <a:defRPr/>
            </a:lvl4pPr>
            <a:lvl5pPr lvl="4" algn="l" rtl="0">
              <a:spcBef>
                <a:spcPts val="500"/>
              </a:spcBef>
              <a:spcAft>
                <a:spcPts val="0"/>
              </a:spcAft>
              <a:buSzPts val="1400"/>
              <a:buNone/>
              <a:defRPr/>
            </a:lvl5pPr>
            <a:lvl6pPr lvl="5" algn="l" rtl="0">
              <a:spcBef>
                <a:spcPts val="200"/>
              </a:spcBef>
              <a:spcAft>
                <a:spcPts val="0"/>
              </a:spcAft>
              <a:buSzPts val="1400"/>
              <a:buNone/>
              <a:defRPr/>
            </a:lvl6pPr>
            <a:lvl7pPr lvl="6" algn="l" rtl="0">
              <a:spcBef>
                <a:spcPts val="200"/>
              </a:spcBef>
              <a:spcAft>
                <a:spcPts val="0"/>
              </a:spcAft>
              <a:buSzPts val="1400"/>
              <a:buNone/>
              <a:defRPr/>
            </a:lvl7pPr>
            <a:lvl8pPr lvl="7" algn="l" rtl="0">
              <a:spcBef>
                <a:spcPts val="200"/>
              </a:spcBef>
              <a:spcAft>
                <a:spcPts val="0"/>
              </a:spcAft>
              <a:buSzPts val="1400"/>
              <a:buNone/>
              <a:defRPr/>
            </a:lvl8pPr>
            <a:lvl9pPr lvl="8" algn="l" rtl="0">
              <a:spcBef>
                <a:spcPts val="200"/>
              </a:spcBef>
              <a:spcAft>
                <a:spcPts val="200"/>
              </a:spcAft>
              <a:buSzPts val="1400"/>
              <a:buNone/>
              <a:defRPr/>
            </a:lvl9pPr>
          </a:lstStyle>
          <a:p>
            <a:endParaRPr/>
          </a:p>
        </p:txBody>
      </p:sp>
      <p:sp>
        <p:nvSpPr>
          <p:cNvPr id="48" name="Google Shape;48;p6"/>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538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7"/>
          <p:cNvSpPr txBox="1">
            <a:spLocks noGrp="1"/>
          </p:cNvSpPr>
          <p:nvPr>
            <p:ph type="dt" idx="10"/>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93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8610601" y="6356350"/>
            <a:ext cx="2730500" cy="355600"/>
          </a:xfrm>
          <a:prstGeom prst="rect">
            <a:avLst/>
          </a:prstGeom>
          <a:noFill/>
          <a:ln>
            <a:noFill/>
          </a:ln>
        </p:spPr>
        <p:txBody>
          <a:bodyPr spcFirstLastPara="1" wrap="square" lIns="90000" tIns="45000" rIns="90000" bIns="45000" anchor="t" anchorCtr="0">
            <a:noAutofit/>
          </a:bodyPr>
          <a:lstStyle>
            <a:lvl1pPr marL="0" lvl="0" indent="0" algn="l">
              <a:lnSpc>
                <a:spcPct val="100000"/>
              </a:lnSpc>
              <a:spcBef>
                <a:spcPts val="0"/>
              </a:spcBef>
              <a:spcAft>
                <a:spcPts val="0"/>
              </a:spcAft>
              <a:buNone/>
              <a:defRPr sz="1800">
                <a:solidFill>
                  <a:srgbClr val="000000"/>
                </a:solidFill>
                <a:latin typeface="Calibri"/>
                <a:ea typeface="Calibri"/>
                <a:cs typeface="Calibri"/>
                <a:sym typeface="Calibri"/>
              </a:defRPr>
            </a:lvl1pPr>
            <a:lvl2pPr marL="0" lvl="1" indent="0" algn="l">
              <a:lnSpc>
                <a:spcPct val="100000"/>
              </a:lnSpc>
              <a:spcBef>
                <a:spcPts val="0"/>
              </a:spcBef>
              <a:spcAft>
                <a:spcPts val="0"/>
              </a:spcAft>
              <a:buNone/>
              <a:defRPr sz="1800">
                <a:solidFill>
                  <a:srgbClr val="000000"/>
                </a:solidFill>
                <a:latin typeface="Calibri"/>
                <a:ea typeface="Calibri"/>
                <a:cs typeface="Calibri"/>
                <a:sym typeface="Calibri"/>
              </a:defRPr>
            </a:lvl2pPr>
            <a:lvl3pPr marL="0" lvl="2" indent="0" algn="l">
              <a:lnSpc>
                <a:spcPct val="100000"/>
              </a:lnSpc>
              <a:spcBef>
                <a:spcPts val="0"/>
              </a:spcBef>
              <a:spcAft>
                <a:spcPts val="0"/>
              </a:spcAft>
              <a:buNone/>
              <a:defRPr sz="1800">
                <a:solidFill>
                  <a:srgbClr val="000000"/>
                </a:solidFill>
                <a:latin typeface="Calibri"/>
                <a:ea typeface="Calibri"/>
                <a:cs typeface="Calibri"/>
                <a:sym typeface="Calibri"/>
              </a:defRPr>
            </a:lvl3pPr>
            <a:lvl4pPr marL="0" lvl="3" indent="0" algn="l">
              <a:lnSpc>
                <a:spcPct val="100000"/>
              </a:lnSpc>
              <a:spcBef>
                <a:spcPts val="0"/>
              </a:spcBef>
              <a:spcAft>
                <a:spcPts val="0"/>
              </a:spcAft>
              <a:buNone/>
              <a:defRPr sz="1800">
                <a:solidFill>
                  <a:srgbClr val="000000"/>
                </a:solidFill>
                <a:latin typeface="Calibri"/>
                <a:ea typeface="Calibri"/>
                <a:cs typeface="Calibri"/>
                <a:sym typeface="Calibri"/>
              </a:defRPr>
            </a:lvl4pPr>
            <a:lvl5pPr marL="0" lvl="4" indent="0" algn="l">
              <a:lnSpc>
                <a:spcPct val="100000"/>
              </a:lnSpc>
              <a:spcBef>
                <a:spcPts val="0"/>
              </a:spcBef>
              <a:spcAft>
                <a:spcPts val="0"/>
              </a:spcAft>
              <a:buNone/>
              <a:defRPr sz="1800">
                <a:solidFill>
                  <a:srgbClr val="000000"/>
                </a:solidFill>
                <a:latin typeface="Calibri"/>
                <a:ea typeface="Calibri"/>
                <a:cs typeface="Calibri"/>
                <a:sym typeface="Calibri"/>
              </a:defRPr>
            </a:lvl5pPr>
            <a:lvl6pPr marL="0" lvl="5" indent="0" algn="l">
              <a:lnSpc>
                <a:spcPct val="100000"/>
              </a:lnSpc>
              <a:spcBef>
                <a:spcPts val="0"/>
              </a:spcBef>
              <a:spcAft>
                <a:spcPts val="0"/>
              </a:spcAft>
              <a:buNone/>
              <a:defRPr sz="1800">
                <a:solidFill>
                  <a:srgbClr val="000000"/>
                </a:solidFill>
                <a:latin typeface="Calibri"/>
                <a:ea typeface="Calibri"/>
                <a:cs typeface="Calibri"/>
                <a:sym typeface="Calibri"/>
              </a:defRPr>
            </a:lvl6pPr>
            <a:lvl7pPr marL="0" lvl="6" indent="0" algn="l">
              <a:lnSpc>
                <a:spcPct val="100000"/>
              </a:lnSpc>
              <a:spcBef>
                <a:spcPts val="0"/>
              </a:spcBef>
              <a:spcAft>
                <a:spcPts val="0"/>
              </a:spcAft>
              <a:buNone/>
              <a:defRPr sz="1800">
                <a:solidFill>
                  <a:srgbClr val="000000"/>
                </a:solidFill>
                <a:latin typeface="Calibri"/>
                <a:ea typeface="Calibri"/>
                <a:cs typeface="Calibri"/>
                <a:sym typeface="Calibri"/>
              </a:defRPr>
            </a:lvl7pPr>
            <a:lvl8pPr marL="0" lvl="7" indent="0" algn="l">
              <a:lnSpc>
                <a:spcPct val="100000"/>
              </a:lnSpc>
              <a:spcBef>
                <a:spcPts val="0"/>
              </a:spcBef>
              <a:spcAft>
                <a:spcPts val="0"/>
              </a:spcAft>
              <a:buNone/>
              <a:defRPr sz="1800">
                <a:solidFill>
                  <a:srgbClr val="000000"/>
                </a:solidFill>
                <a:latin typeface="Calibri"/>
                <a:ea typeface="Calibri"/>
                <a:cs typeface="Calibri"/>
                <a:sym typeface="Calibri"/>
              </a:defRPr>
            </a:lvl8pPr>
            <a:lvl9pPr marL="0" lvl="8" indent="0" algn="l">
              <a:lnSpc>
                <a:spcPct val="100000"/>
              </a:lnSpc>
              <a:spcBef>
                <a:spcPts val="0"/>
              </a:spcBef>
              <a:spcAft>
                <a:spcPts val="0"/>
              </a:spcAft>
              <a:buNone/>
              <a:defRPr sz="18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9"/>
          <p:cNvSpPr txBox="1">
            <a:spLocks noGrp="1"/>
          </p:cNvSpPr>
          <p:nvPr>
            <p:ph type="subTitle" idx="1"/>
          </p:nvPr>
        </p:nvSpPr>
        <p:spPr>
          <a:xfrm>
            <a:off x="609120" y="1604880"/>
            <a:ext cx="10968400" cy="4005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7"/>
        <p:cNvGrpSpPr/>
        <p:nvPr/>
      </p:nvGrpSpPr>
      <p:grpSpPr>
        <a:xfrm>
          <a:off x="0" y="0"/>
          <a:ext cx="0" cy="0"/>
          <a:chOff x="0" y="0"/>
          <a:chExt cx="0" cy="0"/>
        </a:xfrm>
      </p:grpSpPr>
      <p:sp>
        <p:nvSpPr>
          <p:cNvPr id="68" name="Google Shape;68;p10"/>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609120" y="1604880"/>
            <a:ext cx="10968400" cy="40056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609120" y="272520"/>
            <a:ext cx="10968400" cy="1141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2"/>
          <p:cNvSpPr txBox="1">
            <a:spLocks noGrp="1"/>
          </p:cNvSpPr>
          <p:nvPr>
            <p:ph type="body" idx="1"/>
          </p:nvPr>
        </p:nvSpPr>
        <p:spPr>
          <a:xfrm>
            <a:off x="609120" y="1604880"/>
            <a:ext cx="5352400" cy="40056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6" name="Google Shape;76;p12"/>
          <p:cNvSpPr txBox="1">
            <a:spLocks noGrp="1"/>
          </p:cNvSpPr>
          <p:nvPr>
            <p:ph type="body" idx="2"/>
          </p:nvPr>
        </p:nvSpPr>
        <p:spPr>
          <a:xfrm>
            <a:off x="6229920" y="1604880"/>
            <a:ext cx="5352400" cy="4005600"/>
          </a:xfrm>
          <a:prstGeom prst="rect">
            <a:avLst/>
          </a:prstGeom>
          <a:noFill/>
          <a:ln>
            <a:noFill/>
          </a:ln>
        </p:spPr>
        <p:txBody>
          <a:bodyPr spcFirstLastPara="1" wrap="square" lIns="0" tIns="28075"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11409045" y="6333134"/>
            <a:ext cx="731600" cy="525000"/>
          </a:xfrm>
          <a:prstGeom prst="rect">
            <a:avLst/>
          </a:prstGeom>
        </p:spPr>
        <p:txBody>
          <a:bodyPr spcFirstLastPara="1" wrap="square" lIns="90000" tIns="45000" rIns="90000" bIns="45000" anchor="t" anchorCtr="0">
            <a:noAutofit/>
          </a:bodyPr>
          <a:lstStyle>
            <a:lvl1pPr lvl="0" algn="r" rtl="0">
              <a:buNone/>
              <a:defRPr sz="1300">
                <a:latin typeface="Arial"/>
                <a:ea typeface="Arial"/>
                <a:cs typeface="Arial"/>
                <a:sym typeface="Arial"/>
              </a:defRPr>
            </a:lvl1pPr>
            <a:lvl2pPr lvl="1" algn="r" rtl="0">
              <a:buNone/>
              <a:defRPr sz="1300">
                <a:latin typeface="Arial"/>
                <a:ea typeface="Arial"/>
                <a:cs typeface="Arial"/>
                <a:sym typeface="Arial"/>
              </a:defRPr>
            </a:lvl2pPr>
            <a:lvl3pPr lvl="2" algn="r" rtl="0">
              <a:buNone/>
              <a:defRPr sz="1300">
                <a:latin typeface="Arial"/>
                <a:ea typeface="Arial"/>
                <a:cs typeface="Arial"/>
                <a:sym typeface="Arial"/>
              </a:defRPr>
            </a:lvl3pPr>
            <a:lvl4pPr lvl="3" algn="r" rtl="0">
              <a:buNone/>
              <a:defRPr sz="1300">
                <a:latin typeface="Arial"/>
                <a:ea typeface="Arial"/>
                <a:cs typeface="Arial"/>
                <a:sym typeface="Arial"/>
              </a:defRPr>
            </a:lvl4pPr>
            <a:lvl5pPr lvl="4" algn="r" rtl="0">
              <a:buNone/>
              <a:defRPr sz="1300">
                <a:latin typeface="Arial"/>
                <a:ea typeface="Arial"/>
                <a:cs typeface="Arial"/>
                <a:sym typeface="Arial"/>
              </a:defRPr>
            </a:lvl5pPr>
            <a:lvl6pPr lvl="5" algn="r" rtl="0">
              <a:buNone/>
              <a:defRPr sz="1300">
                <a:latin typeface="Arial"/>
                <a:ea typeface="Arial"/>
                <a:cs typeface="Arial"/>
                <a:sym typeface="Arial"/>
              </a:defRPr>
            </a:lvl6pPr>
            <a:lvl7pPr lvl="6" algn="r" rtl="0">
              <a:buNone/>
              <a:defRPr sz="1300">
                <a:latin typeface="Arial"/>
                <a:ea typeface="Arial"/>
                <a:cs typeface="Arial"/>
                <a:sym typeface="Arial"/>
              </a:defRPr>
            </a:lvl7pPr>
            <a:lvl8pPr lvl="7" algn="r" rtl="0">
              <a:buNone/>
              <a:defRPr sz="1300">
                <a:latin typeface="Arial"/>
                <a:ea typeface="Arial"/>
                <a:cs typeface="Arial"/>
                <a:sym typeface="Arial"/>
              </a:defRPr>
            </a:lvl8pPr>
            <a:lvl9pPr lvl="8" algn="r" rtl="0">
              <a:buNone/>
              <a:defRPr sz="1300">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
        <p:cNvGrpSpPr/>
        <p:nvPr/>
      </p:nvGrpSpPr>
      <p:grpSpPr>
        <a:xfrm>
          <a:off x="0" y="0"/>
          <a:ext cx="0" cy="0"/>
          <a:chOff x="0" y="0"/>
          <a:chExt cx="0" cy="0"/>
        </a:xfrm>
      </p:grpSpPr>
      <p:sp>
        <p:nvSpPr>
          <p:cNvPr id="16" name="Google Shape;16;p1"/>
          <p:cNvSpPr/>
          <p:nvPr/>
        </p:nvSpPr>
        <p:spPr>
          <a:xfrm>
            <a:off x="0" y="0"/>
            <a:ext cx="12192000" cy="68580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pic>
        <p:nvPicPr>
          <p:cNvPr id="17" name="Google Shape;17;p1"/>
          <p:cNvPicPr preferRelativeResize="0"/>
          <p:nvPr/>
        </p:nvPicPr>
        <p:blipFill rotWithShape="1">
          <a:blip r:embed="rId4">
            <a:alphaModFix/>
          </a:blip>
          <a:srcRect l="28936"/>
          <a:stretch/>
        </p:blipFill>
        <p:spPr>
          <a:xfrm>
            <a:off x="1" y="1"/>
            <a:ext cx="5145615" cy="6857999"/>
          </a:xfrm>
          <a:prstGeom prst="rect">
            <a:avLst/>
          </a:prstGeom>
          <a:noFill/>
          <a:ln>
            <a:noFill/>
          </a:ln>
        </p:spPr>
      </p:pic>
      <p:pic>
        <p:nvPicPr>
          <p:cNvPr id="18" name="Google Shape;18;p1"/>
          <p:cNvPicPr preferRelativeResize="0"/>
          <p:nvPr/>
        </p:nvPicPr>
        <p:blipFill rotWithShape="1">
          <a:blip r:embed="rId5">
            <a:alphaModFix/>
          </a:blip>
          <a:srcRect/>
          <a:stretch/>
        </p:blipFill>
        <p:spPr>
          <a:xfrm>
            <a:off x="6472767" y="623888"/>
            <a:ext cx="4658783" cy="1220787"/>
          </a:xfrm>
          <a:prstGeom prst="rect">
            <a:avLst/>
          </a:prstGeom>
          <a:noFill/>
          <a:ln>
            <a:noFill/>
          </a:ln>
        </p:spPr>
      </p:pic>
      <p:sp>
        <p:nvSpPr>
          <p:cNvPr id="19" name="Google Shape;19;p1"/>
          <p:cNvSpPr txBox="1">
            <a:spLocks noGrp="1"/>
          </p:cNvSpPr>
          <p:nvPr>
            <p:ph type="title"/>
          </p:nvPr>
        </p:nvSpPr>
        <p:spPr>
          <a:xfrm>
            <a:off x="609600" y="273050"/>
            <a:ext cx="10960000" cy="1135200"/>
          </a:xfrm>
          <a:prstGeom prst="rect">
            <a:avLst/>
          </a:prstGeom>
          <a:noFill/>
          <a:ln>
            <a:noFill/>
          </a:ln>
        </p:spPr>
        <p:txBody>
          <a:bodyPr spcFirstLastPara="1" wrap="square" lIns="0" tIns="0" rIns="0" bIns="0" anchor="ctr" anchorCtr="0">
            <a:noAutofit/>
          </a:bodyPr>
          <a:lstStyle>
            <a:lvl1pPr marR="0" lvl="0"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20" name="Google Shape;20;p1"/>
          <p:cNvSpPr txBox="1">
            <a:spLocks noGrp="1"/>
          </p:cNvSpPr>
          <p:nvPr>
            <p:ph type="body" idx="1"/>
          </p:nvPr>
        </p:nvSpPr>
        <p:spPr>
          <a:xfrm>
            <a:off x="609600" y="1604962"/>
            <a:ext cx="10960000" cy="4516500"/>
          </a:xfrm>
          <a:prstGeom prst="rect">
            <a:avLst/>
          </a:prstGeom>
          <a:noFill/>
          <a:ln>
            <a:noFill/>
          </a:ln>
        </p:spPr>
        <p:txBody>
          <a:bodyPr spcFirstLastPara="1" wrap="square" lIns="0" tIns="28075" rIns="0" bIns="0" anchor="t" anchorCtr="0">
            <a:noAutofit/>
          </a:bodyPr>
          <a:lstStyle>
            <a:lvl1pPr marL="457200" marR="0" lvl="0" indent="-228600" algn="l" rtl="0">
              <a:lnSpc>
                <a:spcPct val="92000"/>
              </a:lnSpc>
              <a:spcBef>
                <a:spcPts val="0"/>
              </a:spcBef>
              <a:spcAft>
                <a:spcPts val="0"/>
              </a:spcAft>
              <a:buSzPts val="1400"/>
              <a:buNone/>
              <a:defRPr sz="2800" b="0" i="0" u="none" strike="noStrike" cap="none">
                <a:solidFill>
                  <a:srgbClr val="000000"/>
                </a:solidFill>
                <a:latin typeface="Calibri"/>
                <a:ea typeface="Calibri"/>
                <a:cs typeface="Calibri"/>
                <a:sym typeface="Calibri"/>
              </a:defRPr>
            </a:lvl1pPr>
            <a:lvl2pPr marL="914400" marR="0" lvl="1" indent="-228600" algn="l" rtl="0">
              <a:lnSpc>
                <a:spcPct val="92000"/>
              </a:lnSpc>
              <a:spcBef>
                <a:spcPts val="1400"/>
              </a:spcBef>
              <a:spcAft>
                <a:spcPts val="0"/>
              </a:spcAft>
              <a:buSzPts val="1400"/>
              <a:buNone/>
              <a:defRPr sz="2000" b="0" i="0" u="none" strike="noStrike" cap="none">
                <a:solidFill>
                  <a:srgbClr val="000000"/>
                </a:solidFill>
                <a:latin typeface="Calibri"/>
                <a:ea typeface="Calibri"/>
                <a:cs typeface="Calibri"/>
                <a:sym typeface="Calibri"/>
              </a:defRPr>
            </a:lvl2pPr>
            <a:lvl3pPr marL="1371600" marR="0" lvl="2" indent="-228600" algn="l" rtl="0">
              <a:lnSpc>
                <a:spcPct val="92000"/>
              </a:lnSpc>
              <a:spcBef>
                <a:spcPts val="1100"/>
              </a:spcBef>
              <a:spcAft>
                <a:spcPts val="0"/>
              </a:spcAft>
              <a:buSzPts val="1400"/>
              <a:buNone/>
              <a:defRPr sz="1800" b="0" i="0" u="none" strike="noStrike" cap="none">
                <a:solidFill>
                  <a:srgbClr val="000000"/>
                </a:solidFill>
                <a:latin typeface="Calibri"/>
                <a:ea typeface="Calibri"/>
                <a:cs typeface="Calibri"/>
                <a:sym typeface="Calibri"/>
              </a:defRPr>
            </a:lvl3pPr>
            <a:lvl4pPr marL="1828800" marR="0" lvl="3" indent="-228600" algn="l" rtl="0">
              <a:lnSpc>
                <a:spcPct val="92000"/>
              </a:lnSpc>
              <a:spcBef>
                <a:spcPts val="800"/>
              </a:spcBef>
              <a:spcAft>
                <a:spcPts val="0"/>
              </a:spcAft>
              <a:buSzPts val="1400"/>
              <a:buNone/>
              <a:defRPr sz="1800" b="0" i="0" u="none" strike="noStrike" cap="none">
                <a:solidFill>
                  <a:srgbClr val="000000"/>
                </a:solidFill>
                <a:latin typeface="Calibri"/>
                <a:ea typeface="Calibri"/>
                <a:cs typeface="Calibri"/>
                <a:sym typeface="Calibri"/>
              </a:defRPr>
            </a:lvl4pPr>
            <a:lvl5pPr marL="2286000" marR="0" lvl="4" indent="-228600" algn="l" rtl="0">
              <a:lnSpc>
                <a:spcPct val="92000"/>
              </a:lnSpc>
              <a:spcBef>
                <a:spcPts val="500"/>
              </a:spcBef>
              <a:spcAft>
                <a:spcPts val="0"/>
              </a:spcAft>
              <a:buSzPts val="1400"/>
              <a:buNone/>
              <a:defRPr sz="2000" b="0" i="0" u="none" strike="noStrike" cap="none">
                <a:solidFill>
                  <a:srgbClr val="000000"/>
                </a:solidFill>
                <a:latin typeface="Calibri"/>
                <a:ea typeface="Calibri"/>
                <a:cs typeface="Calibri"/>
                <a:sym typeface="Calibri"/>
              </a:defRPr>
            </a:lvl5pPr>
            <a:lvl6pPr marL="2743200" marR="0" lvl="5" indent="-228600" algn="l" rtl="0">
              <a:lnSpc>
                <a:spcPct val="92000"/>
              </a:lnSpc>
              <a:spcBef>
                <a:spcPts val="200"/>
              </a:spcBef>
              <a:spcAft>
                <a:spcPts val="0"/>
              </a:spcAft>
              <a:buSzPts val="1400"/>
              <a:buNone/>
              <a:defRPr sz="2000" b="0" i="0" u="none" strike="noStrike" cap="none">
                <a:solidFill>
                  <a:srgbClr val="000000"/>
                </a:solidFill>
                <a:latin typeface="Calibri"/>
                <a:ea typeface="Calibri"/>
                <a:cs typeface="Calibri"/>
                <a:sym typeface="Calibri"/>
              </a:defRPr>
            </a:lvl6pPr>
            <a:lvl7pPr marL="3200400" marR="0" lvl="6" indent="-228600" algn="l" rtl="0">
              <a:lnSpc>
                <a:spcPct val="92000"/>
              </a:lnSpc>
              <a:spcBef>
                <a:spcPts val="200"/>
              </a:spcBef>
              <a:spcAft>
                <a:spcPts val="0"/>
              </a:spcAft>
              <a:buSzPts val="1400"/>
              <a:buNone/>
              <a:defRPr sz="2000" b="0" i="0" u="none" strike="noStrike" cap="none">
                <a:solidFill>
                  <a:srgbClr val="000000"/>
                </a:solidFill>
                <a:latin typeface="Calibri"/>
                <a:ea typeface="Calibri"/>
                <a:cs typeface="Calibri"/>
                <a:sym typeface="Calibri"/>
              </a:defRPr>
            </a:lvl7pPr>
            <a:lvl8pPr marL="3657600" marR="0" lvl="7" indent="-228600" algn="l" rtl="0">
              <a:lnSpc>
                <a:spcPct val="92000"/>
              </a:lnSpc>
              <a:spcBef>
                <a:spcPts val="200"/>
              </a:spcBef>
              <a:spcAft>
                <a:spcPts val="0"/>
              </a:spcAft>
              <a:buSzPts val="1400"/>
              <a:buNone/>
              <a:defRPr sz="2000" b="0" i="0" u="none" strike="noStrike" cap="none">
                <a:solidFill>
                  <a:srgbClr val="000000"/>
                </a:solidFill>
                <a:latin typeface="Calibri"/>
                <a:ea typeface="Calibri"/>
                <a:cs typeface="Calibri"/>
                <a:sym typeface="Calibri"/>
              </a:defRPr>
            </a:lvl8pPr>
            <a:lvl9pPr marL="4114800" marR="0" lvl="8" indent="-228600" algn="l" rtl="0">
              <a:lnSpc>
                <a:spcPct val="92000"/>
              </a:lnSpc>
              <a:spcBef>
                <a:spcPts val="200"/>
              </a:spcBef>
              <a:spcAft>
                <a:spcPts val="200"/>
              </a:spcAft>
              <a:buSzPts val="1400"/>
              <a:buNone/>
              <a:defRPr sz="2000" b="0" i="0" u="none" strike="noStrike" cap="none">
                <a:solidFill>
                  <a:srgbClr val="000000"/>
                </a:solidFill>
                <a:latin typeface="Calibri"/>
                <a:ea typeface="Calibri"/>
                <a:cs typeface="Calibri"/>
                <a:sym typeface="Calibri"/>
              </a:defRPr>
            </a:lvl9pPr>
          </a:lstStyle>
          <a:p>
            <a:endParaRPr/>
          </a:p>
        </p:txBody>
      </p:sp>
      <p:sp>
        <p:nvSpPr>
          <p:cNvPr id="21" name="Google Shape;21;p1"/>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lvl="0" algn="r" rtl="0">
              <a:buNone/>
              <a:defRPr sz="1300">
                <a:latin typeface="Calibri"/>
                <a:ea typeface="Calibri"/>
                <a:cs typeface="Calibri"/>
                <a:sym typeface="Calibri"/>
              </a:defRPr>
            </a:lvl1pPr>
            <a:lvl2pPr lvl="1" algn="r" rtl="0">
              <a:buNone/>
              <a:defRPr sz="1300">
                <a:latin typeface="Calibri"/>
                <a:ea typeface="Calibri"/>
                <a:cs typeface="Calibri"/>
                <a:sym typeface="Calibri"/>
              </a:defRPr>
            </a:lvl2pPr>
            <a:lvl3pPr lvl="2" algn="r" rtl="0">
              <a:buNone/>
              <a:defRPr sz="1300">
                <a:latin typeface="Calibri"/>
                <a:ea typeface="Calibri"/>
                <a:cs typeface="Calibri"/>
                <a:sym typeface="Calibri"/>
              </a:defRPr>
            </a:lvl3pPr>
            <a:lvl4pPr lvl="3" algn="r" rtl="0">
              <a:buNone/>
              <a:defRPr sz="1300">
                <a:latin typeface="Calibri"/>
                <a:ea typeface="Calibri"/>
                <a:cs typeface="Calibri"/>
                <a:sym typeface="Calibri"/>
              </a:defRPr>
            </a:lvl4pPr>
            <a:lvl5pPr lvl="4" algn="r" rtl="0">
              <a:buNone/>
              <a:defRPr sz="1300">
                <a:latin typeface="Calibri"/>
                <a:ea typeface="Calibri"/>
                <a:cs typeface="Calibri"/>
                <a:sym typeface="Calibri"/>
              </a:defRPr>
            </a:lvl5pPr>
            <a:lvl6pPr lvl="5" algn="r" rtl="0">
              <a:buNone/>
              <a:defRPr sz="1300">
                <a:latin typeface="Calibri"/>
                <a:ea typeface="Calibri"/>
                <a:cs typeface="Calibri"/>
                <a:sym typeface="Calibri"/>
              </a:defRPr>
            </a:lvl6pPr>
            <a:lvl7pPr lvl="6" algn="r" rtl="0">
              <a:buNone/>
              <a:defRPr sz="1300">
                <a:latin typeface="Calibri"/>
                <a:ea typeface="Calibri"/>
                <a:cs typeface="Calibri"/>
                <a:sym typeface="Calibri"/>
              </a:defRPr>
            </a:lvl7pPr>
            <a:lvl8pPr lvl="7" algn="r" rtl="0">
              <a:buNone/>
              <a:defRPr sz="1300">
                <a:latin typeface="Calibri"/>
                <a:ea typeface="Calibri"/>
                <a:cs typeface="Calibri"/>
                <a:sym typeface="Calibri"/>
              </a:defRPr>
            </a:lvl8pPr>
            <a:lvl9pPr lvl="8" algn="r" rtl="0">
              <a:buNone/>
              <a:defRPr sz="1300">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
        <p:cNvGrpSpPr/>
        <p:nvPr/>
      </p:nvGrpSpPr>
      <p:grpSpPr>
        <a:xfrm>
          <a:off x="0" y="0"/>
          <a:ext cx="0" cy="0"/>
          <a:chOff x="0" y="0"/>
          <a:chExt cx="0" cy="0"/>
        </a:xfrm>
      </p:grpSpPr>
      <p:sp>
        <p:nvSpPr>
          <p:cNvPr id="33" name="Google Shape;33;p4"/>
          <p:cNvSpPr/>
          <p:nvPr/>
        </p:nvSpPr>
        <p:spPr>
          <a:xfrm>
            <a:off x="0" y="1252537"/>
            <a:ext cx="12192000" cy="5605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cxnSp>
        <p:nvCxnSpPr>
          <p:cNvPr id="34" name="Google Shape;34;p4"/>
          <p:cNvCxnSpPr/>
          <p:nvPr/>
        </p:nvCxnSpPr>
        <p:spPr>
          <a:xfrm>
            <a:off x="0" y="1243012"/>
            <a:ext cx="12192000" cy="1500"/>
          </a:xfrm>
          <a:prstGeom prst="straightConnector1">
            <a:avLst/>
          </a:prstGeom>
          <a:noFill/>
          <a:ln w="19075" cap="flat" cmpd="sng">
            <a:solidFill>
              <a:srgbClr val="BFBFBF"/>
            </a:solidFill>
            <a:prstDash val="solid"/>
            <a:miter lim="800000"/>
            <a:headEnd type="none" w="med" len="med"/>
            <a:tailEnd type="none" w="med" len="med"/>
          </a:ln>
        </p:spPr>
      </p:cxnSp>
      <p:pic>
        <p:nvPicPr>
          <p:cNvPr id="35" name="Google Shape;35;p4"/>
          <p:cNvPicPr preferRelativeResize="0"/>
          <p:nvPr/>
        </p:nvPicPr>
        <p:blipFill rotWithShape="1">
          <a:blip r:embed="rId4">
            <a:alphaModFix/>
          </a:blip>
          <a:srcRect/>
          <a:stretch/>
        </p:blipFill>
        <p:spPr>
          <a:xfrm>
            <a:off x="9063567" y="274637"/>
            <a:ext cx="2635248" cy="692150"/>
          </a:xfrm>
          <a:prstGeom prst="rect">
            <a:avLst/>
          </a:prstGeom>
          <a:noFill/>
          <a:ln>
            <a:noFill/>
          </a:ln>
        </p:spPr>
      </p:pic>
      <p:sp>
        <p:nvSpPr>
          <p:cNvPr id="36" name="Google Shape;36;p4"/>
          <p:cNvSpPr txBox="1">
            <a:spLocks noGrp="1"/>
          </p:cNvSpPr>
          <p:nvPr>
            <p:ph type="title"/>
          </p:nvPr>
        </p:nvSpPr>
        <p:spPr>
          <a:xfrm>
            <a:off x="914400" y="2130425"/>
            <a:ext cx="10350400" cy="1460400"/>
          </a:xfrm>
          <a:prstGeom prst="rect">
            <a:avLst/>
          </a:prstGeom>
          <a:noFill/>
          <a:ln>
            <a:noFill/>
          </a:ln>
        </p:spPr>
        <p:txBody>
          <a:bodyPr spcFirstLastPara="1" wrap="square" lIns="90000" tIns="45000" rIns="90000" bIns="45000" anchor="t" anchorCtr="0">
            <a:noAutofit/>
          </a:bodyPr>
          <a:lstStyle>
            <a:lvl1pPr marR="0" lvl="0"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37" name="Google Shape;37;p4"/>
          <p:cNvSpPr txBox="1">
            <a:spLocks noGrp="1"/>
          </p:cNvSpPr>
          <p:nvPr>
            <p:ph type="sldNum" idx="12"/>
          </p:nvPr>
        </p:nvSpPr>
        <p:spPr>
          <a:xfrm>
            <a:off x="8610600" y="6356350"/>
            <a:ext cx="2730400" cy="3555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fld id="{00000000-1234-1234-1234-123412341234}" type="slidenum">
              <a:rPr lang="en-US" smtClean="0"/>
              <a:pPr/>
              <a:t>‹#›</a:t>
            </a:fld>
            <a:endParaRPr lang="en-US" sz="1400">
              <a:latin typeface="Arial"/>
              <a:ea typeface="Arial"/>
              <a:cs typeface="Arial"/>
              <a:sym typeface="Arial"/>
            </a:endParaRPr>
          </a:p>
        </p:txBody>
      </p:sp>
      <p:sp>
        <p:nvSpPr>
          <p:cNvPr id="38" name="Google Shape;38;p4"/>
          <p:cNvSpPr txBox="1">
            <a:spLocks noGrp="1"/>
          </p:cNvSpPr>
          <p:nvPr>
            <p:ph type="body" idx="1"/>
          </p:nvPr>
        </p:nvSpPr>
        <p:spPr>
          <a:xfrm>
            <a:off x="609600" y="1604962"/>
            <a:ext cx="10960000" cy="4516500"/>
          </a:xfrm>
          <a:prstGeom prst="rect">
            <a:avLst/>
          </a:prstGeom>
          <a:noFill/>
          <a:ln>
            <a:noFill/>
          </a:ln>
        </p:spPr>
        <p:txBody>
          <a:bodyPr spcFirstLastPara="1" wrap="square" lIns="0" tIns="56500" rIns="0" bIns="0" anchor="t" anchorCtr="0">
            <a:noAutofit/>
          </a:bodyPr>
          <a:lstStyle>
            <a:lvl1pPr marL="457200" marR="0" lvl="0" indent="-228600" algn="l" rtl="0">
              <a:lnSpc>
                <a:spcPct val="86000"/>
              </a:lnSpc>
              <a:spcBef>
                <a:spcPts val="0"/>
              </a:spcBef>
              <a:spcAft>
                <a:spcPts val="0"/>
              </a:spcAft>
              <a:buSzPts val="1400"/>
              <a:buNone/>
              <a:defRPr sz="3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86000"/>
              </a:lnSpc>
              <a:spcBef>
                <a:spcPts val="140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86000"/>
              </a:lnSpc>
              <a:spcBef>
                <a:spcPts val="11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86000"/>
              </a:lnSpc>
              <a:spcBef>
                <a:spcPts val="8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92000"/>
              </a:lnSpc>
              <a:spcBef>
                <a:spcPts val="500"/>
              </a:spcBef>
              <a:spcAft>
                <a:spcPts val="0"/>
              </a:spcAft>
              <a:buSzPts val="1400"/>
              <a:buNone/>
              <a:defRPr sz="2000" b="0" i="0" u="none" strike="noStrike" cap="none">
                <a:solidFill>
                  <a:srgbClr val="000000"/>
                </a:solidFill>
                <a:latin typeface="Calibri"/>
                <a:ea typeface="Calibri"/>
                <a:cs typeface="Calibri"/>
                <a:sym typeface="Calibri"/>
              </a:defRPr>
            </a:lvl5pPr>
            <a:lvl6pPr marL="2743200" marR="0" lvl="5" indent="-228600" algn="l" rtl="0">
              <a:lnSpc>
                <a:spcPct val="92000"/>
              </a:lnSpc>
              <a:spcBef>
                <a:spcPts val="200"/>
              </a:spcBef>
              <a:spcAft>
                <a:spcPts val="0"/>
              </a:spcAft>
              <a:buSzPts val="1400"/>
              <a:buNone/>
              <a:defRPr sz="2000" b="0" i="0" u="none" strike="noStrike" cap="none">
                <a:solidFill>
                  <a:srgbClr val="000000"/>
                </a:solidFill>
                <a:latin typeface="Calibri"/>
                <a:ea typeface="Calibri"/>
                <a:cs typeface="Calibri"/>
                <a:sym typeface="Calibri"/>
              </a:defRPr>
            </a:lvl6pPr>
            <a:lvl7pPr marL="3200400" marR="0" lvl="6" indent="-228600" algn="l" rtl="0">
              <a:lnSpc>
                <a:spcPct val="92000"/>
              </a:lnSpc>
              <a:spcBef>
                <a:spcPts val="200"/>
              </a:spcBef>
              <a:spcAft>
                <a:spcPts val="0"/>
              </a:spcAft>
              <a:buSzPts val="1400"/>
              <a:buNone/>
              <a:defRPr sz="2000" b="0" i="0" u="none" strike="noStrike" cap="none">
                <a:solidFill>
                  <a:srgbClr val="000000"/>
                </a:solidFill>
                <a:latin typeface="Calibri"/>
                <a:ea typeface="Calibri"/>
                <a:cs typeface="Calibri"/>
                <a:sym typeface="Calibri"/>
              </a:defRPr>
            </a:lvl7pPr>
            <a:lvl8pPr marL="3657600" marR="0" lvl="7" indent="-228600" algn="l" rtl="0">
              <a:lnSpc>
                <a:spcPct val="92000"/>
              </a:lnSpc>
              <a:spcBef>
                <a:spcPts val="200"/>
              </a:spcBef>
              <a:spcAft>
                <a:spcPts val="0"/>
              </a:spcAft>
              <a:buSzPts val="1400"/>
              <a:buNone/>
              <a:defRPr sz="2000" b="0" i="0" u="none" strike="noStrike" cap="none">
                <a:solidFill>
                  <a:srgbClr val="000000"/>
                </a:solidFill>
                <a:latin typeface="Calibri"/>
                <a:ea typeface="Calibri"/>
                <a:cs typeface="Calibri"/>
                <a:sym typeface="Calibri"/>
              </a:defRPr>
            </a:lvl8pPr>
            <a:lvl9pPr marL="4114800" marR="0" lvl="8" indent="-228600" algn="l" rtl="0">
              <a:lnSpc>
                <a:spcPct val="92000"/>
              </a:lnSpc>
              <a:spcBef>
                <a:spcPts val="200"/>
              </a:spcBef>
              <a:spcAft>
                <a:spcPts val="200"/>
              </a:spcAft>
              <a:buSzPts val="1400"/>
              <a:buNone/>
              <a:defRPr sz="20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
        <p:cNvGrpSpPr/>
        <p:nvPr/>
      </p:nvGrpSpPr>
      <p:grpSpPr>
        <a:xfrm>
          <a:off x="0" y="0"/>
          <a:ext cx="0" cy="0"/>
          <a:chOff x="0" y="0"/>
          <a:chExt cx="0" cy="0"/>
        </a:xfrm>
      </p:grpSpPr>
      <p:sp>
        <p:nvSpPr>
          <p:cNvPr id="46" name="Google Shape;46;p6"/>
          <p:cNvSpPr/>
          <p:nvPr/>
        </p:nvSpPr>
        <p:spPr>
          <a:xfrm>
            <a:off x="0" y="1252537"/>
            <a:ext cx="12192000" cy="5605462"/>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cxnSp>
        <p:nvCxnSpPr>
          <p:cNvPr id="47" name="Google Shape;47;p6"/>
          <p:cNvCxnSpPr/>
          <p:nvPr/>
        </p:nvCxnSpPr>
        <p:spPr>
          <a:xfrm>
            <a:off x="0" y="1243013"/>
            <a:ext cx="12192000" cy="1587"/>
          </a:xfrm>
          <a:prstGeom prst="straightConnector1">
            <a:avLst/>
          </a:prstGeom>
          <a:noFill/>
          <a:ln w="19075" cap="flat" cmpd="sng">
            <a:solidFill>
              <a:srgbClr val="BFBFBF"/>
            </a:solidFill>
            <a:prstDash val="solid"/>
            <a:miter lim="800000"/>
            <a:headEnd type="none" w="med" len="med"/>
            <a:tailEnd type="none" w="med" len="med"/>
          </a:ln>
        </p:spPr>
      </p:cxnSp>
      <p:pic>
        <p:nvPicPr>
          <p:cNvPr id="48" name="Google Shape;48;p6"/>
          <p:cNvPicPr preferRelativeResize="0"/>
          <p:nvPr/>
        </p:nvPicPr>
        <p:blipFill rotWithShape="1">
          <a:blip r:embed="rId3">
            <a:alphaModFix/>
          </a:blip>
          <a:srcRect/>
          <a:stretch/>
        </p:blipFill>
        <p:spPr>
          <a:xfrm>
            <a:off x="9063568" y="274637"/>
            <a:ext cx="2635249" cy="692150"/>
          </a:xfrm>
          <a:prstGeom prst="rect">
            <a:avLst/>
          </a:prstGeom>
          <a:noFill/>
          <a:ln>
            <a:noFill/>
          </a:ln>
        </p:spPr>
      </p:pic>
      <p:sp>
        <p:nvSpPr>
          <p:cNvPr id="49" name="Google Shape;49;p6"/>
          <p:cNvSpPr txBox="1">
            <a:spLocks noGrp="1"/>
          </p:cNvSpPr>
          <p:nvPr>
            <p:ph type="body" idx="1"/>
          </p:nvPr>
        </p:nvSpPr>
        <p:spPr>
          <a:xfrm>
            <a:off x="838201" y="1393826"/>
            <a:ext cx="10502900" cy="4872037"/>
          </a:xfrm>
          <a:prstGeom prst="rect">
            <a:avLst/>
          </a:prstGeom>
          <a:noFill/>
          <a:ln>
            <a:noFill/>
          </a:ln>
        </p:spPr>
        <p:txBody>
          <a:bodyPr spcFirstLastPara="1" wrap="square" lIns="90000" tIns="45000" rIns="90000" bIns="45000" anchor="t" anchorCtr="0">
            <a:noAutofit/>
          </a:bodyPr>
          <a:lstStyle>
            <a:lvl1pPr marL="457200" marR="0" lvl="0" indent="-228600" algn="l" rtl="0">
              <a:lnSpc>
                <a:spcPct val="86000"/>
              </a:lnSpc>
              <a:spcBef>
                <a:spcPts val="0"/>
              </a:spcBef>
              <a:spcAft>
                <a:spcPts val="0"/>
              </a:spcAft>
              <a:buSzPts val="1400"/>
              <a:buNone/>
              <a:defRPr sz="3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86000"/>
              </a:lnSpc>
              <a:spcBef>
                <a:spcPts val="140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86000"/>
              </a:lnSpc>
              <a:spcBef>
                <a:spcPts val="11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86000"/>
              </a:lnSpc>
              <a:spcBef>
                <a:spcPts val="8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92000"/>
              </a:lnSpc>
              <a:spcBef>
                <a:spcPts val="500"/>
              </a:spcBef>
              <a:spcAft>
                <a:spcPts val="0"/>
              </a:spcAft>
              <a:buSzPts val="1400"/>
              <a:buNone/>
              <a:defRPr sz="2000" b="0" i="0" u="none" strike="noStrike" cap="none">
                <a:solidFill>
                  <a:srgbClr val="000000"/>
                </a:solidFill>
                <a:latin typeface="Calibri"/>
                <a:ea typeface="Calibri"/>
                <a:cs typeface="Calibri"/>
                <a:sym typeface="Calibri"/>
              </a:defRPr>
            </a:lvl5pPr>
            <a:lvl6pPr marL="2743200" marR="0" lvl="5" indent="-228600" algn="l" rtl="0">
              <a:lnSpc>
                <a:spcPct val="92000"/>
              </a:lnSpc>
              <a:spcBef>
                <a:spcPts val="200"/>
              </a:spcBef>
              <a:spcAft>
                <a:spcPts val="0"/>
              </a:spcAft>
              <a:buSzPts val="1400"/>
              <a:buNone/>
              <a:defRPr sz="2000" b="0" i="0" u="none" strike="noStrike" cap="none">
                <a:solidFill>
                  <a:srgbClr val="000000"/>
                </a:solidFill>
                <a:latin typeface="Calibri"/>
                <a:ea typeface="Calibri"/>
                <a:cs typeface="Calibri"/>
                <a:sym typeface="Calibri"/>
              </a:defRPr>
            </a:lvl6pPr>
            <a:lvl7pPr marL="3200400" marR="0" lvl="6" indent="-228600" algn="l" rtl="0">
              <a:lnSpc>
                <a:spcPct val="92000"/>
              </a:lnSpc>
              <a:spcBef>
                <a:spcPts val="200"/>
              </a:spcBef>
              <a:spcAft>
                <a:spcPts val="0"/>
              </a:spcAft>
              <a:buSzPts val="1400"/>
              <a:buNone/>
              <a:defRPr sz="2000" b="0" i="0" u="none" strike="noStrike" cap="none">
                <a:solidFill>
                  <a:srgbClr val="000000"/>
                </a:solidFill>
                <a:latin typeface="Calibri"/>
                <a:ea typeface="Calibri"/>
                <a:cs typeface="Calibri"/>
                <a:sym typeface="Calibri"/>
              </a:defRPr>
            </a:lvl7pPr>
            <a:lvl8pPr marL="3657600" marR="0" lvl="7" indent="-228600" algn="l" rtl="0">
              <a:lnSpc>
                <a:spcPct val="92000"/>
              </a:lnSpc>
              <a:spcBef>
                <a:spcPts val="200"/>
              </a:spcBef>
              <a:spcAft>
                <a:spcPts val="0"/>
              </a:spcAft>
              <a:buSzPts val="1400"/>
              <a:buNone/>
              <a:defRPr sz="2000" b="0" i="0" u="none" strike="noStrike" cap="none">
                <a:solidFill>
                  <a:srgbClr val="000000"/>
                </a:solidFill>
                <a:latin typeface="Calibri"/>
                <a:ea typeface="Calibri"/>
                <a:cs typeface="Calibri"/>
                <a:sym typeface="Calibri"/>
              </a:defRPr>
            </a:lvl8pPr>
            <a:lvl9pPr marL="4114800" marR="0" lvl="8" indent="-228600" algn="l" rtl="0">
              <a:lnSpc>
                <a:spcPct val="92000"/>
              </a:lnSpc>
              <a:spcBef>
                <a:spcPts val="200"/>
              </a:spcBef>
              <a:spcAft>
                <a:spcPts val="200"/>
              </a:spcAft>
              <a:buSzPts val="1400"/>
              <a:buNone/>
              <a:defRPr sz="2000" b="0" i="0" u="none" strike="noStrike" cap="none">
                <a:solidFill>
                  <a:srgbClr val="000000"/>
                </a:solidFill>
                <a:latin typeface="Calibri"/>
                <a:ea typeface="Calibri"/>
                <a:cs typeface="Calibri"/>
                <a:sym typeface="Calibri"/>
              </a:defRPr>
            </a:lvl9pPr>
          </a:lstStyle>
          <a:p>
            <a:endParaRPr/>
          </a:p>
        </p:txBody>
      </p:sp>
      <p:sp>
        <p:nvSpPr>
          <p:cNvPr id="50" name="Google Shape;50;p6"/>
          <p:cNvSpPr txBox="1">
            <a:spLocks noGrp="1"/>
          </p:cNvSpPr>
          <p:nvPr>
            <p:ph type="sldNum" idx="12"/>
          </p:nvPr>
        </p:nvSpPr>
        <p:spPr>
          <a:xfrm>
            <a:off x="8610601" y="6356350"/>
            <a:ext cx="2730500" cy="355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9pPr>
          </a:lstStyle>
          <a:p>
            <a:fld id="{00000000-1234-1234-1234-123412341234}" type="slidenum">
              <a:rPr lang="en-US" smtClean="0"/>
              <a:pPr/>
              <a:t>‹#›</a:t>
            </a:fld>
            <a:endParaRPr lang="en-US" sz="1400">
              <a:latin typeface="Arial"/>
              <a:ea typeface="Arial"/>
              <a:cs typeface="Arial"/>
              <a:sym typeface="Arial"/>
            </a:endParaRPr>
          </a:p>
        </p:txBody>
      </p:sp>
      <p:sp>
        <p:nvSpPr>
          <p:cNvPr id="51" name="Google Shape;51;p6"/>
          <p:cNvSpPr txBox="1">
            <a:spLocks noGrp="1"/>
          </p:cNvSpPr>
          <p:nvPr>
            <p:ph type="title"/>
          </p:nvPr>
        </p:nvSpPr>
        <p:spPr>
          <a:xfrm>
            <a:off x="287868" y="134937"/>
            <a:ext cx="8437033" cy="971550"/>
          </a:xfrm>
          <a:prstGeom prst="rect">
            <a:avLst/>
          </a:prstGeom>
          <a:noFill/>
          <a:ln>
            <a:noFill/>
          </a:ln>
        </p:spPr>
        <p:txBody>
          <a:bodyPr spcFirstLastPara="1" wrap="square" lIns="90000" tIns="45000" rIns="90000" bIns="45000" anchor="ctr" anchorCtr="0">
            <a:noAutofit/>
          </a:bodyPr>
          <a:lstStyle>
            <a:lvl1pPr marR="0" lvl="0"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92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sp>
        <p:nvSpPr>
          <p:cNvPr id="57" name="Google Shape;57;p8"/>
          <p:cNvSpPr/>
          <p:nvPr/>
        </p:nvSpPr>
        <p:spPr>
          <a:xfrm>
            <a:off x="0" y="1252440"/>
            <a:ext cx="12192000" cy="56055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58" name="Google Shape;58;p8"/>
          <p:cNvCxnSpPr/>
          <p:nvPr/>
        </p:nvCxnSpPr>
        <p:spPr>
          <a:xfrm>
            <a:off x="0" y="1243080"/>
            <a:ext cx="12192000" cy="1500"/>
          </a:xfrm>
          <a:prstGeom prst="straightConnector1">
            <a:avLst/>
          </a:prstGeom>
          <a:noFill/>
          <a:ln w="19075" cap="flat" cmpd="sng">
            <a:solidFill>
              <a:srgbClr val="BFBFBF"/>
            </a:solidFill>
            <a:prstDash val="solid"/>
            <a:miter lim="8000"/>
            <a:headEnd type="none" w="sm" len="sm"/>
            <a:tailEnd type="none" w="sm" len="sm"/>
          </a:ln>
        </p:spPr>
      </p:cxnSp>
      <p:pic>
        <p:nvPicPr>
          <p:cNvPr id="59" name="Google Shape;59;p8"/>
          <p:cNvPicPr preferRelativeResize="0"/>
          <p:nvPr/>
        </p:nvPicPr>
        <p:blipFill rotWithShape="1">
          <a:blip r:embed="rId14">
            <a:alphaModFix/>
          </a:blip>
          <a:srcRect/>
          <a:stretch/>
        </p:blipFill>
        <p:spPr>
          <a:xfrm>
            <a:off x="9063360" y="274680"/>
            <a:ext cx="2635680" cy="692280"/>
          </a:xfrm>
          <a:prstGeom prst="rect">
            <a:avLst/>
          </a:prstGeom>
          <a:noFill/>
          <a:ln>
            <a:noFill/>
          </a:ln>
        </p:spPr>
      </p:pic>
      <p:sp>
        <p:nvSpPr>
          <p:cNvPr id="60" name="Google Shape;60;p8"/>
          <p:cNvSpPr txBox="1">
            <a:spLocks noGrp="1"/>
          </p:cNvSpPr>
          <p:nvPr>
            <p:ph type="title"/>
          </p:nvPr>
        </p:nvSpPr>
        <p:spPr>
          <a:xfrm>
            <a:off x="913920" y="2130480"/>
            <a:ext cx="10358800" cy="146670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1" name="Google Shape;61;p8"/>
          <p:cNvSpPr txBox="1">
            <a:spLocks noGrp="1"/>
          </p:cNvSpPr>
          <p:nvPr>
            <p:ph type="sldNum" idx="12"/>
          </p:nvPr>
        </p:nvSpPr>
        <p:spPr>
          <a:xfrm>
            <a:off x="8610720" y="6356160"/>
            <a:ext cx="2738800" cy="3618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buNone/>
              <a:defRPr sz="1800" b="0" i="0" u="none" strike="noStrike" cap="none">
                <a:solidFill>
                  <a:srgbClr val="000000"/>
                </a:solidFill>
                <a:latin typeface="Calibri"/>
                <a:ea typeface="Calibri"/>
                <a:cs typeface="Calibri"/>
                <a:sym typeface="Calibri"/>
              </a:defRPr>
            </a:lvl9pPr>
          </a:lstStyle>
          <a:p>
            <a:fld id="{00000000-1234-1234-1234-123412341234}" type="slidenum">
              <a:rPr lang="en-US" smtClean="0"/>
              <a:pPr/>
              <a:t>‹#›</a:t>
            </a:fld>
            <a:endParaRPr lang="en-US">
              <a:latin typeface="Times New Roman"/>
              <a:ea typeface="Times New Roman"/>
              <a:cs typeface="Times New Roman"/>
              <a:sym typeface="Times New Roman"/>
            </a:endParaRPr>
          </a:p>
        </p:txBody>
      </p:sp>
      <p:sp>
        <p:nvSpPr>
          <p:cNvPr id="62" name="Google Shape;62;p8"/>
          <p:cNvSpPr txBox="1">
            <a:spLocks noGrp="1"/>
          </p:cNvSpPr>
          <p:nvPr>
            <p:ph type="body" idx="1"/>
          </p:nvPr>
        </p:nvSpPr>
        <p:spPr>
          <a:xfrm>
            <a:off x="609120" y="1604880"/>
            <a:ext cx="10968400" cy="4034100"/>
          </a:xfrm>
          <a:prstGeom prst="rect">
            <a:avLst/>
          </a:prstGeom>
          <a:noFill/>
          <a:ln>
            <a:noFill/>
          </a:ln>
        </p:spPr>
        <p:txBody>
          <a:bodyPr spcFirstLastPara="1" wrap="square" lIns="0" tIns="5650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uscourts.cavc.gov/documents/NewmanJ_18-2015.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uscourts.cavc.gov/documents/WallemanKG_20-7299.pdf" TargetMode="External"/><Relationship Id="rId4" Type="http://schemas.openxmlformats.org/officeDocument/2006/relationships/hyperlink" Target="https://cafc.uscourts.gov/opinions-orders/21-1669.OPINION.6-29-2022_1971308.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uscourts.cavc.gov/documents/Craig-DavidsonS_20-4372.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uscourts.cavc.gov/documents/BarefordRC_19-4633.pdf" TargetMode="External"/><Relationship Id="rId4" Type="http://schemas.openxmlformats.org/officeDocument/2006/relationships/hyperlink" Target="http://www.uscourts.cavc.gov/documents/Rivera-ColonJF_19-6129.pdf"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va.gov/resources/the-pact-act-and-your-va-benefits/"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crowd.live/K8IJY"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uscourts.cavc.gov/documents/NewmanJ_18-2015.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6"/>
        <p:cNvGrpSpPr/>
        <p:nvPr/>
      </p:nvGrpSpPr>
      <p:grpSpPr>
        <a:xfrm>
          <a:off x="0" y="0"/>
          <a:ext cx="0" cy="0"/>
          <a:chOff x="0" y="0"/>
          <a:chExt cx="0" cy="0"/>
        </a:xfrm>
      </p:grpSpPr>
      <p:sp>
        <p:nvSpPr>
          <p:cNvPr id="127" name="Google Shape;127;p21"/>
          <p:cNvSpPr txBox="1"/>
          <p:nvPr/>
        </p:nvSpPr>
        <p:spPr>
          <a:xfrm>
            <a:off x="3738563" y="2517776"/>
            <a:ext cx="6186487" cy="829543"/>
          </a:xfrm>
          <a:prstGeom prst="rect">
            <a:avLst/>
          </a:prstGeom>
          <a:noFill/>
          <a:ln>
            <a:noFill/>
          </a:ln>
        </p:spPr>
        <p:txBody>
          <a:bodyPr spcFirstLastPara="1" wrap="square" lIns="90000" tIns="45000" rIns="90000" bIns="45000" anchor="t" anchorCtr="0">
            <a:spAutoFit/>
          </a:bodyPr>
          <a:lstStyle/>
          <a:p>
            <a:pPr algn="r">
              <a:buSzPts val="4800"/>
            </a:pPr>
            <a:r>
              <a:rPr lang="en-US" sz="4800" b="1">
                <a:latin typeface="Times New Roman"/>
                <a:ea typeface="Times New Roman"/>
                <a:cs typeface="Times New Roman"/>
                <a:sym typeface="Times New Roman"/>
              </a:rPr>
              <a:t>What’s New at the VA</a:t>
            </a:r>
            <a:endParaRPr/>
          </a:p>
        </p:txBody>
      </p:sp>
      <p:sp>
        <p:nvSpPr>
          <p:cNvPr id="128" name="Google Shape;128;p21"/>
          <p:cNvSpPr txBox="1"/>
          <p:nvPr/>
        </p:nvSpPr>
        <p:spPr>
          <a:xfrm>
            <a:off x="6831806" y="4912442"/>
            <a:ext cx="4433887" cy="952653"/>
          </a:xfrm>
          <a:prstGeom prst="rect">
            <a:avLst/>
          </a:prstGeom>
          <a:noFill/>
          <a:ln>
            <a:noFill/>
          </a:ln>
        </p:spPr>
        <p:txBody>
          <a:bodyPr spcFirstLastPara="1" wrap="square" lIns="90000" tIns="45000" rIns="90000" bIns="45000" anchor="t" anchorCtr="0">
            <a:spAutoFit/>
          </a:bodyPr>
          <a:lstStyle/>
          <a:p>
            <a:pPr algn="r">
              <a:buSzPts val="2800"/>
            </a:pPr>
            <a:r>
              <a:rPr lang="en-US" sz="2800" dirty="0">
                <a:latin typeface="Times New Roman"/>
                <a:ea typeface="Times New Roman"/>
                <a:cs typeface="Times New Roman"/>
                <a:sym typeface="Times New Roman"/>
              </a:rPr>
              <a:t>By Amanda Berry</a:t>
            </a:r>
            <a:endParaRPr dirty="0"/>
          </a:p>
          <a:p>
            <a:pPr algn="r">
              <a:buSzPts val="2800"/>
            </a:pPr>
            <a:r>
              <a:rPr lang="en-US" sz="2800" dirty="0">
                <a:latin typeface="Times New Roman"/>
                <a:ea typeface="Times New Roman"/>
                <a:cs typeface="Times New Roman"/>
                <a:sym typeface="Times New Roman"/>
              </a:rPr>
              <a:t>September 2022</a:t>
            </a:r>
            <a:endParaRPr dirty="0"/>
          </a:p>
        </p:txBody>
      </p:sp>
      <p:sp>
        <p:nvSpPr>
          <p:cNvPr id="129" name="Google Shape;129;p21"/>
          <p:cNvSpPr txBox="1">
            <a:spLocks noGrp="1"/>
          </p:cNvSpPr>
          <p:nvPr>
            <p:ph type="sldNum" idx="12"/>
          </p:nvPr>
        </p:nvSpPr>
        <p:spPr>
          <a:xfrm>
            <a:off x="1524000" y="0"/>
            <a:ext cx="3000000" cy="3000000"/>
          </a:xfrm>
          <a:prstGeom prst="rect">
            <a:avLst/>
          </a:prstGeom>
        </p:spPr>
        <p:txBody>
          <a:bodyPr spcFirstLastPara="1" wrap="square" lIns="91425" tIns="45700" rIns="91425" bIns="45700" anchor="t" anchorCtr="0">
            <a:noAutofit/>
          </a:bodyPr>
          <a:lstStyle/>
          <a:p>
            <a:fld id="{00000000-1234-1234-1234-123412341234}" type="slidenum">
              <a:rPr lang="en-US"/>
              <a:pPr/>
              <a:t>1</a:t>
            </a:fld>
            <a:endParaRPr sz="13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8"/>
        <p:cNvGrpSpPr/>
        <p:nvPr/>
      </p:nvGrpSpPr>
      <p:grpSpPr>
        <a:xfrm>
          <a:off x="0" y="0"/>
          <a:ext cx="0" cy="0"/>
          <a:chOff x="0" y="0"/>
          <a:chExt cx="0" cy="0"/>
        </a:xfrm>
      </p:grpSpPr>
      <p:sp>
        <p:nvSpPr>
          <p:cNvPr id="199" name="Google Shape;199;p30"/>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Newman v. McDonough, June 16, 2022</a:t>
            </a:r>
            <a:endParaRPr/>
          </a:p>
        </p:txBody>
      </p:sp>
      <p:sp>
        <p:nvSpPr>
          <p:cNvPr id="200" name="Google Shape;200;p30"/>
          <p:cNvSpPr txBox="1">
            <a:spLocks noGrp="1"/>
          </p:cNvSpPr>
          <p:nvPr>
            <p:ph type="subTitle" idx="1"/>
          </p:nvPr>
        </p:nvSpPr>
        <p:spPr>
          <a:xfrm>
            <a:off x="614598" y="1546226"/>
            <a:ext cx="10972800"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Clr>
                <a:schemeClr val="dk1"/>
              </a:buClr>
              <a:buSzPts val="2400"/>
            </a:pPr>
            <a:r>
              <a:rPr lang="en-US" sz="2400" dirty="0">
                <a:solidFill>
                  <a:schemeClr val="dk1"/>
                </a:solidFill>
                <a:latin typeface="Arial"/>
                <a:ea typeface="Arial"/>
                <a:cs typeface="Arial"/>
                <a:sym typeface="Arial"/>
              </a:rPr>
              <a:t>What the case is about:</a:t>
            </a:r>
            <a:endParaRPr sz="2400" dirty="0">
              <a:solidFill>
                <a:schemeClr val="dk1"/>
              </a:solidFill>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Joel Newman, the substitute claimant, argued that his brother was insane at the time of going AWOL.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38 CFR 3.12 (b) - “a discharge or release from service under one of the conditions specified in this section (AWOL) is a bar to the payment of benefits unless it is found that the person was insane at the time of committing the offense”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The Board of Veterans Appeals disagreed that the evidence did not support a finding of insanity.       </a:t>
            </a:r>
            <a:endParaRPr dirty="0"/>
          </a:p>
        </p:txBody>
      </p:sp>
      <p:sp>
        <p:nvSpPr>
          <p:cNvPr id="201" name="Google Shape;201;p30"/>
          <p:cNvSpPr txBox="1"/>
          <p:nvPr/>
        </p:nvSpPr>
        <p:spPr>
          <a:xfrm>
            <a:off x="7981950" y="6356351"/>
            <a:ext cx="2057400" cy="365125"/>
          </a:xfrm>
          <a:prstGeom prst="rect">
            <a:avLst/>
          </a:prstGeom>
          <a:noFill/>
          <a:ln>
            <a:noFill/>
          </a:ln>
        </p:spPr>
        <p:txBody>
          <a:bodyPr spcFirstLastPara="1" wrap="square" lIns="90000" tIns="45000" rIns="90000" bIns="45000" anchor="t" anchorCtr="0">
            <a:noAutofit/>
          </a:bodyPr>
          <a:lstStyle/>
          <a:p>
            <a:pPr>
              <a:buSzPts val="1800"/>
            </a:pPr>
            <a:endParaRPr/>
          </a:p>
        </p:txBody>
      </p:sp>
      <p:sp>
        <p:nvSpPr>
          <p:cNvPr id="202" name="Google Shape;202;p30"/>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sp>
        <p:nvSpPr>
          <p:cNvPr id="207" name="Google Shape;207;p31"/>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Newman v. McDonough, June 16, 2022</a:t>
            </a:r>
            <a:endParaRPr/>
          </a:p>
        </p:txBody>
      </p:sp>
      <p:sp>
        <p:nvSpPr>
          <p:cNvPr id="208" name="Google Shape;208;p31"/>
          <p:cNvSpPr txBox="1">
            <a:spLocks noGrp="1"/>
          </p:cNvSpPr>
          <p:nvPr>
            <p:ph type="subTitle" idx="1"/>
          </p:nvPr>
        </p:nvSpPr>
        <p:spPr>
          <a:xfrm>
            <a:off x="584616" y="1546226"/>
            <a:ext cx="10972800"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Joel Newman appealed this decision to CAVC. The claimant argued that the 'Benefit of the Doubt' standard, 38 U.S.C. 5107 (b) had not been applied to the insanity determination by the board.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CAVC determined that while the Board and VA had been determining Benefit of the Doubt on Veteran status (character of discharge determinations) the same had not been applied by statute to insanity determinations.        </a:t>
            </a:r>
            <a:endParaRPr dirty="0"/>
          </a:p>
        </p:txBody>
      </p:sp>
      <p:sp>
        <p:nvSpPr>
          <p:cNvPr id="209" name="Google Shape;209;p31"/>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sp>
        <p:nvSpPr>
          <p:cNvPr id="214" name="Google Shape;214;p32"/>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Newman v. McDonough, June 16, 2022</a:t>
            </a:r>
            <a:endParaRPr/>
          </a:p>
        </p:txBody>
      </p:sp>
      <p:sp>
        <p:nvSpPr>
          <p:cNvPr id="215" name="Google Shape;215;p32"/>
          <p:cNvSpPr txBox="1">
            <a:spLocks noGrp="1"/>
          </p:cNvSpPr>
          <p:nvPr>
            <p:ph type="subTitle" idx="1"/>
          </p:nvPr>
        </p:nvSpPr>
        <p:spPr>
          <a:xfrm>
            <a:off x="569626" y="1546226"/>
            <a:ext cx="11032761"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What this means:</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The CAVC set a precedent and determined that the benefit of the doubt should be applied to all decisions that the VA makes.</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Any decisions that the VA makes are worthy of an appeal based on the lack of 'Benefit of the Doubt' determinations. These are not usually included in rating decisions, thus, any denial you believe to have merit should be appealed for a benefit of the doubt determination by the Board of Veterans Appeals.        </a:t>
            </a:r>
            <a:endParaRPr dirty="0"/>
          </a:p>
        </p:txBody>
      </p:sp>
      <p:sp>
        <p:nvSpPr>
          <p:cNvPr id="216" name="Google Shape;216;p32"/>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ctrTitle"/>
          </p:nvPr>
        </p:nvSpPr>
        <p:spPr>
          <a:xfrm>
            <a:off x="2209800" y="2130425"/>
            <a:ext cx="7772400" cy="1470000"/>
          </a:xfrm>
          <a:prstGeom prst="rect">
            <a:avLst/>
          </a:prstGeom>
        </p:spPr>
        <p:txBody>
          <a:bodyPr spcFirstLastPara="1" wrap="square" lIns="90000" tIns="45000" rIns="90000" bIns="45000" anchor="t" anchorCtr="0">
            <a:noAutofit/>
          </a:bodyPr>
          <a:lstStyle/>
          <a:p>
            <a:pPr algn="ctr">
              <a:lnSpc>
                <a:spcPct val="90000"/>
              </a:lnSpc>
            </a:pPr>
            <a:r>
              <a:rPr lang="en-US" sz="2800" b="1" u="sng">
                <a:solidFill>
                  <a:schemeClr val="dk1"/>
                </a:solidFill>
                <a:latin typeface="Arial"/>
                <a:ea typeface="Arial"/>
                <a:cs typeface="Arial"/>
                <a:sym typeface="Arial"/>
              </a:rPr>
              <a:t>Long v. McDonough</a:t>
            </a:r>
            <a:endParaRPr sz="2800" b="1" u="sng">
              <a:solidFill>
                <a:schemeClr val="dk1"/>
              </a:solidFill>
              <a:latin typeface="Arial"/>
              <a:ea typeface="Arial"/>
              <a:cs typeface="Arial"/>
              <a:sym typeface="Arial"/>
            </a:endParaRPr>
          </a:p>
          <a:p>
            <a:pPr algn="ctr">
              <a:lnSpc>
                <a:spcPct val="90000"/>
              </a:lnSpc>
            </a:pPr>
            <a:endParaRPr sz="2800" b="1">
              <a:solidFill>
                <a:schemeClr val="dk1"/>
              </a:solidFill>
              <a:latin typeface="Arial"/>
              <a:ea typeface="Arial"/>
              <a:cs typeface="Arial"/>
              <a:sym typeface="Arial"/>
            </a:endParaRPr>
          </a:p>
          <a:p>
            <a:pPr algn="ctr">
              <a:lnSpc>
                <a:spcPct val="90000"/>
              </a:lnSpc>
              <a:buClr>
                <a:schemeClr val="dk1"/>
              </a:buClr>
              <a:buSzPts val="2800"/>
            </a:pPr>
            <a:r>
              <a:rPr lang="en-US" sz="2800" b="1">
                <a:solidFill>
                  <a:schemeClr val="dk1"/>
                </a:solidFill>
                <a:latin typeface="Arial"/>
                <a:ea typeface="Arial"/>
                <a:cs typeface="Arial"/>
                <a:sym typeface="Arial"/>
              </a:rPr>
              <a:t>June 29, 2022</a:t>
            </a:r>
            <a:endParaRPr>
              <a:solidFill>
                <a:schemeClr val="dk1"/>
              </a:solidFill>
            </a:endParaRPr>
          </a:p>
          <a:p>
            <a:pPr indent="1587" algn="ctr">
              <a:lnSpc>
                <a:spcPct val="100000"/>
              </a:lnSpc>
            </a:pPr>
            <a:endParaRPr sz="4100">
              <a:solidFill>
                <a:schemeClr val="dk1"/>
              </a:solidFill>
              <a:latin typeface="Times New Roman"/>
              <a:ea typeface="Times New Roman"/>
              <a:cs typeface="Times New Roman"/>
              <a:sym typeface="Times New Roman"/>
            </a:endParaRPr>
          </a:p>
          <a:p>
            <a:endParaRPr/>
          </a:p>
        </p:txBody>
      </p:sp>
      <p:sp>
        <p:nvSpPr>
          <p:cNvPr id="224" name="Google Shape;224;p33"/>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8"/>
        <p:cNvGrpSpPr/>
        <p:nvPr/>
      </p:nvGrpSpPr>
      <p:grpSpPr>
        <a:xfrm>
          <a:off x="0" y="0"/>
          <a:ext cx="0" cy="0"/>
          <a:chOff x="0" y="0"/>
          <a:chExt cx="0" cy="0"/>
        </a:xfrm>
      </p:grpSpPr>
      <p:sp>
        <p:nvSpPr>
          <p:cNvPr id="229" name="Google Shape;229;p34"/>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800" b="1">
                <a:latin typeface="Arial"/>
                <a:ea typeface="Arial"/>
                <a:cs typeface="Arial"/>
                <a:sym typeface="Arial"/>
              </a:rPr>
              <a:t>Long v. McDonough, June 29, 2022</a:t>
            </a:r>
            <a:endParaRPr/>
          </a:p>
        </p:txBody>
      </p:sp>
      <p:sp>
        <p:nvSpPr>
          <p:cNvPr id="230" name="Google Shape;230;p34"/>
          <p:cNvSpPr txBox="1">
            <a:spLocks noGrp="1"/>
          </p:cNvSpPr>
          <p:nvPr>
            <p:ph type="subTitle" idx="1"/>
          </p:nvPr>
        </p:nvSpPr>
        <p:spPr>
          <a:xfrm>
            <a:off x="584616" y="1546226"/>
            <a:ext cx="11017771"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What the case is about: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This appeal was contested all the way to the Court of Appeals for the Federal Circuit (CAFC) from the CAVC. Mr. Long was a Veteran of the Air Force and served as an air traffic controller radar repairman from 1969 to 1976. He was exposed to active runways without adequate hearing protection. In 2009, Mr. Long filed a claim for hearing loss and tinnitus. He was assigned service-connection (SC) for hearing loss at 0% and tinnitus at 10% according to scheduler criteria in 38 CFR 4.85.</a:t>
            </a:r>
            <a:endParaRPr dirty="0"/>
          </a:p>
        </p:txBody>
      </p:sp>
      <p:sp>
        <p:nvSpPr>
          <p:cNvPr id="231" name="Google Shape;231;p34"/>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Google Shape;236;p35"/>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800" b="1">
                <a:latin typeface="Arial"/>
                <a:ea typeface="Arial"/>
                <a:cs typeface="Arial"/>
                <a:sym typeface="Arial"/>
              </a:rPr>
              <a:t>Long v. McDonough, June 29, 2022</a:t>
            </a:r>
            <a:endParaRPr/>
          </a:p>
        </p:txBody>
      </p:sp>
      <p:sp>
        <p:nvSpPr>
          <p:cNvPr id="237" name="Google Shape;237;p35"/>
          <p:cNvSpPr txBox="1">
            <a:spLocks noGrp="1"/>
          </p:cNvSpPr>
          <p:nvPr>
            <p:ph type="subTitle" idx="1"/>
          </p:nvPr>
        </p:nvSpPr>
        <p:spPr>
          <a:xfrm>
            <a:off x="599607" y="1546226"/>
            <a:ext cx="1097279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Mr. Long appealed the decision to the Board of Veterans Appeals (the Board) arguing the VA should have referred the matter for extra-scheduler consideration (38 CFR 3.321(b)(1)).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Mr. Long contended that the scheduler rating did not capture the functional impact of his hearing loss, most notably the ear pain that was caused by wearing hearing aids for his SC hearing loss. </a:t>
            </a:r>
            <a:endParaRPr dirty="0"/>
          </a:p>
        </p:txBody>
      </p:sp>
      <p:sp>
        <p:nvSpPr>
          <p:cNvPr id="238" name="Google Shape;238;p35"/>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2"/>
        <p:cNvGrpSpPr/>
        <p:nvPr/>
      </p:nvGrpSpPr>
      <p:grpSpPr>
        <a:xfrm>
          <a:off x="0" y="0"/>
          <a:ext cx="0" cy="0"/>
          <a:chOff x="0" y="0"/>
          <a:chExt cx="0" cy="0"/>
        </a:xfrm>
      </p:grpSpPr>
      <p:sp>
        <p:nvSpPr>
          <p:cNvPr id="243" name="Google Shape;243;p36"/>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800" b="1">
                <a:latin typeface="Arial"/>
                <a:ea typeface="Arial"/>
                <a:cs typeface="Arial"/>
                <a:sym typeface="Arial"/>
              </a:rPr>
              <a:t>Long v. McDonough, June 29, 2022</a:t>
            </a:r>
            <a:endParaRPr/>
          </a:p>
        </p:txBody>
      </p:sp>
      <p:sp>
        <p:nvSpPr>
          <p:cNvPr id="244" name="Google Shape;244;p36"/>
          <p:cNvSpPr txBox="1">
            <a:spLocks noGrp="1"/>
          </p:cNvSpPr>
          <p:nvPr>
            <p:ph type="subTitle" idx="1"/>
          </p:nvPr>
        </p:nvSpPr>
        <p:spPr>
          <a:xfrm>
            <a:off x="569626" y="1546226"/>
            <a:ext cx="11002781"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Mr. Long contended that extra-scheduler consideration should have been applied since the scheduler rating criteria under 38 CFR 4.85 was inadequate to describe the severity and symptoms of his disability. Additionally, that the disability was unusual enough to cause marked interference with employment and/or frequent periods of hospitalization. The award of such consideration is in the interest of justice for the Veteran as noted in 38 CFR 3.321(b)(1). </a:t>
            </a:r>
            <a:endParaRPr dirty="0"/>
          </a:p>
        </p:txBody>
      </p:sp>
      <p:sp>
        <p:nvSpPr>
          <p:cNvPr id="245" name="Google Shape;245;p36"/>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9"/>
        <p:cNvGrpSpPr/>
        <p:nvPr/>
      </p:nvGrpSpPr>
      <p:grpSpPr>
        <a:xfrm>
          <a:off x="0" y="0"/>
          <a:ext cx="0" cy="0"/>
          <a:chOff x="0" y="0"/>
          <a:chExt cx="0" cy="0"/>
        </a:xfrm>
      </p:grpSpPr>
      <p:sp>
        <p:nvSpPr>
          <p:cNvPr id="250" name="Google Shape;250;p37"/>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800" b="1">
                <a:latin typeface="Arial"/>
                <a:ea typeface="Arial"/>
                <a:cs typeface="Arial"/>
                <a:sym typeface="Arial"/>
              </a:rPr>
              <a:t>Long v. McDonough, June 29, 2022</a:t>
            </a:r>
            <a:endParaRPr/>
          </a:p>
        </p:txBody>
      </p:sp>
      <p:sp>
        <p:nvSpPr>
          <p:cNvPr id="251" name="Google Shape;251;p37"/>
          <p:cNvSpPr txBox="1">
            <a:spLocks noGrp="1"/>
          </p:cNvSpPr>
          <p:nvPr>
            <p:ph type="subTitle" idx="1"/>
          </p:nvPr>
        </p:nvSpPr>
        <p:spPr>
          <a:xfrm>
            <a:off x="554636" y="1546226"/>
            <a:ext cx="11077731"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Mr. Long was denied by the Board because the claimed ear pain did not warrant extra-schedular consideration because the Court found no direct casual link between his ear pain and his SC hearing loss.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Mr. Long argued that the Court was wrong in requiring a direct causation between his ear pain and his SC hearing loss. </a:t>
            </a:r>
            <a:endParaRPr dirty="0"/>
          </a:p>
        </p:txBody>
      </p:sp>
      <p:sp>
        <p:nvSpPr>
          <p:cNvPr id="252" name="Google Shape;252;p37"/>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6"/>
        <p:cNvGrpSpPr/>
        <p:nvPr/>
      </p:nvGrpSpPr>
      <p:grpSpPr>
        <a:xfrm>
          <a:off x="0" y="0"/>
          <a:ext cx="0" cy="0"/>
          <a:chOff x="0" y="0"/>
          <a:chExt cx="0" cy="0"/>
        </a:xfrm>
      </p:grpSpPr>
      <p:sp>
        <p:nvSpPr>
          <p:cNvPr id="257" name="Google Shape;257;p38"/>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800" b="1">
                <a:latin typeface="Arial"/>
                <a:ea typeface="Arial"/>
                <a:cs typeface="Arial"/>
                <a:sym typeface="Arial"/>
              </a:rPr>
              <a:t>Long v. McDonough, June 29, 2022</a:t>
            </a:r>
            <a:endParaRPr/>
          </a:p>
        </p:txBody>
      </p:sp>
      <p:sp>
        <p:nvSpPr>
          <p:cNvPr id="258" name="Google Shape;258;p38"/>
          <p:cNvSpPr txBox="1">
            <a:spLocks noGrp="1"/>
          </p:cNvSpPr>
          <p:nvPr>
            <p:ph type="subTitle" idx="1"/>
          </p:nvPr>
        </p:nvSpPr>
        <p:spPr>
          <a:xfrm>
            <a:off x="614598" y="1546226"/>
            <a:ext cx="10942818"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Outcome:</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CAVC agreed with Mr. Long. A secondary condition is considered service connected if it is “proximately due to or the result of” a SC disability.  Thus, direct causation is not required.</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In sum, the Veterans Court erred in stating that direct causation between a secondary condition and an original condition is required for extra-scheduler consideration of the secondary condition. Thus, extra-scheduler determinations can be applied to secondary disabilities that are 'proximately due to' as opposed to be directly caused by, the SC disability.</a:t>
            </a:r>
            <a:endParaRPr dirty="0"/>
          </a:p>
        </p:txBody>
      </p:sp>
      <p:sp>
        <p:nvSpPr>
          <p:cNvPr id="259" name="Google Shape;259;p38"/>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3"/>
        <p:cNvGrpSpPr/>
        <p:nvPr/>
      </p:nvGrpSpPr>
      <p:grpSpPr>
        <a:xfrm>
          <a:off x="0" y="0"/>
          <a:ext cx="0" cy="0"/>
          <a:chOff x="0" y="0"/>
          <a:chExt cx="0" cy="0"/>
        </a:xfrm>
      </p:grpSpPr>
      <p:sp>
        <p:nvSpPr>
          <p:cNvPr id="264" name="Google Shape;264;p39"/>
          <p:cNvSpPr txBox="1">
            <a:spLocks noGrp="1"/>
          </p:cNvSpPr>
          <p:nvPr>
            <p:ph type="title" idx="4294967295"/>
          </p:nvPr>
        </p:nvSpPr>
        <p:spPr>
          <a:xfrm>
            <a:off x="1754187" y="357188"/>
            <a:ext cx="7772400" cy="788121"/>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800" b="1" dirty="0">
                <a:latin typeface="Arial"/>
                <a:ea typeface="Arial"/>
                <a:cs typeface="Arial"/>
                <a:sym typeface="Arial"/>
              </a:rPr>
              <a:t>Long v. McDonough, June 29, 2022</a:t>
            </a:r>
            <a:endParaRPr dirty="0"/>
          </a:p>
        </p:txBody>
      </p:sp>
      <p:sp>
        <p:nvSpPr>
          <p:cNvPr id="265" name="Google Shape;265;p39"/>
          <p:cNvSpPr txBox="1">
            <a:spLocks noGrp="1"/>
          </p:cNvSpPr>
          <p:nvPr>
            <p:ph type="subTitle" idx="1"/>
          </p:nvPr>
        </p:nvSpPr>
        <p:spPr>
          <a:xfrm>
            <a:off x="629587" y="1546226"/>
            <a:ext cx="1100277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Outcome:</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The previous decision was vacated and ultimately remanded. However, Mr. Long went on to lose his case.</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The CAFC agreed with the analysis that direct causation was not necessary for his claim for extra-schedular consideration of his SC hearing loss, but he ultimately failed to provide that the hearing loss and ear pain caused a marked interference with employment or frequent periods of hospitalization. The evidence provided did not meet the criteria per 38 CFR 3.321. </a:t>
            </a:r>
            <a:endParaRPr dirty="0"/>
          </a:p>
        </p:txBody>
      </p:sp>
      <p:sp>
        <p:nvSpPr>
          <p:cNvPr id="266" name="Google Shape;266;p39"/>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3"/>
        <p:cNvGrpSpPr/>
        <p:nvPr/>
      </p:nvGrpSpPr>
      <p:grpSpPr>
        <a:xfrm>
          <a:off x="0" y="0"/>
          <a:ext cx="0" cy="0"/>
          <a:chOff x="0" y="0"/>
          <a:chExt cx="0" cy="0"/>
        </a:xfrm>
      </p:grpSpPr>
      <p:sp>
        <p:nvSpPr>
          <p:cNvPr id="134" name="Google Shape;134;p22"/>
          <p:cNvSpPr txBox="1"/>
          <p:nvPr/>
        </p:nvSpPr>
        <p:spPr>
          <a:xfrm>
            <a:off x="2073360" y="406080"/>
            <a:ext cx="7772400" cy="1470000"/>
          </a:xfrm>
          <a:prstGeom prst="rect">
            <a:avLst/>
          </a:prstGeom>
          <a:noFill/>
          <a:ln>
            <a:noFill/>
          </a:ln>
        </p:spPr>
        <p:txBody>
          <a:bodyPr spcFirstLastPara="1" wrap="square" lIns="90000" tIns="45000" rIns="90000" bIns="45000" anchor="t" anchorCtr="0">
            <a:noAutofit/>
          </a:bodyPr>
          <a:lstStyle/>
          <a:p>
            <a:pPr>
              <a:lnSpc>
                <a:spcPct val="90000"/>
              </a:lnSpc>
            </a:pPr>
            <a:r>
              <a:rPr lang="en-US" sz="3600" b="1"/>
              <a:t>Hi there!  Nice to meet you!</a:t>
            </a:r>
            <a:br>
              <a:rPr lang="en-US"/>
            </a:br>
            <a:endParaRPr sz="3600"/>
          </a:p>
        </p:txBody>
      </p:sp>
      <p:pic>
        <p:nvPicPr>
          <p:cNvPr id="135" name="Google Shape;135;p22"/>
          <p:cNvPicPr preferRelativeResize="0"/>
          <p:nvPr/>
        </p:nvPicPr>
        <p:blipFill rotWithShape="1">
          <a:blip r:embed="rId3">
            <a:alphaModFix/>
          </a:blip>
          <a:srcRect l="16719" r="16719"/>
          <a:stretch/>
        </p:blipFill>
        <p:spPr>
          <a:xfrm>
            <a:off x="5278560" y="1316161"/>
            <a:ext cx="1806480" cy="2708279"/>
          </a:xfrm>
          <a:prstGeom prst="rect">
            <a:avLst/>
          </a:prstGeom>
          <a:noFill/>
          <a:ln>
            <a:noFill/>
          </a:ln>
        </p:spPr>
      </p:pic>
      <p:pic>
        <p:nvPicPr>
          <p:cNvPr id="136" name="Google Shape;136;p22"/>
          <p:cNvPicPr preferRelativeResize="0"/>
          <p:nvPr/>
        </p:nvPicPr>
        <p:blipFill>
          <a:blip r:embed="rId4">
            <a:alphaModFix/>
          </a:blip>
          <a:stretch>
            <a:fillRect/>
          </a:stretch>
        </p:blipFill>
        <p:spPr>
          <a:xfrm>
            <a:off x="5238850" y="4208693"/>
            <a:ext cx="1863702" cy="2484936"/>
          </a:xfrm>
          <a:prstGeom prst="rect">
            <a:avLst/>
          </a:prstGeom>
          <a:noFill/>
          <a:ln>
            <a:noFill/>
          </a:ln>
        </p:spPr>
      </p:pic>
      <p:pic>
        <p:nvPicPr>
          <p:cNvPr id="137" name="Google Shape;137;p22"/>
          <p:cNvPicPr preferRelativeResize="0"/>
          <p:nvPr/>
        </p:nvPicPr>
        <p:blipFill rotWithShape="1">
          <a:blip r:embed="rId5">
            <a:alphaModFix/>
          </a:blip>
          <a:srcRect b="27709"/>
          <a:stretch/>
        </p:blipFill>
        <p:spPr>
          <a:xfrm>
            <a:off x="1844751" y="1316151"/>
            <a:ext cx="2809801" cy="2708275"/>
          </a:xfrm>
          <a:prstGeom prst="rect">
            <a:avLst/>
          </a:prstGeom>
          <a:noFill/>
          <a:ln>
            <a:noFill/>
          </a:ln>
        </p:spPr>
      </p:pic>
      <p:pic>
        <p:nvPicPr>
          <p:cNvPr id="138" name="Google Shape;138;p22"/>
          <p:cNvPicPr preferRelativeResize="0"/>
          <p:nvPr/>
        </p:nvPicPr>
        <p:blipFill rotWithShape="1">
          <a:blip r:embed="rId6">
            <a:alphaModFix/>
          </a:blip>
          <a:srcRect t="4842" b="7276"/>
          <a:stretch/>
        </p:blipFill>
        <p:spPr>
          <a:xfrm>
            <a:off x="5013226" y="4072880"/>
            <a:ext cx="2352599" cy="2756557"/>
          </a:xfrm>
          <a:prstGeom prst="rect">
            <a:avLst/>
          </a:prstGeom>
          <a:noFill/>
          <a:ln>
            <a:noFill/>
          </a:ln>
        </p:spPr>
      </p:pic>
      <p:sp>
        <p:nvSpPr>
          <p:cNvPr id="139" name="Google Shape;139;p22"/>
          <p:cNvSpPr txBox="1">
            <a:spLocks noGrp="1"/>
          </p:cNvSpPr>
          <p:nvPr>
            <p:ph type="sldNum" idx="12"/>
          </p:nvPr>
        </p:nvSpPr>
        <p:spPr>
          <a:xfrm>
            <a:off x="10080784" y="6333134"/>
            <a:ext cx="548700" cy="525000"/>
          </a:xfrm>
          <a:prstGeom prst="rect">
            <a:avLst/>
          </a:prstGeom>
        </p:spPr>
        <p:txBody>
          <a:bodyPr spcFirstLastPara="1" wrap="square" lIns="90000" tIns="45000" rIns="90000" bIns="45000" anchor="t" anchorCtr="0">
            <a:noAutofit/>
          </a:bodyPr>
          <a:lstStyle/>
          <a:p>
            <a:fld id="{00000000-1234-1234-1234-123412341234}" type="slidenum">
              <a:rPr lang="en-US"/>
              <a:pPr/>
              <a:t>2</a:t>
            </a:fld>
            <a:endParaRPr/>
          </a:p>
        </p:txBody>
      </p:sp>
      <p:pic>
        <p:nvPicPr>
          <p:cNvPr id="140" name="Google Shape;140;p22"/>
          <p:cNvPicPr preferRelativeResize="0"/>
          <p:nvPr/>
        </p:nvPicPr>
        <p:blipFill rotWithShape="1">
          <a:blip r:embed="rId7">
            <a:alphaModFix/>
          </a:blip>
          <a:srcRect l="10640" t="14440" r="9058" b="19347"/>
          <a:stretch/>
        </p:blipFill>
        <p:spPr>
          <a:xfrm>
            <a:off x="7709050" y="1316151"/>
            <a:ext cx="2678200" cy="4540851"/>
          </a:xfrm>
          <a:prstGeom prst="rect">
            <a:avLst/>
          </a:prstGeom>
          <a:noFill/>
          <a:ln>
            <a:noFill/>
          </a:ln>
        </p:spPr>
      </p:pic>
      <p:pic>
        <p:nvPicPr>
          <p:cNvPr id="141" name="Google Shape;141;p22"/>
          <p:cNvPicPr preferRelativeResize="0"/>
          <p:nvPr/>
        </p:nvPicPr>
        <p:blipFill rotWithShape="1">
          <a:blip r:embed="rId8">
            <a:alphaModFix/>
          </a:blip>
          <a:srcRect/>
          <a:stretch/>
        </p:blipFill>
        <p:spPr>
          <a:xfrm>
            <a:off x="7871848" y="4274875"/>
            <a:ext cx="2352600" cy="2352600"/>
          </a:xfrm>
          <a:prstGeom prst="rect">
            <a:avLst/>
          </a:prstGeom>
          <a:noFill/>
          <a:ln>
            <a:noFill/>
          </a:ln>
        </p:spPr>
      </p:pic>
      <p:pic>
        <p:nvPicPr>
          <p:cNvPr id="142" name="Google Shape;142;p22"/>
          <p:cNvPicPr preferRelativeResize="0"/>
          <p:nvPr/>
        </p:nvPicPr>
        <p:blipFill>
          <a:blip r:embed="rId9">
            <a:alphaModFix/>
          </a:blip>
          <a:stretch>
            <a:fillRect/>
          </a:stretch>
        </p:blipFill>
        <p:spPr>
          <a:xfrm>
            <a:off x="8169050" y="1544101"/>
            <a:ext cx="2008942" cy="2528773"/>
          </a:xfrm>
          <a:prstGeom prst="rect">
            <a:avLst/>
          </a:prstGeom>
          <a:noFill/>
          <a:ln>
            <a:noFill/>
          </a:ln>
        </p:spPr>
      </p:pic>
      <p:pic>
        <p:nvPicPr>
          <p:cNvPr id="143" name="Google Shape;143;p22"/>
          <p:cNvPicPr preferRelativeResize="0"/>
          <p:nvPr/>
        </p:nvPicPr>
        <p:blipFill>
          <a:blip r:embed="rId10">
            <a:alphaModFix/>
          </a:blip>
          <a:stretch>
            <a:fillRect/>
          </a:stretch>
        </p:blipFill>
        <p:spPr>
          <a:xfrm>
            <a:off x="1125070" y="4098702"/>
            <a:ext cx="1896580" cy="2528773"/>
          </a:xfrm>
          <a:prstGeom prst="rect">
            <a:avLst/>
          </a:prstGeom>
          <a:noFill/>
          <a:ln>
            <a:noFill/>
          </a:ln>
        </p:spPr>
      </p:pic>
      <p:pic>
        <p:nvPicPr>
          <p:cNvPr id="144" name="Google Shape;144;p22"/>
          <p:cNvPicPr preferRelativeResize="0"/>
          <p:nvPr/>
        </p:nvPicPr>
        <p:blipFill>
          <a:blip r:embed="rId11">
            <a:alphaModFix/>
          </a:blip>
          <a:stretch>
            <a:fillRect/>
          </a:stretch>
        </p:blipFill>
        <p:spPr>
          <a:xfrm>
            <a:off x="2899141" y="3673749"/>
            <a:ext cx="2067414" cy="27565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0"/>
        <p:cNvGrpSpPr/>
        <p:nvPr/>
      </p:nvGrpSpPr>
      <p:grpSpPr>
        <a:xfrm>
          <a:off x="0" y="0"/>
          <a:ext cx="0" cy="0"/>
          <a:chOff x="0" y="0"/>
          <a:chExt cx="0" cy="0"/>
        </a:xfrm>
      </p:grpSpPr>
      <p:sp>
        <p:nvSpPr>
          <p:cNvPr id="271" name="Google Shape;271;p40"/>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800" b="1">
                <a:latin typeface="Arial"/>
                <a:ea typeface="Arial"/>
                <a:cs typeface="Arial"/>
                <a:sym typeface="Arial"/>
              </a:rPr>
              <a:t>Long v. McDonough, June 29, 2022</a:t>
            </a:r>
            <a:endParaRPr/>
          </a:p>
        </p:txBody>
      </p:sp>
      <p:sp>
        <p:nvSpPr>
          <p:cNvPr id="272" name="Google Shape;272;p40"/>
          <p:cNvSpPr txBox="1">
            <a:spLocks noGrp="1"/>
          </p:cNvSpPr>
          <p:nvPr>
            <p:ph type="subTitle" idx="1"/>
          </p:nvPr>
        </p:nvSpPr>
        <p:spPr>
          <a:xfrm>
            <a:off x="614597" y="1546226"/>
            <a:ext cx="1097279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Clr>
                <a:schemeClr val="dk1"/>
              </a:buClr>
              <a:buSzPts val="2400"/>
            </a:pPr>
            <a:r>
              <a:rPr lang="en-US" sz="2400" dirty="0">
                <a:solidFill>
                  <a:schemeClr val="dk1"/>
                </a:solidFill>
                <a:latin typeface="Arial"/>
                <a:ea typeface="Arial"/>
                <a:cs typeface="Arial"/>
                <a:sym typeface="Arial"/>
              </a:rPr>
              <a:t>What this means:</a:t>
            </a:r>
            <a:endParaRPr sz="2400" dirty="0">
              <a:solidFill>
                <a:schemeClr val="dk1"/>
              </a:solidFill>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Direct causation from a secondary condition and the original condition is not required in the application for extra-scheduler consideration for the secondary condition.</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For example, an amputee could receive extra-schedular consideration for pain caused by a prosthetic, even though that pain is attributed to the service connected loss of limb. The 'limb pain' could be the basis for grant of extra-schedular evaluation on a secondary basis to the originally SC loss of limb. </a:t>
            </a:r>
            <a:endParaRPr dirty="0"/>
          </a:p>
        </p:txBody>
      </p:sp>
      <p:sp>
        <p:nvSpPr>
          <p:cNvPr id="273" name="Google Shape;273;p40"/>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ctrTitle"/>
          </p:nvPr>
        </p:nvSpPr>
        <p:spPr>
          <a:xfrm>
            <a:off x="2209800" y="2130425"/>
            <a:ext cx="7772400" cy="1470000"/>
          </a:xfrm>
          <a:prstGeom prst="rect">
            <a:avLst/>
          </a:prstGeom>
        </p:spPr>
        <p:txBody>
          <a:bodyPr spcFirstLastPara="1" wrap="square" lIns="90000" tIns="45000" rIns="90000" bIns="45000" anchor="t" anchorCtr="0">
            <a:noAutofit/>
          </a:bodyPr>
          <a:lstStyle/>
          <a:p>
            <a:pPr algn="ctr">
              <a:lnSpc>
                <a:spcPct val="90000"/>
              </a:lnSpc>
            </a:pPr>
            <a:r>
              <a:rPr lang="en-US" sz="2800" b="1" u="sng">
                <a:solidFill>
                  <a:schemeClr val="dk1"/>
                </a:solidFill>
                <a:latin typeface="Arial"/>
                <a:ea typeface="Arial"/>
                <a:cs typeface="Arial"/>
                <a:sym typeface="Arial"/>
              </a:rPr>
              <a:t>Walleman v. McDonough</a:t>
            </a:r>
            <a:endParaRPr sz="2800" b="1" u="sng">
              <a:solidFill>
                <a:schemeClr val="dk1"/>
              </a:solidFill>
              <a:latin typeface="Arial"/>
              <a:ea typeface="Arial"/>
              <a:cs typeface="Arial"/>
              <a:sym typeface="Arial"/>
            </a:endParaRPr>
          </a:p>
          <a:p>
            <a:pPr algn="ctr">
              <a:lnSpc>
                <a:spcPct val="90000"/>
              </a:lnSpc>
            </a:pPr>
            <a:endParaRPr sz="2800" b="1">
              <a:solidFill>
                <a:schemeClr val="dk1"/>
              </a:solidFill>
              <a:latin typeface="Arial"/>
              <a:ea typeface="Arial"/>
              <a:cs typeface="Arial"/>
              <a:sym typeface="Arial"/>
            </a:endParaRPr>
          </a:p>
          <a:p>
            <a:pPr algn="ctr">
              <a:lnSpc>
                <a:spcPct val="90000"/>
              </a:lnSpc>
            </a:pPr>
            <a:r>
              <a:rPr lang="en-US" sz="2800" b="1">
                <a:solidFill>
                  <a:schemeClr val="dk1"/>
                </a:solidFill>
                <a:latin typeface="Arial"/>
                <a:ea typeface="Arial"/>
                <a:cs typeface="Arial"/>
                <a:sym typeface="Arial"/>
              </a:rPr>
              <a:t>June 9, 2022</a:t>
            </a:r>
            <a:endParaRPr>
              <a:solidFill>
                <a:schemeClr val="dk1"/>
              </a:solidFill>
            </a:endParaRPr>
          </a:p>
          <a:p>
            <a:pPr indent="1587" algn="ctr">
              <a:lnSpc>
                <a:spcPct val="100000"/>
              </a:lnSpc>
            </a:pPr>
            <a:endParaRPr sz="4100">
              <a:solidFill>
                <a:schemeClr val="dk1"/>
              </a:solidFill>
              <a:latin typeface="Times New Roman"/>
              <a:ea typeface="Times New Roman"/>
              <a:cs typeface="Times New Roman"/>
              <a:sym typeface="Times New Roman"/>
            </a:endParaRPr>
          </a:p>
          <a:p>
            <a:endParaRPr/>
          </a:p>
        </p:txBody>
      </p:sp>
      <p:sp>
        <p:nvSpPr>
          <p:cNvPr id="281" name="Google Shape;281;p41"/>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5"/>
        <p:cNvGrpSpPr/>
        <p:nvPr/>
      </p:nvGrpSpPr>
      <p:grpSpPr>
        <a:xfrm>
          <a:off x="0" y="0"/>
          <a:ext cx="0" cy="0"/>
          <a:chOff x="0" y="0"/>
          <a:chExt cx="0" cy="0"/>
        </a:xfrm>
      </p:grpSpPr>
      <p:sp>
        <p:nvSpPr>
          <p:cNvPr id="286" name="Google Shape;286;p42"/>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287" name="Google Shape;287;p42"/>
          <p:cNvSpPr txBox="1">
            <a:spLocks noGrp="1"/>
          </p:cNvSpPr>
          <p:nvPr>
            <p:ph type="subTitle" idx="1"/>
          </p:nvPr>
        </p:nvSpPr>
        <p:spPr>
          <a:xfrm>
            <a:off x="614597" y="1546226"/>
            <a:ext cx="1103275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What the case is about: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Following Mr. </a:t>
            </a:r>
            <a:r>
              <a:rPr lang="en-US" sz="2400" dirty="0" err="1">
                <a:latin typeface="Arial"/>
                <a:ea typeface="Arial"/>
                <a:cs typeface="Arial"/>
                <a:sym typeface="Arial"/>
              </a:rPr>
              <a:t>Walleman's</a:t>
            </a:r>
            <a:r>
              <a:rPr lang="en-US" sz="2400" dirty="0">
                <a:latin typeface="Arial"/>
                <a:ea typeface="Arial"/>
                <a:cs typeface="Arial"/>
                <a:sym typeface="Arial"/>
              </a:rPr>
              <a:t> separation from service in 1997, he underwent a left knee meniscectomy. He later mobilized to Iraq in March 2003 and argued that his duties there aggravated his left knee disability. Following examination, a rating decision granted SC for a left knee torn meniscus status post </a:t>
            </a:r>
            <a:r>
              <a:rPr lang="en-US" sz="2400" dirty="0" err="1">
                <a:latin typeface="Arial"/>
                <a:ea typeface="Arial"/>
                <a:cs typeface="Arial"/>
                <a:sym typeface="Arial"/>
              </a:rPr>
              <a:t>menisectomy</a:t>
            </a:r>
            <a:r>
              <a:rPr lang="en-US" sz="2400" dirty="0">
                <a:latin typeface="Arial"/>
                <a:ea typeface="Arial"/>
                <a:cs typeface="Arial"/>
                <a:sym typeface="Arial"/>
              </a:rPr>
              <a:t>. A 10% evaluation was assigned for painful motion and symptomatic residuals of </a:t>
            </a:r>
            <a:r>
              <a:rPr lang="en-US" sz="2400" dirty="0" err="1">
                <a:latin typeface="Arial"/>
                <a:ea typeface="Arial"/>
                <a:cs typeface="Arial"/>
                <a:sym typeface="Arial"/>
              </a:rPr>
              <a:t>semiluminar</a:t>
            </a:r>
            <a:r>
              <a:rPr lang="en-US" sz="2400" dirty="0">
                <a:latin typeface="Arial"/>
                <a:ea typeface="Arial"/>
                <a:cs typeface="Arial"/>
                <a:sym typeface="Arial"/>
              </a:rPr>
              <a:t> cartilage removal under DC 5259-5260. Mr. </a:t>
            </a:r>
            <a:r>
              <a:rPr lang="en-US" sz="2400" dirty="0" err="1">
                <a:latin typeface="Arial"/>
                <a:ea typeface="Arial"/>
                <a:cs typeface="Arial"/>
                <a:sym typeface="Arial"/>
              </a:rPr>
              <a:t>Walleman</a:t>
            </a:r>
            <a:r>
              <a:rPr lang="en-US" sz="2400" dirty="0">
                <a:latin typeface="Arial"/>
                <a:ea typeface="Arial"/>
                <a:cs typeface="Arial"/>
                <a:sym typeface="Arial"/>
              </a:rPr>
              <a:t> appealed the evaluation assigned in this decision.      </a:t>
            </a:r>
            <a:endParaRPr dirty="0"/>
          </a:p>
        </p:txBody>
      </p:sp>
      <p:sp>
        <p:nvSpPr>
          <p:cNvPr id="288" name="Google Shape;288;p42"/>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2"/>
        <p:cNvGrpSpPr/>
        <p:nvPr/>
      </p:nvGrpSpPr>
      <p:grpSpPr>
        <a:xfrm>
          <a:off x="0" y="0"/>
          <a:ext cx="0" cy="0"/>
          <a:chOff x="0" y="0"/>
          <a:chExt cx="0" cy="0"/>
        </a:xfrm>
      </p:grpSpPr>
      <p:sp>
        <p:nvSpPr>
          <p:cNvPr id="293" name="Google Shape;293;p43"/>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294" name="Google Shape;294;p43"/>
          <p:cNvSpPr txBox="1">
            <a:spLocks noGrp="1"/>
          </p:cNvSpPr>
          <p:nvPr>
            <p:ph type="subTitle" idx="1"/>
          </p:nvPr>
        </p:nvSpPr>
        <p:spPr>
          <a:xfrm>
            <a:off x="617095" y="1351354"/>
            <a:ext cx="10957810"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Argument:</a:t>
            </a: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Mr. </a:t>
            </a:r>
            <a:r>
              <a:rPr lang="en-US" sz="2400" dirty="0" err="1">
                <a:latin typeface="Arial"/>
                <a:ea typeface="Arial"/>
                <a:cs typeface="Arial"/>
                <a:sym typeface="Arial"/>
              </a:rPr>
              <a:t>Walleman</a:t>
            </a:r>
            <a:r>
              <a:rPr lang="en-US" sz="2400" dirty="0">
                <a:latin typeface="Arial"/>
                <a:ea typeface="Arial"/>
                <a:cs typeface="Arial"/>
                <a:sym typeface="Arial"/>
              </a:rPr>
              <a:t> appealed on the basis that separate evaluations for his left knee disability would not constitute pyramiding under 38 CFR 4.11.</a:t>
            </a:r>
            <a:endParaRPr dirty="0"/>
          </a:p>
          <a:p>
            <a:pPr marL="0" indent="0">
              <a:lnSpc>
                <a:spcPct val="100000"/>
              </a:lnSpc>
              <a:buSzPts val="2400"/>
            </a:pPr>
            <a:endParaRPr sz="1050" dirty="0">
              <a:latin typeface="Arial"/>
              <a:ea typeface="Arial"/>
              <a:cs typeface="Arial"/>
              <a:sym typeface="Arial"/>
            </a:endParaRPr>
          </a:p>
          <a:p>
            <a:pPr marL="0" indent="0">
              <a:lnSpc>
                <a:spcPct val="100000"/>
              </a:lnSpc>
              <a:buSzPts val="1800"/>
            </a:pPr>
            <a:r>
              <a:rPr lang="en-US" sz="2400" b="1" dirty="0">
                <a:latin typeface="Arial"/>
                <a:ea typeface="Arial"/>
                <a:cs typeface="Arial"/>
                <a:sym typeface="Arial"/>
              </a:rPr>
              <a:t>§ 4.14 Avoidance of pyramiding.</a:t>
            </a:r>
            <a:endParaRPr sz="4000" b="1" dirty="0"/>
          </a:p>
          <a:p>
            <a:pPr marL="0" indent="0">
              <a:lnSpc>
                <a:spcPct val="100000"/>
              </a:lnSpc>
              <a:buSzPts val="1800"/>
            </a:pPr>
            <a:r>
              <a:rPr lang="en-US" sz="2400" dirty="0">
                <a:latin typeface="Arial"/>
                <a:ea typeface="Arial"/>
                <a:cs typeface="Arial"/>
                <a:sym typeface="Arial"/>
              </a:rPr>
              <a:t>The evaluation of the same disability under various diagnoses is to be avoided. Disability from injuries to the muscles, nerves, and joints of an extremity may overlap to a great extent, so that special rules are included in the appropriate bodily system for their evaluation. Dyspnea, tachycardia, nervousness, fatigability, etc., may result from many causes; some may be service connected, others, not. Both the use of manifestations not resulting from service-connected disease or injury in establishing the service-connected evaluation, and the evaluation of the same manifestation under different diagnoses are to be avoided.</a:t>
            </a:r>
            <a:r>
              <a:rPr lang="en-US" dirty="0">
                <a:latin typeface="Arial"/>
                <a:ea typeface="Arial"/>
                <a:cs typeface="Arial"/>
                <a:sym typeface="Arial"/>
              </a:rPr>
              <a:t>     </a:t>
            </a:r>
            <a:endParaRPr sz="4000" dirty="0"/>
          </a:p>
        </p:txBody>
      </p:sp>
      <p:sp>
        <p:nvSpPr>
          <p:cNvPr id="295" name="Google Shape;295;p43"/>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9"/>
        <p:cNvGrpSpPr/>
        <p:nvPr/>
      </p:nvGrpSpPr>
      <p:grpSpPr>
        <a:xfrm>
          <a:off x="0" y="0"/>
          <a:ext cx="0" cy="0"/>
          <a:chOff x="0" y="0"/>
          <a:chExt cx="0" cy="0"/>
        </a:xfrm>
      </p:grpSpPr>
      <p:sp>
        <p:nvSpPr>
          <p:cNvPr id="300" name="Google Shape;300;p44"/>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01" name="Google Shape;301;p44"/>
          <p:cNvSpPr txBox="1">
            <a:spLocks noGrp="1"/>
          </p:cNvSpPr>
          <p:nvPr>
            <p:ph type="subTitle" idx="1"/>
          </p:nvPr>
        </p:nvSpPr>
        <p:spPr>
          <a:xfrm>
            <a:off x="569626" y="1289374"/>
            <a:ext cx="11062741" cy="4785900"/>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After a remand by BVA, a new examination was requested in November 2019. In addition to the previous disabilities, slight instability was noted on examination. The Board found that Mr. </a:t>
            </a:r>
            <a:r>
              <a:rPr lang="en-US" sz="2400" dirty="0" err="1">
                <a:latin typeface="Arial"/>
                <a:ea typeface="Arial"/>
                <a:cs typeface="Arial"/>
                <a:sym typeface="Arial"/>
              </a:rPr>
              <a:t>Walleman’s</a:t>
            </a:r>
            <a:r>
              <a:rPr lang="en-US" sz="2400" dirty="0">
                <a:latin typeface="Arial"/>
                <a:ea typeface="Arial"/>
                <a:cs typeface="Arial"/>
                <a:sym typeface="Arial"/>
              </a:rPr>
              <a:t> disability is most appropriately rated separately under DC's 5259 and 5260, rather than collectively under 5259-5260. A 10% evaluation under DC 5260 for limited flexion of the left knee due to pain was assigned. Additionally, the Board assigned a separate 10% disability rating under DC 5259 based on appellant's "symptomatic residuals from his left knee meniscectomy [that] have manifested by swelling, popping, locking, stiffness, grating, and clicking." (38 CFR 4.71a) </a:t>
            </a:r>
            <a:endParaRPr dirty="0"/>
          </a:p>
        </p:txBody>
      </p:sp>
      <p:sp>
        <p:nvSpPr>
          <p:cNvPr id="302" name="Google Shape;302;p44"/>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6"/>
        <p:cNvGrpSpPr/>
        <p:nvPr/>
      </p:nvGrpSpPr>
      <p:grpSpPr>
        <a:xfrm>
          <a:off x="0" y="0"/>
          <a:ext cx="0" cy="0"/>
          <a:chOff x="0" y="0"/>
          <a:chExt cx="0" cy="0"/>
        </a:xfrm>
      </p:grpSpPr>
      <p:sp>
        <p:nvSpPr>
          <p:cNvPr id="307" name="Google Shape;307;p45"/>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08" name="Google Shape;308;p45"/>
          <p:cNvSpPr txBox="1">
            <a:spLocks noGrp="1"/>
          </p:cNvSpPr>
          <p:nvPr>
            <p:ph type="subTitle" idx="1"/>
          </p:nvPr>
        </p:nvSpPr>
        <p:spPr>
          <a:xfrm>
            <a:off x="584616" y="1546226"/>
            <a:ext cx="11032761"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The Board also acknowledged appellant's slight instability of the left knee, but it declined to award another separate 10% disability rating under DC 5257 because "[k]nee instability is contemplated by the rating criteria under both DC's 5257 and 5259, with instability as a symptomatic residual of the</a:t>
            </a:r>
            <a:endParaRPr dirty="0"/>
          </a:p>
          <a:p>
            <a:pPr marL="0" indent="0">
              <a:lnSpc>
                <a:spcPct val="100000"/>
              </a:lnSpc>
              <a:buSzPts val="2400"/>
            </a:pPr>
            <a:r>
              <a:rPr lang="en-US" sz="2400" dirty="0">
                <a:latin typeface="Arial"/>
                <a:ea typeface="Arial"/>
                <a:cs typeface="Arial"/>
                <a:sym typeface="Arial"/>
              </a:rPr>
              <a:t>meniscectomy." The Board concluded that assigning a separate disability rating under DC 5257 in addition to 10 percent evaluations under 5259 and 5260, under those circumstances, would violate the rule against pyramiding. Mr. </a:t>
            </a:r>
            <a:r>
              <a:rPr lang="en-US" sz="2400" dirty="0" err="1">
                <a:latin typeface="Arial"/>
                <a:ea typeface="Arial"/>
                <a:cs typeface="Arial"/>
                <a:sym typeface="Arial"/>
              </a:rPr>
              <a:t>Walleman</a:t>
            </a:r>
            <a:r>
              <a:rPr lang="en-US" sz="2400" dirty="0">
                <a:latin typeface="Arial"/>
                <a:ea typeface="Arial"/>
                <a:cs typeface="Arial"/>
                <a:sym typeface="Arial"/>
              </a:rPr>
              <a:t> further appealed this decision to CAVC.    </a:t>
            </a:r>
            <a:endParaRPr dirty="0"/>
          </a:p>
        </p:txBody>
      </p:sp>
      <p:sp>
        <p:nvSpPr>
          <p:cNvPr id="309" name="Google Shape;309;p45"/>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3"/>
        <p:cNvGrpSpPr/>
        <p:nvPr/>
      </p:nvGrpSpPr>
      <p:grpSpPr>
        <a:xfrm>
          <a:off x="0" y="0"/>
          <a:ext cx="0" cy="0"/>
          <a:chOff x="0" y="0"/>
          <a:chExt cx="0" cy="0"/>
        </a:xfrm>
      </p:grpSpPr>
      <p:sp>
        <p:nvSpPr>
          <p:cNvPr id="314" name="Google Shape;314;p46"/>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15" name="Google Shape;315;p46"/>
          <p:cNvSpPr txBox="1">
            <a:spLocks noGrp="1"/>
          </p:cNvSpPr>
          <p:nvPr>
            <p:ph type="subTitle" idx="1"/>
          </p:nvPr>
        </p:nvSpPr>
        <p:spPr>
          <a:xfrm>
            <a:off x="614597" y="1546226"/>
            <a:ext cx="1097279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Outcome:</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CAVC determined the rule against pyramiding does not categorically preclude a separate rating under DC 5257 for lateral instability simply because a veteran is also in receipt of a rating under DC 5259.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dirty="0"/>
          </a:p>
        </p:txBody>
      </p:sp>
      <p:sp>
        <p:nvSpPr>
          <p:cNvPr id="316" name="Google Shape;316;p46"/>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0"/>
        <p:cNvGrpSpPr/>
        <p:nvPr/>
      </p:nvGrpSpPr>
      <p:grpSpPr>
        <a:xfrm>
          <a:off x="0" y="0"/>
          <a:ext cx="0" cy="0"/>
          <a:chOff x="0" y="0"/>
          <a:chExt cx="0" cy="0"/>
        </a:xfrm>
      </p:grpSpPr>
      <p:sp>
        <p:nvSpPr>
          <p:cNvPr id="321" name="Google Shape;321;p47"/>
          <p:cNvSpPr txBox="1">
            <a:spLocks noGrp="1"/>
          </p:cNvSpPr>
          <p:nvPr>
            <p:ph type="title" idx="4294967295"/>
          </p:nvPr>
        </p:nvSpPr>
        <p:spPr>
          <a:xfrm>
            <a:off x="1754187" y="357187"/>
            <a:ext cx="7772400" cy="1470000"/>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22" name="Google Shape;322;p47"/>
          <p:cNvSpPr txBox="1">
            <a:spLocks noGrp="1"/>
          </p:cNvSpPr>
          <p:nvPr>
            <p:ph type="subTitle" idx="1"/>
          </p:nvPr>
        </p:nvSpPr>
        <p:spPr>
          <a:xfrm>
            <a:off x="584616" y="1546225"/>
            <a:ext cx="11062741" cy="4529100"/>
          </a:xfrm>
          <a:prstGeom prst="rect">
            <a:avLst/>
          </a:prstGeom>
          <a:noFill/>
          <a:ln>
            <a:noFill/>
          </a:ln>
        </p:spPr>
        <p:txBody>
          <a:bodyPr spcFirstLastPara="1" wrap="square" lIns="90000" tIns="45000" rIns="90000" bIns="45000" anchor="t" anchorCtr="0">
            <a:noAutofit/>
          </a:bodyPr>
          <a:lstStyle/>
          <a:p>
            <a:pPr marL="0" indent="0">
              <a:lnSpc>
                <a:spcPct val="100000"/>
              </a:lnSpc>
              <a:buSzPts val="2400"/>
            </a:pPr>
            <a:endParaRPr sz="2400" dirty="0">
              <a:latin typeface="Arial"/>
              <a:ea typeface="Arial"/>
              <a:cs typeface="Arial"/>
              <a:sym typeface="Arial"/>
            </a:endParaRPr>
          </a:p>
          <a:p>
            <a:pPr marL="0" indent="0" algn="ctr">
              <a:lnSpc>
                <a:spcPct val="100000"/>
              </a:lnSpc>
              <a:buClr>
                <a:schemeClr val="dk1"/>
              </a:buClr>
              <a:buSzPts val="2400"/>
            </a:pPr>
            <a:r>
              <a:rPr lang="en-US" sz="2400" dirty="0">
                <a:solidFill>
                  <a:schemeClr val="dk1"/>
                </a:solidFill>
                <a:latin typeface="Arial"/>
                <a:ea typeface="Arial"/>
                <a:cs typeface="Arial"/>
                <a:sym typeface="Arial"/>
              </a:rPr>
              <a:t>What this means:</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Be wary of a veteran who is service connected for a meniscal disability. Multiple evaluations can be assigned for instability (DC 5257), removal of </a:t>
            </a:r>
            <a:r>
              <a:rPr lang="en-US" sz="2400" dirty="0" err="1">
                <a:latin typeface="Arial"/>
                <a:ea typeface="Arial"/>
                <a:cs typeface="Arial"/>
                <a:sym typeface="Arial"/>
              </a:rPr>
              <a:t>semiluminar</a:t>
            </a:r>
            <a:r>
              <a:rPr lang="en-US" sz="2400" dirty="0">
                <a:latin typeface="Arial"/>
                <a:ea typeface="Arial"/>
                <a:cs typeface="Arial"/>
                <a:sym typeface="Arial"/>
              </a:rPr>
              <a:t> cartilage (meniscus) (DC 5258), and for limitation of flexion (to include pain!) (5260). Review those exams and look for criteria from 38 CFR 4.71a!! </a:t>
            </a:r>
            <a:endParaRPr dirty="0"/>
          </a:p>
        </p:txBody>
      </p:sp>
      <p:sp>
        <p:nvSpPr>
          <p:cNvPr id="323" name="Google Shape;323;p47"/>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48"/>
          <p:cNvSpPr txBox="1">
            <a:spLocks noGrp="1"/>
          </p:cNvSpPr>
          <p:nvPr>
            <p:ph type="title" idx="4294967295"/>
          </p:nvPr>
        </p:nvSpPr>
        <p:spPr>
          <a:xfrm>
            <a:off x="1754187" y="357187"/>
            <a:ext cx="7772400" cy="1470000"/>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29" name="Google Shape;329;p48"/>
          <p:cNvSpPr txBox="1">
            <a:spLocks noGrp="1"/>
          </p:cNvSpPr>
          <p:nvPr>
            <p:ph type="subTitle" idx="1"/>
          </p:nvPr>
        </p:nvSpPr>
        <p:spPr>
          <a:xfrm>
            <a:off x="569626" y="1241425"/>
            <a:ext cx="11017771" cy="4529100"/>
          </a:xfrm>
          <a:prstGeom prst="rect">
            <a:avLst/>
          </a:prstGeom>
          <a:noFill/>
          <a:ln>
            <a:noFill/>
          </a:ln>
        </p:spPr>
        <p:txBody>
          <a:bodyPr spcFirstLastPara="1" wrap="square" lIns="90000" tIns="45000" rIns="90000" bIns="45000" anchor="t" anchorCtr="0">
            <a:noAutofit/>
          </a:bodyPr>
          <a:lstStyle/>
          <a:p>
            <a:pPr marL="0" indent="0" algn="ctr">
              <a:lnSpc>
                <a:spcPct val="100000"/>
              </a:lnSpc>
              <a:buClr>
                <a:schemeClr val="dk1"/>
              </a:buClr>
              <a:buSzPts val="2400"/>
            </a:pPr>
            <a:r>
              <a:rPr lang="en-US" sz="2400" dirty="0">
                <a:solidFill>
                  <a:schemeClr val="dk1"/>
                </a:solidFill>
                <a:latin typeface="Arial"/>
                <a:ea typeface="Arial"/>
                <a:cs typeface="Arial"/>
                <a:sym typeface="Arial"/>
              </a:rPr>
              <a:t>What this means:</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800" dirty="0">
                <a:latin typeface="Arial"/>
                <a:ea typeface="Arial"/>
                <a:cs typeface="Arial"/>
                <a:sym typeface="Arial"/>
              </a:rPr>
              <a:t>MR 21-1 changes as of April 25, 2022</a:t>
            </a:r>
            <a:endParaRPr sz="3600" dirty="0"/>
          </a:p>
          <a:p>
            <a:pPr marL="0" indent="0">
              <a:lnSpc>
                <a:spcPct val="100000"/>
              </a:lnSpc>
            </a:pPr>
            <a:endParaRPr sz="1800" dirty="0">
              <a:latin typeface="Arial"/>
              <a:ea typeface="Arial"/>
              <a:cs typeface="Arial"/>
              <a:sym typeface="Arial"/>
            </a:endParaRPr>
          </a:p>
          <a:p>
            <a:pPr marL="0" indent="0">
              <a:lnSpc>
                <a:spcPct val="100000"/>
              </a:lnSpc>
            </a:pPr>
            <a:r>
              <a:rPr lang="en-US" sz="2400" dirty="0">
                <a:latin typeface="Arial"/>
                <a:ea typeface="Arial"/>
                <a:cs typeface="Arial"/>
                <a:sym typeface="Arial"/>
              </a:rPr>
              <a:t>V.iii.1.B.4.e.  </a:t>
            </a:r>
            <a:endParaRPr sz="4400" dirty="0"/>
          </a:p>
          <a:p>
            <a:pPr marL="0" indent="0">
              <a:lnSpc>
                <a:spcPct val="100000"/>
              </a:lnSpc>
            </a:pPr>
            <a:endParaRPr sz="2400" dirty="0">
              <a:latin typeface="Arial"/>
              <a:ea typeface="Arial"/>
              <a:cs typeface="Arial"/>
              <a:sym typeface="Arial"/>
            </a:endParaRPr>
          </a:p>
          <a:p>
            <a:pPr marL="0" indent="0">
              <a:lnSpc>
                <a:spcPct val="100000"/>
              </a:lnSpc>
            </a:pPr>
            <a:r>
              <a:rPr lang="en-US" sz="2400" dirty="0">
                <a:latin typeface="Arial"/>
                <a:ea typeface="Arial"/>
                <a:cs typeface="Arial"/>
                <a:sym typeface="Arial"/>
              </a:rPr>
              <a:t>Separate Evaluation of Meniscal Disabilities Evaluation of a knee disability under 38 CFR 4.71a, DC 5257, DC 5260, or 5261 does not, as a matter of law, preclude separate evaluation of a meniscal disability of the same knee under:</a:t>
            </a:r>
            <a:endParaRPr sz="4400" dirty="0"/>
          </a:p>
          <a:p>
            <a:pPr marL="0" indent="0">
              <a:lnSpc>
                <a:spcPct val="100000"/>
              </a:lnSpc>
            </a:pPr>
            <a:endParaRPr sz="2400" dirty="0">
              <a:latin typeface="Arial"/>
              <a:ea typeface="Arial"/>
              <a:cs typeface="Arial"/>
              <a:sym typeface="Arial"/>
            </a:endParaRPr>
          </a:p>
          <a:p>
            <a:pPr marL="0" indent="0">
              <a:lnSpc>
                <a:spcPct val="100000"/>
              </a:lnSpc>
            </a:pPr>
            <a:r>
              <a:rPr lang="en-US" sz="2400" dirty="0">
                <a:latin typeface="Arial"/>
                <a:ea typeface="Arial"/>
                <a:cs typeface="Arial"/>
                <a:sym typeface="Arial"/>
              </a:rPr>
              <a:t>	38 CFR 4.71a, DC 5258 (dislocated semilunar cartilage), or</a:t>
            </a:r>
            <a:endParaRPr sz="4400" dirty="0"/>
          </a:p>
          <a:p>
            <a:pPr marL="0" indent="0">
              <a:lnSpc>
                <a:spcPct val="100000"/>
              </a:lnSpc>
            </a:pPr>
            <a:r>
              <a:rPr lang="en-US" sz="2400" dirty="0">
                <a:latin typeface="Arial"/>
                <a:ea typeface="Arial"/>
                <a:cs typeface="Arial"/>
                <a:sym typeface="Arial"/>
              </a:rPr>
              <a:t>	38 CFR 4.71a, DC 5259 (symptomatic removal of semilunar cartilage).</a:t>
            </a:r>
            <a:endParaRPr sz="4400" dirty="0"/>
          </a:p>
          <a:p>
            <a:pPr marL="0" indent="0">
              <a:lnSpc>
                <a:spcPct val="100000"/>
              </a:lnSpc>
            </a:pPr>
            <a:endParaRPr sz="1800" dirty="0">
              <a:latin typeface="Arial"/>
              <a:ea typeface="Arial"/>
              <a:cs typeface="Arial"/>
              <a:sym typeface="Arial"/>
            </a:endParaRPr>
          </a:p>
          <a:p>
            <a:pPr marL="0" indent="0">
              <a:lnSpc>
                <a:spcPct val="100000"/>
              </a:lnSpc>
            </a:pPr>
            <a:endParaRPr sz="3600" dirty="0"/>
          </a:p>
        </p:txBody>
      </p:sp>
      <p:sp>
        <p:nvSpPr>
          <p:cNvPr id="330" name="Google Shape;330;p48"/>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4"/>
        <p:cNvGrpSpPr/>
        <p:nvPr/>
      </p:nvGrpSpPr>
      <p:grpSpPr>
        <a:xfrm>
          <a:off x="0" y="0"/>
          <a:ext cx="0" cy="0"/>
          <a:chOff x="0" y="0"/>
          <a:chExt cx="0" cy="0"/>
        </a:xfrm>
      </p:grpSpPr>
      <p:sp>
        <p:nvSpPr>
          <p:cNvPr id="335" name="Google Shape;335;p49"/>
          <p:cNvSpPr txBox="1">
            <a:spLocks noGrp="1"/>
          </p:cNvSpPr>
          <p:nvPr>
            <p:ph type="title" idx="4294967295"/>
          </p:nvPr>
        </p:nvSpPr>
        <p:spPr>
          <a:xfrm>
            <a:off x="1754187" y="357187"/>
            <a:ext cx="7772400" cy="1470000"/>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36" name="Google Shape;336;p49"/>
          <p:cNvSpPr txBox="1">
            <a:spLocks noGrp="1"/>
          </p:cNvSpPr>
          <p:nvPr>
            <p:ph type="subTitle" idx="1"/>
          </p:nvPr>
        </p:nvSpPr>
        <p:spPr>
          <a:xfrm>
            <a:off x="569626" y="1241425"/>
            <a:ext cx="11047751" cy="4529100"/>
          </a:xfrm>
          <a:prstGeom prst="rect">
            <a:avLst/>
          </a:prstGeom>
          <a:noFill/>
          <a:ln>
            <a:noFill/>
          </a:ln>
        </p:spPr>
        <p:txBody>
          <a:bodyPr spcFirstLastPara="1" wrap="square" lIns="90000" tIns="45000" rIns="90000" bIns="45000" anchor="t" anchorCtr="0">
            <a:noAutofit/>
          </a:bodyPr>
          <a:lstStyle/>
          <a:p>
            <a:pPr marL="0" indent="0" algn="ctr">
              <a:lnSpc>
                <a:spcPct val="100000"/>
              </a:lnSpc>
              <a:buClr>
                <a:schemeClr val="dk1"/>
              </a:buClr>
              <a:buSzPts val="2400"/>
            </a:pPr>
            <a:r>
              <a:rPr lang="en-US" sz="2400" dirty="0">
                <a:solidFill>
                  <a:schemeClr val="dk1"/>
                </a:solidFill>
                <a:latin typeface="Arial"/>
                <a:ea typeface="Arial"/>
                <a:cs typeface="Arial"/>
                <a:sym typeface="Arial"/>
              </a:rPr>
              <a:t>What this means:</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000" dirty="0">
                <a:latin typeface="Arial"/>
                <a:ea typeface="Arial"/>
                <a:cs typeface="Arial"/>
                <a:sym typeface="Arial"/>
              </a:rPr>
              <a:t>MR 21-1 changes as of April 25, 2022</a:t>
            </a:r>
            <a:endParaRPr sz="2800" dirty="0"/>
          </a:p>
          <a:p>
            <a:pPr marL="0" indent="0">
              <a:lnSpc>
                <a:spcPct val="100000"/>
              </a:lnSpc>
            </a:pPr>
            <a:endParaRPr sz="1400" dirty="0">
              <a:latin typeface="Arial"/>
              <a:ea typeface="Arial"/>
              <a:cs typeface="Arial"/>
              <a:sym typeface="Arial"/>
            </a:endParaRPr>
          </a:p>
          <a:p>
            <a:pPr marL="0" indent="0">
              <a:lnSpc>
                <a:spcPct val="100000"/>
              </a:lnSpc>
            </a:pPr>
            <a:r>
              <a:rPr lang="en-US" sz="1800" dirty="0">
                <a:latin typeface="Arial"/>
                <a:ea typeface="Arial"/>
                <a:cs typeface="Arial"/>
                <a:sym typeface="Arial"/>
              </a:rPr>
              <a:t>V.iii.1.B.4.e.  (continued)</a:t>
            </a:r>
            <a:endParaRPr sz="3600" dirty="0"/>
          </a:p>
          <a:p>
            <a:pPr marL="0" indent="0">
              <a:lnSpc>
                <a:spcPct val="100000"/>
              </a:lnSpc>
            </a:pPr>
            <a:endParaRPr sz="1800" dirty="0">
              <a:latin typeface="Arial"/>
              <a:ea typeface="Arial"/>
              <a:cs typeface="Arial"/>
              <a:sym typeface="Arial"/>
            </a:endParaRPr>
          </a:p>
          <a:p>
            <a:pPr marL="0" indent="0">
              <a:lnSpc>
                <a:spcPct val="100000"/>
              </a:lnSpc>
            </a:pPr>
            <a:r>
              <a:rPr lang="en-US" sz="1800" dirty="0">
                <a:latin typeface="Arial"/>
                <a:ea typeface="Arial"/>
                <a:cs typeface="Arial"/>
                <a:sym typeface="Arial"/>
              </a:rPr>
              <a:t>A meniscal disability may be rated separately under 38 CFR 4.71a, DC 5258/5259 apart from:</a:t>
            </a:r>
            <a:endParaRPr sz="1800" dirty="0">
              <a:latin typeface="Arial"/>
              <a:ea typeface="Arial"/>
              <a:cs typeface="Arial"/>
              <a:sym typeface="Arial"/>
            </a:endParaRPr>
          </a:p>
          <a:p>
            <a:pPr marL="0" indent="0">
              <a:lnSpc>
                <a:spcPct val="100000"/>
              </a:lnSpc>
            </a:pPr>
            <a:r>
              <a:rPr lang="en-US" sz="1800" dirty="0">
                <a:latin typeface="Arial"/>
                <a:ea typeface="Arial"/>
                <a:cs typeface="Arial"/>
                <a:sym typeface="Arial"/>
              </a:rPr>
              <a:t> </a:t>
            </a:r>
            <a:endParaRPr sz="3600" dirty="0"/>
          </a:p>
          <a:p>
            <a:pPr indent="0">
              <a:lnSpc>
                <a:spcPct val="100000"/>
              </a:lnSpc>
            </a:pPr>
            <a:r>
              <a:rPr lang="en-US" sz="1800" dirty="0">
                <a:latin typeface="Arial"/>
                <a:ea typeface="Arial"/>
                <a:cs typeface="Arial"/>
                <a:sym typeface="Arial"/>
              </a:rPr>
              <a:t>38 CFR 4.71a, DC 5257 for manifestations of the knee disability other than recurrent subluxation and instability, and/or</a:t>
            </a:r>
            <a:endParaRPr sz="1800" dirty="0">
              <a:latin typeface="Arial"/>
              <a:ea typeface="Arial"/>
              <a:cs typeface="Arial"/>
              <a:sym typeface="Arial"/>
            </a:endParaRPr>
          </a:p>
          <a:p>
            <a:pPr marL="0" indent="0">
              <a:lnSpc>
                <a:spcPct val="100000"/>
              </a:lnSpc>
            </a:pPr>
            <a:endParaRPr sz="1800" dirty="0">
              <a:latin typeface="Arial"/>
              <a:ea typeface="Arial"/>
              <a:cs typeface="Arial"/>
              <a:sym typeface="Arial"/>
            </a:endParaRPr>
          </a:p>
          <a:p>
            <a:pPr indent="0">
              <a:lnSpc>
                <a:spcPct val="100000"/>
              </a:lnSpc>
            </a:pPr>
            <a:r>
              <a:rPr lang="en-US" sz="1800" dirty="0">
                <a:latin typeface="Arial"/>
                <a:ea typeface="Arial"/>
                <a:cs typeface="Arial"/>
                <a:sym typeface="Arial"/>
              </a:rPr>
              <a:t>38 CFR 4.71a, DC 5260/5261 if a manifestation of the meniscal disability did not result in an elevation of the disability evaluation warranted  under 38 CFR 4.71a, DC 5260/5261 via application of 38 CFR 4.40 and 38 CFR 4.45 pursuant to DeLuca v. Brown.45</a:t>
            </a:r>
            <a:endParaRPr sz="3600" dirty="0"/>
          </a:p>
        </p:txBody>
      </p:sp>
      <p:sp>
        <p:nvSpPr>
          <p:cNvPr id="337" name="Google Shape;337;p49"/>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p:nvPr/>
        </p:nvSpPr>
        <p:spPr>
          <a:xfrm>
            <a:off x="0" y="236746"/>
            <a:ext cx="6337300" cy="981075"/>
          </a:xfrm>
          <a:prstGeom prst="rect">
            <a:avLst/>
          </a:prstGeom>
          <a:noFill/>
          <a:ln>
            <a:noFill/>
          </a:ln>
        </p:spPr>
        <p:txBody>
          <a:bodyPr spcFirstLastPara="1" wrap="square" lIns="90000" tIns="45000" rIns="90000" bIns="45000" anchor="t" anchorCtr="0">
            <a:noAutofit/>
          </a:bodyPr>
          <a:lstStyle/>
          <a:p>
            <a:pPr>
              <a:lnSpc>
                <a:spcPct val="90000"/>
              </a:lnSpc>
              <a:buSzPts val="4000"/>
            </a:pPr>
            <a:r>
              <a:rPr lang="en-US" sz="4000" b="1" dirty="0"/>
              <a:t>Agenda</a:t>
            </a:r>
            <a:endParaRPr b="1" dirty="0"/>
          </a:p>
        </p:txBody>
      </p:sp>
      <p:sp>
        <p:nvSpPr>
          <p:cNvPr id="150" name="Google Shape;150;p23"/>
          <p:cNvSpPr txBox="1"/>
          <p:nvPr/>
        </p:nvSpPr>
        <p:spPr>
          <a:xfrm>
            <a:off x="1997075" y="1428750"/>
            <a:ext cx="8602662" cy="4881562"/>
          </a:xfrm>
          <a:prstGeom prst="rect">
            <a:avLst/>
          </a:prstGeom>
          <a:noFill/>
          <a:ln>
            <a:noFill/>
          </a:ln>
        </p:spPr>
        <p:txBody>
          <a:bodyPr spcFirstLastPara="1" wrap="square" lIns="90000" tIns="45000" rIns="90000" bIns="45000" anchor="t" anchorCtr="0">
            <a:noAutofit/>
          </a:bodyPr>
          <a:lstStyle/>
          <a:p>
            <a:pPr marL="228600" indent="-329882">
              <a:lnSpc>
                <a:spcPct val="115000"/>
              </a:lnSpc>
              <a:buSzPts val="2700"/>
              <a:buChar char="•"/>
            </a:pPr>
            <a:r>
              <a:rPr lang="en-US" sz="2700" dirty="0"/>
              <a:t>Welcome Back!  Updates?</a:t>
            </a:r>
            <a:endParaRPr sz="2700" dirty="0"/>
          </a:p>
          <a:p>
            <a:pPr marL="228600" indent="-329882">
              <a:lnSpc>
                <a:spcPct val="115000"/>
              </a:lnSpc>
              <a:spcBef>
                <a:spcPts val="2400"/>
              </a:spcBef>
              <a:buSzPts val="2700"/>
              <a:buChar char="•"/>
            </a:pPr>
            <a:r>
              <a:rPr lang="en-US" sz="2700" dirty="0"/>
              <a:t>High Impact Court Decisions</a:t>
            </a:r>
            <a:endParaRPr sz="2700" dirty="0"/>
          </a:p>
          <a:p>
            <a:pPr marL="228600" indent="-329882">
              <a:lnSpc>
                <a:spcPct val="115000"/>
              </a:lnSpc>
              <a:spcBef>
                <a:spcPts val="2400"/>
              </a:spcBef>
              <a:buSzPts val="2700"/>
              <a:buChar char="•"/>
            </a:pPr>
            <a:r>
              <a:rPr lang="en-US" sz="2700" dirty="0"/>
              <a:t>Latest PACT Act stuff</a:t>
            </a:r>
            <a:endParaRPr sz="2700" dirty="0"/>
          </a:p>
          <a:p>
            <a:pPr marL="228600" indent="-329882">
              <a:lnSpc>
                <a:spcPct val="115000"/>
              </a:lnSpc>
              <a:spcBef>
                <a:spcPts val="2400"/>
              </a:spcBef>
              <a:buSzPts val="2700"/>
              <a:buChar char="•"/>
            </a:pPr>
            <a:r>
              <a:rPr lang="en-US" sz="2700" dirty="0"/>
              <a:t>Pop Quiz! </a:t>
            </a:r>
            <a:endParaRPr sz="2700" dirty="0"/>
          </a:p>
        </p:txBody>
      </p:sp>
      <p:sp>
        <p:nvSpPr>
          <p:cNvPr id="151" name="Google Shape;151;p23"/>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1"/>
        <p:cNvGrpSpPr/>
        <p:nvPr/>
      </p:nvGrpSpPr>
      <p:grpSpPr>
        <a:xfrm>
          <a:off x="0" y="0"/>
          <a:ext cx="0" cy="0"/>
          <a:chOff x="0" y="0"/>
          <a:chExt cx="0" cy="0"/>
        </a:xfrm>
      </p:grpSpPr>
      <p:sp>
        <p:nvSpPr>
          <p:cNvPr id="342" name="Google Shape;342;p50"/>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43" name="Google Shape;343;p50"/>
          <p:cNvSpPr txBox="1">
            <a:spLocks noGrp="1"/>
          </p:cNvSpPr>
          <p:nvPr>
            <p:ph type="subTitle" idx="1"/>
          </p:nvPr>
        </p:nvSpPr>
        <p:spPr>
          <a:xfrm>
            <a:off x="1754188" y="1546226"/>
            <a:ext cx="8523287"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b="1" u="sng" dirty="0">
                <a:solidFill>
                  <a:schemeClr val="bg2"/>
                </a:solidFill>
                <a:latin typeface="Arial"/>
                <a:ea typeface="Arial"/>
                <a:cs typeface="Arial"/>
                <a:sym typeface="Arial"/>
              </a:rPr>
              <a:t>Example DBQ</a:t>
            </a:r>
            <a:endParaRPr sz="2400" b="1" dirty="0">
              <a:solidFill>
                <a:schemeClr val="bg2"/>
              </a:solidFill>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gn="ctr">
              <a:lnSpc>
                <a:spcPct val="115000"/>
              </a:lnSpc>
              <a:buClr>
                <a:schemeClr val="dk1"/>
              </a:buClr>
              <a:buSzPts val="1100"/>
            </a:pPr>
            <a:r>
              <a:rPr lang="en-US" sz="3600" dirty="0">
                <a:solidFill>
                  <a:schemeClr val="bg2"/>
                </a:solidFill>
                <a:highlight>
                  <a:srgbClr val="FFFFFF"/>
                </a:highlight>
                <a:latin typeface="Arial"/>
                <a:ea typeface="Arial"/>
                <a:cs typeface="Arial"/>
                <a:sym typeface="Arial"/>
              </a:rPr>
              <a:t>Section 3 (III) = 5260</a:t>
            </a:r>
            <a:endParaRPr sz="3600" dirty="0">
              <a:solidFill>
                <a:schemeClr val="bg2"/>
              </a:solidFill>
              <a:highlight>
                <a:srgbClr val="FFFFFF"/>
              </a:highlight>
              <a:latin typeface="Arial"/>
              <a:ea typeface="Arial"/>
              <a:cs typeface="Arial"/>
              <a:sym typeface="Arial"/>
            </a:endParaRPr>
          </a:p>
          <a:p>
            <a:pPr marL="0" indent="0" algn="ctr">
              <a:lnSpc>
                <a:spcPct val="115000"/>
              </a:lnSpc>
              <a:buClr>
                <a:schemeClr val="dk1"/>
              </a:buClr>
              <a:buSzPts val="1100"/>
            </a:pPr>
            <a:r>
              <a:rPr lang="en-US" sz="3600" dirty="0">
                <a:solidFill>
                  <a:schemeClr val="bg2"/>
                </a:solidFill>
                <a:highlight>
                  <a:srgbClr val="FFFFFF"/>
                </a:highlight>
                <a:latin typeface="Arial"/>
                <a:ea typeface="Arial"/>
                <a:cs typeface="Arial"/>
                <a:sym typeface="Arial"/>
              </a:rPr>
              <a:t>Section 6 (VI) = 5257</a:t>
            </a:r>
            <a:endParaRPr sz="3600" dirty="0">
              <a:solidFill>
                <a:schemeClr val="bg2"/>
              </a:solidFill>
              <a:highlight>
                <a:srgbClr val="FFFFFF"/>
              </a:highlight>
              <a:latin typeface="Arial"/>
              <a:ea typeface="Arial"/>
              <a:cs typeface="Arial"/>
              <a:sym typeface="Arial"/>
            </a:endParaRPr>
          </a:p>
          <a:p>
            <a:pPr marL="0" indent="0" algn="ctr">
              <a:lnSpc>
                <a:spcPct val="115000"/>
              </a:lnSpc>
              <a:buClr>
                <a:schemeClr val="dk1"/>
              </a:buClr>
              <a:buSzPts val="1100"/>
            </a:pPr>
            <a:r>
              <a:rPr lang="en-US" sz="3600" dirty="0">
                <a:solidFill>
                  <a:schemeClr val="bg2"/>
                </a:solidFill>
                <a:highlight>
                  <a:srgbClr val="FFFFFF"/>
                </a:highlight>
                <a:latin typeface="Arial"/>
                <a:ea typeface="Arial"/>
                <a:cs typeface="Arial"/>
                <a:sym typeface="Arial"/>
              </a:rPr>
              <a:t>Section 8 (VIII)  = 5259</a:t>
            </a:r>
            <a:endParaRPr sz="3600" dirty="0">
              <a:solidFill>
                <a:schemeClr val="bg2"/>
              </a:solidFill>
              <a:highlight>
                <a:srgbClr val="FFFFFF"/>
              </a:highlight>
              <a:latin typeface="Arial"/>
              <a:ea typeface="Arial"/>
              <a:cs typeface="Arial"/>
              <a:sym typeface="Arial"/>
            </a:endParaRPr>
          </a:p>
          <a:p>
            <a:pPr marL="0" indent="0" algn="ctr">
              <a:lnSpc>
                <a:spcPct val="100000"/>
              </a:lnSpc>
              <a:buSzPts val="2400"/>
            </a:pPr>
            <a:endParaRPr sz="3600" dirty="0">
              <a:solidFill>
                <a:schemeClr val="bg2"/>
              </a:solidFill>
              <a:latin typeface="Arial"/>
              <a:ea typeface="Arial"/>
              <a:cs typeface="Arial"/>
              <a:sym typeface="Arial"/>
            </a:endParaRPr>
          </a:p>
          <a:p>
            <a:pPr marL="0" indent="0">
              <a:lnSpc>
                <a:spcPct val="100000"/>
              </a:lnSpc>
            </a:pPr>
            <a:endParaRPr sz="2400" dirty="0">
              <a:latin typeface="Arial"/>
              <a:ea typeface="Arial"/>
              <a:cs typeface="Arial"/>
              <a:sym typeface="Arial"/>
            </a:endParaRPr>
          </a:p>
          <a:p>
            <a:pPr marL="0" indent="0" algn="ctr">
              <a:lnSpc>
                <a:spcPct val="100000"/>
              </a:lnSpc>
            </a:pPr>
            <a:endParaRPr sz="2400" dirty="0">
              <a:latin typeface="Arial"/>
              <a:ea typeface="Arial"/>
              <a:cs typeface="Arial"/>
              <a:sym typeface="Arial"/>
            </a:endParaRPr>
          </a:p>
        </p:txBody>
      </p:sp>
      <p:sp>
        <p:nvSpPr>
          <p:cNvPr id="344" name="Google Shape;344;p50"/>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8"/>
        <p:cNvGrpSpPr/>
        <p:nvPr/>
      </p:nvGrpSpPr>
      <p:grpSpPr>
        <a:xfrm>
          <a:off x="0" y="0"/>
          <a:ext cx="0" cy="0"/>
          <a:chOff x="0" y="0"/>
          <a:chExt cx="0" cy="0"/>
        </a:xfrm>
      </p:grpSpPr>
      <p:sp>
        <p:nvSpPr>
          <p:cNvPr id="349" name="Google Shape;349;p51"/>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50" name="Google Shape;350;p51"/>
          <p:cNvSpPr txBox="1">
            <a:spLocks noGrp="1"/>
          </p:cNvSpPr>
          <p:nvPr>
            <p:ph type="subTitle" idx="1"/>
          </p:nvPr>
        </p:nvSpPr>
        <p:spPr>
          <a:xfrm>
            <a:off x="149902" y="1306384"/>
            <a:ext cx="1182723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000" dirty="0">
                <a:latin typeface="Arial"/>
                <a:ea typeface="Arial"/>
                <a:cs typeface="Arial"/>
                <a:sym typeface="Arial"/>
              </a:rPr>
              <a:t>Example Narrative (current CFR!):</a:t>
            </a:r>
            <a:endParaRPr sz="2800" dirty="0"/>
          </a:p>
          <a:p>
            <a:pPr marL="0" indent="0" algn="ctr">
              <a:lnSpc>
                <a:spcPct val="100000"/>
              </a:lnSpc>
              <a:spcBef>
                <a:spcPts val="700"/>
              </a:spcBef>
              <a:buSzPts val="2400"/>
            </a:pPr>
            <a:r>
              <a:rPr lang="en-US" sz="2000" dirty="0">
                <a:latin typeface="Arial"/>
                <a:ea typeface="Arial"/>
                <a:cs typeface="Arial"/>
                <a:sym typeface="Arial"/>
              </a:rPr>
              <a:t>5260 (Section III of DBQ)</a:t>
            </a:r>
            <a:endParaRPr sz="2800" dirty="0"/>
          </a:p>
          <a:p>
            <a:pPr marL="0" indent="0">
              <a:lnSpc>
                <a:spcPct val="100000"/>
              </a:lnSpc>
              <a:spcBef>
                <a:spcPts val="700"/>
              </a:spcBef>
            </a:pPr>
            <a:r>
              <a:rPr lang="en-US" sz="2000" dirty="0">
                <a:latin typeface="Arial"/>
                <a:ea typeface="Arial"/>
                <a:cs typeface="Arial"/>
                <a:sym typeface="Arial"/>
              </a:rPr>
              <a:t>We have assigned a 10 percent evaluation for your left knee torn meniscus status post meniscectomy, limitation of flexion based on:</a:t>
            </a:r>
            <a:endParaRPr sz="4400" dirty="0"/>
          </a:p>
          <a:p>
            <a:pPr marL="0" indent="0">
              <a:lnSpc>
                <a:spcPct val="100000"/>
              </a:lnSpc>
            </a:pPr>
            <a:r>
              <a:rPr lang="en-US" sz="2000" dirty="0">
                <a:latin typeface="Arial"/>
                <a:ea typeface="Arial"/>
                <a:cs typeface="Arial"/>
                <a:sym typeface="Arial"/>
              </a:rPr>
              <a:t>• Limitation of flexion of 31 to 45 degrees</a:t>
            </a:r>
            <a:endParaRPr sz="4400" dirty="0"/>
          </a:p>
          <a:p>
            <a:pPr marL="0" indent="0">
              <a:lnSpc>
                <a:spcPct val="100000"/>
              </a:lnSpc>
            </a:pPr>
            <a:r>
              <a:rPr lang="en-US" sz="2000" dirty="0">
                <a:latin typeface="Arial"/>
                <a:ea typeface="Arial"/>
                <a:cs typeface="Arial"/>
                <a:sym typeface="Arial"/>
              </a:rPr>
              <a:t>Additional symptom(s) include: • Painful motion of the knee</a:t>
            </a:r>
            <a:endParaRPr sz="4400" dirty="0"/>
          </a:p>
          <a:p>
            <a:pPr marL="0" indent="0">
              <a:lnSpc>
                <a:spcPct val="100000"/>
              </a:lnSpc>
            </a:pPr>
            <a:r>
              <a:rPr lang="en-US" sz="2000" dirty="0">
                <a:latin typeface="Arial"/>
                <a:ea typeface="Arial"/>
                <a:cs typeface="Arial"/>
                <a:sym typeface="Arial"/>
              </a:rPr>
              <a:t>• Sprain, incomplete ligament tear, or complete ligament tear (repaired, unrepaired, or failed repair)</a:t>
            </a:r>
            <a:endParaRPr sz="4400" dirty="0"/>
          </a:p>
          <a:p>
            <a:pPr marL="0" indent="0">
              <a:lnSpc>
                <a:spcPct val="100000"/>
              </a:lnSpc>
            </a:pPr>
            <a:r>
              <a:rPr lang="en-US" sz="2000" dirty="0">
                <a:latin typeface="Arial"/>
                <a:ea typeface="Arial"/>
                <a:cs typeface="Arial"/>
                <a:sym typeface="Arial"/>
              </a:rPr>
              <a:t>causing persistent instability, without a prescription from a medical provider for an assistive device (</a:t>
            </a:r>
            <a:r>
              <a:rPr lang="en-US" sz="2000" dirty="0" err="1">
                <a:latin typeface="Arial"/>
                <a:ea typeface="Arial"/>
                <a:cs typeface="Arial"/>
                <a:sym typeface="Arial"/>
              </a:rPr>
              <a:t>e.g.,cane</a:t>
            </a:r>
            <a:r>
              <a:rPr lang="en-US" sz="2000" dirty="0">
                <a:latin typeface="Arial"/>
                <a:ea typeface="Arial"/>
                <a:cs typeface="Arial"/>
                <a:sym typeface="Arial"/>
              </a:rPr>
              <a:t>(s), crutch(es), walker) or bracing for ambulation</a:t>
            </a:r>
            <a:endParaRPr sz="4400" dirty="0"/>
          </a:p>
          <a:p>
            <a:pPr marL="0" indent="0">
              <a:lnSpc>
                <a:spcPct val="100000"/>
              </a:lnSpc>
            </a:pPr>
            <a:r>
              <a:rPr lang="en-US" sz="2000" dirty="0">
                <a:latin typeface="Arial"/>
                <a:ea typeface="Arial"/>
                <a:cs typeface="Arial"/>
                <a:sym typeface="Arial"/>
              </a:rPr>
              <a:t>• Symptomatic residuals of semilunar cartilage removal</a:t>
            </a:r>
            <a:endParaRPr sz="4400" dirty="0"/>
          </a:p>
          <a:p>
            <a:pPr marL="0" indent="0">
              <a:lnSpc>
                <a:spcPct val="100000"/>
              </a:lnSpc>
            </a:pPr>
            <a:endParaRPr sz="1000" dirty="0">
              <a:latin typeface="Arial"/>
              <a:ea typeface="Arial"/>
              <a:cs typeface="Arial"/>
              <a:sym typeface="Arial"/>
            </a:endParaRPr>
          </a:p>
          <a:p>
            <a:pPr marL="0" indent="0">
              <a:lnSpc>
                <a:spcPct val="100000"/>
              </a:lnSpc>
            </a:pPr>
            <a:r>
              <a:rPr lang="en-US" sz="2000" dirty="0">
                <a:latin typeface="Arial"/>
                <a:ea typeface="Arial"/>
                <a:cs typeface="Arial"/>
                <a:sym typeface="Arial"/>
              </a:rPr>
              <a:t>The provisions of 38 CFR §4.40 and §4.45 concerning functional loss due to pain, fatigue, weakness, or</a:t>
            </a:r>
            <a:endParaRPr sz="4400" dirty="0"/>
          </a:p>
          <a:p>
            <a:pPr marL="0" indent="0">
              <a:lnSpc>
                <a:spcPct val="100000"/>
              </a:lnSpc>
            </a:pPr>
            <a:r>
              <a:rPr lang="en-US" sz="2000" dirty="0">
                <a:latin typeface="Arial"/>
                <a:ea typeface="Arial"/>
                <a:cs typeface="Arial"/>
                <a:sym typeface="Arial"/>
              </a:rPr>
              <a:t>lack of endurance, incoordination, and flare-ups, as cited in DeLuca v. Brown and Mitchell v. Shinseki,</a:t>
            </a:r>
            <a:endParaRPr sz="4400" dirty="0"/>
          </a:p>
          <a:p>
            <a:pPr marL="0" indent="0">
              <a:lnSpc>
                <a:spcPct val="100000"/>
              </a:lnSpc>
            </a:pPr>
            <a:r>
              <a:rPr lang="en-US" sz="2000" dirty="0">
                <a:latin typeface="Arial"/>
                <a:ea typeface="Arial"/>
                <a:cs typeface="Arial"/>
                <a:sym typeface="Arial"/>
              </a:rPr>
              <a:t>have been considered and are not warranted.</a:t>
            </a:r>
            <a:endParaRPr sz="4400" dirty="0"/>
          </a:p>
          <a:p>
            <a:pPr marL="0" indent="0">
              <a:lnSpc>
                <a:spcPct val="100000"/>
              </a:lnSpc>
            </a:pPr>
            <a:endParaRPr sz="1000" dirty="0">
              <a:latin typeface="Arial"/>
              <a:ea typeface="Arial"/>
              <a:cs typeface="Arial"/>
              <a:sym typeface="Arial"/>
            </a:endParaRPr>
          </a:p>
          <a:p>
            <a:pPr marL="0" indent="0">
              <a:lnSpc>
                <a:spcPct val="100000"/>
              </a:lnSpc>
            </a:pPr>
            <a:r>
              <a:rPr lang="en-US" sz="2000" dirty="0">
                <a:latin typeface="Arial"/>
                <a:ea typeface="Arial"/>
                <a:cs typeface="Arial"/>
                <a:sym typeface="Arial"/>
              </a:rPr>
              <a:t>A higher evaluation of 20 percent is not warranted for limitation of flexion of the knee unless the</a:t>
            </a:r>
            <a:endParaRPr sz="4400" dirty="0"/>
          </a:p>
          <a:p>
            <a:pPr marL="0" indent="0">
              <a:lnSpc>
                <a:spcPct val="100000"/>
              </a:lnSpc>
            </a:pPr>
            <a:r>
              <a:rPr lang="en-US" sz="2000" dirty="0">
                <a:latin typeface="Arial"/>
                <a:ea typeface="Arial"/>
                <a:cs typeface="Arial"/>
                <a:sym typeface="Arial"/>
              </a:rPr>
              <a:t>evidence shows: • Limitation of flexion of 16 to 30 degrees. (38 CFR 4.71a)</a:t>
            </a:r>
            <a:endParaRPr sz="4400" dirty="0"/>
          </a:p>
          <a:p>
            <a:pPr marL="342900" indent="-342900"/>
            <a:endParaRPr sz="1400" dirty="0">
              <a:latin typeface="Arial"/>
              <a:ea typeface="Arial"/>
              <a:cs typeface="Arial"/>
              <a:sym typeface="Arial"/>
            </a:endParaRPr>
          </a:p>
        </p:txBody>
      </p:sp>
      <p:sp>
        <p:nvSpPr>
          <p:cNvPr id="351" name="Google Shape;351;p51"/>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5"/>
        <p:cNvGrpSpPr/>
        <p:nvPr/>
      </p:nvGrpSpPr>
      <p:grpSpPr>
        <a:xfrm>
          <a:off x="0" y="0"/>
          <a:ext cx="0" cy="0"/>
          <a:chOff x="0" y="0"/>
          <a:chExt cx="0" cy="0"/>
        </a:xfrm>
      </p:grpSpPr>
      <p:sp>
        <p:nvSpPr>
          <p:cNvPr id="356" name="Google Shape;356;p52"/>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57" name="Google Shape;357;p52"/>
          <p:cNvSpPr txBox="1">
            <a:spLocks noGrp="1"/>
          </p:cNvSpPr>
          <p:nvPr>
            <p:ph type="subTitle" idx="1"/>
          </p:nvPr>
        </p:nvSpPr>
        <p:spPr>
          <a:xfrm>
            <a:off x="134911" y="1321373"/>
            <a:ext cx="11602387"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Example Narrative (current CFR!):</a:t>
            </a:r>
            <a:endParaRPr dirty="0"/>
          </a:p>
          <a:p>
            <a:pPr marL="0" indent="0" algn="ctr">
              <a:lnSpc>
                <a:spcPct val="100000"/>
              </a:lnSpc>
              <a:spcBef>
                <a:spcPts val="700"/>
              </a:spcBef>
              <a:buSzPts val="2400"/>
            </a:pPr>
            <a:r>
              <a:rPr lang="en-US" sz="2400" dirty="0">
                <a:latin typeface="Arial"/>
                <a:ea typeface="Arial"/>
                <a:cs typeface="Arial"/>
                <a:sym typeface="Arial"/>
              </a:rPr>
              <a:t>5259 (Section VI of DBQ)</a:t>
            </a:r>
            <a:endParaRPr dirty="0"/>
          </a:p>
          <a:p>
            <a:pPr marL="0" indent="0">
              <a:lnSpc>
                <a:spcPct val="100000"/>
              </a:lnSpc>
              <a:spcBef>
                <a:spcPts val="700"/>
              </a:spcBef>
            </a:pPr>
            <a:r>
              <a:rPr lang="en-US" sz="2400" dirty="0">
                <a:latin typeface="Arial"/>
                <a:ea typeface="Arial"/>
                <a:cs typeface="Arial"/>
                <a:sym typeface="Arial"/>
              </a:rPr>
              <a:t>We have assigned a 10 percent evaluation for your left knee torn meniscus status post meniscectomy based on:</a:t>
            </a:r>
            <a:endParaRPr sz="4800" dirty="0"/>
          </a:p>
          <a:p>
            <a:pPr marL="0" indent="0">
              <a:lnSpc>
                <a:spcPct val="100000"/>
              </a:lnSpc>
            </a:pPr>
            <a:r>
              <a:rPr lang="en-US" sz="2400" dirty="0">
                <a:latin typeface="Arial"/>
                <a:ea typeface="Arial"/>
                <a:cs typeface="Arial"/>
                <a:sym typeface="Arial"/>
              </a:rPr>
              <a:t>• Symptomatic residuals of semilunar cartilage removal</a:t>
            </a:r>
            <a:endParaRPr sz="4800" dirty="0"/>
          </a:p>
          <a:p>
            <a:pPr marL="0" indent="0">
              <a:lnSpc>
                <a:spcPct val="100000"/>
              </a:lnSpc>
            </a:pPr>
            <a:endParaRPr sz="1100" dirty="0">
              <a:latin typeface="Arial"/>
              <a:ea typeface="Arial"/>
              <a:cs typeface="Arial"/>
              <a:sym typeface="Arial"/>
            </a:endParaRPr>
          </a:p>
          <a:p>
            <a:pPr marL="0" indent="0">
              <a:lnSpc>
                <a:spcPct val="100000"/>
              </a:lnSpc>
            </a:pPr>
            <a:r>
              <a:rPr lang="en-US" sz="2400" dirty="0">
                <a:latin typeface="Arial"/>
                <a:ea typeface="Arial"/>
                <a:cs typeface="Arial"/>
                <a:sym typeface="Arial"/>
              </a:rPr>
              <a:t>Additional symptom(s) include:</a:t>
            </a:r>
            <a:endParaRPr sz="4800" dirty="0"/>
          </a:p>
          <a:p>
            <a:pPr marL="0" indent="0">
              <a:lnSpc>
                <a:spcPct val="100000"/>
              </a:lnSpc>
            </a:pPr>
            <a:r>
              <a:rPr lang="en-US" sz="2400" dirty="0">
                <a:latin typeface="Arial"/>
                <a:ea typeface="Arial"/>
                <a:cs typeface="Arial"/>
                <a:sym typeface="Arial"/>
              </a:rPr>
              <a:t>• Painful motion of the knee</a:t>
            </a:r>
            <a:endParaRPr sz="4800" dirty="0"/>
          </a:p>
          <a:p>
            <a:pPr marL="0" indent="0">
              <a:lnSpc>
                <a:spcPct val="100000"/>
              </a:lnSpc>
            </a:pPr>
            <a:r>
              <a:rPr lang="en-US" sz="2400" dirty="0">
                <a:latin typeface="Arial"/>
                <a:ea typeface="Arial"/>
                <a:cs typeface="Arial"/>
                <a:sym typeface="Arial"/>
              </a:rPr>
              <a:t>• Sprain, incomplete ligament tear, or complete ligament tear (repaired, unrepaired, or failed repair) causing persistent instability, without a prescription from a medical provider for an assistive device (e.g., cane(s), crutch(es), walker) or bracing for ambulation</a:t>
            </a:r>
            <a:endParaRPr sz="4800" dirty="0"/>
          </a:p>
          <a:p>
            <a:pPr marL="0" indent="0">
              <a:lnSpc>
                <a:spcPct val="100000"/>
              </a:lnSpc>
            </a:pPr>
            <a:endParaRPr sz="1050" dirty="0">
              <a:latin typeface="Arial"/>
              <a:ea typeface="Arial"/>
              <a:cs typeface="Arial"/>
              <a:sym typeface="Arial"/>
            </a:endParaRPr>
          </a:p>
          <a:p>
            <a:pPr marL="0" indent="0">
              <a:lnSpc>
                <a:spcPct val="100000"/>
              </a:lnSpc>
            </a:pPr>
            <a:r>
              <a:rPr lang="en-US" sz="2400" dirty="0">
                <a:latin typeface="Arial"/>
                <a:ea typeface="Arial"/>
                <a:cs typeface="Arial"/>
                <a:sym typeface="Arial"/>
              </a:rPr>
              <a:t>This is the highest schedular evaluation allowed under the law for removal of semilunar cartilage of the knee. (38 CFR 4.71a)</a:t>
            </a:r>
            <a:endParaRPr sz="4800" dirty="0"/>
          </a:p>
          <a:p>
            <a:pPr marL="342900" indent="-342900"/>
            <a:endParaRPr sz="1400" dirty="0">
              <a:latin typeface="Arial"/>
              <a:ea typeface="Arial"/>
              <a:cs typeface="Arial"/>
              <a:sym typeface="Arial"/>
            </a:endParaRPr>
          </a:p>
        </p:txBody>
      </p:sp>
      <p:sp>
        <p:nvSpPr>
          <p:cNvPr id="358" name="Google Shape;358;p52"/>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2"/>
        <p:cNvGrpSpPr/>
        <p:nvPr/>
      </p:nvGrpSpPr>
      <p:grpSpPr>
        <a:xfrm>
          <a:off x="0" y="0"/>
          <a:ext cx="0" cy="0"/>
          <a:chOff x="0" y="0"/>
          <a:chExt cx="0" cy="0"/>
        </a:xfrm>
      </p:grpSpPr>
      <p:sp>
        <p:nvSpPr>
          <p:cNvPr id="363" name="Google Shape;363;p53"/>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64" name="Google Shape;364;p53"/>
          <p:cNvSpPr txBox="1">
            <a:spLocks noGrp="1"/>
          </p:cNvSpPr>
          <p:nvPr>
            <p:ph type="subTitle" idx="1"/>
          </p:nvPr>
        </p:nvSpPr>
        <p:spPr>
          <a:xfrm>
            <a:off x="129915" y="1291393"/>
            <a:ext cx="11932170" cy="5209419"/>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000" dirty="0">
                <a:latin typeface="Arial"/>
                <a:ea typeface="Arial"/>
                <a:cs typeface="Arial"/>
                <a:sym typeface="Arial"/>
              </a:rPr>
              <a:t>Example Narrative (current CFR!):</a:t>
            </a:r>
            <a:endParaRPr sz="2800" dirty="0"/>
          </a:p>
          <a:p>
            <a:pPr marL="0" indent="0" algn="ctr">
              <a:lnSpc>
                <a:spcPct val="100000"/>
              </a:lnSpc>
              <a:buSzPts val="2400"/>
            </a:pPr>
            <a:r>
              <a:rPr lang="en-US" sz="2000" dirty="0">
                <a:latin typeface="Arial"/>
                <a:ea typeface="Arial"/>
                <a:cs typeface="Arial"/>
                <a:sym typeface="Arial"/>
              </a:rPr>
              <a:t>5257 (Section VIII of DBQ)</a:t>
            </a:r>
            <a:endParaRPr sz="2800" dirty="0"/>
          </a:p>
          <a:p>
            <a:pPr marL="0" indent="0">
              <a:lnSpc>
                <a:spcPct val="100000"/>
              </a:lnSpc>
              <a:spcBef>
                <a:spcPts val="700"/>
              </a:spcBef>
            </a:pPr>
            <a:r>
              <a:rPr lang="en-US" sz="2800" dirty="0">
                <a:latin typeface="Arial"/>
                <a:ea typeface="Arial"/>
                <a:cs typeface="Arial"/>
                <a:sym typeface="Arial"/>
              </a:rPr>
              <a:t>We have assigned a 10 percent evaluation for your instability, left knee torn meniscus status post meniscectomy based on:</a:t>
            </a:r>
            <a:endParaRPr sz="5400" dirty="0"/>
          </a:p>
          <a:p>
            <a:pPr marL="0" indent="0">
              <a:lnSpc>
                <a:spcPct val="100000"/>
              </a:lnSpc>
              <a:buSzPts val="1200"/>
            </a:pPr>
            <a:r>
              <a:rPr lang="en-US" sz="2800" dirty="0">
                <a:latin typeface="Arial"/>
                <a:ea typeface="Arial"/>
                <a:cs typeface="Arial"/>
                <a:sym typeface="Arial"/>
              </a:rPr>
              <a:t>• Sprain, incomplete ligament tear, or complete ligament tear (repaired, unrepaired, or failed repair) causing persistent instability, without a prescription from a medical provider for an assistive device (e.g., cane(s), crutch(es), walker) or bracing for ambulation</a:t>
            </a:r>
            <a:endParaRPr sz="6000" dirty="0"/>
          </a:p>
          <a:p>
            <a:pPr marL="0" indent="0">
              <a:lnSpc>
                <a:spcPct val="100000"/>
              </a:lnSpc>
              <a:buSzPts val="1200"/>
            </a:pPr>
            <a:endParaRPr lang="en-US" sz="2800" dirty="0">
              <a:latin typeface="Arial"/>
              <a:ea typeface="Arial"/>
              <a:cs typeface="Arial"/>
              <a:sym typeface="Arial"/>
            </a:endParaRPr>
          </a:p>
          <a:p>
            <a:pPr marL="0" indent="0">
              <a:lnSpc>
                <a:spcPct val="100000"/>
              </a:lnSpc>
              <a:buSzPts val="1200"/>
            </a:pPr>
            <a:r>
              <a:rPr lang="en-US" sz="2800" dirty="0">
                <a:latin typeface="Arial"/>
                <a:ea typeface="Arial"/>
                <a:cs typeface="Arial"/>
                <a:sym typeface="Arial"/>
              </a:rPr>
              <a:t>Additional symptom(s) include:</a:t>
            </a:r>
            <a:endParaRPr sz="6000" dirty="0"/>
          </a:p>
          <a:p>
            <a:pPr marL="0" indent="0">
              <a:lnSpc>
                <a:spcPct val="100000"/>
              </a:lnSpc>
              <a:buSzPts val="1200"/>
            </a:pPr>
            <a:r>
              <a:rPr lang="en-US" sz="2800" dirty="0">
                <a:latin typeface="Arial"/>
                <a:ea typeface="Arial"/>
                <a:cs typeface="Arial"/>
                <a:sym typeface="Arial"/>
              </a:rPr>
              <a:t>• Painful motion of the knee </a:t>
            </a:r>
          </a:p>
          <a:p>
            <a:pPr marL="0" indent="0">
              <a:lnSpc>
                <a:spcPct val="100000"/>
              </a:lnSpc>
              <a:buSzPts val="1200"/>
            </a:pPr>
            <a:r>
              <a:rPr lang="en-US" sz="2800" dirty="0">
                <a:latin typeface="Arial"/>
                <a:ea typeface="Arial"/>
                <a:cs typeface="Arial"/>
                <a:sym typeface="Arial"/>
              </a:rPr>
              <a:t>• Symptomatic residuals of semilunar cartilage removal</a:t>
            </a:r>
            <a:endParaRPr sz="6000" dirty="0"/>
          </a:p>
        </p:txBody>
      </p:sp>
      <p:sp>
        <p:nvSpPr>
          <p:cNvPr id="365" name="Google Shape;365;p53"/>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33</a:t>
            </a:fld>
            <a:endParaRPr/>
          </a:p>
        </p:txBody>
      </p:sp>
    </p:spTree>
    <p:extLst>
      <p:ext uri="{BB962C8B-B14F-4D97-AF65-F5344CB8AC3E}">
        <p14:creationId xmlns:p14="http://schemas.microsoft.com/office/powerpoint/2010/main" val="2897003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2"/>
        <p:cNvGrpSpPr/>
        <p:nvPr/>
      </p:nvGrpSpPr>
      <p:grpSpPr>
        <a:xfrm>
          <a:off x="0" y="0"/>
          <a:ext cx="0" cy="0"/>
          <a:chOff x="0" y="0"/>
          <a:chExt cx="0" cy="0"/>
        </a:xfrm>
      </p:grpSpPr>
      <p:sp>
        <p:nvSpPr>
          <p:cNvPr id="363" name="Google Shape;363;p53"/>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Walleman v. McDonough, June 9, 2022</a:t>
            </a:r>
            <a:endParaRPr/>
          </a:p>
        </p:txBody>
      </p:sp>
      <p:sp>
        <p:nvSpPr>
          <p:cNvPr id="364" name="Google Shape;364;p53"/>
          <p:cNvSpPr txBox="1">
            <a:spLocks noGrp="1"/>
          </p:cNvSpPr>
          <p:nvPr>
            <p:ph type="subTitle" idx="1"/>
          </p:nvPr>
        </p:nvSpPr>
        <p:spPr>
          <a:xfrm>
            <a:off x="129915" y="1291393"/>
            <a:ext cx="11932170" cy="4719663"/>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000" dirty="0">
                <a:latin typeface="Arial"/>
                <a:ea typeface="Arial"/>
                <a:cs typeface="Arial"/>
                <a:sym typeface="Arial"/>
              </a:rPr>
              <a:t>Example Narrative (current CFR!):</a:t>
            </a:r>
            <a:endParaRPr sz="2800" dirty="0"/>
          </a:p>
          <a:p>
            <a:pPr marL="0" indent="0" algn="ctr">
              <a:lnSpc>
                <a:spcPct val="100000"/>
              </a:lnSpc>
              <a:buSzPts val="2400"/>
            </a:pPr>
            <a:r>
              <a:rPr lang="en-US" sz="2000" dirty="0">
                <a:latin typeface="Arial"/>
                <a:ea typeface="Arial"/>
                <a:cs typeface="Arial"/>
                <a:sym typeface="Arial"/>
              </a:rPr>
              <a:t>5257 (Section VIII of DBQ)</a:t>
            </a:r>
            <a:endParaRPr sz="2800" dirty="0"/>
          </a:p>
          <a:p>
            <a:pPr marL="0" indent="0">
              <a:lnSpc>
                <a:spcPct val="100000"/>
              </a:lnSpc>
              <a:buSzPts val="1200"/>
            </a:pPr>
            <a:r>
              <a:rPr lang="en-US" sz="2400" dirty="0">
                <a:latin typeface="Arial"/>
                <a:ea typeface="Arial"/>
                <a:cs typeface="Arial"/>
                <a:sym typeface="Arial"/>
              </a:rPr>
              <a:t>A higher evaluation of 20 percent is not warranted for impairment of the knee unless the evidence shows: </a:t>
            </a:r>
          </a:p>
          <a:p>
            <a:pPr marL="0" indent="0">
              <a:lnSpc>
                <a:spcPct val="100000"/>
              </a:lnSpc>
              <a:buSzPts val="1200"/>
            </a:pPr>
            <a:r>
              <a:rPr lang="en-US" sz="2400" dirty="0">
                <a:latin typeface="Arial"/>
                <a:ea typeface="Arial"/>
                <a:cs typeface="Arial"/>
                <a:sym typeface="Arial"/>
              </a:rPr>
              <a:t>A diagnosed condition involving the patellofemoral complex with recurrent instability after surgical repair that requires a prescription by a medical provider for one of the following: a brace, cane, or walker; or,</a:t>
            </a:r>
            <a:endParaRPr sz="5400" dirty="0"/>
          </a:p>
          <a:p>
            <a:pPr marL="179388" indent="-179388">
              <a:lnSpc>
                <a:spcPct val="100000"/>
              </a:lnSpc>
              <a:buSzPct val="100000"/>
              <a:buFont typeface="Arial" panose="020B0604020202020204" pitchFamily="34" charset="0"/>
              <a:buChar char="•"/>
            </a:pPr>
            <a:r>
              <a:rPr lang="en-US" sz="2400" dirty="0">
                <a:latin typeface="Arial"/>
                <a:ea typeface="Arial"/>
                <a:cs typeface="Arial"/>
                <a:sym typeface="Arial"/>
              </a:rPr>
              <a:t>Sprain, incomplete ligament tear, or repaired complete ligament tear causing persistent instability and</a:t>
            </a:r>
            <a:endParaRPr sz="5400" dirty="0"/>
          </a:p>
          <a:p>
            <a:pPr marL="179388" indent="-179388">
              <a:lnSpc>
                <a:spcPct val="100000"/>
              </a:lnSpc>
              <a:buSzPct val="100000"/>
              <a:buFont typeface="Arial" panose="020B0604020202020204" pitchFamily="34" charset="0"/>
              <a:buChar char="•"/>
            </a:pPr>
            <a:r>
              <a:rPr lang="en-US" sz="2400" dirty="0">
                <a:latin typeface="Arial"/>
                <a:ea typeface="Arial"/>
                <a:cs typeface="Arial"/>
                <a:sym typeface="Arial"/>
              </a:rPr>
              <a:t>a medical provider prescribes a brace and/or assistive device (e.g., cane(s), crutch(es), walker) for ambulation; or,</a:t>
            </a:r>
            <a:endParaRPr sz="5400" dirty="0"/>
          </a:p>
          <a:p>
            <a:pPr marL="179388" indent="-179388">
              <a:lnSpc>
                <a:spcPct val="100000"/>
              </a:lnSpc>
              <a:buSzPct val="100000"/>
              <a:buFont typeface="Arial" panose="020B0604020202020204" pitchFamily="34" charset="0"/>
              <a:buChar char="•"/>
            </a:pPr>
            <a:r>
              <a:rPr lang="en-US" sz="2400" dirty="0">
                <a:latin typeface="Arial"/>
                <a:ea typeface="Arial"/>
                <a:cs typeface="Arial"/>
                <a:sym typeface="Arial"/>
              </a:rPr>
              <a:t>Unrepaired or failed repair of complete ligament tear causing persistent instability, and a medical provider prescribes either an assistive device (e.g. cane(s), crutch(es), walker) or bracing for ambulation.</a:t>
            </a:r>
            <a:endParaRPr sz="5400" dirty="0"/>
          </a:p>
          <a:p>
            <a:pPr marL="0" indent="0">
              <a:lnSpc>
                <a:spcPct val="100000"/>
              </a:lnSpc>
              <a:buSzPts val="1200"/>
            </a:pPr>
            <a:r>
              <a:rPr lang="en-US" sz="2400" dirty="0">
                <a:latin typeface="Arial"/>
                <a:ea typeface="Arial"/>
                <a:cs typeface="Arial"/>
                <a:sym typeface="Arial"/>
              </a:rPr>
              <a:t>(38 CFR 4.71a)</a:t>
            </a:r>
            <a:endParaRPr sz="5400" dirty="0"/>
          </a:p>
        </p:txBody>
      </p:sp>
      <p:sp>
        <p:nvSpPr>
          <p:cNvPr id="365" name="Google Shape;365;p53"/>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4"/>
          <p:cNvSpPr txBox="1">
            <a:spLocks noGrp="1"/>
          </p:cNvSpPr>
          <p:nvPr>
            <p:ph type="ctrTitle"/>
          </p:nvPr>
        </p:nvSpPr>
        <p:spPr>
          <a:xfrm>
            <a:off x="2209800" y="2130425"/>
            <a:ext cx="7772400" cy="1470000"/>
          </a:xfrm>
          <a:prstGeom prst="rect">
            <a:avLst/>
          </a:prstGeom>
        </p:spPr>
        <p:txBody>
          <a:bodyPr spcFirstLastPara="1" wrap="square" lIns="90000" tIns="45000" rIns="90000" bIns="45000" anchor="t" anchorCtr="0">
            <a:noAutofit/>
          </a:bodyPr>
          <a:lstStyle/>
          <a:p>
            <a:pPr algn="ctr">
              <a:lnSpc>
                <a:spcPct val="90000"/>
              </a:lnSpc>
            </a:pPr>
            <a:r>
              <a:rPr lang="en-US" sz="2800" b="1" u="sng">
                <a:solidFill>
                  <a:schemeClr val="dk1"/>
                </a:solidFill>
                <a:latin typeface="Arial"/>
                <a:ea typeface="Arial"/>
                <a:cs typeface="Arial"/>
                <a:sym typeface="Arial"/>
              </a:rPr>
              <a:t>Craig-Davidson v. McDonough</a:t>
            </a:r>
            <a:endParaRPr sz="2800" b="1" u="sng">
              <a:solidFill>
                <a:schemeClr val="dk1"/>
              </a:solidFill>
              <a:latin typeface="Arial"/>
              <a:ea typeface="Arial"/>
              <a:cs typeface="Arial"/>
              <a:sym typeface="Arial"/>
            </a:endParaRPr>
          </a:p>
          <a:p>
            <a:pPr algn="ctr">
              <a:lnSpc>
                <a:spcPct val="90000"/>
              </a:lnSpc>
            </a:pPr>
            <a:endParaRPr sz="2800" b="1">
              <a:solidFill>
                <a:schemeClr val="dk1"/>
              </a:solidFill>
              <a:latin typeface="Arial"/>
              <a:ea typeface="Arial"/>
              <a:cs typeface="Arial"/>
              <a:sym typeface="Arial"/>
            </a:endParaRPr>
          </a:p>
          <a:p>
            <a:pPr algn="ctr">
              <a:lnSpc>
                <a:spcPct val="90000"/>
              </a:lnSpc>
            </a:pPr>
            <a:r>
              <a:rPr lang="en-US" sz="2800" b="1">
                <a:solidFill>
                  <a:schemeClr val="dk1"/>
                </a:solidFill>
                <a:latin typeface="Arial"/>
                <a:ea typeface="Arial"/>
                <a:cs typeface="Arial"/>
                <a:sym typeface="Arial"/>
              </a:rPr>
              <a:t>May 16, 2022</a:t>
            </a:r>
            <a:endParaRPr>
              <a:solidFill>
                <a:schemeClr val="dk1"/>
              </a:solidFill>
            </a:endParaRPr>
          </a:p>
          <a:p>
            <a:pPr indent="1587" algn="ctr">
              <a:lnSpc>
                <a:spcPct val="100000"/>
              </a:lnSpc>
            </a:pPr>
            <a:endParaRPr sz="4100">
              <a:solidFill>
                <a:schemeClr val="dk1"/>
              </a:solidFill>
              <a:latin typeface="Times New Roman"/>
              <a:ea typeface="Times New Roman"/>
              <a:cs typeface="Times New Roman"/>
              <a:sym typeface="Times New Roman"/>
            </a:endParaRPr>
          </a:p>
          <a:p>
            <a:endParaRPr/>
          </a:p>
        </p:txBody>
      </p:sp>
      <p:sp>
        <p:nvSpPr>
          <p:cNvPr id="373" name="Google Shape;373;p54"/>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7"/>
        <p:cNvGrpSpPr/>
        <p:nvPr/>
      </p:nvGrpSpPr>
      <p:grpSpPr>
        <a:xfrm>
          <a:off x="0" y="0"/>
          <a:ext cx="0" cy="0"/>
          <a:chOff x="0" y="0"/>
          <a:chExt cx="0" cy="0"/>
        </a:xfrm>
      </p:grpSpPr>
      <p:sp>
        <p:nvSpPr>
          <p:cNvPr id="378" name="Google Shape;378;p55"/>
          <p:cNvSpPr txBox="1">
            <a:spLocks noGrp="1"/>
          </p:cNvSpPr>
          <p:nvPr>
            <p:ph type="title" idx="4294967295"/>
          </p:nvPr>
        </p:nvSpPr>
        <p:spPr>
          <a:xfrm>
            <a:off x="1754177" y="357175"/>
            <a:ext cx="6478200" cy="1470000"/>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300" b="1">
                <a:latin typeface="Arial"/>
                <a:ea typeface="Arial"/>
                <a:cs typeface="Arial"/>
                <a:sym typeface="Arial"/>
              </a:rPr>
              <a:t>Craig-Davidson v. McDonough, May 16, 2022</a:t>
            </a:r>
            <a:endParaRPr sz="1300"/>
          </a:p>
        </p:txBody>
      </p:sp>
      <p:sp>
        <p:nvSpPr>
          <p:cNvPr id="379" name="Google Shape;379;p55"/>
          <p:cNvSpPr txBox="1">
            <a:spLocks noGrp="1"/>
          </p:cNvSpPr>
          <p:nvPr>
            <p:ph type="subTitle" idx="1"/>
          </p:nvPr>
        </p:nvSpPr>
        <p:spPr>
          <a:xfrm>
            <a:off x="584616" y="1546226"/>
            <a:ext cx="10957810"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What the case is about: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Mr. Virgil Davidson served honorably in the Marine Corps from 1955 to 1961. Mr. Davidson had filed a claim for lung cancer, which was denied by the regional office, and promptly appealed to the Board of Veterans Appeals (Board). The Board continued that denial and issued a Decision on December 3, 2019. Unfortunately, Mr. Virgil died on May 23, 2020. His widow, Ms. Sherry Craig-Davidson, filed a Notice of Appeal (NOA) 30 days following his death, which was 202 days after the Board had issued its decision. The Secretary moved to dismiss the case as received untimely as the Veteran died more than 120 days after the Board issued its decision.         </a:t>
            </a:r>
            <a:endParaRPr dirty="0"/>
          </a:p>
        </p:txBody>
      </p:sp>
      <p:sp>
        <p:nvSpPr>
          <p:cNvPr id="380" name="Google Shape;380;p55"/>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4"/>
        <p:cNvGrpSpPr/>
        <p:nvPr/>
      </p:nvGrpSpPr>
      <p:grpSpPr>
        <a:xfrm>
          <a:off x="0" y="0"/>
          <a:ext cx="0" cy="0"/>
          <a:chOff x="0" y="0"/>
          <a:chExt cx="0" cy="0"/>
        </a:xfrm>
      </p:grpSpPr>
      <p:sp>
        <p:nvSpPr>
          <p:cNvPr id="385" name="Google Shape;385;p56"/>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300" b="1">
                <a:latin typeface="Arial"/>
                <a:ea typeface="Arial"/>
                <a:cs typeface="Arial"/>
                <a:sym typeface="Arial"/>
              </a:rPr>
              <a:t>Craig-Davidson v. McDonough, May 16, 2022</a:t>
            </a:r>
            <a:endParaRPr sz="1300"/>
          </a:p>
        </p:txBody>
      </p:sp>
      <p:sp>
        <p:nvSpPr>
          <p:cNvPr id="386" name="Google Shape;386;p56"/>
          <p:cNvSpPr txBox="1">
            <a:spLocks noGrp="1"/>
          </p:cNvSpPr>
          <p:nvPr>
            <p:ph type="subTitle" idx="1"/>
          </p:nvPr>
        </p:nvSpPr>
        <p:spPr>
          <a:xfrm>
            <a:off x="599608" y="1546226"/>
            <a:ext cx="10942818"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While the appeal was received &gt;120 days after the Board's decision, to include after the veteran’s death, Ms. Craig-Davidson's attorneys argued the issue of 'equitable tolling', and that the appeal should be considered timely as being received within 30 days of the Veterans death.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Generally, to obtain CAVC review of an adverse Board decision an NOA must be received within 120 days of that decision.          </a:t>
            </a:r>
            <a:endParaRPr dirty="0"/>
          </a:p>
        </p:txBody>
      </p:sp>
      <p:sp>
        <p:nvSpPr>
          <p:cNvPr id="387" name="Google Shape;387;p56"/>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1"/>
        <p:cNvGrpSpPr/>
        <p:nvPr/>
      </p:nvGrpSpPr>
      <p:grpSpPr>
        <a:xfrm>
          <a:off x="0" y="0"/>
          <a:ext cx="0" cy="0"/>
          <a:chOff x="0" y="0"/>
          <a:chExt cx="0" cy="0"/>
        </a:xfrm>
      </p:grpSpPr>
      <p:sp>
        <p:nvSpPr>
          <p:cNvPr id="392" name="Google Shape;392;p57"/>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300" b="1">
                <a:latin typeface="Arial"/>
                <a:ea typeface="Arial"/>
                <a:cs typeface="Arial"/>
                <a:sym typeface="Arial"/>
              </a:rPr>
              <a:t>Craig-Davidson v. McDonough, May 16, 2022</a:t>
            </a:r>
            <a:endParaRPr sz="1300"/>
          </a:p>
        </p:txBody>
      </p:sp>
      <p:sp>
        <p:nvSpPr>
          <p:cNvPr id="393" name="Google Shape;393;p57"/>
          <p:cNvSpPr txBox="1">
            <a:spLocks noGrp="1"/>
          </p:cNvSpPr>
          <p:nvPr>
            <p:ph type="subTitle" idx="1"/>
          </p:nvPr>
        </p:nvSpPr>
        <p:spPr>
          <a:xfrm>
            <a:off x="599607" y="1546226"/>
            <a:ext cx="1101776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Equitable tolling in this case is a principle of law stating that the statute of limitations shall not bar a claimant from dispute due to extraordinary circumstances.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Ms. Craig-Davidson argued that while the Veterans death was outside the 120 day time limit to file an NOA, she could not file an appeal as a substitute Claimant until his death as the veteran was incapacitated from the time of the Boards decision to his death. She submitted evidence of the Veteran receiving palliative care, even prior to the Board's decision.          </a:t>
            </a:r>
            <a:endParaRPr dirty="0"/>
          </a:p>
        </p:txBody>
      </p:sp>
      <p:sp>
        <p:nvSpPr>
          <p:cNvPr id="394" name="Google Shape;394;p57"/>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8"/>
        <p:cNvGrpSpPr/>
        <p:nvPr/>
      </p:nvGrpSpPr>
      <p:grpSpPr>
        <a:xfrm>
          <a:off x="0" y="0"/>
          <a:ext cx="0" cy="0"/>
          <a:chOff x="0" y="0"/>
          <a:chExt cx="0" cy="0"/>
        </a:xfrm>
      </p:grpSpPr>
      <p:sp>
        <p:nvSpPr>
          <p:cNvPr id="399" name="Google Shape;399;p58"/>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400" b="1">
                <a:latin typeface="Arial"/>
                <a:ea typeface="Arial"/>
                <a:cs typeface="Arial"/>
                <a:sym typeface="Arial"/>
              </a:rPr>
              <a:t>Craig-Davidson v. McDonough, May 16, 2022</a:t>
            </a:r>
            <a:endParaRPr sz="1400"/>
          </a:p>
        </p:txBody>
      </p:sp>
      <p:sp>
        <p:nvSpPr>
          <p:cNvPr id="400" name="Google Shape;400;p58"/>
          <p:cNvSpPr txBox="1">
            <a:spLocks noGrp="1"/>
          </p:cNvSpPr>
          <p:nvPr>
            <p:ph type="subTitle" idx="1"/>
          </p:nvPr>
        </p:nvSpPr>
        <p:spPr>
          <a:xfrm>
            <a:off x="614597" y="1546226"/>
            <a:ext cx="1100277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dirty="0"/>
              <a:t>Outcome:</a:t>
            </a:r>
          </a:p>
          <a:p>
            <a:pPr marL="0" indent="0">
              <a:lnSpc>
                <a:spcPct val="100000"/>
              </a:lnSpc>
              <a:buSzPts val="2400"/>
            </a:pPr>
            <a:endParaRPr lang="en-US" dirty="0"/>
          </a:p>
          <a:p>
            <a:pPr marL="0" indent="0">
              <a:lnSpc>
                <a:spcPct val="100000"/>
              </a:lnSpc>
              <a:buSzPts val="2400"/>
            </a:pPr>
            <a:r>
              <a:rPr lang="en-US" dirty="0"/>
              <a:t>The Court determined that Ms. Craig-Davidson had constitutional standing to continue the appeal as a substitute Claimant. The veteran was incapacitated and due to equitable tolling, the timeline to file an NOA should have been ‘stopped’ during this period of incapacitation. Since the substitute appeal was filed within 30 days of the veteran’s death, the Court found that the NOA will be treated as timely and denied the Secretary's motion to dismiss the case.       </a:t>
            </a:r>
            <a:endParaRPr dirty="0"/>
          </a:p>
        </p:txBody>
      </p:sp>
      <p:sp>
        <p:nvSpPr>
          <p:cNvPr id="401" name="Google Shape;401;p58"/>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164892" y="130795"/>
            <a:ext cx="9039069" cy="1141500"/>
          </a:xfrm>
          <a:prstGeom prst="rect">
            <a:avLst/>
          </a:prstGeom>
        </p:spPr>
        <p:txBody>
          <a:bodyPr spcFirstLastPara="1" wrap="square" lIns="0" tIns="0" rIns="0" bIns="0" anchor="ctr" anchorCtr="0">
            <a:noAutofit/>
          </a:bodyPr>
          <a:lstStyle/>
          <a:p>
            <a:r>
              <a:rPr lang="en-US" sz="4000" b="1" dirty="0"/>
              <a:t>What are court cases and why are they important?</a:t>
            </a:r>
            <a:endParaRPr sz="4000" b="1" dirty="0"/>
          </a:p>
        </p:txBody>
      </p:sp>
      <p:sp>
        <p:nvSpPr>
          <p:cNvPr id="157" name="Google Shape;157;p24"/>
          <p:cNvSpPr txBox="1">
            <a:spLocks noGrp="1"/>
          </p:cNvSpPr>
          <p:nvPr>
            <p:ph type="subTitle" idx="1"/>
          </p:nvPr>
        </p:nvSpPr>
        <p:spPr>
          <a:xfrm>
            <a:off x="614597" y="1414025"/>
            <a:ext cx="10987790" cy="4196400"/>
          </a:xfrm>
          <a:prstGeom prst="rect">
            <a:avLst/>
          </a:prstGeom>
        </p:spPr>
        <p:txBody>
          <a:bodyPr spcFirstLastPara="1" wrap="square" lIns="0" tIns="0" rIns="0" bIns="0" anchor="ctr" anchorCtr="0">
            <a:noAutofit/>
          </a:bodyPr>
          <a:lstStyle/>
          <a:p>
            <a:pPr indent="-355600">
              <a:buSzPts val="2000"/>
              <a:buChar char="●"/>
            </a:pPr>
            <a:r>
              <a:rPr lang="en-US" sz="2400" dirty="0"/>
              <a:t>Court Cases -  started as a claim, went to appeals, passed the Board of Veterans Appeals, went to Court of Veterans Appeals (outside VA), then was appealed to the Federal Circuit Court.</a:t>
            </a:r>
            <a:endParaRPr sz="2400" dirty="0"/>
          </a:p>
          <a:p>
            <a:pPr indent="0"/>
            <a:endParaRPr sz="2400" dirty="0"/>
          </a:p>
          <a:p>
            <a:pPr indent="-355600">
              <a:buSzPts val="2000"/>
              <a:buChar char="●"/>
            </a:pPr>
            <a:r>
              <a:rPr lang="en-US" sz="2400" dirty="0"/>
              <a:t>A court case is the final judicial interpretation of the Code of Federal Regulations (CFR)</a:t>
            </a:r>
            <a:endParaRPr sz="2400" dirty="0"/>
          </a:p>
          <a:p>
            <a:pPr indent="0"/>
            <a:endParaRPr sz="2400" dirty="0"/>
          </a:p>
          <a:p>
            <a:pPr indent="-355600">
              <a:buSzPts val="2000"/>
              <a:buChar char="●"/>
            </a:pPr>
            <a:r>
              <a:rPr lang="en-US" sz="2400" dirty="0"/>
              <a:t>Court Cases set precedents - tells VA how to apply the rules of the law. </a:t>
            </a:r>
            <a:endParaRPr sz="2400" dirty="0"/>
          </a:p>
        </p:txBody>
      </p:sp>
      <p:sp>
        <p:nvSpPr>
          <p:cNvPr id="158" name="Google Shape;158;p24"/>
          <p:cNvSpPr txBox="1">
            <a:spLocks noGrp="1"/>
          </p:cNvSpPr>
          <p:nvPr>
            <p:ph type="sldNum" idx="12"/>
          </p:nvPr>
        </p:nvSpPr>
        <p:spPr>
          <a:xfrm>
            <a:off x="10080784" y="6333134"/>
            <a:ext cx="548700" cy="525000"/>
          </a:xfrm>
          <a:prstGeom prst="rect">
            <a:avLst/>
          </a:prstGeom>
        </p:spPr>
        <p:txBody>
          <a:bodyPr spcFirstLastPara="1" wrap="square" lIns="90000" tIns="45000" rIns="90000" bIns="45000" anchor="t" anchorCtr="0">
            <a:noAutofit/>
          </a:bodyPr>
          <a:lstStyle/>
          <a:p>
            <a:fld id="{00000000-1234-1234-1234-123412341234}" type="slidenum">
              <a:rPr lang="en-US"/>
              <a:p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5"/>
        <p:cNvGrpSpPr/>
        <p:nvPr/>
      </p:nvGrpSpPr>
      <p:grpSpPr>
        <a:xfrm>
          <a:off x="0" y="0"/>
          <a:ext cx="0" cy="0"/>
          <a:chOff x="0" y="0"/>
          <a:chExt cx="0" cy="0"/>
        </a:xfrm>
      </p:grpSpPr>
      <p:sp>
        <p:nvSpPr>
          <p:cNvPr id="406" name="Google Shape;406;p59"/>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800"/>
            </a:pPr>
            <a:r>
              <a:rPr lang="en-US" sz="2300" b="1">
                <a:latin typeface="Arial"/>
                <a:ea typeface="Arial"/>
                <a:cs typeface="Arial"/>
                <a:sym typeface="Arial"/>
              </a:rPr>
              <a:t>Craig-Davidson v. McDonough, May 16, 2022</a:t>
            </a:r>
            <a:endParaRPr sz="1300"/>
          </a:p>
        </p:txBody>
      </p:sp>
      <p:sp>
        <p:nvSpPr>
          <p:cNvPr id="407" name="Google Shape;407;p59"/>
          <p:cNvSpPr txBox="1">
            <a:spLocks noGrp="1"/>
          </p:cNvSpPr>
          <p:nvPr>
            <p:ph type="subTitle" idx="1"/>
          </p:nvPr>
        </p:nvSpPr>
        <p:spPr>
          <a:xfrm>
            <a:off x="359764" y="1546226"/>
            <a:ext cx="11212643"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Clr>
                <a:schemeClr val="dk1"/>
              </a:buClr>
              <a:buSzPts val="2400"/>
            </a:pPr>
            <a:r>
              <a:rPr lang="en-US" sz="2400" dirty="0">
                <a:solidFill>
                  <a:schemeClr val="dk1"/>
                </a:solidFill>
                <a:latin typeface="Arial"/>
                <a:ea typeface="Arial"/>
                <a:cs typeface="Arial"/>
                <a:sym typeface="Arial"/>
              </a:rPr>
              <a:t>What this means:</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Generally, through the appellate process, most appeals follow a “stop-clock” or “tolling” approach (for example a NOA to be timely it must be received within 120 days). This decision opens up timely filings to be considered on a case by case basis. In Mr. Davidson's case, he was unable to file a timely appeal as he was in palliative care. Thus, ending the time period at 120 days was not equitable.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When any of your appeals are rejected as untimely, review for any extenuating circumstances that may have prevented the veteran (or substitute) from timely pursuing their appeal.       </a:t>
            </a:r>
            <a:endParaRPr dirty="0"/>
          </a:p>
        </p:txBody>
      </p:sp>
      <p:sp>
        <p:nvSpPr>
          <p:cNvPr id="408" name="Google Shape;408;p59"/>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0"/>
          <p:cNvSpPr txBox="1">
            <a:spLocks noGrp="1"/>
          </p:cNvSpPr>
          <p:nvPr>
            <p:ph type="ctrTitle"/>
          </p:nvPr>
        </p:nvSpPr>
        <p:spPr>
          <a:xfrm>
            <a:off x="2209800" y="2130425"/>
            <a:ext cx="7772400" cy="1470000"/>
          </a:xfrm>
          <a:prstGeom prst="rect">
            <a:avLst/>
          </a:prstGeom>
        </p:spPr>
        <p:txBody>
          <a:bodyPr spcFirstLastPara="1" wrap="square" lIns="90000" tIns="45000" rIns="90000" bIns="45000" anchor="t" anchorCtr="0">
            <a:noAutofit/>
          </a:bodyPr>
          <a:lstStyle/>
          <a:p>
            <a:pPr algn="ctr">
              <a:lnSpc>
                <a:spcPct val="90000"/>
              </a:lnSpc>
            </a:pPr>
            <a:r>
              <a:rPr lang="en-US" sz="2800" b="1" u="sng">
                <a:solidFill>
                  <a:schemeClr val="dk1"/>
                </a:solidFill>
                <a:latin typeface="Arial"/>
                <a:ea typeface="Arial"/>
                <a:cs typeface="Arial"/>
                <a:sym typeface="Arial"/>
              </a:rPr>
              <a:t>Rivera-Colon v. McDonough</a:t>
            </a:r>
            <a:endParaRPr sz="2800" b="1" u="sng">
              <a:solidFill>
                <a:schemeClr val="dk1"/>
              </a:solidFill>
              <a:latin typeface="Arial"/>
              <a:ea typeface="Arial"/>
              <a:cs typeface="Arial"/>
              <a:sym typeface="Arial"/>
            </a:endParaRPr>
          </a:p>
          <a:p>
            <a:pPr algn="ctr">
              <a:lnSpc>
                <a:spcPct val="90000"/>
              </a:lnSpc>
            </a:pPr>
            <a:endParaRPr sz="2800" b="1">
              <a:solidFill>
                <a:schemeClr val="dk1"/>
              </a:solidFill>
              <a:latin typeface="Arial"/>
              <a:ea typeface="Arial"/>
              <a:cs typeface="Arial"/>
              <a:sym typeface="Arial"/>
            </a:endParaRPr>
          </a:p>
          <a:p>
            <a:pPr algn="ctr">
              <a:lnSpc>
                <a:spcPct val="90000"/>
              </a:lnSpc>
            </a:pPr>
            <a:r>
              <a:rPr lang="en-US" sz="2800" b="1">
                <a:solidFill>
                  <a:schemeClr val="dk1"/>
                </a:solidFill>
                <a:latin typeface="Arial"/>
                <a:ea typeface="Arial"/>
                <a:cs typeface="Arial"/>
                <a:sym typeface="Arial"/>
              </a:rPr>
              <a:t>April 11, 2022</a:t>
            </a:r>
            <a:endParaRPr>
              <a:solidFill>
                <a:schemeClr val="dk1"/>
              </a:solidFill>
            </a:endParaRPr>
          </a:p>
          <a:p>
            <a:pPr indent="1587" algn="ctr">
              <a:lnSpc>
                <a:spcPct val="100000"/>
              </a:lnSpc>
            </a:pPr>
            <a:endParaRPr sz="4100">
              <a:solidFill>
                <a:schemeClr val="dk1"/>
              </a:solidFill>
              <a:latin typeface="Times New Roman"/>
              <a:ea typeface="Times New Roman"/>
              <a:cs typeface="Times New Roman"/>
              <a:sym typeface="Times New Roman"/>
            </a:endParaRPr>
          </a:p>
          <a:p>
            <a:endParaRPr/>
          </a:p>
        </p:txBody>
      </p:sp>
      <p:sp>
        <p:nvSpPr>
          <p:cNvPr id="416" name="Google Shape;416;p60"/>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0"/>
        <p:cNvGrpSpPr/>
        <p:nvPr/>
      </p:nvGrpSpPr>
      <p:grpSpPr>
        <a:xfrm>
          <a:off x="0" y="0"/>
          <a:ext cx="0" cy="0"/>
          <a:chOff x="0" y="0"/>
          <a:chExt cx="0" cy="0"/>
        </a:xfrm>
      </p:grpSpPr>
      <p:sp>
        <p:nvSpPr>
          <p:cNvPr id="421" name="Google Shape;421;p61"/>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a:latin typeface="Arial"/>
                <a:ea typeface="Arial"/>
                <a:cs typeface="Arial"/>
                <a:sym typeface="Arial"/>
              </a:rPr>
              <a:t>Rivera-Colon v. McDonough, April 11, 2022</a:t>
            </a:r>
            <a:endParaRPr/>
          </a:p>
        </p:txBody>
      </p:sp>
      <p:sp>
        <p:nvSpPr>
          <p:cNvPr id="422" name="Google Shape;422;p61"/>
          <p:cNvSpPr txBox="1">
            <a:spLocks noGrp="1"/>
          </p:cNvSpPr>
          <p:nvPr>
            <p:ph type="subTitle" idx="1"/>
          </p:nvPr>
        </p:nvSpPr>
        <p:spPr>
          <a:xfrm>
            <a:off x="599607" y="1546226"/>
            <a:ext cx="1103275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What the case is about: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Veteran Jose Rivera-Colon served in the Army from August 1979 to August 1982 and was in receipt of 10 percent compensation for his service-connected gastritis. In August 2016, he filed a claim for increase. He was examined and his evaluation was confirmed and continued. After appealing to the Board, he submitted a DBQ completed by a VA physician, to which the Board continued the 10% evaluation. Evidence used in the Board's decision included a 2015 endoscopy report showing 'mild gastritis', the 2016 and 2018 DBQ's, and VA emergency room treatment.</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       </a:t>
            </a:r>
            <a:endParaRPr dirty="0"/>
          </a:p>
        </p:txBody>
      </p:sp>
      <p:sp>
        <p:nvSpPr>
          <p:cNvPr id="423" name="Google Shape;423;p61"/>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7"/>
        <p:cNvGrpSpPr/>
        <p:nvPr/>
      </p:nvGrpSpPr>
      <p:grpSpPr>
        <a:xfrm>
          <a:off x="0" y="0"/>
          <a:ext cx="0" cy="0"/>
          <a:chOff x="0" y="0"/>
          <a:chExt cx="0" cy="0"/>
        </a:xfrm>
      </p:grpSpPr>
      <p:sp>
        <p:nvSpPr>
          <p:cNvPr id="428" name="Google Shape;428;p62"/>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a:latin typeface="Arial"/>
                <a:ea typeface="Arial"/>
                <a:cs typeface="Arial"/>
                <a:sym typeface="Arial"/>
              </a:rPr>
              <a:t>Rivera-Colon v. McDonough, April 11, 2022</a:t>
            </a:r>
            <a:endParaRPr/>
          </a:p>
        </p:txBody>
      </p:sp>
      <p:sp>
        <p:nvSpPr>
          <p:cNvPr id="429" name="Google Shape;429;p62"/>
          <p:cNvSpPr txBox="1">
            <a:spLocks noGrp="1"/>
          </p:cNvSpPr>
          <p:nvPr>
            <p:ph type="subTitle" idx="1"/>
          </p:nvPr>
        </p:nvSpPr>
        <p:spPr>
          <a:xfrm>
            <a:off x="384747" y="1381334"/>
            <a:ext cx="11422505"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What the case is about: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The Board noted that the veteran’s disability picture did not support the higher evaluation of 30 percent under DC 7307 as the evidence did not demonstrate multiple small eroded or ulcerated areas.</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1600"/>
            </a:pPr>
            <a:r>
              <a:rPr lang="en-US" sz="2400" b="1" dirty="0">
                <a:latin typeface="Arial"/>
                <a:ea typeface="Arial"/>
                <a:cs typeface="Arial"/>
                <a:sym typeface="Arial"/>
              </a:rPr>
              <a:t>7307 Gastritis, hypertrophic (identified by gastroscope): </a:t>
            </a:r>
            <a:endParaRPr sz="4400" b="1" dirty="0"/>
          </a:p>
          <a:p>
            <a:pPr marL="0" indent="0">
              <a:lnSpc>
                <a:spcPct val="100000"/>
              </a:lnSpc>
              <a:buSzPts val="2400"/>
            </a:pPr>
            <a:endParaRPr sz="1800" dirty="0">
              <a:latin typeface="Arial"/>
              <a:ea typeface="Arial"/>
              <a:cs typeface="Arial"/>
              <a:sym typeface="Arial"/>
            </a:endParaRPr>
          </a:p>
          <a:p>
            <a:pPr marL="0" indent="0">
              <a:lnSpc>
                <a:spcPct val="100000"/>
              </a:lnSpc>
              <a:buSzPts val="1600"/>
            </a:pPr>
            <a:r>
              <a:rPr lang="en-US" sz="2400" dirty="0">
                <a:latin typeface="Arial"/>
                <a:ea typeface="Arial"/>
                <a:cs typeface="Arial"/>
                <a:sym typeface="Arial"/>
              </a:rPr>
              <a:t>    Chronic; with severe hemorrhages, or large ulcerated or eroded areas 	60 </a:t>
            </a:r>
            <a:endParaRPr sz="4400" dirty="0"/>
          </a:p>
          <a:p>
            <a:pPr marL="0" indent="0">
              <a:lnSpc>
                <a:spcPct val="100000"/>
              </a:lnSpc>
              <a:buSzPts val="1600"/>
            </a:pPr>
            <a:endParaRPr sz="2400" dirty="0">
              <a:latin typeface="Arial"/>
              <a:ea typeface="Arial"/>
              <a:cs typeface="Arial"/>
              <a:sym typeface="Arial"/>
            </a:endParaRPr>
          </a:p>
          <a:p>
            <a:pPr marL="0" indent="0">
              <a:lnSpc>
                <a:spcPct val="100000"/>
              </a:lnSpc>
              <a:buSzPts val="1600"/>
            </a:pPr>
            <a:r>
              <a:rPr lang="en-US" sz="2400" dirty="0">
                <a:latin typeface="Arial"/>
                <a:ea typeface="Arial"/>
                <a:cs typeface="Arial"/>
                <a:sym typeface="Arial"/>
              </a:rPr>
              <a:t>    Chronic; with multiple small eroded or ulcerated areas, and symptoms 	30 </a:t>
            </a:r>
            <a:endParaRPr sz="4400" dirty="0"/>
          </a:p>
          <a:p>
            <a:pPr marL="0" indent="0">
              <a:lnSpc>
                <a:spcPct val="100000"/>
              </a:lnSpc>
              <a:buSzPts val="1600"/>
            </a:pPr>
            <a:endParaRPr sz="2400" dirty="0">
              <a:latin typeface="Arial"/>
              <a:ea typeface="Arial"/>
              <a:cs typeface="Arial"/>
              <a:sym typeface="Arial"/>
            </a:endParaRPr>
          </a:p>
          <a:p>
            <a:pPr marL="0" indent="0">
              <a:lnSpc>
                <a:spcPct val="100000"/>
              </a:lnSpc>
              <a:buSzPts val="1600"/>
            </a:pPr>
            <a:r>
              <a:rPr lang="en-US" sz="2400" dirty="0">
                <a:latin typeface="Arial"/>
                <a:ea typeface="Arial"/>
                <a:cs typeface="Arial"/>
                <a:sym typeface="Arial"/>
              </a:rPr>
              <a:t>    Chronic; with small nodular lesions, and symptoms 				10</a:t>
            </a:r>
            <a:endParaRPr sz="4400"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       </a:t>
            </a:r>
            <a:endParaRPr dirty="0"/>
          </a:p>
        </p:txBody>
      </p:sp>
      <p:sp>
        <p:nvSpPr>
          <p:cNvPr id="430" name="Google Shape;430;p62"/>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4"/>
        <p:cNvGrpSpPr/>
        <p:nvPr/>
      </p:nvGrpSpPr>
      <p:grpSpPr>
        <a:xfrm>
          <a:off x="0" y="0"/>
          <a:ext cx="0" cy="0"/>
          <a:chOff x="0" y="0"/>
          <a:chExt cx="0" cy="0"/>
        </a:xfrm>
      </p:grpSpPr>
      <p:sp>
        <p:nvSpPr>
          <p:cNvPr id="435" name="Google Shape;435;p63"/>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Rivera-Colon v. McDonough, April 11, 2022</a:t>
            </a:r>
            <a:endParaRPr dirty="0"/>
          </a:p>
        </p:txBody>
      </p:sp>
      <p:sp>
        <p:nvSpPr>
          <p:cNvPr id="436" name="Google Shape;436;p63"/>
          <p:cNvSpPr txBox="1">
            <a:spLocks noGrp="1"/>
          </p:cNvSpPr>
          <p:nvPr>
            <p:ph type="subTitle" idx="1"/>
          </p:nvPr>
        </p:nvSpPr>
        <p:spPr>
          <a:xfrm>
            <a:off x="629587" y="1317625"/>
            <a:ext cx="10972800" cy="4529100"/>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Mr. Rivera-Colon appealed to the Court that the Board's reasons for continuing the evaluation were inadequate as it did not consider if extra-schedular evaluation was warranted.</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In exceptional cases, extra-schedular evaluation can be warranted if the disability picture is so unusual to cause marked interference with employment or causing frequent periods of hospitalization.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It was argued that the severity of his condition was not properly captured in the 10% evaluation, as the evaluation criteria simply lists 'symptoms'.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       </a:t>
            </a:r>
            <a:endParaRPr dirty="0"/>
          </a:p>
        </p:txBody>
      </p:sp>
      <p:sp>
        <p:nvSpPr>
          <p:cNvPr id="437" name="Google Shape;437;p63"/>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1"/>
        <p:cNvGrpSpPr/>
        <p:nvPr/>
      </p:nvGrpSpPr>
      <p:grpSpPr>
        <a:xfrm>
          <a:off x="0" y="0"/>
          <a:ext cx="0" cy="0"/>
          <a:chOff x="0" y="0"/>
          <a:chExt cx="0" cy="0"/>
        </a:xfrm>
      </p:grpSpPr>
      <p:sp>
        <p:nvSpPr>
          <p:cNvPr id="442" name="Google Shape;442;p64"/>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a:latin typeface="Arial"/>
                <a:ea typeface="Arial"/>
                <a:cs typeface="Arial"/>
                <a:sym typeface="Arial"/>
              </a:rPr>
              <a:t>Rivera-Colon v. McDonough, April 11, 2022</a:t>
            </a:r>
            <a:endParaRPr/>
          </a:p>
        </p:txBody>
      </p:sp>
      <p:sp>
        <p:nvSpPr>
          <p:cNvPr id="443" name="Google Shape;443;p64"/>
          <p:cNvSpPr txBox="1">
            <a:spLocks noGrp="1"/>
          </p:cNvSpPr>
          <p:nvPr>
            <p:ph type="subTitle" idx="1"/>
          </p:nvPr>
        </p:nvSpPr>
        <p:spPr>
          <a:xfrm>
            <a:off x="614597" y="1546226"/>
            <a:ext cx="1100277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Mr. Rivera-Colon believed that his 'symptoms' should have been compensated at a higher level and referred for extra-schedular consideration, as his symptoms were atypical and severe enough to have a marked impact on his employment as well as caused routine hospitalization.  </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Thus, the term 'symptoms' in the rating schedule was so ambiguous it did not allow consideration above 10% without the very constricted 'eroded or ulcerated areas'.</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       </a:t>
            </a:r>
            <a:endParaRPr dirty="0"/>
          </a:p>
        </p:txBody>
      </p:sp>
      <p:sp>
        <p:nvSpPr>
          <p:cNvPr id="444" name="Google Shape;444;p64"/>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8"/>
        <p:cNvGrpSpPr/>
        <p:nvPr/>
      </p:nvGrpSpPr>
      <p:grpSpPr>
        <a:xfrm>
          <a:off x="0" y="0"/>
          <a:ext cx="0" cy="0"/>
          <a:chOff x="0" y="0"/>
          <a:chExt cx="0" cy="0"/>
        </a:xfrm>
      </p:grpSpPr>
      <p:sp>
        <p:nvSpPr>
          <p:cNvPr id="449" name="Google Shape;449;p65"/>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a:latin typeface="Arial"/>
                <a:ea typeface="Arial"/>
                <a:cs typeface="Arial"/>
                <a:sym typeface="Arial"/>
              </a:rPr>
              <a:t>Rivera-Colon v. McDonough, April 11, 2022</a:t>
            </a:r>
            <a:endParaRPr/>
          </a:p>
        </p:txBody>
      </p:sp>
      <p:sp>
        <p:nvSpPr>
          <p:cNvPr id="450" name="Google Shape;450;p65"/>
          <p:cNvSpPr txBox="1">
            <a:spLocks noGrp="1"/>
          </p:cNvSpPr>
          <p:nvPr>
            <p:ph type="subTitle" idx="1"/>
          </p:nvPr>
        </p:nvSpPr>
        <p:spPr>
          <a:xfrm>
            <a:off x="644577" y="1546225"/>
            <a:ext cx="10927830" cy="4529100"/>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Outcome:</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The Court remanded the decision for further development, if necessary, to include re-adjudication for extra-schedular consideration.</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       </a:t>
            </a:r>
            <a:endParaRPr dirty="0"/>
          </a:p>
        </p:txBody>
      </p:sp>
      <p:sp>
        <p:nvSpPr>
          <p:cNvPr id="451" name="Google Shape;451;p65"/>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5"/>
        <p:cNvGrpSpPr/>
        <p:nvPr/>
      </p:nvGrpSpPr>
      <p:grpSpPr>
        <a:xfrm>
          <a:off x="0" y="0"/>
          <a:ext cx="0" cy="0"/>
          <a:chOff x="0" y="0"/>
          <a:chExt cx="0" cy="0"/>
        </a:xfrm>
      </p:grpSpPr>
      <p:sp>
        <p:nvSpPr>
          <p:cNvPr id="456" name="Google Shape;456;p66"/>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a:latin typeface="Arial"/>
                <a:ea typeface="Arial"/>
                <a:cs typeface="Arial"/>
                <a:sym typeface="Arial"/>
              </a:rPr>
              <a:t>Rivera-Colon v. McDonough, April 11, 2022</a:t>
            </a:r>
            <a:endParaRPr/>
          </a:p>
        </p:txBody>
      </p:sp>
      <p:sp>
        <p:nvSpPr>
          <p:cNvPr id="457" name="Google Shape;457;p66"/>
          <p:cNvSpPr txBox="1">
            <a:spLocks noGrp="1"/>
          </p:cNvSpPr>
          <p:nvPr>
            <p:ph type="subTitle" idx="1"/>
          </p:nvPr>
        </p:nvSpPr>
        <p:spPr>
          <a:xfrm>
            <a:off x="614597" y="1546226"/>
            <a:ext cx="1101776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Clr>
                <a:schemeClr val="dk1"/>
              </a:buClr>
              <a:buSzPts val="2400"/>
            </a:pPr>
            <a:r>
              <a:rPr lang="en-US" sz="2400" dirty="0">
                <a:solidFill>
                  <a:schemeClr val="dk1"/>
                </a:solidFill>
                <a:latin typeface="Arial"/>
                <a:ea typeface="Arial"/>
                <a:cs typeface="Arial"/>
                <a:sym typeface="Arial"/>
              </a:rPr>
              <a:t>What this means:</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Basically, the term “symptoms” is not so broad to encompass all possible symptoms and that extra-schedular evaluations are permitted, when warranted, for gastritis evaluated under any schedular level under DC 7307.</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Appeal those gastritis claims that have severe 'symptoms' that aren't considered for extra-schedular evaluation.</a:t>
            </a:r>
            <a:endParaRPr dirty="0"/>
          </a:p>
          <a:p>
            <a:pPr marL="0" indent="0">
              <a:lnSpc>
                <a:spcPct val="100000"/>
              </a:lnSpc>
              <a:buSzPts val="2400"/>
            </a:pPr>
            <a:endParaRPr sz="2400" dirty="0">
              <a:latin typeface="Arial"/>
              <a:ea typeface="Arial"/>
              <a:cs typeface="Arial"/>
              <a:sym typeface="Arial"/>
            </a:endParaRPr>
          </a:p>
          <a:p>
            <a:pPr marL="0" indent="0">
              <a:lnSpc>
                <a:spcPct val="100000"/>
              </a:lnSpc>
              <a:buSzPts val="2400"/>
            </a:pPr>
            <a:endParaRPr sz="2400" dirty="0">
              <a:latin typeface="Arial"/>
              <a:ea typeface="Arial"/>
              <a:cs typeface="Arial"/>
              <a:sym typeface="Arial"/>
            </a:endParaRPr>
          </a:p>
          <a:p>
            <a:pPr marL="0" indent="0">
              <a:lnSpc>
                <a:spcPct val="100000"/>
              </a:lnSpc>
              <a:buSzPts val="2400"/>
            </a:pPr>
            <a:r>
              <a:rPr lang="en-US" sz="2400" dirty="0">
                <a:latin typeface="Arial"/>
                <a:ea typeface="Arial"/>
                <a:cs typeface="Arial"/>
                <a:sym typeface="Arial"/>
              </a:rPr>
              <a:t>       </a:t>
            </a:r>
            <a:endParaRPr dirty="0"/>
          </a:p>
        </p:txBody>
      </p:sp>
      <p:sp>
        <p:nvSpPr>
          <p:cNvPr id="458" name="Google Shape;458;p66"/>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7"/>
          <p:cNvSpPr txBox="1">
            <a:spLocks noGrp="1"/>
          </p:cNvSpPr>
          <p:nvPr>
            <p:ph type="ctrTitle"/>
          </p:nvPr>
        </p:nvSpPr>
        <p:spPr>
          <a:xfrm>
            <a:off x="2209800" y="2130425"/>
            <a:ext cx="7772400" cy="1470000"/>
          </a:xfrm>
          <a:prstGeom prst="rect">
            <a:avLst/>
          </a:prstGeom>
        </p:spPr>
        <p:txBody>
          <a:bodyPr spcFirstLastPara="1" wrap="square" lIns="90000" tIns="45000" rIns="90000" bIns="45000" anchor="t" anchorCtr="0">
            <a:noAutofit/>
          </a:bodyPr>
          <a:lstStyle/>
          <a:p>
            <a:pPr algn="ctr">
              <a:lnSpc>
                <a:spcPct val="90000"/>
              </a:lnSpc>
            </a:pPr>
            <a:r>
              <a:rPr lang="en-US" sz="2800" b="1" u="sng" dirty="0">
                <a:solidFill>
                  <a:schemeClr val="dk1"/>
                </a:solidFill>
                <a:latin typeface="Arial"/>
                <a:ea typeface="Arial"/>
                <a:cs typeface="Arial"/>
                <a:sym typeface="Arial"/>
              </a:rPr>
              <a:t>Bareford v. McDonough</a:t>
            </a:r>
            <a:endParaRPr sz="2800" b="1" u="sng" dirty="0">
              <a:solidFill>
                <a:schemeClr val="dk1"/>
              </a:solidFill>
              <a:latin typeface="Arial"/>
              <a:ea typeface="Arial"/>
              <a:cs typeface="Arial"/>
              <a:sym typeface="Arial"/>
            </a:endParaRPr>
          </a:p>
          <a:p>
            <a:pPr algn="ctr">
              <a:lnSpc>
                <a:spcPct val="90000"/>
              </a:lnSpc>
            </a:pPr>
            <a:endParaRPr sz="2800" b="1" dirty="0">
              <a:solidFill>
                <a:schemeClr val="dk1"/>
              </a:solidFill>
              <a:latin typeface="Arial"/>
              <a:ea typeface="Arial"/>
              <a:cs typeface="Arial"/>
              <a:sym typeface="Arial"/>
            </a:endParaRPr>
          </a:p>
          <a:p>
            <a:pPr algn="ctr">
              <a:lnSpc>
                <a:spcPct val="90000"/>
              </a:lnSpc>
            </a:pPr>
            <a:r>
              <a:rPr lang="en-US" sz="2800" b="1" dirty="0">
                <a:solidFill>
                  <a:schemeClr val="dk1"/>
                </a:solidFill>
                <a:latin typeface="Arial"/>
                <a:ea typeface="Arial"/>
                <a:cs typeface="Arial"/>
                <a:sym typeface="Arial"/>
              </a:rPr>
              <a:t>February 28, 2022</a:t>
            </a:r>
            <a:endParaRPr dirty="0">
              <a:solidFill>
                <a:schemeClr val="dk1"/>
              </a:solidFill>
            </a:endParaRPr>
          </a:p>
          <a:p>
            <a:pPr indent="1587" algn="ctr">
              <a:lnSpc>
                <a:spcPct val="100000"/>
              </a:lnSpc>
            </a:pPr>
            <a:endParaRPr sz="4100" dirty="0">
              <a:solidFill>
                <a:schemeClr val="dk1"/>
              </a:solidFill>
              <a:latin typeface="Times New Roman"/>
              <a:ea typeface="Times New Roman"/>
              <a:cs typeface="Times New Roman"/>
              <a:sym typeface="Times New Roman"/>
            </a:endParaRPr>
          </a:p>
          <a:p>
            <a:endParaRPr dirty="0"/>
          </a:p>
        </p:txBody>
      </p:sp>
      <p:sp>
        <p:nvSpPr>
          <p:cNvPr id="466" name="Google Shape;466;p67"/>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0"/>
        <p:cNvGrpSpPr/>
        <p:nvPr/>
      </p:nvGrpSpPr>
      <p:grpSpPr>
        <a:xfrm>
          <a:off x="0" y="0"/>
          <a:ext cx="0" cy="0"/>
          <a:chOff x="0" y="0"/>
          <a:chExt cx="0" cy="0"/>
        </a:xfrm>
      </p:grpSpPr>
      <p:sp>
        <p:nvSpPr>
          <p:cNvPr id="471" name="Google Shape;471;p68"/>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472" name="Google Shape;472;p68"/>
          <p:cNvSpPr txBox="1">
            <a:spLocks noGrp="1"/>
          </p:cNvSpPr>
          <p:nvPr>
            <p:ph type="subTitle" idx="1"/>
          </p:nvPr>
        </p:nvSpPr>
        <p:spPr>
          <a:xfrm>
            <a:off x="644577" y="1546226"/>
            <a:ext cx="1095780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What the case is about: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Upon executive order from President Roosevelt in 1933 directing that 25,000 WWI Veterans were to be enrolled in an Emergency Work Program, approximately 700 Veterans were sent to the Florida Keys to build bridges. In 1935, a rare category 5 hurricane made landfall on Labor Day, September 2, 1935.</a:t>
            </a:r>
            <a:endParaRPr sz="2400"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Roy Anderson, an Army Veteran from WWI was one of the many Veterans killed while performing federal duty that day. Mr. Anderson, had no surviving family to claim his remains. </a:t>
            </a:r>
            <a:endParaRPr dirty="0"/>
          </a:p>
          <a:p>
            <a:pPr marL="0" indent="0">
              <a:spcBef>
                <a:spcPts val="700"/>
              </a:spcBef>
              <a:buSzPts val="2400"/>
            </a:pPr>
            <a:r>
              <a:rPr lang="en-US" sz="2400" dirty="0">
                <a:latin typeface="Arial"/>
                <a:ea typeface="Arial"/>
                <a:cs typeface="Arial"/>
                <a:sym typeface="Arial"/>
              </a:rPr>
              <a:t>       </a:t>
            </a:r>
            <a:endParaRPr dirty="0"/>
          </a:p>
        </p:txBody>
      </p:sp>
      <p:sp>
        <p:nvSpPr>
          <p:cNvPr id="473" name="Google Shape;473;p68"/>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sp>
        <p:nvSpPr>
          <p:cNvPr id="163" name="Google Shape;163;p25"/>
          <p:cNvSpPr txBox="1">
            <a:spLocks noGrp="1"/>
          </p:cNvSpPr>
          <p:nvPr>
            <p:ph type="title" idx="4294967295"/>
          </p:nvPr>
        </p:nvSpPr>
        <p:spPr>
          <a:xfrm>
            <a:off x="179882" y="328613"/>
            <a:ext cx="9403855" cy="1470025"/>
          </a:xfrm>
          <a:prstGeom prst="rect">
            <a:avLst/>
          </a:prstGeom>
          <a:noFill/>
          <a:ln>
            <a:noFill/>
          </a:ln>
        </p:spPr>
        <p:txBody>
          <a:bodyPr spcFirstLastPara="1" wrap="square" lIns="90000" tIns="45000" rIns="90000" bIns="45000" anchor="t" anchorCtr="0">
            <a:noAutofit/>
          </a:bodyPr>
          <a:lstStyle/>
          <a:p>
            <a:pPr>
              <a:lnSpc>
                <a:spcPct val="90000"/>
              </a:lnSpc>
              <a:buSzPts val="3200"/>
            </a:pPr>
            <a:r>
              <a:rPr lang="en-US" sz="4000" b="1" dirty="0">
                <a:latin typeface="Arial"/>
                <a:ea typeface="Arial"/>
                <a:cs typeface="Arial"/>
                <a:sym typeface="Arial"/>
              </a:rPr>
              <a:t>Court</a:t>
            </a:r>
            <a:r>
              <a:rPr lang="en-US" sz="4000" dirty="0">
                <a:latin typeface="Arial"/>
                <a:ea typeface="Arial"/>
                <a:cs typeface="Arial"/>
                <a:sym typeface="Arial"/>
              </a:rPr>
              <a:t> </a:t>
            </a:r>
            <a:r>
              <a:rPr lang="en-US" sz="4000" b="1" dirty="0">
                <a:latin typeface="Arial"/>
                <a:ea typeface="Arial"/>
                <a:cs typeface="Arial"/>
                <a:sym typeface="Arial"/>
              </a:rPr>
              <a:t>Decision’s – High Impact</a:t>
            </a:r>
            <a:endParaRPr sz="2400" dirty="0"/>
          </a:p>
        </p:txBody>
      </p:sp>
      <p:sp>
        <p:nvSpPr>
          <p:cNvPr id="164" name="Google Shape;164;p25"/>
          <p:cNvSpPr txBox="1">
            <a:spLocks noGrp="1"/>
          </p:cNvSpPr>
          <p:nvPr>
            <p:ph type="subTitle" idx="1"/>
          </p:nvPr>
        </p:nvSpPr>
        <p:spPr>
          <a:xfrm>
            <a:off x="614597" y="1403351"/>
            <a:ext cx="10957809" cy="5087937"/>
          </a:xfrm>
          <a:prstGeom prst="rect">
            <a:avLst/>
          </a:prstGeom>
          <a:noFill/>
          <a:ln>
            <a:noFill/>
          </a:ln>
        </p:spPr>
        <p:txBody>
          <a:bodyPr spcFirstLastPara="1" wrap="square" lIns="90000" tIns="45000" rIns="90000" bIns="45000" anchor="t" anchorCtr="0">
            <a:noAutofit/>
          </a:bodyPr>
          <a:lstStyle/>
          <a:p>
            <a:pPr marL="0" indent="1587" algn="ctr">
              <a:lnSpc>
                <a:spcPct val="93000"/>
              </a:lnSpc>
              <a:buSzPts val="1800"/>
            </a:pPr>
            <a:endParaRPr sz="1800" b="1" dirty="0">
              <a:solidFill>
                <a:srgbClr val="535353"/>
              </a:solidFill>
              <a:latin typeface="Arial"/>
              <a:ea typeface="Arial"/>
              <a:cs typeface="Arial"/>
              <a:sym typeface="Arial"/>
            </a:endParaRPr>
          </a:p>
          <a:p>
            <a:pPr marL="0" indent="1587">
              <a:lnSpc>
                <a:spcPct val="100000"/>
              </a:lnSpc>
              <a:buClr>
                <a:srgbClr val="535353"/>
              </a:buClr>
              <a:buSzPts val="2000"/>
            </a:pPr>
            <a:r>
              <a:rPr lang="en-US" sz="2800" b="1" u="sng" dirty="0">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Newman v. McDonough,</a:t>
            </a:r>
            <a:r>
              <a:rPr lang="en-US" sz="2800" b="1" dirty="0">
                <a:solidFill>
                  <a:srgbClr val="0070C0"/>
                </a:solidFill>
                <a:latin typeface="Arial"/>
                <a:ea typeface="Arial"/>
                <a:cs typeface="Arial"/>
                <a:sym typeface="Arial"/>
              </a:rPr>
              <a:t> </a:t>
            </a:r>
            <a:r>
              <a:rPr lang="en-US" sz="2800" dirty="0">
                <a:solidFill>
                  <a:srgbClr val="535353"/>
                </a:solidFill>
                <a:latin typeface="Arial"/>
                <a:ea typeface="Arial"/>
                <a:cs typeface="Arial"/>
                <a:sym typeface="Arial"/>
              </a:rPr>
              <a:t>June 16, 2022</a:t>
            </a:r>
            <a:endParaRPr sz="4000" dirty="0">
              <a:solidFill>
                <a:schemeClr val="dk1"/>
              </a:solidFill>
            </a:endParaRPr>
          </a:p>
          <a:p>
            <a:pPr marL="0" indent="1587">
              <a:lnSpc>
                <a:spcPct val="100000"/>
              </a:lnSpc>
              <a:buClr>
                <a:srgbClr val="535353"/>
              </a:buClr>
              <a:buSzPts val="2000"/>
            </a:pPr>
            <a:r>
              <a:rPr lang="en-US" sz="2400" dirty="0">
                <a:solidFill>
                  <a:srgbClr val="535353"/>
                </a:solidFill>
                <a:latin typeface="Arial"/>
                <a:ea typeface="Arial"/>
                <a:cs typeface="Arial"/>
                <a:sym typeface="Arial"/>
              </a:rPr>
              <a:t>The benefit of the doubt standard governs in all cases where VA must determine whether a claimant possesses Veteran status.</a:t>
            </a:r>
            <a:endParaRPr sz="2400" dirty="0">
              <a:solidFill>
                <a:srgbClr val="535353"/>
              </a:solidFill>
              <a:latin typeface="Arial"/>
              <a:ea typeface="Arial"/>
              <a:cs typeface="Arial"/>
              <a:sym typeface="Arial"/>
            </a:endParaRPr>
          </a:p>
          <a:p>
            <a:pPr marL="0" indent="1587">
              <a:lnSpc>
                <a:spcPct val="100000"/>
              </a:lnSpc>
              <a:buClr>
                <a:srgbClr val="535353"/>
              </a:buClr>
              <a:buSzPts val="2000"/>
            </a:pPr>
            <a:endParaRPr sz="2400" dirty="0">
              <a:solidFill>
                <a:srgbClr val="535353"/>
              </a:solidFill>
              <a:latin typeface="Arial"/>
              <a:ea typeface="Arial"/>
              <a:cs typeface="Arial"/>
              <a:sym typeface="Arial"/>
            </a:endParaRPr>
          </a:p>
          <a:p>
            <a:pPr marL="0" indent="1587">
              <a:lnSpc>
                <a:spcPct val="100000"/>
              </a:lnSpc>
              <a:buClr>
                <a:srgbClr val="535353"/>
              </a:buClr>
              <a:buSzPts val="2000"/>
            </a:pPr>
            <a:r>
              <a:rPr lang="en-US" sz="2800" b="1" u="sng" dirty="0">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Long v. McDonough</a:t>
            </a:r>
            <a:r>
              <a:rPr lang="en-US" sz="2800" b="1" dirty="0">
                <a:solidFill>
                  <a:srgbClr val="0070C0"/>
                </a:solidFill>
                <a:latin typeface="Arial"/>
                <a:ea typeface="Arial"/>
                <a:cs typeface="Arial"/>
                <a:sym typeface="Arial"/>
              </a:rPr>
              <a:t>, </a:t>
            </a:r>
            <a:r>
              <a:rPr lang="en-US" sz="2800" dirty="0">
                <a:solidFill>
                  <a:srgbClr val="535353"/>
                </a:solidFill>
                <a:latin typeface="Arial"/>
                <a:ea typeface="Arial"/>
                <a:cs typeface="Arial"/>
                <a:sym typeface="Arial"/>
              </a:rPr>
              <a:t>June 29, 2022</a:t>
            </a:r>
            <a:endParaRPr sz="4000" dirty="0"/>
          </a:p>
          <a:p>
            <a:pPr marL="0" indent="1587">
              <a:lnSpc>
                <a:spcPct val="100000"/>
              </a:lnSpc>
              <a:buClr>
                <a:srgbClr val="535353"/>
              </a:buClr>
              <a:buSzPts val="1800"/>
            </a:pPr>
            <a:r>
              <a:rPr lang="en-US" sz="2400" dirty="0">
                <a:solidFill>
                  <a:srgbClr val="535353"/>
                </a:solidFill>
                <a:latin typeface="Arial"/>
                <a:ea typeface="Arial"/>
                <a:cs typeface="Arial"/>
                <a:sym typeface="Arial"/>
              </a:rPr>
              <a:t>Direct causation between a secondary condition and an original condition is not required for extra-schedular consideration of the secondary condition.</a:t>
            </a:r>
            <a:endParaRPr sz="4000" dirty="0"/>
          </a:p>
          <a:p>
            <a:pPr marL="0" indent="1587">
              <a:lnSpc>
                <a:spcPct val="100000"/>
              </a:lnSpc>
              <a:buClr>
                <a:srgbClr val="535353"/>
              </a:buClr>
              <a:buSzPts val="1800"/>
            </a:pPr>
            <a:r>
              <a:rPr lang="en-US" sz="2400" dirty="0">
                <a:solidFill>
                  <a:srgbClr val="535353"/>
                </a:solidFill>
                <a:latin typeface="Arial"/>
                <a:ea typeface="Arial"/>
                <a:cs typeface="Arial"/>
                <a:sym typeface="Arial"/>
              </a:rPr>
              <a:t> </a:t>
            </a:r>
            <a:endParaRPr sz="4000" dirty="0"/>
          </a:p>
          <a:p>
            <a:pPr marL="0" indent="1587">
              <a:lnSpc>
                <a:spcPct val="100000"/>
              </a:lnSpc>
              <a:buClr>
                <a:srgbClr val="535353"/>
              </a:buClr>
              <a:buSzPts val="2000"/>
            </a:pPr>
            <a:r>
              <a:rPr lang="en-US" sz="2800" b="1" u="sng" dirty="0" err="1">
                <a:solidFill>
                  <a:srgbClr val="0070C0"/>
                </a:solidFill>
                <a:latin typeface="Arial"/>
                <a:ea typeface="Arial"/>
                <a:cs typeface="Arial"/>
                <a:sym typeface="Arial"/>
                <a:hlinkClick r:id="rId5">
                  <a:extLst>
                    <a:ext uri="{A12FA001-AC4F-418D-AE19-62706E023703}">
                      <ahyp:hlinkClr xmlns:ahyp="http://schemas.microsoft.com/office/drawing/2018/hyperlinkcolor" val="tx"/>
                    </a:ext>
                  </a:extLst>
                </a:hlinkClick>
              </a:rPr>
              <a:t>Walleman</a:t>
            </a:r>
            <a:r>
              <a:rPr lang="en-US" sz="2800" b="1" u="sng" dirty="0">
                <a:solidFill>
                  <a:srgbClr val="0070C0"/>
                </a:solidFill>
                <a:latin typeface="Arial"/>
                <a:ea typeface="Arial"/>
                <a:cs typeface="Arial"/>
                <a:sym typeface="Arial"/>
                <a:hlinkClick r:id="rId5">
                  <a:extLst>
                    <a:ext uri="{A12FA001-AC4F-418D-AE19-62706E023703}">
                      <ahyp:hlinkClr xmlns:ahyp="http://schemas.microsoft.com/office/drawing/2018/hyperlinkcolor" val="tx"/>
                    </a:ext>
                  </a:extLst>
                </a:hlinkClick>
              </a:rPr>
              <a:t> v. McDonough,</a:t>
            </a:r>
            <a:r>
              <a:rPr lang="en-US" sz="2800" b="1" dirty="0">
                <a:solidFill>
                  <a:srgbClr val="0070C0"/>
                </a:solidFill>
                <a:latin typeface="Arial"/>
                <a:ea typeface="Arial"/>
                <a:cs typeface="Arial"/>
                <a:sym typeface="Arial"/>
              </a:rPr>
              <a:t> </a:t>
            </a:r>
            <a:r>
              <a:rPr lang="en-US" sz="2800" dirty="0">
                <a:solidFill>
                  <a:srgbClr val="535353"/>
                </a:solidFill>
                <a:latin typeface="Arial"/>
                <a:ea typeface="Arial"/>
                <a:cs typeface="Arial"/>
                <a:sym typeface="Arial"/>
              </a:rPr>
              <a:t>June 9, 2022</a:t>
            </a:r>
            <a:endParaRPr sz="4000" dirty="0"/>
          </a:p>
          <a:p>
            <a:pPr marL="0" indent="1587">
              <a:lnSpc>
                <a:spcPct val="100000"/>
              </a:lnSpc>
              <a:buClr>
                <a:srgbClr val="535353"/>
              </a:buClr>
              <a:buSzPts val="1800"/>
            </a:pPr>
            <a:r>
              <a:rPr lang="en-US" sz="2400" dirty="0">
                <a:solidFill>
                  <a:srgbClr val="535353"/>
                </a:solidFill>
                <a:latin typeface="Arial"/>
                <a:ea typeface="Arial"/>
                <a:cs typeface="Arial"/>
                <a:sym typeface="Arial"/>
              </a:rPr>
              <a:t>The rule against pyramiding does not preclude a separate rating under DC 5257 for lateral instability simply because a claimant is also in receipt of a rating under DC 5259</a:t>
            </a:r>
            <a:endParaRPr sz="4000" dirty="0"/>
          </a:p>
          <a:p>
            <a:pPr marL="0" indent="1587">
              <a:lnSpc>
                <a:spcPct val="100000"/>
              </a:lnSpc>
              <a:buClr>
                <a:srgbClr val="535353"/>
              </a:buClr>
              <a:buSzPts val="1800"/>
            </a:pPr>
            <a:r>
              <a:rPr lang="en-US" sz="2400" dirty="0">
                <a:solidFill>
                  <a:srgbClr val="535353"/>
                </a:solidFill>
                <a:latin typeface="Arial"/>
                <a:ea typeface="Arial"/>
                <a:cs typeface="Arial"/>
                <a:sym typeface="Arial"/>
              </a:rPr>
              <a:t> </a:t>
            </a:r>
            <a:endParaRPr sz="4000" dirty="0"/>
          </a:p>
        </p:txBody>
      </p:sp>
      <p:sp>
        <p:nvSpPr>
          <p:cNvPr id="165" name="Google Shape;165;p25"/>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7"/>
        <p:cNvGrpSpPr/>
        <p:nvPr/>
      </p:nvGrpSpPr>
      <p:grpSpPr>
        <a:xfrm>
          <a:off x="0" y="0"/>
          <a:ext cx="0" cy="0"/>
          <a:chOff x="0" y="0"/>
          <a:chExt cx="0" cy="0"/>
        </a:xfrm>
      </p:grpSpPr>
      <p:sp>
        <p:nvSpPr>
          <p:cNvPr id="478" name="Google Shape;478;p69"/>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479" name="Google Shape;479;p69"/>
          <p:cNvSpPr txBox="1">
            <a:spLocks noGrp="1"/>
          </p:cNvSpPr>
          <p:nvPr>
            <p:ph type="subTitle" idx="1"/>
          </p:nvPr>
        </p:nvSpPr>
        <p:spPr>
          <a:xfrm>
            <a:off x="599607" y="1546226"/>
            <a:ext cx="1100277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What the case is about: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On September 4,1935 President Roosevelt ordered VA to bury unclaimed veterans remains at Arlington National Cemetery. However, in 1937 Anderson’s cremated remains were commingled with hundreds of other veterans and civilians in a crypt. A monument was erected there in Islamorada, Florida. His name does not appear there, or anywhere else. </a:t>
            </a:r>
            <a:endParaRPr dirty="0"/>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In August 2017 Richard Bareford, retired Army major and historian, applied for a headstone or marker to memorialize Mr. Anderson.</a:t>
            </a:r>
            <a:endParaRPr dirty="0"/>
          </a:p>
          <a:p>
            <a:pPr marL="0" indent="0">
              <a:spcBef>
                <a:spcPts val="700"/>
              </a:spcBef>
              <a:buSzPts val="2400"/>
            </a:pPr>
            <a:r>
              <a:rPr lang="en-US" sz="2400" dirty="0">
                <a:latin typeface="Arial"/>
                <a:ea typeface="Arial"/>
                <a:cs typeface="Arial"/>
                <a:sym typeface="Arial"/>
              </a:rPr>
              <a:t>       </a:t>
            </a:r>
            <a:endParaRPr dirty="0"/>
          </a:p>
        </p:txBody>
      </p:sp>
      <p:sp>
        <p:nvSpPr>
          <p:cNvPr id="480" name="Google Shape;480;p69"/>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4"/>
        <p:cNvGrpSpPr/>
        <p:nvPr/>
      </p:nvGrpSpPr>
      <p:grpSpPr>
        <a:xfrm>
          <a:off x="0" y="0"/>
          <a:ext cx="0" cy="0"/>
          <a:chOff x="0" y="0"/>
          <a:chExt cx="0" cy="0"/>
        </a:xfrm>
      </p:grpSpPr>
      <p:sp>
        <p:nvSpPr>
          <p:cNvPr id="485" name="Google Shape;485;p70"/>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486" name="Google Shape;486;p70"/>
          <p:cNvSpPr txBox="1">
            <a:spLocks noGrp="1"/>
          </p:cNvSpPr>
          <p:nvPr>
            <p:ph type="subTitle" idx="1"/>
          </p:nvPr>
        </p:nvSpPr>
        <p:spPr>
          <a:xfrm>
            <a:off x="629588" y="1546226"/>
            <a:ext cx="10927828"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What the case is about: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In September 2017, the National Cemetery Administration (NCA) denied the request. They explained that Mr. Bareford was not a recognized applicant under 38 CFR 38.630 and 38 CFR 38.631.</a:t>
            </a:r>
            <a:endParaRPr dirty="0"/>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In October 2017 he appealed and was furnished a statement of the case in November 2017 again stating he was not an authorized applicant. He immediately filed a Substantive appeal. In July 2019 the Board found that it was bound as a matter of law and Mr. Bareford was not a proper applicant per 38 CFR 38.630(c).</a:t>
            </a:r>
            <a:endParaRPr dirty="0"/>
          </a:p>
          <a:p>
            <a:pPr marL="0" indent="0">
              <a:lnSpc>
                <a:spcPct val="100000"/>
              </a:lnSpc>
              <a:spcBef>
                <a:spcPts val="700"/>
              </a:spcBef>
              <a:buSzPts val="2400"/>
            </a:pPr>
            <a:endParaRPr sz="2400" dirty="0">
              <a:latin typeface="Arial"/>
              <a:ea typeface="Arial"/>
              <a:cs typeface="Arial"/>
              <a:sym typeface="Arial"/>
            </a:endParaRPr>
          </a:p>
          <a:p>
            <a:pPr marL="0" indent="0">
              <a:spcBef>
                <a:spcPts val="700"/>
              </a:spcBef>
              <a:buSzPts val="2400"/>
            </a:pPr>
            <a:r>
              <a:rPr lang="en-US" sz="2400" dirty="0">
                <a:latin typeface="Arial"/>
                <a:ea typeface="Arial"/>
                <a:cs typeface="Arial"/>
                <a:sym typeface="Arial"/>
              </a:rPr>
              <a:t>       </a:t>
            </a:r>
            <a:endParaRPr dirty="0"/>
          </a:p>
        </p:txBody>
      </p:sp>
      <p:sp>
        <p:nvSpPr>
          <p:cNvPr id="487" name="Google Shape;487;p70"/>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1"/>
        <p:cNvGrpSpPr/>
        <p:nvPr/>
      </p:nvGrpSpPr>
      <p:grpSpPr>
        <a:xfrm>
          <a:off x="0" y="0"/>
          <a:ext cx="0" cy="0"/>
          <a:chOff x="0" y="0"/>
          <a:chExt cx="0" cy="0"/>
        </a:xfrm>
      </p:grpSpPr>
      <p:sp>
        <p:nvSpPr>
          <p:cNvPr id="492" name="Google Shape;492;p71"/>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493" name="Google Shape;493;p71"/>
          <p:cNvSpPr txBox="1">
            <a:spLocks noGrp="1"/>
          </p:cNvSpPr>
          <p:nvPr>
            <p:ph type="subTitle" idx="1"/>
          </p:nvPr>
        </p:nvSpPr>
        <p:spPr>
          <a:xfrm>
            <a:off x="624591" y="1336364"/>
            <a:ext cx="10942818" cy="4529137"/>
          </a:xfrm>
          <a:prstGeom prst="rect">
            <a:avLst/>
          </a:prstGeom>
          <a:noFill/>
          <a:ln>
            <a:noFill/>
          </a:ln>
        </p:spPr>
        <p:txBody>
          <a:bodyPr spcFirstLastPara="1" wrap="square" lIns="90000" tIns="45000" rIns="90000" bIns="45000" anchor="t" anchorCtr="0">
            <a:noAutofit/>
          </a:bodyPr>
          <a:lstStyle/>
          <a:p>
            <a:pPr marL="342900" indent="-334962" algn="ctr">
              <a:lnSpc>
                <a:spcPct val="100000"/>
              </a:lnSpc>
              <a:buSzPts val="2400"/>
            </a:pPr>
            <a:r>
              <a:rPr lang="en-US" sz="2300" dirty="0">
                <a:latin typeface="Arial"/>
                <a:ea typeface="Arial"/>
                <a:cs typeface="Arial"/>
                <a:sym typeface="Arial"/>
              </a:rPr>
              <a:t>38 CFR 38.630(c):</a:t>
            </a:r>
            <a:endParaRPr lang="en-US" sz="2300" dirty="0">
              <a:ea typeface="Arial"/>
            </a:endParaRPr>
          </a:p>
          <a:p>
            <a:pPr marL="342900" indent="-334962">
              <a:lnSpc>
                <a:spcPct val="100000"/>
              </a:lnSpc>
              <a:buSzPts val="2400"/>
            </a:pPr>
            <a:r>
              <a:rPr lang="en-US" sz="2300" dirty="0">
                <a:latin typeface="Arial"/>
                <a:ea typeface="Arial"/>
                <a:cs typeface="Arial"/>
                <a:sym typeface="Arial"/>
              </a:rPr>
              <a:t>(c) Definitions</a:t>
            </a:r>
            <a:endParaRPr sz="2300" dirty="0"/>
          </a:p>
          <a:p>
            <a:pPr marL="342900" indent="-334962">
              <a:lnSpc>
                <a:spcPct val="100000"/>
              </a:lnSpc>
              <a:spcBef>
                <a:spcPts val="700"/>
              </a:spcBef>
              <a:buSzPts val="1300"/>
            </a:pPr>
            <a:r>
              <a:rPr lang="en-US" sz="2300" dirty="0">
                <a:latin typeface="Arial"/>
                <a:ea typeface="Arial"/>
                <a:cs typeface="Arial"/>
                <a:sym typeface="Arial"/>
              </a:rPr>
              <a:t>(1) Applicant.  An applicant for a burial headstone or marker for an eligible deceased individual, or an applicant for a medallion to be affixed to a privately purchased headstone or marker, may be: </a:t>
            </a:r>
            <a:endParaRPr sz="2300" dirty="0"/>
          </a:p>
          <a:p>
            <a:pPr marL="342900" indent="-334962">
              <a:lnSpc>
                <a:spcPct val="100000"/>
              </a:lnSpc>
              <a:spcBef>
                <a:spcPts val="700"/>
              </a:spcBef>
              <a:buSzPts val="1300"/>
            </a:pPr>
            <a:r>
              <a:rPr lang="en-US" sz="2300" dirty="0">
                <a:latin typeface="Arial"/>
                <a:ea typeface="Arial"/>
                <a:cs typeface="Arial"/>
                <a:sym typeface="Arial"/>
              </a:rPr>
              <a:t>		(i) A decedent's family member, which includes the decedent's spouse or individual who was in a legal union as defined in 38 CFR 3.1702(b)(1)(ii) with the decedent; a child, parent, or sibling of the decedent, whether biological, adopted, or step relation; and any lineal or collateral descendant of the decedent; </a:t>
            </a:r>
            <a:endParaRPr sz="2300" dirty="0"/>
          </a:p>
          <a:p>
            <a:pPr marL="342900" indent="-334962">
              <a:lnSpc>
                <a:spcPct val="100000"/>
              </a:lnSpc>
              <a:spcBef>
                <a:spcPts val="700"/>
              </a:spcBef>
              <a:buSzPts val="1300"/>
            </a:pPr>
            <a:r>
              <a:rPr lang="en-US" sz="2300" dirty="0">
                <a:latin typeface="Arial"/>
                <a:ea typeface="Arial"/>
                <a:cs typeface="Arial"/>
                <a:sym typeface="Arial"/>
              </a:rPr>
              <a:t>		(ii) A personal representative, as defined in § 38.600(a); </a:t>
            </a:r>
            <a:endParaRPr sz="2300" dirty="0"/>
          </a:p>
          <a:p>
            <a:pPr marL="342900" indent="-334962">
              <a:lnSpc>
                <a:spcPct val="100000"/>
              </a:lnSpc>
              <a:spcBef>
                <a:spcPts val="700"/>
              </a:spcBef>
              <a:buSzPts val="1300"/>
            </a:pPr>
            <a:r>
              <a:rPr lang="en-US" sz="2300" dirty="0">
                <a:latin typeface="Arial"/>
                <a:ea typeface="Arial"/>
                <a:cs typeface="Arial"/>
                <a:sym typeface="Arial"/>
              </a:rPr>
              <a:t>		(iii) A representative of a congressionally chartered Veterans Service Organization; </a:t>
            </a:r>
            <a:endParaRPr sz="2300" dirty="0"/>
          </a:p>
          <a:p>
            <a:pPr marL="342900" indent="-334962">
              <a:lnSpc>
                <a:spcPct val="100000"/>
              </a:lnSpc>
              <a:spcBef>
                <a:spcPts val="700"/>
              </a:spcBef>
              <a:buSzPts val="1300"/>
            </a:pPr>
            <a:r>
              <a:rPr lang="en-US" sz="2300" dirty="0">
                <a:latin typeface="Arial"/>
                <a:ea typeface="Arial"/>
                <a:cs typeface="Arial"/>
                <a:sym typeface="Arial"/>
              </a:rPr>
              <a:t>		</a:t>
            </a:r>
            <a:endParaRPr sz="2300" dirty="0"/>
          </a:p>
        </p:txBody>
      </p:sp>
      <p:sp>
        <p:nvSpPr>
          <p:cNvPr id="494" name="Google Shape;494;p71"/>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1"/>
        <p:cNvGrpSpPr/>
        <p:nvPr/>
      </p:nvGrpSpPr>
      <p:grpSpPr>
        <a:xfrm>
          <a:off x="0" y="0"/>
          <a:ext cx="0" cy="0"/>
          <a:chOff x="0" y="0"/>
          <a:chExt cx="0" cy="0"/>
        </a:xfrm>
      </p:grpSpPr>
      <p:sp>
        <p:nvSpPr>
          <p:cNvPr id="492" name="Google Shape;492;p71"/>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493" name="Google Shape;493;p71"/>
          <p:cNvSpPr txBox="1">
            <a:spLocks noGrp="1"/>
          </p:cNvSpPr>
          <p:nvPr>
            <p:ph type="subTitle" idx="1"/>
          </p:nvPr>
        </p:nvSpPr>
        <p:spPr>
          <a:xfrm>
            <a:off x="624591" y="1336364"/>
            <a:ext cx="10942818" cy="4529137"/>
          </a:xfrm>
          <a:prstGeom prst="rect">
            <a:avLst/>
          </a:prstGeom>
          <a:noFill/>
          <a:ln>
            <a:noFill/>
          </a:ln>
        </p:spPr>
        <p:txBody>
          <a:bodyPr spcFirstLastPara="1" wrap="square" lIns="90000" tIns="45000" rIns="90000" bIns="45000" anchor="t" anchorCtr="0">
            <a:noAutofit/>
          </a:bodyPr>
          <a:lstStyle/>
          <a:p>
            <a:pPr marL="342900" indent="-334962" algn="ctr">
              <a:lnSpc>
                <a:spcPct val="100000"/>
              </a:lnSpc>
              <a:buSzPts val="2400"/>
            </a:pPr>
            <a:r>
              <a:rPr lang="en-US" sz="2300" dirty="0">
                <a:latin typeface="Arial"/>
                <a:ea typeface="Arial"/>
                <a:cs typeface="Arial"/>
                <a:sym typeface="Arial"/>
              </a:rPr>
              <a:t>38 CFR 38.630(c):</a:t>
            </a:r>
            <a:endParaRPr lang="en-US" sz="2300" dirty="0">
              <a:ea typeface="Arial"/>
            </a:endParaRPr>
          </a:p>
          <a:p>
            <a:pPr marL="342900" indent="-334962">
              <a:lnSpc>
                <a:spcPct val="100000"/>
              </a:lnSpc>
              <a:spcBef>
                <a:spcPts val="700"/>
              </a:spcBef>
              <a:buSzPts val="1300"/>
            </a:pPr>
            <a:r>
              <a:rPr lang="en-US" sz="2300" dirty="0">
                <a:latin typeface="Arial"/>
                <a:ea typeface="Arial"/>
                <a:cs typeface="Arial"/>
                <a:sym typeface="Arial"/>
              </a:rPr>
              <a:t>(iv) An individual employed by the relevant state or local government whose official responsibilities include serving veterans and families of veterans, such as a state or county veterans service officer; </a:t>
            </a:r>
            <a:endParaRPr lang="en-US" sz="2300" dirty="0"/>
          </a:p>
          <a:p>
            <a:pPr marL="342900" indent="-334962">
              <a:lnSpc>
                <a:spcPct val="100000"/>
              </a:lnSpc>
              <a:spcBef>
                <a:spcPts val="700"/>
              </a:spcBef>
              <a:buSzPts val="1200"/>
            </a:pPr>
            <a:r>
              <a:rPr lang="en-US" sz="2300" dirty="0">
                <a:latin typeface="Arial"/>
                <a:ea typeface="Arial"/>
                <a:cs typeface="Arial"/>
                <a:sym typeface="Arial"/>
              </a:rPr>
              <a:t>		(v) Any individual who is responsible, under the laws of the relevant state or locality, for the disposition of the unclaimed remains of the decedent or for other matters relating to the interment or memorialization of the decedent; or </a:t>
            </a:r>
            <a:endParaRPr lang="en-US" sz="2300" dirty="0"/>
          </a:p>
          <a:p>
            <a:pPr marL="342900" indent="-334962">
              <a:lnSpc>
                <a:spcPct val="100000"/>
              </a:lnSpc>
              <a:spcBef>
                <a:spcPts val="700"/>
              </a:spcBef>
              <a:buSzPts val="1200"/>
            </a:pPr>
            <a:r>
              <a:rPr lang="en-US" sz="2300" dirty="0">
                <a:latin typeface="Arial"/>
                <a:ea typeface="Arial"/>
                <a:cs typeface="Arial"/>
                <a:sym typeface="Arial"/>
              </a:rPr>
              <a:t>		(vi) Any individual, if the dates of service of the veteran to be memorialized, or on whose service the eligibility of another individual for memorialization is based, ended prior to April 6,1917.</a:t>
            </a:r>
          </a:p>
          <a:p>
            <a:pPr marL="342900" indent="-334962">
              <a:spcBef>
                <a:spcPts val="700"/>
              </a:spcBef>
              <a:buSzPts val="2400"/>
            </a:pPr>
            <a:r>
              <a:rPr lang="en-US" sz="2300" dirty="0">
                <a:latin typeface="Arial"/>
                <a:ea typeface="Arial"/>
                <a:cs typeface="Arial"/>
                <a:sym typeface="Arial"/>
              </a:rPr>
              <a:t>     		</a:t>
            </a:r>
            <a:endParaRPr sz="2300" dirty="0"/>
          </a:p>
        </p:txBody>
      </p:sp>
      <p:sp>
        <p:nvSpPr>
          <p:cNvPr id="494" name="Google Shape;494;p71"/>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53</a:t>
            </a:fld>
            <a:endParaRPr/>
          </a:p>
        </p:txBody>
      </p:sp>
    </p:spTree>
    <p:extLst>
      <p:ext uri="{BB962C8B-B14F-4D97-AF65-F5344CB8AC3E}">
        <p14:creationId xmlns:p14="http://schemas.microsoft.com/office/powerpoint/2010/main" val="974190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8"/>
        <p:cNvGrpSpPr/>
        <p:nvPr/>
      </p:nvGrpSpPr>
      <p:grpSpPr>
        <a:xfrm>
          <a:off x="0" y="0"/>
          <a:ext cx="0" cy="0"/>
          <a:chOff x="0" y="0"/>
          <a:chExt cx="0" cy="0"/>
        </a:xfrm>
      </p:grpSpPr>
      <p:sp>
        <p:nvSpPr>
          <p:cNvPr id="499" name="Google Shape;499;p72"/>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500" name="Google Shape;500;p72"/>
          <p:cNvSpPr txBox="1">
            <a:spLocks noGrp="1"/>
          </p:cNvSpPr>
          <p:nvPr>
            <p:ph type="subTitle" idx="1"/>
          </p:nvPr>
        </p:nvSpPr>
        <p:spPr>
          <a:xfrm>
            <a:off x="624590" y="1351354"/>
            <a:ext cx="10942819" cy="4529137"/>
          </a:xfrm>
          <a:prstGeom prst="rect">
            <a:avLst/>
          </a:prstGeom>
          <a:noFill/>
          <a:ln>
            <a:noFill/>
          </a:ln>
        </p:spPr>
        <p:txBody>
          <a:bodyPr spcFirstLastPara="1" wrap="square" lIns="90000" tIns="45000" rIns="90000" bIns="45000" anchor="t" anchorCtr="0">
            <a:noAutofit/>
          </a:bodyPr>
          <a:lstStyle/>
          <a:p>
            <a:pPr marL="342900" indent="-334962" algn="ctr">
              <a:lnSpc>
                <a:spcPct val="100000"/>
              </a:lnSpc>
              <a:buSzPts val="2400"/>
            </a:pPr>
            <a:r>
              <a:rPr lang="en-US" sz="2400" dirty="0">
                <a:latin typeface="Arial"/>
                <a:ea typeface="Arial"/>
                <a:cs typeface="Arial"/>
                <a:sym typeface="Arial"/>
              </a:rPr>
              <a:t>38 CFR 38.631(c):</a:t>
            </a:r>
            <a:endParaRPr dirty="0"/>
          </a:p>
          <a:p>
            <a:pPr marL="342900" indent="-334962">
              <a:lnSpc>
                <a:spcPct val="100000"/>
              </a:lnSpc>
              <a:spcBef>
                <a:spcPts val="700"/>
              </a:spcBef>
              <a:buSzPts val="2000"/>
            </a:pPr>
            <a:r>
              <a:rPr lang="en-US" sz="2800" dirty="0">
                <a:latin typeface="Arial"/>
                <a:ea typeface="Arial"/>
                <a:cs typeface="Arial"/>
                <a:sym typeface="Arial"/>
              </a:rPr>
              <a:t>Definitions  - </a:t>
            </a:r>
            <a:endParaRPr sz="4000" dirty="0"/>
          </a:p>
          <a:p>
            <a:pPr marL="342900" indent="-334962">
              <a:lnSpc>
                <a:spcPct val="100000"/>
              </a:lnSpc>
              <a:spcBef>
                <a:spcPts val="700"/>
              </a:spcBef>
              <a:buSzPts val="2000"/>
            </a:pPr>
            <a:endParaRPr sz="2800" dirty="0">
              <a:latin typeface="Arial"/>
              <a:ea typeface="Arial"/>
              <a:cs typeface="Arial"/>
              <a:sym typeface="Arial"/>
            </a:endParaRPr>
          </a:p>
          <a:p>
            <a:pPr marL="342900" indent="-334962">
              <a:lnSpc>
                <a:spcPct val="100000"/>
              </a:lnSpc>
              <a:spcBef>
                <a:spcPts val="700"/>
              </a:spcBef>
              <a:buSzPts val="2000"/>
            </a:pPr>
            <a:r>
              <a:rPr lang="en-US" sz="2800" dirty="0">
                <a:latin typeface="Arial"/>
                <a:ea typeface="Arial"/>
                <a:cs typeface="Arial"/>
                <a:sym typeface="Arial"/>
              </a:rPr>
              <a:t>(1) Applicant.  An applicant for a memorial headstone or marker, to commemorate an eligible individual under paragraph (a)(1) of this section, must be a member of the decedent's family, which includes the decedent's spouse or individual who was in a legal union as defined in 38 CFR 3.1702(b)(1)(ii) with the decedent; a child, parent, or sibling of the decedent, whether biological, adopted, or step relation; and any lineal or collateral descendant of the decedent.</a:t>
            </a:r>
            <a:endParaRPr sz="4000" dirty="0"/>
          </a:p>
          <a:p>
            <a:pPr marL="342900" indent="-334962">
              <a:lnSpc>
                <a:spcPct val="100000"/>
              </a:lnSpc>
              <a:spcBef>
                <a:spcPts val="700"/>
              </a:spcBef>
              <a:buSzPts val="2400"/>
            </a:pPr>
            <a:endParaRPr dirty="0">
              <a:latin typeface="Arial"/>
              <a:ea typeface="Arial"/>
              <a:cs typeface="Arial"/>
              <a:sym typeface="Arial"/>
            </a:endParaRPr>
          </a:p>
          <a:p>
            <a:pPr marL="342900" indent="-334962">
              <a:spcBef>
                <a:spcPts val="700"/>
              </a:spcBef>
              <a:buSzPts val="2400"/>
            </a:pPr>
            <a:r>
              <a:rPr lang="en-US" dirty="0">
                <a:latin typeface="Arial"/>
                <a:ea typeface="Arial"/>
                <a:cs typeface="Arial"/>
                <a:sym typeface="Arial"/>
              </a:rPr>
              <a:t>       </a:t>
            </a:r>
            <a:endParaRPr sz="4000" dirty="0"/>
          </a:p>
        </p:txBody>
      </p:sp>
      <p:sp>
        <p:nvSpPr>
          <p:cNvPr id="501" name="Google Shape;501;p72"/>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5"/>
        <p:cNvGrpSpPr/>
        <p:nvPr/>
      </p:nvGrpSpPr>
      <p:grpSpPr>
        <a:xfrm>
          <a:off x="0" y="0"/>
          <a:ext cx="0" cy="0"/>
          <a:chOff x="0" y="0"/>
          <a:chExt cx="0" cy="0"/>
        </a:xfrm>
      </p:grpSpPr>
      <p:sp>
        <p:nvSpPr>
          <p:cNvPr id="506" name="Google Shape;506;p73"/>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507" name="Google Shape;507;p73"/>
          <p:cNvSpPr txBox="1">
            <a:spLocks noGrp="1"/>
          </p:cNvSpPr>
          <p:nvPr>
            <p:ph type="subTitle" idx="1"/>
          </p:nvPr>
        </p:nvSpPr>
        <p:spPr>
          <a:xfrm>
            <a:off x="584616" y="1546226"/>
            <a:ext cx="11047751"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Mr. Bareford argued that the plain language of the statute reflected Congress's unambiguous intent that anyone may request a burial or headstone or marker on behalf of a deceased Veteran, and by imposing limits on who may make such requests (38 CFR 38.631(c)), it conflicts with its own subsections (a) and (b) which states that, “the Secretary shall furnish, when requested,' appropriate Government headstones or markers”. </a:t>
            </a:r>
            <a:r>
              <a:rPr lang="en-US" sz="2400" dirty="0" err="1">
                <a:latin typeface="Arial"/>
                <a:ea typeface="Arial"/>
                <a:cs typeface="Arial"/>
                <a:sym typeface="Arial"/>
              </a:rPr>
              <a:t>Mr</a:t>
            </a:r>
            <a:r>
              <a:rPr lang="en-US" sz="2400" dirty="0">
                <a:latin typeface="Arial"/>
                <a:ea typeface="Arial"/>
                <a:cs typeface="Arial"/>
                <a:sym typeface="Arial"/>
              </a:rPr>
              <a:t> Bareford argued that the language is 'mandatory' and leaves no 'gap to be filled by agency regulation'. </a:t>
            </a:r>
            <a:endParaRPr dirty="0"/>
          </a:p>
          <a:p>
            <a:pPr marL="0" indent="0">
              <a:lnSpc>
                <a:spcPct val="100000"/>
              </a:lnSpc>
              <a:spcBef>
                <a:spcPts val="700"/>
              </a:spcBef>
              <a:buSzPts val="2400"/>
            </a:pPr>
            <a:endParaRPr sz="2400" dirty="0">
              <a:latin typeface="Arial"/>
              <a:ea typeface="Arial"/>
              <a:cs typeface="Arial"/>
              <a:sym typeface="Arial"/>
            </a:endParaRPr>
          </a:p>
          <a:p>
            <a:pPr marL="0" indent="0">
              <a:spcBef>
                <a:spcPts val="700"/>
              </a:spcBef>
              <a:buSzPts val="2400"/>
            </a:pPr>
            <a:r>
              <a:rPr lang="en-US" sz="2400" dirty="0">
                <a:latin typeface="Arial"/>
                <a:ea typeface="Arial"/>
                <a:cs typeface="Arial"/>
                <a:sym typeface="Arial"/>
              </a:rPr>
              <a:t>       </a:t>
            </a:r>
            <a:endParaRPr dirty="0"/>
          </a:p>
        </p:txBody>
      </p:sp>
      <p:sp>
        <p:nvSpPr>
          <p:cNvPr id="508" name="Google Shape;508;p73"/>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2"/>
        <p:cNvGrpSpPr/>
        <p:nvPr/>
      </p:nvGrpSpPr>
      <p:grpSpPr>
        <a:xfrm>
          <a:off x="0" y="0"/>
          <a:ext cx="0" cy="0"/>
          <a:chOff x="0" y="0"/>
          <a:chExt cx="0" cy="0"/>
        </a:xfrm>
      </p:grpSpPr>
      <p:sp>
        <p:nvSpPr>
          <p:cNvPr id="513" name="Google Shape;513;p74"/>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514" name="Google Shape;514;p74"/>
          <p:cNvSpPr txBox="1">
            <a:spLocks noGrp="1"/>
          </p:cNvSpPr>
          <p:nvPr>
            <p:ph type="subTitle" idx="1"/>
          </p:nvPr>
        </p:nvSpPr>
        <p:spPr>
          <a:xfrm>
            <a:off x="599607" y="1546226"/>
            <a:ext cx="1100277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Argument:</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Mr. Bareford contended that the regulation “conflicts with congressional intent by making it impossible to mark the graves of Veterans who lack an identifiable and cooperative family member. He argued that the requirements were arbitrary and ambiguous.</a:t>
            </a:r>
            <a:endParaRPr dirty="0"/>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The Secretary argued that “It is only after finding statutory ambiguity that courts may consider the possibility that Congress delegated to an agency the power to fill a gap”. </a:t>
            </a:r>
            <a:endParaRPr dirty="0"/>
          </a:p>
          <a:p>
            <a:pPr marL="0" indent="0">
              <a:lnSpc>
                <a:spcPct val="100000"/>
              </a:lnSpc>
              <a:spcBef>
                <a:spcPts val="700"/>
              </a:spcBef>
              <a:buSzPts val="2400"/>
            </a:pPr>
            <a:endParaRPr sz="2400" dirty="0">
              <a:latin typeface="Arial"/>
              <a:ea typeface="Arial"/>
              <a:cs typeface="Arial"/>
              <a:sym typeface="Arial"/>
            </a:endParaRPr>
          </a:p>
          <a:p>
            <a:pPr marL="0" indent="0">
              <a:spcBef>
                <a:spcPts val="700"/>
              </a:spcBef>
              <a:buSzPts val="2400"/>
            </a:pPr>
            <a:r>
              <a:rPr lang="en-US" sz="2400" dirty="0">
                <a:latin typeface="Arial"/>
                <a:ea typeface="Arial"/>
                <a:cs typeface="Arial"/>
                <a:sym typeface="Arial"/>
              </a:rPr>
              <a:t>       </a:t>
            </a:r>
            <a:endParaRPr dirty="0"/>
          </a:p>
        </p:txBody>
      </p:sp>
      <p:sp>
        <p:nvSpPr>
          <p:cNvPr id="515" name="Google Shape;515;p74"/>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9"/>
        <p:cNvGrpSpPr/>
        <p:nvPr/>
      </p:nvGrpSpPr>
      <p:grpSpPr>
        <a:xfrm>
          <a:off x="0" y="0"/>
          <a:ext cx="0" cy="0"/>
          <a:chOff x="0" y="0"/>
          <a:chExt cx="0" cy="0"/>
        </a:xfrm>
      </p:grpSpPr>
      <p:sp>
        <p:nvSpPr>
          <p:cNvPr id="520" name="Google Shape;520;p75"/>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521" name="Google Shape;521;p75"/>
          <p:cNvSpPr txBox="1">
            <a:spLocks noGrp="1"/>
          </p:cNvSpPr>
          <p:nvPr>
            <p:ph type="subTitle" idx="1"/>
          </p:nvPr>
        </p:nvSpPr>
        <p:spPr>
          <a:xfrm>
            <a:off x="584616" y="1546226"/>
            <a:ext cx="10942820"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Decision:</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When the Court interprets a statute, it looks to the statute's text and structure, as well as its legislative history. (Chevron U.S.A. Inc., v. Natural Resources Council Fed. Cir. 2007) In Chevron Step One, once it is determined that the statute in question is </a:t>
            </a:r>
            <a:r>
              <a:rPr lang="en-US" sz="2400" dirty="0" err="1">
                <a:latin typeface="Arial"/>
                <a:ea typeface="Arial"/>
                <a:cs typeface="Arial"/>
                <a:sym typeface="Arial"/>
              </a:rPr>
              <a:t>ambigous</a:t>
            </a:r>
            <a:r>
              <a:rPr lang="en-US" sz="2400" dirty="0">
                <a:latin typeface="Arial"/>
                <a:ea typeface="Arial"/>
                <a:cs typeface="Arial"/>
                <a:sym typeface="Arial"/>
              </a:rPr>
              <a:t> and leaves a gap for the agency to fill, under step two of Chevron, the analysis turn to whether the agency's interpretation is permissible. “If an agency's choice of policy 'represents a reasonable accommodation of conflicting policies........(the Courts) should not disturb it' unless it appears from its legislative history that it was not of Congress's intent. </a:t>
            </a:r>
            <a:endParaRPr dirty="0"/>
          </a:p>
          <a:p>
            <a:pPr marL="0" indent="0">
              <a:lnSpc>
                <a:spcPct val="100000"/>
              </a:lnSpc>
              <a:spcBef>
                <a:spcPts val="700"/>
              </a:spcBef>
              <a:buSzPts val="2400"/>
            </a:pPr>
            <a:endParaRPr sz="2400" dirty="0">
              <a:latin typeface="Arial"/>
              <a:ea typeface="Arial"/>
              <a:cs typeface="Arial"/>
              <a:sym typeface="Arial"/>
            </a:endParaRPr>
          </a:p>
          <a:p>
            <a:pPr marL="0" indent="0">
              <a:spcBef>
                <a:spcPts val="700"/>
              </a:spcBef>
              <a:buSzPts val="2400"/>
            </a:pPr>
            <a:r>
              <a:rPr lang="en-US" sz="2400" dirty="0">
                <a:latin typeface="Arial"/>
                <a:ea typeface="Arial"/>
                <a:cs typeface="Arial"/>
                <a:sym typeface="Arial"/>
              </a:rPr>
              <a:t>       </a:t>
            </a:r>
            <a:endParaRPr dirty="0"/>
          </a:p>
        </p:txBody>
      </p:sp>
      <p:sp>
        <p:nvSpPr>
          <p:cNvPr id="522" name="Google Shape;522;p75"/>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6"/>
        <p:cNvGrpSpPr/>
        <p:nvPr/>
      </p:nvGrpSpPr>
      <p:grpSpPr>
        <a:xfrm>
          <a:off x="0" y="0"/>
          <a:ext cx="0" cy="0"/>
          <a:chOff x="0" y="0"/>
          <a:chExt cx="0" cy="0"/>
        </a:xfrm>
      </p:grpSpPr>
      <p:sp>
        <p:nvSpPr>
          <p:cNvPr id="527" name="Google Shape;527;p76"/>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528" name="Google Shape;528;p76"/>
          <p:cNvSpPr txBox="1">
            <a:spLocks noGrp="1"/>
          </p:cNvSpPr>
          <p:nvPr>
            <p:ph type="subTitle" idx="1"/>
          </p:nvPr>
        </p:nvSpPr>
        <p:spPr>
          <a:xfrm>
            <a:off x="599607" y="1546226"/>
            <a:ext cx="1101776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r>
              <a:rPr lang="en-US" sz="2400" dirty="0">
                <a:latin typeface="Arial"/>
                <a:ea typeface="Arial"/>
                <a:cs typeface="Arial"/>
                <a:sym typeface="Arial"/>
              </a:rPr>
              <a:t>The Decision:</a:t>
            </a:r>
            <a:endParaRPr sz="2400" dirty="0">
              <a:latin typeface="Arial"/>
              <a:ea typeface="Arial"/>
              <a:cs typeface="Arial"/>
              <a:sym typeface="Arial"/>
            </a:endParaRPr>
          </a:p>
          <a:p>
            <a:pPr marL="0" indent="0" algn="ctr">
              <a:lnSpc>
                <a:spcPct val="100000"/>
              </a:lnSpc>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The Court Vacated the July 1, 2019 Board decision and SET ASIDE 38 CFR 38.631(c) as the requirements for application for a marker and remanded for additional development, and if necessary, re-adjudication.</a:t>
            </a:r>
            <a:endParaRPr dirty="0"/>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 </a:t>
            </a:r>
            <a:endParaRPr dirty="0"/>
          </a:p>
          <a:p>
            <a:pPr marL="0" indent="0">
              <a:lnSpc>
                <a:spcPct val="100000"/>
              </a:lnSpc>
              <a:spcBef>
                <a:spcPts val="700"/>
              </a:spcBef>
              <a:buSzPts val="2400"/>
            </a:pPr>
            <a:endParaRPr sz="2400" dirty="0">
              <a:latin typeface="Arial"/>
              <a:ea typeface="Arial"/>
              <a:cs typeface="Arial"/>
              <a:sym typeface="Arial"/>
            </a:endParaRPr>
          </a:p>
          <a:p>
            <a:pPr marL="0" indent="0">
              <a:spcBef>
                <a:spcPts val="700"/>
              </a:spcBef>
              <a:buSzPts val="2400"/>
            </a:pPr>
            <a:r>
              <a:rPr lang="en-US" sz="2400" dirty="0">
                <a:latin typeface="Arial"/>
                <a:ea typeface="Arial"/>
                <a:cs typeface="Arial"/>
                <a:sym typeface="Arial"/>
              </a:rPr>
              <a:t>       </a:t>
            </a:r>
            <a:endParaRPr dirty="0"/>
          </a:p>
        </p:txBody>
      </p:sp>
      <p:sp>
        <p:nvSpPr>
          <p:cNvPr id="529" name="Google Shape;529;p76"/>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3"/>
        <p:cNvGrpSpPr/>
        <p:nvPr/>
      </p:nvGrpSpPr>
      <p:grpSpPr>
        <a:xfrm>
          <a:off x="0" y="0"/>
          <a:ext cx="0" cy="0"/>
          <a:chOff x="0" y="0"/>
          <a:chExt cx="0" cy="0"/>
        </a:xfrm>
      </p:grpSpPr>
      <p:sp>
        <p:nvSpPr>
          <p:cNvPr id="534" name="Google Shape;534;p77"/>
          <p:cNvSpPr txBox="1">
            <a:spLocks noGrp="1"/>
          </p:cNvSpPr>
          <p:nvPr>
            <p:ph type="title" idx="4294967295"/>
          </p:nvPr>
        </p:nvSpPr>
        <p:spPr>
          <a:xfrm>
            <a:off x="1754187" y="357187"/>
            <a:ext cx="7772400" cy="1470000"/>
          </a:xfrm>
          <a:prstGeom prst="rect">
            <a:avLst/>
          </a:prstGeom>
          <a:noFill/>
          <a:ln>
            <a:noFill/>
          </a:ln>
        </p:spPr>
        <p:txBody>
          <a:bodyPr spcFirstLastPara="1" wrap="square" lIns="90000" tIns="45000" rIns="90000" bIns="45000" anchor="t" anchorCtr="0">
            <a:noAutofit/>
          </a:bodyPr>
          <a:lstStyle/>
          <a:p>
            <a:pPr>
              <a:lnSpc>
                <a:spcPct val="90000"/>
              </a:lnSpc>
              <a:buSzPts val="2400"/>
            </a:pPr>
            <a:r>
              <a:rPr lang="en-US" sz="2400" b="1" dirty="0">
                <a:latin typeface="Arial"/>
                <a:ea typeface="Arial"/>
                <a:cs typeface="Arial"/>
                <a:sym typeface="Arial"/>
              </a:rPr>
              <a:t>Bareford v. McDonough, February 28, 2022</a:t>
            </a:r>
            <a:endParaRPr dirty="0"/>
          </a:p>
        </p:txBody>
      </p:sp>
      <p:sp>
        <p:nvSpPr>
          <p:cNvPr id="535" name="Google Shape;535;p77"/>
          <p:cNvSpPr txBox="1">
            <a:spLocks noGrp="1"/>
          </p:cNvSpPr>
          <p:nvPr>
            <p:ph type="subTitle" idx="1"/>
          </p:nvPr>
        </p:nvSpPr>
        <p:spPr>
          <a:xfrm>
            <a:off x="629586" y="1546225"/>
            <a:ext cx="10897849" cy="4529100"/>
          </a:xfrm>
          <a:prstGeom prst="rect">
            <a:avLst/>
          </a:prstGeom>
          <a:noFill/>
          <a:ln>
            <a:noFill/>
          </a:ln>
        </p:spPr>
        <p:txBody>
          <a:bodyPr spcFirstLastPara="1" wrap="square" lIns="90000" tIns="45000" rIns="90000" bIns="45000" anchor="t" anchorCtr="0">
            <a:noAutofit/>
          </a:bodyPr>
          <a:lstStyle/>
          <a:p>
            <a:pPr marL="0" indent="0">
              <a:lnSpc>
                <a:spcPct val="100000"/>
              </a:lnSpc>
              <a:spcBef>
                <a:spcPts val="700"/>
              </a:spcBef>
              <a:buSzPts val="2400"/>
            </a:pPr>
            <a:endParaRPr sz="2400" dirty="0">
              <a:latin typeface="Arial"/>
              <a:ea typeface="Arial"/>
              <a:cs typeface="Arial"/>
              <a:sym typeface="Arial"/>
            </a:endParaRPr>
          </a:p>
          <a:p>
            <a:pPr marL="0" indent="0" algn="ctr">
              <a:lnSpc>
                <a:spcPct val="100000"/>
              </a:lnSpc>
              <a:buClr>
                <a:schemeClr val="dk1"/>
              </a:buClr>
              <a:buSzPts val="2400"/>
            </a:pPr>
            <a:r>
              <a:rPr lang="en-US" sz="2400" dirty="0">
                <a:solidFill>
                  <a:schemeClr val="dk1"/>
                </a:solidFill>
                <a:latin typeface="Arial"/>
                <a:ea typeface="Arial"/>
                <a:cs typeface="Arial"/>
                <a:sym typeface="Arial"/>
              </a:rPr>
              <a:t>What this means:</a:t>
            </a:r>
            <a:endParaRPr sz="2400" dirty="0">
              <a:solidFill>
                <a:schemeClr val="dk1"/>
              </a:solidFill>
              <a:latin typeface="Arial"/>
              <a:ea typeface="Arial"/>
              <a:cs typeface="Arial"/>
              <a:sym typeface="Arial"/>
            </a:endParaRPr>
          </a:p>
          <a:p>
            <a:pPr marL="0" indent="0" algn="ctr">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The court observed that the memorial entitlement is to the veteran, not the family. The Secretary filed a motion to stay the precedential effect of the decision, which was subsequently denied as the Court's decision is yet final (remanded). Stay tuned!</a:t>
            </a:r>
            <a:endParaRPr dirty="0"/>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 </a:t>
            </a:r>
            <a:endParaRPr dirty="0"/>
          </a:p>
          <a:p>
            <a:pPr marL="0" indent="0">
              <a:lnSpc>
                <a:spcPct val="100000"/>
              </a:lnSpc>
              <a:spcBef>
                <a:spcPts val="700"/>
              </a:spcBef>
              <a:buSzPts val="2400"/>
            </a:pPr>
            <a:endParaRPr sz="2400" dirty="0">
              <a:latin typeface="Arial"/>
              <a:ea typeface="Arial"/>
              <a:cs typeface="Arial"/>
              <a:sym typeface="Arial"/>
            </a:endParaRPr>
          </a:p>
          <a:p>
            <a:pPr marL="0" indent="0">
              <a:spcBef>
                <a:spcPts val="700"/>
              </a:spcBef>
              <a:buSzPts val="2400"/>
            </a:pPr>
            <a:r>
              <a:rPr lang="en-US" sz="2400" dirty="0">
                <a:latin typeface="Arial"/>
                <a:ea typeface="Arial"/>
                <a:cs typeface="Arial"/>
                <a:sym typeface="Arial"/>
              </a:rPr>
              <a:t>       </a:t>
            </a:r>
            <a:endParaRPr dirty="0"/>
          </a:p>
        </p:txBody>
      </p:sp>
      <p:sp>
        <p:nvSpPr>
          <p:cNvPr id="536" name="Google Shape;536;p77"/>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26"/>
          <p:cNvSpPr txBox="1">
            <a:spLocks noGrp="1"/>
          </p:cNvSpPr>
          <p:nvPr>
            <p:ph type="title" idx="4294967295"/>
          </p:nvPr>
        </p:nvSpPr>
        <p:spPr>
          <a:xfrm>
            <a:off x="1811337" y="328613"/>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3200"/>
            </a:pPr>
            <a:r>
              <a:rPr lang="en-US" sz="3200" b="1">
                <a:latin typeface="Arial"/>
                <a:ea typeface="Arial"/>
                <a:cs typeface="Arial"/>
                <a:sym typeface="Arial"/>
              </a:rPr>
              <a:t>Court</a:t>
            </a:r>
            <a:r>
              <a:rPr lang="en-US" sz="3200">
                <a:latin typeface="Arial"/>
                <a:ea typeface="Arial"/>
                <a:cs typeface="Arial"/>
                <a:sym typeface="Arial"/>
              </a:rPr>
              <a:t> </a:t>
            </a:r>
            <a:r>
              <a:rPr lang="en-US" sz="3200" b="1">
                <a:latin typeface="Arial"/>
                <a:ea typeface="Arial"/>
                <a:cs typeface="Arial"/>
                <a:sym typeface="Arial"/>
              </a:rPr>
              <a:t>Decision’s – High Impact</a:t>
            </a:r>
            <a:endParaRPr/>
          </a:p>
        </p:txBody>
      </p:sp>
      <p:sp>
        <p:nvSpPr>
          <p:cNvPr id="171" name="Google Shape;171;p26"/>
          <p:cNvSpPr txBox="1">
            <a:spLocks noGrp="1"/>
          </p:cNvSpPr>
          <p:nvPr>
            <p:ph type="subTitle" idx="1"/>
          </p:nvPr>
        </p:nvSpPr>
        <p:spPr>
          <a:xfrm>
            <a:off x="629587" y="1403351"/>
            <a:ext cx="10927829" cy="5087937"/>
          </a:xfrm>
          <a:prstGeom prst="rect">
            <a:avLst/>
          </a:prstGeom>
          <a:noFill/>
          <a:ln>
            <a:noFill/>
          </a:ln>
        </p:spPr>
        <p:txBody>
          <a:bodyPr spcFirstLastPara="1" wrap="square" lIns="90000" tIns="45000" rIns="90000" bIns="45000" anchor="t" anchorCtr="0">
            <a:noAutofit/>
          </a:bodyPr>
          <a:lstStyle/>
          <a:p>
            <a:pPr marL="0" indent="1587" algn="ctr">
              <a:lnSpc>
                <a:spcPct val="93000"/>
              </a:lnSpc>
              <a:buSzPts val="1800"/>
            </a:pPr>
            <a:endParaRPr sz="2400" b="1" dirty="0">
              <a:solidFill>
                <a:srgbClr val="535353"/>
              </a:solidFill>
              <a:latin typeface="Arial"/>
              <a:ea typeface="Arial"/>
              <a:cs typeface="Arial"/>
              <a:sym typeface="Arial"/>
            </a:endParaRPr>
          </a:p>
          <a:p>
            <a:pPr marL="0" indent="1587">
              <a:lnSpc>
                <a:spcPct val="100000"/>
              </a:lnSpc>
              <a:buClr>
                <a:srgbClr val="535353"/>
              </a:buClr>
              <a:buSzPts val="2000"/>
            </a:pPr>
            <a:r>
              <a:rPr lang="en-US" sz="2800" b="1" u="sng" dirty="0">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Craig-Davidson v. McDonough</a:t>
            </a:r>
            <a:r>
              <a:rPr lang="en-US" sz="2800" b="1" dirty="0">
                <a:solidFill>
                  <a:srgbClr val="535353"/>
                </a:solidFill>
                <a:latin typeface="Arial"/>
                <a:ea typeface="Arial"/>
                <a:cs typeface="Arial"/>
                <a:sym typeface="Arial"/>
              </a:rPr>
              <a:t>, </a:t>
            </a:r>
            <a:r>
              <a:rPr lang="en-US" sz="2800" dirty="0">
                <a:solidFill>
                  <a:srgbClr val="535353"/>
                </a:solidFill>
                <a:latin typeface="Arial"/>
                <a:ea typeface="Arial"/>
                <a:cs typeface="Arial"/>
                <a:sym typeface="Arial"/>
              </a:rPr>
              <a:t>May 16, 2022</a:t>
            </a:r>
            <a:endParaRPr sz="4000" dirty="0"/>
          </a:p>
          <a:p>
            <a:pPr marL="0" indent="1587">
              <a:lnSpc>
                <a:spcPct val="100000"/>
              </a:lnSpc>
              <a:buClr>
                <a:srgbClr val="535353"/>
              </a:buClr>
              <a:buSzPts val="1800"/>
            </a:pPr>
            <a:r>
              <a:rPr lang="en-US" sz="2400" dirty="0">
                <a:solidFill>
                  <a:srgbClr val="535353"/>
                </a:solidFill>
                <a:latin typeface="Arial"/>
                <a:ea typeface="Arial"/>
                <a:cs typeface="Arial"/>
                <a:sym typeface="Arial"/>
              </a:rPr>
              <a:t>Reinforces that a Notice of Appeal (NOA) at the Court of Appeals for Veterans Claims (CAVC) may be considered timely after the appeal period has expired in cases of unusual circumstances.</a:t>
            </a:r>
            <a:endParaRPr sz="4000" dirty="0"/>
          </a:p>
          <a:p>
            <a:pPr marL="0" indent="1587">
              <a:lnSpc>
                <a:spcPct val="100000"/>
              </a:lnSpc>
              <a:buSzPts val="1800"/>
            </a:pPr>
            <a:endParaRPr sz="2400" dirty="0">
              <a:solidFill>
                <a:srgbClr val="535353"/>
              </a:solidFill>
              <a:latin typeface="Arial"/>
              <a:ea typeface="Arial"/>
              <a:cs typeface="Arial"/>
              <a:sym typeface="Arial"/>
            </a:endParaRPr>
          </a:p>
          <a:p>
            <a:pPr marL="0" indent="1587">
              <a:lnSpc>
                <a:spcPct val="100000"/>
              </a:lnSpc>
              <a:buClr>
                <a:srgbClr val="535353"/>
              </a:buClr>
              <a:buSzPts val="2000"/>
            </a:pPr>
            <a:r>
              <a:rPr lang="en-US" sz="2800" b="1" u="sng" dirty="0">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Rivera-Colon v. McDonough</a:t>
            </a:r>
            <a:r>
              <a:rPr lang="en-US" sz="2800" u="sng" dirty="0">
                <a:solidFill>
                  <a:srgbClr val="CCCCFF"/>
                </a:solid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en-US" sz="2800" dirty="0">
                <a:solidFill>
                  <a:srgbClr val="535353"/>
                </a:solidFill>
                <a:latin typeface="Arial"/>
                <a:ea typeface="Arial"/>
                <a:cs typeface="Arial"/>
                <a:sym typeface="Arial"/>
              </a:rPr>
              <a:t> April 11, 2022</a:t>
            </a:r>
            <a:endParaRPr sz="4000" dirty="0"/>
          </a:p>
          <a:p>
            <a:pPr marL="0" indent="1587">
              <a:lnSpc>
                <a:spcPct val="100000"/>
              </a:lnSpc>
              <a:buClr>
                <a:srgbClr val="535353"/>
              </a:buClr>
              <a:buSzPts val="1800"/>
            </a:pPr>
            <a:r>
              <a:rPr lang="en-US" sz="2400" dirty="0">
                <a:solidFill>
                  <a:srgbClr val="535353"/>
                </a:solidFill>
                <a:latin typeface="Arial"/>
                <a:ea typeface="Arial"/>
                <a:cs typeface="Arial"/>
                <a:sym typeface="Arial"/>
              </a:rPr>
              <a:t>CAVC- the term “symptoms” is not so broad as to encompass all possible symptoms and that extra-scheduler evaluations are permitted, when warranted, for gastritis evaluated at any scheduler level under DC 7307.</a:t>
            </a:r>
            <a:endParaRPr sz="4000" dirty="0"/>
          </a:p>
          <a:p>
            <a:pPr marL="0" indent="1587">
              <a:lnSpc>
                <a:spcPct val="100000"/>
              </a:lnSpc>
              <a:buSzPts val="1800"/>
            </a:pPr>
            <a:endParaRPr sz="2400" dirty="0">
              <a:solidFill>
                <a:srgbClr val="535353"/>
              </a:solidFill>
              <a:latin typeface="Arial"/>
              <a:ea typeface="Arial"/>
              <a:cs typeface="Arial"/>
              <a:sym typeface="Arial"/>
            </a:endParaRPr>
          </a:p>
          <a:p>
            <a:pPr marL="0" indent="1587">
              <a:lnSpc>
                <a:spcPct val="100000"/>
              </a:lnSpc>
              <a:buClr>
                <a:srgbClr val="535353"/>
              </a:buClr>
              <a:buSzPts val="2000"/>
            </a:pPr>
            <a:r>
              <a:rPr lang="en-US" sz="2800" b="1" u="sng" dirty="0">
                <a:solidFill>
                  <a:srgbClr val="0070C0"/>
                </a:solidFill>
                <a:latin typeface="Arial"/>
                <a:ea typeface="Arial"/>
                <a:cs typeface="Arial"/>
                <a:sym typeface="Arial"/>
                <a:hlinkClick r:id="rId5">
                  <a:extLst>
                    <a:ext uri="{A12FA001-AC4F-418D-AE19-62706E023703}">
                      <ahyp:hlinkClr xmlns:ahyp="http://schemas.microsoft.com/office/drawing/2018/hyperlinkcolor" val="tx"/>
                    </a:ext>
                  </a:extLst>
                </a:hlinkClick>
              </a:rPr>
              <a:t>Bareford v. McDonough</a:t>
            </a:r>
            <a:r>
              <a:rPr lang="en-US" sz="2800" b="1" u="sng" dirty="0">
                <a:solidFill>
                  <a:srgbClr val="CCCCFF"/>
                </a:solidFill>
                <a:latin typeface="Arial"/>
                <a:ea typeface="Arial"/>
                <a:cs typeface="Arial"/>
                <a:sym typeface="Arial"/>
                <a:hlinkClick r:id="rId5">
                  <a:extLst>
                    <a:ext uri="{A12FA001-AC4F-418D-AE19-62706E023703}">
                      <ahyp:hlinkClr xmlns:ahyp="http://schemas.microsoft.com/office/drawing/2018/hyperlinkcolor" val="tx"/>
                    </a:ext>
                  </a:extLst>
                </a:hlinkClick>
              </a:rPr>
              <a:t>,</a:t>
            </a:r>
            <a:r>
              <a:rPr lang="en-US" sz="2800" b="1" dirty="0">
                <a:solidFill>
                  <a:srgbClr val="535353"/>
                </a:solidFill>
                <a:latin typeface="Arial"/>
                <a:ea typeface="Arial"/>
                <a:cs typeface="Arial"/>
                <a:sym typeface="Arial"/>
              </a:rPr>
              <a:t> </a:t>
            </a:r>
            <a:r>
              <a:rPr lang="en-US" sz="2800" dirty="0">
                <a:solidFill>
                  <a:srgbClr val="535353"/>
                </a:solidFill>
                <a:latin typeface="Arial"/>
                <a:ea typeface="Arial"/>
                <a:cs typeface="Arial"/>
                <a:sym typeface="Arial"/>
              </a:rPr>
              <a:t>February 28, 2022</a:t>
            </a:r>
            <a:endParaRPr sz="4000" dirty="0"/>
          </a:p>
          <a:p>
            <a:pPr marL="0" indent="1587">
              <a:lnSpc>
                <a:spcPct val="100000"/>
              </a:lnSpc>
              <a:buClr>
                <a:srgbClr val="535353"/>
              </a:buClr>
              <a:buSzPts val="1800"/>
            </a:pPr>
            <a:r>
              <a:rPr lang="en-US" sz="2400" dirty="0">
                <a:solidFill>
                  <a:srgbClr val="535353"/>
                </a:solidFill>
                <a:latin typeface="Arial"/>
                <a:ea typeface="Arial"/>
                <a:cs typeface="Arial"/>
                <a:sym typeface="Arial"/>
              </a:rPr>
              <a:t>Addresses who can request headstones and markers.  </a:t>
            </a:r>
            <a:endParaRPr sz="4000" dirty="0"/>
          </a:p>
        </p:txBody>
      </p:sp>
      <p:sp>
        <p:nvSpPr>
          <p:cNvPr id="172" name="Google Shape;172;p26"/>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0"/>
        <p:cNvGrpSpPr/>
        <p:nvPr/>
      </p:nvGrpSpPr>
      <p:grpSpPr>
        <a:xfrm>
          <a:off x="0" y="0"/>
          <a:ext cx="0" cy="0"/>
          <a:chOff x="0" y="0"/>
          <a:chExt cx="0" cy="0"/>
        </a:xfrm>
      </p:grpSpPr>
      <p:sp>
        <p:nvSpPr>
          <p:cNvPr id="541" name="Google Shape;541;p78"/>
          <p:cNvSpPr txBox="1">
            <a:spLocks noGrp="1"/>
          </p:cNvSpPr>
          <p:nvPr>
            <p:ph type="subTitle" idx="1"/>
          </p:nvPr>
        </p:nvSpPr>
        <p:spPr>
          <a:xfrm>
            <a:off x="1754187" y="1546225"/>
            <a:ext cx="8523300" cy="4529100"/>
          </a:xfrm>
          <a:prstGeom prst="rect">
            <a:avLst/>
          </a:prstGeom>
          <a:noFill/>
          <a:ln>
            <a:noFill/>
          </a:ln>
        </p:spPr>
        <p:txBody>
          <a:bodyPr spcFirstLastPara="1" wrap="square" lIns="90000" tIns="45000" rIns="90000" bIns="45000" anchor="t" anchorCtr="0">
            <a:noAutofit/>
          </a:bodyPr>
          <a:lstStyle/>
          <a:p>
            <a:pPr marL="0" indent="0">
              <a:lnSpc>
                <a:spcPct val="100000"/>
              </a:lnSpc>
              <a:spcBef>
                <a:spcPts val="700"/>
              </a:spcBef>
              <a:buSzPts val="2400"/>
            </a:pPr>
            <a:endParaRPr sz="2400" dirty="0">
              <a:latin typeface="Arial"/>
              <a:ea typeface="Arial"/>
              <a:cs typeface="Arial"/>
              <a:sym typeface="Arial"/>
            </a:endParaRPr>
          </a:p>
          <a:p>
            <a:pPr marL="0" indent="0" algn="ctr">
              <a:lnSpc>
                <a:spcPct val="100000"/>
              </a:lnSpc>
              <a:spcBef>
                <a:spcPts val="700"/>
              </a:spcBef>
              <a:buSzPts val="2400"/>
            </a:pPr>
            <a:r>
              <a:rPr lang="en-US" sz="3900" b="1" u="sng" dirty="0">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PACT Act of 2022</a:t>
            </a:r>
            <a:endParaRPr sz="3900" b="1" dirty="0">
              <a:solidFill>
                <a:srgbClr val="0070C0"/>
              </a:solidFill>
              <a:latin typeface="Arial"/>
              <a:ea typeface="Arial"/>
              <a:cs typeface="Arial"/>
              <a:sym typeface="Arial"/>
            </a:endParaRPr>
          </a:p>
          <a:p>
            <a:pPr marL="0" indent="0" algn="ctr">
              <a:lnSpc>
                <a:spcPct val="100000"/>
              </a:lnSpc>
              <a:spcBef>
                <a:spcPts val="700"/>
              </a:spcBef>
              <a:buSzPts val="2400"/>
            </a:pPr>
            <a:endParaRPr sz="3900" b="1" dirty="0">
              <a:latin typeface="Arial"/>
              <a:ea typeface="Arial"/>
              <a:cs typeface="Arial"/>
              <a:sym typeface="Arial"/>
            </a:endParaRPr>
          </a:p>
          <a:p>
            <a:pPr marL="0" indent="0" algn="ctr">
              <a:lnSpc>
                <a:spcPct val="100000"/>
              </a:lnSpc>
              <a:spcBef>
                <a:spcPts val="700"/>
              </a:spcBef>
              <a:buSzPts val="2400"/>
            </a:pPr>
            <a:r>
              <a:rPr lang="en-US" sz="3900" b="1" dirty="0">
                <a:latin typeface="Arial"/>
                <a:ea typeface="Arial"/>
                <a:cs typeface="Arial"/>
                <a:sym typeface="Arial"/>
              </a:rPr>
              <a:t>(Have you heard of it?)</a:t>
            </a:r>
            <a:endParaRPr sz="3900" b="1"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endParaRPr sz="2400" dirty="0">
              <a:latin typeface="Arial"/>
              <a:ea typeface="Arial"/>
              <a:cs typeface="Arial"/>
              <a:sym typeface="Arial"/>
            </a:endParaRPr>
          </a:p>
          <a:p>
            <a:pPr marL="0" indent="0">
              <a:lnSpc>
                <a:spcPct val="100000"/>
              </a:lnSpc>
              <a:spcBef>
                <a:spcPts val="700"/>
              </a:spcBef>
              <a:buSzPts val="2400"/>
            </a:pPr>
            <a:r>
              <a:rPr lang="en-US" sz="2400" dirty="0">
                <a:latin typeface="Arial"/>
                <a:ea typeface="Arial"/>
                <a:cs typeface="Arial"/>
                <a:sym typeface="Arial"/>
              </a:rPr>
              <a:t> </a:t>
            </a:r>
            <a:endParaRPr dirty="0"/>
          </a:p>
          <a:p>
            <a:pPr marL="0" indent="0">
              <a:lnSpc>
                <a:spcPct val="100000"/>
              </a:lnSpc>
              <a:spcBef>
                <a:spcPts val="700"/>
              </a:spcBef>
              <a:buSzPts val="2400"/>
            </a:pPr>
            <a:endParaRPr sz="2400" dirty="0">
              <a:latin typeface="Arial"/>
              <a:ea typeface="Arial"/>
              <a:cs typeface="Arial"/>
              <a:sym typeface="Arial"/>
            </a:endParaRPr>
          </a:p>
          <a:p>
            <a:pPr marL="0" indent="0">
              <a:spcBef>
                <a:spcPts val="700"/>
              </a:spcBef>
              <a:buSzPts val="2400"/>
            </a:pPr>
            <a:r>
              <a:rPr lang="en-US" sz="2400" dirty="0">
                <a:latin typeface="Arial"/>
                <a:ea typeface="Arial"/>
                <a:cs typeface="Arial"/>
                <a:sym typeface="Arial"/>
              </a:rPr>
              <a:t>       </a:t>
            </a:r>
            <a:endParaRPr dirty="0"/>
          </a:p>
        </p:txBody>
      </p:sp>
      <p:sp>
        <p:nvSpPr>
          <p:cNvPr id="542" name="Google Shape;542;p78"/>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6"/>
        <p:cNvGrpSpPr/>
        <p:nvPr/>
      </p:nvGrpSpPr>
      <p:grpSpPr>
        <a:xfrm>
          <a:off x="0" y="0"/>
          <a:ext cx="0" cy="0"/>
          <a:chOff x="0" y="0"/>
          <a:chExt cx="0" cy="0"/>
        </a:xfrm>
      </p:grpSpPr>
      <p:sp>
        <p:nvSpPr>
          <p:cNvPr id="547" name="Google Shape;547;p79"/>
          <p:cNvSpPr txBox="1">
            <a:spLocks noGrp="1"/>
          </p:cNvSpPr>
          <p:nvPr>
            <p:ph type="title" idx="4294967295"/>
          </p:nvPr>
        </p:nvSpPr>
        <p:spPr>
          <a:xfrm>
            <a:off x="2209812" y="450637"/>
            <a:ext cx="7772400" cy="1470000"/>
          </a:xfrm>
          <a:prstGeom prst="rect">
            <a:avLst/>
          </a:prstGeom>
          <a:noFill/>
          <a:ln>
            <a:noFill/>
          </a:ln>
        </p:spPr>
        <p:txBody>
          <a:bodyPr spcFirstLastPara="1" wrap="square" lIns="90000" tIns="45000" rIns="90000" bIns="45000" anchor="t" anchorCtr="0">
            <a:noAutofit/>
          </a:bodyPr>
          <a:lstStyle/>
          <a:p>
            <a:pPr>
              <a:buSzPts val="2400"/>
            </a:pPr>
            <a:r>
              <a:rPr lang="en-US" sz="2600" b="1">
                <a:latin typeface="Arial"/>
                <a:ea typeface="Arial"/>
                <a:cs typeface="Arial"/>
                <a:sym typeface="Arial"/>
              </a:rPr>
              <a:t>PACT Act Claims Stay Guidance</a:t>
            </a:r>
            <a:endParaRPr sz="2000">
              <a:latin typeface="Arial"/>
              <a:ea typeface="Arial"/>
              <a:cs typeface="Arial"/>
              <a:sym typeface="Arial"/>
            </a:endParaRPr>
          </a:p>
        </p:txBody>
      </p:sp>
      <p:sp>
        <p:nvSpPr>
          <p:cNvPr id="548" name="Google Shape;548;p79"/>
          <p:cNvSpPr txBox="1">
            <a:spLocks noGrp="1"/>
          </p:cNvSpPr>
          <p:nvPr>
            <p:ph type="subTitle" idx="1"/>
          </p:nvPr>
        </p:nvSpPr>
        <p:spPr>
          <a:xfrm>
            <a:off x="584616" y="1546226"/>
            <a:ext cx="10987791"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SzPts val="2400"/>
            </a:pPr>
            <a:endParaRPr sz="2400" dirty="0">
              <a:latin typeface="Arial"/>
              <a:ea typeface="Arial"/>
              <a:cs typeface="Arial"/>
              <a:sym typeface="Arial"/>
            </a:endParaRPr>
          </a:p>
          <a:p>
            <a:pPr marL="0" indent="0">
              <a:lnSpc>
                <a:spcPct val="93000"/>
              </a:lnSpc>
              <a:spcBef>
                <a:spcPts val="700"/>
              </a:spcBef>
              <a:buSzPts val="2400"/>
            </a:pPr>
            <a:r>
              <a:rPr lang="en-US" sz="2800" dirty="0">
                <a:latin typeface="Arial"/>
                <a:ea typeface="Arial"/>
                <a:cs typeface="Arial"/>
                <a:sym typeface="Arial"/>
              </a:rPr>
              <a:t>    As of now, VA is encouraging veterans and beneficiaries to file claims and began to send out informational literature but will not start processing claims until January 1, 2023.</a:t>
            </a:r>
            <a:endParaRPr sz="3600" dirty="0"/>
          </a:p>
          <a:p>
            <a:pPr marL="0" indent="0">
              <a:lnSpc>
                <a:spcPct val="93000"/>
              </a:lnSpc>
              <a:buSzPts val="2400"/>
            </a:pPr>
            <a:endParaRPr sz="2800" dirty="0">
              <a:latin typeface="Arial"/>
              <a:ea typeface="Arial"/>
              <a:cs typeface="Arial"/>
              <a:sym typeface="Arial"/>
            </a:endParaRPr>
          </a:p>
          <a:p>
            <a:pPr marL="0" indent="0">
              <a:lnSpc>
                <a:spcPct val="93000"/>
              </a:lnSpc>
              <a:buSzPts val="2400"/>
            </a:pPr>
            <a:r>
              <a:rPr lang="en-US" sz="2800" dirty="0">
                <a:latin typeface="Arial"/>
                <a:ea typeface="Arial"/>
                <a:cs typeface="Arial"/>
                <a:sym typeface="Arial"/>
              </a:rPr>
              <a:t>    If a claimed issue can be granted under any other theory of entitlement, it will still be addressed. If can only be possibly granted under PACT Act legislation, it will be deferred in the Rating Decisions, pending further guidance. No educational material been released to VA processors as of the date of this class. </a:t>
            </a:r>
            <a:endParaRPr sz="3600" dirty="0"/>
          </a:p>
          <a:p>
            <a:pPr marL="0" indent="0">
              <a:lnSpc>
                <a:spcPct val="93000"/>
              </a:lnSpc>
              <a:buSzPts val="2400"/>
            </a:pPr>
            <a:endParaRPr sz="2400" dirty="0">
              <a:latin typeface="Arial"/>
              <a:ea typeface="Arial"/>
              <a:cs typeface="Arial"/>
              <a:sym typeface="Arial"/>
            </a:endParaRPr>
          </a:p>
          <a:p>
            <a:pPr marL="342900" indent="-342900"/>
            <a:endParaRPr sz="2400" dirty="0">
              <a:latin typeface="Arial"/>
              <a:ea typeface="Arial"/>
              <a:cs typeface="Arial"/>
              <a:sym typeface="Arial"/>
            </a:endParaRPr>
          </a:p>
        </p:txBody>
      </p:sp>
      <p:sp>
        <p:nvSpPr>
          <p:cNvPr id="549" name="Google Shape;549;p79"/>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3"/>
        <p:cNvGrpSpPr/>
        <p:nvPr/>
      </p:nvGrpSpPr>
      <p:grpSpPr>
        <a:xfrm>
          <a:off x="0" y="0"/>
          <a:ext cx="0" cy="0"/>
          <a:chOff x="0" y="0"/>
          <a:chExt cx="0" cy="0"/>
        </a:xfrm>
      </p:grpSpPr>
      <p:sp>
        <p:nvSpPr>
          <p:cNvPr id="554" name="Google Shape;554;p80"/>
          <p:cNvSpPr txBox="1"/>
          <p:nvPr/>
        </p:nvSpPr>
        <p:spPr>
          <a:xfrm>
            <a:off x="4340226" y="2865438"/>
            <a:ext cx="5584825" cy="1004887"/>
          </a:xfrm>
          <a:prstGeom prst="rect">
            <a:avLst/>
          </a:prstGeom>
          <a:noFill/>
          <a:ln>
            <a:noFill/>
          </a:ln>
        </p:spPr>
        <p:txBody>
          <a:bodyPr spcFirstLastPara="1" wrap="square" lIns="90000" tIns="45000" rIns="90000" bIns="45000" anchor="t" anchorCtr="0">
            <a:spAutoFit/>
          </a:bodyPr>
          <a:lstStyle/>
          <a:p>
            <a:pPr algn="r">
              <a:buSzPts val="6000"/>
            </a:pPr>
            <a:r>
              <a:rPr lang="en-US" sz="6000" b="1">
                <a:latin typeface="Times New Roman"/>
                <a:ea typeface="Times New Roman"/>
                <a:cs typeface="Times New Roman"/>
                <a:sym typeface="Times New Roman"/>
              </a:rPr>
              <a:t>QUESTIONS?</a:t>
            </a:r>
            <a:endParaRPr/>
          </a:p>
        </p:txBody>
      </p:sp>
      <p:sp>
        <p:nvSpPr>
          <p:cNvPr id="555" name="Google Shape;555;p80"/>
          <p:cNvSpPr txBox="1">
            <a:spLocks noGrp="1"/>
          </p:cNvSpPr>
          <p:nvPr>
            <p:ph type="sldNum" idx="12"/>
          </p:nvPr>
        </p:nvSpPr>
        <p:spPr>
          <a:xfrm>
            <a:off x="1524000" y="0"/>
            <a:ext cx="3000000" cy="3000000"/>
          </a:xfrm>
          <a:prstGeom prst="rect">
            <a:avLst/>
          </a:prstGeom>
        </p:spPr>
        <p:txBody>
          <a:bodyPr spcFirstLastPara="1" wrap="square" lIns="91425" tIns="45700" rIns="91425" bIns="45700" anchor="t" anchorCtr="0">
            <a:noAutofit/>
          </a:bodyPr>
          <a:lstStyle/>
          <a:p>
            <a:fld id="{00000000-1234-1234-1234-123412341234}" type="slidenum">
              <a:rPr lang="en-US"/>
              <a:pPr/>
              <a:t>62</a:t>
            </a:fld>
            <a:endParaRPr sz="1300">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2"/>
          <p:cNvSpPr/>
          <p:nvPr/>
        </p:nvSpPr>
        <p:spPr>
          <a:xfrm>
            <a:off x="7900850" y="12250"/>
            <a:ext cx="2765400" cy="104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5" name="Google Shape;565;p82"/>
          <p:cNvSpPr txBox="1"/>
          <p:nvPr/>
        </p:nvSpPr>
        <p:spPr>
          <a:xfrm>
            <a:off x="4943100" y="111150"/>
            <a:ext cx="2305800" cy="1046700"/>
          </a:xfrm>
          <a:prstGeom prst="rect">
            <a:avLst/>
          </a:prstGeom>
          <a:solidFill>
            <a:schemeClr val="lt1"/>
          </a:solidFill>
          <a:ln>
            <a:noFill/>
          </a:ln>
        </p:spPr>
        <p:txBody>
          <a:bodyPr spcFirstLastPara="1" wrap="square" lIns="91425" tIns="91425" rIns="91425" bIns="91425" anchor="t" anchorCtr="0">
            <a:spAutoFit/>
          </a:bodyPr>
          <a:lstStyle/>
          <a:p>
            <a:endParaRPr/>
          </a:p>
          <a:p>
            <a:endParaRPr/>
          </a:p>
          <a:p>
            <a:endParaRPr/>
          </a:p>
          <a:p>
            <a:endParaRPr/>
          </a:p>
        </p:txBody>
      </p:sp>
      <p:sp>
        <p:nvSpPr>
          <p:cNvPr id="566" name="Google Shape;566;p82"/>
          <p:cNvSpPr txBox="1"/>
          <p:nvPr/>
        </p:nvSpPr>
        <p:spPr>
          <a:xfrm>
            <a:off x="0" y="204720"/>
            <a:ext cx="10363200" cy="1470300"/>
          </a:xfrm>
          <a:prstGeom prst="rect">
            <a:avLst/>
          </a:prstGeom>
          <a:noFill/>
          <a:ln>
            <a:noFill/>
          </a:ln>
        </p:spPr>
        <p:txBody>
          <a:bodyPr spcFirstLastPara="1" wrap="square" lIns="90000" tIns="45000" rIns="90000" bIns="45000" anchor="t" anchorCtr="0">
            <a:noAutofit/>
          </a:bodyPr>
          <a:lstStyle/>
          <a:p>
            <a:r>
              <a:rPr lang="en-US" sz="4300" b="1" dirty="0"/>
              <a:t>Game Time! Trivia Set Up!</a:t>
            </a:r>
            <a:endParaRPr sz="4700" dirty="0"/>
          </a:p>
        </p:txBody>
      </p:sp>
      <p:sp>
        <p:nvSpPr>
          <p:cNvPr id="567" name="Google Shape;567;p82"/>
          <p:cNvSpPr txBox="1"/>
          <p:nvPr/>
        </p:nvSpPr>
        <p:spPr>
          <a:xfrm>
            <a:off x="2514600" y="1477275"/>
            <a:ext cx="7772400" cy="615600"/>
          </a:xfrm>
          <a:prstGeom prst="rect">
            <a:avLst/>
          </a:prstGeom>
          <a:noFill/>
          <a:ln>
            <a:noFill/>
          </a:ln>
        </p:spPr>
        <p:txBody>
          <a:bodyPr spcFirstLastPara="1" wrap="square" lIns="91425" tIns="91425" rIns="91425" bIns="91425" anchor="t" anchorCtr="0">
            <a:spAutoFit/>
          </a:bodyPr>
          <a:lstStyle/>
          <a:p>
            <a:r>
              <a:rPr lang="en-US" sz="2800" dirty="0"/>
              <a:t>To play, go to </a:t>
            </a:r>
            <a:r>
              <a:rPr lang="en-US" sz="2800" u="sng" dirty="0">
                <a:solidFill>
                  <a:srgbClr val="0070C0"/>
                </a:solidFill>
                <a:hlinkClick r:id="rId3">
                  <a:extLst>
                    <a:ext uri="{A12FA001-AC4F-418D-AE19-62706E023703}">
                      <ahyp:hlinkClr xmlns:ahyp="http://schemas.microsoft.com/office/drawing/2018/hyperlinkcolor" val="tx"/>
                    </a:ext>
                  </a:extLst>
                </a:hlinkClick>
              </a:rPr>
              <a:t>https://www.crowd.live/K8IJY</a:t>
            </a:r>
            <a:r>
              <a:rPr lang="en-US" sz="2800" dirty="0">
                <a:solidFill>
                  <a:srgbClr val="0070C0"/>
                </a:solidFill>
              </a:rPr>
              <a:t> </a:t>
            </a:r>
            <a:endParaRPr sz="2800" dirty="0">
              <a:solidFill>
                <a:srgbClr val="0070C0"/>
              </a:solidFill>
            </a:endParaRPr>
          </a:p>
        </p:txBody>
      </p:sp>
      <p:sp>
        <p:nvSpPr>
          <p:cNvPr id="568" name="Google Shape;568;p82"/>
          <p:cNvSpPr txBox="1"/>
          <p:nvPr/>
        </p:nvSpPr>
        <p:spPr>
          <a:xfrm>
            <a:off x="2484900" y="2200975"/>
            <a:ext cx="7527000" cy="615600"/>
          </a:xfrm>
          <a:prstGeom prst="rect">
            <a:avLst/>
          </a:prstGeom>
          <a:noFill/>
          <a:ln>
            <a:noFill/>
          </a:ln>
        </p:spPr>
        <p:txBody>
          <a:bodyPr spcFirstLastPara="1" wrap="square" lIns="91425" tIns="91425" rIns="91425" bIns="91425" anchor="t" anchorCtr="0">
            <a:spAutoFit/>
          </a:bodyPr>
          <a:lstStyle/>
          <a:p>
            <a:r>
              <a:rPr lang="en-US" sz="2800"/>
              <a:t>OR scan this QR code with your smartphone </a:t>
            </a:r>
            <a:endParaRPr sz="2800"/>
          </a:p>
        </p:txBody>
      </p:sp>
      <p:sp>
        <p:nvSpPr>
          <p:cNvPr id="569" name="Google Shape;569;p82"/>
          <p:cNvSpPr txBox="1"/>
          <p:nvPr/>
        </p:nvSpPr>
        <p:spPr>
          <a:xfrm>
            <a:off x="614597" y="4758925"/>
            <a:ext cx="10972800" cy="1475758"/>
          </a:xfrm>
          <a:prstGeom prst="rect">
            <a:avLst/>
          </a:prstGeom>
          <a:noFill/>
          <a:ln>
            <a:noFill/>
          </a:ln>
        </p:spPr>
        <p:txBody>
          <a:bodyPr spcFirstLastPara="1" wrap="square" lIns="91425" tIns="91425" rIns="91425" bIns="91425" anchor="t" anchorCtr="0">
            <a:spAutoFit/>
          </a:bodyPr>
          <a:lstStyle/>
          <a:p>
            <a:pPr algn="ctr">
              <a:lnSpc>
                <a:spcPct val="115000"/>
              </a:lnSpc>
            </a:pPr>
            <a:r>
              <a:rPr lang="en-US" sz="2200" dirty="0">
                <a:solidFill>
                  <a:schemeClr val="dk1"/>
                </a:solidFill>
              </a:rPr>
              <a:t>Create a name (doesn’t have to be your real name) </a:t>
            </a:r>
            <a:r>
              <a:rPr lang="en-US" sz="2200" b="1" dirty="0">
                <a:solidFill>
                  <a:schemeClr val="dk1"/>
                </a:solidFill>
              </a:rPr>
              <a:t>AND</a:t>
            </a:r>
            <a:r>
              <a:rPr lang="en-US" sz="2200" dirty="0">
                <a:solidFill>
                  <a:schemeClr val="dk1"/>
                </a:solidFill>
              </a:rPr>
              <a:t> choose your team.</a:t>
            </a:r>
          </a:p>
          <a:p>
            <a:pPr algn="ctr">
              <a:lnSpc>
                <a:spcPct val="115000"/>
              </a:lnSpc>
            </a:pPr>
            <a:endParaRPr sz="2200" dirty="0">
              <a:solidFill>
                <a:schemeClr val="dk1"/>
              </a:solidFill>
            </a:endParaRPr>
          </a:p>
          <a:p>
            <a:pPr algn="ctr">
              <a:lnSpc>
                <a:spcPct val="115000"/>
              </a:lnSpc>
              <a:buClr>
                <a:schemeClr val="dk1"/>
              </a:buClr>
              <a:buSzPts val="1100"/>
            </a:pPr>
            <a:r>
              <a:rPr lang="en-US" sz="2200" dirty="0">
                <a:solidFill>
                  <a:schemeClr val="dk1"/>
                </a:solidFill>
              </a:rPr>
              <a:t>The results of the game will be shared with all, so if you want to use an alias, feel free!</a:t>
            </a:r>
            <a:endParaRPr sz="2200" dirty="0">
              <a:solidFill>
                <a:schemeClr val="dk1"/>
              </a:solidFill>
            </a:endParaRPr>
          </a:p>
          <a:p>
            <a:pPr algn="ctr"/>
            <a:endParaRPr sz="800" dirty="0"/>
          </a:p>
        </p:txBody>
      </p:sp>
      <p:pic>
        <p:nvPicPr>
          <p:cNvPr id="570" name="Google Shape;570;p82"/>
          <p:cNvPicPr preferRelativeResize="0"/>
          <p:nvPr/>
        </p:nvPicPr>
        <p:blipFill>
          <a:blip r:embed="rId4">
            <a:alphaModFix/>
          </a:blip>
          <a:stretch>
            <a:fillRect/>
          </a:stretch>
        </p:blipFill>
        <p:spPr>
          <a:xfrm>
            <a:off x="5173664" y="2816576"/>
            <a:ext cx="1844675" cy="1866149"/>
          </a:xfrm>
          <a:prstGeom prst="rect">
            <a:avLst/>
          </a:prstGeom>
          <a:noFill/>
          <a:ln>
            <a:noFill/>
          </a:ln>
        </p:spPr>
      </p:pic>
      <p:sp>
        <p:nvSpPr>
          <p:cNvPr id="571" name="Google Shape;571;p82"/>
          <p:cNvSpPr txBox="1">
            <a:spLocks noGrp="1"/>
          </p:cNvSpPr>
          <p:nvPr>
            <p:ph type="sldNum" idx="12"/>
          </p:nvPr>
        </p:nvSpPr>
        <p:spPr>
          <a:xfrm>
            <a:off x="10080784" y="6333134"/>
            <a:ext cx="548700" cy="525000"/>
          </a:xfrm>
          <a:prstGeom prst="rect">
            <a:avLst/>
          </a:prstGeom>
        </p:spPr>
        <p:txBody>
          <a:bodyPr spcFirstLastPara="1" wrap="square" lIns="90000" tIns="45000" rIns="90000" bIns="45000" anchor="t" anchorCtr="0">
            <a:noAutofit/>
          </a:bodyPr>
          <a:lstStyle/>
          <a:p>
            <a:fld id="{00000000-1234-1234-1234-123412341234}" type="slidenum">
              <a:rPr lang="en-US"/>
              <a:pPr/>
              <a:t>63</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ctrTitle"/>
          </p:nvPr>
        </p:nvSpPr>
        <p:spPr>
          <a:xfrm>
            <a:off x="2209800" y="2130425"/>
            <a:ext cx="7772400" cy="1470000"/>
          </a:xfrm>
          <a:prstGeom prst="rect">
            <a:avLst/>
          </a:prstGeom>
        </p:spPr>
        <p:txBody>
          <a:bodyPr spcFirstLastPara="1" wrap="square" lIns="90000" tIns="45000" rIns="90000" bIns="45000" anchor="t" anchorCtr="0">
            <a:noAutofit/>
          </a:bodyPr>
          <a:lstStyle/>
          <a:p>
            <a:pPr indent="1587" algn="ctr">
              <a:lnSpc>
                <a:spcPct val="100000"/>
              </a:lnSpc>
            </a:pPr>
            <a:r>
              <a:rPr lang="en-US" sz="2900" b="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Newman v. McDonough</a:t>
            </a:r>
            <a:r>
              <a:rPr lang="en-US" sz="2900" b="1">
                <a:solidFill>
                  <a:schemeClr val="dk1"/>
                </a:solidFill>
                <a:latin typeface="Arial"/>
                <a:ea typeface="Arial"/>
                <a:cs typeface="Arial"/>
                <a:sym typeface="Arial"/>
              </a:rPr>
              <a:t> </a:t>
            </a:r>
            <a:endParaRPr sz="2900" b="1">
              <a:solidFill>
                <a:schemeClr val="dk1"/>
              </a:solidFill>
              <a:latin typeface="Arial"/>
              <a:ea typeface="Arial"/>
              <a:cs typeface="Arial"/>
              <a:sym typeface="Arial"/>
            </a:endParaRPr>
          </a:p>
          <a:p>
            <a:pPr indent="1587" algn="ctr">
              <a:lnSpc>
                <a:spcPct val="100000"/>
              </a:lnSpc>
            </a:pPr>
            <a:endParaRPr sz="2900">
              <a:solidFill>
                <a:schemeClr val="dk1"/>
              </a:solidFill>
              <a:latin typeface="Arial"/>
              <a:ea typeface="Arial"/>
              <a:cs typeface="Arial"/>
              <a:sym typeface="Arial"/>
            </a:endParaRPr>
          </a:p>
          <a:p>
            <a:pPr indent="1587" algn="ctr">
              <a:lnSpc>
                <a:spcPct val="100000"/>
              </a:lnSpc>
              <a:buClr>
                <a:srgbClr val="535353"/>
              </a:buClr>
              <a:buSzPts val="2000"/>
            </a:pPr>
            <a:r>
              <a:rPr lang="en-US" sz="2900">
                <a:solidFill>
                  <a:schemeClr val="dk1"/>
                </a:solidFill>
                <a:latin typeface="Arial"/>
                <a:ea typeface="Arial"/>
                <a:cs typeface="Arial"/>
                <a:sym typeface="Arial"/>
              </a:rPr>
              <a:t>June 16, 2022</a:t>
            </a:r>
            <a:endParaRPr sz="4100">
              <a:solidFill>
                <a:schemeClr val="dk1"/>
              </a:solidFill>
              <a:latin typeface="Times New Roman"/>
              <a:ea typeface="Times New Roman"/>
              <a:cs typeface="Times New Roman"/>
              <a:sym typeface="Times New Roman"/>
            </a:endParaRPr>
          </a:p>
          <a:p>
            <a:endParaRPr/>
          </a:p>
        </p:txBody>
      </p:sp>
      <p:sp>
        <p:nvSpPr>
          <p:cNvPr id="180" name="Google Shape;180;p27"/>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4"/>
        <p:cNvGrpSpPr/>
        <p:nvPr/>
      </p:nvGrpSpPr>
      <p:grpSpPr>
        <a:xfrm>
          <a:off x="0" y="0"/>
          <a:ext cx="0" cy="0"/>
          <a:chOff x="0" y="0"/>
          <a:chExt cx="0" cy="0"/>
        </a:xfrm>
      </p:grpSpPr>
      <p:sp>
        <p:nvSpPr>
          <p:cNvPr id="185" name="Google Shape;185;p28"/>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Newman v. McDonough, June 16, 2022</a:t>
            </a:r>
            <a:endParaRPr/>
          </a:p>
        </p:txBody>
      </p:sp>
      <p:sp>
        <p:nvSpPr>
          <p:cNvPr id="186" name="Google Shape;186;p28"/>
          <p:cNvSpPr txBox="1">
            <a:spLocks noGrp="1"/>
          </p:cNvSpPr>
          <p:nvPr>
            <p:ph type="subTitle" idx="1"/>
          </p:nvPr>
        </p:nvSpPr>
        <p:spPr>
          <a:xfrm>
            <a:off x="614597" y="1546226"/>
            <a:ext cx="10972799"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Clr>
                <a:schemeClr val="dk1"/>
              </a:buClr>
              <a:buSzPts val="2400"/>
            </a:pPr>
            <a:r>
              <a:rPr lang="en-US" sz="2800" dirty="0">
                <a:solidFill>
                  <a:schemeClr val="dk1"/>
                </a:solidFill>
                <a:latin typeface="Arial"/>
                <a:ea typeface="Arial"/>
                <a:cs typeface="Arial"/>
                <a:sym typeface="Arial"/>
              </a:rPr>
              <a:t>What the case is about:</a:t>
            </a:r>
            <a:endParaRPr sz="2800" dirty="0">
              <a:solidFill>
                <a:schemeClr val="dk1"/>
              </a:solidFill>
              <a:latin typeface="Arial"/>
              <a:ea typeface="Arial"/>
              <a:cs typeface="Arial"/>
              <a:sym typeface="Arial"/>
            </a:endParaRPr>
          </a:p>
          <a:p>
            <a:pPr marL="0" indent="0" algn="ctr">
              <a:lnSpc>
                <a:spcPct val="100000"/>
              </a:lnSpc>
              <a:buSzPts val="2400"/>
            </a:pPr>
            <a:endParaRPr sz="2800" dirty="0">
              <a:latin typeface="Arial"/>
              <a:ea typeface="Arial"/>
              <a:cs typeface="Arial"/>
              <a:sym typeface="Arial"/>
            </a:endParaRPr>
          </a:p>
          <a:p>
            <a:pPr marL="0" indent="0">
              <a:lnSpc>
                <a:spcPct val="100000"/>
              </a:lnSpc>
              <a:spcBef>
                <a:spcPts val="700"/>
              </a:spcBef>
              <a:buSzPts val="2400"/>
            </a:pPr>
            <a:r>
              <a:rPr lang="en-US" sz="2800" dirty="0">
                <a:latin typeface="Arial"/>
                <a:ea typeface="Arial"/>
                <a:cs typeface="Arial"/>
                <a:sym typeface="Arial"/>
              </a:rPr>
              <a:t>Joel Newman was a substitute appellant for his brother, Marshall Newman (Mr. Newman), following his death. Mr. Newman originally filed a claim for 'nervous condition' as directly due to service. </a:t>
            </a:r>
            <a:endParaRPr sz="3600" dirty="0"/>
          </a:p>
          <a:p>
            <a:pPr marL="0" indent="0">
              <a:lnSpc>
                <a:spcPct val="100000"/>
              </a:lnSpc>
              <a:buSzPts val="2400"/>
            </a:pPr>
            <a:endParaRPr sz="2800" dirty="0">
              <a:latin typeface="Arial"/>
              <a:ea typeface="Arial"/>
              <a:cs typeface="Arial"/>
              <a:sym typeface="Arial"/>
            </a:endParaRPr>
          </a:p>
          <a:p>
            <a:pPr marL="0" indent="0">
              <a:lnSpc>
                <a:spcPct val="100000"/>
              </a:lnSpc>
              <a:buSzPts val="2400"/>
            </a:pPr>
            <a:r>
              <a:rPr lang="en-US" sz="2800" dirty="0">
                <a:latin typeface="Arial"/>
                <a:ea typeface="Arial"/>
                <a:cs typeface="Arial"/>
                <a:sym typeface="Arial"/>
              </a:rPr>
              <a:t>Mr. Newman served in the Marine Corps from 1973 to 1999. Mr. Newman went AWOL from his unit 3 separate times for a total period of 9,000 days and was discharged under other than honorable conditions. Per 38 CFR 3.12, a character of discharge determination was conducted by the Regional Office (RO).       </a:t>
            </a:r>
            <a:endParaRPr sz="3600" dirty="0"/>
          </a:p>
        </p:txBody>
      </p:sp>
      <p:sp>
        <p:nvSpPr>
          <p:cNvPr id="187" name="Google Shape;187;p28"/>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Google Shape;192;p29"/>
          <p:cNvSpPr txBox="1">
            <a:spLocks noGrp="1"/>
          </p:cNvSpPr>
          <p:nvPr>
            <p:ph type="title" idx="4294967295"/>
          </p:nvPr>
        </p:nvSpPr>
        <p:spPr>
          <a:xfrm>
            <a:off x="1754187" y="357188"/>
            <a:ext cx="7772400" cy="1470025"/>
          </a:xfrm>
          <a:prstGeom prst="rect">
            <a:avLst/>
          </a:prstGeom>
          <a:noFill/>
          <a:ln>
            <a:noFill/>
          </a:ln>
        </p:spPr>
        <p:txBody>
          <a:bodyPr spcFirstLastPara="1" wrap="square" lIns="90000" tIns="45000" rIns="90000" bIns="45000" anchor="t" anchorCtr="0">
            <a:noAutofit/>
          </a:bodyPr>
          <a:lstStyle/>
          <a:p>
            <a:pPr>
              <a:lnSpc>
                <a:spcPct val="90000"/>
              </a:lnSpc>
              <a:buSzPts val="2600"/>
            </a:pPr>
            <a:r>
              <a:rPr lang="en-US" sz="2600" b="1">
                <a:latin typeface="Arial"/>
                <a:ea typeface="Arial"/>
                <a:cs typeface="Arial"/>
                <a:sym typeface="Arial"/>
              </a:rPr>
              <a:t>Newman v. McDonough, June 16, 2022</a:t>
            </a:r>
            <a:endParaRPr/>
          </a:p>
        </p:txBody>
      </p:sp>
      <p:sp>
        <p:nvSpPr>
          <p:cNvPr id="193" name="Google Shape;193;p29"/>
          <p:cNvSpPr txBox="1">
            <a:spLocks noGrp="1"/>
          </p:cNvSpPr>
          <p:nvPr>
            <p:ph type="subTitle" idx="1"/>
          </p:nvPr>
        </p:nvSpPr>
        <p:spPr>
          <a:xfrm>
            <a:off x="569626" y="1546226"/>
            <a:ext cx="11032761" cy="4529137"/>
          </a:xfrm>
          <a:prstGeom prst="rect">
            <a:avLst/>
          </a:prstGeom>
          <a:noFill/>
          <a:ln>
            <a:noFill/>
          </a:ln>
        </p:spPr>
        <p:txBody>
          <a:bodyPr spcFirstLastPara="1" wrap="square" lIns="90000" tIns="45000" rIns="90000" bIns="45000" anchor="t" anchorCtr="0">
            <a:noAutofit/>
          </a:bodyPr>
          <a:lstStyle/>
          <a:p>
            <a:pPr marL="0" indent="0" algn="ctr">
              <a:lnSpc>
                <a:spcPct val="100000"/>
              </a:lnSpc>
              <a:buClr>
                <a:schemeClr val="dk1"/>
              </a:buClr>
              <a:buSzPts val="2400"/>
            </a:pPr>
            <a:r>
              <a:rPr lang="en-US" sz="2800" dirty="0">
                <a:solidFill>
                  <a:schemeClr val="dk1"/>
                </a:solidFill>
                <a:latin typeface="Arial"/>
                <a:ea typeface="Arial"/>
                <a:cs typeface="Arial"/>
                <a:sym typeface="Arial"/>
              </a:rPr>
              <a:t>What the case is about:</a:t>
            </a:r>
            <a:endParaRPr sz="2800" dirty="0">
              <a:solidFill>
                <a:schemeClr val="dk1"/>
              </a:solidFill>
              <a:latin typeface="Arial"/>
              <a:ea typeface="Arial"/>
              <a:cs typeface="Arial"/>
              <a:sym typeface="Arial"/>
            </a:endParaRPr>
          </a:p>
          <a:p>
            <a:pPr marL="0" indent="0" algn="ctr">
              <a:lnSpc>
                <a:spcPct val="100000"/>
              </a:lnSpc>
              <a:buSzPts val="2400"/>
            </a:pPr>
            <a:endParaRPr sz="2800" dirty="0">
              <a:latin typeface="Arial"/>
              <a:ea typeface="Arial"/>
              <a:cs typeface="Arial"/>
              <a:sym typeface="Arial"/>
            </a:endParaRPr>
          </a:p>
          <a:p>
            <a:pPr marL="0" indent="0">
              <a:lnSpc>
                <a:spcPct val="100000"/>
              </a:lnSpc>
              <a:spcBef>
                <a:spcPts val="700"/>
              </a:spcBef>
              <a:buSzPts val="2400"/>
            </a:pPr>
            <a:r>
              <a:rPr lang="en-US" sz="2800" dirty="0">
                <a:latin typeface="Arial"/>
                <a:ea typeface="Arial"/>
                <a:cs typeface="Arial"/>
                <a:sym typeface="Arial"/>
              </a:rPr>
              <a:t>The RO correctly applied 38 CFR 3.12 to deny benefits. Mr. Newman was discharged under other than honorable conditions as a result of being AWOL for a continuous period greater than 180 days. </a:t>
            </a:r>
            <a:endParaRPr sz="3600" dirty="0"/>
          </a:p>
          <a:p>
            <a:pPr marL="0" indent="0">
              <a:lnSpc>
                <a:spcPct val="100000"/>
              </a:lnSpc>
              <a:buSzPts val="2400"/>
            </a:pPr>
            <a:endParaRPr sz="2800" dirty="0">
              <a:latin typeface="Arial"/>
              <a:ea typeface="Arial"/>
              <a:cs typeface="Arial"/>
              <a:sym typeface="Arial"/>
            </a:endParaRPr>
          </a:p>
          <a:p>
            <a:pPr marL="0" indent="0">
              <a:lnSpc>
                <a:spcPct val="100000"/>
              </a:lnSpc>
              <a:buSzPts val="2400"/>
            </a:pPr>
            <a:r>
              <a:rPr lang="en-US" sz="2800" dirty="0">
                <a:latin typeface="Arial"/>
                <a:ea typeface="Arial"/>
                <a:cs typeface="Arial"/>
                <a:sym typeface="Arial"/>
              </a:rPr>
              <a:t>38 CFR 3.12- “by reason of a discharge under other than honorable conditions issued as a result of an AWOL for a continuous period of 180 days. This bar to benefit does not apply if there are </a:t>
            </a:r>
            <a:r>
              <a:rPr lang="en-US" sz="2800" i="1" dirty="0">
                <a:latin typeface="Arial"/>
                <a:ea typeface="Arial"/>
                <a:cs typeface="Arial"/>
                <a:sym typeface="Arial"/>
              </a:rPr>
              <a:t>compelling circumstances</a:t>
            </a:r>
            <a:r>
              <a:rPr lang="en-US" sz="2800" dirty="0">
                <a:latin typeface="Arial"/>
                <a:ea typeface="Arial"/>
                <a:cs typeface="Arial"/>
                <a:sym typeface="Arial"/>
              </a:rPr>
              <a:t> to prolonged unauthorized absence”.        </a:t>
            </a:r>
            <a:endParaRPr sz="3600" dirty="0"/>
          </a:p>
        </p:txBody>
      </p:sp>
      <p:sp>
        <p:nvSpPr>
          <p:cNvPr id="194" name="Google Shape;194;p29"/>
          <p:cNvSpPr txBox="1">
            <a:spLocks noGrp="1"/>
          </p:cNvSpPr>
          <p:nvPr>
            <p:ph type="sldNum" idx="12"/>
          </p:nvPr>
        </p:nvSpPr>
        <p:spPr>
          <a:xfrm>
            <a:off x="7981950" y="6356350"/>
            <a:ext cx="2047800" cy="355500"/>
          </a:xfrm>
          <a:prstGeom prst="rect">
            <a:avLst/>
          </a:prstGeom>
        </p:spPr>
        <p:txBody>
          <a:bodyPr spcFirstLastPara="1" wrap="square" lIns="90000" tIns="45000" rIns="90000" bIns="45000" anchor="t" anchorCtr="0">
            <a:noAutofit/>
          </a:bodyPr>
          <a:lstStyle/>
          <a:p>
            <a:fld id="{00000000-1234-1234-1234-123412341234}" type="slidenum">
              <a:rPr lang="en-US"/>
              <a:pPr/>
              <a:t>9</a:t>
            </a:fld>
            <a:endParaRPr/>
          </a:p>
        </p:txBody>
      </p:sp>
    </p:spTree>
  </p:cSld>
  <p:clrMapOvr>
    <a:masterClrMapping/>
  </p:clrMapOvr>
</p:sld>
</file>

<file path=ppt/theme/theme1.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5567</Words>
  <Application>Microsoft Office PowerPoint</Application>
  <PresentationFormat>Widescreen</PresentationFormat>
  <Paragraphs>501</Paragraphs>
  <Slides>63</Slides>
  <Notes>63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63</vt:i4>
      </vt:variant>
    </vt:vector>
  </HeadingPairs>
  <TitlesOfParts>
    <vt:vector size="70" baseType="lpstr">
      <vt:lpstr>Arial</vt:lpstr>
      <vt:lpstr>Calibri</vt:lpstr>
      <vt:lpstr>Times New Roman</vt:lpstr>
      <vt:lpstr>POI_THEME_TEMPLATE_DESIGN</vt:lpstr>
      <vt:lpstr>POI_THEME_TEMPLATE_DESIGN</vt:lpstr>
      <vt:lpstr>POI_THEME_TEMPLATE_DESIGN</vt:lpstr>
      <vt:lpstr>Office Theme</vt:lpstr>
      <vt:lpstr>PowerPoint Presentation</vt:lpstr>
      <vt:lpstr>PowerPoint Presentation</vt:lpstr>
      <vt:lpstr>PowerPoint Presentation</vt:lpstr>
      <vt:lpstr>What are court cases and why are they important?</vt:lpstr>
      <vt:lpstr>Court Decision’s – High Impact</vt:lpstr>
      <vt:lpstr>Court Decision’s – High Impact</vt:lpstr>
      <vt:lpstr>Newman v. McDonough   June 16, 2022 </vt:lpstr>
      <vt:lpstr>Newman v. McDonough, June 16, 2022</vt:lpstr>
      <vt:lpstr>Newman v. McDonough, June 16, 2022</vt:lpstr>
      <vt:lpstr>Newman v. McDonough, June 16, 2022</vt:lpstr>
      <vt:lpstr>Newman v. McDonough, June 16, 2022</vt:lpstr>
      <vt:lpstr>Newman v. McDonough, June 16, 2022</vt:lpstr>
      <vt:lpstr>Long v. McDonough  June 29, 2022  </vt:lpstr>
      <vt:lpstr>Long v. McDonough, June 29, 2022</vt:lpstr>
      <vt:lpstr>Long v. McDonough, June 29, 2022</vt:lpstr>
      <vt:lpstr>Long v. McDonough, June 29, 2022</vt:lpstr>
      <vt:lpstr>Long v. McDonough, June 29, 2022</vt:lpstr>
      <vt:lpstr>Long v. McDonough, June 29, 2022</vt:lpstr>
      <vt:lpstr>Long v. McDonough, June 29, 2022</vt:lpstr>
      <vt:lpstr>Long v. McDonough, June 29, 2022</vt:lpstr>
      <vt:lpstr>Walleman v. McDonough  June 9, 2022  </vt:lpstr>
      <vt:lpstr>Walleman v. McDonough, June 9, 2022</vt:lpstr>
      <vt:lpstr>Walleman v. McDonough, June 9, 2022</vt:lpstr>
      <vt:lpstr>Walleman v. McDonough, June 9, 2022</vt:lpstr>
      <vt:lpstr>Walleman v. McDonough, June 9, 2022</vt:lpstr>
      <vt:lpstr>Walleman v. McDonough, June 9, 2022</vt:lpstr>
      <vt:lpstr>Walleman v. McDonough, June 9, 2022</vt:lpstr>
      <vt:lpstr>Walleman v. McDonough, June 9, 2022</vt:lpstr>
      <vt:lpstr>Walleman v. McDonough, June 9, 2022</vt:lpstr>
      <vt:lpstr>Walleman v. McDonough, June 9, 2022</vt:lpstr>
      <vt:lpstr>Walleman v. McDonough, June 9, 2022</vt:lpstr>
      <vt:lpstr>Walleman v. McDonough, June 9, 2022</vt:lpstr>
      <vt:lpstr>Walleman v. McDonough, June 9, 2022</vt:lpstr>
      <vt:lpstr>Walleman v. McDonough, June 9, 2022</vt:lpstr>
      <vt:lpstr>Craig-Davidson v. McDonough  May 16, 2022  </vt:lpstr>
      <vt:lpstr>Craig-Davidson v. McDonough, May 16, 2022</vt:lpstr>
      <vt:lpstr>Craig-Davidson v. McDonough, May 16, 2022</vt:lpstr>
      <vt:lpstr>Craig-Davidson v. McDonough, May 16, 2022</vt:lpstr>
      <vt:lpstr>Craig-Davidson v. McDonough, May 16, 2022</vt:lpstr>
      <vt:lpstr>Craig-Davidson v. McDonough, May 16, 2022</vt:lpstr>
      <vt:lpstr>Rivera-Colon v. McDonough  April 11, 2022  </vt:lpstr>
      <vt:lpstr>Rivera-Colon v. McDonough, April 11, 2022</vt:lpstr>
      <vt:lpstr>Rivera-Colon v. McDonough, April 11, 2022</vt:lpstr>
      <vt:lpstr>Rivera-Colon v. McDonough, April 11, 2022</vt:lpstr>
      <vt:lpstr>Rivera-Colon v. McDonough, April 11, 2022</vt:lpstr>
      <vt:lpstr>Rivera-Colon v. McDonough, April 11, 2022</vt:lpstr>
      <vt:lpstr>Rivera-Colon v. McDonough, April 11, 2022</vt:lpstr>
      <vt:lpstr>Bareford v. McDonough  February 28, 2022  </vt:lpstr>
      <vt:lpstr>Bareford v. McDonough, February 28, 2022</vt:lpstr>
      <vt:lpstr>Bareford v. McDonough, February 28, 2022</vt:lpstr>
      <vt:lpstr>Bareford v. McDonough, February 28, 2022</vt:lpstr>
      <vt:lpstr>Bareford v. McDonough, February 28, 2022</vt:lpstr>
      <vt:lpstr>Bareford v. McDonough, February 28, 2022</vt:lpstr>
      <vt:lpstr>Bareford v. McDonough, February 28, 2022</vt:lpstr>
      <vt:lpstr>Bareford v. McDonough, February 28, 2022</vt:lpstr>
      <vt:lpstr>Bareford v. McDonough, February 28, 2022</vt:lpstr>
      <vt:lpstr>Bareford v. McDonough, February 28, 2022</vt:lpstr>
      <vt:lpstr>Bareford v. McDonough, February 28, 2022</vt:lpstr>
      <vt:lpstr>Bareford v. McDonough, February 28, 2022</vt:lpstr>
      <vt:lpstr>PowerPoint Presentation</vt:lpstr>
      <vt:lpstr>PACT Act Claims Stay Guidance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Dianna</dc:creator>
  <cp:lastModifiedBy>Christopher Macinkowicz</cp:lastModifiedBy>
  <cp:revision>5</cp:revision>
  <dcterms:modified xsi:type="dcterms:W3CDTF">2022-09-14T15:20:35Z</dcterms:modified>
</cp:coreProperties>
</file>