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y="6858000" cx="9144000"/>
  <p:notesSz cx="7772400" cy="10058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3AB947-BF45-4CB0-8497-4063A36B71B3}">
  <a:tblStyle styleId="{7B3AB947-BF45-4CB0-8497-4063A36B71B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259f9e4f15_0_19: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1259f9e4f15_0_19: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259f9e4f15_0_25: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1259f9e4f15_0_25: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259f9e4f15_0_32: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1259f9e4f15_0_32: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259f9e4f15_0_46: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1259f9e4f15_0_46: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259f9e4f15_0_53: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1259f9e4f15_0_53: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259f9e4f15_0_39: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1259f9e4f15_0_39: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259f9e4f15_0_59: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1259f9e4f15_0_59: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259f9e4f15_0_73: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1259f9e4f15_0_73: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259f9e4f15_0_86: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1259f9e4f15_0_86: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259f9e4f15_0_93: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1259f9e4f15_0_93: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259f9e4f15_0_79: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1259f9e4f15_0_79: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259f9e4f15_0_100: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1259f9e4f15_0_100: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259f9e4f15_0_107: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1259f9e4f15_0_107: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259f9e4f15_0_118: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1259f9e4f15_0_118: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259f9e4f15_0_129: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1259f9e4f15_0_129: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259f9e4f15_0_139: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1259f9e4f15_0_139: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259f9e4f15_0_151: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Link to Memo on VFW server when able. </a:t>
            </a:r>
            <a:endParaRPr/>
          </a:p>
        </p:txBody>
      </p:sp>
      <p:sp>
        <p:nvSpPr>
          <p:cNvPr id="544" name="Google Shape;544;g1259f9e4f15_0_151: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26154e0e11_2_5: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Link to Memo on VFW server when able. </a:t>
            </a:r>
            <a:endParaRPr/>
          </a:p>
        </p:txBody>
      </p:sp>
      <p:sp>
        <p:nvSpPr>
          <p:cNvPr id="551" name="Google Shape;551;g126154e0e11_2_5: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59f9e4f15_0_13: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59f9e4f15_0_13: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2928082f64_0_4:notes"/>
          <p:cNvSpPr txBox="1"/>
          <p:nvPr>
            <p:ph idx="1" type="body"/>
          </p:nvPr>
        </p:nvSpPr>
        <p:spPr>
          <a:xfrm>
            <a:off x="777225" y="4777725"/>
            <a:ext cx="6217800" cy="45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Link to Memo on VFW server when able. </a:t>
            </a:r>
            <a:endParaRPr/>
          </a:p>
        </p:txBody>
      </p:sp>
      <p:sp>
        <p:nvSpPr>
          <p:cNvPr id="564" name="Google Shape;564;g12928082f64_0_4: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 name="Shape 12"/>
        <p:cNvGrpSpPr/>
        <p:nvPr/>
      </p:nvGrpSpPr>
      <p:grpSpPr>
        <a:xfrm>
          <a:off x="0" y="0"/>
          <a:ext cx="0" cy="0"/>
          <a:chOff x="0" y="0"/>
          <a:chExt cx="0" cy="0"/>
        </a:xfrm>
      </p:grpSpPr>
      <p:sp>
        <p:nvSpPr>
          <p:cNvPr id="13" name="Google Shape;13;p2"/>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 type="subTitle"/>
          </p:nvPr>
        </p:nvSpPr>
        <p:spPr>
          <a:xfrm>
            <a:off x="456840" y="1604880"/>
            <a:ext cx="8226360" cy="4005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51" name="Shape 51"/>
        <p:cNvGrpSpPr/>
        <p:nvPr/>
      </p:nvGrpSpPr>
      <p:grpSpPr>
        <a:xfrm>
          <a:off x="0" y="0"/>
          <a:ext cx="0" cy="0"/>
          <a:chOff x="0" y="0"/>
          <a:chExt cx="0" cy="0"/>
        </a:xfrm>
      </p:grpSpPr>
      <p:sp>
        <p:nvSpPr>
          <p:cNvPr id="52" name="Google Shape;52;p11"/>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 type="body"/>
          </p:nvPr>
        </p:nvSpPr>
        <p:spPr>
          <a:xfrm>
            <a:off x="456840" y="1604880"/>
            <a:ext cx="8226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1"/>
          <p:cNvSpPr txBox="1"/>
          <p:nvPr>
            <p:ph idx="2" type="body"/>
          </p:nvPr>
        </p:nvSpPr>
        <p:spPr>
          <a:xfrm>
            <a:off x="456840" y="3697200"/>
            <a:ext cx="8226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6" name="Shape 56"/>
        <p:cNvGrpSpPr/>
        <p:nvPr/>
      </p:nvGrpSpPr>
      <p:grpSpPr>
        <a:xfrm>
          <a:off x="0" y="0"/>
          <a:ext cx="0" cy="0"/>
          <a:chOff x="0" y="0"/>
          <a:chExt cx="0" cy="0"/>
        </a:xfrm>
      </p:grpSpPr>
      <p:sp>
        <p:nvSpPr>
          <p:cNvPr id="57" name="Google Shape;57;p12"/>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2"/>
          <p:cNvSpPr txBox="1"/>
          <p:nvPr>
            <p:ph idx="1" type="body"/>
          </p:nvPr>
        </p:nvSpPr>
        <p:spPr>
          <a:xfrm>
            <a:off x="4568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2"/>
          <p:cNvSpPr txBox="1"/>
          <p:nvPr>
            <p:ph idx="2" type="body"/>
          </p:nvPr>
        </p:nvSpPr>
        <p:spPr>
          <a:xfrm>
            <a:off x="46724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2"/>
          <p:cNvSpPr txBox="1"/>
          <p:nvPr>
            <p:ph idx="3" type="body"/>
          </p:nvPr>
        </p:nvSpPr>
        <p:spPr>
          <a:xfrm>
            <a:off x="4568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12"/>
          <p:cNvSpPr txBox="1"/>
          <p:nvPr>
            <p:ph idx="4" type="body"/>
          </p:nvPr>
        </p:nvSpPr>
        <p:spPr>
          <a:xfrm>
            <a:off x="46724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1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3" name="Shape 63"/>
        <p:cNvGrpSpPr/>
        <p:nvPr/>
      </p:nvGrpSpPr>
      <p:grpSpPr>
        <a:xfrm>
          <a:off x="0" y="0"/>
          <a:ext cx="0" cy="0"/>
          <a:chOff x="0" y="0"/>
          <a:chExt cx="0" cy="0"/>
        </a:xfrm>
      </p:grpSpPr>
      <p:sp>
        <p:nvSpPr>
          <p:cNvPr id="64" name="Google Shape;64;p13"/>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3"/>
          <p:cNvSpPr txBox="1"/>
          <p:nvPr>
            <p:ph idx="1" type="body"/>
          </p:nvPr>
        </p:nvSpPr>
        <p:spPr>
          <a:xfrm>
            <a:off x="456840" y="160488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3"/>
          <p:cNvSpPr txBox="1"/>
          <p:nvPr>
            <p:ph idx="2" type="body"/>
          </p:nvPr>
        </p:nvSpPr>
        <p:spPr>
          <a:xfrm>
            <a:off x="3238200" y="160488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7" name="Google Shape;67;p13"/>
          <p:cNvSpPr txBox="1"/>
          <p:nvPr>
            <p:ph idx="3" type="body"/>
          </p:nvPr>
        </p:nvSpPr>
        <p:spPr>
          <a:xfrm>
            <a:off x="6019560" y="160488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13"/>
          <p:cNvSpPr txBox="1"/>
          <p:nvPr>
            <p:ph idx="4" type="body"/>
          </p:nvPr>
        </p:nvSpPr>
        <p:spPr>
          <a:xfrm>
            <a:off x="456840" y="369720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9" name="Google Shape;69;p13"/>
          <p:cNvSpPr txBox="1"/>
          <p:nvPr>
            <p:ph idx="5" type="body"/>
          </p:nvPr>
        </p:nvSpPr>
        <p:spPr>
          <a:xfrm>
            <a:off x="3238200" y="369720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0" name="Google Shape;70;p13"/>
          <p:cNvSpPr txBox="1"/>
          <p:nvPr>
            <p:ph idx="6" type="body"/>
          </p:nvPr>
        </p:nvSpPr>
        <p:spPr>
          <a:xfrm>
            <a:off x="6019560" y="369720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1" name="Google Shape;71;p1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9" name="Shape 79"/>
        <p:cNvGrpSpPr/>
        <p:nvPr/>
      </p:nvGrpSpPr>
      <p:grpSpPr>
        <a:xfrm>
          <a:off x="0" y="0"/>
          <a:ext cx="0" cy="0"/>
          <a:chOff x="0" y="0"/>
          <a:chExt cx="0" cy="0"/>
        </a:xfrm>
      </p:grpSpPr>
      <p:sp>
        <p:nvSpPr>
          <p:cNvPr id="80" name="Google Shape;80;p15"/>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5"/>
          <p:cNvSpPr txBox="1"/>
          <p:nvPr>
            <p:ph idx="1" type="subTitle"/>
          </p:nvPr>
        </p:nvSpPr>
        <p:spPr>
          <a:xfrm>
            <a:off x="456840" y="1604880"/>
            <a:ext cx="8226360" cy="4005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5"/>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3" name="Shape 83"/>
        <p:cNvGrpSpPr/>
        <p:nvPr/>
      </p:nvGrpSpPr>
      <p:grpSpPr>
        <a:xfrm>
          <a:off x="0" y="0"/>
          <a:ext cx="0" cy="0"/>
          <a:chOff x="0" y="0"/>
          <a:chExt cx="0" cy="0"/>
        </a:xfrm>
      </p:grpSpPr>
      <p:sp>
        <p:nvSpPr>
          <p:cNvPr id="84" name="Google Shape;84;p16"/>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5" name="Shape 85"/>
        <p:cNvGrpSpPr/>
        <p:nvPr/>
      </p:nvGrpSpPr>
      <p:grpSpPr>
        <a:xfrm>
          <a:off x="0" y="0"/>
          <a:ext cx="0" cy="0"/>
          <a:chOff x="0" y="0"/>
          <a:chExt cx="0" cy="0"/>
        </a:xfrm>
      </p:grpSpPr>
      <p:sp>
        <p:nvSpPr>
          <p:cNvPr id="86" name="Google Shape;86;p17"/>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7"/>
          <p:cNvSpPr txBox="1"/>
          <p:nvPr>
            <p:ph idx="1" type="body"/>
          </p:nvPr>
        </p:nvSpPr>
        <p:spPr>
          <a:xfrm>
            <a:off x="456840" y="1604880"/>
            <a:ext cx="8226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7"/>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89" name="Shape 89"/>
        <p:cNvGrpSpPr/>
        <p:nvPr/>
      </p:nvGrpSpPr>
      <p:grpSpPr>
        <a:xfrm>
          <a:off x="0" y="0"/>
          <a:ext cx="0" cy="0"/>
          <a:chOff x="0" y="0"/>
          <a:chExt cx="0" cy="0"/>
        </a:xfrm>
      </p:grpSpPr>
      <p:sp>
        <p:nvSpPr>
          <p:cNvPr id="90" name="Google Shape;90;p18"/>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8"/>
          <p:cNvSpPr txBox="1"/>
          <p:nvPr>
            <p:ph idx="1" type="body"/>
          </p:nvPr>
        </p:nvSpPr>
        <p:spPr>
          <a:xfrm>
            <a:off x="4568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8"/>
          <p:cNvSpPr txBox="1"/>
          <p:nvPr>
            <p:ph idx="2" type="body"/>
          </p:nvPr>
        </p:nvSpPr>
        <p:spPr>
          <a:xfrm>
            <a:off x="46724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8"/>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19"/>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9"/>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97" name="Shape 97"/>
        <p:cNvGrpSpPr/>
        <p:nvPr/>
      </p:nvGrpSpPr>
      <p:grpSpPr>
        <a:xfrm>
          <a:off x="0" y="0"/>
          <a:ext cx="0" cy="0"/>
          <a:chOff x="0" y="0"/>
          <a:chExt cx="0" cy="0"/>
        </a:xfrm>
      </p:grpSpPr>
      <p:sp>
        <p:nvSpPr>
          <p:cNvPr id="98" name="Google Shape;98;p20"/>
          <p:cNvSpPr txBox="1"/>
          <p:nvPr>
            <p:ph idx="1" type="subTitle"/>
          </p:nvPr>
        </p:nvSpPr>
        <p:spPr>
          <a:xfrm>
            <a:off x="456840" y="272520"/>
            <a:ext cx="8226360" cy="5292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0"/>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00" name="Shape 100"/>
        <p:cNvGrpSpPr/>
        <p:nvPr/>
      </p:nvGrpSpPr>
      <p:grpSpPr>
        <a:xfrm>
          <a:off x="0" y="0"/>
          <a:ext cx="0" cy="0"/>
          <a:chOff x="0" y="0"/>
          <a:chExt cx="0" cy="0"/>
        </a:xfrm>
      </p:grpSpPr>
      <p:sp>
        <p:nvSpPr>
          <p:cNvPr id="101" name="Google Shape;101;p21"/>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1"/>
          <p:cNvSpPr txBox="1"/>
          <p:nvPr>
            <p:ph idx="1" type="body"/>
          </p:nvPr>
        </p:nvSpPr>
        <p:spPr>
          <a:xfrm>
            <a:off x="4568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21"/>
          <p:cNvSpPr txBox="1"/>
          <p:nvPr>
            <p:ph idx="2" type="body"/>
          </p:nvPr>
        </p:nvSpPr>
        <p:spPr>
          <a:xfrm>
            <a:off x="46724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21"/>
          <p:cNvSpPr txBox="1"/>
          <p:nvPr>
            <p:ph idx="3" type="body"/>
          </p:nvPr>
        </p:nvSpPr>
        <p:spPr>
          <a:xfrm>
            <a:off x="4568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21"/>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 name="Shape 16"/>
        <p:cNvGrpSpPr/>
        <p:nvPr/>
      </p:nvGrpSpPr>
      <p:grpSpPr>
        <a:xfrm>
          <a:off x="0" y="0"/>
          <a:ext cx="0" cy="0"/>
          <a:chOff x="0" y="0"/>
          <a:chExt cx="0" cy="0"/>
        </a:xfrm>
      </p:grpSpPr>
      <p:sp>
        <p:nvSpPr>
          <p:cNvPr id="17" name="Google Shape;17;p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6" name="Shape 106"/>
        <p:cNvGrpSpPr/>
        <p:nvPr/>
      </p:nvGrpSpPr>
      <p:grpSpPr>
        <a:xfrm>
          <a:off x="0" y="0"/>
          <a:ext cx="0" cy="0"/>
          <a:chOff x="0" y="0"/>
          <a:chExt cx="0" cy="0"/>
        </a:xfrm>
      </p:grpSpPr>
      <p:sp>
        <p:nvSpPr>
          <p:cNvPr id="107" name="Google Shape;107;p22"/>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2"/>
          <p:cNvSpPr txBox="1"/>
          <p:nvPr>
            <p:ph idx="1" type="body"/>
          </p:nvPr>
        </p:nvSpPr>
        <p:spPr>
          <a:xfrm>
            <a:off x="4568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22"/>
          <p:cNvSpPr txBox="1"/>
          <p:nvPr>
            <p:ph idx="2" type="body"/>
          </p:nvPr>
        </p:nvSpPr>
        <p:spPr>
          <a:xfrm>
            <a:off x="46724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22"/>
          <p:cNvSpPr txBox="1"/>
          <p:nvPr>
            <p:ph idx="3" type="body"/>
          </p:nvPr>
        </p:nvSpPr>
        <p:spPr>
          <a:xfrm>
            <a:off x="46724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22"/>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12" name="Shape 112"/>
        <p:cNvGrpSpPr/>
        <p:nvPr/>
      </p:nvGrpSpPr>
      <p:grpSpPr>
        <a:xfrm>
          <a:off x="0" y="0"/>
          <a:ext cx="0" cy="0"/>
          <a:chOff x="0" y="0"/>
          <a:chExt cx="0" cy="0"/>
        </a:xfrm>
      </p:grpSpPr>
      <p:sp>
        <p:nvSpPr>
          <p:cNvPr id="113" name="Google Shape;113;p23"/>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3"/>
          <p:cNvSpPr txBox="1"/>
          <p:nvPr>
            <p:ph idx="1" type="body"/>
          </p:nvPr>
        </p:nvSpPr>
        <p:spPr>
          <a:xfrm>
            <a:off x="4568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23"/>
          <p:cNvSpPr txBox="1"/>
          <p:nvPr>
            <p:ph idx="2" type="body"/>
          </p:nvPr>
        </p:nvSpPr>
        <p:spPr>
          <a:xfrm>
            <a:off x="46724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23"/>
          <p:cNvSpPr txBox="1"/>
          <p:nvPr>
            <p:ph idx="3" type="body"/>
          </p:nvPr>
        </p:nvSpPr>
        <p:spPr>
          <a:xfrm>
            <a:off x="456840" y="3697200"/>
            <a:ext cx="8226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7" name="Google Shape;117;p23"/>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18" name="Shape 118"/>
        <p:cNvGrpSpPr/>
        <p:nvPr/>
      </p:nvGrpSpPr>
      <p:grpSpPr>
        <a:xfrm>
          <a:off x="0" y="0"/>
          <a:ext cx="0" cy="0"/>
          <a:chOff x="0" y="0"/>
          <a:chExt cx="0" cy="0"/>
        </a:xfrm>
      </p:grpSpPr>
      <p:sp>
        <p:nvSpPr>
          <p:cNvPr id="119" name="Google Shape;119;p24"/>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4"/>
          <p:cNvSpPr txBox="1"/>
          <p:nvPr>
            <p:ph idx="1" type="body"/>
          </p:nvPr>
        </p:nvSpPr>
        <p:spPr>
          <a:xfrm>
            <a:off x="456840" y="1604880"/>
            <a:ext cx="8226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1" name="Google Shape;121;p24"/>
          <p:cNvSpPr txBox="1"/>
          <p:nvPr>
            <p:ph idx="2" type="body"/>
          </p:nvPr>
        </p:nvSpPr>
        <p:spPr>
          <a:xfrm>
            <a:off x="456840" y="3697200"/>
            <a:ext cx="8226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2" name="Google Shape;122;p24"/>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23" name="Shape 123"/>
        <p:cNvGrpSpPr/>
        <p:nvPr/>
      </p:nvGrpSpPr>
      <p:grpSpPr>
        <a:xfrm>
          <a:off x="0" y="0"/>
          <a:ext cx="0" cy="0"/>
          <a:chOff x="0" y="0"/>
          <a:chExt cx="0" cy="0"/>
        </a:xfrm>
      </p:grpSpPr>
      <p:sp>
        <p:nvSpPr>
          <p:cNvPr id="124" name="Google Shape;124;p25"/>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5"/>
          <p:cNvSpPr txBox="1"/>
          <p:nvPr>
            <p:ph idx="1" type="body"/>
          </p:nvPr>
        </p:nvSpPr>
        <p:spPr>
          <a:xfrm>
            <a:off x="4568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6" name="Google Shape;126;p25"/>
          <p:cNvSpPr txBox="1"/>
          <p:nvPr>
            <p:ph idx="2" type="body"/>
          </p:nvPr>
        </p:nvSpPr>
        <p:spPr>
          <a:xfrm>
            <a:off x="46724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7" name="Google Shape;127;p25"/>
          <p:cNvSpPr txBox="1"/>
          <p:nvPr>
            <p:ph idx="3" type="body"/>
          </p:nvPr>
        </p:nvSpPr>
        <p:spPr>
          <a:xfrm>
            <a:off x="4568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8" name="Google Shape;128;p25"/>
          <p:cNvSpPr txBox="1"/>
          <p:nvPr>
            <p:ph idx="4" type="body"/>
          </p:nvPr>
        </p:nvSpPr>
        <p:spPr>
          <a:xfrm>
            <a:off x="46724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9" name="Google Shape;129;p25"/>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30" name="Shape 130"/>
        <p:cNvGrpSpPr/>
        <p:nvPr/>
      </p:nvGrpSpPr>
      <p:grpSpPr>
        <a:xfrm>
          <a:off x="0" y="0"/>
          <a:ext cx="0" cy="0"/>
          <a:chOff x="0" y="0"/>
          <a:chExt cx="0" cy="0"/>
        </a:xfrm>
      </p:grpSpPr>
      <p:sp>
        <p:nvSpPr>
          <p:cNvPr id="131" name="Google Shape;131;p26"/>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6"/>
          <p:cNvSpPr txBox="1"/>
          <p:nvPr>
            <p:ph idx="1" type="body"/>
          </p:nvPr>
        </p:nvSpPr>
        <p:spPr>
          <a:xfrm>
            <a:off x="456840" y="160488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3" name="Google Shape;133;p26"/>
          <p:cNvSpPr txBox="1"/>
          <p:nvPr>
            <p:ph idx="2" type="body"/>
          </p:nvPr>
        </p:nvSpPr>
        <p:spPr>
          <a:xfrm>
            <a:off x="3238200" y="160488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4" name="Google Shape;134;p26"/>
          <p:cNvSpPr txBox="1"/>
          <p:nvPr>
            <p:ph idx="3" type="body"/>
          </p:nvPr>
        </p:nvSpPr>
        <p:spPr>
          <a:xfrm>
            <a:off x="6019560" y="160488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5" name="Google Shape;135;p26"/>
          <p:cNvSpPr txBox="1"/>
          <p:nvPr>
            <p:ph idx="4" type="body"/>
          </p:nvPr>
        </p:nvSpPr>
        <p:spPr>
          <a:xfrm>
            <a:off x="456840" y="369720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6" name="Google Shape;136;p26"/>
          <p:cNvSpPr txBox="1"/>
          <p:nvPr>
            <p:ph idx="5" type="body"/>
          </p:nvPr>
        </p:nvSpPr>
        <p:spPr>
          <a:xfrm>
            <a:off x="3238200" y="369720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7" name="Google Shape;137;p26"/>
          <p:cNvSpPr txBox="1"/>
          <p:nvPr>
            <p:ph idx="6" type="body"/>
          </p:nvPr>
        </p:nvSpPr>
        <p:spPr>
          <a:xfrm>
            <a:off x="6019560" y="369720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8" name="Google Shape;138;p26"/>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6" name="Shape 146"/>
        <p:cNvGrpSpPr/>
        <p:nvPr/>
      </p:nvGrpSpPr>
      <p:grpSpPr>
        <a:xfrm>
          <a:off x="0" y="0"/>
          <a:ext cx="0" cy="0"/>
          <a:chOff x="0" y="0"/>
          <a:chExt cx="0" cy="0"/>
        </a:xfrm>
      </p:grpSpPr>
      <p:sp>
        <p:nvSpPr>
          <p:cNvPr id="147" name="Google Shape;147;p28"/>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48" name="Shape 148"/>
        <p:cNvGrpSpPr/>
        <p:nvPr/>
      </p:nvGrpSpPr>
      <p:grpSpPr>
        <a:xfrm>
          <a:off x="0" y="0"/>
          <a:ext cx="0" cy="0"/>
          <a:chOff x="0" y="0"/>
          <a:chExt cx="0" cy="0"/>
        </a:xfrm>
      </p:grpSpPr>
      <p:sp>
        <p:nvSpPr>
          <p:cNvPr id="149" name="Google Shape;149;p29"/>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9"/>
          <p:cNvSpPr txBox="1"/>
          <p:nvPr>
            <p:ph idx="1" type="subTitle"/>
          </p:nvPr>
        </p:nvSpPr>
        <p:spPr>
          <a:xfrm>
            <a:off x="456840" y="1604880"/>
            <a:ext cx="8226360" cy="4005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9"/>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2" name="Shape 152"/>
        <p:cNvGrpSpPr/>
        <p:nvPr/>
      </p:nvGrpSpPr>
      <p:grpSpPr>
        <a:xfrm>
          <a:off x="0" y="0"/>
          <a:ext cx="0" cy="0"/>
          <a:chOff x="0" y="0"/>
          <a:chExt cx="0" cy="0"/>
        </a:xfrm>
      </p:grpSpPr>
      <p:sp>
        <p:nvSpPr>
          <p:cNvPr id="153" name="Google Shape;153;p30"/>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0"/>
          <p:cNvSpPr txBox="1"/>
          <p:nvPr>
            <p:ph idx="1" type="body"/>
          </p:nvPr>
        </p:nvSpPr>
        <p:spPr>
          <a:xfrm>
            <a:off x="456840" y="1604880"/>
            <a:ext cx="8226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5" name="Google Shape;155;p30"/>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56" name="Shape 156"/>
        <p:cNvGrpSpPr/>
        <p:nvPr/>
      </p:nvGrpSpPr>
      <p:grpSpPr>
        <a:xfrm>
          <a:off x="0" y="0"/>
          <a:ext cx="0" cy="0"/>
          <a:chOff x="0" y="0"/>
          <a:chExt cx="0" cy="0"/>
        </a:xfrm>
      </p:grpSpPr>
      <p:sp>
        <p:nvSpPr>
          <p:cNvPr id="157" name="Google Shape;157;p31"/>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1"/>
          <p:cNvSpPr txBox="1"/>
          <p:nvPr>
            <p:ph idx="1" type="body"/>
          </p:nvPr>
        </p:nvSpPr>
        <p:spPr>
          <a:xfrm>
            <a:off x="4568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9" name="Google Shape;159;p31"/>
          <p:cNvSpPr txBox="1"/>
          <p:nvPr>
            <p:ph idx="2" type="body"/>
          </p:nvPr>
        </p:nvSpPr>
        <p:spPr>
          <a:xfrm>
            <a:off x="46724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0" name="Google Shape;160;p31"/>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1" name="Shape 161"/>
        <p:cNvGrpSpPr/>
        <p:nvPr/>
      </p:nvGrpSpPr>
      <p:grpSpPr>
        <a:xfrm>
          <a:off x="0" y="0"/>
          <a:ext cx="0" cy="0"/>
          <a:chOff x="0" y="0"/>
          <a:chExt cx="0" cy="0"/>
        </a:xfrm>
      </p:grpSpPr>
      <p:sp>
        <p:nvSpPr>
          <p:cNvPr id="162" name="Google Shape;162;p32"/>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2"/>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8" name="Shape 18"/>
        <p:cNvGrpSpPr/>
        <p:nvPr/>
      </p:nvGrpSpPr>
      <p:grpSpPr>
        <a:xfrm>
          <a:off x="0" y="0"/>
          <a:ext cx="0" cy="0"/>
          <a:chOff x="0" y="0"/>
          <a:chExt cx="0" cy="0"/>
        </a:xfrm>
      </p:grpSpPr>
      <p:sp>
        <p:nvSpPr>
          <p:cNvPr id="19" name="Google Shape;19;p4"/>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 type="body"/>
          </p:nvPr>
        </p:nvSpPr>
        <p:spPr>
          <a:xfrm>
            <a:off x="456840" y="1604880"/>
            <a:ext cx="8226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64" name="Shape 164"/>
        <p:cNvGrpSpPr/>
        <p:nvPr/>
      </p:nvGrpSpPr>
      <p:grpSpPr>
        <a:xfrm>
          <a:off x="0" y="0"/>
          <a:ext cx="0" cy="0"/>
          <a:chOff x="0" y="0"/>
          <a:chExt cx="0" cy="0"/>
        </a:xfrm>
      </p:grpSpPr>
      <p:sp>
        <p:nvSpPr>
          <p:cNvPr id="165" name="Google Shape;165;p33"/>
          <p:cNvSpPr txBox="1"/>
          <p:nvPr>
            <p:ph idx="1" type="subTitle"/>
          </p:nvPr>
        </p:nvSpPr>
        <p:spPr>
          <a:xfrm>
            <a:off x="456840" y="272520"/>
            <a:ext cx="8226360" cy="5292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3"/>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67" name="Shape 167"/>
        <p:cNvGrpSpPr/>
        <p:nvPr/>
      </p:nvGrpSpPr>
      <p:grpSpPr>
        <a:xfrm>
          <a:off x="0" y="0"/>
          <a:ext cx="0" cy="0"/>
          <a:chOff x="0" y="0"/>
          <a:chExt cx="0" cy="0"/>
        </a:xfrm>
      </p:grpSpPr>
      <p:sp>
        <p:nvSpPr>
          <p:cNvPr id="168" name="Google Shape;168;p34"/>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4"/>
          <p:cNvSpPr txBox="1"/>
          <p:nvPr>
            <p:ph idx="1" type="body"/>
          </p:nvPr>
        </p:nvSpPr>
        <p:spPr>
          <a:xfrm>
            <a:off x="4568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0" name="Google Shape;170;p34"/>
          <p:cNvSpPr txBox="1"/>
          <p:nvPr>
            <p:ph idx="2" type="body"/>
          </p:nvPr>
        </p:nvSpPr>
        <p:spPr>
          <a:xfrm>
            <a:off x="46724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1" name="Google Shape;171;p34"/>
          <p:cNvSpPr txBox="1"/>
          <p:nvPr>
            <p:ph idx="3" type="body"/>
          </p:nvPr>
        </p:nvSpPr>
        <p:spPr>
          <a:xfrm>
            <a:off x="4568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34"/>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73" name="Shape 173"/>
        <p:cNvGrpSpPr/>
        <p:nvPr/>
      </p:nvGrpSpPr>
      <p:grpSpPr>
        <a:xfrm>
          <a:off x="0" y="0"/>
          <a:ext cx="0" cy="0"/>
          <a:chOff x="0" y="0"/>
          <a:chExt cx="0" cy="0"/>
        </a:xfrm>
      </p:grpSpPr>
      <p:sp>
        <p:nvSpPr>
          <p:cNvPr id="174" name="Google Shape;174;p35"/>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5"/>
          <p:cNvSpPr txBox="1"/>
          <p:nvPr>
            <p:ph idx="1" type="body"/>
          </p:nvPr>
        </p:nvSpPr>
        <p:spPr>
          <a:xfrm>
            <a:off x="4568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6" name="Google Shape;176;p35"/>
          <p:cNvSpPr txBox="1"/>
          <p:nvPr>
            <p:ph idx="2" type="body"/>
          </p:nvPr>
        </p:nvSpPr>
        <p:spPr>
          <a:xfrm>
            <a:off x="46724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7" name="Google Shape;177;p35"/>
          <p:cNvSpPr txBox="1"/>
          <p:nvPr>
            <p:ph idx="3" type="body"/>
          </p:nvPr>
        </p:nvSpPr>
        <p:spPr>
          <a:xfrm>
            <a:off x="46724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8" name="Google Shape;178;p35"/>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79" name="Shape 179"/>
        <p:cNvGrpSpPr/>
        <p:nvPr/>
      </p:nvGrpSpPr>
      <p:grpSpPr>
        <a:xfrm>
          <a:off x="0" y="0"/>
          <a:ext cx="0" cy="0"/>
          <a:chOff x="0" y="0"/>
          <a:chExt cx="0" cy="0"/>
        </a:xfrm>
      </p:grpSpPr>
      <p:sp>
        <p:nvSpPr>
          <p:cNvPr id="180" name="Google Shape;180;p36"/>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6"/>
          <p:cNvSpPr txBox="1"/>
          <p:nvPr>
            <p:ph idx="1" type="body"/>
          </p:nvPr>
        </p:nvSpPr>
        <p:spPr>
          <a:xfrm>
            <a:off x="4568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2" name="Google Shape;182;p36"/>
          <p:cNvSpPr txBox="1"/>
          <p:nvPr>
            <p:ph idx="2" type="body"/>
          </p:nvPr>
        </p:nvSpPr>
        <p:spPr>
          <a:xfrm>
            <a:off x="46724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3" name="Google Shape;183;p36"/>
          <p:cNvSpPr txBox="1"/>
          <p:nvPr>
            <p:ph idx="3" type="body"/>
          </p:nvPr>
        </p:nvSpPr>
        <p:spPr>
          <a:xfrm>
            <a:off x="456840" y="3697200"/>
            <a:ext cx="8226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4" name="Google Shape;184;p36"/>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85" name="Shape 185"/>
        <p:cNvGrpSpPr/>
        <p:nvPr/>
      </p:nvGrpSpPr>
      <p:grpSpPr>
        <a:xfrm>
          <a:off x="0" y="0"/>
          <a:ext cx="0" cy="0"/>
          <a:chOff x="0" y="0"/>
          <a:chExt cx="0" cy="0"/>
        </a:xfrm>
      </p:grpSpPr>
      <p:sp>
        <p:nvSpPr>
          <p:cNvPr id="186" name="Google Shape;186;p37"/>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7"/>
          <p:cNvSpPr txBox="1"/>
          <p:nvPr>
            <p:ph idx="1" type="body"/>
          </p:nvPr>
        </p:nvSpPr>
        <p:spPr>
          <a:xfrm>
            <a:off x="456840" y="1604880"/>
            <a:ext cx="8226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8" name="Google Shape;188;p37"/>
          <p:cNvSpPr txBox="1"/>
          <p:nvPr>
            <p:ph idx="2" type="body"/>
          </p:nvPr>
        </p:nvSpPr>
        <p:spPr>
          <a:xfrm>
            <a:off x="456840" y="3697200"/>
            <a:ext cx="8226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9" name="Google Shape;189;p37"/>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90" name="Shape 190"/>
        <p:cNvGrpSpPr/>
        <p:nvPr/>
      </p:nvGrpSpPr>
      <p:grpSpPr>
        <a:xfrm>
          <a:off x="0" y="0"/>
          <a:ext cx="0" cy="0"/>
          <a:chOff x="0" y="0"/>
          <a:chExt cx="0" cy="0"/>
        </a:xfrm>
      </p:grpSpPr>
      <p:sp>
        <p:nvSpPr>
          <p:cNvPr id="191" name="Google Shape;191;p38"/>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8"/>
          <p:cNvSpPr txBox="1"/>
          <p:nvPr>
            <p:ph idx="1" type="body"/>
          </p:nvPr>
        </p:nvSpPr>
        <p:spPr>
          <a:xfrm>
            <a:off x="4568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3" name="Google Shape;193;p38"/>
          <p:cNvSpPr txBox="1"/>
          <p:nvPr>
            <p:ph idx="2" type="body"/>
          </p:nvPr>
        </p:nvSpPr>
        <p:spPr>
          <a:xfrm>
            <a:off x="46724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4" name="Google Shape;194;p38"/>
          <p:cNvSpPr txBox="1"/>
          <p:nvPr>
            <p:ph idx="3" type="body"/>
          </p:nvPr>
        </p:nvSpPr>
        <p:spPr>
          <a:xfrm>
            <a:off x="4568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5" name="Google Shape;195;p38"/>
          <p:cNvSpPr txBox="1"/>
          <p:nvPr>
            <p:ph idx="4" type="body"/>
          </p:nvPr>
        </p:nvSpPr>
        <p:spPr>
          <a:xfrm>
            <a:off x="46724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6" name="Google Shape;196;p38"/>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97" name="Shape 197"/>
        <p:cNvGrpSpPr/>
        <p:nvPr/>
      </p:nvGrpSpPr>
      <p:grpSpPr>
        <a:xfrm>
          <a:off x="0" y="0"/>
          <a:ext cx="0" cy="0"/>
          <a:chOff x="0" y="0"/>
          <a:chExt cx="0" cy="0"/>
        </a:xfrm>
      </p:grpSpPr>
      <p:sp>
        <p:nvSpPr>
          <p:cNvPr id="198" name="Google Shape;198;p39"/>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9"/>
          <p:cNvSpPr txBox="1"/>
          <p:nvPr>
            <p:ph idx="1" type="body"/>
          </p:nvPr>
        </p:nvSpPr>
        <p:spPr>
          <a:xfrm>
            <a:off x="456840" y="160488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0" name="Google Shape;200;p39"/>
          <p:cNvSpPr txBox="1"/>
          <p:nvPr>
            <p:ph idx="2" type="body"/>
          </p:nvPr>
        </p:nvSpPr>
        <p:spPr>
          <a:xfrm>
            <a:off x="3238200" y="160488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1" name="Google Shape;201;p39"/>
          <p:cNvSpPr txBox="1"/>
          <p:nvPr>
            <p:ph idx="3" type="body"/>
          </p:nvPr>
        </p:nvSpPr>
        <p:spPr>
          <a:xfrm>
            <a:off x="6019560" y="160488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2" name="Google Shape;202;p39"/>
          <p:cNvSpPr txBox="1"/>
          <p:nvPr>
            <p:ph idx="4" type="body"/>
          </p:nvPr>
        </p:nvSpPr>
        <p:spPr>
          <a:xfrm>
            <a:off x="456840" y="369720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3" name="Google Shape;203;p39"/>
          <p:cNvSpPr txBox="1"/>
          <p:nvPr>
            <p:ph idx="5" type="body"/>
          </p:nvPr>
        </p:nvSpPr>
        <p:spPr>
          <a:xfrm>
            <a:off x="3238200" y="369720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4" name="Google Shape;204;p39"/>
          <p:cNvSpPr txBox="1"/>
          <p:nvPr>
            <p:ph idx="6" type="body"/>
          </p:nvPr>
        </p:nvSpPr>
        <p:spPr>
          <a:xfrm>
            <a:off x="6019560" y="3697200"/>
            <a:ext cx="264852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5" name="Google Shape;205;p39"/>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lvl1pPr lvl="0" algn="r">
              <a:buNone/>
              <a:defRPr sz="1300">
                <a:latin typeface="Arial"/>
                <a:ea typeface="Arial"/>
                <a:cs typeface="Arial"/>
                <a:sym typeface="Arial"/>
              </a:defRPr>
            </a:lvl1pPr>
            <a:lvl2pPr lvl="1" algn="r">
              <a:buNone/>
              <a:defRPr sz="1300">
                <a:latin typeface="Arial"/>
                <a:ea typeface="Arial"/>
                <a:cs typeface="Arial"/>
                <a:sym typeface="Arial"/>
              </a:defRPr>
            </a:lvl2pPr>
            <a:lvl3pPr lvl="2" algn="r">
              <a:buNone/>
              <a:defRPr sz="1300">
                <a:latin typeface="Arial"/>
                <a:ea typeface="Arial"/>
                <a:cs typeface="Arial"/>
                <a:sym typeface="Arial"/>
              </a:defRPr>
            </a:lvl3pPr>
            <a:lvl4pPr lvl="3" algn="r">
              <a:buNone/>
              <a:defRPr sz="1300">
                <a:latin typeface="Arial"/>
                <a:ea typeface="Arial"/>
                <a:cs typeface="Arial"/>
                <a:sym typeface="Arial"/>
              </a:defRPr>
            </a:lvl4pPr>
            <a:lvl5pPr lvl="4" algn="r">
              <a:buNone/>
              <a:defRPr sz="1300">
                <a:latin typeface="Arial"/>
                <a:ea typeface="Arial"/>
                <a:cs typeface="Arial"/>
                <a:sym typeface="Arial"/>
              </a:defRPr>
            </a:lvl5pPr>
            <a:lvl6pPr lvl="5" algn="r">
              <a:buNone/>
              <a:defRPr sz="1300">
                <a:latin typeface="Arial"/>
                <a:ea typeface="Arial"/>
                <a:cs typeface="Arial"/>
                <a:sym typeface="Arial"/>
              </a:defRPr>
            </a:lvl6pPr>
            <a:lvl7pPr lvl="6" algn="r">
              <a:buNone/>
              <a:defRPr sz="1300">
                <a:latin typeface="Arial"/>
                <a:ea typeface="Arial"/>
                <a:cs typeface="Arial"/>
                <a:sym typeface="Arial"/>
              </a:defRPr>
            </a:lvl7pPr>
            <a:lvl8pPr lvl="7" algn="r">
              <a:buNone/>
              <a:defRPr sz="1300">
                <a:latin typeface="Arial"/>
                <a:ea typeface="Arial"/>
                <a:cs typeface="Arial"/>
                <a:sym typeface="Arial"/>
              </a:defRPr>
            </a:lvl8pPr>
            <a:lvl9pPr lvl="8" algn="r">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 type="body"/>
          </p:nvPr>
        </p:nvSpPr>
        <p:spPr>
          <a:xfrm>
            <a:off x="4568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
          <p:cNvSpPr txBox="1"/>
          <p:nvPr>
            <p:ph idx="2" type="body"/>
          </p:nvPr>
        </p:nvSpPr>
        <p:spPr>
          <a:xfrm>
            <a:off x="46724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5"/>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0" name="Shape 30"/>
        <p:cNvGrpSpPr/>
        <p:nvPr/>
      </p:nvGrpSpPr>
      <p:grpSpPr>
        <a:xfrm>
          <a:off x="0" y="0"/>
          <a:ext cx="0" cy="0"/>
          <a:chOff x="0" y="0"/>
          <a:chExt cx="0" cy="0"/>
        </a:xfrm>
      </p:grpSpPr>
      <p:sp>
        <p:nvSpPr>
          <p:cNvPr id="31" name="Google Shape;31;p7"/>
          <p:cNvSpPr txBox="1"/>
          <p:nvPr>
            <p:ph idx="1" type="subTitle"/>
          </p:nvPr>
        </p:nvSpPr>
        <p:spPr>
          <a:xfrm>
            <a:off x="456840" y="272520"/>
            <a:ext cx="8226360" cy="5292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3" name="Shape 33"/>
        <p:cNvGrpSpPr/>
        <p:nvPr/>
      </p:nvGrpSpPr>
      <p:grpSpPr>
        <a:xfrm>
          <a:off x="0" y="0"/>
          <a:ext cx="0" cy="0"/>
          <a:chOff x="0" y="0"/>
          <a:chExt cx="0" cy="0"/>
        </a:xfrm>
      </p:grpSpPr>
      <p:sp>
        <p:nvSpPr>
          <p:cNvPr id="34" name="Google Shape;34;p8"/>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p:nvPr>
            <p:ph idx="1" type="body"/>
          </p:nvPr>
        </p:nvSpPr>
        <p:spPr>
          <a:xfrm>
            <a:off x="4568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8"/>
          <p:cNvSpPr txBox="1"/>
          <p:nvPr>
            <p:ph idx="2" type="body"/>
          </p:nvPr>
        </p:nvSpPr>
        <p:spPr>
          <a:xfrm>
            <a:off x="46724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8"/>
          <p:cNvSpPr txBox="1"/>
          <p:nvPr>
            <p:ph idx="3" type="body"/>
          </p:nvPr>
        </p:nvSpPr>
        <p:spPr>
          <a:xfrm>
            <a:off x="4568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9" name="Shape 39"/>
        <p:cNvGrpSpPr/>
        <p:nvPr/>
      </p:nvGrpSpPr>
      <p:grpSpPr>
        <a:xfrm>
          <a:off x="0" y="0"/>
          <a:ext cx="0" cy="0"/>
          <a:chOff x="0" y="0"/>
          <a:chExt cx="0" cy="0"/>
        </a:xfrm>
      </p:grpSpPr>
      <p:sp>
        <p:nvSpPr>
          <p:cNvPr id="40" name="Google Shape;40;p9"/>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9"/>
          <p:cNvSpPr txBox="1"/>
          <p:nvPr>
            <p:ph idx="1" type="body"/>
          </p:nvPr>
        </p:nvSpPr>
        <p:spPr>
          <a:xfrm>
            <a:off x="456840" y="1604880"/>
            <a:ext cx="4014360" cy="40057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 name="Google Shape;42;p9"/>
          <p:cNvSpPr txBox="1"/>
          <p:nvPr>
            <p:ph idx="2" type="body"/>
          </p:nvPr>
        </p:nvSpPr>
        <p:spPr>
          <a:xfrm>
            <a:off x="46724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9"/>
          <p:cNvSpPr txBox="1"/>
          <p:nvPr>
            <p:ph idx="3" type="body"/>
          </p:nvPr>
        </p:nvSpPr>
        <p:spPr>
          <a:xfrm>
            <a:off x="4672440" y="369720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5" name="Shape 45"/>
        <p:cNvGrpSpPr/>
        <p:nvPr/>
      </p:nvGrpSpPr>
      <p:grpSpPr>
        <a:xfrm>
          <a:off x="0" y="0"/>
          <a:ext cx="0" cy="0"/>
          <a:chOff x="0" y="0"/>
          <a:chExt cx="0" cy="0"/>
        </a:xfrm>
      </p:grpSpPr>
      <p:sp>
        <p:nvSpPr>
          <p:cNvPr id="46" name="Google Shape;46;p10"/>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
          <p:cNvSpPr txBox="1"/>
          <p:nvPr>
            <p:ph idx="1" type="body"/>
          </p:nvPr>
        </p:nvSpPr>
        <p:spPr>
          <a:xfrm>
            <a:off x="4568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0"/>
          <p:cNvSpPr txBox="1"/>
          <p:nvPr>
            <p:ph idx="2" type="body"/>
          </p:nvPr>
        </p:nvSpPr>
        <p:spPr>
          <a:xfrm>
            <a:off x="4672440" y="1604880"/>
            <a:ext cx="4014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0"/>
          <p:cNvSpPr txBox="1"/>
          <p:nvPr>
            <p:ph idx="3" type="body"/>
          </p:nvPr>
        </p:nvSpPr>
        <p:spPr>
          <a:xfrm>
            <a:off x="456840" y="3697200"/>
            <a:ext cx="8226360" cy="1910520"/>
          </a:xfrm>
          <a:prstGeom prst="rect">
            <a:avLst/>
          </a:prstGeom>
          <a:noFill/>
          <a:ln>
            <a:noFill/>
          </a:ln>
        </p:spPr>
        <p:txBody>
          <a:bodyPr anchorCtr="0" anchor="t" bIns="0" lIns="0" spcFirstLastPara="1" rIns="0" wrap="square" tIns="2807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5.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 name="Google Shape;7;p1"/>
          <p:cNvPicPr preferRelativeResize="0"/>
          <p:nvPr/>
        </p:nvPicPr>
        <p:blipFill rotWithShape="1">
          <a:blip r:embed="rId1">
            <a:alphaModFix/>
          </a:blip>
          <a:srcRect b="0" l="28939" r="0" t="0"/>
          <a:stretch/>
        </p:blipFill>
        <p:spPr>
          <a:xfrm>
            <a:off x="0" y="0"/>
            <a:ext cx="3859200" cy="6858000"/>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4854600" y="623880"/>
            <a:ext cx="3494160" cy="1220760"/>
          </a:xfrm>
          <a:prstGeom prst="rect">
            <a:avLst/>
          </a:prstGeom>
          <a:noFill/>
          <a:ln>
            <a:noFill/>
          </a:ln>
        </p:spPr>
      </p:pic>
      <p:sp>
        <p:nvSpPr>
          <p:cNvPr id="9" name="Google Shape;9;p1"/>
          <p:cNvSpPr txBox="1"/>
          <p:nvPr>
            <p:ph type="title"/>
          </p:nvPr>
        </p:nvSpPr>
        <p:spPr>
          <a:xfrm>
            <a:off x="456840" y="272520"/>
            <a:ext cx="8226360" cy="11415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 type="body"/>
          </p:nvPr>
        </p:nvSpPr>
        <p:spPr>
          <a:xfrm>
            <a:off x="456840" y="1604880"/>
            <a:ext cx="8226360" cy="4005720"/>
          </a:xfrm>
          <a:prstGeom prst="rect">
            <a:avLst/>
          </a:prstGeom>
          <a:noFill/>
          <a:ln>
            <a:noFill/>
          </a:ln>
        </p:spPr>
        <p:txBody>
          <a:bodyPr anchorCtr="0" anchor="t" bIns="0" lIns="0" spcFirstLastPara="1" rIns="0" wrap="square" tIns="2807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2" name="Shape 72"/>
        <p:cNvGrpSpPr/>
        <p:nvPr/>
      </p:nvGrpSpPr>
      <p:grpSpPr>
        <a:xfrm>
          <a:off x="0" y="0"/>
          <a:ext cx="0" cy="0"/>
          <a:chOff x="0" y="0"/>
          <a:chExt cx="0" cy="0"/>
        </a:xfrm>
      </p:grpSpPr>
      <p:sp>
        <p:nvSpPr>
          <p:cNvPr id="73" name="Google Shape;73;p14"/>
          <p:cNvSpPr/>
          <p:nvPr/>
        </p:nvSpPr>
        <p:spPr>
          <a:xfrm>
            <a:off x="0" y="1252440"/>
            <a:ext cx="9144000" cy="560556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 name="Google Shape;74;p14"/>
          <p:cNvCxnSpPr/>
          <p:nvPr/>
        </p:nvCxnSpPr>
        <p:spPr>
          <a:xfrm>
            <a:off x="0" y="1243080"/>
            <a:ext cx="9144000" cy="1440"/>
          </a:xfrm>
          <a:prstGeom prst="straightConnector1">
            <a:avLst/>
          </a:prstGeom>
          <a:noFill/>
          <a:ln cap="flat" cmpd="sng" w="19075">
            <a:solidFill>
              <a:srgbClr val="BFBFBF"/>
            </a:solidFill>
            <a:prstDash val="solid"/>
            <a:miter lim="8000"/>
            <a:headEnd len="sm" w="sm" type="none"/>
            <a:tailEnd len="sm" w="sm" type="none"/>
          </a:ln>
        </p:spPr>
      </p:cxnSp>
      <p:pic>
        <p:nvPicPr>
          <p:cNvPr id="75" name="Google Shape;75;p14"/>
          <p:cNvPicPr preferRelativeResize="0"/>
          <p:nvPr/>
        </p:nvPicPr>
        <p:blipFill rotWithShape="1">
          <a:blip r:embed="rId1">
            <a:alphaModFix/>
          </a:blip>
          <a:srcRect b="0" l="0" r="0" t="0"/>
          <a:stretch/>
        </p:blipFill>
        <p:spPr>
          <a:xfrm>
            <a:off x="6797520" y="274680"/>
            <a:ext cx="1976760" cy="692280"/>
          </a:xfrm>
          <a:prstGeom prst="rect">
            <a:avLst/>
          </a:prstGeom>
          <a:noFill/>
          <a:ln>
            <a:noFill/>
          </a:ln>
        </p:spPr>
      </p:pic>
      <p:sp>
        <p:nvSpPr>
          <p:cNvPr id="76" name="Google Shape;76;p14"/>
          <p:cNvSpPr txBox="1"/>
          <p:nvPr>
            <p:ph type="title"/>
          </p:nvPr>
        </p:nvSpPr>
        <p:spPr>
          <a:xfrm>
            <a:off x="685440" y="2130480"/>
            <a:ext cx="7769160" cy="1466640"/>
          </a:xfrm>
          <a:prstGeom prst="rect">
            <a:avLst/>
          </a:prstGeom>
          <a:noFill/>
          <a:ln>
            <a:noFill/>
          </a:ln>
        </p:spPr>
        <p:txBody>
          <a:bodyPr anchorCtr="0" anchor="t" bIns="45000" lIns="90000" spcFirstLastPara="1" rIns="90000" wrap="square" tIns="450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7" name="Google Shape;77;p14"/>
          <p:cNvSpPr txBox="1"/>
          <p:nvPr>
            <p:ph idx="12" type="sldNum"/>
          </p:nvPr>
        </p:nvSpPr>
        <p:spPr>
          <a:xfrm>
            <a:off x="6458040" y="6356160"/>
            <a:ext cx="2054160" cy="361800"/>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latin typeface="Times New Roman"/>
              <a:ea typeface="Times New Roman"/>
              <a:cs typeface="Times New Roman"/>
              <a:sym typeface="Times New Roman"/>
            </a:endParaRPr>
          </a:p>
        </p:txBody>
      </p:sp>
      <p:sp>
        <p:nvSpPr>
          <p:cNvPr id="78" name="Google Shape;78;p14"/>
          <p:cNvSpPr txBox="1"/>
          <p:nvPr>
            <p:ph idx="1" type="body"/>
          </p:nvPr>
        </p:nvSpPr>
        <p:spPr>
          <a:xfrm>
            <a:off x="456840" y="1604880"/>
            <a:ext cx="8226360" cy="4034160"/>
          </a:xfrm>
          <a:prstGeom prst="rect">
            <a:avLst/>
          </a:prstGeom>
          <a:noFill/>
          <a:ln>
            <a:noFill/>
          </a:ln>
        </p:spPr>
        <p:txBody>
          <a:bodyPr anchorCtr="0" anchor="t" bIns="0" lIns="0" spcFirstLastPara="1" rIns="0" wrap="square" tIns="565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9" name="Shape 139"/>
        <p:cNvGrpSpPr/>
        <p:nvPr/>
      </p:nvGrpSpPr>
      <p:grpSpPr>
        <a:xfrm>
          <a:off x="0" y="0"/>
          <a:ext cx="0" cy="0"/>
          <a:chOff x="0" y="0"/>
          <a:chExt cx="0" cy="0"/>
        </a:xfrm>
      </p:grpSpPr>
      <p:sp>
        <p:nvSpPr>
          <p:cNvPr id="140" name="Google Shape;140;p27"/>
          <p:cNvSpPr/>
          <p:nvPr/>
        </p:nvSpPr>
        <p:spPr>
          <a:xfrm>
            <a:off x="0" y="1252440"/>
            <a:ext cx="9144000" cy="560556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 name="Google Shape;141;p27"/>
          <p:cNvCxnSpPr/>
          <p:nvPr/>
        </p:nvCxnSpPr>
        <p:spPr>
          <a:xfrm>
            <a:off x="0" y="1243080"/>
            <a:ext cx="9144000" cy="1440"/>
          </a:xfrm>
          <a:prstGeom prst="straightConnector1">
            <a:avLst/>
          </a:prstGeom>
          <a:noFill/>
          <a:ln cap="flat" cmpd="sng" w="19075">
            <a:solidFill>
              <a:srgbClr val="BFBFBF"/>
            </a:solidFill>
            <a:prstDash val="solid"/>
            <a:miter lim="8000"/>
            <a:headEnd len="sm" w="sm" type="none"/>
            <a:tailEnd len="sm" w="sm" type="none"/>
          </a:ln>
        </p:spPr>
      </p:cxnSp>
      <p:pic>
        <p:nvPicPr>
          <p:cNvPr id="142" name="Google Shape;142;p27"/>
          <p:cNvPicPr preferRelativeResize="0"/>
          <p:nvPr/>
        </p:nvPicPr>
        <p:blipFill rotWithShape="1">
          <a:blip r:embed="rId1">
            <a:alphaModFix/>
          </a:blip>
          <a:srcRect b="0" l="0" r="0" t="0"/>
          <a:stretch/>
        </p:blipFill>
        <p:spPr>
          <a:xfrm>
            <a:off x="6797520" y="274680"/>
            <a:ext cx="1976760" cy="692280"/>
          </a:xfrm>
          <a:prstGeom prst="rect">
            <a:avLst/>
          </a:prstGeom>
          <a:noFill/>
          <a:ln>
            <a:noFill/>
          </a:ln>
        </p:spPr>
      </p:pic>
      <p:sp>
        <p:nvSpPr>
          <p:cNvPr id="143" name="Google Shape;143;p27"/>
          <p:cNvSpPr txBox="1"/>
          <p:nvPr>
            <p:ph idx="1" type="body"/>
          </p:nvPr>
        </p:nvSpPr>
        <p:spPr>
          <a:xfrm>
            <a:off x="628200" y="1393560"/>
            <a:ext cx="7883640" cy="4067640"/>
          </a:xfrm>
          <a:prstGeom prst="rect">
            <a:avLst/>
          </a:prstGeom>
          <a:noFill/>
          <a:ln>
            <a:noFill/>
          </a:ln>
        </p:spPr>
        <p:txBody>
          <a:bodyPr anchorCtr="0" anchor="t" bIns="45000" lIns="90000" spcFirstLastPara="1" rIns="90000" wrap="square" tIns="450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4" name="Google Shape;144;p27"/>
          <p:cNvSpPr txBox="1"/>
          <p:nvPr>
            <p:ph idx="12" type="sldNum"/>
          </p:nvPr>
        </p:nvSpPr>
        <p:spPr>
          <a:xfrm>
            <a:off x="6458040" y="6356160"/>
            <a:ext cx="2054160" cy="361800"/>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latin typeface="Times New Roman"/>
              <a:ea typeface="Times New Roman"/>
              <a:cs typeface="Times New Roman"/>
              <a:sym typeface="Times New Roman"/>
            </a:endParaRPr>
          </a:p>
        </p:txBody>
      </p:sp>
      <p:sp>
        <p:nvSpPr>
          <p:cNvPr id="145" name="Google Shape;145;p27"/>
          <p:cNvSpPr txBox="1"/>
          <p:nvPr>
            <p:ph type="title"/>
          </p:nvPr>
        </p:nvSpPr>
        <p:spPr>
          <a:xfrm>
            <a:off x="215640" y="135000"/>
            <a:ext cx="6334200" cy="977760"/>
          </a:xfrm>
          <a:prstGeom prst="rect">
            <a:avLst/>
          </a:prstGeom>
          <a:noFill/>
          <a:ln>
            <a:noFill/>
          </a:ln>
        </p:spPr>
        <p:txBody>
          <a:bodyPr anchorCtr="0" anchor="ctr" bIns="45000" lIns="90000" spcFirstLastPara="1" rIns="90000" wrap="square" tIns="450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4.png"/><Relationship Id="rId9" Type="http://schemas.openxmlformats.org/officeDocument/2006/relationships/image" Target="../media/image9.jpg"/><Relationship Id="rId5" Type="http://schemas.openxmlformats.org/officeDocument/2006/relationships/image" Target="../media/image12.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hyperlink" Target="http://www.uscourts.cavc.gov/documents/PhilbrookG_18-5628.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hyperlink" Target="https://www.knowva.ebenefits.va.gov/system/templates/selfservice/va_ssnew/help/customer/locale/en-US/portal/554400000001018/content/554400000175203/M21-1-Part-XII-Subpart-i-Chapter-1-Section-B-Common-Dependency-and-Indemnity-Compensation-DIC-Processing-Issues" TargetMode="External"/><Relationship Id="rId4" Type="http://schemas.openxmlformats.org/officeDocument/2006/relationships/hyperlink" Target="https://www.knowva.ebenefits.va.gov/system/templates/selfservice/va_ssnew/help/customer/locale/en-US/portal/554400000001018/content/554400000177522/M21-1,-Part-IX,-Subpart-iii,-Chapter-1,-Section-G---Pension---Deductible-Medical-Expens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hyperlink" Target="https://www.cdc.gov/coronavirus/2019-ncov/need-extra-precautions/people-with-medical-conditions.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hyperlink" Target="https://benefits.va.gov/gibill/isaksonroe/verification_of_enrollment.asp"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hyperlink" Target="https://www.benefits.va.gov/persona/lgbt.asp" TargetMode="External"/><Relationship Id="rId4" Type="http://schemas.openxmlformats.org/officeDocument/2006/relationships/hyperlink" Target="https://www.militarytimes.com/veterans/2021/09/17/lgbt-vets-with-other-than-honorable-discharges-will-get-va-benefits-under-new-pla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hyperlink" Target="https://www.knowva.ebenefits.va.gov/system/templates/selfservice/va_ssnew/help/customer/locale/en-US/portal/554400000001018/content/554400000177986/M21-1-Part-X-Subpart-iv-Chapter-1-Section-A-Character-of-Discharge-COD-and-Bars-to-Benefits#2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hyperlink" Target="https://www.crowd.live/K8IJY"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1" Type="http://schemas.openxmlformats.org/officeDocument/2006/relationships/hyperlink" Target="http://search.uscourts.cavc.gov/isysquery/c8b1ec9c-02a7-490f-b78a-e5efe948a1fb/1/doc/PhilbrookG_18-5628%20(2-11-22).pdf" TargetMode="External"/><Relationship Id="rId10" Type="http://schemas.openxmlformats.org/officeDocument/2006/relationships/hyperlink" Target="http://search.uscourts.cavc.gov/isysquery/c8b1ec9c-02a7-490f-b78a-e5efe948a1fb/1/doc/PhilbrookG_18-5628%20(2-11-22).pdf" TargetMode="External"/><Relationship Id="rId12" Type="http://schemas.openxmlformats.org/officeDocument/2006/relationships/hyperlink" Target="http://search.uscourts.cavc.gov/isysquery/c8b1ec9c-02a7-490f-b78a-e5efe948a1fb/1/doc/PhilbrookG_18-5628%20(2-11-22).pdf"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uscourts.cavc.gov/documents/HallW_19-8717.pdf" TargetMode="External"/><Relationship Id="rId4" Type="http://schemas.openxmlformats.org/officeDocument/2006/relationships/hyperlink" Target="http://www.uscourts.cavc.gov/documents/PetiteF_19-5815.pdf" TargetMode="External"/><Relationship Id="rId9" Type="http://schemas.openxmlformats.org/officeDocument/2006/relationships/hyperlink" Target="http://search.uscourts.cavc.gov/isysquery/c8b1ec9c-02a7-490f-b78a-e5efe948a1fb/1/doc/PhilbrookG_18-5628%20(2-11-22).pdf" TargetMode="External"/><Relationship Id="rId5" Type="http://schemas.openxmlformats.org/officeDocument/2006/relationships/hyperlink" Target="http://www.uscourts.cavc.gov/documents/PetiteF_19-5815.pdf" TargetMode="External"/><Relationship Id="rId6" Type="http://schemas.openxmlformats.org/officeDocument/2006/relationships/hyperlink" Target="http://www.uscourts.cavc.gov/documents/WilsonL_19-6020.pdf" TargetMode="External"/><Relationship Id="rId7" Type="http://schemas.openxmlformats.org/officeDocument/2006/relationships/hyperlink" Target="http://www.uscourts.cavc.gov/documents/WilsonL_19-6020.pdf" TargetMode="External"/><Relationship Id="rId8" Type="http://schemas.openxmlformats.org/officeDocument/2006/relationships/hyperlink" Target="http://search.uscourts.cavc.gov/isysquery/c8b1ec9c-02a7-490f-b78a-e5efe948a1fb/1/doc/PhilbrookG_18-5628%20(2-11-2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9" name="Shape 209"/>
        <p:cNvGrpSpPr/>
        <p:nvPr/>
      </p:nvGrpSpPr>
      <p:grpSpPr>
        <a:xfrm>
          <a:off x="0" y="0"/>
          <a:ext cx="0" cy="0"/>
          <a:chOff x="0" y="0"/>
          <a:chExt cx="0" cy="0"/>
        </a:xfrm>
      </p:grpSpPr>
      <p:sp>
        <p:nvSpPr>
          <p:cNvPr id="210" name="Google Shape;210;p40"/>
          <p:cNvSpPr/>
          <p:nvPr/>
        </p:nvSpPr>
        <p:spPr>
          <a:xfrm>
            <a:off x="2214720" y="2517840"/>
            <a:ext cx="6186240" cy="82152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1" i="0" lang="en-US" sz="4800" u="none" cap="none" strike="noStrike">
                <a:solidFill>
                  <a:srgbClr val="000000"/>
                </a:solidFill>
                <a:latin typeface="Times New Roman"/>
                <a:ea typeface="Times New Roman"/>
                <a:cs typeface="Times New Roman"/>
                <a:sym typeface="Times New Roman"/>
              </a:rPr>
              <a:t>What’s New at the VA</a:t>
            </a:r>
            <a:endParaRPr b="0" i="0" sz="4800" u="none" cap="none" strike="noStrike">
              <a:solidFill>
                <a:srgbClr val="000000"/>
              </a:solidFill>
              <a:latin typeface="Arial"/>
              <a:ea typeface="Arial"/>
              <a:cs typeface="Arial"/>
              <a:sym typeface="Arial"/>
            </a:endParaRPr>
          </a:p>
        </p:txBody>
      </p:sp>
      <p:sp>
        <p:nvSpPr>
          <p:cNvPr id="211" name="Google Shape;211;p40"/>
          <p:cNvSpPr/>
          <p:nvPr/>
        </p:nvSpPr>
        <p:spPr>
          <a:xfrm>
            <a:off x="3967200" y="5278320"/>
            <a:ext cx="4433760" cy="94356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By Amanda Berry</a:t>
            </a:r>
            <a:endParaRPr b="0" i="0" sz="2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May, 2022</a:t>
            </a:r>
            <a:endParaRPr b="0" i="0" sz="2800" u="none" cap="none" strike="noStrike">
              <a:solidFill>
                <a:srgbClr val="000000"/>
              </a:solidFill>
              <a:latin typeface="Arial"/>
              <a:ea typeface="Arial"/>
              <a:cs typeface="Arial"/>
              <a:sym typeface="Arial"/>
            </a:endParaRPr>
          </a:p>
        </p:txBody>
      </p:sp>
      <p:sp>
        <p:nvSpPr>
          <p:cNvPr id="212" name="Google Shape;212;p4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8" name="Shape 278"/>
        <p:cNvGrpSpPr/>
        <p:nvPr/>
      </p:nvGrpSpPr>
      <p:grpSpPr>
        <a:xfrm>
          <a:off x="0" y="0"/>
          <a:ext cx="0" cy="0"/>
          <a:chOff x="0" y="0"/>
          <a:chExt cx="0" cy="0"/>
        </a:xfrm>
      </p:grpSpPr>
      <p:sp>
        <p:nvSpPr>
          <p:cNvPr id="279" name="Google Shape;279;p49"/>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800" u="none" cap="none" strike="noStrike">
                <a:solidFill>
                  <a:srgbClr val="000000"/>
                </a:solidFill>
                <a:latin typeface="Arial"/>
                <a:ea typeface="Arial"/>
                <a:cs typeface="Arial"/>
                <a:sym typeface="Arial"/>
              </a:rPr>
              <a:t>Hall v. McDonough, October 18, 2021</a:t>
            </a:r>
            <a:endParaRPr b="0" i="0" sz="2800" u="none" cap="none" strike="noStrike">
              <a:solidFill>
                <a:srgbClr val="000000"/>
              </a:solidFill>
              <a:latin typeface="Calibri"/>
              <a:ea typeface="Calibri"/>
              <a:cs typeface="Calibri"/>
              <a:sym typeface="Calibri"/>
            </a:endParaRPr>
          </a:p>
        </p:txBody>
      </p:sp>
      <p:sp>
        <p:nvSpPr>
          <p:cNvPr id="280" name="Google Shape;280;p49"/>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Mr. Hall asked the Court to reverse the Board’s finding that it lacked jurisdiction over his appeal. He doesn’t dispute that he filed the wrong form but argues that the requirement to use VA Form 21-0958 is not a jurisdictional hook and the Board waived that requirement when it accepted and processed his appeal. </a:t>
            </a:r>
            <a:r>
              <a:rPr lang="en-US" sz="2400"/>
              <a:t>T</a:t>
            </a:r>
            <a:r>
              <a:rPr b="0" i="0" lang="en-US" sz="2400" u="none" cap="none" strike="noStrike">
                <a:solidFill>
                  <a:srgbClr val="000000"/>
                </a:solidFill>
                <a:latin typeface="Arial"/>
                <a:ea typeface="Arial"/>
                <a:cs typeface="Arial"/>
                <a:sym typeface="Arial"/>
              </a:rPr>
              <a:t>he RO never issued an SOC after Mr. Hall filed his NOD. Thus, if the Board accepts Mr. Hall’s legacy appeal, it has an obligation to ensure that the RO complies with</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its duty to issue an SOC.</a:t>
            </a:r>
            <a:endParaRPr b="0" i="0" sz="2400" u="none" cap="none" strike="noStrike">
              <a:solidFill>
                <a:srgbClr val="000000"/>
              </a:solidFill>
              <a:latin typeface="Arial"/>
              <a:ea typeface="Arial"/>
              <a:cs typeface="Arial"/>
              <a:sym typeface="Arial"/>
            </a:endParaRPr>
          </a:p>
        </p:txBody>
      </p:sp>
      <p:sp>
        <p:nvSpPr>
          <p:cNvPr id="281" name="Google Shape;281;p49"/>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5" name="Shape 285"/>
        <p:cNvGrpSpPr/>
        <p:nvPr/>
      </p:nvGrpSpPr>
      <p:grpSpPr>
        <a:xfrm>
          <a:off x="0" y="0"/>
          <a:ext cx="0" cy="0"/>
          <a:chOff x="0" y="0"/>
          <a:chExt cx="0" cy="0"/>
        </a:xfrm>
      </p:grpSpPr>
      <p:sp>
        <p:nvSpPr>
          <p:cNvPr id="286" name="Google Shape;286;p50"/>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800" u="none" cap="none" strike="noStrike">
                <a:solidFill>
                  <a:srgbClr val="000000"/>
                </a:solidFill>
                <a:latin typeface="Arial"/>
                <a:ea typeface="Arial"/>
                <a:cs typeface="Arial"/>
                <a:sym typeface="Arial"/>
              </a:rPr>
              <a:t>Hall v. McDonough, October 18, 2021</a:t>
            </a:r>
            <a:endParaRPr b="0" i="0" sz="2800" u="none" cap="none" strike="noStrike">
              <a:solidFill>
                <a:srgbClr val="000000"/>
              </a:solidFill>
              <a:latin typeface="Calibri"/>
              <a:ea typeface="Calibri"/>
              <a:cs typeface="Calibri"/>
              <a:sym typeface="Calibri"/>
            </a:endParaRPr>
          </a:p>
        </p:txBody>
      </p:sp>
      <p:sp>
        <p:nvSpPr>
          <p:cNvPr id="287" name="Google Shape;287;p50"/>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O</a:t>
            </a:r>
            <a:r>
              <a:rPr b="0" i="0" lang="en-US" sz="2400" u="none" cap="none" strike="noStrike">
                <a:solidFill>
                  <a:srgbClr val="000000"/>
                </a:solidFill>
                <a:latin typeface="Arial"/>
                <a:ea typeface="Arial"/>
                <a:cs typeface="Arial"/>
                <a:sym typeface="Arial"/>
              </a:rPr>
              <a:t>utcome:</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The Court reversed the Board’s finding that it lacked</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jurisdiction over Mr. Hall’s claims, vacated the November 4, 2019, Board decision, and remanded the matter for  adjudication.</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288" name="Google Shape;288;p50"/>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2" name="Shape 292"/>
        <p:cNvGrpSpPr/>
        <p:nvPr/>
      </p:nvGrpSpPr>
      <p:grpSpPr>
        <a:xfrm>
          <a:off x="0" y="0"/>
          <a:ext cx="0" cy="0"/>
          <a:chOff x="0" y="0"/>
          <a:chExt cx="0" cy="0"/>
        </a:xfrm>
      </p:grpSpPr>
      <p:sp>
        <p:nvSpPr>
          <p:cNvPr id="293" name="Google Shape;293;p51"/>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800" u="none" cap="none" strike="noStrike">
                <a:solidFill>
                  <a:srgbClr val="000000"/>
                </a:solidFill>
                <a:latin typeface="Arial"/>
                <a:ea typeface="Arial"/>
                <a:cs typeface="Arial"/>
                <a:sym typeface="Arial"/>
              </a:rPr>
              <a:t>Hall v. McDonough, October 18, 2021</a:t>
            </a:r>
            <a:endParaRPr b="0" i="0" sz="2800" u="none" cap="none" strike="noStrike">
              <a:solidFill>
                <a:srgbClr val="000000"/>
              </a:solidFill>
              <a:latin typeface="Calibri"/>
              <a:ea typeface="Calibri"/>
              <a:cs typeface="Calibri"/>
              <a:sym typeface="Calibri"/>
            </a:endParaRPr>
          </a:p>
        </p:txBody>
      </p:sp>
      <p:sp>
        <p:nvSpPr>
          <p:cNvPr id="294" name="Google Shape;294;p51"/>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a:t>
            </a:r>
            <a:r>
              <a:rPr lang="en-US" sz="2400"/>
              <a:t>T</a:t>
            </a:r>
            <a:r>
              <a:rPr b="0" i="0" lang="en-US" sz="2400" u="none" cap="none" strike="noStrike">
                <a:solidFill>
                  <a:srgbClr val="000000"/>
                </a:solidFill>
                <a:latin typeface="Arial"/>
                <a:ea typeface="Arial"/>
                <a:cs typeface="Arial"/>
                <a:sym typeface="Arial"/>
              </a:rPr>
              <a:t>his </a:t>
            </a:r>
            <a:r>
              <a:rPr lang="en-US" sz="2400"/>
              <a:t>M</a:t>
            </a:r>
            <a:r>
              <a:rPr b="0" i="0" lang="en-US" sz="2400" u="none" cap="none" strike="noStrike">
                <a:solidFill>
                  <a:srgbClr val="000000"/>
                </a:solidFill>
                <a:latin typeface="Arial"/>
                <a:ea typeface="Arial"/>
                <a:cs typeface="Arial"/>
                <a:sym typeface="Arial"/>
              </a:rPr>
              <a:t>eans:</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Due to the change with VAIMA, any RO decision prior February 19, 2019 where an appeal is timely filed (within a year of the decision) does not require a standardized form; utilizing the prior standards.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Look out for any appeals that may have been dismissed in this time window!</a:t>
            </a:r>
            <a:endParaRPr b="0" i="0" sz="2400" u="none" cap="none" strike="noStrike">
              <a:solidFill>
                <a:srgbClr val="000000"/>
              </a:solidFill>
              <a:latin typeface="Arial"/>
              <a:ea typeface="Arial"/>
              <a:cs typeface="Arial"/>
              <a:sym typeface="Arial"/>
            </a:endParaRPr>
          </a:p>
        </p:txBody>
      </p:sp>
      <p:sp>
        <p:nvSpPr>
          <p:cNvPr id="295" name="Google Shape;295;p51"/>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9" name="Shape 299"/>
        <p:cNvGrpSpPr/>
        <p:nvPr/>
      </p:nvGrpSpPr>
      <p:grpSpPr>
        <a:xfrm>
          <a:off x="0" y="0"/>
          <a:ext cx="0" cy="0"/>
          <a:chOff x="0" y="0"/>
          <a:chExt cx="0" cy="0"/>
        </a:xfrm>
      </p:grpSpPr>
      <p:sp>
        <p:nvSpPr>
          <p:cNvPr id="300" name="Google Shape;300;p52"/>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01" name="Google Shape;301;p52"/>
          <p:cNvSpPr txBox="1"/>
          <p:nvPr/>
        </p:nvSpPr>
        <p:spPr>
          <a:xfrm>
            <a:off x="230040" y="13934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the case is </a:t>
            </a:r>
            <a:r>
              <a:rPr lang="en-US" sz="2400"/>
              <a:t>About:</a:t>
            </a:r>
            <a:endParaRPr sz="2400"/>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The appellant's father, veteran Darren J. Petite, served on active duty in the U.S. Army from October 1993 to October 1999. Ms. Florence Petite was born on August 2, 1999. In May 2008, VA determined that the veteran was permanently and totally disabled due to service-connected disabilities.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Ms. Petite applied for CHAMPVA benefits later that month,  which were granted in July 2008. She was 8 at the time.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Nine years later, in May 2017, VA informed Ms. Petite that, to remain eligible for CHAMPVA benefits after she turned 18, she needed to submit evidence that she was pursuing a full-time course of instruction.</a:t>
            </a:r>
            <a:endParaRPr b="0" i="0" sz="2400" u="none" cap="none" strike="noStrike">
              <a:solidFill>
                <a:srgbClr val="000000"/>
              </a:solidFill>
              <a:latin typeface="Arial"/>
              <a:ea typeface="Arial"/>
              <a:cs typeface="Arial"/>
              <a:sym typeface="Arial"/>
            </a:endParaRPr>
          </a:p>
        </p:txBody>
      </p:sp>
      <p:sp>
        <p:nvSpPr>
          <p:cNvPr id="302" name="Google Shape;302;p52"/>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6" name="Shape 306"/>
        <p:cNvGrpSpPr/>
        <p:nvPr/>
      </p:nvGrpSpPr>
      <p:grpSpPr>
        <a:xfrm>
          <a:off x="0" y="0"/>
          <a:ext cx="0" cy="0"/>
          <a:chOff x="0" y="0"/>
          <a:chExt cx="0" cy="0"/>
        </a:xfrm>
      </p:grpSpPr>
      <p:sp>
        <p:nvSpPr>
          <p:cNvPr id="307" name="Google Shape;307;p53"/>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08" name="Google Shape;308;p53"/>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the </a:t>
            </a:r>
            <a:r>
              <a:rPr lang="en-US" sz="2400"/>
              <a:t>C</a:t>
            </a:r>
            <a:r>
              <a:rPr b="0" i="0" lang="en-US" sz="2400" u="none" cap="none" strike="noStrike">
                <a:solidFill>
                  <a:srgbClr val="000000"/>
                </a:solidFill>
                <a:latin typeface="Arial"/>
                <a:ea typeface="Arial"/>
                <a:cs typeface="Arial"/>
                <a:sym typeface="Arial"/>
              </a:rPr>
              <a:t>ase is </a:t>
            </a:r>
            <a:r>
              <a:rPr lang="en-US" sz="2400"/>
              <a:t>About:</a:t>
            </a:r>
            <a:endParaRPr sz="2400"/>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Ms. Petite did not respond so the day after her 18th birthday, VA notified her that she was no longer eligible to receive CHAMPVA benefits.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09" name="Google Shape;309;p53"/>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3" name="Shape 313"/>
        <p:cNvGrpSpPr/>
        <p:nvPr/>
      </p:nvGrpSpPr>
      <p:grpSpPr>
        <a:xfrm>
          <a:off x="0" y="0"/>
          <a:ext cx="0" cy="0"/>
          <a:chOff x="0" y="0"/>
          <a:chExt cx="0" cy="0"/>
        </a:xfrm>
      </p:grpSpPr>
      <p:sp>
        <p:nvSpPr>
          <p:cNvPr id="314" name="Google Shape;314;p54"/>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15" name="Google Shape;315;p54"/>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300" u="none" cap="none" strike="noStrike">
                <a:solidFill>
                  <a:srgbClr val="000000"/>
                </a:solidFill>
                <a:latin typeface="Arial"/>
                <a:ea typeface="Arial"/>
                <a:cs typeface="Arial"/>
                <a:sym typeface="Arial"/>
              </a:rPr>
              <a:t>The </a:t>
            </a:r>
            <a:r>
              <a:rPr lang="en-US" sz="2300"/>
              <a:t>A</a:t>
            </a:r>
            <a:r>
              <a:rPr b="0" i="0" lang="en-US" sz="2300" u="none" cap="none" strike="noStrike">
                <a:solidFill>
                  <a:srgbClr val="000000"/>
                </a:solidFill>
                <a:latin typeface="Arial"/>
                <a:ea typeface="Arial"/>
                <a:cs typeface="Arial"/>
                <a:sym typeface="Arial"/>
              </a:rPr>
              <a:t>rgument: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2300"/>
          </a:p>
          <a:p>
            <a:pPr indent="0" lvl="0" marL="0" marR="0" rtl="0" algn="l">
              <a:lnSpc>
                <a:spcPct val="100000"/>
              </a:lnSpc>
              <a:spcBef>
                <a:spcPts val="0"/>
              </a:spcBef>
              <a:spcAft>
                <a:spcPts val="0"/>
              </a:spcAft>
              <a:buNone/>
            </a:pPr>
            <a:r>
              <a:rPr b="0" i="0" lang="en-US" sz="2300" u="none" cap="none" strike="noStrike">
                <a:solidFill>
                  <a:srgbClr val="000000"/>
                </a:solidFill>
                <a:latin typeface="Arial"/>
                <a:ea typeface="Arial"/>
                <a:cs typeface="Arial"/>
                <a:sym typeface="Arial"/>
              </a:rPr>
              <a:t>Ms. Petite filed a Notice of Disagreement later that month, arguing that it was unfair that she was "'kicked off' the CHAMPVA health plan at age 18, when other insurance carriers allow dependents to remain covered on their parents' plans until age 26."</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2300"/>
          </a:p>
          <a:p>
            <a:pPr indent="0" lvl="0" marL="0" marR="0" rtl="0" algn="l">
              <a:lnSpc>
                <a:spcPct val="100000"/>
              </a:lnSpc>
              <a:spcBef>
                <a:spcPts val="0"/>
              </a:spcBef>
              <a:spcAft>
                <a:spcPts val="0"/>
              </a:spcAft>
              <a:buNone/>
            </a:pPr>
            <a:r>
              <a:rPr lang="en-US" sz="2300"/>
              <a:t>In August 2019, the Board denied the appeal citing "controlling regulations," and found that Ms. Petite was not eligible for continued CHAMPVA benefits because she was over age 18 and had not demonstrated that she was permanently incapable of self-support or was pursuing a full-time course of instruction at a VAapproved educational institution.</a:t>
            </a:r>
            <a:endParaRPr sz="2300"/>
          </a:p>
        </p:txBody>
      </p:sp>
      <p:sp>
        <p:nvSpPr>
          <p:cNvPr id="316" name="Google Shape;316;p54"/>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0" name="Shape 320"/>
        <p:cNvGrpSpPr/>
        <p:nvPr/>
      </p:nvGrpSpPr>
      <p:grpSpPr>
        <a:xfrm>
          <a:off x="0" y="0"/>
          <a:ext cx="0" cy="0"/>
          <a:chOff x="0" y="0"/>
          <a:chExt cx="0" cy="0"/>
        </a:xfrm>
      </p:grpSpPr>
      <p:sp>
        <p:nvSpPr>
          <p:cNvPr id="321" name="Google Shape;321;p55"/>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22" name="Google Shape;322;p55"/>
          <p:cNvSpPr txBox="1"/>
          <p:nvPr/>
        </p:nvSpPr>
        <p:spPr>
          <a:xfrm>
            <a:off x="310340" y="11644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lang="en-US" sz="2400"/>
              <a:t>On October 1, 2021 the case was brought before the </a:t>
            </a:r>
            <a:r>
              <a:rPr b="0" i="0" lang="en-US" sz="2400" u="none" cap="none" strike="noStrike">
                <a:solidFill>
                  <a:srgbClr val="000000"/>
                </a:solidFill>
                <a:latin typeface="Arial"/>
                <a:ea typeface="Arial"/>
                <a:cs typeface="Arial"/>
                <a:sym typeface="Arial"/>
              </a:rPr>
              <a:t>CAVC</a:t>
            </a:r>
            <a:r>
              <a:rPr lang="en-US" sz="2400"/>
              <a:t>. </a:t>
            </a:r>
            <a:endParaRPr sz="2400"/>
          </a:p>
          <a:p>
            <a:pPr indent="0" lvl="0" marL="0" marR="0" rtl="0" algn="l">
              <a:lnSpc>
                <a:spcPct val="100000"/>
              </a:lnSpc>
              <a:spcBef>
                <a:spcPts val="748"/>
              </a:spcBef>
              <a:spcAft>
                <a:spcPts val="0"/>
              </a:spcAft>
              <a:buNone/>
            </a:pPr>
            <a:r>
              <a:t/>
            </a:r>
            <a:endParaRPr sz="2400"/>
          </a:p>
          <a:p>
            <a:pPr indent="0" lvl="0" marL="0" marR="0" rtl="0" algn="l">
              <a:lnSpc>
                <a:spcPct val="100000"/>
              </a:lnSpc>
              <a:spcBef>
                <a:spcPts val="748"/>
              </a:spcBef>
              <a:spcAft>
                <a:spcPts val="0"/>
              </a:spcAft>
              <a:buNone/>
            </a:pPr>
            <a:r>
              <a:rPr lang="en-US" sz="2400"/>
              <a:t>There are three statues at issue with this case.</a:t>
            </a:r>
            <a:endParaRPr sz="2400"/>
          </a:p>
          <a:p>
            <a:pPr indent="-381000" lvl="0" marL="457200" rtl="0" algn="l">
              <a:spcBef>
                <a:spcPts val="748"/>
              </a:spcBef>
              <a:spcAft>
                <a:spcPts val="0"/>
              </a:spcAft>
              <a:buSzPts val="2400"/>
              <a:buAutoNum type="arabicPeriod"/>
            </a:pPr>
            <a:r>
              <a:rPr lang="en-US" sz="2400">
                <a:solidFill>
                  <a:schemeClr val="dk1"/>
                </a:solidFill>
              </a:rPr>
              <a:t>38 U.S.C. § 1781 (CHAMPVA statute)</a:t>
            </a:r>
            <a:endParaRPr sz="2400">
              <a:solidFill>
                <a:schemeClr val="dk1"/>
              </a:solidFill>
            </a:endParaRPr>
          </a:p>
          <a:p>
            <a:pPr indent="-381000" lvl="0" marL="457200" rtl="0" algn="l">
              <a:spcBef>
                <a:spcPts val="0"/>
              </a:spcBef>
              <a:spcAft>
                <a:spcPts val="0"/>
              </a:spcAft>
              <a:buClr>
                <a:schemeClr val="dk1"/>
              </a:buClr>
              <a:buSzPts val="2400"/>
              <a:buAutoNum type="arabicPeriod"/>
            </a:pPr>
            <a:r>
              <a:rPr lang="en-US" sz="2400">
                <a:solidFill>
                  <a:schemeClr val="dk1"/>
                </a:solidFill>
              </a:rPr>
              <a:t>38 U.S.C. § 101(4)(A) (Definition of a ‘child’)</a:t>
            </a:r>
            <a:endParaRPr sz="2400">
              <a:solidFill>
                <a:schemeClr val="dk1"/>
              </a:solidFill>
            </a:endParaRPr>
          </a:p>
          <a:p>
            <a:pPr indent="-381000" lvl="0" marL="457200" rtl="0" algn="l">
              <a:spcBef>
                <a:spcPts val="0"/>
              </a:spcBef>
              <a:spcAft>
                <a:spcPts val="0"/>
              </a:spcAft>
              <a:buClr>
                <a:schemeClr val="dk1"/>
              </a:buClr>
              <a:buSzPts val="2400"/>
              <a:buAutoNum type="arabicPeriod"/>
            </a:pPr>
            <a:r>
              <a:rPr lang="en-US" sz="2400">
                <a:solidFill>
                  <a:schemeClr val="dk1"/>
                </a:solidFill>
              </a:rPr>
              <a:t>10 U.S.C. § 1072 (statute that relates to the Armed Forces for definition of a ‘child’)</a:t>
            </a:r>
            <a:endParaRPr sz="2400">
              <a:solidFill>
                <a:schemeClr val="dk1"/>
              </a:solidFill>
            </a:endParaRPr>
          </a:p>
          <a:p>
            <a:pPr indent="0" lvl="0" marL="0" marR="0" rtl="0" algn="l">
              <a:lnSpc>
                <a:spcPct val="100000"/>
              </a:lnSpc>
              <a:spcBef>
                <a:spcPts val="748"/>
              </a:spcBef>
              <a:spcAft>
                <a:spcPts val="0"/>
              </a:spcAft>
              <a:buNone/>
            </a:pPr>
            <a:r>
              <a:t/>
            </a:r>
            <a:endParaRPr sz="2400"/>
          </a:p>
          <a:p>
            <a:pPr indent="0" lvl="0" marL="0" marR="0" rtl="0" algn="l">
              <a:lnSpc>
                <a:spcPct val="100000"/>
              </a:lnSpc>
              <a:spcBef>
                <a:spcPts val="748"/>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23" name="Google Shape;323;p55"/>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7" name="Shape 327"/>
        <p:cNvGrpSpPr/>
        <p:nvPr/>
      </p:nvGrpSpPr>
      <p:grpSpPr>
        <a:xfrm>
          <a:off x="0" y="0"/>
          <a:ext cx="0" cy="0"/>
          <a:chOff x="0" y="0"/>
          <a:chExt cx="0" cy="0"/>
        </a:xfrm>
      </p:grpSpPr>
      <p:sp>
        <p:nvSpPr>
          <p:cNvPr id="328" name="Google Shape;328;p56"/>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29" name="Google Shape;329;p56"/>
          <p:cNvSpPr txBox="1"/>
          <p:nvPr/>
        </p:nvSpPr>
        <p:spPr>
          <a:xfrm>
            <a:off x="310340" y="11644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Ms. Petite argued that CHAMPVA statute, 38 U.S.C. § 1781, which authorizes the Secretary to "provide medical care, in accordance with provisions of subsection (b) of this section," to certain individuals "who are not otherwise eligible for medical care under [TRICARE]."</a:t>
            </a:r>
            <a:r>
              <a:rPr lang="en-US" sz="2400"/>
              <a:t> </a:t>
            </a:r>
            <a:endParaRPr sz="2400"/>
          </a:p>
          <a:p>
            <a:pPr indent="0" lvl="0" marL="0" marR="0" rtl="0" algn="l">
              <a:lnSpc>
                <a:spcPct val="100000"/>
              </a:lnSpc>
              <a:spcBef>
                <a:spcPts val="748"/>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The problem is that 38 U.S.C. § 1781 does not expressly define "child" for CHAMPVA purposes and it was argued that "child" is defined for title 38 purposes set forth in 38 U.S.C. § 101(4)(A).</a:t>
            </a:r>
            <a:endParaRPr b="0" i="0" sz="2400" u="none" cap="none" strike="noStrike">
              <a:solidFill>
                <a:srgbClr val="000000"/>
              </a:solidFill>
              <a:latin typeface="Arial"/>
              <a:ea typeface="Arial"/>
              <a:cs typeface="Arial"/>
              <a:sym typeface="Arial"/>
            </a:endParaRPr>
          </a:p>
        </p:txBody>
      </p:sp>
      <p:sp>
        <p:nvSpPr>
          <p:cNvPr id="330" name="Google Shape;330;p56"/>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4" name="Shape 334"/>
        <p:cNvGrpSpPr/>
        <p:nvPr/>
      </p:nvGrpSpPr>
      <p:grpSpPr>
        <a:xfrm>
          <a:off x="0" y="0"/>
          <a:ext cx="0" cy="0"/>
          <a:chOff x="0" y="0"/>
          <a:chExt cx="0" cy="0"/>
        </a:xfrm>
      </p:grpSpPr>
      <p:sp>
        <p:nvSpPr>
          <p:cNvPr id="335" name="Google Shape;335;p57"/>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36" name="Google Shape;336;p57"/>
          <p:cNvSpPr txBox="1"/>
          <p:nvPr/>
        </p:nvSpPr>
        <p:spPr>
          <a:xfrm>
            <a:off x="230040" y="13934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38 U.S.C. § 101(4)(A) defines that defines a "child," for the purposes of title 38, as an unmarried person who has a specified qualifying parent- child relationship with the veteran and:</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(i) who is under the age of eighteen years;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(ii) who, before attaining the age of eighteen years, became permanently incapable of self-support; or</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(iii) who, after attaining the age of eighteen years and until completion of education or training (but not after attaining the age of twenty-three years), is pursuing a course of instruction at an approved educational institution.</a:t>
            </a:r>
            <a:endParaRPr b="0" i="0" sz="2400" u="none" cap="none" strike="noStrike">
              <a:solidFill>
                <a:srgbClr val="000000"/>
              </a:solidFill>
              <a:latin typeface="Arial"/>
              <a:ea typeface="Arial"/>
              <a:cs typeface="Arial"/>
              <a:sym typeface="Arial"/>
            </a:endParaRPr>
          </a:p>
        </p:txBody>
      </p:sp>
      <p:sp>
        <p:nvSpPr>
          <p:cNvPr id="337" name="Google Shape;337;p57"/>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1" name="Shape 341"/>
        <p:cNvGrpSpPr/>
        <p:nvPr/>
      </p:nvGrpSpPr>
      <p:grpSpPr>
        <a:xfrm>
          <a:off x="0" y="0"/>
          <a:ext cx="0" cy="0"/>
          <a:chOff x="0" y="0"/>
          <a:chExt cx="0" cy="0"/>
        </a:xfrm>
      </p:grpSpPr>
      <p:sp>
        <p:nvSpPr>
          <p:cNvPr id="342" name="Google Shape;342;p58"/>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43" name="Google Shape;343;p58"/>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Ms. Petite argued that she met the definition of "child" set forth in section 101(4)(A)(iii) because she is 22 years old, she is currently enrolled as a part-time student, and section 101(4)(A)(iii) does not require that an individual be pursuing a full-time course of education or training to qualify as a child for VA benefits purposes.</a:t>
            </a:r>
            <a:endParaRPr b="0" i="0" sz="2400" u="none" cap="none" strike="noStrike">
              <a:solidFill>
                <a:srgbClr val="000000"/>
              </a:solidFill>
              <a:latin typeface="Arial"/>
              <a:ea typeface="Arial"/>
              <a:cs typeface="Arial"/>
              <a:sym typeface="Arial"/>
            </a:endParaRPr>
          </a:p>
        </p:txBody>
      </p:sp>
      <p:sp>
        <p:nvSpPr>
          <p:cNvPr id="344" name="Google Shape;344;p58"/>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6" name="Shape 216"/>
        <p:cNvGrpSpPr/>
        <p:nvPr/>
      </p:nvGrpSpPr>
      <p:grpSpPr>
        <a:xfrm>
          <a:off x="0" y="0"/>
          <a:ext cx="0" cy="0"/>
          <a:chOff x="0" y="0"/>
          <a:chExt cx="0" cy="0"/>
        </a:xfrm>
      </p:grpSpPr>
      <p:sp>
        <p:nvSpPr>
          <p:cNvPr id="217" name="Google Shape;217;p41"/>
          <p:cNvSpPr txBox="1"/>
          <p:nvPr/>
        </p:nvSpPr>
        <p:spPr>
          <a:xfrm>
            <a:off x="549360" y="406080"/>
            <a:ext cx="7772400" cy="146988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i="0" lang="en-US" sz="4000" u="none" cap="none" strike="noStrike">
                <a:solidFill>
                  <a:srgbClr val="000000"/>
                </a:solidFill>
                <a:latin typeface="Times New Roman"/>
                <a:ea typeface="Times New Roman"/>
                <a:cs typeface="Times New Roman"/>
                <a:sym typeface="Times New Roman"/>
              </a:rPr>
              <a:t>Hi there!  Nice to meet you!</a:t>
            </a:r>
            <a:br>
              <a:rPr i="0" lang="en-US" sz="1800" u="none" cap="none" strike="noStrike">
                <a:latin typeface="Times New Roman"/>
                <a:ea typeface="Times New Roman"/>
                <a:cs typeface="Times New Roman"/>
                <a:sym typeface="Times New Roman"/>
              </a:rPr>
            </a:br>
            <a:endParaRPr i="0" sz="4000" u="none" cap="none" strike="noStrike">
              <a:solidFill>
                <a:srgbClr val="000000"/>
              </a:solidFill>
              <a:latin typeface="Times New Roman"/>
              <a:ea typeface="Times New Roman"/>
              <a:cs typeface="Times New Roman"/>
              <a:sym typeface="Times New Roman"/>
            </a:endParaRPr>
          </a:p>
        </p:txBody>
      </p:sp>
      <p:pic>
        <p:nvPicPr>
          <p:cNvPr id="218" name="Google Shape;218;p41"/>
          <p:cNvPicPr preferRelativeResize="0"/>
          <p:nvPr/>
        </p:nvPicPr>
        <p:blipFill rotWithShape="1">
          <a:blip r:embed="rId3">
            <a:alphaModFix/>
          </a:blip>
          <a:srcRect b="0" l="16719" r="16719" t="0"/>
          <a:stretch/>
        </p:blipFill>
        <p:spPr>
          <a:xfrm>
            <a:off x="3754560" y="1316160"/>
            <a:ext cx="1806480" cy="2708279"/>
          </a:xfrm>
          <a:prstGeom prst="rect">
            <a:avLst/>
          </a:prstGeom>
          <a:noFill/>
          <a:ln>
            <a:noFill/>
          </a:ln>
        </p:spPr>
      </p:pic>
      <p:pic>
        <p:nvPicPr>
          <p:cNvPr id="219" name="Google Shape;219;p41"/>
          <p:cNvPicPr preferRelativeResize="0"/>
          <p:nvPr/>
        </p:nvPicPr>
        <p:blipFill rotWithShape="1">
          <a:blip r:embed="rId4">
            <a:alphaModFix/>
          </a:blip>
          <a:srcRect b="0" l="0" r="0" t="0"/>
          <a:stretch/>
        </p:blipFill>
        <p:spPr>
          <a:xfrm>
            <a:off x="6310448" y="4149075"/>
            <a:ext cx="2352600" cy="2352600"/>
          </a:xfrm>
          <a:prstGeom prst="rect">
            <a:avLst/>
          </a:prstGeom>
          <a:noFill/>
          <a:ln>
            <a:noFill/>
          </a:ln>
        </p:spPr>
      </p:pic>
      <p:pic>
        <p:nvPicPr>
          <p:cNvPr id="220" name="Google Shape;220;p41"/>
          <p:cNvPicPr preferRelativeResize="0"/>
          <p:nvPr/>
        </p:nvPicPr>
        <p:blipFill>
          <a:blip r:embed="rId5">
            <a:alphaModFix/>
          </a:blip>
          <a:stretch>
            <a:fillRect/>
          </a:stretch>
        </p:blipFill>
        <p:spPr>
          <a:xfrm>
            <a:off x="3714850" y="4208693"/>
            <a:ext cx="1863702" cy="2484936"/>
          </a:xfrm>
          <a:prstGeom prst="rect">
            <a:avLst/>
          </a:prstGeom>
          <a:noFill/>
          <a:ln>
            <a:noFill/>
          </a:ln>
        </p:spPr>
      </p:pic>
      <p:pic>
        <p:nvPicPr>
          <p:cNvPr id="221" name="Google Shape;221;p41"/>
          <p:cNvPicPr preferRelativeResize="0"/>
          <p:nvPr/>
        </p:nvPicPr>
        <p:blipFill rotWithShape="1">
          <a:blip r:embed="rId6">
            <a:alphaModFix/>
          </a:blip>
          <a:srcRect b="20948" l="2561" r="2552" t="0"/>
          <a:stretch/>
        </p:blipFill>
        <p:spPr>
          <a:xfrm>
            <a:off x="6158050" y="1350625"/>
            <a:ext cx="2809800" cy="2556887"/>
          </a:xfrm>
          <a:prstGeom prst="rect">
            <a:avLst/>
          </a:prstGeom>
          <a:noFill/>
          <a:ln>
            <a:noFill/>
          </a:ln>
        </p:spPr>
      </p:pic>
      <p:pic>
        <p:nvPicPr>
          <p:cNvPr id="222" name="Google Shape;222;p41"/>
          <p:cNvPicPr preferRelativeResize="0"/>
          <p:nvPr/>
        </p:nvPicPr>
        <p:blipFill rotWithShape="1">
          <a:blip r:embed="rId7">
            <a:alphaModFix/>
          </a:blip>
          <a:srcRect b="27709" l="0" r="0" t="0"/>
          <a:stretch/>
        </p:blipFill>
        <p:spPr>
          <a:xfrm>
            <a:off x="320750" y="1316150"/>
            <a:ext cx="2809801" cy="2708275"/>
          </a:xfrm>
          <a:prstGeom prst="rect">
            <a:avLst/>
          </a:prstGeom>
          <a:noFill/>
          <a:ln>
            <a:noFill/>
          </a:ln>
        </p:spPr>
      </p:pic>
      <p:pic>
        <p:nvPicPr>
          <p:cNvPr id="223" name="Google Shape;223;p41"/>
          <p:cNvPicPr preferRelativeResize="0"/>
          <p:nvPr/>
        </p:nvPicPr>
        <p:blipFill rotWithShape="1">
          <a:blip r:embed="rId8">
            <a:alphaModFix/>
          </a:blip>
          <a:srcRect b="7276" l="0" r="0" t="4842"/>
          <a:stretch/>
        </p:blipFill>
        <p:spPr>
          <a:xfrm>
            <a:off x="3489225" y="4072879"/>
            <a:ext cx="2352599" cy="2756557"/>
          </a:xfrm>
          <a:prstGeom prst="rect">
            <a:avLst/>
          </a:prstGeom>
          <a:noFill/>
          <a:ln>
            <a:noFill/>
          </a:ln>
        </p:spPr>
      </p:pic>
      <p:pic>
        <p:nvPicPr>
          <p:cNvPr id="224" name="Google Shape;224;p41"/>
          <p:cNvPicPr preferRelativeResize="0"/>
          <p:nvPr/>
        </p:nvPicPr>
        <p:blipFill>
          <a:blip r:embed="rId9">
            <a:alphaModFix/>
          </a:blip>
          <a:stretch>
            <a:fillRect/>
          </a:stretch>
        </p:blipFill>
        <p:spPr>
          <a:xfrm>
            <a:off x="520650" y="4061825"/>
            <a:ext cx="2352600" cy="2744700"/>
          </a:xfrm>
          <a:prstGeom prst="rect">
            <a:avLst/>
          </a:prstGeom>
          <a:noFill/>
          <a:ln>
            <a:noFill/>
          </a:ln>
        </p:spPr>
      </p:pic>
      <p:sp>
        <p:nvSpPr>
          <p:cNvPr id="225" name="Google Shape;225;p41"/>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8" name="Shape 348"/>
        <p:cNvGrpSpPr/>
        <p:nvPr/>
      </p:nvGrpSpPr>
      <p:grpSpPr>
        <a:xfrm>
          <a:off x="0" y="0"/>
          <a:ext cx="0" cy="0"/>
          <a:chOff x="0" y="0"/>
          <a:chExt cx="0" cy="0"/>
        </a:xfrm>
      </p:grpSpPr>
      <p:sp>
        <p:nvSpPr>
          <p:cNvPr id="349" name="Google Shape;349;p59"/>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50" name="Google Shape;350;p59"/>
          <p:cNvSpPr txBox="1"/>
          <p:nvPr/>
        </p:nvSpPr>
        <p:spPr>
          <a:xfrm>
            <a:off x="230040" y="1302915"/>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lang="en-US" sz="2400"/>
              <a:t>The Secretary points to 10 U.S.C. § 1072, a statute that relates to the Armed Forces, for his definition of "child." That statute contains definitions of terms for TRICARE, a Department of Defense healthcare program, which the Secretary argued {...} defines a "dependent" for TRICARE purposes as including a child who "has not attained the age of 23, is enrolled in a </a:t>
            </a:r>
            <a:r>
              <a:rPr lang="en-US" sz="2400" u="sng"/>
              <a:t>full-time </a:t>
            </a:r>
            <a:r>
              <a:rPr lang="en-US" sz="2400"/>
              <a:t>course of study [...].  The Secretary argued the Board correctly determined that Ms. Petite was not eligible to continue receiving CHAMPVA benefits because she was over age 18 and had not provided proof that she was pursuing a full-time course of study at an approved educational institution.  </a:t>
            </a:r>
            <a:endParaRPr b="0" i="0" sz="2400" u="none" cap="none" strike="noStrike">
              <a:solidFill>
                <a:srgbClr val="000000"/>
              </a:solidFill>
              <a:latin typeface="Arial"/>
              <a:ea typeface="Arial"/>
              <a:cs typeface="Arial"/>
              <a:sym typeface="Arial"/>
            </a:endParaRPr>
          </a:p>
        </p:txBody>
      </p:sp>
      <p:sp>
        <p:nvSpPr>
          <p:cNvPr id="351" name="Google Shape;351;p59"/>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5" name="Shape 355"/>
        <p:cNvGrpSpPr/>
        <p:nvPr/>
      </p:nvGrpSpPr>
      <p:grpSpPr>
        <a:xfrm>
          <a:off x="0" y="0"/>
          <a:ext cx="0" cy="0"/>
          <a:chOff x="0" y="0"/>
          <a:chExt cx="0" cy="0"/>
        </a:xfrm>
      </p:grpSpPr>
      <p:sp>
        <p:nvSpPr>
          <p:cNvPr id="356" name="Google Shape;356;p60"/>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57" name="Google Shape;357;p60"/>
          <p:cNvSpPr txBox="1"/>
          <p:nvPr/>
        </p:nvSpPr>
        <p:spPr>
          <a:xfrm>
            <a:off x="230040" y="1302915"/>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lang="en-US" sz="2400"/>
              <a:t>The Secretary argued the Board correctly determined that Ms. Petite was not eligible to continue receiving CHAMPVA benefits because she was over age 18 and had not provided proof that she was pursuing a full-time course of study at an approved educational institution.  </a:t>
            </a:r>
            <a:endParaRPr sz="2400"/>
          </a:p>
          <a:p>
            <a:pPr indent="0" lvl="0" marL="0" marR="0" rtl="0" algn="l">
              <a:lnSpc>
                <a:spcPct val="100000"/>
              </a:lnSpc>
              <a:spcBef>
                <a:spcPts val="748"/>
              </a:spcBef>
              <a:spcAft>
                <a:spcPts val="0"/>
              </a:spcAft>
              <a:buNone/>
            </a:pPr>
            <a:r>
              <a:t/>
            </a:r>
            <a:endParaRPr sz="2400"/>
          </a:p>
          <a:p>
            <a:pPr indent="0" lvl="0" marL="0" marR="0" rtl="0" algn="l">
              <a:lnSpc>
                <a:spcPct val="100000"/>
              </a:lnSpc>
              <a:spcBef>
                <a:spcPts val="748"/>
              </a:spcBef>
              <a:spcAft>
                <a:spcPts val="0"/>
              </a:spcAft>
              <a:buNone/>
            </a:pPr>
            <a:r>
              <a:rPr lang="en-US" sz="2400"/>
              <a:t>Ms. Petite disputes this interpretation, arguing that section is limited to the provision of medical care, not to benefits eligibility. </a:t>
            </a:r>
            <a:endParaRPr sz="2400"/>
          </a:p>
        </p:txBody>
      </p:sp>
      <p:sp>
        <p:nvSpPr>
          <p:cNvPr id="358" name="Google Shape;358;p60"/>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2" name="Shape 362"/>
        <p:cNvGrpSpPr/>
        <p:nvPr/>
      </p:nvGrpSpPr>
      <p:grpSpPr>
        <a:xfrm>
          <a:off x="0" y="0"/>
          <a:ext cx="0" cy="0"/>
          <a:chOff x="0" y="0"/>
          <a:chExt cx="0" cy="0"/>
        </a:xfrm>
      </p:grpSpPr>
      <p:sp>
        <p:nvSpPr>
          <p:cNvPr id="363" name="Google Shape;363;p61"/>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64" name="Google Shape;364;p61"/>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D</a:t>
            </a:r>
            <a:r>
              <a:rPr b="0" i="0" lang="en-US" sz="2400" u="none" cap="none" strike="noStrike">
                <a:solidFill>
                  <a:srgbClr val="000000"/>
                </a:solidFill>
                <a:latin typeface="Arial"/>
                <a:ea typeface="Arial"/>
                <a:cs typeface="Arial"/>
                <a:sym typeface="Arial"/>
              </a:rPr>
              <a:t>ecision: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lang="en-US" sz="2400"/>
              <a:t>The court agreed that the correction </a:t>
            </a:r>
            <a:r>
              <a:rPr lang="en-US" sz="2400"/>
              <a:t>definition</a:t>
            </a:r>
            <a:r>
              <a:rPr lang="en-US" sz="2400"/>
              <a:t> of “child” for CHAMPVA resides in 38 U.S.C. </a:t>
            </a:r>
            <a:r>
              <a:rPr lang="en-US" sz="2400">
                <a:solidFill>
                  <a:schemeClr val="dk1"/>
                </a:solidFill>
              </a:rPr>
              <a:t>101(4)(A)(iii) </a:t>
            </a:r>
            <a:r>
              <a:rPr lang="en-US" sz="2400"/>
              <a:t>and since it does</a:t>
            </a:r>
            <a:r>
              <a:rPr b="0" i="0" lang="en-US" sz="2400" u="none" cap="none" strike="noStrike">
                <a:solidFill>
                  <a:srgbClr val="000000"/>
                </a:solidFill>
                <a:latin typeface="Arial"/>
                <a:ea typeface="Arial"/>
                <a:cs typeface="Arial"/>
                <a:sym typeface="Arial"/>
              </a:rPr>
              <a:t> not explicitly note what is "pursuing a course of instruction at an approved educational institution," it can't be presumed whether that course of instruction is part-time or full-time.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65" name="Google Shape;365;p61"/>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9" name="Shape 369"/>
        <p:cNvGrpSpPr/>
        <p:nvPr/>
      </p:nvGrpSpPr>
      <p:grpSpPr>
        <a:xfrm>
          <a:off x="0" y="0"/>
          <a:ext cx="0" cy="0"/>
          <a:chOff x="0" y="0"/>
          <a:chExt cx="0" cy="0"/>
        </a:xfrm>
      </p:grpSpPr>
      <p:sp>
        <p:nvSpPr>
          <p:cNvPr id="370" name="Google Shape;370;p62"/>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600" u="none" cap="none" strike="noStrike">
                <a:solidFill>
                  <a:srgbClr val="000000"/>
                </a:solidFill>
                <a:latin typeface="Arial"/>
                <a:ea typeface="Arial"/>
                <a:cs typeface="Arial"/>
                <a:sym typeface="Arial"/>
              </a:rPr>
              <a:t>Petite v. McDonough, December 16, 2021</a:t>
            </a:r>
            <a:endParaRPr b="0" i="0" sz="2600" u="none" cap="none" strike="noStrike">
              <a:solidFill>
                <a:srgbClr val="000000"/>
              </a:solidFill>
              <a:latin typeface="Calibri"/>
              <a:ea typeface="Calibri"/>
              <a:cs typeface="Calibri"/>
              <a:sym typeface="Calibri"/>
            </a:endParaRPr>
          </a:p>
        </p:txBody>
      </p:sp>
      <p:sp>
        <p:nvSpPr>
          <p:cNvPr id="371" name="Google Shape;371;p62"/>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a:t>
            </a:r>
            <a:r>
              <a:rPr lang="en-US" sz="2400"/>
              <a:t>T</a:t>
            </a:r>
            <a:r>
              <a:rPr b="0" i="0" lang="en-US" sz="2400" u="none" cap="none" strike="noStrike">
                <a:solidFill>
                  <a:srgbClr val="000000"/>
                </a:solidFill>
                <a:latin typeface="Arial"/>
                <a:ea typeface="Arial"/>
                <a:cs typeface="Arial"/>
                <a:sym typeface="Arial"/>
              </a:rPr>
              <a:t>his </a:t>
            </a:r>
            <a:r>
              <a:rPr lang="en-US" sz="2400"/>
              <a:t>M</a:t>
            </a:r>
            <a:r>
              <a:rPr b="0" i="0" lang="en-US" sz="2400" u="none" cap="none" strike="noStrike">
                <a:solidFill>
                  <a:srgbClr val="000000"/>
                </a:solidFill>
                <a:latin typeface="Arial"/>
                <a:ea typeface="Arial"/>
                <a:cs typeface="Arial"/>
                <a:sym typeface="Arial"/>
              </a:rPr>
              <a:t>eans:</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If the Claimant meets the definition of 'child', specifically 'school child', the Claimant is eligible for CHAMPVA benefits up to age 23 if they are pursuing education at an approved facility, whether part time or full time.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This is a major change! Look out for your dependency claims!</a:t>
            </a:r>
            <a:endParaRPr b="0" i="0" sz="2400" u="none" cap="none" strike="noStrike">
              <a:solidFill>
                <a:srgbClr val="000000"/>
              </a:solidFill>
              <a:latin typeface="Arial"/>
              <a:ea typeface="Arial"/>
              <a:cs typeface="Arial"/>
              <a:sym typeface="Arial"/>
            </a:endParaRPr>
          </a:p>
        </p:txBody>
      </p:sp>
      <p:sp>
        <p:nvSpPr>
          <p:cNvPr id="372" name="Google Shape;372;p62"/>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6" name="Shape 376"/>
        <p:cNvGrpSpPr/>
        <p:nvPr/>
      </p:nvGrpSpPr>
      <p:grpSpPr>
        <a:xfrm>
          <a:off x="0" y="0"/>
          <a:ext cx="0" cy="0"/>
          <a:chOff x="0" y="0"/>
          <a:chExt cx="0" cy="0"/>
        </a:xfrm>
      </p:grpSpPr>
      <p:sp>
        <p:nvSpPr>
          <p:cNvPr id="377" name="Google Shape;377;p63"/>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500" u="none" cap="none" strike="noStrike">
                <a:solidFill>
                  <a:srgbClr val="000000"/>
                </a:solidFill>
              </a:rPr>
              <a:t>Wilson v. McDonough, December 20, 2021</a:t>
            </a:r>
            <a:endParaRPr i="0" sz="2500" u="none" cap="none" strike="noStrike">
              <a:solidFill>
                <a:srgbClr val="000000"/>
              </a:solidFill>
            </a:endParaRPr>
          </a:p>
        </p:txBody>
      </p:sp>
      <p:sp>
        <p:nvSpPr>
          <p:cNvPr id="378" name="Google Shape;378;p63"/>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this case is about: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200" u="none" cap="none" strike="noStrike">
                <a:solidFill>
                  <a:srgbClr val="000000"/>
                </a:solidFill>
                <a:latin typeface="Arial"/>
                <a:ea typeface="Arial"/>
                <a:cs typeface="Arial"/>
                <a:sym typeface="Arial"/>
              </a:rPr>
              <a:t>Mr. Leon Wilson was an Army National Guardsman. He had a period of active duty for training from March to August 1982; he also deployed from September 1990 to 1991 as part of Operation Desert Storm.  Prior to leaving service, the Veterans diastolic blood pressure readings were predominantly over 100. Before leaving service, he was prescribed medication which controlled his blood pressure to a non-compensable level.</a:t>
            </a: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sp>
        <p:nvSpPr>
          <p:cNvPr id="379" name="Google Shape;379;p63"/>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3" name="Shape 383"/>
        <p:cNvGrpSpPr/>
        <p:nvPr/>
      </p:nvGrpSpPr>
      <p:grpSpPr>
        <a:xfrm>
          <a:off x="0" y="0"/>
          <a:ext cx="0" cy="0"/>
          <a:chOff x="0" y="0"/>
          <a:chExt cx="0" cy="0"/>
        </a:xfrm>
      </p:grpSpPr>
      <p:sp>
        <p:nvSpPr>
          <p:cNvPr id="384" name="Google Shape;384;p64"/>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500" u="none" cap="none" strike="noStrike">
                <a:solidFill>
                  <a:srgbClr val="000000"/>
                </a:solidFill>
              </a:rPr>
              <a:t>Wilson v. McDonough, December 20, 2021</a:t>
            </a:r>
            <a:endParaRPr i="0" sz="2500" u="none" cap="none" strike="noStrike">
              <a:solidFill>
                <a:srgbClr val="000000"/>
              </a:solidFill>
            </a:endParaRPr>
          </a:p>
        </p:txBody>
      </p:sp>
      <p:sp>
        <p:nvSpPr>
          <p:cNvPr id="385" name="Google Shape;385;p64"/>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this case is about: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38 CFR Part 4 (schedule of rating disabilities)</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sz="2000"/>
          </a:p>
          <a:p>
            <a:pPr indent="0" lvl="0" marL="0" marR="0" rtl="0" algn="l">
              <a:lnSpc>
                <a:spcPct val="100000"/>
              </a:lnSpc>
              <a:spcBef>
                <a:spcPts val="0"/>
              </a:spcBef>
              <a:spcAft>
                <a:spcPts val="0"/>
              </a:spcAft>
              <a:buNone/>
            </a:pPr>
            <a:r>
              <a:rPr b="0" i="0" lang="en-US" sz="1500" u="none" cap="none" strike="noStrike">
                <a:solidFill>
                  <a:srgbClr val="000000"/>
                </a:solidFill>
                <a:latin typeface="Arial"/>
                <a:ea typeface="Arial"/>
                <a:cs typeface="Arial"/>
                <a:sym typeface="Arial"/>
              </a:rPr>
              <a:t>7101 Hypertensive vascular disease (hypertension and isolated systolic hypertension):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graphicFrame>
        <p:nvGraphicFramePr>
          <p:cNvPr id="386" name="Google Shape;386;p64"/>
          <p:cNvGraphicFramePr/>
          <p:nvPr/>
        </p:nvGraphicFramePr>
        <p:xfrm>
          <a:off x="763450" y="3288500"/>
          <a:ext cx="3000000" cy="3000000"/>
        </p:xfrm>
        <a:graphic>
          <a:graphicData uri="http://schemas.openxmlformats.org/drawingml/2006/table">
            <a:tbl>
              <a:tblPr>
                <a:noFill/>
                <a:tableStyleId>{7B3AB947-BF45-4CB0-8497-4063A36B71B3}</a:tableStyleId>
              </a:tblPr>
              <a:tblGrid>
                <a:gridCol w="3619500"/>
                <a:gridCol w="3619500"/>
              </a:tblGrid>
              <a:tr h="381000">
                <a:tc>
                  <a:txBody>
                    <a:bodyPr/>
                    <a:lstStyle/>
                    <a:p>
                      <a:pPr indent="0" lvl="0" marL="0" rtl="0" algn="l">
                        <a:spcBef>
                          <a:spcPts val="0"/>
                        </a:spcBef>
                        <a:spcAft>
                          <a:spcPts val="0"/>
                        </a:spcAft>
                        <a:buClr>
                          <a:schemeClr val="dk1"/>
                        </a:buClr>
                        <a:buFont typeface="Arial"/>
                        <a:buNone/>
                      </a:pPr>
                      <a:r>
                        <a:rPr lang="en-US">
                          <a:solidFill>
                            <a:schemeClr val="dk1"/>
                          </a:solidFill>
                        </a:rPr>
                        <a:t>Diastolic pressure predominantly 130 or more </a:t>
                      </a:r>
                      <a:endParaRPr/>
                    </a:p>
                  </a:txBody>
                  <a:tcPr marT="91425" marB="91425" marR="91425" marL="91425"/>
                </a:tc>
                <a:tc>
                  <a:txBody>
                    <a:bodyPr/>
                    <a:lstStyle/>
                    <a:p>
                      <a:pPr indent="0" lvl="0" marL="0" rtl="0" algn="l">
                        <a:spcBef>
                          <a:spcPts val="0"/>
                        </a:spcBef>
                        <a:spcAft>
                          <a:spcPts val="0"/>
                        </a:spcAft>
                        <a:buNone/>
                      </a:pPr>
                      <a:r>
                        <a:rPr lang="en-US"/>
                        <a:t>60</a:t>
                      </a:r>
                      <a:endParaRPr/>
                    </a:p>
                  </a:txBody>
                  <a:tcPr marT="91425" marB="91425" marR="91425" marL="91425"/>
                </a:tc>
              </a:tr>
              <a:tr h="381000">
                <a:tc>
                  <a:txBody>
                    <a:bodyPr/>
                    <a:lstStyle/>
                    <a:p>
                      <a:pPr indent="0" lvl="0" marL="0" rtl="0" algn="l">
                        <a:spcBef>
                          <a:spcPts val="0"/>
                        </a:spcBef>
                        <a:spcAft>
                          <a:spcPts val="0"/>
                        </a:spcAft>
                        <a:buClr>
                          <a:schemeClr val="dk1"/>
                        </a:buClr>
                        <a:buFont typeface="Arial"/>
                        <a:buNone/>
                      </a:pPr>
                      <a:r>
                        <a:rPr lang="en-US">
                          <a:solidFill>
                            <a:schemeClr val="dk1"/>
                          </a:solidFill>
                        </a:rPr>
                        <a:t>Diastolic pressure predominantly 120 or more 	</a:t>
                      </a:r>
                      <a:endParaRPr/>
                    </a:p>
                  </a:txBody>
                  <a:tcPr marT="91425" marB="91425" marR="91425" marL="91425"/>
                </a:tc>
                <a:tc>
                  <a:txBody>
                    <a:bodyPr/>
                    <a:lstStyle/>
                    <a:p>
                      <a:pPr indent="0" lvl="0" marL="0" rtl="0" algn="l">
                        <a:spcBef>
                          <a:spcPts val="0"/>
                        </a:spcBef>
                        <a:spcAft>
                          <a:spcPts val="0"/>
                        </a:spcAft>
                        <a:buNone/>
                      </a:pPr>
                      <a:r>
                        <a:rPr lang="en-US"/>
                        <a:t>40</a:t>
                      </a:r>
                      <a:endParaRPr/>
                    </a:p>
                  </a:txBody>
                  <a:tcPr marT="91425" marB="91425" marR="91425" marL="91425"/>
                </a:tc>
              </a:tr>
              <a:tr h="381000">
                <a:tc>
                  <a:txBody>
                    <a:bodyPr/>
                    <a:lstStyle/>
                    <a:p>
                      <a:pPr indent="0" lvl="0" marL="0" rtl="0" algn="l">
                        <a:spcBef>
                          <a:spcPts val="0"/>
                        </a:spcBef>
                        <a:spcAft>
                          <a:spcPts val="0"/>
                        </a:spcAft>
                        <a:buClr>
                          <a:schemeClr val="dk1"/>
                        </a:buClr>
                        <a:buFont typeface="Arial"/>
                        <a:buNone/>
                      </a:pPr>
                      <a:r>
                        <a:rPr lang="en-US">
                          <a:solidFill>
                            <a:schemeClr val="dk1"/>
                          </a:solidFill>
                        </a:rPr>
                        <a:t>Diastolic pressure predominantly 110 or more, or; systolic pressure predominantly 200 or more </a:t>
                      </a:r>
                      <a:endParaRPr/>
                    </a:p>
                  </a:txBody>
                  <a:tcPr marT="91425" marB="91425" marR="91425" marL="91425"/>
                </a:tc>
                <a:tc>
                  <a:txBody>
                    <a:bodyPr/>
                    <a:lstStyle/>
                    <a:p>
                      <a:pPr indent="0" lvl="0" marL="0" rtl="0" algn="l">
                        <a:spcBef>
                          <a:spcPts val="0"/>
                        </a:spcBef>
                        <a:spcAft>
                          <a:spcPts val="0"/>
                        </a:spcAft>
                        <a:buNone/>
                      </a:pPr>
                      <a:r>
                        <a:rPr lang="en-US"/>
                        <a:t>20</a:t>
                      </a:r>
                      <a:endParaRPr/>
                    </a:p>
                  </a:txBody>
                  <a:tcPr marT="91425" marB="91425" marR="91425" marL="91425"/>
                </a:tc>
              </a:tr>
              <a:tr h="381000">
                <a:tc>
                  <a:txBody>
                    <a:bodyPr/>
                    <a:lstStyle/>
                    <a:p>
                      <a:pPr indent="0" lvl="0" marL="0" rtl="0" algn="l">
                        <a:spcBef>
                          <a:spcPts val="0"/>
                        </a:spcBef>
                        <a:spcAft>
                          <a:spcPts val="0"/>
                        </a:spcAft>
                        <a:buClr>
                          <a:schemeClr val="dk1"/>
                        </a:buClr>
                        <a:buFont typeface="Arial"/>
                        <a:buNone/>
                      </a:pPr>
                      <a:r>
                        <a:rPr lang="en-US">
                          <a:solidFill>
                            <a:schemeClr val="dk1"/>
                          </a:solidFill>
                        </a:rPr>
                        <a:t>Diastolic pressure predominantly 100 or more, or minimum evaluation for an individual with a history of diastolic pressure predominantly 100 or more who requires continuous medication for control	</a:t>
                      </a:r>
                      <a:endParaRPr/>
                    </a:p>
                  </a:txBody>
                  <a:tcPr marT="91425" marB="91425" marR="91425" marL="91425"/>
                </a:tc>
                <a:tc>
                  <a:txBody>
                    <a:bodyPr/>
                    <a:lstStyle/>
                    <a:p>
                      <a:pPr indent="0" lvl="0" marL="0" rtl="0" algn="l">
                        <a:spcBef>
                          <a:spcPts val="0"/>
                        </a:spcBef>
                        <a:spcAft>
                          <a:spcPts val="0"/>
                        </a:spcAft>
                        <a:buNone/>
                      </a:pPr>
                      <a:r>
                        <a:rPr lang="en-US"/>
                        <a:t>10</a:t>
                      </a:r>
                      <a:endParaRPr/>
                    </a:p>
                  </a:txBody>
                  <a:tcPr marT="91425" marB="91425" marR="91425" marL="91425"/>
                </a:tc>
              </a:tr>
            </a:tbl>
          </a:graphicData>
        </a:graphic>
      </p:graphicFrame>
      <p:sp>
        <p:nvSpPr>
          <p:cNvPr id="387" name="Google Shape;387;p64"/>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1" name="Shape 391"/>
        <p:cNvGrpSpPr/>
        <p:nvPr/>
      </p:nvGrpSpPr>
      <p:grpSpPr>
        <a:xfrm>
          <a:off x="0" y="0"/>
          <a:ext cx="0" cy="0"/>
          <a:chOff x="0" y="0"/>
          <a:chExt cx="0" cy="0"/>
        </a:xfrm>
      </p:grpSpPr>
      <p:sp>
        <p:nvSpPr>
          <p:cNvPr id="392" name="Google Shape;392;p65"/>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500" u="none" cap="none" strike="noStrike">
                <a:solidFill>
                  <a:srgbClr val="000000"/>
                </a:solidFill>
                <a:latin typeface="Arial"/>
                <a:ea typeface="Arial"/>
                <a:cs typeface="Arial"/>
                <a:sym typeface="Arial"/>
              </a:rPr>
              <a:t>Wilson v. McDonough, December 20, 2021</a:t>
            </a:r>
            <a:endParaRPr b="0" i="0" sz="2500" u="none" cap="none" strike="noStrike">
              <a:solidFill>
                <a:srgbClr val="000000"/>
              </a:solidFill>
              <a:latin typeface="Calibri"/>
              <a:ea typeface="Calibri"/>
              <a:cs typeface="Calibri"/>
              <a:sym typeface="Calibri"/>
            </a:endParaRPr>
          </a:p>
        </p:txBody>
      </p:sp>
      <p:sp>
        <p:nvSpPr>
          <p:cNvPr id="393" name="Google Shape;393;p65"/>
          <p:cNvSpPr txBox="1"/>
          <p:nvPr/>
        </p:nvSpPr>
        <p:spPr>
          <a:xfrm>
            <a:off x="230040" y="13172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this </a:t>
            </a:r>
            <a:r>
              <a:rPr lang="en-US" sz="2400"/>
              <a:t>C</a:t>
            </a:r>
            <a:r>
              <a:rPr b="0" i="0" lang="en-US" sz="2400" u="none" cap="none" strike="noStrike">
                <a:solidFill>
                  <a:srgbClr val="000000"/>
                </a:solidFill>
                <a:latin typeface="Arial"/>
                <a:ea typeface="Arial"/>
                <a:cs typeface="Arial"/>
                <a:sym typeface="Arial"/>
              </a:rPr>
              <a:t>ase is </a:t>
            </a:r>
            <a:r>
              <a:rPr lang="en-US" sz="2400"/>
              <a:t>A</a:t>
            </a:r>
            <a:r>
              <a:rPr b="0" i="0" lang="en-US" sz="2400" u="none" cap="none" strike="noStrike">
                <a:solidFill>
                  <a:srgbClr val="000000"/>
                </a:solidFill>
                <a:latin typeface="Arial"/>
                <a:ea typeface="Arial"/>
                <a:cs typeface="Arial"/>
                <a:sym typeface="Arial"/>
              </a:rPr>
              <a:t>bout: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Veteran Leon Wilson appealed a 2019 Board decision that denied a minimum compensable rating for his service-connected hypertension because the Board found that his diastolic blood pressure was not predominantly 100 or greater during the appeal period.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748"/>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The Board declined to</a:t>
            </a:r>
            <a:r>
              <a:rPr lang="en-US" sz="2400"/>
              <a:t> </a:t>
            </a:r>
            <a:r>
              <a:rPr b="0" i="0" lang="en-US" sz="2400" u="none" cap="none" strike="noStrike">
                <a:solidFill>
                  <a:srgbClr val="000000"/>
                </a:solidFill>
                <a:latin typeface="Arial"/>
                <a:ea typeface="Arial"/>
                <a:cs typeface="Arial"/>
                <a:sym typeface="Arial"/>
              </a:rPr>
              <a:t>address Mr. Wilson's blood pressure readings taken before the appeal period—specifically, those captured before he took medication to treat his hypertension. The secretary argued that this information was irrelevant to the claim for increase as it was not during the appeal period.     </a:t>
            </a:r>
            <a:endParaRPr b="0" i="0" sz="2400" u="none" cap="none" strike="noStrike">
              <a:solidFill>
                <a:srgbClr val="000000"/>
              </a:solidFill>
              <a:latin typeface="Arial"/>
              <a:ea typeface="Arial"/>
              <a:cs typeface="Arial"/>
              <a:sym typeface="Arial"/>
            </a:endParaRPr>
          </a:p>
        </p:txBody>
      </p:sp>
      <p:sp>
        <p:nvSpPr>
          <p:cNvPr id="394" name="Google Shape;394;p65"/>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8" name="Shape 398"/>
        <p:cNvGrpSpPr/>
        <p:nvPr/>
      </p:nvGrpSpPr>
      <p:grpSpPr>
        <a:xfrm>
          <a:off x="0" y="0"/>
          <a:ext cx="0" cy="0"/>
          <a:chOff x="0" y="0"/>
          <a:chExt cx="0" cy="0"/>
        </a:xfrm>
      </p:grpSpPr>
      <p:sp>
        <p:nvSpPr>
          <p:cNvPr id="399" name="Google Shape;399;p66"/>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500" u="none" cap="none" strike="noStrike">
                <a:solidFill>
                  <a:srgbClr val="000000"/>
                </a:solidFill>
                <a:latin typeface="Arial"/>
                <a:ea typeface="Arial"/>
                <a:cs typeface="Arial"/>
                <a:sym typeface="Arial"/>
              </a:rPr>
              <a:t>Wilson v. McDonough, December 20, 2021</a:t>
            </a:r>
            <a:endParaRPr b="0" i="0" sz="2500" u="none" cap="none" strike="noStrike">
              <a:solidFill>
                <a:srgbClr val="000000"/>
              </a:solidFill>
              <a:latin typeface="Calibri"/>
              <a:ea typeface="Calibri"/>
              <a:cs typeface="Calibri"/>
              <a:sym typeface="Calibri"/>
            </a:endParaRPr>
          </a:p>
        </p:txBody>
      </p:sp>
      <p:sp>
        <p:nvSpPr>
          <p:cNvPr id="400" name="Google Shape;400;p66"/>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Mr. Wilson argued that DC 7101 required VA to consider only </a:t>
            </a:r>
            <a:r>
              <a:rPr lang="en-US" sz="2400"/>
              <a:t>premedication</a:t>
            </a:r>
            <a:r>
              <a:rPr b="0" i="0" lang="en-US" sz="2400" u="none" cap="none" strike="noStrike">
                <a:solidFill>
                  <a:srgbClr val="000000"/>
                </a:solidFill>
                <a:latin typeface="Arial"/>
                <a:ea typeface="Arial"/>
                <a:cs typeface="Arial"/>
                <a:sym typeface="Arial"/>
              </a:rPr>
              <a:t> blood pressure readings when determining whether he had a history of diastolic pressure predominantly over 100 and that his proposed interpretation was supported by the M21-1.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V.iii.5.3.b.  Blood Pressure Readings Required for SC of Hypertension</a:t>
            </a:r>
            <a:endParaRPr b="0" i="0" sz="2000" u="none" cap="none" strike="noStrike">
              <a:solidFill>
                <a:srgbClr val="000000"/>
              </a:solidFill>
              <a:latin typeface="Arial"/>
              <a:ea typeface="Arial"/>
              <a:cs typeface="Arial"/>
              <a:sym typeface="Arial"/>
            </a:endParaRPr>
          </a:p>
          <a:p>
            <a:pPr indent="-300137" lvl="0" marL="2160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When SC is established based on the exception above (where current readings do not meet the regulatory definitions), the disability percentage will be either 0 percent or 10 percent, depending on whether or not the predominant diastolic pressure was 100 or more before symptoms were controlled with medication    </a:t>
            </a:r>
            <a:endParaRPr b="0" i="0" sz="2000" u="none" cap="none" strike="noStrike">
              <a:solidFill>
                <a:srgbClr val="000000"/>
              </a:solidFill>
              <a:latin typeface="Arial"/>
              <a:ea typeface="Arial"/>
              <a:cs typeface="Arial"/>
              <a:sym typeface="Arial"/>
            </a:endParaRPr>
          </a:p>
        </p:txBody>
      </p:sp>
      <p:sp>
        <p:nvSpPr>
          <p:cNvPr id="401" name="Google Shape;401;p66"/>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5" name="Shape 405"/>
        <p:cNvGrpSpPr/>
        <p:nvPr/>
      </p:nvGrpSpPr>
      <p:grpSpPr>
        <a:xfrm>
          <a:off x="0" y="0"/>
          <a:ext cx="0" cy="0"/>
          <a:chOff x="0" y="0"/>
          <a:chExt cx="0" cy="0"/>
        </a:xfrm>
      </p:grpSpPr>
      <p:sp>
        <p:nvSpPr>
          <p:cNvPr id="406" name="Google Shape;406;p67"/>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500" u="none" cap="none" strike="noStrike">
                <a:solidFill>
                  <a:srgbClr val="000000"/>
                </a:solidFill>
                <a:latin typeface="Arial"/>
                <a:ea typeface="Arial"/>
                <a:cs typeface="Arial"/>
                <a:sym typeface="Arial"/>
              </a:rPr>
              <a:t>Wilson v. McDonough, December 20, 2021</a:t>
            </a:r>
            <a:endParaRPr b="0" i="0" sz="2500" u="none" cap="none" strike="noStrike">
              <a:solidFill>
                <a:srgbClr val="000000"/>
              </a:solidFill>
              <a:latin typeface="Calibri"/>
              <a:ea typeface="Calibri"/>
              <a:cs typeface="Calibri"/>
              <a:sym typeface="Calibri"/>
            </a:endParaRPr>
          </a:p>
        </p:txBody>
      </p:sp>
      <p:sp>
        <p:nvSpPr>
          <p:cNvPr id="407" name="Google Shape;407;p67"/>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The Board interpreted the M21-1 provision to apply only to the assignment of an initial rating for hypertension and found the provision irrelevant to Mr. Wilson's increased rating claim.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It argued that "a current rating based on measurements taken in 1991 is manifestly inconsistent with establishing the degree of disability shown during the period of the appeal." The Board, therefore, focused its evaluation on the rating period beginning with the claim for increase.   </a:t>
            </a:r>
            <a:endParaRPr b="0" i="0" sz="2400" u="none" cap="none" strike="noStrike">
              <a:solidFill>
                <a:srgbClr val="000000"/>
              </a:solidFill>
              <a:latin typeface="Arial"/>
              <a:ea typeface="Arial"/>
              <a:cs typeface="Arial"/>
              <a:sym typeface="Arial"/>
            </a:endParaRPr>
          </a:p>
        </p:txBody>
      </p:sp>
      <p:sp>
        <p:nvSpPr>
          <p:cNvPr id="408" name="Google Shape;408;p67"/>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2" name="Shape 412"/>
        <p:cNvGrpSpPr/>
        <p:nvPr/>
      </p:nvGrpSpPr>
      <p:grpSpPr>
        <a:xfrm>
          <a:off x="0" y="0"/>
          <a:ext cx="0" cy="0"/>
          <a:chOff x="0" y="0"/>
          <a:chExt cx="0" cy="0"/>
        </a:xfrm>
      </p:grpSpPr>
      <p:sp>
        <p:nvSpPr>
          <p:cNvPr id="413" name="Google Shape;413;p68"/>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500" u="none" cap="none" strike="noStrike">
                <a:solidFill>
                  <a:srgbClr val="000000"/>
                </a:solidFill>
                <a:latin typeface="Arial"/>
                <a:ea typeface="Arial"/>
                <a:cs typeface="Arial"/>
                <a:sym typeface="Arial"/>
              </a:rPr>
              <a:t>Wilson v. McDonough, December 20, 2021</a:t>
            </a:r>
            <a:endParaRPr b="0" i="0" sz="2500" u="none" cap="none" strike="noStrike">
              <a:solidFill>
                <a:srgbClr val="000000"/>
              </a:solidFill>
              <a:latin typeface="Calibri"/>
              <a:ea typeface="Calibri"/>
              <a:cs typeface="Calibri"/>
              <a:sym typeface="Calibri"/>
            </a:endParaRPr>
          </a:p>
        </p:txBody>
      </p:sp>
      <p:sp>
        <p:nvSpPr>
          <p:cNvPr id="414" name="Google Shape;414;p68"/>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O</a:t>
            </a:r>
            <a:r>
              <a:rPr b="0" i="0" lang="en-US" sz="2400" u="none" cap="none" strike="noStrike">
                <a:solidFill>
                  <a:srgbClr val="000000"/>
                </a:solidFill>
                <a:latin typeface="Arial"/>
                <a:ea typeface="Arial"/>
                <a:cs typeface="Arial"/>
                <a:sym typeface="Arial"/>
              </a:rPr>
              <a:t>utcome: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CAVC determined that the Board's rationale amounts to legal error as it fails to account for the plain language of DC 7101.</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phrase in DC 7101 "history of diastolic pressure of 100 or greater" refers to blood pressure readings before such readings were subdued by medication.</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Thus, the M21-1 unambiguously states that </a:t>
            </a:r>
            <a:r>
              <a:rPr lang="en-US" sz="2400"/>
              <a:t>premedication</a:t>
            </a:r>
            <a:r>
              <a:rPr b="0" i="0" lang="en-US" sz="2400" u="none" cap="none" strike="noStrike">
                <a:solidFill>
                  <a:srgbClr val="000000"/>
                </a:solidFill>
                <a:latin typeface="Arial"/>
                <a:ea typeface="Arial"/>
                <a:cs typeface="Arial"/>
                <a:sym typeface="Arial"/>
              </a:rPr>
              <a:t> blood pressure readings stand as the appropriate data set when determining whether a veteran who controls hypertension with medication has a history of diastolic pressure predominantly over 100.</a:t>
            </a:r>
            <a:endParaRPr b="0" i="0" sz="2400" u="none" cap="none" strike="noStrike">
              <a:solidFill>
                <a:srgbClr val="000000"/>
              </a:solidFill>
              <a:latin typeface="Arial"/>
              <a:ea typeface="Arial"/>
              <a:cs typeface="Arial"/>
              <a:sym typeface="Arial"/>
            </a:endParaRPr>
          </a:p>
        </p:txBody>
      </p:sp>
      <p:sp>
        <p:nvSpPr>
          <p:cNvPr id="415" name="Google Shape;415;p68"/>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9" name="Shape 229"/>
        <p:cNvGrpSpPr/>
        <p:nvPr/>
      </p:nvGrpSpPr>
      <p:grpSpPr>
        <a:xfrm>
          <a:off x="0" y="0"/>
          <a:ext cx="0" cy="0"/>
          <a:chOff x="0" y="0"/>
          <a:chExt cx="0" cy="0"/>
        </a:xfrm>
      </p:grpSpPr>
      <p:sp>
        <p:nvSpPr>
          <p:cNvPr id="230" name="Google Shape;230;p42"/>
          <p:cNvSpPr/>
          <p:nvPr/>
        </p:nvSpPr>
        <p:spPr>
          <a:xfrm>
            <a:off x="216000" y="135000"/>
            <a:ext cx="6337080" cy="981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4000" u="none" cap="none" strike="noStrike">
                <a:solidFill>
                  <a:srgbClr val="000000"/>
                </a:solidFill>
              </a:rPr>
              <a:t>Agenda</a:t>
            </a:r>
            <a:endParaRPr b="1" i="0" sz="4000" u="none" cap="none" strike="noStrike">
              <a:solidFill>
                <a:srgbClr val="000000"/>
              </a:solidFill>
            </a:endParaRPr>
          </a:p>
        </p:txBody>
      </p:sp>
      <p:sp>
        <p:nvSpPr>
          <p:cNvPr id="231" name="Google Shape;231;p42"/>
          <p:cNvSpPr/>
          <p:nvPr/>
        </p:nvSpPr>
        <p:spPr>
          <a:xfrm>
            <a:off x="473040" y="1428840"/>
            <a:ext cx="8602560" cy="48816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5000" lIns="90000" spcFirstLastPara="1" rIns="90000" wrap="square" tIns="45000">
            <a:noAutofit/>
          </a:bodyPr>
          <a:lstStyle/>
          <a:p>
            <a:pPr indent="-374650" lvl="0" marL="457200" marR="0" rtl="0" algn="l">
              <a:lnSpc>
                <a:spcPct val="150000"/>
              </a:lnSpc>
              <a:spcBef>
                <a:spcPts val="0"/>
              </a:spcBef>
              <a:spcAft>
                <a:spcPts val="0"/>
              </a:spcAft>
              <a:buClr>
                <a:srgbClr val="000000"/>
              </a:buClr>
              <a:buSzPts val="2300"/>
              <a:buChar char="●"/>
            </a:pPr>
            <a:r>
              <a:rPr i="0" lang="en-US" sz="2300" u="none" cap="none" strike="noStrike">
                <a:solidFill>
                  <a:srgbClr val="000000"/>
                </a:solidFill>
              </a:rPr>
              <a:t>Who are you?  What do you want to know?</a:t>
            </a:r>
            <a:endParaRPr i="0" sz="2300" u="none" cap="none" strike="noStrike">
              <a:solidFill>
                <a:srgbClr val="000000"/>
              </a:solidFill>
            </a:endParaRPr>
          </a:p>
          <a:p>
            <a:pPr indent="-374650" lvl="0" marL="457200" marR="0" rtl="0" algn="l">
              <a:lnSpc>
                <a:spcPct val="150000"/>
              </a:lnSpc>
              <a:spcBef>
                <a:spcPts val="0"/>
              </a:spcBef>
              <a:spcAft>
                <a:spcPts val="0"/>
              </a:spcAft>
              <a:buSzPts val="2300"/>
              <a:buChar char="●"/>
            </a:pPr>
            <a:r>
              <a:rPr lang="en-US" sz="2300"/>
              <a:t>High Impact Court Cases</a:t>
            </a:r>
            <a:endParaRPr sz="2300"/>
          </a:p>
          <a:p>
            <a:pPr indent="-374650" lvl="0" marL="457200" marR="0" rtl="0" algn="l">
              <a:lnSpc>
                <a:spcPct val="150000"/>
              </a:lnSpc>
              <a:spcBef>
                <a:spcPts val="0"/>
              </a:spcBef>
              <a:spcAft>
                <a:spcPts val="0"/>
              </a:spcAft>
              <a:buClr>
                <a:srgbClr val="000000"/>
              </a:buClr>
              <a:buSzPts val="2300"/>
              <a:buChar char="●"/>
            </a:pPr>
            <a:r>
              <a:rPr i="0" lang="en-US" sz="2300" u="none" cap="none" strike="noStrike">
                <a:solidFill>
                  <a:srgbClr val="000000"/>
                </a:solidFill>
              </a:rPr>
              <a:t>M21-1 manual updates</a:t>
            </a:r>
            <a:endParaRPr i="0" sz="2300" u="none" cap="none" strike="noStrike">
              <a:solidFill>
                <a:srgbClr val="000000"/>
              </a:solidFill>
            </a:endParaRPr>
          </a:p>
          <a:p>
            <a:pPr indent="-374650" lvl="0" marL="457200" marR="0" rtl="0" algn="l">
              <a:lnSpc>
                <a:spcPct val="150000"/>
              </a:lnSpc>
              <a:spcBef>
                <a:spcPts val="0"/>
              </a:spcBef>
              <a:spcAft>
                <a:spcPts val="0"/>
              </a:spcAft>
              <a:buClr>
                <a:srgbClr val="000000"/>
              </a:buClr>
              <a:buSzPts val="2300"/>
              <a:buChar char="●"/>
            </a:pPr>
            <a:r>
              <a:rPr i="0" lang="en-US" sz="2300" u="none" cap="none" strike="noStrike">
                <a:solidFill>
                  <a:srgbClr val="000000"/>
                </a:solidFill>
              </a:rPr>
              <a:t>Changes to GI Bill verification procedures</a:t>
            </a:r>
            <a:endParaRPr i="0" sz="2300" u="none" cap="none" strike="noStrike">
              <a:solidFill>
                <a:srgbClr val="000000"/>
              </a:solidFill>
            </a:endParaRPr>
          </a:p>
          <a:p>
            <a:pPr indent="-374650" lvl="0" marL="457200" marR="0" rtl="0" algn="l">
              <a:lnSpc>
                <a:spcPct val="150000"/>
              </a:lnSpc>
              <a:spcBef>
                <a:spcPts val="0"/>
              </a:spcBef>
              <a:spcAft>
                <a:spcPts val="0"/>
              </a:spcAft>
              <a:buClr>
                <a:srgbClr val="000000"/>
              </a:buClr>
              <a:buSzPts val="2300"/>
              <a:buChar char="●"/>
            </a:pPr>
            <a:r>
              <a:rPr i="0" lang="en-US" sz="2300" u="none" cap="none" strike="noStrike">
                <a:solidFill>
                  <a:srgbClr val="000000"/>
                </a:solidFill>
              </a:rPr>
              <a:t>Benefits Eligibility to LGBTQ+ Veterans</a:t>
            </a:r>
            <a:endParaRPr i="0" sz="2300" u="none" cap="none" strike="noStrike">
              <a:solidFill>
                <a:srgbClr val="000000"/>
              </a:solidFill>
            </a:endParaRPr>
          </a:p>
          <a:p>
            <a:pPr indent="-374650" lvl="0" marL="457200" marR="0" rtl="0" algn="l">
              <a:lnSpc>
                <a:spcPct val="150000"/>
              </a:lnSpc>
              <a:spcBef>
                <a:spcPts val="0"/>
              </a:spcBef>
              <a:spcAft>
                <a:spcPts val="0"/>
              </a:spcAft>
              <a:buClr>
                <a:srgbClr val="000000"/>
              </a:buClr>
              <a:buSzPts val="2300"/>
              <a:buChar char="●"/>
            </a:pPr>
            <a:r>
              <a:rPr i="0" lang="en-US" sz="2300" u="none" cap="none" strike="noStrike">
                <a:solidFill>
                  <a:srgbClr val="000000"/>
                </a:solidFill>
              </a:rPr>
              <a:t>Game time!!</a:t>
            </a:r>
            <a:endParaRPr i="0" sz="2300" u="none" cap="none" strike="noStrike">
              <a:solidFill>
                <a:srgbClr val="000000"/>
              </a:solidFill>
            </a:endParaRPr>
          </a:p>
        </p:txBody>
      </p:sp>
      <p:sp>
        <p:nvSpPr>
          <p:cNvPr id="232" name="Google Shape;232;p42"/>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9" name="Shape 419"/>
        <p:cNvGrpSpPr/>
        <p:nvPr/>
      </p:nvGrpSpPr>
      <p:grpSpPr>
        <a:xfrm>
          <a:off x="0" y="0"/>
          <a:ext cx="0" cy="0"/>
          <a:chOff x="0" y="0"/>
          <a:chExt cx="0" cy="0"/>
        </a:xfrm>
      </p:grpSpPr>
      <p:sp>
        <p:nvSpPr>
          <p:cNvPr id="420" name="Google Shape;420;p69"/>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500" u="none" cap="none" strike="noStrike">
                <a:solidFill>
                  <a:srgbClr val="000000"/>
                </a:solidFill>
                <a:latin typeface="Arial"/>
                <a:ea typeface="Arial"/>
                <a:cs typeface="Arial"/>
                <a:sym typeface="Arial"/>
              </a:rPr>
              <a:t>Wilson v. McDonough, December 20, 2021</a:t>
            </a:r>
            <a:endParaRPr b="0" i="0" sz="2500" u="none" cap="none" strike="noStrike">
              <a:solidFill>
                <a:srgbClr val="000000"/>
              </a:solidFill>
              <a:latin typeface="Calibri"/>
              <a:ea typeface="Calibri"/>
              <a:cs typeface="Calibri"/>
              <a:sym typeface="Calibri"/>
            </a:endParaRPr>
          </a:p>
        </p:txBody>
      </p:sp>
      <p:sp>
        <p:nvSpPr>
          <p:cNvPr id="421" name="Google Shape;421;p69"/>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O</a:t>
            </a:r>
            <a:r>
              <a:rPr b="0" i="0" lang="en-US" sz="2400" u="none" cap="none" strike="noStrike">
                <a:solidFill>
                  <a:srgbClr val="000000"/>
                </a:solidFill>
                <a:latin typeface="Arial"/>
                <a:ea typeface="Arial"/>
                <a:cs typeface="Arial"/>
                <a:sym typeface="Arial"/>
              </a:rPr>
              <a:t>utcome:</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CAVC </a:t>
            </a:r>
            <a:r>
              <a:rPr lang="en-US" sz="2400"/>
              <a:t>remanded the case to BVA to determine whether Mr. Wilson's diastolic blood pressure was predominantly over 100 before he began taking medication for hypertension.</a:t>
            </a:r>
            <a:endParaRPr sz="2400"/>
          </a:p>
          <a:p>
            <a:pPr indent="0" lvl="0" marL="0" marR="0" rtl="0" algn="l">
              <a:lnSpc>
                <a:spcPct val="100000"/>
              </a:lnSpc>
              <a:spcBef>
                <a:spcPts val="748"/>
              </a:spcBef>
              <a:spcAft>
                <a:spcPts val="0"/>
              </a:spcAft>
              <a:buNone/>
            </a:pPr>
            <a:r>
              <a:t/>
            </a:r>
            <a:endParaRPr sz="2400"/>
          </a:p>
          <a:p>
            <a:pPr indent="0" lvl="0" marL="0" marR="0" rtl="0" algn="l">
              <a:lnSpc>
                <a:spcPct val="100000"/>
              </a:lnSpc>
              <a:spcBef>
                <a:spcPts val="748"/>
              </a:spcBef>
              <a:spcAft>
                <a:spcPts val="0"/>
              </a:spcAft>
              <a:buNone/>
            </a:pPr>
            <a:r>
              <a:rPr lang="en-US" sz="2400"/>
              <a:t>What’s interesting about this case is the way “history” is interpreted.  </a:t>
            </a:r>
            <a:endParaRPr sz="2400"/>
          </a:p>
        </p:txBody>
      </p:sp>
      <p:sp>
        <p:nvSpPr>
          <p:cNvPr id="422" name="Google Shape;422;p69"/>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6" name="Shape 426"/>
        <p:cNvGrpSpPr/>
        <p:nvPr/>
      </p:nvGrpSpPr>
      <p:grpSpPr>
        <a:xfrm>
          <a:off x="0" y="0"/>
          <a:ext cx="0" cy="0"/>
          <a:chOff x="0" y="0"/>
          <a:chExt cx="0" cy="0"/>
        </a:xfrm>
      </p:grpSpPr>
      <p:sp>
        <p:nvSpPr>
          <p:cNvPr id="427" name="Google Shape;427;p70"/>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500" u="none" cap="none" strike="noStrike">
                <a:solidFill>
                  <a:srgbClr val="000000"/>
                </a:solidFill>
                <a:latin typeface="Arial"/>
                <a:ea typeface="Arial"/>
                <a:cs typeface="Arial"/>
                <a:sym typeface="Arial"/>
              </a:rPr>
              <a:t>Wilson v. McDonough, December 20, 2021</a:t>
            </a:r>
            <a:endParaRPr b="0" i="0" sz="2500" u="none" cap="none" strike="noStrike">
              <a:solidFill>
                <a:srgbClr val="000000"/>
              </a:solidFill>
              <a:latin typeface="Calibri"/>
              <a:ea typeface="Calibri"/>
              <a:cs typeface="Calibri"/>
              <a:sym typeface="Calibri"/>
            </a:endParaRPr>
          </a:p>
        </p:txBody>
      </p:sp>
      <p:sp>
        <p:nvSpPr>
          <p:cNvPr id="428" name="Google Shape;428;p70"/>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a:t>
            </a:r>
            <a:r>
              <a:rPr lang="en-US" sz="2400"/>
              <a:t>T</a:t>
            </a:r>
            <a:r>
              <a:rPr b="0" i="0" lang="en-US" sz="2400" u="none" cap="none" strike="noStrike">
                <a:solidFill>
                  <a:srgbClr val="000000"/>
                </a:solidFill>
                <a:latin typeface="Arial"/>
                <a:ea typeface="Arial"/>
                <a:cs typeface="Arial"/>
                <a:sym typeface="Arial"/>
              </a:rPr>
              <a:t>his </a:t>
            </a:r>
            <a:r>
              <a:rPr lang="en-US" sz="2400"/>
              <a:t>M</a:t>
            </a:r>
            <a:r>
              <a:rPr b="0" i="0" lang="en-US" sz="2400" u="none" cap="none" strike="noStrike">
                <a:solidFill>
                  <a:srgbClr val="000000"/>
                </a:solidFill>
                <a:latin typeface="Arial"/>
                <a:ea typeface="Arial"/>
                <a:cs typeface="Arial"/>
                <a:sym typeface="Arial"/>
              </a:rPr>
              <a:t>eans:</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To date, the M21-1 has not been updated as of yet to reflect this decision. The last noted change date of section V.iii.5.3 is November 15, 2021. This may be because the case is still under remand to the BVA.</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It is currently unknown if this decision is subject to liberalizing legislation, but other historic decisions have not supported this. Since this decision will most likely be point forward, previous evaluations are not likely to be subject to a clear and unmistakable error, as the prior interpretation was still in effect at that time.</a:t>
            </a:r>
            <a:endParaRPr b="0" i="0" sz="2400" u="none" cap="none" strike="noStrike">
              <a:solidFill>
                <a:srgbClr val="000000"/>
              </a:solidFill>
              <a:latin typeface="Arial"/>
              <a:ea typeface="Arial"/>
              <a:cs typeface="Arial"/>
              <a:sym typeface="Arial"/>
            </a:endParaRPr>
          </a:p>
        </p:txBody>
      </p:sp>
      <p:sp>
        <p:nvSpPr>
          <p:cNvPr id="429" name="Google Shape;429;p70"/>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3" name="Shape 433"/>
        <p:cNvGrpSpPr/>
        <p:nvPr/>
      </p:nvGrpSpPr>
      <p:grpSpPr>
        <a:xfrm>
          <a:off x="0" y="0"/>
          <a:ext cx="0" cy="0"/>
          <a:chOff x="0" y="0"/>
          <a:chExt cx="0" cy="0"/>
        </a:xfrm>
      </p:grpSpPr>
      <p:sp>
        <p:nvSpPr>
          <p:cNvPr id="434" name="Google Shape;434;p71"/>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500" u="none" cap="none" strike="noStrike">
                <a:solidFill>
                  <a:srgbClr val="000000"/>
                </a:solidFill>
                <a:latin typeface="Arial"/>
                <a:ea typeface="Arial"/>
                <a:cs typeface="Arial"/>
                <a:sym typeface="Arial"/>
              </a:rPr>
              <a:t>Wilson v. McDonough, December 20, 2021</a:t>
            </a:r>
            <a:endParaRPr b="0" i="0" sz="2500" u="none" cap="none" strike="noStrike">
              <a:solidFill>
                <a:srgbClr val="000000"/>
              </a:solidFill>
              <a:latin typeface="Calibri"/>
              <a:ea typeface="Calibri"/>
              <a:cs typeface="Calibri"/>
              <a:sym typeface="Calibri"/>
            </a:endParaRPr>
          </a:p>
        </p:txBody>
      </p:sp>
      <p:sp>
        <p:nvSpPr>
          <p:cNvPr id="435" name="Google Shape;435;p71"/>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However.....</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Get those claims for increase in, but still expect a battle while the MR is awaiting change.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Understand that you may have to dig for the objective readings that support a compensable evaluation. VBA often relies on the DBQ's, and more specifically the examiner, to ascertain the 'history' of diastolic pressure.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US" sz="2400"/>
              <a:t>If</a:t>
            </a:r>
            <a:r>
              <a:rPr b="0" i="0" lang="en-US" sz="2400" u="none" cap="none" strike="noStrike">
                <a:solidFill>
                  <a:srgbClr val="000000"/>
                </a:solidFill>
                <a:latin typeface="Arial"/>
                <a:ea typeface="Arial"/>
                <a:cs typeface="Arial"/>
                <a:sym typeface="Arial"/>
              </a:rPr>
              <a:t> you can find a history of pressure that meets higher evaluation prior to being controlled by hypertensive </a:t>
            </a:r>
            <a:r>
              <a:rPr lang="en-US" sz="2400"/>
              <a:t>m</a:t>
            </a:r>
            <a:r>
              <a:rPr b="0" i="0" lang="en-US" sz="2400" u="none" cap="none" strike="noStrike">
                <a:solidFill>
                  <a:srgbClr val="000000"/>
                </a:solidFill>
                <a:latin typeface="Arial"/>
                <a:ea typeface="Arial"/>
                <a:cs typeface="Arial"/>
                <a:sym typeface="Arial"/>
              </a:rPr>
              <a:t>edication</a:t>
            </a:r>
            <a:r>
              <a:rPr lang="en-US" sz="2400"/>
              <a:t> then</a:t>
            </a:r>
            <a:r>
              <a:rPr b="0" i="0" lang="en-US" sz="2400" u="none" cap="none" strike="noStrike">
                <a:solidFill>
                  <a:srgbClr val="000000"/>
                </a:solidFill>
                <a:latin typeface="Arial"/>
                <a:ea typeface="Arial"/>
                <a:cs typeface="Arial"/>
                <a:sym typeface="Arial"/>
              </a:rPr>
              <a:t> </a:t>
            </a:r>
            <a:r>
              <a:rPr b="1" i="1" lang="en-US" sz="2400" u="none" cap="none" strike="noStrike">
                <a:solidFill>
                  <a:srgbClr val="000000"/>
                </a:solidFill>
              </a:rPr>
              <a:t>submit those claims for increase!!</a:t>
            </a:r>
            <a:endParaRPr b="1" i="1" sz="2400" u="none" cap="none" strike="noStrike">
              <a:solidFill>
                <a:srgbClr val="000000"/>
              </a:solidFill>
            </a:endParaRPr>
          </a:p>
        </p:txBody>
      </p:sp>
      <p:sp>
        <p:nvSpPr>
          <p:cNvPr id="436" name="Google Shape;436;p71"/>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0" name="Shape 440"/>
        <p:cNvGrpSpPr/>
        <p:nvPr/>
      </p:nvGrpSpPr>
      <p:grpSpPr>
        <a:xfrm>
          <a:off x="0" y="0"/>
          <a:ext cx="0" cy="0"/>
          <a:chOff x="0" y="0"/>
          <a:chExt cx="0" cy="0"/>
        </a:xfrm>
      </p:grpSpPr>
      <p:sp>
        <p:nvSpPr>
          <p:cNvPr id="441" name="Google Shape;441;p72"/>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400" u="none" cap="none" strike="noStrike">
                <a:solidFill>
                  <a:srgbClr val="000000"/>
                </a:solidFill>
                <a:latin typeface="Arial"/>
                <a:ea typeface="Arial"/>
                <a:cs typeface="Arial"/>
                <a:sym typeface="Arial"/>
              </a:rPr>
              <a:t>Philbrook v. </a:t>
            </a:r>
            <a:r>
              <a:rPr b="1" lang="en-US" sz="2400"/>
              <a:t>McDonough</a:t>
            </a:r>
            <a:r>
              <a:rPr b="1" i="0" lang="en-US" sz="2400" u="none" cap="none" strike="noStrike">
                <a:solidFill>
                  <a:srgbClr val="000000"/>
                </a:solidFill>
                <a:latin typeface="Arial"/>
                <a:ea typeface="Arial"/>
                <a:cs typeface="Arial"/>
                <a:sym typeface="Arial"/>
              </a:rPr>
              <a:t>,</a:t>
            </a:r>
            <a:r>
              <a:rPr b="1" lang="en-US" sz="2400"/>
              <a:t> October 8, 2021</a:t>
            </a:r>
            <a:endParaRPr b="0" i="0" sz="2400" u="none" cap="none" strike="noStrike">
              <a:solidFill>
                <a:srgbClr val="000000"/>
              </a:solidFill>
              <a:latin typeface="Calibri"/>
              <a:ea typeface="Calibri"/>
              <a:cs typeface="Calibri"/>
              <a:sym typeface="Calibri"/>
            </a:endParaRPr>
          </a:p>
        </p:txBody>
      </p:sp>
      <p:sp>
        <p:nvSpPr>
          <p:cNvPr id="442" name="Google Shape;442;p72"/>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the </a:t>
            </a:r>
            <a:r>
              <a:rPr lang="en-US" sz="2400"/>
              <a:t>C</a:t>
            </a:r>
            <a:r>
              <a:rPr b="0" i="0" lang="en-US" sz="2400" u="none" cap="none" strike="noStrike">
                <a:solidFill>
                  <a:srgbClr val="000000"/>
                </a:solidFill>
                <a:latin typeface="Arial"/>
                <a:ea typeface="Arial"/>
                <a:cs typeface="Arial"/>
                <a:sym typeface="Arial"/>
              </a:rPr>
              <a:t>ase is </a:t>
            </a:r>
            <a:r>
              <a:rPr lang="en-US" sz="2400"/>
              <a:t>A</a:t>
            </a:r>
            <a:r>
              <a:rPr b="0" i="0" lang="en-US" sz="2400" u="none" cap="none" strike="noStrike">
                <a:solidFill>
                  <a:srgbClr val="000000"/>
                </a:solidFill>
                <a:latin typeface="Arial"/>
                <a:ea typeface="Arial"/>
                <a:cs typeface="Arial"/>
                <a:sym typeface="Arial"/>
              </a:rPr>
              <a:t>bout: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lang="en-US" sz="2200"/>
              <a:t>Mr. Philbrook served in the Army from 2000 to 2004. Immediately upon leaving service, he was awarded disability compensation for PTSD with a 70% rating. (That evaluation was decreased to 50% five years later, but it was raised to 70% again in 2013.) In October 2009, the veteran was arrested after seriously injuring another individual. The record is sparse on details, but authorities charged him with attempted murder, first-degree assault, and unlawful use of a weapon. The matter proceeded in the Circuit Court of Oregon for the County of Lincoln</a:t>
            </a:r>
            <a:r>
              <a:rPr b="0" i="0" lang="en-US" sz="2200" u="none" cap="none" strike="noStrike">
                <a:solidFill>
                  <a:srgbClr val="000000"/>
                </a:solidFill>
                <a:latin typeface="Arial"/>
                <a:ea typeface="Arial"/>
                <a:cs typeface="Arial"/>
                <a:sym typeface="Arial"/>
              </a:rPr>
              <a:t>I</a:t>
            </a:r>
            <a:endParaRPr b="0" i="0" sz="2200" u="none" cap="none" strike="noStrike">
              <a:solidFill>
                <a:srgbClr val="000000"/>
              </a:solidFill>
              <a:latin typeface="Arial"/>
              <a:ea typeface="Arial"/>
              <a:cs typeface="Arial"/>
              <a:sym typeface="Arial"/>
            </a:endParaRPr>
          </a:p>
        </p:txBody>
      </p:sp>
      <p:sp>
        <p:nvSpPr>
          <p:cNvPr id="443" name="Google Shape;443;p72"/>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7" name="Shape 447"/>
        <p:cNvGrpSpPr/>
        <p:nvPr/>
      </p:nvGrpSpPr>
      <p:grpSpPr>
        <a:xfrm>
          <a:off x="0" y="0"/>
          <a:ext cx="0" cy="0"/>
          <a:chOff x="0" y="0"/>
          <a:chExt cx="0" cy="0"/>
        </a:xfrm>
      </p:grpSpPr>
      <p:sp>
        <p:nvSpPr>
          <p:cNvPr id="448" name="Google Shape;448;p73"/>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chemeClr val="dk1"/>
              </a:buClr>
              <a:buFont typeface="Arial"/>
              <a:buNone/>
            </a:pPr>
            <a:r>
              <a:rPr b="1" lang="en-US" sz="2400">
                <a:solidFill>
                  <a:schemeClr val="dk1"/>
                </a:solidFill>
              </a:rPr>
              <a:t>Philbrook v. McDonough, October 8, 2021</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p>
        </p:txBody>
      </p:sp>
      <p:sp>
        <p:nvSpPr>
          <p:cNvPr id="449" name="Google Shape;449;p73"/>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the </a:t>
            </a:r>
            <a:r>
              <a:rPr lang="en-US" sz="2400"/>
              <a:t>C</a:t>
            </a:r>
            <a:r>
              <a:rPr b="0" i="0" lang="en-US" sz="2400" u="none" cap="none" strike="noStrike">
                <a:solidFill>
                  <a:srgbClr val="000000"/>
                </a:solidFill>
                <a:latin typeface="Arial"/>
                <a:ea typeface="Arial"/>
                <a:cs typeface="Arial"/>
                <a:sym typeface="Arial"/>
              </a:rPr>
              <a:t>ase is </a:t>
            </a:r>
            <a:r>
              <a:rPr lang="en-US" sz="2400"/>
              <a:t>A</a:t>
            </a:r>
            <a:r>
              <a:rPr b="0" i="0" lang="en-US" sz="2400" u="none" cap="none" strike="noStrike">
                <a:solidFill>
                  <a:srgbClr val="000000"/>
                </a:solidFill>
                <a:latin typeface="Arial"/>
                <a:ea typeface="Arial"/>
                <a:cs typeface="Arial"/>
                <a:sym typeface="Arial"/>
              </a:rPr>
              <a:t>bout: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lang="en-US" sz="2200"/>
              <a:t>In April 2011, that court entered a "Judgment Upon Stipulation and Finding of Guilty Except for Insanity."  It determined that Mr. Philbrook's actions constituted the crime of attempted murder, a class A felony. Consistent with his plea, the Court found him "guilty except for insanity of the crime of attempted murder." </a:t>
            </a:r>
            <a:endParaRPr sz="2200"/>
          </a:p>
          <a:p>
            <a:pPr indent="0" lvl="0" marL="0" marR="0" rtl="0" algn="l">
              <a:lnSpc>
                <a:spcPct val="100000"/>
              </a:lnSpc>
              <a:spcBef>
                <a:spcPts val="748"/>
              </a:spcBef>
              <a:spcAft>
                <a:spcPts val="0"/>
              </a:spcAft>
              <a:buNone/>
            </a:pPr>
            <a:r>
              <a:rPr lang="en-US" sz="2200"/>
              <a:t>Given the veteran's danger to others, the court ordered him "placed under the jurisdiction of the Psychiatric Security Review Board . . . for care, custody and treatment for a maximum period not to exceed 20 years"; and "committed [him] to the custody of the Oregon State Hospital." </a:t>
            </a:r>
            <a:endParaRPr b="0" i="0" sz="2200" u="none" cap="none" strike="noStrike">
              <a:solidFill>
                <a:srgbClr val="000000"/>
              </a:solidFill>
              <a:latin typeface="Arial"/>
              <a:ea typeface="Arial"/>
              <a:cs typeface="Arial"/>
              <a:sym typeface="Arial"/>
            </a:endParaRPr>
          </a:p>
        </p:txBody>
      </p:sp>
      <p:sp>
        <p:nvSpPr>
          <p:cNvPr id="450" name="Google Shape;450;p73"/>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4" name="Shape 454"/>
        <p:cNvGrpSpPr/>
        <p:nvPr/>
      </p:nvGrpSpPr>
      <p:grpSpPr>
        <a:xfrm>
          <a:off x="0" y="0"/>
          <a:ext cx="0" cy="0"/>
          <a:chOff x="0" y="0"/>
          <a:chExt cx="0" cy="0"/>
        </a:xfrm>
      </p:grpSpPr>
      <p:sp>
        <p:nvSpPr>
          <p:cNvPr id="455" name="Google Shape;455;p74"/>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chemeClr val="dk1"/>
              </a:buClr>
              <a:buFont typeface="Arial"/>
              <a:buNone/>
            </a:pPr>
            <a:r>
              <a:rPr b="1" lang="en-US" sz="2400">
                <a:solidFill>
                  <a:schemeClr val="dk1"/>
                </a:solidFill>
              </a:rPr>
              <a:t>Philbrook v. McDonough, October 8, 2021</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p>
        </p:txBody>
      </p:sp>
      <p:sp>
        <p:nvSpPr>
          <p:cNvPr id="456" name="Google Shape;456;p74"/>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the </a:t>
            </a:r>
            <a:r>
              <a:rPr lang="en-US" sz="2400"/>
              <a:t>C</a:t>
            </a:r>
            <a:r>
              <a:rPr b="0" i="0" lang="en-US" sz="2400" u="none" cap="none" strike="noStrike">
                <a:solidFill>
                  <a:srgbClr val="000000"/>
                </a:solidFill>
                <a:latin typeface="Arial"/>
                <a:ea typeface="Arial"/>
                <a:cs typeface="Arial"/>
                <a:sym typeface="Arial"/>
              </a:rPr>
              <a:t>ase is </a:t>
            </a:r>
            <a:r>
              <a:rPr lang="en-US" sz="2400"/>
              <a:t>A</a:t>
            </a:r>
            <a:r>
              <a:rPr b="0" i="0" lang="en-US" sz="2400" u="none" cap="none" strike="noStrike">
                <a:solidFill>
                  <a:srgbClr val="000000"/>
                </a:solidFill>
                <a:latin typeface="Arial"/>
                <a:ea typeface="Arial"/>
                <a:cs typeface="Arial"/>
                <a:sym typeface="Arial"/>
              </a:rPr>
              <a:t>bout: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rtl="0" algn="l">
              <a:spcBef>
                <a:spcPts val="748"/>
              </a:spcBef>
              <a:spcAft>
                <a:spcPts val="0"/>
              </a:spcAft>
              <a:buClr>
                <a:schemeClr val="dk1"/>
              </a:buClr>
              <a:buFont typeface="Arial"/>
              <a:buNone/>
            </a:pPr>
            <a:r>
              <a:rPr lang="en-US" sz="2200">
                <a:solidFill>
                  <a:schemeClr val="dk1"/>
                </a:solidFill>
              </a:rPr>
              <a:t>While in custody, Mr. Philbrook sought TDIU, a total disability rating granted to a veteran who is "unable to secure or follow a substantially gainful occupation as a result of service connected disabilities."</a:t>
            </a:r>
            <a:endParaRPr sz="2200"/>
          </a:p>
        </p:txBody>
      </p:sp>
      <p:sp>
        <p:nvSpPr>
          <p:cNvPr id="457" name="Google Shape;457;p74"/>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1" name="Shape 461"/>
        <p:cNvGrpSpPr/>
        <p:nvPr/>
      </p:nvGrpSpPr>
      <p:grpSpPr>
        <a:xfrm>
          <a:off x="0" y="0"/>
          <a:ext cx="0" cy="0"/>
          <a:chOff x="0" y="0"/>
          <a:chExt cx="0" cy="0"/>
        </a:xfrm>
      </p:grpSpPr>
      <p:sp>
        <p:nvSpPr>
          <p:cNvPr id="462" name="Google Shape;462;p75"/>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chemeClr val="dk1"/>
              </a:buClr>
              <a:buFont typeface="Arial"/>
              <a:buNone/>
            </a:pPr>
            <a:r>
              <a:rPr b="1" lang="en-US" sz="2400">
                <a:solidFill>
                  <a:schemeClr val="dk1"/>
                </a:solidFill>
              </a:rPr>
              <a:t>Philbrook v. McDonough, October 8, 2021</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p>
        </p:txBody>
      </p:sp>
      <p:sp>
        <p:nvSpPr>
          <p:cNvPr id="463" name="Google Shape;463;p75"/>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the </a:t>
            </a:r>
            <a:r>
              <a:rPr lang="en-US" sz="2400"/>
              <a:t>C</a:t>
            </a:r>
            <a:r>
              <a:rPr b="0" i="0" lang="en-US" sz="2400" u="none" cap="none" strike="noStrike">
                <a:solidFill>
                  <a:srgbClr val="000000"/>
                </a:solidFill>
                <a:latin typeface="Arial"/>
                <a:ea typeface="Arial"/>
                <a:cs typeface="Arial"/>
                <a:sym typeface="Arial"/>
              </a:rPr>
              <a:t>ase is </a:t>
            </a:r>
            <a:r>
              <a:rPr lang="en-US" sz="2400"/>
              <a:t>A</a:t>
            </a:r>
            <a:r>
              <a:rPr b="0" i="0" lang="en-US" sz="2400" u="none" cap="none" strike="noStrike">
                <a:solidFill>
                  <a:srgbClr val="000000"/>
                </a:solidFill>
                <a:latin typeface="Arial"/>
                <a:ea typeface="Arial"/>
                <a:cs typeface="Arial"/>
                <a:sym typeface="Arial"/>
              </a:rPr>
              <a:t>bout: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15000"/>
              </a:lnSpc>
              <a:spcBef>
                <a:spcPts val="748"/>
              </a:spcBef>
              <a:spcAft>
                <a:spcPts val="0"/>
              </a:spcAft>
              <a:buNone/>
            </a:pPr>
            <a:r>
              <a:rPr b="0" i="0" lang="en-US" sz="2200" u="none" cap="none" strike="noStrike">
                <a:solidFill>
                  <a:srgbClr val="000000"/>
                </a:solidFill>
                <a:latin typeface="Arial"/>
                <a:ea typeface="Arial"/>
                <a:cs typeface="Arial"/>
                <a:sym typeface="Arial"/>
              </a:rPr>
              <a:t>In a June 2018 decision, the Board denied a rating for total disability based on individual unemployability (TDIU) for Mr. Philbrook stating that under federal provisions that prohibit the assignment of a TDIU rating to a veteran who "is incarcerated in a Federal, State or local penal institution or correctional facility for conviction of a felony." 38 U.S.C. § 5313(c); accord 38 C.F.R. § 3.341(b) (2021). I</a:t>
            </a:r>
            <a:r>
              <a:rPr b="0" i="0" lang="en-US" sz="2200" u="sng" cap="none" strike="noStrike">
                <a:solidFill>
                  <a:schemeClr val="hlink"/>
                </a:solidFill>
                <a:latin typeface="Arial"/>
                <a:ea typeface="Arial"/>
                <a:cs typeface="Arial"/>
                <a:sym typeface="Arial"/>
                <a:hlinkClick r:id="rId3"/>
              </a:rPr>
              <a:t>n a May 2020 memorandum decision,</a:t>
            </a:r>
            <a:r>
              <a:rPr b="0" i="0" lang="en-US" sz="2200" u="none" cap="none" strike="noStrike">
                <a:solidFill>
                  <a:srgbClr val="000000"/>
                </a:solidFill>
                <a:latin typeface="Arial"/>
                <a:ea typeface="Arial"/>
                <a:cs typeface="Arial"/>
                <a:sym typeface="Arial"/>
              </a:rPr>
              <a:t> th</a:t>
            </a:r>
            <a:r>
              <a:rPr lang="en-US" sz="2200"/>
              <a:t>e</a:t>
            </a:r>
            <a:r>
              <a:rPr b="0" i="0" lang="en-US" sz="2200" u="none" cap="none" strike="noStrike">
                <a:solidFill>
                  <a:srgbClr val="000000"/>
                </a:solidFill>
                <a:latin typeface="Arial"/>
                <a:ea typeface="Arial"/>
                <a:cs typeface="Arial"/>
                <a:sym typeface="Arial"/>
              </a:rPr>
              <a:t> CAVC affirmed the Board's decision, holding that the plain language of the statute ("incarcerated" in a "correctional facility") covered the veteran's situation— confinement at the Oregon State Hospital after entering a stipulation of guilty except for insanity.</a:t>
            </a:r>
            <a:endParaRPr b="0" i="0" sz="2200" u="none" cap="none" strike="noStrike">
              <a:solidFill>
                <a:srgbClr val="000000"/>
              </a:solidFill>
              <a:latin typeface="Arial"/>
              <a:ea typeface="Arial"/>
              <a:cs typeface="Arial"/>
              <a:sym typeface="Arial"/>
            </a:endParaRPr>
          </a:p>
        </p:txBody>
      </p:sp>
      <p:sp>
        <p:nvSpPr>
          <p:cNvPr id="464" name="Google Shape;464;p75"/>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8" name="Shape 468"/>
        <p:cNvGrpSpPr/>
        <p:nvPr/>
      </p:nvGrpSpPr>
      <p:grpSpPr>
        <a:xfrm>
          <a:off x="0" y="0"/>
          <a:ext cx="0" cy="0"/>
          <a:chOff x="0" y="0"/>
          <a:chExt cx="0" cy="0"/>
        </a:xfrm>
      </p:grpSpPr>
      <p:sp>
        <p:nvSpPr>
          <p:cNvPr id="469" name="Google Shape;469;p76"/>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chemeClr val="dk1"/>
              </a:buClr>
              <a:buFont typeface="Arial"/>
              <a:buNone/>
            </a:pPr>
            <a:r>
              <a:rPr b="1" lang="en-US" sz="2400">
                <a:solidFill>
                  <a:schemeClr val="dk1"/>
                </a:solidFill>
              </a:rPr>
              <a:t>Philbrook v. McDonough, October 8, 2021</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p>
        </p:txBody>
      </p:sp>
      <p:sp>
        <p:nvSpPr>
          <p:cNvPr id="470" name="Google Shape;470;p76"/>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A</a:t>
            </a:r>
            <a:r>
              <a:rPr b="0" i="0" lang="en-US" sz="2400" u="none" cap="none" strike="noStrike">
                <a:solidFill>
                  <a:srgbClr val="000000"/>
                </a:solidFill>
                <a:latin typeface="Arial"/>
                <a:ea typeface="Arial"/>
                <a:cs typeface="Arial"/>
                <a:sym typeface="Arial"/>
              </a:rPr>
              <a:t>rgument</a:t>
            </a:r>
            <a:r>
              <a:rPr lang="en-US" sz="2400"/>
              <a:t>:</a:t>
            </a: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Mr. Philbrook appealed to the U.S. Court of Appeals for the Federal Circuit, which held that "the Oregon State Hospital is not a 'penal institution or correctional facility' under § 5313(c)" and reversed this CAVC "decision that Mr. Philbrook was barred from receiving a TDIU rating as a matter of law." The claim was remanded for readjudication.</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Federal Circuit decision effectively defined that a </a:t>
            </a:r>
            <a:r>
              <a:rPr lang="en-US" sz="2400"/>
              <a:t>h</a:t>
            </a:r>
            <a:r>
              <a:rPr b="0" i="0" lang="en-US" sz="2400" u="none" cap="none" strike="noStrike">
                <a:solidFill>
                  <a:srgbClr val="000000"/>
                </a:solidFill>
                <a:latin typeface="Arial"/>
                <a:ea typeface="Arial"/>
                <a:cs typeface="Arial"/>
                <a:sym typeface="Arial"/>
              </a:rPr>
              <a:t>ospital or psychiatric facility is not a 'penal institution or correctional facility' and is not a bar from entitlement to TDIU.</a:t>
            </a:r>
            <a:endParaRPr b="0" i="0" sz="2400" u="none" cap="none" strike="noStrike">
              <a:solidFill>
                <a:srgbClr val="000000"/>
              </a:solidFill>
              <a:latin typeface="Arial"/>
              <a:ea typeface="Arial"/>
              <a:cs typeface="Arial"/>
              <a:sym typeface="Arial"/>
            </a:endParaRPr>
          </a:p>
        </p:txBody>
      </p:sp>
      <p:sp>
        <p:nvSpPr>
          <p:cNvPr id="471" name="Google Shape;471;p76"/>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5" name="Shape 475"/>
        <p:cNvGrpSpPr/>
        <p:nvPr/>
      </p:nvGrpSpPr>
      <p:grpSpPr>
        <a:xfrm>
          <a:off x="0" y="0"/>
          <a:ext cx="0" cy="0"/>
          <a:chOff x="0" y="0"/>
          <a:chExt cx="0" cy="0"/>
        </a:xfrm>
      </p:grpSpPr>
      <p:sp>
        <p:nvSpPr>
          <p:cNvPr id="476" name="Google Shape;476;p77"/>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None/>
            </a:pPr>
            <a:r>
              <a:rPr b="1" lang="en-US" sz="2400">
                <a:solidFill>
                  <a:schemeClr val="dk1"/>
                </a:solidFill>
              </a:rPr>
              <a:t>Philbrook v. McDonough, October 8, 2021</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p>
        </p:txBody>
      </p:sp>
      <p:sp>
        <p:nvSpPr>
          <p:cNvPr id="477" name="Google Shape;477;p77"/>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a:t>
            </a:r>
            <a:r>
              <a:rPr lang="en-US" sz="2400"/>
              <a:t>Outcome</a:t>
            </a:r>
            <a:r>
              <a:rPr lang="en-US" sz="2400"/>
              <a:t>:</a:t>
            </a: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Federal Circuit decision effectively defined that a Hospital or psychiatric facility is not a 'penal institution or correctional facility' and is not a bar from entitlement to TDIU.</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lang="en-US" sz="2400"/>
              <a:t>On February 11, 2022 CAVC vacated and remanded the Board's June 19, 2018 decision denying TDIU for readjudication.</a:t>
            </a:r>
            <a:endParaRPr sz="2400"/>
          </a:p>
        </p:txBody>
      </p:sp>
      <p:sp>
        <p:nvSpPr>
          <p:cNvPr id="478" name="Google Shape;478;p77"/>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2" name="Shape 482"/>
        <p:cNvGrpSpPr/>
        <p:nvPr/>
      </p:nvGrpSpPr>
      <p:grpSpPr>
        <a:xfrm>
          <a:off x="0" y="0"/>
          <a:ext cx="0" cy="0"/>
          <a:chOff x="0" y="0"/>
          <a:chExt cx="0" cy="0"/>
        </a:xfrm>
      </p:grpSpPr>
      <p:sp>
        <p:nvSpPr>
          <p:cNvPr id="483" name="Google Shape;483;p78"/>
          <p:cNvSpPr txBox="1"/>
          <p:nvPr/>
        </p:nvSpPr>
        <p:spPr>
          <a:xfrm>
            <a:off x="230040" y="357120"/>
            <a:ext cx="7772400" cy="1470300"/>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None/>
            </a:pPr>
            <a:r>
              <a:rPr b="1" lang="en-US" sz="2400">
                <a:solidFill>
                  <a:schemeClr val="dk1"/>
                </a:solidFill>
              </a:rPr>
              <a:t>Philbrook v. McDonough, October 8, 2021</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p>
        </p:txBody>
      </p:sp>
      <p:sp>
        <p:nvSpPr>
          <p:cNvPr id="484" name="Google Shape;484;p78"/>
          <p:cNvSpPr txBox="1"/>
          <p:nvPr/>
        </p:nvSpPr>
        <p:spPr>
          <a:xfrm>
            <a:off x="230040" y="1545840"/>
            <a:ext cx="8523300" cy="4529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lang="en-US" sz="2400"/>
              <a:t>What this Means</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lang="en-US" sz="2400"/>
              <a:t>The term “correctional facility” cannot encompass a </a:t>
            </a:r>
            <a:r>
              <a:rPr lang="en-US" sz="2400"/>
              <a:t>hospital</a:t>
            </a:r>
            <a:r>
              <a:rPr lang="en-US" sz="2400"/>
              <a:t> that </a:t>
            </a:r>
            <a:r>
              <a:rPr lang="en-US" sz="2400"/>
              <a:t>treats</a:t>
            </a:r>
            <a:r>
              <a:rPr lang="en-US" sz="2400"/>
              <a:t> civil </a:t>
            </a:r>
            <a:r>
              <a:rPr lang="en-US" sz="2400"/>
              <a:t>patients</a:t>
            </a:r>
            <a:r>
              <a:rPr lang="en-US" sz="2400"/>
              <a:t> and a </a:t>
            </a:r>
            <a:r>
              <a:rPr lang="en-US" sz="2400"/>
              <a:t>hospital</a:t>
            </a:r>
            <a:r>
              <a:rPr lang="en-US" sz="2400"/>
              <a:t> cannot be a correctional facility for some </a:t>
            </a:r>
            <a:r>
              <a:rPr lang="en-US" sz="2400"/>
              <a:t>patients</a:t>
            </a:r>
            <a:r>
              <a:rPr lang="en-US" sz="2400"/>
              <a:t> and not others.</a:t>
            </a:r>
            <a:endParaRPr sz="2400"/>
          </a:p>
        </p:txBody>
      </p:sp>
      <p:sp>
        <p:nvSpPr>
          <p:cNvPr id="485" name="Google Shape;485;p78"/>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43"/>
          <p:cNvSpPr txBox="1"/>
          <p:nvPr/>
        </p:nvSpPr>
        <p:spPr>
          <a:xfrm>
            <a:off x="708120" y="6127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3200" u="none" cap="none" strike="noStrike">
                <a:solidFill>
                  <a:srgbClr val="000000"/>
                </a:solidFill>
                <a:latin typeface="Arial"/>
                <a:ea typeface="Arial"/>
                <a:cs typeface="Arial"/>
                <a:sym typeface="Arial"/>
              </a:rPr>
              <a:t>What do you want to know?</a:t>
            </a:r>
            <a:endParaRPr b="0" i="0" sz="3200" u="none" cap="none" strike="noStrike">
              <a:solidFill>
                <a:srgbClr val="000000"/>
              </a:solidFill>
              <a:latin typeface="Calibri"/>
              <a:ea typeface="Calibri"/>
              <a:cs typeface="Calibri"/>
              <a:sym typeface="Calibri"/>
            </a:endParaRPr>
          </a:p>
        </p:txBody>
      </p:sp>
      <p:pic>
        <p:nvPicPr>
          <p:cNvPr id="238" name="Google Shape;238;p43"/>
          <p:cNvPicPr preferRelativeResize="0"/>
          <p:nvPr/>
        </p:nvPicPr>
        <p:blipFill rotWithShape="1">
          <a:blip r:embed="rId3">
            <a:alphaModFix/>
          </a:blip>
          <a:srcRect b="0" l="0" r="0" t="0"/>
          <a:stretch/>
        </p:blipFill>
        <p:spPr>
          <a:xfrm>
            <a:off x="2182680" y="1785960"/>
            <a:ext cx="4935600" cy="4205160"/>
          </a:xfrm>
          <a:prstGeom prst="rect">
            <a:avLst/>
          </a:prstGeom>
          <a:noFill/>
          <a:ln>
            <a:noFill/>
          </a:ln>
        </p:spPr>
      </p:pic>
      <p:sp>
        <p:nvSpPr>
          <p:cNvPr id="239" name="Google Shape;239;p43"/>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9" name="Shape 489"/>
        <p:cNvGrpSpPr/>
        <p:nvPr/>
      </p:nvGrpSpPr>
      <p:grpSpPr>
        <a:xfrm>
          <a:off x="0" y="0"/>
          <a:ext cx="0" cy="0"/>
          <a:chOff x="0" y="0"/>
          <a:chExt cx="0" cy="0"/>
        </a:xfrm>
      </p:grpSpPr>
      <p:sp>
        <p:nvSpPr>
          <p:cNvPr id="490" name="Google Shape;490;p79"/>
          <p:cNvSpPr txBox="1"/>
          <p:nvPr/>
        </p:nvSpPr>
        <p:spPr>
          <a:xfrm>
            <a:off x="287280" y="328320"/>
            <a:ext cx="7772400" cy="146988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3200" u="none" cap="none" strike="noStrike">
                <a:solidFill>
                  <a:srgbClr val="000000"/>
                </a:solidFill>
                <a:latin typeface="Arial"/>
                <a:ea typeface="Arial"/>
                <a:cs typeface="Arial"/>
                <a:sym typeface="Arial"/>
              </a:rPr>
              <a:t>M 21 Manual Updates</a:t>
            </a:r>
            <a:endParaRPr b="0" i="0" sz="3200" u="none" cap="none" strike="noStrike">
              <a:solidFill>
                <a:srgbClr val="000000"/>
              </a:solidFill>
              <a:latin typeface="Calibri"/>
              <a:ea typeface="Calibri"/>
              <a:cs typeface="Calibri"/>
              <a:sym typeface="Calibri"/>
            </a:endParaRPr>
          </a:p>
        </p:txBody>
      </p:sp>
      <p:sp>
        <p:nvSpPr>
          <p:cNvPr id="491" name="Google Shape;491;p79"/>
          <p:cNvSpPr txBox="1"/>
          <p:nvPr/>
        </p:nvSpPr>
        <p:spPr>
          <a:xfrm>
            <a:off x="617040" y="1402920"/>
            <a:ext cx="7481880" cy="50878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en-US" sz="2000">
                <a:solidFill>
                  <a:srgbClr val="535353"/>
                </a:solidFill>
              </a:rPr>
              <a:t>New Manual Updates!</a:t>
            </a:r>
            <a:endParaRPr b="1" sz="2000">
              <a:solidFill>
                <a:srgbClr val="535353"/>
              </a:solidFill>
            </a:endParaRPr>
          </a:p>
          <a:p>
            <a:pPr indent="0" lvl="0" marL="0" marR="0" rtl="0" algn="ctr">
              <a:lnSpc>
                <a:spcPct val="100000"/>
              </a:lnSpc>
              <a:spcBef>
                <a:spcPts val="0"/>
              </a:spcBef>
              <a:spcAft>
                <a:spcPts val="0"/>
              </a:spcAft>
              <a:buNone/>
            </a:pPr>
            <a:r>
              <a:t/>
            </a:r>
            <a:endParaRPr b="1" sz="2000">
              <a:solidFill>
                <a:srgbClr val="535353"/>
              </a:solidFill>
            </a:endParaRPr>
          </a:p>
          <a:p>
            <a:pPr indent="0" lvl="0" marL="0" marR="0" rtl="0" algn="l">
              <a:lnSpc>
                <a:spcPct val="100000"/>
              </a:lnSpc>
              <a:spcBef>
                <a:spcPts val="0"/>
              </a:spcBef>
              <a:spcAft>
                <a:spcPts val="0"/>
              </a:spcAft>
              <a:buNone/>
            </a:pPr>
            <a:r>
              <a:t/>
            </a:r>
            <a:endParaRPr b="1" sz="2000">
              <a:solidFill>
                <a:srgbClr val="535353"/>
              </a:solidFill>
            </a:endParaRPr>
          </a:p>
          <a:p>
            <a:pPr indent="0" lvl="0" marL="0" marR="0" rtl="0" algn="l">
              <a:lnSpc>
                <a:spcPct val="100000"/>
              </a:lnSpc>
              <a:spcBef>
                <a:spcPts val="0"/>
              </a:spcBef>
              <a:spcAft>
                <a:spcPts val="0"/>
              </a:spcAft>
              <a:buNone/>
            </a:pPr>
            <a:r>
              <a:rPr b="1" i="0" lang="en-US" sz="2000" u="sng" cap="none" strike="noStrike">
                <a:solidFill>
                  <a:schemeClr val="hlink"/>
                </a:solidFill>
                <a:latin typeface="Arial"/>
                <a:ea typeface="Arial"/>
                <a:cs typeface="Arial"/>
                <a:sym typeface="Arial"/>
                <a:hlinkClick r:id="rId3"/>
              </a:rPr>
              <a:t>XII.i.1.B.1.h.  When a Medical Opinion Is Required</a:t>
            </a:r>
            <a:endParaRPr b="1" sz="2000">
              <a:solidFill>
                <a:srgbClr val="535353"/>
              </a:solidFill>
            </a:endParaRPr>
          </a:p>
          <a:p>
            <a:pPr indent="-355600" lvl="0" marL="457200" marR="0" rtl="0" algn="l">
              <a:lnSpc>
                <a:spcPct val="100000"/>
              </a:lnSpc>
              <a:spcBef>
                <a:spcPts val="0"/>
              </a:spcBef>
              <a:spcAft>
                <a:spcPts val="0"/>
              </a:spcAft>
              <a:buClr>
                <a:srgbClr val="535353"/>
              </a:buClr>
              <a:buSzPts val="2000"/>
              <a:buChar char="●"/>
            </a:pPr>
            <a:r>
              <a:rPr b="1" lang="en-US" sz="2000">
                <a:solidFill>
                  <a:srgbClr val="535353"/>
                </a:solidFill>
              </a:rPr>
              <a:t>VA clarifies when medical opinions are required for COVID-19 deaths</a:t>
            </a:r>
            <a:endParaRPr b="1" sz="2000">
              <a:solidFill>
                <a:srgbClr val="535353"/>
              </a:solidFill>
            </a:endParaRPr>
          </a:p>
          <a:p>
            <a:pPr indent="0" lvl="0" marL="0" marR="0" rtl="0" algn="l">
              <a:lnSpc>
                <a:spcPct val="100000"/>
              </a:lnSpc>
              <a:spcBef>
                <a:spcPts val="0"/>
              </a:spcBef>
              <a:spcAft>
                <a:spcPts val="0"/>
              </a:spcAft>
              <a:buNone/>
            </a:pPr>
            <a:r>
              <a:t/>
            </a:r>
            <a:endParaRPr b="1" sz="2000">
              <a:solidFill>
                <a:srgbClr val="535353"/>
              </a:solidFill>
            </a:endParaRPr>
          </a:p>
          <a:p>
            <a:pPr indent="0" lvl="0" marL="0" marR="0" rtl="0" algn="l">
              <a:lnSpc>
                <a:spcPct val="100000"/>
              </a:lnSpc>
              <a:spcBef>
                <a:spcPts val="0"/>
              </a:spcBef>
              <a:spcAft>
                <a:spcPts val="0"/>
              </a:spcAft>
              <a:buNone/>
            </a:pPr>
            <a:r>
              <a:t/>
            </a:r>
            <a:endParaRPr b="1" sz="2000">
              <a:solidFill>
                <a:srgbClr val="535353"/>
              </a:solidFill>
            </a:endParaRPr>
          </a:p>
          <a:p>
            <a:pPr indent="0" lvl="0" marL="0" rtl="0" algn="l">
              <a:spcBef>
                <a:spcPts val="0"/>
              </a:spcBef>
              <a:spcAft>
                <a:spcPts val="0"/>
              </a:spcAft>
              <a:buNone/>
            </a:pPr>
            <a:r>
              <a:rPr b="1" lang="en-US" sz="2000" u="sng">
                <a:solidFill>
                  <a:schemeClr val="hlink"/>
                </a:solidFill>
                <a:hlinkClick r:id="rId4"/>
              </a:rPr>
              <a:t>IX.iii.1.G.2.c. List of Common Allowable Medical Expenses</a:t>
            </a:r>
            <a:endParaRPr b="1" sz="2000">
              <a:solidFill>
                <a:srgbClr val="535353"/>
              </a:solidFill>
            </a:endParaRPr>
          </a:p>
          <a:p>
            <a:pPr indent="-355600" lvl="0" marL="457200" rtl="0" algn="l">
              <a:spcBef>
                <a:spcPts val="0"/>
              </a:spcBef>
              <a:spcAft>
                <a:spcPts val="0"/>
              </a:spcAft>
              <a:buClr>
                <a:srgbClr val="535353"/>
              </a:buClr>
              <a:buSzPts val="2000"/>
              <a:buChar char="●"/>
            </a:pPr>
            <a:r>
              <a:rPr b="1" lang="en-US" sz="2000">
                <a:solidFill>
                  <a:srgbClr val="535353"/>
                </a:solidFill>
              </a:rPr>
              <a:t>VA clarifies which medications and medical supplies are acceptable medical expense.  Removed the requirement to obtain proof that a healthcare provider instilled a claimant to purchase non prescription drugs and medical supplies. </a:t>
            </a:r>
            <a:endParaRPr b="1" sz="2000">
              <a:solidFill>
                <a:srgbClr val="535353"/>
              </a:solidFill>
            </a:endParaRPr>
          </a:p>
          <a:p>
            <a:pPr indent="0" lvl="0" marL="0" marR="0" rtl="0" algn="l">
              <a:lnSpc>
                <a:spcPct val="100000"/>
              </a:lnSpc>
              <a:spcBef>
                <a:spcPts val="0"/>
              </a:spcBef>
              <a:spcAft>
                <a:spcPts val="0"/>
              </a:spcAft>
              <a:buNone/>
            </a:pPr>
            <a:r>
              <a:t/>
            </a:r>
            <a:endParaRPr sz="1800">
              <a:solidFill>
                <a:srgbClr val="535353"/>
              </a:solidFill>
            </a:endParaRPr>
          </a:p>
          <a:p>
            <a:pPr indent="0" lvl="0" marL="0" marR="0" rtl="0" algn="l">
              <a:lnSpc>
                <a:spcPct val="100000"/>
              </a:lnSpc>
              <a:spcBef>
                <a:spcPts val="0"/>
              </a:spcBef>
              <a:spcAft>
                <a:spcPts val="0"/>
              </a:spcAft>
              <a:buNone/>
            </a:pPr>
            <a:r>
              <a:t/>
            </a:r>
            <a:endParaRPr sz="1800">
              <a:solidFill>
                <a:srgbClr val="535353"/>
              </a:solidFil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92" name="Google Shape;492;p79"/>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6" name="Shape 496"/>
        <p:cNvGrpSpPr/>
        <p:nvPr/>
      </p:nvGrpSpPr>
      <p:grpSpPr>
        <a:xfrm>
          <a:off x="0" y="0"/>
          <a:ext cx="0" cy="0"/>
          <a:chOff x="0" y="0"/>
          <a:chExt cx="0" cy="0"/>
        </a:xfrm>
      </p:grpSpPr>
      <p:sp>
        <p:nvSpPr>
          <p:cNvPr id="497" name="Google Shape;497;p80"/>
          <p:cNvSpPr txBox="1"/>
          <p:nvPr/>
        </p:nvSpPr>
        <p:spPr>
          <a:xfrm>
            <a:off x="287280" y="328320"/>
            <a:ext cx="7772400" cy="1470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3200" u="none" cap="none" strike="noStrike">
                <a:solidFill>
                  <a:srgbClr val="000000"/>
                </a:solidFill>
                <a:latin typeface="Arial"/>
                <a:ea typeface="Arial"/>
                <a:cs typeface="Arial"/>
                <a:sym typeface="Arial"/>
              </a:rPr>
              <a:t>M 21 Manual Updates</a:t>
            </a:r>
            <a:endParaRPr b="0" i="0" sz="3200" u="none" cap="none" strike="noStrike">
              <a:solidFill>
                <a:srgbClr val="000000"/>
              </a:solidFill>
              <a:latin typeface="Calibri"/>
              <a:ea typeface="Calibri"/>
              <a:cs typeface="Calibri"/>
              <a:sym typeface="Calibri"/>
            </a:endParaRPr>
          </a:p>
        </p:txBody>
      </p:sp>
      <p:sp>
        <p:nvSpPr>
          <p:cNvPr id="498" name="Google Shape;498;p80"/>
          <p:cNvSpPr txBox="1"/>
          <p:nvPr/>
        </p:nvSpPr>
        <p:spPr>
          <a:xfrm>
            <a:off x="617040" y="1402920"/>
            <a:ext cx="7482000" cy="5088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2000">
                <a:solidFill>
                  <a:srgbClr val="535353"/>
                </a:solidFill>
              </a:rPr>
              <a:t>Changed </a:t>
            </a:r>
            <a:r>
              <a:rPr b="1" lang="en-US" sz="2000">
                <a:solidFill>
                  <a:srgbClr val="535353"/>
                </a:solidFill>
              </a:rPr>
              <a:t>September</a:t>
            </a:r>
            <a:r>
              <a:rPr b="1" lang="en-US" sz="2000">
                <a:solidFill>
                  <a:srgbClr val="535353"/>
                </a:solidFill>
              </a:rPr>
              <a:t> 16, 2021</a:t>
            </a:r>
            <a:endParaRPr b="1" sz="2000">
              <a:solidFill>
                <a:srgbClr val="535353"/>
              </a:solidFill>
            </a:endParaRPr>
          </a:p>
          <a:p>
            <a:pPr indent="0" lvl="0" marL="0" marR="0" rtl="0" algn="l">
              <a:lnSpc>
                <a:spcPct val="100000"/>
              </a:lnSpc>
              <a:spcBef>
                <a:spcPts val="0"/>
              </a:spcBef>
              <a:spcAft>
                <a:spcPts val="0"/>
              </a:spcAft>
              <a:buNone/>
            </a:pPr>
            <a:r>
              <a:t/>
            </a:r>
            <a:endParaRPr b="1" sz="2000">
              <a:solidFill>
                <a:srgbClr val="535353"/>
              </a:solidFill>
            </a:endParaRPr>
          </a:p>
          <a:p>
            <a:pPr indent="0" lvl="0" marL="0" marR="0" rtl="0" algn="l">
              <a:lnSpc>
                <a:spcPct val="100000"/>
              </a:lnSpc>
              <a:spcBef>
                <a:spcPts val="0"/>
              </a:spcBef>
              <a:spcAft>
                <a:spcPts val="0"/>
              </a:spcAft>
              <a:buNone/>
            </a:pPr>
            <a:r>
              <a:rPr b="1" i="0" lang="en-US" sz="2000" u="none" cap="none" strike="noStrike">
                <a:solidFill>
                  <a:srgbClr val="535353"/>
                </a:solidFill>
                <a:latin typeface="Arial"/>
                <a:ea typeface="Arial"/>
                <a:cs typeface="Arial"/>
                <a:sym typeface="Arial"/>
              </a:rPr>
              <a:t>XII.i.1.B.1.h.  When a Medical Opinion Is Required</a:t>
            </a:r>
            <a:endParaRPr b="1" i="0" sz="2000" u="none" cap="none" strike="noStrike">
              <a:solidFill>
                <a:srgbClr val="535353"/>
              </a:solidFill>
              <a:latin typeface="Arial"/>
              <a:ea typeface="Arial"/>
              <a:cs typeface="Arial"/>
              <a:sym typeface="Arial"/>
            </a:endParaRPr>
          </a:p>
          <a:p>
            <a:pPr indent="0" lvl="0" marL="0" marR="0" rtl="0" algn="l">
              <a:lnSpc>
                <a:spcPct val="100000"/>
              </a:lnSpc>
              <a:spcBef>
                <a:spcPts val="0"/>
              </a:spcBef>
              <a:spcAft>
                <a:spcPts val="0"/>
              </a:spcAft>
              <a:buNone/>
            </a:pPr>
            <a:r>
              <a:t/>
            </a:r>
            <a:endParaRPr b="1" sz="2000">
              <a:solidFill>
                <a:srgbClr val="535353"/>
              </a:solidFill>
            </a:endParaRPr>
          </a:p>
          <a:p>
            <a:pPr indent="-285479" lvl="1" marL="742679"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When SC for the cause of the Veteran’s death cannot be granted based on the evidence of record, a medical opinion may be needed.</a:t>
            </a:r>
            <a:endParaRPr b="0" i="0" sz="1800" u="none" cap="none" strike="noStrike">
              <a:solidFill>
                <a:srgbClr val="000000"/>
              </a:solidFill>
              <a:latin typeface="Arial"/>
              <a:ea typeface="Arial"/>
              <a:cs typeface="Arial"/>
              <a:sym typeface="Arial"/>
            </a:endParaRPr>
          </a:p>
          <a:p>
            <a:pPr indent="-285479" lvl="1" marL="742679"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A medical opinion must be requested if SC for the cause of death cannot be granted and the following apply:</a:t>
            </a:r>
            <a:endParaRPr b="0" i="0" sz="1800" u="none" cap="none" strike="noStrike">
              <a:solidFill>
                <a:srgbClr val="000000"/>
              </a:solidFill>
              <a:latin typeface="Arial"/>
              <a:ea typeface="Arial"/>
              <a:cs typeface="Arial"/>
              <a:sym typeface="Arial"/>
            </a:endParaRPr>
          </a:p>
          <a:p>
            <a:pPr indent="-342900" lvl="2" marL="1371600"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COVID-19 (coronavirus disease) is listed as a primary or contributory cause of death, and</a:t>
            </a:r>
            <a:endParaRPr b="0" i="0" sz="1800" u="none" cap="none" strike="noStrike">
              <a:solidFill>
                <a:srgbClr val="000000"/>
              </a:solidFill>
              <a:latin typeface="Arial"/>
              <a:ea typeface="Arial"/>
              <a:cs typeface="Arial"/>
              <a:sym typeface="Arial"/>
            </a:endParaRPr>
          </a:p>
          <a:p>
            <a:pPr indent="-342900" lvl="2" marL="1371600"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the Veteran was SC for one of the conditions listed on the Centers for Disease Control and Prevention website that are more likely to lead to severe illness from COVID-19.</a:t>
            </a:r>
            <a:endParaRPr b="0" i="0" sz="1800" u="none" cap="none" strike="noStrike">
              <a:solidFill>
                <a:srgbClr val="000000"/>
              </a:solidFill>
              <a:latin typeface="Arial"/>
              <a:ea typeface="Arial"/>
              <a:cs typeface="Arial"/>
              <a:sym typeface="Arial"/>
            </a:endParaRPr>
          </a:p>
          <a:p>
            <a:pPr indent="-285479" lvl="1" marL="742679"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Medical opinions being requested that include COVID-19 as a primary or contributory cause of death must include a request for a contributory cause of death opinion.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99" name="Google Shape;499;p80"/>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3" name="Shape 503"/>
        <p:cNvGrpSpPr/>
        <p:nvPr/>
      </p:nvGrpSpPr>
      <p:grpSpPr>
        <a:xfrm>
          <a:off x="0" y="0"/>
          <a:ext cx="0" cy="0"/>
          <a:chOff x="0" y="0"/>
          <a:chExt cx="0" cy="0"/>
        </a:xfrm>
      </p:grpSpPr>
      <p:sp>
        <p:nvSpPr>
          <p:cNvPr id="504" name="Google Shape;504;p81"/>
          <p:cNvSpPr txBox="1"/>
          <p:nvPr/>
        </p:nvSpPr>
        <p:spPr>
          <a:xfrm>
            <a:off x="287280" y="328320"/>
            <a:ext cx="7772400" cy="146988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3200" u="none" cap="none" strike="noStrike">
                <a:solidFill>
                  <a:srgbClr val="000000"/>
                </a:solidFill>
                <a:latin typeface="Arial"/>
                <a:ea typeface="Arial"/>
                <a:cs typeface="Arial"/>
                <a:sym typeface="Arial"/>
              </a:rPr>
              <a:t>M 21 Manual Updates</a:t>
            </a:r>
            <a:endParaRPr b="0" i="0" sz="3200" u="none" cap="none" strike="noStrike">
              <a:solidFill>
                <a:srgbClr val="000000"/>
              </a:solidFill>
              <a:latin typeface="Calibri"/>
              <a:ea typeface="Calibri"/>
              <a:cs typeface="Calibri"/>
              <a:sym typeface="Calibri"/>
            </a:endParaRPr>
          </a:p>
        </p:txBody>
      </p:sp>
      <p:sp>
        <p:nvSpPr>
          <p:cNvPr id="505" name="Google Shape;505;p81"/>
          <p:cNvSpPr txBox="1"/>
          <p:nvPr/>
        </p:nvSpPr>
        <p:spPr>
          <a:xfrm>
            <a:off x="617040" y="1402920"/>
            <a:ext cx="7481880" cy="50878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2000" u="none" cap="none" strike="noStrike">
                <a:solidFill>
                  <a:srgbClr val="535353"/>
                </a:solidFill>
                <a:latin typeface="Arial"/>
                <a:ea typeface="Arial"/>
                <a:cs typeface="Arial"/>
                <a:sym typeface="Arial"/>
              </a:rPr>
              <a:t>XII.i.1.B.1.h.  When a Medical Opinion Is Required</a:t>
            </a:r>
            <a:endParaRPr b="1" i="0" sz="2000" u="none" cap="none" strike="noStrike">
              <a:solidFill>
                <a:srgbClr val="535353"/>
              </a:solidFill>
              <a:latin typeface="Arial"/>
              <a:ea typeface="Arial"/>
              <a:cs typeface="Arial"/>
              <a:sym typeface="Arial"/>
            </a:endParaRPr>
          </a:p>
          <a:p>
            <a:pPr indent="0" lvl="0" marL="0" marR="0" rtl="0" algn="l">
              <a:lnSpc>
                <a:spcPct val="100000"/>
              </a:lnSpc>
              <a:spcBef>
                <a:spcPts val="0"/>
              </a:spcBef>
              <a:spcAft>
                <a:spcPts val="0"/>
              </a:spcAft>
              <a:buNone/>
            </a:pPr>
            <a:r>
              <a:t/>
            </a:r>
            <a:endParaRPr b="1" sz="2000">
              <a:solidFill>
                <a:srgbClr val="535353"/>
              </a:solidFill>
            </a:endParaRPr>
          </a:p>
          <a:p>
            <a:pPr indent="-285480" lvl="1" marL="742680"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Important:  In all situations that warrant a medical opinion for contributory cause of death, it is important to specifically request that the examiner opine whether or not the SC condition(s) in question</a:t>
            </a:r>
            <a:endParaRPr b="0" i="0" sz="1800" u="none" cap="none" strike="noStrike">
              <a:solidFill>
                <a:srgbClr val="000000"/>
              </a:solidFill>
              <a:latin typeface="Arial"/>
              <a:ea typeface="Arial"/>
              <a:cs typeface="Arial"/>
              <a:sym typeface="Arial"/>
            </a:endParaRPr>
          </a:p>
          <a:p>
            <a:pPr indent="-342900" lvl="2" marL="1371600"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contributed substantially or materially to the Veteran’s death</a:t>
            </a:r>
            <a:endParaRPr b="0" i="0" sz="1800" u="none" cap="none" strike="noStrike">
              <a:solidFill>
                <a:srgbClr val="000000"/>
              </a:solidFill>
              <a:latin typeface="Arial"/>
              <a:ea typeface="Arial"/>
              <a:cs typeface="Arial"/>
              <a:sym typeface="Arial"/>
            </a:endParaRPr>
          </a:p>
          <a:p>
            <a:pPr indent="-342900" lvl="2" marL="1371600"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that it combined to cause death, or</a:t>
            </a:r>
            <a:endParaRPr b="0" i="0" sz="1800" u="none" cap="none" strike="noStrike">
              <a:solidFill>
                <a:srgbClr val="000000"/>
              </a:solidFill>
              <a:latin typeface="Arial"/>
              <a:ea typeface="Arial"/>
              <a:cs typeface="Arial"/>
              <a:sym typeface="Arial"/>
            </a:endParaRPr>
          </a:p>
          <a:p>
            <a:pPr indent="-342900" lvl="2" marL="1371600"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that it aided or lent assistance to the production of death.</a:t>
            </a:r>
            <a:endParaRPr b="0" i="0" sz="1800" u="none" cap="none" strike="noStrike">
              <a:solidFill>
                <a:srgbClr val="000000"/>
              </a:solidFill>
              <a:latin typeface="Arial"/>
              <a:ea typeface="Arial"/>
              <a:cs typeface="Arial"/>
              <a:sym typeface="Arial"/>
            </a:endParaRPr>
          </a:p>
          <a:p>
            <a:pPr indent="-285480" lvl="1" marL="742680"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It is not sufficient to show that it casually shared in producing death, but rather it must be shown that there was a causal connection per 38 CFR 3.312(c)(1).</a:t>
            </a:r>
            <a:endParaRPr b="0" i="0" sz="1800" u="none" cap="none" strike="noStrike">
              <a:solidFill>
                <a:srgbClr val="000000"/>
              </a:solidFill>
              <a:latin typeface="Arial"/>
              <a:ea typeface="Arial"/>
              <a:cs typeface="Arial"/>
              <a:sym typeface="Arial"/>
            </a:endParaRPr>
          </a:p>
          <a:p>
            <a:pPr indent="-171180" lvl="1" marL="74268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000000"/>
              </a:solidFill>
              <a:latin typeface="Arial"/>
              <a:ea typeface="Arial"/>
              <a:cs typeface="Arial"/>
              <a:sym typeface="Arial"/>
            </a:endParaRPr>
          </a:p>
          <a:p>
            <a:pPr indent="-171180" lvl="1" marL="74268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sng" cap="none" strike="noStrike">
                <a:solidFill>
                  <a:schemeClr val="hlink"/>
                </a:solidFill>
                <a:latin typeface="Arial"/>
                <a:ea typeface="Arial"/>
                <a:cs typeface="Arial"/>
                <a:sym typeface="Arial"/>
                <a:hlinkClick r:id="rId3"/>
              </a:rPr>
              <a:t>https://www.cdc.gov/coronavirus/2019-ncov/need-extra-precautions/people-with-medical-conditions.html</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06" name="Google Shape;506;p81"/>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0" name="Shape 510"/>
        <p:cNvGrpSpPr/>
        <p:nvPr/>
      </p:nvGrpSpPr>
      <p:grpSpPr>
        <a:xfrm>
          <a:off x="0" y="0"/>
          <a:ext cx="0" cy="0"/>
          <a:chOff x="0" y="0"/>
          <a:chExt cx="0" cy="0"/>
        </a:xfrm>
      </p:grpSpPr>
      <p:sp>
        <p:nvSpPr>
          <p:cNvPr id="511" name="Google Shape;511;p82"/>
          <p:cNvSpPr txBox="1"/>
          <p:nvPr/>
        </p:nvSpPr>
        <p:spPr>
          <a:xfrm>
            <a:off x="287280" y="328320"/>
            <a:ext cx="7772400" cy="146988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3200" u="none" cap="none" strike="noStrike">
                <a:solidFill>
                  <a:srgbClr val="000000"/>
                </a:solidFill>
                <a:latin typeface="Arial"/>
                <a:ea typeface="Arial"/>
                <a:cs typeface="Arial"/>
                <a:sym typeface="Arial"/>
              </a:rPr>
              <a:t>M 21 Manual Updates</a:t>
            </a:r>
            <a:endParaRPr b="0" i="0" sz="3200" u="none" cap="none" strike="noStrike">
              <a:solidFill>
                <a:srgbClr val="000000"/>
              </a:solidFill>
              <a:latin typeface="Calibri"/>
              <a:ea typeface="Calibri"/>
              <a:cs typeface="Calibri"/>
              <a:sym typeface="Calibri"/>
            </a:endParaRPr>
          </a:p>
        </p:txBody>
      </p:sp>
      <p:sp>
        <p:nvSpPr>
          <p:cNvPr id="512" name="Google Shape;512;p82"/>
          <p:cNvSpPr txBox="1"/>
          <p:nvPr/>
        </p:nvSpPr>
        <p:spPr>
          <a:xfrm>
            <a:off x="577665" y="884995"/>
            <a:ext cx="7482000" cy="5088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535353"/>
                </a:solidFill>
                <a:latin typeface="Arial"/>
                <a:ea typeface="Arial"/>
                <a:cs typeface="Arial"/>
                <a:sym typeface="Arial"/>
              </a:rPr>
              <a:t>Change date March 8, 2022</a:t>
            </a:r>
            <a:endParaRPr b="0" i="0" sz="2000" u="none" cap="none" strike="noStrike">
              <a:solidFill>
                <a:srgbClr val="535353"/>
              </a:solidFill>
              <a:latin typeface="Arial"/>
              <a:ea typeface="Arial"/>
              <a:cs typeface="Arial"/>
              <a:sym typeface="Arial"/>
            </a:endParaRPr>
          </a:p>
          <a:p>
            <a:pPr indent="0" lvl="0" marL="0" marR="0" rtl="0" algn="l">
              <a:lnSpc>
                <a:spcPct val="100000"/>
              </a:lnSpc>
              <a:spcBef>
                <a:spcPts val="0"/>
              </a:spcBef>
              <a:spcAft>
                <a:spcPts val="0"/>
              </a:spcAft>
              <a:buNone/>
            </a:pPr>
            <a:r>
              <a:t/>
            </a:r>
            <a:endParaRPr sz="2000">
              <a:solidFill>
                <a:srgbClr val="535353"/>
              </a:solidFill>
            </a:endParaRPr>
          </a:p>
          <a:p>
            <a:pPr indent="0" lvl="0" marL="0" marR="0" rtl="0" algn="l">
              <a:lnSpc>
                <a:spcPct val="100000"/>
              </a:lnSpc>
              <a:spcBef>
                <a:spcPts val="0"/>
              </a:spcBef>
              <a:spcAft>
                <a:spcPts val="0"/>
              </a:spcAft>
              <a:buNone/>
            </a:pPr>
            <a:r>
              <a:rPr b="1" i="0" lang="en-US" sz="2000" u="none" cap="none" strike="noStrike">
                <a:solidFill>
                  <a:srgbClr val="535353"/>
                </a:solidFill>
                <a:latin typeface="Arial"/>
                <a:ea typeface="Arial"/>
                <a:cs typeface="Arial"/>
                <a:sym typeface="Arial"/>
              </a:rPr>
              <a:t>IX.iii.1.G.2.c. List of Common Allowable Medical Expenses</a:t>
            </a:r>
            <a:endParaRPr b="1" i="0" sz="2000" u="none" cap="none" strike="noStrike">
              <a:solidFill>
                <a:srgbClr val="535353"/>
              </a:solidFill>
              <a:latin typeface="Arial"/>
              <a:ea typeface="Arial"/>
              <a:cs typeface="Arial"/>
              <a:sym typeface="Arial"/>
            </a:endParaRPr>
          </a:p>
          <a:p>
            <a:pPr indent="0" lvl="0" marL="0" marR="0" rtl="0" algn="l">
              <a:lnSpc>
                <a:spcPct val="100000"/>
              </a:lnSpc>
              <a:spcBef>
                <a:spcPts val="0"/>
              </a:spcBef>
              <a:spcAft>
                <a:spcPts val="0"/>
              </a:spcAft>
              <a:buNone/>
            </a:pPr>
            <a:r>
              <a:t/>
            </a:r>
            <a:endParaRPr b="1" sz="2000">
              <a:solidFill>
                <a:srgbClr val="535353"/>
              </a:solidFill>
            </a:endParaRPr>
          </a:p>
          <a:p>
            <a:pPr indent="-285480" lvl="1" marL="742680"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medications (to include prescription and non-prescription), medical supplies, medical equipment</a:t>
            </a:r>
            <a:endParaRPr b="0" i="0" sz="1800" u="none" cap="none" strike="noStrike">
              <a:solidFill>
                <a:srgbClr val="000000"/>
              </a:solidFill>
              <a:latin typeface="Arial"/>
              <a:ea typeface="Arial"/>
              <a:cs typeface="Arial"/>
              <a:sym typeface="Arial"/>
            </a:endParaRPr>
          </a:p>
          <a:p>
            <a:pPr indent="-285479" lvl="1" marL="742679"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Notes:  Medical supplies include items such as incontinence supplies, bandages, thermometers, heating pads, back braces, compression stockings, and first aid kits.</a:t>
            </a:r>
            <a:endParaRPr b="0" i="0" sz="1800" u="none" cap="none" strike="noStrike">
              <a:solidFill>
                <a:srgbClr val="535353"/>
              </a:solidFill>
              <a:latin typeface="Arial"/>
              <a:ea typeface="Arial"/>
              <a:cs typeface="Arial"/>
              <a:sym typeface="Arial"/>
            </a:endParaRPr>
          </a:p>
          <a:p>
            <a:pPr indent="0" lvl="0" marL="914400" marR="0" rtl="0" algn="l">
              <a:lnSpc>
                <a:spcPct val="100000"/>
              </a:lnSpc>
              <a:spcBef>
                <a:spcPts val="0"/>
              </a:spcBef>
              <a:spcAft>
                <a:spcPts val="0"/>
              </a:spcAft>
              <a:buNone/>
            </a:pPr>
            <a:r>
              <a:t/>
            </a:r>
            <a:endParaRPr sz="1800">
              <a:solidFill>
                <a:srgbClr val="535353"/>
              </a:solidFil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13" name="Google Shape;513;p82"/>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7" name="Shape 517"/>
        <p:cNvGrpSpPr/>
        <p:nvPr/>
      </p:nvGrpSpPr>
      <p:grpSpPr>
        <a:xfrm>
          <a:off x="0" y="0"/>
          <a:ext cx="0" cy="0"/>
          <a:chOff x="0" y="0"/>
          <a:chExt cx="0" cy="0"/>
        </a:xfrm>
      </p:grpSpPr>
      <p:sp>
        <p:nvSpPr>
          <p:cNvPr id="518" name="Google Shape;518;p83"/>
          <p:cNvSpPr txBox="1"/>
          <p:nvPr/>
        </p:nvSpPr>
        <p:spPr>
          <a:xfrm>
            <a:off x="287280" y="328320"/>
            <a:ext cx="7772400" cy="1470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3200" u="none" cap="none" strike="noStrike">
                <a:solidFill>
                  <a:srgbClr val="000000"/>
                </a:solidFill>
                <a:latin typeface="Arial"/>
                <a:ea typeface="Arial"/>
                <a:cs typeface="Arial"/>
                <a:sym typeface="Arial"/>
              </a:rPr>
              <a:t>M 21 Manual Updates</a:t>
            </a:r>
            <a:endParaRPr b="0" i="0" sz="3200" u="none" cap="none" strike="noStrike">
              <a:solidFill>
                <a:srgbClr val="000000"/>
              </a:solidFill>
              <a:latin typeface="Calibri"/>
              <a:ea typeface="Calibri"/>
              <a:cs typeface="Calibri"/>
              <a:sym typeface="Calibri"/>
            </a:endParaRPr>
          </a:p>
        </p:txBody>
      </p:sp>
      <p:sp>
        <p:nvSpPr>
          <p:cNvPr id="519" name="Google Shape;519;p83"/>
          <p:cNvSpPr txBox="1"/>
          <p:nvPr/>
        </p:nvSpPr>
        <p:spPr>
          <a:xfrm>
            <a:off x="577665" y="884995"/>
            <a:ext cx="7482000" cy="5088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535353"/>
                </a:solidFill>
                <a:latin typeface="Arial"/>
                <a:ea typeface="Arial"/>
                <a:cs typeface="Arial"/>
                <a:sym typeface="Arial"/>
              </a:rPr>
              <a:t>Change date March 8, 2022</a:t>
            </a:r>
            <a:endParaRPr b="0" i="0" sz="2000" u="none" cap="none" strike="noStrike">
              <a:solidFill>
                <a:srgbClr val="535353"/>
              </a:solidFill>
              <a:latin typeface="Arial"/>
              <a:ea typeface="Arial"/>
              <a:cs typeface="Arial"/>
              <a:sym typeface="Arial"/>
            </a:endParaRPr>
          </a:p>
          <a:p>
            <a:pPr indent="0" lvl="0" marL="0" marR="0" rtl="0" algn="l">
              <a:lnSpc>
                <a:spcPct val="100000"/>
              </a:lnSpc>
              <a:spcBef>
                <a:spcPts val="0"/>
              </a:spcBef>
              <a:spcAft>
                <a:spcPts val="0"/>
              </a:spcAft>
              <a:buNone/>
            </a:pPr>
            <a:r>
              <a:t/>
            </a:r>
            <a:endParaRPr sz="2000">
              <a:solidFill>
                <a:srgbClr val="535353"/>
              </a:solidFill>
            </a:endParaRPr>
          </a:p>
          <a:p>
            <a:pPr indent="0" lvl="0" marL="0" marR="0" rtl="0" algn="l">
              <a:lnSpc>
                <a:spcPct val="100000"/>
              </a:lnSpc>
              <a:spcBef>
                <a:spcPts val="0"/>
              </a:spcBef>
              <a:spcAft>
                <a:spcPts val="0"/>
              </a:spcAft>
              <a:buNone/>
            </a:pPr>
            <a:r>
              <a:rPr b="1" i="0" lang="en-US" sz="2000" u="none" cap="none" strike="noStrike">
                <a:solidFill>
                  <a:srgbClr val="535353"/>
                </a:solidFill>
                <a:latin typeface="Arial"/>
                <a:ea typeface="Arial"/>
                <a:cs typeface="Arial"/>
                <a:sym typeface="Arial"/>
              </a:rPr>
              <a:t>IX.iii.1.G.3.r. </a:t>
            </a:r>
            <a:r>
              <a:rPr b="0" i="0" lang="en-US" sz="1800" u="none" cap="none" strike="noStrike">
                <a:solidFill>
                  <a:srgbClr val="535353"/>
                </a:solidFill>
                <a:latin typeface="Arial"/>
                <a:ea typeface="Arial"/>
                <a:cs typeface="Arial"/>
                <a:sym typeface="Arial"/>
              </a:rPr>
              <a:t>Vitamins, Food Supplements, and Herbal Remedies</a:t>
            </a:r>
            <a:endParaRPr b="0" i="0" sz="1800" u="none" cap="none" strike="noStrike">
              <a:solidFill>
                <a:srgbClr val="535353"/>
              </a:solidFill>
              <a:latin typeface="Arial"/>
              <a:ea typeface="Arial"/>
              <a:cs typeface="Arial"/>
              <a:sym typeface="Arial"/>
            </a:endParaRPr>
          </a:p>
          <a:p>
            <a:pPr indent="0" lvl="0" marL="0" marR="0" rtl="0" algn="l">
              <a:lnSpc>
                <a:spcPct val="100000"/>
              </a:lnSpc>
              <a:spcBef>
                <a:spcPts val="0"/>
              </a:spcBef>
              <a:spcAft>
                <a:spcPts val="0"/>
              </a:spcAft>
              <a:buNone/>
            </a:pPr>
            <a:r>
              <a:t/>
            </a:r>
            <a:endParaRPr sz="1800">
              <a:solidFill>
                <a:srgbClr val="535353"/>
              </a:solidFill>
            </a:endParaRPr>
          </a:p>
          <a:p>
            <a:pPr indent="-285479" lvl="1" marL="742679"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the cost of such items is an allowable medical expense deduction.</a:t>
            </a:r>
            <a:endParaRPr b="0" i="0" sz="1800" u="none" cap="none" strike="noStrike">
              <a:solidFill>
                <a:srgbClr val="000000"/>
              </a:solidFill>
              <a:latin typeface="Arial"/>
              <a:ea typeface="Arial"/>
              <a:cs typeface="Arial"/>
              <a:sym typeface="Arial"/>
            </a:endParaRPr>
          </a:p>
          <a:p>
            <a:pPr indent="-285479" lvl="1" marL="742679"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Develop to the claimant for proof that a </a:t>
            </a:r>
            <a:r>
              <a:rPr lang="en-US" sz="1800">
                <a:solidFill>
                  <a:srgbClr val="535353"/>
                </a:solidFill>
              </a:rPr>
              <a:t>healthcare</a:t>
            </a:r>
            <a:r>
              <a:rPr b="0" i="0" lang="en-US" sz="1800" u="none" cap="none" strike="noStrike">
                <a:solidFill>
                  <a:srgbClr val="535353"/>
                </a:solidFill>
                <a:latin typeface="Arial"/>
                <a:ea typeface="Arial"/>
                <a:cs typeface="Arial"/>
                <a:sym typeface="Arial"/>
              </a:rPr>
              <a:t> provider, authorized to write  prescriptions, instructed the claimant or relative to purchase vitamins, etc if the amount claimed is over $1,500 per household member per calendar year.</a:t>
            </a:r>
            <a:endParaRPr b="0" i="0" sz="1800" u="none" cap="none" strike="noStrike">
              <a:solidFill>
                <a:srgbClr val="000000"/>
              </a:solidFill>
              <a:latin typeface="Arial"/>
              <a:ea typeface="Arial"/>
              <a:cs typeface="Arial"/>
              <a:sym typeface="Arial"/>
            </a:endParaRPr>
          </a:p>
          <a:p>
            <a:pPr indent="-285479" lvl="1" marL="742679" marR="0" rtl="0" algn="l">
              <a:lnSpc>
                <a:spcPct val="100000"/>
              </a:lnSpc>
              <a:spcBef>
                <a:spcPts val="0"/>
              </a:spcBef>
              <a:spcAft>
                <a:spcPts val="0"/>
              </a:spcAft>
              <a:buClr>
                <a:srgbClr val="000000"/>
              </a:buClr>
              <a:buSzPts val="1800"/>
              <a:buFont typeface="Times New Roman"/>
              <a:buChar char="–"/>
            </a:pPr>
            <a:r>
              <a:rPr b="0" i="0" lang="en-US" sz="1800" u="none" cap="none" strike="noStrike">
                <a:solidFill>
                  <a:srgbClr val="535353"/>
                </a:solidFill>
                <a:latin typeface="Arial"/>
                <a:ea typeface="Arial"/>
                <a:cs typeface="Arial"/>
                <a:sym typeface="Arial"/>
              </a:rPr>
              <a:t>If the claimant does not respond to the request, allow a medical expense deduction up to $1,500 (per household member per calendar year) for vitamins, food supplements and/or herbal remedies.</a:t>
            </a:r>
            <a:endParaRPr b="0" i="0" sz="1800" u="none" cap="none" strike="noStrike">
              <a:solidFill>
                <a:srgbClr val="000000"/>
              </a:solidFill>
              <a:latin typeface="Arial"/>
              <a:ea typeface="Arial"/>
              <a:cs typeface="Arial"/>
              <a:sym typeface="Arial"/>
            </a:endParaRPr>
          </a:p>
          <a:p>
            <a:pPr indent="-171179" lvl="1" marL="742679"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000000"/>
              </a:solidFill>
              <a:latin typeface="Arial"/>
              <a:ea typeface="Arial"/>
              <a:cs typeface="Arial"/>
              <a:sym typeface="Arial"/>
            </a:endParaRPr>
          </a:p>
          <a:p>
            <a:pPr indent="-171179" lvl="1" marL="742679"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20" name="Google Shape;520;p83"/>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4" name="Shape 524"/>
        <p:cNvGrpSpPr/>
        <p:nvPr/>
      </p:nvGrpSpPr>
      <p:grpSpPr>
        <a:xfrm>
          <a:off x="0" y="0"/>
          <a:ext cx="0" cy="0"/>
          <a:chOff x="0" y="0"/>
          <a:chExt cx="0" cy="0"/>
        </a:xfrm>
      </p:grpSpPr>
      <p:sp>
        <p:nvSpPr>
          <p:cNvPr id="525" name="Google Shape;525;p84"/>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i="0" lang="en-US" sz="2400" u="none" cap="none" strike="noStrike">
                <a:solidFill>
                  <a:srgbClr val="000000"/>
                </a:solidFill>
              </a:rPr>
              <a:t>Changes to GI Bill </a:t>
            </a:r>
            <a:r>
              <a:rPr b="1" lang="en-US" sz="2400"/>
              <a:t>V</a:t>
            </a:r>
            <a:r>
              <a:rPr b="1" i="0" lang="en-US" sz="2400" u="none" cap="none" strike="noStrike">
                <a:solidFill>
                  <a:srgbClr val="000000"/>
                </a:solidFill>
              </a:rPr>
              <a:t>erification </a:t>
            </a:r>
            <a:r>
              <a:rPr b="1" lang="en-US" sz="2400"/>
              <a:t>P</a:t>
            </a:r>
            <a:r>
              <a:rPr b="1" i="0" lang="en-US" sz="2400" u="none" cap="none" strike="noStrike">
                <a:solidFill>
                  <a:srgbClr val="000000"/>
                </a:solidFill>
              </a:rPr>
              <a:t>rocedures</a:t>
            </a:r>
            <a:endParaRPr i="0" sz="2400" u="none" cap="none" strike="noStrike">
              <a:solidFill>
                <a:srgbClr val="000000"/>
              </a:solidFill>
            </a:endParaRPr>
          </a:p>
        </p:txBody>
      </p:sp>
      <p:sp>
        <p:nvSpPr>
          <p:cNvPr id="526" name="Google Shape;526;p84"/>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Under new guidance, students receiving Post-9/11 GI Bill housing payments are now required to verify enrollment to VA by the end of each month. (</a:t>
            </a:r>
            <a:r>
              <a:rPr lang="en-US" sz="2400">
                <a:solidFill>
                  <a:srgbClr val="2E2E2E"/>
                </a:solidFill>
                <a:highlight>
                  <a:srgbClr val="FFFFFF"/>
                </a:highlight>
              </a:rPr>
              <a:t>VA is providing the option to verify enrollment easily and securely via text message.) This requirement is only for Post-9/11 GI Bill.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748"/>
              </a:spcBef>
              <a:spcAft>
                <a:spcPts val="0"/>
              </a:spcAft>
              <a:buNone/>
            </a:pPr>
            <a:r>
              <a:rPr b="0" i="0" lang="en-US" sz="2400" u="sng" cap="none" strike="noStrike">
                <a:solidFill>
                  <a:schemeClr val="hlink"/>
                </a:solidFill>
                <a:latin typeface="Arial"/>
                <a:ea typeface="Arial"/>
                <a:cs typeface="Arial"/>
                <a:sym typeface="Arial"/>
                <a:hlinkClick r:id="rId3"/>
              </a:rPr>
              <a:t>https://benefits.va.gov/gibill/isaksonroe/verification_of_enrollment.asp</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Major change to be aware of</a:t>
            </a:r>
            <a:r>
              <a:rPr lang="en-US" sz="2400"/>
              <a:t>!!!</a:t>
            </a:r>
            <a:endParaRPr b="0" i="0" sz="2400" u="none" cap="none" strike="noStrike">
              <a:solidFill>
                <a:srgbClr val="000000"/>
              </a:solidFill>
              <a:latin typeface="Arial"/>
              <a:ea typeface="Arial"/>
              <a:cs typeface="Arial"/>
              <a:sym typeface="Arial"/>
            </a:endParaRPr>
          </a:p>
        </p:txBody>
      </p:sp>
      <p:sp>
        <p:nvSpPr>
          <p:cNvPr id="527" name="Google Shape;527;p84"/>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1" name="Shape 531"/>
        <p:cNvGrpSpPr/>
        <p:nvPr/>
      </p:nvGrpSpPr>
      <p:grpSpPr>
        <a:xfrm>
          <a:off x="0" y="0"/>
          <a:ext cx="0" cy="0"/>
          <a:chOff x="0" y="0"/>
          <a:chExt cx="0" cy="0"/>
        </a:xfrm>
      </p:grpSpPr>
      <p:sp>
        <p:nvSpPr>
          <p:cNvPr id="532" name="Google Shape;532;p85"/>
          <p:cNvSpPr txBox="1"/>
          <p:nvPr/>
        </p:nvSpPr>
        <p:spPr>
          <a:xfrm>
            <a:off x="14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i="0" lang="en-US" sz="2400" u="none" cap="none" strike="noStrike">
                <a:solidFill>
                  <a:srgbClr val="000000"/>
                </a:solidFill>
              </a:rPr>
              <a:t>          Benefits Eligibility to LGBTQ+ Veterans</a:t>
            </a:r>
            <a:endParaRPr i="0" sz="2400" u="none" cap="none" strike="noStrike">
              <a:solidFill>
                <a:srgbClr val="000000"/>
              </a:solidFill>
            </a:endParaRPr>
          </a:p>
        </p:txBody>
      </p:sp>
      <p:sp>
        <p:nvSpPr>
          <p:cNvPr id="533" name="Google Shape;533;p85"/>
          <p:cNvSpPr txBox="1"/>
          <p:nvPr/>
        </p:nvSpPr>
        <p:spPr>
          <a:xfrm>
            <a:off x="230040" y="1505880"/>
            <a:ext cx="8523360" cy="45291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lang="en-US" sz="2400"/>
              <a:t>Memo dated September 17, 2021 “Benefits Eligibility for Gay, Lesbian, Bisexual, Transgender and Queer (LGBTQ+) Former Service Members</a:t>
            </a:r>
            <a:endParaRPr sz="2400"/>
          </a:p>
          <a:p>
            <a:pPr indent="0" lvl="0" marL="0" marR="0" rtl="0" algn="l">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lang="en-US" sz="2400" u="sng">
                <a:solidFill>
                  <a:schemeClr val="hlink"/>
                </a:solidFill>
                <a:hlinkClick r:id="rId3"/>
              </a:rPr>
              <a:t>https://www.benefits.va.gov/persona/lgbt.asp</a:t>
            </a:r>
            <a:endParaRPr sz="2400"/>
          </a:p>
          <a:p>
            <a:pPr indent="0" lvl="0" marL="0" marR="0" rtl="0" algn="l">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lang="en-US" sz="2400" u="sng">
                <a:solidFill>
                  <a:schemeClr val="hlink"/>
                </a:solidFill>
                <a:hlinkClick r:id="rId4"/>
              </a:rPr>
              <a:t>https://www.militarytimes.com/veterans/2021/09/17/lgbt-vets-with-other-than-honorable-discharges-will-get-va-benefits-under-new-plan/</a:t>
            </a:r>
            <a:endParaRPr b="0" i="0" sz="2400" u="none" cap="none" strike="noStrike">
              <a:solidFill>
                <a:srgbClr val="000000"/>
              </a:solidFill>
              <a:latin typeface="Arial"/>
              <a:ea typeface="Arial"/>
              <a:cs typeface="Arial"/>
              <a:sym typeface="Arial"/>
            </a:endParaRPr>
          </a:p>
        </p:txBody>
      </p:sp>
      <p:sp>
        <p:nvSpPr>
          <p:cNvPr id="534" name="Google Shape;534;p85"/>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8" name="Shape 538"/>
        <p:cNvGrpSpPr/>
        <p:nvPr/>
      </p:nvGrpSpPr>
      <p:grpSpPr>
        <a:xfrm>
          <a:off x="0" y="0"/>
          <a:ext cx="0" cy="0"/>
          <a:chOff x="0" y="0"/>
          <a:chExt cx="0" cy="0"/>
        </a:xfrm>
      </p:grpSpPr>
      <p:sp>
        <p:nvSpPr>
          <p:cNvPr id="539" name="Google Shape;539;p86"/>
          <p:cNvSpPr txBox="1"/>
          <p:nvPr/>
        </p:nvSpPr>
        <p:spPr>
          <a:xfrm>
            <a:off x="14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i="0" lang="en-US" sz="2400" u="none" cap="none" strike="noStrike">
                <a:solidFill>
                  <a:srgbClr val="000000"/>
                </a:solidFill>
              </a:rPr>
              <a:t>          Benefits Eligibility to LGBTQ+ Veterans</a:t>
            </a:r>
            <a:endParaRPr i="0" sz="2400" u="none" cap="none" strike="noStrike">
              <a:solidFill>
                <a:srgbClr val="000000"/>
              </a:solidFill>
            </a:endParaRPr>
          </a:p>
        </p:txBody>
      </p:sp>
      <p:sp>
        <p:nvSpPr>
          <p:cNvPr id="540" name="Google Shape;540;p86"/>
          <p:cNvSpPr txBox="1"/>
          <p:nvPr/>
        </p:nvSpPr>
        <p:spPr>
          <a:xfrm>
            <a:off x="230040" y="1505880"/>
            <a:ext cx="8523300" cy="4529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lang="en-US" sz="2500"/>
              <a:t>Memo dated September 17, 2021 “Benefits Eligibility for Gay, Lesbian, Bisexual, Transgender and Queer (LGBTQ+) Former Service Members provides </a:t>
            </a:r>
            <a:r>
              <a:rPr lang="en-US" sz="2500"/>
              <a:t>policy</a:t>
            </a:r>
            <a:r>
              <a:rPr lang="en-US" sz="2500"/>
              <a:t> and manual changes. </a:t>
            </a:r>
            <a:endParaRPr sz="2500"/>
          </a:p>
          <a:p>
            <a:pPr indent="0" lvl="0" marL="0" marR="0" rtl="0" algn="l">
              <a:lnSpc>
                <a:spcPct val="100000"/>
              </a:lnSpc>
              <a:spcBef>
                <a:spcPts val="0"/>
              </a:spcBef>
              <a:spcAft>
                <a:spcPts val="0"/>
              </a:spcAft>
              <a:buNone/>
            </a:pPr>
            <a:r>
              <a:t/>
            </a:r>
            <a:endParaRPr sz="2500"/>
          </a:p>
          <a:p>
            <a:pPr indent="0" lvl="0" marL="0" rtl="0" algn="l">
              <a:lnSpc>
                <a:spcPct val="110000"/>
              </a:lnSpc>
              <a:spcBef>
                <a:spcPts val="0"/>
              </a:spcBef>
              <a:spcAft>
                <a:spcPts val="800"/>
              </a:spcAft>
              <a:buSzPts val="1100"/>
              <a:buNone/>
            </a:pPr>
            <a:r>
              <a:rPr b="1" lang="en-US" sz="2500" u="sng">
                <a:solidFill>
                  <a:schemeClr val="hlink"/>
                </a:solidFill>
                <a:highlight>
                  <a:srgbClr val="FFFFFF"/>
                </a:highlight>
                <a:hlinkClick r:id="rId3"/>
              </a:rPr>
              <a:t>M21-1, Part X, Subpart iv, Chapter 1, Section A - Character of Discharge (COD) and Bars to Benefits: </a:t>
            </a:r>
            <a:r>
              <a:rPr lang="en-US" sz="2500"/>
              <a:t> </a:t>
            </a:r>
            <a:r>
              <a:rPr lang="en-US" sz="2500">
                <a:solidFill>
                  <a:srgbClr val="333333"/>
                </a:solidFill>
                <a:highlight>
                  <a:srgbClr val="FFFFFF"/>
                </a:highlight>
              </a:rPr>
              <a:t>Biologically-nonconforming gender identity, lesbian, gay, bisexual, non-binary or other sexual identity or orientation, and positive HIV status </a:t>
            </a:r>
            <a:r>
              <a:rPr b="1" i="1" lang="en-US" sz="2500">
                <a:solidFill>
                  <a:srgbClr val="333333"/>
                </a:solidFill>
                <a:highlight>
                  <a:srgbClr val="FFFFFF"/>
                </a:highlight>
              </a:rPr>
              <a:t>are not </a:t>
            </a:r>
            <a:r>
              <a:rPr lang="en-US" sz="2500">
                <a:solidFill>
                  <a:srgbClr val="333333"/>
                </a:solidFill>
                <a:highlight>
                  <a:srgbClr val="FFFFFF"/>
                </a:highlight>
              </a:rPr>
              <a:t>disqualifying for VA purposes.  </a:t>
            </a:r>
            <a:endParaRPr sz="2500"/>
          </a:p>
        </p:txBody>
      </p:sp>
      <p:sp>
        <p:nvSpPr>
          <p:cNvPr id="541" name="Google Shape;541;p86"/>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45" name="Shape 545"/>
        <p:cNvGrpSpPr/>
        <p:nvPr/>
      </p:nvGrpSpPr>
      <p:grpSpPr>
        <a:xfrm>
          <a:off x="0" y="0"/>
          <a:ext cx="0" cy="0"/>
          <a:chOff x="0" y="0"/>
          <a:chExt cx="0" cy="0"/>
        </a:xfrm>
      </p:grpSpPr>
      <p:sp>
        <p:nvSpPr>
          <p:cNvPr id="546" name="Google Shape;546;p87"/>
          <p:cNvSpPr txBox="1"/>
          <p:nvPr/>
        </p:nvSpPr>
        <p:spPr>
          <a:xfrm>
            <a:off x="14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i="0" lang="en-US" sz="2400" u="none" cap="none" strike="noStrike">
                <a:solidFill>
                  <a:srgbClr val="000000"/>
                </a:solidFill>
              </a:rPr>
              <a:t>          Benefits Eligibility to LGBTQ+ Veterans</a:t>
            </a:r>
            <a:endParaRPr i="0" sz="2400" u="none" cap="none" strike="noStrike">
              <a:solidFill>
                <a:srgbClr val="000000"/>
              </a:solidFill>
            </a:endParaRPr>
          </a:p>
        </p:txBody>
      </p:sp>
      <p:pic>
        <p:nvPicPr>
          <p:cNvPr id="547" name="Google Shape;547;p87"/>
          <p:cNvPicPr preferRelativeResize="0"/>
          <p:nvPr/>
        </p:nvPicPr>
        <p:blipFill>
          <a:blip r:embed="rId3">
            <a:alphaModFix/>
          </a:blip>
          <a:stretch>
            <a:fillRect/>
          </a:stretch>
        </p:blipFill>
        <p:spPr>
          <a:xfrm>
            <a:off x="2830837" y="1531345"/>
            <a:ext cx="3482331" cy="4725781"/>
          </a:xfrm>
          <a:prstGeom prst="rect">
            <a:avLst/>
          </a:prstGeom>
          <a:noFill/>
          <a:ln>
            <a:noFill/>
          </a:ln>
        </p:spPr>
      </p:pic>
      <p:sp>
        <p:nvSpPr>
          <p:cNvPr id="548" name="Google Shape;548;p87"/>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2" name="Shape 552"/>
        <p:cNvGrpSpPr/>
        <p:nvPr/>
      </p:nvGrpSpPr>
      <p:grpSpPr>
        <a:xfrm>
          <a:off x="0" y="0"/>
          <a:ext cx="0" cy="0"/>
          <a:chOff x="0" y="0"/>
          <a:chExt cx="0" cy="0"/>
        </a:xfrm>
      </p:grpSpPr>
      <p:sp>
        <p:nvSpPr>
          <p:cNvPr id="553" name="Google Shape;553;p88"/>
          <p:cNvSpPr txBox="1"/>
          <p:nvPr/>
        </p:nvSpPr>
        <p:spPr>
          <a:xfrm>
            <a:off x="1440" y="357120"/>
            <a:ext cx="7772400" cy="14703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i="0" lang="en-US" sz="2400" u="none" cap="none" strike="noStrike">
                <a:solidFill>
                  <a:srgbClr val="000000"/>
                </a:solidFill>
              </a:rPr>
              <a:t>          Benefits Eligibility to LGBTQ+ Veterans</a:t>
            </a:r>
            <a:endParaRPr i="0" sz="2400" u="none" cap="none" strike="noStrike">
              <a:solidFill>
                <a:srgbClr val="000000"/>
              </a:solidFill>
            </a:endParaRPr>
          </a:p>
        </p:txBody>
      </p:sp>
      <p:pic>
        <p:nvPicPr>
          <p:cNvPr id="554" name="Google Shape;554;p88"/>
          <p:cNvPicPr preferRelativeResize="0"/>
          <p:nvPr/>
        </p:nvPicPr>
        <p:blipFill>
          <a:blip r:embed="rId3">
            <a:alphaModFix/>
          </a:blip>
          <a:stretch>
            <a:fillRect/>
          </a:stretch>
        </p:blipFill>
        <p:spPr>
          <a:xfrm>
            <a:off x="2667000" y="1598820"/>
            <a:ext cx="3599057" cy="4725781"/>
          </a:xfrm>
          <a:prstGeom prst="rect">
            <a:avLst/>
          </a:prstGeom>
          <a:noFill/>
          <a:ln>
            <a:noFill/>
          </a:ln>
        </p:spPr>
      </p:pic>
      <p:sp>
        <p:nvSpPr>
          <p:cNvPr id="555" name="Google Shape;555;p88"/>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4"/>
          <p:cNvSpPr txBox="1"/>
          <p:nvPr>
            <p:ph type="title"/>
          </p:nvPr>
        </p:nvSpPr>
        <p:spPr>
          <a:xfrm>
            <a:off x="269965" y="130795"/>
            <a:ext cx="8226300" cy="1141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US" sz="2100"/>
              <a:t>What are court cases and why are they important?</a:t>
            </a:r>
            <a:endParaRPr b="1" sz="2100"/>
          </a:p>
        </p:txBody>
      </p:sp>
      <p:sp>
        <p:nvSpPr>
          <p:cNvPr id="245" name="Google Shape;245;p44"/>
          <p:cNvSpPr txBox="1"/>
          <p:nvPr>
            <p:ph idx="1" type="subTitle"/>
          </p:nvPr>
        </p:nvSpPr>
        <p:spPr>
          <a:xfrm>
            <a:off x="456850" y="1414025"/>
            <a:ext cx="8226300" cy="4196400"/>
          </a:xfrm>
          <a:prstGeom prst="rect">
            <a:avLst/>
          </a:prstGeom>
        </p:spPr>
        <p:txBody>
          <a:bodyPr anchorCtr="0" anchor="ctr" bIns="0" lIns="0" spcFirstLastPara="1" rIns="0" wrap="square" tIns="0">
            <a:noAutofit/>
          </a:bodyPr>
          <a:lstStyle/>
          <a:p>
            <a:pPr indent="-355600" lvl="0" marL="457200" rtl="0" algn="l">
              <a:spcBef>
                <a:spcPts val="0"/>
              </a:spcBef>
              <a:spcAft>
                <a:spcPts val="0"/>
              </a:spcAft>
              <a:buSzPts val="2000"/>
              <a:buChar char="●"/>
            </a:pPr>
            <a:r>
              <a:rPr lang="en-US" sz="2400"/>
              <a:t>Court Cases -  started as a claim, went to appeals, passed the Board of Veterans Appeals, went to Court of Veterans Appeals (outside VA), then was appealed to the Federal Circuit Court.</a:t>
            </a:r>
            <a:endParaRPr sz="2400"/>
          </a:p>
          <a:p>
            <a:pPr indent="0" lvl="0" marL="457200" rtl="0" algn="l">
              <a:spcBef>
                <a:spcPts val="0"/>
              </a:spcBef>
              <a:spcAft>
                <a:spcPts val="0"/>
              </a:spcAft>
              <a:buNone/>
            </a:pPr>
            <a:r>
              <a:t/>
            </a:r>
            <a:endParaRPr sz="2400"/>
          </a:p>
          <a:p>
            <a:pPr indent="-355600" lvl="0" marL="457200" rtl="0" algn="l">
              <a:spcBef>
                <a:spcPts val="0"/>
              </a:spcBef>
              <a:spcAft>
                <a:spcPts val="0"/>
              </a:spcAft>
              <a:buSzPts val="2000"/>
              <a:buChar char="●"/>
            </a:pPr>
            <a:r>
              <a:rPr lang="en-US" sz="2400"/>
              <a:t>A court case is the final judicial </a:t>
            </a:r>
            <a:r>
              <a:rPr lang="en-US" sz="2400"/>
              <a:t>interpretation</a:t>
            </a:r>
            <a:r>
              <a:rPr lang="en-US" sz="2400"/>
              <a:t> of the Code of </a:t>
            </a:r>
            <a:r>
              <a:rPr lang="en-US" sz="2400"/>
              <a:t>Federal</a:t>
            </a:r>
            <a:r>
              <a:rPr lang="en-US" sz="2400"/>
              <a:t> Regulations (CFR)</a:t>
            </a:r>
            <a:endParaRPr sz="2400"/>
          </a:p>
          <a:p>
            <a:pPr indent="0" lvl="0" marL="457200" rtl="0" algn="l">
              <a:spcBef>
                <a:spcPts val="0"/>
              </a:spcBef>
              <a:spcAft>
                <a:spcPts val="0"/>
              </a:spcAft>
              <a:buNone/>
            </a:pPr>
            <a:r>
              <a:t/>
            </a:r>
            <a:endParaRPr sz="2400"/>
          </a:p>
          <a:p>
            <a:pPr indent="-355600" lvl="0" marL="457200" rtl="0" algn="l">
              <a:spcBef>
                <a:spcPts val="0"/>
              </a:spcBef>
              <a:spcAft>
                <a:spcPts val="0"/>
              </a:spcAft>
              <a:buSzPts val="2000"/>
              <a:buChar char="●"/>
            </a:pPr>
            <a:r>
              <a:rPr lang="en-US" sz="2400"/>
              <a:t>Court Cases set </a:t>
            </a:r>
            <a:r>
              <a:rPr lang="en-US" sz="2400"/>
              <a:t>precedents</a:t>
            </a:r>
            <a:r>
              <a:rPr lang="en-US" sz="2400"/>
              <a:t> - tells VA how to </a:t>
            </a:r>
            <a:r>
              <a:rPr lang="en-US" sz="2400"/>
              <a:t>apply</a:t>
            </a:r>
            <a:r>
              <a:rPr lang="en-US" sz="2400"/>
              <a:t> the rules of the law. </a:t>
            </a:r>
            <a:endParaRPr sz="2400"/>
          </a:p>
        </p:txBody>
      </p:sp>
      <p:sp>
        <p:nvSpPr>
          <p:cNvPr id="246" name="Google Shape;246;p44"/>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9" name="Shape 559"/>
        <p:cNvGrpSpPr/>
        <p:nvPr/>
      </p:nvGrpSpPr>
      <p:grpSpPr>
        <a:xfrm>
          <a:off x="0" y="0"/>
          <a:ext cx="0" cy="0"/>
          <a:chOff x="0" y="0"/>
          <a:chExt cx="0" cy="0"/>
        </a:xfrm>
      </p:grpSpPr>
      <p:sp>
        <p:nvSpPr>
          <p:cNvPr id="560" name="Google Shape;560;p89"/>
          <p:cNvSpPr/>
          <p:nvPr/>
        </p:nvSpPr>
        <p:spPr>
          <a:xfrm>
            <a:off x="2816280" y="2865600"/>
            <a:ext cx="5584680" cy="100476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1" i="0" lang="en-US" sz="6000" u="none" cap="none" strike="noStrike">
                <a:solidFill>
                  <a:srgbClr val="000000"/>
                </a:solidFill>
                <a:latin typeface="Times New Roman"/>
                <a:ea typeface="Times New Roman"/>
                <a:cs typeface="Times New Roman"/>
                <a:sym typeface="Times New Roman"/>
              </a:rPr>
              <a:t>QUESTIONS?</a:t>
            </a:r>
            <a:endParaRPr b="0" i="0" sz="6000" u="none" cap="none" strike="noStrike">
              <a:solidFill>
                <a:srgbClr val="000000"/>
              </a:solidFill>
              <a:latin typeface="Arial"/>
              <a:ea typeface="Arial"/>
              <a:cs typeface="Arial"/>
              <a:sym typeface="Arial"/>
            </a:endParaRPr>
          </a:p>
        </p:txBody>
      </p:sp>
      <p:sp>
        <p:nvSpPr>
          <p:cNvPr id="561" name="Google Shape;561;p8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5" name="Shape 565"/>
        <p:cNvGrpSpPr/>
        <p:nvPr/>
      </p:nvGrpSpPr>
      <p:grpSpPr>
        <a:xfrm>
          <a:off x="0" y="0"/>
          <a:ext cx="0" cy="0"/>
          <a:chOff x="0" y="0"/>
          <a:chExt cx="0" cy="0"/>
        </a:xfrm>
      </p:grpSpPr>
      <p:sp>
        <p:nvSpPr>
          <p:cNvPr id="566" name="Google Shape;566;p90"/>
          <p:cNvSpPr/>
          <p:nvPr/>
        </p:nvSpPr>
        <p:spPr>
          <a:xfrm>
            <a:off x="6376850" y="12250"/>
            <a:ext cx="2765400" cy="1046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0"/>
          <p:cNvSpPr txBox="1"/>
          <p:nvPr/>
        </p:nvSpPr>
        <p:spPr>
          <a:xfrm>
            <a:off x="3419100" y="111150"/>
            <a:ext cx="2305800" cy="1046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68" name="Google Shape;568;p90"/>
          <p:cNvSpPr txBox="1"/>
          <p:nvPr/>
        </p:nvSpPr>
        <p:spPr>
          <a:xfrm>
            <a:off x="1066800" y="204720"/>
            <a:ext cx="7772400" cy="14703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US" sz="4300"/>
              <a:t>Game Time! Trivia Set Up!</a:t>
            </a:r>
            <a:endParaRPr i="0" sz="4700" u="none" cap="none" strike="noStrike">
              <a:solidFill>
                <a:srgbClr val="000000"/>
              </a:solidFill>
            </a:endParaRPr>
          </a:p>
        </p:txBody>
      </p:sp>
      <p:sp>
        <p:nvSpPr>
          <p:cNvPr id="569" name="Google Shape;569;p90"/>
          <p:cNvSpPr txBox="1"/>
          <p:nvPr/>
        </p:nvSpPr>
        <p:spPr>
          <a:xfrm>
            <a:off x="990600" y="1477275"/>
            <a:ext cx="777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t>To play, go to </a:t>
            </a:r>
            <a:r>
              <a:rPr lang="en-US" sz="2800" u="sng">
                <a:solidFill>
                  <a:schemeClr val="hlink"/>
                </a:solidFill>
                <a:hlinkClick r:id="rId3"/>
              </a:rPr>
              <a:t>https://www.crowd.live/K8IJY</a:t>
            </a:r>
            <a:r>
              <a:rPr lang="en-US" sz="2800"/>
              <a:t> </a:t>
            </a:r>
            <a:endParaRPr sz="2800"/>
          </a:p>
        </p:txBody>
      </p:sp>
      <p:sp>
        <p:nvSpPr>
          <p:cNvPr id="570" name="Google Shape;570;p90"/>
          <p:cNvSpPr txBox="1"/>
          <p:nvPr/>
        </p:nvSpPr>
        <p:spPr>
          <a:xfrm>
            <a:off x="960900" y="2200975"/>
            <a:ext cx="752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t>OR scan this QR code with your smartphone </a:t>
            </a:r>
            <a:endParaRPr sz="2800"/>
          </a:p>
        </p:txBody>
      </p:sp>
      <p:sp>
        <p:nvSpPr>
          <p:cNvPr id="571" name="Google Shape;571;p90"/>
          <p:cNvSpPr txBox="1"/>
          <p:nvPr/>
        </p:nvSpPr>
        <p:spPr>
          <a:xfrm>
            <a:off x="61650" y="4758925"/>
            <a:ext cx="9020700" cy="186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200">
                <a:solidFill>
                  <a:schemeClr val="dk1"/>
                </a:solidFill>
              </a:rPr>
              <a:t>Create a name (doesn’t have to be your real name) </a:t>
            </a:r>
            <a:r>
              <a:rPr b="1" lang="en-US" sz="2200">
                <a:solidFill>
                  <a:schemeClr val="dk1"/>
                </a:solidFill>
              </a:rPr>
              <a:t>AND</a:t>
            </a:r>
            <a:r>
              <a:rPr lang="en-US" sz="2200">
                <a:solidFill>
                  <a:schemeClr val="dk1"/>
                </a:solidFill>
              </a:rPr>
              <a:t> choose your team.</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2200">
                <a:solidFill>
                  <a:schemeClr val="dk1"/>
                </a:solidFill>
              </a:rPr>
              <a:t>The results of the game will be shared with all, so if you want to use an alias, feel free!</a:t>
            </a:r>
            <a:endParaRPr sz="2200">
              <a:solidFill>
                <a:schemeClr val="dk1"/>
              </a:solidFill>
            </a:endParaRPr>
          </a:p>
          <a:p>
            <a:pPr indent="0" lvl="0" marL="0" rtl="0" algn="ctr">
              <a:spcBef>
                <a:spcPts val="0"/>
              </a:spcBef>
              <a:spcAft>
                <a:spcPts val="0"/>
              </a:spcAft>
              <a:buNone/>
            </a:pPr>
            <a:r>
              <a:t/>
            </a:r>
            <a:endParaRPr sz="800"/>
          </a:p>
        </p:txBody>
      </p:sp>
      <p:pic>
        <p:nvPicPr>
          <p:cNvPr id="572" name="Google Shape;572;p90"/>
          <p:cNvPicPr preferRelativeResize="0"/>
          <p:nvPr/>
        </p:nvPicPr>
        <p:blipFill>
          <a:blip r:embed="rId4">
            <a:alphaModFix/>
          </a:blip>
          <a:stretch>
            <a:fillRect/>
          </a:stretch>
        </p:blipFill>
        <p:spPr>
          <a:xfrm>
            <a:off x="3649663" y="2816575"/>
            <a:ext cx="1844675" cy="1866149"/>
          </a:xfrm>
          <a:prstGeom prst="rect">
            <a:avLst/>
          </a:prstGeom>
          <a:noFill/>
          <a:ln>
            <a:noFill/>
          </a:ln>
        </p:spPr>
      </p:pic>
      <p:sp>
        <p:nvSpPr>
          <p:cNvPr id="573" name="Google Shape;573;p90"/>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0" name="Shape 250"/>
        <p:cNvGrpSpPr/>
        <p:nvPr/>
      </p:nvGrpSpPr>
      <p:grpSpPr>
        <a:xfrm>
          <a:off x="0" y="0"/>
          <a:ext cx="0" cy="0"/>
          <a:chOff x="0" y="0"/>
          <a:chExt cx="0" cy="0"/>
        </a:xfrm>
      </p:grpSpPr>
      <p:sp>
        <p:nvSpPr>
          <p:cNvPr id="251" name="Google Shape;251;p45"/>
          <p:cNvSpPr txBox="1"/>
          <p:nvPr/>
        </p:nvSpPr>
        <p:spPr>
          <a:xfrm>
            <a:off x="287280" y="328320"/>
            <a:ext cx="7772400" cy="146988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3200" u="none" cap="none" strike="noStrike">
                <a:solidFill>
                  <a:srgbClr val="000000"/>
                </a:solidFill>
                <a:latin typeface="Arial"/>
                <a:ea typeface="Arial"/>
                <a:cs typeface="Arial"/>
                <a:sym typeface="Arial"/>
              </a:rPr>
              <a:t>Court</a:t>
            </a:r>
            <a:r>
              <a:rPr b="0" i="0" lang="en-US" sz="3200" u="none" cap="none" strike="noStrike">
                <a:solidFill>
                  <a:srgbClr val="000000"/>
                </a:solidFill>
                <a:latin typeface="Arial"/>
                <a:ea typeface="Arial"/>
                <a:cs typeface="Arial"/>
                <a:sym typeface="Arial"/>
              </a:rPr>
              <a:t> </a:t>
            </a:r>
            <a:r>
              <a:rPr b="1" i="0" lang="en-US" sz="3200" u="none" cap="none" strike="noStrike">
                <a:solidFill>
                  <a:srgbClr val="000000"/>
                </a:solidFill>
                <a:latin typeface="Arial"/>
                <a:ea typeface="Arial"/>
                <a:cs typeface="Arial"/>
                <a:sym typeface="Arial"/>
              </a:rPr>
              <a:t>Decision’s – High Impact</a:t>
            </a:r>
            <a:endParaRPr b="0" i="0" sz="3200" u="none" cap="none" strike="noStrike">
              <a:solidFill>
                <a:srgbClr val="000000"/>
              </a:solidFill>
              <a:latin typeface="Calibri"/>
              <a:ea typeface="Calibri"/>
              <a:cs typeface="Calibri"/>
              <a:sym typeface="Calibri"/>
            </a:endParaRPr>
          </a:p>
        </p:txBody>
      </p:sp>
      <p:sp>
        <p:nvSpPr>
          <p:cNvPr id="252" name="Google Shape;252;p45"/>
          <p:cNvSpPr txBox="1"/>
          <p:nvPr/>
        </p:nvSpPr>
        <p:spPr>
          <a:xfrm>
            <a:off x="617040" y="1402920"/>
            <a:ext cx="7481880" cy="50878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US" sz="2000" u="sng" cap="none" strike="noStrike">
                <a:solidFill>
                  <a:schemeClr val="hlink"/>
                </a:solidFill>
                <a:latin typeface="Arial"/>
                <a:ea typeface="Arial"/>
                <a:cs typeface="Arial"/>
                <a:sym typeface="Arial"/>
                <a:hlinkClick r:id="rId3"/>
              </a:rPr>
              <a:t>Hall v. McDonough</a:t>
            </a:r>
            <a:r>
              <a:rPr b="0" i="0" lang="en-US" sz="2000" u="none" cap="none" strike="noStrike">
                <a:solidFill>
                  <a:srgbClr val="535353"/>
                </a:solidFill>
                <a:latin typeface="Arial"/>
                <a:ea typeface="Arial"/>
                <a:cs typeface="Arial"/>
                <a:sym typeface="Arial"/>
              </a:rPr>
              <a:t>, October 18, 2021</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535353"/>
                </a:solidFill>
                <a:latin typeface="Arial"/>
                <a:ea typeface="Arial"/>
                <a:cs typeface="Arial"/>
                <a:sym typeface="Arial"/>
              </a:rPr>
              <a:t>The particular form a Claimant submits, correct or otherwise, has no bearing on the Board's jurisdiction to hear an appeal </a:t>
            </a:r>
            <a:endParaRPr b="0" i="0" sz="1800" u="none" cap="none" strike="noStrike">
              <a:solidFill>
                <a:srgbClr val="535353"/>
              </a:solidFill>
              <a:latin typeface="Arial"/>
              <a:ea typeface="Arial"/>
              <a:cs typeface="Arial"/>
              <a:sym typeface="Arial"/>
            </a:endParaRPr>
          </a:p>
          <a:p>
            <a:pPr indent="0" lvl="0" marL="0" marR="0" rtl="0" algn="l">
              <a:lnSpc>
                <a:spcPct val="100000"/>
              </a:lnSpc>
              <a:spcBef>
                <a:spcPts val="0"/>
              </a:spcBef>
              <a:spcAft>
                <a:spcPts val="0"/>
              </a:spcAft>
              <a:buNone/>
            </a:pPr>
            <a:r>
              <a:t/>
            </a:r>
            <a:endParaRPr sz="1800">
              <a:solidFill>
                <a:srgbClr val="535353"/>
              </a:solidFill>
            </a:endParaRPr>
          </a:p>
          <a:p>
            <a:pPr indent="0" lvl="0" marL="0" marR="0" rtl="0" algn="l">
              <a:lnSpc>
                <a:spcPct val="100000"/>
              </a:lnSpc>
              <a:spcBef>
                <a:spcPts val="0"/>
              </a:spcBef>
              <a:spcAft>
                <a:spcPts val="0"/>
              </a:spcAft>
              <a:buNone/>
            </a:pPr>
            <a:r>
              <a:rPr b="1" i="0" lang="en-US" sz="2000" u="sng" cap="none" strike="noStrike">
                <a:solidFill>
                  <a:schemeClr val="hlink"/>
                </a:solidFill>
                <a:latin typeface="Arial"/>
                <a:ea typeface="Arial"/>
                <a:cs typeface="Arial"/>
                <a:sym typeface="Arial"/>
                <a:hlinkClick r:id="rId4"/>
              </a:rPr>
              <a:t>Petite v. McDonough</a:t>
            </a:r>
            <a:r>
              <a:rPr b="0" i="0" lang="en-US" sz="2000" u="sng" cap="none" strike="noStrike">
                <a:solidFill>
                  <a:schemeClr val="hlink"/>
                </a:solidFill>
                <a:latin typeface="Arial"/>
                <a:ea typeface="Arial"/>
                <a:cs typeface="Arial"/>
                <a:sym typeface="Arial"/>
                <a:hlinkClick r:id="rId5"/>
              </a:rPr>
              <a:t>, </a:t>
            </a:r>
            <a:r>
              <a:rPr b="0" i="0" lang="en-US" sz="2000" u="none" cap="none" strike="noStrike">
                <a:solidFill>
                  <a:srgbClr val="535353"/>
                </a:solidFill>
                <a:latin typeface="Arial"/>
                <a:ea typeface="Arial"/>
                <a:cs typeface="Arial"/>
                <a:sym typeface="Arial"/>
              </a:rPr>
              <a:t>December 16, 2021</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535353"/>
                </a:solidFill>
                <a:latin typeface="Arial"/>
                <a:ea typeface="Arial"/>
                <a:cs typeface="Arial"/>
                <a:sym typeface="Arial"/>
              </a:rPr>
              <a:t>What qualifies as a 'school child' for CHAMPVA</a:t>
            </a:r>
            <a:r>
              <a:rPr lang="en-US" sz="1800">
                <a:solidFill>
                  <a:srgbClr val="535353"/>
                </a:solidFill>
              </a:rPr>
              <a:t>.</a:t>
            </a:r>
            <a:endParaRPr b="0" i="0" sz="1800" u="none" cap="none" strike="noStrike">
              <a:solidFill>
                <a:srgbClr val="535353"/>
              </a:solidFill>
              <a:latin typeface="Arial"/>
              <a:ea typeface="Arial"/>
              <a:cs typeface="Arial"/>
              <a:sym typeface="Arial"/>
            </a:endParaRPr>
          </a:p>
          <a:p>
            <a:pPr indent="0" lvl="0" marL="0" marR="0" rtl="0" algn="l">
              <a:lnSpc>
                <a:spcPct val="100000"/>
              </a:lnSpc>
              <a:spcBef>
                <a:spcPts val="0"/>
              </a:spcBef>
              <a:spcAft>
                <a:spcPts val="0"/>
              </a:spcAft>
              <a:buNone/>
            </a:pPr>
            <a:r>
              <a:t/>
            </a:r>
            <a:endParaRPr sz="1800">
              <a:solidFill>
                <a:srgbClr val="535353"/>
              </a:solidFill>
            </a:endParaRPr>
          </a:p>
          <a:p>
            <a:pPr indent="-342720" lvl="0" marL="342720" marR="0" rtl="0" algn="l">
              <a:spcBef>
                <a:spcPts val="0"/>
              </a:spcBef>
              <a:spcAft>
                <a:spcPts val="0"/>
              </a:spcAft>
              <a:buNone/>
            </a:pPr>
            <a:r>
              <a:rPr b="1" i="0" lang="en-US" sz="2000" u="sng" cap="none" strike="noStrike">
                <a:solidFill>
                  <a:schemeClr val="hlink"/>
                </a:solidFill>
                <a:latin typeface="Arial"/>
                <a:ea typeface="Arial"/>
                <a:cs typeface="Arial"/>
                <a:sym typeface="Arial"/>
                <a:hlinkClick r:id="rId6"/>
              </a:rPr>
              <a:t>Wilson v. McDonough</a:t>
            </a:r>
            <a:r>
              <a:rPr b="0" i="0" lang="en-US" sz="2000" u="sng" cap="none" strike="noStrike">
                <a:solidFill>
                  <a:schemeClr val="hlink"/>
                </a:solidFill>
                <a:latin typeface="Arial"/>
                <a:ea typeface="Arial"/>
                <a:cs typeface="Arial"/>
                <a:sym typeface="Arial"/>
                <a:hlinkClick r:id="rId7"/>
              </a:rPr>
              <a:t>,</a:t>
            </a:r>
            <a:r>
              <a:rPr b="0" i="0" lang="en-US" sz="2000" u="none" cap="none" strike="noStrike">
                <a:solidFill>
                  <a:srgbClr val="535353"/>
                </a:solidFill>
                <a:latin typeface="Arial"/>
                <a:ea typeface="Arial"/>
                <a:cs typeface="Arial"/>
                <a:sym typeface="Arial"/>
              </a:rPr>
              <a:t> December 20, 2021</a:t>
            </a:r>
            <a:endParaRPr b="0" i="0" sz="2000" u="none" cap="none" strike="noStrike">
              <a:solidFill>
                <a:srgbClr val="000000"/>
              </a:solidFill>
              <a:latin typeface="Arial"/>
              <a:ea typeface="Arial"/>
              <a:cs typeface="Arial"/>
              <a:sym typeface="Arial"/>
            </a:endParaRPr>
          </a:p>
          <a:p>
            <a:pPr indent="-342720" lvl="0" marL="342720" marR="0" rtl="0" algn="l">
              <a:spcBef>
                <a:spcPts val="0"/>
              </a:spcBef>
              <a:spcAft>
                <a:spcPts val="0"/>
              </a:spcAft>
              <a:buNone/>
            </a:pPr>
            <a:r>
              <a:rPr b="0" i="0" lang="en-US" sz="1800" u="none" cap="none" strike="noStrike">
                <a:solidFill>
                  <a:srgbClr val="535353"/>
                </a:solidFill>
                <a:latin typeface="Arial"/>
                <a:ea typeface="Arial"/>
                <a:cs typeface="Arial"/>
                <a:sym typeface="Arial"/>
              </a:rPr>
              <a:t>VA must consider historical diastolic pressure readings when</a:t>
            </a:r>
            <a:endParaRPr b="0" i="0" sz="1800" u="none" cap="none" strike="noStrike">
              <a:solidFill>
                <a:srgbClr val="000000"/>
              </a:solidFill>
              <a:latin typeface="Arial"/>
              <a:ea typeface="Arial"/>
              <a:cs typeface="Arial"/>
              <a:sym typeface="Arial"/>
            </a:endParaRPr>
          </a:p>
          <a:p>
            <a:pPr indent="-342720" lvl="0" marL="342720" marR="0" rtl="0" algn="l">
              <a:spcBef>
                <a:spcPts val="0"/>
              </a:spcBef>
              <a:spcAft>
                <a:spcPts val="0"/>
              </a:spcAft>
              <a:buNone/>
            </a:pPr>
            <a:r>
              <a:rPr b="0" i="0" lang="en-US" sz="1800" u="none" cap="none" strike="noStrike">
                <a:solidFill>
                  <a:srgbClr val="535353"/>
                </a:solidFill>
                <a:latin typeface="Arial"/>
                <a:ea typeface="Arial"/>
                <a:cs typeface="Arial"/>
                <a:sym typeface="Arial"/>
              </a:rPr>
              <a:t>determining hypertension ratings even if it is a claim for increased</a:t>
            </a:r>
            <a:endParaRPr b="0" i="0" sz="1800" u="none" cap="none" strike="noStrike">
              <a:solidFill>
                <a:srgbClr val="000000"/>
              </a:solidFill>
              <a:latin typeface="Arial"/>
              <a:ea typeface="Arial"/>
              <a:cs typeface="Arial"/>
              <a:sym typeface="Arial"/>
            </a:endParaRPr>
          </a:p>
          <a:p>
            <a:pPr indent="-342719" lvl="0" marL="342719" marR="0" rtl="0" algn="l">
              <a:spcBef>
                <a:spcPts val="0"/>
              </a:spcBef>
              <a:spcAft>
                <a:spcPts val="0"/>
              </a:spcAft>
              <a:buNone/>
            </a:pPr>
            <a:r>
              <a:rPr b="0" i="0" lang="en-US" sz="1800" u="none" cap="none" strike="noStrike">
                <a:solidFill>
                  <a:srgbClr val="535353"/>
                </a:solidFill>
                <a:latin typeface="Arial"/>
                <a:ea typeface="Arial"/>
                <a:cs typeface="Arial"/>
                <a:sym typeface="Arial"/>
              </a:rPr>
              <a:t>rating.</a:t>
            </a:r>
            <a:endParaRPr b="0" i="0" sz="1800" u="none" cap="none" strike="noStrike">
              <a:solidFill>
                <a:srgbClr val="535353"/>
              </a:solidFill>
              <a:latin typeface="Arial"/>
              <a:ea typeface="Arial"/>
              <a:cs typeface="Arial"/>
              <a:sym typeface="Arial"/>
            </a:endParaRPr>
          </a:p>
          <a:p>
            <a:pPr indent="-342720" lvl="0" marL="342720" marR="0" rtl="0" algn="l">
              <a:spcBef>
                <a:spcPts val="0"/>
              </a:spcBef>
              <a:spcAft>
                <a:spcPts val="0"/>
              </a:spcAft>
              <a:buNone/>
            </a:pPr>
            <a:r>
              <a:t/>
            </a:r>
            <a:endParaRPr sz="1800">
              <a:solidFill>
                <a:srgbClr val="535353"/>
              </a:solidFill>
            </a:endParaRPr>
          </a:p>
          <a:p>
            <a:pPr indent="0" lvl="0" marL="0" marR="0" rtl="0" algn="l">
              <a:lnSpc>
                <a:spcPct val="100000"/>
              </a:lnSpc>
              <a:spcBef>
                <a:spcPts val="0"/>
              </a:spcBef>
              <a:spcAft>
                <a:spcPts val="0"/>
              </a:spcAft>
              <a:buNone/>
            </a:pPr>
            <a:r>
              <a:rPr b="1" i="0" lang="en-US" sz="2000" u="sng" cap="none" strike="noStrike">
                <a:solidFill>
                  <a:schemeClr val="hlink"/>
                </a:solidFill>
                <a:latin typeface="Arial"/>
                <a:ea typeface="Arial"/>
                <a:cs typeface="Arial"/>
                <a:sym typeface="Arial"/>
                <a:hlinkClick r:id="rId8"/>
              </a:rPr>
              <a:t>Philbrook </a:t>
            </a:r>
            <a:r>
              <a:rPr b="1" lang="en-US" sz="2000" u="sng">
                <a:solidFill>
                  <a:schemeClr val="hlink"/>
                </a:solidFill>
                <a:hlinkClick r:id="rId9"/>
              </a:rPr>
              <a:t>v</a:t>
            </a:r>
            <a:r>
              <a:rPr b="1" i="0" lang="en-US" sz="2000" u="sng" cap="none" strike="noStrike">
                <a:solidFill>
                  <a:schemeClr val="hlink"/>
                </a:solidFill>
                <a:latin typeface="Arial"/>
                <a:ea typeface="Arial"/>
                <a:cs typeface="Arial"/>
                <a:sym typeface="Arial"/>
                <a:hlinkClick r:id="rId10"/>
              </a:rPr>
              <a:t>. </a:t>
            </a:r>
            <a:r>
              <a:rPr b="1" lang="en-US" sz="2000" u="sng">
                <a:solidFill>
                  <a:schemeClr val="hlink"/>
                </a:solidFill>
                <a:hlinkClick r:id="rId11"/>
              </a:rPr>
              <a:t>McDonough</a:t>
            </a:r>
            <a:r>
              <a:rPr b="0" i="0" lang="en-US" sz="2000" u="sng" cap="none" strike="noStrike">
                <a:solidFill>
                  <a:schemeClr val="hlink"/>
                </a:solidFill>
                <a:latin typeface="Arial"/>
                <a:ea typeface="Arial"/>
                <a:cs typeface="Arial"/>
                <a:sym typeface="Arial"/>
                <a:hlinkClick r:id="rId12"/>
              </a:rPr>
              <a:t>,</a:t>
            </a:r>
            <a:r>
              <a:rPr b="0" i="0" lang="en-US" sz="2000" u="none" cap="none" strike="noStrike">
                <a:solidFill>
                  <a:srgbClr val="535353"/>
                </a:solidFill>
                <a:latin typeface="Arial"/>
                <a:ea typeface="Arial"/>
                <a:cs typeface="Arial"/>
                <a:sym typeface="Arial"/>
              </a:rPr>
              <a:t> </a:t>
            </a:r>
            <a:r>
              <a:rPr lang="en-US" sz="2000">
                <a:solidFill>
                  <a:srgbClr val="535353"/>
                </a:solidFill>
              </a:rPr>
              <a:t>October 8, 2021</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535353"/>
                </a:solidFill>
                <a:latin typeface="Arial"/>
                <a:ea typeface="Arial"/>
                <a:cs typeface="Arial"/>
                <a:sym typeface="Arial"/>
              </a:rPr>
              <a:t>What constitutes a 'correctional facility' when considering entitlement to total disability based on individual unemployability (TDIU)</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53" name="Google Shape;253;p45"/>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7" name="Shape 257"/>
        <p:cNvGrpSpPr/>
        <p:nvPr/>
      </p:nvGrpSpPr>
      <p:grpSpPr>
        <a:xfrm>
          <a:off x="0" y="0"/>
          <a:ext cx="0" cy="0"/>
          <a:chOff x="0" y="0"/>
          <a:chExt cx="0" cy="0"/>
        </a:xfrm>
      </p:grpSpPr>
      <p:sp>
        <p:nvSpPr>
          <p:cNvPr id="258" name="Google Shape;258;p46"/>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800" u="none" cap="none" strike="noStrike">
                <a:solidFill>
                  <a:srgbClr val="000000"/>
                </a:solidFill>
                <a:latin typeface="Arial"/>
                <a:ea typeface="Arial"/>
                <a:cs typeface="Arial"/>
                <a:sym typeface="Arial"/>
              </a:rPr>
              <a:t>Hall v. McDonough, October 18, 2021</a:t>
            </a:r>
            <a:endParaRPr b="0" i="0" sz="2800" u="none" cap="none" strike="noStrike">
              <a:solidFill>
                <a:srgbClr val="000000"/>
              </a:solidFill>
              <a:latin typeface="Calibri"/>
              <a:ea typeface="Calibri"/>
              <a:cs typeface="Calibri"/>
              <a:sym typeface="Calibri"/>
            </a:endParaRPr>
          </a:p>
        </p:txBody>
      </p:sp>
      <p:sp>
        <p:nvSpPr>
          <p:cNvPr id="259" name="Google Shape;259;p46"/>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the Case is </a:t>
            </a:r>
            <a:r>
              <a:rPr lang="en-US" sz="2400"/>
              <a:t>A</a:t>
            </a:r>
            <a:r>
              <a:rPr b="0" i="0" lang="en-US" sz="2400" u="none" cap="none" strike="noStrike">
                <a:solidFill>
                  <a:srgbClr val="000000"/>
                </a:solidFill>
                <a:latin typeface="Arial"/>
                <a:ea typeface="Arial"/>
                <a:cs typeface="Arial"/>
                <a:sym typeface="Arial"/>
              </a:rPr>
              <a:t>bout: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Mr. W</a:t>
            </a:r>
            <a:r>
              <a:rPr lang="en-US" sz="2400"/>
              <a:t>alter </a:t>
            </a:r>
            <a:r>
              <a:rPr b="0" i="0" lang="en-US" sz="2400" u="none" cap="none" strike="noStrike">
                <a:solidFill>
                  <a:srgbClr val="000000"/>
                </a:solidFill>
                <a:latin typeface="Arial"/>
                <a:ea typeface="Arial"/>
                <a:cs typeface="Arial"/>
                <a:sym typeface="Arial"/>
              </a:rPr>
              <a:t>Hall served in the Marine Corps from 1999 until 2001. In January 2018, he sought service connection for ankle, foot, and hip conditions as secondary to a service-connected knee</a:t>
            </a:r>
            <a:r>
              <a:rPr lang="en-US" sz="2400"/>
              <a:t> </a:t>
            </a:r>
            <a:r>
              <a:rPr b="0" i="0" lang="en-US" sz="2400" u="none" cap="none" strike="noStrike">
                <a:solidFill>
                  <a:srgbClr val="000000"/>
                </a:solidFill>
                <a:latin typeface="Arial"/>
                <a:ea typeface="Arial"/>
                <a:cs typeface="Arial"/>
                <a:sym typeface="Arial"/>
              </a:rPr>
              <a:t>disability. A month later, VA’s regional office (RO) denied his claims and sent him a letter stating that</a:t>
            </a:r>
            <a:r>
              <a:rPr lang="en-US" sz="2400"/>
              <a:t> </a:t>
            </a:r>
            <a:r>
              <a:rPr b="0" i="0" lang="en-US" sz="2400" u="none" cap="none" strike="noStrike">
                <a:solidFill>
                  <a:srgbClr val="000000"/>
                </a:solidFill>
                <a:latin typeface="Arial"/>
                <a:ea typeface="Arial"/>
                <a:cs typeface="Arial"/>
                <a:sym typeface="Arial"/>
              </a:rPr>
              <a:t>if he disagreed with the decision</a:t>
            </a:r>
            <a:r>
              <a:rPr lang="en-US" sz="2400"/>
              <a:t> </a:t>
            </a:r>
            <a:r>
              <a:rPr b="0" i="0" lang="en-US" sz="2400" u="none" cap="none" strike="noStrike">
                <a:solidFill>
                  <a:srgbClr val="000000"/>
                </a:solidFill>
                <a:latin typeface="Arial"/>
                <a:ea typeface="Arial"/>
                <a:cs typeface="Arial"/>
                <a:sym typeface="Arial"/>
              </a:rPr>
              <a:t>he must complete “a Notice of Disagreement, VA Form 21-0958, by March 1, 2019, one year from the date of this noti</a:t>
            </a:r>
            <a:r>
              <a:rPr lang="en-US" sz="2400"/>
              <a:t>ce.”</a:t>
            </a:r>
            <a:endParaRPr b="0" i="0" sz="2400" u="none" cap="none" strike="noStrike">
              <a:solidFill>
                <a:srgbClr val="000000"/>
              </a:solidFill>
              <a:latin typeface="Arial"/>
              <a:ea typeface="Arial"/>
              <a:cs typeface="Arial"/>
              <a:sym typeface="Arial"/>
            </a:endParaRPr>
          </a:p>
        </p:txBody>
      </p:sp>
      <p:sp>
        <p:nvSpPr>
          <p:cNvPr id="260" name="Google Shape;260;p46"/>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4" name="Shape 264"/>
        <p:cNvGrpSpPr/>
        <p:nvPr/>
      </p:nvGrpSpPr>
      <p:grpSpPr>
        <a:xfrm>
          <a:off x="0" y="0"/>
          <a:ext cx="0" cy="0"/>
          <a:chOff x="0" y="0"/>
          <a:chExt cx="0" cy="0"/>
        </a:xfrm>
      </p:grpSpPr>
      <p:sp>
        <p:nvSpPr>
          <p:cNvPr id="265" name="Google Shape;265;p47"/>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800" u="none" cap="none" strike="noStrike">
                <a:solidFill>
                  <a:srgbClr val="000000"/>
                </a:solidFill>
                <a:latin typeface="Arial"/>
                <a:ea typeface="Arial"/>
                <a:cs typeface="Arial"/>
                <a:sym typeface="Arial"/>
              </a:rPr>
              <a:t>Hall v. McDonough, October 18, 2021</a:t>
            </a:r>
            <a:endParaRPr b="0" i="0" sz="2800" u="none" cap="none" strike="noStrike">
              <a:solidFill>
                <a:srgbClr val="000000"/>
              </a:solidFill>
              <a:latin typeface="Calibri"/>
              <a:ea typeface="Calibri"/>
              <a:cs typeface="Calibri"/>
              <a:sym typeface="Calibri"/>
            </a:endParaRPr>
          </a:p>
        </p:txBody>
      </p:sp>
      <p:sp>
        <p:nvSpPr>
          <p:cNvPr id="266" name="Google Shape;266;p47"/>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the Case is </a:t>
            </a:r>
            <a:r>
              <a:rPr lang="en-US" sz="2400"/>
              <a:t>A</a:t>
            </a:r>
            <a:r>
              <a:rPr b="0" i="0" lang="en-US" sz="2400" u="none" cap="none" strike="noStrike">
                <a:solidFill>
                  <a:srgbClr val="000000"/>
                </a:solidFill>
                <a:latin typeface="Arial"/>
                <a:ea typeface="Arial"/>
                <a:cs typeface="Arial"/>
                <a:sym typeface="Arial"/>
              </a:rPr>
              <a:t>bout: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On February 19, 2019, the Veterans Appeals Improvement and Modernization Act of 2017 (VAIMA) went into effect, creating a new administrative appeal system for rating decisions issued on or after that date. VAIMA procedures apply only to claims that the RO addressed in a rating decision dated on or after February 19, 2019, while those adjudicated before that date are deemed “legacy” claims.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Additionally, VA regulations require that veterans use the different Notice of Disagreement (NOD) form, VA Form 10182, when seeking Board review of decisions issued on or after that date.</a:t>
            </a:r>
            <a:endParaRPr b="0" i="0" sz="2400" u="none" cap="none" strike="noStrike">
              <a:solidFill>
                <a:srgbClr val="000000"/>
              </a:solidFill>
              <a:latin typeface="Arial"/>
              <a:ea typeface="Arial"/>
              <a:cs typeface="Arial"/>
              <a:sym typeface="Arial"/>
            </a:endParaRPr>
          </a:p>
        </p:txBody>
      </p:sp>
      <p:sp>
        <p:nvSpPr>
          <p:cNvPr id="267" name="Google Shape;267;p47"/>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1" name="Shape 271"/>
        <p:cNvGrpSpPr/>
        <p:nvPr/>
      </p:nvGrpSpPr>
      <p:grpSpPr>
        <a:xfrm>
          <a:off x="0" y="0"/>
          <a:ext cx="0" cy="0"/>
          <a:chOff x="0" y="0"/>
          <a:chExt cx="0" cy="0"/>
        </a:xfrm>
      </p:grpSpPr>
      <p:sp>
        <p:nvSpPr>
          <p:cNvPr id="272" name="Google Shape;272;p48"/>
          <p:cNvSpPr txBox="1"/>
          <p:nvPr/>
        </p:nvSpPr>
        <p:spPr>
          <a:xfrm>
            <a:off x="230040" y="357120"/>
            <a:ext cx="7772400" cy="147024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800" u="none" cap="none" strike="noStrike">
                <a:solidFill>
                  <a:srgbClr val="000000"/>
                </a:solidFill>
                <a:latin typeface="Arial"/>
                <a:ea typeface="Arial"/>
                <a:cs typeface="Arial"/>
                <a:sym typeface="Arial"/>
              </a:rPr>
              <a:t>Hall v. McDonough, October 18, 2021</a:t>
            </a:r>
            <a:endParaRPr b="0" i="0" sz="2800" u="none" cap="none" strike="noStrike">
              <a:solidFill>
                <a:srgbClr val="000000"/>
              </a:solidFill>
              <a:latin typeface="Calibri"/>
              <a:ea typeface="Calibri"/>
              <a:cs typeface="Calibri"/>
              <a:sym typeface="Calibri"/>
            </a:endParaRPr>
          </a:p>
        </p:txBody>
      </p:sp>
      <p:sp>
        <p:nvSpPr>
          <p:cNvPr id="273" name="Google Shape;273;p48"/>
          <p:cNvSpPr txBox="1"/>
          <p:nvPr/>
        </p:nvSpPr>
        <p:spPr>
          <a:xfrm>
            <a:off x="230040" y="1545840"/>
            <a:ext cx="8523360" cy="4529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What the Case is </a:t>
            </a:r>
            <a:r>
              <a:rPr lang="en-US" sz="2400"/>
              <a:t>A</a:t>
            </a:r>
            <a:r>
              <a:rPr b="0" i="0" lang="en-US" sz="2400" u="none" cap="none" strike="noStrike">
                <a:solidFill>
                  <a:srgbClr val="000000"/>
                </a:solidFill>
                <a:latin typeface="Arial"/>
                <a:ea typeface="Arial"/>
                <a:cs typeface="Arial"/>
                <a:sym typeface="Arial"/>
              </a:rPr>
              <a:t>bout: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400"/>
          </a:p>
          <a:p>
            <a:pPr indent="0" lvl="0" marL="0" marR="0" rtl="0" algn="l">
              <a:lnSpc>
                <a:spcPct val="100000"/>
              </a:lnSpc>
              <a:spcBef>
                <a:spcPts val="748"/>
              </a:spcBef>
              <a:spcAft>
                <a:spcPts val="0"/>
              </a:spcAft>
              <a:buNone/>
            </a:pPr>
            <a:r>
              <a:rPr b="0" i="0" lang="en-US" sz="2400" u="none" cap="none" strike="noStrike">
                <a:solidFill>
                  <a:srgbClr val="000000"/>
                </a:solidFill>
                <a:latin typeface="Arial"/>
                <a:ea typeface="Arial"/>
                <a:cs typeface="Arial"/>
                <a:sym typeface="Arial"/>
              </a:rPr>
              <a:t>On February 19, 2019—the same day the VAIMA went into effect—Mr. Hall submitted the VAIMA form (i.e., VA Form 10182) to appeal his February 2018 rating decision despite the fact that this rating decision remained under the domain of the legacy system. The RO never issued a Statement of the Case (SOC). However, in November 2019, the Board dismissed the veteran’s claims after finding that he used</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the wrong form, VA Form 10182, in filing his NOD. The Board held that it did not have jurisdiction to hear the appeal and the claims must be dismissed.</a:t>
            </a:r>
            <a:endParaRPr b="0" i="0" sz="2400" u="none" cap="none" strike="noStrike">
              <a:solidFill>
                <a:srgbClr val="000000"/>
              </a:solidFill>
              <a:latin typeface="Arial"/>
              <a:ea typeface="Arial"/>
              <a:cs typeface="Arial"/>
              <a:sym typeface="Arial"/>
            </a:endParaRPr>
          </a:p>
        </p:txBody>
      </p:sp>
      <p:sp>
        <p:nvSpPr>
          <p:cNvPr id="274" name="Google Shape;274;p48"/>
          <p:cNvSpPr txBox="1"/>
          <p:nvPr>
            <p:ph idx="12" type="sldNum"/>
          </p:nvPr>
        </p:nvSpPr>
        <p:spPr>
          <a:xfrm>
            <a:off x="8556784" y="6333134"/>
            <a:ext cx="548700" cy="525000"/>
          </a:xfrm>
          <a:prstGeom prst="rect">
            <a:avLst/>
          </a:prstGeom>
        </p:spPr>
        <p:txBody>
          <a:bodyPr anchorCtr="0" anchor="t" bIns="45000" lIns="90000" spcFirstLastPara="1" rIns="90000" wrap="square" tIns="45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