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88" r:id="rId3"/>
    <p:sldMasterId id="2147483713" r:id="rId4"/>
  </p:sldMasterIdLst>
  <p:notesMasterIdLst>
    <p:notesMasterId r:id="rId15"/>
  </p:notesMasterIdLst>
  <p:handoutMasterIdLst>
    <p:handoutMasterId r:id="rId16"/>
  </p:handoutMasterIdLst>
  <p:sldIdLst>
    <p:sldId id="256" r:id="rId5"/>
    <p:sldId id="399" r:id="rId6"/>
    <p:sldId id="392" r:id="rId7"/>
    <p:sldId id="259" r:id="rId8"/>
    <p:sldId id="400" r:id="rId9"/>
    <p:sldId id="397" r:id="rId10"/>
    <p:sldId id="260" r:id="rId11"/>
    <p:sldId id="396" r:id="rId12"/>
    <p:sldId id="408" r:id="rId13"/>
    <p:sldId id="391" r:id="rId1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549" autoAdjust="0"/>
  </p:normalViewPr>
  <p:slideViewPr>
    <p:cSldViewPr snapToGrid="0">
      <p:cViewPr>
        <p:scale>
          <a:sx n="100" d="100"/>
          <a:sy n="100" d="100"/>
        </p:scale>
        <p:origin x="990" y="78"/>
      </p:cViewPr>
      <p:guideLst/>
    </p:cSldViewPr>
  </p:slideViewPr>
  <p:notesTextViewPr>
    <p:cViewPr>
      <p:scale>
        <a:sx n="3" d="2"/>
        <a:sy n="3" d="2"/>
      </p:scale>
      <p:origin x="0" y="0"/>
    </p:cViewPr>
  </p:notesTextViewPr>
  <p:notesViewPr>
    <p:cSldViewPr snapToGrid="0">
      <p:cViewPr varScale="1">
        <p:scale>
          <a:sx n="86" d="100"/>
          <a:sy n="86" d="100"/>
        </p:scale>
        <p:origin x="38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2"/>
          </a:xfrm>
          <a:prstGeom prst="rect">
            <a:avLst/>
          </a:prstGeom>
        </p:spPr>
        <p:txBody>
          <a:bodyPr vert="horz" lIns="93324" tIns="46662" rIns="93324" bIns="46662" rtlCol="0"/>
          <a:lstStyle>
            <a:lvl1pPr algn="l">
              <a:defRPr sz="1200"/>
            </a:lvl1pPr>
          </a:lstStyle>
          <a:p>
            <a:r>
              <a:rPr lang="en-US" dirty="0"/>
              <a:t>What’s New at NVS Part 1</a:t>
            </a:r>
          </a:p>
        </p:txBody>
      </p:sp>
      <p:sp>
        <p:nvSpPr>
          <p:cNvPr id="3" name="Date Placeholder 2"/>
          <p:cNvSpPr>
            <a:spLocks noGrp="1"/>
          </p:cNvSpPr>
          <p:nvPr>
            <p:ph type="dt" sz="quarter" idx="1"/>
          </p:nvPr>
        </p:nvSpPr>
        <p:spPr>
          <a:xfrm>
            <a:off x="3978133" y="0"/>
            <a:ext cx="3043343" cy="467072"/>
          </a:xfrm>
          <a:prstGeom prst="rect">
            <a:avLst/>
          </a:prstGeom>
        </p:spPr>
        <p:txBody>
          <a:bodyPr vert="horz" lIns="93324" tIns="46662" rIns="93324" bIns="46662" rtlCol="0"/>
          <a:lstStyle>
            <a:lvl1pPr algn="r">
              <a:defRPr sz="1200"/>
            </a:lvl1pPr>
          </a:lstStyle>
          <a:p>
            <a:endParaRPr lang="en-US" dirty="0"/>
          </a:p>
        </p:txBody>
      </p:sp>
      <p:sp>
        <p:nvSpPr>
          <p:cNvPr id="4" name="Footer Placeholder 3"/>
          <p:cNvSpPr>
            <a:spLocks noGrp="1"/>
          </p:cNvSpPr>
          <p:nvPr>
            <p:ph type="ftr" sz="quarter" idx="2"/>
          </p:nvPr>
        </p:nvSpPr>
        <p:spPr>
          <a:xfrm>
            <a:off x="1" y="8842031"/>
            <a:ext cx="3043343" cy="467071"/>
          </a:xfrm>
          <a:prstGeom prst="rect">
            <a:avLst/>
          </a:prstGeom>
        </p:spPr>
        <p:txBody>
          <a:bodyPr vert="horz" lIns="93324" tIns="46662" rIns="93324" bIns="46662" rtlCol="0" anchor="b"/>
          <a:lstStyle>
            <a:lvl1pPr algn="l">
              <a:defRPr sz="1200"/>
            </a:lvl1pPr>
          </a:lstStyle>
          <a:p>
            <a:r>
              <a:rPr lang="en-US" dirty="0"/>
              <a:t>What’s New at NVS Part 1</a:t>
            </a:r>
          </a:p>
        </p:txBody>
      </p:sp>
      <p:sp>
        <p:nvSpPr>
          <p:cNvPr id="5" name="Slide Number Placeholder 4"/>
          <p:cNvSpPr>
            <a:spLocks noGrp="1"/>
          </p:cNvSpPr>
          <p:nvPr>
            <p:ph type="sldNum" sz="quarter" idx="3"/>
          </p:nvPr>
        </p:nvSpPr>
        <p:spPr>
          <a:xfrm>
            <a:off x="3978133" y="8842031"/>
            <a:ext cx="3043343" cy="467071"/>
          </a:xfrm>
          <a:prstGeom prst="rect">
            <a:avLst/>
          </a:prstGeom>
        </p:spPr>
        <p:txBody>
          <a:bodyPr vert="horz" lIns="93324" tIns="46662" rIns="93324" bIns="46662" rtlCol="0" anchor="b"/>
          <a:lstStyle>
            <a:lvl1pPr algn="r">
              <a:defRPr sz="1200"/>
            </a:lvl1pPr>
          </a:lstStyle>
          <a:p>
            <a:fld id="{16C97BAC-6CAB-4C6A-902A-41383FD874A6}" type="slidenum">
              <a:rPr lang="en-US" smtClean="0"/>
              <a:t>‹#›</a:t>
            </a:fld>
            <a:endParaRPr lang="en-US"/>
          </a:p>
        </p:txBody>
      </p:sp>
    </p:spTree>
    <p:extLst>
      <p:ext uri="{BB962C8B-B14F-4D97-AF65-F5344CB8AC3E}">
        <p14:creationId xmlns:p14="http://schemas.microsoft.com/office/powerpoint/2010/main" val="1959114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3"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5/5/2022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1" y="4480005"/>
            <a:ext cx="5618480" cy="3665459"/>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112727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1144476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a:p>
        </p:txBody>
      </p:sp>
    </p:spTree>
    <p:extLst>
      <p:ext uri="{BB962C8B-B14F-4D97-AF65-F5344CB8AC3E}">
        <p14:creationId xmlns:p14="http://schemas.microsoft.com/office/powerpoint/2010/main" val="2660477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100742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3047322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2567989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839159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3833193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10</a:t>
            </a:fld>
            <a:endParaRPr lang="en-US"/>
          </a:p>
        </p:txBody>
      </p:sp>
    </p:spTree>
    <p:extLst>
      <p:ext uri="{BB962C8B-B14F-4D97-AF65-F5344CB8AC3E}">
        <p14:creationId xmlns:p14="http://schemas.microsoft.com/office/powerpoint/2010/main" val="1090414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8"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571552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0255305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6614970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4004985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0294985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50500008"/>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0204820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0891852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96742623"/>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78960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5"/>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92424314"/>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51761093"/>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08899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66368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2803108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sz="2000"/>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2651482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33238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590265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4942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2"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solidFill>
                  <a:prstClr val="black">
                    <a:tint val="75000"/>
                  </a:prstClr>
                </a:solidFill>
              </a:rPr>
              <a:pPr/>
              <a:t>‹#›</a:t>
            </a:fld>
            <a:endParaRPr lang="en-US" dirty="0">
              <a:solidFill>
                <a:prstClr val="black">
                  <a:tint val="75000"/>
                </a:prstClr>
              </a:solidFill>
            </a:endParaRPr>
          </a:p>
        </p:txBody>
      </p:sp>
      <p:sp>
        <p:nvSpPr>
          <p:cNvPr id="9"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6155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5"/>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a:solidFill>
                <a:prstClr val="black">
                  <a:tint val="75000"/>
                </a:prstClr>
              </a:solidFill>
            </a:endParaRPr>
          </a:p>
        </p:txBody>
      </p:sp>
      <p:sp>
        <p:nvSpPr>
          <p:cNvPr id="10"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3067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a:solidFill>
                <a:prstClr val="black">
                  <a:tint val="75000"/>
                </a:prstClr>
              </a:solidFill>
            </a:endParaRPr>
          </a:p>
        </p:txBody>
      </p:sp>
      <p:sp>
        <p:nvSpPr>
          <p:cNvPr id="10" name="Table Placeholder 9"/>
          <p:cNvSpPr>
            <a:spLocks noGrp="1"/>
          </p:cNvSpPr>
          <p:nvPr>
            <p:ph type="tbl" sz="quarter" idx="13"/>
          </p:nvPr>
        </p:nvSpPr>
        <p:spPr>
          <a:xfrm>
            <a:off x="812802"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89474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solidFill>
                  <a:prstClr val="black">
                    <a:tint val="75000"/>
                  </a:prstClr>
                </a:solidFill>
              </a:rPr>
              <a:pPr/>
              <a:t>‹#›</a:t>
            </a:fld>
            <a:endParaRPr lang="en-US">
              <a:solidFill>
                <a:prstClr val="black">
                  <a:tint val="75000"/>
                </a:prstClr>
              </a:solidFill>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76800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6" Type="http://schemas.openxmlformats.org/officeDocument/2006/relationships/image" Target="../media/image3.png"/><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image" Target="../media/image2.png"/><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image" Target="../media/image1.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theme" Target="../theme/theme4.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5" y="273876"/>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5" y="273876"/>
            <a:ext cx="2636647" cy="691983"/>
          </a:xfrm>
          <a:prstGeom prst="rect">
            <a:avLst/>
          </a:prstGeom>
        </p:spPr>
      </p:pic>
    </p:spTree>
    <p:extLst>
      <p:ext uri="{BB962C8B-B14F-4D97-AF65-F5344CB8AC3E}">
        <p14:creationId xmlns:p14="http://schemas.microsoft.com/office/powerpoint/2010/main" val="288839077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5/5/2022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31A3B0A4-B166-46AE-A380-4570759C161D}"/>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A1F6FE06-3962-4498-B688-02BC8C27EA2A}"/>
              </a:ext>
            </a:extLst>
          </p:cNvPr>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10F6905F-2A80-416B-B17E-676C54DC3BD4}"/>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133049268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1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72856321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gallucci@vfw.org" TargetMode="External"/><Relationship Id="rId2" Type="http://schemas.openxmlformats.org/officeDocument/2006/relationships/notesSlide" Target="../notesSlides/notesSlide1.xml"/><Relationship Id="rId1" Type="http://schemas.openxmlformats.org/officeDocument/2006/relationships/slideLayout" Target="../slideLayouts/slideLayout22.xml"/><Relationship Id="rId5" Type="http://schemas.openxmlformats.org/officeDocument/2006/relationships/hyperlink" Target="mailto:Cmacinkoiwcz@vfw.org" TargetMode="External"/><Relationship Id="rId4" Type="http://schemas.openxmlformats.org/officeDocument/2006/relationships/hyperlink" Target="mailto:Gorto@vfw.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a:spLocks noChangeArrowheads="1"/>
          </p:cNvSpPr>
          <p:nvPr/>
        </p:nvSpPr>
        <p:spPr bwMode="auto">
          <a:xfrm>
            <a:off x="3486149" y="2463728"/>
            <a:ext cx="844020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pPr algn="ctr"/>
            <a:r>
              <a:rPr lang="en-US" altLang="en-US" sz="4800" b="1" i="1" dirty="0"/>
              <a:t>What’s New at NVS            </a:t>
            </a:r>
          </a:p>
          <a:p>
            <a:pPr algn="ctr"/>
            <a:r>
              <a:rPr lang="en-US" altLang="en-US" sz="4800" b="1" i="1" dirty="0"/>
              <a:t>Part 1</a:t>
            </a:r>
          </a:p>
        </p:txBody>
      </p:sp>
      <p:sp>
        <p:nvSpPr>
          <p:cNvPr id="9" name="TextBox 8"/>
          <p:cNvSpPr txBox="1"/>
          <p:nvPr/>
        </p:nvSpPr>
        <p:spPr>
          <a:xfrm>
            <a:off x="8332304" y="3756389"/>
            <a:ext cx="2970144" cy="1015663"/>
          </a:xfrm>
          <a:prstGeom prst="rect">
            <a:avLst/>
          </a:prstGeom>
          <a:noFill/>
        </p:spPr>
        <p:txBody>
          <a:bodyPr wrap="square" rtlCol="0">
            <a:spAutoFit/>
          </a:bodyPr>
          <a:lstStyle/>
          <a:p>
            <a:pPr marL="457200"/>
            <a:r>
              <a:rPr lang="en-US" sz="1200" b="1" dirty="0">
                <a:latin typeface="Arial" panose="020B0604020202020204" pitchFamily="34" charset="0"/>
                <a:cs typeface="Arial" panose="020B0604020202020204" pitchFamily="34" charset="0"/>
              </a:rPr>
              <a:t>			</a:t>
            </a:r>
            <a:endParaRPr lang="en-US" sz="2000" b="1" dirty="0">
              <a:latin typeface="Arial" panose="020B0604020202020204" pitchFamily="34" charset="0"/>
              <a:cs typeface="Arial" panose="020B0604020202020204" pitchFamily="34" charset="0"/>
            </a:endParaRPr>
          </a:p>
          <a:p>
            <a:pPr marL="457200"/>
            <a:r>
              <a:rPr lang="en-US" sz="1600" b="1" dirty="0">
                <a:latin typeface="Arial" panose="020B0604020202020204" pitchFamily="34" charset="0"/>
                <a:cs typeface="Arial" panose="020B0604020202020204" pitchFamily="34" charset="0"/>
              </a:rPr>
              <a:t>Ryan Gallucci</a:t>
            </a:r>
          </a:p>
          <a:p>
            <a:pPr marL="457200"/>
            <a:r>
              <a:rPr lang="en-US" sz="1600" b="1" dirty="0">
                <a:latin typeface="Arial" panose="020B0604020202020204" pitchFamily="34" charset="0"/>
                <a:cs typeface="Arial" panose="020B0604020202020204" pitchFamily="34" charset="0"/>
              </a:rPr>
              <a:t>Director, NVS</a:t>
            </a:r>
          </a:p>
          <a:p>
            <a:pPr marL="457200"/>
            <a:r>
              <a:rPr lang="en-US" sz="1600" b="1" dirty="0">
                <a:latin typeface="Arial" panose="020B0604020202020204" pitchFamily="34" charset="0"/>
                <a:cs typeface="Arial" panose="020B0604020202020204" pitchFamily="34" charset="0"/>
                <a:hlinkClick r:id="rId3"/>
              </a:rPr>
              <a:t>Rgallucci@vfw.org</a:t>
            </a:r>
            <a:endParaRPr lang="en-US" sz="12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BF28E41-160F-470E-8206-B7CE5DBE02AA}"/>
              </a:ext>
            </a:extLst>
          </p:cNvPr>
          <p:cNvSpPr txBox="1"/>
          <p:nvPr/>
        </p:nvSpPr>
        <p:spPr>
          <a:xfrm>
            <a:off x="8332304" y="4772052"/>
            <a:ext cx="3299791" cy="1107996"/>
          </a:xfrm>
          <a:prstGeom prst="rect">
            <a:avLst/>
          </a:prstGeom>
          <a:noFill/>
        </p:spPr>
        <p:txBody>
          <a:bodyPr wrap="square" rtlCol="0">
            <a:spAutoFit/>
          </a:bodyPr>
          <a:lstStyle/>
          <a:p>
            <a:pPr marL="457200"/>
            <a:r>
              <a:rPr lang="en-US" sz="1600" b="1" dirty="0">
                <a:latin typeface="Arial" panose="020B0604020202020204" pitchFamily="34" charset="0"/>
                <a:cs typeface="Arial" panose="020B0604020202020204" pitchFamily="34" charset="0"/>
              </a:rPr>
              <a:t>Gregg Orto</a:t>
            </a:r>
          </a:p>
          <a:p>
            <a:pPr marL="457200"/>
            <a:r>
              <a:rPr lang="en-US" sz="1600" b="1" dirty="0">
                <a:latin typeface="Arial" panose="020B0604020202020204" pitchFamily="34" charset="0"/>
                <a:cs typeface="Arial" panose="020B0604020202020204" pitchFamily="34" charset="0"/>
              </a:rPr>
              <a:t>Deputy Director, NVS</a:t>
            </a:r>
          </a:p>
          <a:p>
            <a:pPr marL="457200"/>
            <a:r>
              <a:rPr lang="en-US" sz="1600" b="1" dirty="0">
                <a:latin typeface="Arial" panose="020B0604020202020204" pitchFamily="34" charset="0"/>
                <a:cs typeface="Arial" panose="020B0604020202020204" pitchFamily="34" charset="0"/>
                <a:hlinkClick r:id="rId4"/>
              </a:rPr>
              <a:t>Gorto@vfw.org</a:t>
            </a:r>
            <a:endParaRPr lang="en-US" sz="1600" b="1" dirty="0">
              <a:latin typeface="Arial" panose="020B0604020202020204" pitchFamily="34" charset="0"/>
              <a:cs typeface="Arial" panose="020B0604020202020204" pitchFamily="34" charset="0"/>
            </a:endParaRPr>
          </a:p>
          <a:p>
            <a:endParaRPr lang="en-US" dirty="0"/>
          </a:p>
        </p:txBody>
      </p:sp>
      <p:sp>
        <p:nvSpPr>
          <p:cNvPr id="4" name="TextBox 3">
            <a:extLst>
              <a:ext uri="{FF2B5EF4-FFF2-40B4-BE49-F238E27FC236}">
                <a16:creationId xmlns:a16="http://schemas.microsoft.com/office/drawing/2014/main" id="{D84BBABA-8650-4D18-B566-5232BBD77DE1}"/>
              </a:ext>
            </a:extLst>
          </p:cNvPr>
          <p:cNvSpPr txBox="1"/>
          <p:nvPr/>
        </p:nvSpPr>
        <p:spPr>
          <a:xfrm>
            <a:off x="8796130" y="5656636"/>
            <a:ext cx="2970144" cy="830997"/>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Chris Macinkowicz </a:t>
            </a:r>
          </a:p>
          <a:p>
            <a:r>
              <a:rPr lang="en-US" sz="1600" b="1" dirty="0">
                <a:latin typeface="Arial" panose="020B0604020202020204" pitchFamily="34" charset="0"/>
                <a:cs typeface="Arial" panose="020B0604020202020204" pitchFamily="34" charset="0"/>
              </a:rPr>
              <a:t>Asst. Director, Training &amp; QA                </a:t>
            </a:r>
            <a:r>
              <a:rPr lang="en-US" sz="1600" b="1" dirty="0">
                <a:latin typeface="Arial" panose="020B0604020202020204" pitchFamily="34" charset="0"/>
                <a:cs typeface="Arial" panose="020B0604020202020204" pitchFamily="34" charset="0"/>
                <a:hlinkClick r:id="rId5"/>
              </a:rPr>
              <a:t>Cmacinkowicz@vfw.org</a:t>
            </a:r>
            <a:r>
              <a:rPr lang="en-US" sz="16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a:spLocks noChangeArrowheads="1"/>
          </p:cNvSpPr>
          <p:nvPr/>
        </p:nvSpPr>
        <p:spPr bwMode="auto">
          <a:xfrm>
            <a:off x="2020889" y="2505670"/>
            <a:ext cx="8458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pPr algn="ctr"/>
            <a:r>
              <a:rPr lang="en-US" altLang="en-US" sz="5400" b="1" i="1" dirty="0"/>
              <a:t>Questions?</a:t>
            </a:r>
          </a:p>
        </p:txBody>
      </p:sp>
    </p:spTree>
    <p:extLst>
      <p:ext uri="{BB962C8B-B14F-4D97-AF65-F5344CB8AC3E}">
        <p14:creationId xmlns:p14="http://schemas.microsoft.com/office/powerpoint/2010/main" val="204554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A192FB6F-FDF9-494B-8064-35585277C4EA}"/>
              </a:ext>
            </a:extLst>
          </p:cNvPr>
          <p:cNvSpPr>
            <a:spLocks noGrp="1"/>
          </p:cNvSpPr>
          <p:nvPr>
            <p:ph idx="1"/>
          </p:nvPr>
        </p:nvSpPr>
        <p:spPr>
          <a:xfrm>
            <a:off x="609600" y="1249680"/>
            <a:ext cx="10960608" cy="5290268"/>
          </a:xfrm>
        </p:spPr>
        <p:txBody>
          <a:bodyPr/>
          <a:lstStyle/>
          <a:p>
            <a:endParaRPr lang="en-US"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30F81BC2-BBA5-47EC-8A85-3559CB2EE94A}"/>
              </a:ext>
            </a:extLst>
          </p:cNvPr>
          <p:cNvSpPr>
            <a:spLocks noGrp="1"/>
          </p:cNvSpPr>
          <p:nvPr>
            <p:ph type="sldNum" sz="quarter" idx="12"/>
          </p:nvPr>
        </p:nvSpPr>
        <p:spPr/>
        <p:txBody>
          <a:bodyPr/>
          <a:lstStyle/>
          <a:p>
            <a:fld id="{60B18D57-13A5-4968-950D-8FEF41FA4399}" type="slidenum">
              <a:rPr lang="en-US" smtClean="0"/>
              <a:t>2</a:t>
            </a:fld>
            <a:endParaRPr lang="en-US"/>
          </a:p>
        </p:txBody>
      </p:sp>
      <p:sp>
        <p:nvSpPr>
          <p:cNvPr id="6" name="Title 5">
            <a:extLst>
              <a:ext uri="{FF2B5EF4-FFF2-40B4-BE49-F238E27FC236}">
                <a16:creationId xmlns:a16="http://schemas.microsoft.com/office/drawing/2014/main" id="{B0D6844E-5A8E-4679-9A27-15FCA2E81494}"/>
              </a:ext>
            </a:extLst>
          </p:cNvPr>
          <p:cNvSpPr>
            <a:spLocks noGrp="1"/>
          </p:cNvSpPr>
          <p:nvPr>
            <p:ph type="title"/>
          </p:nvPr>
        </p:nvSpPr>
        <p:spPr>
          <a:xfrm>
            <a:off x="609600" y="-1"/>
            <a:ext cx="8178800" cy="1140031"/>
          </a:xfrm>
        </p:spPr>
        <p:txBody>
          <a:bodyPr>
            <a:normAutofit/>
          </a:bodyPr>
          <a:lstStyle/>
          <a:p>
            <a:r>
              <a:rPr lang="en-US" dirty="0">
                <a:latin typeface="Times New Roman" panose="02020603050405020304" pitchFamily="18" charset="0"/>
                <a:cs typeface="Times New Roman" panose="02020603050405020304" pitchFamily="18" charset="0"/>
              </a:rPr>
              <a:t>Quality Assurance</a:t>
            </a:r>
          </a:p>
        </p:txBody>
      </p:sp>
      <p:sp>
        <p:nvSpPr>
          <p:cNvPr id="2" name="TextBox 1">
            <a:extLst>
              <a:ext uri="{FF2B5EF4-FFF2-40B4-BE49-F238E27FC236}">
                <a16:creationId xmlns:a16="http://schemas.microsoft.com/office/drawing/2014/main" id="{06731231-AA81-45E6-ACDE-0517253BD02A}"/>
              </a:ext>
            </a:extLst>
          </p:cNvPr>
          <p:cNvSpPr txBox="1"/>
          <p:nvPr/>
        </p:nvSpPr>
        <p:spPr>
          <a:xfrm>
            <a:off x="609600" y="1651000"/>
            <a:ext cx="10960608" cy="3046988"/>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The goal of the Quality Assurance Program is to strengthen the relationship between the DSOs and NVS.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Each region now has a dedicated NVS staff member (Regional QA Specialist) whose duty it is to assist, mentor, and serve their fellow service officers in their region.  </a:t>
            </a:r>
          </a:p>
        </p:txBody>
      </p:sp>
    </p:spTree>
    <p:extLst>
      <p:ext uri="{BB962C8B-B14F-4D97-AF65-F5344CB8AC3E}">
        <p14:creationId xmlns:p14="http://schemas.microsoft.com/office/powerpoint/2010/main" val="2825286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F2DFDD-D1D7-4F21-8F00-B49531483B46}"/>
              </a:ext>
            </a:extLst>
          </p:cNvPr>
          <p:cNvSpPr>
            <a:spLocks noGrp="1"/>
          </p:cNvSpPr>
          <p:nvPr>
            <p:ph idx="1"/>
          </p:nvPr>
        </p:nvSpPr>
        <p:spPr>
          <a:xfrm>
            <a:off x="574158" y="1246908"/>
            <a:ext cx="11227982" cy="5611092"/>
          </a:xfrm>
        </p:spPr>
        <p:txBody>
          <a:bodyPr>
            <a:normAutofit/>
          </a:bodyPr>
          <a:lstStyle/>
          <a:p>
            <a:pPr marL="0" indent="0" algn="l" fontAlgn="base">
              <a:buNone/>
            </a:pPr>
            <a:endParaRPr lang="en-US" b="0" i="0" dirty="0">
              <a:effectLst/>
              <a:latin typeface="Times New Roman" panose="02020603050405020304" pitchFamily="18" charset="0"/>
              <a:cs typeface="Times New Roman" panose="02020603050405020304" pitchFamily="18" charset="0"/>
            </a:endParaRPr>
          </a:p>
          <a:p>
            <a:pPr algn="l" fontAlgn="base">
              <a:buFont typeface="Arial" panose="020B0604020202020204" pitchFamily="34" charset="0"/>
              <a:buChar char="•"/>
            </a:pPr>
            <a:endParaRPr lang="en-US" b="0" i="0" dirty="0">
              <a:solidFill>
                <a:srgbClr val="61616B"/>
              </a:solidFill>
              <a:effectLst/>
              <a:latin typeface="Times New Roman" panose="02020603050405020304" pitchFamily="18" charset="0"/>
              <a:cs typeface="Times New Roman" panose="02020603050405020304" pitchFamily="18" charset="0"/>
            </a:endParaRPr>
          </a:p>
          <a:p>
            <a:pPr algn="l" fontAlgn="base">
              <a:buFont typeface="Arial" panose="020B0604020202020204" pitchFamily="34" charset="0"/>
              <a:buChar char="•"/>
            </a:pPr>
            <a:endParaRPr lang="en-US" b="0" i="0" dirty="0">
              <a:solidFill>
                <a:srgbClr val="61616B"/>
              </a:solidFill>
              <a:effectLst/>
              <a:latin typeface="Times New Roman" panose="02020603050405020304" pitchFamily="18" charset="0"/>
              <a:cs typeface="Times New Roman" panose="02020603050405020304" pitchFamily="18" charset="0"/>
            </a:endParaRPr>
          </a:p>
          <a:p>
            <a:pPr algn="l" fontAlgn="base">
              <a:buFont typeface="Arial" panose="020B0604020202020204" pitchFamily="34" charset="0"/>
              <a:buChar char="•"/>
            </a:pPr>
            <a:endParaRPr lang="en-US" b="0" i="0" dirty="0">
              <a:solidFill>
                <a:srgbClr val="61616B"/>
              </a:solidFill>
              <a:effectLst/>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693F8869-9EEE-4306-BEA7-A33DDA160DA3}"/>
              </a:ext>
            </a:extLst>
          </p:cNvPr>
          <p:cNvSpPr>
            <a:spLocks noGrp="1"/>
          </p:cNvSpPr>
          <p:nvPr>
            <p:ph type="title"/>
          </p:nvPr>
        </p:nvSpPr>
        <p:spPr>
          <a:xfrm>
            <a:off x="574158" y="18255"/>
            <a:ext cx="11043684" cy="1325563"/>
          </a:xfrm>
        </p:spPr>
        <p:txBody>
          <a:bodyPr/>
          <a:lstStyle/>
          <a:p>
            <a:r>
              <a:rPr lang="en-US" dirty="0">
                <a:latin typeface="Times New Roman" panose="02020603050405020304" pitchFamily="18" charset="0"/>
                <a:cs typeface="Times New Roman" panose="02020603050405020304" pitchFamily="18" charset="0"/>
              </a:rPr>
              <a:t>Who are our </a:t>
            </a:r>
            <a:r>
              <a:rPr lang="en-US" sz="3200" dirty="0">
                <a:latin typeface="Times New Roman" panose="02020603050405020304" pitchFamily="18" charset="0"/>
                <a:cs typeface="Times New Roman" panose="02020603050405020304" pitchFamily="18" charset="0"/>
              </a:rPr>
              <a:t>Regional QA  Specialists</a:t>
            </a:r>
            <a:r>
              <a:rPr lang="en-US" dirty="0">
                <a:latin typeface="Times New Roman" panose="02020603050405020304" pitchFamily="18" charset="0"/>
                <a:cs typeface="Times New Roman" panose="02020603050405020304" pitchFamily="18" charset="0"/>
              </a:rPr>
              <a:t>? </a:t>
            </a:r>
          </a:p>
        </p:txBody>
      </p:sp>
      <p:pic>
        <p:nvPicPr>
          <p:cNvPr id="3" name="Picture 2" descr="Map&#10;&#10;Description automatically generated">
            <a:extLst>
              <a:ext uri="{FF2B5EF4-FFF2-40B4-BE49-F238E27FC236}">
                <a16:creationId xmlns:a16="http://schemas.microsoft.com/office/drawing/2014/main" id="{8DB277A2-72D2-4E5E-8372-00710DD4679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 t="307" r="615" b="5768"/>
          <a:stretch/>
        </p:blipFill>
        <p:spPr>
          <a:xfrm>
            <a:off x="4667844" y="1440120"/>
            <a:ext cx="7227042" cy="4861826"/>
          </a:xfrm>
          <a:prstGeom prst="rect">
            <a:avLst/>
          </a:prstGeom>
        </p:spPr>
      </p:pic>
      <p:sp>
        <p:nvSpPr>
          <p:cNvPr id="6" name="TextBox 5">
            <a:extLst>
              <a:ext uri="{FF2B5EF4-FFF2-40B4-BE49-F238E27FC236}">
                <a16:creationId xmlns:a16="http://schemas.microsoft.com/office/drawing/2014/main" id="{7A8F48DF-2651-4755-8B88-A2F006030AE1}"/>
              </a:ext>
            </a:extLst>
          </p:cNvPr>
          <p:cNvSpPr txBox="1"/>
          <p:nvPr/>
        </p:nvSpPr>
        <p:spPr>
          <a:xfrm>
            <a:off x="96205" y="2432131"/>
            <a:ext cx="4478893" cy="2554545"/>
          </a:xfrm>
          <a:prstGeom prst="rect">
            <a:avLst/>
          </a:prstGeom>
          <a:noFill/>
        </p:spPr>
        <p:txBody>
          <a:bodyPr wrap="square" rtlCol="0">
            <a:spAutoFit/>
          </a:bodyPr>
          <a:lstStyle/>
          <a:p>
            <a:pPr algn="ctr"/>
            <a:r>
              <a:rPr lang="en-US" sz="4000" b="1" dirty="0">
                <a:latin typeface="Times New Roman" panose="02020603050405020304" pitchFamily="18" charset="0"/>
                <a:cs typeface="Times New Roman" panose="02020603050405020304" pitchFamily="18" charset="0"/>
              </a:rPr>
              <a:t>Todd Gruchalla </a:t>
            </a:r>
          </a:p>
          <a:p>
            <a:pPr algn="ctr"/>
            <a:r>
              <a:rPr lang="en-US" sz="2000" dirty="0">
                <a:latin typeface="Times New Roman" panose="02020603050405020304" pitchFamily="18" charset="0"/>
                <a:cs typeface="Times New Roman" panose="02020603050405020304" pitchFamily="18" charset="0"/>
              </a:rPr>
              <a:t>West Region including Pacific Areas</a:t>
            </a:r>
          </a:p>
          <a:p>
            <a:endParaRPr lang="en-US" sz="4000" dirty="0">
              <a:latin typeface="Times New Roman" panose="02020603050405020304" pitchFamily="18" charset="0"/>
              <a:cs typeface="Times New Roman" panose="02020603050405020304" pitchFamily="18" charset="0"/>
            </a:endParaRPr>
          </a:p>
          <a:p>
            <a:pPr algn="ctr"/>
            <a:r>
              <a:rPr lang="en-US" sz="4000" b="1" dirty="0">
                <a:latin typeface="Times New Roman" panose="02020603050405020304" pitchFamily="18" charset="0"/>
                <a:cs typeface="Times New Roman" panose="02020603050405020304" pitchFamily="18" charset="0"/>
              </a:rPr>
              <a:t>Liz Salvador </a:t>
            </a:r>
          </a:p>
          <a:p>
            <a:pPr algn="ctr"/>
            <a:r>
              <a:rPr lang="en-US" sz="2000" dirty="0">
                <a:latin typeface="Times New Roman" panose="02020603050405020304" pitchFamily="18" charset="0"/>
                <a:cs typeface="Times New Roman" panose="02020603050405020304" pitchFamily="18" charset="0"/>
              </a:rPr>
              <a:t>East Region including Europe</a:t>
            </a:r>
          </a:p>
        </p:txBody>
      </p:sp>
    </p:spTree>
    <p:extLst>
      <p:ext uri="{BB962C8B-B14F-4D97-AF65-F5344CB8AC3E}">
        <p14:creationId xmlns:p14="http://schemas.microsoft.com/office/powerpoint/2010/main" val="2568196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90C9F6-A818-43F7-BA50-FE7CD6138D2C}"/>
              </a:ext>
            </a:extLst>
          </p:cNvPr>
          <p:cNvSpPr>
            <a:spLocks noGrp="1"/>
          </p:cNvSpPr>
          <p:nvPr>
            <p:ph idx="1"/>
          </p:nvPr>
        </p:nvSpPr>
        <p:spPr>
          <a:xfrm>
            <a:off x="6715763" y="1223158"/>
            <a:ext cx="3464557" cy="5634842"/>
          </a:xfrm>
        </p:spPr>
        <p:txBody>
          <a:bodyPr/>
          <a:lstStyle/>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Muskogee, OK 351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Reno, NV 354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Manila, Philippines 358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Houston, TX 362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s-ES" sz="2000" b="1" dirty="0">
                <a:effectLst/>
                <a:latin typeface="Times New Roman" panose="02020603050405020304" pitchFamily="18" charset="0"/>
                <a:ea typeface="Calibri" panose="020F0502020204030204" pitchFamily="34" charset="0"/>
                <a:cs typeface="Times New Roman" panose="02020603050405020304" pitchFamily="18" charset="0"/>
              </a:rPr>
              <a:t>San Diego, CA 377                                                             </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s-E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Ft. Harrison, MT 436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Fargo, ND 437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Sioux Falls, SD 438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Cheyanne, WY 442                                                           </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Wichita, KS 452                                                                 </a:t>
            </a:r>
          </a:p>
          <a:p>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Honolulu, HI 459 </a:t>
            </a:r>
          </a:p>
          <a:p>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Anchorage, AK 463 </a:t>
            </a:r>
            <a:endParaRPr lang="en-US" sz="3600" b="1" dirty="0">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Slide Number Placeholder 2">
            <a:extLst>
              <a:ext uri="{FF2B5EF4-FFF2-40B4-BE49-F238E27FC236}">
                <a16:creationId xmlns:a16="http://schemas.microsoft.com/office/drawing/2014/main" id="{F9618374-8DE9-4AB7-83FD-511F72D57971}"/>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a:extLst>
              <a:ext uri="{FF2B5EF4-FFF2-40B4-BE49-F238E27FC236}">
                <a16:creationId xmlns:a16="http://schemas.microsoft.com/office/drawing/2014/main" id="{49CA759D-417F-43DF-814C-84E19CF330AC}"/>
              </a:ext>
            </a:extLst>
          </p:cNvPr>
          <p:cNvSpPr>
            <a:spLocks noGrp="1"/>
          </p:cNvSpPr>
          <p:nvPr>
            <p:ph type="title"/>
          </p:nvPr>
        </p:nvSpPr>
        <p:spPr>
          <a:xfrm>
            <a:off x="633984" y="18255"/>
            <a:ext cx="9881616" cy="1325563"/>
          </a:xfrm>
        </p:spPr>
        <p:txBody>
          <a:bodyPr/>
          <a:lstStyle/>
          <a:p>
            <a:r>
              <a:rPr lang="en-US" dirty="0">
                <a:latin typeface="Times New Roman" panose="02020603050405020304" pitchFamily="18" charset="0"/>
                <a:cs typeface="Times New Roman" panose="02020603050405020304" pitchFamily="18" charset="0"/>
              </a:rPr>
              <a:t>West Region Regional Offices </a:t>
            </a:r>
            <a:endParaRPr lang="en-US" dirty="0"/>
          </a:p>
        </p:txBody>
      </p:sp>
      <p:sp>
        <p:nvSpPr>
          <p:cNvPr id="7" name="TextBox 6">
            <a:extLst>
              <a:ext uri="{FF2B5EF4-FFF2-40B4-BE49-F238E27FC236}">
                <a16:creationId xmlns:a16="http://schemas.microsoft.com/office/drawing/2014/main" id="{F57D7B53-EA45-4B74-AE91-B7088EBFE246}"/>
              </a:ext>
            </a:extLst>
          </p:cNvPr>
          <p:cNvSpPr txBox="1"/>
          <p:nvPr/>
        </p:nvSpPr>
        <p:spPr>
          <a:xfrm>
            <a:off x="1176751" y="1275638"/>
            <a:ext cx="4996245" cy="5582362"/>
          </a:xfrm>
          <a:prstGeom prst="rect">
            <a:avLst/>
          </a:prstGeom>
          <a:noFill/>
        </p:spPr>
        <p:txBody>
          <a:bodyPr wrap="square">
            <a:spAutoFit/>
          </a:bodyPr>
          <a:lstStyle/>
          <a:p>
            <a:pPr marL="285750" marR="0" indent="-285750" algn="just">
              <a:lnSpc>
                <a:spcPct val="107000"/>
              </a:lnSpc>
              <a:spcBef>
                <a:spcPts val="0"/>
              </a:spcBef>
              <a:spcAft>
                <a:spcPts val="800"/>
              </a:spcAft>
              <a:buFont typeface="Arial" panose="020B0604020202020204" pitchFamily="34" charset="0"/>
              <a:buChar char="•"/>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Des Moines, IA 333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Lincoln, NE 334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St. Paul, MN 333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Denver, CO 339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Albuquerque, NM 340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Salt Lake City, IU 341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Oakland, CA 343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s-ES" sz="2000" b="1" dirty="0">
                <a:effectLst/>
                <a:latin typeface="Times New Roman" panose="02020603050405020304" pitchFamily="18" charset="0"/>
                <a:ea typeface="Calibri" panose="020F0502020204030204" pitchFamily="34" charset="0"/>
                <a:cs typeface="Times New Roman" panose="02020603050405020304" pitchFamily="18" charset="0"/>
              </a:rPr>
              <a:t>Los </a:t>
            </a:r>
            <a:r>
              <a:rPr lang="es-ES" sz="2000" b="1" dirty="0" err="1">
                <a:effectLst/>
                <a:latin typeface="Times New Roman" panose="02020603050405020304" pitchFamily="18" charset="0"/>
                <a:ea typeface="Calibri" panose="020F0502020204030204" pitchFamily="34" charset="0"/>
                <a:cs typeface="Times New Roman" panose="02020603050405020304" pitchFamily="18" charset="0"/>
              </a:rPr>
              <a:t>Angeles</a:t>
            </a:r>
            <a:r>
              <a:rPr lang="es-ES" sz="2000" b="1" dirty="0">
                <a:effectLst/>
                <a:latin typeface="Times New Roman" panose="02020603050405020304" pitchFamily="18" charset="0"/>
                <a:ea typeface="Calibri" panose="020F0502020204030204" pitchFamily="34" charset="0"/>
                <a:cs typeface="Times New Roman" panose="02020603050405020304" pitchFamily="18" charset="0"/>
              </a:rPr>
              <a:t>, CA 344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Phoenix, AZ 345                                                                  </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Seattle, WA 346   </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Boise, ID 347                                                                      </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Portland, OR 348                                                               </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Waco, TX 349                                                                </a:t>
            </a:r>
          </a:p>
        </p:txBody>
      </p:sp>
    </p:spTree>
    <p:extLst>
      <p:ext uri="{BB962C8B-B14F-4D97-AF65-F5344CB8AC3E}">
        <p14:creationId xmlns:p14="http://schemas.microsoft.com/office/powerpoint/2010/main" val="1079178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90C9F6-A818-43F7-BA50-FE7CD6138D2C}"/>
              </a:ext>
            </a:extLst>
          </p:cNvPr>
          <p:cNvSpPr>
            <a:spLocks noGrp="1"/>
          </p:cNvSpPr>
          <p:nvPr>
            <p:ph idx="1"/>
          </p:nvPr>
        </p:nvSpPr>
        <p:spPr>
          <a:xfrm>
            <a:off x="3937000" y="1235802"/>
            <a:ext cx="3606799" cy="5634842"/>
          </a:xfrm>
        </p:spPr>
        <p:txBody>
          <a:bodyPr/>
          <a:lstStyle/>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Atlanta, GA 316</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St. Petersburg, FL 317</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Winston-Salem, NC 318</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Columbia, SC 319</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Nashville, TN 320</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New Orleans, LA 321</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Montgomery, AL  322</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Jackson, MS 323</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Cleveland, OH 325</a:t>
            </a:r>
          </a:p>
          <a:p>
            <a:pPr marL="0" marR="0">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Indianapolis, IN 326</a:t>
            </a:r>
          </a:p>
          <a:p>
            <a:pPr marL="0" marR="0">
              <a:lnSpc>
                <a:spcPct val="107000"/>
              </a:lnSpc>
              <a:spcBef>
                <a:spcPts val="0"/>
              </a:spcBef>
              <a:spcAft>
                <a:spcPts val="800"/>
              </a:spcAft>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Louisville, KY 327 </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
        <p:nvSpPr>
          <p:cNvPr id="3" name="Slide Number Placeholder 2">
            <a:extLst>
              <a:ext uri="{FF2B5EF4-FFF2-40B4-BE49-F238E27FC236}">
                <a16:creationId xmlns:a16="http://schemas.microsoft.com/office/drawing/2014/main" id="{F9618374-8DE9-4AB7-83FD-511F72D57971}"/>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4" name="Title 3">
            <a:extLst>
              <a:ext uri="{FF2B5EF4-FFF2-40B4-BE49-F238E27FC236}">
                <a16:creationId xmlns:a16="http://schemas.microsoft.com/office/drawing/2014/main" id="{49CA759D-417F-43DF-814C-84E19CF330AC}"/>
              </a:ext>
            </a:extLst>
          </p:cNvPr>
          <p:cNvSpPr>
            <a:spLocks noGrp="1"/>
          </p:cNvSpPr>
          <p:nvPr>
            <p:ph type="title"/>
          </p:nvPr>
        </p:nvSpPr>
        <p:spPr>
          <a:xfrm>
            <a:off x="633984" y="18255"/>
            <a:ext cx="9894316" cy="1217547"/>
          </a:xfrm>
        </p:spPr>
        <p:txBody>
          <a:bodyPr/>
          <a:lstStyle/>
          <a:p>
            <a:r>
              <a:rPr lang="en-US" dirty="0">
                <a:latin typeface="Times New Roman" panose="02020603050405020304" pitchFamily="18" charset="0"/>
                <a:cs typeface="Times New Roman" panose="02020603050405020304" pitchFamily="18" charset="0"/>
              </a:rPr>
              <a:t>East Region Regional Offices </a:t>
            </a:r>
            <a:endParaRPr lang="en-US" dirty="0"/>
          </a:p>
        </p:txBody>
      </p:sp>
      <p:sp>
        <p:nvSpPr>
          <p:cNvPr id="7" name="TextBox 6">
            <a:extLst>
              <a:ext uri="{FF2B5EF4-FFF2-40B4-BE49-F238E27FC236}">
                <a16:creationId xmlns:a16="http://schemas.microsoft.com/office/drawing/2014/main" id="{F57D7B53-EA45-4B74-AE91-B7088EBFE246}"/>
              </a:ext>
            </a:extLst>
          </p:cNvPr>
          <p:cNvSpPr txBox="1"/>
          <p:nvPr/>
        </p:nvSpPr>
        <p:spPr>
          <a:xfrm>
            <a:off x="286954" y="1235802"/>
            <a:ext cx="3243645" cy="4718536"/>
          </a:xfrm>
          <a:prstGeom prst="rect">
            <a:avLst/>
          </a:prstGeom>
          <a:noFill/>
        </p:spPr>
        <p:txBody>
          <a:bodyPr wrap="square">
            <a:spAutoFit/>
          </a:bodyPr>
          <a:lstStyle/>
          <a:p>
            <a:pPr marL="285750" marR="0" indent="-285750" algn="just">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Boston, MA 301</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Providence, RI 304</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New York, NY 306</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Buffalo, NY 306</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Hartford, CT 308</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Newark, NJ 309 </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Philadelphia, PA 310</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Pittsburgh, PA 311</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Baltimore, MD 313</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Roanoke, VA 314</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Huntingdon, WV 315</a:t>
            </a:r>
            <a:endParaRPr lang="en-US" sz="23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D6450A9-0600-48EF-B293-ADBABC06A41C}"/>
              </a:ext>
            </a:extLst>
          </p:cNvPr>
          <p:cNvSpPr txBox="1"/>
          <p:nvPr/>
        </p:nvSpPr>
        <p:spPr>
          <a:xfrm>
            <a:off x="7612447" y="1232779"/>
            <a:ext cx="4292599" cy="5126596"/>
          </a:xfrm>
          <a:prstGeom prst="rect">
            <a:avLst/>
          </a:prstGeom>
          <a:noFill/>
        </p:spPr>
        <p:txBody>
          <a:bodyPr wrap="square" rtlCol="0">
            <a:spAutoFit/>
          </a:bodyPr>
          <a:lstStyle/>
          <a:p>
            <a:pPr marL="285750" marR="0" indent="-285750">
              <a:lnSpc>
                <a:spcPct val="107000"/>
              </a:lnSpc>
              <a:spcBef>
                <a:spcPts val="0"/>
              </a:spcBef>
              <a:spcAft>
                <a:spcPts val="800"/>
              </a:spcAft>
              <a:buFont typeface="Arial" panose="020B0604020202020204" pitchFamily="34" charset="0"/>
              <a:buChar char="•"/>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Chicago, IL 328</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Detroit, MI 329</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Milwaukee, WI 330</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St. Louis, MO 331</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Little Rock, AR 350</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San Juan, PR 355</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Washington, DC 372</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Manchester, NH 373</a:t>
            </a:r>
          </a:p>
          <a:p>
            <a:pPr marL="285750" marR="0" indent="-285750">
              <a:lnSpc>
                <a:spcPct val="107000"/>
              </a:lnSpc>
              <a:spcBef>
                <a:spcPts val="0"/>
              </a:spcBef>
              <a:spcAft>
                <a:spcPts val="800"/>
              </a:spcAft>
              <a:buFont typeface="Arial" panose="020B0604020202020204" pitchFamily="34" charset="0"/>
              <a:buChar char="•"/>
            </a:pP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Togus</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ME 402</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White River Junction, VT 405</a:t>
            </a:r>
          </a:p>
          <a:p>
            <a:pPr marL="285750" marR="0" indent="-285750">
              <a:lnSpc>
                <a:spcPct val="107000"/>
              </a:lnSpc>
              <a:spcBef>
                <a:spcPts val="0"/>
              </a:spcBef>
              <a:spcAft>
                <a:spcPts val="800"/>
              </a:spcAft>
              <a:buFont typeface="Arial" panose="020B0604020202020204" pitchFamily="34" charset="0"/>
              <a:buChar char="•"/>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Wilmington, DE 480</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1101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56326E-C53D-4857-AD0E-F40E72833A4F}"/>
              </a:ext>
            </a:extLst>
          </p:cNvPr>
          <p:cNvSpPr>
            <a:spLocks noGrp="1"/>
          </p:cNvSpPr>
          <p:nvPr>
            <p:ph idx="1"/>
          </p:nvPr>
        </p:nvSpPr>
        <p:spPr>
          <a:xfrm>
            <a:off x="609601" y="1325564"/>
            <a:ext cx="10972800" cy="5532436"/>
          </a:xfrm>
        </p:spPr>
        <p:txBody>
          <a:bodyPr>
            <a:noAutofit/>
          </a:bodyPr>
          <a:lstStyle/>
          <a:p>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33DC166-D540-4479-93F1-F3A1B4602045}"/>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
        <p:nvSpPr>
          <p:cNvPr id="4" name="Title 3">
            <a:extLst>
              <a:ext uri="{FF2B5EF4-FFF2-40B4-BE49-F238E27FC236}">
                <a16:creationId xmlns:a16="http://schemas.microsoft.com/office/drawing/2014/main" id="{7268D34F-208B-4D5B-9D8B-022F1528D88F}"/>
              </a:ext>
            </a:extLst>
          </p:cNvPr>
          <p:cNvSpPr>
            <a:spLocks noGrp="1"/>
          </p:cNvSpPr>
          <p:nvPr>
            <p:ph type="title"/>
          </p:nvPr>
        </p:nvSpPr>
        <p:spPr>
          <a:xfrm>
            <a:off x="114300" y="0"/>
            <a:ext cx="9905999" cy="1325563"/>
          </a:xfrm>
        </p:spPr>
        <p:txBody>
          <a:bodyPr/>
          <a:lstStyle/>
          <a:p>
            <a:r>
              <a:rPr lang="en-US" dirty="0">
                <a:latin typeface="Times New Roman" panose="02020603050405020304" pitchFamily="18" charset="0"/>
                <a:cs typeface="Times New Roman" panose="02020603050405020304" pitchFamily="18" charset="0"/>
              </a:rPr>
              <a:t>How will the </a:t>
            </a:r>
            <a:r>
              <a:rPr lang="en-US" sz="3200" dirty="0">
                <a:latin typeface="Times New Roman" panose="02020603050405020304" pitchFamily="18" charset="0"/>
                <a:cs typeface="Times New Roman" panose="02020603050405020304" pitchFamily="18" charset="0"/>
              </a:rPr>
              <a:t>Regional QA Specialists </a:t>
            </a:r>
            <a:r>
              <a:rPr lang="en-US" dirty="0">
                <a:latin typeface="Times New Roman" panose="02020603050405020304" pitchFamily="18" charset="0"/>
                <a:cs typeface="Times New Roman" panose="02020603050405020304" pitchFamily="18" charset="0"/>
              </a:rPr>
              <a:t>help?</a:t>
            </a:r>
          </a:p>
        </p:txBody>
      </p:sp>
      <p:sp>
        <p:nvSpPr>
          <p:cNvPr id="5" name="TextBox 4">
            <a:extLst>
              <a:ext uri="{FF2B5EF4-FFF2-40B4-BE49-F238E27FC236}">
                <a16:creationId xmlns:a16="http://schemas.microsoft.com/office/drawing/2014/main" id="{2C526D34-0D3D-422C-9655-C4644A0492AE}"/>
              </a:ext>
            </a:extLst>
          </p:cNvPr>
          <p:cNvSpPr txBox="1"/>
          <p:nvPr/>
        </p:nvSpPr>
        <p:spPr>
          <a:xfrm>
            <a:off x="279400" y="1562100"/>
            <a:ext cx="11442700" cy="477053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Regional QA Specialists are your liaison between National Veteran Service and your office. </a:t>
            </a:r>
          </a:p>
          <a:p>
            <a:endParaRPr lang="en-US" sz="22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Regional QA Specialists will:</a:t>
            </a:r>
          </a:p>
          <a:p>
            <a:pPr marL="288925" indent="-288925"/>
            <a:endParaRPr lang="en-US" sz="2200" dirty="0">
              <a:latin typeface="Times New Roman" panose="02020603050405020304" pitchFamily="18" charset="0"/>
              <a:cs typeface="Times New Roman" panose="02020603050405020304" pitchFamily="18" charset="0"/>
            </a:endParaRPr>
          </a:p>
          <a:p>
            <a:pPr marL="625475" indent="-228600">
              <a:buFont typeface="Arial" panose="020B0604020202020204" pitchFamily="34" charset="0"/>
              <a:buChar char="•"/>
              <a:tabLst>
                <a:tab pos="11261725" algn="l"/>
              </a:tabLst>
            </a:pPr>
            <a:r>
              <a:rPr lang="en-US" sz="2200" dirty="0">
                <a:latin typeface="Times New Roman" panose="02020603050405020304" pitchFamily="18" charset="0"/>
                <a:cs typeface="Times New Roman" panose="02020603050405020304" pitchFamily="18" charset="0"/>
              </a:rPr>
              <a:t>Provide technical expertise, mentorship, and support to Department service office staff and other VFW- accredited representatives on a continuing basis</a:t>
            </a:r>
          </a:p>
          <a:p>
            <a:pPr marL="625475" indent="-228600">
              <a:buFont typeface="Arial" panose="020B0604020202020204" pitchFamily="34" charset="0"/>
              <a:buChar char="•"/>
              <a:tabLst>
                <a:tab pos="11261725" algn="l"/>
              </a:tabLst>
            </a:pPr>
            <a:endParaRPr lang="en-US" sz="2200" dirty="0">
              <a:latin typeface="Times New Roman" panose="02020603050405020304" pitchFamily="18" charset="0"/>
              <a:cs typeface="Times New Roman" panose="02020603050405020304" pitchFamily="18" charset="0"/>
            </a:endParaRPr>
          </a:p>
          <a:p>
            <a:pPr marL="625475" indent="-228600">
              <a:buFont typeface="Arial" panose="020B0604020202020204" pitchFamily="34" charset="0"/>
              <a:buChar char="•"/>
              <a:tabLst>
                <a:tab pos="11261725" algn="l"/>
              </a:tabLst>
            </a:pPr>
            <a:r>
              <a:rPr lang="en-US" sz="2200" dirty="0">
                <a:latin typeface="Times New Roman" panose="02020603050405020304" pitchFamily="18" charset="0"/>
                <a:cs typeface="Times New Roman" panose="02020603050405020304" pitchFamily="18" charset="0"/>
              </a:rPr>
              <a:t>Provide periodic claims assistance to veterans including providing coverage for gaps in VA Regional Offices when VFW Departments experience turnover at the direction of the NVS Director</a:t>
            </a:r>
          </a:p>
          <a:p>
            <a:pPr marL="625475" indent="-228600">
              <a:buFont typeface="Arial" panose="020B0604020202020204" pitchFamily="34" charset="0"/>
              <a:buChar char="•"/>
              <a:tabLst>
                <a:tab pos="11261725" algn="l"/>
              </a:tabLst>
            </a:pPr>
            <a:endParaRPr lang="en-US" sz="2200" dirty="0">
              <a:latin typeface="Times New Roman" panose="02020603050405020304" pitchFamily="18" charset="0"/>
              <a:cs typeface="Times New Roman" panose="02020603050405020304" pitchFamily="18" charset="0"/>
            </a:endParaRPr>
          </a:p>
          <a:p>
            <a:pPr marL="625475" indent="-228600">
              <a:buFont typeface="Arial" panose="020B0604020202020204" pitchFamily="34" charset="0"/>
              <a:buChar char="•"/>
              <a:tabLst>
                <a:tab pos="11261725" algn="l"/>
              </a:tabLst>
            </a:pPr>
            <a:r>
              <a:rPr lang="en-US" sz="2200" dirty="0">
                <a:latin typeface="Times New Roman" panose="02020603050405020304" pitchFamily="18" charset="0"/>
                <a:cs typeface="Times New Roman" panose="02020603050405020304" pitchFamily="18" charset="0"/>
              </a:rPr>
              <a:t>Conduct VFW Service Office visits including initial site visits to newly hired DSOs to provide introductory training and establish a relationship conductive to future mentoring</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653539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A192FB6F-FDF9-494B-8064-35585277C4EA}"/>
              </a:ext>
            </a:extLst>
          </p:cNvPr>
          <p:cNvSpPr>
            <a:spLocks noGrp="1"/>
          </p:cNvSpPr>
          <p:nvPr>
            <p:ph idx="1"/>
          </p:nvPr>
        </p:nvSpPr>
        <p:spPr>
          <a:xfrm>
            <a:off x="609600" y="1249680"/>
            <a:ext cx="10960608" cy="5290268"/>
          </a:xfrm>
        </p:spPr>
        <p:txBody>
          <a:bodyPr/>
          <a:lstStyle/>
          <a:p>
            <a:pPr marL="0" indent="0">
              <a:buNone/>
            </a:pPr>
            <a:r>
              <a:rPr lang="en-US" sz="2400" b="1" dirty="0">
                <a:latin typeface="Times New Roman" panose="02020603050405020304" pitchFamily="18" charset="0"/>
                <a:cs typeface="Times New Roman" panose="02020603050405020304" pitchFamily="18" charset="0"/>
              </a:rPr>
              <a:t>Regional QA Specialists will:</a:t>
            </a:r>
          </a:p>
          <a:p>
            <a:pPr marL="0" indent="0">
              <a:buNone/>
            </a:pPr>
            <a:endParaRPr lang="en-US" sz="1200" dirty="0">
              <a:latin typeface="Times New Roman" panose="02020603050405020304" pitchFamily="18" charset="0"/>
              <a:cs typeface="Times New Roman" panose="02020603050405020304" pitchFamily="18" charset="0"/>
            </a:endParaRPr>
          </a:p>
          <a:p>
            <a:pPr marL="635000" indent="-342900"/>
            <a:r>
              <a:rPr lang="en-US" sz="2400" dirty="0">
                <a:latin typeface="Times New Roman" panose="02020603050405020304" pitchFamily="18" charset="0"/>
                <a:cs typeface="Times New Roman" panose="02020603050405020304" pitchFamily="18" charset="0"/>
              </a:rPr>
              <a:t>Respond to service officer calls and when applicable use these calls as training opportunities</a:t>
            </a:r>
          </a:p>
          <a:p>
            <a:pPr marL="635000" indent="-342900"/>
            <a:endParaRPr lang="en-US" sz="2400" dirty="0">
              <a:latin typeface="Times New Roman" panose="02020603050405020304" pitchFamily="18" charset="0"/>
              <a:cs typeface="Times New Roman" panose="02020603050405020304" pitchFamily="18" charset="0"/>
            </a:endParaRPr>
          </a:p>
          <a:p>
            <a:pPr marL="635000" indent="-342900"/>
            <a:r>
              <a:rPr lang="en-US" sz="2400" dirty="0">
                <a:latin typeface="Times New Roman" panose="02020603050405020304" pitchFamily="18" charset="0"/>
                <a:cs typeface="Times New Roman" panose="02020603050405020304" pitchFamily="18" charset="0"/>
              </a:rPr>
              <a:t>Conduct Monthly SEP POA reports and work with states in their region to ensure POA requests stay up to date</a:t>
            </a:r>
          </a:p>
          <a:p>
            <a:pPr marL="635000" indent="-342900"/>
            <a:endParaRPr lang="en-US" sz="2400" dirty="0">
              <a:latin typeface="Times New Roman" panose="02020603050405020304" pitchFamily="18" charset="0"/>
              <a:cs typeface="Times New Roman" panose="02020603050405020304" pitchFamily="18" charset="0"/>
            </a:endParaRPr>
          </a:p>
          <a:p>
            <a:pPr marL="635000" indent="-342900"/>
            <a:r>
              <a:rPr lang="en-US" sz="2400" dirty="0">
                <a:latin typeface="Times New Roman" panose="02020603050405020304" pitchFamily="18" charset="0"/>
                <a:cs typeface="Times New Roman" panose="02020603050405020304" pitchFamily="18" charset="0"/>
              </a:rPr>
              <a:t>Monitor the VSO Notification Queue for trends and errors</a:t>
            </a:r>
          </a:p>
          <a:p>
            <a:pPr marL="635000" indent="-342900"/>
            <a:endParaRPr lang="en-US" sz="2400" dirty="0">
              <a:latin typeface="Times New Roman" panose="02020603050405020304" pitchFamily="18" charset="0"/>
              <a:cs typeface="Times New Roman" panose="02020603050405020304" pitchFamily="18" charset="0"/>
            </a:endParaRPr>
          </a:p>
          <a:p>
            <a:pPr marL="635000" indent="-342900"/>
            <a:r>
              <a:rPr lang="en-US" sz="2400" dirty="0">
                <a:latin typeface="Times New Roman" panose="02020603050405020304" pitchFamily="18" charset="0"/>
                <a:cs typeface="Times New Roman" panose="02020603050405020304" pitchFamily="18" charset="0"/>
              </a:rPr>
              <a:t>Attend Director, Service Center Manger, and other VBA meetings for the VAROs in their region</a:t>
            </a: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p>
          <a:p>
            <a:endParaRPr lang="en-US" dirty="0"/>
          </a:p>
        </p:txBody>
      </p:sp>
      <p:sp>
        <p:nvSpPr>
          <p:cNvPr id="4" name="Slide Number Placeholder 3">
            <a:extLst>
              <a:ext uri="{FF2B5EF4-FFF2-40B4-BE49-F238E27FC236}">
                <a16:creationId xmlns:a16="http://schemas.microsoft.com/office/drawing/2014/main" id="{30F81BC2-BBA5-47EC-8A85-3559CB2EE94A}"/>
              </a:ext>
            </a:extLst>
          </p:cNvPr>
          <p:cNvSpPr>
            <a:spLocks noGrp="1"/>
          </p:cNvSpPr>
          <p:nvPr>
            <p:ph type="sldNum" sz="quarter" idx="12"/>
          </p:nvPr>
        </p:nvSpPr>
        <p:spPr/>
        <p:txBody>
          <a:bodyPr/>
          <a:lstStyle/>
          <a:p>
            <a:fld id="{60B18D57-13A5-4968-950D-8FEF41FA4399}" type="slidenum">
              <a:rPr lang="en-US" smtClean="0"/>
              <a:t>7</a:t>
            </a:fld>
            <a:endParaRPr lang="en-US"/>
          </a:p>
        </p:txBody>
      </p:sp>
      <p:sp>
        <p:nvSpPr>
          <p:cNvPr id="8" name="Title 3">
            <a:extLst>
              <a:ext uri="{FF2B5EF4-FFF2-40B4-BE49-F238E27FC236}">
                <a16:creationId xmlns:a16="http://schemas.microsoft.com/office/drawing/2014/main" id="{4DD135A1-B787-4354-A21B-58C175126B59}"/>
              </a:ext>
            </a:extLst>
          </p:cNvPr>
          <p:cNvSpPr>
            <a:spLocks noGrp="1"/>
          </p:cNvSpPr>
          <p:nvPr>
            <p:ph type="title"/>
          </p:nvPr>
        </p:nvSpPr>
        <p:spPr>
          <a:xfrm>
            <a:off x="114300" y="0"/>
            <a:ext cx="9905999" cy="1325563"/>
          </a:xfrm>
        </p:spPr>
        <p:txBody>
          <a:bodyPr/>
          <a:lstStyle/>
          <a:p>
            <a:r>
              <a:rPr lang="en-US" dirty="0">
                <a:latin typeface="Times New Roman" panose="02020603050405020304" pitchFamily="18" charset="0"/>
                <a:cs typeface="Times New Roman" panose="02020603050405020304" pitchFamily="18" charset="0"/>
              </a:rPr>
              <a:t>How will the </a:t>
            </a:r>
            <a:r>
              <a:rPr lang="en-US" sz="3200" dirty="0">
                <a:latin typeface="Times New Roman" panose="02020603050405020304" pitchFamily="18" charset="0"/>
                <a:cs typeface="Times New Roman" panose="02020603050405020304" pitchFamily="18" charset="0"/>
              </a:rPr>
              <a:t>Regional QA Specialists </a:t>
            </a:r>
            <a:r>
              <a:rPr lang="en-US" dirty="0">
                <a:latin typeface="Times New Roman" panose="02020603050405020304" pitchFamily="18" charset="0"/>
                <a:cs typeface="Times New Roman" panose="02020603050405020304" pitchFamily="18" charset="0"/>
              </a:rPr>
              <a:t>help?</a:t>
            </a:r>
          </a:p>
        </p:txBody>
      </p:sp>
    </p:spTree>
    <p:extLst>
      <p:ext uri="{BB962C8B-B14F-4D97-AF65-F5344CB8AC3E}">
        <p14:creationId xmlns:p14="http://schemas.microsoft.com/office/powerpoint/2010/main" val="232072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56326E-C53D-4857-AD0E-F40E72833A4F}"/>
              </a:ext>
            </a:extLst>
          </p:cNvPr>
          <p:cNvSpPr>
            <a:spLocks noGrp="1"/>
          </p:cNvSpPr>
          <p:nvPr>
            <p:ph idx="1"/>
          </p:nvPr>
        </p:nvSpPr>
        <p:spPr>
          <a:xfrm>
            <a:off x="609600" y="1554164"/>
            <a:ext cx="10972800" cy="4697549"/>
          </a:xfrm>
        </p:spPr>
        <p:txBody>
          <a:bodyPr>
            <a:noAutofit/>
          </a:bodyPr>
          <a:lstStyle/>
          <a:p>
            <a:pPr marL="0" indent="0">
              <a:buNone/>
            </a:pPr>
            <a:r>
              <a:rPr lang="en-US" sz="2100" dirty="0">
                <a:latin typeface="Times New Roman" panose="02020603050405020304" pitchFamily="18" charset="0"/>
                <a:cs typeface="Times New Roman" panose="02020603050405020304" pitchFamily="18" charset="0"/>
              </a:rPr>
              <a:t>We created these two new positions to be of service to you and your offices. For this program to be successful, we need your support. Here are some ways you can support us:</a:t>
            </a:r>
          </a:p>
          <a:p>
            <a:endParaRPr lang="en-US" sz="2100" dirty="0">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Contact your Regional QA Specialist for all general inquiries that you make to NVS. Please refer to your NVS Contact Sheet for contact information and when to contact.</a:t>
            </a:r>
          </a:p>
          <a:p>
            <a:endParaRPr lang="en-US" sz="2100" dirty="0">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Keep your Regional QA Specialist in the loop of what is happening in your office. </a:t>
            </a:r>
          </a:p>
          <a:p>
            <a:endParaRPr lang="en-US" sz="2100" dirty="0">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Do not be afraid to contact them if you have a question with a veteran’s claim. </a:t>
            </a:r>
          </a:p>
          <a:p>
            <a:pPr marL="0" indent="0">
              <a:buNone/>
            </a:pPr>
            <a:endParaRPr lang="en-US" sz="2100" dirty="0">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If you have ideas for future training or ideas on how to improve the VFW, reach out to your Regional QA Specialist. </a:t>
            </a:r>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33DC166-D540-4479-93F1-F3A1B4602045}"/>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a:extLst>
              <a:ext uri="{FF2B5EF4-FFF2-40B4-BE49-F238E27FC236}">
                <a16:creationId xmlns:a16="http://schemas.microsoft.com/office/drawing/2014/main" id="{7268D34F-208B-4D5B-9D8B-022F1528D88F}"/>
              </a:ext>
            </a:extLst>
          </p:cNvPr>
          <p:cNvSpPr>
            <a:spLocks noGrp="1"/>
          </p:cNvSpPr>
          <p:nvPr>
            <p:ph type="title"/>
          </p:nvPr>
        </p:nvSpPr>
        <p:spPr>
          <a:xfrm>
            <a:off x="609600" y="0"/>
            <a:ext cx="9905999" cy="1325563"/>
          </a:xfrm>
        </p:spPr>
        <p:txBody>
          <a:bodyPr/>
          <a:lstStyle/>
          <a:p>
            <a:r>
              <a:rPr lang="en-US" dirty="0">
                <a:latin typeface="Times New Roman" panose="02020603050405020304" pitchFamily="18" charset="0"/>
                <a:cs typeface="Times New Roman" panose="02020603050405020304" pitchFamily="18" charset="0"/>
              </a:rPr>
              <a:t>What can you do to help this be successful </a:t>
            </a:r>
          </a:p>
        </p:txBody>
      </p:sp>
    </p:spTree>
    <p:extLst>
      <p:ext uri="{BB962C8B-B14F-4D97-AF65-F5344CB8AC3E}">
        <p14:creationId xmlns:p14="http://schemas.microsoft.com/office/powerpoint/2010/main" val="338590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EC6D6F-5211-52A8-8A66-EBF1EC3761CC}"/>
              </a:ext>
            </a:extLst>
          </p:cNvPr>
          <p:cNvSpPr>
            <a:spLocks noGrp="1"/>
          </p:cNvSpPr>
          <p:nvPr>
            <p:ph sz="half" idx="1"/>
          </p:nvPr>
        </p:nvSpPr>
        <p:spPr>
          <a:xfrm>
            <a:off x="619125" y="1458073"/>
            <a:ext cx="10829925" cy="4808257"/>
          </a:xfrm>
        </p:spPr>
        <p:txBody>
          <a:bodyPr/>
          <a:lstStyle/>
          <a:p>
            <a:pPr marL="0" indent="0">
              <a:buNone/>
            </a:pPr>
            <a:r>
              <a:rPr lang="en-US" b="1" dirty="0">
                <a:latin typeface="Times New Roman" panose="02020603050405020304" pitchFamily="18" charset="0"/>
                <a:cs typeface="Times New Roman" panose="02020603050405020304" pitchFamily="18" charset="0"/>
              </a:rPr>
              <a:t>National Veterans Service Restricted Grant:</a:t>
            </a:r>
          </a:p>
          <a:p>
            <a:r>
              <a:rPr lang="en-US" sz="2800" dirty="0">
                <a:latin typeface="Times New Roman" panose="02020603050405020304" pitchFamily="18" charset="0"/>
                <a:cs typeface="Times New Roman" panose="02020603050405020304" pitchFamily="18" charset="0"/>
              </a:rPr>
              <a:t>Must be used to fund work related to veterans’ benefits assistance</a:t>
            </a:r>
          </a:p>
          <a:p>
            <a:r>
              <a:rPr lang="en-US" sz="2800" dirty="0">
                <a:latin typeface="Times New Roman" panose="02020603050405020304" pitchFamily="18" charset="0"/>
                <a:cs typeface="Times New Roman" panose="02020603050405020304" pitchFamily="18" charset="0"/>
              </a:rPr>
              <a:t>Reported out annually to the VFW Quartermaster General Subsequently reported to NVS</a:t>
            </a:r>
          </a:p>
          <a:p>
            <a:r>
              <a:rPr lang="en-US" sz="2800" dirty="0">
                <a:latin typeface="Times New Roman" panose="02020603050405020304" pitchFamily="18" charset="0"/>
                <a:cs typeface="Times New Roman" panose="02020603050405020304" pitchFamily="18" charset="0"/>
              </a:rPr>
              <a:t>Based on 2019 and 2020 reviews, National Council of Administration provided a 10% increase in the current VFW fiscal year (2021-2022) with the directive for NVS to review every three years</a:t>
            </a:r>
          </a:p>
          <a:p>
            <a:r>
              <a:rPr lang="en-US" sz="2800" dirty="0">
                <a:latin typeface="Times New Roman" panose="02020603050405020304" pitchFamily="18" charset="0"/>
                <a:cs typeface="Times New Roman" panose="02020603050405020304" pitchFamily="18" charset="0"/>
              </a:rPr>
              <a:t>In compliance with the Council’s directive, NVS is again reviewing the grant structure to provide an update to the Council of Administration in August 2022</a:t>
            </a:r>
          </a:p>
          <a:p>
            <a:pPr marL="0" indent="0">
              <a:buNone/>
            </a:pPr>
            <a:r>
              <a:rPr lang="en-US" b="1" dirty="0">
                <a:solidFill>
                  <a:srgbClr val="991A1E"/>
                </a:solidFill>
                <a:latin typeface="Times New Roman" panose="02020603050405020304" pitchFamily="18" charset="0"/>
                <a:cs typeface="Times New Roman" panose="02020603050405020304" pitchFamily="18" charset="0"/>
              </a:rPr>
              <a:t>THERE ARE NO ANTICIPATED CHANGES IN 2022-2023</a:t>
            </a:r>
          </a:p>
        </p:txBody>
      </p:sp>
      <p:sp>
        <p:nvSpPr>
          <p:cNvPr id="4" name="Slide Number Placeholder 3">
            <a:extLst>
              <a:ext uri="{FF2B5EF4-FFF2-40B4-BE49-F238E27FC236}">
                <a16:creationId xmlns:a16="http://schemas.microsoft.com/office/drawing/2014/main" id="{E1B14F7D-5216-614A-1A40-FE3674F6AA53}"/>
              </a:ext>
            </a:extLst>
          </p:cNvPr>
          <p:cNvSpPr>
            <a:spLocks noGrp="1"/>
          </p:cNvSpPr>
          <p:nvPr>
            <p:ph type="sldNum" sz="quarter" idx="12"/>
          </p:nvPr>
        </p:nvSpPr>
        <p:spPr/>
        <p:txBody>
          <a:bodyPr/>
          <a:lstStyle/>
          <a:p>
            <a:fld id="{60B18D57-13A5-4968-950D-8FEF41FA4399}" type="slidenum">
              <a:rPr lang="en-US" smtClean="0"/>
              <a:pPr/>
              <a:t>9</a:t>
            </a:fld>
            <a:endParaRPr lang="en-US" dirty="0"/>
          </a:p>
        </p:txBody>
      </p:sp>
      <p:sp>
        <p:nvSpPr>
          <p:cNvPr id="5" name="Title 4">
            <a:extLst>
              <a:ext uri="{FF2B5EF4-FFF2-40B4-BE49-F238E27FC236}">
                <a16:creationId xmlns:a16="http://schemas.microsoft.com/office/drawing/2014/main" id="{9597103A-7D83-DC75-A0E9-F4F0A4F3AB4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NVS Grant Review</a:t>
            </a:r>
          </a:p>
        </p:txBody>
      </p:sp>
    </p:spTree>
    <p:extLst>
      <p:ext uri="{BB962C8B-B14F-4D97-AF65-F5344CB8AC3E}">
        <p14:creationId xmlns:p14="http://schemas.microsoft.com/office/powerpoint/2010/main" val="410567370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11446</TotalTime>
  <Words>816</Words>
  <Application>Microsoft Office PowerPoint</Application>
  <PresentationFormat>Widescreen</PresentationFormat>
  <Paragraphs>141</Paragraphs>
  <Slides>10</Slides>
  <Notes>9</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10</vt:i4>
      </vt:variant>
    </vt:vector>
  </HeadingPairs>
  <TitlesOfParts>
    <vt:vector size="18" baseType="lpstr">
      <vt:lpstr>Arial</vt:lpstr>
      <vt:lpstr>Calibri</vt:lpstr>
      <vt:lpstr>Calibri Light</vt:lpstr>
      <vt:lpstr>Times New Roman</vt:lpstr>
      <vt:lpstr>Custom Design</vt:lpstr>
      <vt:lpstr>1_Custom Design</vt:lpstr>
      <vt:lpstr>Office Theme</vt:lpstr>
      <vt:lpstr>3_Custom Design</vt:lpstr>
      <vt:lpstr>PowerPoint Presentation</vt:lpstr>
      <vt:lpstr>Quality Assurance</vt:lpstr>
      <vt:lpstr>Who are our Regional QA  Specialists? </vt:lpstr>
      <vt:lpstr>West Region Regional Offices </vt:lpstr>
      <vt:lpstr>East Region Regional Offices </vt:lpstr>
      <vt:lpstr>How will the Regional QA Specialists help?</vt:lpstr>
      <vt:lpstr>How will the Regional QA Specialists help?</vt:lpstr>
      <vt:lpstr>What can you do to help this be successful </vt:lpstr>
      <vt:lpstr>NVS Grant Review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386</cp:revision>
  <cp:lastPrinted>2022-05-05T14:47:11Z</cp:lastPrinted>
  <dcterms:created xsi:type="dcterms:W3CDTF">2018-09-13T15:53:27Z</dcterms:created>
  <dcterms:modified xsi:type="dcterms:W3CDTF">2022-05-05T14:47:35Z</dcterms:modified>
</cp:coreProperties>
</file>